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7.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2.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1.xml" ContentType="application/inkml+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720" r:id="rId5"/>
    <p:sldMasterId id="2147483750" r:id="rId6"/>
    <p:sldMasterId id="2147483781" r:id="rId7"/>
    <p:sldMasterId id="2147483790" r:id="rId8"/>
    <p:sldMasterId id="2147483822" r:id="rId9"/>
    <p:sldMasterId id="2147483854" r:id="rId10"/>
    <p:sldMasterId id="2147483867" r:id="rId11"/>
    <p:sldMasterId id="2147483897" r:id="rId12"/>
    <p:sldMasterId id="2147483915" r:id="rId13"/>
    <p:sldMasterId id="2147483928" r:id="rId14"/>
    <p:sldMasterId id="2147483955" r:id="rId15"/>
    <p:sldMasterId id="2147483986" r:id="rId16"/>
  </p:sldMasterIdLst>
  <p:notesMasterIdLst>
    <p:notesMasterId r:id="rId233"/>
  </p:notesMasterIdLst>
  <p:sldIdLst>
    <p:sldId id="256" r:id="rId17"/>
    <p:sldId id="302" r:id="rId18"/>
    <p:sldId id="425" r:id="rId19"/>
    <p:sldId id="303" r:id="rId20"/>
    <p:sldId id="304" r:id="rId21"/>
    <p:sldId id="440" r:id="rId22"/>
    <p:sldId id="306" r:id="rId23"/>
    <p:sldId id="428" r:id="rId24"/>
    <p:sldId id="311" r:id="rId25"/>
    <p:sldId id="305" r:id="rId26"/>
    <p:sldId id="307" r:id="rId27"/>
    <p:sldId id="308" r:id="rId28"/>
    <p:sldId id="309" r:id="rId29"/>
    <p:sldId id="310" r:id="rId30"/>
    <p:sldId id="312" r:id="rId31"/>
    <p:sldId id="313" r:id="rId32"/>
    <p:sldId id="314" r:id="rId33"/>
    <p:sldId id="315" r:id="rId34"/>
    <p:sldId id="443" r:id="rId35"/>
    <p:sldId id="319" r:id="rId36"/>
    <p:sldId id="317" r:id="rId37"/>
    <p:sldId id="318" r:id="rId38"/>
    <p:sldId id="430" r:id="rId39"/>
    <p:sldId id="321" r:id="rId40"/>
    <p:sldId id="322" r:id="rId41"/>
    <p:sldId id="325" r:id="rId42"/>
    <p:sldId id="323" r:id="rId43"/>
    <p:sldId id="324" r:id="rId44"/>
    <p:sldId id="431" r:id="rId45"/>
    <p:sldId id="327" r:id="rId46"/>
    <p:sldId id="330" r:id="rId47"/>
    <p:sldId id="328" r:id="rId48"/>
    <p:sldId id="329" r:id="rId49"/>
    <p:sldId id="435" r:id="rId50"/>
    <p:sldId id="332" r:id="rId51"/>
    <p:sldId id="333" r:id="rId52"/>
    <p:sldId id="958" r:id="rId53"/>
    <p:sldId id="959" r:id="rId54"/>
    <p:sldId id="334" r:id="rId55"/>
    <p:sldId id="335" r:id="rId56"/>
    <p:sldId id="336" r:id="rId57"/>
    <p:sldId id="337" r:id="rId58"/>
    <p:sldId id="338" r:id="rId59"/>
    <p:sldId id="339" r:id="rId60"/>
    <p:sldId id="340" r:id="rId61"/>
    <p:sldId id="953" r:id="rId62"/>
    <p:sldId id="960" r:id="rId63"/>
    <p:sldId id="454" r:id="rId64"/>
    <p:sldId id="455" r:id="rId65"/>
    <p:sldId id="450" r:id="rId66"/>
    <p:sldId id="452" r:id="rId67"/>
    <p:sldId id="453" r:id="rId68"/>
    <p:sldId id="5452" r:id="rId69"/>
    <p:sldId id="5470" r:id="rId70"/>
    <p:sldId id="965" r:id="rId71"/>
    <p:sldId id="5419" r:id="rId72"/>
    <p:sldId id="269" r:id="rId73"/>
    <p:sldId id="266" r:id="rId74"/>
    <p:sldId id="966" r:id="rId75"/>
    <p:sldId id="967" r:id="rId76"/>
    <p:sldId id="968" r:id="rId77"/>
    <p:sldId id="969" r:id="rId78"/>
    <p:sldId id="970" r:id="rId79"/>
    <p:sldId id="320" r:id="rId80"/>
    <p:sldId id="271" r:id="rId81"/>
    <p:sldId id="300" r:id="rId82"/>
    <p:sldId id="5456" r:id="rId83"/>
    <p:sldId id="971" r:id="rId84"/>
    <p:sldId id="972" r:id="rId85"/>
    <p:sldId id="973" r:id="rId86"/>
    <p:sldId id="974" r:id="rId87"/>
    <p:sldId id="975" r:id="rId88"/>
    <p:sldId id="976" r:id="rId89"/>
    <p:sldId id="977" r:id="rId90"/>
    <p:sldId id="978" r:id="rId91"/>
    <p:sldId id="316" r:id="rId92"/>
    <p:sldId id="979" r:id="rId93"/>
    <p:sldId id="980" r:id="rId94"/>
    <p:sldId id="981" r:id="rId95"/>
    <p:sldId id="982" r:id="rId96"/>
    <p:sldId id="983" r:id="rId97"/>
    <p:sldId id="984" r:id="rId98"/>
    <p:sldId id="985" r:id="rId99"/>
    <p:sldId id="986" r:id="rId100"/>
    <p:sldId id="5466" r:id="rId101"/>
    <p:sldId id="988" r:id="rId102"/>
    <p:sldId id="989" r:id="rId103"/>
    <p:sldId id="286" r:id="rId104"/>
    <p:sldId id="1499" r:id="rId105"/>
    <p:sldId id="1500" r:id="rId106"/>
    <p:sldId id="1501" r:id="rId107"/>
    <p:sldId id="1455" r:id="rId108"/>
    <p:sldId id="1502" r:id="rId109"/>
    <p:sldId id="1503" r:id="rId110"/>
    <p:sldId id="1504" r:id="rId111"/>
    <p:sldId id="5467" r:id="rId112"/>
    <p:sldId id="1506" r:id="rId113"/>
    <p:sldId id="268" r:id="rId114"/>
    <p:sldId id="273" r:id="rId115"/>
    <p:sldId id="1507" r:id="rId116"/>
    <p:sldId id="1508" r:id="rId117"/>
    <p:sldId id="1509" r:id="rId118"/>
    <p:sldId id="5468" r:id="rId119"/>
    <p:sldId id="5407" r:id="rId120"/>
    <p:sldId id="5408" r:id="rId121"/>
    <p:sldId id="5403" r:id="rId122"/>
    <p:sldId id="5399" r:id="rId123"/>
    <p:sldId id="5402" r:id="rId124"/>
    <p:sldId id="5400" r:id="rId125"/>
    <p:sldId id="5401" r:id="rId126"/>
    <p:sldId id="5409" r:id="rId127"/>
    <p:sldId id="5410" r:id="rId128"/>
    <p:sldId id="5469" r:id="rId129"/>
    <p:sldId id="5412" r:id="rId130"/>
    <p:sldId id="5413" r:id="rId131"/>
    <p:sldId id="5414" r:id="rId132"/>
    <p:sldId id="5415" r:id="rId133"/>
    <p:sldId id="5416" r:id="rId134"/>
    <p:sldId id="5417" r:id="rId135"/>
    <p:sldId id="5418" r:id="rId136"/>
    <p:sldId id="5460" r:id="rId137"/>
    <p:sldId id="5461" r:id="rId138"/>
    <p:sldId id="5462" r:id="rId139"/>
    <p:sldId id="692" r:id="rId140"/>
    <p:sldId id="743" r:id="rId141"/>
    <p:sldId id="908" r:id="rId142"/>
    <p:sldId id="860" r:id="rId143"/>
    <p:sldId id="848" r:id="rId144"/>
    <p:sldId id="866" r:id="rId145"/>
    <p:sldId id="858" r:id="rId146"/>
    <p:sldId id="879" r:id="rId147"/>
    <p:sldId id="883" r:id="rId148"/>
    <p:sldId id="875" r:id="rId149"/>
    <p:sldId id="881" r:id="rId150"/>
    <p:sldId id="892" r:id="rId151"/>
    <p:sldId id="926" r:id="rId152"/>
    <p:sldId id="906" r:id="rId153"/>
    <p:sldId id="896" r:id="rId154"/>
    <p:sldId id="5421" r:id="rId155"/>
    <p:sldId id="5422" r:id="rId156"/>
    <p:sldId id="5423" r:id="rId157"/>
    <p:sldId id="5424" r:id="rId158"/>
    <p:sldId id="5425" r:id="rId159"/>
    <p:sldId id="5426" r:id="rId160"/>
    <p:sldId id="5427" r:id="rId161"/>
    <p:sldId id="5428" r:id="rId162"/>
    <p:sldId id="5429" r:id="rId163"/>
    <p:sldId id="5430" r:id="rId164"/>
    <p:sldId id="5431" r:id="rId165"/>
    <p:sldId id="270" r:id="rId166"/>
    <p:sldId id="5464" r:id="rId167"/>
    <p:sldId id="257" r:id="rId168"/>
    <p:sldId id="258" r:id="rId169"/>
    <p:sldId id="5433" r:id="rId170"/>
    <p:sldId id="260" r:id="rId171"/>
    <p:sldId id="261" r:id="rId172"/>
    <p:sldId id="262" r:id="rId173"/>
    <p:sldId id="263" r:id="rId174"/>
    <p:sldId id="264" r:id="rId175"/>
    <p:sldId id="265" r:id="rId176"/>
    <p:sldId id="5434" r:id="rId177"/>
    <p:sldId id="267" r:id="rId178"/>
    <p:sldId id="5435" r:id="rId179"/>
    <p:sldId id="5436" r:id="rId180"/>
    <p:sldId id="5437" r:id="rId181"/>
    <p:sldId id="5438" r:id="rId182"/>
    <p:sldId id="272" r:id="rId183"/>
    <p:sldId id="5439" r:id="rId184"/>
    <p:sldId id="274" r:id="rId185"/>
    <p:sldId id="275" r:id="rId186"/>
    <p:sldId id="276" r:id="rId187"/>
    <p:sldId id="277" r:id="rId188"/>
    <p:sldId id="278" r:id="rId189"/>
    <p:sldId id="279" r:id="rId190"/>
    <p:sldId id="280" r:id="rId191"/>
    <p:sldId id="5440" r:id="rId192"/>
    <p:sldId id="5441" r:id="rId193"/>
    <p:sldId id="5442" r:id="rId194"/>
    <p:sldId id="5443" r:id="rId195"/>
    <p:sldId id="5444" r:id="rId196"/>
    <p:sldId id="5445" r:id="rId197"/>
    <p:sldId id="5446" r:id="rId198"/>
    <p:sldId id="5447" r:id="rId199"/>
    <p:sldId id="5465" r:id="rId200"/>
    <p:sldId id="5448" r:id="rId201"/>
    <p:sldId id="406" r:id="rId202"/>
    <p:sldId id="407" r:id="rId203"/>
    <p:sldId id="5449" r:id="rId204"/>
    <p:sldId id="408" r:id="rId205"/>
    <p:sldId id="411" r:id="rId206"/>
    <p:sldId id="413" r:id="rId207"/>
    <p:sldId id="416" r:id="rId208"/>
    <p:sldId id="418" r:id="rId209"/>
    <p:sldId id="419" r:id="rId210"/>
    <p:sldId id="420" r:id="rId211"/>
    <p:sldId id="421" r:id="rId212"/>
    <p:sldId id="5450" r:id="rId213"/>
    <p:sldId id="439" r:id="rId214"/>
    <p:sldId id="438" r:id="rId215"/>
    <p:sldId id="429" r:id="rId216"/>
    <p:sldId id="436" r:id="rId217"/>
    <p:sldId id="437" r:id="rId218"/>
    <p:sldId id="5451" r:id="rId219"/>
    <p:sldId id="354" r:id="rId220"/>
    <p:sldId id="964" r:id="rId221"/>
    <p:sldId id="962" r:id="rId222"/>
    <p:sldId id="963" r:id="rId223"/>
    <p:sldId id="961" r:id="rId224"/>
    <p:sldId id="363" r:id="rId225"/>
    <p:sldId id="364" r:id="rId226"/>
    <p:sldId id="365" r:id="rId227"/>
    <p:sldId id="366" r:id="rId228"/>
    <p:sldId id="427" r:id="rId229"/>
    <p:sldId id="367" r:id="rId230"/>
    <p:sldId id="368" r:id="rId231"/>
    <p:sldId id="369" r:id="rId2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B5C5B4-77C0-3995-C6E5-86EFC77CE074}" name="Katie Schwartz" initials="KS" userId="S::KSchwartz@fhi360.org::b4babe39-de04-4206-95b2-c6026c8fda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n Fox" initials="JF" lastIdx="19" clrIdx="0">
    <p:extLst>
      <p:ext uri="{19B8F6BF-5375-455C-9EA6-DF929625EA0E}">
        <p15:presenceInfo xmlns:p15="http://schemas.microsoft.com/office/powerpoint/2012/main" userId="S::janfox@idc.co.ke::e4cb6a9d-6dbd-413c-ba1f-c707b5580857" providerId="AD"/>
      </p:ext>
    </p:extLst>
  </p:cmAuthor>
  <p:cmAuthor id="2" name="Petra Stankard" initials="PS" lastIdx="59" clrIdx="1">
    <p:extLst>
      <p:ext uri="{19B8F6BF-5375-455C-9EA6-DF929625EA0E}">
        <p15:presenceInfo xmlns:p15="http://schemas.microsoft.com/office/powerpoint/2012/main" userId="1eaf43e1c0011547" providerId="Windows Live"/>
      </p:ext>
    </p:extLst>
  </p:cmAuthor>
  <p:cmAuthor id="3" name="Donna Sherard" initials="DS" lastIdx="51" clrIdx="2">
    <p:extLst>
      <p:ext uri="{19B8F6BF-5375-455C-9EA6-DF929625EA0E}">
        <p15:presenceInfo xmlns:p15="http://schemas.microsoft.com/office/powerpoint/2012/main" userId="S::dsherard@changeableworld.com::486aed78-6ef4-4634-a905-4265838f6959" providerId="AD"/>
      </p:ext>
    </p:extLst>
  </p:cmAuthor>
  <p:cmAuthor id="4" name="zmungaibarris" initials="z" lastIdx="8" clrIdx="3">
    <p:extLst>
      <p:ext uri="{19B8F6BF-5375-455C-9EA6-DF929625EA0E}">
        <p15:presenceInfo xmlns:p15="http://schemas.microsoft.com/office/powerpoint/2012/main" userId="S::zmungaibarris@changeableworld.com::066dc648-3b23-4836-b6cd-588eafee9f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0F1"/>
    <a:srgbClr val="05676D"/>
    <a:srgbClr val="A5C8CA"/>
    <a:srgbClr val="DE9F3B"/>
    <a:srgbClr val="8DB3B6"/>
    <a:srgbClr val="6CA6A9"/>
    <a:srgbClr val="509599"/>
    <a:srgbClr val="F2E8EA"/>
    <a:srgbClr val="FDF6E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A63758-AF01-1E55-BAC9-C1BB92AF807F}" v="363" dt="2022-11-29T20:13:10.679"/>
    <p1510:client id="{DA569C11-CA5E-9EF1-C47F-8B173787548B}" v="5" dt="2022-11-29T20:16:23.094"/>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slide" Target="slides/slide189.xml"/><Relationship Id="rId226" Type="http://schemas.openxmlformats.org/officeDocument/2006/relationships/slide" Target="slides/slide210.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2.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16" Type="http://schemas.openxmlformats.org/officeDocument/2006/relationships/slide" Target="slides/slide200.xml"/><Relationship Id="rId237" Type="http://schemas.openxmlformats.org/officeDocument/2006/relationships/theme" Target="theme/theme1.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92" Type="http://schemas.openxmlformats.org/officeDocument/2006/relationships/slide" Target="slides/slide176.xml"/><Relationship Id="rId206" Type="http://schemas.openxmlformats.org/officeDocument/2006/relationships/slide" Target="slides/slide190.xml"/><Relationship Id="rId227" Type="http://schemas.openxmlformats.org/officeDocument/2006/relationships/slide" Target="slides/slide211.xml"/><Relationship Id="rId12" Type="http://schemas.openxmlformats.org/officeDocument/2006/relationships/slideMaster" Target="slideMasters/slideMaster9.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slide" Target="slides/slide166.xml"/><Relationship Id="rId217" Type="http://schemas.openxmlformats.org/officeDocument/2006/relationships/slide" Target="slides/slide201.xml"/><Relationship Id="rId6" Type="http://schemas.openxmlformats.org/officeDocument/2006/relationships/slideMaster" Target="slideMasters/slideMaster3.xml"/><Relationship Id="rId238" Type="http://schemas.openxmlformats.org/officeDocument/2006/relationships/tableStyles" Target="tableStyles.xml"/><Relationship Id="rId23" Type="http://schemas.openxmlformats.org/officeDocument/2006/relationships/slide" Target="slides/slide7.xml"/><Relationship Id="rId119" Type="http://schemas.openxmlformats.org/officeDocument/2006/relationships/slide" Target="slides/slide103.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slide" Target="slides/slide212.xml"/><Relationship Id="rId13" Type="http://schemas.openxmlformats.org/officeDocument/2006/relationships/slideMaster" Target="slideMasters/slideMaster10.xml"/><Relationship Id="rId109" Type="http://schemas.openxmlformats.org/officeDocument/2006/relationships/slide" Target="slides/slide93.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4.xml"/><Relationship Id="rId162" Type="http://schemas.openxmlformats.org/officeDocument/2006/relationships/slide" Target="slides/slide146.xml"/><Relationship Id="rId183" Type="http://schemas.openxmlformats.org/officeDocument/2006/relationships/slide" Target="slides/slide167.xml"/><Relationship Id="rId218" Type="http://schemas.openxmlformats.org/officeDocument/2006/relationships/slide" Target="slides/slide202.xml"/><Relationship Id="rId239" Type="http://schemas.microsoft.com/office/2015/10/relationships/revisionInfo" Target="revisionInfo.xml"/><Relationship Id="rId24" Type="http://schemas.openxmlformats.org/officeDocument/2006/relationships/slide" Target="slides/slide8.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31" Type="http://schemas.openxmlformats.org/officeDocument/2006/relationships/slide" Target="slides/slide115.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208" Type="http://schemas.openxmlformats.org/officeDocument/2006/relationships/slide" Target="slides/slide192.xml"/><Relationship Id="rId229" Type="http://schemas.openxmlformats.org/officeDocument/2006/relationships/slide" Target="slides/slide213.xml"/><Relationship Id="rId14" Type="http://schemas.openxmlformats.org/officeDocument/2006/relationships/slideMaster" Target="slideMasters/slideMaster11.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8" Type="http://schemas.openxmlformats.org/officeDocument/2006/relationships/slideMaster" Target="slideMasters/slideMaster5.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219" Type="http://schemas.openxmlformats.org/officeDocument/2006/relationships/slide" Target="slides/slide203.xml"/><Relationship Id="rId230" Type="http://schemas.openxmlformats.org/officeDocument/2006/relationships/slide" Target="slides/slide214.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95" Type="http://schemas.openxmlformats.org/officeDocument/2006/relationships/slide" Target="slides/slide179.xml"/><Relationship Id="rId209" Type="http://schemas.openxmlformats.org/officeDocument/2006/relationships/slide" Target="slides/slide193.xml"/><Relationship Id="rId190" Type="http://schemas.openxmlformats.org/officeDocument/2006/relationships/slide" Target="slides/slide174.xml"/><Relationship Id="rId204" Type="http://schemas.openxmlformats.org/officeDocument/2006/relationships/slide" Target="slides/slide188.xml"/><Relationship Id="rId220" Type="http://schemas.openxmlformats.org/officeDocument/2006/relationships/slide" Target="slides/slide204.xml"/><Relationship Id="rId225" Type="http://schemas.openxmlformats.org/officeDocument/2006/relationships/slide" Target="slides/slide209.xml"/><Relationship Id="rId241" Type="http://schemas.microsoft.com/office/2018/10/relationships/authors" Target="authors.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7.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4.xml"/><Relationship Id="rId210" Type="http://schemas.openxmlformats.org/officeDocument/2006/relationships/slide" Target="slides/slide194.xml"/><Relationship Id="rId215" Type="http://schemas.openxmlformats.org/officeDocument/2006/relationships/slide" Target="slides/slide199.xml"/><Relationship Id="rId236" Type="http://schemas.openxmlformats.org/officeDocument/2006/relationships/viewProps" Target="viewProps.xml"/><Relationship Id="rId26" Type="http://schemas.openxmlformats.org/officeDocument/2006/relationships/slide" Target="slides/slide10.xml"/><Relationship Id="rId231" Type="http://schemas.openxmlformats.org/officeDocument/2006/relationships/slide" Target="slides/slide215.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3.xml"/><Relationship Id="rId221" Type="http://schemas.openxmlformats.org/officeDocument/2006/relationships/slide" Target="slides/slide205.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customXml" Target="../customXml/item1.xml"/><Relationship Id="rId212" Type="http://schemas.openxmlformats.org/officeDocument/2006/relationships/slide" Target="slides/slide196.xml"/><Relationship Id="rId233" Type="http://schemas.openxmlformats.org/officeDocument/2006/relationships/notesMaster" Target="notesMasters/notesMaster1.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slide" Target="slides/slide186.xml"/><Relationship Id="rId223" Type="http://schemas.openxmlformats.org/officeDocument/2006/relationships/slide" Target="slides/slide207.xml"/><Relationship Id="rId18" Type="http://schemas.openxmlformats.org/officeDocument/2006/relationships/slide" Target="slides/slide2.xml"/><Relationship Id="rId39" Type="http://schemas.openxmlformats.org/officeDocument/2006/relationships/slide" Target="slides/slide23.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13.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19" Type="http://schemas.openxmlformats.org/officeDocument/2006/relationships/slide" Target="slides/slide3.xml"/><Relationship Id="rId224" Type="http://schemas.openxmlformats.org/officeDocument/2006/relationships/slide" Target="slides/slide208.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 Type="http://schemas.openxmlformats.org/officeDocument/2006/relationships/customXml" Target="../customXml/item3.xml"/><Relationship Id="rId214" Type="http://schemas.openxmlformats.org/officeDocument/2006/relationships/slide" Target="slides/slide198.xml"/><Relationship Id="rId235" Type="http://schemas.openxmlformats.org/officeDocument/2006/relationships/presProps" Target="presProps.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Sheet2!$B$1</c:f>
              <c:strCache>
                <c:ptCount val="1"/>
                <c:pt idx="0">
                  <c:v>Initiated PrEP</c:v>
                </c:pt>
              </c:strCache>
            </c:strRef>
          </c:tx>
          <c:spPr>
            <a:solidFill>
              <a:schemeClr val="accent1"/>
            </a:solidFill>
            <a:ln>
              <a:noFill/>
            </a:ln>
            <a:effectLst/>
          </c:spPr>
          <c:invertIfNegative val="0"/>
          <c:dPt>
            <c:idx val="0"/>
            <c:invertIfNegative val="0"/>
            <c:bubble3D val="0"/>
            <c:spPr>
              <a:solidFill>
                <a:srgbClr val="646EA7"/>
              </a:solidFill>
              <a:ln>
                <a:solidFill>
                  <a:srgbClr val="646EA7"/>
                </a:solidFill>
              </a:ln>
              <a:effectLst/>
            </c:spPr>
            <c:extLst>
              <c:ext xmlns:c16="http://schemas.microsoft.com/office/drawing/2014/chart" uri="{C3380CC4-5D6E-409C-BE32-E72D297353CC}">
                <c16:uniqueId val="{00000001-8CB4-442B-9EB3-33FC2A6A4E51}"/>
              </c:ext>
            </c:extLst>
          </c:dPt>
          <c:dPt>
            <c:idx val="1"/>
            <c:invertIfNegative val="0"/>
            <c:bubble3D val="0"/>
            <c:spPr>
              <a:solidFill>
                <a:srgbClr val="646EA7"/>
              </a:solidFill>
              <a:ln>
                <a:solidFill>
                  <a:srgbClr val="646EA7"/>
                </a:solidFill>
              </a:ln>
              <a:effectLst/>
            </c:spPr>
            <c:extLst>
              <c:ext xmlns:c16="http://schemas.microsoft.com/office/drawing/2014/chart" uri="{C3380CC4-5D6E-409C-BE32-E72D297353CC}">
                <c16:uniqueId val="{00000003-8CB4-442B-9EB3-33FC2A6A4E51}"/>
              </c:ext>
            </c:extLst>
          </c:dPt>
          <c:dPt>
            <c:idx val="2"/>
            <c:invertIfNegative val="0"/>
            <c:bubble3D val="0"/>
            <c:spPr>
              <a:solidFill>
                <a:srgbClr val="646EA7"/>
              </a:solidFill>
              <a:ln>
                <a:solidFill>
                  <a:srgbClr val="646EA7"/>
                </a:solidFill>
              </a:ln>
              <a:effectLst/>
            </c:spPr>
            <c:extLst>
              <c:ext xmlns:c16="http://schemas.microsoft.com/office/drawing/2014/chart" uri="{C3380CC4-5D6E-409C-BE32-E72D297353CC}">
                <c16:uniqueId val="{00000005-8CB4-442B-9EB3-33FC2A6A4E51}"/>
              </c:ext>
            </c:extLst>
          </c:dPt>
          <c:dPt>
            <c:idx val="3"/>
            <c:invertIfNegative val="0"/>
            <c:bubble3D val="0"/>
            <c:spPr>
              <a:solidFill>
                <a:srgbClr val="646EA7"/>
              </a:solidFill>
              <a:ln>
                <a:solidFill>
                  <a:srgbClr val="646EA7"/>
                </a:solidFill>
              </a:ln>
              <a:effectLst/>
            </c:spPr>
            <c:extLst>
              <c:ext xmlns:c16="http://schemas.microsoft.com/office/drawing/2014/chart" uri="{C3380CC4-5D6E-409C-BE32-E72D297353CC}">
                <c16:uniqueId val="{00000007-8CB4-442B-9EB3-33FC2A6A4E51}"/>
              </c:ext>
            </c:extLst>
          </c:dPt>
          <c:dPt>
            <c:idx val="4"/>
            <c:invertIfNegative val="0"/>
            <c:bubble3D val="0"/>
            <c:spPr>
              <a:solidFill>
                <a:srgbClr val="646EA7"/>
              </a:solidFill>
              <a:ln>
                <a:solidFill>
                  <a:srgbClr val="646EA7"/>
                </a:solidFill>
              </a:ln>
              <a:effectLst/>
            </c:spPr>
            <c:extLst>
              <c:ext xmlns:c16="http://schemas.microsoft.com/office/drawing/2014/chart" uri="{C3380CC4-5D6E-409C-BE32-E72D297353CC}">
                <c16:uniqueId val="{00000009-8CB4-442B-9EB3-33FC2A6A4E51}"/>
              </c:ext>
            </c:extLst>
          </c:dPt>
          <c:dPt>
            <c:idx val="5"/>
            <c:invertIfNegative val="0"/>
            <c:bubble3D val="0"/>
            <c:spPr>
              <a:solidFill>
                <a:srgbClr val="646EA7"/>
              </a:solidFill>
              <a:ln>
                <a:solidFill>
                  <a:srgbClr val="646EA7"/>
                </a:solidFill>
              </a:ln>
              <a:effectLst/>
            </c:spPr>
            <c:extLst>
              <c:ext xmlns:c16="http://schemas.microsoft.com/office/drawing/2014/chart" uri="{C3380CC4-5D6E-409C-BE32-E72D297353CC}">
                <c16:uniqueId val="{0000000B-8CB4-442B-9EB3-33FC2A6A4E51}"/>
              </c:ext>
            </c:extLst>
          </c:dPt>
          <c:dPt>
            <c:idx val="6"/>
            <c:invertIfNegative val="0"/>
            <c:bubble3D val="0"/>
            <c:spPr>
              <a:solidFill>
                <a:srgbClr val="646EA7"/>
              </a:solidFill>
              <a:ln>
                <a:solidFill>
                  <a:srgbClr val="646EA7"/>
                </a:solidFill>
              </a:ln>
              <a:effectLst/>
            </c:spPr>
            <c:extLst>
              <c:ext xmlns:c16="http://schemas.microsoft.com/office/drawing/2014/chart" uri="{C3380CC4-5D6E-409C-BE32-E72D297353CC}">
                <c16:uniqueId val="{0000000D-8CB4-442B-9EB3-33FC2A6A4E51}"/>
              </c:ext>
            </c:extLst>
          </c:dPt>
          <c:dPt>
            <c:idx val="7"/>
            <c:invertIfNegative val="0"/>
            <c:bubble3D val="0"/>
            <c:spPr>
              <a:solidFill>
                <a:srgbClr val="646EA7"/>
              </a:solidFill>
              <a:ln>
                <a:solidFill>
                  <a:srgbClr val="646EA7"/>
                </a:solidFill>
              </a:ln>
              <a:effectLst/>
            </c:spPr>
            <c:extLst>
              <c:ext xmlns:c16="http://schemas.microsoft.com/office/drawing/2014/chart" uri="{C3380CC4-5D6E-409C-BE32-E72D297353CC}">
                <c16:uniqueId val="{0000000F-8CB4-442B-9EB3-33FC2A6A4E51}"/>
              </c:ext>
            </c:extLst>
          </c:dPt>
          <c:dPt>
            <c:idx val="8"/>
            <c:invertIfNegative val="0"/>
            <c:bubble3D val="0"/>
            <c:spPr>
              <a:solidFill>
                <a:srgbClr val="646EA7"/>
              </a:solidFill>
              <a:ln>
                <a:solidFill>
                  <a:srgbClr val="646EA7"/>
                </a:solidFill>
              </a:ln>
              <a:effectLst/>
            </c:spPr>
            <c:extLst>
              <c:ext xmlns:c16="http://schemas.microsoft.com/office/drawing/2014/chart" uri="{C3380CC4-5D6E-409C-BE32-E72D297353CC}">
                <c16:uniqueId val="{00000011-8CB4-442B-9EB3-33FC2A6A4E51}"/>
              </c:ext>
            </c:extLst>
          </c:dPt>
          <c:dPt>
            <c:idx val="9"/>
            <c:invertIfNegative val="0"/>
            <c:bubble3D val="0"/>
            <c:spPr>
              <a:solidFill>
                <a:srgbClr val="646EA7"/>
              </a:solidFill>
              <a:ln>
                <a:solidFill>
                  <a:srgbClr val="646EA7"/>
                </a:solidFill>
              </a:ln>
              <a:effectLst/>
            </c:spPr>
            <c:extLst>
              <c:ext xmlns:c16="http://schemas.microsoft.com/office/drawing/2014/chart" uri="{C3380CC4-5D6E-409C-BE32-E72D297353CC}">
                <c16:uniqueId val="{00000013-8CB4-442B-9EB3-33FC2A6A4E51}"/>
              </c:ext>
            </c:extLst>
          </c:dPt>
          <c:dPt>
            <c:idx val="10"/>
            <c:invertIfNegative val="0"/>
            <c:bubble3D val="0"/>
            <c:spPr>
              <a:solidFill>
                <a:srgbClr val="646EA7"/>
              </a:solidFill>
              <a:ln>
                <a:solidFill>
                  <a:srgbClr val="646EA7"/>
                </a:solidFill>
              </a:ln>
              <a:effectLst/>
            </c:spPr>
            <c:extLst>
              <c:ext xmlns:c16="http://schemas.microsoft.com/office/drawing/2014/chart" uri="{C3380CC4-5D6E-409C-BE32-E72D297353CC}">
                <c16:uniqueId val="{00000015-8CB4-442B-9EB3-33FC2A6A4E51}"/>
              </c:ext>
            </c:extLst>
          </c:dPt>
          <c:dPt>
            <c:idx val="11"/>
            <c:invertIfNegative val="0"/>
            <c:bubble3D val="0"/>
            <c:spPr>
              <a:solidFill>
                <a:srgbClr val="646EA7"/>
              </a:solidFill>
              <a:ln>
                <a:solidFill>
                  <a:srgbClr val="646EA7"/>
                </a:solidFill>
              </a:ln>
              <a:effectLst/>
            </c:spPr>
            <c:extLst>
              <c:ext xmlns:c16="http://schemas.microsoft.com/office/drawing/2014/chart" uri="{C3380CC4-5D6E-409C-BE32-E72D297353CC}">
                <c16:uniqueId val="{00000017-8CB4-442B-9EB3-33FC2A6A4E51}"/>
              </c:ext>
            </c:extLst>
          </c:dPt>
          <c:dPt>
            <c:idx val="12"/>
            <c:invertIfNegative val="0"/>
            <c:bubble3D val="0"/>
            <c:spPr>
              <a:solidFill>
                <a:srgbClr val="EE617F"/>
              </a:solidFill>
              <a:ln>
                <a:solidFill>
                  <a:srgbClr val="EE617F"/>
                </a:solidFill>
              </a:ln>
              <a:effectLst/>
            </c:spPr>
            <c:extLst>
              <c:ext xmlns:c16="http://schemas.microsoft.com/office/drawing/2014/chart" uri="{C3380CC4-5D6E-409C-BE32-E72D297353CC}">
                <c16:uniqueId val="{00000019-8CB4-442B-9EB3-33FC2A6A4E51}"/>
              </c:ext>
            </c:extLst>
          </c:dPt>
          <c:dPt>
            <c:idx val="13"/>
            <c:invertIfNegative val="0"/>
            <c:bubble3D val="0"/>
            <c:spPr>
              <a:solidFill>
                <a:srgbClr val="EE617F"/>
              </a:solidFill>
              <a:ln>
                <a:solidFill>
                  <a:srgbClr val="EE617F"/>
                </a:solidFill>
              </a:ln>
              <a:effectLst/>
            </c:spPr>
            <c:extLst>
              <c:ext xmlns:c16="http://schemas.microsoft.com/office/drawing/2014/chart" uri="{C3380CC4-5D6E-409C-BE32-E72D297353CC}">
                <c16:uniqueId val="{0000001B-8CB4-442B-9EB3-33FC2A6A4E51}"/>
              </c:ext>
            </c:extLst>
          </c:dPt>
          <c:dPt>
            <c:idx val="14"/>
            <c:invertIfNegative val="0"/>
            <c:bubble3D val="0"/>
            <c:spPr>
              <a:solidFill>
                <a:srgbClr val="EE617F"/>
              </a:solidFill>
              <a:ln>
                <a:solidFill>
                  <a:srgbClr val="EE617F"/>
                </a:solidFill>
              </a:ln>
              <a:effectLst/>
            </c:spPr>
            <c:extLst>
              <c:ext xmlns:c16="http://schemas.microsoft.com/office/drawing/2014/chart" uri="{C3380CC4-5D6E-409C-BE32-E72D297353CC}">
                <c16:uniqueId val="{0000001D-8CB4-442B-9EB3-33FC2A6A4E51}"/>
              </c:ext>
            </c:extLst>
          </c:dPt>
          <c:dPt>
            <c:idx val="15"/>
            <c:invertIfNegative val="0"/>
            <c:bubble3D val="0"/>
            <c:spPr>
              <a:solidFill>
                <a:srgbClr val="EE617F"/>
              </a:solidFill>
              <a:ln>
                <a:solidFill>
                  <a:srgbClr val="EE617F"/>
                </a:solidFill>
              </a:ln>
              <a:effectLst/>
            </c:spPr>
            <c:extLst>
              <c:ext xmlns:c16="http://schemas.microsoft.com/office/drawing/2014/chart" uri="{C3380CC4-5D6E-409C-BE32-E72D297353CC}">
                <c16:uniqueId val="{0000001F-8CB4-442B-9EB3-33FC2A6A4E51}"/>
              </c:ext>
            </c:extLst>
          </c:dPt>
          <c:dPt>
            <c:idx val="16"/>
            <c:invertIfNegative val="0"/>
            <c:bubble3D val="0"/>
            <c:spPr>
              <a:solidFill>
                <a:srgbClr val="EE617F"/>
              </a:solidFill>
              <a:ln>
                <a:solidFill>
                  <a:srgbClr val="EE617F"/>
                </a:solidFill>
              </a:ln>
              <a:effectLst/>
            </c:spPr>
            <c:extLst>
              <c:ext xmlns:c16="http://schemas.microsoft.com/office/drawing/2014/chart" uri="{C3380CC4-5D6E-409C-BE32-E72D297353CC}">
                <c16:uniqueId val="{00000021-8CB4-442B-9EB3-33FC2A6A4E51}"/>
              </c:ext>
            </c:extLst>
          </c:dPt>
          <c:dPt>
            <c:idx val="17"/>
            <c:invertIfNegative val="0"/>
            <c:bubble3D val="0"/>
            <c:spPr>
              <a:solidFill>
                <a:srgbClr val="EE617F"/>
              </a:solidFill>
              <a:ln>
                <a:solidFill>
                  <a:srgbClr val="EE617F"/>
                </a:solidFill>
              </a:ln>
              <a:effectLst/>
            </c:spPr>
            <c:extLst>
              <c:ext xmlns:c16="http://schemas.microsoft.com/office/drawing/2014/chart" uri="{C3380CC4-5D6E-409C-BE32-E72D297353CC}">
                <c16:uniqueId val="{00000023-8CB4-442B-9EB3-33FC2A6A4E51}"/>
              </c:ext>
            </c:extLst>
          </c:dPt>
          <c:dPt>
            <c:idx val="18"/>
            <c:invertIfNegative val="0"/>
            <c:bubble3D val="0"/>
            <c:spPr>
              <a:solidFill>
                <a:srgbClr val="EE617F"/>
              </a:solidFill>
              <a:ln>
                <a:solidFill>
                  <a:srgbClr val="EE617F"/>
                </a:solidFill>
              </a:ln>
              <a:effectLst/>
            </c:spPr>
            <c:extLst>
              <c:ext xmlns:c16="http://schemas.microsoft.com/office/drawing/2014/chart" uri="{C3380CC4-5D6E-409C-BE32-E72D297353CC}">
                <c16:uniqueId val="{00000025-8CB4-442B-9EB3-33FC2A6A4E51}"/>
              </c:ext>
            </c:extLst>
          </c:dPt>
          <c:dPt>
            <c:idx val="19"/>
            <c:invertIfNegative val="0"/>
            <c:bubble3D val="0"/>
            <c:spPr>
              <a:solidFill>
                <a:srgbClr val="EE617F"/>
              </a:solidFill>
              <a:ln>
                <a:solidFill>
                  <a:srgbClr val="EE617F"/>
                </a:solidFill>
              </a:ln>
              <a:effectLst/>
            </c:spPr>
            <c:extLst>
              <c:ext xmlns:c16="http://schemas.microsoft.com/office/drawing/2014/chart" uri="{C3380CC4-5D6E-409C-BE32-E72D297353CC}">
                <c16:uniqueId val="{00000027-8CB4-442B-9EB3-33FC2A6A4E51}"/>
              </c:ext>
            </c:extLst>
          </c:dPt>
          <c:dPt>
            <c:idx val="20"/>
            <c:invertIfNegative val="0"/>
            <c:bubble3D val="0"/>
            <c:spPr>
              <a:solidFill>
                <a:srgbClr val="EE617F"/>
              </a:solidFill>
              <a:ln>
                <a:solidFill>
                  <a:srgbClr val="EE617F"/>
                </a:solidFill>
              </a:ln>
              <a:effectLst/>
            </c:spPr>
            <c:extLst>
              <c:ext xmlns:c16="http://schemas.microsoft.com/office/drawing/2014/chart" uri="{C3380CC4-5D6E-409C-BE32-E72D297353CC}">
                <c16:uniqueId val="{00000029-8CB4-442B-9EB3-33FC2A6A4E51}"/>
              </c:ext>
            </c:extLst>
          </c:dPt>
          <c:dPt>
            <c:idx val="21"/>
            <c:invertIfNegative val="0"/>
            <c:bubble3D val="0"/>
            <c:spPr>
              <a:solidFill>
                <a:srgbClr val="92D050"/>
              </a:solidFill>
              <a:ln>
                <a:solidFill>
                  <a:srgbClr val="92D050"/>
                </a:solidFill>
              </a:ln>
              <a:effectLst/>
            </c:spPr>
            <c:extLst>
              <c:ext xmlns:c16="http://schemas.microsoft.com/office/drawing/2014/chart" uri="{C3380CC4-5D6E-409C-BE32-E72D297353CC}">
                <c16:uniqueId val="{0000002B-8CB4-442B-9EB3-33FC2A6A4E51}"/>
              </c:ext>
            </c:extLst>
          </c:dPt>
          <c:dPt>
            <c:idx val="22"/>
            <c:invertIfNegative val="0"/>
            <c:bubble3D val="0"/>
            <c:spPr>
              <a:solidFill>
                <a:srgbClr val="92D050"/>
              </a:solidFill>
              <a:ln>
                <a:solidFill>
                  <a:srgbClr val="92D050"/>
                </a:solidFill>
              </a:ln>
              <a:effectLst/>
            </c:spPr>
            <c:extLst>
              <c:ext xmlns:c16="http://schemas.microsoft.com/office/drawing/2014/chart" uri="{C3380CC4-5D6E-409C-BE32-E72D297353CC}">
                <c16:uniqueId val="{0000002D-8CB4-442B-9EB3-33FC2A6A4E51}"/>
              </c:ext>
            </c:extLst>
          </c:dPt>
          <c:dPt>
            <c:idx val="23"/>
            <c:invertIfNegative val="0"/>
            <c:bubble3D val="0"/>
            <c:spPr>
              <a:solidFill>
                <a:srgbClr val="92D050"/>
              </a:solidFill>
              <a:ln>
                <a:solidFill>
                  <a:srgbClr val="92D050"/>
                </a:solidFill>
              </a:ln>
              <a:effectLst/>
            </c:spPr>
            <c:extLst>
              <c:ext xmlns:c16="http://schemas.microsoft.com/office/drawing/2014/chart" uri="{C3380CC4-5D6E-409C-BE32-E72D297353CC}">
                <c16:uniqueId val="{0000002F-8CB4-442B-9EB3-33FC2A6A4E51}"/>
              </c:ext>
            </c:extLst>
          </c:dPt>
          <c:dPt>
            <c:idx val="24"/>
            <c:invertIfNegative val="0"/>
            <c:bubble3D val="0"/>
            <c:spPr>
              <a:solidFill>
                <a:srgbClr val="92D050"/>
              </a:solidFill>
              <a:ln>
                <a:solidFill>
                  <a:srgbClr val="92D050"/>
                </a:solidFill>
              </a:ln>
              <a:effectLst/>
            </c:spPr>
            <c:extLst>
              <c:ext xmlns:c16="http://schemas.microsoft.com/office/drawing/2014/chart" uri="{C3380CC4-5D6E-409C-BE32-E72D297353CC}">
                <c16:uniqueId val="{00000031-8CB4-442B-9EB3-33FC2A6A4E51}"/>
              </c:ext>
            </c:extLst>
          </c:dPt>
          <c:dPt>
            <c:idx val="25"/>
            <c:invertIfNegative val="0"/>
            <c:bubble3D val="0"/>
            <c:spPr>
              <a:solidFill>
                <a:srgbClr val="92D050"/>
              </a:solidFill>
              <a:ln>
                <a:solidFill>
                  <a:srgbClr val="92D050"/>
                </a:solidFill>
              </a:ln>
              <a:effectLst/>
            </c:spPr>
            <c:extLst>
              <c:ext xmlns:c16="http://schemas.microsoft.com/office/drawing/2014/chart" uri="{C3380CC4-5D6E-409C-BE32-E72D297353CC}">
                <c16:uniqueId val="{00000033-8CB4-442B-9EB3-33FC2A6A4E51}"/>
              </c:ext>
            </c:extLst>
          </c:dPt>
          <c:dPt>
            <c:idx val="26"/>
            <c:invertIfNegative val="0"/>
            <c:bubble3D val="0"/>
            <c:spPr>
              <a:solidFill>
                <a:srgbClr val="92D050"/>
              </a:solidFill>
              <a:ln>
                <a:solidFill>
                  <a:srgbClr val="92D050"/>
                </a:solidFill>
              </a:ln>
              <a:effectLst/>
            </c:spPr>
            <c:extLst>
              <c:ext xmlns:c16="http://schemas.microsoft.com/office/drawing/2014/chart" uri="{C3380CC4-5D6E-409C-BE32-E72D297353CC}">
                <c16:uniqueId val="{00000035-8CB4-442B-9EB3-33FC2A6A4E51}"/>
              </c:ext>
            </c:extLst>
          </c:dPt>
          <c:dPt>
            <c:idx val="27"/>
            <c:invertIfNegative val="0"/>
            <c:bubble3D val="0"/>
            <c:spPr>
              <a:solidFill>
                <a:srgbClr val="8CB7C7"/>
              </a:solidFill>
              <a:ln>
                <a:noFill/>
              </a:ln>
              <a:effectLst/>
            </c:spPr>
            <c:extLst>
              <c:ext xmlns:c16="http://schemas.microsoft.com/office/drawing/2014/chart" uri="{C3380CC4-5D6E-409C-BE32-E72D297353CC}">
                <c16:uniqueId val="{00000037-8CB4-442B-9EB3-33FC2A6A4E51}"/>
              </c:ext>
            </c:extLst>
          </c:dPt>
          <c:dPt>
            <c:idx val="28"/>
            <c:invertIfNegative val="0"/>
            <c:bubble3D val="0"/>
            <c:spPr>
              <a:solidFill>
                <a:srgbClr val="8CB7C7"/>
              </a:solidFill>
              <a:ln>
                <a:noFill/>
              </a:ln>
              <a:effectLst/>
            </c:spPr>
            <c:extLst>
              <c:ext xmlns:c16="http://schemas.microsoft.com/office/drawing/2014/chart" uri="{C3380CC4-5D6E-409C-BE32-E72D297353CC}">
                <c16:uniqueId val="{00000039-8CB4-442B-9EB3-33FC2A6A4E51}"/>
              </c:ext>
            </c:extLst>
          </c:dPt>
          <c:dPt>
            <c:idx val="29"/>
            <c:invertIfNegative val="0"/>
            <c:bubble3D val="0"/>
            <c:spPr>
              <a:solidFill>
                <a:srgbClr val="8CB7C7"/>
              </a:solidFill>
              <a:ln>
                <a:noFill/>
              </a:ln>
              <a:effectLst/>
            </c:spPr>
            <c:extLst>
              <c:ext xmlns:c16="http://schemas.microsoft.com/office/drawing/2014/chart" uri="{C3380CC4-5D6E-409C-BE32-E72D297353CC}">
                <c16:uniqueId val="{0000003B-8CB4-442B-9EB3-33FC2A6A4E51}"/>
              </c:ext>
            </c:extLst>
          </c:dPt>
          <c:dPt>
            <c:idx val="30"/>
            <c:invertIfNegative val="0"/>
            <c:bubble3D val="0"/>
            <c:spPr>
              <a:solidFill>
                <a:srgbClr val="8CB7C7"/>
              </a:solidFill>
              <a:ln>
                <a:noFill/>
              </a:ln>
              <a:effectLst/>
            </c:spPr>
            <c:extLst>
              <c:ext xmlns:c16="http://schemas.microsoft.com/office/drawing/2014/chart" uri="{C3380CC4-5D6E-409C-BE32-E72D297353CC}">
                <c16:uniqueId val="{0000003D-8CB4-442B-9EB3-33FC2A6A4E51}"/>
              </c:ext>
            </c:extLst>
          </c:dPt>
          <c:dPt>
            <c:idx val="31"/>
            <c:invertIfNegative val="0"/>
            <c:bubble3D val="0"/>
            <c:spPr>
              <a:solidFill>
                <a:srgbClr val="8CB7C7"/>
              </a:solidFill>
              <a:ln>
                <a:noFill/>
              </a:ln>
              <a:effectLst/>
            </c:spPr>
            <c:extLst>
              <c:ext xmlns:c16="http://schemas.microsoft.com/office/drawing/2014/chart" uri="{C3380CC4-5D6E-409C-BE32-E72D297353CC}">
                <c16:uniqueId val="{0000003F-8CB4-442B-9EB3-33FC2A6A4E51}"/>
              </c:ext>
            </c:extLst>
          </c:dPt>
          <c:dPt>
            <c:idx val="32"/>
            <c:invertIfNegative val="0"/>
            <c:bubble3D val="0"/>
            <c:spPr>
              <a:solidFill>
                <a:srgbClr val="8CB7C7"/>
              </a:solidFill>
              <a:ln>
                <a:noFill/>
              </a:ln>
              <a:effectLst/>
            </c:spPr>
            <c:extLst>
              <c:ext xmlns:c16="http://schemas.microsoft.com/office/drawing/2014/chart" uri="{C3380CC4-5D6E-409C-BE32-E72D297353CC}">
                <c16:uniqueId val="{00000041-8CB4-442B-9EB3-33FC2A6A4E51}"/>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Sheet2!$A$10:$A$42</c:f>
              <c:numCache>
                <c:formatCode>mmm\-yy</c:formatCode>
                <c:ptCount val="33"/>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numCache>
            </c:numRef>
          </c:cat>
          <c:val>
            <c:numRef>
              <c:f>Sheet2!$B$10:$B$42</c:f>
              <c:numCache>
                <c:formatCode>General</c:formatCode>
                <c:ptCount val="33"/>
                <c:pt idx="0">
                  <c:v>11</c:v>
                </c:pt>
                <c:pt idx="1">
                  <c:v>29</c:v>
                </c:pt>
                <c:pt idx="2">
                  <c:v>26</c:v>
                </c:pt>
                <c:pt idx="3">
                  <c:v>52</c:v>
                </c:pt>
                <c:pt idx="4">
                  <c:v>40</c:v>
                </c:pt>
                <c:pt idx="5">
                  <c:v>32</c:v>
                </c:pt>
                <c:pt idx="6">
                  <c:v>14</c:v>
                </c:pt>
                <c:pt idx="7">
                  <c:v>46</c:v>
                </c:pt>
                <c:pt idx="8">
                  <c:v>60</c:v>
                </c:pt>
                <c:pt idx="9">
                  <c:v>77</c:v>
                </c:pt>
                <c:pt idx="10">
                  <c:v>54</c:v>
                </c:pt>
                <c:pt idx="11">
                  <c:v>45</c:v>
                </c:pt>
                <c:pt idx="12">
                  <c:v>140</c:v>
                </c:pt>
                <c:pt idx="13">
                  <c:v>274</c:v>
                </c:pt>
                <c:pt idx="14">
                  <c:v>172</c:v>
                </c:pt>
                <c:pt idx="15">
                  <c:v>173</c:v>
                </c:pt>
                <c:pt idx="16">
                  <c:v>221</c:v>
                </c:pt>
                <c:pt idx="17">
                  <c:v>229</c:v>
                </c:pt>
                <c:pt idx="18">
                  <c:v>210</c:v>
                </c:pt>
                <c:pt idx="19">
                  <c:v>212</c:v>
                </c:pt>
                <c:pt idx="20">
                  <c:v>180</c:v>
                </c:pt>
                <c:pt idx="21">
                  <c:v>164</c:v>
                </c:pt>
                <c:pt idx="22">
                  <c:v>140</c:v>
                </c:pt>
                <c:pt idx="23">
                  <c:v>108</c:v>
                </c:pt>
                <c:pt idx="24">
                  <c:v>134</c:v>
                </c:pt>
                <c:pt idx="25">
                  <c:v>122</c:v>
                </c:pt>
                <c:pt idx="26">
                  <c:v>89</c:v>
                </c:pt>
                <c:pt idx="27">
                  <c:v>47</c:v>
                </c:pt>
                <c:pt idx="28">
                  <c:v>69</c:v>
                </c:pt>
                <c:pt idx="29">
                  <c:v>43</c:v>
                </c:pt>
                <c:pt idx="30">
                  <c:v>55</c:v>
                </c:pt>
                <c:pt idx="31">
                  <c:v>83</c:v>
                </c:pt>
                <c:pt idx="32">
                  <c:v>72</c:v>
                </c:pt>
              </c:numCache>
            </c:numRef>
          </c:val>
          <c:extLst>
            <c:ext xmlns:c16="http://schemas.microsoft.com/office/drawing/2014/chart" uri="{C3380CC4-5D6E-409C-BE32-E72D297353CC}">
              <c16:uniqueId val="{00000042-8CB4-442B-9EB3-33FC2A6A4E51}"/>
            </c:ext>
          </c:extLst>
        </c:ser>
        <c:dLbls>
          <c:dLblPos val="outEnd"/>
          <c:showLegendKey val="0"/>
          <c:showVal val="1"/>
          <c:showCatName val="0"/>
          <c:showSerName val="0"/>
          <c:showPercent val="0"/>
          <c:showBubbleSize val="0"/>
        </c:dLbls>
        <c:gapWidth val="219"/>
        <c:overlap val="-27"/>
        <c:axId val="1894369951"/>
        <c:axId val="1894370783"/>
      </c:barChart>
      <c:dateAx>
        <c:axId val="1894369951"/>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solidFill>
                    <a:latin typeface="Arial Narrow" panose="020B0604020202020204" pitchFamily="34" charset="0"/>
                    <a:ea typeface="+mn-ea"/>
                    <a:cs typeface="Arial Narrow" panose="020B0604020202020204" pitchFamily="34" charset="0"/>
                  </a:defRPr>
                </a:pPr>
                <a:r>
                  <a:rPr lang="en-US" sz="1100">
                    <a:solidFill>
                      <a:schemeClr val="tx1"/>
                    </a:solidFill>
                  </a:rPr>
                  <a:t>Month of PrEP initiation</a:t>
                </a:r>
              </a:p>
            </c:rich>
          </c:tx>
          <c:layout>
            <c:manualLayout>
              <c:xMode val="edge"/>
              <c:yMode val="edge"/>
              <c:x val="0.45909971225220003"/>
              <c:y val="0.9374823686609223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en-US"/>
            </a:p>
          </c:txPr>
        </c:title>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en-US"/>
          </a:p>
        </c:txPr>
        <c:crossAx val="1894370783"/>
        <c:crosses val="autoZero"/>
        <c:auto val="1"/>
        <c:lblOffset val="100"/>
        <c:baseTimeUnit val="months"/>
      </c:dateAx>
      <c:valAx>
        <c:axId val="189437078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Arial Narrow" panose="020B0604020202020204" pitchFamily="34" charset="0"/>
                    <a:ea typeface="+mn-ea"/>
                    <a:cs typeface="Arial Narrow" panose="020B0604020202020204" pitchFamily="34" charset="0"/>
                  </a:defRPr>
                </a:pPr>
                <a:r>
                  <a:rPr lang="en-US">
                    <a:solidFill>
                      <a:schemeClr val="tx1"/>
                    </a:solidFill>
                  </a:rPr>
                  <a:t># clients</a:t>
                </a:r>
              </a:p>
            </c:rich>
          </c:tx>
          <c:layout>
            <c:manualLayout>
              <c:xMode val="edge"/>
              <c:yMode val="edge"/>
              <c:x val="5.2643364254193999E-3"/>
              <c:y val="0.3547668838137679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en-US"/>
          </a:p>
        </c:txPr>
        <c:crossAx val="189436995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b="0" i="0">
          <a:latin typeface="Arial Narrow" panose="020B0604020202020204" pitchFamily="34" charset="0"/>
          <a:cs typeface="Arial Narrow" panose="020B0604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474A42-C342-400D-884E-C61E6178C3DE}"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1BA01675-937B-4C0B-BC3E-8EE308DAF6F2}">
      <dgm:prSet phldrT="[Text]"/>
      <dgm:spPr/>
      <dgm:t>
        <a:bodyPr/>
        <a:lstStyle/>
        <a:p>
          <a:r>
            <a:rPr lang="en-US"/>
            <a:t>Capability</a:t>
          </a:r>
        </a:p>
      </dgm:t>
    </dgm:pt>
    <dgm:pt modelId="{FF7CA24C-12AF-4B2A-8127-AED436F285E1}" type="parTrans" cxnId="{2929484E-7DDF-4A4D-A14F-3F5089E5F531}">
      <dgm:prSet/>
      <dgm:spPr/>
      <dgm:t>
        <a:bodyPr/>
        <a:lstStyle/>
        <a:p>
          <a:endParaRPr lang="en-US"/>
        </a:p>
      </dgm:t>
    </dgm:pt>
    <dgm:pt modelId="{D8594E79-5E75-4FBE-9529-E4F03054D2B1}" type="sibTrans" cxnId="{2929484E-7DDF-4A4D-A14F-3F5089E5F531}">
      <dgm:prSet/>
      <dgm:spPr/>
      <dgm:t>
        <a:bodyPr/>
        <a:lstStyle/>
        <a:p>
          <a:endParaRPr lang="en-US"/>
        </a:p>
      </dgm:t>
    </dgm:pt>
    <dgm:pt modelId="{AAC02C60-057F-41FB-AD3A-E018EBA9E817}">
      <dgm:prSet phldrT="[Text]"/>
      <dgm:spPr/>
      <dgm:t>
        <a:bodyPr/>
        <a:lstStyle/>
        <a:p>
          <a:r>
            <a:rPr lang="en-US"/>
            <a:t>Improves knowledge and skills around HIV prevention and </a:t>
          </a:r>
          <a:r>
            <a:rPr lang="en-US" err="1"/>
            <a:t>PrEP</a:t>
          </a:r>
          <a:endParaRPr lang="en-US"/>
        </a:p>
      </dgm:t>
    </dgm:pt>
    <dgm:pt modelId="{C97F4BE0-E8F9-4CD9-AEEE-3C8A1E60B7E6}" type="parTrans" cxnId="{44FE23F4-D2A7-457C-94DA-E4CA7F57DD67}">
      <dgm:prSet/>
      <dgm:spPr/>
      <dgm:t>
        <a:bodyPr/>
        <a:lstStyle/>
        <a:p>
          <a:endParaRPr lang="en-US"/>
        </a:p>
      </dgm:t>
    </dgm:pt>
    <dgm:pt modelId="{0FF0B05F-38E7-4B95-92CC-41E4FE6331C9}" type="sibTrans" cxnId="{44FE23F4-D2A7-457C-94DA-E4CA7F57DD67}">
      <dgm:prSet/>
      <dgm:spPr/>
      <dgm:t>
        <a:bodyPr/>
        <a:lstStyle/>
        <a:p>
          <a:endParaRPr lang="en-US"/>
        </a:p>
      </dgm:t>
    </dgm:pt>
    <dgm:pt modelId="{035806BE-B5BC-44D7-8E9F-28056EB60EAA}">
      <dgm:prSet phldrT="[Text]"/>
      <dgm:spPr/>
      <dgm:t>
        <a:bodyPr/>
        <a:lstStyle/>
        <a:p>
          <a:r>
            <a:rPr lang="en-US"/>
            <a:t>Training supports development of decision-making skills that are then shared with peers.</a:t>
          </a:r>
        </a:p>
      </dgm:t>
    </dgm:pt>
    <dgm:pt modelId="{F2037718-2BD8-4394-BB05-04062DF6F546}" type="parTrans" cxnId="{BB98F2C8-C20D-4F7C-88DA-25FF4D716FD7}">
      <dgm:prSet/>
      <dgm:spPr/>
      <dgm:t>
        <a:bodyPr/>
        <a:lstStyle/>
        <a:p>
          <a:endParaRPr lang="en-US"/>
        </a:p>
      </dgm:t>
    </dgm:pt>
    <dgm:pt modelId="{8F4A7D7B-B91D-4D7D-A894-0FB2C378EE9A}" type="sibTrans" cxnId="{BB98F2C8-C20D-4F7C-88DA-25FF4D716FD7}">
      <dgm:prSet/>
      <dgm:spPr/>
      <dgm:t>
        <a:bodyPr/>
        <a:lstStyle/>
        <a:p>
          <a:endParaRPr lang="en-US"/>
        </a:p>
      </dgm:t>
    </dgm:pt>
    <dgm:pt modelId="{81070FE5-9DFD-4AFA-A3C3-6E80CBD2C494}">
      <dgm:prSet phldrT="[Text]"/>
      <dgm:spPr>
        <a:solidFill>
          <a:srgbClr val="039C8D"/>
        </a:solidFill>
      </dgm:spPr>
      <dgm:t>
        <a:bodyPr/>
        <a:lstStyle/>
        <a:p>
          <a:r>
            <a:rPr lang="en-US"/>
            <a:t>Opportunity</a:t>
          </a:r>
        </a:p>
      </dgm:t>
    </dgm:pt>
    <dgm:pt modelId="{40FD3823-CD5B-4AAE-B033-8275E390E489}" type="parTrans" cxnId="{79014B93-7106-4A5D-908A-9D8BB0A66048}">
      <dgm:prSet/>
      <dgm:spPr/>
      <dgm:t>
        <a:bodyPr/>
        <a:lstStyle/>
        <a:p>
          <a:endParaRPr lang="en-US"/>
        </a:p>
      </dgm:t>
    </dgm:pt>
    <dgm:pt modelId="{1A5C9AEC-3058-4A08-8967-0A3D3BA391E1}" type="sibTrans" cxnId="{79014B93-7106-4A5D-908A-9D8BB0A66048}">
      <dgm:prSet/>
      <dgm:spPr/>
      <dgm:t>
        <a:bodyPr/>
        <a:lstStyle/>
        <a:p>
          <a:endParaRPr lang="en-US"/>
        </a:p>
      </dgm:t>
    </dgm:pt>
    <dgm:pt modelId="{AE77A856-1308-4C70-A69C-3A7E8B0C6A0F}">
      <dgm:prSet phldrT="[Text]"/>
      <dgm:spPr/>
      <dgm:t>
        <a:bodyPr/>
        <a:lstStyle/>
        <a:p>
          <a:r>
            <a:rPr lang="en-US"/>
            <a:t>Addresses social norms and improves emotional support for AGYW</a:t>
          </a:r>
        </a:p>
      </dgm:t>
    </dgm:pt>
    <dgm:pt modelId="{4B7AA56D-6FBF-44A5-8191-A17B43DDA757}" type="parTrans" cxnId="{092BB2A7-7A4D-41CC-858C-1CED53864F1D}">
      <dgm:prSet/>
      <dgm:spPr/>
      <dgm:t>
        <a:bodyPr/>
        <a:lstStyle/>
        <a:p>
          <a:endParaRPr lang="en-US"/>
        </a:p>
      </dgm:t>
    </dgm:pt>
    <dgm:pt modelId="{FB0E9A73-7EC3-4B08-8E65-8072290775CD}" type="sibTrans" cxnId="{092BB2A7-7A4D-41CC-858C-1CED53864F1D}">
      <dgm:prSet/>
      <dgm:spPr/>
      <dgm:t>
        <a:bodyPr/>
        <a:lstStyle/>
        <a:p>
          <a:endParaRPr lang="en-US"/>
        </a:p>
      </dgm:t>
    </dgm:pt>
    <dgm:pt modelId="{F46A230E-D878-417C-857D-F84F111B9BA5}">
      <dgm:prSet phldrT="[Text]"/>
      <dgm:spPr/>
      <dgm:t>
        <a:bodyPr/>
        <a:lstStyle/>
        <a:p>
          <a:r>
            <a:rPr lang="en-US"/>
            <a:t>Ambassadors create action plans to influence their environments</a:t>
          </a:r>
        </a:p>
      </dgm:t>
    </dgm:pt>
    <dgm:pt modelId="{327519AB-B7CE-4638-A355-E4FAFAEA3199}" type="parTrans" cxnId="{E49495E9-D3B2-434D-8F94-ACE13FA2880B}">
      <dgm:prSet/>
      <dgm:spPr/>
      <dgm:t>
        <a:bodyPr/>
        <a:lstStyle/>
        <a:p>
          <a:endParaRPr lang="en-US"/>
        </a:p>
      </dgm:t>
    </dgm:pt>
    <dgm:pt modelId="{4BAC1B05-C6F1-4EC1-97CC-72074151BA00}" type="sibTrans" cxnId="{E49495E9-D3B2-434D-8F94-ACE13FA2880B}">
      <dgm:prSet/>
      <dgm:spPr/>
      <dgm:t>
        <a:bodyPr/>
        <a:lstStyle/>
        <a:p>
          <a:endParaRPr lang="en-US"/>
        </a:p>
      </dgm:t>
    </dgm:pt>
    <dgm:pt modelId="{53460482-1B9A-4C60-94BD-EE7CB5C1DA31}">
      <dgm:prSet phldrT="[Text]"/>
      <dgm:spPr>
        <a:solidFill>
          <a:schemeClr val="accent3"/>
        </a:solidFill>
      </dgm:spPr>
      <dgm:t>
        <a:bodyPr/>
        <a:lstStyle/>
        <a:p>
          <a:r>
            <a:rPr lang="en-US"/>
            <a:t>Motivation</a:t>
          </a:r>
        </a:p>
      </dgm:t>
    </dgm:pt>
    <dgm:pt modelId="{63830A9F-8549-4420-BDAE-7638C21707C8}" type="parTrans" cxnId="{964B8BBB-0615-413B-AE8C-D9AFCE764B3E}">
      <dgm:prSet/>
      <dgm:spPr/>
      <dgm:t>
        <a:bodyPr/>
        <a:lstStyle/>
        <a:p>
          <a:endParaRPr lang="en-US"/>
        </a:p>
      </dgm:t>
    </dgm:pt>
    <dgm:pt modelId="{2E2349B5-C6D7-49DC-9FBD-7B916F9E9B54}" type="sibTrans" cxnId="{964B8BBB-0615-413B-AE8C-D9AFCE764B3E}">
      <dgm:prSet/>
      <dgm:spPr/>
      <dgm:t>
        <a:bodyPr/>
        <a:lstStyle/>
        <a:p>
          <a:endParaRPr lang="en-US"/>
        </a:p>
      </dgm:t>
    </dgm:pt>
    <dgm:pt modelId="{FA9BC917-9328-45E1-9903-DF995AE77BDA}">
      <dgm:prSet phldrT="[Text]"/>
      <dgm:spPr>
        <a:solidFill>
          <a:schemeClr val="bg1"/>
        </a:solidFill>
      </dgm:spPr>
      <dgm:t>
        <a:bodyPr/>
        <a:lstStyle/>
        <a:p>
          <a:r>
            <a:rPr lang="en-US"/>
            <a:t>Training knowledge gives ambassadors confidence.</a:t>
          </a:r>
        </a:p>
      </dgm:t>
    </dgm:pt>
    <dgm:pt modelId="{B1E70AE7-49B1-431D-A64B-835161F91818}" type="parTrans" cxnId="{80EEC421-70E5-4B14-AA9E-1E3393E435D3}">
      <dgm:prSet/>
      <dgm:spPr/>
      <dgm:t>
        <a:bodyPr/>
        <a:lstStyle/>
        <a:p>
          <a:endParaRPr lang="en-US"/>
        </a:p>
      </dgm:t>
    </dgm:pt>
    <dgm:pt modelId="{7AEA0E42-2794-477A-B6D5-B1FEF649B576}" type="sibTrans" cxnId="{80EEC421-70E5-4B14-AA9E-1E3393E435D3}">
      <dgm:prSet/>
      <dgm:spPr/>
      <dgm:t>
        <a:bodyPr/>
        <a:lstStyle/>
        <a:p>
          <a:endParaRPr lang="en-US"/>
        </a:p>
      </dgm:t>
    </dgm:pt>
    <dgm:pt modelId="{16047B54-7670-4C50-A0E4-BA70210ECF7E}">
      <dgm:prSet phldrT="[Text]"/>
      <dgm:spPr>
        <a:solidFill>
          <a:schemeClr val="bg1"/>
        </a:solidFill>
      </dgm:spPr>
      <dgm:t>
        <a:bodyPr/>
        <a:lstStyle/>
        <a:p>
          <a:r>
            <a:rPr lang="en-US"/>
            <a:t>The ambassador role uplifts these AGYW as professionals in their community.</a:t>
          </a:r>
        </a:p>
      </dgm:t>
    </dgm:pt>
    <dgm:pt modelId="{57BAE69A-DCFC-4D55-8758-65A198C94EFE}" type="parTrans" cxnId="{19C73986-4810-4658-8A7D-A7BAB58A7269}">
      <dgm:prSet/>
      <dgm:spPr/>
      <dgm:t>
        <a:bodyPr/>
        <a:lstStyle/>
        <a:p>
          <a:endParaRPr lang="en-US"/>
        </a:p>
      </dgm:t>
    </dgm:pt>
    <dgm:pt modelId="{EA674588-FB61-4B28-8238-452CE59CE4D2}" type="sibTrans" cxnId="{19C73986-4810-4658-8A7D-A7BAB58A7269}">
      <dgm:prSet/>
      <dgm:spPr/>
      <dgm:t>
        <a:bodyPr/>
        <a:lstStyle/>
        <a:p>
          <a:endParaRPr lang="en-US"/>
        </a:p>
      </dgm:t>
    </dgm:pt>
    <dgm:pt modelId="{EE0BFEAC-1AFC-423A-8EF0-8044728B00B7}" type="pres">
      <dgm:prSet presAssocID="{A2474A42-C342-400D-884E-C61E6178C3DE}" presName="diagram" presStyleCnt="0">
        <dgm:presLayoutVars>
          <dgm:chPref val="1"/>
          <dgm:dir/>
          <dgm:animOne val="branch"/>
          <dgm:animLvl val="lvl"/>
          <dgm:resizeHandles/>
        </dgm:presLayoutVars>
      </dgm:prSet>
      <dgm:spPr/>
    </dgm:pt>
    <dgm:pt modelId="{3D324107-F2B6-42D4-942E-A7949E9A19A1}" type="pres">
      <dgm:prSet presAssocID="{1BA01675-937B-4C0B-BC3E-8EE308DAF6F2}" presName="root" presStyleCnt="0"/>
      <dgm:spPr/>
    </dgm:pt>
    <dgm:pt modelId="{D8F7CFDA-B703-4682-B27A-E1ED16397678}" type="pres">
      <dgm:prSet presAssocID="{1BA01675-937B-4C0B-BC3E-8EE308DAF6F2}" presName="rootComposite" presStyleCnt="0"/>
      <dgm:spPr/>
    </dgm:pt>
    <dgm:pt modelId="{DA8ADA22-3342-4A45-9082-D53AA05104BF}" type="pres">
      <dgm:prSet presAssocID="{1BA01675-937B-4C0B-BC3E-8EE308DAF6F2}" presName="rootText" presStyleLbl="node1" presStyleIdx="0" presStyleCnt="3"/>
      <dgm:spPr/>
    </dgm:pt>
    <dgm:pt modelId="{3AC94E59-D60D-4785-9482-91D6F8574F9E}" type="pres">
      <dgm:prSet presAssocID="{1BA01675-937B-4C0B-BC3E-8EE308DAF6F2}" presName="rootConnector" presStyleLbl="node1" presStyleIdx="0" presStyleCnt="3"/>
      <dgm:spPr/>
    </dgm:pt>
    <dgm:pt modelId="{CCDF9AEE-E49E-4EC9-A8B0-A14D6E61C7DF}" type="pres">
      <dgm:prSet presAssocID="{1BA01675-937B-4C0B-BC3E-8EE308DAF6F2}" presName="childShape" presStyleCnt="0"/>
      <dgm:spPr/>
    </dgm:pt>
    <dgm:pt modelId="{F7A77CCB-121C-4226-9354-49687FA3474D}" type="pres">
      <dgm:prSet presAssocID="{C97F4BE0-E8F9-4CD9-AEEE-3C8A1E60B7E6}" presName="Name13" presStyleLbl="parChTrans1D2" presStyleIdx="0" presStyleCnt="6"/>
      <dgm:spPr/>
    </dgm:pt>
    <dgm:pt modelId="{36FAC781-66F7-40B9-95DE-AFDB5C427823}" type="pres">
      <dgm:prSet presAssocID="{AAC02C60-057F-41FB-AD3A-E018EBA9E817}" presName="childText" presStyleLbl="bgAcc1" presStyleIdx="0" presStyleCnt="6">
        <dgm:presLayoutVars>
          <dgm:bulletEnabled val="1"/>
        </dgm:presLayoutVars>
      </dgm:prSet>
      <dgm:spPr/>
    </dgm:pt>
    <dgm:pt modelId="{B518F8D4-82A9-4FA5-9755-CEA2B2BFD24E}" type="pres">
      <dgm:prSet presAssocID="{F2037718-2BD8-4394-BB05-04062DF6F546}" presName="Name13" presStyleLbl="parChTrans1D2" presStyleIdx="1" presStyleCnt="6"/>
      <dgm:spPr/>
    </dgm:pt>
    <dgm:pt modelId="{111921A3-6A8F-48FC-8D32-33EE5CEE5169}" type="pres">
      <dgm:prSet presAssocID="{035806BE-B5BC-44D7-8E9F-28056EB60EAA}" presName="childText" presStyleLbl="bgAcc1" presStyleIdx="1" presStyleCnt="6">
        <dgm:presLayoutVars>
          <dgm:bulletEnabled val="1"/>
        </dgm:presLayoutVars>
      </dgm:prSet>
      <dgm:spPr/>
    </dgm:pt>
    <dgm:pt modelId="{742453B3-9AD0-4E96-9AE8-DFF869199455}" type="pres">
      <dgm:prSet presAssocID="{81070FE5-9DFD-4AFA-A3C3-6E80CBD2C494}" presName="root" presStyleCnt="0"/>
      <dgm:spPr/>
    </dgm:pt>
    <dgm:pt modelId="{88600A8E-4114-4BA5-A747-38058862D7A3}" type="pres">
      <dgm:prSet presAssocID="{81070FE5-9DFD-4AFA-A3C3-6E80CBD2C494}" presName="rootComposite" presStyleCnt="0"/>
      <dgm:spPr/>
    </dgm:pt>
    <dgm:pt modelId="{6170E404-150B-498F-89CB-B3ECC54B12D1}" type="pres">
      <dgm:prSet presAssocID="{81070FE5-9DFD-4AFA-A3C3-6E80CBD2C494}" presName="rootText" presStyleLbl="node1" presStyleIdx="1" presStyleCnt="3"/>
      <dgm:spPr/>
    </dgm:pt>
    <dgm:pt modelId="{F228482F-97C7-4554-873C-327E4A3B02C1}" type="pres">
      <dgm:prSet presAssocID="{81070FE5-9DFD-4AFA-A3C3-6E80CBD2C494}" presName="rootConnector" presStyleLbl="node1" presStyleIdx="1" presStyleCnt="3"/>
      <dgm:spPr/>
    </dgm:pt>
    <dgm:pt modelId="{10A9DBDA-E054-4C99-9BA5-C21498DF8C08}" type="pres">
      <dgm:prSet presAssocID="{81070FE5-9DFD-4AFA-A3C3-6E80CBD2C494}" presName="childShape" presStyleCnt="0"/>
      <dgm:spPr/>
    </dgm:pt>
    <dgm:pt modelId="{85FAFE44-1A92-4DDE-9749-28BCFD9845B6}" type="pres">
      <dgm:prSet presAssocID="{4B7AA56D-6FBF-44A5-8191-A17B43DDA757}" presName="Name13" presStyleLbl="parChTrans1D2" presStyleIdx="2" presStyleCnt="6"/>
      <dgm:spPr/>
    </dgm:pt>
    <dgm:pt modelId="{C59C091A-537E-4D3C-B205-33886205A5B4}" type="pres">
      <dgm:prSet presAssocID="{AE77A856-1308-4C70-A69C-3A7E8B0C6A0F}" presName="childText" presStyleLbl="bgAcc1" presStyleIdx="2" presStyleCnt="6">
        <dgm:presLayoutVars>
          <dgm:bulletEnabled val="1"/>
        </dgm:presLayoutVars>
      </dgm:prSet>
      <dgm:spPr/>
    </dgm:pt>
    <dgm:pt modelId="{0D845C76-6AA2-4787-9901-C063F3EBD01F}" type="pres">
      <dgm:prSet presAssocID="{327519AB-B7CE-4638-A355-E4FAFAEA3199}" presName="Name13" presStyleLbl="parChTrans1D2" presStyleIdx="3" presStyleCnt="6"/>
      <dgm:spPr/>
    </dgm:pt>
    <dgm:pt modelId="{841A0E64-1198-47EE-A440-6A0C3F5E9D9C}" type="pres">
      <dgm:prSet presAssocID="{F46A230E-D878-417C-857D-F84F111B9BA5}" presName="childText" presStyleLbl="bgAcc1" presStyleIdx="3" presStyleCnt="6">
        <dgm:presLayoutVars>
          <dgm:bulletEnabled val="1"/>
        </dgm:presLayoutVars>
      </dgm:prSet>
      <dgm:spPr/>
    </dgm:pt>
    <dgm:pt modelId="{F17D3420-FD4B-4521-8358-88C4081AD3C1}" type="pres">
      <dgm:prSet presAssocID="{53460482-1B9A-4C60-94BD-EE7CB5C1DA31}" presName="root" presStyleCnt="0"/>
      <dgm:spPr/>
    </dgm:pt>
    <dgm:pt modelId="{99C7AA0F-2702-4AC1-8EA1-B8F3649596D4}" type="pres">
      <dgm:prSet presAssocID="{53460482-1B9A-4C60-94BD-EE7CB5C1DA31}" presName="rootComposite" presStyleCnt="0"/>
      <dgm:spPr/>
    </dgm:pt>
    <dgm:pt modelId="{0C22878C-6AEE-4962-B709-74FC72C4EC9F}" type="pres">
      <dgm:prSet presAssocID="{53460482-1B9A-4C60-94BD-EE7CB5C1DA31}" presName="rootText" presStyleLbl="node1" presStyleIdx="2" presStyleCnt="3"/>
      <dgm:spPr/>
    </dgm:pt>
    <dgm:pt modelId="{0CCD84B3-2804-4F7C-8B51-3D160A54FD4D}" type="pres">
      <dgm:prSet presAssocID="{53460482-1B9A-4C60-94BD-EE7CB5C1DA31}" presName="rootConnector" presStyleLbl="node1" presStyleIdx="2" presStyleCnt="3"/>
      <dgm:spPr/>
    </dgm:pt>
    <dgm:pt modelId="{81D65C1E-CF82-486B-A265-BB446B797263}" type="pres">
      <dgm:prSet presAssocID="{53460482-1B9A-4C60-94BD-EE7CB5C1DA31}" presName="childShape" presStyleCnt="0"/>
      <dgm:spPr/>
    </dgm:pt>
    <dgm:pt modelId="{22AE58F2-8780-41A1-A0EC-8AEB58CA97FB}" type="pres">
      <dgm:prSet presAssocID="{B1E70AE7-49B1-431D-A64B-835161F91818}" presName="Name13" presStyleLbl="parChTrans1D2" presStyleIdx="4" presStyleCnt="6"/>
      <dgm:spPr/>
    </dgm:pt>
    <dgm:pt modelId="{968084D3-91FE-41A5-ADF0-EA3A1E53053E}" type="pres">
      <dgm:prSet presAssocID="{FA9BC917-9328-45E1-9903-DF995AE77BDA}" presName="childText" presStyleLbl="bgAcc1" presStyleIdx="4" presStyleCnt="6">
        <dgm:presLayoutVars>
          <dgm:bulletEnabled val="1"/>
        </dgm:presLayoutVars>
      </dgm:prSet>
      <dgm:spPr/>
    </dgm:pt>
    <dgm:pt modelId="{DE21DD31-36C4-4D8D-A76F-9F9CB9F55E87}" type="pres">
      <dgm:prSet presAssocID="{57BAE69A-DCFC-4D55-8758-65A198C94EFE}" presName="Name13" presStyleLbl="parChTrans1D2" presStyleIdx="5" presStyleCnt="6"/>
      <dgm:spPr/>
    </dgm:pt>
    <dgm:pt modelId="{2DCDF48D-0C1C-4779-9258-C1694F0C458F}" type="pres">
      <dgm:prSet presAssocID="{16047B54-7670-4C50-A0E4-BA70210ECF7E}" presName="childText" presStyleLbl="bgAcc1" presStyleIdx="5" presStyleCnt="6">
        <dgm:presLayoutVars>
          <dgm:bulletEnabled val="1"/>
        </dgm:presLayoutVars>
      </dgm:prSet>
      <dgm:spPr/>
    </dgm:pt>
  </dgm:ptLst>
  <dgm:cxnLst>
    <dgm:cxn modelId="{1B8C1F20-FC30-4DF1-88E8-48D730AD4858}" type="presOf" srcId="{81070FE5-9DFD-4AFA-A3C3-6E80CBD2C494}" destId="{F228482F-97C7-4554-873C-327E4A3B02C1}" srcOrd="1" destOrd="0" presId="urn:microsoft.com/office/officeart/2005/8/layout/hierarchy3"/>
    <dgm:cxn modelId="{80EEC421-70E5-4B14-AA9E-1E3393E435D3}" srcId="{53460482-1B9A-4C60-94BD-EE7CB5C1DA31}" destId="{FA9BC917-9328-45E1-9903-DF995AE77BDA}" srcOrd="0" destOrd="0" parTransId="{B1E70AE7-49B1-431D-A64B-835161F91818}" sibTransId="{7AEA0E42-2794-477A-B6D5-B1FEF649B576}"/>
    <dgm:cxn modelId="{AB4CC732-9FA1-4D93-AB93-45BD1D730565}" type="presOf" srcId="{1BA01675-937B-4C0B-BC3E-8EE308DAF6F2}" destId="{DA8ADA22-3342-4A45-9082-D53AA05104BF}" srcOrd="0" destOrd="0" presId="urn:microsoft.com/office/officeart/2005/8/layout/hierarchy3"/>
    <dgm:cxn modelId="{E049C63A-6565-41A6-BFB3-14581A93D2A4}" type="presOf" srcId="{A2474A42-C342-400D-884E-C61E6178C3DE}" destId="{EE0BFEAC-1AFC-423A-8EF0-8044728B00B7}" srcOrd="0" destOrd="0" presId="urn:microsoft.com/office/officeart/2005/8/layout/hierarchy3"/>
    <dgm:cxn modelId="{D6B8545F-F177-4421-9651-769EF44F5440}" type="presOf" srcId="{53460482-1B9A-4C60-94BD-EE7CB5C1DA31}" destId="{0CCD84B3-2804-4F7C-8B51-3D160A54FD4D}" srcOrd="1" destOrd="0" presId="urn:microsoft.com/office/officeart/2005/8/layout/hierarchy3"/>
    <dgm:cxn modelId="{44E55341-4F14-441C-9466-94657C886510}" type="presOf" srcId="{53460482-1B9A-4C60-94BD-EE7CB5C1DA31}" destId="{0C22878C-6AEE-4962-B709-74FC72C4EC9F}" srcOrd="0" destOrd="0" presId="urn:microsoft.com/office/officeart/2005/8/layout/hierarchy3"/>
    <dgm:cxn modelId="{AA128A48-DBE5-4859-B4C6-7578E77BDC45}" type="presOf" srcId="{1BA01675-937B-4C0B-BC3E-8EE308DAF6F2}" destId="{3AC94E59-D60D-4785-9482-91D6F8574F9E}" srcOrd="1" destOrd="0" presId="urn:microsoft.com/office/officeart/2005/8/layout/hierarchy3"/>
    <dgm:cxn modelId="{B0F0D669-548F-4A9A-B311-801949403BEB}" type="presOf" srcId="{035806BE-B5BC-44D7-8E9F-28056EB60EAA}" destId="{111921A3-6A8F-48FC-8D32-33EE5CEE5169}" srcOrd="0" destOrd="0" presId="urn:microsoft.com/office/officeart/2005/8/layout/hierarchy3"/>
    <dgm:cxn modelId="{AF2A866B-AEE8-458A-B7DB-4CE08AD8FF46}" type="presOf" srcId="{F46A230E-D878-417C-857D-F84F111B9BA5}" destId="{841A0E64-1198-47EE-A440-6A0C3F5E9D9C}" srcOrd="0" destOrd="0" presId="urn:microsoft.com/office/officeart/2005/8/layout/hierarchy3"/>
    <dgm:cxn modelId="{2929484E-7DDF-4A4D-A14F-3F5089E5F531}" srcId="{A2474A42-C342-400D-884E-C61E6178C3DE}" destId="{1BA01675-937B-4C0B-BC3E-8EE308DAF6F2}" srcOrd="0" destOrd="0" parTransId="{FF7CA24C-12AF-4B2A-8127-AED436F285E1}" sibTransId="{D8594E79-5E75-4FBE-9529-E4F03054D2B1}"/>
    <dgm:cxn modelId="{9B010A50-4034-4522-B123-AF9D2E0C524C}" type="presOf" srcId="{327519AB-B7CE-4638-A355-E4FAFAEA3199}" destId="{0D845C76-6AA2-4787-9901-C063F3EBD01F}" srcOrd="0" destOrd="0" presId="urn:microsoft.com/office/officeart/2005/8/layout/hierarchy3"/>
    <dgm:cxn modelId="{19C73986-4810-4658-8A7D-A7BAB58A7269}" srcId="{53460482-1B9A-4C60-94BD-EE7CB5C1DA31}" destId="{16047B54-7670-4C50-A0E4-BA70210ECF7E}" srcOrd="1" destOrd="0" parTransId="{57BAE69A-DCFC-4D55-8758-65A198C94EFE}" sibTransId="{EA674588-FB61-4B28-8238-452CE59CE4D2}"/>
    <dgm:cxn modelId="{79014B93-7106-4A5D-908A-9D8BB0A66048}" srcId="{A2474A42-C342-400D-884E-C61E6178C3DE}" destId="{81070FE5-9DFD-4AFA-A3C3-6E80CBD2C494}" srcOrd="1" destOrd="0" parTransId="{40FD3823-CD5B-4AAE-B033-8275E390E489}" sibTransId="{1A5C9AEC-3058-4A08-8967-0A3D3BA391E1}"/>
    <dgm:cxn modelId="{5A8515A6-DD50-49F7-B3AB-2B046804CFDD}" type="presOf" srcId="{81070FE5-9DFD-4AFA-A3C3-6E80CBD2C494}" destId="{6170E404-150B-498F-89CB-B3ECC54B12D1}" srcOrd="0" destOrd="0" presId="urn:microsoft.com/office/officeart/2005/8/layout/hierarchy3"/>
    <dgm:cxn modelId="{092BB2A7-7A4D-41CC-858C-1CED53864F1D}" srcId="{81070FE5-9DFD-4AFA-A3C3-6E80CBD2C494}" destId="{AE77A856-1308-4C70-A69C-3A7E8B0C6A0F}" srcOrd="0" destOrd="0" parTransId="{4B7AA56D-6FBF-44A5-8191-A17B43DDA757}" sibTransId="{FB0E9A73-7EC3-4B08-8E65-8072290775CD}"/>
    <dgm:cxn modelId="{A8CB53AE-02AA-41A7-84C4-3ED9F4130187}" type="presOf" srcId="{C97F4BE0-E8F9-4CD9-AEEE-3C8A1E60B7E6}" destId="{F7A77CCB-121C-4226-9354-49687FA3474D}" srcOrd="0" destOrd="0" presId="urn:microsoft.com/office/officeart/2005/8/layout/hierarchy3"/>
    <dgm:cxn modelId="{49ECDDB8-9D4C-48F2-8236-78C3AC98EEED}" type="presOf" srcId="{16047B54-7670-4C50-A0E4-BA70210ECF7E}" destId="{2DCDF48D-0C1C-4779-9258-C1694F0C458F}" srcOrd="0" destOrd="0" presId="urn:microsoft.com/office/officeart/2005/8/layout/hierarchy3"/>
    <dgm:cxn modelId="{964B8BBB-0615-413B-AE8C-D9AFCE764B3E}" srcId="{A2474A42-C342-400D-884E-C61E6178C3DE}" destId="{53460482-1B9A-4C60-94BD-EE7CB5C1DA31}" srcOrd="2" destOrd="0" parTransId="{63830A9F-8549-4420-BDAE-7638C21707C8}" sibTransId="{2E2349B5-C6D7-49DC-9FBD-7B916F9E9B54}"/>
    <dgm:cxn modelId="{505575C0-05A8-466C-B5C9-2B060AE2B114}" type="presOf" srcId="{F2037718-2BD8-4394-BB05-04062DF6F546}" destId="{B518F8D4-82A9-4FA5-9755-CEA2B2BFD24E}" srcOrd="0" destOrd="0" presId="urn:microsoft.com/office/officeart/2005/8/layout/hierarchy3"/>
    <dgm:cxn modelId="{BB98F2C8-C20D-4F7C-88DA-25FF4D716FD7}" srcId="{1BA01675-937B-4C0B-BC3E-8EE308DAF6F2}" destId="{035806BE-B5BC-44D7-8E9F-28056EB60EAA}" srcOrd="1" destOrd="0" parTransId="{F2037718-2BD8-4394-BB05-04062DF6F546}" sibTransId="{8F4A7D7B-B91D-4D7D-A894-0FB2C378EE9A}"/>
    <dgm:cxn modelId="{BCDD5AD1-B70E-4BC8-9E6D-2C3D532A713E}" type="presOf" srcId="{B1E70AE7-49B1-431D-A64B-835161F91818}" destId="{22AE58F2-8780-41A1-A0EC-8AEB58CA97FB}" srcOrd="0" destOrd="0" presId="urn:microsoft.com/office/officeart/2005/8/layout/hierarchy3"/>
    <dgm:cxn modelId="{72AE24D6-A55A-4951-A608-1954932767F7}" type="presOf" srcId="{AAC02C60-057F-41FB-AD3A-E018EBA9E817}" destId="{36FAC781-66F7-40B9-95DE-AFDB5C427823}" srcOrd="0" destOrd="0" presId="urn:microsoft.com/office/officeart/2005/8/layout/hierarchy3"/>
    <dgm:cxn modelId="{C7B410D7-36E8-44C1-AAF8-C734D1E40097}" type="presOf" srcId="{FA9BC917-9328-45E1-9903-DF995AE77BDA}" destId="{968084D3-91FE-41A5-ADF0-EA3A1E53053E}" srcOrd="0" destOrd="0" presId="urn:microsoft.com/office/officeart/2005/8/layout/hierarchy3"/>
    <dgm:cxn modelId="{CC25C9E2-D9C2-423D-A57B-2B6D346696A9}" type="presOf" srcId="{57BAE69A-DCFC-4D55-8758-65A198C94EFE}" destId="{DE21DD31-36C4-4D8D-A76F-9F9CB9F55E87}" srcOrd="0" destOrd="0" presId="urn:microsoft.com/office/officeart/2005/8/layout/hierarchy3"/>
    <dgm:cxn modelId="{805924E4-D8CE-49F5-919B-E7B300E6A107}" type="presOf" srcId="{AE77A856-1308-4C70-A69C-3A7E8B0C6A0F}" destId="{C59C091A-537E-4D3C-B205-33886205A5B4}" srcOrd="0" destOrd="0" presId="urn:microsoft.com/office/officeart/2005/8/layout/hierarchy3"/>
    <dgm:cxn modelId="{E49495E9-D3B2-434D-8F94-ACE13FA2880B}" srcId="{81070FE5-9DFD-4AFA-A3C3-6E80CBD2C494}" destId="{F46A230E-D878-417C-857D-F84F111B9BA5}" srcOrd="1" destOrd="0" parTransId="{327519AB-B7CE-4638-A355-E4FAFAEA3199}" sibTransId="{4BAC1B05-C6F1-4EC1-97CC-72074151BA00}"/>
    <dgm:cxn modelId="{44FE23F4-D2A7-457C-94DA-E4CA7F57DD67}" srcId="{1BA01675-937B-4C0B-BC3E-8EE308DAF6F2}" destId="{AAC02C60-057F-41FB-AD3A-E018EBA9E817}" srcOrd="0" destOrd="0" parTransId="{C97F4BE0-E8F9-4CD9-AEEE-3C8A1E60B7E6}" sibTransId="{0FF0B05F-38E7-4B95-92CC-41E4FE6331C9}"/>
    <dgm:cxn modelId="{C6A3DDF9-F10C-4C45-8613-C80508E8D476}" type="presOf" srcId="{4B7AA56D-6FBF-44A5-8191-A17B43DDA757}" destId="{85FAFE44-1A92-4DDE-9749-28BCFD9845B6}" srcOrd="0" destOrd="0" presId="urn:microsoft.com/office/officeart/2005/8/layout/hierarchy3"/>
    <dgm:cxn modelId="{8DCEE836-9934-49B7-A604-99287BB5A9D7}" type="presParOf" srcId="{EE0BFEAC-1AFC-423A-8EF0-8044728B00B7}" destId="{3D324107-F2B6-42D4-942E-A7949E9A19A1}" srcOrd="0" destOrd="0" presId="urn:microsoft.com/office/officeart/2005/8/layout/hierarchy3"/>
    <dgm:cxn modelId="{EB36E604-5B64-4EA3-AF82-FF5F88873653}" type="presParOf" srcId="{3D324107-F2B6-42D4-942E-A7949E9A19A1}" destId="{D8F7CFDA-B703-4682-B27A-E1ED16397678}" srcOrd="0" destOrd="0" presId="urn:microsoft.com/office/officeart/2005/8/layout/hierarchy3"/>
    <dgm:cxn modelId="{1D3D3645-04E4-4156-98BB-C299701C842F}" type="presParOf" srcId="{D8F7CFDA-B703-4682-B27A-E1ED16397678}" destId="{DA8ADA22-3342-4A45-9082-D53AA05104BF}" srcOrd="0" destOrd="0" presId="urn:microsoft.com/office/officeart/2005/8/layout/hierarchy3"/>
    <dgm:cxn modelId="{2F0D3844-3BCF-451D-B9F1-1E6650C1C2D4}" type="presParOf" srcId="{D8F7CFDA-B703-4682-B27A-E1ED16397678}" destId="{3AC94E59-D60D-4785-9482-91D6F8574F9E}" srcOrd="1" destOrd="0" presId="urn:microsoft.com/office/officeart/2005/8/layout/hierarchy3"/>
    <dgm:cxn modelId="{6B547191-D0C8-4D6F-93E3-B8B47ACC7887}" type="presParOf" srcId="{3D324107-F2B6-42D4-942E-A7949E9A19A1}" destId="{CCDF9AEE-E49E-4EC9-A8B0-A14D6E61C7DF}" srcOrd="1" destOrd="0" presId="urn:microsoft.com/office/officeart/2005/8/layout/hierarchy3"/>
    <dgm:cxn modelId="{A02FDF5F-DF47-45B5-8933-E5D89353AC0A}" type="presParOf" srcId="{CCDF9AEE-E49E-4EC9-A8B0-A14D6E61C7DF}" destId="{F7A77CCB-121C-4226-9354-49687FA3474D}" srcOrd="0" destOrd="0" presId="urn:microsoft.com/office/officeart/2005/8/layout/hierarchy3"/>
    <dgm:cxn modelId="{D34C81B2-AB0D-4880-AC44-174E91F5A286}" type="presParOf" srcId="{CCDF9AEE-E49E-4EC9-A8B0-A14D6E61C7DF}" destId="{36FAC781-66F7-40B9-95DE-AFDB5C427823}" srcOrd="1" destOrd="0" presId="urn:microsoft.com/office/officeart/2005/8/layout/hierarchy3"/>
    <dgm:cxn modelId="{BF9BD619-8AF7-4304-A730-678F13080A7B}" type="presParOf" srcId="{CCDF9AEE-E49E-4EC9-A8B0-A14D6E61C7DF}" destId="{B518F8D4-82A9-4FA5-9755-CEA2B2BFD24E}" srcOrd="2" destOrd="0" presId="urn:microsoft.com/office/officeart/2005/8/layout/hierarchy3"/>
    <dgm:cxn modelId="{C2AB6EB3-9C1C-47C2-ACA2-43AFC0E8D435}" type="presParOf" srcId="{CCDF9AEE-E49E-4EC9-A8B0-A14D6E61C7DF}" destId="{111921A3-6A8F-48FC-8D32-33EE5CEE5169}" srcOrd="3" destOrd="0" presId="urn:microsoft.com/office/officeart/2005/8/layout/hierarchy3"/>
    <dgm:cxn modelId="{1D525291-7DBC-4EC5-9BA4-349CDCEE567A}" type="presParOf" srcId="{EE0BFEAC-1AFC-423A-8EF0-8044728B00B7}" destId="{742453B3-9AD0-4E96-9AE8-DFF869199455}" srcOrd="1" destOrd="0" presId="urn:microsoft.com/office/officeart/2005/8/layout/hierarchy3"/>
    <dgm:cxn modelId="{996F44C9-F502-45F3-9CBF-F645A7D5028E}" type="presParOf" srcId="{742453B3-9AD0-4E96-9AE8-DFF869199455}" destId="{88600A8E-4114-4BA5-A747-38058862D7A3}" srcOrd="0" destOrd="0" presId="urn:microsoft.com/office/officeart/2005/8/layout/hierarchy3"/>
    <dgm:cxn modelId="{97A33A75-B191-42C1-AFBD-4704ECBCBD13}" type="presParOf" srcId="{88600A8E-4114-4BA5-A747-38058862D7A3}" destId="{6170E404-150B-498F-89CB-B3ECC54B12D1}" srcOrd="0" destOrd="0" presId="urn:microsoft.com/office/officeart/2005/8/layout/hierarchy3"/>
    <dgm:cxn modelId="{EB175005-812E-40E3-98B9-02CC8ED0E706}" type="presParOf" srcId="{88600A8E-4114-4BA5-A747-38058862D7A3}" destId="{F228482F-97C7-4554-873C-327E4A3B02C1}" srcOrd="1" destOrd="0" presId="urn:microsoft.com/office/officeart/2005/8/layout/hierarchy3"/>
    <dgm:cxn modelId="{8B7B5BDF-4961-41AE-A5BF-A43E037D5E9B}" type="presParOf" srcId="{742453B3-9AD0-4E96-9AE8-DFF869199455}" destId="{10A9DBDA-E054-4C99-9BA5-C21498DF8C08}" srcOrd="1" destOrd="0" presId="urn:microsoft.com/office/officeart/2005/8/layout/hierarchy3"/>
    <dgm:cxn modelId="{0683A7F1-DED6-4B5A-BB06-AD28E5DAB4DB}" type="presParOf" srcId="{10A9DBDA-E054-4C99-9BA5-C21498DF8C08}" destId="{85FAFE44-1A92-4DDE-9749-28BCFD9845B6}" srcOrd="0" destOrd="0" presId="urn:microsoft.com/office/officeart/2005/8/layout/hierarchy3"/>
    <dgm:cxn modelId="{D42C47F9-4079-401F-8F0A-FE3BA240A82F}" type="presParOf" srcId="{10A9DBDA-E054-4C99-9BA5-C21498DF8C08}" destId="{C59C091A-537E-4D3C-B205-33886205A5B4}" srcOrd="1" destOrd="0" presId="urn:microsoft.com/office/officeart/2005/8/layout/hierarchy3"/>
    <dgm:cxn modelId="{10EE3AB0-6007-4994-A8A5-4CDD64126D7C}" type="presParOf" srcId="{10A9DBDA-E054-4C99-9BA5-C21498DF8C08}" destId="{0D845C76-6AA2-4787-9901-C063F3EBD01F}" srcOrd="2" destOrd="0" presId="urn:microsoft.com/office/officeart/2005/8/layout/hierarchy3"/>
    <dgm:cxn modelId="{7220259C-AFC5-4ADA-840B-CFF55989CAB8}" type="presParOf" srcId="{10A9DBDA-E054-4C99-9BA5-C21498DF8C08}" destId="{841A0E64-1198-47EE-A440-6A0C3F5E9D9C}" srcOrd="3" destOrd="0" presId="urn:microsoft.com/office/officeart/2005/8/layout/hierarchy3"/>
    <dgm:cxn modelId="{876A8DD0-6040-4F52-A7CB-D2DBD7550EF2}" type="presParOf" srcId="{EE0BFEAC-1AFC-423A-8EF0-8044728B00B7}" destId="{F17D3420-FD4B-4521-8358-88C4081AD3C1}" srcOrd="2" destOrd="0" presId="urn:microsoft.com/office/officeart/2005/8/layout/hierarchy3"/>
    <dgm:cxn modelId="{C9736420-37FD-46E6-A19A-6EE07545C0D7}" type="presParOf" srcId="{F17D3420-FD4B-4521-8358-88C4081AD3C1}" destId="{99C7AA0F-2702-4AC1-8EA1-B8F3649596D4}" srcOrd="0" destOrd="0" presId="urn:microsoft.com/office/officeart/2005/8/layout/hierarchy3"/>
    <dgm:cxn modelId="{1E08A7D2-DCCB-409B-95D3-469BB119AD39}" type="presParOf" srcId="{99C7AA0F-2702-4AC1-8EA1-B8F3649596D4}" destId="{0C22878C-6AEE-4962-B709-74FC72C4EC9F}" srcOrd="0" destOrd="0" presId="urn:microsoft.com/office/officeart/2005/8/layout/hierarchy3"/>
    <dgm:cxn modelId="{01221222-2285-4D4E-A210-17B851A1CCD0}" type="presParOf" srcId="{99C7AA0F-2702-4AC1-8EA1-B8F3649596D4}" destId="{0CCD84B3-2804-4F7C-8B51-3D160A54FD4D}" srcOrd="1" destOrd="0" presId="urn:microsoft.com/office/officeart/2005/8/layout/hierarchy3"/>
    <dgm:cxn modelId="{B0601265-2B38-4ADB-A176-08F3C58C784B}" type="presParOf" srcId="{F17D3420-FD4B-4521-8358-88C4081AD3C1}" destId="{81D65C1E-CF82-486B-A265-BB446B797263}" srcOrd="1" destOrd="0" presId="urn:microsoft.com/office/officeart/2005/8/layout/hierarchy3"/>
    <dgm:cxn modelId="{81AC6AF2-865F-4322-AFBE-3FEBB4B8C3DB}" type="presParOf" srcId="{81D65C1E-CF82-486B-A265-BB446B797263}" destId="{22AE58F2-8780-41A1-A0EC-8AEB58CA97FB}" srcOrd="0" destOrd="0" presId="urn:microsoft.com/office/officeart/2005/8/layout/hierarchy3"/>
    <dgm:cxn modelId="{302B7FAB-8A1D-41BA-8ED2-D7C4B9A7C965}" type="presParOf" srcId="{81D65C1E-CF82-486B-A265-BB446B797263}" destId="{968084D3-91FE-41A5-ADF0-EA3A1E53053E}" srcOrd="1" destOrd="0" presId="urn:microsoft.com/office/officeart/2005/8/layout/hierarchy3"/>
    <dgm:cxn modelId="{155FC224-A34E-466C-9368-98A9A2F8908B}" type="presParOf" srcId="{81D65C1E-CF82-486B-A265-BB446B797263}" destId="{DE21DD31-36C4-4D8D-A76F-9F9CB9F55E87}" srcOrd="2" destOrd="0" presId="urn:microsoft.com/office/officeart/2005/8/layout/hierarchy3"/>
    <dgm:cxn modelId="{A2754E65-698F-42EC-8F91-8FB65CC6F909}" type="presParOf" srcId="{81D65C1E-CF82-486B-A265-BB446B797263}" destId="{2DCDF48D-0C1C-4779-9258-C1694F0C458F}"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6BB041-7078-4952-94D5-2ED741276E3A}" type="doc">
      <dgm:prSet loTypeId="urn:microsoft.com/office/officeart/2005/8/layout/venn2" loCatId="relationship" qsTypeId="urn:microsoft.com/office/officeart/2005/8/quickstyle/simple1" qsCatId="simple" csTypeId="urn:microsoft.com/office/officeart/2005/8/colors/accent6_3" csCatId="accent6" phldr="1"/>
      <dgm:spPr/>
      <dgm:t>
        <a:bodyPr/>
        <a:lstStyle/>
        <a:p>
          <a:endParaRPr lang="en-US"/>
        </a:p>
      </dgm:t>
    </dgm:pt>
    <dgm:pt modelId="{8A3C4567-05AD-4B80-A838-2DB295969BEF}">
      <dgm:prSet phldrT="[Text]" custT="1"/>
      <dgm:spPr/>
      <dgm:t>
        <a:bodyPr/>
        <a:lstStyle/>
        <a:p>
          <a:r>
            <a:rPr lang="fr-BE" sz="3200" b="1" noProof="0">
              <a:solidFill>
                <a:schemeClr val="tx1"/>
              </a:solidFill>
              <a:latin typeface="+mn-lt"/>
            </a:rPr>
            <a:t>National </a:t>
          </a:r>
          <a:r>
            <a:rPr lang="fr-BE" sz="3200" b="1" noProof="0" err="1">
              <a:solidFill>
                <a:schemeClr val="tx1"/>
              </a:solidFill>
              <a:latin typeface="+mn-lt"/>
            </a:rPr>
            <a:t>policies</a:t>
          </a:r>
          <a:endParaRPr lang="fr-BE" sz="3200" b="1" noProof="0">
            <a:solidFill>
              <a:schemeClr val="tx1"/>
            </a:solidFill>
            <a:latin typeface="+mn-lt"/>
          </a:endParaRPr>
        </a:p>
      </dgm:t>
    </dgm:pt>
    <dgm:pt modelId="{B32AE1DD-DC05-4B79-94BA-53EC3048A2FD}" type="parTrans" cxnId="{8540DDF3-A42A-4E9A-B3D7-1A551636B15E}">
      <dgm:prSet/>
      <dgm:spPr/>
      <dgm:t>
        <a:bodyPr/>
        <a:lstStyle/>
        <a:p>
          <a:endParaRPr lang="en-US" sz="3200"/>
        </a:p>
      </dgm:t>
    </dgm:pt>
    <dgm:pt modelId="{271CAA6E-346E-4805-B0FD-1A1B4B48A00E}" type="sibTrans" cxnId="{8540DDF3-A42A-4E9A-B3D7-1A551636B15E}">
      <dgm:prSet/>
      <dgm:spPr/>
      <dgm:t>
        <a:bodyPr/>
        <a:lstStyle/>
        <a:p>
          <a:endParaRPr lang="en-US" sz="3200"/>
        </a:p>
      </dgm:t>
    </dgm:pt>
    <dgm:pt modelId="{F7520541-E545-4DEF-BC6A-C8B2C7929A5A}">
      <dgm:prSet phldrT="[Text]" custT="1"/>
      <dgm:spPr/>
      <dgm:t>
        <a:bodyPr/>
        <a:lstStyle/>
        <a:p>
          <a:r>
            <a:rPr lang="fr-BE" sz="3200" b="1" noProof="0">
              <a:solidFill>
                <a:schemeClr val="tx1"/>
              </a:solidFill>
              <a:latin typeface="+mn-lt"/>
            </a:rPr>
            <a:t>Partner, </a:t>
          </a:r>
          <a:r>
            <a:rPr lang="fr-BE" sz="3200" b="1" noProof="0" err="1">
              <a:solidFill>
                <a:schemeClr val="tx1"/>
              </a:solidFill>
              <a:latin typeface="+mn-lt"/>
            </a:rPr>
            <a:t>family</a:t>
          </a:r>
          <a:r>
            <a:rPr lang="fr-BE" sz="3200" b="1" noProof="0">
              <a:solidFill>
                <a:schemeClr val="tx1"/>
              </a:solidFill>
              <a:latin typeface="+mn-lt"/>
            </a:rPr>
            <a:t>, </a:t>
          </a:r>
          <a:r>
            <a:rPr lang="fr-BE" sz="3200" b="1" noProof="0" err="1">
              <a:solidFill>
                <a:schemeClr val="tx1"/>
              </a:solidFill>
              <a:latin typeface="+mn-lt"/>
            </a:rPr>
            <a:t>peers</a:t>
          </a:r>
          <a:endParaRPr lang="fr-BE" sz="3200" b="1" noProof="0">
            <a:solidFill>
              <a:schemeClr val="tx1"/>
            </a:solidFill>
            <a:latin typeface="+mn-lt"/>
          </a:endParaRPr>
        </a:p>
      </dgm:t>
    </dgm:pt>
    <dgm:pt modelId="{C61B1144-851E-482F-8B61-57605CF0B6BF}" type="parTrans" cxnId="{9A7DF97D-11CD-4F7C-ACA4-67B54B1F8F24}">
      <dgm:prSet/>
      <dgm:spPr/>
      <dgm:t>
        <a:bodyPr/>
        <a:lstStyle/>
        <a:p>
          <a:endParaRPr lang="en-US" sz="3200"/>
        </a:p>
      </dgm:t>
    </dgm:pt>
    <dgm:pt modelId="{F538DD56-223D-4411-B1F9-D179F393D3E8}" type="sibTrans" cxnId="{9A7DF97D-11CD-4F7C-ACA4-67B54B1F8F24}">
      <dgm:prSet/>
      <dgm:spPr/>
      <dgm:t>
        <a:bodyPr/>
        <a:lstStyle/>
        <a:p>
          <a:endParaRPr lang="en-US" sz="3200"/>
        </a:p>
      </dgm:t>
    </dgm:pt>
    <dgm:pt modelId="{70145765-D7C8-48D9-8CA0-B9752B2993DD}">
      <dgm:prSet phldrT="[Text]" custT="1"/>
      <dgm:spPr/>
      <dgm:t>
        <a:bodyPr/>
        <a:lstStyle/>
        <a:p>
          <a:r>
            <a:rPr lang="fr-BE" sz="3200" b="1" noProof="0">
              <a:solidFill>
                <a:schemeClr val="tx1"/>
              </a:solidFill>
              <a:latin typeface="+mn-lt"/>
            </a:rPr>
            <a:t>INDIVIDUAL       </a:t>
          </a:r>
          <a:r>
            <a:rPr lang="fr-BE" sz="3200" b="1" noProof="0" err="1">
              <a:solidFill>
                <a:schemeClr val="tx1"/>
              </a:solidFill>
              <a:latin typeface="+mn-lt"/>
            </a:rPr>
            <a:t>one’s</a:t>
          </a:r>
          <a:r>
            <a:rPr lang="fr-BE" sz="3200" b="1" noProof="0">
              <a:solidFill>
                <a:schemeClr val="tx1"/>
              </a:solidFill>
              <a:latin typeface="+mn-lt"/>
            </a:rPr>
            <a:t> attitudes, </a:t>
          </a:r>
          <a:r>
            <a:rPr lang="fr-BE" sz="3200" b="1" noProof="0" err="1">
              <a:solidFill>
                <a:schemeClr val="tx1"/>
              </a:solidFill>
              <a:latin typeface="+mn-lt"/>
            </a:rPr>
            <a:t>beliefs</a:t>
          </a:r>
          <a:r>
            <a:rPr lang="fr-BE" sz="3200" b="1" noProof="0">
              <a:solidFill>
                <a:schemeClr val="tx1"/>
              </a:solidFill>
              <a:latin typeface="+mn-lt"/>
            </a:rPr>
            <a:t>, and </a:t>
          </a:r>
          <a:r>
            <a:rPr lang="fr-BE" sz="3200" b="1" noProof="0" err="1">
              <a:solidFill>
                <a:schemeClr val="tx1"/>
              </a:solidFill>
              <a:latin typeface="+mn-lt"/>
            </a:rPr>
            <a:t>behaviors</a:t>
          </a:r>
          <a:endParaRPr lang="fr-BE" sz="3200" b="1" noProof="0">
            <a:solidFill>
              <a:schemeClr val="tx1"/>
            </a:solidFill>
            <a:latin typeface="+mn-lt"/>
          </a:endParaRPr>
        </a:p>
      </dgm:t>
    </dgm:pt>
    <dgm:pt modelId="{75E3A963-F6E9-488B-8326-E51F577A1CF0}" type="parTrans" cxnId="{D5529599-3FDE-466F-A052-AB9475F64691}">
      <dgm:prSet/>
      <dgm:spPr/>
      <dgm:t>
        <a:bodyPr/>
        <a:lstStyle/>
        <a:p>
          <a:endParaRPr lang="en-US" sz="3200"/>
        </a:p>
      </dgm:t>
    </dgm:pt>
    <dgm:pt modelId="{9977D4EA-4D97-4BC1-9765-537E95DBF7FF}" type="sibTrans" cxnId="{D5529599-3FDE-466F-A052-AB9475F64691}">
      <dgm:prSet/>
      <dgm:spPr/>
      <dgm:t>
        <a:bodyPr/>
        <a:lstStyle/>
        <a:p>
          <a:endParaRPr lang="en-US" sz="3200"/>
        </a:p>
      </dgm:t>
    </dgm:pt>
    <dgm:pt modelId="{AF49E85C-6C5E-4389-8B85-F3F35FE291EC}">
      <dgm:prSet custT="1"/>
      <dgm:spPr/>
      <dgm:t>
        <a:bodyPr/>
        <a:lstStyle/>
        <a:p>
          <a:r>
            <a:rPr lang="fr-BE" sz="3200" b="1" noProof="0" err="1">
              <a:solidFill>
                <a:schemeClr val="tx1"/>
              </a:solidFill>
              <a:latin typeface="+mn-lt"/>
            </a:rPr>
            <a:t>Community</a:t>
          </a:r>
          <a:r>
            <a:rPr lang="fr-BE" sz="3200" b="1" noProof="0">
              <a:solidFill>
                <a:schemeClr val="tx1"/>
              </a:solidFill>
              <a:latin typeface="+mn-lt"/>
            </a:rPr>
            <a:t> and </a:t>
          </a:r>
          <a:r>
            <a:rPr lang="fr-BE" sz="3200" b="1" noProof="0" err="1">
              <a:solidFill>
                <a:schemeClr val="tx1"/>
              </a:solidFill>
              <a:latin typeface="+mn-lt"/>
            </a:rPr>
            <a:t>health</a:t>
          </a:r>
          <a:r>
            <a:rPr lang="fr-BE" sz="3200" b="1" noProof="0">
              <a:solidFill>
                <a:schemeClr val="tx1"/>
              </a:solidFill>
              <a:latin typeface="+mn-lt"/>
            </a:rPr>
            <a:t> </a:t>
          </a:r>
          <a:r>
            <a:rPr lang="fr-BE" sz="3200" b="1" noProof="0" err="1">
              <a:solidFill>
                <a:schemeClr val="tx1"/>
              </a:solidFill>
              <a:latin typeface="+mn-lt"/>
            </a:rPr>
            <a:t>systems</a:t>
          </a:r>
          <a:endParaRPr lang="fr-BE" sz="3200" b="1" noProof="0">
            <a:solidFill>
              <a:schemeClr val="tx1"/>
            </a:solidFill>
            <a:latin typeface="+mn-lt"/>
          </a:endParaRPr>
        </a:p>
      </dgm:t>
    </dgm:pt>
    <dgm:pt modelId="{A2B4D2E9-CC51-43EC-A903-BFD4865DD82E}" type="parTrans" cxnId="{33BBFBA1-52FD-498B-BE80-23B21DD8BF01}">
      <dgm:prSet/>
      <dgm:spPr/>
      <dgm:t>
        <a:bodyPr/>
        <a:lstStyle/>
        <a:p>
          <a:endParaRPr lang="en-US"/>
        </a:p>
      </dgm:t>
    </dgm:pt>
    <dgm:pt modelId="{9DB15869-7278-4659-93DD-9A6B25AB1E50}" type="sibTrans" cxnId="{33BBFBA1-52FD-498B-BE80-23B21DD8BF01}">
      <dgm:prSet/>
      <dgm:spPr/>
      <dgm:t>
        <a:bodyPr/>
        <a:lstStyle/>
        <a:p>
          <a:endParaRPr lang="en-US"/>
        </a:p>
      </dgm:t>
    </dgm:pt>
    <dgm:pt modelId="{537A37B3-CF22-4B80-957E-3A5BE6C838C4}" type="pres">
      <dgm:prSet presAssocID="{7F6BB041-7078-4952-94D5-2ED741276E3A}" presName="Name0" presStyleCnt="0">
        <dgm:presLayoutVars>
          <dgm:chMax val="7"/>
          <dgm:resizeHandles val="exact"/>
        </dgm:presLayoutVars>
      </dgm:prSet>
      <dgm:spPr/>
    </dgm:pt>
    <dgm:pt modelId="{C66AD9E2-C2D3-42BC-896A-0E555BF54D34}" type="pres">
      <dgm:prSet presAssocID="{7F6BB041-7078-4952-94D5-2ED741276E3A}" presName="comp1" presStyleCnt="0"/>
      <dgm:spPr/>
    </dgm:pt>
    <dgm:pt modelId="{D8A5D92D-03DA-42BA-87F8-2314E23B84C3}" type="pres">
      <dgm:prSet presAssocID="{7F6BB041-7078-4952-94D5-2ED741276E3A}" presName="circle1" presStyleLbl="node1" presStyleIdx="0" presStyleCnt="4" custScaleX="109584"/>
      <dgm:spPr/>
    </dgm:pt>
    <dgm:pt modelId="{3D2F3A52-2A23-45BC-95DB-50F1EC26864A}" type="pres">
      <dgm:prSet presAssocID="{7F6BB041-7078-4952-94D5-2ED741276E3A}" presName="c1text" presStyleLbl="node1" presStyleIdx="0" presStyleCnt="4">
        <dgm:presLayoutVars>
          <dgm:bulletEnabled val="1"/>
        </dgm:presLayoutVars>
      </dgm:prSet>
      <dgm:spPr/>
    </dgm:pt>
    <dgm:pt modelId="{6C816A71-B1EE-477E-B267-60B46A9AB1E8}" type="pres">
      <dgm:prSet presAssocID="{7F6BB041-7078-4952-94D5-2ED741276E3A}" presName="comp2" presStyleCnt="0"/>
      <dgm:spPr/>
    </dgm:pt>
    <dgm:pt modelId="{72997AD2-6D24-4853-81E2-5F94980518F5}" type="pres">
      <dgm:prSet presAssocID="{7F6BB041-7078-4952-94D5-2ED741276E3A}" presName="circle2" presStyleLbl="node1" presStyleIdx="1" presStyleCnt="4" custScaleX="109162" custScaleY="100216"/>
      <dgm:spPr/>
    </dgm:pt>
    <dgm:pt modelId="{9B8F9406-7D64-4BFE-B493-D1370D58B2B8}" type="pres">
      <dgm:prSet presAssocID="{7F6BB041-7078-4952-94D5-2ED741276E3A}" presName="c2text" presStyleLbl="node1" presStyleIdx="1" presStyleCnt="4">
        <dgm:presLayoutVars>
          <dgm:bulletEnabled val="1"/>
        </dgm:presLayoutVars>
      </dgm:prSet>
      <dgm:spPr/>
    </dgm:pt>
    <dgm:pt modelId="{72CD3E98-72A4-43AA-8804-294310109097}" type="pres">
      <dgm:prSet presAssocID="{7F6BB041-7078-4952-94D5-2ED741276E3A}" presName="comp3" presStyleCnt="0"/>
      <dgm:spPr/>
    </dgm:pt>
    <dgm:pt modelId="{B4A3BE6A-3E0C-4903-95B0-C710C69EA6E3}" type="pres">
      <dgm:prSet presAssocID="{7F6BB041-7078-4952-94D5-2ED741276E3A}" presName="circle3" presStyleLbl="node1" presStyleIdx="2" presStyleCnt="4"/>
      <dgm:spPr/>
    </dgm:pt>
    <dgm:pt modelId="{CD10AEBF-7E25-4B7D-8A3F-D454846120EE}" type="pres">
      <dgm:prSet presAssocID="{7F6BB041-7078-4952-94D5-2ED741276E3A}" presName="c3text" presStyleLbl="node1" presStyleIdx="2" presStyleCnt="4">
        <dgm:presLayoutVars>
          <dgm:bulletEnabled val="1"/>
        </dgm:presLayoutVars>
      </dgm:prSet>
      <dgm:spPr/>
    </dgm:pt>
    <dgm:pt modelId="{738D1379-030F-451D-BB14-A4E763C8836E}" type="pres">
      <dgm:prSet presAssocID="{7F6BB041-7078-4952-94D5-2ED741276E3A}" presName="comp4" presStyleCnt="0"/>
      <dgm:spPr/>
    </dgm:pt>
    <dgm:pt modelId="{5B69DB33-F500-4FC6-B1AA-2569C96E537C}" type="pres">
      <dgm:prSet presAssocID="{7F6BB041-7078-4952-94D5-2ED741276E3A}" presName="circle4" presStyleLbl="node1" presStyleIdx="3" presStyleCnt="4"/>
      <dgm:spPr/>
    </dgm:pt>
    <dgm:pt modelId="{08E9AA7F-7402-46D4-98AA-EA15C49A4EC2}" type="pres">
      <dgm:prSet presAssocID="{7F6BB041-7078-4952-94D5-2ED741276E3A}" presName="c4text" presStyleLbl="node1" presStyleIdx="3" presStyleCnt="4">
        <dgm:presLayoutVars>
          <dgm:bulletEnabled val="1"/>
        </dgm:presLayoutVars>
      </dgm:prSet>
      <dgm:spPr/>
    </dgm:pt>
  </dgm:ptLst>
  <dgm:cxnLst>
    <dgm:cxn modelId="{60C84708-D57B-406B-B96C-987D58B51090}" type="presOf" srcId="{7F6BB041-7078-4952-94D5-2ED741276E3A}" destId="{537A37B3-CF22-4B80-957E-3A5BE6C838C4}" srcOrd="0" destOrd="0" presId="urn:microsoft.com/office/officeart/2005/8/layout/venn2"/>
    <dgm:cxn modelId="{368ECE31-ED11-4BF6-B9D1-740BA3A1AEBF}" type="presOf" srcId="{8A3C4567-05AD-4B80-A838-2DB295969BEF}" destId="{D8A5D92D-03DA-42BA-87F8-2314E23B84C3}" srcOrd="0" destOrd="0" presId="urn:microsoft.com/office/officeart/2005/8/layout/venn2"/>
    <dgm:cxn modelId="{AEB38271-A7F0-4A2E-B797-E1FF72CC7519}" type="presOf" srcId="{AF49E85C-6C5E-4389-8B85-F3F35FE291EC}" destId="{72997AD2-6D24-4853-81E2-5F94980518F5}" srcOrd="0" destOrd="0" presId="urn:microsoft.com/office/officeart/2005/8/layout/venn2"/>
    <dgm:cxn modelId="{D8899F55-D5E5-4EDB-8913-5EFC1B500C4E}" type="presOf" srcId="{F7520541-E545-4DEF-BC6A-C8B2C7929A5A}" destId="{B4A3BE6A-3E0C-4903-95B0-C710C69EA6E3}" srcOrd="0" destOrd="0" presId="urn:microsoft.com/office/officeart/2005/8/layout/venn2"/>
    <dgm:cxn modelId="{55BCBA56-2E31-4783-8E5A-ADFBBD7C0D1A}" type="presOf" srcId="{8A3C4567-05AD-4B80-A838-2DB295969BEF}" destId="{3D2F3A52-2A23-45BC-95DB-50F1EC26864A}" srcOrd="1" destOrd="0" presId="urn:microsoft.com/office/officeart/2005/8/layout/venn2"/>
    <dgm:cxn modelId="{AE296F77-DEF7-4573-9033-277EF82FB4C0}" type="presOf" srcId="{F7520541-E545-4DEF-BC6A-C8B2C7929A5A}" destId="{CD10AEBF-7E25-4B7D-8A3F-D454846120EE}" srcOrd="1" destOrd="0" presId="urn:microsoft.com/office/officeart/2005/8/layout/venn2"/>
    <dgm:cxn modelId="{31EBDB57-D257-4E70-AE26-C77A9EB60EDE}" type="presOf" srcId="{AF49E85C-6C5E-4389-8B85-F3F35FE291EC}" destId="{9B8F9406-7D64-4BFE-B493-D1370D58B2B8}" srcOrd="1" destOrd="0" presId="urn:microsoft.com/office/officeart/2005/8/layout/venn2"/>
    <dgm:cxn modelId="{9A7DF97D-11CD-4F7C-ACA4-67B54B1F8F24}" srcId="{7F6BB041-7078-4952-94D5-2ED741276E3A}" destId="{F7520541-E545-4DEF-BC6A-C8B2C7929A5A}" srcOrd="2" destOrd="0" parTransId="{C61B1144-851E-482F-8B61-57605CF0B6BF}" sibTransId="{F538DD56-223D-4411-B1F9-D179F393D3E8}"/>
    <dgm:cxn modelId="{A68D7E96-892D-4BBB-BDD3-C2EE9C1E1EFE}" type="presOf" srcId="{70145765-D7C8-48D9-8CA0-B9752B2993DD}" destId="{5B69DB33-F500-4FC6-B1AA-2569C96E537C}" srcOrd="0" destOrd="0" presId="urn:microsoft.com/office/officeart/2005/8/layout/venn2"/>
    <dgm:cxn modelId="{D5529599-3FDE-466F-A052-AB9475F64691}" srcId="{7F6BB041-7078-4952-94D5-2ED741276E3A}" destId="{70145765-D7C8-48D9-8CA0-B9752B2993DD}" srcOrd="3" destOrd="0" parTransId="{75E3A963-F6E9-488B-8326-E51F577A1CF0}" sibTransId="{9977D4EA-4D97-4BC1-9765-537E95DBF7FF}"/>
    <dgm:cxn modelId="{33BBFBA1-52FD-498B-BE80-23B21DD8BF01}" srcId="{7F6BB041-7078-4952-94D5-2ED741276E3A}" destId="{AF49E85C-6C5E-4389-8B85-F3F35FE291EC}" srcOrd="1" destOrd="0" parTransId="{A2B4D2E9-CC51-43EC-A903-BFD4865DD82E}" sibTransId="{9DB15869-7278-4659-93DD-9A6B25AB1E50}"/>
    <dgm:cxn modelId="{9DF210F3-BCE2-42C8-BB8E-9F6D11AC07F5}" type="presOf" srcId="{70145765-D7C8-48D9-8CA0-B9752B2993DD}" destId="{08E9AA7F-7402-46D4-98AA-EA15C49A4EC2}" srcOrd="1" destOrd="0" presId="urn:microsoft.com/office/officeart/2005/8/layout/venn2"/>
    <dgm:cxn modelId="{8540DDF3-A42A-4E9A-B3D7-1A551636B15E}" srcId="{7F6BB041-7078-4952-94D5-2ED741276E3A}" destId="{8A3C4567-05AD-4B80-A838-2DB295969BEF}" srcOrd="0" destOrd="0" parTransId="{B32AE1DD-DC05-4B79-94BA-53EC3048A2FD}" sibTransId="{271CAA6E-346E-4805-B0FD-1A1B4B48A00E}"/>
    <dgm:cxn modelId="{CF11986A-BD5B-4C69-9105-639DB832DAA2}" type="presParOf" srcId="{537A37B3-CF22-4B80-957E-3A5BE6C838C4}" destId="{C66AD9E2-C2D3-42BC-896A-0E555BF54D34}" srcOrd="0" destOrd="0" presId="urn:microsoft.com/office/officeart/2005/8/layout/venn2"/>
    <dgm:cxn modelId="{5FD828A0-D17C-4D61-ACBE-E1E731444F85}" type="presParOf" srcId="{C66AD9E2-C2D3-42BC-896A-0E555BF54D34}" destId="{D8A5D92D-03DA-42BA-87F8-2314E23B84C3}" srcOrd="0" destOrd="0" presId="urn:microsoft.com/office/officeart/2005/8/layout/venn2"/>
    <dgm:cxn modelId="{77B33387-49C6-4DEF-9A9B-FCB1B80B8125}" type="presParOf" srcId="{C66AD9E2-C2D3-42BC-896A-0E555BF54D34}" destId="{3D2F3A52-2A23-45BC-95DB-50F1EC26864A}" srcOrd="1" destOrd="0" presId="urn:microsoft.com/office/officeart/2005/8/layout/venn2"/>
    <dgm:cxn modelId="{D6DD3F19-C811-47E8-B07F-F2AF799ACD61}" type="presParOf" srcId="{537A37B3-CF22-4B80-957E-3A5BE6C838C4}" destId="{6C816A71-B1EE-477E-B267-60B46A9AB1E8}" srcOrd="1" destOrd="0" presId="urn:microsoft.com/office/officeart/2005/8/layout/venn2"/>
    <dgm:cxn modelId="{ACD64151-AA57-4E7F-8D9B-66FBB9983FD9}" type="presParOf" srcId="{6C816A71-B1EE-477E-B267-60B46A9AB1E8}" destId="{72997AD2-6D24-4853-81E2-5F94980518F5}" srcOrd="0" destOrd="0" presId="urn:microsoft.com/office/officeart/2005/8/layout/venn2"/>
    <dgm:cxn modelId="{AB1AC362-C715-4768-B8BF-74164D6540E7}" type="presParOf" srcId="{6C816A71-B1EE-477E-B267-60B46A9AB1E8}" destId="{9B8F9406-7D64-4BFE-B493-D1370D58B2B8}" srcOrd="1" destOrd="0" presId="urn:microsoft.com/office/officeart/2005/8/layout/venn2"/>
    <dgm:cxn modelId="{D3AD61E7-9EF4-452B-A9BF-A13B51200177}" type="presParOf" srcId="{537A37B3-CF22-4B80-957E-3A5BE6C838C4}" destId="{72CD3E98-72A4-43AA-8804-294310109097}" srcOrd="2" destOrd="0" presId="urn:microsoft.com/office/officeart/2005/8/layout/venn2"/>
    <dgm:cxn modelId="{F35E4076-DBE2-4010-B06D-08CD537D72FA}" type="presParOf" srcId="{72CD3E98-72A4-43AA-8804-294310109097}" destId="{B4A3BE6A-3E0C-4903-95B0-C710C69EA6E3}" srcOrd="0" destOrd="0" presId="urn:microsoft.com/office/officeart/2005/8/layout/venn2"/>
    <dgm:cxn modelId="{8F86E732-02DF-444C-AABC-5D5D11BB84E9}" type="presParOf" srcId="{72CD3E98-72A4-43AA-8804-294310109097}" destId="{CD10AEBF-7E25-4B7D-8A3F-D454846120EE}" srcOrd="1" destOrd="0" presId="urn:microsoft.com/office/officeart/2005/8/layout/venn2"/>
    <dgm:cxn modelId="{8A975FB6-58A2-496A-861B-9A9CB255520B}" type="presParOf" srcId="{537A37B3-CF22-4B80-957E-3A5BE6C838C4}" destId="{738D1379-030F-451D-BB14-A4E763C8836E}" srcOrd="3" destOrd="0" presId="urn:microsoft.com/office/officeart/2005/8/layout/venn2"/>
    <dgm:cxn modelId="{82394442-68DD-42D9-8219-BA054A9555A6}" type="presParOf" srcId="{738D1379-030F-451D-BB14-A4E763C8836E}" destId="{5B69DB33-F500-4FC6-B1AA-2569C96E537C}" srcOrd="0" destOrd="0" presId="urn:microsoft.com/office/officeart/2005/8/layout/venn2"/>
    <dgm:cxn modelId="{CBBD4865-5D15-44B4-8BE3-C657499DAB46}" type="presParOf" srcId="{738D1379-030F-451D-BB14-A4E763C8836E}" destId="{08E9AA7F-7402-46D4-98AA-EA15C49A4EC2}"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6C2C81-29BF-4774-9BF5-9000B4C6CF10}" type="doc">
      <dgm:prSet loTypeId="urn:microsoft.com/office/officeart/2005/8/layout/lProcess3" loCatId="list" qsTypeId="urn:microsoft.com/office/officeart/2005/8/quickstyle/simple1" qsCatId="simple" csTypeId="urn:microsoft.com/office/officeart/2005/8/colors/accent1_2" csCatId="accent1" phldr="1"/>
      <dgm:spPr/>
      <dgm:t>
        <a:bodyPr/>
        <a:lstStyle/>
        <a:p>
          <a:endParaRPr lang="en-ZA"/>
        </a:p>
      </dgm:t>
    </dgm:pt>
    <dgm:pt modelId="{D358029A-A96F-4344-8ECC-657C49A8DB64}">
      <dgm:prSet phldrT="[Text]"/>
      <dgm:spPr>
        <a:solidFill>
          <a:srgbClr val="008080"/>
        </a:solidFill>
      </dgm:spPr>
      <dgm:t>
        <a:bodyPr/>
        <a:lstStyle/>
        <a:p>
          <a:r>
            <a:rPr lang="en-US" noProof="0"/>
            <a:t>Understanding the situation</a:t>
          </a:r>
          <a:endParaRPr lang="en-US" noProof="0">
            <a:solidFill>
              <a:schemeClr val="bg1"/>
            </a:solidFill>
          </a:endParaRPr>
        </a:p>
      </dgm:t>
    </dgm:pt>
    <dgm:pt modelId="{6166F75C-6EAD-432B-850F-56CF27BC0984}" type="parTrans" cxnId="{3098537C-42EB-4B61-ABC1-52C18E93FB01}">
      <dgm:prSet/>
      <dgm:spPr/>
      <dgm:t>
        <a:bodyPr/>
        <a:lstStyle/>
        <a:p>
          <a:endParaRPr lang="en-US" noProof="0">
            <a:solidFill>
              <a:sysClr val="windowText" lastClr="000000"/>
            </a:solidFill>
          </a:endParaRPr>
        </a:p>
      </dgm:t>
    </dgm:pt>
    <dgm:pt modelId="{F272531E-EDC5-4B9D-BDAE-BD259840E67B}" type="sibTrans" cxnId="{3098537C-42EB-4B61-ABC1-52C18E93FB01}">
      <dgm:prSet/>
      <dgm:spPr/>
      <dgm:t>
        <a:bodyPr/>
        <a:lstStyle/>
        <a:p>
          <a:endParaRPr lang="en-US" noProof="0">
            <a:solidFill>
              <a:sysClr val="windowText" lastClr="000000"/>
            </a:solidFill>
          </a:endParaRPr>
        </a:p>
      </dgm:t>
    </dgm:pt>
    <dgm:pt modelId="{E5538E42-B8FE-4D4B-BBED-17A143D928EF}">
      <dgm:prSet phldrT="[Text]"/>
      <dgm:spPr>
        <a:solidFill>
          <a:schemeClr val="accent5">
            <a:lumMod val="60000"/>
            <a:lumOff val="40000"/>
            <a:alpha val="90000"/>
          </a:schemeClr>
        </a:solidFill>
      </dgm:spPr>
      <dgm:t>
        <a:bodyPr/>
        <a:lstStyle/>
        <a:p>
          <a:r>
            <a:rPr lang="en-US" noProof="0">
              <a:solidFill>
                <a:sysClr val="windowText" lastClr="000000"/>
              </a:solidFill>
            </a:rPr>
            <a:t>Situation analysis (prioritized factors)</a:t>
          </a:r>
        </a:p>
      </dgm:t>
    </dgm:pt>
    <dgm:pt modelId="{FEF7DF0E-617F-417A-9FA9-2A6E066C51DC}" type="parTrans" cxnId="{0DE442E2-31AB-4E71-9C57-AD35B77BD090}">
      <dgm:prSet/>
      <dgm:spPr/>
      <dgm:t>
        <a:bodyPr/>
        <a:lstStyle/>
        <a:p>
          <a:endParaRPr lang="en-US" noProof="0">
            <a:solidFill>
              <a:sysClr val="windowText" lastClr="000000"/>
            </a:solidFill>
          </a:endParaRPr>
        </a:p>
      </dgm:t>
    </dgm:pt>
    <dgm:pt modelId="{57CCBE93-1DDB-434B-9EF4-D591AC6508C0}" type="sibTrans" cxnId="{0DE442E2-31AB-4E71-9C57-AD35B77BD090}">
      <dgm:prSet/>
      <dgm:spPr/>
      <dgm:t>
        <a:bodyPr/>
        <a:lstStyle/>
        <a:p>
          <a:endParaRPr lang="en-US" noProof="0">
            <a:solidFill>
              <a:sysClr val="windowText" lastClr="000000"/>
            </a:solidFill>
          </a:endParaRPr>
        </a:p>
      </dgm:t>
    </dgm:pt>
    <dgm:pt modelId="{8D2D9933-5FD3-4AE9-9E0A-AE0B6A26EA95}">
      <dgm:prSet phldrT="[Text]"/>
      <dgm:spPr>
        <a:solidFill>
          <a:schemeClr val="accent5">
            <a:lumMod val="60000"/>
            <a:lumOff val="40000"/>
            <a:alpha val="90000"/>
          </a:schemeClr>
        </a:solidFill>
      </dgm:spPr>
      <dgm:t>
        <a:bodyPr/>
        <a:lstStyle/>
        <a:p>
          <a:r>
            <a:rPr lang="en-US" noProof="0">
              <a:solidFill>
                <a:sysClr val="windowText" lastClr="000000"/>
              </a:solidFill>
            </a:rPr>
            <a:t>Target audience(s)</a:t>
          </a:r>
        </a:p>
      </dgm:t>
    </dgm:pt>
    <dgm:pt modelId="{509A99FD-068C-4F58-B027-2D6697F7E7D5}" type="parTrans" cxnId="{50FB3347-61EF-444F-91D1-9AD305C51E31}">
      <dgm:prSet/>
      <dgm:spPr/>
      <dgm:t>
        <a:bodyPr/>
        <a:lstStyle/>
        <a:p>
          <a:endParaRPr lang="en-US" noProof="0">
            <a:solidFill>
              <a:sysClr val="windowText" lastClr="000000"/>
            </a:solidFill>
          </a:endParaRPr>
        </a:p>
      </dgm:t>
    </dgm:pt>
    <dgm:pt modelId="{E6206C80-A7F0-4155-95EF-8E4052CD93BA}" type="sibTrans" cxnId="{50FB3347-61EF-444F-91D1-9AD305C51E31}">
      <dgm:prSet/>
      <dgm:spPr/>
      <dgm:t>
        <a:bodyPr/>
        <a:lstStyle/>
        <a:p>
          <a:endParaRPr lang="en-US" noProof="0">
            <a:solidFill>
              <a:sysClr val="windowText" lastClr="000000"/>
            </a:solidFill>
          </a:endParaRPr>
        </a:p>
      </dgm:t>
    </dgm:pt>
    <dgm:pt modelId="{9C67E6E8-CA13-49C8-81E5-DEA84684D2AF}">
      <dgm:prSet phldrT="[Text]"/>
      <dgm:spPr>
        <a:solidFill>
          <a:srgbClr val="008080"/>
        </a:solidFill>
      </dgm:spPr>
      <dgm:t>
        <a:bodyPr/>
        <a:lstStyle/>
        <a:p>
          <a:r>
            <a:rPr lang="en-US" noProof="0"/>
            <a:t>Setting priorities and objectives</a:t>
          </a:r>
          <a:endParaRPr lang="en-US" noProof="0">
            <a:solidFill>
              <a:schemeClr val="bg1"/>
            </a:solidFill>
          </a:endParaRPr>
        </a:p>
      </dgm:t>
    </dgm:pt>
    <dgm:pt modelId="{8EC717C0-985E-4080-8A30-536F07A629E5}" type="parTrans" cxnId="{BF43AD9F-3E79-4287-BA96-63F70D318737}">
      <dgm:prSet/>
      <dgm:spPr/>
      <dgm:t>
        <a:bodyPr/>
        <a:lstStyle/>
        <a:p>
          <a:endParaRPr lang="en-US" noProof="0">
            <a:solidFill>
              <a:sysClr val="windowText" lastClr="000000"/>
            </a:solidFill>
          </a:endParaRPr>
        </a:p>
      </dgm:t>
    </dgm:pt>
    <dgm:pt modelId="{0A2A3CA5-F5FD-4B03-A3EB-1B6C50EFE2CA}" type="sibTrans" cxnId="{BF43AD9F-3E79-4287-BA96-63F70D318737}">
      <dgm:prSet/>
      <dgm:spPr/>
      <dgm:t>
        <a:bodyPr/>
        <a:lstStyle/>
        <a:p>
          <a:endParaRPr lang="en-US" noProof="0">
            <a:solidFill>
              <a:sysClr val="windowText" lastClr="000000"/>
            </a:solidFill>
          </a:endParaRPr>
        </a:p>
      </dgm:t>
    </dgm:pt>
    <dgm:pt modelId="{538EB01F-22AD-4188-9BD2-DBDB95C670F6}">
      <dgm:prSet phldrT="[Text]"/>
      <dgm:spPr>
        <a:solidFill>
          <a:schemeClr val="accent5">
            <a:lumMod val="60000"/>
            <a:lumOff val="40000"/>
            <a:alpha val="90000"/>
          </a:schemeClr>
        </a:solidFill>
      </dgm:spPr>
      <dgm:t>
        <a:bodyPr/>
        <a:lstStyle/>
        <a:p>
          <a:r>
            <a:rPr lang="en-US" noProof="0">
              <a:solidFill>
                <a:sysClr val="windowText" lastClr="000000"/>
              </a:solidFill>
            </a:rPr>
            <a:t>Positioning</a:t>
          </a:r>
        </a:p>
      </dgm:t>
    </dgm:pt>
    <dgm:pt modelId="{4922EAF9-61A9-4F34-8E8E-7A390CCC9AED}" type="parTrans" cxnId="{1FE38179-A717-4930-A5BE-3B2F63AF43C9}">
      <dgm:prSet/>
      <dgm:spPr/>
      <dgm:t>
        <a:bodyPr/>
        <a:lstStyle/>
        <a:p>
          <a:endParaRPr lang="en-US" noProof="0">
            <a:solidFill>
              <a:sysClr val="windowText" lastClr="000000"/>
            </a:solidFill>
          </a:endParaRPr>
        </a:p>
      </dgm:t>
    </dgm:pt>
    <dgm:pt modelId="{F5E47864-585C-4144-BB19-66DBB2C0139C}" type="sibTrans" cxnId="{1FE38179-A717-4930-A5BE-3B2F63AF43C9}">
      <dgm:prSet/>
      <dgm:spPr/>
      <dgm:t>
        <a:bodyPr/>
        <a:lstStyle/>
        <a:p>
          <a:endParaRPr lang="en-US" noProof="0">
            <a:solidFill>
              <a:sysClr val="windowText" lastClr="000000"/>
            </a:solidFill>
          </a:endParaRPr>
        </a:p>
      </dgm:t>
    </dgm:pt>
    <dgm:pt modelId="{0F0292DE-9138-4963-9353-D5FCB40DFFCC}">
      <dgm:prSet phldrT="[Text]"/>
      <dgm:spPr>
        <a:solidFill>
          <a:schemeClr val="accent5">
            <a:lumMod val="60000"/>
            <a:lumOff val="40000"/>
            <a:alpha val="90000"/>
          </a:schemeClr>
        </a:solidFill>
      </dgm:spPr>
      <dgm:t>
        <a:bodyPr/>
        <a:lstStyle/>
        <a:p>
          <a:r>
            <a:rPr lang="en-US" noProof="0">
              <a:solidFill>
                <a:sysClr val="windowText" lastClr="000000"/>
              </a:solidFill>
            </a:rPr>
            <a:t>Activity objectives</a:t>
          </a:r>
        </a:p>
      </dgm:t>
    </dgm:pt>
    <dgm:pt modelId="{98F9BD84-1F8B-4017-B5EE-AF61F1708ED1}" type="parTrans" cxnId="{AB7A6B69-969C-45B1-AB31-E117EB9D247A}">
      <dgm:prSet/>
      <dgm:spPr/>
      <dgm:t>
        <a:bodyPr/>
        <a:lstStyle/>
        <a:p>
          <a:endParaRPr lang="en-US" noProof="0">
            <a:solidFill>
              <a:sysClr val="windowText" lastClr="000000"/>
            </a:solidFill>
          </a:endParaRPr>
        </a:p>
      </dgm:t>
    </dgm:pt>
    <dgm:pt modelId="{FDF1A186-BEE5-4B61-8807-CAD9C9165E14}" type="sibTrans" cxnId="{AB7A6B69-969C-45B1-AB31-E117EB9D247A}">
      <dgm:prSet/>
      <dgm:spPr/>
      <dgm:t>
        <a:bodyPr/>
        <a:lstStyle/>
        <a:p>
          <a:endParaRPr lang="en-US" noProof="0">
            <a:solidFill>
              <a:sysClr val="windowText" lastClr="000000"/>
            </a:solidFill>
          </a:endParaRPr>
        </a:p>
      </dgm:t>
    </dgm:pt>
    <dgm:pt modelId="{1FA8FAA3-C7F2-44A1-8D44-785FF9896633}">
      <dgm:prSet phldrT="[Text]"/>
      <dgm:spPr>
        <a:solidFill>
          <a:srgbClr val="008080"/>
        </a:solidFill>
      </dgm:spPr>
      <dgm:t>
        <a:bodyPr/>
        <a:lstStyle/>
        <a:p>
          <a:r>
            <a:rPr lang="en-US" noProof="0"/>
            <a:t>Developing messages and approaches</a:t>
          </a:r>
          <a:endParaRPr lang="en-US" noProof="0">
            <a:solidFill>
              <a:schemeClr val="bg1"/>
            </a:solidFill>
          </a:endParaRPr>
        </a:p>
      </dgm:t>
    </dgm:pt>
    <dgm:pt modelId="{2362DB59-9CCE-4744-B3A4-ACB2B0898F19}" type="parTrans" cxnId="{E012E3E8-7167-42D8-9DA9-C53594685E15}">
      <dgm:prSet/>
      <dgm:spPr/>
      <dgm:t>
        <a:bodyPr/>
        <a:lstStyle/>
        <a:p>
          <a:endParaRPr lang="en-US" noProof="0">
            <a:solidFill>
              <a:sysClr val="windowText" lastClr="000000"/>
            </a:solidFill>
          </a:endParaRPr>
        </a:p>
      </dgm:t>
    </dgm:pt>
    <dgm:pt modelId="{A94C1ACA-87B9-427C-8A8A-1A910B8F22F3}" type="sibTrans" cxnId="{E012E3E8-7167-42D8-9DA9-C53594685E15}">
      <dgm:prSet/>
      <dgm:spPr/>
      <dgm:t>
        <a:bodyPr/>
        <a:lstStyle/>
        <a:p>
          <a:endParaRPr lang="en-US" noProof="0">
            <a:solidFill>
              <a:sysClr val="windowText" lastClr="000000"/>
            </a:solidFill>
          </a:endParaRPr>
        </a:p>
      </dgm:t>
    </dgm:pt>
    <dgm:pt modelId="{EC0BF873-ADE3-490F-AF7A-A08189EDA853}">
      <dgm:prSet phldrT="[Text]"/>
      <dgm:spPr>
        <a:solidFill>
          <a:schemeClr val="accent5">
            <a:lumMod val="60000"/>
            <a:lumOff val="40000"/>
            <a:alpha val="90000"/>
          </a:schemeClr>
        </a:solidFill>
      </dgm:spPr>
      <dgm:t>
        <a:bodyPr/>
        <a:lstStyle/>
        <a:p>
          <a:r>
            <a:rPr lang="en-US" noProof="0">
              <a:solidFill>
                <a:sysClr val="windowText" lastClr="000000"/>
              </a:solidFill>
            </a:rPr>
            <a:t>Activity mix</a:t>
          </a:r>
        </a:p>
      </dgm:t>
    </dgm:pt>
    <dgm:pt modelId="{864F7115-53C5-42E5-A200-440DFB5F112B}" type="parTrans" cxnId="{EBD6ED03-776A-4C65-95A7-261AD183BD45}">
      <dgm:prSet/>
      <dgm:spPr/>
      <dgm:t>
        <a:bodyPr/>
        <a:lstStyle/>
        <a:p>
          <a:endParaRPr lang="en-US" noProof="0">
            <a:solidFill>
              <a:sysClr val="windowText" lastClr="000000"/>
            </a:solidFill>
          </a:endParaRPr>
        </a:p>
      </dgm:t>
    </dgm:pt>
    <dgm:pt modelId="{D2913C3D-4A7A-42F2-9ADD-54B902CB5192}" type="sibTrans" cxnId="{EBD6ED03-776A-4C65-95A7-261AD183BD45}">
      <dgm:prSet/>
      <dgm:spPr/>
      <dgm:t>
        <a:bodyPr/>
        <a:lstStyle/>
        <a:p>
          <a:endParaRPr lang="en-US" noProof="0">
            <a:solidFill>
              <a:sysClr val="windowText" lastClr="000000"/>
            </a:solidFill>
          </a:endParaRPr>
        </a:p>
      </dgm:t>
    </dgm:pt>
    <dgm:pt modelId="{6BBD0096-13E3-4F0D-9213-75C7D071E86B}">
      <dgm:prSet phldrT="[Text]"/>
      <dgm:spPr>
        <a:solidFill>
          <a:schemeClr val="accent5">
            <a:lumMod val="60000"/>
            <a:lumOff val="40000"/>
            <a:alpha val="90000"/>
          </a:schemeClr>
        </a:solidFill>
      </dgm:spPr>
      <dgm:t>
        <a:bodyPr/>
        <a:lstStyle/>
        <a:p>
          <a:r>
            <a:rPr lang="en-US" noProof="0">
              <a:solidFill>
                <a:sysClr val="windowText" lastClr="000000"/>
              </a:solidFill>
            </a:rPr>
            <a:t>Behavioral objective(s)</a:t>
          </a:r>
        </a:p>
      </dgm:t>
    </dgm:pt>
    <dgm:pt modelId="{4ADC7050-9CBE-4A0F-9314-B10BDD07750D}" type="parTrans" cxnId="{BF5E11A4-E13A-49FD-95A9-A985F577E79D}">
      <dgm:prSet/>
      <dgm:spPr/>
      <dgm:t>
        <a:bodyPr/>
        <a:lstStyle/>
        <a:p>
          <a:endParaRPr lang="en-US" noProof="0">
            <a:solidFill>
              <a:sysClr val="windowText" lastClr="000000"/>
            </a:solidFill>
          </a:endParaRPr>
        </a:p>
      </dgm:t>
    </dgm:pt>
    <dgm:pt modelId="{BA177E1F-41A5-4522-BF79-70211C22B323}" type="sibTrans" cxnId="{BF5E11A4-E13A-49FD-95A9-A985F577E79D}">
      <dgm:prSet/>
      <dgm:spPr/>
      <dgm:t>
        <a:bodyPr/>
        <a:lstStyle/>
        <a:p>
          <a:endParaRPr lang="en-US" noProof="0">
            <a:solidFill>
              <a:sysClr val="windowText" lastClr="000000"/>
            </a:solidFill>
          </a:endParaRPr>
        </a:p>
      </dgm:t>
    </dgm:pt>
    <dgm:pt modelId="{4B0ADC08-392D-462C-AAC0-DD2EBA5BB8B0}">
      <dgm:prSet phldrT="[Text]"/>
      <dgm:spPr>
        <a:solidFill>
          <a:srgbClr val="008080"/>
        </a:solidFill>
      </dgm:spPr>
      <dgm:t>
        <a:bodyPr/>
        <a:lstStyle/>
        <a:p>
          <a:r>
            <a:rPr lang="en-US" noProof="0">
              <a:solidFill>
                <a:schemeClr val="bg1"/>
              </a:solidFill>
            </a:rPr>
            <a:t>Monitoring progress</a:t>
          </a:r>
        </a:p>
      </dgm:t>
    </dgm:pt>
    <dgm:pt modelId="{31F21C48-6588-4872-ACA8-77D494617FD0}" type="parTrans" cxnId="{A84EB0E2-AAC9-40A1-BD9A-8FF753827020}">
      <dgm:prSet/>
      <dgm:spPr/>
      <dgm:t>
        <a:bodyPr/>
        <a:lstStyle/>
        <a:p>
          <a:endParaRPr lang="en-US" noProof="0">
            <a:solidFill>
              <a:sysClr val="windowText" lastClr="000000"/>
            </a:solidFill>
          </a:endParaRPr>
        </a:p>
      </dgm:t>
    </dgm:pt>
    <dgm:pt modelId="{E8FE67B6-7EAA-400E-A82D-B8975563AC79}" type="sibTrans" cxnId="{A84EB0E2-AAC9-40A1-BD9A-8FF753827020}">
      <dgm:prSet/>
      <dgm:spPr/>
      <dgm:t>
        <a:bodyPr/>
        <a:lstStyle/>
        <a:p>
          <a:endParaRPr lang="en-US" noProof="0">
            <a:solidFill>
              <a:sysClr val="windowText" lastClr="000000"/>
            </a:solidFill>
          </a:endParaRPr>
        </a:p>
      </dgm:t>
    </dgm:pt>
    <dgm:pt modelId="{AC3FCAAD-7308-4E9B-825C-200BEC72F5E8}">
      <dgm:prSet phldrT="[Text]"/>
      <dgm:spPr>
        <a:solidFill>
          <a:schemeClr val="accent5">
            <a:lumMod val="60000"/>
            <a:lumOff val="40000"/>
            <a:alpha val="90000"/>
          </a:schemeClr>
        </a:solidFill>
      </dgm:spPr>
      <dgm:t>
        <a:bodyPr/>
        <a:lstStyle/>
        <a:p>
          <a:r>
            <a:rPr lang="en-US" noProof="0">
              <a:solidFill>
                <a:sysClr val="windowText" lastClr="000000"/>
              </a:solidFill>
            </a:rPr>
            <a:t>M&amp;E plan (indicators)</a:t>
          </a:r>
        </a:p>
      </dgm:t>
    </dgm:pt>
    <dgm:pt modelId="{9EB500C6-B2B5-4BC3-A48C-BB4337807C62}" type="parTrans" cxnId="{DD9A93C4-6186-4D8D-A1B2-3E12757B86E6}">
      <dgm:prSet/>
      <dgm:spPr/>
      <dgm:t>
        <a:bodyPr/>
        <a:lstStyle/>
        <a:p>
          <a:endParaRPr lang="en-US" noProof="0">
            <a:solidFill>
              <a:sysClr val="windowText" lastClr="000000"/>
            </a:solidFill>
          </a:endParaRPr>
        </a:p>
      </dgm:t>
    </dgm:pt>
    <dgm:pt modelId="{713120C9-CFD5-4EE0-81C8-57D518D78235}" type="sibTrans" cxnId="{DD9A93C4-6186-4D8D-A1B2-3E12757B86E6}">
      <dgm:prSet/>
      <dgm:spPr/>
      <dgm:t>
        <a:bodyPr/>
        <a:lstStyle/>
        <a:p>
          <a:endParaRPr lang="en-US" noProof="0">
            <a:solidFill>
              <a:sysClr val="windowText" lastClr="000000"/>
            </a:solidFill>
          </a:endParaRPr>
        </a:p>
      </dgm:t>
    </dgm:pt>
    <dgm:pt modelId="{88AA9D11-E633-478D-9AEE-15C9E9879EDB}">
      <dgm:prSet phldrT="[Text]"/>
      <dgm:spPr>
        <a:solidFill>
          <a:schemeClr val="accent5">
            <a:lumMod val="60000"/>
            <a:lumOff val="40000"/>
            <a:alpha val="90000"/>
          </a:schemeClr>
        </a:solidFill>
      </dgm:spPr>
      <dgm:t>
        <a:bodyPr/>
        <a:lstStyle/>
        <a:p>
          <a:r>
            <a:rPr lang="en-US" noProof="0">
              <a:solidFill>
                <a:sysClr val="windowText" lastClr="000000"/>
              </a:solidFill>
            </a:rPr>
            <a:t>Key messages</a:t>
          </a:r>
        </a:p>
      </dgm:t>
    </dgm:pt>
    <dgm:pt modelId="{D1206188-B14E-4DA8-A1E1-FC7CFCC25831}" type="parTrans" cxnId="{B9BD8DEE-B9A8-4E1F-844C-3C9053A668A4}">
      <dgm:prSet/>
      <dgm:spPr/>
      <dgm:t>
        <a:bodyPr/>
        <a:lstStyle/>
        <a:p>
          <a:endParaRPr lang="en-US" noProof="0"/>
        </a:p>
      </dgm:t>
    </dgm:pt>
    <dgm:pt modelId="{2BE028D9-5E20-4609-BB83-5AD804E2C663}" type="sibTrans" cxnId="{B9BD8DEE-B9A8-4E1F-844C-3C9053A668A4}">
      <dgm:prSet/>
      <dgm:spPr/>
      <dgm:t>
        <a:bodyPr/>
        <a:lstStyle/>
        <a:p>
          <a:endParaRPr lang="en-US" noProof="0"/>
        </a:p>
      </dgm:t>
    </dgm:pt>
    <dgm:pt modelId="{36AC1DCC-AEAE-BC4C-84B0-53DBAB8C1E6C}" type="pres">
      <dgm:prSet presAssocID="{EF6C2C81-29BF-4774-9BF5-9000B4C6CF10}" presName="Name0" presStyleCnt="0">
        <dgm:presLayoutVars>
          <dgm:chPref val="3"/>
          <dgm:dir/>
          <dgm:animLvl val="lvl"/>
          <dgm:resizeHandles/>
        </dgm:presLayoutVars>
      </dgm:prSet>
      <dgm:spPr/>
    </dgm:pt>
    <dgm:pt modelId="{ED5307EC-F938-904C-9C74-822E2AF9DAF2}" type="pres">
      <dgm:prSet presAssocID="{D358029A-A96F-4344-8ECC-657C49A8DB64}" presName="horFlow" presStyleCnt="0"/>
      <dgm:spPr/>
    </dgm:pt>
    <dgm:pt modelId="{EF074A3F-3F59-4846-8085-B3165B43E695}" type="pres">
      <dgm:prSet presAssocID="{D358029A-A96F-4344-8ECC-657C49A8DB64}" presName="bigChev" presStyleLbl="node1" presStyleIdx="0" presStyleCnt="4"/>
      <dgm:spPr/>
    </dgm:pt>
    <dgm:pt modelId="{D00546A7-9275-1849-8F2D-4D1B17C0BB35}" type="pres">
      <dgm:prSet presAssocID="{FEF7DF0E-617F-417A-9FA9-2A6E066C51DC}" presName="parTrans" presStyleCnt="0"/>
      <dgm:spPr/>
    </dgm:pt>
    <dgm:pt modelId="{D471C8AF-0B41-A94D-815B-F26588DEFFA0}" type="pres">
      <dgm:prSet presAssocID="{E5538E42-B8FE-4D4B-BBED-17A143D928EF}" presName="node" presStyleLbl="alignAccFollowNode1" presStyleIdx="0" presStyleCnt="8">
        <dgm:presLayoutVars>
          <dgm:bulletEnabled val="1"/>
        </dgm:presLayoutVars>
      </dgm:prSet>
      <dgm:spPr/>
    </dgm:pt>
    <dgm:pt modelId="{D03C6D73-D512-8141-893D-210F2E8A4ABB}" type="pres">
      <dgm:prSet presAssocID="{57CCBE93-1DDB-434B-9EF4-D591AC6508C0}" presName="sibTrans" presStyleCnt="0"/>
      <dgm:spPr/>
    </dgm:pt>
    <dgm:pt modelId="{6A448C53-B16C-DB4D-BD1B-911F26CD5D12}" type="pres">
      <dgm:prSet presAssocID="{8D2D9933-5FD3-4AE9-9E0A-AE0B6A26EA95}" presName="node" presStyleLbl="alignAccFollowNode1" presStyleIdx="1" presStyleCnt="8">
        <dgm:presLayoutVars>
          <dgm:bulletEnabled val="1"/>
        </dgm:presLayoutVars>
      </dgm:prSet>
      <dgm:spPr/>
    </dgm:pt>
    <dgm:pt modelId="{DAE4BB94-F5AD-EE43-822C-0790F5CDE1BE}" type="pres">
      <dgm:prSet presAssocID="{D358029A-A96F-4344-8ECC-657C49A8DB64}" presName="vSp" presStyleCnt="0"/>
      <dgm:spPr/>
    </dgm:pt>
    <dgm:pt modelId="{3FE54EA6-3657-5045-A875-32808AF9811B}" type="pres">
      <dgm:prSet presAssocID="{9C67E6E8-CA13-49C8-81E5-DEA84684D2AF}" presName="horFlow" presStyleCnt="0"/>
      <dgm:spPr/>
    </dgm:pt>
    <dgm:pt modelId="{AE597FCB-C893-F642-A639-6B50F0F62FA6}" type="pres">
      <dgm:prSet presAssocID="{9C67E6E8-CA13-49C8-81E5-DEA84684D2AF}" presName="bigChev" presStyleLbl="node1" presStyleIdx="1" presStyleCnt="4"/>
      <dgm:spPr/>
    </dgm:pt>
    <dgm:pt modelId="{8882D22D-2589-437E-A51A-724F5F7E3D24}" type="pres">
      <dgm:prSet presAssocID="{4ADC7050-9CBE-4A0F-9314-B10BDD07750D}" presName="parTrans" presStyleCnt="0"/>
      <dgm:spPr/>
    </dgm:pt>
    <dgm:pt modelId="{AA3A90AC-864D-47F0-BD75-B58F1847A562}" type="pres">
      <dgm:prSet presAssocID="{6BBD0096-13E3-4F0D-9213-75C7D071E86B}" presName="node" presStyleLbl="alignAccFollowNode1" presStyleIdx="2" presStyleCnt="8">
        <dgm:presLayoutVars>
          <dgm:bulletEnabled val="1"/>
        </dgm:presLayoutVars>
      </dgm:prSet>
      <dgm:spPr/>
    </dgm:pt>
    <dgm:pt modelId="{92CA476A-A627-48FE-9497-D956CD098DF0}" type="pres">
      <dgm:prSet presAssocID="{BA177E1F-41A5-4522-BF79-70211C22B323}" presName="sibTrans" presStyleCnt="0"/>
      <dgm:spPr/>
    </dgm:pt>
    <dgm:pt modelId="{4D69C3D7-1DFA-2347-BF24-37018CFAB451}" type="pres">
      <dgm:prSet presAssocID="{538EB01F-22AD-4188-9BD2-DBDB95C670F6}" presName="node" presStyleLbl="alignAccFollowNode1" presStyleIdx="3" presStyleCnt="8">
        <dgm:presLayoutVars>
          <dgm:bulletEnabled val="1"/>
        </dgm:presLayoutVars>
      </dgm:prSet>
      <dgm:spPr/>
    </dgm:pt>
    <dgm:pt modelId="{2CBE762D-F693-6749-93B5-D9858CC026D5}" type="pres">
      <dgm:prSet presAssocID="{F5E47864-585C-4144-BB19-66DBB2C0139C}" presName="sibTrans" presStyleCnt="0"/>
      <dgm:spPr/>
    </dgm:pt>
    <dgm:pt modelId="{3664A286-44A2-394A-9047-0B217AC57EB6}" type="pres">
      <dgm:prSet presAssocID="{0F0292DE-9138-4963-9353-D5FCB40DFFCC}" presName="node" presStyleLbl="alignAccFollowNode1" presStyleIdx="4" presStyleCnt="8">
        <dgm:presLayoutVars>
          <dgm:bulletEnabled val="1"/>
        </dgm:presLayoutVars>
      </dgm:prSet>
      <dgm:spPr/>
    </dgm:pt>
    <dgm:pt modelId="{8A15044A-7E7C-3442-9B8D-8BBDBD7B5CE3}" type="pres">
      <dgm:prSet presAssocID="{9C67E6E8-CA13-49C8-81E5-DEA84684D2AF}" presName="vSp" presStyleCnt="0"/>
      <dgm:spPr/>
    </dgm:pt>
    <dgm:pt modelId="{73C7CFE6-D3B2-A342-936A-70D5E761E196}" type="pres">
      <dgm:prSet presAssocID="{1FA8FAA3-C7F2-44A1-8D44-785FF9896633}" presName="horFlow" presStyleCnt="0"/>
      <dgm:spPr/>
    </dgm:pt>
    <dgm:pt modelId="{A8D799F8-3443-1A41-B75B-ECCB55C3C96E}" type="pres">
      <dgm:prSet presAssocID="{1FA8FAA3-C7F2-44A1-8D44-785FF9896633}" presName="bigChev" presStyleLbl="node1" presStyleIdx="2" presStyleCnt="4"/>
      <dgm:spPr/>
    </dgm:pt>
    <dgm:pt modelId="{D576C6A8-1E17-4BB4-98E5-5006C130280A}" type="pres">
      <dgm:prSet presAssocID="{D1206188-B14E-4DA8-A1E1-FC7CFCC25831}" presName="parTrans" presStyleCnt="0"/>
      <dgm:spPr/>
    </dgm:pt>
    <dgm:pt modelId="{DF05A361-E5C5-48EC-AD15-A0DE5C56EF2A}" type="pres">
      <dgm:prSet presAssocID="{88AA9D11-E633-478D-9AEE-15C9E9879EDB}" presName="node" presStyleLbl="alignAccFollowNode1" presStyleIdx="5" presStyleCnt="8">
        <dgm:presLayoutVars>
          <dgm:bulletEnabled val="1"/>
        </dgm:presLayoutVars>
      </dgm:prSet>
      <dgm:spPr/>
    </dgm:pt>
    <dgm:pt modelId="{C7DBDB4B-99CC-4C48-8145-065D4EEED8AE}" type="pres">
      <dgm:prSet presAssocID="{2BE028D9-5E20-4609-BB83-5AD804E2C663}" presName="sibTrans" presStyleCnt="0"/>
      <dgm:spPr/>
    </dgm:pt>
    <dgm:pt modelId="{6DF6D63F-F501-9A4E-9229-9ECB13337D32}" type="pres">
      <dgm:prSet presAssocID="{EC0BF873-ADE3-490F-AF7A-A08189EDA853}" presName="node" presStyleLbl="alignAccFollowNode1" presStyleIdx="6" presStyleCnt="8">
        <dgm:presLayoutVars>
          <dgm:bulletEnabled val="1"/>
        </dgm:presLayoutVars>
      </dgm:prSet>
      <dgm:spPr/>
    </dgm:pt>
    <dgm:pt modelId="{DDBB76DC-8853-4D14-98AF-12299E95C8B7}" type="pres">
      <dgm:prSet presAssocID="{1FA8FAA3-C7F2-44A1-8D44-785FF9896633}" presName="vSp" presStyleCnt="0"/>
      <dgm:spPr/>
    </dgm:pt>
    <dgm:pt modelId="{A122A618-8015-44A1-B0D3-02C09696FAFA}" type="pres">
      <dgm:prSet presAssocID="{4B0ADC08-392D-462C-AAC0-DD2EBA5BB8B0}" presName="horFlow" presStyleCnt="0"/>
      <dgm:spPr/>
    </dgm:pt>
    <dgm:pt modelId="{0EF717C5-79DC-4DCF-BD8B-F01429D90F89}" type="pres">
      <dgm:prSet presAssocID="{4B0ADC08-392D-462C-AAC0-DD2EBA5BB8B0}" presName="bigChev" presStyleLbl="node1" presStyleIdx="3" presStyleCnt="4"/>
      <dgm:spPr/>
    </dgm:pt>
    <dgm:pt modelId="{585B7302-2F22-489E-BAE6-846E1F934DC4}" type="pres">
      <dgm:prSet presAssocID="{9EB500C6-B2B5-4BC3-A48C-BB4337807C62}" presName="parTrans" presStyleCnt="0"/>
      <dgm:spPr/>
    </dgm:pt>
    <dgm:pt modelId="{D7A1B8F7-958B-4242-94BF-7AA50C3CF51E}" type="pres">
      <dgm:prSet presAssocID="{AC3FCAAD-7308-4E9B-825C-200BEC72F5E8}" presName="node" presStyleLbl="alignAccFollowNode1" presStyleIdx="7" presStyleCnt="8">
        <dgm:presLayoutVars>
          <dgm:bulletEnabled val="1"/>
        </dgm:presLayoutVars>
      </dgm:prSet>
      <dgm:spPr/>
    </dgm:pt>
  </dgm:ptLst>
  <dgm:cxnLst>
    <dgm:cxn modelId="{EBD6ED03-776A-4C65-95A7-261AD183BD45}" srcId="{1FA8FAA3-C7F2-44A1-8D44-785FF9896633}" destId="{EC0BF873-ADE3-490F-AF7A-A08189EDA853}" srcOrd="1" destOrd="0" parTransId="{864F7115-53C5-42E5-A200-440DFB5F112B}" sibTransId="{D2913C3D-4A7A-42F2-9ADD-54B902CB5192}"/>
    <dgm:cxn modelId="{59F22043-FC6B-AD4C-BC9A-1FE8B2FC22F4}" type="presOf" srcId="{9C67E6E8-CA13-49C8-81E5-DEA84684D2AF}" destId="{AE597FCB-C893-F642-A639-6B50F0F62FA6}" srcOrd="0" destOrd="0" presId="urn:microsoft.com/office/officeart/2005/8/layout/lProcess3"/>
    <dgm:cxn modelId="{3965D463-9619-1546-8737-468D252185EB}" type="presOf" srcId="{E5538E42-B8FE-4D4B-BBED-17A143D928EF}" destId="{D471C8AF-0B41-A94D-815B-F26588DEFFA0}" srcOrd="0" destOrd="0" presId="urn:microsoft.com/office/officeart/2005/8/layout/lProcess3"/>
    <dgm:cxn modelId="{50FB3347-61EF-444F-91D1-9AD305C51E31}" srcId="{D358029A-A96F-4344-8ECC-657C49A8DB64}" destId="{8D2D9933-5FD3-4AE9-9E0A-AE0B6A26EA95}" srcOrd="1" destOrd="0" parTransId="{509A99FD-068C-4F58-B027-2D6697F7E7D5}" sibTransId="{E6206C80-A7F0-4155-95EF-8E4052CD93BA}"/>
    <dgm:cxn modelId="{12C94368-C91F-0045-80B9-D3FF5806D9F9}" type="presOf" srcId="{8D2D9933-5FD3-4AE9-9E0A-AE0B6A26EA95}" destId="{6A448C53-B16C-DB4D-BD1B-911F26CD5D12}" srcOrd="0" destOrd="0" presId="urn:microsoft.com/office/officeart/2005/8/layout/lProcess3"/>
    <dgm:cxn modelId="{AB7A6B69-969C-45B1-AB31-E117EB9D247A}" srcId="{9C67E6E8-CA13-49C8-81E5-DEA84684D2AF}" destId="{0F0292DE-9138-4963-9353-D5FCB40DFFCC}" srcOrd="2" destOrd="0" parTransId="{98F9BD84-1F8B-4017-B5EE-AF61F1708ED1}" sibTransId="{FDF1A186-BEE5-4B61-8807-CAD9C9165E14}"/>
    <dgm:cxn modelId="{2EC38F69-D5AB-C142-9BE4-DB6818014D4C}" type="presOf" srcId="{1FA8FAA3-C7F2-44A1-8D44-785FF9896633}" destId="{A8D799F8-3443-1A41-B75B-ECCB55C3C96E}" srcOrd="0" destOrd="0" presId="urn:microsoft.com/office/officeart/2005/8/layout/lProcess3"/>
    <dgm:cxn modelId="{25742779-D8BB-8B43-8735-4F047D8826C4}" type="presOf" srcId="{0F0292DE-9138-4963-9353-D5FCB40DFFCC}" destId="{3664A286-44A2-394A-9047-0B217AC57EB6}" srcOrd="0" destOrd="0" presId="urn:microsoft.com/office/officeart/2005/8/layout/lProcess3"/>
    <dgm:cxn modelId="{1FE38179-A717-4930-A5BE-3B2F63AF43C9}" srcId="{9C67E6E8-CA13-49C8-81E5-DEA84684D2AF}" destId="{538EB01F-22AD-4188-9BD2-DBDB95C670F6}" srcOrd="1" destOrd="0" parTransId="{4922EAF9-61A9-4F34-8E8E-7A390CCC9AED}" sibTransId="{F5E47864-585C-4144-BB19-66DBB2C0139C}"/>
    <dgm:cxn modelId="{3098537C-42EB-4B61-ABC1-52C18E93FB01}" srcId="{EF6C2C81-29BF-4774-9BF5-9000B4C6CF10}" destId="{D358029A-A96F-4344-8ECC-657C49A8DB64}" srcOrd="0" destOrd="0" parTransId="{6166F75C-6EAD-432B-850F-56CF27BC0984}" sibTransId="{F272531E-EDC5-4B9D-BDAE-BD259840E67B}"/>
    <dgm:cxn modelId="{25BE3E83-9258-4626-A602-D6E30D8C2F3E}" type="presOf" srcId="{6BBD0096-13E3-4F0D-9213-75C7D071E86B}" destId="{AA3A90AC-864D-47F0-BD75-B58F1847A562}" srcOrd="0" destOrd="0" presId="urn:microsoft.com/office/officeart/2005/8/layout/lProcess3"/>
    <dgm:cxn modelId="{50590B85-A1ED-3841-BD73-69E026275E85}" type="presOf" srcId="{EC0BF873-ADE3-490F-AF7A-A08189EDA853}" destId="{6DF6D63F-F501-9A4E-9229-9ECB13337D32}" srcOrd="0" destOrd="0" presId="urn:microsoft.com/office/officeart/2005/8/layout/lProcess3"/>
    <dgm:cxn modelId="{BE3CF699-1977-4BDD-B641-3D70EEDA9D13}" type="presOf" srcId="{88AA9D11-E633-478D-9AEE-15C9E9879EDB}" destId="{DF05A361-E5C5-48EC-AD15-A0DE5C56EF2A}" srcOrd="0" destOrd="0" presId="urn:microsoft.com/office/officeart/2005/8/layout/lProcess3"/>
    <dgm:cxn modelId="{BF43AD9F-3E79-4287-BA96-63F70D318737}" srcId="{EF6C2C81-29BF-4774-9BF5-9000B4C6CF10}" destId="{9C67E6E8-CA13-49C8-81E5-DEA84684D2AF}" srcOrd="1" destOrd="0" parTransId="{8EC717C0-985E-4080-8A30-536F07A629E5}" sibTransId="{0A2A3CA5-F5FD-4B03-A3EB-1B6C50EFE2CA}"/>
    <dgm:cxn modelId="{BF5E11A4-E13A-49FD-95A9-A985F577E79D}" srcId="{9C67E6E8-CA13-49C8-81E5-DEA84684D2AF}" destId="{6BBD0096-13E3-4F0D-9213-75C7D071E86B}" srcOrd="0" destOrd="0" parTransId="{4ADC7050-9CBE-4A0F-9314-B10BDD07750D}" sibTransId="{BA177E1F-41A5-4522-BF79-70211C22B323}"/>
    <dgm:cxn modelId="{2711D8AE-7828-B148-BC39-BC8B62DC9D14}" type="presOf" srcId="{EF6C2C81-29BF-4774-9BF5-9000B4C6CF10}" destId="{36AC1DCC-AEAE-BC4C-84B0-53DBAB8C1E6C}" srcOrd="0" destOrd="0" presId="urn:microsoft.com/office/officeart/2005/8/layout/lProcess3"/>
    <dgm:cxn modelId="{70BDFBBB-C698-4CAF-9588-94DFAEE4DF16}" type="presOf" srcId="{4B0ADC08-392D-462C-AAC0-DD2EBA5BB8B0}" destId="{0EF717C5-79DC-4DCF-BD8B-F01429D90F89}" srcOrd="0" destOrd="0" presId="urn:microsoft.com/office/officeart/2005/8/layout/lProcess3"/>
    <dgm:cxn modelId="{DD9A93C4-6186-4D8D-A1B2-3E12757B86E6}" srcId="{4B0ADC08-392D-462C-AAC0-DD2EBA5BB8B0}" destId="{AC3FCAAD-7308-4E9B-825C-200BEC72F5E8}" srcOrd="0" destOrd="0" parTransId="{9EB500C6-B2B5-4BC3-A48C-BB4337807C62}" sibTransId="{713120C9-CFD5-4EE0-81C8-57D518D78235}"/>
    <dgm:cxn modelId="{127D08C9-2FDF-A441-9B01-1C42CAA595BE}" type="presOf" srcId="{538EB01F-22AD-4188-9BD2-DBDB95C670F6}" destId="{4D69C3D7-1DFA-2347-BF24-37018CFAB451}" srcOrd="0" destOrd="0" presId="urn:microsoft.com/office/officeart/2005/8/layout/lProcess3"/>
    <dgm:cxn modelId="{FE77BECA-F67E-4E72-9FC3-D1F8B5B1DEDF}" type="presOf" srcId="{AC3FCAAD-7308-4E9B-825C-200BEC72F5E8}" destId="{D7A1B8F7-958B-4242-94BF-7AA50C3CF51E}" srcOrd="0" destOrd="0" presId="urn:microsoft.com/office/officeart/2005/8/layout/lProcess3"/>
    <dgm:cxn modelId="{4A48EDD0-71BA-DC4E-8EDF-273F0C31DE28}" type="presOf" srcId="{D358029A-A96F-4344-8ECC-657C49A8DB64}" destId="{EF074A3F-3F59-4846-8085-B3165B43E695}" srcOrd="0" destOrd="0" presId="urn:microsoft.com/office/officeart/2005/8/layout/lProcess3"/>
    <dgm:cxn modelId="{0DE442E2-31AB-4E71-9C57-AD35B77BD090}" srcId="{D358029A-A96F-4344-8ECC-657C49A8DB64}" destId="{E5538E42-B8FE-4D4B-BBED-17A143D928EF}" srcOrd="0" destOrd="0" parTransId="{FEF7DF0E-617F-417A-9FA9-2A6E066C51DC}" sibTransId="{57CCBE93-1DDB-434B-9EF4-D591AC6508C0}"/>
    <dgm:cxn modelId="{A84EB0E2-AAC9-40A1-BD9A-8FF753827020}" srcId="{EF6C2C81-29BF-4774-9BF5-9000B4C6CF10}" destId="{4B0ADC08-392D-462C-AAC0-DD2EBA5BB8B0}" srcOrd="3" destOrd="0" parTransId="{31F21C48-6588-4872-ACA8-77D494617FD0}" sibTransId="{E8FE67B6-7EAA-400E-A82D-B8975563AC79}"/>
    <dgm:cxn modelId="{E012E3E8-7167-42D8-9DA9-C53594685E15}" srcId="{EF6C2C81-29BF-4774-9BF5-9000B4C6CF10}" destId="{1FA8FAA3-C7F2-44A1-8D44-785FF9896633}" srcOrd="2" destOrd="0" parTransId="{2362DB59-9CCE-4744-B3A4-ACB2B0898F19}" sibTransId="{A94C1ACA-87B9-427C-8A8A-1A910B8F22F3}"/>
    <dgm:cxn modelId="{B9BD8DEE-B9A8-4E1F-844C-3C9053A668A4}" srcId="{1FA8FAA3-C7F2-44A1-8D44-785FF9896633}" destId="{88AA9D11-E633-478D-9AEE-15C9E9879EDB}" srcOrd="0" destOrd="0" parTransId="{D1206188-B14E-4DA8-A1E1-FC7CFCC25831}" sibTransId="{2BE028D9-5E20-4609-BB83-5AD804E2C663}"/>
    <dgm:cxn modelId="{4A477C09-6070-724E-8EF2-898F20D29142}" type="presParOf" srcId="{36AC1DCC-AEAE-BC4C-84B0-53DBAB8C1E6C}" destId="{ED5307EC-F938-904C-9C74-822E2AF9DAF2}" srcOrd="0" destOrd="0" presId="urn:microsoft.com/office/officeart/2005/8/layout/lProcess3"/>
    <dgm:cxn modelId="{AD4BFCF4-87BD-0348-9C9C-BB8F27B95DA5}" type="presParOf" srcId="{ED5307EC-F938-904C-9C74-822E2AF9DAF2}" destId="{EF074A3F-3F59-4846-8085-B3165B43E695}" srcOrd="0" destOrd="0" presId="urn:microsoft.com/office/officeart/2005/8/layout/lProcess3"/>
    <dgm:cxn modelId="{A6B43552-A7F5-9442-8597-370F9523D45F}" type="presParOf" srcId="{ED5307EC-F938-904C-9C74-822E2AF9DAF2}" destId="{D00546A7-9275-1849-8F2D-4D1B17C0BB35}" srcOrd="1" destOrd="0" presId="urn:microsoft.com/office/officeart/2005/8/layout/lProcess3"/>
    <dgm:cxn modelId="{19C93FE3-269A-E64D-871F-19C433F5F4A9}" type="presParOf" srcId="{ED5307EC-F938-904C-9C74-822E2AF9DAF2}" destId="{D471C8AF-0B41-A94D-815B-F26588DEFFA0}" srcOrd="2" destOrd="0" presId="urn:microsoft.com/office/officeart/2005/8/layout/lProcess3"/>
    <dgm:cxn modelId="{ADF48CFA-E365-7948-9EE6-D2D42EEAD764}" type="presParOf" srcId="{ED5307EC-F938-904C-9C74-822E2AF9DAF2}" destId="{D03C6D73-D512-8141-893D-210F2E8A4ABB}" srcOrd="3" destOrd="0" presId="urn:microsoft.com/office/officeart/2005/8/layout/lProcess3"/>
    <dgm:cxn modelId="{4546B662-9D35-B24C-BED5-044F2C3AC687}" type="presParOf" srcId="{ED5307EC-F938-904C-9C74-822E2AF9DAF2}" destId="{6A448C53-B16C-DB4D-BD1B-911F26CD5D12}" srcOrd="4" destOrd="0" presId="urn:microsoft.com/office/officeart/2005/8/layout/lProcess3"/>
    <dgm:cxn modelId="{008161C0-BEDC-1A47-8996-5B366119F189}" type="presParOf" srcId="{36AC1DCC-AEAE-BC4C-84B0-53DBAB8C1E6C}" destId="{DAE4BB94-F5AD-EE43-822C-0790F5CDE1BE}" srcOrd="1" destOrd="0" presId="urn:microsoft.com/office/officeart/2005/8/layout/lProcess3"/>
    <dgm:cxn modelId="{A9077559-25A0-B44F-BEE9-FB830903A7C4}" type="presParOf" srcId="{36AC1DCC-AEAE-BC4C-84B0-53DBAB8C1E6C}" destId="{3FE54EA6-3657-5045-A875-32808AF9811B}" srcOrd="2" destOrd="0" presId="urn:microsoft.com/office/officeart/2005/8/layout/lProcess3"/>
    <dgm:cxn modelId="{44C89A82-BBF9-FF41-B6E6-DB4F0AA35721}" type="presParOf" srcId="{3FE54EA6-3657-5045-A875-32808AF9811B}" destId="{AE597FCB-C893-F642-A639-6B50F0F62FA6}" srcOrd="0" destOrd="0" presId="urn:microsoft.com/office/officeart/2005/8/layout/lProcess3"/>
    <dgm:cxn modelId="{8E72F445-B7B3-4593-A001-1F7CA92EA593}" type="presParOf" srcId="{3FE54EA6-3657-5045-A875-32808AF9811B}" destId="{8882D22D-2589-437E-A51A-724F5F7E3D24}" srcOrd="1" destOrd="0" presId="urn:microsoft.com/office/officeart/2005/8/layout/lProcess3"/>
    <dgm:cxn modelId="{FE5061E4-35F8-4D4C-B157-2A1320AA43CA}" type="presParOf" srcId="{3FE54EA6-3657-5045-A875-32808AF9811B}" destId="{AA3A90AC-864D-47F0-BD75-B58F1847A562}" srcOrd="2" destOrd="0" presId="urn:microsoft.com/office/officeart/2005/8/layout/lProcess3"/>
    <dgm:cxn modelId="{A4EFCE58-413B-425B-A39D-9B4B6F42016E}" type="presParOf" srcId="{3FE54EA6-3657-5045-A875-32808AF9811B}" destId="{92CA476A-A627-48FE-9497-D956CD098DF0}" srcOrd="3" destOrd="0" presId="urn:microsoft.com/office/officeart/2005/8/layout/lProcess3"/>
    <dgm:cxn modelId="{1252A4A0-10F9-CA4F-842F-A4599B088979}" type="presParOf" srcId="{3FE54EA6-3657-5045-A875-32808AF9811B}" destId="{4D69C3D7-1DFA-2347-BF24-37018CFAB451}" srcOrd="4" destOrd="0" presId="urn:microsoft.com/office/officeart/2005/8/layout/lProcess3"/>
    <dgm:cxn modelId="{7548FC02-DF49-2342-B786-4411C30FBF0E}" type="presParOf" srcId="{3FE54EA6-3657-5045-A875-32808AF9811B}" destId="{2CBE762D-F693-6749-93B5-D9858CC026D5}" srcOrd="5" destOrd="0" presId="urn:microsoft.com/office/officeart/2005/8/layout/lProcess3"/>
    <dgm:cxn modelId="{2D837F78-4CED-2D44-A240-9E1BA54C56B5}" type="presParOf" srcId="{3FE54EA6-3657-5045-A875-32808AF9811B}" destId="{3664A286-44A2-394A-9047-0B217AC57EB6}" srcOrd="6" destOrd="0" presId="urn:microsoft.com/office/officeart/2005/8/layout/lProcess3"/>
    <dgm:cxn modelId="{A9B8D4B4-BE05-4F4A-9EE7-F695C4D7527A}" type="presParOf" srcId="{36AC1DCC-AEAE-BC4C-84B0-53DBAB8C1E6C}" destId="{8A15044A-7E7C-3442-9B8D-8BBDBD7B5CE3}" srcOrd="3" destOrd="0" presId="urn:microsoft.com/office/officeart/2005/8/layout/lProcess3"/>
    <dgm:cxn modelId="{D8E6A6B1-1582-D742-A259-F9E15FE4E791}" type="presParOf" srcId="{36AC1DCC-AEAE-BC4C-84B0-53DBAB8C1E6C}" destId="{73C7CFE6-D3B2-A342-936A-70D5E761E196}" srcOrd="4" destOrd="0" presId="urn:microsoft.com/office/officeart/2005/8/layout/lProcess3"/>
    <dgm:cxn modelId="{E9793D18-A69A-9D4D-8808-E0C72C8A2CCA}" type="presParOf" srcId="{73C7CFE6-D3B2-A342-936A-70D5E761E196}" destId="{A8D799F8-3443-1A41-B75B-ECCB55C3C96E}" srcOrd="0" destOrd="0" presId="urn:microsoft.com/office/officeart/2005/8/layout/lProcess3"/>
    <dgm:cxn modelId="{267CA056-58F9-4A3B-85B7-4C80CA5D5DF4}" type="presParOf" srcId="{73C7CFE6-D3B2-A342-936A-70D5E761E196}" destId="{D576C6A8-1E17-4BB4-98E5-5006C130280A}" srcOrd="1" destOrd="0" presId="urn:microsoft.com/office/officeart/2005/8/layout/lProcess3"/>
    <dgm:cxn modelId="{7CC46599-BFC9-452B-AF23-CE72BC73D652}" type="presParOf" srcId="{73C7CFE6-D3B2-A342-936A-70D5E761E196}" destId="{DF05A361-E5C5-48EC-AD15-A0DE5C56EF2A}" srcOrd="2" destOrd="0" presId="urn:microsoft.com/office/officeart/2005/8/layout/lProcess3"/>
    <dgm:cxn modelId="{9C829ABE-EF59-4C00-838D-D3A68F26BBD1}" type="presParOf" srcId="{73C7CFE6-D3B2-A342-936A-70D5E761E196}" destId="{C7DBDB4B-99CC-4C48-8145-065D4EEED8AE}" srcOrd="3" destOrd="0" presId="urn:microsoft.com/office/officeart/2005/8/layout/lProcess3"/>
    <dgm:cxn modelId="{81B13334-FFA1-7A4B-A072-FDC3FD844638}" type="presParOf" srcId="{73C7CFE6-D3B2-A342-936A-70D5E761E196}" destId="{6DF6D63F-F501-9A4E-9229-9ECB13337D32}" srcOrd="4" destOrd="0" presId="urn:microsoft.com/office/officeart/2005/8/layout/lProcess3"/>
    <dgm:cxn modelId="{223872AB-417F-4277-8BCA-E6FD7278CFB1}" type="presParOf" srcId="{36AC1DCC-AEAE-BC4C-84B0-53DBAB8C1E6C}" destId="{DDBB76DC-8853-4D14-98AF-12299E95C8B7}" srcOrd="5" destOrd="0" presId="urn:microsoft.com/office/officeart/2005/8/layout/lProcess3"/>
    <dgm:cxn modelId="{08566B0C-CC35-4F4F-B77A-B7CCF50D211A}" type="presParOf" srcId="{36AC1DCC-AEAE-BC4C-84B0-53DBAB8C1E6C}" destId="{A122A618-8015-44A1-B0D3-02C09696FAFA}" srcOrd="6" destOrd="0" presId="urn:microsoft.com/office/officeart/2005/8/layout/lProcess3"/>
    <dgm:cxn modelId="{7D9A4DFE-420A-4875-80D8-2AFBC48845B0}" type="presParOf" srcId="{A122A618-8015-44A1-B0D3-02C09696FAFA}" destId="{0EF717C5-79DC-4DCF-BD8B-F01429D90F89}" srcOrd="0" destOrd="0" presId="urn:microsoft.com/office/officeart/2005/8/layout/lProcess3"/>
    <dgm:cxn modelId="{DA04FE89-E6FF-4434-966F-01A296ACDEA9}" type="presParOf" srcId="{A122A618-8015-44A1-B0D3-02C09696FAFA}" destId="{585B7302-2F22-489E-BAE6-846E1F934DC4}" srcOrd="1" destOrd="0" presId="urn:microsoft.com/office/officeart/2005/8/layout/lProcess3"/>
    <dgm:cxn modelId="{D24F2A4B-C285-4FEF-AA61-4417D530F7EE}" type="presParOf" srcId="{A122A618-8015-44A1-B0D3-02C09696FAFA}" destId="{D7A1B8F7-958B-4242-94BF-7AA50C3CF51E}"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F16985-3265-4366-A799-414E67BEF8D9}"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endParaRPr lang="en-US"/>
        </a:p>
      </dgm:t>
    </dgm:pt>
    <dgm:pt modelId="{1DAF9D22-67FF-4B41-93B3-B340926B9195}">
      <dgm:prSet phldrT="[Text]" custT="1"/>
      <dgm:spPr>
        <a:xfrm>
          <a:off x="36036" y="0"/>
          <a:ext cx="4539183" cy="4539183"/>
        </a:xfrm>
        <a:prstGeom prst="ellipse">
          <a:avLst/>
        </a:prstGeom>
        <a:solidFill>
          <a:srgbClr val="EE617F"/>
        </a:solidFill>
        <a:ln w="57150" cap="flat" cmpd="sng" algn="ctr">
          <a:solidFill>
            <a:srgbClr val="FFFFFF"/>
          </a:solidFill>
          <a:prstDash val="solid"/>
        </a:ln>
        <a:effectLst/>
      </dgm:spPr>
      <dgm:t>
        <a:bodyPr/>
        <a:lstStyle/>
        <a:p>
          <a:pPr>
            <a:buNone/>
          </a:pPr>
          <a:r>
            <a:rPr lang="en-US" sz="1400" b="0" i="0">
              <a:solidFill>
                <a:srgbClr val="FFFFFF"/>
              </a:solidFill>
              <a:latin typeface="Arial Narrow" panose="020B0604020202020204" pitchFamily="34" charset="0"/>
              <a:ea typeface="+mn-ea"/>
              <a:cs typeface="+mn-cs"/>
            </a:rPr>
            <a:t>Structural  Environment (MoH, service providers)</a:t>
          </a:r>
        </a:p>
      </dgm:t>
    </dgm:pt>
    <dgm:pt modelId="{6E1AEE66-55C0-44C7-9148-5A143300B141}" type="parTrans" cxnId="{0E908D5A-5CEE-4A1F-9272-4DB0CCCB0FAB}">
      <dgm:prSet/>
      <dgm:spPr/>
      <dgm:t>
        <a:bodyPr/>
        <a:lstStyle/>
        <a:p>
          <a:endParaRPr lang="en-US"/>
        </a:p>
      </dgm:t>
    </dgm:pt>
    <dgm:pt modelId="{F38F0311-B541-4AE4-8E1C-EE5DC6376917}" type="sibTrans" cxnId="{0E908D5A-5CEE-4A1F-9272-4DB0CCCB0FAB}">
      <dgm:prSet/>
      <dgm:spPr/>
      <dgm:t>
        <a:bodyPr/>
        <a:lstStyle/>
        <a:p>
          <a:endParaRPr lang="en-US"/>
        </a:p>
      </dgm:t>
    </dgm:pt>
    <dgm:pt modelId="{2B91E45D-8967-47C6-BBE3-4B58E53D7BBC}">
      <dgm:prSet phldrT="[Text]" custT="1"/>
      <dgm:spPr>
        <a:xfrm>
          <a:off x="586480" y="1134795"/>
          <a:ext cx="3404387" cy="3404387"/>
        </a:xfrm>
        <a:prstGeom prst="ellipse">
          <a:avLst/>
        </a:prstGeom>
        <a:solidFill>
          <a:srgbClr val="646EA7"/>
        </a:solidFill>
        <a:ln w="57150" cap="flat" cmpd="sng" algn="ctr">
          <a:solidFill>
            <a:srgbClr val="FFFFFF"/>
          </a:solidFill>
          <a:prstDash val="solid"/>
        </a:ln>
        <a:effectLst/>
      </dgm:spPr>
      <dgm:t>
        <a:bodyPr/>
        <a:lstStyle/>
        <a:p>
          <a:pPr>
            <a:buNone/>
          </a:pPr>
          <a:r>
            <a:rPr lang="en-US" sz="1400" b="0" i="0">
              <a:solidFill>
                <a:srgbClr val="FFFFFF"/>
              </a:solidFill>
              <a:latin typeface="Arial Narrow" panose="020B0604020202020204" pitchFamily="34" charset="0"/>
              <a:ea typeface="+mn-ea"/>
              <a:cs typeface="+mn-cs"/>
            </a:rPr>
            <a:t>Community (Sex partners, parents, community leaders, peers)</a:t>
          </a:r>
        </a:p>
      </dgm:t>
    </dgm:pt>
    <dgm:pt modelId="{617C0253-414E-4E81-BBC1-5512FC5067DF}" type="parTrans" cxnId="{3724AE85-2C29-4478-A870-068F1DE499FF}">
      <dgm:prSet/>
      <dgm:spPr/>
      <dgm:t>
        <a:bodyPr/>
        <a:lstStyle/>
        <a:p>
          <a:endParaRPr lang="en-US"/>
        </a:p>
      </dgm:t>
    </dgm:pt>
    <dgm:pt modelId="{BCC5E099-4B92-476F-ADC5-87CE05313B3F}" type="sibTrans" cxnId="{3724AE85-2C29-4478-A870-068F1DE499FF}">
      <dgm:prSet/>
      <dgm:spPr/>
      <dgm:t>
        <a:bodyPr/>
        <a:lstStyle/>
        <a:p>
          <a:endParaRPr lang="en-US"/>
        </a:p>
      </dgm:t>
    </dgm:pt>
    <dgm:pt modelId="{17A740A6-B3D1-42B3-9E40-5FCF52B56C18}">
      <dgm:prSet phldrT="[Text]" custT="1"/>
      <dgm:spPr>
        <a:xfrm>
          <a:off x="1163796" y="2269591"/>
          <a:ext cx="2269591" cy="2269591"/>
        </a:xfrm>
        <a:prstGeom prst="ellipse">
          <a:avLst/>
        </a:prstGeom>
        <a:solidFill>
          <a:srgbClr val="92D050"/>
        </a:solidFill>
        <a:ln w="57150" cap="flat" cmpd="sng" algn="ctr">
          <a:solidFill>
            <a:srgbClr val="FFFFFF"/>
          </a:solidFill>
          <a:prstDash val="solid"/>
        </a:ln>
        <a:effectLst/>
      </dgm:spPr>
      <dgm:t>
        <a:bodyPr anchor="t"/>
        <a:lstStyle/>
        <a:p>
          <a:pPr>
            <a:buNone/>
          </a:pPr>
          <a:r>
            <a:rPr lang="en-US" sz="1600" b="0" i="0">
              <a:solidFill>
                <a:srgbClr val="FFFFFF"/>
              </a:solidFill>
              <a:latin typeface="Arial Narrow" panose="020B0604020202020204" pitchFamily="34" charset="0"/>
              <a:ea typeface="+mn-ea"/>
              <a:cs typeface="+mn-cs"/>
            </a:rPr>
            <a:t>AGYW</a:t>
          </a:r>
        </a:p>
      </dgm:t>
    </dgm:pt>
    <dgm:pt modelId="{A0446ADA-EF04-4616-B429-E8A8E15AE9B4}" type="parTrans" cxnId="{ECBEB308-E341-47A1-9553-C5191DADEEA6}">
      <dgm:prSet/>
      <dgm:spPr/>
      <dgm:t>
        <a:bodyPr/>
        <a:lstStyle/>
        <a:p>
          <a:endParaRPr lang="en-US"/>
        </a:p>
      </dgm:t>
    </dgm:pt>
    <dgm:pt modelId="{CC9F59E7-55F7-4041-8C31-6181A54FA908}" type="sibTrans" cxnId="{ECBEB308-E341-47A1-9553-C5191DADEEA6}">
      <dgm:prSet/>
      <dgm:spPr/>
      <dgm:t>
        <a:bodyPr/>
        <a:lstStyle/>
        <a:p>
          <a:endParaRPr lang="en-US"/>
        </a:p>
      </dgm:t>
    </dgm:pt>
    <dgm:pt modelId="{0712CD44-669C-47E1-91B6-790BAEFAD98A}" type="pres">
      <dgm:prSet presAssocID="{42F16985-3265-4366-A799-414E67BEF8D9}" presName="Name0" presStyleCnt="0">
        <dgm:presLayoutVars>
          <dgm:chMax val="7"/>
          <dgm:resizeHandles val="exact"/>
        </dgm:presLayoutVars>
      </dgm:prSet>
      <dgm:spPr/>
    </dgm:pt>
    <dgm:pt modelId="{73DE0327-909F-4E7F-9BF2-67ADE4286127}" type="pres">
      <dgm:prSet presAssocID="{42F16985-3265-4366-A799-414E67BEF8D9}" presName="comp1" presStyleCnt="0"/>
      <dgm:spPr/>
    </dgm:pt>
    <dgm:pt modelId="{C6A0B118-25FA-4255-B238-9E97AA0F30AE}" type="pres">
      <dgm:prSet presAssocID="{42F16985-3265-4366-A799-414E67BEF8D9}" presName="circle1" presStyleLbl="node1" presStyleIdx="0" presStyleCnt="3"/>
      <dgm:spPr/>
    </dgm:pt>
    <dgm:pt modelId="{5E719E56-9CC9-4122-BBBA-788C28856CD4}" type="pres">
      <dgm:prSet presAssocID="{42F16985-3265-4366-A799-414E67BEF8D9}" presName="c1text" presStyleLbl="node1" presStyleIdx="0" presStyleCnt="3">
        <dgm:presLayoutVars>
          <dgm:bulletEnabled val="1"/>
        </dgm:presLayoutVars>
      </dgm:prSet>
      <dgm:spPr/>
    </dgm:pt>
    <dgm:pt modelId="{85A3E4A4-D06B-4217-84C4-725B9A6D4FAF}" type="pres">
      <dgm:prSet presAssocID="{42F16985-3265-4366-A799-414E67BEF8D9}" presName="comp2" presStyleCnt="0"/>
      <dgm:spPr/>
    </dgm:pt>
    <dgm:pt modelId="{9DA1121B-4F8A-42EB-BE48-3596CE6D0D15}" type="pres">
      <dgm:prSet presAssocID="{42F16985-3265-4366-A799-414E67BEF8D9}" presName="circle2" presStyleLbl="node1" presStyleIdx="1" presStyleCnt="3" custScaleX="109841" custScaleY="103067" custLinFactNeighborX="-498" custLinFactNeighborY="1167"/>
      <dgm:spPr/>
    </dgm:pt>
    <dgm:pt modelId="{D4C3D7A9-E47C-46EB-956F-66ED97D477D1}" type="pres">
      <dgm:prSet presAssocID="{42F16985-3265-4366-A799-414E67BEF8D9}" presName="c2text" presStyleLbl="node1" presStyleIdx="1" presStyleCnt="3">
        <dgm:presLayoutVars>
          <dgm:bulletEnabled val="1"/>
        </dgm:presLayoutVars>
      </dgm:prSet>
      <dgm:spPr/>
    </dgm:pt>
    <dgm:pt modelId="{A2C751D1-9C4F-429D-B427-3668200F4DA3}" type="pres">
      <dgm:prSet presAssocID="{42F16985-3265-4366-A799-414E67BEF8D9}" presName="comp3" presStyleCnt="0"/>
      <dgm:spPr/>
    </dgm:pt>
    <dgm:pt modelId="{DF292ABE-AF18-4B41-A1E9-26D1A1A9ADA9}" type="pres">
      <dgm:prSet presAssocID="{42F16985-3265-4366-A799-414E67BEF8D9}" presName="circle3" presStyleLbl="node1" presStyleIdx="2" presStyleCnt="3" custLinFactNeighborX="-310" custLinFactNeighborY="22"/>
      <dgm:spPr/>
    </dgm:pt>
    <dgm:pt modelId="{6A3DDC00-0F77-4448-8518-0D96D4FDA8E2}" type="pres">
      <dgm:prSet presAssocID="{42F16985-3265-4366-A799-414E67BEF8D9}" presName="c3text" presStyleLbl="node1" presStyleIdx="2" presStyleCnt="3">
        <dgm:presLayoutVars>
          <dgm:bulletEnabled val="1"/>
        </dgm:presLayoutVars>
      </dgm:prSet>
      <dgm:spPr/>
    </dgm:pt>
  </dgm:ptLst>
  <dgm:cxnLst>
    <dgm:cxn modelId="{FBB08300-BB6C-4C7C-BFA0-B5ED3B5AA37D}" type="presOf" srcId="{2B91E45D-8967-47C6-BBE3-4B58E53D7BBC}" destId="{9DA1121B-4F8A-42EB-BE48-3596CE6D0D15}" srcOrd="0" destOrd="0" presId="urn:microsoft.com/office/officeart/2005/8/layout/venn2"/>
    <dgm:cxn modelId="{8E91EC03-5CB2-41AA-855D-CCD6FA9D7C7A}" type="presOf" srcId="{1DAF9D22-67FF-4B41-93B3-B340926B9195}" destId="{C6A0B118-25FA-4255-B238-9E97AA0F30AE}" srcOrd="0" destOrd="0" presId="urn:microsoft.com/office/officeart/2005/8/layout/venn2"/>
    <dgm:cxn modelId="{ECBEB308-E341-47A1-9553-C5191DADEEA6}" srcId="{42F16985-3265-4366-A799-414E67BEF8D9}" destId="{17A740A6-B3D1-42B3-9E40-5FCF52B56C18}" srcOrd="2" destOrd="0" parTransId="{A0446ADA-EF04-4616-B429-E8A8E15AE9B4}" sibTransId="{CC9F59E7-55F7-4041-8C31-6181A54FA908}"/>
    <dgm:cxn modelId="{AC1FDA10-EF13-4B94-9976-A2DA832A6ADF}" type="presOf" srcId="{17A740A6-B3D1-42B3-9E40-5FCF52B56C18}" destId="{6A3DDC00-0F77-4448-8518-0D96D4FDA8E2}" srcOrd="1" destOrd="0" presId="urn:microsoft.com/office/officeart/2005/8/layout/venn2"/>
    <dgm:cxn modelId="{5EBC4515-7DA6-4218-A5F2-D5700196AE13}" type="presOf" srcId="{17A740A6-B3D1-42B3-9E40-5FCF52B56C18}" destId="{DF292ABE-AF18-4B41-A1E9-26D1A1A9ADA9}" srcOrd="0" destOrd="0" presId="urn:microsoft.com/office/officeart/2005/8/layout/venn2"/>
    <dgm:cxn modelId="{C8FCC361-215B-480E-8881-80DD4763016B}" type="presOf" srcId="{2B91E45D-8967-47C6-BBE3-4B58E53D7BBC}" destId="{D4C3D7A9-E47C-46EB-956F-66ED97D477D1}" srcOrd="1" destOrd="0" presId="urn:microsoft.com/office/officeart/2005/8/layout/venn2"/>
    <dgm:cxn modelId="{EF3AE950-A63C-4763-934E-F777480F187A}" type="presOf" srcId="{1DAF9D22-67FF-4B41-93B3-B340926B9195}" destId="{5E719E56-9CC9-4122-BBBA-788C28856CD4}" srcOrd="1" destOrd="0" presId="urn:microsoft.com/office/officeart/2005/8/layout/venn2"/>
    <dgm:cxn modelId="{0E908D5A-5CEE-4A1F-9272-4DB0CCCB0FAB}" srcId="{42F16985-3265-4366-A799-414E67BEF8D9}" destId="{1DAF9D22-67FF-4B41-93B3-B340926B9195}" srcOrd="0" destOrd="0" parTransId="{6E1AEE66-55C0-44C7-9148-5A143300B141}" sibTransId="{F38F0311-B541-4AE4-8E1C-EE5DC6376917}"/>
    <dgm:cxn modelId="{3724AE85-2C29-4478-A870-068F1DE499FF}" srcId="{42F16985-3265-4366-A799-414E67BEF8D9}" destId="{2B91E45D-8967-47C6-BBE3-4B58E53D7BBC}" srcOrd="1" destOrd="0" parTransId="{617C0253-414E-4E81-BBC1-5512FC5067DF}" sibTransId="{BCC5E099-4B92-476F-ADC5-87CE05313B3F}"/>
    <dgm:cxn modelId="{BB4312EA-6CFF-4358-B439-F164D7FC54CF}" type="presOf" srcId="{42F16985-3265-4366-A799-414E67BEF8D9}" destId="{0712CD44-669C-47E1-91B6-790BAEFAD98A}" srcOrd="0" destOrd="0" presId="urn:microsoft.com/office/officeart/2005/8/layout/venn2"/>
    <dgm:cxn modelId="{E75B0EE4-2FE6-4F26-8737-A4A5537C6477}" type="presParOf" srcId="{0712CD44-669C-47E1-91B6-790BAEFAD98A}" destId="{73DE0327-909F-4E7F-9BF2-67ADE4286127}" srcOrd="0" destOrd="0" presId="urn:microsoft.com/office/officeart/2005/8/layout/venn2"/>
    <dgm:cxn modelId="{C3369910-10E4-4F67-B246-84E927377BE3}" type="presParOf" srcId="{73DE0327-909F-4E7F-9BF2-67ADE4286127}" destId="{C6A0B118-25FA-4255-B238-9E97AA0F30AE}" srcOrd="0" destOrd="0" presId="urn:microsoft.com/office/officeart/2005/8/layout/venn2"/>
    <dgm:cxn modelId="{6D2277C1-D694-4BF5-901C-D978924A8A81}" type="presParOf" srcId="{73DE0327-909F-4E7F-9BF2-67ADE4286127}" destId="{5E719E56-9CC9-4122-BBBA-788C28856CD4}" srcOrd="1" destOrd="0" presId="urn:microsoft.com/office/officeart/2005/8/layout/venn2"/>
    <dgm:cxn modelId="{370BDD9D-EB07-4B79-A9F3-3C9C0A56F7C7}" type="presParOf" srcId="{0712CD44-669C-47E1-91B6-790BAEFAD98A}" destId="{85A3E4A4-D06B-4217-84C4-725B9A6D4FAF}" srcOrd="1" destOrd="0" presId="urn:microsoft.com/office/officeart/2005/8/layout/venn2"/>
    <dgm:cxn modelId="{0DEF1BB5-1609-4FCB-BCC4-962DDD8B6A16}" type="presParOf" srcId="{85A3E4A4-D06B-4217-84C4-725B9A6D4FAF}" destId="{9DA1121B-4F8A-42EB-BE48-3596CE6D0D15}" srcOrd="0" destOrd="0" presId="urn:microsoft.com/office/officeart/2005/8/layout/venn2"/>
    <dgm:cxn modelId="{C4F0327F-00EA-469B-88FE-5E579E2A3F83}" type="presParOf" srcId="{85A3E4A4-D06B-4217-84C4-725B9A6D4FAF}" destId="{D4C3D7A9-E47C-46EB-956F-66ED97D477D1}" srcOrd="1" destOrd="0" presId="urn:microsoft.com/office/officeart/2005/8/layout/venn2"/>
    <dgm:cxn modelId="{C362C4E7-AD20-4E11-B5ED-921436EE1929}" type="presParOf" srcId="{0712CD44-669C-47E1-91B6-790BAEFAD98A}" destId="{A2C751D1-9C4F-429D-B427-3668200F4DA3}" srcOrd="2" destOrd="0" presId="urn:microsoft.com/office/officeart/2005/8/layout/venn2"/>
    <dgm:cxn modelId="{D7B76C14-E52C-431D-90FA-3368CA743FCB}" type="presParOf" srcId="{A2C751D1-9C4F-429D-B427-3668200F4DA3}" destId="{DF292ABE-AF18-4B41-A1E9-26D1A1A9ADA9}" srcOrd="0" destOrd="0" presId="urn:microsoft.com/office/officeart/2005/8/layout/venn2"/>
    <dgm:cxn modelId="{82E24BAC-98A5-479B-9B4F-18593A32B478}" type="presParOf" srcId="{A2C751D1-9C4F-429D-B427-3668200F4DA3}" destId="{6A3DDC00-0F77-4448-8518-0D96D4FDA8E2}"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E26569-5C0F-4059-A324-F4D4DE4C7F9B}" type="doc">
      <dgm:prSet loTypeId="urn:microsoft.com/office/officeart/2009/3/layout/PieProcess" loCatId="process" qsTypeId="urn:microsoft.com/office/officeart/2005/8/quickstyle/simple1" qsCatId="simple" csTypeId="urn:microsoft.com/office/officeart/2005/8/colors/accent1_2" csCatId="accent1" phldr="1"/>
      <dgm:spPr/>
      <dgm:t>
        <a:bodyPr/>
        <a:lstStyle/>
        <a:p>
          <a:endParaRPr lang="en-US"/>
        </a:p>
      </dgm:t>
    </dgm:pt>
    <dgm:pt modelId="{79FA4DBF-9507-4FBA-ADF0-869965549DC0}">
      <dgm:prSet phldrT="[Text]" custT="1"/>
      <dgm:spPr/>
      <dgm:t>
        <a:bodyPr/>
        <a:lstStyle/>
        <a:p>
          <a:r>
            <a:rPr lang="en-US" sz="3600"/>
            <a:t>Assumptions</a:t>
          </a:r>
        </a:p>
      </dgm:t>
    </dgm:pt>
    <dgm:pt modelId="{7248DFAF-74ED-4EC0-A372-EFD81F75FDC0}" type="parTrans" cxnId="{04735F77-5F70-409D-9572-4E0A70231B96}">
      <dgm:prSet/>
      <dgm:spPr/>
      <dgm:t>
        <a:bodyPr/>
        <a:lstStyle/>
        <a:p>
          <a:endParaRPr lang="en-US" sz="2000"/>
        </a:p>
      </dgm:t>
    </dgm:pt>
    <dgm:pt modelId="{C5143D3E-8521-4331-8E4B-35C7A1210EB3}" type="sibTrans" cxnId="{04735F77-5F70-409D-9572-4E0A70231B96}">
      <dgm:prSet/>
      <dgm:spPr/>
      <dgm:t>
        <a:bodyPr/>
        <a:lstStyle/>
        <a:p>
          <a:endParaRPr lang="en-US" sz="2000"/>
        </a:p>
      </dgm:t>
    </dgm:pt>
    <dgm:pt modelId="{F352E62A-7F84-4B21-A382-B40D698F63DE}">
      <dgm:prSet phldrT="[Text]" custT="1"/>
      <dgm:spPr/>
      <dgm:t>
        <a:bodyPr/>
        <a:lstStyle/>
        <a:p>
          <a:r>
            <a:rPr lang="en-US" sz="1400"/>
            <a:t>Influential adults want to protect young people</a:t>
          </a:r>
        </a:p>
        <a:p>
          <a:r>
            <a:rPr lang="en-US" sz="1400"/>
            <a:t>(reflective motivation)</a:t>
          </a:r>
        </a:p>
        <a:p>
          <a:endParaRPr lang="en-US" sz="1400"/>
        </a:p>
      </dgm:t>
    </dgm:pt>
    <dgm:pt modelId="{1A092E19-BE0D-4766-81D5-7CB6ED2894C6}" type="parTrans" cxnId="{64284F96-8F96-4C3E-B9A1-74E313E21C0A}">
      <dgm:prSet/>
      <dgm:spPr/>
      <dgm:t>
        <a:bodyPr/>
        <a:lstStyle/>
        <a:p>
          <a:endParaRPr lang="en-US" sz="2000"/>
        </a:p>
      </dgm:t>
    </dgm:pt>
    <dgm:pt modelId="{756DCC3A-B5EC-49E4-B773-7F5F5E04F406}" type="sibTrans" cxnId="{64284F96-8F96-4C3E-B9A1-74E313E21C0A}">
      <dgm:prSet/>
      <dgm:spPr/>
      <dgm:t>
        <a:bodyPr/>
        <a:lstStyle/>
        <a:p>
          <a:endParaRPr lang="en-US" sz="2000"/>
        </a:p>
      </dgm:t>
    </dgm:pt>
    <dgm:pt modelId="{24728E46-3945-452B-B480-165D78E41B22}">
      <dgm:prSet phldrT="[Text]" custT="1"/>
      <dgm:spPr/>
      <dgm:t>
        <a:bodyPr/>
        <a:lstStyle/>
        <a:p>
          <a:r>
            <a:rPr lang="en-US" sz="3200"/>
            <a:t>Therefore IF…</a:t>
          </a:r>
        </a:p>
      </dgm:t>
    </dgm:pt>
    <dgm:pt modelId="{C7E1D569-956D-49FA-B484-45B285232D01}" type="parTrans" cxnId="{D55D2843-95DE-49D0-99D7-2DCD5BDCB2C5}">
      <dgm:prSet/>
      <dgm:spPr/>
      <dgm:t>
        <a:bodyPr/>
        <a:lstStyle/>
        <a:p>
          <a:endParaRPr lang="en-US" sz="2000"/>
        </a:p>
      </dgm:t>
    </dgm:pt>
    <dgm:pt modelId="{C27740DF-A586-407B-90EC-07834B93748B}" type="sibTrans" cxnId="{D55D2843-95DE-49D0-99D7-2DCD5BDCB2C5}">
      <dgm:prSet/>
      <dgm:spPr/>
      <dgm:t>
        <a:bodyPr/>
        <a:lstStyle/>
        <a:p>
          <a:endParaRPr lang="en-US" sz="2000"/>
        </a:p>
      </dgm:t>
    </dgm:pt>
    <dgm:pt modelId="{A089D92B-302D-485A-A29F-E6901AF5C92A}">
      <dgm:prSet phldrT="[Text]" custT="1"/>
      <dgm:spPr/>
      <dgm:t>
        <a:bodyPr/>
        <a:lstStyle/>
        <a:p>
          <a:r>
            <a:rPr lang="en-US" sz="1400"/>
            <a:t>Adults can GAIN status by supporting young people to seek health services</a:t>
          </a:r>
        </a:p>
        <a:p>
          <a:endParaRPr lang="en-US" sz="1400"/>
        </a:p>
      </dgm:t>
    </dgm:pt>
    <dgm:pt modelId="{F81D342F-F1DD-4019-930A-851668469D5B}" type="parTrans" cxnId="{2A92D602-FD11-4A60-924B-6DCB7FFD65CE}">
      <dgm:prSet/>
      <dgm:spPr/>
      <dgm:t>
        <a:bodyPr/>
        <a:lstStyle/>
        <a:p>
          <a:endParaRPr lang="en-US" sz="2000"/>
        </a:p>
      </dgm:t>
    </dgm:pt>
    <dgm:pt modelId="{5D702CD7-21E2-4AF7-864A-987997067982}" type="sibTrans" cxnId="{2A92D602-FD11-4A60-924B-6DCB7FFD65CE}">
      <dgm:prSet/>
      <dgm:spPr/>
      <dgm:t>
        <a:bodyPr/>
        <a:lstStyle/>
        <a:p>
          <a:endParaRPr lang="en-US" sz="2000"/>
        </a:p>
      </dgm:t>
    </dgm:pt>
    <dgm:pt modelId="{6A9D1080-7896-4607-ADA5-E02D464A43A1}">
      <dgm:prSet phldrT="[Text]" custT="1"/>
      <dgm:spPr/>
      <dgm:t>
        <a:bodyPr/>
        <a:lstStyle/>
        <a:p>
          <a:r>
            <a:rPr lang="en-US" sz="3600"/>
            <a:t>Then</a:t>
          </a:r>
        </a:p>
      </dgm:t>
    </dgm:pt>
    <dgm:pt modelId="{AA4ADF89-B84C-4371-B6F8-35B7C05C0106}" type="parTrans" cxnId="{25FFF813-142A-4E3A-B457-3064476B494D}">
      <dgm:prSet/>
      <dgm:spPr/>
      <dgm:t>
        <a:bodyPr/>
        <a:lstStyle/>
        <a:p>
          <a:endParaRPr lang="en-US" sz="2000"/>
        </a:p>
      </dgm:t>
    </dgm:pt>
    <dgm:pt modelId="{F81566B2-BCAE-4980-90B0-473AD8B6DB1B}" type="sibTrans" cxnId="{25FFF813-142A-4E3A-B457-3064476B494D}">
      <dgm:prSet/>
      <dgm:spPr/>
      <dgm:t>
        <a:bodyPr/>
        <a:lstStyle/>
        <a:p>
          <a:endParaRPr lang="en-US" sz="2000"/>
        </a:p>
      </dgm:t>
    </dgm:pt>
    <dgm:pt modelId="{74507CBB-AEA1-46AB-8E30-64ECC5F49503}">
      <dgm:prSet phldrT="[Text]" custT="1"/>
      <dgm:spPr/>
      <dgm:t>
        <a:bodyPr/>
        <a:lstStyle/>
        <a:p>
          <a:r>
            <a:rPr lang="en-US" sz="1400"/>
            <a:t>AGYW will be supported to use </a:t>
          </a:r>
          <a:r>
            <a:rPr lang="en-US" sz="1400" err="1"/>
            <a:t>PrEP</a:t>
          </a:r>
          <a:r>
            <a:rPr lang="en-US" sz="1400"/>
            <a:t>—materially and socially (capability)</a:t>
          </a:r>
        </a:p>
        <a:p>
          <a:endParaRPr lang="en-US" sz="1400"/>
        </a:p>
      </dgm:t>
    </dgm:pt>
    <dgm:pt modelId="{17EEEBC9-7C1F-4B20-A701-E964A48D4D05}" type="parTrans" cxnId="{37AA2F5A-B352-428D-8E4B-7C96D978B2DA}">
      <dgm:prSet/>
      <dgm:spPr/>
      <dgm:t>
        <a:bodyPr/>
        <a:lstStyle/>
        <a:p>
          <a:endParaRPr lang="en-US" sz="2000"/>
        </a:p>
      </dgm:t>
    </dgm:pt>
    <dgm:pt modelId="{07066344-30A4-4A26-B830-20E114408AAA}" type="sibTrans" cxnId="{37AA2F5A-B352-428D-8E4B-7C96D978B2DA}">
      <dgm:prSet/>
      <dgm:spPr/>
      <dgm:t>
        <a:bodyPr/>
        <a:lstStyle/>
        <a:p>
          <a:endParaRPr lang="en-US" sz="2000"/>
        </a:p>
      </dgm:t>
    </dgm:pt>
    <dgm:pt modelId="{5C2BC17B-CE44-4C93-BBE8-1BD279766C08}">
      <dgm:prSet phldrT="[Text]" custT="1"/>
      <dgm:spPr/>
      <dgm:t>
        <a:bodyPr/>
        <a:lstStyle/>
        <a:p>
          <a:r>
            <a:rPr lang="en-US" sz="1400"/>
            <a:t>Young people’s behavior impacts parents’ status in the community (Social + Reflective)</a:t>
          </a:r>
        </a:p>
      </dgm:t>
    </dgm:pt>
    <dgm:pt modelId="{CC83A611-0309-46C8-BA97-C36B4CC523F1}" type="parTrans" cxnId="{E592F875-427E-401D-B84E-56FDCF6F7DB7}">
      <dgm:prSet/>
      <dgm:spPr/>
      <dgm:t>
        <a:bodyPr/>
        <a:lstStyle/>
        <a:p>
          <a:endParaRPr lang="en-US" sz="2000"/>
        </a:p>
      </dgm:t>
    </dgm:pt>
    <dgm:pt modelId="{ED77A7D3-0D16-4F98-B49A-20211E8FF7C7}" type="sibTrans" cxnId="{E592F875-427E-401D-B84E-56FDCF6F7DB7}">
      <dgm:prSet/>
      <dgm:spPr/>
      <dgm:t>
        <a:bodyPr/>
        <a:lstStyle/>
        <a:p>
          <a:endParaRPr lang="en-US" sz="2000"/>
        </a:p>
      </dgm:t>
    </dgm:pt>
    <dgm:pt modelId="{A0AD8AF1-ED69-44D4-B8EE-9D499528E560}">
      <dgm:prSet phldrT="[Text]" custT="1"/>
      <dgm:spPr/>
      <dgm:t>
        <a:bodyPr/>
        <a:lstStyle/>
        <a:p>
          <a:r>
            <a:rPr lang="en-US" sz="1400"/>
            <a:t>Adults can help protect without being seen to encourage youth sexuality</a:t>
          </a:r>
        </a:p>
        <a:p>
          <a:endParaRPr lang="en-US" sz="1400"/>
        </a:p>
      </dgm:t>
    </dgm:pt>
    <dgm:pt modelId="{5C7D27AC-B0F4-4738-A5BF-11BD6E740F5C}" type="parTrans" cxnId="{60B8CA9F-839C-42DA-B505-7914274BCDB2}">
      <dgm:prSet/>
      <dgm:spPr/>
      <dgm:t>
        <a:bodyPr/>
        <a:lstStyle/>
        <a:p>
          <a:endParaRPr lang="en-US" sz="2000"/>
        </a:p>
      </dgm:t>
    </dgm:pt>
    <dgm:pt modelId="{5E913281-E061-4D0B-BCEC-EAE40378C1B8}" type="sibTrans" cxnId="{60B8CA9F-839C-42DA-B505-7914274BCDB2}">
      <dgm:prSet/>
      <dgm:spPr/>
      <dgm:t>
        <a:bodyPr/>
        <a:lstStyle/>
        <a:p>
          <a:endParaRPr lang="en-US" sz="2000"/>
        </a:p>
      </dgm:t>
    </dgm:pt>
    <dgm:pt modelId="{F269A59E-72D4-440A-B514-79A0CAB5C65F}">
      <dgm:prSet phldrT="[Text]" custT="1"/>
      <dgm:spPr/>
      <dgm:t>
        <a:bodyPr/>
        <a:lstStyle/>
        <a:p>
          <a:r>
            <a:rPr lang="en-US" sz="1400"/>
            <a:t>Adults are given specific actions that make support explicit and visible</a:t>
          </a:r>
        </a:p>
      </dgm:t>
    </dgm:pt>
    <dgm:pt modelId="{221DC777-B6C7-4460-97BC-C2E63D8B79F6}" type="parTrans" cxnId="{B80BD76A-4610-4F99-8269-671CA4C6C405}">
      <dgm:prSet/>
      <dgm:spPr/>
      <dgm:t>
        <a:bodyPr/>
        <a:lstStyle/>
        <a:p>
          <a:endParaRPr lang="en-US" sz="2000"/>
        </a:p>
      </dgm:t>
    </dgm:pt>
    <dgm:pt modelId="{42CF36FC-4895-4955-B911-DF52E6DC5F3F}" type="sibTrans" cxnId="{B80BD76A-4610-4F99-8269-671CA4C6C405}">
      <dgm:prSet/>
      <dgm:spPr/>
      <dgm:t>
        <a:bodyPr/>
        <a:lstStyle/>
        <a:p>
          <a:endParaRPr lang="en-US" sz="2000"/>
        </a:p>
      </dgm:t>
    </dgm:pt>
    <dgm:pt modelId="{D6482C91-3754-4391-B30D-CD2D146FAC13}">
      <dgm:prSet phldrT="[Text]" custT="1"/>
      <dgm:spPr/>
      <dgm:t>
        <a:bodyPr/>
        <a:lstStyle/>
        <a:p>
          <a:r>
            <a:rPr lang="en-US" sz="1400"/>
            <a:t>Most adults feel “parental” toward AGYW (Social)</a:t>
          </a:r>
        </a:p>
        <a:p>
          <a:endParaRPr lang="en-US" sz="1400"/>
        </a:p>
        <a:p>
          <a:r>
            <a:rPr lang="en-US" sz="1400"/>
            <a:t>AGYW sexuality outside of the context of marriage is seen negatively (Social)</a:t>
          </a:r>
        </a:p>
        <a:p>
          <a:endParaRPr lang="en-US" sz="1400"/>
        </a:p>
      </dgm:t>
    </dgm:pt>
    <dgm:pt modelId="{31257364-DF3A-48FD-8920-36E398F58E69}" type="parTrans" cxnId="{A3A8E08F-B188-422D-A866-543FE5F9DF75}">
      <dgm:prSet/>
      <dgm:spPr/>
      <dgm:t>
        <a:bodyPr/>
        <a:lstStyle/>
        <a:p>
          <a:endParaRPr lang="en-US" sz="2000"/>
        </a:p>
      </dgm:t>
    </dgm:pt>
    <dgm:pt modelId="{775CB995-E04B-4F70-AAE5-6A6B01BA7C7C}" type="sibTrans" cxnId="{A3A8E08F-B188-422D-A866-543FE5F9DF75}">
      <dgm:prSet/>
      <dgm:spPr/>
      <dgm:t>
        <a:bodyPr/>
        <a:lstStyle/>
        <a:p>
          <a:endParaRPr lang="en-US" sz="2000"/>
        </a:p>
      </dgm:t>
    </dgm:pt>
    <dgm:pt modelId="{42408FF7-6639-4B5E-9899-16FCB1432D0F}">
      <dgm:prSet phldrT="[Text]" custT="1"/>
      <dgm:spPr/>
      <dgm:t>
        <a:bodyPr/>
        <a:lstStyle/>
        <a:p>
          <a:r>
            <a:rPr lang="en-US" sz="1400" err="1"/>
            <a:t>PrEP</a:t>
          </a:r>
          <a:r>
            <a:rPr lang="en-US" sz="1400"/>
            <a:t> supports a COLLECTIVE good of an HIV-Negative Nigeria</a:t>
          </a:r>
        </a:p>
        <a:p>
          <a:endParaRPr lang="en-US" sz="1400"/>
        </a:p>
      </dgm:t>
    </dgm:pt>
    <dgm:pt modelId="{2EF7B5E2-0830-4DF2-88EA-DD05EA58472A}" type="parTrans" cxnId="{C9E86662-3601-4D70-922B-F38C671E8FF7}">
      <dgm:prSet/>
      <dgm:spPr/>
      <dgm:t>
        <a:bodyPr/>
        <a:lstStyle/>
        <a:p>
          <a:endParaRPr lang="en-US" sz="2000"/>
        </a:p>
      </dgm:t>
    </dgm:pt>
    <dgm:pt modelId="{DAF25C44-3979-40D2-B9D8-718971146218}" type="sibTrans" cxnId="{C9E86662-3601-4D70-922B-F38C671E8FF7}">
      <dgm:prSet/>
      <dgm:spPr/>
      <dgm:t>
        <a:bodyPr/>
        <a:lstStyle/>
        <a:p>
          <a:endParaRPr lang="en-US" sz="2000"/>
        </a:p>
      </dgm:t>
    </dgm:pt>
    <dgm:pt modelId="{CE51B571-5C73-4D25-9D74-C4F15289D5A8}">
      <dgm:prSet phldrT="[Text]" custT="1"/>
      <dgm:spPr/>
      <dgm:t>
        <a:bodyPr/>
        <a:lstStyle/>
        <a:p>
          <a:r>
            <a:rPr lang="en-US" sz="1400"/>
            <a:t>Taking </a:t>
          </a:r>
          <a:r>
            <a:rPr lang="en-US" sz="1400" err="1"/>
            <a:t>PrEP</a:t>
          </a:r>
          <a:r>
            <a:rPr lang="en-US" sz="1400"/>
            <a:t> is framed as a RESPONSIBLE action </a:t>
          </a:r>
        </a:p>
        <a:p>
          <a:endParaRPr lang="en-US" sz="1400"/>
        </a:p>
      </dgm:t>
    </dgm:pt>
    <dgm:pt modelId="{64CDCE8E-D8F7-426B-9BFD-77F83E638AB4}" type="parTrans" cxnId="{F576D25D-BB54-4E30-A3F3-70F7F29CE49C}">
      <dgm:prSet/>
      <dgm:spPr/>
      <dgm:t>
        <a:bodyPr/>
        <a:lstStyle/>
        <a:p>
          <a:endParaRPr lang="en-US" sz="2000"/>
        </a:p>
      </dgm:t>
    </dgm:pt>
    <dgm:pt modelId="{ADEDD2C1-8D80-4929-9AC7-6C253A4C23D0}" type="sibTrans" cxnId="{F576D25D-BB54-4E30-A3F3-70F7F29CE49C}">
      <dgm:prSet/>
      <dgm:spPr/>
      <dgm:t>
        <a:bodyPr/>
        <a:lstStyle/>
        <a:p>
          <a:endParaRPr lang="en-US" sz="2000"/>
        </a:p>
      </dgm:t>
    </dgm:pt>
    <dgm:pt modelId="{D4B7CCBD-33ED-47E4-A2D6-9EF435E58BA3}">
      <dgm:prSet phldrT="[Text]" custT="1"/>
      <dgm:spPr/>
      <dgm:t>
        <a:bodyPr/>
        <a:lstStyle/>
        <a:p>
          <a:r>
            <a:rPr lang="en-US" sz="1400"/>
            <a:t>Providers will feel more comfortable prescribing </a:t>
          </a:r>
          <a:r>
            <a:rPr lang="en-US" sz="1400" err="1"/>
            <a:t>PrEP</a:t>
          </a:r>
          <a:endParaRPr lang="en-US" sz="1400"/>
        </a:p>
      </dgm:t>
    </dgm:pt>
    <dgm:pt modelId="{9B4AAFAE-5B9A-4C94-BAE5-7F922E4203CE}" type="parTrans" cxnId="{A1D63356-FD5F-4971-80C4-D3D91F4105F0}">
      <dgm:prSet/>
      <dgm:spPr/>
      <dgm:t>
        <a:bodyPr/>
        <a:lstStyle/>
        <a:p>
          <a:endParaRPr lang="en-US" sz="2000"/>
        </a:p>
      </dgm:t>
    </dgm:pt>
    <dgm:pt modelId="{360BC0F9-4F06-4F09-B047-73E5501B220C}" type="sibTrans" cxnId="{A1D63356-FD5F-4971-80C4-D3D91F4105F0}">
      <dgm:prSet/>
      <dgm:spPr/>
      <dgm:t>
        <a:bodyPr/>
        <a:lstStyle/>
        <a:p>
          <a:endParaRPr lang="en-US" sz="2000"/>
        </a:p>
      </dgm:t>
    </dgm:pt>
    <dgm:pt modelId="{AFF64B5B-7A92-4956-9AE6-64F28D068EA3}">
      <dgm:prSet phldrT="[Text]" custT="1"/>
      <dgm:spPr/>
      <dgm:t>
        <a:bodyPr/>
        <a:lstStyle/>
        <a:p>
          <a:r>
            <a:rPr lang="en-US" sz="3600"/>
            <a:t>And</a:t>
          </a:r>
        </a:p>
      </dgm:t>
    </dgm:pt>
    <dgm:pt modelId="{33686A68-4B4F-4132-9040-A52895C7F720}" type="parTrans" cxnId="{48359CBB-5EFA-43A7-96F0-32FFF672D08E}">
      <dgm:prSet/>
      <dgm:spPr/>
      <dgm:t>
        <a:bodyPr/>
        <a:lstStyle/>
        <a:p>
          <a:endParaRPr lang="en-US" sz="2000"/>
        </a:p>
      </dgm:t>
    </dgm:pt>
    <dgm:pt modelId="{D11C3539-85B5-400E-9632-7423A106AC9C}" type="sibTrans" cxnId="{48359CBB-5EFA-43A7-96F0-32FFF672D08E}">
      <dgm:prSet/>
      <dgm:spPr/>
      <dgm:t>
        <a:bodyPr/>
        <a:lstStyle/>
        <a:p>
          <a:endParaRPr lang="en-US" sz="2000"/>
        </a:p>
      </dgm:t>
    </dgm:pt>
    <dgm:pt modelId="{3FA511EE-5FFF-40DF-906B-C76C160D7306}">
      <dgm:prSet phldrT="[Text]" custT="1"/>
      <dgm:spPr/>
      <dgm:t>
        <a:bodyPr/>
        <a:lstStyle/>
        <a:p>
          <a:r>
            <a:rPr lang="en-US" sz="1400"/>
            <a:t>AGYW use of </a:t>
          </a:r>
          <a:r>
            <a:rPr lang="en-US" sz="1400" err="1"/>
            <a:t>PrEP</a:t>
          </a:r>
          <a:r>
            <a:rPr lang="en-US" sz="1400"/>
            <a:t> will increase</a:t>
          </a:r>
        </a:p>
      </dgm:t>
    </dgm:pt>
    <dgm:pt modelId="{2142AC19-E8F5-41BC-92A1-EF7062E24B91}" type="parTrans" cxnId="{6E97FC2B-56ED-4753-88F5-B43A05CB2E19}">
      <dgm:prSet/>
      <dgm:spPr/>
      <dgm:t>
        <a:bodyPr/>
        <a:lstStyle/>
        <a:p>
          <a:endParaRPr lang="en-US" sz="2000"/>
        </a:p>
      </dgm:t>
    </dgm:pt>
    <dgm:pt modelId="{C610DD8B-F2C8-40F7-B510-48F31D27A180}" type="sibTrans" cxnId="{6E97FC2B-56ED-4753-88F5-B43A05CB2E19}">
      <dgm:prSet/>
      <dgm:spPr/>
      <dgm:t>
        <a:bodyPr/>
        <a:lstStyle/>
        <a:p>
          <a:endParaRPr lang="en-US" sz="2000"/>
        </a:p>
      </dgm:t>
    </dgm:pt>
    <dgm:pt modelId="{21E8C6EE-B54B-4A9E-A977-EED21DA0DCEF}" type="pres">
      <dgm:prSet presAssocID="{8BE26569-5C0F-4059-A324-F4D4DE4C7F9B}" presName="Name0" presStyleCnt="0">
        <dgm:presLayoutVars>
          <dgm:chMax val="7"/>
          <dgm:chPref val="7"/>
          <dgm:dir/>
          <dgm:animOne val="branch"/>
          <dgm:animLvl val="lvl"/>
        </dgm:presLayoutVars>
      </dgm:prSet>
      <dgm:spPr/>
    </dgm:pt>
    <dgm:pt modelId="{BA5DE13D-CA9B-4CD3-9206-183A04E952BF}" type="pres">
      <dgm:prSet presAssocID="{79FA4DBF-9507-4FBA-ADF0-869965549DC0}" presName="ParentComposite" presStyleCnt="0"/>
      <dgm:spPr/>
    </dgm:pt>
    <dgm:pt modelId="{A615746A-F0F8-4631-885A-8AB30418C583}" type="pres">
      <dgm:prSet presAssocID="{79FA4DBF-9507-4FBA-ADF0-869965549DC0}" presName="Chord" presStyleLbl="bgShp" presStyleIdx="0" presStyleCnt="4"/>
      <dgm:spPr/>
    </dgm:pt>
    <dgm:pt modelId="{717B8122-2C12-4E7B-A2E5-6A46C6900CA2}" type="pres">
      <dgm:prSet presAssocID="{79FA4DBF-9507-4FBA-ADF0-869965549DC0}" presName="Pie" presStyleLbl="alignNode1" presStyleIdx="0" presStyleCnt="4"/>
      <dgm:spPr/>
    </dgm:pt>
    <dgm:pt modelId="{4EDD71BA-723C-476F-AD89-56868BB812D2}" type="pres">
      <dgm:prSet presAssocID="{79FA4DBF-9507-4FBA-ADF0-869965549DC0}" presName="Parent" presStyleLbl="revTx" presStyleIdx="0" presStyleCnt="8">
        <dgm:presLayoutVars>
          <dgm:chMax val="1"/>
          <dgm:chPref val="1"/>
          <dgm:bulletEnabled val="1"/>
        </dgm:presLayoutVars>
      </dgm:prSet>
      <dgm:spPr/>
    </dgm:pt>
    <dgm:pt modelId="{456BC14A-76B1-44DD-8D68-AE704BA351E4}" type="pres">
      <dgm:prSet presAssocID="{756DCC3A-B5EC-49E4-B773-7F5F5E04F406}" presName="negSibTrans" presStyleCnt="0"/>
      <dgm:spPr/>
    </dgm:pt>
    <dgm:pt modelId="{87A6A1BF-57E9-4BE1-9C1C-1FB5E03A50DE}" type="pres">
      <dgm:prSet presAssocID="{79FA4DBF-9507-4FBA-ADF0-869965549DC0}" presName="composite" presStyleCnt="0"/>
      <dgm:spPr/>
    </dgm:pt>
    <dgm:pt modelId="{3563A537-AC83-4275-96D0-FF8C270F6A04}" type="pres">
      <dgm:prSet presAssocID="{79FA4DBF-9507-4FBA-ADF0-869965549DC0}" presName="Child" presStyleLbl="revTx" presStyleIdx="1" presStyleCnt="8">
        <dgm:presLayoutVars>
          <dgm:chMax val="0"/>
          <dgm:chPref val="0"/>
          <dgm:bulletEnabled val="1"/>
        </dgm:presLayoutVars>
      </dgm:prSet>
      <dgm:spPr/>
    </dgm:pt>
    <dgm:pt modelId="{1750CC67-6C73-4434-80A5-ED87A5230B14}" type="pres">
      <dgm:prSet presAssocID="{C5143D3E-8521-4331-8E4B-35C7A1210EB3}" presName="sibTrans" presStyleCnt="0"/>
      <dgm:spPr/>
    </dgm:pt>
    <dgm:pt modelId="{E30F68AA-8B5F-4CF7-B688-0DF3D215D5CB}" type="pres">
      <dgm:prSet presAssocID="{24728E46-3945-452B-B480-165D78E41B22}" presName="ParentComposite" presStyleCnt="0"/>
      <dgm:spPr/>
    </dgm:pt>
    <dgm:pt modelId="{A8A68C06-7D1B-455F-8ECF-D795AD808FE2}" type="pres">
      <dgm:prSet presAssocID="{24728E46-3945-452B-B480-165D78E41B22}" presName="Chord" presStyleLbl="bgShp" presStyleIdx="1" presStyleCnt="4"/>
      <dgm:spPr/>
    </dgm:pt>
    <dgm:pt modelId="{0DFEAF6F-9545-4E2E-8800-4E9B2043C44F}" type="pres">
      <dgm:prSet presAssocID="{24728E46-3945-452B-B480-165D78E41B22}" presName="Pie" presStyleLbl="alignNode1" presStyleIdx="1" presStyleCnt="4"/>
      <dgm:spPr/>
    </dgm:pt>
    <dgm:pt modelId="{54A509C9-7D4B-4530-9A17-22CFB80CC998}" type="pres">
      <dgm:prSet presAssocID="{24728E46-3945-452B-B480-165D78E41B22}" presName="Parent" presStyleLbl="revTx" presStyleIdx="2" presStyleCnt="8">
        <dgm:presLayoutVars>
          <dgm:chMax val="1"/>
          <dgm:chPref val="1"/>
          <dgm:bulletEnabled val="1"/>
        </dgm:presLayoutVars>
      </dgm:prSet>
      <dgm:spPr/>
    </dgm:pt>
    <dgm:pt modelId="{B339C35E-4E7E-4B3F-BAE4-9FADFF1FE0D3}" type="pres">
      <dgm:prSet presAssocID="{ADEDD2C1-8D80-4929-9AC7-6C253A4C23D0}" presName="negSibTrans" presStyleCnt="0"/>
      <dgm:spPr/>
    </dgm:pt>
    <dgm:pt modelId="{D58A5398-8F16-4DDA-A8BB-4C8DAED84FCB}" type="pres">
      <dgm:prSet presAssocID="{24728E46-3945-452B-B480-165D78E41B22}" presName="composite" presStyleCnt="0"/>
      <dgm:spPr/>
    </dgm:pt>
    <dgm:pt modelId="{5BA65965-D684-45A1-B7C8-6401E102D59B}" type="pres">
      <dgm:prSet presAssocID="{24728E46-3945-452B-B480-165D78E41B22}" presName="Child" presStyleLbl="revTx" presStyleIdx="3" presStyleCnt="8">
        <dgm:presLayoutVars>
          <dgm:chMax val="0"/>
          <dgm:chPref val="0"/>
          <dgm:bulletEnabled val="1"/>
        </dgm:presLayoutVars>
      </dgm:prSet>
      <dgm:spPr/>
    </dgm:pt>
    <dgm:pt modelId="{170D3213-9CB5-4EEB-9B21-75F147A66199}" type="pres">
      <dgm:prSet presAssocID="{C27740DF-A586-407B-90EC-07834B93748B}" presName="sibTrans" presStyleCnt="0"/>
      <dgm:spPr/>
    </dgm:pt>
    <dgm:pt modelId="{B69712C2-25DA-406A-8F90-B3404FECBF70}" type="pres">
      <dgm:prSet presAssocID="{6A9D1080-7896-4607-ADA5-E02D464A43A1}" presName="ParentComposite" presStyleCnt="0"/>
      <dgm:spPr/>
    </dgm:pt>
    <dgm:pt modelId="{888263E7-B9CA-4CC5-801C-B1749C1B22FC}" type="pres">
      <dgm:prSet presAssocID="{6A9D1080-7896-4607-ADA5-E02D464A43A1}" presName="Chord" presStyleLbl="bgShp" presStyleIdx="2" presStyleCnt="4"/>
      <dgm:spPr/>
    </dgm:pt>
    <dgm:pt modelId="{F3511CD6-FDD1-49A0-A41B-32B838DE56C8}" type="pres">
      <dgm:prSet presAssocID="{6A9D1080-7896-4607-ADA5-E02D464A43A1}" presName="Pie" presStyleLbl="alignNode1" presStyleIdx="2" presStyleCnt="4"/>
      <dgm:spPr/>
    </dgm:pt>
    <dgm:pt modelId="{1DFBFCE3-CA5E-44D2-B189-18B9DAE41D85}" type="pres">
      <dgm:prSet presAssocID="{6A9D1080-7896-4607-ADA5-E02D464A43A1}" presName="Parent" presStyleLbl="revTx" presStyleIdx="4" presStyleCnt="8">
        <dgm:presLayoutVars>
          <dgm:chMax val="1"/>
          <dgm:chPref val="1"/>
          <dgm:bulletEnabled val="1"/>
        </dgm:presLayoutVars>
      </dgm:prSet>
      <dgm:spPr/>
    </dgm:pt>
    <dgm:pt modelId="{33BBFB54-667C-4730-B55E-FFE5037EC581}" type="pres">
      <dgm:prSet presAssocID="{07066344-30A4-4A26-B830-20E114408AAA}" presName="negSibTrans" presStyleCnt="0"/>
      <dgm:spPr/>
    </dgm:pt>
    <dgm:pt modelId="{C616062F-5668-42B6-BF86-7C68F1CF50E8}" type="pres">
      <dgm:prSet presAssocID="{6A9D1080-7896-4607-ADA5-E02D464A43A1}" presName="composite" presStyleCnt="0"/>
      <dgm:spPr/>
    </dgm:pt>
    <dgm:pt modelId="{C2451F90-58D4-4734-9019-915B1225396B}" type="pres">
      <dgm:prSet presAssocID="{6A9D1080-7896-4607-ADA5-E02D464A43A1}" presName="Child" presStyleLbl="revTx" presStyleIdx="5" presStyleCnt="8">
        <dgm:presLayoutVars>
          <dgm:chMax val="0"/>
          <dgm:chPref val="0"/>
          <dgm:bulletEnabled val="1"/>
        </dgm:presLayoutVars>
      </dgm:prSet>
      <dgm:spPr/>
    </dgm:pt>
    <dgm:pt modelId="{0FF92F59-4D97-4DAD-9D2D-6C6E2524B3A8}" type="pres">
      <dgm:prSet presAssocID="{F81566B2-BCAE-4980-90B0-473AD8B6DB1B}" presName="sibTrans" presStyleCnt="0"/>
      <dgm:spPr/>
    </dgm:pt>
    <dgm:pt modelId="{83C142A2-1BC9-4C36-8072-D677027BFAE0}" type="pres">
      <dgm:prSet presAssocID="{AFF64B5B-7A92-4956-9AE6-64F28D068EA3}" presName="ParentComposite" presStyleCnt="0"/>
      <dgm:spPr/>
    </dgm:pt>
    <dgm:pt modelId="{33E6C112-BC17-4FA2-BC09-EFC636EBFBDF}" type="pres">
      <dgm:prSet presAssocID="{AFF64B5B-7A92-4956-9AE6-64F28D068EA3}" presName="Chord" presStyleLbl="bgShp" presStyleIdx="3" presStyleCnt="4"/>
      <dgm:spPr/>
    </dgm:pt>
    <dgm:pt modelId="{F558EB6B-6DE0-4116-8578-CD6A15BAEFC9}" type="pres">
      <dgm:prSet presAssocID="{AFF64B5B-7A92-4956-9AE6-64F28D068EA3}" presName="Pie" presStyleLbl="alignNode1" presStyleIdx="3" presStyleCnt="4"/>
      <dgm:spPr/>
    </dgm:pt>
    <dgm:pt modelId="{8820853F-6CD6-4831-8DC4-24C947A31B69}" type="pres">
      <dgm:prSet presAssocID="{AFF64B5B-7A92-4956-9AE6-64F28D068EA3}" presName="Parent" presStyleLbl="revTx" presStyleIdx="6" presStyleCnt="8">
        <dgm:presLayoutVars>
          <dgm:chMax val="1"/>
          <dgm:chPref val="1"/>
          <dgm:bulletEnabled val="1"/>
        </dgm:presLayoutVars>
      </dgm:prSet>
      <dgm:spPr/>
    </dgm:pt>
    <dgm:pt modelId="{53634CB2-EF7B-4AD4-ACC3-B44BD1EDBE35}" type="pres">
      <dgm:prSet presAssocID="{C610DD8B-F2C8-40F7-B510-48F31D27A180}" presName="negSibTrans" presStyleCnt="0"/>
      <dgm:spPr/>
    </dgm:pt>
    <dgm:pt modelId="{9C049807-C64B-4D39-AF99-9BF100B68B92}" type="pres">
      <dgm:prSet presAssocID="{AFF64B5B-7A92-4956-9AE6-64F28D068EA3}" presName="composite" presStyleCnt="0"/>
      <dgm:spPr/>
    </dgm:pt>
    <dgm:pt modelId="{A03F5926-A541-4792-8ABE-F38A3270CDA6}" type="pres">
      <dgm:prSet presAssocID="{AFF64B5B-7A92-4956-9AE6-64F28D068EA3}" presName="Child" presStyleLbl="revTx" presStyleIdx="7" presStyleCnt="8">
        <dgm:presLayoutVars>
          <dgm:chMax val="0"/>
          <dgm:chPref val="0"/>
          <dgm:bulletEnabled val="1"/>
        </dgm:presLayoutVars>
      </dgm:prSet>
      <dgm:spPr/>
    </dgm:pt>
  </dgm:ptLst>
  <dgm:cxnLst>
    <dgm:cxn modelId="{2A92D602-FD11-4A60-924B-6DCB7FFD65CE}" srcId="{24728E46-3945-452B-B480-165D78E41B22}" destId="{A089D92B-302D-485A-A29F-E6901AF5C92A}" srcOrd="2" destOrd="0" parTransId="{F81D342F-F1DD-4019-930A-851668469D5B}" sibTransId="{5D702CD7-21E2-4AF7-864A-987997067982}"/>
    <dgm:cxn modelId="{12DEF503-F89F-4214-8123-FBB47E571BF9}" type="presOf" srcId="{8BE26569-5C0F-4059-A324-F4D4DE4C7F9B}" destId="{21E8C6EE-B54B-4A9E-A977-EED21DA0DCEF}" srcOrd="0" destOrd="0" presId="urn:microsoft.com/office/officeart/2009/3/layout/PieProcess"/>
    <dgm:cxn modelId="{B6869C13-9E48-4175-9E32-CF0654B427C5}" type="presOf" srcId="{42408FF7-6639-4B5E-9899-16FCB1432D0F}" destId="{5BA65965-D684-45A1-B7C8-6401E102D59B}" srcOrd="0" destOrd="1" presId="urn:microsoft.com/office/officeart/2009/3/layout/PieProcess"/>
    <dgm:cxn modelId="{25FFF813-142A-4E3A-B457-3064476B494D}" srcId="{8BE26569-5C0F-4059-A324-F4D4DE4C7F9B}" destId="{6A9D1080-7896-4607-ADA5-E02D464A43A1}" srcOrd="2" destOrd="0" parTransId="{AA4ADF89-B84C-4371-B6F8-35B7C05C0106}" sibTransId="{F81566B2-BCAE-4980-90B0-473AD8B6DB1B}"/>
    <dgm:cxn modelId="{C983761E-3396-46EF-AC61-FD7B1794985A}" type="presOf" srcId="{D4B7CCBD-33ED-47E4-A2D6-9EF435E58BA3}" destId="{C2451F90-58D4-4734-9019-915B1225396B}" srcOrd="0" destOrd="1" presId="urn:microsoft.com/office/officeart/2009/3/layout/PieProcess"/>
    <dgm:cxn modelId="{6E97FC2B-56ED-4753-88F5-B43A05CB2E19}" srcId="{AFF64B5B-7A92-4956-9AE6-64F28D068EA3}" destId="{3FA511EE-5FFF-40DF-906B-C76C160D7306}" srcOrd="0" destOrd="0" parTransId="{2142AC19-E8F5-41BC-92A1-EF7062E24B91}" sibTransId="{C610DD8B-F2C8-40F7-B510-48F31D27A180}"/>
    <dgm:cxn modelId="{F576D25D-BB54-4E30-A3F3-70F7F29CE49C}" srcId="{24728E46-3945-452B-B480-165D78E41B22}" destId="{CE51B571-5C73-4D25-9D74-C4F15289D5A8}" srcOrd="0" destOrd="0" parTransId="{64CDCE8E-D8F7-426B-9BFD-77F83E638AB4}" sibTransId="{ADEDD2C1-8D80-4929-9AC7-6C253A4C23D0}"/>
    <dgm:cxn modelId="{C9E86662-3601-4D70-922B-F38C671E8FF7}" srcId="{24728E46-3945-452B-B480-165D78E41B22}" destId="{42408FF7-6639-4B5E-9899-16FCB1432D0F}" srcOrd="1" destOrd="0" parTransId="{2EF7B5E2-0830-4DF2-88EA-DD05EA58472A}" sibTransId="{DAF25C44-3979-40D2-B9D8-718971146218}"/>
    <dgm:cxn modelId="{D55D2843-95DE-49D0-99D7-2DCD5BDCB2C5}" srcId="{8BE26569-5C0F-4059-A324-F4D4DE4C7F9B}" destId="{24728E46-3945-452B-B480-165D78E41B22}" srcOrd="1" destOrd="0" parTransId="{C7E1D569-956D-49FA-B484-45B285232D01}" sibTransId="{C27740DF-A586-407B-90EC-07834B93748B}"/>
    <dgm:cxn modelId="{46C6E344-FD4F-4B2C-9958-5968471A3E35}" type="presOf" srcId="{79FA4DBF-9507-4FBA-ADF0-869965549DC0}" destId="{4EDD71BA-723C-476F-AD89-56868BB812D2}" srcOrd="0" destOrd="0" presId="urn:microsoft.com/office/officeart/2009/3/layout/PieProcess"/>
    <dgm:cxn modelId="{B80BD76A-4610-4F99-8269-671CA4C6C405}" srcId="{24728E46-3945-452B-B480-165D78E41B22}" destId="{F269A59E-72D4-440A-B514-79A0CAB5C65F}" srcOrd="4" destOrd="0" parTransId="{221DC777-B6C7-4460-97BC-C2E63D8B79F6}" sibTransId="{42CF36FC-4895-4955-B911-DF52E6DC5F3F}"/>
    <dgm:cxn modelId="{E592F875-427E-401D-B84E-56FDCF6F7DB7}" srcId="{79FA4DBF-9507-4FBA-ADF0-869965549DC0}" destId="{5C2BC17B-CE44-4C93-BBE8-1BD279766C08}" srcOrd="2" destOrd="0" parTransId="{CC83A611-0309-46C8-BA97-C36B4CC523F1}" sibTransId="{ED77A7D3-0D16-4F98-B49A-20211E8FF7C7}"/>
    <dgm:cxn modelId="{A1D63356-FD5F-4971-80C4-D3D91F4105F0}" srcId="{6A9D1080-7896-4607-ADA5-E02D464A43A1}" destId="{D4B7CCBD-33ED-47E4-A2D6-9EF435E58BA3}" srcOrd="1" destOrd="0" parTransId="{9B4AAFAE-5B9A-4C94-BAE5-7F922E4203CE}" sibTransId="{360BC0F9-4F06-4F09-B047-73E5501B220C}"/>
    <dgm:cxn modelId="{04735F77-5F70-409D-9572-4E0A70231B96}" srcId="{8BE26569-5C0F-4059-A324-F4D4DE4C7F9B}" destId="{79FA4DBF-9507-4FBA-ADF0-869965549DC0}" srcOrd="0" destOrd="0" parTransId="{7248DFAF-74ED-4EC0-A372-EFD81F75FDC0}" sibTransId="{C5143D3E-8521-4331-8E4B-35C7A1210EB3}"/>
    <dgm:cxn modelId="{37AA2F5A-B352-428D-8E4B-7C96D978B2DA}" srcId="{6A9D1080-7896-4607-ADA5-E02D464A43A1}" destId="{74507CBB-AEA1-46AB-8E30-64ECC5F49503}" srcOrd="0" destOrd="0" parTransId="{17EEEBC9-7C1F-4B20-A701-E964A48D4D05}" sibTransId="{07066344-30A4-4A26-B830-20E114408AAA}"/>
    <dgm:cxn modelId="{F120E58A-A93C-46E4-A401-9A673E8C1225}" type="presOf" srcId="{F352E62A-7F84-4B21-A382-B40D698F63DE}" destId="{3563A537-AC83-4275-96D0-FF8C270F6A04}" srcOrd="0" destOrd="0" presId="urn:microsoft.com/office/officeart/2009/3/layout/PieProcess"/>
    <dgm:cxn modelId="{C1577A8B-F970-4CC5-A09B-729D45EA3389}" type="presOf" srcId="{24728E46-3945-452B-B480-165D78E41B22}" destId="{54A509C9-7D4B-4530-9A17-22CFB80CC998}" srcOrd="0" destOrd="0" presId="urn:microsoft.com/office/officeart/2009/3/layout/PieProcess"/>
    <dgm:cxn modelId="{A3A8E08F-B188-422D-A866-543FE5F9DF75}" srcId="{79FA4DBF-9507-4FBA-ADF0-869965549DC0}" destId="{D6482C91-3754-4391-B30D-CD2D146FAC13}" srcOrd="1" destOrd="0" parTransId="{31257364-DF3A-48FD-8920-36E398F58E69}" sibTransId="{775CB995-E04B-4F70-AAE5-6A6B01BA7C7C}"/>
    <dgm:cxn modelId="{64284F96-8F96-4C3E-B9A1-74E313E21C0A}" srcId="{79FA4DBF-9507-4FBA-ADF0-869965549DC0}" destId="{F352E62A-7F84-4B21-A382-B40D698F63DE}" srcOrd="0" destOrd="0" parTransId="{1A092E19-BE0D-4766-81D5-7CB6ED2894C6}" sibTransId="{756DCC3A-B5EC-49E4-B773-7F5F5E04F406}"/>
    <dgm:cxn modelId="{60B8CA9F-839C-42DA-B505-7914274BCDB2}" srcId="{24728E46-3945-452B-B480-165D78E41B22}" destId="{A0AD8AF1-ED69-44D4-B8EE-9D499528E560}" srcOrd="3" destOrd="0" parTransId="{5C7D27AC-B0F4-4738-A5BF-11BD6E740F5C}" sibTransId="{5E913281-E061-4D0B-BCEC-EAE40378C1B8}"/>
    <dgm:cxn modelId="{845F1FAA-2A68-44BC-9039-9C2AD3303060}" type="presOf" srcId="{CE51B571-5C73-4D25-9D74-C4F15289D5A8}" destId="{5BA65965-D684-45A1-B7C8-6401E102D59B}" srcOrd="0" destOrd="0" presId="urn:microsoft.com/office/officeart/2009/3/layout/PieProcess"/>
    <dgm:cxn modelId="{B516B1AD-4729-41A3-95C0-AE8DA63C27A4}" type="presOf" srcId="{3FA511EE-5FFF-40DF-906B-C76C160D7306}" destId="{A03F5926-A541-4792-8ABE-F38A3270CDA6}" srcOrd="0" destOrd="0" presId="urn:microsoft.com/office/officeart/2009/3/layout/PieProcess"/>
    <dgm:cxn modelId="{2EB900B1-ADD7-4933-970C-00B1E9E635A7}" type="presOf" srcId="{5C2BC17B-CE44-4C93-BBE8-1BD279766C08}" destId="{3563A537-AC83-4275-96D0-FF8C270F6A04}" srcOrd="0" destOrd="2" presId="urn:microsoft.com/office/officeart/2009/3/layout/PieProcess"/>
    <dgm:cxn modelId="{48359CBB-5EFA-43A7-96F0-32FFF672D08E}" srcId="{8BE26569-5C0F-4059-A324-F4D4DE4C7F9B}" destId="{AFF64B5B-7A92-4956-9AE6-64F28D068EA3}" srcOrd="3" destOrd="0" parTransId="{33686A68-4B4F-4132-9040-A52895C7F720}" sibTransId="{D11C3539-85B5-400E-9632-7423A106AC9C}"/>
    <dgm:cxn modelId="{1A1CE2BF-A18D-4501-BC97-0A884326A47B}" type="presOf" srcId="{D6482C91-3754-4391-B30D-CD2D146FAC13}" destId="{3563A537-AC83-4275-96D0-FF8C270F6A04}" srcOrd="0" destOrd="1" presId="urn:microsoft.com/office/officeart/2009/3/layout/PieProcess"/>
    <dgm:cxn modelId="{B96F7DCB-7295-4853-9916-F391D43F54D0}" type="presOf" srcId="{74507CBB-AEA1-46AB-8E30-64ECC5F49503}" destId="{C2451F90-58D4-4734-9019-915B1225396B}" srcOrd="0" destOrd="0" presId="urn:microsoft.com/office/officeart/2009/3/layout/PieProcess"/>
    <dgm:cxn modelId="{49030ACF-4455-418B-AE7D-DEBCBB7E2B87}" type="presOf" srcId="{6A9D1080-7896-4607-ADA5-E02D464A43A1}" destId="{1DFBFCE3-CA5E-44D2-B189-18B9DAE41D85}" srcOrd="0" destOrd="0" presId="urn:microsoft.com/office/officeart/2009/3/layout/PieProcess"/>
    <dgm:cxn modelId="{51E66BE6-17DF-47B5-AE2B-D13DC78098CA}" type="presOf" srcId="{AFF64B5B-7A92-4956-9AE6-64F28D068EA3}" destId="{8820853F-6CD6-4831-8DC4-24C947A31B69}" srcOrd="0" destOrd="0" presId="urn:microsoft.com/office/officeart/2009/3/layout/PieProcess"/>
    <dgm:cxn modelId="{6B57A1EC-42B0-4432-8913-650C7C4B184E}" type="presOf" srcId="{F269A59E-72D4-440A-B514-79A0CAB5C65F}" destId="{5BA65965-D684-45A1-B7C8-6401E102D59B}" srcOrd="0" destOrd="4" presId="urn:microsoft.com/office/officeart/2009/3/layout/PieProcess"/>
    <dgm:cxn modelId="{05F817FA-2CDE-4C46-966A-5EF64EAFDF72}" type="presOf" srcId="{A089D92B-302D-485A-A29F-E6901AF5C92A}" destId="{5BA65965-D684-45A1-B7C8-6401E102D59B}" srcOrd="0" destOrd="2" presId="urn:microsoft.com/office/officeart/2009/3/layout/PieProcess"/>
    <dgm:cxn modelId="{A5AB76FC-47D0-410F-A188-0588CDC0A68F}" type="presOf" srcId="{A0AD8AF1-ED69-44D4-B8EE-9D499528E560}" destId="{5BA65965-D684-45A1-B7C8-6401E102D59B}" srcOrd="0" destOrd="3" presId="urn:microsoft.com/office/officeart/2009/3/layout/PieProcess"/>
    <dgm:cxn modelId="{1C2A9D8A-969C-4DC6-B6EA-CE9F2F574006}" type="presParOf" srcId="{21E8C6EE-B54B-4A9E-A977-EED21DA0DCEF}" destId="{BA5DE13D-CA9B-4CD3-9206-183A04E952BF}" srcOrd="0" destOrd="0" presId="urn:microsoft.com/office/officeart/2009/3/layout/PieProcess"/>
    <dgm:cxn modelId="{5D1AF2E6-B674-4D12-A110-E54E77514156}" type="presParOf" srcId="{BA5DE13D-CA9B-4CD3-9206-183A04E952BF}" destId="{A615746A-F0F8-4631-885A-8AB30418C583}" srcOrd="0" destOrd="0" presId="urn:microsoft.com/office/officeart/2009/3/layout/PieProcess"/>
    <dgm:cxn modelId="{FA175582-0522-4C1E-B88C-343269B6A618}" type="presParOf" srcId="{BA5DE13D-CA9B-4CD3-9206-183A04E952BF}" destId="{717B8122-2C12-4E7B-A2E5-6A46C6900CA2}" srcOrd="1" destOrd="0" presId="urn:microsoft.com/office/officeart/2009/3/layout/PieProcess"/>
    <dgm:cxn modelId="{DD7113D0-7C53-4F40-AA62-2C4114AC38A2}" type="presParOf" srcId="{BA5DE13D-CA9B-4CD3-9206-183A04E952BF}" destId="{4EDD71BA-723C-476F-AD89-56868BB812D2}" srcOrd="2" destOrd="0" presId="urn:microsoft.com/office/officeart/2009/3/layout/PieProcess"/>
    <dgm:cxn modelId="{4D0D3ABB-E616-405F-B152-7A856DEC3238}" type="presParOf" srcId="{21E8C6EE-B54B-4A9E-A977-EED21DA0DCEF}" destId="{456BC14A-76B1-44DD-8D68-AE704BA351E4}" srcOrd="1" destOrd="0" presId="urn:microsoft.com/office/officeart/2009/3/layout/PieProcess"/>
    <dgm:cxn modelId="{976B5AE8-3143-4F3C-A99C-DF724A30DDBE}" type="presParOf" srcId="{21E8C6EE-B54B-4A9E-A977-EED21DA0DCEF}" destId="{87A6A1BF-57E9-4BE1-9C1C-1FB5E03A50DE}" srcOrd="2" destOrd="0" presId="urn:microsoft.com/office/officeart/2009/3/layout/PieProcess"/>
    <dgm:cxn modelId="{E6A2D81C-7430-42FC-B085-76069FDAEBDD}" type="presParOf" srcId="{87A6A1BF-57E9-4BE1-9C1C-1FB5E03A50DE}" destId="{3563A537-AC83-4275-96D0-FF8C270F6A04}" srcOrd="0" destOrd="0" presId="urn:microsoft.com/office/officeart/2009/3/layout/PieProcess"/>
    <dgm:cxn modelId="{556C0861-69AE-4279-904C-34A1BB870BC6}" type="presParOf" srcId="{21E8C6EE-B54B-4A9E-A977-EED21DA0DCEF}" destId="{1750CC67-6C73-4434-80A5-ED87A5230B14}" srcOrd="3" destOrd="0" presId="urn:microsoft.com/office/officeart/2009/3/layout/PieProcess"/>
    <dgm:cxn modelId="{CF7867DA-000A-4E0E-9F5B-17DAD6F02521}" type="presParOf" srcId="{21E8C6EE-B54B-4A9E-A977-EED21DA0DCEF}" destId="{E30F68AA-8B5F-4CF7-B688-0DF3D215D5CB}" srcOrd="4" destOrd="0" presId="urn:microsoft.com/office/officeart/2009/3/layout/PieProcess"/>
    <dgm:cxn modelId="{5E33B937-52A5-490D-B0F4-D5720DB287F0}" type="presParOf" srcId="{E30F68AA-8B5F-4CF7-B688-0DF3D215D5CB}" destId="{A8A68C06-7D1B-455F-8ECF-D795AD808FE2}" srcOrd="0" destOrd="0" presId="urn:microsoft.com/office/officeart/2009/3/layout/PieProcess"/>
    <dgm:cxn modelId="{2309DFC1-6875-44B5-B19F-489988B11784}" type="presParOf" srcId="{E30F68AA-8B5F-4CF7-B688-0DF3D215D5CB}" destId="{0DFEAF6F-9545-4E2E-8800-4E9B2043C44F}" srcOrd="1" destOrd="0" presId="urn:microsoft.com/office/officeart/2009/3/layout/PieProcess"/>
    <dgm:cxn modelId="{52537096-2FF2-4C1E-8D3A-F739A63F701F}" type="presParOf" srcId="{E30F68AA-8B5F-4CF7-B688-0DF3D215D5CB}" destId="{54A509C9-7D4B-4530-9A17-22CFB80CC998}" srcOrd="2" destOrd="0" presId="urn:microsoft.com/office/officeart/2009/3/layout/PieProcess"/>
    <dgm:cxn modelId="{8A365508-8264-434C-84E1-15F2988571A0}" type="presParOf" srcId="{21E8C6EE-B54B-4A9E-A977-EED21DA0DCEF}" destId="{B339C35E-4E7E-4B3F-BAE4-9FADFF1FE0D3}" srcOrd="5" destOrd="0" presId="urn:microsoft.com/office/officeart/2009/3/layout/PieProcess"/>
    <dgm:cxn modelId="{9843E93A-B07D-4AC4-8C24-CE839F788195}" type="presParOf" srcId="{21E8C6EE-B54B-4A9E-A977-EED21DA0DCEF}" destId="{D58A5398-8F16-4DDA-A8BB-4C8DAED84FCB}" srcOrd="6" destOrd="0" presId="urn:microsoft.com/office/officeart/2009/3/layout/PieProcess"/>
    <dgm:cxn modelId="{26B1514A-3FDC-4D29-9C5E-6ECDE54A3CC8}" type="presParOf" srcId="{D58A5398-8F16-4DDA-A8BB-4C8DAED84FCB}" destId="{5BA65965-D684-45A1-B7C8-6401E102D59B}" srcOrd="0" destOrd="0" presId="urn:microsoft.com/office/officeart/2009/3/layout/PieProcess"/>
    <dgm:cxn modelId="{D3C5F8BB-5C54-4CBC-AE78-9F55A05B5835}" type="presParOf" srcId="{21E8C6EE-B54B-4A9E-A977-EED21DA0DCEF}" destId="{170D3213-9CB5-4EEB-9B21-75F147A66199}" srcOrd="7" destOrd="0" presId="urn:microsoft.com/office/officeart/2009/3/layout/PieProcess"/>
    <dgm:cxn modelId="{220DFB0C-7F9C-4CB1-A15D-26A03AD00AB4}" type="presParOf" srcId="{21E8C6EE-B54B-4A9E-A977-EED21DA0DCEF}" destId="{B69712C2-25DA-406A-8F90-B3404FECBF70}" srcOrd="8" destOrd="0" presId="urn:microsoft.com/office/officeart/2009/3/layout/PieProcess"/>
    <dgm:cxn modelId="{410AC335-940E-4200-8735-DA09F388D418}" type="presParOf" srcId="{B69712C2-25DA-406A-8F90-B3404FECBF70}" destId="{888263E7-B9CA-4CC5-801C-B1749C1B22FC}" srcOrd="0" destOrd="0" presId="urn:microsoft.com/office/officeart/2009/3/layout/PieProcess"/>
    <dgm:cxn modelId="{81B6F7EF-9456-4D55-A5C1-AD0E70B93101}" type="presParOf" srcId="{B69712C2-25DA-406A-8F90-B3404FECBF70}" destId="{F3511CD6-FDD1-49A0-A41B-32B838DE56C8}" srcOrd="1" destOrd="0" presId="urn:microsoft.com/office/officeart/2009/3/layout/PieProcess"/>
    <dgm:cxn modelId="{A043E327-B6DE-4174-8CBB-7A3F8C686F5A}" type="presParOf" srcId="{B69712C2-25DA-406A-8F90-B3404FECBF70}" destId="{1DFBFCE3-CA5E-44D2-B189-18B9DAE41D85}" srcOrd="2" destOrd="0" presId="urn:microsoft.com/office/officeart/2009/3/layout/PieProcess"/>
    <dgm:cxn modelId="{88419B2A-1CFC-41D9-AC07-7C9BFECCD767}" type="presParOf" srcId="{21E8C6EE-B54B-4A9E-A977-EED21DA0DCEF}" destId="{33BBFB54-667C-4730-B55E-FFE5037EC581}" srcOrd="9" destOrd="0" presId="urn:microsoft.com/office/officeart/2009/3/layout/PieProcess"/>
    <dgm:cxn modelId="{CA5109B6-EEFF-40DC-BDB3-A5674B4C3EB9}" type="presParOf" srcId="{21E8C6EE-B54B-4A9E-A977-EED21DA0DCEF}" destId="{C616062F-5668-42B6-BF86-7C68F1CF50E8}" srcOrd="10" destOrd="0" presId="urn:microsoft.com/office/officeart/2009/3/layout/PieProcess"/>
    <dgm:cxn modelId="{80CA7628-9966-4394-97B9-2C14E7510ADB}" type="presParOf" srcId="{C616062F-5668-42B6-BF86-7C68F1CF50E8}" destId="{C2451F90-58D4-4734-9019-915B1225396B}" srcOrd="0" destOrd="0" presId="urn:microsoft.com/office/officeart/2009/3/layout/PieProcess"/>
    <dgm:cxn modelId="{2E779820-B98A-4F4B-9449-715F72C8D419}" type="presParOf" srcId="{21E8C6EE-B54B-4A9E-A977-EED21DA0DCEF}" destId="{0FF92F59-4D97-4DAD-9D2D-6C6E2524B3A8}" srcOrd="11" destOrd="0" presId="urn:microsoft.com/office/officeart/2009/3/layout/PieProcess"/>
    <dgm:cxn modelId="{84A9B65C-BC1B-478D-B195-249C267ABFC6}" type="presParOf" srcId="{21E8C6EE-B54B-4A9E-A977-EED21DA0DCEF}" destId="{83C142A2-1BC9-4C36-8072-D677027BFAE0}" srcOrd="12" destOrd="0" presId="urn:microsoft.com/office/officeart/2009/3/layout/PieProcess"/>
    <dgm:cxn modelId="{9C454D8F-B6ED-446B-A7A5-89081BB45C1C}" type="presParOf" srcId="{83C142A2-1BC9-4C36-8072-D677027BFAE0}" destId="{33E6C112-BC17-4FA2-BC09-EFC636EBFBDF}" srcOrd="0" destOrd="0" presId="urn:microsoft.com/office/officeart/2009/3/layout/PieProcess"/>
    <dgm:cxn modelId="{0F63262E-68B7-47E3-8AE2-D0CA6C37F420}" type="presParOf" srcId="{83C142A2-1BC9-4C36-8072-D677027BFAE0}" destId="{F558EB6B-6DE0-4116-8578-CD6A15BAEFC9}" srcOrd="1" destOrd="0" presId="urn:microsoft.com/office/officeart/2009/3/layout/PieProcess"/>
    <dgm:cxn modelId="{1EE5B552-CCBD-4636-A1D3-6B9D36B4A45C}" type="presParOf" srcId="{83C142A2-1BC9-4C36-8072-D677027BFAE0}" destId="{8820853F-6CD6-4831-8DC4-24C947A31B69}" srcOrd="2" destOrd="0" presId="urn:microsoft.com/office/officeart/2009/3/layout/PieProcess"/>
    <dgm:cxn modelId="{DDF87399-51F8-4D09-9EB5-64A322A54448}" type="presParOf" srcId="{21E8C6EE-B54B-4A9E-A977-EED21DA0DCEF}" destId="{53634CB2-EF7B-4AD4-ACC3-B44BD1EDBE35}" srcOrd="13" destOrd="0" presId="urn:microsoft.com/office/officeart/2009/3/layout/PieProcess"/>
    <dgm:cxn modelId="{3FA4E059-8638-4747-83A7-EE07E0C5C176}" type="presParOf" srcId="{21E8C6EE-B54B-4A9E-A977-EED21DA0DCEF}" destId="{9C049807-C64B-4D39-AF99-9BF100B68B92}" srcOrd="14" destOrd="0" presId="urn:microsoft.com/office/officeart/2009/3/layout/PieProcess"/>
    <dgm:cxn modelId="{143309DF-5548-41E2-8628-EF5D9467C94F}" type="presParOf" srcId="{9C049807-C64B-4D39-AF99-9BF100B68B92}" destId="{A03F5926-A541-4792-8ABE-F38A3270CDA6}"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CED388-3A45-4859-862D-60629F028E3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F1B4962-F24D-47C4-A952-B5837467F3CD}">
      <dgm:prSet phldrT="[Text]"/>
      <dgm:spPr/>
      <dgm:t>
        <a:bodyPr/>
        <a:lstStyle/>
        <a:p>
          <a:r>
            <a:rPr lang="en-US" b="1" u="sng"/>
            <a:t>Take the Best:</a:t>
          </a:r>
        </a:p>
      </dgm:t>
    </dgm:pt>
    <dgm:pt modelId="{092DC41B-3E87-4297-9ADD-C97DED938551}" type="parTrans" cxnId="{2BED2F86-50A8-4452-804C-B92A400C8973}">
      <dgm:prSet/>
      <dgm:spPr/>
      <dgm:t>
        <a:bodyPr/>
        <a:lstStyle/>
        <a:p>
          <a:endParaRPr lang="en-US"/>
        </a:p>
      </dgm:t>
    </dgm:pt>
    <dgm:pt modelId="{E79DABA9-704C-46C2-81AD-AEA816CFA775}" type="sibTrans" cxnId="{2BED2F86-50A8-4452-804C-B92A400C8973}">
      <dgm:prSet/>
      <dgm:spPr/>
      <dgm:t>
        <a:bodyPr/>
        <a:lstStyle/>
        <a:p>
          <a:endParaRPr lang="en-US"/>
        </a:p>
      </dgm:t>
    </dgm:pt>
    <dgm:pt modelId="{AA465D01-3732-4859-858D-77F8D7449518}">
      <dgm:prSet phldrT="[Text]"/>
      <dgm:spPr/>
      <dgm:t>
        <a:bodyPr/>
        <a:lstStyle/>
        <a:p>
          <a:r>
            <a:rPr lang="en-US" b="1" u="sng"/>
            <a:t>Address the Rest:</a:t>
          </a:r>
        </a:p>
        <a:p>
          <a:r>
            <a:rPr lang="en-US" i="1"/>
            <a:t>Adaptation + Evolution to incorporate recent insights + Localize</a:t>
          </a:r>
        </a:p>
      </dgm:t>
    </dgm:pt>
    <dgm:pt modelId="{6E3CA9BD-3BF6-4111-89E7-D89B74FF647F}" type="parTrans" cxnId="{9B42F4F4-DE10-4BD0-BAF8-91F133090210}">
      <dgm:prSet/>
      <dgm:spPr/>
      <dgm:t>
        <a:bodyPr/>
        <a:lstStyle/>
        <a:p>
          <a:endParaRPr lang="en-US"/>
        </a:p>
      </dgm:t>
    </dgm:pt>
    <dgm:pt modelId="{73771851-C682-4FF8-9999-9E9A6AF262BE}" type="sibTrans" cxnId="{9B42F4F4-DE10-4BD0-BAF8-91F133090210}">
      <dgm:prSet/>
      <dgm:spPr/>
      <dgm:t>
        <a:bodyPr/>
        <a:lstStyle/>
        <a:p>
          <a:endParaRPr lang="en-US"/>
        </a:p>
      </dgm:t>
    </dgm:pt>
    <dgm:pt modelId="{36544E62-5504-424F-A5A1-1E16A4CD3360}">
      <dgm:prSet phldrT="[Text]"/>
      <dgm:spPr/>
      <dgm:t>
        <a:bodyPr/>
        <a:lstStyle/>
        <a:p>
          <a:r>
            <a:rPr lang="en-US" b="1" u="sng"/>
            <a:t>Iterate + Test:</a:t>
          </a:r>
        </a:p>
      </dgm:t>
    </dgm:pt>
    <dgm:pt modelId="{7D890B24-6BDF-4DFE-8880-12D2CD5A0BC3}" type="parTrans" cxnId="{4E271F10-0943-49A0-9067-AE58B845F1DD}">
      <dgm:prSet/>
      <dgm:spPr/>
      <dgm:t>
        <a:bodyPr/>
        <a:lstStyle/>
        <a:p>
          <a:endParaRPr lang="en-US"/>
        </a:p>
      </dgm:t>
    </dgm:pt>
    <dgm:pt modelId="{05257D6F-A624-4287-963D-9BEAEC62A8C6}" type="sibTrans" cxnId="{4E271F10-0943-49A0-9067-AE58B845F1DD}">
      <dgm:prSet/>
      <dgm:spPr/>
      <dgm:t>
        <a:bodyPr/>
        <a:lstStyle/>
        <a:p>
          <a:endParaRPr lang="en-US"/>
        </a:p>
      </dgm:t>
    </dgm:pt>
    <dgm:pt modelId="{58A03B02-EF4C-44E8-8176-A91E3B94CB1E}">
      <dgm:prSet phldrT="[Text]"/>
      <dgm:spPr/>
      <dgm:t>
        <a:bodyPr/>
        <a:lstStyle/>
        <a:p>
          <a:r>
            <a:rPr lang="en-US"/>
            <a:t>Generation Aspire: Social movement</a:t>
          </a:r>
        </a:p>
      </dgm:t>
    </dgm:pt>
    <dgm:pt modelId="{B93009E3-9A25-480C-BF7B-60044E040541}" type="parTrans" cxnId="{56517E64-4ECE-47AC-8B88-B98354A894FF}">
      <dgm:prSet/>
      <dgm:spPr/>
      <dgm:t>
        <a:bodyPr/>
        <a:lstStyle/>
        <a:p>
          <a:endParaRPr lang="en-US"/>
        </a:p>
      </dgm:t>
    </dgm:pt>
    <dgm:pt modelId="{B3FC324F-841A-4E32-9711-07234E8AA8FD}" type="sibTrans" cxnId="{56517E64-4ECE-47AC-8B88-B98354A894FF}">
      <dgm:prSet/>
      <dgm:spPr/>
      <dgm:t>
        <a:bodyPr/>
        <a:lstStyle/>
        <a:p>
          <a:endParaRPr lang="en-US"/>
        </a:p>
      </dgm:t>
    </dgm:pt>
    <dgm:pt modelId="{599E50BA-2303-4CCD-AA6C-49DD25727175}">
      <dgm:prSet phldrT="[Text]"/>
      <dgm:spPr/>
      <dgm:t>
        <a:bodyPr/>
        <a:lstStyle/>
        <a:p>
          <a:r>
            <a:rPr lang="en-US" err="1"/>
            <a:t>JiPrEP</a:t>
          </a:r>
          <a:r>
            <a:rPr lang="en-US"/>
            <a:t>: Self-love</a:t>
          </a:r>
        </a:p>
      </dgm:t>
    </dgm:pt>
    <dgm:pt modelId="{0253A176-A05E-43D6-A8D3-4393702D3EB0}" type="parTrans" cxnId="{C317F86C-858E-4FAF-98C4-239036FEE2A2}">
      <dgm:prSet/>
      <dgm:spPr/>
      <dgm:t>
        <a:bodyPr/>
        <a:lstStyle/>
        <a:p>
          <a:endParaRPr lang="en-US"/>
        </a:p>
      </dgm:t>
    </dgm:pt>
    <dgm:pt modelId="{350D28B8-9C86-4E5C-BB4A-B133903C38CD}" type="sibTrans" cxnId="{C317F86C-858E-4FAF-98C4-239036FEE2A2}">
      <dgm:prSet/>
      <dgm:spPr/>
      <dgm:t>
        <a:bodyPr/>
        <a:lstStyle/>
        <a:p>
          <a:endParaRPr lang="en-US"/>
        </a:p>
      </dgm:t>
    </dgm:pt>
    <dgm:pt modelId="{7AEB485B-D56E-4CB6-9042-8706489A51AD}">
      <dgm:prSet phldrT="[Text]"/>
      <dgm:spPr/>
      <dgm:t>
        <a:bodyPr/>
        <a:lstStyle/>
        <a:p>
          <a:r>
            <a:rPr lang="en-US"/>
            <a:t>Leverage relationship prioritization</a:t>
          </a:r>
        </a:p>
      </dgm:t>
    </dgm:pt>
    <dgm:pt modelId="{EDD384B8-46DE-4E9A-8B5D-75CF468F6364}" type="parTrans" cxnId="{8D62C432-F514-48B5-9159-A021E8611F4C}">
      <dgm:prSet/>
      <dgm:spPr/>
      <dgm:t>
        <a:bodyPr/>
        <a:lstStyle/>
        <a:p>
          <a:endParaRPr lang="en-US"/>
        </a:p>
      </dgm:t>
    </dgm:pt>
    <dgm:pt modelId="{A6C82421-9575-44D3-9622-23F7700FEFB4}" type="sibTrans" cxnId="{8D62C432-F514-48B5-9159-A021E8611F4C}">
      <dgm:prSet/>
      <dgm:spPr/>
      <dgm:t>
        <a:bodyPr/>
        <a:lstStyle/>
        <a:p>
          <a:endParaRPr lang="en-US"/>
        </a:p>
      </dgm:t>
    </dgm:pt>
    <dgm:pt modelId="{CF17A051-1A56-4CE5-AAD6-A989909E533E}">
      <dgm:prSet phldrT="[Text]"/>
      <dgm:spPr/>
      <dgm:t>
        <a:bodyPr/>
        <a:lstStyle/>
        <a:p>
          <a:r>
            <a:rPr lang="en-US"/>
            <a:t>Developmental science: immediate benefit, Pro-social</a:t>
          </a:r>
        </a:p>
      </dgm:t>
    </dgm:pt>
    <dgm:pt modelId="{B1122494-02F2-47EE-8DDB-A0B0236842F5}" type="parTrans" cxnId="{419967D8-F7EB-42C7-BAF9-1BFFDCE1E28F}">
      <dgm:prSet/>
      <dgm:spPr/>
      <dgm:t>
        <a:bodyPr/>
        <a:lstStyle/>
        <a:p>
          <a:endParaRPr lang="en-US"/>
        </a:p>
      </dgm:t>
    </dgm:pt>
    <dgm:pt modelId="{3AFE1445-8474-4F20-A34C-C9A3CC4364E3}" type="sibTrans" cxnId="{419967D8-F7EB-42C7-BAF9-1BFFDCE1E28F}">
      <dgm:prSet/>
      <dgm:spPr/>
      <dgm:t>
        <a:bodyPr/>
        <a:lstStyle/>
        <a:p>
          <a:endParaRPr lang="en-US"/>
        </a:p>
      </dgm:t>
    </dgm:pt>
    <dgm:pt modelId="{2C18948C-9AED-4DF6-A872-706237A6ECDE}">
      <dgm:prSet phldrT="[Text]"/>
      <dgm:spPr/>
      <dgm:t>
        <a:bodyPr/>
        <a:lstStyle/>
        <a:p>
          <a:r>
            <a:rPr lang="en-US"/>
            <a:t>Inspire explicit community + provider support</a:t>
          </a:r>
        </a:p>
      </dgm:t>
    </dgm:pt>
    <dgm:pt modelId="{F0D690D3-2BF8-4134-A2FB-111B9E9A2B8B}" type="parTrans" cxnId="{5B2BDBB4-D493-4726-A696-BC243A19E9AA}">
      <dgm:prSet/>
      <dgm:spPr/>
      <dgm:t>
        <a:bodyPr/>
        <a:lstStyle/>
        <a:p>
          <a:endParaRPr lang="en-US"/>
        </a:p>
      </dgm:t>
    </dgm:pt>
    <dgm:pt modelId="{EF931C11-0DDB-4686-8EFB-E1ED1A6BE406}" type="sibTrans" cxnId="{5B2BDBB4-D493-4726-A696-BC243A19E9AA}">
      <dgm:prSet/>
      <dgm:spPr/>
      <dgm:t>
        <a:bodyPr/>
        <a:lstStyle/>
        <a:p>
          <a:endParaRPr lang="en-US"/>
        </a:p>
      </dgm:t>
    </dgm:pt>
    <dgm:pt modelId="{594C9A26-B40A-4315-B7AF-06B4C6E8D24D}">
      <dgm:prSet phldrT="[Text]"/>
      <dgm:spPr/>
      <dgm:t>
        <a:bodyPr/>
        <a:lstStyle/>
        <a:p>
          <a:r>
            <a:rPr lang="en-US"/>
            <a:t>Run activities and adapt to address pain points</a:t>
          </a:r>
        </a:p>
      </dgm:t>
    </dgm:pt>
    <dgm:pt modelId="{F61A415A-5762-49A4-8BEA-1E526B34FC16}" type="parTrans" cxnId="{49E81664-1DEB-42AB-9E43-406C4FC97A89}">
      <dgm:prSet/>
      <dgm:spPr/>
      <dgm:t>
        <a:bodyPr/>
        <a:lstStyle/>
        <a:p>
          <a:endParaRPr lang="en-US"/>
        </a:p>
      </dgm:t>
    </dgm:pt>
    <dgm:pt modelId="{0DCB5735-3F8B-4427-972B-C49233D06DD7}" type="sibTrans" cxnId="{49E81664-1DEB-42AB-9E43-406C4FC97A89}">
      <dgm:prSet/>
      <dgm:spPr/>
      <dgm:t>
        <a:bodyPr/>
        <a:lstStyle/>
        <a:p>
          <a:endParaRPr lang="en-US"/>
        </a:p>
      </dgm:t>
    </dgm:pt>
    <dgm:pt modelId="{5F776277-15F4-4218-BBAC-1F4200540D49}">
      <dgm:prSet phldrT="[Text]"/>
      <dgm:spPr/>
      <dgm:t>
        <a:bodyPr/>
        <a:lstStyle/>
        <a:p>
          <a:r>
            <a:rPr lang="en-US"/>
            <a:t>Sent Social media posts over WhatsApp to AGYW advisors</a:t>
          </a:r>
        </a:p>
      </dgm:t>
    </dgm:pt>
    <dgm:pt modelId="{BCFCDC7C-C3AD-4109-B590-F1A0CE82236B}" type="parTrans" cxnId="{E2CAADEC-DEA5-4F83-885F-26DBBD7A6C62}">
      <dgm:prSet/>
      <dgm:spPr/>
      <dgm:t>
        <a:bodyPr/>
        <a:lstStyle/>
        <a:p>
          <a:endParaRPr lang="en-US"/>
        </a:p>
      </dgm:t>
    </dgm:pt>
    <dgm:pt modelId="{B8C3C227-48F0-48ED-BDF2-519E6CACA3C7}" type="sibTrans" cxnId="{E2CAADEC-DEA5-4F83-885F-26DBBD7A6C62}">
      <dgm:prSet/>
      <dgm:spPr/>
      <dgm:t>
        <a:bodyPr/>
        <a:lstStyle/>
        <a:p>
          <a:endParaRPr lang="en-US"/>
        </a:p>
      </dgm:t>
    </dgm:pt>
    <dgm:pt modelId="{1D2E6973-C8A9-4D86-B0EA-5FB01215E8E9}">
      <dgm:prSet phldrT="[Text]"/>
      <dgm:spPr/>
      <dgm:t>
        <a:bodyPr/>
        <a:lstStyle/>
        <a:p>
          <a:r>
            <a:rPr lang="en-US"/>
            <a:t>V: Lifestyle + power</a:t>
          </a:r>
        </a:p>
      </dgm:t>
    </dgm:pt>
    <dgm:pt modelId="{9FF63A12-B079-4948-94EA-B1C17FBD1C72}" type="parTrans" cxnId="{F7D811A5-A601-45AF-8CCC-667B43780A35}">
      <dgm:prSet/>
      <dgm:spPr/>
      <dgm:t>
        <a:bodyPr/>
        <a:lstStyle/>
        <a:p>
          <a:endParaRPr lang="en-US"/>
        </a:p>
      </dgm:t>
    </dgm:pt>
    <dgm:pt modelId="{48223F12-3158-4BBD-B81A-FA4AD436FEFF}" type="sibTrans" cxnId="{F7D811A5-A601-45AF-8CCC-667B43780A35}">
      <dgm:prSet/>
      <dgm:spPr/>
      <dgm:t>
        <a:bodyPr/>
        <a:lstStyle/>
        <a:p>
          <a:endParaRPr lang="en-US"/>
        </a:p>
      </dgm:t>
    </dgm:pt>
    <dgm:pt modelId="{04FA848D-5C2F-42AB-B3A7-65A2692E5C7D}">
      <dgm:prSet phldrT="[Text]"/>
      <dgm:spPr/>
      <dgm:t>
        <a:bodyPr/>
        <a:lstStyle/>
        <a:p>
          <a:r>
            <a:rPr lang="en-US"/>
            <a:t>9ja Girls: Feel special</a:t>
          </a:r>
        </a:p>
      </dgm:t>
    </dgm:pt>
    <dgm:pt modelId="{DCF7DFE8-A795-4638-B778-3CA91D51F6E0}" type="parTrans" cxnId="{3DD5B793-F32C-4902-982F-37A7171B788C}">
      <dgm:prSet/>
      <dgm:spPr/>
      <dgm:t>
        <a:bodyPr/>
        <a:lstStyle/>
        <a:p>
          <a:endParaRPr lang="en-US"/>
        </a:p>
      </dgm:t>
    </dgm:pt>
    <dgm:pt modelId="{FD086F85-E1C4-40BF-9C03-9F3553AA144A}" type="sibTrans" cxnId="{3DD5B793-F32C-4902-982F-37A7171B788C}">
      <dgm:prSet/>
      <dgm:spPr/>
      <dgm:t>
        <a:bodyPr/>
        <a:lstStyle/>
        <a:p>
          <a:endParaRPr lang="en-US"/>
        </a:p>
      </dgm:t>
    </dgm:pt>
    <dgm:pt modelId="{A934EA27-5429-4956-8241-EAFCDC613336}">
      <dgm:prSet phldrT="[Text]"/>
      <dgm:spPr/>
      <dgm:t>
        <a:bodyPr/>
        <a:lstStyle/>
        <a:p>
          <a:r>
            <a:rPr lang="en-US"/>
            <a:t>Tried the Community Dialogue session in several diverse communities</a:t>
          </a:r>
        </a:p>
        <a:p>
          <a:r>
            <a:rPr lang="en-US"/>
            <a:t> </a:t>
          </a:r>
        </a:p>
      </dgm:t>
    </dgm:pt>
    <dgm:pt modelId="{C6A5464A-F047-44F6-BDD7-A6E93BCFD76D}" type="parTrans" cxnId="{A6163CF4-8275-4679-B31D-F8D45B3EFE8A}">
      <dgm:prSet/>
      <dgm:spPr/>
      <dgm:t>
        <a:bodyPr/>
        <a:lstStyle/>
        <a:p>
          <a:endParaRPr lang="en-US"/>
        </a:p>
      </dgm:t>
    </dgm:pt>
    <dgm:pt modelId="{4904C1FF-DBAF-4108-BE80-C96A025B29FE}" type="sibTrans" cxnId="{A6163CF4-8275-4679-B31D-F8D45B3EFE8A}">
      <dgm:prSet/>
      <dgm:spPr/>
      <dgm:t>
        <a:bodyPr/>
        <a:lstStyle/>
        <a:p>
          <a:endParaRPr lang="en-US"/>
        </a:p>
      </dgm:t>
    </dgm:pt>
    <dgm:pt modelId="{FC4CEF31-13DE-4619-9D84-3DB8555C42C1}">
      <dgm:prSet phldrT="[Text]"/>
      <dgm:spPr/>
      <dgm:t>
        <a:bodyPr/>
        <a:lstStyle/>
        <a:p>
          <a:r>
            <a:rPr lang="en-US"/>
            <a:t>De-emphasize risk</a:t>
          </a:r>
        </a:p>
      </dgm:t>
    </dgm:pt>
    <dgm:pt modelId="{B856F8BF-833B-4133-A395-699AE91AFD51}" type="parTrans" cxnId="{535EBE45-1487-4C11-8C53-CCEE311E9327}">
      <dgm:prSet/>
      <dgm:spPr/>
      <dgm:t>
        <a:bodyPr/>
        <a:lstStyle/>
        <a:p>
          <a:endParaRPr lang="en-US"/>
        </a:p>
      </dgm:t>
    </dgm:pt>
    <dgm:pt modelId="{E1AED188-8C06-4819-B21F-D07DB3A0CDF7}" type="sibTrans" cxnId="{535EBE45-1487-4C11-8C53-CCEE311E9327}">
      <dgm:prSet/>
      <dgm:spPr/>
      <dgm:t>
        <a:bodyPr/>
        <a:lstStyle/>
        <a:p>
          <a:endParaRPr lang="en-US"/>
        </a:p>
      </dgm:t>
    </dgm:pt>
    <dgm:pt modelId="{4970C3BC-2CCB-4D4D-98A2-1322F3E87186}">
      <dgm:prSet phldrT="[Text]"/>
      <dgm:spPr/>
      <dgm:t>
        <a:bodyPr/>
        <a:lstStyle/>
        <a:p>
          <a:r>
            <a:rPr lang="en-US"/>
            <a:t>Communicate emotional benefits</a:t>
          </a:r>
        </a:p>
      </dgm:t>
    </dgm:pt>
    <dgm:pt modelId="{F70CBA68-6CF6-44F1-BDD3-12A369143A1C}" type="parTrans" cxnId="{9AEDD9CF-D020-40B3-B2FE-98F35B90C530}">
      <dgm:prSet/>
      <dgm:spPr/>
      <dgm:t>
        <a:bodyPr/>
        <a:lstStyle/>
        <a:p>
          <a:endParaRPr lang="en-US"/>
        </a:p>
      </dgm:t>
    </dgm:pt>
    <dgm:pt modelId="{CA916E15-45D7-4D47-B11C-3172AC483AFC}" type="sibTrans" cxnId="{9AEDD9CF-D020-40B3-B2FE-98F35B90C530}">
      <dgm:prSet/>
      <dgm:spPr/>
      <dgm:t>
        <a:bodyPr/>
        <a:lstStyle/>
        <a:p>
          <a:endParaRPr lang="en-US"/>
        </a:p>
      </dgm:t>
    </dgm:pt>
    <dgm:pt modelId="{E5E42E11-9A63-4ACC-80A8-49DD4D20E283}">
      <dgm:prSet phldrT="[Text]"/>
      <dgm:spPr/>
      <dgm:t>
        <a:bodyPr/>
        <a:lstStyle/>
        <a:p>
          <a:r>
            <a:rPr lang="en-US" err="1"/>
            <a:t>Jilinde</a:t>
          </a:r>
          <a:r>
            <a:rPr lang="en-US"/>
            <a:t> community dialogue model</a:t>
          </a:r>
        </a:p>
      </dgm:t>
    </dgm:pt>
    <dgm:pt modelId="{48361075-122B-440F-A339-2ECCBDB300F3}" type="parTrans" cxnId="{E7716647-50CF-40EB-9BCF-7619BE8ADA55}">
      <dgm:prSet/>
      <dgm:spPr/>
    </dgm:pt>
    <dgm:pt modelId="{0EE6DAEB-5E09-4EF3-A942-0AAD9BDFA9BE}" type="sibTrans" cxnId="{E7716647-50CF-40EB-9BCF-7619BE8ADA55}">
      <dgm:prSet/>
      <dgm:spPr/>
    </dgm:pt>
    <dgm:pt modelId="{A4DAF124-46C5-44D7-B1A5-166A219CBD0D}">
      <dgm:prSet phldrT="[Text]"/>
      <dgm:spPr/>
      <dgm:t>
        <a:bodyPr/>
        <a:lstStyle/>
        <a:p>
          <a:r>
            <a:rPr lang="en-US"/>
            <a:t>Lesotho Community Values Clarification exercise</a:t>
          </a:r>
        </a:p>
      </dgm:t>
    </dgm:pt>
    <dgm:pt modelId="{C8019AD4-18B5-4CBC-B094-0135C414E099}" type="parTrans" cxnId="{0F2C4FFF-9235-452D-98D5-F7A3B6D49AEA}">
      <dgm:prSet/>
      <dgm:spPr/>
    </dgm:pt>
    <dgm:pt modelId="{3B9961BF-1BA6-43A4-97EF-ACBFEDA9E477}" type="sibTrans" cxnId="{0F2C4FFF-9235-452D-98D5-F7A3B6D49AEA}">
      <dgm:prSet/>
      <dgm:spPr/>
    </dgm:pt>
    <dgm:pt modelId="{228021BB-9738-45E6-A467-94C1CCB942C2}">
      <dgm:prSet phldrT="[Text]"/>
      <dgm:spPr/>
      <dgm:t>
        <a:bodyPr/>
        <a:lstStyle/>
        <a:p>
          <a:r>
            <a:rPr lang="en-US"/>
            <a:t>Lesotho parent video</a:t>
          </a:r>
        </a:p>
      </dgm:t>
    </dgm:pt>
    <dgm:pt modelId="{FA76560C-C567-4821-AE46-DEC2328BB7E9}" type="parTrans" cxnId="{22623337-F2FD-4E98-B158-F15E9DA3352D}">
      <dgm:prSet/>
      <dgm:spPr/>
    </dgm:pt>
    <dgm:pt modelId="{EEFFDA61-2E10-4FF0-A7DE-736EBE8944C3}" type="sibTrans" cxnId="{22623337-F2FD-4E98-B158-F15E9DA3352D}">
      <dgm:prSet/>
      <dgm:spPr/>
    </dgm:pt>
    <dgm:pt modelId="{475C0097-6AE2-40C8-8E0D-8F7BFEDBB157}" type="pres">
      <dgm:prSet presAssocID="{C0CED388-3A45-4859-862D-60629F028E3F}" presName="rootnode" presStyleCnt="0">
        <dgm:presLayoutVars>
          <dgm:chMax/>
          <dgm:chPref/>
          <dgm:dir/>
          <dgm:animLvl val="lvl"/>
        </dgm:presLayoutVars>
      </dgm:prSet>
      <dgm:spPr/>
    </dgm:pt>
    <dgm:pt modelId="{43E2BCBD-4BDD-4C26-8C31-F097AFF1531A}" type="pres">
      <dgm:prSet presAssocID="{1F1B4962-F24D-47C4-A952-B5837467F3CD}" presName="composite" presStyleCnt="0"/>
      <dgm:spPr/>
    </dgm:pt>
    <dgm:pt modelId="{7F1DBAA2-B2A4-4703-A714-D278C47F4DCE}" type="pres">
      <dgm:prSet presAssocID="{1F1B4962-F24D-47C4-A952-B5837467F3CD}" presName="LShape" presStyleLbl="alignNode1" presStyleIdx="0" presStyleCnt="5"/>
      <dgm:spPr/>
    </dgm:pt>
    <dgm:pt modelId="{9053A1B0-95B9-4665-9BEF-608C2258F0F7}" type="pres">
      <dgm:prSet presAssocID="{1F1B4962-F24D-47C4-A952-B5837467F3CD}" presName="ParentText" presStyleLbl="revTx" presStyleIdx="0" presStyleCnt="3">
        <dgm:presLayoutVars>
          <dgm:chMax val="0"/>
          <dgm:chPref val="0"/>
          <dgm:bulletEnabled val="1"/>
        </dgm:presLayoutVars>
      </dgm:prSet>
      <dgm:spPr/>
    </dgm:pt>
    <dgm:pt modelId="{9BF26E9B-9C7D-4369-B47F-7F62EB95AD13}" type="pres">
      <dgm:prSet presAssocID="{1F1B4962-F24D-47C4-A952-B5837467F3CD}" presName="Triangle" presStyleLbl="alignNode1" presStyleIdx="1" presStyleCnt="5"/>
      <dgm:spPr/>
    </dgm:pt>
    <dgm:pt modelId="{33C13429-8F14-4405-B5BF-38DE3CD1AAB8}" type="pres">
      <dgm:prSet presAssocID="{E79DABA9-704C-46C2-81AD-AEA816CFA775}" presName="sibTrans" presStyleCnt="0"/>
      <dgm:spPr/>
    </dgm:pt>
    <dgm:pt modelId="{4EBECF44-A97E-4126-8D9A-710E7E844BB9}" type="pres">
      <dgm:prSet presAssocID="{E79DABA9-704C-46C2-81AD-AEA816CFA775}" presName="space" presStyleCnt="0"/>
      <dgm:spPr/>
    </dgm:pt>
    <dgm:pt modelId="{47F57BDA-B0D2-4EEE-B8F1-A047FDCA9379}" type="pres">
      <dgm:prSet presAssocID="{AA465D01-3732-4859-858D-77F8D7449518}" presName="composite" presStyleCnt="0"/>
      <dgm:spPr/>
    </dgm:pt>
    <dgm:pt modelId="{A8101E6E-ADCE-4F05-8081-93577E9F40D3}" type="pres">
      <dgm:prSet presAssocID="{AA465D01-3732-4859-858D-77F8D7449518}" presName="LShape" presStyleLbl="alignNode1" presStyleIdx="2" presStyleCnt="5"/>
      <dgm:spPr/>
    </dgm:pt>
    <dgm:pt modelId="{7F128D64-ABDA-4A16-9833-E7476167399A}" type="pres">
      <dgm:prSet presAssocID="{AA465D01-3732-4859-858D-77F8D7449518}" presName="ParentText" presStyleLbl="revTx" presStyleIdx="1" presStyleCnt="3">
        <dgm:presLayoutVars>
          <dgm:chMax val="0"/>
          <dgm:chPref val="0"/>
          <dgm:bulletEnabled val="1"/>
        </dgm:presLayoutVars>
      </dgm:prSet>
      <dgm:spPr/>
    </dgm:pt>
    <dgm:pt modelId="{E1DA3B92-D8BB-4FC4-8C99-3F9B2E4C4E0A}" type="pres">
      <dgm:prSet presAssocID="{AA465D01-3732-4859-858D-77F8D7449518}" presName="Triangle" presStyleLbl="alignNode1" presStyleIdx="3" presStyleCnt="5"/>
      <dgm:spPr/>
    </dgm:pt>
    <dgm:pt modelId="{8648C8B0-AC66-44E8-BE49-F33C021A4F91}" type="pres">
      <dgm:prSet presAssocID="{73771851-C682-4FF8-9999-9E9A6AF262BE}" presName="sibTrans" presStyleCnt="0"/>
      <dgm:spPr/>
    </dgm:pt>
    <dgm:pt modelId="{FF0227C0-3328-4C89-9D77-895BAA884BF3}" type="pres">
      <dgm:prSet presAssocID="{73771851-C682-4FF8-9999-9E9A6AF262BE}" presName="space" presStyleCnt="0"/>
      <dgm:spPr/>
    </dgm:pt>
    <dgm:pt modelId="{E6D1688D-55AA-46C1-9A41-3F2CF7500280}" type="pres">
      <dgm:prSet presAssocID="{36544E62-5504-424F-A5A1-1E16A4CD3360}" presName="composite" presStyleCnt="0"/>
      <dgm:spPr/>
    </dgm:pt>
    <dgm:pt modelId="{C7A74884-12FF-4004-9F7D-3E8E08E5ECDF}" type="pres">
      <dgm:prSet presAssocID="{36544E62-5504-424F-A5A1-1E16A4CD3360}" presName="LShape" presStyleLbl="alignNode1" presStyleIdx="4" presStyleCnt="5"/>
      <dgm:spPr/>
    </dgm:pt>
    <dgm:pt modelId="{D1376570-A01C-4AF2-AC4A-E78FA88BB214}" type="pres">
      <dgm:prSet presAssocID="{36544E62-5504-424F-A5A1-1E16A4CD3360}" presName="ParentText" presStyleLbl="revTx" presStyleIdx="2" presStyleCnt="3">
        <dgm:presLayoutVars>
          <dgm:chMax val="0"/>
          <dgm:chPref val="0"/>
          <dgm:bulletEnabled val="1"/>
        </dgm:presLayoutVars>
      </dgm:prSet>
      <dgm:spPr/>
    </dgm:pt>
  </dgm:ptLst>
  <dgm:cxnLst>
    <dgm:cxn modelId="{4E271F10-0943-49A0-9067-AE58B845F1DD}" srcId="{C0CED388-3A45-4859-862D-60629F028E3F}" destId="{36544E62-5504-424F-A5A1-1E16A4CD3360}" srcOrd="2" destOrd="0" parTransId="{7D890B24-6BDF-4DFE-8880-12D2CD5A0BC3}" sibTransId="{05257D6F-A624-4287-963D-9BEAEC62A8C6}"/>
    <dgm:cxn modelId="{EC9E162B-2CFC-4561-A5E9-1CA34913240E}" type="presOf" srcId="{594C9A26-B40A-4315-B7AF-06B4C6E8D24D}" destId="{D1376570-A01C-4AF2-AC4A-E78FA88BB214}" srcOrd="0" destOrd="1" presId="urn:microsoft.com/office/officeart/2009/3/layout/StepUpProcess"/>
    <dgm:cxn modelId="{B1E6C42F-2ACC-4007-B07D-EA6288837397}" type="presOf" srcId="{7AEB485B-D56E-4CB6-9042-8706489A51AD}" destId="{7F128D64-ABDA-4A16-9833-E7476167399A}" srcOrd="0" destOrd="2" presId="urn:microsoft.com/office/officeart/2009/3/layout/StepUpProcess"/>
    <dgm:cxn modelId="{6B8BD530-FF30-476B-80DD-D83482ECDF46}" type="presOf" srcId="{36544E62-5504-424F-A5A1-1E16A4CD3360}" destId="{D1376570-A01C-4AF2-AC4A-E78FA88BB214}" srcOrd="0" destOrd="0" presId="urn:microsoft.com/office/officeart/2009/3/layout/StepUpProcess"/>
    <dgm:cxn modelId="{8D62C432-F514-48B5-9159-A021E8611F4C}" srcId="{AA465D01-3732-4859-858D-77F8D7449518}" destId="{7AEB485B-D56E-4CB6-9042-8706489A51AD}" srcOrd="1" destOrd="0" parTransId="{EDD384B8-46DE-4E9A-8B5D-75CF468F6364}" sibTransId="{A6C82421-9575-44D3-9622-23F7700FEFB4}"/>
    <dgm:cxn modelId="{22623337-F2FD-4E98-B158-F15E9DA3352D}" srcId="{1F1B4962-F24D-47C4-A952-B5837467F3CD}" destId="{228021BB-9738-45E6-A467-94C1CCB942C2}" srcOrd="6" destOrd="0" parTransId="{FA76560C-C567-4821-AE46-DEC2328BB7E9}" sibTransId="{EEFFDA61-2E10-4FF0-A7DE-736EBE8944C3}"/>
    <dgm:cxn modelId="{49E81664-1DEB-42AB-9E43-406C4FC97A89}" srcId="{36544E62-5504-424F-A5A1-1E16A4CD3360}" destId="{594C9A26-B40A-4315-B7AF-06B4C6E8D24D}" srcOrd="0" destOrd="0" parTransId="{F61A415A-5762-49A4-8BEA-1E526B34FC16}" sibTransId="{0DCB5735-3F8B-4427-972B-C49233D06DD7}"/>
    <dgm:cxn modelId="{56517E64-4ECE-47AC-8B88-B98354A894FF}" srcId="{1F1B4962-F24D-47C4-A952-B5837467F3CD}" destId="{58A03B02-EF4C-44E8-8176-A91E3B94CB1E}" srcOrd="0" destOrd="0" parTransId="{B93009E3-9A25-480C-BF7B-60044E040541}" sibTransId="{B3FC324F-841A-4E32-9711-07234E8AA8FD}"/>
    <dgm:cxn modelId="{535EBE45-1487-4C11-8C53-CCEE311E9327}" srcId="{AA465D01-3732-4859-858D-77F8D7449518}" destId="{FC4CEF31-13DE-4619-9D84-3DB8555C42C1}" srcOrd="0" destOrd="0" parTransId="{B856F8BF-833B-4133-A395-699AE91AFD51}" sibTransId="{E1AED188-8C06-4819-B21F-D07DB3A0CDF7}"/>
    <dgm:cxn modelId="{E7716647-50CF-40EB-9BCF-7619BE8ADA55}" srcId="{1F1B4962-F24D-47C4-A952-B5837467F3CD}" destId="{E5E42E11-9A63-4ACC-80A8-49DD4D20E283}" srcOrd="4" destOrd="0" parTransId="{48361075-122B-440F-A339-2ECCBDB300F3}" sibTransId="{0EE6DAEB-5E09-4EF3-A942-0AAD9BDFA9BE}"/>
    <dgm:cxn modelId="{30698567-E494-45F5-A4A0-A9D854F10B62}" type="presOf" srcId="{58A03B02-EF4C-44E8-8176-A91E3B94CB1E}" destId="{9053A1B0-95B9-4665-9BEF-608C2258F0F7}" srcOrd="0" destOrd="1" presId="urn:microsoft.com/office/officeart/2009/3/layout/StepUpProcess"/>
    <dgm:cxn modelId="{C317F86C-858E-4FAF-98C4-239036FEE2A2}" srcId="{1F1B4962-F24D-47C4-A952-B5837467F3CD}" destId="{599E50BA-2303-4CCD-AA6C-49DD25727175}" srcOrd="1" destOrd="0" parTransId="{0253A176-A05E-43D6-A8D3-4393702D3EB0}" sibTransId="{350D28B8-9C86-4E5C-BB4A-B133903C38CD}"/>
    <dgm:cxn modelId="{4209AF74-7DE2-4B24-A603-B60C5D7CA317}" type="presOf" srcId="{A934EA27-5429-4956-8241-EAFCDC613336}" destId="{D1376570-A01C-4AF2-AC4A-E78FA88BB214}" srcOrd="0" destOrd="3" presId="urn:microsoft.com/office/officeart/2009/3/layout/StepUpProcess"/>
    <dgm:cxn modelId="{759E7556-C8EE-4925-AEEC-6B2D05AB009E}" type="presOf" srcId="{04FA848D-5C2F-42AB-B3A7-65A2692E5C7D}" destId="{9053A1B0-95B9-4665-9BEF-608C2258F0F7}" srcOrd="0" destOrd="4" presId="urn:microsoft.com/office/officeart/2009/3/layout/StepUpProcess"/>
    <dgm:cxn modelId="{6D3AE157-4407-4DFB-A5FC-D3338280B97E}" type="presOf" srcId="{228021BB-9738-45E6-A467-94C1CCB942C2}" destId="{9053A1B0-95B9-4665-9BEF-608C2258F0F7}" srcOrd="0" destOrd="7" presId="urn:microsoft.com/office/officeart/2009/3/layout/StepUpProcess"/>
    <dgm:cxn modelId="{0AB92E7D-7C40-4191-A35E-D716592982FE}" type="presOf" srcId="{4970C3BC-2CCB-4D4D-98A2-1322F3E87186}" destId="{7F128D64-ABDA-4A16-9833-E7476167399A}" srcOrd="0" destOrd="5" presId="urn:microsoft.com/office/officeart/2009/3/layout/StepUpProcess"/>
    <dgm:cxn modelId="{6A123F7F-97E7-4368-9234-E60834498FCD}" type="presOf" srcId="{AA465D01-3732-4859-858D-77F8D7449518}" destId="{7F128D64-ABDA-4A16-9833-E7476167399A}" srcOrd="0" destOrd="0" presId="urn:microsoft.com/office/officeart/2009/3/layout/StepUpProcess"/>
    <dgm:cxn modelId="{2BED2F86-50A8-4452-804C-B92A400C8973}" srcId="{C0CED388-3A45-4859-862D-60629F028E3F}" destId="{1F1B4962-F24D-47C4-A952-B5837467F3CD}" srcOrd="0" destOrd="0" parTransId="{092DC41B-3E87-4297-9ADD-C97DED938551}" sibTransId="{E79DABA9-704C-46C2-81AD-AEA816CFA775}"/>
    <dgm:cxn modelId="{6BA1E68C-7C97-4E6B-8F98-DA6187F6A152}" type="presOf" srcId="{2C18948C-9AED-4DF6-A872-706237A6ECDE}" destId="{7F128D64-ABDA-4A16-9833-E7476167399A}" srcOrd="0" destOrd="4" presId="urn:microsoft.com/office/officeart/2009/3/layout/StepUpProcess"/>
    <dgm:cxn modelId="{3DD5B793-F32C-4902-982F-37A7171B788C}" srcId="{1F1B4962-F24D-47C4-A952-B5837467F3CD}" destId="{04FA848D-5C2F-42AB-B3A7-65A2692E5C7D}" srcOrd="3" destOrd="0" parTransId="{DCF7DFE8-A795-4638-B778-3CA91D51F6E0}" sibTransId="{FD086F85-E1C4-40BF-9C03-9F3553AA144A}"/>
    <dgm:cxn modelId="{94754E9C-C6C8-4722-B82D-0E333A9026A4}" type="presOf" srcId="{C0CED388-3A45-4859-862D-60629F028E3F}" destId="{475C0097-6AE2-40C8-8E0D-8F7BFEDBB157}" srcOrd="0" destOrd="0" presId="urn:microsoft.com/office/officeart/2009/3/layout/StepUpProcess"/>
    <dgm:cxn modelId="{F7D811A5-A601-45AF-8CCC-667B43780A35}" srcId="{1F1B4962-F24D-47C4-A952-B5837467F3CD}" destId="{1D2E6973-C8A9-4D86-B0EA-5FB01215E8E9}" srcOrd="2" destOrd="0" parTransId="{9FF63A12-B079-4948-94EA-B1C17FBD1C72}" sibTransId="{48223F12-3158-4BBD-B81A-FA4AD436FEFF}"/>
    <dgm:cxn modelId="{5B2BDBB4-D493-4726-A696-BC243A19E9AA}" srcId="{AA465D01-3732-4859-858D-77F8D7449518}" destId="{2C18948C-9AED-4DF6-A872-706237A6ECDE}" srcOrd="3" destOrd="0" parTransId="{F0D690D3-2BF8-4134-A2FB-111B9E9A2B8B}" sibTransId="{EF931C11-0DDB-4686-8EFB-E1ED1A6BE406}"/>
    <dgm:cxn modelId="{98977CB7-3B67-413A-AAD6-8FC92D4DD2A7}" type="presOf" srcId="{599E50BA-2303-4CCD-AA6C-49DD25727175}" destId="{9053A1B0-95B9-4665-9BEF-608C2258F0F7}" srcOrd="0" destOrd="2" presId="urn:microsoft.com/office/officeart/2009/3/layout/StepUpProcess"/>
    <dgm:cxn modelId="{1AAA81C5-6633-45F9-962D-80703F26847A}" type="presOf" srcId="{5F776277-15F4-4218-BBAC-1F4200540D49}" destId="{D1376570-A01C-4AF2-AC4A-E78FA88BB214}" srcOrd="0" destOrd="2" presId="urn:microsoft.com/office/officeart/2009/3/layout/StepUpProcess"/>
    <dgm:cxn modelId="{DBFEB1C9-2544-4987-805B-1EB4018F1AC6}" type="presOf" srcId="{A4DAF124-46C5-44D7-B1A5-166A219CBD0D}" destId="{9053A1B0-95B9-4665-9BEF-608C2258F0F7}" srcOrd="0" destOrd="6" presId="urn:microsoft.com/office/officeart/2009/3/layout/StepUpProcess"/>
    <dgm:cxn modelId="{BE7586CA-A3BB-4123-9695-EB5B0C0E516B}" type="presOf" srcId="{1D2E6973-C8A9-4D86-B0EA-5FB01215E8E9}" destId="{9053A1B0-95B9-4665-9BEF-608C2258F0F7}" srcOrd="0" destOrd="3" presId="urn:microsoft.com/office/officeart/2009/3/layout/StepUpProcess"/>
    <dgm:cxn modelId="{9AEDD9CF-D020-40B3-B2FE-98F35B90C530}" srcId="{AA465D01-3732-4859-858D-77F8D7449518}" destId="{4970C3BC-2CCB-4D4D-98A2-1322F3E87186}" srcOrd="4" destOrd="0" parTransId="{F70CBA68-6CF6-44F1-BDD3-12A369143A1C}" sibTransId="{CA916E15-45D7-4D47-B11C-3172AC483AFC}"/>
    <dgm:cxn modelId="{2CFD80D3-9516-4D1A-8CE1-D43E5B66B5F1}" type="presOf" srcId="{1F1B4962-F24D-47C4-A952-B5837467F3CD}" destId="{9053A1B0-95B9-4665-9BEF-608C2258F0F7}" srcOrd="0" destOrd="0" presId="urn:microsoft.com/office/officeart/2009/3/layout/StepUpProcess"/>
    <dgm:cxn modelId="{419967D8-F7EB-42C7-BAF9-1BFFDCE1E28F}" srcId="{AA465D01-3732-4859-858D-77F8D7449518}" destId="{CF17A051-1A56-4CE5-AAD6-A989909E533E}" srcOrd="2" destOrd="0" parTransId="{B1122494-02F2-47EE-8DDB-A0B0236842F5}" sibTransId="{3AFE1445-8474-4F20-A34C-C9A3CC4364E3}"/>
    <dgm:cxn modelId="{AEE937E5-2278-4866-88CE-DA01C6B3935D}" type="presOf" srcId="{E5E42E11-9A63-4ACC-80A8-49DD4D20E283}" destId="{9053A1B0-95B9-4665-9BEF-608C2258F0F7}" srcOrd="0" destOrd="5" presId="urn:microsoft.com/office/officeart/2009/3/layout/StepUpProcess"/>
    <dgm:cxn modelId="{BCC609EA-F413-4318-95CB-E26BDA5239C8}" type="presOf" srcId="{CF17A051-1A56-4CE5-AAD6-A989909E533E}" destId="{7F128D64-ABDA-4A16-9833-E7476167399A}" srcOrd="0" destOrd="3" presId="urn:microsoft.com/office/officeart/2009/3/layout/StepUpProcess"/>
    <dgm:cxn modelId="{E2CAADEC-DEA5-4F83-885F-26DBBD7A6C62}" srcId="{36544E62-5504-424F-A5A1-1E16A4CD3360}" destId="{5F776277-15F4-4218-BBAC-1F4200540D49}" srcOrd="1" destOrd="0" parTransId="{BCFCDC7C-C3AD-4109-B590-F1A0CE82236B}" sibTransId="{B8C3C227-48F0-48ED-BDF2-519E6CACA3C7}"/>
    <dgm:cxn modelId="{A6163CF4-8275-4679-B31D-F8D45B3EFE8A}" srcId="{36544E62-5504-424F-A5A1-1E16A4CD3360}" destId="{A934EA27-5429-4956-8241-EAFCDC613336}" srcOrd="2" destOrd="0" parTransId="{C6A5464A-F047-44F6-BDD7-A6E93BCFD76D}" sibTransId="{4904C1FF-DBAF-4108-BE80-C96A025B29FE}"/>
    <dgm:cxn modelId="{9B42F4F4-DE10-4BD0-BAF8-91F133090210}" srcId="{C0CED388-3A45-4859-862D-60629F028E3F}" destId="{AA465D01-3732-4859-858D-77F8D7449518}" srcOrd="1" destOrd="0" parTransId="{6E3CA9BD-3BF6-4111-89E7-D89B74FF647F}" sibTransId="{73771851-C682-4FF8-9999-9E9A6AF262BE}"/>
    <dgm:cxn modelId="{B9B831F9-D6CC-4E74-B48E-6B971906AC9B}" type="presOf" srcId="{FC4CEF31-13DE-4619-9D84-3DB8555C42C1}" destId="{7F128D64-ABDA-4A16-9833-E7476167399A}" srcOrd="0" destOrd="1" presId="urn:microsoft.com/office/officeart/2009/3/layout/StepUpProcess"/>
    <dgm:cxn modelId="{0F2C4FFF-9235-452D-98D5-F7A3B6D49AEA}" srcId="{1F1B4962-F24D-47C4-A952-B5837467F3CD}" destId="{A4DAF124-46C5-44D7-B1A5-166A219CBD0D}" srcOrd="5" destOrd="0" parTransId="{C8019AD4-18B5-4CBC-B094-0135C414E099}" sibTransId="{3B9961BF-1BA6-43A4-97EF-ACBFEDA9E477}"/>
    <dgm:cxn modelId="{C6822353-E3F6-4134-B675-8A4BE8EA2477}" type="presParOf" srcId="{475C0097-6AE2-40C8-8E0D-8F7BFEDBB157}" destId="{43E2BCBD-4BDD-4C26-8C31-F097AFF1531A}" srcOrd="0" destOrd="0" presId="urn:microsoft.com/office/officeart/2009/3/layout/StepUpProcess"/>
    <dgm:cxn modelId="{2CDB0201-77D3-4730-8852-8C9542224938}" type="presParOf" srcId="{43E2BCBD-4BDD-4C26-8C31-F097AFF1531A}" destId="{7F1DBAA2-B2A4-4703-A714-D278C47F4DCE}" srcOrd="0" destOrd="0" presId="urn:microsoft.com/office/officeart/2009/3/layout/StepUpProcess"/>
    <dgm:cxn modelId="{598AFFE3-D053-4A9C-8257-2A17BA292719}" type="presParOf" srcId="{43E2BCBD-4BDD-4C26-8C31-F097AFF1531A}" destId="{9053A1B0-95B9-4665-9BEF-608C2258F0F7}" srcOrd="1" destOrd="0" presId="urn:microsoft.com/office/officeart/2009/3/layout/StepUpProcess"/>
    <dgm:cxn modelId="{3519EDC1-24BC-46D0-95E7-F7306DB4D254}" type="presParOf" srcId="{43E2BCBD-4BDD-4C26-8C31-F097AFF1531A}" destId="{9BF26E9B-9C7D-4369-B47F-7F62EB95AD13}" srcOrd="2" destOrd="0" presId="urn:microsoft.com/office/officeart/2009/3/layout/StepUpProcess"/>
    <dgm:cxn modelId="{822A360C-266B-491A-951E-787387867BFF}" type="presParOf" srcId="{475C0097-6AE2-40C8-8E0D-8F7BFEDBB157}" destId="{33C13429-8F14-4405-B5BF-38DE3CD1AAB8}" srcOrd="1" destOrd="0" presId="urn:microsoft.com/office/officeart/2009/3/layout/StepUpProcess"/>
    <dgm:cxn modelId="{7EA9D20C-2A8F-4C75-B3D1-37AFD16D73DE}" type="presParOf" srcId="{33C13429-8F14-4405-B5BF-38DE3CD1AAB8}" destId="{4EBECF44-A97E-4126-8D9A-710E7E844BB9}" srcOrd="0" destOrd="0" presId="urn:microsoft.com/office/officeart/2009/3/layout/StepUpProcess"/>
    <dgm:cxn modelId="{337F0523-23D1-43AE-8036-289C1AE04D78}" type="presParOf" srcId="{475C0097-6AE2-40C8-8E0D-8F7BFEDBB157}" destId="{47F57BDA-B0D2-4EEE-B8F1-A047FDCA9379}" srcOrd="2" destOrd="0" presId="urn:microsoft.com/office/officeart/2009/3/layout/StepUpProcess"/>
    <dgm:cxn modelId="{C693EF85-CAD0-49E4-ADCE-0283D665FC7A}" type="presParOf" srcId="{47F57BDA-B0D2-4EEE-B8F1-A047FDCA9379}" destId="{A8101E6E-ADCE-4F05-8081-93577E9F40D3}" srcOrd="0" destOrd="0" presId="urn:microsoft.com/office/officeart/2009/3/layout/StepUpProcess"/>
    <dgm:cxn modelId="{4A2930AB-322D-4E51-AAAF-5E3311409B64}" type="presParOf" srcId="{47F57BDA-B0D2-4EEE-B8F1-A047FDCA9379}" destId="{7F128D64-ABDA-4A16-9833-E7476167399A}" srcOrd="1" destOrd="0" presId="urn:microsoft.com/office/officeart/2009/3/layout/StepUpProcess"/>
    <dgm:cxn modelId="{8495CC10-59CF-4058-8571-BBEB3D3F33D0}" type="presParOf" srcId="{47F57BDA-B0D2-4EEE-B8F1-A047FDCA9379}" destId="{E1DA3B92-D8BB-4FC4-8C99-3F9B2E4C4E0A}" srcOrd="2" destOrd="0" presId="urn:microsoft.com/office/officeart/2009/3/layout/StepUpProcess"/>
    <dgm:cxn modelId="{5D242799-7112-44AD-A53B-D65C0A0227E0}" type="presParOf" srcId="{475C0097-6AE2-40C8-8E0D-8F7BFEDBB157}" destId="{8648C8B0-AC66-44E8-BE49-F33C021A4F91}" srcOrd="3" destOrd="0" presId="urn:microsoft.com/office/officeart/2009/3/layout/StepUpProcess"/>
    <dgm:cxn modelId="{134188B6-F9CA-4088-B50D-D0ACC421373F}" type="presParOf" srcId="{8648C8B0-AC66-44E8-BE49-F33C021A4F91}" destId="{FF0227C0-3328-4C89-9D77-895BAA884BF3}" srcOrd="0" destOrd="0" presId="urn:microsoft.com/office/officeart/2009/3/layout/StepUpProcess"/>
    <dgm:cxn modelId="{DAB58089-DF12-45AE-B677-DEF4CC36FA44}" type="presParOf" srcId="{475C0097-6AE2-40C8-8E0D-8F7BFEDBB157}" destId="{E6D1688D-55AA-46C1-9A41-3F2CF7500280}" srcOrd="4" destOrd="0" presId="urn:microsoft.com/office/officeart/2009/3/layout/StepUpProcess"/>
    <dgm:cxn modelId="{A602EF65-33FE-4663-9A54-3C4451BC1DBA}" type="presParOf" srcId="{E6D1688D-55AA-46C1-9A41-3F2CF7500280}" destId="{C7A74884-12FF-4004-9F7D-3E8E08E5ECDF}" srcOrd="0" destOrd="0" presId="urn:microsoft.com/office/officeart/2009/3/layout/StepUpProcess"/>
    <dgm:cxn modelId="{EAECFF62-93BA-4986-8E42-C0E60F8248F7}" type="presParOf" srcId="{E6D1688D-55AA-46C1-9A41-3F2CF7500280}" destId="{D1376570-A01C-4AF2-AC4A-E78FA88BB21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678148-3CDC-42D8-B5E7-67A2D2BDAD12}" type="doc">
      <dgm:prSet loTypeId="urn:microsoft.com/office/officeart/2005/8/layout/target3" loCatId="relationship" qsTypeId="urn:microsoft.com/office/officeart/2005/8/quickstyle/simple5" qsCatId="simple" csTypeId="urn:microsoft.com/office/officeart/2005/8/colors/colorful2" csCatId="colorful" phldr="1"/>
      <dgm:spPr/>
    </dgm:pt>
    <dgm:pt modelId="{BFCEA7B0-F57A-49CA-8AC1-FDF26EC5CF88}">
      <dgm:prSet phldrT="[Text]"/>
      <dgm:spPr/>
      <dgm:t>
        <a:bodyPr/>
        <a:lstStyle/>
        <a:p>
          <a:pPr algn="l"/>
          <a:r>
            <a:rPr lang="en-US">
              <a:solidFill>
                <a:schemeClr val="bg2">
                  <a:lumMod val="10000"/>
                </a:schemeClr>
              </a:solidFill>
            </a:rPr>
            <a:t>Materials for Providers/ Counseling</a:t>
          </a:r>
        </a:p>
      </dgm:t>
    </dgm:pt>
    <dgm:pt modelId="{EAEABC24-B2CA-48E9-948F-865E66D15D3B}" type="parTrans" cxnId="{E09B94FD-8B74-41EC-AC31-AD01EA7F7BE1}">
      <dgm:prSet/>
      <dgm:spPr/>
      <dgm:t>
        <a:bodyPr/>
        <a:lstStyle/>
        <a:p>
          <a:pPr algn="l"/>
          <a:endParaRPr lang="en-US">
            <a:solidFill>
              <a:schemeClr val="bg2">
                <a:lumMod val="10000"/>
              </a:schemeClr>
            </a:solidFill>
          </a:endParaRPr>
        </a:p>
      </dgm:t>
    </dgm:pt>
    <dgm:pt modelId="{B8F94A0E-B4C1-46EF-AF5A-ADDFBF2229ED}" type="sibTrans" cxnId="{E09B94FD-8B74-41EC-AC31-AD01EA7F7BE1}">
      <dgm:prSet/>
      <dgm:spPr/>
      <dgm:t>
        <a:bodyPr/>
        <a:lstStyle/>
        <a:p>
          <a:pPr algn="l"/>
          <a:endParaRPr lang="en-US">
            <a:solidFill>
              <a:schemeClr val="bg2">
                <a:lumMod val="10000"/>
              </a:schemeClr>
            </a:solidFill>
          </a:endParaRPr>
        </a:p>
      </dgm:t>
    </dgm:pt>
    <dgm:pt modelId="{10596265-4F46-4B8D-B1DD-B172C0FFA33C}">
      <dgm:prSet phldrT="[Text]"/>
      <dgm:spPr/>
      <dgm:t>
        <a:bodyPr/>
        <a:lstStyle/>
        <a:p>
          <a:pPr algn="l"/>
          <a:r>
            <a:rPr lang="en-US">
              <a:solidFill>
                <a:schemeClr val="bg2">
                  <a:lumMod val="10000"/>
                </a:schemeClr>
              </a:solidFill>
            </a:rPr>
            <a:t>Join the Gen-N Movement: New HIV narrative</a:t>
          </a:r>
        </a:p>
      </dgm:t>
    </dgm:pt>
    <dgm:pt modelId="{B0693F83-33EF-4A33-A0B8-3FCF3F608A99}" type="parTrans" cxnId="{4F709B11-7ABF-4DFB-B7A7-9696EBCCE671}">
      <dgm:prSet/>
      <dgm:spPr/>
      <dgm:t>
        <a:bodyPr/>
        <a:lstStyle/>
        <a:p>
          <a:pPr algn="l"/>
          <a:endParaRPr lang="en-US">
            <a:solidFill>
              <a:schemeClr val="bg2">
                <a:lumMod val="10000"/>
              </a:schemeClr>
            </a:solidFill>
          </a:endParaRPr>
        </a:p>
      </dgm:t>
    </dgm:pt>
    <dgm:pt modelId="{8676CF74-E785-490B-88D4-B5A0B3BF798D}" type="sibTrans" cxnId="{4F709B11-7ABF-4DFB-B7A7-9696EBCCE671}">
      <dgm:prSet/>
      <dgm:spPr/>
      <dgm:t>
        <a:bodyPr/>
        <a:lstStyle/>
        <a:p>
          <a:pPr algn="l"/>
          <a:endParaRPr lang="en-US">
            <a:solidFill>
              <a:schemeClr val="bg2">
                <a:lumMod val="10000"/>
              </a:schemeClr>
            </a:solidFill>
          </a:endParaRPr>
        </a:p>
      </dgm:t>
    </dgm:pt>
    <dgm:pt modelId="{0378DF73-2C68-4B96-991E-54A24E18DC99}">
      <dgm:prSet/>
      <dgm:spPr/>
      <dgm:t>
        <a:bodyPr/>
        <a:lstStyle/>
        <a:p>
          <a:pPr algn="l"/>
          <a:r>
            <a:rPr lang="en-US">
              <a:solidFill>
                <a:schemeClr val="bg2">
                  <a:lumMod val="10000"/>
                </a:schemeClr>
              </a:solidFill>
            </a:rPr>
            <a:t>Give basic information, address myths</a:t>
          </a:r>
        </a:p>
      </dgm:t>
    </dgm:pt>
    <dgm:pt modelId="{F73F97E8-FEFD-4FCF-9F31-8463A126B87C}" type="parTrans" cxnId="{55A9AB11-F1D2-428B-B7BE-A1AC8BA257E5}">
      <dgm:prSet/>
      <dgm:spPr/>
      <dgm:t>
        <a:bodyPr/>
        <a:lstStyle/>
        <a:p>
          <a:pPr algn="l"/>
          <a:endParaRPr lang="en-US">
            <a:solidFill>
              <a:schemeClr val="bg2">
                <a:lumMod val="10000"/>
              </a:schemeClr>
            </a:solidFill>
          </a:endParaRPr>
        </a:p>
      </dgm:t>
    </dgm:pt>
    <dgm:pt modelId="{D75A5A26-A60F-4590-AF9B-1FC91B970B8C}" type="sibTrans" cxnId="{55A9AB11-F1D2-428B-B7BE-A1AC8BA257E5}">
      <dgm:prSet/>
      <dgm:spPr/>
      <dgm:t>
        <a:bodyPr/>
        <a:lstStyle/>
        <a:p>
          <a:pPr algn="l"/>
          <a:endParaRPr lang="en-US">
            <a:solidFill>
              <a:schemeClr val="bg2">
                <a:lumMod val="10000"/>
              </a:schemeClr>
            </a:solidFill>
          </a:endParaRPr>
        </a:p>
      </dgm:t>
    </dgm:pt>
    <dgm:pt modelId="{12FE79C1-151B-4760-9661-107CDCBF3CC8}">
      <dgm:prSet/>
      <dgm:spPr/>
      <dgm:t>
        <a:bodyPr/>
        <a:lstStyle/>
        <a:p>
          <a:pPr algn="l"/>
          <a:r>
            <a:rPr lang="en-US">
              <a:solidFill>
                <a:schemeClr val="bg2">
                  <a:lumMod val="10000"/>
                </a:schemeClr>
              </a:solidFill>
            </a:rPr>
            <a:t>Materials for AGYW</a:t>
          </a:r>
        </a:p>
      </dgm:t>
    </dgm:pt>
    <dgm:pt modelId="{EAD8F4E5-2FFE-4FB6-86FB-4B0509C36134}" type="parTrans" cxnId="{70DCAF6A-2BA0-469E-9353-898F2B692352}">
      <dgm:prSet/>
      <dgm:spPr/>
      <dgm:t>
        <a:bodyPr/>
        <a:lstStyle/>
        <a:p>
          <a:pPr algn="l"/>
          <a:endParaRPr lang="en-US">
            <a:solidFill>
              <a:schemeClr val="bg2">
                <a:lumMod val="10000"/>
              </a:schemeClr>
            </a:solidFill>
          </a:endParaRPr>
        </a:p>
      </dgm:t>
    </dgm:pt>
    <dgm:pt modelId="{848EB9B9-4564-4D1B-97FC-7838A2FEA0E6}" type="sibTrans" cxnId="{70DCAF6A-2BA0-469E-9353-898F2B692352}">
      <dgm:prSet/>
      <dgm:spPr/>
      <dgm:t>
        <a:bodyPr/>
        <a:lstStyle/>
        <a:p>
          <a:pPr algn="l"/>
          <a:endParaRPr lang="en-US">
            <a:solidFill>
              <a:schemeClr val="bg2">
                <a:lumMod val="10000"/>
              </a:schemeClr>
            </a:solidFill>
          </a:endParaRPr>
        </a:p>
      </dgm:t>
    </dgm:pt>
    <dgm:pt modelId="{6D99D1AB-7046-4CA3-B432-158C2BA8F062}">
      <dgm:prSet/>
      <dgm:spPr/>
      <dgm:t>
        <a:bodyPr/>
        <a:lstStyle/>
        <a:p>
          <a:pPr algn="l"/>
          <a:r>
            <a:rPr lang="en-US" err="1">
              <a:solidFill>
                <a:schemeClr val="bg2">
                  <a:lumMod val="10000"/>
                </a:schemeClr>
              </a:solidFill>
            </a:rPr>
            <a:t>PrEP</a:t>
          </a:r>
          <a:r>
            <a:rPr lang="en-US">
              <a:solidFill>
                <a:schemeClr val="bg2">
                  <a:lumMod val="10000"/>
                </a:schemeClr>
              </a:solidFill>
            </a:rPr>
            <a:t> Plan Trifold</a:t>
          </a:r>
        </a:p>
      </dgm:t>
    </dgm:pt>
    <dgm:pt modelId="{5C627967-5EB7-4A56-B54D-600272A151A2}" type="parTrans" cxnId="{1FC22AFE-523A-42E4-9831-FEC7E52D38BD}">
      <dgm:prSet/>
      <dgm:spPr/>
      <dgm:t>
        <a:bodyPr/>
        <a:lstStyle/>
        <a:p>
          <a:pPr algn="l"/>
          <a:endParaRPr lang="en-US">
            <a:solidFill>
              <a:schemeClr val="bg2">
                <a:lumMod val="10000"/>
              </a:schemeClr>
            </a:solidFill>
          </a:endParaRPr>
        </a:p>
      </dgm:t>
    </dgm:pt>
    <dgm:pt modelId="{085E1EBC-947C-4443-A6A6-9B33BED5F594}" type="sibTrans" cxnId="{1FC22AFE-523A-42E4-9831-FEC7E52D38BD}">
      <dgm:prSet/>
      <dgm:spPr/>
      <dgm:t>
        <a:bodyPr/>
        <a:lstStyle/>
        <a:p>
          <a:pPr algn="l"/>
          <a:endParaRPr lang="en-US">
            <a:solidFill>
              <a:schemeClr val="bg2">
                <a:lumMod val="10000"/>
              </a:schemeClr>
            </a:solidFill>
          </a:endParaRPr>
        </a:p>
      </dgm:t>
    </dgm:pt>
    <dgm:pt modelId="{9C3F1BDB-49BF-4B9F-950B-59B2EF6D83DA}">
      <dgm:prSet/>
      <dgm:spPr/>
      <dgm:t>
        <a:bodyPr/>
        <a:lstStyle/>
        <a:p>
          <a:pPr algn="l"/>
          <a:r>
            <a:rPr lang="en-US">
              <a:solidFill>
                <a:schemeClr val="bg2">
                  <a:lumMod val="10000"/>
                </a:schemeClr>
              </a:solidFill>
            </a:rPr>
            <a:t>Bottle stickers</a:t>
          </a:r>
        </a:p>
      </dgm:t>
    </dgm:pt>
    <dgm:pt modelId="{D7D68706-F560-4485-9803-5BB4EFA65468}" type="parTrans" cxnId="{90030D45-ED2C-470C-830A-AD7634F5159B}">
      <dgm:prSet/>
      <dgm:spPr/>
      <dgm:t>
        <a:bodyPr/>
        <a:lstStyle/>
        <a:p>
          <a:pPr algn="l"/>
          <a:endParaRPr lang="en-US">
            <a:solidFill>
              <a:schemeClr val="bg2">
                <a:lumMod val="10000"/>
              </a:schemeClr>
            </a:solidFill>
          </a:endParaRPr>
        </a:p>
      </dgm:t>
    </dgm:pt>
    <dgm:pt modelId="{67B378F8-0E56-4C31-85EB-9FADE40729FD}" type="sibTrans" cxnId="{90030D45-ED2C-470C-830A-AD7634F5159B}">
      <dgm:prSet/>
      <dgm:spPr/>
      <dgm:t>
        <a:bodyPr/>
        <a:lstStyle/>
        <a:p>
          <a:pPr algn="l"/>
          <a:endParaRPr lang="en-US">
            <a:solidFill>
              <a:schemeClr val="bg2">
                <a:lumMod val="10000"/>
              </a:schemeClr>
            </a:solidFill>
          </a:endParaRPr>
        </a:p>
      </dgm:t>
    </dgm:pt>
    <dgm:pt modelId="{C43450BF-F9C2-43A2-8232-DAC0D0E01CB6}">
      <dgm:prSet phldrT="[Text]"/>
      <dgm:spPr/>
      <dgm:t>
        <a:bodyPr/>
        <a:lstStyle/>
        <a:p>
          <a:pPr algn="l"/>
          <a:r>
            <a:rPr lang="en-US">
              <a:solidFill>
                <a:schemeClr val="bg2">
                  <a:lumMod val="10000"/>
                </a:schemeClr>
              </a:solidFill>
            </a:rPr>
            <a:t>Community Engagement: Norm PrEP &amp; support it as part of Gen-N</a:t>
          </a:r>
        </a:p>
      </dgm:t>
    </dgm:pt>
    <dgm:pt modelId="{BEC28938-CFF4-430A-BD88-616EE9B860BC}" type="parTrans" cxnId="{B06510E3-61C3-49A8-B134-5F966BCF3C64}">
      <dgm:prSet/>
      <dgm:spPr/>
      <dgm:t>
        <a:bodyPr/>
        <a:lstStyle/>
        <a:p>
          <a:pPr algn="l"/>
          <a:endParaRPr lang="en-US">
            <a:solidFill>
              <a:schemeClr val="bg2">
                <a:lumMod val="10000"/>
              </a:schemeClr>
            </a:solidFill>
          </a:endParaRPr>
        </a:p>
      </dgm:t>
    </dgm:pt>
    <dgm:pt modelId="{395AC4F9-DF53-43C5-8C3F-8707EC9151DC}" type="sibTrans" cxnId="{B06510E3-61C3-49A8-B134-5F966BCF3C64}">
      <dgm:prSet/>
      <dgm:spPr/>
      <dgm:t>
        <a:bodyPr/>
        <a:lstStyle/>
        <a:p>
          <a:pPr algn="l"/>
          <a:endParaRPr lang="en-US">
            <a:solidFill>
              <a:schemeClr val="bg2">
                <a:lumMod val="10000"/>
              </a:schemeClr>
            </a:solidFill>
          </a:endParaRPr>
        </a:p>
      </dgm:t>
    </dgm:pt>
    <dgm:pt modelId="{3C83A3DA-C5D2-4010-A58C-DDBF4BCCD501}">
      <dgm:prSet phldrT="[Text]"/>
      <dgm:spPr/>
      <dgm:t>
        <a:bodyPr/>
        <a:lstStyle/>
        <a:p>
          <a:pPr algn="l"/>
          <a:r>
            <a:rPr lang="en-US">
              <a:solidFill>
                <a:schemeClr val="bg2">
                  <a:lumMod val="10000"/>
                </a:schemeClr>
              </a:solidFill>
            </a:rPr>
            <a:t>Introduce innovations in HIV prevention, testing &amp; treatment</a:t>
          </a:r>
        </a:p>
      </dgm:t>
    </dgm:pt>
    <dgm:pt modelId="{936E7386-9171-48B1-933E-0C36D3BDEBEE}" type="parTrans" cxnId="{F7E53A89-D6D0-430D-AD0C-33E7E4252A50}">
      <dgm:prSet/>
      <dgm:spPr/>
      <dgm:t>
        <a:bodyPr/>
        <a:lstStyle/>
        <a:p>
          <a:pPr algn="l"/>
          <a:endParaRPr lang="en-US">
            <a:solidFill>
              <a:schemeClr val="bg2">
                <a:lumMod val="10000"/>
              </a:schemeClr>
            </a:solidFill>
          </a:endParaRPr>
        </a:p>
      </dgm:t>
    </dgm:pt>
    <dgm:pt modelId="{E6A75D81-EBC0-40F1-92DD-66DA08053DA8}" type="sibTrans" cxnId="{F7E53A89-D6D0-430D-AD0C-33E7E4252A50}">
      <dgm:prSet/>
      <dgm:spPr/>
      <dgm:t>
        <a:bodyPr/>
        <a:lstStyle/>
        <a:p>
          <a:pPr algn="l"/>
          <a:endParaRPr lang="en-US">
            <a:solidFill>
              <a:schemeClr val="bg2">
                <a:lumMod val="10000"/>
              </a:schemeClr>
            </a:solidFill>
          </a:endParaRPr>
        </a:p>
      </dgm:t>
    </dgm:pt>
    <dgm:pt modelId="{35FA9020-3D8B-4B0A-AFFA-8E07C65BF8CF}">
      <dgm:prSet phldrT="[Text]"/>
      <dgm:spPr/>
      <dgm:t>
        <a:bodyPr/>
        <a:lstStyle/>
        <a:p>
          <a:pPr algn="l"/>
          <a:r>
            <a:rPr lang="en-US">
              <a:solidFill>
                <a:schemeClr val="bg2">
                  <a:lumMod val="10000"/>
                </a:schemeClr>
              </a:solidFill>
            </a:rPr>
            <a:t>Introduce Gen-N</a:t>
          </a:r>
        </a:p>
      </dgm:t>
    </dgm:pt>
    <dgm:pt modelId="{D5FA06E8-9D54-42C0-90D7-0B18E1EEA670}" type="parTrans" cxnId="{2187246B-516A-4CC6-8A3C-7626EBA706B8}">
      <dgm:prSet/>
      <dgm:spPr/>
      <dgm:t>
        <a:bodyPr/>
        <a:lstStyle/>
        <a:p>
          <a:pPr algn="l"/>
          <a:endParaRPr lang="en-US">
            <a:solidFill>
              <a:schemeClr val="bg2">
                <a:lumMod val="10000"/>
              </a:schemeClr>
            </a:solidFill>
          </a:endParaRPr>
        </a:p>
      </dgm:t>
    </dgm:pt>
    <dgm:pt modelId="{9CC08F4D-2EBA-41CF-BA6B-43F03D576761}" type="sibTrans" cxnId="{2187246B-516A-4CC6-8A3C-7626EBA706B8}">
      <dgm:prSet/>
      <dgm:spPr/>
      <dgm:t>
        <a:bodyPr/>
        <a:lstStyle/>
        <a:p>
          <a:pPr algn="l"/>
          <a:endParaRPr lang="en-US">
            <a:solidFill>
              <a:schemeClr val="bg2">
                <a:lumMod val="10000"/>
              </a:schemeClr>
            </a:solidFill>
          </a:endParaRPr>
        </a:p>
      </dgm:t>
    </dgm:pt>
    <dgm:pt modelId="{2EDF9E2E-C6E4-4145-8D98-890BA2F279B4}">
      <dgm:prSet phldrT="[Text]"/>
      <dgm:spPr/>
      <dgm:t>
        <a:bodyPr/>
        <a:lstStyle/>
        <a:p>
          <a:pPr algn="l"/>
          <a:r>
            <a:rPr lang="en-US">
              <a:solidFill>
                <a:schemeClr val="bg2">
                  <a:lumMod val="10000"/>
                </a:schemeClr>
              </a:solidFill>
            </a:rPr>
            <a:t>Community pledge</a:t>
          </a:r>
        </a:p>
      </dgm:t>
    </dgm:pt>
    <dgm:pt modelId="{6477FC9C-2E5B-4C20-B3A0-6A2DED57505C}" type="parTrans" cxnId="{E24D5957-9B24-4F93-BA54-2A104B433657}">
      <dgm:prSet/>
      <dgm:spPr/>
      <dgm:t>
        <a:bodyPr/>
        <a:lstStyle/>
        <a:p>
          <a:pPr algn="l"/>
          <a:endParaRPr lang="en-US">
            <a:solidFill>
              <a:schemeClr val="bg2">
                <a:lumMod val="10000"/>
              </a:schemeClr>
            </a:solidFill>
          </a:endParaRPr>
        </a:p>
      </dgm:t>
    </dgm:pt>
    <dgm:pt modelId="{5ADA37EE-3872-4D30-A941-70C6EFC0BB01}" type="sibTrans" cxnId="{E24D5957-9B24-4F93-BA54-2A104B433657}">
      <dgm:prSet/>
      <dgm:spPr/>
      <dgm:t>
        <a:bodyPr/>
        <a:lstStyle/>
        <a:p>
          <a:pPr algn="l"/>
          <a:endParaRPr lang="en-US">
            <a:solidFill>
              <a:schemeClr val="bg2">
                <a:lumMod val="10000"/>
              </a:schemeClr>
            </a:solidFill>
          </a:endParaRPr>
        </a:p>
      </dgm:t>
    </dgm:pt>
    <dgm:pt modelId="{00C188E1-FB89-4DA8-B707-D50AC7FB3758}">
      <dgm:prSet/>
      <dgm:spPr/>
      <dgm:t>
        <a:bodyPr/>
        <a:lstStyle/>
        <a:p>
          <a:pPr algn="l"/>
          <a:r>
            <a:rPr lang="en-US">
              <a:solidFill>
                <a:schemeClr val="bg2">
                  <a:lumMod val="10000"/>
                </a:schemeClr>
              </a:solidFill>
            </a:rPr>
            <a:t>Social media posts</a:t>
          </a:r>
        </a:p>
      </dgm:t>
    </dgm:pt>
    <dgm:pt modelId="{391FDBF7-D30C-48C5-BC3A-546D11EE1F5C}" type="parTrans" cxnId="{01122FF8-90F1-4538-A84F-56A87DC9FA63}">
      <dgm:prSet/>
      <dgm:spPr/>
      <dgm:t>
        <a:bodyPr/>
        <a:lstStyle/>
        <a:p>
          <a:pPr algn="l"/>
          <a:endParaRPr lang="en-US">
            <a:solidFill>
              <a:schemeClr val="bg2">
                <a:lumMod val="10000"/>
              </a:schemeClr>
            </a:solidFill>
          </a:endParaRPr>
        </a:p>
      </dgm:t>
    </dgm:pt>
    <dgm:pt modelId="{378D3642-A42E-457F-B9DD-770B66BC9502}" type="sibTrans" cxnId="{01122FF8-90F1-4538-A84F-56A87DC9FA63}">
      <dgm:prSet/>
      <dgm:spPr/>
      <dgm:t>
        <a:bodyPr/>
        <a:lstStyle/>
        <a:p>
          <a:pPr algn="l"/>
          <a:endParaRPr lang="en-US">
            <a:solidFill>
              <a:schemeClr val="bg2">
                <a:lumMod val="10000"/>
              </a:schemeClr>
            </a:solidFill>
          </a:endParaRPr>
        </a:p>
      </dgm:t>
    </dgm:pt>
    <dgm:pt modelId="{00AE0310-77C7-4898-BA56-EA4D2C2555D4}">
      <dgm:prSet phldrT="[Text]"/>
      <dgm:spPr/>
      <dgm:t>
        <a:bodyPr/>
        <a:lstStyle/>
        <a:p>
          <a:pPr algn="l"/>
          <a:r>
            <a:rPr lang="en-US">
              <a:solidFill>
                <a:schemeClr val="bg2">
                  <a:lumMod val="10000"/>
                </a:schemeClr>
              </a:solidFill>
            </a:rPr>
            <a:t>Reframes </a:t>
          </a:r>
          <a:r>
            <a:rPr lang="en-US" err="1">
              <a:solidFill>
                <a:schemeClr val="bg2">
                  <a:lumMod val="10000"/>
                </a:schemeClr>
              </a:solidFill>
            </a:rPr>
            <a:t>PrEP</a:t>
          </a:r>
          <a:r>
            <a:rPr lang="en-US">
              <a:solidFill>
                <a:schemeClr val="bg2">
                  <a:lumMod val="10000"/>
                </a:schemeClr>
              </a:solidFill>
            </a:rPr>
            <a:t> as contribution to a higher cause</a:t>
          </a:r>
        </a:p>
      </dgm:t>
    </dgm:pt>
    <dgm:pt modelId="{68F17E09-38F5-48EA-AD78-FB5D7BCAA00E}" type="parTrans" cxnId="{851E990F-62E4-4942-956B-14873D933162}">
      <dgm:prSet/>
      <dgm:spPr/>
      <dgm:t>
        <a:bodyPr/>
        <a:lstStyle/>
        <a:p>
          <a:pPr algn="l"/>
          <a:endParaRPr lang="en-US">
            <a:solidFill>
              <a:schemeClr val="bg2">
                <a:lumMod val="10000"/>
              </a:schemeClr>
            </a:solidFill>
          </a:endParaRPr>
        </a:p>
      </dgm:t>
    </dgm:pt>
    <dgm:pt modelId="{BF8A84E2-9120-4C6B-A1D2-42157D56B4A7}" type="sibTrans" cxnId="{851E990F-62E4-4942-956B-14873D933162}">
      <dgm:prSet/>
      <dgm:spPr/>
      <dgm:t>
        <a:bodyPr/>
        <a:lstStyle/>
        <a:p>
          <a:pPr algn="l"/>
          <a:endParaRPr lang="en-US">
            <a:solidFill>
              <a:schemeClr val="bg2">
                <a:lumMod val="10000"/>
              </a:schemeClr>
            </a:solidFill>
          </a:endParaRPr>
        </a:p>
      </dgm:t>
    </dgm:pt>
    <dgm:pt modelId="{FA0C5FD5-BAF7-478D-81DE-D59A7EFBF3AF}">
      <dgm:prSet phldrT="[Text]"/>
      <dgm:spPr/>
      <dgm:t>
        <a:bodyPr/>
        <a:lstStyle/>
        <a:p>
          <a:pPr algn="l"/>
          <a:r>
            <a:rPr lang="en-US">
              <a:solidFill>
                <a:schemeClr val="bg2">
                  <a:lumMod val="10000"/>
                </a:schemeClr>
              </a:solidFill>
            </a:rPr>
            <a:t>Creates platform to talk about HIV innovations</a:t>
          </a:r>
        </a:p>
      </dgm:t>
    </dgm:pt>
    <dgm:pt modelId="{D64C20C7-D1DC-49EE-A612-0B7FB902F09A}" type="parTrans" cxnId="{2F1AD377-ADEF-4678-B7B4-8F19EF09A257}">
      <dgm:prSet/>
      <dgm:spPr/>
      <dgm:t>
        <a:bodyPr/>
        <a:lstStyle/>
        <a:p>
          <a:pPr algn="l"/>
          <a:endParaRPr lang="en-US">
            <a:solidFill>
              <a:schemeClr val="bg2">
                <a:lumMod val="10000"/>
              </a:schemeClr>
            </a:solidFill>
          </a:endParaRPr>
        </a:p>
      </dgm:t>
    </dgm:pt>
    <dgm:pt modelId="{4FDB3B31-A9E2-4928-8D10-0CC3D394C0EB}" type="sibTrans" cxnId="{2F1AD377-ADEF-4678-B7B4-8F19EF09A257}">
      <dgm:prSet/>
      <dgm:spPr/>
      <dgm:t>
        <a:bodyPr/>
        <a:lstStyle/>
        <a:p>
          <a:pPr algn="l"/>
          <a:endParaRPr lang="en-US">
            <a:solidFill>
              <a:schemeClr val="bg2">
                <a:lumMod val="10000"/>
              </a:schemeClr>
            </a:solidFill>
          </a:endParaRPr>
        </a:p>
      </dgm:t>
    </dgm:pt>
    <dgm:pt modelId="{E2571454-22F7-499D-B8EC-3838FB71ACB9}">
      <dgm:prSet phldrT="[Text]"/>
      <dgm:spPr/>
      <dgm:t>
        <a:bodyPr/>
        <a:lstStyle/>
        <a:p>
          <a:pPr algn="l"/>
          <a:r>
            <a:rPr lang="en-US">
              <a:solidFill>
                <a:schemeClr val="bg2">
                  <a:lumMod val="10000"/>
                </a:schemeClr>
              </a:solidFill>
            </a:rPr>
            <a:t>TV, large print, popular media, influencers</a:t>
          </a:r>
        </a:p>
      </dgm:t>
    </dgm:pt>
    <dgm:pt modelId="{96B10DDE-4418-42F5-B110-B403F7E52F4E}" type="parTrans" cxnId="{C820BC04-41DA-45A3-AE29-7A9873244641}">
      <dgm:prSet/>
      <dgm:spPr/>
      <dgm:t>
        <a:bodyPr/>
        <a:lstStyle/>
        <a:p>
          <a:pPr algn="l"/>
          <a:endParaRPr lang="en-US">
            <a:solidFill>
              <a:schemeClr val="bg2">
                <a:lumMod val="10000"/>
              </a:schemeClr>
            </a:solidFill>
          </a:endParaRPr>
        </a:p>
      </dgm:t>
    </dgm:pt>
    <dgm:pt modelId="{B7DABB15-5568-4607-9A9B-BEB05472C3EC}" type="sibTrans" cxnId="{C820BC04-41DA-45A3-AE29-7A9873244641}">
      <dgm:prSet/>
      <dgm:spPr/>
      <dgm:t>
        <a:bodyPr/>
        <a:lstStyle/>
        <a:p>
          <a:pPr algn="l"/>
          <a:endParaRPr lang="en-US">
            <a:solidFill>
              <a:schemeClr val="bg2">
                <a:lumMod val="10000"/>
              </a:schemeClr>
            </a:solidFill>
          </a:endParaRPr>
        </a:p>
      </dgm:t>
    </dgm:pt>
    <dgm:pt modelId="{C7604ED7-CDF2-49A8-A09B-52DBA82C5E51}">
      <dgm:prSet/>
      <dgm:spPr/>
      <dgm:t>
        <a:bodyPr/>
        <a:lstStyle/>
        <a:p>
          <a:pPr algn="l"/>
          <a:r>
            <a:rPr lang="en-US">
              <a:solidFill>
                <a:schemeClr val="bg2">
                  <a:lumMod val="10000"/>
                </a:schemeClr>
              </a:solidFill>
            </a:rPr>
            <a:t>Common concerns, “Pocket provider videos”</a:t>
          </a:r>
        </a:p>
      </dgm:t>
    </dgm:pt>
    <dgm:pt modelId="{E9725724-0586-403F-BF31-D964B3644546}" type="parTrans" cxnId="{14C9322C-381E-4298-B6D8-B09AE50AB2FA}">
      <dgm:prSet/>
      <dgm:spPr/>
      <dgm:t>
        <a:bodyPr/>
        <a:lstStyle/>
        <a:p>
          <a:pPr algn="l"/>
          <a:endParaRPr lang="en-US">
            <a:solidFill>
              <a:schemeClr val="bg2">
                <a:lumMod val="10000"/>
              </a:schemeClr>
            </a:solidFill>
          </a:endParaRPr>
        </a:p>
      </dgm:t>
    </dgm:pt>
    <dgm:pt modelId="{D35641BE-4CA2-48E6-B05C-38948213BF24}" type="sibTrans" cxnId="{14C9322C-381E-4298-B6D8-B09AE50AB2FA}">
      <dgm:prSet/>
      <dgm:spPr/>
      <dgm:t>
        <a:bodyPr/>
        <a:lstStyle/>
        <a:p>
          <a:pPr algn="l"/>
          <a:endParaRPr lang="en-US">
            <a:solidFill>
              <a:schemeClr val="bg2">
                <a:lumMod val="10000"/>
              </a:schemeClr>
            </a:solidFill>
          </a:endParaRPr>
        </a:p>
      </dgm:t>
    </dgm:pt>
    <dgm:pt modelId="{DA4D2947-225C-4D58-89E0-ECA3BCDA5D1A}">
      <dgm:prSet/>
      <dgm:spPr/>
      <dgm:t>
        <a:bodyPr/>
        <a:lstStyle/>
        <a:p>
          <a:pPr algn="l"/>
          <a:r>
            <a:rPr lang="en-US">
              <a:solidFill>
                <a:schemeClr val="bg2">
                  <a:lumMod val="10000"/>
                </a:schemeClr>
              </a:solidFill>
            </a:rPr>
            <a:t>Counseling for continuation wheel</a:t>
          </a:r>
        </a:p>
      </dgm:t>
    </dgm:pt>
    <dgm:pt modelId="{16FD4BA0-2DAB-42FB-88A6-6EF9ADDB9122}" type="parTrans" cxnId="{E14A6913-E817-418F-AC3E-D54988402592}">
      <dgm:prSet/>
      <dgm:spPr/>
      <dgm:t>
        <a:bodyPr/>
        <a:lstStyle/>
        <a:p>
          <a:pPr algn="l"/>
          <a:endParaRPr lang="en-US">
            <a:solidFill>
              <a:schemeClr val="bg2">
                <a:lumMod val="10000"/>
              </a:schemeClr>
            </a:solidFill>
          </a:endParaRPr>
        </a:p>
      </dgm:t>
    </dgm:pt>
    <dgm:pt modelId="{B763917B-1142-430B-B84E-339640737FC4}" type="sibTrans" cxnId="{E14A6913-E817-418F-AC3E-D54988402592}">
      <dgm:prSet/>
      <dgm:spPr/>
      <dgm:t>
        <a:bodyPr/>
        <a:lstStyle/>
        <a:p>
          <a:pPr algn="l"/>
          <a:endParaRPr lang="en-US">
            <a:solidFill>
              <a:schemeClr val="bg2">
                <a:lumMod val="10000"/>
              </a:schemeClr>
            </a:solidFill>
          </a:endParaRPr>
        </a:p>
      </dgm:t>
    </dgm:pt>
    <dgm:pt modelId="{0AB93155-0F7F-40F4-9CB5-B20BE54EDC3D}">
      <dgm:prSet phldrT="[Text]"/>
      <dgm:spPr/>
      <dgm:t>
        <a:bodyPr/>
        <a:lstStyle/>
        <a:p>
          <a:pPr algn="l"/>
          <a:r>
            <a:rPr lang="en-US">
              <a:solidFill>
                <a:schemeClr val="bg2">
                  <a:lumMod val="10000"/>
                </a:schemeClr>
              </a:solidFill>
            </a:rPr>
            <a:t>Requests commitment to support Gen-N</a:t>
          </a:r>
        </a:p>
      </dgm:t>
    </dgm:pt>
    <dgm:pt modelId="{6BF35BDF-57C9-4042-8FA8-B8A0BB31D332}" type="parTrans" cxnId="{ED106860-7A6A-4D08-A930-3E5B5F948BA1}">
      <dgm:prSet/>
      <dgm:spPr/>
      <dgm:t>
        <a:bodyPr/>
        <a:lstStyle/>
        <a:p>
          <a:pPr algn="l"/>
          <a:endParaRPr lang="en-US">
            <a:solidFill>
              <a:schemeClr val="bg2">
                <a:lumMod val="10000"/>
              </a:schemeClr>
            </a:solidFill>
          </a:endParaRPr>
        </a:p>
      </dgm:t>
    </dgm:pt>
    <dgm:pt modelId="{75C06137-B3C8-4B0F-BD08-D0716CBE93CF}" type="sibTrans" cxnId="{ED106860-7A6A-4D08-A930-3E5B5F948BA1}">
      <dgm:prSet/>
      <dgm:spPr/>
      <dgm:t>
        <a:bodyPr/>
        <a:lstStyle/>
        <a:p>
          <a:pPr algn="l"/>
          <a:endParaRPr lang="en-US">
            <a:solidFill>
              <a:schemeClr val="bg2">
                <a:lumMod val="10000"/>
              </a:schemeClr>
            </a:solidFill>
          </a:endParaRPr>
        </a:p>
      </dgm:t>
    </dgm:pt>
    <dgm:pt modelId="{B3560B12-F1B4-459E-8DEA-13F24411A51D}">
      <dgm:prSet phldrT="[Text]"/>
      <dgm:spPr/>
      <dgm:t>
        <a:bodyPr/>
        <a:lstStyle/>
        <a:p>
          <a:pPr algn="l"/>
          <a:r>
            <a:rPr lang="en-US">
              <a:solidFill>
                <a:schemeClr val="bg2">
                  <a:lumMod val="10000"/>
                </a:schemeClr>
              </a:solidFill>
            </a:rPr>
            <a:t>FAQ Infographic</a:t>
          </a:r>
        </a:p>
      </dgm:t>
    </dgm:pt>
    <dgm:pt modelId="{BF9BA4C5-2EE4-4AC0-BBB8-D599A78894CD}" type="parTrans" cxnId="{4672BC20-F5A8-42F6-9A1D-5FCD265ED0A5}">
      <dgm:prSet/>
      <dgm:spPr/>
      <dgm:t>
        <a:bodyPr/>
        <a:lstStyle/>
        <a:p>
          <a:pPr algn="l"/>
          <a:endParaRPr lang="en-US">
            <a:solidFill>
              <a:schemeClr val="bg2">
                <a:lumMod val="10000"/>
              </a:schemeClr>
            </a:solidFill>
          </a:endParaRPr>
        </a:p>
      </dgm:t>
    </dgm:pt>
    <dgm:pt modelId="{11345A5E-FDA1-41AB-9335-DC58BFF93E53}" type="sibTrans" cxnId="{4672BC20-F5A8-42F6-9A1D-5FCD265ED0A5}">
      <dgm:prSet/>
      <dgm:spPr/>
      <dgm:t>
        <a:bodyPr/>
        <a:lstStyle/>
        <a:p>
          <a:pPr algn="l"/>
          <a:endParaRPr lang="en-US">
            <a:solidFill>
              <a:schemeClr val="bg2">
                <a:lumMod val="10000"/>
              </a:schemeClr>
            </a:solidFill>
          </a:endParaRPr>
        </a:p>
      </dgm:t>
    </dgm:pt>
    <dgm:pt modelId="{4D0A5B50-F325-477E-9E9C-AEE352DBDCE8}">
      <dgm:prSet/>
      <dgm:spPr/>
      <dgm:t>
        <a:bodyPr/>
        <a:lstStyle/>
        <a:p>
          <a:pPr algn="l"/>
          <a:r>
            <a:rPr lang="en-US">
              <a:solidFill>
                <a:schemeClr val="bg2">
                  <a:lumMod val="10000"/>
                </a:schemeClr>
              </a:solidFill>
            </a:rPr>
            <a:t>Client-provider relationship</a:t>
          </a:r>
        </a:p>
      </dgm:t>
    </dgm:pt>
    <dgm:pt modelId="{1035C9D8-6A86-4A79-A115-337D758F3898}" type="parTrans" cxnId="{5B5041E8-C59B-46AE-87A0-8972A9D50AB3}">
      <dgm:prSet/>
      <dgm:spPr/>
      <dgm:t>
        <a:bodyPr/>
        <a:lstStyle/>
        <a:p>
          <a:endParaRPr lang="en-US">
            <a:solidFill>
              <a:schemeClr val="bg2">
                <a:lumMod val="10000"/>
              </a:schemeClr>
            </a:solidFill>
          </a:endParaRPr>
        </a:p>
      </dgm:t>
    </dgm:pt>
    <dgm:pt modelId="{A0AC423A-4716-4C88-AB94-4474D709B484}" type="sibTrans" cxnId="{5B5041E8-C59B-46AE-87A0-8972A9D50AB3}">
      <dgm:prSet/>
      <dgm:spPr/>
      <dgm:t>
        <a:bodyPr/>
        <a:lstStyle/>
        <a:p>
          <a:endParaRPr lang="en-US">
            <a:solidFill>
              <a:schemeClr val="bg2">
                <a:lumMod val="10000"/>
              </a:schemeClr>
            </a:solidFill>
          </a:endParaRPr>
        </a:p>
      </dgm:t>
    </dgm:pt>
    <dgm:pt modelId="{4C48C9B7-72BD-4333-BB20-710C3BCF6EEB}">
      <dgm:prSet/>
      <dgm:spPr/>
      <dgm:t>
        <a:bodyPr/>
        <a:lstStyle/>
        <a:p>
          <a:pPr algn="l"/>
          <a:r>
            <a:rPr lang="en-US" err="1">
              <a:solidFill>
                <a:schemeClr val="bg2">
                  <a:lumMod val="10000"/>
                </a:schemeClr>
              </a:solidFill>
            </a:rPr>
            <a:t>Empathways</a:t>
          </a:r>
          <a:r>
            <a:rPr lang="en-US">
              <a:solidFill>
                <a:schemeClr val="bg2">
                  <a:lumMod val="10000"/>
                </a:schemeClr>
              </a:solidFill>
            </a:rPr>
            <a:t>, Gen-N Manifesto</a:t>
          </a:r>
        </a:p>
      </dgm:t>
    </dgm:pt>
    <dgm:pt modelId="{FE1969C0-D5B2-4CA3-8D96-950D55B6C985}" type="parTrans" cxnId="{361C60BE-7EDF-444B-9ACD-26D3F657D2C8}">
      <dgm:prSet/>
      <dgm:spPr/>
      <dgm:t>
        <a:bodyPr/>
        <a:lstStyle/>
        <a:p>
          <a:endParaRPr lang="en-US">
            <a:solidFill>
              <a:schemeClr val="bg2">
                <a:lumMod val="10000"/>
              </a:schemeClr>
            </a:solidFill>
          </a:endParaRPr>
        </a:p>
      </dgm:t>
    </dgm:pt>
    <dgm:pt modelId="{CCB17E8A-9C52-4F00-AAA5-B08A8FD752F5}" type="sibTrans" cxnId="{361C60BE-7EDF-444B-9ACD-26D3F657D2C8}">
      <dgm:prSet/>
      <dgm:spPr/>
      <dgm:t>
        <a:bodyPr/>
        <a:lstStyle/>
        <a:p>
          <a:endParaRPr lang="en-US">
            <a:solidFill>
              <a:schemeClr val="bg2">
                <a:lumMod val="10000"/>
              </a:schemeClr>
            </a:solidFill>
          </a:endParaRPr>
        </a:p>
      </dgm:t>
    </dgm:pt>
    <dgm:pt modelId="{5E50ACA4-74AA-4419-9385-944151F533DC}" type="pres">
      <dgm:prSet presAssocID="{75678148-3CDC-42D8-B5E7-67A2D2BDAD12}" presName="Name0" presStyleCnt="0">
        <dgm:presLayoutVars>
          <dgm:chMax val="7"/>
          <dgm:dir/>
          <dgm:animLvl val="lvl"/>
          <dgm:resizeHandles val="exact"/>
        </dgm:presLayoutVars>
      </dgm:prSet>
      <dgm:spPr/>
    </dgm:pt>
    <dgm:pt modelId="{AA216758-1636-4AB0-BA97-D8431EF5F262}" type="pres">
      <dgm:prSet presAssocID="{10596265-4F46-4B8D-B1DD-B172C0FFA33C}" presName="circle1" presStyleLbl="node1" presStyleIdx="0" presStyleCnt="4"/>
      <dgm:spPr/>
    </dgm:pt>
    <dgm:pt modelId="{E5C3DB5F-23B4-430D-A8AE-80093CEFAB0C}" type="pres">
      <dgm:prSet presAssocID="{10596265-4F46-4B8D-B1DD-B172C0FFA33C}" presName="space" presStyleCnt="0"/>
      <dgm:spPr/>
    </dgm:pt>
    <dgm:pt modelId="{436DB239-40CA-41C0-8D3C-B7BDE23ED832}" type="pres">
      <dgm:prSet presAssocID="{10596265-4F46-4B8D-B1DD-B172C0FFA33C}" presName="rect1" presStyleLbl="alignAcc1" presStyleIdx="0" presStyleCnt="4"/>
      <dgm:spPr/>
    </dgm:pt>
    <dgm:pt modelId="{96131CDB-561F-487A-9938-0E7124425567}" type="pres">
      <dgm:prSet presAssocID="{C43450BF-F9C2-43A2-8232-DAC0D0E01CB6}" presName="vertSpace2" presStyleLbl="node1" presStyleIdx="0" presStyleCnt="4"/>
      <dgm:spPr/>
    </dgm:pt>
    <dgm:pt modelId="{EAC17AEB-BA2E-4FC2-8734-2F6DB2F47E49}" type="pres">
      <dgm:prSet presAssocID="{C43450BF-F9C2-43A2-8232-DAC0D0E01CB6}" presName="circle2" presStyleLbl="node1" presStyleIdx="1" presStyleCnt="4"/>
      <dgm:spPr/>
    </dgm:pt>
    <dgm:pt modelId="{C1643045-B6E6-40DF-BE17-01702137E6E1}" type="pres">
      <dgm:prSet presAssocID="{C43450BF-F9C2-43A2-8232-DAC0D0E01CB6}" presName="rect2" presStyleLbl="alignAcc1" presStyleIdx="1" presStyleCnt="4"/>
      <dgm:spPr/>
    </dgm:pt>
    <dgm:pt modelId="{05C462BF-250B-4760-95D8-168A20A51B9F}" type="pres">
      <dgm:prSet presAssocID="{BFCEA7B0-F57A-49CA-8AC1-FDF26EC5CF88}" presName="vertSpace3" presStyleLbl="node1" presStyleIdx="1" presStyleCnt="4"/>
      <dgm:spPr/>
    </dgm:pt>
    <dgm:pt modelId="{70A5F4FA-39EB-4B2F-9792-BF3C3AE1C5F5}" type="pres">
      <dgm:prSet presAssocID="{BFCEA7B0-F57A-49CA-8AC1-FDF26EC5CF88}" presName="circle3" presStyleLbl="node1" presStyleIdx="2" presStyleCnt="4"/>
      <dgm:spPr/>
    </dgm:pt>
    <dgm:pt modelId="{4A5644E6-7FB3-4592-A63D-FAB159603B53}" type="pres">
      <dgm:prSet presAssocID="{BFCEA7B0-F57A-49CA-8AC1-FDF26EC5CF88}" presName="rect3" presStyleLbl="alignAcc1" presStyleIdx="2" presStyleCnt="4"/>
      <dgm:spPr/>
    </dgm:pt>
    <dgm:pt modelId="{5D3E7C9E-F743-4137-8A6D-0DB4C197980A}" type="pres">
      <dgm:prSet presAssocID="{12FE79C1-151B-4760-9661-107CDCBF3CC8}" presName="vertSpace4" presStyleLbl="node1" presStyleIdx="2" presStyleCnt="4"/>
      <dgm:spPr/>
    </dgm:pt>
    <dgm:pt modelId="{C951B9F4-F132-4395-B30F-46A2F0A53E1B}" type="pres">
      <dgm:prSet presAssocID="{12FE79C1-151B-4760-9661-107CDCBF3CC8}" presName="circle4" presStyleLbl="node1" presStyleIdx="3" presStyleCnt="4"/>
      <dgm:spPr/>
    </dgm:pt>
    <dgm:pt modelId="{DD412FFE-2ABD-41FB-AE9B-E328C5D11922}" type="pres">
      <dgm:prSet presAssocID="{12FE79C1-151B-4760-9661-107CDCBF3CC8}" presName="rect4" presStyleLbl="alignAcc1" presStyleIdx="3" presStyleCnt="4"/>
      <dgm:spPr/>
    </dgm:pt>
    <dgm:pt modelId="{13A3B7A5-F390-4FED-887A-62BECE74A1D7}" type="pres">
      <dgm:prSet presAssocID="{10596265-4F46-4B8D-B1DD-B172C0FFA33C}" presName="rect1ParTx" presStyleLbl="alignAcc1" presStyleIdx="3" presStyleCnt="4">
        <dgm:presLayoutVars>
          <dgm:chMax val="1"/>
          <dgm:bulletEnabled val="1"/>
        </dgm:presLayoutVars>
      </dgm:prSet>
      <dgm:spPr/>
    </dgm:pt>
    <dgm:pt modelId="{D5002078-E760-4F2F-B2E9-A32B26505C65}" type="pres">
      <dgm:prSet presAssocID="{10596265-4F46-4B8D-B1DD-B172C0FFA33C}" presName="rect1ChTx" presStyleLbl="alignAcc1" presStyleIdx="3" presStyleCnt="4">
        <dgm:presLayoutVars>
          <dgm:bulletEnabled val="1"/>
        </dgm:presLayoutVars>
      </dgm:prSet>
      <dgm:spPr/>
    </dgm:pt>
    <dgm:pt modelId="{EB283AE8-6AB4-42F6-9036-8223255DCCD1}" type="pres">
      <dgm:prSet presAssocID="{C43450BF-F9C2-43A2-8232-DAC0D0E01CB6}" presName="rect2ParTx" presStyleLbl="alignAcc1" presStyleIdx="3" presStyleCnt="4">
        <dgm:presLayoutVars>
          <dgm:chMax val="1"/>
          <dgm:bulletEnabled val="1"/>
        </dgm:presLayoutVars>
      </dgm:prSet>
      <dgm:spPr/>
    </dgm:pt>
    <dgm:pt modelId="{82488F29-D83E-4018-991A-779728DC1C07}" type="pres">
      <dgm:prSet presAssocID="{C43450BF-F9C2-43A2-8232-DAC0D0E01CB6}" presName="rect2ChTx" presStyleLbl="alignAcc1" presStyleIdx="3" presStyleCnt="4">
        <dgm:presLayoutVars>
          <dgm:bulletEnabled val="1"/>
        </dgm:presLayoutVars>
      </dgm:prSet>
      <dgm:spPr/>
    </dgm:pt>
    <dgm:pt modelId="{BA04D5B6-0B28-4F41-876D-919DF36A5D6C}" type="pres">
      <dgm:prSet presAssocID="{BFCEA7B0-F57A-49CA-8AC1-FDF26EC5CF88}" presName="rect3ParTx" presStyleLbl="alignAcc1" presStyleIdx="3" presStyleCnt="4">
        <dgm:presLayoutVars>
          <dgm:chMax val="1"/>
          <dgm:bulletEnabled val="1"/>
        </dgm:presLayoutVars>
      </dgm:prSet>
      <dgm:spPr/>
    </dgm:pt>
    <dgm:pt modelId="{C9002457-C38E-4413-A67A-90075A8503DC}" type="pres">
      <dgm:prSet presAssocID="{BFCEA7B0-F57A-49CA-8AC1-FDF26EC5CF88}" presName="rect3ChTx" presStyleLbl="alignAcc1" presStyleIdx="3" presStyleCnt="4">
        <dgm:presLayoutVars>
          <dgm:bulletEnabled val="1"/>
        </dgm:presLayoutVars>
      </dgm:prSet>
      <dgm:spPr/>
    </dgm:pt>
    <dgm:pt modelId="{B143E03D-4AFF-41B5-8F08-E2CB931527DB}" type="pres">
      <dgm:prSet presAssocID="{12FE79C1-151B-4760-9661-107CDCBF3CC8}" presName="rect4ParTx" presStyleLbl="alignAcc1" presStyleIdx="3" presStyleCnt="4">
        <dgm:presLayoutVars>
          <dgm:chMax val="1"/>
          <dgm:bulletEnabled val="1"/>
        </dgm:presLayoutVars>
      </dgm:prSet>
      <dgm:spPr/>
    </dgm:pt>
    <dgm:pt modelId="{65D6BFD7-255A-412F-B4AB-F0DD0600F1E3}" type="pres">
      <dgm:prSet presAssocID="{12FE79C1-151B-4760-9661-107CDCBF3CC8}" presName="rect4ChTx" presStyleLbl="alignAcc1" presStyleIdx="3" presStyleCnt="4">
        <dgm:presLayoutVars>
          <dgm:bulletEnabled val="1"/>
        </dgm:presLayoutVars>
      </dgm:prSet>
      <dgm:spPr/>
    </dgm:pt>
  </dgm:ptLst>
  <dgm:cxnLst>
    <dgm:cxn modelId="{A6F10304-9F53-442F-A7CC-BE8001A3E2E3}" type="presOf" srcId="{10596265-4F46-4B8D-B1DD-B172C0FFA33C}" destId="{436DB239-40CA-41C0-8D3C-B7BDE23ED832}" srcOrd="0" destOrd="0" presId="urn:microsoft.com/office/officeart/2005/8/layout/target3"/>
    <dgm:cxn modelId="{C820BC04-41DA-45A3-AE29-7A9873244641}" srcId="{10596265-4F46-4B8D-B1DD-B172C0FFA33C}" destId="{E2571454-22F7-499D-B8EC-3838FB71ACB9}" srcOrd="2" destOrd="0" parTransId="{96B10DDE-4418-42F5-B110-B403F7E52F4E}" sibTransId="{B7DABB15-5568-4607-9A9B-BEB05472C3EC}"/>
    <dgm:cxn modelId="{C19DE006-7A78-4F11-B17E-9EECE964A3E7}" type="presOf" srcId="{00C188E1-FB89-4DA8-B707-D50AC7FB3758}" destId="{65D6BFD7-255A-412F-B4AB-F0DD0600F1E3}" srcOrd="0" destOrd="0" presId="urn:microsoft.com/office/officeart/2005/8/layout/target3"/>
    <dgm:cxn modelId="{E60E4009-E0EB-4694-A2EF-A1FBE7FAD239}" type="presOf" srcId="{12FE79C1-151B-4760-9661-107CDCBF3CC8}" destId="{B143E03D-4AFF-41B5-8F08-E2CB931527DB}" srcOrd="1" destOrd="0" presId="urn:microsoft.com/office/officeart/2005/8/layout/target3"/>
    <dgm:cxn modelId="{851E990F-62E4-4942-956B-14873D933162}" srcId="{10596265-4F46-4B8D-B1DD-B172C0FFA33C}" destId="{00AE0310-77C7-4898-BA56-EA4D2C2555D4}" srcOrd="0" destOrd="0" parTransId="{68F17E09-38F5-48EA-AD78-FB5D7BCAA00E}" sibTransId="{BF8A84E2-9120-4C6B-A1D2-42157D56B4A7}"/>
    <dgm:cxn modelId="{C4DA9B0F-ABD8-4297-9C42-9C15961E811A}" type="presOf" srcId="{35FA9020-3D8B-4B0A-AFFA-8E07C65BF8CF}" destId="{82488F29-D83E-4018-991A-779728DC1C07}" srcOrd="0" destOrd="1" presId="urn:microsoft.com/office/officeart/2005/8/layout/target3"/>
    <dgm:cxn modelId="{48AF0A11-BBEE-4905-B35F-DD12D29C2826}" type="presOf" srcId="{2EDF9E2E-C6E4-4145-8D98-890BA2F279B4}" destId="{82488F29-D83E-4018-991A-779728DC1C07}" srcOrd="0" destOrd="3" presId="urn:microsoft.com/office/officeart/2005/8/layout/target3"/>
    <dgm:cxn modelId="{4F709B11-7ABF-4DFB-B7A7-9696EBCCE671}" srcId="{75678148-3CDC-42D8-B5E7-67A2D2BDAD12}" destId="{10596265-4F46-4B8D-B1DD-B172C0FFA33C}" srcOrd="0" destOrd="0" parTransId="{B0693F83-33EF-4A33-A0B8-3FCF3F608A99}" sibTransId="{8676CF74-E785-490B-88D4-B5A0B3BF798D}"/>
    <dgm:cxn modelId="{55A9AB11-F1D2-428B-B7BE-A1AC8BA257E5}" srcId="{BFCEA7B0-F57A-49CA-8AC1-FDF26EC5CF88}" destId="{0378DF73-2C68-4B96-991E-54A24E18DC99}" srcOrd="0" destOrd="0" parTransId="{F73F97E8-FEFD-4FCF-9F31-8463A126B87C}" sibTransId="{D75A5A26-A60F-4590-AF9B-1FC91B970B8C}"/>
    <dgm:cxn modelId="{E14A6913-E817-418F-AC3E-D54988402592}" srcId="{BFCEA7B0-F57A-49CA-8AC1-FDF26EC5CF88}" destId="{DA4D2947-225C-4D58-89E0-ECA3BCDA5D1A}" srcOrd="2" destOrd="0" parTransId="{16FD4BA0-2DAB-42FB-88A6-6EF9ADDB9122}" sibTransId="{B763917B-1142-430B-B84E-339640737FC4}"/>
    <dgm:cxn modelId="{E8EDD914-D81D-4B0A-86AD-A006B21D8ED5}" type="presOf" srcId="{3C83A3DA-C5D2-4010-A58C-DDBF4BCCD501}" destId="{82488F29-D83E-4018-991A-779728DC1C07}" srcOrd="0" destOrd="0" presId="urn:microsoft.com/office/officeart/2005/8/layout/target3"/>
    <dgm:cxn modelId="{4672BC20-F5A8-42F6-9A1D-5FCD265ED0A5}" srcId="{C43450BF-F9C2-43A2-8232-DAC0D0E01CB6}" destId="{B3560B12-F1B4-459E-8DEA-13F24411A51D}" srcOrd="4" destOrd="0" parTransId="{BF9BA4C5-2EE4-4AC0-BBB8-D599A78894CD}" sibTransId="{11345A5E-FDA1-41AB-9335-DC58BFF93E53}"/>
    <dgm:cxn modelId="{14C9322C-381E-4298-B6D8-B09AE50AB2FA}" srcId="{BFCEA7B0-F57A-49CA-8AC1-FDF26EC5CF88}" destId="{C7604ED7-CDF2-49A8-A09B-52DBA82C5E51}" srcOrd="1" destOrd="0" parTransId="{E9725724-0586-403F-BF31-D964B3644546}" sibTransId="{D35641BE-4CA2-48E6-B05C-38948213BF24}"/>
    <dgm:cxn modelId="{1D8E3B34-D9A9-45DD-A84D-824969187663}" type="presOf" srcId="{12FE79C1-151B-4760-9661-107CDCBF3CC8}" destId="{DD412FFE-2ABD-41FB-AE9B-E328C5D11922}" srcOrd="0" destOrd="0" presId="urn:microsoft.com/office/officeart/2005/8/layout/target3"/>
    <dgm:cxn modelId="{E2FCDE3D-1661-468F-B5E3-D0925F5D645E}" type="presOf" srcId="{C7604ED7-CDF2-49A8-A09B-52DBA82C5E51}" destId="{C9002457-C38E-4413-A67A-90075A8503DC}" srcOrd="0" destOrd="1" presId="urn:microsoft.com/office/officeart/2005/8/layout/target3"/>
    <dgm:cxn modelId="{ED106860-7A6A-4D08-A930-3E5B5F948BA1}" srcId="{C43450BF-F9C2-43A2-8232-DAC0D0E01CB6}" destId="{0AB93155-0F7F-40F4-9CB5-B20BE54EDC3D}" srcOrd="2" destOrd="0" parTransId="{6BF35BDF-57C9-4042-8FA8-B8A0BB31D332}" sibTransId="{75C06137-B3C8-4B0F-BD08-D0716CBE93CF}"/>
    <dgm:cxn modelId="{90030D45-ED2C-470C-830A-AD7634F5159B}" srcId="{12FE79C1-151B-4760-9661-107CDCBF3CC8}" destId="{9C3F1BDB-49BF-4B9F-950B-59B2EF6D83DA}" srcOrd="2" destOrd="0" parTransId="{D7D68706-F560-4485-9803-5BB4EFA65468}" sibTransId="{67B378F8-0E56-4C31-85EB-9FADE40729FD}"/>
    <dgm:cxn modelId="{F651F366-940C-4CAD-9D8F-42AEB58ABFED}" type="presOf" srcId="{BFCEA7B0-F57A-49CA-8AC1-FDF26EC5CF88}" destId="{4A5644E6-7FB3-4592-A63D-FAB159603B53}" srcOrd="0" destOrd="0" presId="urn:microsoft.com/office/officeart/2005/8/layout/target3"/>
    <dgm:cxn modelId="{70DCAF6A-2BA0-469E-9353-898F2B692352}" srcId="{75678148-3CDC-42D8-B5E7-67A2D2BDAD12}" destId="{12FE79C1-151B-4760-9661-107CDCBF3CC8}" srcOrd="3" destOrd="0" parTransId="{EAD8F4E5-2FFE-4FB6-86FB-4B0509C36134}" sibTransId="{848EB9B9-4564-4D1B-97FC-7838A2FEA0E6}"/>
    <dgm:cxn modelId="{2187246B-516A-4CC6-8A3C-7626EBA706B8}" srcId="{C43450BF-F9C2-43A2-8232-DAC0D0E01CB6}" destId="{35FA9020-3D8B-4B0A-AFFA-8E07C65BF8CF}" srcOrd="1" destOrd="0" parTransId="{D5FA06E8-9D54-42C0-90D7-0B18E1EEA670}" sibTransId="{9CC08F4D-2EBA-41CF-BA6B-43F03D576761}"/>
    <dgm:cxn modelId="{B9C84770-2EE4-4AF1-B562-AB511BDB26E3}" type="presOf" srcId="{00AE0310-77C7-4898-BA56-EA4D2C2555D4}" destId="{D5002078-E760-4F2F-B2E9-A32B26505C65}" srcOrd="0" destOrd="0" presId="urn:microsoft.com/office/officeart/2005/8/layout/target3"/>
    <dgm:cxn modelId="{D0367651-2821-4F32-99C6-3FE9657C8849}" type="presOf" srcId="{4D0A5B50-F325-477E-9E9C-AEE352DBDCE8}" destId="{C9002457-C38E-4413-A67A-90075A8503DC}" srcOrd="0" destOrd="3" presId="urn:microsoft.com/office/officeart/2005/8/layout/target3"/>
    <dgm:cxn modelId="{E24D5957-9B24-4F93-BA54-2A104B433657}" srcId="{C43450BF-F9C2-43A2-8232-DAC0D0E01CB6}" destId="{2EDF9E2E-C6E4-4145-8D98-890BA2F279B4}" srcOrd="3" destOrd="0" parTransId="{6477FC9C-2E5B-4C20-B3A0-6A2DED57505C}" sibTransId="{5ADA37EE-3872-4D30-A941-70C6EFC0BB01}"/>
    <dgm:cxn modelId="{2F1AD377-ADEF-4678-B7B4-8F19EF09A257}" srcId="{10596265-4F46-4B8D-B1DD-B172C0FFA33C}" destId="{FA0C5FD5-BAF7-478D-81DE-D59A7EFBF3AF}" srcOrd="1" destOrd="0" parTransId="{D64C20C7-D1DC-49EE-A612-0B7FB902F09A}" sibTransId="{4FDB3B31-A9E2-4928-8D10-0CC3D394C0EB}"/>
    <dgm:cxn modelId="{2B3EB67A-FFC6-4EA0-9CCE-170FE941EC74}" type="presOf" srcId="{E2571454-22F7-499D-B8EC-3838FB71ACB9}" destId="{D5002078-E760-4F2F-B2E9-A32B26505C65}" srcOrd="0" destOrd="2" presId="urn:microsoft.com/office/officeart/2005/8/layout/target3"/>
    <dgm:cxn modelId="{0A49F67E-5B92-43B1-BB53-B3F30C48B72B}" type="presOf" srcId="{DA4D2947-225C-4D58-89E0-ECA3BCDA5D1A}" destId="{C9002457-C38E-4413-A67A-90075A8503DC}" srcOrd="0" destOrd="2" presId="urn:microsoft.com/office/officeart/2005/8/layout/target3"/>
    <dgm:cxn modelId="{F7E53A89-D6D0-430D-AD0C-33E7E4252A50}" srcId="{C43450BF-F9C2-43A2-8232-DAC0D0E01CB6}" destId="{3C83A3DA-C5D2-4010-A58C-DDBF4BCCD501}" srcOrd="0" destOrd="0" parTransId="{936E7386-9171-48B1-933E-0C36D3BDEBEE}" sibTransId="{E6A75D81-EBC0-40F1-92DD-66DA08053DA8}"/>
    <dgm:cxn modelId="{CE1B608C-3BD8-4ADB-81A4-CD28AC8461DD}" type="presOf" srcId="{0378DF73-2C68-4B96-991E-54A24E18DC99}" destId="{C9002457-C38E-4413-A67A-90075A8503DC}" srcOrd="0" destOrd="0" presId="urn:microsoft.com/office/officeart/2005/8/layout/target3"/>
    <dgm:cxn modelId="{E6B3299E-F099-45D9-8D5B-6EC93D3B037D}" type="presOf" srcId="{FA0C5FD5-BAF7-478D-81DE-D59A7EFBF3AF}" destId="{D5002078-E760-4F2F-B2E9-A32B26505C65}" srcOrd="0" destOrd="1" presId="urn:microsoft.com/office/officeart/2005/8/layout/target3"/>
    <dgm:cxn modelId="{FB37A19F-915E-42C3-AE2A-321C362898A0}" type="presOf" srcId="{4C48C9B7-72BD-4333-BB20-710C3BCF6EEB}" destId="{C9002457-C38E-4413-A67A-90075A8503DC}" srcOrd="0" destOrd="4" presId="urn:microsoft.com/office/officeart/2005/8/layout/target3"/>
    <dgm:cxn modelId="{DD838BA6-644F-4FFA-9535-041BE5C94EA2}" type="presOf" srcId="{C43450BF-F9C2-43A2-8232-DAC0D0E01CB6}" destId="{EB283AE8-6AB4-42F6-9036-8223255DCCD1}" srcOrd="1" destOrd="0" presId="urn:microsoft.com/office/officeart/2005/8/layout/target3"/>
    <dgm:cxn modelId="{B9FA66AD-3CE1-4BF4-AD9E-39CB0DACF2CD}" type="presOf" srcId="{75678148-3CDC-42D8-B5E7-67A2D2BDAD12}" destId="{5E50ACA4-74AA-4419-9385-944151F533DC}" srcOrd="0" destOrd="0" presId="urn:microsoft.com/office/officeart/2005/8/layout/target3"/>
    <dgm:cxn modelId="{5E5348B6-6B17-433D-A118-5FD847DC81AA}" type="presOf" srcId="{6D99D1AB-7046-4CA3-B432-158C2BA8F062}" destId="{65D6BFD7-255A-412F-B4AB-F0DD0600F1E3}" srcOrd="0" destOrd="1" presId="urn:microsoft.com/office/officeart/2005/8/layout/target3"/>
    <dgm:cxn modelId="{F874EEB7-F7CC-4A9B-BA73-E42FFBE2D69A}" type="presOf" srcId="{9C3F1BDB-49BF-4B9F-950B-59B2EF6D83DA}" destId="{65D6BFD7-255A-412F-B4AB-F0DD0600F1E3}" srcOrd="0" destOrd="2" presId="urn:microsoft.com/office/officeart/2005/8/layout/target3"/>
    <dgm:cxn modelId="{361C60BE-7EDF-444B-9ACD-26D3F657D2C8}" srcId="{4D0A5B50-F325-477E-9E9C-AEE352DBDCE8}" destId="{4C48C9B7-72BD-4333-BB20-710C3BCF6EEB}" srcOrd="0" destOrd="0" parTransId="{FE1969C0-D5B2-4CA3-8D96-950D55B6C985}" sibTransId="{CCB17E8A-9C52-4F00-AAA5-B08A8FD752F5}"/>
    <dgm:cxn modelId="{988D62C3-0F1C-45D1-BCA3-D5D9F62B6442}" type="presOf" srcId="{0AB93155-0F7F-40F4-9CB5-B20BE54EDC3D}" destId="{82488F29-D83E-4018-991A-779728DC1C07}" srcOrd="0" destOrd="2" presId="urn:microsoft.com/office/officeart/2005/8/layout/target3"/>
    <dgm:cxn modelId="{EF67F1C4-A1F8-4D26-A309-3B2E9BCE645A}" type="presOf" srcId="{C43450BF-F9C2-43A2-8232-DAC0D0E01CB6}" destId="{C1643045-B6E6-40DF-BE17-01702137E6E1}" srcOrd="0" destOrd="0" presId="urn:microsoft.com/office/officeart/2005/8/layout/target3"/>
    <dgm:cxn modelId="{B06510E3-61C3-49A8-B134-5F966BCF3C64}" srcId="{75678148-3CDC-42D8-B5E7-67A2D2BDAD12}" destId="{C43450BF-F9C2-43A2-8232-DAC0D0E01CB6}" srcOrd="1" destOrd="0" parTransId="{BEC28938-CFF4-430A-BD88-616EE9B860BC}" sibTransId="{395AC4F9-DF53-43C5-8C3F-8707EC9151DC}"/>
    <dgm:cxn modelId="{5B5041E8-C59B-46AE-87A0-8972A9D50AB3}" srcId="{BFCEA7B0-F57A-49CA-8AC1-FDF26EC5CF88}" destId="{4D0A5B50-F325-477E-9E9C-AEE352DBDCE8}" srcOrd="3" destOrd="0" parTransId="{1035C9D8-6A86-4A79-A115-337D758F3898}" sibTransId="{A0AC423A-4716-4C88-AB94-4474D709B484}"/>
    <dgm:cxn modelId="{092F10EA-1522-4CCB-A1EC-672D0DABB4B9}" type="presOf" srcId="{B3560B12-F1B4-459E-8DEA-13F24411A51D}" destId="{82488F29-D83E-4018-991A-779728DC1C07}" srcOrd="0" destOrd="4" presId="urn:microsoft.com/office/officeart/2005/8/layout/target3"/>
    <dgm:cxn modelId="{01122FF8-90F1-4538-A84F-56A87DC9FA63}" srcId="{12FE79C1-151B-4760-9661-107CDCBF3CC8}" destId="{00C188E1-FB89-4DA8-B707-D50AC7FB3758}" srcOrd="0" destOrd="0" parTransId="{391FDBF7-D30C-48C5-BC3A-546D11EE1F5C}" sibTransId="{378D3642-A42E-457F-B9DD-770B66BC9502}"/>
    <dgm:cxn modelId="{E1B347F8-A776-4125-843E-D54A35B79167}" type="presOf" srcId="{BFCEA7B0-F57A-49CA-8AC1-FDF26EC5CF88}" destId="{BA04D5B6-0B28-4F41-876D-919DF36A5D6C}" srcOrd="1" destOrd="0" presId="urn:microsoft.com/office/officeart/2005/8/layout/target3"/>
    <dgm:cxn modelId="{11F48FF8-6D29-43A7-A3C1-89BE7AA0E11E}" type="presOf" srcId="{10596265-4F46-4B8D-B1DD-B172C0FFA33C}" destId="{13A3B7A5-F390-4FED-887A-62BECE74A1D7}" srcOrd="1" destOrd="0" presId="urn:microsoft.com/office/officeart/2005/8/layout/target3"/>
    <dgm:cxn modelId="{E09B94FD-8B74-41EC-AC31-AD01EA7F7BE1}" srcId="{75678148-3CDC-42D8-B5E7-67A2D2BDAD12}" destId="{BFCEA7B0-F57A-49CA-8AC1-FDF26EC5CF88}" srcOrd="2" destOrd="0" parTransId="{EAEABC24-B2CA-48E9-948F-865E66D15D3B}" sibTransId="{B8F94A0E-B4C1-46EF-AF5A-ADDFBF2229ED}"/>
    <dgm:cxn modelId="{1FC22AFE-523A-42E4-9831-FEC7E52D38BD}" srcId="{12FE79C1-151B-4760-9661-107CDCBF3CC8}" destId="{6D99D1AB-7046-4CA3-B432-158C2BA8F062}" srcOrd="1" destOrd="0" parTransId="{5C627967-5EB7-4A56-B54D-600272A151A2}" sibTransId="{085E1EBC-947C-4443-A6A6-9B33BED5F594}"/>
    <dgm:cxn modelId="{BAAA52EC-3060-498B-A79B-66937682B720}" type="presParOf" srcId="{5E50ACA4-74AA-4419-9385-944151F533DC}" destId="{AA216758-1636-4AB0-BA97-D8431EF5F262}" srcOrd="0" destOrd="0" presId="urn:microsoft.com/office/officeart/2005/8/layout/target3"/>
    <dgm:cxn modelId="{DEAD53BA-DC56-4FC1-9849-C6EEB4AF31A4}" type="presParOf" srcId="{5E50ACA4-74AA-4419-9385-944151F533DC}" destId="{E5C3DB5F-23B4-430D-A8AE-80093CEFAB0C}" srcOrd="1" destOrd="0" presId="urn:microsoft.com/office/officeart/2005/8/layout/target3"/>
    <dgm:cxn modelId="{4F670BB8-EAF5-4D44-AB82-81E000563205}" type="presParOf" srcId="{5E50ACA4-74AA-4419-9385-944151F533DC}" destId="{436DB239-40CA-41C0-8D3C-B7BDE23ED832}" srcOrd="2" destOrd="0" presId="urn:microsoft.com/office/officeart/2005/8/layout/target3"/>
    <dgm:cxn modelId="{C39D0245-5860-41B2-8F6D-434852CE2333}" type="presParOf" srcId="{5E50ACA4-74AA-4419-9385-944151F533DC}" destId="{96131CDB-561F-487A-9938-0E7124425567}" srcOrd="3" destOrd="0" presId="urn:microsoft.com/office/officeart/2005/8/layout/target3"/>
    <dgm:cxn modelId="{94528161-80C3-4A74-AA35-ABE267331719}" type="presParOf" srcId="{5E50ACA4-74AA-4419-9385-944151F533DC}" destId="{EAC17AEB-BA2E-4FC2-8734-2F6DB2F47E49}" srcOrd="4" destOrd="0" presId="urn:microsoft.com/office/officeart/2005/8/layout/target3"/>
    <dgm:cxn modelId="{47B796C3-E6D0-4A51-BFC9-6A5A897493E3}" type="presParOf" srcId="{5E50ACA4-74AA-4419-9385-944151F533DC}" destId="{C1643045-B6E6-40DF-BE17-01702137E6E1}" srcOrd="5" destOrd="0" presId="urn:microsoft.com/office/officeart/2005/8/layout/target3"/>
    <dgm:cxn modelId="{D32ECF00-7B4C-4E51-9F7B-93E4E42CDCC5}" type="presParOf" srcId="{5E50ACA4-74AA-4419-9385-944151F533DC}" destId="{05C462BF-250B-4760-95D8-168A20A51B9F}" srcOrd="6" destOrd="0" presId="urn:microsoft.com/office/officeart/2005/8/layout/target3"/>
    <dgm:cxn modelId="{39BFB806-D430-442F-97B9-77EAFF04B700}" type="presParOf" srcId="{5E50ACA4-74AA-4419-9385-944151F533DC}" destId="{70A5F4FA-39EB-4B2F-9792-BF3C3AE1C5F5}" srcOrd="7" destOrd="0" presId="urn:microsoft.com/office/officeart/2005/8/layout/target3"/>
    <dgm:cxn modelId="{E8A6B6F1-BA0A-4EAB-A439-F5AA0C097E33}" type="presParOf" srcId="{5E50ACA4-74AA-4419-9385-944151F533DC}" destId="{4A5644E6-7FB3-4592-A63D-FAB159603B53}" srcOrd="8" destOrd="0" presId="urn:microsoft.com/office/officeart/2005/8/layout/target3"/>
    <dgm:cxn modelId="{F5F4A21D-F452-4212-82F8-FCF8827D57F2}" type="presParOf" srcId="{5E50ACA4-74AA-4419-9385-944151F533DC}" destId="{5D3E7C9E-F743-4137-8A6D-0DB4C197980A}" srcOrd="9" destOrd="0" presId="urn:microsoft.com/office/officeart/2005/8/layout/target3"/>
    <dgm:cxn modelId="{F2C90C8D-ABBD-432F-84D4-6586E1F6C29D}" type="presParOf" srcId="{5E50ACA4-74AA-4419-9385-944151F533DC}" destId="{C951B9F4-F132-4395-B30F-46A2F0A53E1B}" srcOrd="10" destOrd="0" presId="urn:microsoft.com/office/officeart/2005/8/layout/target3"/>
    <dgm:cxn modelId="{CF0AEC52-1CC5-464C-9EDE-8C8D41C3CDD3}" type="presParOf" srcId="{5E50ACA4-74AA-4419-9385-944151F533DC}" destId="{DD412FFE-2ABD-41FB-AE9B-E328C5D11922}" srcOrd="11" destOrd="0" presId="urn:microsoft.com/office/officeart/2005/8/layout/target3"/>
    <dgm:cxn modelId="{7E66C3A1-EF34-46B1-8524-C323918B0F02}" type="presParOf" srcId="{5E50ACA4-74AA-4419-9385-944151F533DC}" destId="{13A3B7A5-F390-4FED-887A-62BECE74A1D7}" srcOrd="12" destOrd="0" presId="urn:microsoft.com/office/officeart/2005/8/layout/target3"/>
    <dgm:cxn modelId="{3856F54A-3898-4820-9B01-428CD707D72C}" type="presParOf" srcId="{5E50ACA4-74AA-4419-9385-944151F533DC}" destId="{D5002078-E760-4F2F-B2E9-A32B26505C65}" srcOrd="13" destOrd="0" presId="urn:microsoft.com/office/officeart/2005/8/layout/target3"/>
    <dgm:cxn modelId="{10E1E05B-F8FA-4B9E-ABCF-E0A81DFE70A9}" type="presParOf" srcId="{5E50ACA4-74AA-4419-9385-944151F533DC}" destId="{EB283AE8-6AB4-42F6-9036-8223255DCCD1}" srcOrd="14" destOrd="0" presId="urn:microsoft.com/office/officeart/2005/8/layout/target3"/>
    <dgm:cxn modelId="{695FD39E-A8E3-45A3-A61E-8E6CEA70CD0A}" type="presParOf" srcId="{5E50ACA4-74AA-4419-9385-944151F533DC}" destId="{82488F29-D83E-4018-991A-779728DC1C07}" srcOrd="15" destOrd="0" presId="urn:microsoft.com/office/officeart/2005/8/layout/target3"/>
    <dgm:cxn modelId="{C996ACB2-8FEF-43FA-A85A-AC27C1F6E442}" type="presParOf" srcId="{5E50ACA4-74AA-4419-9385-944151F533DC}" destId="{BA04D5B6-0B28-4F41-876D-919DF36A5D6C}" srcOrd="16" destOrd="0" presId="urn:microsoft.com/office/officeart/2005/8/layout/target3"/>
    <dgm:cxn modelId="{C89802EC-98AB-4A5B-8DE8-6255DF4C1F44}" type="presParOf" srcId="{5E50ACA4-74AA-4419-9385-944151F533DC}" destId="{C9002457-C38E-4413-A67A-90075A8503DC}" srcOrd="17" destOrd="0" presId="urn:microsoft.com/office/officeart/2005/8/layout/target3"/>
    <dgm:cxn modelId="{F685C199-C3FF-4880-AE1A-3C0795762659}" type="presParOf" srcId="{5E50ACA4-74AA-4419-9385-944151F533DC}" destId="{B143E03D-4AFF-41B5-8F08-E2CB931527DB}" srcOrd="18" destOrd="0" presId="urn:microsoft.com/office/officeart/2005/8/layout/target3"/>
    <dgm:cxn modelId="{8D75491B-A3A7-4EF6-A657-9532E52DD104}" type="presParOf" srcId="{5E50ACA4-74AA-4419-9385-944151F533DC}" destId="{65D6BFD7-255A-412F-B4AB-F0DD0600F1E3}" srcOrd="19" destOrd="0" presId="urn:microsoft.com/office/officeart/2005/8/layout/targe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E943E9-21E6-4C11-A171-67ED7EDFFFC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B29F347-B314-4C0B-BA02-C1A5D0CB585F}">
      <dgm:prSet phldrT="[Text]"/>
      <dgm:spPr/>
      <dgm:t>
        <a:bodyPr/>
        <a:lstStyle/>
        <a:p>
          <a:r>
            <a:rPr lang="en-US"/>
            <a:t>Campaign: Join the Gen-N Movement</a:t>
          </a:r>
        </a:p>
      </dgm:t>
    </dgm:pt>
    <dgm:pt modelId="{16137DEC-D4C1-4152-A754-8CB777A969B8}" type="parTrans" cxnId="{19355647-8B61-411A-A256-00B0CDC7E2D7}">
      <dgm:prSet/>
      <dgm:spPr/>
      <dgm:t>
        <a:bodyPr/>
        <a:lstStyle/>
        <a:p>
          <a:endParaRPr lang="en-US"/>
        </a:p>
      </dgm:t>
    </dgm:pt>
    <dgm:pt modelId="{17CDE09D-17C0-4B5F-9D4C-E8D6A0FAE26D}" type="sibTrans" cxnId="{19355647-8B61-411A-A256-00B0CDC7E2D7}">
      <dgm:prSet/>
      <dgm:spPr/>
      <dgm:t>
        <a:bodyPr/>
        <a:lstStyle/>
        <a:p>
          <a:endParaRPr lang="en-US"/>
        </a:p>
      </dgm:t>
    </dgm:pt>
    <dgm:pt modelId="{C61D920B-4A13-437F-9A20-C4251B53485D}">
      <dgm:prSet phldrT="[Text]"/>
      <dgm:spPr/>
      <dgm:t>
        <a:bodyPr/>
        <a:lstStyle/>
        <a:p>
          <a:r>
            <a:rPr lang="en-US"/>
            <a:t>Reframes </a:t>
          </a:r>
          <a:r>
            <a:rPr lang="en-US" err="1"/>
            <a:t>PrEP</a:t>
          </a:r>
          <a:r>
            <a:rPr lang="en-US"/>
            <a:t> as contribution to a higher cause</a:t>
          </a:r>
        </a:p>
      </dgm:t>
    </dgm:pt>
    <dgm:pt modelId="{C5DA5396-C4D7-4492-A4E8-CD8AEB646319}" type="parTrans" cxnId="{E4A82A07-CB62-4161-9A8A-5BD2F99AF6D3}">
      <dgm:prSet/>
      <dgm:spPr/>
      <dgm:t>
        <a:bodyPr/>
        <a:lstStyle/>
        <a:p>
          <a:endParaRPr lang="en-US"/>
        </a:p>
      </dgm:t>
    </dgm:pt>
    <dgm:pt modelId="{68D87809-8545-4560-A0DF-CFE8DFC69B09}" type="sibTrans" cxnId="{E4A82A07-CB62-4161-9A8A-5BD2F99AF6D3}">
      <dgm:prSet/>
      <dgm:spPr/>
      <dgm:t>
        <a:bodyPr/>
        <a:lstStyle/>
        <a:p>
          <a:endParaRPr lang="en-US"/>
        </a:p>
      </dgm:t>
    </dgm:pt>
    <dgm:pt modelId="{2363BCB7-3A31-4DE9-A9D9-6F603E5C1769}">
      <dgm:prSet/>
      <dgm:spPr/>
      <dgm:t>
        <a:bodyPr/>
        <a:lstStyle/>
        <a:p>
          <a:r>
            <a:rPr lang="en-US"/>
            <a:t>Creates platform to talk about HIV innovations</a:t>
          </a:r>
        </a:p>
      </dgm:t>
    </dgm:pt>
    <dgm:pt modelId="{68673266-1E58-4A58-8EB9-216E3C9C7B03}" type="parTrans" cxnId="{3087290E-DF10-447A-BE79-F4C07372A978}">
      <dgm:prSet/>
      <dgm:spPr/>
      <dgm:t>
        <a:bodyPr/>
        <a:lstStyle/>
        <a:p>
          <a:endParaRPr lang="en-US"/>
        </a:p>
      </dgm:t>
    </dgm:pt>
    <dgm:pt modelId="{65FD1370-EE2B-44AE-BEB1-7B97096212CD}" type="sibTrans" cxnId="{3087290E-DF10-447A-BE79-F4C07372A978}">
      <dgm:prSet/>
      <dgm:spPr/>
      <dgm:t>
        <a:bodyPr/>
        <a:lstStyle/>
        <a:p>
          <a:endParaRPr lang="en-US"/>
        </a:p>
      </dgm:t>
    </dgm:pt>
    <dgm:pt modelId="{0D736414-134D-440E-B4E9-27BB9F754F50}">
      <dgm:prSet/>
      <dgm:spPr/>
      <dgm:t>
        <a:bodyPr/>
        <a:lstStyle/>
        <a:p>
          <a:r>
            <a:rPr lang="en-US"/>
            <a:t>TV, large print, popular media, influencers, Facebook</a:t>
          </a:r>
        </a:p>
      </dgm:t>
    </dgm:pt>
    <dgm:pt modelId="{F2401E77-7695-4C4A-920C-A418B6167568}" type="parTrans" cxnId="{2DC0D8E3-2FD9-45E6-8864-780539AE7335}">
      <dgm:prSet/>
      <dgm:spPr/>
      <dgm:t>
        <a:bodyPr/>
        <a:lstStyle/>
        <a:p>
          <a:endParaRPr lang="en-US"/>
        </a:p>
      </dgm:t>
    </dgm:pt>
    <dgm:pt modelId="{34928900-A8ED-4C42-ACBA-BC61B8170040}" type="sibTrans" cxnId="{2DC0D8E3-2FD9-45E6-8864-780539AE7335}">
      <dgm:prSet/>
      <dgm:spPr/>
      <dgm:t>
        <a:bodyPr/>
        <a:lstStyle/>
        <a:p>
          <a:endParaRPr lang="en-US"/>
        </a:p>
      </dgm:t>
    </dgm:pt>
    <dgm:pt modelId="{33F6A5D7-7888-4A63-BC3F-9FAE766FD854}" type="pres">
      <dgm:prSet presAssocID="{5FE943E9-21E6-4C11-A171-67ED7EDFFFCD}" presName="Name0" presStyleCnt="0">
        <dgm:presLayoutVars>
          <dgm:dir/>
          <dgm:animLvl val="lvl"/>
          <dgm:resizeHandles val="exact"/>
        </dgm:presLayoutVars>
      </dgm:prSet>
      <dgm:spPr/>
    </dgm:pt>
    <dgm:pt modelId="{C7A87AD9-3167-42B1-91E5-2C65D52C24FF}" type="pres">
      <dgm:prSet presAssocID="{8B29F347-B314-4C0B-BA02-C1A5D0CB585F}" presName="composite" presStyleCnt="0"/>
      <dgm:spPr/>
    </dgm:pt>
    <dgm:pt modelId="{BABB1605-4CB6-49DB-899C-66125A87C63B}" type="pres">
      <dgm:prSet presAssocID="{8B29F347-B314-4C0B-BA02-C1A5D0CB585F}" presName="parTx" presStyleLbl="alignNode1" presStyleIdx="0" presStyleCnt="1" custLinFactY="-381068" custLinFactNeighborX="-39084" custLinFactNeighborY="-400000">
        <dgm:presLayoutVars>
          <dgm:chMax val="0"/>
          <dgm:chPref val="0"/>
          <dgm:bulletEnabled val="1"/>
        </dgm:presLayoutVars>
      </dgm:prSet>
      <dgm:spPr/>
    </dgm:pt>
    <dgm:pt modelId="{683E0D7E-78C2-435E-9B9E-58D3D161C463}" type="pres">
      <dgm:prSet presAssocID="{8B29F347-B314-4C0B-BA02-C1A5D0CB585F}" presName="desTx" presStyleLbl="alignAccFollowNode1" presStyleIdx="0" presStyleCnt="1">
        <dgm:presLayoutVars>
          <dgm:bulletEnabled val="1"/>
        </dgm:presLayoutVars>
      </dgm:prSet>
      <dgm:spPr/>
    </dgm:pt>
  </dgm:ptLst>
  <dgm:cxnLst>
    <dgm:cxn modelId="{E4A82A07-CB62-4161-9A8A-5BD2F99AF6D3}" srcId="{8B29F347-B314-4C0B-BA02-C1A5D0CB585F}" destId="{C61D920B-4A13-437F-9A20-C4251B53485D}" srcOrd="0" destOrd="0" parTransId="{C5DA5396-C4D7-4492-A4E8-CD8AEB646319}" sibTransId="{68D87809-8545-4560-A0DF-CFE8DFC69B09}"/>
    <dgm:cxn modelId="{3087290E-DF10-447A-BE79-F4C07372A978}" srcId="{8B29F347-B314-4C0B-BA02-C1A5D0CB585F}" destId="{2363BCB7-3A31-4DE9-A9D9-6F603E5C1769}" srcOrd="1" destOrd="0" parTransId="{68673266-1E58-4A58-8EB9-216E3C9C7B03}" sibTransId="{65FD1370-EE2B-44AE-BEB1-7B97096212CD}"/>
    <dgm:cxn modelId="{234AA71D-BA04-4189-98E6-25A4B845557B}" type="presOf" srcId="{2363BCB7-3A31-4DE9-A9D9-6F603E5C1769}" destId="{683E0D7E-78C2-435E-9B9E-58D3D161C463}" srcOrd="0" destOrd="1" presId="urn:microsoft.com/office/officeart/2005/8/layout/hList1"/>
    <dgm:cxn modelId="{75F30622-C552-4622-86DC-314CD4DE24E4}" type="presOf" srcId="{C61D920B-4A13-437F-9A20-C4251B53485D}" destId="{683E0D7E-78C2-435E-9B9E-58D3D161C463}" srcOrd="0" destOrd="0" presId="urn:microsoft.com/office/officeart/2005/8/layout/hList1"/>
    <dgm:cxn modelId="{8AC8173D-6910-4FEB-8D92-CB20C2DC4A5E}" type="presOf" srcId="{0D736414-134D-440E-B4E9-27BB9F754F50}" destId="{683E0D7E-78C2-435E-9B9E-58D3D161C463}" srcOrd="0" destOrd="2" presId="urn:microsoft.com/office/officeart/2005/8/layout/hList1"/>
    <dgm:cxn modelId="{19355647-8B61-411A-A256-00B0CDC7E2D7}" srcId="{5FE943E9-21E6-4C11-A171-67ED7EDFFFCD}" destId="{8B29F347-B314-4C0B-BA02-C1A5D0CB585F}" srcOrd="0" destOrd="0" parTransId="{16137DEC-D4C1-4152-A754-8CB777A969B8}" sibTransId="{17CDE09D-17C0-4B5F-9D4C-E8D6A0FAE26D}"/>
    <dgm:cxn modelId="{93904392-F0BC-4B3D-BD49-C6E0DC2A82E2}" type="presOf" srcId="{8B29F347-B314-4C0B-BA02-C1A5D0CB585F}" destId="{BABB1605-4CB6-49DB-899C-66125A87C63B}" srcOrd="0" destOrd="0" presId="urn:microsoft.com/office/officeart/2005/8/layout/hList1"/>
    <dgm:cxn modelId="{5B409FDD-9754-46A9-B792-790879A93EC3}" type="presOf" srcId="{5FE943E9-21E6-4C11-A171-67ED7EDFFFCD}" destId="{33F6A5D7-7888-4A63-BC3F-9FAE766FD854}" srcOrd="0" destOrd="0" presId="urn:microsoft.com/office/officeart/2005/8/layout/hList1"/>
    <dgm:cxn modelId="{2DC0D8E3-2FD9-45E6-8864-780539AE7335}" srcId="{8B29F347-B314-4C0B-BA02-C1A5D0CB585F}" destId="{0D736414-134D-440E-B4E9-27BB9F754F50}" srcOrd="2" destOrd="0" parTransId="{F2401E77-7695-4C4A-920C-A418B6167568}" sibTransId="{34928900-A8ED-4C42-ACBA-BC61B8170040}"/>
    <dgm:cxn modelId="{3648A0A6-D76F-4EE1-936E-6EE930886F1D}" type="presParOf" srcId="{33F6A5D7-7888-4A63-BC3F-9FAE766FD854}" destId="{C7A87AD9-3167-42B1-91E5-2C65D52C24FF}" srcOrd="0" destOrd="0" presId="urn:microsoft.com/office/officeart/2005/8/layout/hList1"/>
    <dgm:cxn modelId="{E24CBD74-AE74-48AF-9CED-EED0CEBDA9C6}" type="presParOf" srcId="{C7A87AD9-3167-42B1-91E5-2C65D52C24FF}" destId="{BABB1605-4CB6-49DB-899C-66125A87C63B}" srcOrd="0" destOrd="0" presId="urn:microsoft.com/office/officeart/2005/8/layout/hList1"/>
    <dgm:cxn modelId="{CF3D060F-E6C0-4F2B-BC00-D4ABBB102AA9}" type="presParOf" srcId="{C7A87AD9-3167-42B1-91E5-2C65D52C24FF}" destId="{683E0D7E-78C2-435E-9B9E-58D3D161C463}"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E943E9-21E6-4C11-A171-67ED7EDFFFC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1061A9A-F16E-4381-9B43-D24A9DFF83D8}">
      <dgm:prSet phldrT="[Text]"/>
      <dgm:spPr/>
      <dgm:t>
        <a:bodyPr/>
        <a:lstStyle/>
        <a:p>
          <a:r>
            <a:rPr lang="en-US"/>
            <a:t>Gen-N Community</a:t>
          </a:r>
        </a:p>
      </dgm:t>
    </dgm:pt>
    <dgm:pt modelId="{1A44022A-DF16-4543-A53B-F691E53DDFDD}" type="parTrans" cxnId="{8291EC98-CE80-4B9A-B4B5-57C0DC2D2BBC}">
      <dgm:prSet/>
      <dgm:spPr/>
      <dgm:t>
        <a:bodyPr/>
        <a:lstStyle/>
        <a:p>
          <a:endParaRPr lang="en-US"/>
        </a:p>
      </dgm:t>
    </dgm:pt>
    <dgm:pt modelId="{950BF89E-824E-4970-A245-6DBBF7BD743C}" type="sibTrans" cxnId="{8291EC98-CE80-4B9A-B4B5-57C0DC2D2BBC}">
      <dgm:prSet/>
      <dgm:spPr/>
      <dgm:t>
        <a:bodyPr/>
        <a:lstStyle/>
        <a:p>
          <a:endParaRPr lang="en-US"/>
        </a:p>
      </dgm:t>
    </dgm:pt>
    <dgm:pt modelId="{80DED16D-9557-43AE-A5DC-87D339D10A81}">
      <dgm:prSet phldrT="[Text]"/>
      <dgm:spPr/>
      <dgm:t>
        <a:bodyPr/>
        <a:lstStyle/>
        <a:p>
          <a:r>
            <a:rPr lang="en-US"/>
            <a:t>Innovations in HIV prevention, testing &amp; treatment</a:t>
          </a:r>
        </a:p>
      </dgm:t>
    </dgm:pt>
    <dgm:pt modelId="{695E0BD6-F710-4AE6-B844-8396DEDABAA9}" type="parTrans" cxnId="{090C3602-766B-476D-8274-7CD4C12ACC22}">
      <dgm:prSet/>
      <dgm:spPr/>
      <dgm:t>
        <a:bodyPr/>
        <a:lstStyle/>
        <a:p>
          <a:endParaRPr lang="en-US"/>
        </a:p>
      </dgm:t>
    </dgm:pt>
    <dgm:pt modelId="{37368B34-968D-40D0-A83E-0CEA188EFDC7}" type="sibTrans" cxnId="{090C3602-766B-476D-8274-7CD4C12ACC22}">
      <dgm:prSet/>
      <dgm:spPr/>
      <dgm:t>
        <a:bodyPr/>
        <a:lstStyle/>
        <a:p>
          <a:endParaRPr lang="en-US"/>
        </a:p>
      </dgm:t>
    </dgm:pt>
    <dgm:pt modelId="{A2D4AA37-FD30-4A54-92FB-5040D665D60E}">
      <dgm:prSet/>
      <dgm:spPr/>
      <dgm:t>
        <a:bodyPr/>
        <a:lstStyle/>
        <a:p>
          <a:r>
            <a:rPr lang="en-US"/>
            <a:t>Requests commitment to support Gen-N/ Community pledge</a:t>
          </a:r>
        </a:p>
      </dgm:t>
    </dgm:pt>
    <dgm:pt modelId="{632C7A81-2F7F-48AF-8CA8-DE09C9DA0A4B}" type="parTrans" cxnId="{138F68AA-7B7C-4F82-ADEE-85D01F4904FD}">
      <dgm:prSet/>
      <dgm:spPr/>
      <dgm:t>
        <a:bodyPr/>
        <a:lstStyle/>
        <a:p>
          <a:endParaRPr lang="en-US"/>
        </a:p>
      </dgm:t>
    </dgm:pt>
    <dgm:pt modelId="{812A2EBC-52FA-4F18-AF42-A7ED270D20C4}" type="sibTrans" cxnId="{138F68AA-7B7C-4F82-ADEE-85D01F4904FD}">
      <dgm:prSet/>
      <dgm:spPr/>
      <dgm:t>
        <a:bodyPr/>
        <a:lstStyle/>
        <a:p>
          <a:endParaRPr lang="en-US"/>
        </a:p>
      </dgm:t>
    </dgm:pt>
    <dgm:pt modelId="{3D51C48B-2153-47DC-8524-C7873C053566}">
      <dgm:prSet phldrT="[Text]"/>
      <dgm:spPr/>
      <dgm:t>
        <a:bodyPr/>
        <a:lstStyle/>
        <a:p>
          <a:r>
            <a:rPr lang="en-US"/>
            <a:t>Makes Gen-N hyper-local—links clinics + community</a:t>
          </a:r>
        </a:p>
      </dgm:t>
    </dgm:pt>
    <dgm:pt modelId="{FDB83110-C27D-4E78-8147-6D2A8757D55E}" type="parTrans" cxnId="{145171CC-9344-4191-BE41-FBE0B21E3561}">
      <dgm:prSet/>
      <dgm:spPr/>
      <dgm:t>
        <a:bodyPr/>
        <a:lstStyle/>
        <a:p>
          <a:endParaRPr lang="en-US"/>
        </a:p>
      </dgm:t>
    </dgm:pt>
    <dgm:pt modelId="{BE316319-04B0-4162-B706-EECED2FB7730}" type="sibTrans" cxnId="{145171CC-9344-4191-BE41-FBE0B21E3561}">
      <dgm:prSet/>
      <dgm:spPr/>
      <dgm:t>
        <a:bodyPr/>
        <a:lstStyle/>
        <a:p>
          <a:endParaRPr lang="en-US"/>
        </a:p>
      </dgm:t>
    </dgm:pt>
    <dgm:pt modelId="{33F6A5D7-7888-4A63-BC3F-9FAE766FD854}" type="pres">
      <dgm:prSet presAssocID="{5FE943E9-21E6-4C11-A171-67ED7EDFFFCD}" presName="Name0" presStyleCnt="0">
        <dgm:presLayoutVars>
          <dgm:dir/>
          <dgm:animLvl val="lvl"/>
          <dgm:resizeHandles val="exact"/>
        </dgm:presLayoutVars>
      </dgm:prSet>
      <dgm:spPr/>
    </dgm:pt>
    <dgm:pt modelId="{5953EB21-9C94-4463-9844-515B9D77CAF3}" type="pres">
      <dgm:prSet presAssocID="{41061A9A-F16E-4381-9B43-D24A9DFF83D8}" presName="composite" presStyleCnt="0"/>
      <dgm:spPr/>
    </dgm:pt>
    <dgm:pt modelId="{C070F01A-5F93-4CAE-9EA2-B04466A529AB}" type="pres">
      <dgm:prSet presAssocID="{41061A9A-F16E-4381-9B43-D24A9DFF83D8}" presName="parTx" presStyleLbl="alignNode1" presStyleIdx="0" presStyleCnt="1" custLinFactNeighborX="1508" custLinFactNeighborY="-21911">
        <dgm:presLayoutVars>
          <dgm:chMax val="0"/>
          <dgm:chPref val="0"/>
          <dgm:bulletEnabled val="1"/>
        </dgm:presLayoutVars>
      </dgm:prSet>
      <dgm:spPr/>
    </dgm:pt>
    <dgm:pt modelId="{308BE49B-1A10-43C4-9ABD-3D3C377206DF}" type="pres">
      <dgm:prSet presAssocID="{41061A9A-F16E-4381-9B43-D24A9DFF83D8}" presName="desTx" presStyleLbl="alignAccFollowNode1" presStyleIdx="0" presStyleCnt="1">
        <dgm:presLayoutVars>
          <dgm:bulletEnabled val="1"/>
        </dgm:presLayoutVars>
      </dgm:prSet>
      <dgm:spPr/>
    </dgm:pt>
  </dgm:ptLst>
  <dgm:cxnLst>
    <dgm:cxn modelId="{090C3602-766B-476D-8274-7CD4C12ACC22}" srcId="{41061A9A-F16E-4381-9B43-D24A9DFF83D8}" destId="{80DED16D-9557-43AE-A5DC-87D339D10A81}" srcOrd="1" destOrd="0" parTransId="{695E0BD6-F710-4AE6-B844-8396DEDABAA9}" sibTransId="{37368B34-968D-40D0-A83E-0CEA188EFDC7}"/>
    <dgm:cxn modelId="{4E6B310F-1122-4178-8405-94D2B3DD4EF8}" type="presOf" srcId="{80DED16D-9557-43AE-A5DC-87D339D10A81}" destId="{308BE49B-1A10-43C4-9ABD-3D3C377206DF}" srcOrd="0" destOrd="1" presId="urn:microsoft.com/office/officeart/2005/8/layout/hList1"/>
    <dgm:cxn modelId="{32E67588-9514-46EF-8919-2362BF51926A}" type="presOf" srcId="{3D51C48B-2153-47DC-8524-C7873C053566}" destId="{308BE49B-1A10-43C4-9ABD-3D3C377206DF}" srcOrd="0" destOrd="0" presId="urn:microsoft.com/office/officeart/2005/8/layout/hList1"/>
    <dgm:cxn modelId="{D085538B-FA77-4257-8D93-1735B26D159F}" type="presOf" srcId="{41061A9A-F16E-4381-9B43-D24A9DFF83D8}" destId="{C070F01A-5F93-4CAE-9EA2-B04466A529AB}" srcOrd="0" destOrd="0" presId="urn:microsoft.com/office/officeart/2005/8/layout/hList1"/>
    <dgm:cxn modelId="{8291EC98-CE80-4B9A-B4B5-57C0DC2D2BBC}" srcId="{5FE943E9-21E6-4C11-A171-67ED7EDFFFCD}" destId="{41061A9A-F16E-4381-9B43-D24A9DFF83D8}" srcOrd="0" destOrd="0" parTransId="{1A44022A-DF16-4543-A53B-F691E53DDFDD}" sibTransId="{950BF89E-824E-4970-A245-6DBBF7BD743C}"/>
    <dgm:cxn modelId="{F4310CA9-7BF4-451E-82B6-25C0BEBF1BC8}" type="presOf" srcId="{A2D4AA37-FD30-4A54-92FB-5040D665D60E}" destId="{308BE49B-1A10-43C4-9ABD-3D3C377206DF}" srcOrd="0" destOrd="2" presId="urn:microsoft.com/office/officeart/2005/8/layout/hList1"/>
    <dgm:cxn modelId="{138F68AA-7B7C-4F82-ADEE-85D01F4904FD}" srcId="{41061A9A-F16E-4381-9B43-D24A9DFF83D8}" destId="{A2D4AA37-FD30-4A54-92FB-5040D665D60E}" srcOrd="2" destOrd="0" parTransId="{632C7A81-2F7F-48AF-8CA8-DE09C9DA0A4B}" sibTransId="{812A2EBC-52FA-4F18-AF42-A7ED270D20C4}"/>
    <dgm:cxn modelId="{145171CC-9344-4191-BE41-FBE0B21E3561}" srcId="{41061A9A-F16E-4381-9B43-D24A9DFF83D8}" destId="{3D51C48B-2153-47DC-8524-C7873C053566}" srcOrd="0" destOrd="0" parTransId="{FDB83110-C27D-4E78-8147-6D2A8757D55E}" sibTransId="{BE316319-04B0-4162-B706-EECED2FB7730}"/>
    <dgm:cxn modelId="{5B409FDD-9754-46A9-B792-790879A93EC3}" type="presOf" srcId="{5FE943E9-21E6-4C11-A171-67ED7EDFFFCD}" destId="{33F6A5D7-7888-4A63-BC3F-9FAE766FD854}" srcOrd="0" destOrd="0" presId="urn:microsoft.com/office/officeart/2005/8/layout/hList1"/>
    <dgm:cxn modelId="{70D33807-0CCE-476B-AFCD-CB01B0720CFD}" type="presParOf" srcId="{33F6A5D7-7888-4A63-BC3F-9FAE766FD854}" destId="{5953EB21-9C94-4463-9844-515B9D77CAF3}" srcOrd="0" destOrd="0" presId="urn:microsoft.com/office/officeart/2005/8/layout/hList1"/>
    <dgm:cxn modelId="{98F581E1-3274-4944-9F9A-E1CFB5B97A57}" type="presParOf" srcId="{5953EB21-9C94-4463-9844-515B9D77CAF3}" destId="{C070F01A-5F93-4CAE-9EA2-B04466A529AB}" srcOrd="0" destOrd="0" presId="urn:microsoft.com/office/officeart/2005/8/layout/hList1"/>
    <dgm:cxn modelId="{FE59C5C6-7F70-4910-8A0D-D2DD150E98A7}" type="presParOf" srcId="{5953EB21-9C94-4463-9844-515B9D77CAF3}" destId="{308BE49B-1A10-43C4-9ABD-3D3C377206D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CBACCE-DD77-409A-B22F-56DEF5AD4DD6}"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E84B5FD0-8959-4FFF-B26A-10442F73B333}">
      <dgm:prSet phldrT="[Text]"/>
      <dgm:spPr/>
      <dgm:t>
        <a:bodyPr/>
        <a:lstStyle/>
        <a:p>
          <a:pPr algn="ctr"/>
          <a:r>
            <a:rPr lang="en-US" b="1" noProof="0">
              <a:solidFill>
                <a:srgbClr val="000000"/>
              </a:solidFill>
              <a:latin typeface="+mn-lt"/>
            </a:rPr>
            <a:t>Direct exposure</a:t>
          </a:r>
        </a:p>
        <a:p>
          <a:pPr algn="l"/>
          <a:r>
            <a:rPr lang="en-US" b="0" noProof="0">
              <a:solidFill>
                <a:srgbClr val="000000"/>
              </a:solidFill>
              <a:latin typeface="+mn-lt"/>
            </a:rPr>
            <a:t>Those who participated in the meetings organized by the Husbands' Schools</a:t>
          </a:r>
        </a:p>
        <a:p>
          <a:pPr algn="l"/>
          <a:r>
            <a:rPr lang="en-US" b="0" i="1" noProof="0">
              <a:solidFill>
                <a:srgbClr val="000000"/>
              </a:solidFill>
              <a:latin typeface="+mn-lt"/>
            </a:rPr>
            <a:t>(They know the objectives and desired effects perfectly well)</a:t>
          </a:r>
          <a:endParaRPr lang="en-US" b="0" i="1" noProof="0">
            <a:latin typeface="+mn-lt"/>
          </a:endParaRPr>
        </a:p>
      </dgm:t>
    </dgm:pt>
    <dgm:pt modelId="{22EE7A34-5321-4374-99CD-106198046826}" type="parTrans" cxnId="{86EB040A-676E-47F4-B7A3-05CC465C0A7C}">
      <dgm:prSet/>
      <dgm:spPr/>
      <dgm:t>
        <a:bodyPr/>
        <a:lstStyle/>
        <a:p>
          <a:endParaRPr lang="en-US"/>
        </a:p>
      </dgm:t>
    </dgm:pt>
    <dgm:pt modelId="{84A13014-597E-43C2-A7E9-85CE7118CCCF}" type="sibTrans" cxnId="{86EB040A-676E-47F4-B7A3-05CC465C0A7C}">
      <dgm:prSet/>
      <dgm:spPr/>
      <dgm:t>
        <a:bodyPr/>
        <a:lstStyle/>
        <a:p>
          <a:endParaRPr lang="en-US"/>
        </a:p>
      </dgm:t>
    </dgm:pt>
    <dgm:pt modelId="{D775A0B5-8A89-47FB-A791-F94229112927}">
      <dgm:prSet phldrT="[Text]"/>
      <dgm:spPr/>
      <dgm:t>
        <a:bodyPr/>
        <a:lstStyle/>
        <a:p>
          <a:pPr algn="ctr"/>
          <a:r>
            <a:rPr lang="en-US" b="1" noProof="0">
              <a:solidFill>
                <a:srgbClr val="000000"/>
              </a:solidFill>
              <a:latin typeface="+mn-lt"/>
            </a:rPr>
            <a:t>Indirect exposure</a:t>
          </a:r>
        </a:p>
        <a:p>
          <a:pPr algn="l"/>
          <a:r>
            <a:rPr lang="en-US" b="0" noProof="0">
              <a:solidFill>
                <a:srgbClr val="000000"/>
              </a:solidFill>
              <a:latin typeface="+mn-lt"/>
            </a:rPr>
            <a:t>Wives and friends of model husbands learn and share further (diffusion)</a:t>
          </a:r>
          <a:endParaRPr lang="en-US" b="0" noProof="0">
            <a:latin typeface="+mn-lt"/>
          </a:endParaRPr>
        </a:p>
      </dgm:t>
    </dgm:pt>
    <dgm:pt modelId="{8AE07B5B-5152-47FC-B206-E9DCBCE1446D}" type="parTrans" cxnId="{DD29F076-BFAB-4EA0-94C6-D858A8DB9F42}">
      <dgm:prSet/>
      <dgm:spPr/>
      <dgm:t>
        <a:bodyPr/>
        <a:lstStyle/>
        <a:p>
          <a:endParaRPr lang="en-US"/>
        </a:p>
      </dgm:t>
    </dgm:pt>
    <dgm:pt modelId="{616A7412-8BF1-496E-A023-33E509167B4D}" type="sibTrans" cxnId="{DD29F076-BFAB-4EA0-94C6-D858A8DB9F42}">
      <dgm:prSet/>
      <dgm:spPr/>
      <dgm:t>
        <a:bodyPr/>
        <a:lstStyle/>
        <a:p>
          <a:endParaRPr lang="en-US"/>
        </a:p>
      </dgm:t>
    </dgm:pt>
    <dgm:pt modelId="{C85186C1-DC07-414A-996C-83202F330F02}" type="pres">
      <dgm:prSet presAssocID="{5FCBACCE-DD77-409A-B22F-56DEF5AD4DD6}" presName="Name0" presStyleCnt="0">
        <dgm:presLayoutVars>
          <dgm:chMax val="2"/>
          <dgm:chPref val="2"/>
          <dgm:animLvl val="lvl"/>
        </dgm:presLayoutVars>
      </dgm:prSet>
      <dgm:spPr/>
    </dgm:pt>
    <dgm:pt modelId="{D44AC123-567B-480B-B237-E7EB9B3CD25F}" type="pres">
      <dgm:prSet presAssocID="{5FCBACCE-DD77-409A-B22F-56DEF5AD4DD6}" presName="LeftText" presStyleLbl="revTx" presStyleIdx="0" presStyleCnt="0">
        <dgm:presLayoutVars>
          <dgm:bulletEnabled val="1"/>
        </dgm:presLayoutVars>
      </dgm:prSet>
      <dgm:spPr/>
    </dgm:pt>
    <dgm:pt modelId="{1B8D2A23-7F41-4A2B-A068-10C390FE9E6A}" type="pres">
      <dgm:prSet presAssocID="{5FCBACCE-DD77-409A-B22F-56DEF5AD4DD6}" presName="LeftNode" presStyleLbl="bgImgPlace1" presStyleIdx="0" presStyleCnt="2" custScaleX="226774" custLinFactNeighborX="-69965" custLinFactNeighborY="937">
        <dgm:presLayoutVars>
          <dgm:chMax val="2"/>
          <dgm:chPref val="2"/>
        </dgm:presLayoutVars>
      </dgm:prSet>
      <dgm:spPr/>
    </dgm:pt>
    <dgm:pt modelId="{685E9A6C-F391-4CDB-998A-CCA91ED38487}" type="pres">
      <dgm:prSet presAssocID="{5FCBACCE-DD77-409A-B22F-56DEF5AD4DD6}" presName="RightText" presStyleLbl="revTx" presStyleIdx="0" presStyleCnt="0">
        <dgm:presLayoutVars>
          <dgm:bulletEnabled val="1"/>
        </dgm:presLayoutVars>
      </dgm:prSet>
      <dgm:spPr/>
    </dgm:pt>
    <dgm:pt modelId="{562C7DC8-EB3B-4D14-B622-391B2439D22F}" type="pres">
      <dgm:prSet presAssocID="{5FCBACCE-DD77-409A-B22F-56DEF5AD4DD6}" presName="RightNode" presStyleLbl="bgImgPlace1" presStyleIdx="1" presStyleCnt="2" custScaleX="236488" custLinFactNeighborX="66080" custLinFactNeighborY="1875">
        <dgm:presLayoutVars>
          <dgm:chMax val="0"/>
          <dgm:chPref val="0"/>
        </dgm:presLayoutVars>
      </dgm:prSet>
      <dgm:spPr/>
    </dgm:pt>
    <dgm:pt modelId="{7273114A-2491-4611-AEDC-DC7F97535194}" type="pres">
      <dgm:prSet presAssocID="{5FCBACCE-DD77-409A-B22F-56DEF5AD4DD6}" presName="TopArrow" presStyleLbl="node1" presStyleIdx="0" presStyleCnt="2"/>
      <dgm:spPr/>
    </dgm:pt>
    <dgm:pt modelId="{53BE2B0A-FB01-4360-920E-60ADE519AB39}" type="pres">
      <dgm:prSet presAssocID="{5FCBACCE-DD77-409A-B22F-56DEF5AD4DD6}" presName="BottomArrow" presStyleLbl="node1" presStyleIdx="1" presStyleCnt="2" custLinFactX="-100000" custLinFactY="13588" custLinFactNeighborX="-121402" custLinFactNeighborY="100000"/>
      <dgm:spPr/>
    </dgm:pt>
  </dgm:ptLst>
  <dgm:cxnLst>
    <dgm:cxn modelId="{86EB040A-676E-47F4-B7A3-05CC465C0A7C}" srcId="{5FCBACCE-DD77-409A-B22F-56DEF5AD4DD6}" destId="{E84B5FD0-8959-4FFF-B26A-10442F73B333}" srcOrd="0" destOrd="0" parTransId="{22EE7A34-5321-4374-99CD-106198046826}" sibTransId="{84A13014-597E-43C2-A7E9-85CE7118CCCF}"/>
    <dgm:cxn modelId="{3394694C-2C36-4C55-9F0E-ADC05E72DD54}" type="presOf" srcId="{D775A0B5-8A89-47FB-A791-F94229112927}" destId="{562C7DC8-EB3B-4D14-B622-391B2439D22F}" srcOrd="1" destOrd="0" presId="urn:microsoft.com/office/officeart/2009/layout/ReverseList"/>
    <dgm:cxn modelId="{DD29F076-BFAB-4EA0-94C6-D858A8DB9F42}" srcId="{5FCBACCE-DD77-409A-B22F-56DEF5AD4DD6}" destId="{D775A0B5-8A89-47FB-A791-F94229112927}" srcOrd="1" destOrd="0" parTransId="{8AE07B5B-5152-47FC-B206-E9DCBCE1446D}" sibTransId="{616A7412-8BF1-496E-A023-33E509167B4D}"/>
    <dgm:cxn modelId="{A259C48D-7D1D-4FBA-A615-845515E9D2A9}" type="presOf" srcId="{D775A0B5-8A89-47FB-A791-F94229112927}" destId="{685E9A6C-F391-4CDB-998A-CCA91ED38487}" srcOrd="0" destOrd="0" presId="urn:microsoft.com/office/officeart/2009/layout/ReverseList"/>
    <dgm:cxn modelId="{14D5D89B-D49A-49CA-81A8-03B5510E462F}" type="presOf" srcId="{5FCBACCE-DD77-409A-B22F-56DEF5AD4DD6}" destId="{C85186C1-DC07-414A-996C-83202F330F02}" srcOrd="0" destOrd="0" presId="urn:microsoft.com/office/officeart/2009/layout/ReverseList"/>
    <dgm:cxn modelId="{031C81CF-6C75-4ACA-8DCC-652348C1DAF9}" type="presOf" srcId="{E84B5FD0-8959-4FFF-B26A-10442F73B333}" destId="{1B8D2A23-7F41-4A2B-A068-10C390FE9E6A}" srcOrd="1" destOrd="0" presId="urn:microsoft.com/office/officeart/2009/layout/ReverseList"/>
    <dgm:cxn modelId="{EB5312D8-A760-4F8F-A6D7-4B2B22A81509}" type="presOf" srcId="{E84B5FD0-8959-4FFF-B26A-10442F73B333}" destId="{D44AC123-567B-480B-B237-E7EB9B3CD25F}" srcOrd="0" destOrd="0" presId="urn:microsoft.com/office/officeart/2009/layout/ReverseList"/>
    <dgm:cxn modelId="{3269C14E-B178-498A-8E53-7B5DF706A455}" type="presParOf" srcId="{C85186C1-DC07-414A-996C-83202F330F02}" destId="{D44AC123-567B-480B-B237-E7EB9B3CD25F}" srcOrd="0" destOrd="0" presId="urn:microsoft.com/office/officeart/2009/layout/ReverseList"/>
    <dgm:cxn modelId="{341294D6-BD5E-43D5-A12F-46AD1950DE46}" type="presParOf" srcId="{C85186C1-DC07-414A-996C-83202F330F02}" destId="{1B8D2A23-7F41-4A2B-A068-10C390FE9E6A}" srcOrd="1" destOrd="0" presId="urn:microsoft.com/office/officeart/2009/layout/ReverseList"/>
    <dgm:cxn modelId="{9D384DEA-11E4-42E0-AECB-2E5E45EBAEEC}" type="presParOf" srcId="{C85186C1-DC07-414A-996C-83202F330F02}" destId="{685E9A6C-F391-4CDB-998A-CCA91ED38487}" srcOrd="2" destOrd="0" presId="urn:microsoft.com/office/officeart/2009/layout/ReverseList"/>
    <dgm:cxn modelId="{5D822805-975A-41BA-924A-D8D6847071B9}" type="presParOf" srcId="{C85186C1-DC07-414A-996C-83202F330F02}" destId="{562C7DC8-EB3B-4D14-B622-391B2439D22F}" srcOrd="3" destOrd="0" presId="urn:microsoft.com/office/officeart/2009/layout/ReverseList"/>
    <dgm:cxn modelId="{77BF0D5F-6B15-4605-BABB-2699C1C241D6}" type="presParOf" srcId="{C85186C1-DC07-414A-996C-83202F330F02}" destId="{7273114A-2491-4611-AEDC-DC7F97535194}" srcOrd="4" destOrd="0" presId="urn:microsoft.com/office/officeart/2009/layout/ReverseList"/>
    <dgm:cxn modelId="{9CB8F046-875A-4762-B627-794C04204034}" type="presParOf" srcId="{C85186C1-DC07-414A-996C-83202F330F02}" destId="{53BE2B0A-FB01-4360-920E-60ADE519AB39}"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ADA22-3342-4A45-9082-D53AA05104BF}">
      <dsp:nvSpPr>
        <dsp:cNvPr id="0" name=""/>
        <dsp:cNvSpPr/>
      </dsp:nvSpPr>
      <dsp:spPr>
        <a:xfrm>
          <a:off x="742" y="1571506"/>
          <a:ext cx="1736609" cy="8683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a:t>Capability</a:t>
          </a:r>
        </a:p>
      </dsp:txBody>
      <dsp:txXfrm>
        <a:off x="26174" y="1596938"/>
        <a:ext cx="1685745" cy="817440"/>
      </dsp:txXfrm>
    </dsp:sp>
    <dsp:sp modelId="{F7A77CCB-121C-4226-9354-49687FA3474D}">
      <dsp:nvSpPr>
        <dsp:cNvPr id="0" name=""/>
        <dsp:cNvSpPr/>
      </dsp:nvSpPr>
      <dsp:spPr>
        <a:xfrm>
          <a:off x="174403" y="2439810"/>
          <a:ext cx="173660" cy="651228"/>
        </a:xfrm>
        <a:custGeom>
          <a:avLst/>
          <a:gdLst/>
          <a:ahLst/>
          <a:cxnLst/>
          <a:rect l="0" t="0" r="0" b="0"/>
          <a:pathLst>
            <a:path>
              <a:moveTo>
                <a:pt x="0" y="0"/>
              </a:moveTo>
              <a:lnTo>
                <a:pt x="0" y="651228"/>
              </a:lnTo>
              <a:lnTo>
                <a:pt x="173660" y="65122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FAC781-66F7-40B9-95DE-AFDB5C427823}">
      <dsp:nvSpPr>
        <dsp:cNvPr id="0" name=""/>
        <dsp:cNvSpPr/>
      </dsp:nvSpPr>
      <dsp:spPr>
        <a:xfrm>
          <a:off x="348063" y="2656886"/>
          <a:ext cx="1389287" cy="8683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Improves knowledge and skills around HIV prevention and </a:t>
          </a:r>
          <a:r>
            <a:rPr lang="en-US" sz="1100" kern="1200" err="1"/>
            <a:t>PrEP</a:t>
          </a:r>
          <a:endParaRPr lang="en-US" sz="1100" kern="1200"/>
        </a:p>
      </dsp:txBody>
      <dsp:txXfrm>
        <a:off x="373495" y="2682318"/>
        <a:ext cx="1338423" cy="817440"/>
      </dsp:txXfrm>
    </dsp:sp>
    <dsp:sp modelId="{B518F8D4-82A9-4FA5-9755-CEA2B2BFD24E}">
      <dsp:nvSpPr>
        <dsp:cNvPr id="0" name=""/>
        <dsp:cNvSpPr/>
      </dsp:nvSpPr>
      <dsp:spPr>
        <a:xfrm>
          <a:off x="174403" y="2439810"/>
          <a:ext cx="173660" cy="1736609"/>
        </a:xfrm>
        <a:custGeom>
          <a:avLst/>
          <a:gdLst/>
          <a:ahLst/>
          <a:cxnLst/>
          <a:rect l="0" t="0" r="0" b="0"/>
          <a:pathLst>
            <a:path>
              <a:moveTo>
                <a:pt x="0" y="0"/>
              </a:moveTo>
              <a:lnTo>
                <a:pt x="0" y="1736609"/>
              </a:lnTo>
              <a:lnTo>
                <a:pt x="173660" y="173660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1921A3-6A8F-48FC-8D32-33EE5CEE5169}">
      <dsp:nvSpPr>
        <dsp:cNvPr id="0" name=""/>
        <dsp:cNvSpPr/>
      </dsp:nvSpPr>
      <dsp:spPr>
        <a:xfrm>
          <a:off x="348063" y="3742267"/>
          <a:ext cx="1389287" cy="86830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Training supports development of decision-making skills that are then shared with peers.</a:t>
          </a:r>
        </a:p>
      </dsp:txBody>
      <dsp:txXfrm>
        <a:off x="373495" y="3767699"/>
        <a:ext cx="1338423" cy="817440"/>
      </dsp:txXfrm>
    </dsp:sp>
    <dsp:sp modelId="{6170E404-150B-498F-89CB-B3ECC54B12D1}">
      <dsp:nvSpPr>
        <dsp:cNvPr id="0" name=""/>
        <dsp:cNvSpPr/>
      </dsp:nvSpPr>
      <dsp:spPr>
        <a:xfrm>
          <a:off x="2171503" y="1571506"/>
          <a:ext cx="1736609" cy="868304"/>
        </a:xfrm>
        <a:prstGeom prst="roundRect">
          <a:avLst>
            <a:gd name="adj" fmla="val 10000"/>
          </a:avLst>
        </a:prstGeom>
        <a:solidFill>
          <a:srgbClr val="039C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a:t>Opportunity</a:t>
          </a:r>
        </a:p>
      </dsp:txBody>
      <dsp:txXfrm>
        <a:off x="2196935" y="1596938"/>
        <a:ext cx="1685745" cy="817440"/>
      </dsp:txXfrm>
    </dsp:sp>
    <dsp:sp modelId="{85FAFE44-1A92-4DDE-9749-28BCFD9845B6}">
      <dsp:nvSpPr>
        <dsp:cNvPr id="0" name=""/>
        <dsp:cNvSpPr/>
      </dsp:nvSpPr>
      <dsp:spPr>
        <a:xfrm>
          <a:off x="2345164" y="2439810"/>
          <a:ext cx="173660" cy="651228"/>
        </a:xfrm>
        <a:custGeom>
          <a:avLst/>
          <a:gdLst/>
          <a:ahLst/>
          <a:cxnLst/>
          <a:rect l="0" t="0" r="0" b="0"/>
          <a:pathLst>
            <a:path>
              <a:moveTo>
                <a:pt x="0" y="0"/>
              </a:moveTo>
              <a:lnTo>
                <a:pt x="0" y="651228"/>
              </a:lnTo>
              <a:lnTo>
                <a:pt x="173660" y="65122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9C091A-537E-4D3C-B205-33886205A5B4}">
      <dsp:nvSpPr>
        <dsp:cNvPr id="0" name=""/>
        <dsp:cNvSpPr/>
      </dsp:nvSpPr>
      <dsp:spPr>
        <a:xfrm>
          <a:off x="2518825" y="2656886"/>
          <a:ext cx="1389287" cy="86830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Addresses social norms and improves emotional support for AGYW</a:t>
          </a:r>
        </a:p>
      </dsp:txBody>
      <dsp:txXfrm>
        <a:off x="2544257" y="2682318"/>
        <a:ext cx="1338423" cy="817440"/>
      </dsp:txXfrm>
    </dsp:sp>
    <dsp:sp modelId="{0D845C76-6AA2-4787-9901-C063F3EBD01F}">
      <dsp:nvSpPr>
        <dsp:cNvPr id="0" name=""/>
        <dsp:cNvSpPr/>
      </dsp:nvSpPr>
      <dsp:spPr>
        <a:xfrm>
          <a:off x="2345164" y="2439810"/>
          <a:ext cx="173660" cy="1736609"/>
        </a:xfrm>
        <a:custGeom>
          <a:avLst/>
          <a:gdLst/>
          <a:ahLst/>
          <a:cxnLst/>
          <a:rect l="0" t="0" r="0" b="0"/>
          <a:pathLst>
            <a:path>
              <a:moveTo>
                <a:pt x="0" y="0"/>
              </a:moveTo>
              <a:lnTo>
                <a:pt x="0" y="1736609"/>
              </a:lnTo>
              <a:lnTo>
                <a:pt x="173660" y="173660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1A0E64-1198-47EE-A440-6A0C3F5E9D9C}">
      <dsp:nvSpPr>
        <dsp:cNvPr id="0" name=""/>
        <dsp:cNvSpPr/>
      </dsp:nvSpPr>
      <dsp:spPr>
        <a:xfrm>
          <a:off x="2518825" y="3742267"/>
          <a:ext cx="1389287" cy="86830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Ambassadors create action plans to influence their environments</a:t>
          </a:r>
        </a:p>
      </dsp:txBody>
      <dsp:txXfrm>
        <a:off x="2544257" y="3767699"/>
        <a:ext cx="1338423" cy="817440"/>
      </dsp:txXfrm>
    </dsp:sp>
    <dsp:sp modelId="{0C22878C-6AEE-4962-B709-74FC72C4EC9F}">
      <dsp:nvSpPr>
        <dsp:cNvPr id="0" name=""/>
        <dsp:cNvSpPr/>
      </dsp:nvSpPr>
      <dsp:spPr>
        <a:xfrm>
          <a:off x="4342264" y="1571506"/>
          <a:ext cx="1736609" cy="868304"/>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a:t>Motivation</a:t>
          </a:r>
        </a:p>
      </dsp:txBody>
      <dsp:txXfrm>
        <a:off x="4367696" y="1596938"/>
        <a:ext cx="1685745" cy="817440"/>
      </dsp:txXfrm>
    </dsp:sp>
    <dsp:sp modelId="{22AE58F2-8780-41A1-A0EC-8AEB58CA97FB}">
      <dsp:nvSpPr>
        <dsp:cNvPr id="0" name=""/>
        <dsp:cNvSpPr/>
      </dsp:nvSpPr>
      <dsp:spPr>
        <a:xfrm>
          <a:off x="4515925" y="2439810"/>
          <a:ext cx="173660" cy="651228"/>
        </a:xfrm>
        <a:custGeom>
          <a:avLst/>
          <a:gdLst/>
          <a:ahLst/>
          <a:cxnLst/>
          <a:rect l="0" t="0" r="0" b="0"/>
          <a:pathLst>
            <a:path>
              <a:moveTo>
                <a:pt x="0" y="0"/>
              </a:moveTo>
              <a:lnTo>
                <a:pt x="0" y="651228"/>
              </a:lnTo>
              <a:lnTo>
                <a:pt x="173660" y="65122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8084D3-91FE-41A5-ADF0-EA3A1E53053E}">
      <dsp:nvSpPr>
        <dsp:cNvPr id="0" name=""/>
        <dsp:cNvSpPr/>
      </dsp:nvSpPr>
      <dsp:spPr>
        <a:xfrm>
          <a:off x="4689586" y="2656886"/>
          <a:ext cx="1389287" cy="868304"/>
        </a:xfrm>
        <a:prstGeom prst="roundRect">
          <a:avLst>
            <a:gd name="adj" fmla="val 10000"/>
          </a:avLst>
        </a:prstGeom>
        <a:solidFill>
          <a:schemeClr val="bg1"/>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Training knowledge gives ambassadors confidence.</a:t>
          </a:r>
        </a:p>
      </dsp:txBody>
      <dsp:txXfrm>
        <a:off x="4715018" y="2682318"/>
        <a:ext cx="1338423" cy="817440"/>
      </dsp:txXfrm>
    </dsp:sp>
    <dsp:sp modelId="{DE21DD31-36C4-4D8D-A76F-9F9CB9F55E87}">
      <dsp:nvSpPr>
        <dsp:cNvPr id="0" name=""/>
        <dsp:cNvSpPr/>
      </dsp:nvSpPr>
      <dsp:spPr>
        <a:xfrm>
          <a:off x="4515925" y="2439810"/>
          <a:ext cx="173660" cy="1736609"/>
        </a:xfrm>
        <a:custGeom>
          <a:avLst/>
          <a:gdLst/>
          <a:ahLst/>
          <a:cxnLst/>
          <a:rect l="0" t="0" r="0" b="0"/>
          <a:pathLst>
            <a:path>
              <a:moveTo>
                <a:pt x="0" y="0"/>
              </a:moveTo>
              <a:lnTo>
                <a:pt x="0" y="1736609"/>
              </a:lnTo>
              <a:lnTo>
                <a:pt x="173660" y="173660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CDF48D-0C1C-4779-9258-C1694F0C458F}">
      <dsp:nvSpPr>
        <dsp:cNvPr id="0" name=""/>
        <dsp:cNvSpPr/>
      </dsp:nvSpPr>
      <dsp:spPr>
        <a:xfrm>
          <a:off x="4689586" y="3742267"/>
          <a:ext cx="1389287" cy="868304"/>
        </a:xfrm>
        <a:prstGeom prst="roundRect">
          <a:avLst>
            <a:gd name="adj" fmla="val 10000"/>
          </a:avLst>
        </a:prstGeom>
        <a:solidFill>
          <a:schemeClr val="bg1"/>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The ambassador role uplifts these AGYW as professionals in their community.</a:t>
          </a:r>
        </a:p>
      </dsp:txBody>
      <dsp:txXfrm>
        <a:off x="4715018" y="3767699"/>
        <a:ext cx="1338423" cy="8174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5D92D-03DA-42BA-87F8-2314E23B84C3}">
      <dsp:nvSpPr>
        <dsp:cNvPr id="0" name=""/>
        <dsp:cNvSpPr/>
      </dsp:nvSpPr>
      <dsp:spPr>
        <a:xfrm>
          <a:off x="130789" y="-2412"/>
          <a:ext cx="6118808" cy="5583670"/>
        </a:xfrm>
        <a:prstGeom prst="ellipse">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r-BE" sz="3200" b="1" kern="1200" noProof="0">
              <a:solidFill>
                <a:schemeClr val="tx1"/>
              </a:solidFill>
              <a:latin typeface="+mn-lt"/>
            </a:rPr>
            <a:t>National </a:t>
          </a:r>
          <a:r>
            <a:rPr lang="fr-BE" sz="3200" b="1" kern="1200" noProof="0" err="1">
              <a:solidFill>
                <a:schemeClr val="tx1"/>
              </a:solidFill>
              <a:latin typeface="+mn-lt"/>
            </a:rPr>
            <a:t>policies</a:t>
          </a:r>
          <a:endParaRPr lang="fr-BE" sz="3200" b="1" kern="1200" noProof="0">
            <a:solidFill>
              <a:schemeClr val="tx1"/>
            </a:solidFill>
            <a:latin typeface="+mn-lt"/>
          </a:endParaRPr>
        </a:p>
      </dsp:txBody>
      <dsp:txXfrm>
        <a:off x="2334784" y="276771"/>
        <a:ext cx="1710818" cy="837550"/>
      </dsp:txXfrm>
    </dsp:sp>
    <dsp:sp modelId="{72997AD2-6D24-4853-81E2-5F94980518F5}">
      <dsp:nvSpPr>
        <dsp:cNvPr id="0" name=""/>
        <dsp:cNvSpPr/>
      </dsp:nvSpPr>
      <dsp:spPr>
        <a:xfrm>
          <a:off x="752095" y="1109497"/>
          <a:ext cx="4876196" cy="4476584"/>
        </a:xfrm>
        <a:prstGeom prst="ellipse">
          <a:avLst/>
        </a:prstGeom>
        <a:solidFill>
          <a:schemeClr val="accent6">
            <a:shade val="80000"/>
            <a:hueOff val="107093"/>
            <a:satOff val="-4303"/>
            <a:lumOff val="9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r-BE" sz="3200" b="1" kern="1200" noProof="0" err="1">
              <a:solidFill>
                <a:schemeClr val="tx1"/>
              </a:solidFill>
              <a:latin typeface="+mn-lt"/>
            </a:rPr>
            <a:t>Community</a:t>
          </a:r>
          <a:r>
            <a:rPr lang="fr-BE" sz="3200" b="1" kern="1200" noProof="0">
              <a:solidFill>
                <a:schemeClr val="tx1"/>
              </a:solidFill>
              <a:latin typeface="+mn-lt"/>
            </a:rPr>
            <a:t> and </a:t>
          </a:r>
          <a:r>
            <a:rPr lang="fr-BE" sz="3200" b="1" kern="1200" noProof="0" err="1">
              <a:solidFill>
                <a:schemeClr val="tx1"/>
              </a:solidFill>
              <a:latin typeface="+mn-lt"/>
            </a:rPr>
            <a:t>health</a:t>
          </a:r>
          <a:r>
            <a:rPr lang="fr-BE" sz="3200" b="1" kern="1200" noProof="0">
              <a:solidFill>
                <a:schemeClr val="tx1"/>
              </a:solidFill>
              <a:latin typeface="+mn-lt"/>
            </a:rPr>
            <a:t> </a:t>
          </a:r>
          <a:r>
            <a:rPr lang="fr-BE" sz="3200" b="1" kern="1200" noProof="0" err="1">
              <a:solidFill>
                <a:schemeClr val="tx1"/>
              </a:solidFill>
              <a:latin typeface="+mn-lt"/>
            </a:rPr>
            <a:t>systems</a:t>
          </a:r>
          <a:endParaRPr lang="fr-BE" sz="3200" b="1" kern="1200" noProof="0">
            <a:solidFill>
              <a:schemeClr val="tx1"/>
            </a:solidFill>
            <a:latin typeface="+mn-lt"/>
          </a:endParaRPr>
        </a:p>
      </dsp:txBody>
      <dsp:txXfrm>
        <a:off x="2338078" y="1378092"/>
        <a:ext cx="1704230" cy="805785"/>
      </dsp:txXfrm>
    </dsp:sp>
    <dsp:sp modelId="{B4A3BE6A-3E0C-4903-95B0-C710C69EA6E3}">
      <dsp:nvSpPr>
        <dsp:cNvPr id="0" name=""/>
        <dsp:cNvSpPr/>
      </dsp:nvSpPr>
      <dsp:spPr>
        <a:xfrm>
          <a:off x="1515092" y="2231055"/>
          <a:ext cx="3350202" cy="3350202"/>
        </a:xfrm>
        <a:prstGeom prst="ellipse">
          <a:avLst/>
        </a:prstGeom>
        <a:solidFill>
          <a:schemeClr val="accent6">
            <a:shade val="80000"/>
            <a:hueOff val="214187"/>
            <a:satOff val="-8606"/>
            <a:lumOff val="18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r-BE" sz="3200" b="1" kern="1200" noProof="0">
              <a:solidFill>
                <a:schemeClr val="tx1"/>
              </a:solidFill>
              <a:latin typeface="+mn-lt"/>
            </a:rPr>
            <a:t>Partner, </a:t>
          </a:r>
          <a:r>
            <a:rPr lang="fr-BE" sz="3200" b="1" kern="1200" noProof="0" err="1">
              <a:solidFill>
                <a:schemeClr val="tx1"/>
              </a:solidFill>
              <a:latin typeface="+mn-lt"/>
            </a:rPr>
            <a:t>family</a:t>
          </a:r>
          <a:r>
            <a:rPr lang="fr-BE" sz="3200" b="1" kern="1200" noProof="0">
              <a:solidFill>
                <a:schemeClr val="tx1"/>
              </a:solidFill>
              <a:latin typeface="+mn-lt"/>
            </a:rPr>
            <a:t>, </a:t>
          </a:r>
          <a:r>
            <a:rPr lang="fr-BE" sz="3200" b="1" kern="1200" noProof="0" err="1">
              <a:solidFill>
                <a:schemeClr val="tx1"/>
              </a:solidFill>
              <a:latin typeface="+mn-lt"/>
            </a:rPr>
            <a:t>peers</a:t>
          </a:r>
          <a:endParaRPr lang="fr-BE" sz="3200" b="1" kern="1200" noProof="0">
            <a:solidFill>
              <a:schemeClr val="tx1"/>
            </a:solidFill>
            <a:latin typeface="+mn-lt"/>
          </a:endParaRPr>
        </a:p>
      </dsp:txBody>
      <dsp:txXfrm>
        <a:off x="2409596" y="2482321"/>
        <a:ext cx="1561194" cy="753795"/>
      </dsp:txXfrm>
    </dsp:sp>
    <dsp:sp modelId="{5B69DB33-F500-4FC6-B1AA-2569C96E537C}">
      <dsp:nvSpPr>
        <dsp:cNvPr id="0" name=""/>
        <dsp:cNvSpPr/>
      </dsp:nvSpPr>
      <dsp:spPr>
        <a:xfrm>
          <a:off x="2073459" y="3347789"/>
          <a:ext cx="2233468" cy="2233468"/>
        </a:xfrm>
        <a:prstGeom prst="ellipse">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r-BE" sz="3200" b="1" kern="1200" noProof="0">
              <a:solidFill>
                <a:schemeClr val="tx1"/>
              </a:solidFill>
              <a:latin typeface="+mn-lt"/>
            </a:rPr>
            <a:t>INDIVIDUAL       </a:t>
          </a:r>
          <a:r>
            <a:rPr lang="fr-BE" sz="3200" b="1" kern="1200" noProof="0" err="1">
              <a:solidFill>
                <a:schemeClr val="tx1"/>
              </a:solidFill>
              <a:latin typeface="+mn-lt"/>
            </a:rPr>
            <a:t>one’s</a:t>
          </a:r>
          <a:r>
            <a:rPr lang="fr-BE" sz="3200" b="1" kern="1200" noProof="0">
              <a:solidFill>
                <a:schemeClr val="tx1"/>
              </a:solidFill>
              <a:latin typeface="+mn-lt"/>
            </a:rPr>
            <a:t> attitudes, </a:t>
          </a:r>
          <a:r>
            <a:rPr lang="fr-BE" sz="3200" b="1" kern="1200" noProof="0" err="1">
              <a:solidFill>
                <a:schemeClr val="tx1"/>
              </a:solidFill>
              <a:latin typeface="+mn-lt"/>
            </a:rPr>
            <a:t>beliefs</a:t>
          </a:r>
          <a:r>
            <a:rPr lang="fr-BE" sz="3200" b="1" kern="1200" noProof="0">
              <a:solidFill>
                <a:schemeClr val="tx1"/>
              </a:solidFill>
              <a:latin typeface="+mn-lt"/>
            </a:rPr>
            <a:t>, and </a:t>
          </a:r>
          <a:r>
            <a:rPr lang="fr-BE" sz="3200" b="1" kern="1200" noProof="0" err="1">
              <a:solidFill>
                <a:schemeClr val="tx1"/>
              </a:solidFill>
              <a:latin typeface="+mn-lt"/>
            </a:rPr>
            <a:t>behaviors</a:t>
          </a:r>
          <a:endParaRPr lang="fr-BE" sz="3200" b="1" kern="1200" noProof="0">
            <a:solidFill>
              <a:schemeClr val="tx1"/>
            </a:solidFill>
            <a:latin typeface="+mn-lt"/>
          </a:endParaRPr>
        </a:p>
      </dsp:txBody>
      <dsp:txXfrm>
        <a:off x="2400543" y="3906156"/>
        <a:ext cx="1579300" cy="1116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74A3F-3F59-4846-8085-B3165B43E695}">
      <dsp:nvSpPr>
        <dsp:cNvPr id="0" name=""/>
        <dsp:cNvSpPr/>
      </dsp:nvSpPr>
      <dsp:spPr>
        <a:xfrm>
          <a:off x="5460" y="170969"/>
          <a:ext cx="2801460" cy="1120584"/>
        </a:xfrm>
        <a:prstGeom prst="chevron">
          <a:avLst/>
        </a:prstGeom>
        <a:solidFill>
          <a:srgbClr val="0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noProof="0"/>
            <a:t>Understanding the situation</a:t>
          </a:r>
          <a:endParaRPr lang="en-US" sz="2100" kern="1200" noProof="0">
            <a:solidFill>
              <a:schemeClr val="bg1"/>
            </a:solidFill>
          </a:endParaRPr>
        </a:p>
      </dsp:txBody>
      <dsp:txXfrm>
        <a:off x="565752" y="170969"/>
        <a:ext cx="1680876" cy="1120584"/>
      </dsp:txXfrm>
    </dsp:sp>
    <dsp:sp modelId="{D471C8AF-0B41-A94D-815B-F26588DEFFA0}">
      <dsp:nvSpPr>
        <dsp:cNvPr id="0" name=""/>
        <dsp:cNvSpPr/>
      </dsp:nvSpPr>
      <dsp:spPr>
        <a:xfrm>
          <a:off x="2442731" y="266219"/>
          <a:ext cx="2325212" cy="930084"/>
        </a:xfrm>
        <a:prstGeom prst="chevron">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noProof="0">
              <a:solidFill>
                <a:sysClr val="windowText" lastClr="000000"/>
              </a:solidFill>
            </a:rPr>
            <a:t>Situation analysis (prioritized factors)</a:t>
          </a:r>
        </a:p>
      </dsp:txBody>
      <dsp:txXfrm>
        <a:off x="2907773" y="266219"/>
        <a:ext cx="1395128" cy="930084"/>
      </dsp:txXfrm>
    </dsp:sp>
    <dsp:sp modelId="{6A448C53-B16C-DB4D-BD1B-911F26CD5D12}">
      <dsp:nvSpPr>
        <dsp:cNvPr id="0" name=""/>
        <dsp:cNvSpPr/>
      </dsp:nvSpPr>
      <dsp:spPr>
        <a:xfrm>
          <a:off x="4442413" y="266219"/>
          <a:ext cx="2325212" cy="930084"/>
        </a:xfrm>
        <a:prstGeom prst="chevron">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noProof="0">
              <a:solidFill>
                <a:sysClr val="windowText" lastClr="000000"/>
              </a:solidFill>
            </a:rPr>
            <a:t>Target audience(s)</a:t>
          </a:r>
        </a:p>
      </dsp:txBody>
      <dsp:txXfrm>
        <a:off x="4907455" y="266219"/>
        <a:ext cx="1395128" cy="930084"/>
      </dsp:txXfrm>
    </dsp:sp>
    <dsp:sp modelId="{AE597FCB-C893-F642-A639-6B50F0F62FA6}">
      <dsp:nvSpPr>
        <dsp:cNvPr id="0" name=""/>
        <dsp:cNvSpPr/>
      </dsp:nvSpPr>
      <dsp:spPr>
        <a:xfrm>
          <a:off x="5460" y="1448435"/>
          <a:ext cx="2801460" cy="1120584"/>
        </a:xfrm>
        <a:prstGeom prst="chevron">
          <a:avLst/>
        </a:prstGeom>
        <a:solidFill>
          <a:srgbClr val="0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noProof="0"/>
            <a:t>Setting priorities and objectives</a:t>
          </a:r>
          <a:endParaRPr lang="en-US" sz="2100" kern="1200" noProof="0">
            <a:solidFill>
              <a:schemeClr val="bg1"/>
            </a:solidFill>
          </a:endParaRPr>
        </a:p>
      </dsp:txBody>
      <dsp:txXfrm>
        <a:off x="565752" y="1448435"/>
        <a:ext cx="1680876" cy="1120584"/>
      </dsp:txXfrm>
    </dsp:sp>
    <dsp:sp modelId="{AA3A90AC-864D-47F0-BD75-B58F1847A562}">
      <dsp:nvSpPr>
        <dsp:cNvPr id="0" name=""/>
        <dsp:cNvSpPr/>
      </dsp:nvSpPr>
      <dsp:spPr>
        <a:xfrm>
          <a:off x="2442731" y="1543685"/>
          <a:ext cx="2325212" cy="930084"/>
        </a:xfrm>
        <a:prstGeom prst="chevron">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noProof="0">
              <a:solidFill>
                <a:sysClr val="windowText" lastClr="000000"/>
              </a:solidFill>
            </a:rPr>
            <a:t>Behavioral objective(s)</a:t>
          </a:r>
        </a:p>
      </dsp:txBody>
      <dsp:txXfrm>
        <a:off x="2907773" y="1543685"/>
        <a:ext cx="1395128" cy="930084"/>
      </dsp:txXfrm>
    </dsp:sp>
    <dsp:sp modelId="{4D69C3D7-1DFA-2347-BF24-37018CFAB451}">
      <dsp:nvSpPr>
        <dsp:cNvPr id="0" name=""/>
        <dsp:cNvSpPr/>
      </dsp:nvSpPr>
      <dsp:spPr>
        <a:xfrm>
          <a:off x="4442413" y="1543685"/>
          <a:ext cx="2325212" cy="930084"/>
        </a:xfrm>
        <a:prstGeom prst="chevron">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noProof="0">
              <a:solidFill>
                <a:sysClr val="windowText" lastClr="000000"/>
              </a:solidFill>
            </a:rPr>
            <a:t>Positioning</a:t>
          </a:r>
        </a:p>
      </dsp:txBody>
      <dsp:txXfrm>
        <a:off x="4907455" y="1543685"/>
        <a:ext cx="1395128" cy="930084"/>
      </dsp:txXfrm>
    </dsp:sp>
    <dsp:sp modelId="{3664A286-44A2-394A-9047-0B217AC57EB6}">
      <dsp:nvSpPr>
        <dsp:cNvPr id="0" name=""/>
        <dsp:cNvSpPr/>
      </dsp:nvSpPr>
      <dsp:spPr>
        <a:xfrm>
          <a:off x="6442096" y="1543685"/>
          <a:ext cx="2325212" cy="930084"/>
        </a:xfrm>
        <a:prstGeom prst="chevron">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noProof="0">
              <a:solidFill>
                <a:sysClr val="windowText" lastClr="000000"/>
              </a:solidFill>
            </a:rPr>
            <a:t>Activity objectives</a:t>
          </a:r>
        </a:p>
      </dsp:txBody>
      <dsp:txXfrm>
        <a:off x="6907138" y="1543685"/>
        <a:ext cx="1395128" cy="930084"/>
      </dsp:txXfrm>
    </dsp:sp>
    <dsp:sp modelId="{A8D799F8-3443-1A41-B75B-ECCB55C3C96E}">
      <dsp:nvSpPr>
        <dsp:cNvPr id="0" name=""/>
        <dsp:cNvSpPr/>
      </dsp:nvSpPr>
      <dsp:spPr>
        <a:xfrm>
          <a:off x="5460" y="2725901"/>
          <a:ext cx="2801460" cy="1120584"/>
        </a:xfrm>
        <a:prstGeom prst="chevron">
          <a:avLst/>
        </a:prstGeom>
        <a:solidFill>
          <a:srgbClr val="0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noProof="0"/>
            <a:t>Developing messages and approaches</a:t>
          </a:r>
          <a:endParaRPr lang="en-US" sz="2100" kern="1200" noProof="0">
            <a:solidFill>
              <a:schemeClr val="bg1"/>
            </a:solidFill>
          </a:endParaRPr>
        </a:p>
      </dsp:txBody>
      <dsp:txXfrm>
        <a:off x="565752" y="2725901"/>
        <a:ext cx="1680876" cy="1120584"/>
      </dsp:txXfrm>
    </dsp:sp>
    <dsp:sp modelId="{DF05A361-E5C5-48EC-AD15-A0DE5C56EF2A}">
      <dsp:nvSpPr>
        <dsp:cNvPr id="0" name=""/>
        <dsp:cNvSpPr/>
      </dsp:nvSpPr>
      <dsp:spPr>
        <a:xfrm>
          <a:off x="2442731" y="2821151"/>
          <a:ext cx="2325212" cy="930084"/>
        </a:xfrm>
        <a:prstGeom prst="chevron">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noProof="0">
              <a:solidFill>
                <a:sysClr val="windowText" lastClr="000000"/>
              </a:solidFill>
            </a:rPr>
            <a:t>Key messages</a:t>
          </a:r>
        </a:p>
      </dsp:txBody>
      <dsp:txXfrm>
        <a:off x="2907773" y="2821151"/>
        <a:ext cx="1395128" cy="930084"/>
      </dsp:txXfrm>
    </dsp:sp>
    <dsp:sp modelId="{6DF6D63F-F501-9A4E-9229-9ECB13337D32}">
      <dsp:nvSpPr>
        <dsp:cNvPr id="0" name=""/>
        <dsp:cNvSpPr/>
      </dsp:nvSpPr>
      <dsp:spPr>
        <a:xfrm>
          <a:off x="4442413" y="2821151"/>
          <a:ext cx="2325212" cy="930084"/>
        </a:xfrm>
        <a:prstGeom prst="chevron">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noProof="0">
              <a:solidFill>
                <a:sysClr val="windowText" lastClr="000000"/>
              </a:solidFill>
            </a:rPr>
            <a:t>Activity mix</a:t>
          </a:r>
        </a:p>
      </dsp:txBody>
      <dsp:txXfrm>
        <a:off x="4907455" y="2821151"/>
        <a:ext cx="1395128" cy="930084"/>
      </dsp:txXfrm>
    </dsp:sp>
    <dsp:sp modelId="{0EF717C5-79DC-4DCF-BD8B-F01429D90F89}">
      <dsp:nvSpPr>
        <dsp:cNvPr id="0" name=""/>
        <dsp:cNvSpPr/>
      </dsp:nvSpPr>
      <dsp:spPr>
        <a:xfrm>
          <a:off x="5460" y="4003367"/>
          <a:ext cx="2801460" cy="1120584"/>
        </a:xfrm>
        <a:prstGeom prst="chevron">
          <a:avLst/>
        </a:prstGeom>
        <a:solidFill>
          <a:srgbClr val="0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noProof="0">
              <a:solidFill>
                <a:schemeClr val="bg1"/>
              </a:solidFill>
            </a:rPr>
            <a:t>Monitoring progress</a:t>
          </a:r>
        </a:p>
      </dsp:txBody>
      <dsp:txXfrm>
        <a:off x="565752" y="4003367"/>
        <a:ext cx="1680876" cy="1120584"/>
      </dsp:txXfrm>
    </dsp:sp>
    <dsp:sp modelId="{D7A1B8F7-958B-4242-94BF-7AA50C3CF51E}">
      <dsp:nvSpPr>
        <dsp:cNvPr id="0" name=""/>
        <dsp:cNvSpPr/>
      </dsp:nvSpPr>
      <dsp:spPr>
        <a:xfrm>
          <a:off x="2442731" y="4098617"/>
          <a:ext cx="2325212" cy="930084"/>
        </a:xfrm>
        <a:prstGeom prst="chevron">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noProof="0">
              <a:solidFill>
                <a:sysClr val="windowText" lastClr="000000"/>
              </a:solidFill>
            </a:rPr>
            <a:t>M&amp;E plan (indicators)</a:t>
          </a:r>
        </a:p>
      </dsp:txBody>
      <dsp:txXfrm>
        <a:off x="2907773" y="4098617"/>
        <a:ext cx="1395128" cy="9300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0B118-25FA-4255-B238-9E97AA0F30AE}">
      <dsp:nvSpPr>
        <dsp:cNvPr id="0" name=""/>
        <dsp:cNvSpPr/>
      </dsp:nvSpPr>
      <dsp:spPr>
        <a:xfrm>
          <a:off x="138560" y="-26103"/>
          <a:ext cx="4539183" cy="4539183"/>
        </a:xfrm>
        <a:prstGeom prst="ellipse">
          <a:avLst/>
        </a:prstGeom>
        <a:solidFill>
          <a:srgbClr val="EE617F"/>
        </a:solidFill>
        <a:ln w="571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0" i="0" kern="1200">
              <a:solidFill>
                <a:srgbClr val="FFFFFF"/>
              </a:solidFill>
              <a:latin typeface="Arial Narrow" panose="020B0604020202020204" pitchFamily="34" charset="0"/>
              <a:ea typeface="+mn-ea"/>
              <a:cs typeface="+mn-cs"/>
            </a:rPr>
            <a:t>Structural  Environment (MoH, service providers)</a:t>
          </a:r>
        </a:p>
      </dsp:txBody>
      <dsp:txXfrm>
        <a:off x="1847258" y="300568"/>
        <a:ext cx="1121786" cy="481453"/>
      </dsp:txXfrm>
    </dsp:sp>
    <dsp:sp modelId="{9DA1121B-4F8A-42EB-BE48-3596CE6D0D15}">
      <dsp:nvSpPr>
        <dsp:cNvPr id="0" name=""/>
        <dsp:cNvSpPr/>
      </dsp:nvSpPr>
      <dsp:spPr>
        <a:xfrm>
          <a:off x="521491" y="1056486"/>
          <a:ext cx="3739412" cy="3508799"/>
        </a:xfrm>
        <a:prstGeom prst="ellipse">
          <a:avLst/>
        </a:prstGeom>
        <a:solidFill>
          <a:srgbClr val="646EA7"/>
        </a:solidFill>
        <a:ln w="571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0" i="0" kern="1200">
              <a:solidFill>
                <a:srgbClr val="FFFFFF"/>
              </a:solidFill>
              <a:latin typeface="Arial Narrow" panose="020B0604020202020204" pitchFamily="34" charset="0"/>
              <a:ea typeface="+mn-ea"/>
              <a:cs typeface="+mn-cs"/>
            </a:rPr>
            <a:t>Community (Sex partners, parents, community leaders, peers)</a:t>
          </a:r>
        </a:p>
      </dsp:txBody>
      <dsp:txXfrm>
        <a:off x="1775107" y="1372133"/>
        <a:ext cx="1232180" cy="465205"/>
      </dsp:txXfrm>
    </dsp:sp>
    <dsp:sp modelId="{DF292ABE-AF18-4B41-A1E9-26D1A1A9ADA9}">
      <dsp:nvSpPr>
        <dsp:cNvPr id="0" name=""/>
        <dsp:cNvSpPr/>
      </dsp:nvSpPr>
      <dsp:spPr>
        <a:xfrm>
          <a:off x="1266320" y="2243987"/>
          <a:ext cx="2269591" cy="2269591"/>
        </a:xfrm>
        <a:prstGeom prst="ellipse">
          <a:avLst/>
        </a:prstGeom>
        <a:solidFill>
          <a:srgbClr val="92D050"/>
        </a:solidFill>
        <a:ln w="571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0" i="0" kern="1200">
              <a:solidFill>
                <a:srgbClr val="FFFFFF"/>
              </a:solidFill>
              <a:latin typeface="Arial Narrow" panose="020B0604020202020204" pitchFamily="34" charset="0"/>
              <a:ea typeface="+mn-ea"/>
              <a:cs typeface="+mn-cs"/>
            </a:rPr>
            <a:t>AGYW</a:t>
          </a:r>
        </a:p>
      </dsp:txBody>
      <dsp:txXfrm>
        <a:off x="1833717" y="2977572"/>
        <a:ext cx="1134795" cy="8024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5746A-F0F8-4631-885A-8AB30418C583}">
      <dsp:nvSpPr>
        <dsp:cNvPr id="0" name=""/>
        <dsp:cNvSpPr/>
      </dsp:nvSpPr>
      <dsp:spPr>
        <a:xfrm>
          <a:off x="403" y="1066933"/>
          <a:ext cx="900312" cy="900312"/>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7B8122-2C12-4E7B-A2E5-6A46C6900CA2}">
      <dsp:nvSpPr>
        <dsp:cNvPr id="0" name=""/>
        <dsp:cNvSpPr/>
      </dsp:nvSpPr>
      <dsp:spPr>
        <a:xfrm>
          <a:off x="90434" y="1156964"/>
          <a:ext cx="720250" cy="720250"/>
        </a:xfrm>
        <a:prstGeom prst="pie">
          <a:avLst>
            <a:gd name="adj1" fmla="val 135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DD71BA-723C-476F-AD89-56868BB812D2}">
      <dsp:nvSpPr>
        <dsp:cNvPr id="0" name=""/>
        <dsp:cNvSpPr/>
      </dsp:nvSpPr>
      <dsp:spPr>
        <a:xfrm rot="16200000">
          <a:off x="-1034956" y="3092636"/>
          <a:ext cx="2610906" cy="540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00200">
            <a:lnSpc>
              <a:spcPct val="90000"/>
            </a:lnSpc>
            <a:spcBef>
              <a:spcPct val="0"/>
            </a:spcBef>
            <a:spcAft>
              <a:spcPct val="35000"/>
            </a:spcAft>
            <a:buNone/>
          </a:pPr>
          <a:r>
            <a:rPr lang="en-US" sz="3600" kern="1200"/>
            <a:t>Assumptions</a:t>
          </a:r>
        </a:p>
      </dsp:txBody>
      <dsp:txXfrm>
        <a:off x="-1034956" y="3092636"/>
        <a:ext cx="2610906" cy="540187"/>
      </dsp:txXfrm>
    </dsp:sp>
    <dsp:sp modelId="{3563A537-AC83-4275-96D0-FF8C270F6A04}">
      <dsp:nvSpPr>
        <dsp:cNvPr id="0" name=""/>
        <dsp:cNvSpPr/>
      </dsp:nvSpPr>
      <dsp:spPr>
        <a:xfrm>
          <a:off x="630621" y="1066933"/>
          <a:ext cx="1800625" cy="360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kern="1200"/>
            <a:t>Influential adults want to protect young people</a:t>
          </a:r>
        </a:p>
        <a:p>
          <a:pPr marL="0" lvl="0" indent="0" algn="l" defTabSz="622300">
            <a:lnSpc>
              <a:spcPct val="90000"/>
            </a:lnSpc>
            <a:spcBef>
              <a:spcPct val="0"/>
            </a:spcBef>
            <a:spcAft>
              <a:spcPct val="35000"/>
            </a:spcAft>
            <a:buNone/>
          </a:pPr>
          <a:r>
            <a:rPr lang="en-US" sz="1400" kern="1200"/>
            <a:t>(reflective motivation)</a:t>
          </a:r>
        </a:p>
        <a:p>
          <a:pPr marL="0" lvl="0" indent="0" algn="l" defTabSz="622300">
            <a:lnSpc>
              <a:spcPct val="90000"/>
            </a:lnSpc>
            <a:spcBef>
              <a:spcPct val="0"/>
            </a:spcBef>
            <a:spcAft>
              <a:spcPct val="35000"/>
            </a:spcAft>
            <a:buNone/>
          </a:pPr>
          <a:endParaRPr lang="en-US" sz="1400" kern="1200"/>
        </a:p>
        <a:p>
          <a:pPr marL="0" lvl="0" indent="0" algn="l" defTabSz="622300">
            <a:lnSpc>
              <a:spcPct val="90000"/>
            </a:lnSpc>
            <a:spcBef>
              <a:spcPct val="0"/>
            </a:spcBef>
            <a:spcAft>
              <a:spcPct val="35000"/>
            </a:spcAft>
            <a:buNone/>
          </a:pPr>
          <a:r>
            <a:rPr lang="en-US" sz="1400" kern="1200"/>
            <a:t>Most adults feel “parental” toward AGYW (Social)</a:t>
          </a:r>
        </a:p>
        <a:p>
          <a:pPr marL="0" lvl="0" indent="0" algn="l" defTabSz="622300">
            <a:lnSpc>
              <a:spcPct val="90000"/>
            </a:lnSpc>
            <a:spcBef>
              <a:spcPct val="0"/>
            </a:spcBef>
            <a:spcAft>
              <a:spcPct val="35000"/>
            </a:spcAft>
            <a:buNone/>
          </a:pPr>
          <a:endParaRPr lang="en-US" sz="1400" kern="1200"/>
        </a:p>
        <a:p>
          <a:pPr marL="0" lvl="0" indent="0" algn="l" defTabSz="622300">
            <a:lnSpc>
              <a:spcPct val="90000"/>
            </a:lnSpc>
            <a:spcBef>
              <a:spcPct val="0"/>
            </a:spcBef>
            <a:spcAft>
              <a:spcPct val="35000"/>
            </a:spcAft>
            <a:buNone/>
          </a:pPr>
          <a:r>
            <a:rPr lang="en-US" sz="1400" kern="1200"/>
            <a:t>AGYW sexuality outside of the context of marriage is seen negatively (Social)</a:t>
          </a:r>
        </a:p>
        <a:p>
          <a:pPr marL="0" lvl="0" indent="0" algn="l" defTabSz="622300">
            <a:lnSpc>
              <a:spcPct val="90000"/>
            </a:lnSpc>
            <a:spcBef>
              <a:spcPct val="0"/>
            </a:spcBef>
            <a:spcAft>
              <a:spcPct val="35000"/>
            </a:spcAft>
            <a:buNone/>
          </a:pPr>
          <a:endParaRPr lang="en-US" sz="1400" kern="1200"/>
        </a:p>
        <a:p>
          <a:pPr marL="0" lvl="0" indent="0" algn="l" defTabSz="622300">
            <a:lnSpc>
              <a:spcPct val="90000"/>
            </a:lnSpc>
            <a:spcBef>
              <a:spcPct val="0"/>
            </a:spcBef>
            <a:spcAft>
              <a:spcPct val="35000"/>
            </a:spcAft>
            <a:buNone/>
          </a:pPr>
          <a:r>
            <a:rPr lang="en-US" sz="1400" kern="1200"/>
            <a:t>Young people’s behavior impacts parents’ status in the community (Social + Reflective)</a:t>
          </a:r>
        </a:p>
      </dsp:txBody>
      <dsp:txXfrm>
        <a:off x="630621" y="1066933"/>
        <a:ext cx="1800625" cy="3601250"/>
      </dsp:txXfrm>
    </dsp:sp>
    <dsp:sp modelId="{A8A68C06-7D1B-455F-8ECF-D795AD808FE2}">
      <dsp:nvSpPr>
        <dsp:cNvPr id="0" name=""/>
        <dsp:cNvSpPr/>
      </dsp:nvSpPr>
      <dsp:spPr>
        <a:xfrm>
          <a:off x="2713341" y="1066933"/>
          <a:ext cx="900312" cy="900312"/>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FEAF6F-9545-4E2E-8800-4E9B2043C44F}">
      <dsp:nvSpPr>
        <dsp:cNvPr id="0" name=""/>
        <dsp:cNvSpPr/>
      </dsp:nvSpPr>
      <dsp:spPr>
        <a:xfrm>
          <a:off x="2803372" y="1156964"/>
          <a:ext cx="720250" cy="720250"/>
        </a:xfrm>
        <a:prstGeom prst="pie">
          <a:avLst>
            <a:gd name="adj1" fmla="val 108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A509C9-7D4B-4530-9A17-22CFB80CC998}">
      <dsp:nvSpPr>
        <dsp:cNvPr id="0" name=""/>
        <dsp:cNvSpPr/>
      </dsp:nvSpPr>
      <dsp:spPr>
        <a:xfrm rot="16200000">
          <a:off x="1677981" y="3092636"/>
          <a:ext cx="2610906" cy="540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422400">
            <a:lnSpc>
              <a:spcPct val="90000"/>
            </a:lnSpc>
            <a:spcBef>
              <a:spcPct val="0"/>
            </a:spcBef>
            <a:spcAft>
              <a:spcPct val="35000"/>
            </a:spcAft>
            <a:buNone/>
          </a:pPr>
          <a:r>
            <a:rPr lang="en-US" sz="3200" kern="1200"/>
            <a:t>Therefore IF…</a:t>
          </a:r>
        </a:p>
      </dsp:txBody>
      <dsp:txXfrm>
        <a:off x="1677981" y="3092636"/>
        <a:ext cx="2610906" cy="540187"/>
      </dsp:txXfrm>
    </dsp:sp>
    <dsp:sp modelId="{5BA65965-D684-45A1-B7C8-6401E102D59B}">
      <dsp:nvSpPr>
        <dsp:cNvPr id="0" name=""/>
        <dsp:cNvSpPr/>
      </dsp:nvSpPr>
      <dsp:spPr>
        <a:xfrm>
          <a:off x="3343559" y="1066933"/>
          <a:ext cx="1800625" cy="360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kern="1200"/>
            <a:t>Taking </a:t>
          </a:r>
          <a:r>
            <a:rPr lang="en-US" sz="1400" kern="1200" err="1"/>
            <a:t>PrEP</a:t>
          </a:r>
          <a:r>
            <a:rPr lang="en-US" sz="1400" kern="1200"/>
            <a:t> is framed as a RESPONSIBLE action </a:t>
          </a:r>
        </a:p>
        <a:p>
          <a:pPr marL="0" lvl="0" indent="0" algn="l" defTabSz="622300">
            <a:lnSpc>
              <a:spcPct val="90000"/>
            </a:lnSpc>
            <a:spcBef>
              <a:spcPct val="0"/>
            </a:spcBef>
            <a:spcAft>
              <a:spcPct val="35000"/>
            </a:spcAft>
            <a:buNone/>
          </a:pPr>
          <a:endParaRPr lang="en-US" sz="1400" kern="1200"/>
        </a:p>
        <a:p>
          <a:pPr marL="0" lvl="0" indent="0" algn="l" defTabSz="622300">
            <a:lnSpc>
              <a:spcPct val="90000"/>
            </a:lnSpc>
            <a:spcBef>
              <a:spcPct val="0"/>
            </a:spcBef>
            <a:spcAft>
              <a:spcPct val="35000"/>
            </a:spcAft>
            <a:buNone/>
          </a:pPr>
          <a:r>
            <a:rPr lang="en-US" sz="1400" kern="1200" err="1"/>
            <a:t>PrEP</a:t>
          </a:r>
          <a:r>
            <a:rPr lang="en-US" sz="1400" kern="1200"/>
            <a:t> supports a COLLECTIVE good of an HIV-Negative Nigeria</a:t>
          </a:r>
        </a:p>
        <a:p>
          <a:pPr marL="0" lvl="0" indent="0" algn="l" defTabSz="622300">
            <a:lnSpc>
              <a:spcPct val="90000"/>
            </a:lnSpc>
            <a:spcBef>
              <a:spcPct val="0"/>
            </a:spcBef>
            <a:spcAft>
              <a:spcPct val="35000"/>
            </a:spcAft>
            <a:buNone/>
          </a:pPr>
          <a:endParaRPr lang="en-US" sz="1400" kern="1200"/>
        </a:p>
        <a:p>
          <a:pPr marL="0" lvl="0" indent="0" algn="l" defTabSz="622300">
            <a:lnSpc>
              <a:spcPct val="90000"/>
            </a:lnSpc>
            <a:spcBef>
              <a:spcPct val="0"/>
            </a:spcBef>
            <a:spcAft>
              <a:spcPct val="35000"/>
            </a:spcAft>
            <a:buNone/>
          </a:pPr>
          <a:r>
            <a:rPr lang="en-US" sz="1400" kern="1200"/>
            <a:t>Adults can GAIN status by supporting young people to seek health services</a:t>
          </a:r>
        </a:p>
        <a:p>
          <a:pPr marL="0" lvl="0" indent="0" algn="l" defTabSz="622300">
            <a:lnSpc>
              <a:spcPct val="90000"/>
            </a:lnSpc>
            <a:spcBef>
              <a:spcPct val="0"/>
            </a:spcBef>
            <a:spcAft>
              <a:spcPct val="35000"/>
            </a:spcAft>
            <a:buNone/>
          </a:pPr>
          <a:endParaRPr lang="en-US" sz="1400" kern="1200"/>
        </a:p>
        <a:p>
          <a:pPr marL="0" lvl="0" indent="0" algn="l" defTabSz="622300">
            <a:lnSpc>
              <a:spcPct val="90000"/>
            </a:lnSpc>
            <a:spcBef>
              <a:spcPct val="0"/>
            </a:spcBef>
            <a:spcAft>
              <a:spcPct val="35000"/>
            </a:spcAft>
            <a:buNone/>
          </a:pPr>
          <a:r>
            <a:rPr lang="en-US" sz="1400" kern="1200"/>
            <a:t>Adults can help protect without being seen to encourage youth sexuality</a:t>
          </a:r>
        </a:p>
        <a:p>
          <a:pPr marL="0" lvl="0" indent="0" algn="l" defTabSz="622300">
            <a:lnSpc>
              <a:spcPct val="90000"/>
            </a:lnSpc>
            <a:spcBef>
              <a:spcPct val="0"/>
            </a:spcBef>
            <a:spcAft>
              <a:spcPct val="35000"/>
            </a:spcAft>
            <a:buNone/>
          </a:pPr>
          <a:endParaRPr lang="en-US" sz="1400" kern="1200"/>
        </a:p>
        <a:p>
          <a:pPr marL="0" lvl="0" indent="0" algn="l" defTabSz="622300">
            <a:lnSpc>
              <a:spcPct val="90000"/>
            </a:lnSpc>
            <a:spcBef>
              <a:spcPct val="0"/>
            </a:spcBef>
            <a:spcAft>
              <a:spcPct val="35000"/>
            </a:spcAft>
            <a:buNone/>
          </a:pPr>
          <a:r>
            <a:rPr lang="en-US" sz="1400" kern="1200"/>
            <a:t>Adults are given specific actions that make support explicit and visible</a:t>
          </a:r>
        </a:p>
      </dsp:txBody>
      <dsp:txXfrm>
        <a:off x="3343559" y="1066933"/>
        <a:ext cx="1800625" cy="3601250"/>
      </dsp:txXfrm>
    </dsp:sp>
    <dsp:sp modelId="{888263E7-B9CA-4CC5-801C-B1749C1B22FC}">
      <dsp:nvSpPr>
        <dsp:cNvPr id="0" name=""/>
        <dsp:cNvSpPr/>
      </dsp:nvSpPr>
      <dsp:spPr>
        <a:xfrm>
          <a:off x="5426279" y="1066933"/>
          <a:ext cx="900312" cy="900312"/>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511CD6-FDD1-49A0-A41B-32B838DE56C8}">
      <dsp:nvSpPr>
        <dsp:cNvPr id="0" name=""/>
        <dsp:cNvSpPr/>
      </dsp:nvSpPr>
      <dsp:spPr>
        <a:xfrm>
          <a:off x="5516310" y="1156964"/>
          <a:ext cx="720250" cy="720250"/>
        </a:xfrm>
        <a:prstGeom prst="pie">
          <a:avLst>
            <a:gd name="adj1" fmla="val 81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FBFCE3-CA5E-44D2-B189-18B9DAE41D85}">
      <dsp:nvSpPr>
        <dsp:cNvPr id="0" name=""/>
        <dsp:cNvSpPr/>
      </dsp:nvSpPr>
      <dsp:spPr>
        <a:xfrm rot="16200000">
          <a:off x="4390919" y="3092636"/>
          <a:ext cx="2610906" cy="540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00200">
            <a:lnSpc>
              <a:spcPct val="90000"/>
            </a:lnSpc>
            <a:spcBef>
              <a:spcPct val="0"/>
            </a:spcBef>
            <a:spcAft>
              <a:spcPct val="35000"/>
            </a:spcAft>
            <a:buNone/>
          </a:pPr>
          <a:r>
            <a:rPr lang="en-US" sz="3600" kern="1200"/>
            <a:t>Then</a:t>
          </a:r>
        </a:p>
      </dsp:txBody>
      <dsp:txXfrm>
        <a:off x="4390919" y="3092636"/>
        <a:ext cx="2610906" cy="540187"/>
      </dsp:txXfrm>
    </dsp:sp>
    <dsp:sp modelId="{C2451F90-58D4-4734-9019-915B1225396B}">
      <dsp:nvSpPr>
        <dsp:cNvPr id="0" name=""/>
        <dsp:cNvSpPr/>
      </dsp:nvSpPr>
      <dsp:spPr>
        <a:xfrm>
          <a:off x="6056497" y="1066933"/>
          <a:ext cx="1800625" cy="360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kern="1200"/>
            <a:t>AGYW will be supported to use </a:t>
          </a:r>
          <a:r>
            <a:rPr lang="en-US" sz="1400" kern="1200" err="1"/>
            <a:t>PrEP</a:t>
          </a:r>
          <a:r>
            <a:rPr lang="en-US" sz="1400" kern="1200"/>
            <a:t>—materially and socially (capability)</a:t>
          </a:r>
        </a:p>
        <a:p>
          <a:pPr marL="0" lvl="0" indent="0" algn="l" defTabSz="622300">
            <a:lnSpc>
              <a:spcPct val="90000"/>
            </a:lnSpc>
            <a:spcBef>
              <a:spcPct val="0"/>
            </a:spcBef>
            <a:spcAft>
              <a:spcPct val="35000"/>
            </a:spcAft>
            <a:buNone/>
          </a:pPr>
          <a:endParaRPr lang="en-US" sz="1400" kern="1200"/>
        </a:p>
        <a:p>
          <a:pPr marL="0" lvl="0" indent="0" algn="l" defTabSz="622300">
            <a:lnSpc>
              <a:spcPct val="90000"/>
            </a:lnSpc>
            <a:spcBef>
              <a:spcPct val="0"/>
            </a:spcBef>
            <a:spcAft>
              <a:spcPct val="35000"/>
            </a:spcAft>
            <a:buNone/>
          </a:pPr>
          <a:r>
            <a:rPr lang="en-US" sz="1400" kern="1200"/>
            <a:t>Providers will feel more comfortable prescribing </a:t>
          </a:r>
          <a:r>
            <a:rPr lang="en-US" sz="1400" kern="1200" err="1"/>
            <a:t>PrEP</a:t>
          </a:r>
          <a:endParaRPr lang="en-US" sz="1400" kern="1200"/>
        </a:p>
      </dsp:txBody>
      <dsp:txXfrm>
        <a:off x="6056497" y="1066933"/>
        <a:ext cx="1800625" cy="3601250"/>
      </dsp:txXfrm>
    </dsp:sp>
    <dsp:sp modelId="{33E6C112-BC17-4FA2-BC09-EFC636EBFBDF}">
      <dsp:nvSpPr>
        <dsp:cNvPr id="0" name=""/>
        <dsp:cNvSpPr/>
      </dsp:nvSpPr>
      <dsp:spPr>
        <a:xfrm>
          <a:off x="8139217" y="1066933"/>
          <a:ext cx="900312" cy="900312"/>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58EB6B-6DE0-4116-8578-CD6A15BAEFC9}">
      <dsp:nvSpPr>
        <dsp:cNvPr id="0" name=""/>
        <dsp:cNvSpPr/>
      </dsp:nvSpPr>
      <dsp:spPr>
        <a:xfrm>
          <a:off x="8229248" y="1156964"/>
          <a:ext cx="720250" cy="720250"/>
        </a:xfrm>
        <a:prstGeom prst="pie">
          <a:avLst>
            <a:gd name="adj1" fmla="val 54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20853F-6CD6-4831-8DC4-24C947A31B69}">
      <dsp:nvSpPr>
        <dsp:cNvPr id="0" name=""/>
        <dsp:cNvSpPr/>
      </dsp:nvSpPr>
      <dsp:spPr>
        <a:xfrm rot="16200000">
          <a:off x="7103857" y="3092636"/>
          <a:ext cx="2610906" cy="540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00200">
            <a:lnSpc>
              <a:spcPct val="90000"/>
            </a:lnSpc>
            <a:spcBef>
              <a:spcPct val="0"/>
            </a:spcBef>
            <a:spcAft>
              <a:spcPct val="35000"/>
            </a:spcAft>
            <a:buNone/>
          </a:pPr>
          <a:r>
            <a:rPr lang="en-US" sz="3600" kern="1200"/>
            <a:t>And</a:t>
          </a:r>
        </a:p>
      </dsp:txBody>
      <dsp:txXfrm>
        <a:off x="7103857" y="3092636"/>
        <a:ext cx="2610906" cy="540187"/>
      </dsp:txXfrm>
    </dsp:sp>
    <dsp:sp modelId="{A03F5926-A541-4792-8ABE-F38A3270CDA6}">
      <dsp:nvSpPr>
        <dsp:cNvPr id="0" name=""/>
        <dsp:cNvSpPr/>
      </dsp:nvSpPr>
      <dsp:spPr>
        <a:xfrm>
          <a:off x="8769435" y="1066933"/>
          <a:ext cx="1800625" cy="360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kern="1200"/>
            <a:t>AGYW use of </a:t>
          </a:r>
          <a:r>
            <a:rPr lang="en-US" sz="1400" kern="1200" err="1"/>
            <a:t>PrEP</a:t>
          </a:r>
          <a:r>
            <a:rPr lang="en-US" sz="1400" kern="1200"/>
            <a:t> will increase</a:t>
          </a:r>
        </a:p>
      </dsp:txBody>
      <dsp:txXfrm>
        <a:off x="8769435" y="1066933"/>
        <a:ext cx="1800625" cy="3601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DBAA2-B2A4-4703-A714-D278C47F4DCE}">
      <dsp:nvSpPr>
        <dsp:cNvPr id="0" name=""/>
        <dsp:cNvSpPr/>
      </dsp:nvSpPr>
      <dsp:spPr>
        <a:xfrm rot="5400000">
          <a:off x="689400" y="1558189"/>
          <a:ext cx="2068126" cy="344131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53A1B0-95B9-4665-9BEF-608C2258F0F7}">
      <dsp:nvSpPr>
        <dsp:cNvPr id="0" name=""/>
        <dsp:cNvSpPr/>
      </dsp:nvSpPr>
      <dsp:spPr>
        <a:xfrm>
          <a:off x="344178" y="2586401"/>
          <a:ext cx="3106840" cy="2723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u="sng" kern="1200"/>
            <a:t>Take the Best:</a:t>
          </a:r>
        </a:p>
        <a:p>
          <a:pPr marL="114300" lvl="1" indent="-114300" algn="l" defTabSz="577850">
            <a:lnSpc>
              <a:spcPct val="90000"/>
            </a:lnSpc>
            <a:spcBef>
              <a:spcPct val="0"/>
            </a:spcBef>
            <a:spcAft>
              <a:spcPct val="15000"/>
            </a:spcAft>
            <a:buChar char="•"/>
          </a:pPr>
          <a:r>
            <a:rPr lang="en-US" sz="1300" kern="1200"/>
            <a:t>Generation Aspire: Social movement</a:t>
          </a:r>
        </a:p>
        <a:p>
          <a:pPr marL="114300" lvl="1" indent="-114300" algn="l" defTabSz="577850">
            <a:lnSpc>
              <a:spcPct val="90000"/>
            </a:lnSpc>
            <a:spcBef>
              <a:spcPct val="0"/>
            </a:spcBef>
            <a:spcAft>
              <a:spcPct val="15000"/>
            </a:spcAft>
            <a:buChar char="•"/>
          </a:pPr>
          <a:r>
            <a:rPr lang="en-US" sz="1300" kern="1200" err="1"/>
            <a:t>JiPrEP</a:t>
          </a:r>
          <a:r>
            <a:rPr lang="en-US" sz="1300" kern="1200"/>
            <a:t>: Self-love</a:t>
          </a:r>
        </a:p>
        <a:p>
          <a:pPr marL="114300" lvl="1" indent="-114300" algn="l" defTabSz="577850">
            <a:lnSpc>
              <a:spcPct val="90000"/>
            </a:lnSpc>
            <a:spcBef>
              <a:spcPct val="0"/>
            </a:spcBef>
            <a:spcAft>
              <a:spcPct val="15000"/>
            </a:spcAft>
            <a:buChar char="•"/>
          </a:pPr>
          <a:r>
            <a:rPr lang="en-US" sz="1300" kern="1200"/>
            <a:t>V: Lifestyle + power</a:t>
          </a:r>
        </a:p>
        <a:p>
          <a:pPr marL="114300" lvl="1" indent="-114300" algn="l" defTabSz="577850">
            <a:lnSpc>
              <a:spcPct val="90000"/>
            </a:lnSpc>
            <a:spcBef>
              <a:spcPct val="0"/>
            </a:spcBef>
            <a:spcAft>
              <a:spcPct val="15000"/>
            </a:spcAft>
            <a:buChar char="•"/>
          </a:pPr>
          <a:r>
            <a:rPr lang="en-US" sz="1300" kern="1200"/>
            <a:t>9ja Girls: Feel special</a:t>
          </a:r>
        </a:p>
        <a:p>
          <a:pPr marL="114300" lvl="1" indent="-114300" algn="l" defTabSz="577850">
            <a:lnSpc>
              <a:spcPct val="90000"/>
            </a:lnSpc>
            <a:spcBef>
              <a:spcPct val="0"/>
            </a:spcBef>
            <a:spcAft>
              <a:spcPct val="15000"/>
            </a:spcAft>
            <a:buChar char="•"/>
          </a:pPr>
          <a:r>
            <a:rPr lang="en-US" sz="1300" kern="1200" err="1"/>
            <a:t>Jilinde</a:t>
          </a:r>
          <a:r>
            <a:rPr lang="en-US" sz="1300" kern="1200"/>
            <a:t> community dialogue model</a:t>
          </a:r>
        </a:p>
        <a:p>
          <a:pPr marL="114300" lvl="1" indent="-114300" algn="l" defTabSz="577850">
            <a:lnSpc>
              <a:spcPct val="90000"/>
            </a:lnSpc>
            <a:spcBef>
              <a:spcPct val="0"/>
            </a:spcBef>
            <a:spcAft>
              <a:spcPct val="15000"/>
            </a:spcAft>
            <a:buChar char="•"/>
          </a:pPr>
          <a:r>
            <a:rPr lang="en-US" sz="1300" kern="1200"/>
            <a:t>Lesotho Community Values Clarification exercise</a:t>
          </a:r>
        </a:p>
        <a:p>
          <a:pPr marL="114300" lvl="1" indent="-114300" algn="l" defTabSz="577850">
            <a:lnSpc>
              <a:spcPct val="90000"/>
            </a:lnSpc>
            <a:spcBef>
              <a:spcPct val="0"/>
            </a:spcBef>
            <a:spcAft>
              <a:spcPct val="15000"/>
            </a:spcAft>
            <a:buChar char="•"/>
          </a:pPr>
          <a:r>
            <a:rPr lang="en-US" sz="1300" kern="1200"/>
            <a:t>Lesotho parent video</a:t>
          </a:r>
        </a:p>
      </dsp:txBody>
      <dsp:txXfrm>
        <a:off x="344178" y="2586401"/>
        <a:ext cx="3106840" cy="2723327"/>
      </dsp:txXfrm>
    </dsp:sp>
    <dsp:sp modelId="{9BF26E9B-9C7D-4369-B47F-7F62EB95AD13}">
      <dsp:nvSpPr>
        <dsp:cNvPr id="0" name=""/>
        <dsp:cNvSpPr/>
      </dsp:nvSpPr>
      <dsp:spPr>
        <a:xfrm>
          <a:off x="2864822" y="1304836"/>
          <a:ext cx="586196" cy="58619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101E6E-ADCE-4F05-8081-93577E9F40D3}">
      <dsp:nvSpPr>
        <dsp:cNvPr id="0" name=""/>
        <dsp:cNvSpPr/>
      </dsp:nvSpPr>
      <dsp:spPr>
        <a:xfrm rot="5400000">
          <a:off x="4492779" y="617039"/>
          <a:ext cx="2068126" cy="344131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128D64-ABDA-4A16-9833-E7476167399A}">
      <dsp:nvSpPr>
        <dsp:cNvPr id="0" name=""/>
        <dsp:cNvSpPr/>
      </dsp:nvSpPr>
      <dsp:spPr>
        <a:xfrm>
          <a:off x="4147557" y="1645251"/>
          <a:ext cx="3106840" cy="2723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u="sng" kern="1200"/>
            <a:t>Address the Rest:</a:t>
          </a:r>
        </a:p>
        <a:p>
          <a:pPr marL="0" lvl="0" indent="0" algn="l" defTabSz="755650">
            <a:lnSpc>
              <a:spcPct val="90000"/>
            </a:lnSpc>
            <a:spcBef>
              <a:spcPct val="0"/>
            </a:spcBef>
            <a:spcAft>
              <a:spcPct val="35000"/>
            </a:spcAft>
            <a:buNone/>
          </a:pPr>
          <a:r>
            <a:rPr lang="en-US" sz="1700" i="1" kern="1200"/>
            <a:t>Adaptation + Evolution to incorporate recent insights + Localize</a:t>
          </a:r>
        </a:p>
        <a:p>
          <a:pPr marL="114300" lvl="1" indent="-114300" algn="l" defTabSz="577850">
            <a:lnSpc>
              <a:spcPct val="90000"/>
            </a:lnSpc>
            <a:spcBef>
              <a:spcPct val="0"/>
            </a:spcBef>
            <a:spcAft>
              <a:spcPct val="15000"/>
            </a:spcAft>
            <a:buChar char="•"/>
          </a:pPr>
          <a:r>
            <a:rPr lang="en-US" sz="1300" kern="1200"/>
            <a:t>De-emphasize risk</a:t>
          </a:r>
        </a:p>
        <a:p>
          <a:pPr marL="114300" lvl="1" indent="-114300" algn="l" defTabSz="577850">
            <a:lnSpc>
              <a:spcPct val="90000"/>
            </a:lnSpc>
            <a:spcBef>
              <a:spcPct val="0"/>
            </a:spcBef>
            <a:spcAft>
              <a:spcPct val="15000"/>
            </a:spcAft>
            <a:buChar char="•"/>
          </a:pPr>
          <a:r>
            <a:rPr lang="en-US" sz="1300" kern="1200"/>
            <a:t>Leverage relationship prioritization</a:t>
          </a:r>
        </a:p>
        <a:p>
          <a:pPr marL="114300" lvl="1" indent="-114300" algn="l" defTabSz="577850">
            <a:lnSpc>
              <a:spcPct val="90000"/>
            </a:lnSpc>
            <a:spcBef>
              <a:spcPct val="0"/>
            </a:spcBef>
            <a:spcAft>
              <a:spcPct val="15000"/>
            </a:spcAft>
            <a:buChar char="•"/>
          </a:pPr>
          <a:r>
            <a:rPr lang="en-US" sz="1300" kern="1200"/>
            <a:t>Developmental science: immediate benefit, Pro-social</a:t>
          </a:r>
        </a:p>
        <a:p>
          <a:pPr marL="114300" lvl="1" indent="-114300" algn="l" defTabSz="577850">
            <a:lnSpc>
              <a:spcPct val="90000"/>
            </a:lnSpc>
            <a:spcBef>
              <a:spcPct val="0"/>
            </a:spcBef>
            <a:spcAft>
              <a:spcPct val="15000"/>
            </a:spcAft>
            <a:buChar char="•"/>
          </a:pPr>
          <a:r>
            <a:rPr lang="en-US" sz="1300" kern="1200"/>
            <a:t>Inspire explicit community + provider support</a:t>
          </a:r>
        </a:p>
        <a:p>
          <a:pPr marL="114300" lvl="1" indent="-114300" algn="l" defTabSz="577850">
            <a:lnSpc>
              <a:spcPct val="90000"/>
            </a:lnSpc>
            <a:spcBef>
              <a:spcPct val="0"/>
            </a:spcBef>
            <a:spcAft>
              <a:spcPct val="15000"/>
            </a:spcAft>
            <a:buChar char="•"/>
          </a:pPr>
          <a:r>
            <a:rPr lang="en-US" sz="1300" kern="1200"/>
            <a:t>Communicate emotional benefits</a:t>
          </a:r>
        </a:p>
      </dsp:txBody>
      <dsp:txXfrm>
        <a:off x="4147557" y="1645251"/>
        <a:ext cx="3106840" cy="2723327"/>
      </dsp:txXfrm>
    </dsp:sp>
    <dsp:sp modelId="{E1DA3B92-D8BB-4FC4-8C99-3F9B2E4C4E0A}">
      <dsp:nvSpPr>
        <dsp:cNvPr id="0" name=""/>
        <dsp:cNvSpPr/>
      </dsp:nvSpPr>
      <dsp:spPr>
        <a:xfrm>
          <a:off x="6668201" y="363686"/>
          <a:ext cx="586196" cy="58619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A74884-12FF-4004-9F7D-3E8E08E5ECDF}">
      <dsp:nvSpPr>
        <dsp:cNvPr id="0" name=""/>
        <dsp:cNvSpPr/>
      </dsp:nvSpPr>
      <dsp:spPr>
        <a:xfrm rot="5400000">
          <a:off x="8296158" y="-324110"/>
          <a:ext cx="2068126" cy="344131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376570-A01C-4AF2-AC4A-E78FA88BB214}">
      <dsp:nvSpPr>
        <dsp:cNvPr id="0" name=""/>
        <dsp:cNvSpPr/>
      </dsp:nvSpPr>
      <dsp:spPr>
        <a:xfrm>
          <a:off x="7950936" y="704102"/>
          <a:ext cx="3106840" cy="2723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u="sng" kern="1200"/>
            <a:t>Iterate + Test:</a:t>
          </a:r>
        </a:p>
        <a:p>
          <a:pPr marL="114300" lvl="1" indent="-114300" algn="l" defTabSz="577850">
            <a:lnSpc>
              <a:spcPct val="90000"/>
            </a:lnSpc>
            <a:spcBef>
              <a:spcPct val="0"/>
            </a:spcBef>
            <a:spcAft>
              <a:spcPct val="15000"/>
            </a:spcAft>
            <a:buChar char="•"/>
          </a:pPr>
          <a:r>
            <a:rPr lang="en-US" sz="1300" kern="1200"/>
            <a:t>Run activities and adapt to address pain points</a:t>
          </a:r>
        </a:p>
        <a:p>
          <a:pPr marL="114300" lvl="1" indent="-114300" algn="l" defTabSz="577850">
            <a:lnSpc>
              <a:spcPct val="90000"/>
            </a:lnSpc>
            <a:spcBef>
              <a:spcPct val="0"/>
            </a:spcBef>
            <a:spcAft>
              <a:spcPct val="15000"/>
            </a:spcAft>
            <a:buChar char="•"/>
          </a:pPr>
          <a:r>
            <a:rPr lang="en-US" sz="1300" kern="1200"/>
            <a:t>Sent Social media posts over WhatsApp to AGYW advisors</a:t>
          </a:r>
        </a:p>
        <a:p>
          <a:pPr marL="114300" lvl="1" indent="-114300" algn="l" defTabSz="577850">
            <a:lnSpc>
              <a:spcPct val="90000"/>
            </a:lnSpc>
            <a:spcBef>
              <a:spcPct val="0"/>
            </a:spcBef>
            <a:spcAft>
              <a:spcPct val="15000"/>
            </a:spcAft>
            <a:buChar char="•"/>
          </a:pPr>
          <a:r>
            <a:rPr lang="en-US" sz="1300" kern="1200"/>
            <a:t>Tried the Community Dialogue session in several diverse communities</a:t>
          </a:r>
        </a:p>
        <a:p>
          <a:pPr marL="114300" lvl="1" indent="-114300" algn="l" defTabSz="577850">
            <a:lnSpc>
              <a:spcPct val="90000"/>
            </a:lnSpc>
            <a:spcBef>
              <a:spcPct val="0"/>
            </a:spcBef>
            <a:spcAft>
              <a:spcPct val="15000"/>
            </a:spcAft>
            <a:buChar char="•"/>
          </a:pPr>
          <a:r>
            <a:rPr lang="en-US" sz="1300" kern="1200"/>
            <a:t> </a:t>
          </a:r>
        </a:p>
      </dsp:txBody>
      <dsp:txXfrm>
        <a:off x="7950936" y="704102"/>
        <a:ext cx="3106840" cy="27233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16758-1636-4AB0-BA97-D8431EF5F262}">
      <dsp:nvSpPr>
        <dsp:cNvPr id="0" name=""/>
        <dsp:cNvSpPr/>
      </dsp:nvSpPr>
      <dsp:spPr>
        <a:xfrm>
          <a:off x="0" y="0"/>
          <a:ext cx="5331885" cy="5331885"/>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36DB239-40CA-41C0-8D3C-B7BDE23ED832}">
      <dsp:nvSpPr>
        <dsp:cNvPr id="0" name=""/>
        <dsp:cNvSpPr/>
      </dsp:nvSpPr>
      <dsp:spPr>
        <a:xfrm>
          <a:off x="2665942" y="0"/>
          <a:ext cx="8170224" cy="5331885"/>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bg2">
                  <a:lumMod val="10000"/>
                </a:schemeClr>
              </a:solidFill>
            </a:rPr>
            <a:t>Join the Gen-N Movement: New HIV narrative</a:t>
          </a:r>
        </a:p>
      </dsp:txBody>
      <dsp:txXfrm>
        <a:off x="2665942" y="0"/>
        <a:ext cx="4085112" cy="1133025"/>
      </dsp:txXfrm>
    </dsp:sp>
    <dsp:sp modelId="{EAC17AEB-BA2E-4FC2-8734-2F6DB2F47E49}">
      <dsp:nvSpPr>
        <dsp:cNvPr id="0" name=""/>
        <dsp:cNvSpPr/>
      </dsp:nvSpPr>
      <dsp:spPr>
        <a:xfrm>
          <a:off x="699810" y="1133025"/>
          <a:ext cx="3932265" cy="3932265"/>
        </a:xfrm>
        <a:prstGeom prst="pie">
          <a:avLst>
            <a:gd name="adj1" fmla="val 5400000"/>
            <a:gd name="adj2" fmla="val 16200000"/>
          </a:avLst>
        </a:prstGeom>
        <a:gradFill rotWithShape="0">
          <a:gsLst>
            <a:gs pos="0">
              <a:schemeClr val="accent2">
                <a:hueOff val="-6092360"/>
                <a:satOff val="4976"/>
                <a:lumOff val="3726"/>
                <a:alphaOff val="0"/>
                <a:satMod val="103000"/>
                <a:lumMod val="102000"/>
                <a:tint val="94000"/>
              </a:schemeClr>
            </a:gs>
            <a:gs pos="50000">
              <a:schemeClr val="accent2">
                <a:hueOff val="-6092360"/>
                <a:satOff val="4976"/>
                <a:lumOff val="3726"/>
                <a:alphaOff val="0"/>
                <a:satMod val="110000"/>
                <a:lumMod val="100000"/>
                <a:shade val="100000"/>
              </a:schemeClr>
            </a:gs>
            <a:gs pos="100000">
              <a:schemeClr val="accent2">
                <a:hueOff val="-6092360"/>
                <a:satOff val="4976"/>
                <a:lumOff val="3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643045-B6E6-40DF-BE17-01702137E6E1}">
      <dsp:nvSpPr>
        <dsp:cNvPr id="0" name=""/>
        <dsp:cNvSpPr/>
      </dsp:nvSpPr>
      <dsp:spPr>
        <a:xfrm>
          <a:off x="2665942" y="1133025"/>
          <a:ext cx="8170224" cy="3932265"/>
        </a:xfrm>
        <a:prstGeom prst="rect">
          <a:avLst/>
        </a:prstGeom>
        <a:solidFill>
          <a:schemeClr val="lt1">
            <a:alpha val="90000"/>
            <a:hueOff val="0"/>
            <a:satOff val="0"/>
            <a:lumOff val="0"/>
            <a:alphaOff val="0"/>
          </a:schemeClr>
        </a:solidFill>
        <a:ln w="6350" cap="flat" cmpd="sng" algn="ctr">
          <a:solidFill>
            <a:schemeClr val="accent2">
              <a:hueOff val="-6092360"/>
              <a:satOff val="4976"/>
              <a:lumOff val="372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bg2">
                  <a:lumMod val="10000"/>
                </a:schemeClr>
              </a:solidFill>
            </a:rPr>
            <a:t>Community Engagement: Norm PrEP &amp; support it as part of Gen-N</a:t>
          </a:r>
        </a:p>
      </dsp:txBody>
      <dsp:txXfrm>
        <a:off x="2665942" y="1133025"/>
        <a:ext cx="4085112" cy="1133025"/>
      </dsp:txXfrm>
    </dsp:sp>
    <dsp:sp modelId="{70A5F4FA-39EB-4B2F-9792-BF3C3AE1C5F5}">
      <dsp:nvSpPr>
        <dsp:cNvPr id="0" name=""/>
        <dsp:cNvSpPr/>
      </dsp:nvSpPr>
      <dsp:spPr>
        <a:xfrm>
          <a:off x="1399620" y="2266051"/>
          <a:ext cx="2532645" cy="2532645"/>
        </a:xfrm>
        <a:prstGeom prst="pie">
          <a:avLst>
            <a:gd name="adj1" fmla="val 5400000"/>
            <a:gd name="adj2" fmla="val 16200000"/>
          </a:avLst>
        </a:prstGeom>
        <a:gradFill rotWithShape="0">
          <a:gsLst>
            <a:gs pos="0">
              <a:schemeClr val="accent2">
                <a:hueOff val="-12184720"/>
                <a:satOff val="9951"/>
                <a:lumOff val="7452"/>
                <a:alphaOff val="0"/>
                <a:satMod val="103000"/>
                <a:lumMod val="102000"/>
                <a:tint val="94000"/>
              </a:schemeClr>
            </a:gs>
            <a:gs pos="50000">
              <a:schemeClr val="accent2">
                <a:hueOff val="-12184720"/>
                <a:satOff val="9951"/>
                <a:lumOff val="7452"/>
                <a:alphaOff val="0"/>
                <a:satMod val="110000"/>
                <a:lumMod val="100000"/>
                <a:shade val="100000"/>
              </a:schemeClr>
            </a:gs>
            <a:gs pos="100000">
              <a:schemeClr val="accent2">
                <a:hueOff val="-12184720"/>
                <a:satOff val="9951"/>
                <a:lumOff val="74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A5644E6-7FB3-4592-A63D-FAB159603B53}">
      <dsp:nvSpPr>
        <dsp:cNvPr id="0" name=""/>
        <dsp:cNvSpPr/>
      </dsp:nvSpPr>
      <dsp:spPr>
        <a:xfrm>
          <a:off x="2665942" y="2266051"/>
          <a:ext cx="8170224" cy="2532645"/>
        </a:xfrm>
        <a:prstGeom prst="rect">
          <a:avLst/>
        </a:prstGeom>
        <a:solidFill>
          <a:schemeClr val="lt1">
            <a:alpha val="90000"/>
            <a:hueOff val="0"/>
            <a:satOff val="0"/>
            <a:lumOff val="0"/>
            <a:alphaOff val="0"/>
          </a:schemeClr>
        </a:solidFill>
        <a:ln w="6350" cap="flat" cmpd="sng" algn="ctr">
          <a:solidFill>
            <a:schemeClr val="accent2">
              <a:hueOff val="-12184720"/>
              <a:satOff val="9951"/>
              <a:lumOff val="745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bg2">
                  <a:lumMod val="10000"/>
                </a:schemeClr>
              </a:solidFill>
            </a:rPr>
            <a:t>Materials for Providers/ Counseling</a:t>
          </a:r>
        </a:p>
      </dsp:txBody>
      <dsp:txXfrm>
        <a:off x="2665942" y="2266051"/>
        <a:ext cx="4085112" cy="1133025"/>
      </dsp:txXfrm>
    </dsp:sp>
    <dsp:sp modelId="{C951B9F4-F132-4395-B30F-46A2F0A53E1B}">
      <dsp:nvSpPr>
        <dsp:cNvPr id="0" name=""/>
        <dsp:cNvSpPr/>
      </dsp:nvSpPr>
      <dsp:spPr>
        <a:xfrm>
          <a:off x="2099430" y="3399077"/>
          <a:ext cx="1133025" cy="1133025"/>
        </a:xfrm>
        <a:prstGeom prst="pie">
          <a:avLst>
            <a:gd name="adj1" fmla="val 5400000"/>
            <a:gd name="adj2" fmla="val 16200000"/>
          </a:avLst>
        </a:prstGeom>
        <a:gradFill rotWithShape="0">
          <a:gsLst>
            <a:gs pos="0">
              <a:schemeClr val="accent2">
                <a:hueOff val="-18277081"/>
                <a:satOff val="14927"/>
                <a:lumOff val="11178"/>
                <a:alphaOff val="0"/>
                <a:satMod val="103000"/>
                <a:lumMod val="102000"/>
                <a:tint val="94000"/>
              </a:schemeClr>
            </a:gs>
            <a:gs pos="50000">
              <a:schemeClr val="accent2">
                <a:hueOff val="-18277081"/>
                <a:satOff val="14927"/>
                <a:lumOff val="11178"/>
                <a:alphaOff val="0"/>
                <a:satMod val="110000"/>
                <a:lumMod val="100000"/>
                <a:shade val="100000"/>
              </a:schemeClr>
            </a:gs>
            <a:gs pos="100000">
              <a:schemeClr val="accent2">
                <a:hueOff val="-18277081"/>
                <a:satOff val="14927"/>
                <a:lumOff val="111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D412FFE-2ABD-41FB-AE9B-E328C5D11922}">
      <dsp:nvSpPr>
        <dsp:cNvPr id="0" name=""/>
        <dsp:cNvSpPr/>
      </dsp:nvSpPr>
      <dsp:spPr>
        <a:xfrm>
          <a:off x="2665942" y="3399077"/>
          <a:ext cx="8170224" cy="1133025"/>
        </a:xfrm>
        <a:prstGeom prst="rect">
          <a:avLst/>
        </a:prstGeom>
        <a:solidFill>
          <a:schemeClr val="lt1">
            <a:alpha val="90000"/>
            <a:hueOff val="0"/>
            <a:satOff val="0"/>
            <a:lumOff val="0"/>
            <a:alphaOff val="0"/>
          </a:schemeClr>
        </a:solidFill>
        <a:ln w="6350" cap="flat" cmpd="sng" algn="ctr">
          <a:solidFill>
            <a:schemeClr val="accent2">
              <a:hueOff val="-18277081"/>
              <a:satOff val="14927"/>
              <a:lumOff val="1117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bg2">
                  <a:lumMod val="10000"/>
                </a:schemeClr>
              </a:solidFill>
            </a:rPr>
            <a:t>Materials for AGYW</a:t>
          </a:r>
        </a:p>
      </dsp:txBody>
      <dsp:txXfrm>
        <a:off x="2665942" y="3399077"/>
        <a:ext cx="4085112" cy="1133025"/>
      </dsp:txXfrm>
    </dsp:sp>
    <dsp:sp modelId="{D5002078-E760-4F2F-B2E9-A32B26505C65}">
      <dsp:nvSpPr>
        <dsp:cNvPr id="0" name=""/>
        <dsp:cNvSpPr/>
      </dsp:nvSpPr>
      <dsp:spPr>
        <a:xfrm>
          <a:off x="6751055" y="0"/>
          <a:ext cx="4085112" cy="113302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a:solidFill>
                <a:schemeClr val="bg2">
                  <a:lumMod val="10000"/>
                </a:schemeClr>
              </a:solidFill>
            </a:rPr>
            <a:t>Reframes </a:t>
          </a:r>
          <a:r>
            <a:rPr lang="en-US" sz="1200" kern="1200" err="1">
              <a:solidFill>
                <a:schemeClr val="bg2">
                  <a:lumMod val="10000"/>
                </a:schemeClr>
              </a:solidFill>
            </a:rPr>
            <a:t>PrEP</a:t>
          </a:r>
          <a:r>
            <a:rPr lang="en-US" sz="1200" kern="1200">
              <a:solidFill>
                <a:schemeClr val="bg2">
                  <a:lumMod val="10000"/>
                </a:schemeClr>
              </a:solidFill>
            </a:rPr>
            <a:t> as contribution to a higher cause</a:t>
          </a:r>
        </a:p>
        <a:p>
          <a:pPr marL="114300" lvl="1" indent="-114300" algn="l" defTabSz="533400">
            <a:lnSpc>
              <a:spcPct val="90000"/>
            </a:lnSpc>
            <a:spcBef>
              <a:spcPct val="0"/>
            </a:spcBef>
            <a:spcAft>
              <a:spcPct val="15000"/>
            </a:spcAft>
            <a:buChar char="•"/>
          </a:pPr>
          <a:r>
            <a:rPr lang="en-US" sz="1200" kern="1200">
              <a:solidFill>
                <a:schemeClr val="bg2">
                  <a:lumMod val="10000"/>
                </a:schemeClr>
              </a:solidFill>
            </a:rPr>
            <a:t>Creates platform to talk about HIV innovations</a:t>
          </a:r>
        </a:p>
        <a:p>
          <a:pPr marL="114300" lvl="1" indent="-114300" algn="l" defTabSz="533400">
            <a:lnSpc>
              <a:spcPct val="90000"/>
            </a:lnSpc>
            <a:spcBef>
              <a:spcPct val="0"/>
            </a:spcBef>
            <a:spcAft>
              <a:spcPct val="15000"/>
            </a:spcAft>
            <a:buChar char="•"/>
          </a:pPr>
          <a:r>
            <a:rPr lang="en-US" sz="1200" kern="1200">
              <a:solidFill>
                <a:schemeClr val="bg2">
                  <a:lumMod val="10000"/>
                </a:schemeClr>
              </a:solidFill>
            </a:rPr>
            <a:t>TV, large print, popular media, influencers</a:t>
          </a:r>
        </a:p>
      </dsp:txBody>
      <dsp:txXfrm>
        <a:off x="6751055" y="0"/>
        <a:ext cx="4085112" cy="1133025"/>
      </dsp:txXfrm>
    </dsp:sp>
    <dsp:sp modelId="{82488F29-D83E-4018-991A-779728DC1C07}">
      <dsp:nvSpPr>
        <dsp:cNvPr id="0" name=""/>
        <dsp:cNvSpPr/>
      </dsp:nvSpPr>
      <dsp:spPr>
        <a:xfrm>
          <a:off x="6751055" y="1133025"/>
          <a:ext cx="4085112" cy="113302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a:solidFill>
                <a:schemeClr val="bg2">
                  <a:lumMod val="10000"/>
                </a:schemeClr>
              </a:solidFill>
            </a:rPr>
            <a:t>Introduce innovations in HIV prevention, testing &amp; treatment</a:t>
          </a:r>
        </a:p>
        <a:p>
          <a:pPr marL="114300" lvl="1" indent="-114300" algn="l" defTabSz="533400">
            <a:lnSpc>
              <a:spcPct val="90000"/>
            </a:lnSpc>
            <a:spcBef>
              <a:spcPct val="0"/>
            </a:spcBef>
            <a:spcAft>
              <a:spcPct val="15000"/>
            </a:spcAft>
            <a:buChar char="•"/>
          </a:pPr>
          <a:r>
            <a:rPr lang="en-US" sz="1200" kern="1200">
              <a:solidFill>
                <a:schemeClr val="bg2">
                  <a:lumMod val="10000"/>
                </a:schemeClr>
              </a:solidFill>
            </a:rPr>
            <a:t>Introduce Gen-N</a:t>
          </a:r>
        </a:p>
        <a:p>
          <a:pPr marL="114300" lvl="1" indent="-114300" algn="l" defTabSz="533400">
            <a:lnSpc>
              <a:spcPct val="90000"/>
            </a:lnSpc>
            <a:spcBef>
              <a:spcPct val="0"/>
            </a:spcBef>
            <a:spcAft>
              <a:spcPct val="15000"/>
            </a:spcAft>
            <a:buChar char="•"/>
          </a:pPr>
          <a:r>
            <a:rPr lang="en-US" sz="1200" kern="1200">
              <a:solidFill>
                <a:schemeClr val="bg2">
                  <a:lumMod val="10000"/>
                </a:schemeClr>
              </a:solidFill>
            </a:rPr>
            <a:t>Requests commitment to support Gen-N</a:t>
          </a:r>
        </a:p>
        <a:p>
          <a:pPr marL="114300" lvl="1" indent="-114300" algn="l" defTabSz="533400">
            <a:lnSpc>
              <a:spcPct val="90000"/>
            </a:lnSpc>
            <a:spcBef>
              <a:spcPct val="0"/>
            </a:spcBef>
            <a:spcAft>
              <a:spcPct val="15000"/>
            </a:spcAft>
            <a:buChar char="•"/>
          </a:pPr>
          <a:r>
            <a:rPr lang="en-US" sz="1200" kern="1200">
              <a:solidFill>
                <a:schemeClr val="bg2">
                  <a:lumMod val="10000"/>
                </a:schemeClr>
              </a:solidFill>
            </a:rPr>
            <a:t>Community pledge</a:t>
          </a:r>
        </a:p>
        <a:p>
          <a:pPr marL="114300" lvl="1" indent="-114300" algn="l" defTabSz="533400">
            <a:lnSpc>
              <a:spcPct val="90000"/>
            </a:lnSpc>
            <a:spcBef>
              <a:spcPct val="0"/>
            </a:spcBef>
            <a:spcAft>
              <a:spcPct val="15000"/>
            </a:spcAft>
            <a:buChar char="•"/>
          </a:pPr>
          <a:r>
            <a:rPr lang="en-US" sz="1200" kern="1200">
              <a:solidFill>
                <a:schemeClr val="bg2">
                  <a:lumMod val="10000"/>
                </a:schemeClr>
              </a:solidFill>
            </a:rPr>
            <a:t>FAQ Infographic</a:t>
          </a:r>
        </a:p>
      </dsp:txBody>
      <dsp:txXfrm>
        <a:off x="6751055" y="1133025"/>
        <a:ext cx="4085112" cy="1133025"/>
      </dsp:txXfrm>
    </dsp:sp>
    <dsp:sp modelId="{C9002457-C38E-4413-A67A-90075A8503DC}">
      <dsp:nvSpPr>
        <dsp:cNvPr id="0" name=""/>
        <dsp:cNvSpPr/>
      </dsp:nvSpPr>
      <dsp:spPr>
        <a:xfrm>
          <a:off x="6751055" y="2266051"/>
          <a:ext cx="4085112" cy="113302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a:solidFill>
                <a:schemeClr val="bg2">
                  <a:lumMod val="10000"/>
                </a:schemeClr>
              </a:solidFill>
            </a:rPr>
            <a:t>Give basic information, address myths</a:t>
          </a:r>
        </a:p>
        <a:p>
          <a:pPr marL="114300" lvl="1" indent="-114300" algn="l" defTabSz="533400">
            <a:lnSpc>
              <a:spcPct val="90000"/>
            </a:lnSpc>
            <a:spcBef>
              <a:spcPct val="0"/>
            </a:spcBef>
            <a:spcAft>
              <a:spcPct val="15000"/>
            </a:spcAft>
            <a:buChar char="•"/>
          </a:pPr>
          <a:r>
            <a:rPr lang="en-US" sz="1200" kern="1200">
              <a:solidFill>
                <a:schemeClr val="bg2">
                  <a:lumMod val="10000"/>
                </a:schemeClr>
              </a:solidFill>
            </a:rPr>
            <a:t>Common concerns, “Pocket provider videos”</a:t>
          </a:r>
        </a:p>
        <a:p>
          <a:pPr marL="114300" lvl="1" indent="-114300" algn="l" defTabSz="533400">
            <a:lnSpc>
              <a:spcPct val="90000"/>
            </a:lnSpc>
            <a:spcBef>
              <a:spcPct val="0"/>
            </a:spcBef>
            <a:spcAft>
              <a:spcPct val="15000"/>
            </a:spcAft>
            <a:buChar char="•"/>
          </a:pPr>
          <a:r>
            <a:rPr lang="en-US" sz="1200" kern="1200">
              <a:solidFill>
                <a:schemeClr val="bg2">
                  <a:lumMod val="10000"/>
                </a:schemeClr>
              </a:solidFill>
            </a:rPr>
            <a:t>Counseling for continuation wheel</a:t>
          </a:r>
        </a:p>
        <a:p>
          <a:pPr marL="114300" lvl="1" indent="-114300" algn="l" defTabSz="533400">
            <a:lnSpc>
              <a:spcPct val="90000"/>
            </a:lnSpc>
            <a:spcBef>
              <a:spcPct val="0"/>
            </a:spcBef>
            <a:spcAft>
              <a:spcPct val="15000"/>
            </a:spcAft>
            <a:buChar char="•"/>
          </a:pPr>
          <a:r>
            <a:rPr lang="en-US" sz="1200" kern="1200">
              <a:solidFill>
                <a:schemeClr val="bg2">
                  <a:lumMod val="10000"/>
                </a:schemeClr>
              </a:solidFill>
            </a:rPr>
            <a:t>Client-provider relationship</a:t>
          </a:r>
        </a:p>
        <a:p>
          <a:pPr marL="228600" lvl="2" indent="-114300" algn="l" defTabSz="533400">
            <a:lnSpc>
              <a:spcPct val="90000"/>
            </a:lnSpc>
            <a:spcBef>
              <a:spcPct val="0"/>
            </a:spcBef>
            <a:spcAft>
              <a:spcPct val="15000"/>
            </a:spcAft>
            <a:buChar char="•"/>
          </a:pPr>
          <a:r>
            <a:rPr lang="en-US" sz="1200" kern="1200" err="1">
              <a:solidFill>
                <a:schemeClr val="bg2">
                  <a:lumMod val="10000"/>
                </a:schemeClr>
              </a:solidFill>
            </a:rPr>
            <a:t>Empathways</a:t>
          </a:r>
          <a:r>
            <a:rPr lang="en-US" sz="1200" kern="1200">
              <a:solidFill>
                <a:schemeClr val="bg2">
                  <a:lumMod val="10000"/>
                </a:schemeClr>
              </a:solidFill>
            </a:rPr>
            <a:t>, Gen-N Manifesto</a:t>
          </a:r>
        </a:p>
      </dsp:txBody>
      <dsp:txXfrm>
        <a:off x="6751055" y="2266051"/>
        <a:ext cx="4085112" cy="1133025"/>
      </dsp:txXfrm>
    </dsp:sp>
    <dsp:sp modelId="{65D6BFD7-255A-412F-B4AB-F0DD0600F1E3}">
      <dsp:nvSpPr>
        <dsp:cNvPr id="0" name=""/>
        <dsp:cNvSpPr/>
      </dsp:nvSpPr>
      <dsp:spPr>
        <a:xfrm>
          <a:off x="6751055" y="3399077"/>
          <a:ext cx="4085112" cy="1133025"/>
        </a:xfrm>
        <a:prstGeom prst="rect">
          <a:avLst/>
        </a:prstGeom>
        <a:noFill/>
        <a:ln w="635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a:solidFill>
                <a:schemeClr val="bg2">
                  <a:lumMod val="10000"/>
                </a:schemeClr>
              </a:solidFill>
            </a:rPr>
            <a:t>Social media posts</a:t>
          </a:r>
        </a:p>
        <a:p>
          <a:pPr marL="114300" lvl="1" indent="-114300" algn="l" defTabSz="533400">
            <a:lnSpc>
              <a:spcPct val="90000"/>
            </a:lnSpc>
            <a:spcBef>
              <a:spcPct val="0"/>
            </a:spcBef>
            <a:spcAft>
              <a:spcPct val="15000"/>
            </a:spcAft>
            <a:buChar char="•"/>
          </a:pPr>
          <a:r>
            <a:rPr lang="en-US" sz="1200" kern="1200" err="1">
              <a:solidFill>
                <a:schemeClr val="bg2">
                  <a:lumMod val="10000"/>
                </a:schemeClr>
              </a:solidFill>
            </a:rPr>
            <a:t>PrEP</a:t>
          </a:r>
          <a:r>
            <a:rPr lang="en-US" sz="1200" kern="1200">
              <a:solidFill>
                <a:schemeClr val="bg2">
                  <a:lumMod val="10000"/>
                </a:schemeClr>
              </a:solidFill>
            </a:rPr>
            <a:t> Plan Trifold</a:t>
          </a:r>
        </a:p>
        <a:p>
          <a:pPr marL="114300" lvl="1" indent="-114300" algn="l" defTabSz="533400">
            <a:lnSpc>
              <a:spcPct val="90000"/>
            </a:lnSpc>
            <a:spcBef>
              <a:spcPct val="0"/>
            </a:spcBef>
            <a:spcAft>
              <a:spcPct val="15000"/>
            </a:spcAft>
            <a:buChar char="•"/>
          </a:pPr>
          <a:r>
            <a:rPr lang="en-US" sz="1200" kern="1200">
              <a:solidFill>
                <a:schemeClr val="bg2">
                  <a:lumMod val="10000"/>
                </a:schemeClr>
              </a:solidFill>
            </a:rPr>
            <a:t>Bottle stickers</a:t>
          </a:r>
        </a:p>
      </dsp:txBody>
      <dsp:txXfrm>
        <a:off x="6751055" y="3399077"/>
        <a:ext cx="4085112" cy="11330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B1605-4CB6-49DB-899C-66125A87C63B}">
      <dsp:nvSpPr>
        <dsp:cNvPr id="0" name=""/>
        <dsp:cNvSpPr/>
      </dsp:nvSpPr>
      <dsp:spPr>
        <a:xfrm>
          <a:off x="0" y="0"/>
          <a:ext cx="4604309"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Campaign: Join the Gen-N Movement</a:t>
          </a:r>
        </a:p>
      </dsp:txBody>
      <dsp:txXfrm>
        <a:off x="0" y="0"/>
        <a:ext cx="4604309" cy="432000"/>
      </dsp:txXfrm>
    </dsp:sp>
    <dsp:sp modelId="{683E0D7E-78C2-435E-9B9E-58D3D161C463}">
      <dsp:nvSpPr>
        <dsp:cNvPr id="0" name=""/>
        <dsp:cNvSpPr/>
      </dsp:nvSpPr>
      <dsp:spPr>
        <a:xfrm>
          <a:off x="0" y="440905"/>
          <a:ext cx="4604309" cy="9058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Reframes </a:t>
          </a:r>
          <a:r>
            <a:rPr lang="en-US" sz="1500" kern="1200" err="1"/>
            <a:t>PrEP</a:t>
          </a:r>
          <a:r>
            <a:rPr lang="en-US" sz="1500" kern="1200"/>
            <a:t> as contribution to a higher cause</a:t>
          </a:r>
        </a:p>
        <a:p>
          <a:pPr marL="114300" lvl="1" indent="-114300" algn="l" defTabSz="666750">
            <a:lnSpc>
              <a:spcPct val="90000"/>
            </a:lnSpc>
            <a:spcBef>
              <a:spcPct val="0"/>
            </a:spcBef>
            <a:spcAft>
              <a:spcPct val="15000"/>
            </a:spcAft>
            <a:buChar char="•"/>
          </a:pPr>
          <a:r>
            <a:rPr lang="en-US" sz="1500" kern="1200"/>
            <a:t>Creates platform to talk about HIV innovations</a:t>
          </a:r>
        </a:p>
        <a:p>
          <a:pPr marL="114300" lvl="1" indent="-114300" algn="l" defTabSz="666750">
            <a:lnSpc>
              <a:spcPct val="90000"/>
            </a:lnSpc>
            <a:spcBef>
              <a:spcPct val="0"/>
            </a:spcBef>
            <a:spcAft>
              <a:spcPct val="15000"/>
            </a:spcAft>
            <a:buChar char="•"/>
          </a:pPr>
          <a:r>
            <a:rPr lang="en-US" sz="1500" kern="1200"/>
            <a:t>TV, large print, popular media, influencers, Facebook</a:t>
          </a:r>
        </a:p>
      </dsp:txBody>
      <dsp:txXfrm>
        <a:off x="0" y="440905"/>
        <a:ext cx="4604309" cy="9058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0F01A-5F93-4CAE-9EA2-B04466A529AB}">
      <dsp:nvSpPr>
        <dsp:cNvPr id="0" name=""/>
        <dsp:cNvSpPr/>
      </dsp:nvSpPr>
      <dsp:spPr>
        <a:xfrm>
          <a:off x="0" y="0"/>
          <a:ext cx="3880104" cy="374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Gen-N Community</a:t>
          </a:r>
        </a:p>
      </dsp:txBody>
      <dsp:txXfrm>
        <a:off x="0" y="0"/>
        <a:ext cx="3880104" cy="374400"/>
      </dsp:txXfrm>
    </dsp:sp>
    <dsp:sp modelId="{308BE49B-1A10-43C4-9ABD-3D3C377206DF}">
      <dsp:nvSpPr>
        <dsp:cNvPr id="0" name=""/>
        <dsp:cNvSpPr/>
      </dsp:nvSpPr>
      <dsp:spPr>
        <a:xfrm>
          <a:off x="0" y="383282"/>
          <a:ext cx="3880104" cy="9634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Makes Gen-N hyper-local—links clinics + community</a:t>
          </a:r>
        </a:p>
        <a:p>
          <a:pPr marL="114300" lvl="1" indent="-114300" algn="l" defTabSz="577850">
            <a:lnSpc>
              <a:spcPct val="90000"/>
            </a:lnSpc>
            <a:spcBef>
              <a:spcPct val="0"/>
            </a:spcBef>
            <a:spcAft>
              <a:spcPct val="15000"/>
            </a:spcAft>
            <a:buChar char="•"/>
          </a:pPr>
          <a:r>
            <a:rPr lang="en-US" sz="1300" kern="1200"/>
            <a:t>Innovations in HIV prevention, testing &amp; treatment</a:t>
          </a:r>
        </a:p>
        <a:p>
          <a:pPr marL="114300" lvl="1" indent="-114300" algn="l" defTabSz="577850">
            <a:lnSpc>
              <a:spcPct val="90000"/>
            </a:lnSpc>
            <a:spcBef>
              <a:spcPct val="0"/>
            </a:spcBef>
            <a:spcAft>
              <a:spcPct val="15000"/>
            </a:spcAft>
            <a:buChar char="•"/>
          </a:pPr>
          <a:r>
            <a:rPr lang="en-US" sz="1300" kern="1200"/>
            <a:t>Requests commitment to support Gen-N/ Community pledge</a:t>
          </a:r>
        </a:p>
      </dsp:txBody>
      <dsp:txXfrm>
        <a:off x="0" y="383282"/>
        <a:ext cx="3880104" cy="9634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D2A23-7F41-4A2B-A068-10C390FE9E6A}">
      <dsp:nvSpPr>
        <dsp:cNvPr id="0" name=""/>
        <dsp:cNvSpPr/>
      </dsp:nvSpPr>
      <dsp:spPr>
        <a:xfrm rot="16200000">
          <a:off x="1589137" y="285084"/>
          <a:ext cx="3024486" cy="4191422"/>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t" anchorCtr="0">
          <a:noAutofit/>
        </a:bodyPr>
        <a:lstStyle/>
        <a:p>
          <a:pPr marL="0" lvl="0" indent="0" algn="ctr" defTabSz="1066800">
            <a:lnSpc>
              <a:spcPct val="90000"/>
            </a:lnSpc>
            <a:spcBef>
              <a:spcPct val="0"/>
            </a:spcBef>
            <a:spcAft>
              <a:spcPct val="35000"/>
            </a:spcAft>
            <a:buNone/>
          </a:pPr>
          <a:r>
            <a:rPr lang="en-US" sz="2400" b="1" kern="1200" noProof="0">
              <a:solidFill>
                <a:srgbClr val="000000"/>
              </a:solidFill>
              <a:latin typeface="+mn-lt"/>
            </a:rPr>
            <a:t>Direct exposure</a:t>
          </a:r>
        </a:p>
        <a:p>
          <a:pPr marL="0" lvl="0" indent="0" algn="l" defTabSz="1066800">
            <a:lnSpc>
              <a:spcPct val="90000"/>
            </a:lnSpc>
            <a:spcBef>
              <a:spcPct val="0"/>
            </a:spcBef>
            <a:spcAft>
              <a:spcPct val="35000"/>
            </a:spcAft>
            <a:buNone/>
          </a:pPr>
          <a:r>
            <a:rPr lang="en-US" sz="2400" b="0" kern="1200" noProof="0">
              <a:solidFill>
                <a:srgbClr val="000000"/>
              </a:solidFill>
              <a:latin typeface="+mn-lt"/>
            </a:rPr>
            <a:t>Those who participated in the meetings organized by the Husbands' Schools</a:t>
          </a:r>
        </a:p>
        <a:p>
          <a:pPr marL="0" lvl="0" indent="0" algn="l" defTabSz="1066800">
            <a:lnSpc>
              <a:spcPct val="90000"/>
            </a:lnSpc>
            <a:spcBef>
              <a:spcPct val="0"/>
            </a:spcBef>
            <a:spcAft>
              <a:spcPct val="35000"/>
            </a:spcAft>
            <a:buNone/>
          </a:pPr>
          <a:r>
            <a:rPr lang="en-US" sz="2400" b="0" i="1" kern="1200" noProof="0">
              <a:solidFill>
                <a:srgbClr val="000000"/>
              </a:solidFill>
              <a:latin typeface="+mn-lt"/>
            </a:rPr>
            <a:t>(They know the objectives and desired effects perfectly well)</a:t>
          </a:r>
          <a:endParaRPr lang="en-US" sz="2400" b="0" i="1" kern="1200" noProof="0">
            <a:latin typeface="+mn-lt"/>
          </a:endParaRPr>
        </a:p>
      </dsp:txBody>
      <dsp:txXfrm rot="5400000">
        <a:off x="1153339" y="1016222"/>
        <a:ext cx="4043752" cy="2729146"/>
      </dsp:txXfrm>
    </dsp:sp>
    <dsp:sp modelId="{562C7DC8-EB3B-4D14-B622-391B2439D22F}">
      <dsp:nvSpPr>
        <dsp:cNvPr id="0" name=""/>
        <dsp:cNvSpPr/>
      </dsp:nvSpPr>
      <dsp:spPr>
        <a:xfrm rot="5400000">
          <a:off x="6035840" y="223683"/>
          <a:ext cx="3024486" cy="4370964"/>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52400" rIns="91440" bIns="152400" numCol="1" spcCol="1270" anchor="t" anchorCtr="0">
          <a:noAutofit/>
        </a:bodyPr>
        <a:lstStyle/>
        <a:p>
          <a:pPr marL="0" lvl="0" indent="0" algn="ctr" defTabSz="1066800">
            <a:lnSpc>
              <a:spcPct val="90000"/>
            </a:lnSpc>
            <a:spcBef>
              <a:spcPct val="0"/>
            </a:spcBef>
            <a:spcAft>
              <a:spcPct val="35000"/>
            </a:spcAft>
            <a:buNone/>
          </a:pPr>
          <a:r>
            <a:rPr lang="en-US" sz="2400" b="1" kern="1200" noProof="0">
              <a:solidFill>
                <a:srgbClr val="000000"/>
              </a:solidFill>
              <a:latin typeface="+mn-lt"/>
            </a:rPr>
            <a:t>Indirect exposure</a:t>
          </a:r>
        </a:p>
        <a:p>
          <a:pPr marL="0" lvl="0" indent="0" algn="l" defTabSz="1066800">
            <a:lnSpc>
              <a:spcPct val="90000"/>
            </a:lnSpc>
            <a:spcBef>
              <a:spcPct val="0"/>
            </a:spcBef>
            <a:spcAft>
              <a:spcPct val="35000"/>
            </a:spcAft>
            <a:buNone/>
          </a:pPr>
          <a:r>
            <a:rPr lang="en-US" sz="2400" b="0" kern="1200" noProof="0">
              <a:solidFill>
                <a:srgbClr val="000000"/>
              </a:solidFill>
              <a:latin typeface="+mn-lt"/>
            </a:rPr>
            <a:t>Wives and friends of model husbands learn and share further (diffusion)</a:t>
          </a:r>
          <a:endParaRPr lang="en-US" sz="2400" b="0" kern="1200" noProof="0">
            <a:latin typeface="+mn-lt"/>
          </a:endParaRPr>
        </a:p>
      </dsp:txBody>
      <dsp:txXfrm rot="-5400000">
        <a:off x="5362601" y="1044592"/>
        <a:ext cx="4223294" cy="2729146"/>
      </dsp:txXfrm>
    </dsp:sp>
    <dsp:sp modelId="{7273114A-2491-4611-AEDC-DC7F97535194}">
      <dsp:nvSpPr>
        <dsp:cNvPr id="0" name=""/>
        <dsp:cNvSpPr/>
      </dsp:nvSpPr>
      <dsp:spPr>
        <a:xfrm>
          <a:off x="4394341" y="0"/>
          <a:ext cx="1932208" cy="193211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BE2B0A-FB01-4360-920E-60ADE519AB39}">
      <dsp:nvSpPr>
        <dsp:cNvPr id="0" name=""/>
        <dsp:cNvSpPr/>
      </dsp:nvSpPr>
      <dsp:spPr>
        <a:xfrm rot="10800000">
          <a:off x="116393" y="3738385"/>
          <a:ext cx="1932208" cy="193211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1.emf"/></Relationships>
</file>

<file path=ppt/drawings/drawing1.xml><?xml version="1.0" encoding="utf-8"?>
<c:userShapes xmlns:c="http://schemas.openxmlformats.org/drawingml/2006/chart">
  <cdr:relSizeAnchor xmlns:cdr="http://schemas.openxmlformats.org/drawingml/2006/chartDrawing">
    <cdr:from>
      <cdr:x>0.65766</cdr:x>
      <cdr:y>0.19995</cdr:y>
    </cdr:from>
    <cdr:to>
      <cdr:x>0.8066</cdr:x>
      <cdr:y>0.30684</cdr:y>
    </cdr:to>
    <cdr:sp macro="" textlink="">
      <cdr:nvSpPr>
        <cdr:cNvPr id="6" name="Rectangle 5">
          <a:extLst xmlns:a="http://schemas.openxmlformats.org/drawingml/2006/main">
            <a:ext uri="{FF2B5EF4-FFF2-40B4-BE49-F238E27FC236}">
              <a16:creationId xmlns:a16="http://schemas.microsoft.com/office/drawing/2014/main" id="{1BF050B8-9741-A54E-B77A-9FFCF1894DEC}"/>
            </a:ext>
          </a:extLst>
        </cdr:cNvPr>
        <cdr:cNvSpPr/>
      </cdr:nvSpPr>
      <cdr:spPr>
        <a:xfrm xmlns:a="http://schemas.openxmlformats.org/drawingml/2006/main">
          <a:off x="6915694" y="870069"/>
          <a:ext cx="1566214" cy="465104"/>
        </a:xfrm>
        <a:prstGeom xmlns:a="http://schemas.openxmlformats.org/drawingml/2006/main" prst="rect">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lnRef>
        <a:fillRef xmlns:a="http://schemas.openxmlformats.org/drawingml/2006/main" idx="1002">
          <a:schemeClr val="dk2"/>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lIns="0" tIns="36000" rIns="36000" bIns="36000" anchor="ctr"/>
        <a:lstStyle xmlns:a="http://schemas.openxmlformats.org/drawingml/2006/main">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Narrow" panose="020B0604020202020204" pitchFamily="34" charset="0"/>
              <a:cs typeface="Arial Narrow" panose="020B0604020202020204" pitchFamily="34" charset="0"/>
            </a:rPr>
            <a:t>Scaled down </a:t>
          </a:r>
          <a:r>
            <a:rPr kumimoji="0" lang="en-US" sz="12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demand creation activities</a:t>
          </a:r>
        </a:p>
      </cdr:txBody>
    </cdr:sp>
  </cdr:relSizeAnchor>
  <cdr:relSizeAnchor xmlns:cdr="http://schemas.openxmlformats.org/drawingml/2006/chartDrawing">
    <cdr:from>
      <cdr:x>0.83078</cdr:x>
      <cdr:y>0.35</cdr:y>
    </cdr:from>
    <cdr:to>
      <cdr:x>0.97996</cdr:x>
      <cdr:y>0.46521</cdr:y>
    </cdr:to>
    <cdr:sp macro="" textlink="">
      <cdr:nvSpPr>
        <cdr:cNvPr id="8" name="Rectangle 7">
          <a:extLst xmlns:a="http://schemas.openxmlformats.org/drawingml/2006/main">
            <a:ext uri="{FF2B5EF4-FFF2-40B4-BE49-F238E27FC236}">
              <a16:creationId xmlns:a16="http://schemas.microsoft.com/office/drawing/2014/main" id="{1BF050B8-9741-A54E-B77A-9FFCF1894DEC}"/>
            </a:ext>
          </a:extLst>
        </cdr:cNvPr>
        <cdr:cNvSpPr/>
      </cdr:nvSpPr>
      <cdr:spPr>
        <a:xfrm xmlns:a="http://schemas.openxmlformats.org/drawingml/2006/main">
          <a:off x="8736135" y="1522960"/>
          <a:ext cx="1568735" cy="501331"/>
        </a:xfrm>
        <a:prstGeom xmlns:a="http://schemas.openxmlformats.org/drawingml/2006/main" prst="rect">
          <a:avLst/>
        </a:prstGeom>
        <a:solidFill xmlns:a="http://schemas.openxmlformats.org/drawingml/2006/main">
          <a:srgbClr val="8CB7C7"/>
        </a:solidFill>
        <a:ln xmlns:a="http://schemas.openxmlformats.org/drawingml/2006/main">
          <a:noFill/>
        </a:ln>
      </cdr:spPr>
      <cdr:style>
        <a:lnRef xmlns:a="http://schemas.openxmlformats.org/drawingml/2006/main" idx="2">
          <a:schemeClr val="accent1"/>
        </a:lnRef>
        <a:fillRef xmlns:a="http://schemas.openxmlformats.org/drawingml/2006/main" idx="1002">
          <a:schemeClr val="dk2"/>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lIns="36000" tIns="0" rIns="36000" bIns="0" anchor="ctr"/>
        <a:lstStyle xmlns:a="http://schemas.openxmlformats.org/drawingml/2006/main">
          <a:defPPr>
            <a:defRPr lang="en-US"/>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FFFF"/>
              </a:solidFill>
              <a:latin typeface="Arial Narrow" panose="020B0604020202020204" pitchFamily="34" charset="0"/>
              <a:cs typeface="Arial Narrow" panose="020B0604020202020204" pitchFamily="34" charset="0"/>
            </a:rPr>
            <a:t>Reduced activities due to COVID-19 &amp; transition</a:t>
          </a:r>
          <a:endParaRPr kumimoji="0" lang="en-US" sz="10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endParaRP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2T19:46:43.690"/>
    </inkml:context>
    <inkml:brush xml:id="br0">
      <inkml:brushProperty name="width" value="0.2" units="cm"/>
      <inkml:brushProperty name="height" value="0.2" units="cm"/>
      <inkml:brushProperty name="color" value="#E71224"/>
    </inkml:brush>
  </inkml:definitions>
  <inkml:trace contextRef="#ctx0" brushRef="#br0">8438 494 24575,'-362'-65'0,"18"14"-164,-86-2-655,-635-30-1228,-9 87 162,785 17 1206,1 13 1,-325 82-1,373-54 85,4 11 0,-422 193 0,447-159 207,5 9 1,5 9 0,5 9 0,7 8 0,-257 249 0,300-243 291,7 7 1,6 6 0,8 5 0,7 6 0,8 5 0,-134 290-1,169-292-165,9 3 0,7 3 1,-62 330-1,98-363 202,6 1 1,7 1 0,7 0 0,6 1-1,28 185 1,-13-224 34,6-1 0,4-1 0,79 194 0,-67-215-43,4-1 1,4-3 0,3-2-1,110 135 1,-92-140 48,3-3 0,3-4 1,3-2-1,130 86 0,-96-85-16,3-4 0,3-6 0,190 70 0,-127-70-143,2-8-1,233 35 1,-132-48 49,311 2 1,357-62-357,54-82 292,281-97-116,-1-35-4,-703 126 40,427-74 129,-68 16 7,-88 10 102,-108-3 33,-123-16 137,-493 131 137,229-117 1,-300 129-215,-2-2 0,-2-2 0,-1-3 1,73-69-1,-95 76 37,-2-1 0,-1-2 1,-2-1-1,-1-1 0,-2-1 1,-2-1-1,-1-1 0,-2-1 0,-3-1 1,-1 0-1,17-83 0,-21 63 18,-2-1 0,-1-124 0,-12 94-37,-24-138 1,0 90 146,-6 1 0,-56-145 1,15 93-83,-137-252 1,90 230-50,-184-247 0,149 258-155,-270-271 0,236 293-295,-373-276-1,336 303 78,-482-244-1,-363-28 676,36 115 4987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7FE78-36EF-8D47-9CAC-7202179517B8}" type="datetimeFigureOut">
              <a:rPr lang="en-GB" smtClean="0"/>
              <a:t>02/12/2022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1BFF62-2D4A-CD49-A284-9586EF3C9402}" type="slidenum">
              <a:rPr lang="en-GB" smtClean="0"/>
              <a:t>‹#›</a:t>
            </a:fld>
            <a:endParaRPr lang="en-GB"/>
          </a:p>
        </p:txBody>
      </p:sp>
    </p:spTree>
    <p:extLst>
      <p:ext uri="{BB962C8B-B14F-4D97-AF65-F5344CB8AC3E}">
        <p14:creationId xmlns:p14="http://schemas.microsoft.com/office/powerpoint/2010/main" val="344023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BFF62-2D4A-CD49-A284-9586EF3C9402}" type="slidenum">
              <a:rPr lang="en-GB" smtClean="0"/>
              <a:t>4</a:t>
            </a:fld>
            <a:endParaRPr lang="en-GB"/>
          </a:p>
        </p:txBody>
      </p:sp>
    </p:spTree>
    <p:extLst>
      <p:ext uri="{BB962C8B-B14F-4D97-AF65-F5344CB8AC3E}">
        <p14:creationId xmlns:p14="http://schemas.microsoft.com/office/powerpoint/2010/main" val="3064141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22</a:t>
            </a:fld>
            <a:endParaRPr lang="en-GB"/>
          </a:p>
        </p:txBody>
      </p:sp>
    </p:spTree>
    <p:extLst>
      <p:ext uri="{BB962C8B-B14F-4D97-AF65-F5344CB8AC3E}">
        <p14:creationId xmlns:p14="http://schemas.microsoft.com/office/powerpoint/2010/main" val="41543278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27" name="Google Shape;527;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8" name="Google Shape;54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25af9fe7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g125af9fe7c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Tiva</a:t>
            </a:r>
            <a:endParaRPr/>
          </a:p>
          <a:p>
            <a:pPr marL="0" lvl="0" indent="0" algn="l" rtl="0">
              <a:lnSpc>
                <a:spcPct val="100000"/>
              </a:lnSpc>
              <a:spcBef>
                <a:spcPts val="0"/>
              </a:spcBef>
              <a:spcAft>
                <a:spcPts val="0"/>
              </a:spcAft>
              <a:buClr>
                <a:schemeClr val="dk1"/>
              </a:buClr>
              <a:buSzPts val="1100"/>
              <a:buFont typeface="Arial"/>
              <a:buNone/>
            </a:pPr>
            <a:r>
              <a:rPr lang="en"/>
              <a:t>16.59-17.00</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Zoe, Donna, and Petra</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6226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 the three components, the centerpiece of Programs H and P is the manualized curriculum of participatory group activities promoting critical reflection and discussion on gender and masculinities that are carried out in same-sex and/or mixed-sex groups. These group sessions are usually led by trained community facilitators, who serve as gender-equitable role models for young men. Activities include role-plays, brainstorming exercises, group discussions, and individual reflections about how boys and men are socialized to be men, the “costs” of manhood, and the benefits of becoming more gender-equitable men.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7990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Programs H/P are framed by the concept of “gender consciousness,” which originates from the idea of critical consciousness developed by Paulo Freire. The process of “</a:t>
            </a:r>
            <a:r>
              <a:rPr lang="en-US" err="1"/>
              <a:t>conscientization</a:t>
            </a:r>
            <a:r>
              <a:rPr lang="en-US"/>
              <a:t>,” according to Freire, links individuals’ capacity to </a:t>
            </a:r>
            <a:r>
              <a:rPr lang="en-US" b="1"/>
              <a:t>pay attention (TDF) </a:t>
            </a:r>
            <a:r>
              <a:rPr lang="en-US"/>
              <a:t>to the world around them and to </a:t>
            </a:r>
            <a:r>
              <a:rPr lang="en-US" b="1"/>
              <a:t>choose (TDF)</a:t>
            </a:r>
            <a:r>
              <a:rPr lang="en-US"/>
              <a:t> a given course of future action </a:t>
            </a:r>
            <a:r>
              <a:rPr lang="en-US" b="1"/>
              <a:t>with goals (TDF) </a:t>
            </a:r>
            <a:r>
              <a:rPr lang="en-US"/>
              <a:t>informed by and empowered by that critical reflection. This transforms their optimism </a:t>
            </a:r>
            <a:r>
              <a:rPr lang="en-US" err="1"/>
              <a:t>foThis</a:t>
            </a:r>
            <a:r>
              <a:rPr lang="en-US"/>
              <a:t> process of reflecting critically on the history of cultural conditions and class structures that support and frame experiences of gender inequality can help to promote personal growth, political awareness, and activism, which can create the structural conditions (TDF domain) to change gender role prescriptions </a:t>
            </a:r>
            <a:r>
              <a:rPr lang="en-US" b="1"/>
              <a:t>in their peer groups (TDF) </a:t>
            </a:r>
            <a:r>
              <a:rPr lang="en-US"/>
              <a:t>and </a:t>
            </a:r>
            <a:r>
              <a:rPr lang="en-US" b="1"/>
              <a:t>broader environmental context (TDF). </a:t>
            </a:r>
            <a:r>
              <a:rPr lang="en-US"/>
              <a:t>By questioning gender stereotypes, youth who already act as “voices of resistance” on rigid gender norms become further engaged and serve as role models for other youth. </a:t>
            </a:r>
          </a:p>
          <a:p>
            <a:endParaRPr lang="en-US"/>
          </a:p>
          <a:p>
            <a:r>
              <a:rPr lang="en-US"/>
              <a:t>The Program H theory of change is also informed by social norms theory, which states that our behavior is influenced by misperceptions of how our peers think and act the theory of reasoned action, which states that a person’s behavior is determined by their </a:t>
            </a:r>
            <a:r>
              <a:rPr lang="en-US" b="1"/>
              <a:t>intention (TDF) </a:t>
            </a:r>
            <a:r>
              <a:rPr lang="en-US"/>
              <a:t>to perform the behavior and that this intention is, in turn, a function of their attitude toward the behavior and subjective norms; and the theory of gender and power, which describes the structures that </a:t>
            </a:r>
            <a:r>
              <a:rPr lang="en-US" b="1"/>
              <a:t>reinforce (TDF) </a:t>
            </a:r>
            <a:r>
              <a:rPr lang="en-US"/>
              <a:t>and characterize men’s and women’s gendered relationships.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4147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a:t>Partnership-setting and buy-in</a:t>
            </a:r>
          </a:p>
          <a:p>
            <a:pPr marL="228600" indent="-228600">
              <a:buFont typeface="Arial" panose="020B0604020202020204" pitchFamily="34" charset="0"/>
              <a:buChar char="•"/>
            </a:pPr>
            <a:r>
              <a:rPr lang="en-US"/>
              <a:t>Partners are interested in leading the change and buy-in to a process of long-term change</a:t>
            </a:r>
          </a:p>
          <a:p>
            <a:pPr marL="228600" indent="-228600">
              <a:buFont typeface="Arial" panose="020B0604020202020204" pitchFamily="34" charset="0"/>
              <a:buChar char="•"/>
            </a:pPr>
            <a:r>
              <a:rPr lang="en-US"/>
              <a:t>They are willing to exchange capacity</a:t>
            </a:r>
          </a:p>
          <a:p>
            <a:pPr marL="228600" indent="-228600">
              <a:buFont typeface="Arial" panose="020B0604020202020204" pitchFamily="34" charset="0"/>
              <a:buChar char="•"/>
            </a:pPr>
            <a:r>
              <a:rPr lang="en-US"/>
              <a:t>They are located in countries where implementation is feasible and the environment enables the change and even scale-up</a:t>
            </a:r>
          </a:p>
          <a:p>
            <a:pPr marL="228600" indent="-228600">
              <a:buFont typeface="Arial" panose="020B0604020202020204" pitchFamily="34" charset="0"/>
              <a:buChar char="•"/>
            </a:pPr>
            <a:r>
              <a:rPr lang="en-US"/>
              <a:t>They have capacity to responsibly manage funds and other Operations considerations</a:t>
            </a:r>
          </a:p>
          <a:p>
            <a:pPr marL="228600" indent="-228600">
              <a:buFont typeface="Arial" panose="020B0604020202020204" pitchFamily="34" charset="0"/>
              <a:buChar char="•"/>
            </a:pPr>
            <a:r>
              <a:rPr lang="en-US"/>
              <a:t>They work cross-</a:t>
            </a:r>
            <a:r>
              <a:rPr lang="en-US" err="1"/>
              <a:t>sectorally</a:t>
            </a:r>
            <a:r>
              <a:rPr lang="en-US"/>
              <a:t> </a:t>
            </a:r>
          </a:p>
          <a:p>
            <a:pPr marL="228600" indent="-228600">
              <a:buFont typeface="Arial" panose="020B0604020202020204" pitchFamily="34" charset="0"/>
              <a:buChar char="•"/>
            </a:pPr>
            <a:r>
              <a:rPr lang="en-US"/>
              <a:t>Consider a TAG from the beginning</a:t>
            </a:r>
          </a:p>
          <a:p>
            <a:pPr marL="228600" indent="-228600">
              <a:buFont typeface="Arial" panose="020B0604020202020204" pitchFamily="34" charset="0"/>
              <a:buChar char="•"/>
            </a:pPr>
            <a:r>
              <a:rPr lang="en-US"/>
              <a:t>Multiple in-person touchpoints valuable</a:t>
            </a:r>
          </a:p>
          <a:p>
            <a:endParaRPr lang="en-US"/>
          </a:p>
          <a:p>
            <a:r>
              <a:rPr lang="en-US" b="1"/>
              <a:t>2. Formative Research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Essential question: what do you need to know about an environment to adapt it? Content AND delivery modality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Content:  what is masculinity in this context? What are the most important institutions and influencers that define and maintain gender hierarchies?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Modality: how can your message come through?</a:t>
            </a:r>
          </a:p>
          <a:p>
            <a:pPr marL="171450" indent="-171450">
              <a:buFont typeface="Arial" panose="020B0604020202020204" pitchFamily="34" charset="0"/>
              <a:buChar char="•"/>
            </a:pPr>
            <a:r>
              <a:rPr lang="en-US"/>
              <a:t>Development and validation of approach </a:t>
            </a:r>
          </a:p>
          <a:p>
            <a:pPr marL="171450" indent="-171450">
              <a:buFont typeface="Arial" panose="020B0604020202020204" pitchFamily="34" charset="0"/>
              <a:buChar char="•"/>
            </a:pPr>
            <a:r>
              <a:rPr lang="en-US"/>
              <a:t>FGD/IDI, community mapping, ethnographies</a:t>
            </a:r>
          </a:p>
          <a:p>
            <a:pPr marL="171450" indent="-171450">
              <a:buFont typeface="Arial" panose="020B0604020202020204" pitchFamily="34" charset="0"/>
              <a:buChar char="•"/>
            </a:pPr>
            <a:r>
              <a:rPr lang="en-US"/>
              <a:t>Co-analyze data</a:t>
            </a:r>
          </a:p>
          <a:p>
            <a:pPr marL="171450" indent="-171450">
              <a:buFont typeface="Arial" panose="020B0604020202020204" pitchFamily="34" charset="0"/>
              <a:buChar char="•"/>
            </a:pPr>
            <a:r>
              <a:rPr lang="en-US"/>
              <a:t>Adapt, prototype, test, tweak, test, tweak, test</a:t>
            </a:r>
          </a:p>
          <a:p>
            <a:endParaRPr lang="en-US"/>
          </a:p>
          <a:p>
            <a:r>
              <a:rPr lang="en-US" b="1"/>
              <a:t>3. Implementation</a:t>
            </a:r>
          </a:p>
          <a:p>
            <a:pPr marL="171450" indent="-171450">
              <a:buFont typeface="Arial" panose="020B0604020202020204" pitchFamily="34" charset="0"/>
              <a:buChar char="•"/>
            </a:pPr>
            <a:r>
              <a:rPr lang="en-US" b="0"/>
              <a:t>Local partners in charge of recruitment, logistics, facilities, implementation</a:t>
            </a:r>
          </a:p>
          <a:p>
            <a:pPr marL="171450" indent="-171450">
              <a:buFont typeface="Arial" panose="020B0604020202020204" pitchFamily="34" charset="0"/>
              <a:buChar char="•"/>
            </a:pPr>
            <a:r>
              <a:rPr lang="en-US" b="0"/>
              <a:t>Facilitator very important</a:t>
            </a:r>
          </a:p>
          <a:p>
            <a:pPr marL="171450" indent="-171450">
              <a:buFont typeface="Arial" panose="020B0604020202020204" pitchFamily="34" charset="0"/>
              <a:buChar char="•"/>
            </a:pPr>
            <a:r>
              <a:rPr lang="en-US" b="0"/>
              <a:t>Consider the setting for reinforcement</a:t>
            </a:r>
          </a:p>
          <a:p>
            <a:pPr marL="628650" lvl="1" indent="-171450">
              <a:buFont typeface="Arial" panose="020B0604020202020204" pitchFamily="34" charset="0"/>
              <a:buChar char="•"/>
            </a:pPr>
            <a:r>
              <a:rPr lang="en-US" b="0"/>
              <a:t>Who else can you train? Who else can you influence?</a:t>
            </a:r>
          </a:p>
          <a:p>
            <a:endParaRPr lang="en-US"/>
          </a:p>
          <a:p>
            <a:r>
              <a:rPr lang="en-US" b="1"/>
              <a:t>4. M&amp;E</a:t>
            </a:r>
          </a:p>
          <a:p>
            <a:pPr marL="171450" indent="-171450">
              <a:buFont typeface="Arial" panose="020B0604020202020204" pitchFamily="34" charset="0"/>
              <a:buChar char="•"/>
            </a:pPr>
            <a:r>
              <a:rPr lang="en-US" b="0"/>
              <a:t>Acknowledge limitations</a:t>
            </a:r>
          </a:p>
          <a:p>
            <a:pPr marL="171450" indent="-171450">
              <a:buFont typeface="Arial" panose="020B0604020202020204" pitchFamily="34" charset="0"/>
              <a:buChar char="•"/>
            </a:pPr>
            <a:r>
              <a:rPr lang="en-US" b="0"/>
              <a:t>Pre-post test</a:t>
            </a:r>
          </a:p>
          <a:p>
            <a:pPr marL="171450" indent="-171450">
              <a:buFont typeface="Arial" panose="020B0604020202020204" pitchFamily="34" charset="0"/>
              <a:buChar char="•"/>
            </a:pPr>
            <a:r>
              <a:rPr lang="en-US" b="0"/>
              <a:t>GEM-scale</a:t>
            </a:r>
          </a:p>
          <a:p>
            <a:pPr marL="171450" indent="-171450">
              <a:buFont typeface="Arial" panose="020B0604020202020204" pitchFamily="34" charset="0"/>
              <a:buChar char="•"/>
            </a:pPr>
            <a:r>
              <a:rPr lang="en-US" b="0"/>
              <a:t>Quasi-experimental</a:t>
            </a:r>
          </a:p>
          <a:p>
            <a:pPr marL="171450" indent="-171450">
              <a:buFont typeface="Arial" panose="020B0604020202020204" pitchFamily="34" charset="0"/>
              <a:buChar char="•"/>
            </a:pPr>
            <a:r>
              <a:rPr lang="en-US" b="0"/>
              <a:t>Retrospective</a:t>
            </a:r>
          </a:p>
          <a:p>
            <a:pPr marL="171450" indent="-171450">
              <a:buFont typeface="Arial" panose="020B0604020202020204" pitchFamily="34" charset="0"/>
              <a:buChar char="•"/>
            </a:pPr>
            <a:r>
              <a:rPr lang="en-US" b="0"/>
              <a:t>Qualitative as a complement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028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23</a:t>
            </a:fld>
            <a:endParaRPr lang="en-GB"/>
          </a:p>
        </p:txBody>
      </p:sp>
    </p:spTree>
    <p:extLst>
      <p:ext uri="{BB962C8B-B14F-4D97-AF65-F5344CB8AC3E}">
        <p14:creationId xmlns:p14="http://schemas.microsoft.com/office/powerpoint/2010/main" val="7772783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H: </a:t>
            </a:r>
            <a:r>
              <a:rPr lang="en-US" sz="1200" kern="1200">
                <a:solidFill>
                  <a:schemeClr val="tx1"/>
                </a:solidFill>
                <a:effectLst/>
                <a:latin typeface="+mn-lt"/>
                <a:ea typeface="+mn-ea"/>
                <a:cs typeface="+mn-cs"/>
              </a:rPr>
              <a:t>To be included in the review, evaluations had to include boys and young men aged 12 to 24; assess interventions that have at least half of the group education sessions adapted from Program H, delivered over a minimum of three weeks; use a pre-post, quasi-experimental, or experimental study design; have a minimum sample size of 100; use the GEM Scale to assess changes in young men’s gender attitudes; and assess changes in young men’s attitudes or behaviors related to intimate partner violence (IPV) or SRH. </a:t>
            </a:r>
            <a:r>
              <a:rPr lang="en-US" b="1"/>
              <a:t>Three </a:t>
            </a:r>
            <a:r>
              <a:rPr lang="en-US"/>
              <a:t>randomized controlled trials, </a:t>
            </a:r>
            <a:r>
              <a:rPr lang="en-US" b="1"/>
              <a:t>nine </a:t>
            </a:r>
            <a:r>
              <a:rPr lang="en-US"/>
              <a:t>quasi-experimental designs, and </a:t>
            </a:r>
            <a:r>
              <a:rPr lang="en-US" b="1"/>
              <a:t>two </a:t>
            </a:r>
            <a:r>
              <a:rPr lang="en-US"/>
              <a:t>pre-post evaluations (without a comparison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 </a:t>
            </a:r>
            <a:r>
              <a:rPr lang="en-US"/>
              <a:t>We conducted a multi-site </a:t>
            </a:r>
            <a:r>
              <a:rPr lang="en-US" err="1"/>
              <a:t>randomised</a:t>
            </a:r>
            <a:r>
              <a:rPr lang="en-US"/>
              <a:t> controlled trial in four Rwandan districts with expectant/current fathers and their partners, who were </a:t>
            </a:r>
            <a:r>
              <a:rPr lang="en-US" err="1"/>
              <a:t>randomised</a:t>
            </a:r>
            <a:r>
              <a:rPr lang="en-US"/>
              <a:t> to the intervention (n = 575 couples) or control group (n = 624 couples). Primary outcomes include women’s experience of physical and sexual IPV, women’s attendance and men’s accompaniment at ANC, modern contraceptive use, and partner support during pregnancy. At 21-months post-baseline, 1123 men and 1162 partners were included in intention to treat analysis. Generalized estimating equations with robust standard errors were used to fit the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Bandebereho intervention led to substantial improvements in multiple reported outcomes. Compared to the control group, women in the intervention group reported: less past-year physical (OR 0.37, p&lt;0.001) and sexual IPV (OR 0.34, p&lt;0.001); and greater attendance (IRR 1.09, p&lt;0.001) and male accompaniment at antenatal care (IRR 1.50, p&lt;0.001); and women and men in the intervention group reported: less child physical punishment (women: OR 0.56, p = 0.001; men: OR 0.66, p = 0.005); greater modern contraceptive use (women: OR 1.53, p = 0.004; men: OR 1.65, p = 0.001); higher levels of men’s participation in childcare and household tasks (women: beta 0.39, p&lt;0.001; men: beta 0.33, p&lt;0.001); and less dominance of men in decision-making.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27884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Recruitment and Retention: </a:t>
            </a:r>
          </a:p>
          <a:p>
            <a:pPr marL="171450" indent="-171450">
              <a:buFont typeface="Arial" panose="020B0604020202020204" pitchFamily="34" charset="0"/>
              <a:buChar char="•"/>
            </a:pPr>
            <a:r>
              <a:rPr lang="en-US"/>
              <a:t>Creative recruitment and retention strategies are needed, and young men should be engaged early on to design the best ways to deliver the program, including the best times to hold the sessions.</a:t>
            </a:r>
          </a:p>
          <a:p>
            <a:pPr marL="171450" indent="-171450">
              <a:buFont typeface="Arial" panose="020B0604020202020204" pitchFamily="34" charset="0"/>
              <a:buChar char="•"/>
            </a:pPr>
            <a:r>
              <a:rPr lang="en-US"/>
              <a:t>Those programs that were implemented in schools, clinics and involved</a:t>
            </a:r>
            <a:r>
              <a:rPr lang="en-US" b="1"/>
              <a:t> influencers </a:t>
            </a:r>
            <a:r>
              <a:rPr lang="en-US"/>
              <a:t>from the beginning, particularly teachers and youth workers, had the highest attendance and retention rates.</a:t>
            </a:r>
          </a:p>
          <a:p>
            <a:pPr marL="171450" indent="-171450">
              <a:buFont typeface="Arial" panose="020B0604020202020204" pitchFamily="34" charset="0"/>
              <a:buChar char="•"/>
            </a:pPr>
            <a:r>
              <a:rPr lang="en-US"/>
              <a:t>Most organizations said it is difficult – or not within their program scope – to recruit the hardest-to-reach young men, such as out-of-school youth, young men in situations of economic stress, and youth experiencing homelessness</a:t>
            </a:r>
          </a:p>
          <a:p>
            <a:endParaRPr lang="en-US"/>
          </a:p>
          <a:p>
            <a:r>
              <a:rPr lang="en-US" b="1"/>
              <a:t>Implementation</a:t>
            </a:r>
          </a:p>
          <a:p>
            <a:pPr marL="171450" indent="-171450">
              <a:buFont typeface="Arial" panose="020B0604020202020204" pitchFamily="34" charset="0"/>
              <a:buChar char="•"/>
            </a:pPr>
            <a:r>
              <a:rPr lang="en-US" b="1"/>
              <a:t>Understand and engage the influencers </a:t>
            </a:r>
            <a:r>
              <a:rPr lang="en-US" b="0"/>
              <a:t>around them who shape their gender attitudes and may perpetuate inequitable gender norms.</a:t>
            </a:r>
          </a:p>
          <a:p>
            <a:pPr marL="171450" indent="-171450">
              <a:buFont typeface="Arial" panose="020B0604020202020204" pitchFamily="34" charset="0"/>
              <a:buChar char="•"/>
            </a:pPr>
            <a:r>
              <a:rPr lang="en-US" b="0"/>
              <a:t>Many Program H implementing organizations find it challenging to implement sessions over a sustained period without sufficient support from decision-makers, financial resources, and staff capacity (i.e., time and training), and they often have to make decisions to cut content in order to accommodate young people’s availability, school schedules, and other limitations. </a:t>
            </a:r>
          </a:p>
          <a:p>
            <a:pPr marL="171450" indent="-171450">
              <a:buFont typeface="Arial" panose="020B0604020202020204" pitchFamily="34" charset="0"/>
              <a:buChar char="•"/>
            </a:pPr>
            <a:r>
              <a:rPr lang="en-US"/>
              <a:t>At the same time, some evidence suggests that </a:t>
            </a:r>
            <a:r>
              <a:rPr lang="en-US" b="1"/>
              <a:t>a longer intervention implemented consistently over a longer duration </a:t>
            </a:r>
            <a:r>
              <a:rPr lang="en-US"/>
              <a:t>is necessary to see significant change in gender-related outcomes</a:t>
            </a:r>
          </a:p>
          <a:p>
            <a:pPr marL="171450" indent="-171450">
              <a:buFont typeface="Arial" panose="020B0604020202020204" pitchFamily="34" charset="0"/>
              <a:buChar char="•"/>
            </a:pPr>
            <a:r>
              <a:rPr lang="en-US" b="0"/>
              <a:t>More can be done to adapt Program H in ways that reflect </a:t>
            </a:r>
            <a:r>
              <a:rPr lang="en-US" b="1"/>
              <a:t>and address the multiple inequalities that young people face </a:t>
            </a:r>
            <a:r>
              <a:rPr lang="en-US" b="0"/>
              <a:t>– including those based on income, ethnicity, and sexual orientation. Program H implementers in a few settings have engaged with or been part of advocacy efforts to question structural social injustices.</a:t>
            </a:r>
          </a:p>
          <a:p>
            <a:pPr marL="171450" indent="-171450">
              <a:buFont typeface="Arial" panose="020B0604020202020204" pitchFamily="34" charset="0"/>
              <a:buChar char="•"/>
            </a:pPr>
            <a:r>
              <a:rPr lang="en-US" b="0"/>
              <a:t>Program H serves as a space for belonging and emotional connectedness with others during the time the intervention is implemented and may also increase a sense of social support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8723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Zoe, Donna, and Petra</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48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08E30998-AAA5-EC8E-41F4-8D0A6D8815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Rectangle 3">
            <a:extLst>
              <a:ext uri="{FF2B5EF4-FFF2-40B4-BE49-F238E27FC236}">
                <a16:creationId xmlns:a16="http://schemas.microsoft.com/office/drawing/2014/main" id="{AFE67F37-D864-7361-A55E-09F8F3F19C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841D7EA0-E7C8-5EE3-62DA-981090A82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17407E5E-6475-AE25-6965-ABD58AF4A2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altLang="en-US"/>
              <a:t>Champion parents earned something for their efforts. This was a motivating factor.</a:t>
            </a:r>
            <a:endParaRPr lang="en-US" altLang="en-US"/>
          </a:p>
        </p:txBody>
      </p:sp>
      <p:sp>
        <p:nvSpPr>
          <p:cNvPr id="33795" name="Slide Number Placeholder 3">
            <a:extLst>
              <a:ext uri="{FF2B5EF4-FFF2-40B4-BE49-F238E27FC236}">
                <a16:creationId xmlns:a16="http://schemas.microsoft.com/office/drawing/2014/main" id="{FE47003E-306B-57E7-470B-C636F8C7EE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81F9ED-6717-BC48-812A-1138C24C25A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03D885FF-3905-620C-EF78-501AA3BABE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F91DB5C5-BC56-FBDD-AF07-29B961A25F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altLang="en-US"/>
              <a:t>Champion parents earned something for their efforts. This was a motivating factor.</a:t>
            </a:r>
            <a:endParaRPr lang="en-US" altLang="en-US"/>
          </a:p>
        </p:txBody>
      </p:sp>
      <p:sp>
        <p:nvSpPr>
          <p:cNvPr id="35843" name="Slide Number Placeholder 3">
            <a:extLst>
              <a:ext uri="{FF2B5EF4-FFF2-40B4-BE49-F238E27FC236}">
                <a16:creationId xmlns:a16="http://schemas.microsoft.com/office/drawing/2014/main" id="{2D159632-F0B2-F72F-81C4-03F6718AB1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601E7D-22BB-C245-BD3B-931B031F8F9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210</a:t>
            </a:fld>
            <a:endParaRPr lang="en-GB"/>
          </a:p>
        </p:txBody>
      </p:sp>
    </p:spTree>
    <p:extLst>
      <p:ext uri="{BB962C8B-B14F-4D97-AF65-F5344CB8AC3E}">
        <p14:creationId xmlns:p14="http://schemas.microsoft.com/office/powerpoint/2010/main" val="50545687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211</a:t>
            </a:fld>
            <a:endParaRPr lang="en-GB"/>
          </a:p>
        </p:txBody>
      </p:sp>
    </p:spTree>
    <p:extLst>
      <p:ext uri="{BB962C8B-B14F-4D97-AF65-F5344CB8AC3E}">
        <p14:creationId xmlns:p14="http://schemas.microsoft.com/office/powerpoint/2010/main" val="205207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In-laws were not reflected in the literature in the case of AGYW </a:t>
            </a:r>
          </a:p>
        </p:txBody>
      </p:sp>
      <p:sp>
        <p:nvSpPr>
          <p:cNvPr id="4" name="Slide Number Placeholder 3"/>
          <p:cNvSpPr>
            <a:spLocks noGrp="1"/>
          </p:cNvSpPr>
          <p:nvPr>
            <p:ph type="sldNum" sz="quarter" idx="5"/>
          </p:nvPr>
        </p:nvSpPr>
        <p:spPr/>
        <p:txBody>
          <a:bodyPr/>
          <a:lstStyle/>
          <a:p>
            <a:fld id="{C01BFF62-2D4A-CD49-A284-9586EF3C9402}" type="slidenum">
              <a:rPr lang="en-GB" smtClean="0"/>
              <a:t>24</a:t>
            </a:fld>
            <a:endParaRPr lang="en-GB"/>
          </a:p>
        </p:txBody>
      </p:sp>
    </p:spTree>
    <p:extLst>
      <p:ext uri="{BB962C8B-B14F-4D97-AF65-F5344CB8AC3E}">
        <p14:creationId xmlns:p14="http://schemas.microsoft.com/office/powerpoint/2010/main" val="2987197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26</a:t>
            </a:fld>
            <a:endParaRPr lang="en-GB"/>
          </a:p>
        </p:txBody>
      </p:sp>
    </p:spTree>
    <p:extLst>
      <p:ext uri="{BB962C8B-B14F-4D97-AF65-F5344CB8AC3E}">
        <p14:creationId xmlns:p14="http://schemas.microsoft.com/office/powerpoint/2010/main" val="819773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27</a:t>
            </a:fld>
            <a:endParaRPr lang="en-GB"/>
          </a:p>
        </p:txBody>
      </p:sp>
    </p:spTree>
    <p:extLst>
      <p:ext uri="{BB962C8B-B14F-4D97-AF65-F5344CB8AC3E}">
        <p14:creationId xmlns:p14="http://schemas.microsoft.com/office/powerpoint/2010/main" val="1788122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BFF62-2D4A-CD49-A284-9586EF3C9402}" type="slidenum">
              <a:rPr lang="en-GB" smtClean="0"/>
              <a:t>28</a:t>
            </a:fld>
            <a:endParaRPr lang="en-GB"/>
          </a:p>
        </p:txBody>
      </p:sp>
    </p:spTree>
    <p:extLst>
      <p:ext uri="{BB962C8B-B14F-4D97-AF65-F5344CB8AC3E}">
        <p14:creationId xmlns:p14="http://schemas.microsoft.com/office/powerpoint/2010/main" val="448182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BFF62-2D4A-CD49-A284-9586EF3C9402}" type="slidenum">
              <a:rPr lang="en-GB" smtClean="0"/>
              <a:t>29</a:t>
            </a:fld>
            <a:endParaRPr lang="en-GB"/>
          </a:p>
        </p:txBody>
      </p:sp>
    </p:spTree>
    <p:extLst>
      <p:ext uri="{BB962C8B-B14F-4D97-AF65-F5344CB8AC3E}">
        <p14:creationId xmlns:p14="http://schemas.microsoft.com/office/powerpoint/2010/main" val="1326331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31</a:t>
            </a:fld>
            <a:endParaRPr lang="en-GB"/>
          </a:p>
        </p:txBody>
      </p:sp>
    </p:spTree>
    <p:extLst>
      <p:ext uri="{BB962C8B-B14F-4D97-AF65-F5344CB8AC3E}">
        <p14:creationId xmlns:p14="http://schemas.microsoft.com/office/powerpoint/2010/main" val="1485763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32</a:t>
            </a:fld>
            <a:endParaRPr lang="en-GB"/>
          </a:p>
        </p:txBody>
      </p:sp>
    </p:spTree>
    <p:extLst>
      <p:ext uri="{BB962C8B-B14F-4D97-AF65-F5344CB8AC3E}">
        <p14:creationId xmlns:p14="http://schemas.microsoft.com/office/powerpoint/2010/main" val="3810185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33</a:t>
            </a:fld>
            <a:endParaRPr lang="en-GB"/>
          </a:p>
        </p:txBody>
      </p:sp>
    </p:spTree>
    <p:extLst>
      <p:ext uri="{BB962C8B-B14F-4D97-AF65-F5344CB8AC3E}">
        <p14:creationId xmlns:p14="http://schemas.microsoft.com/office/powerpoint/2010/main" val="153975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BFF62-2D4A-CD49-A284-9586EF3C9402}" type="slidenum">
              <a:rPr lang="en-GB" smtClean="0"/>
              <a:t>5</a:t>
            </a:fld>
            <a:endParaRPr lang="en-GB"/>
          </a:p>
        </p:txBody>
      </p:sp>
    </p:spTree>
    <p:extLst>
      <p:ext uri="{BB962C8B-B14F-4D97-AF65-F5344CB8AC3E}">
        <p14:creationId xmlns:p14="http://schemas.microsoft.com/office/powerpoint/2010/main" val="1713566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ea typeface="Roboto"/>
                <a:cs typeface="Calibri"/>
              </a:rPr>
              <a:t>Definition of Adaptation (BMJ)</a:t>
            </a:r>
          </a:p>
          <a:p>
            <a:r>
              <a:rPr lang="en-US">
                <a:latin typeface="+mn-lt"/>
                <a:ea typeface="Roboto"/>
                <a:cs typeface="Calibri"/>
              </a:rPr>
              <a:t>Why adapt (Guide to Adaptation)</a:t>
            </a:r>
          </a:p>
          <a:p>
            <a:r>
              <a:rPr lang="en-US">
                <a:latin typeface="+mn-lt"/>
                <a:ea typeface="Roboto"/>
                <a:cs typeface="Calibri"/>
              </a:rPr>
              <a:t>Adaptation vs. Fidelity (Guide to adaptation)</a:t>
            </a:r>
          </a:p>
          <a:p>
            <a:r>
              <a:rPr lang="en-US">
                <a:latin typeface="+mn-lt"/>
                <a:ea typeface="Roboto"/>
                <a:cs typeface="Calibri"/>
              </a:rPr>
              <a:t>Key Questions to ask/process (guide to adaptation, summary of key steps)</a:t>
            </a:r>
            <a:endParaRPr lang="en-US"/>
          </a:p>
          <a:p>
            <a:r>
              <a:rPr lang="en-US">
                <a:latin typeface="+mn-lt"/>
                <a:ea typeface="Roboto"/>
                <a:cs typeface="Calibri"/>
              </a:rPr>
              <a:t>ADAPT Model (source) Assess, Decide, Administration, Production, topical experts, integration, training, testing</a:t>
            </a:r>
            <a:endParaRPr lang="en-US"/>
          </a:p>
          <a:p>
            <a:endParaRPr lang="en-US"/>
          </a:p>
          <a:p>
            <a:r>
              <a:rPr lang="en-US"/>
              <a:t>The HIV prevention sector, with its focus on AGYW has an opportunity to learn from past, current and ongoing programs from other sectors</a:t>
            </a:r>
          </a:p>
        </p:txBody>
      </p:sp>
      <p:sp>
        <p:nvSpPr>
          <p:cNvPr id="4" name="Slide Number Placeholder 3"/>
          <p:cNvSpPr>
            <a:spLocks noGrp="1"/>
          </p:cNvSpPr>
          <p:nvPr>
            <p:ph type="sldNum" sz="quarter" idx="5"/>
          </p:nvPr>
        </p:nvSpPr>
        <p:spPr/>
        <p:txBody>
          <a:bodyPr/>
          <a:lstStyle/>
          <a:p>
            <a:fld id="{EAB4B590-855E-4C60-9394-DBDBFF3BDDE2}" type="slidenum">
              <a:rPr lang="en-US" smtClean="0"/>
              <a:t>37</a:t>
            </a:fld>
            <a:endParaRPr lang="en-US"/>
          </a:p>
        </p:txBody>
      </p:sp>
    </p:spTree>
    <p:extLst>
      <p:ext uri="{BB962C8B-B14F-4D97-AF65-F5344CB8AC3E}">
        <p14:creationId xmlns:p14="http://schemas.microsoft.com/office/powerpoint/2010/main" val="4044336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4B590-855E-4C60-9394-DBDBFF3BDDE2}" type="slidenum">
              <a:rPr lang="en-US" smtClean="0"/>
              <a:t>38</a:t>
            </a:fld>
            <a:endParaRPr lang="en-US"/>
          </a:p>
        </p:txBody>
      </p:sp>
    </p:spTree>
    <p:extLst>
      <p:ext uri="{BB962C8B-B14F-4D97-AF65-F5344CB8AC3E}">
        <p14:creationId xmlns:p14="http://schemas.microsoft.com/office/powerpoint/2010/main" val="2556062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40</a:t>
            </a:fld>
            <a:endParaRPr lang="en-GB"/>
          </a:p>
        </p:txBody>
      </p:sp>
    </p:spTree>
    <p:extLst>
      <p:ext uri="{BB962C8B-B14F-4D97-AF65-F5344CB8AC3E}">
        <p14:creationId xmlns:p14="http://schemas.microsoft.com/office/powerpoint/2010/main" val="1347628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41</a:t>
            </a:fld>
            <a:endParaRPr lang="en-GB"/>
          </a:p>
        </p:txBody>
      </p:sp>
    </p:spTree>
    <p:extLst>
      <p:ext uri="{BB962C8B-B14F-4D97-AF65-F5344CB8AC3E}">
        <p14:creationId xmlns:p14="http://schemas.microsoft.com/office/powerpoint/2010/main" val="2768220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42</a:t>
            </a:fld>
            <a:endParaRPr lang="en-GB"/>
          </a:p>
        </p:txBody>
      </p:sp>
    </p:spTree>
    <p:extLst>
      <p:ext uri="{BB962C8B-B14F-4D97-AF65-F5344CB8AC3E}">
        <p14:creationId xmlns:p14="http://schemas.microsoft.com/office/powerpoint/2010/main" val="1705652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43</a:t>
            </a:fld>
            <a:endParaRPr lang="en-GB"/>
          </a:p>
        </p:txBody>
      </p:sp>
    </p:spTree>
    <p:extLst>
      <p:ext uri="{BB962C8B-B14F-4D97-AF65-F5344CB8AC3E}">
        <p14:creationId xmlns:p14="http://schemas.microsoft.com/office/powerpoint/2010/main" val="475814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44</a:t>
            </a:fld>
            <a:endParaRPr lang="en-GB"/>
          </a:p>
        </p:txBody>
      </p:sp>
    </p:spTree>
    <p:extLst>
      <p:ext uri="{BB962C8B-B14F-4D97-AF65-F5344CB8AC3E}">
        <p14:creationId xmlns:p14="http://schemas.microsoft.com/office/powerpoint/2010/main" val="3039303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45</a:t>
            </a:fld>
            <a:endParaRPr lang="en-GB"/>
          </a:p>
        </p:txBody>
      </p:sp>
    </p:spTree>
    <p:extLst>
      <p:ext uri="{BB962C8B-B14F-4D97-AF65-F5344CB8AC3E}">
        <p14:creationId xmlns:p14="http://schemas.microsoft.com/office/powerpoint/2010/main" val="3842407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47</a:t>
            </a:fld>
            <a:endParaRPr lang="en-GB"/>
          </a:p>
        </p:txBody>
      </p:sp>
    </p:spTree>
    <p:extLst>
      <p:ext uri="{BB962C8B-B14F-4D97-AF65-F5344CB8AC3E}">
        <p14:creationId xmlns:p14="http://schemas.microsoft.com/office/powerpoint/2010/main" val="444775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48</a:t>
            </a:fld>
            <a:endParaRPr lang="en-GB"/>
          </a:p>
        </p:txBody>
      </p:sp>
    </p:spTree>
    <p:extLst>
      <p:ext uri="{BB962C8B-B14F-4D97-AF65-F5344CB8AC3E}">
        <p14:creationId xmlns:p14="http://schemas.microsoft.com/office/powerpoint/2010/main" val="3327679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10</a:t>
            </a:fld>
            <a:endParaRPr lang="en-GB"/>
          </a:p>
        </p:txBody>
      </p:sp>
    </p:spTree>
    <p:extLst>
      <p:ext uri="{BB962C8B-B14F-4D97-AF65-F5344CB8AC3E}">
        <p14:creationId xmlns:p14="http://schemas.microsoft.com/office/powerpoint/2010/main" val="492014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49</a:t>
            </a:fld>
            <a:endParaRPr lang="en-GB"/>
          </a:p>
        </p:txBody>
      </p:sp>
    </p:spTree>
    <p:extLst>
      <p:ext uri="{BB962C8B-B14F-4D97-AF65-F5344CB8AC3E}">
        <p14:creationId xmlns:p14="http://schemas.microsoft.com/office/powerpoint/2010/main" val="235847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50</a:t>
            </a:fld>
            <a:endParaRPr lang="en-GB"/>
          </a:p>
        </p:txBody>
      </p:sp>
    </p:spTree>
    <p:extLst>
      <p:ext uri="{BB962C8B-B14F-4D97-AF65-F5344CB8AC3E}">
        <p14:creationId xmlns:p14="http://schemas.microsoft.com/office/powerpoint/2010/main" val="3259012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51</a:t>
            </a:fld>
            <a:endParaRPr lang="en-GB"/>
          </a:p>
        </p:txBody>
      </p:sp>
    </p:spTree>
    <p:extLst>
      <p:ext uri="{BB962C8B-B14F-4D97-AF65-F5344CB8AC3E}">
        <p14:creationId xmlns:p14="http://schemas.microsoft.com/office/powerpoint/2010/main" val="609780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52</a:t>
            </a:fld>
            <a:endParaRPr lang="en-GB"/>
          </a:p>
        </p:txBody>
      </p:sp>
    </p:spTree>
    <p:extLst>
      <p:ext uri="{BB962C8B-B14F-4D97-AF65-F5344CB8AC3E}">
        <p14:creationId xmlns:p14="http://schemas.microsoft.com/office/powerpoint/2010/main" val="2446750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BFF62-2D4A-CD49-A284-9586EF3C9402}" type="slidenum">
              <a:rPr lang="en-GB" smtClean="0"/>
              <a:t>54</a:t>
            </a:fld>
            <a:endParaRPr lang="en-GB"/>
          </a:p>
        </p:txBody>
      </p:sp>
    </p:spTree>
    <p:extLst>
      <p:ext uri="{BB962C8B-B14F-4D97-AF65-F5344CB8AC3E}">
        <p14:creationId xmlns:p14="http://schemas.microsoft.com/office/powerpoint/2010/main" val="1105697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BFF62-2D4A-CD49-A284-9586EF3C9402}" type="slidenum">
              <a:rPr lang="en-GB" smtClean="0"/>
              <a:t>56</a:t>
            </a:fld>
            <a:endParaRPr lang="en-GB"/>
          </a:p>
        </p:txBody>
      </p:sp>
    </p:spTree>
    <p:extLst>
      <p:ext uri="{BB962C8B-B14F-4D97-AF65-F5344CB8AC3E}">
        <p14:creationId xmlns:p14="http://schemas.microsoft.com/office/powerpoint/2010/main" val="1772805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625E58"/>
                </a:solidFill>
                <a:latin typeface="Segoe UI"/>
                <a:cs typeface="Segoe UI"/>
              </a:rPr>
              <a:t>2nd bullet: Since </a:t>
            </a:r>
            <a:r>
              <a:rPr lang="en-US" sz="1800">
                <a:solidFill>
                  <a:srgbClr val="625E58"/>
                </a:solidFill>
                <a:effectLst/>
                <a:latin typeface="Segoe UI"/>
                <a:cs typeface="Segoe UI"/>
              </a:rPr>
              <a:t>it was made public in 2019, there have been 854 downloads of the original training package in at least 36 different countries – including countries in Africa, the Caribbean, Central Asia, East Asia, Europe, and the Pacific.</a:t>
            </a:r>
            <a:r>
              <a:rPr lang="en-US" sz="1800">
                <a:solidFill>
                  <a:srgbClr val="625E58"/>
                </a:solidFill>
                <a:latin typeface="Segoe UI"/>
                <a:cs typeface="Segoe UI"/>
              </a:rPr>
              <a:t> </a:t>
            </a:r>
          </a:p>
          <a:p>
            <a:endParaRPr lang="en-US" sz="1800">
              <a:solidFill>
                <a:srgbClr val="625E58"/>
              </a:solidFill>
              <a:effectLst/>
              <a:latin typeface="Segoe UI"/>
              <a:cs typeface="Segoe UI"/>
            </a:endParaRPr>
          </a:p>
          <a:p>
            <a:r>
              <a:rPr lang="en-US" sz="1800">
                <a:solidFill>
                  <a:srgbClr val="625E58"/>
                </a:solidFill>
                <a:effectLst/>
                <a:latin typeface="Segoe UI"/>
                <a:cs typeface="Segoe UI"/>
              </a:rPr>
              <a:t>3</a:t>
            </a:r>
            <a:r>
              <a:rPr lang="en-US" sz="1800" baseline="30000">
                <a:solidFill>
                  <a:srgbClr val="625E58"/>
                </a:solidFill>
                <a:effectLst/>
                <a:latin typeface="Segoe UI"/>
                <a:cs typeface="Segoe UI"/>
              </a:rPr>
              <a:t>rd</a:t>
            </a:r>
            <a:r>
              <a:rPr lang="en-US" sz="1800">
                <a:solidFill>
                  <a:srgbClr val="625E58"/>
                </a:solidFill>
                <a:effectLst/>
                <a:latin typeface="Segoe UI"/>
                <a:cs typeface="Segoe UI"/>
              </a:rPr>
              <a:t> bullet- The Ambassador trainings were developed with the help of… </a:t>
            </a:r>
          </a:p>
          <a:p>
            <a:endParaRPr lang="en-US" sz="1800">
              <a:solidFill>
                <a:srgbClr val="625E58"/>
              </a:solidFill>
              <a:effectLst/>
              <a:latin typeface="Segoe UI"/>
              <a:cs typeface="Segoe UI"/>
            </a:endParaRPr>
          </a:p>
          <a:p>
            <a:r>
              <a:rPr lang="en-US" sz="1800">
                <a:solidFill>
                  <a:srgbClr val="625E58"/>
                </a:solidFill>
                <a:effectLst/>
                <a:latin typeface="Segoe UI"/>
                <a:cs typeface="Segoe UI"/>
              </a:rPr>
              <a:t>On the right side its an example of two tools that was created by the team located in the </a:t>
            </a:r>
            <a:r>
              <a:rPr lang="en-US" sz="1800" err="1">
                <a:solidFill>
                  <a:srgbClr val="625E58"/>
                </a:solidFill>
                <a:effectLst/>
                <a:latin typeface="Segoe UI"/>
                <a:cs typeface="Segoe UI"/>
              </a:rPr>
              <a:t>PrEP</a:t>
            </a:r>
            <a:r>
              <a:rPr lang="en-US" sz="1800">
                <a:solidFill>
                  <a:srgbClr val="625E58"/>
                </a:solidFill>
                <a:effectLst/>
                <a:latin typeface="Segoe UI"/>
                <a:cs typeface="Segoe UI"/>
              </a:rPr>
              <a:t> method section in the 2</a:t>
            </a:r>
            <a:r>
              <a:rPr lang="en-US" sz="1800" baseline="30000">
                <a:solidFill>
                  <a:srgbClr val="625E58"/>
                </a:solidFill>
                <a:effectLst/>
                <a:latin typeface="Segoe UI"/>
                <a:cs typeface="Segoe UI"/>
              </a:rPr>
              <a:t>nd</a:t>
            </a:r>
            <a:r>
              <a:rPr lang="en-US" sz="1800">
                <a:solidFill>
                  <a:srgbClr val="625E58"/>
                </a:solidFill>
                <a:effectLst/>
                <a:latin typeface="Segoe UI"/>
                <a:cs typeface="Segoe UI"/>
              </a:rPr>
              <a:t> edition of the ambassador training. </a:t>
            </a:r>
            <a:endParaRPr lang="en-US">
              <a:effectLst/>
              <a:latin typeface="Segoe UI" panose="020B0502040204020203"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799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V/O</a:t>
            </a:r>
          </a:p>
          <a:p>
            <a:r>
              <a:rPr lang="en-US"/>
              <a:t>The training is built on a foundation of sexual health and rights, and best practice in youth engagement. Overall, the training works to improve capability, opportunity, and motivation for AGYW’s </a:t>
            </a:r>
            <a:r>
              <a:rPr lang="en-US" err="1"/>
              <a:t>PrEP</a:t>
            </a:r>
            <a:r>
              <a:rPr lang="en-US"/>
              <a:t> use on two levels: directly with ambassadors, and also with the peers that ambassadors influence and support through their work.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855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GB" sz="1800" b="1">
                <a:effectLst/>
                <a:latin typeface="Calibri"/>
                <a:ea typeface="Calibri" panose="020F0502020204030204" pitchFamily="34" charset="0"/>
                <a:cs typeface="Calibri"/>
              </a:rPr>
              <a:t>Hi everyone, my name is Amogelang Sasha Kekana and I have been an HIV </a:t>
            </a:r>
            <a:r>
              <a:rPr lang="en-GB" sz="1800" b="1">
                <a:latin typeface="Calibri"/>
                <a:ea typeface="Calibri" panose="020F0502020204030204" pitchFamily="34" charset="0"/>
                <a:cs typeface="Calibri"/>
              </a:rPr>
              <a:t>Prevention</a:t>
            </a:r>
            <a:r>
              <a:rPr lang="en-GB" sz="1800" b="1">
                <a:effectLst/>
                <a:latin typeface="Calibri"/>
                <a:ea typeface="Calibri" panose="020F0502020204030204" pitchFamily="34" charset="0"/>
                <a:cs typeface="Calibri"/>
              </a:rPr>
              <a:t> Ambassador since 2019. I am going to share my experience being an ambassador.</a:t>
            </a:r>
            <a:r>
              <a:rPr lang="en-GB" sz="1800" b="1">
                <a:latin typeface="Calibri"/>
                <a:ea typeface="Calibri" panose="020F0502020204030204" pitchFamily="34" charset="0"/>
                <a:cs typeface="Calibri"/>
              </a:rPr>
              <a:t> </a:t>
            </a:r>
            <a:r>
              <a:rPr lang="en-GB" sz="1800" b="1">
                <a:effectLst/>
                <a:latin typeface="Calibri"/>
                <a:ea typeface="Calibri" panose="020F0502020204030204" pitchFamily="34" charset="0"/>
                <a:cs typeface="Calibri"/>
              </a:rPr>
              <a:t> </a:t>
            </a:r>
            <a:r>
              <a:rPr lang="en-GB" sz="1800">
                <a:effectLst/>
                <a:latin typeface="Calibri"/>
                <a:ea typeface="Calibri" panose="020F0502020204030204" pitchFamily="34" charset="0"/>
                <a:cs typeface="Calibri"/>
              </a:rPr>
              <a:t>I became an HIV ambassador while I was working as a Health Promoter for B-Wise Health, a National Department of Health initiative aimed at improving access to sexual and reproductive health services and information for young people. Being an ambassador has assisted me in terms of </a:t>
            </a:r>
            <a:r>
              <a:rPr lang="en-ZA" sz="1800">
                <a:effectLst/>
                <a:latin typeface="Calibri"/>
                <a:ea typeface="Calibri" panose="020F0502020204030204" pitchFamily="34" charset="0"/>
                <a:cs typeface="Calibri"/>
              </a:rPr>
              <a:t>increasing my knowledge and strengthening my skills to effectively engage my peers and provide accurate information.</a:t>
            </a:r>
            <a:r>
              <a:rPr lang="en-ZA" sz="1800">
                <a:latin typeface="Calibri"/>
                <a:ea typeface="Calibri" panose="020F0502020204030204" pitchFamily="34" charset="0"/>
                <a:cs typeface="Calibri"/>
              </a:rPr>
              <a:t> </a:t>
            </a:r>
            <a:r>
              <a:rPr lang="en-ZA"/>
              <a:t>I currently support ambassadors through a WhatsApp group and help them set up their own ambassador groups that meet monthly. </a:t>
            </a:r>
            <a:endParaRPr lang="en-GB" sz="2800">
              <a:solidFill>
                <a:srgbClr val="FFFFFF"/>
              </a:solidFill>
              <a:latin typeface="Segoe UI"/>
              <a:cs typeface="Segoe UI"/>
            </a:endParaRPr>
          </a:p>
          <a:p>
            <a:pPr marL="171450" indent="-171450">
              <a:buFont typeface="Arial" panose="020B0604020202020204" pitchFamily="34" charset="0"/>
              <a:buChar char="•"/>
            </a:pPr>
            <a:r>
              <a:rPr lang="en-US" u="sng"/>
              <a:t>What it means to be an Ambassador</a:t>
            </a:r>
            <a:r>
              <a:rPr lang="en-US" u="none"/>
              <a:t>: Ambassadors and their roles are different for each organization or community. As for me, I provide training to </a:t>
            </a:r>
            <a:r>
              <a:rPr lang="en-US"/>
              <a:t>new ambassadors, support to current ambassadors and also manage the online ambassador training.</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ZA" b="0" u="sng"/>
              <a:t>What do I love about being an Ambassador:</a:t>
            </a:r>
            <a:r>
              <a:rPr lang="en-ZA" b="0" u="none"/>
              <a:t> Being an ambassador allows me to engage my peers about issues that affect us such as gender-based violence. I love being an ambassador because I’m able to educate and empower my peers to make informed decisions about their sexual and reproductive health and self-care needs.</a:t>
            </a:r>
          </a:p>
          <a:p>
            <a:pPr marL="171450" indent="-171450">
              <a:buFont typeface="Arial" panose="020B0604020202020204" pitchFamily="34" charset="0"/>
              <a:buChar char="•"/>
            </a:pPr>
            <a:endParaRPr lang="en-ZA" b="0" u="none"/>
          </a:p>
          <a:p>
            <a:pPr marL="285750" indent="-285750">
              <a:buFont typeface="Arial" panose="020B0604020202020204" pitchFamily="34" charset="0"/>
              <a:buChar char="•"/>
              <a:defRPr/>
            </a:pPr>
            <a:r>
              <a:rPr lang="en-US" b="0" u="sng"/>
              <a:t>My favorite AT session</a:t>
            </a:r>
            <a:r>
              <a:rPr lang="en-US" b="0" u="none"/>
              <a:t>: Over the last few years, there’s been an alarming increase in the rates of GBV in South Africa</a:t>
            </a:r>
            <a:r>
              <a:rPr lang="en-US"/>
              <a:t> as </a:t>
            </a:r>
            <a:r>
              <a:rPr lang="en-GB" b="1"/>
              <a:t>1 in 5 women experience physical abuse from the partners </a:t>
            </a:r>
            <a:r>
              <a:rPr lang="en-US" b="0" u="none"/>
              <a:t>and I’m aware of the devastating cycle that GBV makes because it is both a driver and a consequence of the high rate of HIV among my peers. My favorite session in the ambassador toolkit is the one on Gender Inequality and Violence. During this session I hear how participants respond to questions about gender norms and how these influence the behavior and experiences of both women and women. This helps me understand just how deep-rooted gender norms are. For instance in a recent training, I heard how some male partners think it’s ok to beat their female partners if they feel disrespected. As an ambassador I’m always looking for opportunities to create healthy norms that will empower us as a generation and set a new standard for those coming after us. The ambassador training is a step towards creating those healthy norms and it give me hope that we can in some small way, disrupt existing harmful norms.</a:t>
            </a:r>
            <a:endParaRPr lang="en-Z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833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r>
              <a:rPr lang="en-GB" sz="1200">
                <a:effectLst/>
                <a:latin typeface="Calibri" panose="020F0502020204030204" pitchFamily="34" charset="0"/>
                <a:ea typeface="Calibri" panose="020F0502020204030204" pitchFamily="34" charset="0"/>
              </a:rPr>
              <a:t>The 17 ambassadors who participated in the field test ranged in age from 21 to 41 years, with the exception of one 55-year-old woman. Three ambassadors identified as male, and the rest identified as female. The 55-year-old woman was included in the training due to her influence among AGYW in the community, who come to her for advice on health and other issues. Information about the ambassadors’ sexual orientation and sex assigned at birth were not collected.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278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BFF62-2D4A-CD49-A284-9586EF3C9402}" type="slidenum">
              <a:rPr lang="en-GB" smtClean="0"/>
              <a:t>12</a:t>
            </a:fld>
            <a:endParaRPr lang="en-GB"/>
          </a:p>
        </p:txBody>
      </p:sp>
    </p:spTree>
    <p:extLst>
      <p:ext uri="{BB962C8B-B14F-4D97-AF65-F5344CB8AC3E}">
        <p14:creationId xmlns:p14="http://schemas.microsoft.com/office/powerpoint/2010/main" val="3240939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575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808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830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CAB-</a:t>
            </a:r>
            <a:r>
              <a:rPr lang="en-US" i="1" err="1"/>
              <a:t>PrEP</a:t>
            </a:r>
            <a:r>
              <a:rPr lang="en-US" i="1"/>
              <a:t> will be a brand new section and maybe even a tool</a:t>
            </a:r>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Companion module to address support for gender-based violence survivors and will address AGYW peers using PEP</a:t>
            </a:r>
          </a:p>
          <a:p>
            <a:endParaRPr lang="en-US" i="1"/>
          </a:p>
          <a:p>
            <a:endParaRPr lang="en-US" b="1" i="1"/>
          </a:p>
          <a:p>
            <a:r>
              <a:rPr lang="en-US" b="1" i="1"/>
              <a:t>inclusivity and </a:t>
            </a:r>
            <a:r>
              <a:rPr lang="en-US" b="1"/>
              <a:t>Changing the vulnerability</a:t>
            </a:r>
            <a:r>
              <a:rPr lang="en-US"/>
              <a:t> for unmet needs of an individual and using more empowering language </a:t>
            </a:r>
            <a:r>
              <a:rPr lang="en-US" i="1"/>
              <a:t>will update it throughout the package. </a:t>
            </a:r>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And the </a:t>
            </a:r>
            <a:r>
              <a:rPr lang="en-US" sz="1200"/>
              <a:t>Facilitation suggestions will be more flexible and relevant for more AGYW and young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Lastly </a:t>
            </a:r>
            <a:r>
              <a:rPr lang="en-US"/>
              <a:t>the formal evaluation of the 3</a:t>
            </a:r>
            <a:r>
              <a:rPr lang="en-US" baseline="30000"/>
              <a:t>rd</a:t>
            </a:r>
            <a:r>
              <a:rPr lang="en-US"/>
              <a:t> edition and companion module planned as part of CATALYST in the year of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a:p>
            <a:endParaRPr lang="en-US"/>
          </a:p>
          <a:p>
            <a:endParaRPr lang="en-US" i="1">
              <a:cs typeface="Calibri"/>
            </a:endParaRPr>
          </a:p>
          <a:p>
            <a:endParaRPr lang="en-US" i="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5132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-experiences and intervention of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860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799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674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Applying the </a:t>
            </a:r>
            <a:r>
              <a:rPr lang="en-US" sz="1200" b="0" i="0" kern="1200">
                <a:solidFill>
                  <a:schemeClr val="tx1"/>
                </a:solidFill>
                <a:effectLst/>
                <a:latin typeface="+mn-lt"/>
                <a:ea typeface="+mn-ea"/>
                <a:cs typeface="+mn-cs"/>
              </a:rPr>
              <a:t>Capability, Opportunity, Motivation, </a:t>
            </a:r>
            <a:r>
              <a:rPr lang="en-US" sz="1200" b="0" i="0" kern="1200" err="1">
                <a:solidFill>
                  <a:schemeClr val="tx1"/>
                </a:solidFill>
                <a:effectLst/>
                <a:latin typeface="+mn-lt"/>
                <a:ea typeface="+mn-ea"/>
                <a:cs typeface="+mn-cs"/>
              </a:rPr>
              <a:t>Behaviour</a:t>
            </a:r>
            <a:r>
              <a:rPr lang="en-US" sz="1200" b="0" i="0" kern="1200">
                <a:solidFill>
                  <a:schemeClr val="tx1"/>
                </a:solidFill>
                <a:effectLst/>
                <a:latin typeface="+mn-lt"/>
                <a:ea typeface="+mn-ea"/>
                <a:cs typeface="+mn-cs"/>
              </a:rPr>
              <a:t> (</a:t>
            </a:r>
            <a:r>
              <a:rPr lang="en-US"/>
              <a:t>COM-B model), we can explore what factors have been found to be important determinants of </a:t>
            </a:r>
            <a:r>
              <a:rPr lang="en-US" err="1"/>
              <a:t>PrEP</a:t>
            </a:r>
            <a:r>
              <a:rPr lang="en-US"/>
              <a:t> use</a:t>
            </a:r>
          </a:p>
          <a:p>
            <a:pPr marL="0" indent="0">
              <a:buNone/>
            </a:pPr>
            <a:r>
              <a:rPr lang="en-US" b="1"/>
              <a:t>Capability</a:t>
            </a:r>
            <a:r>
              <a:rPr lang="en-US" b="1" baseline="0"/>
              <a:t> </a:t>
            </a:r>
            <a:r>
              <a:rPr lang="en-US" baseline="0"/>
              <a:t>- </a:t>
            </a:r>
            <a:r>
              <a:rPr lang="en-US"/>
              <a:t>Individuals are </a:t>
            </a:r>
            <a:r>
              <a:rPr lang="en-US" u="sng"/>
              <a:t>more</a:t>
            </a:r>
            <a:r>
              <a:rPr lang="en-US"/>
              <a:t> likely to use </a:t>
            </a:r>
            <a:r>
              <a:rPr lang="en-US" err="1"/>
              <a:t>PrEP</a:t>
            </a:r>
            <a:r>
              <a:rPr lang="en-US"/>
              <a:t> if: </a:t>
            </a:r>
          </a:p>
          <a:p>
            <a:pPr marL="0" indent="0">
              <a:buNone/>
            </a:pPr>
            <a:r>
              <a:rPr lang="en-US"/>
              <a:t>It is affordable for them.</a:t>
            </a:r>
            <a:r>
              <a:rPr lang="en-US" baseline="0"/>
              <a:t> </a:t>
            </a:r>
          </a:p>
          <a:p>
            <a:pPr marL="0" indent="0">
              <a:buNone/>
            </a:pPr>
            <a:r>
              <a:rPr lang="en-US"/>
              <a:t>They are aware of and have correct knowledge about </a:t>
            </a:r>
            <a:r>
              <a:rPr lang="en-US" err="1"/>
              <a:t>PrEP</a:t>
            </a:r>
            <a:endParaRPr lang="en-US"/>
          </a:p>
          <a:p>
            <a:pPr marL="0" indent="0">
              <a:buNone/>
            </a:pPr>
            <a:r>
              <a:rPr lang="en-US" b="1"/>
              <a:t>Opportunity </a:t>
            </a:r>
            <a:r>
              <a:rPr lang="en-US"/>
              <a:t>- Individuals are </a:t>
            </a:r>
            <a:r>
              <a:rPr lang="en-US" u="sng"/>
              <a:t>more</a:t>
            </a:r>
            <a:r>
              <a:rPr lang="en-US"/>
              <a:t> likely to use </a:t>
            </a:r>
            <a:r>
              <a:rPr lang="en-US" err="1"/>
              <a:t>PrEP</a:t>
            </a:r>
            <a:r>
              <a:rPr lang="en-US"/>
              <a:t> if they:</a:t>
            </a:r>
          </a:p>
          <a:p>
            <a:r>
              <a:rPr lang="en-US"/>
              <a:t>Feel services are accessible</a:t>
            </a:r>
          </a:p>
          <a:p>
            <a:r>
              <a:rPr lang="en-US"/>
              <a:t>Believe providers will treat them well</a:t>
            </a:r>
          </a:p>
          <a:p>
            <a:r>
              <a:rPr lang="en-US"/>
              <a:t>Believe it is common among others in their reference group</a:t>
            </a:r>
          </a:p>
          <a:p>
            <a:endParaRPr lang="en-US"/>
          </a:p>
          <a:p>
            <a:pPr marL="0" indent="0">
              <a:buNone/>
            </a:pPr>
            <a:r>
              <a:rPr lang="en-US"/>
              <a:t>Individuals are </a:t>
            </a:r>
            <a:r>
              <a:rPr lang="en-US" u="sng"/>
              <a:t>less</a:t>
            </a:r>
            <a:r>
              <a:rPr lang="en-US"/>
              <a:t> likely to use </a:t>
            </a:r>
            <a:r>
              <a:rPr lang="en-US" err="1"/>
              <a:t>PrEP</a:t>
            </a:r>
            <a:r>
              <a:rPr lang="en-US"/>
              <a:t> if they:</a:t>
            </a:r>
          </a:p>
          <a:p>
            <a:r>
              <a:rPr lang="en-US"/>
              <a:t>Fear it could associate them with HIV (HIV-related stigma)</a:t>
            </a:r>
          </a:p>
          <a:p>
            <a:r>
              <a:rPr lang="en-US"/>
              <a:t>Fear it could associate them with homosexual activity (homophobia)</a:t>
            </a:r>
          </a:p>
          <a:p>
            <a:pPr marL="0" indent="0">
              <a:buNone/>
            </a:pPr>
            <a:endParaRPr lang="en-US"/>
          </a:p>
          <a:p>
            <a:pPr marL="0" indent="0">
              <a:buNone/>
            </a:pPr>
            <a:r>
              <a:rPr lang="en-US" b="1"/>
              <a:t>Motivation</a:t>
            </a:r>
            <a:r>
              <a:rPr lang="en-US" baseline="0"/>
              <a:t> - </a:t>
            </a:r>
            <a:r>
              <a:rPr lang="en-US"/>
              <a:t>Individuals are </a:t>
            </a:r>
            <a:r>
              <a:rPr lang="en-US" u="sng"/>
              <a:t>more</a:t>
            </a:r>
            <a:r>
              <a:rPr lang="en-US"/>
              <a:t> likely to use </a:t>
            </a:r>
            <a:r>
              <a:rPr lang="en-US" err="1"/>
              <a:t>PrEP</a:t>
            </a:r>
            <a:r>
              <a:rPr lang="en-US"/>
              <a:t> if they:</a:t>
            </a:r>
          </a:p>
          <a:p>
            <a:r>
              <a:rPr lang="en-US"/>
              <a:t>Believe they are at-risk of HIV infection</a:t>
            </a:r>
          </a:p>
          <a:p>
            <a:r>
              <a:rPr lang="en-US"/>
              <a:t>Believe it is for people like them</a:t>
            </a:r>
          </a:p>
          <a:p>
            <a:r>
              <a:rPr lang="en-US"/>
              <a:t>Believe </a:t>
            </a:r>
            <a:r>
              <a:rPr lang="en-US" err="1"/>
              <a:t>PrEP</a:t>
            </a:r>
            <a:r>
              <a:rPr lang="en-US"/>
              <a:t> is effective</a:t>
            </a:r>
          </a:p>
          <a:p>
            <a:r>
              <a:rPr lang="en-US"/>
              <a:t>Feel it is possible to take it daily</a:t>
            </a:r>
          </a:p>
          <a:p>
            <a:endParaRPr lang="en-US"/>
          </a:p>
          <a:p>
            <a:pPr marL="0" indent="0">
              <a:buNone/>
            </a:pPr>
            <a:r>
              <a:rPr lang="en-US"/>
              <a:t>Individuals are </a:t>
            </a:r>
            <a:r>
              <a:rPr lang="en-US" u="sng"/>
              <a:t>less</a:t>
            </a:r>
            <a:r>
              <a:rPr lang="en-US"/>
              <a:t> likely to use </a:t>
            </a:r>
            <a:r>
              <a:rPr lang="en-US" err="1"/>
              <a:t>PrEP</a:t>
            </a:r>
            <a:r>
              <a:rPr lang="en-US"/>
              <a:t> if they:</a:t>
            </a:r>
          </a:p>
          <a:p>
            <a:r>
              <a:rPr lang="en-US"/>
              <a:t>Prefer to use other HIV prevention methods (such as condoms)</a:t>
            </a:r>
          </a:p>
          <a:p>
            <a:r>
              <a:rPr lang="en-US"/>
              <a:t>Worry about the likelihood of side effects</a:t>
            </a:r>
          </a:p>
          <a:p>
            <a:pPr marL="0" indent="0">
              <a:buNone/>
            </a:pPr>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1523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249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445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13</a:t>
            </a:fld>
            <a:endParaRPr lang="en-GB"/>
          </a:p>
        </p:txBody>
      </p:sp>
    </p:spTree>
    <p:extLst>
      <p:ext uri="{BB962C8B-B14F-4D97-AF65-F5344CB8AC3E}">
        <p14:creationId xmlns:p14="http://schemas.microsoft.com/office/powerpoint/2010/main" val="33021200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3775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278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799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2395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t>Findings obtained through 11 FGDs and 18 IDIs with 86 AGYW; 14 IDIs with parents of AGYW, 1 FGD with partners of AGYW and 1 FGD with providers </a:t>
            </a:r>
            <a:endParaRPr lang="en-US" sz="1600" ker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E229F-BA33-471A-A000-89B891C4FE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335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305B75"/>
                </a:solidFill>
                <a:latin typeface="Arial Narrow" panose="020B0604020202020204" pitchFamily="34" charset="0"/>
                <a:cs typeface="Arial Narrow" panose="020B0604020202020204" pitchFamily="34" charset="0"/>
              </a:rPr>
              <a:t>Reach through Community dialogue days, road shows, van interrupts, radio, local administration meetings, community meetings, bodaboda (Motorcycle riders) dens, mining sites</a:t>
            </a:r>
          </a:p>
          <a:p>
            <a:endParaRPr lang="en-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913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2788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014705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55A76E-6385-1241-B564-980D4C342CEC}" type="slidenum">
              <a:rPr lang="en-US" smtClean="0"/>
              <a:t>97</a:t>
            </a:fld>
            <a:endParaRPr lang="en-US"/>
          </a:p>
        </p:txBody>
      </p:sp>
    </p:spTree>
    <p:extLst>
      <p:ext uri="{BB962C8B-B14F-4D97-AF65-F5344CB8AC3E}">
        <p14:creationId xmlns:p14="http://schemas.microsoft.com/office/powerpoint/2010/main" val="25427990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Describe the project’s organizing framework, theory of change, or other guiding framework to achieving behavior change.  </a:t>
            </a:r>
          </a:p>
          <a:p>
            <a:pPr marL="0" indent="0">
              <a:buNone/>
            </a:pPr>
            <a:endParaRPr lang="en-US"/>
          </a:p>
          <a:p>
            <a:pPr marL="0" indent="0">
              <a:buNone/>
            </a:pPr>
            <a:r>
              <a:rPr lang="en-US"/>
              <a:t>Include to the extent known, the determinants addressed according to the theoretical domains framework </a:t>
            </a:r>
            <a:r>
              <a:rPr lang="en-US" i="1"/>
              <a:t>((see slides 7-9 for information about this framework)</a:t>
            </a:r>
          </a:p>
          <a:p>
            <a:pPr marL="0" indent="0">
              <a:buNone/>
            </a:pPr>
            <a:endParaRPr lang="en-US" i="1"/>
          </a:p>
          <a:p>
            <a:pPr marL="0" indent="0">
              <a:buNone/>
            </a:pPr>
            <a:r>
              <a:rPr lang="en-US"/>
              <a:t>Provide a high level overview of the intervention format (e.g. group discussions, social media, mass media, etc.)</a:t>
            </a:r>
          </a:p>
          <a:p>
            <a:pPr marL="0" indent="0">
              <a:buNone/>
            </a:pPr>
            <a:endParaRPr lang="en-US" i="1"/>
          </a:p>
          <a:p>
            <a:pPr marL="0" indent="0">
              <a:buNone/>
            </a:pPr>
            <a:endParaRPr lang="en-US" i="1"/>
          </a:p>
          <a:p>
            <a:pPr marL="0" indent="0">
              <a:buNone/>
            </a:pPr>
            <a:endParaRPr lang="en-US" i="1"/>
          </a:p>
          <a:p>
            <a:endParaRPr lang="en-US"/>
          </a:p>
        </p:txBody>
      </p:sp>
      <p:sp>
        <p:nvSpPr>
          <p:cNvPr id="4" name="Slide Number Placeholder 3"/>
          <p:cNvSpPr>
            <a:spLocks noGrp="1"/>
          </p:cNvSpPr>
          <p:nvPr>
            <p:ph type="sldNum" sz="quarter" idx="5"/>
          </p:nvPr>
        </p:nvSpPr>
        <p:spPr/>
        <p:txBody>
          <a:bodyPr/>
          <a:lstStyle/>
          <a:p>
            <a:fld id="{0355A76E-6385-1241-B564-980D4C342CEC}" type="slidenum">
              <a:rPr lang="en-US" smtClean="0"/>
              <a:t>98</a:t>
            </a:fld>
            <a:endParaRPr lang="en-US"/>
          </a:p>
        </p:txBody>
      </p:sp>
    </p:spTree>
    <p:extLst>
      <p:ext uri="{BB962C8B-B14F-4D97-AF65-F5344CB8AC3E}">
        <p14:creationId xmlns:p14="http://schemas.microsoft.com/office/powerpoint/2010/main" val="1984414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pPr>
            <a:endParaRPr lang="en-US" sz="1200"/>
          </a:p>
          <a:p>
            <a:r>
              <a:rPr lang="en-US" sz="1200"/>
              <a:t>1. Michie S, van </a:t>
            </a:r>
            <a:r>
              <a:rPr lang="en-US" sz="1200" err="1"/>
              <a:t>Stralen</a:t>
            </a:r>
            <a:r>
              <a:rPr lang="en-US" sz="1200"/>
              <a:t> M, and West R. (2011). The behavior change wheel: A method for characterizing and designing behavior change interventions. Implementation Science 6:42</a:t>
            </a:r>
          </a:p>
          <a:p>
            <a:r>
              <a:rPr lang="en-US" sz="1200"/>
              <a:t>2. Source of Definitions: Source:  Atkins, L. Francis, J, Islam, R. et al. A guide to using the Theoretical Domains Framework of behavior change to investigate implementation problems.  Implementation Sci 12, 77 (2017). Https://</a:t>
            </a:r>
            <a:r>
              <a:rPr lang="en-US" sz="1200" err="1"/>
              <a:t>doi.org</a:t>
            </a:r>
            <a:r>
              <a:rPr lang="en-US" sz="1200"/>
              <a:t>/10.1186/s13012-017-0605-9.</a:t>
            </a:r>
          </a:p>
          <a:p>
            <a:endParaRPr lang="en-US"/>
          </a:p>
        </p:txBody>
      </p:sp>
      <p:sp>
        <p:nvSpPr>
          <p:cNvPr id="4" name="Slide Number Placeholder 3"/>
          <p:cNvSpPr>
            <a:spLocks noGrp="1"/>
          </p:cNvSpPr>
          <p:nvPr>
            <p:ph type="sldNum" sz="quarter" idx="5"/>
          </p:nvPr>
        </p:nvSpPr>
        <p:spPr/>
        <p:txBody>
          <a:bodyPr/>
          <a:lstStyle/>
          <a:p>
            <a:fld id="{C01BFF62-2D4A-CD49-A284-9586EF3C9402}" type="slidenum">
              <a:rPr lang="en-GB" smtClean="0"/>
              <a:t>17</a:t>
            </a:fld>
            <a:endParaRPr lang="en-GB"/>
          </a:p>
        </p:txBody>
      </p:sp>
    </p:spTree>
    <p:extLst>
      <p:ext uri="{BB962C8B-B14F-4D97-AF65-F5344CB8AC3E}">
        <p14:creationId xmlns:p14="http://schemas.microsoft.com/office/powerpoint/2010/main" val="1434655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Describe the intervention elements in detail. We are interested in details that would facilitate adaptation so please include information such as: </a:t>
            </a:r>
          </a:p>
          <a:p>
            <a:pPr lvl="1"/>
            <a:r>
              <a:rPr lang="en-US"/>
              <a:t>Who implemented the activity (e.g. demographics, training, etc.)</a:t>
            </a:r>
          </a:p>
          <a:p>
            <a:pPr lvl="1"/>
            <a:r>
              <a:rPr lang="en-US"/>
              <a:t>The frequency/length of the activity (e.g. overall campaign or length of a specific session) </a:t>
            </a:r>
          </a:p>
          <a:p>
            <a:pPr lvl="1"/>
            <a:r>
              <a:rPr lang="en-US"/>
              <a:t>Detailed content of the intervention (e.g. what were the specific topics covered in small group discussion and how were they covered) </a:t>
            </a:r>
          </a:p>
          <a:p>
            <a:pPr lvl="1"/>
            <a:r>
              <a:rPr lang="en-US"/>
              <a:t>Include sample materials for review (embedded in the presentation or available for sharing in small group meetings) </a:t>
            </a:r>
          </a:p>
          <a:p>
            <a:pPr marL="0" indent="0">
              <a:buNone/>
            </a:pPr>
            <a:endParaRPr lang="en-US"/>
          </a:p>
          <a:p>
            <a:endParaRPr lang="en-ZA"/>
          </a:p>
        </p:txBody>
      </p:sp>
      <p:sp>
        <p:nvSpPr>
          <p:cNvPr id="4" name="Slide Number Placeholder 3"/>
          <p:cNvSpPr>
            <a:spLocks noGrp="1"/>
          </p:cNvSpPr>
          <p:nvPr>
            <p:ph type="sldNum" sz="quarter" idx="5"/>
          </p:nvPr>
        </p:nvSpPr>
        <p:spPr/>
        <p:txBody>
          <a:bodyPr/>
          <a:lstStyle/>
          <a:p>
            <a:fld id="{0355A76E-6385-1241-B564-980D4C342CEC}" type="slidenum">
              <a:rPr lang="en-US" smtClean="0"/>
              <a:t>99</a:t>
            </a:fld>
            <a:endParaRPr lang="en-US"/>
          </a:p>
        </p:txBody>
      </p:sp>
    </p:spTree>
    <p:extLst>
      <p:ext uri="{BB962C8B-B14F-4D97-AF65-F5344CB8AC3E}">
        <p14:creationId xmlns:p14="http://schemas.microsoft.com/office/powerpoint/2010/main" val="1717929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fld id="{0355A76E-6385-1241-B564-980D4C342CEC}" type="slidenum">
              <a:rPr lang="en-US" smtClean="0"/>
              <a:t>101</a:t>
            </a:fld>
            <a:endParaRPr lang="en-US"/>
          </a:p>
        </p:txBody>
      </p:sp>
    </p:spTree>
    <p:extLst>
      <p:ext uri="{BB962C8B-B14F-4D97-AF65-F5344CB8AC3E}">
        <p14:creationId xmlns:p14="http://schemas.microsoft.com/office/powerpoint/2010/main" val="24892788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t>Today we are going to quickly introduce you to Gen-N.</a:t>
            </a:r>
          </a:p>
          <a:p>
            <a:pPr marL="0" indent="0">
              <a:buNone/>
            </a:pPr>
            <a:endParaRPr lang="en-US" sz="1200"/>
          </a:p>
          <a:p>
            <a:pPr marL="0" indent="0">
              <a:buNone/>
            </a:pPr>
            <a:r>
              <a:rPr lang="en-US" sz="1200"/>
              <a:t>Gen-N is a campaign to finally destigmatize HIV services and drive towards An HIV Negative Generation. </a:t>
            </a:r>
          </a:p>
          <a:p>
            <a:pPr marL="0" indent="0">
              <a:buNone/>
            </a:pPr>
            <a:r>
              <a:rPr lang="en-US" sz="1200"/>
              <a:t>It was co-designed with young women and healthcare providers and community members in Nigeria.</a:t>
            </a:r>
          </a:p>
          <a:p>
            <a:pPr marL="0" indent="0">
              <a:buNone/>
            </a:pPr>
            <a:endParaRPr lang="en-US" sz="1200"/>
          </a:p>
          <a:p>
            <a:pPr marL="0" indent="0">
              <a:buNone/>
            </a:pPr>
            <a:r>
              <a:rPr lang="en-US" sz="1200"/>
              <a:t>This campaign has not yet been fully rolled out or evaluated, but we are hoping that our process will give you ideas and that these materials will inspire you. </a:t>
            </a:r>
          </a:p>
          <a:p>
            <a:pPr marL="0" indent="0">
              <a:buNone/>
            </a:pPr>
            <a:r>
              <a:rPr lang="en-US" sz="1200"/>
              <a:t>We also want to encourage everybody to treat these like “prototypes” see what people think about them and see how they might work in your context. </a:t>
            </a:r>
          </a:p>
          <a:p>
            <a:pPr marL="0" indent="0">
              <a:buNone/>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Gen N is a brand, a wish and a promise. </a:t>
            </a:r>
          </a:p>
          <a:p>
            <a:pPr marL="0" indent="0">
              <a:buNone/>
            </a:pPr>
            <a:r>
              <a:rPr lang="en-US" sz="1200" err="1"/>
              <a:t>GenN</a:t>
            </a:r>
            <a:r>
              <a:rPr lang="en-US" sz="1200"/>
              <a:t> is the power of what is possible when we work together.</a:t>
            </a:r>
          </a:p>
          <a:p>
            <a:pPr marL="0" indent="0">
              <a:buNone/>
            </a:pPr>
            <a:r>
              <a:rPr lang="en-US" sz="1200"/>
              <a:t>EVERYONE has a role to play in Gen-N as a user of HIV services, or a supporter of those who use services</a:t>
            </a:r>
          </a:p>
          <a:p>
            <a:pPr marL="0" indent="0">
              <a:buNone/>
            </a:pPr>
            <a:endParaRPr lang="en-US" sz="1200"/>
          </a:p>
          <a:p>
            <a:pPr marL="0" indent="0">
              <a:buNone/>
            </a:pPr>
            <a:r>
              <a:rPr lang="en-US" sz="1200"/>
              <a:t>WE are creating:</a:t>
            </a:r>
          </a:p>
          <a:p>
            <a:pPr marL="0" indent="0">
              <a:buNone/>
            </a:pPr>
            <a:endParaRPr lang="en-US" sz="1200"/>
          </a:p>
          <a:p>
            <a:r>
              <a:rPr lang="en-US" sz="1200"/>
              <a:t>A generation of healthcare heroes who have the power to protect people</a:t>
            </a:r>
            <a:r>
              <a:rPr lang="en-US"/>
              <a:t> by advising and supporting their decision making</a:t>
            </a:r>
            <a:r>
              <a:rPr lang="en-US" sz="1200"/>
              <a:t>—Providers who are respected for their leading role in driving towards </a:t>
            </a:r>
            <a:r>
              <a:rPr lang="en-US"/>
              <a:t>an</a:t>
            </a:r>
            <a:r>
              <a:rPr lang="en-US" sz="1200"/>
              <a:t> HIV-free generation.</a:t>
            </a:r>
            <a:endParaRPr lang="en-US" sz="1200">
              <a:cs typeface="Calibri"/>
            </a:endParaRPr>
          </a:p>
          <a:p>
            <a:r>
              <a:rPr lang="en-US" sz="1200"/>
              <a:t>A generation of young people who have the confidence to enjoy life’s sweetest moments while keeping their relationships strong and HIV-Free.</a:t>
            </a:r>
          </a:p>
          <a:p>
            <a:r>
              <a:rPr lang="en-US" sz="1200"/>
              <a:t>And a generation of parents and community leaders who know the world is changing fast and are ready to support the young people in their lives in creating an HIV-Free future.</a:t>
            </a:r>
            <a:endParaRPr lang="en-NG" sz="1200"/>
          </a:p>
          <a:p>
            <a:endParaRPr lang="en-US"/>
          </a:p>
        </p:txBody>
      </p:sp>
      <p:sp>
        <p:nvSpPr>
          <p:cNvPr id="4" name="Slide Number Placeholder 3"/>
          <p:cNvSpPr>
            <a:spLocks noGrp="1"/>
          </p:cNvSpPr>
          <p:nvPr>
            <p:ph type="sldNum" sz="quarter" idx="5"/>
          </p:nvPr>
        </p:nvSpPr>
        <p:spPr/>
        <p:txBody>
          <a:bodyPr/>
          <a:lstStyle/>
          <a:p>
            <a:fld id="{0355A76E-6385-1241-B564-980D4C342CEC}" type="slidenum">
              <a:rPr lang="en-US" smtClean="0"/>
              <a:t>104</a:t>
            </a:fld>
            <a:endParaRPr lang="en-US"/>
          </a:p>
        </p:txBody>
      </p:sp>
    </p:spTree>
    <p:extLst>
      <p:ext uri="{BB962C8B-B14F-4D97-AF65-F5344CB8AC3E}">
        <p14:creationId xmlns:p14="http://schemas.microsoft.com/office/powerpoint/2010/main" val="25427990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55A76E-6385-1241-B564-980D4C342CEC}" type="slidenum">
              <a:rPr lang="en-US" smtClean="0"/>
              <a:t>106</a:t>
            </a:fld>
            <a:endParaRPr lang="en-US"/>
          </a:p>
        </p:txBody>
      </p:sp>
    </p:spTree>
    <p:extLst>
      <p:ext uri="{BB962C8B-B14F-4D97-AF65-F5344CB8AC3E}">
        <p14:creationId xmlns:p14="http://schemas.microsoft.com/office/powerpoint/2010/main" val="13560262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Gen-N Addresses all players in the socioecological model.</a:t>
            </a:r>
          </a:p>
          <a:p>
            <a:r>
              <a:rPr lang="en-US"/>
              <a:t>It addresses clients, providers, and the community as a whole.</a:t>
            </a:r>
          </a:p>
          <a:p>
            <a:endParaRPr lang="en-US"/>
          </a:p>
          <a:p>
            <a:r>
              <a:rPr lang="en-US"/>
              <a:t>But it does more than intervene at each of these levels.</a:t>
            </a:r>
          </a:p>
          <a:p>
            <a:endParaRPr lang="en-US"/>
          </a:p>
          <a:p>
            <a:r>
              <a:rPr lang="en-US"/>
              <a:t>Gen-N recognizes that we have to create connections between and among these actors to truly support an individual’s journey to start and continue using HIV services.</a:t>
            </a:r>
          </a:p>
          <a:p>
            <a:endParaRPr lang="en-US"/>
          </a:p>
          <a:p>
            <a:r>
              <a:rPr lang="en-US"/>
              <a:t>Note: For the moment, in Nigeria, Gen-N has been focused on </a:t>
            </a:r>
            <a:r>
              <a:rPr lang="en-US" err="1"/>
              <a:t>PrEP</a:t>
            </a:r>
            <a:r>
              <a:rPr lang="en-US"/>
              <a:t>, but this campaign could be bigger.</a:t>
            </a:r>
          </a:p>
          <a:p>
            <a:endParaRPr lang="en-US"/>
          </a:p>
        </p:txBody>
      </p:sp>
      <p:sp>
        <p:nvSpPr>
          <p:cNvPr id="4" name="Slide Number Placeholder 3"/>
          <p:cNvSpPr>
            <a:spLocks noGrp="1"/>
          </p:cNvSpPr>
          <p:nvPr>
            <p:ph type="sldNum" sz="quarter" idx="5"/>
          </p:nvPr>
        </p:nvSpPr>
        <p:spPr/>
        <p:txBody>
          <a:bodyPr/>
          <a:lstStyle/>
          <a:p>
            <a:fld id="{3329DE3D-CD70-4B4D-8545-E0E677542B48}" type="slidenum">
              <a:rPr lang="en-US" smtClean="0"/>
              <a:t>107</a:t>
            </a:fld>
            <a:endParaRPr lang="en-US"/>
          </a:p>
        </p:txBody>
      </p:sp>
    </p:spTree>
    <p:extLst>
      <p:ext uri="{BB962C8B-B14F-4D97-AF65-F5344CB8AC3E}">
        <p14:creationId xmlns:p14="http://schemas.microsoft.com/office/powerpoint/2010/main" val="25380027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55A76E-6385-1241-B564-980D4C342CEC}" type="slidenum">
              <a:rPr lang="en-US" smtClean="0"/>
              <a:t>111</a:t>
            </a:fld>
            <a:endParaRPr lang="en-US"/>
          </a:p>
        </p:txBody>
      </p:sp>
    </p:spTree>
    <p:extLst>
      <p:ext uri="{BB962C8B-B14F-4D97-AF65-F5344CB8AC3E}">
        <p14:creationId xmlns:p14="http://schemas.microsoft.com/office/powerpoint/2010/main" val="18103481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fld id="{0355A76E-6385-1241-B564-980D4C342CEC}" type="slidenum">
              <a:rPr lang="en-US" smtClean="0"/>
              <a:t>112</a:t>
            </a:fld>
            <a:endParaRPr lang="en-US"/>
          </a:p>
        </p:txBody>
      </p:sp>
    </p:spTree>
    <p:extLst>
      <p:ext uri="{BB962C8B-B14F-4D97-AF65-F5344CB8AC3E}">
        <p14:creationId xmlns:p14="http://schemas.microsoft.com/office/powerpoint/2010/main" val="24892788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0355A76E-6385-1241-B564-980D4C342CEC}" type="slidenum">
              <a:rPr lang="en-US" smtClean="0"/>
              <a:t>114</a:t>
            </a:fld>
            <a:endParaRPr lang="en-US"/>
          </a:p>
        </p:txBody>
      </p:sp>
    </p:spTree>
    <p:extLst>
      <p:ext uri="{BB962C8B-B14F-4D97-AF65-F5344CB8AC3E}">
        <p14:creationId xmlns:p14="http://schemas.microsoft.com/office/powerpoint/2010/main" val="25427990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V/O</a:t>
            </a:r>
          </a:p>
          <a:p>
            <a:r>
              <a:rPr lang="en-US"/>
              <a:t>The training module was created by the CHOICE collaboration based on information gathered from field dialogues with AGYW and parents, supplemented with a literature scan of existing knowledge and efforts to improve parent engagement around SRH. Of note, </a:t>
            </a:r>
            <a:r>
              <a:rPr lang="en-US" sz="1800">
                <a:effectLst/>
                <a:latin typeface="Calibri" panose="020F0502020204030204" pitchFamily="34" charset="0"/>
                <a:ea typeface="Calibri" panose="020F0502020204030204" pitchFamily="34" charset="0"/>
              </a:rPr>
              <a:t>while the field dialogues and lit review suggested that mothers typically do more to create an enabling environment for </a:t>
            </a:r>
            <a:r>
              <a:rPr lang="en-US" sz="1800" err="1">
                <a:effectLst/>
                <a:latin typeface="Calibri" panose="020F0502020204030204" pitchFamily="34" charset="0"/>
                <a:ea typeface="Calibri" panose="020F0502020204030204" pitchFamily="34" charset="0"/>
              </a:rPr>
              <a:t>PrEP</a:t>
            </a:r>
            <a:r>
              <a:rPr lang="en-US" sz="1800">
                <a:effectLst/>
                <a:latin typeface="Calibri" panose="020F0502020204030204" pitchFamily="34" charset="0"/>
                <a:ea typeface="Calibri" panose="020F0502020204030204" pitchFamily="34" charset="0"/>
              </a:rPr>
              <a:t> use than fathers do, we put consistent effort into showing fathers in a positive and supportive light. </a:t>
            </a:r>
          </a:p>
          <a:p>
            <a:endParaRPr lang="en-US"/>
          </a:p>
          <a:p>
            <a:r>
              <a:rPr lang="en-US"/>
              <a:t>The training is intended to accompany existing parent and family strengthening curricula and complement the HIV Prevention Ambassador Training for AGYW, rather than to be a standalone module that is disconnected from broader education and skills building around family dynamics.</a:t>
            </a:r>
          </a:p>
        </p:txBody>
      </p:sp>
      <p:sp>
        <p:nvSpPr>
          <p:cNvPr id="4" name="Slide Number Placeholder 3"/>
          <p:cNvSpPr>
            <a:spLocks noGrp="1"/>
          </p:cNvSpPr>
          <p:nvPr>
            <p:ph type="sldNum" sz="quarter" idx="5"/>
          </p:nvPr>
        </p:nvSpPr>
        <p:spPr/>
        <p:txBody>
          <a:bodyPr/>
          <a:lstStyle/>
          <a:p>
            <a:fld id="{0355A76E-6385-1241-B564-980D4C342CEC}" type="slidenum">
              <a:rPr lang="en-US" smtClean="0"/>
              <a:t>115</a:t>
            </a:fld>
            <a:endParaRPr lang="en-US"/>
          </a:p>
        </p:txBody>
      </p:sp>
    </p:spTree>
    <p:extLst>
      <p:ext uri="{BB962C8B-B14F-4D97-AF65-F5344CB8AC3E}">
        <p14:creationId xmlns:p14="http://schemas.microsoft.com/office/powerpoint/2010/main" val="21137719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V/O</a:t>
            </a:r>
          </a:p>
          <a:p>
            <a:r>
              <a:rPr lang="en-US"/>
              <a:t>The training is comprised of instructions for 7 activities, each building knowledge and skills that are directly related to requests shared by AGYW and parents during field dialogues, or findings from the literature review. As you can see, the first step in this activity is an example of how requests from AGYW are directly shared with parents as part of the activity.</a:t>
            </a:r>
          </a:p>
          <a:p>
            <a:endParaRPr lang="en-US"/>
          </a:p>
          <a:p>
            <a:r>
              <a:rPr lang="en-US"/>
              <a:t>Other resources in the module include scripts and illustrations to support the activities, as well as analyzed findings from the field dialogues and literature scan to build facilitator understanding of the needs identified and purpose of each activity.</a:t>
            </a:r>
          </a:p>
        </p:txBody>
      </p:sp>
      <p:sp>
        <p:nvSpPr>
          <p:cNvPr id="4" name="Slide Number Placeholder 3"/>
          <p:cNvSpPr>
            <a:spLocks noGrp="1"/>
          </p:cNvSpPr>
          <p:nvPr>
            <p:ph type="sldNum" sz="quarter" idx="5"/>
          </p:nvPr>
        </p:nvSpPr>
        <p:spPr/>
        <p:txBody>
          <a:bodyPr/>
          <a:lstStyle/>
          <a:p>
            <a:fld id="{0355A76E-6385-1241-B564-980D4C342CEC}" type="slidenum">
              <a:rPr lang="en-US" smtClean="0"/>
              <a:t>116</a:t>
            </a:fld>
            <a:endParaRPr lang="en-US"/>
          </a:p>
        </p:txBody>
      </p:sp>
    </p:spTree>
    <p:extLst>
      <p:ext uri="{BB962C8B-B14F-4D97-AF65-F5344CB8AC3E}">
        <p14:creationId xmlns:p14="http://schemas.microsoft.com/office/powerpoint/2010/main" val="2617698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19</a:t>
            </a:fld>
            <a:endParaRPr lang="en-GB"/>
          </a:p>
        </p:txBody>
      </p:sp>
    </p:spTree>
    <p:extLst>
      <p:ext uri="{BB962C8B-B14F-4D97-AF65-F5344CB8AC3E}">
        <p14:creationId xmlns:p14="http://schemas.microsoft.com/office/powerpoint/2010/main" val="35223398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V/O</a:t>
            </a:r>
          </a:p>
          <a:p>
            <a:r>
              <a:rPr lang="en-US"/>
              <a:t>Feedback during the process highlighted the importance of a flexible module that could be adapted for multiple scenarios. To address this feedback, the module includes suggested modifications for a variety of situations (parents of cisgender adolescent boys and young men, parents of younger adolescents, if most parents are fathers, different </a:t>
            </a:r>
            <a:r>
              <a:rPr lang="en-US" err="1"/>
              <a:t>PrEP</a:t>
            </a:r>
            <a:r>
              <a:rPr lang="en-US"/>
              <a:t> methods available, etc.)</a:t>
            </a:r>
          </a:p>
          <a:p>
            <a:endParaRPr lang="en-US"/>
          </a:p>
        </p:txBody>
      </p:sp>
      <p:sp>
        <p:nvSpPr>
          <p:cNvPr id="4" name="Slide Number Placeholder 3"/>
          <p:cNvSpPr>
            <a:spLocks noGrp="1"/>
          </p:cNvSpPr>
          <p:nvPr>
            <p:ph type="sldNum" sz="quarter" idx="5"/>
          </p:nvPr>
        </p:nvSpPr>
        <p:spPr/>
        <p:txBody>
          <a:bodyPr/>
          <a:lstStyle/>
          <a:p>
            <a:fld id="{0355A76E-6385-1241-B564-980D4C342CEC}" type="slidenum">
              <a:rPr lang="en-US" smtClean="0"/>
              <a:t>117</a:t>
            </a:fld>
            <a:endParaRPr lang="en-US"/>
          </a:p>
        </p:txBody>
      </p:sp>
    </p:spTree>
    <p:extLst>
      <p:ext uri="{BB962C8B-B14F-4D97-AF65-F5344CB8AC3E}">
        <p14:creationId xmlns:p14="http://schemas.microsoft.com/office/powerpoint/2010/main" val="11265136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55A76E-6385-1241-B564-980D4C342CEC}" type="slidenum">
              <a:rPr lang="en-US" smtClean="0"/>
              <a:t>118</a:t>
            </a:fld>
            <a:endParaRPr lang="en-US"/>
          </a:p>
        </p:txBody>
      </p:sp>
    </p:spTree>
    <p:extLst>
      <p:ext uri="{BB962C8B-B14F-4D97-AF65-F5344CB8AC3E}">
        <p14:creationId xmlns:p14="http://schemas.microsoft.com/office/powerpoint/2010/main" val="25639341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V/O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module has been shared and is publicly available, and feedback will be gathered from the multiple implementing groups. While no formal evaluation is planned as yet, the module will be updated to include CAB </a:t>
            </a:r>
            <a:r>
              <a:rPr lang="en-US" sz="1200" kern="1200" err="1">
                <a:solidFill>
                  <a:schemeClr val="tx1"/>
                </a:solidFill>
                <a:effectLst/>
                <a:latin typeface="+mn-lt"/>
                <a:ea typeface="+mn-ea"/>
                <a:cs typeface="+mn-cs"/>
              </a:rPr>
              <a:t>PrEP</a:t>
            </a:r>
            <a:r>
              <a:rPr lang="en-US" sz="1200" kern="1200">
                <a:solidFill>
                  <a:schemeClr val="tx1"/>
                </a:solidFill>
                <a:effectLst/>
                <a:latin typeface="+mn-lt"/>
                <a:ea typeface="+mn-ea"/>
                <a:cs typeface="+mn-cs"/>
              </a:rPr>
              <a:t> next year and respond to the collected feedback. It is possible that formal evaluations will occur if the need is identified and resources are made available. Ideally, an evaluation would assess both parent response and perceived impacts on the lives of AGYW (those whose parents participated in the training, and in the broader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As mentioned earlier, we did identify a gap through this process – that fathers could have a bigger role to play in improving the ecosystem surrounding SRH and </a:t>
            </a:r>
            <a:r>
              <a:rPr lang="en-US" sz="1200" kern="1200" err="1">
                <a:solidFill>
                  <a:schemeClr val="tx1"/>
                </a:solidFill>
                <a:effectLst/>
                <a:latin typeface="+mn-lt"/>
                <a:ea typeface="+mn-ea"/>
                <a:cs typeface="+mn-cs"/>
              </a:rPr>
              <a:t>PrEP</a:t>
            </a:r>
            <a:r>
              <a:rPr lang="en-US" sz="1200" kern="1200">
                <a:solidFill>
                  <a:schemeClr val="tx1"/>
                </a:solidFill>
                <a:effectLst/>
                <a:latin typeface="+mn-lt"/>
                <a:ea typeface="+mn-ea"/>
                <a:cs typeface="+mn-cs"/>
              </a:rPr>
              <a:t> for young people and AGYW. While this was beyond the parent module’s mandate, it is an idea that could be considered by other implementers/programmers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55A76E-6385-1241-B564-980D4C342CEC}" type="slidenum">
              <a:rPr lang="en-US" smtClean="0"/>
              <a:t>119</a:t>
            </a:fld>
            <a:endParaRPr lang="en-US"/>
          </a:p>
        </p:txBody>
      </p:sp>
    </p:spTree>
    <p:extLst>
      <p:ext uri="{BB962C8B-B14F-4D97-AF65-F5344CB8AC3E}">
        <p14:creationId xmlns:p14="http://schemas.microsoft.com/office/powerpoint/2010/main" val="24892788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1BFF62-2D4A-CD49-A284-9586EF3C9402}" type="slidenum">
              <a:rPr lang="en-GB" smtClean="0"/>
              <a:t>122</a:t>
            </a:fld>
            <a:endParaRPr lang="en-GB"/>
          </a:p>
        </p:txBody>
      </p:sp>
    </p:spTree>
    <p:extLst>
      <p:ext uri="{BB962C8B-B14F-4D97-AF65-F5344CB8AC3E}">
        <p14:creationId xmlns:p14="http://schemas.microsoft.com/office/powerpoint/2010/main" val="23074315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2000" b="1">
                <a:solidFill>
                  <a:schemeClr val="accent1"/>
                </a:solidFill>
              </a:rPr>
              <a:t>Set</a:t>
            </a:r>
            <a:r>
              <a:rPr lang="en-US" sz="2000" b="1" baseline="0">
                <a:solidFill>
                  <a:schemeClr val="accent1"/>
                </a:solidFill>
              </a:rPr>
              <a:t> up by a coach with a support of the moderator(resource person health center leader, teacher, or others)</a:t>
            </a:r>
            <a:endParaRPr lang="en-US" sz="2000" b="1">
              <a:solidFill>
                <a:schemeClr val="accent1"/>
              </a:solidFill>
            </a:endParaRPr>
          </a:p>
          <a:p>
            <a:pPr marL="0" indent="0">
              <a:spcAft>
                <a:spcPts val="600"/>
              </a:spcAft>
              <a:buNone/>
            </a:pPr>
            <a:r>
              <a:rPr lang="en-US" sz="2000" b="1">
                <a:solidFill>
                  <a:schemeClr val="accent1"/>
                </a:solidFill>
              </a:rPr>
              <a:t>Step 1</a:t>
            </a:r>
            <a:r>
              <a:rPr lang="en-US" sz="2000" b="1"/>
              <a:t>. Site identification</a:t>
            </a:r>
          </a:p>
          <a:p>
            <a:pPr marL="0" indent="0" algn="l">
              <a:spcAft>
                <a:spcPts val="600"/>
              </a:spcAft>
              <a:buNone/>
            </a:pPr>
            <a:r>
              <a:rPr lang="en-US" sz="2000">
                <a:solidFill>
                  <a:schemeClr val="tx1">
                    <a:lumMod val="75000"/>
                  </a:schemeClr>
                </a:solidFill>
                <a:latin typeface="Helvetica Neue"/>
                <a:ea typeface="Helvetica Neue"/>
                <a:cs typeface="Helvetica Neue"/>
                <a:sym typeface="Helvetica Neue"/>
              </a:rPr>
              <a:t>Choice based on the analysis of health center reproductive health indicators, with the weakest ones being prioritized </a:t>
            </a:r>
          </a:p>
          <a:p>
            <a:pPr marL="0" indent="0" algn="l">
              <a:spcAft>
                <a:spcPts val="600"/>
              </a:spcAft>
              <a:buNone/>
            </a:pPr>
            <a:r>
              <a:rPr lang="en-US" sz="2000">
                <a:solidFill>
                  <a:schemeClr val="tx1">
                    <a:lumMod val="75000"/>
                  </a:schemeClr>
                </a:solidFill>
                <a:latin typeface="Helvetica Neue"/>
                <a:ea typeface="Helvetica Neue"/>
                <a:cs typeface="Helvetica Neue"/>
                <a:sym typeface="Helvetica Neue"/>
              </a:rPr>
              <a:t>Collaboration with administrative authorities and health district officials</a:t>
            </a:r>
          </a:p>
          <a:p>
            <a:pPr marL="0" indent="0" algn="l">
              <a:spcAft>
                <a:spcPts val="600"/>
              </a:spcAft>
              <a:buNone/>
            </a:pPr>
            <a:endParaRPr lang="en-US" sz="2000">
              <a:solidFill>
                <a:schemeClr val="tx1">
                  <a:lumMod val="75000"/>
                </a:schemeClr>
              </a:solidFill>
              <a:latin typeface="Helvetica Neue"/>
              <a:ea typeface="Helvetica Neue"/>
              <a:cs typeface="Helvetica Neue"/>
              <a:sym typeface="Helvetica Neue"/>
            </a:endParaRPr>
          </a:p>
          <a:p>
            <a:pPr marL="0" indent="0">
              <a:spcAft>
                <a:spcPts val="600"/>
              </a:spcAft>
              <a:buNone/>
            </a:pPr>
            <a:r>
              <a:rPr lang="en-US" sz="2000" b="1">
                <a:solidFill>
                  <a:schemeClr val="accent1"/>
                </a:solidFill>
              </a:rPr>
              <a:t>Step 2.</a:t>
            </a:r>
            <a:r>
              <a:rPr lang="en-US" sz="2000" b="1"/>
              <a:t> Identify model husbands</a:t>
            </a:r>
          </a:p>
          <a:p>
            <a:pPr marL="0" indent="0">
              <a:spcAft>
                <a:spcPts val="600"/>
              </a:spcAft>
              <a:buNone/>
            </a:pPr>
            <a:r>
              <a:rPr lang="en-US" sz="2000">
                <a:solidFill>
                  <a:srgbClr val="A6A7AC">
                    <a:lumMod val="75000"/>
                  </a:srgbClr>
                </a:solidFill>
              </a:rPr>
              <a:t>Members select models according to 9 criteria identified in a participatory way with all stakeholders</a:t>
            </a:r>
          </a:p>
          <a:p>
            <a:pPr marL="0" indent="0">
              <a:spcAft>
                <a:spcPts val="600"/>
              </a:spcAft>
              <a:buNone/>
            </a:pPr>
            <a:endParaRPr lang="en-US" sz="2000">
              <a:solidFill>
                <a:srgbClr val="A6A7AC">
                  <a:lumMod val="75000"/>
                </a:srgbClr>
              </a:solidFill>
            </a:endParaRPr>
          </a:p>
          <a:p>
            <a:pPr marL="0" indent="0">
              <a:spcAft>
                <a:spcPts val="600"/>
              </a:spcAft>
              <a:buNone/>
            </a:pPr>
            <a:r>
              <a:rPr lang="en-US" sz="2000" b="1">
                <a:solidFill>
                  <a:schemeClr val="accent1"/>
                </a:solidFill>
              </a:rPr>
              <a:t>Step 3.</a:t>
            </a:r>
            <a:r>
              <a:rPr lang="en-US" sz="2000" b="1"/>
              <a:t> Train resource persons </a:t>
            </a:r>
            <a:r>
              <a:rPr lang="en-US" sz="2000"/>
              <a:t>(coaches, health center</a:t>
            </a:r>
            <a:r>
              <a:rPr lang="en-US" sz="2000">
                <a:solidFill>
                  <a:srgbClr val="C00000"/>
                </a:solidFill>
              </a:rPr>
              <a:t> </a:t>
            </a:r>
            <a:r>
              <a:rPr lang="en-US" sz="2000"/>
              <a:t>leaders, communicators)</a:t>
            </a:r>
          </a:p>
          <a:p>
            <a:pPr marL="0" indent="0">
              <a:spcAft>
                <a:spcPts val="600"/>
              </a:spcAft>
              <a:buNone/>
            </a:pPr>
            <a:r>
              <a:rPr lang="en-US" sz="2000">
                <a:solidFill>
                  <a:srgbClr val="A6A7AC">
                    <a:lumMod val="75000"/>
                  </a:srgbClr>
                </a:solidFill>
              </a:rPr>
              <a:t>Train on strategies and on the 4 modules (Group Dynamics, Communication, Leadership, and Coaching)</a:t>
            </a:r>
          </a:p>
          <a:p>
            <a:pPr marL="0" indent="0">
              <a:spcAft>
                <a:spcPts val="600"/>
              </a:spcAft>
              <a:buNone/>
            </a:pPr>
            <a:endParaRPr lang="en-US" sz="2000">
              <a:solidFill>
                <a:srgbClr val="A6A7AC">
                  <a:lumMod val="75000"/>
                </a:srgbClr>
              </a:solidFill>
            </a:endParaRPr>
          </a:p>
          <a:p>
            <a:pPr marL="0" indent="0">
              <a:spcAft>
                <a:spcPts val="600"/>
              </a:spcAft>
              <a:buNone/>
            </a:pPr>
            <a:r>
              <a:rPr lang="en-US" sz="2000" b="1">
                <a:solidFill>
                  <a:schemeClr val="accent1"/>
                </a:solidFill>
              </a:rPr>
              <a:t>Step 4.</a:t>
            </a:r>
            <a:r>
              <a:rPr lang="en-US" sz="2000" b="1"/>
              <a:t> Resource persons train school members</a:t>
            </a:r>
          </a:p>
          <a:p>
            <a:pPr marL="0" indent="0">
              <a:spcAft>
                <a:spcPts val="600"/>
              </a:spcAft>
              <a:buNone/>
            </a:pPr>
            <a:r>
              <a:rPr lang="en-US" sz="2000">
                <a:solidFill>
                  <a:srgbClr val="A6A7AC">
                    <a:lumMod val="75000"/>
                  </a:srgbClr>
                </a:solidFill>
              </a:rPr>
              <a:t>Appropriation of the concepts, and member role and responsibilities</a:t>
            </a:r>
          </a:p>
          <a:p>
            <a:pPr marL="0" indent="0">
              <a:spcAft>
                <a:spcPts val="600"/>
              </a:spcAft>
              <a:buNone/>
            </a:pPr>
            <a:endParaRPr lang="en-US" sz="2000" b="1"/>
          </a:p>
          <a:p>
            <a:pPr marL="0" indent="0">
              <a:spcAft>
                <a:spcPts val="600"/>
              </a:spcAft>
              <a:buNone/>
            </a:pPr>
            <a:r>
              <a:rPr lang="en-US" sz="2000" b="1">
                <a:solidFill>
                  <a:schemeClr val="accent1"/>
                </a:solidFill>
              </a:rPr>
              <a:t>Step 5.</a:t>
            </a:r>
            <a:r>
              <a:rPr lang="en-US" sz="2000" b="1"/>
              <a:t> Equip Schools</a:t>
            </a:r>
          </a:p>
          <a:p>
            <a:pPr marL="0" indent="0">
              <a:spcAft>
                <a:spcPts val="600"/>
              </a:spcAft>
              <a:buNone/>
            </a:pPr>
            <a:r>
              <a:rPr lang="en-US" sz="2000">
                <a:solidFill>
                  <a:srgbClr val="A6A7AC">
                    <a:lumMod val="75000"/>
                  </a:srgbClr>
                </a:solidFill>
              </a:rPr>
              <a:t>By school (1 equipped room, 2 mats, 1 megaphone, 1 lamp); by member (1 hat, 1 tee-shirt, 1 macaroon, 1 bag)</a:t>
            </a:r>
          </a:p>
          <a:p>
            <a:pPr marL="0" indent="0">
              <a:spcAft>
                <a:spcPts val="600"/>
              </a:spcAft>
              <a:buNone/>
            </a:pPr>
            <a:endParaRPr lang="en-US" sz="2000">
              <a:solidFill>
                <a:srgbClr val="A6A7AC">
                  <a:lumMod val="75000"/>
                </a:srgbClr>
              </a:solidFill>
            </a:endParaRPr>
          </a:p>
          <a:p>
            <a:pPr marL="0" indent="0">
              <a:spcAft>
                <a:spcPts val="600"/>
              </a:spcAft>
              <a:buNone/>
            </a:pPr>
            <a:r>
              <a:rPr lang="en-US" sz="2000" b="1">
                <a:solidFill>
                  <a:schemeClr val="accent1"/>
                </a:solidFill>
              </a:rPr>
              <a:t>Step 6.</a:t>
            </a:r>
            <a:r>
              <a:rPr lang="en-US" sz="2000" b="1"/>
              <a:t> Monitor implementation of actions and the capacity building of 4 modules and themes</a:t>
            </a:r>
            <a:endParaRPr lang="en-US" sz="2800" b="1"/>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30542237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TOC </a:t>
            </a:r>
            <a:r>
              <a:rPr lang="fr-FR" err="1"/>
              <a:t>created</a:t>
            </a:r>
            <a:r>
              <a:rPr lang="fr-FR"/>
              <a:t> in collaboration </a:t>
            </a:r>
            <a:r>
              <a:rPr lang="fr-FR" err="1"/>
              <a:t>with</a:t>
            </a:r>
            <a:r>
              <a:rPr lang="fr-FR"/>
              <a:t> Passages</a:t>
            </a:r>
          </a:p>
        </p:txBody>
      </p:sp>
    </p:spTree>
    <p:extLst>
      <p:ext uri="{BB962C8B-B14F-4D97-AF65-F5344CB8AC3E}">
        <p14:creationId xmlns:p14="http://schemas.microsoft.com/office/powerpoint/2010/main" val="27910545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2400"/>
              <a:t>Protocol approved by the Ethics Committees in Niger and Georgetown University</a:t>
            </a:r>
          </a:p>
          <a:p>
            <a:pPr>
              <a:spcAft>
                <a:spcPts val="600"/>
              </a:spcAft>
            </a:pPr>
            <a:endParaRPr lang="en-US" sz="2400"/>
          </a:p>
          <a:p>
            <a:pPr>
              <a:spcAft>
                <a:spcPts val="600"/>
              </a:spcAft>
            </a:pPr>
            <a:r>
              <a:rPr lang="en-US" sz="2400"/>
              <a:t>Qualitative study employing participatory techniques</a:t>
            </a:r>
          </a:p>
          <a:p>
            <a:pPr>
              <a:spcAft>
                <a:spcPts val="600"/>
              </a:spcAft>
            </a:pPr>
            <a:endParaRPr lang="en-US" sz="2400"/>
          </a:p>
          <a:p>
            <a:pPr>
              <a:spcAft>
                <a:spcPts val="600"/>
              </a:spcAft>
            </a:pPr>
            <a:r>
              <a:rPr lang="en-US" sz="2400"/>
              <a:t>Recruitment of 2 Nigerian consultants under the technical supervision of IRH</a:t>
            </a:r>
          </a:p>
          <a:p>
            <a:endParaRPr lang="en-US"/>
          </a:p>
        </p:txBody>
      </p:sp>
    </p:spTree>
    <p:extLst>
      <p:ext uri="{BB962C8B-B14F-4D97-AF65-F5344CB8AC3E}">
        <p14:creationId xmlns:p14="http://schemas.microsoft.com/office/powerpoint/2010/main" val="6171067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7990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4147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178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20</a:t>
            </a:fld>
            <a:endParaRPr lang="en-GB"/>
          </a:p>
        </p:txBody>
      </p:sp>
    </p:spTree>
    <p:extLst>
      <p:ext uri="{BB962C8B-B14F-4D97-AF65-F5344CB8AC3E}">
        <p14:creationId xmlns:p14="http://schemas.microsoft.com/office/powerpoint/2010/main" val="42722253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2788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5A76E-6385-1241-B564-980D4C342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8723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260503a805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260503a805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260503a805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260503a80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an organisations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25af9fe7c7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25af9fe7c7_0_1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125af9fe7c7_0_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25af9fe7c7_0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25af9fe7c7_0_3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g125af9fe7c7_0_3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257d6916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1257d6916d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7" name="Google Shape;3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Includes REB e-learning platform </a:t>
            </a:r>
            <a:endParaRPr/>
          </a:p>
        </p:txBody>
      </p:sp>
      <p:sp>
        <p:nvSpPr>
          <p:cNvPr id="364" name="Google Shape;3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1BFF62-2D4A-CD49-A284-9586EF3C9402}" type="slidenum">
              <a:rPr lang="en-GB" smtClean="0"/>
              <a:t>21</a:t>
            </a:fld>
            <a:endParaRPr lang="en-GB"/>
          </a:p>
        </p:txBody>
      </p:sp>
    </p:spTree>
    <p:extLst>
      <p:ext uri="{BB962C8B-B14F-4D97-AF65-F5344CB8AC3E}">
        <p14:creationId xmlns:p14="http://schemas.microsoft.com/office/powerpoint/2010/main" val="5122763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en"/>
              <a:t>Ilaria</a:t>
            </a:r>
            <a:endParaRPr/>
          </a:p>
          <a:p>
            <a:pPr marL="0" lvl="0" indent="0" algn="just" rtl="0">
              <a:lnSpc>
                <a:spcPct val="115000"/>
              </a:lnSpc>
              <a:spcBef>
                <a:spcPts val="0"/>
              </a:spcBef>
              <a:spcAft>
                <a:spcPts val="0"/>
              </a:spcAft>
              <a:buClr>
                <a:schemeClr val="dk1"/>
              </a:buClr>
              <a:buSzPts val="1100"/>
              <a:buFont typeface="Arial"/>
              <a:buNone/>
            </a:pPr>
            <a:r>
              <a:rPr lang="en"/>
              <a:t>16.38-16.40</a:t>
            </a:r>
            <a:endParaRPr/>
          </a:p>
        </p:txBody>
      </p:sp>
      <p:sp>
        <p:nvSpPr>
          <p:cNvPr id="388" name="Google Shape;388;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257d6916d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g1257d6916d4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257d69174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g1257d69174c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Tiva</a:t>
            </a:r>
            <a:endParaRPr/>
          </a:p>
          <a:p>
            <a:pPr marL="0" lvl="0" indent="0" algn="l" rtl="0">
              <a:lnSpc>
                <a:spcPct val="100000"/>
              </a:lnSpc>
              <a:spcBef>
                <a:spcPts val="0"/>
              </a:spcBef>
              <a:spcAft>
                <a:spcPts val="0"/>
              </a:spcAft>
              <a:buSzPts val="1100"/>
              <a:buNone/>
            </a:pPr>
            <a:r>
              <a:rPr lang="en"/>
              <a:t>16.09-16.11</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Source: Wave 4 (2016)</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 sz="1200">
                <a:solidFill>
                  <a:schemeClr val="dk1"/>
                </a:solidFill>
                <a:highlight>
                  <a:srgbClr val="F8C733"/>
                </a:highlight>
                <a:latin typeface="Barlow"/>
                <a:ea typeface="Barlow"/>
                <a:cs typeface="Barlow"/>
                <a:sym typeface="Barlow"/>
              </a:rPr>
              <a:t> +66% of girls aware of STI symptoms </a:t>
            </a:r>
            <a:r>
              <a:rPr lang="en" sz="1050">
                <a:solidFill>
                  <a:schemeClr val="dk1"/>
                </a:solidFill>
                <a:highlight>
                  <a:srgbClr val="F8C733"/>
                </a:highlight>
                <a:latin typeface="Barlow"/>
                <a:ea typeface="Barlow"/>
                <a:cs typeface="Barlow"/>
                <a:sym typeface="Barlow"/>
              </a:rPr>
              <a:t>(87% at endline)</a:t>
            </a:r>
            <a:endParaRPr>
              <a:solidFill>
                <a:schemeClr val="dk1"/>
              </a:solidFill>
            </a:endParaRPr>
          </a:p>
          <a:p>
            <a:pPr marL="171450" lvl="0" indent="-171450" algn="l" rtl="0">
              <a:lnSpc>
                <a:spcPct val="100000"/>
              </a:lnSpc>
              <a:spcBef>
                <a:spcPts val="0"/>
              </a:spcBef>
              <a:spcAft>
                <a:spcPts val="0"/>
              </a:spcAft>
              <a:buClr>
                <a:schemeClr val="dk1"/>
              </a:buClr>
              <a:buSzPts val="1200"/>
              <a:buFont typeface="Arial"/>
              <a:buChar char="•"/>
            </a:pPr>
            <a:r>
              <a:rPr lang="en" sz="1200">
                <a:solidFill>
                  <a:schemeClr val="dk1"/>
                </a:solidFill>
                <a:highlight>
                  <a:srgbClr val="F8C733"/>
                </a:highlight>
                <a:latin typeface="Barlow"/>
                <a:ea typeface="Barlow"/>
                <a:cs typeface="Barlow"/>
                <a:sym typeface="Barlow"/>
              </a:rPr>
              <a:t>+8% of girls knowing that withdrawal is an inefficient method of contraception (50% at endline)</a:t>
            </a:r>
            <a:endParaRPr>
              <a:solidFill>
                <a:schemeClr val="dk1"/>
              </a:solidFill>
            </a:endParaRPr>
          </a:p>
          <a:p>
            <a:pPr marL="171450" lvl="0" indent="-171450" algn="l" rtl="0">
              <a:lnSpc>
                <a:spcPct val="100000"/>
              </a:lnSpc>
              <a:spcBef>
                <a:spcPts val="0"/>
              </a:spcBef>
              <a:spcAft>
                <a:spcPts val="0"/>
              </a:spcAft>
              <a:buClr>
                <a:schemeClr val="dk1"/>
              </a:buClr>
              <a:buSzPts val="1200"/>
              <a:buFont typeface="Arial"/>
              <a:buChar char="•"/>
            </a:pPr>
            <a:r>
              <a:rPr lang="en" sz="1200">
                <a:solidFill>
                  <a:schemeClr val="dk1"/>
                </a:solidFill>
                <a:highlight>
                  <a:srgbClr val="F8C733"/>
                </a:highlight>
                <a:latin typeface="Barlow"/>
                <a:ea typeface="Barlow"/>
                <a:cs typeface="Barlow"/>
                <a:sym typeface="Barlow"/>
              </a:rPr>
              <a:t>+4% of girls knowing that condoms help to prevent STIs (96% at endline).</a:t>
            </a:r>
            <a:endParaRPr>
              <a:solidFill>
                <a:schemeClr val="dk1"/>
              </a:solidFill>
            </a:endParaRPr>
          </a:p>
          <a:p>
            <a:pPr marL="0" lvl="0" indent="0" algn="l" rtl="0">
              <a:lnSpc>
                <a:spcPct val="100000"/>
              </a:lnSpc>
              <a:spcBef>
                <a:spcPts val="0"/>
              </a:spcBef>
              <a:spcAft>
                <a:spcPts val="0"/>
              </a:spcAft>
              <a:buSzPts val="1100"/>
              <a:buNone/>
            </a:pPr>
            <a:endParaRPr/>
          </a:p>
        </p:txBody>
      </p:sp>
      <p:sp>
        <p:nvSpPr>
          <p:cNvPr id="429" name="Google Shape;42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 sz="1200">
                <a:solidFill>
                  <a:schemeClr val="dk1"/>
                </a:solidFill>
                <a:highlight>
                  <a:srgbClr val="F8C733"/>
                </a:highlight>
                <a:latin typeface="Barlow"/>
                <a:ea typeface="Barlow"/>
                <a:cs typeface="Barlow"/>
                <a:sym typeface="Barlow"/>
              </a:rPr>
              <a:t> +22% of girls with improved outcome expectations for discussing ASRH (65% at endline) </a:t>
            </a:r>
            <a:endParaRPr>
              <a:solidFill>
                <a:schemeClr val="dk1"/>
              </a:solidFill>
            </a:endParaRPr>
          </a:p>
          <a:p>
            <a:pPr marL="171450" lvl="0" indent="-171450" algn="l" rtl="0">
              <a:lnSpc>
                <a:spcPct val="100000"/>
              </a:lnSpc>
              <a:spcBef>
                <a:spcPts val="0"/>
              </a:spcBef>
              <a:spcAft>
                <a:spcPts val="0"/>
              </a:spcAft>
              <a:buClr>
                <a:schemeClr val="dk1"/>
              </a:buClr>
              <a:buSzPts val="1200"/>
              <a:buFont typeface="Arial"/>
              <a:buChar char="•"/>
            </a:pPr>
            <a:r>
              <a:rPr lang="en" sz="1200">
                <a:solidFill>
                  <a:schemeClr val="dk1"/>
                </a:solidFill>
                <a:highlight>
                  <a:srgbClr val="F8C733"/>
                </a:highlight>
                <a:latin typeface="Barlow"/>
                <a:ea typeface="Barlow"/>
                <a:cs typeface="Barlow"/>
                <a:sym typeface="Barlow"/>
              </a:rPr>
              <a:t> +29% of girls with improved outcome expectations for accessing Health Clinics (58% at endline) </a:t>
            </a:r>
            <a:endParaRPr>
              <a:solidFill>
                <a:schemeClr val="dk1"/>
              </a:solidFill>
            </a:endParaRPr>
          </a:p>
          <a:p>
            <a:pPr marL="171450" lvl="0" indent="-171450" algn="l" rtl="0">
              <a:lnSpc>
                <a:spcPct val="100000"/>
              </a:lnSpc>
              <a:spcBef>
                <a:spcPts val="0"/>
              </a:spcBef>
              <a:spcAft>
                <a:spcPts val="0"/>
              </a:spcAft>
              <a:buClr>
                <a:schemeClr val="dk1"/>
              </a:buClr>
              <a:buSzPts val="1200"/>
              <a:buFont typeface="Arial"/>
              <a:buChar char="•"/>
            </a:pPr>
            <a:r>
              <a:rPr lang="en" sz="1200">
                <a:solidFill>
                  <a:schemeClr val="dk1"/>
                </a:solidFill>
                <a:highlight>
                  <a:srgbClr val="F8C733"/>
                </a:highlight>
                <a:latin typeface="Barlow"/>
                <a:ea typeface="Barlow"/>
                <a:cs typeface="Barlow"/>
                <a:sym typeface="Barlow"/>
              </a:rPr>
              <a:t>+20% girls now having no fear of judgement by health professionals (66% at endline)</a:t>
            </a:r>
            <a:endParaRPr>
              <a:solidFill>
                <a:schemeClr val="dk1"/>
              </a:solidFill>
            </a:endParaRPr>
          </a:p>
          <a:p>
            <a:pPr marL="0" lvl="0" indent="0" algn="l" rtl="0">
              <a:lnSpc>
                <a:spcPct val="100000"/>
              </a:lnSpc>
              <a:spcBef>
                <a:spcPts val="0"/>
              </a:spcBef>
              <a:spcAft>
                <a:spcPts val="0"/>
              </a:spcAft>
              <a:buSzPts val="1100"/>
              <a:buNone/>
            </a:pPr>
            <a:endParaRPr/>
          </a:p>
        </p:txBody>
      </p:sp>
      <p:sp>
        <p:nvSpPr>
          <p:cNvPr id="446" name="Google Shape;446;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sz="1200">
                <a:highlight>
                  <a:srgbClr val="F8C733"/>
                </a:highlight>
                <a:latin typeface="Barlow"/>
                <a:ea typeface="Barlow"/>
                <a:cs typeface="Barlow"/>
                <a:sym typeface="Barlow"/>
              </a:rPr>
              <a:t> </a:t>
            </a:r>
            <a:endParaRPr/>
          </a:p>
        </p:txBody>
      </p:sp>
      <p:sp>
        <p:nvSpPr>
          <p:cNvPr id="462" name="Google Shape;462;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sz="1200" b="0">
                <a:solidFill>
                  <a:schemeClr val="dk1"/>
                </a:solidFill>
                <a:highlight>
                  <a:srgbClr val="F8C733"/>
                </a:highlight>
                <a:latin typeface="Barlow"/>
                <a:ea typeface="Barlow"/>
                <a:cs typeface="Barlow"/>
                <a:sym typeface="Barlow"/>
              </a:rPr>
              <a:t> +36% of girls knew where to access ASRH services (95% at endline). </a:t>
            </a:r>
            <a:endParaRPr>
              <a:solidFill>
                <a:schemeClr val="dk1"/>
              </a:solidFill>
            </a:endParaRPr>
          </a:p>
          <a:p>
            <a:pPr marL="0" lvl="0" indent="0" algn="l" rtl="0">
              <a:lnSpc>
                <a:spcPct val="100000"/>
              </a:lnSpc>
              <a:spcBef>
                <a:spcPts val="0"/>
              </a:spcBef>
              <a:spcAft>
                <a:spcPts val="0"/>
              </a:spcAft>
              <a:buSzPts val="1100"/>
              <a:buNone/>
            </a:pPr>
            <a:r>
              <a:rPr lang="en" sz="1200" b="0">
                <a:solidFill>
                  <a:schemeClr val="dk1"/>
                </a:solidFill>
                <a:highlight>
                  <a:srgbClr val="F8C733"/>
                </a:highlight>
                <a:latin typeface="Barlow"/>
                <a:ea typeface="Barlow"/>
                <a:cs typeface="Barlow"/>
                <a:sym typeface="Barlow"/>
              </a:rPr>
              <a:t>The number of girls visiting ASRH services had increased by +6% (63% at endline) despite restrictions in services affected by the COVID-19 pandemic.</a:t>
            </a:r>
            <a:r>
              <a:rPr lang="en" sz="1200" b="0">
                <a:solidFill>
                  <a:schemeClr val="lt1"/>
                </a:solidFill>
                <a:highlight>
                  <a:srgbClr val="F8C733"/>
                </a:highlight>
                <a:latin typeface="Barlow"/>
                <a:ea typeface="Barlow"/>
                <a:cs typeface="Barlow"/>
                <a:sym typeface="Barlow"/>
              </a:rPr>
              <a:t> </a:t>
            </a:r>
            <a:endParaRPr/>
          </a:p>
          <a:p>
            <a:pPr marL="0" lvl="0" indent="0" algn="l" rtl="0">
              <a:lnSpc>
                <a:spcPct val="100000"/>
              </a:lnSpc>
              <a:spcBef>
                <a:spcPts val="0"/>
              </a:spcBef>
              <a:spcAft>
                <a:spcPts val="0"/>
              </a:spcAft>
              <a:buSzPts val="1100"/>
              <a:buNone/>
            </a:pPr>
            <a:endParaRPr/>
          </a:p>
        </p:txBody>
      </p:sp>
      <p:sp>
        <p:nvSpPr>
          <p:cNvPr id="478" name="Google Shape;478;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sz="1200">
                <a:highlight>
                  <a:srgbClr val="F8C733"/>
                </a:highlight>
                <a:latin typeface="Barlow"/>
                <a:ea typeface="Barlow"/>
                <a:cs typeface="Barlow"/>
                <a:sym typeface="Barlow"/>
              </a:rPr>
              <a:t> </a:t>
            </a:r>
            <a:endParaRPr/>
          </a:p>
        </p:txBody>
      </p:sp>
      <p:sp>
        <p:nvSpPr>
          <p:cNvPr id="498" name="Google Shape;498;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Master" Target="../slideMasters/slideMaster8.xml"/><Relationship Id="rId5" Type="http://schemas.openxmlformats.org/officeDocument/2006/relationships/image" Target="../media/image31.jpeg"/><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eg"/><Relationship Id="rId1" Type="http://schemas.openxmlformats.org/officeDocument/2006/relationships/slideMaster" Target="../slideMasters/slideMaster8.xml"/><Relationship Id="rId4" Type="http://schemas.openxmlformats.org/officeDocument/2006/relationships/image" Target="../media/image42.png"/></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43.jpeg"/><Relationship Id="rId7" Type="http://schemas.openxmlformats.org/officeDocument/2006/relationships/hyperlink" Target="https://twitter.com/MOSAICproj" TargetMode="External"/><Relationship Id="rId2" Type="http://schemas.openxmlformats.org/officeDocument/2006/relationships/image" Target="../media/image37.jpeg"/><Relationship Id="rId1" Type="http://schemas.openxmlformats.org/officeDocument/2006/relationships/slideMaster" Target="../slideMasters/slideMaster8.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44.jpeg"/><Relationship Id="rId9" Type="http://schemas.openxmlformats.org/officeDocument/2006/relationships/hyperlink" Target="https://www.mosaicproject.blog/" TargetMode="External"/></Relationships>
</file>

<file path=ppt/slideLayouts/_rels/slideLayout19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37.jpeg"/><Relationship Id="rId1" Type="http://schemas.openxmlformats.org/officeDocument/2006/relationships/slideMaster" Target="../slideMasters/slideMaster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8.xml"/><Relationship Id="rId4" Type="http://schemas.openxmlformats.org/officeDocument/2006/relationships/image" Target="../media/image55.jpe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16.jpeg"/><Relationship Id="rId7" Type="http://schemas.openxmlformats.org/officeDocument/2006/relationships/hyperlink" Target="https://twitter.com/MOSAICproj" TargetMode="Externa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17.jpeg"/><Relationship Id="rId9" Type="http://schemas.openxmlformats.org/officeDocument/2006/relationships/hyperlink" Target="https://www.mosaicproject.blog/" TargetMode="Externa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Master" Target="../slideMasters/slideMaster12.xml"/><Relationship Id="rId5" Type="http://schemas.openxmlformats.org/officeDocument/2006/relationships/image" Target="../media/image31.jpeg"/><Relationship Id="rId4" Type="http://schemas.openxmlformats.org/officeDocument/2006/relationships/image" Target="../media/image30.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eg"/><Relationship Id="rId1" Type="http://schemas.openxmlformats.org/officeDocument/2006/relationships/slideMaster" Target="../slideMasters/slideMaster12.xml"/><Relationship Id="rId4" Type="http://schemas.openxmlformats.org/officeDocument/2006/relationships/image" Target="../media/image42.png"/></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43.jpeg"/><Relationship Id="rId7" Type="http://schemas.openxmlformats.org/officeDocument/2006/relationships/hyperlink" Target="https://twitter.com/MOSAICproj" TargetMode="External"/><Relationship Id="rId2" Type="http://schemas.openxmlformats.org/officeDocument/2006/relationships/image" Target="../media/image37.jpeg"/><Relationship Id="rId1" Type="http://schemas.openxmlformats.org/officeDocument/2006/relationships/slideMaster" Target="../slideMasters/slideMaster1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44.jpeg"/><Relationship Id="rId9" Type="http://schemas.openxmlformats.org/officeDocument/2006/relationships/hyperlink" Target="https://www.mosaicproject.blog/" TargetMode="External"/></Relationships>
</file>

<file path=ppt/slideLayouts/_rels/slideLayout27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37.jpeg"/><Relationship Id="rId1" Type="http://schemas.openxmlformats.org/officeDocument/2006/relationships/slideMaster" Target="../slideMasters/slideMaster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31.jpeg"/><Relationship Id="rId4" Type="http://schemas.openxmlformats.org/officeDocument/2006/relationships/image" Target="../media/image30.pn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2.xml"/><Relationship Id="rId4" Type="http://schemas.openxmlformats.org/officeDocument/2006/relationships/image" Target="../media/image55.jpe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eg"/><Relationship Id="rId1" Type="http://schemas.openxmlformats.org/officeDocument/2006/relationships/slideMaster" Target="../slideMasters/slideMaster12.xml"/><Relationship Id="rId4" Type="http://schemas.openxmlformats.org/officeDocument/2006/relationships/image" Target="../media/image42.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43.jpeg"/><Relationship Id="rId7" Type="http://schemas.openxmlformats.org/officeDocument/2006/relationships/hyperlink" Target="https://twitter.com/MOSAICproj" TargetMode="External"/><Relationship Id="rId2" Type="http://schemas.openxmlformats.org/officeDocument/2006/relationships/image" Target="../media/image37.jpeg"/><Relationship Id="rId1" Type="http://schemas.openxmlformats.org/officeDocument/2006/relationships/slideMaster" Target="../slideMasters/slideMaster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44.jpeg"/><Relationship Id="rId9" Type="http://schemas.openxmlformats.org/officeDocument/2006/relationships/hyperlink" Target="https://www.mosaicproject.blog/" TargetMode="Externa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37.jpeg"/><Relationship Id="rId1" Type="http://schemas.openxmlformats.org/officeDocument/2006/relationships/slideMaster" Target="../slideMasters/slideMaster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55.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Master" Target="../slideMasters/slideMaster3.xml"/><Relationship Id="rId5" Type="http://schemas.openxmlformats.org/officeDocument/2006/relationships/image" Target="../media/image31.jpeg"/><Relationship Id="rId4" Type="http://schemas.openxmlformats.org/officeDocument/2006/relationships/image" Target="../media/image3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56.png"/><Relationship Id="rId4" Type="http://schemas.openxmlformats.org/officeDocument/2006/relationships/image" Target="../media/image42.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43.jpeg"/><Relationship Id="rId7" Type="http://schemas.openxmlformats.org/officeDocument/2006/relationships/hyperlink" Target="https://twitter.com/MOSAICproj" TargetMode="External"/><Relationship Id="rId2" Type="http://schemas.openxmlformats.org/officeDocument/2006/relationships/image" Target="../media/image37.jpeg"/><Relationship Id="rId1" Type="http://schemas.openxmlformats.org/officeDocument/2006/relationships/slideMaster" Target="../slideMasters/slideMaster3.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44.jpeg"/><Relationship Id="rId9" Type="http://schemas.openxmlformats.org/officeDocument/2006/relationships/hyperlink" Target="https://www.mosaicproject.blog/" TargetMode="Externa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37.jpeg"/><Relationship Id="rId1" Type="http://schemas.openxmlformats.org/officeDocument/2006/relationships/slideMaster" Target="../slideMasters/slideMaster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3.xml"/><Relationship Id="rId4" Type="http://schemas.openxmlformats.org/officeDocument/2006/relationships/image" Target="../media/image55.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4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4.xml"/><Relationship Id="rId5" Type="http://schemas.openxmlformats.org/officeDocument/2006/relationships/image" Target="../media/image60.png"/><Relationship Id="rId4" Type="http://schemas.openxmlformats.org/officeDocument/2006/relationships/image" Target="../media/image5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02436" y="5704012"/>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1105" y="5698612"/>
            <a:ext cx="1877087" cy="563126"/>
          </a:xfrm>
          <a:prstGeom prst="rect">
            <a:avLst/>
          </a:prstGeom>
        </p:spPr>
      </p:pic>
      <p:pic>
        <p:nvPicPr>
          <p:cNvPr id="6" name="Picture 5">
            <a:extLst>
              <a:ext uri="{FF2B5EF4-FFF2-40B4-BE49-F238E27FC236}">
                <a16:creationId xmlns:a16="http://schemas.microsoft.com/office/drawing/2014/main" id="{35EEA26A-F7EE-0E44-9B56-2BB651D52C8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343250" y="5592995"/>
            <a:ext cx="1311049" cy="879250"/>
          </a:xfrm>
          <a:prstGeom prst="rect">
            <a:avLst/>
          </a:prstGeom>
        </p:spPr>
      </p:pic>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0"/>
            <a:ext cx="12192000" cy="5235548"/>
          </a:xfrm>
          <a:prstGeom prst="rect">
            <a:avLst/>
          </a:prstGeom>
        </p:spPr>
      </p:pic>
    </p:spTree>
    <p:extLst>
      <p:ext uri="{BB962C8B-B14F-4D97-AF65-F5344CB8AC3E}">
        <p14:creationId xmlns:p14="http://schemas.microsoft.com/office/powerpoint/2010/main" val="54103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GB"/>
              <a:t>Click to edit Master title style</a:t>
            </a:r>
            <a:endParaRPr lang="en-US"/>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0671977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rgbClr val="FFFE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F20FF-5B06-483E-819A-94FF0827AD19}"/>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5" name="Picture Placeholder 4">
            <a:extLst>
              <a:ext uri="{FF2B5EF4-FFF2-40B4-BE49-F238E27FC236}">
                <a16:creationId xmlns:a16="http://schemas.microsoft.com/office/drawing/2014/main" id="{E5A77BBE-0A67-4B68-8A8F-3D6B3AAFCB79}"/>
              </a:ext>
            </a:extLst>
          </p:cNvPr>
          <p:cNvSpPr>
            <a:spLocks noGrp="1"/>
          </p:cNvSpPr>
          <p:nvPr>
            <p:ph type="pic" sz="quarter" idx="11"/>
          </p:nvPr>
        </p:nvSpPr>
        <p:spPr>
          <a:xfrm>
            <a:off x="0" y="1"/>
            <a:ext cx="12192000" cy="5122190"/>
          </a:xfrm>
          <a:prstGeom prst="rect">
            <a:avLst/>
          </a:prstGeom>
        </p:spPr>
        <p:txBody>
          <a:bodyPr/>
          <a:lstStyle/>
          <a:p>
            <a:endParaRPr lang="en-US"/>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2320" y="5148184"/>
            <a:ext cx="5699384" cy="1709816"/>
          </a:xfrm>
          <a:prstGeom prst="rect">
            <a:avLst/>
          </a:prstGeom>
        </p:spPr>
      </p:pic>
      <p:sp>
        <p:nvSpPr>
          <p:cNvPr id="14" name="Text Placeholder 13">
            <a:extLst>
              <a:ext uri="{FF2B5EF4-FFF2-40B4-BE49-F238E27FC236}">
                <a16:creationId xmlns:a16="http://schemas.microsoft.com/office/drawing/2014/main" id="{EAEA223B-9313-4232-8AA3-085143A1D68F}"/>
              </a:ext>
            </a:extLst>
          </p:cNvPr>
          <p:cNvSpPr>
            <a:spLocks noGrp="1"/>
          </p:cNvSpPr>
          <p:nvPr>
            <p:ph type="body" sz="quarter" idx="13" hasCustomPrompt="1"/>
          </p:nvPr>
        </p:nvSpPr>
        <p:spPr>
          <a:xfrm>
            <a:off x="4126832" y="1612232"/>
            <a:ext cx="8063062" cy="1913314"/>
          </a:xfrm>
          <a:prstGeom prst="rect">
            <a:avLst/>
          </a:prstGeom>
          <a:solidFill>
            <a:srgbClr val="393941"/>
          </a:solidFill>
        </p:spPr>
        <p:txBody>
          <a:bodyPr anchor="ctr">
            <a:normAutofit/>
          </a:bodyPr>
          <a:lstStyle>
            <a:lvl1pPr marL="457200" algn="l">
              <a:lnSpc>
                <a:spcPct val="80000"/>
              </a:lnSpc>
              <a:defRPr sz="5000" b="1">
                <a:solidFill>
                  <a:srgbClr val="FFFEFF"/>
                </a:solidFill>
                <a:latin typeface="+mj-lt"/>
              </a:defRPr>
            </a:lvl1pPr>
          </a:lstStyle>
          <a:p>
            <a:pPr lvl="0"/>
            <a:r>
              <a:rPr lang="en-US"/>
              <a:t>Presentation Title Presentation Title</a:t>
            </a:r>
          </a:p>
        </p:txBody>
      </p:sp>
      <p:sp>
        <p:nvSpPr>
          <p:cNvPr id="16" name="Text Placeholder 15">
            <a:extLst>
              <a:ext uri="{FF2B5EF4-FFF2-40B4-BE49-F238E27FC236}">
                <a16:creationId xmlns:a16="http://schemas.microsoft.com/office/drawing/2014/main" id="{C25108F6-C547-422B-B72C-8D0910B5294D}"/>
              </a:ext>
            </a:extLst>
          </p:cNvPr>
          <p:cNvSpPr>
            <a:spLocks noGrp="1"/>
          </p:cNvSpPr>
          <p:nvPr>
            <p:ph type="body" sz="quarter" idx="14" hasCustomPrompt="1"/>
          </p:nvPr>
        </p:nvSpPr>
        <p:spPr>
          <a:xfrm>
            <a:off x="4559969" y="3296863"/>
            <a:ext cx="7629651" cy="1076561"/>
          </a:xfrm>
          <a:prstGeom prst="rect">
            <a:avLst/>
          </a:prstGeom>
          <a:solidFill>
            <a:schemeClr val="tx2">
              <a:lumMod val="50000"/>
            </a:schemeClr>
          </a:solidFill>
        </p:spPr>
        <p:txBody>
          <a:bodyPr anchor="ctr">
            <a:normAutofit/>
          </a:bodyPr>
          <a:lstStyle>
            <a:lvl1pPr marL="228600" algn="l">
              <a:defRPr sz="3000" b="1">
                <a:solidFill>
                  <a:srgbClr val="FFFEFF"/>
                </a:solidFill>
                <a:latin typeface="+mj-lt"/>
              </a:defRPr>
            </a:lvl1pPr>
          </a:lstStyle>
          <a:p>
            <a:pPr lvl="0"/>
            <a:r>
              <a:rPr lang="en-US"/>
              <a:t>Presentation Subtitle Presentation Subtitle Presentation Subtitle</a:t>
            </a:r>
          </a:p>
        </p:txBody>
      </p:sp>
    </p:spTree>
    <p:extLst>
      <p:ext uri="{BB962C8B-B14F-4D97-AF65-F5344CB8AC3E}">
        <p14:creationId xmlns:p14="http://schemas.microsoft.com/office/powerpoint/2010/main" val="807829872"/>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Text-Heavy Divider">
    <p:bg>
      <p:bgPr>
        <a:solidFill>
          <a:srgbClr val="393941"/>
        </a:solidFill>
        <a:effectLst/>
      </p:bgPr>
    </p:bg>
    <p:spTree>
      <p:nvGrpSpPr>
        <p:cNvPr id="1" name=""/>
        <p:cNvGrpSpPr/>
        <p:nvPr/>
      </p:nvGrpSpPr>
      <p:grpSpPr>
        <a:xfrm>
          <a:off x="0" y="0"/>
          <a:ext cx="0" cy="0"/>
          <a:chOff x="0" y="0"/>
          <a:chExt cx="0" cy="0"/>
        </a:xfrm>
      </p:grpSpPr>
      <p:sp>
        <p:nvSpPr>
          <p:cNvPr id="16" name="Shape 121">
            <a:extLst>
              <a:ext uri="{FF2B5EF4-FFF2-40B4-BE49-F238E27FC236}">
                <a16:creationId xmlns:a16="http://schemas.microsoft.com/office/drawing/2014/main" id="{98F2A576-7B1C-43FE-B2A7-0A572A736AF8}"/>
              </a:ext>
            </a:extLst>
          </p:cNvPr>
          <p:cNvSpPr/>
          <p:nvPr/>
        </p:nvSpPr>
        <p:spPr>
          <a:xfrm>
            <a:off x="5149147" y="5191420"/>
            <a:ext cx="1541282" cy="395300"/>
          </a:xfrm>
          <a:prstGeom prst="roundRect">
            <a:avLst>
              <a:gd name="adj" fmla="val 50000"/>
            </a:avLst>
          </a:prstGeom>
          <a:solidFill>
            <a:srgbClr val="393941"/>
          </a:solidFill>
          <a:ln w="38100" cap="flat">
            <a:solidFill>
              <a:srgbClr val="2CB772"/>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39" name="Shape 39"/>
          <p:cNvSpPr>
            <a:spLocks noGrp="1"/>
          </p:cNvSpPr>
          <p:nvPr>
            <p:ph type="title" hasCustomPrompt="1"/>
          </p:nvPr>
        </p:nvSpPr>
        <p:spPr>
          <a:xfrm>
            <a:off x="1975320" y="2033339"/>
            <a:ext cx="8241360" cy="701692"/>
          </a:xfrm>
          <a:prstGeom prst="rect">
            <a:avLst/>
          </a:prstGeom>
        </p:spPr>
        <p:txBody>
          <a:bodyPr/>
          <a:lstStyle>
            <a:lvl1pPr algn="ctr">
              <a:defRPr lang="en-US" dirty="0"/>
            </a:lvl1pPr>
          </a:lstStyle>
          <a:p>
            <a:r>
              <a:rPr lang="en-US">
                <a:latin typeface="+mj-lt"/>
              </a:rPr>
              <a:t>Slide Title Slide Title</a:t>
            </a:r>
          </a:p>
        </p:txBody>
      </p:sp>
      <p:sp>
        <p:nvSpPr>
          <p:cNvPr id="41" name="Shape 41"/>
          <p:cNvSpPr/>
          <p:nvPr/>
        </p:nvSpPr>
        <p:spPr>
          <a:xfrm>
            <a:off x="10583119" y="422542"/>
            <a:ext cx="135634" cy="108114"/>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2" name="Shape 42"/>
          <p:cNvSpPr/>
          <p:nvPr/>
        </p:nvSpPr>
        <p:spPr>
          <a:xfrm>
            <a:off x="10347367" y="405342"/>
            <a:ext cx="74697" cy="142514"/>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3" name="Shape 43"/>
          <p:cNvSpPr/>
          <p:nvPr/>
        </p:nvSpPr>
        <p:spPr>
          <a:xfrm>
            <a:off x="10874958" y="409867"/>
            <a:ext cx="84396" cy="133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900" y="1029"/>
                  <a:pt x="18900" y="1029"/>
                  <a:pt x="18900" y="1029"/>
                </a:cubicBezTo>
                <a:cubicBezTo>
                  <a:pt x="16200" y="1029"/>
                  <a:pt x="16200" y="1029"/>
                  <a:pt x="16200" y="1029"/>
                </a:cubicBezTo>
                <a:cubicBezTo>
                  <a:pt x="17820" y="2057"/>
                  <a:pt x="19440" y="3086"/>
                  <a:pt x="19440" y="4800"/>
                </a:cubicBezTo>
                <a:cubicBezTo>
                  <a:pt x="19440" y="8229"/>
                  <a:pt x="14580" y="8571"/>
                  <a:pt x="14580" y="10286"/>
                </a:cubicBezTo>
                <a:cubicBezTo>
                  <a:pt x="14580" y="12000"/>
                  <a:pt x="20520" y="12686"/>
                  <a:pt x="20520" y="16114"/>
                </a:cubicBezTo>
                <a:cubicBezTo>
                  <a:pt x="20520" y="17143"/>
                  <a:pt x="20520" y="17829"/>
                  <a:pt x="19980" y="18514"/>
                </a:cubicBezTo>
                <a:cubicBezTo>
                  <a:pt x="17820" y="20914"/>
                  <a:pt x="12960" y="21600"/>
                  <a:pt x="9180" y="21600"/>
                </a:cubicBezTo>
                <a:cubicBezTo>
                  <a:pt x="6480" y="21600"/>
                  <a:pt x="2700" y="20914"/>
                  <a:pt x="540" y="19200"/>
                </a:cubicBezTo>
                <a:cubicBezTo>
                  <a:pt x="0" y="18857"/>
                  <a:pt x="0" y="18171"/>
                  <a:pt x="0" y="17486"/>
                </a:cubicBezTo>
                <a:cubicBezTo>
                  <a:pt x="0" y="16114"/>
                  <a:pt x="1620" y="14743"/>
                  <a:pt x="3240" y="14057"/>
                </a:cubicBezTo>
                <a:cubicBezTo>
                  <a:pt x="5940" y="13029"/>
                  <a:pt x="8640" y="13029"/>
                  <a:pt x="11340" y="12686"/>
                </a:cubicBezTo>
                <a:cubicBezTo>
                  <a:pt x="10800" y="12000"/>
                  <a:pt x="10260" y="11657"/>
                  <a:pt x="10260" y="10971"/>
                </a:cubicBezTo>
                <a:cubicBezTo>
                  <a:pt x="10260" y="10286"/>
                  <a:pt x="10260" y="9943"/>
                  <a:pt x="10800" y="9600"/>
                </a:cubicBezTo>
                <a:cubicBezTo>
                  <a:pt x="10260" y="9943"/>
                  <a:pt x="9720" y="9943"/>
                  <a:pt x="9180" y="9943"/>
                </a:cubicBezTo>
                <a:cubicBezTo>
                  <a:pt x="5400" y="9943"/>
                  <a:pt x="2160" y="7886"/>
                  <a:pt x="2160" y="5486"/>
                </a:cubicBezTo>
                <a:cubicBezTo>
                  <a:pt x="2160" y="3771"/>
                  <a:pt x="3240" y="2400"/>
                  <a:pt x="4860" y="1714"/>
                </a:cubicBezTo>
                <a:cubicBezTo>
                  <a:pt x="7020" y="343"/>
                  <a:pt x="10260" y="0"/>
                  <a:pt x="12960" y="0"/>
                </a:cubicBezTo>
                <a:lnTo>
                  <a:pt x="21600" y="0"/>
                </a:lnTo>
                <a:close/>
                <a:moveTo>
                  <a:pt x="12960" y="13714"/>
                </a:moveTo>
                <a:cubicBezTo>
                  <a:pt x="12960" y="13714"/>
                  <a:pt x="12420" y="13714"/>
                  <a:pt x="11880" y="13714"/>
                </a:cubicBezTo>
                <a:cubicBezTo>
                  <a:pt x="8640" y="13714"/>
                  <a:pt x="3780" y="14400"/>
                  <a:pt x="3780" y="16800"/>
                </a:cubicBezTo>
                <a:cubicBezTo>
                  <a:pt x="3780" y="19543"/>
                  <a:pt x="8100" y="20229"/>
                  <a:pt x="11340" y="20229"/>
                </a:cubicBezTo>
                <a:cubicBezTo>
                  <a:pt x="14580" y="20229"/>
                  <a:pt x="17820" y="19543"/>
                  <a:pt x="17820" y="17486"/>
                </a:cubicBezTo>
                <a:cubicBezTo>
                  <a:pt x="17820" y="15429"/>
                  <a:pt x="15120" y="14400"/>
                  <a:pt x="12960" y="13714"/>
                </a:cubicBezTo>
                <a:close/>
                <a:moveTo>
                  <a:pt x="9720" y="1029"/>
                </a:moveTo>
                <a:cubicBezTo>
                  <a:pt x="8640" y="1029"/>
                  <a:pt x="7560" y="1371"/>
                  <a:pt x="7020" y="2057"/>
                </a:cubicBezTo>
                <a:cubicBezTo>
                  <a:pt x="5940" y="2400"/>
                  <a:pt x="5940" y="3086"/>
                  <a:pt x="5940" y="4114"/>
                </a:cubicBezTo>
                <a:cubicBezTo>
                  <a:pt x="5940" y="5829"/>
                  <a:pt x="7560" y="8914"/>
                  <a:pt x="11340" y="8914"/>
                </a:cubicBezTo>
                <a:cubicBezTo>
                  <a:pt x="12420" y="8914"/>
                  <a:pt x="13500" y="8571"/>
                  <a:pt x="14580" y="8229"/>
                </a:cubicBezTo>
                <a:cubicBezTo>
                  <a:pt x="15120" y="7543"/>
                  <a:pt x="15660" y="6857"/>
                  <a:pt x="15660" y="6171"/>
                </a:cubicBezTo>
                <a:cubicBezTo>
                  <a:pt x="15660" y="4114"/>
                  <a:pt x="13500" y="1029"/>
                  <a:pt x="9720" y="1029"/>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4" name="Shape 44"/>
          <p:cNvSpPr/>
          <p:nvPr/>
        </p:nvSpPr>
        <p:spPr>
          <a:xfrm>
            <a:off x="11111247" y="424587"/>
            <a:ext cx="144258" cy="104023"/>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5" name="Shape 45"/>
          <p:cNvSpPr>
            <a:spLocks noGrp="1"/>
          </p:cNvSpPr>
          <p:nvPr>
            <p:ph type="sldNum" sz="quarter" idx="2"/>
          </p:nvPr>
        </p:nvSpPr>
        <p:spPr>
          <a:prstGeom prst="rect">
            <a:avLst/>
          </a:prstGeom>
        </p:spPr>
        <p:txBody>
          <a:bodyPr/>
          <a:lstStyle>
            <a:lvl1pPr>
              <a:defRPr>
                <a:solidFill>
                  <a:srgbClr val="F4F5F7"/>
                </a:solidFill>
              </a:defRPr>
            </a:lvl1pPr>
          </a:lstStyle>
          <a:p>
            <a:fld id="{86CB4B4D-7CA3-9044-876B-883B54F8677D}" type="slidenum">
              <a:rPr lang="en-US" smtClean="0"/>
              <a:t>‹#›</a:t>
            </a:fld>
            <a:endParaRPr lang="en-US"/>
          </a:p>
        </p:txBody>
      </p:sp>
      <p:sp>
        <p:nvSpPr>
          <p:cNvPr id="46" name="Shape 46"/>
          <p:cNvSpPr/>
          <p:nvPr/>
        </p:nvSpPr>
        <p:spPr>
          <a:xfrm>
            <a:off x="11538703" y="685624"/>
            <a:ext cx="818258" cy="1"/>
          </a:xfrm>
          <a:prstGeom prst="line">
            <a:avLst/>
          </a:prstGeom>
          <a:ln w="50800">
            <a:solidFill>
              <a:srgbClr val="2CB77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0" name="Shape 116">
            <a:extLst>
              <a:ext uri="{FF2B5EF4-FFF2-40B4-BE49-F238E27FC236}">
                <a16:creationId xmlns:a16="http://schemas.microsoft.com/office/drawing/2014/main" id="{0617C9D5-D01B-4D73-95B4-68B32CF7D495}"/>
              </a:ext>
            </a:extLst>
          </p:cNvPr>
          <p:cNvSpPr txBox="1">
            <a:spLocks/>
          </p:cNvSpPr>
          <p:nvPr userDrawn="1"/>
        </p:nvSpPr>
        <p:spPr>
          <a:xfrm>
            <a:off x="11518233" y="5901660"/>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
        <p:nvSpPr>
          <p:cNvPr id="14" name="Shape 120">
            <a:extLst>
              <a:ext uri="{FF2B5EF4-FFF2-40B4-BE49-F238E27FC236}">
                <a16:creationId xmlns:a16="http://schemas.microsoft.com/office/drawing/2014/main" id="{3054C863-2891-4B79-B380-71A4FE58B377}"/>
              </a:ext>
            </a:extLst>
          </p:cNvPr>
          <p:cNvSpPr/>
          <p:nvPr userDrawn="1"/>
        </p:nvSpPr>
        <p:spPr>
          <a:xfrm>
            <a:off x="5693351" y="2748519"/>
            <a:ext cx="402650" cy="1"/>
          </a:xfrm>
          <a:prstGeom prst="line">
            <a:avLst/>
          </a:prstGeom>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 name="Text Placeholder 2">
            <a:extLst>
              <a:ext uri="{FF2B5EF4-FFF2-40B4-BE49-F238E27FC236}">
                <a16:creationId xmlns:a16="http://schemas.microsoft.com/office/drawing/2014/main" id="{5AE250C5-6E03-438C-AD38-FAE0E70F6658}"/>
              </a:ext>
            </a:extLst>
          </p:cNvPr>
          <p:cNvSpPr>
            <a:spLocks noGrp="1"/>
          </p:cNvSpPr>
          <p:nvPr>
            <p:ph type="body" sz="quarter" idx="10" hasCustomPrompt="1"/>
          </p:nvPr>
        </p:nvSpPr>
        <p:spPr>
          <a:xfrm>
            <a:off x="4548188" y="1491165"/>
            <a:ext cx="2743200" cy="307975"/>
          </a:xfrm>
          <a:prstGeom prst="rect">
            <a:avLst/>
          </a:prstGeom>
        </p:spPr>
        <p:txBody>
          <a:bodyPr>
            <a:normAutofit/>
          </a:bodyPr>
          <a:lstStyle>
            <a:lvl1pPr algn="ctr">
              <a:defRPr sz="1600">
                <a:solidFill>
                  <a:schemeClr val="tx1">
                    <a:lumMod val="20000"/>
                    <a:lumOff val="80000"/>
                  </a:schemeClr>
                </a:solidFill>
                <a:latin typeface="+mj-lt"/>
              </a:defRPr>
            </a:lvl1pPr>
          </a:lstStyle>
          <a:p>
            <a:pPr lvl="0"/>
            <a:r>
              <a:rPr lang="en-US"/>
              <a:t>SECTION TITLE</a:t>
            </a:r>
          </a:p>
        </p:txBody>
      </p:sp>
      <p:sp>
        <p:nvSpPr>
          <p:cNvPr id="21" name="Text Placeholder 2">
            <a:extLst>
              <a:ext uri="{FF2B5EF4-FFF2-40B4-BE49-F238E27FC236}">
                <a16:creationId xmlns:a16="http://schemas.microsoft.com/office/drawing/2014/main" id="{EC9C1BDD-5FA4-48C4-BC46-CFFB7A540894}"/>
              </a:ext>
            </a:extLst>
          </p:cNvPr>
          <p:cNvSpPr>
            <a:spLocks noGrp="1"/>
          </p:cNvSpPr>
          <p:nvPr>
            <p:ph type="body" sz="quarter" idx="11" hasCustomPrompt="1"/>
          </p:nvPr>
        </p:nvSpPr>
        <p:spPr>
          <a:xfrm>
            <a:off x="4548188" y="5235082"/>
            <a:ext cx="2743200" cy="307975"/>
          </a:xfrm>
          <a:prstGeom prst="rect">
            <a:avLst/>
          </a:prstGeom>
        </p:spPr>
        <p:txBody>
          <a:bodyPr>
            <a:normAutofit/>
          </a:bodyPr>
          <a:lstStyle>
            <a:lvl1pPr algn="ctr">
              <a:defRPr sz="1600">
                <a:solidFill>
                  <a:srgbClr val="FFFEFF"/>
                </a:solidFill>
                <a:latin typeface="+mj-lt"/>
              </a:defRPr>
            </a:lvl1pPr>
          </a:lstStyle>
          <a:p>
            <a:pPr lvl="0"/>
            <a:r>
              <a:rPr lang="en-US"/>
              <a:t>LINK</a:t>
            </a:r>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1975320" y="3031478"/>
            <a:ext cx="8241361" cy="1881485"/>
          </a:xfrm>
          <a:prstGeom prst="rect">
            <a:avLst/>
          </a:prstGeom>
        </p:spPr>
        <p:txBody>
          <a:bodyPr>
            <a:noAutofit/>
          </a:bodyPr>
          <a:lstStyle>
            <a:lvl1pPr algn="ctr">
              <a:defRPr sz="2000">
                <a:solidFill>
                  <a:schemeClr val="tx1">
                    <a:lumMod val="20000"/>
                    <a:lumOff val="80000"/>
                  </a:schemeClr>
                </a:solidFill>
                <a:latin typeface="+mn-lt"/>
              </a:defRPr>
            </a:lvl1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extLst>
      <p:ext uri="{BB962C8B-B14F-4D97-AF65-F5344CB8AC3E}">
        <p14:creationId xmlns:p14="http://schemas.microsoft.com/office/powerpoint/2010/main" val="185923433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rgbClr val="393941"/>
        </a:solidFill>
        <a:effectLst/>
      </p:bgPr>
    </p:bg>
    <p:spTree>
      <p:nvGrpSpPr>
        <p:cNvPr id="1" name=""/>
        <p:cNvGrpSpPr/>
        <p:nvPr/>
      </p:nvGrpSpPr>
      <p:grpSpPr>
        <a:xfrm>
          <a:off x="0" y="0"/>
          <a:ext cx="0" cy="0"/>
          <a:chOff x="0" y="0"/>
          <a:chExt cx="0" cy="0"/>
        </a:xfrm>
      </p:grpSpPr>
      <p:sp>
        <p:nvSpPr>
          <p:cNvPr id="41" name="Shape 41"/>
          <p:cNvSpPr/>
          <p:nvPr/>
        </p:nvSpPr>
        <p:spPr>
          <a:xfrm>
            <a:off x="10583119" y="422542"/>
            <a:ext cx="135634" cy="108114"/>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2" name="Shape 42"/>
          <p:cNvSpPr/>
          <p:nvPr/>
        </p:nvSpPr>
        <p:spPr>
          <a:xfrm>
            <a:off x="10347367" y="405342"/>
            <a:ext cx="74697" cy="142514"/>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3" name="Shape 43"/>
          <p:cNvSpPr/>
          <p:nvPr/>
        </p:nvSpPr>
        <p:spPr>
          <a:xfrm>
            <a:off x="10874958" y="409867"/>
            <a:ext cx="84396" cy="133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900" y="1029"/>
                  <a:pt x="18900" y="1029"/>
                  <a:pt x="18900" y="1029"/>
                </a:cubicBezTo>
                <a:cubicBezTo>
                  <a:pt x="16200" y="1029"/>
                  <a:pt x="16200" y="1029"/>
                  <a:pt x="16200" y="1029"/>
                </a:cubicBezTo>
                <a:cubicBezTo>
                  <a:pt x="17820" y="2057"/>
                  <a:pt x="19440" y="3086"/>
                  <a:pt x="19440" y="4800"/>
                </a:cubicBezTo>
                <a:cubicBezTo>
                  <a:pt x="19440" y="8229"/>
                  <a:pt x="14580" y="8571"/>
                  <a:pt x="14580" y="10286"/>
                </a:cubicBezTo>
                <a:cubicBezTo>
                  <a:pt x="14580" y="12000"/>
                  <a:pt x="20520" y="12686"/>
                  <a:pt x="20520" y="16114"/>
                </a:cubicBezTo>
                <a:cubicBezTo>
                  <a:pt x="20520" y="17143"/>
                  <a:pt x="20520" y="17829"/>
                  <a:pt x="19980" y="18514"/>
                </a:cubicBezTo>
                <a:cubicBezTo>
                  <a:pt x="17820" y="20914"/>
                  <a:pt x="12960" y="21600"/>
                  <a:pt x="9180" y="21600"/>
                </a:cubicBezTo>
                <a:cubicBezTo>
                  <a:pt x="6480" y="21600"/>
                  <a:pt x="2700" y="20914"/>
                  <a:pt x="540" y="19200"/>
                </a:cubicBezTo>
                <a:cubicBezTo>
                  <a:pt x="0" y="18857"/>
                  <a:pt x="0" y="18171"/>
                  <a:pt x="0" y="17486"/>
                </a:cubicBezTo>
                <a:cubicBezTo>
                  <a:pt x="0" y="16114"/>
                  <a:pt x="1620" y="14743"/>
                  <a:pt x="3240" y="14057"/>
                </a:cubicBezTo>
                <a:cubicBezTo>
                  <a:pt x="5940" y="13029"/>
                  <a:pt x="8640" y="13029"/>
                  <a:pt x="11340" y="12686"/>
                </a:cubicBezTo>
                <a:cubicBezTo>
                  <a:pt x="10800" y="12000"/>
                  <a:pt x="10260" y="11657"/>
                  <a:pt x="10260" y="10971"/>
                </a:cubicBezTo>
                <a:cubicBezTo>
                  <a:pt x="10260" y="10286"/>
                  <a:pt x="10260" y="9943"/>
                  <a:pt x="10800" y="9600"/>
                </a:cubicBezTo>
                <a:cubicBezTo>
                  <a:pt x="10260" y="9943"/>
                  <a:pt x="9720" y="9943"/>
                  <a:pt x="9180" y="9943"/>
                </a:cubicBezTo>
                <a:cubicBezTo>
                  <a:pt x="5400" y="9943"/>
                  <a:pt x="2160" y="7886"/>
                  <a:pt x="2160" y="5486"/>
                </a:cubicBezTo>
                <a:cubicBezTo>
                  <a:pt x="2160" y="3771"/>
                  <a:pt x="3240" y="2400"/>
                  <a:pt x="4860" y="1714"/>
                </a:cubicBezTo>
                <a:cubicBezTo>
                  <a:pt x="7020" y="343"/>
                  <a:pt x="10260" y="0"/>
                  <a:pt x="12960" y="0"/>
                </a:cubicBezTo>
                <a:lnTo>
                  <a:pt x="21600" y="0"/>
                </a:lnTo>
                <a:close/>
                <a:moveTo>
                  <a:pt x="12960" y="13714"/>
                </a:moveTo>
                <a:cubicBezTo>
                  <a:pt x="12960" y="13714"/>
                  <a:pt x="12420" y="13714"/>
                  <a:pt x="11880" y="13714"/>
                </a:cubicBezTo>
                <a:cubicBezTo>
                  <a:pt x="8640" y="13714"/>
                  <a:pt x="3780" y="14400"/>
                  <a:pt x="3780" y="16800"/>
                </a:cubicBezTo>
                <a:cubicBezTo>
                  <a:pt x="3780" y="19543"/>
                  <a:pt x="8100" y="20229"/>
                  <a:pt x="11340" y="20229"/>
                </a:cubicBezTo>
                <a:cubicBezTo>
                  <a:pt x="14580" y="20229"/>
                  <a:pt x="17820" y="19543"/>
                  <a:pt x="17820" y="17486"/>
                </a:cubicBezTo>
                <a:cubicBezTo>
                  <a:pt x="17820" y="15429"/>
                  <a:pt x="15120" y="14400"/>
                  <a:pt x="12960" y="13714"/>
                </a:cubicBezTo>
                <a:close/>
                <a:moveTo>
                  <a:pt x="9720" y="1029"/>
                </a:moveTo>
                <a:cubicBezTo>
                  <a:pt x="8640" y="1029"/>
                  <a:pt x="7560" y="1371"/>
                  <a:pt x="7020" y="2057"/>
                </a:cubicBezTo>
                <a:cubicBezTo>
                  <a:pt x="5940" y="2400"/>
                  <a:pt x="5940" y="3086"/>
                  <a:pt x="5940" y="4114"/>
                </a:cubicBezTo>
                <a:cubicBezTo>
                  <a:pt x="5940" y="5829"/>
                  <a:pt x="7560" y="8914"/>
                  <a:pt x="11340" y="8914"/>
                </a:cubicBezTo>
                <a:cubicBezTo>
                  <a:pt x="12420" y="8914"/>
                  <a:pt x="13500" y="8571"/>
                  <a:pt x="14580" y="8229"/>
                </a:cubicBezTo>
                <a:cubicBezTo>
                  <a:pt x="15120" y="7543"/>
                  <a:pt x="15660" y="6857"/>
                  <a:pt x="15660" y="6171"/>
                </a:cubicBezTo>
                <a:cubicBezTo>
                  <a:pt x="15660" y="4114"/>
                  <a:pt x="13500" y="1029"/>
                  <a:pt x="9720" y="1029"/>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4" name="Shape 44"/>
          <p:cNvSpPr/>
          <p:nvPr/>
        </p:nvSpPr>
        <p:spPr>
          <a:xfrm>
            <a:off x="11111247" y="424587"/>
            <a:ext cx="144258" cy="104023"/>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5" name="Shape 45"/>
          <p:cNvSpPr>
            <a:spLocks noGrp="1"/>
          </p:cNvSpPr>
          <p:nvPr>
            <p:ph type="sldNum" sz="quarter" idx="2"/>
          </p:nvPr>
        </p:nvSpPr>
        <p:spPr>
          <a:prstGeom prst="rect">
            <a:avLst/>
          </a:prstGeom>
        </p:spPr>
        <p:txBody>
          <a:bodyPr/>
          <a:lstStyle>
            <a:lvl1pPr>
              <a:defRPr>
                <a:solidFill>
                  <a:srgbClr val="F4F5F7"/>
                </a:solidFill>
              </a:defRPr>
            </a:lvl1pPr>
          </a:lstStyle>
          <a:p>
            <a:fld id="{86CB4B4D-7CA3-9044-876B-883B54F8677D}" type="slidenum">
              <a:rPr lang="en-US" smtClean="0"/>
              <a:t>‹#›</a:t>
            </a:fld>
            <a:endParaRPr lang="en-US"/>
          </a:p>
        </p:txBody>
      </p:sp>
      <p:sp>
        <p:nvSpPr>
          <p:cNvPr id="46" name="Shape 46"/>
          <p:cNvSpPr/>
          <p:nvPr/>
        </p:nvSpPr>
        <p:spPr>
          <a:xfrm>
            <a:off x="11538703" y="685624"/>
            <a:ext cx="818258" cy="1"/>
          </a:xfrm>
          <a:prstGeom prst="line">
            <a:avLst/>
          </a:prstGeom>
          <a:ln w="50800">
            <a:solidFill>
              <a:srgbClr val="F56C2E"/>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0" name="Shape 116">
            <a:extLst>
              <a:ext uri="{FF2B5EF4-FFF2-40B4-BE49-F238E27FC236}">
                <a16:creationId xmlns:a16="http://schemas.microsoft.com/office/drawing/2014/main" id="{C73EED9A-C50A-4583-871D-1F3A4DC52571}"/>
              </a:ext>
            </a:extLst>
          </p:cNvPr>
          <p:cNvSpPr txBox="1">
            <a:spLocks/>
          </p:cNvSpPr>
          <p:nvPr userDrawn="1"/>
        </p:nvSpPr>
        <p:spPr>
          <a:xfrm>
            <a:off x="11518233" y="381348"/>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
        <p:nvSpPr>
          <p:cNvPr id="14" name="Shape 120">
            <a:extLst>
              <a:ext uri="{FF2B5EF4-FFF2-40B4-BE49-F238E27FC236}">
                <a16:creationId xmlns:a16="http://schemas.microsoft.com/office/drawing/2014/main" id="{D3458AB1-624E-4846-9E4C-F4BED42773E7}"/>
              </a:ext>
            </a:extLst>
          </p:cNvPr>
          <p:cNvSpPr/>
          <p:nvPr userDrawn="1"/>
        </p:nvSpPr>
        <p:spPr>
          <a:xfrm>
            <a:off x="5901025" y="4660529"/>
            <a:ext cx="402650" cy="1"/>
          </a:xfrm>
          <a:prstGeom prst="line">
            <a:avLst/>
          </a:prstGeom>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8" name="Rectangle 17">
            <a:extLst>
              <a:ext uri="{FF2B5EF4-FFF2-40B4-BE49-F238E27FC236}">
                <a16:creationId xmlns:a16="http://schemas.microsoft.com/office/drawing/2014/main" id="{66545D1F-C82A-48A4-9051-2616265A6E5D}"/>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6" name="Title 9">
            <a:extLst>
              <a:ext uri="{FF2B5EF4-FFF2-40B4-BE49-F238E27FC236}">
                <a16:creationId xmlns:a16="http://schemas.microsoft.com/office/drawing/2014/main" id="{5373CF45-0440-4A34-8447-DA3DE9F0041D}"/>
              </a:ext>
            </a:extLst>
          </p:cNvPr>
          <p:cNvSpPr>
            <a:spLocks noGrp="1"/>
          </p:cNvSpPr>
          <p:nvPr>
            <p:ph type="title" hasCustomPrompt="1"/>
          </p:nvPr>
        </p:nvSpPr>
        <p:spPr>
          <a:xfrm>
            <a:off x="2086757" y="3856533"/>
            <a:ext cx="8241360" cy="647026"/>
          </a:xfrm>
          <a:prstGeom prst="rect">
            <a:avLst/>
          </a:prstGeom>
        </p:spPr>
        <p:txBody>
          <a:bodyPr>
            <a:noAutofit/>
          </a:bodyPr>
          <a:lstStyle>
            <a:lvl1pPr algn="ctr">
              <a:defRPr sz="5000">
                <a:solidFill>
                  <a:srgbClr val="2CB772"/>
                </a:solidFill>
                <a:latin typeface="+mj-lt"/>
              </a:defRPr>
            </a:lvl1pPr>
          </a:lstStyle>
          <a:p>
            <a:r>
              <a:rPr lang="en-US"/>
              <a:t>Section Title Section Title</a:t>
            </a:r>
          </a:p>
        </p:txBody>
      </p:sp>
      <p:sp>
        <p:nvSpPr>
          <p:cNvPr id="28" name="Text Placeholder 12">
            <a:extLst>
              <a:ext uri="{FF2B5EF4-FFF2-40B4-BE49-F238E27FC236}">
                <a16:creationId xmlns:a16="http://schemas.microsoft.com/office/drawing/2014/main" id="{769D3D8F-A528-4AD9-9EF3-99C21A25B26A}"/>
              </a:ext>
            </a:extLst>
          </p:cNvPr>
          <p:cNvSpPr>
            <a:spLocks noGrp="1"/>
          </p:cNvSpPr>
          <p:nvPr>
            <p:ph type="body" sz="quarter" idx="12" hasCustomPrompt="1"/>
          </p:nvPr>
        </p:nvSpPr>
        <p:spPr>
          <a:xfrm>
            <a:off x="2076408" y="2141621"/>
            <a:ext cx="8308308" cy="258443"/>
          </a:xfrm>
          <a:prstGeom prst="rect">
            <a:avLst/>
          </a:prstGeom>
        </p:spPr>
        <p:txBody>
          <a:bodyPr>
            <a:normAutofit/>
          </a:bodyPr>
          <a:lstStyle>
            <a:lvl1pPr algn="ctr">
              <a:defRPr sz="1200" spc="150">
                <a:solidFill>
                  <a:srgbClr val="FFFEFF"/>
                </a:solidFill>
                <a:latin typeface="+mj-lt"/>
              </a:defRPr>
            </a:lvl1pPr>
          </a:lstStyle>
          <a:p>
            <a:pPr lvl="0"/>
            <a:r>
              <a:rPr lang="en-US"/>
              <a:t>PASSAGES PROJECT</a:t>
            </a:r>
          </a:p>
        </p:txBody>
      </p:sp>
      <p:sp>
        <p:nvSpPr>
          <p:cNvPr id="3" name="Text Placeholder 2">
            <a:extLst>
              <a:ext uri="{FF2B5EF4-FFF2-40B4-BE49-F238E27FC236}">
                <a16:creationId xmlns:a16="http://schemas.microsoft.com/office/drawing/2014/main" id="{88DCAE3D-F769-497F-B660-57B1B66522D8}"/>
              </a:ext>
            </a:extLst>
          </p:cNvPr>
          <p:cNvSpPr>
            <a:spLocks noGrp="1"/>
          </p:cNvSpPr>
          <p:nvPr>
            <p:ph type="body" sz="quarter" idx="13" hasCustomPrompt="1"/>
          </p:nvPr>
        </p:nvSpPr>
        <p:spPr>
          <a:xfrm>
            <a:off x="2086770" y="2544213"/>
            <a:ext cx="8297946" cy="1233836"/>
          </a:xfrm>
          <a:prstGeom prst="rect">
            <a:avLst/>
          </a:prstGeom>
        </p:spPr>
        <p:txBody>
          <a:bodyPr>
            <a:normAutofit/>
          </a:bodyPr>
          <a:lstStyle>
            <a:lvl1pPr algn="ctr">
              <a:lnSpc>
                <a:spcPct val="80000"/>
              </a:lnSpc>
              <a:defRPr sz="5000" b="1">
                <a:solidFill>
                  <a:srgbClr val="FFFEFF"/>
                </a:solidFill>
                <a:latin typeface="+mj-lt"/>
              </a:defRPr>
            </a:lvl1pPr>
          </a:lstStyle>
          <a:p>
            <a:pPr lvl="0"/>
            <a:r>
              <a:rPr lang="en-US"/>
              <a:t>Section Title Section Title Section Title Section Title </a:t>
            </a:r>
          </a:p>
        </p:txBody>
      </p:sp>
    </p:spTree>
    <p:extLst>
      <p:ext uri="{BB962C8B-B14F-4D97-AF65-F5344CB8AC3E}">
        <p14:creationId xmlns:p14="http://schemas.microsoft.com/office/powerpoint/2010/main" val="197403995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ontent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DEEEE56-8618-47A4-8654-4177AC0BB79D}"/>
              </a:ext>
            </a:extLst>
          </p:cNvPr>
          <p:cNvSpPr>
            <a:spLocks noGrp="1"/>
          </p:cNvSpPr>
          <p:nvPr>
            <p:ph type="pic" sz="quarter" idx="11"/>
          </p:nvPr>
        </p:nvSpPr>
        <p:spPr>
          <a:xfrm>
            <a:off x="1181200" y="0"/>
            <a:ext cx="3515519" cy="6959600"/>
          </a:xfrm>
          <a:prstGeom prst="rect">
            <a:avLst/>
          </a:prstGeom>
        </p:spPr>
        <p:txBody>
          <a:bodyPr/>
          <a:lstStyle/>
          <a:p>
            <a:endParaRPr lang="en-US"/>
          </a:p>
        </p:txBody>
      </p:sp>
      <p:sp>
        <p:nvSpPr>
          <p:cNvPr id="2" name="Title 1">
            <a:extLst>
              <a:ext uri="{FF2B5EF4-FFF2-40B4-BE49-F238E27FC236}">
                <a16:creationId xmlns:a16="http://schemas.microsoft.com/office/drawing/2014/main" id="{D199062D-08B0-9A4A-AB2A-474470FD3C9E}"/>
              </a:ext>
            </a:extLst>
          </p:cNvPr>
          <p:cNvSpPr>
            <a:spLocks noGrp="1"/>
          </p:cNvSpPr>
          <p:nvPr>
            <p:ph type="title" hasCustomPrompt="1"/>
          </p:nvPr>
        </p:nvSpPr>
        <p:spPr>
          <a:xfrm>
            <a:off x="6028115" y="1505118"/>
            <a:ext cx="4846637" cy="1088418"/>
          </a:xfrm>
          <a:prstGeom prst="rect">
            <a:avLst/>
          </a:prstGeom>
        </p:spPr>
        <p:txBody>
          <a:bodyPr>
            <a:noAutofit/>
          </a:bodyPr>
          <a:lstStyle>
            <a:lvl1pPr>
              <a:defRPr sz="4400">
                <a:solidFill>
                  <a:srgbClr val="2CB772"/>
                </a:solidFill>
                <a:latin typeface="+mj-lt"/>
              </a:defRPr>
            </a:lvl1pPr>
          </a:lstStyle>
          <a:p>
            <a:r>
              <a:rPr lang="en-US"/>
              <a:t>Slide Title Slide: Title Slide Title Slide Title Slide </a:t>
            </a:r>
          </a:p>
        </p:txBody>
      </p:sp>
      <p:sp>
        <p:nvSpPr>
          <p:cNvPr id="6" name="Shape 228">
            <a:extLst>
              <a:ext uri="{FF2B5EF4-FFF2-40B4-BE49-F238E27FC236}">
                <a16:creationId xmlns:a16="http://schemas.microsoft.com/office/drawing/2014/main" id="{80D5AEF0-6995-4EC8-BAA7-3C0F5958563A}"/>
              </a:ext>
            </a:extLst>
          </p:cNvPr>
          <p:cNvSpPr txBox="1">
            <a:spLocks/>
          </p:cNvSpPr>
          <p:nvPr userDrawn="1"/>
        </p:nvSpPr>
        <p:spPr>
          <a:xfrm>
            <a:off x="11518233" y="381348"/>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
        <p:nvSpPr>
          <p:cNvPr id="7" name="Shape 229">
            <a:extLst>
              <a:ext uri="{FF2B5EF4-FFF2-40B4-BE49-F238E27FC236}">
                <a16:creationId xmlns:a16="http://schemas.microsoft.com/office/drawing/2014/main" id="{A8F3B55D-C94B-4C29-9F2E-F7CED7233F50}"/>
              </a:ext>
            </a:extLst>
          </p:cNvPr>
          <p:cNvSpPr/>
          <p:nvPr userDrawn="1"/>
        </p:nvSpPr>
        <p:spPr>
          <a:xfrm>
            <a:off x="6039923" y="2934593"/>
            <a:ext cx="402649" cy="1"/>
          </a:xfrm>
          <a:prstGeom prst="line">
            <a:avLst/>
          </a:prstGeom>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Rectangle 8">
            <a:extLst>
              <a:ext uri="{FF2B5EF4-FFF2-40B4-BE49-F238E27FC236}">
                <a16:creationId xmlns:a16="http://schemas.microsoft.com/office/drawing/2014/main" id="{36C350D9-CC81-4725-89FF-424D87D6A8CE}"/>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Shape 230">
            <a:extLst>
              <a:ext uri="{FF2B5EF4-FFF2-40B4-BE49-F238E27FC236}">
                <a16:creationId xmlns:a16="http://schemas.microsoft.com/office/drawing/2014/main" id="{D8C7B2F6-60A2-43CB-BE11-A610C83AA6FD}"/>
              </a:ext>
            </a:extLst>
          </p:cNvPr>
          <p:cNvSpPr/>
          <p:nvPr userDrawn="1"/>
        </p:nvSpPr>
        <p:spPr>
          <a:xfrm>
            <a:off x="1181200" y="-82203"/>
            <a:ext cx="3515401" cy="6991003"/>
          </a:xfrm>
          <a:prstGeom prst="rect">
            <a:avLst/>
          </a:prstGeom>
          <a:solidFill>
            <a:srgbClr val="009457">
              <a:alpha val="68000"/>
            </a:srgb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13" name="Text Placeholder 12">
            <a:extLst>
              <a:ext uri="{FF2B5EF4-FFF2-40B4-BE49-F238E27FC236}">
                <a16:creationId xmlns:a16="http://schemas.microsoft.com/office/drawing/2014/main" id="{B3150F41-858C-46EC-A63A-4BC51C7BD583}"/>
              </a:ext>
            </a:extLst>
          </p:cNvPr>
          <p:cNvSpPr>
            <a:spLocks noGrp="1"/>
          </p:cNvSpPr>
          <p:nvPr>
            <p:ph type="body" sz="quarter" idx="10"/>
          </p:nvPr>
        </p:nvSpPr>
        <p:spPr>
          <a:xfrm>
            <a:off x="6039923" y="3180241"/>
            <a:ext cx="4846638" cy="3459956"/>
          </a:xfrm>
          <a:prstGeom prst="rect">
            <a:avLst/>
          </a:prstGeom>
        </p:spPr>
        <p:txBody>
          <a:bodyPr>
            <a:normAutofit/>
          </a:bodyPr>
          <a:lstStyle>
            <a:lvl1pPr marL="285750" indent="-285750">
              <a:buFont typeface="Arial" panose="020B0604020202020204" pitchFamily="34" charset="0"/>
              <a:buChar char="•"/>
              <a:defRPr sz="2000">
                <a:solidFill>
                  <a:srgbClr val="393941"/>
                </a:solidFill>
                <a:latin typeface="+mj-lt"/>
              </a:defRPr>
            </a:lvl1pPr>
            <a:lvl2pPr marL="285750" indent="-285750">
              <a:buFont typeface="Arial" panose="020B0604020202020204" pitchFamily="34" charset="0"/>
              <a:buChar char="•"/>
              <a:defRPr sz="2000">
                <a:solidFill>
                  <a:srgbClr val="393941"/>
                </a:solidFill>
                <a:latin typeface="+mj-lt"/>
              </a:defRPr>
            </a:lvl2pPr>
            <a:lvl3pPr marL="285750" indent="-285750">
              <a:buFont typeface="Arial" panose="020B0604020202020204" pitchFamily="34" charset="0"/>
              <a:buChar char="•"/>
              <a:defRPr sz="2000">
                <a:solidFill>
                  <a:srgbClr val="393941"/>
                </a:solidFill>
                <a:latin typeface="+mj-lt"/>
              </a:defRPr>
            </a:lvl3pPr>
            <a:lvl4pPr marL="285750" indent="-285750">
              <a:buFont typeface="Arial" panose="020B0604020202020204" pitchFamily="34" charset="0"/>
              <a:buChar char="•"/>
              <a:defRPr sz="2000">
                <a:solidFill>
                  <a:srgbClr val="393941"/>
                </a:solidFill>
                <a:latin typeface="+mj-lt"/>
              </a:defRPr>
            </a:lvl4pPr>
            <a:lvl5pPr marL="285750" indent="-285750">
              <a:buFont typeface="Arial" panose="020B0604020202020204" pitchFamily="34" charset="0"/>
              <a:buChar char="•"/>
              <a:defRPr sz="2000">
                <a:solidFill>
                  <a:srgbClr val="39394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7">
            <a:extLst>
              <a:ext uri="{FF2B5EF4-FFF2-40B4-BE49-F238E27FC236}">
                <a16:creationId xmlns:a16="http://schemas.microsoft.com/office/drawing/2014/main" id="{BAEBC335-A886-4D09-9F28-A423661FBB1C}"/>
              </a:ext>
            </a:extLst>
          </p:cNvPr>
          <p:cNvSpPr>
            <a:spLocks noGrp="1"/>
          </p:cNvSpPr>
          <p:nvPr>
            <p:ph type="body" sz="quarter" idx="12" hasCustomPrompt="1"/>
          </p:nvPr>
        </p:nvSpPr>
        <p:spPr>
          <a:xfrm>
            <a:off x="6028115" y="1070769"/>
            <a:ext cx="2223294" cy="288925"/>
          </a:xfrm>
          <a:prstGeom prst="rect">
            <a:avLst/>
          </a:prstGeom>
        </p:spPr>
        <p:txBody>
          <a:bodyPr/>
          <a:lstStyle>
            <a:lvl1pPr>
              <a:defRPr>
                <a:solidFill>
                  <a:schemeClr val="tx1">
                    <a:lumMod val="75000"/>
                  </a:schemeClr>
                </a:solidFill>
                <a:latin typeface="+mn-lt"/>
              </a:defRPr>
            </a:lvl1pPr>
          </a:lstStyle>
          <a:p>
            <a:pPr lvl="0"/>
            <a:r>
              <a:rPr lang="en-US"/>
              <a:t>PASSAGES PROJECT</a:t>
            </a:r>
          </a:p>
        </p:txBody>
      </p:sp>
    </p:spTree>
    <p:extLst>
      <p:ext uri="{BB962C8B-B14F-4D97-AF65-F5344CB8AC3E}">
        <p14:creationId xmlns:p14="http://schemas.microsoft.com/office/powerpoint/2010/main" val="2077736553"/>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21C94-50C5-844B-AA11-A90AD96893F6}"/>
              </a:ext>
            </a:extLst>
          </p:cNvPr>
          <p:cNvSpPr>
            <a:spLocks noGrp="1"/>
          </p:cNvSpPr>
          <p:nvPr>
            <p:ph type="title" hasCustomPrompt="1"/>
          </p:nvPr>
        </p:nvSpPr>
        <p:spPr>
          <a:xfrm>
            <a:off x="1060920" y="1791503"/>
            <a:ext cx="8241360" cy="1088418"/>
          </a:xfrm>
          <a:prstGeom prst="rect">
            <a:avLst/>
          </a:prstGeom>
        </p:spPr>
        <p:txBody>
          <a:bodyPr/>
          <a:lstStyle>
            <a:lvl1pPr defTabSz="342900">
              <a:defRPr lang="en-US" sz="4800" dirty="0">
                <a:solidFill>
                  <a:srgbClr val="2BB673"/>
                </a:solidFill>
              </a:defRPr>
            </a:lvl1pPr>
          </a:lstStyle>
          <a:p>
            <a:pPr defTabSz="685800"/>
            <a:r>
              <a:rPr lang="en-US" sz="5000" spc="38">
                <a:solidFill>
                  <a:srgbClr val="009457"/>
                </a:solidFill>
                <a:latin typeface="+mj-lt"/>
              </a:rPr>
              <a:t>Slide Title:</a:t>
            </a:r>
            <a:br>
              <a:rPr lang="en-US" sz="5000" spc="38">
                <a:solidFill>
                  <a:srgbClr val="009457"/>
                </a:solidFill>
                <a:latin typeface="+mj-lt"/>
              </a:rPr>
            </a:br>
            <a:r>
              <a:rPr lang="en-US" sz="5000" spc="38">
                <a:solidFill>
                  <a:srgbClr val="2BB673"/>
                </a:solidFill>
                <a:latin typeface="+mj-lt"/>
              </a:rPr>
              <a:t>Slide Title</a:t>
            </a:r>
            <a:endParaRPr lang="en-US" sz="5000">
              <a:solidFill>
                <a:srgbClr val="2BB673"/>
              </a:solidFill>
              <a:latin typeface="+mj-lt"/>
            </a:endParaRPr>
          </a:p>
        </p:txBody>
      </p:sp>
      <p:sp>
        <p:nvSpPr>
          <p:cNvPr id="3" name="Slide Number Placeholder 2">
            <a:extLst>
              <a:ext uri="{FF2B5EF4-FFF2-40B4-BE49-F238E27FC236}">
                <a16:creationId xmlns:a16="http://schemas.microsoft.com/office/drawing/2014/main" id="{B7BEFDE3-6DC8-2943-837A-ADDAF4B75732}"/>
              </a:ext>
            </a:extLst>
          </p:cNvPr>
          <p:cNvSpPr>
            <a:spLocks noGrp="1"/>
          </p:cNvSpPr>
          <p:nvPr>
            <p:ph type="sldNum" sz="quarter" idx="10"/>
          </p:nvPr>
        </p:nvSpPr>
        <p:spPr>
          <a:xfrm>
            <a:off x="11518233" y="426253"/>
            <a:ext cx="303954" cy="384721"/>
          </a:xfrm>
        </p:spPr>
        <p:txBody>
          <a:bodyPr/>
          <a:lstStyle/>
          <a:p>
            <a:fld id="{86CB4B4D-7CA3-9044-876B-883B54F8677D}" type="slidenum">
              <a:rPr lang="en-US" smtClean="0"/>
              <a:t>‹#›</a:t>
            </a:fld>
            <a:endParaRPr lang="en-US"/>
          </a:p>
        </p:txBody>
      </p:sp>
      <p:sp>
        <p:nvSpPr>
          <p:cNvPr id="7" name="Shape 65">
            <a:extLst>
              <a:ext uri="{FF2B5EF4-FFF2-40B4-BE49-F238E27FC236}">
                <a16:creationId xmlns:a16="http://schemas.microsoft.com/office/drawing/2014/main" id="{07D11D11-AEDB-4A3F-8641-C64457F30758}"/>
              </a:ext>
            </a:extLst>
          </p:cNvPr>
          <p:cNvSpPr/>
          <p:nvPr userDrawn="1"/>
        </p:nvSpPr>
        <p:spPr>
          <a:xfrm>
            <a:off x="1060086" y="3290781"/>
            <a:ext cx="402650" cy="1"/>
          </a:xfrm>
          <a:prstGeom prst="line">
            <a:avLst/>
          </a:prstGeom>
          <a:ln w="50800">
            <a:solidFill>
              <a:srgbClr val="009457"/>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8" name="TextBox 7">
            <a:extLst>
              <a:ext uri="{FF2B5EF4-FFF2-40B4-BE49-F238E27FC236}">
                <a16:creationId xmlns:a16="http://schemas.microsoft.com/office/drawing/2014/main" id="{757C64B6-FF27-4B23-A471-958BB09028D6}"/>
              </a:ext>
            </a:extLst>
          </p:cNvPr>
          <p:cNvSpPr txBox="1"/>
          <p:nvPr userDrawn="1"/>
        </p:nvSpPr>
        <p:spPr>
          <a:xfrm>
            <a:off x="11860789" y="2017605"/>
            <a:ext cx="38537" cy="21544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just" defTabSz="412750" rtl="0" fontAlgn="auto" latinLnBrk="0" hangingPunct="0">
              <a:lnSpc>
                <a:spcPct val="100000"/>
              </a:lnSpc>
              <a:spcBef>
                <a:spcPts val="0"/>
              </a:spcBef>
              <a:spcAft>
                <a:spcPts val="0"/>
              </a:spcAft>
              <a:buClrTx/>
              <a:buSzTx/>
              <a:buFontTx/>
              <a:buNone/>
              <a:tabLst/>
            </a:pPr>
            <a:endParaRPr kumimoji="0" lang="en-US" sz="1150" b="0" i="0" u="none" strike="noStrike" cap="none" spc="0" normalizeH="0" baseline="0">
              <a:ln>
                <a:noFill/>
              </a:ln>
              <a:solidFill>
                <a:srgbClr val="A6A7AC"/>
              </a:solidFill>
              <a:effectLst/>
              <a:uFillTx/>
              <a:latin typeface="PT Sans"/>
              <a:ea typeface="PT Sans"/>
              <a:cs typeface="PT Sans"/>
              <a:sym typeface="PT Sans"/>
            </a:endParaRPr>
          </a:p>
        </p:txBody>
      </p:sp>
      <p:sp>
        <p:nvSpPr>
          <p:cNvPr id="12" name="Text Placeholder 11">
            <a:extLst>
              <a:ext uri="{FF2B5EF4-FFF2-40B4-BE49-F238E27FC236}">
                <a16:creationId xmlns:a16="http://schemas.microsoft.com/office/drawing/2014/main" id="{403EEF18-9666-4882-88A6-7293B1356371}"/>
              </a:ext>
            </a:extLst>
          </p:cNvPr>
          <p:cNvSpPr>
            <a:spLocks noGrp="1"/>
          </p:cNvSpPr>
          <p:nvPr>
            <p:ph type="body" sz="quarter" idx="11"/>
          </p:nvPr>
        </p:nvSpPr>
        <p:spPr>
          <a:xfrm>
            <a:off x="1060450" y="3567113"/>
            <a:ext cx="10457657" cy="2755900"/>
          </a:xfrm>
          <a:prstGeom prst="rect">
            <a:avLst/>
          </a:prstGeom>
        </p:spPr>
        <p:txBody>
          <a:bodyPr/>
          <a:lstStyle>
            <a:lvl1pPr marL="0" marR="0" indent="0" algn="just" defTabSz="171450" rtl="0" eaLnBrk="1" fontAlgn="auto" latinLnBrk="0" hangingPunct="0">
              <a:lnSpc>
                <a:spcPct val="100000"/>
              </a:lnSpc>
              <a:spcBef>
                <a:spcPts val="0"/>
              </a:spcBef>
              <a:spcAft>
                <a:spcPts val="0"/>
              </a:spcAft>
              <a:buClrTx/>
              <a:buSzTx/>
              <a:buFontTx/>
              <a:buNone/>
              <a:tabLst/>
              <a:defRPr/>
            </a:lvl1pPr>
            <a:lvl2pPr marL="425450" marR="0" indent="-254000" algn="just" defTabSz="171450" rtl="0" eaLnBrk="1" fontAlgn="auto" latinLnBrk="0" hangingPunct="0">
              <a:lnSpc>
                <a:spcPct val="100000"/>
              </a:lnSpc>
              <a:spcBef>
                <a:spcPts val="0"/>
              </a:spcBef>
              <a:spcAft>
                <a:spcPts val="600"/>
              </a:spcAft>
              <a:buClrTx/>
              <a:buSzTx/>
              <a:buFont typeface="Wingdings" panose="05000000000000000000" pitchFamily="2" charset="2"/>
              <a:buChar char="ü"/>
              <a:tabLst/>
              <a:defRPr/>
            </a:lvl2pPr>
          </a:lstStyle>
          <a:p>
            <a:pPr marL="0" marR="0" lvl="0" indent="0" algn="just" defTabSz="17145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53585F"/>
              </a:solidFill>
              <a:effectLst/>
              <a:uLnTx/>
              <a:uFillTx/>
              <a:latin typeface="Gill Sans MT" panose="020B0502020104020203"/>
              <a:sym typeface="PT Sans"/>
            </a:endParaRPr>
          </a:p>
          <a:p>
            <a:pPr marL="425450" marR="0" lvl="1" indent="-254000" algn="just" defTabSz="171450" rtl="0" eaLnBrk="1" fontAlgn="auto" latinLnBrk="0" hangingPunct="0">
              <a:lnSpc>
                <a:spcPct val="100000"/>
              </a:lnSpc>
              <a:spcBef>
                <a:spcPts val="0"/>
              </a:spcBef>
              <a:spcAft>
                <a:spcPts val="600"/>
              </a:spcAft>
              <a:buClrTx/>
              <a:buSzTx/>
              <a:buFont typeface="Wingdings" panose="05000000000000000000" pitchFamily="2" charset="2"/>
              <a:buChar char="ü"/>
              <a:tabLst/>
              <a:defRPr/>
            </a:pPr>
            <a:r>
              <a:rPr kumimoji="0" lang="en-US" sz="2200" b="0" i="0" u="none" strike="noStrike" kern="0" cap="none" spc="0" normalizeH="0" baseline="0" noProof="0">
                <a:ln>
                  <a:noFill/>
                </a:ln>
                <a:solidFill>
                  <a:srgbClr val="53585F"/>
                </a:solidFill>
                <a:effectLst/>
                <a:uLnTx/>
                <a:uFillTx/>
                <a:latin typeface="Gill Sans MT" panose="020B0502020104020203"/>
                <a:cs typeface="Calibri" panose="020F0502020204030204" pitchFamily="34" charset="0"/>
                <a:sym typeface="PT Sans"/>
              </a:rPr>
              <a:t>Slide text here</a:t>
            </a:r>
          </a:p>
        </p:txBody>
      </p:sp>
      <p:sp>
        <p:nvSpPr>
          <p:cNvPr id="13" name="Text Placeholder 17">
            <a:extLst>
              <a:ext uri="{FF2B5EF4-FFF2-40B4-BE49-F238E27FC236}">
                <a16:creationId xmlns:a16="http://schemas.microsoft.com/office/drawing/2014/main" id="{61CF9E58-E6C9-43E7-9AFA-F08FDCFF8DAD}"/>
              </a:ext>
            </a:extLst>
          </p:cNvPr>
          <p:cNvSpPr>
            <a:spLocks noGrp="1"/>
          </p:cNvSpPr>
          <p:nvPr>
            <p:ph type="body" sz="quarter" idx="12" hasCustomPrompt="1"/>
          </p:nvPr>
        </p:nvSpPr>
        <p:spPr>
          <a:xfrm>
            <a:off x="1060086" y="1297148"/>
            <a:ext cx="2223294" cy="288925"/>
          </a:xfrm>
          <a:prstGeom prst="rect">
            <a:avLst/>
          </a:prstGeom>
        </p:spPr>
        <p:txBody>
          <a:bodyPr/>
          <a:lstStyle>
            <a:lvl1pPr>
              <a:defRPr>
                <a:solidFill>
                  <a:schemeClr val="tx1">
                    <a:lumMod val="75000"/>
                  </a:schemeClr>
                </a:solidFill>
                <a:latin typeface="+mn-lt"/>
              </a:defRPr>
            </a:lvl1pPr>
          </a:lstStyle>
          <a:p>
            <a:pPr lvl="0"/>
            <a:r>
              <a:rPr lang="en-US"/>
              <a:t>PASSAGES PROJECT</a:t>
            </a:r>
          </a:p>
        </p:txBody>
      </p:sp>
    </p:spTree>
    <p:extLst>
      <p:ext uri="{BB962C8B-B14F-4D97-AF65-F5344CB8AC3E}">
        <p14:creationId xmlns:p14="http://schemas.microsoft.com/office/powerpoint/2010/main" val="109553102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BEFDE3-6DC8-2943-837A-ADDAF4B75732}"/>
              </a:ext>
            </a:extLst>
          </p:cNvPr>
          <p:cNvSpPr>
            <a:spLocks noGrp="1"/>
          </p:cNvSpPr>
          <p:nvPr>
            <p:ph type="sldNum" sz="quarter" idx="10"/>
          </p:nvPr>
        </p:nvSpPr>
        <p:spPr>
          <a:xfrm>
            <a:off x="11518233" y="426253"/>
            <a:ext cx="303954" cy="384721"/>
          </a:xfrm>
        </p:spPr>
        <p:txBody>
          <a:bodyPr/>
          <a:lstStyle/>
          <a:p>
            <a:fld id="{86CB4B4D-7CA3-9044-876B-883B54F8677D}" type="slidenum">
              <a:rPr lang="en-US" smtClean="0"/>
              <a:t>‹#›</a:t>
            </a:fld>
            <a:endParaRPr lang="en-US"/>
          </a:p>
        </p:txBody>
      </p:sp>
      <p:sp>
        <p:nvSpPr>
          <p:cNvPr id="8" name="TextBox 7">
            <a:extLst>
              <a:ext uri="{FF2B5EF4-FFF2-40B4-BE49-F238E27FC236}">
                <a16:creationId xmlns:a16="http://schemas.microsoft.com/office/drawing/2014/main" id="{757C64B6-FF27-4B23-A471-958BB09028D6}"/>
              </a:ext>
            </a:extLst>
          </p:cNvPr>
          <p:cNvSpPr txBox="1"/>
          <p:nvPr userDrawn="1"/>
        </p:nvSpPr>
        <p:spPr>
          <a:xfrm>
            <a:off x="11860789" y="2017605"/>
            <a:ext cx="38537" cy="21544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just" defTabSz="412750" rtl="0" fontAlgn="auto" latinLnBrk="0" hangingPunct="0">
              <a:lnSpc>
                <a:spcPct val="100000"/>
              </a:lnSpc>
              <a:spcBef>
                <a:spcPts val="0"/>
              </a:spcBef>
              <a:spcAft>
                <a:spcPts val="0"/>
              </a:spcAft>
              <a:buClrTx/>
              <a:buSzTx/>
              <a:buFontTx/>
              <a:buNone/>
              <a:tabLst/>
            </a:pPr>
            <a:endParaRPr kumimoji="0" lang="en-US" sz="1150" b="0" i="0" u="none" strike="noStrike" cap="none" spc="0" normalizeH="0" baseline="0">
              <a:ln>
                <a:noFill/>
              </a:ln>
              <a:solidFill>
                <a:srgbClr val="A6A7AC"/>
              </a:solidFill>
              <a:effectLst/>
              <a:uFillTx/>
              <a:latin typeface="PT Sans"/>
              <a:ea typeface="PT Sans"/>
              <a:cs typeface="PT Sans"/>
              <a:sym typeface="PT Sans"/>
            </a:endParaRPr>
          </a:p>
        </p:txBody>
      </p:sp>
      <p:sp>
        <p:nvSpPr>
          <p:cNvPr id="10" name="Title 9">
            <a:extLst>
              <a:ext uri="{FF2B5EF4-FFF2-40B4-BE49-F238E27FC236}">
                <a16:creationId xmlns:a16="http://schemas.microsoft.com/office/drawing/2014/main" id="{B2582044-7494-4DA3-8E16-9B8CE03E5E4B}"/>
              </a:ext>
            </a:extLst>
          </p:cNvPr>
          <p:cNvSpPr>
            <a:spLocks noGrp="1"/>
          </p:cNvSpPr>
          <p:nvPr>
            <p:ph type="title" hasCustomPrompt="1"/>
          </p:nvPr>
        </p:nvSpPr>
        <p:spPr>
          <a:xfrm>
            <a:off x="864790" y="1547725"/>
            <a:ext cx="10457657" cy="1088418"/>
          </a:xfrm>
          <a:prstGeom prst="rect">
            <a:avLst/>
          </a:prstGeom>
        </p:spPr>
        <p:txBody>
          <a:bodyPr/>
          <a:lstStyle>
            <a:lvl1pPr algn="ctr">
              <a:defRPr>
                <a:latin typeface="+mj-lt"/>
              </a:defRPr>
            </a:lvl1pPr>
          </a:lstStyle>
          <a:p>
            <a:r>
              <a:rPr lang="en-US"/>
              <a:t>Slide Title Slide Title</a:t>
            </a:r>
          </a:p>
        </p:txBody>
      </p:sp>
      <p:sp>
        <p:nvSpPr>
          <p:cNvPr id="13" name="Content Placeholder 12">
            <a:extLst>
              <a:ext uri="{FF2B5EF4-FFF2-40B4-BE49-F238E27FC236}">
                <a16:creationId xmlns:a16="http://schemas.microsoft.com/office/drawing/2014/main" id="{3A5A2637-7A02-45CB-8E81-6E5948BADD7D}"/>
              </a:ext>
            </a:extLst>
          </p:cNvPr>
          <p:cNvSpPr>
            <a:spLocks noGrp="1"/>
          </p:cNvSpPr>
          <p:nvPr>
            <p:ph sz="quarter" idx="11"/>
          </p:nvPr>
        </p:nvSpPr>
        <p:spPr>
          <a:xfrm>
            <a:off x="864789" y="3128169"/>
            <a:ext cx="10457261" cy="2983706"/>
          </a:xfrm>
          <a:prstGeom prst="rect">
            <a:avLst/>
          </a:prstGeom>
        </p:spPr>
        <p:txBody>
          <a:bodyPr/>
          <a:lstStyle>
            <a:lvl1pPr marL="285750" indent="-285750">
              <a:buFont typeface="Arial" panose="020B0604020202020204" pitchFamily="34" charset="0"/>
              <a:buChar char="•"/>
              <a:defRPr sz="2200"/>
            </a:lvl1pPr>
            <a:lvl2pPr marL="285750" indent="-285750">
              <a:buFont typeface="Arial" panose="020B0604020202020204" pitchFamily="34" charset="0"/>
              <a:buChar char="•"/>
              <a:defRPr sz="2200"/>
            </a:lvl2pPr>
            <a:lvl3pPr marL="285750" indent="-285750">
              <a:buFont typeface="Arial" panose="020B0604020202020204" pitchFamily="34" charset="0"/>
              <a:buChar char="•"/>
              <a:defRPr sz="2200"/>
            </a:lvl3pPr>
            <a:lvl4pPr marL="285750" indent="-285750">
              <a:buFont typeface="Arial" panose="020B0604020202020204" pitchFamily="34" charset="0"/>
              <a:buChar char="•"/>
              <a:defRPr sz="2200"/>
            </a:lvl4pPr>
            <a:lvl5pPr marL="285750" indent="-285750">
              <a:buFont typeface="Arial" panose="020B0604020202020204" pitchFamily="34" charset="0"/>
              <a:buChar char="•"/>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74586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ntent 5">
    <p:spTree>
      <p:nvGrpSpPr>
        <p:cNvPr id="1" name=""/>
        <p:cNvGrpSpPr/>
        <p:nvPr/>
      </p:nvGrpSpPr>
      <p:grpSpPr>
        <a:xfrm>
          <a:off x="0" y="0"/>
          <a:ext cx="0" cy="0"/>
          <a:chOff x="0" y="0"/>
          <a:chExt cx="0" cy="0"/>
        </a:xfrm>
      </p:grpSpPr>
      <p:sp>
        <p:nvSpPr>
          <p:cNvPr id="14" name="Shape 126">
            <a:extLst>
              <a:ext uri="{FF2B5EF4-FFF2-40B4-BE49-F238E27FC236}">
                <a16:creationId xmlns:a16="http://schemas.microsoft.com/office/drawing/2014/main" id="{C140B6B4-5317-49A3-8FF8-F0537A5A80D2}"/>
              </a:ext>
            </a:extLst>
          </p:cNvPr>
          <p:cNvSpPr/>
          <p:nvPr userDrawn="1"/>
        </p:nvSpPr>
        <p:spPr>
          <a:xfrm>
            <a:off x="0" y="0"/>
            <a:ext cx="4978451" cy="68666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998" y="0"/>
                </a:lnTo>
                <a:lnTo>
                  <a:pt x="21600" y="21600"/>
                </a:lnTo>
                <a:lnTo>
                  <a:pt x="0" y="21600"/>
                </a:lnTo>
                <a:lnTo>
                  <a:pt x="0" y="0"/>
                </a:lnTo>
                <a:close/>
              </a:path>
            </a:pathLst>
          </a:cu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26" name="Picture Placeholder 25">
            <a:extLst>
              <a:ext uri="{FF2B5EF4-FFF2-40B4-BE49-F238E27FC236}">
                <a16:creationId xmlns:a16="http://schemas.microsoft.com/office/drawing/2014/main" id="{33175102-C313-4727-BDD2-5291AF8274F6}"/>
              </a:ext>
            </a:extLst>
          </p:cNvPr>
          <p:cNvSpPr>
            <a:spLocks noGrp="1"/>
          </p:cNvSpPr>
          <p:nvPr>
            <p:ph type="pic" sz="quarter" idx="12"/>
          </p:nvPr>
        </p:nvSpPr>
        <p:spPr>
          <a:xfrm>
            <a:off x="495300" y="1634332"/>
            <a:ext cx="4716463" cy="3951288"/>
          </a:xfrm>
          <a:prstGeom prst="rect">
            <a:avLst/>
          </a:prstGeom>
        </p:spPr>
        <p:txBody>
          <a:bodyPr/>
          <a:lstStyle/>
          <a:p>
            <a:endParaRPr lang="en-US"/>
          </a:p>
        </p:txBody>
      </p:sp>
      <p:sp>
        <p:nvSpPr>
          <p:cNvPr id="6" name="Shape 228">
            <a:extLst>
              <a:ext uri="{FF2B5EF4-FFF2-40B4-BE49-F238E27FC236}">
                <a16:creationId xmlns:a16="http://schemas.microsoft.com/office/drawing/2014/main" id="{80D5AEF0-6995-4EC8-BAA7-3C0F5958563A}"/>
              </a:ext>
            </a:extLst>
          </p:cNvPr>
          <p:cNvSpPr txBox="1">
            <a:spLocks/>
          </p:cNvSpPr>
          <p:nvPr userDrawn="1"/>
        </p:nvSpPr>
        <p:spPr>
          <a:xfrm>
            <a:off x="11518233" y="381348"/>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
        <p:nvSpPr>
          <p:cNvPr id="9" name="Rectangle 8">
            <a:extLst>
              <a:ext uri="{FF2B5EF4-FFF2-40B4-BE49-F238E27FC236}">
                <a16:creationId xmlns:a16="http://schemas.microsoft.com/office/drawing/2014/main" id="{36C350D9-CC81-4725-89FF-424D87D6A8CE}"/>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Shape 125">
            <a:extLst>
              <a:ext uri="{FF2B5EF4-FFF2-40B4-BE49-F238E27FC236}">
                <a16:creationId xmlns:a16="http://schemas.microsoft.com/office/drawing/2014/main" id="{2954CDEE-4563-43C2-BEB3-EC7C63DAF9C4}"/>
              </a:ext>
            </a:extLst>
          </p:cNvPr>
          <p:cNvSpPr>
            <a:spLocks noGrp="1"/>
          </p:cNvSpPr>
          <p:nvPr>
            <p:ph type="sldNum" sz="quarter" idx="2"/>
          </p:nvPr>
        </p:nvSpPr>
        <p:spPr>
          <a:xfrm>
            <a:off x="11518233" y="381348"/>
            <a:ext cx="303954" cy="3847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a:t>
            </a:fld>
            <a:endParaRPr/>
          </a:p>
        </p:txBody>
      </p:sp>
      <p:sp>
        <p:nvSpPr>
          <p:cNvPr id="12" name="Picture Placeholder 8">
            <a:extLst>
              <a:ext uri="{FF2B5EF4-FFF2-40B4-BE49-F238E27FC236}">
                <a16:creationId xmlns:a16="http://schemas.microsoft.com/office/drawing/2014/main" id="{B88ECEEA-13D8-4302-93BB-E5FBB55EF400}"/>
              </a:ext>
            </a:extLst>
          </p:cNvPr>
          <p:cNvSpPr>
            <a:spLocks noGrp="1"/>
          </p:cNvSpPr>
          <p:nvPr>
            <p:ph type="pic" sz="quarter" idx="10"/>
          </p:nvPr>
        </p:nvSpPr>
        <p:spPr>
          <a:xfrm>
            <a:off x="495300" y="1634332"/>
            <a:ext cx="4716463" cy="3951288"/>
          </a:xfrm>
          <a:prstGeom prst="rect">
            <a:avLst/>
          </a:prstGeom>
          <a:solidFill>
            <a:schemeClr val="tx1"/>
          </a:solidFill>
        </p:spPr>
        <p:txBody>
          <a:bodyPr/>
          <a:lstStyle/>
          <a:p>
            <a:endParaRPr lang="en-US"/>
          </a:p>
        </p:txBody>
      </p:sp>
      <p:sp>
        <p:nvSpPr>
          <p:cNvPr id="19" name="Rectangle 18">
            <a:extLst>
              <a:ext uri="{FF2B5EF4-FFF2-40B4-BE49-F238E27FC236}">
                <a16:creationId xmlns:a16="http://schemas.microsoft.com/office/drawing/2014/main" id="{C2BDA1C1-ED58-4D25-8165-965C19CD7E5A}"/>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 name="Text Placeholder 4">
            <a:extLst>
              <a:ext uri="{FF2B5EF4-FFF2-40B4-BE49-F238E27FC236}">
                <a16:creationId xmlns:a16="http://schemas.microsoft.com/office/drawing/2014/main" id="{7A8C1358-246A-4A6F-8AD4-62E977DFEDD1}"/>
              </a:ext>
            </a:extLst>
          </p:cNvPr>
          <p:cNvSpPr>
            <a:spLocks noGrp="1"/>
          </p:cNvSpPr>
          <p:nvPr>
            <p:ph type="body" sz="quarter" idx="11"/>
          </p:nvPr>
        </p:nvSpPr>
        <p:spPr>
          <a:xfrm>
            <a:off x="6369050" y="3742532"/>
            <a:ext cx="4978400" cy="2549525"/>
          </a:xfrm>
          <a:prstGeom prst="rect">
            <a:avLst/>
          </a:prstGeom>
        </p:spPr>
        <p:txBody>
          <a:bodyPr>
            <a:normAutofit/>
          </a:bodyPr>
          <a:lstStyle>
            <a:lvl1pPr marL="228600" indent="-171450">
              <a:spcAft>
                <a:spcPts val="900"/>
              </a:spcAft>
              <a:buClr>
                <a:srgbClr val="2CB772"/>
              </a:buClr>
              <a:buFont typeface="Wingdings" panose="05000000000000000000" pitchFamily="2" charset="2"/>
              <a:buChar char="ü"/>
              <a:defRPr sz="2200">
                <a:solidFill>
                  <a:srgbClr val="393941"/>
                </a:solidFill>
                <a:latin typeface="+mj-lt"/>
              </a:defRPr>
            </a:lvl1pPr>
            <a:lvl2pPr marL="228600" indent="-171450">
              <a:spcAft>
                <a:spcPts val="900"/>
              </a:spcAft>
              <a:buClr>
                <a:srgbClr val="2CB772"/>
              </a:buClr>
              <a:buFont typeface="Wingdings" panose="05000000000000000000" pitchFamily="2" charset="2"/>
              <a:buChar char="ü"/>
              <a:defRPr sz="2200">
                <a:solidFill>
                  <a:srgbClr val="393941"/>
                </a:solidFill>
                <a:latin typeface="+mj-lt"/>
              </a:defRPr>
            </a:lvl2pPr>
            <a:lvl3pPr marL="228600" indent="-171450">
              <a:spcAft>
                <a:spcPts val="900"/>
              </a:spcAft>
              <a:buClr>
                <a:srgbClr val="2CB772"/>
              </a:buClr>
              <a:buFont typeface="Wingdings" panose="05000000000000000000" pitchFamily="2" charset="2"/>
              <a:buChar char="ü"/>
              <a:defRPr sz="2200">
                <a:solidFill>
                  <a:srgbClr val="393941"/>
                </a:solidFill>
                <a:latin typeface="+mj-lt"/>
              </a:defRPr>
            </a:lvl3pPr>
            <a:lvl4pPr marL="228600" indent="-171450">
              <a:spcAft>
                <a:spcPts val="900"/>
              </a:spcAft>
              <a:buClr>
                <a:srgbClr val="2CB772"/>
              </a:buClr>
              <a:buFont typeface="Wingdings" panose="05000000000000000000" pitchFamily="2" charset="2"/>
              <a:buChar char="ü"/>
              <a:defRPr sz="2200">
                <a:solidFill>
                  <a:srgbClr val="393941"/>
                </a:solidFill>
                <a:latin typeface="+mj-lt"/>
              </a:defRPr>
            </a:lvl4pPr>
            <a:lvl5pPr marL="228600" indent="-171450">
              <a:spcAft>
                <a:spcPts val="900"/>
              </a:spcAft>
              <a:buClr>
                <a:srgbClr val="2CB772"/>
              </a:buClr>
              <a:buFont typeface="Wingdings" panose="05000000000000000000" pitchFamily="2" charset="2"/>
              <a:buChar char="ü"/>
              <a:defRPr sz="2200">
                <a:solidFill>
                  <a:srgbClr val="39394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7">
            <a:extLst>
              <a:ext uri="{FF2B5EF4-FFF2-40B4-BE49-F238E27FC236}">
                <a16:creationId xmlns:a16="http://schemas.microsoft.com/office/drawing/2014/main" id="{B1C0D5D0-3589-4A57-8E25-B596DABF7C86}"/>
              </a:ext>
            </a:extLst>
          </p:cNvPr>
          <p:cNvSpPr>
            <a:spLocks noGrp="1"/>
          </p:cNvSpPr>
          <p:nvPr>
            <p:ph type="body" sz="quarter" idx="13" hasCustomPrompt="1"/>
          </p:nvPr>
        </p:nvSpPr>
        <p:spPr>
          <a:xfrm>
            <a:off x="6358210" y="1061870"/>
            <a:ext cx="2223294" cy="288925"/>
          </a:xfrm>
          <a:prstGeom prst="rect">
            <a:avLst/>
          </a:prstGeom>
        </p:spPr>
        <p:txBody>
          <a:bodyPr/>
          <a:lstStyle>
            <a:lvl1pPr>
              <a:defRPr>
                <a:solidFill>
                  <a:schemeClr val="tx1">
                    <a:lumMod val="75000"/>
                  </a:schemeClr>
                </a:solidFill>
                <a:latin typeface="+mn-lt"/>
              </a:defRPr>
            </a:lvl1pPr>
          </a:lstStyle>
          <a:p>
            <a:pPr lvl="0"/>
            <a:r>
              <a:rPr lang="en-US"/>
              <a:t>PASSAGES PROJECT</a:t>
            </a:r>
          </a:p>
        </p:txBody>
      </p:sp>
      <p:sp>
        <p:nvSpPr>
          <p:cNvPr id="28" name="Title 9">
            <a:extLst>
              <a:ext uri="{FF2B5EF4-FFF2-40B4-BE49-F238E27FC236}">
                <a16:creationId xmlns:a16="http://schemas.microsoft.com/office/drawing/2014/main" id="{1FFE476B-AF84-4645-9931-B90DCAAAF5BC}"/>
              </a:ext>
            </a:extLst>
          </p:cNvPr>
          <p:cNvSpPr>
            <a:spLocks noGrp="1"/>
          </p:cNvSpPr>
          <p:nvPr>
            <p:ph type="title" hasCustomPrompt="1"/>
          </p:nvPr>
        </p:nvSpPr>
        <p:spPr>
          <a:xfrm>
            <a:off x="6358210" y="1727618"/>
            <a:ext cx="4540077" cy="1088418"/>
          </a:xfrm>
          <a:prstGeom prst="rect">
            <a:avLst/>
          </a:prstGeom>
        </p:spPr>
        <p:txBody>
          <a:bodyPr/>
          <a:lstStyle>
            <a:lvl1pPr algn="l">
              <a:defRPr sz="6000">
                <a:solidFill>
                  <a:srgbClr val="009457"/>
                </a:solidFill>
                <a:latin typeface="+mj-lt"/>
              </a:defRPr>
            </a:lvl1pPr>
          </a:lstStyle>
          <a:p>
            <a:r>
              <a:rPr lang="en-US"/>
              <a:t>Slide Title Slide Title</a:t>
            </a:r>
            <a:br>
              <a:rPr lang="en-US"/>
            </a:br>
            <a:endParaRPr lang="en-US"/>
          </a:p>
        </p:txBody>
      </p:sp>
    </p:spTree>
    <p:extLst>
      <p:ext uri="{BB962C8B-B14F-4D97-AF65-F5344CB8AC3E}">
        <p14:creationId xmlns:p14="http://schemas.microsoft.com/office/powerpoint/2010/main" val="36324561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ntent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601510-22C0-4CFD-AE4E-D02544181F23}"/>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7" name="Title 1">
            <a:extLst>
              <a:ext uri="{FF2B5EF4-FFF2-40B4-BE49-F238E27FC236}">
                <a16:creationId xmlns:a16="http://schemas.microsoft.com/office/drawing/2014/main" id="{84844500-D618-4B14-9CEC-1687B5E00D8A}"/>
              </a:ext>
            </a:extLst>
          </p:cNvPr>
          <p:cNvSpPr>
            <a:spLocks noGrp="1"/>
          </p:cNvSpPr>
          <p:nvPr>
            <p:ph type="title" hasCustomPrompt="1"/>
          </p:nvPr>
        </p:nvSpPr>
        <p:spPr>
          <a:xfrm>
            <a:off x="854536" y="1806033"/>
            <a:ext cx="2223392" cy="1088418"/>
          </a:xfrm>
          <a:prstGeom prst="rect">
            <a:avLst/>
          </a:prstGeom>
        </p:spPr>
        <p:txBody>
          <a:bodyPr/>
          <a:lstStyle>
            <a:lvl1pPr>
              <a:defRPr>
                <a:latin typeface="+mj-lt"/>
              </a:defRPr>
            </a:lvl1pPr>
          </a:lstStyle>
          <a:p>
            <a:r>
              <a:rPr lang="en-US"/>
              <a:t>Slide Title </a:t>
            </a:r>
          </a:p>
        </p:txBody>
      </p:sp>
      <p:sp>
        <p:nvSpPr>
          <p:cNvPr id="38" name="Text Placeholder 17">
            <a:extLst>
              <a:ext uri="{FF2B5EF4-FFF2-40B4-BE49-F238E27FC236}">
                <a16:creationId xmlns:a16="http://schemas.microsoft.com/office/drawing/2014/main" id="{00685F81-E8C6-4EB8-9DA0-C1884C991FAC}"/>
              </a:ext>
            </a:extLst>
          </p:cNvPr>
          <p:cNvSpPr>
            <a:spLocks noGrp="1"/>
          </p:cNvSpPr>
          <p:nvPr>
            <p:ph type="body" sz="quarter" idx="12" hasCustomPrompt="1"/>
          </p:nvPr>
        </p:nvSpPr>
        <p:spPr>
          <a:xfrm>
            <a:off x="854535" y="1371600"/>
            <a:ext cx="2223294" cy="288925"/>
          </a:xfrm>
          <a:prstGeom prst="rect">
            <a:avLst/>
          </a:prstGeom>
        </p:spPr>
        <p:txBody>
          <a:bodyPr/>
          <a:lstStyle>
            <a:lvl1pPr>
              <a:defRPr>
                <a:solidFill>
                  <a:schemeClr val="tx1">
                    <a:lumMod val="75000"/>
                  </a:schemeClr>
                </a:solidFill>
                <a:latin typeface="+mn-lt"/>
              </a:defRPr>
            </a:lvl1pPr>
          </a:lstStyle>
          <a:p>
            <a:pPr lvl="0"/>
            <a:r>
              <a:rPr lang="en-US"/>
              <a:t>PASSAGES PROJECT</a:t>
            </a:r>
          </a:p>
        </p:txBody>
      </p:sp>
      <p:sp>
        <p:nvSpPr>
          <p:cNvPr id="40" name="Content Placeholder 39">
            <a:extLst>
              <a:ext uri="{FF2B5EF4-FFF2-40B4-BE49-F238E27FC236}">
                <a16:creationId xmlns:a16="http://schemas.microsoft.com/office/drawing/2014/main" id="{59D599B7-AEE8-43BE-918C-2425D21EF5CB}"/>
              </a:ext>
            </a:extLst>
          </p:cNvPr>
          <p:cNvSpPr>
            <a:spLocks noGrp="1"/>
          </p:cNvSpPr>
          <p:nvPr>
            <p:ph sz="quarter" idx="13"/>
          </p:nvPr>
        </p:nvSpPr>
        <p:spPr>
          <a:xfrm>
            <a:off x="3621881" y="1371600"/>
            <a:ext cx="7913688" cy="4945063"/>
          </a:xfrm>
          <a:prstGeom prst="rect">
            <a:avLst/>
          </a:prstGeom>
        </p:spPr>
        <p:txBody>
          <a:bodyPr/>
          <a:lstStyle>
            <a:lvl1pPr marL="285750" indent="-285750">
              <a:buFont typeface="Arial" panose="020B0604020202020204" pitchFamily="34" charset="0"/>
              <a:buChar char="•"/>
              <a:defRPr sz="2200"/>
            </a:lvl1pPr>
            <a:lvl2pPr marL="285750" indent="-285750">
              <a:buFont typeface="Arial" panose="020B0604020202020204" pitchFamily="34" charset="0"/>
              <a:buChar char="•"/>
              <a:defRPr sz="2200"/>
            </a:lvl2pPr>
            <a:lvl3pPr marL="285750" indent="-285750">
              <a:buFont typeface="Arial" panose="020B0604020202020204" pitchFamily="34" charset="0"/>
              <a:buChar char="•"/>
              <a:defRPr sz="2200"/>
            </a:lvl3pPr>
            <a:lvl4pPr marL="285750" indent="-285750">
              <a:buFont typeface="Arial" panose="020B0604020202020204" pitchFamily="34" charset="0"/>
              <a:buChar char="•"/>
              <a:defRPr sz="2200"/>
            </a:lvl4pPr>
            <a:lvl5pPr marL="285750" indent="-285750">
              <a:buFont typeface="Arial" panose="020B0604020202020204" pitchFamily="34" charset="0"/>
              <a:buChar char="•"/>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hape 125">
            <a:extLst>
              <a:ext uri="{FF2B5EF4-FFF2-40B4-BE49-F238E27FC236}">
                <a16:creationId xmlns:a16="http://schemas.microsoft.com/office/drawing/2014/main" id="{819B75DD-9B5D-466F-96D9-7B9018D28C68}"/>
              </a:ext>
            </a:extLst>
          </p:cNvPr>
          <p:cNvSpPr>
            <a:spLocks noGrp="1"/>
          </p:cNvSpPr>
          <p:nvPr>
            <p:ph type="sldNum" sz="quarter" idx="2"/>
          </p:nvPr>
        </p:nvSpPr>
        <p:spPr>
          <a:xfrm>
            <a:off x="11518233" y="381348"/>
            <a:ext cx="303954" cy="3847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a:t>
            </a:fld>
            <a:endParaRPr/>
          </a:p>
        </p:txBody>
      </p:sp>
    </p:spTree>
    <p:extLst>
      <p:ext uri="{BB962C8B-B14F-4D97-AF65-F5344CB8AC3E}">
        <p14:creationId xmlns:p14="http://schemas.microsoft.com/office/powerpoint/2010/main" val="2417479407"/>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Group 2">
    <p:spTree>
      <p:nvGrpSpPr>
        <p:cNvPr id="1" name=""/>
        <p:cNvGrpSpPr/>
        <p:nvPr/>
      </p:nvGrpSpPr>
      <p:grpSpPr>
        <a:xfrm>
          <a:off x="0" y="0"/>
          <a:ext cx="0" cy="0"/>
          <a:chOff x="0" y="0"/>
          <a:chExt cx="0" cy="0"/>
        </a:xfrm>
      </p:grpSpPr>
      <p:sp>
        <p:nvSpPr>
          <p:cNvPr id="16" name="Shape 16"/>
          <p:cNvSpPr>
            <a:spLocks noGrp="1"/>
          </p:cNvSpPr>
          <p:nvPr>
            <p:ph type="sldNum" sz="quarter" idx="2"/>
          </p:nvPr>
        </p:nvSpPr>
        <p:spPr>
          <a:xfrm>
            <a:off x="5961371" y="5762625"/>
            <a:ext cx="264496" cy="261610"/>
          </a:xfrm>
          <a:prstGeom prst="rect">
            <a:avLst/>
          </a:prstGeom>
        </p:spPr>
        <p:txBody>
          <a:bodyPr wrap="none"/>
          <a:lstStyle>
            <a:lvl1pPr algn="ctr">
              <a:defRPr sz="1200" cap="none" spc="0">
                <a:solidFill>
                  <a:srgbClr val="FFFFFF"/>
                </a:solidFill>
                <a:latin typeface="Roboto Regular"/>
                <a:ea typeface="Roboto Regular"/>
                <a:cs typeface="Roboto Regular"/>
                <a:sym typeface="Roboto Regular"/>
              </a:defRPr>
            </a:lvl1pPr>
          </a:lstStyle>
          <a:p>
            <a:fld id="{86CB4B4D-7CA3-9044-876B-883B54F8677D}" type="slidenum">
              <a:t>‹#›</a:t>
            </a:fld>
            <a:endParaRPr/>
          </a:p>
        </p:txBody>
      </p:sp>
      <p:sp>
        <p:nvSpPr>
          <p:cNvPr id="3" name="Shape 194">
            <a:extLst>
              <a:ext uri="{FF2B5EF4-FFF2-40B4-BE49-F238E27FC236}">
                <a16:creationId xmlns:a16="http://schemas.microsoft.com/office/drawing/2014/main" id="{B0853DB5-54A1-4802-AD66-1601B4B57B71}"/>
              </a:ext>
            </a:extLst>
          </p:cNvPr>
          <p:cNvSpPr txBox="1">
            <a:spLocks/>
          </p:cNvSpPr>
          <p:nvPr userDrawn="1"/>
        </p:nvSpPr>
        <p:spPr>
          <a:xfrm>
            <a:off x="5985557" y="5762625"/>
            <a:ext cx="216124" cy="500137"/>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pPr>
              <a:defRPr/>
            </a:pPr>
            <a:fld id="{86CB4B4D-7CA3-9044-876B-883B54F8677D}" type="slidenum">
              <a:rPr lang="en-US" sz="1000" smtClean="0">
                <a:latin typeface="Gill Sans MT" panose="020B0502020104020203"/>
              </a:rPr>
              <a:pPr>
                <a:defRPr/>
              </a:pPr>
              <a:t>‹#›</a:t>
            </a:fld>
            <a:endParaRPr lang="en-US" sz="1000">
              <a:latin typeface="Gill Sans MT" panose="020B0502020104020203"/>
            </a:endParaRPr>
          </a:p>
        </p:txBody>
      </p:sp>
      <p:sp>
        <p:nvSpPr>
          <p:cNvPr id="6" name="Shape 196">
            <a:extLst>
              <a:ext uri="{FF2B5EF4-FFF2-40B4-BE49-F238E27FC236}">
                <a16:creationId xmlns:a16="http://schemas.microsoft.com/office/drawing/2014/main" id="{8AF48CC2-277E-488A-B20D-068B2841B924}"/>
              </a:ext>
            </a:extLst>
          </p:cNvPr>
          <p:cNvSpPr/>
          <p:nvPr/>
        </p:nvSpPr>
        <p:spPr>
          <a:xfrm>
            <a:off x="1430024" y="2260138"/>
            <a:ext cx="1413529" cy="1413529"/>
          </a:xfrm>
          <a:prstGeom prst="ellipse">
            <a:avLst/>
          </a:prstGeom>
          <a:solidFill>
            <a:srgbClr val="009457"/>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Gill Sans MT" panose="020B0502020104020203"/>
              <a:sym typeface="Helvetica Light"/>
            </a:endParaRPr>
          </a:p>
        </p:txBody>
      </p:sp>
      <p:sp>
        <p:nvSpPr>
          <p:cNvPr id="9" name="Shape 204">
            <a:extLst>
              <a:ext uri="{FF2B5EF4-FFF2-40B4-BE49-F238E27FC236}">
                <a16:creationId xmlns:a16="http://schemas.microsoft.com/office/drawing/2014/main" id="{A3C168B0-E208-4FFB-AA94-A31364F0DEFC}"/>
              </a:ext>
            </a:extLst>
          </p:cNvPr>
          <p:cNvSpPr/>
          <p:nvPr userDrawn="1"/>
        </p:nvSpPr>
        <p:spPr>
          <a:xfrm>
            <a:off x="9348449" y="2298238"/>
            <a:ext cx="1413528" cy="1413528"/>
          </a:xfrm>
          <a:prstGeom prst="ellipse">
            <a:avLst/>
          </a:prstGeom>
          <a:solidFill>
            <a:srgbClr val="009457"/>
          </a:solidFill>
          <a:ln w="3175">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2" name="Shape 211">
            <a:extLst>
              <a:ext uri="{FF2B5EF4-FFF2-40B4-BE49-F238E27FC236}">
                <a16:creationId xmlns:a16="http://schemas.microsoft.com/office/drawing/2014/main" id="{ED52C6BC-12E0-4CC7-ACBE-1E65D58FBBDA}"/>
              </a:ext>
            </a:extLst>
          </p:cNvPr>
          <p:cNvSpPr/>
          <p:nvPr userDrawn="1"/>
        </p:nvSpPr>
        <p:spPr>
          <a:xfrm>
            <a:off x="4069499" y="2298238"/>
            <a:ext cx="1413528" cy="1413528"/>
          </a:xfrm>
          <a:prstGeom prst="ellipse">
            <a:avLst/>
          </a:prstGeom>
          <a:solidFill>
            <a:srgbClr val="009457"/>
          </a:solidFill>
          <a:ln w="3175">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218">
            <a:extLst>
              <a:ext uri="{FF2B5EF4-FFF2-40B4-BE49-F238E27FC236}">
                <a16:creationId xmlns:a16="http://schemas.microsoft.com/office/drawing/2014/main" id="{490C8B31-7A70-4677-8703-50FAB0CECA57}"/>
              </a:ext>
            </a:extLst>
          </p:cNvPr>
          <p:cNvSpPr/>
          <p:nvPr userDrawn="1"/>
        </p:nvSpPr>
        <p:spPr>
          <a:xfrm>
            <a:off x="6708973" y="2298238"/>
            <a:ext cx="1413529" cy="1413528"/>
          </a:xfrm>
          <a:prstGeom prst="ellipse">
            <a:avLst/>
          </a:prstGeom>
          <a:solidFill>
            <a:srgbClr val="009457"/>
          </a:solidFill>
          <a:ln w="3175">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8" name="Rectangle 17">
            <a:extLst>
              <a:ext uri="{FF2B5EF4-FFF2-40B4-BE49-F238E27FC236}">
                <a16:creationId xmlns:a16="http://schemas.microsoft.com/office/drawing/2014/main" id="{F21D7565-7A37-4EEB-A3BB-98315D0D30CE}"/>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24" name="Picture Placeholder 23">
            <a:extLst>
              <a:ext uri="{FF2B5EF4-FFF2-40B4-BE49-F238E27FC236}">
                <a16:creationId xmlns:a16="http://schemas.microsoft.com/office/drawing/2014/main" id="{A7481150-B5F1-4BD6-B2E3-C5DDD7DAB3EA}"/>
              </a:ext>
            </a:extLst>
          </p:cNvPr>
          <p:cNvSpPr>
            <a:spLocks noGrp="1"/>
          </p:cNvSpPr>
          <p:nvPr>
            <p:ph type="pic" sz="quarter" idx="10"/>
          </p:nvPr>
        </p:nvSpPr>
        <p:spPr>
          <a:xfrm>
            <a:off x="1430338" y="2297907"/>
            <a:ext cx="1412875" cy="1413669"/>
          </a:xfrm>
          <a:prstGeom prst="rect">
            <a:avLst/>
          </a:prstGeom>
        </p:spPr>
        <p:txBody>
          <a:bodyPr/>
          <a:lstStyle/>
          <a:p>
            <a:endParaRPr lang="en-US"/>
          </a:p>
        </p:txBody>
      </p:sp>
      <p:sp>
        <p:nvSpPr>
          <p:cNvPr id="25" name="Picture Placeholder 23">
            <a:extLst>
              <a:ext uri="{FF2B5EF4-FFF2-40B4-BE49-F238E27FC236}">
                <a16:creationId xmlns:a16="http://schemas.microsoft.com/office/drawing/2014/main" id="{A483E938-0C48-4B1F-9B8F-D7072BBA9344}"/>
              </a:ext>
            </a:extLst>
          </p:cNvPr>
          <p:cNvSpPr>
            <a:spLocks noGrp="1"/>
          </p:cNvSpPr>
          <p:nvPr>
            <p:ph type="pic" sz="quarter" idx="11"/>
          </p:nvPr>
        </p:nvSpPr>
        <p:spPr>
          <a:xfrm>
            <a:off x="4070152" y="2297907"/>
            <a:ext cx="1412875" cy="1413669"/>
          </a:xfrm>
          <a:prstGeom prst="rect">
            <a:avLst/>
          </a:prstGeom>
        </p:spPr>
        <p:txBody>
          <a:bodyPr/>
          <a:lstStyle/>
          <a:p>
            <a:endParaRPr lang="en-US"/>
          </a:p>
        </p:txBody>
      </p:sp>
      <p:sp>
        <p:nvSpPr>
          <p:cNvPr id="26" name="Picture Placeholder 23">
            <a:extLst>
              <a:ext uri="{FF2B5EF4-FFF2-40B4-BE49-F238E27FC236}">
                <a16:creationId xmlns:a16="http://schemas.microsoft.com/office/drawing/2014/main" id="{A8D47B36-88BE-492B-9221-811685707E43}"/>
              </a:ext>
            </a:extLst>
          </p:cNvPr>
          <p:cNvSpPr>
            <a:spLocks noGrp="1"/>
          </p:cNvSpPr>
          <p:nvPr>
            <p:ph type="pic" sz="quarter" idx="12"/>
          </p:nvPr>
        </p:nvSpPr>
        <p:spPr>
          <a:xfrm>
            <a:off x="6709626" y="2297907"/>
            <a:ext cx="1412875" cy="1413669"/>
          </a:xfrm>
          <a:prstGeom prst="rect">
            <a:avLst/>
          </a:prstGeom>
        </p:spPr>
        <p:txBody>
          <a:bodyPr/>
          <a:lstStyle/>
          <a:p>
            <a:endParaRPr lang="en-US"/>
          </a:p>
        </p:txBody>
      </p:sp>
      <p:sp>
        <p:nvSpPr>
          <p:cNvPr id="27" name="Picture Placeholder 23">
            <a:extLst>
              <a:ext uri="{FF2B5EF4-FFF2-40B4-BE49-F238E27FC236}">
                <a16:creationId xmlns:a16="http://schemas.microsoft.com/office/drawing/2014/main" id="{B87F483A-6F82-4510-9AF2-701457CBA7DE}"/>
              </a:ext>
            </a:extLst>
          </p:cNvPr>
          <p:cNvSpPr>
            <a:spLocks noGrp="1"/>
          </p:cNvSpPr>
          <p:nvPr>
            <p:ph type="pic" sz="quarter" idx="13"/>
          </p:nvPr>
        </p:nvSpPr>
        <p:spPr>
          <a:xfrm>
            <a:off x="9348448" y="2297907"/>
            <a:ext cx="1412875" cy="1413669"/>
          </a:xfrm>
          <a:prstGeom prst="rect">
            <a:avLst/>
          </a:prstGeom>
        </p:spPr>
        <p:txBody>
          <a:bodyPr/>
          <a:lstStyle/>
          <a:p>
            <a:endParaRPr lang="en-US"/>
          </a:p>
        </p:txBody>
      </p:sp>
      <p:sp>
        <p:nvSpPr>
          <p:cNvPr id="29" name="Text Placeholder 28">
            <a:extLst>
              <a:ext uri="{FF2B5EF4-FFF2-40B4-BE49-F238E27FC236}">
                <a16:creationId xmlns:a16="http://schemas.microsoft.com/office/drawing/2014/main" id="{21BA1116-41B6-4179-A4B6-D3A7532FAAB1}"/>
              </a:ext>
            </a:extLst>
          </p:cNvPr>
          <p:cNvSpPr>
            <a:spLocks noGrp="1"/>
          </p:cNvSpPr>
          <p:nvPr>
            <p:ph type="body" sz="quarter" idx="14"/>
          </p:nvPr>
        </p:nvSpPr>
        <p:spPr>
          <a:xfrm>
            <a:off x="1077808" y="4451799"/>
            <a:ext cx="2117934" cy="2158229"/>
          </a:xfrm>
          <a:prstGeom prst="rect">
            <a:avLst/>
          </a:prstGeom>
        </p:spPr>
        <p:txBody>
          <a:bodyPr>
            <a:normAutofit/>
          </a:bodyPr>
          <a:lstStyle>
            <a:lvl1pPr indent="0" algn="ctr">
              <a:defRPr sz="2000">
                <a:latin typeface="+mn-lt"/>
              </a:defRPr>
            </a:lvl1pPr>
            <a:lvl2pPr indent="0" algn="ctr">
              <a:defRPr sz="2000">
                <a:latin typeface="+mn-lt"/>
              </a:defRPr>
            </a:lvl2pPr>
            <a:lvl3pPr indent="0" algn="ctr">
              <a:defRPr sz="2000">
                <a:latin typeface="+mn-lt"/>
              </a:defRPr>
            </a:lvl3pPr>
            <a:lvl4pPr indent="0" algn="ctr">
              <a:defRPr sz="2000">
                <a:latin typeface="+mn-lt"/>
              </a:defRPr>
            </a:lvl4pPr>
            <a:lvl5pPr indent="0" algn="ctr">
              <a:defRPr sz="2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8">
            <a:extLst>
              <a:ext uri="{FF2B5EF4-FFF2-40B4-BE49-F238E27FC236}">
                <a16:creationId xmlns:a16="http://schemas.microsoft.com/office/drawing/2014/main" id="{6D7AC951-9666-4378-9479-2849ECC96E8C}"/>
              </a:ext>
            </a:extLst>
          </p:cNvPr>
          <p:cNvSpPr>
            <a:spLocks noGrp="1"/>
          </p:cNvSpPr>
          <p:nvPr>
            <p:ph type="body" sz="quarter" idx="15"/>
          </p:nvPr>
        </p:nvSpPr>
        <p:spPr>
          <a:xfrm>
            <a:off x="3717295" y="4451799"/>
            <a:ext cx="2117934" cy="2158229"/>
          </a:xfrm>
          <a:prstGeom prst="rect">
            <a:avLst/>
          </a:prstGeom>
        </p:spPr>
        <p:txBody>
          <a:bodyPr>
            <a:normAutofit/>
          </a:bodyPr>
          <a:lstStyle>
            <a:lvl1pPr indent="0" algn="ctr">
              <a:defRPr sz="2000">
                <a:latin typeface="+mn-lt"/>
              </a:defRPr>
            </a:lvl1pPr>
            <a:lvl2pPr indent="0" algn="ctr">
              <a:defRPr sz="2000">
                <a:latin typeface="+mn-lt"/>
              </a:defRPr>
            </a:lvl2pPr>
            <a:lvl3pPr indent="0" algn="ctr">
              <a:defRPr sz="2000">
                <a:latin typeface="+mn-lt"/>
              </a:defRPr>
            </a:lvl3pPr>
            <a:lvl4pPr indent="0" algn="ctr">
              <a:defRPr sz="2000">
                <a:latin typeface="+mn-lt"/>
              </a:defRPr>
            </a:lvl4pPr>
            <a:lvl5pPr indent="0" algn="ctr">
              <a:defRPr sz="2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8">
            <a:extLst>
              <a:ext uri="{FF2B5EF4-FFF2-40B4-BE49-F238E27FC236}">
                <a16:creationId xmlns:a16="http://schemas.microsoft.com/office/drawing/2014/main" id="{9616D93D-218E-4861-A680-26D7BB995507}"/>
              </a:ext>
            </a:extLst>
          </p:cNvPr>
          <p:cNvSpPr>
            <a:spLocks noGrp="1"/>
          </p:cNvSpPr>
          <p:nvPr>
            <p:ph type="body" sz="quarter" idx="16"/>
          </p:nvPr>
        </p:nvSpPr>
        <p:spPr>
          <a:xfrm>
            <a:off x="6356772" y="4451799"/>
            <a:ext cx="2117934" cy="2158229"/>
          </a:xfrm>
          <a:prstGeom prst="rect">
            <a:avLst/>
          </a:prstGeom>
        </p:spPr>
        <p:txBody>
          <a:bodyPr>
            <a:normAutofit/>
          </a:bodyPr>
          <a:lstStyle>
            <a:lvl1pPr indent="0" algn="ctr">
              <a:defRPr sz="2000">
                <a:latin typeface="+mn-lt"/>
              </a:defRPr>
            </a:lvl1pPr>
            <a:lvl2pPr indent="0" algn="ctr">
              <a:defRPr sz="2000">
                <a:latin typeface="+mn-lt"/>
              </a:defRPr>
            </a:lvl2pPr>
            <a:lvl3pPr indent="0" algn="ctr">
              <a:defRPr sz="2000">
                <a:latin typeface="+mn-lt"/>
              </a:defRPr>
            </a:lvl3pPr>
            <a:lvl4pPr indent="0" algn="ctr">
              <a:defRPr sz="2000">
                <a:latin typeface="+mn-lt"/>
              </a:defRPr>
            </a:lvl4pPr>
            <a:lvl5pPr indent="0" algn="ctr">
              <a:defRPr sz="2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28">
            <a:extLst>
              <a:ext uri="{FF2B5EF4-FFF2-40B4-BE49-F238E27FC236}">
                <a16:creationId xmlns:a16="http://schemas.microsoft.com/office/drawing/2014/main" id="{9D890629-CD5F-4905-AAD7-9B6FBD7EF891}"/>
              </a:ext>
            </a:extLst>
          </p:cNvPr>
          <p:cNvSpPr>
            <a:spLocks noGrp="1"/>
          </p:cNvSpPr>
          <p:nvPr>
            <p:ph type="body" sz="quarter" idx="17"/>
          </p:nvPr>
        </p:nvSpPr>
        <p:spPr>
          <a:xfrm>
            <a:off x="8996258" y="4451799"/>
            <a:ext cx="2117934" cy="2158229"/>
          </a:xfrm>
          <a:prstGeom prst="rect">
            <a:avLst/>
          </a:prstGeom>
        </p:spPr>
        <p:txBody>
          <a:bodyPr>
            <a:normAutofit/>
          </a:bodyPr>
          <a:lstStyle>
            <a:lvl1pPr indent="0" algn="ctr">
              <a:defRPr sz="2000">
                <a:latin typeface="+mn-lt"/>
              </a:defRPr>
            </a:lvl1pPr>
            <a:lvl2pPr indent="0" algn="ctr">
              <a:defRPr sz="2000">
                <a:latin typeface="+mn-lt"/>
              </a:defRPr>
            </a:lvl2pPr>
            <a:lvl3pPr indent="0" algn="ctr">
              <a:defRPr sz="2000">
                <a:latin typeface="+mn-lt"/>
              </a:defRPr>
            </a:lvl3pPr>
            <a:lvl4pPr indent="0" algn="ctr">
              <a:defRPr sz="2000">
                <a:latin typeface="+mn-lt"/>
              </a:defRPr>
            </a:lvl4pPr>
            <a:lvl5pPr indent="0" algn="ctr">
              <a:defRPr sz="2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7">
            <a:extLst>
              <a:ext uri="{FF2B5EF4-FFF2-40B4-BE49-F238E27FC236}">
                <a16:creationId xmlns:a16="http://schemas.microsoft.com/office/drawing/2014/main" id="{A1F9B834-19C6-4494-8F8A-3315B3FB1C59}"/>
              </a:ext>
            </a:extLst>
          </p:cNvPr>
          <p:cNvSpPr>
            <a:spLocks noGrp="1"/>
          </p:cNvSpPr>
          <p:nvPr>
            <p:ph type="body" sz="quarter" idx="18" hasCustomPrompt="1"/>
          </p:nvPr>
        </p:nvSpPr>
        <p:spPr>
          <a:xfrm>
            <a:off x="1077808" y="4010163"/>
            <a:ext cx="2117934" cy="252329"/>
          </a:xfrm>
          <a:prstGeom prst="rect">
            <a:avLst/>
          </a:prstGeom>
        </p:spPr>
        <p:txBody>
          <a:bodyPr>
            <a:normAutofit/>
          </a:bodyPr>
          <a:lstStyle>
            <a:lvl1pPr algn="ctr">
              <a:defRPr sz="1600" b="1" spc="150">
                <a:solidFill>
                  <a:srgbClr val="393941"/>
                </a:solidFill>
                <a:latin typeface="+mj-lt"/>
              </a:defRPr>
            </a:lvl1pPr>
          </a:lstStyle>
          <a:p>
            <a:pPr lvl="0"/>
            <a:r>
              <a:rPr lang="en-US"/>
              <a:t>HEADING</a:t>
            </a:r>
          </a:p>
        </p:txBody>
      </p:sp>
      <p:sp>
        <p:nvSpPr>
          <p:cNvPr id="35" name="Text Placeholder 37">
            <a:extLst>
              <a:ext uri="{FF2B5EF4-FFF2-40B4-BE49-F238E27FC236}">
                <a16:creationId xmlns:a16="http://schemas.microsoft.com/office/drawing/2014/main" id="{EAF9EBA4-4684-40D9-9CE8-A63C2A11A102}"/>
              </a:ext>
            </a:extLst>
          </p:cNvPr>
          <p:cNvSpPr>
            <a:spLocks noGrp="1"/>
          </p:cNvSpPr>
          <p:nvPr>
            <p:ph type="body" sz="quarter" idx="19" hasCustomPrompt="1"/>
          </p:nvPr>
        </p:nvSpPr>
        <p:spPr>
          <a:xfrm>
            <a:off x="3717295" y="4010163"/>
            <a:ext cx="2117934" cy="252329"/>
          </a:xfrm>
          <a:prstGeom prst="rect">
            <a:avLst/>
          </a:prstGeom>
        </p:spPr>
        <p:txBody>
          <a:bodyPr>
            <a:normAutofit/>
          </a:bodyPr>
          <a:lstStyle>
            <a:lvl1pPr algn="ctr">
              <a:defRPr sz="1600" b="1" spc="150">
                <a:solidFill>
                  <a:srgbClr val="393941"/>
                </a:solidFill>
                <a:latin typeface="+mj-lt"/>
              </a:defRPr>
            </a:lvl1pPr>
          </a:lstStyle>
          <a:p>
            <a:pPr lvl="0"/>
            <a:r>
              <a:rPr lang="en-US"/>
              <a:t>HEADING</a:t>
            </a:r>
          </a:p>
        </p:txBody>
      </p:sp>
      <p:sp>
        <p:nvSpPr>
          <p:cNvPr id="36" name="Text Placeholder 37">
            <a:extLst>
              <a:ext uri="{FF2B5EF4-FFF2-40B4-BE49-F238E27FC236}">
                <a16:creationId xmlns:a16="http://schemas.microsoft.com/office/drawing/2014/main" id="{3431E518-49BB-495E-B130-5187AFFC1CBF}"/>
              </a:ext>
            </a:extLst>
          </p:cNvPr>
          <p:cNvSpPr>
            <a:spLocks noGrp="1"/>
          </p:cNvSpPr>
          <p:nvPr>
            <p:ph type="body" sz="quarter" idx="20" hasCustomPrompt="1"/>
          </p:nvPr>
        </p:nvSpPr>
        <p:spPr>
          <a:xfrm>
            <a:off x="6356772" y="4010163"/>
            <a:ext cx="2117934" cy="252329"/>
          </a:xfrm>
          <a:prstGeom prst="rect">
            <a:avLst/>
          </a:prstGeom>
        </p:spPr>
        <p:txBody>
          <a:bodyPr>
            <a:normAutofit/>
          </a:bodyPr>
          <a:lstStyle>
            <a:lvl1pPr algn="ctr">
              <a:defRPr sz="1600" b="1" spc="150">
                <a:solidFill>
                  <a:srgbClr val="393941"/>
                </a:solidFill>
                <a:latin typeface="+mj-lt"/>
              </a:defRPr>
            </a:lvl1pPr>
          </a:lstStyle>
          <a:p>
            <a:pPr lvl="0"/>
            <a:r>
              <a:rPr lang="en-US"/>
              <a:t>HEADING</a:t>
            </a:r>
          </a:p>
        </p:txBody>
      </p:sp>
      <p:sp>
        <p:nvSpPr>
          <p:cNvPr id="37" name="Text Placeholder 37">
            <a:extLst>
              <a:ext uri="{FF2B5EF4-FFF2-40B4-BE49-F238E27FC236}">
                <a16:creationId xmlns:a16="http://schemas.microsoft.com/office/drawing/2014/main" id="{DCF1CD93-03CD-488A-A804-AA8F42849644}"/>
              </a:ext>
            </a:extLst>
          </p:cNvPr>
          <p:cNvSpPr>
            <a:spLocks noGrp="1"/>
          </p:cNvSpPr>
          <p:nvPr>
            <p:ph type="body" sz="quarter" idx="21" hasCustomPrompt="1"/>
          </p:nvPr>
        </p:nvSpPr>
        <p:spPr>
          <a:xfrm>
            <a:off x="8995919" y="4010163"/>
            <a:ext cx="2117934" cy="252329"/>
          </a:xfrm>
          <a:prstGeom prst="rect">
            <a:avLst/>
          </a:prstGeom>
        </p:spPr>
        <p:txBody>
          <a:bodyPr>
            <a:normAutofit/>
          </a:bodyPr>
          <a:lstStyle>
            <a:lvl1pPr algn="ctr">
              <a:defRPr sz="1600" b="1" spc="150">
                <a:solidFill>
                  <a:srgbClr val="393941"/>
                </a:solidFill>
                <a:latin typeface="+mj-lt"/>
              </a:defRPr>
            </a:lvl1pPr>
          </a:lstStyle>
          <a:p>
            <a:pPr lvl="0"/>
            <a:r>
              <a:rPr lang="en-US"/>
              <a:t>HEADING</a:t>
            </a:r>
          </a:p>
        </p:txBody>
      </p:sp>
      <p:sp>
        <p:nvSpPr>
          <p:cNvPr id="38" name="Title 1">
            <a:extLst>
              <a:ext uri="{FF2B5EF4-FFF2-40B4-BE49-F238E27FC236}">
                <a16:creationId xmlns:a16="http://schemas.microsoft.com/office/drawing/2014/main" id="{24271CA5-8E97-4139-8F02-8814D1D82B9A}"/>
              </a:ext>
            </a:extLst>
          </p:cNvPr>
          <p:cNvSpPr>
            <a:spLocks noGrp="1"/>
          </p:cNvSpPr>
          <p:nvPr>
            <p:ph type="title" hasCustomPrompt="1"/>
          </p:nvPr>
        </p:nvSpPr>
        <p:spPr>
          <a:xfrm>
            <a:off x="1060920" y="1204382"/>
            <a:ext cx="9701057" cy="719259"/>
          </a:xfrm>
          <a:prstGeom prst="rect">
            <a:avLst/>
          </a:prstGeom>
        </p:spPr>
        <p:txBody>
          <a:bodyPr/>
          <a:lstStyle>
            <a:lvl1pPr marL="0" marR="0" indent="0" algn="l" defTabSz="342900" rtl="0" eaLnBrk="1" fontAlgn="auto" latinLnBrk="0" hangingPunct="0">
              <a:lnSpc>
                <a:spcPct val="80000"/>
              </a:lnSpc>
              <a:spcBef>
                <a:spcPts val="0"/>
              </a:spcBef>
              <a:spcAft>
                <a:spcPts val="0"/>
              </a:spcAft>
              <a:buClrTx/>
              <a:buSzTx/>
              <a:buFontTx/>
              <a:buNone/>
              <a:tabLst/>
              <a:defRPr/>
            </a:lvl1pPr>
          </a:lstStyle>
          <a:p>
            <a:pPr marL="0" marR="0" lvl="0" indent="0" algn="l" defTabSz="342900" rtl="0" eaLnBrk="1" fontAlgn="auto" latinLnBrk="0" hangingPunct="0">
              <a:lnSpc>
                <a:spcPct val="80000"/>
              </a:lnSpc>
              <a:spcBef>
                <a:spcPts val="0"/>
              </a:spcBef>
              <a:spcAft>
                <a:spcPts val="0"/>
              </a:spcAft>
              <a:buClrTx/>
              <a:buSzTx/>
              <a:buFontTx/>
              <a:buNone/>
              <a:tabLst/>
              <a:defRPr/>
            </a:pPr>
            <a:r>
              <a:rPr kumimoji="0" lang="en-GB" sz="5000" b="1" i="0" u="none" strike="noStrike" kern="0" cap="none" spc="38" normalizeH="0" baseline="0" noProof="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sp>
        <p:nvSpPr>
          <p:cNvPr id="22" name="Shape 125">
            <a:extLst>
              <a:ext uri="{FF2B5EF4-FFF2-40B4-BE49-F238E27FC236}">
                <a16:creationId xmlns:a16="http://schemas.microsoft.com/office/drawing/2014/main" id="{1E47F41F-4993-44F6-A885-D1ED52EE6607}"/>
              </a:ext>
            </a:extLst>
          </p:cNvPr>
          <p:cNvSpPr txBox="1">
            <a:spLocks/>
          </p:cNvSpPr>
          <p:nvPr userDrawn="1"/>
        </p:nvSpPr>
        <p:spPr>
          <a:xfrm>
            <a:off x="11518233" y="381348"/>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Tree>
    <p:extLst>
      <p:ext uri="{BB962C8B-B14F-4D97-AF65-F5344CB8AC3E}">
        <p14:creationId xmlns:p14="http://schemas.microsoft.com/office/powerpoint/2010/main" val="127640963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Gro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062D-08B0-9A4A-AB2A-474470FD3C9E}"/>
              </a:ext>
            </a:extLst>
          </p:cNvPr>
          <p:cNvSpPr>
            <a:spLocks noGrp="1"/>
          </p:cNvSpPr>
          <p:nvPr>
            <p:ph type="title" hasCustomPrompt="1"/>
          </p:nvPr>
        </p:nvSpPr>
        <p:spPr>
          <a:xfrm>
            <a:off x="1060920" y="1139707"/>
            <a:ext cx="8241360" cy="1088418"/>
          </a:xfrm>
          <a:prstGeom prst="rect">
            <a:avLst/>
          </a:prstGeom>
        </p:spPr>
        <p:txBody>
          <a:bodyPr/>
          <a:lstStyle>
            <a:lvl1pPr marL="0" marR="0" indent="0" algn="l" defTabSz="342900" rtl="0" eaLnBrk="1" fontAlgn="auto" latinLnBrk="0" hangingPunct="0">
              <a:lnSpc>
                <a:spcPct val="80000"/>
              </a:lnSpc>
              <a:spcBef>
                <a:spcPts val="0"/>
              </a:spcBef>
              <a:spcAft>
                <a:spcPts val="0"/>
              </a:spcAft>
              <a:buClrTx/>
              <a:buSzTx/>
              <a:buFontTx/>
              <a:buNone/>
              <a:tabLst/>
              <a:defRPr/>
            </a:lvl1pPr>
          </a:lstStyle>
          <a:p>
            <a:pPr marL="0" marR="0" lvl="0" indent="0" algn="l" defTabSz="342900" rtl="0" eaLnBrk="1" fontAlgn="auto" latinLnBrk="0" hangingPunct="0">
              <a:lnSpc>
                <a:spcPct val="80000"/>
              </a:lnSpc>
              <a:spcBef>
                <a:spcPts val="0"/>
              </a:spcBef>
              <a:spcAft>
                <a:spcPts val="0"/>
              </a:spcAft>
              <a:buClrTx/>
              <a:buSzTx/>
              <a:buFontTx/>
              <a:buNone/>
              <a:tabLst/>
              <a:defRPr/>
            </a:pPr>
            <a:r>
              <a:rPr kumimoji="0" lang="en-GB" sz="5000" b="1" i="0" u="none" strike="noStrike" kern="0" cap="none" spc="38" normalizeH="0" baseline="0" noProof="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grpSp>
        <p:nvGrpSpPr>
          <p:cNvPr id="5" name="Group 142">
            <a:extLst>
              <a:ext uri="{FF2B5EF4-FFF2-40B4-BE49-F238E27FC236}">
                <a16:creationId xmlns:a16="http://schemas.microsoft.com/office/drawing/2014/main" id="{0BFD2755-CD3F-42B5-AF2F-D025DE67592E}"/>
              </a:ext>
            </a:extLst>
          </p:cNvPr>
          <p:cNvGrpSpPr/>
          <p:nvPr userDrawn="1"/>
        </p:nvGrpSpPr>
        <p:grpSpPr>
          <a:xfrm>
            <a:off x="1313277" y="2269315"/>
            <a:ext cx="4260848" cy="4276047"/>
            <a:chOff x="0" y="0"/>
            <a:chExt cx="6186406" cy="8552092"/>
          </a:xfrm>
        </p:grpSpPr>
        <p:sp>
          <p:nvSpPr>
            <p:cNvPr id="7" name="Shape 136">
              <a:extLst>
                <a:ext uri="{FF2B5EF4-FFF2-40B4-BE49-F238E27FC236}">
                  <a16:creationId xmlns:a16="http://schemas.microsoft.com/office/drawing/2014/main" id="{A38032B0-A6E6-4AA6-B1B5-9C8A1AB11A15}"/>
                </a:ext>
              </a:extLst>
            </p:cNvPr>
            <p:cNvSpPr/>
            <p:nvPr/>
          </p:nvSpPr>
          <p:spPr>
            <a:xfrm>
              <a:off x="0" y="0"/>
              <a:ext cx="6186406" cy="8552092"/>
            </a:xfrm>
            <a:prstGeom prst="rect">
              <a:avLst/>
            </a:prstGeom>
            <a:noFill/>
            <a:ln w="50800" cap="flat">
              <a:solidFill>
                <a:srgbClr val="009457"/>
              </a:solidFill>
              <a:prstDash val="solid"/>
              <a:miter lim="400000"/>
            </a:ln>
            <a:effectLst/>
          </p:spPr>
          <p:txBody>
            <a:bodyPr wrap="square" lIns="38100" tIns="38100" rIns="38100" bIns="381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9" name="Shape 137">
              <a:extLst>
                <a:ext uri="{FF2B5EF4-FFF2-40B4-BE49-F238E27FC236}">
                  <a16:creationId xmlns:a16="http://schemas.microsoft.com/office/drawing/2014/main" id="{6557AE7E-C1B0-4FB6-971E-B07976E24416}"/>
                </a:ext>
              </a:extLst>
            </p:cNvPr>
            <p:cNvSpPr/>
            <p:nvPr/>
          </p:nvSpPr>
          <p:spPr>
            <a:xfrm>
              <a:off x="435030" y="1016862"/>
              <a:ext cx="5103661" cy="790601"/>
            </a:xfrm>
            <a:prstGeom prst="roundRect">
              <a:avLst>
                <a:gd name="adj" fmla="val 50000"/>
              </a:avLst>
            </a:prstGeom>
            <a:solidFill>
              <a:srgbClr val="009457"/>
            </a:solidFill>
            <a:ln w="38100" cap="flat">
              <a:solidFill>
                <a:srgbClr val="009457"/>
              </a:solidFill>
              <a:prstDash val="solid"/>
              <a:miter lim="400000"/>
            </a:ln>
            <a:effectLst/>
          </p:spPr>
          <p:txBody>
            <a:bodyPr wrap="square" lIns="38100" tIns="38100" rIns="38100" bIns="381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grpSp>
      <p:grpSp>
        <p:nvGrpSpPr>
          <p:cNvPr id="11" name="Group 150">
            <a:extLst>
              <a:ext uri="{FF2B5EF4-FFF2-40B4-BE49-F238E27FC236}">
                <a16:creationId xmlns:a16="http://schemas.microsoft.com/office/drawing/2014/main" id="{0F50CA4E-B8FF-45E3-A00F-A7E90488E0A5}"/>
              </a:ext>
            </a:extLst>
          </p:cNvPr>
          <p:cNvGrpSpPr/>
          <p:nvPr userDrawn="1"/>
        </p:nvGrpSpPr>
        <p:grpSpPr>
          <a:xfrm>
            <a:off x="6142604" y="2228125"/>
            <a:ext cx="4260848" cy="4276047"/>
            <a:chOff x="0" y="0"/>
            <a:chExt cx="6186406" cy="8552092"/>
          </a:xfrm>
        </p:grpSpPr>
        <p:sp>
          <p:nvSpPr>
            <p:cNvPr id="13" name="Shape 145">
              <a:extLst>
                <a:ext uri="{FF2B5EF4-FFF2-40B4-BE49-F238E27FC236}">
                  <a16:creationId xmlns:a16="http://schemas.microsoft.com/office/drawing/2014/main" id="{7A145CD8-5478-4972-94A4-28622FE0408E}"/>
                </a:ext>
              </a:extLst>
            </p:cNvPr>
            <p:cNvSpPr/>
            <p:nvPr/>
          </p:nvSpPr>
          <p:spPr>
            <a:xfrm>
              <a:off x="0" y="0"/>
              <a:ext cx="6186406" cy="8552092"/>
            </a:xfrm>
            <a:prstGeom prst="rect">
              <a:avLst/>
            </a:prstGeom>
            <a:noFill/>
            <a:ln w="50800" cap="flat">
              <a:solidFill>
                <a:srgbClr val="393941"/>
              </a:solidFill>
              <a:prstDash val="solid"/>
              <a:miter lim="400000"/>
            </a:ln>
            <a:effectLst/>
          </p:spPr>
          <p:txBody>
            <a:bodyPr wrap="square" lIns="38100" tIns="38100" rIns="38100" bIns="381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146">
              <a:extLst>
                <a:ext uri="{FF2B5EF4-FFF2-40B4-BE49-F238E27FC236}">
                  <a16:creationId xmlns:a16="http://schemas.microsoft.com/office/drawing/2014/main" id="{651E32B9-B79D-4BFD-86F2-02934964727B}"/>
                </a:ext>
              </a:extLst>
            </p:cNvPr>
            <p:cNvSpPr/>
            <p:nvPr/>
          </p:nvSpPr>
          <p:spPr>
            <a:xfrm>
              <a:off x="647715" y="1066832"/>
              <a:ext cx="4890976" cy="790601"/>
            </a:xfrm>
            <a:prstGeom prst="roundRect">
              <a:avLst>
                <a:gd name="adj" fmla="val 50000"/>
              </a:avLst>
            </a:prstGeom>
            <a:solidFill>
              <a:srgbClr val="393941"/>
            </a:solidFill>
            <a:ln w="38100" cap="flat">
              <a:solidFill>
                <a:srgbClr val="393941"/>
              </a:solidFill>
              <a:prstDash val="solid"/>
              <a:miter lim="400000"/>
            </a:ln>
            <a:effectLst/>
          </p:spPr>
          <p:txBody>
            <a:bodyPr wrap="square" lIns="38100" tIns="38100" rIns="38100" bIns="381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grpSp>
      <p:sp>
        <p:nvSpPr>
          <p:cNvPr id="18" name="Rectangle 17">
            <a:extLst>
              <a:ext uri="{FF2B5EF4-FFF2-40B4-BE49-F238E27FC236}">
                <a16:creationId xmlns:a16="http://schemas.microsoft.com/office/drawing/2014/main" id="{C8E8AB29-5A0D-44C8-A76B-6DC152C1E063}"/>
              </a:ext>
            </a:extLst>
          </p:cNvPr>
          <p:cNvSpPr/>
          <p:nvPr userDrawn="1"/>
        </p:nvSpPr>
        <p:spPr>
          <a:xfrm>
            <a:off x="11535695" y="550345"/>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20" name="Text Placeholder 19">
            <a:extLst>
              <a:ext uri="{FF2B5EF4-FFF2-40B4-BE49-F238E27FC236}">
                <a16:creationId xmlns:a16="http://schemas.microsoft.com/office/drawing/2014/main" id="{A756E2D1-02C4-4D50-B04C-1FBD59E9B152}"/>
              </a:ext>
            </a:extLst>
          </p:cNvPr>
          <p:cNvSpPr>
            <a:spLocks noGrp="1"/>
          </p:cNvSpPr>
          <p:nvPr>
            <p:ph type="body" sz="quarter" idx="10" hasCustomPrompt="1"/>
          </p:nvPr>
        </p:nvSpPr>
        <p:spPr>
          <a:xfrm>
            <a:off x="6588714" y="3558437"/>
            <a:ext cx="3368629" cy="2626519"/>
          </a:xfrm>
          <a:prstGeom prst="rect">
            <a:avLst/>
          </a:prstGeom>
        </p:spPr>
        <p:txBody>
          <a:bodyPr/>
          <a:lstStyle>
            <a:lvl2pPr marL="114300" marR="0" indent="-114300" algn="l" defTabSz="533400" rtl="0" eaLnBrk="1" fontAlgn="auto" latinLnBrk="0" hangingPunct="0">
              <a:lnSpc>
                <a:spcPct val="90000"/>
              </a:lnSpc>
              <a:spcBef>
                <a:spcPct val="0"/>
              </a:spcBef>
              <a:spcAft>
                <a:spcPct val="15000"/>
              </a:spcAft>
              <a:buClrTx/>
              <a:buSzTx/>
              <a:buFontTx/>
              <a:buChar char="•"/>
              <a:tabLst/>
              <a:defRPr/>
            </a:lvl2pPr>
          </a:lstStyle>
          <a:p>
            <a:pPr marL="114300" marR="0" lvl="1" indent="-114300" algn="l" defTabSz="533400" rtl="0" eaLnBrk="1" fontAlgn="auto" latinLnBrk="0" hangingPunct="0">
              <a:lnSpc>
                <a:spcPct val="90000"/>
              </a:lnSpc>
              <a:spcBef>
                <a:spcPct val="0"/>
              </a:spcBef>
              <a:spcAft>
                <a:spcPct val="15000"/>
              </a:spcAft>
              <a:buClrTx/>
              <a:buSzTx/>
              <a:buFontTx/>
              <a:buChar char="•"/>
              <a:tabLst/>
              <a:defRPr/>
            </a:pPr>
            <a:r>
              <a:rPr kumimoji="0" lang="en-US" sz="1800" b="1"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Text </a:t>
            </a:r>
            <a:r>
              <a:rPr kumimoji="0" lang="en-US" sz="18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here</a:t>
            </a:r>
            <a:br>
              <a:rPr kumimoji="0" lang="en-US" sz="18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br>
            <a:endParaRPr kumimoji="0" lang="en-US" sz="1800" b="0" i="0" u="none" strike="noStrike" kern="1200" cap="none" spc="0" normalizeH="0" baseline="0" noProof="0">
              <a:ln>
                <a:noFill/>
              </a:ln>
              <a:solidFill>
                <a:srgbClr val="53585F"/>
              </a:solidFill>
              <a:effectLst/>
              <a:uLnTx/>
              <a:uFillTx/>
              <a:latin typeface="PT Sans"/>
              <a:sym typeface="PT Sans"/>
            </a:endParaRPr>
          </a:p>
          <a:p>
            <a:pPr marL="114300" marR="0" lvl="1" indent="-114300" algn="l" defTabSz="533400" rtl="0" eaLnBrk="1" fontAlgn="auto" latinLnBrk="0" hangingPunct="0">
              <a:lnSpc>
                <a:spcPct val="90000"/>
              </a:lnSpc>
              <a:spcBef>
                <a:spcPct val="0"/>
              </a:spcBef>
              <a:spcAft>
                <a:spcPct val="15000"/>
              </a:spcAft>
              <a:buClrTx/>
              <a:buSzTx/>
              <a:buFontTx/>
              <a:buChar char="•"/>
              <a:tabLst/>
              <a:defRPr/>
            </a:pPr>
            <a:r>
              <a:rPr kumimoji="0" lang="en-US" sz="1800" b="1"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Text </a:t>
            </a:r>
            <a:r>
              <a:rPr kumimoji="0" lang="en-US" sz="18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here</a:t>
            </a:r>
            <a:br>
              <a:rPr kumimoji="0" lang="en-US" sz="18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br>
            <a:endParaRPr kumimoji="0" lang="en-US" sz="18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endParaRPr>
          </a:p>
          <a:p>
            <a:pPr marL="114300" marR="0" lvl="1" indent="-114300" algn="l" defTabSz="533400" rtl="0" eaLnBrk="1" fontAlgn="auto" latinLnBrk="0" hangingPunct="0">
              <a:lnSpc>
                <a:spcPct val="90000"/>
              </a:lnSpc>
              <a:spcBef>
                <a:spcPct val="0"/>
              </a:spcBef>
              <a:spcAft>
                <a:spcPct val="15000"/>
              </a:spcAft>
              <a:buClrTx/>
              <a:buSzTx/>
              <a:buFontTx/>
              <a:buChar char="•"/>
              <a:tabLst/>
              <a:defRPr/>
            </a:pPr>
            <a:r>
              <a:rPr kumimoji="0" lang="en-US" sz="1800" b="1"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Text </a:t>
            </a:r>
            <a:r>
              <a:rPr kumimoji="0" lang="en-US" sz="18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here</a:t>
            </a:r>
          </a:p>
        </p:txBody>
      </p:sp>
      <p:sp>
        <p:nvSpPr>
          <p:cNvPr id="21" name="Text Placeholder 19">
            <a:extLst>
              <a:ext uri="{FF2B5EF4-FFF2-40B4-BE49-F238E27FC236}">
                <a16:creationId xmlns:a16="http://schemas.microsoft.com/office/drawing/2014/main" id="{5E9A1071-EF93-45BE-B608-8F05979EC6DA}"/>
              </a:ext>
            </a:extLst>
          </p:cNvPr>
          <p:cNvSpPr>
            <a:spLocks noGrp="1"/>
          </p:cNvSpPr>
          <p:nvPr>
            <p:ph type="body" sz="quarter" idx="11" hasCustomPrompt="1"/>
          </p:nvPr>
        </p:nvSpPr>
        <p:spPr>
          <a:xfrm>
            <a:off x="1724009" y="3545945"/>
            <a:ext cx="3368629" cy="2626519"/>
          </a:xfrm>
          <a:prstGeom prst="rect">
            <a:avLst/>
          </a:prstGeom>
        </p:spPr>
        <p:txBody>
          <a:bodyPr/>
          <a:lstStyle>
            <a:lvl2pPr marL="114300" marR="0" indent="-114300" algn="l" defTabSz="533400" rtl="0" eaLnBrk="1" fontAlgn="auto" latinLnBrk="0" hangingPunct="0">
              <a:lnSpc>
                <a:spcPct val="90000"/>
              </a:lnSpc>
              <a:spcBef>
                <a:spcPct val="0"/>
              </a:spcBef>
              <a:spcAft>
                <a:spcPct val="15000"/>
              </a:spcAft>
              <a:buClrTx/>
              <a:buSzTx/>
              <a:buFontTx/>
              <a:buChar char="•"/>
              <a:tabLst/>
              <a:defRPr/>
            </a:lvl2pPr>
          </a:lstStyle>
          <a:p>
            <a:pPr marL="114300" marR="0" lvl="1" indent="-114300" algn="l" defTabSz="533400" rtl="0" eaLnBrk="1" fontAlgn="auto" latinLnBrk="0" hangingPunct="0">
              <a:lnSpc>
                <a:spcPct val="90000"/>
              </a:lnSpc>
              <a:spcBef>
                <a:spcPct val="0"/>
              </a:spcBef>
              <a:spcAft>
                <a:spcPct val="15000"/>
              </a:spcAft>
              <a:buClrTx/>
              <a:buSzTx/>
              <a:buFontTx/>
              <a:buChar char="•"/>
              <a:tabLst/>
              <a:defRPr/>
            </a:pPr>
            <a:r>
              <a:rPr kumimoji="0" lang="en-US" sz="1800" b="1"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Text </a:t>
            </a:r>
            <a:r>
              <a:rPr kumimoji="0" lang="en-US" sz="18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here</a:t>
            </a:r>
            <a:br>
              <a:rPr kumimoji="0" lang="en-US" sz="18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br>
            <a:endParaRPr kumimoji="0" lang="en-US" sz="1800" b="0" i="0" u="none" strike="noStrike" kern="1200" cap="none" spc="0" normalizeH="0" baseline="0" noProof="0">
              <a:ln>
                <a:noFill/>
              </a:ln>
              <a:solidFill>
                <a:srgbClr val="53585F"/>
              </a:solidFill>
              <a:effectLst/>
              <a:uLnTx/>
              <a:uFillTx/>
              <a:latin typeface="PT Sans"/>
              <a:sym typeface="PT Sans"/>
            </a:endParaRPr>
          </a:p>
          <a:p>
            <a:pPr marL="114300" marR="0" lvl="1" indent="-114300" algn="l" defTabSz="533400" rtl="0" eaLnBrk="1" fontAlgn="auto" latinLnBrk="0" hangingPunct="0">
              <a:lnSpc>
                <a:spcPct val="90000"/>
              </a:lnSpc>
              <a:spcBef>
                <a:spcPct val="0"/>
              </a:spcBef>
              <a:spcAft>
                <a:spcPct val="15000"/>
              </a:spcAft>
              <a:buClrTx/>
              <a:buSzTx/>
              <a:buFontTx/>
              <a:buChar char="•"/>
              <a:tabLst/>
              <a:defRPr/>
            </a:pPr>
            <a:r>
              <a:rPr kumimoji="0" lang="en-US" sz="1800" b="1"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Text </a:t>
            </a:r>
            <a:r>
              <a:rPr kumimoji="0" lang="en-US" sz="18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here</a:t>
            </a:r>
            <a:br>
              <a:rPr kumimoji="0" lang="en-US" sz="18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br>
            <a:endParaRPr kumimoji="0" lang="en-US" sz="18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endParaRPr>
          </a:p>
          <a:p>
            <a:pPr marL="114300" marR="0" lvl="1" indent="-114300" algn="l" defTabSz="533400" rtl="0" eaLnBrk="1" fontAlgn="auto" latinLnBrk="0" hangingPunct="0">
              <a:lnSpc>
                <a:spcPct val="90000"/>
              </a:lnSpc>
              <a:spcBef>
                <a:spcPct val="0"/>
              </a:spcBef>
              <a:spcAft>
                <a:spcPct val="15000"/>
              </a:spcAft>
              <a:buClrTx/>
              <a:buSzTx/>
              <a:buFontTx/>
              <a:buChar char="•"/>
              <a:tabLst/>
              <a:defRPr/>
            </a:pPr>
            <a:r>
              <a:rPr kumimoji="0" lang="en-US" sz="1800" b="1"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Text </a:t>
            </a:r>
            <a:r>
              <a:rPr kumimoji="0" lang="en-US" sz="1800" b="0" i="0" u="none" strike="noStrike" kern="1200" cap="none" spc="0" normalizeH="0" baseline="0" noProof="0">
                <a:ln>
                  <a:noFill/>
                </a:ln>
                <a:solidFill>
                  <a:srgbClr val="53585F"/>
                </a:solidFill>
                <a:effectLst/>
                <a:uLnTx/>
                <a:uFillTx/>
                <a:latin typeface="PT Sans"/>
                <a:ea typeface="Gill Sans MT" charset="0"/>
                <a:cs typeface="Gill Sans MT" charset="0"/>
                <a:sym typeface="PT Sans"/>
              </a:rPr>
              <a:t>here</a:t>
            </a:r>
          </a:p>
        </p:txBody>
      </p:sp>
      <p:sp>
        <p:nvSpPr>
          <p:cNvPr id="22" name="Text Placeholder 37">
            <a:extLst>
              <a:ext uri="{FF2B5EF4-FFF2-40B4-BE49-F238E27FC236}">
                <a16:creationId xmlns:a16="http://schemas.microsoft.com/office/drawing/2014/main" id="{B96815F7-6121-4EE8-A1EE-8B9619B593EA}"/>
              </a:ext>
            </a:extLst>
          </p:cNvPr>
          <p:cNvSpPr>
            <a:spLocks noGrp="1"/>
          </p:cNvSpPr>
          <p:nvPr>
            <p:ph type="body" sz="quarter" idx="16" hasCustomPrompt="1"/>
          </p:nvPr>
        </p:nvSpPr>
        <p:spPr>
          <a:xfrm>
            <a:off x="1958539" y="2849232"/>
            <a:ext cx="2899569" cy="252329"/>
          </a:xfrm>
          <a:prstGeom prst="rect">
            <a:avLst/>
          </a:prstGeom>
        </p:spPr>
        <p:txBody>
          <a:bodyPr>
            <a:normAutofit/>
          </a:bodyPr>
          <a:lstStyle>
            <a:lvl1pPr algn="ctr">
              <a:defRPr sz="1600" b="1" spc="150">
                <a:solidFill>
                  <a:srgbClr val="FFFEFF"/>
                </a:solidFill>
                <a:latin typeface="+mj-lt"/>
              </a:defRPr>
            </a:lvl1pPr>
          </a:lstStyle>
          <a:p>
            <a:pPr lvl="0"/>
            <a:r>
              <a:rPr lang="en-US"/>
              <a:t>HEADING</a:t>
            </a:r>
          </a:p>
        </p:txBody>
      </p:sp>
      <p:sp>
        <p:nvSpPr>
          <p:cNvPr id="23" name="Text Placeholder 37">
            <a:extLst>
              <a:ext uri="{FF2B5EF4-FFF2-40B4-BE49-F238E27FC236}">
                <a16:creationId xmlns:a16="http://schemas.microsoft.com/office/drawing/2014/main" id="{E55F6E35-30B5-48C9-9BAC-53128597733D}"/>
              </a:ext>
            </a:extLst>
          </p:cNvPr>
          <p:cNvSpPr>
            <a:spLocks noGrp="1"/>
          </p:cNvSpPr>
          <p:nvPr>
            <p:ph type="body" sz="quarter" idx="17" hasCustomPrompt="1"/>
          </p:nvPr>
        </p:nvSpPr>
        <p:spPr>
          <a:xfrm>
            <a:off x="6823244" y="2871465"/>
            <a:ext cx="2899569" cy="252329"/>
          </a:xfrm>
          <a:prstGeom prst="rect">
            <a:avLst/>
          </a:prstGeom>
        </p:spPr>
        <p:txBody>
          <a:bodyPr>
            <a:normAutofit/>
          </a:bodyPr>
          <a:lstStyle>
            <a:lvl1pPr algn="ctr">
              <a:defRPr sz="1600" b="1" spc="150">
                <a:solidFill>
                  <a:srgbClr val="FFFEFF"/>
                </a:solidFill>
                <a:latin typeface="+mj-lt"/>
              </a:defRPr>
            </a:lvl1pPr>
          </a:lstStyle>
          <a:p>
            <a:pPr lvl="0"/>
            <a:r>
              <a:rPr lang="en-US"/>
              <a:t>HEADING</a:t>
            </a:r>
          </a:p>
        </p:txBody>
      </p:sp>
      <p:sp>
        <p:nvSpPr>
          <p:cNvPr id="14" name="Shape 125">
            <a:extLst>
              <a:ext uri="{FF2B5EF4-FFF2-40B4-BE49-F238E27FC236}">
                <a16:creationId xmlns:a16="http://schemas.microsoft.com/office/drawing/2014/main" id="{70011811-52CE-4E97-B959-DC92214218FE}"/>
              </a:ext>
            </a:extLst>
          </p:cNvPr>
          <p:cNvSpPr>
            <a:spLocks noGrp="1"/>
          </p:cNvSpPr>
          <p:nvPr>
            <p:ph type="sldNum" sz="quarter" idx="2"/>
          </p:nvPr>
        </p:nvSpPr>
        <p:spPr>
          <a:xfrm>
            <a:off x="11518233" y="381348"/>
            <a:ext cx="303954" cy="3847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a:t>
            </a:fld>
            <a:endParaRPr/>
          </a:p>
        </p:txBody>
      </p:sp>
    </p:spTree>
    <p:extLst>
      <p:ext uri="{BB962C8B-B14F-4D97-AF65-F5344CB8AC3E}">
        <p14:creationId xmlns:p14="http://schemas.microsoft.com/office/powerpoint/2010/main" val="367526588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GB"/>
              <a:t>Click to edit Master title style</a:t>
            </a:r>
            <a:endParaRPr lang="en-US"/>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20217138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Group 5">
    <p:spTree>
      <p:nvGrpSpPr>
        <p:cNvPr id="1" name=""/>
        <p:cNvGrpSpPr/>
        <p:nvPr/>
      </p:nvGrpSpPr>
      <p:grpSpPr>
        <a:xfrm>
          <a:off x="0" y="0"/>
          <a:ext cx="0" cy="0"/>
          <a:chOff x="0" y="0"/>
          <a:chExt cx="0" cy="0"/>
        </a:xfrm>
      </p:grpSpPr>
      <p:sp>
        <p:nvSpPr>
          <p:cNvPr id="2" name="Shape 105">
            <a:extLst>
              <a:ext uri="{FF2B5EF4-FFF2-40B4-BE49-F238E27FC236}">
                <a16:creationId xmlns:a16="http://schemas.microsoft.com/office/drawing/2014/main" id="{324B3928-831E-4A3E-8142-CF8F8765FE78}"/>
              </a:ext>
            </a:extLst>
          </p:cNvPr>
          <p:cNvSpPr>
            <a:spLocks noGrp="1"/>
          </p:cNvSpPr>
          <p:nvPr>
            <p:ph type="sldNum" sz="quarter" idx="2"/>
          </p:nvPr>
        </p:nvSpPr>
        <p:spPr>
          <a:xfrm>
            <a:off x="11518233" y="381348"/>
            <a:ext cx="303954" cy="3847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a:t>
            </a:fld>
            <a:endParaRPr/>
          </a:p>
        </p:txBody>
      </p:sp>
      <p:sp>
        <p:nvSpPr>
          <p:cNvPr id="3" name="Picture Placeholder 1">
            <a:extLst>
              <a:ext uri="{FF2B5EF4-FFF2-40B4-BE49-F238E27FC236}">
                <a16:creationId xmlns:a16="http://schemas.microsoft.com/office/drawing/2014/main" id="{7256C2B7-ABE9-4654-B268-7FC5B5BD2BC7}"/>
              </a:ext>
            </a:extLst>
          </p:cNvPr>
          <p:cNvSpPr>
            <a:spLocks noGrp="1"/>
          </p:cNvSpPr>
          <p:nvPr>
            <p:ph type="pic" sz="quarter" idx="10"/>
          </p:nvPr>
        </p:nvSpPr>
        <p:spPr>
          <a:xfrm>
            <a:off x="1071895" y="2682369"/>
            <a:ext cx="3087353" cy="2379381"/>
          </a:xfrm>
          <a:prstGeom prst="rect">
            <a:avLst/>
          </a:prstGeom>
          <a:solidFill>
            <a:schemeClr val="tx1"/>
          </a:solidFill>
        </p:spPr>
      </p:sp>
      <p:sp>
        <p:nvSpPr>
          <p:cNvPr id="4" name="Picture Placeholder 4">
            <a:extLst>
              <a:ext uri="{FF2B5EF4-FFF2-40B4-BE49-F238E27FC236}">
                <a16:creationId xmlns:a16="http://schemas.microsoft.com/office/drawing/2014/main" id="{DAF314C4-6B5A-4A23-823E-7EA687CBA9D2}"/>
              </a:ext>
            </a:extLst>
          </p:cNvPr>
          <p:cNvSpPr>
            <a:spLocks noGrp="1"/>
          </p:cNvSpPr>
          <p:nvPr>
            <p:ph type="pic" sz="quarter" idx="11"/>
          </p:nvPr>
        </p:nvSpPr>
        <p:spPr>
          <a:xfrm>
            <a:off x="4551528" y="2682368"/>
            <a:ext cx="3083923" cy="2379381"/>
          </a:xfrm>
          <a:prstGeom prst="rect">
            <a:avLst/>
          </a:prstGeom>
          <a:solidFill>
            <a:schemeClr val="tx1"/>
          </a:solidFill>
        </p:spPr>
      </p:sp>
      <p:sp>
        <p:nvSpPr>
          <p:cNvPr id="5" name="Picture Placeholder 5">
            <a:extLst>
              <a:ext uri="{FF2B5EF4-FFF2-40B4-BE49-F238E27FC236}">
                <a16:creationId xmlns:a16="http://schemas.microsoft.com/office/drawing/2014/main" id="{BC703053-7A23-4E5B-A292-26C8837779CA}"/>
              </a:ext>
            </a:extLst>
          </p:cNvPr>
          <p:cNvSpPr>
            <a:spLocks noGrp="1"/>
          </p:cNvSpPr>
          <p:nvPr>
            <p:ph type="pic" sz="quarter" idx="12"/>
          </p:nvPr>
        </p:nvSpPr>
        <p:spPr>
          <a:xfrm>
            <a:off x="8045623" y="2682368"/>
            <a:ext cx="3093204" cy="2379381"/>
          </a:xfrm>
          <a:prstGeom prst="rect">
            <a:avLst/>
          </a:prstGeom>
          <a:solidFill>
            <a:schemeClr val="tx1"/>
          </a:solidFill>
        </p:spPr>
      </p:sp>
      <p:sp>
        <p:nvSpPr>
          <p:cNvPr id="8" name="Shape 106">
            <a:extLst>
              <a:ext uri="{FF2B5EF4-FFF2-40B4-BE49-F238E27FC236}">
                <a16:creationId xmlns:a16="http://schemas.microsoft.com/office/drawing/2014/main" id="{DD814868-CB68-45DD-909D-1B0D50C91A6B}"/>
              </a:ext>
            </a:extLst>
          </p:cNvPr>
          <p:cNvSpPr/>
          <p:nvPr userDrawn="1"/>
        </p:nvSpPr>
        <p:spPr>
          <a:xfrm>
            <a:off x="1071895" y="2210570"/>
            <a:ext cx="402650" cy="1"/>
          </a:xfrm>
          <a:prstGeom prst="line">
            <a:avLst/>
          </a:prstGeom>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0" name="Shape 111">
            <a:extLst>
              <a:ext uri="{FF2B5EF4-FFF2-40B4-BE49-F238E27FC236}">
                <a16:creationId xmlns:a16="http://schemas.microsoft.com/office/drawing/2014/main" id="{30420FDF-8C99-4F4C-A50D-D77EC29DB227}"/>
              </a:ext>
            </a:extLst>
          </p:cNvPr>
          <p:cNvSpPr/>
          <p:nvPr userDrawn="1"/>
        </p:nvSpPr>
        <p:spPr>
          <a:xfrm>
            <a:off x="8049928" y="2682367"/>
            <a:ext cx="3093204" cy="2379381"/>
          </a:xfrm>
          <a:prstGeom prst="rect">
            <a:avLst/>
          </a:prstGeom>
          <a:solidFill>
            <a:srgbClr val="2CB772">
              <a:alpha val="80000"/>
            </a:srgb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14" name="Rectangle 13">
            <a:extLst>
              <a:ext uri="{FF2B5EF4-FFF2-40B4-BE49-F238E27FC236}">
                <a16:creationId xmlns:a16="http://schemas.microsoft.com/office/drawing/2014/main" id="{7443C7A5-697A-47C3-9422-4C061543A426}"/>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6" name="Text Placeholder 15">
            <a:extLst>
              <a:ext uri="{FF2B5EF4-FFF2-40B4-BE49-F238E27FC236}">
                <a16:creationId xmlns:a16="http://schemas.microsoft.com/office/drawing/2014/main" id="{78B6A215-4808-4A24-8E82-D9DCF4F21AD6}"/>
              </a:ext>
            </a:extLst>
          </p:cNvPr>
          <p:cNvSpPr>
            <a:spLocks noGrp="1"/>
          </p:cNvSpPr>
          <p:nvPr>
            <p:ph type="body" sz="quarter" idx="13" hasCustomPrompt="1"/>
          </p:nvPr>
        </p:nvSpPr>
        <p:spPr>
          <a:xfrm>
            <a:off x="1060086" y="1425010"/>
            <a:ext cx="7175608" cy="1242219"/>
          </a:xfrm>
          <a:prstGeom prst="rect">
            <a:avLst/>
          </a:prstGeom>
        </p:spPr>
        <p:txBody>
          <a:bodyPr>
            <a:normAutofit/>
          </a:bodyPr>
          <a:lstStyle>
            <a:lvl1pPr algn="l">
              <a:defRPr lang="en-US" sz="5000" b="1" dirty="0">
                <a:solidFill>
                  <a:srgbClr val="393941"/>
                </a:solidFill>
              </a:defRPr>
            </a:lvl1pPr>
          </a:lstStyle>
          <a:p>
            <a:r>
              <a:rPr lang="en-US">
                <a:latin typeface="+mj-lt"/>
              </a:rPr>
              <a:t>Slide Title Slide Title</a:t>
            </a:r>
          </a:p>
        </p:txBody>
      </p:sp>
      <p:sp>
        <p:nvSpPr>
          <p:cNvPr id="18" name="Text Placeholder 17">
            <a:extLst>
              <a:ext uri="{FF2B5EF4-FFF2-40B4-BE49-F238E27FC236}">
                <a16:creationId xmlns:a16="http://schemas.microsoft.com/office/drawing/2014/main" id="{8A82C35C-C79F-4804-B86C-78F0F442A518}"/>
              </a:ext>
            </a:extLst>
          </p:cNvPr>
          <p:cNvSpPr>
            <a:spLocks noGrp="1"/>
          </p:cNvSpPr>
          <p:nvPr>
            <p:ph type="body" sz="quarter" idx="14" hasCustomPrompt="1"/>
          </p:nvPr>
        </p:nvSpPr>
        <p:spPr>
          <a:xfrm>
            <a:off x="1048544" y="5252614"/>
            <a:ext cx="3087688" cy="642938"/>
          </a:xfrm>
          <a:prstGeom prst="rect">
            <a:avLst/>
          </a:prstGeom>
        </p:spPr>
        <p:txBody>
          <a:bodyPr>
            <a:noAutofit/>
          </a:bodyPr>
          <a:lstStyle>
            <a:lvl1pPr algn="ctr">
              <a:defRPr lang="en-US" sz="1600" dirty="0"/>
            </a:lvl1pPr>
            <a:lvl2pPr>
              <a:defRPr/>
            </a:lvl2pPr>
            <a:lvl3pPr>
              <a:defRPr/>
            </a:lvl3pPr>
            <a:lvl4pPr>
              <a:defRPr/>
            </a:lvl4pPr>
            <a:lvl5pPr>
              <a:defRPr/>
            </a:lvl5pPr>
          </a:lstStyle>
          <a:p>
            <a:r>
              <a:rPr lang="en-US">
                <a:latin typeface="+mn-lt"/>
              </a:rPr>
              <a:t>Lorem Ipsum is simply dummy text of the printing and typesetting industry. Lorem Ipsum</a:t>
            </a:r>
          </a:p>
        </p:txBody>
      </p:sp>
      <p:sp>
        <p:nvSpPr>
          <p:cNvPr id="19" name="Text Placeholder 17">
            <a:extLst>
              <a:ext uri="{FF2B5EF4-FFF2-40B4-BE49-F238E27FC236}">
                <a16:creationId xmlns:a16="http://schemas.microsoft.com/office/drawing/2014/main" id="{E661EC2B-5FD9-42EC-93F3-C776C24D0BC1}"/>
              </a:ext>
            </a:extLst>
          </p:cNvPr>
          <p:cNvSpPr>
            <a:spLocks noGrp="1"/>
          </p:cNvSpPr>
          <p:nvPr>
            <p:ph type="body" sz="quarter" idx="15" hasCustomPrompt="1"/>
          </p:nvPr>
        </p:nvSpPr>
        <p:spPr>
          <a:xfrm>
            <a:off x="4547763" y="5252614"/>
            <a:ext cx="3087688" cy="642938"/>
          </a:xfrm>
          <a:prstGeom prst="rect">
            <a:avLst/>
          </a:prstGeom>
        </p:spPr>
        <p:txBody>
          <a:bodyPr>
            <a:noAutofit/>
          </a:bodyPr>
          <a:lstStyle>
            <a:lvl1pPr algn="ctr">
              <a:defRPr lang="en-US" sz="1600" dirty="0"/>
            </a:lvl1pPr>
            <a:lvl2pPr>
              <a:defRPr/>
            </a:lvl2pPr>
            <a:lvl3pPr>
              <a:defRPr/>
            </a:lvl3pPr>
            <a:lvl4pPr>
              <a:defRPr/>
            </a:lvl4pPr>
            <a:lvl5pPr>
              <a:defRPr/>
            </a:lvl5pPr>
          </a:lstStyle>
          <a:p>
            <a:r>
              <a:rPr lang="en-US">
                <a:latin typeface="+mn-lt"/>
              </a:rPr>
              <a:t>Lorem Ipsum is simply dummy text of the printing and typesetting industry. Lorem Ipsum</a:t>
            </a:r>
          </a:p>
        </p:txBody>
      </p:sp>
      <p:sp>
        <p:nvSpPr>
          <p:cNvPr id="20" name="Text Placeholder 17">
            <a:extLst>
              <a:ext uri="{FF2B5EF4-FFF2-40B4-BE49-F238E27FC236}">
                <a16:creationId xmlns:a16="http://schemas.microsoft.com/office/drawing/2014/main" id="{2D2E0F51-AE59-45D9-9139-F1780082E36C}"/>
              </a:ext>
            </a:extLst>
          </p:cNvPr>
          <p:cNvSpPr>
            <a:spLocks noGrp="1"/>
          </p:cNvSpPr>
          <p:nvPr>
            <p:ph type="body" sz="quarter" idx="16" hasCustomPrompt="1"/>
          </p:nvPr>
        </p:nvSpPr>
        <p:spPr>
          <a:xfrm>
            <a:off x="8045623" y="5252614"/>
            <a:ext cx="3087688" cy="642938"/>
          </a:xfrm>
          <a:prstGeom prst="rect">
            <a:avLst/>
          </a:prstGeom>
        </p:spPr>
        <p:txBody>
          <a:bodyPr>
            <a:noAutofit/>
          </a:bodyPr>
          <a:lstStyle>
            <a:lvl1pPr algn="ctr">
              <a:defRPr lang="en-US" sz="1600" dirty="0"/>
            </a:lvl1pPr>
            <a:lvl2pPr>
              <a:defRPr/>
            </a:lvl2pPr>
            <a:lvl3pPr>
              <a:defRPr/>
            </a:lvl3pPr>
            <a:lvl4pPr>
              <a:defRPr/>
            </a:lvl4pPr>
            <a:lvl5pPr>
              <a:defRPr/>
            </a:lvl5pPr>
          </a:lstStyle>
          <a:p>
            <a:r>
              <a:rPr lang="en-US">
                <a:latin typeface="+mn-lt"/>
              </a:rPr>
              <a:t>Lorem Ipsum is simply dummy text of the printing and typesetting industry. Lorem Ipsum</a:t>
            </a:r>
          </a:p>
        </p:txBody>
      </p:sp>
      <p:sp>
        <p:nvSpPr>
          <p:cNvPr id="21" name="Text Placeholder 17">
            <a:extLst>
              <a:ext uri="{FF2B5EF4-FFF2-40B4-BE49-F238E27FC236}">
                <a16:creationId xmlns:a16="http://schemas.microsoft.com/office/drawing/2014/main" id="{48EA6C98-3E94-4814-B75C-DBA721D07A9B}"/>
              </a:ext>
            </a:extLst>
          </p:cNvPr>
          <p:cNvSpPr>
            <a:spLocks noGrp="1"/>
          </p:cNvSpPr>
          <p:nvPr>
            <p:ph type="body" sz="quarter" idx="17" hasCustomPrompt="1"/>
          </p:nvPr>
        </p:nvSpPr>
        <p:spPr>
          <a:xfrm>
            <a:off x="1048544" y="984054"/>
            <a:ext cx="2223294" cy="288925"/>
          </a:xfrm>
          <a:prstGeom prst="rect">
            <a:avLst/>
          </a:prstGeom>
        </p:spPr>
        <p:txBody>
          <a:bodyPr/>
          <a:lstStyle>
            <a:lvl1pPr>
              <a:defRPr>
                <a:solidFill>
                  <a:schemeClr val="tx1">
                    <a:lumMod val="75000"/>
                  </a:schemeClr>
                </a:solidFill>
                <a:latin typeface="+mn-lt"/>
              </a:defRPr>
            </a:lvl1pPr>
          </a:lstStyle>
          <a:p>
            <a:pPr lvl="0"/>
            <a:r>
              <a:rPr lang="en-US"/>
              <a:t>PASSAGES PROJECT</a:t>
            </a:r>
          </a:p>
        </p:txBody>
      </p:sp>
    </p:spTree>
    <p:extLst>
      <p:ext uri="{BB962C8B-B14F-4D97-AF65-F5344CB8AC3E}">
        <p14:creationId xmlns:p14="http://schemas.microsoft.com/office/powerpoint/2010/main" val="274619428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ext-Heavy Group">
    <p:spTree>
      <p:nvGrpSpPr>
        <p:cNvPr id="1" name=""/>
        <p:cNvGrpSpPr/>
        <p:nvPr/>
      </p:nvGrpSpPr>
      <p:grpSpPr>
        <a:xfrm>
          <a:off x="0" y="0"/>
          <a:ext cx="0" cy="0"/>
          <a:chOff x="0" y="0"/>
          <a:chExt cx="0" cy="0"/>
        </a:xfrm>
      </p:grpSpPr>
      <p:sp>
        <p:nvSpPr>
          <p:cNvPr id="5" name="Shape 136">
            <a:extLst>
              <a:ext uri="{FF2B5EF4-FFF2-40B4-BE49-F238E27FC236}">
                <a16:creationId xmlns:a16="http://schemas.microsoft.com/office/drawing/2014/main" id="{A169A340-98F0-4CA3-9C7C-C84370F5DF83}"/>
              </a:ext>
            </a:extLst>
          </p:cNvPr>
          <p:cNvSpPr/>
          <p:nvPr/>
        </p:nvSpPr>
        <p:spPr>
          <a:xfrm>
            <a:off x="1078744" y="1290977"/>
            <a:ext cx="3093204" cy="4276047"/>
          </a:xfrm>
          <a:prstGeom prst="rect">
            <a:avLst/>
          </a:prstGeom>
          <a:noFill/>
          <a:ln w="50800" cap="flat">
            <a:solidFill>
              <a:srgbClr val="2CB772"/>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9" name="Shape 137">
            <a:extLst>
              <a:ext uri="{FF2B5EF4-FFF2-40B4-BE49-F238E27FC236}">
                <a16:creationId xmlns:a16="http://schemas.microsoft.com/office/drawing/2014/main" id="{F06FB9C4-F7E8-447C-95B6-26434ED2F1C7}"/>
              </a:ext>
            </a:extLst>
          </p:cNvPr>
          <p:cNvSpPr/>
          <p:nvPr/>
        </p:nvSpPr>
        <p:spPr>
          <a:xfrm>
            <a:off x="1854705" y="4653518"/>
            <a:ext cx="1541282" cy="395301"/>
          </a:xfrm>
          <a:prstGeom prst="roundRect">
            <a:avLst>
              <a:gd name="adj" fmla="val 50000"/>
            </a:avLst>
          </a:prstGeom>
          <a:solidFill>
            <a:srgbClr val="2CB772"/>
          </a:solidFill>
          <a:ln w="38100" cap="flat">
            <a:solidFill>
              <a:srgbClr val="009457"/>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14" name="Shape 145">
            <a:extLst>
              <a:ext uri="{FF2B5EF4-FFF2-40B4-BE49-F238E27FC236}">
                <a16:creationId xmlns:a16="http://schemas.microsoft.com/office/drawing/2014/main" id="{09A81C45-E0F7-4295-AA90-CDE7EAD148DB}"/>
              </a:ext>
            </a:extLst>
          </p:cNvPr>
          <p:cNvSpPr/>
          <p:nvPr/>
        </p:nvSpPr>
        <p:spPr>
          <a:xfrm>
            <a:off x="4549399" y="1290977"/>
            <a:ext cx="3093204" cy="4276047"/>
          </a:xfrm>
          <a:prstGeom prst="rect">
            <a:avLst/>
          </a:prstGeom>
          <a:noFill/>
          <a:ln w="50800" cap="flat">
            <a:solidFill>
              <a:srgbClr val="39394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17" name="Shape 146">
            <a:extLst>
              <a:ext uri="{FF2B5EF4-FFF2-40B4-BE49-F238E27FC236}">
                <a16:creationId xmlns:a16="http://schemas.microsoft.com/office/drawing/2014/main" id="{E6BA8FC6-FC14-4936-9204-800889A8C808}"/>
              </a:ext>
            </a:extLst>
          </p:cNvPr>
          <p:cNvSpPr/>
          <p:nvPr/>
        </p:nvSpPr>
        <p:spPr>
          <a:xfrm>
            <a:off x="5325360" y="4653518"/>
            <a:ext cx="1541282" cy="395301"/>
          </a:xfrm>
          <a:prstGeom prst="roundRect">
            <a:avLst>
              <a:gd name="adj" fmla="val 50000"/>
            </a:avLst>
          </a:prstGeom>
          <a:solidFill>
            <a:srgbClr val="393941"/>
          </a:solidFill>
          <a:ln w="38100" cap="flat">
            <a:solidFill>
              <a:srgbClr val="39394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22" name="Shape 153">
            <a:extLst>
              <a:ext uri="{FF2B5EF4-FFF2-40B4-BE49-F238E27FC236}">
                <a16:creationId xmlns:a16="http://schemas.microsoft.com/office/drawing/2014/main" id="{C5175499-90BB-4927-A25B-BA45E7B3599F}"/>
              </a:ext>
            </a:extLst>
          </p:cNvPr>
          <p:cNvSpPr/>
          <p:nvPr/>
        </p:nvSpPr>
        <p:spPr>
          <a:xfrm>
            <a:off x="8020053" y="1290977"/>
            <a:ext cx="3093204" cy="4276047"/>
          </a:xfrm>
          <a:prstGeom prst="rect">
            <a:avLst/>
          </a:prstGeom>
          <a:noFill/>
          <a:ln w="50800" cap="flat">
            <a:solidFill>
              <a:srgbClr val="2CB772"/>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25" name="Shape 154">
            <a:extLst>
              <a:ext uri="{FF2B5EF4-FFF2-40B4-BE49-F238E27FC236}">
                <a16:creationId xmlns:a16="http://schemas.microsoft.com/office/drawing/2014/main" id="{32FB78FA-B697-46B1-8320-328060B31067}"/>
              </a:ext>
            </a:extLst>
          </p:cNvPr>
          <p:cNvSpPr/>
          <p:nvPr/>
        </p:nvSpPr>
        <p:spPr>
          <a:xfrm>
            <a:off x="8796014" y="4653518"/>
            <a:ext cx="1541282" cy="395301"/>
          </a:xfrm>
          <a:prstGeom prst="roundRect">
            <a:avLst>
              <a:gd name="adj" fmla="val 50000"/>
            </a:avLst>
          </a:prstGeom>
          <a:solidFill>
            <a:srgbClr val="2CB772"/>
          </a:solidFill>
          <a:ln w="38100" cap="flat">
            <a:solidFill>
              <a:srgbClr val="009457"/>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27" name="Rectangle 26">
            <a:extLst>
              <a:ext uri="{FF2B5EF4-FFF2-40B4-BE49-F238E27FC236}">
                <a16:creationId xmlns:a16="http://schemas.microsoft.com/office/drawing/2014/main" id="{A8E7DFD6-514C-443F-AA64-B3A513DEB311}"/>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1" name="Picture Placeholder 30">
            <a:extLst>
              <a:ext uri="{FF2B5EF4-FFF2-40B4-BE49-F238E27FC236}">
                <a16:creationId xmlns:a16="http://schemas.microsoft.com/office/drawing/2014/main" id="{D586004B-7A53-4E1E-B323-81976015C0B1}"/>
              </a:ext>
            </a:extLst>
          </p:cNvPr>
          <p:cNvSpPr>
            <a:spLocks noGrp="1"/>
          </p:cNvSpPr>
          <p:nvPr>
            <p:ph type="pic" sz="quarter" idx="10"/>
          </p:nvPr>
        </p:nvSpPr>
        <p:spPr>
          <a:xfrm>
            <a:off x="2246330" y="1696000"/>
            <a:ext cx="758031" cy="758031"/>
          </a:xfrm>
          <a:prstGeom prst="rect">
            <a:avLst/>
          </a:prstGeom>
        </p:spPr>
        <p:txBody>
          <a:bodyPr/>
          <a:lstStyle/>
          <a:p>
            <a:endParaRPr lang="en-US"/>
          </a:p>
        </p:txBody>
      </p:sp>
      <p:sp>
        <p:nvSpPr>
          <p:cNvPr id="32" name="Picture Placeholder 30">
            <a:extLst>
              <a:ext uri="{FF2B5EF4-FFF2-40B4-BE49-F238E27FC236}">
                <a16:creationId xmlns:a16="http://schemas.microsoft.com/office/drawing/2014/main" id="{ACB62061-0057-4636-A980-832BFE9251EF}"/>
              </a:ext>
            </a:extLst>
          </p:cNvPr>
          <p:cNvSpPr>
            <a:spLocks noGrp="1"/>
          </p:cNvSpPr>
          <p:nvPr>
            <p:ph type="pic" sz="quarter" idx="11"/>
          </p:nvPr>
        </p:nvSpPr>
        <p:spPr>
          <a:xfrm>
            <a:off x="5716985" y="1696000"/>
            <a:ext cx="758031" cy="758031"/>
          </a:xfrm>
          <a:prstGeom prst="rect">
            <a:avLst/>
          </a:prstGeom>
        </p:spPr>
        <p:txBody>
          <a:bodyPr/>
          <a:lstStyle/>
          <a:p>
            <a:endParaRPr lang="en-US"/>
          </a:p>
        </p:txBody>
      </p:sp>
      <p:sp>
        <p:nvSpPr>
          <p:cNvPr id="33" name="Picture Placeholder 30">
            <a:extLst>
              <a:ext uri="{FF2B5EF4-FFF2-40B4-BE49-F238E27FC236}">
                <a16:creationId xmlns:a16="http://schemas.microsoft.com/office/drawing/2014/main" id="{2730496F-5748-43FD-AD00-84D55AAB0A17}"/>
              </a:ext>
            </a:extLst>
          </p:cNvPr>
          <p:cNvSpPr>
            <a:spLocks noGrp="1"/>
          </p:cNvSpPr>
          <p:nvPr>
            <p:ph type="pic" sz="quarter" idx="12"/>
          </p:nvPr>
        </p:nvSpPr>
        <p:spPr>
          <a:xfrm>
            <a:off x="9193990" y="1696000"/>
            <a:ext cx="758031" cy="758031"/>
          </a:xfrm>
          <a:prstGeom prst="rect">
            <a:avLst/>
          </a:prstGeom>
        </p:spPr>
        <p:txBody>
          <a:bodyPr/>
          <a:lstStyle/>
          <a:p>
            <a:endParaRPr lang="en-US"/>
          </a:p>
        </p:txBody>
      </p:sp>
      <p:sp>
        <p:nvSpPr>
          <p:cNvPr id="35" name="Text Placeholder 34">
            <a:extLst>
              <a:ext uri="{FF2B5EF4-FFF2-40B4-BE49-F238E27FC236}">
                <a16:creationId xmlns:a16="http://schemas.microsoft.com/office/drawing/2014/main" id="{8C1E87B2-99CB-4B2D-BE7E-EC9DC00C004D}"/>
              </a:ext>
            </a:extLst>
          </p:cNvPr>
          <p:cNvSpPr>
            <a:spLocks noGrp="1"/>
          </p:cNvSpPr>
          <p:nvPr>
            <p:ph type="body" sz="quarter" idx="13" hasCustomPrompt="1"/>
          </p:nvPr>
        </p:nvSpPr>
        <p:spPr>
          <a:xfrm>
            <a:off x="2014555" y="4736868"/>
            <a:ext cx="1221581" cy="228600"/>
          </a:xfrm>
          <a:prstGeom prst="rect">
            <a:avLst/>
          </a:prstGeom>
        </p:spPr>
        <p:txBody>
          <a:bodyPr>
            <a:noAutofit/>
          </a:bodyPr>
          <a:lstStyle>
            <a:lvl1pPr algn="ctr">
              <a:defRPr sz="1400" spc="300">
                <a:solidFill>
                  <a:srgbClr val="FFFEFF"/>
                </a:solidFill>
                <a:latin typeface="+mn-lt"/>
              </a:defRPr>
            </a:lvl1pPr>
          </a:lstStyle>
          <a:p>
            <a:pPr lvl="0"/>
            <a:r>
              <a:rPr lang="en-US"/>
              <a:t>LINK</a:t>
            </a:r>
          </a:p>
        </p:txBody>
      </p:sp>
      <p:sp>
        <p:nvSpPr>
          <p:cNvPr id="36" name="Text Placeholder 34">
            <a:extLst>
              <a:ext uri="{FF2B5EF4-FFF2-40B4-BE49-F238E27FC236}">
                <a16:creationId xmlns:a16="http://schemas.microsoft.com/office/drawing/2014/main" id="{1DD5E2CD-7F53-4B59-B45B-1C3C29A15E76}"/>
              </a:ext>
            </a:extLst>
          </p:cNvPr>
          <p:cNvSpPr>
            <a:spLocks noGrp="1"/>
          </p:cNvSpPr>
          <p:nvPr>
            <p:ph type="body" sz="quarter" idx="14" hasCustomPrompt="1"/>
          </p:nvPr>
        </p:nvSpPr>
        <p:spPr>
          <a:xfrm>
            <a:off x="5485210" y="4740922"/>
            <a:ext cx="1221581" cy="228600"/>
          </a:xfrm>
          <a:prstGeom prst="rect">
            <a:avLst/>
          </a:prstGeom>
        </p:spPr>
        <p:txBody>
          <a:bodyPr>
            <a:noAutofit/>
          </a:bodyPr>
          <a:lstStyle>
            <a:lvl1pPr algn="ctr">
              <a:defRPr sz="1400" spc="300">
                <a:solidFill>
                  <a:srgbClr val="FFFEFF"/>
                </a:solidFill>
                <a:latin typeface="+mn-lt"/>
              </a:defRPr>
            </a:lvl1pPr>
          </a:lstStyle>
          <a:p>
            <a:pPr lvl="0"/>
            <a:r>
              <a:rPr lang="en-US"/>
              <a:t>LINK</a:t>
            </a:r>
          </a:p>
        </p:txBody>
      </p:sp>
      <p:sp>
        <p:nvSpPr>
          <p:cNvPr id="37" name="Text Placeholder 34">
            <a:extLst>
              <a:ext uri="{FF2B5EF4-FFF2-40B4-BE49-F238E27FC236}">
                <a16:creationId xmlns:a16="http://schemas.microsoft.com/office/drawing/2014/main" id="{D0FE65DD-C616-41C9-8095-378C264E8BAC}"/>
              </a:ext>
            </a:extLst>
          </p:cNvPr>
          <p:cNvSpPr>
            <a:spLocks noGrp="1"/>
          </p:cNvSpPr>
          <p:nvPr>
            <p:ph type="body" sz="quarter" idx="15" hasCustomPrompt="1"/>
          </p:nvPr>
        </p:nvSpPr>
        <p:spPr>
          <a:xfrm>
            <a:off x="8955864" y="4736868"/>
            <a:ext cx="1221581" cy="228600"/>
          </a:xfrm>
          <a:prstGeom prst="rect">
            <a:avLst/>
          </a:prstGeom>
        </p:spPr>
        <p:txBody>
          <a:bodyPr>
            <a:noAutofit/>
          </a:bodyPr>
          <a:lstStyle>
            <a:lvl1pPr algn="ctr">
              <a:defRPr sz="1400" spc="300">
                <a:solidFill>
                  <a:srgbClr val="FFFEFF"/>
                </a:solidFill>
                <a:latin typeface="+mn-lt"/>
              </a:defRPr>
            </a:lvl1pPr>
          </a:lstStyle>
          <a:p>
            <a:pPr lvl="0"/>
            <a:r>
              <a:rPr lang="en-US"/>
              <a:t>LINK</a:t>
            </a:r>
          </a:p>
        </p:txBody>
      </p:sp>
      <p:sp>
        <p:nvSpPr>
          <p:cNvPr id="39" name="Text Placeholder 38">
            <a:extLst>
              <a:ext uri="{FF2B5EF4-FFF2-40B4-BE49-F238E27FC236}">
                <a16:creationId xmlns:a16="http://schemas.microsoft.com/office/drawing/2014/main" id="{9D5E193B-C3FD-4490-A3E9-D6EFF0555620}"/>
              </a:ext>
            </a:extLst>
          </p:cNvPr>
          <p:cNvSpPr>
            <a:spLocks noGrp="1"/>
          </p:cNvSpPr>
          <p:nvPr>
            <p:ph type="body" sz="quarter" idx="16" hasCustomPrompt="1"/>
          </p:nvPr>
        </p:nvSpPr>
        <p:spPr>
          <a:xfrm>
            <a:off x="1402602" y="2837449"/>
            <a:ext cx="2328069" cy="248095"/>
          </a:xfrm>
          <a:prstGeom prst="rect">
            <a:avLst/>
          </a:prstGeom>
        </p:spPr>
        <p:txBody>
          <a:bodyPr>
            <a:normAutofit/>
          </a:bodyPr>
          <a:lstStyle>
            <a:lvl1pPr algn="ctr">
              <a:defRPr lang="en-US" sz="1500" b="1" dirty="0">
                <a:solidFill>
                  <a:schemeClr val="bg2">
                    <a:lumMod val="75000"/>
                  </a:schemeClr>
                </a:solidFill>
              </a:defRPr>
            </a:lvl1pPr>
          </a:lstStyle>
          <a:p>
            <a:r>
              <a:rPr lang="en-US">
                <a:latin typeface="+mj-lt"/>
              </a:rPr>
              <a:t>Heading </a:t>
            </a:r>
          </a:p>
        </p:txBody>
      </p:sp>
      <p:sp>
        <p:nvSpPr>
          <p:cNvPr id="41" name="Text Placeholder 40">
            <a:extLst>
              <a:ext uri="{FF2B5EF4-FFF2-40B4-BE49-F238E27FC236}">
                <a16:creationId xmlns:a16="http://schemas.microsoft.com/office/drawing/2014/main" id="{30923AA4-CF2C-4F77-8F29-AAC5D2C9CFAB}"/>
              </a:ext>
            </a:extLst>
          </p:cNvPr>
          <p:cNvSpPr>
            <a:spLocks noGrp="1"/>
          </p:cNvSpPr>
          <p:nvPr>
            <p:ph type="body" sz="quarter" idx="17" hasCustomPrompt="1"/>
          </p:nvPr>
        </p:nvSpPr>
        <p:spPr>
          <a:xfrm>
            <a:off x="1343892" y="3219174"/>
            <a:ext cx="2445489" cy="1050925"/>
          </a:xfrm>
          <a:prstGeom prst="rect">
            <a:avLst/>
          </a:prstGeom>
        </p:spPr>
        <p:txBody>
          <a:bodyPr/>
          <a:lstStyle>
            <a:lvl1pPr algn="ctr">
              <a:defRPr lang="en-US" dirty="0"/>
            </a:lvl1pPr>
          </a:lstStyle>
          <a:p>
            <a:r>
              <a:rPr lang="en-US">
                <a:latin typeface="+mn-lt"/>
              </a:rPr>
              <a:t>Lorem Ipsum is simply dummy text of the printing and typesetting industry. </a:t>
            </a:r>
          </a:p>
        </p:txBody>
      </p:sp>
      <p:sp>
        <p:nvSpPr>
          <p:cNvPr id="42" name="Text Placeholder 38">
            <a:extLst>
              <a:ext uri="{FF2B5EF4-FFF2-40B4-BE49-F238E27FC236}">
                <a16:creationId xmlns:a16="http://schemas.microsoft.com/office/drawing/2014/main" id="{223CABDE-AE4F-48E6-AC0A-E68731B947F7}"/>
              </a:ext>
            </a:extLst>
          </p:cNvPr>
          <p:cNvSpPr>
            <a:spLocks noGrp="1"/>
          </p:cNvSpPr>
          <p:nvPr>
            <p:ph type="body" sz="quarter" idx="18" hasCustomPrompt="1"/>
          </p:nvPr>
        </p:nvSpPr>
        <p:spPr>
          <a:xfrm>
            <a:off x="4931966" y="2837449"/>
            <a:ext cx="2328069" cy="248095"/>
          </a:xfrm>
          <a:prstGeom prst="rect">
            <a:avLst/>
          </a:prstGeom>
        </p:spPr>
        <p:txBody>
          <a:bodyPr>
            <a:normAutofit/>
          </a:bodyPr>
          <a:lstStyle>
            <a:lvl1pPr algn="ctr">
              <a:defRPr lang="en-US" sz="1500" b="1" dirty="0">
                <a:solidFill>
                  <a:schemeClr val="bg2">
                    <a:lumMod val="75000"/>
                  </a:schemeClr>
                </a:solidFill>
              </a:defRPr>
            </a:lvl1pPr>
          </a:lstStyle>
          <a:p>
            <a:r>
              <a:rPr lang="en-US">
                <a:latin typeface="+mj-lt"/>
              </a:rPr>
              <a:t>Heading </a:t>
            </a:r>
          </a:p>
        </p:txBody>
      </p:sp>
      <p:sp>
        <p:nvSpPr>
          <p:cNvPr id="43" name="Text Placeholder 40">
            <a:extLst>
              <a:ext uri="{FF2B5EF4-FFF2-40B4-BE49-F238E27FC236}">
                <a16:creationId xmlns:a16="http://schemas.microsoft.com/office/drawing/2014/main" id="{F7982E2C-F530-4A2B-832F-B87BF72E7705}"/>
              </a:ext>
            </a:extLst>
          </p:cNvPr>
          <p:cNvSpPr>
            <a:spLocks noGrp="1"/>
          </p:cNvSpPr>
          <p:nvPr>
            <p:ph type="body" sz="quarter" idx="19" hasCustomPrompt="1"/>
          </p:nvPr>
        </p:nvSpPr>
        <p:spPr>
          <a:xfrm>
            <a:off x="4873256" y="3219174"/>
            <a:ext cx="2445489" cy="1050925"/>
          </a:xfrm>
          <a:prstGeom prst="rect">
            <a:avLst/>
          </a:prstGeom>
        </p:spPr>
        <p:txBody>
          <a:bodyPr/>
          <a:lstStyle>
            <a:lvl1pPr algn="ctr">
              <a:defRPr lang="en-US" dirty="0"/>
            </a:lvl1pPr>
          </a:lstStyle>
          <a:p>
            <a:r>
              <a:rPr lang="en-US">
                <a:latin typeface="+mn-lt"/>
              </a:rPr>
              <a:t>Lorem Ipsum is simply dummy text of the printing and typesetting industry. </a:t>
            </a:r>
          </a:p>
        </p:txBody>
      </p:sp>
      <p:sp>
        <p:nvSpPr>
          <p:cNvPr id="44" name="Text Placeholder 38">
            <a:extLst>
              <a:ext uri="{FF2B5EF4-FFF2-40B4-BE49-F238E27FC236}">
                <a16:creationId xmlns:a16="http://schemas.microsoft.com/office/drawing/2014/main" id="{A9FFB075-EF1A-4083-9F7D-EC1D559C180D}"/>
              </a:ext>
            </a:extLst>
          </p:cNvPr>
          <p:cNvSpPr>
            <a:spLocks noGrp="1"/>
          </p:cNvSpPr>
          <p:nvPr>
            <p:ph type="body" sz="quarter" idx="20" hasCustomPrompt="1"/>
          </p:nvPr>
        </p:nvSpPr>
        <p:spPr>
          <a:xfrm>
            <a:off x="8402620" y="2837449"/>
            <a:ext cx="2328069" cy="248095"/>
          </a:xfrm>
          <a:prstGeom prst="rect">
            <a:avLst/>
          </a:prstGeom>
        </p:spPr>
        <p:txBody>
          <a:bodyPr>
            <a:normAutofit/>
          </a:bodyPr>
          <a:lstStyle>
            <a:lvl1pPr algn="ctr">
              <a:defRPr lang="en-US" sz="1500" b="1" dirty="0">
                <a:solidFill>
                  <a:schemeClr val="bg2">
                    <a:lumMod val="75000"/>
                  </a:schemeClr>
                </a:solidFill>
              </a:defRPr>
            </a:lvl1pPr>
          </a:lstStyle>
          <a:p>
            <a:r>
              <a:rPr lang="en-US">
                <a:latin typeface="+mj-lt"/>
              </a:rPr>
              <a:t>Heading </a:t>
            </a:r>
          </a:p>
        </p:txBody>
      </p:sp>
      <p:sp>
        <p:nvSpPr>
          <p:cNvPr id="45" name="Text Placeholder 40">
            <a:extLst>
              <a:ext uri="{FF2B5EF4-FFF2-40B4-BE49-F238E27FC236}">
                <a16:creationId xmlns:a16="http://schemas.microsoft.com/office/drawing/2014/main" id="{994A53E6-77AB-4C8A-8CA6-0CF129524D0A}"/>
              </a:ext>
            </a:extLst>
          </p:cNvPr>
          <p:cNvSpPr>
            <a:spLocks noGrp="1"/>
          </p:cNvSpPr>
          <p:nvPr>
            <p:ph type="body" sz="quarter" idx="21" hasCustomPrompt="1"/>
          </p:nvPr>
        </p:nvSpPr>
        <p:spPr>
          <a:xfrm>
            <a:off x="8343910" y="3219174"/>
            <a:ext cx="2445489" cy="1050925"/>
          </a:xfrm>
          <a:prstGeom prst="rect">
            <a:avLst/>
          </a:prstGeom>
        </p:spPr>
        <p:txBody>
          <a:bodyPr/>
          <a:lstStyle>
            <a:lvl1pPr algn="ctr">
              <a:defRPr lang="en-US" dirty="0"/>
            </a:lvl1pPr>
          </a:lstStyle>
          <a:p>
            <a:r>
              <a:rPr lang="en-US">
                <a:latin typeface="+mn-lt"/>
              </a:rPr>
              <a:t>Lorem Ipsum is simply dummy text of the printing and typesetting industry. </a:t>
            </a:r>
          </a:p>
        </p:txBody>
      </p:sp>
      <p:sp>
        <p:nvSpPr>
          <p:cNvPr id="23" name="Shape 125">
            <a:extLst>
              <a:ext uri="{FF2B5EF4-FFF2-40B4-BE49-F238E27FC236}">
                <a16:creationId xmlns:a16="http://schemas.microsoft.com/office/drawing/2014/main" id="{20ACFBDC-42BD-49EC-A652-03E1B5954352}"/>
              </a:ext>
            </a:extLst>
          </p:cNvPr>
          <p:cNvSpPr txBox="1">
            <a:spLocks/>
          </p:cNvSpPr>
          <p:nvPr userDrawn="1"/>
        </p:nvSpPr>
        <p:spPr>
          <a:xfrm>
            <a:off x="11518233" y="381348"/>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Tree>
    <p:extLst>
      <p:ext uri="{BB962C8B-B14F-4D97-AF65-F5344CB8AC3E}">
        <p14:creationId xmlns:p14="http://schemas.microsoft.com/office/powerpoint/2010/main" val="1562594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ext-Heavy 1">
    <p:spTree>
      <p:nvGrpSpPr>
        <p:cNvPr id="1" name=""/>
        <p:cNvGrpSpPr/>
        <p:nvPr/>
      </p:nvGrpSpPr>
      <p:grpSpPr>
        <a:xfrm>
          <a:off x="0" y="0"/>
          <a:ext cx="0" cy="0"/>
          <a:chOff x="0" y="0"/>
          <a:chExt cx="0" cy="0"/>
        </a:xfrm>
      </p:grpSpPr>
      <p:sp>
        <p:nvSpPr>
          <p:cNvPr id="6" name="Shape 65">
            <a:extLst>
              <a:ext uri="{FF2B5EF4-FFF2-40B4-BE49-F238E27FC236}">
                <a16:creationId xmlns:a16="http://schemas.microsoft.com/office/drawing/2014/main" id="{7360D2C5-89C9-4BB1-B235-A8C7577B37E7}"/>
              </a:ext>
            </a:extLst>
          </p:cNvPr>
          <p:cNvSpPr/>
          <p:nvPr userDrawn="1"/>
        </p:nvSpPr>
        <p:spPr>
          <a:xfrm>
            <a:off x="1071895" y="2934593"/>
            <a:ext cx="402650" cy="1"/>
          </a:xfrm>
          <a:prstGeom prst="line">
            <a:avLst/>
          </a:prstGeom>
          <a:ln w="50800">
            <a:solidFill>
              <a:srgbClr val="009457"/>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TextBox 6">
            <a:extLst>
              <a:ext uri="{FF2B5EF4-FFF2-40B4-BE49-F238E27FC236}">
                <a16:creationId xmlns:a16="http://schemas.microsoft.com/office/drawing/2014/main" id="{78012E62-5E48-47EC-A1EC-8D5838CEC8AE}"/>
              </a:ext>
            </a:extLst>
          </p:cNvPr>
          <p:cNvSpPr txBox="1"/>
          <p:nvPr userDrawn="1"/>
        </p:nvSpPr>
        <p:spPr>
          <a:xfrm>
            <a:off x="11860789" y="599510"/>
            <a:ext cx="38537" cy="21544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just" defTabSz="412750" rtl="0" fontAlgn="auto" latinLnBrk="0" hangingPunct="0">
              <a:lnSpc>
                <a:spcPct val="100000"/>
              </a:lnSpc>
              <a:spcBef>
                <a:spcPts val="0"/>
              </a:spcBef>
              <a:spcAft>
                <a:spcPts val="0"/>
              </a:spcAft>
              <a:buClrTx/>
              <a:buSzTx/>
              <a:buFontTx/>
              <a:buNone/>
              <a:tabLst/>
            </a:pPr>
            <a:endParaRPr kumimoji="0" lang="en-US" sz="1150" b="0" i="0" u="none" strike="noStrike" cap="none" spc="0" normalizeH="0" baseline="0">
              <a:ln>
                <a:noFill/>
              </a:ln>
              <a:solidFill>
                <a:srgbClr val="A6A7AC"/>
              </a:solidFill>
              <a:effectLst/>
              <a:uFillTx/>
              <a:latin typeface="PT Sans"/>
              <a:ea typeface="PT Sans"/>
              <a:cs typeface="PT Sans"/>
              <a:sym typeface="PT Sans"/>
            </a:endParaRPr>
          </a:p>
        </p:txBody>
      </p:sp>
      <p:sp>
        <p:nvSpPr>
          <p:cNvPr id="8" name="Rectangle 7">
            <a:extLst>
              <a:ext uri="{FF2B5EF4-FFF2-40B4-BE49-F238E27FC236}">
                <a16:creationId xmlns:a16="http://schemas.microsoft.com/office/drawing/2014/main" id="{54615A83-86D3-4F0C-A364-BE0F0760AAFB}"/>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Text Placeholder 9">
            <a:extLst>
              <a:ext uri="{FF2B5EF4-FFF2-40B4-BE49-F238E27FC236}">
                <a16:creationId xmlns:a16="http://schemas.microsoft.com/office/drawing/2014/main" id="{CB3FEA22-ED8B-4AF5-8134-49D2821E32D7}"/>
              </a:ext>
            </a:extLst>
          </p:cNvPr>
          <p:cNvSpPr>
            <a:spLocks noGrp="1"/>
          </p:cNvSpPr>
          <p:nvPr>
            <p:ph type="body" sz="quarter" idx="10" hasCustomPrompt="1"/>
          </p:nvPr>
        </p:nvSpPr>
        <p:spPr>
          <a:xfrm>
            <a:off x="1071894" y="941034"/>
            <a:ext cx="1785938" cy="293688"/>
          </a:xfrm>
          <a:prstGeom prst="rect">
            <a:avLst/>
          </a:prstGeom>
        </p:spPr>
        <p:txBody>
          <a:bodyPr>
            <a:noAutofit/>
          </a:bodyPr>
          <a:lstStyle>
            <a:lvl1pPr>
              <a:defRPr sz="1400">
                <a:solidFill>
                  <a:schemeClr val="tx1">
                    <a:lumMod val="75000"/>
                  </a:schemeClr>
                </a:solidFill>
                <a:latin typeface="+mj-lt"/>
              </a:defRPr>
            </a:lvl1pPr>
          </a:lstStyle>
          <a:p>
            <a:pPr lvl="0"/>
            <a:r>
              <a:rPr lang="en-US"/>
              <a:t>PASSAGES PROJECT</a:t>
            </a:r>
          </a:p>
        </p:txBody>
      </p:sp>
      <p:sp>
        <p:nvSpPr>
          <p:cNvPr id="13" name="Text Placeholder 12">
            <a:extLst>
              <a:ext uri="{FF2B5EF4-FFF2-40B4-BE49-F238E27FC236}">
                <a16:creationId xmlns:a16="http://schemas.microsoft.com/office/drawing/2014/main" id="{F72AAF3E-2DE1-4C55-BC27-FFCA4271B3AD}"/>
              </a:ext>
            </a:extLst>
          </p:cNvPr>
          <p:cNvSpPr>
            <a:spLocks noGrp="1"/>
          </p:cNvSpPr>
          <p:nvPr>
            <p:ph type="body" sz="quarter" idx="11" hasCustomPrompt="1"/>
          </p:nvPr>
        </p:nvSpPr>
        <p:spPr>
          <a:xfrm>
            <a:off x="1071895" y="1500982"/>
            <a:ext cx="5931694" cy="1112473"/>
          </a:xfrm>
          <a:prstGeom prst="rect">
            <a:avLst/>
          </a:prstGeom>
        </p:spPr>
        <p:txBody>
          <a:bodyPr>
            <a:noAutofit/>
          </a:bodyPr>
          <a:lstStyle>
            <a:lvl1pPr algn="l">
              <a:lnSpc>
                <a:spcPct val="70000"/>
              </a:lnSpc>
              <a:defRPr sz="5000" b="1">
                <a:solidFill>
                  <a:srgbClr val="393941"/>
                </a:solidFill>
              </a:defRPr>
            </a:lvl1pPr>
          </a:lstStyle>
          <a:p>
            <a:r>
              <a:rPr lang="en-US">
                <a:latin typeface="Gill Sans MT" panose="020B0502020104020203" pitchFamily="34" charset="77"/>
              </a:rPr>
              <a:t>Slide Title Slide Title</a:t>
            </a:r>
          </a:p>
        </p:txBody>
      </p:sp>
      <p:sp>
        <p:nvSpPr>
          <p:cNvPr id="16" name="Text Placeholder 2">
            <a:extLst>
              <a:ext uri="{FF2B5EF4-FFF2-40B4-BE49-F238E27FC236}">
                <a16:creationId xmlns:a16="http://schemas.microsoft.com/office/drawing/2014/main" id="{A06C74C0-5EF2-4011-8523-AAB5547B3CD1}"/>
              </a:ext>
            </a:extLst>
          </p:cNvPr>
          <p:cNvSpPr>
            <a:spLocks noGrp="1"/>
          </p:cNvSpPr>
          <p:nvPr>
            <p:ph type="body" sz="quarter" idx="13" hasCustomPrompt="1"/>
          </p:nvPr>
        </p:nvSpPr>
        <p:spPr>
          <a:xfrm>
            <a:off x="1071895" y="3451602"/>
            <a:ext cx="9744495" cy="2347619"/>
          </a:xfrm>
          <a:prstGeom prst="rect">
            <a:avLst/>
          </a:prstGeom>
        </p:spPr>
        <p:txBody>
          <a:bodyPr>
            <a:noAutofit/>
          </a:bodyPr>
          <a:lstStyle>
            <a:lvl1pPr marL="228600" indent="-228600">
              <a:spcAft>
                <a:spcPts val="1200"/>
              </a:spcAft>
              <a:buFont typeface="Arial" panose="020B0604020202020204" pitchFamily="34" charset="0"/>
              <a:buChar char="•"/>
              <a:defRPr sz="1800">
                <a:latin typeface="+mn-lt"/>
              </a:defRPr>
            </a:lvl1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a:t>
            </a:r>
          </a:p>
          <a:p>
            <a:pPr lvl="0"/>
            <a:r>
              <a:rPr lang="en-US"/>
              <a:t>It has survived not only five centuries, but also the leap into electronic typesetting, remaining essentially unchanged. It was </a:t>
            </a:r>
            <a:r>
              <a:rPr lang="en-US" err="1"/>
              <a:t>popularised</a:t>
            </a:r>
            <a:r>
              <a:rPr lang="en-US"/>
              <a:t> in the 1960s with the release of </a:t>
            </a:r>
            <a:r>
              <a:rPr lang="en-US" err="1"/>
              <a:t>Letraset</a:t>
            </a:r>
            <a:r>
              <a:rPr lang="en-US"/>
              <a:t> sheets containing </a:t>
            </a:r>
          </a:p>
          <a:p>
            <a:pPr lvl="0"/>
            <a:r>
              <a:rPr lang="en-US"/>
              <a:t>Lorem has survived not only five centuries, but also the leap into electronic typesetting. Lorem Ipsum is simply dummy text of the printing and typesetting industry. </a:t>
            </a:r>
          </a:p>
        </p:txBody>
      </p:sp>
      <p:sp>
        <p:nvSpPr>
          <p:cNvPr id="9" name="Shape 125">
            <a:extLst>
              <a:ext uri="{FF2B5EF4-FFF2-40B4-BE49-F238E27FC236}">
                <a16:creationId xmlns:a16="http://schemas.microsoft.com/office/drawing/2014/main" id="{9CC5A729-4473-4BC8-BDDB-A1751A4D3F69}"/>
              </a:ext>
            </a:extLst>
          </p:cNvPr>
          <p:cNvSpPr txBox="1">
            <a:spLocks/>
          </p:cNvSpPr>
          <p:nvPr userDrawn="1"/>
        </p:nvSpPr>
        <p:spPr>
          <a:xfrm>
            <a:off x="11518233" y="381348"/>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Tree>
    <p:extLst>
      <p:ext uri="{BB962C8B-B14F-4D97-AF65-F5344CB8AC3E}">
        <p14:creationId xmlns:p14="http://schemas.microsoft.com/office/powerpoint/2010/main" val="3115984915"/>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ext-Heavy 2">
    <p:spTree>
      <p:nvGrpSpPr>
        <p:cNvPr id="1" name=""/>
        <p:cNvGrpSpPr/>
        <p:nvPr/>
      </p:nvGrpSpPr>
      <p:grpSpPr>
        <a:xfrm>
          <a:off x="0" y="0"/>
          <a:ext cx="0" cy="0"/>
          <a:chOff x="0" y="0"/>
          <a:chExt cx="0" cy="0"/>
        </a:xfrm>
      </p:grpSpPr>
      <p:sp>
        <p:nvSpPr>
          <p:cNvPr id="6" name="Shape 65">
            <a:extLst>
              <a:ext uri="{FF2B5EF4-FFF2-40B4-BE49-F238E27FC236}">
                <a16:creationId xmlns:a16="http://schemas.microsoft.com/office/drawing/2014/main" id="{7360D2C5-89C9-4BB1-B235-A8C7577B37E7}"/>
              </a:ext>
            </a:extLst>
          </p:cNvPr>
          <p:cNvSpPr/>
          <p:nvPr userDrawn="1"/>
        </p:nvSpPr>
        <p:spPr>
          <a:xfrm>
            <a:off x="3862234" y="2934593"/>
            <a:ext cx="402650" cy="1"/>
          </a:xfrm>
          <a:prstGeom prst="line">
            <a:avLst/>
          </a:prstGeom>
          <a:ln w="50800">
            <a:solidFill>
              <a:srgbClr val="009457"/>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TextBox 6">
            <a:extLst>
              <a:ext uri="{FF2B5EF4-FFF2-40B4-BE49-F238E27FC236}">
                <a16:creationId xmlns:a16="http://schemas.microsoft.com/office/drawing/2014/main" id="{78012E62-5E48-47EC-A1EC-8D5838CEC8AE}"/>
              </a:ext>
            </a:extLst>
          </p:cNvPr>
          <p:cNvSpPr txBox="1"/>
          <p:nvPr userDrawn="1"/>
        </p:nvSpPr>
        <p:spPr>
          <a:xfrm>
            <a:off x="11860789" y="599510"/>
            <a:ext cx="38537" cy="21544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just" defTabSz="412750" rtl="0" fontAlgn="auto" latinLnBrk="0" hangingPunct="0">
              <a:lnSpc>
                <a:spcPct val="100000"/>
              </a:lnSpc>
              <a:spcBef>
                <a:spcPts val="0"/>
              </a:spcBef>
              <a:spcAft>
                <a:spcPts val="0"/>
              </a:spcAft>
              <a:buClrTx/>
              <a:buSzTx/>
              <a:buFontTx/>
              <a:buNone/>
              <a:tabLst/>
            </a:pPr>
            <a:endParaRPr kumimoji="0" lang="en-US" sz="1150" b="0" i="0" u="none" strike="noStrike" cap="none" spc="0" normalizeH="0" baseline="0">
              <a:ln>
                <a:noFill/>
              </a:ln>
              <a:solidFill>
                <a:srgbClr val="A6A7AC"/>
              </a:solidFill>
              <a:effectLst/>
              <a:uFillTx/>
              <a:latin typeface="PT Sans"/>
              <a:ea typeface="PT Sans"/>
              <a:cs typeface="PT Sans"/>
              <a:sym typeface="PT Sans"/>
            </a:endParaRPr>
          </a:p>
        </p:txBody>
      </p:sp>
      <p:sp>
        <p:nvSpPr>
          <p:cNvPr id="8" name="Rectangle 7">
            <a:extLst>
              <a:ext uri="{FF2B5EF4-FFF2-40B4-BE49-F238E27FC236}">
                <a16:creationId xmlns:a16="http://schemas.microsoft.com/office/drawing/2014/main" id="{54615A83-86D3-4F0C-A364-BE0F0760AAFB}"/>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Text Placeholder 9">
            <a:extLst>
              <a:ext uri="{FF2B5EF4-FFF2-40B4-BE49-F238E27FC236}">
                <a16:creationId xmlns:a16="http://schemas.microsoft.com/office/drawing/2014/main" id="{CB3FEA22-ED8B-4AF5-8134-49D2821E32D7}"/>
              </a:ext>
            </a:extLst>
          </p:cNvPr>
          <p:cNvSpPr>
            <a:spLocks noGrp="1"/>
          </p:cNvSpPr>
          <p:nvPr>
            <p:ph type="body" sz="quarter" idx="10" hasCustomPrompt="1"/>
          </p:nvPr>
        </p:nvSpPr>
        <p:spPr>
          <a:xfrm>
            <a:off x="1071894" y="1064419"/>
            <a:ext cx="1785938" cy="293688"/>
          </a:xfrm>
          <a:prstGeom prst="rect">
            <a:avLst/>
          </a:prstGeom>
        </p:spPr>
        <p:txBody>
          <a:bodyPr>
            <a:normAutofit/>
          </a:bodyPr>
          <a:lstStyle>
            <a:lvl1pPr>
              <a:defRPr sz="1200">
                <a:solidFill>
                  <a:schemeClr val="tx1">
                    <a:lumMod val="50000"/>
                  </a:schemeClr>
                </a:solidFill>
                <a:latin typeface="+mj-lt"/>
              </a:defRPr>
            </a:lvl1pPr>
          </a:lstStyle>
          <a:p>
            <a:pPr lvl="0"/>
            <a:r>
              <a:rPr lang="en-US"/>
              <a:t>PASSAGES PROJECT</a:t>
            </a:r>
          </a:p>
        </p:txBody>
      </p:sp>
      <p:sp>
        <p:nvSpPr>
          <p:cNvPr id="13" name="Text Placeholder 12">
            <a:extLst>
              <a:ext uri="{FF2B5EF4-FFF2-40B4-BE49-F238E27FC236}">
                <a16:creationId xmlns:a16="http://schemas.microsoft.com/office/drawing/2014/main" id="{F72AAF3E-2DE1-4C55-BC27-FFCA4271B3AD}"/>
              </a:ext>
            </a:extLst>
          </p:cNvPr>
          <p:cNvSpPr>
            <a:spLocks noGrp="1"/>
          </p:cNvSpPr>
          <p:nvPr>
            <p:ph type="body" sz="quarter" idx="11" hasCustomPrompt="1"/>
          </p:nvPr>
        </p:nvSpPr>
        <p:spPr>
          <a:xfrm>
            <a:off x="1071895" y="1500982"/>
            <a:ext cx="3192989" cy="1112473"/>
          </a:xfrm>
          <a:prstGeom prst="rect">
            <a:avLst/>
          </a:prstGeom>
        </p:spPr>
        <p:txBody>
          <a:bodyPr>
            <a:noAutofit/>
          </a:bodyPr>
          <a:lstStyle>
            <a:lvl1pPr algn="l">
              <a:lnSpc>
                <a:spcPct val="70000"/>
              </a:lnSpc>
              <a:defRPr sz="5000" b="1">
                <a:solidFill>
                  <a:srgbClr val="393941"/>
                </a:solidFill>
              </a:defRPr>
            </a:lvl1pPr>
          </a:lstStyle>
          <a:p>
            <a:r>
              <a:rPr lang="en-US">
                <a:latin typeface="Gill Sans MT" panose="020B0502020104020203" pitchFamily="34" charset="77"/>
              </a:rPr>
              <a:t>Slide Title Slide Title</a:t>
            </a:r>
          </a:p>
        </p:txBody>
      </p:sp>
      <p:sp>
        <p:nvSpPr>
          <p:cNvPr id="23" name="Shape 71">
            <a:extLst>
              <a:ext uri="{FF2B5EF4-FFF2-40B4-BE49-F238E27FC236}">
                <a16:creationId xmlns:a16="http://schemas.microsoft.com/office/drawing/2014/main" id="{84D53195-9B10-42EC-9D0B-E6E17D59BB12}"/>
              </a:ext>
            </a:extLst>
          </p:cNvPr>
          <p:cNvSpPr/>
          <p:nvPr userDrawn="1"/>
        </p:nvSpPr>
        <p:spPr>
          <a:xfrm>
            <a:off x="2675140" y="9174924"/>
            <a:ext cx="402649" cy="1"/>
          </a:xfrm>
          <a:prstGeom prst="line">
            <a:avLst/>
          </a:prstGeom>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4" name="Shape 72">
            <a:extLst>
              <a:ext uri="{FF2B5EF4-FFF2-40B4-BE49-F238E27FC236}">
                <a16:creationId xmlns:a16="http://schemas.microsoft.com/office/drawing/2014/main" id="{09A538CA-7F28-4D2D-8E3B-55BE49F721E0}"/>
              </a:ext>
            </a:extLst>
          </p:cNvPr>
          <p:cNvSpPr/>
          <p:nvPr userDrawn="1"/>
        </p:nvSpPr>
        <p:spPr>
          <a:xfrm>
            <a:off x="4913607" y="5805099"/>
            <a:ext cx="4209191" cy="1052901"/>
          </a:xfrm>
          <a:prstGeom prst="rect">
            <a:avLst/>
          </a:pr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3" name="Text Placeholder 2">
            <a:extLst>
              <a:ext uri="{FF2B5EF4-FFF2-40B4-BE49-F238E27FC236}">
                <a16:creationId xmlns:a16="http://schemas.microsoft.com/office/drawing/2014/main" id="{64A48686-B284-43D9-8EE8-712459AB4B13}"/>
              </a:ext>
            </a:extLst>
          </p:cNvPr>
          <p:cNvSpPr>
            <a:spLocks noGrp="1"/>
          </p:cNvSpPr>
          <p:nvPr>
            <p:ph type="body" sz="quarter" idx="13" hasCustomPrompt="1"/>
          </p:nvPr>
        </p:nvSpPr>
        <p:spPr>
          <a:xfrm>
            <a:off x="4913607" y="1358107"/>
            <a:ext cx="4209191" cy="6495215"/>
          </a:xfrm>
          <a:prstGeom prst="rect">
            <a:avLst/>
          </a:prstGeom>
        </p:spPr>
        <p:txBody>
          <a:bodyPr>
            <a:normAutofit/>
          </a:bodyPr>
          <a:lstStyle>
            <a:lvl1pPr>
              <a:defRPr sz="1600">
                <a:latin typeface="+mn-lt"/>
              </a:defRPr>
            </a:lvl1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err="1"/>
              <a:t>popularised</a:t>
            </a:r>
            <a:r>
              <a:rPr lang="en-US"/>
              <a:t> in the 1960s with the release of </a:t>
            </a:r>
            <a:r>
              <a:rPr lang="en-US" err="1"/>
              <a:t>Letraset</a:t>
            </a:r>
            <a:r>
              <a:rPr lang="en-US"/>
              <a:t> sheets containing Lorem has survived not only five centuries, but also the leap into electronic typesetting. Lorem Ipsum is simply dummy text of the printing and typesetting industry. Lorem Ipsum has been the industry's standard dummy text ever since the 1500s, when an unknown printer took a Lorem Ipsum has been the industry's standard dummy text ever since the 1500s, when an unknown printer took a</a:t>
            </a:r>
          </a:p>
        </p:txBody>
      </p:sp>
      <p:sp>
        <p:nvSpPr>
          <p:cNvPr id="11" name="Shape 125">
            <a:extLst>
              <a:ext uri="{FF2B5EF4-FFF2-40B4-BE49-F238E27FC236}">
                <a16:creationId xmlns:a16="http://schemas.microsoft.com/office/drawing/2014/main" id="{780BE685-8F9D-49E4-AA42-7FAB5481071B}"/>
              </a:ext>
            </a:extLst>
          </p:cNvPr>
          <p:cNvSpPr txBox="1">
            <a:spLocks/>
          </p:cNvSpPr>
          <p:nvPr userDrawn="1"/>
        </p:nvSpPr>
        <p:spPr>
          <a:xfrm>
            <a:off x="11518233" y="381348"/>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Tree>
    <p:extLst>
      <p:ext uri="{BB962C8B-B14F-4D97-AF65-F5344CB8AC3E}">
        <p14:creationId xmlns:p14="http://schemas.microsoft.com/office/powerpoint/2010/main" val="190108895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ext-Heavy 3">
    <p:spTree>
      <p:nvGrpSpPr>
        <p:cNvPr id="1" name=""/>
        <p:cNvGrpSpPr/>
        <p:nvPr/>
      </p:nvGrpSpPr>
      <p:grpSpPr>
        <a:xfrm>
          <a:off x="0" y="0"/>
          <a:ext cx="0" cy="0"/>
          <a:chOff x="0" y="0"/>
          <a:chExt cx="0" cy="0"/>
        </a:xfrm>
      </p:grpSpPr>
      <p:sp>
        <p:nvSpPr>
          <p:cNvPr id="5" name="Shape 64">
            <a:extLst>
              <a:ext uri="{FF2B5EF4-FFF2-40B4-BE49-F238E27FC236}">
                <a16:creationId xmlns:a16="http://schemas.microsoft.com/office/drawing/2014/main" id="{562C8ECE-35C6-4D64-BC6D-6C23D0ECDBC1}"/>
              </a:ext>
            </a:extLst>
          </p:cNvPr>
          <p:cNvSpPr>
            <a:spLocks noGrp="1"/>
          </p:cNvSpPr>
          <p:nvPr>
            <p:ph type="sldNum" sz="quarter" idx="4294967295"/>
          </p:nvPr>
        </p:nvSpPr>
        <p:spPr>
          <a:xfrm>
            <a:off x="11887994" y="381000"/>
            <a:ext cx="304006" cy="3847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a:t>
            </a:fld>
            <a:endParaRPr/>
          </a:p>
        </p:txBody>
      </p:sp>
      <p:sp>
        <p:nvSpPr>
          <p:cNvPr id="7" name="TextBox 6">
            <a:extLst>
              <a:ext uri="{FF2B5EF4-FFF2-40B4-BE49-F238E27FC236}">
                <a16:creationId xmlns:a16="http://schemas.microsoft.com/office/drawing/2014/main" id="{78012E62-5E48-47EC-A1EC-8D5838CEC8AE}"/>
              </a:ext>
            </a:extLst>
          </p:cNvPr>
          <p:cNvSpPr txBox="1"/>
          <p:nvPr userDrawn="1"/>
        </p:nvSpPr>
        <p:spPr>
          <a:xfrm>
            <a:off x="11860789" y="599510"/>
            <a:ext cx="38537" cy="21544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just" defTabSz="412750" rtl="0" fontAlgn="auto" latinLnBrk="0" hangingPunct="0">
              <a:lnSpc>
                <a:spcPct val="100000"/>
              </a:lnSpc>
              <a:spcBef>
                <a:spcPts val="0"/>
              </a:spcBef>
              <a:spcAft>
                <a:spcPts val="0"/>
              </a:spcAft>
              <a:buClrTx/>
              <a:buSzTx/>
              <a:buFontTx/>
              <a:buNone/>
              <a:tabLst/>
            </a:pPr>
            <a:endParaRPr kumimoji="0" lang="en-US" sz="1150" b="0" i="0" u="none" strike="noStrike" cap="none" spc="0" normalizeH="0" baseline="0">
              <a:ln>
                <a:noFill/>
              </a:ln>
              <a:solidFill>
                <a:srgbClr val="A6A7AC"/>
              </a:solidFill>
              <a:effectLst/>
              <a:uFillTx/>
              <a:latin typeface="PT Sans"/>
              <a:ea typeface="PT Sans"/>
              <a:cs typeface="PT Sans"/>
              <a:sym typeface="PT Sans"/>
            </a:endParaRPr>
          </a:p>
        </p:txBody>
      </p:sp>
      <p:sp>
        <p:nvSpPr>
          <p:cNvPr id="8" name="Rectangle 7">
            <a:extLst>
              <a:ext uri="{FF2B5EF4-FFF2-40B4-BE49-F238E27FC236}">
                <a16:creationId xmlns:a16="http://schemas.microsoft.com/office/drawing/2014/main" id="{54615A83-86D3-4F0C-A364-BE0F0760AAFB}"/>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Text Placeholder 9">
            <a:extLst>
              <a:ext uri="{FF2B5EF4-FFF2-40B4-BE49-F238E27FC236}">
                <a16:creationId xmlns:a16="http://schemas.microsoft.com/office/drawing/2014/main" id="{CB3FEA22-ED8B-4AF5-8134-49D2821E32D7}"/>
              </a:ext>
            </a:extLst>
          </p:cNvPr>
          <p:cNvSpPr>
            <a:spLocks noGrp="1"/>
          </p:cNvSpPr>
          <p:nvPr>
            <p:ph type="body" sz="quarter" idx="10" hasCustomPrompt="1"/>
          </p:nvPr>
        </p:nvSpPr>
        <p:spPr>
          <a:xfrm>
            <a:off x="1071894" y="1064419"/>
            <a:ext cx="1785938" cy="293688"/>
          </a:xfrm>
          <a:prstGeom prst="rect">
            <a:avLst/>
          </a:prstGeom>
        </p:spPr>
        <p:txBody>
          <a:bodyPr>
            <a:normAutofit/>
          </a:bodyPr>
          <a:lstStyle>
            <a:lvl1pPr>
              <a:defRPr sz="1200">
                <a:latin typeface="+mj-lt"/>
              </a:defRPr>
            </a:lvl1pPr>
          </a:lstStyle>
          <a:p>
            <a:pPr lvl="0"/>
            <a:r>
              <a:rPr lang="en-US"/>
              <a:t>PASSAGES PROJECT</a:t>
            </a:r>
          </a:p>
        </p:txBody>
      </p:sp>
      <p:sp>
        <p:nvSpPr>
          <p:cNvPr id="24" name="Shape 72">
            <a:extLst>
              <a:ext uri="{FF2B5EF4-FFF2-40B4-BE49-F238E27FC236}">
                <a16:creationId xmlns:a16="http://schemas.microsoft.com/office/drawing/2014/main" id="{09A538CA-7F28-4D2D-8E3B-55BE49F721E0}"/>
              </a:ext>
            </a:extLst>
          </p:cNvPr>
          <p:cNvSpPr/>
          <p:nvPr userDrawn="1"/>
        </p:nvSpPr>
        <p:spPr>
          <a:xfrm>
            <a:off x="4913607" y="0"/>
            <a:ext cx="4209191" cy="6858000"/>
          </a:xfrm>
          <a:prstGeom prst="rect">
            <a:avLst/>
          </a:pr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3" name="Text Placeholder 2">
            <a:extLst>
              <a:ext uri="{FF2B5EF4-FFF2-40B4-BE49-F238E27FC236}">
                <a16:creationId xmlns:a16="http://schemas.microsoft.com/office/drawing/2014/main" id="{64A48686-B284-43D9-8EE8-712459AB4B13}"/>
              </a:ext>
            </a:extLst>
          </p:cNvPr>
          <p:cNvSpPr>
            <a:spLocks noGrp="1"/>
          </p:cNvSpPr>
          <p:nvPr>
            <p:ph type="body" sz="quarter" idx="13" hasCustomPrompt="1"/>
          </p:nvPr>
        </p:nvSpPr>
        <p:spPr>
          <a:xfrm>
            <a:off x="1071895" y="1685621"/>
            <a:ext cx="3439947" cy="5107701"/>
          </a:xfrm>
          <a:prstGeom prst="rect">
            <a:avLst/>
          </a:prstGeom>
        </p:spPr>
        <p:txBody>
          <a:bodyPr>
            <a:normAutofit/>
          </a:bodyPr>
          <a:lstStyle>
            <a:lvl1pPr>
              <a:defRPr sz="1600">
                <a:latin typeface="+mn-lt"/>
              </a:defRPr>
            </a:lvl1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err="1"/>
              <a:t>popularised</a:t>
            </a:r>
            <a:r>
              <a:rPr lang="en-US"/>
              <a:t> in the 1960s with the release of </a:t>
            </a:r>
            <a:r>
              <a:rPr lang="en-US" err="1"/>
              <a:t>Letraset</a:t>
            </a:r>
            <a:r>
              <a:rPr lang="en-US"/>
              <a:t> sheets containing Lorem has survived not only five centuries, but also the leap into electronic typesetting. Lorem Ipsum is simply dummy text of the printing and typesetting industry. Lorem Ipsum has been the industry's standard dummy text ever since the 1500s, </a:t>
            </a:r>
          </a:p>
        </p:txBody>
      </p:sp>
      <p:sp>
        <p:nvSpPr>
          <p:cNvPr id="16" name="Shape 79">
            <a:extLst>
              <a:ext uri="{FF2B5EF4-FFF2-40B4-BE49-F238E27FC236}">
                <a16:creationId xmlns:a16="http://schemas.microsoft.com/office/drawing/2014/main" id="{49514578-1651-4169-9500-B04B73A26C3B}"/>
              </a:ext>
            </a:extLst>
          </p:cNvPr>
          <p:cNvSpPr/>
          <p:nvPr userDrawn="1"/>
        </p:nvSpPr>
        <p:spPr>
          <a:xfrm flipH="1">
            <a:off x="584977" y="5482941"/>
            <a:ext cx="1" cy="1310381"/>
          </a:xfrm>
          <a:prstGeom prst="line">
            <a:avLst/>
          </a:prstGeom>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4" name="Picture Placeholder 3">
            <a:extLst>
              <a:ext uri="{FF2B5EF4-FFF2-40B4-BE49-F238E27FC236}">
                <a16:creationId xmlns:a16="http://schemas.microsoft.com/office/drawing/2014/main" id="{FAD16273-2DCD-4C71-BE14-58EE0B5DC770}"/>
              </a:ext>
            </a:extLst>
          </p:cNvPr>
          <p:cNvSpPr>
            <a:spLocks noGrp="1"/>
          </p:cNvSpPr>
          <p:nvPr>
            <p:ph type="pic" sz="quarter" idx="14"/>
          </p:nvPr>
        </p:nvSpPr>
        <p:spPr>
          <a:xfrm>
            <a:off x="6518361" y="1901032"/>
            <a:ext cx="3625850" cy="3625850"/>
          </a:xfrm>
          <a:prstGeom prst="rect">
            <a:avLst/>
          </a:prstGeom>
        </p:spPr>
        <p:txBody>
          <a:bodyPr/>
          <a:lstStyle/>
          <a:p>
            <a:endParaRPr lang="en-US"/>
          </a:p>
        </p:txBody>
      </p:sp>
    </p:spTree>
    <p:extLst>
      <p:ext uri="{BB962C8B-B14F-4D97-AF65-F5344CB8AC3E}">
        <p14:creationId xmlns:p14="http://schemas.microsoft.com/office/powerpoint/2010/main" val="378458972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ext-Heavy 4">
    <p:spTree>
      <p:nvGrpSpPr>
        <p:cNvPr id="1" name=""/>
        <p:cNvGrpSpPr/>
        <p:nvPr/>
      </p:nvGrpSpPr>
      <p:grpSpPr>
        <a:xfrm>
          <a:off x="0" y="0"/>
          <a:ext cx="0" cy="0"/>
          <a:chOff x="0" y="0"/>
          <a:chExt cx="0" cy="0"/>
        </a:xfrm>
      </p:grpSpPr>
      <p:sp>
        <p:nvSpPr>
          <p:cNvPr id="7" name="Shape 230">
            <a:extLst>
              <a:ext uri="{FF2B5EF4-FFF2-40B4-BE49-F238E27FC236}">
                <a16:creationId xmlns:a16="http://schemas.microsoft.com/office/drawing/2014/main" id="{F3E9F252-CD47-4379-AB5A-C38CA2B2551B}"/>
              </a:ext>
            </a:extLst>
          </p:cNvPr>
          <p:cNvSpPr/>
          <p:nvPr userDrawn="1"/>
        </p:nvSpPr>
        <p:spPr>
          <a:xfrm>
            <a:off x="1181200" y="-8132"/>
            <a:ext cx="3515401" cy="6874264"/>
          </a:xfrm>
          <a:prstGeom prst="rect">
            <a:avLst/>
          </a:pr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8" name="Rectangle 7">
            <a:extLst>
              <a:ext uri="{FF2B5EF4-FFF2-40B4-BE49-F238E27FC236}">
                <a16:creationId xmlns:a16="http://schemas.microsoft.com/office/drawing/2014/main" id="{6238A74D-C2C5-404F-886F-BC0B479C1081}"/>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Shape 65">
            <a:extLst>
              <a:ext uri="{FF2B5EF4-FFF2-40B4-BE49-F238E27FC236}">
                <a16:creationId xmlns:a16="http://schemas.microsoft.com/office/drawing/2014/main" id="{6853A924-B17A-471F-8AF5-CDD2A20D4323}"/>
              </a:ext>
            </a:extLst>
          </p:cNvPr>
          <p:cNvSpPr/>
          <p:nvPr userDrawn="1"/>
        </p:nvSpPr>
        <p:spPr>
          <a:xfrm>
            <a:off x="5267087" y="2919141"/>
            <a:ext cx="402650" cy="1"/>
          </a:xfrm>
          <a:prstGeom prst="line">
            <a:avLst/>
          </a:prstGeom>
          <a:ln w="50800">
            <a:solidFill>
              <a:srgbClr val="009457"/>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1" name="Text Placeholder 9">
            <a:extLst>
              <a:ext uri="{FF2B5EF4-FFF2-40B4-BE49-F238E27FC236}">
                <a16:creationId xmlns:a16="http://schemas.microsoft.com/office/drawing/2014/main" id="{E82981CF-74E9-4855-854F-0EC500DD975C}"/>
              </a:ext>
            </a:extLst>
          </p:cNvPr>
          <p:cNvSpPr>
            <a:spLocks noGrp="1"/>
          </p:cNvSpPr>
          <p:nvPr>
            <p:ph type="body" sz="quarter" idx="10" hasCustomPrompt="1"/>
          </p:nvPr>
        </p:nvSpPr>
        <p:spPr>
          <a:xfrm>
            <a:off x="5267087" y="1006569"/>
            <a:ext cx="1785938" cy="293688"/>
          </a:xfrm>
          <a:prstGeom prst="rect">
            <a:avLst/>
          </a:prstGeom>
        </p:spPr>
        <p:txBody>
          <a:bodyPr>
            <a:normAutofit/>
          </a:bodyPr>
          <a:lstStyle>
            <a:lvl1pPr>
              <a:defRPr sz="1200">
                <a:latin typeface="+mj-lt"/>
              </a:defRPr>
            </a:lvl1pPr>
          </a:lstStyle>
          <a:p>
            <a:pPr lvl="0"/>
            <a:r>
              <a:rPr lang="en-US"/>
              <a:t>SECTION NAME</a:t>
            </a:r>
          </a:p>
        </p:txBody>
      </p:sp>
      <p:sp>
        <p:nvSpPr>
          <p:cNvPr id="12" name="Text Placeholder 12">
            <a:extLst>
              <a:ext uri="{FF2B5EF4-FFF2-40B4-BE49-F238E27FC236}">
                <a16:creationId xmlns:a16="http://schemas.microsoft.com/office/drawing/2014/main" id="{4CF006FC-F175-4DE2-9BD7-AA9B98C6BDD1}"/>
              </a:ext>
            </a:extLst>
          </p:cNvPr>
          <p:cNvSpPr>
            <a:spLocks noGrp="1"/>
          </p:cNvSpPr>
          <p:nvPr>
            <p:ph type="body" sz="quarter" idx="11" hasCustomPrompt="1"/>
          </p:nvPr>
        </p:nvSpPr>
        <p:spPr>
          <a:xfrm>
            <a:off x="5267087" y="1388073"/>
            <a:ext cx="5931694" cy="1112473"/>
          </a:xfrm>
          <a:prstGeom prst="rect">
            <a:avLst/>
          </a:prstGeom>
        </p:spPr>
        <p:txBody>
          <a:bodyPr>
            <a:noAutofit/>
          </a:bodyPr>
          <a:lstStyle>
            <a:lvl1pPr algn="l">
              <a:lnSpc>
                <a:spcPct val="70000"/>
              </a:lnSpc>
              <a:defRPr sz="5000" b="1">
                <a:solidFill>
                  <a:srgbClr val="393941"/>
                </a:solidFill>
              </a:defRPr>
            </a:lvl1pPr>
          </a:lstStyle>
          <a:p>
            <a:r>
              <a:rPr lang="en-US">
                <a:latin typeface="Gill Sans MT" panose="020B0502020104020203" pitchFamily="34" charset="77"/>
              </a:rPr>
              <a:t>Slide Title Slide Title</a:t>
            </a:r>
          </a:p>
        </p:txBody>
      </p:sp>
      <p:sp>
        <p:nvSpPr>
          <p:cNvPr id="15" name="Text Placeholder 14">
            <a:extLst>
              <a:ext uri="{FF2B5EF4-FFF2-40B4-BE49-F238E27FC236}">
                <a16:creationId xmlns:a16="http://schemas.microsoft.com/office/drawing/2014/main" id="{13577C93-60BD-43D3-BD61-DB23CE88DAA1}"/>
              </a:ext>
            </a:extLst>
          </p:cNvPr>
          <p:cNvSpPr>
            <a:spLocks noGrp="1"/>
          </p:cNvSpPr>
          <p:nvPr>
            <p:ph type="body" sz="quarter" idx="12" hasCustomPrompt="1"/>
          </p:nvPr>
        </p:nvSpPr>
        <p:spPr>
          <a:xfrm>
            <a:off x="5267131" y="3163518"/>
            <a:ext cx="5617619" cy="2614613"/>
          </a:xfrm>
          <a:prstGeom prst="rect">
            <a:avLst/>
          </a:prstGeom>
        </p:spPr>
        <p:txBody>
          <a:bodyPr>
            <a:normAutofit/>
          </a:bodyPr>
          <a:lstStyle>
            <a:lvl1pPr>
              <a:defRPr sz="1600">
                <a:latin typeface="+mn-lt"/>
              </a:defRPr>
            </a:lvl1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err="1"/>
              <a:t>popularised</a:t>
            </a:r>
            <a:r>
              <a:rPr lang="en-US"/>
              <a:t> in the 1960s with the release of </a:t>
            </a:r>
            <a:r>
              <a:rPr lang="en-US" err="1"/>
              <a:t>Letraset</a:t>
            </a:r>
            <a:r>
              <a:rPr lang="en-US"/>
              <a:t> sheets containing Lorem has survived not only five centuries, but also the leap into electronic typesetting. Lorem Ipsum is simply dummy text of the printing and typesetting industry. Lorem Ipsum has been the</a:t>
            </a:r>
          </a:p>
        </p:txBody>
      </p:sp>
      <p:sp>
        <p:nvSpPr>
          <p:cNvPr id="17" name="Picture Placeholder 16">
            <a:extLst>
              <a:ext uri="{FF2B5EF4-FFF2-40B4-BE49-F238E27FC236}">
                <a16:creationId xmlns:a16="http://schemas.microsoft.com/office/drawing/2014/main" id="{B04D196C-214F-4AB5-A770-0B8FD3A432F1}"/>
              </a:ext>
            </a:extLst>
          </p:cNvPr>
          <p:cNvSpPr>
            <a:spLocks noGrp="1"/>
          </p:cNvSpPr>
          <p:nvPr>
            <p:ph type="pic" sz="quarter" idx="13"/>
          </p:nvPr>
        </p:nvSpPr>
        <p:spPr>
          <a:xfrm>
            <a:off x="1181100" y="0"/>
            <a:ext cx="3515519" cy="6873875"/>
          </a:xfrm>
          <a:prstGeom prst="rect">
            <a:avLst/>
          </a:prstGeom>
        </p:spPr>
        <p:txBody>
          <a:bodyPr/>
          <a:lstStyle/>
          <a:p>
            <a:endParaRPr lang="en-US"/>
          </a:p>
        </p:txBody>
      </p:sp>
      <p:sp>
        <p:nvSpPr>
          <p:cNvPr id="13" name="Shape 125">
            <a:extLst>
              <a:ext uri="{FF2B5EF4-FFF2-40B4-BE49-F238E27FC236}">
                <a16:creationId xmlns:a16="http://schemas.microsoft.com/office/drawing/2014/main" id="{249D315D-147C-4819-8210-0718BE54B4D3}"/>
              </a:ext>
            </a:extLst>
          </p:cNvPr>
          <p:cNvSpPr txBox="1">
            <a:spLocks/>
          </p:cNvSpPr>
          <p:nvPr userDrawn="1"/>
        </p:nvSpPr>
        <p:spPr>
          <a:xfrm>
            <a:off x="11518233" y="381348"/>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Tree>
    <p:extLst>
      <p:ext uri="{BB962C8B-B14F-4D97-AF65-F5344CB8AC3E}">
        <p14:creationId xmlns:p14="http://schemas.microsoft.com/office/powerpoint/2010/main" val="2654335904"/>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ext-Heavy 5">
    <p:spTree>
      <p:nvGrpSpPr>
        <p:cNvPr id="1" name=""/>
        <p:cNvGrpSpPr/>
        <p:nvPr/>
      </p:nvGrpSpPr>
      <p:grpSpPr>
        <a:xfrm>
          <a:off x="0" y="0"/>
          <a:ext cx="0" cy="0"/>
          <a:chOff x="0" y="0"/>
          <a:chExt cx="0" cy="0"/>
        </a:xfrm>
      </p:grpSpPr>
      <p:sp>
        <p:nvSpPr>
          <p:cNvPr id="5" name="Shape 228">
            <a:extLst>
              <a:ext uri="{FF2B5EF4-FFF2-40B4-BE49-F238E27FC236}">
                <a16:creationId xmlns:a16="http://schemas.microsoft.com/office/drawing/2014/main" id="{EC59492B-DFA0-470C-8CF8-CE9D073E5FAF}"/>
              </a:ext>
            </a:extLst>
          </p:cNvPr>
          <p:cNvSpPr>
            <a:spLocks noGrp="1"/>
          </p:cNvSpPr>
          <p:nvPr>
            <p:ph type="sldNum" sz="quarter" idx="4294967295"/>
          </p:nvPr>
        </p:nvSpPr>
        <p:spPr>
          <a:xfrm>
            <a:off x="11887994" y="381000"/>
            <a:ext cx="304006" cy="3847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a:t>
            </a:fld>
            <a:endParaRPr/>
          </a:p>
        </p:txBody>
      </p:sp>
      <p:sp>
        <p:nvSpPr>
          <p:cNvPr id="7" name="Shape 230">
            <a:extLst>
              <a:ext uri="{FF2B5EF4-FFF2-40B4-BE49-F238E27FC236}">
                <a16:creationId xmlns:a16="http://schemas.microsoft.com/office/drawing/2014/main" id="{F3E9F252-CD47-4379-AB5A-C38CA2B2551B}"/>
              </a:ext>
            </a:extLst>
          </p:cNvPr>
          <p:cNvSpPr/>
          <p:nvPr userDrawn="1"/>
        </p:nvSpPr>
        <p:spPr>
          <a:xfrm>
            <a:off x="1181200" y="-8132"/>
            <a:ext cx="3515401" cy="6874264"/>
          </a:xfrm>
          <a:prstGeom prst="rect">
            <a:avLst/>
          </a:pr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8" name="Rectangle 7">
            <a:extLst>
              <a:ext uri="{FF2B5EF4-FFF2-40B4-BE49-F238E27FC236}">
                <a16:creationId xmlns:a16="http://schemas.microsoft.com/office/drawing/2014/main" id="{6238A74D-C2C5-404F-886F-BC0B479C1081}"/>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Shape 65">
            <a:extLst>
              <a:ext uri="{FF2B5EF4-FFF2-40B4-BE49-F238E27FC236}">
                <a16:creationId xmlns:a16="http://schemas.microsoft.com/office/drawing/2014/main" id="{6853A924-B17A-471F-8AF5-CDD2A20D4323}"/>
              </a:ext>
            </a:extLst>
          </p:cNvPr>
          <p:cNvSpPr/>
          <p:nvPr userDrawn="1"/>
        </p:nvSpPr>
        <p:spPr>
          <a:xfrm>
            <a:off x="5267087" y="2919141"/>
            <a:ext cx="402650" cy="1"/>
          </a:xfrm>
          <a:prstGeom prst="line">
            <a:avLst/>
          </a:prstGeom>
          <a:ln w="50800">
            <a:solidFill>
              <a:srgbClr val="009457"/>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1" name="Text Placeholder 9">
            <a:extLst>
              <a:ext uri="{FF2B5EF4-FFF2-40B4-BE49-F238E27FC236}">
                <a16:creationId xmlns:a16="http://schemas.microsoft.com/office/drawing/2014/main" id="{E82981CF-74E9-4855-854F-0EC500DD975C}"/>
              </a:ext>
            </a:extLst>
          </p:cNvPr>
          <p:cNvSpPr>
            <a:spLocks noGrp="1"/>
          </p:cNvSpPr>
          <p:nvPr>
            <p:ph type="body" sz="quarter" idx="10" hasCustomPrompt="1"/>
          </p:nvPr>
        </p:nvSpPr>
        <p:spPr>
          <a:xfrm>
            <a:off x="5267087" y="1006569"/>
            <a:ext cx="1785938" cy="293688"/>
          </a:xfrm>
          <a:prstGeom prst="rect">
            <a:avLst/>
          </a:prstGeom>
        </p:spPr>
        <p:txBody>
          <a:bodyPr>
            <a:normAutofit/>
          </a:bodyPr>
          <a:lstStyle>
            <a:lvl1pPr>
              <a:defRPr sz="1200">
                <a:latin typeface="+mj-lt"/>
              </a:defRPr>
            </a:lvl1pPr>
          </a:lstStyle>
          <a:p>
            <a:pPr lvl="0"/>
            <a:r>
              <a:rPr lang="en-US"/>
              <a:t>SECTION NAME</a:t>
            </a:r>
          </a:p>
        </p:txBody>
      </p:sp>
      <p:sp>
        <p:nvSpPr>
          <p:cNvPr id="12" name="Text Placeholder 12">
            <a:extLst>
              <a:ext uri="{FF2B5EF4-FFF2-40B4-BE49-F238E27FC236}">
                <a16:creationId xmlns:a16="http://schemas.microsoft.com/office/drawing/2014/main" id="{4CF006FC-F175-4DE2-9BD7-AA9B98C6BDD1}"/>
              </a:ext>
            </a:extLst>
          </p:cNvPr>
          <p:cNvSpPr>
            <a:spLocks noGrp="1"/>
          </p:cNvSpPr>
          <p:nvPr>
            <p:ph type="body" sz="quarter" idx="11" hasCustomPrompt="1"/>
          </p:nvPr>
        </p:nvSpPr>
        <p:spPr>
          <a:xfrm>
            <a:off x="5267087" y="1388073"/>
            <a:ext cx="5931694" cy="1112473"/>
          </a:xfrm>
          <a:prstGeom prst="rect">
            <a:avLst/>
          </a:prstGeom>
        </p:spPr>
        <p:txBody>
          <a:bodyPr>
            <a:noAutofit/>
          </a:bodyPr>
          <a:lstStyle>
            <a:lvl1pPr algn="l">
              <a:lnSpc>
                <a:spcPct val="70000"/>
              </a:lnSpc>
              <a:defRPr sz="5000" b="1">
                <a:solidFill>
                  <a:srgbClr val="393941"/>
                </a:solidFill>
              </a:defRPr>
            </a:lvl1pPr>
          </a:lstStyle>
          <a:p>
            <a:r>
              <a:rPr lang="en-US">
                <a:latin typeface="Gill Sans MT" panose="020B0502020104020203" pitchFamily="34" charset="77"/>
              </a:rPr>
              <a:t>Slide Title Slide Title</a:t>
            </a:r>
          </a:p>
        </p:txBody>
      </p:sp>
      <p:sp>
        <p:nvSpPr>
          <p:cNvPr id="15" name="Text Placeholder 14">
            <a:extLst>
              <a:ext uri="{FF2B5EF4-FFF2-40B4-BE49-F238E27FC236}">
                <a16:creationId xmlns:a16="http://schemas.microsoft.com/office/drawing/2014/main" id="{13577C93-60BD-43D3-BD61-DB23CE88DAA1}"/>
              </a:ext>
            </a:extLst>
          </p:cNvPr>
          <p:cNvSpPr>
            <a:spLocks noGrp="1"/>
          </p:cNvSpPr>
          <p:nvPr>
            <p:ph type="body" sz="quarter" idx="12" hasCustomPrompt="1"/>
          </p:nvPr>
        </p:nvSpPr>
        <p:spPr>
          <a:xfrm>
            <a:off x="5267131" y="3163518"/>
            <a:ext cx="5617619" cy="2614613"/>
          </a:xfrm>
          <a:prstGeom prst="rect">
            <a:avLst/>
          </a:prstGeom>
        </p:spPr>
        <p:txBody>
          <a:bodyPr>
            <a:normAutofit/>
          </a:bodyPr>
          <a:lstStyle>
            <a:lvl1pPr>
              <a:defRPr sz="1600">
                <a:latin typeface="+mn-lt"/>
              </a:defRPr>
            </a:lvl1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err="1"/>
              <a:t>popularised</a:t>
            </a:r>
            <a:r>
              <a:rPr lang="en-US"/>
              <a:t> in the 1960s with the release of </a:t>
            </a:r>
            <a:r>
              <a:rPr lang="en-US" err="1"/>
              <a:t>Letraset</a:t>
            </a:r>
            <a:r>
              <a:rPr lang="en-US"/>
              <a:t> sheets containing Lorem has survived not only five centuries, but also the leap into electronic typesetting. Lorem Ipsum is simply dummy text of the printing and typesetting industry. Lorem Ipsum has been the</a:t>
            </a:r>
          </a:p>
        </p:txBody>
      </p:sp>
      <p:sp>
        <p:nvSpPr>
          <p:cNvPr id="17" name="Picture Placeholder 16">
            <a:extLst>
              <a:ext uri="{FF2B5EF4-FFF2-40B4-BE49-F238E27FC236}">
                <a16:creationId xmlns:a16="http://schemas.microsoft.com/office/drawing/2014/main" id="{B04D196C-214F-4AB5-A770-0B8FD3A432F1}"/>
              </a:ext>
            </a:extLst>
          </p:cNvPr>
          <p:cNvSpPr>
            <a:spLocks noGrp="1"/>
          </p:cNvSpPr>
          <p:nvPr>
            <p:ph type="pic" sz="quarter" idx="13"/>
          </p:nvPr>
        </p:nvSpPr>
        <p:spPr>
          <a:xfrm>
            <a:off x="1181100" y="0"/>
            <a:ext cx="3515519" cy="6873875"/>
          </a:xfrm>
          <a:prstGeom prst="rect">
            <a:avLst/>
          </a:prstGeom>
        </p:spPr>
        <p:txBody>
          <a:bodyPr/>
          <a:lstStyle/>
          <a:p>
            <a:endParaRPr lang="en-US"/>
          </a:p>
        </p:txBody>
      </p:sp>
      <p:sp>
        <p:nvSpPr>
          <p:cNvPr id="13" name="Shape 230">
            <a:extLst>
              <a:ext uri="{FF2B5EF4-FFF2-40B4-BE49-F238E27FC236}">
                <a16:creationId xmlns:a16="http://schemas.microsoft.com/office/drawing/2014/main" id="{836A5C9F-4249-4D43-889A-2C33E501BB7D}"/>
              </a:ext>
            </a:extLst>
          </p:cNvPr>
          <p:cNvSpPr/>
          <p:nvPr userDrawn="1"/>
        </p:nvSpPr>
        <p:spPr>
          <a:xfrm>
            <a:off x="1181200" y="-82203"/>
            <a:ext cx="3515401" cy="6991003"/>
          </a:xfrm>
          <a:prstGeom prst="rect">
            <a:avLst/>
          </a:prstGeom>
          <a:solidFill>
            <a:srgbClr val="009457">
              <a:alpha val="68000"/>
            </a:srgb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966233801"/>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ext-Heavy 6">
    <p:spTree>
      <p:nvGrpSpPr>
        <p:cNvPr id="1" name=""/>
        <p:cNvGrpSpPr/>
        <p:nvPr/>
      </p:nvGrpSpPr>
      <p:grpSpPr>
        <a:xfrm>
          <a:off x="0" y="0"/>
          <a:ext cx="0" cy="0"/>
          <a:chOff x="0" y="0"/>
          <a:chExt cx="0" cy="0"/>
        </a:xfrm>
      </p:grpSpPr>
      <p:sp>
        <p:nvSpPr>
          <p:cNvPr id="18" name="Shape 126">
            <a:extLst>
              <a:ext uri="{FF2B5EF4-FFF2-40B4-BE49-F238E27FC236}">
                <a16:creationId xmlns:a16="http://schemas.microsoft.com/office/drawing/2014/main" id="{D044E884-58EC-440B-A500-D6F3884E08C9}"/>
              </a:ext>
            </a:extLst>
          </p:cNvPr>
          <p:cNvSpPr/>
          <p:nvPr userDrawn="1"/>
        </p:nvSpPr>
        <p:spPr>
          <a:xfrm>
            <a:off x="2259" y="0"/>
            <a:ext cx="4978451" cy="68666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998" y="0"/>
                </a:lnTo>
                <a:lnTo>
                  <a:pt x="21600" y="21600"/>
                </a:lnTo>
                <a:lnTo>
                  <a:pt x="0" y="21600"/>
                </a:lnTo>
                <a:lnTo>
                  <a:pt x="0" y="0"/>
                </a:lnTo>
                <a:close/>
              </a:path>
            </a:pathLst>
          </a:cu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5" name="Shape 228">
            <a:extLst>
              <a:ext uri="{FF2B5EF4-FFF2-40B4-BE49-F238E27FC236}">
                <a16:creationId xmlns:a16="http://schemas.microsoft.com/office/drawing/2014/main" id="{EC59492B-DFA0-470C-8CF8-CE9D073E5FAF}"/>
              </a:ext>
            </a:extLst>
          </p:cNvPr>
          <p:cNvSpPr>
            <a:spLocks noGrp="1"/>
          </p:cNvSpPr>
          <p:nvPr>
            <p:ph type="sldNum" sz="quarter" idx="4294967295"/>
          </p:nvPr>
        </p:nvSpPr>
        <p:spPr>
          <a:xfrm>
            <a:off x="11887994" y="381000"/>
            <a:ext cx="304006" cy="3847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a:t>
            </a:fld>
            <a:endParaRPr/>
          </a:p>
        </p:txBody>
      </p:sp>
      <p:sp>
        <p:nvSpPr>
          <p:cNvPr id="8" name="Rectangle 7">
            <a:extLst>
              <a:ext uri="{FF2B5EF4-FFF2-40B4-BE49-F238E27FC236}">
                <a16:creationId xmlns:a16="http://schemas.microsoft.com/office/drawing/2014/main" id="{6238A74D-C2C5-404F-886F-BC0B479C1081}"/>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Shape 65">
            <a:extLst>
              <a:ext uri="{FF2B5EF4-FFF2-40B4-BE49-F238E27FC236}">
                <a16:creationId xmlns:a16="http://schemas.microsoft.com/office/drawing/2014/main" id="{6853A924-B17A-471F-8AF5-CDD2A20D4323}"/>
              </a:ext>
            </a:extLst>
          </p:cNvPr>
          <p:cNvSpPr/>
          <p:nvPr userDrawn="1"/>
        </p:nvSpPr>
        <p:spPr>
          <a:xfrm>
            <a:off x="5267087" y="2919141"/>
            <a:ext cx="402650" cy="1"/>
          </a:xfrm>
          <a:prstGeom prst="line">
            <a:avLst/>
          </a:prstGeom>
          <a:ln w="50800">
            <a:solidFill>
              <a:srgbClr val="009457"/>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1" name="Text Placeholder 9">
            <a:extLst>
              <a:ext uri="{FF2B5EF4-FFF2-40B4-BE49-F238E27FC236}">
                <a16:creationId xmlns:a16="http://schemas.microsoft.com/office/drawing/2014/main" id="{E82981CF-74E9-4855-854F-0EC500DD975C}"/>
              </a:ext>
            </a:extLst>
          </p:cNvPr>
          <p:cNvSpPr>
            <a:spLocks noGrp="1"/>
          </p:cNvSpPr>
          <p:nvPr>
            <p:ph type="body" sz="quarter" idx="10" hasCustomPrompt="1"/>
          </p:nvPr>
        </p:nvSpPr>
        <p:spPr>
          <a:xfrm>
            <a:off x="5267087" y="1006569"/>
            <a:ext cx="1785938" cy="293688"/>
          </a:xfrm>
          <a:prstGeom prst="rect">
            <a:avLst/>
          </a:prstGeom>
        </p:spPr>
        <p:txBody>
          <a:bodyPr>
            <a:normAutofit/>
          </a:bodyPr>
          <a:lstStyle>
            <a:lvl1pPr>
              <a:defRPr sz="1200">
                <a:latin typeface="+mj-lt"/>
              </a:defRPr>
            </a:lvl1pPr>
          </a:lstStyle>
          <a:p>
            <a:pPr lvl="0"/>
            <a:r>
              <a:rPr lang="en-US"/>
              <a:t>SECTION NAME</a:t>
            </a:r>
          </a:p>
        </p:txBody>
      </p:sp>
      <p:sp>
        <p:nvSpPr>
          <p:cNvPr id="12" name="Text Placeholder 12">
            <a:extLst>
              <a:ext uri="{FF2B5EF4-FFF2-40B4-BE49-F238E27FC236}">
                <a16:creationId xmlns:a16="http://schemas.microsoft.com/office/drawing/2014/main" id="{4CF006FC-F175-4DE2-9BD7-AA9B98C6BDD1}"/>
              </a:ext>
            </a:extLst>
          </p:cNvPr>
          <p:cNvSpPr>
            <a:spLocks noGrp="1"/>
          </p:cNvSpPr>
          <p:nvPr>
            <p:ph type="body" sz="quarter" idx="11" hasCustomPrompt="1"/>
          </p:nvPr>
        </p:nvSpPr>
        <p:spPr>
          <a:xfrm>
            <a:off x="5267087" y="1388073"/>
            <a:ext cx="5931694" cy="1112473"/>
          </a:xfrm>
          <a:prstGeom prst="rect">
            <a:avLst/>
          </a:prstGeom>
        </p:spPr>
        <p:txBody>
          <a:bodyPr>
            <a:noAutofit/>
          </a:bodyPr>
          <a:lstStyle>
            <a:lvl1pPr algn="l">
              <a:lnSpc>
                <a:spcPct val="70000"/>
              </a:lnSpc>
              <a:defRPr sz="5000" b="1">
                <a:solidFill>
                  <a:srgbClr val="393941"/>
                </a:solidFill>
              </a:defRPr>
            </a:lvl1pPr>
          </a:lstStyle>
          <a:p>
            <a:r>
              <a:rPr lang="en-US">
                <a:latin typeface="Gill Sans MT" panose="020B0502020104020203" pitchFamily="34" charset="77"/>
              </a:rPr>
              <a:t>Slide Title Slide Title</a:t>
            </a:r>
          </a:p>
        </p:txBody>
      </p:sp>
      <p:sp>
        <p:nvSpPr>
          <p:cNvPr id="15" name="Text Placeholder 14">
            <a:extLst>
              <a:ext uri="{FF2B5EF4-FFF2-40B4-BE49-F238E27FC236}">
                <a16:creationId xmlns:a16="http://schemas.microsoft.com/office/drawing/2014/main" id="{13577C93-60BD-43D3-BD61-DB23CE88DAA1}"/>
              </a:ext>
            </a:extLst>
          </p:cNvPr>
          <p:cNvSpPr>
            <a:spLocks noGrp="1"/>
          </p:cNvSpPr>
          <p:nvPr>
            <p:ph type="body" sz="quarter" idx="12" hasCustomPrompt="1"/>
          </p:nvPr>
        </p:nvSpPr>
        <p:spPr>
          <a:xfrm>
            <a:off x="5267131" y="3163518"/>
            <a:ext cx="4978451" cy="2614613"/>
          </a:xfrm>
          <a:prstGeom prst="rect">
            <a:avLst/>
          </a:prstGeom>
        </p:spPr>
        <p:txBody>
          <a:bodyPr>
            <a:noAutofit/>
          </a:bodyPr>
          <a:lstStyle>
            <a:lvl1pPr>
              <a:defRPr sz="1600">
                <a:latin typeface="+mn-lt"/>
              </a:defRPr>
            </a:lvl1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err="1"/>
              <a:t>popularised</a:t>
            </a:r>
            <a:r>
              <a:rPr lang="en-US"/>
              <a:t> in the 1960s with the release of </a:t>
            </a:r>
            <a:r>
              <a:rPr lang="en-US" err="1"/>
              <a:t>Letraset</a:t>
            </a:r>
            <a:r>
              <a:rPr lang="en-US"/>
              <a:t> sheets containing Lorem has survived not only five centuries, but also the leap into electronic typesetting. Lorem Ipsum is simply dummy text of the printing and typesetting industry. Lorem Ipsum has been the</a:t>
            </a:r>
          </a:p>
        </p:txBody>
      </p:sp>
      <p:sp>
        <p:nvSpPr>
          <p:cNvPr id="3" name="Picture Placeholder 2">
            <a:extLst>
              <a:ext uri="{FF2B5EF4-FFF2-40B4-BE49-F238E27FC236}">
                <a16:creationId xmlns:a16="http://schemas.microsoft.com/office/drawing/2014/main" id="{E57D9E58-9EE3-4FF2-9359-0E3117971AD8}"/>
              </a:ext>
            </a:extLst>
          </p:cNvPr>
          <p:cNvSpPr>
            <a:spLocks noGrp="1"/>
          </p:cNvSpPr>
          <p:nvPr>
            <p:ph type="pic" sz="quarter" idx="14"/>
          </p:nvPr>
        </p:nvSpPr>
        <p:spPr>
          <a:xfrm>
            <a:off x="742950" y="1944309"/>
            <a:ext cx="4363244" cy="3353594"/>
          </a:xfrm>
          <a:prstGeom prst="rect">
            <a:avLst/>
          </a:prstGeom>
        </p:spPr>
        <p:txBody>
          <a:bodyPr/>
          <a:lstStyle/>
          <a:p>
            <a:endParaRPr lang="en-US"/>
          </a:p>
        </p:txBody>
      </p:sp>
    </p:spTree>
    <p:extLst>
      <p:ext uri="{BB962C8B-B14F-4D97-AF65-F5344CB8AC3E}">
        <p14:creationId xmlns:p14="http://schemas.microsoft.com/office/powerpoint/2010/main" val="296253574"/>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ext-Heavy Divider">
    <p:bg>
      <p:bgPr>
        <a:solidFill>
          <a:srgbClr val="393941"/>
        </a:solidFill>
        <a:effectLst/>
      </p:bgPr>
    </p:bg>
    <p:spTree>
      <p:nvGrpSpPr>
        <p:cNvPr id="1" name=""/>
        <p:cNvGrpSpPr/>
        <p:nvPr/>
      </p:nvGrpSpPr>
      <p:grpSpPr>
        <a:xfrm>
          <a:off x="0" y="0"/>
          <a:ext cx="0" cy="0"/>
          <a:chOff x="0" y="0"/>
          <a:chExt cx="0" cy="0"/>
        </a:xfrm>
      </p:grpSpPr>
      <p:sp>
        <p:nvSpPr>
          <p:cNvPr id="16" name="Shape 121">
            <a:extLst>
              <a:ext uri="{FF2B5EF4-FFF2-40B4-BE49-F238E27FC236}">
                <a16:creationId xmlns:a16="http://schemas.microsoft.com/office/drawing/2014/main" id="{98F2A576-7B1C-43FE-B2A7-0A572A736AF8}"/>
              </a:ext>
            </a:extLst>
          </p:cNvPr>
          <p:cNvSpPr/>
          <p:nvPr/>
        </p:nvSpPr>
        <p:spPr>
          <a:xfrm>
            <a:off x="5149147" y="5191420"/>
            <a:ext cx="1541282" cy="395300"/>
          </a:xfrm>
          <a:prstGeom prst="roundRect">
            <a:avLst>
              <a:gd name="adj" fmla="val 50000"/>
            </a:avLst>
          </a:prstGeom>
          <a:solidFill>
            <a:srgbClr val="393941"/>
          </a:solidFill>
          <a:ln w="38100" cap="flat">
            <a:solidFill>
              <a:srgbClr val="2CB772"/>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39" name="Shape 39"/>
          <p:cNvSpPr>
            <a:spLocks noGrp="1"/>
          </p:cNvSpPr>
          <p:nvPr>
            <p:ph type="title" hasCustomPrompt="1"/>
          </p:nvPr>
        </p:nvSpPr>
        <p:spPr>
          <a:xfrm>
            <a:off x="1975320" y="2033339"/>
            <a:ext cx="8241360" cy="701692"/>
          </a:xfrm>
          <a:prstGeom prst="rect">
            <a:avLst/>
          </a:prstGeom>
        </p:spPr>
        <p:txBody>
          <a:bodyPr/>
          <a:lstStyle>
            <a:lvl1pPr algn="ctr">
              <a:defRPr lang="en-US" dirty="0"/>
            </a:lvl1pPr>
          </a:lstStyle>
          <a:p>
            <a:r>
              <a:rPr lang="en-US">
                <a:latin typeface="+mj-lt"/>
              </a:rPr>
              <a:t>Slide Title Slide Title</a:t>
            </a:r>
          </a:p>
        </p:txBody>
      </p:sp>
      <p:sp>
        <p:nvSpPr>
          <p:cNvPr id="41" name="Shape 41"/>
          <p:cNvSpPr/>
          <p:nvPr/>
        </p:nvSpPr>
        <p:spPr>
          <a:xfrm>
            <a:off x="10583119" y="422542"/>
            <a:ext cx="135634" cy="108114"/>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2" name="Shape 42"/>
          <p:cNvSpPr/>
          <p:nvPr/>
        </p:nvSpPr>
        <p:spPr>
          <a:xfrm>
            <a:off x="10347367" y="405342"/>
            <a:ext cx="74697" cy="142514"/>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3" name="Shape 43"/>
          <p:cNvSpPr/>
          <p:nvPr/>
        </p:nvSpPr>
        <p:spPr>
          <a:xfrm>
            <a:off x="10874958" y="409867"/>
            <a:ext cx="84396" cy="133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900" y="1029"/>
                  <a:pt x="18900" y="1029"/>
                  <a:pt x="18900" y="1029"/>
                </a:cubicBezTo>
                <a:cubicBezTo>
                  <a:pt x="16200" y="1029"/>
                  <a:pt x="16200" y="1029"/>
                  <a:pt x="16200" y="1029"/>
                </a:cubicBezTo>
                <a:cubicBezTo>
                  <a:pt x="17820" y="2057"/>
                  <a:pt x="19440" y="3086"/>
                  <a:pt x="19440" y="4800"/>
                </a:cubicBezTo>
                <a:cubicBezTo>
                  <a:pt x="19440" y="8229"/>
                  <a:pt x="14580" y="8571"/>
                  <a:pt x="14580" y="10286"/>
                </a:cubicBezTo>
                <a:cubicBezTo>
                  <a:pt x="14580" y="12000"/>
                  <a:pt x="20520" y="12686"/>
                  <a:pt x="20520" y="16114"/>
                </a:cubicBezTo>
                <a:cubicBezTo>
                  <a:pt x="20520" y="17143"/>
                  <a:pt x="20520" y="17829"/>
                  <a:pt x="19980" y="18514"/>
                </a:cubicBezTo>
                <a:cubicBezTo>
                  <a:pt x="17820" y="20914"/>
                  <a:pt x="12960" y="21600"/>
                  <a:pt x="9180" y="21600"/>
                </a:cubicBezTo>
                <a:cubicBezTo>
                  <a:pt x="6480" y="21600"/>
                  <a:pt x="2700" y="20914"/>
                  <a:pt x="540" y="19200"/>
                </a:cubicBezTo>
                <a:cubicBezTo>
                  <a:pt x="0" y="18857"/>
                  <a:pt x="0" y="18171"/>
                  <a:pt x="0" y="17486"/>
                </a:cubicBezTo>
                <a:cubicBezTo>
                  <a:pt x="0" y="16114"/>
                  <a:pt x="1620" y="14743"/>
                  <a:pt x="3240" y="14057"/>
                </a:cubicBezTo>
                <a:cubicBezTo>
                  <a:pt x="5940" y="13029"/>
                  <a:pt x="8640" y="13029"/>
                  <a:pt x="11340" y="12686"/>
                </a:cubicBezTo>
                <a:cubicBezTo>
                  <a:pt x="10800" y="12000"/>
                  <a:pt x="10260" y="11657"/>
                  <a:pt x="10260" y="10971"/>
                </a:cubicBezTo>
                <a:cubicBezTo>
                  <a:pt x="10260" y="10286"/>
                  <a:pt x="10260" y="9943"/>
                  <a:pt x="10800" y="9600"/>
                </a:cubicBezTo>
                <a:cubicBezTo>
                  <a:pt x="10260" y="9943"/>
                  <a:pt x="9720" y="9943"/>
                  <a:pt x="9180" y="9943"/>
                </a:cubicBezTo>
                <a:cubicBezTo>
                  <a:pt x="5400" y="9943"/>
                  <a:pt x="2160" y="7886"/>
                  <a:pt x="2160" y="5486"/>
                </a:cubicBezTo>
                <a:cubicBezTo>
                  <a:pt x="2160" y="3771"/>
                  <a:pt x="3240" y="2400"/>
                  <a:pt x="4860" y="1714"/>
                </a:cubicBezTo>
                <a:cubicBezTo>
                  <a:pt x="7020" y="343"/>
                  <a:pt x="10260" y="0"/>
                  <a:pt x="12960" y="0"/>
                </a:cubicBezTo>
                <a:lnTo>
                  <a:pt x="21600" y="0"/>
                </a:lnTo>
                <a:close/>
                <a:moveTo>
                  <a:pt x="12960" y="13714"/>
                </a:moveTo>
                <a:cubicBezTo>
                  <a:pt x="12960" y="13714"/>
                  <a:pt x="12420" y="13714"/>
                  <a:pt x="11880" y="13714"/>
                </a:cubicBezTo>
                <a:cubicBezTo>
                  <a:pt x="8640" y="13714"/>
                  <a:pt x="3780" y="14400"/>
                  <a:pt x="3780" y="16800"/>
                </a:cubicBezTo>
                <a:cubicBezTo>
                  <a:pt x="3780" y="19543"/>
                  <a:pt x="8100" y="20229"/>
                  <a:pt x="11340" y="20229"/>
                </a:cubicBezTo>
                <a:cubicBezTo>
                  <a:pt x="14580" y="20229"/>
                  <a:pt x="17820" y="19543"/>
                  <a:pt x="17820" y="17486"/>
                </a:cubicBezTo>
                <a:cubicBezTo>
                  <a:pt x="17820" y="15429"/>
                  <a:pt x="15120" y="14400"/>
                  <a:pt x="12960" y="13714"/>
                </a:cubicBezTo>
                <a:close/>
                <a:moveTo>
                  <a:pt x="9720" y="1029"/>
                </a:moveTo>
                <a:cubicBezTo>
                  <a:pt x="8640" y="1029"/>
                  <a:pt x="7560" y="1371"/>
                  <a:pt x="7020" y="2057"/>
                </a:cubicBezTo>
                <a:cubicBezTo>
                  <a:pt x="5940" y="2400"/>
                  <a:pt x="5940" y="3086"/>
                  <a:pt x="5940" y="4114"/>
                </a:cubicBezTo>
                <a:cubicBezTo>
                  <a:pt x="5940" y="5829"/>
                  <a:pt x="7560" y="8914"/>
                  <a:pt x="11340" y="8914"/>
                </a:cubicBezTo>
                <a:cubicBezTo>
                  <a:pt x="12420" y="8914"/>
                  <a:pt x="13500" y="8571"/>
                  <a:pt x="14580" y="8229"/>
                </a:cubicBezTo>
                <a:cubicBezTo>
                  <a:pt x="15120" y="7543"/>
                  <a:pt x="15660" y="6857"/>
                  <a:pt x="15660" y="6171"/>
                </a:cubicBezTo>
                <a:cubicBezTo>
                  <a:pt x="15660" y="4114"/>
                  <a:pt x="13500" y="1029"/>
                  <a:pt x="9720" y="1029"/>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4" name="Shape 44"/>
          <p:cNvSpPr/>
          <p:nvPr/>
        </p:nvSpPr>
        <p:spPr>
          <a:xfrm>
            <a:off x="11111247" y="424587"/>
            <a:ext cx="144258" cy="104023"/>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5" name="Shape 45"/>
          <p:cNvSpPr>
            <a:spLocks noGrp="1"/>
          </p:cNvSpPr>
          <p:nvPr>
            <p:ph type="sldNum" sz="quarter" idx="2"/>
          </p:nvPr>
        </p:nvSpPr>
        <p:spPr>
          <a:prstGeom prst="rect">
            <a:avLst/>
          </a:prstGeom>
        </p:spPr>
        <p:txBody>
          <a:bodyPr/>
          <a:lstStyle>
            <a:lvl1pPr>
              <a:defRPr>
                <a:solidFill>
                  <a:srgbClr val="F4F5F7"/>
                </a:solidFill>
              </a:defRPr>
            </a:lvl1pPr>
          </a:lstStyle>
          <a:p>
            <a:fld id="{86CB4B4D-7CA3-9044-876B-883B54F8677D}" type="slidenum">
              <a:rPr lang="en-US" smtClean="0"/>
              <a:t>‹#›</a:t>
            </a:fld>
            <a:endParaRPr lang="en-US"/>
          </a:p>
        </p:txBody>
      </p:sp>
      <p:sp>
        <p:nvSpPr>
          <p:cNvPr id="46" name="Shape 46"/>
          <p:cNvSpPr/>
          <p:nvPr/>
        </p:nvSpPr>
        <p:spPr>
          <a:xfrm>
            <a:off x="11538703" y="685624"/>
            <a:ext cx="818258" cy="1"/>
          </a:xfrm>
          <a:prstGeom prst="line">
            <a:avLst/>
          </a:prstGeom>
          <a:ln w="50800">
            <a:solidFill>
              <a:srgbClr val="2CB77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0" name="Shape 116">
            <a:extLst>
              <a:ext uri="{FF2B5EF4-FFF2-40B4-BE49-F238E27FC236}">
                <a16:creationId xmlns:a16="http://schemas.microsoft.com/office/drawing/2014/main" id="{0617C9D5-D01B-4D73-95B4-68B32CF7D495}"/>
              </a:ext>
            </a:extLst>
          </p:cNvPr>
          <p:cNvSpPr txBox="1">
            <a:spLocks/>
          </p:cNvSpPr>
          <p:nvPr userDrawn="1"/>
        </p:nvSpPr>
        <p:spPr>
          <a:xfrm>
            <a:off x="11518233" y="5901660"/>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
        <p:nvSpPr>
          <p:cNvPr id="14" name="Shape 120">
            <a:extLst>
              <a:ext uri="{FF2B5EF4-FFF2-40B4-BE49-F238E27FC236}">
                <a16:creationId xmlns:a16="http://schemas.microsoft.com/office/drawing/2014/main" id="{3054C863-2891-4B79-B380-71A4FE58B377}"/>
              </a:ext>
            </a:extLst>
          </p:cNvPr>
          <p:cNvSpPr/>
          <p:nvPr userDrawn="1"/>
        </p:nvSpPr>
        <p:spPr>
          <a:xfrm>
            <a:off x="5693351" y="2748519"/>
            <a:ext cx="402650" cy="1"/>
          </a:xfrm>
          <a:prstGeom prst="line">
            <a:avLst/>
          </a:prstGeom>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 name="Text Placeholder 2">
            <a:extLst>
              <a:ext uri="{FF2B5EF4-FFF2-40B4-BE49-F238E27FC236}">
                <a16:creationId xmlns:a16="http://schemas.microsoft.com/office/drawing/2014/main" id="{5AE250C5-6E03-438C-AD38-FAE0E70F6658}"/>
              </a:ext>
            </a:extLst>
          </p:cNvPr>
          <p:cNvSpPr>
            <a:spLocks noGrp="1"/>
          </p:cNvSpPr>
          <p:nvPr>
            <p:ph type="body" sz="quarter" idx="10" hasCustomPrompt="1"/>
          </p:nvPr>
        </p:nvSpPr>
        <p:spPr>
          <a:xfrm>
            <a:off x="4548188" y="1491165"/>
            <a:ext cx="2743200" cy="307975"/>
          </a:xfrm>
          <a:prstGeom prst="rect">
            <a:avLst/>
          </a:prstGeom>
        </p:spPr>
        <p:txBody>
          <a:bodyPr>
            <a:normAutofit/>
          </a:bodyPr>
          <a:lstStyle>
            <a:lvl1pPr algn="ctr">
              <a:defRPr sz="1600">
                <a:solidFill>
                  <a:schemeClr val="tx1">
                    <a:lumMod val="20000"/>
                    <a:lumOff val="80000"/>
                  </a:schemeClr>
                </a:solidFill>
                <a:latin typeface="+mj-lt"/>
              </a:defRPr>
            </a:lvl1pPr>
          </a:lstStyle>
          <a:p>
            <a:pPr lvl="0"/>
            <a:r>
              <a:rPr lang="en-US"/>
              <a:t>SECTION TITLE</a:t>
            </a:r>
          </a:p>
        </p:txBody>
      </p:sp>
      <p:sp>
        <p:nvSpPr>
          <p:cNvPr id="21" name="Text Placeholder 2">
            <a:extLst>
              <a:ext uri="{FF2B5EF4-FFF2-40B4-BE49-F238E27FC236}">
                <a16:creationId xmlns:a16="http://schemas.microsoft.com/office/drawing/2014/main" id="{EC9C1BDD-5FA4-48C4-BC46-CFFB7A540894}"/>
              </a:ext>
            </a:extLst>
          </p:cNvPr>
          <p:cNvSpPr>
            <a:spLocks noGrp="1"/>
          </p:cNvSpPr>
          <p:nvPr>
            <p:ph type="body" sz="quarter" idx="11" hasCustomPrompt="1"/>
          </p:nvPr>
        </p:nvSpPr>
        <p:spPr>
          <a:xfrm>
            <a:off x="4548188" y="5235082"/>
            <a:ext cx="2743200" cy="307975"/>
          </a:xfrm>
          <a:prstGeom prst="rect">
            <a:avLst/>
          </a:prstGeom>
        </p:spPr>
        <p:txBody>
          <a:bodyPr>
            <a:normAutofit/>
          </a:bodyPr>
          <a:lstStyle>
            <a:lvl1pPr algn="ctr">
              <a:defRPr sz="1600">
                <a:latin typeface="+mj-lt"/>
              </a:defRPr>
            </a:lvl1pPr>
          </a:lstStyle>
          <a:p>
            <a:pPr lvl="0"/>
            <a:r>
              <a:rPr lang="en-US"/>
              <a:t>LINK</a:t>
            </a:r>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1975320" y="3031478"/>
            <a:ext cx="8241361" cy="2614613"/>
          </a:xfrm>
          <a:prstGeom prst="rect">
            <a:avLst/>
          </a:prstGeom>
        </p:spPr>
        <p:txBody>
          <a:bodyPr>
            <a:noAutofit/>
          </a:bodyPr>
          <a:lstStyle>
            <a:lvl1pPr algn="ctr">
              <a:defRPr sz="1600">
                <a:solidFill>
                  <a:schemeClr val="tx1">
                    <a:lumMod val="20000"/>
                    <a:lumOff val="80000"/>
                  </a:schemeClr>
                </a:solidFill>
                <a:latin typeface="+mn-lt"/>
              </a:defRPr>
            </a:lvl1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err="1"/>
              <a:t>popularised</a:t>
            </a:r>
            <a:r>
              <a:rPr lang="en-US"/>
              <a:t> in the 1960s with the release of </a:t>
            </a:r>
            <a:r>
              <a:rPr lang="en-US" err="1"/>
              <a:t>Letraset</a:t>
            </a:r>
            <a:r>
              <a:rPr lang="en-US"/>
              <a:t> sheets containing Lorem has survived not only five centuries, but also the leap into electronic typesetting. Lorem Ipsum is simply dummy text of the printing and typesetting industry. Lorem Ipsum has been the</a:t>
            </a:r>
          </a:p>
        </p:txBody>
      </p:sp>
    </p:spTree>
    <p:extLst>
      <p:ext uri="{BB962C8B-B14F-4D97-AF65-F5344CB8AC3E}">
        <p14:creationId xmlns:p14="http://schemas.microsoft.com/office/powerpoint/2010/main" val="3911807859"/>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ata 1">
    <p:spTree>
      <p:nvGrpSpPr>
        <p:cNvPr id="1" name=""/>
        <p:cNvGrpSpPr/>
        <p:nvPr/>
      </p:nvGrpSpPr>
      <p:grpSpPr>
        <a:xfrm>
          <a:off x="0" y="0"/>
          <a:ext cx="0" cy="0"/>
          <a:chOff x="0" y="0"/>
          <a:chExt cx="0" cy="0"/>
        </a:xfrm>
      </p:grpSpPr>
      <p:sp>
        <p:nvSpPr>
          <p:cNvPr id="12" name="Shape 71">
            <a:extLst>
              <a:ext uri="{FF2B5EF4-FFF2-40B4-BE49-F238E27FC236}">
                <a16:creationId xmlns:a16="http://schemas.microsoft.com/office/drawing/2014/main" id="{5A9EF15E-BFEB-48A4-BED0-AE282776BF11}"/>
              </a:ext>
            </a:extLst>
          </p:cNvPr>
          <p:cNvSpPr/>
          <p:nvPr userDrawn="1"/>
        </p:nvSpPr>
        <p:spPr>
          <a:xfrm>
            <a:off x="3636820" y="4098964"/>
            <a:ext cx="402649" cy="1"/>
          </a:xfrm>
          <a:prstGeom prst="line">
            <a:avLst/>
          </a:prstGeom>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 name="Chart Placeholder 2">
            <a:extLst>
              <a:ext uri="{FF2B5EF4-FFF2-40B4-BE49-F238E27FC236}">
                <a16:creationId xmlns:a16="http://schemas.microsoft.com/office/drawing/2014/main" id="{D2AD679F-3BBA-4FBF-9B71-DDF8F9A2A392}"/>
              </a:ext>
            </a:extLst>
          </p:cNvPr>
          <p:cNvSpPr>
            <a:spLocks noGrp="1"/>
          </p:cNvSpPr>
          <p:nvPr>
            <p:ph type="chart" sz="quarter" idx="10"/>
          </p:nvPr>
        </p:nvSpPr>
        <p:spPr>
          <a:xfrm>
            <a:off x="4796632" y="681832"/>
            <a:ext cx="6958806" cy="5664994"/>
          </a:xfrm>
          <a:prstGeom prst="rect">
            <a:avLst/>
          </a:prstGeom>
        </p:spPr>
        <p:txBody>
          <a:bodyPr/>
          <a:lstStyle/>
          <a:p>
            <a:endParaRPr lang="en-US"/>
          </a:p>
        </p:txBody>
      </p:sp>
      <p:sp>
        <p:nvSpPr>
          <p:cNvPr id="5" name="Text Placeholder 4">
            <a:extLst>
              <a:ext uri="{FF2B5EF4-FFF2-40B4-BE49-F238E27FC236}">
                <a16:creationId xmlns:a16="http://schemas.microsoft.com/office/drawing/2014/main" id="{87A111CE-9D02-46ED-A00C-D3B6907D2BE9}"/>
              </a:ext>
            </a:extLst>
          </p:cNvPr>
          <p:cNvSpPr>
            <a:spLocks noGrp="1"/>
          </p:cNvSpPr>
          <p:nvPr>
            <p:ph type="body" sz="quarter" idx="11" hasCustomPrompt="1"/>
          </p:nvPr>
        </p:nvSpPr>
        <p:spPr>
          <a:xfrm>
            <a:off x="517514" y="1461652"/>
            <a:ext cx="3654575" cy="2594769"/>
          </a:xfrm>
          <a:prstGeom prst="rect">
            <a:avLst/>
          </a:prstGeom>
        </p:spPr>
        <p:txBody>
          <a:bodyPr>
            <a:normAutofit/>
          </a:bodyPr>
          <a:lstStyle>
            <a:lvl1pPr marL="0" marR="0" indent="0" algn="r" defTabSz="412750" rtl="0" eaLnBrk="1" fontAlgn="auto" latinLnBrk="0" hangingPunct="0">
              <a:lnSpc>
                <a:spcPct val="70000"/>
              </a:lnSpc>
              <a:spcBef>
                <a:spcPts val="0"/>
              </a:spcBef>
              <a:spcAft>
                <a:spcPts val="0"/>
              </a:spcAft>
              <a:buClrTx/>
              <a:buSzTx/>
              <a:buFontTx/>
              <a:buNone/>
              <a:tabLst/>
              <a:defRPr lang="en-US" sz="4400" smtClean="0">
                <a:solidFill>
                  <a:srgbClr val="009457"/>
                </a:solidFill>
                <a:latin typeface="+mj-lt"/>
              </a:defRPr>
            </a:lvl1pPr>
          </a:lstStyle>
          <a:p>
            <a:r>
              <a:rPr lang="en-US" sz="4400">
                <a:solidFill>
                  <a:srgbClr val="009457"/>
                </a:solidFill>
                <a:latin typeface="+mj-lt"/>
              </a:rPr>
              <a:t>Slide Title Slide Title </a:t>
            </a:r>
            <a:r>
              <a:rPr lang="en-US" sz="4400">
                <a:solidFill>
                  <a:srgbClr val="2BB673"/>
                </a:solidFill>
                <a:latin typeface="+mj-lt"/>
              </a:rPr>
              <a:t>Slide Title Slide Title</a:t>
            </a:r>
          </a:p>
          <a:p>
            <a:pPr marL="0" marR="0" lvl="0" indent="0" algn="just" defTabSz="412750" rtl="0" eaLnBrk="1" fontAlgn="auto" latinLnBrk="0" hangingPunct="0">
              <a:lnSpc>
                <a:spcPct val="100000"/>
              </a:lnSpc>
              <a:spcBef>
                <a:spcPts val="0"/>
              </a:spcBef>
              <a:spcAft>
                <a:spcPts val="0"/>
              </a:spcAft>
              <a:buClrTx/>
              <a:buSzTx/>
              <a:buFontTx/>
              <a:buNone/>
              <a:tabLst/>
              <a:defRPr/>
            </a:pPr>
            <a:endParaRPr kumimoji="0" lang="en-US" sz="4450" b="0" i="0" u="none" strike="noStrike" kern="0" cap="none" spc="0" normalizeH="0" baseline="0" noProof="0">
              <a:ln>
                <a:noFill/>
              </a:ln>
              <a:solidFill>
                <a:srgbClr val="2BB673"/>
              </a:solidFill>
              <a:effectLst/>
              <a:uLnTx/>
              <a:uFillTx/>
              <a:latin typeface="Gill Sans MT" panose="020B0502020104020203"/>
              <a:sym typeface="PT Sans"/>
            </a:endParaRPr>
          </a:p>
        </p:txBody>
      </p:sp>
      <p:sp>
        <p:nvSpPr>
          <p:cNvPr id="15" name="Text Placeholder 14">
            <a:extLst>
              <a:ext uri="{FF2B5EF4-FFF2-40B4-BE49-F238E27FC236}">
                <a16:creationId xmlns:a16="http://schemas.microsoft.com/office/drawing/2014/main" id="{1660F839-D189-4F52-B177-70ACC8552F92}"/>
              </a:ext>
            </a:extLst>
          </p:cNvPr>
          <p:cNvSpPr>
            <a:spLocks noGrp="1"/>
          </p:cNvSpPr>
          <p:nvPr>
            <p:ph type="body" sz="quarter" idx="12" hasCustomPrompt="1"/>
          </p:nvPr>
        </p:nvSpPr>
        <p:spPr>
          <a:xfrm>
            <a:off x="517514" y="4315514"/>
            <a:ext cx="3654575" cy="557415"/>
          </a:xfrm>
          <a:prstGeom prst="rect">
            <a:avLst/>
          </a:prstGeom>
        </p:spPr>
        <p:txBody>
          <a:bodyPr>
            <a:noAutofit/>
          </a:bodyPr>
          <a:lstStyle>
            <a:lvl1pPr algn="r">
              <a:defRPr sz="1600">
                <a:solidFill>
                  <a:schemeClr val="tx2">
                    <a:lumMod val="25000"/>
                  </a:schemeClr>
                </a:solidFill>
                <a:latin typeface="+mj-lt"/>
              </a:defRPr>
            </a:lvl1pPr>
          </a:lstStyle>
          <a:p>
            <a:pPr lvl="0"/>
            <a:r>
              <a:rPr lang="en-US"/>
              <a:t>Subtitle Here; Could be title of the graph or explanation of data presented. </a:t>
            </a:r>
          </a:p>
        </p:txBody>
      </p:sp>
      <p:sp>
        <p:nvSpPr>
          <p:cNvPr id="21" name="Text Placeholder 14">
            <a:extLst>
              <a:ext uri="{FF2B5EF4-FFF2-40B4-BE49-F238E27FC236}">
                <a16:creationId xmlns:a16="http://schemas.microsoft.com/office/drawing/2014/main" id="{84A05178-9CC3-40C1-BF40-ECC5F8526497}"/>
              </a:ext>
            </a:extLst>
          </p:cNvPr>
          <p:cNvSpPr>
            <a:spLocks noGrp="1"/>
          </p:cNvSpPr>
          <p:nvPr>
            <p:ph type="body" sz="quarter" idx="13" hasCustomPrompt="1"/>
          </p:nvPr>
        </p:nvSpPr>
        <p:spPr>
          <a:xfrm>
            <a:off x="517514" y="5089477"/>
            <a:ext cx="3654575" cy="1319072"/>
          </a:xfrm>
          <a:prstGeom prst="rect">
            <a:avLst/>
          </a:prstGeom>
        </p:spPr>
        <p:txBody>
          <a:bodyPr>
            <a:noAutofit/>
          </a:bodyPr>
          <a:lstStyle>
            <a:lvl1pPr algn="l">
              <a:defRPr lang="en-US" sz="1400" dirty="0">
                <a:solidFill>
                  <a:schemeClr val="tx1">
                    <a:lumMod val="75000"/>
                  </a:schemeClr>
                </a:solidFill>
              </a:defRPr>
            </a:lvl1pPr>
          </a:lstStyle>
          <a:p>
            <a:pPr algn="r"/>
            <a:r>
              <a:rPr lang="en-US">
                <a:latin typeface="+mn-lt"/>
              </a:rPr>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22" name="Text Placeholder 17">
            <a:extLst>
              <a:ext uri="{FF2B5EF4-FFF2-40B4-BE49-F238E27FC236}">
                <a16:creationId xmlns:a16="http://schemas.microsoft.com/office/drawing/2014/main" id="{C56804F1-8D69-4C9F-90DD-28BE30CDB40E}"/>
              </a:ext>
            </a:extLst>
          </p:cNvPr>
          <p:cNvSpPr>
            <a:spLocks noGrp="1"/>
          </p:cNvSpPr>
          <p:nvPr>
            <p:ph type="body" sz="quarter" idx="14" hasCustomPrompt="1"/>
          </p:nvPr>
        </p:nvSpPr>
        <p:spPr>
          <a:xfrm>
            <a:off x="1948795" y="992356"/>
            <a:ext cx="2223294" cy="288925"/>
          </a:xfrm>
          <a:prstGeom prst="rect">
            <a:avLst/>
          </a:prstGeom>
        </p:spPr>
        <p:txBody>
          <a:bodyPr/>
          <a:lstStyle>
            <a:lvl1pPr algn="r">
              <a:defRPr>
                <a:solidFill>
                  <a:schemeClr val="tx1">
                    <a:lumMod val="50000"/>
                  </a:schemeClr>
                </a:solidFill>
                <a:latin typeface="+mn-lt"/>
              </a:defRPr>
            </a:lvl1pPr>
          </a:lstStyle>
          <a:p>
            <a:pPr lvl="0"/>
            <a:r>
              <a:rPr lang="en-US"/>
              <a:t>PASSAGES PROJECT</a:t>
            </a:r>
          </a:p>
        </p:txBody>
      </p:sp>
      <p:sp>
        <p:nvSpPr>
          <p:cNvPr id="9" name="Shape 125">
            <a:extLst>
              <a:ext uri="{FF2B5EF4-FFF2-40B4-BE49-F238E27FC236}">
                <a16:creationId xmlns:a16="http://schemas.microsoft.com/office/drawing/2014/main" id="{43462829-9CE3-4937-8771-C0E0841E2F91}"/>
              </a:ext>
            </a:extLst>
          </p:cNvPr>
          <p:cNvSpPr txBox="1">
            <a:spLocks/>
          </p:cNvSpPr>
          <p:nvPr userDrawn="1"/>
        </p:nvSpPr>
        <p:spPr>
          <a:xfrm>
            <a:off x="11518233" y="381348"/>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Tree>
    <p:extLst>
      <p:ext uri="{BB962C8B-B14F-4D97-AF65-F5344CB8AC3E}">
        <p14:creationId xmlns:p14="http://schemas.microsoft.com/office/powerpoint/2010/main" val="385582012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6660142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Photo 1">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0DD0CD17-DEA2-444B-B091-ED18073B6AFF}"/>
              </a:ext>
            </a:extLst>
          </p:cNvPr>
          <p:cNvSpPr/>
          <p:nvPr userDrawn="1"/>
        </p:nvSpPr>
        <p:spPr>
          <a:xfrm>
            <a:off x="5354431" y="-20832"/>
            <a:ext cx="4209191" cy="6899664"/>
          </a:xfrm>
          <a:prstGeom prst="rect">
            <a:avLst/>
          </a:pr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3" name="Shape 76">
            <a:extLst>
              <a:ext uri="{FF2B5EF4-FFF2-40B4-BE49-F238E27FC236}">
                <a16:creationId xmlns:a16="http://schemas.microsoft.com/office/drawing/2014/main" id="{84C8C19F-509C-47EF-8DC7-025224EC55E2}"/>
              </a:ext>
            </a:extLst>
          </p:cNvPr>
          <p:cNvSpPr>
            <a:spLocks noGrp="1"/>
          </p:cNvSpPr>
          <p:nvPr>
            <p:ph type="sldNum" sz="quarter" idx="2"/>
          </p:nvPr>
        </p:nvSpPr>
        <p:spPr>
          <a:xfrm>
            <a:off x="11518233" y="381348"/>
            <a:ext cx="303954" cy="3847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a:t>
            </a:fld>
            <a:endParaRPr/>
          </a:p>
        </p:txBody>
      </p:sp>
      <p:sp>
        <p:nvSpPr>
          <p:cNvPr id="4" name="Picture Placeholder 1">
            <a:extLst>
              <a:ext uri="{FF2B5EF4-FFF2-40B4-BE49-F238E27FC236}">
                <a16:creationId xmlns:a16="http://schemas.microsoft.com/office/drawing/2014/main" id="{669F3A85-FC8B-4D3A-A29C-11000E61CB5E}"/>
              </a:ext>
            </a:extLst>
          </p:cNvPr>
          <p:cNvSpPr>
            <a:spLocks noGrp="1"/>
          </p:cNvSpPr>
          <p:nvPr>
            <p:ph type="pic" sz="quarter" idx="10"/>
          </p:nvPr>
        </p:nvSpPr>
        <p:spPr>
          <a:xfrm>
            <a:off x="6829535" y="1941556"/>
            <a:ext cx="4785867" cy="3296455"/>
          </a:xfrm>
          <a:prstGeom prst="rect">
            <a:avLst/>
          </a:prstGeom>
          <a:solidFill>
            <a:schemeClr val="tx1"/>
          </a:solidFill>
        </p:spPr>
      </p:sp>
      <p:sp>
        <p:nvSpPr>
          <p:cNvPr id="5" name="Shape 78">
            <a:extLst>
              <a:ext uri="{FF2B5EF4-FFF2-40B4-BE49-F238E27FC236}">
                <a16:creationId xmlns:a16="http://schemas.microsoft.com/office/drawing/2014/main" id="{93D62462-F05D-41E1-8D7A-9C5470C44553}"/>
              </a:ext>
            </a:extLst>
          </p:cNvPr>
          <p:cNvSpPr/>
          <p:nvPr userDrawn="1"/>
        </p:nvSpPr>
        <p:spPr>
          <a:xfrm>
            <a:off x="5354431" y="-23220"/>
            <a:ext cx="4209191" cy="6899664"/>
          </a:xfrm>
          <a:prstGeom prst="rect">
            <a:avLst/>
          </a:prstGeom>
          <a:solidFill>
            <a:srgbClr val="009457">
              <a:alpha val="70000"/>
            </a:srgb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6" name="Shape 79">
            <a:extLst>
              <a:ext uri="{FF2B5EF4-FFF2-40B4-BE49-F238E27FC236}">
                <a16:creationId xmlns:a16="http://schemas.microsoft.com/office/drawing/2014/main" id="{8BA87FF3-D270-477F-B368-C0746A588DBD}"/>
              </a:ext>
            </a:extLst>
          </p:cNvPr>
          <p:cNvSpPr/>
          <p:nvPr userDrawn="1"/>
        </p:nvSpPr>
        <p:spPr>
          <a:xfrm flipH="1">
            <a:off x="522532" y="6201856"/>
            <a:ext cx="1" cy="1310381"/>
          </a:xfrm>
          <a:prstGeom prst="line">
            <a:avLst/>
          </a:prstGeom>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a:extLst>
              <a:ext uri="{FF2B5EF4-FFF2-40B4-BE49-F238E27FC236}">
                <a16:creationId xmlns:a16="http://schemas.microsoft.com/office/drawing/2014/main" id="{A07E1A9F-EB5A-4B6F-B080-CCCB765300EB}"/>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Picture Placeholder 10">
            <a:extLst>
              <a:ext uri="{FF2B5EF4-FFF2-40B4-BE49-F238E27FC236}">
                <a16:creationId xmlns:a16="http://schemas.microsoft.com/office/drawing/2014/main" id="{BEEDF0CE-EE67-4F24-911A-832A471730A4}"/>
              </a:ext>
            </a:extLst>
          </p:cNvPr>
          <p:cNvSpPr>
            <a:spLocks noGrp="1"/>
          </p:cNvSpPr>
          <p:nvPr>
            <p:ph type="pic" sz="quarter" idx="11"/>
          </p:nvPr>
        </p:nvSpPr>
        <p:spPr>
          <a:xfrm>
            <a:off x="6832110" y="1929607"/>
            <a:ext cx="5277644" cy="3320256"/>
          </a:xfrm>
          <a:prstGeom prst="rect">
            <a:avLst/>
          </a:prstGeom>
        </p:spPr>
        <p:txBody>
          <a:bodyPr/>
          <a:lstStyle/>
          <a:p>
            <a:endParaRPr lang="en-US"/>
          </a:p>
        </p:txBody>
      </p:sp>
      <p:sp>
        <p:nvSpPr>
          <p:cNvPr id="14" name="Text Placeholder 13">
            <a:extLst>
              <a:ext uri="{FF2B5EF4-FFF2-40B4-BE49-F238E27FC236}">
                <a16:creationId xmlns:a16="http://schemas.microsoft.com/office/drawing/2014/main" id="{EF10BA34-8D64-4CAF-9865-2A13BC4BB40B}"/>
              </a:ext>
            </a:extLst>
          </p:cNvPr>
          <p:cNvSpPr>
            <a:spLocks noGrp="1"/>
          </p:cNvSpPr>
          <p:nvPr>
            <p:ph type="body" sz="quarter" idx="12" hasCustomPrompt="1"/>
          </p:nvPr>
        </p:nvSpPr>
        <p:spPr>
          <a:xfrm>
            <a:off x="-521977" y="2705497"/>
            <a:ext cx="5137568" cy="1768475"/>
          </a:xfrm>
          <a:prstGeom prst="rect">
            <a:avLst/>
          </a:prstGeom>
        </p:spPr>
        <p:txBody>
          <a:bodyPr>
            <a:normAutofit/>
          </a:bodyPr>
          <a:lstStyle>
            <a:lvl1pPr algn="r">
              <a:defRPr sz="4400" b="1">
                <a:solidFill>
                  <a:srgbClr val="009457"/>
                </a:solidFill>
                <a:latin typeface="+mj-lt"/>
              </a:defRPr>
            </a:lvl1pPr>
          </a:lstStyle>
          <a:p>
            <a:pPr lvl="0"/>
            <a:r>
              <a:rPr lang="en-US"/>
              <a:t>Slide title Slide Title</a:t>
            </a:r>
          </a:p>
        </p:txBody>
      </p:sp>
    </p:spTree>
    <p:extLst>
      <p:ext uri="{BB962C8B-B14F-4D97-AF65-F5344CB8AC3E}">
        <p14:creationId xmlns:p14="http://schemas.microsoft.com/office/powerpoint/2010/main" val="779827922"/>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Photo 2">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0DD0CD17-DEA2-444B-B091-ED18073B6AFF}"/>
              </a:ext>
            </a:extLst>
          </p:cNvPr>
          <p:cNvSpPr/>
          <p:nvPr userDrawn="1"/>
        </p:nvSpPr>
        <p:spPr>
          <a:xfrm>
            <a:off x="5354431" y="-20832"/>
            <a:ext cx="4209191" cy="6899664"/>
          </a:xfrm>
          <a:prstGeom prst="rect">
            <a:avLst/>
          </a:pr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3" name="Shape 76">
            <a:extLst>
              <a:ext uri="{FF2B5EF4-FFF2-40B4-BE49-F238E27FC236}">
                <a16:creationId xmlns:a16="http://schemas.microsoft.com/office/drawing/2014/main" id="{84C8C19F-509C-47EF-8DC7-025224EC55E2}"/>
              </a:ext>
            </a:extLst>
          </p:cNvPr>
          <p:cNvSpPr>
            <a:spLocks noGrp="1"/>
          </p:cNvSpPr>
          <p:nvPr>
            <p:ph type="sldNum" sz="quarter" idx="2"/>
          </p:nvPr>
        </p:nvSpPr>
        <p:spPr>
          <a:xfrm>
            <a:off x="11518233" y="381348"/>
            <a:ext cx="303954" cy="3847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a:t>
            </a:fld>
            <a:endParaRPr/>
          </a:p>
        </p:txBody>
      </p:sp>
      <p:sp>
        <p:nvSpPr>
          <p:cNvPr id="5" name="Shape 78">
            <a:extLst>
              <a:ext uri="{FF2B5EF4-FFF2-40B4-BE49-F238E27FC236}">
                <a16:creationId xmlns:a16="http://schemas.microsoft.com/office/drawing/2014/main" id="{93D62462-F05D-41E1-8D7A-9C5470C44553}"/>
              </a:ext>
            </a:extLst>
          </p:cNvPr>
          <p:cNvSpPr/>
          <p:nvPr userDrawn="1"/>
        </p:nvSpPr>
        <p:spPr>
          <a:xfrm>
            <a:off x="5354431" y="-23220"/>
            <a:ext cx="4209191" cy="6899664"/>
          </a:xfrm>
          <a:prstGeom prst="rect">
            <a:avLst/>
          </a:prstGeom>
          <a:solidFill>
            <a:srgbClr val="009457">
              <a:alpha val="70000"/>
            </a:srgb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6" name="Shape 79">
            <a:extLst>
              <a:ext uri="{FF2B5EF4-FFF2-40B4-BE49-F238E27FC236}">
                <a16:creationId xmlns:a16="http://schemas.microsoft.com/office/drawing/2014/main" id="{8BA87FF3-D270-477F-B368-C0746A588DBD}"/>
              </a:ext>
            </a:extLst>
          </p:cNvPr>
          <p:cNvSpPr/>
          <p:nvPr userDrawn="1"/>
        </p:nvSpPr>
        <p:spPr>
          <a:xfrm flipH="1">
            <a:off x="522532" y="6201856"/>
            <a:ext cx="1" cy="1310381"/>
          </a:xfrm>
          <a:prstGeom prst="line">
            <a:avLst/>
          </a:prstGeom>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a:extLst>
              <a:ext uri="{FF2B5EF4-FFF2-40B4-BE49-F238E27FC236}">
                <a16:creationId xmlns:a16="http://schemas.microsoft.com/office/drawing/2014/main" id="{A07E1A9F-EB5A-4B6F-B080-CCCB765300EB}"/>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Text Placeholder 13">
            <a:extLst>
              <a:ext uri="{FF2B5EF4-FFF2-40B4-BE49-F238E27FC236}">
                <a16:creationId xmlns:a16="http://schemas.microsoft.com/office/drawing/2014/main" id="{EF10BA34-8D64-4CAF-9865-2A13BC4BB40B}"/>
              </a:ext>
            </a:extLst>
          </p:cNvPr>
          <p:cNvSpPr>
            <a:spLocks noGrp="1"/>
          </p:cNvSpPr>
          <p:nvPr>
            <p:ph type="body" sz="quarter" idx="12" hasCustomPrompt="1"/>
          </p:nvPr>
        </p:nvSpPr>
        <p:spPr>
          <a:xfrm>
            <a:off x="-521977" y="2705497"/>
            <a:ext cx="5137568" cy="1768475"/>
          </a:xfrm>
          <a:prstGeom prst="rect">
            <a:avLst/>
          </a:prstGeom>
        </p:spPr>
        <p:txBody>
          <a:bodyPr>
            <a:normAutofit/>
          </a:bodyPr>
          <a:lstStyle>
            <a:lvl1pPr algn="r">
              <a:defRPr sz="4400" b="1">
                <a:solidFill>
                  <a:srgbClr val="2CB772"/>
                </a:solidFill>
                <a:latin typeface="+mj-lt"/>
              </a:defRPr>
            </a:lvl1pPr>
          </a:lstStyle>
          <a:p>
            <a:pPr lvl="0"/>
            <a:r>
              <a:rPr lang="en-US"/>
              <a:t>Slide Title Slide: Title Slide Title Slide Title</a:t>
            </a:r>
          </a:p>
        </p:txBody>
      </p:sp>
      <p:sp>
        <p:nvSpPr>
          <p:cNvPr id="9" name="Picture Placeholder 8">
            <a:extLst>
              <a:ext uri="{FF2B5EF4-FFF2-40B4-BE49-F238E27FC236}">
                <a16:creationId xmlns:a16="http://schemas.microsoft.com/office/drawing/2014/main" id="{DB57101B-6321-421C-B7EA-30572F7E8836}"/>
              </a:ext>
            </a:extLst>
          </p:cNvPr>
          <p:cNvSpPr>
            <a:spLocks noGrp="1"/>
          </p:cNvSpPr>
          <p:nvPr>
            <p:ph type="pic" sz="quarter" idx="13"/>
          </p:nvPr>
        </p:nvSpPr>
        <p:spPr>
          <a:xfrm>
            <a:off x="6651552" y="886376"/>
            <a:ext cx="3960301" cy="2542625"/>
          </a:xfrm>
          <a:prstGeom prst="rect">
            <a:avLst/>
          </a:prstGeom>
        </p:spPr>
        <p:txBody>
          <a:bodyPr/>
          <a:lstStyle/>
          <a:p>
            <a:endParaRPr lang="en-US"/>
          </a:p>
        </p:txBody>
      </p:sp>
      <p:sp>
        <p:nvSpPr>
          <p:cNvPr id="16" name="Picture Placeholder 8">
            <a:extLst>
              <a:ext uri="{FF2B5EF4-FFF2-40B4-BE49-F238E27FC236}">
                <a16:creationId xmlns:a16="http://schemas.microsoft.com/office/drawing/2014/main" id="{8761F035-CA69-40D3-87DF-15C69EBDA762}"/>
              </a:ext>
            </a:extLst>
          </p:cNvPr>
          <p:cNvSpPr>
            <a:spLocks noGrp="1"/>
          </p:cNvSpPr>
          <p:nvPr>
            <p:ph type="pic" sz="quarter" idx="14"/>
          </p:nvPr>
        </p:nvSpPr>
        <p:spPr>
          <a:xfrm>
            <a:off x="6651552" y="3633586"/>
            <a:ext cx="3960301" cy="2542625"/>
          </a:xfrm>
          <a:prstGeom prst="rect">
            <a:avLst/>
          </a:prstGeom>
        </p:spPr>
        <p:txBody>
          <a:bodyPr/>
          <a:lstStyle/>
          <a:p>
            <a:endParaRPr lang="en-US"/>
          </a:p>
        </p:txBody>
      </p:sp>
    </p:spTree>
    <p:extLst>
      <p:ext uri="{BB962C8B-B14F-4D97-AF65-F5344CB8AC3E}">
        <p14:creationId xmlns:p14="http://schemas.microsoft.com/office/powerpoint/2010/main" val="85278721"/>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hoto Grid 1">
    <p:spTree>
      <p:nvGrpSpPr>
        <p:cNvPr id="1" name=""/>
        <p:cNvGrpSpPr/>
        <p:nvPr/>
      </p:nvGrpSpPr>
      <p:grpSpPr>
        <a:xfrm>
          <a:off x="0" y="0"/>
          <a:ext cx="0" cy="0"/>
          <a:chOff x="0" y="0"/>
          <a:chExt cx="0" cy="0"/>
        </a:xfrm>
      </p:grpSpPr>
      <p:sp>
        <p:nvSpPr>
          <p:cNvPr id="32" name="Shape 32"/>
          <p:cNvSpPr>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3" name="Picture Placeholder 2"/>
          <p:cNvSpPr>
            <a:spLocks noGrp="1"/>
          </p:cNvSpPr>
          <p:nvPr>
            <p:ph type="pic" sz="quarter" idx="10"/>
          </p:nvPr>
        </p:nvSpPr>
        <p:spPr>
          <a:xfrm>
            <a:off x="1808163" y="1757522"/>
            <a:ext cx="1453357" cy="1453356"/>
          </a:xfrm>
          <a:prstGeom prst="rect">
            <a:avLst/>
          </a:prstGeom>
        </p:spPr>
        <p:txBody>
          <a:bodyPr/>
          <a:lstStyle/>
          <a:p>
            <a:endParaRPr lang="en-US"/>
          </a:p>
        </p:txBody>
      </p:sp>
      <p:sp>
        <p:nvSpPr>
          <p:cNvPr id="7" name="Picture Placeholder 2"/>
          <p:cNvSpPr>
            <a:spLocks noGrp="1"/>
          </p:cNvSpPr>
          <p:nvPr>
            <p:ph type="pic" sz="quarter" idx="11"/>
          </p:nvPr>
        </p:nvSpPr>
        <p:spPr>
          <a:xfrm>
            <a:off x="3581083" y="1757522"/>
            <a:ext cx="1453357" cy="1453356"/>
          </a:xfrm>
          <a:prstGeom prst="rect">
            <a:avLst/>
          </a:prstGeom>
        </p:spPr>
        <p:txBody>
          <a:bodyPr/>
          <a:lstStyle/>
          <a:p>
            <a:endParaRPr lang="en-US"/>
          </a:p>
        </p:txBody>
      </p:sp>
      <p:sp>
        <p:nvSpPr>
          <p:cNvPr id="8" name="Picture Placeholder 2"/>
          <p:cNvSpPr>
            <a:spLocks noGrp="1"/>
          </p:cNvSpPr>
          <p:nvPr>
            <p:ph type="pic" sz="quarter" idx="12"/>
          </p:nvPr>
        </p:nvSpPr>
        <p:spPr>
          <a:xfrm>
            <a:off x="5354003" y="1757522"/>
            <a:ext cx="1453357" cy="1453356"/>
          </a:xfrm>
          <a:prstGeom prst="rect">
            <a:avLst/>
          </a:prstGeom>
        </p:spPr>
        <p:txBody>
          <a:bodyPr/>
          <a:lstStyle/>
          <a:p>
            <a:endParaRPr lang="en-US"/>
          </a:p>
        </p:txBody>
      </p:sp>
      <p:sp>
        <p:nvSpPr>
          <p:cNvPr id="9" name="Picture Placeholder 2"/>
          <p:cNvSpPr>
            <a:spLocks noGrp="1"/>
          </p:cNvSpPr>
          <p:nvPr>
            <p:ph type="pic" sz="quarter" idx="13"/>
          </p:nvPr>
        </p:nvSpPr>
        <p:spPr>
          <a:xfrm>
            <a:off x="7126923" y="1757522"/>
            <a:ext cx="1453357" cy="1453356"/>
          </a:xfrm>
          <a:prstGeom prst="rect">
            <a:avLst/>
          </a:prstGeom>
        </p:spPr>
        <p:txBody>
          <a:bodyPr/>
          <a:lstStyle/>
          <a:p>
            <a:endParaRPr lang="en-US"/>
          </a:p>
        </p:txBody>
      </p:sp>
      <p:sp>
        <p:nvSpPr>
          <p:cNvPr id="10" name="Picture Placeholder 2"/>
          <p:cNvSpPr>
            <a:spLocks noGrp="1"/>
          </p:cNvSpPr>
          <p:nvPr>
            <p:ph type="pic" sz="quarter" idx="14"/>
          </p:nvPr>
        </p:nvSpPr>
        <p:spPr>
          <a:xfrm>
            <a:off x="8899843" y="1757522"/>
            <a:ext cx="1453357" cy="1453356"/>
          </a:xfrm>
          <a:prstGeom prst="rect">
            <a:avLst/>
          </a:prstGeom>
        </p:spPr>
        <p:txBody>
          <a:bodyPr/>
          <a:lstStyle/>
          <a:p>
            <a:endParaRPr lang="en-US"/>
          </a:p>
        </p:txBody>
      </p:sp>
      <p:sp>
        <p:nvSpPr>
          <p:cNvPr id="11" name="Picture Placeholder 2"/>
          <p:cNvSpPr>
            <a:spLocks noGrp="1"/>
          </p:cNvSpPr>
          <p:nvPr>
            <p:ph type="pic" sz="quarter" idx="15"/>
          </p:nvPr>
        </p:nvSpPr>
        <p:spPr>
          <a:xfrm>
            <a:off x="1808163" y="3530442"/>
            <a:ext cx="1453357" cy="1453356"/>
          </a:xfrm>
          <a:prstGeom prst="rect">
            <a:avLst/>
          </a:prstGeom>
        </p:spPr>
        <p:txBody>
          <a:bodyPr/>
          <a:lstStyle/>
          <a:p>
            <a:endParaRPr lang="en-US"/>
          </a:p>
        </p:txBody>
      </p:sp>
      <p:sp>
        <p:nvSpPr>
          <p:cNvPr id="12" name="Picture Placeholder 2"/>
          <p:cNvSpPr>
            <a:spLocks noGrp="1"/>
          </p:cNvSpPr>
          <p:nvPr>
            <p:ph type="pic" sz="quarter" idx="16"/>
          </p:nvPr>
        </p:nvSpPr>
        <p:spPr>
          <a:xfrm>
            <a:off x="3581083" y="3530442"/>
            <a:ext cx="1453357" cy="1453356"/>
          </a:xfrm>
          <a:prstGeom prst="rect">
            <a:avLst/>
          </a:prstGeom>
        </p:spPr>
        <p:txBody>
          <a:bodyPr/>
          <a:lstStyle/>
          <a:p>
            <a:endParaRPr lang="en-US"/>
          </a:p>
        </p:txBody>
      </p:sp>
      <p:sp>
        <p:nvSpPr>
          <p:cNvPr id="13" name="Picture Placeholder 2"/>
          <p:cNvSpPr>
            <a:spLocks noGrp="1"/>
          </p:cNvSpPr>
          <p:nvPr>
            <p:ph type="pic" sz="quarter" idx="17"/>
          </p:nvPr>
        </p:nvSpPr>
        <p:spPr>
          <a:xfrm>
            <a:off x="5354003" y="3530442"/>
            <a:ext cx="1453357" cy="1453356"/>
          </a:xfrm>
          <a:prstGeom prst="rect">
            <a:avLst/>
          </a:prstGeom>
        </p:spPr>
        <p:txBody>
          <a:bodyPr/>
          <a:lstStyle/>
          <a:p>
            <a:endParaRPr lang="en-US"/>
          </a:p>
        </p:txBody>
      </p:sp>
      <p:sp>
        <p:nvSpPr>
          <p:cNvPr id="14" name="Picture Placeholder 2"/>
          <p:cNvSpPr>
            <a:spLocks noGrp="1"/>
          </p:cNvSpPr>
          <p:nvPr>
            <p:ph type="pic" sz="quarter" idx="18"/>
          </p:nvPr>
        </p:nvSpPr>
        <p:spPr>
          <a:xfrm>
            <a:off x="7126923" y="3530442"/>
            <a:ext cx="1453357" cy="1453356"/>
          </a:xfrm>
          <a:prstGeom prst="rect">
            <a:avLst/>
          </a:prstGeom>
        </p:spPr>
        <p:txBody>
          <a:bodyPr/>
          <a:lstStyle/>
          <a:p>
            <a:endParaRPr lang="en-US"/>
          </a:p>
        </p:txBody>
      </p:sp>
      <p:sp>
        <p:nvSpPr>
          <p:cNvPr id="15" name="Picture Placeholder 2"/>
          <p:cNvSpPr>
            <a:spLocks noGrp="1"/>
          </p:cNvSpPr>
          <p:nvPr>
            <p:ph type="pic" sz="quarter" idx="19"/>
          </p:nvPr>
        </p:nvSpPr>
        <p:spPr>
          <a:xfrm>
            <a:off x="8899843" y="3530442"/>
            <a:ext cx="1453357" cy="1453356"/>
          </a:xfrm>
          <a:prstGeom prst="rect">
            <a:avLst/>
          </a:prstGeom>
        </p:spPr>
        <p:txBody>
          <a:bodyPr/>
          <a:lstStyle/>
          <a:p>
            <a:endParaRPr lang="en-US"/>
          </a:p>
        </p:txBody>
      </p:sp>
    </p:spTree>
    <p:extLst>
      <p:ext uri="{BB962C8B-B14F-4D97-AF65-F5344CB8AC3E}">
        <p14:creationId xmlns:p14="http://schemas.microsoft.com/office/powerpoint/2010/main" val="2366905103"/>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Photo Grid 2">
    <p:bg>
      <p:bgPr>
        <a:solidFill>
          <a:srgbClr val="393941"/>
        </a:solidFill>
        <a:effectLst/>
      </p:bgPr>
    </p:bg>
    <p:spTree>
      <p:nvGrpSpPr>
        <p:cNvPr id="1" name=""/>
        <p:cNvGrpSpPr/>
        <p:nvPr/>
      </p:nvGrpSpPr>
      <p:grpSpPr>
        <a:xfrm>
          <a:off x="0" y="0"/>
          <a:ext cx="0" cy="0"/>
          <a:chOff x="0" y="0"/>
          <a:chExt cx="0" cy="0"/>
        </a:xfrm>
      </p:grpSpPr>
      <p:sp>
        <p:nvSpPr>
          <p:cNvPr id="41" name="Shape 41"/>
          <p:cNvSpPr/>
          <p:nvPr/>
        </p:nvSpPr>
        <p:spPr>
          <a:xfrm>
            <a:off x="10583119" y="422542"/>
            <a:ext cx="135634" cy="108114"/>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2" name="Shape 42"/>
          <p:cNvSpPr/>
          <p:nvPr/>
        </p:nvSpPr>
        <p:spPr>
          <a:xfrm>
            <a:off x="10347367" y="405342"/>
            <a:ext cx="74697" cy="142514"/>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3" name="Shape 43"/>
          <p:cNvSpPr/>
          <p:nvPr/>
        </p:nvSpPr>
        <p:spPr>
          <a:xfrm>
            <a:off x="10874958" y="409867"/>
            <a:ext cx="84396" cy="133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900" y="1029"/>
                  <a:pt x="18900" y="1029"/>
                  <a:pt x="18900" y="1029"/>
                </a:cubicBezTo>
                <a:cubicBezTo>
                  <a:pt x="16200" y="1029"/>
                  <a:pt x="16200" y="1029"/>
                  <a:pt x="16200" y="1029"/>
                </a:cubicBezTo>
                <a:cubicBezTo>
                  <a:pt x="17820" y="2057"/>
                  <a:pt x="19440" y="3086"/>
                  <a:pt x="19440" y="4800"/>
                </a:cubicBezTo>
                <a:cubicBezTo>
                  <a:pt x="19440" y="8229"/>
                  <a:pt x="14580" y="8571"/>
                  <a:pt x="14580" y="10286"/>
                </a:cubicBezTo>
                <a:cubicBezTo>
                  <a:pt x="14580" y="12000"/>
                  <a:pt x="20520" y="12686"/>
                  <a:pt x="20520" y="16114"/>
                </a:cubicBezTo>
                <a:cubicBezTo>
                  <a:pt x="20520" y="17143"/>
                  <a:pt x="20520" y="17829"/>
                  <a:pt x="19980" y="18514"/>
                </a:cubicBezTo>
                <a:cubicBezTo>
                  <a:pt x="17820" y="20914"/>
                  <a:pt x="12960" y="21600"/>
                  <a:pt x="9180" y="21600"/>
                </a:cubicBezTo>
                <a:cubicBezTo>
                  <a:pt x="6480" y="21600"/>
                  <a:pt x="2700" y="20914"/>
                  <a:pt x="540" y="19200"/>
                </a:cubicBezTo>
                <a:cubicBezTo>
                  <a:pt x="0" y="18857"/>
                  <a:pt x="0" y="18171"/>
                  <a:pt x="0" y="17486"/>
                </a:cubicBezTo>
                <a:cubicBezTo>
                  <a:pt x="0" y="16114"/>
                  <a:pt x="1620" y="14743"/>
                  <a:pt x="3240" y="14057"/>
                </a:cubicBezTo>
                <a:cubicBezTo>
                  <a:pt x="5940" y="13029"/>
                  <a:pt x="8640" y="13029"/>
                  <a:pt x="11340" y="12686"/>
                </a:cubicBezTo>
                <a:cubicBezTo>
                  <a:pt x="10800" y="12000"/>
                  <a:pt x="10260" y="11657"/>
                  <a:pt x="10260" y="10971"/>
                </a:cubicBezTo>
                <a:cubicBezTo>
                  <a:pt x="10260" y="10286"/>
                  <a:pt x="10260" y="9943"/>
                  <a:pt x="10800" y="9600"/>
                </a:cubicBezTo>
                <a:cubicBezTo>
                  <a:pt x="10260" y="9943"/>
                  <a:pt x="9720" y="9943"/>
                  <a:pt x="9180" y="9943"/>
                </a:cubicBezTo>
                <a:cubicBezTo>
                  <a:pt x="5400" y="9943"/>
                  <a:pt x="2160" y="7886"/>
                  <a:pt x="2160" y="5486"/>
                </a:cubicBezTo>
                <a:cubicBezTo>
                  <a:pt x="2160" y="3771"/>
                  <a:pt x="3240" y="2400"/>
                  <a:pt x="4860" y="1714"/>
                </a:cubicBezTo>
                <a:cubicBezTo>
                  <a:pt x="7020" y="343"/>
                  <a:pt x="10260" y="0"/>
                  <a:pt x="12960" y="0"/>
                </a:cubicBezTo>
                <a:lnTo>
                  <a:pt x="21600" y="0"/>
                </a:lnTo>
                <a:close/>
                <a:moveTo>
                  <a:pt x="12960" y="13714"/>
                </a:moveTo>
                <a:cubicBezTo>
                  <a:pt x="12960" y="13714"/>
                  <a:pt x="12420" y="13714"/>
                  <a:pt x="11880" y="13714"/>
                </a:cubicBezTo>
                <a:cubicBezTo>
                  <a:pt x="8640" y="13714"/>
                  <a:pt x="3780" y="14400"/>
                  <a:pt x="3780" y="16800"/>
                </a:cubicBezTo>
                <a:cubicBezTo>
                  <a:pt x="3780" y="19543"/>
                  <a:pt x="8100" y="20229"/>
                  <a:pt x="11340" y="20229"/>
                </a:cubicBezTo>
                <a:cubicBezTo>
                  <a:pt x="14580" y="20229"/>
                  <a:pt x="17820" y="19543"/>
                  <a:pt x="17820" y="17486"/>
                </a:cubicBezTo>
                <a:cubicBezTo>
                  <a:pt x="17820" y="15429"/>
                  <a:pt x="15120" y="14400"/>
                  <a:pt x="12960" y="13714"/>
                </a:cubicBezTo>
                <a:close/>
                <a:moveTo>
                  <a:pt x="9720" y="1029"/>
                </a:moveTo>
                <a:cubicBezTo>
                  <a:pt x="8640" y="1029"/>
                  <a:pt x="7560" y="1371"/>
                  <a:pt x="7020" y="2057"/>
                </a:cubicBezTo>
                <a:cubicBezTo>
                  <a:pt x="5940" y="2400"/>
                  <a:pt x="5940" y="3086"/>
                  <a:pt x="5940" y="4114"/>
                </a:cubicBezTo>
                <a:cubicBezTo>
                  <a:pt x="5940" y="5829"/>
                  <a:pt x="7560" y="8914"/>
                  <a:pt x="11340" y="8914"/>
                </a:cubicBezTo>
                <a:cubicBezTo>
                  <a:pt x="12420" y="8914"/>
                  <a:pt x="13500" y="8571"/>
                  <a:pt x="14580" y="8229"/>
                </a:cubicBezTo>
                <a:cubicBezTo>
                  <a:pt x="15120" y="7543"/>
                  <a:pt x="15660" y="6857"/>
                  <a:pt x="15660" y="6171"/>
                </a:cubicBezTo>
                <a:cubicBezTo>
                  <a:pt x="15660" y="4114"/>
                  <a:pt x="13500" y="1029"/>
                  <a:pt x="9720" y="1029"/>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4" name="Shape 44"/>
          <p:cNvSpPr/>
          <p:nvPr/>
        </p:nvSpPr>
        <p:spPr>
          <a:xfrm>
            <a:off x="11111247" y="424587"/>
            <a:ext cx="144258" cy="104023"/>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5" name="Shape 45"/>
          <p:cNvSpPr>
            <a:spLocks noGrp="1"/>
          </p:cNvSpPr>
          <p:nvPr>
            <p:ph type="sldNum" sz="quarter" idx="2"/>
          </p:nvPr>
        </p:nvSpPr>
        <p:spPr>
          <a:prstGeom prst="rect">
            <a:avLst/>
          </a:prstGeom>
        </p:spPr>
        <p:txBody>
          <a:bodyPr/>
          <a:lstStyle>
            <a:lvl1pPr>
              <a:defRPr>
                <a:solidFill>
                  <a:srgbClr val="F4F5F7"/>
                </a:solidFill>
              </a:defRPr>
            </a:lvl1pPr>
          </a:lstStyle>
          <a:p>
            <a:fld id="{86CB4B4D-7CA3-9044-876B-883B54F8677D}" type="slidenum">
              <a:rPr lang="en-US" smtClean="0"/>
              <a:t>‹#›</a:t>
            </a:fld>
            <a:endParaRPr lang="en-US"/>
          </a:p>
        </p:txBody>
      </p:sp>
      <p:sp>
        <p:nvSpPr>
          <p:cNvPr id="46" name="Shape 46"/>
          <p:cNvSpPr/>
          <p:nvPr/>
        </p:nvSpPr>
        <p:spPr>
          <a:xfrm>
            <a:off x="11538703" y="685624"/>
            <a:ext cx="818258" cy="1"/>
          </a:xfrm>
          <a:prstGeom prst="line">
            <a:avLst/>
          </a:prstGeom>
          <a:ln w="50800">
            <a:solidFill>
              <a:srgbClr val="2CB77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 name="Picture Placeholder 2"/>
          <p:cNvSpPr>
            <a:spLocks noGrp="1"/>
          </p:cNvSpPr>
          <p:nvPr>
            <p:ph type="pic" sz="quarter" idx="10"/>
          </p:nvPr>
        </p:nvSpPr>
        <p:spPr>
          <a:xfrm>
            <a:off x="2062798" y="1940878"/>
            <a:ext cx="1320800" cy="1320800"/>
          </a:xfrm>
          <a:prstGeom prst="rect">
            <a:avLst/>
          </a:prstGeom>
        </p:spPr>
        <p:txBody>
          <a:bodyPr/>
          <a:lstStyle/>
          <a:p>
            <a:endParaRPr lang="en-US"/>
          </a:p>
        </p:txBody>
      </p:sp>
      <p:sp>
        <p:nvSpPr>
          <p:cNvPr id="12" name="Picture Placeholder 2"/>
          <p:cNvSpPr>
            <a:spLocks noGrp="1"/>
          </p:cNvSpPr>
          <p:nvPr>
            <p:ph type="pic" sz="quarter" idx="11"/>
          </p:nvPr>
        </p:nvSpPr>
        <p:spPr>
          <a:xfrm>
            <a:off x="3764598" y="1940878"/>
            <a:ext cx="1320800" cy="1320800"/>
          </a:xfrm>
          <a:prstGeom prst="rect">
            <a:avLst/>
          </a:prstGeom>
        </p:spPr>
        <p:txBody>
          <a:bodyPr/>
          <a:lstStyle/>
          <a:p>
            <a:endParaRPr lang="en-US"/>
          </a:p>
        </p:txBody>
      </p:sp>
      <p:sp>
        <p:nvSpPr>
          <p:cNvPr id="13" name="Picture Placeholder 2"/>
          <p:cNvSpPr>
            <a:spLocks noGrp="1"/>
          </p:cNvSpPr>
          <p:nvPr>
            <p:ph type="pic" sz="quarter" idx="12"/>
          </p:nvPr>
        </p:nvSpPr>
        <p:spPr>
          <a:xfrm>
            <a:off x="5466398" y="1940878"/>
            <a:ext cx="1320800" cy="1320800"/>
          </a:xfrm>
          <a:prstGeom prst="rect">
            <a:avLst/>
          </a:prstGeom>
        </p:spPr>
        <p:txBody>
          <a:bodyPr/>
          <a:lstStyle/>
          <a:p>
            <a:endParaRPr lang="en-US"/>
          </a:p>
        </p:txBody>
      </p:sp>
      <p:sp>
        <p:nvSpPr>
          <p:cNvPr id="14" name="Picture Placeholder 2"/>
          <p:cNvSpPr>
            <a:spLocks noGrp="1"/>
          </p:cNvSpPr>
          <p:nvPr>
            <p:ph type="pic" sz="quarter" idx="13"/>
          </p:nvPr>
        </p:nvSpPr>
        <p:spPr>
          <a:xfrm>
            <a:off x="7168198" y="1940878"/>
            <a:ext cx="1320800" cy="1320800"/>
          </a:xfrm>
          <a:prstGeom prst="rect">
            <a:avLst/>
          </a:prstGeom>
        </p:spPr>
        <p:txBody>
          <a:bodyPr/>
          <a:lstStyle/>
          <a:p>
            <a:endParaRPr lang="en-US"/>
          </a:p>
        </p:txBody>
      </p:sp>
      <p:sp>
        <p:nvSpPr>
          <p:cNvPr id="15" name="Picture Placeholder 2"/>
          <p:cNvSpPr>
            <a:spLocks noGrp="1"/>
          </p:cNvSpPr>
          <p:nvPr>
            <p:ph type="pic" sz="quarter" idx="14"/>
          </p:nvPr>
        </p:nvSpPr>
        <p:spPr>
          <a:xfrm>
            <a:off x="8869998" y="1940878"/>
            <a:ext cx="1320800" cy="1320800"/>
          </a:xfrm>
          <a:prstGeom prst="rect">
            <a:avLst/>
          </a:prstGeom>
        </p:spPr>
        <p:txBody>
          <a:bodyPr/>
          <a:lstStyle/>
          <a:p>
            <a:endParaRPr lang="en-US"/>
          </a:p>
        </p:txBody>
      </p:sp>
      <p:sp>
        <p:nvSpPr>
          <p:cNvPr id="16" name="Picture Placeholder 2"/>
          <p:cNvSpPr>
            <a:spLocks noGrp="1"/>
          </p:cNvSpPr>
          <p:nvPr>
            <p:ph type="pic" sz="quarter" idx="15"/>
          </p:nvPr>
        </p:nvSpPr>
        <p:spPr>
          <a:xfrm>
            <a:off x="2062798" y="3591878"/>
            <a:ext cx="1320800" cy="1320800"/>
          </a:xfrm>
          <a:prstGeom prst="rect">
            <a:avLst/>
          </a:prstGeom>
        </p:spPr>
        <p:txBody>
          <a:bodyPr/>
          <a:lstStyle/>
          <a:p>
            <a:endParaRPr lang="en-US"/>
          </a:p>
        </p:txBody>
      </p:sp>
      <p:sp>
        <p:nvSpPr>
          <p:cNvPr id="17" name="Picture Placeholder 2"/>
          <p:cNvSpPr>
            <a:spLocks noGrp="1"/>
          </p:cNvSpPr>
          <p:nvPr>
            <p:ph type="pic" sz="quarter" idx="16"/>
          </p:nvPr>
        </p:nvSpPr>
        <p:spPr>
          <a:xfrm>
            <a:off x="3764598" y="3591878"/>
            <a:ext cx="1320800" cy="1320800"/>
          </a:xfrm>
          <a:prstGeom prst="rect">
            <a:avLst/>
          </a:prstGeom>
        </p:spPr>
        <p:txBody>
          <a:bodyPr/>
          <a:lstStyle/>
          <a:p>
            <a:endParaRPr lang="en-US"/>
          </a:p>
        </p:txBody>
      </p:sp>
      <p:sp>
        <p:nvSpPr>
          <p:cNvPr id="18" name="Picture Placeholder 2"/>
          <p:cNvSpPr>
            <a:spLocks noGrp="1"/>
          </p:cNvSpPr>
          <p:nvPr>
            <p:ph type="pic" sz="quarter" idx="17"/>
          </p:nvPr>
        </p:nvSpPr>
        <p:spPr>
          <a:xfrm>
            <a:off x="5466398" y="3591878"/>
            <a:ext cx="1320800" cy="1320800"/>
          </a:xfrm>
          <a:prstGeom prst="rect">
            <a:avLst/>
          </a:prstGeom>
        </p:spPr>
        <p:txBody>
          <a:bodyPr/>
          <a:lstStyle/>
          <a:p>
            <a:endParaRPr lang="en-US"/>
          </a:p>
        </p:txBody>
      </p:sp>
      <p:sp>
        <p:nvSpPr>
          <p:cNvPr id="19" name="Picture Placeholder 2"/>
          <p:cNvSpPr>
            <a:spLocks noGrp="1"/>
          </p:cNvSpPr>
          <p:nvPr>
            <p:ph type="pic" sz="quarter" idx="18"/>
          </p:nvPr>
        </p:nvSpPr>
        <p:spPr>
          <a:xfrm>
            <a:off x="7168198" y="3591878"/>
            <a:ext cx="1320800" cy="1320800"/>
          </a:xfrm>
          <a:prstGeom prst="rect">
            <a:avLst/>
          </a:prstGeom>
        </p:spPr>
        <p:txBody>
          <a:bodyPr/>
          <a:lstStyle/>
          <a:p>
            <a:endParaRPr lang="en-US"/>
          </a:p>
        </p:txBody>
      </p:sp>
      <p:sp>
        <p:nvSpPr>
          <p:cNvPr id="20" name="Picture Placeholder 2"/>
          <p:cNvSpPr>
            <a:spLocks noGrp="1"/>
          </p:cNvSpPr>
          <p:nvPr>
            <p:ph type="pic" sz="quarter" idx="19"/>
          </p:nvPr>
        </p:nvSpPr>
        <p:spPr>
          <a:xfrm>
            <a:off x="8869998" y="3591878"/>
            <a:ext cx="1320800" cy="1320800"/>
          </a:xfrm>
          <a:prstGeom prst="rect">
            <a:avLst/>
          </a:prstGeom>
        </p:spPr>
        <p:txBody>
          <a:bodyPr/>
          <a:lstStyle/>
          <a:p>
            <a:endParaRPr lang="en-US"/>
          </a:p>
        </p:txBody>
      </p:sp>
    </p:spTree>
    <p:extLst>
      <p:ext uri="{BB962C8B-B14F-4D97-AF65-F5344CB8AC3E}">
        <p14:creationId xmlns:p14="http://schemas.microsoft.com/office/powerpoint/2010/main" val="2728573472"/>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822896"/>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813F295C-1F7C-4ABE-984E-579FD8FF9213}"/>
              </a:ext>
            </a:extLst>
          </p:cNvPr>
          <p:cNvSpPr/>
          <p:nvPr userDrawn="1"/>
        </p:nvSpPr>
        <p:spPr>
          <a:xfrm>
            <a:off x="0" y="-21772"/>
            <a:ext cx="12232277" cy="5721927"/>
          </a:xfrm>
          <a:custGeom>
            <a:avLst/>
            <a:gdLst>
              <a:gd name="connsiteX0" fmla="*/ 0 w 12192000"/>
              <a:gd name="connsiteY0" fmla="*/ 0 h 6632812"/>
              <a:gd name="connsiteX1" fmla="*/ 12192000 w 12192000"/>
              <a:gd name="connsiteY1" fmla="*/ 0 h 6632812"/>
              <a:gd name="connsiteX2" fmla="*/ 12192000 w 12192000"/>
              <a:gd name="connsiteY2" fmla="*/ 6632812 h 6632812"/>
              <a:gd name="connsiteX3" fmla="*/ 0 w 12192000"/>
              <a:gd name="connsiteY3" fmla="*/ 6632812 h 6632812"/>
              <a:gd name="connsiteX4" fmla="*/ 0 w 12192000"/>
              <a:gd name="connsiteY4" fmla="*/ 0 h 6632812"/>
              <a:gd name="connsiteX0" fmla="*/ 0 w 12192000"/>
              <a:gd name="connsiteY0" fmla="*/ 0 h 6632812"/>
              <a:gd name="connsiteX1" fmla="*/ 12192000 w 12192000"/>
              <a:gd name="connsiteY1" fmla="*/ 0 h 6632812"/>
              <a:gd name="connsiteX2" fmla="*/ 12192000 w 12192000"/>
              <a:gd name="connsiteY2" fmla="*/ 6632812 h 6632812"/>
              <a:gd name="connsiteX3" fmla="*/ 0 w 12192000"/>
              <a:gd name="connsiteY3" fmla="*/ 6400800 h 6632812"/>
              <a:gd name="connsiteX4" fmla="*/ 0 w 12192000"/>
              <a:gd name="connsiteY4" fmla="*/ 0 h 6632812"/>
              <a:gd name="connsiteX0" fmla="*/ 0 w 12219296"/>
              <a:gd name="connsiteY0" fmla="*/ 0 h 6400800"/>
              <a:gd name="connsiteX1" fmla="*/ 12192000 w 12219296"/>
              <a:gd name="connsiteY1" fmla="*/ 0 h 6400800"/>
              <a:gd name="connsiteX2" fmla="*/ 12219296 w 12219296"/>
              <a:gd name="connsiteY2" fmla="*/ 5854889 h 6400800"/>
              <a:gd name="connsiteX3" fmla="*/ 0 w 12219296"/>
              <a:gd name="connsiteY3" fmla="*/ 6400800 h 6400800"/>
              <a:gd name="connsiteX4" fmla="*/ 0 w 12219296"/>
              <a:gd name="connsiteY4" fmla="*/ 0 h 6400800"/>
              <a:gd name="connsiteX0" fmla="*/ 0 w 12219296"/>
              <a:gd name="connsiteY0" fmla="*/ 0 h 6400800"/>
              <a:gd name="connsiteX1" fmla="*/ 12192000 w 12219296"/>
              <a:gd name="connsiteY1" fmla="*/ 0 h 6400800"/>
              <a:gd name="connsiteX2" fmla="*/ 12219296 w 12219296"/>
              <a:gd name="connsiteY2" fmla="*/ 5854889 h 6400800"/>
              <a:gd name="connsiteX3" fmla="*/ 0 w 12219296"/>
              <a:gd name="connsiteY3" fmla="*/ 6400800 h 6400800"/>
              <a:gd name="connsiteX4" fmla="*/ 0 w 12219296"/>
              <a:gd name="connsiteY4" fmla="*/ 0 h 6400800"/>
              <a:gd name="connsiteX0" fmla="*/ 0 w 12219296"/>
              <a:gd name="connsiteY0" fmla="*/ 0 h 6656762"/>
              <a:gd name="connsiteX1" fmla="*/ 12192000 w 12219296"/>
              <a:gd name="connsiteY1" fmla="*/ 0 h 6656762"/>
              <a:gd name="connsiteX2" fmla="*/ 12219296 w 12219296"/>
              <a:gd name="connsiteY2" fmla="*/ 5854889 h 6656762"/>
              <a:gd name="connsiteX3" fmla="*/ 0 w 12219296"/>
              <a:gd name="connsiteY3" fmla="*/ 6400800 h 6656762"/>
              <a:gd name="connsiteX4" fmla="*/ 0 w 12219296"/>
              <a:gd name="connsiteY4" fmla="*/ 0 h 6656762"/>
              <a:gd name="connsiteX0" fmla="*/ 0 w 12219296"/>
              <a:gd name="connsiteY0" fmla="*/ 0 h 6656762"/>
              <a:gd name="connsiteX1" fmla="*/ 11766507 w 12219296"/>
              <a:gd name="connsiteY1" fmla="*/ 816428 h 6656762"/>
              <a:gd name="connsiteX2" fmla="*/ 12219296 w 12219296"/>
              <a:gd name="connsiteY2" fmla="*/ 5854889 h 6656762"/>
              <a:gd name="connsiteX3" fmla="*/ 0 w 12219296"/>
              <a:gd name="connsiteY3" fmla="*/ 6400800 h 6656762"/>
              <a:gd name="connsiteX4" fmla="*/ 0 w 12219296"/>
              <a:gd name="connsiteY4" fmla="*/ 0 h 6656762"/>
              <a:gd name="connsiteX0" fmla="*/ 0 w 12219296"/>
              <a:gd name="connsiteY0" fmla="*/ 0 h 6656762"/>
              <a:gd name="connsiteX1" fmla="*/ 12202910 w 12219296"/>
              <a:gd name="connsiteY1" fmla="*/ 0 h 6656762"/>
              <a:gd name="connsiteX2" fmla="*/ 12219296 w 12219296"/>
              <a:gd name="connsiteY2" fmla="*/ 5854889 h 6656762"/>
              <a:gd name="connsiteX3" fmla="*/ 0 w 12219296"/>
              <a:gd name="connsiteY3" fmla="*/ 6400800 h 6656762"/>
              <a:gd name="connsiteX4" fmla="*/ 0 w 12219296"/>
              <a:gd name="connsiteY4" fmla="*/ 0 h 6656762"/>
              <a:gd name="connsiteX0" fmla="*/ 0 w 12219296"/>
              <a:gd name="connsiteY0" fmla="*/ 0 h 6656762"/>
              <a:gd name="connsiteX1" fmla="*/ 11886519 w 12219296"/>
              <a:gd name="connsiteY1" fmla="*/ 740229 h 6656762"/>
              <a:gd name="connsiteX2" fmla="*/ 12219296 w 12219296"/>
              <a:gd name="connsiteY2" fmla="*/ 5854889 h 6656762"/>
              <a:gd name="connsiteX3" fmla="*/ 0 w 12219296"/>
              <a:gd name="connsiteY3" fmla="*/ 6400800 h 6656762"/>
              <a:gd name="connsiteX4" fmla="*/ 0 w 12219296"/>
              <a:gd name="connsiteY4" fmla="*/ 0 h 6656762"/>
              <a:gd name="connsiteX0" fmla="*/ 0 w 12247762"/>
              <a:gd name="connsiteY0" fmla="*/ 21771 h 6678533"/>
              <a:gd name="connsiteX1" fmla="*/ 12246551 w 12247762"/>
              <a:gd name="connsiteY1" fmla="*/ 0 h 6678533"/>
              <a:gd name="connsiteX2" fmla="*/ 12219296 w 12247762"/>
              <a:gd name="connsiteY2" fmla="*/ 5876660 h 6678533"/>
              <a:gd name="connsiteX3" fmla="*/ 0 w 12247762"/>
              <a:gd name="connsiteY3" fmla="*/ 6422571 h 6678533"/>
              <a:gd name="connsiteX4" fmla="*/ 0 w 12247762"/>
              <a:gd name="connsiteY4" fmla="*/ 21771 h 6678533"/>
              <a:gd name="connsiteX0" fmla="*/ 0 w 12247762"/>
              <a:gd name="connsiteY0" fmla="*/ 21771 h 6772648"/>
              <a:gd name="connsiteX1" fmla="*/ 12246551 w 12247762"/>
              <a:gd name="connsiteY1" fmla="*/ 0 h 6772648"/>
              <a:gd name="connsiteX2" fmla="*/ 12219296 w 12247762"/>
              <a:gd name="connsiteY2" fmla="*/ 6224149 h 6772648"/>
              <a:gd name="connsiteX3" fmla="*/ 0 w 12247762"/>
              <a:gd name="connsiteY3" fmla="*/ 6422571 h 6772648"/>
              <a:gd name="connsiteX4" fmla="*/ 0 w 12247762"/>
              <a:gd name="connsiteY4" fmla="*/ 21771 h 6772648"/>
              <a:gd name="connsiteX0" fmla="*/ 0 w 12247762"/>
              <a:gd name="connsiteY0" fmla="*/ 21771 h 6683089"/>
              <a:gd name="connsiteX1" fmla="*/ 12246551 w 12247762"/>
              <a:gd name="connsiteY1" fmla="*/ 0 h 6683089"/>
              <a:gd name="connsiteX2" fmla="*/ 12219296 w 12247762"/>
              <a:gd name="connsiteY2" fmla="*/ 6224149 h 6683089"/>
              <a:gd name="connsiteX3" fmla="*/ 0 w 12247762"/>
              <a:gd name="connsiteY3" fmla="*/ 6275557 h 6683089"/>
              <a:gd name="connsiteX4" fmla="*/ 0 w 12247762"/>
              <a:gd name="connsiteY4" fmla="*/ 21771 h 6683089"/>
              <a:gd name="connsiteX0" fmla="*/ 11902 w 12259664"/>
              <a:gd name="connsiteY0" fmla="*/ 21771 h 6746988"/>
              <a:gd name="connsiteX1" fmla="*/ 12258453 w 12259664"/>
              <a:gd name="connsiteY1" fmla="*/ 0 h 6746988"/>
              <a:gd name="connsiteX2" fmla="*/ 12231198 w 12259664"/>
              <a:gd name="connsiteY2" fmla="*/ 6224149 h 6746988"/>
              <a:gd name="connsiteX3" fmla="*/ 0 w 12259664"/>
              <a:gd name="connsiteY3" fmla="*/ 6382478 h 6746988"/>
              <a:gd name="connsiteX4" fmla="*/ 11902 w 12259664"/>
              <a:gd name="connsiteY4" fmla="*/ 21771 h 67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9664" h="6746988">
                <a:moveTo>
                  <a:pt x="11902" y="21771"/>
                </a:moveTo>
                <a:lnTo>
                  <a:pt x="12258453" y="0"/>
                </a:lnTo>
                <a:cubicBezTo>
                  <a:pt x="12267552" y="1951630"/>
                  <a:pt x="12222099" y="4272519"/>
                  <a:pt x="12231198" y="6224149"/>
                </a:cubicBezTo>
                <a:cubicBezTo>
                  <a:pt x="9318159" y="6747313"/>
                  <a:pt x="5451523" y="7005726"/>
                  <a:pt x="0" y="6382478"/>
                </a:cubicBezTo>
                <a:cubicBezTo>
                  <a:pt x="3967" y="4262242"/>
                  <a:pt x="7935" y="2142007"/>
                  <a:pt x="11902" y="21771"/>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2300" b="1" i="0" u="none" strike="noStrike" kern="0" cap="none" spc="0" normalizeH="0" baseline="0" noProof="0">
              <a:ln>
                <a:noFill/>
              </a:ln>
              <a:solidFill>
                <a:srgbClr val="A6A7AC"/>
              </a:solidFill>
              <a:effectLst/>
              <a:uLnTx/>
              <a:uFillTx/>
              <a:latin typeface="Arial Narrow" panose="020B0604020202020204" pitchFamily="34" charset="0"/>
              <a:ea typeface="+mn-ea"/>
              <a:cs typeface="Arial Narrow" panose="020B0604020202020204" pitchFamily="34" charset="0"/>
              <a:sym typeface="PT Sans"/>
            </a:endParaRPr>
          </a:p>
        </p:txBody>
      </p:sp>
      <p:sp>
        <p:nvSpPr>
          <p:cNvPr id="4" name="Rectangle 3">
            <a:extLst>
              <a:ext uri="{FF2B5EF4-FFF2-40B4-BE49-F238E27FC236}">
                <a16:creationId xmlns:a16="http://schemas.microsoft.com/office/drawing/2014/main" id="{8F944FF6-E99F-4151-8C68-B3F63508CDAF}"/>
              </a:ext>
            </a:extLst>
          </p:cNvPr>
          <p:cNvSpPr/>
          <p:nvPr userDrawn="1"/>
        </p:nvSpPr>
        <p:spPr>
          <a:xfrm>
            <a:off x="960838" y="3627587"/>
            <a:ext cx="11231162" cy="70653"/>
          </a:xfrm>
          <a:prstGeom prst="rect">
            <a:avLst/>
          </a:prstGeom>
          <a:solidFill>
            <a:srgbClr val="FFFEFF"/>
          </a:solidFill>
          <a:ln>
            <a:solidFill>
              <a:srgbClr val="FF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EFF"/>
              </a:solidFill>
              <a:effectLst/>
              <a:uLnTx/>
              <a:uFillTx/>
              <a:latin typeface="Gill Sans MT" panose="020B0502020104020203"/>
              <a:ea typeface="+mn-ea"/>
              <a:cs typeface="+mn-cs"/>
              <a:sym typeface="PT Sans"/>
            </a:endParaRPr>
          </a:p>
        </p:txBody>
      </p:sp>
      <p:sp>
        <p:nvSpPr>
          <p:cNvPr id="5" name="Text Placeholder 21">
            <a:extLst>
              <a:ext uri="{FF2B5EF4-FFF2-40B4-BE49-F238E27FC236}">
                <a16:creationId xmlns:a16="http://schemas.microsoft.com/office/drawing/2014/main" id="{646982DE-66AB-49A5-B362-1154D7FC91CD}"/>
              </a:ext>
            </a:extLst>
          </p:cNvPr>
          <p:cNvSpPr>
            <a:spLocks noGrp="1"/>
          </p:cNvSpPr>
          <p:nvPr>
            <p:ph type="body" sz="quarter" idx="11" hasCustomPrompt="1"/>
          </p:nvPr>
        </p:nvSpPr>
        <p:spPr>
          <a:xfrm>
            <a:off x="960838" y="3852396"/>
            <a:ext cx="10616556" cy="1393570"/>
          </a:xfrm>
          <a:prstGeom prst="rect">
            <a:avLst/>
          </a:prstGeom>
        </p:spPr>
        <p:txBody>
          <a:bodyPr anchor="t">
            <a:normAutofit/>
          </a:bodyPr>
          <a:lstStyle>
            <a:lvl1pPr>
              <a:lnSpc>
                <a:spcPct val="100000"/>
              </a:lnSpc>
              <a:spcAft>
                <a:spcPts val="0"/>
              </a:spcAft>
              <a:defRPr sz="7200" b="1" i="0">
                <a:solidFill>
                  <a:srgbClr val="FFFEFF"/>
                </a:solidFill>
                <a:latin typeface="Gill Sans MT" panose="020B0502020104020203" pitchFamily="34" charset="0"/>
                <a:ea typeface="Gill Sans MT" panose="020B0502020104020203" pitchFamily="34" charset="0"/>
                <a:cs typeface="Gill Sans MT" panose="020B0502020104020203" pitchFamily="34" charset="0"/>
              </a:defRPr>
            </a:lvl1pPr>
          </a:lstStyle>
          <a:p>
            <a:pPr lvl="0"/>
            <a:r>
              <a:rPr lang="en-US"/>
              <a:t>TITLE</a:t>
            </a:r>
          </a:p>
        </p:txBody>
      </p:sp>
    </p:spTree>
    <p:extLst>
      <p:ext uri="{BB962C8B-B14F-4D97-AF65-F5344CB8AC3E}">
        <p14:creationId xmlns:p14="http://schemas.microsoft.com/office/powerpoint/2010/main" val="316227936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9D9D9">
            <a:alpha val="30000"/>
          </a:srgbClr>
        </a:solidFill>
        <a:effectLst/>
      </p:bgPr>
    </p:bg>
    <p:spTree>
      <p:nvGrpSpPr>
        <p:cNvPr id="1" name=""/>
        <p:cNvGrpSpPr/>
        <p:nvPr/>
      </p:nvGrpSpPr>
      <p:grpSpPr>
        <a:xfrm>
          <a:off x="0" y="0"/>
          <a:ext cx="0" cy="0"/>
          <a:chOff x="0" y="0"/>
          <a:chExt cx="0" cy="0"/>
        </a:xfrm>
      </p:grpSpPr>
      <p:sp>
        <p:nvSpPr>
          <p:cNvPr id="9" name="Rectangle 8"/>
          <p:cNvSpPr/>
          <p:nvPr userDrawn="1"/>
        </p:nvSpPr>
        <p:spPr>
          <a:xfrm>
            <a:off x="0" y="5791202"/>
            <a:ext cx="12192000" cy="107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914400" y="990600"/>
            <a:ext cx="10363200" cy="2057400"/>
          </a:xfrm>
        </p:spPr>
        <p:txBody>
          <a:bodyPr/>
          <a:lstStyle>
            <a:lvl1pPr>
              <a:defRPr b="1">
                <a:solidFill>
                  <a:srgbClr val="2BB673"/>
                </a:solidFill>
                <a:latin typeface="Gill Sans MT" panose="020B0502020104020203" pitchFamily="34" charset="0"/>
              </a:defRPr>
            </a:lvl1pPr>
          </a:lstStyle>
          <a:p>
            <a:r>
              <a:rPr lang="en-US"/>
              <a:t>Click to edit Master title style</a:t>
            </a:r>
          </a:p>
        </p:txBody>
      </p:sp>
      <p:sp>
        <p:nvSpPr>
          <p:cNvPr id="3" name="Subtitle 2"/>
          <p:cNvSpPr>
            <a:spLocks noGrp="1"/>
          </p:cNvSpPr>
          <p:nvPr>
            <p:ph type="subTitle" idx="1"/>
          </p:nvPr>
        </p:nvSpPr>
        <p:spPr>
          <a:xfrm>
            <a:off x="1828800" y="3352800"/>
            <a:ext cx="8534400" cy="1752600"/>
          </a:xfrm>
        </p:spPr>
        <p:txBody>
          <a:bodyPr/>
          <a:lstStyle>
            <a:lvl1pPr marL="0" indent="0" algn="ctr">
              <a:buNone/>
              <a:defRPr>
                <a:solidFill>
                  <a:srgbClr val="009457"/>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24603" y="6045595"/>
            <a:ext cx="2647436" cy="66108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8811" t="15223" r="8212" b="18159"/>
          <a:stretch/>
        </p:blipFill>
        <p:spPr>
          <a:xfrm>
            <a:off x="3115345" y="6026547"/>
            <a:ext cx="2980657" cy="692841"/>
          </a:xfrm>
          <a:prstGeom prst="rect">
            <a:avLst/>
          </a:prstGeom>
        </p:spPr>
      </p:pic>
      <p:sp>
        <p:nvSpPr>
          <p:cNvPr id="13" name="Text Placeholder 12"/>
          <p:cNvSpPr>
            <a:spLocks noGrp="1"/>
          </p:cNvSpPr>
          <p:nvPr>
            <p:ph type="body" sz="quarter" idx="11" hasCustomPrompt="1"/>
          </p:nvPr>
        </p:nvSpPr>
        <p:spPr>
          <a:xfrm>
            <a:off x="5689600" y="5257800"/>
            <a:ext cx="6505904" cy="685800"/>
          </a:xfrm>
        </p:spPr>
        <p:txBody>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400" b="1">
                <a:solidFill>
                  <a:schemeClr val="tx1">
                    <a:lumMod val="50000"/>
                    <a:lumOff val="50000"/>
                  </a:schemeClr>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Presenter Name</a:t>
            </a:r>
          </a:p>
          <a:p>
            <a:pPr lvl="0"/>
            <a:endParaRPr lang="en-US"/>
          </a:p>
        </p:txBody>
      </p:sp>
    </p:spTree>
    <p:extLst>
      <p:ext uri="{BB962C8B-B14F-4D97-AF65-F5344CB8AC3E}">
        <p14:creationId xmlns:p14="http://schemas.microsoft.com/office/powerpoint/2010/main" val="3318366999"/>
      </p:ext>
    </p:extLst>
  </p:cSld>
  <p:clrMapOvr>
    <a:masterClrMapping/>
  </p:clrMapOvr>
  <p:transitio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D9D9D9">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10972800" cy="4876800"/>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607440"/>
      </p:ext>
    </p:extLst>
  </p:cSld>
  <p:clrMapOvr>
    <a:masterClrMapping/>
  </p:clrMapOvr>
  <p:transition>
    <p:cu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D9D9D9">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1752600"/>
            <a:ext cx="10363200" cy="1536700"/>
          </a:xfrm>
        </p:spPr>
        <p:txBody>
          <a:bodyPr anchor="ctr">
            <a:normAutofit/>
          </a:bodyPr>
          <a:lstStyle>
            <a:lvl1pPr algn="ctr">
              <a:lnSpc>
                <a:spcPct val="80000"/>
              </a:lnSpc>
              <a:defRPr sz="4400" b="1" cap="all"/>
            </a:lvl1pPr>
          </a:lstStyle>
          <a:p>
            <a:r>
              <a:rPr lang="en-US"/>
              <a:t>Section break title</a:t>
            </a:r>
          </a:p>
        </p:txBody>
      </p:sp>
      <p:sp>
        <p:nvSpPr>
          <p:cNvPr id="3" name="Text Placeholder 2"/>
          <p:cNvSpPr>
            <a:spLocks noGrp="1"/>
          </p:cNvSpPr>
          <p:nvPr>
            <p:ph type="body" idx="1"/>
          </p:nvPr>
        </p:nvSpPr>
        <p:spPr>
          <a:xfrm>
            <a:off x="1016000" y="3352801"/>
            <a:ext cx="10363200" cy="1119187"/>
          </a:xfr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06329365"/>
      </p:ext>
    </p:extLst>
  </p:cSld>
  <p:clrMapOvr>
    <a:masterClrMapping/>
  </p:clrMapOvr>
  <p:transition>
    <p:cu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D9D9D9">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solidFill>
            <a:srgbClr val="2BB673">
              <a:alpha val="25000"/>
            </a:srgbClr>
          </a:solidFill>
        </p:spPr>
        <p:txBody>
          <a:bodyPr/>
          <a:lstStyle>
            <a:lvl1pPr>
              <a:defRPr sz="2800">
                <a:solidFill>
                  <a:schemeClr val="tx1">
                    <a:lumMod val="50000"/>
                    <a:lumOff val="50000"/>
                  </a:schemeClr>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solidFill>
            <a:srgbClr val="009457">
              <a:alpha val="25000"/>
            </a:srgbClr>
          </a:solidFill>
        </p:spPr>
        <p:txBody>
          <a:bodyPr/>
          <a:lstStyle>
            <a:lvl1pPr>
              <a:defRPr sz="2800">
                <a:solidFill>
                  <a:schemeClr val="tx1">
                    <a:lumMod val="50000"/>
                    <a:lumOff val="50000"/>
                  </a:schemeClr>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007985"/>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GB"/>
              <a:t>Click to edit Master title style</a:t>
            </a:r>
            <a:endParaRPr lang="en-US"/>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433809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D9D9D9">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601" y="1535113"/>
            <a:ext cx="5386917" cy="639762"/>
          </a:xfrm>
          <a:solidFill>
            <a:srgbClr val="2BB673"/>
          </a:solidFill>
        </p:spPr>
        <p:txBody>
          <a:bodyPr anchor="ctr"/>
          <a:lstStyle>
            <a:lvl1pPr marL="0" indent="0" algn="ctr">
              <a:lnSpc>
                <a:spcPct val="80000"/>
              </a:lnSpc>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solidFill>
            <a:srgbClr val="2BB673">
              <a:alpha val="25000"/>
            </a:srgbClr>
          </a:solidFill>
        </p:spPr>
        <p:txBody>
          <a:bodyPr anchor="ct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69" y="1535113"/>
            <a:ext cx="5389033" cy="639762"/>
          </a:xfrm>
          <a:solidFill>
            <a:srgbClr val="009457"/>
          </a:solidFill>
        </p:spPr>
        <p:txBody>
          <a:bodyPr anchor="ctr"/>
          <a:lstStyle>
            <a:lvl1pPr marL="0" indent="0" algn="ctr">
              <a:lnSpc>
                <a:spcPct val="80000"/>
              </a:lnSpc>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solidFill>
            <a:srgbClr val="009457">
              <a:alpha val="25000"/>
            </a:srgbClr>
          </a:solidFill>
        </p:spPr>
        <p:txBody>
          <a:bodyPr anchor="ct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281678"/>
      </p:ext>
    </p:extLst>
  </p:cSld>
  <p:clrMapOvr>
    <a:masterClrMapping/>
  </p:clrMapOvr>
  <p:transition>
    <p:cu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D9D9D9">
            <a:alpha val="4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3312905"/>
      </p:ext>
    </p:extLst>
  </p:cSld>
  <p:clrMapOvr>
    <a:masterClrMapping/>
  </p:clrMapOvr>
  <p:transition>
    <p:cu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D9D9D9">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162157"/>
      </p:ext>
    </p:extLst>
  </p:cSld>
  <p:clrMapOvr>
    <a:masterClrMapping/>
  </p:clrMapOvr>
  <p:transition>
    <p:cu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D9D9D9">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ctr">
            <a:normAutofit/>
          </a:bodyPr>
          <a:lstStyle>
            <a:lvl1pPr algn="l">
              <a:lnSpc>
                <a:spcPct val="80000"/>
              </a:lnSpc>
              <a:defRPr sz="24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solidFill>
                  <a:schemeClr val="tx1">
                    <a:lumMod val="50000"/>
                    <a:lumOff val="50000"/>
                  </a:schemeClr>
                </a:solidFill>
              </a:defRPr>
            </a:lvl1pPr>
            <a:lvl2pPr>
              <a:defRPr sz="2800">
                <a:solidFill>
                  <a:schemeClr val="tx1">
                    <a:lumMod val="50000"/>
                    <a:lumOff val="50000"/>
                  </a:schemeClr>
                </a:solidFill>
              </a:defRPr>
            </a:lvl2pPr>
            <a:lvl3pPr>
              <a:defRPr sz="2400">
                <a:solidFill>
                  <a:schemeClr val="tx1">
                    <a:lumMod val="50000"/>
                    <a:lumOff val="50000"/>
                  </a:schemeClr>
                </a:solidFill>
              </a:defRPr>
            </a:lvl3pPr>
            <a:lvl4pPr>
              <a:defRPr sz="2000">
                <a:solidFill>
                  <a:schemeClr val="tx1">
                    <a:lumMod val="50000"/>
                    <a:lumOff val="50000"/>
                  </a:schemeClr>
                </a:solidFill>
              </a:defRPr>
            </a:lvl4pPr>
            <a:lvl5pP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solidFill>
            <a:srgbClr val="2BB673">
              <a:alpha val="25000"/>
            </a:srgbClr>
          </a:solidFill>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632AAA-F885-47C4-BF1B-EA663BA34B83}" type="datetimeFigureOut">
              <a:rPr lang="en-US" smtClean="0">
                <a:solidFill>
                  <a:prstClr val="black">
                    <a:tint val="75000"/>
                  </a:prstClr>
                </a:solidFill>
              </a:rPr>
              <a:pPr/>
              <a:t>12/2/2022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67643-12F8-4A07-AB04-B8844C299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301551"/>
      </p:ext>
    </p:extLst>
  </p:cSld>
  <p:clrMapOvr>
    <a:masterClrMapping/>
  </p:clrMapOvr>
  <p:transition>
    <p:cu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D9D9D9">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281895"/>
      </p:ext>
    </p:extLst>
  </p:cSld>
  <p:clrMapOvr>
    <a:masterClrMapping/>
  </p:clrMapOvr>
  <p:transition>
    <p:cu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D9D9D9">
            <a:alpha val="30000"/>
          </a:srgb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9339859"/>
      </p:ext>
    </p:extLst>
  </p:cSld>
  <p:clrMapOvr>
    <a:masterClrMapping/>
  </p:clrMapOvr>
  <p:transition>
    <p:cu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D9D9D9">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495800"/>
            <a:ext cx="7315200" cy="566738"/>
          </a:xfrm>
          <a:solidFill>
            <a:srgbClr val="2BB673"/>
          </a:solidFill>
        </p:spPr>
        <p:txBody>
          <a:bodyPr anchor="ctr">
            <a:normAutofit/>
          </a:bodyPr>
          <a:lstStyle>
            <a:lvl1pPr algn="ctr">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381000"/>
            <a:ext cx="7315200" cy="40337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2389717" y="5135564"/>
            <a:ext cx="7315200" cy="488888"/>
          </a:xfrm>
        </p:spPr>
        <p:txBody>
          <a:bodyPr/>
          <a:lstStyle>
            <a:lvl1pPr marL="0" indent="0" algn="ctr">
              <a:buNone/>
              <a:defRPr sz="2400">
                <a:solidFill>
                  <a:srgbClr val="2BB67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Website or for more information</a:t>
            </a:r>
          </a:p>
        </p:txBody>
      </p:sp>
      <p:sp>
        <p:nvSpPr>
          <p:cNvPr id="11" name="Rectangle 10"/>
          <p:cNvSpPr/>
          <p:nvPr userDrawn="1"/>
        </p:nvSpPr>
        <p:spPr>
          <a:xfrm>
            <a:off x="0" y="5702302"/>
            <a:ext cx="12192000" cy="1158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20160" b="19960"/>
          <a:stretch/>
        </p:blipFill>
        <p:spPr>
          <a:xfrm>
            <a:off x="2489279" y="5869049"/>
            <a:ext cx="7116079" cy="914400"/>
          </a:xfrm>
          <a:prstGeom prst="rect">
            <a:avLst/>
          </a:prstGeom>
        </p:spPr>
      </p:pic>
    </p:spTree>
    <p:extLst>
      <p:ext uri="{BB962C8B-B14F-4D97-AF65-F5344CB8AC3E}">
        <p14:creationId xmlns:p14="http://schemas.microsoft.com/office/powerpoint/2010/main" val="1060768605"/>
      </p:ext>
    </p:extLst>
  </p:cSld>
  <p:clrMapOvr>
    <a:masterClrMapping/>
  </p:clrMapOvr>
  <p:transition>
    <p:cu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2BB67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90600"/>
            <a:ext cx="10363200" cy="2057400"/>
          </a:xfrm>
        </p:spPr>
        <p:txBody>
          <a:bodyPr>
            <a:normAutofit/>
          </a:bodyPr>
          <a:lstStyle>
            <a:lvl1pPr>
              <a:lnSpc>
                <a:spcPct val="80000"/>
              </a:lnSpc>
              <a:defRPr sz="4800" b="1">
                <a:solidFill>
                  <a:schemeClr val="bg2"/>
                </a:solidFill>
                <a:latin typeface="Gill Sans MT" panose="020B0502020104020203" pitchFamily="34" charset="0"/>
              </a:defRPr>
            </a:lvl1pPr>
          </a:lstStyle>
          <a:p>
            <a:r>
              <a:rPr lang="en-US"/>
              <a:t>Click to edit Master title style</a:t>
            </a:r>
          </a:p>
        </p:txBody>
      </p:sp>
      <p:sp>
        <p:nvSpPr>
          <p:cNvPr id="3" name="Subtitle 2"/>
          <p:cNvSpPr>
            <a:spLocks noGrp="1"/>
          </p:cNvSpPr>
          <p:nvPr>
            <p:ph type="subTitle" idx="1"/>
          </p:nvPr>
        </p:nvSpPr>
        <p:spPr>
          <a:xfrm>
            <a:off x="1828800" y="3352802"/>
            <a:ext cx="8534400" cy="1520701"/>
          </a:xfrm>
        </p:spPr>
        <p:txBody>
          <a:bodyPr/>
          <a:lstStyle>
            <a:lvl1pPr marL="0" indent="0" algn="ctr">
              <a:buNone/>
              <a:defRPr>
                <a:solidFill>
                  <a:schemeClr val="bg1"/>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Content Placeholder 4"/>
          <p:cNvSpPr>
            <a:spLocks noGrp="1"/>
          </p:cNvSpPr>
          <p:nvPr>
            <p:ph sz="quarter" idx="10" hasCustomPrompt="1"/>
          </p:nvPr>
        </p:nvSpPr>
        <p:spPr>
          <a:xfrm>
            <a:off x="2844800" y="5029200"/>
            <a:ext cx="9042400" cy="609600"/>
          </a:xfrm>
        </p:spPr>
        <p:txBody>
          <a:bodyPr/>
          <a:lstStyle>
            <a:lvl3pPr marL="914400" indent="0" algn="r">
              <a:buNone/>
              <a:defRPr b="1" baseline="0">
                <a:solidFill>
                  <a:schemeClr val="bg2"/>
                </a:solidFill>
              </a:defRPr>
            </a:lvl3pPr>
          </a:lstStyle>
          <a:p>
            <a:pPr lvl="2"/>
            <a:r>
              <a:rPr lang="en-US"/>
              <a:t>Click to edit Presenter Name</a:t>
            </a:r>
          </a:p>
        </p:txBody>
      </p:sp>
      <p:sp>
        <p:nvSpPr>
          <p:cNvPr id="10" name="Rectangle 9"/>
          <p:cNvSpPr/>
          <p:nvPr userDrawn="1"/>
        </p:nvSpPr>
        <p:spPr>
          <a:xfrm>
            <a:off x="0" y="5638802"/>
            <a:ext cx="12192000" cy="1222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20160" b="19960"/>
          <a:stretch/>
        </p:blipFill>
        <p:spPr>
          <a:xfrm>
            <a:off x="2537961" y="5791200"/>
            <a:ext cx="7116079" cy="914400"/>
          </a:xfrm>
          <a:prstGeom prst="rect">
            <a:avLst/>
          </a:prstGeom>
        </p:spPr>
      </p:pic>
    </p:spTree>
    <p:extLst>
      <p:ext uri="{BB962C8B-B14F-4D97-AF65-F5344CB8AC3E}">
        <p14:creationId xmlns:p14="http://schemas.microsoft.com/office/powerpoint/2010/main" val="36086655"/>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10972800" cy="4876800"/>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694150"/>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2BB67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1752600"/>
            <a:ext cx="10363200" cy="1536700"/>
          </a:xfrm>
        </p:spPr>
        <p:txBody>
          <a:bodyPr anchor="ctr">
            <a:normAutofit/>
          </a:bodyPr>
          <a:lstStyle>
            <a:lvl1pPr algn="ctr">
              <a:lnSpc>
                <a:spcPct val="80000"/>
              </a:lnSpc>
              <a:defRPr sz="4400" b="1" cap="all">
                <a:solidFill>
                  <a:schemeClr val="bg2"/>
                </a:solidFill>
              </a:defRPr>
            </a:lvl1pPr>
          </a:lstStyle>
          <a:p>
            <a:r>
              <a:rPr lang="en-US"/>
              <a:t>Section break title</a:t>
            </a:r>
          </a:p>
        </p:txBody>
      </p:sp>
      <p:sp>
        <p:nvSpPr>
          <p:cNvPr id="3" name="Text Placeholder 2"/>
          <p:cNvSpPr>
            <a:spLocks noGrp="1"/>
          </p:cNvSpPr>
          <p:nvPr>
            <p:ph type="body" idx="1"/>
          </p:nvPr>
        </p:nvSpPr>
        <p:spPr>
          <a:xfrm>
            <a:off x="1016000" y="3352801"/>
            <a:ext cx="10363200" cy="1119187"/>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28362310"/>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4987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00945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1752600"/>
            <a:ext cx="10363200" cy="1536700"/>
          </a:xfrm>
        </p:spPr>
        <p:txBody>
          <a:bodyPr anchor="ctr">
            <a:normAutofit/>
          </a:bodyPr>
          <a:lstStyle>
            <a:lvl1pPr algn="ctr">
              <a:lnSpc>
                <a:spcPct val="80000"/>
              </a:lnSpc>
              <a:defRPr sz="4400" b="1" cap="all">
                <a:solidFill>
                  <a:schemeClr val="bg2"/>
                </a:solidFill>
              </a:defRPr>
            </a:lvl1pPr>
          </a:lstStyle>
          <a:p>
            <a:r>
              <a:rPr lang="en-US"/>
              <a:t>Section break title</a:t>
            </a:r>
          </a:p>
        </p:txBody>
      </p:sp>
      <p:sp>
        <p:nvSpPr>
          <p:cNvPr id="3" name="Text Placeholder 2"/>
          <p:cNvSpPr>
            <a:spLocks noGrp="1"/>
          </p:cNvSpPr>
          <p:nvPr>
            <p:ph type="body" idx="1"/>
          </p:nvPr>
        </p:nvSpPr>
        <p:spPr>
          <a:xfrm>
            <a:off x="1016000" y="3352801"/>
            <a:ext cx="10363200" cy="1119187"/>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92911571"/>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solidFill>
            <a:srgbClr val="2BB673">
              <a:alpha val="25000"/>
            </a:srgbClr>
          </a:solidFill>
        </p:spPr>
        <p:txBody>
          <a:bodyPr/>
          <a:lstStyle>
            <a:lvl1pPr>
              <a:defRPr sz="2800">
                <a:solidFill>
                  <a:schemeClr val="tx1">
                    <a:lumMod val="50000"/>
                    <a:lumOff val="50000"/>
                  </a:schemeClr>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solidFill>
            <a:srgbClr val="009457">
              <a:alpha val="25000"/>
            </a:srgbClr>
          </a:solidFill>
        </p:spPr>
        <p:txBody>
          <a:bodyPr/>
          <a:lstStyle>
            <a:lvl1pPr>
              <a:defRPr sz="2800">
                <a:solidFill>
                  <a:schemeClr val="tx1">
                    <a:lumMod val="50000"/>
                    <a:lumOff val="50000"/>
                  </a:schemeClr>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0345983"/>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601" y="1535113"/>
            <a:ext cx="5386917" cy="639762"/>
          </a:xfrm>
          <a:solidFill>
            <a:srgbClr val="2BB673"/>
          </a:solidFill>
        </p:spPr>
        <p:txBody>
          <a:bodyPr anchor="ctr"/>
          <a:lstStyle>
            <a:lvl1pPr marL="0" indent="0" algn="ctr">
              <a:lnSpc>
                <a:spcPct val="80000"/>
              </a:lnSpc>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solidFill>
            <a:srgbClr val="2BB673">
              <a:alpha val="25000"/>
            </a:srgbClr>
          </a:solidFill>
        </p:spPr>
        <p:txBody>
          <a:bodyPr anchor="ct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69" y="1535113"/>
            <a:ext cx="5389033" cy="639762"/>
          </a:xfrm>
          <a:solidFill>
            <a:srgbClr val="009457"/>
          </a:solidFill>
        </p:spPr>
        <p:txBody>
          <a:bodyPr anchor="ctr"/>
          <a:lstStyle>
            <a:lvl1pPr marL="0" indent="0" algn="ctr">
              <a:lnSpc>
                <a:spcPct val="80000"/>
              </a:lnSpc>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solidFill>
            <a:srgbClr val="009457">
              <a:alpha val="25000"/>
            </a:srgbClr>
          </a:solidFill>
        </p:spPr>
        <p:txBody>
          <a:bodyPr anchor="ct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45841"/>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267245"/>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149597"/>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2BB67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817677"/>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00945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652711"/>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ctr">
            <a:normAutofit/>
          </a:bodyPr>
          <a:lstStyle>
            <a:lvl1pPr algn="l">
              <a:lnSpc>
                <a:spcPct val="80000"/>
              </a:lnSpc>
              <a:defRPr sz="24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solidFill>
                  <a:schemeClr val="tx1">
                    <a:lumMod val="50000"/>
                    <a:lumOff val="50000"/>
                  </a:schemeClr>
                </a:solidFill>
              </a:defRPr>
            </a:lvl1pPr>
            <a:lvl2pPr>
              <a:defRPr sz="2800">
                <a:solidFill>
                  <a:schemeClr val="tx1">
                    <a:lumMod val="50000"/>
                    <a:lumOff val="50000"/>
                  </a:schemeClr>
                </a:solidFill>
              </a:defRPr>
            </a:lvl2pPr>
            <a:lvl3pPr>
              <a:defRPr sz="2400">
                <a:solidFill>
                  <a:schemeClr val="tx1">
                    <a:lumMod val="50000"/>
                    <a:lumOff val="50000"/>
                  </a:schemeClr>
                </a:solidFill>
              </a:defRPr>
            </a:lvl3pPr>
            <a:lvl4pPr>
              <a:defRPr sz="2000">
                <a:solidFill>
                  <a:schemeClr val="tx1">
                    <a:lumMod val="50000"/>
                    <a:lumOff val="50000"/>
                  </a:schemeClr>
                </a:solidFill>
              </a:defRPr>
            </a:lvl4pPr>
            <a:lvl5pP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solidFill>
            <a:srgbClr val="2BB673">
              <a:alpha val="25000"/>
            </a:srgbClr>
          </a:solidFill>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632AAA-F885-47C4-BF1B-EA663BA34B83}" type="datetimeFigureOut">
              <a:rPr lang="en-US" smtClean="0">
                <a:solidFill>
                  <a:prstClr val="black">
                    <a:tint val="75000"/>
                  </a:prstClr>
                </a:solidFill>
              </a:rPr>
              <a:pPr/>
              <a:t>12/2/2022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67643-12F8-4A07-AB04-B8844C299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564335"/>
      </p:ext>
    </p:extLst>
  </p:cSld>
  <p:clrMapOvr>
    <a:masterClrMapping/>
  </p:clrMapOvr>
  <p:transition>
    <p:cu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724581"/>
      </p:ext>
    </p:extLst>
  </p:cSld>
  <p:clrMapOvr>
    <a:masterClrMapping/>
  </p:clrMapOvr>
  <p:transition>
    <p:cu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1320672"/>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1085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568825"/>
            <a:ext cx="7315200" cy="566738"/>
          </a:xfrm>
          <a:solidFill>
            <a:srgbClr val="2BB673"/>
          </a:solidFill>
        </p:spPr>
        <p:txBody>
          <a:bodyPr anchor="ctr">
            <a:normAutofit/>
          </a:bodyPr>
          <a:lstStyle>
            <a:lvl1pPr algn="ctr">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3810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2389717" y="5135565"/>
            <a:ext cx="7315200" cy="579437"/>
          </a:xfrm>
        </p:spPr>
        <p:txBody>
          <a:bodyPr/>
          <a:lstStyle>
            <a:lvl1pPr marL="0" indent="0" algn="ctr">
              <a:buNone/>
              <a:defRPr sz="2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Website or for more information</a:t>
            </a:r>
          </a:p>
        </p:txBody>
      </p:sp>
      <p:sp>
        <p:nvSpPr>
          <p:cNvPr id="11" name="Rectangle 10"/>
          <p:cNvSpPr/>
          <p:nvPr userDrawn="1"/>
        </p:nvSpPr>
        <p:spPr>
          <a:xfrm>
            <a:off x="0" y="5791202"/>
            <a:ext cx="12192000" cy="107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24603" y="6045595"/>
            <a:ext cx="2647436" cy="66108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8811" t="15223" r="8212" b="18159"/>
          <a:stretch/>
        </p:blipFill>
        <p:spPr>
          <a:xfrm>
            <a:off x="3115345" y="6026547"/>
            <a:ext cx="2980657" cy="692841"/>
          </a:xfrm>
          <a:prstGeom prst="rect">
            <a:avLst/>
          </a:prstGeom>
        </p:spPr>
      </p:pic>
    </p:spTree>
    <p:extLst>
      <p:ext uri="{BB962C8B-B14F-4D97-AF65-F5344CB8AC3E}">
        <p14:creationId xmlns:p14="http://schemas.microsoft.com/office/powerpoint/2010/main" val="2177304321"/>
      </p:ext>
    </p:extLst>
  </p:cSld>
  <p:clrMapOvr>
    <a:masterClrMapping/>
  </p:clrMapOvr>
  <p:transition>
    <p:cu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00945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568825"/>
            <a:ext cx="7315200" cy="566738"/>
          </a:xfrm>
          <a:solidFill>
            <a:srgbClr val="009457"/>
          </a:solidFill>
        </p:spPr>
        <p:txBody>
          <a:bodyPr anchor="ctr">
            <a:normAutofit/>
          </a:bodyPr>
          <a:lstStyle>
            <a:lvl1pPr algn="ctr">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3810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2389717" y="5135565"/>
            <a:ext cx="7315200" cy="579437"/>
          </a:xfrm>
        </p:spPr>
        <p:txBody>
          <a:bodyPr/>
          <a:lstStyle>
            <a:lvl1pPr marL="0" indent="0" algn="ctr">
              <a:buNone/>
              <a:defRPr sz="2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Website or for more information</a:t>
            </a:r>
          </a:p>
        </p:txBody>
      </p:sp>
      <p:sp>
        <p:nvSpPr>
          <p:cNvPr id="11" name="Rectangle 10"/>
          <p:cNvSpPr/>
          <p:nvPr userDrawn="1"/>
        </p:nvSpPr>
        <p:spPr>
          <a:xfrm>
            <a:off x="0" y="5791202"/>
            <a:ext cx="12192000" cy="107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24603" y="6045595"/>
            <a:ext cx="2647436" cy="66108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8811" t="15223" r="8212" b="18159"/>
          <a:stretch/>
        </p:blipFill>
        <p:spPr>
          <a:xfrm>
            <a:off x="3115345" y="6026547"/>
            <a:ext cx="2980657" cy="692841"/>
          </a:xfrm>
          <a:prstGeom prst="rect">
            <a:avLst/>
          </a:prstGeom>
        </p:spPr>
      </p:pic>
    </p:spTree>
    <p:extLst>
      <p:ext uri="{BB962C8B-B14F-4D97-AF65-F5344CB8AC3E}">
        <p14:creationId xmlns:p14="http://schemas.microsoft.com/office/powerpoint/2010/main" val="3835812565"/>
      </p:ext>
    </p:extLst>
  </p:cSld>
  <p:clrMapOvr>
    <a:masterClrMapping/>
  </p:clrMapOvr>
  <p:transition>
    <p:cu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rgbClr val="2BB67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568825"/>
            <a:ext cx="7315200" cy="566738"/>
          </a:xfrm>
          <a:noFill/>
        </p:spPr>
        <p:txBody>
          <a:bodyPr anchor="ctr">
            <a:normAutofit/>
          </a:bodyPr>
          <a:lstStyle>
            <a:lvl1pPr algn="ctr">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3810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2389717" y="5135565"/>
            <a:ext cx="7315200" cy="579437"/>
          </a:xfrm>
        </p:spPr>
        <p:txBody>
          <a:bodyPr/>
          <a:lstStyle>
            <a:lvl1pPr marL="0" indent="0" algn="ctr">
              <a:buNone/>
              <a:defRPr sz="2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Website or for more information</a:t>
            </a:r>
          </a:p>
        </p:txBody>
      </p:sp>
      <p:sp>
        <p:nvSpPr>
          <p:cNvPr id="11" name="Rectangle 10"/>
          <p:cNvSpPr/>
          <p:nvPr userDrawn="1"/>
        </p:nvSpPr>
        <p:spPr>
          <a:xfrm>
            <a:off x="0" y="5791202"/>
            <a:ext cx="12192000" cy="1070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24603" y="6045595"/>
            <a:ext cx="2647436" cy="66108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8811" t="15223" r="8212" b="18159"/>
          <a:stretch/>
        </p:blipFill>
        <p:spPr>
          <a:xfrm>
            <a:off x="3115345" y="6026547"/>
            <a:ext cx="2980657" cy="692841"/>
          </a:xfrm>
          <a:prstGeom prst="rect">
            <a:avLst/>
          </a:prstGeom>
        </p:spPr>
      </p:pic>
    </p:spTree>
    <p:extLst>
      <p:ext uri="{BB962C8B-B14F-4D97-AF65-F5344CB8AC3E}">
        <p14:creationId xmlns:p14="http://schemas.microsoft.com/office/powerpoint/2010/main" val="962823670"/>
      </p:ext>
    </p:extLst>
  </p:cSld>
  <p:clrMapOvr>
    <a:masterClrMapping/>
  </p:clrMapOvr>
  <p:transition>
    <p:cu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4"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a:t>Insert bullet list at full-width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2" name="Title 1"/>
          <p:cNvSpPr>
            <a:spLocks noGrp="1"/>
          </p:cNvSpPr>
          <p:nvPr>
            <p:ph type="title" hasCustomPrompt="1"/>
          </p:nvPr>
        </p:nvSpPr>
        <p:spPr>
          <a:xfrm>
            <a:off x="486834" y="646177"/>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1866703298"/>
      </p:ext>
    </p:extLst>
  </p:cSld>
  <p:clrMapOvr>
    <a:masterClrMapping/>
  </p:clrMapOvr>
  <p:transition>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4" y="1519628"/>
            <a:ext cx="11106151" cy="398213"/>
          </a:xfrm>
        </p:spPr>
        <p:txBody>
          <a:bodyPr/>
          <a:lstStyle>
            <a:lvl1pPr>
              <a:lnSpc>
                <a:spcPts val="2133"/>
              </a:lnSpc>
              <a:spcBef>
                <a:spcPts val="0"/>
              </a:spcBef>
              <a:defRPr sz="1867" b="1"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a:t>Insert bullet list at full-width of slide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4" name="Text Placeholder 3"/>
          <p:cNvSpPr>
            <a:spLocks noGrp="1"/>
          </p:cNvSpPr>
          <p:nvPr>
            <p:ph type="body" sz="quarter" idx="16"/>
          </p:nvPr>
        </p:nvSpPr>
        <p:spPr>
          <a:xfrm>
            <a:off x="486835" y="2038298"/>
            <a:ext cx="11129433" cy="4221604"/>
          </a:xfrm>
        </p:spPr>
        <p:txBody>
          <a:bodyPr/>
          <a:lstStyle>
            <a:lvl1pPr>
              <a:spcBef>
                <a:spcPts val="800"/>
              </a:spcBef>
              <a:defRPr sz="1733"/>
            </a:lvl1pPr>
            <a:lvl2pPr>
              <a:spcBef>
                <a:spcPts val="800"/>
              </a:spcBef>
              <a:defRPr sz="1733"/>
            </a:lvl2pPr>
            <a:lvl3pPr>
              <a:spcBef>
                <a:spcPts val="800"/>
              </a:spcBef>
              <a:defRPr sz="1600"/>
            </a:lvl3pPr>
            <a:lvl4pPr>
              <a:spcBef>
                <a:spcPts val="800"/>
              </a:spcBef>
              <a:defRPr sz="1467"/>
            </a:lvl4pPr>
            <a:lvl5pPr>
              <a:spcBef>
                <a:spcPts val="800"/>
              </a:spcBef>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86834" y="646177"/>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908500815"/>
      </p:ext>
    </p:extLst>
  </p:cSld>
  <p:clrMapOvr>
    <a:masterClrMapping/>
  </p:clrMapOvr>
  <p:transition>
    <p:cu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4"/>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1E7146-3E21-4FF7-91C7-798ABE2CE507}" type="slidenum">
              <a:rPr lang="en-GB" altLang="en-US" smtClean="0">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2127866103"/>
      </p:ext>
    </p:extLst>
  </p:cSld>
  <p:clrMapOvr>
    <a:masterClrMapping/>
  </p:clrMapOvr>
  <p:transition>
    <p:cu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217F3CB-F311-41AD-8CAB-7C9E4E0D0B4C}"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2652D2-A6F8-4CAB-9957-B489844D4B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960429"/>
      </p:ext>
    </p:extLst>
  </p:cSld>
  <p:clrMapOvr>
    <a:masterClrMapping/>
  </p:clrMapOvr>
  <p:transition>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FDF2-9252-AB4F-8A9E-3B9C579E5B31}"/>
              </a:ext>
            </a:extLst>
          </p:cNvPr>
          <p:cNvSpPr>
            <a:spLocks noGrp="1"/>
          </p:cNvSpPr>
          <p:nvPr>
            <p:ph type="ctrTitle" hasCustomPrompt="1"/>
          </p:nvPr>
        </p:nvSpPr>
        <p:spPr>
          <a:xfrm>
            <a:off x="1524000" y="1122363"/>
            <a:ext cx="9144000" cy="2387600"/>
          </a:xfrm>
        </p:spPr>
        <p:txBody>
          <a:bodyPr anchor="b"/>
          <a:lstStyle>
            <a:lvl1pPr algn="ctr">
              <a:defRPr sz="6000" b="1" i="0">
                <a:latin typeface="Century Gothic" panose="020B0502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9F056E4-D765-4141-9458-CCC9E7AC1C29}"/>
              </a:ext>
            </a:extLst>
          </p:cNvPr>
          <p:cNvSpPr>
            <a:spLocks noGrp="1"/>
          </p:cNvSpPr>
          <p:nvPr>
            <p:ph type="subTitle" idx="1"/>
          </p:nvPr>
        </p:nvSpPr>
        <p:spPr>
          <a:xfrm>
            <a:off x="1524000" y="3602038"/>
            <a:ext cx="9144000" cy="1655762"/>
          </a:xfrm>
        </p:spPr>
        <p:txBody>
          <a:bodyPr/>
          <a:lstStyle>
            <a:lvl1pPr marL="0" indent="0" algn="ct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A68DCC-593D-2244-B18B-DC17DBAA84DE}"/>
              </a:ext>
            </a:extLst>
          </p:cNvPr>
          <p:cNvSpPr>
            <a:spLocks noGrp="1"/>
          </p:cNvSpPr>
          <p:nvPr>
            <p:ph type="dt" sz="half" idx="10"/>
          </p:nvPr>
        </p:nvSpPr>
        <p:spPr/>
        <p:txBody>
          <a:bodyPr/>
          <a:lstStyle/>
          <a:p>
            <a:fld id="{9CA0FCF0-6754-5F4B-9D33-F66880EEDFC0}"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5B9C8A-83DA-C149-B1EF-A5E677E83A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63DD42C-393F-9B48-B487-1C709217D676}"/>
              </a:ext>
            </a:extLst>
          </p:cNvPr>
          <p:cNvSpPr>
            <a:spLocks noGrp="1"/>
          </p:cNvSpPr>
          <p:nvPr>
            <p:ph type="sldNum" sz="quarter" idx="12"/>
          </p:nvPr>
        </p:nvSpPr>
        <p:spPr/>
        <p:txBody>
          <a:bodyPr/>
          <a:lstStyle/>
          <a:p>
            <a:fld id="{0B9B36EE-5EF0-A340-9A44-EF734CB31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4599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92C2-0F64-1B48-9C4E-CF88E3F733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227318-96EA-874E-AA52-9FB3142AF4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BDE4E-AE16-2E4A-A546-1C24AFD40EE9}"/>
              </a:ext>
            </a:extLst>
          </p:cNvPr>
          <p:cNvSpPr>
            <a:spLocks noGrp="1"/>
          </p:cNvSpPr>
          <p:nvPr>
            <p:ph type="dt" sz="half" idx="10"/>
          </p:nvPr>
        </p:nvSpPr>
        <p:spPr/>
        <p:txBody>
          <a:bodyPr/>
          <a:lstStyle/>
          <a:p>
            <a:fld id="{9CA0FCF0-6754-5F4B-9D33-F66880EEDFC0}"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501E31-A199-0747-84AF-36D8F6074BF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3659D07-9794-3D46-84AA-8DFE2AB69115}"/>
              </a:ext>
            </a:extLst>
          </p:cNvPr>
          <p:cNvSpPr>
            <a:spLocks noGrp="1"/>
          </p:cNvSpPr>
          <p:nvPr>
            <p:ph type="sldNum" sz="quarter" idx="12"/>
          </p:nvPr>
        </p:nvSpPr>
        <p:spPr/>
        <p:txBody>
          <a:bodyPr/>
          <a:lstStyle/>
          <a:p>
            <a:fld id="{0B9B36EE-5EF0-A340-9A44-EF734CB31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756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6455-C2F1-D54E-8561-89FA997DC8D8}"/>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0B5E5C-DC98-1741-82AE-38914BE9CD82}"/>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0B05EDA-793E-0B42-A8E0-F0B46D3CC8CB}"/>
              </a:ext>
            </a:extLst>
          </p:cNvPr>
          <p:cNvSpPr>
            <a:spLocks noGrp="1"/>
          </p:cNvSpPr>
          <p:nvPr>
            <p:ph type="dt" sz="half" idx="10"/>
          </p:nvPr>
        </p:nvSpPr>
        <p:spPr/>
        <p:txBody>
          <a:bodyPr/>
          <a:lstStyle/>
          <a:p>
            <a:fld id="{9CA0FCF0-6754-5F4B-9D33-F66880EEDFC0}"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958A56-3AFB-3848-91AA-F64AB83CAB2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877D92C-2887-BD49-BBC7-871412A03717}"/>
              </a:ext>
            </a:extLst>
          </p:cNvPr>
          <p:cNvSpPr>
            <a:spLocks noGrp="1"/>
          </p:cNvSpPr>
          <p:nvPr>
            <p:ph type="sldNum" sz="quarter" idx="12"/>
          </p:nvPr>
        </p:nvSpPr>
        <p:spPr/>
        <p:txBody>
          <a:bodyPr/>
          <a:lstStyle/>
          <a:p>
            <a:fld id="{0B9B36EE-5EF0-A340-9A44-EF734CB31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769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2994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04EED-FD0E-4D4C-973C-1769ADF11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FEBC62-CE9C-8849-AA6B-4013D77148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02D964-08B3-B44A-B73A-59EF920CD32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31D6F8-4379-1241-A3BF-006278428998}"/>
              </a:ext>
            </a:extLst>
          </p:cNvPr>
          <p:cNvSpPr>
            <a:spLocks noGrp="1"/>
          </p:cNvSpPr>
          <p:nvPr>
            <p:ph type="dt" sz="half" idx="10"/>
          </p:nvPr>
        </p:nvSpPr>
        <p:spPr/>
        <p:txBody>
          <a:bodyPr/>
          <a:lstStyle/>
          <a:p>
            <a:fld id="{9CA0FCF0-6754-5F4B-9D33-F66880EEDFC0}" type="datetimeFigureOut">
              <a:rPr lang="en-US" smtClean="0">
                <a:solidFill>
                  <a:prstClr val="black">
                    <a:tint val="75000"/>
                  </a:prstClr>
                </a:solidFill>
              </a:rPr>
              <a:pPr/>
              <a:t>12/2/2022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AA4CCE3-9F29-9F4A-8F2D-78E7008B381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ECA5C4F-6468-004B-B654-FDEC7A7659C0}"/>
              </a:ext>
            </a:extLst>
          </p:cNvPr>
          <p:cNvSpPr>
            <a:spLocks noGrp="1"/>
          </p:cNvSpPr>
          <p:nvPr>
            <p:ph type="sldNum" sz="quarter" idx="12"/>
          </p:nvPr>
        </p:nvSpPr>
        <p:spPr/>
        <p:txBody>
          <a:bodyPr/>
          <a:lstStyle/>
          <a:p>
            <a:fld id="{0B9B36EE-5EF0-A340-9A44-EF734CB31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6916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60144-339A-354A-9214-B003966AFBB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31FB03-F49B-7240-9197-4DC7F7332B28}"/>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F0AE11-70F0-EB4A-8F28-333BA642A3D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00406-0FA4-8740-AA22-311ACB0CA1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71F31E-D09D-5A43-9ED7-63E26B386B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A3A1C1-EA5F-0440-A43E-2C163090C048}"/>
              </a:ext>
            </a:extLst>
          </p:cNvPr>
          <p:cNvSpPr>
            <a:spLocks noGrp="1"/>
          </p:cNvSpPr>
          <p:nvPr>
            <p:ph type="dt" sz="half" idx="10"/>
          </p:nvPr>
        </p:nvSpPr>
        <p:spPr/>
        <p:txBody>
          <a:bodyPr/>
          <a:lstStyle/>
          <a:p>
            <a:fld id="{9CA0FCF0-6754-5F4B-9D33-F66880EEDFC0}" type="datetimeFigureOut">
              <a:rPr lang="en-US" smtClean="0">
                <a:solidFill>
                  <a:prstClr val="black">
                    <a:tint val="75000"/>
                  </a:prstClr>
                </a:solidFill>
              </a:rPr>
              <a:pPr/>
              <a:t>12/2/2022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5818957-499E-104E-8C9F-F2603874A49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C0707C-1969-DD47-89E5-999547DC5E52}"/>
              </a:ext>
            </a:extLst>
          </p:cNvPr>
          <p:cNvSpPr>
            <a:spLocks noGrp="1"/>
          </p:cNvSpPr>
          <p:nvPr>
            <p:ph type="sldNum" sz="quarter" idx="12"/>
          </p:nvPr>
        </p:nvSpPr>
        <p:spPr/>
        <p:txBody>
          <a:bodyPr/>
          <a:lstStyle/>
          <a:p>
            <a:fld id="{0B9B36EE-5EF0-A340-9A44-EF734CB31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2601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2BED-AC6F-D24F-95B0-96726E1565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EB65F4-3D86-BF48-A8DB-E61C16D7A533}"/>
              </a:ext>
            </a:extLst>
          </p:cNvPr>
          <p:cNvSpPr>
            <a:spLocks noGrp="1"/>
          </p:cNvSpPr>
          <p:nvPr>
            <p:ph type="dt" sz="half" idx="10"/>
          </p:nvPr>
        </p:nvSpPr>
        <p:spPr/>
        <p:txBody>
          <a:bodyPr/>
          <a:lstStyle/>
          <a:p>
            <a:fld id="{9CA0FCF0-6754-5F4B-9D33-F66880EEDFC0}" type="datetimeFigureOut">
              <a:rPr lang="en-US" smtClean="0">
                <a:solidFill>
                  <a:prstClr val="black">
                    <a:tint val="75000"/>
                  </a:prstClr>
                </a:solidFill>
              </a:rPr>
              <a:pPr/>
              <a:t>12/2/2022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5C07782-8285-A74A-B8D2-CF6774F663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ED4249A-C82B-7547-8250-62F4076C4FD3}"/>
              </a:ext>
            </a:extLst>
          </p:cNvPr>
          <p:cNvSpPr>
            <a:spLocks noGrp="1"/>
          </p:cNvSpPr>
          <p:nvPr>
            <p:ph type="sldNum" sz="quarter" idx="12"/>
          </p:nvPr>
        </p:nvSpPr>
        <p:spPr/>
        <p:txBody>
          <a:bodyPr/>
          <a:lstStyle/>
          <a:p>
            <a:fld id="{0B9B36EE-5EF0-A340-9A44-EF734CB31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6451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FAA4BC-5976-984C-B6FA-A9C28F621C7B}"/>
              </a:ext>
            </a:extLst>
          </p:cNvPr>
          <p:cNvSpPr>
            <a:spLocks noGrp="1"/>
          </p:cNvSpPr>
          <p:nvPr>
            <p:ph type="dt" sz="half" idx="10"/>
          </p:nvPr>
        </p:nvSpPr>
        <p:spPr/>
        <p:txBody>
          <a:bodyPr/>
          <a:lstStyle/>
          <a:p>
            <a:fld id="{9CA0FCF0-6754-5F4B-9D33-F66880EEDFC0}" type="datetimeFigureOut">
              <a:rPr lang="en-US" smtClean="0">
                <a:solidFill>
                  <a:prstClr val="black">
                    <a:tint val="75000"/>
                  </a:prstClr>
                </a:solidFill>
              </a:rPr>
              <a:pPr/>
              <a:t>12/2/2022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6595819-051F-3942-8105-68AEA561C65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2D119B6-161E-0942-A5D9-36F9F179387C}"/>
              </a:ext>
            </a:extLst>
          </p:cNvPr>
          <p:cNvSpPr>
            <a:spLocks noGrp="1"/>
          </p:cNvSpPr>
          <p:nvPr>
            <p:ph type="sldNum" sz="quarter" idx="12"/>
          </p:nvPr>
        </p:nvSpPr>
        <p:spPr/>
        <p:txBody>
          <a:bodyPr/>
          <a:lstStyle/>
          <a:p>
            <a:fld id="{0B9B36EE-5EF0-A340-9A44-EF734CB31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2996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065A-3F1F-1846-B107-DE1786CF526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7C2F26-2BE7-9844-B9C5-17738BD57C5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106428-F702-2B4B-B43D-55329D97F1DF}"/>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F7A2CF-2356-284C-BA21-34876AAC2AB4}"/>
              </a:ext>
            </a:extLst>
          </p:cNvPr>
          <p:cNvSpPr>
            <a:spLocks noGrp="1"/>
          </p:cNvSpPr>
          <p:nvPr>
            <p:ph type="dt" sz="half" idx="10"/>
          </p:nvPr>
        </p:nvSpPr>
        <p:spPr/>
        <p:txBody>
          <a:bodyPr/>
          <a:lstStyle/>
          <a:p>
            <a:fld id="{9CA0FCF0-6754-5F4B-9D33-F66880EEDFC0}" type="datetimeFigureOut">
              <a:rPr lang="en-US" smtClean="0">
                <a:solidFill>
                  <a:prstClr val="black">
                    <a:tint val="75000"/>
                  </a:prstClr>
                </a:solidFill>
              </a:rPr>
              <a:pPr/>
              <a:t>12/2/2022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64A56A-DAF0-7649-93C5-CD265753107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35D4DA3-3028-2447-AC28-68F5598FA800}"/>
              </a:ext>
            </a:extLst>
          </p:cNvPr>
          <p:cNvSpPr>
            <a:spLocks noGrp="1"/>
          </p:cNvSpPr>
          <p:nvPr>
            <p:ph type="sldNum" sz="quarter" idx="12"/>
          </p:nvPr>
        </p:nvSpPr>
        <p:spPr/>
        <p:txBody>
          <a:bodyPr/>
          <a:lstStyle/>
          <a:p>
            <a:fld id="{0B9B36EE-5EF0-A340-9A44-EF734CB31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8911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EE07C-39C8-6C44-AD23-03BE23943BE3}"/>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09066-E0CF-E040-9710-7A7A24BF528D}"/>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ADE337-841D-1442-BC62-4C08BD809E43}"/>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DF8107-1A08-6E4E-9FA5-85BEE2196FFF}"/>
              </a:ext>
            </a:extLst>
          </p:cNvPr>
          <p:cNvSpPr>
            <a:spLocks noGrp="1"/>
          </p:cNvSpPr>
          <p:nvPr>
            <p:ph type="dt" sz="half" idx="10"/>
          </p:nvPr>
        </p:nvSpPr>
        <p:spPr/>
        <p:txBody>
          <a:bodyPr/>
          <a:lstStyle/>
          <a:p>
            <a:fld id="{9CA0FCF0-6754-5F4B-9D33-F66880EEDFC0}" type="datetimeFigureOut">
              <a:rPr lang="en-US" smtClean="0">
                <a:solidFill>
                  <a:prstClr val="black">
                    <a:tint val="75000"/>
                  </a:prstClr>
                </a:solidFill>
              </a:rPr>
              <a:pPr/>
              <a:t>12/2/2022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CBAB0D2-885F-4D40-A201-45F12F10C0A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067EE92-FBD9-D844-9C4B-A1E7CDBA37FE}"/>
              </a:ext>
            </a:extLst>
          </p:cNvPr>
          <p:cNvSpPr>
            <a:spLocks noGrp="1"/>
          </p:cNvSpPr>
          <p:nvPr>
            <p:ph type="sldNum" sz="quarter" idx="12"/>
          </p:nvPr>
        </p:nvSpPr>
        <p:spPr/>
        <p:txBody>
          <a:bodyPr/>
          <a:lstStyle/>
          <a:p>
            <a:fld id="{0B9B36EE-5EF0-A340-9A44-EF734CB31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8443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CC5B1-8B0D-854C-9DA0-7AFC3EF50F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1E00EF-10B6-ED4A-B55A-905ED0111C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29A7C-85A8-DB4B-9B87-4933D87F7922}"/>
              </a:ext>
            </a:extLst>
          </p:cNvPr>
          <p:cNvSpPr>
            <a:spLocks noGrp="1"/>
          </p:cNvSpPr>
          <p:nvPr>
            <p:ph type="dt" sz="half" idx="10"/>
          </p:nvPr>
        </p:nvSpPr>
        <p:spPr/>
        <p:txBody>
          <a:bodyPr/>
          <a:lstStyle/>
          <a:p>
            <a:fld id="{9CA0FCF0-6754-5F4B-9D33-F66880EEDFC0}"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EBE0C2D-7BA8-AB43-9C25-AB09E873BF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EE69B39-3F62-A346-B9A5-D1EC1D1016A0}"/>
              </a:ext>
            </a:extLst>
          </p:cNvPr>
          <p:cNvSpPr>
            <a:spLocks noGrp="1"/>
          </p:cNvSpPr>
          <p:nvPr>
            <p:ph type="sldNum" sz="quarter" idx="12"/>
          </p:nvPr>
        </p:nvSpPr>
        <p:spPr/>
        <p:txBody>
          <a:bodyPr/>
          <a:lstStyle/>
          <a:p>
            <a:fld id="{0B9B36EE-5EF0-A340-9A44-EF734CB31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5590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5D83E-AF45-C546-B068-402D9F4BA6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A39258-B28B-7D4A-829A-F19E607175E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E7CDE-BD28-1447-AF42-BBBB9430AE90}"/>
              </a:ext>
            </a:extLst>
          </p:cNvPr>
          <p:cNvSpPr>
            <a:spLocks noGrp="1"/>
          </p:cNvSpPr>
          <p:nvPr>
            <p:ph type="dt" sz="half" idx="10"/>
          </p:nvPr>
        </p:nvSpPr>
        <p:spPr/>
        <p:txBody>
          <a:bodyPr/>
          <a:lstStyle/>
          <a:p>
            <a:fld id="{9CA0FCF0-6754-5F4B-9D33-F66880EEDFC0}"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D435C0-5DBC-1E4A-90C6-2BDB8623E7D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EEDF62-859C-684F-9B2A-0A1D16EDF8A7}"/>
              </a:ext>
            </a:extLst>
          </p:cNvPr>
          <p:cNvSpPr>
            <a:spLocks noGrp="1"/>
          </p:cNvSpPr>
          <p:nvPr>
            <p:ph type="sldNum" sz="quarter" idx="12"/>
          </p:nvPr>
        </p:nvSpPr>
        <p:spPr/>
        <p:txBody>
          <a:bodyPr/>
          <a:lstStyle/>
          <a:p>
            <a:fld id="{0B9B36EE-5EF0-A340-9A44-EF734CB31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5514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12750" hangingPunct="0">
              <a:defRPr/>
            </a:pPr>
            <a:fld id="{E0DD8C2A-F201-4374-9256-EF31749B3A42}" type="datetimeFigureOut">
              <a:rPr lang="en-US" kern="0" smtClean="0">
                <a:solidFill>
                  <a:prstClr val="black">
                    <a:tint val="75000"/>
                  </a:prstClr>
                </a:solidFill>
                <a:latin typeface="PT Sans"/>
                <a:sym typeface="PT Sans"/>
              </a:rPr>
              <a:pPr defTabSz="412750" hangingPunct="0">
                <a:defRPr/>
              </a:pPr>
              <a:t>12/2/2022</a:t>
            </a:fld>
            <a:endParaRPr lang="en-US" kern="0">
              <a:solidFill>
                <a:prstClr val="black">
                  <a:tint val="75000"/>
                </a:prstClr>
              </a:solidFill>
              <a:latin typeface="PT Sans"/>
              <a:sym typeface="PT Sans"/>
            </a:endParaRPr>
          </a:p>
        </p:txBody>
      </p:sp>
      <p:sp>
        <p:nvSpPr>
          <p:cNvPr id="5" name="Footer Placeholder 4"/>
          <p:cNvSpPr>
            <a:spLocks noGrp="1"/>
          </p:cNvSpPr>
          <p:nvPr>
            <p:ph type="ftr" sz="quarter" idx="11"/>
          </p:nvPr>
        </p:nvSpPr>
        <p:spPr/>
        <p:txBody>
          <a:bodyPr/>
          <a:lstStyle/>
          <a:p>
            <a:pPr defTabSz="412750" hangingPunct="0">
              <a:defRPr/>
            </a:pPr>
            <a:endParaRPr lang="en-US" kern="0">
              <a:solidFill>
                <a:prstClr val="black">
                  <a:tint val="75000"/>
                </a:prstClr>
              </a:solidFill>
              <a:latin typeface="PT Sans"/>
              <a:sym typeface="PT Sans"/>
            </a:endParaRPr>
          </a:p>
        </p:txBody>
      </p:sp>
      <p:sp>
        <p:nvSpPr>
          <p:cNvPr id="6" name="Slide Number Placeholder 5"/>
          <p:cNvSpPr>
            <a:spLocks noGrp="1"/>
          </p:cNvSpPr>
          <p:nvPr>
            <p:ph type="sldNum" sz="quarter" idx="12"/>
          </p:nvPr>
        </p:nvSpPr>
        <p:spPr/>
        <p:txBody>
          <a:bodyPr/>
          <a:lstStyle/>
          <a:p>
            <a:pPr defTabSz="412750" hangingPunct="0">
              <a:defRPr/>
            </a:pPr>
            <a:fld id="{1C209BEA-4617-47F3-BD61-74640715D4D6}" type="slidenum">
              <a:rPr lang="en-US" kern="0" smtClean="0">
                <a:solidFill>
                  <a:prstClr val="black">
                    <a:tint val="75000"/>
                  </a:prstClr>
                </a:solidFill>
                <a:latin typeface="PT Sans"/>
                <a:sym typeface="PT Sans"/>
              </a:rPr>
              <a:pPr defTabSz="412750" hangingPunct="0">
                <a:defRPr/>
              </a:pPr>
              <a:t>‹#›</a:t>
            </a:fld>
            <a:endParaRPr lang="en-US" kern="0">
              <a:solidFill>
                <a:prstClr val="black">
                  <a:tint val="75000"/>
                </a:prstClr>
              </a:solidFill>
              <a:latin typeface="PT Sans"/>
              <a:sym typeface="PT Sans"/>
            </a:endParaRPr>
          </a:p>
        </p:txBody>
      </p:sp>
      <p:sp>
        <p:nvSpPr>
          <p:cNvPr id="8" name="Text Placeholder 7"/>
          <p:cNvSpPr>
            <a:spLocks noGrp="1"/>
          </p:cNvSpPr>
          <p:nvPr>
            <p:ph type="body" sz="quarter" idx="13"/>
          </p:nvPr>
        </p:nvSpPr>
        <p:spPr>
          <a:xfrm>
            <a:off x="567050" y="705603"/>
            <a:ext cx="11042868"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Edit Master text styles</a:t>
            </a:r>
          </a:p>
        </p:txBody>
      </p:sp>
      <p:sp>
        <p:nvSpPr>
          <p:cNvPr id="7" name="Rectangle 6"/>
          <p:cNvSpPr/>
          <p:nvPr userDrawn="1"/>
        </p:nvSpPr>
        <p:spPr>
          <a:xfrm>
            <a:off x="145576" y="5959938"/>
            <a:ext cx="12046424" cy="9621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prstClr val="white"/>
              </a:solidFill>
              <a:effectLst/>
              <a:uLnTx/>
              <a:uFillTx/>
              <a:latin typeface="Gill Sans Infant Std"/>
              <a:ea typeface="+mn-ea"/>
              <a:cs typeface="Gill Sans Infant Std"/>
              <a:sym typeface="PT Sans"/>
            </a:endParaRPr>
          </a:p>
        </p:txBody>
      </p:sp>
    </p:spTree>
    <p:extLst>
      <p:ext uri="{BB962C8B-B14F-4D97-AF65-F5344CB8AC3E}">
        <p14:creationId xmlns:p14="http://schemas.microsoft.com/office/powerpoint/2010/main" val="29355334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02436" y="5704012"/>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1105" y="5698612"/>
            <a:ext cx="1877087" cy="563126"/>
          </a:xfrm>
          <a:prstGeom prst="rect">
            <a:avLst/>
          </a:prstGeom>
        </p:spPr>
      </p:pic>
      <p:pic>
        <p:nvPicPr>
          <p:cNvPr id="6" name="Picture 5">
            <a:extLst>
              <a:ext uri="{FF2B5EF4-FFF2-40B4-BE49-F238E27FC236}">
                <a16:creationId xmlns:a16="http://schemas.microsoft.com/office/drawing/2014/main" id="{35EEA26A-F7EE-0E44-9B56-2BB651D52C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343250" y="5592995"/>
            <a:ext cx="1311049" cy="879250"/>
          </a:xfrm>
          <a:prstGeom prst="rect">
            <a:avLst/>
          </a:prstGeom>
        </p:spPr>
      </p:pic>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12201231" cy="5239512"/>
          </a:xfrm>
          <a:prstGeom prst="rect">
            <a:avLst/>
          </a:prstGeom>
        </p:spPr>
      </p:pic>
    </p:spTree>
    <p:extLst>
      <p:ext uri="{BB962C8B-B14F-4D97-AF65-F5344CB8AC3E}">
        <p14:creationId xmlns:p14="http://schemas.microsoft.com/office/powerpoint/2010/main" val="3385005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32905290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B42B8FD-185E-4B6D-A5CA-2D63B3B24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42030462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6952101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984836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7535686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86704"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6819852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2259920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cxnSp>
        <p:nvCxnSpPr>
          <p:cNvPr id="7" name="Straight Connector 6">
            <a:extLst>
              <a:ext uri="{FF2B5EF4-FFF2-40B4-BE49-F238E27FC236}">
                <a16:creationId xmlns:a16="http://schemas.microsoft.com/office/drawing/2014/main" id="{522695B7-94A2-1042-89FC-E9D1BF3F74AF}"/>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2191979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hasCustomPrompt="1"/>
          </p:nvPr>
        </p:nvSpPr>
        <p:spPr>
          <a:xfrm>
            <a:off x="5814237" y="1350337"/>
            <a:ext cx="4701363" cy="2700554"/>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
        <p:nvSpPr>
          <p:cNvPr id="4" name="Content Placeholder 3">
            <a:extLst>
              <a:ext uri="{FF2B5EF4-FFF2-40B4-BE49-F238E27FC236}">
                <a16:creationId xmlns:a16="http://schemas.microsoft.com/office/drawing/2014/main" id="{71A187F1-FDE1-0640-9D58-DD0A6DBED69A}"/>
              </a:ext>
            </a:extLst>
          </p:cNvPr>
          <p:cNvSpPr>
            <a:spLocks noGrp="1"/>
          </p:cNvSpPr>
          <p:nvPr>
            <p:ph sz="quarter" idx="12" hasCustomPrompt="1"/>
          </p:nvPr>
        </p:nvSpPr>
        <p:spPr>
          <a:xfrm>
            <a:off x="5814237" y="4244251"/>
            <a:ext cx="4700587" cy="1932711"/>
          </a:xfrm>
        </p:spPr>
        <p:txBody>
          <a:bodyPr/>
          <a:lstStyle>
            <a:lvl1pPr marL="228600" indent="-228600">
              <a:buClr>
                <a:schemeClr val="accent3"/>
              </a:buClr>
              <a:buFont typeface="Wingdings" pitchFamily="2" charset="2"/>
              <a:buChar char="§"/>
              <a:defRPr/>
            </a:lvl1pPr>
          </a:lstStyle>
          <a:p>
            <a:pPr lvl="0"/>
            <a:r>
              <a:rPr lang="en-US"/>
              <a:t>Click to add links to project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6A30AEE-2774-DF42-A766-C1022B2BB310}"/>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3651111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hasCustomPrompt="1"/>
          </p:nvPr>
        </p:nvSpPr>
        <p:spPr>
          <a:xfrm>
            <a:off x="5814237" y="1350335"/>
            <a:ext cx="4701363" cy="232271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endParaRPr lang="en-US"/>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cxnSp>
        <p:nvCxnSpPr>
          <p:cNvPr id="18" name="Straight Connector 17">
            <a:extLst>
              <a:ext uri="{FF2B5EF4-FFF2-40B4-BE49-F238E27FC236}">
                <a16:creationId xmlns:a16="http://schemas.microsoft.com/office/drawing/2014/main" id="{3F03F26E-0F89-3D4E-AD5F-6D9795B648D0}"/>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
        <p:nvSpPr>
          <p:cNvPr id="22" name="Content Placeholder 21">
            <a:extLst>
              <a:ext uri="{FF2B5EF4-FFF2-40B4-BE49-F238E27FC236}">
                <a16:creationId xmlns:a16="http://schemas.microsoft.com/office/drawing/2014/main" id="{AD1EC1E6-3599-434A-B82A-92FA1A0ECAE9}"/>
              </a:ext>
            </a:extLst>
          </p:cNvPr>
          <p:cNvSpPr>
            <a:spLocks noGrp="1"/>
          </p:cNvSpPr>
          <p:nvPr>
            <p:ph sz="quarter" idx="12" hasCustomPrompt="1"/>
          </p:nvPr>
        </p:nvSpPr>
        <p:spPr>
          <a:xfrm>
            <a:off x="5814237" y="3854247"/>
            <a:ext cx="4699000" cy="2322716"/>
          </a:xfrm>
        </p:spPr>
        <p:txBody>
          <a:bodyPr/>
          <a:lstStyle>
            <a:lvl1pPr marL="228600" indent="-228600">
              <a:buClr>
                <a:schemeClr val="accent3"/>
              </a:buClr>
              <a:buFont typeface="Wingdings" pitchFamily="2" charset="2"/>
              <a:buChar char="§"/>
              <a:defRPr/>
            </a:lvl1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9885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1062677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39039728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hasCustomPrompt="1"/>
          </p:nvPr>
        </p:nvSpPr>
        <p:spPr>
          <a:xfrm>
            <a:off x="6807200" y="1350337"/>
            <a:ext cx="3708400" cy="2205664"/>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insert image</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5969001"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
        <p:nvSpPr>
          <p:cNvPr id="5" name="Content Placeholder 4">
            <a:extLst>
              <a:ext uri="{FF2B5EF4-FFF2-40B4-BE49-F238E27FC236}">
                <a16:creationId xmlns:a16="http://schemas.microsoft.com/office/drawing/2014/main" id="{A599F2CA-3EEF-2A45-BE0D-114615BE1A34}"/>
              </a:ext>
            </a:extLst>
          </p:cNvPr>
          <p:cNvSpPr>
            <a:spLocks noGrp="1"/>
          </p:cNvSpPr>
          <p:nvPr>
            <p:ph sz="quarter" idx="12" hasCustomPrompt="1"/>
          </p:nvPr>
        </p:nvSpPr>
        <p:spPr>
          <a:xfrm>
            <a:off x="6807200" y="3683000"/>
            <a:ext cx="3708400" cy="2493963"/>
          </a:xfrm>
        </p:spPr>
        <p:txBody>
          <a:bodyPr/>
          <a:lstStyle>
            <a:lvl1pPr marL="228600" indent="-228600">
              <a:buClr>
                <a:schemeClr val="accent3"/>
              </a:buClr>
              <a:buFont typeface="Wingdings" pitchFamily="2" charset="2"/>
              <a:buChar cha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insert image</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0B90B86-1525-DF4D-9357-F6ABF9E214D2}"/>
              </a:ext>
            </a:extLst>
          </p:cNvPr>
          <p:cNvCxnSpPr>
            <a:cxnSpLocks/>
          </p:cNvCxnSpPr>
          <p:nvPr userDrawn="1"/>
        </p:nvCxnSpPr>
        <p:spPr>
          <a:xfrm>
            <a:off x="6807200" y="3623540"/>
            <a:ext cx="37084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4" name="Straight Connector 13">
            <a:extLst>
              <a:ext uri="{FF2B5EF4-FFF2-40B4-BE49-F238E27FC236}">
                <a16:creationId xmlns:a16="http://schemas.microsoft.com/office/drawing/2014/main" id="{260F1267-7EFD-B145-A186-56EF340EC47D}"/>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0627231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hasCustomPrompt="1"/>
          </p:nvPr>
        </p:nvSpPr>
        <p:spPr>
          <a:xfrm>
            <a:off x="5814237" y="1350336"/>
            <a:ext cx="4701363" cy="2314988"/>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endParaRPr lang="en-US"/>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
        <p:nvSpPr>
          <p:cNvPr id="5" name="Content Placeholder 4">
            <a:extLst>
              <a:ext uri="{FF2B5EF4-FFF2-40B4-BE49-F238E27FC236}">
                <a16:creationId xmlns:a16="http://schemas.microsoft.com/office/drawing/2014/main" id="{6AAE2E22-5585-8A48-82A3-633481808FB7}"/>
              </a:ext>
            </a:extLst>
          </p:cNvPr>
          <p:cNvSpPr>
            <a:spLocks noGrp="1"/>
          </p:cNvSpPr>
          <p:nvPr>
            <p:ph sz="quarter" idx="12" hasCustomPrompt="1"/>
          </p:nvPr>
        </p:nvSpPr>
        <p:spPr>
          <a:xfrm>
            <a:off x="5815013" y="3822858"/>
            <a:ext cx="4700587" cy="2354104"/>
          </a:xfrm>
        </p:spPr>
        <p:txBody>
          <a:bodyPr/>
          <a:lstStyle>
            <a:lvl1pPr marL="228600" indent="-228600">
              <a:buClr>
                <a:schemeClr val="accent3"/>
              </a:buClr>
              <a:buFont typeface="Wingdings" pitchFamily="2" charset="2"/>
              <a:buChar cha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6593B51-19EA-234F-AA72-242778ED3A0F}"/>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7367279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hasCustomPrompt="1"/>
          </p:nvPr>
        </p:nvSpPr>
        <p:spPr>
          <a:xfrm>
            <a:off x="838200" y="1350336"/>
            <a:ext cx="9677400" cy="4826627"/>
          </a:xfrm>
        </p:spPr>
        <p:txBody>
          <a:bodyPr>
            <a:noAutofit/>
          </a:bodyPr>
          <a:lstStyle>
            <a:lvl1pPr marL="228600" indent="-228600">
              <a:buClr>
                <a:srgbClr val="E0A141"/>
              </a:buClr>
              <a:buFont typeface="Wingdings" pitchFamily="2" charset="2"/>
              <a:buChar char="§"/>
              <a:defRPr lang="en-US" sz="2800" kern="1200" smtClean="0">
                <a:solidFill>
                  <a:schemeClr val="tx1"/>
                </a:solidFill>
                <a:effectLst/>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sz="2800" kern="1200">
                <a:solidFill>
                  <a:schemeClr val="tx1"/>
                </a:solidFill>
                <a:effectLst/>
                <a:latin typeface="+mn-lt"/>
                <a:ea typeface="+mn-ea"/>
                <a:cs typeface="+mn-cs"/>
              </a:rPr>
              <a:t>A summary of evaluation data and lessons learned to be considered for future similar or divergent interventions</a:t>
            </a:r>
            <a:endParaRPr lang="en-US"/>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cxnSp>
        <p:nvCxnSpPr>
          <p:cNvPr id="8" name="Straight Connector 7">
            <a:extLst>
              <a:ext uri="{FF2B5EF4-FFF2-40B4-BE49-F238E27FC236}">
                <a16:creationId xmlns:a16="http://schemas.microsoft.com/office/drawing/2014/main" id="{75E87FD1-4457-B446-9CC1-1AC2F3227E26}"/>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0713393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10131064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DC29372-BF09-D84D-B26F-BD85F7C2818D}"/>
              </a:ext>
            </a:extLst>
          </p:cNvPr>
          <p:cNvCxnSpPr>
            <a:cxnSpLocks/>
          </p:cNvCxnSpPr>
          <p:nvPr userDrawn="1"/>
        </p:nvCxnSpPr>
        <p:spPr>
          <a:xfrm flipV="1">
            <a:off x="0" y="3798332"/>
            <a:ext cx="7954178" cy="44067"/>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sp>
        <p:nvSpPr>
          <p:cNvPr id="10" name="Content Placeholder 9">
            <a:extLst>
              <a:ext uri="{FF2B5EF4-FFF2-40B4-BE49-F238E27FC236}">
                <a16:creationId xmlns:a16="http://schemas.microsoft.com/office/drawing/2014/main" id="{4FAE302D-171B-AC42-9461-A6BFB11EF6B1}"/>
              </a:ext>
            </a:extLst>
          </p:cNvPr>
          <p:cNvSpPr>
            <a:spLocks noGrp="1"/>
          </p:cNvSpPr>
          <p:nvPr>
            <p:ph sz="quarter" idx="10" hasCustomPrompt="1"/>
          </p:nvPr>
        </p:nvSpPr>
        <p:spPr>
          <a:xfrm>
            <a:off x="9164420" y="194984"/>
            <a:ext cx="2819400" cy="1741488"/>
          </a:xfrm>
        </p:spPr>
        <p:txBody>
          <a:bodyPr/>
          <a:lstStyle>
            <a:lvl1pPr marL="228600" indent="-228600">
              <a:buClr>
                <a:schemeClr val="accent3"/>
              </a:buClr>
              <a:buFont typeface="Wingdings" pitchFamily="2" charset="2"/>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project logo</a:t>
            </a:r>
          </a:p>
        </p:txBody>
      </p:sp>
      <p:pic>
        <p:nvPicPr>
          <p:cNvPr id="11" name="Picture 10" descr="Graphical user interface, application, PowerPoint&#10;&#10;Description automatically generated">
            <a:extLst>
              <a:ext uri="{FF2B5EF4-FFF2-40B4-BE49-F238E27FC236}">
                <a16:creationId xmlns:a16="http://schemas.microsoft.com/office/drawing/2014/main" id="{98274062-757F-E244-891E-996B225A296F}"/>
              </a:ext>
            </a:extLst>
          </p:cNvPr>
          <p:cNvPicPr>
            <a:picLocks noChangeAspect="1"/>
          </p:cNvPicPr>
          <p:nvPr userDrawn="1"/>
        </p:nvPicPr>
        <p:blipFill rotWithShape="1">
          <a:blip r:embed="rId3"/>
          <a:srcRect l="23561" t="80682" r="938" b="11165"/>
          <a:stretch/>
        </p:blipFill>
        <p:spPr>
          <a:xfrm>
            <a:off x="0" y="5960126"/>
            <a:ext cx="12192000" cy="897874"/>
          </a:xfrm>
          <a:prstGeom prst="rect">
            <a:avLst/>
          </a:prstGeom>
        </p:spPr>
      </p:pic>
      <p:pic>
        <p:nvPicPr>
          <p:cNvPr id="8" name="Content Placeholder 8">
            <a:extLst>
              <a:ext uri="{FF2B5EF4-FFF2-40B4-BE49-F238E27FC236}">
                <a16:creationId xmlns:a16="http://schemas.microsoft.com/office/drawing/2014/main" id="{E3F2E560-10FF-B744-90B9-00AB2776A3DF}"/>
              </a:ext>
            </a:extLst>
          </p:cNvPr>
          <p:cNvPicPr>
            <a:picLocks noChangeAspect="1"/>
          </p:cNvPicPr>
          <p:nvPr userDrawn="1"/>
        </p:nvPicPr>
        <p:blipFill rotWithShape="1">
          <a:blip r:embed="rId4"/>
          <a:srcRect l="95102" t="18043" r="1203" b="4928"/>
          <a:stretch/>
        </p:blipFill>
        <p:spPr>
          <a:xfrm rot="5400000">
            <a:off x="5647061" y="313062"/>
            <a:ext cx="897875" cy="12192001"/>
          </a:xfrm>
          <a:prstGeom prst="rect">
            <a:avLst/>
          </a:prstGeom>
        </p:spPr>
      </p:pic>
      <p:cxnSp>
        <p:nvCxnSpPr>
          <p:cNvPr id="9" name="Straight Connector 8">
            <a:extLst>
              <a:ext uri="{FF2B5EF4-FFF2-40B4-BE49-F238E27FC236}">
                <a16:creationId xmlns:a16="http://schemas.microsoft.com/office/drawing/2014/main" id="{3DCDC5B4-2640-6241-BA41-8D76FE75FF18}"/>
              </a:ext>
            </a:extLst>
          </p:cNvPr>
          <p:cNvCxnSpPr/>
          <p:nvPr userDrawn="1"/>
        </p:nvCxnSpPr>
        <p:spPr>
          <a:xfrm>
            <a:off x="0" y="5960125"/>
            <a:ext cx="12192000" cy="0"/>
          </a:xfrm>
          <a:prstGeom prst="line">
            <a:avLst/>
          </a:prstGeom>
          <a:ln w="28575">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6370960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5280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026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7998814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0121081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69509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8493195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12289128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12120766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31858300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23540728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7139577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42057761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41774867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635F59"/>
                </a:solidFill>
                <a:effectLst/>
                <a:uLnTx/>
                <a:uFillTx/>
                <a:latin typeface="Calibri" panose="020F0502020204030204"/>
                <a:ea typeface="+mn-ea"/>
                <a:cs typeface="+mn-cs"/>
              </a:rPr>
              <a:t>Photography: FHI 360, OPTIONS Consortium, Canva</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a:t>
            </a:r>
            <a:endParaRPr lang="en-US"/>
          </a:p>
        </p:txBody>
      </p:sp>
    </p:spTree>
    <p:extLst>
      <p:ext uri="{BB962C8B-B14F-4D97-AF65-F5344CB8AC3E}">
        <p14:creationId xmlns:p14="http://schemas.microsoft.com/office/powerpoint/2010/main" val="38993259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
        <p:cNvGrpSpPr/>
        <p:nvPr/>
      </p:nvGrpSpPr>
      <p:grpSpPr>
        <a:xfrm>
          <a:off x="0" y="0"/>
          <a:ext cx="0" cy="0"/>
          <a:chOff x="0" y="0"/>
          <a:chExt cx="0" cy="0"/>
        </a:xfrm>
      </p:grpSpPr>
      <p:sp>
        <p:nvSpPr>
          <p:cNvPr id="12" name="Google Shape;12;p28"/>
          <p:cNvSpPr txBox="1">
            <a:spLocks noGrp="1"/>
          </p:cNvSpPr>
          <p:nvPr>
            <p:ph type="title"/>
          </p:nvPr>
        </p:nvSpPr>
        <p:spPr>
          <a:xfrm>
            <a:off x="261257" y="279483"/>
            <a:ext cx="11669600" cy="659600"/>
          </a:xfrm>
          <a:prstGeom prst="rect">
            <a:avLst/>
          </a:prstGeom>
          <a:noFill/>
          <a:ln>
            <a:noFill/>
          </a:ln>
        </p:spPr>
        <p:txBody>
          <a:bodyPr spcFirstLastPara="1" wrap="square" lIns="0" tIns="0" rIns="0" bIns="0" anchor="t" anchorCtr="0">
            <a:normAutofit/>
          </a:bodyPr>
          <a:lstStyle>
            <a:lvl1pPr lvl="0" algn="l">
              <a:lnSpc>
                <a:spcPct val="116666"/>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 name="Google Shape;13;p28"/>
          <p:cNvSpPr txBox="1">
            <a:spLocks noGrp="1"/>
          </p:cNvSpPr>
          <p:nvPr>
            <p:ph type="ftr" idx="11"/>
          </p:nvPr>
        </p:nvSpPr>
        <p:spPr>
          <a:xfrm>
            <a:off x="9049512" y="6246621"/>
            <a:ext cx="2222000" cy="3652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4" name="Google Shape;14;p28"/>
          <p:cNvSpPr txBox="1">
            <a:spLocks noGrp="1"/>
          </p:cNvSpPr>
          <p:nvPr>
            <p:ph type="sldNum" idx="12"/>
          </p:nvPr>
        </p:nvSpPr>
        <p:spPr>
          <a:xfrm>
            <a:off x="11302907" y="6246621"/>
            <a:ext cx="632000" cy="365200"/>
          </a:xfrm>
          <a:prstGeom prst="rect">
            <a:avLst/>
          </a:prstGeom>
          <a:noFill/>
          <a:ln>
            <a:noFill/>
          </a:ln>
        </p:spPr>
        <p:txBody>
          <a:bodyPr spcFirstLastPara="1" wrap="square" lIns="0" tIns="0" rIns="0" bIns="0" anchor="b"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41382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2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8" name="Google Shape;18;p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425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B42B8FD-185E-4B6D-A5CA-2D63B3B24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587077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109345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21" name="Google Shape;21;p30"/>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marR="0" lvl="0" indent="-482588"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2" name="Google Shape;22;p3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23" name="Google Shape;23;p3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24" name="Google Shape;24;p3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13636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Google Shape;26;p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62254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27"/>
        <p:cNvGrpSpPr/>
        <p:nvPr/>
      </p:nvGrpSpPr>
      <p:grpSpPr>
        <a:xfrm>
          <a:off x="0" y="0"/>
          <a:ext cx="0" cy="0"/>
          <a:chOff x="0" y="0"/>
          <a:chExt cx="0" cy="0"/>
        </a:xfrm>
      </p:grpSpPr>
      <p:sp>
        <p:nvSpPr>
          <p:cNvPr id="28" name="Google Shape;28;p32"/>
          <p:cNvSpPr txBox="1">
            <a:spLocks noGrp="1"/>
          </p:cNvSpPr>
          <p:nvPr>
            <p:ph type="sldNum" idx="12"/>
          </p:nvPr>
        </p:nvSpPr>
        <p:spPr>
          <a:xfrm>
            <a:off x="11409045" y="6333133"/>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83760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9"/>
        <p:cNvGrpSpPr/>
        <p:nvPr/>
      </p:nvGrpSpPr>
      <p:grpSpPr>
        <a:xfrm>
          <a:off x="0" y="0"/>
          <a:ext cx="0" cy="0"/>
          <a:chOff x="0" y="0"/>
          <a:chExt cx="0" cy="0"/>
        </a:xfrm>
      </p:grpSpPr>
      <p:sp>
        <p:nvSpPr>
          <p:cNvPr id="30" name="Google Shape;30;p33"/>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1" name="Google Shape;31;p33"/>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2" name="Google Shape;32;p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86203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5" name="Google Shape;35;p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29825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3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3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9" name="Google Shape;39;p3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40" name="Google Shape;40;p3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53617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1"/>
        <p:cNvGrpSpPr/>
        <p:nvPr/>
      </p:nvGrpSpPr>
      <p:grpSpPr>
        <a:xfrm>
          <a:off x="0" y="0"/>
          <a:ext cx="0" cy="0"/>
          <a:chOff x="0" y="0"/>
          <a:chExt cx="0" cy="0"/>
        </a:xfrm>
      </p:grpSpPr>
      <p:sp>
        <p:nvSpPr>
          <p:cNvPr id="42" name="Google Shape;42;p3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028276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4"/>
        <p:cNvGrpSpPr/>
        <p:nvPr/>
      </p:nvGrpSpPr>
      <p:grpSpPr>
        <a:xfrm>
          <a:off x="0" y="0"/>
          <a:ext cx="0" cy="0"/>
          <a:chOff x="0" y="0"/>
          <a:chExt cx="0" cy="0"/>
        </a:xfrm>
      </p:grpSpPr>
      <p:sp>
        <p:nvSpPr>
          <p:cNvPr id="45" name="Google Shape;45;p37"/>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46" name="Google Shape;46;p37"/>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47" name="Google Shape;47;p3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22118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8"/>
        <p:cNvGrpSpPr/>
        <p:nvPr/>
      </p:nvGrpSpPr>
      <p:grpSpPr>
        <a:xfrm>
          <a:off x="0" y="0"/>
          <a:ext cx="0" cy="0"/>
          <a:chOff x="0" y="0"/>
          <a:chExt cx="0" cy="0"/>
        </a:xfrm>
      </p:grpSpPr>
      <p:sp>
        <p:nvSpPr>
          <p:cNvPr id="49" name="Google Shape;49;p38"/>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50" name="Google Shape;50;p3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61043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3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 name="Google Shape;53;p39"/>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54" name="Google Shape;54;p39"/>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5" name="Google Shape;55;p39"/>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56" name="Google Shape;56;p3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3194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9624432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40"/>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59" name="Google Shape;59;p4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13571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sp>
        <p:nvSpPr>
          <p:cNvPr id="61" name="Google Shape;61;p41"/>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62" name="Google Shape;62;p41"/>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63" name="Google Shape;63;p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6062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37512320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Bullets - 2 column">
  <p:cSld name="Bullets - 2 column">
    <p:spTree>
      <p:nvGrpSpPr>
        <p:cNvPr id="1" name="Shape 65"/>
        <p:cNvGrpSpPr/>
        <p:nvPr/>
      </p:nvGrpSpPr>
      <p:grpSpPr>
        <a:xfrm>
          <a:off x="0" y="0"/>
          <a:ext cx="0" cy="0"/>
          <a:chOff x="0" y="0"/>
          <a:chExt cx="0" cy="0"/>
        </a:xfrm>
      </p:grpSpPr>
      <p:sp>
        <p:nvSpPr>
          <p:cNvPr id="66" name="Google Shape;66;p43"/>
          <p:cNvSpPr txBox="1">
            <a:spLocks noGrp="1"/>
          </p:cNvSpPr>
          <p:nvPr>
            <p:ph type="title"/>
          </p:nvPr>
        </p:nvSpPr>
        <p:spPr>
          <a:xfrm>
            <a:off x="261257" y="279483"/>
            <a:ext cx="11669600" cy="659600"/>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chemeClr val="dk1"/>
              </a:buClr>
              <a:buSzPts val="1400"/>
              <a:buFont typeface="Calibri"/>
              <a:buNone/>
              <a:defRPr sz="1467"/>
            </a:lvl1pPr>
            <a:lvl2pPr lvl="1" algn="l">
              <a:lnSpc>
                <a:spcPct val="100000"/>
              </a:lnSpc>
              <a:spcBef>
                <a:spcPts val="0"/>
              </a:spcBef>
              <a:spcAft>
                <a:spcPts val="0"/>
              </a:spcAft>
              <a:buSzPts val="1100"/>
              <a:buNone/>
              <a:defRPr sz="1467"/>
            </a:lvl2pPr>
            <a:lvl3pPr lvl="2" algn="l">
              <a:lnSpc>
                <a:spcPct val="100000"/>
              </a:lnSpc>
              <a:spcBef>
                <a:spcPts val="0"/>
              </a:spcBef>
              <a:spcAft>
                <a:spcPts val="0"/>
              </a:spcAft>
              <a:buSzPts val="1100"/>
              <a:buNone/>
              <a:defRPr sz="1467"/>
            </a:lvl3pPr>
            <a:lvl4pPr lvl="3" algn="l">
              <a:lnSpc>
                <a:spcPct val="100000"/>
              </a:lnSpc>
              <a:spcBef>
                <a:spcPts val="0"/>
              </a:spcBef>
              <a:spcAft>
                <a:spcPts val="0"/>
              </a:spcAft>
              <a:buSzPts val="1100"/>
              <a:buNone/>
              <a:defRPr sz="1467"/>
            </a:lvl4pPr>
            <a:lvl5pPr lvl="4" algn="l">
              <a:lnSpc>
                <a:spcPct val="100000"/>
              </a:lnSpc>
              <a:spcBef>
                <a:spcPts val="0"/>
              </a:spcBef>
              <a:spcAft>
                <a:spcPts val="0"/>
              </a:spcAft>
              <a:buSzPts val="1100"/>
              <a:buNone/>
              <a:defRPr sz="1467"/>
            </a:lvl5pPr>
            <a:lvl6pPr lvl="5" algn="l">
              <a:lnSpc>
                <a:spcPct val="100000"/>
              </a:lnSpc>
              <a:spcBef>
                <a:spcPts val="0"/>
              </a:spcBef>
              <a:spcAft>
                <a:spcPts val="0"/>
              </a:spcAft>
              <a:buSzPts val="1100"/>
              <a:buNone/>
              <a:defRPr sz="1467"/>
            </a:lvl6pPr>
            <a:lvl7pPr lvl="6" algn="l">
              <a:lnSpc>
                <a:spcPct val="100000"/>
              </a:lnSpc>
              <a:spcBef>
                <a:spcPts val="0"/>
              </a:spcBef>
              <a:spcAft>
                <a:spcPts val="0"/>
              </a:spcAft>
              <a:buSzPts val="1100"/>
              <a:buNone/>
              <a:defRPr sz="1467"/>
            </a:lvl7pPr>
            <a:lvl8pPr lvl="7" algn="l">
              <a:lnSpc>
                <a:spcPct val="100000"/>
              </a:lnSpc>
              <a:spcBef>
                <a:spcPts val="0"/>
              </a:spcBef>
              <a:spcAft>
                <a:spcPts val="0"/>
              </a:spcAft>
              <a:buSzPts val="1100"/>
              <a:buNone/>
              <a:defRPr sz="1467"/>
            </a:lvl8pPr>
            <a:lvl9pPr lvl="8" algn="l">
              <a:lnSpc>
                <a:spcPct val="100000"/>
              </a:lnSpc>
              <a:spcBef>
                <a:spcPts val="0"/>
              </a:spcBef>
              <a:spcAft>
                <a:spcPts val="0"/>
              </a:spcAft>
              <a:buSzPts val="1100"/>
              <a:buNone/>
              <a:defRPr sz="1467"/>
            </a:lvl9pPr>
          </a:lstStyle>
          <a:p>
            <a:endParaRPr/>
          </a:p>
        </p:txBody>
      </p:sp>
      <p:sp>
        <p:nvSpPr>
          <p:cNvPr id="67" name="Google Shape;67;p43"/>
          <p:cNvSpPr txBox="1">
            <a:spLocks noGrp="1"/>
          </p:cNvSpPr>
          <p:nvPr>
            <p:ph type="ftr" idx="11"/>
          </p:nvPr>
        </p:nvSpPr>
        <p:spPr>
          <a:xfrm>
            <a:off x="9049512" y="6246621"/>
            <a:ext cx="2222000" cy="3652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888888"/>
              </a:buClr>
              <a:buSzPts val="1100"/>
              <a:buFont typeface="Calibri"/>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Calibri"/>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Calibri"/>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Calibri"/>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Calibri"/>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Calibri"/>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Calibri"/>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Calibri"/>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Calibri"/>
              <a:buNone/>
              <a:defRPr sz="1467" b="0" i="0" u="none" strike="noStrike" cap="none">
                <a:solidFill>
                  <a:srgbClr val="000000"/>
                </a:solidFill>
                <a:latin typeface="Arial"/>
                <a:ea typeface="Arial"/>
                <a:cs typeface="Arial"/>
                <a:sym typeface="Arial"/>
              </a:defRPr>
            </a:lvl9pPr>
          </a:lstStyle>
          <a:p>
            <a:endParaRPr/>
          </a:p>
        </p:txBody>
      </p:sp>
      <p:sp>
        <p:nvSpPr>
          <p:cNvPr id="68" name="Google Shape;68;p43"/>
          <p:cNvSpPr txBox="1">
            <a:spLocks noGrp="1"/>
          </p:cNvSpPr>
          <p:nvPr>
            <p:ph type="sldNum" idx="12"/>
          </p:nvPr>
        </p:nvSpPr>
        <p:spPr>
          <a:xfrm>
            <a:off x="11302907" y="6246621"/>
            <a:ext cx="632000" cy="3652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600"/>
              <a:buFont typeface="Arial"/>
              <a:buNone/>
              <a:defRPr sz="8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1"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
        <p:nvSpPr>
          <p:cNvPr id="69" name="Google Shape;69;p43"/>
          <p:cNvSpPr txBox="1">
            <a:spLocks noGrp="1"/>
          </p:cNvSpPr>
          <p:nvPr>
            <p:ph type="body" idx="1"/>
          </p:nvPr>
        </p:nvSpPr>
        <p:spPr>
          <a:xfrm>
            <a:off x="270587" y="1426732"/>
            <a:ext cx="5656400" cy="4059200"/>
          </a:xfrm>
          <a:prstGeom prst="rect">
            <a:avLst/>
          </a:prstGeom>
          <a:noFill/>
          <a:ln>
            <a:noFill/>
          </a:ln>
        </p:spPr>
        <p:txBody>
          <a:bodyPr spcFirstLastPara="1" wrap="square" lIns="0" tIns="0" rIns="0" bIns="0" anchor="t" anchorCtr="0">
            <a:noAutofit/>
          </a:bodyPr>
          <a:lstStyle>
            <a:lvl1pPr marL="609585" lvl="0" indent="-423323" algn="l">
              <a:lnSpc>
                <a:spcPct val="100000"/>
              </a:lnSpc>
              <a:spcBef>
                <a:spcPts val="0"/>
              </a:spcBef>
              <a:spcAft>
                <a:spcPts val="0"/>
              </a:spcAft>
              <a:buClr>
                <a:schemeClr val="dk1"/>
              </a:buClr>
              <a:buSzPts val="1400"/>
              <a:buChar char="-"/>
              <a:defRPr sz="1867"/>
            </a:lvl1pPr>
            <a:lvl2pPr marL="1219170" lvl="1" indent="-423323" algn="l">
              <a:lnSpc>
                <a:spcPct val="100000"/>
              </a:lnSpc>
              <a:spcBef>
                <a:spcPts val="0"/>
              </a:spcBef>
              <a:spcAft>
                <a:spcPts val="0"/>
              </a:spcAft>
              <a:buClr>
                <a:schemeClr val="dk1"/>
              </a:buClr>
              <a:buSzPts val="1400"/>
              <a:buChar char="-"/>
              <a:defRPr sz="1867"/>
            </a:lvl2pPr>
            <a:lvl3pPr marL="1828754" lvl="2" indent="-423323" algn="l">
              <a:lnSpc>
                <a:spcPct val="100000"/>
              </a:lnSpc>
              <a:spcBef>
                <a:spcPts val="0"/>
              </a:spcBef>
              <a:spcAft>
                <a:spcPts val="0"/>
              </a:spcAft>
              <a:buClr>
                <a:schemeClr val="dk1"/>
              </a:buClr>
              <a:buSzPts val="1400"/>
              <a:buChar char="-"/>
              <a:defRPr sz="1867"/>
            </a:lvl3pPr>
            <a:lvl4pPr marL="2438339" lvl="3" indent="-423323" algn="l">
              <a:lnSpc>
                <a:spcPct val="100000"/>
              </a:lnSpc>
              <a:spcBef>
                <a:spcPts val="0"/>
              </a:spcBef>
              <a:spcAft>
                <a:spcPts val="0"/>
              </a:spcAft>
              <a:buClr>
                <a:schemeClr val="dk1"/>
              </a:buClr>
              <a:buSzPts val="1400"/>
              <a:buChar char="-"/>
              <a:defRPr sz="1867"/>
            </a:lvl4pPr>
            <a:lvl5pPr marL="3047924" lvl="4" indent="-423323" algn="l">
              <a:lnSpc>
                <a:spcPct val="100000"/>
              </a:lnSpc>
              <a:spcBef>
                <a:spcPts val="0"/>
              </a:spcBef>
              <a:spcAft>
                <a:spcPts val="0"/>
              </a:spcAft>
              <a:buClr>
                <a:schemeClr val="dk1"/>
              </a:buClr>
              <a:buSzPts val="1400"/>
              <a:buChar char="-"/>
              <a:defRPr sz="1867"/>
            </a:lvl5pPr>
            <a:lvl6pPr marL="3657509" lvl="5" indent="-423323" algn="l">
              <a:lnSpc>
                <a:spcPct val="90000"/>
              </a:lnSpc>
              <a:spcBef>
                <a:spcPts val="533"/>
              </a:spcBef>
              <a:spcAft>
                <a:spcPts val="0"/>
              </a:spcAft>
              <a:buClr>
                <a:schemeClr val="dk1"/>
              </a:buClr>
              <a:buSzPts val="1400"/>
              <a:buChar char="•"/>
              <a:defRPr sz="1467"/>
            </a:lvl6pPr>
            <a:lvl7pPr marL="4267093" lvl="6" indent="-423323" algn="l">
              <a:lnSpc>
                <a:spcPct val="90000"/>
              </a:lnSpc>
              <a:spcBef>
                <a:spcPts val="533"/>
              </a:spcBef>
              <a:spcAft>
                <a:spcPts val="0"/>
              </a:spcAft>
              <a:buClr>
                <a:schemeClr val="dk1"/>
              </a:buClr>
              <a:buSzPts val="1400"/>
              <a:buChar char="•"/>
              <a:defRPr sz="1467"/>
            </a:lvl7pPr>
            <a:lvl8pPr marL="4876678" lvl="7" indent="-423323" algn="l">
              <a:lnSpc>
                <a:spcPct val="90000"/>
              </a:lnSpc>
              <a:spcBef>
                <a:spcPts val="533"/>
              </a:spcBef>
              <a:spcAft>
                <a:spcPts val="0"/>
              </a:spcAft>
              <a:buClr>
                <a:schemeClr val="dk1"/>
              </a:buClr>
              <a:buSzPts val="1400"/>
              <a:buChar char="•"/>
              <a:defRPr sz="1467"/>
            </a:lvl8pPr>
            <a:lvl9pPr marL="5486263" lvl="8" indent="-423323" algn="l">
              <a:lnSpc>
                <a:spcPct val="90000"/>
              </a:lnSpc>
              <a:spcBef>
                <a:spcPts val="533"/>
              </a:spcBef>
              <a:spcAft>
                <a:spcPts val="0"/>
              </a:spcAft>
              <a:buClr>
                <a:schemeClr val="dk1"/>
              </a:buClr>
              <a:buSzPts val="1400"/>
              <a:buChar char="•"/>
              <a:defRPr sz="1467"/>
            </a:lvl9pPr>
          </a:lstStyle>
          <a:p>
            <a:endParaRPr/>
          </a:p>
        </p:txBody>
      </p:sp>
      <p:sp>
        <p:nvSpPr>
          <p:cNvPr id="70" name="Google Shape;70;p43"/>
          <p:cNvSpPr txBox="1">
            <a:spLocks noGrp="1"/>
          </p:cNvSpPr>
          <p:nvPr>
            <p:ph type="body" idx="2"/>
          </p:nvPr>
        </p:nvSpPr>
        <p:spPr>
          <a:xfrm>
            <a:off x="6274448" y="1426732"/>
            <a:ext cx="5656400" cy="4059200"/>
          </a:xfrm>
          <a:prstGeom prst="rect">
            <a:avLst/>
          </a:prstGeom>
          <a:noFill/>
          <a:ln>
            <a:noFill/>
          </a:ln>
        </p:spPr>
        <p:txBody>
          <a:bodyPr spcFirstLastPara="1" wrap="square" lIns="0" tIns="0" rIns="0" bIns="0" anchor="t" anchorCtr="0">
            <a:noAutofit/>
          </a:bodyPr>
          <a:lstStyle>
            <a:lvl1pPr marL="609585" lvl="0" indent="-423323" algn="l">
              <a:lnSpc>
                <a:spcPct val="100000"/>
              </a:lnSpc>
              <a:spcBef>
                <a:spcPts val="0"/>
              </a:spcBef>
              <a:spcAft>
                <a:spcPts val="0"/>
              </a:spcAft>
              <a:buClr>
                <a:schemeClr val="dk1"/>
              </a:buClr>
              <a:buSzPts val="1400"/>
              <a:buChar char="-"/>
              <a:defRPr sz="1867"/>
            </a:lvl1pPr>
            <a:lvl2pPr marL="1219170" lvl="1" indent="-423323" algn="l">
              <a:lnSpc>
                <a:spcPct val="100000"/>
              </a:lnSpc>
              <a:spcBef>
                <a:spcPts val="0"/>
              </a:spcBef>
              <a:spcAft>
                <a:spcPts val="0"/>
              </a:spcAft>
              <a:buClr>
                <a:schemeClr val="dk1"/>
              </a:buClr>
              <a:buSzPts val="1400"/>
              <a:buChar char="-"/>
              <a:defRPr sz="1867"/>
            </a:lvl2pPr>
            <a:lvl3pPr marL="1828754" lvl="2" indent="-423323" algn="l">
              <a:lnSpc>
                <a:spcPct val="100000"/>
              </a:lnSpc>
              <a:spcBef>
                <a:spcPts val="0"/>
              </a:spcBef>
              <a:spcAft>
                <a:spcPts val="0"/>
              </a:spcAft>
              <a:buClr>
                <a:schemeClr val="dk1"/>
              </a:buClr>
              <a:buSzPts val="1400"/>
              <a:buChar char="-"/>
              <a:defRPr sz="1867"/>
            </a:lvl3pPr>
            <a:lvl4pPr marL="2438339" lvl="3" indent="-423323" algn="l">
              <a:lnSpc>
                <a:spcPct val="100000"/>
              </a:lnSpc>
              <a:spcBef>
                <a:spcPts val="0"/>
              </a:spcBef>
              <a:spcAft>
                <a:spcPts val="0"/>
              </a:spcAft>
              <a:buClr>
                <a:schemeClr val="dk1"/>
              </a:buClr>
              <a:buSzPts val="1400"/>
              <a:buChar char="-"/>
              <a:defRPr sz="1867"/>
            </a:lvl4pPr>
            <a:lvl5pPr marL="3047924" lvl="4" indent="-423323" algn="l">
              <a:lnSpc>
                <a:spcPct val="100000"/>
              </a:lnSpc>
              <a:spcBef>
                <a:spcPts val="0"/>
              </a:spcBef>
              <a:spcAft>
                <a:spcPts val="0"/>
              </a:spcAft>
              <a:buClr>
                <a:schemeClr val="dk1"/>
              </a:buClr>
              <a:buSzPts val="1400"/>
              <a:buChar char="-"/>
              <a:defRPr sz="1867"/>
            </a:lvl5pPr>
            <a:lvl6pPr marL="3657509" lvl="5" indent="-423323" algn="l">
              <a:lnSpc>
                <a:spcPct val="90000"/>
              </a:lnSpc>
              <a:spcBef>
                <a:spcPts val="533"/>
              </a:spcBef>
              <a:spcAft>
                <a:spcPts val="0"/>
              </a:spcAft>
              <a:buClr>
                <a:schemeClr val="dk1"/>
              </a:buClr>
              <a:buSzPts val="1400"/>
              <a:buChar char="•"/>
              <a:defRPr sz="1467"/>
            </a:lvl6pPr>
            <a:lvl7pPr marL="4267093" lvl="6" indent="-423323" algn="l">
              <a:lnSpc>
                <a:spcPct val="90000"/>
              </a:lnSpc>
              <a:spcBef>
                <a:spcPts val="533"/>
              </a:spcBef>
              <a:spcAft>
                <a:spcPts val="0"/>
              </a:spcAft>
              <a:buClr>
                <a:schemeClr val="dk1"/>
              </a:buClr>
              <a:buSzPts val="1400"/>
              <a:buChar char="•"/>
              <a:defRPr sz="1467"/>
            </a:lvl7pPr>
            <a:lvl8pPr marL="4876678" lvl="7" indent="-423323" algn="l">
              <a:lnSpc>
                <a:spcPct val="90000"/>
              </a:lnSpc>
              <a:spcBef>
                <a:spcPts val="533"/>
              </a:spcBef>
              <a:spcAft>
                <a:spcPts val="0"/>
              </a:spcAft>
              <a:buClr>
                <a:schemeClr val="dk1"/>
              </a:buClr>
              <a:buSzPts val="1400"/>
              <a:buChar char="•"/>
              <a:defRPr sz="1467"/>
            </a:lvl8pPr>
            <a:lvl9pPr marL="5486263" lvl="8" indent="-423323" algn="l">
              <a:lnSpc>
                <a:spcPct val="90000"/>
              </a:lnSpc>
              <a:spcBef>
                <a:spcPts val="533"/>
              </a:spcBef>
              <a:spcAft>
                <a:spcPts val="0"/>
              </a:spcAft>
              <a:buClr>
                <a:schemeClr val="dk1"/>
              </a:buClr>
              <a:buSzPts val="1400"/>
              <a:buChar char="•"/>
              <a:defRPr sz="1467"/>
            </a:lvl9pPr>
          </a:lstStyle>
          <a:p>
            <a:endParaRPr/>
          </a:p>
        </p:txBody>
      </p:sp>
    </p:spTree>
    <p:extLst>
      <p:ext uri="{BB962C8B-B14F-4D97-AF65-F5344CB8AC3E}">
        <p14:creationId xmlns:p14="http://schemas.microsoft.com/office/powerpoint/2010/main" val="24556787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37"/>
        <p:cNvGrpSpPr/>
        <p:nvPr/>
      </p:nvGrpSpPr>
      <p:grpSpPr>
        <a:xfrm>
          <a:off x="0" y="0"/>
          <a:ext cx="0" cy="0"/>
          <a:chOff x="0" y="0"/>
          <a:chExt cx="0" cy="0"/>
        </a:xfrm>
      </p:grpSpPr>
      <p:sp>
        <p:nvSpPr>
          <p:cNvPr id="238" name="Google Shape;238;g1260503a805_0_241"/>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 name="Google Shape;239;g1260503a805_0_241"/>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0" name="Google Shape;240;g1260503a805_0_24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45078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1"/>
        <p:cNvGrpSpPr/>
        <p:nvPr/>
      </p:nvGrpSpPr>
      <p:grpSpPr>
        <a:xfrm>
          <a:off x="0" y="0"/>
          <a:ext cx="0" cy="0"/>
          <a:chOff x="0" y="0"/>
          <a:chExt cx="0" cy="0"/>
        </a:xfrm>
      </p:grpSpPr>
      <p:sp>
        <p:nvSpPr>
          <p:cNvPr id="242" name="Google Shape;242;g1260503a805_0_24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3" name="Google Shape;243;g1260503a805_0_24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11611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4"/>
        <p:cNvGrpSpPr/>
        <p:nvPr/>
      </p:nvGrpSpPr>
      <p:grpSpPr>
        <a:xfrm>
          <a:off x="0" y="0"/>
          <a:ext cx="0" cy="0"/>
          <a:chOff x="0" y="0"/>
          <a:chExt cx="0" cy="0"/>
        </a:xfrm>
      </p:grpSpPr>
      <p:sp>
        <p:nvSpPr>
          <p:cNvPr id="245" name="Google Shape;245;g1260503a805_0_24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6" name="Google Shape;246;g1260503a805_0_24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7" name="Google Shape;247;g1260503a805_0_24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12661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8"/>
        <p:cNvGrpSpPr/>
        <p:nvPr/>
      </p:nvGrpSpPr>
      <p:grpSpPr>
        <a:xfrm>
          <a:off x="0" y="0"/>
          <a:ext cx="0" cy="0"/>
          <a:chOff x="0" y="0"/>
          <a:chExt cx="0" cy="0"/>
        </a:xfrm>
      </p:grpSpPr>
      <p:sp>
        <p:nvSpPr>
          <p:cNvPr id="249" name="Google Shape;249;g1260503a805_0_25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g1260503a805_0_252"/>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51" name="Google Shape;251;g1260503a805_0_252"/>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52" name="Google Shape;252;g1260503a805_0_25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46572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3"/>
        <p:cNvGrpSpPr/>
        <p:nvPr/>
      </p:nvGrpSpPr>
      <p:grpSpPr>
        <a:xfrm>
          <a:off x="0" y="0"/>
          <a:ext cx="0" cy="0"/>
          <a:chOff x="0" y="0"/>
          <a:chExt cx="0" cy="0"/>
        </a:xfrm>
      </p:grpSpPr>
      <p:sp>
        <p:nvSpPr>
          <p:cNvPr id="254" name="Google Shape;254;g1260503a805_0_25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g1260503a805_0_25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94847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6"/>
        <p:cNvGrpSpPr/>
        <p:nvPr/>
      </p:nvGrpSpPr>
      <p:grpSpPr>
        <a:xfrm>
          <a:off x="0" y="0"/>
          <a:ext cx="0" cy="0"/>
          <a:chOff x="0" y="0"/>
          <a:chExt cx="0" cy="0"/>
        </a:xfrm>
      </p:grpSpPr>
      <p:sp>
        <p:nvSpPr>
          <p:cNvPr id="257" name="Google Shape;257;g1260503a805_0_260"/>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8" name="Google Shape;258;g1260503a805_0_26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59" name="Google Shape;259;g1260503a805_0_26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9488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8024476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0"/>
        <p:cNvGrpSpPr/>
        <p:nvPr/>
      </p:nvGrpSpPr>
      <p:grpSpPr>
        <a:xfrm>
          <a:off x="0" y="0"/>
          <a:ext cx="0" cy="0"/>
          <a:chOff x="0" y="0"/>
          <a:chExt cx="0" cy="0"/>
        </a:xfrm>
      </p:grpSpPr>
      <p:sp>
        <p:nvSpPr>
          <p:cNvPr id="261" name="Google Shape;261;g1260503a805_0_264"/>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62" name="Google Shape;262;g1260503a805_0_26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46068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3"/>
        <p:cNvGrpSpPr/>
        <p:nvPr/>
      </p:nvGrpSpPr>
      <p:grpSpPr>
        <a:xfrm>
          <a:off x="0" y="0"/>
          <a:ext cx="0" cy="0"/>
          <a:chOff x="0" y="0"/>
          <a:chExt cx="0" cy="0"/>
        </a:xfrm>
      </p:grpSpPr>
      <p:sp>
        <p:nvSpPr>
          <p:cNvPr id="264" name="Google Shape;264;g1260503a805_0_26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g1260503a805_0_267"/>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66" name="Google Shape;266;g1260503a805_0_267"/>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7" name="Google Shape;267;g1260503a805_0_267"/>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68" name="Google Shape;268;g1260503a805_0_26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44978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69"/>
        <p:cNvGrpSpPr/>
        <p:nvPr/>
      </p:nvGrpSpPr>
      <p:grpSpPr>
        <a:xfrm>
          <a:off x="0" y="0"/>
          <a:ext cx="0" cy="0"/>
          <a:chOff x="0" y="0"/>
          <a:chExt cx="0" cy="0"/>
        </a:xfrm>
      </p:grpSpPr>
      <p:sp>
        <p:nvSpPr>
          <p:cNvPr id="270" name="Google Shape;270;g1260503a805_0_273"/>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271" name="Google Shape;271;g1260503a805_0_27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17835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2"/>
        <p:cNvGrpSpPr/>
        <p:nvPr/>
      </p:nvGrpSpPr>
      <p:grpSpPr>
        <a:xfrm>
          <a:off x="0" y="0"/>
          <a:ext cx="0" cy="0"/>
          <a:chOff x="0" y="0"/>
          <a:chExt cx="0" cy="0"/>
        </a:xfrm>
      </p:grpSpPr>
      <p:sp>
        <p:nvSpPr>
          <p:cNvPr id="273" name="Google Shape;273;g1260503a805_0_276"/>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 name="Google Shape;274;g1260503a805_0_276"/>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275" name="Google Shape;275;g1260503a805_0_27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64965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6"/>
        <p:cNvGrpSpPr/>
        <p:nvPr/>
      </p:nvGrpSpPr>
      <p:grpSpPr>
        <a:xfrm>
          <a:off x="0" y="0"/>
          <a:ext cx="0" cy="0"/>
          <a:chOff x="0" y="0"/>
          <a:chExt cx="0" cy="0"/>
        </a:xfrm>
      </p:grpSpPr>
      <p:sp>
        <p:nvSpPr>
          <p:cNvPr id="277" name="Google Shape;277;g1260503a805_0_28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317683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8"/>
        <p:cNvGrpSpPr/>
        <p:nvPr/>
      </p:nvGrpSpPr>
      <p:grpSpPr>
        <a:xfrm>
          <a:off x="0" y="0"/>
          <a:ext cx="0" cy="0"/>
          <a:chOff x="0" y="0"/>
          <a:chExt cx="0" cy="0"/>
        </a:xfrm>
      </p:grpSpPr>
      <p:sp>
        <p:nvSpPr>
          <p:cNvPr id="279" name="Google Shape;279;g1260503a805_0_28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67"/>
            </a:lvl2pPr>
            <a:lvl3pPr lvl="2" rtl="0">
              <a:spcBef>
                <a:spcPts val="0"/>
              </a:spcBef>
              <a:spcAft>
                <a:spcPts val="0"/>
              </a:spcAft>
              <a:buSzPts val="2800"/>
              <a:buNone/>
              <a:defRPr sz="1867"/>
            </a:lvl3pPr>
            <a:lvl4pPr lvl="3" rtl="0">
              <a:spcBef>
                <a:spcPts val="0"/>
              </a:spcBef>
              <a:spcAft>
                <a:spcPts val="0"/>
              </a:spcAft>
              <a:buSzPts val="2800"/>
              <a:buNone/>
              <a:defRPr sz="1867"/>
            </a:lvl4pPr>
            <a:lvl5pPr lvl="4" rtl="0">
              <a:spcBef>
                <a:spcPts val="0"/>
              </a:spcBef>
              <a:spcAft>
                <a:spcPts val="0"/>
              </a:spcAft>
              <a:buSzPts val="2800"/>
              <a:buNone/>
              <a:defRPr sz="1867"/>
            </a:lvl5pPr>
            <a:lvl6pPr lvl="5" rtl="0">
              <a:spcBef>
                <a:spcPts val="0"/>
              </a:spcBef>
              <a:spcAft>
                <a:spcPts val="0"/>
              </a:spcAft>
              <a:buSzPts val="2800"/>
              <a:buNone/>
              <a:defRPr sz="1867"/>
            </a:lvl6pPr>
            <a:lvl7pPr lvl="6" rtl="0">
              <a:spcBef>
                <a:spcPts val="0"/>
              </a:spcBef>
              <a:spcAft>
                <a:spcPts val="0"/>
              </a:spcAft>
              <a:buSzPts val="2800"/>
              <a:buNone/>
              <a:defRPr sz="1867"/>
            </a:lvl7pPr>
            <a:lvl8pPr lvl="7" rtl="0">
              <a:spcBef>
                <a:spcPts val="0"/>
              </a:spcBef>
              <a:spcAft>
                <a:spcPts val="0"/>
              </a:spcAft>
              <a:buSzPts val="2800"/>
              <a:buNone/>
              <a:defRPr sz="1867"/>
            </a:lvl8pPr>
            <a:lvl9pPr lvl="8" rtl="0">
              <a:spcBef>
                <a:spcPts val="0"/>
              </a:spcBef>
              <a:spcAft>
                <a:spcPts val="0"/>
              </a:spcAft>
              <a:buSzPts val="2800"/>
              <a:buNone/>
              <a:defRPr sz="1867"/>
            </a:lvl9pPr>
          </a:lstStyle>
          <a:p>
            <a:endParaRPr/>
          </a:p>
        </p:txBody>
      </p:sp>
      <p:sp>
        <p:nvSpPr>
          <p:cNvPr id="280" name="Google Shape;280;g1260503a805_0_282"/>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16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16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1600"/>
              </a:spcBef>
              <a:spcAft>
                <a:spcPts val="160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81" name="Google Shape;281;g1260503a805_0_28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282" name="Google Shape;282;g1260503a805_0_28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283" name="Google Shape;283;g1260503a805_0_28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rmAutofit lnSpcReduction="10000"/>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66865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9"/>
        <p:cNvGrpSpPr/>
        <p:nvPr/>
      </p:nvGrpSpPr>
      <p:grpSpPr>
        <a:xfrm>
          <a:off x="0" y="0"/>
          <a:ext cx="0" cy="0"/>
          <a:chOff x="0" y="0"/>
          <a:chExt cx="0" cy="0"/>
        </a:xfrm>
      </p:grpSpPr>
      <p:sp>
        <p:nvSpPr>
          <p:cNvPr id="80" name="Google Shape;80;g125af9fe7c7_0_19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Clr>
                <a:schemeClr val="dk1"/>
              </a:buClr>
              <a:buSzPts val="45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81" name="Google Shape;81;g125af9fe7c7_0_195"/>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10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2" name="Google Shape;82;g125af9fe7c7_0_19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83" name="Google Shape;83;g125af9fe7c7_0_19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84" name="Google Shape;84;g125af9fe7c7_0_19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b="0" i="0" u="none" strike="noStrike" cap="none">
                <a:solidFill>
                  <a:schemeClr val="dk1"/>
                </a:solidFill>
                <a:latin typeface="Calibri"/>
                <a:ea typeface="Calibri"/>
                <a:cs typeface="Calibri"/>
                <a:sym typeface="Calibri"/>
              </a:defRPr>
            </a:lvl1pPr>
            <a:lvl2pPr marL="0" marR="0" lvl="1" indent="0" algn="l" rtl="0">
              <a:spcBef>
                <a:spcPts val="0"/>
              </a:spcBef>
              <a:buNone/>
              <a:defRPr sz="1867" b="0" i="0" u="none" strike="noStrike" cap="none">
                <a:solidFill>
                  <a:schemeClr val="dk1"/>
                </a:solidFill>
                <a:latin typeface="Calibri"/>
                <a:ea typeface="Calibri"/>
                <a:cs typeface="Calibri"/>
                <a:sym typeface="Calibri"/>
              </a:defRPr>
            </a:lvl2pPr>
            <a:lvl3pPr marL="0" marR="0" lvl="2" indent="0" algn="l" rtl="0">
              <a:spcBef>
                <a:spcPts val="0"/>
              </a:spcBef>
              <a:buNone/>
              <a:defRPr sz="1867" b="0" i="0" u="none" strike="noStrike" cap="none">
                <a:solidFill>
                  <a:schemeClr val="dk1"/>
                </a:solidFill>
                <a:latin typeface="Calibri"/>
                <a:ea typeface="Calibri"/>
                <a:cs typeface="Calibri"/>
                <a:sym typeface="Calibri"/>
              </a:defRPr>
            </a:lvl3pPr>
            <a:lvl4pPr marL="0" marR="0" lvl="3" indent="0" algn="l" rtl="0">
              <a:spcBef>
                <a:spcPts val="0"/>
              </a:spcBef>
              <a:buNone/>
              <a:defRPr sz="1867" b="0" i="0" u="none" strike="noStrike" cap="none">
                <a:solidFill>
                  <a:schemeClr val="dk1"/>
                </a:solidFill>
                <a:latin typeface="Calibri"/>
                <a:ea typeface="Calibri"/>
                <a:cs typeface="Calibri"/>
                <a:sym typeface="Calibri"/>
              </a:defRPr>
            </a:lvl4pPr>
            <a:lvl5pPr marL="0" marR="0" lvl="4" indent="0" algn="l" rtl="0">
              <a:spcBef>
                <a:spcPts val="0"/>
              </a:spcBef>
              <a:buNone/>
              <a:defRPr sz="1867" b="0" i="0" u="none" strike="noStrike" cap="none">
                <a:solidFill>
                  <a:schemeClr val="dk1"/>
                </a:solidFill>
                <a:latin typeface="Calibri"/>
                <a:ea typeface="Calibri"/>
                <a:cs typeface="Calibri"/>
                <a:sym typeface="Calibri"/>
              </a:defRPr>
            </a:lvl5pPr>
            <a:lvl6pPr marL="0" marR="0" lvl="5" indent="0" algn="l" rtl="0">
              <a:spcBef>
                <a:spcPts val="0"/>
              </a:spcBef>
              <a:buNone/>
              <a:defRPr sz="1867" b="0" i="0" u="none" strike="noStrike" cap="none">
                <a:solidFill>
                  <a:schemeClr val="dk1"/>
                </a:solidFill>
                <a:latin typeface="Calibri"/>
                <a:ea typeface="Calibri"/>
                <a:cs typeface="Calibri"/>
                <a:sym typeface="Calibri"/>
              </a:defRPr>
            </a:lvl6pPr>
            <a:lvl7pPr marL="0" marR="0" lvl="6" indent="0" algn="l" rtl="0">
              <a:spcBef>
                <a:spcPts val="0"/>
              </a:spcBef>
              <a:buNone/>
              <a:defRPr sz="1867" b="0" i="0" u="none" strike="noStrike" cap="none">
                <a:solidFill>
                  <a:schemeClr val="dk1"/>
                </a:solidFill>
                <a:latin typeface="Calibri"/>
                <a:ea typeface="Calibri"/>
                <a:cs typeface="Calibri"/>
                <a:sym typeface="Calibri"/>
              </a:defRPr>
            </a:lvl7pPr>
            <a:lvl8pPr marL="0" marR="0" lvl="7" indent="0" algn="l" rtl="0">
              <a:spcBef>
                <a:spcPts val="0"/>
              </a:spcBef>
              <a:buNone/>
              <a:defRPr sz="1867" b="0" i="0" u="none" strike="noStrike" cap="none">
                <a:solidFill>
                  <a:schemeClr val="dk1"/>
                </a:solidFill>
                <a:latin typeface="Calibri"/>
                <a:ea typeface="Calibri"/>
                <a:cs typeface="Calibri"/>
                <a:sym typeface="Calibri"/>
              </a:defRPr>
            </a:lvl8pPr>
            <a:lvl9pPr marL="0" marR="0" lvl="8" indent="0" algn="l" rtl="0">
              <a:spcBef>
                <a:spcPts val="0"/>
              </a:spcBef>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034268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5"/>
        <p:cNvGrpSpPr/>
        <p:nvPr/>
      </p:nvGrpSpPr>
      <p:grpSpPr>
        <a:xfrm>
          <a:off x="0" y="0"/>
          <a:ext cx="0" cy="0"/>
          <a:chOff x="0" y="0"/>
          <a:chExt cx="0" cy="0"/>
        </a:xfrm>
      </p:grpSpPr>
      <p:sp>
        <p:nvSpPr>
          <p:cNvPr id="86" name="Google Shape;86;g125af9fe7c7_0_20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87" name="Google Shape;87;g125af9fe7c7_0_20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88" name="Google Shape;88;g125af9fe7c7_0_20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89" name="Google Shape;89;g125af9fe7c7_0_20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90" name="Google Shape;90;g125af9fe7c7_0_20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22333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1"/>
        <p:cNvGrpSpPr/>
        <p:nvPr/>
      </p:nvGrpSpPr>
      <p:grpSpPr>
        <a:xfrm>
          <a:off x="0" y="0"/>
          <a:ext cx="0" cy="0"/>
          <a:chOff x="0" y="0"/>
          <a:chExt cx="0" cy="0"/>
        </a:xfrm>
      </p:grpSpPr>
      <p:sp>
        <p:nvSpPr>
          <p:cNvPr id="92" name="Google Shape;92;g125af9fe7c7_0_207"/>
          <p:cNvSpPr txBox="1">
            <a:spLocks noGrp="1"/>
          </p:cNvSpPr>
          <p:nvPr>
            <p:ph type="title"/>
          </p:nvPr>
        </p:nvSpPr>
        <p:spPr>
          <a:xfrm>
            <a:off x="831851" y="1709739"/>
            <a:ext cx="10515600" cy="2852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45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93" name="Google Shape;93;g125af9fe7c7_0_207"/>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rgbClr val="888888"/>
              </a:buClr>
              <a:buSzPts val="1800"/>
              <a:buFont typeface="Arial"/>
              <a:buNone/>
              <a:defRPr sz="2400" b="0" i="0" u="none" strike="noStrike" cap="none">
                <a:solidFill>
                  <a:srgbClr val="888888"/>
                </a:solidFill>
                <a:latin typeface="Calibri"/>
                <a:ea typeface="Calibri"/>
                <a:cs typeface="Calibri"/>
                <a:sym typeface="Calibri"/>
              </a:defRPr>
            </a:lvl1pPr>
            <a:lvl2pPr marL="1219170" marR="0" lvl="1" indent="-304792" algn="l" rtl="0">
              <a:lnSpc>
                <a:spcPct val="90000"/>
              </a:lnSpc>
              <a:spcBef>
                <a:spcPts val="533"/>
              </a:spcBef>
              <a:spcAft>
                <a:spcPts val="0"/>
              </a:spcAft>
              <a:buClr>
                <a:srgbClr val="888888"/>
              </a:buClr>
              <a:buSzPts val="1500"/>
              <a:buFont typeface="Arial"/>
              <a:buNone/>
              <a:defRPr sz="2000" b="0" i="0" u="none" strike="noStrike" cap="none">
                <a:solidFill>
                  <a:srgbClr val="888888"/>
                </a:solidFill>
                <a:latin typeface="Calibri"/>
                <a:ea typeface="Calibri"/>
                <a:cs typeface="Calibri"/>
                <a:sym typeface="Calibri"/>
              </a:defRPr>
            </a:lvl2pPr>
            <a:lvl3pPr marL="1828754" marR="0" lvl="2" indent="-304792" algn="l" rtl="0">
              <a:lnSpc>
                <a:spcPct val="90000"/>
              </a:lnSpc>
              <a:spcBef>
                <a:spcPts val="533"/>
              </a:spcBef>
              <a:spcAft>
                <a:spcPts val="0"/>
              </a:spcAft>
              <a:buClr>
                <a:srgbClr val="888888"/>
              </a:buClr>
              <a:buSzPts val="1400"/>
              <a:buFont typeface="Arial"/>
              <a:buNone/>
              <a:defRPr sz="1867" b="0" i="0" u="none" strike="noStrike" cap="none">
                <a:solidFill>
                  <a:srgbClr val="888888"/>
                </a:solidFill>
                <a:latin typeface="Calibri"/>
                <a:ea typeface="Calibri"/>
                <a:cs typeface="Calibri"/>
                <a:sym typeface="Calibri"/>
              </a:defRPr>
            </a:lvl3pPr>
            <a:lvl4pPr marL="2438339" marR="0" lvl="3"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4pPr>
            <a:lvl5pPr marL="3047924" marR="0" lvl="4"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5pPr>
            <a:lvl6pPr marL="3657509" marR="0" lvl="5"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6pPr>
            <a:lvl7pPr marL="4267093" marR="0" lvl="6"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7pPr>
            <a:lvl8pPr marL="4876678" marR="0" lvl="7"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8pPr>
            <a:lvl9pPr marL="5486263" marR="0" lvl="8" indent="-304792" algn="l" rtl="0">
              <a:lnSpc>
                <a:spcPct val="90000"/>
              </a:lnSpc>
              <a:spcBef>
                <a:spcPts val="533"/>
              </a:spcBef>
              <a:spcAft>
                <a:spcPts val="0"/>
              </a:spcAft>
              <a:buClr>
                <a:srgbClr val="888888"/>
              </a:buClr>
              <a:buSzPts val="12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94" name="Google Shape;94;g125af9fe7c7_0_20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95" name="Google Shape;95;g125af9fe7c7_0_20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96" name="Google Shape;96;g125af9fe7c7_0_20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21154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7"/>
        <p:cNvGrpSpPr/>
        <p:nvPr/>
      </p:nvGrpSpPr>
      <p:grpSpPr>
        <a:xfrm>
          <a:off x="0" y="0"/>
          <a:ext cx="0" cy="0"/>
          <a:chOff x="0" y="0"/>
          <a:chExt cx="0" cy="0"/>
        </a:xfrm>
      </p:grpSpPr>
      <p:sp>
        <p:nvSpPr>
          <p:cNvPr id="98" name="Google Shape;98;g125af9fe7c7_0_2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99" name="Google Shape;99;g125af9fe7c7_0_213"/>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0" name="Google Shape;100;g125af9fe7c7_0_213"/>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1" name="Google Shape;101;g125af9fe7c7_0_2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02" name="Google Shape;102;g125af9fe7c7_0_2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03" name="Google Shape;103;g125af9fe7c7_0_2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1965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92854559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4"/>
        <p:cNvGrpSpPr/>
        <p:nvPr/>
      </p:nvGrpSpPr>
      <p:grpSpPr>
        <a:xfrm>
          <a:off x="0" y="0"/>
          <a:ext cx="0" cy="0"/>
          <a:chOff x="0" y="0"/>
          <a:chExt cx="0" cy="0"/>
        </a:xfrm>
      </p:grpSpPr>
      <p:sp>
        <p:nvSpPr>
          <p:cNvPr id="105" name="Google Shape;105;g125af9fe7c7_0_220"/>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106" name="Google Shape;106;g125af9fe7c7_0_220"/>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Autofit/>
          </a:bodyPr>
          <a:lstStyle>
            <a:lvl1pPr marL="609585" marR="0" lvl="0" indent="-304792" algn="l" rtl="0">
              <a:lnSpc>
                <a:spcPct val="90000"/>
              </a:lnSpc>
              <a:spcBef>
                <a:spcPts val="1067"/>
              </a:spcBef>
              <a:spcAft>
                <a:spcPts val="0"/>
              </a:spcAft>
              <a:buClr>
                <a:schemeClr val="dk1"/>
              </a:buClr>
              <a:buSzPts val="1800"/>
              <a:buFont typeface="Arial"/>
              <a:buNone/>
              <a:defRPr sz="2400" b="1"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400"/>
              <a:buFont typeface="Arial"/>
              <a:buNone/>
              <a:defRPr sz="1867" b="1"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5pPr>
            <a:lvl6pPr marL="3657509" marR="0" lvl="5" indent="-304792" algn="l" rtl="0">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6pPr>
            <a:lvl7pPr marL="4267093" marR="0" lvl="6" indent="-304792" algn="l" rtl="0">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7pPr>
            <a:lvl8pPr marL="4876678" marR="0" lvl="7" indent="-304792" algn="l" rtl="0">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8pPr>
            <a:lvl9pPr marL="5486263" marR="0" lvl="8" indent="-304792" algn="l" rtl="0">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7" name="Google Shape;107;g125af9fe7c7_0_220"/>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8" name="Google Shape;108;g125af9fe7c7_0_220"/>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Autofit/>
          </a:bodyPr>
          <a:lstStyle>
            <a:lvl1pPr marL="609585" marR="0" lvl="0" indent="-304792" algn="l" rtl="0">
              <a:lnSpc>
                <a:spcPct val="90000"/>
              </a:lnSpc>
              <a:spcBef>
                <a:spcPts val="1067"/>
              </a:spcBef>
              <a:spcAft>
                <a:spcPts val="0"/>
              </a:spcAft>
              <a:buClr>
                <a:schemeClr val="dk1"/>
              </a:buClr>
              <a:buSzPts val="1800"/>
              <a:buFont typeface="Arial"/>
              <a:buNone/>
              <a:defRPr sz="2400" b="1"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500"/>
              <a:buFont typeface="Arial"/>
              <a:buNone/>
              <a:defRPr sz="2000" b="1"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400"/>
              <a:buFont typeface="Arial"/>
              <a:buNone/>
              <a:defRPr sz="1867" b="1"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5pPr>
            <a:lvl6pPr marL="3657509" marR="0" lvl="5" indent="-304792" algn="l" rtl="0">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6pPr>
            <a:lvl7pPr marL="4267093" marR="0" lvl="6" indent="-304792" algn="l" rtl="0">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7pPr>
            <a:lvl8pPr marL="4876678" marR="0" lvl="7" indent="-304792" algn="l" rtl="0">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8pPr>
            <a:lvl9pPr marL="5486263" marR="0" lvl="8" indent="-304792" algn="l" rtl="0">
              <a:lnSpc>
                <a:spcPct val="90000"/>
              </a:lnSpc>
              <a:spcBef>
                <a:spcPts val="533"/>
              </a:spcBef>
              <a:spcAft>
                <a:spcPts val="0"/>
              </a:spcAft>
              <a:buClr>
                <a:schemeClr val="dk1"/>
              </a:buClr>
              <a:buSzPts val="12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9" name="Google Shape;109;g125af9fe7c7_0_220"/>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0" name="Google Shape;110;g125af9fe7c7_0_2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11" name="Google Shape;111;g125af9fe7c7_0_2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12" name="Google Shape;112;g125af9fe7c7_0_2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01505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3"/>
        <p:cNvGrpSpPr/>
        <p:nvPr/>
      </p:nvGrpSpPr>
      <p:grpSpPr>
        <a:xfrm>
          <a:off x="0" y="0"/>
          <a:ext cx="0" cy="0"/>
          <a:chOff x="0" y="0"/>
          <a:chExt cx="0" cy="0"/>
        </a:xfrm>
      </p:grpSpPr>
      <p:sp>
        <p:nvSpPr>
          <p:cNvPr id="114" name="Google Shape;114;g125af9fe7c7_0_22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115" name="Google Shape;115;g125af9fe7c7_0_22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16" name="Google Shape;116;g125af9fe7c7_0_22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17" name="Google Shape;117;g125af9fe7c7_0_22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47837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
        <p:cNvGrpSpPr/>
        <p:nvPr/>
      </p:nvGrpSpPr>
      <p:grpSpPr>
        <a:xfrm>
          <a:off x="0" y="0"/>
          <a:ext cx="0" cy="0"/>
          <a:chOff x="0" y="0"/>
          <a:chExt cx="0" cy="0"/>
        </a:xfrm>
      </p:grpSpPr>
      <p:sp>
        <p:nvSpPr>
          <p:cNvPr id="119" name="Google Shape;119;g125af9fe7c7_0_23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20" name="Google Shape;120;g125af9fe7c7_0_23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21" name="Google Shape;121;g125af9fe7c7_0_23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26247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2"/>
        <p:cNvGrpSpPr/>
        <p:nvPr/>
      </p:nvGrpSpPr>
      <p:grpSpPr>
        <a:xfrm>
          <a:off x="0" y="0"/>
          <a:ext cx="0" cy="0"/>
          <a:chOff x="0" y="0"/>
          <a:chExt cx="0" cy="0"/>
        </a:xfrm>
      </p:grpSpPr>
      <p:sp>
        <p:nvSpPr>
          <p:cNvPr id="123" name="Google Shape;123;g125af9fe7c7_0_238"/>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124" name="Google Shape;124;g125af9fe7c7_0_238"/>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L="609585" marR="0" lvl="0" indent="-507987" algn="l" rtl="0">
              <a:lnSpc>
                <a:spcPct val="90000"/>
              </a:lnSpc>
              <a:spcBef>
                <a:spcPts val="10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1pPr>
            <a:lvl2pPr marL="1219170" marR="0" lvl="1" indent="-482588" algn="l" rtl="0">
              <a:lnSpc>
                <a:spcPct val="90000"/>
              </a:lnSpc>
              <a:spcBef>
                <a:spcPts val="533"/>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4pPr>
            <a:lvl5pPr marL="3047924" marR="0" lvl="4"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5pPr>
            <a:lvl6pPr marL="3657509" marR="0" lvl="5"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L="4267093" marR="0" lvl="6"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L="4876678" marR="0" lvl="7"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L="5486263" marR="0" lvl="8"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5" name="Google Shape;125;g125af9fe7c7_0_238"/>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100"/>
              <a:buFont typeface="Arial"/>
              <a:buNone/>
              <a:defRPr sz="1467"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5pPr>
            <a:lvl6pPr marL="3657509" marR="0" lvl="5"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6pPr>
            <a:lvl7pPr marL="4267093" marR="0" lvl="6"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7pPr>
            <a:lvl8pPr marL="4876678" marR="0" lvl="7"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8pPr>
            <a:lvl9pPr marL="5486263" marR="0" lvl="8"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9pPr>
          </a:lstStyle>
          <a:p>
            <a:endParaRPr/>
          </a:p>
        </p:txBody>
      </p:sp>
      <p:sp>
        <p:nvSpPr>
          <p:cNvPr id="126" name="Google Shape;126;g125af9fe7c7_0_23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27" name="Google Shape;127;g125af9fe7c7_0_23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28" name="Google Shape;128;g125af9fe7c7_0_23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18937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9"/>
        <p:cNvGrpSpPr/>
        <p:nvPr/>
      </p:nvGrpSpPr>
      <p:grpSpPr>
        <a:xfrm>
          <a:off x="0" y="0"/>
          <a:ext cx="0" cy="0"/>
          <a:chOff x="0" y="0"/>
          <a:chExt cx="0" cy="0"/>
        </a:xfrm>
      </p:grpSpPr>
      <p:sp>
        <p:nvSpPr>
          <p:cNvPr id="130" name="Google Shape;130;g125af9fe7c7_0_245"/>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131" name="Google Shape;131;g125af9fe7c7_0_245"/>
          <p:cNvSpPr>
            <a:spLocks noGrp="1"/>
          </p:cNvSpPr>
          <p:nvPr>
            <p:ph type="pic" idx="2"/>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2" name="Google Shape;132;g125af9fe7c7_0_245"/>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100"/>
              <a:buFont typeface="Arial"/>
              <a:buNone/>
              <a:defRPr sz="1467"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5pPr>
            <a:lvl6pPr marL="3657509" marR="0" lvl="5"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6pPr>
            <a:lvl7pPr marL="4267093" marR="0" lvl="6"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7pPr>
            <a:lvl8pPr marL="4876678" marR="0" lvl="7"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8pPr>
            <a:lvl9pPr marL="5486263" marR="0" lvl="8"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9pPr>
          </a:lstStyle>
          <a:p>
            <a:endParaRPr/>
          </a:p>
        </p:txBody>
      </p:sp>
      <p:sp>
        <p:nvSpPr>
          <p:cNvPr id="133" name="Google Shape;133;g125af9fe7c7_0_24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34" name="Google Shape;134;g125af9fe7c7_0_24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35" name="Google Shape;135;g125af9fe7c7_0_24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36774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6"/>
        <p:cNvGrpSpPr/>
        <p:nvPr/>
      </p:nvGrpSpPr>
      <p:grpSpPr>
        <a:xfrm>
          <a:off x="0" y="0"/>
          <a:ext cx="0" cy="0"/>
          <a:chOff x="0" y="0"/>
          <a:chExt cx="0" cy="0"/>
        </a:xfrm>
      </p:grpSpPr>
      <p:sp>
        <p:nvSpPr>
          <p:cNvPr id="137" name="Google Shape;137;g125af9fe7c7_0_25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138" name="Google Shape;138;g125af9fe7c7_0_252"/>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39" name="Google Shape;139;g125af9fe7c7_0_25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40" name="Google Shape;140;g125af9fe7c7_0_25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41" name="Google Shape;141;g125af9fe7c7_0_25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830609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2"/>
        <p:cNvGrpSpPr/>
        <p:nvPr/>
      </p:nvGrpSpPr>
      <p:grpSpPr>
        <a:xfrm>
          <a:off x="0" y="0"/>
          <a:ext cx="0" cy="0"/>
          <a:chOff x="0" y="0"/>
          <a:chExt cx="0" cy="0"/>
        </a:xfrm>
      </p:grpSpPr>
      <p:sp>
        <p:nvSpPr>
          <p:cNvPr id="143" name="Google Shape;143;g125af9fe7c7_0_258"/>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144" name="Google Shape;144;g125af9fe7c7_0_258"/>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5" name="Google Shape;145;g125af9fe7c7_0_25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46" name="Google Shape;146;g125af9fe7c7_0_25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47" name="Google Shape;147;g125af9fe7c7_0_25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50400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8"/>
        <p:cNvGrpSpPr/>
        <p:nvPr/>
      </p:nvGrpSpPr>
      <p:grpSpPr>
        <a:xfrm>
          <a:off x="0" y="0"/>
          <a:ext cx="0" cy="0"/>
          <a:chOff x="0" y="0"/>
          <a:chExt cx="0" cy="0"/>
        </a:xfrm>
      </p:grpSpPr>
      <p:sp>
        <p:nvSpPr>
          <p:cNvPr id="149" name="Google Shape;149;g125af9fe7c7_0_264"/>
          <p:cNvSpPr txBox="1">
            <a:spLocks noGrp="1"/>
          </p:cNvSpPr>
          <p:nvPr>
            <p:ph type="title"/>
          </p:nvPr>
        </p:nvSpPr>
        <p:spPr>
          <a:xfrm>
            <a:off x="415611" y="992765"/>
            <a:ext cx="11360800" cy="2736800"/>
          </a:xfrm>
          <a:prstGeom prst="rect">
            <a:avLst/>
          </a:prstGeom>
          <a:noFill/>
          <a:ln>
            <a:noFill/>
          </a:ln>
        </p:spPr>
        <p:txBody>
          <a:bodyPr spcFirstLastPara="1" wrap="square" lIns="91400" tIns="91400" rIns="91400" bIns="91400" anchor="b" anchorCtr="0">
            <a:noAutofit/>
          </a:bodyPr>
          <a:lstStyle>
            <a:lvl1pPr lvl="0" algn="ctr" rtl="0">
              <a:lnSpc>
                <a:spcPct val="100000"/>
              </a:lnSpc>
              <a:spcBef>
                <a:spcPts val="0"/>
              </a:spcBef>
              <a:spcAft>
                <a:spcPts val="0"/>
              </a:spcAft>
              <a:buClr>
                <a:srgbClr val="000000"/>
              </a:buClr>
              <a:buSzPts val="5200"/>
              <a:buFont typeface="Arial"/>
              <a:buChar char="●"/>
              <a:defRPr sz="6933"/>
            </a:lvl1pPr>
            <a:lvl2pPr lvl="1" algn="l" rtl="0">
              <a:lnSpc>
                <a:spcPct val="100000"/>
              </a:lnSpc>
              <a:spcBef>
                <a:spcPts val="0"/>
              </a:spcBef>
              <a:spcAft>
                <a:spcPts val="0"/>
              </a:spcAft>
              <a:buClr>
                <a:srgbClr val="000000"/>
              </a:buClr>
              <a:buSzPts val="1800"/>
              <a:buChar char="○"/>
              <a:defRPr sz="1867"/>
            </a:lvl2pPr>
            <a:lvl3pPr lvl="2" algn="l" rtl="0">
              <a:lnSpc>
                <a:spcPct val="100000"/>
              </a:lnSpc>
              <a:spcBef>
                <a:spcPts val="0"/>
              </a:spcBef>
              <a:spcAft>
                <a:spcPts val="0"/>
              </a:spcAft>
              <a:buClr>
                <a:srgbClr val="000000"/>
              </a:buClr>
              <a:buSzPts val="1800"/>
              <a:buChar char="■"/>
              <a:defRPr sz="1867"/>
            </a:lvl3pPr>
            <a:lvl4pPr lvl="3" algn="l" rtl="0">
              <a:lnSpc>
                <a:spcPct val="100000"/>
              </a:lnSpc>
              <a:spcBef>
                <a:spcPts val="0"/>
              </a:spcBef>
              <a:spcAft>
                <a:spcPts val="0"/>
              </a:spcAft>
              <a:buClr>
                <a:srgbClr val="000000"/>
              </a:buClr>
              <a:buSzPts val="1800"/>
              <a:buChar char="●"/>
              <a:defRPr sz="1867"/>
            </a:lvl4pPr>
            <a:lvl5pPr lvl="4" algn="l" rtl="0">
              <a:lnSpc>
                <a:spcPct val="100000"/>
              </a:lnSpc>
              <a:spcBef>
                <a:spcPts val="0"/>
              </a:spcBef>
              <a:spcAft>
                <a:spcPts val="0"/>
              </a:spcAft>
              <a:buClr>
                <a:srgbClr val="000000"/>
              </a:buClr>
              <a:buSzPts val="1800"/>
              <a:buChar char="○"/>
              <a:defRPr sz="1867"/>
            </a:lvl5pPr>
            <a:lvl6pPr lvl="5" algn="l" rtl="0">
              <a:lnSpc>
                <a:spcPct val="100000"/>
              </a:lnSpc>
              <a:spcBef>
                <a:spcPts val="0"/>
              </a:spcBef>
              <a:spcAft>
                <a:spcPts val="0"/>
              </a:spcAft>
              <a:buClr>
                <a:srgbClr val="000000"/>
              </a:buClr>
              <a:buSzPts val="1800"/>
              <a:buChar char="■"/>
              <a:defRPr sz="1867"/>
            </a:lvl6pPr>
            <a:lvl7pPr lvl="6" algn="l" rtl="0">
              <a:lnSpc>
                <a:spcPct val="100000"/>
              </a:lnSpc>
              <a:spcBef>
                <a:spcPts val="0"/>
              </a:spcBef>
              <a:spcAft>
                <a:spcPts val="0"/>
              </a:spcAft>
              <a:buClr>
                <a:srgbClr val="000000"/>
              </a:buClr>
              <a:buSzPts val="1800"/>
              <a:buChar char="●"/>
              <a:defRPr sz="1867"/>
            </a:lvl7pPr>
            <a:lvl8pPr lvl="7" algn="l" rtl="0">
              <a:lnSpc>
                <a:spcPct val="100000"/>
              </a:lnSpc>
              <a:spcBef>
                <a:spcPts val="0"/>
              </a:spcBef>
              <a:spcAft>
                <a:spcPts val="0"/>
              </a:spcAft>
              <a:buClr>
                <a:srgbClr val="000000"/>
              </a:buClr>
              <a:buSzPts val="1800"/>
              <a:buChar char="○"/>
              <a:defRPr sz="1867"/>
            </a:lvl8pPr>
            <a:lvl9pPr lvl="8" algn="l" rtl="0">
              <a:lnSpc>
                <a:spcPct val="100000"/>
              </a:lnSpc>
              <a:spcBef>
                <a:spcPts val="0"/>
              </a:spcBef>
              <a:spcAft>
                <a:spcPts val="0"/>
              </a:spcAft>
              <a:buClr>
                <a:srgbClr val="000000"/>
              </a:buClr>
              <a:buSzPts val="1800"/>
              <a:buChar char="■"/>
              <a:defRPr sz="1867"/>
            </a:lvl9pPr>
          </a:lstStyle>
          <a:p>
            <a:endParaRPr/>
          </a:p>
        </p:txBody>
      </p:sp>
      <p:sp>
        <p:nvSpPr>
          <p:cNvPr id="150" name="Google Shape;150;g125af9fe7c7_0_264"/>
          <p:cNvSpPr txBox="1">
            <a:spLocks noGrp="1"/>
          </p:cNvSpPr>
          <p:nvPr>
            <p:ph type="body" idx="1"/>
          </p:nvPr>
        </p:nvSpPr>
        <p:spPr>
          <a:xfrm>
            <a:off x="415599" y="3778833"/>
            <a:ext cx="11360800" cy="1056800"/>
          </a:xfrm>
          <a:prstGeom prst="rect">
            <a:avLst/>
          </a:prstGeom>
          <a:noFill/>
          <a:ln>
            <a:noFill/>
          </a:ln>
        </p:spPr>
        <p:txBody>
          <a:bodyPr spcFirstLastPara="1" wrap="square" lIns="91400" tIns="91400" rIns="91400" bIns="91400" anchor="t" anchorCtr="0">
            <a:noAutofit/>
          </a:bodyPr>
          <a:lstStyle>
            <a:lvl1pPr marL="609585" lvl="0" indent="-304792" algn="ctr" rtl="0">
              <a:lnSpc>
                <a:spcPct val="100000"/>
              </a:lnSpc>
              <a:spcBef>
                <a:spcPts val="0"/>
              </a:spcBef>
              <a:spcAft>
                <a:spcPts val="0"/>
              </a:spcAft>
              <a:buClr>
                <a:srgbClr val="585858"/>
              </a:buClr>
              <a:buSzPts val="2800"/>
              <a:buFont typeface="Arial"/>
              <a:buNone/>
              <a:defRPr sz="3733">
                <a:solidFill>
                  <a:srgbClr val="585858"/>
                </a:solidFill>
              </a:defRPr>
            </a:lvl1pPr>
            <a:lvl2pPr marL="1219170" lvl="1" indent="-304792" algn="ctr" rtl="0">
              <a:lnSpc>
                <a:spcPct val="100000"/>
              </a:lnSpc>
              <a:spcBef>
                <a:spcPts val="0"/>
              </a:spcBef>
              <a:spcAft>
                <a:spcPts val="0"/>
              </a:spcAft>
              <a:buClr>
                <a:srgbClr val="585858"/>
              </a:buClr>
              <a:buSzPts val="2800"/>
              <a:buFont typeface="Arial"/>
              <a:buNone/>
              <a:defRPr sz="3733">
                <a:solidFill>
                  <a:srgbClr val="585858"/>
                </a:solidFill>
              </a:defRPr>
            </a:lvl2pPr>
            <a:lvl3pPr marL="1828754" lvl="2" indent="-304792" algn="ctr" rtl="0">
              <a:lnSpc>
                <a:spcPct val="100000"/>
              </a:lnSpc>
              <a:spcBef>
                <a:spcPts val="0"/>
              </a:spcBef>
              <a:spcAft>
                <a:spcPts val="0"/>
              </a:spcAft>
              <a:buClr>
                <a:srgbClr val="585858"/>
              </a:buClr>
              <a:buSzPts val="2800"/>
              <a:buFont typeface="Arial"/>
              <a:buNone/>
              <a:defRPr sz="3733">
                <a:solidFill>
                  <a:srgbClr val="585858"/>
                </a:solidFill>
              </a:defRPr>
            </a:lvl3pPr>
            <a:lvl4pPr marL="2438339" lvl="3" indent="-304792" algn="ctr" rtl="0">
              <a:lnSpc>
                <a:spcPct val="100000"/>
              </a:lnSpc>
              <a:spcBef>
                <a:spcPts val="0"/>
              </a:spcBef>
              <a:spcAft>
                <a:spcPts val="0"/>
              </a:spcAft>
              <a:buClr>
                <a:srgbClr val="585858"/>
              </a:buClr>
              <a:buSzPts val="2800"/>
              <a:buFont typeface="Arial"/>
              <a:buNone/>
              <a:defRPr sz="3733">
                <a:solidFill>
                  <a:srgbClr val="585858"/>
                </a:solidFill>
              </a:defRPr>
            </a:lvl4pPr>
            <a:lvl5pPr marL="3047924" lvl="4" indent="-304792" algn="ctr" rtl="0">
              <a:lnSpc>
                <a:spcPct val="100000"/>
              </a:lnSpc>
              <a:spcBef>
                <a:spcPts val="0"/>
              </a:spcBef>
              <a:spcAft>
                <a:spcPts val="0"/>
              </a:spcAft>
              <a:buClr>
                <a:srgbClr val="585858"/>
              </a:buClr>
              <a:buSzPts val="2800"/>
              <a:buFont typeface="Arial"/>
              <a:buNone/>
              <a:defRPr sz="3733">
                <a:solidFill>
                  <a:srgbClr val="585858"/>
                </a:solidFill>
              </a:defRPr>
            </a:lvl5pPr>
            <a:lvl6pPr marL="3657509" lvl="5" indent="-457189" algn="l" rtl="0">
              <a:lnSpc>
                <a:spcPct val="115000"/>
              </a:lnSpc>
              <a:spcBef>
                <a:spcPts val="0"/>
              </a:spcBef>
              <a:spcAft>
                <a:spcPts val="0"/>
              </a:spcAft>
              <a:buSzPts val="1800"/>
              <a:buChar char="■"/>
              <a:defRPr sz="1867"/>
            </a:lvl6pPr>
            <a:lvl7pPr marL="4267093" lvl="6" indent="-457189" algn="l" rtl="0">
              <a:lnSpc>
                <a:spcPct val="115000"/>
              </a:lnSpc>
              <a:spcBef>
                <a:spcPts val="0"/>
              </a:spcBef>
              <a:spcAft>
                <a:spcPts val="0"/>
              </a:spcAft>
              <a:buSzPts val="1800"/>
              <a:buChar char="●"/>
              <a:defRPr sz="1867"/>
            </a:lvl7pPr>
            <a:lvl8pPr marL="4876678" lvl="7" indent="-457189" algn="l" rtl="0">
              <a:lnSpc>
                <a:spcPct val="115000"/>
              </a:lnSpc>
              <a:spcBef>
                <a:spcPts val="0"/>
              </a:spcBef>
              <a:spcAft>
                <a:spcPts val="0"/>
              </a:spcAft>
              <a:buSzPts val="1800"/>
              <a:buChar char="○"/>
              <a:defRPr sz="1867"/>
            </a:lvl8pPr>
            <a:lvl9pPr marL="5486263" lvl="8" indent="-457189" algn="l" rtl="0">
              <a:lnSpc>
                <a:spcPct val="115000"/>
              </a:lnSpc>
              <a:spcBef>
                <a:spcPts val="0"/>
              </a:spcBef>
              <a:spcAft>
                <a:spcPts val="0"/>
              </a:spcAft>
              <a:buSzPts val="1800"/>
              <a:buChar char="■"/>
              <a:defRPr sz="1867"/>
            </a:lvl9pPr>
          </a:lstStyle>
          <a:p>
            <a:endParaRPr/>
          </a:p>
        </p:txBody>
      </p:sp>
      <p:sp>
        <p:nvSpPr>
          <p:cNvPr id="151" name="Google Shape;151;g125af9fe7c7_0_264"/>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585858"/>
              </a:buClr>
              <a:buSzPts val="1000"/>
              <a:buFont typeface="Arial"/>
              <a:buNone/>
              <a:defRPr sz="1467">
                <a:solidFill>
                  <a:srgbClr val="585858"/>
                </a:solidFill>
              </a:defRPr>
            </a:lvl1pPr>
            <a:lvl2pPr marL="0" marR="0" lvl="1" indent="0" algn="r" rtl="0">
              <a:lnSpc>
                <a:spcPct val="100000"/>
              </a:lnSpc>
              <a:spcBef>
                <a:spcPts val="0"/>
              </a:spcBef>
              <a:spcAft>
                <a:spcPts val="0"/>
              </a:spcAft>
              <a:buClr>
                <a:srgbClr val="585858"/>
              </a:buClr>
              <a:buSzPts val="1000"/>
              <a:buFont typeface="Arial"/>
              <a:buNone/>
              <a:defRPr sz="1467">
                <a:solidFill>
                  <a:srgbClr val="585858"/>
                </a:solidFill>
              </a:defRPr>
            </a:lvl2pPr>
            <a:lvl3pPr marL="0" marR="0" lvl="2" indent="0" algn="r" rtl="0">
              <a:lnSpc>
                <a:spcPct val="100000"/>
              </a:lnSpc>
              <a:spcBef>
                <a:spcPts val="0"/>
              </a:spcBef>
              <a:spcAft>
                <a:spcPts val="0"/>
              </a:spcAft>
              <a:buClr>
                <a:srgbClr val="585858"/>
              </a:buClr>
              <a:buSzPts val="1000"/>
              <a:buFont typeface="Arial"/>
              <a:buNone/>
              <a:defRPr sz="1467">
                <a:solidFill>
                  <a:srgbClr val="585858"/>
                </a:solidFill>
              </a:defRPr>
            </a:lvl3pPr>
            <a:lvl4pPr marL="0" marR="0" lvl="3" indent="0" algn="r" rtl="0">
              <a:lnSpc>
                <a:spcPct val="100000"/>
              </a:lnSpc>
              <a:spcBef>
                <a:spcPts val="0"/>
              </a:spcBef>
              <a:spcAft>
                <a:spcPts val="0"/>
              </a:spcAft>
              <a:buClr>
                <a:srgbClr val="585858"/>
              </a:buClr>
              <a:buSzPts val="1000"/>
              <a:buFont typeface="Arial"/>
              <a:buNone/>
              <a:defRPr sz="1467">
                <a:solidFill>
                  <a:srgbClr val="585858"/>
                </a:solidFill>
              </a:defRPr>
            </a:lvl4pPr>
            <a:lvl5pPr marL="0" marR="0" lvl="4" indent="0" algn="r" rtl="0">
              <a:lnSpc>
                <a:spcPct val="100000"/>
              </a:lnSpc>
              <a:spcBef>
                <a:spcPts val="0"/>
              </a:spcBef>
              <a:spcAft>
                <a:spcPts val="0"/>
              </a:spcAft>
              <a:buClr>
                <a:srgbClr val="585858"/>
              </a:buClr>
              <a:buSzPts val="1000"/>
              <a:buFont typeface="Arial"/>
              <a:buNone/>
              <a:defRPr sz="1467">
                <a:solidFill>
                  <a:srgbClr val="585858"/>
                </a:solidFill>
              </a:defRPr>
            </a:lvl5pPr>
            <a:lvl6pPr marL="0" marR="0" lvl="5" indent="0" algn="r" rtl="0">
              <a:lnSpc>
                <a:spcPct val="100000"/>
              </a:lnSpc>
              <a:spcBef>
                <a:spcPts val="0"/>
              </a:spcBef>
              <a:spcAft>
                <a:spcPts val="0"/>
              </a:spcAft>
              <a:buClr>
                <a:srgbClr val="585858"/>
              </a:buClr>
              <a:buSzPts val="1000"/>
              <a:buFont typeface="Arial"/>
              <a:buNone/>
              <a:defRPr sz="1467">
                <a:solidFill>
                  <a:srgbClr val="585858"/>
                </a:solidFill>
              </a:defRPr>
            </a:lvl6pPr>
            <a:lvl7pPr marL="0" marR="0" lvl="6" indent="0" algn="r" rtl="0">
              <a:lnSpc>
                <a:spcPct val="100000"/>
              </a:lnSpc>
              <a:spcBef>
                <a:spcPts val="0"/>
              </a:spcBef>
              <a:spcAft>
                <a:spcPts val="0"/>
              </a:spcAft>
              <a:buClr>
                <a:srgbClr val="585858"/>
              </a:buClr>
              <a:buSzPts val="1000"/>
              <a:buFont typeface="Arial"/>
              <a:buNone/>
              <a:defRPr sz="1467">
                <a:solidFill>
                  <a:srgbClr val="585858"/>
                </a:solidFill>
              </a:defRPr>
            </a:lvl7pPr>
            <a:lvl8pPr marL="0" marR="0" lvl="7" indent="0" algn="r" rtl="0">
              <a:lnSpc>
                <a:spcPct val="100000"/>
              </a:lnSpc>
              <a:spcBef>
                <a:spcPts val="0"/>
              </a:spcBef>
              <a:spcAft>
                <a:spcPts val="0"/>
              </a:spcAft>
              <a:buClr>
                <a:srgbClr val="585858"/>
              </a:buClr>
              <a:buSzPts val="1000"/>
              <a:buFont typeface="Arial"/>
              <a:buNone/>
              <a:defRPr sz="1467">
                <a:solidFill>
                  <a:srgbClr val="585858"/>
                </a:solidFill>
              </a:defRPr>
            </a:lvl8pPr>
            <a:lvl9pPr marL="0" marR="0" lvl="8" indent="0" algn="r" rtl="0">
              <a:lnSpc>
                <a:spcPct val="100000"/>
              </a:lnSpc>
              <a:spcBef>
                <a:spcPts val="0"/>
              </a:spcBef>
              <a:spcAft>
                <a:spcPts val="0"/>
              </a:spcAft>
              <a:buClr>
                <a:srgbClr val="585858"/>
              </a:buClr>
              <a:buSzPts val="1000"/>
              <a:buFont typeface="Arial"/>
              <a:buNone/>
              <a:defRPr sz="1467">
                <a:solidFill>
                  <a:srgbClr val="585858"/>
                </a:solidFill>
              </a:defRPr>
            </a:lvl9pPr>
          </a:lstStyle>
          <a:p>
            <a:fld id="{00000000-1234-1234-1234-123412341234}" type="slidenum">
              <a:rPr lang="en" smtClean="0"/>
              <a:pPr/>
              <a:t>‹#›</a:t>
            </a:fld>
            <a:endParaRPr lang="en">
              <a:solidFill>
                <a:srgbClr val="000000"/>
              </a:solidFill>
            </a:endParaRPr>
          </a:p>
        </p:txBody>
      </p:sp>
    </p:spTree>
    <p:extLst>
      <p:ext uri="{BB962C8B-B14F-4D97-AF65-F5344CB8AC3E}">
        <p14:creationId xmlns:p14="http://schemas.microsoft.com/office/powerpoint/2010/main" val="29502227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152"/>
        <p:cNvGrpSpPr/>
        <p:nvPr/>
      </p:nvGrpSpPr>
      <p:grpSpPr>
        <a:xfrm>
          <a:off x="0" y="0"/>
          <a:ext cx="0" cy="0"/>
          <a:chOff x="0" y="0"/>
          <a:chExt cx="0" cy="0"/>
        </a:xfrm>
      </p:grpSpPr>
      <p:sp>
        <p:nvSpPr>
          <p:cNvPr id="153" name="Google Shape;153;g125af9fe7c7_0_268"/>
          <p:cNvSpPr txBox="1">
            <a:spLocks noGrp="1"/>
          </p:cNvSpPr>
          <p:nvPr>
            <p:ph type="title"/>
          </p:nvPr>
        </p:nvSpPr>
        <p:spPr>
          <a:xfrm>
            <a:off x="2416968" y="1151929"/>
            <a:ext cx="7358000" cy="2321600"/>
          </a:xfrm>
          <a:prstGeom prst="rect">
            <a:avLst/>
          </a:prstGeom>
          <a:noFill/>
          <a:ln>
            <a:noFill/>
          </a:ln>
        </p:spPr>
        <p:txBody>
          <a:bodyPr spcFirstLastPara="1" wrap="square" lIns="26775" tIns="26775" rIns="26775" bIns="26775" anchor="b" anchorCtr="0">
            <a:noAutofit/>
          </a:bodyPr>
          <a:lstStyle>
            <a:lvl1pPr lvl="0" algn="ctr" rtl="0">
              <a:lnSpc>
                <a:spcPct val="100000"/>
              </a:lnSpc>
              <a:spcBef>
                <a:spcPts val="0"/>
              </a:spcBef>
              <a:spcAft>
                <a:spcPts val="0"/>
              </a:spcAft>
              <a:buClr>
                <a:srgbClr val="000000"/>
              </a:buClr>
              <a:buSzPts val="4200"/>
              <a:buFont typeface="Helvetica Neue"/>
              <a:buChar char="●"/>
              <a:defRPr sz="5600">
                <a:latin typeface="Helvetica Neue"/>
                <a:ea typeface="Helvetica Neue"/>
                <a:cs typeface="Helvetica Neue"/>
                <a:sym typeface="Helvetica Neue"/>
              </a:defRPr>
            </a:lvl1pPr>
            <a:lvl2pPr lvl="1" algn="l" rtl="0">
              <a:lnSpc>
                <a:spcPct val="100000"/>
              </a:lnSpc>
              <a:spcBef>
                <a:spcPts val="0"/>
              </a:spcBef>
              <a:spcAft>
                <a:spcPts val="0"/>
              </a:spcAft>
              <a:buClr>
                <a:srgbClr val="000000"/>
              </a:buClr>
              <a:buSzPts val="1800"/>
              <a:buChar char="○"/>
              <a:defRPr sz="1867"/>
            </a:lvl2pPr>
            <a:lvl3pPr lvl="2" algn="l" rtl="0">
              <a:lnSpc>
                <a:spcPct val="100000"/>
              </a:lnSpc>
              <a:spcBef>
                <a:spcPts val="0"/>
              </a:spcBef>
              <a:spcAft>
                <a:spcPts val="0"/>
              </a:spcAft>
              <a:buClr>
                <a:srgbClr val="000000"/>
              </a:buClr>
              <a:buSzPts val="1800"/>
              <a:buChar char="■"/>
              <a:defRPr sz="1867"/>
            </a:lvl3pPr>
            <a:lvl4pPr lvl="3" algn="l" rtl="0">
              <a:lnSpc>
                <a:spcPct val="100000"/>
              </a:lnSpc>
              <a:spcBef>
                <a:spcPts val="0"/>
              </a:spcBef>
              <a:spcAft>
                <a:spcPts val="0"/>
              </a:spcAft>
              <a:buClr>
                <a:srgbClr val="000000"/>
              </a:buClr>
              <a:buSzPts val="1800"/>
              <a:buChar char="●"/>
              <a:defRPr sz="1867"/>
            </a:lvl4pPr>
            <a:lvl5pPr lvl="4" algn="l" rtl="0">
              <a:lnSpc>
                <a:spcPct val="100000"/>
              </a:lnSpc>
              <a:spcBef>
                <a:spcPts val="0"/>
              </a:spcBef>
              <a:spcAft>
                <a:spcPts val="0"/>
              </a:spcAft>
              <a:buClr>
                <a:srgbClr val="000000"/>
              </a:buClr>
              <a:buSzPts val="1800"/>
              <a:buChar char="○"/>
              <a:defRPr sz="1867"/>
            </a:lvl5pPr>
            <a:lvl6pPr lvl="5" algn="l" rtl="0">
              <a:lnSpc>
                <a:spcPct val="100000"/>
              </a:lnSpc>
              <a:spcBef>
                <a:spcPts val="0"/>
              </a:spcBef>
              <a:spcAft>
                <a:spcPts val="0"/>
              </a:spcAft>
              <a:buClr>
                <a:srgbClr val="000000"/>
              </a:buClr>
              <a:buSzPts val="1800"/>
              <a:buChar char="■"/>
              <a:defRPr sz="1867"/>
            </a:lvl6pPr>
            <a:lvl7pPr lvl="6" algn="l" rtl="0">
              <a:lnSpc>
                <a:spcPct val="100000"/>
              </a:lnSpc>
              <a:spcBef>
                <a:spcPts val="0"/>
              </a:spcBef>
              <a:spcAft>
                <a:spcPts val="0"/>
              </a:spcAft>
              <a:buClr>
                <a:srgbClr val="000000"/>
              </a:buClr>
              <a:buSzPts val="1800"/>
              <a:buChar char="●"/>
              <a:defRPr sz="1867"/>
            </a:lvl7pPr>
            <a:lvl8pPr lvl="7" algn="l" rtl="0">
              <a:lnSpc>
                <a:spcPct val="100000"/>
              </a:lnSpc>
              <a:spcBef>
                <a:spcPts val="0"/>
              </a:spcBef>
              <a:spcAft>
                <a:spcPts val="0"/>
              </a:spcAft>
              <a:buClr>
                <a:srgbClr val="000000"/>
              </a:buClr>
              <a:buSzPts val="1800"/>
              <a:buChar char="○"/>
              <a:defRPr sz="1867"/>
            </a:lvl8pPr>
            <a:lvl9pPr lvl="8" algn="l" rtl="0">
              <a:lnSpc>
                <a:spcPct val="100000"/>
              </a:lnSpc>
              <a:spcBef>
                <a:spcPts val="0"/>
              </a:spcBef>
              <a:spcAft>
                <a:spcPts val="0"/>
              </a:spcAft>
              <a:buClr>
                <a:srgbClr val="000000"/>
              </a:buClr>
              <a:buSzPts val="1800"/>
              <a:buChar char="■"/>
              <a:defRPr sz="1867"/>
            </a:lvl9pPr>
          </a:lstStyle>
          <a:p>
            <a:endParaRPr/>
          </a:p>
        </p:txBody>
      </p:sp>
      <p:sp>
        <p:nvSpPr>
          <p:cNvPr id="154" name="Google Shape;154;g125af9fe7c7_0_268"/>
          <p:cNvSpPr txBox="1">
            <a:spLocks noGrp="1"/>
          </p:cNvSpPr>
          <p:nvPr>
            <p:ph type="body" idx="1"/>
          </p:nvPr>
        </p:nvSpPr>
        <p:spPr>
          <a:xfrm>
            <a:off x="2416968" y="3545085"/>
            <a:ext cx="7358000" cy="794800"/>
          </a:xfrm>
          <a:prstGeom prst="rect">
            <a:avLst/>
          </a:prstGeom>
          <a:noFill/>
          <a:ln>
            <a:noFill/>
          </a:ln>
        </p:spPr>
        <p:txBody>
          <a:bodyPr spcFirstLastPara="1" wrap="square" lIns="26775" tIns="26775" rIns="26775" bIns="26775" anchor="t" anchorCtr="0">
            <a:noAutofit/>
          </a:bodyPr>
          <a:lstStyle>
            <a:lvl1pPr marL="609585" lvl="0" indent="-304792" algn="ctr" rtl="0">
              <a:lnSpc>
                <a:spcPct val="100000"/>
              </a:lnSpc>
              <a:spcBef>
                <a:spcPts val="0"/>
              </a:spcBef>
              <a:spcAft>
                <a:spcPts val="0"/>
              </a:spcAft>
              <a:buClr>
                <a:srgbClr val="000000"/>
              </a:buClr>
              <a:buSzPts val="1800"/>
              <a:buFont typeface="Helvetica Neue"/>
              <a:buNone/>
              <a:defRPr sz="1867">
                <a:solidFill>
                  <a:srgbClr val="000000"/>
                </a:solidFill>
                <a:latin typeface="Helvetica Neue"/>
                <a:ea typeface="Helvetica Neue"/>
                <a:cs typeface="Helvetica Neue"/>
                <a:sym typeface="Helvetica Neue"/>
              </a:defRPr>
            </a:lvl1pPr>
            <a:lvl2pPr marL="1219170" lvl="1" indent="-304792" algn="ctr" rtl="0">
              <a:lnSpc>
                <a:spcPct val="100000"/>
              </a:lnSpc>
              <a:spcBef>
                <a:spcPts val="0"/>
              </a:spcBef>
              <a:spcAft>
                <a:spcPts val="0"/>
              </a:spcAft>
              <a:buClr>
                <a:srgbClr val="000000"/>
              </a:buClr>
              <a:buSzPts val="1800"/>
              <a:buFont typeface="Helvetica Neue"/>
              <a:buNone/>
              <a:defRPr sz="1867">
                <a:solidFill>
                  <a:srgbClr val="000000"/>
                </a:solidFill>
                <a:latin typeface="Helvetica Neue"/>
                <a:ea typeface="Helvetica Neue"/>
                <a:cs typeface="Helvetica Neue"/>
                <a:sym typeface="Helvetica Neue"/>
              </a:defRPr>
            </a:lvl2pPr>
            <a:lvl3pPr marL="1828754" lvl="2" indent="-304792" algn="ctr" rtl="0">
              <a:lnSpc>
                <a:spcPct val="100000"/>
              </a:lnSpc>
              <a:spcBef>
                <a:spcPts val="0"/>
              </a:spcBef>
              <a:spcAft>
                <a:spcPts val="0"/>
              </a:spcAft>
              <a:buClr>
                <a:srgbClr val="000000"/>
              </a:buClr>
              <a:buSzPts val="1800"/>
              <a:buFont typeface="Helvetica Neue"/>
              <a:buNone/>
              <a:defRPr sz="1867">
                <a:solidFill>
                  <a:srgbClr val="000000"/>
                </a:solidFill>
                <a:latin typeface="Helvetica Neue"/>
                <a:ea typeface="Helvetica Neue"/>
                <a:cs typeface="Helvetica Neue"/>
                <a:sym typeface="Helvetica Neue"/>
              </a:defRPr>
            </a:lvl3pPr>
            <a:lvl4pPr marL="2438339" lvl="3" indent="-304792" algn="ctr" rtl="0">
              <a:lnSpc>
                <a:spcPct val="100000"/>
              </a:lnSpc>
              <a:spcBef>
                <a:spcPts val="0"/>
              </a:spcBef>
              <a:spcAft>
                <a:spcPts val="0"/>
              </a:spcAft>
              <a:buClr>
                <a:srgbClr val="000000"/>
              </a:buClr>
              <a:buSzPts val="1800"/>
              <a:buFont typeface="Helvetica Neue"/>
              <a:buNone/>
              <a:defRPr sz="1867">
                <a:solidFill>
                  <a:srgbClr val="000000"/>
                </a:solidFill>
                <a:latin typeface="Helvetica Neue"/>
                <a:ea typeface="Helvetica Neue"/>
                <a:cs typeface="Helvetica Neue"/>
                <a:sym typeface="Helvetica Neue"/>
              </a:defRPr>
            </a:lvl4pPr>
            <a:lvl5pPr marL="3047924" lvl="4" indent="-304792" algn="ctr" rtl="0">
              <a:lnSpc>
                <a:spcPct val="100000"/>
              </a:lnSpc>
              <a:spcBef>
                <a:spcPts val="0"/>
              </a:spcBef>
              <a:spcAft>
                <a:spcPts val="0"/>
              </a:spcAft>
              <a:buClr>
                <a:srgbClr val="000000"/>
              </a:buClr>
              <a:buSzPts val="1800"/>
              <a:buFont typeface="Helvetica Neue"/>
              <a:buNone/>
              <a:defRPr sz="1867">
                <a:solidFill>
                  <a:srgbClr val="000000"/>
                </a:solidFill>
                <a:latin typeface="Helvetica Neue"/>
                <a:ea typeface="Helvetica Neue"/>
                <a:cs typeface="Helvetica Neue"/>
                <a:sym typeface="Helvetica Neue"/>
              </a:defRPr>
            </a:lvl5pPr>
            <a:lvl6pPr marL="3657509" lvl="5" indent="-457189" algn="l" rtl="0">
              <a:lnSpc>
                <a:spcPct val="115000"/>
              </a:lnSpc>
              <a:spcBef>
                <a:spcPts val="0"/>
              </a:spcBef>
              <a:spcAft>
                <a:spcPts val="0"/>
              </a:spcAft>
              <a:buSzPts val="1800"/>
              <a:buChar char="■"/>
              <a:defRPr sz="1867"/>
            </a:lvl6pPr>
            <a:lvl7pPr marL="4267093" lvl="6" indent="-457189" algn="l" rtl="0">
              <a:lnSpc>
                <a:spcPct val="115000"/>
              </a:lnSpc>
              <a:spcBef>
                <a:spcPts val="0"/>
              </a:spcBef>
              <a:spcAft>
                <a:spcPts val="0"/>
              </a:spcAft>
              <a:buSzPts val="1800"/>
              <a:buChar char="●"/>
              <a:defRPr sz="1867"/>
            </a:lvl7pPr>
            <a:lvl8pPr marL="4876678" lvl="7" indent="-457189" algn="l" rtl="0">
              <a:lnSpc>
                <a:spcPct val="115000"/>
              </a:lnSpc>
              <a:spcBef>
                <a:spcPts val="0"/>
              </a:spcBef>
              <a:spcAft>
                <a:spcPts val="0"/>
              </a:spcAft>
              <a:buSzPts val="1800"/>
              <a:buChar char="○"/>
              <a:defRPr sz="1867"/>
            </a:lvl8pPr>
            <a:lvl9pPr marL="5486263" lvl="8" indent="-457189" algn="l" rtl="0">
              <a:lnSpc>
                <a:spcPct val="115000"/>
              </a:lnSpc>
              <a:spcBef>
                <a:spcPts val="0"/>
              </a:spcBef>
              <a:spcAft>
                <a:spcPts val="0"/>
              </a:spcAft>
              <a:buSzPts val="1800"/>
              <a:buChar char="■"/>
              <a:defRPr sz="1867"/>
            </a:lvl9pPr>
          </a:lstStyle>
          <a:p>
            <a:endParaRPr/>
          </a:p>
        </p:txBody>
      </p:sp>
      <p:sp>
        <p:nvSpPr>
          <p:cNvPr id="155" name="Google Shape;155;g125af9fe7c7_0_268"/>
          <p:cNvSpPr txBox="1">
            <a:spLocks noGrp="1"/>
          </p:cNvSpPr>
          <p:nvPr>
            <p:ph type="sldNum" idx="12"/>
          </p:nvPr>
        </p:nvSpPr>
        <p:spPr>
          <a:xfrm>
            <a:off x="5974113" y="6536531"/>
            <a:ext cx="239200" cy="2368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467">
              <a:latin typeface="Arial"/>
              <a:ea typeface="Arial"/>
              <a:cs typeface="Arial"/>
              <a:sym typeface="Arial"/>
            </a:endParaRPr>
          </a:p>
        </p:txBody>
      </p:sp>
    </p:spTree>
    <p:extLst>
      <p:ext uri="{BB962C8B-B14F-4D97-AF65-F5344CB8AC3E}">
        <p14:creationId xmlns:p14="http://schemas.microsoft.com/office/powerpoint/2010/main" val="9794058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Slide 01" type="tx">
  <p:cSld name="Title Slide 01">
    <p:bg>
      <p:bgPr>
        <a:solidFill>
          <a:srgbClr val="FEFFFF"/>
        </a:solidFill>
        <a:effectLst/>
      </p:bgPr>
    </p:bg>
    <p:spTree>
      <p:nvGrpSpPr>
        <p:cNvPr id="1" name="Shape 156"/>
        <p:cNvGrpSpPr/>
        <p:nvPr/>
      </p:nvGrpSpPr>
      <p:grpSpPr>
        <a:xfrm>
          <a:off x="0" y="0"/>
          <a:ext cx="0" cy="0"/>
          <a:chOff x="0" y="0"/>
          <a:chExt cx="0" cy="0"/>
        </a:xfrm>
      </p:grpSpPr>
      <p:grpSp>
        <p:nvGrpSpPr>
          <p:cNvPr id="157" name="Google Shape;157;g125af9fe7c7_0_272"/>
          <p:cNvGrpSpPr/>
          <p:nvPr/>
        </p:nvGrpSpPr>
        <p:grpSpPr>
          <a:xfrm>
            <a:off x="0" y="0"/>
            <a:ext cx="12192000" cy="6858000"/>
            <a:chOff x="0" y="0"/>
            <a:chExt cx="9144000" cy="5143500"/>
          </a:xfrm>
        </p:grpSpPr>
        <p:sp>
          <p:nvSpPr>
            <p:cNvPr id="158" name="Google Shape;158;g125af9fe7c7_0_272"/>
            <p:cNvSpPr/>
            <p:nvPr/>
          </p:nvSpPr>
          <p:spPr>
            <a:xfrm>
              <a:off x="0" y="0"/>
              <a:ext cx="9144000" cy="5143500"/>
            </a:xfrm>
            <a:prstGeom prst="rect">
              <a:avLst/>
            </a:prstGeom>
            <a:solidFill>
              <a:srgbClr val="FEFFFF"/>
            </a:solidFill>
            <a:ln>
              <a:noFill/>
            </a:ln>
          </p:spPr>
          <p:txBody>
            <a:bodyPr spcFirstLastPara="1" wrap="square" lIns="80975" tIns="80975" rIns="80975" bIns="80975" anchor="t" anchorCtr="0">
              <a:noAutofit/>
            </a:bodyPr>
            <a:lstStyle/>
            <a:p>
              <a:pPr marL="0" marR="0" lvl="0" indent="0" algn="l" rtl="0">
                <a:lnSpc>
                  <a:spcPct val="100000"/>
                </a:lnSpc>
                <a:spcBef>
                  <a:spcPts val="0"/>
                </a:spcBef>
                <a:spcAft>
                  <a:spcPts val="0"/>
                </a:spcAft>
                <a:buClr>
                  <a:srgbClr val="2F6165"/>
                </a:buClr>
                <a:buSzPts val="1200"/>
                <a:buFont typeface="Calibri"/>
                <a:buNone/>
              </a:pPr>
              <a:endParaRPr sz="1600" b="0" i="0" u="none" strike="noStrike" cap="none">
                <a:solidFill>
                  <a:srgbClr val="2F6165"/>
                </a:solidFill>
                <a:latin typeface="Calibri"/>
                <a:ea typeface="Calibri"/>
                <a:cs typeface="Calibri"/>
                <a:sym typeface="Calibri"/>
              </a:endParaRPr>
            </a:p>
          </p:txBody>
        </p:sp>
        <p:pic>
          <p:nvPicPr>
            <p:cNvPr id="159" name="Google Shape;159;g125af9fe7c7_0_272" descr="image25.png"/>
            <p:cNvPicPr preferRelativeResize="0"/>
            <p:nvPr/>
          </p:nvPicPr>
          <p:blipFill rotWithShape="1">
            <a:blip r:embed="rId2">
              <a:alphaModFix/>
            </a:blip>
            <a:srcRect/>
            <a:stretch/>
          </p:blipFill>
          <p:spPr>
            <a:xfrm>
              <a:off x="0" y="0"/>
              <a:ext cx="9144000" cy="5143500"/>
            </a:xfrm>
            <a:prstGeom prst="rect">
              <a:avLst/>
            </a:prstGeom>
            <a:noFill/>
            <a:ln>
              <a:noFill/>
            </a:ln>
          </p:spPr>
        </p:pic>
      </p:grpSp>
      <p:grpSp>
        <p:nvGrpSpPr>
          <p:cNvPr id="160" name="Google Shape;160;g125af9fe7c7_0_272"/>
          <p:cNvGrpSpPr/>
          <p:nvPr/>
        </p:nvGrpSpPr>
        <p:grpSpPr>
          <a:xfrm>
            <a:off x="0" y="0"/>
            <a:ext cx="12192000" cy="6858000"/>
            <a:chOff x="0" y="0"/>
            <a:chExt cx="9144000" cy="5143500"/>
          </a:xfrm>
        </p:grpSpPr>
        <p:sp>
          <p:nvSpPr>
            <p:cNvPr id="161" name="Google Shape;161;g125af9fe7c7_0_272"/>
            <p:cNvSpPr/>
            <p:nvPr/>
          </p:nvSpPr>
          <p:spPr>
            <a:xfrm>
              <a:off x="0" y="0"/>
              <a:ext cx="9144000" cy="5143500"/>
            </a:xfrm>
            <a:prstGeom prst="rect">
              <a:avLst/>
            </a:prstGeom>
            <a:solidFill>
              <a:srgbClr val="FEFFFF"/>
            </a:solidFill>
            <a:ln>
              <a:noFill/>
            </a:ln>
          </p:spPr>
          <p:txBody>
            <a:bodyPr spcFirstLastPara="1" wrap="square" lIns="80975" tIns="80975" rIns="80975" bIns="80975" anchor="t" anchorCtr="0">
              <a:noAutofit/>
            </a:bodyPr>
            <a:lstStyle/>
            <a:p>
              <a:pPr marL="0" marR="0" lvl="0" indent="0" algn="l" rtl="0">
                <a:lnSpc>
                  <a:spcPct val="100000"/>
                </a:lnSpc>
                <a:spcBef>
                  <a:spcPts val="0"/>
                </a:spcBef>
                <a:spcAft>
                  <a:spcPts val="0"/>
                </a:spcAft>
                <a:buClr>
                  <a:srgbClr val="2F6165"/>
                </a:buClr>
                <a:buSzPts val="1200"/>
                <a:buFont typeface="Calibri"/>
                <a:buNone/>
              </a:pPr>
              <a:endParaRPr sz="1600" b="0" i="0" u="none" strike="noStrike" cap="none">
                <a:solidFill>
                  <a:srgbClr val="2F6165"/>
                </a:solidFill>
                <a:latin typeface="Calibri"/>
                <a:ea typeface="Calibri"/>
                <a:cs typeface="Calibri"/>
                <a:sym typeface="Calibri"/>
              </a:endParaRPr>
            </a:p>
          </p:txBody>
        </p:sp>
        <p:pic>
          <p:nvPicPr>
            <p:cNvPr id="162" name="Google Shape;162;g125af9fe7c7_0_272" descr="image26.png"/>
            <p:cNvPicPr preferRelativeResize="0"/>
            <p:nvPr/>
          </p:nvPicPr>
          <p:blipFill rotWithShape="1">
            <a:blip r:embed="rId3">
              <a:alphaModFix/>
            </a:blip>
            <a:srcRect/>
            <a:stretch/>
          </p:blipFill>
          <p:spPr>
            <a:xfrm>
              <a:off x="0" y="0"/>
              <a:ext cx="9144000" cy="5143500"/>
            </a:xfrm>
            <a:prstGeom prst="rect">
              <a:avLst/>
            </a:prstGeom>
            <a:noFill/>
            <a:ln>
              <a:noFill/>
            </a:ln>
          </p:spPr>
        </p:pic>
      </p:grpSp>
      <p:sp>
        <p:nvSpPr>
          <p:cNvPr id="163" name="Google Shape;163;g125af9fe7c7_0_272"/>
          <p:cNvSpPr txBox="1">
            <a:spLocks noGrp="1"/>
          </p:cNvSpPr>
          <p:nvPr>
            <p:ph type="title"/>
          </p:nvPr>
        </p:nvSpPr>
        <p:spPr>
          <a:xfrm>
            <a:off x="6199631" y="365760"/>
            <a:ext cx="4468400" cy="1078800"/>
          </a:xfrm>
          <a:prstGeom prst="rect">
            <a:avLst/>
          </a:prstGeom>
          <a:noFill/>
          <a:ln>
            <a:noFill/>
          </a:ln>
        </p:spPr>
        <p:txBody>
          <a:bodyPr spcFirstLastPara="1" wrap="square" lIns="0" tIns="0" rIns="0" bIns="0" anchor="t" anchorCtr="0">
            <a:noAutofit/>
          </a:bodyPr>
          <a:lstStyle>
            <a:lvl1pPr lvl="0" algn="l" rtl="0">
              <a:lnSpc>
                <a:spcPct val="103333"/>
              </a:lnSpc>
              <a:spcBef>
                <a:spcPts val="0"/>
              </a:spcBef>
              <a:spcAft>
                <a:spcPts val="0"/>
              </a:spcAft>
              <a:buClr>
                <a:srgbClr val="2F6165"/>
              </a:buClr>
              <a:buSzPts val="3000"/>
              <a:buFont typeface="Arial"/>
              <a:buChar char="●"/>
              <a:defRPr sz="4000">
                <a:solidFill>
                  <a:srgbClr val="2F6165"/>
                </a:solidFill>
                <a:latin typeface="Arial"/>
                <a:ea typeface="Arial"/>
                <a:cs typeface="Arial"/>
                <a:sym typeface="Arial"/>
              </a:defRPr>
            </a:lvl1pPr>
            <a:lvl2pPr lvl="1" algn="l" rtl="0">
              <a:lnSpc>
                <a:spcPct val="100000"/>
              </a:lnSpc>
              <a:spcBef>
                <a:spcPts val="0"/>
              </a:spcBef>
              <a:spcAft>
                <a:spcPts val="0"/>
              </a:spcAft>
              <a:buClr>
                <a:srgbClr val="000000"/>
              </a:buClr>
              <a:buSzPts val="1800"/>
              <a:buChar char="○"/>
              <a:defRPr sz="1867"/>
            </a:lvl2pPr>
            <a:lvl3pPr lvl="2" algn="l" rtl="0">
              <a:lnSpc>
                <a:spcPct val="100000"/>
              </a:lnSpc>
              <a:spcBef>
                <a:spcPts val="0"/>
              </a:spcBef>
              <a:spcAft>
                <a:spcPts val="0"/>
              </a:spcAft>
              <a:buClr>
                <a:srgbClr val="000000"/>
              </a:buClr>
              <a:buSzPts val="1800"/>
              <a:buChar char="■"/>
              <a:defRPr sz="1867"/>
            </a:lvl3pPr>
            <a:lvl4pPr lvl="3" algn="l" rtl="0">
              <a:lnSpc>
                <a:spcPct val="100000"/>
              </a:lnSpc>
              <a:spcBef>
                <a:spcPts val="0"/>
              </a:spcBef>
              <a:spcAft>
                <a:spcPts val="0"/>
              </a:spcAft>
              <a:buClr>
                <a:srgbClr val="000000"/>
              </a:buClr>
              <a:buSzPts val="1800"/>
              <a:buChar char="●"/>
              <a:defRPr sz="1867"/>
            </a:lvl4pPr>
            <a:lvl5pPr lvl="4" algn="l" rtl="0">
              <a:lnSpc>
                <a:spcPct val="100000"/>
              </a:lnSpc>
              <a:spcBef>
                <a:spcPts val="0"/>
              </a:spcBef>
              <a:spcAft>
                <a:spcPts val="0"/>
              </a:spcAft>
              <a:buClr>
                <a:srgbClr val="000000"/>
              </a:buClr>
              <a:buSzPts val="1800"/>
              <a:buChar char="○"/>
              <a:defRPr sz="1867"/>
            </a:lvl5pPr>
            <a:lvl6pPr lvl="5" algn="l" rtl="0">
              <a:lnSpc>
                <a:spcPct val="100000"/>
              </a:lnSpc>
              <a:spcBef>
                <a:spcPts val="0"/>
              </a:spcBef>
              <a:spcAft>
                <a:spcPts val="0"/>
              </a:spcAft>
              <a:buClr>
                <a:srgbClr val="000000"/>
              </a:buClr>
              <a:buSzPts val="1800"/>
              <a:buChar char="■"/>
              <a:defRPr sz="1867"/>
            </a:lvl6pPr>
            <a:lvl7pPr lvl="6" algn="l" rtl="0">
              <a:lnSpc>
                <a:spcPct val="100000"/>
              </a:lnSpc>
              <a:spcBef>
                <a:spcPts val="0"/>
              </a:spcBef>
              <a:spcAft>
                <a:spcPts val="0"/>
              </a:spcAft>
              <a:buClr>
                <a:srgbClr val="000000"/>
              </a:buClr>
              <a:buSzPts val="1800"/>
              <a:buChar char="●"/>
              <a:defRPr sz="1867"/>
            </a:lvl7pPr>
            <a:lvl8pPr lvl="7" algn="l" rtl="0">
              <a:lnSpc>
                <a:spcPct val="100000"/>
              </a:lnSpc>
              <a:spcBef>
                <a:spcPts val="0"/>
              </a:spcBef>
              <a:spcAft>
                <a:spcPts val="0"/>
              </a:spcAft>
              <a:buClr>
                <a:srgbClr val="000000"/>
              </a:buClr>
              <a:buSzPts val="1800"/>
              <a:buChar char="○"/>
              <a:defRPr sz="1867"/>
            </a:lvl8pPr>
            <a:lvl9pPr lvl="8" algn="l" rtl="0">
              <a:lnSpc>
                <a:spcPct val="100000"/>
              </a:lnSpc>
              <a:spcBef>
                <a:spcPts val="0"/>
              </a:spcBef>
              <a:spcAft>
                <a:spcPts val="0"/>
              </a:spcAft>
              <a:buClr>
                <a:srgbClr val="000000"/>
              </a:buClr>
              <a:buSzPts val="1800"/>
              <a:buChar char="■"/>
              <a:defRPr sz="1867"/>
            </a:lvl9pPr>
          </a:lstStyle>
          <a:p>
            <a:endParaRPr/>
          </a:p>
        </p:txBody>
      </p:sp>
      <p:sp>
        <p:nvSpPr>
          <p:cNvPr id="164" name="Google Shape;164;g125af9fe7c7_0_272"/>
          <p:cNvSpPr txBox="1">
            <a:spLocks noGrp="1"/>
          </p:cNvSpPr>
          <p:nvPr>
            <p:ph type="body" idx="1"/>
          </p:nvPr>
        </p:nvSpPr>
        <p:spPr>
          <a:xfrm>
            <a:off x="6199631" y="1462341"/>
            <a:ext cx="4468400" cy="1655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0"/>
              </a:spcBef>
              <a:spcAft>
                <a:spcPts val="0"/>
              </a:spcAft>
              <a:buClr>
                <a:srgbClr val="2F6165"/>
              </a:buClr>
              <a:buSzPts val="1200"/>
              <a:buFont typeface="Arial"/>
              <a:buNone/>
              <a:defRPr sz="1600">
                <a:solidFill>
                  <a:srgbClr val="2F6165"/>
                </a:solidFill>
                <a:latin typeface="Arial"/>
                <a:ea typeface="Arial"/>
                <a:cs typeface="Arial"/>
                <a:sym typeface="Arial"/>
              </a:defRPr>
            </a:lvl1pPr>
            <a:lvl2pPr marL="1219170" lvl="1" indent="-304792" algn="l" rtl="0">
              <a:lnSpc>
                <a:spcPct val="100000"/>
              </a:lnSpc>
              <a:spcBef>
                <a:spcPts val="0"/>
              </a:spcBef>
              <a:spcAft>
                <a:spcPts val="0"/>
              </a:spcAft>
              <a:buClr>
                <a:srgbClr val="2F6165"/>
              </a:buClr>
              <a:buSzPts val="1200"/>
              <a:buFont typeface="Arial"/>
              <a:buNone/>
              <a:defRPr sz="1600">
                <a:solidFill>
                  <a:srgbClr val="2F6165"/>
                </a:solidFill>
                <a:latin typeface="Arial"/>
                <a:ea typeface="Arial"/>
                <a:cs typeface="Arial"/>
                <a:sym typeface="Arial"/>
              </a:defRPr>
            </a:lvl2pPr>
            <a:lvl3pPr marL="1828754" lvl="2" indent="-304792" algn="l" rtl="0">
              <a:lnSpc>
                <a:spcPct val="100000"/>
              </a:lnSpc>
              <a:spcBef>
                <a:spcPts val="0"/>
              </a:spcBef>
              <a:spcAft>
                <a:spcPts val="0"/>
              </a:spcAft>
              <a:buClr>
                <a:srgbClr val="2F6165"/>
              </a:buClr>
              <a:buSzPts val="1200"/>
              <a:buFont typeface="Arial"/>
              <a:buNone/>
              <a:defRPr sz="1600">
                <a:solidFill>
                  <a:srgbClr val="2F6165"/>
                </a:solidFill>
                <a:latin typeface="Arial"/>
                <a:ea typeface="Arial"/>
                <a:cs typeface="Arial"/>
                <a:sym typeface="Arial"/>
              </a:defRPr>
            </a:lvl3pPr>
            <a:lvl4pPr marL="2438339" lvl="3" indent="-304792" algn="l" rtl="0">
              <a:lnSpc>
                <a:spcPct val="100000"/>
              </a:lnSpc>
              <a:spcBef>
                <a:spcPts val="0"/>
              </a:spcBef>
              <a:spcAft>
                <a:spcPts val="0"/>
              </a:spcAft>
              <a:buClr>
                <a:srgbClr val="2F6165"/>
              </a:buClr>
              <a:buSzPts val="1200"/>
              <a:buFont typeface="Arial"/>
              <a:buNone/>
              <a:defRPr sz="1600">
                <a:solidFill>
                  <a:srgbClr val="2F6165"/>
                </a:solidFill>
                <a:latin typeface="Arial"/>
                <a:ea typeface="Arial"/>
                <a:cs typeface="Arial"/>
                <a:sym typeface="Arial"/>
              </a:defRPr>
            </a:lvl4pPr>
            <a:lvl5pPr marL="3047924" lvl="4" indent="-304792" algn="l" rtl="0">
              <a:lnSpc>
                <a:spcPct val="100000"/>
              </a:lnSpc>
              <a:spcBef>
                <a:spcPts val="0"/>
              </a:spcBef>
              <a:spcAft>
                <a:spcPts val="0"/>
              </a:spcAft>
              <a:buClr>
                <a:srgbClr val="2F6165"/>
              </a:buClr>
              <a:buSzPts val="1200"/>
              <a:buFont typeface="Arial"/>
              <a:buNone/>
              <a:defRPr sz="1600">
                <a:solidFill>
                  <a:srgbClr val="2F6165"/>
                </a:solidFill>
                <a:latin typeface="Arial"/>
                <a:ea typeface="Arial"/>
                <a:cs typeface="Arial"/>
                <a:sym typeface="Arial"/>
              </a:defRPr>
            </a:lvl5pPr>
            <a:lvl6pPr marL="3657509" lvl="5" indent="-457189" algn="l" rtl="0">
              <a:lnSpc>
                <a:spcPct val="115000"/>
              </a:lnSpc>
              <a:spcBef>
                <a:spcPts val="0"/>
              </a:spcBef>
              <a:spcAft>
                <a:spcPts val="0"/>
              </a:spcAft>
              <a:buSzPts val="1800"/>
              <a:buChar char="■"/>
              <a:defRPr sz="1867"/>
            </a:lvl6pPr>
            <a:lvl7pPr marL="4267093" lvl="6" indent="-457189" algn="l" rtl="0">
              <a:lnSpc>
                <a:spcPct val="115000"/>
              </a:lnSpc>
              <a:spcBef>
                <a:spcPts val="0"/>
              </a:spcBef>
              <a:spcAft>
                <a:spcPts val="0"/>
              </a:spcAft>
              <a:buSzPts val="1800"/>
              <a:buChar char="●"/>
              <a:defRPr sz="1867"/>
            </a:lvl7pPr>
            <a:lvl8pPr marL="4876678" lvl="7" indent="-457189" algn="l" rtl="0">
              <a:lnSpc>
                <a:spcPct val="115000"/>
              </a:lnSpc>
              <a:spcBef>
                <a:spcPts val="0"/>
              </a:spcBef>
              <a:spcAft>
                <a:spcPts val="0"/>
              </a:spcAft>
              <a:buSzPts val="1800"/>
              <a:buChar char="○"/>
              <a:defRPr sz="1867"/>
            </a:lvl8pPr>
            <a:lvl9pPr marL="5486263" lvl="8" indent="-457189" algn="l" rtl="0">
              <a:lnSpc>
                <a:spcPct val="115000"/>
              </a:lnSpc>
              <a:spcBef>
                <a:spcPts val="0"/>
              </a:spcBef>
              <a:spcAft>
                <a:spcPts val="0"/>
              </a:spcAft>
              <a:buSzPts val="1800"/>
              <a:buChar char="■"/>
              <a:defRPr sz="1867"/>
            </a:lvl9pPr>
          </a:lstStyle>
          <a:p>
            <a:endParaRPr/>
          </a:p>
        </p:txBody>
      </p:sp>
      <p:sp>
        <p:nvSpPr>
          <p:cNvPr id="165" name="Google Shape;165;g125af9fe7c7_0_272"/>
          <p:cNvSpPr txBox="1">
            <a:spLocks noGrp="1"/>
          </p:cNvSpPr>
          <p:nvPr>
            <p:ph type="sldNum" idx="12"/>
          </p:nvPr>
        </p:nvSpPr>
        <p:spPr>
          <a:xfrm>
            <a:off x="5892800" y="5983816"/>
            <a:ext cx="2844800" cy="3724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1pPr>
            <a:lvl2pPr marL="0" marR="0" lvl="1"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2pPr>
            <a:lvl3pPr marL="0" marR="0" lvl="2"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3pPr>
            <a:lvl4pPr marL="0" marR="0" lvl="3"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4pPr>
            <a:lvl5pPr marL="0" marR="0" lvl="4"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5pPr>
            <a:lvl6pPr marL="0" marR="0" lvl="5"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6pPr>
            <a:lvl7pPr marL="0" marR="0" lvl="6"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7pPr>
            <a:lvl8pPr marL="0" marR="0" lvl="7"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8pPr>
            <a:lvl9pPr marL="0" marR="0" lvl="8"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9pPr>
          </a:lstStyle>
          <a:p>
            <a:fld id="{00000000-1234-1234-1234-123412341234}" type="slidenum">
              <a:rPr lang="en" smtClean="0"/>
              <a:pPr/>
              <a:t>‹#›</a:t>
            </a:fld>
            <a:endParaRPr lang="en" sz="1467" b="0">
              <a:solidFill>
                <a:srgbClr val="000000"/>
              </a:solidFill>
            </a:endParaRPr>
          </a:p>
        </p:txBody>
      </p:sp>
    </p:spTree>
    <p:extLst>
      <p:ext uri="{BB962C8B-B14F-4D97-AF65-F5344CB8AC3E}">
        <p14:creationId xmlns:p14="http://schemas.microsoft.com/office/powerpoint/2010/main" val="1671788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10996658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66"/>
        <p:cNvGrpSpPr/>
        <p:nvPr/>
      </p:nvGrpSpPr>
      <p:grpSpPr>
        <a:xfrm>
          <a:off x="0" y="0"/>
          <a:ext cx="0" cy="0"/>
          <a:chOff x="0" y="0"/>
          <a:chExt cx="0" cy="0"/>
        </a:xfrm>
      </p:grpSpPr>
      <p:sp>
        <p:nvSpPr>
          <p:cNvPr id="167" name="Google Shape;167;g125af9fe7c7_0_282"/>
          <p:cNvSpPr txBox="1">
            <a:spLocks noGrp="1"/>
          </p:cNvSpPr>
          <p:nvPr>
            <p:ph type="title"/>
          </p:nvPr>
        </p:nvSpPr>
        <p:spPr>
          <a:xfrm>
            <a:off x="415600" y="593365"/>
            <a:ext cx="11360800" cy="763600"/>
          </a:xfrm>
          <a:prstGeom prst="rect">
            <a:avLst/>
          </a:prstGeom>
          <a:noFill/>
          <a:ln>
            <a:noFill/>
          </a:ln>
        </p:spPr>
        <p:txBody>
          <a:bodyPr spcFirstLastPara="1" wrap="square" lIns="68550" tIns="68550" rIns="68550" bIns="68550" anchor="t" anchorCtr="0">
            <a:noAutofit/>
          </a:bodyPr>
          <a:lstStyle>
            <a:lvl1pPr lvl="0" algn="l" rtl="0">
              <a:lnSpc>
                <a:spcPct val="90000"/>
              </a:lnSpc>
              <a:spcBef>
                <a:spcPts val="0"/>
              </a:spcBef>
              <a:spcAft>
                <a:spcPts val="0"/>
              </a:spcAft>
              <a:buClr>
                <a:srgbClr val="000000"/>
              </a:buClr>
              <a:buSzPts val="3200"/>
              <a:buFont typeface="Calibri"/>
              <a:buChar char="●"/>
              <a:defRPr sz="4267">
                <a:latin typeface="Calibri"/>
                <a:ea typeface="Calibri"/>
                <a:cs typeface="Calibri"/>
                <a:sym typeface="Calibri"/>
              </a:defRPr>
            </a:lvl1pPr>
            <a:lvl2pPr lvl="1" algn="l" rtl="0">
              <a:lnSpc>
                <a:spcPct val="100000"/>
              </a:lnSpc>
              <a:spcBef>
                <a:spcPts val="0"/>
              </a:spcBef>
              <a:spcAft>
                <a:spcPts val="0"/>
              </a:spcAft>
              <a:buClr>
                <a:srgbClr val="000000"/>
              </a:buClr>
              <a:buSzPts val="1800"/>
              <a:buChar char="○"/>
              <a:defRPr sz="1867"/>
            </a:lvl2pPr>
            <a:lvl3pPr lvl="2" algn="l" rtl="0">
              <a:lnSpc>
                <a:spcPct val="100000"/>
              </a:lnSpc>
              <a:spcBef>
                <a:spcPts val="0"/>
              </a:spcBef>
              <a:spcAft>
                <a:spcPts val="0"/>
              </a:spcAft>
              <a:buClr>
                <a:srgbClr val="000000"/>
              </a:buClr>
              <a:buSzPts val="1800"/>
              <a:buChar char="■"/>
              <a:defRPr sz="1867"/>
            </a:lvl3pPr>
            <a:lvl4pPr lvl="3" algn="l" rtl="0">
              <a:lnSpc>
                <a:spcPct val="100000"/>
              </a:lnSpc>
              <a:spcBef>
                <a:spcPts val="0"/>
              </a:spcBef>
              <a:spcAft>
                <a:spcPts val="0"/>
              </a:spcAft>
              <a:buClr>
                <a:srgbClr val="000000"/>
              </a:buClr>
              <a:buSzPts val="1800"/>
              <a:buChar char="●"/>
              <a:defRPr sz="1867"/>
            </a:lvl4pPr>
            <a:lvl5pPr lvl="4" algn="l" rtl="0">
              <a:lnSpc>
                <a:spcPct val="100000"/>
              </a:lnSpc>
              <a:spcBef>
                <a:spcPts val="0"/>
              </a:spcBef>
              <a:spcAft>
                <a:spcPts val="0"/>
              </a:spcAft>
              <a:buClr>
                <a:srgbClr val="000000"/>
              </a:buClr>
              <a:buSzPts val="1800"/>
              <a:buChar char="○"/>
              <a:defRPr sz="1867"/>
            </a:lvl5pPr>
            <a:lvl6pPr lvl="5" algn="l" rtl="0">
              <a:lnSpc>
                <a:spcPct val="100000"/>
              </a:lnSpc>
              <a:spcBef>
                <a:spcPts val="0"/>
              </a:spcBef>
              <a:spcAft>
                <a:spcPts val="0"/>
              </a:spcAft>
              <a:buClr>
                <a:srgbClr val="000000"/>
              </a:buClr>
              <a:buSzPts val="1800"/>
              <a:buChar char="■"/>
              <a:defRPr sz="1867"/>
            </a:lvl6pPr>
            <a:lvl7pPr lvl="6" algn="l" rtl="0">
              <a:lnSpc>
                <a:spcPct val="100000"/>
              </a:lnSpc>
              <a:spcBef>
                <a:spcPts val="0"/>
              </a:spcBef>
              <a:spcAft>
                <a:spcPts val="0"/>
              </a:spcAft>
              <a:buClr>
                <a:srgbClr val="000000"/>
              </a:buClr>
              <a:buSzPts val="1800"/>
              <a:buChar char="●"/>
              <a:defRPr sz="1867"/>
            </a:lvl7pPr>
            <a:lvl8pPr lvl="7" algn="l" rtl="0">
              <a:lnSpc>
                <a:spcPct val="100000"/>
              </a:lnSpc>
              <a:spcBef>
                <a:spcPts val="0"/>
              </a:spcBef>
              <a:spcAft>
                <a:spcPts val="0"/>
              </a:spcAft>
              <a:buClr>
                <a:srgbClr val="000000"/>
              </a:buClr>
              <a:buSzPts val="1800"/>
              <a:buChar char="○"/>
              <a:defRPr sz="1867"/>
            </a:lvl8pPr>
            <a:lvl9pPr lvl="8" algn="l" rtl="0">
              <a:lnSpc>
                <a:spcPct val="100000"/>
              </a:lnSpc>
              <a:spcBef>
                <a:spcPts val="0"/>
              </a:spcBef>
              <a:spcAft>
                <a:spcPts val="0"/>
              </a:spcAft>
              <a:buClr>
                <a:srgbClr val="000000"/>
              </a:buClr>
              <a:buSzPts val="1800"/>
              <a:buChar char="■"/>
              <a:defRPr sz="1867"/>
            </a:lvl9pPr>
          </a:lstStyle>
          <a:p>
            <a:endParaRPr/>
          </a:p>
        </p:txBody>
      </p:sp>
      <p:sp>
        <p:nvSpPr>
          <p:cNvPr id="168" name="Google Shape;168;g125af9fe7c7_0_282"/>
          <p:cNvSpPr txBox="1">
            <a:spLocks noGrp="1"/>
          </p:cNvSpPr>
          <p:nvPr>
            <p:ph type="body" idx="1"/>
          </p:nvPr>
        </p:nvSpPr>
        <p:spPr>
          <a:xfrm>
            <a:off x="415600" y="1536632"/>
            <a:ext cx="11360800" cy="4555200"/>
          </a:xfrm>
          <a:prstGeom prst="rect">
            <a:avLst/>
          </a:prstGeom>
          <a:noFill/>
          <a:ln>
            <a:noFill/>
          </a:ln>
        </p:spPr>
        <p:txBody>
          <a:bodyPr spcFirstLastPara="1" wrap="square" lIns="68550" tIns="68550" rIns="68550" bIns="68550" anchor="t" anchorCtr="0">
            <a:noAutofit/>
          </a:bodyPr>
          <a:lstStyle>
            <a:lvl1pPr marL="609585" lvl="0" indent="-474121" algn="l" rtl="0">
              <a:lnSpc>
                <a:spcPct val="90000"/>
              </a:lnSpc>
              <a:spcBef>
                <a:spcPts val="0"/>
              </a:spcBef>
              <a:spcAft>
                <a:spcPts val="0"/>
              </a:spcAft>
              <a:buClr>
                <a:srgbClr val="000000"/>
              </a:buClr>
              <a:buSzPts val="2000"/>
              <a:buChar char="●"/>
              <a:defRPr sz="2667">
                <a:solidFill>
                  <a:srgbClr val="000000"/>
                </a:solidFill>
                <a:latin typeface="Calibri"/>
                <a:ea typeface="Calibri"/>
                <a:cs typeface="Calibri"/>
                <a:sym typeface="Calibri"/>
              </a:defRPr>
            </a:lvl1pPr>
            <a:lvl2pPr marL="1219170" lvl="1" indent="-474121" algn="l" rtl="0">
              <a:lnSpc>
                <a:spcPct val="90000"/>
              </a:lnSpc>
              <a:spcBef>
                <a:spcPts val="0"/>
              </a:spcBef>
              <a:spcAft>
                <a:spcPts val="0"/>
              </a:spcAft>
              <a:buClr>
                <a:srgbClr val="000000"/>
              </a:buClr>
              <a:buSzPts val="2000"/>
              <a:buChar char="○"/>
              <a:defRPr sz="2667">
                <a:solidFill>
                  <a:srgbClr val="000000"/>
                </a:solidFill>
                <a:latin typeface="Calibri"/>
                <a:ea typeface="Calibri"/>
                <a:cs typeface="Calibri"/>
                <a:sym typeface="Calibri"/>
              </a:defRPr>
            </a:lvl2pPr>
            <a:lvl3pPr marL="1828754" lvl="2" indent="-474121" algn="l" rtl="0">
              <a:lnSpc>
                <a:spcPct val="90000"/>
              </a:lnSpc>
              <a:spcBef>
                <a:spcPts val="0"/>
              </a:spcBef>
              <a:spcAft>
                <a:spcPts val="0"/>
              </a:spcAft>
              <a:buClr>
                <a:srgbClr val="000000"/>
              </a:buClr>
              <a:buSzPts val="2000"/>
              <a:buChar char="■"/>
              <a:defRPr sz="2667">
                <a:solidFill>
                  <a:srgbClr val="000000"/>
                </a:solidFill>
                <a:latin typeface="Calibri"/>
                <a:ea typeface="Calibri"/>
                <a:cs typeface="Calibri"/>
                <a:sym typeface="Calibri"/>
              </a:defRPr>
            </a:lvl3pPr>
            <a:lvl4pPr marL="2438339" lvl="3" indent="-474121" algn="l" rtl="0">
              <a:lnSpc>
                <a:spcPct val="90000"/>
              </a:lnSpc>
              <a:spcBef>
                <a:spcPts val="0"/>
              </a:spcBef>
              <a:spcAft>
                <a:spcPts val="0"/>
              </a:spcAft>
              <a:buClr>
                <a:srgbClr val="000000"/>
              </a:buClr>
              <a:buSzPts val="2000"/>
              <a:buChar char="●"/>
              <a:defRPr sz="2667">
                <a:solidFill>
                  <a:srgbClr val="000000"/>
                </a:solidFill>
                <a:latin typeface="Calibri"/>
                <a:ea typeface="Calibri"/>
                <a:cs typeface="Calibri"/>
                <a:sym typeface="Calibri"/>
              </a:defRPr>
            </a:lvl4pPr>
            <a:lvl5pPr marL="3047924" lvl="4" indent="-474121" algn="l" rtl="0">
              <a:lnSpc>
                <a:spcPct val="90000"/>
              </a:lnSpc>
              <a:spcBef>
                <a:spcPts val="0"/>
              </a:spcBef>
              <a:spcAft>
                <a:spcPts val="0"/>
              </a:spcAft>
              <a:buClr>
                <a:srgbClr val="000000"/>
              </a:buClr>
              <a:buSzPts val="2000"/>
              <a:buChar char="○"/>
              <a:defRPr sz="2667">
                <a:solidFill>
                  <a:srgbClr val="000000"/>
                </a:solidFill>
                <a:latin typeface="Calibri"/>
                <a:ea typeface="Calibri"/>
                <a:cs typeface="Calibri"/>
                <a:sym typeface="Calibri"/>
              </a:defRPr>
            </a:lvl5pPr>
            <a:lvl6pPr marL="3657509" lvl="5" indent="-457189" algn="l" rtl="0">
              <a:lnSpc>
                <a:spcPct val="115000"/>
              </a:lnSpc>
              <a:spcBef>
                <a:spcPts val="0"/>
              </a:spcBef>
              <a:spcAft>
                <a:spcPts val="0"/>
              </a:spcAft>
              <a:buSzPts val="1800"/>
              <a:buChar char="■"/>
              <a:defRPr sz="1867"/>
            </a:lvl6pPr>
            <a:lvl7pPr marL="4267093" lvl="6" indent="-457189" algn="l" rtl="0">
              <a:lnSpc>
                <a:spcPct val="115000"/>
              </a:lnSpc>
              <a:spcBef>
                <a:spcPts val="0"/>
              </a:spcBef>
              <a:spcAft>
                <a:spcPts val="0"/>
              </a:spcAft>
              <a:buSzPts val="1800"/>
              <a:buChar char="●"/>
              <a:defRPr sz="1867"/>
            </a:lvl7pPr>
            <a:lvl8pPr marL="4876678" lvl="7" indent="-457189" algn="l" rtl="0">
              <a:lnSpc>
                <a:spcPct val="115000"/>
              </a:lnSpc>
              <a:spcBef>
                <a:spcPts val="0"/>
              </a:spcBef>
              <a:spcAft>
                <a:spcPts val="0"/>
              </a:spcAft>
              <a:buSzPts val="1800"/>
              <a:buChar char="○"/>
              <a:defRPr sz="1867"/>
            </a:lvl8pPr>
            <a:lvl9pPr marL="5486263" lvl="8" indent="-457189" algn="l" rtl="0">
              <a:lnSpc>
                <a:spcPct val="115000"/>
              </a:lnSpc>
              <a:spcBef>
                <a:spcPts val="0"/>
              </a:spcBef>
              <a:spcAft>
                <a:spcPts val="0"/>
              </a:spcAft>
              <a:buSzPts val="1800"/>
              <a:buChar char="■"/>
              <a:defRPr sz="1867"/>
            </a:lvl9pPr>
          </a:lstStyle>
          <a:p>
            <a:endParaRPr/>
          </a:p>
        </p:txBody>
      </p:sp>
      <p:sp>
        <p:nvSpPr>
          <p:cNvPr id="169" name="Google Shape;169;g125af9fe7c7_0_282"/>
          <p:cNvSpPr txBox="1">
            <a:spLocks noGrp="1"/>
          </p:cNvSpPr>
          <p:nvPr>
            <p:ph type="sldNum" idx="12"/>
          </p:nvPr>
        </p:nvSpPr>
        <p:spPr>
          <a:xfrm>
            <a:off x="11668589" y="6303931"/>
            <a:ext cx="359600" cy="352000"/>
          </a:xfrm>
          <a:prstGeom prst="rect">
            <a:avLst/>
          </a:prstGeom>
          <a:noFill/>
          <a:ln>
            <a:noFill/>
          </a:ln>
        </p:spPr>
        <p:txBody>
          <a:bodyPr spcFirstLastPara="1" wrap="square" lIns="68550" tIns="68550" rIns="68550" bIns="68550"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sz="1467">
              <a:solidFill>
                <a:srgbClr val="000000"/>
              </a:solidFill>
              <a:latin typeface="Arial"/>
              <a:ea typeface="Arial"/>
              <a:cs typeface="Arial"/>
              <a:sym typeface="Arial"/>
            </a:endParaRPr>
          </a:p>
        </p:txBody>
      </p:sp>
    </p:spTree>
    <p:extLst>
      <p:ext uri="{BB962C8B-B14F-4D97-AF65-F5344CB8AC3E}">
        <p14:creationId xmlns:p14="http://schemas.microsoft.com/office/powerpoint/2010/main" val="94951420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amp; Subtitle copy 2">
  <p:cSld name="Title &amp; Subtitle copy 2">
    <p:spTree>
      <p:nvGrpSpPr>
        <p:cNvPr id="1" name="Shape 170"/>
        <p:cNvGrpSpPr/>
        <p:nvPr/>
      </p:nvGrpSpPr>
      <p:grpSpPr>
        <a:xfrm>
          <a:off x="0" y="0"/>
          <a:ext cx="0" cy="0"/>
          <a:chOff x="0" y="0"/>
          <a:chExt cx="0" cy="0"/>
        </a:xfrm>
      </p:grpSpPr>
      <p:sp>
        <p:nvSpPr>
          <p:cNvPr id="171" name="Google Shape;171;g125af9fe7c7_0_286"/>
          <p:cNvSpPr txBox="1">
            <a:spLocks noGrp="1"/>
          </p:cNvSpPr>
          <p:nvPr>
            <p:ph type="body" idx="1"/>
          </p:nvPr>
        </p:nvSpPr>
        <p:spPr>
          <a:xfrm>
            <a:off x="400316" y="358775"/>
            <a:ext cx="752400" cy="476400"/>
          </a:xfrm>
          <a:prstGeom prst="rect">
            <a:avLst/>
          </a:prstGeom>
          <a:noFill/>
          <a:ln>
            <a:noFill/>
          </a:ln>
        </p:spPr>
        <p:txBody>
          <a:bodyPr spcFirstLastPara="1" wrap="square" lIns="19050" tIns="19050" rIns="19050" bIns="19050" anchor="ctr" anchorCtr="0">
            <a:noAutofit/>
          </a:bodyPr>
          <a:lstStyle>
            <a:lvl1pPr marL="609585" lvl="0" indent="-304792" algn="l" rtl="0">
              <a:lnSpc>
                <a:spcPct val="100000"/>
              </a:lnSpc>
              <a:spcBef>
                <a:spcPts val="0"/>
              </a:spcBef>
              <a:spcAft>
                <a:spcPts val="0"/>
              </a:spcAft>
              <a:buClr>
                <a:srgbClr val="3B6065"/>
              </a:buClr>
              <a:buSzPts val="1800"/>
              <a:buFont typeface="Arial"/>
              <a:buNone/>
              <a:defRPr sz="1867" b="1">
                <a:solidFill>
                  <a:srgbClr val="3B6065"/>
                </a:solidFill>
                <a:latin typeface="Arial"/>
                <a:ea typeface="Arial"/>
                <a:cs typeface="Arial"/>
                <a:sym typeface="Arial"/>
              </a:defRPr>
            </a:lvl1pPr>
            <a:lvl2pPr marL="1219170" lvl="1" indent="-499521" algn="l" rtl="0">
              <a:lnSpc>
                <a:spcPct val="100000"/>
              </a:lnSpc>
              <a:spcBef>
                <a:spcPts val="0"/>
              </a:spcBef>
              <a:spcAft>
                <a:spcPts val="0"/>
              </a:spcAft>
              <a:buClr>
                <a:srgbClr val="3B6065"/>
              </a:buClr>
              <a:buSzPts val="2300"/>
              <a:buFont typeface="Arial"/>
              <a:buChar char="•"/>
              <a:defRPr sz="1867" b="1">
                <a:solidFill>
                  <a:srgbClr val="3B6065"/>
                </a:solidFill>
                <a:latin typeface="Arial"/>
                <a:ea typeface="Arial"/>
                <a:cs typeface="Arial"/>
                <a:sym typeface="Arial"/>
              </a:defRPr>
            </a:lvl2pPr>
            <a:lvl3pPr marL="1828754" lvl="2" indent="-499521" algn="l" rtl="0">
              <a:lnSpc>
                <a:spcPct val="100000"/>
              </a:lnSpc>
              <a:spcBef>
                <a:spcPts val="0"/>
              </a:spcBef>
              <a:spcAft>
                <a:spcPts val="0"/>
              </a:spcAft>
              <a:buClr>
                <a:srgbClr val="3B6065"/>
              </a:buClr>
              <a:buSzPts val="2300"/>
              <a:buFont typeface="Arial"/>
              <a:buChar char="•"/>
              <a:defRPr sz="1867" b="1">
                <a:solidFill>
                  <a:srgbClr val="3B6065"/>
                </a:solidFill>
                <a:latin typeface="Arial"/>
                <a:ea typeface="Arial"/>
                <a:cs typeface="Arial"/>
                <a:sym typeface="Arial"/>
              </a:defRPr>
            </a:lvl3pPr>
            <a:lvl4pPr marL="2438339" lvl="3" indent="-499521" algn="l" rtl="0">
              <a:lnSpc>
                <a:spcPct val="100000"/>
              </a:lnSpc>
              <a:spcBef>
                <a:spcPts val="0"/>
              </a:spcBef>
              <a:spcAft>
                <a:spcPts val="0"/>
              </a:spcAft>
              <a:buClr>
                <a:srgbClr val="3B6065"/>
              </a:buClr>
              <a:buSzPts val="2300"/>
              <a:buFont typeface="Arial"/>
              <a:buChar char="•"/>
              <a:defRPr sz="1867" b="1">
                <a:solidFill>
                  <a:srgbClr val="3B6065"/>
                </a:solidFill>
                <a:latin typeface="Arial"/>
                <a:ea typeface="Arial"/>
                <a:cs typeface="Arial"/>
                <a:sym typeface="Arial"/>
              </a:defRPr>
            </a:lvl4pPr>
            <a:lvl5pPr marL="3047924" lvl="4" indent="-499521" algn="l" rtl="0">
              <a:lnSpc>
                <a:spcPct val="100000"/>
              </a:lnSpc>
              <a:spcBef>
                <a:spcPts val="0"/>
              </a:spcBef>
              <a:spcAft>
                <a:spcPts val="0"/>
              </a:spcAft>
              <a:buClr>
                <a:srgbClr val="3B6065"/>
              </a:buClr>
              <a:buSzPts val="2300"/>
              <a:buFont typeface="Arial"/>
              <a:buChar char="•"/>
              <a:defRPr sz="1867" b="1">
                <a:solidFill>
                  <a:srgbClr val="3B6065"/>
                </a:solidFill>
                <a:latin typeface="Arial"/>
                <a:ea typeface="Arial"/>
                <a:cs typeface="Arial"/>
                <a:sym typeface="Arial"/>
              </a:defRPr>
            </a:lvl5pPr>
            <a:lvl6pPr marL="3657509" lvl="5" indent="-457189" algn="l" rtl="0">
              <a:lnSpc>
                <a:spcPct val="115000"/>
              </a:lnSpc>
              <a:spcBef>
                <a:spcPts val="0"/>
              </a:spcBef>
              <a:spcAft>
                <a:spcPts val="0"/>
              </a:spcAft>
              <a:buSzPts val="1800"/>
              <a:buChar char="■"/>
              <a:defRPr sz="1867"/>
            </a:lvl6pPr>
            <a:lvl7pPr marL="4267093" lvl="6" indent="-457189" algn="l" rtl="0">
              <a:lnSpc>
                <a:spcPct val="115000"/>
              </a:lnSpc>
              <a:spcBef>
                <a:spcPts val="0"/>
              </a:spcBef>
              <a:spcAft>
                <a:spcPts val="0"/>
              </a:spcAft>
              <a:buSzPts val="1800"/>
              <a:buChar char="●"/>
              <a:defRPr sz="1867"/>
            </a:lvl7pPr>
            <a:lvl8pPr marL="4876678" lvl="7" indent="-457189" algn="l" rtl="0">
              <a:lnSpc>
                <a:spcPct val="115000"/>
              </a:lnSpc>
              <a:spcBef>
                <a:spcPts val="0"/>
              </a:spcBef>
              <a:spcAft>
                <a:spcPts val="0"/>
              </a:spcAft>
              <a:buSzPts val="1800"/>
              <a:buChar char="○"/>
              <a:defRPr sz="1867"/>
            </a:lvl8pPr>
            <a:lvl9pPr marL="5486263" lvl="8" indent="-457189" algn="l" rtl="0">
              <a:lnSpc>
                <a:spcPct val="115000"/>
              </a:lnSpc>
              <a:spcBef>
                <a:spcPts val="0"/>
              </a:spcBef>
              <a:spcAft>
                <a:spcPts val="0"/>
              </a:spcAft>
              <a:buSzPts val="1800"/>
              <a:buChar char="■"/>
              <a:defRPr sz="1867"/>
            </a:lvl9pPr>
          </a:lstStyle>
          <a:p>
            <a:endParaRPr/>
          </a:p>
        </p:txBody>
      </p:sp>
      <p:sp>
        <p:nvSpPr>
          <p:cNvPr id="172" name="Google Shape;172;g125af9fe7c7_0_286"/>
          <p:cNvSpPr txBox="1">
            <a:spLocks noGrp="1"/>
          </p:cNvSpPr>
          <p:nvPr>
            <p:ph type="body" idx="2"/>
          </p:nvPr>
        </p:nvSpPr>
        <p:spPr>
          <a:xfrm>
            <a:off x="400315" y="866775"/>
            <a:ext cx="1926800" cy="476400"/>
          </a:xfrm>
          <a:prstGeom prst="rect">
            <a:avLst/>
          </a:prstGeom>
          <a:noFill/>
          <a:ln>
            <a:noFill/>
          </a:ln>
        </p:spPr>
        <p:txBody>
          <a:bodyPr spcFirstLastPara="1" wrap="square" lIns="19050" tIns="19050" rIns="19050" bIns="19050" anchor="t" anchorCtr="0">
            <a:noAutofit/>
          </a:bodyPr>
          <a:lstStyle>
            <a:lvl1pPr marL="609585" lvl="0" indent="-457189" algn="l" rtl="0">
              <a:lnSpc>
                <a:spcPct val="115000"/>
              </a:lnSpc>
              <a:spcBef>
                <a:spcPts val="0"/>
              </a:spcBef>
              <a:spcAft>
                <a:spcPts val="0"/>
              </a:spcAft>
              <a:buSzPts val="1800"/>
              <a:buChar char="●"/>
              <a:defRPr sz="1867"/>
            </a:lvl1pPr>
            <a:lvl2pPr marL="1219170" lvl="1" indent="-457189" algn="l" rtl="0">
              <a:lnSpc>
                <a:spcPct val="115000"/>
              </a:lnSpc>
              <a:spcBef>
                <a:spcPts val="0"/>
              </a:spcBef>
              <a:spcAft>
                <a:spcPts val="0"/>
              </a:spcAft>
              <a:buSzPts val="1800"/>
              <a:buChar char="○"/>
              <a:defRPr sz="1867"/>
            </a:lvl2pPr>
            <a:lvl3pPr marL="1828754" lvl="2" indent="-457189" algn="l" rtl="0">
              <a:lnSpc>
                <a:spcPct val="115000"/>
              </a:lnSpc>
              <a:spcBef>
                <a:spcPts val="0"/>
              </a:spcBef>
              <a:spcAft>
                <a:spcPts val="0"/>
              </a:spcAft>
              <a:buSzPts val="1800"/>
              <a:buChar char="■"/>
              <a:defRPr sz="1867"/>
            </a:lvl3pPr>
            <a:lvl4pPr marL="2438339" lvl="3" indent="-457189" algn="l" rtl="0">
              <a:lnSpc>
                <a:spcPct val="115000"/>
              </a:lnSpc>
              <a:spcBef>
                <a:spcPts val="0"/>
              </a:spcBef>
              <a:spcAft>
                <a:spcPts val="0"/>
              </a:spcAft>
              <a:buSzPts val="1800"/>
              <a:buChar char="●"/>
              <a:defRPr sz="1867"/>
            </a:lvl4pPr>
            <a:lvl5pPr marL="3047924" lvl="4" indent="-457189" algn="l" rtl="0">
              <a:lnSpc>
                <a:spcPct val="115000"/>
              </a:lnSpc>
              <a:spcBef>
                <a:spcPts val="0"/>
              </a:spcBef>
              <a:spcAft>
                <a:spcPts val="0"/>
              </a:spcAft>
              <a:buSzPts val="1800"/>
              <a:buChar char="○"/>
              <a:defRPr sz="1867"/>
            </a:lvl5pPr>
            <a:lvl6pPr marL="3657509" lvl="5" indent="-457189" algn="l" rtl="0">
              <a:lnSpc>
                <a:spcPct val="115000"/>
              </a:lnSpc>
              <a:spcBef>
                <a:spcPts val="0"/>
              </a:spcBef>
              <a:spcAft>
                <a:spcPts val="0"/>
              </a:spcAft>
              <a:buSzPts val="1800"/>
              <a:buChar char="■"/>
              <a:defRPr sz="1867"/>
            </a:lvl6pPr>
            <a:lvl7pPr marL="4267093" lvl="6" indent="-457189" algn="l" rtl="0">
              <a:lnSpc>
                <a:spcPct val="115000"/>
              </a:lnSpc>
              <a:spcBef>
                <a:spcPts val="0"/>
              </a:spcBef>
              <a:spcAft>
                <a:spcPts val="0"/>
              </a:spcAft>
              <a:buSzPts val="1800"/>
              <a:buChar char="●"/>
              <a:defRPr sz="1867"/>
            </a:lvl7pPr>
            <a:lvl8pPr marL="4876678" lvl="7" indent="-457189" algn="l" rtl="0">
              <a:lnSpc>
                <a:spcPct val="115000"/>
              </a:lnSpc>
              <a:spcBef>
                <a:spcPts val="0"/>
              </a:spcBef>
              <a:spcAft>
                <a:spcPts val="0"/>
              </a:spcAft>
              <a:buSzPts val="1800"/>
              <a:buChar char="○"/>
              <a:defRPr sz="1867"/>
            </a:lvl8pPr>
            <a:lvl9pPr marL="5486263" lvl="8" indent="-457189" algn="l" rtl="0">
              <a:lnSpc>
                <a:spcPct val="115000"/>
              </a:lnSpc>
              <a:spcBef>
                <a:spcPts val="0"/>
              </a:spcBef>
              <a:spcAft>
                <a:spcPts val="0"/>
              </a:spcAft>
              <a:buSzPts val="1800"/>
              <a:buChar char="■"/>
              <a:defRPr sz="1867"/>
            </a:lvl9pPr>
          </a:lstStyle>
          <a:p>
            <a:endParaRPr/>
          </a:p>
        </p:txBody>
      </p:sp>
      <p:sp>
        <p:nvSpPr>
          <p:cNvPr id="173" name="Google Shape;173;g125af9fe7c7_0_286"/>
          <p:cNvSpPr>
            <a:spLocks noGrp="1"/>
          </p:cNvSpPr>
          <p:nvPr>
            <p:ph type="pic" idx="3"/>
          </p:nvPr>
        </p:nvSpPr>
        <p:spPr>
          <a:xfrm>
            <a:off x="439141" y="5945455"/>
            <a:ext cx="960000" cy="476400"/>
          </a:xfrm>
          <a:prstGeom prst="rect">
            <a:avLst/>
          </a:prstGeom>
          <a:noFill/>
          <a:ln>
            <a:noFill/>
          </a:ln>
        </p:spPr>
        <p:txBody>
          <a:bodyPr spcFirstLastPara="1" wrap="square" lIns="91425" tIns="45700" rIns="91425" bIns="45700" anchor="t" anchorCtr="0">
            <a:noAutofit/>
          </a:bodyPr>
          <a:lstStyle>
            <a:lvl1pPr marR="0" lvl="0"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1pPr>
            <a:lvl2pPr marR="0" lvl="1"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2pPr>
            <a:lvl3pPr marR="0" lvl="2"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3pPr>
            <a:lvl4pPr marR="0" lvl="3"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4pPr>
            <a:lvl5pPr marR="0" lvl="4"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5pPr>
            <a:lvl6pPr marR="0" lvl="5"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R="0" lvl="6"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R="0" lvl="7"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R="0" lvl="8"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174" name="Google Shape;174;g125af9fe7c7_0_286"/>
          <p:cNvSpPr txBox="1">
            <a:spLocks noGrp="1"/>
          </p:cNvSpPr>
          <p:nvPr>
            <p:ph type="sldNum" idx="12"/>
          </p:nvPr>
        </p:nvSpPr>
        <p:spPr>
          <a:xfrm>
            <a:off x="5974223" y="6540500"/>
            <a:ext cx="237200" cy="2328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467">
              <a:latin typeface="Arial"/>
              <a:ea typeface="Arial"/>
              <a:cs typeface="Arial"/>
              <a:sym typeface="Arial"/>
            </a:endParaRPr>
          </a:p>
        </p:txBody>
      </p:sp>
    </p:spTree>
    <p:extLst>
      <p:ext uri="{BB962C8B-B14F-4D97-AF65-F5344CB8AC3E}">
        <p14:creationId xmlns:p14="http://schemas.microsoft.com/office/powerpoint/2010/main" val="29013661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rgbClr val="FEFFFF"/>
        </a:solidFill>
        <a:effectLst/>
      </p:bgPr>
    </p:bg>
    <p:spTree>
      <p:nvGrpSpPr>
        <p:cNvPr id="1" name="Shape 175"/>
        <p:cNvGrpSpPr/>
        <p:nvPr/>
      </p:nvGrpSpPr>
      <p:grpSpPr>
        <a:xfrm>
          <a:off x="0" y="0"/>
          <a:ext cx="0" cy="0"/>
          <a:chOff x="0" y="0"/>
          <a:chExt cx="0" cy="0"/>
        </a:xfrm>
      </p:grpSpPr>
      <p:grpSp>
        <p:nvGrpSpPr>
          <p:cNvPr id="176" name="Google Shape;176;g125af9fe7c7_0_291"/>
          <p:cNvGrpSpPr/>
          <p:nvPr/>
        </p:nvGrpSpPr>
        <p:grpSpPr>
          <a:xfrm>
            <a:off x="0" y="0"/>
            <a:ext cx="12192000" cy="6858000"/>
            <a:chOff x="0" y="0"/>
            <a:chExt cx="9144000" cy="5143500"/>
          </a:xfrm>
        </p:grpSpPr>
        <p:sp>
          <p:nvSpPr>
            <p:cNvPr id="177" name="Google Shape;177;g125af9fe7c7_0_291"/>
            <p:cNvSpPr/>
            <p:nvPr/>
          </p:nvSpPr>
          <p:spPr>
            <a:xfrm>
              <a:off x="0" y="0"/>
              <a:ext cx="9144000" cy="5143500"/>
            </a:xfrm>
            <a:prstGeom prst="rect">
              <a:avLst/>
            </a:prstGeom>
            <a:solidFill>
              <a:srgbClr val="FEFFFF"/>
            </a:solidFill>
            <a:ln>
              <a:noFill/>
            </a:ln>
          </p:spPr>
          <p:txBody>
            <a:bodyPr spcFirstLastPara="1" wrap="square" lIns="80975" tIns="80975" rIns="80975" bIns="80975" anchor="t" anchorCtr="0">
              <a:noAutofit/>
            </a:bodyPr>
            <a:lstStyle/>
            <a:p>
              <a:pPr marL="0" marR="0" lvl="0" indent="0" algn="l" rtl="0">
                <a:lnSpc>
                  <a:spcPct val="100000"/>
                </a:lnSpc>
                <a:spcBef>
                  <a:spcPts val="0"/>
                </a:spcBef>
                <a:spcAft>
                  <a:spcPts val="0"/>
                </a:spcAft>
                <a:buClr>
                  <a:srgbClr val="2F6165"/>
                </a:buClr>
                <a:buSzPts val="1200"/>
                <a:buFont typeface="Calibri"/>
                <a:buNone/>
              </a:pPr>
              <a:endParaRPr sz="1600" b="0" i="0" u="none" strike="noStrike" cap="none">
                <a:solidFill>
                  <a:srgbClr val="2F6165"/>
                </a:solidFill>
                <a:latin typeface="Calibri"/>
                <a:ea typeface="Calibri"/>
                <a:cs typeface="Calibri"/>
                <a:sym typeface="Calibri"/>
              </a:endParaRPr>
            </a:p>
          </p:txBody>
        </p:sp>
        <p:pic>
          <p:nvPicPr>
            <p:cNvPr id="178" name="Google Shape;178;g125af9fe7c7_0_291" descr="image3.png"/>
            <p:cNvPicPr preferRelativeResize="0"/>
            <p:nvPr/>
          </p:nvPicPr>
          <p:blipFill rotWithShape="1">
            <a:blip r:embed="rId2">
              <a:alphaModFix/>
            </a:blip>
            <a:srcRect/>
            <a:stretch/>
          </p:blipFill>
          <p:spPr>
            <a:xfrm>
              <a:off x="0" y="0"/>
              <a:ext cx="9144000" cy="5143500"/>
            </a:xfrm>
            <a:prstGeom prst="rect">
              <a:avLst/>
            </a:prstGeom>
            <a:noFill/>
            <a:ln>
              <a:noFill/>
            </a:ln>
          </p:spPr>
        </p:pic>
      </p:grpSp>
      <p:sp>
        <p:nvSpPr>
          <p:cNvPr id="179" name="Google Shape;179;g125af9fe7c7_0_291"/>
          <p:cNvSpPr txBox="1">
            <a:spLocks noGrp="1"/>
          </p:cNvSpPr>
          <p:nvPr>
            <p:ph type="title"/>
          </p:nvPr>
        </p:nvSpPr>
        <p:spPr>
          <a:xfrm>
            <a:off x="261256" y="279481"/>
            <a:ext cx="11669600" cy="659200"/>
          </a:xfrm>
          <a:prstGeom prst="rect">
            <a:avLst/>
          </a:prstGeom>
          <a:noFill/>
          <a:ln>
            <a:noFill/>
          </a:ln>
        </p:spPr>
        <p:txBody>
          <a:bodyPr spcFirstLastPara="1" wrap="square" lIns="0" tIns="0" rIns="0" bIns="0" anchor="t" anchorCtr="0">
            <a:noAutofit/>
          </a:bodyPr>
          <a:lstStyle>
            <a:lvl1pPr lvl="0" algn="l" rtl="0">
              <a:lnSpc>
                <a:spcPct val="107142"/>
              </a:lnSpc>
              <a:spcBef>
                <a:spcPts val="0"/>
              </a:spcBef>
              <a:spcAft>
                <a:spcPts val="0"/>
              </a:spcAft>
              <a:buClr>
                <a:srgbClr val="2F6165"/>
              </a:buClr>
              <a:buSzPts val="1400"/>
              <a:buFont typeface="Arial"/>
              <a:buChar char="●"/>
              <a:defRPr sz="1867">
                <a:solidFill>
                  <a:srgbClr val="2F6165"/>
                </a:solidFill>
                <a:latin typeface="Arial"/>
                <a:ea typeface="Arial"/>
                <a:cs typeface="Arial"/>
                <a:sym typeface="Arial"/>
              </a:defRPr>
            </a:lvl1pPr>
            <a:lvl2pPr lvl="1" algn="l" rtl="0">
              <a:lnSpc>
                <a:spcPct val="100000"/>
              </a:lnSpc>
              <a:spcBef>
                <a:spcPts val="0"/>
              </a:spcBef>
              <a:spcAft>
                <a:spcPts val="0"/>
              </a:spcAft>
              <a:buClr>
                <a:srgbClr val="000000"/>
              </a:buClr>
              <a:buSzPts val="1800"/>
              <a:buChar char="○"/>
              <a:defRPr sz="1867"/>
            </a:lvl2pPr>
            <a:lvl3pPr lvl="2" algn="l" rtl="0">
              <a:lnSpc>
                <a:spcPct val="100000"/>
              </a:lnSpc>
              <a:spcBef>
                <a:spcPts val="0"/>
              </a:spcBef>
              <a:spcAft>
                <a:spcPts val="0"/>
              </a:spcAft>
              <a:buClr>
                <a:srgbClr val="000000"/>
              </a:buClr>
              <a:buSzPts val="1800"/>
              <a:buChar char="■"/>
              <a:defRPr sz="1867"/>
            </a:lvl3pPr>
            <a:lvl4pPr lvl="3" algn="l" rtl="0">
              <a:lnSpc>
                <a:spcPct val="100000"/>
              </a:lnSpc>
              <a:spcBef>
                <a:spcPts val="0"/>
              </a:spcBef>
              <a:spcAft>
                <a:spcPts val="0"/>
              </a:spcAft>
              <a:buClr>
                <a:srgbClr val="000000"/>
              </a:buClr>
              <a:buSzPts val="1800"/>
              <a:buChar char="●"/>
              <a:defRPr sz="1867"/>
            </a:lvl4pPr>
            <a:lvl5pPr lvl="4" algn="l" rtl="0">
              <a:lnSpc>
                <a:spcPct val="100000"/>
              </a:lnSpc>
              <a:spcBef>
                <a:spcPts val="0"/>
              </a:spcBef>
              <a:spcAft>
                <a:spcPts val="0"/>
              </a:spcAft>
              <a:buClr>
                <a:srgbClr val="000000"/>
              </a:buClr>
              <a:buSzPts val="1800"/>
              <a:buChar char="○"/>
              <a:defRPr sz="1867"/>
            </a:lvl5pPr>
            <a:lvl6pPr lvl="5" algn="l" rtl="0">
              <a:lnSpc>
                <a:spcPct val="100000"/>
              </a:lnSpc>
              <a:spcBef>
                <a:spcPts val="0"/>
              </a:spcBef>
              <a:spcAft>
                <a:spcPts val="0"/>
              </a:spcAft>
              <a:buClr>
                <a:srgbClr val="000000"/>
              </a:buClr>
              <a:buSzPts val="1800"/>
              <a:buChar char="■"/>
              <a:defRPr sz="1867"/>
            </a:lvl6pPr>
            <a:lvl7pPr lvl="6" algn="l" rtl="0">
              <a:lnSpc>
                <a:spcPct val="100000"/>
              </a:lnSpc>
              <a:spcBef>
                <a:spcPts val="0"/>
              </a:spcBef>
              <a:spcAft>
                <a:spcPts val="0"/>
              </a:spcAft>
              <a:buClr>
                <a:srgbClr val="000000"/>
              </a:buClr>
              <a:buSzPts val="1800"/>
              <a:buChar char="●"/>
              <a:defRPr sz="1867"/>
            </a:lvl7pPr>
            <a:lvl8pPr lvl="7" algn="l" rtl="0">
              <a:lnSpc>
                <a:spcPct val="100000"/>
              </a:lnSpc>
              <a:spcBef>
                <a:spcPts val="0"/>
              </a:spcBef>
              <a:spcAft>
                <a:spcPts val="0"/>
              </a:spcAft>
              <a:buClr>
                <a:srgbClr val="000000"/>
              </a:buClr>
              <a:buSzPts val="1800"/>
              <a:buChar char="○"/>
              <a:defRPr sz="1867"/>
            </a:lvl8pPr>
            <a:lvl9pPr lvl="8" algn="l" rtl="0">
              <a:lnSpc>
                <a:spcPct val="100000"/>
              </a:lnSpc>
              <a:spcBef>
                <a:spcPts val="0"/>
              </a:spcBef>
              <a:spcAft>
                <a:spcPts val="0"/>
              </a:spcAft>
              <a:buClr>
                <a:srgbClr val="000000"/>
              </a:buClr>
              <a:buSzPts val="1800"/>
              <a:buChar char="■"/>
              <a:defRPr sz="1867"/>
            </a:lvl9pPr>
          </a:lstStyle>
          <a:p>
            <a:endParaRPr/>
          </a:p>
        </p:txBody>
      </p:sp>
      <p:sp>
        <p:nvSpPr>
          <p:cNvPr id="180" name="Google Shape;180;g125af9fe7c7_0_291"/>
          <p:cNvSpPr txBox="1">
            <a:spLocks noGrp="1"/>
          </p:cNvSpPr>
          <p:nvPr>
            <p:ph type="sldNum" idx="12"/>
          </p:nvPr>
        </p:nvSpPr>
        <p:spPr>
          <a:xfrm>
            <a:off x="11765453" y="6442413"/>
            <a:ext cx="169200" cy="1692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1pPr>
            <a:lvl2pPr marL="0" marR="0" lvl="1"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2pPr>
            <a:lvl3pPr marL="0" marR="0" lvl="2"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3pPr>
            <a:lvl4pPr marL="0" marR="0" lvl="3"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4pPr>
            <a:lvl5pPr marL="0" marR="0" lvl="4"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5pPr>
            <a:lvl6pPr marL="0" marR="0" lvl="5"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6pPr>
            <a:lvl7pPr marL="0" marR="0" lvl="6"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7pPr>
            <a:lvl8pPr marL="0" marR="0" lvl="7"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8pPr>
            <a:lvl9pPr marL="0" marR="0" lvl="8"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9pPr>
          </a:lstStyle>
          <a:p>
            <a:fld id="{00000000-1234-1234-1234-123412341234}" type="slidenum">
              <a:rPr lang="en" smtClean="0"/>
              <a:pPr/>
              <a:t>‹#›</a:t>
            </a:fld>
            <a:endParaRPr lang="en" sz="1467" b="0">
              <a:solidFill>
                <a:srgbClr val="000000"/>
              </a:solidFill>
            </a:endParaRPr>
          </a:p>
        </p:txBody>
      </p:sp>
    </p:spTree>
    <p:extLst>
      <p:ext uri="{BB962C8B-B14F-4D97-AF65-F5344CB8AC3E}">
        <p14:creationId xmlns:p14="http://schemas.microsoft.com/office/powerpoint/2010/main" val="10099286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rgbClr val="FEFFFF"/>
        </a:solidFill>
        <a:effectLst/>
      </p:bgPr>
    </p:bg>
    <p:spTree>
      <p:nvGrpSpPr>
        <p:cNvPr id="1" name="Shape 181"/>
        <p:cNvGrpSpPr/>
        <p:nvPr/>
      </p:nvGrpSpPr>
      <p:grpSpPr>
        <a:xfrm>
          <a:off x="0" y="0"/>
          <a:ext cx="0" cy="0"/>
          <a:chOff x="0" y="0"/>
          <a:chExt cx="0" cy="0"/>
        </a:xfrm>
      </p:grpSpPr>
      <p:grpSp>
        <p:nvGrpSpPr>
          <p:cNvPr id="182" name="Google Shape;182;g125af9fe7c7_0_297"/>
          <p:cNvGrpSpPr/>
          <p:nvPr/>
        </p:nvGrpSpPr>
        <p:grpSpPr>
          <a:xfrm>
            <a:off x="0" y="0"/>
            <a:ext cx="12192000" cy="6858000"/>
            <a:chOff x="0" y="0"/>
            <a:chExt cx="9144000" cy="5143500"/>
          </a:xfrm>
        </p:grpSpPr>
        <p:sp>
          <p:nvSpPr>
            <p:cNvPr id="183" name="Google Shape;183;g125af9fe7c7_0_297"/>
            <p:cNvSpPr/>
            <p:nvPr/>
          </p:nvSpPr>
          <p:spPr>
            <a:xfrm>
              <a:off x="0" y="0"/>
              <a:ext cx="9144000" cy="5143500"/>
            </a:xfrm>
            <a:prstGeom prst="rect">
              <a:avLst/>
            </a:prstGeom>
            <a:solidFill>
              <a:srgbClr val="FEFFFF"/>
            </a:solidFill>
            <a:ln>
              <a:noFill/>
            </a:ln>
          </p:spPr>
          <p:txBody>
            <a:bodyPr spcFirstLastPara="1" wrap="square" lIns="80975" tIns="80975" rIns="80975" bIns="80975" anchor="t" anchorCtr="0">
              <a:noAutofit/>
            </a:bodyPr>
            <a:lstStyle/>
            <a:p>
              <a:pPr marL="0" marR="0" lvl="0" indent="0" algn="l" rtl="0">
                <a:lnSpc>
                  <a:spcPct val="100000"/>
                </a:lnSpc>
                <a:spcBef>
                  <a:spcPts val="0"/>
                </a:spcBef>
                <a:spcAft>
                  <a:spcPts val="0"/>
                </a:spcAft>
                <a:buClr>
                  <a:srgbClr val="2F6165"/>
                </a:buClr>
                <a:buSzPts val="1200"/>
                <a:buFont typeface="Calibri"/>
                <a:buNone/>
              </a:pPr>
              <a:endParaRPr sz="1600" b="0" i="0" u="none" strike="noStrike" cap="none">
                <a:solidFill>
                  <a:srgbClr val="2F6165"/>
                </a:solidFill>
                <a:latin typeface="Calibri"/>
                <a:ea typeface="Calibri"/>
                <a:cs typeface="Calibri"/>
                <a:sym typeface="Calibri"/>
              </a:endParaRPr>
            </a:p>
          </p:txBody>
        </p:sp>
        <p:pic>
          <p:nvPicPr>
            <p:cNvPr id="184" name="Google Shape;184;g125af9fe7c7_0_297" descr="image3.png"/>
            <p:cNvPicPr preferRelativeResize="0"/>
            <p:nvPr/>
          </p:nvPicPr>
          <p:blipFill rotWithShape="1">
            <a:blip r:embed="rId2">
              <a:alphaModFix/>
            </a:blip>
            <a:srcRect/>
            <a:stretch/>
          </p:blipFill>
          <p:spPr>
            <a:xfrm>
              <a:off x="0" y="0"/>
              <a:ext cx="9144000" cy="5143500"/>
            </a:xfrm>
            <a:prstGeom prst="rect">
              <a:avLst/>
            </a:prstGeom>
            <a:noFill/>
            <a:ln>
              <a:noFill/>
            </a:ln>
          </p:spPr>
        </p:pic>
      </p:grpSp>
      <p:sp>
        <p:nvSpPr>
          <p:cNvPr id="185" name="Google Shape;185;g125af9fe7c7_0_297"/>
          <p:cNvSpPr txBox="1">
            <a:spLocks noGrp="1"/>
          </p:cNvSpPr>
          <p:nvPr>
            <p:ph type="title"/>
          </p:nvPr>
        </p:nvSpPr>
        <p:spPr>
          <a:xfrm>
            <a:off x="261256" y="279481"/>
            <a:ext cx="11669600" cy="659200"/>
          </a:xfrm>
          <a:prstGeom prst="rect">
            <a:avLst/>
          </a:prstGeom>
          <a:noFill/>
          <a:ln>
            <a:noFill/>
          </a:ln>
        </p:spPr>
        <p:txBody>
          <a:bodyPr spcFirstLastPara="1" wrap="square" lIns="0" tIns="0" rIns="0" bIns="0" anchor="t" anchorCtr="0">
            <a:noAutofit/>
          </a:bodyPr>
          <a:lstStyle>
            <a:lvl1pPr lvl="0" algn="l" rtl="0">
              <a:lnSpc>
                <a:spcPct val="107142"/>
              </a:lnSpc>
              <a:spcBef>
                <a:spcPts val="0"/>
              </a:spcBef>
              <a:spcAft>
                <a:spcPts val="0"/>
              </a:spcAft>
              <a:buClr>
                <a:srgbClr val="2F6165"/>
              </a:buClr>
              <a:buSzPts val="1400"/>
              <a:buFont typeface="Arial"/>
              <a:buChar char="●"/>
              <a:defRPr sz="1867">
                <a:solidFill>
                  <a:srgbClr val="2F6165"/>
                </a:solidFill>
                <a:latin typeface="Arial"/>
                <a:ea typeface="Arial"/>
                <a:cs typeface="Arial"/>
                <a:sym typeface="Arial"/>
              </a:defRPr>
            </a:lvl1pPr>
            <a:lvl2pPr lvl="1" algn="l" rtl="0">
              <a:lnSpc>
                <a:spcPct val="100000"/>
              </a:lnSpc>
              <a:spcBef>
                <a:spcPts val="0"/>
              </a:spcBef>
              <a:spcAft>
                <a:spcPts val="0"/>
              </a:spcAft>
              <a:buClr>
                <a:srgbClr val="000000"/>
              </a:buClr>
              <a:buSzPts val="1800"/>
              <a:buChar char="○"/>
              <a:defRPr sz="1867"/>
            </a:lvl2pPr>
            <a:lvl3pPr lvl="2" algn="l" rtl="0">
              <a:lnSpc>
                <a:spcPct val="100000"/>
              </a:lnSpc>
              <a:spcBef>
                <a:spcPts val="0"/>
              </a:spcBef>
              <a:spcAft>
                <a:spcPts val="0"/>
              </a:spcAft>
              <a:buClr>
                <a:srgbClr val="000000"/>
              </a:buClr>
              <a:buSzPts val="1800"/>
              <a:buChar char="■"/>
              <a:defRPr sz="1867"/>
            </a:lvl3pPr>
            <a:lvl4pPr lvl="3" algn="l" rtl="0">
              <a:lnSpc>
                <a:spcPct val="100000"/>
              </a:lnSpc>
              <a:spcBef>
                <a:spcPts val="0"/>
              </a:spcBef>
              <a:spcAft>
                <a:spcPts val="0"/>
              </a:spcAft>
              <a:buClr>
                <a:srgbClr val="000000"/>
              </a:buClr>
              <a:buSzPts val="1800"/>
              <a:buChar char="●"/>
              <a:defRPr sz="1867"/>
            </a:lvl4pPr>
            <a:lvl5pPr lvl="4" algn="l" rtl="0">
              <a:lnSpc>
                <a:spcPct val="100000"/>
              </a:lnSpc>
              <a:spcBef>
                <a:spcPts val="0"/>
              </a:spcBef>
              <a:spcAft>
                <a:spcPts val="0"/>
              </a:spcAft>
              <a:buClr>
                <a:srgbClr val="000000"/>
              </a:buClr>
              <a:buSzPts val="1800"/>
              <a:buChar char="○"/>
              <a:defRPr sz="1867"/>
            </a:lvl5pPr>
            <a:lvl6pPr lvl="5" algn="l" rtl="0">
              <a:lnSpc>
                <a:spcPct val="100000"/>
              </a:lnSpc>
              <a:spcBef>
                <a:spcPts val="0"/>
              </a:spcBef>
              <a:spcAft>
                <a:spcPts val="0"/>
              </a:spcAft>
              <a:buClr>
                <a:srgbClr val="000000"/>
              </a:buClr>
              <a:buSzPts val="1800"/>
              <a:buChar char="■"/>
              <a:defRPr sz="1867"/>
            </a:lvl6pPr>
            <a:lvl7pPr lvl="6" algn="l" rtl="0">
              <a:lnSpc>
                <a:spcPct val="100000"/>
              </a:lnSpc>
              <a:spcBef>
                <a:spcPts val="0"/>
              </a:spcBef>
              <a:spcAft>
                <a:spcPts val="0"/>
              </a:spcAft>
              <a:buClr>
                <a:srgbClr val="000000"/>
              </a:buClr>
              <a:buSzPts val="1800"/>
              <a:buChar char="●"/>
              <a:defRPr sz="1867"/>
            </a:lvl7pPr>
            <a:lvl8pPr lvl="7" algn="l" rtl="0">
              <a:lnSpc>
                <a:spcPct val="100000"/>
              </a:lnSpc>
              <a:spcBef>
                <a:spcPts val="0"/>
              </a:spcBef>
              <a:spcAft>
                <a:spcPts val="0"/>
              </a:spcAft>
              <a:buClr>
                <a:srgbClr val="000000"/>
              </a:buClr>
              <a:buSzPts val="1800"/>
              <a:buChar char="○"/>
              <a:defRPr sz="1867"/>
            </a:lvl8pPr>
            <a:lvl9pPr lvl="8" algn="l" rtl="0">
              <a:lnSpc>
                <a:spcPct val="100000"/>
              </a:lnSpc>
              <a:spcBef>
                <a:spcPts val="0"/>
              </a:spcBef>
              <a:spcAft>
                <a:spcPts val="0"/>
              </a:spcAft>
              <a:buClr>
                <a:srgbClr val="000000"/>
              </a:buClr>
              <a:buSzPts val="1800"/>
              <a:buChar char="■"/>
              <a:defRPr sz="1867"/>
            </a:lvl9pPr>
          </a:lstStyle>
          <a:p>
            <a:endParaRPr/>
          </a:p>
        </p:txBody>
      </p:sp>
      <p:sp>
        <p:nvSpPr>
          <p:cNvPr id="186" name="Google Shape;186;g125af9fe7c7_0_297"/>
          <p:cNvSpPr txBox="1">
            <a:spLocks noGrp="1"/>
          </p:cNvSpPr>
          <p:nvPr>
            <p:ph type="sldNum" idx="12"/>
          </p:nvPr>
        </p:nvSpPr>
        <p:spPr>
          <a:xfrm>
            <a:off x="11765453" y="6442413"/>
            <a:ext cx="169200" cy="1692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1pPr>
            <a:lvl2pPr marL="0" marR="0" lvl="1"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2pPr>
            <a:lvl3pPr marL="0" marR="0" lvl="2"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3pPr>
            <a:lvl4pPr marL="0" marR="0" lvl="3"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4pPr>
            <a:lvl5pPr marL="0" marR="0" lvl="4"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5pPr>
            <a:lvl6pPr marL="0" marR="0" lvl="5"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6pPr>
            <a:lvl7pPr marL="0" marR="0" lvl="6"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7pPr>
            <a:lvl8pPr marL="0" marR="0" lvl="7"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8pPr>
            <a:lvl9pPr marL="0" marR="0" lvl="8"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9pPr>
          </a:lstStyle>
          <a:p>
            <a:fld id="{00000000-1234-1234-1234-123412341234}" type="slidenum">
              <a:rPr lang="en" smtClean="0"/>
              <a:pPr/>
              <a:t>‹#›</a:t>
            </a:fld>
            <a:endParaRPr lang="en" sz="1467" b="0">
              <a:solidFill>
                <a:srgbClr val="000000"/>
              </a:solidFill>
            </a:endParaRPr>
          </a:p>
        </p:txBody>
      </p:sp>
    </p:spTree>
    <p:extLst>
      <p:ext uri="{BB962C8B-B14F-4D97-AF65-F5344CB8AC3E}">
        <p14:creationId xmlns:p14="http://schemas.microsoft.com/office/powerpoint/2010/main" val="266249820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Bullets">
  <p:cSld name="Bullets">
    <p:bg>
      <p:bgPr>
        <a:solidFill>
          <a:srgbClr val="FEFFFF"/>
        </a:solidFill>
        <a:effectLst/>
      </p:bgPr>
    </p:bg>
    <p:spTree>
      <p:nvGrpSpPr>
        <p:cNvPr id="1" name="Shape 187"/>
        <p:cNvGrpSpPr/>
        <p:nvPr/>
      </p:nvGrpSpPr>
      <p:grpSpPr>
        <a:xfrm>
          <a:off x="0" y="0"/>
          <a:ext cx="0" cy="0"/>
          <a:chOff x="0" y="0"/>
          <a:chExt cx="0" cy="0"/>
        </a:xfrm>
      </p:grpSpPr>
      <p:grpSp>
        <p:nvGrpSpPr>
          <p:cNvPr id="188" name="Google Shape;188;g125af9fe7c7_0_303"/>
          <p:cNvGrpSpPr/>
          <p:nvPr/>
        </p:nvGrpSpPr>
        <p:grpSpPr>
          <a:xfrm>
            <a:off x="0" y="0"/>
            <a:ext cx="12192000" cy="6858000"/>
            <a:chOff x="0" y="0"/>
            <a:chExt cx="9144000" cy="5143500"/>
          </a:xfrm>
        </p:grpSpPr>
        <p:sp>
          <p:nvSpPr>
            <p:cNvPr id="189" name="Google Shape;189;g125af9fe7c7_0_303"/>
            <p:cNvSpPr/>
            <p:nvPr/>
          </p:nvSpPr>
          <p:spPr>
            <a:xfrm>
              <a:off x="0" y="0"/>
              <a:ext cx="9144000" cy="5143500"/>
            </a:xfrm>
            <a:prstGeom prst="rect">
              <a:avLst/>
            </a:prstGeom>
            <a:solidFill>
              <a:srgbClr val="FEFFFF"/>
            </a:solidFill>
            <a:ln>
              <a:noFill/>
            </a:ln>
          </p:spPr>
          <p:txBody>
            <a:bodyPr spcFirstLastPara="1" wrap="square" lIns="80975" tIns="80975" rIns="80975" bIns="80975" anchor="t" anchorCtr="0">
              <a:noAutofit/>
            </a:bodyPr>
            <a:lstStyle/>
            <a:p>
              <a:pPr marL="0" marR="0" lvl="0" indent="0" algn="l" rtl="0">
                <a:lnSpc>
                  <a:spcPct val="100000"/>
                </a:lnSpc>
                <a:spcBef>
                  <a:spcPts val="0"/>
                </a:spcBef>
                <a:spcAft>
                  <a:spcPts val="0"/>
                </a:spcAft>
                <a:buClr>
                  <a:srgbClr val="2F6165"/>
                </a:buClr>
                <a:buSzPts val="1200"/>
                <a:buFont typeface="Calibri"/>
                <a:buNone/>
              </a:pPr>
              <a:endParaRPr sz="1600" b="0" i="0" u="none" strike="noStrike" cap="none">
                <a:solidFill>
                  <a:srgbClr val="2F6165"/>
                </a:solidFill>
                <a:latin typeface="Calibri"/>
                <a:ea typeface="Calibri"/>
                <a:cs typeface="Calibri"/>
                <a:sym typeface="Calibri"/>
              </a:endParaRPr>
            </a:p>
          </p:txBody>
        </p:sp>
        <p:pic>
          <p:nvPicPr>
            <p:cNvPr id="190" name="Google Shape;190;g125af9fe7c7_0_303" descr="image1.png"/>
            <p:cNvPicPr preferRelativeResize="0"/>
            <p:nvPr/>
          </p:nvPicPr>
          <p:blipFill rotWithShape="1">
            <a:blip r:embed="rId2">
              <a:alphaModFix/>
            </a:blip>
            <a:srcRect/>
            <a:stretch/>
          </p:blipFill>
          <p:spPr>
            <a:xfrm>
              <a:off x="0" y="0"/>
              <a:ext cx="9144000" cy="5143500"/>
            </a:xfrm>
            <a:prstGeom prst="rect">
              <a:avLst/>
            </a:prstGeom>
            <a:noFill/>
            <a:ln>
              <a:noFill/>
            </a:ln>
          </p:spPr>
        </p:pic>
      </p:grpSp>
      <p:grpSp>
        <p:nvGrpSpPr>
          <p:cNvPr id="191" name="Google Shape;191;g125af9fe7c7_0_303"/>
          <p:cNvGrpSpPr/>
          <p:nvPr/>
        </p:nvGrpSpPr>
        <p:grpSpPr>
          <a:xfrm>
            <a:off x="0" y="0"/>
            <a:ext cx="12192000" cy="6858000"/>
            <a:chOff x="0" y="0"/>
            <a:chExt cx="9144000" cy="5143500"/>
          </a:xfrm>
        </p:grpSpPr>
        <p:sp>
          <p:nvSpPr>
            <p:cNvPr id="192" name="Google Shape;192;g125af9fe7c7_0_303"/>
            <p:cNvSpPr/>
            <p:nvPr/>
          </p:nvSpPr>
          <p:spPr>
            <a:xfrm>
              <a:off x="0" y="0"/>
              <a:ext cx="9144000" cy="5143500"/>
            </a:xfrm>
            <a:prstGeom prst="rect">
              <a:avLst/>
            </a:prstGeom>
            <a:solidFill>
              <a:srgbClr val="FEFFFF"/>
            </a:solidFill>
            <a:ln>
              <a:noFill/>
            </a:ln>
          </p:spPr>
          <p:txBody>
            <a:bodyPr spcFirstLastPara="1" wrap="square" lIns="80975" tIns="80975" rIns="80975" bIns="80975" anchor="t" anchorCtr="0">
              <a:noAutofit/>
            </a:bodyPr>
            <a:lstStyle/>
            <a:p>
              <a:pPr marL="0" marR="0" lvl="0" indent="0" algn="l" rtl="0">
                <a:lnSpc>
                  <a:spcPct val="100000"/>
                </a:lnSpc>
                <a:spcBef>
                  <a:spcPts val="0"/>
                </a:spcBef>
                <a:spcAft>
                  <a:spcPts val="0"/>
                </a:spcAft>
                <a:buClr>
                  <a:srgbClr val="2F6165"/>
                </a:buClr>
                <a:buSzPts val="1200"/>
                <a:buFont typeface="Calibri"/>
                <a:buNone/>
              </a:pPr>
              <a:endParaRPr sz="1600" b="0" i="0" u="none" strike="noStrike" cap="none">
                <a:solidFill>
                  <a:srgbClr val="2F6165"/>
                </a:solidFill>
                <a:latin typeface="Calibri"/>
                <a:ea typeface="Calibri"/>
                <a:cs typeface="Calibri"/>
                <a:sym typeface="Calibri"/>
              </a:endParaRPr>
            </a:p>
          </p:txBody>
        </p:sp>
        <p:pic>
          <p:nvPicPr>
            <p:cNvPr id="193" name="Google Shape;193;g125af9fe7c7_0_303" descr="image1.png"/>
            <p:cNvPicPr preferRelativeResize="0"/>
            <p:nvPr/>
          </p:nvPicPr>
          <p:blipFill rotWithShape="1">
            <a:blip r:embed="rId2">
              <a:alphaModFix/>
            </a:blip>
            <a:srcRect/>
            <a:stretch/>
          </p:blipFill>
          <p:spPr>
            <a:xfrm>
              <a:off x="0" y="0"/>
              <a:ext cx="9144000" cy="5143500"/>
            </a:xfrm>
            <a:prstGeom prst="rect">
              <a:avLst/>
            </a:prstGeom>
            <a:noFill/>
            <a:ln>
              <a:noFill/>
            </a:ln>
          </p:spPr>
        </p:pic>
      </p:grpSp>
      <p:sp>
        <p:nvSpPr>
          <p:cNvPr id="194" name="Google Shape;194;g125af9fe7c7_0_303"/>
          <p:cNvSpPr txBox="1">
            <a:spLocks noGrp="1"/>
          </p:cNvSpPr>
          <p:nvPr>
            <p:ph type="title"/>
          </p:nvPr>
        </p:nvSpPr>
        <p:spPr>
          <a:xfrm>
            <a:off x="261257" y="279480"/>
            <a:ext cx="11673600" cy="659200"/>
          </a:xfrm>
          <a:prstGeom prst="rect">
            <a:avLst/>
          </a:prstGeom>
          <a:noFill/>
          <a:ln>
            <a:noFill/>
          </a:ln>
        </p:spPr>
        <p:txBody>
          <a:bodyPr spcFirstLastPara="1" wrap="square" lIns="0" tIns="0" rIns="0" bIns="0" anchor="t" anchorCtr="0">
            <a:noAutofit/>
          </a:bodyPr>
          <a:lstStyle>
            <a:lvl1pPr lvl="0" algn="l" rtl="0">
              <a:lnSpc>
                <a:spcPct val="107142"/>
              </a:lnSpc>
              <a:spcBef>
                <a:spcPts val="0"/>
              </a:spcBef>
              <a:spcAft>
                <a:spcPts val="0"/>
              </a:spcAft>
              <a:buClr>
                <a:srgbClr val="2F6165"/>
              </a:buClr>
              <a:buSzPts val="1400"/>
              <a:buFont typeface="Arial"/>
              <a:buChar char="●"/>
              <a:defRPr sz="1867">
                <a:solidFill>
                  <a:srgbClr val="2F6165"/>
                </a:solidFill>
                <a:latin typeface="Arial"/>
                <a:ea typeface="Arial"/>
                <a:cs typeface="Arial"/>
                <a:sym typeface="Arial"/>
              </a:defRPr>
            </a:lvl1pPr>
            <a:lvl2pPr lvl="1" algn="l" rtl="0">
              <a:lnSpc>
                <a:spcPct val="100000"/>
              </a:lnSpc>
              <a:spcBef>
                <a:spcPts val="0"/>
              </a:spcBef>
              <a:spcAft>
                <a:spcPts val="0"/>
              </a:spcAft>
              <a:buClr>
                <a:srgbClr val="000000"/>
              </a:buClr>
              <a:buSzPts val="1800"/>
              <a:buChar char="○"/>
              <a:defRPr sz="1867"/>
            </a:lvl2pPr>
            <a:lvl3pPr lvl="2" algn="l" rtl="0">
              <a:lnSpc>
                <a:spcPct val="100000"/>
              </a:lnSpc>
              <a:spcBef>
                <a:spcPts val="0"/>
              </a:spcBef>
              <a:spcAft>
                <a:spcPts val="0"/>
              </a:spcAft>
              <a:buClr>
                <a:srgbClr val="000000"/>
              </a:buClr>
              <a:buSzPts val="1800"/>
              <a:buChar char="■"/>
              <a:defRPr sz="1867"/>
            </a:lvl3pPr>
            <a:lvl4pPr lvl="3" algn="l" rtl="0">
              <a:lnSpc>
                <a:spcPct val="100000"/>
              </a:lnSpc>
              <a:spcBef>
                <a:spcPts val="0"/>
              </a:spcBef>
              <a:spcAft>
                <a:spcPts val="0"/>
              </a:spcAft>
              <a:buClr>
                <a:srgbClr val="000000"/>
              </a:buClr>
              <a:buSzPts val="1800"/>
              <a:buChar char="●"/>
              <a:defRPr sz="1867"/>
            </a:lvl4pPr>
            <a:lvl5pPr lvl="4" algn="l" rtl="0">
              <a:lnSpc>
                <a:spcPct val="100000"/>
              </a:lnSpc>
              <a:spcBef>
                <a:spcPts val="0"/>
              </a:spcBef>
              <a:spcAft>
                <a:spcPts val="0"/>
              </a:spcAft>
              <a:buClr>
                <a:srgbClr val="000000"/>
              </a:buClr>
              <a:buSzPts val="1800"/>
              <a:buChar char="○"/>
              <a:defRPr sz="1867"/>
            </a:lvl5pPr>
            <a:lvl6pPr lvl="5" algn="l" rtl="0">
              <a:lnSpc>
                <a:spcPct val="100000"/>
              </a:lnSpc>
              <a:spcBef>
                <a:spcPts val="0"/>
              </a:spcBef>
              <a:spcAft>
                <a:spcPts val="0"/>
              </a:spcAft>
              <a:buClr>
                <a:srgbClr val="000000"/>
              </a:buClr>
              <a:buSzPts val="1800"/>
              <a:buChar char="■"/>
              <a:defRPr sz="1867"/>
            </a:lvl6pPr>
            <a:lvl7pPr lvl="6" algn="l" rtl="0">
              <a:lnSpc>
                <a:spcPct val="100000"/>
              </a:lnSpc>
              <a:spcBef>
                <a:spcPts val="0"/>
              </a:spcBef>
              <a:spcAft>
                <a:spcPts val="0"/>
              </a:spcAft>
              <a:buClr>
                <a:srgbClr val="000000"/>
              </a:buClr>
              <a:buSzPts val="1800"/>
              <a:buChar char="●"/>
              <a:defRPr sz="1867"/>
            </a:lvl7pPr>
            <a:lvl8pPr lvl="7" algn="l" rtl="0">
              <a:lnSpc>
                <a:spcPct val="100000"/>
              </a:lnSpc>
              <a:spcBef>
                <a:spcPts val="0"/>
              </a:spcBef>
              <a:spcAft>
                <a:spcPts val="0"/>
              </a:spcAft>
              <a:buClr>
                <a:srgbClr val="000000"/>
              </a:buClr>
              <a:buSzPts val="1800"/>
              <a:buChar char="○"/>
              <a:defRPr sz="1867"/>
            </a:lvl8pPr>
            <a:lvl9pPr lvl="8" algn="l" rtl="0">
              <a:lnSpc>
                <a:spcPct val="100000"/>
              </a:lnSpc>
              <a:spcBef>
                <a:spcPts val="0"/>
              </a:spcBef>
              <a:spcAft>
                <a:spcPts val="0"/>
              </a:spcAft>
              <a:buClr>
                <a:srgbClr val="000000"/>
              </a:buClr>
              <a:buSzPts val="1800"/>
              <a:buChar char="■"/>
              <a:defRPr sz="1867"/>
            </a:lvl9pPr>
          </a:lstStyle>
          <a:p>
            <a:endParaRPr/>
          </a:p>
        </p:txBody>
      </p:sp>
      <p:sp>
        <p:nvSpPr>
          <p:cNvPr id="195" name="Google Shape;195;g125af9fe7c7_0_303"/>
          <p:cNvSpPr txBox="1">
            <a:spLocks noGrp="1"/>
          </p:cNvSpPr>
          <p:nvPr>
            <p:ph type="body" idx="1"/>
          </p:nvPr>
        </p:nvSpPr>
        <p:spPr>
          <a:xfrm>
            <a:off x="261257" y="1413164"/>
            <a:ext cx="11673600" cy="3990800"/>
          </a:xfrm>
          <a:prstGeom prst="rect">
            <a:avLst/>
          </a:prstGeom>
          <a:noFill/>
          <a:ln>
            <a:noFill/>
          </a:ln>
        </p:spPr>
        <p:txBody>
          <a:bodyPr spcFirstLastPara="1" wrap="square" lIns="0" tIns="0" rIns="0" bIns="0" anchor="t" anchorCtr="0">
            <a:noAutofit/>
          </a:bodyPr>
          <a:lstStyle>
            <a:lvl1pPr marL="609585" lvl="0" indent="-423323" algn="l" rtl="0">
              <a:lnSpc>
                <a:spcPct val="107142"/>
              </a:lnSpc>
              <a:spcBef>
                <a:spcPts val="0"/>
              </a:spcBef>
              <a:spcAft>
                <a:spcPts val="0"/>
              </a:spcAft>
              <a:buClr>
                <a:srgbClr val="2F6165"/>
              </a:buClr>
              <a:buSzPts val="1400"/>
              <a:buFont typeface="Helvetica Neue"/>
              <a:buChar char="-"/>
              <a:defRPr sz="1867">
                <a:solidFill>
                  <a:srgbClr val="2F6165"/>
                </a:solidFill>
                <a:latin typeface="Arial"/>
                <a:ea typeface="Arial"/>
                <a:cs typeface="Arial"/>
                <a:sym typeface="Arial"/>
              </a:defRPr>
            </a:lvl1pPr>
            <a:lvl2pPr marL="1219170" lvl="1" indent="-423323" algn="l" rtl="0">
              <a:lnSpc>
                <a:spcPct val="107142"/>
              </a:lnSpc>
              <a:spcBef>
                <a:spcPts val="0"/>
              </a:spcBef>
              <a:spcAft>
                <a:spcPts val="0"/>
              </a:spcAft>
              <a:buClr>
                <a:srgbClr val="2F6165"/>
              </a:buClr>
              <a:buSzPts val="1400"/>
              <a:buFont typeface="Helvetica Neue"/>
              <a:buChar char="-"/>
              <a:defRPr sz="1867">
                <a:solidFill>
                  <a:srgbClr val="2F6165"/>
                </a:solidFill>
                <a:latin typeface="Arial"/>
                <a:ea typeface="Arial"/>
                <a:cs typeface="Arial"/>
                <a:sym typeface="Arial"/>
              </a:defRPr>
            </a:lvl2pPr>
            <a:lvl3pPr marL="1828754" lvl="2" indent="-423323" algn="l" rtl="0">
              <a:lnSpc>
                <a:spcPct val="107142"/>
              </a:lnSpc>
              <a:spcBef>
                <a:spcPts val="0"/>
              </a:spcBef>
              <a:spcAft>
                <a:spcPts val="0"/>
              </a:spcAft>
              <a:buClr>
                <a:srgbClr val="2F6165"/>
              </a:buClr>
              <a:buSzPts val="1400"/>
              <a:buFont typeface="Helvetica Neue"/>
              <a:buChar char="-"/>
              <a:defRPr sz="1867">
                <a:solidFill>
                  <a:srgbClr val="2F6165"/>
                </a:solidFill>
                <a:latin typeface="Arial"/>
                <a:ea typeface="Arial"/>
                <a:cs typeface="Arial"/>
                <a:sym typeface="Arial"/>
              </a:defRPr>
            </a:lvl3pPr>
            <a:lvl4pPr marL="2438339" lvl="3" indent="-423323" algn="l" rtl="0">
              <a:lnSpc>
                <a:spcPct val="107142"/>
              </a:lnSpc>
              <a:spcBef>
                <a:spcPts val="0"/>
              </a:spcBef>
              <a:spcAft>
                <a:spcPts val="0"/>
              </a:spcAft>
              <a:buClr>
                <a:srgbClr val="2F6165"/>
              </a:buClr>
              <a:buSzPts val="1400"/>
              <a:buFont typeface="Helvetica Neue"/>
              <a:buChar char="-"/>
              <a:defRPr sz="1867">
                <a:solidFill>
                  <a:srgbClr val="2F6165"/>
                </a:solidFill>
                <a:latin typeface="Arial"/>
                <a:ea typeface="Arial"/>
                <a:cs typeface="Arial"/>
                <a:sym typeface="Arial"/>
              </a:defRPr>
            </a:lvl4pPr>
            <a:lvl5pPr marL="3047924" lvl="4" indent="-423323" algn="l" rtl="0">
              <a:lnSpc>
                <a:spcPct val="107142"/>
              </a:lnSpc>
              <a:spcBef>
                <a:spcPts val="0"/>
              </a:spcBef>
              <a:spcAft>
                <a:spcPts val="0"/>
              </a:spcAft>
              <a:buClr>
                <a:srgbClr val="2F6165"/>
              </a:buClr>
              <a:buSzPts val="1400"/>
              <a:buFont typeface="Helvetica Neue"/>
              <a:buChar char="-"/>
              <a:defRPr sz="1867">
                <a:solidFill>
                  <a:srgbClr val="2F6165"/>
                </a:solidFill>
                <a:latin typeface="Arial"/>
                <a:ea typeface="Arial"/>
                <a:cs typeface="Arial"/>
                <a:sym typeface="Arial"/>
              </a:defRPr>
            </a:lvl5pPr>
            <a:lvl6pPr marL="3657509" lvl="5" indent="-457189" algn="l" rtl="0">
              <a:lnSpc>
                <a:spcPct val="115000"/>
              </a:lnSpc>
              <a:spcBef>
                <a:spcPts val="0"/>
              </a:spcBef>
              <a:spcAft>
                <a:spcPts val="0"/>
              </a:spcAft>
              <a:buSzPts val="1800"/>
              <a:buChar char="■"/>
              <a:defRPr sz="1867"/>
            </a:lvl6pPr>
            <a:lvl7pPr marL="4267093" lvl="6" indent="-457189" algn="l" rtl="0">
              <a:lnSpc>
                <a:spcPct val="115000"/>
              </a:lnSpc>
              <a:spcBef>
                <a:spcPts val="0"/>
              </a:spcBef>
              <a:spcAft>
                <a:spcPts val="0"/>
              </a:spcAft>
              <a:buSzPts val="1800"/>
              <a:buChar char="●"/>
              <a:defRPr sz="1867"/>
            </a:lvl7pPr>
            <a:lvl8pPr marL="4876678" lvl="7" indent="-457189" algn="l" rtl="0">
              <a:lnSpc>
                <a:spcPct val="115000"/>
              </a:lnSpc>
              <a:spcBef>
                <a:spcPts val="0"/>
              </a:spcBef>
              <a:spcAft>
                <a:spcPts val="0"/>
              </a:spcAft>
              <a:buSzPts val="1800"/>
              <a:buChar char="○"/>
              <a:defRPr sz="1867"/>
            </a:lvl8pPr>
            <a:lvl9pPr marL="5486263" lvl="8" indent="-457189" algn="l" rtl="0">
              <a:lnSpc>
                <a:spcPct val="115000"/>
              </a:lnSpc>
              <a:spcBef>
                <a:spcPts val="0"/>
              </a:spcBef>
              <a:spcAft>
                <a:spcPts val="0"/>
              </a:spcAft>
              <a:buSzPts val="1800"/>
              <a:buChar char="■"/>
              <a:defRPr sz="1867"/>
            </a:lvl9pPr>
          </a:lstStyle>
          <a:p>
            <a:endParaRPr/>
          </a:p>
        </p:txBody>
      </p:sp>
      <p:sp>
        <p:nvSpPr>
          <p:cNvPr id="196" name="Google Shape;196;g125af9fe7c7_0_303"/>
          <p:cNvSpPr txBox="1">
            <a:spLocks noGrp="1"/>
          </p:cNvSpPr>
          <p:nvPr>
            <p:ph type="sldNum" idx="12"/>
          </p:nvPr>
        </p:nvSpPr>
        <p:spPr>
          <a:xfrm>
            <a:off x="11765453" y="6442413"/>
            <a:ext cx="169200" cy="1692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1pPr>
            <a:lvl2pPr marL="0" marR="0" lvl="1"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2pPr>
            <a:lvl3pPr marL="0" marR="0" lvl="2"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3pPr>
            <a:lvl4pPr marL="0" marR="0" lvl="3"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4pPr>
            <a:lvl5pPr marL="0" marR="0" lvl="4"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5pPr>
            <a:lvl6pPr marL="0" marR="0" lvl="5"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6pPr>
            <a:lvl7pPr marL="0" marR="0" lvl="6"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7pPr>
            <a:lvl8pPr marL="0" marR="0" lvl="7"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8pPr>
            <a:lvl9pPr marL="0" marR="0" lvl="8"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9pPr>
          </a:lstStyle>
          <a:p>
            <a:fld id="{00000000-1234-1234-1234-123412341234}" type="slidenum">
              <a:rPr lang="en" smtClean="0"/>
              <a:pPr/>
              <a:t>‹#›</a:t>
            </a:fld>
            <a:endParaRPr lang="en" sz="1467" b="0">
              <a:solidFill>
                <a:srgbClr val="000000"/>
              </a:solidFill>
            </a:endParaRPr>
          </a:p>
        </p:txBody>
      </p:sp>
    </p:spTree>
    <p:extLst>
      <p:ext uri="{BB962C8B-B14F-4D97-AF65-F5344CB8AC3E}">
        <p14:creationId xmlns:p14="http://schemas.microsoft.com/office/powerpoint/2010/main" val="24057413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rgbClr val="FEFFFF"/>
        </a:solidFill>
        <a:effectLst/>
      </p:bgPr>
    </p:bg>
    <p:spTree>
      <p:nvGrpSpPr>
        <p:cNvPr id="1" name="Shape 197"/>
        <p:cNvGrpSpPr/>
        <p:nvPr/>
      </p:nvGrpSpPr>
      <p:grpSpPr>
        <a:xfrm>
          <a:off x="0" y="0"/>
          <a:ext cx="0" cy="0"/>
          <a:chOff x="0" y="0"/>
          <a:chExt cx="0" cy="0"/>
        </a:xfrm>
      </p:grpSpPr>
      <p:grpSp>
        <p:nvGrpSpPr>
          <p:cNvPr id="198" name="Google Shape;198;g125af9fe7c7_0_313"/>
          <p:cNvGrpSpPr/>
          <p:nvPr/>
        </p:nvGrpSpPr>
        <p:grpSpPr>
          <a:xfrm>
            <a:off x="0" y="0"/>
            <a:ext cx="12192000" cy="6858000"/>
            <a:chOff x="0" y="0"/>
            <a:chExt cx="9144000" cy="5143500"/>
          </a:xfrm>
        </p:grpSpPr>
        <p:sp>
          <p:nvSpPr>
            <p:cNvPr id="199" name="Google Shape;199;g125af9fe7c7_0_313"/>
            <p:cNvSpPr/>
            <p:nvPr/>
          </p:nvSpPr>
          <p:spPr>
            <a:xfrm>
              <a:off x="0" y="0"/>
              <a:ext cx="9144000" cy="5143500"/>
            </a:xfrm>
            <a:prstGeom prst="rect">
              <a:avLst/>
            </a:prstGeom>
            <a:solidFill>
              <a:srgbClr val="FEFFFF"/>
            </a:solidFill>
            <a:ln>
              <a:noFill/>
            </a:ln>
          </p:spPr>
          <p:txBody>
            <a:bodyPr spcFirstLastPara="1" wrap="square" lIns="80975" tIns="80975" rIns="80975" bIns="80975" anchor="t" anchorCtr="0">
              <a:noAutofit/>
            </a:bodyPr>
            <a:lstStyle/>
            <a:p>
              <a:pPr marL="0" marR="0" lvl="0" indent="0" algn="l" rtl="0">
                <a:lnSpc>
                  <a:spcPct val="100000"/>
                </a:lnSpc>
                <a:spcBef>
                  <a:spcPts val="0"/>
                </a:spcBef>
                <a:spcAft>
                  <a:spcPts val="0"/>
                </a:spcAft>
                <a:buClr>
                  <a:srgbClr val="2F6165"/>
                </a:buClr>
                <a:buSzPts val="1200"/>
                <a:buFont typeface="Helvetica Neue"/>
                <a:buNone/>
              </a:pPr>
              <a:endParaRPr sz="1600" b="0" i="0" u="none" strike="noStrike" cap="none">
                <a:solidFill>
                  <a:srgbClr val="2F6165"/>
                </a:solidFill>
                <a:latin typeface="Helvetica Neue"/>
                <a:ea typeface="Helvetica Neue"/>
                <a:cs typeface="Helvetica Neue"/>
                <a:sym typeface="Helvetica Neue"/>
              </a:endParaRPr>
            </a:p>
          </p:txBody>
        </p:sp>
        <p:pic>
          <p:nvPicPr>
            <p:cNvPr id="200" name="Google Shape;200;g125af9fe7c7_0_313" descr="image1.png"/>
            <p:cNvPicPr preferRelativeResize="0"/>
            <p:nvPr/>
          </p:nvPicPr>
          <p:blipFill rotWithShape="1">
            <a:blip r:embed="rId2">
              <a:alphaModFix/>
            </a:blip>
            <a:srcRect/>
            <a:stretch/>
          </p:blipFill>
          <p:spPr>
            <a:xfrm>
              <a:off x="0" y="0"/>
              <a:ext cx="9144000" cy="5143500"/>
            </a:xfrm>
            <a:prstGeom prst="rect">
              <a:avLst/>
            </a:prstGeom>
            <a:noFill/>
            <a:ln>
              <a:noFill/>
            </a:ln>
          </p:spPr>
        </p:pic>
      </p:grpSp>
      <p:sp>
        <p:nvSpPr>
          <p:cNvPr id="201" name="Google Shape;201;g125af9fe7c7_0_313"/>
          <p:cNvSpPr txBox="1">
            <a:spLocks noGrp="1"/>
          </p:cNvSpPr>
          <p:nvPr>
            <p:ph type="title"/>
          </p:nvPr>
        </p:nvSpPr>
        <p:spPr>
          <a:xfrm>
            <a:off x="261256" y="279480"/>
            <a:ext cx="11669600" cy="6592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Clr>
                <a:srgbClr val="FFFFFF"/>
              </a:buClr>
              <a:buSzPts val="3200"/>
              <a:buFont typeface="Arial"/>
              <a:buChar char="●"/>
              <a:defRPr sz="4267">
                <a:solidFill>
                  <a:srgbClr val="FFFFFF"/>
                </a:solidFill>
                <a:latin typeface="Arial"/>
                <a:ea typeface="Arial"/>
                <a:cs typeface="Arial"/>
                <a:sym typeface="Arial"/>
              </a:defRPr>
            </a:lvl1pPr>
            <a:lvl2pPr lvl="1" algn="l" rtl="0">
              <a:lnSpc>
                <a:spcPct val="100000"/>
              </a:lnSpc>
              <a:spcBef>
                <a:spcPts val="0"/>
              </a:spcBef>
              <a:spcAft>
                <a:spcPts val="0"/>
              </a:spcAft>
              <a:buClr>
                <a:srgbClr val="000000"/>
              </a:buClr>
              <a:buSzPts val="1800"/>
              <a:buChar char="○"/>
              <a:defRPr sz="1867"/>
            </a:lvl2pPr>
            <a:lvl3pPr lvl="2" algn="l" rtl="0">
              <a:lnSpc>
                <a:spcPct val="100000"/>
              </a:lnSpc>
              <a:spcBef>
                <a:spcPts val="0"/>
              </a:spcBef>
              <a:spcAft>
                <a:spcPts val="0"/>
              </a:spcAft>
              <a:buClr>
                <a:srgbClr val="000000"/>
              </a:buClr>
              <a:buSzPts val="1800"/>
              <a:buChar char="■"/>
              <a:defRPr sz="1867"/>
            </a:lvl3pPr>
            <a:lvl4pPr lvl="3" algn="l" rtl="0">
              <a:lnSpc>
                <a:spcPct val="100000"/>
              </a:lnSpc>
              <a:spcBef>
                <a:spcPts val="0"/>
              </a:spcBef>
              <a:spcAft>
                <a:spcPts val="0"/>
              </a:spcAft>
              <a:buClr>
                <a:srgbClr val="000000"/>
              </a:buClr>
              <a:buSzPts val="1800"/>
              <a:buChar char="●"/>
              <a:defRPr sz="1867"/>
            </a:lvl4pPr>
            <a:lvl5pPr lvl="4" algn="l" rtl="0">
              <a:lnSpc>
                <a:spcPct val="100000"/>
              </a:lnSpc>
              <a:spcBef>
                <a:spcPts val="0"/>
              </a:spcBef>
              <a:spcAft>
                <a:spcPts val="0"/>
              </a:spcAft>
              <a:buClr>
                <a:srgbClr val="000000"/>
              </a:buClr>
              <a:buSzPts val="1800"/>
              <a:buChar char="○"/>
              <a:defRPr sz="1867"/>
            </a:lvl5pPr>
            <a:lvl6pPr lvl="5" algn="l" rtl="0">
              <a:lnSpc>
                <a:spcPct val="100000"/>
              </a:lnSpc>
              <a:spcBef>
                <a:spcPts val="0"/>
              </a:spcBef>
              <a:spcAft>
                <a:spcPts val="0"/>
              </a:spcAft>
              <a:buClr>
                <a:srgbClr val="000000"/>
              </a:buClr>
              <a:buSzPts val="1800"/>
              <a:buChar char="■"/>
              <a:defRPr sz="1867"/>
            </a:lvl6pPr>
            <a:lvl7pPr lvl="6" algn="l" rtl="0">
              <a:lnSpc>
                <a:spcPct val="100000"/>
              </a:lnSpc>
              <a:spcBef>
                <a:spcPts val="0"/>
              </a:spcBef>
              <a:spcAft>
                <a:spcPts val="0"/>
              </a:spcAft>
              <a:buClr>
                <a:srgbClr val="000000"/>
              </a:buClr>
              <a:buSzPts val="1800"/>
              <a:buChar char="●"/>
              <a:defRPr sz="1867"/>
            </a:lvl7pPr>
            <a:lvl8pPr lvl="7" algn="l" rtl="0">
              <a:lnSpc>
                <a:spcPct val="100000"/>
              </a:lnSpc>
              <a:spcBef>
                <a:spcPts val="0"/>
              </a:spcBef>
              <a:spcAft>
                <a:spcPts val="0"/>
              </a:spcAft>
              <a:buClr>
                <a:srgbClr val="000000"/>
              </a:buClr>
              <a:buSzPts val="1800"/>
              <a:buChar char="○"/>
              <a:defRPr sz="1867"/>
            </a:lvl8pPr>
            <a:lvl9pPr lvl="8" algn="l" rtl="0">
              <a:lnSpc>
                <a:spcPct val="100000"/>
              </a:lnSpc>
              <a:spcBef>
                <a:spcPts val="0"/>
              </a:spcBef>
              <a:spcAft>
                <a:spcPts val="0"/>
              </a:spcAft>
              <a:buClr>
                <a:srgbClr val="000000"/>
              </a:buClr>
              <a:buSzPts val="1800"/>
              <a:buChar char="■"/>
              <a:defRPr sz="1867"/>
            </a:lvl9pPr>
          </a:lstStyle>
          <a:p>
            <a:endParaRPr/>
          </a:p>
        </p:txBody>
      </p:sp>
      <p:sp>
        <p:nvSpPr>
          <p:cNvPr id="202" name="Google Shape;202;g125af9fe7c7_0_313"/>
          <p:cNvSpPr txBox="1">
            <a:spLocks noGrp="1"/>
          </p:cNvSpPr>
          <p:nvPr>
            <p:ph type="sldNum" idx="12"/>
          </p:nvPr>
        </p:nvSpPr>
        <p:spPr>
          <a:xfrm>
            <a:off x="11765453" y="6442413"/>
            <a:ext cx="169200" cy="1692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1pPr>
            <a:lvl2pPr marL="0" marR="0" lvl="1"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2pPr>
            <a:lvl3pPr marL="0" marR="0" lvl="2"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3pPr>
            <a:lvl4pPr marL="0" marR="0" lvl="3"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4pPr>
            <a:lvl5pPr marL="0" marR="0" lvl="4"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5pPr>
            <a:lvl6pPr marL="0" marR="0" lvl="5"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6pPr>
            <a:lvl7pPr marL="0" marR="0" lvl="6"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7pPr>
            <a:lvl8pPr marL="0" marR="0" lvl="7"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8pPr>
            <a:lvl9pPr marL="0" marR="0" lvl="8"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9pPr>
          </a:lstStyle>
          <a:p>
            <a:fld id="{00000000-1234-1234-1234-123412341234}" type="slidenum">
              <a:rPr lang="en" smtClean="0"/>
              <a:pPr/>
              <a:t>‹#›</a:t>
            </a:fld>
            <a:endParaRPr lang="en" sz="1467" b="0">
              <a:solidFill>
                <a:srgbClr val="000000"/>
              </a:solidFill>
            </a:endParaRPr>
          </a:p>
        </p:txBody>
      </p:sp>
    </p:spTree>
    <p:extLst>
      <p:ext uri="{BB962C8B-B14F-4D97-AF65-F5344CB8AC3E}">
        <p14:creationId xmlns:p14="http://schemas.microsoft.com/office/powerpoint/2010/main" val="5563795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rgbClr val="FEFFFF"/>
        </a:solidFill>
        <a:effectLst/>
      </p:bgPr>
    </p:bg>
    <p:spTree>
      <p:nvGrpSpPr>
        <p:cNvPr id="1" name="Shape 203"/>
        <p:cNvGrpSpPr/>
        <p:nvPr/>
      </p:nvGrpSpPr>
      <p:grpSpPr>
        <a:xfrm>
          <a:off x="0" y="0"/>
          <a:ext cx="0" cy="0"/>
          <a:chOff x="0" y="0"/>
          <a:chExt cx="0" cy="0"/>
        </a:xfrm>
      </p:grpSpPr>
      <p:grpSp>
        <p:nvGrpSpPr>
          <p:cNvPr id="204" name="Google Shape;204;g125af9fe7c7_0_319"/>
          <p:cNvGrpSpPr/>
          <p:nvPr/>
        </p:nvGrpSpPr>
        <p:grpSpPr>
          <a:xfrm>
            <a:off x="0" y="0"/>
            <a:ext cx="12192000" cy="6858000"/>
            <a:chOff x="0" y="0"/>
            <a:chExt cx="9144000" cy="5143500"/>
          </a:xfrm>
        </p:grpSpPr>
        <p:sp>
          <p:nvSpPr>
            <p:cNvPr id="205" name="Google Shape;205;g125af9fe7c7_0_319"/>
            <p:cNvSpPr/>
            <p:nvPr/>
          </p:nvSpPr>
          <p:spPr>
            <a:xfrm>
              <a:off x="0" y="0"/>
              <a:ext cx="9144000" cy="5143500"/>
            </a:xfrm>
            <a:prstGeom prst="rect">
              <a:avLst/>
            </a:prstGeom>
            <a:solidFill>
              <a:srgbClr val="FEFFFF"/>
            </a:solidFill>
            <a:ln>
              <a:noFill/>
            </a:ln>
          </p:spPr>
          <p:txBody>
            <a:bodyPr spcFirstLastPara="1" wrap="square" lIns="80975" tIns="80975" rIns="80975" bIns="80975" anchor="t" anchorCtr="0">
              <a:noAutofit/>
            </a:bodyPr>
            <a:lstStyle/>
            <a:p>
              <a:pPr marL="0" marR="0" lvl="0" indent="0" algn="l" rtl="0">
                <a:lnSpc>
                  <a:spcPct val="100000"/>
                </a:lnSpc>
                <a:spcBef>
                  <a:spcPts val="0"/>
                </a:spcBef>
                <a:spcAft>
                  <a:spcPts val="0"/>
                </a:spcAft>
                <a:buClr>
                  <a:srgbClr val="2F6165"/>
                </a:buClr>
                <a:buSzPts val="1200"/>
                <a:buFont typeface="Calibri"/>
                <a:buNone/>
              </a:pPr>
              <a:endParaRPr sz="1600" b="0" i="0" u="none" strike="noStrike" cap="none">
                <a:solidFill>
                  <a:srgbClr val="2F6165"/>
                </a:solidFill>
                <a:latin typeface="Calibri"/>
                <a:ea typeface="Calibri"/>
                <a:cs typeface="Calibri"/>
                <a:sym typeface="Calibri"/>
              </a:endParaRPr>
            </a:p>
          </p:txBody>
        </p:sp>
        <p:pic>
          <p:nvPicPr>
            <p:cNvPr id="206" name="Google Shape;206;g125af9fe7c7_0_319" descr="image1.png"/>
            <p:cNvPicPr preferRelativeResize="0"/>
            <p:nvPr/>
          </p:nvPicPr>
          <p:blipFill rotWithShape="1">
            <a:blip r:embed="rId2">
              <a:alphaModFix/>
            </a:blip>
            <a:srcRect/>
            <a:stretch/>
          </p:blipFill>
          <p:spPr>
            <a:xfrm>
              <a:off x="0" y="0"/>
              <a:ext cx="9144000" cy="5143500"/>
            </a:xfrm>
            <a:prstGeom prst="rect">
              <a:avLst/>
            </a:prstGeom>
            <a:noFill/>
            <a:ln>
              <a:noFill/>
            </a:ln>
          </p:spPr>
        </p:pic>
      </p:grpSp>
      <p:sp>
        <p:nvSpPr>
          <p:cNvPr id="207" name="Google Shape;207;g125af9fe7c7_0_319"/>
          <p:cNvSpPr txBox="1">
            <a:spLocks noGrp="1"/>
          </p:cNvSpPr>
          <p:nvPr>
            <p:ph type="title"/>
          </p:nvPr>
        </p:nvSpPr>
        <p:spPr>
          <a:xfrm>
            <a:off x="261256" y="279480"/>
            <a:ext cx="11669600" cy="659200"/>
          </a:xfrm>
          <a:prstGeom prst="rect">
            <a:avLst/>
          </a:prstGeom>
          <a:noFill/>
          <a:ln>
            <a:noFill/>
          </a:ln>
        </p:spPr>
        <p:txBody>
          <a:bodyPr spcFirstLastPara="1" wrap="square" lIns="0" tIns="0" rIns="0" bIns="0" anchor="t" anchorCtr="0">
            <a:noAutofit/>
          </a:bodyPr>
          <a:lstStyle>
            <a:lvl1pPr lvl="0" algn="l" rtl="0">
              <a:lnSpc>
                <a:spcPct val="107142"/>
              </a:lnSpc>
              <a:spcBef>
                <a:spcPts val="0"/>
              </a:spcBef>
              <a:spcAft>
                <a:spcPts val="0"/>
              </a:spcAft>
              <a:buClr>
                <a:srgbClr val="2F6165"/>
              </a:buClr>
              <a:buSzPts val="1400"/>
              <a:buFont typeface="Arial"/>
              <a:buChar char="●"/>
              <a:defRPr sz="1867">
                <a:solidFill>
                  <a:srgbClr val="2F6165"/>
                </a:solidFill>
                <a:latin typeface="Arial"/>
                <a:ea typeface="Arial"/>
                <a:cs typeface="Arial"/>
                <a:sym typeface="Arial"/>
              </a:defRPr>
            </a:lvl1pPr>
            <a:lvl2pPr lvl="1" algn="l" rtl="0">
              <a:lnSpc>
                <a:spcPct val="100000"/>
              </a:lnSpc>
              <a:spcBef>
                <a:spcPts val="0"/>
              </a:spcBef>
              <a:spcAft>
                <a:spcPts val="0"/>
              </a:spcAft>
              <a:buClr>
                <a:srgbClr val="000000"/>
              </a:buClr>
              <a:buSzPts val="1800"/>
              <a:buChar char="○"/>
              <a:defRPr sz="1867"/>
            </a:lvl2pPr>
            <a:lvl3pPr lvl="2" algn="l" rtl="0">
              <a:lnSpc>
                <a:spcPct val="100000"/>
              </a:lnSpc>
              <a:spcBef>
                <a:spcPts val="0"/>
              </a:spcBef>
              <a:spcAft>
                <a:spcPts val="0"/>
              </a:spcAft>
              <a:buClr>
                <a:srgbClr val="000000"/>
              </a:buClr>
              <a:buSzPts val="1800"/>
              <a:buChar char="■"/>
              <a:defRPr sz="1867"/>
            </a:lvl3pPr>
            <a:lvl4pPr lvl="3" algn="l" rtl="0">
              <a:lnSpc>
                <a:spcPct val="100000"/>
              </a:lnSpc>
              <a:spcBef>
                <a:spcPts val="0"/>
              </a:spcBef>
              <a:spcAft>
                <a:spcPts val="0"/>
              </a:spcAft>
              <a:buClr>
                <a:srgbClr val="000000"/>
              </a:buClr>
              <a:buSzPts val="1800"/>
              <a:buChar char="●"/>
              <a:defRPr sz="1867"/>
            </a:lvl4pPr>
            <a:lvl5pPr lvl="4" algn="l" rtl="0">
              <a:lnSpc>
                <a:spcPct val="100000"/>
              </a:lnSpc>
              <a:spcBef>
                <a:spcPts val="0"/>
              </a:spcBef>
              <a:spcAft>
                <a:spcPts val="0"/>
              </a:spcAft>
              <a:buClr>
                <a:srgbClr val="000000"/>
              </a:buClr>
              <a:buSzPts val="1800"/>
              <a:buChar char="○"/>
              <a:defRPr sz="1867"/>
            </a:lvl5pPr>
            <a:lvl6pPr lvl="5" algn="l" rtl="0">
              <a:lnSpc>
                <a:spcPct val="100000"/>
              </a:lnSpc>
              <a:spcBef>
                <a:spcPts val="0"/>
              </a:spcBef>
              <a:spcAft>
                <a:spcPts val="0"/>
              </a:spcAft>
              <a:buClr>
                <a:srgbClr val="000000"/>
              </a:buClr>
              <a:buSzPts val="1800"/>
              <a:buChar char="■"/>
              <a:defRPr sz="1867"/>
            </a:lvl6pPr>
            <a:lvl7pPr lvl="6" algn="l" rtl="0">
              <a:lnSpc>
                <a:spcPct val="100000"/>
              </a:lnSpc>
              <a:spcBef>
                <a:spcPts val="0"/>
              </a:spcBef>
              <a:spcAft>
                <a:spcPts val="0"/>
              </a:spcAft>
              <a:buClr>
                <a:srgbClr val="000000"/>
              </a:buClr>
              <a:buSzPts val="1800"/>
              <a:buChar char="●"/>
              <a:defRPr sz="1867"/>
            </a:lvl7pPr>
            <a:lvl8pPr lvl="7" algn="l" rtl="0">
              <a:lnSpc>
                <a:spcPct val="100000"/>
              </a:lnSpc>
              <a:spcBef>
                <a:spcPts val="0"/>
              </a:spcBef>
              <a:spcAft>
                <a:spcPts val="0"/>
              </a:spcAft>
              <a:buClr>
                <a:srgbClr val="000000"/>
              </a:buClr>
              <a:buSzPts val="1800"/>
              <a:buChar char="○"/>
              <a:defRPr sz="1867"/>
            </a:lvl8pPr>
            <a:lvl9pPr lvl="8" algn="l" rtl="0">
              <a:lnSpc>
                <a:spcPct val="100000"/>
              </a:lnSpc>
              <a:spcBef>
                <a:spcPts val="0"/>
              </a:spcBef>
              <a:spcAft>
                <a:spcPts val="0"/>
              </a:spcAft>
              <a:buClr>
                <a:srgbClr val="000000"/>
              </a:buClr>
              <a:buSzPts val="1800"/>
              <a:buChar char="■"/>
              <a:defRPr sz="1867"/>
            </a:lvl9pPr>
          </a:lstStyle>
          <a:p>
            <a:endParaRPr/>
          </a:p>
        </p:txBody>
      </p:sp>
      <p:sp>
        <p:nvSpPr>
          <p:cNvPr id="208" name="Google Shape;208;g125af9fe7c7_0_319"/>
          <p:cNvSpPr txBox="1">
            <a:spLocks noGrp="1"/>
          </p:cNvSpPr>
          <p:nvPr>
            <p:ph type="sldNum" idx="12"/>
          </p:nvPr>
        </p:nvSpPr>
        <p:spPr>
          <a:xfrm>
            <a:off x="11765453" y="6442413"/>
            <a:ext cx="169200" cy="1692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1pPr>
            <a:lvl2pPr marL="0" marR="0" lvl="1"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2pPr>
            <a:lvl3pPr marL="0" marR="0" lvl="2"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3pPr>
            <a:lvl4pPr marL="0" marR="0" lvl="3"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4pPr>
            <a:lvl5pPr marL="0" marR="0" lvl="4"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5pPr>
            <a:lvl6pPr marL="0" marR="0" lvl="5"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6pPr>
            <a:lvl7pPr marL="0" marR="0" lvl="6"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7pPr>
            <a:lvl8pPr marL="0" marR="0" lvl="7"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8pPr>
            <a:lvl9pPr marL="0" marR="0" lvl="8"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9pPr>
          </a:lstStyle>
          <a:p>
            <a:fld id="{00000000-1234-1234-1234-123412341234}" type="slidenum">
              <a:rPr lang="en" smtClean="0"/>
              <a:pPr/>
              <a:t>‹#›</a:t>
            </a:fld>
            <a:endParaRPr lang="en" sz="1467" b="0">
              <a:solidFill>
                <a:srgbClr val="000000"/>
              </a:solidFill>
            </a:endParaRPr>
          </a:p>
        </p:txBody>
      </p:sp>
    </p:spTree>
    <p:extLst>
      <p:ext uri="{BB962C8B-B14F-4D97-AF65-F5344CB8AC3E}">
        <p14:creationId xmlns:p14="http://schemas.microsoft.com/office/powerpoint/2010/main" val="135959731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OBJECT">
  <p:cSld name="OBJECT">
    <p:spTree>
      <p:nvGrpSpPr>
        <p:cNvPr id="1" name="Shape 209"/>
        <p:cNvGrpSpPr/>
        <p:nvPr/>
      </p:nvGrpSpPr>
      <p:grpSpPr>
        <a:xfrm>
          <a:off x="0" y="0"/>
          <a:ext cx="0" cy="0"/>
          <a:chOff x="0" y="0"/>
          <a:chExt cx="0" cy="0"/>
        </a:xfrm>
      </p:grpSpPr>
      <p:sp>
        <p:nvSpPr>
          <p:cNvPr id="210" name="Google Shape;210;g125af9fe7c7_0_325"/>
          <p:cNvSpPr/>
          <p:nvPr/>
        </p:nvSpPr>
        <p:spPr>
          <a:xfrm>
            <a:off x="236787" y="5205004"/>
            <a:ext cx="982400" cy="5528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Calibri"/>
              <a:buNone/>
            </a:pPr>
            <a:endParaRPr sz="2000" b="0" i="0" u="none" strike="noStrike" cap="none">
              <a:solidFill>
                <a:srgbClr val="000000"/>
              </a:solidFill>
              <a:latin typeface="Calibri"/>
              <a:ea typeface="Calibri"/>
              <a:cs typeface="Calibri"/>
              <a:sym typeface="Calibri"/>
            </a:endParaRPr>
          </a:p>
        </p:txBody>
      </p:sp>
      <p:sp>
        <p:nvSpPr>
          <p:cNvPr id="211" name="Google Shape;211;g125af9fe7c7_0_325"/>
          <p:cNvSpPr txBox="1">
            <a:spLocks noGrp="1"/>
          </p:cNvSpPr>
          <p:nvPr>
            <p:ph type="sldNum" idx="12"/>
          </p:nvPr>
        </p:nvSpPr>
        <p:spPr>
          <a:xfrm>
            <a:off x="11766049" y="5600561"/>
            <a:ext cx="169200" cy="186400"/>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0"/>
              </a:spcBef>
              <a:spcAft>
                <a:spcPts val="0"/>
              </a:spcAft>
              <a:buClr>
                <a:srgbClr val="3C6065"/>
              </a:buClr>
              <a:buSzPts val="900"/>
              <a:buFont typeface="Arial"/>
              <a:buNone/>
              <a:defRPr sz="1200">
                <a:solidFill>
                  <a:srgbClr val="3C6065"/>
                </a:solidFill>
                <a:latin typeface="Arial"/>
                <a:ea typeface="Arial"/>
                <a:cs typeface="Arial"/>
                <a:sym typeface="Arial"/>
              </a:defRPr>
            </a:lvl1pPr>
            <a:lvl2pPr marL="0" marR="0" lvl="1" indent="0" algn="ctr" rtl="0">
              <a:lnSpc>
                <a:spcPct val="100000"/>
              </a:lnSpc>
              <a:spcBef>
                <a:spcPts val="0"/>
              </a:spcBef>
              <a:spcAft>
                <a:spcPts val="0"/>
              </a:spcAft>
              <a:buClr>
                <a:srgbClr val="3C6065"/>
              </a:buClr>
              <a:buSzPts val="900"/>
              <a:buFont typeface="Arial"/>
              <a:buNone/>
              <a:defRPr sz="1200">
                <a:solidFill>
                  <a:srgbClr val="3C6065"/>
                </a:solidFill>
                <a:latin typeface="Arial"/>
                <a:ea typeface="Arial"/>
                <a:cs typeface="Arial"/>
                <a:sym typeface="Arial"/>
              </a:defRPr>
            </a:lvl2pPr>
            <a:lvl3pPr marL="0" marR="0" lvl="2" indent="0" algn="ctr" rtl="0">
              <a:lnSpc>
                <a:spcPct val="100000"/>
              </a:lnSpc>
              <a:spcBef>
                <a:spcPts val="0"/>
              </a:spcBef>
              <a:spcAft>
                <a:spcPts val="0"/>
              </a:spcAft>
              <a:buClr>
                <a:srgbClr val="3C6065"/>
              </a:buClr>
              <a:buSzPts val="900"/>
              <a:buFont typeface="Arial"/>
              <a:buNone/>
              <a:defRPr sz="1200">
                <a:solidFill>
                  <a:srgbClr val="3C6065"/>
                </a:solidFill>
                <a:latin typeface="Arial"/>
                <a:ea typeface="Arial"/>
                <a:cs typeface="Arial"/>
                <a:sym typeface="Arial"/>
              </a:defRPr>
            </a:lvl3pPr>
            <a:lvl4pPr marL="0" marR="0" lvl="3" indent="0" algn="ctr" rtl="0">
              <a:lnSpc>
                <a:spcPct val="100000"/>
              </a:lnSpc>
              <a:spcBef>
                <a:spcPts val="0"/>
              </a:spcBef>
              <a:spcAft>
                <a:spcPts val="0"/>
              </a:spcAft>
              <a:buClr>
                <a:srgbClr val="3C6065"/>
              </a:buClr>
              <a:buSzPts val="900"/>
              <a:buFont typeface="Arial"/>
              <a:buNone/>
              <a:defRPr sz="1200">
                <a:solidFill>
                  <a:srgbClr val="3C6065"/>
                </a:solidFill>
                <a:latin typeface="Arial"/>
                <a:ea typeface="Arial"/>
                <a:cs typeface="Arial"/>
                <a:sym typeface="Arial"/>
              </a:defRPr>
            </a:lvl4pPr>
            <a:lvl5pPr marL="0" marR="0" lvl="4" indent="0" algn="ctr" rtl="0">
              <a:lnSpc>
                <a:spcPct val="100000"/>
              </a:lnSpc>
              <a:spcBef>
                <a:spcPts val="0"/>
              </a:spcBef>
              <a:spcAft>
                <a:spcPts val="0"/>
              </a:spcAft>
              <a:buClr>
                <a:srgbClr val="3C6065"/>
              </a:buClr>
              <a:buSzPts val="900"/>
              <a:buFont typeface="Arial"/>
              <a:buNone/>
              <a:defRPr sz="1200">
                <a:solidFill>
                  <a:srgbClr val="3C6065"/>
                </a:solidFill>
                <a:latin typeface="Arial"/>
                <a:ea typeface="Arial"/>
                <a:cs typeface="Arial"/>
                <a:sym typeface="Arial"/>
              </a:defRPr>
            </a:lvl5pPr>
            <a:lvl6pPr marL="0" marR="0" lvl="5" indent="0" algn="ctr" rtl="0">
              <a:lnSpc>
                <a:spcPct val="100000"/>
              </a:lnSpc>
              <a:spcBef>
                <a:spcPts val="0"/>
              </a:spcBef>
              <a:spcAft>
                <a:spcPts val="0"/>
              </a:spcAft>
              <a:buClr>
                <a:srgbClr val="3C6065"/>
              </a:buClr>
              <a:buSzPts val="900"/>
              <a:buFont typeface="Arial"/>
              <a:buNone/>
              <a:defRPr sz="1200">
                <a:solidFill>
                  <a:srgbClr val="3C6065"/>
                </a:solidFill>
                <a:latin typeface="Arial"/>
                <a:ea typeface="Arial"/>
                <a:cs typeface="Arial"/>
                <a:sym typeface="Arial"/>
              </a:defRPr>
            </a:lvl6pPr>
            <a:lvl7pPr marL="0" marR="0" lvl="6" indent="0" algn="ctr" rtl="0">
              <a:lnSpc>
                <a:spcPct val="100000"/>
              </a:lnSpc>
              <a:spcBef>
                <a:spcPts val="0"/>
              </a:spcBef>
              <a:spcAft>
                <a:spcPts val="0"/>
              </a:spcAft>
              <a:buClr>
                <a:srgbClr val="3C6065"/>
              </a:buClr>
              <a:buSzPts val="900"/>
              <a:buFont typeface="Arial"/>
              <a:buNone/>
              <a:defRPr sz="1200">
                <a:solidFill>
                  <a:srgbClr val="3C6065"/>
                </a:solidFill>
                <a:latin typeface="Arial"/>
                <a:ea typeface="Arial"/>
                <a:cs typeface="Arial"/>
                <a:sym typeface="Arial"/>
              </a:defRPr>
            </a:lvl7pPr>
            <a:lvl8pPr marL="0" marR="0" lvl="7" indent="0" algn="ctr" rtl="0">
              <a:lnSpc>
                <a:spcPct val="100000"/>
              </a:lnSpc>
              <a:spcBef>
                <a:spcPts val="0"/>
              </a:spcBef>
              <a:spcAft>
                <a:spcPts val="0"/>
              </a:spcAft>
              <a:buClr>
                <a:srgbClr val="3C6065"/>
              </a:buClr>
              <a:buSzPts val="900"/>
              <a:buFont typeface="Arial"/>
              <a:buNone/>
              <a:defRPr sz="1200">
                <a:solidFill>
                  <a:srgbClr val="3C6065"/>
                </a:solidFill>
                <a:latin typeface="Arial"/>
                <a:ea typeface="Arial"/>
                <a:cs typeface="Arial"/>
                <a:sym typeface="Arial"/>
              </a:defRPr>
            </a:lvl8pPr>
            <a:lvl9pPr marL="0" marR="0" lvl="8" indent="0" algn="ctr" rtl="0">
              <a:lnSpc>
                <a:spcPct val="100000"/>
              </a:lnSpc>
              <a:spcBef>
                <a:spcPts val="0"/>
              </a:spcBef>
              <a:spcAft>
                <a:spcPts val="0"/>
              </a:spcAft>
              <a:buClr>
                <a:srgbClr val="3C6065"/>
              </a:buClr>
              <a:buSzPts val="900"/>
              <a:buFont typeface="Arial"/>
              <a:buNone/>
              <a:defRPr sz="1200">
                <a:solidFill>
                  <a:srgbClr val="3C6065"/>
                </a:solidFill>
                <a:latin typeface="Arial"/>
                <a:ea typeface="Arial"/>
                <a:cs typeface="Arial"/>
                <a:sym typeface="Arial"/>
              </a:defRPr>
            </a:lvl9pPr>
          </a:lstStyle>
          <a:p>
            <a:fld id="{00000000-1234-1234-1234-123412341234}" type="slidenum">
              <a:rPr lang="en" smtClean="0"/>
              <a:pPr/>
              <a:t>‹#›</a:t>
            </a:fld>
            <a:endParaRPr lang="en" sz="1467">
              <a:solidFill>
                <a:srgbClr val="000000"/>
              </a:solidFill>
            </a:endParaRPr>
          </a:p>
        </p:txBody>
      </p:sp>
    </p:spTree>
    <p:extLst>
      <p:ext uri="{BB962C8B-B14F-4D97-AF65-F5344CB8AC3E}">
        <p14:creationId xmlns:p14="http://schemas.microsoft.com/office/powerpoint/2010/main" val="29942480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Slide 01 1">
  <p:cSld name="Title Slide 01 1">
    <p:bg>
      <p:bgPr>
        <a:solidFill>
          <a:srgbClr val="FEFFFF"/>
        </a:solidFill>
        <a:effectLst/>
      </p:bgPr>
    </p:bg>
    <p:spTree>
      <p:nvGrpSpPr>
        <p:cNvPr id="1" name="Shape 212"/>
        <p:cNvGrpSpPr/>
        <p:nvPr/>
      </p:nvGrpSpPr>
      <p:grpSpPr>
        <a:xfrm>
          <a:off x="0" y="0"/>
          <a:ext cx="0" cy="0"/>
          <a:chOff x="0" y="0"/>
          <a:chExt cx="0" cy="0"/>
        </a:xfrm>
      </p:grpSpPr>
      <p:grpSp>
        <p:nvGrpSpPr>
          <p:cNvPr id="213" name="Google Shape;213;g125af9fe7c7_0_328"/>
          <p:cNvGrpSpPr/>
          <p:nvPr/>
        </p:nvGrpSpPr>
        <p:grpSpPr>
          <a:xfrm>
            <a:off x="-1" y="-1"/>
            <a:ext cx="12192000" cy="6858000"/>
            <a:chOff x="0" y="0"/>
            <a:chExt cx="9144000" cy="5143500"/>
          </a:xfrm>
        </p:grpSpPr>
        <p:sp>
          <p:nvSpPr>
            <p:cNvPr id="214" name="Google Shape;214;g125af9fe7c7_0_328"/>
            <p:cNvSpPr/>
            <p:nvPr/>
          </p:nvSpPr>
          <p:spPr>
            <a:xfrm>
              <a:off x="0" y="0"/>
              <a:ext cx="9144000" cy="5143500"/>
            </a:xfrm>
            <a:prstGeom prst="rect">
              <a:avLst/>
            </a:prstGeom>
            <a:solidFill>
              <a:srgbClr val="FEFFFF"/>
            </a:solidFill>
            <a:ln>
              <a:noFill/>
            </a:ln>
          </p:spPr>
          <p:txBody>
            <a:bodyPr spcFirstLastPara="1" wrap="square" lIns="80975" tIns="80975" rIns="80975" bIns="80975" anchor="t" anchorCtr="0">
              <a:noAutofit/>
            </a:bodyPr>
            <a:lstStyle/>
            <a:p>
              <a:pPr marL="0" marR="0" lvl="0" indent="0" algn="l" rtl="0">
                <a:lnSpc>
                  <a:spcPct val="100000"/>
                </a:lnSpc>
                <a:spcBef>
                  <a:spcPts val="0"/>
                </a:spcBef>
                <a:spcAft>
                  <a:spcPts val="0"/>
                </a:spcAft>
                <a:buClr>
                  <a:srgbClr val="2F6165"/>
                </a:buClr>
                <a:buSzPts val="1200"/>
                <a:buFont typeface="Calibri"/>
                <a:buNone/>
              </a:pPr>
              <a:endParaRPr sz="1600" b="0" i="0" u="none" strike="noStrike" cap="none">
                <a:solidFill>
                  <a:srgbClr val="2F6165"/>
                </a:solidFill>
                <a:latin typeface="Calibri"/>
                <a:ea typeface="Calibri"/>
                <a:cs typeface="Calibri"/>
                <a:sym typeface="Calibri"/>
              </a:endParaRPr>
            </a:p>
          </p:txBody>
        </p:sp>
        <p:pic>
          <p:nvPicPr>
            <p:cNvPr id="215" name="Google Shape;215;g125af9fe7c7_0_328" descr="image25.png"/>
            <p:cNvPicPr preferRelativeResize="0"/>
            <p:nvPr/>
          </p:nvPicPr>
          <p:blipFill rotWithShape="1">
            <a:blip r:embed="rId2">
              <a:alphaModFix/>
            </a:blip>
            <a:srcRect/>
            <a:stretch/>
          </p:blipFill>
          <p:spPr>
            <a:xfrm>
              <a:off x="0" y="0"/>
              <a:ext cx="9144000" cy="5143500"/>
            </a:xfrm>
            <a:prstGeom prst="rect">
              <a:avLst/>
            </a:prstGeom>
            <a:noFill/>
            <a:ln>
              <a:noFill/>
            </a:ln>
          </p:spPr>
        </p:pic>
      </p:grpSp>
      <p:grpSp>
        <p:nvGrpSpPr>
          <p:cNvPr id="216" name="Google Shape;216;g125af9fe7c7_0_328"/>
          <p:cNvGrpSpPr/>
          <p:nvPr/>
        </p:nvGrpSpPr>
        <p:grpSpPr>
          <a:xfrm>
            <a:off x="126999" y="2250949"/>
            <a:ext cx="7964535" cy="4480051"/>
            <a:chOff x="0" y="0"/>
            <a:chExt cx="5973401" cy="3360038"/>
          </a:xfrm>
        </p:grpSpPr>
        <p:sp>
          <p:nvSpPr>
            <p:cNvPr id="217" name="Google Shape;217;g125af9fe7c7_0_328"/>
            <p:cNvSpPr/>
            <p:nvPr/>
          </p:nvSpPr>
          <p:spPr>
            <a:xfrm>
              <a:off x="0" y="0"/>
              <a:ext cx="5973300" cy="3360000"/>
            </a:xfrm>
            <a:prstGeom prst="rect">
              <a:avLst/>
            </a:prstGeom>
            <a:solidFill>
              <a:srgbClr val="FEFFFF"/>
            </a:solidFill>
            <a:ln>
              <a:noFill/>
            </a:ln>
          </p:spPr>
          <p:txBody>
            <a:bodyPr spcFirstLastPara="1" wrap="square" lIns="80975" tIns="80975" rIns="80975" bIns="80975" anchor="t" anchorCtr="0">
              <a:noAutofit/>
            </a:bodyPr>
            <a:lstStyle/>
            <a:p>
              <a:pPr marL="0" marR="0" lvl="0" indent="0" algn="l" rtl="0">
                <a:lnSpc>
                  <a:spcPct val="100000"/>
                </a:lnSpc>
                <a:spcBef>
                  <a:spcPts val="0"/>
                </a:spcBef>
                <a:spcAft>
                  <a:spcPts val="0"/>
                </a:spcAft>
                <a:buClr>
                  <a:srgbClr val="2F6165"/>
                </a:buClr>
                <a:buSzPts val="1200"/>
                <a:buFont typeface="Calibri"/>
                <a:buNone/>
              </a:pPr>
              <a:endParaRPr sz="1600" b="0" i="0" u="none" strike="noStrike" cap="none">
                <a:solidFill>
                  <a:srgbClr val="2F6165"/>
                </a:solidFill>
                <a:latin typeface="Calibri"/>
                <a:ea typeface="Calibri"/>
                <a:cs typeface="Calibri"/>
                <a:sym typeface="Calibri"/>
              </a:endParaRPr>
            </a:p>
          </p:txBody>
        </p:sp>
        <p:pic>
          <p:nvPicPr>
            <p:cNvPr id="218" name="Google Shape;218;g125af9fe7c7_0_328" descr="image26.png"/>
            <p:cNvPicPr preferRelativeResize="0"/>
            <p:nvPr/>
          </p:nvPicPr>
          <p:blipFill rotWithShape="1">
            <a:blip r:embed="rId3">
              <a:alphaModFix/>
            </a:blip>
            <a:srcRect/>
            <a:stretch/>
          </p:blipFill>
          <p:spPr>
            <a:xfrm>
              <a:off x="0" y="0"/>
              <a:ext cx="5973401" cy="3360038"/>
            </a:xfrm>
            <a:prstGeom prst="rect">
              <a:avLst/>
            </a:prstGeom>
            <a:noFill/>
            <a:ln>
              <a:noFill/>
            </a:ln>
          </p:spPr>
        </p:pic>
      </p:grpSp>
      <p:sp>
        <p:nvSpPr>
          <p:cNvPr id="219" name="Google Shape;219;g125af9fe7c7_0_328"/>
          <p:cNvSpPr txBox="1">
            <a:spLocks noGrp="1"/>
          </p:cNvSpPr>
          <p:nvPr>
            <p:ph type="title"/>
          </p:nvPr>
        </p:nvSpPr>
        <p:spPr>
          <a:xfrm>
            <a:off x="6199631" y="365760"/>
            <a:ext cx="4468400" cy="1078800"/>
          </a:xfrm>
          <a:prstGeom prst="rect">
            <a:avLst/>
          </a:prstGeom>
          <a:noFill/>
          <a:ln>
            <a:noFill/>
          </a:ln>
        </p:spPr>
        <p:txBody>
          <a:bodyPr spcFirstLastPara="1" wrap="square" lIns="0" tIns="0" rIns="0" bIns="0" anchor="t" anchorCtr="0">
            <a:noAutofit/>
          </a:bodyPr>
          <a:lstStyle>
            <a:lvl1pPr lvl="0" algn="l" rtl="0">
              <a:lnSpc>
                <a:spcPct val="103333"/>
              </a:lnSpc>
              <a:spcBef>
                <a:spcPts val="0"/>
              </a:spcBef>
              <a:spcAft>
                <a:spcPts val="0"/>
              </a:spcAft>
              <a:buClr>
                <a:srgbClr val="2F6165"/>
              </a:buClr>
              <a:buSzPts val="3000"/>
              <a:buFont typeface="Arial"/>
              <a:buChar char="●"/>
              <a:defRPr sz="4000">
                <a:solidFill>
                  <a:srgbClr val="2F6165"/>
                </a:solidFill>
                <a:latin typeface="Arial"/>
                <a:ea typeface="Arial"/>
                <a:cs typeface="Arial"/>
                <a:sym typeface="Arial"/>
              </a:defRPr>
            </a:lvl1pPr>
            <a:lvl2pPr lvl="1" algn="l" rtl="0">
              <a:lnSpc>
                <a:spcPct val="100000"/>
              </a:lnSpc>
              <a:spcBef>
                <a:spcPts val="0"/>
              </a:spcBef>
              <a:spcAft>
                <a:spcPts val="0"/>
              </a:spcAft>
              <a:buClr>
                <a:srgbClr val="000000"/>
              </a:buClr>
              <a:buSzPts val="1800"/>
              <a:buChar char="○"/>
              <a:defRPr sz="1867"/>
            </a:lvl2pPr>
            <a:lvl3pPr lvl="2" algn="l" rtl="0">
              <a:lnSpc>
                <a:spcPct val="100000"/>
              </a:lnSpc>
              <a:spcBef>
                <a:spcPts val="0"/>
              </a:spcBef>
              <a:spcAft>
                <a:spcPts val="0"/>
              </a:spcAft>
              <a:buClr>
                <a:srgbClr val="000000"/>
              </a:buClr>
              <a:buSzPts val="1800"/>
              <a:buChar char="■"/>
              <a:defRPr sz="1867"/>
            </a:lvl3pPr>
            <a:lvl4pPr lvl="3" algn="l" rtl="0">
              <a:lnSpc>
                <a:spcPct val="100000"/>
              </a:lnSpc>
              <a:spcBef>
                <a:spcPts val="0"/>
              </a:spcBef>
              <a:spcAft>
                <a:spcPts val="0"/>
              </a:spcAft>
              <a:buClr>
                <a:srgbClr val="000000"/>
              </a:buClr>
              <a:buSzPts val="1800"/>
              <a:buChar char="●"/>
              <a:defRPr sz="1867"/>
            </a:lvl4pPr>
            <a:lvl5pPr lvl="4" algn="l" rtl="0">
              <a:lnSpc>
                <a:spcPct val="100000"/>
              </a:lnSpc>
              <a:spcBef>
                <a:spcPts val="0"/>
              </a:spcBef>
              <a:spcAft>
                <a:spcPts val="0"/>
              </a:spcAft>
              <a:buClr>
                <a:srgbClr val="000000"/>
              </a:buClr>
              <a:buSzPts val="1800"/>
              <a:buChar char="○"/>
              <a:defRPr sz="1867"/>
            </a:lvl5pPr>
            <a:lvl6pPr lvl="5" algn="l" rtl="0">
              <a:lnSpc>
                <a:spcPct val="100000"/>
              </a:lnSpc>
              <a:spcBef>
                <a:spcPts val="0"/>
              </a:spcBef>
              <a:spcAft>
                <a:spcPts val="0"/>
              </a:spcAft>
              <a:buClr>
                <a:srgbClr val="000000"/>
              </a:buClr>
              <a:buSzPts val="1800"/>
              <a:buChar char="■"/>
              <a:defRPr sz="1867"/>
            </a:lvl6pPr>
            <a:lvl7pPr lvl="6" algn="l" rtl="0">
              <a:lnSpc>
                <a:spcPct val="100000"/>
              </a:lnSpc>
              <a:spcBef>
                <a:spcPts val="0"/>
              </a:spcBef>
              <a:spcAft>
                <a:spcPts val="0"/>
              </a:spcAft>
              <a:buClr>
                <a:srgbClr val="000000"/>
              </a:buClr>
              <a:buSzPts val="1800"/>
              <a:buChar char="●"/>
              <a:defRPr sz="1867"/>
            </a:lvl7pPr>
            <a:lvl8pPr lvl="7" algn="l" rtl="0">
              <a:lnSpc>
                <a:spcPct val="100000"/>
              </a:lnSpc>
              <a:spcBef>
                <a:spcPts val="0"/>
              </a:spcBef>
              <a:spcAft>
                <a:spcPts val="0"/>
              </a:spcAft>
              <a:buClr>
                <a:srgbClr val="000000"/>
              </a:buClr>
              <a:buSzPts val="1800"/>
              <a:buChar char="○"/>
              <a:defRPr sz="1867"/>
            </a:lvl8pPr>
            <a:lvl9pPr lvl="8" algn="l" rtl="0">
              <a:lnSpc>
                <a:spcPct val="100000"/>
              </a:lnSpc>
              <a:spcBef>
                <a:spcPts val="0"/>
              </a:spcBef>
              <a:spcAft>
                <a:spcPts val="0"/>
              </a:spcAft>
              <a:buClr>
                <a:srgbClr val="000000"/>
              </a:buClr>
              <a:buSzPts val="1800"/>
              <a:buChar char="■"/>
              <a:defRPr sz="1867"/>
            </a:lvl9pPr>
          </a:lstStyle>
          <a:p>
            <a:endParaRPr/>
          </a:p>
        </p:txBody>
      </p:sp>
      <p:sp>
        <p:nvSpPr>
          <p:cNvPr id="220" name="Google Shape;220;g125af9fe7c7_0_328"/>
          <p:cNvSpPr txBox="1">
            <a:spLocks noGrp="1"/>
          </p:cNvSpPr>
          <p:nvPr>
            <p:ph type="body" idx="1"/>
          </p:nvPr>
        </p:nvSpPr>
        <p:spPr>
          <a:xfrm>
            <a:off x="6199631" y="1462341"/>
            <a:ext cx="4468400" cy="1655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0"/>
              </a:spcBef>
              <a:spcAft>
                <a:spcPts val="0"/>
              </a:spcAft>
              <a:buClr>
                <a:srgbClr val="2F6165"/>
              </a:buClr>
              <a:buSzPts val="1200"/>
              <a:buFont typeface="Arial"/>
              <a:buNone/>
              <a:defRPr sz="1600">
                <a:solidFill>
                  <a:srgbClr val="2F6165"/>
                </a:solidFill>
                <a:latin typeface="Arial"/>
                <a:ea typeface="Arial"/>
                <a:cs typeface="Arial"/>
                <a:sym typeface="Arial"/>
              </a:defRPr>
            </a:lvl1pPr>
            <a:lvl2pPr marL="1219170" lvl="1" indent="-304792" algn="l" rtl="0">
              <a:lnSpc>
                <a:spcPct val="100000"/>
              </a:lnSpc>
              <a:spcBef>
                <a:spcPts val="0"/>
              </a:spcBef>
              <a:spcAft>
                <a:spcPts val="0"/>
              </a:spcAft>
              <a:buClr>
                <a:srgbClr val="2F6165"/>
              </a:buClr>
              <a:buSzPts val="1200"/>
              <a:buFont typeface="Arial"/>
              <a:buNone/>
              <a:defRPr sz="1600">
                <a:solidFill>
                  <a:srgbClr val="2F6165"/>
                </a:solidFill>
                <a:latin typeface="Arial"/>
                <a:ea typeface="Arial"/>
                <a:cs typeface="Arial"/>
                <a:sym typeface="Arial"/>
              </a:defRPr>
            </a:lvl2pPr>
            <a:lvl3pPr marL="1828754" lvl="2" indent="-304792" algn="l" rtl="0">
              <a:lnSpc>
                <a:spcPct val="100000"/>
              </a:lnSpc>
              <a:spcBef>
                <a:spcPts val="0"/>
              </a:spcBef>
              <a:spcAft>
                <a:spcPts val="0"/>
              </a:spcAft>
              <a:buClr>
                <a:srgbClr val="2F6165"/>
              </a:buClr>
              <a:buSzPts val="1200"/>
              <a:buFont typeface="Arial"/>
              <a:buNone/>
              <a:defRPr sz="1600">
                <a:solidFill>
                  <a:srgbClr val="2F6165"/>
                </a:solidFill>
                <a:latin typeface="Arial"/>
                <a:ea typeface="Arial"/>
                <a:cs typeface="Arial"/>
                <a:sym typeface="Arial"/>
              </a:defRPr>
            </a:lvl3pPr>
            <a:lvl4pPr marL="2438339" lvl="3" indent="-304792" algn="l" rtl="0">
              <a:lnSpc>
                <a:spcPct val="100000"/>
              </a:lnSpc>
              <a:spcBef>
                <a:spcPts val="0"/>
              </a:spcBef>
              <a:spcAft>
                <a:spcPts val="0"/>
              </a:spcAft>
              <a:buClr>
                <a:srgbClr val="2F6165"/>
              </a:buClr>
              <a:buSzPts val="1200"/>
              <a:buFont typeface="Arial"/>
              <a:buNone/>
              <a:defRPr sz="1600">
                <a:solidFill>
                  <a:srgbClr val="2F6165"/>
                </a:solidFill>
                <a:latin typeface="Arial"/>
                <a:ea typeface="Arial"/>
                <a:cs typeface="Arial"/>
                <a:sym typeface="Arial"/>
              </a:defRPr>
            </a:lvl4pPr>
            <a:lvl5pPr marL="3047924" lvl="4" indent="-304792" algn="l" rtl="0">
              <a:lnSpc>
                <a:spcPct val="100000"/>
              </a:lnSpc>
              <a:spcBef>
                <a:spcPts val="0"/>
              </a:spcBef>
              <a:spcAft>
                <a:spcPts val="0"/>
              </a:spcAft>
              <a:buClr>
                <a:srgbClr val="2F6165"/>
              </a:buClr>
              <a:buSzPts val="1200"/>
              <a:buFont typeface="Arial"/>
              <a:buNone/>
              <a:defRPr sz="1600">
                <a:solidFill>
                  <a:srgbClr val="2F6165"/>
                </a:solidFill>
                <a:latin typeface="Arial"/>
                <a:ea typeface="Arial"/>
                <a:cs typeface="Arial"/>
                <a:sym typeface="Arial"/>
              </a:defRPr>
            </a:lvl5pPr>
            <a:lvl6pPr marL="3657509" lvl="5" indent="-457189" algn="l" rtl="0">
              <a:lnSpc>
                <a:spcPct val="115000"/>
              </a:lnSpc>
              <a:spcBef>
                <a:spcPts val="0"/>
              </a:spcBef>
              <a:spcAft>
                <a:spcPts val="0"/>
              </a:spcAft>
              <a:buSzPts val="1800"/>
              <a:buChar char="■"/>
              <a:defRPr sz="1867"/>
            </a:lvl6pPr>
            <a:lvl7pPr marL="4267093" lvl="6" indent="-457189" algn="l" rtl="0">
              <a:lnSpc>
                <a:spcPct val="115000"/>
              </a:lnSpc>
              <a:spcBef>
                <a:spcPts val="0"/>
              </a:spcBef>
              <a:spcAft>
                <a:spcPts val="0"/>
              </a:spcAft>
              <a:buSzPts val="1800"/>
              <a:buChar char="●"/>
              <a:defRPr sz="1867"/>
            </a:lvl7pPr>
            <a:lvl8pPr marL="4876678" lvl="7" indent="-457189" algn="l" rtl="0">
              <a:lnSpc>
                <a:spcPct val="115000"/>
              </a:lnSpc>
              <a:spcBef>
                <a:spcPts val="0"/>
              </a:spcBef>
              <a:spcAft>
                <a:spcPts val="0"/>
              </a:spcAft>
              <a:buSzPts val="1800"/>
              <a:buChar char="○"/>
              <a:defRPr sz="1867"/>
            </a:lvl8pPr>
            <a:lvl9pPr marL="5486263" lvl="8" indent="-457189" algn="l" rtl="0">
              <a:lnSpc>
                <a:spcPct val="115000"/>
              </a:lnSpc>
              <a:spcBef>
                <a:spcPts val="0"/>
              </a:spcBef>
              <a:spcAft>
                <a:spcPts val="0"/>
              </a:spcAft>
              <a:buSzPts val="1800"/>
              <a:buChar char="■"/>
              <a:defRPr sz="1867"/>
            </a:lvl9pPr>
          </a:lstStyle>
          <a:p>
            <a:endParaRPr/>
          </a:p>
        </p:txBody>
      </p:sp>
      <p:sp>
        <p:nvSpPr>
          <p:cNvPr id="221" name="Google Shape;221;g125af9fe7c7_0_328"/>
          <p:cNvSpPr txBox="1">
            <a:spLocks noGrp="1"/>
          </p:cNvSpPr>
          <p:nvPr>
            <p:ph type="sldNum" idx="12"/>
          </p:nvPr>
        </p:nvSpPr>
        <p:spPr>
          <a:xfrm>
            <a:off x="5892800" y="5983816"/>
            <a:ext cx="2844800" cy="3724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1pPr>
            <a:lvl2pPr marL="0" marR="0" lvl="1"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2pPr>
            <a:lvl3pPr marL="0" marR="0" lvl="2"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3pPr>
            <a:lvl4pPr marL="0" marR="0" lvl="3"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4pPr>
            <a:lvl5pPr marL="0" marR="0" lvl="4"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5pPr>
            <a:lvl6pPr marL="0" marR="0" lvl="5"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6pPr>
            <a:lvl7pPr marL="0" marR="0" lvl="6"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7pPr>
            <a:lvl8pPr marL="0" marR="0" lvl="7"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8pPr>
            <a:lvl9pPr marL="0" marR="0" lvl="8" indent="0" algn="r" rtl="0">
              <a:lnSpc>
                <a:spcPct val="100000"/>
              </a:lnSpc>
              <a:spcBef>
                <a:spcPts val="0"/>
              </a:spcBef>
              <a:spcAft>
                <a:spcPts val="0"/>
              </a:spcAft>
              <a:buClr>
                <a:srgbClr val="2F6165"/>
              </a:buClr>
              <a:buSzPts val="600"/>
              <a:buFont typeface="Arial"/>
              <a:buNone/>
              <a:defRPr sz="800" b="1">
                <a:solidFill>
                  <a:srgbClr val="2F6165"/>
                </a:solidFill>
                <a:latin typeface="Arial"/>
                <a:ea typeface="Arial"/>
                <a:cs typeface="Arial"/>
                <a:sym typeface="Arial"/>
              </a:defRPr>
            </a:lvl9pPr>
          </a:lstStyle>
          <a:p>
            <a:fld id="{00000000-1234-1234-1234-123412341234}" type="slidenum">
              <a:rPr lang="en" smtClean="0"/>
              <a:pPr/>
              <a:t>‹#›</a:t>
            </a:fld>
            <a:endParaRPr lang="en" sz="1467" b="0">
              <a:solidFill>
                <a:srgbClr val="000000"/>
              </a:solidFill>
            </a:endParaRPr>
          </a:p>
        </p:txBody>
      </p:sp>
    </p:spTree>
    <p:extLst>
      <p:ext uri="{BB962C8B-B14F-4D97-AF65-F5344CB8AC3E}">
        <p14:creationId xmlns:p14="http://schemas.microsoft.com/office/powerpoint/2010/main" val="15871116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amp; Subtitle copy 2 1">
  <p:cSld name="Title &amp; Subtitle copy 2 1">
    <p:spTree>
      <p:nvGrpSpPr>
        <p:cNvPr id="1" name="Shape 222"/>
        <p:cNvGrpSpPr/>
        <p:nvPr/>
      </p:nvGrpSpPr>
      <p:grpSpPr>
        <a:xfrm>
          <a:off x="0" y="0"/>
          <a:ext cx="0" cy="0"/>
          <a:chOff x="0" y="0"/>
          <a:chExt cx="0" cy="0"/>
        </a:xfrm>
      </p:grpSpPr>
      <p:sp>
        <p:nvSpPr>
          <p:cNvPr id="223" name="Google Shape;223;g125af9fe7c7_0_338"/>
          <p:cNvSpPr txBox="1">
            <a:spLocks noGrp="1"/>
          </p:cNvSpPr>
          <p:nvPr>
            <p:ph type="body" idx="1"/>
          </p:nvPr>
        </p:nvSpPr>
        <p:spPr>
          <a:xfrm>
            <a:off x="400316" y="358775"/>
            <a:ext cx="752400" cy="476400"/>
          </a:xfrm>
          <a:prstGeom prst="rect">
            <a:avLst/>
          </a:prstGeom>
          <a:noFill/>
          <a:ln>
            <a:noFill/>
          </a:ln>
        </p:spPr>
        <p:txBody>
          <a:bodyPr spcFirstLastPara="1" wrap="square" lIns="19050" tIns="19050" rIns="19050" bIns="19050" anchor="ctr" anchorCtr="0">
            <a:noAutofit/>
          </a:bodyPr>
          <a:lstStyle>
            <a:lvl1pPr marL="609585" lvl="0" indent="-304792" algn="l" rtl="0">
              <a:lnSpc>
                <a:spcPct val="100000"/>
              </a:lnSpc>
              <a:spcBef>
                <a:spcPts val="0"/>
              </a:spcBef>
              <a:spcAft>
                <a:spcPts val="0"/>
              </a:spcAft>
              <a:buClr>
                <a:srgbClr val="3B6065"/>
              </a:buClr>
              <a:buSzPts val="1800"/>
              <a:buFont typeface="Arial"/>
              <a:buNone/>
              <a:defRPr sz="1867" b="1">
                <a:solidFill>
                  <a:srgbClr val="3B6065"/>
                </a:solidFill>
                <a:latin typeface="Arial"/>
                <a:ea typeface="Arial"/>
                <a:cs typeface="Arial"/>
                <a:sym typeface="Arial"/>
              </a:defRPr>
            </a:lvl1pPr>
            <a:lvl2pPr marL="1219170" lvl="1" indent="-499521" algn="l" rtl="0">
              <a:lnSpc>
                <a:spcPct val="100000"/>
              </a:lnSpc>
              <a:spcBef>
                <a:spcPts val="0"/>
              </a:spcBef>
              <a:spcAft>
                <a:spcPts val="0"/>
              </a:spcAft>
              <a:buClr>
                <a:srgbClr val="3B6065"/>
              </a:buClr>
              <a:buSzPts val="2300"/>
              <a:buFont typeface="Arial"/>
              <a:buChar char="•"/>
              <a:defRPr sz="1867" b="1">
                <a:solidFill>
                  <a:srgbClr val="3B6065"/>
                </a:solidFill>
                <a:latin typeface="Arial"/>
                <a:ea typeface="Arial"/>
                <a:cs typeface="Arial"/>
                <a:sym typeface="Arial"/>
              </a:defRPr>
            </a:lvl2pPr>
            <a:lvl3pPr marL="1828754" lvl="2" indent="-499521" algn="l" rtl="0">
              <a:lnSpc>
                <a:spcPct val="100000"/>
              </a:lnSpc>
              <a:spcBef>
                <a:spcPts val="0"/>
              </a:spcBef>
              <a:spcAft>
                <a:spcPts val="0"/>
              </a:spcAft>
              <a:buClr>
                <a:srgbClr val="3B6065"/>
              </a:buClr>
              <a:buSzPts val="2300"/>
              <a:buFont typeface="Arial"/>
              <a:buChar char="•"/>
              <a:defRPr sz="1867" b="1">
                <a:solidFill>
                  <a:srgbClr val="3B6065"/>
                </a:solidFill>
                <a:latin typeface="Arial"/>
                <a:ea typeface="Arial"/>
                <a:cs typeface="Arial"/>
                <a:sym typeface="Arial"/>
              </a:defRPr>
            </a:lvl3pPr>
            <a:lvl4pPr marL="2438339" lvl="3" indent="-499521" algn="l" rtl="0">
              <a:lnSpc>
                <a:spcPct val="100000"/>
              </a:lnSpc>
              <a:spcBef>
                <a:spcPts val="0"/>
              </a:spcBef>
              <a:spcAft>
                <a:spcPts val="0"/>
              </a:spcAft>
              <a:buClr>
                <a:srgbClr val="3B6065"/>
              </a:buClr>
              <a:buSzPts val="2300"/>
              <a:buFont typeface="Arial"/>
              <a:buChar char="•"/>
              <a:defRPr sz="1867" b="1">
                <a:solidFill>
                  <a:srgbClr val="3B6065"/>
                </a:solidFill>
                <a:latin typeface="Arial"/>
                <a:ea typeface="Arial"/>
                <a:cs typeface="Arial"/>
                <a:sym typeface="Arial"/>
              </a:defRPr>
            </a:lvl4pPr>
            <a:lvl5pPr marL="3047924" lvl="4" indent="-499521" algn="l" rtl="0">
              <a:lnSpc>
                <a:spcPct val="100000"/>
              </a:lnSpc>
              <a:spcBef>
                <a:spcPts val="0"/>
              </a:spcBef>
              <a:spcAft>
                <a:spcPts val="0"/>
              </a:spcAft>
              <a:buClr>
                <a:srgbClr val="3B6065"/>
              </a:buClr>
              <a:buSzPts val="2300"/>
              <a:buFont typeface="Arial"/>
              <a:buChar char="•"/>
              <a:defRPr sz="1867" b="1">
                <a:solidFill>
                  <a:srgbClr val="3B6065"/>
                </a:solidFill>
                <a:latin typeface="Arial"/>
                <a:ea typeface="Arial"/>
                <a:cs typeface="Arial"/>
                <a:sym typeface="Arial"/>
              </a:defRPr>
            </a:lvl5pPr>
            <a:lvl6pPr marL="3657509" lvl="5" indent="-457189" algn="l" rtl="0">
              <a:lnSpc>
                <a:spcPct val="115000"/>
              </a:lnSpc>
              <a:spcBef>
                <a:spcPts val="0"/>
              </a:spcBef>
              <a:spcAft>
                <a:spcPts val="0"/>
              </a:spcAft>
              <a:buSzPts val="1800"/>
              <a:buChar char="■"/>
              <a:defRPr sz="1867"/>
            </a:lvl6pPr>
            <a:lvl7pPr marL="4267093" lvl="6" indent="-457189" algn="l" rtl="0">
              <a:lnSpc>
                <a:spcPct val="115000"/>
              </a:lnSpc>
              <a:spcBef>
                <a:spcPts val="0"/>
              </a:spcBef>
              <a:spcAft>
                <a:spcPts val="0"/>
              </a:spcAft>
              <a:buSzPts val="1800"/>
              <a:buChar char="●"/>
              <a:defRPr sz="1867"/>
            </a:lvl7pPr>
            <a:lvl8pPr marL="4876678" lvl="7" indent="-457189" algn="l" rtl="0">
              <a:lnSpc>
                <a:spcPct val="115000"/>
              </a:lnSpc>
              <a:spcBef>
                <a:spcPts val="0"/>
              </a:spcBef>
              <a:spcAft>
                <a:spcPts val="0"/>
              </a:spcAft>
              <a:buSzPts val="1800"/>
              <a:buChar char="○"/>
              <a:defRPr sz="1867"/>
            </a:lvl8pPr>
            <a:lvl9pPr marL="5486263" lvl="8" indent="-457189" algn="l" rtl="0">
              <a:lnSpc>
                <a:spcPct val="115000"/>
              </a:lnSpc>
              <a:spcBef>
                <a:spcPts val="0"/>
              </a:spcBef>
              <a:spcAft>
                <a:spcPts val="0"/>
              </a:spcAft>
              <a:buSzPts val="1800"/>
              <a:buChar char="■"/>
              <a:defRPr sz="1867"/>
            </a:lvl9pPr>
          </a:lstStyle>
          <a:p>
            <a:endParaRPr/>
          </a:p>
        </p:txBody>
      </p:sp>
      <p:sp>
        <p:nvSpPr>
          <p:cNvPr id="224" name="Google Shape;224;g125af9fe7c7_0_338"/>
          <p:cNvSpPr txBox="1">
            <a:spLocks noGrp="1"/>
          </p:cNvSpPr>
          <p:nvPr>
            <p:ph type="body" idx="2"/>
          </p:nvPr>
        </p:nvSpPr>
        <p:spPr>
          <a:xfrm>
            <a:off x="400315" y="866775"/>
            <a:ext cx="1926800" cy="476400"/>
          </a:xfrm>
          <a:prstGeom prst="rect">
            <a:avLst/>
          </a:prstGeom>
          <a:noFill/>
          <a:ln>
            <a:noFill/>
          </a:ln>
        </p:spPr>
        <p:txBody>
          <a:bodyPr spcFirstLastPara="1" wrap="square" lIns="19050" tIns="19050" rIns="19050" bIns="19050" anchor="t" anchorCtr="0">
            <a:noAutofit/>
          </a:bodyPr>
          <a:lstStyle>
            <a:lvl1pPr marL="609585" lvl="0" indent="-457189" algn="l" rtl="0">
              <a:lnSpc>
                <a:spcPct val="115000"/>
              </a:lnSpc>
              <a:spcBef>
                <a:spcPts val="0"/>
              </a:spcBef>
              <a:spcAft>
                <a:spcPts val="0"/>
              </a:spcAft>
              <a:buSzPts val="1800"/>
              <a:buChar char="●"/>
              <a:defRPr sz="1867"/>
            </a:lvl1pPr>
            <a:lvl2pPr marL="1219170" lvl="1" indent="-457189" algn="l" rtl="0">
              <a:lnSpc>
                <a:spcPct val="115000"/>
              </a:lnSpc>
              <a:spcBef>
                <a:spcPts val="0"/>
              </a:spcBef>
              <a:spcAft>
                <a:spcPts val="0"/>
              </a:spcAft>
              <a:buSzPts val="1800"/>
              <a:buChar char="○"/>
              <a:defRPr sz="1867"/>
            </a:lvl2pPr>
            <a:lvl3pPr marL="1828754" lvl="2" indent="-457189" algn="l" rtl="0">
              <a:lnSpc>
                <a:spcPct val="115000"/>
              </a:lnSpc>
              <a:spcBef>
                <a:spcPts val="0"/>
              </a:spcBef>
              <a:spcAft>
                <a:spcPts val="0"/>
              </a:spcAft>
              <a:buSzPts val="1800"/>
              <a:buChar char="■"/>
              <a:defRPr sz="1867"/>
            </a:lvl3pPr>
            <a:lvl4pPr marL="2438339" lvl="3" indent="-457189" algn="l" rtl="0">
              <a:lnSpc>
                <a:spcPct val="115000"/>
              </a:lnSpc>
              <a:spcBef>
                <a:spcPts val="0"/>
              </a:spcBef>
              <a:spcAft>
                <a:spcPts val="0"/>
              </a:spcAft>
              <a:buSzPts val="1800"/>
              <a:buChar char="●"/>
              <a:defRPr sz="1867"/>
            </a:lvl4pPr>
            <a:lvl5pPr marL="3047924" lvl="4" indent="-457189" algn="l" rtl="0">
              <a:lnSpc>
                <a:spcPct val="115000"/>
              </a:lnSpc>
              <a:spcBef>
                <a:spcPts val="0"/>
              </a:spcBef>
              <a:spcAft>
                <a:spcPts val="0"/>
              </a:spcAft>
              <a:buSzPts val="1800"/>
              <a:buChar char="○"/>
              <a:defRPr sz="1867"/>
            </a:lvl5pPr>
            <a:lvl6pPr marL="3657509" lvl="5" indent="-457189" algn="l" rtl="0">
              <a:lnSpc>
                <a:spcPct val="115000"/>
              </a:lnSpc>
              <a:spcBef>
                <a:spcPts val="0"/>
              </a:spcBef>
              <a:spcAft>
                <a:spcPts val="0"/>
              </a:spcAft>
              <a:buSzPts val="1800"/>
              <a:buChar char="■"/>
              <a:defRPr sz="1867"/>
            </a:lvl6pPr>
            <a:lvl7pPr marL="4267093" lvl="6" indent="-457189" algn="l" rtl="0">
              <a:lnSpc>
                <a:spcPct val="115000"/>
              </a:lnSpc>
              <a:spcBef>
                <a:spcPts val="0"/>
              </a:spcBef>
              <a:spcAft>
                <a:spcPts val="0"/>
              </a:spcAft>
              <a:buSzPts val="1800"/>
              <a:buChar char="●"/>
              <a:defRPr sz="1867"/>
            </a:lvl7pPr>
            <a:lvl8pPr marL="4876678" lvl="7" indent="-457189" algn="l" rtl="0">
              <a:lnSpc>
                <a:spcPct val="115000"/>
              </a:lnSpc>
              <a:spcBef>
                <a:spcPts val="0"/>
              </a:spcBef>
              <a:spcAft>
                <a:spcPts val="0"/>
              </a:spcAft>
              <a:buSzPts val="1800"/>
              <a:buChar char="○"/>
              <a:defRPr sz="1867"/>
            </a:lvl8pPr>
            <a:lvl9pPr marL="5486263" lvl="8" indent="-457189" algn="l" rtl="0">
              <a:lnSpc>
                <a:spcPct val="115000"/>
              </a:lnSpc>
              <a:spcBef>
                <a:spcPts val="0"/>
              </a:spcBef>
              <a:spcAft>
                <a:spcPts val="0"/>
              </a:spcAft>
              <a:buSzPts val="1800"/>
              <a:buChar char="■"/>
              <a:defRPr sz="1867"/>
            </a:lvl9pPr>
          </a:lstStyle>
          <a:p>
            <a:endParaRPr/>
          </a:p>
        </p:txBody>
      </p:sp>
      <p:sp>
        <p:nvSpPr>
          <p:cNvPr id="225" name="Google Shape;225;g125af9fe7c7_0_338"/>
          <p:cNvSpPr>
            <a:spLocks noGrp="1"/>
          </p:cNvSpPr>
          <p:nvPr>
            <p:ph type="pic" idx="3"/>
          </p:nvPr>
        </p:nvSpPr>
        <p:spPr>
          <a:xfrm>
            <a:off x="439141" y="5945455"/>
            <a:ext cx="960000" cy="476400"/>
          </a:xfrm>
          <a:prstGeom prst="rect">
            <a:avLst/>
          </a:prstGeom>
          <a:noFill/>
          <a:ln>
            <a:noFill/>
          </a:ln>
        </p:spPr>
        <p:txBody>
          <a:bodyPr spcFirstLastPara="1" wrap="square" lIns="91425" tIns="45700" rIns="91425" bIns="45700" anchor="t" anchorCtr="0">
            <a:noAutofit/>
          </a:bodyPr>
          <a:lstStyle>
            <a:lvl1pPr marR="0" lvl="0"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1pPr>
            <a:lvl2pPr marR="0" lvl="1"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2pPr>
            <a:lvl3pPr marR="0" lvl="2"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3pPr>
            <a:lvl4pPr marR="0" lvl="3"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4pPr>
            <a:lvl5pPr marR="0" lvl="4"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5pPr>
            <a:lvl6pPr marR="0" lvl="5"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R="0" lvl="6"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R="0" lvl="7"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R="0" lvl="8"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226" name="Google Shape;226;g125af9fe7c7_0_338"/>
          <p:cNvSpPr txBox="1">
            <a:spLocks noGrp="1"/>
          </p:cNvSpPr>
          <p:nvPr>
            <p:ph type="sldNum" idx="12"/>
          </p:nvPr>
        </p:nvSpPr>
        <p:spPr>
          <a:xfrm>
            <a:off x="5974223" y="6540500"/>
            <a:ext cx="237200" cy="2328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12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467">
              <a:latin typeface="Arial"/>
              <a:ea typeface="Arial"/>
              <a:cs typeface="Arial"/>
              <a:sym typeface="Arial"/>
            </a:endParaRPr>
          </a:p>
        </p:txBody>
      </p:sp>
    </p:spTree>
    <p:extLst>
      <p:ext uri="{BB962C8B-B14F-4D97-AF65-F5344CB8AC3E}">
        <p14:creationId xmlns:p14="http://schemas.microsoft.com/office/powerpoint/2010/main" val="1329821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428439244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227"/>
        <p:cNvGrpSpPr/>
        <p:nvPr/>
      </p:nvGrpSpPr>
      <p:grpSpPr>
        <a:xfrm>
          <a:off x="0" y="0"/>
          <a:ext cx="0" cy="0"/>
          <a:chOff x="0" y="0"/>
          <a:chExt cx="0" cy="0"/>
        </a:xfrm>
      </p:grpSpPr>
      <p:sp>
        <p:nvSpPr>
          <p:cNvPr id="228" name="Google Shape;228;g125af9fe7c7_0_343"/>
          <p:cNvSpPr txBox="1">
            <a:spLocks noGrp="1"/>
          </p:cNvSpPr>
          <p:nvPr>
            <p:ph type="title"/>
          </p:nvPr>
        </p:nvSpPr>
        <p:spPr>
          <a:xfrm>
            <a:off x="415611" y="992765"/>
            <a:ext cx="11360800" cy="2736800"/>
          </a:xfrm>
          <a:prstGeom prst="rect">
            <a:avLst/>
          </a:prstGeom>
          <a:noFill/>
          <a:ln>
            <a:noFill/>
          </a:ln>
        </p:spPr>
        <p:txBody>
          <a:bodyPr spcFirstLastPara="1" wrap="square" lIns="91400" tIns="91400" rIns="91400" bIns="91400" anchor="b" anchorCtr="0">
            <a:noAutofit/>
          </a:bodyPr>
          <a:lstStyle>
            <a:lvl1pPr lvl="0" algn="ctr" rtl="0">
              <a:lnSpc>
                <a:spcPct val="100000"/>
              </a:lnSpc>
              <a:spcBef>
                <a:spcPts val="0"/>
              </a:spcBef>
              <a:spcAft>
                <a:spcPts val="0"/>
              </a:spcAft>
              <a:buClr>
                <a:srgbClr val="000000"/>
              </a:buClr>
              <a:buSzPts val="5200"/>
              <a:buFont typeface="Arial"/>
              <a:buChar char="●"/>
              <a:defRPr sz="6933"/>
            </a:lvl1pPr>
            <a:lvl2pPr lvl="1" algn="l" rtl="0">
              <a:lnSpc>
                <a:spcPct val="100000"/>
              </a:lnSpc>
              <a:spcBef>
                <a:spcPts val="0"/>
              </a:spcBef>
              <a:spcAft>
                <a:spcPts val="0"/>
              </a:spcAft>
              <a:buClr>
                <a:srgbClr val="000000"/>
              </a:buClr>
              <a:buSzPts val="1800"/>
              <a:buChar char="○"/>
              <a:defRPr sz="1867"/>
            </a:lvl2pPr>
            <a:lvl3pPr lvl="2" algn="l" rtl="0">
              <a:lnSpc>
                <a:spcPct val="100000"/>
              </a:lnSpc>
              <a:spcBef>
                <a:spcPts val="0"/>
              </a:spcBef>
              <a:spcAft>
                <a:spcPts val="0"/>
              </a:spcAft>
              <a:buClr>
                <a:srgbClr val="000000"/>
              </a:buClr>
              <a:buSzPts val="1800"/>
              <a:buChar char="■"/>
              <a:defRPr sz="1867"/>
            </a:lvl3pPr>
            <a:lvl4pPr lvl="3" algn="l" rtl="0">
              <a:lnSpc>
                <a:spcPct val="100000"/>
              </a:lnSpc>
              <a:spcBef>
                <a:spcPts val="0"/>
              </a:spcBef>
              <a:spcAft>
                <a:spcPts val="0"/>
              </a:spcAft>
              <a:buClr>
                <a:srgbClr val="000000"/>
              </a:buClr>
              <a:buSzPts val="1800"/>
              <a:buChar char="●"/>
              <a:defRPr sz="1867"/>
            </a:lvl4pPr>
            <a:lvl5pPr lvl="4" algn="l" rtl="0">
              <a:lnSpc>
                <a:spcPct val="100000"/>
              </a:lnSpc>
              <a:spcBef>
                <a:spcPts val="0"/>
              </a:spcBef>
              <a:spcAft>
                <a:spcPts val="0"/>
              </a:spcAft>
              <a:buClr>
                <a:srgbClr val="000000"/>
              </a:buClr>
              <a:buSzPts val="1800"/>
              <a:buChar char="○"/>
              <a:defRPr sz="1867"/>
            </a:lvl5pPr>
            <a:lvl6pPr lvl="5" algn="l" rtl="0">
              <a:lnSpc>
                <a:spcPct val="100000"/>
              </a:lnSpc>
              <a:spcBef>
                <a:spcPts val="0"/>
              </a:spcBef>
              <a:spcAft>
                <a:spcPts val="0"/>
              </a:spcAft>
              <a:buClr>
                <a:srgbClr val="000000"/>
              </a:buClr>
              <a:buSzPts val="1800"/>
              <a:buChar char="■"/>
              <a:defRPr sz="1867"/>
            </a:lvl6pPr>
            <a:lvl7pPr lvl="6" algn="l" rtl="0">
              <a:lnSpc>
                <a:spcPct val="100000"/>
              </a:lnSpc>
              <a:spcBef>
                <a:spcPts val="0"/>
              </a:spcBef>
              <a:spcAft>
                <a:spcPts val="0"/>
              </a:spcAft>
              <a:buClr>
                <a:srgbClr val="000000"/>
              </a:buClr>
              <a:buSzPts val="1800"/>
              <a:buChar char="●"/>
              <a:defRPr sz="1867"/>
            </a:lvl7pPr>
            <a:lvl8pPr lvl="7" algn="l" rtl="0">
              <a:lnSpc>
                <a:spcPct val="100000"/>
              </a:lnSpc>
              <a:spcBef>
                <a:spcPts val="0"/>
              </a:spcBef>
              <a:spcAft>
                <a:spcPts val="0"/>
              </a:spcAft>
              <a:buClr>
                <a:srgbClr val="000000"/>
              </a:buClr>
              <a:buSzPts val="1800"/>
              <a:buChar char="○"/>
              <a:defRPr sz="1867"/>
            </a:lvl8pPr>
            <a:lvl9pPr lvl="8" algn="l" rtl="0">
              <a:lnSpc>
                <a:spcPct val="100000"/>
              </a:lnSpc>
              <a:spcBef>
                <a:spcPts val="0"/>
              </a:spcBef>
              <a:spcAft>
                <a:spcPts val="0"/>
              </a:spcAft>
              <a:buClr>
                <a:srgbClr val="000000"/>
              </a:buClr>
              <a:buSzPts val="1800"/>
              <a:buChar char="■"/>
              <a:defRPr sz="1867"/>
            </a:lvl9pPr>
          </a:lstStyle>
          <a:p>
            <a:endParaRPr/>
          </a:p>
        </p:txBody>
      </p:sp>
      <p:sp>
        <p:nvSpPr>
          <p:cNvPr id="229" name="Google Shape;229;g125af9fe7c7_0_343"/>
          <p:cNvSpPr txBox="1">
            <a:spLocks noGrp="1"/>
          </p:cNvSpPr>
          <p:nvPr>
            <p:ph type="body" idx="1"/>
          </p:nvPr>
        </p:nvSpPr>
        <p:spPr>
          <a:xfrm>
            <a:off x="415599" y="3778833"/>
            <a:ext cx="11360800" cy="1056800"/>
          </a:xfrm>
          <a:prstGeom prst="rect">
            <a:avLst/>
          </a:prstGeom>
          <a:noFill/>
          <a:ln>
            <a:noFill/>
          </a:ln>
        </p:spPr>
        <p:txBody>
          <a:bodyPr spcFirstLastPara="1" wrap="square" lIns="91400" tIns="91400" rIns="91400" bIns="91400" anchor="t" anchorCtr="0">
            <a:noAutofit/>
          </a:bodyPr>
          <a:lstStyle>
            <a:lvl1pPr marL="609585" lvl="0" indent="-304792" algn="ctr" rtl="0">
              <a:lnSpc>
                <a:spcPct val="100000"/>
              </a:lnSpc>
              <a:spcBef>
                <a:spcPts val="0"/>
              </a:spcBef>
              <a:spcAft>
                <a:spcPts val="0"/>
              </a:spcAft>
              <a:buClr>
                <a:srgbClr val="585858"/>
              </a:buClr>
              <a:buSzPts val="2800"/>
              <a:buFont typeface="Arial"/>
              <a:buNone/>
              <a:defRPr sz="3733">
                <a:solidFill>
                  <a:srgbClr val="585858"/>
                </a:solidFill>
              </a:defRPr>
            </a:lvl1pPr>
            <a:lvl2pPr marL="1219170" lvl="1" indent="-304792" algn="ctr" rtl="0">
              <a:lnSpc>
                <a:spcPct val="100000"/>
              </a:lnSpc>
              <a:spcBef>
                <a:spcPts val="0"/>
              </a:spcBef>
              <a:spcAft>
                <a:spcPts val="0"/>
              </a:spcAft>
              <a:buClr>
                <a:srgbClr val="585858"/>
              </a:buClr>
              <a:buSzPts val="2800"/>
              <a:buFont typeface="Arial"/>
              <a:buNone/>
              <a:defRPr sz="3733">
                <a:solidFill>
                  <a:srgbClr val="585858"/>
                </a:solidFill>
              </a:defRPr>
            </a:lvl2pPr>
            <a:lvl3pPr marL="1828754" lvl="2" indent="-304792" algn="ctr" rtl="0">
              <a:lnSpc>
                <a:spcPct val="100000"/>
              </a:lnSpc>
              <a:spcBef>
                <a:spcPts val="0"/>
              </a:spcBef>
              <a:spcAft>
                <a:spcPts val="0"/>
              </a:spcAft>
              <a:buClr>
                <a:srgbClr val="585858"/>
              </a:buClr>
              <a:buSzPts val="2800"/>
              <a:buFont typeface="Arial"/>
              <a:buNone/>
              <a:defRPr sz="3733">
                <a:solidFill>
                  <a:srgbClr val="585858"/>
                </a:solidFill>
              </a:defRPr>
            </a:lvl3pPr>
            <a:lvl4pPr marL="2438339" lvl="3" indent="-304792" algn="ctr" rtl="0">
              <a:lnSpc>
                <a:spcPct val="100000"/>
              </a:lnSpc>
              <a:spcBef>
                <a:spcPts val="0"/>
              </a:spcBef>
              <a:spcAft>
                <a:spcPts val="0"/>
              </a:spcAft>
              <a:buClr>
                <a:srgbClr val="585858"/>
              </a:buClr>
              <a:buSzPts val="2800"/>
              <a:buFont typeface="Arial"/>
              <a:buNone/>
              <a:defRPr sz="3733">
                <a:solidFill>
                  <a:srgbClr val="585858"/>
                </a:solidFill>
              </a:defRPr>
            </a:lvl4pPr>
            <a:lvl5pPr marL="3047924" lvl="4" indent="-304792" algn="ctr" rtl="0">
              <a:lnSpc>
                <a:spcPct val="100000"/>
              </a:lnSpc>
              <a:spcBef>
                <a:spcPts val="0"/>
              </a:spcBef>
              <a:spcAft>
                <a:spcPts val="0"/>
              </a:spcAft>
              <a:buClr>
                <a:srgbClr val="585858"/>
              </a:buClr>
              <a:buSzPts val="2800"/>
              <a:buFont typeface="Arial"/>
              <a:buNone/>
              <a:defRPr sz="3733">
                <a:solidFill>
                  <a:srgbClr val="585858"/>
                </a:solidFill>
              </a:defRPr>
            </a:lvl5pPr>
            <a:lvl6pPr marL="3657509" lvl="5" indent="-457189" algn="l" rtl="0">
              <a:lnSpc>
                <a:spcPct val="115000"/>
              </a:lnSpc>
              <a:spcBef>
                <a:spcPts val="0"/>
              </a:spcBef>
              <a:spcAft>
                <a:spcPts val="0"/>
              </a:spcAft>
              <a:buSzPts val="1800"/>
              <a:buChar char="■"/>
              <a:defRPr sz="1867"/>
            </a:lvl6pPr>
            <a:lvl7pPr marL="4267093" lvl="6" indent="-457189" algn="l" rtl="0">
              <a:lnSpc>
                <a:spcPct val="115000"/>
              </a:lnSpc>
              <a:spcBef>
                <a:spcPts val="0"/>
              </a:spcBef>
              <a:spcAft>
                <a:spcPts val="0"/>
              </a:spcAft>
              <a:buSzPts val="1800"/>
              <a:buChar char="●"/>
              <a:defRPr sz="1867"/>
            </a:lvl7pPr>
            <a:lvl8pPr marL="4876678" lvl="7" indent="-457189" algn="l" rtl="0">
              <a:lnSpc>
                <a:spcPct val="115000"/>
              </a:lnSpc>
              <a:spcBef>
                <a:spcPts val="0"/>
              </a:spcBef>
              <a:spcAft>
                <a:spcPts val="0"/>
              </a:spcAft>
              <a:buSzPts val="1800"/>
              <a:buChar char="○"/>
              <a:defRPr sz="1867"/>
            </a:lvl8pPr>
            <a:lvl9pPr marL="5486263" lvl="8" indent="-457189" algn="l" rtl="0">
              <a:lnSpc>
                <a:spcPct val="115000"/>
              </a:lnSpc>
              <a:spcBef>
                <a:spcPts val="0"/>
              </a:spcBef>
              <a:spcAft>
                <a:spcPts val="0"/>
              </a:spcAft>
              <a:buSzPts val="1800"/>
              <a:buChar char="■"/>
              <a:defRPr sz="1867"/>
            </a:lvl9pPr>
          </a:lstStyle>
          <a:p>
            <a:endParaRPr/>
          </a:p>
        </p:txBody>
      </p:sp>
      <p:sp>
        <p:nvSpPr>
          <p:cNvPr id="230" name="Google Shape;230;g125af9fe7c7_0_343"/>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585858"/>
              </a:buClr>
              <a:buSzPts val="1000"/>
              <a:buFont typeface="Arial"/>
              <a:buNone/>
              <a:defRPr sz="1467">
                <a:solidFill>
                  <a:srgbClr val="585858"/>
                </a:solidFill>
              </a:defRPr>
            </a:lvl1pPr>
            <a:lvl2pPr marL="0" marR="0" lvl="1" indent="0" algn="r" rtl="0">
              <a:lnSpc>
                <a:spcPct val="100000"/>
              </a:lnSpc>
              <a:spcBef>
                <a:spcPts val="0"/>
              </a:spcBef>
              <a:spcAft>
                <a:spcPts val="0"/>
              </a:spcAft>
              <a:buClr>
                <a:srgbClr val="585858"/>
              </a:buClr>
              <a:buSzPts val="1000"/>
              <a:buFont typeface="Arial"/>
              <a:buNone/>
              <a:defRPr sz="1467">
                <a:solidFill>
                  <a:srgbClr val="585858"/>
                </a:solidFill>
              </a:defRPr>
            </a:lvl2pPr>
            <a:lvl3pPr marL="0" marR="0" lvl="2" indent="0" algn="r" rtl="0">
              <a:lnSpc>
                <a:spcPct val="100000"/>
              </a:lnSpc>
              <a:spcBef>
                <a:spcPts val="0"/>
              </a:spcBef>
              <a:spcAft>
                <a:spcPts val="0"/>
              </a:spcAft>
              <a:buClr>
                <a:srgbClr val="585858"/>
              </a:buClr>
              <a:buSzPts val="1000"/>
              <a:buFont typeface="Arial"/>
              <a:buNone/>
              <a:defRPr sz="1467">
                <a:solidFill>
                  <a:srgbClr val="585858"/>
                </a:solidFill>
              </a:defRPr>
            </a:lvl3pPr>
            <a:lvl4pPr marL="0" marR="0" lvl="3" indent="0" algn="r" rtl="0">
              <a:lnSpc>
                <a:spcPct val="100000"/>
              </a:lnSpc>
              <a:spcBef>
                <a:spcPts val="0"/>
              </a:spcBef>
              <a:spcAft>
                <a:spcPts val="0"/>
              </a:spcAft>
              <a:buClr>
                <a:srgbClr val="585858"/>
              </a:buClr>
              <a:buSzPts val="1000"/>
              <a:buFont typeface="Arial"/>
              <a:buNone/>
              <a:defRPr sz="1467">
                <a:solidFill>
                  <a:srgbClr val="585858"/>
                </a:solidFill>
              </a:defRPr>
            </a:lvl4pPr>
            <a:lvl5pPr marL="0" marR="0" lvl="4" indent="0" algn="r" rtl="0">
              <a:lnSpc>
                <a:spcPct val="100000"/>
              </a:lnSpc>
              <a:spcBef>
                <a:spcPts val="0"/>
              </a:spcBef>
              <a:spcAft>
                <a:spcPts val="0"/>
              </a:spcAft>
              <a:buClr>
                <a:srgbClr val="585858"/>
              </a:buClr>
              <a:buSzPts val="1000"/>
              <a:buFont typeface="Arial"/>
              <a:buNone/>
              <a:defRPr sz="1467">
                <a:solidFill>
                  <a:srgbClr val="585858"/>
                </a:solidFill>
              </a:defRPr>
            </a:lvl5pPr>
            <a:lvl6pPr marL="0" marR="0" lvl="5" indent="0" algn="r" rtl="0">
              <a:lnSpc>
                <a:spcPct val="100000"/>
              </a:lnSpc>
              <a:spcBef>
                <a:spcPts val="0"/>
              </a:spcBef>
              <a:spcAft>
                <a:spcPts val="0"/>
              </a:spcAft>
              <a:buClr>
                <a:srgbClr val="585858"/>
              </a:buClr>
              <a:buSzPts val="1000"/>
              <a:buFont typeface="Arial"/>
              <a:buNone/>
              <a:defRPr sz="1467">
                <a:solidFill>
                  <a:srgbClr val="585858"/>
                </a:solidFill>
              </a:defRPr>
            </a:lvl6pPr>
            <a:lvl7pPr marL="0" marR="0" lvl="6" indent="0" algn="r" rtl="0">
              <a:lnSpc>
                <a:spcPct val="100000"/>
              </a:lnSpc>
              <a:spcBef>
                <a:spcPts val="0"/>
              </a:spcBef>
              <a:spcAft>
                <a:spcPts val="0"/>
              </a:spcAft>
              <a:buClr>
                <a:srgbClr val="585858"/>
              </a:buClr>
              <a:buSzPts val="1000"/>
              <a:buFont typeface="Arial"/>
              <a:buNone/>
              <a:defRPr sz="1467">
                <a:solidFill>
                  <a:srgbClr val="585858"/>
                </a:solidFill>
              </a:defRPr>
            </a:lvl7pPr>
            <a:lvl8pPr marL="0" marR="0" lvl="7" indent="0" algn="r" rtl="0">
              <a:lnSpc>
                <a:spcPct val="100000"/>
              </a:lnSpc>
              <a:spcBef>
                <a:spcPts val="0"/>
              </a:spcBef>
              <a:spcAft>
                <a:spcPts val="0"/>
              </a:spcAft>
              <a:buClr>
                <a:srgbClr val="585858"/>
              </a:buClr>
              <a:buSzPts val="1000"/>
              <a:buFont typeface="Arial"/>
              <a:buNone/>
              <a:defRPr sz="1467">
                <a:solidFill>
                  <a:srgbClr val="585858"/>
                </a:solidFill>
              </a:defRPr>
            </a:lvl8pPr>
            <a:lvl9pPr marL="0" marR="0" lvl="8" indent="0" algn="r" rtl="0">
              <a:lnSpc>
                <a:spcPct val="100000"/>
              </a:lnSpc>
              <a:spcBef>
                <a:spcPts val="0"/>
              </a:spcBef>
              <a:spcAft>
                <a:spcPts val="0"/>
              </a:spcAft>
              <a:buClr>
                <a:srgbClr val="585858"/>
              </a:buClr>
              <a:buSzPts val="1000"/>
              <a:buFont typeface="Arial"/>
              <a:buNone/>
              <a:defRPr sz="1467">
                <a:solidFill>
                  <a:srgbClr val="585858"/>
                </a:solidFill>
              </a:defRPr>
            </a:lvl9pPr>
          </a:lstStyle>
          <a:p>
            <a:fld id="{00000000-1234-1234-1234-123412341234}" type="slidenum">
              <a:rPr lang="en" smtClean="0"/>
              <a:pPr/>
              <a:t>‹#›</a:t>
            </a:fld>
            <a:endParaRPr lang="en">
              <a:solidFill>
                <a:srgbClr val="000000"/>
              </a:solidFill>
            </a:endParaRPr>
          </a:p>
        </p:txBody>
      </p:sp>
    </p:spTree>
    <p:extLst>
      <p:ext uri="{BB962C8B-B14F-4D97-AF65-F5344CB8AC3E}">
        <p14:creationId xmlns:p14="http://schemas.microsoft.com/office/powerpoint/2010/main" val="46666718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31"/>
        <p:cNvGrpSpPr/>
        <p:nvPr/>
      </p:nvGrpSpPr>
      <p:grpSpPr>
        <a:xfrm>
          <a:off x="0" y="0"/>
          <a:ext cx="0" cy="0"/>
          <a:chOff x="0" y="0"/>
          <a:chExt cx="0" cy="0"/>
        </a:xfrm>
      </p:grpSpPr>
      <p:sp>
        <p:nvSpPr>
          <p:cNvPr id="232" name="Google Shape;232;g125af9fe7c7_0_347"/>
          <p:cNvSpPr txBox="1">
            <a:spLocks noGrp="1"/>
          </p:cNvSpPr>
          <p:nvPr>
            <p:ph type="sldNum" idx="12"/>
          </p:nvPr>
        </p:nvSpPr>
        <p:spPr>
          <a:xfrm>
            <a:off x="11409045" y="6333135"/>
            <a:ext cx="731600" cy="524800"/>
          </a:xfrm>
          <a:prstGeom prst="rect">
            <a:avLst/>
          </a:prstGeom>
          <a:noFill/>
          <a:ln>
            <a:noFill/>
          </a:ln>
        </p:spPr>
        <p:txBody>
          <a:bodyPr spcFirstLastPara="1" wrap="square" lIns="68575" tIns="68575" rIns="68575" bIns="68575" anchor="t" anchorCtr="0">
            <a:noAutofit/>
          </a:bodyPr>
          <a:lstStyle>
            <a:lvl1pPr lvl="0" rtl="0">
              <a:buNone/>
              <a:defRPr sz="1467"/>
            </a:lvl1pPr>
            <a:lvl2pPr lvl="1" rtl="0">
              <a:buNone/>
              <a:defRPr sz="1467"/>
            </a:lvl2pPr>
            <a:lvl3pPr lvl="2" rtl="0">
              <a:buNone/>
              <a:defRPr sz="1467"/>
            </a:lvl3pPr>
            <a:lvl4pPr lvl="3" rtl="0">
              <a:buNone/>
              <a:defRPr sz="1467"/>
            </a:lvl4pPr>
            <a:lvl5pPr lvl="4" rtl="0">
              <a:buNone/>
              <a:defRPr sz="1467"/>
            </a:lvl5pPr>
            <a:lvl6pPr lvl="5" rtl="0">
              <a:buNone/>
              <a:defRPr sz="1467"/>
            </a:lvl6pPr>
            <a:lvl7pPr lvl="6" rtl="0">
              <a:buNone/>
              <a:defRPr sz="1467"/>
            </a:lvl7pPr>
            <a:lvl8pPr lvl="7" rtl="0">
              <a:buNone/>
              <a:defRPr sz="1467"/>
            </a:lvl8pPr>
            <a:lvl9pPr lvl="8" rtl="0">
              <a:buNone/>
              <a:defRPr sz="1467"/>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90740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02436" y="5704012"/>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1105" y="5698612"/>
            <a:ext cx="1877087" cy="563126"/>
          </a:xfrm>
          <a:prstGeom prst="rect">
            <a:avLst/>
          </a:prstGeom>
        </p:spPr>
      </p:pic>
      <p:pic>
        <p:nvPicPr>
          <p:cNvPr id="6" name="Picture 5">
            <a:extLst>
              <a:ext uri="{FF2B5EF4-FFF2-40B4-BE49-F238E27FC236}">
                <a16:creationId xmlns:a16="http://schemas.microsoft.com/office/drawing/2014/main" id="{35EEA26A-F7EE-0E44-9B56-2BB651D52C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343250" y="5592995"/>
            <a:ext cx="1311049" cy="879250"/>
          </a:xfrm>
          <a:prstGeom prst="rect">
            <a:avLst/>
          </a:prstGeom>
        </p:spPr>
      </p:pic>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12201231" cy="5239512"/>
          </a:xfrm>
          <a:prstGeom prst="rect">
            <a:avLst/>
          </a:prstGeom>
        </p:spPr>
      </p:pic>
    </p:spTree>
    <p:extLst>
      <p:ext uri="{BB962C8B-B14F-4D97-AF65-F5344CB8AC3E}">
        <p14:creationId xmlns:p14="http://schemas.microsoft.com/office/powerpoint/2010/main" val="24392502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B42B8FD-185E-4B6D-A5CA-2D63B3B24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42797265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3275816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7628170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3634671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86704"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8538883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9975122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cxnSp>
        <p:nvCxnSpPr>
          <p:cNvPr id="7" name="Straight Connector 6">
            <a:extLst>
              <a:ext uri="{FF2B5EF4-FFF2-40B4-BE49-F238E27FC236}">
                <a16:creationId xmlns:a16="http://schemas.microsoft.com/office/drawing/2014/main" id="{522695B7-94A2-1042-89FC-E9D1BF3F74AF}"/>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429011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34682998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hasCustomPrompt="1"/>
          </p:nvPr>
        </p:nvSpPr>
        <p:spPr>
          <a:xfrm>
            <a:off x="5814237" y="1350337"/>
            <a:ext cx="4701363" cy="2700554"/>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
        <p:nvSpPr>
          <p:cNvPr id="4" name="Content Placeholder 3">
            <a:extLst>
              <a:ext uri="{FF2B5EF4-FFF2-40B4-BE49-F238E27FC236}">
                <a16:creationId xmlns:a16="http://schemas.microsoft.com/office/drawing/2014/main" id="{71A187F1-FDE1-0640-9D58-DD0A6DBED69A}"/>
              </a:ext>
            </a:extLst>
          </p:cNvPr>
          <p:cNvSpPr>
            <a:spLocks noGrp="1"/>
          </p:cNvSpPr>
          <p:nvPr>
            <p:ph sz="quarter" idx="12" hasCustomPrompt="1"/>
          </p:nvPr>
        </p:nvSpPr>
        <p:spPr>
          <a:xfrm>
            <a:off x="5814237" y="4244251"/>
            <a:ext cx="4700587" cy="1932711"/>
          </a:xfrm>
        </p:spPr>
        <p:txBody>
          <a:bodyPr/>
          <a:lstStyle>
            <a:lvl1pPr marL="228600" indent="-228600">
              <a:buClr>
                <a:schemeClr val="accent3"/>
              </a:buClr>
              <a:buFont typeface="Wingdings" pitchFamily="2" charset="2"/>
              <a:buChar char="§"/>
              <a:defRPr/>
            </a:lvl1pPr>
          </a:lstStyle>
          <a:p>
            <a:pPr lvl="0"/>
            <a:r>
              <a:rPr lang="en-US"/>
              <a:t>Click to add links to project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6A30AEE-2774-DF42-A766-C1022B2BB310}"/>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6583646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hasCustomPrompt="1"/>
          </p:nvPr>
        </p:nvSpPr>
        <p:spPr>
          <a:xfrm>
            <a:off x="5814237" y="1350335"/>
            <a:ext cx="4701363" cy="232271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endParaRPr lang="en-US"/>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cxnSp>
        <p:nvCxnSpPr>
          <p:cNvPr id="18" name="Straight Connector 17">
            <a:extLst>
              <a:ext uri="{FF2B5EF4-FFF2-40B4-BE49-F238E27FC236}">
                <a16:creationId xmlns:a16="http://schemas.microsoft.com/office/drawing/2014/main" id="{3F03F26E-0F89-3D4E-AD5F-6D9795B648D0}"/>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
        <p:nvSpPr>
          <p:cNvPr id="22" name="Content Placeholder 21">
            <a:extLst>
              <a:ext uri="{FF2B5EF4-FFF2-40B4-BE49-F238E27FC236}">
                <a16:creationId xmlns:a16="http://schemas.microsoft.com/office/drawing/2014/main" id="{AD1EC1E6-3599-434A-B82A-92FA1A0ECAE9}"/>
              </a:ext>
            </a:extLst>
          </p:cNvPr>
          <p:cNvSpPr>
            <a:spLocks noGrp="1"/>
          </p:cNvSpPr>
          <p:nvPr>
            <p:ph sz="quarter" idx="12" hasCustomPrompt="1"/>
          </p:nvPr>
        </p:nvSpPr>
        <p:spPr>
          <a:xfrm>
            <a:off x="5814237" y="3854247"/>
            <a:ext cx="4699000" cy="2322716"/>
          </a:xfrm>
        </p:spPr>
        <p:txBody>
          <a:bodyPr/>
          <a:lstStyle>
            <a:lvl1pPr marL="228600" indent="-228600">
              <a:buClr>
                <a:schemeClr val="accent3"/>
              </a:buClr>
              <a:buFont typeface="Wingdings" pitchFamily="2" charset="2"/>
              <a:buChar char="§"/>
              <a:defRPr/>
            </a:lvl1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61518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9584194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hasCustomPrompt="1"/>
          </p:nvPr>
        </p:nvSpPr>
        <p:spPr>
          <a:xfrm>
            <a:off x="6807200" y="1350337"/>
            <a:ext cx="3708400" cy="2205664"/>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insert image</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5969001"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
        <p:nvSpPr>
          <p:cNvPr id="5" name="Content Placeholder 4">
            <a:extLst>
              <a:ext uri="{FF2B5EF4-FFF2-40B4-BE49-F238E27FC236}">
                <a16:creationId xmlns:a16="http://schemas.microsoft.com/office/drawing/2014/main" id="{A599F2CA-3EEF-2A45-BE0D-114615BE1A34}"/>
              </a:ext>
            </a:extLst>
          </p:cNvPr>
          <p:cNvSpPr>
            <a:spLocks noGrp="1"/>
          </p:cNvSpPr>
          <p:nvPr>
            <p:ph sz="quarter" idx="12" hasCustomPrompt="1"/>
          </p:nvPr>
        </p:nvSpPr>
        <p:spPr>
          <a:xfrm>
            <a:off x="6807200" y="3683000"/>
            <a:ext cx="3708400" cy="2493963"/>
          </a:xfrm>
        </p:spPr>
        <p:txBody>
          <a:bodyPr/>
          <a:lstStyle>
            <a:lvl1pPr marL="228600" indent="-228600">
              <a:buClr>
                <a:schemeClr val="accent3"/>
              </a:buClr>
              <a:buFont typeface="Wingdings" pitchFamily="2" charset="2"/>
              <a:buChar cha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insert image</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0B90B86-1525-DF4D-9357-F6ABF9E214D2}"/>
              </a:ext>
            </a:extLst>
          </p:cNvPr>
          <p:cNvCxnSpPr>
            <a:cxnSpLocks/>
          </p:cNvCxnSpPr>
          <p:nvPr userDrawn="1"/>
        </p:nvCxnSpPr>
        <p:spPr>
          <a:xfrm>
            <a:off x="6807200" y="3623540"/>
            <a:ext cx="37084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4" name="Straight Connector 13">
            <a:extLst>
              <a:ext uri="{FF2B5EF4-FFF2-40B4-BE49-F238E27FC236}">
                <a16:creationId xmlns:a16="http://schemas.microsoft.com/office/drawing/2014/main" id="{260F1267-7EFD-B145-A186-56EF340EC47D}"/>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22761102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hasCustomPrompt="1"/>
          </p:nvPr>
        </p:nvSpPr>
        <p:spPr>
          <a:xfrm>
            <a:off x="5814237" y="1350336"/>
            <a:ext cx="4701363" cy="2314988"/>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endParaRPr lang="en-US"/>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
        <p:nvSpPr>
          <p:cNvPr id="5" name="Content Placeholder 4">
            <a:extLst>
              <a:ext uri="{FF2B5EF4-FFF2-40B4-BE49-F238E27FC236}">
                <a16:creationId xmlns:a16="http://schemas.microsoft.com/office/drawing/2014/main" id="{6AAE2E22-5585-8A48-82A3-633481808FB7}"/>
              </a:ext>
            </a:extLst>
          </p:cNvPr>
          <p:cNvSpPr>
            <a:spLocks noGrp="1"/>
          </p:cNvSpPr>
          <p:nvPr>
            <p:ph sz="quarter" idx="12" hasCustomPrompt="1"/>
          </p:nvPr>
        </p:nvSpPr>
        <p:spPr>
          <a:xfrm>
            <a:off x="5815013" y="3822858"/>
            <a:ext cx="4700587" cy="2354104"/>
          </a:xfrm>
        </p:spPr>
        <p:txBody>
          <a:bodyPr/>
          <a:lstStyle>
            <a:lvl1pPr marL="228600" indent="-228600">
              <a:buClr>
                <a:schemeClr val="accent3"/>
              </a:buClr>
              <a:buFont typeface="Wingdings" pitchFamily="2" charset="2"/>
              <a:buChar cha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6593B51-19EA-234F-AA72-242778ED3A0F}"/>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9310627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hasCustomPrompt="1"/>
          </p:nvPr>
        </p:nvSpPr>
        <p:spPr>
          <a:xfrm>
            <a:off x="838200" y="1350336"/>
            <a:ext cx="9677400" cy="4826627"/>
          </a:xfrm>
        </p:spPr>
        <p:txBody>
          <a:bodyPr>
            <a:noAutofit/>
          </a:bodyPr>
          <a:lstStyle>
            <a:lvl1pPr marL="228600" indent="-228600">
              <a:buClr>
                <a:srgbClr val="E0A141"/>
              </a:buClr>
              <a:buFont typeface="Wingdings" pitchFamily="2" charset="2"/>
              <a:buChar char="§"/>
              <a:defRPr lang="en-US" sz="2800" kern="1200" smtClean="0">
                <a:solidFill>
                  <a:schemeClr val="tx1"/>
                </a:solidFill>
                <a:effectLst/>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sz="2800" kern="1200">
                <a:solidFill>
                  <a:schemeClr val="tx1"/>
                </a:solidFill>
                <a:effectLst/>
                <a:latin typeface="+mn-lt"/>
                <a:ea typeface="+mn-ea"/>
                <a:cs typeface="+mn-cs"/>
              </a:rPr>
              <a:t>A summary of evaluation data and lessons learned to be considered for future similar or divergent interventions</a:t>
            </a:r>
            <a:endParaRPr lang="en-US"/>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cxnSp>
        <p:nvCxnSpPr>
          <p:cNvPr id="8" name="Straight Connector 7">
            <a:extLst>
              <a:ext uri="{FF2B5EF4-FFF2-40B4-BE49-F238E27FC236}">
                <a16:creationId xmlns:a16="http://schemas.microsoft.com/office/drawing/2014/main" id="{75E87FD1-4457-B446-9CC1-1AC2F3227E26}"/>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76577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6915742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1A97A2-FD7C-D04F-81AD-0203F21AD2BB}"/>
              </a:ext>
            </a:extLst>
          </p:cNvPr>
          <p:cNvSpPr txBox="1"/>
          <p:nvPr userDrawn="1"/>
        </p:nvSpPr>
        <p:spPr>
          <a:xfrm>
            <a:off x="1744336" y="2599978"/>
            <a:ext cx="8703325" cy="707886"/>
          </a:xfrm>
          <a:prstGeom prst="rect">
            <a:avLst/>
          </a:prstGeom>
          <a:noFill/>
        </p:spPr>
        <p:txBody>
          <a:bodyPr wrap="square" rtlCol="0">
            <a:spAutoFit/>
          </a:bodyPr>
          <a:lstStyle/>
          <a:p>
            <a:pPr algn="ctr"/>
            <a:r>
              <a:rPr lang="en-US" sz="4000" b="1">
                <a:solidFill>
                  <a:schemeClr val="bg1"/>
                </a:solidFill>
                <a:latin typeface="Poppins" pitchFamily="2" charset="77"/>
                <a:cs typeface="Poppins" pitchFamily="2" charset="77"/>
              </a:rPr>
              <a:t>ADD PROJECT NAME HERE</a:t>
            </a:r>
          </a:p>
        </p:txBody>
      </p:sp>
      <p:sp>
        <p:nvSpPr>
          <p:cNvPr id="5" name="TextBox 4">
            <a:extLst>
              <a:ext uri="{FF2B5EF4-FFF2-40B4-BE49-F238E27FC236}">
                <a16:creationId xmlns:a16="http://schemas.microsoft.com/office/drawing/2014/main" id="{DA413676-6A83-674B-93DA-6597B5206D53}"/>
              </a:ext>
            </a:extLst>
          </p:cNvPr>
          <p:cNvSpPr txBox="1"/>
          <p:nvPr userDrawn="1"/>
        </p:nvSpPr>
        <p:spPr>
          <a:xfrm>
            <a:off x="1744337" y="3429000"/>
            <a:ext cx="8703325" cy="369332"/>
          </a:xfrm>
          <a:prstGeom prst="rect">
            <a:avLst/>
          </a:prstGeom>
          <a:noFill/>
        </p:spPr>
        <p:txBody>
          <a:bodyPr wrap="square" rtlCol="0">
            <a:spAutoFit/>
          </a:bodyPr>
          <a:lstStyle/>
          <a:p>
            <a:pPr algn="ctr"/>
            <a:r>
              <a:rPr lang="en-US" b="1">
                <a:solidFill>
                  <a:schemeClr val="bg1"/>
                </a:solidFill>
                <a:latin typeface="Poppins" pitchFamily="2" charset="77"/>
                <a:cs typeface="Poppins" pitchFamily="2" charset="77"/>
              </a:rPr>
              <a:t>Add Subtitle Here</a:t>
            </a:r>
          </a:p>
        </p:txBody>
      </p:sp>
      <p:cxnSp>
        <p:nvCxnSpPr>
          <p:cNvPr id="7" name="Straight Connector 6">
            <a:extLst>
              <a:ext uri="{FF2B5EF4-FFF2-40B4-BE49-F238E27FC236}">
                <a16:creationId xmlns:a16="http://schemas.microsoft.com/office/drawing/2014/main" id="{1DC29372-BF09-D84D-B26F-BD85F7C2818D}"/>
              </a:ext>
            </a:extLst>
          </p:cNvPr>
          <p:cNvCxnSpPr>
            <a:cxnSpLocks/>
          </p:cNvCxnSpPr>
          <p:nvPr userDrawn="1"/>
        </p:nvCxnSpPr>
        <p:spPr>
          <a:xfrm flipV="1">
            <a:off x="0" y="3798332"/>
            <a:ext cx="7954178" cy="44067"/>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sp>
        <p:nvSpPr>
          <p:cNvPr id="10" name="Content Placeholder 9">
            <a:extLst>
              <a:ext uri="{FF2B5EF4-FFF2-40B4-BE49-F238E27FC236}">
                <a16:creationId xmlns:a16="http://schemas.microsoft.com/office/drawing/2014/main" id="{4FAE302D-171B-AC42-9461-A6BFB11EF6B1}"/>
              </a:ext>
            </a:extLst>
          </p:cNvPr>
          <p:cNvSpPr>
            <a:spLocks noGrp="1"/>
          </p:cNvSpPr>
          <p:nvPr>
            <p:ph sz="quarter" idx="10" hasCustomPrompt="1"/>
          </p:nvPr>
        </p:nvSpPr>
        <p:spPr>
          <a:xfrm>
            <a:off x="9164420" y="194984"/>
            <a:ext cx="2819400" cy="1741488"/>
          </a:xfrm>
        </p:spPr>
        <p:txBody>
          <a:bodyPr/>
          <a:lstStyle>
            <a:lvl1pPr marL="228600" indent="-228600">
              <a:buClr>
                <a:schemeClr val="accent3"/>
              </a:buClr>
              <a:buFont typeface="Wingdings" pitchFamily="2" charset="2"/>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project logo</a:t>
            </a:r>
          </a:p>
        </p:txBody>
      </p:sp>
      <p:pic>
        <p:nvPicPr>
          <p:cNvPr id="11" name="Picture 10" descr="Graphical user interface, application, PowerPoint&#10;&#10;Description automatically generated">
            <a:extLst>
              <a:ext uri="{FF2B5EF4-FFF2-40B4-BE49-F238E27FC236}">
                <a16:creationId xmlns:a16="http://schemas.microsoft.com/office/drawing/2014/main" id="{98274062-757F-E244-891E-996B225A296F}"/>
              </a:ext>
            </a:extLst>
          </p:cNvPr>
          <p:cNvPicPr>
            <a:picLocks noChangeAspect="1"/>
          </p:cNvPicPr>
          <p:nvPr userDrawn="1"/>
        </p:nvPicPr>
        <p:blipFill rotWithShape="1">
          <a:blip r:embed="rId3"/>
          <a:srcRect l="23561" t="80682" r="938" b="11165"/>
          <a:stretch/>
        </p:blipFill>
        <p:spPr>
          <a:xfrm>
            <a:off x="0" y="5960126"/>
            <a:ext cx="12192000" cy="897874"/>
          </a:xfrm>
          <a:prstGeom prst="rect">
            <a:avLst/>
          </a:prstGeom>
        </p:spPr>
      </p:pic>
      <p:pic>
        <p:nvPicPr>
          <p:cNvPr id="8" name="Content Placeholder 8">
            <a:extLst>
              <a:ext uri="{FF2B5EF4-FFF2-40B4-BE49-F238E27FC236}">
                <a16:creationId xmlns:a16="http://schemas.microsoft.com/office/drawing/2014/main" id="{E3F2E560-10FF-B744-90B9-00AB2776A3DF}"/>
              </a:ext>
            </a:extLst>
          </p:cNvPr>
          <p:cNvPicPr>
            <a:picLocks noChangeAspect="1"/>
          </p:cNvPicPr>
          <p:nvPr userDrawn="1"/>
        </p:nvPicPr>
        <p:blipFill rotWithShape="1">
          <a:blip r:embed="rId4"/>
          <a:srcRect l="95102" t="18043" r="1203" b="4928"/>
          <a:stretch/>
        </p:blipFill>
        <p:spPr>
          <a:xfrm rot="5400000">
            <a:off x="5647061" y="313062"/>
            <a:ext cx="897875" cy="12192001"/>
          </a:xfrm>
          <a:prstGeom prst="rect">
            <a:avLst/>
          </a:prstGeom>
        </p:spPr>
      </p:pic>
      <p:cxnSp>
        <p:nvCxnSpPr>
          <p:cNvPr id="9" name="Straight Connector 8">
            <a:extLst>
              <a:ext uri="{FF2B5EF4-FFF2-40B4-BE49-F238E27FC236}">
                <a16:creationId xmlns:a16="http://schemas.microsoft.com/office/drawing/2014/main" id="{3DCDC5B4-2640-6241-BA41-8D76FE75FF18}"/>
              </a:ext>
            </a:extLst>
          </p:cNvPr>
          <p:cNvCxnSpPr/>
          <p:nvPr userDrawn="1"/>
        </p:nvCxnSpPr>
        <p:spPr>
          <a:xfrm>
            <a:off x="0" y="5960125"/>
            <a:ext cx="12192000" cy="0"/>
          </a:xfrm>
          <a:prstGeom prst="line">
            <a:avLst/>
          </a:prstGeom>
          <a:ln w="28575">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14738674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781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518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spTree>
    <p:extLst>
      <p:ext uri="{BB962C8B-B14F-4D97-AF65-F5344CB8AC3E}">
        <p14:creationId xmlns:p14="http://schemas.microsoft.com/office/powerpoint/2010/main" val="204137197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7572749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82548421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02186665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22182864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8543963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35189645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49584135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46193453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279175591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786292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02436" y="5704012"/>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1105" y="5698612"/>
            <a:ext cx="1877087" cy="563126"/>
          </a:xfrm>
          <a:prstGeom prst="rect">
            <a:avLst/>
          </a:prstGeom>
        </p:spPr>
      </p:pic>
      <p:pic>
        <p:nvPicPr>
          <p:cNvPr id="6" name="Picture 5">
            <a:extLst>
              <a:ext uri="{FF2B5EF4-FFF2-40B4-BE49-F238E27FC236}">
                <a16:creationId xmlns:a16="http://schemas.microsoft.com/office/drawing/2014/main" id="{35EEA26A-F7EE-0E44-9B56-2BB651D52C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343250" y="5592995"/>
            <a:ext cx="1311049" cy="879250"/>
          </a:xfrm>
          <a:prstGeom prst="rect">
            <a:avLst/>
          </a:prstGeom>
        </p:spPr>
      </p:pic>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12201231" cy="5239512"/>
          </a:xfrm>
          <a:prstGeom prst="rect">
            <a:avLst/>
          </a:prstGeom>
        </p:spPr>
      </p:pic>
    </p:spTree>
    <p:extLst>
      <p:ext uri="{BB962C8B-B14F-4D97-AF65-F5344CB8AC3E}">
        <p14:creationId xmlns:p14="http://schemas.microsoft.com/office/powerpoint/2010/main" val="352808725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635F59"/>
                </a:solidFill>
                <a:effectLst/>
                <a:uLnTx/>
                <a:uFillTx/>
                <a:latin typeface="Calibri" panose="020F0502020204030204"/>
                <a:ea typeface="+mn-ea"/>
                <a:cs typeface="+mn-cs"/>
              </a:rPr>
              <a:t>Photography: FHI 360, OPTIONS Consortium, Canva</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a:t>
            </a:r>
            <a:endParaRPr lang="en-US"/>
          </a:p>
        </p:txBody>
      </p:sp>
    </p:spTree>
    <p:extLst>
      <p:ext uri="{BB962C8B-B14F-4D97-AF65-F5344CB8AC3E}">
        <p14:creationId xmlns:p14="http://schemas.microsoft.com/office/powerpoint/2010/main" val="23816265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3_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DC29372-BF09-D84D-B26F-BD85F7C2818D}"/>
              </a:ext>
            </a:extLst>
          </p:cNvPr>
          <p:cNvCxnSpPr>
            <a:cxnSpLocks/>
          </p:cNvCxnSpPr>
          <p:nvPr userDrawn="1"/>
        </p:nvCxnSpPr>
        <p:spPr>
          <a:xfrm flipV="1">
            <a:off x="0" y="3798332"/>
            <a:ext cx="7954178" cy="44067"/>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pic>
        <p:nvPicPr>
          <p:cNvPr id="11" name="Picture 10" descr="Graphical user interface, application, PowerPoint&#10;&#10;Description automatically generated">
            <a:extLst>
              <a:ext uri="{FF2B5EF4-FFF2-40B4-BE49-F238E27FC236}">
                <a16:creationId xmlns:a16="http://schemas.microsoft.com/office/drawing/2014/main" id="{98274062-757F-E244-891E-996B225A296F}"/>
              </a:ext>
            </a:extLst>
          </p:cNvPr>
          <p:cNvPicPr>
            <a:picLocks noChangeAspect="1"/>
          </p:cNvPicPr>
          <p:nvPr userDrawn="1"/>
        </p:nvPicPr>
        <p:blipFill rotWithShape="1">
          <a:blip r:embed="rId3"/>
          <a:srcRect l="23561" t="80682" r="938" b="11165"/>
          <a:stretch/>
        </p:blipFill>
        <p:spPr>
          <a:xfrm>
            <a:off x="0" y="5960126"/>
            <a:ext cx="12192000" cy="897874"/>
          </a:xfrm>
          <a:prstGeom prst="rect">
            <a:avLst/>
          </a:prstGeom>
        </p:spPr>
      </p:pic>
      <p:pic>
        <p:nvPicPr>
          <p:cNvPr id="8" name="Content Placeholder 8">
            <a:extLst>
              <a:ext uri="{FF2B5EF4-FFF2-40B4-BE49-F238E27FC236}">
                <a16:creationId xmlns:a16="http://schemas.microsoft.com/office/drawing/2014/main" id="{E3F2E560-10FF-B744-90B9-00AB2776A3DF}"/>
              </a:ext>
            </a:extLst>
          </p:cNvPr>
          <p:cNvPicPr>
            <a:picLocks noChangeAspect="1"/>
          </p:cNvPicPr>
          <p:nvPr userDrawn="1"/>
        </p:nvPicPr>
        <p:blipFill rotWithShape="1">
          <a:blip r:embed="rId4"/>
          <a:srcRect l="95102" t="18043" r="1203" b="4928"/>
          <a:stretch/>
        </p:blipFill>
        <p:spPr>
          <a:xfrm rot="5400000">
            <a:off x="5647061" y="313062"/>
            <a:ext cx="897875" cy="12192001"/>
          </a:xfrm>
          <a:prstGeom prst="rect">
            <a:avLst/>
          </a:prstGeom>
        </p:spPr>
      </p:pic>
      <p:cxnSp>
        <p:nvCxnSpPr>
          <p:cNvPr id="9" name="Straight Connector 8">
            <a:extLst>
              <a:ext uri="{FF2B5EF4-FFF2-40B4-BE49-F238E27FC236}">
                <a16:creationId xmlns:a16="http://schemas.microsoft.com/office/drawing/2014/main" id="{3DCDC5B4-2640-6241-BA41-8D76FE75FF18}"/>
              </a:ext>
            </a:extLst>
          </p:cNvPr>
          <p:cNvCxnSpPr/>
          <p:nvPr userDrawn="1"/>
        </p:nvCxnSpPr>
        <p:spPr>
          <a:xfrm>
            <a:off x="0" y="5960125"/>
            <a:ext cx="12192000" cy="0"/>
          </a:xfrm>
          <a:prstGeom prst="line">
            <a:avLst/>
          </a:prstGeom>
          <a:ln w="28575">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8516071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C751A80-CE95-6F17-8039-2C8B6F6B750A}"/>
              </a:ext>
            </a:extLst>
          </p:cNvPr>
          <p:cNvSpPr>
            <a:spLocks noGrp="1"/>
          </p:cNvSpPr>
          <p:nvPr>
            <p:ph type="dt" sz="half" idx="10"/>
          </p:nvPr>
        </p:nvSpPr>
        <p:spPr/>
        <p:txBody>
          <a:bodyPr/>
          <a:lstStyle>
            <a:lvl1pPr>
              <a:defRPr/>
            </a:lvl1pPr>
          </a:lstStyle>
          <a:p>
            <a:pPr>
              <a:defRPr/>
            </a:pPr>
            <a:fld id="{B4C1B408-7CFB-1742-B77A-07755BA3CC43}" type="datetimeFigureOut">
              <a:rPr lang="en-US"/>
              <a:pPr>
                <a:defRPr/>
              </a:pPr>
              <a:t>12/2/2022</a:t>
            </a:fld>
            <a:endParaRPr lang="en-US"/>
          </a:p>
        </p:txBody>
      </p:sp>
      <p:sp>
        <p:nvSpPr>
          <p:cNvPr id="5" name="Footer Placeholder 4">
            <a:extLst>
              <a:ext uri="{FF2B5EF4-FFF2-40B4-BE49-F238E27FC236}">
                <a16:creationId xmlns:a16="http://schemas.microsoft.com/office/drawing/2014/main" id="{D5509050-3678-F424-4624-AA6AE00357F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69BD2E-5425-9DDA-6099-E80F95379671}"/>
              </a:ext>
            </a:extLst>
          </p:cNvPr>
          <p:cNvSpPr>
            <a:spLocks noGrp="1"/>
          </p:cNvSpPr>
          <p:nvPr>
            <p:ph type="sldNum" sz="quarter" idx="12"/>
          </p:nvPr>
        </p:nvSpPr>
        <p:spPr/>
        <p:txBody>
          <a:bodyPr/>
          <a:lstStyle>
            <a:lvl1pPr>
              <a:defRPr/>
            </a:lvl1pPr>
          </a:lstStyle>
          <a:p>
            <a:pPr>
              <a:defRPr/>
            </a:pPr>
            <a:fld id="{5FEE1D56-28CA-4141-BE37-AA4ABDFA032F}" type="slidenum">
              <a:rPr lang="en-US" altLang="en-US"/>
              <a:pPr>
                <a:defRPr/>
              </a:pPr>
              <a:t>‹#›</a:t>
            </a:fld>
            <a:endParaRPr lang="en-US" altLang="en-US"/>
          </a:p>
        </p:txBody>
      </p:sp>
    </p:spTree>
    <p:extLst>
      <p:ext uri="{BB962C8B-B14F-4D97-AF65-F5344CB8AC3E}">
        <p14:creationId xmlns:p14="http://schemas.microsoft.com/office/powerpoint/2010/main" val="743088375"/>
      </p:ext>
    </p:extLst>
  </p:cSld>
  <p:clrMapOvr>
    <a:masterClrMapping/>
  </p:clrMapOvr>
  <p:transition spd="slow">
    <p:wedg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838200"/>
            <a:ext cx="109728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2828-FE15-3480-9C75-B116FC91025C}"/>
              </a:ext>
            </a:extLst>
          </p:cNvPr>
          <p:cNvSpPr>
            <a:spLocks noGrp="1"/>
          </p:cNvSpPr>
          <p:nvPr>
            <p:ph type="dt" sz="half" idx="10"/>
          </p:nvPr>
        </p:nvSpPr>
        <p:spPr/>
        <p:txBody>
          <a:bodyPr/>
          <a:lstStyle>
            <a:lvl1pPr>
              <a:defRPr/>
            </a:lvl1pPr>
          </a:lstStyle>
          <a:p>
            <a:pPr>
              <a:defRPr/>
            </a:pPr>
            <a:fld id="{0CA41A80-B476-3640-865B-1E1E0BA1476D}" type="datetimeFigureOut">
              <a:rPr lang="en-US"/>
              <a:pPr>
                <a:defRPr/>
              </a:pPr>
              <a:t>12/2/2022</a:t>
            </a:fld>
            <a:endParaRPr lang="en-US"/>
          </a:p>
        </p:txBody>
      </p:sp>
      <p:sp>
        <p:nvSpPr>
          <p:cNvPr id="5" name="Footer Placeholder 4">
            <a:extLst>
              <a:ext uri="{FF2B5EF4-FFF2-40B4-BE49-F238E27FC236}">
                <a16:creationId xmlns:a16="http://schemas.microsoft.com/office/drawing/2014/main" id="{9070B0BD-346C-DB91-9492-2958FB6C29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67F66E-4B54-204A-9A30-3CEA1648B508}"/>
              </a:ext>
            </a:extLst>
          </p:cNvPr>
          <p:cNvSpPr>
            <a:spLocks noGrp="1"/>
          </p:cNvSpPr>
          <p:nvPr>
            <p:ph type="sldNum" sz="quarter" idx="12"/>
          </p:nvPr>
        </p:nvSpPr>
        <p:spPr/>
        <p:txBody>
          <a:bodyPr/>
          <a:lstStyle>
            <a:lvl1pPr>
              <a:defRPr/>
            </a:lvl1pPr>
          </a:lstStyle>
          <a:p>
            <a:pPr>
              <a:defRPr/>
            </a:pPr>
            <a:fld id="{4E49D418-3214-C64F-AAD3-70FACE926067}" type="slidenum">
              <a:rPr lang="en-US" altLang="en-US"/>
              <a:pPr>
                <a:defRPr/>
              </a:pPr>
              <a:t>‹#›</a:t>
            </a:fld>
            <a:endParaRPr lang="en-US" altLang="en-US"/>
          </a:p>
        </p:txBody>
      </p:sp>
    </p:spTree>
    <p:extLst>
      <p:ext uri="{BB962C8B-B14F-4D97-AF65-F5344CB8AC3E}">
        <p14:creationId xmlns:p14="http://schemas.microsoft.com/office/powerpoint/2010/main" val="167312796"/>
      </p:ext>
    </p:extLst>
  </p:cSld>
  <p:clrMapOvr>
    <a:masterClrMapping/>
  </p:clrMapOvr>
  <p:transition spd="slow">
    <p:wedg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7EFDB2-DFC7-821D-FEFB-06F2E81BA9EF}"/>
              </a:ext>
            </a:extLst>
          </p:cNvPr>
          <p:cNvSpPr>
            <a:spLocks noGrp="1"/>
          </p:cNvSpPr>
          <p:nvPr>
            <p:ph type="dt" sz="half" idx="10"/>
          </p:nvPr>
        </p:nvSpPr>
        <p:spPr/>
        <p:txBody>
          <a:bodyPr/>
          <a:lstStyle>
            <a:lvl1pPr>
              <a:defRPr/>
            </a:lvl1pPr>
          </a:lstStyle>
          <a:p>
            <a:pPr>
              <a:defRPr/>
            </a:pPr>
            <a:fld id="{8AC44DE7-C6DF-4C49-80BE-78E9E2EF872A}" type="datetimeFigureOut">
              <a:rPr lang="en-US"/>
              <a:pPr>
                <a:defRPr/>
              </a:pPr>
              <a:t>12/2/2022</a:t>
            </a:fld>
            <a:endParaRPr lang="en-US"/>
          </a:p>
        </p:txBody>
      </p:sp>
      <p:sp>
        <p:nvSpPr>
          <p:cNvPr id="5" name="Footer Placeholder 4">
            <a:extLst>
              <a:ext uri="{FF2B5EF4-FFF2-40B4-BE49-F238E27FC236}">
                <a16:creationId xmlns:a16="http://schemas.microsoft.com/office/drawing/2014/main" id="{C034B394-D968-FD3A-2B37-960B40998E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90363D-403F-FFB0-1149-D2B179C73338}"/>
              </a:ext>
            </a:extLst>
          </p:cNvPr>
          <p:cNvSpPr>
            <a:spLocks noGrp="1"/>
          </p:cNvSpPr>
          <p:nvPr>
            <p:ph type="sldNum" sz="quarter" idx="12"/>
          </p:nvPr>
        </p:nvSpPr>
        <p:spPr/>
        <p:txBody>
          <a:bodyPr/>
          <a:lstStyle>
            <a:lvl1pPr>
              <a:defRPr/>
            </a:lvl1pPr>
          </a:lstStyle>
          <a:p>
            <a:pPr>
              <a:defRPr/>
            </a:pPr>
            <a:fld id="{EFEABCF4-72FA-9F4A-A6A6-7DA803A37D4D}" type="slidenum">
              <a:rPr lang="en-US" altLang="en-US"/>
              <a:pPr>
                <a:defRPr/>
              </a:pPr>
              <a:t>‹#›</a:t>
            </a:fld>
            <a:endParaRPr lang="en-US" altLang="en-US"/>
          </a:p>
        </p:txBody>
      </p:sp>
    </p:spTree>
    <p:extLst>
      <p:ext uri="{BB962C8B-B14F-4D97-AF65-F5344CB8AC3E}">
        <p14:creationId xmlns:p14="http://schemas.microsoft.com/office/powerpoint/2010/main" val="1447765801"/>
      </p:ext>
    </p:extLst>
  </p:cSld>
  <p:clrMapOvr>
    <a:masterClrMapping/>
  </p:clrMapOvr>
  <p:transition spd="slow">
    <p:wedg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F8803B2-C515-DFE1-2D4A-82B0B9C37A86}"/>
              </a:ext>
            </a:extLst>
          </p:cNvPr>
          <p:cNvSpPr>
            <a:spLocks noGrp="1"/>
          </p:cNvSpPr>
          <p:nvPr>
            <p:ph type="dt" sz="half" idx="10"/>
          </p:nvPr>
        </p:nvSpPr>
        <p:spPr/>
        <p:txBody>
          <a:bodyPr/>
          <a:lstStyle>
            <a:lvl1pPr>
              <a:defRPr/>
            </a:lvl1pPr>
          </a:lstStyle>
          <a:p>
            <a:pPr>
              <a:defRPr/>
            </a:pPr>
            <a:fld id="{02E49F7D-674A-8E4D-A43A-2345BA431D8F}" type="datetimeFigureOut">
              <a:rPr lang="en-US"/>
              <a:pPr>
                <a:defRPr/>
              </a:pPr>
              <a:t>12/2/2022</a:t>
            </a:fld>
            <a:endParaRPr lang="en-US"/>
          </a:p>
        </p:txBody>
      </p:sp>
      <p:sp>
        <p:nvSpPr>
          <p:cNvPr id="6" name="Footer Placeholder 4">
            <a:extLst>
              <a:ext uri="{FF2B5EF4-FFF2-40B4-BE49-F238E27FC236}">
                <a16:creationId xmlns:a16="http://schemas.microsoft.com/office/drawing/2014/main" id="{D94237B7-DC42-351F-B2C3-571084D09CC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B4EBA2-EE2D-00C4-674E-0B5B3023E597}"/>
              </a:ext>
            </a:extLst>
          </p:cNvPr>
          <p:cNvSpPr>
            <a:spLocks noGrp="1"/>
          </p:cNvSpPr>
          <p:nvPr>
            <p:ph type="sldNum" sz="quarter" idx="12"/>
          </p:nvPr>
        </p:nvSpPr>
        <p:spPr/>
        <p:txBody>
          <a:bodyPr/>
          <a:lstStyle>
            <a:lvl1pPr>
              <a:defRPr/>
            </a:lvl1pPr>
          </a:lstStyle>
          <a:p>
            <a:pPr>
              <a:defRPr/>
            </a:pPr>
            <a:fld id="{946071B9-87C5-624E-B19A-10B5BB0D854D}" type="slidenum">
              <a:rPr lang="en-US" altLang="en-US"/>
              <a:pPr>
                <a:defRPr/>
              </a:pPr>
              <a:t>‹#›</a:t>
            </a:fld>
            <a:endParaRPr lang="en-US" altLang="en-US"/>
          </a:p>
        </p:txBody>
      </p:sp>
    </p:spTree>
    <p:extLst>
      <p:ext uri="{BB962C8B-B14F-4D97-AF65-F5344CB8AC3E}">
        <p14:creationId xmlns:p14="http://schemas.microsoft.com/office/powerpoint/2010/main" val="1817698377"/>
      </p:ext>
    </p:extLst>
  </p:cSld>
  <p:clrMapOvr>
    <a:masterClrMapping/>
  </p:clrMapOvr>
  <p:transition spd="slow">
    <p:wedg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83AB91C-ED4A-2DD0-DDD1-A6290EB1F724}"/>
              </a:ext>
            </a:extLst>
          </p:cNvPr>
          <p:cNvSpPr>
            <a:spLocks noGrp="1"/>
          </p:cNvSpPr>
          <p:nvPr>
            <p:ph type="dt" sz="half" idx="10"/>
          </p:nvPr>
        </p:nvSpPr>
        <p:spPr/>
        <p:txBody>
          <a:bodyPr/>
          <a:lstStyle>
            <a:lvl1pPr>
              <a:defRPr/>
            </a:lvl1pPr>
          </a:lstStyle>
          <a:p>
            <a:pPr>
              <a:defRPr/>
            </a:pPr>
            <a:fld id="{EFAC9952-F244-9347-854D-E4ED4FE27BAC}" type="datetimeFigureOut">
              <a:rPr lang="en-US"/>
              <a:pPr>
                <a:defRPr/>
              </a:pPr>
              <a:t>12/2/2022</a:t>
            </a:fld>
            <a:endParaRPr lang="en-US"/>
          </a:p>
        </p:txBody>
      </p:sp>
      <p:sp>
        <p:nvSpPr>
          <p:cNvPr id="8" name="Footer Placeholder 4">
            <a:extLst>
              <a:ext uri="{FF2B5EF4-FFF2-40B4-BE49-F238E27FC236}">
                <a16:creationId xmlns:a16="http://schemas.microsoft.com/office/drawing/2014/main" id="{B696D132-F0C6-0588-2304-43A6FD168CE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23C118A-F2A1-25A6-EB95-2A19728FE84E}"/>
              </a:ext>
            </a:extLst>
          </p:cNvPr>
          <p:cNvSpPr>
            <a:spLocks noGrp="1"/>
          </p:cNvSpPr>
          <p:nvPr>
            <p:ph type="sldNum" sz="quarter" idx="12"/>
          </p:nvPr>
        </p:nvSpPr>
        <p:spPr/>
        <p:txBody>
          <a:bodyPr/>
          <a:lstStyle>
            <a:lvl1pPr>
              <a:defRPr/>
            </a:lvl1pPr>
          </a:lstStyle>
          <a:p>
            <a:pPr>
              <a:defRPr/>
            </a:pPr>
            <a:fld id="{576D6933-2E70-B44C-AC4E-CEB7C92800CB}" type="slidenum">
              <a:rPr lang="en-US" altLang="en-US"/>
              <a:pPr>
                <a:defRPr/>
              </a:pPr>
              <a:t>‹#›</a:t>
            </a:fld>
            <a:endParaRPr lang="en-US" altLang="en-US"/>
          </a:p>
        </p:txBody>
      </p:sp>
    </p:spTree>
    <p:extLst>
      <p:ext uri="{BB962C8B-B14F-4D97-AF65-F5344CB8AC3E}">
        <p14:creationId xmlns:p14="http://schemas.microsoft.com/office/powerpoint/2010/main" val="3936291732"/>
      </p:ext>
    </p:extLst>
  </p:cSld>
  <p:clrMapOvr>
    <a:masterClrMapping/>
  </p:clrMapOvr>
  <p:transition spd="slow">
    <p:wedg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8C9CDFA-1A63-7A44-D41E-3F0757A2B8EC}"/>
              </a:ext>
            </a:extLst>
          </p:cNvPr>
          <p:cNvSpPr>
            <a:spLocks noGrp="1"/>
          </p:cNvSpPr>
          <p:nvPr>
            <p:ph type="dt" sz="half" idx="10"/>
          </p:nvPr>
        </p:nvSpPr>
        <p:spPr/>
        <p:txBody>
          <a:bodyPr/>
          <a:lstStyle>
            <a:lvl1pPr>
              <a:defRPr/>
            </a:lvl1pPr>
          </a:lstStyle>
          <a:p>
            <a:pPr>
              <a:defRPr/>
            </a:pPr>
            <a:fld id="{26549C1A-5ECA-854D-B352-7B59DE597CC8}" type="datetimeFigureOut">
              <a:rPr lang="en-US"/>
              <a:pPr>
                <a:defRPr/>
              </a:pPr>
              <a:t>12/2/2022</a:t>
            </a:fld>
            <a:endParaRPr lang="en-US"/>
          </a:p>
        </p:txBody>
      </p:sp>
      <p:sp>
        <p:nvSpPr>
          <p:cNvPr id="4" name="Footer Placeholder 4">
            <a:extLst>
              <a:ext uri="{FF2B5EF4-FFF2-40B4-BE49-F238E27FC236}">
                <a16:creationId xmlns:a16="http://schemas.microsoft.com/office/drawing/2014/main" id="{0B11ED80-C408-0C0B-DE9F-B82426F2EE4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51F9A5A-4420-13EC-EDE5-DF21CFAEBD2A}"/>
              </a:ext>
            </a:extLst>
          </p:cNvPr>
          <p:cNvSpPr>
            <a:spLocks noGrp="1"/>
          </p:cNvSpPr>
          <p:nvPr>
            <p:ph type="sldNum" sz="quarter" idx="12"/>
          </p:nvPr>
        </p:nvSpPr>
        <p:spPr/>
        <p:txBody>
          <a:bodyPr/>
          <a:lstStyle>
            <a:lvl1pPr>
              <a:defRPr/>
            </a:lvl1pPr>
          </a:lstStyle>
          <a:p>
            <a:pPr>
              <a:defRPr/>
            </a:pPr>
            <a:fld id="{098C8FB6-4229-CD4F-AAB8-BC70F461362F}" type="slidenum">
              <a:rPr lang="en-US" altLang="en-US"/>
              <a:pPr>
                <a:defRPr/>
              </a:pPr>
              <a:t>‹#›</a:t>
            </a:fld>
            <a:endParaRPr lang="en-US" altLang="en-US"/>
          </a:p>
        </p:txBody>
      </p:sp>
    </p:spTree>
    <p:extLst>
      <p:ext uri="{BB962C8B-B14F-4D97-AF65-F5344CB8AC3E}">
        <p14:creationId xmlns:p14="http://schemas.microsoft.com/office/powerpoint/2010/main" val="3030890626"/>
      </p:ext>
    </p:extLst>
  </p:cSld>
  <p:clrMapOvr>
    <a:masterClrMapping/>
  </p:clrMapOvr>
  <p:transition spd="slow">
    <p:wedg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3E21A8C-AFCC-CC9B-1BE3-73F1D0A3E702}"/>
              </a:ext>
            </a:extLst>
          </p:cNvPr>
          <p:cNvSpPr>
            <a:spLocks noGrp="1"/>
          </p:cNvSpPr>
          <p:nvPr>
            <p:ph type="dt" sz="half" idx="10"/>
          </p:nvPr>
        </p:nvSpPr>
        <p:spPr/>
        <p:txBody>
          <a:bodyPr/>
          <a:lstStyle>
            <a:lvl1pPr>
              <a:defRPr/>
            </a:lvl1pPr>
          </a:lstStyle>
          <a:p>
            <a:pPr>
              <a:defRPr/>
            </a:pPr>
            <a:fld id="{42516260-9AB9-B948-8DFC-9A3B37C1A0AB}" type="datetimeFigureOut">
              <a:rPr lang="en-US"/>
              <a:pPr>
                <a:defRPr/>
              </a:pPr>
              <a:t>12/2/2022</a:t>
            </a:fld>
            <a:endParaRPr lang="en-US"/>
          </a:p>
        </p:txBody>
      </p:sp>
      <p:sp>
        <p:nvSpPr>
          <p:cNvPr id="3" name="Footer Placeholder 4">
            <a:extLst>
              <a:ext uri="{FF2B5EF4-FFF2-40B4-BE49-F238E27FC236}">
                <a16:creationId xmlns:a16="http://schemas.microsoft.com/office/drawing/2014/main" id="{6AA90E51-4700-0CCB-AF4F-2715CC462D3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0AAEA42-4E68-2A66-C354-4DF336C337B5}"/>
              </a:ext>
            </a:extLst>
          </p:cNvPr>
          <p:cNvSpPr>
            <a:spLocks noGrp="1"/>
          </p:cNvSpPr>
          <p:nvPr>
            <p:ph type="sldNum" sz="quarter" idx="12"/>
          </p:nvPr>
        </p:nvSpPr>
        <p:spPr/>
        <p:txBody>
          <a:bodyPr/>
          <a:lstStyle>
            <a:lvl1pPr>
              <a:defRPr/>
            </a:lvl1pPr>
          </a:lstStyle>
          <a:p>
            <a:pPr>
              <a:defRPr/>
            </a:pPr>
            <a:fld id="{F4E504DF-043C-A347-BF85-D24A74A8FEF1}" type="slidenum">
              <a:rPr lang="en-US" altLang="en-US"/>
              <a:pPr>
                <a:defRPr/>
              </a:pPr>
              <a:t>‹#›</a:t>
            </a:fld>
            <a:endParaRPr lang="en-US" altLang="en-US"/>
          </a:p>
        </p:txBody>
      </p:sp>
    </p:spTree>
    <p:extLst>
      <p:ext uri="{BB962C8B-B14F-4D97-AF65-F5344CB8AC3E}">
        <p14:creationId xmlns:p14="http://schemas.microsoft.com/office/powerpoint/2010/main" val="3836744246"/>
      </p:ext>
    </p:extLst>
  </p:cSld>
  <p:clrMapOvr>
    <a:masterClrMapping/>
  </p:clrMapOvr>
  <p:transition spd="slow">
    <p:wedg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EA796A7-8B32-6226-4850-93AF7B10DFF0}"/>
              </a:ext>
            </a:extLst>
          </p:cNvPr>
          <p:cNvSpPr>
            <a:spLocks noGrp="1"/>
          </p:cNvSpPr>
          <p:nvPr>
            <p:ph type="dt" sz="half" idx="10"/>
          </p:nvPr>
        </p:nvSpPr>
        <p:spPr/>
        <p:txBody>
          <a:bodyPr/>
          <a:lstStyle>
            <a:lvl1pPr>
              <a:defRPr/>
            </a:lvl1pPr>
          </a:lstStyle>
          <a:p>
            <a:pPr>
              <a:defRPr/>
            </a:pPr>
            <a:fld id="{783C1CA4-8D53-A441-93A1-0E984318700B}" type="datetimeFigureOut">
              <a:rPr lang="en-US"/>
              <a:pPr>
                <a:defRPr/>
              </a:pPr>
              <a:t>12/2/2022</a:t>
            </a:fld>
            <a:endParaRPr lang="en-US"/>
          </a:p>
        </p:txBody>
      </p:sp>
      <p:sp>
        <p:nvSpPr>
          <p:cNvPr id="6" name="Footer Placeholder 4">
            <a:extLst>
              <a:ext uri="{FF2B5EF4-FFF2-40B4-BE49-F238E27FC236}">
                <a16:creationId xmlns:a16="http://schemas.microsoft.com/office/drawing/2014/main" id="{3160135B-58EF-B399-17BB-0692C7CBCA1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8FD188-37DD-6B2B-E67B-2A5F5499D583}"/>
              </a:ext>
            </a:extLst>
          </p:cNvPr>
          <p:cNvSpPr>
            <a:spLocks noGrp="1"/>
          </p:cNvSpPr>
          <p:nvPr>
            <p:ph type="sldNum" sz="quarter" idx="12"/>
          </p:nvPr>
        </p:nvSpPr>
        <p:spPr/>
        <p:txBody>
          <a:bodyPr/>
          <a:lstStyle>
            <a:lvl1pPr>
              <a:defRPr/>
            </a:lvl1pPr>
          </a:lstStyle>
          <a:p>
            <a:pPr>
              <a:defRPr/>
            </a:pPr>
            <a:fld id="{9EF87FA7-2B38-C24F-981C-CDA15A7911B4}" type="slidenum">
              <a:rPr lang="en-US" altLang="en-US"/>
              <a:pPr>
                <a:defRPr/>
              </a:pPr>
              <a:t>‹#›</a:t>
            </a:fld>
            <a:endParaRPr lang="en-US" altLang="en-US"/>
          </a:p>
        </p:txBody>
      </p:sp>
    </p:spTree>
    <p:extLst>
      <p:ext uri="{BB962C8B-B14F-4D97-AF65-F5344CB8AC3E}">
        <p14:creationId xmlns:p14="http://schemas.microsoft.com/office/powerpoint/2010/main" val="1524504692"/>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B42B8FD-185E-4B6D-A5CA-2D63B3B24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47022111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F6858EF-A647-24FA-7F7F-61A736CE38EB}"/>
              </a:ext>
            </a:extLst>
          </p:cNvPr>
          <p:cNvSpPr>
            <a:spLocks noGrp="1"/>
          </p:cNvSpPr>
          <p:nvPr>
            <p:ph type="dt" sz="half" idx="10"/>
          </p:nvPr>
        </p:nvSpPr>
        <p:spPr/>
        <p:txBody>
          <a:bodyPr/>
          <a:lstStyle>
            <a:lvl1pPr>
              <a:defRPr/>
            </a:lvl1pPr>
          </a:lstStyle>
          <a:p>
            <a:pPr>
              <a:defRPr/>
            </a:pPr>
            <a:fld id="{7A6FC35D-FB0F-FF45-8317-ECF6BC60B7BF}" type="datetimeFigureOut">
              <a:rPr lang="en-US"/>
              <a:pPr>
                <a:defRPr/>
              </a:pPr>
              <a:t>12/2/2022</a:t>
            </a:fld>
            <a:endParaRPr lang="en-US"/>
          </a:p>
        </p:txBody>
      </p:sp>
      <p:sp>
        <p:nvSpPr>
          <p:cNvPr id="6" name="Footer Placeholder 4">
            <a:extLst>
              <a:ext uri="{FF2B5EF4-FFF2-40B4-BE49-F238E27FC236}">
                <a16:creationId xmlns:a16="http://schemas.microsoft.com/office/drawing/2014/main" id="{E7BC7FCF-B51F-AD66-88DE-9F0434BDF9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547A25-197C-FC05-FD7C-6392677E7B9A}"/>
              </a:ext>
            </a:extLst>
          </p:cNvPr>
          <p:cNvSpPr>
            <a:spLocks noGrp="1"/>
          </p:cNvSpPr>
          <p:nvPr>
            <p:ph type="sldNum" sz="quarter" idx="12"/>
          </p:nvPr>
        </p:nvSpPr>
        <p:spPr/>
        <p:txBody>
          <a:bodyPr/>
          <a:lstStyle>
            <a:lvl1pPr>
              <a:defRPr/>
            </a:lvl1pPr>
          </a:lstStyle>
          <a:p>
            <a:pPr>
              <a:defRPr/>
            </a:pPr>
            <a:fld id="{C5A58DC2-9E78-AB4A-920B-D08F257854AC}" type="slidenum">
              <a:rPr lang="en-US" altLang="en-US"/>
              <a:pPr>
                <a:defRPr/>
              </a:pPr>
              <a:t>‹#›</a:t>
            </a:fld>
            <a:endParaRPr lang="en-US" altLang="en-US"/>
          </a:p>
        </p:txBody>
      </p:sp>
    </p:spTree>
    <p:extLst>
      <p:ext uri="{BB962C8B-B14F-4D97-AF65-F5344CB8AC3E}">
        <p14:creationId xmlns:p14="http://schemas.microsoft.com/office/powerpoint/2010/main" val="3647790485"/>
      </p:ext>
    </p:extLst>
  </p:cSld>
  <p:clrMapOvr>
    <a:masterClrMapping/>
  </p:clrMapOvr>
  <p:transition spd="slow">
    <p:wedg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6CC417-1163-45C9-401D-7DE263C81920}"/>
              </a:ext>
            </a:extLst>
          </p:cNvPr>
          <p:cNvSpPr>
            <a:spLocks noGrp="1"/>
          </p:cNvSpPr>
          <p:nvPr>
            <p:ph type="dt" sz="half" idx="10"/>
          </p:nvPr>
        </p:nvSpPr>
        <p:spPr/>
        <p:txBody>
          <a:bodyPr/>
          <a:lstStyle>
            <a:lvl1pPr>
              <a:defRPr/>
            </a:lvl1pPr>
          </a:lstStyle>
          <a:p>
            <a:pPr>
              <a:defRPr/>
            </a:pPr>
            <a:fld id="{F0ED94BC-FED4-924C-8964-B458DF741FE4}" type="datetimeFigureOut">
              <a:rPr lang="en-US"/>
              <a:pPr>
                <a:defRPr/>
              </a:pPr>
              <a:t>12/2/2022</a:t>
            </a:fld>
            <a:endParaRPr lang="en-US"/>
          </a:p>
        </p:txBody>
      </p:sp>
      <p:sp>
        <p:nvSpPr>
          <p:cNvPr id="5" name="Footer Placeholder 4">
            <a:extLst>
              <a:ext uri="{FF2B5EF4-FFF2-40B4-BE49-F238E27FC236}">
                <a16:creationId xmlns:a16="http://schemas.microsoft.com/office/drawing/2014/main" id="{CD6C2445-51E0-316A-E762-21F55BD6CF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FDBB41-E395-F6CA-128C-7630BE05B594}"/>
              </a:ext>
            </a:extLst>
          </p:cNvPr>
          <p:cNvSpPr>
            <a:spLocks noGrp="1"/>
          </p:cNvSpPr>
          <p:nvPr>
            <p:ph type="sldNum" sz="quarter" idx="12"/>
          </p:nvPr>
        </p:nvSpPr>
        <p:spPr/>
        <p:txBody>
          <a:bodyPr/>
          <a:lstStyle>
            <a:lvl1pPr>
              <a:defRPr/>
            </a:lvl1pPr>
          </a:lstStyle>
          <a:p>
            <a:pPr>
              <a:defRPr/>
            </a:pPr>
            <a:fld id="{7C2CA1F6-5296-CF4A-824B-A0615BD5AC4A}" type="slidenum">
              <a:rPr lang="en-US" altLang="en-US"/>
              <a:pPr>
                <a:defRPr/>
              </a:pPr>
              <a:t>‹#›</a:t>
            </a:fld>
            <a:endParaRPr lang="en-US" altLang="en-US"/>
          </a:p>
        </p:txBody>
      </p:sp>
    </p:spTree>
    <p:extLst>
      <p:ext uri="{BB962C8B-B14F-4D97-AF65-F5344CB8AC3E}">
        <p14:creationId xmlns:p14="http://schemas.microsoft.com/office/powerpoint/2010/main" val="3533693723"/>
      </p:ext>
    </p:extLst>
  </p:cSld>
  <p:clrMapOvr>
    <a:masterClrMapping/>
  </p:clrMapOvr>
  <p:transition spd="slow">
    <p:wedg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E41B3-5F67-E9AD-868A-21C32C6DD326}"/>
              </a:ext>
            </a:extLst>
          </p:cNvPr>
          <p:cNvSpPr>
            <a:spLocks noGrp="1"/>
          </p:cNvSpPr>
          <p:nvPr>
            <p:ph type="dt" sz="half" idx="10"/>
          </p:nvPr>
        </p:nvSpPr>
        <p:spPr/>
        <p:txBody>
          <a:bodyPr/>
          <a:lstStyle>
            <a:lvl1pPr>
              <a:defRPr/>
            </a:lvl1pPr>
          </a:lstStyle>
          <a:p>
            <a:pPr>
              <a:defRPr/>
            </a:pPr>
            <a:fld id="{F591AADE-D1F2-3447-B215-500CFCE33AF3}" type="datetimeFigureOut">
              <a:rPr lang="en-US"/>
              <a:pPr>
                <a:defRPr/>
              </a:pPr>
              <a:t>12/2/2022</a:t>
            </a:fld>
            <a:endParaRPr lang="en-US"/>
          </a:p>
        </p:txBody>
      </p:sp>
      <p:sp>
        <p:nvSpPr>
          <p:cNvPr id="5" name="Footer Placeholder 4">
            <a:extLst>
              <a:ext uri="{FF2B5EF4-FFF2-40B4-BE49-F238E27FC236}">
                <a16:creationId xmlns:a16="http://schemas.microsoft.com/office/drawing/2014/main" id="{9DF065D5-EECD-7ADC-4FF0-09651A1BFB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EDE006-950E-7D3F-9106-42D17F87F5E8}"/>
              </a:ext>
            </a:extLst>
          </p:cNvPr>
          <p:cNvSpPr>
            <a:spLocks noGrp="1"/>
          </p:cNvSpPr>
          <p:nvPr>
            <p:ph type="sldNum" sz="quarter" idx="12"/>
          </p:nvPr>
        </p:nvSpPr>
        <p:spPr/>
        <p:txBody>
          <a:bodyPr/>
          <a:lstStyle>
            <a:lvl1pPr>
              <a:defRPr/>
            </a:lvl1pPr>
          </a:lstStyle>
          <a:p>
            <a:pPr>
              <a:defRPr/>
            </a:pPr>
            <a:fld id="{3378F171-68E7-AE47-A1D4-FD61039BD576}" type="slidenum">
              <a:rPr lang="en-US" altLang="en-US"/>
              <a:pPr>
                <a:defRPr/>
              </a:pPr>
              <a:t>‹#›</a:t>
            </a:fld>
            <a:endParaRPr lang="en-US" altLang="en-US"/>
          </a:p>
        </p:txBody>
      </p:sp>
    </p:spTree>
    <p:extLst>
      <p:ext uri="{BB962C8B-B14F-4D97-AF65-F5344CB8AC3E}">
        <p14:creationId xmlns:p14="http://schemas.microsoft.com/office/powerpoint/2010/main" val="3271200399"/>
      </p:ext>
    </p:extLst>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ectangle 7">
            <a:extLst>
              <a:ext uri="{FF2B5EF4-FFF2-40B4-BE49-F238E27FC236}">
                <a16:creationId xmlns:a16="http://schemas.microsoft.com/office/drawing/2014/main" id="{FC89EFEF-EB11-B744-8C72-F31C9A787808}"/>
              </a:ext>
            </a:extLst>
          </p:cNvPr>
          <p:cNvSpPr/>
          <p:nvPr userDrawn="1"/>
        </p:nvSpPr>
        <p:spPr>
          <a:xfrm>
            <a:off x="-1" y="3905251"/>
            <a:ext cx="12192001" cy="2046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1">
            <a:extLst>
              <a:ext uri="{FF2B5EF4-FFF2-40B4-BE49-F238E27FC236}">
                <a16:creationId xmlns:a16="http://schemas.microsoft.com/office/drawing/2014/main" id="{432D207F-F915-2741-B5D7-B9A185A6CB54}"/>
              </a:ext>
            </a:extLst>
          </p:cNvPr>
          <p:cNvSpPr/>
          <p:nvPr userDrawn="1"/>
        </p:nvSpPr>
        <p:spPr>
          <a:xfrm rot="5400000">
            <a:off x="256472" y="3529467"/>
            <a:ext cx="2319588" cy="2832533"/>
          </a:xfrm>
          <a:prstGeom prst="round2SameRect">
            <a:avLst>
              <a:gd name="adj1" fmla="val 50000"/>
              <a:gd name="adj2"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1">
            <a:extLst>
              <a:ext uri="{FF2B5EF4-FFF2-40B4-BE49-F238E27FC236}">
                <a16:creationId xmlns:a16="http://schemas.microsoft.com/office/drawing/2014/main" id="{E9170F66-0E35-5148-AF4E-4A390B07441E}"/>
              </a:ext>
            </a:extLst>
          </p:cNvPr>
          <p:cNvSpPr>
            <a:spLocks noGrp="1"/>
          </p:cNvSpPr>
          <p:nvPr>
            <p:ph type="body" sz="quarter" idx="15" hasCustomPrompt="1"/>
          </p:nvPr>
        </p:nvSpPr>
        <p:spPr>
          <a:xfrm>
            <a:off x="3101546" y="4020457"/>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175333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40287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275401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065450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86704"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826483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28736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cxnSp>
        <p:nvCxnSpPr>
          <p:cNvPr id="7" name="Straight Connector 6">
            <a:extLst>
              <a:ext uri="{FF2B5EF4-FFF2-40B4-BE49-F238E27FC236}">
                <a16:creationId xmlns:a16="http://schemas.microsoft.com/office/drawing/2014/main" id="{522695B7-94A2-1042-89FC-E9D1BF3F74AF}"/>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416764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hasCustomPrompt="1"/>
          </p:nvPr>
        </p:nvSpPr>
        <p:spPr>
          <a:xfrm>
            <a:off x="5814237" y="1350337"/>
            <a:ext cx="4701363" cy="2700554"/>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
        <p:nvSpPr>
          <p:cNvPr id="4" name="Content Placeholder 3">
            <a:extLst>
              <a:ext uri="{FF2B5EF4-FFF2-40B4-BE49-F238E27FC236}">
                <a16:creationId xmlns:a16="http://schemas.microsoft.com/office/drawing/2014/main" id="{71A187F1-FDE1-0640-9D58-DD0A6DBED69A}"/>
              </a:ext>
            </a:extLst>
          </p:cNvPr>
          <p:cNvSpPr>
            <a:spLocks noGrp="1"/>
          </p:cNvSpPr>
          <p:nvPr>
            <p:ph sz="quarter" idx="12" hasCustomPrompt="1"/>
          </p:nvPr>
        </p:nvSpPr>
        <p:spPr>
          <a:xfrm>
            <a:off x="5814237" y="4244251"/>
            <a:ext cx="4700587" cy="1932711"/>
          </a:xfrm>
        </p:spPr>
        <p:txBody>
          <a:bodyPr/>
          <a:lstStyle>
            <a:lvl1pPr marL="228600" indent="-228600">
              <a:buClr>
                <a:schemeClr val="accent3"/>
              </a:buClr>
              <a:buFont typeface="Wingdings" pitchFamily="2" charset="2"/>
              <a:buChar char="§"/>
              <a:defRPr/>
            </a:lvl1pPr>
          </a:lstStyle>
          <a:p>
            <a:pPr lvl="0"/>
            <a:r>
              <a:rPr lang="en-US"/>
              <a:t>Click to add links to project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6A30AEE-2774-DF42-A766-C1022B2BB310}"/>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697804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hasCustomPrompt="1"/>
          </p:nvPr>
        </p:nvSpPr>
        <p:spPr>
          <a:xfrm>
            <a:off x="5814237" y="1350335"/>
            <a:ext cx="4701363" cy="232271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endParaRPr lang="en-US"/>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cxnSp>
        <p:nvCxnSpPr>
          <p:cNvPr id="18" name="Straight Connector 17">
            <a:extLst>
              <a:ext uri="{FF2B5EF4-FFF2-40B4-BE49-F238E27FC236}">
                <a16:creationId xmlns:a16="http://schemas.microsoft.com/office/drawing/2014/main" id="{3F03F26E-0F89-3D4E-AD5F-6D9795B648D0}"/>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
        <p:nvSpPr>
          <p:cNvPr id="22" name="Content Placeholder 21">
            <a:extLst>
              <a:ext uri="{FF2B5EF4-FFF2-40B4-BE49-F238E27FC236}">
                <a16:creationId xmlns:a16="http://schemas.microsoft.com/office/drawing/2014/main" id="{AD1EC1E6-3599-434A-B82A-92FA1A0ECAE9}"/>
              </a:ext>
            </a:extLst>
          </p:cNvPr>
          <p:cNvSpPr>
            <a:spLocks noGrp="1"/>
          </p:cNvSpPr>
          <p:nvPr>
            <p:ph sz="quarter" idx="12" hasCustomPrompt="1"/>
          </p:nvPr>
        </p:nvSpPr>
        <p:spPr>
          <a:xfrm>
            <a:off x="5814237" y="3854247"/>
            <a:ext cx="4699000" cy="2322716"/>
          </a:xfrm>
        </p:spPr>
        <p:txBody>
          <a:bodyPr/>
          <a:lstStyle>
            <a:lvl1pPr marL="228600" indent="-228600">
              <a:buClr>
                <a:schemeClr val="accent3"/>
              </a:buClr>
              <a:buFont typeface="Wingdings" pitchFamily="2" charset="2"/>
              <a:buChar char="§"/>
              <a:defRPr/>
            </a:lvl1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699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2775043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hasCustomPrompt="1"/>
          </p:nvPr>
        </p:nvSpPr>
        <p:spPr>
          <a:xfrm>
            <a:off x="6807200" y="1350337"/>
            <a:ext cx="3708400" cy="2205664"/>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insert image</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5969001"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
        <p:nvSpPr>
          <p:cNvPr id="5" name="Content Placeholder 4">
            <a:extLst>
              <a:ext uri="{FF2B5EF4-FFF2-40B4-BE49-F238E27FC236}">
                <a16:creationId xmlns:a16="http://schemas.microsoft.com/office/drawing/2014/main" id="{A599F2CA-3EEF-2A45-BE0D-114615BE1A34}"/>
              </a:ext>
            </a:extLst>
          </p:cNvPr>
          <p:cNvSpPr>
            <a:spLocks noGrp="1"/>
          </p:cNvSpPr>
          <p:nvPr>
            <p:ph sz="quarter" idx="12" hasCustomPrompt="1"/>
          </p:nvPr>
        </p:nvSpPr>
        <p:spPr>
          <a:xfrm>
            <a:off x="6807200" y="3683000"/>
            <a:ext cx="3708400" cy="2493963"/>
          </a:xfrm>
        </p:spPr>
        <p:txBody>
          <a:bodyPr/>
          <a:lstStyle>
            <a:lvl1pPr marL="228600" indent="-228600">
              <a:buClr>
                <a:schemeClr val="accent3"/>
              </a:buClr>
              <a:buFont typeface="Wingdings" pitchFamily="2" charset="2"/>
              <a:buChar cha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insert image</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0B90B86-1525-DF4D-9357-F6ABF9E214D2}"/>
              </a:ext>
            </a:extLst>
          </p:cNvPr>
          <p:cNvCxnSpPr>
            <a:cxnSpLocks/>
          </p:cNvCxnSpPr>
          <p:nvPr userDrawn="1"/>
        </p:nvCxnSpPr>
        <p:spPr>
          <a:xfrm>
            <a:off x="6807200" y="3623540"/>
            <a:ext cx="37084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4" name="Straight Connector 13">
            <a:extLst>
              <a:ext uri="{FF2B5EF4-FFF2-40B4-BE49-F238E27FC236}">
                <a16:creationId xmlns:a16="http://schemas.microsoft.com/office/drawing/2014/main" id="{260F1267-7EFD-B145-A186-56EF340EC47D}"/>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53555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3905251"/>
            <a:ext cx="12192001" cy="2046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248774" y="3523129"/>
            <a:ext cx="2334986" cy="2832533"/>
          </a:xfrm>
          <a:prstGeom prst="round2SameRect">
            <a:avLst>
              <a:gd name="adj1" fmla="val 50000"/>
              <a:gd name="adj2" fmla="val 0"/>
            </a:avLst>
          </a:prstGeom>
          <a:solidFill>
            <a:srgbClr val="DF9F3B"/>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020457"/>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83948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hasCustomPrompt="1"/>
          </p:nvPr>
        </p:nvSpPr>
        <p:spPr>
          <a:xfrm>
            <a:off x="5814237" y="1350336"/>
            <a:ext cx="4701363" cy="2314988"/>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endParaRPr lang="en-US"/>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
        <p:nvSpPr>
          <p:cNvPr id="5" name="Content Placeholder 4">
            <a:extLst>
              <a:ext uri="{FF2B5EF4-FFF2-40B4-BE49-F238E27FC236}">
                <a16:creationId xmlns:a16="http://schemas.microsoft.com/office/drawing/2014/main" id="{6AAE2E22-5585-8A48-82A3-633481808FB7}"/>
              </a:ext>
            </a:extLst>
          </p:cNvPr>
          <p:cNvSpPr>
            <a:spLocks noGrp="1"/>
          </p:cNvSpPr>
          <p:nvPr>
            <p:ph sz="quarter" idx="12" hasCustomPrompt="1"/>
          </p:nvPr>
        </p:nvSpPr>
        <p:spPr>
          <a:xfrm>
            <a:off x="5815013" y="3822858"/>
            <a:ext cx="4700587" cy="2354104"/>
          </a:xfrm>
        </p:spPr>
        <p:txBody>
          <a:bodyPr/>
          <a:lstStyle>
            <a:lvl1pPr marL="228600" indent="-228600">
              <a:buClr>
                <a:schemeClr val="accent3"/>
              </a:buClr>
              <a:buFont typeface="Wingdings" pitchFamily="2" charset="2"/>
              <a:buChar cha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6593B51-19EA-234F-AA72-242778ED3A0F}"/>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961089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hasCustomPrompt="1"/>
          </p:nvPr>
        </p:nvSpPr>
        <p:spPr>
          <a:xfrm>
            <a:off x="838200" y="1350336"/>
            <a:ext cx="9677400" cy="4826627"/>
          </a:xfrm>
        </p:spPr>
        <p:txBody>
          <a:bodyPr>
            <a:noAutofit/>
          </a:bodyPr>
          <a:lstStyle>
            <a:lvl1pPr marL="228600" indent="-228600">
              <a:buClr>
                <a:srgbClr val="E0A141"/>
              </a:buClr>
              <a:buFont typeface="Wingdings" pitchFamily="2" charset="2"/>
              <a:buChar char="§"/>
              <a:defRPr lang="en-US" sz="2800" kern="1200" smtClean="0">
                <a:solidFill>
                  <a:schemeClr val="tx1"/>
                </a:solidFill>
                <a:effectLst/>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sz="2800" kern="1200">
                <a:solidFill>
                  <a:schemeClr val="tx1"/>
                </a:solidFill>
                <a:effectLst/>
                <a:latin typeface="+mn-lt"/>
                <a:ea typeface="+mn-ea"/>
                <a:cs typeface="+mn-cs"/>
              </a:rPr>
              <a:t>A summary of evaluation data and lessons learned to be considered for future similar or divergent interventions</a:t>
            </a:r>
            <a:endParaRPr lang="en-US"/>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cxnSp>
        <p:nvCxnSpPr>
          <p:cNvPr id="8" name="Straight Connector 7">
            <a:extLst>
              <a:ext uri="{FF2B5EF4-FFF2-40B4-BE49-F238E27FC236}">
                <a16:creationId xmlns:a16="http://schemas.microsoft.com/office/drawing/2014/main" id="{75E87FD1-4457-B446-9CC1-1AC2F3227E26}"/>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905108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0591958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DC29372-BF09-D84D-B26F-BD85F7C2818D}"/>
              </a:ext>
            </a:extLst>
          </p:cNvPr>
          <p:cNvCxnSpPr>
            <a:cxnSpLocks/>
          </p:cNvCxnSpPr>
          <p:nvPr userDrawn="1"/>
        </p:nvCxnSpPr>
        <p:spPr>
          <a:xfrm flipV="1">
            <a:off x="0" y="3798332"/>
            <a:ext cx="7954178" cy="44067"/>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pic>
        <p:nvPicPr>
          <p:cNvPr id="11" name="Picture 10" descr="Graphical user interface, application, PowerPoint&#10;&#10;Description automatically generated">
            <a:extLst>
              <a:ext uri="{FF2B5EF4-FFF2-40B4-BE49-F238E27FC236}">
                <a16:creationId xmlns:a16="http://schemas.microsoft.com/office/drawing/2014/main" id="{98274062-757F-E244-891E-996B225A296F}"/>
              </a:ext>
            </a:extLst>
          </p:cNvPr>
          <p:cNvPicPr>
            <a:picLocks noChangeAspect="1"/>
          </p:cNvPicPr>
          <p:nvPr userDrawn="1"/>
        </p:nvPicPr>
        <p:blipFill rotWithShape="1">
          <a:blip r:embed="rId3"/>
          <a:srcRect l="23561" t="80682" r="938" b="11165"/>
          <a:stretch/>
        </p:blipFill>
        <p:spPr>
          <a:xfrm>
            <a:off x="0" y="5960126"/>
            <a:ext cx="12192000" cy="897874"/>
          </a:xfrm>
          <a:prstGeom prst="rect">
            <a:avLst/>
          </a:prstGeom>
        </p:spPr>
      </p:pic>
      <p:pic>
        <p:nvPicPr>
          <p:cNvPr id="8" name="Content Placeholder 8">
            <a:extLst>
              <a:ext uri="{FF2B5EF4-FFF2-40B4-BE49-F238E27FC236}">
                <a16:creationId xmlns:a16="http://schemas.microsoft.com/office/drawing/2014/main" id="{E3F2E560-10FF-B744-90B9-00AB2776A3DF}"/>
              </a:ext>
            </a:extLst>
          </p:cNvPr>
          <p:cNvPicPr>
            <a:picLocks noChangeAspect="1"/>
          </p:cNvPicPr>
          <p:nvPr userDrawn="1"/>
        </p:nvPicPr>
        <p:blipFill rotWithShape="1">
          <a:blip r:embed="rId4"/>
          <a:srcRect l="95102" t="18043" r="1203" b="4928"/>
          <a:stretch/>
        </p:blipFill>
        <p:spPr>
          <a:xfrm rot="5400000">
            <a:off x="5647061" y="313062"/>
            <a:ext cx="897875" cy="12192001"/>
          </a:xfrm>
          <a:prstGeom prst="rect">
            <a:avLst/>
          </a:prstGeom>
        </p:spPr>
      </p:pic>
      <p:cxnSp>
        <p:nvCxnSpPr>
          <p:cNvPr id="9" name="Straight Connector 8">
            <a:extLst>
              <a:ext uri="{FF2B5EF4-FFF2-40B4-BE49-F238E27FC236}">
                <a16:creationId xmlns:a16="http://schemas.microsoft.com/office/drawing/2014/main" id="{3DCDC5B4-2640-6241-BA41-8D76FE75FF18}"/>
              </a:ext>
            </a:extLst>
          </p:cNvPr>
          <p:cNvCxnSpPr/>
          <p:nvPr userDrawn="1"/>
        </p:nvCxnSpPr>
        <p:spPr>
          <a:xfrm>
            <a:off x="0" y="5960125"/>
            <a:ext cx="12192000" cy="0"/>
          </a:xfrm>
          <a:prstGeom prst="line">
            <a:avLst/>
          </a:prstGeom>
          <a:ln w="28575">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914771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063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79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0707859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861107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552379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103932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070178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6527057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1860253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3395218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20267217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3825141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950182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635F59"/>
                </a:solidFill>
                <a:effectLst/>
                <a:uLnTx/>
                <a:uFillTx/>
                <a:latin typeface="Calibri" panose="020F0502020204030204"/>
                <a:ea typeface="+mn-ea"/>
                <a:cs typeface="+mn-cs"/>
              </a:rPr>
              <a:t>Photography: FHI 360, OPTIONS Consortium, Canva</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a:t>
            </a:r>
            <a:endParaRPr lang="en-US"/>
          </a:p>
        </p:txBody>
      </p:sp>
    </p:spTree>
    <p:extLst>
      <p:ext uri="{BB962C8B-B14F-4D97-AF65-F5344CB8AC3E}">
        <p14:creationId xmlns:p14="http://schemas.microsoft.com/office/powerpoint/2010/main" val="142055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02436" y="5704012"/>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1105" y="5698612"/>
            <a:ext cx="1877087" cy="563126"/>
          </a:xfrm>
          <a:prstGeom prst="rect">
            <a:avLst/>
          </a:prstGeom>
        </p:spPr>
      </p:pic>
      <p:pic>
        <p:nvPicPr>
          <p:cNvPr id="6" name="Picture 5">
            <a:extLst>
              <a:ext uri="{FF2B5EF4-FFF2-40B4-BE49-F238E27FC236}">
                <a16:creationId xmlns:a16="http://schemas.microsoft.com/office/drawing/2014/main" id="{35EEA26A-F7EE-0E44-9B56-2BB651D52C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343250" y="5592995"/>
            <a:ext cx="1311049" cy="879250"/>
          </a:xfrm>
          <a:prstGeom prst="rect">
            <a:avLst/>
          </a:prstGeom>
        </p:spPr>
      </p:pic>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12201231" cy="5239512"/>
          </a:xfrm>
          <a:prstGeom prst="rect">
            <a:avLst/>
          </a:prstGeom>
        </p:spPr>
      </p:pic>
    </p:spTree>
    <p:extLst>
      <p:ext uri="{BB962C8B-B14F-4D97-AF65-F5344CB8AC3E}">
        <p14:creationId xmlns:p14="http://schemas.microsoft.com/office/powerpoint/2010/main" val="8838548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B42B8FD-185E-4B6D-A5CA-2D63B3B24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5320154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242520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00110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6065625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9934981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86704"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037324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938022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cxnSp>
        <p:nvCxnSpPr>
          <p:cNvPr id="7" name="Straight Connector 6">
            <a:extLst>
              <a:ext uri="{FF2B5EF4-FFF2-40B4-BE49-F238E27FC236}">
                <a16:creationId xmlns:a16="http://schemas.microsoft.com/office/drawing/2014/main" id="{522695B7-94A2-1042-89FC-E9D1BF3F74AF}"/>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4881102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hasCustomPrompt="1"/>
          </p:nvPr>
        </p:nvSpPr>
        <p:spPr>
          <a:xfrm>
            <a:off x="5814237" y="1350337"/>
            <a:ext cx="4701363" cy="2700554"/>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
        <p:nvSpPr>
          <p:cNvPr id="4" name="Content Placeholder 3">
            <a:extLst>
              <a:ext uri="{FF2B5EF4-FFF2-40B4-BE49-F238E27FC236}">
                <a16:creationId xmlns:a16="http://schemas.microsoft.com/office/drawing/2014/main" id="{71A187F1-FDE1-0640-9D58-DD0A6DBED69A}"/>
              </a:ext>
            </a:extLst>
          </p:cNvPr>
          <p:cNvSpPr>
            <a:spLocks noGrp="1"/>
          </p:cNvSpPr>
          <p:nvPr>
            <p:ph sz="quarter" idx="12" hasCustomPrompt="1"/>
          </p:nvPr>
        </p:nvSpPr>
        <p:spPr>
          <a:xfrm>
            <a:off x="5814237" y="4244251"/>
            <a:ext cx="4700587" cy="1932711"/>
          </a:xfrm>
        </p:spPr>
        <p:txBody>
          <a:bodyPr/>
          <a:lstStyle>
            <a:lvl1pPr marL="228600" indent="-228600">
              <a:buClr>
                <a:schemeClr val="accent3"/>
              </a:buClr>
              <a:buFont typeface="Wingdings" pitchFamily="2" charset="2"/>
              <a:buChar char="§"/>
              <a:defRPr/>
            </a:lvl1pPr>
          </a:lstStyle>
          <a:p>
            <a:pPr lvl="0"/>
            <a:r>
              <a:rPr lang="en-US"/>
              <a:t>Click to add links to project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6A30AEE-2774-DF42-A766-C1022B2BB310}"/>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8347116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hasCustomPrompt="1"/>
          </p:nvPr>
        </p:nvSpPr>
        <p:spPr>
          <a:xfrm>
            <a:off x="5814237" y="1350335"/>
            <a:ext cx="4701363" cy="232271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endParaRPr lang="en-US"/>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cxnSp>
        <p:nvCxnSpPr>
          <p:cNvPr id="18" name="Straight Connector 17">
            <a:extLst>
              <a:ext uri="{FF2B5EF4-FFF2-40B4-BE49-F238E27FC236}">
                <a16:creationId xmlns:a16="http://schemas.microsoft.com/office/drawing/2014/main" id="{3F03F26E-0F89-3D4E-AD5F-6D9795B648D0}"/>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
        <p:nvSpPr>
          <p:cNvPr id="22" name="Content Placeholder 21">
            <a:extLst>
              <a:ext uri="{FF2B5EF4-FFF2-40B4-BE49-F238E27FC236}">
                <a16:creationId xmlns:a16="http://schemas.microsoft.com/office/drawing/2014/main" id="{AD1EC1E6-3599-434A-B82A-92FA1A0ECAE9}"/>
              </a:ext>
            </a:extLst>
          </p:cNvPr>
          <p:cNvSpPr>
            <a:spLocks noGrp="1"/>
          </p:cNvSpPr>
          <p:nvPr>
            <p:ph sz="quarter" idx="12" hasCustomPrompt="1"/>
          </p:nvPr>
        </p:nvSpPr>
        <p:spPr>
          <a:xfrm>
            <a:off x="5814237" y="3854247"/>
            <a:ext cx="4699000" cy="2322716"/>
          </a:xfrm>
        </p:spPr>
        <p:txBody>
          <a:bodyPr/>
          <a:lstStyle>
            <a:lvl1pPr marL="228600" indent="-228600">
              <a:buClr>
                <a:schemeClr val="accent3"/>
              </a:buClr>
              <a:buFont typeface="Wingdings" pitchFamily="2" charset="2"/>
              <a:buChar char="§"/>
              <a:defRPr/>
            </a:lvl1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3797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5359115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hasCustomPrompt="1"/>
          </p:nvPr>
        </p:nvSpPr>
        <p:spPr>
          <a:xfrm>
            <a:off x="6807200" y="1350337"/>
            <a:ext cx="3708400" cy="2205664"/>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insert image</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5969001"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
        <p:nvSpPr>
          <p:cNvPr id="5" name="Content Placeholder 4">
            <a:extLst>
              <a:ext uri="{FF2B5EF4-FFF2-40B4-BE49-F238E27FC236}">
                <a16:creationId xmlns:a16="http://schemas.microsoft.com/office/drawing/2014/main" id="{A599F2CA-3EEF-2A45-BE0D-114615BE1A34}"/>
              </a:ext>
            </a:extLst>
          </p:cNvPr>
          <p:cNvSpPr>
            <a:spLocks noGrp="1"/>
          </p:cNvSpPr>
          <p:nvPr>
            <p:ph sz="quarter" idx="12" hasCustomPrompt="1"/>
          </p:nvPr>
        </p:nvSpPr>
        <p:spPr>
          <a:xfrm>
            <a:off x="6807200" y="3683000"/>
            <a:ext cx="3708400" cy="2493963"/>
          </a:xfrm>
        </p:spPr>
        <p:txBody>
          <a:bodyPr/>
          <a:lstStyle>
            <a:lvl1pPr marL="228600" indent="-228600">
              <a:buClr>
                <a:schemeClr val="accent3"/>
              </a:buClr>
              <a:buFont typeface="Wingdings" pitchFamily="2" charset="2"/>
              <a:buChar cha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insert image</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0B90B86-1525-DF4D-9357-F6ABF9E214D2}"/>
              </a:ext>
            </a:extLst>
          </p:cNvPr>
          <p:cNvCxnSpPr>
            <a:cxnSpLocks/>
          </p:cNvCxnSpPr>
          <p:nvPr userDrawn="1"/>
        </p:nvCxnSpPr>
        <p:spPr>
          <a:xfrm>
            <a:off x="6807200" y="3623540"/>
            <a:ext cx="37084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4" name="Straight Connector 13">
            <a:extLst>
              <a:ext uri="{FF2B5EF4-FFF2-40B4-BE49-F238E27FC236}">
                <a16:creationId xmlns:a16="http://schemas.microsoft.com/office/drawing/2014/main" id="{260F1267-7EFD-B145-A186-56EF340EC47D}"/>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9936108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hasCustomPrompt="1"/>
          </p:nvPr>
        </p:nvSpPr>
        <p:spPr>
          <a:xfrm>
            <a:off x="5814237" y="1350336"/>
            <a:ext cx="4701363" cy="2314988"/>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endParaRPr lang="en-US"/>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
        <p:nvSpPr>
          <p:cNvPr id="5" name="Content Placeholder 4">
            <a:extLst>
              <a:ext uri="{FF2B5EF4-FFF2-40B4-BE49-F238E27FC236}">
                <a16:creationId xmlns:a16="http://schemas.microsoft.com/office/drawing/2014/main" id="{6AAE2E22-5585-8A48-82A3-633481808FB7}"/>
              </a:ext>
            </a:extLst>
          </p:cNvPr>
          <p:cNvSpPr>
            <a:spLocks noGrp="1"/>
          </p:cNvSpPr>
          <p:nvPr>
            <p:ph sz="quarter" idx="12" hasCustomPrompt="1"/>
          </p:nvPr>
        </p:nvSpPr>
        <p:spPr>
          <a:xfrm>
            <a:off x="5815013" y="3822858"/>
            <a:ext cx="4700587" cy="2354104"/>
          </a:xfrm>
        </p:spPr>
        <p:txBody>
          <a:bodyPr/>
          <a:lstStyle>
            <a:lvl1pPr marL="228600" indent="-228600">
              <a:buClr>
                <a:schemeClr val="accent3"/>
              </a:buClr>
              <a:buFont typeface="Wingdings" pitchFamily="2" charset="2"/>
              <a:buChar cha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add image</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6593B51-19EA-234F-AA72-242778ED3A0F}"/>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268558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114378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hasCustomPrompt="1"/>
          </p:nvPr>
        </p:nvSpPr>
        <p:spPr>
          <a:xfrm>
            <a:off x="838200" y="1350336"/>
            <a:ext cx="9677400" cy="4826627"/>
          </a:xfrm>
        </p:spPr>
        <p:txBody>
          <a:bodyPr>
            <a:noAutofit/>
          </a:bodyPr>
          <a:lstStyle>
            <a:lvl1pPr marL="228600" indent="-228600">
              <a:buClr>
                <a:srgbClr val="E0A141"/>
              </a:buClr>
              <a:buFont typeface="Wingdings" pitchFamily="2" charset="2"/>
              <a:buChar char="§"/>
              <a:defRPr lang="en-US" sz="2800" kern="1200" smtClean="0">
                <a:solidFill>
                  <a:schemeClr val="tx1"/>
                </a:solidFill>
                <a:effectLst/>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sz="2800" kern="1200">
                <a:solidFill>
                  <a:schemeClr val="tx1"/>
                </a:solidFill>
                <a:effectLst/>
                <a:latin typeface="+mn-lt"/>
                <a:ea typeface="+mn-ea"/>
                <a:cs typeface="+mn-cs"/>
              </a:rPr>
              <a:t>A summary of evaluation data and lessons learned to be considered for future similar or divergent interventions</a:t>
            </a:r>
            <a:endParaRPr lang="en-US"/>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cxnSp>
        <p:nvCxnSpPr>
          <p:cNvPr id="8" name="Straight Connector 7">
            <a:extLst>
              <a:ext uri="{FF2B5EF4-FFF2-40B4-BE49-F238E27FC236}">
                <a16:creationId xmlns:a16="http://schemas.microsoft.com/office/drawing/2014/main" id="{75E87FD1-4457-B446-9CC1-1AC2F3227E26}"/>
              </a:ext>
            </a:extLst>
          </p:cNvPr>
          <p:cNvCxnSpPr/>
          <p:nvPr userDrawn="1"/>
        </p:nvCxnSpPr>
        <p:spPr>
          <a:xfrm>
            <a:off x="838199" y="6275285"/>
            <a:ext cx="9676625"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188918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4024880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1A97A2-FD7C-D04F-81AD-0203F21AD2BB}"/>
              </a:ext>
            </a:extLst>
          </p:cNvPr>
          <p:cNvSpPr txBox="1"/>
          <p:nvPr userDrawn="1"/>
        </p:nvSpPr>
        <p:spPr>
          <a:xfrm>
            <a:off x="1744336" y="2599978"/>
            <a:ext cx="8703325" cy="707886"/>
          </a:xfrm>
          <a:prstGeom prst="rect">
            <a:avLst/>
          </a:prstGeom>
          <a:noFill/>
        </p:spPr>
        <p:txBody>
          <a:bodyPr wrap="square" rtlCol="0">
            <a:spAutoFit/>
          </a:bodyPr>
          <a:lstStyle/>
          <a:p>
            <a:pPr algn="ctr"/>
            <a:r>
              <a:rPr lang="en-US" sz="4000" b="1">
                <a:solidFill>
                  <a:schemeClr val="bg1"/>
                </a:solidFill>
                <a:latin typeface="Poppins" pitchFamily="2" charset="77"/>
                <a:cs typeface="Poppins" pitchFamily="2" charset="77"/>
              </a:rPr>
              <a:t>JILINDE PROJECT</a:t>
            </a:r>
          </a:p>
        </p:txBody>
      </p:sp>
      <p:sp>
        <p:nvSpPr>
          <p:cNvPr id="5" name="TextBox 4">
            <a:extLst>
              <a:ext uri="{FF2B5EF4-FFF2-40B4-BE49-F238E27FC236}">
                <a16:creationId xmlns:a16="http://schemas.microsoft.com/office/drawing/2014/main" id="{DA413676-6A83-674B-93DA-6597B5206D53}"/>
              </a:ext>
            </a:extLst>
          </p:cNvPr>
          <p:cNvSpPr txBox="1"/>
          <p:nvPr userDrawn="1"/>
        </p:nvSpPr>
        <p:spPr>
          <a:xfrm>
            <a:off x="1744337" y="3429000"/>
            <a:ext cx="8703325" cy="369332"/>
          </a:xfrm>
          <a:prstGeom prst="rect">
            <a:avLst/>
          </a:prstGeom>
          <a:noFill/>
        </p:spPr>
        <p:txBody>
          <a:bodyPr wrap="square" rtlCol="0">
            <a:spAutoFit/>
          </a:bodyPr>
          <a:lstStyle/>
          <a:p>
            <a:pPr algn="ctr"/>
            <a:r>
              <a:rPr lang="en-US" b="1" i="1">
                <a:solidFill>
                  <a:schemeClr val="bg1"/>
                </a:solidFill>
                <a:latin typeface="Poppins" pitchFamily="2" charset="77"/>
                <a:cs typeface="Poppins" pitchFamily="2" charset="77"/>
              </a:rPr>
              <a:t>Lessons from PrEP Scale-up in Kenya</a:t>
            </a:r>
          </a:p>
        </p:txBody>
      </p:sp>
      <p:cxnSp>
        <p:nvCxnSpPr>
          <p:cNvPr id="7" name="Straight Connector 6">
            <a:extLst>
              <a:ext uri="{FF2B5EF4-FFF2-40B4-BE49-F238E27FC236}">
                <a16:creationId xmlns:a16="http://schemas.microsoft.com/office/drawing/2014/main" id="{1DC29372-BF09-D84D-B26F-BD85F7C2818D}"/>
              </a:ext>
            </a:extLst>
          </p:cNvPr>
          <p:cNvCxnSpPr>
            <a:cxnSpLocks/>
          </p:cNvCxnSpPr>
          <p:nvPr userDrawn="1"/>
        </p:nvCxnSpPr>
        <p:spPr>
          <a:xfrm flipV="1">
            <a:off x="0" y="3798332"/>
            <a:ext cx="7954178" cy="44067"/>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sp>
        <p:nvSpPr>
          <p:cNvPr id="10" name="Content Placeholder 9">
            <a:extLst>
              <a:ext uri="{FF2B5EF4-FFF2-40B4-BE49-F238E27FC236}">
                <a16:creationId xmlns:a16="http://schemas.microsoft.com/office/drawing/2014/main" id="{4FAE302D-171B-AC42-9461-A6BFB11EF6B1}"/>
              </a:ext>
            </a:extLst>
          </p:cNvPr>
          <p:cNvSpPr>
            <a:spLocks noGrp="1"/>
          </p:cNvSpPr>
          <p:nvPr>
            <p:ph sz="quarter" idx="10" hasCustomPrompt="1"/>
          </p:nvPr>
        </p:nvSpPr>
        <p:spPr>
          <a:xfrm>
            <a:off x="9164420" y="194984"/>
            <a:ext cx="2819400" cy="1741488"/>
          </a:xfrm>
        </p:spPr>
        <p:txBody>
          <a:bodyPr/>
          <a:lstStyle>
            <a:lvl1pPr marL="228600" indent="-228600">
              <a:buClr>
                <a:schemeClr val="accent3"/>
              </a:buClr>
              <a:buFont typeface="Wingdings" pitchFamily="2" charset="2"/>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project logo</a:t>
            </a:r>
          </a:p>
        </p:txBody>
      </p:sp>
      <p:pic>
        <p:nvPicPr>
          <p:cNvPr id="11" name="Picture 10" descr="Graphical user interface, application, PowerPoint&#10;&#10;Description automatically generated">
            <a:extLst>
              <a:ext uri="{FF2B5EF4-FFF2-40B4-BE49-F238E27FC236}">
                <a16:creationId xmlns:a16="http://schemas.microsoft.com/office/drawing/2014/main" id="{98274062-757F-E244-891E-996B225A296F}"/>
              </a:ext>
            </a:extLst>
          </p:cNvPr>
          <p:cNvPicPr>
            <a:picLocks noChangeAspect="1"/>
          </p:cNvPicPr>
          <p:nvPr userDrawn="1"/>
        </p:nvPicPr>
        <p:blipFill rotWithShape="1">
          <a:blip r:embed="rId3"/>
          <a:srcRect l="23561" t="80682" r="938" b="11165"/>
          <a:stretch/>
        </p:blipFill>
        <p:spPr>
          <a:xfrm>
            <a:off x="0" y="5960126"/>
            <a:ext cx="12192000" cy="897874"/>
          </a:xfrm>
          <a:prstGeom prst="rect">
            <a:avLst/>
          </a:prstGeom>
        </p:spPr>
      </p:pic>
      <p:pic>
        <p:nvPicPr>
          <p:cNvPr id="8" name="Content Placeholder 8">
            <a:extLst>
              <a:ext uri="{FF2B5EF4-FFF2-40B4-BE49-F238E27FC236}">
                <a16:creationId xmlns:a16="http://schemas.microsoft.com/office/drawing/2014/main" id="{E3F2E560-10FF-B744-90B9-00AB2776A3DF}"/>
              </a:ext>
            </a:extLst>
          </p:cNvPr>
          <p:cNvPicPr>
            <a:picLocks noChangeAspect="1"/>
          </p:cNvPicPr>
          <p:nvPr userDrawn="1"/>
        </p:nvPicPr>
        <p:blipFill rotWithShape="1">
          <a:blip r:embed="rId4"/>
          <a:srcRect l="95102" t="18043" r="1203" b="4928"/>
          <a:stretch/>
        </p:blipFill>
        <p:spPr>
          <a:xfrm rot="5400000">
            <a:off x="5647061" y="313062"/>
            <a:ext cx="897875" cy="12192001"/>
          </a:xfrm>
          <a:prstGeom prst="rect">
            <a:avLst/>
          </a:prstGeom>
        </p:spPr>
      </p:pic>
      <p:cxnSp>
        <p:nvCxnSpPr>
          <p:cNvPr id="9" name="Straight Connector 8">
            <a:extLst>
              <a:ext uri="{FF2B5EF4-FFF2-40B4-BE49-F238E27FC236}">
                <a16:creationId xmlns:a16="http://schemas.microsoft.com/office/drawing/2014/main" id="{3DCDC5B4-2640-6241-BA41-8D76FE75FF18}"/>
              </a:ext>
            </a:extLst>
          </p:cNvPr>
          <p:cNvCxnSpPr/>
          <p:nvPr userDrawn="1"/>
        </p:nvCxnSpPr>
        <p:spPr>
          <a:xfrm>
            <a:off x="0" y="5960125"/>
            <a:ext cx="12192000" cy="0"/>
          </a:xfrm>
          <a:prstGeom prst="line">
            <a:avLst/>
          </a:prstGeom>
          <a:ln w="28575">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pic>
        <p:nvPicPr>
          <p:cNvPr id="2" name="Picture 1">
            <a:extLst>
              <a:ext uri="{FF2B5EF4-FFF2-40B4-BE49-F238E27FC236}">
                <a16:creationId xmlns:a16="http://schemas.microsoft.com/office/drawing/2014/main" id="{36916395-12E4-4723-B76A-3A6FA5D25BDD}"/>
              </a:ext>
            </a:extLst>
          </p:cNvPr>
          <p:cNvPicPr>
            <a:picLocks noChangeAspect="1"/>
          </p:cNvPicPr>
          <p:nvPr userDrawn="1"/>
        </p:nvPicPr>
        <p:blipFill>
          <a:blip r:embed="rId5"/>
          <a:stretch>
            <a:fillRect/>
          </a:stretch>
        </p:blipFill>
        <p:spPr>
          <a:xfrm>
            <a:off x="9737416" y="219206"/>
            <a:ext cx="1420491" cy="798645"/>
          </a:xfrm>
          <a:prstGeom prst="rect">
            <a:avLst/>
          </a:prstGeom>
        </p:spPr>
      </p:pic>
    </p:spTree>
    <p:extLst>
      <p:ext uri="{BB962C8B-B14F-4D97-AF65-F5344CB8AC3E}">
        <p14:creationId xmlns:p14="http://schemas.microsoft.com/office/powerpoint/2010/main" val="2420047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210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490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1598859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996031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5847744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14777787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3623051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1039142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28768636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3850051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9599274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15168679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30565222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635F59"/>
                </a:solidFill>
                <a:effectLst/>
                <a:uLnTx/>
                <a:uFillTx/>
                <a:latin typeface="Calibri" panose="020F0502020204030204"/>
                <a:ea typeface="+mn-ea"/>
                <a:cs typeface="+mn-cs"/>
              </a:rPr>
              <a:t>Photography: FHI 360, OPTIONS Consortium, Canva</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a:t>
            </a:r>
            <a:endParaRPr lang="en-US"/>
          </a:p>
        </p:txBody>
      </p:sp>
    </p:spTree>
    <p:extLst>
      <p:ext uri="{BB962C8B-B14F-4D97-AF65-F5344CB8AC3E}">
        <p14:creationId xmlns:p14="http://schemas.microsoft.com/office/powerpoint/2010/main" val="40219539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7" name="Footer Placeholder 6">
            <a:extLst>
              <a:ext uri="{FF2B5EF4-FFF2-40B4-BE49-F238E27FC236}">
                <a16:creationId xmlns:a16="http://schemas.microsoft.com/office/drawing/2014/main" id="{A7C5CEB2-DF87-C74A-B144-BBACF1D9304F}"/>
              </a:ext>
            </a:extLst>
          </p:cNvPr>
          <p:cNvSpPr>
            <a:spLocks noGrp="1"/>
          </p:cNvSpPr>
          <p:nvPr>
            <p:ph type="ftr" sz="quarter" idx="10"/>
          </p:nvPr>
        </p:nvSpPr>
        <p:spPr/>
        <p:txBody>
          <a:bodyPr/>
          <a:lstStyle/>
          <a:p>
            <a:endParaRPr lang="en-IE"/>
          </a:p>
        </p:txBody>
      </p:sp>
      <p:sp>
        <p:nvSpPr>
          <p:cNvPr id="8" name="Slide Number Placeholder 7">
            <a:extLst>
              <a:ext uri="{FF2B5EF4-FFF2-40B4-BE49-F238E27FC236}">
                <a16:creationId xmlns:a16="http://schemas.microsoft.com/office/drawing/2014/main" id="{C8073669-8131-9F4D-A1FD-5B319FDFFB39}"/>
              </a:ext>
            </a:extLst>
          </p:cNvPr>
          <p:cNvSpPr>
            <a:spLocks noGrp="1"/>
          </p:cNvSpPr>
          <p:nvPr>
            <p:ph type="sldNum" sz="quarter" idx="11"/>
          </p:nvPr>
        </p:nvSpPr>
        <p:spPr>
          <a:xfrm>
            <a:off x="0" y="6299789"/>
            <a:ext cx="631596" cy="365125"/>
          </a:xfrm>
          <a:prstGeom prst="rect">
            <a:avLst/>
          </a:prstGeom>
        </p:spPr>
        <p:txBody>
          <a:bodyPr/>
          <a:lstStyle/>
          <a:p>
            <a:fld id="{66D7C2A8-3574-48AF-9B9F-6538CE887783}" type="slidenum">
              <a:rPr lang="en-IE" smtClean="0"/>
              <a:pPr/>
              <a:t>‹#›</a:t>
            </a:fld>
            <a:endParaRPr lang="en-IE"/>
          </a:p>
        </p:txBody>
      </p:sp>
    </p:spTree>
    <p:extLst>
      <p:ext uri="{BB962C8B-B14F-4D97-AF65-F5344CB8AC3E}">
        <p14:creationId xmlns:p14="http://schemas.microsoft.com/office/powerpoint/2010/main" val="7767457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7E563B32-2C50-403F-8CC7-541CB9204D54}"/>
              </a:ext>
            </a:extLst>
          </p:cNvPr>
          <p:cNvSpPr/>
          <p:nvPr userDrawn="1"/>
        </p:nvSpPr>
        <p:spPr>
          <a:xfrm>
            <a:off x="0" y="6569477"/>
            <a:ext cx="12192000" cy="290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530948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ectangle 7">
            <a:extLst>
              <a:ext uri="{FF2B5EF4-FFF2-40B4-BE49-F238E27FC236}">
                <a16:creationId xmlns:a16="http://schemas.microsoft.com/office/drawing/2014/main" id="{FC89EFEF-EB11-B744-8C72-F31C9A787808}"/>
              </a:ext>
            </a:extLst>
          </p:cNvPr>
          <p:cNvSpPr/>
          <p:nvPr userDrawn="1"/>
        </p:nvSpPr>
        <p:spPr>
          <a:xfrm>
            <a:off x="-1" y="3905251"/>
            <a:ext cx="12192001" cy="2046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1">
            <a:extLst>
              <a:ext uri="{FF2B5EF4-FFF2-40B4-BE49-F238E27FC236}">
                <a16:creationId xmlns:a16="http://schemas.microsoft.com/office/drawing/2014/main" id="{432D207F-F915-2741-B5D7-B9A185A6CB54}"/>
              </a:ext>
            </a:extLst>
          </p:cNvPr>
          <p:cNvSpPr/>
          <p:nvPr userDrawn="1"/>
        </p:nvSpPr>
        <p:spPr>
          <a:xfrm rot="5400000">
            <a:off x="256472" y="3529467"/>
            <a:ext cx="2319588" cy="2832533"/>
          </a:xfrm>
          <a:prstGeom prst="round2SameRect">
            <a:avLst>
              <a:gd name="adj1" fmla="val 50000"/>
              <a:gd name="adj2"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1">
            <a:extLst>
              <a:ext uri="{FF2B5EF4-FFF2-40B4-BE49-F238E27FC236}">
                <a16:creationId xmlns:a16="http://schemas.microsoft.com/office/drawing/2014/main" id="{E9170F66-0E35-5148-AF4E-4A390B07441E}"/>
              </a:ext>
            </a:extLst>
          </p:cNvPr>
          <p:cNvSpPr>
            <a:spLocks noGrp="1"/>
          </p:cNvSpPr>
          <p:nvPr>
            <p:ph type="body" sz="quarter" idx="15" hasCustomPrompt="1"/>
          </p:nvPr>
        </p:nvSpPr>
        <p:spPr>
          <a:xfrm>
            <a:off x="3101546" y="4020457"/>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9197279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_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DC29372-BF09-D84D-B26F-BD85F7C2818D}"/>
              </a:ext>
            </a:extLst>
          </p:cNvPr>
          <p:cNvCxnSpPr>
            <a:cxnSpLocks/>
          </p:cNvCxnSpPr>
          <p:nvPr userDrawn="1"/>
        </p:nvCxnSpPr>
        <p:spPr>
          <a:xfrm flipV="1">
            <a:off x="0" y="3798332"/>
            <a:ext cx="7954178" cy="44067"/>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pic>
        <p:nvPicPr>
          <p:cNvPr id="11" name="Picture 10" descr="Graphical user interface, application, PowerPoint&#10;&#10;Description automatically generated">
            <a:extLst>
              <a:ext uri="{FF2B5EF4-FFF2-40B4-BE49-F238E27FC236}">
                <a16:creationId xmlns:a16="http://schemas.microsoft.com/office/drawing/2014/main" id="{98274062-757F-E244-891E-996B225A296F}"/>
              </a:ext>
            </a:extLst>
          </p:cNvPr>
          <p:cNvPicPr>
            <a:picLocks noChangeAspect="1"/>
          </p:cNvPicPr>
          <p:nvPr userDrawn="1"/>
        </p:nvPicPr>
        <p:blipFill rotWithShape="1">
          <a:blip r:embed="rId3"/>
          <a:srcRect l="23561" t="80682" r="938" b="11165"/>
          <a:stretch/>
        </p:blipFill>
        <p:spPr>
          <a:xfrm>
            <a:off x="0" y="5960126"/>
            <a:ext cx="12192000" cy="897874"/>
          </a:xfrm>
          <a:prstGeom prst="rect">
            <a:avLst/>
          </a:prstGeom>
        </p:spPr>
      </p:pic>
      <p:pic>
        <p:nvPicPr>
          <p:cNvPr id="8" name="Content Placeholder 8">
            <a:extLst>
              <a:ext uri="{FF2B5EF4-FFF2-40B4-BE49-F238E27FC236}">
                <a16:creationId xmlns:a16="http://schemas.microsoft.com/office/drawing/2014/main" id="{E3F2E560-10FF-B744-90B9-00AB2776A3DF}"/>
              </a:ext>
            </a:extLst>
          </p:cNvPr>
          <p:cNvPicPr>
            <a:picLocks noChangeAspect="1"/>
          </p:cNvPicPr>
          <p:nvPr userDrawn="1"/>
        </p:nvPicPr>
        <p:blipFill rotWithShape="1">
          <a:blip r:embed="rId4"/>
          <a:srcRect l="95102" t="18043" r="1203" b="4928"/>
          <a:stretch/>
        </p:blipFill>
        <p:spPr>
          <a:xfrm rot="5400000">
            <a:off x="5647061" y="313062"/>
            <a:ext cx="897875" cy="12192001"/>
          </a:xfrm>
          <a:prstGeom prst="rect">
            <a:avLst/>
          </a:prstGeom>
        </p:spPr>
      </p:pic>
      <p:cxnSp>
        <p:nvCxnSpPr>
          <p:cNvPr id="9" name="Straight Connector 8">
            <a:extLst>
              <a:ext uri="{FF2B5EF4-FFF2-40B4-BE49-F238E27FC236}">
                <a16:creationId xmlns:a16="http://schemas.microsoft.com/office/drawing/2014/main" id="{3DCDC5B4-2640-6241-BA41-8D76FE75FF18}"/>
              </a:ext>
            </a:extLst>
          </p:cNvPr>
          <p:cNvCxnSpPr/>
          <p:nvPr userDrawn="1"/>
        </p:nvCxnSpPr>
        <p:spPr>
          <a:xfrm>
            <a:off x="0" y="5960125"/>
            <a:ext cx="12192000" cy="0"/>
          </a:xfrm>
          <a:prstGeom prst="line">
            <a:avLst/>
          </a:prstGeom>
          <a:ln w="28575">
            <a:solidFill>
              <a:schemeClr val="accent4">
                <a:lumMod val="50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960644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GB"/>
              <a:t>Click to edit Master title style</a:t>
            </a:r>
            <a:endParaRPr lang="en-US"/>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362032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30936" y="475488"/>
            <a:ext cx="1257299" cy="70561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630936" y="5710428"/>
            <a:ext cx="1045463" cy="6857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5193791" y="0"/>
            <a:ext cx="6998208" cy="68580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5193791" y="0"/>
            <a:ext cx="6998207" cy="685799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618896" y="2005770"/>
            <a:ext cx="10954207" cy="139001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98213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31698" y="467105"/>
            <a:ext cx="10928985" cy="0"/>
          </a:xfrm>
          <a:custGeom>
            <a:avLst/>
            <a:gdLst/>
            <a:ahLst/>
            <a:cxnLst/>
            <a:rect l="l" t="t" r="r" b="b"/>
            <a:pathLst>
              <a:path w="10928985">
                <a:moveTo>
                  <a:pt x="0" y="0"/>
                </a:moveTo>
                <a:lnTo>
                  <a:pt x="10928807" y="0"/>
                </a:lnTo>
              </a:path>
            </a:pathLst>
          </a:custGeom>
          <a:ln w="25908">
            <a:solidFill>
              <a:srgbClr val="6F9395"/>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800" b="1" i="0">
                <a:solidFill>
                  <a:srgbClr val="00667D"/>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03145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0667D"/>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84860" y="1755017"/>
            <a:ext cx="4027170" cy="3888104"/>
          </a:xfrm>
          <a:prstGeom prst="rect">
            <a:avLst/>
          </a:prstGeom>
        </p:spPr>
        <p:txBody>
          <a:bodyPr wrap="square" lIns="0" tIns="0" rIns="0" bIns="0">
            <a:spAutoFit/>
          </a:bodyPr>
          <a:lstStyle>
            <a:lvl1pPr>
              <a:defRPr sz="1800" b="1" i="0">
                <a:solidFill>
                  <a:srgbClr val="57A0CE"/>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2703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0667D"/>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87700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9600" y="6124955"/>
            <a:ext cx="1002791" cy="55625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35663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rgbClr val="00945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5834457"/>
            <a:ext cx="12192000" cy="269304"/>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Slide Number Placeholder 2">
            <a:extLst>
              <a:ext uri="{FF2B5EF4-FFF2-40B4-BE49-F238E27FC236}">
                <a16:creationId xmlns:a16="http://schemas.microsoft.com/office/drawing/2014/main" id="{37DF20FF-5B06-483E-819A-94FF0827AD19}"/>
              </a:ext>
            </a:extLst>
          </p:cNvPr>
          <p:cNvSpPr>
            <a:spLocks noGrp="1"/>
          </p:cNvSpPr>
          <p:nvPr>
            <p:ph type="sldNum" sz="quarter" idx="10"/>
          </p:nvPr>
        </p:nvSpPr>
        <p:spPr/>
        <p:txBody>
          <a:bodyPr/>
          <a:lstStyle/>
          <a:p>
            <a:fld id="{86CB4B4D-7CA3-9044-876B-883B54F8677D}" type="slidenum">
              <a:rPr lang="en-US" smtClean="0"/>
              <a:t>‹#›</a:t>
            </a:fld>
            <a:endParaRPr lang="en-US"/>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575" y="5080216"/>
            <a:ext cx="5925944" cy="1777784"/>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1975320" y="1737615"/>
            <a:ext cx="8241360" cy="1088418"/>
          </a:xfrm>
          <a:prstGeom prst="rect">
            <a:avLst/>
          </a:prstGeom>
        </p:spPr>
        <p:txBody>
          <a:bodyPr>
            <a:noAutofit/>
          </a:bodyPr>
          <a:lstStyle>
            <a:lvl1pPr algn="ctr">
              <a:defRPr sz="7200">
                <a:solidFill>
                  <a:srgbClr val="FFFEFF"/>
                </a:solidFill>
                <a:latin typeface="+mj-lt"/>
              </a:defRPr>
            </a:lvl1pPr>
          </a:lstStyle>
          <a:p>
            <a:r>
              <a:rPr lang="en-US"/>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2107406" y="3720158"/>
            <a:ext cx="7977188" cy="465932"/>
          </a:xfrm>
          <a:prstGeom prst="rect">
            <a:avLst/>
          </a:prstGeom>
        </p:spPr>
        <p:txBody>
          <a:bodyPr>
            <a:normAutofit/>
          </a:bodyPr>
          <a:lstStyle>
            <a:lvl1pPr algn="ctr">
              <a:defRPr sz="1600" spc="150">
                <a:solidFill>
                  <a:srgbClr val="FFFEFF"/>
                </a:solidFill>
                <a:latin typeface="+mj-lt"/>
              </a:defRPr>
            </a:lvl1pPr>
          </a:lstStyle>
          <a:p>
            <a:pPr lvl="0"/>
            <a:r>
              <a:rPr lang="en-US"/>
              <a:t>PRESENTER NAME, ORGANIZATION</a:t>
            </a:r>
          </a:p>
        </p:txBody>
      </p:sp>
    </p:spTree>
    <p:extLst>
      <p:ext uri="{BB962C8B-B14F-4D97-AF65-F5344CB8AC3E}">
        <p14:creationId xmlns:p14="http://schemas.microsoft.com/office/powerpoint/2010/main" val="637730401"/>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39394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5834457"/>
            <a:ext cx="12192000" cy="269304"/>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Slide Number Placeholder 2">
            <a:extLst>
              <a:ext uri="{FF2B5EF4-FFF2-40B4-BE49-F238E27FC236}">
                <a16:creationId xmlns:a16="http://schemas.microsoft.com/office/drawing/2014/main" id="{37DF20FF-5B06-483E-819A-94FF0827AD19}"/>
              </a:ext>
            </a:extLst>
          </p:cNvPr>
          <p:cNvSpPr>
            <a:spLocks noGrp="1"/>
          </p:cNvSpPr>
          <p:nvPr>
            <p:ph type="sldNum" sz="quarter" idx="10"/>
          </p:nvPr>
        </p:nvSpPr>
        <p:spPr/>
        <p:txBody>
          <a:bodyPr/>
          <a:lstStyle/>
          <a:p>
            <a:fld id="{86CB4B4D-7CA3-9044-876B-883B54F8677D}" type="slidenum">
              <a:rPr lang="en-US" smtClean="0"/>
              <a:t>‹#›</a:t>
            </a:fld>
            <a:endParaRPr lang="en-US"/>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575" y="5080216"/>
            <a:ext cx="5925944" cy="1777784"/>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2107406" y="1482959"/>
            <a:ext cx="8241360" cy="1088418"/>
          </a:xfrm>
          <a:prstGeom prst="rect">
            <a:avLst/>
          </a:prstGeom>
        </p:spPr>
        <p:txBody>
          <a:bodyPr>
            <a:noAutofit/>
          </a:bodyPr>
          <a:lstStyle>
            <a:lvl1pPr algn="ctr">
              <a:defRPr sz="5000">
                <a:solidFill>
                  <a:srgbClr val="FFFEFF"/>
                </a:solidFill>
                <a:latin typeface="+mj-lt"/>
              </a:defRPr>
            </a:lvl1pPr>
          </a:lstStyle>
          <a:p>
            <a:r>
              <a:rPr lang="en-US"/>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2107406" y="3100230"/>
            <a:ext cx="7977188" cy="465932"/>
          </a:xfrm>
          <a:prstGeom prst="rect">
            <a:avLst/>
          </a:prstGeom>
        </p:spPr>
        <p:txBody>
          <a:bodyPr>
            <a:normAutofit/>
          </a:bodyPr>
          <a:lstStyle>
            <a:lvl1pPr algn="ctr">
              <a:defRPr sz="1600" spc="150">
                <a:solidFill>
                  <a:srgbClr val="FFFEFF"/>
                </a:solidFill>
                <a:latin typeface="+mj-lt"/>
              </a:defRPr>
            </a:lvl1pPr>
          </a:lstStyle>
          <a:p>
            <a:pPr lvl="0"/>
            <a:r>
              <a:rPr lang="en-US"/>
              <a:t>PRESENTER NAME, ORGANIZATION</a:t>
            </a:r>
          </a:p>
        </p:txBody>
      </p:sp>
      <p:sp>
        <p:nvSpPr>
          <p:cNvPr id="7" name="Text Placeholder 12">
            <a:extLst>
              <a:ext uri="{FF2B5EF4-FFF2-40B4-BE49-F238E27FC236}">
                <a16:creationId xmlns:a16="http://schemas.microsoft.com/office/drawing/2014/main" id="{E8CCC836-64AC-4886-902C-08BB65A5D306}"/>
              </a:ext>
            </a:extLst>
          </p:cNvPr>
          <p:cNvSpPr>
            <a:spLocks noGrp="1"/>
          </p:cNvSpPr>
          <p:nvPr>
            <p:ph type="body" sz="quarter" idx="12" hasCustomPrompt="1"/>
          </p:nvPr>
        </p:nvSpPr>
        <p:spPr>
          <a:xfrm>
            <a:off x="2107406" y="947513"/>
            <a:ext cx="8308308" cy="258443"/>
          </a:xfrm>
          <a:prstGeom prst="rect">
            <a:avLst/>
          </a:prstGeom>
        </p:spPr>
        <p:txBody>
          <a:bodyPr>
            <a:normAutofit/>
          </a:bodyPr>
          <a:lstStyle>
            <a:lvl1pPr algn="ctr">
              <a:defRPr sz="1200" spc="150">
                <a:solidFill>
                  <a:srgbClr val="FFFEFF"/>
                </a:solidFill>
                <a:latin typeface="+mj-lt"/>
              </a:defRPr>
            </a:lvl1pPr>
          </a:lstStyle>
          <a:p>
            <a:pPr lvl="0"/>
            <a:r>
              <a:rPr lang="en-US"/>
              <a:t>EVENT / VENUE / DATE</a:t>
            </a:r>
          </a:p>
        </p:txBody>
      </p:sp>
    </p:spTree>
    <p:extLst>
      <p:ext uri="{BB962C8B-B14F-4D97-AF65-F5344CB8AC3E}">
        <p14:creationId xmlns:p14="http://schemas.microsoft.com/office/powerpoint/2010/main" val="1346586401"/>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rgbClr val="39394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5834457"/>
            <a:ext cx="12192000" cy="269304"/>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Slide Number Placeholder 2">
            <a:extLst>
              <a:ext uri="{FF2B5EF4-FFF2-40B4-BE49-F238E27FC236}">
                <a16:creationId xmlns:a16="http://schemas.microsoft.com/office/drawing/2014/main" id="{37DF20FF-5B06-483E-819A-94FF0827AD19}"/>
              </a:ext>
            </a:extLst>
          </p:cNvPr>
          <p:cNvSpPr>
            <a:spLocks noGrp="1"/>
          </p:cNvSpPr>
          <p:nvPr>
            <p:ph type="sldNum" sz="quarter" idx="10"/>
          </p:nvPr>
        </p:nvSpPr>
        <p:spPr/>
        <p:txBody>
          <a:bodyPr/>
          <a:lstStyle/>
          <a:p>
            <a:fld id="{86CB4B4D-7CA3-9044-876B-883B54F8677D}" type="slidenum">
              <a:rPr lang="en-US" smtClean="0"/>
              <a:t>‹#›</a:t>
            </a:fld>
            <a:endParaRPr lang="en-US"/>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575" y="5080216"/>
            <a:ext cx="5925944" cy="1777784"/>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1975320" y="1737615"/>
            <a:ext cx="8241360" cy="1088418"/>
          </a:xfrm>
          <a:prstGeom prst="rect">
            <a:avLst/>
          </a:prstGeom>
        </p:spPr>
        <p:txBody>
          <a:bodyPr>
            <a:noAutofit/>
          </a:bodyPr>
          <a:lstStyle>
            <a:lvl1pPr algn="ctr">
              <a:defRPr sz="7200">
                <a:solidFill>
                  <a:srgbClr val="FFFEFF"/>
                </a:solidFill>
                <a:latin typeface="+mj-lt"/>
              </a:defRPr>
            </a:lvl1pPr>
          </a:lstStyle>
          <a:p>
            <a:r>
              <a:rPr lang="en-US"/>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2107406" y="3720158"/>
            <a:ext cx="7977188" cy="465932"/>
          </a:xfrm>
          <a:prstGeom prst="rect">
            <a:avLst/>
          </a:prstGeom>
        </p:spPr>
        <p:txBody>
          <a:bodyPr>
            <a:normAutofit/>
          </a:bodyPr>
          <a:lstStyle>
            <a:lvl1pPr algn="ctr">
              <a:defRPr sz="1600" spc="150">
                <a:solidFill>
                  <a:srgbClr val="FFFEFF"/>
                </a:solidFill>
                <a:latin typeface="+mj-lt"/>
              </a:defRPr>
            </a:lvl1pPr>
          </a:lstStyle>
          <a:p>
            <a:pPr lvl="0"/>
            <a:r>
              <a:rPr lang="en-US"/>
              <a:t>PRESENTER NAME, ORGANIZATION</a:t>
            </a:r>
          </a:p>
        </p:txBody>
      </p:sp>
    </p:spTree>
    <p:extLst>
      <p:ext uri="{BB962C8B-B14F-4D97-AF65-F5344CB8AC3E}">
        <p14:creationId xmlns:p14="http://schemas.microsoft.com/office/powerpoint/2010/main" val="4052877180"/>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393941"/>
        </a:solidFill>
        <a:effectLst/>
      </p:bgPr>
    </p:bg>
    <p:spTree>
      <p:nvGrpSpPr>
        <p:cNvPr id="1" name=""/>
        <p:cNvGrpSpPr/>
        <p:nvPr/>
      </p:nvGrpSpPr>
      <p:grpSpPr>
        <a:xfrm>
          <a:off x="0" y="0"/>
          <a:ext cx="0" cy="0"/>
          <a:chOff x="0" y="0"/>
          <a:chExt cx="0" cy="0"/>
        </a:xfrm>
      </p:grpSpPr>
      <p:sp>
        <p:nvSpPr>
          <p:cNvPr id="41" name="Shape 41"/>
          <p:cNvSpPr/>
          <p:nvPr/>
        </p:nvSpPr>
        <p:spPr>
          <a:xfrm>
            <a:off x="10583119" y="422542"/>
            <a:ext cx="135634" cy="108114"/>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2" name="Shape 42"/>
          <p:cNvSpPr/>
          <p:nvPr/>
        </p:nvSpPr>
        <p:spPr>
          <a:xfrm>
            <a:off x="10347367" y="405342"/>
            <a:ext cx="74697" cy="142514"/>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3" name="Shape 43"/>
          <p:cNvSpPr/>
          <p:nvPr/>
        </p:nvSpPr>
        <p:spPr>
          <a:xfrm>
            <a:off x="10874958" y="409867"/>
            <a:ext cx="84396" cy="133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900" y="1029"/>
                  <a:pt x="18900" y="1029"/>
                  <a:pt x="18900" y="1029"/>
                </a:cubicBezTo>
                <a:cubicBezTo>
                  <a:pt x="16200" y="1029"/>
                  <a:pt x="16200" y="1029"/>
                  <a:pt x="16200" y="1029"/>
                </a:cubicBezTo>
                <a:cubicBezTo>
                  <a:pt x="17820" y="2057"/>
                  <a:pt x="19440" y="3086"/>
                  <a:pt x="19440" y="4800"/>
                </a:cubicBezTo>
                <a:cubicBezTo>
                  <a:pt x="19440" y="8229"/>
                  <a:pt x="14580" y="8571"/>
                  <a:pt x="14580" y="10286"/>
                </a:cubicBezTo>
                <a:cubicBezTo>
                  <a:pt x="14580" y="12000"/>
                  <a:pt x="20520" y="12686"/>
                  <a:pt x="20520" y="16114"/>
                </a:cubicBezTo>
                <a:cubicBezTo>
                  <a:pt x="20520" y="17143"/>
                  <a:pt x="20520" y="17829"/>
                  <a:pt x="19980" y="18514"/>
                </a:cubicBezTo>
                <a:cubicBezTo>
                  <a:pt x="17820" y="20914"/>
                  <a:pt x="12960" y="21600"/>
                  <a:pt x="9180" y="21600"/>
                </a:cubicBezTo>
                <a:cubicBezTo>
                  <a:pt x="6480" y="21600"/>
                  <a:pt x="2700" y="20914"/>
                  <a:pt x="540" y="19200"/>
                </a:cubicBezTo>
                <a:cubicBezTo>
                  <a:pt x="0" y="18857"/>
                  <a:pt x="0" y="18171"/>
                  <a:pt x="0" y="17486"/>
                </a:cubicBezTo>
                <a:cubicBezTo>
                  <a:pt x="0" y="16114"/>
                  <a:pt x="1620" y="14743"/>
                  <a:pt x="3240" y="14057"/>
                </a:cubicBezTo>
                <a:cubicBezTo>
                  <a:pt x="5940" y="13029"/>
                  <a:pt x="8640" y="13029"/>
                  <a:pt x="11340" y="12686"/>
                </a:cubicBezTo>
                <a:cubicBezTo>
                  <a:pt x="10800" y="12000"/>
                  <a:pt x="10260" y="11657"/>
                  <a:pt x="10260" y="10971"/>
                </a:cubicBezTo>
                <a:cubicBezTo>
                  <a:pt x="10260" y="10286"/>
                  <a:pt x="10260" y="9943"/>
                  <a:pt x="10800" y="9600"/>
                </a:cubicBezTo>
                <a:cubicBezTo>
                  <a:pt x="10260" y="9943"/>
                  <a:pt x="9720" y="9943"/>
                  <a:pt x="9180" y="9943"/>
                </a:cubicBezTo>
                <a:cubicBezTo>
                  <a:pt x="5400" y="9943"/>
                  <a:pt x="2160" y="7886"/>
                  <a:pt x="2160" y="5486"/>
                </a:cubicBezTo>
                <a:cubicBezTo>
                  <a:pt x="2160" y="3771"/>
                  <a:pt x="3240" y="2400"/>
                  <a:pt x="4860" y="1714"/>
                </a:cubicBezTo>
                <a:cubicBezTo>
                  <a:pt x="7020" y="343"/>
                  <a:pt x="10260" y="0"/>
                  <a:pt x="12960" y="0"/>
                </a:cubicBezTo>
                <a:lnTo>
                  <a:pt x="21600" y="0"/>
                </a:lnTo>
                <a:close/>
                <a:moveTo>
                  <a:pt x="12960" y="13714"/>
                </a:moveTo>
                <a:cubicBezTo>
                  <a:pt x="12960" y="13714"/>
                  <a:pt x="12420" y="13714"/>
                  <a:pt x="11880" y="13714"/>
                </a:cubicBezTo>
                <a:cubicBezTo>
                  <a:pt x="8640" y="13714"/>
                  <a:pt x="3780" y="14400"/>
                  <a:pt x="3780" y="16800"/>
                </a:cubicBezTo>
                <a:cubicBezTo>
                  <a:pt x="3780" y="19543"/>
                  <a:pt x="8100" y="20229"/>
                  <a:pt x="11340" y="20229"/>
                </a:cubicBezTo>
                <a:cubicBezTo>
                  <a:pt x="14580" y="20229"/>
                  <a:pt x="17820" y="19543"/>
                  <a:pt x="17820" y="17486"/>
                </a:cubicBezTo>
                <a:cubicBezTo>
                  <a:pt x="17820" y="15429"/>
                  <a:pt x="15120" y="14400"/>
                  <a:pt x="12960" y="13714"/>
                </a:cubicBezTo>
                <a:close/>
                <a:moveTo>
                  <a:pt x="9720" y="1029"/>
                </a:moveTo>
                <a:cubicBezTo>
                  <a:pt x="8640" y="1029"/>
                  <a:pt x="7560" y="1371"/>
                  <a:pt x="7020" y="2057"/>
                </a:cubicBezTo>
                <a:cubicBezTo>
                  <a:pt x="5940" y="2400"/>
                  <a:pt x="5940" y="3086"/>
                  <a:pt x="5940" y="4114"/>
                </a:cubicBezTo>
                <a:cubicBezTo>
                  <a:pt x="5940" y="5829"/>
                  <a:pt x="7560" y="8914"/>
                  <a:pt x="11340" y="8914"/>
                </a:cubicBezTo>
                <a:cubicBezTo>
                  <a:pt x="12420" y="8914"/>
                  <a:pt x="13500" y="8571"/>
                  <a:pt x="14580" y="8229"/>
                </a:cubicBezTo>
                <a:cubicBezTo>
                  <a:pt x="15120" y="7543"/>
                  <a:pt x="15660" y="6857"/>
                  <a:pt x="15660" y="6171"/>
                </a:cubicBezTo>
                <a:cubicBezTo>
                  <a:pt x="15660" y="4114"/>
                  <a:pt x="13500" y="1029"/>
                  <a:pt x="9720" y="1029"/>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4" name="Shape 44"/>
          <p:cNvSpPr/>
          <p:nvPr/>
        </p:nvSpPr>
        <p:spPr>
          <a:xfrm>
            <a:off x="11111247" y="424587"/>
            <a:ext cx="144258" cy="104023"/>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rgbClr val="686976"/>
          </a:solidFill>
          <a:ln w="3175">
            <a:miter lim="400000"/>
          </a:ln>
        </p:spPr>
        <p:txBody>
          <a:bodyPr lIns="22860" rIns="22860"/>
          <a:lstStyle/>
          <a:p>
            <a:pPr algn="l" defTabSz="228600">
              <a:defRPr sz="2400">
                <a:solidFill>
                  <a:srgbClr val="686876"/>
                </a:solidFill>
                <a:latin typeface="Calibri"/>
                <a:ea typeface="Calibri"/>
                <a:cs typeface="Calibri"/>
                <a:sym typeface="Calibri"/>
              </a:defRPr>
            </a:pPr>
            <a:endParaRPr sz="1200"/>
          </a:p>
        </p:txBody>
      </p:sp>
      <p:sp>
        <p:nvSpPr>
          <p:cNvPr id="45" name="Shape 45"/>
          <p:cNvSpPr>
            <a:spLocks noGrp="1"/>
          </p:cNvSpPr>
          <p:nvPr>
            <p:ph type="sldNum" sz="quarter" idx="2"/>
          </p:nvPr>
        </p:nvSpPr>
        <p:spPr>
          <a:prstGeom prst="rect">
            <a:avLst/>
          </a:prstGeom>
        </p:spPr>
        <p:txBody>
          <a:bodyPr/>
          <a:lstStyle>
            <a:lvl1pPr>
              <a:defRPr>
                <a:solidFill>
                  <a:srgbClr val="F4F5F7"/>
                </a:solidFill>
              </a:defRPr>
            </a:lvl1pPr>
          </a:lstStyle>
          <a:p>
            <a:fld id="{86CB4B4D-7CA3-9044-876B-883B54F8677D}" type="slidenum">
              <a:rPr lang="en-US" smtClean="0"/>
              <a:t>‹#›</a:t>
            </a:fld>
            <a:endParaRPr lang="en-US"/>
          </a:p>
        </p:txBody>
      </p:sp>
      <p:sp>
        <p:nvSpPr>
          <p:cNvPr id="46" name="Shape 46"/>
          <p:cNvSpPr/>
          <p:nvPr/>
        </p:nvSpPr>
        <p:spPr>
          <a:xfrm>
            <a:off x="11538703" y="685624"/>
            <a:ext cx="818258" cy="1"/>
          </a:xfrm>
          <a:prstGeom prst="line">
            <a:avLst/>
          </a:prstGeom>
          <a:ln w="50800">
            <a:solidFill>
              <a:srgbClr val="F56C2E"/>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0" name="Shape 116">
            <a:extLst>
              <a:ext uri="{FF2B5EF4-FFF2-40B4-BE49-F238E27FC236}">
                <a16:creationId xmlns:a16="http://schemas.microsoft.com/office/drawing/2014/main" id="{C73EED9A-C50A-4583-871D-1F3A4DC52571}"/>
              </a:ext>
            </a:extLst>
          </p:cNvPr>
          <p:cNvSpPr txBox="1">
            <a:spLocks/>
          </p:cNvSpPr>
          <p:nvPr userDrawn="1"/>
        </p:nvSpPr>
        <p:spPr>
          <a:xfrm>
            <a:off x="11518233" y="381348"/>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
        <p:nvSpPr>
          <p:cNvPr id="14" name="Shape 120">
            <a:extLst>
              <a:ext uri="{FF2B5EF4-FFF2-40B4-BE49-F238E27FC236}">
                <a16:creationId xmlns:a16="http://schemas.microsoft.com/office/drawing/2014/main" id="{D3458AB1-624E-4846-9E4C-F4BED42773E7}"/>
              </a:ext>
            </a:extLst>
          </p:cNvPr>
          <p:cNvSpPr/>
          <p:nvPr userDrawn="1"/>
        </p:nvSpPr>
        <p:spPr>
          <a:xfrm>
            <a:off x="5901025" y="3908861"/>
            <a:ext cx="402650" cy="1"/>
          </a:xfrm>
          <a:prstGeom prst="line">
            <a:avLst/>
          </a:prstGeom>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8" name="Rectangle 17">
            <a:extLst>
              <a:ext uri="{FF2B5EF4-FFF2-40B4-BE49-F238E27FC236}">
                <a16:creationId xmlns:a16="http://schemas.microsoft.com/office/drawing/2014/main" id="{66545D1F-C82A-48A4-9051-2616265A6E5D}"/>
              </a:ext>
            </a:extLst>
          </p:cNvPr>
          <p:cNvSpPr/>
          <p:nvPr userDrawn="1"/>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9" name="Title 9">
            <a:extLst>
              <a:ext uri="{FF2B5EF4-FFF2-40B4-BE49-F238E27FC236}">
                <a16:creationId xmlns:a16="http://schemas.microsoft.com/office/drawing/2014/main" id="{6302AF82-8223-44A9-AD42-40FE436B3028}"/>
              </a:ext>
            </a:extLst>
          </p:cNvPr>
          <p:cNvSpPr>
            <a:spLocks noGrp="1"/>
          </p:cNvSpPr>
          <p:nvPr>
            <p:ph type="title" hasCustomPrompt="1"/>
          </p:nvPr>
        </p:nvSpPr>
        <p:spPr>
          <a:xfrm>
            <a:off x="2143221" y="2559983"/>
            <a:ext cx="8241360" cy="1088418"/>
          </a:xfrm>
          <a:prstGeom prst="rect">
            <a:avLst/>
          </a:prstGeom>
        </p:spPr>
        <p:txBody>
          <a:bodyPr>
            <a:noAutofit/>
          </a:bodyPr>
          <a:lstStyle>
            <a:lvl1pPr algn="ctr">
              <a:defRPr sz="5000">
                <a:solidFill>
                  <a:srgbClr val="FFFEFF"/>
                </a:solidFill>
                <a:latin typeface="+mj-lt"/>
              </a:defRPr>
            </a:lvl1pPr>
          </a:lstStyle>
          <a:p>
            <a:r>
              <a:rPr lang="en-US"/>
              <a:t>Section Title Section Title Section Title Section Title</a:t>
            </a:r>
          </a:p>
        </p:txBody>
      </p:sp>
      <p:sp>
        <p:nvSpPr>
          <p:cNvPr id="20" name="Text Placeholder 12">
            <a:extLst>
              <a:ext uri="{FF2B5EF4-FFF2-40B4-BE49-F238E27FC236}">
                <a16:creationId xmlns:a16="http://schemas.microsoft.com/office/drawing/2014/main" id="{3F0D337E-0681-4A5E-B501-F4FB38FF630F}"/>
              </a:ext>
            </a:extLst>
          </p:cNvPr>
          <p:cNvSpPr>
            <a:spLocks noGrp="1"/>
          </p:cNvSpPr>
          <p:nvPr>
            <p:ph type="body" sz="quarter" idx="11" hasCustomPrompt="1"/>
          </p:nvPr>
        </p:nvSpPr>
        <p:spPr>
          <a:xfrm>
            <a:off x="2113756" y="4228701"/>
            <a:ext cx="8308308" cy="465932"/>
          </a:xfrm>
          <a:prstGeom prst="rect">
            <a:avLst/>
          </a:prstGeom>
        </p:spPr>
        <p:txBody>
          <a:bodyPr>
            <a:normAutofit/>
          </a:bodyPr>
          <a:lstStyle>
            <a:lvl1pPr algn="ctr">
              <a:defRPr sz="1600" spc="150">
                <a:solidFill>
                  <a:srgbClr val="FFFEFF"/>
                </a:solidFill>
                <a:latin typeface="+mj-lt"/>
              </a:defRPr>
            </a:lvl1pPr>
          </a:lstStyle>
          <a:p>
            <a:pPr lvl="0"/>
            <a:r>
              <a:rPr lang="en-US"/>
              <a:t>SECTION SUBTITLE SECTION SUBTITLE SECTION SUBTITLE</a:t>
            </a:r>
          </a:p>
        </p:txBody>
      </p:sp>
      <p:sp>
        <p:nvSpPr>
          <p:cNvPr id="21" name="Text Placeholder 12">
            <a:extLst>
              <a:ext uri="{FF2B5EF4-FFF2-40B4-BE49-F238E27FC236}">
                <a16:creationId xmlns:a16="http://schemas.microsoft.com/office/drawing/2014/main" id="{EA29F729-D59D-4373-8E30-250B40A71A68}"/>
              </a:ext>
            </a:extLst>
          </p:cNvPr>
          <p:cNvSpPr>
            <a:spLocks noGrp="1"/>
          </p:cNvSpPr>
          <p:nvPr>
            <p:ph type="body" sz="quarter" idx="12" hasCustomPrompt="1"/>
          </p:nvPr>
        </p:nvSpPr>
        <p:spPr>
          <a:xfrm>
            <a:off x="2113756" y="2141621"/>
            <a:ext cx="8308308" cy="258443"/>
          </a:xfrm>
          <a:prstGeom prst="rect">
            <a:avLst/>
          </a:prstGeom>
        </p:spPr>
        <p:txBody>
          <a:bodyPr>
            <a:normAutofit/>
          </a:bodyPr>
          <a:lstStyle>
            <a:lvl1pPr algn="ctr">
              <a:defRPr sz="1200" spc="150">
                <a:solidFill>
                  <a:srgbClr val="FFFEFF"/>
                </a:solidFill>
                <a:latin typeface="+mj-lt"/>
              </a:defRPr>
            </a:lvl1pPr>
          </a:lstStyle>
          <a:p>
            <a:pPr lvl="0"/>
            <a:r>
              <a:rPr lang="en-US"/>
              <a:t>PASSAGES PROJECT</a:t>
            </a:r>
          </a:p>
        </p:txBody>
      </p:sp>
    </p:spTree>
    <p:extLst>
      <p:ext uri="{BB962C8B-B14F-4D97-AF65-F5344CB8AC3E}">
        <p14:creationId xmlns:p14="http://schemas.microsoft.com/office/powerpoint/2010/main" val="49384389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rgbClr val="FFFE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F20FF-5B06-483E-819A-94FF0827AD19}"/>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5" name="Picture Placeholder 4">
            <a:extLst>
              <a:ext uri="{FF2B5EF4-FFF2-40B4-BE49-F238E27FC236}">
                <a16:creationId xmlns:a16="http://schemas.microsoft.com/office/drawing/2014/main" id="{E5A77BBE-0A67-4B68-8A8F-3D6B3AAFCB79}"/>
              </a:ext>
            </a:extLst>
          </p:cNvPr>
          <p:cNvSpPr>
            <a:spLocks noGrp="1"/>
          </p:cNvSpPr>
          <p:nvPr>
            <p:ph type="pic" sz="quarter" idx="11"/>
          </p:nvPr>
        </p:nvSpPr>
        <p:spPr>
          <a:xfrm>
            <a:off x="0" y="1"/>
            <a:ext cx="12192000" cy="5122190"/>
          </a:xfrm>
          <a:prstGeom prst="rect">
            <a:avLst/>
          </a:prstGeom>
        </p:spPr>
        <p:txBody>
          <a:bodyPr/>
          <a:lstStyle/>
          <a:p>
            <a:endParaRPr lang="en-US"/>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2320" y="5148184"/>
            <a:ext cx="5699384" cy="1709816"/>
          </a:xfrm>
          <a:prstGeom prst="rect">
            <a:avLst/>
          </a:prstGeom>
        </p:spPr>
      </p:pic>
      <p:sp>
        <p:nvSpPr>
          <p:cNvPr id="14" name="Text Placeholder 13">
            <a:extLst>
              <a:ext uri="{FF2B5EF4-FFF2-40B4-BE49-F238E27FC236}">
                <a16:creationId xmlns:a16="http://schemas.microsoft.com/office/drawing/2014/main" id="{EAEA223B-9313-4232-8AA3-085143A1D68F}"/>
              </a:ext>
            </a:extLst>
          </p:cNvPr>
          <p:cNvSpPr>
            <a:spLocks noGrp="1"/>
          </p:cNvSpPr>
          <p:nvPr>
            <p:ph type="body" sz="quarter" idx="13" hasCustomPrompt="1"/>
          </p:nvPr>
        </p:nvSpPr>
        <p:spPr>
          <a:xfrm>
            <a:off x="4126832" y="1612232"/>
            <a:ext cx="8063062" cy="1913314"/>
          </a:xfrm>
          <a:prstGeom prst="rect">
            <a:avLst/>
          </a:prstGeom>
          <a:solidFill>
            <a:srgbClr val="2CB772"/>
          </a:solidFill>
        </p:spPr>
        <p:txBody>
          <a:bodyPr anchor="ctr">
            <a:normAutofit/>
          </a:bodyPr>
          <a:lstStyle>
            <a:lvl1pPr marL="457200" algn="l">
              <a:lnSpc>
                <a:spcPct val="80000"/>
              </a:lnSpc>
              <a:defRPr sz="5000" b="1">
                <a:solidFill>
                  <a:srgbClr val="FFFEFF"/>
                </a:solidFill>
                <a:latin typeface="+mj-lt"/>
              </a:defRPr>
            </a:lvl1pPr>
          </a:lstStyle>
          <a:p>
            <a:pPr lvl="0"/>
            <a:r>
              <a:rPr lang="en-US"/>
              <a:t>Presentation Title Presentation Title</a:t>
            </a:r>
          </a:p>
        </p:txBody>
      </p:sp>
      <p:sp>
        <p:nvSpPr>
          <p:cNvPr id="16" name="Text Placeholder 15">
            <a:extLst>
              <a:ext uri="{FF2B5EF4-FFF2-40B4-BE49-F238E27FC236}">
                <a16:creationId xmlns:a16="http://schemas.microsoft.com/office/drawing/2014/main" id="{C25108F6-C547-422B-B72C-8D0910B5294D}"/>
              </a:ext>
            </a:extLst>
          </p:cNvPr>
          <p:cNvSpPr>
            <a:spLocks noGrp="1"/>
          </p:cNvSpPr>
          <p:nvPr>
            <p:ph type="body" sz="quarter" idx="14" hasCustomPrompt="1"/>
          </p:nvPr>
        </p:nvSpPr>
        <p:spPr>
          <a:xfrm>
            <a:off x="4559969" y="3296863"/>
            <a:ext cx="7629651" cy="1076561"/>
          </a:xfrm>
          <a:prstGeom prst="rect">
            <a:avLst/>
          </a:prstGeom>
          <a:solidFill>
            <a:srgbClr val="009457"/>
          </a:solidFill>
        </p:spPr>
        <p:txBody>
          <a:bodyPr anchor="ctr">
            <a:normAutofit/>
          </a:bodyPr>
          <a:lstStyle>
            <a:lvl1pPr marL="228600" algn="l">
              <a:defRPr sz="3000" b="1">
                <a:solidFill>
                  <a:srgbClr val="FFFEFF"/>
                </a:solidFill>
                <a:latin typeface="+mj-lt"/>
              </a:defRPr>
            </a:lvl1pPr>
          </a:lstStyle>
          <a:p>
            <a:pPr lvl="0"/>
            <a:r>
              <a:rPr lang="en-US"/>
              <a:t>Presentation Subtitle Presentation Subtitle Presentation Subtitle</a:t>
            </a:r>
          </a:p>
        </p:txBody>
      </p:sp>
    </p:spTree>
    <p:extLst>
      <p:ext uri="{BB962C8B-B14F-4D97-AF65-F5344CB8AC3E}">
        <p14:creationId xmlns:p14="http://schemas.microsoft.com/office/powerpoint/2010/main" val="148203058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10.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26" Type="http://schemas.openxmlformats.org/officeDocument/2006/relationships/slideLayout" Target="../slideLayouts/slideLayout251.xml"/><Relationship Id="rId3" Type="http://schemas.openxmlformats.org/officeDocument/2006/relationships/slideLayout" Target="../slideLayouts/slideLayout228.xml"/><Relationship Id="rId21" Type="http://schemas.openxmlformats.org/officeDocument/2006/relationships/slideLayout" Target="../slideLayouts/slideLayout246.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5" Type="http://schemas.openxmlformats.org/officeDocument/2006/relationships/slideLayout" Target="../slideLayouts/slideLayout250.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24" Type="http://schemas.openxmlformats.org/officeDocument/2006/relationships/slideLayout" Target="../slideLayouts/slideLayout249.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slideLayout" Target="../slideLayouts/slideLayout248.xml"/><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slideLayout" Target="../slideLayouts/slideLayout247.xml"/><Relationship Id="rId27"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26" Type="http://schemas.openxmlformats.org/officeDocument/2006/relationships/slideLayout" Target="../slideLayouts/slideLayout277.xml"/><Relationship Id="rId3" Type="http://schemas.openxmlformats.org/officeDocument/2006/relationships/slideLayout" Target="../slideLayouts/slideLayout254.xml"/><Relationship Id="rId21" Type="http://schemas.openxmlformats.org/officeDocument/2006/relationships/slideLayout" Target="../slideLayouts/slideLayout272.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5" Type="http://schemas.openxmlformats.org/officeDocument/2006/relationships/slideLayout" Target="../slideLayouts/slideLayout276.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0" Type="http://schemas.openxmlformats.org/officeDocument/2006/relationships/slideLayout" Target="../slideLayouts/slideLayout271.xml"/><Relationship Id="rId29" Type="http://schemas.openxmlformats.org/officeDocument/2006/relationships/slideLayout" Target="../slideLayouts/slideLayout280.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24" Type="http://schemas.openxmlformats.org/officeDocument/2006/relationships/slideLayout" Target="../slideLayouts/slideLayout275.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23" Type="http://schemas.openxmlformats.org/officeDocument/2006/relationships/slideLayout" Target="../slideLayouts/slideLayout274.xml"/><Relationship Id="rId28" Type="http://schemas.openxmlformats.org/officeDocument/2006/relationships/slideLayout" Target="../slideLayouts/slideLayout279.xml"/><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31" Type="http://schemas.openxmlformats.org/officeDocument/2006/relationships/theme" Target="../theme/theme12.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 Id="rId22" Type="http://schemas.openxmlformats.org/officeDocument/2006/relationships/slideLayout" Target="../slideLayouts/slideLayout273.xml"/><Relationship Id="rId27" Type="http://schemas.openxmlformats.org/officeDocument/2006/relationships/slideLayout" Target="../slideLayouts/slideLayout278.xml"/><Relationship Id="rId30" Type="http://schemas.openxmlformats.org/officeDocument/2006/relationships/slideLayout" Target="../slideLayouts/slideLayout28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image" Target="../media/image72.pn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1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image" Target="../media/image7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34" Type="http://schemas.openxmlformats.org/officeDocument/2006/relationships/theme" Target="../theme/theme3.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8"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4.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theme" Target="../theme/theme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theme" Target="../theme/theme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7.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29" Type="http://schemas.openxmlformats.org/officeDocument/2006/relationships/slideLayout" Target="../slideLayouts/slideLayout197.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theme" Target="../theme/theme9.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12/2/2022</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8193642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3" r:id="rId3"/>
    <p:sldLayoutId id="2147483695"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9" r:id="rId26"/>
    <p:sldLayoutId id="214748371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233"/>
        <p:cNvGrpSpPr/>
        <p:nvPr/>
      </p:nvGrpSpPr>
      <p:grpSpPr>
        <a:xfrm>
          <a:off x="0" y="0"/>
          <a:ext cx="0" cy="0"/>
          <a:chOff x="0" y="0"/>
          <a:chExt cx="0" cy="0"/>
        </a:xfrm>
      </p:grpSpPr>
      <p:sp>
        <p:nvSpPr>
          <p:cNvPr id="234" name="Google Shape;234;g1260503a805_0_23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35" name="Google Shape;235;g1260503a805_0_23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36" name="Google Shape;236;g1260503a805_0_23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3394723"/>
      </p:ext>
    </p:extLst>
  </p:cSld>
  <p:clrMap bg1="lt1" tx1="dk1" bg2="dk2"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g125af9fe7c7_0_187"/>
          <p:cNvSpPr/>
          <p:nvPr/>
        </p:nvSpPr>
        <p:spPr>
          <a:xfrm>
            <a:off x="-571500" y="0"/>
            <a:ext cx="333200" cy="333200"/>
          </a:xfrm>
          <a:prstGeom prst="rect">
            <a:avLst/>
          </a:prstGeom>
          <a:solidFill>
            <a:srgbClr val="0000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a:ea typeface="Montserrat"/>
              <a:cs typeface="Montserrat"/>
              <a:sym typeface="Montserrat"/>
            </a:endParaRPr>
          </a:p>
        </p:txBody>
      </p:sp>
      <p:sp>
        <p:nvSpPr>
          <p:cNvPr id="73" name="Google Shape;73;g125af9fe7c7_0_187"/>
          <p:cNvSpPr/>
          <p:nvPr/>
        </p:nvSpPr>
        <p:spPr>
          <a:xfrm>
            <a:off x="-571500" y="561975"/>
            <a:ext cx="333200" cy="3332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a:ea typeface="Montserrat"/>
              <a:cs typeface="Montserrat"/>
              <a:sym typeface="Montserrat"/>
            </a:endParaRPr>
          </a:p>
        </p:txBody>
      </p:sp>
      <p:sp>
        <p:nvSpPr>
          <p:cNvPr id="74" name="Google Shape;74;g125af9fe7c7_0_187"/>
          <p:cNvSpPr/>
          <p:nvPr/>
        </p:nvSpPr>
        <p:spPr>
          <a:xfrm>
            <a:off x="-571500" y="1123951"/>
            <a:ext cx="333200" cy="333200"/>
          </a:xfrm>
          <a:prstGeom prst="rect">
            <a:avLst/>
          </a:prstGeom>
          <a:solidFill>
            <a:srgbClr val="FFC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a:ea typeface="Montserrat"/>
              <a:cs typeface="Montserrat"/>
              <a:sym typeface="Montserrat"/>
            </a:endParaRPr>
          </a:p>
        </p:txBody>
      </p:sp>
      <p:sp>
        <p:nvSpPr>
          <p:cNvPr id="75" name="Google Shape;75;g125af9fe7c7_0_187"/>
          <p:cNvSpPr/>
          <p:nvPr/>
        </p:nvSpPr>
        <p:spPr>
          <a:xfrm>
            <a:off x="-571500" y="1685925"/>
            <a:ext cx="333200" cy="333200"/>
          </a:xfrm>
          <a:prstGeom prst="rect">
            <a:avLst/>
          </a:prstGeom>
          <a:solidFill>
            <a:srgbClr val="F7564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a:ea typeface="Montserrat"/>
              <a:cs typeface="Montserrat"/>
              <a:sym typeface="Montserrat"/>
            </a:endParaRPr>
          </a:p>
        </p:txBody>
      </p:sp>
      <p:sp>
        <p:nvSpPr>
          <p:cNvPr id="76" name="Google Shape;76;g125af9fe7c7_0_187"/>
          <p:cNvSpPr/>
          <p:nvPr/>
        </p:nvSpPr>
        <p:spPr>
          <a:xfrm>
            <a:off x="-571500" y="2247900"/>
            <a:ext cx="333200" cy="333200"/>
          </a:xfrm>
          <a:prstGeom prst="rect">
            <a:avLst/>
          </a:prstGeom>
          <a:solidFill>
            <a:srgbClr val="3C55BB"/>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a:ea typeface="Montserrat"/>
              <a:cs typeface="Montserrat"/>
              <a:sym typeface="Montserrat"/>
            </a:endParaRPr>
          </a:p>
        </p:txBody>
      </p:sp>
      <p:sp>
        <p:nvSpPr>
          <p:cNvPr id="77" name="Google Shape;77;g125af9fe7c7_0_187"/>
          <p:cNvSpPr/>
          <p:nvPr/>
        </p:nvSpPr>
        <p:spPr>
          <a:xfrm>
            <a:off x="-571500" y="2809875"/>
            <a:ext cx="333200" cy="333200"/>
          </a:xfrm>
          <a:prstGeom prst="rect">
            <a:avLst/>
          </a:prstGeom>
          <a:solidFill>
            <a:srgbClr val="D651B5"/>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a:ea typeface="Montserrat"/>
              <a:cs typeface="Montserrat"/>
              <a:sym typeface="Montserrat"/>
            </a:endParaRPr>
          </a:p>
        </p:txBody>
      </p:sp>
      <p:sp>
        <p:nvSpPr>
          <p:cNvPr id="78" name="Google Shape;78;g125af9fe7c7_0_187"/>
          <p:cNvSpPr/>
          <p:nvPr/>
        </p:nvSpPr>
        <p:spPr>
          <a:xfrm>
            <a:off x="-571500" y="3371851"/>
            <a:ext cx="333200" cy="333200"/>
          </a:xfrm>
          <a:prstGeom prst="rect">
            <a:avLst/>
          </a:prstGeom>
          <a:solidFill>
            <a:srgbClr val="366E7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773562322"/>
      </p:ext>
    </p:extLst>
  </p:cSld>
  <p:clrMap bg1="lt1" tx1="dk1" bg2="dk2"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0" r:id="rId22"/>
    <p:sldLayoutId id="2147483951" r:id="rId23"/>
    <p:sldLayoutId id="2147483952" r:id="rId24"/>
    <p:sldLayoutId id="2147483953" r:id="rId25"/>
    <p:sldLayoutId id="214748395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58">
          <p15:clr>
            <a:srgbClr val="F26B43"/>
          </p15:clr>
        </p15:guide>
        <p15:guide id="4" orient="horz" pos="157">
          <p15:clr>
            <a:srgbClr val="F26B43"/>
          </p15:clr>
        </p15:guide>
        <p15:guide id="5" pos="5602">
          <p15:clr>
            <a:srgbClr val="F26B43"/>
          </p15:clr>
        </p15:guide>
        <p15:guide id="6" orient="horz" pos="306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12/2/2022</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421523829"/>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 id="2147483980" r:id="rId25"/>
    <p:sldLayoutId id="2147483981" r:id="rId26"/>
    <p:sldLayoutId id="2147483982" r:id="rId27"/>
    <p:sldLayoutId id="2147483983" r:id="rId28"/>
    <p:sldLayoutId id="2147483984" r:id="rId29"/>
    <p:sldLayoutId id="2147483985"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80CDDC9-533F-C3F7-A4DA-2C4BA2BDED4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52E826-0CE3-E572-8BF4-A9249B29A26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B745F50-D110-3E04-5B5E-700F05F399A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EC31C3A-D6B0-9848-9663-4E5998C73EAD}" type="datetimeFigureOut">
              <a:rPr lang="en-US"/>
              <a:pPr>
                <a:defRPr/>
              </a:pPr>
              <a:t>12/2/2022</a:t>
            </a:fld>
            <a:endParaRPr lang="en-US"/>
          </a:p>
        </p:txBody>
      </p:sp>
      <p:sp>
        <p:nvSpPr>
          <p:cNvPr id="5" name="Footer Placeholder 4">
            <a:extLst>
              <a:ext uri="{FF2B5EF4-FFF2-40B4-BE49-F238E27FC236}">
                <a16:creationId xmlns:a16="http://schemas.microsoft.com/office/drawing/2014/main" id="{CE98447F-B274-4045-9675-007E728063FA}"/>
              </a:ext>
            </a:extLst>
          </p:cNvPr>
          <p:cNvSpPr>
            <a:spLocks noGrp="1"/>
          </p:cNvSpPr>
          <p:nvPr>
            <p:ph type="ftr" sz="quarter" idx="3"/>
          </p:nvPr>
        </p:nvSpPr>
        <p:spPr>
          <a:xfrm>
            <a:off x="2032000" y="6019800"/>
            <a:ext cx="6705600" cy="533400"/>
          </a:xfrm>
          <a:prstGeom prst="rect">
            <a:avLst/>
          </a:prstGeom>
        </p:spPr>
        <p:txBody>
          <a:bodyPr vert="horz" lIns="91440" tIns="45720" rIns="91440" bIns="45720" rtlCol="0" anchor="ctr"/>
          <a:lstStyle>
            <a:lvl1pPr algn="ctr" eaLnBrk="1" fontAlgn="auto" hangingPunct="1">
              <a:spcBef>
                <a:spcPts val="0"/>
              </a:spcBef>
              <a:spcAft>
                <a:spcPts val="0"/>
              </a:spcAft>
              <a:defRPr sz="3200">
                <a:solidFill>
                  <a:srgbClr val="FF0000"/>
                </a:solidFill>
                <a:latin typeface="300 Trojans Condensed" pitchFamily="2"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0EDA6D10-8A26-98FB-5426-D11F17AE77C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83D26EE-24CF-A44B-8C32-A74D9D1EF68C}" type="slidenum">
              <a:rPr lang="en-US" altLang="en-US"/>
              <a:pPr>
                <a:defRPr/>
              </a:pPr>
              <a:t>‹#›</a:t>
            </a:fld>
            <a:endParaRPr lang="en-US" altLang="en-US"/>
          </a:p>
        </p:txBody>
      </p:sp>
      <p:pic>
        <p:nvPicPr>
          <p:cNvPr id="1031" name="Picture 6" descr="STF-LOGO.gif">
            <a:extLst>
              <a:ext uri="{FF2B5EF4-FFF2-40B4-BE49-F238E27FC236}">
                <a16:creationId xmlns:a16="http://schemas.microsoft.com/office/drawing/2014/main" id="{0098B586-F9FF-827F-5887-CADA0C8DEBF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042401" y="5410201"/>
            <a:ext cx="2451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TF curve.tif">
            <a:extLst>
              <a:ext uri="{FF2B5EF4-FFF2-40B4-BE49-F238E27FC236}">
                <a16:creationId xmlns:a16="http://schemas.microsoft.com/office/drawing/2014/main" id="{C4A5A749-D8CD-72AC-0CAD-54D858F7F25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8">
            <a:extLst>
              <a:ext uri="{FF2B5EF4-FFF2-40B4-BE49-F238E27FC236}">
                <a16:creationId xmlns:a16="http://schemas.microsoft.com/office/drawing/2014/main" id="{B43A4E8F-D47F-8A3E-217B-D1C0BD6D0D6D}"/>
              </a:ext>
            </a:extLst>
          </p:cNvPr>
          <p:cNvSpPr>
            <a:spLocks noChangeArrowheads="1"/>
          </p:cNvSpPr>
          <p:nvPr userDrawn="1"/>
        </p:nvSpPr>
        <p:spPr bwMode="auto">
          <a:xfrm>
            <a:off x="609600" y="163514"/>
            <a:ext cx="4531112" cy="461665"/>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a:solidFill>
                  <a:schemeClr val="bg1"/>
                </a:solidFill>
                <a:latin typeface="300 Trojans Condensed" pitchFamily="2" charset="0"/>
              </a:rPr>
              <a:t>Empowering Lives of young people</a:t>
            </a:r>
          </a:p>
        </p:txBody>
      </p:sp>
    </p:spTree>
    <p:extLst>
      <p:ext uri="{BB962C8B-B14F-4D97-AF65-F5344CB8AC3E}">
        <p14:creationId xmlns:p14="http://schemas.microsoft.com/office/powerpoint/2010/main" val="2718786693"/>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12/2/2022</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6143324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12/2/2022</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297625555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8" r:id="rId31"/>
    <p:sldLayoutId id="2147483789" r:id="rId32"/>
    <p:sldLayoutId id="2147483998"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827" y="566778"/>
            <a:ext cx="12217654" cy="920115"/>
          </a:xfrm>
          <a:prstGeom prst="rect">
            <a:avLst/>
          </a:prstGeom>
        </p:spPr>
        <p:txBody>
          <a:bodyPr wrap="square" lIns="0" tIns="0" rIns="0" bIns="0">
            <a:spAutoFit/>
          </a:bodyPr>
          <a:lstStyle>
            <a:lvl1pPr>
              <a:defRPr sz="2800" b="1" i="0">
                <a:solidFill>
                  <a:srgbClr val="00667D"/>
                </a:solidFill>
                <a:latin typeface="Calibri"/>
                <a:cs typeface="Calibri"/>
              </a:defRPr>
            </a:lvl1pPr>
          </a:lstStyle>
          <a:p>
            <a:endParaRPr/>
          </a:p>
        </p:txBody>
      </p:sp>
      <p:sp>
        <p:nvSpPr>
          <p:cNvPr id="3" name="Holder 3"/>
          <p:cNvSpPr>
            <a:spLocks noGrp="1"/>
          </p:cNvSpPr>
          <p:nvPr>
            <p:ph type="body" idx="1"/>
          </p:nvPr>
        </p:nvSpPr>
        <p:spPr>
          <a:xfrm>
            <a:off x="730757" y="1630609"/>
            <a:ext cx="10730485" cy="455168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200151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4" name="Shape 4"/>
          <p:cNvSpPr/>
          <p:nvPr/>
        </p:nvSpPr>
        <p:spPr>
          <a:xfrm>
            <a:off x="10583119" y="422542"/>
            <a:ext cx="135634" cy="108114"/>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A6A7AC"/>
          </a:solidFill>
          <a:ln w="3175">
            <a:miter lim="400000"/>
          </a:ln>
        </p:spPr>
        <p:txBody>
          <a:bodyPr lIns="22860" rIns="22860"/>
          <a:lstStyle/>
          <a:p>
            <a:pPr algn="l" defTabSz="228600">
              <a:defRPr sz="2400">
                <a:latin typeface="Calibri"/>
                <a:ea typeface="Calibri"/>
                <a:cs typeface="Calibri"/>
                <a:sym typeface="Calibri"/>
              </a:defRPr>
            </a:pPr>
            <a:endParaRPr sz="1200"/>
          </a:p>
        </p:txBody>
      </p:sp>
      <p:sp>
        <p:nvSpPr>
          <p:cNvPr id="5" name="Shape 5"/>
          <p:cNvSpPr/>
          <p:nvPr/>
        </p:nvSpPr>
        <p:spPr>
          <a:xfrm>
            <a:off x="10347367" y="405342"/>
            <a:ext cx="74697" cy="142514"/>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A6A7AC"/>
          </a:solidFill>
          <a:ln w="3175">
            <a:miter lim="400000"/>
          </a:ln>
        </p:spPr>
        <p:txBody>
          <a:bodyPr lIns="22860" rIns="22860"/>
          <a:lstStyle/>
          <a:p>
            <a:pPr algn="l" defTabSz="228600">
              <a:defRPr sz="2400">
                <a:latin typeface="Calibri"/>
                <a:ea typeface="Calibri"/>
                <a:cs typeface="Calibri"/>
                <a:sym typeface="Calibri"/>
              </a:defRPr>
            </a:pPr>
            <a:endParaRPr sz="1200"/>
          </a:p>
        </p:txBody>
      </p:sp>
      <p:sp>
        <p:nvSpPr>
          <p:cNvPr id="6" name="Shape 6"/>
          <p:cNvSpPr/>
          <p:nvPr/>
        </p:nvSpPr>
        <p:spPr>
          <a:xfrm>
            <a:off x="10874958" y="409867"/>
            <a:ext cx="84396" cy="133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900" y="1029"/>
                  <a:pt x="18900" y="1029"/>
                  <a:pt x="18900" y="1029"/>
                </a:cubicBezTo>
                <a:cubicBezTo>
                  <a:pt x="16200" y="1029"/>
                  <a:pt x="16200" y="1029"/>
                  <a:pt x="16200" y="1029"/>
                </a:cubicBezTo>
                <a:cubicBezTo>
                  <a:pt x="17820" y="2057"/>
                  <a:pt x="19440" y="3086"/>
                  <a:pt x="19440" y="4800"/>
                </a:cubicBezTo>
                <a:cubicBezTo>
                  <a:pt x="19440" y="8229"/>
                  <a:pt x="14580" y="8571"/>
                  <a:pt x="14580" y="10286"/>
                </a:cubicBezTo>
                <a:cubicBezTo>
                  <a:pt x="14580" y="12000"/>
                  <a:pt x="20520" y="12686"/>
                  <a:pt x="20520" y="16114"/>
                </a:cubicBezTo>
                <a:cubicBezTo>
                  <a:pt x="20520" y="17143"/>
                  <a:pt x="20520" y="17829"/>
                  <a:pt x="19980" y="18514"/>
                </a:cubicBezTo>
                <a:cubicBezTo>
                  <a:pt x="17820" y="20914"/>
                  <a:pt x="12960" y="21600"/>
                  <a:pt x="9180" y="21600"/>
                </a:cubicBezTo>
                <a:cubicBezTo>
                  <a:pt x="6480" y="21600"/>
                  <a:pt x="2700" y="20914"/>
                  <a:pt x="540" y="19200"/>
                </a:cubicBezTo>
                <a:cubicBezTo>
                  <a:pt x="0" y="18857"/>
                  <a:pt x="0" y="18171"/>
                  <a:pt x="0" y="17486"/>
                </a:cubicBezTo>
                <a:cubicBezTo>
                  <a:pt x="0" y="16114"/>
                  <a:pt x="1620" y="14743"/>
                  <a:pt x="3240" y="14057"/>
                </a:cubicBezTo>
                <a:cubicBezTo>
                  <a:pt x="5940" y="13029"/>
                  <a:pt x="8640" y="13029"/>
                  <a:pt x="11340" y="12686"/>
                </a:cubicBezTo>
                <a:cubicBezTo>
                  <a:pt x="10800" y="12000"/>
                  <a:pt x="10260" y="11657"/>
                  <a:pt x="10260" y="10971"/>
                </a:cubicBezTo>
                <a:cubicBezTo>
                  <a:pt x="10260" y="10286"/>
                  <a:pt x="10260" y="9943"/>
                  <a:pt x="10800" y="9600"/>
                </a:cubicBezTo>
                <a:cubicBezTo>
                  <a:pt x="10260" y="9943"/>
                  <a:pt x="9720" y="9943"/>
                  <a:pt x="9180" y="9943"/>
                </a:cubicBezTo>
                <a:cubicBezTo>
                  <a:pt x="5400" y="9943"/>
                  <a:pt x="2160" y="7886"/>
                  <a:pt x="2160" y="5486"/>
                </a:cubicBezTo>
                <a:cubicBezTo>
                  <a:pt x="2160" y="3771"/>
                  <a:pt x="3240" y="2400"/>
                  <a:pt x="4860" y="1714"/>
                </a:cubicBezTo>
                <a:cubicBezTo>
                  <a:pt x="7020" y="343"/>
                  <a:pt x="10260" y="0"/>
                  <a:pt x="12960" y="0"/>
                </a:cubicBezTo>
                <a:lnTo>
                  <a:pt x="21600" y="0"/>
                </a:lnTo>
                <a:close/>
                <a:moveTo>
                  <a:pt x="12960" y="13714"/>
                </a:moveTo>
                <a:cubicBezTo>
                  <a:pt x="12960" y="13714"/>
                  <a:pt x="12420" y="13714"/>
                  <a:pt x="11880" y="13714"/>
                </a:cubicBezTo>
                <a:cubicBezTo>
                  <a:pt x="8640" y="13714"/>
                  <a:pt x="3780" y="14400"/>
                  <a:pt x="3780" y="16800"/>
                </a:cubicBezTo>
                <a:cubicBezTo>
                  <a:pt x="3780" y="19543"/>
                  <a:pt x="8100" y="20229"/>
                  <a:pt x="11340" y="20229"/>
                </a:cubicBezTo>
                <a:cubicBezTo>
                  <a:pt x="14580" y="20229"/>
                  <a:pt x="17820" y="19543"/>
                  <a:pt x="17820" y="17486"/>
                </a:cubicBezTo>
                <a:cubicBezTo>
                  <a:pt x="17820" y="15429"/>
                  <a:pt x="15120" y="14400"/>
                  <a:pt x="12960" y="13714"/>
                </a:cubicBezTo>
                <a:close/>
                <a:moveTo>
                  <a:pt x="9720" y="1029"/>
                </a:moveTo>
                <a:cubicBezTo>
                  <a:pt x="8640" y="1029"/>
                  <a:pt x="7560" y="1371"/>
                  <a:pt x="7020" y="2057"/>
                </a:cubicBezTo>
                <a:cubicBezTo>
                  <a:pt x="5940" y="2400"/>
                  <a:pt x="5940" y="3086"/>
                  <a:pt x="5940" y="4114"/>
                </a:cubicBezTo>
                <a:cubicBezTo>
                  <a:pt x="5940" y="5829"/>
                  <a:pt x="7560" y="8914"/>
                  <a:pt x="11340" y="8914"/>
                </a:cubicBezTo>
                <a:cubicBezTo>
                  <a:pt x="12420" y="8914"/>
                  <a:pt x="13500" y="8571"/>
                  <a:pt x="14580" y="8229"/>
                </a:cubicBezTo>
                <a:cubicBezTo>
                  <a:pt x="15120" y="7543"/>
                  <a:pt x="15660" y="6857"/>
                  <a:pt x="15660" y="6171"/>
                </a:cubicBezTo>
                <a:cubicBezTo>
                  <a:pt x="15660" y="4114"/>
                  <a:pt x="13500" y="1029"/>
                  <a:pt x="9720" y="1029"/>
                </a:cubicBezTo>
                <a:close/>
              </a:path>
            </a:pathLst>
          </a:custGeom>
          <a:solidFill>
            <a:srgbClr val="A6A7AC"/>
          </a:solidFill>
          <a:ln w="3175">
            <a:miter lim="400000"/>
          </a:ln>
        </p:spPr>
        <p:txBody>
          <a:bodyPr lIns="22860" rIns="22860"/>
          <a:lstStyle/>
          <a:p>
            <a:pPr algn="l" defTabSz="228600">
              <a:defRPr sz="2400">
                <a:latin typeface="Calibri"/>
                <a:ea typeface="Calibri"/>
                <a:cs typeface="Calibri"/>
                <a:sym typeface="Calibri"/>
              </a:defRPr>
            </a:pPr>
            <a:endParaRPr sz="1200"/>
          </a:p>
        </p:txBody>
      </p:sp>
      <p:sp>
        <p:nvSpPr>
          <p:cNvPr id="7" name="Shape 7"/>
          <p:cNvSpPr/>
          <p:nvPr/>
        </p:nvSpPr>
        <p:spPr>
          <a:xfrm>
            <a:off x="11111247" y="424587"/>
            <a:ext cx="144258" cy="104023"/>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rgbClr val="A6A7AC"/>
          </a:solidFill>
          <a:ln w="3175">
            <a:miter lim="400000"/>
          </a:ln>
        </p:spPr>
        <p:txBody>
          <a:bodyPr lIns="22860" rIns="22860"/>
          <a:lstStyle/>
          <a:p>
            <a:pPr algn="l" defTabSz="228600">
              <a:defRPr sz="2400">
                <a:latin typeface="Calibri"/>
                <a:ea typeface="Calibri"/>
                <a:cs typeface="Calibri"/>
                <a:sym typeface="Calibri"/>
              </a:defRPr>
            </a:pPr>
            <a:endParaRPr sz="1200"/>
          </a:p>
        </p:txBody>
      </p:sp>
      <p:sp>
        <p:nvSpPr>
          <p:cNvPr id="8" name="Shape 8"/>
          <p:cNvSpPr>
            <a:spLocks noGrp="1"/>
          </p:cNvSpPr>
          <p:nvPr>
            <p:ph type="sldNum" sz="quarter" idx="2"/>
          </p:nvPr>
        </p:nvSpPr>
        <p:spPr>
          <a:xfrm>
            <a:off x="11518233" y="381348"/>
            <a:ext cx="303954" cy="384721"/>
          </a:xfrm>
          <a:prstGeom prst="rect">
            <a:avLst/>
          </a:prstGeom>
          <a:ln w="3175">
            <a:miter lim="400000"/>
          </a:ln>
        </p:spPr>
        <p:txBody>
          <a:bodyPr lIns="38100" tIns="38100" rIns="38100" bIns="38100">
            <a:spAutoFit/>
          </a:bodyPr>
          <a:lstStyle>
            <a:lvl1pPr algn="l">
              <a:defRPr sz="1000" cap="all" spc="200">
                <a:solidFill>
                  <a:srgbClr val="393941"/>
                </a:solidFill>
                <a:latin typeface="+mn-lt"/>
                <a:ea typeface="+mn-ea"/>
                <a:cs typeface="+mn-cs"/>
                <a:sym typeface="Montserrat-Regular"/>
              </a:defRPr>
            </a:lvl1pPr>
          </a:lstStyle>
          <a:p>
            <a:fld id="{86CB4B4D-7CA3-9044-876B-883B54F8677D}" type="slidenum">
              <a:rPr lang="en-US" smtClean="0"/>
              <a:t>‹#›</a:t>
            </a:fld>
            <a:endParaRPr lang="en-US"/>
          </a:p>
        </p:txBody>
      </p:sp>
      <p:sp>
        <p:nvSpPr>
          <p:cNvPr id="9" name="Shape 9"/>
          <p:cNvSpPr/>
          <p:nvPr/>
        </p:nvSpPr>
        <p:spPr>
          <a:xfrm>
            <a:off x="11538703" y="685624"/>
            <a:ext cx="818258" cy="1"/>
          </a:xfrm>
          <a:prstGeom prst="line">
            <a:avLst/>
          </a:prstGeom>
          <a:ln w="76200">
            <a:solidFill>
              <a:srgbClr val="2CB77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592188366"/>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Lst>
  <p:transition spd="med"/>
  <p:txStyles>
    <p:titleStyle>
      <a:lvl1pPr marL="0" marR="0" indent="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j-lt"/>
          <a:ea typeface="Montserrat-SemiBold"/>
          <a:cs typeface="Montserrat-SemiBold"/>
          <a:sym typeface="Montserrat-SemiBold"/>
        </a:defRPr>
      </a:lvl1pPr>
      <a:lvl2pPr marL="0" marR="0" indent="1143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2286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3429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4572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5715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6858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8001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9144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412750" rtl="0" latinLnBrk="0">
        <a:lnSpc>
          <a:spcPct val="100000"/>
        </a:lnSpc>
        <a:spcBef>
          <a:spcPts val="0"/>
        </a:spcBef>
        <a:spcAft>
          <a:spcPts val="0"/>
        </a:spcAft>
        <a:buClrTx/>
        <a:buSzTx/>
        <a:buFontTx/>
        <a:buNone/>
        <a:tabLst/>
        <a:defRPr sz="1800" b="0" i="0" u="none" strike="noStrike" cap="none" spc="0" baseline="0">
          <a:ln>
            <a:noFill/>
          </a:ln>
          <a:solidFill>
            <a:schemeClr val="tx1">
              <a:lumMod val="50000"/>
            </a:schemeClr>
          </a:solidFill>
          <a:uFillTx/>
          <a:latin typeface="+mj-lt"/>
          <a:ea typeface="PT Sans"/>
          <a:cs typeface="PT Sans"/>
          <a:sym typeface="PT Sans"/>
        </a:defRPr>
      </a:lvl1pPr>
      <a:lvl2pPr marL="0" marR="0" indent="114300" algn="just" defTabSz="412750" rtl="0" latinLnBrk="0">
        <a:lnSpc>
          <a:spcPct val="100000"/>
        </a:lnSpc>
        <a:spcBef>
          <a:spcPts val="0"/>
        </a:spcBef>
        <a:spcAft>
          <a:spcPts val="0"/>
        </a:spcAft>
        <a:buClrTx/>
        <a:buSzTx/>
        <a:buFontTx/>
        <a:buNone/>
        <a:tabLst/>
        <a:defRPr sz="1800" b="0" i="0" u="none" strike="noStrike" cap="none" spc="0" baseline="0">
          <a:ln>
            <a:noFill/>
          </a:ln>
          <a:solidFill>
            <a:schemeClr val="tx1">
              <a:lumMod val="50000"/>
            </a:schemeClr>
          </a:solidFill>
          <a:uFillTx/>
          <a:latin typeface="+mj-lt"/>
          <a:ea typeface="PT Sans"/>
          <a:cs typeface="PT Sans"/>
          <a:sym typeface="PT Sans"/>
        </a:defRPr>
      </a:lvl2pPr>
      <a:lvl3pPr marL="0" marR="0" indent="228600" algn="just" defTabSz="412750" rtl="0" latinLnBrk="0">
        <a:lnSpc>
          <a:spcPct val="100000"/>
        </a:lnSpc>
        <a:spcBef>
          <a:spcPts val="0"/>
        </a:spcBef>
        <a:spcAft>
          <a:spcPts val="0"/>
        </a:spcAft>
        <a:buClrTx/>
        <a:buSzTx/>
        <a:buFontTx/>
        <a:buNone/>
        <a:tabLst/>
        <a:defRPr sz="1800" b="0" i="0" u="none" strike="noStrike" cap="none" spc="0" baseline="0">
          <a:ln>
            <a:noFill/>
          </a:ln>
          <a:solidFill>
            <a:schemeClr val="tx1">
              <a:lumMod val="50000"/>
            </a:schemeClr>
          </a:solidFill>
          <a:uFillTx/>
          <a:latin typeface="+mj-lt"/>
          <a:ea typeface="PT Sans"/>
          <a:cs typeface="PT Sans"/>
          <a:sym typeface="PT Sans"/>
        </a:defRPr>
      </a:lvl3pPr>
      <a:lvl4pPr marL="0" marR="0" indent="342900" algn="just" defTabSz="412750" rtl="0" latinLnBrk="0">
        <a:lnSpc>
          <a:spcPct val="100000"/>
        </a:lnSpc>
        <a:spcBef>
          <a:spcPts val="0"/>
        </a:spcBef>
        <a:spcAft>
          <a:spcPts val="0"/>
        </a:spcAft>
        <a:buClrTx/>
        <a:buSzTx/>
        <a:buFontTx/>
        <a:buNone/>
        <a:tabLst/>
        <a:defRPr sz="1800" b="0" i="0" u="none" strike="noStrike" cap="none" spc="0" baseline="0">
          <a:ln>
            <a:noFill/>
          </a:ln>
          <a:solidFill>
            <a:schemeClr val="tx1">
              <a:lumMod val="50000"/>
            </a:schemeClr>
          </a:solidFill>
          <a:uFillTx/>
          <a:latin typeface="+mj-lt"/>
          <a:ea typeface="PT Sans"/>
          <a:cs typeface="PT Sans"/>
          <a:sym typeface="PT Sans"/>
        </a:defRPr>
      </a:lvl4pPr>
      <a:lvl5pPr marL="0" marR="0" indent="457200" algn="just" defTabSz="412750" rtl="0" latinLnBrk="0">
        <a:lnSpc>
          <a:spcPct val="100000"/>
        </a:lnSpc>
        <a:spcBef>
          <a:spcPts val="0"/>
        </a:spcBef>
        <a:spcAft>
          <a:spcPts val="0"/>
        </a:spcAft>
        <a:buClrTx/>
        <a:buSzTx/>
        <a:buFontTx/>
        <a:buNone/>
        <a:tabLst/>
        <a:defRPr sz="1800" b="0" i="0" u="none" strike="noStrike" cap="none" spc="0" baseline="0">
          <a:ln>
            <a:noFill/>
          </a:ln>
          <a:solidFill>
            <a:schemeClr val="tx1">
              <a:lumMod val="50000"/>
            </a:schemeClr>
          </a:solidFill>
          <a:uFillTx/>
          <a:latin typeface="+mj-lt"/>
          <a:ea typeface="PT Sans"/>
          <a:cs typeface="PT Sans"/>
          <a:sym typeface="PT Sans"/>
        </a:defRPr>
      </a:lvl5pPr>
      <a:lvl6pPr marL="0" marR="0" indent="571500" algn="just" defTabSz="412750" rtl="0" latinLnBrk="0">
        <a:lnSpc>
          <a:spcPct val="100000"/>
        </a:lnSpc>
        <a:spcBef>
          <a:spcPts val="0"/>
        </a:spcBef>
        <a:spcAft>
          <a:spcPts val="0"/>
        </a:spcAft>
        <a:buClrTx/>
        <a:buSzTx/>
        <a:buFontTx/>
        <a:buNone/>
        <a:tabLst/>
        <a:defRPr sz="1150" b="0" i="0" u="none" strike="noStrike" cap="none" spc="0" baseline="0">
          <a:ln>
            <a:noFill/>
          </a:ln>
          <a:solidFill>
            <a:srgbClr val="A6A7AC"/>
          </a:solidFill>
          <a:uFillTx/>
          <a:latin typeface="PT Sans"/>
          <a:ea typeface="PT Sans"/>
          <a:cs typeface="PT Sans"/>
          <a:sym typeface="PT Sans"/>
        </a:defRPr>
      </a:lvl6pPr>
      <a:lvl7pPr marL="0" marR="0" indent="685800" algn="just" defTabSz="412750" rtl="0" latinLnBrk="0">
        <a:lnSpc>
          <a:spcPct val="100000"/>
        </a:lnSpc>
        <a:spcBef>
          <a:spcPts val="0"/>
        </a:spcBef>
        <a:spcAft>
          <a:spcPts val="0"/>
        </a:spcAft>
        <a:buClrTx/>
        <a:buSzTx/>
        <a:buFontTx/>
        <a:buNone/>
        <a:tabLst/>
        <a:defRPr sz="1150" b="0" i="0" u="none" strike="noStrike" cap="none" spc="0" baseline="0">
          <a:ln>
            <a:noFill/>
          </a:ln>
          <a:solidFill>
            <a:srgbClr val="A6A7AC"/>
          </a:solidFill>
          <a:uFillTx/>
          <a:latin typeface="PT Sans"/>
          <a:ea typeface="PT Sans"/>
          <a:cs typeface="PT Sans"/>
          <a:sym typeface="PT Sans"/>
        </a:defRPr>
      </a:lvl7pPr>
      <a:lvl8pPr marL="0" marR="0" indent="800100" algn="just" defTabSz="412750" rtl="0" latinLnBrk="0">
        <a:lnSpc>
          <a:spcPct val="100000"/>
        </a:lnSpc>
        <a:spcBef>
          <a:spcPts val="0"/>
        </a:spcBef>
        <a:spcAft>
          <a:spcPts val="0"/>
        </a:spcAft>
        <a:buClrTx/>
        <a:buSzTx/>
        <a:buFontTx/>
        <a:buNone/>
        <a:tabLst/>
        <a:defRPr sz="1150" b="0" i="0" u="none" strike="noStrike" cap="none" spc="0" baseline="0">
          <a:ln>
            <a:noFill/>
          </a:ln>
          <a:solidFill>
            <a:srgbClr val="A6A7AC"/>
          </a:solidFill>
          <a:uFillTx/>
          <a:latin typeface="PT Sans"/>
          <a:ea typeface="PT Sans"/>
          <a:cs typeface="PT Sans"/>
          <a:sym typeface="PT Sans"/>
        </a:defRPr>
      </a:lvl8pPr>
      <a:lvl9pPr marL="0" marR="0" indent="914400" algn="just" defTabSz="412750" rtl="0" latinLnBrk="0">
        <a:lnSpc>
          <a:spcPct val="100000"/>
        </a:lnSpc>
        <a:spcBef>
          <a:spcPts val="0"/>
        </a:spcBef>
        <a:spcAft>
          <a:spcPts val="0"/>
        </a:spcAft>
        <a:buClrTx/>
        <a:buSzTx/>
        <a:buFontTx/>
        <a:buNone/>
        <a:tabLst/>
        <a:defRPr sz="115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1pPr>
      <a:lvl2pPr marL="0" marR="0" indent="1143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2pPr>
      <a:lvl3pPr marL="0" marR="0" indent="2286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3pPr>
      <a:lvl4pPr marL="0" marR="0" indent="3429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4pPr>
      <a:lvl5pPr marL="0" marR="0" indent="4572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5pPr>
      <a:lvl6pPr marL="0" marR="0" indent="5715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6pPr>
      <a:lvl7pPr marL="0" marR="0" indent="6858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7pPr>
      <a:lvl8pPr marL="0" marR="0" indent="8001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8pPr>
      <a:lvl9pPr marL="0" marR="0" indent="9144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32AAA-F885-47C4-BF1B-EA663BA34B83}"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67643-12F8-4A07-AB04-B8844C299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82502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 id="2147483853" r:id="rId31"/>
  </p:sldLayoutIdLst>
  <p:transition>
    <p:cut/>
  </p:transition>
  <p:txStyles>
    <p:titleStyle>
      <a:lvl1pPr algn="ctr" defTabSz="914400" rtl="0" eaLnBrk="1" latinLnBrk="0" hangingPunct="1">
        <a:spcBef>
          <a:spcPct val="0"/>
        </a:spcBef>
        <a:buNone/>
        <a:defRPr sz="4400" b="1" kern="1200">
          <a:solidFill>
            <a:srgbClr val="2BB673"/>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ü"/>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1B7AE5-89FA-8944-AADC-A1281B8D26A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AC9F84-365D-424F-9A30-C3FFBFFA0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43F3B-F327-8E4F-A5CD-42CD1FD141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0FCF0-6754-5F4B-9D33-F66880EEDFC0}" type="datetimeFigureOut">
              <a:rPr lang="en-US" smtClean="0">
                <a:solidFill>
                  <a:prstClr val="black">
                    <a:tint val="75000"/>
                  </a:prstClr>
                </a:solidFill>
              </a:rPr>
              <a:pPr/>
              <a:t>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C5B9BE-3E3F-3E44-8B62-8F17723F47E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55A19B5-10B3-4E42-9DF3-AA2C51DF964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B36EE-5EF0-A340-9A44-EF734CB31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68269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l" defTabSz="914400" rtl="0" eaLnBrk="1" latinLnBrk="0" hangingPunct="1">
        <a:lnSpc>
          <a:spcPct val="90000"/>
        </a:lnSpc>
        <a:spcBef>
          <a:spcPct val="0"/>
        </a:spcBef>
        <a:buNone/>
        <a:defRPr sz="4400" b="1"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12/2/2022</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270300541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 id="2147483896"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5051440"/>
      </p:ext>
    </p:extLst>
  </p:cSld>
  <p:clrMap bg1="lt1" tx1="dk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png"/><Relationship Id="rId7" Type="http://schemas.openxmlformats.org/officeDocument/2006/relationships/image" Target="../media/image152.jpeg"/><Relationship Id="rId2" Type="http://schemas.openxmlformats.org/officeDocument/2006/relationships/image" Target="../media/image147.png"/><Relationship Id="rId1" Type="http://schemas.openxmlformats.org/officeDocument/2006/relationships/slideLayout" Target="../slideLayouts/slideLayout64.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0.xml"/></Relationships>
</file>

<file path=ppt/slides/_rels/slide10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69.xml"/></Relationships>
</file>

<file path=ppt/slides/_rels/slide10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3.xml"/></Relationships>
</file>

<file path=ppt/slides/_rels/slide104.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notesSlide" Target="../notesSlides/notesSlide62.xml"/><Relationship Id="rId1" Type="http://schemas.openxmlformats.org/officeDocument/2006/relationships/slideLayout" Target="../slideLayouts/slideLayout79.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jpeg"/><Relationship Id="rId9" Type="http://schemas.openxmlformats.org/officeDocument/2006/relationships/image" Target="../media/image162.jpeg"/></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63.png"/><Relationship Id="rId2" Type="http://schemas.openxmlformats.org/officeDocument/2006/relationships/diagramData" Target="../diagrams/data4.xml"/><Relationship Id="rId1" Type="http://schemas.openxmlformats.org/officeDocument/2006/relationships/slideLayout" Target="../slideLayouts/slideLayout6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3.xml"/><Relationship Id="rId1" Type="http://schemas.openxmlformats.org/officeDocument/2006/relationships/slideLayout" Target="../slideLayouts/slideLayout6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7.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jpeg"/><Relationship Id="rId18" Type="http://schemas.openxmlformats.org/officeDocument/2006/relationships/image" Target="../media/image173.jpeg"/><Relationship Id="rId3" Type="http://schemas.openxmlformats.org/officeDocument/2006/relationships/diagramData" Target="../diagrams/data6.xml"/><Relationship Id="rId21" Type="http://schemas.openxmlformats.org/officeDocument/2006/relationships/image" Target="../media/image176.png"/><Relationship Id="rId7" Type="http://schemas.microsoft.com/office/2007/relationships/diagramDrawing" Target="../diagrams/drawing6.xml"/><Relationship Id="rId12" Type="http://schemas.openxmlformats.org/officeDocument/2006/relationships/image" Target="../media/image168.jpeg"/><Relationship Id="rId17" Type="http://schemas.openxmlformats.org/officeDocument/2006/relationships/image" Target="../media/image172.jpeg"/><Relationship Id="rId25" Type="http://schemas.openxmlformats.org/officeDocument/2006/relationships/image" Target="../media/image179.png"/><Relationship Id="rId2" Type="http://schemas.openxmlformats.org/officeDocument/2006/relationships/notesSlide" Target="../notesSlides/notesSlide64.xml"/><Relationship Id="rId16" Type="http://schemas.openxmlformats.org/officeDocument/2006/relationships/image" Target="../media/image171.jpeg"/><Relationship Id="rId20" Type="http://schemas.openxmlformats.org/officeDocument/2006/relationships/image" Target="../media/image175.jpeg"/><Relationship Id="rId1" Type="http://schemas.openxmlformats.org/officeDocument/2006/relationships/slideLayout" Target="../slideLayouts/slideLayout87.xml"/><Relationship Id="rId6" Type="http://schemas.openxmlformats.org/officeDocument/2006/relationships/diagramColors" Target="../diagrams/colors6.xml"/><Relationship Id="rId11" Type="http://schemas.openxmlformats.org/officeDocument/2006/relationships/image" Target="../media/image167.jpeg"/><Relationship Id="rId24" Type="http://schemas.openxmlformats.org/officeDocument/2006/relationships/customXml" Target="../ink/ink1.xml"/><Relationship Id="rId5" Type="http://schemas.openxmlformats.org/officeDocument/2006/relationships/diagramQuickStyle" Target="../diagrams/quickStyle6.xml"/><Relationship Id="rId15" Type="http://schemas.microsoft.com/office/2007/relationships/hdphoto" Target="../media/hdphoto1.wdp"/><Relationship Id="rId23" Type="http://schemas.openxmlformats.org/officeDocument/2006/relationships/image" Target="../media/image178.png"/><Relationship Id="rId10" Type="http://schemas.openxmlformats.org/officeDocument/2006/relationships/image" Target="../media/image166.jpeg"/><Relationship Id="rId19" Type="http://schemas.openxmlformats.org/officeDocument/2006/relationships/image" Target="../media/image174.jpeg"/><Relationship Id="rId4" Type="http://schemas.openxmlformats.org/officeDocument/2006/relationships/diagramLayout" Target="../diagrams/layout6.xml"/><Relationship Id="rId9" Type="http://schemas.openxmlformats.org/officeDocument/2006/relationships/image" Target="../media/image165.jpeg"/><Relationship Id="rId14" Type="http://schemas.openxmlformats.org/officeDocument/2006/relationships/image" Target="../media/image170.png"/><Relationship Id="rId22" Type="http://schemas.openxmlformats.org/officeDocument/2006/relationships/image" Target="../media/image177.png"/></Relationships>
</file>

<file path=ppt/slides/_rels/slide108.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180.jpeg"/><Relationship Id="rId7" Type="http://schemas.openxmlformats.org/officeDocument/2006/relationships/diagramLayout" Target="../diagrams/layout7.xml"/><Relationship Id="rId2" Type="http://schemas.openxmlformats.org/officeDocument/2006/relationships/image" Target="../media/image179.jpeg"/><Relationship Id="rId1" Type="http://schemas.openxmlformats.org/officeDocument/2006/relationships/slideLayout" Target="../slideLayouts/slideLayout64.xml"/><Relationship Id="rId6" Type="http://schemas.openxmlformats.org/officeDocument/2006/relationships/diagramData" Target="../diagrams/data7.xml"/><Relationship Id="rId5" Type="http://schemas.openxmlformats.org/officeDocument/2006/relationships/image" Target="../media/image182.jpeg"/><Relationship Id="rId10" Type="http://schemas.microsoft.com/office/2007/relationships/diagramDrawing" Target="../diagrams/drawing7.xml"/><Relationship Id="rId4" Type="http://schemas.openxmlformats.org/officeDocument/2006/relationships/image" Target="../media/image181.jpeg"/><Relationship Id="rId9" Type="http://schemas.openxmlformats.org/officeDocument/2006/relationships/diagramColors" Target="../diagrams/colors7.xml"/></Relationships>
</file>

<file path=ppt/slides/_rels/slide10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4.xml"/></Relationships>
</file>

<file path=ppt/slides/_rels/slide11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85.png"/><Relationship Id="rId7" Type="http://schemas.openxmlformats.org/officeDocument/2006/relationships/diagramColors" Target="../diagrams/colors8.xml"/><Relationship Id="rId2" Type="http://schemas.openxmlformats.org/officeDocument/2006/relationships/notesSlide" Target="../notesSlides/notesSlide65.xml"/><Relationship Id="rId1" Type="http://schemas.openxmlformats.org/officeDocument/2006/relationships/slideLayout" Target="../slideLayouts/slideLayout6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0.xml"/></Relationships>
</file>

<file path=ppt/slides/_rels/slide11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89.xml"/></Relationships>
</file>

<file path=ppt/slides/_rels/slide11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7.xml"/><Relationship Id="rId1" Type="http://schemas.openxmlformats.org/officeDocument/2006/relationships/slideLayout" Target="../slideLayouts/slideLayout64.xml"/><Relationship Id="rId4" Type="http://schemas.openxmlformats.org/officeDocument/2006/relationships/hyperlink" Target="https://www.prepwatch.org/wp-content/uploads/2022/04/CHOICE-ParentCaregiverModule.pdf"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8.xml"/><Relationship Id="rId1" Type="http://schemas.openxmlformats.org/officeDocument/2006/relationships/slideLayout" Target="../slideLayouts/slideLayout64.xml"/><Relationship Id="rId4" Type="http://schemas.openxmlformats.org/officeDocument/2006/relationships/image" Target="../media/image189.png"/></Relationships>
</file>

<file path=ppt/slides/_rels/slide11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9.xml"/><Relationship Id="rId1" Type="http://schemas.openxmlformats.org/officeDocument/2006/relationships/slideLayout" Target="../slideLayouts/slideLayout71.xml"/></Relationships>
</file>

<file path=ppt/slides/_rels/slide11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0.xml"/><Relationship Id="rId1" Type="http://schemas.openxmlformats.org/officeDocument/2006/relationships/slideLayout" Target="../slideLayouts/slideLayout71.xml"/><Relationship Id="rId4" Type="http://schemas.openxmlformats.org/officeDocument/2006/relationships/image" Target="../media/image192.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4.xml"/></Relationships>
</file>

<file path=ppt/slides/_rels/slide11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2.xml"/><Relationship Id="rId1" Type="http://schemas.openxmlformats.org/officeDocument/2006/relationships/slideLayout" Target="../slideLayouts/slideLayout70.xml"/><Relationship Id="rId4" Type="http://schemas.openxmlformats.org/officeDocument/2006/relationships/hyperlink" Target="https://www.prepwatch.org/wp-content/uploads/2022/04/CHOICE-ParentCaregiverModule.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thedecisionlab.com/reference-guide/organizational-behavior/the-com-b-model-for-behavior-change"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4.png"/></Relationships>
</file>

<file path=ppt/slides/_rels/slide120.xml.rels><?xml version="1.0" encoding="UTF-8" standalone="yes"?>
<Relationships xmlns="http://schemas.openxmlformats.org/package/2006/relationships"><Relationship Id="rId3" Type="http://schemas.openxmlformats.org/officeDocument/2006/relationships/hyperlink" Target="mailto:rdayton@fhi360.org" TargetMode="External"/><Relationship Id="rId2" Type="http://schemas.openxmlformats.org/officeDocument/2006/relationships/hyperlink" Target="mailto:mgarcia@fhi360.org" TargetMode="External"/><Relationship Id="rId1" Type="http://schemas.openxmlformats.org/officeDocument/2006/relationships/slideLayout" Target="../slideLayouts/slideLayout85.xml"/></Relationships>
</file>

<file path=ppt/slides/_rels/slide12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88.xml"/><Relationship Id="rId5" Type="http://schemas.openxmlformats.org/officeDocument/2006/relationships/image" Target="../media/image82.emf"/><Relationship Id="rId4" Type="http://schemas.openxmlformats.org/officeDocument/2006/relationships/image" Target="../media/image74.emf"/></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0.xml"/></Relationships>
</file>

<file path=ppt/slides/_rels/slide123.xml.rels><?xml version="1.0" encoding="UTF-8" standalone="yes"?>
<Relationships xmlns="http://schemas.openxmlformats.org/package/2006/relationships"><Relationship Id="rId3" Type="http://schemas.openxmlformats.org/officeDocument/2006/relationships/image" Target="../media/image195.tiff"/><Relationship Id="rId2" Type="http://schemas.openxmlformats.org/officeDocument/2006/relationships/image" Target="../media/image194.png"/><Relationship Id="rId1" Type="http://schemas.openxmlformats.org/officeDocument/2006/relationships/slideLayout" Target="../slideLayouts/slideLayout43.xml"/><Relationship Id="rId4" Type="http://schemas.openxmlformats.org/officeDocument/2006/relationships/image" Target="../media/image196.png"/></Relationships>
</file>

<file path=ppt/slides/_rels/slide124.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image" Target="../media/image197.png"/><Relationship Id="rId1" Type="http://schemas.openxmlformats.org/officeDocument/2006/relationships/slideLayout" Target="../slideLayouts/slideLayout124.xml"/><Relationship Id="rId6" Type="http://schemas.openxmlformats.org/officeDocument/2006/relationships/image" Target="../media/image194.png"/><Relationship Id="rId5" Type="http://schemas.openxmlformats.org/officeDocument/2006/relationships/image" Target="../media/image200.png"/><Relationship Id="rId4" Type="http://schemas.openxmlformats.org/officeDocument/2006/relationships/image" Target="../media/image199.png"/></Relationships>
</file>

<file path=ppt/slides/_rels/slide12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1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74.xml"/><Relationship Id="rId1" Type="http://schemas.openxmlformats.org/officeDocument/2006/relationships/slideLayout" Target="../slideLayouts/slideLayout147.xml"/><Relationship Id="rId5" Type="http://schemas.openxmlformats.org/officeDocument/2006/relationships/image" Target="../media/image204.png"/><Relationship Id="rId4" Type="http://schemas.openxmlformats.org/officeDocument/2006/relationships/image" Target="../media/image203.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05.png"/><Relationship Id="rId2" Type="http://schemas.openxmlformats.org/officeDocument/2006/relationships/diagramData" Target="../diagrams/data9.xml"/><Relationship Id="rId1" Type="http://schemas.openxmlformats.org/officeDocument/2006/relationships/slideLayout" Target="../slideLayouts/slideLayout1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6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7.xml"/><Relationship Id="rId1" Type="http://schemas.openxmlformats.org/officeDocument/2006/relationships/slideLayout" Target="../slideLayouts/slideLayout176.xml"/></Relationships>
</file>

<file path=ppt/slides/_rels/slide14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76.xml"/></Relationships>
</file>

<file path=ppt/slides/_rels/slide14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7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7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6.xml"/></Relationships>
</file>

<file path=ppt/slides/_rels/slide14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76.xml"/></Relationships>
</file>

<file path=ppt/slides/_rels/slide14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7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4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0.xml"/><Relationship Id="rId1" Type="http://schemas.openxmlformats.org/officeDocument/2006/relationships/slideLayout" Target="../slideLayouts/slideLayout182.xml"/></Relationships>
</file>

<file path=ppt/slides/_rels/slide14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9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1.xml"/><Relationship Id="rId1" Type="http://schemas.openxmlformats.org/officeDocument/2006/relationships/slideLayout" Target="../slideLayouts/slideLayout176.xml"/></Relationships>
</file>

<file path=ppt/slides/_rels/slide15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84.xml"/></Relationships>
</file>

<file path=ppt/slides/_rels/slide15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2.xml"/><Relationship Id="rId1" Type="http://schemas.openxmlformats.org/officeDocument/2006/relationships/slideLayout" Target="../slideLayouts/slideLayout216.xml"/></Relationships>
</file>

<file path=ppt/slides/_rels/slide15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3.xml"/><Relationship Id="rId1" Type="http://schemas.openxmlformats.org/officeDocument/2006/relationships/slideLayout" Target="../slideLayouts/slideLayout216.xml"/></Relationships>
</file>

<file path=ppt/slides/_rels/slide15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4.xml"/><Relationship Id="rId1" Type="http://schemas.openxmlformats.org/officeDocument/2006/relationships/slideLayout" Target="../slideLayouts/slideLayout240.xml"/><Relationship Id="rId4" Type="http://schemas.openxmlformats.org/officeDocument/2006/relationships/image" Target="../media/image216.png"/></Relationships>
</file>

<file path=ppt/slides/_rels/slide15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5.xml"/><Relationship Id="rId1" Type="http://schemas.openxmlformats.org/officeDocument/2006/relationships/slideLayout" Target="../slideLayouts/slideLayout240.xml"/><Relationship Id="rId4" Type="http://schemas.openxmlformats.org/officeDocument/2006/relationships/image" Target="../media/image217.png"/></Relationships>
</file>

<file path=ppt/slides/_rels/slide15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6.xml"/><Relationship Id="rId1" Type="http://schemas.openxmlformats.org/officeDocument/2006/relationships/slideLayout" Target="../slideLayouts/slideLayout199.xml"/></Relationships>
</file>

<file path=ppt/slides/_rels/slide15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7.xml"/><Relationship Id="rId1" Type="http://schemas.openxmlformats.org/officeDocument/2006/relationships/slideLayout" Target="../slideLayouts/slideLayout199.xml"/></Relationships>
</file>

<file path=ppt/slides/_rels/slide15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88.xml"/><Relationship Id="rId1" Type="http://schemas.openxmlformats.org/officeDocument/2006/relationships/slideLayout" Target="../slideLayouts/slideLayout200.xml"/></Relationships>
</file>

<file path=ppt/slides/_rels/slide159.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89.xml"/><Relationship Id="rId1" Type="http://schemas.openxmlformats.org/officeDocument/2006/relationships/slideLayout" Target="../slideLayouts/slideLayout201.xml"/><Relationship Id="rId6" Type="http://schemas.openxmlformats.org/officeDocument/2006/relationships/image" Target="../media/image222.png"/><Relationship Id="rId11" Type="http://schemas.openxmlformats.org/officeDocument/2006/relationships/image" Target="../media/image227.png"/><Relationship Id="rId5" Type="http://schemas.openxmlformats.org/officeDocument/2006/relationships/image" Target="../media/image221.pn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90.xml"/><Relationship Id="rId1" Type="http://schemas.openxmlformats.org/officeDocument/2006/relationships/slideLayout" Target="../slideLayouts/slideLayout200.xml"/><Relationship Id="rId4" Type="http://schemas.openxmlformats.org/officeDocument/2006/relationships/image" Target="../media/image214.png"/></Relationships>
</file>

<file path=ppt/slides/_rels/slide16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91.xml"/><Relationship Id="rId1" Type="http://schemas.openxmlformats.org/officeDocument/2006/relationships/slideLayout" Target="../slideLayouts/slideLayout199.xml"/></Relationships>
</file>

<file path=ppt/slides/_rels/slide16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92.xml"/><Relationship Id="rId1" Type="http://schemas.openxmlformats.org/officeDocument/2006/relationships/slideLayout" Target="../slideLayouts/slideLayout199.xml"/></Relationships>
</file>

<file path=ppt/slides/_rels/slide16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93.xml"/><Relationship Id="rId1" Type="http://schemas.openxmlformats.org/officeDocument/2006/relationships/slideLayout" Target="../slideLayouts/slideLayout199.xml"/></Relationships>
</file>

<file path=ppt/slides/_rels/slide16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94.xml"/><Relationship Id="rId1" Type="http://schemas.openxmlformats.org/officeDocument/2006/relationships/slideLayout" Target="../slideLayouts/slideLayout199.xml"/></Relationships>
</file>

<file path=ppt/slides/_rels/slide16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95.xml"/><Relationship Id="rId1" Type="http://schemas.openxmlformats.org/officeDocument/2006/relationships/slideLayout" Target="../slideLayouts/slideLayout200.xml"/><Relationship Id="rId4" Type="http://schemas.openxmlformats.org/officeDocument/2006/relationships/image" Target="../media/image230.png"/></Relationships>
</file>

<file path=ppt/slides/_rels/slide16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96.xml"/><Relationship Id="rId1" Type="http://schemas.openxmlformats.org/officeDocument/2006/relationships/slideLayout" Target="../slideLayouts/slideLayout200.xml"/><Relationship Id="rId4" Type="http://schemas.openxmlformats.org/officeDocument/2006/relationships/image" Target="../media/image232.png"/></Relationships>
</file>

<file path=ppt/slides/_rels/slide16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7.xml"/><Relationship Id="rId1" Type="http://schemas.openxmlformats.org/officeDocument/2006/relationships/slideLayout" Target="../slideLayouts/slideLayout200.xml"/><Relationship Id="rId4" Type="http://schemas.openxmlformats.org/officeDocument/2006/relationships/image" Target="../media/image234.png"/></Relationships>
</file>

<file path=ppt/slides/_rels/slide16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98.xml"/><Relationship Id="rId1" Type="http://schemas.openxmlformats.org/officeDocument/2006/relationships/slideLayout" Target="../slideLayouts/slideLayout200.xml"/><Relationship Id="rId4" Type="http://schemas.openxmlformats.org/officeDocument/2006/relationships/image" Target="../media/image236.png"/></Relationships>
</file>

<file path=ppt/slides/_rels/slide16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99.xml"/><Relationship Id="rId1" Type="http://schemas.openxmlformats.org/officeDocument/2006/relationships/slideLayout" Target="../slideLayouts/slideLayout20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00.xml"/></Relationships>
</file>

<file path=ppt/slides/_rels/slide17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01.xml"/><Relationship Id="rId1" Type="http://schemas.openxmlformats.org/officeDocument/2006/relationships/slideLayout" Target="../slideLayouts/slideLayout199.xml"/></Relationships>
</file>

<file path=ppt/slides/_rels/slide17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02.xml"/><Relationship Id="rId1" Type="http://schemas.openxmlformats.org/officeDocument/2006/relationships/slideLayout" Target="../slideLayouts/slideLayout19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99.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99.xml"/></Relationships>
</file>

<file path=ppt/slides/_rels/slide17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05.xml"/><Relationship Id="rId1" Type="http://schemas.openxmlformats.org/officeDocument/2006/relationships/slideLayout" Target="../slideLayouts/slideLayout202.xml"/><Relationship Id="rId4" Type="http://schemas.openxmlformats.org/officeDocument/2006/relationships/image" Target="../media/image241.png"/></Relationships>
</file>

<file path=ppt/slides/_rels/slide17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06.xml"/><Relationship Id="rId1" Type="http://schemas.openxmlformats.org/officeDocument/2006/relationships/slideLayout" Target="../slideLayouts/slideLayout28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59.xml"/></Relationships>
</file>

<file path=ppt/slides/_rels/slide17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08.xml"/><Relationship Id="rId1" Type="http://schemas.openxmlformats.org/officeDocument/2006/relationships/slideLayout" Target="../slideLayouts/slideLayout259.xml"/><Relationship Id="rId4" Type="http://schemas.openxmlformats.org/officeDocument/2006/relationships/image" Target="../media/image244.png"/></Relationships>
</file>

<file path=ppt/slides/_rels/slide179.xml.rels><?xml version="1.0" encoding="UTF-8" standalone="yes"?>
<Relationships xmlns="http://schemas.openxmlformats.org/package/2006/relationships"><Relationship Id="rId3" Type="http://schemas.openxmlformats.org/officeDocument/2006/relationships/image" Target="../media/image245.tiff"/><Relationship Id="rId2" Type="http://schemas.openxmlformats.org/officeDocument/2006/relationships/notesSlide" Target="../notesSlides/notesSlide109.xml"/><Relationship Id="rId1" Type="http://schemas.openxmlformats.org/officeDocument/2006/relationships/slideLayout" Target="../slideLayouts/slideLayout259.xml"/></Relationships>
</file>

<file path=ppt/slides/_rels/slide1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4.xml"/><Relationship Id="rId5" Type="http://schemas.openxmlformats.org/officeDocument/2006/relationships/image" Target="../media/image82.emf"/><Relationship Id="rId4" Type="http://schemas.openxmlformats.org/officeDocument/2006/relationships/image" Target="../media/image74.emf"/></Relationships>
</file>

<file path=ppt/slides/_rels/slide180.xml.rels><?xml version="1.0" encoding="UTF-8" standalone="yes"?>
<Relationships xmlns="http://schemas.openxmlformats.org/package/2006/relationships"><Relationship Id="rId3" Type="http://schemas.openxmlformats.org/officeDocument/2006/relationships/hyperlink" Target="https://promundoglobal.org/resources/program-h-a-review-of-the-evidence-nearly-two-decades-of-engaging-young-men-and-boys-in-gender-equality/" TargetMode="External"/><Relationship Id="rId2" Type="http://schemas.openxmlformats.org/officeDocument/2006/relationships/notesSlide" Target="../notesSlides/notesSlide110.xml"/><Relationship Id="rId1" Type="http://schemas.openxmlformats.org/officeDocument/2006/relationships/slideLayout" Target="../slideLayouts/slideLayout26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5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81.xml"/></Relationships>
</file>

<file path=ppt/slides/_rels/slide185.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8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1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83.xml"/></Relationships>
</file>

<file path=ppt/slides/_rels/slide191.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85.xml"/></Relationships>
</file>

<file path=ppt/slides/_rels/slide19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85.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83.xml"/><Relationship Id="rId1" Type="http://schemas.openxmlformats.org/officeDocument/2006/relationships/vmlDrawing" Target="../drawings/vmlDrawing1.vml"/><Relationship Id="rId6" Type="http://schemas.openxmlformats.org/officeDocument/2006/relationships/image" Target="../media/image252.png"/><Relationship Id="rId5" Type="http://schemas.openxmlformats.org/officeDocument/2006/relationships/image" Target="../media/image251.emf"/><Relationship Id="rId4" Type="http://schemas.openxmlformats.org/officeDocument/2006/relationships/oleObject" Target="../embeddings/oleObject1.bin"/></Relationships>
</file>

<file path=ppt/slides/_rels/slide194.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85.xml"/></Relationships>
</file>

<file path=ppt/slides/_rels/slide19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jpeg"/><Relationship Id="rId1" Type="http://schemas.openxmlformats.org/officeDocument/2006/relationships/slideLayout" Target="../slideLayouts/slideLayout28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197.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85.xml"/></Relationships>
</file>

<file path=ppt/slides/_rels/slide198.xml.rels><?xml version="1.0" encoding="UTF-8" standalone="yes"?>
<Relationships xmlns="http://schemas.openxmlformats.org/package/2006/relationships"><Relationship Id="rId2" Type="http://schemas.openxmlformats.org/officeDocument/2006/relationships/hyperlink" Target="https://youtu.be/uzh0y3JsybA" TargetMode="External"/><Relationship Id="rId1" Type="http://schemas.openxmlformats.org/officeDocument/2006/relationships/slideLayout" Target="../slideLayouts/slideLayout28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8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8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3.xml.rels><?xml version="1.0" encoding="UTF-8" standalone="yes"?>
<Relationships xmlns="http://schemas.openxmlformats.org/package/2006/relationships"><Relationship Id="rId3" Type="http://schemas.openxmlformats.org/officeDocument/2006/relationships/hyperlink" Target="http://dx.doi.org/10.1080/09540121.2018.1488027" TargetMode="External"/><Relationship Id="rId2" Type="http://schemas.openxmlformats.org/officeDocument/2006/relationships/hyperlink" Target="https://dx.doi.org/10.1097%2FQAD.0000000000001868" TargetMode="External"/><Relationship Id="rId1" Type="http://schemas.openxmlformats.org/officeDocument/2006/relationships/slideLayout" Target="../slideLayouts/slideLayout21.xml"/><Relationship Id="rId5" Type="http://schemas.openxmlformats.org/officeDocument/2006/relationships/hyperlink" Target="https://dx.doi.org/10.1186%2Fs12889-020-09115-4" TargetMode="External"/><Relationship Id="rId4" Type="http://schemas.openxmlformats.org/officeDocument/2006/relationships/hyperlink" Target="https://dx.doi.org/10.1007%2Fs11904-021-00576-9" TargetMode="Externa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76.emf"/></Relationships>
</file>

<file path=ppt/slides/_rels/slide2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76.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7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s://prevention-collaborative.org/programme-examples/becoming-one/?cat_id=19&amp;scat_id=46%20(scroll%20down%20to%20programm%20examples)"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s://prevention-collaborative.org/programme-examples/indashyikirwa/?cat_id=19&amp;scat_id=46%20(scroll%20down%20to%20programm%20examples)" TargetMode="External"/><Relationship Id="rId5" Type="http://schemas.openxmlformats.org/officeDocument/2006/relationships/hyperlink" Target="https://knowledgesuccess.org/2020/05/28/engaging-men-as-partners-addressing-harmful-gender-norms-and-increasing-use-of-reproductive-health-services/" TargetMode="External"/><Relationship Id="rId4" Type="http://schemas.openxmlformats.org/officeDocument/2006/relationships/hyperlink" Target="https://prevention-collaborative.org/programme-examples/combat/?cat_id=19&amp;scat_id=60"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prevention-collaborative.org/programme-examples/bandebereho/?cat_id=19&amp;scat_id=46"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hyperlink" Target="https://prevention-collaborative.org/programme-examples/unite-for-a-better-life/?cat_id=19&amp;scat_id=46%20(scroll%20down%20to%20programm%20examples)" TargetMode="External"/><Relationship Id="rId4" Type="http://schemas.openxmlformats.org/officeDocument/2006/relationships/hyperlink" Target="https://prevention-collaborative.org/programme-examples/share/?cat_id=19&amp;scat_id=6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mtvstayingalive.org/news/new-research-finds-young-people-s-positive-changes-in-behaviour-are-significantly-linked-to/"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www.health.go.ug/project/obulamu/" TargetMode="External"/><Relationship Id="rId5" Type="http://schemas.openxmlformats.org/officeDocument/2006/relationships/hyperlink" Target="https://pdf.usaid.gov/pdf_docs/PA00TDP5.pdf" TargetMode="External"/><Relationship Id="rId4" Type="http://schemas.openxmlformats.org/officeDocument/2006/relationships/hyperlink" Target="https://www.comminit.com/global/content/experimental-evaluation-mtv-shuga-changing-social-norms-and-behaviours-entertainment-edu"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sites.globalhealth.duke.edu/evepuffer/ready-kenya/"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www.soulcity.org.za/about-us/history" TargetMode="External"/><Relationship Id="rId5" Type="http://schemas.openxmlformats.org/officeDocument/2006/relationships/hyperlink" Target="https://www.shujaazinc.com/about-us/our-research/" TargetMode="External"/><Relationship Id="rId4" Type="http://schemas.openxmlformats.org/officeDocument/2006/relationships/hyperlink" Target="https://www.comminit.com/social_norms/content/girls-holistic-development-ghd-programm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ujamaa-africa.org/campaign-1-1?rq=impower"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hyperlink" Target="https://prevention-collaborative.org/programme-examples/sasa/?cat_id=20&amp;scat_id=5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3.xml"/><Relationship Id="rId5" Type="http://schemas.openxmlformats.org/officeDocument/2006/relationships/image" Target="../media/image82.emf"/><Relationship Id="rId4" Type="http://schemas.openxmlformats.org/officeDocument/2006/relationships/image" Target="../media/image74.emf"/></Relationships>
</file>

<file path=ppt/slides/_rels/slide4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82.emf"/><Relationship Id="rId5" Type="http://schemas.openxmlformats.org/officeDocument/2006/relationships/image" Target="../media/image74.emf"/><Relationship Id="rId4" Type="http://schemas.openxmlformats.org/officeDocument/2006/relationships/image" Target="../media/image76.emf"/></Relationships>
</file>

<file path=ppt/slides/_rels/slide4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82.emf"/><Relationship Id="rId5" Type="http://schemas.openxmlformats.org/officeDocument/2006/relationships/image" Target="../media/image74.emf"/><Relationship Id="rId4" Type="http://schemas.openxmlformats.org/officeDocument/2006/relationships/image" Target="../media/image76.emf"/></Relationships>
</file>

<file path=ppt/slides/_rels/slide4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76.emf"/></Relationships>
</file>

<file path=ppt/slides/_rels/slide5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76.emf"/></Relationships>
</file>

<file path=ppt/slides/_rels/slide5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3.xml"/><Relationship Id="rId5" Type="http://schemas.openxmlformats.org/officeDocument/2006/relationships/image" Target="../media/image82.emf"/><Relationship Id="rId4" Type="http://schemas.openxmlformats.org/officeDocument/2006/relationships/image" Target="../media/image74.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8" Type="http://schemas.openxmlformats.org/officeDocument/2006/relationships/hyperlink" Target="https://www.avac.org/" TargetMode="External"/><Relationship Id="rId3" Type="http://schemas.openxmlformats.org/officeDocument/2006/relationships/image" Target="../media/image87.png"/><Relationship Id="rId7" Type="http://schemas.openxmlformats.org/officeDocument/2006/relationships/hyperlink" Target="https://www.pzat.org/" TargetMode="External"/><Relationship Id="rId2" Type="http://schemas.openxmlformats.org/officeDocument/2006/relationships/notesSlide" Target="../notesSlides/notesSlide36.xml"/><Relationship Id="rId1" Type="http://schemas.openxmlformats.org/officeDocument/2006/relationships/slideLayout" Target="../slideLayouts/slideLayout42.xml"/><Relationship Id="rId6" Type="http://schemas.openxmlformats.org/officeDocument/2006/relationships/hyperlink" Target="https://www.wrhi.ac.za/" TargetMode="External"/><Relationship Id="rId11" Type="http://schemas.openxmlformats.org/officeDocument/2006/relationships/image" Target="../media/image88.png"/><Relationship Id="rId5" Type="http://schemas.openxmlformats.org/officeDocument/2006/relationships/hyperlink" Target="https://lvcthealth.org/" TargetMode="External"/><Relationship Id="rId10" Type="http://schemas.openxmlformats.org/officeDocument/2006/relationships/hyperlink" Target="https://www.fhi360.org/" TargetMode="External"/><Relationship Id="rId4" Type="http://schemas.openxmlformats.org/officeDocument/2006/relationships/hyperlink" Target="https://www.prepwatch.org/resource/ambassador-training-package/" TargetMode="External"/><Relationship Id="rId9" Type="http://schemas.openxmlformats.org/officeDocument/2006/relationships/hyperlink" Target="https://collectiveaction.com.au/" TargetMode="Externa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8.xml"/><Relationship Id="rId1" Type="http://schemas.openxmlformats.org/officeDocument/2006/relationships/slideLayout" Target="../slideLayouts/slideLayout35.xml"/><Relationship Id="rId5" Type="http://schemas.openxmlformats.org/officeDocument/2006/relationships/image" Target="../media/image91.jpeg"/><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41.xml"/><Relationship Id="rId5" Type="http://schemas.openxmlformats.org/officeDocument/2006/relationships/image" Target="../media/image94.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41.xml"/><Relationship Id="rId5" Type="http://schemas.openxmlformats.org/officeDocument/2006/relationships/image" Target="../media/image97.pn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35.xml"/><Relationship Id="rId6" Type="http://schemas.openxmlformats.org/officeDocument/2006/relationships/image" Target="../media/image102.jpeg"/><Relationship Id="rId11" Type="http://schemas.openxmlformats.org/officeDocument/2006/relationships/image" Target="../media/image107.pn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hyperlink" Target="http://www.behaviourchangewheel.com/" TargetMode="External"/><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5.xm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5.xml"/><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5.xml"/><Relationship Id="rId4" Type="http://schemas.openxmlformats.org/officeDocument/2006/relationships/hyperlink" Target="https://www.prepwatch.org/chagua-pre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hyperlink" Target="mailto:patriciah.jeckonia@lvcthealth.org" TargetMode="External"/><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2.xml"/><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53.xml"/><Relationship Id="rId1" Type="http://schemas.openxmlformats.org/officeDocument/2006/relationships/slideLayout" Target="../slideLayouts/slideLayout64.xml"/><Relationship Id="rId4" Type="http://schemas.openxmlformats.org/officeDocument/2006/relationships/image" Target="../media/image123.png"/></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4.xml"/><Relationship Id="rId1" Type="http://schemas.openxmlformats.org/officeDocument/2006/relationships/slideLayout" Target="../slideLayouts/slideLayout86.xml"/><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5.xml"/><Relationship Id="rId1" Type="http://schemas.openxmlformats.org/officeDocument/2006/relationships/slideLayout" Target="../slideLayouts/slideLayout6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emf"/><Relationship Id="rId7" Type="http://schemas.openxmlformats.org/officeDocument/2006/relationships/image" Target="../media/image79.emf"/><Relationship Id="rId2" Type="http://schemas.openxmlformats.org/officeDocument/2006/relationships/image" Target="../media/image74.emf"/><Relationship Id="rId1" Type="http://schemas.openxmlformats.org/officeDocument/2006/relationships/slideLayout" Target="../slideLayouts/slideLayout10.xml"/><Relationship Id="rId6" Type="http://schemas.openxmlformats.org/officeDocument/2006/relationships/image" Target="../media/image78.emf"/><Relationship Id="rId11" Type="http://schemas.openxmlformats.org/officeDocument/2006/relationships/image" Target="../media/image83.emf"/><Relationship Id="rId5" Type="http://schemas.openxmlformats.org/officeDocument/2006/relationships/image" Target="../media/image77.emf"/><Relationship Id="rId10" Type="http://schemas.openxmlformats.org/officeDocument/2006/relationships/image" Target="../media/image82.emf"/><Relationship Id="rId4" Type="http://schemas.openxmlformats.org/officeDocument/2006/relationships/image" Target="../media/image76.emf"/><Relationship Id="rId9" Type="http://schemas.openxmlformats.org/officeDocument/2006/relationships/image" Target="../media/image81.png"/></Relationships>
</file>

<file path=ppt/slides/_rels/slide90.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jpeg"/><Relationship Id="rId1" Type="http://schemas.openxmlformats.org/officeDocument/2006/relationships/slideLayout" Target="../slideLayouts/slideLayout6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92.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57.xml"/><Relationship Id="rId1" Type="http://schemas.openxmlformats.org/officeDocument/2006/relationships/slideLayout" Target="../slideLayouts/slideLayout9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0.xml"/><Relationship Id="rId4" Type="http://schemas.openxmlformats.org/officeDocument/2006/relationships/image" Target="../media/image139.png"/></Relationships>
</file>

<file path=ppt/slides/_rels/slide9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0.xml"/></Relationships>
</file>

<file path=ppt/slides/_rels/slide9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3.xml"/></Relationships>
</file>

<file path=ppt/slides/_rels/slide9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8.xml"/><Relationship Id="rId1" Type="http://schemas.openxmlformats.org/officeDocument/2006/relationships/slideLayout" Target="../slideLayouts/slideLayout6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9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9.xml"/><Relationship Id="rId1" Type="http://schemas.openxmlformats.org/officeDocument/2006/relationships/slideLayout" Target="../slideLayouts/slideLayout6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83FF-577A-C643-8B63-00EA32A36BAA}"/>
              </a:ext>
            </a:extLst>
          </p:cNvPr>
          <p:cNvSpPr>
            <a:spLocks noGrp="1"/>
          </p:cNvSpPr>
          <p:nvPr>
            <p:ph type="ctrTitle"/>
          </p:nvPr>
        </p:nvSpPr>
        <p:spPr>
          <a:xfrm>
            <a:off x="0" y="997648"/>
            <a:ext cx="10253472" cy="2006840"/>
          </a:xfrm>
        </p:spPr>
        <p:txBody>
          <a:bodyPr>
            <a:noAutofit/>
          </a:bodyPr>
          <a:lstStyle/>
          <a:p>
            <a:r>
              <a:rPr lang="en-US" sz="3200"/>
              <a:t>Building community acceptance for PrEP use among adolescent girls &amp; young women in east and southern Africa</a:t>
            </a:r>
          </a:p>
        </p:txBody>
      </p:sp>
      <p:sp>
        <p:nvSpPr>
          <p:cNvPr id="5" name="Subtitle 4">
            <a:extLst>
              <a:ext uri="{FF2B5EF4-FFF2-40B4-BE49-F238E27FC236}">
                <a16:creationId xmlns:a16="http://schemas.microsoft.com/office/drawing/2014/main" id="{AE36B07D-CFC6-184C-823C-C940B3F68AC9}"/>
              </a:ext>
            </a:extLst>
          </p:cNvPr>
          <p:cNvSpPr>
            <a:spLocks noGrp="1"/>
          </p:cNvSpPr>
          <p:nvPr>
            <p:ph type="subTitle" idx="1"/>
          </p:nvPr>
        </p:nvSpPr>
        <p:spPr/>
        <p:txBody>
          <a:bodyPr>
            <a:normAutofit/>
          </a:bodyPr>
          <a:lstStyle/>
          <a:p>
            <a:r>
              <a:rPr lang="en-US"/>
              <a:t>Evidence &amp; experience review | 2022</a:t>
            </a:r>
          </a:p>
          <a:p>
            <a:endParaRPr lang="en-US"/>
          </a:p>
          <a:p>
            <a:endParaRPr lang="en-US"/>
          </a:p>
        </p:txBody>
      </p:sp>
    </p:spTree>
    <p:extLst>
      <p:ext uri="{BB962C8B-B14F-4D97-AF65-F5344CB8AC3E}">
        <p14:creationId xmlns:p14="http://schemas.microsoft.com/office/powerpoint/2010/main" val="80212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1">
            <a:extLst>
              <a:ext uri="{FF2B5EF4-FFF2-40B4-BE49-F238E27FC236}">
                <a16:creationId xmlns:a16="http://schemas.microsoft.com/office/drawing/2014/main" id="{D21D3AC8-A96D-334E-B036-3EB53C4CFC32}"/>
              </a:ext>
            </a:extLst>
          </p:cNvPr>
          <p:cNvSpPr/>
          <p:nvPr/>
        </p:nvSpPr>
        <p:spPr>
          <a:xfrm rot="5400000">
            <a:off x="-131329" y="2814870"/>
            <a:ext cx="3600987" cy="3331412"/>
          </a:xfrm>
          <a:prstGeom prst="round2SameRect">
            <a:avLst>
              <a:gd name="adj1" fmla="val 48323"/>
              <a:gd name="adj2" fmla="val 0"/>
            </a:avLst>
          </a:prstGeom>
          <a:solidFill>
            <a:srgbClr val="E9F0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6E0ACD-A324-8F47-B143-78A35F7CBA32}"/>
              </a:ext>
            </a:extLst>
          </p:cNvPr>
          <p:cNvSpPr>
            <a:spLocks noGrp="1"/>
          </p:cNvSpPr>
          <p:nvPr>
            <p:ph type="title"/>
          </p:nvPr>
        </p:nvSpPr>
        <p:spPr/>
        <p:txBody>
          <a:bodyPr/>
          <a:lstStyle/>
          <a:p>
            <a:r>
              <a:rPr lang="en-GB"/>
              <a:t>A note on healthcare workers</a:t>
            </a:r>
          </a:p>
        </p:txBody>
      </p:sp>
      <p:sp>
        <p:nvSpPr>
          <p:cNvPr id="5" name="Rectangle 4">
            <a:extLst>
              <a:ext uri="{FF2B5EF4-FFF2-40B4-BE49-F238E27FC236}">
                <a16:creationId xmlns:a16="http://schemas.microsoft.com/office/drawing/2014/main" id="{41C928D1-E05C-8C4F-B85D-AF3A22F8B42A}"/>
              </a:ext>
            </a:extLst>
          </p:cNvPr>
          <p:cNvSpPr/>
          <p:nvPr/>
        </p:nvSpPr>
        <p:spPr>
          <a:xfrm>
            <a:off x="682604" y="1263847"/>
            <a:ext cx="9832996" cy="923330"/>
          </a:xfrm>
          <a:prstGeom prst="rect">
            <a:avLst/>
          </a:prstGeom>
        </p:spPr>
        <p:txBody>
          <a:bodyPr wrap="square">
            <a:spAutoFit/>
          </a:bodyPr>
          <a:lstStyle/>
          <a:p>
            <a:r>
              <a:rPr lang="en-US">
                <a:solidFill>
                  <a:schemeClr val="accent1"/>
                </a:solidFill>
              </a:rPr>
              <a:t>Healthcare workers were not prioritized in the review given existing documentation about how they directly influence AGYW access to </a:t>
            </a:r>
            <a:r>
              <a:rPr lang="en-US" err="1">
                <a:solidFill>
                  <a:schemeClr val="accent1"/>
                </a:solidFill>
              </a:rPr>
              <a:t>PrEP.</a:t>
            </a:r>
            <a:r>
              <a:rPr lang="en-US">
                <a:solidFill>
                  <a:schemeClr val="accent1"/>
                </a:solidFill>
              </a:rPr>
              <a:t> However, further work is needed to understand how AGYW access to </a:t>
            </a:r>
            <a:r>
              <a:rPr lang="en-US" err="1">
                <a:solidFill>
                  <a:schemeClr val="accent1"/>
                </a:solidFill>
              </a:rPr>
              <a:t>PrEP</a:t>
            </a:r>
            <a:r>
              <a:rPr lang="en-US">
                <a:solidFill>
                  <a:schemeClr val="accent1"/>
                </a:solidFill>
              </a:rPr>
              <a:t> is mediated by the influence of community acceptance on healthcare worker behavior. </a:t>
            </a:r>
          </a:p>
        </p:txBody>
      </p:sp>
      <p:sp>
        <p:nvSpPr>
          <p:cNvPr id="7" name="Rectangle 6">
            <a:extLst>
              <a:ext uri="{FF2B5EF4-FFF2-40B4-BE49-F238E27FC236}">
                <a16:creationId xmlns:a16="http://schemas.microsoft.com/office/drawing/2014/main" id="{AD6B935D-6C88-074D-8D40-8AF1977A67FF}"/>
              </a:ext>
            </a:extLst>
          </p:cNvPr>
          <p:cNvSpPr/>
          <p:nvPr/>
        </p:nvSpPr>
        <p:spPr>
          <a:xfrm>
            <a:off x="3493828" y="2926304"/>
            <a:ext cx="7233313" cy="3108543"/>
          </a:xfrm>
          <a:prstGeom prst="rect">
            <a:avLst/>
          </a:prstGeom>
        </p:spPr>
        <p:txBody>
          <a:bodyPr wrap="square">
            <a:spAutoFit/>
          </a:bodyPr>
          <a:lstStyle/>
          <a:p>
            <a:pPr marL="285750" indent="-285750">
              <a:buClr>
                <a:schemeClr val="accent3"/>
              </a:buClr>
              <a:buSzPct val="110000"/>
              <a:buFont typeface="Wingdings" pitchFamily="2" charset="2"/>
              <a:buChar char="§"/>
            </a:pPr>
            <a:r>
              <a:rPr lang="en-US" sz="1600">
                <a:solidFill>
                  <a:srgbClr val="645F59"/>
                </a:solidFill>
              </a:rPr>
              <a:t>It is important to note that community acceptance of </a:t>
            </a:r>
            <a:r>
              <a:rPr lang="en-US" sz="1600" err="1">
                <a:solidFill>
                  <a:srgbClr val="645F59"/>
                </a:solidFill>
              </a:rPr>
              <a:t>PrEP</a:t>
            </a:r>
            <a:r>
              <a:rPr lang="en-US" sz="1600">
                <a:solidFill>
                  <a:srgbClr val="645F59"/>
                </a:solidFill>
              </a:rPr>
              <a:t> influences providers’ willingness and ability to provide services to youth. </a:t>
            </a:r>
          </a:p>
          <a:p>
            <a:pPr marL="285750" indent="-285750">
              <a:buClr>
                <a:schemeClr val="accent3"/>
              </a:buClr>
              <a:buSzPct val="110000"/>
              <a:buFont typeface="Wingdings" pitchFamily="2" charset="2"/>
              <a:buChar char="§"/>
            </a:pPr>
            <a:r>
              <a:rPr lang="en-US" sz="1600">
                <a:solidFill>
                  <a:srgbClr val="645F59"/>
                </a:solidFill>
              </a:rPr>
              <a:t>Recently, the CHOICE Project identified the following insight about health providers in Nigeria as they relate to AGYW and PrEP service delivery:</a:t>
            </a:r>
          </a:p>
          <a:p>
            <a:endParaRPr lang="en-US" sz="1200" i="1">
              <a:solidFill>
                <a:srgbClr val="645F59"/>
              </a:solidFill>
            </a:endParaRPr>
          </a:p>
          <a:p>
            <a:pPr marL="323850"/>
            <a:r>
              <a:rPr lang="en-US" sz="1400" i="1">
                <a:solidFill>
                  <a:schemeClr val="accent1"/>
                </a:solidFill>
              </a:rPr>
              <a:t>A provider’s job is tough and the one consistent motivating factor is the respect they get </a:t>
            </a:r>
            <a:br>
              <a:rPr lang="en-US" sz="1400" i="1">
                <a:solidFill>
                  <a:schemeClr val="accent1"/>
                </a:solidFill>
              </a:rPr>
            </a:br>
            <a:r>
              <a:rPr lang="en-US" sz="1400" i="1">
                <a:solidFill>
                  <a:schemeClr val="accent1"/>
                </a:solidFill>
              </a:rPr>
              <a:t>from the community because of the job they do. As a result, providers fear community backlash and lack of respect if they are believed to be encouraging ‘immoral’ behavior among youth by talking to them about sex. (6)</a:t>
            </a:r>
          </a:p>
          <a:p>
            <a:endParaRPr lang="en-US" sz="1600">
              <a:solidFill>
                <a:srgbClr val="645F59"/>
              </a:solidFill>
            </a:endParaRPr>
          </a:p>
          <a:p>
            <a:pPr marL="285750" indent="-285750">
              <a:buClr>
                <a:schemeClr val="accent3"/>
              </a:buClr>
              <a:buSzPct val="110000"/>
              <a:buFont typeface="Wingdings" pitchFamily="2" charset="2"/>
              <a:buChar char="§"/>
            </a:pPr>
            <a:r>
              <a:rPr lang="en-US" sz="1600">
                <a:solidFill>
                  <a:srgbClr val="645F59"/>
                </a:solidFill>
              </a:rPr>
              <a:t>As we work to understand how community acceptance drives behavior among AGYW, it will be important to consider separate work to examine how these same community factors influence providers and their delivery of services to AGYW. </a:t>
            </a:r>
          </a:p>
        </p:txBody>
      </p:sp>
      <p:pic>
        <p:nvPicPr>
          <p:cNvPr id="8" name="Picture 7">
            <a:extLst>
              <a:ext uri="{FF2B5EF4-FFF2-40B4-BE49-F238E27FC236}">
                <a16:creationId xmlns:a16="http://schemas.microsoft.com/office/drawing/2014/main" id="{059333BB-5849-C8E7-33A9-5C5201A0C948}"/>
              </a:ext>
            </a:extLst>
          </p:cNvPr>
          <p:cNvPicPr>
            <a:picLocks noChangeAspect="1"/>
          </p:cNvPicPr>
          <p:nvPr/>
        </p:nvPicPr>
        <p:blipFill>
          <a:blip r:embed="rId3"/>
          <a:stretch>
            <a:fillRect/>
          </a:stretch>
        </p:blipFill>
        <p:spPr>
          <a:xfrm>
            <a:off x="517319" y="3044142"/>
            <a:ext cx="2100391" cy="2489120"/>
          </a:xfrm>
          <a:prstGeom prst="rect">
            <a:avLst/>
          </a:prstGeom>
        </p:spPr>
      </p:pic>
    </p:spTree>
    <p:extLst>
      <p:ext uri="{BB962C8B-B14F-4D97-AF65-F5344CB8AC3E}">
        <p14:creationId xmlns:p14="http://schemas.microsoft.com/office/powerpoint/2010/main" val="27725008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175C593B-68E6-E9F8-EA18-7FDB2E97BB91}"/>
              </a:ext>
            </a:extLst>
          </p:cNvPr>
          <p:cNvPicPr>
            <a:picLocks noChangeAspect="1"/>
          </p:cNvPicPr>
          <p:nvPr/>
        </p:nvPicPr>
        <p:blipFill rotWithShape="1">
          <a:blip r:embed="rId2"/>
          <a:srcRect t="17832" r="-1863" b="16084"/>
          <a:stretch/>
        </p:blipFill>
        <p:spPr>
          <a:xfrm>
            <a:off x="7545043" y="1914553"/>
            <a:ext cx="3794471" cy="4372533"/>
          </a:xfrm>
          <a:prstGeom prst="rect">
            <a:avLst/>
          </a:prstGeom>
        </p:spPr>
      </p:pic>
      <p:pic>
        <p:nvPicPr>
          <p:cNvPr id="13" name="Picture 13">
            <a:extLst>
              <a:ext uri="{FF2B5EF4-FFF2-40B4-BE49-F238E27FC236}">
                <a16:creationId xmlns:a16="http://schemas.microsoft.com/office/drawing/2014/main" id="{68A79897-3A6A-9394-F7EF-091404AAF5BF}"/>
              </a:ext>
            </a:extLst>
          </p:cNvPr>
          <p:cNvPicPr>
            <a:picLocks noChangeAspect="1"/>
          </p:cNvPicPr>
          <p:nvPr/>
        </p:nvPicPr>
        <p:blipFill rotWithShape="1">
          <a:blip r:embed="rId3"/>
          <a:srcRect t="202" b="16470"/>
          <a:stretch/>
        </p:blipFill>
        <p:spPr>
          <a:xfrm>
            <a:off x="0" y="0"/>
            <a:ext cx="4198128" cy="4664290"/>
          </a:xfrm>
          <a:prstGeom prst="rect">
            <a:avLst/>
          </a:prstGeom>
        </p:spPr>
      </p:pic>
      <p:pic>
        <p:nvPicPr>
          <p:cNvPr id="8" name="Picture 8">
            <a:extLst>
              <a:ext uri="{FF2B5EF4-FFF2-40B4-BE49-F238E27FC236}">
                <a16:creationId xmlns:a16="http://schemas.microsoft.com/office/drawing/2014/main" id="{4E39C64F-D840-5C8B-D1CF-D454F789EF01}"/>
              </a:ext>
            </a:extLst>
          </p:cNvPr>
          <p:cNvPicPr>
            <a:picLocks noChangeAspect="1"/>
          </p:cNvPicPr>
          <p:nvPr/>
        </p:nvPicPr>
        <p:blipFill rotWithShape="1">
          <a:blip r:embed="rId4"/>
          <a:srcRect l="6386" r="7219"/>
          <a:stretch/>
        </p:blipFill>
        <p:spPr>
          <a:xfrm>
            <a:off x="407988" y="3818300"/>
            <a:ext cx="4720591" cy="2468786"/>
          </a:xfrm>
          <a:prstGeom prst="rect">
            <a:avLst/>
          </a:prstGeom>
        </p:spPr>
      </p:pic>
      <p:sp>
        <p:nvSpPr>
          <p:cNvPr id="3" name="Title 2">
            <a:extLst>
              <a:ext uri="{FF2B5EF4-FFF2-40B4-BE49-F238E27FC236}">
                <a16:creationId xmlns:a16="http://schemas.microsoft.com/office/drawing/2014/main" id="{681AF2BD-7728-45A7-B490-F586E8A238BE}"/>
              </a:ext>
            </a:extLst>
          </p:cNvPr>
          <p:cNvSpPr>
            <a:spLocks noGrp="1"/>
          </p:cNvSpPr>
          <p:nvPr>
            <p:ph type="title"/>
          </p:nvPr>
        </p:nvSpPr>
        <p:spPr>
          <a:xfrm>
            <a:off x="3960495" y="190956"/>
            <a:ext cx="6838637" cy="1143000"/>
          </a:xfrm>
        </p:spPr>
        <p:txBody>
          <a:bodyPr/>
          <a:lstStyle/>
          <a:p>
            <a:r>
              <a:rPr lang="en-ZA">
                <a:latin typeface="Poppins SemiBold"/>
                <a:ea typeface="Roboto"/>
                <a:cs typeface="Poppins SemiBold"/>
              </a:rPr>
              <a:t>Parent dialogues, prayer days &amp; social media</a:t>
            </a:r>
            <a:endParaRPr lang="en-ZA"/>
          </a:p>
        </p:txBody>
      </p:sp>
      <p:pic>
        <p:nvPicPr>
          <p:cNvPr id="15" name="Picture 5" descr="Text, qr code&#10;&#10;Description automatically generated">
            <a:extLst>
              <a:ext uri="{FF2B5EF4-FFF2-40B4-BE49-F238E27FC236}">
                <a16:creationId xmlns:a16="http://schemas.microsoft.com/office/drawing/2014/main" id="{B2809CBC-EE46-4CBB-A071-052B0C70EF72}"/>
              </a:ext>
            </a:extLst>
          </p:cNvPr>
          <p:cNvPicPr>
            <a:picLocks noChangeAspect="1"/>
          </p:cNvPicPr>
          <p:nvPr/>
        </p:nvPicPr>
        <p:blipFill>
          <a:blip r:embed="rId5"/>
          <a:stretch>
            <a:fillRect/>
          </a:stretch>
        </p:blipFill>
        <p:spPr>
          <a:xfrm>
            <a:off x="5136132" y="3742727"/>
            <a:ext cx="2482373" cy="2384999"/>
          </a:xfrm>
          <a:prstGeom prst="rect">
            <a:avLst/>
          </a:prstGeom>
        </p:spPr>
      </p:pic>
      <p:pic>
        <p:nvPicPr>
          <p:cNvPr id="16" name="Picture 6" descr="Text&#10;&#10;Description automatically generated">
            <a:extLst>
              <a:ext uri="{FF2B5EF4-FFF2-40B4-BE49-F238E27FC236}">
                <a16:creationId xmlns:a16="http://schemas.microsoft.com/office/drawing/2014/main" id="{45676EB9-414A-45B8-A65B-E676CDC50A57}"/>
              </a:ext>
            </a:extLst>
          </p:cNvPr>
          <p:cNvPicPr>
            <a:picLocks noChangeAspect="1"/>
          </p:cNvPicPr>
          <p:nvPr/>
        </p:nvPicPr>
        <p:blipFill>
          <a:blip r:embed="rId6"/>
          <a:stretch>
            <a:fillRect/>
          </a:stretch>
        </p:blipFill>
        <p:spPr>
          <a:xfrm>
            <a:off x="3324225" y="1228473"/>
            <a:ext cx="2437356" cy="2372024"/>
          </a:xfrm>
          <a:prstGeom prst="rect">
            <a:avLst/>
          </a:prstGeom>
        </p:spPr>
      </p:pic>
      <p:pic>
        <p:nvPicPr>
          <p:cNvPr id="17" name="Picture 7" descr="Text&#10;&#10;Description automatically generated">
            <a:extLst>
              <a:ext uri="{FF2B5EF4-FFF2-40B4-BE49-F238E27FC236}">
                <a16:creationId xmlns:a16="http://schemas.microsoft.com/office/drawing/2014/main" id="{7C817140-0349-400E-A4CC-9D6537366D24}"/>
              </a:ext>
            </a:extLst>
          </p:cNvPr>
          <p:cNvPicPr>
            <a:picLocks noChangeAspect="1"/>
          </p:cNvPicPr>
          <p:nvPr/>
        </p:nvPicPr>
        <p:blipFill>
          <a:blip r:embed="rId7"/>
          <a:stretch>
            <a:fillRect/>
          </a:stretch>
        </p:blipFill>
        <p:spPr>
          <a:xfrm>
            <a:off x="5702898" y="1228473"/>
            <a:ext cx="2475147" cy="2389154"/>
          </a:xfrm>
          <a:prstGeom prst="rect">
            <a:avLst/>
          </a:prstGeom>
        </p:spPr>
      </p:pic>
      <p:pic>
        <p:nvPicPr>
          <p:cNvPr id="18" name="Picture 8" descr="A person in a suit and tie&#10;&#10;Description automatically generated">
            <a:extLst>
              <a:ext uri="{FF2B5EF4-FFF2-40B4-BE49-F238E27FC236}">
                <a16:creationId xmlns:a16="http://schemas.microsoft.com/office/drawing/2014/main" id="{9CA14978-AAC6-496E-88F5-69D48AC45061}"/>
              </a:ext>
            </a:extLst>
          </p:cNvPr>
          <p:cNvPicPr>
            <a:picLocks noChangeAspect="1"/>
          </p:cNvPicPr>
          <p:nvPr/>
        </p:nvPicPr>
        <p:blipFill>
          <a:blip r:embed="rId8"/>
          <a:stretch>
            <a:fillRect/>
          </a:stretch>
        </p:blipFill>
        <p:spPr>
          <a:xfrm>
            <a:off x="7003653" y="4430941"/>
            <a:ext cx="2467199" cy="2397171"/>
          </a:xfrm>
          <a:prstGeom prst="rect">
            <a:avLst/>
          </a:prstGeom>
        </p:spPr>
      </p:pic>
    </p:spTree>
    <p:extLst>
      <p:ext uri="{BB962C8B-B14F-4D97-AF65-F5344CB8AC3E}">
        <p14:creationId xmlns:p14="http://schemas.microsoft.com/office/powerpoint/2010/main" val="12742373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5437-42ED-D246-943E-C40BC370AB4F}"/>
              </a:ext>
            </a:extLst>
          </p:cNvPr>
          <p:cNvSpPr>
            <a:spLocks noGrp="1"/>
          </p:cNvSpPr>
          <p:nvPr>
            <p:ph type="title"/>
          </p:nvPr>
        </p:nvSpPr>
        <p:spPr/>
        <p:txBody>
          <a:bodyPr/>
          <a:lstStyle/>
          <a:p>
            <a:r>
              <a:rPr lang="en-US"/>
              <a:t>Results and implications for the field</a:t>
            </a:r>
          </a:p>
        </p:txBody>
      </p:sp>
      <p:sp>
        <p:nvSpPr>
          <p:cNvPr id="5" name="TextBox 4">
            <a:extLst>
              <a:ext uri="{FF2B5EF4-FFF2-40B4-BE49-F238E27FC236}">
                <a16:creationId xmlns:a16="http://schemas.microsoft.com/office/drawing/2014/main" id="{42A80CFE-3A7E-4C89-9874-38A8163D5614}"/>
              </a:ext>
            </a:extLst>
          </p:cNvPr>
          <p:cNvSpPr txBox="1"/>
          <p:nvPr/>
        </p:nvSpPr>
        <p:spPr>
          <a:xfrm>
            <a:off x="748988" y="6276385"/>
            <a:ext cx="5867385" cy="307777"/>
          </a:xfrm>
          <a:prstGeom prst="rect">
            <a:avLst/>
          </a:prstGeom>
          <a:noFill/>
        </p:spPr>
        <p:txBody>
          <a:bodyPr wrap="square" rtlCol="0">
            <a:spAutoFit/>
          </a:bodyPr>
          <a:lstStyle/>
          <a:p>
            <a:r>
              <a:rPr lang="en-GB" sz="1400" i="1"/>
              <a:t>Approaches will be formally evaluated through surveys, FGDs and IDIs.</a:t>
            </a:r>
            <a:endParaRPr lang="en-ZA" sz="1400" i="1"/>
          </a:p>
        </p:txBody>
      </p:sp>
      <p:sp>
        <p:nvSpPr>
          <p:cNvPr id="6" name="Speech Bubble: Rectangle 5">
            <a:extLst>
              <a:ext uri="{FF2B5EF4-FFF2-40B4-BE49-F238E27FC236}">
                <a16:creationId xmlns:a16="http://schemas.microsoft.com/office/drawing/2014/main" id="{0400DC29-EFE8-E668-C799-D33C9AFE4B13}"/>
              </a:ext>
            </a:extLst>
          </p:cNvPr>
          <p:cNvSpPr/>
          <p:nvPr/>
        </p:nvSpPr>
        <p:spPr>
          <a:xfrm>
            <a:off x="737888" y="8213048"/>
            <a:ext cx="3907481" cy="2002309"/>
          </a:xfrm>
          <a:prstGeom prst="wedgeRectCallout">
            <a:avLst>
              <a:gd name="adj1" fmla="val -36035"/>
              <a:gd name="adj2" fmla="val -6179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“What is </a:t>
            </a:r>
            <a:r>
              <a:rPr lang="en-GB" err="1"/>
              <a:t>PrEP</a:t>
            </a:r>
            <a:r>
              <a:rPr lang="en-GB"/>
              <a:t>?”</a:t>
            </a:r>
          </a:p>
          <a:p>
            <a:pPr algn="ctr"/>
            <a:r>
              <a:rPr lang="en-GB">
                <a:cs typeface="Calibri"/>
              </a:rPr>
              <a:t>"Nice"</a:t>
            </a:r>
            <a:endParaRPr lang="en-GB"/>
          </a:p>
          <a:p>
            <a:pPr algn="ctr"/>
            <a:r>
              <a:rPr lang="en-GB">
                <a:cs typeface="Calibri"/>
              </a:rPr>
              <a:t>"Is </a:t>
            </a:r>
            <a:r>
              <a:rPr lang="en-GB" err="1">
                <a:cs typeface="Calibri" panose="020F0502020204030204"/>
              </a:rPr>
              <a:t>PrEP</a:t>
            </a:r>
            <a:r>
              <a:rPr lang="en-GB">
                <a:cs typeface="Calibri"/>
              </a:rPr>
              <a:t> only used by females?"</a:t>
            </a:r>
          </a:p>
          <a:p>
            <a:pPr algn="ctr"/>
            <a:r>
              <a:rPr lang="en-GB">
                <a:cs typeface="Calibri"/>
              </a:rPr>
              <a:t>"I am listening carefully"</a:t>
            </a:r>
          </a:p>
          <a:p>
            <a:pPr algn="ctr"/>
            <a:r>
              <a:rPr lang="en-GB">
                <a:ea typeface="+mn-lt"/>
                <a:cs typeface="+mn-lt"/>
              </a:rPr>
              <a:t> "My prep❤️"</a:t>
            </a:r>
            <a:endParaRPr lang="en-GB"/>
          </a:p>
          <a:p>
            <a:pPr algn="ctr"/>
            <a:endParaRPr lang="en-GB"/>
          </a:p>
          <a:p>
            <a:pPr algn="ctr"/>
            <a:r>
              <a:rPr lang="en-GB" i="1"/>
              <a:t>Comments on social media posts</a:t>
            </a:r>
            <a:endParaRPr lang="en-ZA" i="1"/>
          </a:p>
        </p:txBody>
      </p:sp>
      <p:sp>
        <p:nvSpPr>
          <p:cNvPr id="7" name="TextBox 6">
            <a:extLst>
              <a:ext uri="{FF2B5EF4-FFF2-40B4-BE49-F238E27FC236}">
                <a16:creationId xmlns:a16="http://schemas.microsoft.com/office/drawing/2014/main" id="{BD0F0217-7B6F-40FF-9C40-E1FB9A18D4E0}"/>
              </a:ext>
            </a:extLst>
          </p:cNvPr>
          <p:cNvSpPr txBox="1"/>
          <p:nvPr/>
        </p:nvSpPr>
        <p:spPr>
          <a:xfrm>
            <a:off x="839788" y="1336763"/>
            <a:ext cx="2102202" cy="4752000"/>
          </a:xfrm>
          <a:prstGeom prst="rect">
            <a:avLst/>
          </a:prstGeom>
          <a:solidFill>
            <a:srgbClr val="DE5700"/>
          </a:solidFill>
        </p:spPr>
        <p:txBody>
          <a:bodyPr wrap="square" lIns="91440" tIns="45720" rIns="91440" bIns="45720" rtlCol="0" anchor="t">
            <a:spAutoFit/>
          </a:bodyPr>
          <a:lstStyle/>
          <a:p>
            <a:r>
              <a:rPr lang="en-GB" b="1">
                <a:solidFill>
                  <a:schemeClr val="bg1"/>
                </a:solidFill>
              </a:rPr>
              <a:t>Monitoring and evaluation:</a:t>
            </a:r>
          </a:p>
          <a:p>
            <a:r>
              <a:rPr lang="en-ZA" sz="1400" u="sng">
                <a:solidFill>
                  <a:schemeClr val="bg1"/>
                </a:solidFill>
              </a:rPr>
              <a:t>Dialogues and prayer day </a:t>
            </a:r>
            <a:r>
              <a:rPr lang="en-ZA" sz="1400">
                <a:solidFill>
                  <a:schemeClr val="bg1"/>
                </a:solidFill>
              </a:rPr>
              <a:t>attendance is captured on project registers and verified through group photos and videos. Emerging themes, ideas, FAQs and concerns are noted for reporting purposes and to address any potential gaps. </a:t>
            </a:r>
            <a:endParaRPr lang="en-ZA" sz="1400">
              <a:solidFill>
                <a:schemeClr val="bg1"/>
              </a:solidFill>
              <a:cs typeface="Calibri"/>
            </a:endParaRPr>
          </a:p>
          <a:p>
            <a:r>
              <a:rPr lang="en-ZA" sz="1400">
                <a:solidFill>
                  <a:schemeClr val="bg1"/>
                </a:solidFill>
              </a:rPr>
              <a:t>Facebook analytics for each specific post is collected and analysed over a 28-day period. Reach is often quite high, but engagement is more effective as a contributing factor to behaviour change.</a:t>
            </a:r>
            <a:endParaRPr lang="en-ZA" sz="1400">
              <a:solidFill>
                <a:schemeClr val="bg1"/>
              </a:solidFill>
              <a:cs typeface="Calibri"/>
            </a:endParaRPr>
          </a:p>
        </p:txBody>
      </p:sp>
      <p:sp>
        <p:nvSpPr>
          <p:cNvPr id="8" name="Rectangle 7">
            <a:extLst>
              <a:ext uri="{FF2B5EF4-FFF2-40B4-BE49-F238E27FC236}">
                <a16:creationId xmlns:a16="http://schemas.microsoft.com/office/drawing/2014/main" id="{C29272B8-DEAC-4517-AF8E-A8624B46358B}"/>
              </a:ext>
            </a:extLst>
          </p:cNvPr>
          <p:cNvSpPr/>
          <p:nvPr/>
        </p:nvSpPr>
        <p:spPr>
          <a:xfrm>
            <a:off x="3190257" y="1333956"/>
            <a:ext cx="2433303" cy="3432354"/>
          </a:xfrm>
          <a:prstGeom prst="rect">
            <a:avLst/>
          </a:prstGeom>
          <a:solidFill>
            <a:schemeClr val="bg1"/>
          </a:solidFill>
          <a:ln>
            <a:solidFill>
              <a:srgbClr val="05676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b="1">
                <a:solidFill>
                  <a:srgbClr val="635F59"/>
                </a:solidFill>
              </a:rPr>
              <a:t>Mother’s prayer days:</a:t>
            </a:r>
          </a:p>
          <a:p>
            <a:r>
              <a:rPr lang="en-GB" sz="1600">
                <a:solidFill>
                  <a:srgbClr val="635F59"/>
                </a:solidFill>
              </a:rPr>
              <a:t>Each prayer day (3) reached up to 100 parents/caregivers and were facilitated by church leaders and project team. Parents and caregivers discussed AGYW RH and HIV prevention topics in detail and made the connection between empowered AGYW and religious beliefs.</a:t>
            </a:r>
            <a:endParaRPr lang="en-ZA" sz="1600">
              <a:solidFill>
                <a:srgbClr val="635F59"/>
              </a:solidFill>
            </a:endParaRPr>
          </a:p>
        </p:txBody>
      </p:sp>
      <p:sp>
        <p:nvSpPr>
          <p:cNvPr id="9" name="Rectangle 8">
            <a:extLst>
              <a:ext uri="{FF2B5EF4-FFF2-40B4-BE49-F238E27FC236}">
                <a16:creationId xmlns:a16="http://schemas.microsoft.com/office/drawing/2014/main" id="{153E53CC-FBD4-4827-997E-B0B649A343B3}"/>
              </a:ext>
            </a:extLst>
          </p:cNvPr>
          <p:cNvSpPr/>
          <p:nvPr/>
        </p:nvSpPr>
        <p:spPr>
          <a:xfrm>
            <a:off x="5902977" y="1333956"/>
            <a:ext cx="2433303" cy="3146604"/>
          </a:xfrm>
          <a:prstGeom prst="rect">
            <a:avLst/>
          </a:prstGeom>
          <a:solidFill>
            <a:schemeClr val="bg1"/>
          </a:solidFill>
          <a:ln>
            <a:solidFill>
              <a:srgbClr val="05676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GB" sz="1600" b="1">
                <a:solidFill>
                  <a:srgbClr val="635F59"/>
                </a:solidFill>
              </a:rPr>
              <a:t>Parent/caregiver dialogues:</a:t>
            </a:r>
          </a:p>
          <a:p>
            <a:r>
              <a:rPr lang="en-GB" sz="1600">
                <a:solidFill>
                  <a:srgbClr val="635F59"/>
                </a:solidFill>
              </a:rPr>
              <a:t>Supported by a targeted radio campaign, printed materials and social media, 447 parents were reached through 9 dialogues in a more intimate and smaller space. </a:t>
            </a:r>
            <a:endParaRPr lang="en-ZA" sz="1600">
              <a:solidFill>
                <a:srgbClr val="635F59"/>
              </a:solidFill>
            </a:endParaRPr>
          </a:p>
        </p:txBody>
      </p:sp>
      <p:sp>
        <p:nvSpPr>
          <p:cNvPr id="10" name="Rectangle 9">
            <a:extLst>
              <a:ext uri="{FF2B5EF4-FFF2-40B4-BE49-F238E27FC236}">
                <a16:creationId xmlns:a16="http://schemas.microsoft.com/office/drawing/2014/main" id="{9D4DC87D-8159-4871-B252-CB6E80224E46}"/>
              </a:ext>
            </a:extLst>
          </p:cNvPr>
          <p:cNvSpPr/>
          <p:nvPr/>
        </p:nvSpPr>
        <p:spPr>
          <a:xfrm>
            <a:off x="8615697" y="1333956"/>
            <a:ext cx="2433303" cy="3146604"/>
          </a:xfrm>
          <a:prstGeom prst="rect">
            <a:avLst/>
          </a:prstGeom>
          <a:solidFill>
            <a:schemeClr val="bg1"/>
          </a:solidFill>
          <a:ln>
            <a:solidFill>
              <a:srgbClr val="05676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GB" sz="1600" b="1">
                <a:solidFill>
                  <a:srgbClr val="635F59"/>
                </a:solidFill>
              </a:rPr>
              <a:t>Facebook:</a:t>
            </a:r>
          </a:p>
          <a:p>
            <a:r>
              <a:rPr lang="en-GB" sz="1600">
                <a:solidFill>
                  <a:srgbClr val="635F59"/>
                </a:solidFill>
              </a:rPr>
              <a:t>Posts targeted at parents/caregivers were specifically boosted to reach this audience across all clusters. The average post reached </a:t>
            </a:r>
            <a:endParaRPr lang="en-ZA" sz="1600">
              <a:solidFill>
                <a:srgbClr val="635F59"/>
              </a:solidFill>
            </a:endParaRPr>
          </a:p>
          <a:p>
            <a:r>
              <a:rPr lang="en-GB" sz="1600">
                <a:solidFill>
                  <a:srgbClr val="635F59"/>
                </a:solidFill>
              </a:rPr>
              <a:t>approximately 1637 parents in Tshwane and engagement per post was calculated at 88 during a 28-day period.</a:t>
            </a:r>
            <a:endParaRPr lang="en-ZA" sz="1600">
              <a:solidFill>
                <a:srgbClr val="635F59"/>
              </a:solidFill>
              <a:cs typeface="Calibri"/>
            </a:endParaRPr>
          </a:p>
        </p:txBody>
      </p:sp>
      <p:sp>
        <p:nvSpPr>
          <p:cNvPr id="4" name="Speech Bubble: Rectangle 3">
            <a:extLst>
              <a:ext uri="{FF2B5EF4-FFF2-40B4-BE49-F238E27FC236}">
                <a16:creationId xmlns:a16="http://schemas.microsoft.com/office/drawing/2014/main" id="{E257F1E8-76E9-4300-9E43-576778E7157B}"/>
              </a:ext>
            </a:extLst>
          </p:cNvPr>
          <p:cNvSpPr/>
          <p:nvPr/>
        </p:nvSpPr>
        <p:spPr>
          <a:xfrm>
            <a:off x="3184542" y="4562703"/>
            <a:ext cx="4432626" cy="1526060"/>
          </a:xfrm>
          <a:prstGeom prst="wedgeRectCallout">
            <a:avLst>
              <a:gd name="adj1" fmla="val 9015"/>
              <a:gd name="adj2" fmla="val -617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“When I was young, no-one spoke of these things. But now we know and our daughters don’t have to make the same mistakes and they don’t have to live with what we’ve had to live with.”</a:t>
            </a:r>
          </a:p>
          <a:p>
            <a:pPr algn="ctr"/>
            <a:r>
              <a:rPr lang="en-GB" sz="1600" i="1"/>
              <a:t>Mother of AGYW during a Sunday Dialogue</a:t>
            </a:r>
            <a:endParaRPr lang="en-ZA" sz="1600" i="1"/>
          </a:p>
        </p:txBody>
      </p:sp>
      <p:sp>
        <p:nvSpPr>
          <p:cNvPr id="11" name="Speech Bubble: Rectangle 10">
            <a:extLst>
              <a:ext uri="{FF2B5EF4-FFF2-40B4-BE49-F238E27FC236}">
                <a16:creationId xmlns:a16="http://schemas.microsoft.com/office/drawing/2014/main" id="{A5596EBE-9D58-42AF-8F8A-05A7BD8044BE}"/>
              </a:ext>
            </a:extLst>
          </p:cNvPr>
          <p:cNvSpPr/>
          <p:nvPr/>
        </p:nvSpPr>
        <p:spPr>
          <a:xfrm>
            <a:off x="7825417" y="4687125"/>
            <a:ext cx="3617595" cy="1872869"/>
          </a:xfrm>
          <a:prstGeom prst="wedgeRectCallout">
            <a:avLst>
              <a:gd name="adj1" fmla="val -32029"/>
              <a:gd name="adj2" fmla="val -6553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 some instances, parents were hesitant to engage deeply in a group setting but did commit to supporting their daughters to access services. After the dialogues, parents routinely approached the team during tea time (vital to create engagement opportunities) to ask further questions and advice on how to further support their daughters.</a:t>
            </a:r>
            <a:endParaRPr lang="en-ZA" sz="1400" i="1"/>
          </a:p>
        </p:txBody>
      </p:sp>
    </p:spTree>
    <p:extLst>
      <p:ext uri="{BB962C8B-B14F-4D97-AF65-F5344CB8AC3E}">
        <p14:creationId xmlns:p14="http://schemas.microsoft.com/office/powerpoint/2010/main" val="31442349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3E8C3-E53A-B843-B3E3-3B9BE60D2C72}"/>
              </a:ext>
            </a:extLst>
          </p:cNvPr>
          <p:cNvSpPr>
            <a:spLocks noGrp="1"/>
          </p:cNvSpPr>
          <p:nvPr>
            <p:ph type="title"/>
          </p:nvPr>
        </p:nvSpPr>
        <p:spPr/>
        <p:txBody>
          <a:bodyPr/>
          <a:lstStyle/>
          <a:p>
            <a:r>
              <a:rPr lang="en-US"/>
              <a:t>What’s Next</a:t>
            </a:r>
          </a:p>
        </p:txBody>
      </p:sp>
      <p:sp>
        <p:nvSpPr>
          <p:cNvPr id="7" name="Rectangle 6">
            <a:extLst>
              <a:ext uri="{FF2B5EF4-FFF2-40B4-BE49-F238E27FC236}">
                <a16:creationId xmlns:a16="http://schemas.microsoft.com/office/drawing/2014/main" id="{A7523236-65AC-4190-8BDD-A84246ECBBB5}"/>
              </a:ext>
            </a:extLst>
          </p:cNvPr>
          <p:cNvSpPr/>
          <p:nvPr/>
        </p:nvSpPr>
        <p:spPr>
          <a:xfrm>
            <a:off x="839788" y="1031059"/>
            <a:ext cx="2088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sz="1400">
                <a:latin typeface="Calibri"/>
                <a:ea typeface="Roboto"/>
                <a:cs typeface="Calibri"/>
              </a:rPr>
              <a:t>Continued engagement with parents/caregivers through social media with targeted campaigns across Facebook, Instagram and twitter. </a:t>
            </a:r>
          </a:p>
        </p:txBody>
      </p:sp>
      <p:sp>
        <p:nvSpPr>
          <p:cNvPr id="8" name="Rectangle 7">
            <a:extLst>
              <a:ext uri="{FF2B5EF4-FFF2-40B4-BE49-F238E27FC236}">
                <a16:creationId xmlns:a16="http://schemas.microsoft.com/office/drawing/2014/main" id="{E95A35B1-FA47-4672-ABE1-D688380BD0DD}"/>
              </a:ext>
            </a:extLst>
          </p:cNvPr>
          <p:cNvSpPr/>
          <p:nvPr/>
        </p:nvSpPr>
        <p:spPr>
          <a:xfrm>
            <a:off x="3020800" y="1031059"/>
            <a:ext cx="2088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sz="1400">
                <a:latin typeface="Calibri"/>
                <a:ea typeface="Roboto"/>
                <a:cs typeface="Calibri"/>
              </a:rPr>
              <a:t>These campaigns will occur for 1 week every quarter and invite parents to join the conversations, talk to experts and leaders in the community. </a:t>
            </a:r>
          </a:p>
        </p:txBody>
      </p:sp>
      <p:sp>
        <p:nvSpPr>
          <p:cNvPr id="9" name="Rectangle 8">
            <a:extLst>
              <a:ext uri="{FF2B5EF4-FFF2-40B4-BE49-F238E27FC236}">
                <a16:creationId xmlns:a16="http://schemas.microsoft.com/office/drawing/2014/main" id="{A77485B6-51C9-4916-B8C1-9A29854A8BBD}"/>
              </a:ext>
            </a:extLst>
          </p:cNvPr>
          <p:cNvSpPr/>
          <p:nvPr/>
        </p:nvSpPr>
        <p:spPr>
          <a:xfrm>
            <a:off x="5201812" y="1031059"/>
            <a:ext cx="2088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sz="1400">
                <a:latin typeface="Calibri"/>
                <a:ea typeface="Roboto"/>
                <a:cs typeface="Calibri"/>
              </a:rPr>
              <a:t>Campaigns will also feature “testimonials” of parents who have supported their daughters to either try or continue on oral </a:t>
            </a:r>
            <a:r>
              <a:rPr lang="en-US" sz="1400" err="1">
                <a:latin typeface="Calibri"/>
                <a:ea typeface="Roboto"/>
                <a:cs typeface="Calibri"/>
              </a:rPr>
              <a:t>PrEP.</a:t>
            </a:r>
            <a:endParaRPr lang="en-US" sz="1400">
              <a:latin typeface="Calibri"/>
              <a:ea typeface="Roboto"/>
              <a:cs typeface="Calibri"/>
            </a:endParaRPr>
          </a:p>
        </p:txBody>
      </p:sp>
      <p:sp>
        <p:nvSpPr>
          <p:cNvPr id="10" name="Rectangle 9">
            <a:extLst>
              <a:ext uri="{FF2B5EF4-FFF2-40B4-BE49-F238E27FC236}">
                <a16:creationId xmlns:a16="http://schemas.microsoft.com/office/drawing/2014/main" id="{11B84F12-8DA6-4924-988B-2640CCA99B3C}"/>
              </a:ext>
            </a:extLst>
          </p:cNvPr>
          <p:cNvSpPr/>
          <p:nvPr/>
        </p:nvSpPr>
        <p:spPr>
          <a:xfrm>
            <a:off x="7382824" y="1031059"/>
            <a:ext cx="2088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sz="1400">
                <a:latin typeface="Calibri"/>
                <a:ea typeface="Roboto"/>
                <a:cs typeface="Calibri"/>
              </a:rPr>
              <a:t>Mother/daughter dialogues are planned for the rural area of Mthatha – these dialogues are facilitated through communities and participants mobilized by community leaders. </a:t>
            </a:r>
          </a:p>
        </p:txBody>
      </p:sp>
      <p:sp>
        <p:nvSpPr>
          <p:cNvPr id="11" name="Rectangle 10">
            <a:extLst>
              <a:ext uri="{FF2B5EF4-FFF2-40B4-BE49-F238E27FC236}">
                <a16:creationId xmlns:a16="http://schemas.microsoft.com/office/drawing/2014/main" id="{67DC1A70-E264-4656-9FA0-2B55EE60A0F0}"/>
              </a:ext>
            </a:extLst>
          </p:cNvPr>
          <p:cNvSpPr/>
          <p:nvPr/>
        </p:nvSpPr>
        <p:spPr>
          <a:xfrm>
            <a:off x="9563836" y="1031059"/>
            <a:ext cx="2088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sz="1400"/>
              <a:t>Community radio campaigns in all clusters, specifically targeted at starting and holding a </a:t>
            </a:r>
            <a:br>
              <a:rPr lang="en-US" sz="1400"/>
            </a:br>
            <a:r>
              <a:rPr lang="en-US" sz="1400"/>
              <a:t>conversation with parents/caregivers.</a:t>
            </a:r>
          </a:p>
        </p:txBody>
      </p:sp>
      <p:sp>
        <p:nvSpPr>
          <p:cNvPr id="12" name="Rectangle 11">
            <a:extLst>
              <a:ext uri="{FF2B5EF4-FFF2-40B4-BE49-F238E27FC236}">
                <a16:creationId xmlns:a16="http://schemas.microsoft.com/office/drawing/2014/main" id="{8AB4B640-CFEE-43E8-ADA7-B8D78554089D}"/>
              </a:ext>
            </a:extLst>
          </p:cNvPr>
          <p:cNvSpPr/>
          <p:nvPr/>
        </p:nvSpPr>
        <p:spPr>
          <a:xfrm>
            <a:off x="839788" y="2934132"/>
            <a:ext cx="4266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err="1"/>
              <a:t>Nca</a:t>
            </a:r>
            <a:r>
              <a:rPr lang="en-US" sz="1400"/>
              <a:t>-Mama campaign in </a:t>
            </a:r>
            <a:r>
              <a:rPr lang="en-US" sz="1400" err="1">
                <a:latin typeface="+mn-lt"/>
                <a:ea typeface="Roboto"/>
                <a:cs typeface="Calibri"/>
              </a:rPr>
              <a:t>Gqeberha</a:t>
            </a:r>
            <a:r>
              <a:rPr lang="en-US" sz="1400">
                <a:latin typeface="+mn-lt"/>
                <a:ea typeface="Roboto"/>
                <a:cs typeface="Calibri"/>
              </a:rPr>
              <a:t>, Eastern Cape. The community of </a:t>
            </a:r>
            <a:r>
              <a:rPr lang="en-US" sz="1400" err="1">
                <a:latin typeface="+mn-lt"/>
                <a:ea typeface="Roboto"/>
                <a:cs typeface="Calibri"/>
              </a:rPr>
              <a:t>Motherwell</a:t>
            </a:r>
            <a:r>
              <a:rPr lang="en-US" sz="1400">
                <a:latin typeface="+mn-lt"/>
                <a:ea typeface="Roboto"/>
                <a:cs typeface="Calibri"/>
              </a:rPr>
              <a:t> is often referred to as </a:t>
            </a:r>
            <a:r>
              <a:rPr lang="en-US" sz="1400" i="1">
                <a:latin typeface="+mn-lt"/>
                <a:ea typeface="Roboto"/>
                <a:cs typeface="Calibri"/>
              </a:rPr>
              <a:t>Mama</a:t>
            </a:r>
            <a:r>
              <a:rPr lang="en-US" sz="1400">
                <a:latin typeface="+mn-lt"/>
                <a:ea typeface="Roboto"/>
                <a:cs typeface="Calibri"/>
              </a:rPr>
              <a:t>, which also means mother. The word </a:t>
            </a:r>
            <a:r>
              <a:rPr lang="en-US" sz="1400" i="1" err="1">
                <a:latin typeface="+mn-lt"/>
                <a:ea typeface="Roboto"/>
                <a:cs typeface="Calibri"/>
              </a:rPr>
              <a:t>Nca</a:t>
            </a:r>
            <a:r>
              <a:rPr lang="en-US" sz="1400">
                <a:latin typeface="+mn-lt"/>
                <a:ea typeface="Roboto"/>
                <a:cs typeface="Calibri"/>
              </a:rPr>
              <a:t> means to like, appreciate or love. A series of dialogues will take place to advocate for an end to HIV stigma and normalize HIV prevention among AGYW and the communities they live in. The dialogues will also be supported by “decorating community spaces” with this phrase.</a:t>
            </a:r>
            <a:endParaRPr lang="en-US" sz="1400"/>
          </a:p>
        </p:txBody>
      </p:sp>
      <p:sp>
        <p:nvSpPr>
          <p:cNvPr id="2" name="Speech Bubble: Rectangle 1">
            <a:extLst>
              <a:ext uri="{FF2B5EF4-FFF2-40B4-BE49-F238E27FC236}">
                <a16:creationId xmlns:a16="http://schemas.microsoft.com/office/drawing/2014/main" id="{2F20E64D-8DA9-4EB6-BE95-61D9FB41E9A4}"/>
              </a:ext>
            </a:extLst>
          </p:cNvPr>
          <p:cNvSpPr/>
          <p:nvPr/>
        </p:nvSpPr>
        <p:spPr>
          <a:xfrm>
            <a:off x="8148198" y="2934132"/>
            <a:ext cx="2645251" cy="2396808"/>
          </a:xfrm>
          <a:prstGeom prst="wedgeRectCallout">
            <a:avLst>
              <a:gd name="adj1" fmla="val -11042"/>
              <a:gd name="adj2" fmla="val -59425"/>
            </a:avLst>
          </a:prstGeom>
          <a:solidFill>
            <a:srgbClr val="AF3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These dialogues are referred to as the </a:t>
            </a:r>
            <a:r>
              <a:rPr lang="en-GB" sz="1600" err="1"/>
              <a:t>Mamzo</a:t>
            </a:r>
            <a:r>
              <a:rPr lang="en-GB" sz="1600"/>
              <a:t>-Nana dialogues. </a:t>
            </a:r>
            <a:r>
              <a:rPr lang="en-GB" sz="1600" i="1" err="1"/>
              <a:t>Mamzo</a:t>
            </a:r>
            <a:r>
              <a:rPr lang="en-GB" sz="1600"/>
              <a:t> is a term of endearment for a mother while </a:t>
            </a:r>
            <a:r>
              <a:rPr lang="en-GB" sz="1600" i="1"/>
              <a:t>Nana</a:t>
            </a:r>
            <a:r>
              <a:rPr lang="en-GB" sz="1600"/>
              <a:t> loosely translates to “my baby”. This phrase was conceptualised by AGYW and young women from Mthatha.</a:t>
            </a:r>
            <a:endParaRPr lang="en-ZA" sz="1600"/>
          </a:p>
        </p:txBody>
      </p:sp>
      <p:pic>
        <p:nvPicPr>
          <p:cNvPr id="6" name="Picture 5" descr="Text&#10;&#10;Description automatically generated with medium confidence">
            <a:extLst>
              <a:ext uri="{FF2B5EF4-FFF2-40B4-BE49-F238E27FC236}">
                <a16:creationId xmlns:a16="http://schemas.microsoft.com/office/drawing/2014/main" id="{60829B4D-73F3-4DAE-992A-E694F8C56F8F}"/>
              </a:ext>
            </a:extLst>
          </p:cNvPr>
          <p:cNvPicPr>
            <a:picLocks noChangeAspect="1"/>
          </p:cNvPicPr>
          <p:nvPr/>
        </p:nvPicPr>
        <p:blipFill rotWithShape="1">
          <a:blip r:embed="rId2"/>
          <a:srcRect b="-4967"/>
          <a:stretch/>
        </p:blipFill>
        <p:spPr>
          <a:xfrm>
            <a:off x="3660776" y="4526019"/>
            <a:ext cx="4330063" cy="2123879"/>
          </a:xfrm>
          <a:prstGeom prst="rect">
            <a:avLst/>
          </a:prstGeom>
          <a:solidFill>
            <a:schemeClr val="bg1"/>
          </a:solidFill>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14829838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4CF548-B17D-45AD-8441-2F518A8DAB66}"/>
              </a:ext>
            </a:extLst>
          </p:cNvPr>
          <p:cNvSpPr>
            <a:spLocks noGrp="1"/>
          </p:cNvSpPr>
          <p:nvPr>
            <p:ph type="ctrTitle" idx="4294967295"/>
          </p:nvPr>
        </p:nvSpPr>
        <p:spPr>
          <a:xfrm>
            <a:off x="384983" y="1801767"/>
            <a:ext cx="10872788" cy="2006600"/>
          </a:xfrm>
        </p:spPr>
        <p:txBody>
          <a:bodyPr>
            <a:noAutofit/>
          </a:bodyPr>
          <a:lstStyle/>
          <a:p>
            <a:r>
              <a:rPr lang="en-US" sz="5000" b="1">
                <a:solidFill>
                  <a:schemeClr val="bg1"/>
                </a:solidFill>
                <a:latin typeface="Poppins" panose="00000500000000000000" pitchFamily="2" charset="0"/>
                <a:cs typeface="Poppins" panose="00000500000000000000" pitchFamily="2" charset="0"/>
              </a:rPr>
              <a:t>Gen N</a:t>
            </a:r>
            <a:br>
              <a:rPr lang="en-US" sz="5000">
                <a:solidFill>
                  <a:schemeClr val="bg1"/>
                </a:solidFill>
                <a:latin typeface="Poppins" panose="00000500000000000000" pitchFamily="2" charset="0"/>
                <a:cs typeface="Poppins" panose="00000500000000000000" pitchFamily="2" charset="0"/>
              </a:rPr>
            </a:br>
            <a:r>
              <a:rPr lang="en-US" sz="1800">
                <a:solidFill>
                  <a:schemeClr val="bg1"/>
                </a:solidFill>
                <a:latin typeface="Poppins" panose="00000500000000000000" pitchFamily="2" charset="0"/>
                <a:cs typeface="Poppins" panose="00000500000000000000" pitchFamily="2" charset="0"/>
              </a:rPr>
              <a:t>HIV Negative Generation </a:t>
            </a:r>
          </a:p>
        </p:txBody>
      </p:sp>
      <p:sp>
        <p:nvSpPr>
          <p:cNvPr id="9" name="Title 7">
            <a:extLst>
              <a:ext uri="{FF2B5EF4-FFF2-40B4-BE49-F238E27FC236}">
                <a16:creationId xmlns:a16="http://schemas.microsoft.com/office/drawing/2014/main" id="{F9E2DE71-854A-42E7-9FB8-8691358C4E48}"/>
              </a:ext>
            </a:extLst>
          </p:cNvPr>
          <p:cNvSpPr txBox="1">
            <a:spLocks/>
          </p:cNvSpPr>
          <p:nvPr/>
        </p:nvSpPr>
        <p:spPr>
          <a:xfrm>
            <a:off x="-972258" y="3940888"/>
            <a:ext cx="4749127" cy="466058"/>
          </a:xfrm>
          <a:prstGeom prst="rect">
            <a:avLst/>
          </a:prstGeom>
        </p:spPr>
        <p:txBody>
          <a:bodyPr vert="horz" lIns="1371600" tIns="45720" rIns="685800" bIns="45720" rtlCol="0" anchor="b">
            <a:normAutofit/>
          </a:bodyPr>
          <a:lstStyle>
            <a:lvl1pPr algn="l" defTabSz="914400" rtl="0" eaLnBrk="1" latinLnBrk="0" hangingPunct="1">
              <a:lnSpc>
                <a:spcPct val="90000"/>
              </a:lnSpc>
              <a:spcBef>
                <a:spcPct val="0"/>
              </a:spcBef>
              <a:buNone/>
              <a:defRPr sz="4200" b="0" i="0" kern="1200">
                <a:solidFill>
                  <a:schemeClr val="bg1"/>
                </a:solidFill>
                <a:latin typeface="Poppins SemiBold" pitchFamily="2" charset="77"/>
                <a:ea typeface="Roboto" panose="02000000000000000000" pitchFamily="2" charset="0"/>
                <a:cs typeface="Poppins SemiBold"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600" err="1">
                <a:solidFill>
                  <a:srgbClr val="FFFFFF"/>
                </a:solidFill>
                <a:latin typeface="Poppins" panose="00000500000000000000" pitchFamily="2" charset="0"/>
                <a:cs typeface="Poppins" panose="00000500000000000000" pitchFamily="2" charset="0"/>
              </a:rPr>
              <a:t>Manya</a:t>
            </a:r>
            <a:r>
              <a:rPr lang="en-US" sz="1600">
                <a:solidFill>
                  <a:srgbClr val="FFFFFF"/>
                </a:solidFill>
                <a:latin typeface="Poppins" panose="00000500000000000000" pitchFamily="2" charset="0"/>
                <a:cs typeface="Poppins" panose="00000500000000000000" pitchFamily="2" charset="0"/>
              </a:rPr>
              <a:t> Dotson, Jhpiego</a:t>
            </a:r>
            <a:endParaRPr kumimoji="0" lang="en-US" sz="1600" b="0" i="0" u="none" strike="noStrike" kern="1200" cap="none" spc="0" normalizeH="0" baseline="0" noProof="0">
              <a:ln>
                <a:noFill/>
              </a:ln>
              <a:solidFill>
                <a:srgbClr val="FFFFFF"/>
              </a:solidFill>
              <a:effectLst/>
              <a:uLnTx/>
              <a:uFillTx/>
              <a:latin typeface="Poppins" panose="00000500000000000000" pitchFamily="2" charset="0"/>
              <a:ea typeface="Roboto" panose="02000000000000000000" pitchFamily="2" charset="0"/>
              <a:cs typeface="Poppins" panose="00000500000000000000" pitchFamily="2" charset="0"/>
            </a:endParaRPr>
          </a:p>
        </p:txBody>
      </p:sp>
      <p:pic>
        <p:nvPicPr>
          <p:cNvPr id="2" name="Picture 1" descr="Logo&#10;&#10;Description automatically generated">
            <a:extLst>
              <a:ext uri="{FF2B5EF4-FFF2-40B4-BE49-F238E27FC236}">
                <a16:creationId xmlns:a16="http://schemas.microsoft.com/office/drawing/2014/main" id="{96FA681E-0441-470D-4A15-639895BE11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61685" y="33125"/>
            <a:ext cx="2730315" cy="2598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24759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7CEB7E-3F46-EF44-82E7-4F5B9A3CB31B}"/>
              </a:ext>
            </a:extLst>
          </p:cNvPr>
          <p:cNvSpPr>
            <a:spLocks noGrp="1"/>
          </p:cNvSpPr>
          <p:nvPr>
            <p:ph type="title"/>
          </p:nvPr>
        </p:nvSpPr>
        <p:spPr/>
        <p:txBody>
          <a:bodyPr/>
          <a:lstStyle/>
          <a:p>
            <a:r>
              <a:rPr lang="en-US"/>
              <a:t>Intervention Overview </a:t>
            </a:r>
          </a:p>
        </p:txBody>
      </p:sp>
      <p:sp>
        <p:nvSpPr>
          <p:cNvPr id="11" name="Content Placeholder 10">
            <a:extLst>
              <a:ext uri="{FF2B5EF4-FFF2-40B4-BE49-F238E27FC236}">
                <a16:creationId xmlns:a16="http://schemas.microsoft.com/office/drawing/2014/main" id="{5C9B5BE6-F1CC-4249-BF0A-40143AC1E93E}"/>
              </a:ext>
            </a:extLst>
          </p:cNvPr>
          <p:cNvSpPr>
            <a:spLocks noGrp="1"/>
          </p:cNvSpPr>
          <p:nvPr>
            <p:ph idx="4294967295"/>
          </p:nvPr>
        </p:nvSpPr>
        <p:spPr>
          <a:xfrm>
            <a:off x="570460" y="1153642"/>
            <a:ext cx="4811713" cy="4826000"/>
          </a:xfrm>
        </p:spPr>
        <p:txBody>
          <a:bodyPr/>
          <a:lstStyle/>
          <a:p>
            <a:r>
              <a:rPr lang="en-US" sz="2400"/>
              <a:t>Goal: Use HCD-Lite to develop Demand Generation strategies and activities to increase use of </a:t>
            </a:r>
            <a:r>
              <a:rPr lang="en-US" sz="2400" err="1"/>
              <a:t>PrEP</a:t>
            </a:r>
            <a:r>
              <a:rPr lang="en-US" sz="2400"/>
              <a:t> by at-risk AGYW</a:t>
            </a:r>
          </a:p>
          <a:p>
            <a:r>
              <a:rPr lang="en-US" sz="2400"/>
              <a:t>Target: Influential community members and parents and caretakers of AGYW, Healthcare workers, AGYW</a:t>
            </a:r>
          </a:p>
          <a:p>
            <a:r>
              <a:rPr lang="en-US" sz="2400"/>
              <a:t>Nigeria: April-November 2021</a:t>
            </a:r>
          </a:p>
          <a:p>
            <a:r>
              <a:rPr lang="en-US" sz="2400"/>
              <a:t>CHOICE Project</a:t>
            </a:r>
          </a:p>
          <a:p>
            <a:pPr marL="0" indent="0">
              <a:buNone/>
            </a:pPr>
            <a:endParaRPr lang="en-US" sz="2400"/>
          </a:p>
        </p:txBody>
      </p:sp>
      <p:grpSp>
        <p:nvGrpSpPr>
          <p:cNvPr id="2" name="Group 1">
            <a:extLst>
              <a:ext uri="{FF2B5EF4-FFF2-40B4-BE49-F238E27FC236}">
                <a16:creationId xmlns:a16="http://schemas.microsoft.com/office/drawing/2014/main" id="{78245B0F-CC40-4B85-84E0-2B856784CDB7}"/>
              </a:ext>
            </a:extLst>
          </p:cNvPr>
          <p:cNvGrpSpPr/>
          <p:nvPr/>
        </p:nvGrpSpPr>
        <p:grpSpPr>
          <a:xfrm>
            <a:off x="4012546" y="6060642"/>
            <a:ext cx="1420422" cy="606402"/>
            <a:chOff x="6205541" y="5410673"/>
            <a:chExt cx="1833309" cy="782670"/>
          </a:xfrm>
        </p:grpSpPr>
        <p:pic>
          <p:nvPicPr>
            <p:cNvPr id="6" name="Picture 9">
              <a:extLst>
                <a:ext uri="{FF2B5EF4-FFF2-40B4-BE49-F238E27FC236}">
                  <a16:creationId xmlns:a16="http://schemas.microsoft.com/office/drawing/2014/main" id="{137857D3-2E34-49EC-BED1-0F4D16CD149A}"/>
                </a:ext>
              </a:extLst>
            </p:cNvPr>
            <p:cNvPicPr>
              <a:picLocks noChangeAspect="1"/>
            </p:cNvPicPr>
            <p:nvPr/>
          </p:nvPicPr>
          <p:blipFill>
            <a:blip r:embed="rId3">
              <a:extLst>
                <a:ext uri="{28A0092B-C50C-407E-A947-70E740481C1C}">
                  <a14:useLocalDpi xmlns:a14="http://schemas.microsoft.com/office/drawing/2010/main" val="0"/>
                </a:ext>
              </a:extLst>
            </a:blip>
            <a:srcRect l="27692" t="25771" r="27548" b="25273"/>
            <a:stretch>
              <a:fillRect/>
            </a:stretch>
          </p:blipFill>
          <p:spPr bwMode="auto">
            <a:xfrm>
              <a:off x="6205541" y="5410673"/>
              <a:ext cx="1009878" cy="78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a:extLst>
                <a:ext uri="{FF2B5EF4-FFF2-40B4-BE49-F238E27FC236}">
                  <a16:creationId xmlns:a16="http://schemas.microsoft.com/office/drawing/2014/main" id="{D1156740-6EA6-4D99-AA5E-C53DCADE28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3952" y="5512940"/>
              <a:ext cx="614898" cy="61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C121F99D-115C-4306-8699-6B1FC2E0EE4D}"/>
              </a:ext>
            </a:extLst>
          </p:cNvPr>
          <p:cNvGrpSpPr/>
          <p:nvPr/>
        </p:nvGrpSpPr>
        <p:grpSpPr>
          <a:xfrm>
            <a:off x="519665" y="5163058"/>
            <a:ext cx="4726036" cy="631910"/>
            <a:chOff x="1570467" y="4104450"/>
            <a:chExt cx="6051948" cy="809195"/>
          </a:xfrm>
        </p:grpSpPr>
        <p:pic>
          <p:nvPicPr>
            <p:cNvPr id="10" name="Picture 9" descr="A picture containing drawing&#10;&#10;Description automatically generated">
              <a:extLst>
                <a:ext uri="{FF2B5EF4-FFF2-40B4-BE49-F238E27FC236}">
                  <a16:creationId xmlns:a16="http://schemas.microsoft.com/office/drawing/2014/main" id="{63DCF224-30A8-4CFE-88A3-9283350261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8948" y="4306104"/>
              <a:ext cx="963467" cy="548640"/>
            </a:xfrm>
            <a:prstGeom prst="rect">
              <a:avLst/>
            </a:prstGeom>
          </p:spPr>
        </p:pic>
        <p:pic>
          <p:nvPicPr>
            <p:cNvPr id="12" name="Picture 11">
              <a:extLst>
                <a:ext uri="{FF2B5EF4-FFF2-40B4-BE49-F238E27FC236}">
                  <a16:creationId xmlns:a16="http://schemas.microsoft.com/office/drawing/2014/main" id="{4F58FD29-3C3B-49CB-B33B-C2BB60D05C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64253" y="4235430"/>
              <a:ext cx="1827100" cy="562184"/>
            </a:xfrm>
            <a:prstGeom prst="rect">
              <a:avLst/>
            </a:prstGeom>
          </p:spPr>
        </p:pic>
        <p:pic>
          <p:nvPicPr>
            <p:cNvPr id="13" name="Picture 12" descr="A close up of a sign&#10;&#10;Description generated with very high confidence">
              <a:extLst>
                <a:ext uri="{FF2B5EF4-FFF2-40B4-BE49-F238E27FC236}">
                  <a16:creationId xmlns:a16="http://schemas.microsoft.com/office/drawing/2014/main" id="{37D6997F-FEBD-49D8-9EAF-A07434F98B5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0467" y="4104450"/>
              <a:ext cx="1296425" cy="762603"/>
            </a:xfrm>
            <a:prstGeom prst="rect">
              <a:avLst/>
            </a:prstGeom>
          </p:spPr>
        </p:pic>
        <p:pic>
          <p:nvPicPr>
            <p:cNvPr id="14" name="Picture 13" descr="A close up of a sign&#10;&#10;Description automatically generated">
              <a:extLst>
                <a:ext uri="{FF2B5EF4-FFF2-40B4-BE49-F238E27FC236}">
                  <a16:creationId xmlns:a16="http://schemas.microsoft.com/office/drawing/2014/main" id="{2AB40490-7298-4227-8596-545E50381B0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81711" y="4235430"/>
              <a:ext cx="1014792" cy="678215"/>
            </a:xfrm>
            <a:prstGeom prst="rect">
              <a:avLst/>
            </a:prstGeom>
          </p:spPr>
        </p:pic>
      </p:grpSp>
      <p:pic>
        <p:nvPicPr>
          <p:cNvPr id="19" name="Picture 18" descr="Graphical user interface&#10;&#10;Description automatically generated">
            <a:extLst>
              <a:ext uri="{FF2B5EF4-FFF2-40B4-BE49-F238E27FC236}">
                <a16:creationId xmlns:a16="http://schemas.microsoft.com/office/drawing/2014/main" id="{3B1EDFA4-061E-41FC-9F3F-18C0E2FA3BF7}"/>
              </a:ext>
            </a:extLst>
          </p:cNvPr>
          <p:cNvPicPr>
            <a:picLocks noChangeAspect="1"/>
          </p:cNvPicPr>
          <p:nvPr/>
        </p:nvPicPr>
        <p:blipFill>
          <a:blip r:embed="rId9"/>
          <a:stretch>
            <a:fillRect/>
          </a:stretch>
        </p:blipFill>
        <p:spPr>
          <a:xfrm>
            <a:off x="5765365" y="551538"/>
            <a:ext cx="5558563" cy="5558563"/>
          </a:xfrm>
          <a:prstGeom prst="rect">
            <a:avLst/>
          </a:prstGeom>
          <a:ln>
            <a:solidFill>
              <a:schemeClr val="accent1"/>
            </a:solidFill>
          </a:ln>
        </p:spPr>
      </p:pic>
      <p:pic>
        <p:nvPicPr>
          <p:cNvPr id="20" name="Picture 19" descr="Graphical user interface&#10;&#10;Description automatically generated">
            <a:extLst>
              <a:ext uri="{FF2B5EF4-FFF2-40B4-BE49-F238E27FC236}">
                <a16:creationId xmlns:a16="http://schemas.microsoft.com/office/drawing/2014/main" id="{78D951E3-4A1F-4BC0-9BCB-38D8E42CE029}"/>
              </a:ext>
            </a:extLst>
          </p:cNvPr>
          <p:cNvPicPr>
            <a:picLocks noChangeAspect="1"/>
          </p:cNvPicPr>
          <p:nvPr/>
        </p:nvPicPr>
        <p:blipFill rotWithShape="1">
          <a:blip r:embed="rId9"/>
          <a:srcRect l="6058" t="64192" r="50777" b="21200"/>
          <a:stretch/>
        </p:blipFill>
        <p:spPr>
          <a:xfrm>
            <a:off x="5960341" y="3686732"/>
            <a:ext cx="4664723" cy="1578610"/>
          </a:xfrm>
          <a:prstGeom prst="rect">
            <a:avLst/>
          </a:prstGeom>
          <a:ln>
            <a:noFill/>
          </a:ln>
        </p:spPr>
      </p:pic>
    </p:spTree>
    <p:extLst>
      <p:ext uri="{BB962C8B-B14F-4D97-AF65-F5344CB8AC3E}">
        <p14:creationId xmlns:p14="http://schemas.microsoft.com/office/powerpoint/2010/main" val="92227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E6B2470-C6CC-4DB3-A94B-2A2D33AA981C}"/>
              </a:ext>
            </a:extLst>
          </p:cNvPr>
          <p:cNvGraphicFramePr>
            <a:graphicFrameLocks noGrp="1"/>
          </p:cNvGraphicFramePr>
          <p:nvPr>
            <p:ph idx="1"/>
          </p:nvPr>
        </p:nvGraphicFramePr>
        <p:xfrm>
          <a:off x="343814" y="135255"/>
          <a:ext cx="10570464" cy="5735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1B1940F4-99B0-4E1C-AE94-B4FC8B335BD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39981" t="-3142" r="998" b="1784"/>
          <a:stretch/>
        </p:blipFill>
        <p:spPr>
          <a:xfrm>
            <a:off x="5757382" y="3207317"/>
            <a:ext cx="2878213" cy="2889825"/>
          </a:xfrm>
          <a:prstGeom prst="ellipse">
            <a:avLst/>
          </a:prstGeom>
        </p:spPr>
      </p:pic>
      <p:sp>
        <p:nvSpPr>
          <p:cNvPr id="3" name="Title 2">
            <a:extLst>
              <a:ext uri="{FF2B5EF4-FFF2-40B4-BE49-F238E27FC236}">
                <a16:creationId xmlns:a16="http://schemas.microsoft.com/office/drawing/2014/main" id="{F94F0117-8159-477E-A481-36DBD9BEA05A}"/>
              </a:ext>
            </a:extLst>
          </p:cNvPr>
          <p:cNvSpPr>
            <a:spLocks noGrp="1"/>
          </p:cNvSpPr>
          <p:nvPr>
            <p:ph type="title"/>
          </p:nvPr>
        </p:nvSpPr>
        <p:spPr/>
        <p:txBody>
          <a:bodyPr/>
          <a:lstStyle/>
          <a:p>
            <a:r>
              <a:rPr lang="en-US"/>
              <a:t>Theory of Change</a:t>
            </a:r>
          </a:p>
        </p:txBody>
      </p:sp>
      <p:sp>
        <p:nvSpPr>
          <p:cNvPr id="6" name="TextBox 5">
            <a:extLst>
              <a:ext uri="{FF2B5EF4-FFF2-40B4-BE49-F238E27FC236}">
                <a16:creationId xmlns:a16="http://schemas.microsoft.com/office/drawing/2014/main" id="{26D4B293-B3AE-48A3-86E8-04EE85ECC734}"/>
              </a:ext>
            </a:extLst>
          </p:cNvPr>
          <p:cNvSpPr txBox="1"/>
          <p:nvPr/>
        </p:nvSpPr>
        <p:spPr>
          <a:xfrm>
            <a:off x="8719719" y="3713898"/>
            <a:ext cx="2348178" cy="2062103"/>
          </a:xfrm>
          <a:prstGeom prst="rect">
            <a:avLst/>
          </a:prstGeom>
          <a:solidFill>
            <a:schemeClr val="accent1">
              <a:lumMod val="40000"/>
              <a:lumOff val="60000"/>
            </a:schemeClr>
          </a:solidFill>
        </p:spPr>
        <p:txBody>
          <a:bodyPr wrap="square" rtlCol="0">
            <a:spAutoFit/>
          </a:bodyPr>
          <a:lstStyle/>
          <a:p>
            <a:pPr algn="ctr"/>
            <a:r>
              <a:rPr lang="en-US" sz="1600" b="1" u="sng"/>
              <a:t>Persuasion Techniques</a:t>
            </a:r>
          </a:p>
          <a:p>
            <a:pPr marL="285750" indent="-285750" algn="ctr">
              <a:buFont typeface="Arial" panose="020B0604020202020204" pitchFamily="34" charset="0"/>
              <a:buChar char="•"/>
            </a:pPr>
            <a:r>
              <a:rPr lang="en-US" sz="1600"/>
              <a:t>Signing a contract</a:t>
            </a:r>
          </a:p>
          <a:p>
            <a:pPr marL="285750" indent="-285750" algn="ctr">
              <a:buFont typeface="Arial" panose="020B0604020202020204" pitchFamily="34" charset="0"/>
              <a:buChar char="•"/>
            </a:pPr>
            <a:r>
              <a:rPr lang="en-US" sz="1600"/>
              <a:t>Authority</a:t>
            </a:r>
          </a:p>
          <a:p>
            <a:pPr marL="285750" indent="-285750" algn="ctr">
              <a:buFont typeface="Arial" panose="020B0604020202020204" pitchFamily="34" charset="0"/>
              <a:buChar char="•"/>
            </a:pPr>
            <a:r>
              <a:rPr lang="en-US" sz="1600"/>
              <a:t>Optimism Bias</a:t>
            </a:r>
          </a:p>
          <a:p>
            <a:pPr marL="285750" indent="-285750" algn="ctr">
              <a:buFont typeface="Arial" panose="020B0604020202020204" pitchFamily="34" charset="0"/>
              <a:buChar char="•"/>
            </a:pPr>
            <a:r>
              <a:rPr lang="en-US" sz="1600"/>
              <a:t>Framing</a:t>
            </a:r>
          </a:p>
          <a:p>
            <a:pPr marL="285750" indent="-285750" algn="ctr">
              <a:buFont typeface="Arial" panose="020B0604020202020204" pitchFamily="34" charset="0"/>
              <a:buChar char="•"/>
            </a:pPr>
            <a:r>
              <a:rPr lang="en-US" sz="1600"/>
              <a:t>Value Attribution</a:t>
            </a:r>
          </a:p>
          <a:p>
            <a:pPr marL="285750" indent="-285750" algn="ctr">
              <a:buFont typeface="Arial" panose="020B0604020202020204" pitchFamily="34" charset="0"/>
              <a:buChar char="•"/>
            </a:pPr>
            <a:r>
              <a:rPr lang="en-US" sz="1600"/>
              <a:t>Storytelling</a:t>
            </a:r>
          </a:p>
          <a:p>
            <a:pPr marL="285750" indent="-285750" algn="ctr">
              <a:buFont typeface="Arial" panose="020B0604020202020204" pitchFamily="34" charset="0"/>
              <a:buChar char="•"/>
            </a:pPr>
            <a:r>
              <a:rPr lang="en-US" sz="1600"/>
              <a:t>Status</a:t>
            </a:r>
          </a:p>
        </p:txBody>
      </p:sp>
    </p:spTree>
    <p:extLst>
      <p:ext uri="{BB962C8B-B14F-4D97-AF65-F5344CB8AC3E}">
        <p14:creationId xmlns:p14="http://schemas.microsoft.com/office/powerpoint/2010/main" val="2989597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F09F238-0447-4CE0-A2CB-C680747904F6}"/>
              </a:ext>
            </a:extLst>
          </p:cNvPr>
          <p:cNvGraphicFramePr>
            <a:graphicFrameLocks noGrp="1"/>
          </p:cNvGraphicFramePr>
          <p:nvPr>
            <p:ph idx="1"/>
          </p:nvPr>
        </p:nvGraphicFramePr>
        <p:xfrm>
          <a:off x="212142" y="994830"/>
          <a:ext cx="11060582" cy="5672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5DD4343-78E1-4272-9C99-3C4EFCB0B0B6}"/>
              </a:ext>
            </a:extLst>
          </p:cNvPr>
          <p:cNvSpPr>
            <a:spLocks noGrp="1"/>
          </p:cNvSpPr>
          <p:nvPr>
            <p:ph type="title"/>
          </p:nvPr>
        </p:nvSpPr>
        <p:spPr/>
        <p:txBody>
          <a:bodyPr/>
          <a:lstStyle/>
          <a:p>
            <a:r>
              <a:rPr lang="en-US"/>
              <a:t>How we did it: HCD-Lite</a:t>
            </a:r>
          </a:p>
        </p:txBody>
      </p:sp>
    </p:spTree>
    <p:extLst>
      <p:ext uri="{BB962C8B-B14F-4D97-AF65-F5344CB8AC3E}">
        <p14:creationId xmlns:p14="http://schemas.microsoft.com/office/powerpoint/2010/main" val="18880803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FD54BED2-2573-4B52-8312-D622E1E073D6}"/>
              </a:ext>
            </a:extLst>
          </p:cNvPr>
          <p:cNvGraphicFramePr/>
          <p:nvPr/>
        </p:nvGraphicFramePr>
        <p:xfrm>
          <a:off x="195240" y="1130786"/>
          <a:ext cx="10836168" cy="5331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BD5C206-A6F6-4D59-AA41-851304D1744D}"/>
              </a:ext>
            </a:extLst>
          </p:cNvPr>
          <p:cNvSpPr>
            <a:spLocks noGrp="1"/>
          </p:cNvSpPr>
          <p:nvPr>
            <p:ph type="title"/>
          </p:nvPr>
        </p:nvSpPr>
        <p:spPr>
          <a:xfrm>
            <a:off x="515808" y="341604"/>
            <a:ext cx="10515600" cy="639944"/>
          </a:xfrm>
        </p:spPr>
        <p:txBody>
          <a:bodyPr/>
          <a:lstStyle/>
          <a:p>
            <a:r>
              <a:rPr lang="en-US">
                <a:latin typeface="Arial"/>
                <a:cs typeface="Arial"/>
              </a:rPr>
              <a:t>How it fits together: The socioecological model</a:t>
            </a:r>
            <a:endParaRPr lang="en-US"/>
          </a:p>
        </p:txBody>
      </p:sp>
      <p:pic>
        <p:nvPicPr>
          <p:cNvPr id="7" name="Content Placeholder 6" descr="Logo&#10;&#10;Description automatically generated">
            <a:extLst>
              <a:ext uri="{FF2B5EF4-FFF2-40B4-BE49-F238E27FC236}">
                <a16:creationId xmlns:a16="http://schemas.microsoft.com/office/drawing/2014/main" id="{D994CD9E-B6FD-4CD6-8624-B7455C8AE8A7}"/>
              </a:ext>
            </a:extLst>
          </p:cNvPr>
          <p:cNvPicPr>
            <a:picLocks noGrp="1" noChangeAspect="1"/>
          </p:cNvPicPr>
          <p:nvPr>
            <p:ph idx="1"/>
          </p:nvPr>
        </p:nvPicPr>
        <p:blipFill>
          <a:blip r:embed="rId8" cstate="email">
            <a:extLst>
              <a:ext uri="{28A0092B-C50C-407E-A947-70E740481C1C}">
                <a14:useLocalDpi xmlns:a14="http://schemas.microsoft.com/office/drawing/2010/main"/>
              </a:ext>
            </a:extLst>
          </a:blip>
          <a:stretch>
            <a:fillRect/>
          </a:stretch>
        </p:blipFill>
        <p:spPr>
          <a:xfrm>
            <a:off x="10580013" y="1071867"/>
            <a:ext cx="1232561" cy="1172988"/>
          </a:xfrm>
          <a:prstGeom prst="rect">
            <a:avLst/>
          </a:prstGeom>
          <a:ln>
            <a:noFill/>
          </a:ln>
          <a:effectLst>
            <a:outerShdw blurRad="292100" dist="139700" dir="2700000" algn="tl" rotWithShape="0">
              <a:srgbClr val="333333">
                <a:alpha val="65000"/>
              </a:srgbClr>
            </a:outerShdw>
          </a:effectLst>
        </p:spPr>
      </p:pic>
      <p:pic>
        <p:nvPicPr>
          <p:cNvPr id="9" name="Picture 8" descr="A group of people posing for a photo&#10;&#10;Description automatically generated">
            <a:extLst>
              <a:ext uri="{FF2B5EF4-FFF2-40B4-BE49-F238E27FC236}">
                <a16:creationId xmlns:a16="http://schemas.microsoft.com/office/drawing/2014/main" id="{D890668B-BDB7-42FE-BDB0-EFDB4452C62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5462" y="1175558"/>
            <a:ext cx="1287136" cy="965352"/>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642C1ACD-7530-4DA2-A55F-D9F2F1F116D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48568" y="5378956"/>
            <a:ext cx="690664" cy="69066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FC6B3FE1-FD68-4930-BF2F-EA9E8225E5E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9248568" y="4611022"/>
            <a:ext cx="690664" cy="690664"/>
          </a:xfrm>
          <a:prstGeom prst="rect">
            <a:avLst/>
          </a:prstGeom>
          <a:ln>
            <a:noFill/>
          </a:ln>
          <a:effectLst>
            <a:outerShdw blurRad="292100" dist="139700" dir="2700000" algn="tl" rotWithShape="0">
              <a:srgbClr val="333333">
                <a:alpha val="65000"/>
              </a:srgbClr>
            </a:outerShdw>
          </a:effectLst>
        </p:spPr>
      </p:pic>
      <p:pic>
        <p:nvPicPr>
          <p:cNvPr id="12" name="Picture 11" descr="Timeline&#10;&#10;Description automatically generated">
            <a:extLst>
              <a:ext uri="{FF2B5EF4-FFF2-40B4-BE49-F238E27FC236}">
                <a16:creationId xmlns:a16="http://schemas.microsoft.com/office/drawing/2014/main" id="{F578CD7A-29E9-4F0F-BDA6-22173FE6432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287234" y="3114039"/>
            <a:ext cx="484921" cy="1212303"/>
          </a:xfrm>
          <a:prstGeom prst="rect">
            <a:avLst/>
          </a:prstGeom>
          <a:ln>
            <a:noFill/>
          </a:ln>
          <a:effectLst>
            <a:outerShdw blurRad="292100" dist="139700" dir="2700000" algn="tl" rotWithShape="0">
              <a:srgbClr val="333333">
                <a:alpha val="65000"/>
              </a:srgbClr>
            </a:outerShdw>
          </a:effectLst>
        </p:spPr>
      </p:pic>
      <p:pic>
        <p:nvPicPr>
          <p:cNvPr id="15" name="Picture 14" descr="A picture containing diagram&#10;&#10;Description automatically generated">
            <a:extLst>
              <a:ext uri="{FF2B5EF4-FFF2-40B4-BE49-F238E27FC236}">
                <a16:creationId xmlns:a16="http://schemas.microsoft.com/office/drawing/2014/main" id="{60AC5141-1CF3-4B61-8363-B35C4EDDDF1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125235" y="4751357"/>
            <a:ext cx="1546482" cy="1194657"/>
          </a:xfrm>
          <a:prstGeom prst="rect">
            <a:avLst/>
          </a:prstGeom>
          <a:ln>
            <a:noFill/>
          </a:ln>
          <a:effectLst>
            <a:outerShdw blurRad="292100" dist="139700" dir="2700000" algn="tl" rotWithShape="0">
              <a:srgbClr val="333333">
                <a:alpha val="65000"/>
              </a:srgbClr>
            </a:outerShdw>
          </a:effectLst>
        </p:spPr>
      </p:pic>
      <p:grpSp>
        <p:nvGrpSpPr>
          <p:cNvPr id="18" name="Group 17">
            <a:extLst>
              <a:ext uri="{FF2B5EF4-FFF2-40B4-BE49-F238E27FC236}">
                <a16:creationId xmlns:a16="http://schemas.microsoft.com/office/drawing/2014/main" id="{4E48E451-8D72-458A-9481-CFB4F6BC7AC3}"/>
              </a:ext>
            </a:extLst>
          </p:cNvPr>
          <p:cNvGrpSpPr/>
          <p:nvPr/>
        </p:nvGrpSpPr>
        <p:grpSpPr>
          <a:xfrm>
            <a:off x="9593900" y="3272029"/>
            <a:ext cx="1287136" cy="1265981"/>
            <a:chOff x="1904882" y="2653026"/>
            <a:chExt cx="3924102" cy="3924103"/>
          </a:xfrm>
        </p:grpSpPr>
        <p:pic>
          <p:nvPicPr>
            <p:cNvPr id="19" name="Picture 18">
              <a:extLst>
                <a:ext uri="{FF2B5EF4-FFF2-40B4-BE49-F238E27FC236}">
                  <a16:creationId xmlns:a16="http://schemas.microsoft.com/office/drawing/2014/main" id="{0ED57159-DBBD-4E50-8143-469C23B5FD43}"/>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9856" b="97115" l="9856" r="89904">
                          <a14:foregroundMark x1="56010" y1="36298" x2="56010" y2="36298"/>
                          <a14:foregroundMark x1="45192" y1="23317" x2="50240" y2="70673"/>
                          <a14:foregroundMark x1="50240" y1="70673" x2="75481" y2="63221"/>
                          <a14:foregroundMark x1="75481" y1="63221" x2="62981" y2="29808"/>
                          <a14:foregroundMark x1="62981" y1="29808" x2="38462" y2="22115"/>
                          <a14:foregroundMark x1="58413" y1="35577" x2="56490" y2="56250"/>
                          <a14:foregroundMark x1="42788" y1="36298" x2="43990" y2="64423"/>
                          <a14:foregroundMark x1="54567" y1="91346" x2="75962" y2="97115"/>
                          <a14:foregroundMark x1="51442" y1="34856" x2="52163" y2="53125"/>
                          <a14:foregroundMark x1="42067" y1="29087" x2="39904" y2="62740"/>
                          <a14:foregroundMark x1="39904" y1="62740" x2="42548" y2="64183"/>
                          <a14:foregroundMark x1="54327" y1="31731" x2="59375" y2="48317"/>
                          <a14:foregroundMark x1="59375" y1="48317" x2="55529" y2="60337"/>
                          <a14:foregroundMark x1="55529" y1="60337" x2="52644" y2="61298"/>
                          <a14:foregroundMark x1="59856" y1="34615" x2="61779" y2="50481"/>
                          <a14:foregroundMark x1="61779" y1="50481" x2="54087" y2="63942"/>
                          <a14:foregroundMark x1="54087" y1="63942" x2="50962" y2="64663"/>
                        </a14:backgroundRemoval>
                      </a14:imgEffect>
                    </a14:imgLayer>
                  </a14:imgProps>
                </a:ext>
                <a:ext uri="{28A0092B-C50C-407E-A947-70E740481C1C}">
                  <a14:useLocalDpi xmlns:a14="http://schemas.microsoft.com/office/drawing/2010/main"/>
                </a:ext>
              </a:extLst>
            </a:blip>
            <a:stretch>
              <a:fillRect/>
            </a:stretch>
          </p:blipFill>
          <p:spPr>
            <a:xfrm>
              <a:off x="1904882" y="2653026"/>
              <a:ext cx="3924102" cy="3924103"/>
            </a:xfrm>
            <a:prstGeom prst="rect">
              <a:avLst/>
            </a:prstGeom>
          </p:spPr>
        </p:pic>
        <p:pic>
          <p:nvPicPr>
            <p:cNvPr id="20" name="Picture 19">
              <a:extLst>
                <a:ext uri="{FF2B5EF4-FFF2-40B4-BE49-F238E27FC236}">
                  <a16:creationId xmlns:a16="http://schemas.microsoft.com/office/drawing/2014/main" id="{811C93A6-BE5F-40C4-A650-B61A8986E224}"/>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3436106" y="3603020"/>
              <a:ext cx="939405" cy="1794699"/>
            </a:xfrm>
            <a:prstGeom prst="rect">
              <a:avLst/>
            </a:prstGeom>
          </p:spPr>
        </p:pic>
      </p:grpSp>
      <p:pic>
        <p:nvPicPr>
          <p:cNvPr id="21" name="Picture 20" descr="Logo, company name&#10;&#10;Description automatically generated">
            <a:extLst>
              <a:ext uri="{FF2B5EF4-FFF2-40B4-BE49-F238E27FC236}">
                <a16:creationId xmlns:a16="http://schemas.microsoft.com/office/drawing/2014/main" id="{663BE0BE-819F-46EF-B8B6-12F758115DD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782872" y="2522806"/>
            <a:ext cx="999325" cy="749494"/>
          </a:xfrm>
          <a:prstGeom prst="rect">
            <a:avLst/>
          </a:prstGeom>
          <a:ln>
            <a:noFill/>
          </a:ln>
          <a:effectLst>
            <a:outerShdw blurRad="292100" dist="139700" dir="2700000" algn="tl" rotWithShape="0">
              <a:srgbClr val="333333">
                <a:alpha val="65000"/>
              </a:srgbClr>
            </a:outerShdw>
          </a:effectLst>
        </p:spPr>
      </p:pic>
      <p:pic>
        <p:nvPicPr>
          <p:cNvPr id="22" name="Picture 21" descr="A picture containing text&#10;&#10;Description automatically generated">
            <a:extLst>
              <a:ext uri="{FF2B5EF4-FFF2-40B4-BE49-F238E27FC236}">
                <a16:creationId xmlns:a16="http://schemas.microsoft.com/office/drawing/2014/main" id="{9059DBBB-0C51-450C-973F-E2AD5076D438}"/>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661503" y="4441187"/>
            <a:ext cx="707287" cy="404164"/>
          </a:xfrm>
          <a:prstGeom prst="rect">
            <a:avLst/>
          </a:prstGeom>
          <a:ln>
            <a:noFill/>
          </a:ln>
          <a:effectLst>
            <a:outerShdw blurRad="292100" dist="139700" dir="2700000" algn="tl" rotWithShape="0">
              <a:srgbClr val="333333">
                <a:alpha val="65000"/>
              </a:srgbClr>
            </a:outerShdw>
          </a:effectLst>
        </p:spPr>
      </p:pic>
      <p:pic>
        <p:nvPicPr>
          <p:cNvPr id="16" name="Picture 15" descr="A picture containing diagram&#10;&#10;Description automatically generated">
            <a:extLst>
              <a:ext uri="{FF2B5EF4-FFF2-40B4-BE49-F238E27FC236}">
                <a16:creationId xmlns:a16="http://schemas.microsoft.com/office/drawing/2014/main" id="{343FE1C5-1D22-486B-8588-E467B0E6C632}"/>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669813" y="4916615"/>
            <a:ext cx="690665" cy="394666"/>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74D205FD-C84A-40AB-97C5-0E0120E56D4D}"/>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1871569" y="5476264"/>
            <a:ext cx="977817" cy="690664"/>
          </a:xfrm>
          <a:prstGeom prst="rect">
            <a:avLst/>
          </a:prstGeom>
          <a:ln>
            <a:noFill/>
          </a:ln>
          <a:effectLst>
            <a:outerShdw blurRad="292100" dist="139700" dir="2700000" algn="tl" rotWithShape="0">
              <a:srgbClr val="333333">
                <a:alpha val="65000"/>
              </a:srgbClr>
            </a:outerShdw>
          </a:effectLst>
        </p:spPr>
      </p:pic>
      <p:pic>
        <p:nvPicPr>
          <p:cNvPr id="62" name="Picture 3" descr="Graphical user interface, text&#10;&#10;Description automatically generated">
            <a:extLst>
              <a:ext uri="{FF2B5EF4-FFF2-40B4-BE49-F238E27FC236}">
                <a16:creationId xmlns:a16="http://schemas.microsoft.com/office/drawing/2014/main" id="{70477321-1B9E-4D63-9652-D1C4E84E47FD}"/>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05178" y="2372141"/>
            <a:ext cx="1283884" cy="750120"/>
          </a:xfrm>
          <a:prstGeom prst="rect">
            <a:avLst/>
          </a:prstGeom>
        </p:spPr>
      </p:pic>
      <p:pic>
        <p:nvPicPr>
          <p:cNvPr id="92" name="Picture 4">
            <a:extLst>
              <a:ext uri="{FF2B5EF4-FFF2-40B4-BE49-F238E27FC236}">
                <a16:creationId xmlns:a16="http://schemas.microsoft.com/office/drawing/2014/main" id="{C99EF3A0-2686-451B-B13D-D7C585F094FB}"/>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0840668" y="3431503"/>
            <a:ext cx="779930" cy="1088684"/>
          </a:xfrm>
          <a:prstGeom prst="rect">
            <a:avLst/>
          </a:prstGeom>
        </p:spPr>
      </p:pic>
      <p:pic>
        <p:nvPicPr>
          <p:cNvPr id="122" name="Picture 5" descr="Text&#10;&#10;Description automatically generated">
            <a:extLst>
              <a:ext uri="{FF2B5EF4-FFF2-40B4-BE49-F238E27FC236}">
                <a16:creationId xmlns:a16="http://schemas.microsoft.com/office/drawing/2014/main" id="{C100F1D3-837E-4761-A64F-C081BE99554B}"/>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rot="-5400000">
            <a:off x="-506898" y="4143704"/>
            <a:ext cx="2912360" cy="1211669"/>
          </a:xfrm>
          <a:prstGeom prst="rect">
            <a:avLst/>
          </a:prstGeom>
        </p:spPr>
      </p:pic>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D66941AA-7FFB-4FEB-9C97-31BC3D639783}"/>
                  </a:ext>
                </a:extLst>
              </p14:cNvPr>
              <p14:cNvContentPartPr/>
              <p14:nvPr/>
            </p14:nvContentPartPr>
            <p14:xfrm>
              <a:off x="2433326" y="563342"/>
              <a:ext cx="4975560" cy="2758320"/>
            </p14:xfrm>
          </p:contentPart>
        </mc:Choice>
        <mc:Fallback xmlns="">
          <p:pic>
            <p:nvPicPr>
              <p:cNvPr id="14" name="Ink 13">
                <a:extLst>
                  <a:ext uri="{FF2B5EF4-FFF2-40B4-BE49-F238E27FC236}">
                    <a16:creationId xmlns:a16="http://schemas.microsoft.com/office/drawing/2014/main" id="{D66941AA-7FFB-4FEB-9C97-31BC3D639783}"/>
                  </a:ext>
                </a:extLst>
              </p:cNvPr>
              <p:cNvPicPr/>
              <p:nvPr/>
            </p:nvPicPr>
            <p:blipFill>
              <a:blip r:embed="rId25"/>
              <a:stretch>
                <a:fillRect/>
              </a:stretch>
            </p:blipFill>
            <p:spPr>
              <a:xfrm>
                <a:off x="2397326" y="527342"/>
                <a:ext cx="5047200" cy="2829960"/>
              </a:xfrm>
              <a:prstGeom prst="rect">
                <a:avLst/>
              </a:prstGeom>
            </p:spPr>
          </p:pic>
        </mc:Fallback>
      </mc:AlternateContent>
    </p:spTree>
    <p:extLst>
      <p:ext uri="{BB962C8B-B14F-4D97-AF65-F5344CB8AC3E}">
        <p14:creationId xmlns:p14="http://schemas.microsoft.com/office/powerpoint/2010/main" val="644111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ouple of women posing for the camera&#10;&#10;Description automatically generated with low confidence">
            <a:extLst>
              <a:ext uri="{FF2B5EF4-FFF2-40B4-BE49-F238E27FC236}">
                <a16:creationId xmlns:a16="http://schemas.microsoft.com/office/drawing/2014/main" id="{0F0B12BB-AD96-48D9-AE99-8949D1E6206C}"/>
              </a:ext>
            </a:extLst>
          </p:cNvPr>
          <p:cNvPicPr>
            <a:picLocks noGrp="1" noChangeAspect="1"/>
          </p:cNvPicPr>
          <p:nvPr>
            <p:ph idx="1"/>
          </p:nvPr>
        </p:nvPicPr>
        <p:blipFill>
          <a:blip r:embed="rId2"/>
          <a:stretch>
            <a:fillRect/>
          </a:stretch>
        </p:blipFill>
        <p:spPr>
          <a:xfrm>
            <a:off x="8677458" y="480133"/>
            <a:ext cx="2784240" cy="2784240"/>
          </a:xfrm>
          <a:ln>
            <a:solidFill>
              <a:schemeClr val="accent1"/>
            </a:solidFill>
          </a:ln>
        </p:spPr>
      </p:pic>
      <p:sp>
        <p:nvSpPr>
          <p:cNvPr id="3" name="Title 2">
            <a:extLst>
              <a:ext uri="{FF2B5EF4-FFF2-40B4-BE49-F238E27FC236}">
                <a16:creationId xmlns:a16="http://schemas.microsoft.com/office/drawing/2014/main" id="{A8AB8E14-24D4-442E-B850-4A16C82634A7}"/>
              </a:ext>
            </a:extLst>
          </p:cNvPr>
          <p:cNvSpPr>
            <a:spLocks noGrp="1"/>
          </p:cNvSpPr>
          <p:nvPr>
            <p:ph type="title"/>
          </p:nvPr>
        </p:nvSpPr>
        <p:spPr/>
        <p:txBody>
          <a:bodyPr/>
          <a:lstStyle/>
          <a:p>
            <a:r>
              <a:rPr lang="en-US"/>
              <a:t>Gen-N Emphasizes Togetherness:</a:t>
            </a:r>
            <a:br>
              <a:rPr lang="en-US"/>
            </a:br>
            <a:r>
              <a:rPr lang="en-US"/>
              <a:t>Join the Gen-N Movement</a:t>
            </a:r>
          </a:p>
        </p:txBody>
      </p:sp>
      <p:pic>
        <p:nvPicPr>
          <p:cNvPr id="4" name="Picture 3" descr="A group of people posing for a photo&#10;&#10;Description automatically generated">
            <a:extLst>
              <a:ext uri="{FF2B5EF4-FFF2-40B4-BE49-F238E27FC236}">
                <a16:creationId xmlns:a16="http://schemas.microsoft.com/office/drawing/2014/main" id="{152C60D9-687D-4BF7-A5D5-7FE1ADBADD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599" y="1246564"/>
            <a:ext cx="5380824" cy="4035617"/>
          </a:xfrm>
          <a:prstGeom prst="rect">
            <a:avLst/>
          </a:prstGeom>
          <a:ln>
            <a:solidFill>
              <a:schemeClr val="accent1"/>
            </a:solidFill>
          </a:ln>
        </p:spPr>
      </p:pic>
      <p:pic>
        <p:nvPicPr>
          <p:cNvPr id="8" name="Picture 7">
            <a:extLst>
              <a:ext uri="{FF2B5EF4-FFF2-40B4-BE49-F238E27FC236}">
                <a16:creationId xmlns:a16="http://schemas.microsoft.com/office/drawing/2014/main" id="{4C3EE44C-F1C6-4108-8A5C-9D188C15E004}"/>
              </a:ext>
            </a:extLst>
          </p:cNvPr>
          <p:cNvPicPr>
            <a:picLocks noChangeAspect="1"/>
          </p:cNvPicPr>
          <p:nvPr/>
        </p:nvPicPr>
        <p:blipFill>
          <a:blip r:embed="rId4"/>
          <a:stretch>
            <a:fillRect/>
          </a:stretch>
        </p:blipFill>
        <p:spPr>
          <a:xfrm>
            <a:off x="5678283" y="1246564"/>
            <a:ext cx="2853577" cy="4035617"/>
          </a:xfrm>
          <a:prstGeom prst="rect">
            <a:avLst/>
          </a:prstGeom>
          <a:solidFill>
            <a:srgbClr val="FFFFFF">
              <a:shade val="85000"/>
            </a:srgbClr>
          </a:solidFill>
          <a:ln w="31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Graphical user interface, text&#10;&#10;Description automatically generated">
            <a:extLst>
              <a:ext uri="{FF2B5EF4-FFF2-40B4-BE49-F238E27FC236}">
                <a16:creationId xmlns:a16="http://schemas.microsoft.com/office/drawing/2014/main" id="{AE7BD459-1FBC-4F15-A98C-AD3BC37EE8D5}"/>
              </a:ext>
            </a:extLst>
          </p:cNvPr>
          <p:cNvPicPr>
            <a:picLocks noChangeAspect="1"/>
          </p:cNvPicPr>
          <p:nvPr/>
        </p:nvPicPr>
        <p:blipFill>
          <a:blip r:embed="rId5"/>
          <a:stretch>
            <a:fillRect/>
          </a:stretch>
        </p:blipFill>
        <p:spPr>
          <a:xfrm>
            <a:off x="8677458" y="3343045"/>
            <a:ext cx="2818181" cy="2818181"/>
          </a:xfrm>
          <a:prstGeom prst="rect">
            <a:avLst/>
          </a:prstGeom>
          <a:ln>
            <a:solidFill>
              <a:schemeClr val="accent1"/>
            </a:solidFill>
          </a:ln>
        </p:spPr>
      </p:pic>
      <p:graphicFrame>
        <p:nvGraphicFramePr>
          <p:cNvPr id="13" name="Content Placeholder 1">
            <a:extLst>
              <a:ext uri="{FF2B5EF4-FFF2-40B4-BE49-F238E27FC236}">
                <a16:creationId xmlns:a16="http://schemas.microsoft.com/office/drawing/2014/main" id="{4376E1F0-0EA9-4173-9CD4-0A216564F723}"/>
              </a:ext>
            </a:extLst>
          </p:cNvPr>
          <p:cNvGraphicFramePr>
            <a:graphicFrameLocks/>
          </p:cNvGraphicFramePr>
          <p:nvPr/>
        </p:nvGraphicFramePr>
        <p:xfrm>
          <a:off x="2500762" y="5407217"/>
          <a:ext cx="4604309" cy="13556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7833115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8F41C1-E23E-4AB9-8126-1A6B06E7367C}"/>
              </a:ext>
            </a:extLst>
          </p:cNvPr>
          <p:cNvSpPr>
            <a:spLocks noGrp="1"/>
          </p:cNvSpPr>
          <p:nvPr>
            <p:ph type="title"/>
          </p:nvPr>
        </p:nvSpPr>
        <p:spPr/>
        <p:txBody>
          <a:bodyPr/>
          <a:lstStyle/>
          <a:p>
            <a:r>
              <a:rPr lang="en-US"/>
              <a:t>Gen-N Directly Engages Community</a:t>
            </a:r>
          </a:p>
        </p:txBody>
      </p:sp>
      <p:pic>
        <p:nvPicPr>
          <p:cNvPr id="15" name="Content Placeholder 4" descr="Graphical user interface, text, application&#10;&#10;Description automatically generated">
            <a:extLst>
              <a:ext uri="{FF2B5EF4-FFF2-40B4-BE49-F238E27FC236}">
                <a16:creationId xmlns:a16="http://schemas.microsoft.com/office/drawing/2014/main" id="{8EA1D6BA-59FA-4C7A-9B62-2574AD0D37E6}"/>
              </a:ext>
            </a:extLst>
          </p:cNvPr>
          <p:cNvPicPr>
            <a:picLocks noGrp="1" noChangeAspect="1"/>
          </p:cNvPicPr>
          <p:nvPr>
            <p:ph idx="1"/>
          </p:nvPr>
        </p:nvPicPr>
        <p:blipFill>
          <a:blip r:embed="rId2"/>
          <a:stretch>
            <a:fillRect/>
          </a:stretch>
        </p:blipFill>
        <p:spPr>
          <a:xfrm>
            <a:off x="614477" y="1045315"/>
            <a:ext cx="10333662" cy="5812685"/>
          </a:xfrm>
        </p:spPr>
      </p:pic>
    </p:spTree>
    <p:extLst>
      <p:ext uri="{BB962C8B-B14F-4D97-AF65-F5344CB8AC3E}">
        <p14:creationId xmlns:p14="http://schemas.microsoft.com/office/powerpoint/2010/main" val="785080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AC1042-47F2-464F-958B-3817E171BAEC}"/>
              </a:ext>
            </a:extLst>
          </p:cNvPr>
          <p:cNvSpPr>
            <a:spLocks noGrp="1"/>
          </p:cNvSpPr>
          <p:nvPr>
            <p:ph type="body" sz="quarter" idx="13"/>
          </p:nvPr>
        </p:nvSpPr>
        <p:spPr/>
        <p:txBody>
          <a:bodyPr/>
          <a:lstStyle/>
          <a:p>
            <a:r>
              <a:rPr lang="en-GB"/>
              <a:t>2</a:t>
            </a:r>
          </a:p>
        </p:txBody>
      </p:sp>
      <p:sp>
        <p:nvSpPr>
          <p:cNvPr id="3" name="Text Placeholder 2">
            <a:extLst>
              <a:ext uri="{FF2B5EF4-FFF2-40B4-BE49-F238E27FC236}">
                <a16:creationId xmlns:a16="http://schemas.microsoft.com/office/drawing/2014/main" id="{40DEA6F1-A599-AD41-9AFB-A7C856E8DC75}"/>
              </a:ext>
            </a:extLst>
          </p:cNvPr>
          <p:cNvSpPr>
            <a:spLocks noGrp="1"/>
          </p:cNvSpPr>
          <p:nvPr>
            <p:ph type="body" sz="quarter" idx="14"/>
          </p:nvPr>
        </p:nvSpPr>
        <p:spPr/>
        <p:txBody>
          <a:bodyPr/>
          <a:lstStyle/>
          <a:p>
            <a:r>
              <a:rPr lang="en-GB"/>
              <a:t>Theoretical framework for the review</a:t>
            </a:r>
          </a:p>
        </p:txBody>
      </p:sp>
    </p:spTree>
    <p:extLst>
      <p:ext uri="{BB962C8B-B14F-4D97-AF65-F5344CB8AC3E}">
        <p14:creationId xmlns:p14="http://schemas.microsoft.com/office/powerpoint/2010/main" val="4860471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Text&#10;&#10;Description automatically generated">
            <a:extLst>
              <a:ext uri="{FF2B5EF4-FFF2-40B4-BE49-F238E27FC236}">
                <a16:creationId xmlns:a16="http://schemas.microsoft.com/office/drawing/2014/main" id="{A6DAD6C3-5585-4B09-BBAA-733E12E6586A}"/>
              </a:ext>
            </a:extLst>
          </p:cNvPr>
          <p:cNvPicPr>
            <a:picLocks noGrp="1" noChangeAspect="1"/>
          </p:cNvPicPr>
          <p:nvPr>
            <p:ph idx="1"/>
          </p:nvPr>
        </p:nvPicPr>
        <p:blipFill>
          <a:blip r:embed="rId2"/>
          <a:stretch>
            <a:fillRect/>
          </a:stretch>
        </p:blipFill>
        <p:spPr>
          <a:xfrm>
            <a:off x="650590" y="1044885"/>
            <a:ext cx="9995759" cy="5622615"/>
          </a:xfrm>
        </p:spPr>
      </p:pic>
      <p:sp>
        <p:nvSpPr>
          <p:cNvPr id="12" name="Title 2">
            <a:extLst>
              <a:ext uri="{FF2B5EF4-FFF2-40B4-BE49-F238E27FC236}">
                <a16:creationId xmlns:a16="http://schemas.microsoft.com/office/drawing/2014/main" id="{7F9430D7-2975-4E6C-AFE6-366F5AC4A1A8}"/>
              </a:ext>
            </a:extLst>
          </p:cNvPr>
          <p:cNvSpPr>
            <a:spLocks noGrp="1"/>
          </p:cNvSpPr>
          <p:nvPr>
            <p:ph type="title"/>
          </p:nvPr>
        </p:nvSpPr>
        <p:spPr>
          <a:xfrm>
            <a:off x="0" y="190500"/>
            <a:ext cx="10863072" cy="1143000"/>
          </a:xfrm>
        </p:spPr>
        <p:txBody>
          <a:bodyPr/>
          <a:lstStyle/>
          <a:p>
            <a:r>
              <a:rPr lang="en-US"/>
              <a:t>Gen-N Fosters Empathy and Builds a Values-case</a:t>
            </a:r>
          </a:p>
        </p:txBody>
      </p:sp>
    </p:spTree>
    <p:extLst>
      <p:ext uri="{BB962C8B-B14F-4D97-AF65-F5344CB8AC3E}">
        <p14:creationId xmlns:p14="http://schemas.microsoft.com/office/powerpoint/2010/main" val="6920327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B48B430-39AA-4D0A-921F-15010733D91A}"/>
              </a:ext>
            </a:extLst>
          </p:cNvPr>
          <p:cNvPicPr>
            <a:picLocks noChangeAspect="1"/>
          </p:cNvPicPr>
          <p:nvPr/>
        </p:nvPicPr>
        <p:blipFill>
          <a:blip r:embed="rId3"/>
          <a:stretch>
            <a:fillRect/>
          </a:stretch>
        </p:blipFill>
        <p:spPr>
          <a:xfrm>
            <a:off x="393072" y="1034739"/>
            <a:ext cx="10177392" cy="5724784"/>
          </a:xfrm>
          <a:prstGeom prst="rect">
            <a:avLst/>
          </a:prstGeom>
        </p:spPr>
      </p:pic>
      <p:graphicFrame>
        <p:nvGraphicFramePr>
          <p:cNvPr id="2" name="Content Placeholder 1">
            <a:extLst>
              <a:ext uri="{FF2B5EF4-FFF2-40B4-BE49-F238E27FC236}">
                <a16:creationId xmlns:a16="http://schemas.microsoft.com/office/drawing/2014/main" id="{4E093395-4941-4455-AECE-CE93CEDAFED7}"/>
              </a:ext>
            </a:extLst>
          </p:cNvPr>
          <p:cNvGraphicFramePr>
            <a:graphicFrameLocks noGrp="1"/>
          </p:cNvGraphicFramePr>
          <p:nvPr>
            <p:ph idx="1"/>
          </p:nvPr>
        </p:nvGraphicFramePr>
        <p:xfrm>
          <a:off x="8204726" y="3604777"/>
          <a:ext cx="3880104" cy="13556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a:xfrm>
            <a:off x="190195" y="207963"/>
            <a:ext cx="10515600" cy="1143000"/>
          </a:xfrm>
        </p:spPr>
        <p:txBody>
          <a:bodyPr/>
          <a:lstStyle/>
          <a:p>
            <a:r>
              <a:rPr lang="en-US"/>
              <a:t>Gen-N invites the community to be </a:t>
            </a:r>
            <a:r>
              <a:rPr lang="en-US" err="1"/>
              <a:t>Heros</a:t>
            </a:r>
            <a:r>
              <a:rPr lang="en-US"/>
              <a:t>!</a:t>
            </a:r>
          </a:p>
        </p:txBody>
      </p:sp>
    </p:spTree>
    <p:extLst>
      <p:ext uri="{BB962C8B-B14F-4D97-AF65-F5344CB8AC3E}">
        <p14:creationId xmlns:p14="http://schemas.microsoft.com/office/powerpoint/2010/main" val="4373698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5437-42ED-D246-943E-C40BC370AB4F}"/>
              </a:ext>
            </a:extLst>
          </p:cNvPr>
          <p:cNvSpPr>
            <a:spLocks noGrp="1"/>
          </p:cNvSpPr>
          <p:nvPr>
            <p:ph type="title"/>
          </p:nvPr>
        </p:nvSpPr>
        <p:spPr/>
        <p:txBody>
          <a:bodyPr/>
          <a:lstStyle/>
          <a:p>
            <a:r>
              <a:rPr lang="en-US"/>
              <a:t>Plans for Rollout and Evaluation </a:t>
            </a:r>
          </a:p>
        </p:txBody>
      </p:sp>
      <p:sp>
        <p:nvSpPr>
          <p:cNvPr id="3" name="Content Placeholder 2">
            <a:extLst>
              <a:ext uri="{FF2B5EF4-FFF2-40B4-BE49-F238E27FC236}">
                <a16:creationId xmlns:a16="http://schemas.microsoft.com/office/drawing/2014/main" id="{6493E0BD-230F-F24E-876B-4143EB3C09BC}"/>
              </a:ext>
            </a:extLst>
          </p:cNvPr>
          <p:cNvSpPr>
            <a:spLocks noGrp="1"/>
          </p:cNvSpPr>
          <p:nvPr>
            <p:ph idx="1"/>
          </p:nvPr>
        </p:nvSpPr>
        <p:spPr/>
        <p:txBody>
          <a:bodyPr/>
          <a:lstStyle/>
          <a:p>
            <a:r>
              <a:rPr lang="en-US"/>
              <a:t>Rolling out through RISE and EPIC in Nigeria</a:t>
            </a:r>
          </a:p>
          <a:p>
            <a:r>
              <a:rPr lang="en-US"/>
              <a:t>Will be monitored and evaluated through routine program data</a:t>
            </a:r>
          </a:p>
          <a:p>
            <a:r>
              <a:rPr lang="en-US"/>
              <a:t>Being tested in Lesotho through an HCD Lite process</a:t>
            </a:r>
          </a:p>
          <a:p>
            <a:pPr lvl="1"/>
            <a:r>
              <a:rPr lang="en-US"/>
              <a:t>Co-design workshops with Parents + Young people together</a:t>
            </a:r>
          </a:p>
          <a:p>
            <a:pPr lvl="1"/>
            <a:r>
              <a:rPr lang="en-US"/>
              <a:t>Live trial of community dialogue sessions</a:t>
            </a:r>
          </a:p>
          <a:p>
            <a:pPr lvl="1"/>
            <a:r>
              <a:rPr lang="en-US"/>
              <a:t>Additional Element: </a:t>
            </a:r>
            <a:r>
              <a:rPr lang="en-US" err="1"/>
              <a:t>Empathways</a:t>
            </a:r>
            <a:r>
              <a:rPr lang="en-US"/>
              <a:t> Community (TOC: Increased empathy will lead to increased support of AGYW getting services) </a:t>
            </a:r>
          </a:p>
        </p:txBody>
      </p:sp>
    </p:spTree>
    <p:extLst>
      <p:ext uri="{BB962C8B-B14F-4D97-AF65-F5344CB8AC3E}">
        <p14:creationId xmlns:p14="http://schemas.microsoft.com/office/powerpoint/2010/main" val="33150877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4CF548-B17D-45AD-8441-2F518A8DAB66}"/>
              </a:ext>
            </a:extLst>
          </p:cNvPr>
          <p:cNvSpPr>
            <a:spLocks noGrp="1"/>
          </p:cNvSpPr>
          <p:nvPr>
            <p:ph type="ctrTitle" idx="4294967295"/>
          </p:nvPr>
        </p:nvSpPr>
        <p:spPr>
          <a:xfrm>
            <a:off x="370468" y="1830795"/>
            <a:ext cx="5899703" cy="2006600"/>
          </a:xfrm>
        </p:spPr>
        <p:txBody>
          <a:bodyPr>
            <a:noAutofit/>
          </a:bodyPr>
          <a:lstStyle/>
          <a:p>
            <a:r>
              <a:rPr lang="en-US" sz="3600" b="1">
                <a:solidFill>
                  <a:schemeClr val="bg1"/>
                </a:solidFill>
                <a:latin typeface="Poppins" pitchFamily="2" charset="77"/>
                <a:cs typeface="Poppins" pitchFamily="2" charset="77"/>
              </a:rPr>
              <a:t>Engaging parents to create an enabling environment for young people’s </a:t>
            </a:r>
            <a:r>
              <a:rPr lang="en-US" sz="3600" b="1" err="1">
                <a:solidFill>
                  <a:schemeClr val="bg1"/>
                </a:solidFill>
                <a:latin typeface="Poppins" pitchFamily="2" charset="77"/>
                <a:cs typeface="Poppins" pitchFamily="2" charset="77"/>
              </a:rPr>
              <a:t>PrEP</a:t>
            </a:r>
            <a:r>
              <a:rPr lang="en-US" sz="3600" b="1">
                <a:solidFill>
                  <a:schemeClr val="bg1"/>
                </a:solidFill>
                <a:latin typeface="Poppins" pitchFamily="2" charset="77"/>
                <a:cs typeface="Poppins" pitchFamily="2" charset="77"/>
              </a:rPr>
              <a:t> use</a:t>
            </a:r>
            <a:br>
              <a:rPr lang="en-US" sz="3600" b="1">
                <a:solidFill>
                  <a:schemeClr val="bg1"/>
                </a:solidFill>
                <a:latin typeface="Poppins" pitchFamily="2" charset="77"/>
                <a:cs typeface="Poppins" pitchFamily="2" charset="77"/>
              </a:rPr>
            </a:br>
            <a:br>
              <a:rPr lang="en-US" sz="3600" b="1">
                <a:solidFill>
                  <a:schemeClr val="bg1"/>
                </a:solidFill>
                <a:latin typeface="Poppins" pitchFamily="2" charset="77"/>
                <a:cs typeface="Poppins" pitchFamily="2" charset="77"/>
              </a:rPr>
            </a:br>
            <a:r>
              <a:rPr lang="en-US" sz="1800" b="1">
                <a:solidFill>
                  <a:schemeClr val="bg1"/>
                </a:solidFill>
                <a:latin typeface="Poppins" pitchFamily="2" charset="77"/>
                <a:cs typeface="Poppins" pitchFamily="2" charset="77"/>
              </a:rPr>
              <a:t>The CHOICE Parent Module </a:t>
            </a:r>
            <a:br>
              <a:rPr lang="en-US" sz="3600" b="1">
                <a:solidFill>
                  <a:schemeClr val="bg1"/>
                </a:solidFill>
                <a:latin typeface="Poppins" pitchFamily="2" charset="77"/>
                <a:cs typeface="Poppins" pitchFamily="2" charset="77"/>
              </a:rPr>
            </a:br>
            <a:br>
              <a:rPr lang="en-US" sz="5000">
                <a:solidFill>
                  <a:schemeClr val="bg1"/>
                </a:solidFill>
                <a:latin typeface="Poppins" panose="00000500000000000000" pitchFamily="2" charset="0"/>
                <a:cs typeface="Poppins" panose="00000500000000000000" pitchFamily="2" charset="0"/>
              </a:rPr>
            </a:br>
            <a:endParaRPr lang="en-US" sz="1800">
              <a:solidFill>
                <a:schemeClr val="bg1"/>
              </a:solidFill>
              <a:latin typeface="Poppins" panose="00000500000000000000" pitchFamily="2" charset="0"/>
              <a:cs typeface="Poppins" panose="00000500000000000000" pitchFamily="2" charset="0"/>
            </a:endParaRPr>
          </a:p>
        </p:txBody>
      </p:sp>
      <p:sp>
        <p:nvSpPr>
          <p:cNvPr id="9" name="Title 7">
            <a:extLst>
              <a:ext uri="{FF2B5EF4-FFF2-40B4-BE49-F238E27FC236}">
                <a16:creationId xmlns:a16="http://schemas.microsoft.com/office/drawing/2014/main" id="{F9E2DE71-854A-42E7-9FB8-8691358C4E48}"/>
              </a:ext>
            </a:extLst>
          </p:cNvPr>
          <p:cNvSpPr txBox="1">
            <a:spLocks/>
          </p:cNvSpPr>
          <p:nvPr/>
        </p:nvSpPr>
        <p:spPr>
          <a:xfrm>
            <a:off x="-870857" y="4023905"/>
            <a:ext cx="6096000" cy="315867"/>
          </a:xfrm>
          <a:prstGeom prst="rect">
            <a:avLst/>
          </a:prstGeom>
        </p:spPr>
        <p:txBody>
          <a:bodyPr vert="horz" lIns="1371600" tIns="45720" rIns="685800" bIns="45720" rtlCol="0" anchor="b">
            <a:normAutofit fontScale="62500" lnSpcReduction="20000"/>
          </a:bodyPr>
          <a:lstStyle>
            <a:lvl1pPr algn="l" defTabSz="914400" rtl="0" eaLnBrk="1" latinLnBrk="0" hangingPunct="1">
              <a:lnSpc>
                <a:spcPct val="90000"/>
              </a:lnSpc>
              <a:spcBef>
                <a:spcPct val="0"/>
              </a:spcBef>
              <a:buNone/>
              <a:defRPr sz="4200" b="0" i="0" kern="1200">
                <a:solidFill>
                  <a:schemeClr val="bg1"/>
                </a:solidFill>
                <a:latin typeface="Poppins SemiBold" pitchFamily="2" charset="77"/>
                <a:ea typeface="Roboto" panose="02000000000000000000" pitchFamily="2" charset="0"/>
                <a:cs typeface="Poppins SemiBold"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FFFFFF"/>
                </a:solidFill>
                <a:effectLst/>
                <a:uLnTx/>
                <a:uFillTx/>
                <a:latin typeface="Poppins" panose="00000500000000000000" pitchFamily="2" charset="0"/>
                <a:ea typeface="Roboto" panose="02000000000000000000" pitchFamily="2" charset="0"/>
                <a:cs typeface="Poppins" panose="00000500000000000000" pitchFamily="2" charset="0"/>
              </a:rPr>
              <a:t>Morgan Garcia &amp; Robyn Dayton, FHI 360 </a:t>
            </a:r>
          </a:p>
        </p:txBody>
      </p:sp>
      <p:pic>
        <p:nvPicPr>
          <p:cNvPr id="4" name="Picture Placeholder 8">
            <a:extLst>
              <a:ext uri="{FF2B5EF4-FFF2-40B4-BE49-F238E27FC236}">
                <a16:creationId xmlns:a16="http://schemas.microsoft.com/office/drawing/2014/main" id="{795CF475-92D6-F86D-D305-1DCB56FB6DCF}"/>
              </a:ext>
            </a:extLst>
          </p:cNvPr>
          <p:cNvPicPr>
            <a:picLocks noChangeAspect="1"/>
          </p:cNvPicPr>
          <p:nvPr/>
        </p:nvPicPr>
        <p:blipFill rotWithShape="1">
          <a:blip r:embed="rId2"/>
          <a:srcRect r="1" b="19246"/>
          <a:stretch/>
        </p:blipFill>
        <p:spPr>
          <a:xfrm>
            <a:off x="6160936" y="-60654"/>
            <a:ext cx="6019711" cy="600152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595968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D17FD5-689F-44AE-ACD0-83AEA10272D0}"/>
              </a:ext>
            </a:extLst>
          </p:cNvPr>
          <p:cNvPicPr>
            <a:picLocks noChangeAspect="1"/>
          </p:cNvPicPr>
          <p:nvPr/>
        </p:nvPicPr>
        <p:blipFill rotWithShape="1">
          <a:blip r:embed="rId3"/>
          <a:srcRect t="4079" b="5232"/>
          <a:stretch/>
        </p:blipFill>
        <p:spPr>
          <a:xfrm>
            <a:off x="4776537" y="1066611"/>
            <a:ext cx="6419893" cy="5181149"/>
          </a:xfrm>
          <a:prstGeom prst="rect">
            <a:avLst/>
          </a:prstGeom>
        </p:spPr>
      </p:pic>
      <p:sp>
        <p:nvSpPr>
          <p:cNvPr id="11" name="Content Placeholder 10">
            <a:extLst>
              <a:ext uri="{FF2B5EF4-FFF2-40B4-BE49-F238E27FC236}">
                <a16:creationId xmlns:a16="http://schemas.microsoft.com/office/drawing/2014/main" id="{5C9B5BE6-F1CC-4249-BF0A-40143AC1E93E}"/>
              </a:ext>
            </a:extLst>
          </p:cNvPr>
          <p:cNvSpPr>
            <a:spLocks noGrp="1"/>
          </p:cNvSpPr>
          <p:nvPr>
            <p:ph idx="1"/>
          </p:nvPr>
        </p:nvSpPr>
        <p:spPr>
          <a:xfrm>
            <a:off x="838200" y="1236036"/>
            <a:ext cx="4515853" cy="4826627"/>
          </a:xfrm>
        </p:spPr>
        <p:txBody>
          <a:bodyPr/>
          <a:lstStyle/>
          <a:p>
            <a:r>
              <a:rPr lang="en-US"/>
              <a:t>Developed in response to AGYW and researcher requests for interventions that engage parents in </a:t>
            </a:r>
            <a:r>
              <a:rPr lang="en-US" err="1"/>
              <a:t>PrEP</a:t>
            </a:r>
            <a:r>
              <a:rPr lang="en-US"/>
              <a:t> programming</a:t>
            </a:r>
          </a:p>
          <a:p>
            <a:r>
              <a:rPr lang="en-US"/>
              <a:t>For use by implementers who want to introduce parents to </a:t>
            </a:r>
            <a:r>
              <a:rPr lang="en-US" err="1"/>
              <a:t>PrEP</a:t>
            </a:r>
            <a:r>
              <a:rPr lang="en-US"/>
              <a:t> as part of efforts to support young people to use </a:t>
            </a:r>
            <a:r>
              <a:rPr lang="en-US" err="1"/>
              <a:t>PrEP</a:t>
            </a:r>
            <a:r>
              <a:rPr lang="en-US"/>
              <a:t>, with an emphasis on cisgender AGYW</a:t>
            </a:r>
          </a:p>
        </p:txBody>
      </p:sp>
      <p:sp>
        <p:nvSpPr>
          <p:cNvPr id="3" name="Title 2">
            <a:extLst>
              <a:ext uri="{FF2B5EF4-FFF2-40B4-BE49-F238E27FC236}">
                <a16:creationId xmlns:a16="http://schemas.microsoft.com/office/drawing/2014/main" id="{7F7CEB7E-3F46-EF44-82E7-4F5B9A3CB31B}"/>
              </a:ext>
            </a:extLst>
          </p:cNvPr>
          <p:cNvSpPr>
            <a:spLocks noGrp="1"/>
          </p:cNvSpPr>
          <p:nvPr>
            <p:ph type="title"/>
          </p:nvPr>
        </p:nvSpPr>
        <p:spPr/>
        <p:txBody>
          <a:bodyPr/>
          <a:lstStyle/>
          <a:p>
            <a:r>
              <a:rPr lang="en-US">
                <a:hlinkClick r:id="rId4"/>
              </a:rPr>
              <a:t>The CHOICE Parent* Module</a:t>
            </a:r>
            <a:endParaRPr lang="en-US"/>
          </a:p>
        </p:txBody>
      </p:sp>
      <p:sp>
        <p:nvSpPr>
          <p:cNvPr id="4" name="TextBox 3">
            <a:extLst>
              <a:ext uri="{FF2B5EF4-FFF2-40B4-BE49-F238E27FC236}">
                <a16:creationId xmlns:a16="http://schemas.microsoft.com/office/drawing/2014/main" id="{3F5FB7CA-8B39-4084-A38F-4933520C0F3F}"/>
              </a:ext>
            </a:extLst>
          </p:cNvPr>
          <p:cNvSpPr txBox="1"/>
          <p:nvPr/>
        </p:nvSpPr>
        <p:spPr>
          <a:xfrm>
            <a:off x="5888541" y="6314423"/>
            <a:ext cx="5374702" cy="584775"/>
          </a:xfrm>
          <a:prstGeom prst="rect">
            <a:avLst/>
          </a:prstGeom>
          <a:noFill/>
        </p:spPr>
        <p:txBody>
          <a:bodyPr wrap="square">
            <a:spAutoFit/>
          </a:bodyPr>
          <a:lstStyle/>
          <a:p>
            <a:pPr algn="r"/>
            <a:r>
              <a:rPr lang="en-US" sz="1600" i="1">
                <a:solidFill>
                  <a:schemeClr val="tx2"/>
                </a:solidFill>
              </a:rPr>
              <a:t>* “Parents” is used to describe parents, caregivers, and guardians in this presentation and the module itself</a:t>
            </a:r>
          </a:p>
        </p:txBody>
      </p:sp>
    </p:spTree>
    <p:extLst>
      <p:ext uri="{BB962C8B-B14F-4D97-AF65-F5344CB8AC3E}">
        <p14:creationId xmlns:p14="http://schemas.microsoft.com/office/powerpoint/2010/main" val="1674307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C9B5BE6-F1CC-4249-BF0A-40143AC1E93E}"/>
              </a:ext>
            </a:extLst>
          </p:cNvPr>
          <p:cNvSpPr>
            <a:spLocks noGrp="1"/>
          </p:cNvSpPr>
          <p:nvPr>
            <p:ph idx="1"/>
          </p:nvPr>
        </p:nvSpPr>
        <p:spPr>
          <a:xfrm>
            <a:off x="838201" y="1236036"/>
            <a:ext cx="5699759" cy="4826627"/>
          </a:xfrm>
        </p:spPr>
        <p:txBody>
          <a:bodyPr/>
          <a:lstStyle/>
          <a:p>
            <a:r>
              <a:rPr lang="en-US" sz="2600"/>
              <a:t>Informed by field dialogues and field tests in Zimbabwe and Kenya in 2021, and literature reviews of parent support. Currently in use in Zimbabwe and Namibia.</a:t>
            </a:r>
          </a:p>
          <a:p>
            <a:r>
              <a:rPr lang="en-US" sz="2600"/>
              <a:t>Developed by the CHOICE Collaboration – specifically PZAT, LVCT Health, and FHI 360</a:t>
            </a:r>
          </a:p>
          <a:p>
            <a:r>
              <a:rPr lang="en-US" sz="2600"/>
              <a:t>Designed to accompany existing parent and family strengthening training curricula, and to be complementary to the HIV Prevention Ambassador Training </a:t>
            </a:r>
          </a:p>
          <a:p>
            <a:pPr marL="0" indent="0">
              <a:buNone/>
            </a:pPr>
            <a:endParaRPr lang="en-US" sz="2600"/>
          </a:p>
        </p:txBody>
      </p:sp>
      <p:sp>
        <p:nvSpPr>
          <p:cNvPr id="3" name="Title 2">
            <a:extLst>
              <a:ext uri="{FF2B5EF4-FFF2-40B4-BE49-F238E27FC236}">
                <a16:creationId xmlns:a16="http://schemas.microsoft.com/office/drawing/2014/main" id="{7F7CEB7E-3F46-EF44-82E7-4F5B9A3CB31B}"/>
              </a:ext>
            </a:extLst>
          </p:cNvPr>
          <p:cNvSpPr>
            <a:spLocks noGrp="1"/>
          </p:cNvSpPr>
          <p:nvPr>
            <p:ph type="title"/>
          </p:nvPr>
        </p:nvSpPr>
        <p:spPr/>
        <p:txBody>
          <a:bodyPr/>
          <a:lstStyle/>
          <a:p>
            <a:r>
              <a:rPr lang="en-US"/>
              <a:t>The CHOICE Parent Module</a:t>
            </a:r>
          </a:p>
        </p:txBody>
      </p:sp>
      <p:pic>
        <p:nvPicPr>
          <p:cNvPr id="5" name="Picture 4">
            <a:extLst>
              <a:ext uri="{FF2B5EF4-FFF2-40B4-BE49-F238E27FC236}">
                <a16:creationId xmlns:a16="http://schemas.microsoft.com/office/drawing/2014/main" id="{0B45F2FC-7529-46A8-BBC2-F903C7680F77}"/>
              </a:ext>
            </a:extLst>
          </p:cNvPr>
          <p:cNvPicPr>
            <a:picLocks noChangeAspect="1"/>
          </p:cNvPicPr>
          <p:nvPr/>
        </p:nvPicPr>
        <p:blipFill>
          <a:blip r:embed="rId3"/>
          <a:stretch>
            <a:fillRect/>
          </a:stretch>
        </p:blipFill>
        <p:spPr>
          <a:xfrm rot="482630">
            <a:off x="9051287" y="279649"/>
            <a:ext cx="2744304" cy="399171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8714C72E-7168-4C78-BE1F-79774A441B28}"/>
              </a:ext>
            </a:extLst>
          </p:cNvPr>
          <p:cNvPicPr>
            <a:picLocks noChangeAspect="1"/>
          </p:cNvPicPr>
          <p:nvPr/>
        </p:nvPicPr>
        <p:blipFill rotWithShape="1">
          <a:blip r:embed="rId4"/>
          <a:srcRect b="1162"/>
          <a:stretch/>
        </p:blipFill>
        <p:spPr>
          <a:xfrm rot="21203895">
            <a:off x="7137002" y="1674358"/>
            <a:ext cx="3029290" cy="44433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74108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11E49A-1622-42CE-9B37-99DEEBFDDD89}"/>
              </a:ext>
            </a:extLst>
          </p:cNvPr>
          <p:cNvPicPr>
            <a:picLocks noChangeAspect="1"/>
          </p:cNvPicPr>
          <p:nvPr/>
        </p:nvPicPr>
        <p:blipFill rotWithShape="1">
          <a:blip r:embed="rId3"/>
          <a:srcRect b="5278"/>
          <a:stretch/>
        </p:blipFill>
        <p:spPr>
          <a:xfrm>
            <a:off x="699962" y="1081006"/>
            <a:ext cx="5396038" cy="5586038"/>
          </a:xfrm>
          <a:prstGeom prst="rect">
            <a:avLst/>
          </a:prstGeom>
          <a:ln>
            <a:noFill/>
          </a:ln>
          <a:effectLst>
            <a:outerShdw blurRad="190500" algn="tl" rotWithShape="0">
              <a:srgbClr val="000000">
                <a:alpha val="70000"/>
              </a:srgbClr>
            </a:outerShdw>
          </a:effectLst>
        </p:spPr>
      </p:pic>
      <p:sp>
        <p:nvSpPr>
          <p:cNvPr id="11" name="Content Placeholder 10">
            <a:extLst>
              <a:ext uri="{FF2B5EF4-FFF2-40B4-BE49-F238E27FC236}">
                <a16:creationId xmlns:a16="http://schemas.microsoft.com/office/drawing/2014/main" id="{5C9B5BE6-F1CC-4249-BF0A-40143AC1E93E}"/>
              </a:ext>
            </a:extLst>
          </p:cNvPr>
          <p:cNvSpPr>
            <a:spLocks noGrp="1"/>
          </p:cNvSpPr>
          <p:nvPr>
            <p:ph idx="11"/>
          </p:nvPr>
        </p:nvSpPr>
        <p:spPr>
          <a:xfrm>
            <a:off x="6355658" y="1350336"/>
            <a:ext cx="4701363" cy="4942180"/>
          </a:xfrm>
        </p:spPr>
        <p:txBody>
          <a:bodyPr>
            <a:normAutofit lnSpcReduction="10000"/>
          </a:bodyPr>
          <a:lstStyle/>
          <a:p>
            <a:r>
              <a:rPr lang="en-US"/>
              <a:t>Contents include</a:t>
            </a:r>
          </a:p>
          <a:p>
            <a:pPr lvl="1"/>
            <a:r>
              <a:rPr lang="en-US"/>
              <a:t>Essential knowledge about </a:t>
            </a:r>
            <a:r>
              <a:rPr lang="en-US" err="1"/>
              <a:t>PrEP</a:t>
            </a:r>
            <a:r>
              <a:rPr lang="en-US"/>
              <a:t> methods</a:t>
            </a:r>
          </a:p>
          <a:p>
            <a:pPr lvl="1"/>
            <a:r>
              <a:rPr lang="en-US"/>
              <a:t>Facilitation guidance and tips</a:t>
            </a:r>
          </a:p>
          <a:p>
            <a:pPr lvl="1"/>
            <a:r>
              <a:rPr lang="en-US"/>
              <a:t>Instructions for 7 activities</a:t>
            </a:r>
          </a:p>
          <a:p>
            <a:pPr lvl="1"/>
            <a:r>
              <a:rPr lang="en-US"/>
              <a:t>Additional resources (illustrations, scripts, pre/post-test, lit review and dialogue findings)</a:t>
            </a:r>
          </a:p>
          <a:p>
            <a:pPr lvl="1"/>
            <a:r>
              <a:rPr lang="en-US"/>
              <a:t>Findings from literature scan &amp; field dialogues</a:t>
            </a:r>
          </a:p>
          <a:p>
            <a:r>
              <a:rPr lang="en-US" sz="2600"/>
              <a:t>Intended for in-person use by trained facilitators, ideally in small groups</a:t>
            </a:r>
          </a:p>
          <a:p>
            <a:pPr marL="0" indent="0">
              <a:buNone/>
            </a:pPr>
            <a:endParaRPr lang="en-US" sz="2200"/>
          </a:p>
        </p:txBody>
      </p:sp>
      <p:sp>
        <p:nvSpPr>
          <p:cNvPr id="3" name="Title 2">
            <a:extLst>
              <a:ext uri="{FF2B5EF4-FFF2-40B4-BE49-F238E27FC236}">
                <a16:creationId xmlns:a16="http://schemas.microsoft.com/office/drawing/2014/main" id="{7F7CEB7E-3F46-EF44-82E7-4F5B9A3CB31B}"/>
              </a:ext>
            </a:extLst>
          </p:cNvPr>
          <p:cNvSpPr>
            <a:spLocks noGrp="1"/>
          </p:cNvSpPr>
          <p:nvPr>
            <p:ph type="title"/>
          </p:nvPr>
        </p:nvSpPr>
        <p:spPr>
          <a:xfrm>
            <a:off x="0" y="190956"/>
            <a:ext cx="10515600" cy="1143000"/>
          </a:xfrm>
        </p:spPr>
        <p:txBody>
          <a:bodyPr anchor="ctr">
            <a:normAutofit/>
          </a:bodyPr>
          <a:lstStyle/>
          <a:p>
            <a:r>
              <a:rPr lang="en-US"/>
              <a:t>The CHOICE Parent Module</a:t>
            </a:r>
          </a:p>
        </p:txBody>
      </p:sp>
      <p:sp>
        <p:nvSpPr>
          <p:cNvPr id="2" name="Oval 1">
            <a:extLst>
              <a:ext uri="{FF2B5EF4-FFF2-40B4-BE49-F238E27FC236}">
                <a16:creationId xmlns:a16="http://schemas.microsoft.com/office/drawing/2014/main" id="{E8E8FD56-7726-49D5-B858-139C0B8C2AAA}"/>
              </a:ext>
            </a:extLst>
          </p:cNvPr>
          <p:cNvSpPr/>
          <p:nvPr/>
        </p:nvSpPr>
        <p:spPr>
          <a:xfrm>
            <a:off x="699962" y="1194318"/>
            <a:ext cx="3349690" cy="141825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9681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7F434-E8A1-4465-931D-5BB34CCA0A4A}"/>
              </a:ext>
            </a:extLst>
          </p:cNvPr>
          <p:cNvSpPr>
            <a:spLocks noGrp="1"/>
          </p:cNvSpPr>
          <p:nvPr>
            <p:ph idx="1"/>
          </p:nvPr>
        </p:nvSpPr>
        <p:spPr>
          <a:xfrm>
            <a:off x="757177" y="1333957"/>
            <a:ext cx="3212940" cy="2798206"/>
          </a:xfrm>
        </p:spPr>
        <p:txBody>
          <a:bodyPr/>
          <a:lstStyle/>
          <a:p>
            <a:pPr marL="0" indent="0">
              <a:buNone/>
            </a:pPr>
            <a:r>
              <a:rPr lang="en-US"/>
              <a:t>To address feedback received during the process, the module includes suggested modifications for a variety of situations depending on context, type of parent, </a:t>
            </a:r>
            <a:r>
              <a:rPr lang="en-US" err="1"/>
              <a:t>PrEP</a:t>
            </a:r>
            <a:r>
              <a:rPr lang="en-US"/>
              <a:t> methods available, and more</a:t>
            </a:r>
          </a:p>
        </p:txBody>
      </p:sp>
      <p:sp>
        <p:nvSpPr>
          <p:cNvPr id="4" name="Title 3">
            <a:extLst>
              <a:ext uri="{FF2B5EF4-FFF2-40B4-BE49-F238E27FC236}">
                <a16:creationId xmlns:a16="http://schemas.microsoft.com/office/drawing/2014/main" id="{F061DD30-2464-483E-A7A4-3540FF4030A6}"/>
              </a:ext>
            </a:extLst>
          </p:cNvPr>
          <p:cNvSpPr>
            <a:spLocks noGrp="1"/>
          </p:cNvSpPr>
          <p:nvPr>
            <p:ph type="title"/>
          </p:nvPr>
        </p:nvSpPr>
        <p:spPr/>
        <p:txBody>
          <a:bodyPr/>
          <a:lstStyle/>
          <a:p>
            <a:r>
              <a:rPr lang="en-US"/>
              <a:t>A Flexible and Adaptive Module</a:t>
            </a:r>
          </a:p>
        </p:txBody>
      </p:sp>
      <p:pic>
        <p:nvPicPr>
          <p:cNvPr id="5" name="Content Placeholder 4">
            <a:extLst>
              <a:ext uri="{FF2B5EF4-FFF2-40B4-BE49-F238E27FC236}">
                <a16:creationId xmlns:a16="http://schemas.microsoft.com/office/drawing/2014/main" id="{CD158519-A085-4921-A3E4-9D856B72B2A8}"/>
              </a:ext>
            </a:extLst>
          </p:cNvPr>
          <p:cNvPicPr>
            <a:picLocks noGrp="1" noChangeAspect="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3970117" y="1304003"/>
            <a:ext cx="5625296" cy="5465335"/>
          </a:xfrm>
          <a:prstGeom prst="rect">
            <a:avLst/>
          </a:prstGeom>
          <a:ln w="9525" cap="sq">
            <a:solidFill>
              <a:schemeClr val="accent1"/>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390C577-C263-4A2A-BD6D-75E75DC1FCC5}"/>
              </a:ext>
            </a:extLst>
          </p:cNvPr>
          <p:cNvPicPr>
            <a:picLocks noChangeAspect="1"/>
          </p:cNvPicPr>
          <p:nvPr/>
        </p:nvPicPr>
        <p:blipFill rotWithShape="1">
          <a:blip r:embed="rId4"/>
          <a:srcRect b="5197"/>
          <a:stretch/>
        </p:blipFill>
        <p:spPr>
          <a:xfrm>
            <a:off x="6060964" y="1012442"/>
            <a:ext cx="5897840" cy="3003975"/>
          </a:xfrm>
          <a:prstGeom prst="rect">
            <a:avLst/>
          </a:prstGeom>
          <a:ln w="127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290577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5D375-896C-A649-91DC-A491A55880F2}"/>
              </a:ext>
            </a:extLst>
          </p:cNvPr>
          <p:cNvSpPr>
            <a:spLocks noGrp="1"/>
          </p:cNvSpPr>
          <p:nvPr>
            <p:ph idx="1"/>
          </p:nvPr>
        </p:nvSpPr>
        <p:spPr>
          <a:xfrm>
            <a:off x="838200" y="1350337"/>
            <a:ext cx="9677400" cy="2078664"/>
          </a:xfrm>
        </p:spPr>
        <p:txBody>
          <a:bodyPr/>
          <a:lstStyle/>
          <a:p>
            <a:pPr marL="0" indent="0">
              <a:buNone/>
            </a:pPr>
            <a:r>
              <a:rPr lang="en-US"/>
              <a:t>Experience and literature reviews highlight the important role that parents can play in young people’s </a:t>
            </a:r>
            <a:r>
              <a:rPr lang="en-US" err="1"/>
              <a:t>PrEP</a:t>
            </a:r>
            <a:r>
              <a:rPr lang="en-US"/>
              <a:t> use directly and by increasing community acceptance. The module seeks to give parents the knowledge and skills – and the opportunity to practice skills – that young people want them to have to support their </a:t>
            </a:r>
            <a:r>
              <a:rPr lang="en-US" err="1"/>
              <a:t>PrEP</a:t>
            </a:r>
            <a:r>
              <a:rPr lang="en-US"/>
              <a:t> use.</a:t>
            </a:r>
            <a:endParaRPr lang="en-US" i="1"/>
          </a:p>
          <a:p>
            <a:pPr marL="0" indent="0">
              <a:buNone/>
            </a:pPr>
            <a:endParaRPr lang="en-US" i="1"/>
          </a:p>
          <a:p>
            <a:pPr marL="0" indent="0">
              <a:buNone/>
            </a:pPr>
            <a:endParaRPr lang="en-US" i="1"/>
          </a:p>
        </p:txBody>
      </p:sp>
      <p:sp>
        <p:nvSpPr>
          <p:cNvPr id="4" name="Title 3">
            <a:extLst>
              <a:ext uri="{FF2B5EF4-FFF2-40B4-BE49-F238E27FC236}">
                <a16:creationId xmlns:a16="http://schemas.microsoft.com/office/drawing/2014/main" id="{E6EDF3CA-2863-404D-A607-16139405B033}"/>
              </a:ext>
            </a:extLst>
          </p:cNvPr>
          <p:cNvSpPr>
            <a:spLocks noGrp="1"/>
          </p:cNvSpPr>
          <p:nvPr>
            <p:ph type="title"/>
          </p:nvPr>
        </p:nvSpPr>
        <p:spPr/>
        <p:txBody>
          <a:bodyPr/>
          <a:lstStyle/>
          <a:p>
            <a:r>
              <a:rPr lang="en-US"/>
              <a:t>Intervention Theory of Change </a:t>
            </a:r>
          </a:p>
        </p:txBody>
      </p:sp>
      <p:graphicFrame>
        <p:nvGraphicFramePr>
          <p:cNvPr id="5" name="Table 8">
            <a:extLst>
              <a:ext uri="{FF2B5EF4-FFF2-40B4-BE49-F238E27FC236}">
                <a16:creationId xmlns:a16="http://schemas.microsoft.com/office/drawing/2014/main" id="{6711B925-C974-457B-97DE-957D280E69E3}"/>
              </a:ext>
            </a:extLst>
          </p:cNvPr>
          <p:cNvGraphicFramePr>
            <a:graphicFrameLocks/>
          </p:cNvGraphicFramePr>
          <p:nvPr>
            <p:extLst>
              <p:ext uri="{D42A27DB-BD31-4B8C-83A1-F6EECF244321}">
                <p14:modId xmlns:p14="http://schemas.microsoft.com/office/powerpoint/2010/main" val="1925190725"/>
              </p:ext>
            </p:extLst>
          </p:nvPr>
        </p:nvGraphicFramePr>
        <p:xfrm>
          <a:off x="533689" y="3839318"/>
          <a:ext cx="10573291" cy="2834640"/>
        </p:xfrm>
        <a:graphic>
          <a:graphicData uri="http://schemas.openxmlformats.org/drawingml/2006/table">
            <a:tbl>
              <a:tblPr firstRow="1" bandRow="1">
                <a:tableStyleId>{B301B821-A1FF-4177-AEE7-76D212191A09}</a:tableStyleId>
              </a:tblPr>
              <a:tblGrid>
                <a:gridCol w="3799665">
                  <a:extLst>
                    <a:ext uri="{9D8B030D-6E8A-4147-A177-3AD203B41FA5}">
                      <a16:colId xmlns:a16="http://schemas.microsoft.com/office/drawing/2014/main" val="2602041916"/>
                    </a:ext>
                  </a:extLst>
                </a:gridCol>
                <a:gridCol w="3386813">
                  <a:extLst>
                    <a:ext uri="{9D8B030D-6E8A-4147-A177-3AD203B41FA5}">
                      <a16:colId xmlns:a16="http://schemas.microsoft.com/office/drawing/2014/main" val="1940475166"/>
                    </a:ext>
                  </a:extLst>
                </a:gridCol>
                <a:gridCol w="3386813">
                  <a:extLst>
                    <a:ext uri="{9D8B030D-6E8A-4147-A177-3AD203B41FA5}">
                      <a16:colId xmlns:a16="http://schemas.microsoft.com/office/drawing/2014/main" val="2332040759"/>
                    </a:ext>
                  </a:extLst>
                </a:gridCol>
              </a:tblGrid>
              <a:tr h="0">
                <a:tc>
                  <a:txBody>
                    <a:bodyPr/>
                    <a:lstStyle/>
                    <a:p>
                      <a:r>
                        <a:rPr lang="en-US" sz="2000" b="1" i="0">
                          <a:latin typeface="Poppins SemiBold" pitchFamily="2" charset="77"/>
                          <a:cs typeface="Poppins SemiBold" pitchFamily="2" charset="77"/>
                        </a:rPr>
                        <a:t>Capability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2000" b="1" i="0">
                          <a:latin typeface="Poppins SemiBold" pitchFamily="2" charset="77"/>
                          <a:cs typeface="Poppins SemiBold" pitchFamily="2" charset="77"/>
                        </a:rPr>
                        <a:t>Opportunity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2000" b="1" i="0">
                          <a:latin typeface="Poppins SemiBold" pitchFamily="2" charset="77"/>
                          <a:cs typeface="Poppins SemiBold" pitchFamily="2" charset="77"/>
                        </a:rPr>
                        <a:t>Motivation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596034577"/>
                  </a:ext>
                </a:extLst>
              </a:tr>
              <a:tr h="10739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a:solidFill>
                            <a:schemeClr val="tx1"/>
                          </a:solidFill>
                        </a:rPr>
                        <a:t>Example:</a:t>
                      </a:r>
                    </a:p>
                    <a:p>
                      <a:pPr marL="0" marR="0" lvl="0" indent="0" algn="l" rtl="0" eaLnBrk="1" fontAlgn="auto" latinLnBrk="0" hangingPunct="1">
                        <a:lnSpc>
                          <a:spcPct val="100000"/>
                        </a:lnSpc>
                        <a:spcBef>
                          <a:spcPts val="0"/>
                        </a:spcBef>
                        <a:spcAft>
                          <a:spcPts val="0"/>
                        </a:spcAft>
                        <a:buClrTx/>
                        <a:buSzTx/>
                        <a:buFontTx/>
                        <a:buNone/>
                      </a:pPr>
                      <a:r>
                        <a:rPr lang="en-US" sz="1400">
                          <a:solidFill>
                            <a:schemeClr val="tx1"/>
                          </a:solidFill>
                        </a:rPr>
                        <a:t>Through the training, parents are able to build knowledge of </a:t>
                      </a:r>
                      <a:r>
                        <a:rPr lang="en-US" sz="1400" err="1">
                          <a:solidFill>
                            <a:schemeClr val="tx1"/>
                          </a:solidFill>
                        </a:rPr>
                        <a:t>PrEP</a:t>
                      </a:r>
                      <a:r>
                        <a:rPr lang="en-US" sz="1400">
                          <a:solidFill>
                            <a:schemeClr val="tx1"/>
                          </a:solidFill>
                        </a:rPr>
                        <a:t> methods and practice skills around sharing knowledge and supporting their AGYW’s decision making related to their own RH</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a:solidFill>
                            <a:schemeClr val="tx1"/>
                          </a:solidFill>
                        </a:rPr>
                        <a:t>Example: </a:t>
                      </a:r>
                    </a:p>
                    <a:p>
                      <a:pPr marL="0" marR="0" lvl="0" indent="0" algn="l" rtl="0" eaLnBrk="1" fontAlgn="auto" latinLnBrk="0" hangingPunct="1">
                        <a:lnSpc>
                          <a:spcPct val="100000"/>
                        </a:lnSpc>
                        <a:spcBef>
                          <a:spcPts val="0"/>
                        </a:spcBef>
                        <a:spcAft>
                          <a:spcPts val="0"/>
                        </a:spcAft>
                        <a:buClrTx/>
                        <a:buSzTx/>
                        <a:buFontTx/>
                        <a:buNone/>
                      </a:pPr>
                      <a:r>
                        <a:rPr lang="en-US" sz="1400">
                          <a:solidFill>
                            <a:schemeClr val="tx1"/>
                          </a:solidFill>
                        </a:rPr>
                        <a:t>The setting of group learning for parents increases their feelings of support from their peers – for example, learning together with other parents highlights the shared responsibility for supporting young people and seeing peers support their children's </a:t>
                      </a:r>
                      <a:r>
                        <a:rPr lang="en-US" sz="1400" err="1">
                          <a:solidFill>
                            <a:schemeClr val="tx1"/>
                          </a:solidFill>
                        </a:rPr>
                        <a:t>PrEP</a:t>
                      </a:r>
                      <a:r>
                        <a:rPr lang="en-US" sz="1400">
                          <a:solidFill>
                            <a:schemeClr val="tx1"/>
                          </a:solidFill>
                        </a:rPr>
                        <a:t> use helps normalize this behavior among parents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EF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a:solidFill>
                            <a:schemeClr val="tx1"/>
                          </a:solidFill>
                        </a:rPr>
                        <a:t>Example:</a:t>
                      </a:r>
                    </a:p>
                    <a:p>
                      <a:pPr marL="0" marR="0" lvl="0" indent="0" algn="l" rtl="0" eaLnBrk="1" fontAlgn="auto" latinLnBrk="0" hangingPunct="1">
                        <a:lnSpc>
                          <a:spcPct val="100000"/>
                        </a:lnSpc>
                        <a:spcBef>
                          <a:spcPts val="0"/>
                        </a:spcBef>
                        <a:spcAft>
                          <a:spcPts val="0"/>
                        </a:spcAft>
                        <a:buClrTx/>
                        <a:buSzTx/>
                        <a:buFontTx/>
                        <a:buNone/>
                      </a:pPr>
                      <a:r>
                        <a:rPr lang="en-US" sz="1400">
                          <a:solidFill>
                            <a:schemeClr val="tx1"/>
                          </a:solidFill>
                        </a:rPr>
                        <a:t>Pre- and post-tests for participants contribute to parents’ feelings of mastery and competency around the topic, and confidence in implementing what they have learned; they also work together to generate responses to any critiques of AGYW's </a:t>
                      </a:r>
                      <a:r>
                        <a:rPr lang="en-US" sz="1400" err="1">
                          <a:solidFill>
                            <a:schemeClr val="tx1"/>
                          </a:solidFill>
                        </a:rPr>
                        <a:t>PrEP</a:t>
                      </a:r>
                      <a:r>
                        <a:rPr lang="en-US" sz="1400">
                          <a:solidFill>
                            <a:schemeClr val="tx1"/>
                          </a:solidFill>
                        </a:rPr>
                        <a:t> use that may come from other adults in their communities, helping them feel confident in and inspired by this supportive approach to parenting</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2991798737"/>
                  </a:ext>
                </a:extLst>
              </a:tr>
            </a:tbl>
          </a:graphicData>
        </a:graphic>
      </p:graphicFrame>
    </p:spTree>
    <p:extLst>
      <p:ext uri="{BB962C8B-B14F-4D97-AF65-F5344CB8AC3E}">
        <p14:creationId xmlns:p14="http://schemas.microsoft.com/office/powerpoint/2010/main" val="27374912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92F71-C312-4C3B-AD8B-E4F48907A17C}"/>
              </a:ext>
            </a:extLst>
          </p:cNvPr>
          <p:cNvPicPr>
            <a:picLocks noChangeAspect="1"/>
          </p:cNvPicPr>
          <p:nvPr/>
        </p:nvPicPr>
        <p:blipFill rotWithShape="1">
          <a:blip r:embed="rId3"/>
          <a:srcRect r="2593"/>
          <a:stretch/>
        </p:blipFill>
        <p:spPr>
          <a:xfrm>
            <a:off x="6551068" y="985168"/>
            <a:ext cx="4602207" cy="4432898"/>
          </a:xfrm>
          <a:prstGeom prst="rect">
            <a:avLst/>
          </a:prstGeom>
        </p:spPr>
      </p:pic>
      <p:sp>
        <p:nvSpPr>
          <p:cNvPr id="2" name="Title 1">
            <a:extLst>
              <a:ext uri="{FF2B5EF4-FFF2-40B4-BE49-F238E27FC236}">
                <a16:creationId xmlns:a16="http://schemas.microsoft.com/office/drawing/2014/main" id="{CFAD5437-42ED-D246-943E-C40BC370AB4F}"/>
              </a:ext>
            </a:extLst>
          </p:cNvPr>
          <p:cNvSpPr>
            <a:spLocks noGrp="1"/>
          </p:cNvSpPr>
          <p:nvPr>
            <p:ph type="title"/>
          </p:nvPr>
        </p:nvSpPr>
        <p:spPr/>
        <p:txBody>
          <a:bodyPr/>
          <a:lstStyle/>
          <a:p>
            <a:r>
              <a:rPr lang="en-US"/>
              <a:t>Plans for Rollout and Evaluation </a:t>
            </a:r>
          </a:p>
        </p:txBody>
      </p:sp>
      <p:sp>
        <p:nvSpPr>
          <p:cNvPr id="3" name="Content Placeholder 2">
            <a:extLst>
              <a:ext uri="{FF2B5EF4-FFF2-40B4-BE49-F238E27FC236}">
                <a16:creationId xmlns:a16="http://schemas.microsoft.com/office/drawing/2014/main" id="{6493E0BD-230F-F24E-876B-4143EB3C09BC}"/>
              </a:ext>
            </a:extLst>
          </p:cNvPr>
          <p:cNvSpPr>
            <a:spLocks noGrp="1"/>
          </p:cNvSpPr>
          <p:nvPr>
            <p:ph idx="1"/>
          </p:nvPr>
        </p:nvSpPr>
        <p:spPr>
          <a:xfrm>
            <a:off x="838200" y="1316469"/>
            <a:ext cx="5712868" cy="4826627"/>
          </a:xfrm>
        </p:spPr>
        <p:txBody>
          <a:bodyPr vert="horz" lIns="91440" tIns="45720" rIns="91440" bIns="45720" rtlCol="0" anchor="t">
            <a:noAutofit/>
          </a:bodyPr>
          <a:lstStyle/>
          <a:p>
            <a:r>
              <a:rPr lang="en-US"/>
              <a:t>The </a:t>
            </a:r>
            <a:r>
              <a:rPr lang="en-US">
                <a:hlinkClick r:id="rId4"/>
              </a:rPr>
              <a:t>CHOICE Parent Module has been shared publicly on </a:t>
            </a:r>
            <a:r>
              <a:rPr lang="en-US" err="1">
                <a:hlinkClick r:id="rId4"/>
              </a:rPr>
              <a:t>PrEPWatch</a:t>
            </a:r>
            <a:r>
              <a:rPr lang="en-US">
                <a:hlinkClick r:id="rId4"/>
              </a:rPr>
              <a:t> </a:t>
            </a:r>
            <a:r>
              <a:rPr lang="en-US"/>
              <a:t>and disseminated through CHOICE partners in multiple countries</a:t>
            </a:r>
          </a:p>
          <a:p>
            <a:r>
              <a:rPr lang="en-US"/>
              <a:t>No current plans for formal evaluation</a:t>
            </a:r>
          </a:p>
          <a:p>
            <a:pPr lvl="1"/>
            <a:r>
              <a:rPr lang="en-US"/>
              <a:t>The module will be updated next year to include CAB </a:t>
            </a:r>
            <a:r>
              <a:rPr lang="en-US" err="1"/>
              <a:t>PrEP</a:t>
            </a:r>
            <a:r>
              <a:rPr lang="en-US"/>
              <a:t> and to respond to feedback from implementing groups</a:t>
            </a:r>
          </a:p>
          <a:p>
            <a:r>
              <a:rPr lang="en-US"/>
              <a:t>Gap/opportunity: efforts to engage fathers in improving the </a:t>
            </a:r>
            <a:r>
              <a:rPr lang="en-US" err="1"/>
              <a:t>PrEP</a:t>
            </a:r>
            <a:r>
              <a:rPr lang="en-US"/>
              <a:t>/SRH ecosystem for AYGW</a:t>
            </a:r>
          </a:p>
        </p:txBody>
      </p:sp>
    </p:spTree>
    <p:extLst>
      <p:ext uri="{BB962C8B-B14F-4D97-AF65-F5344CB8AC3E}">
        <p14:creationId xmlns:p14="http://schemas.microsoft.com/office/powerpoint/2010/main" val="694218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CFB2D3-54D2-AE4E-AB5F-A723ECB90434}"/>
              </a:ext>
            </a:extLst>
          </p:cNvPr>
          <p:cNvSpPr>
            <a:spLocks noGrp="1"/>
          </p:cNvSpPr>
          <p:nvPr>
            <p:ph type="title"/>
          </p:nvPr>
        </p:nvSpPr>
        <p:spPr/>
        <p:txBody>
          <a:bodyPr/>
          <a:lstStyle/>
          <a:p>
            <a:r>
              <a:rPr lang="en-GB"/>
              <a:t>The review is organized by the Theoretical Domains Framework </a:t>
            </a:r>
          </a:p>
        </p:txBody>
      </p:sp>
      <p:sp>
        <p:nvSpPr>
          <p:cNvPr id="8" name="TextBox 7">
            <a:extLst>
              <a:ext uri="{FF2B5EF4-FFF2-40B4-BE49-F238E27FC236}">
                <a16:creationId xmlns:a16="http://schemas.microsoft.com/office/drawing/2014/main" id="{9EED6D75-2FFC-9844-AA40-A6A2227B837E}"/>
              </a:ext>
            </a:extLst>
          </p:cNvPr>
          <p:cNvSpPr txBox="1"/>
          <p:nvPr/>
        </p:nvSpPr>
        <p:spPr>
          <a:xfrm>
            <a:off x="7210344" y="1625556"/>
            <a:ext cx="3529981" cy="3970318"/>
          </a:xfrm>
          <a:prstGeom prst="rect">
            <a:avLst/>
          </a:prstGeom>
          <a:noFill/>
        </p:spPr>
        <p:txBody>
          <a:bodyPr wrap="square" rtlCol="0">
            <a:spAutoFit/>
          </a:bodyPr>
          <a:lstStyle/>
          <a:p>
            <a:r>
              <a:rPr lang="en-US">
                <a:solidFill>
                  <a:srgbClr val="645F59"/>
                </a:solidFill>
              </a:rPr>
              <a:t>The </a:t>
            </a:r>
            <a:r>
              <a:rPr lang="en-US" b="1">
                <a:solidFill>
                  <a:srgbClr val="645F59"/>
                </a:solidFill>
              </a:rPr>
              <a:t>Theoretical Domains Framework (TDF) </a:t>
            </a:r>
            <a:r>
              <a:rPr lang="en-US">
                <a:solidFill>
                  <a:srgbClr val="645F59"/>
                </a:solidFill>
              </a:rPr>
              <a:t>was developed </a:t>
            </a:r>
            <a:br>
              <a:rPr lang="en-US">
                <a:solidFill>
                  <a:srgbClr val="645F59"/>
                </a:solidFill>
              </a:rPr>
            </a:br>
            <a:r>
              <a:rPr lang="en-US">
                <a:solidFill>
                  <a:srgbClr val="645F59"/>
                </a:solidFill>
              </a:rPr>
              <a:t>by a collaboration of behavioral scientists and implementation researchers who identified theories relevant to implementation and grouped constructs from these theories into domains. It was originally published in 2005 and updated in 2012 after being validated. It updates and builds </a:t>
            </a:r>
            <a:br>
              <a:rPr lang="en-US">
                <a:solidFill>
                  <a:srgbClr val="645F59"/>
                </a:solidFill>
              </a:rPr>
            </a:br>
            <a:r>
              <a:rPr lang="en-US">
                <a:solidFill>
                  <a:srgbClr val="645F59"/>
                </a:solidFill>
              </a:rPr>
              <a:t>on the </a:t>
            </a:r>
            <a:r>
              <a:rPr lang="en-US">
                <a:solidFill>
                  <a:srgbClr val="645F59"/>
                </a:solidFill>
                <a:hlinkClick r:id="rId3"/>
              </a:rPr>
              <a:t>COM-B framework</a:t>
            </a:r>
            <a:r>
              <a:rPr lang="en-US">
                <a:solidFill>
                  <a:srgbClr val="645F59"/>
                </a:solidFill>
              </a:rPr>
              <a:t>, adding more up-to-date understanding </a:t>
            </a:r>
            <a:br>
              <a:rPr lang="en-US">
                <a:solidFill>
                  <a:srgbClr val="645F59"/>
                </a:solidFill>
              </a:rPr>
            </a:br>
            <a:r>
              <a:rPr lang="en-US">
                <a:solidFill>
                  <a:srgbClr val="645F59"/>
                </a:solidFill>
              </a:rPr>
              <a:t>of the drivers of human behavior. </a:t>
            </a:r>
          </a:p>
        </p:txBody>
      </p:sp>
      <p:sp>
        <p:nvSpPr>
          <p:cNvPr id="9" name="TextBox 8">
            <a:extLst>
              <a:ext uri="{FF2B5EF4-FFF2-40B4-BE49-F238E27FC236}">
                <a16:creationId xmlns:a16="http://schemas.microsoft.com/office/drawing/2014/main" id="{EAC101A0-9668-614E-856E-109CF836FF0D}"/>
              </a:ext>
            </a:extLst>
          </p:cNvPr>
          <p:cNvSpPr txBox="1"/>
          <p:nvPr/>
        </p:nvSpPr>
        <p:spPr>
          <a:xfrm>
            <a:off x="480447" y="6025974"/>
            <a:ext cx="10259878" cy="415498"/>
          </a:xfrm>
          <a:prstGeom prst="rect">
            <a:avLst/>
          </a:prstGeom>
          <a:noFill/>
        </p:spPr>
        <p:txBody>
          <a:bodyPr wrap="square" rtlCol="0">
            <a:spAutoFit/>
          </a:bodyPr>
          <a:lstStyle/>
          <a:p>
            <a:pPr algn="ctr"/>
            <a:r>
              <a:rPr lang="en-US" sz="1050" i="1">
                <a:solidFill>
                  <a:schemeClr val="bg1">
                    <a:lumMod val="50000"/>
                  </a:schemeClr>
                </a:solidFill>
              </a:rPr>
              <a:t>Source:  Atkins, L. Francis, J, Islam, R. et al. A guide to using the Theoretical Domains Framework of behavior change to investigate implementation problems.  Implementation Sci 12, 77 (2017). Https://doi.org/10.1186/s13012-017-0605-9.</a:t>
            </a:r>
          </a:p>
        </p:txBody>
      </p:sp>
      <p:grpSp>
        <p:nvGrpSpPr>
          <p:cNvPr id="18" name="Group 17">
            <a:extLst>
              <a:ext uri="{FF2B5EF4-FFF2-40B4-BE49-F238E27FC236}">
                <a16:creationId xmlns:a16="http://schemas.microsoft.com/office/drawing/2014/main" id="{72EE15B4-CE58-93C1-70CA-A335F128FCD3}"/>
              </a:ext>
            </a:extLst>
          </p:cNvPr>
          <p:cNvGrpSpPr/>
          <p:nvPr/>
        </p:nvGrpSpPr>
        <p:grpSpPr>
          <a:xfrm>
            <a:off x="253973" y="1625556"/>
            <a:ext cx="6680153" cy="4076637"/>
            <a:chOff x="253973" y="1625556"/>
            <a:chExt cx="6680153" cy="4076637"/>
          </a:xfrm>
        </p:grpSpPr>
        <p:pic>
          <p:nvPicPr>
            <p:cNvPr id="2" name="Picture 1">
              <a:extLst>
                <a:ext uri="{FF2B5EF4-FFF2-40B4-BE49-F238E27FC236}">
                  <a16:creationId xmlns:a16="http://schemas.microsoft.com/office/drawing/2014/main" id="{266E4B02-63CD-E9F0-3BC3-E1F1654AA980}"/>
                </a:ext>
              </a:extLst>
            </p:cNvPr>
            <p:cNvPicPr>
              <a:picLocks noChangeAspect="1"/>
            </p:cNvPicPr>
            <p:nvPr/>
          </p:nvPicPr>
          <p:blipFill>
            <a:blip r:embed="rId4"/>
            <a:stretch>
              <a:fillRect/>
            </a:stretch>
          </p:blipFill>
          <p:spPr>
            <a:xfrm>
              <a:off x="2863296" y="1625556"/>
              <a:ext cx="4070830" cy="4076637"/>
            </a:xfrm>
            <a:prstGeom prst="rect">
              <a:avLst/>
            </a:prstGeom>
          </p:spPr>
        </p:pic>
        <p:grpSp>
          <p:nvGrpSpPr>
            <p:cNvPr id="17" name="Group 16">
              <a:extLst>
                <a:ext uri="{FF2B5EF4-FFF2-40B4-BE49-F238E27FC236}">
                  <a16:creationId xmlns:a16="http://schemas.microsoft.com/office/drawing/2014/main" id="{D28F22B3-DFE4-1AC5-C286-D6E8007AB906}"/>
                </a:ext>
              </a:extLst>
            </p:cNvPr>
            <p:cNvGrpSpPr/>
            <p:nvPr/>
          </p:nvGrpSpPr>
          <p:grpSpPr>
            <a:xfrm>
              <a:off x="253973" y="2135372"/>
              <a:ext cx="2877636" cy="3395875"/>
              <a:chOff x="272261" y="2226812"/>
              <a:chExt cx="2877636" cy="3395875"/>
            </a:xfrm>
          </p:grpSpPr>
          <p:grpSp>
            <p:nvGrpSpPr>
              <p:cNvPr id="6" name="Group 5">
                <a:extLst>
                  <a:ext uri="{FF2B5EF4-FFF2-40B4-BE49-F238E27FC236}">
                    <a16:creationId xmlns:a16="http://schemas.microsoft.com/office/drawing/2014/main" id="{88F1A6B3-9714-2491-4959-E30FFC873D44}"/>
                  </a:ext>
                </a:extLst>
              </p:cNvPr>
              <p:cNvGrpSpPr/>
              <p:nvPr/>
            </p:nvGrpSpPr>
            <p:grpSpPr>
              <a:xfrm>
                <a:off x="337312" y="2226812"/>
                <a:ext cx="696741" cy="372012"/>
                <a:chOff x="337312" y="2226812"/>
                <a:chExt cx="696741" cy="372012"/>
              </a:xfrm>
            </p:grpSpPr>
            <p:sp>
              <p:nvSpPr>
                <p:cNvPr id="4" name="Rectangle 3">
                  <a:extLst>
                    <a:ext uri="{FF2B5EF4-FFF2-40B4-BE49-F238E27FC236}">
                      <a16:creationId xmlns:a16="http://schemas.microsoft.com/office/drawing/2014/main" id="{BD9116CB-269D-4DDF-5853-FD466641F80F}"/>
                    </a:ext>
                  </a:extLst>
                </p:cNvPr>
                <p:cNvSpPr/>
                <p:nvPr/>
              </p:nvSpPr>
              <p:spPr>
                <a:xfrm>
                  <a:off x="337312" y="2226812"/>
                  <a:ext cx="232247" cy="372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D865AD3-0F2D-34A6-791B-84BE1E24B2C1}"/>
                    </a:ext>
                  </a:extLst>
                </p:cNvPr>
                <p:cNvSpPr/>
                <p:nvPr/>
              </p:nvSpPr>
              <p:spPr>
                <a:xfrm>
                  <a:off x="569559" y="2226812"/>
                  <a:ext cx="232247" cy="372012"/>
                </a:xfrm>
                <a:prstGeom prst="rect">
                  <a:avLst/>
                </a:prstGeom>
                <a:solidFill>
                  <a:srgbClr val="056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0AF83C6-826F-2728-C325-D7266964F1EA}"/>
                    </a:ext>
                  </a:extLst>
                </p:cNvPr>
                <p:cNvSpPr/>
                <p:nvPr/>
              </p:nvSpPr>
              <p:spPr>
                <a:xfrm>
                  <a:off x="801806" y="2226812"/>
                  <a:ext cx="232247" cy="372012"/>
                </a:xfrm>
                <a:prstGeom prst="rect">
                  <a:avLst/>
                </a:prstGeom>
                <a:solidFill>
                  <a:srgbClr val="DE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BD28D41A-BA94-5E79-83C2-3D09B0EABE4C}"/>
                  </a:ext>
                </a:extLst>
              </p:cNvPr>
              <p:cNvGrpSpPr/>
              <p:nvPr/>
            </p:nvGrpSpPr>
            <p:grpSpPr>
              <a:xfrm>
                <a:off x="272261" y="2274318"/>
                <a:ext cx="2877636" cy="3348369"/>
                <a:chOff x="272261" y="2274318"/>
                <a:chExt cx="2877636" cy="3348369"/>
              </a:xfrm>
            </p:grpSpPr>
            <p:grpSp>
              <p:nvGrpSpPr>
                <p:cNvPr id="15" name="Group 14">
                  <a:extLst>
                    <a:ext uri="{FF2B5EF4-FFF2-40B4-BE49-F238E27FC236}">
                      <a16:creationId xmlns:a16="http://schemas.microsoft.com/office/drawing/2014/main" id="{16AE8EBB-A520-368B-873E-C4A334F2D655}"/>
                    </a:ext>
                  </a:extLst>
                </p:cNvPr>
                <p:cNvGrpSpPr/>
                <p:nvPr/>
              </p:nvGrpSpPr>
              <p:grpSpPr>
                <a:xfrm>
                  <a:off x="337312" y="2274318"/>
                  <a:ext cx="2543880" cy="754606"/>
                  <a:chOff x="337312" y="2274318"/>
                  <a:chExt cx="2543880" cy="754606"/>
                </a:xfrm>
              </p:grpSpPr>
              <p:sp>
                <p:nvSpPr>
                  <p:cNvPr id="5" name="TextBox 4">
                    <a:extLst>
                      <a:ext uri="{FF2B5EF4-FFF2-40B4-BE49-F238E27FC236}">
                        <a16:creationId xmlns:a16="http://schemas.microsoft.com/office/drawing/2014/main" id="{BB451FC8-E5EA-1371-999B-F67EBB3F09B5}"/>
                      </a:ext>
                    </a:extLst>
                  </p:cNvPr>
                  <p:cNvSpPr txBox="1"/>
                  <p:nvPr/>
                </p:nvSpPr>
                <p:spPr>
                  <a:xfrm>
                    <a:off x="1043823" y="2274318"/>
                    <a:ext cx="1837369" cy="276999"/>
                  </a:xfrm>
                  <a:prstGeom prst="rect">
                    <a:avLst/>
                  </a:prstGeom>
                  <a:noFill/>
                </p:spPr>
                <p:txBody>
                  <a:bodyPr wrap="square" rtlCol="0">
                    <a:spAutoFit/>
                  </a:bodyPr>
                  <a:lstStyle/>
                  <a:p>
                    <a:r>
                      <a:rPr lang="en-GB" sz="1200"/>
                      <a:t>Sources of behavior</a:t>
                    </a:r>
                  </a:p>
                </p:txBody>
              </p:sp>
              <p:sp>
                <p:nvSpPr>
                  <p:cNvPr id="12" name="Rectangle 11">
                    <a:extLst>
                      <a:ext uri="{FF2B5EF4-FFF2-40B4-BE49-F238E27FC236}">
                        <a16:creationId xmlns:a16="http://schemas.microsoft.com/office/drawing/2014/main" id="{AFF36B52-F40E-E292-689D-662E1171EC24}"/>
                      </a:ext>
                    </a:extLst>
                  </p:cNvPr>
                  <p:cNvSpPr/>
                  <p:nvPr/>
                </p:nvSpPr>
                <p:spPr>
                  <a:xfrm>
                    <a:off x="337312" y="2656912"/>
                    <a:ext cx="696741" cy="3720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D7E75D3-44F9-0A8B-7F0C-70AE49726867}"/>
                      </a:ext>
                    </a:extLst>
                  </p:cNvPr>
                  <p:cNvSpPr txBox="1"/>
                  <p:nvPr/>
                </p:nvSpPr>
                <p:spPr>
                  <a:xfrm>
                    <a:off x="1043823" y="2704418"/>
                    <a:ext cx="1048242" cy="276999"/>
                  </a:xfrm>
                  <a:prstGeom prst="rect">
                    <a:avLst/>
                  </a:prstGeom>
                  <a:noFill/>
                </p:spPr>
                <p:txBody>
                  <a:bodyPr wrap="square" rtlCol="0">
                    <a:spAutoFit/>
                  </a:bodyPr>
                  <a:lstStyle/>
                  <a:p>
                    <a:r>
                      <a:rPr lang="en-GB" sz="1200"/>
                      <a:t>TDF Domains</a:t>
                    </a:r>
                  </a:p>
                </p:txBody>
              </p:sp>
            </p:grpSp>
            <p:sp>
              <p:nvSpPr>
                <p:cNvPr id="14" name="TextBox 13">
                  <a:extLst>
                    <a:ext uri="{FF2B5EF4-FFF2-40B4-BE49-F238E27FC236}">
                      <a16:creationId xmlns:a16="http://schemas.microsoft.com/office/drawing/2014/main" id="{3AB5F71F-3094-E460-9004-96D8654FFF0C}"/>
                    </a:ext>
                  </a:extLst>
                </p:cNvPr>
                <p:cNvSpPr txBox="1"/>
                <p:nvPr/>
              </p:nvSpPr>
              <p:spPr>
                <a:xfrm>
                  <a:off x="272261" y="3222030"/>
                  <a:ext cx="2877636" cy="2400657"/>
                </a:xfrm>
                <a:prstGeom prst="rect">
                  <a:avLst/>
                </a:prstGeom>
                <a:noFill/>
              </p:spPr>
              <p:txBody>
                <a:bodyPr wrap="square" rtlCol="0">
                  <a:spAutoFit/>
                </a:bodyPr>
                <a:lstStyle/>
                <a:p>
                  <a:r>
                    <a:rPr lang="en-GB" sz="1000" b="1"/>
                    <a:t>Soc </a:t>
                  </a:r>
                  <a:r>
                    <a:rPr lang="en-GB" sz="1000"/>
                    <a:t>– Social influences</a:t>
                  </a:r>
                  <a:br>
                    <a:rPr lang="en-GB" sz="1000"/>
                  </a:br>
                  <a:r>
                    <a:rPr lang="en-GB" sz="1000" b="1"/>
                    <a:t>Env</a:t>
                  </a:r>
                  <a:r>
                    <a:rPr lang="en-GB" sz="1000"/>
                    <a:t> – Environmental context and resources</a:t>
                  </a:r>
                  <a:br>
                    <a:rPr lang="en-GB" sz="1000"/>
                  </a:br>
                  <a:r>
                    <a:rPr lang="en-GB" sz="1000" b="1"/>
                    <a:t>Id</a:t>
                  </a:r>
                  <a:r>
                    <a:rPr lang="en-GB" sz="1000"/>
                    <a:t> – Social/professional role and identity</a:t>
                  </a:r>
                </a:p>
                <a:p>
                  <a:r>
                    <a:rPr lang="en-GB" sz="1000" b="1"/>
                    <a:t>Bel Cap </a:t>
                  </a:r>
                  <a:r>
                    <a:rPr lang="en-GB" sz="1000"/>
                    <a:t>– Beliefs about capabilities</a:t>
                  </a:r>
                </a:p>
                <a:p>
                  <a:r>
                    <a:rPr lang="en-GB" sz="1000" b="1" err="1"/>
                    <a:t>Opt</a:t>
                  </a:r>
                  <a:r>
                    <a:rPr lang="en-GB" sz="1000"/>
                    <a:t> – Optimism</a:t>
                  </a:r>
                </a:p>
                <a:p>
                  <a:r>
                    <a:rPr lang="en-GB" sz="1000" b="1"/>
                    <a:t>Int</a:t>
                  </a:r>
                  <a:r>
                    <a:rPr lang="en-GB" sz="1000"/>
                    <a:t> – Intentions</a:t>
                  </a:r>
                </a:p>
                <a:p>
                  <a:r>
                    <a:rPr lang="en-GB" sz="1000" b="1"/>
                    <a:t>Goals</a:t>
                  </a:r>
                  <a:r>
                    <a:rPr lang="en-GB" sz="1000"/>
                    <a:t> – Goals</a:t>
                  </a:r>
                </a:p>
                <a:p>
                  <a:r>
                    <a:rPr lang="en-GB" sz="1000" b="1"/>
                    <a:t>Bel Cons </a:t>
                  </a:r>
                  <a:r>
                    <a:rPr lang="en-GB" sz="1000"/>
                    <a:t>– Beliefs about consequences</a:t>
                  </a:r>
                </a:p>
                <a:p>
                  <a:r>
                    <a:rPr lang="en-GB" sz="1000" b="1" err="1"/>
                    <a:t>Reinf</a:t>
                  </a:r>
                  <a:r>
                    <a:rPr lang="en-GB" sz="1000"/>
                    <a:t> – Reinforcement</a:t>
                  </a:r>
                </a:p>
                <a:p>
                  <a:r>
                    <a:rPr lang="en-GB" sz="1000" b="1" err="1"/>
                    <a:t>Em</a:t>
                  </a:r>
                  <a:r>
                    <a:rPr lang="en-GB" sz="1000"/>
                    <a:t> – Emotion</a:t>
                  </a:r>
                </a:p>
                <a:p>
                  <a:r>
                    <a:rPr lang="en-GB" sz="1000" b="1"/>
                    <a:t>Know</a:t>
                  </a:r>
                  <a:r>
                    <a:rPr lang="en-GB" sz="1000"/>
                    <a:t> – Knowledge</a:t>
                  </a:r>
                </a:p>
                <a:p>
                  <a:r>
                    <a:rPr lang="en-GB" sz="1000" b="1"/>
                    <a:t>Cog </a:t>
                  </a:r>
                  <a:r>
                    <a:rPr lang="en-GB" sz="1000"/>
                    <a:t>– Cognitive and interpersonal skills</a:t>
                  </a:r>
                </a:p>
                <a:p>
                  <a:r>
                    <a:rPr lang="en-GB" sz="1000" b="1"/>
                    <a:t>Mem</a:t>
                  </a:r>
                  <a:r>
                    <a:rPr lang="en-GB" sz="1000"/>
                    <a:t> – Memory, attention and decision processes</a:t>
                  </a:r>
                </a:p>
                <a:p>
                  <a:r>
                    <a:rPr lang="en-GB" sz="1000" b="1" err="1"/>
                    <a:t>Beh</a:t>
                  </a:r>
                  <a:r>
                    <a:rPr lang="en-GB" sz="1000" b="1"/>
                    <a:t> Reg </a:t>
                  </a:r>
                  <a:r>
                    <a:rPr lang="en-GB" sz="1000"/>
                    <a:t>– Behavioural regulation</a:t>
                  </a:r>
                </a:p>
                <a:p>
                  <a:r>
                    <a:rPr lang="en-GB" sz="1000" b="1"/>
                    <a:t>Phys</a:t>
                  </a:r>
                  <a:r>
                    <a:rPr lang="en-GB" sz="1000"/>
                    <a:t> – Physical skills</a:t>
                  </a:r>
                </a:p>
              </p:txBody>
            </p:sp>
          </p:grpSp>
        </p:grpSp>
      </p:grpSp>
    </p:spTree>
    <p:extLst>
      <p:ext uri="{BB962C8B-B14F-4D97-AF65-F5344CB8AC3E}">
        <p14:creationId xmlns:p14="http://schemas.microsoft.com/office/powerpoint/2010/main" val="31202547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455AC-D97E-4A4D-8DDF-4DF4C67FCC55}"/>
              </a:ext>
            </a:extLst>
          </p:cNvPr>
          <p:cNvSpPr>
            <a:spLocks noGrp="1"/>
          </p:cNvSpPr>
          <p:nvPr>
            <p:ph type="body" sz="quarter" idx="10"/>
          </p:nvPr>
        </p:nvSpPr>
        <p:spPr/>
        <p:txBody>
          <a:bodyPr/>
          <a:lstStyle/>
          <a:p>
            <a:r>
              <a:rPr lang="en-US"/>
              <a:t>This slide deck was developed by </a:t>
            </a:r>
            <a:r>
              <a:rPr lang="en-US">
                <a:hlinkClick r:id="rId2"/>
              </a:rPr>
              <a:t>Morgan Garcia </a:t>
            </a:r>
            <a:r>
              <a:rPr lang="en-US"/>
              <a:t>and </a:t>
            </a:r>
            <a:r>
              <a:rPr lang="en-US">
                <a:hlinkClick r:id="rId3"/>
              </a:rPr>
              <a:t>Robyn Dayton</a:t>
            </a:r>
            <a:r>
              <a:rPr lang="en-US"/>
              <a:t>, FHI 360</a:t>
            </a:r>
          </a:p>
        </p:txBody>
      </p:sp>
    </p:spTree>
    <p:extLst>
      <p:ext uri="{BB962C8B-B14F-4D97-AF65-F5344CB8AC3E}">
        <p14:creationId xmlns:p14="http://schemas.microsoft.com/office/powerpoint/2010/main" val="39659985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59EFDC-49C5-4A4E-B351-15CB154A4E37}"/>
              </a:ext>
            </a:extLst>
          </p:cNvPr>
          <p:cNvGrpSpPr/>
          <p:nvPr/>
        </p:nvGrpSpPr>
        <p:grpSpPr>
          <a:xfrm>
            <a:off x="9103095" y="4285704"/>
            <a:ext cx="2930020" cy="1231796"/>
            <a:chOff x="8826815" y="4275597"/>
            <a:chExt cx="2549786" cy="1231796"/>
          </a:xfrm>
        </p:grpSpPr>
        <p:sp>
          <p:nvSpPr>
            <p:cNvPr id="8" name="Subtitle 4">
              <a:extLst>
                <a:ext uri="{FF2B5EF4-FFF2-40B4-BE49-F238E27FC236}">
                  <a16:creationId xmlns:a16="http://schemas.microsoft.com/office/drawing/2014/main" id="{F60DD05F-055A-B649-B182-1D82B9B38074}"/>
                </a:ext>
              </a:extLst>
            </p:cNvPr>
            <p:cNvSpPr txBox="1">
              <a:spLocks/>
            </p:cNvSpPr>
            <p:nvPr/>
          </p:nvSpPr>
          <p:spPr>
            <a:xfrm>
              <a:off x="8831835" y="4275597"/>
              <a:ext cx="1543672" cy="300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solidFill>
                </a:rPr>
                <a:t>PARTNERS (2) </a:t>
              </a:r>
            </a:p>
          </p:txBody>
        </p:sp>
        <p:sp>
          <p:nvSpPr>
            <p:cNvPr id="9" name="Subtitle 4">
              <a:extLst>
                <a:ext uri="{FF2B5EF4-FFF2-40B4-BE49-F238E27FC236}">
                  <a16:creationId xmlns:a16="http://schemas.microsoft.com/office/drawing/2014/main" id="{8C5AE9B9-B6CE-A54B-857B-E2497454EA1A}"/>
                </a:ext>
              </a:extLst>
            </p:cNvPr>
            <p:cNvSpPr txBox="1">
              <a:spLocks/>
            </p:cNvSpPr>
            <p:nvPr/>
          </p:nvSpPr>
          <p:spPr>
            <a:xfrm>
              <a:off x="8826815" y="4741431"/>
              <a:ext cx="2549786" cy="300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solidFill>
                </a:rPr>
                <a:t>PARENTS &amp; CAREGIVERS (2) </a:t>
              </a:r>
            </a:p>
          </p:txBody>
        </p:sp>
        <p:sp>
          <p:nvSpPr>
            <p:cNvPr id="10" name="Subtitle 4">
              <a:extLst>
                <a:ext uri="{FF2B5EF4-FFF2-40B4-BE49-F238E27FC236}">
                  <a16:creationId xmlns:a16="http://schemas.microsoft.com/office/drawing/2014/main" id="{339BA7FA-A034-FD4E-B911-3317466AEDA6}"/>
                </a:ext>
              </a:extLst>
            </p:cNvPr>
            <p:cNvSpPr txBox="1">
              <a:spLocks/>
            </p:cNvSpPr>
            <p:nvPr/>
          </p:nvSpPr>
          <p:spPr>
            <a:xfrm>
              <a:off x="8826815" y="5207265"/>
              <a:ext cx="1140940" cy="300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solidFill>
                </a:rPr>
                <a:t>PEERS (1)</a:t>
              </a:r>
            </a:p>
          </p:txBody>
        </p:sp>
      </p:grpSp>
      <p:sp>
        <p:nvSpPr>
          <p:cNvPr id="12" name="Text Placeholder 2">
            <a:extLst>
              <a:ext uri="{FF2B5EF4-FFF2-40B4-BE49-F238E27FC236}">
                <a16:creationId xmlns:a16="http://schemas.microsoft.com/office/drawing/2014/main" id="{BEB10EF2-D46E-1445-BFC8-7484EDE4E7D4}"/>
              </a:ext>
            </a:extLst>
          </p:cNvPr>
          <p:cNvSpPr txBox="1">
            <a:spLocks/>
          </p:cNvSpPr>
          <p:nvPr/>
        </p:nvSpPr>
        <p:spPr>
          <a:xfrm>
            <a:off x="3083886" y="4555594"/>
            <a:ext cx="7887901" cy="782962"/>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000" b="1" kern="1200" cap="all" spc="100" baseline="0">
                <a:solidFill>
                  <a:schemeClr val="accent1"/>
                </a:solidFill>
                <a:latin typeface="Poppins" pitchFamily="2" charset="77"/>
                <a:ea typeface="Roboto" panose="02000000000000000000" pitchFamily="2" charset="0"/>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SECTOR-ADJACENT</a:t>
            </a:r>
          </a:p>
          <a:p>
            <a:r>
              <a:rPr lang="en-GB" sz="2400"/>
              <a:t>Intervention deep dives</a:t>
            </a:r>
          </a:p>
        </p:txBody>
      </p:sp>
      <p:grpSp>
        <p:nvGrpSpPr>
          <p:cNvPr id="16" name="Group 15">
            <a:extLst>
              <a:ext uri="{FF2B5EF4-FFF2-40B4-BE49-F238E27FC236}">
                <a16:creationId xmlns:a16="http://schemas.microsoft.com/office/drawing/2014/main" id="{65B52478-0849-CB00-F16D-10E12CE90B12}"/>
              </a:ext>
            </a:extLst>
          </p:cNvPr>
          <p:cNvGrpSpPr/>
          <p:nvPr/>
        </p:nvGrpSpPr>
        <p:grpSpPr>
          <a:xfrm>
            <a:off x="8678007" y="4744738"/>
            <a:ext cx="411744" cy="300128"/>
            <a:chOff x="8917711" y="2472369"/>
            <a:chExt cx="886286" cy="646030"/>
          </a:xfrm>
        </p:grpSpPr>
        <p:pic>
          <p:nvPicPr>
            <p:cNvPr id="17" name="Picture 16">
              <a:extLst>
                <a:ext uri="{FF2B5EF4-FFF2-40B4-BE49-F238E27FC236}">
                  <a16:creationId xmlns:a16="http://schemas.microsoft.com/office/drawing/2014/main" id="{51A7FAB1-9339-C261-BF0D-B39E778A0DED}"/>
                </a:ext>
              </a:extLst>
            </p:cNvPr>
            <p:cNvPicPr>
              <a:picLocks noChangeAspect="1"/>
            </p:cNvPicPr>
            <p:nvPr/>
          </p:nvPicPr>
          <p:blipFill>
            <a:blip r:embed="rId2"/>
            <a:stretch>
              <a:fillRect/>
            </a:stretch>
          </p:blipFill>
          <p:spPr>
            <a:xfrm>
              <a:off x="8917711" y="2477193"/>
              <a:ext cx="579552" cy="641206"/>
            </a:xfrm>
            <a:prstGeom prst="rect">
              <a:avLst/>
            </a:prstGeom>
          </p:spPr>
        </p:pic>
        <p:pic>
          <p:nvPicPr>
            <p:cNvPr id="18" name="Picture 17">
              <a:extLst>
                <a:ext uri="{FF2B5EF4-FFF2-40B4-BE49-F238E27FC236}">
                  <a16:creationId xmlns:a16="http://schemas.microsoft.com/office/drawing/2014/main" id="{4689B0C9-D368-E7FD-1258-18433245B477}"/>
                </a:ext>
              </a:extLst>
            </p:cNvPr>
            <p:cNvPicPr>
              <a:picLocks noChangeAspect="1"/>
            </p:cNvPicPr>
            <p:nvPr/>
          </p:nvPicPr>
          <p:blipFill>
            <a:blip r:embed="rId3"/>
            <a:stretch>
              <a:fillRect/>
            </a:stretch>
          </p:blipFill>
          <p:spPr>
            <a:xfrm>
              <a:off x="9298919" y="2472369"/>
              <a:ext cx="505078" cy="646030"/>
            </a:xfrm>
            <a:prstGeom prst="rect">
              <a:avLst/>
            </a:prstGeom>
          </p:spPr>
        </p:pic>
      </p:grpSp>
      <p:pic>
        <p:nvPicPr>
          <p:cNvPr id="19" name="Picture 18">
            <a:extLst>
              <a:ext uri="{FF2B5EF4-FFF2-40B4-BE49-F238E27FC236}">
                <a16:creationId xmlns:a16="http://schemas.microsoft.com/office/drawing/2014/main" id="{496E7E1A-E338-B48F-DDEC-43A70A803985}"/>
              </a:ext>
            </a:extLst>
          </p:cNvPr>
          <p:cNvPicPr>
            <a:picLocks noChangeAspect="1"/>
          </p:cNvPicPr>
          <p:nvPr/>
        </p:nvPicPr>
        <p:blipFill>
          <a:blip r:embed="rId4"/>
          <a:stretch>
            <a:fillRect/>
          </a:stretch>
        </p:blipFill>
        <p:spPr>
          <a:xfrm>
            <a:off x="8760775" y="5211853"/>
            <a:ext cx="246207" cy="300602"/>
          </a:xfrm>
          <a:prstGeom prst="rect">
            <a:avLst/>
          </a:prstGeom>
        </p:spPr>
      </p:pic>
      <p:pic>
        <p:nvPicPr>
          <p:cNvPr id="13" name="Picture 12">
            <a:extLst>
              <a:ext uri="{FF2B5EF4-FFF2-40B4-BE49-F238E27FC236}">
                <a16:creationId xmlns:a16="http://schemas.microsoft.com/office/drawing/2014/main" id="{9ECDA0B5-CAF2-2217-B28E-7DB6B5CA10B9}"/>
              </a:ext>
            </a:extLst>
          </p:cNvPr>
          <p:cNvPicPr>
            <a:picLocks noChangeAspect="1"/>
          </p:cNvPicPr>
          <p:nvPr/>
        </p:nvPicPr>
        <p:blipFill>
          <a:blip r:embed="rId5"/>
          <a:stretch>
            <a:fillRect/>
          </a:stretch>
        </p:blipFill>
        <p:spPr>
          <a:xfrm>
            <a:off x="8736542" y="4253507"/>
            <a:ext cx="270440" cy="302087"/>
          </a:xfrm>
          <a:prstGeom prst="rect">
            <a:avLst/>
          </a:prstGeom>
        </p:spPr>
      </p:pic>
    </p:spTree>
    <p:extLst>
      <p:ext uri="{BB962C8B-B14F-4D97-AF65-F5344CB8AC3E}">
        <p14:creationId xmlns:p14="http://schemas.microsoft.com/office/powerpoint/2010/main" val="6633287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170E-3421-D74A-B728-FE66DAFC0FA8}"/>
              </a:ext>
            </a:extLst>
          </p:cNvPr>
          <p:cNvSpPr>
            <a:spLocks noGrp="1"/>
          </p:cNvSpPr>
          <p:nvPr>
            <p:ph type="title"/>
          </p:nvPr>
        </p:nvSpPr>
        <p:spPr>
          <a:xfrm>
            <a:off x="0" y="233729"/>
            <a:ext cx="10515600" cy="1143000"/>
          </a:xfrm>
        </p:spPr>
        <p:txBody>
          <a:bodyPr/>
          <a:lstStyle/>
          <a:p>
            <a:r>
              <a:rPr lang="en-GB"/>
              <a:t>Summary of Sector-Adjacent Interventions</a:t>
            </a:r>
          </a:p>
        </p:txBody>
      </p:sp>
      <p:sp>
        <p:nvSpPr>
          <p:cNvPr id="11" name="Round Same Side Corner Rectangle 1">
            <a:extLst>
              <a:ext uri="{FF2B5EF4-FFF2-40B4-BE49-F238E27FC236}">
                <a16:creationId xmlns:a16="http://schemas.microsoft.com/office/drawing/2014/main" id="{C492F80F-19F8-F54B-8CF8-CC8B51919209}"/>
              </a:ext>
            </a:extLst>
          </p:cNvPr>
          <p:cNvSpPr/>
          <p:nvPr/>
        </p:nvSpPr>
        <p:spPr>
          <a:xfrm rot="5400000">
            <a:off x="5066492" y="-2170759"/>
            <a:ext cx="534409" cy="10878207"/>
          </a:xfrm>
          <a:prstGeom prst="round2SameRect">
            <a:avLst>
              <a:gd name="adj1" fmla="val 48323"/>
              <a:gd name="adj2" fmla="val 0"/>
            </a:avLst>
          </a:prstGeom>
          <a:solidFill>
            <a:srgbClr val="F2E8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A997CCB-8A28-B740-9445-CEA4AF9FC660}"/>
              </a:ext>
            </a:extLst>
          </p:cNvPr>
          <p:cNvSpPr txBox="1"/>
          <p:nvPr/>
        </p:nvSpPr>
        <p:spPr>
          <a:xfrm>
            <a:off x="859357" y="3029733"/>
            <a:ext cx="9877096" cy="400110"/>
          </a:xfrm>
          <a:prstGeom prst="rect">
            <a:avLst/>
          </a:prstGeom>
          <a:noFill/>
        </p:spPr>
        <p:txBody>
          <a:bodyPr wrap="square">
            <a:spAutoFit/>
          </a:bodyPr>
          <a:lstStyle/>
          <a:p>
            <a:pPr>
              <a:buClr>
                <a:schemeClr val="accent3"/>
              </a:buClr>
              <a:buSzPct val="110000"/>
            </a:pPr>
            <a:r>
              <a:rPr lang="en-US" sz="2000" b="1" err="1">
                <a:solidFill>
                  <a:schemeClr val="accent2"/>
                </a:solidFill>
              </a:rPr>
              <a:t>Kuwa</a:t>
            </a:r>
            <a:r>
              <a:rPr lang="en-US" sz="2000" b="1">
                <a:solidFill>
                  <a:schemeClr val="accent2"/>
                </a:solidFill>
              </a:rPr>
              <a:t> </a:t>
            </a:r>
            <a:r>
              <a:rPr lang="en-US" sz="2000" b="1" err="1">
                <a:solidFill>
                  <a:schemeClr val="accent2"/>
                </a:solidFill>
              </a:rPr>
              <a:t>Mjanja</a:t>
            </a:r>
            <a:r>
              <a:rPr lang="en-US" sz="2000" b="1">
                <a:solidFill>
                  <a:schemeClr val="accent2"/>
                </a:solidFill>
              </a:rPr>
              <a:t> </a:t>
            </a:r>
            <a:r>
              <a:rPr lang="en-US" sz="1200"/>
              <a:t>(</a:t>
            </a:r>
            <a:r>
              <a:rPr lang="en-US" sz="1200" i="1"/>
              <a:t>PSI</a:t>
            </a:r>
            <a:r>
              <a:rPr lang="en-US" sz="1200"/>
              <a:t>;  parents/caregivers)</a:t>
            </a:r>
            <a:r>
              <a:rPr lang="en-US" sz="1200" b="1">
                <a:solidFill>
                  <a:schemeClr val="accent2"/>
                </a:solidFill>
              </a:rPr>
              <a:t> </a:t>
            </a:r>
            <a:endParaRPr lang="en-US" sz="1200"/>
          </a:p>
        </p:txBody>
      </p:sp>
      <p:grpSp>
        <p:nvGrpSpPr>
          <p:cNvPr id="6" name="Group 5">
            <a:extLst>
              <a:ext uri="{FF2B5EF4-FFF2-40B4-BE49-F238E27FC236}">
                <a16:creationId xmlns:a16="http://schemas.microsoft.com/office/drawing/2014/main" id="{4DEA1248-E076-DF44-91D7-D10DD03B51E4}"/>
              </a:ext>
            </a:extLst>
          </p:cNvPr>
          <p:cNvGrpSpPr/>
          <p:nvPr/>
        </p:nvGrpSpPr>
        <p:grpSpPr>
          <a:xfrm>
            <a:off x="-12590" y="2302301"/>
            <a:ext cx="10878209" cy="534409"/>
            <a:chOff x="1131" y="2477376"/>
            <a:chExt cx="10878209" cy="762157"/>
          </a:xfrm>
        </p:grpSpPr>
        <p:sp>
          <p:nvSpPr>
            <p:cNvPr id="10" name="Round Same Side Corner Rectangle 1">
              <a:extLst>
                <a:ext uri="{FF2B5EF4-FFF2-40B4-BE49-F238E27FC236}">
                  <a16:creationId xmlns:a16="http://schemas.microsoft.com/office/drawing/2014/main" id="{068802B1-98D0-554E-8532-8C950CED3922}"/>
                </a:ext>
              </a:extLst>
            </p:cNvPr>
            <p:cNvSpPr/>
            <p:nvPr/>
          </p:nvSpPr>
          <p:spPr>
            <a:xfrm rot="5400000">
              <a:off x="5059159" y="-2580650"/>
              <a:ext cx="762155" cy="10878207"/>
            </a:xfrm>
            <a:prstGeom prst="round2SameRect">
              <a:avLst>
                <a:gd name="adj1" fmla="val 48323"/>
                <a:gd name="adj2" fmla="val 0"/>
              </a:avLst>
            </a:prstGeom>
            <a:solidFill>
              <a:srgbClr val="E9F0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626A510-6BFE-164C-A03C-7B3128E82B1F}"/>
                </a:ext>
              </a:extLst>
            </p:cNvPr>
            <p:cNvSpPr txBox="1"/>
            <p:nvPr/>
          </p:nvSpPr>
          <p:spPr>
            <a:xfrm>
              <a:off x="879375" y="2657810"/>
              <a:ext cx="9877096" cy="570624"/>
            </a:xfrm>
            <a:prstGeom prst="rect">
              <a:avLst/>
            </a:prstGeom>
            <a:noFill/>
          </p:spPr>
          <p:txBody>
            <a:bodyPr wrap="square">
              <a:spAutoFit/>
            </a:bodyPr>
            <a:lstStyle/>
            <a:p>
              <a:pPr>
                <a:buClr>
                  <a:schemeClr val="accent1"/>
                </a:buClr>
                <a:buSzPct val="110000"/>
              </a:pPr>
              <a:r>
                <a:rPr lang="en-US" sz="2000" b="1">
                  <a:solidFill>
                    <a:schemeClr val="accent1"/>
                  </a:solidFill>
                </a:rPr>
                <a:t>Husbands’ Schools </a:t>
              </a:r>
              <a:r>
                <a:rPr lang="en-US" sz="1200"/>
                <a:t>(</a:t>
              </a:r>
              <a:r>
                <a:rPr lang="en-US" sz="1200" i="1"/>
                <a:t>Passages</a:t>
              </a:r>
              <a:r>
                <a:rPr lang="en-US" sz="1200"/>
                <a:t>; partners) </a:t>
              </a:r>
            </a:p>
          </p:txBody>
        </p:sp>
        <p:sp>
          <p:nvSpPr>
            <p:cNvPr id="23" name="Round Same Side Corner Rectangle 1">
              <a:extLst>
                <a:ext uri="{FF2B5EF4-FFF2-40B4-BE49-F238E27FC236}">
                  <a16:creationId xmlns:a16="http://schemas.microsoft.com/office/drawing/2014/main" id="{5DC95F92-2C72-854D-82BC-BC487D0093E5}"/>
                </a:ext>
              </a:extLst>
            </p:cNvPr>
            <p:cNvSpPr/>
            <p:nvPr/>
          </p:nvSpPr>
          <p:spPr>
            <a:xfrm rot="5400000">
              <a:off x="-2259" y="2480767"/>
              <a:ext cx="762156" cy="755375"/>
            </a:xfrm>
            <a:prstGeom prst="round2SameRect">
              <a:avLst>
                <a:gd name="adj1" fmla="val 48323"/>
                <a:gd name="adj2" fmla="val 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88770CC9-9F55-3246-8361-9C3ADFFD3539}"/>
              </a:ext>
            </a:extLst>
          </p:cNvPr>
          <p:cNvGrpSpPr/>
          <p:nvPr/>
        </p:nvGrpSpPr>
        <p:grpSpPr>
          <a:xfrm>
            <a:off x="0" y="3719102"/>
            <a:ext cx="10944526" cy="534409"/>
            <a:chOff x="1132" y="4285938"/>
            <a:chExt cx="10944526" cy="762156"/>
          </a:xfrm>
        </p:grpSpPr>
        <p:sp>
          <p:nvSpPr>
            <p:cNvPr id="12" name="Round Same Side Corner Rectangle 1">
              <a:extLst>
                <a:ext uri="{FF2B5EF4-FFF2-40B4-BE49-F238E27FC236}">
                  <a16:creationId xmlns:a16="http://schemas.microsoft.com/office/drawing/2014/main" id="{6311F8BE-B79D-704F-B2C3-058A765D6701}"/>
                </a:ext>
              </a:extLst>
            </p:cNvPr>
            <p:cNvSpPr/>
            <p:nvPr/>
          </p:nvSpPr>
          <p:spPr>
            <a:xfrm rot="5400000">
              <a:off x="5061627" y="-769619"/>
              <a:ext cx="757216" cy="10878206"/>
            </a:xfrm>
            <a:prstGeom prst="round2SameRect">
              <a:avLst>
                <a:gd name="adj1" fmla="val 48323"/>
                <a:gd name="adj2" fmla="val 0"/>
              </a:avLst>
            </a:prstGeom>
            <a:solidFill>
              <a:srgbClr val="FDF6E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2B3A858-AE41-5F4B-B0C2-391FAE994110}"/>
                </a:ext>
              </a:extLst>
            </p:cNvPr>
            <p:cNvSpPr txBox="1"/>
            <p:nvPr/>
          </p:nvSpPr>
          <p:spPr>
            <a:xfrm>
              <a:off x="879375" y="4349629"/>
              <a:ext cx="10066283" cy="570623"/>
            </a:xfrm>
            <a:prstGeom prst="rect">
              <a:avLst/>
            </a:prstGeom>
            <a:noFill/>
          </p:spPr>
          <p:txBody>
            <a:bodyPr wrap="square">
              <a:spAutoFit/>
            </a:bodyPr>
            <a:lstStyle/>
            <a:p>
              <a:pPr>
                <a:buClr>
                  <a:schemeClr val="accent3"/>
                </a:buClr>
                <a:buSzPct val="110000"/>
              </a:pPr>
              <a:r>
                <a:rPr lang="en-US" sz="2000" b="1">
                  <a:solidFill>
                    <a:srgbClr val="DE9F3B"/>
                  </a:solidFill>
                </a:rPr>
                <a:t>Ni </a:t>
              </a:r>
              <a:r>
                <a:rPr lang="en-US" sz="2000" b="1" err="1">
                  <a:solidFill>
                    <a:srgbClr val="DE9F3B"/>
                  </a:solidFill>
                </a:rPr>
                <a:t>Nyampinga</a:t>
              </a:r>
              <a:endParaRPr lang="en-US" sz="1600"/>
            </a:p>
          </p:txBody>
        </p:sp>
        <p:sp>
          <p:nvSpPr>
            <p:cNvPr id="25" name="Round Same Side Corner Rectangle 1">
              <a:extLst>
                <a:ext uri="{FF2B5EF4-FFF2-40B4-BE49-F238E27FC236}">
                  <a16:creationId xmlns:a16="http://schemas.microsoft.com/office/drawing/2014/main" id="{F3D60FDD-A762-2A4F-A21F-10DB6678885A}"/>
                </a:ext>
              </a:extLst>
            </p:cNvPr>
            <p:cNvSpPr/>
            <p:nvPr/>
          </p:nvSpPr>
          <p:spPr>
            <a:xfrm rot="5400000">
              <a:off x="-2258" y="4289328"/>
              <a:ext cx="762156" cy="755375"/>
            </a:xfrm>
            <a:prstGeom prst="round2SameRect">
              <a:avLst>
                <a:gd name="adj1" fmla="val 48323"/>
                <a:gd name="adj2" fmla="val 0"/>
              </a:avLst>
            </a:prstGeom>
            <a:solidFill>
              <a:srgbClr val="DE9F3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ound Same Side Corner Rectangle 1">
            <a:extLst>
              <a:ext uri="{FF2B5EF4-FFF2-40B4-BE49-F238E27FC236}">
                <a16:creationId xmlns:a16="http://schemas.microsoft.com/office/drawing/2014/main" id="{DFE01F83-64AD-6A43-980D-5D7D608ED83D}"/>
              </a:ext>
            </a:extLst>
          </p:cNvPr>
          <p:cNvSpPr/>
          <p:nvPr/>
        </p:nvSpPr>
        <p:spPr>
          <a:xfrm rot="5400000">
            <a:off x="90370" y="2878629"/>
            <a:ext cx="549456" cy="755375"/>
          </a:xfrm>
          <a:prstGeom prst="round2SameRect">
            <a:avLst>
              <a:gd name="adj1" fmla="val 48323"/>
              <a:gd name="adj2" fmla="val 0"/>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DC1B18E-3A20-A04A-8B2F-DD4DA846434B}"/>
              </a:ext>
            </a:extLst>
          </p:cNvPr>
          <p:cNvSpPr/>
          <p:nvPr/>
        </p:nvSpPr>
        <p:spPr>
          <a:xfrm>
            <a:off x="742217" y="1160171"/>
            <a:ext cx="10111376" cy="800219"/>
          </a:xfrm>
          <a:prstGeom prst="rect">
            <a:avLst/>
          </a:prstGeom>
        </p:spPr>
        <p:txBody>
          <a:bodyPr wrap="square">
            <a:spAutoFit/>
          </a:bodyPr>
          <a:lstStyle/>
          <a:p>
            <a:pPr>
              <a:buSzPct val="110000"/>
            </a:pPr>
            <a:r>
              <a:rPr lang="en-US"/>
              <a:t>During the Action Tank, </a:t>
            </a:r>
            <a:r>
              <a:rPr lang="en-US" sz="2800" b="1">
                <a:solidFill>
                  <a:schemeClr val="accent2"/>
                </a:solidFill>
              </a:rPr>
              <a:t>5</a:t>
            </a:r>
            <a:r>
              <a:rPr lang="en-US"/>
              <a:t> of the identified sector-adjacent intervention were presented in detail, representing all influencer groups. </a:t>
            </a:r>
          </a:p>
        </p:txBody>
      </p:sp>
      <p:grpSp>
        <p:nvGrpSpPr>
          <p:cNvPr id="4" name="Group 3">
            <a:extLst>
              <a:ext uri="{FF2B5EF4-FFF2-40B4-BE49-F238E27FC236}">
                <a16:creationId xmlns:a16="http://schemas.microsoft.com/office/drawing/2014/main" id="{C1E8CF6A-36BA-4B4E-B450-C87336325C98}"/>
              </a:ext>
            </a:extLst>
          </p:cNvPr>
          <p:cNvGrpSpPr/>
          <p:nvPr/>
        </p:nvGrpSpPr>
        <p:grpSpPr>
          <a:xfrm>
            <a:off x="0" y="4435151"/>
            <a:ext cx="10878207" cy="530948"/>
            <a:chOff x="-25376" y="5480786"/>
            <a:chExt cx="10878207" cy="762161"/>
          </a:xfrm>
        </p:grpSpPr>
        <p:sp>
          <p:nvSpPr>
            <p:cNvPr id="16" name="Round Same Side Corner Rectangle 1">
              <a:extLst>
                <a:ext uri="{FF2B5EF4-FFF2-40B4-BE49-F238E27FC236}">
                  <a16:creationId xmlns:a16="http://schemas.microsoft.com/office/drawing/2014/main" id="{E34E6EBC-3B4E-B249-9E2E-F737537A0FE3}"/>
                </a:ext>
              </a:extLst>
            </p:cNvPr>
            <p:cNvSpPr/>
            <p:nvPr/>
          </p:nvSpPr>
          <p:spPr>
            <a:xfrm rot="5400000">
              <a:off x="5032650" y="422765"/>
              <a:ext cx="762156" cy="10878207"/>
            </a:xfrm>
            <a:prstGeom prst="round2SameRect">
              <a:avLst>
                <a:gd name="adj1" fmla="val 48323"/>
                <a:gd name="adj2" fmla="val 0"/>
              </a:avLst>
            </a:prstGeom>
            <a:solidFill>
              <a:srgbClr val="E9F0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Same Side Corner Rectangle 1">
              <a:extLst>
                <a:ext uri="{FF2B5EF4-FFF2-40B4-BE49-F238E27FC236}">
                  <a16:creationId xmlns:a16="http://schemas.microsoft.com/office/drawing/2014/main" id="{677260CD-ABD0-AA43-BEBB-08744FED439A}"/>
                </a:ext>
              </a:extLst>
            </p:cNvPr>
            <p:cNvSpPr/>
            <p:nvPr/>
          </p:nvSpPr>
          <p:spPr>
            <a:xfrm rot="5400000">
              <a:off x="-28765" y="5484176"/>
              <a:ext cx="762156" cy="755375"/>
            </a:xfrm>
            <a:prstGeom prst="round2SameRect">
              <a:avLst>
                <a:gd name="adj1" fmla="val 48323"/>
                <a:gd name="adj2" fmla="val 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1A7AEE4-989A-B648-B7AE-0DC65885D2A7}"/>
                </a:ext>
              </a:extLst>
            </p:cNvPr>
            <p:cNvSpPr txBox="1"/>
            <p:nvPr/>
          </p:nvSpPr>
          <p:spPr>
            <a:xfrm>
              <a:off x="852868" y="5544172"/>
              <a:ext cx="9877096" cy="574347"/>
            </a:xfrm>
            <a:prstGeom prst="rect">
              <a:avLst/>
            </a:prstGeom>
            <a:noFill/>
          </p:spPr>
          <p:txBody>
            <a:bodyPr wrap="square">
              <a:spAutoFit/>
            </a:bodyPr>
            <a:lstStyle/>
            <a:p>
              <a:pPr>
                <a:buClr>
                  <a:schemeClr val="accent3"/>
                </a:buClr>
                <a:buSzPct val="110000"/>
              </a:pPr>
              <a:r>
                <a:rPr lang="en-US" sz="2000" b="1">
                  <a:solidFill>
                    <a:srgbClr val="05676D"/>
                  </a:solidFill>
                </a:rPr>
                <a:t>Programs H and P</a:t>
              </a:r>
              <a:endParaRPr lang="en-US" sz="1600"/>
            </a:p>
          </p:txBody>
        </p:sp>
      </p:grpSp>
      <p:sp>
        <p:nvSpPr>
          <p:cNvPr id="7" name="Rectangle 6">
            <a:extLst>
              <a:ext uri="{FF2B5EF4-FFF2-40B4-BE49-F238E27FC236}">
                <a16:creationId xmlns:a16="http://schemas.microsoft.com/office/drawing/2014/main" id="{09D5F4D3-0388-8044-62D8-E3FD9C00998A}"/>
              </a:ext>
            </a:extLst>
          </p:cNvPr>
          <p:cNvSpPr/>
          <p:nvPr/>
        </p:nvSpPr>
        <p:spPr>
          <a:xfrm>
            <a:off x="-2999716" y="-1904102"/>
            <a:ext cx="10111376" cy="646331"/>
          </a:xfrm>
          <a:prstGeom prst="rect">
            <a:avLst/>
          </a:prstGeom>
        </p:spPr>
        <p:txBody>
          <a:bodyPr wrap="square">
            <a:spAutoFit/>
          </a:bodyPr>
          <a:lstStyle/>
          <a:p>
            <a:pPr>
              <a:buSzPct val="110000"/>
            </a:pPr>
            <a:r>
              <a:rPr lang="en-US" err="1"/>
              <a:t>ummaries</a:t>
            </a:r>
            <a:r>
              <a:rPr lang="en-US"/>
              <a:t> were developed for a sub-set of the identified sector-adjacent interventions. The selection of interventions for summaries based on the following considerations. </a:t>
            </a:r>
          </a:p>
        </p:txBody>
      </p:sp>
      <p:sp>
        <p:nvSpPr>
          <p:cNvPr id="8" name="Round Same Side Corner Rectangle 1">
            <a:extLst>
              <a:ext uri="{FF2B5EF4-FFF2-40B4-BE49-F238E27FC236}">
                <a16:creationId xmlns:a16="http://schemas.microsoft.com/office/drawing/2014/main" id="{E83073C3-A935-EFC7-1734-5C8E731DCC6E}"/>
              </a:ext>
            </a:extLst>
          </p:cNvPr>
          <p:cNvSpPr/>
          <p:nvPr/>
        </p:nvSpPr>
        <p:spPr>
          <a:xfrm rot="5400000">
            <a:off x="5050764" y="5452"/>
            <a:ext cx="530944" cy="10878207"/>
          </a:xfrm>
          <a:prstGeom prst="round2SameRect">
            <a:avLst>
              <a:gd name="adj1" fmla="val 48323"/>
              <a:gd name="adj2" fmla="val 0"/>
            </a:avLst>
          </a:prstGeom>
          <a:solidFill>
            <a:srgbClr val="F2E8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AD3968-4F88-E926-010D-73CC78465D3A}"/>
              </a:ext>
            </a:extLst>
          </p:cNvPr>
          <p:cNvSpPr txBox="1"/>
          <p:nvPr/>
        </p:nvSpPr>
        <p:spPr>
          <a:xfrm>
            <a:off x="819737" y="5222087"/>
            <a:ext cx="9877096" cy="400110"/>
          </a:xfrm>
          <a:prstGeom prst="rect">
            <a:avLst/>
          </a:prstGeom>
          <a:noFill/>
        </p:spPr>
        <p:txBody>
          <a:bodyPr wrap="square">
            <a:spAutoFit/>
          </a:bodyPr>
          <a:lstStyle/>
          <a:p>
            <a:pPr>
              <a:buClr>
                <a:schemeClr val="accent3"/>
              </a:buClr>
              <a:buSzPct val="110000"/>
            </a:pPr>
            <a:r>
              <a:rPr lang="en-US" sz="2000" b="1">
                <a:solidFill>
                  <a:schemeClr val="accent2"/>
                </a:solidFill>
              </a:rPr>
              <a:t>Straight Talk</a:t>
            </a:r>
            <a:endParaRPr lang="en-US" sz="1600"/>
          </a:p>
        </p:txBody>
      </p:sp>
      <p:sp>
        <p:nvSpPr>
          <p:cNvPr id="13" name="Round Same Side Corner Rectangle 1">
            <a:extLst>
              <a:ext uri="{FF2B5EF4-FFF2-40B4-BE49-F238E27FC236}">
                <a16:creationId xmlns:a16="http://schemas.microsoft.com/office/drawing/2014/main" id="{7B90C23F-B133-53B8-4EC2-CE5537BEFECB}"/>
              </a:ext>
            </a:extLst>
          </p:cNvPr>
          <p:cNvSpPr/>
          <p:nvPr/>
        </p:nvSpPr>
        <p:spPr>
          <a:xfrm rot="5400000">
            <a:off x="112215" y="5058701"/>
            <a:ext cx="530946" cy="755375"/>
          </a:xfrm>
          <a:prstGeom prst="round2SameRect">
            <a:avLst>
              <a:gd name="adj1" fmla="val 48323"/>
              <a:gd name="adj2" fmla="val 0"/>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DE7DE14-DD33-B3B3-6776-EE5D8D335140}"/>
              </a:ext>
            </a:extLst>
          </p:cNvPr>
          <p:cNvSpPr txBox="1"/>
          <p:nvPr/>
        </p:nvSpPr>
        <p:spPr>
          <a:xfrm>
            <a:off x="2596374" y="3850780"/>
            <a:ext cx="4158574" cy="276999"/>
          </a:xfrm>
          <a:prstGeom prst="rect">
            <a:avLst/>
          </a:prstGeom>
          <a:noFill/>
        </p:spPr>
        <p:txBody>
          <a:bodyPr wrap="square">
            <a:spAutoFit/>
          </a:bodyPr>
          <a:lstStyle/>
          <a:p>
            <a:r>
              <a:rPr lang="en-US" sz="1200"/>
              <a:t>(</a:t>
            </a:r>
            <a:r>
              <a:rPr lang="en-US" sz="1200" i="1"/>
              <a:t>Girl Effect</a:t>
            </a:r>
            <a:r>
              <a:rPr lang="en-US" sz="1200"/>
              <a:t>; peers) </a:t>
            </a:r>
          </a:p>
        </p:txBody>
      </p:sp>
      <p:sp>
        <p:nvSpPr>
          <p:cNvPr id="29" name="TextBox 28">
            <a:extLst>
              <a:ext uri="{FF2B5EF4-FFF2-40B4-BE49-F238E27FC236}">
                <a16:creationId xmlns:a16="http://schemas.microsoft.com/office/drawing/2014/main" id="{F061F64D-EBE6-929B-2757-7681182297BB}"/>
              </a:ext>
            </a:extLst>
          </p:cNvPr>
          <p:cNvSpPr txBox="1"/>
          <p:nvPr/>
        </p:nvSpPr>
        <p:spPr>
          <a:xfrm>
            <a:off x="2953086" y="4562122"/>
            <a:ext cx="4158574" cy="276999"/>
          </a:xfrm>
          <a:prstGeom prst="rect">
            <a:avLst/>
          </a:prstGeom>
          <a:noFill/>
        </p:spPr>
        <p:txBody>
          <a:bodyPr wrap="square">
            <a:spAutoFit/>
          </a:bodyPr>
          <a:lstStyle/>
          <a:p>
            <a:r>
              <a:rPr lang="en-US" sz="1200"/>
              <a:t>(</a:t>
            </a:r>
            <a:r>
              <a:rPr lang="en-US" sz="1200" i="1" err="1"/>
              <a:t>Promundo</a:t>
            </a:r>
            <a:r>
              <a:rPr lang="en-US" sz="1200"/>
              <a:t>; partners) </a:t>
            </a:r>
          </a:p>
        </p:txBody>
      </p:sp>
      <p:sp>
        <p:nvSpPr>
          <p:cNvPr id="30" name="TextBox 29">
            <a:extLst>
              <a:ext uri="{FF2B5EF4-FFF2-40B4-BE49-F238E27FC236}">
                <a16:creationId xmlns:a16="http://schemas.microsoft.com/office/drawing/2014/main" id="{D28FF7F8-5E57-1C2E-EDBC-F25CD4F11EB8}"/>
              </a:ext>
            </a:extLst>
          </p:cNvPr>
          <p:cNvSpPr txBox="1"/>
          <p:nvPr/>
        </p:nvSpPr>
        <p:spPr>
          <a:xfrm>
            <a:off x="2302213" y="5283642"/>
            <a:ext cx="4158574" cy="276999"/>
          </a:xfrm>
          <a:prstGeom prst="rect">
            <a:avLst/>
          </a:prstGeom>
          <a:noFill/>
        </p:spPr>
        <p:txBody>
          <a:bodyPr wrap="square">
            <a:spAutoFit/>
          </a:bodyPr>
          <a:lstStyle/>
          <a:p>
            <a:r>
              <a:rPr lang="en-US" sz="1200"/>
              <a:t>(</a:t>
            </a:r>
            <a:r>
              <a:rPr lang="en-US" sz="1200" i="1"/>
              <a:t>Straight Talk Foundation</a:t>
            </a:r>
            <a:r>
              <a:rPr lang="en-US" sz="1200"/>
              <a:t>; parents/caregivers) </a:t>
            </a:r>
          </a:p>
        </p:txBody>
      </p:sp>
    </p:spTree>
    <p:extLst>
      <p:ext uri="{BB962C8B-B14F-4D97-AF65-F5344CB8AC3E}">
        <p14:creationId xmlns:p14="http://schemas.microsoft.com/office/powerpoint/2010/main" val="42130174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A00400-8CD1-BA91-EE8E-6AC1DCBBF7F6}"/>
              </a:ext>
            </a:extLst>
          </p:cNvPr>
          <p:cNvSpPr txBox="1">
            <a:spLocks/>
          </p:cNvSpPr>
          <p:nvPr/>
        </p:nvSpPr>
        <p:spPr>
          <a:xfrm>
            <a:off x="521494" y="1276333"/>
            <a:ext cx="9439772" cy="10884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rPr>
              <a:t>Husbands’ Schools</a:t>
            </a:r>
            <a:r>
              <a:rPr lang="en-US" sz="4000">
                <a:solidFill>
                  <a:schemeClr val="bg1"/>
                </a:solidFill>
              </a:rPr>
              <a:t>: </a:t>
            </a:r>
            <a:br>
              <a:rPr lang="en-US" sz="4000">
                <a:solidFill>
                  <a:schemeClr val="bg1"/>
                </a:solidFill>
              </a:rPr>
            </a:br>
            <a:r>
              <a:rPr lang="en-US" sz="4000">
                <a:solidFill>
                  <a:schemeClr val="bg1"/>
                </a:solidFill>
              </a:rPr>
              <a:t>Fostering Change in Gender Dynamics to Improve Women’s Use of Reproductive Health Services in Niger</a:t>
            </a:r>
            <a:br>
              <a:rPr lang="en-US" sz="3600">
                <a:solidFill>
                  <a:schemeClr val="bg1"/>
                </a:solidFill>
              </a:rPr>
            </a:br>
            <a:br>
              <a:rPr lang="en-US" sz="3600"/>
            </a:br>
            <a:br>
              <a:rPr lang="en-US" sz="10400"/>
            </a:br>
            <a:endParaRPr lang="en-US" sz="10400"/>
          </a:p>
        </p:txBody>
      </p:sp>
      <p:sp>
        <p:nvSpPr>
          <p:cNvPr id="7" name="Text Placeholder 8">
            <a:extLst>
              <a:ext uri="{FF2B5EF4-FFF2-40B4-BE49-F238E27FC236}">
                <a16:creationId xmlns:a16="http://schemas.microsoft.com/office/drawing/2014/main" id="{00533F41-899C-8C28-A43C-D2DAE54DE0FD}"/>
              </a:ext>
            </a:extLst>
          </p:cNvPr>
          <p:cNvSpPr txBox="1">
            <a:spLocks/>
          </p:cNvSpPr>
          <p:nvPr/>
        </p:nvSpPr>
        <p:spPr>
          <a:xfrm>
            <a:off x="521494" y="4034483"/>
            <a:ext cx="7977188" cy="4659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rPr>
              <a:t>Mariam Diakité and Susan </a:t>
            </a:r>
            <a:r>
              <a:rPr lang="en-US" sz="1800" err="1">
                <a:solidFill>
                  <a:schemeClr val="bg1"/>
                </a:solidFill>
              </a:rPr>
              <a:t>Igras</a:t>
            </a:r>
            <a:r>
              <a:rPr lang="en-US" sz="1800">
                <a:solidFill>
                  <a:schemeClr val="bg1"/>
                </a:solidFill>
              </a:rPr>
              <a:t>, Georgetown University</a:t>
            </a:r>
          </a:p>
        </p:txBody>
      </p:sp>
      <p:pic>
        <p:nvPicPr>
          <p:cNvPr id="8" name="Picture 7">
            <a:extLst>
              <a:ext uri="{FF2B5EF4-FFF2-40B4-BE49-F238E27FC236}">
                <a16:creationId xmlns:a16="http://schemas.microsoft.com/office/drawing/2014/main" id="{EDFB6ACE-9B78-0DBE-539B-A7529F0924C9}"/>
              </a:ext>
            </a:extLst>
          </p:cNvPr>
          <p:cNvPicPr>
            <a:picLocks noChangeAspect="1"/>
          </p:cNvPicPr>
          <p:nvPr/>
        </p:nvPicPr>
        <p:blipFill>
          <a:blip r:embed="rId2"/>
          <a:stretch>
            <a:fillRect/>
          </a:stretch>
        </p:blipFill>
        <p:spPr>
          <a:xfrm>
            <a:off x="193288" y="5260688"/>
            <a:ext cx="2048107" cy="538976"/>
          </a:xfrm>
          <a:prstGeom prst="rect">
            <a:avLst/>
          </a:prstGeom>
        </p:spPr>
      </p:pic>
      <p:pic>
        <p:nvPicPr>
          <p:cNvPr id="9" name="Picture 8">
            <a:extLst>
              <a:ext uri="{FF2B5EF4-FFF2-40B4-BE49-F238E27FC236}">
                <a16:creationId xmlns:a16="http://schemas.microsoft.com/office/drawing/2014/main" id="{8715B90E-B79B-611C-C664-EB317C568BC9}"/>
              </a:ext>
            </a:extLst>
          </p:cNvPr>
          <p:cNvPicPr>
            <a:picLocks noChangeAspect="1"/>
          </p:cNvPicPr>
          <p:nvPr/>
        </p:nvPicPr>
        <p:blipFill>
          <a:blip r:embed="rId3"/>
          <a:stretch>
            <a:fillRect/>
          </a:stretch>
        </p:blipFill>
        <p:spPr>
          <a:xfrm>
            <a:off x="5776333" y="5260688"/>
            <a:ext cx="1026286" cy="465933"/>
          </a:xfrm>
          <a:prstGeom prst="rect">
            <a:avLst/>
          </a:prstGeom>
        </p:spPr>
      </p:pic>
      <p:pic>
        <p:nvPicPr>
          <p:cNvPr id="11" name="Picture 10" descr="Logo, company name&#10;&#10;Description automatically generated">
            <a:extLst>
              <a:ext uri="{FF2B5EF4-FFF2-40B4-BE49-F238E27FC236}">
                <a16:creationId xmlns:a16="http://schemas.microsoft.com/office/drawing/2014/main" id="{D0E129CC-4A21-7505-3E7C-1BB07FEB8ED0}"/>
              </a:ext>
            </a:extLst>
          </p:cNvPr>
          <p:cNvPicPr>
            <a:picLocks noChangeAspect="1"/>
          </p:cNvPicPr>
          <p:nvPr/>
        </p:nvPicPr>
        <p:blipFill rotWithShape="1">
          <a:blip r:embed="rId4"/>
          <a:srcRect t="22001" b="16853"/>
          <a:stretch/>
        </p:blipFill>
        <p:spPr>
          <a:xfrm>
            <a:off x="2383264" y="5260688"/>
            <a:ext cx="3098800" cy="465933"/>
          </a:xfrm>
          <a:prstGeom prst="rect">
            <a:avLst/>
          </a:prstGeom>
        </p:spPr>
      </p:pic>
    </p:spTree>
    <p:extLst>
      <p:ext uri="{BB962C8B-B14F-4D97-AF65-F5344CB8AC3E}">
        <p14:creationId xmlns:p14="http://schemas.microsoft.com/office/powerpoint/2010/main" val="8516454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D41851-DC25-41EC-A8AB-2599E5768ABD}"/>
              </a:ext>
            </a:extLst>
          </p:cNvPr>
          <p:cNvSpPr>
            <a:spLocks noGrp="1"/>
          </p:cNvSpPr>
          <p:nvPr>
            <p:ph type="body" sz="quarter" idx="4294967295"/>
          </p:nvPr>
        </p:nvSpPr>
        <p:spPr>
          <a:xfrm>
            <a:off x="3527407" y="1029235"/>
            <a:ext cx="8062913" cy="1913731"/>
          </a:xfrm>
          <a:prstGeom prst="rect">
            <a:avLst/>
          </a:prstGeom>
        </p:spPr>
        <p:txBody>
          <a:bodyPr>
            <a:normAutofit/>
          </a:bodyPr>
          <a:lstStyle/>
          <a:p>
            <a:pPr algn="ctr"/>
            <a:r>
              <a:rPr lang="en-US" sz="4800" b="1">
                <a:solidFill>
                  <a:schemeClr val="bg2"/>
                </a:solidFill>
              </a:rPr>
              <a:t>Husbands’ Schools</a:t>
            </a:r>
          </a:p>
        </p:txBody>
      </p:sp>
      <p:sp>
        <p:nvSpPr>
          <p:cNvPr id="4" name="Text Placeholder 3">
            <a:extLst>
              <a:ext uri="{FF2B5EF4-FFF2-40B4-BE49-F238E27FC236}">
                <a16:creationId xmlns:a16="http://schemas.microsoft.com/office/drawing/2014/main" id="{3844969B-FDC6-4C43-A72A-823F768148F4}"/>
              </a:ext>
            </a:extLst>
          </p:cNvPr>
          <p:cNvSpPr>
            <a:spLocks noGrp="1"/>
          </p:cNvSpPr>
          <p:nvPr>
            <p:ph type="body" sz="quarter" idx="4294967295"/>
          </p:nvPr>
        </p:nvSpPr>
        <p:spPr>
          <a:xfrm>
            <a:off x="4583808" y="1731704"/>
            <a:ext cx="7076531" cy="1211263"/>
          </a:xfrm>
          <a:prstGeom prst="rect">
            <a:avLst/>
          </a:prstGeom>
        </p:spPr>
        <p:txBody>
          <a:bodyPr>
            <a:noAutofit/>
          </a:bodyPr>
          <a:lstStyle/>
          <a:p>
            <a:pPr algn="ctr"/>
            <a:endParaRPr lang="en-US" sz="2200"/>
          </a:p>
          <a:p>
            <a:pPr algn="ctr"/>
            <a:r>
              <a:rPr lang="en-US" sz="2200"/>
              <a:t>A Strategy by UNPFA and the Government of Niger to Partner with Men in Promoting Reproductive Health </a:t>
            </a:r>
          </a:p>
        </p:txBody>
      </p:sp>
      <p:pic>
        <p:nvPicPr>
          <p:cNvPr id="9" name="Picture 9" descr="armoiriesniger">
            <a:extLst>
              <a:ext uri="{FF2B5EF4-FFF2-40B4-BE49-F238E27FC236}">
                <a16:creationId xmlns:a16="http://schemas.microsoft.com/office/drawing/2014/main" id="{029813D7-D044-B84A-A7EA-2D125C98D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788" y="2287641"/>
            <a:ext cx="2182601" cy="150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EB7FC0F7-63F0-F548-A945-74054434EC9B}"/>
              </a:ext>
            </a:extLst>
          </p:cNvPr>
          <p:cNvGrpSpPr/>
          <p:nvPr/>
        </p:nvGrpSpPr>
        <p:grpSpPr>
          <a:xfrm>
            <a:off x="1410789" y="295369"/>
            <a:ext cx="2165060" cy="1832523"/>
            <a:chOff x="1829942" y="5397305"/>
            <a:chExt cx="4055695" cy="3266664"/>
          </a:xfrm>
        </p:grpSpPr>
        <p:grpSp>
          <p:nvGrpSpPr>
            <p:cNvPr id="14" name="Group 13">
              <a:extLst>
                <a:ext uri="{FF2B5EF4-FFF2-40B4-BE49-F238E27FC236}">
                  <a16:creationId xmlns:a16="http://schemas.microsoft.com/office/drawing/2014/main" id="{362BF6F9-D797-0E42-8684-FC41DE66D9ED}"/>
                </a:ext>
              </a:extLst>
            </p:cNvPr>
            <p:cNvGrpSpPr/>
            <p:nvPr/>
          </p:nvGrpSpPr>
          <p:grpSpPr>
            <a:xfrm>
              <a:off x="1829942" y="5397305"/>
              <a:ext cx="4018763" cy="3266664"/>
              <a:chOff x="1829942" y="5397305"/>
              <a:chExt cx="4018763" cy="3266664"/>
            </a:xfrm>
          </p:grpSpPr>
          <p:pic>
            <p:nvPicPr>
              <p:cNvPr id="10" name="Picture 9">
                <a:extLst>
                  <a:ext uri="{FF2B5EF4-FFF2-40B4-BE49-F238E27FC236}">
                    <a16:creationId xmlns:a16="http://schemas.microsoft.com/office/drawing/2014/main" id="{16B00017-B3F3-134E-8D84-D15472A0D1D3}"/>
                  </a:ext>
                </a:extLst>
              </p:cNvPr>
              <p:cNvPicPr/>
              <p:nvPr/>
            </p:nvPicPr>
            <p:blipFill>
              <a:blip r:embed="rId3"/>
              <a:srcRect/>
              <a:stretch>
                <a:fillRect/>
              </a:stretch>
            </p:blipFill>
            <p:spPr bwMode="auto">
              <a:xfrm>
                <a:off x="1829942" y="5460999"/>
                <a:ext cx="3205747" cy="3069291"/>
              </a:xfrm>
              <a:prstGeom prst="rect">
                <a:avLst/>
              </a:prstGeom>
              <a:solidFill>
                <a:schemeClr val="bg2">
                  <a:lumMod val="75000"/>
                </a:schemeClr>
              </a:solidFill>
              <a:ln w="9525">
                <a:noFill/>
                <a:miter lim="800000"/>
                <a:headEnd/>
                <a:tailEnd/>
              </a:ln>
            </p:spPr>
          </p:pic>
          <p:pic>
            <p:nvPicPr>
              <p:cNvPr id="11" name="Picture 10">
                <a:extLst>
                  <a:ext uri="{FF2B5EF4-FFF2-40B4-BE49-F238E27FC236}">
                    <a16:creationId xmlns:a16="http://schemas.microsoft.com/office/drawing/2014/main" id="{2F865BB5-0069-DF4D-9A9E-A467C11BB4C4}"/>
                  </a:ext>
                </a:extLst>
              </p:cNvPr>
              <p:cNvPicPr>
                <a:picLocks noChangeAspect="1"/>
              </p:cNvPicPr>
              <p:nvPr/>
            </p:nvPicPr>
            <p:blipFill>
              <a:blip r:embed="rId4"/>
              <a:stretch>
                <a:fillRect/>
              </a:stretch>
            </p:blipFill>
            <p:spPr>
              <a:xfrm rot="469286">
                <a:off x="4921936" y="6946752"/>
                <a:ext cx="838200" cy="1717217"/>
              </a:xfrm>
              <a:prstGeom prst="rect">
                <a:avLst/>
              </a:prstGeom>
            </p:spPr>
          </p:pic>
          <p:pic>
            <p:nvPicPr>
              <p:cNvPr id="12" name="Picture 11">
                <a:extLst>
                  <a:ext uri="{FF2B5EF4-FFF2-40B4-BE49-F238E27FC236}">
                    <a16:creationId xmlns:a16="http://schemas.microsoft.com/office/drawing/2014/main" id="{8FFC31CB-2A0A-8049-8EAF-C0E9496F5896}"/>
                  </a:ext>
                </a:extLst>
              </p:cNvPr>
              <p:cNvPicPr>
                <a:picLocks noChangeAspect="1"/>
              </p:cNvPicPr>
              <p:nvPr/>
            </p:nvPicPr>
            <p:blipFill>
              <a:blip r:embed="rId4"/>
              <a:stretch>
                <a:fillRect/>
              </a:stretch>
            </p:blipFill>
            <p:spPr>
              <a:xfrm rot="21164760">
                <a:off x="4975426" y="5397305"/>
                <a:ext cx="873279" cy="1717217"/>
              </a:xfrm>
              <a:prstGeom prst="rect">
                <a:avLst/>
              </a:prstGeom>
            </p:spPr>
          </p:pic>
        </p:grpSp>
        <p:pic>
          <p:nvPicPr>
            <p:cNvPr id="13" name="Picture 12">
              <a:extLst>
                <a:ext uri="{FF2B5EF4-FFF2-40B4-BE49-F238E27FC236}">
                  <a16:creationId xmlns:a16="http://schemas.microsoft.com/office/drawing/2014/main" id="{FEC289EA-D13E-B246-96C7-3E9E6703C856}"/>
                </a:ext>
              </a:extLst>
            </p:cNvPr>
            <p:cNvPicPr>
              <a:picLocks noChangeAspect="1"/>
            </p:cNvPicPr>
            <p:nvPr/>
          </p:nvPicPr>
          <p:blipFill>
            <a:blip r:embed="rId4"/>
            <a:stretch>
              <a:fillRect/>
            </a:stretch>
          </p:blipFill>
          <p:spPr>
            <a:xfrm rot="21295328">
              <a:off x="5012358" y="6137036"/>
              <a:ext cx="873279" cy="1717217"/>
            </a:xfrm>
            <a:prstGeom prst="rect">
              <a:avLst/>
            </a:prstGeom>
          </p:spPr>
        </p:pic>
      </p:grpSp>
      <p:pic>
        <p:nvPicPr>
          <p:cNvPr id="2" name="Picture 1"/>
          <p:cNvPicPr>
            <a:picLocks noChangeAspect="1"/>
          </p:cNvPicPr>
          <p:nvPr/>
        </p:nvPicPr>
        <p:blipFill>
          <a:blip r:embed="rId5"/>
          <a:stretch>
            <a:fillRect/>
          </a:stretch>
        </p:blipFill>
        <p:spPr>
          <a:xfrm>
            <a:off x="1283565" y="4027889"/>
            <a:ext cx="2173823" cy="1041743"/>
          </a:xfrm>
          <a:prstGeom prst="rect">
            <a:avLst/>
          </a:prstGeom>
        </p:spPr>
      </p:pic>
      <p:pic>
        <p:nvPicPr>
          <p:cNvPr id="18" name="Picture 17">
            <a:extLst>
              <a:ext uri="{FF2B5EF4-FFF2-40B4-BE49-F238E27FC236}">
                <a16:creationId xmlns:a16="http://schemas.microsoft.com/office/drawing/2014/main" id="{F1B84676-C535-2A43-9B9D-6CE40EA04734}"/>
              </a:ext>
            </a:extLst>
          </p:cNvPr>
          <p:cNvPicPr>
            <a:picLocks noChangeAspect="1"/>
          </p:cNvPicPr>
          <p:nvPr/>
        </p:nvPicPr>
        <p:blipFill>
          <a:blip r:embed="rId6"/>
          <a:stretch>
            <a:fillRect/>
          </a:stretch>
        </p:blipFill>
        <p:spPr>
          <a:xfrm>
            <a:off x="1295603" y="5531611"/>
            <a:ext cx="2258567" cy="594360"/>
          </a:xfrm>
          <a:prstGeom prst="rect">
            <a:avLst/>
          </a:prstGeom>
        </p:spPr>
      </p:pic>
      <p:sp>
        <p:nvSpPr>
          <p:cNvPr id="5" name="TextBox 4">
            <a:extLst>
              <a:ext uri="{FF2B5EF4-FFF2-40B4-BE49-F238E27FC236}">
                <a16:creationId xmlns:a16="http://schemas.microsoft.com/office/drawing/2014/main" id="{1750D3D4-ACBD-45D5-9FE3-06C89ED5BA71}"/>
              </a:ext>
            </a:extLst>
          </p:cNvPr>
          <p:cNvSpPr txBox="1"/>
          <p:nvPr/>
        </p:nvSpPr>
        <p:spPr>
          <a:xfrm>
            <a:off x="5011060" y="3280601"/>
            <a:ext cx="6649279" cy="250068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defTabSz="412750" hangingPunct="0"/>
            <a:r>
              <a:rPr lang="en-US" sz="1600" kern="0">
                <a:solidFill>
                  <a:srgbClr val="53585F"/>
                </a:solidFill>
                <a:latin typeface="Gill Sans MT" panose="020B0502020104020203" pitchFamily="34" charset="0"/>
                <a:sym typeface="PT Sans"/>
              </a:rPr>
              <a:t>Schools were first developed and tested in the mid-2000s in Zinder, NIGER</a:t>
            </a:r>
          </a:p>
          <a:p>
            <a:pPr defTabSz="412750" hangingPunct="0"/>
            <a:endParaRPr lang="en-US" sz="1600" kern="0">
              <a:solidFill>
                <a:srgbClr val="FF0000"/>
              </a:solidFill>
              <a:latin typeface="Gill Sans MT" panose="020B0502020104020203" pitchFamily="34" charset="0"/>
              <a:sym typeface="PT Sans"/>
            </a:endParaRPr>
          </a:p>
          <a:p>
            <a:pPr defTabSz="412750" hangingPunct="0"/>
            <a:r>
              <a:rPr lang="en-US" sz="1600" kern="0">
                <a:solidFill>
                  <a:srgbClr val="53585F"/>
                </a:solidFill>
                <a:latin typeface="Gill Sans MT" panose="020B0502020104020203" pitchFamily="34" charset="0"/>
                <a:sym typeface="PT Sans"/>
              </a:rPr>
              <a:t>Diversity of school membership: married, pro-RH, good citizens, whose spouses move</a:t>
            </a:r>
            <a:r>
              <a:rPr lang="en-US" sz="1600" b="1" kern="0">
                <a:solidFill>
                  <a:srgbClr val="53585F"/>
                </a:solidFill>
                <a:latin typeface="PT Sans"/>
                <a:sym typeface="PT Sans"/>
              </a:rPr>
              <a:t> outside the house</a:t>
            </a:r>
            <a:endParaRPr lang="en-US" sz="3300" b="1" kern="0">
              <a:solidFill>
                <a:srgbClr val="53585F"/>
              </a:solidFill>
              <a:latin typeface="PT Sans"/>
              <a:sym typeface="PT Sans"/>
            </a:endParaRPr>
          </a:p>
          <a:p>
            <a:pPr defTabSz="412750" hangingPunct="0"/>
            <a:endParaRPr lang="en-US" sz="1600" kern="0">
              <a:solidFill>
                <a:srgbClr val="53585F"/>
              </a:solidFill>
              <a:latin typeface="Gill Sans MT" panose="020B0502020104020203" pitchFamily="34" charset="0"/>
              <a:sym typeface="PT Sans"/>
            </a:endParaRPr>
          </a:p>
          <a:p>
            <a:pPr defTabSz="412750" hangingPunct="0"/>
            <a:r>
              <a:rPr lang="en-US" sz="1600" kern="0">
                <a:solidFill>
                  <a:srgbClr val="53585F"/>
                </a:solidFill>
                <a:latin typeface="Gill Sans MT" panose="020B0502020104020203" pitchFamily="34" charset="0"/>
                <a:sym typeface="PT Sans"/>
              </a:rPr>
              <a:t>There are now thousands of Husbands Schools operating in rural communities around Niger</a:t>
            </a:r>
          </a:p>
          <a:p>
            <a:pPr defTabSz="412750" hangingPunct="0"/>
            <a:endParaRPr lang="en-US" sz="1600" kern="0">
              <a:solidFill>
                <a:srgbClr val="53585F"/>
              </a:solidFill>
              <a:latin typeface="Gill Sans MT" panose="020B0502020104020203" pitchFamily="34" charset="0"/>
              <a:sym typeface="PT Sans"/>
            </a:endParaRPr>
          </a:p>
          <a:p>
            <a:pPr defTabSz="412750" hangingPunct="0"/>
            <a:r>
              <a:rPr lang="en-US" sz="1600" kern="0">
                <a:solidFill>
                  <a:srgbClr val="53585F"/>
                </a:solidFill>
                <a:latin typeface="Gill Sans MT" panose="020B0502020104020203" pitchFamily="34" charset="0"/>
                <a:sym typeface="PT Sans"/>
              </a:rPr>
              <a:t>Some communities now  link interventions – Husbands Schools, Safe Spaces for Adolescent Girls, and Future Husbands Clubs for Adolescent Boys</a:t>
            </a:r>
          </a:p>
        </p:txBody>
      </p:sp>
    </p:spTree>
    <p:extLst>
      <p:ext uri="{BB962C8B-B14F-4D97-AF65-F5344CB8AC3E}">
        <p14:creationId xmlns:p14="http://schemas.microsoft.com/office/powerpoint/2010/main" val="2596732808"/>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0F30995-5BF7-944D-80F2-4C0296A2B57D}"/>
              </a:ext>
            </a:extLst>
          </p:cNvPr>
          <p:cNvSpPr>
            <a:spLocks noGrp="1"/>
          </p:cNvSpPr>
          <p:nvPr>
            <p:ph type="body" sz="quarter" idx="13"/>
          </p:nvPr>
        </p:nvSpPr>
        <p:spPr>
          <a:xfrm>
            <a:off x="1940032" y="2083729"/>
            <a:ext cx="9052815" cy="2347619"/>
          </a:xfrm>
        </p:spPr>
        <p:txBody>
          <a:bodyPr/>
          <a:lstStyle/>
          <a:p>
            <a:r>
              <a:rPr lang="en-US"/>
              <a:t>Schools initially tested in Zinder Region:  Some of the worst reproductive health indicators</a:t>
            </a:r>
          </a:p>
          <a:p>
            <a:r>
              <a:rPr lang="en-US"/>
              <a:t>Common practice of </a:t>
            </a:r>
            <a:r>
              <a:rPr lang="en-US" i="1" err="1"/>
              <a:t>koubli</a:t>
            </a:r>
            <a:r>
              <a:rPr lang="en-US" i="1"/>
              <a:t>, </a:t>
            </a:r>
            <a:r>
              <a:rPr lang="en-US"/>
              <a:t>the confining of women in their homes</a:t>
            </a:r>
          </a:p>
          <a:p>
            <a:r>
              <a:rPr lang="en-US"/>
              <a:t>Reduced and late-seeking of health services due to the dominant power and behaviors of men</a:t>
            </a:r>
          </a:p>
          <a:p>
            <a:r>
              <a:rPr lang="en-US"/>
              <a:t>Husbands reject women’s use of health services</a:t>
            </a:r>
            <a:endParaRPr lang="en-US">
              <a:solidFill>
                <a:srgbClr val="C00000"/>
              </a:solidFill>
            </a:endParaRPr>
          </a:p>
          <a:p>
            <a:r>
              <a:rPr lang="en-US"/>
              <a:t>Women are not consulted on decisions to bear children or the timing between pregnancies</a:t>
            </a:r>
          </a:p>
        </p:txBody>
      </p:sp>
      <p:pic>
        <p:nvPicPr>
          <p:cNvPr id="9" name="Picture 8">
            <a:extLst>
              <a:ext uri="{FF2B5EF4-FFF2-40B4-BE49-F238E27FC236}">
                <a16:creationId xmlns:a16="http://schemas.microsoft.com/office/drawing/2014/main" id="{9E903139-8795-A54B-AC98-4F8842D5D782}"/>
              </a:ext>
            </a:extLst>
          </p:cNvPr>
          <p:cNvPicPr>
            <a:picLocks noChangeAspect="1"/>
          </p:cNvPicPr>
          <p:nvPr/>
        </p:nvPicPr>
        <p:blipFill>
          <a:blip r:embed="rId2"/>
          <a:stretch>
            <a:fillRect/>
          </a:stretch>
        </p:blipFill>
        <p:spPr>
          <a:xfrm>
            <a:off x="4378070" y="4565230"/>
            <a:ext cx="6492240" cy="1108790"/>
          </a:xfrm>
          <a:prstGeom prst="rect">
            <a:avLst/>
          </a:prstGeom>
        </p:spPr>
      </p:pic>
      <p:sp>
        <p:nvSpPr>
          <p:cNvPr id="10" name="Rectangle 9">
            <a:extLst>
              <a:ext uri="{FF2B5EF4-FFF2-40B4-BE49-F238E27FC236}">
                <a16:creationId xmlns:a16="http://schemas.microsoft.com/office/drawing/2014/main" id="{D79E1368-050A-8040-A078-32C937FE7649}"/>
              </a:ext>
            </a:extLst>
          </p:cNvPr>
          <p:cNvSpPr/>
          <p:nvPr/>
        </p:nvSpPr>
        <p:spPr>
          <a:xfrm>
            <a:off x="6117207" y="4583444"/>
            <a:ext cx="3013967" cy="400110"/>
          </a:xfrm>
          <a:prstGeom prst="rect">
            <a:avLst/>
          </a:prstGeom>
        </p:spPr>
        <p:txBody>
          <a:bodyPr wrap="none">
            <a:spAutoFit/>
          </a:bodyPr>
          <a:lstStyle/>
          <a:p>
            <a:pPr algn="just" defTabSz="412750" hangingPunct="0"/>
            <a:r>
              <a:rPr lang="en-US" sz="2000" b="1" kern="0">
                <a:solidFill>
                  <a:srgbClr val="D9D9D9">
                    <a:lumMod val="10000"/>
                  </a:srgbClr>
                </a:solidFill>
                <a:latin typeface="Gill Sans MT" panose="020B0502020104020203"/>
                <a:sym typeface="PT Sans"/>
              </a:rPr>
              <a:t>Main obstacle identified</a:t>
            </a:r>
          </a:p>
        </p:txBody>
      </p:sp>
      <p:sp>
        <p:nvSpPr>
          <p:cNvPr id="11" name="Rectangle 10">
            <a:extLst>
              <a:ext uri="{FF2B5EF4-FFF2-40B4-BE49-F238E27FC236}">
                <a16:creationId xmlns:a16="http://schemas.microsoft.com/office/drawing/2014/main" id="{2A9B4B31-BCCC-1A46-9728-595E302A8CD4}"/>
              </a:ext>
            </a:extLst>
          </p:cNvPr>
          <p:cNvSpPr/>
          <p:nvPr/>
        </p:nvSpPr>
        <p:spPr>
          <a:xfrm>
            <a:off x="4380688" y="5797369"/>
            <a:ext cx="595582" cy="223138"/>
          </a:xfrm>
          <a:prstGeom prst="rect">
            <a:avLst/>
          </a:prstGeom>
        </p:spPr>
        <p:txBody>
          <a:bodyPr wrap="square">
            <a:noAutofit/>
          </a:bodyPr>
          <a:lstStyle/>
          <a:p>
            <a:pPr algn="just" defTabSz="412750" hangingPunct="0"/>
            <a:endParaRPr lang="en-US" sz="1150" kern="0">
              <a:solidFill>
                <a:srgbClr val="D9D9D9">
                  <a:lumMod val="10000"/>
                </a:srgbClr>
              </a:solidFill>
              <a:latin typeface="PT Sans"/>
              <a:sym typeface="PT Sans"/>
            </a:endParaRPr>
          </a:p>
        </p:txBody>
      </p:sp>
      <p:sp>
        <p:nvSpPr>
          <p:cNvPr id="17" name="Title 4">
            <a:extLst>
              <a:ext uri="{FF2B5EF4-FFF2-40B4-BE49-F238E27FC236}">
                <a16:creationId xmlns:a16="http://schemas.microsoft.com/office/drawing/2014/main" id="{AE04535B-F86A-C349-9B32-47C1A44D89FE}"/>
              </a:ext>
            </a:extLst>
          </p:cNvPr>
          <p:cNvSpPr txBox="1">
            <a:spLocks/>
          </p:cNvSpPr>
          <p:nvPr/>
        </p:nvSpPr>
        <p:spPr>
          <a:xfrm>
            <a:off x="1060920" y="1139707"/>
            <a:ext cx="10811041" cy="1088418"/>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defTabSz="412750"/>
            <a:r>
              <a:rPr lang="en-US" sz="4800" kern="0">
                <a:latin typeface="Gill Sans MT" panose="020B0502020104020203"/>
              </a:rPr>
              <a:t>Foundations of Husbands' Schools</a:t>
            </a:r>
          </a:p>
        </p:txBody>
      </p:sp>
      <p:sp>
        <p:nvSpPr>
          <p:cNvPr id="20" name="Rectangle 19">
            <a:extLst>
              <a:ext uri="{FF2B5EF4-FFF2-40B4-BE49-F238E27FC236}">
                <a16:creationId xmlns:a16="http://schemas.microsoft.com/office/drawing/2014/main" id="{6BA8BDF8-C6A9-514B-A1A4-ECF223B2A7E8}"/>
              </a:ext>
            </a:extLst>
          </p:cNvPr>
          <p:cNvSpPr/>
          <p:nvPr/>
        </p:nvSpPr>
        <p:spPr>
          <a:xfrm>
            <a:off x="4380688" y="4955600"/>
            <a:ext cx="6409509" cy="646331"/>
          </a:xfrm>
          <a:prstGeom prst="rect">
            <a:avLst/>
          </a:prstGeom>
        </p:spPr>
        <p:txBody>
          <a:bodyPr wrap="square">
            <a:spAutoFit/>
          </a:bodyPr>
          <a:lstStyle/>
          <a:p>
            <a:pPr algn="ctr" defTabSz="412750" hangingPunct="0"/>
            <a:r>
              <a:rPr lang="en-US" b="1" kern="0">
                <a:solidFill>
                  <a:srgbClr val="A6A7AC">
                    <a:lumMod val="50000"/>
                  </a:srgbClr>
                </a:solidFill>
                <a:latin typeface="Gill Sans MT" panose="020B0502020104020203"/>
                <a:sym typeface="PT Sans"/>
              </a:rPr>
              <a:t>The power and behavior of men is one of the main obstacles to women's use of reproductive health services</a:t>
            </a:r>
          </a:p>
        </p:txBody>
      </p:sp>
    </p:spTree>
    <p:extLst>
      <p:ext uri="{BB962C8B-B14F-4D97-AF65-F5344CB8AC3E}">
        <p14:creationId xmlns:p14="http://schemas.microsoft.com/office/powerpoint/2010/main" val="3726561000"/>
      </p:ext>
    </p:extLst>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30C55F5-3F1A-864B-8194-75F194503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30" y="2095465"/>
            <a:ext cx="3009588" cy="179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3400" y="374773"/>
            <a:ext cx="12268200" cy="1162050"/>
          </a:xfrm>
        </p:spPr>
        <p:txBody>
          <a:bodyPr>
            <a:noAutofit/>
          </a:bodyPr>
          <a:lstStyle/>
          <a:p>
            <a:r>
              <a:rPr lang="en-US" sz="6600">
                <a:latin typeface="Tw Cen MT Condensed" panose="020B0606020104020203" pitchFamily="34" charset="0"/>
              </a:rPr>
              <a:t>NIGER HUSBANDS’ SCHOOLS</a:t>
            </a:r>
            <a:r>
              <a:rPr lang="en-US" sz="3600"/>
              <a:t> </a:t>
            </a:r>
            <a:br>
              <a:rPr lang="en-US" sz="3600"/>
            </a:br>
            <a:r>
              <a:rPr lang="en-US" sz="3200" b="0">
                <a:solidFill>
                  <a:schemeClr val="tx1"/>
                </a:solidFill>
                <a:latin typeface="+mj-lt"/>
              </a:rPr>
              <a:t>IMPROVING WOMEN’S USE OF REPRODUCTIVE HEALTH SERVICES </a:t>
            </a:r>
          </a:p>
        </p:txBody>
      </p:sp>
      <p:sp>
        <p:nvSpPr>
          <p:cNvPr id="5" name="Rectangle 4"/>
          <p:cNvSpPr/>
          <p:nvPr/>
        </p:nvSpPr>
        <p:spPr>
          <a:xfrm>
            <a:off x="5594806" y="2301420"/>
            <a:ext cx="6139995" cy="4093428"/>
          </a:xfrm>
          <a:prstGeom prst="rect">
            <a:avLst/>
          </a:prstGeom>
        </p:spPr>
        <p:txBody>
          <a:bodyPr wrap="square">
            <a:spAutoFit/>
          </a:bodyPr>
          <a:lstStyle/>
          <a:p>
            <a:pPr defTabSz="457200">
              <a:spcAft>
                <a:spcPts val="1200"/>
              </a:spcAft>
            </a:pPr>
            <a:r>
              <a:rPr lang="en-US" sz="4000" b="1">
                <a:solidFill>
                  <a:srgbClr val="2BB673"/>
                </a:solidFill>
                <a:latin typeface="Tw Cen MT Condensed" panose="020B0606020104020203"/>
                <a:sym typeface="PT Sans"/>
              </a:rPr>
              <a:t>INTERVENTION COMPONENTS</a:t>
            </a:r>
          </a:p>
          <a:p>
            <a:pPr marL="457200" indent="-457200" defTabSz="457200">
              <a:spcAft>
                <a:spcPts val="1200"/>
              </a:spcAft>
              <a:buFont typeface="+mj-lt"/>
              <a:buAutoNum type="arabicPeriod"/>
            </a:pPr>
            <a:r>
              <a:rPr lang="en-US" sz="2000" b="1">
                <a:solidFill>
                  <a:prstClr val="black"/>
                </a:solidFill>
                <a:latin typeface="Calibri"/>
                <a:sym typeface="PT Sans"/>
              </a:rPr>
              <a:t>Training Model Husbands:</a:t>
            </a:r>
            <a:r>
              <a:rPr lang="en-US" sz="2000">
                <a:solidFill>
                  <a:prstClr val="black"/>
                </a:solidFill>
                <a:latin typeface="Calibri"/>
                <a:sym typeface="PT Sans"/>
              </a:rPr>
              <a:t> NGO coaches train on Leadership, citizenship, reproductive health and male engagement</a:t>
            </a:r>
          </a:p>
          <a:p>
            <a:pPr marL="457200" indent="-457200" defTabSz="457200">
              <a:spcAft>
                <a:spcPts val="1200"/>
              </a:spcAft>
              <a:buFont typeface="+mj-lt"/>
              <a:buAutoNum type="arabicPeriod"/>
            </a:pPr>
            <a:r>
              <a:rPr lang="en-US" sz="2000" b="1">
                <a:solidFill>
                  <a:prstClr val="black"/>
                </a:solidFill>
                <a:latin typeface="Calibri"/>
                <a:sym typeface="PT Sans"/>
              </a:rPr>
              <a:t>Sensitization and One-on-One Outreach by Model Husbands: </a:t>
            </a:r>
            <a:r>
              <a:rPr lang="en-US" sz="2000">
                <a:solidFill>
                  <a:prstClr val="black"/>
                </a:solidFill>
                <a:latin typeface="Calibri"/>
                <a:sym typeface="PT Sans"/>
              </a:rPr>
              <a:t>Model husbands support other husbands and community, with NGO coaching support</a:t>
            </a:r>
          </a:p>
          <a:p>
            <a:pPr marL="457200" indent="-457200" defTabSz="457200">
              <a:spcAft>
                <a:spcPts val="1200"/>
              </a:spcAft>
              <a:buFont typeface="+mj-lt"/>
              <a:buAutoNum type="arabicPeriod"/>
            </a:pPr>
            <a:r>
              <a:rPr lang="en-US" sz="2000" b="1">
                <a:solidFill>
                  <a:prstClr val="black"/>
                </a:solidFill>
                <a:latin typeface="Calibri"/>
                <a:sym typeface="Arial"/>
              </a:rPr>
              <a:t>Linking to services: </a:t>
            </a:r>
            <a:r>
              <a:rPr lang="en-US" sz="2000">
                <a:solidFill>
                  <a:prstClr val="black"/>
                </a:solidFill>
                <a:latin typeface="Calibri"/>
                <a:sym typeface="Arial"/>
              </a:rPr>
              <a:t>Schools coordinate and collaborate with health centers</a:t>
            </a:r>
          </a:p>
          <a:p>
            <a:pPr marL="457200" indent="-457200" defTabSz="457200">
              <a:spcAft>
                <a:spcPts val="1200"/>
              </a:spcAft>
              <a:buFont typeface="+mj-lt"/>
              <a:buAutoNum type="arabicPeriod"/>
            </a:pPr>
            <a:endParaRPr lang="en-US" sz="2000">
              <a:solidFill>
                <a:prstClr val="black"/>
              </a:solidFill>
              <a:latin typeface="Calibri"/>
              <a:sym typeface="Arial"/>
            </a:endParaRPr>
          </a:p>
        </p:txBody>
      </p:sp>
      <p:cxnSp>
        <p:nvCxnSpPr>
          <p:cNvPr id="6" name="Straight Connector 5"/>
          <p:cNvCxnSpPr/>
          <p:nvPr/>
        </p:nvCxnSpPr>
        <p:spPr>
          <a:xfrm>
            <a:off x="5334000" y="2409825"/>
            <a:ext cx="0" cy="3844096"/>
          </a:xfrm>
          <a:prstGeom prst="line">
            <a:avLst/>
          </a:prstGeom>
          <a:ln w="38100">
            <a:solidFill>
              <a:srgbClr val="2BB673"/>
            </a:solidFill>
          </a:ln>
        </p:spPr>
        <p:style>
          <a:lnRef idx="1">
            <a:schemeClr val="accent1"/>
          </a:lnRef>
          <a:fillRef idx="0">
            <a:schemeClr val="accent1"/>
          </a:fillRef>
          <a:effectRef idx="0">
            <a:schemeClr val="accent1"/>
          </a:effectRef>
          <a:fontRef idx="minor">
            <a:schemeClr val="tx1"/>
          </a:fontRef>
        </p:style>
      </p:cxnSp>
      <p:pic>
        <p:nvPicPr>
          <p:cNvPr id="7" name="Image 3">
            <a:extLst>
              <a:ext uri="{FF2B5EF4-FFF2-40B4-BE49-F238E27FC236}">
                <a16:creationId xmlns:a16="http://schemas.microsoft.com/office/drawing/2014/main" id="{724740F8-7BF2-E140-8879-A88BBDBBF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30" y="3886200"/>
            <a:ext cx="5178470" cy="292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A9D651E7-3FB0-E24A-A7A6-519F74DD0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556610" y="2095465"/>
            <a:ext cx="2777390" cy="1790736"/>
          </a:xfrm>
          <a:prstGeom prst="rect">
            <a:avLst/>
          </a:prstGeom>
        </p:spPr>
      </p:pic>
    </p:spTree>
    <p:extLst>
      <p:ext uri="{BB962C8B-B14F-4D97-AF65-F5344CB8AC3E}">
        <p14:creationId xmlns:p14="http://schemas.microsoft.com/office/powerpoint/2010/main" val="3513311318"/>
      </p:ext>
    </p:extLst>
  </p:cSld>
  <p:clrMapOvr>
    <a:masterClrMapping/>
  </p:clrMapOvr>
  <p:transition>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EDD26F5E-1DAE-3E48-8789-BED7F27455A2}"/>
              </a:ext>
            </a:extLst>
          </p:cNvPr>
          <p:cNvSpPr>
            <a:spLocks noChangeArrowheads="1"/>
          </p:cNvSpPr>
          <p:nvPr/>
        </p:nvSpPr>
        <p:spPr bwMode="auto">
          <a:xfrm rot="19706238">
            <a:off x="1778531" y="2523403"/>
            <a:ext cx="607110" cy="293431"/>
          </a:xfrm>
          <a:prstGeom prst="rightArrow">
            <a:avLst>
              <a:gd name="adj1" fmla="val 50000"/>
              <a:gd name="adj2" fmla="val 49996"/>
            </a:avLst>
          </a:prstGeom>
          <a:solidFill>
            <a:srgbClr val="2BB673"/>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pPr>
              <a:defRPr/>
            </a:pPr>
            <a:endParaRPr lang="en-US" kern="0">
              <a:solidFill>
                <a:sysClr val="windowText" lastClr="000000"/>
              </a:solidFill>
              <a:latin typeface="Calibri"/>
              <a:sym typeface="PT Sans"/>
            </a:endParaRPr>
          </a:p>
        </p:txBody>
      </p:sp>
      <p:grpSp>
        <p:nvGrpSpPr>
          <p:cNvPr id="2" name="Groupe 59"/>
          <p:cNvGrpSpPr>
            <a:grpSpLocks/>
          </p:cNvGrpSpPr>
          <p:nvPr/>
        </p:nvGrpSpPr>
        <p:grpSpPr bwMode="auto">
          <a:xfrm>
            <a:off x="323245" y="1107138"/>
            <a:ext cx="11545511" cy="4448461"/>
            <a:chOff x="1537" y="-2907"/>
            <a:chExt cx="121919" cy="78757"/>
          </a:xfrm>
        </p:grpSpPr>
        <p:sp>
          <p:nvSpPr>
            <p:cNvPr id="19" name="Right Arrow 18"/>
            <p:cNvSpPr>
              <a:spLocks noChangeArrowheads="1"/>
            </p:cNvSpPr>
            <p:nvPr/>
          </p:nvSpPr>
          <p:spPr bwMode="auto">
            <a:xfrm>
              <a:off x="18679" y="38173"/>
              <a:ext cx="4270" cy="4745"/>
            </a:xfrm>
            <a:prstGeom prst="rightArrow">
              <a:avLst>
                <a:gd name="adj1" fmla="val 50000"/>
                <a:gd name="adj2" fmla="val 49996"/>
              </a:avLst>
            </a:prstGeom>
            <a:solidFill>
              <a:srgbClr val="2BB673"/>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pPr>
                <a:defRPr/>
              </a:pPr>
              <a:endParaRPr lang="en-US" kern="0">
                <a:solidFill>
                  <a:sysClr val="windowText" lastClr="000000"/>
                </a:solidFill>
                <a:latin typeface="Calibri"/>
                <a:sym typeface="PT Sans"/>
              </a:endParaRPr>
            </a:p>
          </p:txBody>
        </p:sp>
        <p:sp>
          <p:nvSpPr>
            <p:cNvPr id="21" name="Right Arrow 20"/>
            <p:cNvSpPr>
              <a:spLocks noChangeArrowheads="1"/>
            </p:cNvSpPr>
            <p:nvPr/>
          </p:nvSpPr>
          <p:spPr bwMode="auto">
            <a:xfrm rot="2513034">
              <a:off x="16787" y="54657"/>
              <a:ext cx="6411" cy="5195"/>
            </a:xfrm>
            <a:prstGeom prst="rightArrow">
              <a:avLst>
                <a:gd name="adj1" fmla="val 50000"/>
                <a:gd name="adj2" fmla="val 49996"/>
              </a:avLst>
            </a:prstGeom>
            <a:solidFill>
              <a:srgbClr val="2BB673"/>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pPr>
                <a:defRPr/>
              </a:pPr>
              <a:endParaRPr lang="en-US" kern="0">
                <a:solidFill>
                  <a:sysClr val="windowText" lastClr="000000"/>
                </a:solidFill>
                <a:latin typeface="Calibri"/>
                <a:sym typeface="PT Sans"/>
              </a:endParaRPr>
            </a:p>
          </p:txBody>
        </p:sp>
        <p:sp>
          <p:nvSpPr>
            <p:cNvPr id="4" name="Rectangle 3"/>
            <p:cNvSpPr>
              <a:spLocks noChangeArrowheads="1"/>
            </p:cNvSpPr>
            <p:nvPr/>
          </p:nvSpPr>
          <p:spPr bwMode="auto">
            <a:xfrm>
              <a:off x="1537" y="4118"/>
              <a:ext cx="3707" cy="71634"/>
            </a:xfrm>
            <a:prstGeom prst="rect">
              <a:avLst/>
            </a:prstGeom>
            <a:solidFill>
              <a:srgbClr val="2BB673"/>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vert270" wrap="square" lIns="91440" tIns="45720" rIns="91440" bIns="45720" anchor="ctr" anchorCtr="0" upright="1">
              <a:noAutofit/>
            </a:bodyPr>
            <a:lstStyle/>
            <a:p>
              <a:pPr algn="ctr">
                <a:defRPr/>
              </a:pPr>
              <a:r>
                <a:rPr lang="en-US" sz="1400" b="1">
                  <a:solidFill>
                    <a:srgbClr val="000000"/>
                  </a:solidFill>
                  <a:latin typeface="Calibri"/>
                  <a:ea typeface="Times New Roman" panose="02020603050405020304" pitchFamily="18" charset="0"/>
                  <a:cs typeface="Times New Roman" panose="02020603050405020304" pitchFamily="18" charset="0"/>
                  <a:sym typeface="PT Sans"/>
                </a:rPr>
                <a:t>Husbands' Schools</a:t>
              </a:r>
              <a:endParaRPr lang="en-US" sz="1200" kern="0">
                <a:solidFill>
                  <a:sysClr val="windowText" lastClr="000000"/>
                </a:solidFill>
                <a:latin typeface="Calibri"/>
                <a:ea typeface="Times New Roman" panose="02020603050405020304" pitchFamily="18" charset="0"/>
                <a:sym typeface="PT Sans"/>
              </a:endParaRPr>
            </a:p>
          </p:txBody>
        </p:sp>
        <p:sp>
          <p:nvSpPr>
            <p:cNvPr id="5" name="Rectangle 4"/>
            <p:cNvSpPr>
              <a:spLocks noChangeArrowheads="1"/>
            </p:cNvSpPr>
            <p:nvPr/>
          </p:nvSpPr>
          <p:spPr bwMode="auto">
            <a:xfrm>
              <a:off x="6279" y="25726"/>
              <a:ext cx="12400" cy="29870"/>
            </a:xfrm>
            <a:prstGeom prst="rect">
              <a:avLst/>
            </a:prstGeom>
            <a:solidFill>
              <a:srgbClr val="96E6C0"/>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pPr algn="ctr">
                <a:defRPr/>
              </a:pPr>
              <a:r>
                <a:rPr lang="en-US" sz="1100" b="1">
                  <a:solidFill>
                    <a:srgbClr val="000000"/>
                  </a:solidFill>
                  <a:latin typeface="Calibri"/>
                  <a:ea typeface="Calibri" panose="020F0502020204030204" pitchFamily="34" charset="0"/>
                  <a:sym typeface="PT Sans"/>
                </a:rPr>
                <a:t>Awareness and discussions between men on RH themes and leadership</a:t>
              </a:r>
              <a:endParaRPr lang="en-US" sz="1200" kern="0">
                <a:solidFill>
                  <a:sysClr val="windowText" lastClr="000000"/>
                </a:solidFill>
                <a:latin typeface="Calibri"/>
                <a:ea typeface="Times New Roman" panose="02020603050405020304" pitchFamily="18" charset="0"/>
                <a:sym typeface="PT Sans"/>
              </a:endParaRPr>
            </a:p>
          </p:txBody>
        </p:sp>
        <p:sp>
          <p:nvSpPr>
            <p:cNvPr id="6" name="Rectangle 5"/>
            <p:cNvSpPr>
              <a:spLocks noChangeArrowheads="1"/>
            </p:cNvSpPr>
            <p:nvPr/>
          </p:nvSpPr>
          <p:spPr bwMode="auto">
            <a:xfrm>
              <a:off x="23203" y="11940"/>
              <a:ext cx="15158" cy="16961"/>
            </a:xfrm>
            <a:prstGeom prst="rect">
              <a:avLst/>
            </a:prstGeom>
            <a:solidFill>
              <a:srgbClr val="96E6C0"/>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pPr algn="ctr">
                <a:defRPr/>
              </a:pPr>
              <a:r>
                <a:rPr lang="en-US" sz="1200" b="1">
                  <a:solidFill>
                    <a:srgbClr val="000000"/>
                  </a:solidFill>
                  <a:latin typeface="Calibri"/>
                  <a:ea typeface="Calibri" panose="020F0502020204030204" pitchFamily="34" charset="0"/>
                  <a:sym typeface="PT Sans"/>
                </a:rPr>
                <a:t>RH awareness for other husbands</a:t>
              </a:r>
              <a:endParaRPr lang="en-US" sz="1200" kern="0">
                <a:solidFill>
                  <a:sysClr val="windowText" lastClr="000000"/>
                </a:solidFill>
                <a:latin typeface="Calibri"/>
                <a:ea typeface="Times New Roman" panose="02020603050405020304" pitchFamily="18" charset="0"/>
                <a:sym typeface="PT Sans"/>
              </a:endParaRPr>
            </a:p>
          </p:txBody>
        </p:sp>
        <p:sp>
          <p:nvSpPr>
            <p:cNvPr id="7" name="Rectangle 6"/>
            <p:cNvSpPr>
              <a:spLocks noChangeArrowheads="1"/>
            </p:cNvSpPr>
            <p:nvPr/>
          </p:nvSpPr>
          <p:spPr bwMode="auto">
            <a:xfrm>
              <a:off x="23247" y="32422"/>
              <a:ext cx="15158" cy="16000"/>
            </a:xfrm>
            <a:prstGeom prst="rect">
              <a:avLst/>
            </a:prstGeom>
            <a:solidFill>
              <a:srgbClr val="96E6C0"/>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pPr algn="ctr" defTabSz="412750" fontAlgn="t" hangingPunct="0"/>
              <a:r>
                <a:rPr lang="en-US" sz="1200" kern="0">
                  <a:solidFill>
                    <a:srgbClr val="A6A7AC"/>
                  </a:solidFill>
                  <a:latin typeface="PT Sans"/>
                  <a:sym typeface="PT Sans"/>
                </a:rPr>
                <a:t> </a:t>
              </a:r>
              <a:r>
                <a:rPr lang="en-US" sz="1200" b="1">
                  <a:solidFill>
                    <a:srgbClr val="000000"/>
                  </a:solidFill>
                  <a:latin typeface="Calibri"/>
                  <a:sym typeface="PT Sans"/>
                </a:rPr>
                <a:t>Sensitization for shy or opposed husbands</a:t>
              </a:r>
            </a:p>
          </p:txBody>
        </p:sp>
        <p:sp>
          <p:nvSpPr>
            <p:cNvPr id="8" name="Rectangle 7"/>
            <p:cNvSpPr>
              <a:spLocks noChangeArrowheads="1"/>
            </p:cNvSpPr>
            <p:nvPr/>
          </p:nvSpPr>
          <p:spPr bwMode="auto">
            <a:xfrm>
              <a:off x="23262" y="52392"/>
              <a:ext cx="15158" cy="17988"/>
            </a:xfrm>
            <a:prstGeom prst="rect">
              <a:avLst/>
            </a:prstGeom>
            <a:solidFill>
              <a:srgbClr val="96E6C0"/>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pPr algn="ctr">
                <a:defRPr/>
              </a:pPr>
              <a:r>
                <a:rPr lang="en-US" sz="1200" b="1">
                  <a:solidFill>
                    <a:srgbClr val="000000"/>
                  </a:solidFill>
                  <a:latin typeface="Calibri"/>
                  <a:ea typeface="Times New Roman" panose="02020603050405020304" pitchFamily="18" charset="0"/>
                  <a:cs typeface="Times New Roman" panose="02020603050405020304" pitchFamily="18" charset="0"/>
                  <a:sym typeface="PT Sans"/>
                </a:rPr>
                <a:t>Public services for health centers and the community </a:t>
              </a:r>
              <a:endParaRPr lang="en-US" sz="1200" kern="0">
                <a:solidFill>
                  <a:sysClr val="windowText" lastClr="000000"/>
                </a:solidFill>
                <a:latin typeface="Calibri"/>
                <a:ea typeface="Times New Roman" panose="02020603050405020304" pitchFamily="18" charset="0"/>
                <a:sym typeface="PT Sans"/>
              </a:endParaRPr>
            </a:p>
          </p:txBody>
        </p:sp>
        <p:sp>
          <p:nvSpPr>
            <p:cNvPr id="9" name="TextBox 23"/>
            <p:cNvSpPr txBox="1">
              <a:spLocks noChangeArrowheads="1"/>
            </p:cNvSpPr>
            <p:nvPr/>
          </p:nvSpPr>
          <p:spPr bwMode="auto">
            <a:xfrm>
              <a:off x="42408" y="-2713"/>
              <a:ext cx="42680" cy="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defRPr/>
              </a:pPr>
              <a:r>
                <a:rPr lang="en-US" sz="1400" b="1">
                  <a:solidFill>
                    <a:srgbClr val="000000"/>
                  </a:solidFill>
                  <a:latin typeface="Calibri"/>
                  <a:ea typeface="Times New Roman" panose="02020603050405020304" pitchFamily="18" charset="0"/>
                  <a:cs typeface="Times New Roman" panose="02020603050405020304" pitchFamily="18" charset="0"/>
                  <a:sym typeface="PT Sans"/>
                </a:rPr>
                <a:t>Intermediate-Mediating Effects</a:t>
              </a:r>
              <a:endParaRPr lang="en-US" sz="1200" kern="0">
                <a:solidFill>
                  <a:sysClr val="windowText" lastClr="000000"/>
                </a:solidFill>
                <a:latin typeface="Calibri"/>
                <a:ea typeface="Times New Roman" panose="02020603050405020304" pitchFamily="18" charset="0"/>
                <a:sym typeface="PT Sans"/>
              </a:endParaRPr>
            </a:p>
          </p:txBody>
        </p:sp>
        <p:sp>
          <p:nvSpPr>
            <p:cNvPr id="10" name="Oval 9"/>
            <p:cNvSpPr>
              <a:spLocks noChangeArrowheads="1"/>
            </p:cNvSpPr>
            <p:nvPr/>
          </p:nvSpPr>
          <p:spPr bwMode="auto">
            <a:xfrm>
              <a:off x="40421" y="16836"/>
              <a:ext cx="17000" cy="12089"/>
            </a:xfrm>
            <a:prstGeom prst="ellipse">
              <a:avLst/>
            </a:prstGeom>
            <a:solidFill>
              <a:sysClr val="window" lastClr="FFFFFF">
                <a:lumMod val="85000"/>
                <a:lumOff val="0"/>
              </a:sysClr>
            </a:solidFill>
            <a:ln>
              <a:noFill/>
            </a:ln>
            <a:extLst>
              <a:ext uri="{91240B29-F687-4F45-9708-019B960494DF}">
                <a14:hiddenLine xmlns:a14="http://schemas.microsoft.com/office/drawing/2010/main" w="25400">
                  <a:solidFill>
                    <a:srgbClr val="000000"/>
                  </a:solidFill>
                  <a:round/>
                  <a:headEnd/>
                  <a:tailEnd/>
                </a14:hiddenLine>
              </a:ext>
            </a:extLst>
          </p:spPr>
          <p:txBody>
            <a:bodyPr rot="0" vert="horz" wrap="square" lIns="91440" tIns="45720" rIns="91440" bIns="45720" anchor="ctr" anchorCtr="0" upright="1">
              <a:noAutofit/>
            </a:bodyPr>
            <a:lstStyle/>
            <a:p>
              <a:pPr algn="ctr">
                <a:defRPr/>
              </a:pPr>
              <a:r>
                <a:rPr lang="en-US" sz="1000" b="1">
                  <a:solidFill>
                    <a:srgbClr val="000000"/>
                  </a:solidFill>
                  <a:latin typeface="Calibri"/>
                  <a:ea typeface="Times New Roman" panose="02020603050405020304" pitchFamily="18" charset="0"/>
                  <a:cs typeface="Times New Roman" panose="02020603050405020304" pitchFamily="18" charset="0"/>
                  <a:sym typeface="PT Sans"/>
                </a:rPr>
                <a:t>Trust in the community’s model husbands</a:t>
              </a:r>
              <a:endParaRPr lang="en-US" sz="1200" kern="0">
                <a:solidFill>
                  <a:sysClr val="windowText" lastClr="000000"/>
                </a:solidFill>
                <a:latin typeface="Calibri"/>
                <a:ea typeface="Times New Roman" panose="02020603050405020304" pitchFamily="18" charset="0"/>
                <a:sym typeface="PT Sans"/>
              </a:endParaRPr>
            </a:p>
          </p:txBody>
        </p:sp>
        <p:sp>
          <p:nvSpPr>
            <p:cNvPr id="11" name="Oval 10"/>
            <p:cNvSpPr>
              <a:spLocks noChangeArrowheads="1"/>
            </p:cNvSpPr>
            <p:nvPr/>
          </p:nvSpPr>
          <p:spPr bwMode="auto">
            <a:xfrm>
              <a:off x="55441" y="27262"/>
              <a:ext cx="16614" cy="13251"/>
            </a:xfrm>
            <a:prstGeom prst="ellipse">
              <a:avLst/>
            </a:prstGeom>
            <a:solidFill>
              <a:sysClr val="window" lastClr="FFFFFF">
                <a:lumMod val="85000"/>
                <a:lumOff val="0"/>
              </a:sysClr>
            </a:solidFill>
            <a:ln>
              <a:noFill/>
            </a:ln>
            <a:extLst>
              <a:ext uri="{91240B29-F687-4F45-9708-019B960494DF}">
                <a14:hiddenLine xmlns:a14="http://schemas.microsoft.com/office/drawing/2010/main" w="25400">
                  <a:solidFill>
                    <a:srgbClr val="000000"/>
                  </a:solidFill>
                  <a:round/>
                  <a:headEnd/>
                  <a:tailEnd/>
                </a14:hiddenLine>
              </a:ext>
            </a:extLst>
          </p:spPr>
          <p:txBody>
            <a:bodyPr rot="0" vert="horz" wrap="square" lIns="91440" tIns="45720" rIns="91440" bIns="45720" anchor="ctr" anchorCtr="0" upright="1">
              <a:noAutofit/>
            </a:bodyPr>
            <a:lstStyle/>
            <a:p>
              <a:pPr algn="ctr">
                <a:defRPr/>
              </a:pPr>
              <a:r>
                <a:rPr lang="en-US" sz="1000" b="1">
                  <a:solidFill>
                    <a:srgbClr val="000000"/>
                  </a:solidFill>
                  <a:latin typeface="Calibri"/>
                  <a:ea typeface="Times New Roman" panose="02020603050405020304" pitchFamily="18" charset="0"/>
                  <a:cs typeface="Times New Roman" panose="02020603050405020304" pitchFamily="18" charset="0"/>
                  <a:sym typeface="PT Sans"/>
                </a:rPr>
                <a:t>Public/private discussions between men about RH</a:t>
              </a:r>
              <a:endParaRPr lang="en-US" sz="1200" kern="0">
                <a:solidFill>
                  <a:sysClr val="windowText" lastClr="000000"/>
                </a:solidFill>
                <a:latin typeface="Calibri"/>
                <a:ea typeface="Times New Roman" panose="02020603050405020304" pitchFamily="18" charset="0"/>
                <a:sym typeface="PT Sans"/>
              </a:endParaRPr>
            </a:p>
          </p:txBody>
        </p:sp>
        <p:sp>
          <p:nvSpPr>
            <p:cNvPr id="12" name="Oval 11"/>
            <p:cNvSpPr>
              <a:spLocks noChangeArrowheads="1"/>
            </p:cNvSpPr>
            <p:nvPr/>
          </p:nvSpPr>
          <p:spPr bwMode="auto">
            <a:xfrm>
              <a:off x="40144" y="34630"/>
              <a:ext cx="17401" cy="12578"/>
            </a:xfrm>
            <a:prstGeom prst="ellipse">
              <a:avLst/>
            </a:prstGeom>
            <a:solidFill>
              <a:sysClr val="window" lastClr="FFFFFF">
                <a:lumMod val="85000"/>
                <a:lumOff val="0"/>
              </a:sysClr>
            </a:solidFill>
            <a:ln>
              <a:noFill/>
            </a:ln>
            <a:extLst>
              <a:ext uri="{91240B29-F687-4F45-9708-019B960494DF}">
                <a14:hiddenLine xmlns:a14="http://schemas.microsoft.com/office/drawing/2010/main" w="25400">
                  <a:solidFill>
                    <a:srgbClr val="000000"/>
                  </a:solidFill>
                  <a:round/>
                  <a:headEnd/>
                  <a:tailEnd/>
                </a14:hiddenLine>
              </a:ext>
            </a:extLst>
          </p:spPr>
          <p:txBody>
            <a:bodyPr rot="0" vert="horz" wrap="square" lIns="91440" tIns="45720" rIns="91440" bIns="45720" anchor="ctr" anchorCtr="0" upright="1">
              <a:noAutofit/>
            </a:bodyPr>
            <a:lstStyle/>
            <a:p>
              <a:pPr algn="ctr">
                <a:defRPr/>
              </a:pPr>
              <a:r>
                <a:rPr lang="en-US" sz="1000" b="1">
                  <a:solidFill>
                    <a:srgbClr val="000000"/>
                  </a:solidFill>
                  <a:latin typeface="Calibri"/>
                  <a:ea typeface="Times New Roman" panose="02020603050405020304" pitchFamily="18" charset="0"/>
                  <a:cs typeface="Times New Roman" panose="02020603050405020304" pitchFamily="18" charset="0"/>
                  <a:sym typeface="PT Sans"/>
                </a:rPr>
                <a:t>Raise RH awareness for men</a:t>
              </a:r>
              <a:endParaRPr lang="en-US" sz="1200" kern="0">
                <a:solidFill>
                  <a:sysClr val="windowText" lastClr="000000"/>
                </a:solidFill>
                <a:latin typeface="Calibri"/>
                <a:ea typeface="Times New Roman" panose="02020603050405020304" pitchFamily="18" charset="0"/>
                <a:sym typeface="PT Sans"/>
              </a:endParaRPr>
            </a:p>
          </p:txBody>
        </p:sp>
        <p:sp>
          <p:nvSpPr>
            <p:cNvPr id="13" name="Oval 12"/>
            <p:cNvSpPr>
              <a:spLocks noChangeArrowheads="1"/>
            </p:cNvSpPr>
            <p:nvPr/>
          </p:nvSpPr>
          <p:spPr bwMode="auto">
            <a:xfrm>
              <a:off x="52367" y="5991"/>
              <a:ext cx="19693" cy="13437"/>
            </a:xfrm>
            <a:prstGeom prst="ellipse">
              <a:avLst/>
            </a:prstGeom>
            <a:solidFill>
              <a:schemeClr val="accent6">
                <a:lumMod val="20000"/>
                <a:lumOff val="80000"/>
              </a:schemeClr>
            </a:solidFill>
            <a:ln>
              <a:noFill/>
            </a:ln>
            <a:extLst>
              <a:ext uri="{91240B29-F687-4F45-9708-019B960494DF}">
                <a14:hiddenLine xmlns:a14="http://schemas.microsoft.com/office/drawing/2010/main" w="25400">
                  <a:solidFill>
                    <a:srgbClr val="000000"/>
                  </a:solidFill>
                  <a:round/>
                  <a:headEnd/>
                  <a:tailEnd/>
                </a14:hiddenLine>
              </a:ext>
            </a:extLst>
          </p:spPr>
          <p:txBody>
            <a:bodyPr rot="0" vert="horz" wrap="square" lIns="91440" tIns="45720" rIns="91440" bIns="45720" anchor="ctr" anchorCtr="0" upright="1">
              <a:noAutofit/>
            </a:bodyPr>
            <a:lstStyle/>
            <a:p>
              <a:pPr algn="ctr">
                <a:defRPr/>
              </a:pPr>
              <a:r>
                <a:rPr lang="en-US" sz="1000" b="1">
                  <a:solidFill>
                    <a:srgbClr val="000000"/>
                  </a:solidFill>
                  <a:latin typeface="Calibri"/>
                  <a:ea typeface="Times New Roman" panose="02020603050405020304" pitchFamily="18" charset="0"/>
                  <a:cs typeface="Times New Roman" panose="02020603050405020304" pitchFamily="18" charset="0"/>
                  <a:sym typeface="PT Sans"/>
                </a:rPr>
                <a:t>Men change attitudes about women’s RH</a:t>
              </a:r>
              <a:endParaRPr lang="en-US" sz="1200" kern="0">
                <a:solidFill>
                  <a:sysClr val="windowText" lastClr="000000"/>
                </a:solidFill>
                <a:latin typeface="Calibri"/>
                <a:ea typeface="Times New Roman" panose="02020603050405020304" pitchFamily="18" charset="0"/>
                <a:sym typeface="PT Sans"/>
              </a:endParaRPr>
            </a:p>
          </p:txBody>
        </p:sp>
        <p:sp>
          <p:nvSpPr>
            <p:cNvPr id="14" name="Right Arrow 13"/>
            <p:cNvSpPr>
              <a:spLocks noChangeArrowheads="1"/>
            </p:cNvSpPr>
            <p:nvPr/>
          </p:nvSpPr>
          <p:spPr bwMode="auto">
            <a:xfrm>
              <a:off x="82460" y="36039"/>
              <a:ext cx="4192" cy="3667"/>
            </a:xfrm>
            <a:prstGeom prst="rightArrow">
              <a:avLst>
                <a:gd name="adj1" fmla="val 50000"/>
                <a:gd name="adj2" fmla="val 50008"/>
              </a:avLst>
            </a:prstGeom>
            <a:solidFill>
              <a:srgbClr val="2BB673"/>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pPr>
                <a:defRPr/>
              </a:pPr>
              <a:endParaRPr lang="en-US" kern="0">
                <a:solidFill>
                  <a:sysClr val="windowText" lastClr="000000"/>
                </a:solidFill>
                <a:latin typeface="Calibri"/>
                <a:sym typeface="PT Sans"/>
              </a:endParaRPr>
            </a:p>
          </p:txBody>
        </p:sp>
        <p:sp>
          <p:nvSpPr>
            <p:cNvPr id="15" name="Rectangle 14"/>
            <p:cNvSpPr>
              <a:spLocks noChangeArrowheads="1"/>
            </p:cNvSpPr>
            <p:nvPr/>
          </p:nvSpPr>
          <p:spPr bwMode="auto">
            <a:xfrm>
              <a:off x="86657" y="7265"/>
              <a:ext cx="19924" cy="68585"/>
            </a:xfrm>
            <a:prstGeom prst="rect">
              <a:avLst/>
            </a:prstGeom>
            <a:solidFill>
              <a:schemeClr val="accent6">
                <a:lumMod val="20000"/>
                <a:lumOff val="80000"/>
              </a:schemeClr>
            </a:solidFill>
            <a:ln w="25400">
              <a:solidFill>
                <a:srgbClr val="2BB673"/>
              </a:solidFill>
              <a:miter lim="800000"/>
              <a:headEnd/>
              <a:tailEnd/>
            </a:ln>
          </p:spPr>
          <p:txBody>
            <a:bodyPr rot="0" vert="horz" wrap="square" lIns="91440" tIns="45720" rIns="91440" bIns="45720" anchor="ctr" anchorCtr="0" upright="1">
              <a:noAutofit/>
            </a:bodyPr>
            <a:lstStyle/>
            <a:p>
              <a:pPr algn="ctr">
                <a:defRPr/>
              </a:pPr>
              <a:r>
                <a:rPr lang="en-US" sz="1200" b="1" u="sng">
                  <a:solidFill>
                    <a:srgbClr val="000000"/>
                  </a:solidFill>
                  <a:latin typeface="Calibri"/>
                  <a:ea typeface="Times New Roman" panose="02020603050405020304" pitchFamily="18" charset="0"/>
                  <a:cs typeface="Times New Roman" panose="02020603050405020304" pitchFamily="18" charset="0"/>
                  <a:sym typeface="PT Sans"/>
                </a:rPr>
                <a:t>Individual</a:t>
              </a:r>
              <a:endParaRPr lang="en-US" sz="1200" kern="0">
                <a:solidFill>
                  <a:sysClr val="windowText" lastClr="000000"/>
                </a:solidFill>
                <a:latin typeface="Calibri"/>
                <a:ea typeface="Times New Roman" panose="02020603050405020304" pitchFamily="18" charset="0"/>
                <a:sym typeface="PT Sans"/>
              </a:endParaRPr>
            </a:p>
            <a:p>
              <a:pPr marL="171450" indent="-171450">
                <a:buFont typeface="Wingdings" pitchFamily="2" charset="2"/>
                <a:buChar char="ü"/>
                <a:defRPr/>
              </a:pPr>
              <a:r>
                <a:rPr lang="en-US" sz="1100">
                  <a:solidFill>
                    <a:srgbClr val="000000"/>
                  </a:solidFill>
                  <a:latin typeface="Calibri"/>
                  <a:ea typeface="Times New Roman" panose="02020603050405020304" pitchFamily="18" charset="0"/>
                  <a:cs typeface="Times New Roman" panose="02020603050405020304" pitchFamily="18" charset="0"/>
                  <a:sym typeface="PT Sans"/>
                </a:rPr>
                <a:t>Change in behaviors and </a:t>
              </a:r>
              <a:r>
                <a:rPr lang="en-US" sz="1100">
                  <a:solidFill>
                    <a:srgbClr val="000000"/>
                  </a:solidFill>
                  <a:latin typeface="Calibri"/>
                  <a:cs typeface="Times New Roman" panose="02020603050405020304" pitchFamily="18" charset="0"/>
                  <a:sym typeface="PT Sans"/>
                </a:rPr>
                <a:t>attitudes of men and women regarding RH</a:t>
              </a:r>
            </a:p>
            <a:p>
              <a:pPr marL="171450" indent="-171450">
                <a:buFont typeface="Wingdings" pitchFamily="2" charset="2"/>
                <a:buChar char="ü"/>
                <a:defRPr/>
              </a:pPr>
              <a:endParaRPr lang="en-US" sz="1100">
                <a:solidFill>
                  <a:srgbClr val="000000"/>
                </a:solidFill>
                <a:latin typeface="Calibri"/>
                <a:cs typeface="Times New Roman" panose="02020603050405020304" pitchFamily="18" charset="0"/>
                <a:sym typeface="PT Sans"/>
              </a:endParaRPr>
            </a:p>
            <a:p>
              <a:pPr marL="171450" indent="-171450">
                <a:buFont typeface="Wingdings" pitchFamily="2" charset="2"/>
                <a:buChar char="ü"/>
                <a:defRPr/>
              </a:pPr>
              <a:r>
                <a:rPr lang="en-US" sz="1100">
                  <a:solidFill>
                    <a:srgbClr val="000000"/>
                  </a:solidFill>
                  <a:latin typeface="Calibri"/>
                  <a:cs typeface="Times New Roman" panose="02020603050405020304" pitchFamily="18" charset="0"/>
                  <a:sym typeface="PT Sans"/>
                </a:rPr>
                <a:t>Change in behaviors and attitudes of men and women regarding roles/communication to improve RH</a:t>
              </a:r>
            </a:p>
            <a:p>
              <a:pPr algn="ctr">
                <a:defRPr/>
              </a:pPr>
              <a:endParaRPr lang="en-US" sz="1200" b="1" u="sng">
                <a:solidFill>
                  <a:srgbClr val="000000"/>
                </a:solidFill>
                <a:latin typeface="Calibri"/>
                <a:ea typeface="Times New Roman" panose="02020603050405020304" pitchFamily="18" charset="0"/>
                <a:cs typeface="Times New Roman" panose="02020603050405020304" pitchFamily="18" charset="0"/>
                <a:sym typeface="PT Sans"/>
              </a:endParaRPr>
            </a:p>
            <a:p>
              <a:pPr algn="ctr">
                <a:defRPr/>
              </a:pPr>
              <a:r>
                <a:rPr lang="en-US" sz="1200" b="1" u="sng">
                  <a:solidFill>
                    <a:srgbClr val="000000"/>
                  </a:solidFill>
                  <a:latin typeface="Calibri"/>
                  <a:ea typeface="Times New Roman" panose="02020603050405020304" pitchFamily="18" charset="0"/>
                  <a:cs typeface="Times New Roman" panose="02020603050405020304" pitchFamily="18" charset="0"/>
                  <a:sym typeface="PT Sans"/>
                </a:rPr>
                <a:t>Environmental </a:t>
              </a:r>
              <a:endParaRPr lang="en-US" sz="1200" kern="0">
                <a:solidFill>
                  <a:sysClr val="windowText" lastClr="000000"/>
                </a:solidFill>
                <a:latin typeface="Calibri"/>
                <a:ea typeface="Times New Roman" panose="02020603050405020304" pitchFamily="18" charset="0"/>
                <a:sym typeface="PT Sans"/>
              </a:endParaRPr>
            </a:p>
            <a:p>
              <a:pPr marL="171450" indent="-171450">
                <a:buFont typeface="Wingdings" pitchFamily="2" charset="2"/>
                <a:buChar char="ü"/>
                <a:tabLst>
                  <a:tab pos="457200" algn="l"/>
                </a:tabLst>
                <a:defRPr/>
              </a:pPr>
              <a:r>
                <a:rPr lang="en-US" sz="1100">
                  <a:solidFill>
                    <a:srgbClr val="000000"/>
                  </a:solidFill>
                  <a:latin typeface="Calibri"/>
                  <a:ea typeface="Times New Roman" panose="02020603050405020304" pitchFamily="18" charset="0"/>
                  <a:cs typeface="Times New Roman" panose="02020603050405020304" pitchFamily="18" charset="0"/>
                  <a:sym typeface="PT Sans"/>
                </a:rPr>
                <a:t>Collaboration and trust between men and RH services </a:t>
              </a:r>
            </a:p>
            <a:p>
              <a:pPr marL="171450" indent="-171450">
                <a:buFont typeface="Wingdings" pitchFamily="2" charset="2"/>
                <a:buChar char="ü"/>
                <a:tabLst>
                  <a:tab pos="457200" algn="l"/>
                </a:tabLst>
                <a:defRPr/>
              </a:pPr>
              <a:endParaRPr lang="en-US" sz="1100" kern="0">
                <a:solidFill>
                  <a:sysClr val="windowText" lastClr="000000"/>
                </a:solidFill>
                <a:latin typeface="Calibri"/>
                <a:ea typeface="Times New Roman" panose="02020603050405020304" pitchFamily="18" charset="0"/>
                <a:cs typeface="Times New Roman" panose="02020603050405020304" pitchFamily="18" charset="0"/>
                <a:sym typeface="PT Sans"/>
              </a:endParaRPr>
            </a:p>
            <a:p>
              <a:pPr marL="171450" indent="-171450">
                <a:buFont typeface="Wingdings" pitchFamily="2" charset="2"/>
                <a:buChar char="ü"/>
                <a:tabLst>
                  <a:tab pos="457200" algn="l"/>
                </a:tabLst>
                <a:defRPr/>
              </a:pPr>
              <a:r>
                <a:rPr lang="en-US" sz="1100">
                  <a:solidFill>
                    <a:srgbClr val="000000"/>
                  </a:solidFill>
                  <a:latin typeface="Calibri"/>
                  <a:ea typeface="Times New Roman" panose="02020603050405020304" pitchFamily="18" charset="0"/>
                  <a:cs typeface="Times New Roman" panose="02020603050405020304" pitchFamily="18" charset="0"/>
                  <a:sym typeface="PT Sans"/>
                </a:rPr>
                <a:t>Changing gender roles and service expectations</a:t>
              </a:r>
              <a:endParaRPr lang="en-US" sz="1100" kern="0">
                <a:solidFill>
                  <a:sysClr val="windowText" lastClr="000000"/>
                </a:solidFill>
                <a:latin typeface="Calibri"/>
                <a:ea typeface="Times New Roman" panose="02020603050405020304" pitchFamily="18" charset="0"/>
                <a:cs typeface="Times New Roman" panose="02020603050405020304" pitchFamily="18" charset="0"/>
                <a:sym typeface="PT Sans"/>
              </a:endParaRPr>
            </a:p>
          </p:txBody>
        </p:sp>
        <p:sp>
          <p:nvSpPr>
            <p:cNvPr id="17" name="Rectangle 16"/>
            <p:cNvSpPr>
              <a:spLocks noChangeArrowheads="1"/>
            </p:cNvSpPr>
            <p:nvPr/>
          </p:nvSpPr>
          <p:spPr bwMode="auto">
            <a:xfrm>
              <a:off x="111373" y="17702"/>
              <a:ext cx="12083" cy="40131"/>
            </a:xfrm>
            <a:prstGeom prst="rect">
              <a:avLst/>
            </a:prstGeom>
            <a:solidFill>
              <a:srgbClr val="2BB673"/>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pPr algn="ctr">
                <a:defRPr/>
              </a:pPr>
              <a:r>
                <a:rPr lang="en-US" sz="1400" b="1">
                  <a:solidFill>
                    <a:srgbClr val="FFFFFF"/>
                  </a:solidFill>
                  <a:latin typeface="Calibri"/>
                  <a:ea typeface="Times New Roman" panose="02020603050405020304" pitchFamily="18" charset="0"/>
                  <a:cs typeface="Times New Roman" panose="02020603050405020304" pitchFamily="18" charset="0"/>
                  <a:sym typeface="PT Sans"/>
                </a:rPr>
                <a:t>Increased use of RH services by women</a:t>
              </a:r>
              <a:endParaRPr lang="en-US" sz="1200" kern="0">
                <a:solidFill>
                  <a:sysClr val="windowText" lastClr="000000"/>
                </a:solidFill>
                <a:latin typeface="Calibri"/>
                <a:ea typeface="Times New Roman" panose="02020603050405020304" pitchFamily="18" charset="0"/>
                <a:sym typeface="PT Sans"/>
              </a:endParaRPr>
            </a:p>
          </p:txBody>
        </p:sp>
        <p:sp>
          <p:nvSpPr>
            <p:cNvPr id="18" name="TextBox 72"/>
            <p:cNvSpPr txBox="1">
              <a:spLocks noChangeArrowheads="1"/>
            </p:cNvSpPr>
            <p:nvPr/>
          </p:nvSpPr>
          <p:spPr bwMode="auto">
            <a:xfrm>
              <a:off x="80528" y="-2907"/>
              <a:ext cx="33415" cy="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defRPr/>
              </a:pPr>
              <a:r>
                <a:rPr lang="en-US" sz="1400" b="1">
                  <a:solidFill>
                    <a:srgbClr val="000000"/>
                  </a:solidFill>
                  <a:latin typeface="Calibri"/>
                  <a:ea typeface="Times New Roman" panose="02020603050405020304" pitchFamily="18" charset="0"/>
                  <a:cs typeface="Times New Roman" panose="02020603050405020304" pitchFamily="18" charset="0"/>
                  <a:sym typeface="PT Sans"/>
                </a:rPr>
                <a:t>Behavior &amp; Normative Changes</a:t>
              </a:r>
              <a:endParaRPr lang="en-US" sz="1200" kern="0">
                <a:solidFill>
                  <a:sysClr val="windowText" lastClr="000000"/>
                </a:solidFill>
                <a:latin typeface="Calibri"/>
                <a:ea typeface="Times New Roman" panose="02020603050405020304" pitchFamily="18" charset="0"/>
                <a:sym typeface="PT Sans"/>
              </a:endParaRPr>
            </a:p>
          </p:txBody>
        </p:sp>
        <p:sp>
          <p:nvSpPr>
            <p:cNvPr id="22" name="Curved Down Arrow 21"/>
            <p:cNvSpPr>
              <a:spLocks noChangeArrowheads="1"/>
            </p:cNvSpPr>
            <p:nvPr/>
          </p:nvSpPr>
          <p:spPr bwMode="auto">
            <a:xfrm>
              <a:off x="40545" y="5195"/>
              <a:ext cx="39983" cy="8120"/>
            </a:xfrm>
            <a:prstGeom prst="curvedDownArrow">
              <a:avLst>
                <a:gd name="adj1" fmla="val 25008"/>
                <a:gd name="adj2" fmla="val 49992"/>
                <a:gd name="adj3" fmla="val 25000"/>
              </a:avLst>
            </a:prstGeom>
            <a:pattFill prst="pct80">
              <a:fgClr>
                <a:sysClr val="window" lastClr="FFFFFF">
                  <a:lumMod val="50000"/>
                  <a:lumOff val="0"/>
                </a:sysClr>
              </a:fgClr>
              <a:bgClr>
                <a:sysClr val="window" lastClr="FFFFFF">
                  <a:lumMod val="100000"/>
                  <a:lumOff val="0"/>
                </a:sysClr>
              </a:bgClr>
            </a:patt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pPr>
                <a:defRPr/>
              </a:pPr>
              <a:endParaRPr lang="en-US" kern="0">
                <a:solidFill>
                  <a:sysClr val="windowText" lastClr="000000"/>
                </a:solidFill>
                <a:latin typeface="Calibri"/>
                <a:sym typeface="PT Sans"/>
              </a:endParaRPr>
            </a:p>
          </p:txBody>
        </p:sp>
        <p:sp>
          <p:nvSpPr>
            <p:cNvPr id="23" name="Curved Down Arrow 22"/>
            <p:cNvSpPr>
              <a:spLocks noChangeArrowheads="1"/>
            </p:cNvSpPr>
            <p:nvPr/>
          </p:nvSpPr>
          <p:spPr bwMode="auto">
            <a:xfrm rot="10538312">
              <a:off x="41798" y="65366"/>
              <a:ext cx="40251" cy="7315"/>
            </a:xfrm>
            <a:prstGeom prst="curvedDownArrow">
              <a:avLst>
                <a:gd name="adj1" fmla="val 24991"/>
                <a:gd name="adj2" fmla="val 50007"/>
                <a:gd name="adj3" fmla="val 25000"/>
              </a:avLst>
            </a:prstGeom>
            <a:pattFill prst="pct80">
              <a:fgClr>
                <a:sysClr val="window" lastClr="FFFFFF">
                  <a:lumMod val="50000"/>
                  <a:lumOff val="0"/>
                </a:sysClr>
              </a:fgClr>
              <a:bgClr>
                <a:sysClr val="window" lastClr="FFFFFF">
                  <a:lumMod val="100000"/>
                  <a:lumOff val="0"/>
                </a:sysClr>
              </a:bgClr>
            </a:patt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pPr>
                <a:defRPr/>
              </a:pPr>
              <a:endParaRPr lang="en-US" kern="0">
                <a:solidFill>
                  <a:sysClr val="windowText" lastClr="000000"/>
                </a:solidFill>
                <a:latin typeface="Calibri"/>
                <a:sym typeface="PT Sans"/>
              </a:endParaRPr>
            </a:p>
          </p:txBody>
        </p:sp>
        <p:sp>
          <p:nvSpPr>
            <p:cNvPr id="24" name="TextBox 14"/>
            <p:cNvSpPr txBox="1">
              <a:spLocks noChangeArrowheads="1"/>
            </p:cNvSpPr>
            <p:nvPr/>
          </p:nvSpPr>
          <p:spPr bwMode="auto">
            <a:xfrm>
              <a:off x="72663" y="28919"/>
              <a:ext cx="12233" cy="37584"/>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defRPr/>
              </a:pPr>
              <a:r>
                <a:rPr lang="en-US" sz="1200">
                  <a:solidFill>
                    <a:srgbClr val="000000"/>
                  </a:solidFill>
                  <a:latin typeface="Calibri"/>
                  <a:ea typeface="Times New Roman" panose="02020603050405020304" pitchFamily="18" charset="0"/>
                  <a:cs typeface="Times New Roman" panose="02020603050405020304" pitchFamily="18" charset="0"/>
                  <a:sym typeface="PT Sans"/>
                </a:rPr>
                <a:t>Community dissemination of new ideas, behaviors, and expectations of husbands and wives regarding gender roles</a:t>
              </a:r>
              <a:endParaRPr lang="en-US" sz="1200" kern="0">
                <a:solidFill>
                  <a:sysClr val="windowText" lastClr="000000"/>
                </a:solidFill>
                <a:latin typeface="Calibri"/>
                <a:ea typeface="Times New Roman" panose="02020603050405020304" pitchFamily="18" charset="0"/>
                <a:sym typeface="PT Sans"/>
              </a:endParaRPr>
            </a:p>
          </p:txBody>
        </p:sp>
        <p:sp>
          <p:nvSpPr>
            <p:cNvPr id="25" name="Oval 24"/>
            <p:cNvSpPr>
              <a:spLocks noChangeArrowheads="1"/>
            </p:cNvSpPr>
            <p:nvPr/>
          </p:nvSpPr>
          <p:spPr bwMode="auto">
            <a:xfrm>
              <a:off x="40659" y="51385"/>
              <a:ext cx="16886" cy="11648"/>
            </a:xfrm>
            <a:prstGeom prst="ellipse">
              <a:avLst/>
            </a:prstGeom>
            <a:solidFill>
              <a:sysClr val="window" lastClr="FFFFFF">
                <a:lumMod val="85000"/>
                <a:lumOff val="0"/>
              </a:sysClr>
            </a:solidFill>
            <a:ln>
              <a:noFill/>
            </a:ln>
            <a:extLst>
              <a:ext uri="{91240B29-F687-4F45-9708-019B960494DF}">
                <a14:hiddenLine xmlns:a14="http://schemas.microsoft.com/office/drawing/2010/main" w="25400">
                  <a:solidFill>
                    <a:srgbClr val="000000"/>
                  </a:solidFill>
                  <a:round/>
                  <a:headEnd/>
                  <a:tailEnd/>
                </a14:hiddenLine>
              </a:ext>
            </a:extLst>
          </p:spPr>
          <p:txBody>
            <a:bodyPr rot="0" vert="horz" wrap="square" lIns="91440" tIns="45720" rIns="91440" bIns="45720" anchor="ctr" anchorCtr="0" upright="1">
              <a:noAutofit/>
            </a:bodyPr>
            <a:lstStyle/>
            <a:p>
              <a:pPr algn="ctr">
                <a:defRPr/>
              </a:pPr>
              <a:r>
                <a:rPr lang="en-US" sz="1000" b="1">
                  <a:solidFill>
                    <a:srgbClr val="000000"/>
                  </a:solidFill>
                  <a:latin typeface="Calibri"/>
                  <a:ea typeface="Times New Roman" panose="02020603050405020304" pitchFamily="18" charset="0"/>
                  <a:cs typeface="Times New Roman" panose="02020603050405020304" pitchFamily="18" charset="0"/>
                  <a:sym typeface="PT Sans"/>
                </a:rPr>
                <a:t>Increase approval of RH services</a:t>
              </a:r>
              <a:endParaRPr lang="en-US" sz="1200" kern="0">
                <a:solidFill>
                  <a:sysClr val="windowText" lastClr="000000"/>
                </a:solidFill>
                <a:latin typeface="Calibri"/>
                <a:ea typeface="Times New Roman" panose="02020603050405020304" pitchFamily="18" charset="0"/>
                <a:sym typeface="PT Sans"/>
              </a:endParaRPr>
            </a:p>
          </p:txBody>
        </p:sp>
        <p:sp>
          <p:nvSpPr>
            <p:cNvPr id="26" name="Oval 25"/>
            <p:cNvSpPr>
              <a:spLocks noChangeArrowheads="1"/>
            </p:cNvSpPr>
            <p:nvPr/>
          </p:nvSpPr>
          <p:spPr bwMode="auto">
            <a:xfrm>
              <a:off x="56594" y="42918"/>
              <a:ext cx="16614" cy="16208"/>
            </a:xfrm>
            <a:prstGeom prst="ellipse">
              <a:avLst/>
            </a:prstGeom>
            <a:solidFill>
              <a:sysClr val="window" lastClr="FFFFFF">
                <a:lumMod val="85000"/>
                <a:lumOff val="0"/>
              </a:sysClr>
            </a:solidFill>
            <a:ln>
              <a:noFill/>
            </a:ln>
            <a:extLst>
              <a:ext uri="{91240B29-F687-4F45-9708-019B960494DF}">
                <a14:hiddenLine xmlns:a14="http://schemas.microsoft.com/office/drawing/2010/main" w="25400">
                  <a:solidFill>
                    <a:srgbClr val="000000"/>
                  </a:solidFill>
                  <a:round/>
                  <a:headEnd/>
                  <a:tailEnd/>
                </a14:hiddenLine>
              </a:ext>
            </a:extLst>
          </p:spPr>
          <p:txBody>
            <a:bodyPr rot="0" vert="horz" wrap="square" lIns="91440" tIns="45720" rIns="91440" bIns="45720" anchor="ctr" anchorCtr="0" upright="1">
              <a:noAutofit/>
            </a:bodyPr>
            <a:lstStyle/>
            <a:p>
              <a:pPr algn="ctr">
                <a:defRPr/>
              </a:pPr>
              <a:r>
                <a:rPr lang="en-US" sz="1000" b="1">
                  <a:solidFill>
                    <a:srgbClr val="000000"/>
                  </a:solidFill>
                  <a:latin typeface="Calibri"/>
                  <a:ea typeface="Times New Roman" panose="02020603050405020304" pitchFamily="18" charset="0"/>
                  <a:cs typeface="Times New Roman" panose="02020603050405020304" pitchFamily="18" charset="0"/>
                  <a:sym typeface="PT Sans"/>
                </a:rPr>
                <a:t>Increase links to RH services for men</a:t>
              </a:r>
              <a:endParaRPr lang="en-US" sz="1200" kern="0">
                <a:solidFill>
                  <a:sysClr val="windowText" lastClr="000000"/>
                </a:solidFill>
                <a:latin typeface="Calibri"/>
                <a:ea typeface="Times New Roman" panose="02020603050405020304" pitchFamily="18" charset="0"/>
                <a:sym typeface="PT Sans"/>
              </a:endParaRPr>
            </a:p>
          </p:txBody>
        </p:sp>
        <p:sp>
          <p:nvSpPr>
            <p:cNvPr id="27" name="Oval 26"/>
            <p:cNvSpPr>
              <a:spLocks noChangeArrowheads="1"/>
            </p:cNvSpPr>
            <p:nvPr/>
          </p:nvSpPr>
          <p:spPr bwMode="auto">
            <a:xfrm>
              <a:off x="67572" y="14425"/>
              <a:ext cx="18777" cy="14094"/>
            </a:xfrm>
            <a:prstGeom prst="ellipse">
              <a:avLst/>
            </a:prstGeom>
            <a:solidFill>
              <a:schemeClr val="accent6">
                <a:lumMod val="20000"/>
                <a:lumOff val="80000"/>
              </a:schemeClr>
            </a:solidFill>
            <a:ln>
              <a:noFill/>
            </a:ln>
            <a:extLst>
              <a:ext uri="{91240B29-F687-4F45-9708-019B960494DF}">
                <a14:hiddenLine xmlns:a14="http://schemas.microsoft.com/office/drawing/2010/main" w="25400">
                  <a:solidFill>
                    <a:srgbClr val="000000"/>
                  </a:solidFill>
                  <a:round/>
                  <a:headEnd/>
                  <a:tailEnd/>
                </a14:hiddenLine>
              </a:ext>
            </a:extLst>
          </p:spPr>
          <p:txBody>
            <a:bodyPr rot="0" vert="horz" wrap="square" lIns="91440" tIns="45720" rIns="91440" bIns="45720" anchor="ctr" anchorCtr="0" upright="1">
              <a:noAutofit/>
            </a:bodyPr>
            <a:lstStyle/>
            <a:p>
              <a:pPr algn="ctr">
                <a:defRPr/>
              </a:pPr>
              <a:endParaRPr lang="en-US" sz="1000" b="1">
                <a:solidFill>
                  <a:srgbClr val="000000"/>
                </a:solidFill>
                <a:latin typeface="Calibri"/>
                <a:ea typeface="Times New Roman" panose="02020603050405020304" pitchFamily="18" charset="0"/>
                <a:cs typeface="Times New Roman" panose="02020603050405020304" pitchFamily="18" charset="0"/>
                <a:sym typeface="PT Sans"/>
              </a:endParaRPr>
            </a:p>
            <a:p>
              <a:pPr algn="ctr">
                <a:defRPr/>
              </a:pPr>
              <a:r>
                <a:rPr lang="en-US" sz="1000" b="1">
                  <a:solidFill>
                    <a:srgbClr val="000000"/>
                  </a:solidFill>
                  <a:latin typeface="Calibri"/>
                  <a:ea typeface="Times New Roman" panose="02020603050405020304" pitchFamily="18" charset="0"/>
                  <a:cs typeface="Times New Roman" panose="02020603050405020304" pitchFamily="18" charset="0"/>
                  <a:sym typeface="PT Sans"/>
                </a:rPr>
                <a:t>Change relations between men and women for RH</a:t>
              </a:r>
            </a:p>
            <a:p>
              <a:pPr algn="ctr">
                <a:defRPr/>
              </a:pPr>
              <a:endParaRPr lang="en-US" sz="1200" kern="0">
                <a:solidFill>
                  <a:sysClr val="windowText" lastClr="000000"/>
                </a:solidFill>
                <a:latin typeface="Calibri"/>
                <a:ea typeface="Times New Roman" panose="02020603050405020304" pitchFamily="18" charset="0"/>
                <a:sym typeface="PT Sans"/>
              </a:endParaRPr>
            </a:p>
          </p:txBody>
        </p:sp>
      </p:grpSp>
      <p:sp>
        <p:nvSpPr>
          <p:cNvPr id="29" name="Rectangle 28">
            <a:extLst>
              <a:ext uri="{FF2B5EF4-FFF2-40B4-BE49-F238E27FC236}">
                <a16:creationId xmlns:a16="http://schemas.microsoft.com/office/drawing/2014/main" id="{BCCA464D-AD5E-974B-B9EC-DCA17806AAA5}"/>
              </a:ext>
            </a:extLst>
          </p:cNvPr>
          <p:cNvSpPr/>
          <p:nvPr/>
        </p:nvSpPr>
        <p:spPr>
          <a:xfrm>
            <a:off x="3959785" y="259071"/>
            <a:ext cx="5080238" cy="461665"/>
          </a:xfrm>
          <a:prstGeom prst="rect">
            <a:avLst/>
          </a:prstGeom>
          <a:ln>
            <a:noFill/>
          </a:ln>
        </p:spPr>
        <p:txBody>
          <a:bodyPr wrap="none">
            <a:spAutoFit/>
          </a:bodyPr>
          <a:lstStyle/>
          <a:p>
            <a:pPr algn="ctr" defTabSz="412750"/>
            <a:r>
              <a:rPr lang="en-US" sz="2400" b="1" kern="0">
                <a:solidFill>
                  <a:srgbClr val="D9D9D9">
                    <a:lumMod val="10000"/>
                  </a:srgbClr>
                </a:solidFill>
                <a:latin typeface="Calibri"/>
                <a:sym typeface="Montserrat-Regular"/>
              </a:rPr>
              <a:t>Theory of Change – Husbands' Schools</a:t>
            </a:r>
            <a:endParaRPr lang="en-US" sz="2400" b="1" kern="0" cap="all" spc="200">
              <a:solidFill>
                <a:srgbClr val="D9D9D9">
                  <a:lumMod val="10000"/>
                </a:srgbClr>
              </a:solidFill>
              <a:latin typeface="Calibri"/>
              <a:sym typeface="Montserrat-Regular"/>
            </a:endParaRPr>
          </a:p>
        </p:txBody>
      </p:sp>
      <p:sp>
        <p:nvSpPr>
          <p:cNvPr id="31" name="Right Arrow 30">
            <a:extLst>
              <a:ext uri="{FF2B5EF4-FFF2-40B4-BE49-F238E27FC236}">
                <a16:creationId xmlns:a16="http://schemas.microsoft.com/office/drawing/2014/main" id="{72489FF1-0A14-DA47-9796-D59856BF1E09}"/>
              </a:ext>
            </a:extLst>
          </p:cNvPr>
          <p:cNvSpPr>
            <a:spLocks noChangeArrowheads="1"/>
          </p:cNvSpPr>
          <p:nvPr/>
        </p:nvSpPr>
        <p:spPr bwMode="auto">
          <a:xfrm>
            <a:off x="10269000" y="3285077"/>
            <a:ext cx="396975" cy="207125"/>
          </a:xfrm>
          <a:prstGeom prst="rightArrow">
            <a:avLst>
              <a:gd name="adj1" fmla="val 50000"/>
              <a:gd name="adj2" fmla="val 50008"/>
            </a:avLst>
          </a:prstGeom>
          <a:solidFill>
            <a:srgbClr val="2BB673"/>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pPr>
              <a:defRPr/>
            </a:pPr>
            <a:endParaRPr lang="en-US" kern="0">
              <a:solidFill>
                <a:sysClr val="windowText" lastClr="000000"/>
              </a:solidFill>
              <a:latin typeface="Calibri"/>
              <a:sym typeface="PT Sans"/>
            </a:endParaRPr>
          </a:p>
        </p:txBody>
      </p:sp>
    </p:spTree>
    <p:extLst>
      <p:ext uri="{BB962C8B-B14F-4D97-AF65-F5344CB8AC3E}">
        <p14:creationId xmlns:p14="http://schemas.microsoft.com/office/powerpoint/2010/main" val="776824441"/>
      </p:ext>
    </p:extLst>
  </p:cSld>
  <p:clrMapOvr>
    <a:masterClrMapping/>
  </p:clrMapOvr>
  <p:transition>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D41851-DC25-41EC-A8AB-2599E5768ABD}"/>
              </a:ext>
            </a:extLst>
          </p:cNvPr>
          <p:cNvSpPr>
            <a:spLocks noGrp="1"/>
          </p:cNvSpPr>
          <p:nvPr>
            <p:ph type="body" sz="quarter" idx="11"/>
          </p:nvPr>
        </p:nvSpPr>
        <p:spPr/>
        <p:txBody>
          <a:bodyPr>
            <a:noAutofit/>
          </a:bodyPr>
          <a:lstStyle/>
          <a:p>
            <a:pPr algn="l"/>
            <a:r>
              <a:rPr lang="en-US" sz="2400"/>
              <a:t>What is the Effect of the Husbands' Schools Intervention on Gender Dynamics? What is the Role of Diffusion of HS-generated Ideas and Beliefs to the Broader Community?</a:t>
            </a:r>
          </a:p>
          <a:p>
            <a:pPr algn="l"/>
            <a:endParaRPr lang="en-US" sz="2400"/>
          </a:p>
        </p:txBody>
      </p:sp>
      <p:sp>
        <p:nvSpPr>
          <p:cNvPr id="4" name="Title 4">
            <a:extLst>
              <a:ext uri="{FF2B5EF4-FFF2-40B4-BE49-F238E27FC236}">
                <a16:creationId xmlns:a16="http://schemas.microsoft.com/office/drawing/2014/main" id="{797818F3-B4D4-D749-8586-6EEB7A39320A}"/>
              </a:ext>
            </a:extLst>
          </p:cNvPr>
          <p:cNvSpPr txBox="1">
            <a:spLocks/>
          </p:cNvSpPr>
          <p:nvPr/>
        </p:nvSpPr>
        <p:spPr>
          <a:xfrm>
            <a:off x="960838" y="2576622"/>
            <a:ext cx="10811041" cy="1088418"/>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defTabSz="412750"/>
            <a:r>
              <a:rPr lang="en-US" sz="4000" kern="0">
                <a:solidFill>
                  <a:srgbClr val="FFFEFF"/>
                </a:solidFill>
                <a:latin typeface="Gill Sans MT" panose="020B0502020104020203"/>
              </a:rPr>
              <a:t>OUR RESEARCH COLLABORATION</a:t>
            </a:r>
          </a:p>
        </p:txBody>
      </p:sp>
    </p:spTree>
    <p:extLst>
      <p:ext uri="{BB962C8B-B14F-4D97-AF65-F5344CB8AC3E}">
        <p14:creationId xmlns:p14="http://schemas.microsoft.com/office/powerpoint/2010/main" val="3420314400"/>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0F30995-5BF7-944D-80F2-4C0296A2B57D}"/>
              </a:ext>
            </a:extLst>
          </p:cNvPr>
          <p:cNvSpPr>
            <a:spLocks noGrp="1"/>
          </p:cNvSpPr>
          <p:nvPr>
            <p:ph type="body" sz="quarter" idx="13"/>
          </p:nvPr>
        </p:nvSpPr>
        <p:spPr>
          <a:xfrm>
            <a:off x="976106" y="1046271"/>
            <a:ext cx="9744495" cy="2347619"/>
          </a:xfrm>
        </p:spPr>
        <p:txBody>
          <a:bodyPr/>
          <a:lstStyle/>
          <a:p>
            <a:pPr marL="0" indent="0">
              <a:spcAft>
                <a:spcPts val="300"/>
              </a:spcAft>
              <a:buNone/>
            </a:pPr>
            <a:r>
              <a:rPr lang="en-US" sz="2200"/>
              <a:t>Qualitative study employing participatory techniques</a:t>
            </a:r>
          </a:p>
          <a:p>
            <a:pPr>
              <a:spcAft>
                <a:spcPts val="300"/>
              </a:spcAft>
            </a:pPr>
            <a:endParaRPr lang="en-US" sz="2200" b="1"/>
          </a:p>
          <a:p>
            <a:pPr>
              <a:spcAft>
                <a:spcPts val="300"/>
              </a:spcAft>
            </a:pPr>
            <a:r>
              <a:rPr lang="en-US" sz="2200" b="1"/>
              <a:t>13</a:t>
            </a:r>
            <a:r>
              <a:rPr lang="en-US" sz="2200"/>
              <a:t> focus groups (average of 9 participants per group)</a:t>
            </a:r>
          </a:p>
          <a:p>
            <a:pPr>
              <a:spcAft>
                <a:spcPts val="300"/>
              </a:spcAft>
            </a:pPr>
            <a:r>
              <a:rPr lang="en-US" sz="2200" b="1"/>
              <a:t>35</a:t>
            </a:r>
            <a:r>
              <a:rPr lang="en-US" sz="2200"/>
              <a:t> individual interviews</a:t>
            </a:r>
          </a:p>
          <a:p>
            <a:pPr>
              <a:spcAft>
                <a:spcPts val="300"/>
              </a:spcAft>
            </a:pPr>
            <a:r>
              <a:rPr lang="en-US" sz="2200" b="1"/>
              <a:t>152</a:t>
            </a:r>
            <a:r>
              <a:rPr lang="en-US" sz="2200"/>
              <a:t> participants in total in the three regions of Niger</a:t>
            </a:r>
          </a:p>
          <a:p>
            <a:pPr marL="0" indent="0">
              <a:spcAft>
                <a:spcPts val="300"/>
              </a:spcAft>
              <a:buNone/>
            </a:pPr>
            <a:endParaRPr lang="en-US" sz="2200"/>
          </a:p>
        </p:txBody>
      </p:sp>
      <p:sp>
        <p:nvSpPr>
          <p:cNvPr id="11" name="Rectangle 10">
            <a:extLst>
              <a:ext uri="{FF2B5EF4-FFF2-40B4-BE49-F238E27FC236}">
                <a16:creationId xmlns:a16="http://schemas.microsoft.com/office/drawing/2014/main" id="{2A9B4B31-BCCC-1A46-9728-595E302A8CD4}"/>
              </a:ext>
            </a:extLst>
          </p:cNvPr>
          <p:cNvSpPr/>
          <p:nvPr/>
        </p:nvSpPr>
        <p:spPr>
          <a:xfrm>
            <a:off x="4380688" y="5797369"/>
            <a:ext cx="595582" cy="223138"/>
          </a:xfrm>
          <a:prstGeom prst="rect">
            <a:avLst/>
          </a:prstGeom>
        </p:spPr>
        <p:txBody>
          <a:bodyPr wrap="square">
            <a:noAutofit/>
          </a:bodyPr>
          <a:lstStyle/>
          <a:p>
            <a:pPr algn="just" defTabSz="412750" hangingPunct="0"/>
            <a:endParaRPr lang="en-US" sz="1150" kern="0">
              <a:solidFill>
                <a:srgbClr val="D9D9D9">
                  <a:lumMod val="10000"/>
                </a:srgbClr>
              </a:solidFill>
              <a:latin typeface="PT Sans"/>
              <a:sym typeface="PT Sans"/>
            </a:endParaRPr>
          </a:p>
        </p:txBody>
      </p:sp>
      <p:sp>
        <p:nvSpPr>
          <p:cNvPr id="17" name="Title 4">
            <a:extLst>
              <a:ext uri="{FF2B5EF4-FFF2-40B4-BE49-F238E27FC236}">
                <a16:creationId xmlns:a16="http://schemas.microsoft.com/office/drawing/2014/main" id="{AE04535B-F86A-C349-9B32-47C1A44D89FE}"/>
              </a:ext>
            </a:extLst>
          </p:cNvPr>
          <p:cNvSpPr txBox="1">
            <a:spLocks/>
          </p:cNvSpPr>
          <p:nvPr/>
        </p:nvSpPr>
        <p:spPr>
          <a:xfrm>
            <a:off x="873627" y="267021"/>
            <a:ext cx="10811041" cy="1088418"/>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defTabSz="412750"/>
            <a:r>
              <a:rPr lang="en-US" sz="4400" kern="0">
                <a:latin typeface="Gill Sans MT" panose="020B0502020104020203"/>
              </a:rPr>
              <a:t>Description of Methods and Participants</a:t>
            </a:r>
          </a:p>
        </p:txBody>
      </p:sp>
      <p:sp>
        <p:nvSpPr>
          <p:cNvPr id="5" name="Rounded Rectangle 4">
            <a:extLst>
              <a:ext uri="{FF2B5EF4-FFF2-40B4-BE49-F238E27FC236}">
                <a16:creationId xmlns:a16="http://schemas.microsoft.com/office/drawing/2014/main" id="{A2AF0110-6196-C34B-A543-F04561C2A736}"/>
              </a:ext>
            </a:extLst>
          </p:cNvPr>
          <p:cNvSpPr/>
          <p:nvPr/>
        </p:nvSpPr>
        <p:spPr>
          <a:xfrm>
            <a:off x="706264" y="4679505"/>
            <a:ext cx="2364828" cy="1132225"/>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19050" tIns="19050" rIns="19050" bIns="19050" numCol="1" spcCol="38100" rtlCol="0" anchor="ctr">
            <a:spAutoFit/>
          </a:bodyPr>
          <a:lstStyle/>
          <a:p>
            <a:pPr algn="ctr" defTabSz="412750" hangingPunct="0"/>
            <a:r>
              <a:rPr lang="en-US" sz="1600" b="1" kern="0">
                <a:solidFill>
                  <a:sysClr val="windowText" lastClr="000000"/>
                </a:solidFill>
                <a:latin typeface="Gill Sans MT" panose="020B0502020104020203"/>
                <a:sym typeface="PT Sans"/>
              </a:rPr>
              <a:t>Model husbands  = Husbands who are members of Husbands' Schools</a:t>
            </a:r>
          </a:p>
        </p:txBody>
      </p:sp>
      <p:sp>
        <p:nvSpPr>
          <p:cNvPr id="6" name="Rounded Rectangle 5">
            <a:extLst>
              <a:ext uri="{FF2B5EF4-FFF2-40B4-BE49-F238E27FC236}">
                <a16:creationId xmlns:a16="http://schemas.microsoft.com/office/drawing/2014/main" id="{8565007C-703F-EB41-A9D5-CAAFA1B44C26}"/>
              </a:ext>
            </a:extLst>
          </p:cNvPr>
          <p:cNvSpPr/>
          <p:nvPr/>
        </p:nvSpPr>
        <p:spPr>
          <a:xfrm>
            <a:off x="6521830" y="4802375"/>
            <a:ext cx="2592324" cy="297954"/>
          </a:xfrm>
          <a:prstGeom prst="round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50" hangingPunct="0"/>
            <a:r>
              <a:rPr lang="en-US" sz="1500" b="1" kern="0">
                <a:solidFill>
                  <a:srgbClr val="FFFFFF"/>
                </a:solidFill>
                <a:latin typeface="Gill Sans MT" panose="020B0502020104020203"/>
                <a:ea typeface="Helvetica Light"/>
                <a:cs typeface="Helvetica Light"/>
                <a:sym typeface="Helvetica Light"/>
              </a:rPr>
              <a:t> Wives of model husbands</a:t>
            </a:r>
          </a:p>
        </p:txBody>
      </p:sp>
      <p:sp>
        <p:nvSpPr>
          <p:cNvPr id="8" name="Rounded Rectangle 7">
            <a:extLst>
              <a:ext uri="{FF2B5EF4-FFF2-40B4-BE49-F238E27FC236}">
                <a16:creationId xmlns:a16="http://schemas.microsoft.com/office/drawing/2014/main" id="{D637C88F-DA25-654A-9560-081F9322006D}"/>
              </a:ext>
            </a:extLst>
          </p:cNvPr>
          <p:cNvSpPr/>
          <p:nvPr/>
        </p:nvSpPr>
        <p:spPr>
          <a:xfrm>
            <a:off x="3721742" y="4976744"/>
            <a:ext cx="2590585" cy="808732"/>
          </a:xfrm>
          <a:prstGeom prst="round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412750" hangingPunct="0"/>
            <a:r>
              <a:rPr lang="en-US" sz="1500" b="1" kern="0">
                <a:solidFill>
                  <a:srgbClr val="FFFFFF"/>
                </a:solidFill>
                <a:latin typeface="Gill Sans MT" panose="020B0502020104020203"/>
                <a:ea typeface="Helvetica Light"/>
                <a:cs typeface="Helvetica Light"/>
                <a:sym typeface="Helvetica Light"/>
              </a:rPr>
              <a:t>Non-member husbands</a:t>
            </a:r>
          </a:p>
        </p:txBody>
      </p:sp>
      <p:sp>
        <p:nvSpPr>
          <p:cNvPr id="9" name="Rounded Rectangle 8">
            <a:extLst>
              <a:ext uri="{FF2B5EF4-FFF2-40B4-BE49-F238E27FC236}">
                <a16:creationId xmlns:a16="http://schemas.microsoft.com/office/drawing/2014/main" id="{557CB0A9-8DF5-7045-B72E-3A3E5DE8C37D}"/>
              </a:ext>
            </a:extLst>
          </p:cNvPr>
          <p:cNvSpPr/>
          <p:nvPr/>
        </p:nvSpPr>
        <p:spPr>
          <a:xfrm>
            <a:off x="6521830" y="5544705"/>
            <a:ext cx="2592324" cy="808732"/>
          </a:xfrm>
          <a:prstGeom prst="round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412750" hangingPunct="0"/>
            <a:r>
              <a:rPr lang="en-US" sz="1500" b="1" kern="0">
                <a:solidFill>
                  <a:srgbClr val="FFFFFF"/>
                </a:solidFill>
                <a:latin typeface="Gill Sans MT" panose="020B0502020104020203"/>
                <a:ea typeface="Helvetica Light"/>
                <a:cs typeface="Helvetica Light"/>
                <a:sym typeface="Helvetica Light"/>
              </a:rPr>
              <a:t>Wives of non-member husbands</a:t>
            </a:r>
          </a:p>
        </p:txBody>
      </p:sp>
      <p:sp>
        <p:nvSpPr>
          <p:cNvPr id="10" name="Rounded Rectangle 9">
            <a:extLst>
              <a:ext uri="{FF2B5EF4-FFF2-40B4-BE49-F238E27FC236}">
                <a16:creationId xmlns:a16="http://schemas.microsoft.com/office/drawing/2014/main" id="{3C17E831-02E2-9043-A4E1-679D881A4428}"/>
              </a:ext>
            </a:extLst>
          </p:cNvPr>
          <p:cNvSpPr/>
          <p:nvPr/>
        </p:nvSpPr>
        <p:spPr>
          <a:xfrm>
            <a:off x="9363552" y="5079556"/>
            <a:ext cx="2592324" cy="808732"/>
          </a:xfrm>
          <a:prstGeom prst="round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50" hangingPunct="0"/>
            <a:r>
              <a:rPr lang="en-US" sz="1500" b="1" kern="0">
                <a:solidFill>
                  <a:srgbClr val="FFFFFF"/>
                </a:solidFill>
                <a:latin typeface="Gill Sans MT" panose="020B0502020104020203"/>
                <a:ea typeface="Helvetica Light"/>
                <a:cs typeface="Helvetica Light"/>
                <a:sym typeface="Helvetica Light"/>
              </a:rPr>
              <a:t>Health workers, moderators, coaches, others</a:t>
            </a:r>
          </a:p>
        </p:txBody>
      </p:sp>
      <p:sp>
        <p:nvSpPr>
          <p:cNvPr id="2" name="Rectangle 1">
            <a:extLst>
              <a:ext uri="{FF2B5EF4-FFF2-40B4-BE49-F238E27FC236}">
                <a16:creationId xmlns:a16="http://schemas.microsoft.com/office/drawing/2014/main" id="{1A8FFEAC-0A4A-2B4F-9857-69F876FD275F}"/>
              </a:ext>
            </a:extLst>
          </p:cNvPr>
          <p:cNvSpPr/>
          <p:nvPr/>
        </p:nvSpPr>
        <p:spPr>
          <a:xfrm>
            <a:off x="704807" y="3884729"/>
            <a:ext cx="2512226" cy="400110"/>
          </a:xfrm>
          <a:prstGeom prst="rect">
            <a:avLst/>
          </a:prstGeom>
        </p:spPr>
        <p:txBody>
          <a:bodyPr wrap="none">
            <a:spAutoFit/>
          </a:bodyPr>
          <a:lstStyle/>
          <a:p>
            <a:pPr algn="just" defTabSz="412750" hangingPunct="0">
              <a:spcAft>
                <a:spcPts val="300"/>
              </a:spcAft>
            </a:pPr>
            <a:r>
              <a:rPr lang="en-US" sz="2000" b="1" kern="0">
                <a:solidFill>
                  <a:srgbClr val="1E9457"/>
                </a:solidFill>
                <a:latin typeface="Gill Sans MT" panose="020B0502020104020203"/>
                <a:sym typeface="PT Sans"/>
              </a:rPr>
              <a:t>Direct beneficiaries</a:t>
            </a:r>
          </a:p>
        </p:txBody>
      </p:sp>
      <p:sp>
        <p:nvSpPr>
          <p:cNvPr id="12" name="Rectangle 11">
            <a:extLst>
              <a:ext uri="{FF2B5EF4-FFF2-40B4-BE49-F238E27FC236}">
                <a16:creationId xmlns:a16="http://schemas.microsoft.com/office/drawing/2014/main" id="{10CBDD01-3A88-4147-8091-F7C8F22B5F11}"/>
              </a:ext>
            </a:extLst>
          </p:cNvPr>
          <p:cNvSpPr/>
          <p:nvPr/>
        </p:nvSpPr>
        <p:spPr>
          <a:xfrm>
            <a:off x="6168125" y="3885964"/>
            <a:ext cx="2690160" cy="400110"/>
          </a:xfrm>
          <a:prstGeom prst="rect">
            <a:avLst/>
          </a:prstGeom>
        </p:spPr>
        <p:txBody>
          <a:bodyPr wrap="none">
            <a:spAutoFit/>
          </a:bodyPr>
          <a:lstStyle/>
          <a:p>
            <a:pPr algn="just" defTabSz="412750" hangingPunct="0">
              <a:spcAft>
                <a:spcPts val="300"/>
              </a:spcAft>
            </a:pPr>
            <a:r>
              <a:rPr lang="en-US" sz="2000" b="1" kern="0">
                <a:solidFill>
                  <a:srgbClr val="1E9457"/>
                </a:solidFill>
                <a:latin typeface="Gill Sans MT" panose="020B0502020104020203"/>
                <a:sym typeface="PT Sans"/>
              </a:rPr>
              <a:t>Indirect beneficiaries</a:t>
            </a:r>
          </a:p>
        </p:txBody>
      </p:sp>
    </p:spTree>
    <p:extLst>
      <p:ext uri="{BB962C8B-B14F-4D97-AF65-F5344CB8AC3E}">
        <p14:creationId xmlns:p14="http://schemas.microsoft.com/office/powerpoint/2010/main" val="202644216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165C30-6AA8-E047-AC9E-0C6142CCF504}"/>
              </a:ext>
            </a:extLst>
          </p:cNvPr>
          <p:cNvSpPr>
            <a:spLocks noGrp="1"/>
          </p:cNvSpPr>
          <p:nvPr>
            <p:ph type="title"/>
          </p:nvPr>
        </p:nvSpPr>
        <p:spPr>
          <a:xfrm>
            <a:off x="0" y="190956"/>
            <a:ext cx="10972800" cy="1143000"/>
          </a:xfrm>
        </p:spPr>
        <p:txBody>
          <a:bodyPr>
            <a:normAutofit/>
          </a:bodyPr>
          <a:lstStyle/>
          <a:p>
            <a:r>
              <a:rPr lang="en-GB" sz="2800"/>
              <a:t>Definition of the TDF Pillars, as applied in the review </a:t>
            </a:r>
          </a:p>
        </p:txBody>
      </p:sp>
      <p:sp>
        <p:nvSpPr>
          <p:cNvPr id="5" name="TextBox 4">
            <a:extLst>
              <a:ext uri="{FF2B5EF4-FFF2-40B4-BE49-F238E27FC236}">
                <a16:creationId xmlns:a16="http://schemas.microsoft.com/office/drawing/2014/main" id="{8C531AC9-7A00-1F43-A804-700ED4469DD7}"/>
              </a:ext>
            </a:extLst>
          </p:cNvPr>
          <p:cNvSpPr txBox="1"/>
          <p:nvPr/>
        </p:nvSpPr>
        <p:spPr>
          <a:xfrm>
            <a:off x="289823" y="1170791"/>
            <a:ext cx="10573292" cy="338554"/>
          </a:xfrm>
          <a:prstGeom prst="rect">
            <a:avLst/>
          </a:prstGeom>
          <a:noFill/>
        </p:spPr>
        <p:txBody>
          <a:bodyPr wrap="square" rtlCol="0">
            <a:spAutoFit/>
          </a:bodyPr>
          <a:lstStyle/>
          <a:p>
            <a:r>
              <a:rPr lang="en-US" sz="1600">
                <a:solidFill>
                  <a:srgbClr val="645F59"/>
                </a:solidFill>
              </a:rPr>
              <a:t>Each domain of the TDF framework is defined by a set of constructs. The table below defines all TDF Constructs. </a:t>
            </a:r>
          </a:p>
        </p:txBody>
      </p:sp>
      <p:graphicFrame>
        <p:nvGraphicFramePr>
          <p:cNvPr id="6" name="Table 8">
            <a:extLst>
              <a:ext uri="{FF2B5EF4-FFF2-40B4-BE49-F238E27FC236}">
                <a16:creationId xmlns:a16="http://schemas.microsoft.com/office/drawing/2014/main" id="{F1206E1B-70C6-C840-90A3-02977C343A94}"/>
              </a:ext>
            </a:extLst>
          </p:cNvPr>
          <p:cNvGraphicFramePr>
            <a:graphicFrameLocks noGrp="1"/>
          </p:cNvGraphicFramePr>
          <p:nvPr>
            <p:ph idx="1"/>
            <p:extLst>
              <p:ext uri="{D42A27DB-BD31-4B8C-83A1-F6EECF244321}">
                <p14:modId xmlns:p14="http://schemas.microsoft.com/office/powerpoint/2010/main" val="2652414480"/>
              </p:ext>
            </p:extLst>
          </p:nvPr>
        </p:nvGraphicFramePr>
        <p:xfrm>
          <a:off x="395784" y="1610304"/>
          <a:ext cx="10573291" cy="4448204"/>
        </p:xfrm>
        <a:graphic>
          <a:graphicData uri="http://schemas.openxmlformats.org/drawingml/2006/table">
            <a:tbl>
              <a:tblPr firstRow="1" bandRow="1">
                <a:tableStyleId>{B301B821-A1FF-4177-AEE7-76D212191A09}</a:tableStyleId>
              </a:tblPr>
              <a:tblGrid>
                <a:gridCol w="2371799">
                  <a:extLst>
                    <a:ext uri="{9D8B030D-6E8A-4147-A177-3AD203B41FA5}">
                      <a16:colId xmlns:a16="http://schemas.microsoft.com/office/drawing/2014/main" val="2602041916"/>
                    </a:ext>
                  </a:extLst>
                </a:gridCol>
                <a:gridCol w="2243328">
                  <a:extLst>
                    <a:ext uri="{9D8B030D-6E8A-4147-A177-3AD203B41FA5}">
                      <a16:colId xmlns:a16="http://schemas.microsoft.com/office/drawing/2014/main" val="1940475166"/>
                    </a:ext>
                  </a:extLst>
                </a:gridCol>
                <a:gridCol w="5958164">
                  <a:extLst>
                    <a:ext uri="{9D8B030D-6E8A-4147-A177-3AD203B41FA5}">
                      <a16:colId xmlns:a16="http://schemas.microsoft.com/office/drawing/2014/main" val="2332040759"/>
                    </a:ext>
                  </a:extLst>
                </a:gridCol>
              </a:tblGrid>
              <a:tr h="269351">
                <a:tc>
                  <a:txBody>
                    <a:bodyPr/>
                    <a:lstStyle/>
                    <a:p>
                      <a:r>
                        <a:rPr lang="en-US" sz="1200" b="1" i="0">
                          <a:latin typeface="Poppins SemiBold" pitchFamily="2" charset="77"/>
                          <a:cs typeface="Poppins SemiBold" pitchFamily="2" charset="77"/>
                        </a:rPr>
                        <a:t>Capability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200" b="1" i="0">
                          <a:latin typeface="Poppins SemiBold" pitchFamily="2" charset="77"/>
                          <a:cs typeface="Poppins SemiBold" pitchFamily="2" charset="77"/>
                        </a:rPr>
                        <a:t>Opportunity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b="1" i="0">
                          <a:latin typeface="Poppins SemiBold" pitchFamily="2" charset="77"/>
                          <a:cs typeface="Poppins SemiBold" pitchFamily="2" charset="77"/>
                        </a:rPr>
                        <a:t>Motivation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596034577"/>
                  </a:ext>
                </a:extLst>
              </a:tr>
              <a:tr h="41738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Knowledge: </a:t>
                      </a:r>
                      <a:r>
                        <a:rPr lang="en-US" sz="1200"/>
                        <a:t>The extent to which an individual is aware of something leading to understanding of informed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rPr>
                        <a:t>Physical, cognitive, interpersonal skills (skills): </a:t>
                      </a:r>
                      <a:r>
                        <a:rPr lang="en-US" sz="1200">
                          <a:solidFill>
                            <a:schemeClr val="tx1"/>
                          </a:solidFill>
                        </a:rPr>
                        <a:t>An individual’s ability or proficiency specific to a behavior.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r>
                        <a:rPr lang="en-US" sz="1200" b="1"/>
                        <a:t>Memory, attention, decision processes:</a:t>
                      </a:r>
                    </a:p>
                    <a:p>
                      <a:r>
                        <a:rPr lang="en-US" sz="1200"/>
                        <a:t>The ability to retain information, focus selectively on aspects of the environment, and choose between two or more alternatives. *</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Behavioral regulation: </a:t>
                      </a:r>
                      <a:r>
                        <a:rPr lang="en-US" sz="1200"/>
                        <a:t>Anything aimed at managing or changing objectively observed or measured actions. *</a:t>
                      </a:r>
                      <a:endParaRPr lang="en-US" sz="80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Social influences: </a:t>
                      </a:r>
                      <a:r>
                        <a:rPr lang="en-US" sz="1200" b="0"/>
                        <a:t>Interpersonal processes that can cause a person to change their thoughts, feelings or behaviors. These influences may include injunctive and descriptive norms, and tangible or emotional aid</a:t>
                      </a:r>
                      <a:r>
                        <a:rPr lang="en-US" sz="1200"/>
                        <a:t> provided by one individual or group to an individual by members in one's social network or community</a:t>
                      </a:r>
                      <a:r>
                        <a:rPr lang="en-US" sz="1200" b="0"/>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Environmental context and resources: </a:t>
                      </a:r>
                      <a:r>
                        <a:rPr lang="en-US" sz="1200"/>
                        <a:t>Any circumstance of a person’s situation or environment that discourages or encourages the development of skills and abilities, independence, social competence and adaptive behavior.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EF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Beliefs about capability: </a:t>
                      </a:r>
                      <a:r>
                        <a:rPr lang="en-US" sz="1200"/>
                        <a:t>Acceptance of the truth about an ability, talent or facility that a person can put to constructive use. Includes: self-efficacy, beliefs, self-esteem.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Social/professional role and identity: </a:t>
                      </a:r>
                      <a:r>
                        <a:rPr lang="en-US" sz="1200"/>
                        <a:t>A coherent set of behaviors and displayed personal qualities of an individual in a social or work setting. </a:t>
                      </a:r>
                      <a:r>
                        <a:rPr lang="en-US" sz="1200" b="0"/>
                        <a:t>Includes: </a:t>
                      </a:r>
                      <a:r>
                        <a:rPr lang="en-US" sz="1200"/>
                        <a:t>self-confidence, professional confidence, group identity.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Optimism: </a:t>
                      </a:r>
                      <a:r>
                        <a:rPr lang="en-US" sz="1200"/>
                        <a:t>The confidence that things will happen for the best, or that desired goals will be attained. **</a:t>
                      </a:r>
                      <a:endParaRPr lang="en-US" sz="120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Beliefs about consequences: </a:t>
                      </a:r>
                      <a:r>
                        <a:rPr lang="en-US" sz="1200" b="0"/>
                        <a:t>Acceptance of the truth, reality, or validity about outcomes of a behavior in a given situation. Includes an individual’s belief that </a:t>
                      </a:r>
                      <a:r>
                        <a:rPr lang="en-US" sz="1200"/>
                        <a:t>positive or negative things will result if he/she performs a behavior.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Reinforcement: </a:t>
                      </a:r>
                      <a:r>
                        <a:rPr lang="en-US" sz="1200" b="0"/>
                        <a:t>Punishment, consequences, sanctions for performing an undesired behavior or not performing a desired behavior; and reinforcement and incentives for performing the desired behavior.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Intentions: </a:t>
                      </a:r>
                      <a:r>
                        <a:rPr lang="en-US" sz="1200" b="0"/>
                        <a:t>A conscious decision to perform a behavior or a resolve to act in a certain way.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Goals: </a:t>
                      </a:r>
                      <a:r>
                        <a:rPr lang="en-US" sz="1200" b="0"/>
                        <a:t>Desired outcomes or end states that an individual wants to achieve. For example, goal setting, action planning.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Emotion: </a:t>
                      </a:r>
                      <a:r>
                        <a:rPr lang="en-US" sz="1200" b="0"/>
                        <a:t>A natural, instinctive state of mind resulting from one’s circumstances, mood or relationship with others.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2991798737"/>
                  </a:ext>
                </a:extLst>
              </a:tr>
            </a:tbl>
          </a:graphicData>
        </a:graphic>
      </p:graphicFrame>
      <p:sp>
        <p:nvSpPr>
          <p:cNvPr id="7" name="TextBox 6">
            <a:extLst>
              <a:ext uri="{FF2B5EF4-FFF2-40B4-BE49-F238E27FC236}">
                <a16:creationId xmlns:a16="http://schemas.microsoft.com/office/drawing/2014/main" id="{F44DA735-A53D-5A48-B79E-128BBADEBB28}"/>
              </a:ext>
            </a:extLst>
          </p:cNvPr>
          <p:cNvSpPr txBox="1"/>
          <p:nvPr/>
        </p:nvSpPr>
        <p:spPr>
          <a:xfrm>
            <a:off x="289823" y="6236360"/>
            <a:ext cx="10573292" cy="507831"/>
          </a:xfrm>
          <a:prstGeom prst="rect">
            <a:avLst/>
          </a:prstGeom>
          <a:noFill/>
        </p:spPr>
        <p:txBody>
          <a:bodyPr wrap="square" rtlCol="0">
            <a:spAutoFit/>
          </a:bodyPr>
          <a:lstStyle/>
          <a:p>
            <a:r>
              <a:rPr lang="en-US" sz="900">
                <a:solidFill>
                  <a:schemeClr val="bg1">
                    <a:lumMod val="50000"/>
                  </a:schemeClr>
                </a:solidFill>
              </a:rPr>
              <a:t>* Michie S, van Stralen M, and West R. (2011). The behavior change wheel: A method for characterizing and designing behavior change interventions. Implementation Science 6:42</a:t>
            </a:r>
          </a:p>
          <a:p>
            <a:r>
              <a:rPr lang="en-US" sz="900">
                <a:solidFill>
                  <a:schemeClr val="bg1">
                    <a:lumMod val="50000"/>
                  </a:schemeClr>
                </a:solidFill>
              </a:rPr>
              <a:t>** Source of Definitions: Source:  Atkins, L. Francis, J, Islam, R. et al. A guide to using the Theoretical Domains Framework of behavior change to investigate implementation problems. Implementation Sci 12, 77 (2017). Https://doi.org/10.1186/s13012-017-0605-9.</a:t>
            </a:r>
          </a:p>
        </p:txBody>
      </p:sp>
    </p:spTree>
    <p:extLst>
      <p:ext uri="{BB962C8B-B14F-4D97-AF65-F5344CB8AC3E}">
        <p14:creationId xmlns:p14="http://schemas.microsoft.com/office/powerpoint/2010/main" val="38290692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D41851-DC25-41EC-A8AB-2599E5768ABD}"/>
              </a:ext>
            </a:extLst>
          </p:cNvPr>
          <p:cNvSpPr>
            <a:spLocks noGrp="1"/>
          </p:cNvSpPr>
          <p:nvPr>
            <p:ph type="body" sz="quarter" idx="11"/>
          </p:nvPr>
        </p:nvSpPr>
        <p:spPr>
          <a:xfrm>
            <a:off x="863596" y="2447343"/>
            <a:ext cx="10616556" cy="663848"/>
          </a:xfrm>
        </p:spPr>
        <p:txBody>
          <a:bodyPr>
            <a:noAutofit/>
          </a:bodyPr>
          <a:lstStyle/>
          <a:p>
            <a:pPr algn="l"/>
            <a:r>
              <a:rPr lang="en-US" sz="5750"/>
              <a:t>RESULTS</a:t>
            </a:r>
          </a:p>
        </p:txBody>
      </p:sp>
      <p:sp>
        <p:nvSpPr>
          <p:cNvPr id="4" name="Title 4">
            <a:extLst>
              <a:ext uri="{FF2B5EF4-FFF2-40B4-BE49-F238E27FC236}">
                <a16:creationId xmlns:a16="http://schemas.microsoft.com/office/drawing/2014/main" id="{797818F3-B4D4-D749-8586-6EEB7A39320A}"/>
              </a:ext>
            </a:extLst>
          </p:cNvPr>
          <p:cNvSpPr txBox="1">
            <a:spLocks/>
          </p:cNvSpPr>
          <p:nvPr/>
        </p:nvSpPr>
        <p:spPr>
          <a:xfrm>
            <a:off x="863596" y="3977611"/>
            <a:ext cx="10811041" cy="1088418"/>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defTabSz="412750"/>
            <a:r>
              <a:rPr lang="en-US" sz="4800" kern="0">
                <a:solidFill>
                  <a:srgbClr val="FFFEFF"/>
                </a:solidFill>
                <a:latin typeface="Gill Sans MT" panose="020B0502020104020203"/>
              </a:rPr>
              <a:t>Evidence of Effectiveness</a:t>
            </a:r>
          </a:p>
        </p:txBody>
      </p:sp>
    </p:spTree>
    <p:extLst>
      <p:ext uri="{BB962C8B-B14F-4D97-AF65-F5344CB8AC3E}">
        <p14:creationId xmlns:p14="http://schemas.microsoft.com/office/powerpoint/2010/main" val="3115114030"/>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9B4B31-BCCC-1A46-9728-595E302A8CD4}"/>
              </a:ext>
            </a:extLst>
          </p:cNvPr>
          <p:cNvSpPr/>
          <p:nvPr/>
        </p:nvSpPr>
        <p:spPr>
          <a:xfrm>
            <a:off x="4380688" y="5797369"/>
            <a:ext cx="595582" cy="223138"/>
          </a:xfrm>
          <a:prstGeom prst="rect">
            <a:avLst/>
          </a:prstGeom>
        </p:spPr>
        <p:txBody>
          <a:bodyPr wrap="square">
            <a:noAutofit/>
          </a:bodyPr>
          <a:lstStyle/>
          <a:p>
            <a:pPr algn="just" defTabSz="412750" hangingPunct="0"/>
            <a:endParaRPr lang="en-US" sz="1150" kern="0">
              <a:solidFill>
                <a:srgbClr val="D9D9D9">
                  <a:lumMod val="10000"/>
                </a:srgbClr>
              </a:solidFill>
              <a:latin typeface="PT Sans"/>
              <a:sym typeface="PT Sans"/>
            </a:endParaRPr>
          </a:p>
        </p:txBody>
      </p:sp>
      <p:sp>
        <p:nvSpPr>
          <p:cNvPr id="17" name="Title 4">
            <a:extLst>
              <a:ext uri="{FF2B5EF4-FFF2-40B4-BE49-F238E27FC236}">
                <a16:creationId xmlns:a16="http://schemas.microsoft.com/office/drawing/2014/main" id="{AE04535B-F86A-C349-9B32-47C1A44D89FE}"/>
              </a:ext>
            </a:extLst>
          </p:cNvPr>
          <p:cNvSpPr txBox="1">
            <a:spLocks/>
          </p:cNvSpPr>
          <p:nvPr/>
        </p:nvSpPr>
        <p:spPr>
          <a:xfrm>
            <a:off x="1060920" y="1139707"/>
            <a:ext cx="10811041" cy="1088418"/>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defTabSz="412750"/>
            <a:r>
              <a:rPr lang="en-US" sz="4800" kern="0">
                <a:latin typeface="Gill Sans MT" panose="020B0502020104020203"/>
              </a:rPr>
              <a:t>Acceptability: Communities value Husbands' Schools contributions</a:t>
            </a:r>
          </a:p>
        </p:txBody>
      </p:sp>
      <p:sp>
        <p:nvSpPr>
          <p:cNvPr id="8" name="Shape 7">
            <a:extLst>
              <a:ext uri="{FF2B5EF4-FFF2-40B4-BE49-F238E27FC236}">
                <a16:creationId xmlns:a16="http://schemas.microsoft.com/office/drawing/2014/main" id="{A32B062A-237B-294D-95A2-4441235E6D09}"/>
              </a:ext>
            </a:extLst>
          </p:cNvPr>
          <p:cNvSpPr/>
          <p:nvPr/>
        </p:nvSpPr>
        <p:spPr>
          <a:xfrm>
            <a:off x="1060920" y="2513468"/>
            <a:ext cx="9715938" cy="3936318"/>
          </a:xfrm>
          <a:prstGeom prst="leftRightRibbon">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 name="TextBox 3">
            <a:extLst>
              <a:ext uri="{FF2B5EF4-FFF2-40B4-BE49-F238E27FC236}">
                <a16:creationId xmlns:a16="http://schemas.microsoft.com/office/drawing/2014/main" id="{C805F68B-50C0-DB45-AB12-CBE30FBFE007}"/>
              </a:ext>
            </a:extLst>
          </p:cNvPr>
          <p:cNvSpPr txBox="1"/>
          <p:nvPr/>
        </p:nvSpPr>
        <p:spPr>
          <a:xfrm>
            <a:off x="1202820" y="3925686"/>
            <a:ext cx="4574169" cy="65402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50" hangingPunct="0"/>
            <a:r>
              <a:rPr lang="en-US" sz="2000" b="1" u="sng" kern="0">
                <a:solidFill>
                  <a:srgbClr val="FFFEFF"/>
                </a:solidFill>
                <a:latin typeface="Gill Sans MT" panose="020B0502020104020203"/>
                <a:ea typeface="PT Sans"/>
                <a:cs typeface="PT Sans"/>
                <a:sym typeface="PT Sans"/>
              </a:rPr>
              <a:t>Start of Husbands' Schools:</a:t>
            </a:r>
          </a:p>
          <a:p>
            <a:pPr algn="ctr" defTabSz="412750" hangingPunct="0"/>
            <a:r>
              <a:rPr lang="en-US" sz="2000" kern="0">
                <a:solidFill>
                  <a:srgbClr val="FFFEFF"/>
                </a:solidFill>
                <a:latin typeface="Gill Sans MT" panose="020B0502020104020203"/>
                <a:sym typeface="PT Sans"/>
              </a:rPr>
              <a:t>Mistrust, rejection, boycott</a:t>
            </a:r>
            <a:endParaRPr lang="en-US" sz="2000" kern="0">
              <a:solidFill>
                <a:srgbClr val="FFFEFF"/>
              </a:solidFill>
              <a:latin typeface="Gill Sans MT" panose="020B0502020104020203"/>
              <a:ea typeface="PT Sans"/>
              <a:cs typeface="PT Sans"/>
              <a:sym typeface="PT Sans"/>
            </a:endParaRPr>
          </a:p>
        </p:txBody>
      </p:sp>
      <p:sp>
        <p:nvSpPr>
          <p:cNvPr id="9" name="TextBox 8">
            <a:extLst>
              <a:ext uri="{FF2B5EF4-FFF2-40B4-BE49-F238E27FC236}">
                <a16:creationId xmlns:a16="http://schemas.microsoft.com/office/drawing/2014/main" id="{E8DF5464-1C54-8A47-A2FC-7A8279C54A74}"/>
              </a:ext>
            </a:extLst>
          </p:cNvPr>
          <p:cNvSpPr txBox="1"/>
          <p:nvPr/>
        </p:nvSpPr>
        <p:spPr>
          <a:xfrm>
            <a:off x="5918888" y="4237365"/>
            <a:ext cx="4172169" cy="9618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50" hangingPunct="0"/>
            <a:r>
              <a:rPr lang="en-US" sz="2000" b="1" u="sng" kern="0">
                <a:solidFill>
                  <a:srgbClr val="FFFEFF"/>
                </a:solidFill>
                <a:latin typeface="Gill Sans MT" panose="020B0502020104020203"/>
                <a:ea typeface="PT Sans"/>
                <a:cs typeface="PT Sans"/>
                <a:sym typeface="PT Sans"/>
              </a:rPr>
              <a:t>Husbands' Schools today:</a:t>
            </a:r>
          </a:p>
          <a:p>
            <a:pPr algn="ctr" defTabSz="412750" hangingPunct="0"/>
            <a:r>
              <a:rPr lang="en-US" sz="2000" kern="0">
                <a:solidFill>
                  <a:srgbClr val="FFFEFF"/>
                </a:solidFill>
                <a:latin typeface="Gill Sans MT" panose="020B0502020104020203"/>
                <a:sym typeface="PT Sans"/>
              </a:rPr>
              <a:t>Admiration, desire de join, Husbands' Schools members seen as references</a:t>
            </a:r>
            <a:endParaRPr lang="en-US" sz="2000" kern="0">
              <a:solidFill>
                <a:srgbClr val="FFFEFF"/>
              </a:solidFill>
              <a:latin typeface="Gill Sans MT" panose="020B0502020104020203"/>
              <a:ea typeface="PT Sans"/>
              <a:cs typeface="PT Sans"/>
              <a:sym typeface="PT Sans"/>
            </a:endParaRPr>
          </a:p>
        </p:txBody>
      </p:sp>
    </p:spTree>
    <p:extLst>
      <p:ext uri="{BB962C8B-B14F-4D97-AF65-F5344CB8AC3E}">
        <p14:creationId xmlns:p14="http://schemas.microsoft.com/office/powerpoint/2010/main" val="73892851"/>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9B4B31-BCCC-1A46-9728-595E302A8CD4}"/>
              </a:ext>
            </a:extLst>
          </p:cNvPr>
          <p:cNvSpPr/>
          <p:nvPr/>
        </p:nvSpPr>
        <p:spPr>
          <a:xfrm>
            <a:off x="4380688" y="5797369"/>
            <a:ext cx="595582" cy="223138"/>
          </a:xfrm>
          <a:prstGeom prst="rect">
            <a:avLst/>
          </a:prstGeom>
        </p:spPr>
        <p:txBody>
          <a:bodyPr wrap="square">
            <a:noAutofit/>
          </a:bodyPr>
          <a:lstStyle/>
          <a:p>
            <a:pPr algn="just" defTabSz="412750" hangingPunct="0"/>
            <a:endParaRPr lang="en-US" sz="1150" kern="0">
              <a:solidFill>
                <a:srgbClr val="D9D9D9">
                  <a:lumMod val="10000"/>
                </a:srgbClr>
              </a:solidFill>
              <a:latin typeface="PT Sans"/>
              <a:sym typeface="PT Sans"/>
            </a:endParaRPr>
          </a:p>
        </p:txBody>
      </p:sp>
      <p:sp>
        <p:nvSpPr>
          <p:cNvPr id="17" name="Title 4">
            <a:extLst>
              <a:ext uri="{FF2B5EF4-FFF2-40B4-BE49-F238E27FC236}">
                <a16:creationId xmlns:a16="http://schemas.microsoft.com/office/drawing/2014/main" id="{AE04535B-F86A-C349-9B32-47C1A44D89FE}"/>
              </a:ext>
            </a:extLst>
          </p:cNvPr>
          <p:cNvSpPr txBox="1">
            <a:spLocks/>
          </p:cNvSpPr>
          <p:nvPr/>
        </p:nvSpPr>
        <p:spPr>
          <a:xfrm>
            <a:off x="1060920" y="1139707"/>
            <a:ext cx="10811041" cy="1088418"/>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defTabSz="412750"/>
            <a:r>
              <a:rPr lang="en-US" sz="4800" kern="0">
                <a:latin typeface="Gill Sans MT" panose="020B0502020104020203"/>
              </a:rPr>
              <a:t>Men’s Perception of RH Service Utilization Before and Currently</a:t>
            </a:r>
          </a:p>
        </p:txBody>
      </p:sp>
      <p:sp>
        <p:nvSpPr>
          <p:cNvPr id="8" name="Shape 7">
            <a:extLst>
              <a:ext uri="{FF2B5EF4-FFF2-40B4-BE49-F238E27FC236}">
                <a16:creationId xmlns:a16="http://schemas.microsoft.com/office/drawing/2014/main" id="{A32B062A-237B-294D-95A2-4441235E6D09}"/>
              </a:ext>
            </a:extLst>
          </p:cNvPr>
          <p:cNvSpPr/>
          <p:nvPr/>
        </p:nvSpPr>
        <p:spPr>
          <a:xfrm>
            <a:off x="669472" y="2905352"/>
            <a:ext cx="10140043" cy="3936318"/>
          </a:xfrm>
          <a:prstGeom prst="leftRightRibbon">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 name="TextBox 3">
            <a:extLst>
              <a:ext uri="{FF2B5EF4-FFF2-40B4-BE49-F238E27FC236}">
                <a16:creationId xmlns:a16="http://schemas.microsoft.com/office/drawing/2014/main" id="{C805F68B-50C0-DB45-AB12-CBE30FBFE007}"/>
              </a:ext>
            </a:extLst>
          </p:cNvPr>
          <p:cNvSpPr txBox="1"/>
          <p:nvPr/>
        </p:nvSpPr>
        <p:spPr>
          <a:xfrm>
            <a:off x="1600201" y="3912513"/>
            <a:ext cx="3771900" cy="12695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defTabSz="412750" hangingPunct="0"/>
            <a:r>
              <a:rPr lang="en-US" sz="2000" b="1" u="sng" kern="0">
                <a:solidFill>
                  <a:srgbClr val="FFFEFF"/>
                </a:solidFill>
                <a:latin typeface="Gill Sans MT" panose="020B0502020104020203"/>
                <a:ea typeface="PT Sans"/>
                <a:cs typeface="PT Sans"/>
                <a:sym typeface="PT Sans"/>
              </a:rPr>
              <a:t>Start of Husbands' Schools:</a:t>
            </a:r>
          </a:p>
          <a:p>
            <a:pPr algn="ctr" defTabSz="412750" hangingPunct="0"/>
            <a:r>
              <a:rPr lang="en-US" sz="2000" kern="0">
                <a:solidFill>
                  <a:srgbClr val="FFFEFF"/>
                </a:solidFill>
                <a:latin typeface="Gill Sans MT" panose="020B0502020104020203"/>
                <a:sym typeface="PT Sans"/>
              </a:rPr>
              <a:t>Skepticism  and mistrust, lack of information on RH services, prejudice and taboos</a:t>
            </a:r>
            <a:endParaRPr lang="en-US" sz="2000" kern="0">
              <a:solidFill>
                <a:srgbClr val="FFFEFF"/>
              </a:solidFill>
              <a:latin typeface="Gill Sans MT" panose="020B0502020104020203"/>
              <a:ea typeface="PT Sans"/>
              <a:cs typeface="PT Sans"/>
              <a:sym typeface="PT Sans"/>
            </a:endParaRPr>
          </a:p>
        </p:txBody>
      </p:sp>
      <p:sp>
        <p:nvSpPr>
          <p:cNvPr id="9" name="TextBox 8">
            <a:extLst>
              <a:ext uri="{FF2B5EF4-FFF2-40B4-BE49-F238E27FC236}">
                <a16:creationId xmlns:a16="http://schemas.microsoft.com/office/drawing/2014/main" id="{E8DF5464-1C54-8A47-A2FC-7A8279C54A74}"/>
              </a:ext>
            </a:extLst>
          </p:cNvPr>
          <p:cNvSpPr txBox="1"/>
          <p:nvPr/>
        </p:nvSpPr>
        <p:spPr>
          <a:xfrm>
            <a:off x="5951545" y="4783137"/>
            <a:ext cx="4172169" cy="65402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just" defTabSz="412750" hangingPunct="0"/>
            <a:r>
              <a:rPr lang="en-US" sz="2000" b="1" u="sng" kern="0">
                <a:solidFill>
                  <a:srgbClr val="FFFEFF"/>
                </a:solidFill>
                <a:latin typeface="Gill Sans MT" panose="020B0502020104020203"/>
                <a:ea typeface="PT Sans"/>
                <a:cs typeface="PT Sans"/>
                <a:sym typeface="PT Sans"/>
              </a:rPr>
              <a:t>Husbands' Schools today:</a:t>
            </a:r>
          </a:p>
          <a:p>
            <a:pPr algn="just" defTabSz="412750" hangingPunct="0"/>
            <a:r>
              <a:rPr lang="en-US" sz="2000" kern="0">
                <a:solidFill>
                  <a:srgbClr val="FFFEFF"/>
                </a:solidFill>
                <a:latin typeface="Gill Sans MT" panose="020B0502020104020203"/>
                <a:sym typeface="PT Sans"/>
              </a:rPr>
              <a:t>Acceptance and admiration</a:t>
            </a:r>
            <a:endParaRPr lang="en-US" sz="2000" kern="0">
              <a:solidFill>
                <a:srgbClr val="FFFEFF"/>
              </a:solidFill>
              <a:latin typeface="Gill Sans MT" panose="020B0502020104020203"/>
              <a:ea typeface="PT Sans"/>
              <a:cs typeface="PT Sans"/>
              <a:sym typeface="PT Sans"/>
            </a:endParaRPr>
          </a:p>
        </p:txBody>
      </p:sp>
    </p:spTree>
    <p:extLst>
      <p:ext uri="{BB962C8B-B14F-4D97-AF65-F5344CB8AC3E}">
        <p14:creationId xmlns:p14="http://schemas.microsoft.com/office/powerpoint/2010/main" val="1537350756"/>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9B4B31-BCCC-1A46-9728-595E302A8CD4}"/>
              </a:ext>
            </a:extLst>
          </p:cNvPr>
          <p:cNvSpPr/>
          <p:nvPr/>
        </p:nvSpPr>
        <p:spPr>
          <a:xfrm>
            <a:off x="3470681" y="5607213"/>
            <a:ext cx="591189" cy="210094"/>
          </a:xfrm>
          <a:prstGeom prst="rect">
            <a:avLst/>
          </a:prstGeom>
        </p:spPr>
        <p:txBody>
          <a:bodyPr wrap="square">
            <a:noAutofit/>
          </a:bodyPr>
          <a:lstStyle/>
          <a:p>
            <a:pPr algn="just" defTabSz="412750" hangingPunct="0"/>
            <a:endParaRPr lang="en-US" sz="1150" kern="0">
              <a:solidFill>
                <a:srgbClr val="D9D9D9">
                  <a:lumMod val="10000"/>
                </a:srgbClr>
              </a:solidFill>
              <a:latin typeface="PT Sans"/>
              <a:sym typeface="PT Sans"/>
            </a:endParaRPr>
          </a:p>
        </p:txBody>
      </p:sp>
      <p:sp>
        <p:nvSpPr>
          <p:cNvPr id="17" name="Title 4">
            <a:extLst>
              <a:ext uri="{FF2B5EF4-FFF2-40B4-BE49-F238E27FC236}">
                <a16:creationId xmlns:a16="http://schemas.microsoft.com/office/drawing/2014/main" id="{AE04535B-F86A-C349-9B32-47C1A44D89FE}"/>
              </a:ext>
            </a:extLst>
          </p:cNvPr>
          <p:cNvSpPr txBox="1">
            <a:spLocks/>
          </p:cNvSpPr>
          <p:nvPr/>
        </p:nvSpPr>
        <p:spPr>
          <a:xfrm>
            <a:off x="1060920" y="1139707"/>
            <a:ext cx="10811041" cy="1088418"/>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defTabSz="412750"/>
            <a:r>
              <a:rPr lang="en-US" sz="4800" kern="0">
                <a:latin typeface="Gill Sans MT" panose="020B0502020104020203"/>
              </a:rPr>
              <a:t>Husbands' Schools Influence SBC Directly and Indirectly</a:t>
            </a:r>
          </a:p>
        </p:txBody>
      </p:sp>
      <p:graphicFrame>
        <p:nvGraphicFramePr>
          <p:cNvPr id="5" name="Diagram 4">
            <a:extLst>
              <a:ext uri="{FF2B5EF4-FFF2-40B4-BE49-F238E27FC236}">
                <a16:creationId xmlns:a16="http://schemas.microsoft.com/office/drawing/2014/main" id="{C7EE536E-39FD-D442-AFA8-884C1C4B3E60}"/>
              </a:ext>
            </a:extLst>
          </p:cNvPr>
          <p:cNvGraphicFramePr/>
          <p:nvPr/>
        </p:nvGraphicFramePr>
        <p:xfrm>
          <a:off x="866140" y="2413000"/>
          <a:ext cx="10811041" cy="4704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tretch>
            <a:fillRect/>
          </a:stretch>
        </p:blipFill>
        <p:spPr>
          <a:xfrm>
            <a:off x="6346135" y="5083865"/>
            <a:ext cx="3916017" cy="1156429"/>
          </a:xfrm>
          <a:prstGeom prst="rect">
            <a:avLst/>
          </a:prstGeom>
        </p:spPr>
      </p:pic>
    </p:spTree>
    <p:extLst>
      <p:ext uri="{BB962C8B-B14F-4D97-AF65-F5344CB8AC3E}">
        <p14:creationId xmlns:p14="http://schemas.microsoft.com/office/powerpoint/2010/main" val="3209849717"/>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0F30995-5BF7-944D-80F2-4C0296A2B57D}"/>
              </a:ext>
            </a:extLst>
          </p:cNvPr>
          <p:cNvSpPr>
            <a:spLocks noGrp="1"/>
          </p:cNvSpPr>
          <p:nvPr>
            <p:ph type="body" sz="quarter" idx="13"/>
          </p:nvPr>
        </p:nvSpPr>
        <p:spPr>
          <a:xfrm>
            <a:off x="580067" y="1822276"/>
            <a:ext cx="11031866" cy="4320533"/>
          </a:xfrm>
        </p:spPr>
        <p:txBody>
          <a:bodyPr/>
          <a:lstStyle/>
          <a:p>
            <a:pPr marL="0" indent="0" algn="l">
              <a:spcAft>
                <a:spcPts val="300"/>
              </a:spcAft>
              <a:buNone/>
            </a:pPr>
            <a:r>
              <a:rPr lang="en-US" sz="2400" b="1"/>
              <a:t>Change is visible in the relations between men and women with regards to </a:t>
            </a:r>
          </a:p>
          <a:p>
            <a:pPr marL="0" indent="0" algn="ctr">
              <a:spcAft>
                <a:spcPts val="300"/>
              </a:spcAft>
              <a:buNone/>
            </a:pPr>
            <a:r>
              <a:rPr lang="en-US" sz="2700" b="1">
                <a:solidFill>
                  <a:schemeClr val="accent1"/>
                </a:solidFill>
              </a:rPr>
              <a:t>power, communication, husbands’ support to wives, mutual trust</a:t>
            </a:r>
          </a:p>
          <a:p>
            <a:pPr algn="l">
              <a:spcAft>
                <a:spcPts val="300"/>
              </a:spcAft>
            </a:pPr>
            <a:endParaRPr lang="en-US" sz="2400"/>
          </a:p>
          <a:p>
            <a:pPr lvl="5" algn="l">
              <a:spcAft>
                <a:spcPts val="300"/>
              </a:spcAft>
            </a:pPr>
            <a:r>
              <a:rPr lang="en-US" sz="1800">
                <a:solidFill>
                  <a:schemeClr val="bg2"/>
                </a:solidFill>
              </a:rPr>
              <a:t>Greater </a:t>
            </a:r>
            <a:r>
              <a:rPr lang="en-US" sz="1800" b="1">
                <a:solidFill>
                  <a:schemeClr val="bg2"/>
                </a:solidFill>
              </a:rPr>
              <a:t>couple and community communication</a:t>
            </a:r>
            <a:r>
              <a:rPr lang="en-US" sz="1800">
                <a:solidFill>
                  <a:schemeClr val="bg2"/>
                </a:solidFill>
              </a:rPr>
              <a:t>, and RH is no longer a taboo topic</a:t>
            </a:r>
          </a:p>
          <a:p>
            <a:pPr lvl="5" algn="l">
              <a:spcAft>
                <a:spcPts val="300"/>
              </a:spcAft>
            </a:pPr>
            <a:endParaRPr lang="en-US" sz="1800">
              <a:solidFill>
                <a:schemeClr val="bg2"/>
              </a:solidFill>
            </a:endParaRPr>
          </a:p>
          <a:p>
            <a:pPr lvl="5" algn="l">
              <a:spcAft>
                <a:spcPts val="300"/>
              </a:spcAft>
            </a:pPr>
            <a:r>
              <a:rPr lang="en-US" sz="1800">
                <a:solidFill>
                  <a:schemeClr val="bg2"/>
                </a:solidFill>
              </a:rPr>
              <a:t>A woman's decision-making power is </a:t>
            </a:r>
            <a:r>
              <a:rPr lang="en-US" sz="1800" b="1">
                <a:solidFill>
                  <a:schemeClr val="bg2"/>
                </a:solidFill>
              </a:rPr>
              <a:t>more visible </a:t>
            </a:r>
          </a:p>
          <a:p>
            <a:pPr lvl="5" algn="l">
              <a:spcAft>
                <a:spcPts val="300"/>
              </a:spcAft>
            </a:pPr>
            <a:r>
              <a:rPr lang="en-US" sz="1200">
                <a:solidFill>
                  <a:schemeClr val="bg2"/>
                </a:solidFill>
              </a:rPr>
              <a:t>Women have more freedom of choice (FP method and pregnancy) </a:t>
            </a:r>
          </a:p>
          <a:p>
            <a:pPr lvl="5" algn="l">
              <a:spcAft>
                <a:spcPts val="300"/>
              </a:spcAft>
            </a:pPr>
            <a:r>
              <a:rPr lang="en-US" sz="1200">
                <a:solidFill>
                  <a:schemeClr val="bg2"/>
                </a:solidFill>
              </a:rPr>
              <a:t>Women participate in deciding where to deliver</a:t>
            </a:r>
          </a:p>
          <a:p>
            <a:pPr lvl="5" algn="l">
              <a:spcAft>
                <a:spcPts val="300"/>
              </a:spcAft>
            </a:pPr>
            <a:endParaRPr lang="en-US" sz="1200">
              <a:solidFill>
                <a:schemeClr val="bg2"/>
              </a:solidFill>
            </a:endParaRPr>
          </a:p>
          <a:p>
            <a:pPr lvl="5" algn="l">
              <a:spcAft>
                <a:spcPts val="300"/>
              </a:spcAft>
            </a:pPr>
            <a:r>
              <a:rPr lang="en-US" sz="1800">
                <a:solidFill>
                  <a:schemeClr val="bg2"/>
                </a:solidFill>
              </a:rPr>
              <a:t>Men are playing </a:t>
            </a:r>
            <a:r>
              <a:rPr lang="en-US" sz="1800" b="1">
                <a:solidFill>
                  <a:schemeClr val="bg2"/>
                </a:solidFill>
              </a:rPr>
              <a:t>expanded roles </a:t>
            </a:r>
            <a:r>
              <a:rPr lang="en-US" sz="1800">
                <a:solidFill>
                  <a:schemeClr val="bg2"/>
                </a:solidFill>
              </a:rPr>
              <a:t>in their homes and in supporting services use</a:t>
            </a:r>
          </a:p>
          <a:p>
            <a:pPr lvl="5" algn="l">
              <a:spcAft>
                <a:spcPts val="300"/>
              </a:spcAft>
            </a:pPr>
            <a:r>
              <a:rPr lang="en-US" sz="1200">
                <a:solidFill>
                  <a:schemeClr val="bg2"/>
                </a:solidFill>
              </a:rPr>
              <a:t>Some husbands (both model and non-model husbands) help with housework</a:t>
            </a:r>
          </a:p>
          <a:p>
            <a:pPr lvl="5" algn="l">
              <a:spcAft>
                <a:spcPts val="300"/>
              </a:spcAft>
            </a:pPr>
            <a:r>
              <a:rPr lang="en-US" sz="1200">
                <a:solidFill>
                  <a:schemeClr val="bg2"/>
                </a:solidFill>
              </a:rPr>
              <a:t>More men accompany their wives to prenatal consultations and delivery</a:t>
            </a:r>
          </a:p>
          <a:p>
            <a:pPr algn="l">
              <a:spcAft>
                <a:spcPts val="300"/>
              </a:spcAft>
            </a:pPr>
            <a:endParaRPr lang="en-US" sz="2200"/>
          </a:p>
          <a:p>
            <a:pPr marL="0" indent="0">
              <a:spcAft>
                <a:spcPts val="300"/>
              </a:spcAft>
              <a:buNone/>
            </a:pPr>
            <a:endParaRPr lang="en-US" sz="2200"/>
          </a:p>
        </p:txBody>
      </p:sp>
      <p:sp>
        <p:nvSpPr>
          <p:cNvPr id="11" name="Rectangle 10">
            <a:extLst>
              <a:ext uri="{FF2B5EF4-FFF2-40B4-BE49-F238E27FC236}">
                <a16:creationId xmlns:a16="http://schemas.microsoft.com/office/drawing/2014/main" id="{2A9B4B31-BCCC-1A46-9728-595E302A8CD4}"/>
              </a:ext>
            </a:extLst>
          </p:cNvPr>
          <p:cNvSpPr/>
          <p:nvPr/>
        </p:nvSpPr>
        <p:spPr>
          <a:xfrm>
            <a:off x="4380688" y="5797369"/>
            <a:ext cx="595582" cy="223138"/>
          </a:xfrm>
          <a:prstGeom prst="rect">
            <a:avLst/>
          </a:prstGeom>
        </p:spPr>
        <p:txBody>
          <a:bodyPr wrap="square">
            <a:noAutofit/>
          </a:bodyPr>
          <a:lstStyle/>
          <a:p>
            <a:pPr algn="just" defTabSz="412750" hangingPunct="0"/>
            <a:endParaRPr lang="en-US" sz="1150" kern="0">
              <a:solidFill>
                <a:srgbClr val="D9D9D9">
                  <a:lumMod val="10000"/>
                </a:srgbClr>
              </a:solidFill>
              <a:latin typeface="PT Sans"/>
              <a:sym typeface="PT Sans"/>
            </a:endParaRPr>
          </a:p>
        </p:txBody>
      </p:sp>
      <p:sp>
        <p:nvSpPr>
          <p:cNvPr id="17" name="Title 4">
            <a:extLst>
              <a:ext uri="{FF2B5EF4-FFF2-40B4-BE49-F238E27FC236}">
                <a16:creationId xmlns:a16="http://schemas.microsoft.com/office/drawing/2014/main" id="{AE04535B-F86A-C349-9B32-47C1A44D89FE}"/>
              </a:ext>
            </a:extLst>
          </p:cNvPr>
          <p:cNvSpPr txBox="1">
            <a:spLocks/>
          </p:cNvSpPr>
          <p:nvPr/>
        </p:nvSpPr>
        <p:spPr>
          <a:xfrm>
            <a:off x="1020280" y="479441"/>
            <a:ext cx="10811041" cy="1088418"/>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defTabSz="412750"/>
            <a:r>
              <a:rPr lang="en-US" sz="4000" kern="0">
                <a:latin typeface="Gill Sans MT" panose="020B0502020104020203"/>
              </a:rPr>
              <a:t>Changes in Gender Dynamics</a:t>
            </a:r>
          </a:p>
        </p:txBody>
      </p:sp>
      <p:sp>
        <p:nvSpPr>
          <p:cNvPr id="2" name="Rectangle 1"/>
          <p:cNvSpPr/>
          <p:nvPr/>
        </p:nvSpPr>
        <p:spPr>
          <a:xfrm>
            <a:off x="399886" y="5979977"/>
            <a:ext cx="11514691" cy="461665"/>
          </a:xfrm>
          <a:prstGeom prst="rect">
            <a:avLst/>
          </a:prstGeom>
          <a:solidFill>
            <a:schemeClr val="tx2"/>
          </a:solidFill>
        </p:spPr>
        <p:txBody>
          <a:bodyPr wrap="none">
            <a:spAutoFit/>
          </a:bodyPr>
          <a:lstStyle/>
          <a:p>
            <a:pPr defTabSz="412750" hangingPunct="0">
              <a:spcAft>
                <a:spcPts val="300"/>
              </a:spcAft>
            </a:pPr>
            <a:r>
              <a:rPr lang="en-US" sz="2400" b="1" kern="0">
                <a:solidFill>
                  <a:srgbClr val="1E9457"/>
                </a:solidFill>
                <a:latin typeface="PT Sans"/>
                <a:sym typeface="PT Sans"/>
              </a:rPr>
              <a:t>The man remains the final decision-maker (but is no longer the ONLY decision-maker)</a:t>
            </a:r>
          </a:p>
        </p:txBody>
      </p:sp>
    </p:spTree>
    <p:extLst>
      <p:ext uri="{BB962C8B-B14F-4D97-AF65-F5344CB8AC3E}">
        <p14:creationId xmlns:p14="http://schemas.microsoft.com/office/powerpoint/2010/main" val="111306870"/>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BDABA4-26F2-8646-99A0-94B51A22BA15}"/>
              </a:ext>
            </a:extLst>
          </p:cNvPr>
          <p:cNvSpPr>
            <a:spLocks noGrp="1"/>
          </p:cNvSpPr>
          <p:nvPr>
            <p:ph type="body" sz="quarter" idx="11"/>
          </p:nvPr>
        </p:nvSpPr>
        <p:spPr/>
        <p:txBody>
          <a:bodyPr/>
          <a:lstStyle/>
          <a:p>
            <a:r>
              <a:rPr lang="en-US"/>
              <a:t>DISCUSSION</a:t>
            </a:r>
          </a:p>
        </p:txBody>
      </p:sp>
    </p:spTree>
    <p:extLst>
      <p:ext uri="{BB962C8B-B14F-4D97-AF65-F5344CB8AC3E}">
        <p14:creationId xmlns:p14="http://schemas.microsoft.com/office/powerpoint/2010/main" val="3868627415"/>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4839" y="2768027"/>
            <a:ext cx="4463356" cy="668272"/>
          </a:xfrm>
        </p:spPr>
        <p:txBody>
          <a:bodyPr>
            <a:noAutofit/>
          </a:bodyPr>
          <a:lstStyle/>
          <a:p>
            <a:pPr algn="ctr"/>
            <a:r>
              <a:rPr lang="fr-FR" sz="3300" err="1">
                <a:solidFill>
                  <a:schemeClr val="accent2">
                    <a:lumMod val="75000"/>
                  </a:schemeClr>
                </a:solidFill>
                <a:latin typeface="Gill Sans MT" panose="020B0502020104020203" pitchFamily="34" charset="0"/>
              </a:rPr>
              <a:t>Husbands</a:t>
            </a:r>
            <a:r>
              <a:rPr lang="fr-FR" sz="3300">
                <a:solidFill>
                  <a:schemeClr val="accent2">
                    <a:lumMod val="75000"/>
                  </a:schemeClr>
                </a:solidFill>
                <a:latin typeface="Gill Sans MT" panose="020B0502020104020203" pitchFamily="34" charset="0"/>
              </a:rPr>
              <a:t> School </a:t>
            </a:r>
            <a:r>
              <a:rPr lang="fr-FR" sz="3300" err="1">
                <a:solidFill>
                  <a:schemeClr val="accent2">
                    <a:lumMod val="75000"/>
                  </a:schemeClr>
                </a:solidFill>
                <a:latin typeface="Gill Sans MT" panose="020B0502020104020203" pitchFamily="34" charset="0"/>
              </a:rPr>
              <a:t>is</a:t>
            </a:r>
            <a:r>
              <a:rPr lang="fr-FR" sz="3300">
                <a:solidFill>
                  <a:schemeClr val="accent2">
                    <a:lumMod val="75000"/>
                  </a:schemeClr>
                </a:solidFill>
                <a:latin typeface="Gill Sans MT" panose="020B0502020104020203" pitchFamily="34" charset="0"/>
              </a:rPr>
              <a:t> a </a:t>
            </a:r>
            <a:r>
              <a:rPr lang="fr-FR" sz="3300" err="1">
                <a:solidFill>
                  <a:schemeClr val="accent2">
                    <a:lumMod val="75000"/>
                  </a:schemeClr>
                </a:solidFill>
                <a:latin typeface="Gill Sans MT" panose="020B0502020104020203" pitchFamily="34" charset="0"/>
              </a:rPr>
              <a:t>Norms-focused</a:t>
            </a:r>
            <a:r>
              <a:rPr lang="fr-FR" sz="3300">
                <a:solidFill>
                  <a:schemeClr val="accent2">
                    <a:lumMod val="75000"/>
                  </a:schemeClr>
                </a:solidFill>
                <a:latin typeface="Gill Sans MT" panose="020B0502020104020203" pitchFamily="34" charset="0"/>
              </a:rPr>
              <a:t> Intervention </a:t>
            </a:r>
            <a:r>
              <a:rPr lang="fr-FR" sz="3300" err="1">
                <a:solidFill>
                  <a:schemeClr val="accent2">
                    <a:lumMod val="75000"/>
                  </a:schemeClr>
                </a:solidFill>
                <a:latin typeface="Gill Sans MT" panose="020B0502020104020203" pitchFamily="34" charset="0"/>
              </a:rPr>
              <a:t>that</a:t>
            </a:r>
            <a:r>
              <a:rPr lang="fr-FR" sz="3300">
                <a:solidFill>
                  <a:schemeClr val="accent2">
                    <a:lumMod val="75000"/>
                  </a:schemeClr>
                </a:solidFill>
                <a:latin typeface="Gill Sans MT" panose="020B0502020104020203" pitchFamily="34" charset="0"/>
              </a:rPr>
              <a:t> </a:t>
            </a:r>
            <a:r>
              <a:rPr lang="fr-FR" sz="3300" err="1">
                <a:solidFill>
                  <a:schemeClr val="accent2">
                    <a:lumMod val="75000"/>
                  </a:schemeClr>
                </a:solidFill>
                <a:latin typeface="Gill Sans MT" panose="020B0502020104020203" pitchFamily="34" charset="0"/>
              </a:rPr>
              <a:t>creates</a:t>
            </a:r>
            <a:r>
              <a:rPr lang="fr-FR" sz="3300">
                <a:solidFill>
                  <a:schemeClr val="accent2">
                    <a:lumMod val="75000"/>
                  </a:schemeClr>
                </a:solidFill>
                <a:latin typeface="Gill Sans MT" panose="020B0502020104020203" pitchFamily="34" charset="0"/>
              </a:rPr>
              <a:t> </a:t>
            </a:r>
            <a:r>
              <a:rPr lang="fr-FR" sz="3300" err="1">
                <a:latin typeface="Gill Sans MT" panose="020B0502020104020203" pitchFamily="34" charset="0"/>
              </a:rPr>
              <a:t>environments</a:t>
            </a:r>
            <a:r>
              <a:rPr lang="fr-FR" sz="3300">
                <a:latin typeface="Gill Sans MT" panose="020B0502020104020203" pitchFamily="34" charset="0"/>
              </a:rPr>
              <a:t> </a:t>
            </a:r>
            <a:r>
              <a:rPr lang="fr-FR" sz="3300" err="1">
                <a:latin typeface="Gill Sans MT" panose="020B0502020104020203" pitchFamily="34" charset="0"/>
              </a:rPr>
              <a:t>that</a:t>
            </a:r>
            <a:r>
              <a:rPr lang="fr-FR" sz="3300">
                <a:latin typeface="Gill Sans MT" panose="020B0502020104020203" pitchFamily="34" charset="0"/>
              </a:rPr>
              <a:t> enable </a:t>
            </a:r>
            <a:r>
              <a:rPr lang="fr-FR" sz="3300" err="1">
                <a:latin typeface="Gill Sans MT" panose="020B0502020104020203" pitchFamily="34" charset="0"/>
              </a:rPr>
              <a:t>behavior</a:t>
            </a:r>
            <a:r>
              <a:rPr lang="fr-FR" sz="3300">
                <a:latin typeface="Gill Sans MT" panose="020B0502020104020203" pitchFamily="34" charset="0"/>
              </a:rPr>
              <a:t> change</a:t>
            </a:r>
            <a:endParaRPr lang="en-US" sz="3300">
              <a:latin typeface="Gill Sans MT" panose="020B0502020104020203" pitchFamily="34" charset="0"/>
            </a:endParaRPr>
          </a:p>
        </p:txBody>
      </p:sp>
      <p:grpSp>
        <p:nvGrpSpPr>
          <p:cNvPr id="5" name="Group 4"/>
          <p:cNvGrpSpPr/>
          <p:nvPr/>
        </p:nvGrpSpPr>
        <p:grpSpPr>
          <a:xfrm>
            <a:off x="-840614" y="845874"/>
            <a:ext cx="8100330" cy="7025220"/>
            <a:chOff x="14670700" y="11336579"/>
            <a:chExt cx="11205948" cy="9527243"/>
          </a:xfrm>
          <a:solidFill>
            <a:srgbClr val="00B050"/>
          </a:solidFill>
        </p:grpSpPr>
        <p:graphicFrame>
          <p:nvGraphicFramePr>
            <p:cNvPr id="6" name="Diagram 5"/>
            <p:cNvGraphicFramePr/>
            <p:nvPr/>
          </p:nvGraphicFramePr>
          <p:xfrm>
            <a:off x="17050059" y="11336579"/>
            <a:ext cx="8826589" cy="7572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4670700" y="20613387"/>
              <a:ext cx="3168289" cy="250435"/>
            </a:xfrm>
            <a:prstGeom prst="rect">
              <a:avLst/>
            </a:prstGeom>
            <a:grpFill/>
            <a:ln w="127000">
              <a:noFill/>
            </a:ln>
          </p:spPr>
          <p:txBody>
            <a:bodyPr wrap="square" rtlCol="0">
              <a:spAutoFit/>
            </a:bodyPr>
            <a:lstStyle/>
            <a:p>
              <a:pPr algn="just" defTabSz="412750" hangingPunct="0">
                <a:defRPr/>
              </a:pPr>
              <a:endParaRPr lang="fr-BE" sz="600" kern="0">
                <a:solidFill>
                  <a:srgbClr val="A6A7AC"/>
                </a:solidFill>
                <a:latin typeface="PT Sans"/>
                <a:sym typeface="PT Sans"/>
              </a:endParaRPr>
            </a:p>
          </p:txBody>
        </p:sp>
      </p:grpSp>
      <p:sp>
        <p:nvSpPr>
          <p:cNvPr id="9" name="Right Arrow 8"/>
          <p:cNvSpPr/>
          <p:nvPr/>
        </p:nvSpPr>
        <p:spPr>
          <a:xfrm rot="10800000">
            <a:off x="4951670" y="4916479"/>
            <a:ext cx="2288660" cy="731520"/>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12750" hangingPunct="0">
              <a:defRPr/>
            </a:pPr>
            <a:endParaRPr lang="en-US" sz="2300" kern="0">
              <a:solidFill>
                <a:prstClr val="white"/>
              </a:solidFill>
              <a:latin typeface="Gill Sans Infant Std"/>
              <a:cs typeface="Gill Sans Infant Std"/>
              <a:sym typeface="PT Sans"/>
            </a:endParaRPr>
          </a:p>
        </p:txBody>
      </p:sp>
      <p:sp>
        <p:nvSpPr>
          <p:cNvPr id="11" name="Right Arrow 10"/>
          <p:cNvSpPr/>
          <p:nvPr/>
        </p:nvSpPr>
        <p:spPr>
          <a:xfrm>
            <a:off x="677492" y="3972909"/>
            <a:ext cx="2105158" cy="731520"/>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12750" hangingPunct="0">
              <a:defRPr/>
            </a:pPr>
            <a:endParaRPr lang="en-US" sz="2300" kern="0">
              <a:solidFill>
                <a:prstClr val="white"/>
              </a:solidFill>
              <a:latin typeface="Gill Sans Infant Std"/>
              <a:cs typeface="Gill Sans Infant Std"/>
              <a:sym typeface="PT Sans"/>
            </a:endParaRPr>
          </a:p>
        </p:txBody>
      </p:sp>
      <p:sp>
        <p:nvSpPr>
          <p:cNvPr id="12" name="Right Arrow 11"/>
          <p:cNvSpPr/>
          <p:nvPr/>
        </p:nvSpPr>
        <p:spPr>
          <a:xfrm>
            <a:off x="475864" y="2773149"/>
            <a:ext cx="1947502" cy="732051"/>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12750" hangingPunct="0">
              <a:defRPr/>
            </a:pPr>
            <a:endParaRPr lang="en-US" sz="2300" kern="0">
              <a:solidFill>
                <a:prstClr val="white"/>
              </a:solidFill>
              <a:latin typeface="Gill Sans Infant Std"/>
              <a:cs typeface="Gill Sans Infant Std"/>
              <a:sym typeface="PT Sans"/>
            </a:endParaRPr>
          </a:p>
        </p:txBody>
      </p:sp>
    </p:spTree>
    <p:extLst>
      <p:ext uri="{BB962C8B-B14F-4D97-AF65-F5344CB8AC3E}">
        <p14:creationId xmlns:p14="http://schemas.microsoft.com/office/powerpoint/2010/main" val="41868412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34464" y="765909"/>
          <a:ext cx="11535504" cy="5907532"/>
        </p:xfrm>
        <a:graphic>
          <a:graphicData uri="http://schemas.openxmlformats.org/drawingml/2006/table">
            <a:tbl>
              <a:tblPr firstRow="1" firstCol="1" bandRow="1"/>
              <a:tblGrid>
                <a:gridCol w="3845168">
                  <a:extLst>
                    <a:ext uri="{9D8B030D-6E8A-4147-A177-3AD203B41FA5}">
                      <a16:colId xmlns:a16="http://schemas.microsoft.com/office/drawing/2014/main" val="20000"/>
                    </a:ext>
                  </a:extLst>
                </a:gridCol>
                <a:gridCol w="3845168">
                  <a:extLst>
                    <a:ext uri="{9D8B030D-6E8A-4147-A177-3AD203B41FA5}">
                      <a16:colId xmlns:a16="http://schemas.microsoft.com/office/drawing/2014/main" val="20001"/>
                    </a:ext>
                  </a:extLst>
                </a:gridCol>
                <a:gridCol w="3845168">
                  <a:extLst>
                    <a:ext uri="{9D8B030D-6E8A-4147-A177-3AD203B41FA5}">
                      <a16:colId xmlns:a16="http://schemas.microsoft.com/office/drawing/2014/main" val="20002"/>
                    </a:ext>
                  </a:extLst>
                </a:gridCol>
              </a:tblGrid>
              <a:tr h="2036572">
                <a:tc>
                  <a:txBody>
                    <a:bodyPr/>
                    <a:lstStyle/>
                    <a:p>
                      <a:pPr marL="91440" marR="91440" algn="l">
                        <a:spcBef>
                          <a:spcPts val="0"/>
                        </a:spcBef>
                        <a:spcAft>
                          <a:spcPts val="0"/>
                        </a:spcAft>
                      </a:pPr>
                      <a:r>
                        <a:rPr lang="en-US" sz="1600" b="1">
                          <a:solidFill>
                            <a:srgbClr val="4472C4"/>
                          </a:solidFill>
                          <a:effectLst/>
                          <a:latin typeface="Tw Cen MT Condensed" panose="020B0606020104020203"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b="1">
                          <a:solidFill>
                            <a:srgbClr val="00B050"/>
                          </a:solidFill>
                          <a:effectLst/>
                          <a:latin typeface="Tw Cen MT Condensed" panose="020B0606020104020203" pitchFamily="34" charset="0"/>
                          <a:ea typeface="Calibri" panose="020F0502020204030204" pitchFamily="34" charset="0"/>
                          <a:cs typeface="Times New Roman" panose="02020603050405020304" pitchFamily="18" charset="0"/>
                        </a:rPr>
                        <a:t>SEEKS COMMUNITY-LEVEL CHANGE</a:t>
                      </a:r>
                      <a:endParaRPr lang="en-US"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Shifts social expectations, not just individual attitudes and behaviors and clearly articulates social change outcomes at the community-level.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lnL>
                      <a:noFill/>
                    </a:lnL>
                    <a:lnR w="76200" cap="flat" cmpd="sng" algn="ctr">
                      <a:solidFill>
                        <a:srgbClr val="FFFFFF"/>
                      </a:solidFill>
                      <a:prstDash val="solid"/>
                      <a:round/>
                      <a:headEnd type="none" w="med" len="med"/>
                      <a:tailEnd type="none" w="med" len="med"/>
                    </a:lnR>
                    <a:lnT>
                      <a:noFill/>
                    </a:lnT>
                    <a:lnB w="76200" cap="flat" cmpd="sng" algn="ctr">
                      <a:solidFill>
                        <a:srgbClr val="FFFFFF"/>
                      </a:solidFill>
                      <a:prstDash val="solid"/>
                      <a:round/>
                      <a:headEnd type="none" w="med" len="med"/>
                      <a:tailEnd type="none" w="med" len="med"/>
                    </a:lnB>
                    <a:solidFill>
                      <a:srgbClr val="F2F2F2"/>
                    </a:solidFill>
                  </a:tcPr>
                </a:tc>
                <a:tc>
                  <a:txBody>
                    <a:bodyPr/>
                    <a:lstStyle/>
                    <a:p>
                      <a:pPr marL="91440" marR="91440" algn="ctr">
                        <a:spcBef>
                          <a:spcPts val="0"/>
                        </a:spcBef>
                        <a:spcAft>
                          <a:spcPts val="0"/>
                        </a:spcAft>
                      </a:pPr>
                      <a:r>
                        <a:rPr lang="en-US" sz="1600">
                          <a:solidFill>
                            <a:srgbClr val="4472C4"/>
                          </a:solidFill>
                          <a:effectLst/>
                          <a:latin typeface="Tw Cen MT Condensed Extra Bold" panose="020B0803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B050"/>
                          </a:solidFill>
                          <a:effectLst/>
                          <a:latin typeface="Tw Cen MT Condensed Extra Bold" panose="020B0803020202020204" pitchFamily="34" charset="0"/>
                          <a:ea typeface="Calibri" panose="020F0502020204030204" pitchFamily="34" charset="0"/>
                          <a:cs typeface="Times New Roman" panose="02020603050405020304" pitchFamily="18" charset="0"/>
                        </a:rPr>
                        <a:t>ENGAGES PEOPLE AT MULTIPLE LEVELS</a:t>
                      </a:r>
                      <a:endParaRPr lang="en-US"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Ecological Model )  Uses multiple strategies to engage people at different levels: individual, family, community, and policy/legal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a:noFill/>
                    </a:lnT>
                    <a:lnB w="76200" cap="flat" cmpd="sng" algn="ctr">
                      <a:solidFill>
                        <a:srgbClr val="FFFFFF"/>
                      </a:solidFill>
                      <a:prstDash val="solid"/>
                      <a:round/>
                      <a:headEnd type="none" w="med" len="med"/>
                      <a:tailEnd type="none" w="med" len="med"/>
                    </a:lnB>
                    <a:solidFill>
                      <a:srgbClr val="F2F2F2"/>
                    </a:solidFill>
                  </a:tcPr>
                </a:tc>
                <a:tc>
                  <a:txBody>
                    <a:bodyPr/>
                    <a:lstStyle/>
                    <a:p>
                      <a:pPr marL="91440" marR="91440" algn="ctr">
                        <a:spcBef>
                          <a:spcPts val="0"/>
                        </a:spcBef>
                        <a:spcAft>
                          <a:spcPts val="0"/>
                        </a:spcAft>
                      </a:pPr>
                      <a:r>
                        <a:rPr lang="en-US" sz="1600">
                          <a:solidFill>
                            <a:srgbClr val="FFFFFF"/>
                          </a:solidFill>
                          <a:effectLst/>
                          <a:latin typeface="Tw Cen MT Condensed Extra Bold" panose="020B0803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B050"/>
                          </a:solidFill>
                          <a:effectLst/>
                          <a:latin typeface="Tw Cen MT Condensed Extra Bold" panose="020B0803020202020204" pitchFamily="34" charset="0"/>
                          <a:ea typeface="Calibri" panose="020F0502020204030204" pitchFamily="34" charset="0"/>
                          <a:cs typeface="Times New Roman" panose="02020603050405020304" pitchFamily="18" charset="0"/>
                        </a:rPr>
                        <a:t>CORRECTS MISPERCEPTIONS AROUND  HARMFUL BEHAVIORS</a:t>
                      </a:r>
                      <a:endParaRPr lang="en-US"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B05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Individuals may</a:t>
                      </a:r>
                      <a:r>
                        <a:rPr lang="en-US" sz="1400" baseline="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engage in a harmful behavior because they mistakenly think it is common </a:t>
                      </a:r>
                      <a:r>
                        <a:rPr lang="en-US" sz="1400" baseline="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“everyone does it,’ when in reality they don’t).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lnL w="76200" cap="flat" cmpd="sng" algn="ctr">
                      <a:solidFill>
                        <a:srgbClr val="FFFFFF"/>
                      </a:solidFill>
                      <a:prstDash val="solid"/>
                      <a:round/>
                      <a:headEnd type="none" w="med" len="med"/>
                      <a:tailEnd type="none" w="med" len="med"/>
                    </a:lnL>
                    <a:lnR>
                      <a:noFill/>
                    </a:lnR>
                    <a:lnT>
                      <a:noFill/>
                    </a:lnT>
                    <a:lnB w="762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2072640">
                <a:tc>
                  <a:txBody>
                    <a:bodyPr/>
                    <a:lstStyle/>
                    <a:p>
                      <a:pPr marL="91440" marR="91440" algn="ctr">
                        <a:spcBef>
                          <a:spcPts val="0"/>
                        </a:spcBef>
                        <a:spcAft>
                          <a:spcPts val="0"/>
                        </a:spcAft>
                      </a:pPr>
                      <a:r>
                        <a:rPr lang="en-US" sz="1600">
                          <a:solidFill>
                            <a:srgbClr val="FFFFFF"/>
                          </a:solidFill>
                          <a:effectLst/>
                          <a:latin typeface="Tw Cen MT Condensed Extra Bold" panose="020B0803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B050"/>
                          </a:solidFill>
                          <a:effectLst/>
                          <a:latin typeface="Tw Cen MT Condensed Extra Bold" panose="020B0803020202020204" pitchFamily="34" charset="0"/>
                          <a:ea typeface="Calibri" panose="020F0502020204030204" pitchFamily="34" charset="0"/>
                          <a:cs typeface="Times New Roman" panose="02020603050405020304" pitchFamily="18" charset="0"/>
                        </a:rPr>
                        <a:t>CONFRONTS POWER IMBALANCES, PARTICULARLY RELATED TO GENDER &amp; OTHER SOURCES OF MARGINALIZATION</a:t>
                      </a:r>
                      <a:endParaRPr lang="en-US"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Within sexual and reproductive health and programs focused on adolescent and youth development, usually of crucial importance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lnL>
                      <a:noFill/>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rgbClr val="F2F2F2"/>
                    </a:solidFill>
                  </a:tcPr>
                </a:tc>
                <a:tc>
                  <a:txBody>
                    <a:bodyPr/>
                    <a:lstStyle/>
                    <a:p>
                      <a:pPr marL="91440" marR="91440" algn="ctr">
                        <a:spcBef>
                          <a:spcPts val="0"/>
                        </a:spcBef>
                        <a:spcAft>
                          <a:spcPts val="0"/>
                        </a:spcAft>
                      </a:pPr>
                      <a:r>
                        <a:rPr lang="en-US" sz="1600">
                          <a:solidFill>
                            <a:srgbClr val="FFFFFF"/>
                          </a:solidFill>
                          <a:effectLst/>
                          <a:latin typeface="Tw Cen MT Condensed Extra Bold" panose="020B0803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B050"/>
                          </a:solidFill>
                          <a:effectLst/>
                          <a:latin typeface="Tw Cen MT Condensed Extra Bold" panose="020B0803020202020204" pitchFamily="34" charset="0"/>
                          <a:ea typeface="Calibri" panose="020F0502020204030204" pitchFamily="34" charset="0"/>
                          <a:cs typeface="Times New Roman" panose="02020603050405020304" pitchFamily="18" charset="0"/>
                        </a:rPr>
                        <a:t>CREATES SAFE SPACES FOR CRITICAL REFLECTION BY COMMUNITY MEMBERS</a:t>
                      </a:r>
                      <a:endParaRPr lang="en-US"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B05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Deliberately promotes sustained, critical reflection that goes beyond trainings, one-off campaigns or ad-hoc outreach, often in small group settings.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rgbClr val="F2F2F2"/>
                    </a:solidFill>
                  </a:tcPr>
                </a:tc>
                <a:tc>
                  <a:txBody>
                    <a:bodyPr/>
                    <a:lstStyle/>
                    <a:p>
                      <a:pPr marL="91440" marR="91440" algn="ctr">
                        <a:spcBef>
                          <a:spcPts val="0"/>
                        </a:spcBef>
                        <a:spcAft>
                          <a:spcPts val="0"/>
                        </a:spcAft>
                      </a:pPr>
                      <a:r>
                        <a:rPr lang="en-US" sz="1600">
                          <a:solidFill>
                            <a:srgbClr val="FFFFFF"/>
                          </a:solidFill>
                          <a:effectLst/>
                          <a:latin typeface="Tw Cen MT Condensed Extra Bold" panose="020B0803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B050"/>
                          </a:solidFill>
                          <a:effectLst/>
                          <a:latin typeface="Tw Cen MT Condensed Extra Bold" panose="020B0803020202020204" pitchFamily="34" charset="0"/>
                          <a:ea typeface="Calibri" panose="020F0502020204030204" pitchFamily="34" charset="0"/>
                          <a:cs typeface="Times New Roman" panose="02020603050405020304" pitchFamily="18" charset="0"/>
                        </a:rPr>
                        <a:t>ROOTS THE ISSUE WITHIN COMMUNITY’S OWN VALUE SYSTEMS</a:t>
                      </a:r>
                      <a:endParaRPr lang="en-US"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Identifies how a norm serves or contradicts a community’s own values, rather than labeling a practice within a given community as bad.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lnL w="76200" cap="flat" cmpd="sng" algn="ctr">
                      <a:solidFill>
                        <a:srgbClr val="FFFFFF"/>
                      </a:solidFill>
                      <a:prstDash val="solid"/>
                      <a:round/>
                      <a:headEnd type="none" w="med" len="med"/>
                      <a:tailEnd type="none" w="med" len="med"/>
                    </a:lnL>
                    <a:lnR>
                      <a:noFill/>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1798320">
                <a:tc>
                  <a:txBody>
                    <a:bodyPr/>
                    <a:lstStyle/>
                    <a:p>
                      <a:pPr marL="91440" marR="91440" algn="ctr">
                        <a:spcBef>
                          <a:spcPts val="0"/>
                        </a:spcBef>
                        <a:spcAft>
                          <a:spcPts val="0"/>
                        </a:spcAft>
                      </a:pPr>
                      <a:r>
                        <a:rPr lang="en-US" sz="1600">
                          <a:solidFill>
                            <a:srgbClr val="4472C4"/>
                          </a:solidFill>
                          <a:effectLst/>
                          <a:latin typeface="Tw Cen MT Condensed Extra Bold" panose="020B0803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B050"/>
                          </a:solidFill>
                          <a:effectLst/>
                          <a:latin typeface="Tw Cen MT Condensed Extra Bold" panose="020B0803020202020204" pitchFamily="34" charset="0"/>
                          <a:ea typeface="Calibri" panose="020F0502020204030204" pitchFamily="34" charset="0"/>
                          <a:cs typeface="Times New Roman" panose="02020603050405020304" pitchFamily="18" charset="0"/>
                        </a:rPr>
                        <a:t>ACCURATELY ASSESSES NORMS</a:t>
                      </a:r>
                      <a:endParaRPr lang="en-US"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4472C4"/>
                          </a:solidFill>
                          <a:effectLst/>
                          <a:latin typeface="Tw Cen MT Condensed Extra Bold" panose="020B0803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Identifies which norms shape a given behavior and which groups uphold the norm. Also the proper</a:t>
                      </a:r>
                      <a:r>
                        <a:rPr lang="en-US" sz="1400" baseline="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400" i="1" u="sng">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reference groups</a:t>
                      </a:r>
                      <a:r>
                        <a:rPr lang="en-US"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or influencers important to an individual when making a decision.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lnL>
                      <a:noFill/>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a:noFill/>
                    </a:lnB>
                    <a:solidFill>
                      <a:srgbClr val="F2F2F2"/>
                    </a:solidFill>
                  </a:tcPr>
                </a:tc>
                <a:tc>
                  <a:txBody>
                    <a:bodyPr/>
                    <a:lstStyle/>
                    <a:p>
                      <a:pPr marL="91440" marR="91440" algn="ctr">
                        <a:spcBef>
                          <a:spcPts val="0"/>
                        </a:spcBef>
                        <a:spcAft>
                          <a:spcPts val="0"/>
                        </a:spcAft>
                      </a:pPr>
                      <a:r>
                        <a:rPr lang="en-US" sz="1600">
                          <a:solidFill>
                            <a:srgbClr val="4472C4"/>
                          </a:solidFill>
                          <a:effectLst/>
                          <a:latin typeface="Tw Cen MT Condensed Extra Bold" panose="020B0803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B050"/>
                          </a:solidFill>
                          <a:effectLst/>
                          <a:latin typeface="Tw Cen MT Condensed Extra Bold" panose="020B0803020202020204" pitchFamily="34" charset="0"/>
                          <a:ea typeface="Calibri" panose="020F0502020204030204" pitchFamily="34" charset="0"/>
                          <a:cs typeface="Times New Roman" panose="02020603050405020304" pitchFamily="18" charset="0"/>
                        </a:rPr>
                        <a:t>USES “ORGANIZED DIFFUSION”</a:t>
                      </a:r>
                      <a:endParaRPr lang="en-US"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4472C4"/>
                          </a:solidFill>
                          <a:effectLst/>
                          <a:latin typeface="Tw Cen MT Condensed Extra Bold" panose="020B0803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Sparks critical reflection to change norms first within a core group, who then engage others to have community-level impact.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a:noFill/>
                    </a:lnB>
                    <a:solidFill>
                      <a:srgbClr val="F2F2F2"/>
                    </a:solidFill>
                  </a:tcPr>
                </a:tc>
                <a:tc>
                  <a:txBody>
                    <a:bodyPr/>
                    <a:lstStyle/>
                    <a:p>
                      <a:pPr marL="91440" marR="91440" algn="ctr">
                        <a:spcBef>
                          <a:spcPts val="0"/>
                        </a:spcBef>
                        <a:spcAft>
                          <a:spcPts val="0"/>
                        </a:spcAft>
                      </a:pPr>
                      <a:r>
                        <a:rPr lang="en-US" sz="1600">
                          <a:solidFill>
                            <a:srgbClr val="4472C4"/>
                          </a:solidFill>
                          <a:effectLst/>
                          <a:latin typeface="Tw Cen MT Condensed Extra Bold" panose="020B0803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00B050"/>
                          </a:solidFill>
                          <a:effectLst/>
                          <a:latin typeface="Tw Cen MT Condensed Extra Bold" panose="020B0803020202020204" pitchFamily="34" charset="0"/>
                          <a:ea typeface="Calibri" panose="020F0502020204030204" pitchFamily="34" charset="0"/>
                          <a:cs typeface="Times New Roman" panose="02020603050405020304" pitchFamily="18" charset="0"/>
                        </a:rPr>
                        <a:t>CREATES POSITIVE NEW NORMS</a:t>
                      </a:r>
                      <a:endParaRPr lang="en-US" sz="16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600">
                          <a:solidFill>
                            <a:srgbClr val="4472C4"/>
                          </a:solidFill>
                          <a:effectLst/>
                          <a:latin typeface="Tw Cen MT Condensed Extra Bold" panose="020B0803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 marR="91440" algn="ctr">
                        <a:spcBef>
                          <a:spcPts val="0"/>
                        </a:spcBef>
                        <a:spcAft>
                          <a:spcPts val="0"/>
                        </a:spcAft>
                      </a:pPr>
                      <a:r>
                        <a:rPr lang="en-US"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Creates new, shared beliefs when harmful norms have strong support within groups.  Some focus on negative consequences of a behavior, but this can reinforce a behavior by making it seem widespread.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lnL w="76200" cap="flat" cmpd="sng" algn="ctr">
                      <a:solidFill>
                        <a:srgbClr val="FFFFFF"/>
                      </a:solidFill>
                      <a:prstDash val="solid"/>
                      <a:round/>
                      <a:headEnd type="none" w="med" len="med"/>
                      <a:tailEnd type="none" w="med" len="med"/>
                    </a:lnL>
                    <a:lnR>
                      <a:noFill/>
                    </a:lnR>
                    <a:lnT w="76200" cap="flat" cmpd="sng" algn="ctr">
                      <a:solidFill>
                        <a:srgbClr val="FFFFF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0002"/>
                  </a:ext>
                </a:extLst>
              </a:tr>
            </a:tbl>
          </a:graphicData>
        </a:graphic>
      </p:graphicFrame>
      <p:sp>
        <p:nvSpPr>
          <p:cNvPr id="8" name="Rectangle 4"/>
          <p:cNvSpPr>
            <a:spLocks noChangeArrowheads="1"/>
          </p:cNvSpPr>
          <p:nvPr/>
        </p:nvSpPr>
        <p:spPr bwMode="auto">
          <a:xfrm>
            <a:off x="4367214" y="1200836"/>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solidFill>
                  <a:prstClr val="black"/>
                </a:solidFill>
                <a:latin typeface="Arial" panose="020B0604020202020204" pitchFamily="34" charset="0"/>
                <a:sym typeface="PT Sans"/>
              </a:rPr>
            </a:br>
            <a:endParaRPr lang="en-US" altLang="en-US">
              <a:solidFill>
                <a:prstClr val="black"/>
              </a:solidFill>
              <a:latin typeface="Arial" panose="020B0604020202020204" pitchFamily="34" charset="0"/>
              <a:sym typeface="PT Sans"/>
            </a:endParaRPr>
          </a:p>
        </p:txBody>
      </p:sp>
      <p:sp>
        <p:nvSpPr>
          <p:cNvPr id="2" name="TextBox 1"/>
          <p:cNvSpPr txBox="1"/>
          <p:nvPr/>
        </p:nvSpPr>
        <p:spPr>
          <a:xfrm>
            <a:off x="969108" y="65597"/>
            <a:ext cx="9870830" cy="738664"/>
          </a:xfrm>
          <a:prstGeom prst="rect">
            <a:avLst/>
          </a:prstGeom>
          <a:noFill/>
        </p:spPr>
        <p:txBody>
          <a:bodyPr wrap="square" rtlCol="0">
            <a:spAutoFit/>
          </a:bodyPr>
          <a:lstStyle/>
          <a:p>
            <a:pPr algn="ctr"/>
            <a:r>
              <a:rPr lang="fr-FR" sz="2200" b="1">
                <a:solidFill>
                  <a:srgbClr val="00B050"/>
                </a:solidFill>
                <a:latin typeface="Tw Cen MT" panose="020B0602020104020603" pitchFamily="34" charset="0"/>
                <a:sym typeface="PT Sans"/>
              </a:rPr>
              <a:t>CHARACTERISTICS OF NORMS-FOCUSED INTERVENTIONS </a:t>
            </a:r>
            <a:r>
              <a:rPr lang="fr-FR" sz="2000" b="1">
                <a:solidFill>
                  <a:srgbClr val="00B050"/>
                </a:solidFill>
                <a:latin typeface="Tw Cen MT" panose="020B0602020104020603" pitchFamily="34" charset="0"/>
                <a:sym typeface="PT Sans"/>
              </a:rPr>
              <a:t> </a:t>
            </a:r>
          </a:p>
          <a:p>
            <a:pPr algn="ctr"/>
            <a:r>
              <a:rPr lang="fr-FR" sz="1000">
                <a:solidFill>
                  <a:srgbClr val="00B050"/>
                </a:solidFill>
                <a:latin typeface="Tw Cen MT" panose="020B0602020104020603" pitchFamily="34" charset="0"/>
                <a:sym typeface="PT Sans"/>
              </a:rPr>
              <a:t>(</a:t>
            </a:r>
            <a:r>
              <a:rPr lang="fr-FR" sz="1000" err="1">
                <a:solidFill>
                  <a:srgbClr val="00B050"/>
                </a:solidFill>
                <a:latin typeface="Tw Cen MT" panose="020B0602020104020603" pitchFamily="34" charset="0"/>
                <a:sym typeface="PT Sans"/>
              </a:rPr>
              <a:t>See</a:t>
            </a:r>
            <a:r>
              <a:rPr lang="fr-FR" sz="1000">
                <a:solidFill>
                  <a:srgbClr val="00B050"/>
                </a:solidFill>
                <a:latin typeface="Tw Cen MT" panose="020B0602020104020603" pitchFamily="34" charset="0"/>
                <a:sym typeface="PT Sans"/>
              </a:rPr>
              <a:t> Learning Collaborative to Advance Normative Change 2017 brief https://www.alignplatform.org/sites/default/files/2019-11/lc_nsi_attributes_brief_final_08262019_eng.pdf</a:t>
            </a:r>
            <a:r>
              <a:rPr lang="fr-FR" sz="2000" b="1">
                <a:solidFill>
                  <a:srgbClr val="00B050"/>
                </a:solidFill>
                <a:latin typeface="Tw Cen MT" panose="020B0602020104020603" pitchFamily="34" charset="0"/>
                <a:sym typeface="PT Sans"/>
              </a:rPr>
              <a:t>)</a:t>
            </a:r>
          </a:p>
        </p:txBody>
      </p:sp>
      <p:sp>
        <p:nvSpPr>
          <p:cNvPr id="5" name="Explosion 2 4"/>
          <p:cNvSpPr/>
          <p:nvPr/>
        </p:nvSpPr>
        <p:spPr>
          <a:xfrm>
            <a:off x="10163852" y="-436880"/>
            <a:ext cx="2784945" cy="2237802"/>
          </a:xfrm>
          <a:prstGeom prst="irregularSeal2">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r>
              <a:rPr lang="en-US" sz="1400" b="1" kern="0">
                <a:solidFill>
                  <a:srgbClr val="ED7D31">
                    <a:lumMod val="75000"/>
                  </a:srgbClr>
                </a:solidFill>
                <a:latin typeface="PT Sans" panose="020B0503020203020204" pitchFamily="34" charset="0"/>
                <a:sym typeface="PT Sans"/>
              </a:rPr>
              <a:t>Husbands’ Schools have these norms-shifting attributes</a:t>
            </a:r>
          </a:p>
        </p:txBody>
      </p:sp>
    </p:spTree>
    <p:extLst>
      <p:ext uri="{BB962C8B-B14F-4D97-AF65-F5344CB8AC3E}">
        <p14:creationId xmlns:p14="http://schemas.microsoft.com/office/powerpoint/2010/main" val="3042747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0F30995-5BF7-944D-80F2-4C0296A2B57D}"/>
              </a:ext>
            </a:extLst>
          </p:cNvPr>
          <p:cNvSpPr>
            <a:spLocks noGrp="1"/>
          </p:cNvSpPr>
          <p:nvPr>
            <p:ph type="body" sz="quarter" idx="13"/>
          </p:nvPr>
        </p:nvSpPr>
        <p:spPr>
          <a:xfrm>
            <a:off x="1332571" y="474120"/>
            <a:ext cx="9953312" cy="2347619"/>
          </a:xfrm>
        </p:spPr>
        <p:txBody>
          <a:bodyPr/>
          <a:lstStyle/>
          <a:p>
            <a:pPr marL="0" indent="0" algn="l">
              <a:spcAft>
                <a:spcPts val="300"/>
              </a:spcAft>
              <a:buNone/>
            </a:pPr>
            <a:r>
              <a:rPr lang="en-US" sz="2200" b="1">
                <a:solidFill>
                  <a:schemeClr val="accent1"/>
                </a:solidFill>
              </a:rPr>
              <a:t>FOR MOSAIC COLLEAGUES</a:t>
            </a:r>
          </a:p>
          <a:p>
            <a:pPr marL="0" indent="0" algn="l">
              <a:spcAft>
                <a:spcPts val="300"/>
              </a:spcAft>
              <a:buNone/>
            </a:pPr>
            <a:r>
              <a:rPr lang="en-US" sz="1600">
                <a:solidFill>
                  <a:schemeClr val="bg2"/>
                </a:solidFill>
                <a:latin typeface="PT Sans" panose="020B0503020203020204" pitchFamily="34" charset="0"/>
              </a:rPr>
              <a:t>To use the Husbands School approach, you want to be clear on the goal:  Do you seek a gender equity, or do you want to focus on men’s power, and male engagement, or a combination? </a:t>
            </a:r>
          </a:p>
          <a:p>
            <a:pPr marL="0" indent="0" algn="l">
              <a:spcAft>
                <a:spcPts val="300"/>
              </a:spcAft>
              <a:buNone/>
            </a:pPr>
            <a:endParaRPr lang="en-US" sz="400">
              <a:latin typeface="PT Sans" panose="020B0503020203020204" pitchFamily="34" charset="0"/>
            </a:endParaRPr>
          </a:p>
          <a:p>
            <a:pPr marL="0" indent="0" algn="l">
              <a:spcAft>
                <a:spcPts val="300"/>
              </a:spcAft>
              <a:buNone/>
            </a:pPr>
            <a:r>
              <a:rPr lang="en-US" sz="1600">
                <a:latin typeface="PT Sans" panose="020B0503020203020204" pitchFamily="34" charset="0"/>
              </a:rPr>
              <a:t>Note the importance HSs place on community </a:t>
            </a:r>
            <a:r>
              <a:rPr lang="en-US" sz="1600" i="1">
                <a:latin typeface="PT Sans" panose="020B0503020203020204" pitchFamily="34" charset="0"/>
              </a:rPr>
              <a:t>and</a:t>
            </a:r>
            <a:r>
              <a:rPr lang="en-US" sz="1600">
                <a:latin typeface="PT Sans" panose="020B0503020203020204" pitchFamily="34" charset="0"/>
              </a:rPr>
              <a:t> individual sensitization for gender and other social norms change</a:t>
            </a:r>
          </a:p>
          <a:p>
            <a:pPr marL="0" indent="0" algn="l">
              <a:spcAft>
                <a:spcPts val="300"/>
              </a:spcAft>
              <a:buNone/>
            </a:pPr>
            <a:endParaRPr lang="en-US" sz="450">
              <a:latin typeface="PT Sans" panose="020B0503020203020204" pitchFamily="34" charset="0"/>
            </a:endParaRPr>
          </a:p>
          <a:p>
            <a:pPr marL="0" indent="0" algn="l">
              <a:spcAft>
                <a:spcPts val="300"/>
              </a:spcAft>
              <a:buNone/>
            </a:pPr>
            <a:r>
              <a:rPr lang="en-US" sz="1600">
                <a:latin typeface="PT Sans" panose="020B0503020203020204" pitchFamily="34" charset="0"/>
              </a:rPr>
              <a:t>We </a:t>
            </a:r>
            <a:r>
              <a:rPr lang="en-US" sz="1600" i="1">
                <a:latin typeface="PT Sans" panose="020B0503020203020204" pitchFamily="34" charset="0"/>
              </a:rPr>
              <a:t>assume</a:t>
            </a:r>
            <a:r>
              <a:rPr lang="en-US" sz="1600">
                <a:latin typeface="PT Sans" panose="020B0503020203020204" pitchFamily="34" charset="0"/>
              </a:rPr>
              <a:t> that norms are influencing </a:t>
            </a:r>
            <a:r>
              <a:rPr lang="en-US" sz="1600" err="1">
                <a:latin typeface="PT Sans" panose="020B0503020203020204" pitchFamily="34" charset="0"/>
              </a:rPr>
              <a:t>PrEP</a:t>
            </a:r>
            <a:r>
              <a:rPr lang="en-US" sz="1600">
                <a:latin typeface="PT Sans" panose="020B0503020203020204" pitchFamily="34" charset="0"/>
              </a:rPr>
              <a:t> uptake in young girls and others, but need specificity to design norms-focused approaches that are relevant and resonate locally</a:t>
            </a:r>
          </a:p>
          <a:p>
            <a:pPr marL="0" indent="0" algn="l">
              <a:spcAft>
                <a:spcPts val="300"/>
              </a:spcAft>
              <a:buNone/>
            </a:pPr>
            <a:endParaRPr lang="en-US" sz="2200"/>
          </a:p>
        </p:txBody>
      </p:sp>
      <p:sp>
        <p:nvSpPr>
          <p:cNvPr id="11" name="Rectangle 10">
            <a:extLst>
              <a:ext uri="{FF2B5EF4-FFF2-40B4-BE49-F238E27FC236}">
                <a16:creationId xmlns:a16="http://schemas.microsoft.com/office/drawing/2014/main" id="{2A9B4B31-BCCC-1A46-9728-595E302A8CD4}"/>
              </a:ext>
            </a:extLst>
          </p:cNvPr>
          <p:cNvSpPr/>
          <p:nvPr/>
        </p:nvSpPr>
        <p:spPr>
          <a:xfrm>
            <a:off x="4380688" y="5797369"/>
            <a:ext cx="595582" cy="223138"/>
          </a:xfrm>
          <a:prstGeom prst="rect">
            <a:avLst/>
          </a:prstGeom>
        </p:spPr>
        <p:txBody>
          <a:bodyPr wrap="square">
            <a:noAutofit/>
          </a:bodyPr>
          <a:lstStyle/>
          <a:p>
            <a:pPr algn="just" defTabSz="412750" hangingPunct="0"/>
            <a:endParaRPr lang="en-US" sz="1150" kern="0">
              <a:solidFill>
                <a:srgbClr val="D9D9D9">
                  <a:lumMod val="10000"/>
                </a:srgbClr>
              </a:solidFill>
              <a:latin typeface="PT Sans"/>
              <a:sym typeface="PT Sans"/>
            </a:endParaRPr>
          </a:p>
        </p:txBody>
      </p:sp>
      <p:sp>
        <p:nvSpPr>
          <p:cNvPr id="4" name="TextBox 3">
            <a:extLst>
              <a:ext uri="{FF2B5EF4-FFF2-40B4-BE49-F238E27FC236}">
                <a16:creationId xmlns:a16="http://schemas.microsoft.com/office/drawing/2014/main" id="{C18CE9F7-F03F-43BA-9499-C9023E919ECA}"/>
              </a:ext>
            </a:extLst>
          </p:cNvPr>
          <p:cNvSpPr txBox="1"/>
          <p:nvPr/>
        </p:nvSpPr>
        <p:spPr>
          <a:xfrm>
            <a:off x="1332571" y="2861950"/>
            <a:ext cx="9953312" cy="329320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285750" indent="-285750" defTabSz="412750" hangingPunct="0">
              <a:spcAft>
                <a:spcPts val="300"/>
              </a:spcAft>
              <a:buFont typeface="Wingdings" panose="05000000000000000000" pitchFamily="2" charset="2"/>
              <a:buChar char="§"/>
            </a:pPr>
            <a:r>
              <a:rPr lang="en-US" kern="0">
                <a:solidFill>
                  <a:srgbClr val="1E9457"/>
                </a:solidFill>
                <a:latin typeface="PT Sans"/>
                <a:sym typeface="PT Sans"/>
              </a:rPr>
              <a:t>Who are the </a:t>
            </a:r>
            <a:r>
              <a:rPr lang="en-US" b="1" kern="0">
                <a:solidFill>
                  <a:srgbClr val="1E9457"/>
                </a:solidFill>
                <a:latin typeface="PT Sans"/>
                <a:sym typeface="PT Sans"/>
              </a:rPr>
              <a:t>influencers</a:t>
            </a:r>
            <a:r>
              <a:rPr lang="en-US" kern="0">
                <a:solidFill>
                  <a:srgbClr val="1E9457"/>
                </a:solidFill>
                <a:latin typeface="PT Sans"/>
                <a:sym typeface="PT Sans"/>
              </a:rPr>
              <a:t>?  Do they change over time?  They may be peers, family members, and/or religious leaders, service providers.</a:t>
            </a:r>
          </a:p>
          <a:p>
            <a:pPr marL="285750" indent="-285750" defTabSz="412750" hangingPunct="0">
              <a:spcAft>
                <a:spcPts val="300"/>
              </a:spcAft>
              <a:buFont typeface="Wingdings" panose="05000000000000000000" pitchFamily="2" charset="2"/>
              <a:buChar char="§"/>
            </a:pPr>
            <a:endParaRPr lang="en-US" kern="0">
              <a:solidFill>
                <a:srgbClr val="1E9457"/>
              </a:solidFill>
              <a:latin typeface="PT Sans"/>
              <a:sym typeface="PT Sans"/>
            </a:endParaRPr>
          </a:p>
          <a:p>
            <a:pPr marL="285750" indent="-285750" defTabSz="412750" hangingPunct="0">
              <a:spcAft>
                <a:spcPts val="300"/>
              </a:spcAft>
              <a:buFont typeface="Wingdings" panose="05000000000000000000" pitchFamily="2" charset="2"/>
              <a:buChar char="§"/>
            </a:pPr>
            <a:r>
              <a:rPr lang="en-US" b="1" kern="0">
                <a:solidFill>
                  <a:srgbClr val="1E9457"/>
                </a:solidFill>
                <a:latin typeface="PT Sans"/>
                <a:sym typeface="PT Sans"/>
              </a:rPr>
              <a:t>Which norms </a:t>
            </a:r>
            <a:r>
              <a:rPr lang="en-US" kern="0">
                <a:solidFill>
                  <a:srgbClr val="1E9457"/>
                </a:solidFill>
                <a:latin typeface="PT Sans"/>
                <a:sym typeface="PT Sans"/>
              </a:rPr>
              <a:t>are influencing the </a:t>
            </a:r>
            <a:r>
              <a:rPr lang="en-US" kern="0" err="1">
                <a:solidFill>
                  <a:srgbClr val="1E9457"/>
                </a:solidFill>
                <a:latin typeface="PT Sans"/>
                <a:sym typeface="PT Sans"/>
              </a:rPr>
              <a:t>PrEP</a:t>
            </a:r>
            <a:r>
              <a:rPr lang="en-US" kern="0">
                <a:solidFill>
                  <a:srgbClr val="1E9457"/>
                </a:solidFill>
                <a:latin typeface="PT Sans"/>
                <a:sym typeface="PT Sans"/>
              </a:rPr>
              <a:t> uptake?  There are likely more than gender norms at play.</a:t>
            </a:r>
          </a:p>
          <a:p>
            <a:pPr marL="285750" indent="-285750" defTabSz="412750" hangingPunct="0">
              <a:spcAft>
                <a:spcPts val="300"/>
              </a:spcAft>
              <a:buFont typeface="Wingdings" panose="05000000000000000000" pitchFamily="2" charset="2"/>
              <a:buChar char="§"/>
            </a:pPr>
            <a:endParaRPr lang="en-US" kern="0">
              <a:solidFill>
                <a:srgbClr val="1E9457"/>
              </a:solidFill>
              <a:latin typeface="PT Sans"/>
              <a:sym typeface="PT Sans"/>
            </a:endParaRPr>
          </a:p>
          <a:p>
            <a:pPr marL="228600" indent="-228600" defTabSz="412750" hangingPunct="0">
              <a:spcAft>
                <a:spcPts val="300"/>
              </a:spcAft>
              <a:buFont typeface="Wingdings" panose="05000000000000000000" pitchFamily="2" charset="2"/>
              <a:buChar char="§"/>
            </a:pPr>
            <a:r>
              <a:rPr lang="en-US" b="1" kern="0">
                <a:solidFill>
                  <a:srgbClr val="1E9457"/>
                </a:solidFill>
                <a:latin typeface="PT Sans"/>
                <a:sym typeface="PT Sans"/>
              </a:rPr>
              <a:t>How are norms influencing </a:t>
            </a:r>
            <a:r>
              <a:rPr lang="en-US" kern="0">
                <a:solidFill>
                  <a:srgbClr val="1E9457"/>
                </a:solidFill>
                <a:latin typeface="PT Sans"/>
                <a:sym typeface="PT Sans"/>
              </a:rPr>
              <a:t>the </a:t>
            </a:r>
            <a:r>
              <a:rPr lang="en-US" kern="0" err="1">
                <a:solidFill>
                  <a:srgbClr val="1E9457"/>
                </a:solidFill>
                <a:latin typeface="PT Sans"/>
                <a:sym typeface="PT Sans"/>
              </a:rPr>
              <a:t>PrEP</a:t>
            </a:r>
            <a:r>
              <a:rPr lang="en-US" kern="0">
                <a:solidFill>
                  <a:srgbClr val="1E9457"/>
                </a:solidFill>
                <a:latin typeface="PT Sans"/>
                <a:sym typeface="PT Sans"/>
              </a:rPr>
              <a:t> uptake and continuation?  Social norms formative assessment can explain.</a:t>
            </a:r>
          </a:p>
          <a:p>
            <a:pPr marL="228600" indent="-228600" defTabSz="412750" hangingPunct="0">
              <a:spcAft>
                <a:spcPts val="300"/>
              </a:spcAft>
              <a:buFont typeface="Wingdings" panose="05000000000000000000" pitchFamily="2" charset="2"/>
              <a:buChar char="§"/>
            </a:pPr>
            <a:endParaRPr lang="en-US" kern="0">
              <a:solidFill>
                <a:srgbClr val="1E9457"/>
              </a:solidFill>
              <a:latin typeface="PT Sans"/>
              <a:sym typeface="PT Sans"/>
            </a:endParaRPr>
          </a:p>
          <a:p>
            <a:pPr marL="285750" indent="-285750" defTabSz="412750" hangingPunct="0">
              <a:spcAft>
                <a:spcPts val="300"/>
              </a:spcAft>
              <a:buFont typeface="Wingdings" panose="05000000000000000000" pitchFamily="2" charset="2"/>
              <a:buChar char="§"/>
            </a:pPr>
            <a:r>
              <a:rPr lang="en-US" kern="0">
                <a:solidFill>
                  <a:srgbClr val="1E9457"/>
                </a:solidFill>
                <a:latin typeface="PT Sans"/>
                <a:sym typeface="PT Sans"/>
              </a:rPr>
              <a:t>Consider using the </a:t>
            </a:r>
            <a:r>
              <a:rPr lang="en-US" b="1" kern="0">
                <a:solidFill>
                  <a:srgbClr val="1E9457"/>
                </a:solidFill>
                <a:latin typeface="PT Sans"/>
                <a:sym typeface="PT Sans"/>
              </a:rPr>
              <a:t>Social Norms Exploration Tool (SNET)</a:t>
            </a:r>
            <a:r>
              <a:rPr lang="en-US" kern="0">
                <a:solidFill>
                  <a:srgbClr val="1E9457"/>
                </a:solidFill>
                <a:latin typeface="PT Sans"/>
                <a:sym typeface="PT Sans"/>
              </a:rPr>
              <a:t> to identify quickly norms and people who influence the behavior of the primary group. </a:t>
            </a:r>
            <a:r>
              <a:rPr lang="en-US" sz="1400" i="1" kern="0">
                <a:solidFill>
                  <a:srgbClr val="1E9457"/>
                </a:solidFill>
                <a:latin typeface="PT Sans"/>
                <a:sym typeface="PT Sans"/>
              </a:rPr>
              <a:t>http://irh.org/wp-content/uploads/2020/04/Social_Norms_Exploration_Tool_SNET-1.pdf</a:t>
            </a:r>
          </a:p>
        </p:txBody>
      </p:sp>
    </p:spTree>
    <p:extLst>
      <p:ext uri="{BB962C8B-B14F-4D97-AF65-F5344CB8AC3E}">
        <p14:creationId xmlns:p14="http://schemas.microsoft.com/office/powerpoint/2010/main" val="1388420617"/>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C72261E8-29E7-4443-A2E8-C1A3CF63F189}"/>
              </a:ext>
            </a:extLst>
          </p:cNvPr>
          <p:cNvSpPr>
            <a:spLocks noGrp="1"/>
          </p:cNvSpPr>
          <p:nvPr>
            <p:ph sz="quarter" idx="10"/>
          </p:nvPr>
        </p:nvSpPr>
        <p:spPr>
          <a:xfrm>
            <a:off x="539467" y="3893564"/>
            <a:ext cx="9797007" cy="810958"/>
          </a:xfrm>
        </p:spPr>
        <p:txBody>
          <a:bodyPr>
            <a:normAutofit/>
          </a:bodyPr>
          <a:lstStyle/>
          <a:p>
            <a:pPr marL="0" indent="0">
              <a:buNone/>
            </a:pPr>
            <a:br>
              <a:rPr lang="en-US" sz="2000"/>
            </a:br>
            <a:r>
              <a:rPr lang="en-US" sz="1800"/>
              <a:t>Claire Cole, PSI</a:t>
            </a:r>
          </a:p>
        </p:txBody>
      </p:sp>
      <p:sp>
        <p:nvSpPr>
          <p:cNvPr id="2" name="TextBox 1">
            <a:extLst>
              <a:ext uri="{FF2B5EF4-FFF2-40B4-BE49-F238E27FC236}">
                <a16:creationId xmlns:a16="http://schemas.microsoft.com/office/drawing/2014/main" id="{16AA9D14-B7B7-4604-934F-C998AA67E545}"/>
              </a:ext>
            </a:extLst>
          </p:cNvPr>
          <p:cNvSpPr txBox="1"/>
          <p:nvPr/>
        </p:nvSpPr>
        <p:spPr>
          <a:xfrm>
            <a:off x="430695" y="1490008"/>
            <a:ext cx="113306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From Barriers to Allies</a:t>
            </a:r>
            <a:br>
              <a:rPr kumimoji="0" lang="en-US" sz="40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br>
            <a:r>
              <a:rPr kumimoji="0" lang="en-US" sz="4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Supporting parents to create pathways to AYSRH in urban and peri-urban settings of Tanzania</a:t>
            </a:r>
          </a:p>
        </p:txBody>
      </p:sp>
    </p:spTree>
    <p:extLst>
      <p:ext uri="{BB962C8B-B14F-4D97-AF65-F5344CB8AC3E}">
        <p14:creationId xmlns:p14="http://schemas.microsoft.com/office/powerpoint/2010/main" val="2729739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289E1B-3496-0E4F-B67B-5928E4EF72D2}"/>
              </a:ext>
            </a:extLst>
          </p:cNvPr>
          <p:cNvSpPr>
            <a:spLocks noGrp="1"/>
          </p:cNvSpPr>
          <p:nvPr>
            <p:ph type="body" sz="quarter" idx="13"/>
          </p:nvPr>
        </p:nvSpPr>
        <p:spPr/>
        <p:txBody>
          <a:bodyPr/>
          <a:lstStyle/>
          <a:p>
            <a:r>
              <a:rPr lang="en-GB"/>
              <a:t>3</a:t>
            </a:r>
          </a:p>
        </p:txBody>
      </p:sp>
      <p:sp>
        <p:nvSpPr>
          <p:cNvPr id="3" name="Text Placeholder 2">
            <a:extLst>
              <a:ext uri="{FF2B5EF4-FFF2-40B4-BE49-F238E27FC236}">
                <a16:creationId xmlns:a16="http://schemas.microsoft.com/office/drawing/2014/main" id="{FB8D6713-85EC-BD43-93AE-13621D6C35A1}"/>
              </a:ext>
            </a:extLst>
          </p:cNvPr>
          <p:cNvSpPr>
            <a:spLocks noGrp="1"/>
          </p:cNvSpPr>
          <p:nvPr>
            <p:ph type="body" sz="quarter" idx="14"/>
          </p:nvPr>
        </p:nvSpPr>
        <p:spPr/>
        <p:txBody>
          <a:bodyPr/>
          <a:lstStyle/>
          <a:p>
            <a:r>
              <a:rPr lang="en-GB"/>
              <a:t>Understanding the influence of community</a:t>
            </a:r>
          </a:p>
        </p:txBody>
      </p:sp>
      <p:sp>
        <p:nvSpPr>
          <p:cNvPr id="4" name="Subtitle 4">
            <a:extLst>
              <a:ext uri="{FF2B5EF4-FFF2-40B4-BE49-F238E27FC236}">
                <a16:creationId xmlns:a16="http://schemas.microsoft.com/office/drawing/2014/main" id="{A3B3A7EF-5EA1-D04D-A312-82BAAF4EF230}"/>
              </a:ext>
            </a:extLst>
          </p:cNvPr>
          <p:cNvSpPr txBox="1">
            <a:spLocks/>
          </p:cNvSpPr>
          <p:nvPr/>
        </p:nvSpPr>
        <p:spPr>
          <a:xfrm>
            <a:off x="3101546" y="4131829"/>
            <a:ext cx="7336682" cy="8762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rPr>
              <a:t>1) AT WHAT STAGE OF THE USER JOURNEY FOR PrEP PRODUCTS IS THE INFLUENCE OF PARENTS, PEERS AND PARTNERS MOST IMPORTANT? WHAT SUPPORT DO AGYW SEEK FROM THESE INFLUENCERS? </a:t>
            </a:r>
          </a:p>
        </p:txBody>
      </p:sp>
      <p:sp>
        <p:nvSpPr>
          <p:cNvPr id="7" name="Subtitle 4">
            <a:extLst>
              <a:ext uri="{FF2B5EF4-FFF2-40B4-BE49-F238E27FC236}">
                <a16:creationId xmlns:a16="http://schemas.microsoft.com/office/drawing/2014/main" id="{D58A0C2A-6AA0-8A4A-BE22-47364E3C9C5E}"/>
              </a:ext>
            </a:extLst>
          </p:cNvPr>
          <p:cNvSpPr txBox="1">
            <a:spLocks/>
          </p:cNvSpPr>
          <p:nvPr/>
        </p:nvSpPr>
        <p:spPr>
          <a:xfrm>
            <a:off x="3101545" y="5072001"/>
            <a:ext cx="8083525" cy="8762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rPr>
              <a:t>2) WHAT FACTORS/DETERMINANTS (E.G. ATTITUDES, BELIEFS, NORMS) DRIVE COMMUNITY ACCEPTANCE FOR THE USE OF PrEP BY WOMEN AND GIRLS? WHAT CAN SECTOR-ADJACENT LITERATURE TELL US ABOUT OTHER POTENTIAL FACTORS/DETERMINANTS THAT DRIVE COMMUNTY ACCEPTANCE  AMONG THESE INFLUENCERS? </a:t>
            </a:r>
          </a:p>
        </p:txBody>
      </p:sp>
    </p:spTree>
    <p:extLst>
      <p:ext uri="{BB962C8B-B14F-4D97-AF65-F5344CB8AC3E}">
        <p14:creationId xmlns:p14="http://schemas.microsoft.com/office/powerpoint/2010/main" val="24457015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C9B5BE6-F1CC-4249-BF0A-40143AC1E93E}"/>
              </a:ext>
            </a:extLst>
          </p:cNvPr>
          <p:cNvSpPr>
            <a:spLocks noGrp="1"/>
          </p:cNvSpPr>
          <p:nvPr>
            <p:ph idx="1"/>
          </p:nvPr>
        </p:nvSpPr>
        <p:spPr>
          <a:xfrm>
            <a:off x="714911" y="1331724"/>
            <a:ext cx="6278498" cy="4826627"/>
          </a:xfrm>
        </p:spPr>
        <p:txBody>
          <a:bodyPr/>
          <a:lstStyle/>
          <a:p>
            <a:pPr algn="l"/>
            <a:r>
              <a:rPr lang="en-US" sz="2000"/>
              <a:t>A360 used multi-disciplinary human centered design to develop three distinct interventions aimed at increasing voluntary, modern contraceptive use and reducing unintended pregnancy among adolescent girls aged 15-19-years-old in Ethiopia, Nigeria and Tanzania.</a:t>
            </a:r>
          </a:p>
          <a:p>
            <a:pPr lvl="1"/>
            <a:r>
              <a:rPr lang="en-US" sz="1800" i="1"/>
              <a:t>As part of this effort, engagement of key influencers including parents and, in particular, mothers was found necessary</a:t>
            </a:r>
          </a:p>
          <a:p>
            <a:r>
              <a:rPr lang="en-US" sz="2000"/>
              <a:t>Target audience: </a:t>
            </a:r>
          </a:p>
          <a:p>
            <a:pPr lvl="1"/>
            <a:r>
              <a:rPr lang="en-US" sz="1600"/>
              <a:t>Adolescent Girls aged 15-19 and their key influencers</a:t>
            </a:r>
          </a:p>
          <a:p>
            <a:r>
              <a:rPr lang="en-US" sz="2000"/>
              <a:t>Location: </a:t>
            </a:r>
          </a:p>
          <a:p>
            <a:pPr lvl="1"/>
            <a:r>
              <a:rPr lang="en-US" sz="1600"/>
              <a:t>Implemented as part of A360’s footprint in Tanzania (see figure)</a:t>
            </a:r>
          </a:p>
          <a:p>
            <a:r>
              <a:rPr lang="en-US" sz="2000"/>
              <a:t>Timing &amp; Funding: 	</a:t>
            </a:r>
          </a:p>
          <a:p>
            <a:pPr lvl="1"/>
            <a:r>
              <a:rPr lang="en-US" sz="1600"/>
              <a:t>A360’s first phase was a 4.5 year project funded by BMGF and CIFF </a:t>
            </a:r>
          </a:p>
          <a:p>
            <a:pPr marL="0" indent="0">
              <a:buNone/>
            </a:pPr>
            <a:endParaRPr lang="en-US" sz="2000"/>
          </a:p>
        </p:txBody>
      </p:sp>
      <p:sp>
        <p:nvSpPr>
          <p:cNvPr id="3" name="Title 2">
            <a:extLst>
              <a:ext uri="{FF2B5EF4-FFF2-40B4-BE49-F238E27FC236}">
                <a16:creationId xmlns:a16="http://schemas.microsoft.com/office/drawing/2014/main" id="{7F7CEB7E-3F46-EF44-82E7-4F5B9A3CB31B}"/>
              </a:ext>
            </a:extLst>
          </p:cNvPr>
          <p:cNvSpPr>
            <a:spLocks noGrp="1"/>
          </p:cNvSpPr>
          <p:nvPr>
            <p:ph type="title"/>
          </p:nvPr>
        </p:nvSpPr>
        <p:spPr/>
        <p:txBody>
          <a:bodyPr/>
          <a:lstStyle/>
          <a:p>
            <a:r>
              <a:rPr lang="en-US"/>
              <a:t>Intervention Overview </a:t>
            </a:r>
          </a:p>
        </p:txBody>
      </p:sp>
      <p:pic>
        <p:nvPicPr>
          <p:cNvPr id="4" name="Picture 3">
            <a:extLst>
              <a:ext uri="{FF2B5EF4-FFF2-40B4-BE49-F238E27FC236}">
                <a16:creationId xmlns:a16="http://schemas.microsoft.com/office/drawing/2014/main" id="{B768CF8B-B949-4DF1-AFD6-CB9A095A7B63}"/>
              </a:ext>
            </a:extLst>
          </p:cNvPr>
          <p:cNvPicPr>
            <a:picLocks noChangeAspect="1"/>
          </p:cNvPicPr>
          <p:nvPr/>
        </p:nvPicPr>
        <p:blipFill rotWithShape="1">
          <a:blip r:embed="rId3"/>
          <a:srcRect t="2782" r="2446" b="2795"/>
          <a:stretch/>
        </p:blipFill>
        <p:spPr>
          <a:xfrm>
            <a:off x="6993409" y="1703259"/>
            <a:ext cx="3103544" cy="2958959"/>
          </a:xfrm>
          <a:prstGeom prst="rect">
            <a:avLst/>
          </a:prstGeom>
        </p:spPr>
      </p:pic>
    </p:spTree>
    <p:extLst>
      <p:ext uri="{BB962C8B-B14F-4D97-AF65-F5344CB8AC3E}">
        <p14:creationId xmlns:p14="http://schemas.microsoft.com/office/powerpoint/2010/main" val="12477829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7BB6E2-87F3-476A-A514-F2F367A98686}"/>
              </a:ext>
            </a:extLst>
          </p:cNvPr>
          <p:cNvPicPr>
            <a:picLocks noGrp="1" noChangeAspect="1"/>
          </p:cNvPicPr>
          <p:nvPr>
            <p:ph idx="1"/>
          </p:nvPr>
        </p:nvPicPr>
        <p:blipFill rotWithShape="1">
          <a:blip r:embed="rId2"/>
          <a:srcRect l="7829" t="881" b="1"/>
          <a:stretch/>
        </p:blipFill>
        <p:spPr>
          <a:xfrm>
            <a:off x="0" y="10"/>
            <a:ext cx="11237407" cy="6857990"/>
          </a:xfrm>
          <a:noFill/>
        </p:spPr>
      </p:pic>
    </p:spTree>
    <p:extLst>
      <p:ext uri="{BB962C8B-B14F-4D97-AF65-F5344CB8AC3E}">
        <p14:creationId xmlns:p14="http://schemas.microsoft.com/office/powerpoint/2010/main" val="42407243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5C83F6-508B-4AD3-BCB2-B2A36A23E780}"/>
              </a:ext>
            </a:extLst>
          </p:cNvPr>
          <p:cNvPicPr>
            <a:picLocks noGrp="1" noChangeAspect="1"/>
          </p:cNvPicPr>
          <p:nvPr>
            <p:ph idx="1"/>
          </p:nvPr>
        </p:nvPicPr>
        <p:blipFill rotWithShape="1">
          <a:blip r:embed="rId2"/>
          <a:srcRect r="7390"/>
          <a:stretch/>
        </p:blipFill>
        <p:spPr>
          <a:xfrm>
            <a:off x="0" y="0"/>
            <a:ext cx="11284299" cy="6858000"/>
          </a:xfrm>
        </p:spPr>
      </p:pic>
    </p:spTree>
    <p:extLst>
      <p:ext uri="{BB962C8B-B14F-4D97-AF65-F5344CB8AC3E}">
        <p14:creationId xmlns:p14="http://schemas.microsoft.com/office/powerpoint/2010/main" val="4104943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5D375-896C-A649-91DC-A491A55880F2}"/>
              </a:ext>
            </a:extLst>
          </p:cNvPr>
          <p:cNvSpPr>
            <a:spLocks noGrp="1"/>
          </p:cNvSpPr>
          <p:nvPr>
            <p:ph idx="1"/>
          </p:nvPr>
        </p:nvSpPr>
        <p:spPr>
          <a:xfrm>
            <a:off x="846072" y="1478020"/>
            <a:ext cx="9448464" cy="4469934"/>
          </a:xfrm>
        </p:spPr>
        <p:txBody>
          <a:bodyPr/>
          <a:lstStyle/>
          <a:p>
            <a:r>
              <a:rPr lang="en-US" sz="2400" i="1"/>
              <a:t>Capability: </a:t>
            </a:r>
          </a:p>
          <a:p>
            <a:pPr lvl="1"/>
            <a:r>
              <a:rPr lang="en-US" sz="2000" i="1"/>
              <a:t>Knowledge– Mothers and Aunties’ knowledge of SRH and adverse effects of pregnancies that are too early or too soon</a:t>
            </a:r>
          </a:p>
          <a:p>
            <a:r>
              <a:rPr lang="en-US" sz="2400" i="1"/>
              <a:t>Opportunity: </a:t>
            </a:r>
          </a:p>
          <a:p>
            <a:pPr lvl="1"/>
            <a:r>
              <a:rPr lang="en-US" sz="2000" i="1"/>
              <a:t>Social Influences— Group-based self-reflection exercises supported mothers and aunties to engage with their perspectives on SRH and contraceptive use first by considering their own adolescent SRH journeys, and the points at which they had required support and care. </a:t>
            </a:r>
          </a:p>
          <a:p>
            <a:pPr marL="0" indent="0">
              <a:buNone/>
            </a:pPr>
            <a:endParaRPr lang="en-US" sz="2400" i="1"/>
          </a:p>
          <a:p>
            <a:pPr marL="0" indent="0">
              <a:buNone/>
            </a:pPr>
            <a:endParaRPr lang="en-US" sz="2400" i="1"/>
          </a:p>
          <a:p>
            <a:pPr marL="0" indent="0">
              <a:buNone/>
            </a:pPr>
            <a:endParaRPr lang="en-US" sz="2400" i="1"/>
          </a:p>
        </p:txBody>
      </p:sp>
      <p:sp>
        <p:nvSpPr>
          <p:cNvPr id="4" name="Title 3">
            <a:extLst>
              <a:ext uri="{FF2B5EF4-FFF2-40B4-BE49-F238E27FC236}">
                <a16:creationId xmlns:a16="http://schemas.microsoft.com/office/drawing/2014/main" id="{E6EDF3CA-2863-404D-A607-16139405B033}"/>
              </a:ext>
            </a:extLst>
          </p:cNvPr>
          <p:cNvSpPr>
            <a:spLocks noGrp="1"/>
          </p:cNvSpPr>
          <p:nvPr>
            <p:ph type="title"/>
          </p:nvPr>
        </p:nvSpPr>
        <p:spPr>
          <a:xfrm>
            <a:off x="-221064" y="170897"/>
            <a:ext cx="10515600" cy="1143000"/>
          </a:xfrm>
        </p:spPr>
        <p:txBody>
          <a:bodyPr/>
          <a:lstStyle/>
          <a:p>
            <a:r>
              <a:rPr lang="en-US"/>
              <a:t>Theoretical Domains Framework- Alignment</a:t>
            </a:r>
          </a:p>
        </p:txBody>
      </p:sp>
    </p:spTree>
    <p:extLst>
      <p:ext uri="{BB962C8B-B14F-4D97-AF65-F5344CB8AC3E}">
        <p14:creationId xmlns:p14="http://schemas.microsoft.com/office/powerpoint/2010/main" val="27719613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5D375-896C-A649-91DC-A491A55880F2}"/>
              </a:ext>
            </a:extLst>
          </p:cNvPr>
          <p:cNvSpPr>
            <a:spLocks noGrp="1"/>
          </p:cNvSpPr>
          <p:nvPr>
            <p:ph idx="1"/>
          </p:nvPr>
        </p:nvSpPr>
        <p:spPr>
          <a:xfrm>
            <a:off x="759822" y="1015686"/>
            <a:ext cx="10434041" cy="4826627"/>
          </a:xfrm>
        </p:spPr>
        <p:txBody>
          <a:bodyPr/>
          <a:lstStyle/>
          <a:p>
            <a:r>
              <a:rPr lang="en-US" sz="2400" b="1" i="1"/>
              <a:t>Motivation: </a:t>
            </a:r>
          </a:p>
          <a:p>
            <a:pPr lvl="1"/>
            <a:r>
              <a:rPr lang="en-US" sz="2000" i="1"/>
              <a:t>Social role &amp; identity- </a:t>
            </a:r>
          </a:p>
          <a:p>
            <a:pPr lvl="2"/>
            <a:r>
              <a:rPr lang="en-US" sz="1800" i="1"/>
              <a:t>Workshops supported mothers and aunties to reflect on the role that their mothers and aunties played in their own adolescent SRH journeys. In turn, this helped them reflect on the role they could play now to support their own adolescent daughters and nieces</a:t>
            </a:r>
          </a:p>
          <a:p>
            <a:pPr lvl="1"/>
            <a:r>
              <a:rPr lang="en-US" sz="2000" i="1"/>
              <a:t>Beliefs about consequences-</a:t>
            </a:r>
          </a:p>
          <a:p>
            <a:pPr lvl="2"/>
            <a:r>
              <a:rPr lang="en-US" sz="1800" i="1"/>
              <a:t>Through group reflection, the consequences of adolescent early pregnancy and unsupportive parents and aunties is surfaced. These consequences were then further grounded in didactic delivery of global evidence. </a:t>
            </a:r>
          </a:p>
          <a:p>
            <a:pPr lvl="1"/>
            <a:r>
              <a:rPr lang="en-US" sz="2000" i="1"/>
              <a:t>Intentions &amp; Goals-</a:t>
            </a:r>
          </a:p>
          <a:p>
            <a:pPr lvl="2"/>
            <a:r>
              <a:rPr lang="en-US" sz="1800" i="1"/>
              <a:t>Mothers and Aunties completed a “Commitment” card at close of each workshop, as a statement to themselves and each other, confirming their intention to support their daughters and nieces.</a:t>
            </a:r>
          </a:p>
          <a:p>
            <a:pPr lvl="2"/>
            <a:r>
              <a:rPr lang="en-US" sz="1800" i="1"/>
              <a:t>Participants also had the option to complete a “Referral Card” to share with their daughters and nieces, as a formal statement of their support for attendance at A360 SRH events</a:t>
            </a:r>
          </a:p>
          <a:p>
            <a:pPr lvl="1"/>
            <a:r>
              <a:rPr lang="en-US" sz="2000" i="1"/>
              <a:t>Emotion- </a:t>
            </a:r>
          </a:p>
          <a:p>
            <a:pPr lvl="2"/>
            <a:r>
              <a:rPr lang="en-US" sz="1800" i="1"/>
              <a:t>Self-reflection on one’s own adolescent SRH journey, coupled with sharing of experiences between participants worked together to elicit emotional connection and empathy– both for one’s own adolescent self and, by connection, to the adolescents in their lives today.</a:t>
            </a:r>
          </a:p>
          <a:p>
            <a:pPr marL="0" indent="0">
              <a:buNone/>
            </a:pPr>
            <a:endParaRPr lang="en-US" sz="2400" i="1"/>
          </a:p>
          <a:p>
            <a:pPr marL="0" indent="0">
              <a:buNone/>
            </a:pPr>
            <a:endParaRPr lang="en-US" sz="2400" i="1"/>
          </a:p>
          <a:p>
            <a:pPr marL="0" indent="0">
              <a:buNone/>
            </a:pPr>
            <a:endParaRPr lang="en-US" sz="2400" i="1"/>
          </a:p>
          <a:p>
            <a:pPr marL="0" indent="0">
              <a:buNone/>
            </a:pPr>
            <a:endParaRPr lang="en-US" sz="2400" i="1"/>
          </a:p>
        </p:txBody>
      </p:sp>
      <p:sp>
        <p:nvSpPr>
          <p:cNvPr id="4" name="Title 3">
            <a:extLst>
              <a:ext uri="{FF2B5EF4-FFF2-40B4-BE49-F238E27FC236}">
                <a16:creationId xmlns:a16="http://schemas.microsoft.com/office/drawing/2014/main" id="{E6EDF3CA-2863-404D-A607-16139405B033}"/>
              </a:ext>
            </a:extLst>
          </p:cNvPr>
          <p:cNvSpPr>
            <a:spLocks noGrp="1"/>
          </p:cNvSpPr>
          <p:nvPr>
            <p:ph type="title"/>
          </p:nvPr>
        </p:nvSpPr>
        <p:spPr/>
        <p:txBody>
          <a:bodyPr/>
          <a:lstStyle/>
          <a:p>
            <a:r>
              <a:rPr lang="en-US"/>
              <a:t>Theoretical Domains Framework- Alignment</a:t>
            </a:r>
          </a:p>
        </p:txBody>
      </p:sp>
    </p:spTree>
    <p:extLst>
      <p:ext uri="{BB962C8B-B14F-4D97-AF65-F5344CB8AC3E}">
        <p14:creationId xmlns:p14="http://schemas.microsoft.com/office/powerpoint/2010/main" val="6591443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p:txBody>
          <a:bodyPr/>
          <a:lstStyle/>
          <a:p>
            <a:r>
              <a:rPr lang="en-US"/>
              <a:t>Intervention Description </a:t>
            </a:r>
          </a:p>
        </p:txBody>
      </p:sp>
      <p:pic>
        <p:nvPicPr>
          <p:cNvPr id="7" name="Content Placeholder 6">
            <a:extLst>
              <a:ext uri="{FF2B5EF4-FFF2-40B4-BE49-F238E27FC236}">
                <a16:creationId xmlns:a16="http://schemas.microsoft.com/office/drawing/2014/main" id="{94E2A92C-9003-4989-A61E-8C6E29C77151}"/>
              </a:ext>
            </a:extLst>
          </p:cNvPr>
          <p:cNvPicPr>
            <a:picLocks noGrp="1" noChangeAspect="1"/>
          </p:cNvPicPr>
          <p:nvPr>
            <p:ph idx="1"/>
          </p:nvPr>
        </p:nvPicPr>
        <p:blipFill>
          <a:blip r:embed="rId2"/>
          <a:stretch>
            <a:fillRect/>
          </a:stretch>
        </p:blipFill>
        <p:spPr>
          <a:xfrm>
            <a:off x="318552" y="359247"/>
            <a:ext cx="10821174" cy="6139506"/>
          </a:xfrm>
        </p:spPr>
      </p:pic>
    </p:spTree>
    <p:extLst>
      <p:ext uri="{BB962C8B-B14F-4D97-AF65-F5344CB8AC3E}">
        <p14:creationId xmlns:p14="http://schemas.microsoft.com/office/powerpoint/2010/main" val="21629918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246041-2EC7-4845-9714-55FA98F298A4}"/>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1D4066A7-2E58-4FBD-8D96-536C86012DD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4CD5EF18-3446-443D-8CFD-701FA25044F2}"/>
              </a:ext>
            </a:extLst>
          </p:cNvPr>
          <p:cNvPicPr>
            <a:picLocks noChangeAspect="1"/>
          </p:cNvPicPr>
          <p:nvPr/>
        </p:nvPicPr>
        <p:blipFill rotWithShape="1">
          <a:blip r:embed="rId2"/>
          <a:srcRect b="1281"/>
          <a:stretch/>
        </p:blipFill>
        <p:spPr>
          <a:xfrm>
            <a:off x="0" y="0"/>
            <a:ext cx="12249346" cy="6858000"/>
          </a:xfrm>
          <a:prstGeom prst="rect">
            <a:avLst/>
          </a:prstGeom>
        </p:spPr>
      </p:pic>
    </p:spTree>
    <p:extLst>
      <p:ext uri="{BB962C8B-B14F-4D97-AF65-F5344CB8AC3E}">
        <p14:creationId xmlns:p14="http://schemas.microsoft.com/office/powerpoint/2010/main" val="20848872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C2B5D1-2CA0-D841-B86D-91D89CECB63A}"/>
              </a:ext>
            </a:extLst>
          </p:cNvPr>
          <p:cNvSpPr>
            <a:spLocks noGrp="1"/>
          </p:cNvSpPr>
          <p:nvPr>
            <p:ph idx="1"/>
          </p:nvPr>
        </p:nvSpPr>
        <p:spPr>
          <a:xfrm>
            <a:off x="838200" y="1350336"/>
            <a:ext cx="9782908" cy="4826627"/>
          </a:xfrm>
        </p:spPr>
        <p:txBody>
          <a:bodyPr/>
          <a:lstStyle/>
          <a:p>
            <a:r>
              <a:rPr lang="en-US"/>
              <a:t>Implementers:		</a:t>
            </a:r>
          </a:p>
          <a:p>
            <a:pPr lvl="1"/>
            <a:r>
              <a:rPr lang="en-US"/>
              <a:t>PSI-Tanzania staff and young designers</a:t>
            </a:r>
            <a:br>
              <a:rPr lang="en-US"/>
            </a:br>
            <a:br>
              <a:rPr lang="en-US"/>
            </a:br>
            <a:br>
              <a:rPr lang="en-US"/>
            </a:br>
            <a:endParaRPr lang="en-US"/>
          </a:p>
          <a:p>
            <a:r>
              <a:rPr lang="en-US"/>
              <a:t>Frequency:</a:t>
            </a:r>
          </a:p>
          <a:p>
            <a:pPr lvl="1"/>
            <a:r>
              <a:rPr lang="en-US"/>
              <a:t>Conducted as part of community engagement prior to each implementation “sprint”. Meaning: each new zone had a one-time “Parent Clinic” workshop. </a:t>
            </a:r>
          </a:p>
          <a:p>
            <a:pPr marL="0" indent="0">
              <a:buNone/>
            </a:pPr>
            <a:endParaRPr lang="en-US"/>
          </a:p>
        </p:txBody>
      </p:sp>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p:txBody>
          <a:bodyPr/>
          <a:lstStyle/>
          <a:p>
            <a:r>
              <a:rPr lang="en-US"/>
              <a:t>Additional Detail</a:t>
            </a:r>
          </a:p>
        </p:txBody>
      </p:sp>
    </p:spTree>
    <p:extLst>
      <p:ext uri="{BB962C8B-B14F-4D97-AF65-F5344CB8AC3E}">
        <p14:creationId xmlns:p14="http://schemas.microsoft.com/office/powerpoint/2010/main" val="33139768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5437-42ED-D246-943E-C40BC370AB4F}"/>
              </a:ext>
            </a:extLst>
          </p:cNvPr>
          <p:cNvSpPr>
            <a:spLocks noGrp="1"/>
          </p:cNvSpPr>
          <p:nvPr>
            <p:ph type="title"/>
          </p:nvPr>
        </p:nvSpPr>
        <p:spPr/>
        <p:txBody>
          <a:bodyPr/>
          <a:lstStyle/>
          <a:p>
            <a:r>
              <a:rPr lang="en-US"/>
              <a:t>Results and Implications for the Field</a:t>
            </a:r>
          </a:p>
        </p:txBody>
      </p:sp>
      <p:pic>
        <p:nvPicPr>
          <p:cNvPr id="7" name="Picture 6">
            <a:extLst>
              <a:ext uri="{FF2B5EF4-FFF2-40B4-BE49-F238E27FC236}">
                <a16:creationId xmlns:a16="http://schemas.microsoft.com/office/drawing/2014/main" id="{FF7A33EE-F45D-414D-AA97-913B44F1CB7E}"/>
              </a:ext>
            </a:extLst>
          </p:cNvPr>
          <p:cNvPicPr>
            <a:picLocks noChangeAspect="1"/>
          </p:cNvPicPr>
          <p:nvPr/>
        </p:nvPicPr>
        <p:blipFill>
          <a:blip r:embed="rId3"/>
          <a:stretch>
            <a:fillRect/>
          </a:stretch>
        </p:blipFill>
        <p:spPr>
          <a:xfrm>
            <a:off x="0" y="988423"/>
            <a:ext cx="11309055" cy="5869577"/>
          </a:xfrm>
          <a:prstGeom prst="rect">
            <a:avLst/>
          </a:prstGeom>
        </p:spPr>
      </p:pic>
    </p:spTree>
    <p:extLst>
      <p:ext uri="{BB962C8B-B14F-4D97-AF65-F5344CB8AC3E}">
        <p14:creationId xmlns:p14="http://schemas.microsoft.com/office/powerpoint/2010/main" val="8205062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90B0-CA19-458D-8167-250E094D3356}"/>
              </a:ext>
            </a:extLst>
          </p:cNvPr>
          <p:cNvSpPr>
            <a:spLocks noGrp="1"/>
          </p:cNvSpPr>
          <p:nvPr>
            <p:ph type="title"/>
          </p:nvPr>
        </p:nvSpPr>
        <p:spPr>
          <a:xfrm>
            <a:off x="0" y="0"/>
            <a:ext cx="10515600" cy="1143000"/>
          </a:xfrm>
        </p:spPr>
        <p:txBody>
          <a:bodyPr/>
          <a:lstStyle/>
          <a:p>
            <a:r>
              <a:rPr lang="en-US"/>
              <a:t>COST &amp; PURSUIT OF A ‘MINIMUM VIABLE PRODUCT’</a:t>
            </a:r>
          </a:p>
        </p:txBody>
      </p:sp>
      <p:pic>
        <p:nvPicPr>
          <p:cNvPr id="4" name="Picture 3">
            <a:extLst>
              <a:ext uri="{FF2B5EF4-FFF2-40B4-BE49-F238E27FC236}">
                <a16:creationId xmlns:a16="http://schemas.microsoft.com/office/drawing/2014/main" id="{4D8A4186-2BF6-4C51-9586-18E8B3769579}"/>
              </a:ext>
            </a:extLst>
          </p:cNvPr>
          <p:cNvPicPr>
            <a:picLocks noChangeAspect="1"/>
          </p:cNvPicPr>
          <p:nvPr/>
        </p:nvPicPr>
        <p:blipFill rotWithShape="1">
          <a:blip r:embed="rId2"/>
          <a:srcRect t="11135" b="1978"/>
          <a:stretch/>
        </p:blipFill>
        <p:spPr>
          <a:xfrm>
            <a:off x="0" y="899327"/>
            <a:ext cx="12192000" cy="5958673"/>
          </a:xfrm>
          <a:prstGeom prst="rect">
            <a:avLst/>
          </a:prstGeom>
        </p:spPr>
      </p:pic>
    </p:spTree>
    <p:extLst>
      <p:ext uri="{BB962C8B-B14F-4D97-AF65-F5344CB8AC3E}">
        <p14:creationId xmlns:p14="http://schemas.microsoft.com/office/powerpoint/2010/main" val="819073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03278-6ECB-8448-B980-D88C9AE66A69}"/>
              </a:ext>
            </a:extLst>
          </p:cNvPr>
          <p:cNvSpPr>
            <a:spLocks noGrp="1"/>
          </p:cNvSpPr>
          <p:nvPr>
            <p:ph type="title"/>
          </p:nvPr>
        </p:nvSpPr>
        <p:spPr/>
        <p:txBody>
          <a:bodyPr>
            <a:normAutofit/>
          </a:bodyPr>
          <a:lstStyle/>
          <a:p>
            <a:r>
              <a:rPr lang="en-GB"/>
              <a:t>Using a high-level adoption process to understand TDF constructs</a:t>
            </a:r>
          </a:p>
        </p:txBody>
      </p:sp>
      <p:sp>
        <p:nvSpPr>
          <p:cNvPr id="4" name="Rectangle 3">
            <a:extLst>
              <a:ext uri="{FF2B5EF4-FFF2-40B4-BE49-F238E27FC236}">
                <a16:creationId xmlns:a16="http://schemas.microsoft.com/office/drawing/2014/main" id="{04509BBC-C68B-9F48-97BF-9A9AC6F7947C}"/>
              </a:ext>
            </a:extLst>
          </p:cNvPr>
          <p:cNvSpPr/>
          <p:nvPr/>
        </p:nvSpPr>
        <p:spPr>
          <a:xfrm>
            <a:off x="601440" y="1919064"/>
            <a:ext cx="10515601" cy="2446824"/>
          </a:xfrm>
          <a:prstGeom prst="rect">
            <a:avLst/>
          </a:prstGeom>
        </p:spPr>
        <p:txBody>
          <a:bodyPr wrap="square">
            <a:spAutoFit/>
          </a:bodyPr>
          <a:lstStyle/>
          <a:p>
            <a:r>
              <a:rPr lang="en-US" sz="1700"/>
              <a:t>The literature indicates that AGYW want preferred primary influencers to take specific supportive actions to help them as they move through the adoption process for HIV &amp; reproductive healthcare products and services. This review uses a simplified adoption process adapted from literature that examined the oral PrEP adoption journey. The review examines: </a:t>
            </a:r>
          </a:p>
          <a:p>
            <a:endParaRPr lang="en-US" sz="1700"/>
          </a:p>
          <a:p>
            <a:pPr marL="342900" indent="-342900">
              <a:buClr>
                <a:schemeClr val="accent3"/>
              </a:buClr>
              <a:buSzPct val="110000"/>
              <a:buAutoNum type="arabicParenR"/>
            </a:pPr>
            <a:r>
              <a:rPr lang="en-US" sz="1700"/>
              <a:t>The potential actions AGYW seek from influencer at each stage of adoption; and </a:t>
            </a:r>
          </a:p>
          <a:p>
            <a:pPr marL="342900" indent="-342900">
              <a:buClr>
                <a:schemeClr val="accent3"/>
              </a:buClr>
              <a:buSzPct val="110000"/>
              <a:buAutoNum type="arabicParenR"/>
            </a:pPr>
            <a:endParaRPr lang="en-US" sz="1700"/>
          </a:p>
          <a:p>
            <a:pPr marL="342900" indent="-342900">
              <a:buClr>
                <a:schemeClr val="accent3"/>
              </a:buClr>
              <a:buSzPct val="110000"/>
              <a:buAutoNum type="arabicParenR"/>
            </a:pPr>
            <a:r>
              <a:rPr lang="en-US" sz="1700"/>
              <a:t>The specific constructs from the TDF which may alter the influencer’s behavior. This is mapped for each </a:t>
            </a:r>
            <a:br>
              <a:rPr lang="en-US" sz="1700"/>
            </a:br>
            <a:r>
              <a:rPr lang="en-US" sz="1700"/>
              <a:t>primary influencer – male partners, peers and parents. </a:t>
            </a:r>
            <a:endParaRPr lang="en-US" sz="1700" b="1"/>
          </a:p>
        </p:txBody>
      </p:sp>
      <p:grpSp>
        <p:nvGrpSpPr>
          <p:cNvPr id="17" name="Group 16">
            <a:extLst>
              <a:ext uri="{FF2B5EF4-FFF2-40B4-BE49-F238E27FC236}">
                <a16:creationId xmlns:a16="http://schemas.microsoft.com/office/drawing/2014/main" id="{F2D9AF0B-B419-294F-A9E1-6B6F947A01A9}"/>
              </a:ext>
            </a:extLst>
          </p:cNvPr>
          <p:cNvGrpSpPr/>
          <p:nvPr/>
        </p:nvGrpSpPr>
        <p:grpSpPr>
          <a:xfrm>
            <a:off x="601440" y="4807864"/>
            <a:ext cx="10021737" cy="853058"/>
            <a:chOff x="601440" y="3712321"/>
            <a:chExt cx="10021737" cy="853058"/>
          </a:xfrm>
        </p:grpSpPr>
        <p:sp>
          <p:nvSpPr>
            <p:cNvPr id="5" name="Rectangle 4">
              <a:extLst>
                <a:ext uri="{FF2B5EF4-FFF2-40B4-BE49-F238E27FC236}">
                  <a16:creationId xmlns:a16="http://schemas.microsoft.com/office/drawing/2014/main" id="{6FA35461-F848-DD44-BC6B-83D5141E0D11}"/>
                </a:ext>
              </a:extLst>
            </p:cNvPr>
            <p:cNvSpPr/>
            <p:nvPr/>
          </p:nvSpPr>
          <p:spPr>
            <a:xfrm>
              <a:off x="601440" y="3712321"/>
              <a:ext cx="1327422" cy="843407"/>
            </a:xfrm>
            <a:prstGeom prst="rect">
              <a:avLst/>
            </a:prstGeom>
            <a:solidFill>
              <a:schemeClr val="accent1">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Awareness</a:t>
              </a:r>
            </a:p>
          </p:txBody>
        </p:sp>
        <p:sp>
          <p:nvSpPr>
            <p:cNvPr id="7" name="Rectangle 6">
              <a:extLst>
                <a:ext uri="{FF2B5EF4-FFF2-40B4-BE49-F238E27FC236}">
                  <a16:creationId xmlns:a16="http://schemas.microsoft.com/office/drawing/2014/main" id="{B570242C-9453-2040-9565-B71D70F8EC18}"/>
                </a:ext>
              </a:extLst>
            </p:cNvPr>
            <p:cNvSpPr/>
            <p:nvPr/>
          </p:nvSpPr>
          <p:spPr>
            <a:xfrm>
              <a:off x="2340303" y="3721972"/>
              <a:ext cx="1327422" cy="843407"/>
            </a:xfrm>
            <a:prstGeom prst="rect">
              <a:avLst/>
            </a:prstGeom>
            <a:solidFill>
              <a:srgbClr val="8DB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Evaluation</a:t>
              </a:r>
            </a:p>
          </p:txBody>
        </p:sp>
        <p:sp>
          <p:nvSpPr>
            <p:cNvPr id="8" name="Rectangle 7">
              <a:extLst>
                <a:ext uri="{FF2B5EF4-FFF2-40B4-BE49-F238E27FC236}">
                  <a16:creationId xmlns:a16="http://schemas.microsoft.com/office/drawing/2014/main" id="{AE042615-502B-AC4F-AE98-4B240BEBEBF4}"/>
                </a:ext>
              </a:extLst>
            </p:cNvPr>
            <p:cNvSpPr/>
            <p:nvPr/>
          </p:nvSpPr>
          <p:spPr>
            <a:xfrm>
              <a:off x="4079166" y="3721971"/>
              <a:ext cx="1327422" cy="843407"/>
            </a:xfrm>
            <a:prstGeom prst="rect">
              <a:avLst/>
            </a:prstGeom>
            <a:solidFill>
              <a:schemeClr val="accent1">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Uptake</a:t>
              </a:r>
            </a:p>
          </p:txBody>
        </p:sp>
        <p:sp>
          <p:nvSpPr>
            <p:cNvPr id="9" name="Rectangle 8">
              <a:extLst>
                <a:ext uri="{FF2B5EF4-FFF2-40B4-BE49-F238E27FC236}">
                  <a16:creationId xmlns:a16="http://schemas.microsoft.com/office/drawing/2014/main" id="{13E85AA5-3042-444D-B4AA-D917EA1BF00D}"/>
                </a:ext>
              </a:extLst>
            </p:cNvPr>
            <p:cNvSpPr/>
            <p:nvPr/>
          </p:nvSpPr>
          <p:spPr>
            <a:xfrm>
              <a:off x="5818029" y="3721971"/>
              <a:ext cx="1327422" cy="843407"/>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Early Use (0-3 months)</a:t>
              </a:r>
            </a:p>
          </p:txBody>
        </p:sp>
        <p:sp>
          <p:nvSpPr>
            <p:cNvPr id="10" name="Rectangle 9">
              <a:extLst>
                <a:ext uri="{FF2B5EF4-FFF2-40B4-BE49-F238E27FC236}">
                  <a16:creationId xmlns:a16="http://schemas.microsoft.com/office/drawing/2014/main" id="{7B0A51D9-36A3-004C-A2FA-7FEB7C8CA251}"/>
                </a:ext>
              </a:extLst>
            </p:cNvPr>
            <p:cNvSpPr/>
            <p:nvPr/>
          </p:nvSpPr>
          <p:spPr>
            <a:xfrm>
              <a:off x="7556892" y="3721971"/>
              <a:ext cx="1327422" cy="84340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Persistence (&gt;3 months, pause, restart)</a:t>
              </a:r>
            </a:p>
          </p:txBody>
        </p:sp>
        <p:sp>
          <p:nvSpPr>
            <p:cNvPr id="11" name="Rectangle 10">
              <a:extLst>
                <a:ext uri="{FF2B5EF4-FFF2-40B4-BE49-F238E27FC236}">
                  <a16:creationId xmlns:a16="http://schemas.microsoft.com/office/drawing/2014/main" id="{420732A7-E0F2-D149-A3A5-8334A75CFE8F}"/>
                </a:ext>
              </a:extLst>
            </p:cNvPr>
            <p:cNvSpPr/>
            <p:nvPr/>
          </p:nvSpPr>
          <p:spPr>
            <a:xfrm>
              <a:off x="9295755" y="3721970"/>
              <a:ext cx="1327422" cy="8434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Discontinuation</a:t>
              </a:r>
            </a:p>
          </p:txBody>
        </p:sp>
        <p:sp>
          <p:nvSpPr>
            <p:cNvPr id="15" name="Right Arrow 14">
              <a:extLst>
                <a:ext uri="{FF2B5EF4-FFF2-40B4-BE49-F238E27FC236}">
                  <a16:creationId xmlns:a16="http://schemas.microsoft.com/office/drawing/2014/main" id="{0F3A0085-C3A6-E345-A5E7-914B266C66E2}"/>
                </a:ext>
              </a:extLst>
            </p:cNvPr>
            <p:cNvSpPr/>
            <p:nvPr/>
          </p:nvSpPr>
          <p:spPr>
            <a:xfrm>
              <a:off x="8884313" y="3794793"/>
              <a:ext cx="411441" cy="348879"/>
            </a:xfrm>
            <a:prstGeom prst="rightArrow">
              <a:avLst>
                <a:gd name="adj1" fmla="val 65111"/>
                <a:gd name="adj2" fmla="val 50000"/>
              </a:avLst>
            </a:prstGeom>
            <a:solidFill>
              <a:srgbClr val="468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B85C93B3-EF84-1341-972A-FECBC18FA606}"/>
                </a:ext>
              </a:extLst>
            </p:cNvPr>
            <p:cNvSpPr/>
            <p:nvPr/>
          </p:nvSpPr>
          <p:spPr>
            <a:xfrm rot="10800000">
              <a:off x="8884313" y="4180085"/>
              <a:ext cx="411441" cy="348879"/>
            </a:xfrm>
            <a:prstGeom prst="rightArrow">
              <a:avLst>
                <a:gd name="adj1" fmla="val 65111"/>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8AB1134F-A276-42B7-2812-38F08E79ED43}"/>
              </a:ext>
            </a:extLst>
          </p:cNvPr>
          <p:cNvSpPr/>
          <p:nvPr/>
        </p:nvSpPr>
        <p:spPr>
          <a:xfrm>
            <a:off x="6442374" y="5660919"/>
            <a:ext cx="222104" cy="462560"/>
          </a:xfrm>
          <a:prstGeom prst="rect">
            <a:avLst/>
          </a:prstGeom>
          <a:solidFill>
            <a:srgbClr val="5095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3" name="Right Arrow 22">
            <a:extLst>
              <a:ext uri="{FF2B5EF4-FFF2-40B4-BE49-F238E27FC236}">
                <a16:creationId xmlns:a16="http://schemas.microsoft.com/office/drawing/2014/main" id="{3713308A-8FE3-C58F-2C9A-F7B6F3D3A377}"/>
              </a:ext>
            </a:extLst>
          </p:cNvPr>
          <p:cNvSpPr/>
          <p:nvPr/>
        </p:nvSpPr>
        <p:spPr>
          <a:xfrm rot="16200000">
            <a:off x="9727220" y="5746271"/>
            <a:ext cx="472208" cy="282208"/>
          </a:xfrm>
          <a:prstGeom prst="rightArrow">
            <a:avLst>
              <a:gd name="adj1" fmla="val 65111"/>
              <a:gd name="adj2" fmla="val 50000"/>
            </a:avLst>
          </a:prstGeom>
          <a:solidFill>
            <a:srgbClr val="5095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9ACB125-8EC7-8BFD-C80C-37AB6FCDB32F}"/>
              </a:ext>
            </a:extLst>
          </p:cNvPr>
          <p:cNvSpPr/>
          <p:nvPr/>
        </p:nvSpPr>
        <p:spPr>
          <a:xfrm rot="5400000">
            <a:off x="8111821" y="4357771"/>
            <a:ext cx="207313" cy="3324102"/>
          </a:xfrm>
          <a:prstGeom prst="rect">
            <a:avLst/>
          </a:prstGeom>
          <a:solidFill>
            <a:srgbClr val="5095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7" name="Right Arrow 26">
            <a:extLst>
              <a:ext uri="{FF2B5EF4-FFF2-40B4-BE49-F238E27FC236}">
                <a16:creationId xmlns:a16="http://schemas.microsoft.com/office/drawing/2014/main" id="{1CB728D7-50A6-CB0A-254F-222329977429}"/>
              </a:ext>
            </a:extLst>
          </p:cNvPr>
          <p:cNvSpPr/>
          <p:nvPr/>
        </p:nvSpPr>
        <p:spPr>
          <a:xfrm>
            <a:off x="7145451" y="5064775"/>
            <a:ext cx="411441" cy="348879"/>
          </a:xfrm>
          <a:prstGeom prst="rightArrow">
            <a:avLst>
              <a:gd name="adj1" fmla="val 65111"/>
              <a:gd name="adj2" fmla="val 50000"/>
            </a:avLst>
          </a:prstGeom>
          <a:solidFill>
            <a:srgbClr val="5095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2FB330CE-9A00-4D7A-4C81-74B65C6FB625}"/>
              </a:ext>
            </a:extLst>
          </p:cNvPr>
          <p:cNvSpPr/>
          <p:nvPr/>
        </p:nvSpPr>
        <p:spPr>
          <a:xfrm>
            <a:off x="5406588" y="5064775"/>
            <a:ext cx="411441" cy="348879"/>
          </a:xfrm>
          <a:prstGeom prst="rightArrow">
            <a:avLst>
              <a:gd name="adj1" fmla="val 65111"/>
              <a:gd name="adj2" fmla="val 50000"/>
            </a:avLst>
          </a:prstGeom>
          <a:solidFill>
            <a:srgbClr val="6CA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ECDDBB84-3009-E4DE-0153-B6296B0FCE18}"/>
              </a:ext>
            </a:extLst>
          </p:cNvPr>
          <p:cNvSpPr/>
          <p:nvPr/>
        </p:nvSpPr>
        <p:spPr>
          <a:xfrm>
            <a:off x="3667725" y="5064775"/>
            <a:ext cx="411441" cy="348879"/>
          </a:xfrm>
          <a:prstGeom prst="rightArrow">
            <a:avLst>
              <a:gd name="adj1" fmla="val 65111"/>
              <a:gd name="adj2" fmla="val 50000"/>
            </a:avLst>
          </a:prstGeom>
          <a:solidFill>
            <a:srgbClr val="8DB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D0AA65CB-F1FC-6D0F-8F01-2C02B02B84DD}"/>
              </a:ext>
            </a:extLst>
          </p:cNvPr>
          <p:cNvSpPr/>
          <p:nvPr/>
        </p:nvSpPr>
        <p:spPr>
          <a:xfrm>
            <a:off x="1928862" y="5064775"/>
            <a:ext cx="411441" cy="348879"/>
          </a:xfrm>
          <a:prstGeom prst="rightArrow">
            <a:avLst>
              <a:gd name="adj1" fmla="val 65111"/>
              <a:gd name="adj2" fmla="val 50000"/>
            </a:avLst>
          </a:prstGeom>
          <a:solidFill>
            <a:srgbClr val="A5C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344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27216B-64B1-DA45-8654-7917A65A49D4}"/>
              </a:ext>
            </a:extLst>
          </p:cNvPr>
          <p:cNvSpPr>
            <a:spLocks noGrp="1"/>
          </p:cNvSpPr>
          <p:nvPr>
            <p:ph type="title"/>
          </p:nvPr>
        </p:nvSpPr>
        <p:spPr/>
        <p:txBody>
          <a:bodyPr/>
          <a:lstStyle/>
          <a:p>
            <a:r>
              <a:rPr lang="en-US"/>
              <a:t>Lessons Learned | Invest in empathy</a:t>
            </a:r>
          </a:p>
        </p:txBody>
      </p:sp>
      <p:pic>
        <p:nvPicPr>
          <p:cNvPr id="6" name="Content Placeholder 5">
            <a:extLst>
              <a:ext uri="{FF2B5EF4-FFF2-40B4-BE49-F238E27FC236}">
                <a16:creationId xmlns:a16="http://schemas.microsoft.com/office/drawing/2014/main" id="{18C2577A-EEA2-4123-9D91-8A5D7328175D}"/>
              </a:ext>
            </a:extLst>
          </p:cNvPr>
          <p:cNvPicPr>
            <a:picLocks noGrp="1" noChangeAspect="1"/>
          </p:cNvPicPr>
          <p:nvPr>
            <p:ph idx="1"/>
          </p:nvPr>
        </p:nvPicPr>
        <p:blipFill rotWithShape="1">
          <a:blip r:embed="rId3"/>
          <a:srcRect r="3824"/>
          <a:stretch/>
        </p:blipFill>
        <p:spPr>
          <a:xfrm>
            <a:off x="861366" y="1333956"/>
            <a:ext cx="8237695" cy="4826000"/>
          </a:xfrm>
          <a:prstGeom prst="rect">
            <a:avLst/>
          </a:prstGeom>
        </p:spPr>
      </p:pic>
    </p:spTree>
    <p:extLst>
      <p:ext uri="{BB962C8B-B14F-4D97-AF65-F5344CB8AC3E}">
        <p14:creationId xmlns:p14="http://schemas.microsoft.com/office/powerpoint/2010/main" val="4152034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AA9D14-B7B7-4604-934F-C998AA67E545}"/>
              </a:ext>
            </a:extLst>
          </p:cNvPr>
          <p:cNvSpPr txBox="1"/>
          <p:nvPr/>
        </p:nvSpPr>
        <p:spPr>
          <a:xfrm>
            <a:off x="388036" y="2404904"/>
            <a:ext cx="75181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rPr>
              <a:t>GER/Ni </a:t>
            </a:r>
            <a:r>
              <a:rPr kumimoji="0" lang="en-US" sz="4000" b="1" i="0" u="none" strike="noStrike" kern="120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mn-cs"/>
              </a:rPr>
              <a:t>Nyampinga</a:t>
            </a:r>
            <a:r>
              <a:rPr lang="en-US" sz="4000" b="1">
                <a:solidFill>
                  <a:srgbClr val="FFFFFF"/>
                </a:solidFill>
                <a:latin typeface="Roboto" panose="02000000000000000000" pitchFamily="2" charset="0"/>
                <a:ea typeface="Roboto" panose="02000000000000000000" pitchFamily="2" charset="0"/>
              </a:rPr>
              <a:t> &amp; Our Work in SBCC</a:t>
            </a:r>
            <a:endParaRPr kumimoji="0" lang="en-US" sz="4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endParaRPr>
          </a:p>
        </p:txBody>
      </p:sp>
      <p:pic>
        <p:nvPicPr>
          <p:cNvPr id="6" name="Google Shape;291;p1">
            <a:extLst>
              <a:ext uri="{FF2B5EF4-FFF2-40B4-BE49-F238E27FC236}">
                <a16:creationId xmlns:a16="http://schemas.microsoft.com/office/drawing/2014/main" id="{5D09495D-CDB8-C0F6-9397-99B35B06ED9B}"/>
              </a:ext>
            </a:extLst>
          </p:cNvPr>
          <p:cNvPicPr preferRelativeResize="0"/>
          <p:nvPr/>
        </p:nvPicPr>
        <p:blipFill rotWithShape="1">
          <a:blip r:embed="rId2">
            <a:alphaModFix/>
          </a:blip>
          <a:srcRect/>
          <a:stretch/>
        </p:blipFill>
        <p:spPr>
          <a:xfrm>
            <a:off x="476332" y="4151789"/>
            <a:ext cx="806058" cy="922015"/>
          </a:xfrm>
          <a:prstGeom prst="rect">
            <a:avLst/>
          </a:prstGeom>
          <a:noFill/>
          <a:ln>
            <a:noFill/>
          </a:ln>
        </p:spPr>
      </p:pic>
      <p:sp>
        <p:nvSpPr>
          <p:cNvPr id="3" name="Content Placeholder 1">
            <a:extLst>
              <a:ext uri="{FF2B5EF4-FFF2-40B4-BE49-F238E27FC236}">
                <a16:creationId xmlns:a16="http://schemas.microsoft.com/office/drawing/2014/main" id="{F1B65F20-B892-F71E-2756-1CF97684BDA1}"/>
              </a:ext>
            </a:extLst>
          </p:cNvPr>
          <p:cNvSpPr>
            <a:spLocks noGrp="1"/>
          </p:cNvSpPr>
          <p:nvPr>
            <p:ph sz="quarter" idx="10"/>
          </p:nvPr>
        </p:nvSpPr>
        <p:spPr>
          <a:xfrm>
            <a:off x="2116475" y="3853808"/>
            <a:ext cx="9797007" cy="810958"/>
          </a:xfrm>
        </p:spPr>
        <p:txBody>
          <a:bodyPr>
            <a:normAutofit/>
          </a:bodyPr>
          <a:lstStyle/>
          <a:p>
            <a:pPr marL="0" indent="0">
              <a:buNone/>
            </a:pPr>
            <a:br>
              <a:rPr lang="en-US" sz="1600"/>
            </a:br>
            <a:r>
              <a:rPr lang="en-US" sz="1800"/>
              <a:t>Flavia </a:t>
            </a:r>
            <a:r>
              <a:rPr lang="en-US" sz="1800" err="1"/>
              <a:t>Mutamutega</a:t>
            </a:r>
            <a:r>
              <a:rPr lang="en-US" sz="1800"/>
              <a:t>, Girl Effect </a:t>
            </a:r>
          </a:p>
        </p:txBody>
      </p:sp>
    </p:spTree>
    <p:extLst>
      <p:ext uri="{BB962C8B-B14F-4D97-AF65-F5344CB8AC3E}">
        <p14:creationId xmlns:p14="http://schemas.microsoft.com/office/powerpoint/2010/main" val="4429307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1260503a805_0_23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latin typeface="Barlow ExtraBold"/>
                <a:ea typeface="Barlow ExtraBold"/>
                <a:cs typeface="Barlow ExtraBold"/>
                <a:sym typeface="Barlow ExtraBold"/>
              </a:rPr>
              <a:t>PRESENTATION OUTLINE</a:t>
            </a:r>
            <a:endParaRPr>
              <a:latin typeface="Barlow ExtraBold"/>
              <a:ea typeface="Barlow ExtraBold"/>
              <a:cs typeface="Barlow ExtraBold"/>
              <a:sym typeface="Barlow ExtraBold"/>
            </a:endParaRPr>
          </a:p>
        </p:txBody>
      </p:sp>
      <p:sp>
        <p:nvSpPr>
          <p:cNvPr id="297" name="Google Shape;297;g1260503a805_0_230"/>
          <p:cNvSpPr txBox="1">
            <a:spLocks noGrp="1"/>
          </p:cNvSpPr>
          <p:nvPr>
            <p:ph type="body" idx="1"/>
          </p:nvPr>
        </p:nvSpPr>
        <p:spPr>
          <a:xfrm>
            <a:off x="415600" y="1869700"/>
            <a:ext cx="11559600" cy="4880800"/>
          </a:xfrm>
          <a:prstGeom prst="rect">
            <a:avLst/>
          </a:prstGeom>
        </p:spPr>
        <p:txBody>
          <a:bodyPr spcFirstLastPara="1" wrap="square" lIns="121900" tIns="121900" rIns="0" bIns="121900" anchor="t" anchorCtr="0">
            <a:normAutofit/>
          </a:bodyPr>
          <a:lstStyle/>
          <a:p>
            <a:pPr>
              <a:buClr>
                <a:schemeClr val="dk1"/>
              </a:buClr>
              <a:buFont typeface="Barlow"/>
              <a:buChar char="●"/>
            </a:pPr>
            <a:r>
              <a:rPr lang="en">
                <a:solidFill>
                  <a:schemeClr val="dk1"/>
                </a:solidFill>
                <a:latin typeface="Barlow"/>
                <a:ea typeface="Barlow"/>
                <a:cs typeface="Barlow"/>
                <a:sym typeface="Barlow"/>
              </a:rPr>
              <a:t>Overview of </a:t>
            </a:r>
            <a:r>
              <a:rPr lang="en">
                <a:solidFill>
                  <a:schemeClr val="dk1"/>
                </a:solidFill>
                <a:latin typeface="Barlow"/>
                <a:ea typeface="Barlow"/>
                <a:cs typeface="Barlow"/>
                <a:sym typeface="Barlow"/>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Ni Nyampinga (NN), Girl Effect Rwanda’s youth brand</a:t>
            </a:r>
            <a:endParaRPr>
              <a:solidFill>
                <a:schemeClr val="dk1"/>
              </a:solidFill>
              <a:latin typeface="Barlow"/>
              <a:ea typeface="Barlow"/>
              <a:cs typeface="Barlow"/>
              <a:sym typeface="Barlow"/>
            </a:endParaRPr>
          </a:p>
          <a:p>
            <a:pPr>
              <a:buClr>
                <a:schemeClr val="dk1"/>
              </a:buClr>
              <a:buFont typeface="Barlow"/>
              <a:buChar char="●"/>
            </a:pPr>
            <a:r>
              <a:rPr lang="en">
                <a:solidFill>
                  <a:schemeClr val="dk1"/>
                </a:solidFill>
                <a:latin typeface="Barlow"/>
                <a:ea typeface="Barlow"/>
                <a:cs typeface="Barlow"/>
                <a:sym typeface="Barlow"/>
              </a:rPr>
              <a:t>Our Theory of Change</a:t>
            </a:r>
            <a:endParaRPr>
              <a:solidFill>
                <a:schemeClr val="dk1"/>
              </a:solidFill>
              <a:latin typeface="Barlow"/>
              <a:ea typeface="Barlow"/>
              <a:cs typeface="Barlow"/>
              <a:sym typeface="Barlow"/>
            </a:endParaRPr>
          </a:p>
          <a:p>
            <a:pPr>
              <a:buClr>
                <a:schemeClr val="dk1"/>
              </a:buClr>
              <a:buFont typeface="Barlow"/>
              <a:buChar char="●"/>
            </a:pPr>
            <a:r>
              <a:rPr lang="en">
                <a:solidFill>
                  <a:schemeClr val="dk1"/>
                </a:solidFill>
                <a:latin typeface="Barlow"/>
                <a:ea typeface="Barlow"/>
                <a:cs typeface="Barlow"/>
                <a:sym typeface="Barlow"/>
              </a:rPr>
              <a:t>Intervention Description</a:t>
            </a:r>
            <a:endParaRPr>
              <a:solidFill>
                <a:schemeClr val="dk1"/>
              </a:solidFill>
              <a:latin typeface="Barlow"/>
              <a:ea typeface="Barlow"/>
              <a:cs typeface="Barlow"/>
              <a:sym typeface="Barlow"/>
            </a:endParaRPr>
          </a:p>
          <a:p>
            <a:pPr>
              <a:buClr>
                <a:schemeClr val="dk1"/>
              </a:buClr>
              <a:buFont typeface="Barlow"/>
              <a:buChar char="●"/>
            </a:pPr>
            <a:r>
              <a:rPr lang="en">
                <a:solidFill>
                  <a:schemeClr val="dk1"/>
                </a:solidFill>
                <a:latin typeface="Barlow"/>
                <a:ea typeface="Barlow"/>
                <a:cs typeface="Barlow"/>
                <a:sym typeface="Barlow"/>
              </a:rPr>
              <a:t>Change Outcomes</a:t>
            </a:r>
            <a:endParaRPr>
              <a:solidFill>
                <a:schemeClr val="dk1"/>
              </a:solidFill>
              <a:latin typeface="Barlow"/>
              <a:ea typeface="Barlow"/>
              <a:cs typeface="Barlow"/>
              <a:sym typeface="Barlow"/>
            </a:endParaRPr>
          </a:p>
          <a:p>
            <a:pPr>
              <a:buClr>
                <a:schemeClr val="dk1"/>
              </a:buClr>
              <a:buFont typeface="Barlow"/>
              <a:buChar char="●"/>
            </a:pPr>
            <a:r>
              <a:rPr lang="en">
                <a:solidFill>
                  <a:schemeClr val="dk1"/>
                </a:solidFill>
                <a:latin typeface="Barlow"/>
                <a:ea typeface="Barlow"/>
                <a:cs typeface="Barlow"/>
                <a:sym typeface="Barlow"/>
              </a:rPr>
              <a:t>Impact of Ni Nyampinga</a:t>
            </a:r>
            <a:endParaRPr>
              <a:solidFill>
                <a:schemeClr val="dk1"/>
              </a:solidFill>
              <a:latin typeface="Barlow"/>
              <a:ea typeface="Barlow"/>
              <a:cs typeface="Barlow"/>
              <a:sym typeface="Barlow"/>
            </a:endParaRPr>
          </a:p>
          <a:p>
            <a:pPr>
              <a:buClr>
                <a:schemeClr val="dk1"/>
              </a:buClr>
              <a:buFont typeface="Barlow"/>
              <a:buChar char="●"/>
            </a:pPr>
            <a:r>
              <a:rPr lang="en">
                <a:solidFill>
                  <a:schemeClr val="dk1"/>
                </a:solidFill>
                <a:latin typeface="Barlow"/>
                <a:ea typeface="Barlow"/>
                <a:cs typeface="Barlow"/>
                <a:sym typeface="Barlow"/>
              </a:rPr>
              <a:t>Learnings &amp; Recommendations</a:t>
            </a:r>
            <a:endParaRPr>
              <a:solidFill>
                <a:schemeClr val="dk1"/>
              </a:solidFill>
              <a:latin typeface="Barlow"/>
              <a:ea typeface="Barlow"/>
              <a:cs typeface="Barlow"/>
              <a:sym typeface="Barlow"/>
            </a:endParaRPr>
          </a:p>
          <a:p>
            <a:pPr>
              <a:buClr>
                <a:schemeClr val="dk1"/>
              </a:buClr>
              <a:buFont typeface="Barlow"/>
              <a:buChar char="●"/>
            </a:pPr>
            <a:r>
              <a:rPr lang="en">
                <a:solidFill>
                  <a:schemeClr val="dk1"/>
                </a:solidFill>
                <a:latin typeface="Barlow"/>
                <a:ea typeface="Barlow"/>
                <a:cs typeface="Barlow"/>
                <a:sym typeface="Barlow"/>
              </a:rPr>
              <a:t>The Road Ahead</a:t>
            </a:r>
            <a:endParaRPr>
              <a:latin typeface="Barlow"/>
              <a:ea typeface="Barlow"/>
              <a:cs typeface="Barlow"/>
              <a:sym typeface="Barlow"/>
            </a:endParaRPr>
          </a:p>
        </p:txBody>
      </p:sp>
      <p:pic>
        <p:nvPicPr>
          <p:cNvPr id="298" name="Google Shape;298;g1260503a805_0_230"/>
          <p:cNvPicPr preferRelativeResize="0"/>
          <p:nvPr/>
        </p:nvPicPr>
        <p:blipFill rotWithShape="1">
          <a:blip r:embed="rId3">
            <a:alphaModFix/>
          </a:blip>
          <a:srcRect/>
          <a:stretch/>
        </p:blipFill>
        <p:spPr>
          <a:xfrm>
            <a:off x="15630011" y="8544235"/>
            <a:ext cx="358769" cy="355933"/>
          </a:xfrm>
          <a:prstGeom prst="rect">
            <a:avLst/>
          </a:prstGeom>
          <a:noFill/>
          <a:ln>
            <a:noFill/>
          </a:ln>
        </p:spPr>
      </p:pic>
      <p:pic>
        <p:nvPicPr>
          <p:cNvPr id="299" name="Google Shape;299;g1260503a805_0_230"/>
          <p:cNvPicPr preferRelativeResize="0"/>
          <p:nvPr/>
        </p:nvPicPr>
        <p:blipFill rotWithShape="1">
          <a:blip r:embed="rId3">
            <a:alphaModFix/>
          </a:blip>
          <a:srcRect/>
          <a:stretch/>
        </p:blipFill>
        <p:spPr>
          <a:xfrm>
            <a:off x="11616578" y="6320902"/>
            <a:ext cx="358769" cy="355933"/>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260503a805_0_57"/>
          <p:cNvSpPr txBox="1">
            <a:spLocks noGrp="1"/>
          </p:cNvSpPr>
          <p:nvPr>
            <p:ph type="title"/>
          </p:nvPr>
        </p:nvSpPr>
        <p:spPr>
          <a:xfrm>
            <a:off x="415600" y="593367"/>
            <a:ext cx="11360800" cy="845200"/>
          </a:xfrm>
          <a:prstGeom prst="rect">
            <a:avLst/>
          </a:prstGeom>
        </p:spPr>
        <p:txBody>
          <a:bodyPr spcFirstLastPara="1" wrap="square" lIns="121900" tIns="121900" rIns="121900" bIns="121900" anchor="t" anchorCtr="0">
            <a:noAutofit/>
          </a:bodyPr>
          <a:lstStyle/>
          <a:p>
            <a:pPr>
              <a:buSzPts val="990"/>
            </a:pPr>
            <a:r>
              <a:rPr lang="en" sz="4293">
                <a:latin typeface="Barlow ExtraBold"/>
                <a:ea typeface="Barlow ExtraBold"/>
                <a:cs typeface="Barlow ExtraBold"/>
                <a:sym typeface="Barlow ExtraBold"/>
              </a:rPr>
              <a:t>OVERVIEW OF GIRL EFFECT/</a:t>
            </a:r>
            <a:r>
              <a:rPr lang="en" sz="4293">
                <a:latin typeface="Barlow ExtraBold"/>
                <a:ea typeface="Barlow ExtraBold"/>
                <a:cs typeface="Barlow ExtraBold"/>
                <a:sym typeface="Barlow ExtraBol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NI NYAMPINGA</a:t>
            </a:r>
            <a:endParaRPr sz="4293">
              <a:latin typeface="Barlow ExtraBold"/>
              <a:ea typeface="Barlow ExtraBold"/>
              <a:cs typeface="Barlow ExtraBold"/>
              <a:sym typeface="Barlow ExtraBold"/>
            </a:endParaRPr>
          </a:p>
        </p:txBody>
      </p:sp>
      <p:sp>
        <p:nvSpPr>
          <p:cNvPr id="305" name="Google Shape;305;g1260503a805_0_57"/>
          <p:cNvSpPr txBox="1">
            <a:spLocks noGrp="1"/>
          </p:cNvSpPr>
          <p:nvPr>
            <p:ph type="body" idx="1"/>
          </p:nvPr>
        </p:nvSpPr>
        <p:spPr>
          <a:xfrm>
            <a:off x="415600" y="1937800"/>
            <a:ext cx="11200800" cy="4541600"/>
          </a:xfrm>
          <a:prstGeom prst="rect">
            <a:avLst/>
          </a:prstGeom>
        </p:spPr>
        <p:txBody>
          <a:bodyPr spcFirstLastPara="1" wrap="square" lIns="121900" tIns="121900" rIns="121900" bIns="121900" anchor="t" anchorCtr="0">
            <a:noAutofit/>
          </a:bodyPr>
          <a:lstStyle/>
          <a:p>
            <a:pPr indent="-440256">
              <a:lnSpc>
                <a:spcPct val="95000"/>
              </a:lnSpc>
              <a:buClr>
                <a:schemeClr val="dk1"/>
              </a:buClr>
              <a:buSzPts val="1600"/>
              <a:buFont typeface="Barlow"/>
              <a:buChar char="●"/>
            </a:pPr>
            <a:r>
              <a:rPr lang="en" sz="2133">
                <a:solidFill>
                  <a:schemeClr val="dk1"/>
                </a:solidFill>
                <a:latin typeface="Barlow"/>
                <a:ea typeface="Barlow"/>
                <a:cs typeface="Barlow"/>
                <a:sym typeface="Barlow"/>
              </a:rPr>
              <a:t>Operating in Rwanda </a:t>
            </a:r>
            <a:r>
              <a:rPr lang="en" sz="2133" b="1">
                <a:solidFill>
                  <a:schemeClr val="dk1"/>
                </a:solidFill>
                <a:latin typeface="Barlow"/>
                <a:ea typeface="Barlow"/>
                <a:cs typeface="Barlow"/>
                <a:sym typeface="Barlow"/>
              </a:rPr>
              <a:t>since 2011</a:t>
            </a:r>
            <a:r>
              <a:rPr lang="en" sz="2133">
                <a:solidFill>
                  <a:schemeClr val="dk1"/>
                </a:solidFill>
                <a:latin typeface="Barlow"/>
                <a:ea typeface="Barlow"/>
                <a:cs typeface="Barlow"/>
                <a:sym typeface="Barlow"/>
              </a:rPr>
              <a:t>, we are experts in Social and Behavior Change Communication (SBCC) and Information Education Communication (IEC). </a:t>
            </a:r>
            <a:r>
              <a:rPr lang="en" sz="2133" b="1">
                <a:solidFill>
                  <a:schemeClr val="dk1"/>
                </a:solidFill>
                <a:latin typeface="Barlow"/>
                <a:ea typeface="Barlow"/>
                <a:cs typeface="Barlow"/>
                <a:sym typeface="Barlow"/>
              </a:rPr>
              <a:t>Ni Nyampinga is our youth brand</a:t>
            </a:r>
            <a:r>
              <a:rPr lang="en" sz="2133">
                <a:solidFill>
                  <a:schemeClr val="dk1"/>
                </a:solidFill>
                <a:latin typeface="Barlow"/>
                <a:ea typeface="Barlow"/>
                <a:cs typeface="Barlow"/>
                <a:sym typeface="Barlow"/>
              </a:rPr>
              <a:t>.</a:t>
            </a:r>
            <a:endParaRPr sz="2133">
              <a:solidFill>
                <a:schemeClr val="dk1"/>
              </a:solidFill>
              <a:latin typeface="Barlow"/>
              <a:ea typeface="Barlow"/>
              <a:cs typeface="Barlow"/>
              <a:sym typeface="Barlow"/>
            </a:endParaRPr>
          </a:p>
          <a:p>
            <a:pPr indent="0">
              <a:lnSpc>
                <a:spcPct val="95000"/>
              </a:lnSpc>
              <a:buSzPts val="1018"/>
              <a:buNone/>
            </a:pPr>
            <a:endParaRPr sz="2133">
              <a:solidFill>
                <a:schemeClr val="dk1"/>
              </a:solidFill>
              <a:latin typeface="Barlow"/>
              <a:ea typeface="Barlow"/>
              <a:cs typeface="Barlow"/>
              <a:sym typeface="Barlow"/>
            </a:endParaRPr>
          </a:p>
          <a:p>
            <a:pPr indent="-440256" algn="just">
              <a:lnSpc>
                <a:spcPct val="80000"/>
              </a:lnSpc>
              <a:buClr>
                <a:schemeClr val="dk1"/>
              </a:buClr>
              <a:buSzPts val="1600"/>
              <a:buFont typeface="Barlow"/>
              <a:buChar char="●"/>
            </a:pPr>
            <a:r>
              <a:rPr lang="en" sz="2133">
                <a:solidFill>
                  <a:schemeClr val="dk1"/>
                </a:solidFill>
                <a:latin typeface="Barlow"/>
                <a:ea typeface="Barlow"/>
                <a:cs typeface="Barlow"/>
                <a:sym typeface="Barlow"/>
              </a:rPr>
              <a:t>Throughout all of our work, our </a:t>
            </a:r>
            <a:r>
              <a:rPr lang="en" sz="2133" b="1">
                <a:solidFill>
                  <a:schemeClr val="dk1"/>
                </a:solidFill>
                <a:latin typeface="Barlow"/>
                <a:ea typeface="Barlow"/>
                <a:cs typeface="Barlow"/>
                <a:sym typeface="Barlow"/>
              </a:rPr>
              <a:t>mission</a:t>
            </a:r>
            <a:r>
              <a:rPr lang="en" sz="2133">
                <a:solidFill>
                  <a:schemeClr val="dk1"/>
                </a:solidFill>
                <a:latin typeface="Barlow"/>
                <a:ea typeface="Barlow"/>
                <a:cs typeface="Barlow"/>
                <a:sym typeface="Barlow"/>
              </a:rPr>
              <a:t> is to see a Rwanda where every girl, especially those from vulnerable communities, feels empowered to make informed choices about her health and well-being.</a:t>
            </a:r>
            <a:endParaRPr sz="2133">
              <a:solidFill>
                <a:schemeClr val="dk1"/>
              </a:solidFill>
              <a:latin typeface="Barlow"/>
              <a:ea typeface="Barlow"/>
              <a:cs typeface="Barlow"/>
              <a:sym typeface="Barlow"/>
            </a:endParaRPr>
          </a:p>
          <a:p>
            <a:pPr marL="0" indent="0" algn="just">
              <a:lnSpc>
                <a:spcPct val="80000"/>
              </a:lnSpc>
              <a:buSzPts val="1018"/>
              <a:buNone/>
            </a:pPr>
            <a:endParaRPr sz="2133">
              <a:solidFill>
                <a:schemeClr val="dk1"/>
              </a:solidFill>
              <a:latin typeface="Barlow"/>
              <a:ea typeface="Barlow"/>
              <a:cs typeface="Barlow"/>
              <a:sym typeface="Barlow"/>
            </a:endParaRPr>
          </a:p>
          <a:p>
            <a:pPr indent="-440256">
              <a:lnSpc>
                <a:spcPct val="95000"/>
              </a:lnSpc>
              <a:buClr>
                <a:schemeClr val="dk1"/>
              </a:buClr>
              <a:buSzPts val="1600"/>
              <a:buFont typeface="Barlow"/>
              <a:buChar char="●"/>
            </a:pPr>
            <a:r>
              <a:rPr lang="en" sz="2133">
                <a:solidFill>
                  <a:schemeClr val="dk1"/>
                </a:solidFill>
                <a:latin typeface="Barlow"/>
                <a:ea typeface="Barlow"/>
                <a:cs typeface="Barlow"/>
                <a:sym typeface="Barlow"/>
              </a:rPr>
              <a:t>We have a large, </a:t>
            </a:r>
            <a:r>
              <a:rPr lang="en" sz="2133" b="1">
                <a:solidFill>
                  <a:schemeClr val="dk1"/>
                </a:solidFill>
                <a:latin typeface="Barlow"/>
                <a:ea typeface="Barlow"/>
                <a:cs typeface="Barlow"/>
                <a:sym typeface="Barlow"/>
              </a:rPr>
              <a:t>primary audience</a:t>
            </a:r>
            <a:r>
              <a:rPr lang="en" sz="2133">
                <a:solidFill>
                  <a:schemeClr val="dk1"/>
                </a:solidFill>
                <a:latin typeface="Barlow"/>
                <a:ea typeface="Barlow"/>
                <a:cs typeface="Barlow"/>
                <a:sym typeface="Barlow"/>
              </a:rPr>
              <a:t> of girls and young people, whom we target. The </a:t>
            </a:r>
            <a:r>
              <a:rPr lang="en" sz="2133" b="1">
                <a:solidFill>
                  <a:schemeClr val="dk1"/>
                </a:solidFill>
                <a:latin typeface="Barlow"/>
                <a:ea typeface="Barlow"/>
                <a:cs typeface="Barlow"/>
                <a:sym typeface="Barlow"/>
              </a:rPr>
              <a:t>secondary audience</a:t>
            </a:r>
            <a:r>
              <a:rPr lang="en" sz="2133">
                <a:solidFill>
                  <a:schemeClr val="dk1"/>
                </a:solidFill>
                <a:latin typeface="Barlow"/>
                <a:ea typeface="Barlow"/>
                <a:cs typeface="Barlow"/>
                <a:sym typeface="Barlow"/>
              </a:rPr>
              <a:t> are their peers (parents, caregivers and service providers).</a:t>
            </a:r>
            <a:endParaRPr sz="2133">
              <a:solidFill>
                <a:schemeClr val="dk1"/>
              </a:solidFill>
              <a:latin typeface="Barlow"/>
              <a:ea typeface="Barlow"/>
              <a:cs typeface="Barlow"/>
              <a:sym typeface="Barlow"/>
            </a:endParaRPr>
          </a:p>
          <a:p>
            <a:pPr indent="0">
              <a:lnSpc>
                <a:spcPct val="75000"/>
              </a:lnSpc>
              <a:buSzPts val="1018"/>
              <a:buNone/>
            </a:pPr>
            <a:endParaRPr sz="2133">
              <a:solidFill>
                <a:schemeClr val="dk1"/>
              </a:solidFill>
              <a:latin typeface="Barlow"/>
              <a:ea typeface="Barlow"/>
              <a:cs typeface="Barlow"/>
              <a:sym typeface="Barlow"/>
            </a:endParaRPr>
          </a:p>
          <a:p>
            <a:pPr indent="-440256">
              <a:lnSpc>
                <a:spcPct val="75000"/>
              </a:lnSpc>
              <a:buClr>
                <a:schemeClr val="dk1"/>
              </a:buClr>
              <a:buSzPts val="1600"/>
              <a:buFont typeface="Calibri"/>
              <a:buChar char="●"/>
            </a:pPr>
            <a:r>
              <a:rPr lang="en" sz="2133">
                <a:solidFill>
                  <a:schemeClr val="dk1"/>
                </a:solidFill>
                <a:latin typeface="Barlow"/>
                <a:ea typeface="Barlow"/>
                <a:cs typeface="Barlow"/>
                <a:sym typeface="Barlow"/>
              </a:rPr>
              <a:t>Our </a:t>
            </a:r>
            <a:r>
              <a:rPr lang="en" sz="2133" b="1">
                <a:solidFill>
                  <a:schemeClr val="dk1"/>
                </a:solidFill>
                <a:latin typeface="Barlow"/>
                <a:ea typeface="Barlow"/>
                <a:cs typeface="Barlow"/>
                <a:sym typeface="Barlow"/>
              </a:rPr>
              <a:t>partners</a:t>
            </a:r>
            <a:r>
              <a:rPr lang="en" sz="2133">
                <a:solidFill>
                  <a:schemeClr val="dk1"/>
                </a:solidFill>
                <a:latin typeface="Barlow"/>
                <a:ea typeface="Barlow"/>
                <a:cs typeface="Barlow"/>
                <a:sym typeface="Barlow"/>
              </a:rPr>
              <a:t> range from government institutions, development partners  and CSOs. Our </a:t>
            </a:r>
            <a:r>
              <a:rPr lang="en" sz="2133" b="1">
                <a:solidFill>
                  <a:schemeClr val="dk1"/>
                </a:solidFill>
                <a:latin typeface="Barlow"/>
                <a:ea typeface="Barlow"/>
                <a:cs typeface="Barlow"/>
                <a:sym typeface="Barlow"/>
              </a:rPr>
              <a:t>funders</a:t>
            </a:r>
            <a:r>
              <a:rPr lang="en" sz="2133">
                <a:solidFill>
                  <a:schemeClr val="dk1"/>
                </a:solidFill>
                <a:latin typeface="Barlow"/>
                <a:ea typeface="Barlow"/>
                <a:cs typeface="Barlow"/>
                <a:sym typeface="Barlow"/>
              </a:rPr>
              <a:t> include UNICEF, Mastercard Foundation, GAVI, Women Deliver, MTN, Care International, British High Commission,etc.</a:t>
            </a:r>
            <a:endParaRPr sz="2133">
              <a:solidFill>
                <a:schemeClr val="dk1"/>
              </a:solidFill>
              <a:latin typeface="Barlow"/>
              <a:ea typeface="Barlow"/>
              <a:cs typeface="Barlow"/>
              <a:sym typeface="Barlow"/>
            </a:endParaRPr>
          </a:p>
          <a:p>
            <a:pPr indent="0" algn="just">
              <a:lnSpc>
                <a:spcPct val="80000"/>
              </a:lnSpc>
              <a:buSzPts val="1018"/>
              <a:buNone/>
            </a:pPr>
            <a:endParaRPr sz="2133">
              <a:solidFill>
                <a:schemeClr val="dk1"/>
              </a:solidFill>
              <a:latin typeface="Barlow"/>
              <a:ea typeface="Barlow"/>
              <a:cs typeface="Barlow"/>
              <a:sym typeface="Barlow"/>
            </a:endParaRPr>
          </a:p>
        </p:txBody>
      </p:sp>
      <p:pic>
        <p:nvPicPr>
          <p:cNvPr id="306" name="Google Shape;306;g1260503a805_0_57"/>
          <p:cNvPicPr preferRelativeResize="0"/>
          <p:nvPr/>
        </p:nvPicPr>
        <p:blipFill rotWithShape="1">
          <a:blip r:embed="rId3">
            <a:alphaModFix/>
          </a:blip>
          <a:srcRect/>
          <a:stretch/>
        </p:blipFill>
        <p:spPr>
          <a:xfrm>
            <a:off x="11616578" y="6320902"/>
            <a:ext cx="358769" cy="355933"/>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311"/>
        <p:cNvGrpSpPr/>
        <p:nvPr/>
      </p:nvGrpSpPr>
      <p:grpSpPr>
        <a:xfrm>
          <a:off x="0" y="0"/>
          <a:ext cx="0" cy="0"/>
          <a:chOff x="0" y="0"/>
          <a:chExt cx="0" cy="0"/>
        </a:xfrm>
      </p:grpSpPr>
      <p:sp>
        <p:nvSpPr>
          <p:cNvPr id="312" name="Google Shape;312;g125af9fe7c7_0_179"/>
          <p:cNvSpPr txBox="1">
            <a:spLocks noGrp="1"/>
          </p:cNvSpPr>
          <p:nvPr>
            <p:ph type="body" idx="1"/>
          </p:nvPr>
        </p:nvSpPr>
        <p:spPr>
          <a:xfrm>
            <a:off x="388051" y="180000"/>
            <a:ext cx="11724800" cy="821200"/>
          </a:xfrm>
          <a:prstGeom prst="rect">
            <a:avLst/>
          </a:prstGeom>
        </p:spPr>
        <p:txBody>
          <a:bodyPr spcFirstLastPara="1" wrap="square" lIns="91400" tIns="91400" rIns="91400" bIns="91400" anchor="t" anchorCtr="0">
            <a:noAutofit/>
          </a:bodyPr>
          <a:lstStyle/>
          <a:p>
            <a:pPr marL="0" indent="0">
              <a:buClr>
                <a:schemeClr val="dk1"/>
              </a:buClr>
              <a:buSzPts val="800"/>
              <a:buNone/>
            </a:pPr>
            <a:r>
              <a:rPr lang="en" sz="4400" b="1">
                <a:latin typeface="Barlow"/>
                <a:ea typeface="Barlow"/>
                <a:cs typeface="Barlow"/>
                <a:sym typeface="Barlow"/>
              </a:rPr>
              <a:t>GIRL EFFECT’S THEORY OF CHANGE</a:t>
            </a:r>
            <a:endParaRPr sz="3200" b="1">
              <a:solidFill>
                <a:srgbClr val="FFFFFF"/>
              </a:solidFill>
              <a:latin typeface="Barlow"/>
              <a:ea typeface="Barlow"/>
              <a:cs typeface="Barlow"/>
              <a:sym typeface="Barlow"/>
            </a:endParaRPr>
          </a:p>
          <a:p>
            <a:pPr marL="0" indent="0">
              <a:lnSpc>
                <a:spcPct val="150000"/>
              </a:lnSpc>
              <a:buNone/>
            </a:pPr>
            <a:endParaRPr sz="3867">
              <a:latin typeface="Barlow"/>
              <a:ea typeface="Barlow"/>
              <a:cs typeface="Barlow"/>
              <a:sym typeface="Barlow"/>
            </a:endParaRPr>
          </a:p>
        </p:txBody>
      </p:sp>
      <p:pic>
        <p:nvPicPr>
          <p:cNvPr id="313" name="Google Shape;313;g125af9fe7c7_0_179"/>
          <p:cNvPicPr preferRelativeResize="0"/>
          <p:nvPr/>
        </p:nvPicPr>
        <p:blipFill rotWithShape="1">
          <a:blip r:embed="rId3">
            <a:alphaModFix/>
          </a:blip>
          <a:srcRect/>
          <a:stretch/>
        </p:blipFill>
        <p:spPr>
          <a:xfrm>
            <a:off x="11722508" y="6408177"/>
            <a:ext cx="269080" cy="266953"/>
          </a:xfrm>
          <a:prstGeom prst="rect">
            <a:avLst/>
          </a:prstGeom>
          <a:noFill/>
          <a:ln>
            <a:noFill/>
          </a:ln>
        </p:spPr>
      </p:pic>
      <p:pic>
        <p:nvPicPr>
          <p:cNvPr id="314" name="Google Shape;314;g125af9fe7c7_0_179"/>
          <p:cNvPicPr preferRelativeResize="0"/>
          <p:nvPr/>
        </p:nvPicPr>
        <p:blipFill rotWithShape="1">
          <a:blip r:embed="rId4">
            <a:alphaModFix/>
          </a:blip>
          <a:srcRect l="1978" r="1978"/>
          <a:stretch/>
        </p:blipFill>
        <p:spPr>
          <a:xfrm>
            <a:off x="5010934" y="1623068"/>
            <a:ext cx="7101933" cy="4163233"/>
          </a:xfrm>
          <a:prstGeom prst="rect">
            <a:avLst/>
          </a:prstGeom>
          <a:noFill/>
          <a:ln>
            <a:noFill/>
          </a:ln>
        </p:spPr>
      </p:pic>
      <p:sp>
        <p:nvSpPr>
          <p:cNvPr id="315" name="Google Shape;315;g125af9fe7c7_0_179"/>
          <p:cNvSpPr txBox="1"/>
          <p:nvPr/>
        </p:nvSpPr>
        <p:spPr>
          <a:xfrm>
            <a:off x="260300" y="1134225"/>
            <a:ext cx="4815200" cy="49684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1600" kern="0">
                <a:solidFill>
                  <a:srgbClr val="000000"/>
                </a:solidFill>
                <a:latin typeface="Barlow"/>
                <a:ea typeface="Barlow"/>
                <a:cs typeface="Barlow"/>
                <a:sym typeface="Barlow"/>
              </a:rPr>
              <a:t>Girl Effect’s Theory of Change identifies 8 behavioural drivers that are the basis for how girls make decisions. </a:t>
            </a:r>
            <a:endParaRPr sz="1600" kern="0">
              <a:solidFill>
                <a:srgbClr val="000000"/>
              </a:solidFill>
              <a:latin typeface="Barlow"/>
              <a:ea typeface="Barlow"/>
              <a:cs typeface="Barlow"/>
              <a:sym typeface="Barlow"/>
            </a:endParaRPr>
          </a:p>
          <a:p>
            <a:pPr defTabSz="1219170">
              <a:buClr>
                <a:srgbClr val="000000"/>
              </a:buClr>
            </a:pPr>
            <a:endParaRPr sz="1600" kern="0">
              <a:solidFill>
                <a:srgbClr val="000000"/>
              </a:solidFill>
              <a:latin typeface="Barlow"/>
              <a:ea typeface="Barlow"/>
              <a:cs typeface="Barlow"/>
              <a:sym typeface="Barlow"/>
            </a:endParaRPr>
          </a:p>
          <a:p>
            <a:pPr defTabSz="1219170">
              <a:buClr>
                <a:srgbClr val="000000"/>
              </a:buClr>
            </a:pPr>
            <a:r>
              <a:rPr lang="en" sz="1600" kern="0">
                <a:solidFill>
                  <a:srgbClr val="000000"/>
                </a:solidFill>
                <a:latin typeface="Barlow"/>
                <a:ea typeface="Barlow"/>
                <a:cs typeface="Barlow"/>
                <a:sym typeface="Barlow"/>
              </a:rPr>
              <a:t>By programming towards these 8 drivers, we theorize that we will </a:t>
            </a:r>
            <a:r>
              <a:rPr lang="en" sz="1600" b="1" kern="0">
                <a:solidFill>
                  <a:srgbClr val="000000"/>
                </a:solidFill>
                <a:latin typeface="Barlow"/>
                <a:ea typeface="Barlow"/>
                <a:cs typeface="Barlow"/>
                <a:sym typeface="Barlow"/>
              </a:rPr>
              <a:t>shift the underlying motivation, ability and identity-associations </a:t>
            </a:r>
            <a:r>
              <a:rPr lang="en" sz="1600" kern="0">
                <a:solidFill>
                  <a:srgbClr val="000000"/>
                </a:solidFill>
                <a:latin typeface="Barlow"/>
                <a:ea typeface="Barlow"/>
                <a:cs typeface="Barlow"/>
                <a:sym typeface="Barlow"/>
              </a:rPr>
              <a:t>that enable girls to decide about their behaviours. </a:t>
            </a:r>
            <a:endParaRPr sz="1600" kern="0">
              <a:solidFill>
                <a:srgbClr val="000000"/>
              </a:solidFill>
              <a:latin typeface="Barlow"/>
              <a:ea typeface="Barlow"/>
              <a:cs typeface="Barlow"/>
              <a:sym typeface="Barlow"/>
            </a:endParaRPr>
          </a:p>
          <a:p>
            <a:pPr defTabSz="1219170">
              <a:buClr>
                <a:srgbClr val="000000"/>
              </a:buClr>
            </a:pPr>
            <a:endParaRPr sz="1600" kern="0">
              <a:solidFill>
                <a:srgbClr val="000000"/>
              </a:solidFill>
              <a:latin typeface="Barlow"/>
              <a:ea typeface="Barlow"/>
              <a:cs typeface="Barlow"/>
              <a:sym typeface="Barlow"/>
            </a:endParaRPr>
          </a:p>
          <a:p>
            <a:pPr defTabSz="1219170">
              <a:buClr>
                <a:srgbClr val="000000"/>
              </a:buClr>
            </a:pPr>
            <a:r>
              <a:rPr lang="en" sz="1200" b="1" kern="0">
                <a:solidFill>
                  <a:srgbClr val="000000"/>
                </a:solidFill>
                <a:latin typeface="Barlow"/>
                <a:ea typeface="Barlow"/>
                <a:cs typeface="Barlow"/>
                <a:sym typeface="Barlow"/>
              </a:rPr>
              <a:t>8 behavioural drivers:</a:t>
            </a:r>
            <a:endParaRPr sz="1200" b="1" kern="0">
              <a:solidFill>
                <a:srgbClr val="000000"/>
              </a:solidFill>
              <a:latin typeface="Barlow"/>
              <a:ea typeface="Barlow"/>
              <a:cs typeface="Barlow"/>
              <a:sym typeface="Barlow"/>
            </a:endParaRPr>
          </a:p>
          <a:p>
            <a:pPr marL="457189" indent="-296326" defTabSz="1219170">
              <a:buClr>
                <a:srgbClr val="000000"/>
              </a:buClr>
              <a:buSzPts val="900"/>
              <a:buFont typeface="Arial"/>
              <a:buChar char="●"/>
            </a:pPr>
            <a:r>
              <a:rPr lang="en" sz="1200" b="1" kern="0">
                <a:solidFill>
                  <a:srgbClr val="000000"/>
                </a:solidFill>
                <a:latin typeface="Barlow"/>
                <a:ea typeface="Barlow"/>
                <a:cs typeface="Barlow"/>
                <a:sym typeface="Barlow"/>
              </a:rPr>
              <a:t>Social identity:</a:t>
            </a:r>
            <a:r>
              <a:rPr lang="en" sz="1200" kern="0">
                <a:solidFill>
                  <a:srgbClr val="000000"/>
                </a:solidFill>
                <a:latin typeface="Barlow"/>
                <a:ea typeface="Barlow"/>
                <a:cs typeface="Barlow"/>
                <a:sym typeface="Barlow"/>
              </a:rPr>
              <a:t> where do I want to fit in? What do I think my peers do, and expect I should do?</a:t>
            </a:r>
            <a:endParaRPr sz="1200" kern="0">
              <a:solidFill>
                <a:srgbClr val="000000"/>
              </a:solidFill>
              <a:latin typeface="Barlow"/>
              <a:ea typeface="Barlow"/>
              <a:cs typeface="Barlow"/>
              <a:sym typeface="Barlow"/>
            </a:endParaRPr>
          </a:p>
          <a:p>
            <a:pPr marL="457189" indent="-296326" defTabSz="1219170">
              <a:buClr>
                <a:srgbClr val="000000"/>
              </a:buClr>
              <a:buSzPts val="900"/>
              <a:buFont typeface="Arial"/>
              <a:buChar char="●"/>
            </a:pPr>
            <a:r>
              <a:rPr lang="en" sz="1200" b="1" kern="0">
                <a:solidFill>
                  <a:srgbClr val="000000"/>
                </a:solidFill>
                <a:latin typeface="Barlow"/>
                <a:ea typeface="Barlow"/>
                <a:cs typeface="Barlow"/>
                <a:sym typeface="Barlow"/>
              </a:rPr>
              <a:t>Self identity: </a:t>
            </a:r>
            <a:r>
              <a:rPr lang="en" sz="1200" kern="0">
                <a:solidFill>
                  <a:srgbClr val="000000"/>
                </a:solidFill>
                <a:latin typeface="Barlow"/>
                <a:ea typeface="Barlow"/>
                <a:cs typeface="Barlow"/>
                <a:sym typeface="Barlow"/>
              </a:rPr>
              <a:t>who do I see myself as? Am I the type of girl who does this?</a:t>
            </a:r>
            <a:endParaRPr sz="1200" kern="0">
              <a:solidFill>
                <a:srgbClr val="000000"/>
              </a:solidFill>
              <a:latin typeface="Barlow"/>
              <a:ea typeface="Barlow"/>
              <a:cs typeface="Barlow"/>
              <a:sym typeface="Barlow"/>
            </a:endParaRPr>
          </a:p>
          <a:p>
            <a:pPr marL="457189" indent="-296326" defTabSz="1219170">
              <a:buClr>
                <a:srgbClr val="000000"/>
              </a:buClr>
              <a:buSzPts val="900"/>
              <a:buFont typeface="Arial"/>
              <a:buChar char="●"/>
            </a:pPr>
            <a:r>
              <a:rPr lang="en" sz="1200" b="1" kern="0">
                <a:solidFill>
                  <a:srgbClr val="000000"/>
                </a:solidFill>
                <a:latin typeface="Barlow"/>
                <a:ea typeface="Barlow"/>
                <a:cs typeface="Barlow"/>
                <a:sym typeface="Barlow"/>
              </a:rPr>
              <a:t>Outcome expectations: </a:t>
            </a:r>
            <a:r>
              <a:rPr lang="en" sz="1200" kern="0">
                <a:solidFill>
                  <a:srgbClr val="000000"/>
                </a:solidFill>
                <a:latin typeface="Barlow"/>
                <a:ea typeface="Barlow"/>
                <a:cs typeface="Barlow"/>
                <a:sym typeface="Barlow"/>
              </a:rPr>
              <a:t>what will I gain if I do this? What will I lose?</a:t>
            </a:r>
            <a:endParaRPr sz="1200" kern="0">
              <a:solidFill>
                <a:srgbClr val="000000"/>
              </a:solidFill>
              <a:latin typeface="Barlow"/>
              <a:ea typeface="Barlow"/>
              <a:cs typeface="Barlow"/>
              <a:sym typeface="Barlow"/>
            </a:endParaRPr>
          </a:p>
          <a:p>
            <a:pPr marL="457189" indent="-296326" defTabSz="1219170">
              <a:buClr>
                <a:srgbClr val="000000"/>
              </a:buClr>
              <a:buSzPts val="900"/>
              <a:buFont typeface="Arial"/>
              <a:buChar char="●"/>
            </a:pPr>
            <a:r>
              <a:rPr lang="en" sz="1200" b="1" kern="0">
                <a:solidFill>
                  <a:srgbClr val="000000"/>
                </a:solidFill>
                <a:latin typeface="Barlow"/>
                <a:ea typeface="Barlow"/>
                <a:cs typeface="Barlow"/>
                <a:sym typeface="Barlow"/>
              </a:rPr>
              <a:t>Attitudes: </a:t>
            </a:r>
            <a:r>
              <a:rPr lang="en" sz="1200" kern="0">
                <a:solidFill>
                  <a:srgbClr val="000000"/>
                </a:solidFill>
                <a:latin typeface="Barlow"/>
                <a:ea typeface="Barlow"/>
                <a:cs typeface="Barlow"/>
                <a:sym typeface="Barlow"/>
              </a:rPr>
              <a:t>what do I think about this behaviour? Is it good or bad?</a:t>
            </a:r>
            <a:endParaRPr sz="1200" kern="0">
              <a:solidFill>
                <a:srgbClr val="000000"/>
              </a:solidFill>
              <a:latin typeface="Barlow"/>
              <a:ea typeface="Barlow"/>
              <a:cs typeface="Barlow"/>
              <a:sym typeface="Barlow"/>
            </a:endParaRPr>
          </a:p>
          <a:p>
            <a:pPr marL="457189" indent="-296326" defTabSz="1219170">
              <a:buClr>
                <a:srgbClr val="000000"/>
              </a:buClr>
              <a:buSzPts val="900"/>
              <a:buFont typeface="Arial"/>
              <a:buChar char="●"/>
            </a:pPr>
            <a:r>
              <a:rPr lang="en" sz="1200" b="1" kern="0">
                <a:solidFill>
                  <a:srgbClr val="000000"/>
                </a:solidFill>
                <a:latin typeface="Barlow"/>
                <a:ea typeface="Barlow"/>
                <a:cs typeface="Barlow"/>
                <a:sym typeface="Barlow"/>
              </a:rPr>
              <a:t>Knowledge: </a:t>
            </a:r>
            <a:r>
              <a:rPr lang="en" sz="1200" kern="0">
                <a:solidFill>
                  <a:srgbClr val="000000"/>
                </a:solidFill>
                <a:latin typeface="Barlow"/>
                <a:ea typeface="Barlow"/>
                <a:cs typeface="Barlow"/>
                <a:sym typeface="Barlow"/>
              </a:rPr>
              <a:t>what do I know about this (facts, how to)? What can I do (skills)?</a:t>
            </a:r>
            <a:endParaRPr sz="1200" kern="0">
              <a:solidFill>
                <a:srgbClr val="000000"/>
              </a:solidFill>
              <a:latin typeface="Barlow"/>
              <a:ea typeface="Barlow"/>
              <a:cs typeface="Barlow"/>
              <a:sym typeface="Barlow"/>
            </a:endParaRPr>
          </a:p>
          <a:p>
            <a:pPr marL="457189" indent="-296326" defTabSz="1219170">
              <a:buClr>
                <a:srgbClr val="000000"/>
              </a:buClr>
              <a:buSzPts val="900"/>
              <a:buFont typeface="Arial"/>
              <a:buChar char="●"/>
            </a:pPr>
            <a:r>
              <a:rPr lang="en" sz="1200" b="1" kern="0">
                <a:solidFill>
                  <a:srgbClr val="000000"/>
                </a:solidFill>
                <a:latin typeface="Barlow"/>
                <a:ea typeface="Barlow"/>
                <a:cs typeface="Barlow"/>
                <a:sym typeface="Barlow"/>
              </a:rPr>
              <a:t>Perceived control:</a:t>
            </a:r>
            <a:r>
              <a:rPr lang="en" sz="1200" kern="0">
                <a:solidFill>
                  <a:srgbClr val="000000"/>
                </a:solidFill>
                <a:latin typeface="Barlow"/>
                <a:ea typeface="Barlow"/>
                <a:cs typeface="Barlow"/>
                <a:sym typeface="Barlow"/>
              </a:rPr>
              <a:t> is it up to me? What external to me might stop me?</a:t>
            </a:r>
            <a:endParaRPr sz="1200" kern="0">
              <a:solidFill>
                <a:srgbClr val="000000"/>
              </a:solidFill>
              <a:latin typeface="Barlow"/>
              <a:ea typeface="Barlow"/>
              <a:cs typeface="Barlow"/>
              <a:sym typeface="Barlow"/>
            </a:endParaRPr>
          </a:p>
          <a:p>
            <a:pPr marL="457189" indent="-296326" defTabSz="1219170">
              <a:buClr>
                <a:srgbClr val="000000"/>
              </a:buClr>
              <a:buSzPts val="900"/>
              <a:buFont typeface="Arial"/>
              <a:buChar char="●"/>
            </a:pPr>
            <a:r>
              <a:rPr lang="en" sz="1200" b="1" kern="0">
                <a:solidFill>
                  <a:srgbClr val="000000"/>
                </a:solidFill>
                <a:latin typeface="Barlow"/>
                <a:ea typeface="Barlow"/>
                <a:cs typeface="Barlow"/>
                <a:sym typeface="Barlow"/>
              </a:rPr>
              <a:t>Perceived social support:</a:t>
            </a:r>
            <a:r>
              <a:rPr lang="en" sz="1200" kern="0">
                <a:solidFill>
                  <a:srgbClr val="000000"/>
                </a:solidFill>
                <a:latin typeface="Barlow"/>
                <a:ea typeface="Barlow"/>
                <a:cs typeface="Barlow"/>
                <a:sym typeface="Barlow"/>
              </a:rPr>
              <a:t> do I think others will support me and help me?</a:t>
            </a:r>
            <a:endParaRPr sz="1200" kern="0">
              <a:solidFill>
                <a:srgbClr val="000000"/>
              </a:solidFill>
              <a:latin typeface="Barlow"/>
              <a:ea typeface="Barlow"/>
              <a:cs typeface="Barlow"/>
              <a:sym typeface="Barlow"/>
            </a:endParaRPr>
          </a:p>
          <a:p>
            <a:pPr marL="457189" indent="-296326" defTabSz="1219170">
              <a:buClr>
                <a:srgbClr val="000000"/>
              </a:buClr>
              <a:buSzPts val="900"/>
              <a:buFont typeface="Arial"/>
              <a:buChar char="●"/>
            </a:pPr>
            <a:r>
              <a:rPr lang="en" sz="1200" b="1" kern="0">
                <a:solidFill>
                  <a:srgbClr val="000000"/>
                </a:solidFill>
                <a:latin typeface="Barlow"/>
                <a:ea typeface="Barlow"/>
                <a:cs typeface="Barlow"/>
                <a:sym typeface="Barlow"/>
              </a:rPr>
              <a:t>Self efficacy:</a:t>
            </a:r>
            <a:r>
              <a:rPr lang="en" sz="1200" kern="0">
                <a:solidFill>
                  <a:srgbClr val="000000"/>
                </a:solidFill>
                <a:latin typeface="Barlow"/>
                <a:ea typeface="Barlow"/>
                <a:cs typeface="Barlow"/>
                <a:sym typeface="Barlow"/>
              </a:rPr>
              <a:t> do I have the confidence to do this?</a:t>
            </a:r>
            <a:endParaRPr sz="1867" kern="0">
              <a:solidFill>
                <a:srgbClr val="000000"/>
              </a:solidFill>
              <a:latin typeface="Barlow"/>
              <a:ea typeface="Barlow"/>
              <a:cs typeface="Barlow"/>
              <a:sym typeface="Barlow"/>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320"/>
        <p:cNvGrpSpPr/>
        <p:nvPr/>
      </p:nvGrpSpPr>
      <p:grpSpPr>
        <a:xfrm>
          <a:off x="0" y="0"/>
          <a:ext cx="0" cy="0"/>
          <a:chOff x="0" y="0"/>
          <a:chExt cx="0" cy="0"/>
        </a:xfrm>
      </p:grpSpPr>
      <p:sp>
        <p:nvSpPr>
          <p:cNvPr id="321" name="Google Shape;321;g125af9fe7c7_0_349"/>
          <p:cNvSpPr txBox="1">
            <a:spLocks noGrp="1"/>
          </p:cNvSpPr>
          <p:nvPr>
            <p:ph type="body" idx="1"/>
          </p:nvPr>
        </p:nvSpPr>
        <p:spPr>
          <a:xfrm>
            <a:off x="334975" y="333375"/>
            <a:ext cx="11724800" cy="821200"/>
          </a:xfrm>
          <a:prstGeom prst="rect">
            <a:avLst/>
          </a:prstGeom>
        </p:spPr>
        <p:txBody>
          <a:bodyPr spcFirstLastPara="1" wrap="square" lIns="91400" tIns="91400" rIns="91400" bIns="91400" anchor="t" anchorCtr="0">
            <a:noAutofit/>
          </a:bodyPr>
          <a:lstStyle/>
          <a:p>
            <a:pPr marL="0" indent="0">
              <a:buClr>
                <a:schemeClr val="dk1"/>
              </a:buClr>
              <a:buSzPts val="800"/>
              <a:buNone/>
            </a:pPr>
            <a:r>
              <a:rPr lang="en" sz="4400" b="1">
                <a:latin typeface="Barlow"/>
                <a:ea typeface="Barlow"/>
                <a:cs typeface="Barlow"/>
                <a:sym typeface="Barlow"/>
              </a:rPr>
              <a:t>NI NYAMPINGA: TAKING GIRLS ON A JOURNEY</a:t>
            </a:r>
            <a:endParaRPr sz="4400" b="1">
              <a:latin typeface="Barlow"/>
              <a:ea typeface="Barlow"/>
              <a:cs typeface="Barlow"/>
              <a:sym typeface="Barlow"/>
            </a:endParaRPr>
          </a:p>
          <a:p>
            <a:pPr marL="0" indent="0">
              <a:buClr>
                <a:schemeClr val="dk1"/>
              </a:buClr>
              <a:buSzPts val="800"/>
              <a:buNone/>
            </a:pPr>
            <a:endParaRPr sz="3200" b="1">
              <a:solidFill>
                <a:srgbClr val="FFFFFF"/>
              </a:solidFill>
              <a:latin typeface="Barlow"/>
              <a:ea typeface="Barlow"/>
              <a:cs typeface="Barlow"/>
              <a:sym typeface="Barlow"/>
            </a:endParaRPr>
          </a:p>
          <a:p>
            <a:pPr marL="0" indent="0">
              <a:lnSpc>
                <a:spcPct val="150000"/>
              </a:lnSpc>
              <a:buNone/>
            </a:pPr>
            <a:endParaRPr sz="3867">
              <a:latin typeface="Barlow"/>
              <a:ea typeface="Barlow"/>
              <a:cs typeface="Barlow"/>
              <a:sym typeface="Barlow"/>
            </a:endParaRPr>
          </a:p>
        </p:txBody>
      </p:sp>
      <p:pic>
        <p:nvPicPr>
          <p:cNvPr id="322" name="Google Shape;322;g125af9fe7c7_0_349"/>
          <p:cNvPicPr preferRelativeResize="0"/>
          <p:nvPr/>
        </p:nvPicPr>
        <p:blipFill rotWithShape="1">
          <a:blip r:embed="rId3">
            <a:alphaModFix/>
          </a:blip>
          <a:srcRect/>
          <a:stretch/>
        </p:blipFill>
        <p:spPr>
          <a:xfrm>
            <a:off x="11722508" y="6408177"/>
            <a:ext cx="269080" cy="266953"/>
          </a:xfrm>
          <a:prstGeom prst="rect">
            <a:avLst/>
          </a:prstGeom>
          <a:noFill/>
          <a:ln>
            <a:noFill/>
          </a:ln>
        </p:spPr>
      </p:pic>
      <p:sp>
        <p:nvSpPr>
          <p:cNvPr id="323" name="Google Shape;323;g125af9fe7c7_0_349"/>
          <p:cNvSpPr txBox="1"/>
          <p:nvPr/>
        </p:nvSpPr>
        <p:spPr>
          <a:xfrm>
            <a:off x="334975" y="1440000"/>
            <a:ext cx="11387600" cy="4968400"/>
          </a:xfrm>
          <a:prstGeom prst="rect">
            <a:avLst/>
          </a:prstGeom>
          <a:noFill/>
          <a:ln>
            <a:noFill/>
          </a:ln>
        </p:spPr>
        <p:txBody>
          <a:bodyPr spcFirstLastPara="1" wrap="square" lIns="91433" tIns="91433" rIns="91433" bIns="91433" anchor="t" anchorCtr="0">
            <a:noAutofit/>
          </a:bodyPr>
          <a:lstStyle/>
          <a:p>
            <a:pPr defTabSz="1219170">
              <a:lnSpc>
                <a:spcPct val="90000"/>
              </a:lnSpc>
              <a:buClr>
                <a:srgbClr val="000000"/>
              </a:buClr>
              <a:buSzPts val="800"/>
            </a:pPr>
            <a:r>
              <a:rPr lang="en" sz="1867" kern="0">
                <a:solidFill>
                  <a:srgbClr val="000000"/>
                </a:solidFill>
                <a:latin typeface="Barlow"/>
                <a:ea typeface="Barlow"/>
                <a:cs typeface="Barlow"/>
                <a:sym typeface="Barlow"/>
              </a:rPr>
              <a:t>As a well established brand in Rwanda, Ni Nyampinga is able to design for long term behaviour change. </a:t>
            </a:r>
            <a:endParaRPr sz="1867" kern="0">
              <a:solidFill>
                <a:srgbClr val="000000"/>
              </a:solidFill>
              <a:latin typeface="Barlow"/>
              <a:ea typeface="Barlow"/>
              <a:cs typeface="Barlow"/>
              <a:sym typeface="Barlow"/>
            </a:endParaRPr>
          </a:p>
          <a:p>
            <a:pPr defTabSz="1219170">
              <a:lnSpc>
                <a:spcPct val="90000"/>
              </a:lnSpc>
              <a:buClr>
                <a:srgbClr val="000000"/>
              </a:buClr>
              <a:buSzPts val="800"/>
            </a:pPr>
            <a:endParaRPr sz="1867" kern="0">
              <a:solidFill>
                <a:srgbClr val="FFFFFF"/>
              </a:solidFill>
              <a:latin typeface="Barlow"/>
              <a:ea typeface="Barlow"/>
              <a:cs typeface="Barlow"/>
              <a:sym typeface="Barlow"/>
            </a:endParaRPr>
          </a:p>
          <a:p>
            <a:pPr defTabSz="1219170">
              <a:lnSpc>
                <a:spcPct val="90000"/>
              </a:lnSpc>
              <a:buClr>
                <a:srgbClr val="000000"/>
              </a:buClr>
              <a:buSzPts val="800"/>
            </a:pPr>
            <a:r>
              <a:rPr lang="en" sz="1867" kern="0">
                <a:solidFill>
                  <a:srgbClr val="000000"/>
                </a:solidFill>
                <a:latin typeface="Barlow"/>
                <a:ea typeface="Barlow"/>
                <a:cs typeface="Barlow"/>
                <a:sym typeface="Barlow"/>
              </a:rPr>
              <a:t>Over the next 3-4 years Ni Nyampinga will be addressing multiple behaviours on the journey towards our ultimate goal of </a:t>
            </a:r>
            <a:r>
              <a:rPr lang="en" sz="1867" b="1" kern="0">
                <a:solidFill>
                  <a:srgbClr val="000000"/>
                </a:solidFill>
                <a:latin typeface="Barlow"/>
                <a:ea typeface="Barlow"/>
                <a:cs typeface="Barlow"/>
                <a:sym typeface="Barlow"/>
              </a:rPr>
              <a:t>girls practicing safe sex when ready.  </a:t>
            </a:r>
            <a:r>
              <a:rPr lang="en" sz="1867" b="1" kern="0">
                <a:solidFill>
                  <a:srgbClr val="FFFFFF"/>
                </a:solidFill>
                <a:latin typeface="Barlow"/>
                <a:ea typeface="Barlow"/>
                <a:cs typeface="Barlow"/>
                <a:sym typeface="Barlow"/>
              </a:rPr>
              <a:t> </a:t>
            </a:r>
            <a:br>
              <a:rPr lang="en" sz="1867" b="1" kern="0">
                <a:solidFill>
                  <a:srgbClr val="000000"/>
                </a:solidFill>
                <a:latin typeface="Barlow"/>
                <a:ea typeface="Barlow"/>
                <a:cs typeface="Barlow"/>
                <a:sym typeface="Barlow"/>
              </a:rPr>
            </a:br>
            <a:endParaRPr sz="1867" b="1" kern="0">
              <a:solidFill>
                <a:srgbClr val="000000"/>
              </a:solidFill>
              <a:latin typeface="Barlow"/>
              <a:ea typeface="Barlow"/>
              <a:cs typeface="Barlow"/>
              <a:sym typeface="Barlow"/>
            </a:endParaRPr>
          </a:p>
          <a:p>
            <a:pPr defTabSz="1219170">
              <a:buClr>
                <a:srgbClr val="000000"/>
              </a:buClr>
            </a:pPr>
            <a:r>
              <a:rPr lang="en" sz="1867" kern="0">
                <a:solidFill>
                  <a:srgbClr val="000000"/>
                </a:solidFill>
                <a:latin typeface="Barlow"/>
                <a:ea typeface="Barlow"/>
                <a:cs typeface="Barlow"/>
                <a:sym typeface="Barlow"/>
              </a:rPr>
              <a:t>Recent programming (and this evaluation) focus on the first two behaviours in the journey; </a:t>
            </a:r>
            <a:r>
              <a:rPr lang="en" sz="1867" b="1" kern="0">
                <a:solidFill>
                  <a:srgbClr val="000000"/>
                </a:solidFill>
                <a:latin typeface="Barlow"/>
                <a:ea typeface="Barlow"/>
                <a:cs typeface="Barlow"/>
                <a:sym typeface="Barlow"/>
              </a:rPr>
              <a:t>Speaking about sex and SRHR</a:t>
            </a:r>
            <a:r>
              <a:rPr lang="en" sz="1867" kern="0">
                <a:solidFill>
                  <a:srgbClr val="000000"/>
                </a:solidFill>
                <a:latin typeface="Barlow"/>
                <a:ea typeface="Barlow"/>
                <a:cs typeface="Barlow"/>
                <a:sym typeface="Barlow"/>
              </a:rPr>
              <a:t> and </a:t>
            </a:r>
            <a:r>
              <a:rPr lang="en" sz="1867" b="1" kern="0">
                <a:solidFill>
                  <a:srgbClr val="000000"/>
                </a:solidFill>
                <a:latin typeface="Barlow"/>
                <a:ea typeface="Barlow"/>
                <a:cs typeface="Barlow"/>
                <a:sym typeface="Barlow"/>
              </a:rPr>
              <a:t>Accessing SRHR services</a:t>
            </a:r>
            <a:endParaRPr sz="1867" b="1" kern="0">
              <a:solidFill>
                <a:srgbClr val="000000"/>
              </a:solidFill>
              <a:latin typeface="Barlow"/>
              <a:ea typeface="Barlow"/>
              <a:cs typeface="Barlow"/>
              <a:sym typeface="Barlow"/>
            </a:endParaRPr>
          </a:p>
        </p:txBody>
      </p:sp>
      <p:pic>
        <p:nvPicPr>
          <p:cNvPr id="324" name="Google Shape;324;g125af9fe7c7_0_349"/>
          <p:cNvPicPr preferRelativeResize="0"/>
          <p:nvPr/>
        </p:nvPicPr>
        <p:blipFill>
          <a:blip r:embed="rId4">
            <a:alphaModFix/>
          </a:blip>
          <a:stretch>
            <a:fillRect/>
          </a:stretch>
        </p:blipFill>
        <p:spPr>
          <a:xfrm>
            <a:off x="894338" y="3505189"/>
            <a:ext cx="657225" cy="1171575"/>
          </a:xfrm>
          <a:prstGeom prst="rect">
            <a:avLst/>
          </a:prstGeom>
          <a:noFill/>
          <a:ln>
            <a:noFill/>
          </a:ln>
        </p:spPr>
      </p:pic>
      <p:cxnSp>
        <p:nvCxnSpPr>
          <p:cNvPr id="325" name="Google Shape;325;g125af9fe7c7_0_349"/>
          <p:cNvCxnSpPr/>
          <p:nvPr/>
        </p:nvCxnSpPr>
        <p:spPr>
          <a:xfrm rot="10800000" flipH="1">
            <a:off x="408575" y="4668075"/>
            <a:ext cx="11220000" cy="18400"/>
          </a:xfrm>
          <a:prstGeom prst="straightConnector1">
            <a:avLst/>
          </a:prstGeom>
          <a:noFill/>
          <a:ln w="9525" cap="flat" cmpd="sng">
            <a:solidFill>
              <a:schemeClr val="dk1"/>
            </a:solidFill>
            <a:prstDash val="solid"/>
            <a:round/>
            <a:headEnd type="none" w="med" len="med"/>
            <a:tailEnd type="none" w="med" len="med"/>
          </a:ln>
        </p:spPr>
      </p:cxnSp>
      <p:sp>
        <p:nvSpPr>
          <p:cNvPr id="326" name="Google Shape;326;g125af9fe7c7_0_349"/>
          <p:cNvSpPr/>
          <p:nvPr/>
        </p:nvSpPr>
        <p:spPr>
          <a:xfrm>
            <a:off x="1722651" y="4611475"/>
            <a:ext cx="112400" cy="112400"/>
          </a:xfrm>
          <a:prstGeom prst="ellipse">
            <a:avLst/>
          </a:prstGeom>
          <a:solidFill>
            <a:schemeClr val="dk1"/>
          </a:solidFill>
          <a:ln>
            <a:noFill/>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g125af9fe7c7_0_349"/>
          <p:cNvSpPr/>
          <p:nvPr/>
        </p:nvSpPr>
        <p:spPr>
          <a:xfrm>
            <a:off x="3555445" y="4611475"/>
            <a:ext cx="112400" cy="112400"/>
          </a:xfrm>
          <a:prstGeom prst="ellipse">
            <a:avLst/>
          </a:prstGeom>
          <a:solidFill>
            <a:schemeClr val="dk1"/>
          </a:solidFill>
          <a:ln>
            <a:noFill/>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g125af9fe7c7_0_349"/>
          <p:cNvSpPr/>
          <p:nvPr/>
        </p:nvSpPr>
        <p:spPr>
          <a:xfrm>
            <a:off x="10886625" y="4611475"/>
            <a:ext cx="112400" cy="112400"/>
          </a:xfrm>
          <a:prstGeom prst="ellipse">
            <a:avLst/>
          </a:prstGeom>
          <a:solidFill>
            <a:schemeClr val="dk1"/>
          </a:solidFill>
          <a:ln>
            <a:noFill/>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g125af9fe7c7_0_349"/>
          <p:cNvSpPr/>
          <p:nvPr/>
        </p:nvSpPr>
        <p:spPr>
          <a:xfrm>
            <a:off x="9053831" y="4611475"/>
            <a:ext cx="112400" cy="112400"/>
          </a:xfrm>
          <a:prstGeom prst="ellipse">
            <a:avLst/>
          </a:prstGeom>
          <a:solidFill>
            <a:schemeClr val="dk1"/>
          </a:solidFill>
          <a:ln>
            <a:noFill/>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g125af9fe7c7_0_349"/>
          <p:cNvSpPr/>
          <p:nvPr/>
        </p:nvSpPr>
        <p:spPr>
          <a:xfrm>
            <a:off x="7221035" y="4611475"/>
            <a:ext cx="112400" cy="112400"/>
          </a:xfrm>
          <a:prstGeom prst="ellipse">
            <a:avLst/>
          </a:prstGeom>
          <a:solidFill>
            <a:schemeClr val="dk1"/>
          </a:solidFill>
          <a:ln>
            <a:noFill/>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g125af9fe7c7_0_349"/>
          <p:cNvSpPr/>
          <p:nvPr/>
        </p:nvSpPr>
        <p:spPr>
          <a:xfrm>
            <a:off x="5388240" y="4611475"/>
            <a:ext cx="112400" cy="112400"/>
          </a:xfrm>
          <a:prstGeom prst="ellipse">
            <a:avLst/>
          </a:prstGeom>
          <a:solidFill>
            <a:schemeClr val="dk1"/>
          </a:solidFill>
          <a:ln>
            <a:noFill/>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32" name="Google Shape;332;g125af9fe7c7_0_349"/>
          <p:cNvPicPr preferRelativeResize="0"/>
          <p:nvPr/>
        </p:nvPicPr>
        <p:blipFill>
          <a:blip r:embed="rId4">
            <a:alphaModFix/>
          </a:blip>
          <a:stretch>
            <a:fillRect/>
          </a:stretch>
        </p:blipFill>
        <p:spPr>
          <a:xfrm>
            <a:off x="6539752" y="3514889"/>
            <a:ext cx="657225" cy="1171575"/>
          </a:xfrm>
          <a:prstGeom prst="rect">
            <a:avLst/>
          </a:prstGeom>
          <a:noFill/>
          <a:ln>
            <a:noFill/>
          </a:ln>
        </p:spPr>
      </p:pic>
      <p:pic>
        <p:nvPicPr>
          <p:cNvPr id="333" name="Google Shape;333;g125af9fe7c7_0_349"/>
          <p:cNvPicPr preferRelativeResize="0"/>
          <p:nvPr/>
        </p:nvPicPr>
        <p:blipFill>
          <a:blip r:embed="rId4">
            <a:alphaModFix/>
          </a:blip>
          <a:stretch>
            <a:fillRect/>
          </a:stretch>
        </p:blipFill>
        <p:spPr>
          <a:xfrm>
            <a:off x="9865489" y="3505189"/>
            <a:ext cx="657225" cy="1171575"/>
          </a:xfrm>
          <a:prstGeom prst="rect">
            <a:avLst/>
          </a:prstGeom>
          <a:noFill/>
          <a:ln>
            <a:noFill/>
          </a:ln>
        </p:spPr>
      </p:pic>
      <p:sp>
        <p:nvSpPr>
          <p:cNvPr id="334" name="Google Shape;334;g125af9fe7c7_0_349"/>
          <p:cNvSpPr txBox="1"/>
          <p:nvPr/>
        </p:nvSpPr>
        <p:spPr>
          <a:xfrm>
            <a:off x="10228676" y="4831401"/>
            <a:ext cx="1436800" cy="923316"/>
          </a:xfrm>
          <a:prstGeom prst="rect">
            <a:avLst/>
          </a:prstGeom>
          <a:solidFill>
            <a:schemeClr val="dk1"/>
          </a:solidFill>
          <a:ln>
            <a:noFill/>
          </a:ln>
        </p:spPr>
        <p:txBody>
          <a:bodyPr spcFirstLastPara="1" wrap="square" lIns="91433" tIns="91433" rIns="91433" bIns="91433" anchor="t" anchorCtr="0">
            <a:spAutoFit/>
          </a:bodyPr>
          <a:lstStyle/>
          <a:p>
            <a:pPr algn="ctr" defTabSz="1219170">
              <a:buClr>
                <a:srgbClr val="000000"/>
              </a:buClr>
            </a:pPr>
            <a:r>
              <a:rPr lang="en" sz="1200" b="1" kern="0">
                <a:solidFill>
                  <a:srgbClr val="FFFFFF"/>
                </a:solidFill>
                <a:latin typeface="Barlow"/>
                <a:ea typeface="Barlow"/>
                <a:cs typeface="Barlow"/>
                <a:sym typeface="Barlow"/>
              </a:rPr>
              <a:t>FINAL BEHAVIOUR</a:t>
            </a:r>
            <a:endParaRPr sz="1200" b="1" kern="0">
              <a:solidFill>
                <a:srgbClr val="FFFFFF"/>
              </a:solidFill>
              <a:latin typeface="Barlow"/>
              <a:ea typeface="Barlow"/>
              <a:cs typeface="Barlow"/>
              <a:sym typeface="Barlow"/>
            </a:endParaRPr>
          </a:p>
          <a:p>
            <a:pPr algn="ctr" defTabSz="1219170">
              <a:buClr>
                <a:srgbClr val="000000"/>
              </a:buClr>
            </a:pPr>
            <a:endParaRPr sz="1200" b="1" kern="0">
              <a:solidFill>
                <a:srgbClr val="FFFFFF"/>
              </a:solidFill>
              <a:latin typeface="Barlow"/>
              <a:ea typeface="Barlow"/>
              <a:cs typeface="Barlow"/>
              <a:sym typeface="Barlow"/>
            </a:endParaRPr>
          </a:p>
          <a:p>
            <a:pPr algn="ctr" defTabSz="1219170">
              <a:buClr>
                <a:srgbClr val="000000"/>
              </a:buClr>
            </a:pPr>
            <a:r>
              <a:rPr lang="en" sz="1200" b="1" kern="0">
                <a:solidFill>
                  <a:srgbClr val="FFFFFF"/>
                </a:solidFill>
                <a:latin typeface="Barlow"/>
                <a:ea typeface="Barlow"/>
                <a:cs typeface="Barlow"/>
                <a:sym typeface="Barlow"/>
              </a:rPr>
              <a:t>Girls practice safe sex when ready</a:t>
            </a:r>
            <a:endParaRPr sz="1200" b="1" kern="0">
              <a:solidFill>
                <a:srgbClr val="FFFFFF"/>
              </a:solidFill>
              <a:latin typeface="Barlow"/>
              <a:ea typeface="Barlow"/>
              <a:cs typeface="Barlow"/>
              <a:sym typeface="Barlow"/>
            </a:endParaRPr>
          </a:p>
        </p:txBody>
      </p:sp>
      <p:sp>
        <p:nvSpPr>
          <p:cNvPr id="335" name="Google Shape;335;g125af9fe7c7_0_349"/>
          <p:cNvSpPr txBox="1"/>
          <p:nvPr/>
        </p:nvSpPr>
        <p:spPr>
          <a:xfrm>
            <a:off x="1202823" y="4831401"/>
            <a:ext cx="1145600" cy="1292647"/>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33" tIns="91433" rIns="91433" bIns="91433" anchor="t" anchorCtr="0">
            <a:spAutoFit/>
          </a:bodyPr>
          <a:lstStyle/>
          <a:p>
            <a:pPr algn="ctr" defTabSz="1219170">
              <a:buClr>
                <a:srgbClr val="000000"/>
              </a:buClr>
            </a:pPr>
            <a:r>
              <a:rPr lang="en" sz="1200" b="1" kern="0">
                <a:solidFill>
                  <a:srgbClr val="000000"/>
                </a:solidFill>
                <a:latin typeface="Barlow"/>
                <a:ea typeface="Barlow"/>
                <a:cs typeface="Barlow"/>
                <a:sym typeface="Barlow"/>
              </a:rPr>
              <a:t>SUB-</a:t>
            </a:r>
            <a:endParaRPr sz="1200" b="1" kern="0">
              <a:solidFill>
                <a:srgbClr val="000000"/>
              </a:solidFill>
              <a:latin typeface="Barlow"/>
              <a:ea typeface="Barlow"/>
              <a:cs typeface="Barlow"/>
              <a:sym typeface="Barlow"/>
            </a:endParaRPr>
          </a:p>
          <a:p>
            <a:pPr algn="ctr" defTabSz="1219170">
              <a:buClr>
                <a:srgbClr val="000000"/>
              </a:buClr>
            </a:pPr>
            <a:r>
              <a:rPr lang="en" sz="1200" b="1" kern="0">
                <a:solidFill>
                  <a:srgbClr val="000000"/>
                </a:solidFill>
                <a:latin typeface="Barlow"/>
                <a:ea typeface="Barlow"/>
                <a:cs typeface="Barlow"/>
                <a:sym typeface="Barlow"/>
              </a:rPr>
              <a:t>BEHAVIOUR 1</a:t>
            </a:r>
            <a:endParaRPr sz="1200" b="1" kern="0">
              <a:solidFill>
                <a:srgbClr val="000000"/>
              </a:solidFill>
              <a:latin typeface="Barlow"/>
              <a:ea typeface="Barlow"/>
              <a:cs typeface="Barlow"/>
              <a:sym typeface="Barlow"/>
            </a:endParaRPr>
          </a:p>
          <a:p>
            <a:pPr algn="ctr" defTabSz="1219170">
              <a:buClr>
                <a:srgbClr val="000000"/>
              </a:buClr>
            </a:pPr>
            <a:endParaRPr sz="1200" b="1" kern="0">
              <a:solidFill>
                <a:srgbClr val="000000"/>
              </a:solidFill>
              <a:latin typeface="Barlow"/>
              <a:ea typeface="Barlow"/>
              <a:cs typeface="Barlow"/>
              <a:sym typeface="Barlow"/>
            </a:endParaRPr>
          </a:p>
          <a:p>
            <a:pPr algn="ctr" defTabSz="1219170">
              <a:buClr>
                <a:srgbClr val="000000"/>
              </a:buClr>
            </a:pPr>
            <a:r>
              <a:rPr lang="en" sz="1200" b="1" kern="0">
                <a:solidFill>
                  <a:srgbClr val="000000"/>
                </a:solidFill>
                <a:latin typeface="Barlow"/>
                <a:ea typeface="Barlow"/>
                <a:cs typeface="Barlow"/>
                <a:sym typeface="Barlow"/>
              </a:rPr>
              <a:t>Girls speak about sex and SRHR</a:t>
            </a:r>
            <a:endParaRPr sz="1200" b="1" kern="0">
              <a:solidFill>
                <a:srgbClr val="000000"/>
              </a:solidFill>
              <a:latin typeface="Barlow"/>
              <a:ea typeface="Barlow"/>
              <a:cs typeface="Barlow"/>
              <a:sym typeface="Barlow"/>
            </a:endParaRPr>
          </a:p>
        </p:txBody>
      </p:sp>
      <p:sp>
        <p:nvSpPr>
          <p:cNvPr id="336" name="Google Shape;336;g125af9fe7c7_0_349"/>
          <p:cNvSpPr txBox="1"/>
          <p:nvPr/>
        </p:nvSpPr>
        <p:spPr>
          <a:xfrm>
            <a:off x="3030827" y="4831401"/>
            <a:ext cx="1145600" cy="1292647"/>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33" tIns="91433" rIns="91433" bIns="91433" anchor="t" anchorCtr="0">
            <a:spAutoFit/>
          </a:bodyPr>
          <a:lstStyle/>
          <a:p>
            <a:pPr algn="ctr" defTabSz="1219170">
              <a:buClr>
                <a:srgbClr val="000000"/>
              </a:buClr>
            </a:pPr>
            <a:r>
              <a:rPr lang="en" sz="1200" b="1" kern="0">
                <a:solidFill>
                  <a:srgbClr val="000000"/>
                </a:solidFill>
                <a:latin typeface="Barlow"/>
                <a:ea typeface="Barlow"/>
                <a:cs typeface="Barlow"/>
                <a:sym typeface="Barlow"/>
              </a:rPr>
              <a:t>SUB-</a:t>
            </a:r>
            <a:endParaRPr sz="1200" b="1" kern="0">
              <a:solidFill>
                <a:srgbClr val="000000"/>
              </a:solidFill>
              <a:latin typeface="Barlow"/>
              <a:ea typeface="Barlow"/>
              <a:cs typeface="Barlow"/>
              <a:sym typeface="Barlow"/>
            </a:endParaRPr>
          </a:p>
          <a:p>
            <a:pPr algn="ctr" defTabSz="1219170">
              <a:buClr>
                <a:srgbClr val="000000"/>
              </a:buClr>
            </a:pPr>
            <a:r>
              <a:rPr lang="en" sz="1200" b="1" kern="0">
                <a:solidFill>
                  <a:srgbClr val="000000"/>
                </a:solidFill>
                <a:latin typeface="Barlow"/>
                <a:ea typeface="Barlow"/>
                <a:cs typeface="Barlow"/>
                <a:sym typeface="Barlow"/>
              </a:rPr>
              <a:t>BEHAVIOUR 2</a:t>
            </a:r>
            <a:endParaRPr sz="1200" b="1" kern="0">
              <a:solidFill>
                <a:srgbClr val="000000"/>
              </a:solidFill>
              <a:latin typeface="Barlow"/>
              <a:ea typeface="Barlow"/>
              <a:cs typeface="Barlow"/>
              <a:sym typeface="Barlow"/>
            </a:endParaRPr>
          </a:p>
          <a:p>
            <a:pPr algn="ctr" defTabSz="1219170">
              <a:buClr>
                <a:srgbClr val="000000"/>
              </a:buClr>
            </a:pPr>
            <a:endParaRPr sz="1200" b="1" kern="0">
              <a:solidFill>
                <a:srgbClr val="000000"/>
              </a:solidFill>
              <a:latin typeface="Barlow"/>
              <a:ea typeface="Barlow"/>
              <a:cs typeface="Barlow"/>
              <a:sym typeface="Barlow"/>
            </a:endParaRPr>
          </a:p>
          <a:p>
            <a:pPr algn="ctr" defTabSz="1219170">
              <a:buClr>
                <a:srgbClr val="000000"/>
              </a:buClr>
            </a:pPr>
            <a:r>
              <a:rPr lang="en" sz="1200" b="1" kern="0">
                <a:solidFill>
                  <a:srgbClr val="000000"/>
                </a:solidFill>
                <a:latin typeface="Barlow"/>
                <a:ea typeface="Barlow"/>
                <a:cs typeface="Barlow"/>
                <a:sym typeface="Barlow"/>
              </a:rPr>
              <a:t>Girls access SRHR services</a:t>
            </a:r>
            <a:endParaRPr sz="1200" b="1" kern="0">
              <a:solidFill>
                <a:srgbClr val="000000"/>
              </a:solidFill>
              <a:latin typeface="Barlow"/>
              <a:ea typeface="Barlow"/>
              <a:cs typeface="Barlow"/>
              <a:sym typeface="Barlow"/>
            </a:endParaRPr>
          </a:p>
        </p:txBody>
      </p:sp>
      <p:sp>
        <p:nvSpPr>
          <p:cNvPr id="337" name="Google Shape;337;g125af9fe7c7_0_349"/>
          <p:cNvSpPr txBox="1"/>
          <p:nvPr/>
        </p:nvSpPr>
        <p:spPr>
          <a:xfrm>
            <a:off x="4876123" y="4831401"/>
            <a:ext cx="1145600" cy="1292647"/>
          </a:xfrm>
          <a:prstGeom prst="rect">
            <a:avLst/>
          </a:prstGeom>
          <a:solidFill>
            <a:schemeClr val="lt1"/>
          </a:solidFill>
          <a:ln>
            <a:noFill/>
          </a:ln>
        </p:spPr>
        <p:txBody>
          <a:bodyPr spcFirstLastPara="1" wrap="square" lIns="91433" tIns="91433" rIns="91433" bIns="91433" anchor="t" anchorCtr="0">
            <a:spAutoFit/>
          </a:bodyPr>
          <a:lstStyle/>
          <a:p>
            <a:pPr algn="ctr" defTabSz="1219170">
              <a:buClr>
                <a:srgbClr val="000000"/>
              </a:buClr>
            </a:pPr>
            <a:r>
              <a:rPr lang="en" sz="1200" b="1" kern="0">
                <a:solidFill>
                  <a:srgbClr val="000000"/>
                </a:solidFill>
                <a:latin typeface="Barlow"/>
                <a:ea typeface="Barlow"/>
                <a:cs typeface="Barlow"/>
                <a:sym typeface="Barlow"/>
              </a:rPr>
              <a:t>SUB-</a:t>
            </a:r>
            <a:endParaRPr sz="1200" b="1" kern="0">
              <a:solidFill>
                <a:srgbClr val="000000"/>
              </a:solidFill>
              <a:latin typeface="Barlow"/>
              <a:ea typeface="Barlow"/>
              <a:cs typeface="Barlow"/>
              <a:sym typeface="Barlow"/>
            </a:endParaRPr>
          </a:p>
          <a:p>
            <a:pPr algn="ctr" defTabSz="1219170">
              <a:buClr>
                <a:srgbClr val="000000"/>
              </a:buClr>
            </a:pPr>
            <a:r>
              <a:rPr lang="en" sz="1200" b="1" kern="0">
                <a:solidFill>
                  <a:srgbClr val="000000"/>
                </a:solidFill>
                <a:latin typeface="Barlow"/>
                <a:ea typeface="Barlow"/>
                <a:cs typeface="Barlow"/>
                <a:sym typeface="Barlow"/>
              </a:rPr>
              <a:t>BEHAVIOUR 3</a:t>
            </a:r>
            <a:endParaRPr sz="1200" b="1" kern="0">
              <a:solidFill>
                <a:srgbClr val="000000"/>
              </a:solidFill>
              <a:latin typeface="Barlow"/>
              <a:ea typeface="Barlow"/>
              <a:cs typeface="Barlow"/>
              <a:sym typeface="Barlow"/>
            </a:endParaRPr>
          </a:p>
          <a:p>
            <a:pPr algn="ctr" defTabSz="1219170">
              <a:buClr>
                <a:srgbClr val="000000"/>
              </a:buClr>
            </a:pPr>
            <a:endParaRPr sz="1200" b="1" kern="0">
              <a:solidFill>
                <a:srgbClr val="000000"/>
              </a:solidFill>
              <a:latin typeface="Barlow"/>
              <a:ea typeface="Barlow"/>
              <a:cs typeface="Barlow"/>
              <a:sym typeface="Barlow"/>
            </a:endParaRPr>
          </a:p>
          <a:p>
            <a:pPr algn="ctr" defTabSz="1219170">
              <a:buClr>
                <a:srgbClr val="000000"/>
              </a:buClr>
            </a:pPr>
            <a:r>
              <a:rPr lang="en" sz="1200" b="1" kern="0">
                <a:solidFill>
                  <a:srgbClr val="000000"/>
                </a:solidFill>
                <a:latin typeface="Barlow"/>
                <a:ea typeface="Barlow"/>
                <a:cs typeface="Barlow"/>
                <a:sym typeface="Barlow"/>
              </a:rPr>
              <a:t>Girls access contraceptives </a:t>
            </a:r>
            <a:endParaRPr sz="1200" b="1" kern="0">
              <a:solidFill>
                <a:srgbClr val="000000"/>
              </a:solidFill>
              <a:latin typeface="Barlow"/>
              <a:ea typeface="Barlow"/>
              <a:cs typeface="Barlow"/>
              <a:sym typeface="Barlow"/>
            </a:endParaRPr>
          </a:p>
        </p:txBody>
      </p:sp>
      <p:sp>
        <p:nvSpPr>
          <p:cNvPr id="338" name="Google Shape;338;g125af9fe7c7_0_349"/>
          <p:cNvSpPr txBox="1"/>
          <p:nvPr/>
        </p:nvSpPr>
        <p:spPr>
          <a:xfrm>
            <a:off x="6699921" y="4831401"/>
            <a:ext cx="1145600" cy="1292647"/>
          </a:xfrm>
          <a:prstGeom prst="rect">
            <a:avLst/>
          </a:prstGeom>
          <a:solidFill>
            <a:schemeClr val="lt1"/>
          </a:solidFill>
          <a:ln>
            <a:noFill/>
          </a:ln>
        </p:spPr>
        <p:txBody>
          <a:bodyPr spcFirstLastPara="1" wrap="square" lIns="91433" tIns="91433" rIns="91433" bIns="91433" anchor="t" anchorCtr="0">
            <a:spAutoFit/>
          </a:bodyPr>
          <a:lstStyle/>
          <a:p>
            <a:pPr algn="ctr" defTabSz="1219170">
              <a:buClr>
                <a:srgbClr val="000000"/>
              </a:buClr>
            </a:pPr>
            <a:r>
              <a:rPr lang="en" sz="1200" b="1" kern="0">
                <a:solidFill>
                  <a:srgbClr val="000000"/>
                </a:solidFill>
                <a:latin typeface="Barlow"/>
                <a:ea typeface="Barlow"/>
                <a:cs typeface="Barlow"/>
                <a:sym typeface="Barlow"/>
              </a:rPr>
              <a:t>SUB-</a:t>
            </a:r>
            <a:endParaRPr sz="1200" b="1" kern="0">
              <a:solidFill>
                <a:srgbClr val="000000"/>
              </a:solidFill>
              <a:latin typeface="Barlow"/>
              <a:ea typeface="Barlow"/>
              <a:cs typeface="Barlow"/>
              <a:sym typeface="Barlow"/>
            </a:endParaRPr>
          </a:p>
          <a:p>
            <a:pPr algn="ctr" defTabSz="1219170">
              <a:buClr>
                <a:srgbClr val="000000"/>
              </a:buClr>
            </a:pPr>
            <a:r>
              <a:rPr lang="en" sz="1200" b="1" kern="0">
                <a:solidFill>
                  <a:srgbClr val="000000"/>
                </a:solidFill>
                <a:latin typeface="Barlow"/>
                <a:ea typeface="Barlow"/>
                <a:cs typeface="Barlow"/>
                <a:sym typeface="Barlow"/>
              </a:rPr>
              <a:t>BEHAVIOUR 4</a:t>
            </a:r>
            <a:endParaRPr sz="1200" b="1" kern="0">
              <a:solidFill>
                <a:srgbClr val="000000"/>
              </a:solidFill>
              <a:latin typeface="Barlow"/>
              <a:ea typeface="Barlow"/>
              <a:cs typeface="Barlow"/>
              <a:sym typeface="Barlow"/>
            </a:endParaRPr>
          </a:p>
          <a:p>
            <a:pPr algn="ctr" defTabSz="1219170">
              <a:buClr>
                <a:srgbClr val="000000"/>
              </a:buClr>
            </a:pPr>
            <a:endParaRPr sz="1200" b="1" kern="0">
              <a:solidFill>
                <a:srgbClr val="000000"/>
              </a:solidFill>
              <a:latin typeface="Barlow"/>
              <a:ea typeface="Barlow"/>
              <a:cs typeface="Barlow"/>
              <a:sym typeface="Barlow"/>
            </a:endParaRPr>
          </a:p>
          <a:p>
            <a:pPr algn="ctr" defTabSz="1219170">
              <a:buClr>
                <a:srgbClr val="000000"/>
              </a:buClr>
            </a:pPr>
            <a:r>
              <a:rPr lang="en" sz="1200" b="1" kern="0">
                <a:solidFill>
                  <a:srgbClr val="000000"/>
                </a:solidFill>
                <a:latin typeface="Barlow"/>
                <a:ea typeface="Barlow"/>
                <a:cs typeface="Barlow"/>
                <a:sym typeface="Barlow"/>
              </a:rPr>
              <a:t>Girls carry condoms</a:t>
            </a:r>
            <a:endParaRPr sz="1200" b="1" kern="0">
              <a:solidFill>
                <a:srgbClr val="000000"/>
              </a:solidFill>
              <a:latin typeface="Barlow"/>
              <a:ea typeface="Barlow"/>
              <a:cs typeface="Barlow"/>
              <a:sym typeface="Barlow"/>
            </a:endParaRPr>
          </a:p>
          <a:p>
            <a:pPr algn="ctr" defTabSz="1219170">
              <a:buClr>
                <a:srgbClr val="000000"/>
              </a:buClr>
            </a:pPr>
            <a:endParaRPr sz="1200" b="1" kern="0">
              <a:solidFill>
                <a:srgbClr val="000000"/>
              </a:solidFill>
              <a:latin typeface="Barlow"/>
              <a:ea typeface="Barlow"/>
              <a:cs typeface="Barlow"/>
              <a:sym typeface="Barlow"/>
            </a:endParaRPr>
          </a:p>
        </p:txBody>
      </p:sp>
      <p:sp>
        <p:nvSpPr>
          <p:cNvPr id="339" name="Google Shape;339;g125af9fe7c7_0_349"/>
          <p:cNvSpPr txBox="1"/>
          <p:nvPr/>
        </p:nvSpPr>
        <p:spPr>
          <a:xfrm>
            <a:off x="8523725" y="4831401"/>
            <a:ext cx="1319600" cy="1292647"/>
          </a:xfrm>
          <a:prstGeom prst="rect">
            <a:avLst/>
          </a:prstGeom>
          <a:solidFill>
            <a:schemeClr val="lt1"/>
          </a:solidFill>
          <a:ln>
            <a:noFill/>
          </a:ln>
        </p:spPr>
        <p:txBody>
          <a:bodyPr spcFirstLastPara="1" wrap="square" lIns="91433" tIns="91433" rIns="91433" bIns="91433" anchor="t" anchorCtr="0">
            <a:spAutoFit/>
          </a:bodyPr>
          <a:lstStyle/>
          <a:p>
            <a:pPr algn="ctr" defTabSz="1219170">
              <a:buClr>
                <a:srgbClr val="000000"/>
              </a:buClr>
            </a:pPr>
            <a:r>
              <a:rPr lang="en" sz="1200" b="1" kern="0">
                <a:solidFill>
                  <a:srgbClr val="000000"/>
                </a:solidFill>
                <a:latin typeface="Barlow"/>
                <a:ea typeface="Barlow"/>
                <a:cs typeface="Barlow"/>
                <a:sym typeface="Barlow"/>
              </a:rPr>
              <a:t>SUB-</a:t>
            </a:r>
            <a:endParaRPr sz="1200" b="1" kern="0">
              <a:solidFill>
                <a:srgbClr val="000000"/>
              </a:solidFill>
              <a:latin typeface="Barlow"/>
              <a:ea typeface="Barlow"/>
              <a:cs typeface="Barlow"/>
              <a:sym typeface="Barlow"/>
            </a:endParaRPr>
          </a:p>
          <a:p>
            <a:pPr algn="ctr" defTabSz="1219170">
              <a:buClr>
                <a:srgbClr val="000000"/>
              </a:buClr>
            </a:pPr>
            <a:r>
              <a:rPr lang="en" sz="1200" b="1" kern="0">
                <a:solidFill>
                  <a:srgbClr val="000000"/>
                </a:solidFill>
                <a:latin typeface="Barlow"/>
                <a:ea typeface="Barlow"/>
                <a:cs typeface="Barlow"/>
                <a:sym typeface="Barlow"/>
              </a:rPr>
              <a:t>BEHAVIOUR 5</a:t>
            </a:r>
            <a:endParaRPr sz="1200" b="1" kern="0">
              <a:solidFill>
                <a:srgbClr val="000000"/>
              </a:solidFill>
              <a:latin typeface="Barlow"/>
              <a:ea typeface="Barlow"/>
              <a:cs typeface="Barlow"/>
              <a:sym typeface="Barlow"/>
            </a:endParaRPr>
          </a:p>
          <a:p>
            <a:pPr algn="ctr" defTabSz="1219170">
              <a:buClr>
                <a:srgbClr val="000000"/>
              </a:buClr>
            </a:pPr>
            <a:endParaRPr sz="1200" b="1" kern="0">
              <a:solidFill>
                <a:srgbClr val="000000"/>
              </a:solidFill>
              <a:latin typeface="Barlow"/>
              <a:ea typeface="Barlow"/>
              <a:cs typeface="Barlow"/>
              <a:sym typeface="Barlow"/>
            </a:endParaRPr>
          </a:p>
          <a:p>
            <a:pPr algn="ctr" defTabSz="1219170">
              <a:buClr>
                <a:srgbClr val="000000"/>
              </a:buClr>
            </a:pPr>
            <a:r>
              <a:rPr lang="en" sz="1200" b="1" kern="0">
                <a:solidFill>
                  <a:srgbClr val="000000"/>
                </a:solidFill>
                <a:latin typeface="Barlow"/>
                <a:ea typeface="Barlow"/>
                <a:cs typeface="Barlow"/>
                <a:sym typeface="Barlow"/>
              </a:rPr>
              <a:t>Girls negotiate safe sex with their boyfriends</a:t>
            </a:r>
            <a:endParaRPr sz="1200" b="1" kern="0">
              <a:solidFill>
                <a:srgbClr val="000000"/>
              </a:solidFill>
              <a:latin typeface="Barlow"/>
              <a:ea typeface="Barlow"/>
              <a:cs typeface="Barlow"/>
              <a:sym typeface="Barlow"/>
            </a:endParaRPr>
          </a:p>
        </p:txBody>
      </p:sp>
      <p:pic>
        <p:nvPicPr>
          <p:cNvPr id="340" name="Google Shape;340;g125af9fe7c7_0_349"/>
          <p:cNvPicPr preferRelativeResize="0"/>
          <p:nvPr/>
        </p:nvPicPr>
        <p:blipFill>
          <a:blip r:embed="rId4">
            <a:alphaModFix/>
          </a:blip>
          <a:stretch>
            <a:fillRect/>
          </a:stretch>
        </p:blipFill>
        <p:spPr>
          <a:xfrm>
            <a:off x="3692013" y="3514889"/>
            <a:ext cx="657225" cy="1171575"/>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344"/>
        <p:cNvGrpSpPr/>
        <p:nvPr/>
      </p:nvGrpSpPr>
      <p:grpSpPr>
        <a:xfrm>
          <a:off x="0" y="0"/>
          <a:ext cx="0" cy="0"/>
          <a:chOff x="0" y="0"/>
          <a:chExt cx="0" cy="0"/>
        </a:xfrm>
      </p:grpSpPr>
      <p:sp>
        <p:nvSpPr>
          <p:cNvPr id="345" name="Google Shape;345;g1257d6916d4_0_0"/>
          <p:cNvSpPr txBox="1">
            <a:spLocks noGrp="1"/>
          </p:cNvSpPr>
          <p:nvPr>
            <p:ph type="title"/>
          </p:nvPr>
        </p:nvSpPr>
        <p:spPr>
          <a:xfrm>
            <a:off x="335600" y="277800"/>
            <a:ext cx="11360800" cy="845200"/>
          </a:xfrm>
          <a:prstGeom prst="rect">
            <a:avLst/>
          </a:prstGeom>
          <a:noFill/>
          <a:ln>
            <a:noFill/>
          </a:ln>
        </p:spPr>
        <p:txBody>
          <a:bodyPr spcFirstLastPara="1" wrap="square" lIns="121900" tIns="121900" rIns="121900" bIns="121900" anchor="t" anchorCtr="0">
            <a:noAutofit/>
          </a:bodyPr>
          <a:lstStyle/>
          <a:p>
            <a:pPr>
              <a:buSzPts val="990"/>
            </a:pPr>
            <a:r>
              <a:rPr lang="en" sz="4293">
                <a:latin typeface="Barlow ExtraBold"/>
                <a:ea typeface="Barlow ExtraBold"/>
                <a:cs typeface="Barlow ExtraBold"/>
                <a:sym typeface="Barlow ExtraBold"/>
              </a:rPr>
              <a:t>INTERVENTION DESCRIPTION </a:t>
            </a:r>
            <a:endParaRPr sz="4293">
              <a:latin typeface="Barlow ExtraBold"/>
              <a:ea typeface="Barlow ExtraBold"/>
              <a:cs typeface="Barlow ExtraBold"/>
              <a:sym typeface="Barlow ExtraBold"/>
            </a:endParaRPr>
          </a:p>
        </p:txBody>
      </p:sp>
      <p:sp>
        <p:nvSpPr>
          <p:cNvPr id="346" name="Google Shape;346;g1257d6916d4_0_0"/>
          <p:cNvSpPr txBox="1">
            <a:spLocks noGrp="1"/>
          </p:cNvSpPr>
          <p:nvPr>
            <p:ph type="body" idx="1"/>
          </p:nvPr>
        </p:nvSpPr>
        <p:spPr>
          <a:xfrm>
            <a:off x="415600" y="1816700"/>
            <a:ext cx="11200800" cy="4857200"/>
          </a:xfrm>
          <a:prstGeom prst="rect">
            <a:avLst/>
          </a:prstGeom>
          <a:noFill/>
          <a:ln>
            <a:noFill/>
          </a:ln>
        </p:spPr>
        <p:txBody>
          <a:bodyPr spcFirstLastPara="1" wrap="square" lIns="121900" tIns="121900" rIns="121900" bIns="121900" anchor="t" anchorCtr="0">
            <a:noAutofit/>
          </a:bodyPr>
          <a:lstStyle/>
          <a:p>
            <a:pPr>
              <a:buClr>
                <a:schemeClr val="dk1"/>
              </a:buClr>
              <a:buFont typeface="Calibri"/>
              <a:buChar char="●"/>
            </a:pPr>
            <a:r>
              <a:rPr lang="en">
                <a:solidFill>
                  <a:schemeClr val="dk1"/>
                </a:solidFill>
                <a:latin typeface="Barlow"/>
                <a:ea typeface="Barlow"/>
                <a:cs typeface="Barlow"/>
                <a:sym typeface="Barlow"/>
              </a:rPr>
              <a:t>We use an </a:t>
            </a:r>
            <a:r>
              <a:rPr lang="en" b="1">
                <a:solidFill>
                  <a:schemeClr val="dk1"/>
                </a:solidFill>
                <a:latin typeface="Barlow"/>
                <a:ea typeface="Barlow"/>
                <a:cs typeface="Barlow"/>
                <a:sym typeface="Barlow"/>
              </a:rPr>
              <a:t>SBCC and gender transformative approach</a:t>
            </a:r>
            <a:r>
              <a:rPr lang="en">
                <a:solidFill>
                  <a:schemeClr val="dk1"/>
                </a:solidFill>
                <a:latin typeface="Barlow"/>
                <a:ea typeface="Barlow"/>
                <a:cs typeface="Barlow"/>
                <a:sym typeface="Barlow"/>
              </a:rPr>
              <a:t> to provide relatable and inspiring information to adolescent girls to enhance their skills and self confidence.</a:t>
            </a:r>
            <a:endParaRPr>
              <a:solidFill>
                <a:schemeClr val="dk1"/>
              </a:solidFill>
              <a:latin typeface="Barlow"/>
              <a:ea typeface="Barlow"/>
              <a:cs typeface="Barlow"/>
              <a:sym typeface="Barlow"/>
            </a:endParaRPr>
          </a:p>
          <a:p>
            <a:pPr indent="0">
              <a:buNone/>
            </a:pPr>
            <a:endParaRPr>
              <a:solidFill>
                <a:schemeClr val="dk1"/>
              </a:solidFill>
              <a:latin typeface="Barlow"/>
              <a:ea typeface="Barlow"/>
              <a:cs typeface="Barlow"/>
              <a:sym typeface="Barlow"/>
            </a:endParaRPr>
          </a:p>
          <a:p>
            <a:pPr>
              <a:buClr>
                <a:schemeClr val="dk1"/>
              </a:buClr>
              <a:buFont typeface="Calibri"/>
              <a:buChar char="●"/>
            </a:pPr>
            <a:r>
              <a:rPr lang="en">
                <a:solidFill>
                  <a:schemeClr val="dk1"/>
                </a:solidFill>
                <a:latin typeface="Barlow"/>
                <a:ea typeface="Barlow"/>
                <a:cs typeface="Barlow"/>
                <a:sym typeface="Barlow"/>
              </a:rPr>
              <a:t>Our content aims to increase </a:t>
            </a:r>
            <a:r>
              <a:rPr lang="en" b="1">
                <a:solidFill>
                  <a:schemeClr val="dk1"/>
                </a:solidFill>
                <a:latin typeface="Barlow"/>
                <a:ea typeface="Barlow"/>
                <a:cs typeface="Barlow"/>
                <a:sym typeface="Barlow"/>
              </a:rPr>
              <a:t>knowledge</a:t>
            </a:r>
            <a:r>
              <a:rPr lang="en">
                <a:solidFill>
                  <a:schemeClr val="dk1"/>
                </a:solidFill>
                <a:latin typeface="Barlow"/>
                <a:ea typeface="Barlow"/>
                <a:cs typeface="Barlow"/>
                <a:sym typeface="Barlow"/>
              </a:rPr>
              <a:t>, </a:t>
            </a:r>
            <a:r>
              <a:rPr lang="en" b="1">
                <a:solidFill>
                  <a:schemeClr val="dk1"/>
                </a:solidFill>
                <a:latin typeface="Barlow"/>
                <a:ea typeface="Barlow"/>
                <a:cs typeface="Barlow"/>
                <a:sym typeface="Barlow"/>
              </a:rPr>
              <a:t>attitudes</a:t>
            </a:r>
            <a:r>
              <a:rPr lang="en">
                <a:solidFill>
                  <a:schemeClr val="dk1"/>
                </a:solidFill>
                <a:latin typeface="Barlow"/>
                <a:ea typeface="Barlow"/>
                <a:cs typeface="Barlow"/>
                <a:sym typeface="Barlow"/>
              </a:rPr>
              <a:t>, </a:t>
            </a:r>
            <a:r>
              <a:rPr lang="en" b="1">
                <a:solidFill>
                  <a:schemeClr val="dk1"/>
                </a:solidFill>
                <a:latin typeface="Barlow"/>
                <a:ea typeface="Barlow"/>
                <a:cs typeface="Barlow"/>
                <a:sym typeface="Barlow"/>
              </a:rPr>
              <a:t>behaviours</a:t>
            </a:r>
            <a:r>
              <a:rPr lang="en">
                <a:solidFill>
                  <a:schemeClr val="dk1"/>
                </a:solidFill>
                <a:latin typeface="Barlow"/>
                <a:ea typeface="Barlow"/>
                <a:cs typeface="Barlow"/>
                <a:sym typeface="Barlow"/>
              </a:rPr>
              <a:t> and </a:t>
            </a:r>
            <a:r>
              <a:rPr lang="en" b="1">
                <a:solidFill>
                  <a:schemeClr val="dk1"/>
                </a:solidFill>
                <a:latin typeface="Barlow"/>
                <a:ea typeface="Barlow"/>
                <a:cs typeface="Barlow"/>
                <a:sym typeface="Barlow"/>
              </a:rPr>
              <a:t>norms</a:t>
            </a:r>
            <a:r>
              <a:rPr lang="en">
                <a:solidFill>
                  <a:schemeClr val="dk1"/>
                </a:solidFill>
                <a:latin typeface="Barlow"/>
                <a:ea typeface="Barlow"/>
                <a:cs typeface="Barlow"/>
                <a:sym typeface="Barlow"/>
              </a:rPr>
              <a:t> across the domains of </a:t>
            </a:r>
            <a:r>
              <a:rPr lang="en" b="1">
                <a:solidFill>
                  <a:schemeClr val="dk1"/>
                </a:solidFill>
                <a:latin typeface="Barlow"/>
                <a:ea typeface="Barlow"/>
                <a:cs typeface="Barlow"/>
                <a:sym typeface="Barlow"/>
              </a:rPr>
              <a:t>health </a:t>
            </a:r>
            <a:r>
              <a:rPr lang="en">
                <a:solidFill>
                  <a:schemeClr val="dk1"/>
                </a:solidFill>
                <a:latin typeface="Barlow"/>
                <a:ea typeface="Barlow"/>
                <a:cs typeface="Barlow"/>
                <a:sym typeface="Barlow"/>
              </a:rPr>
              <a:t>(including sexual &amp; reproductive health), </a:t>
            </a:r>
            <a:r>
              <a:rPr lang="en" b="1">
                <a:solidFill>
                  <a:schemeClr val="dk1"/>
                </a:solidFill>
                <a:latin typeface="Barlow"/>
                <a:ea typeface="Barlow"/>
                <a:cs typeface="Barlow"/>
                <a:sym typeface="Barlow"/>
              </a:rPr>
              <a:t>education</a:t>
            </a:r>
            <a:r>
              <a:rPr lang="en">
                <a:solidFill>
                  <a:schemeClr val="dk1"/>
                </a:solidFill>
                <a:latin typeface="Barlow"/>
                <a:ea typeface="Barlow"/>
                <a:cs typeface="Barlow"/>
                <a:sym typeface="Barlow"/>
              </a:rPr>
              <a:t>, </a:t>
            </a:r>
            <a:r>
              <a:rPr lang="en" b="1">
                <a:solidFill>
                  <a:schemeClr val="dk1"/>
                </a:solidFill>
                <a:latin typeface="Barlow"/>
                <a:ea typeface="Barlow"/>
                <a:cs typeface="Barlow"/>
                <a:sym typeface="Barlow"/>
              </a:rPr>
              <a:t>economic empowerment </a:t>
            </a:r>
            <a:r>
              <a:rPr lang="en">
                <a:solidFill>
                  <a:schemeClr val="dk1"/>
                </a:solidFill>
                <a:latin typeface="Barlow"/>
                <a:ea typeface="Barlow"/>
                <a:cs typeface="Barlow"/>
                <a:sym typeface="Barlow"/>
              </a:rPr>
              <a:t>and </a:t>
            </a:r>
            <a:r>
              <a:rPr lang="en" b="1">
                <a:solidFill>
                  <a:schemeClr val="dk1"/>
                </a:solidFill>
                <a:latin typeface="Barlow"/>
                <a:ea typeface="Barlow"/>
                <a:cs typeface="Barlow"/>
                <a:sym typeface="Barlow"/>
              </a:rPr>
              <a:t>safety</a:t>
            </a:r>
            <a:r>
              <a:rPr lang="en">
                <a:solidFill>
                  <a:schemeClr val="dk1"/>
                </a:solidFill>
                <a:latin typeface="Barlow"/>
                <a:ea typeface="Barlow"/>
                <a:cs typeface="Barlow"/>
                <a:sym typeface="Barlow"/>
              </a:rPr>
              <a:t>.</a:t>
            </a:r>
            <a:endParaRPr>
              <a:solidFill>
                <a:schemeClr val="dk1"/>
              </a:solidFill>
              <a:latin typeface="Barlow"/>
              <a:ea typeface="Barlow"/>
              <a:cs typeface="Barlow"/>
              <a:sym typeface="Barlow"/>
            </a:endParaRPr>
          </a:p>
          <a:p>
            <a:pPr indent="0">
              <a:buNone/>
            </a:pPr>
            <a:endParaRPr>
              <a:solidFill>
                <a:schemeClr val="dk1"/>
              </a:solidFill>
              <a:latin typeface="Barlow"/>
              <a:ea typeface="Barlow"/>
              <a:cs typeface="Barlow"/>
              <a:sym typeface="Barlow"/>
            </a:endParaRPr>
          </a:p>
          <a:p>
            <a:pPr>
              <a:buClr>
                <a:schemeClr val="dk1"/>
              </a:buClr>
              <a:buFont typeface="Calibri"/>
              <a:buChar char="●"/>
            </a:pPr>
            <a:r>
              <a:rPr lang="en">
                <a:solidFill>
                  <a:schemeClr val="dk1"/>
                </a:solidFill>
                <a:latin typeface="Barlow"/>
                <a:ea typeface="Barlow"/>
                <a:cs typeface="Barlow"/>
                <a:sym typeface="Barlow"/>
              </a:rPr>
              <a:t>We inspire the adolescent girl to </a:t>
            </a:r>
            <a:r>
              <a:rPr lang="en" b="1">
                <a:solidFill>
                  <a:schemeClr val="dk1"/>
                </a:solidFill>
                <a:latin typeface="Barlow"/>
                <a:ea typeface="Barlow"/>
                <a:cs typeface="Barlow"/>
                <a:sym typeface="Barlow"/>
              </a:rPr>
              <a:t>put herself at the center</a:t>
            </a:r>
            <a:r>
              <a:rPr lang="en">
                <a:solidFill>
                  <a:schemeClr val="dk1"/>
                </a:solidFill>
                <a:latin typeface="Barlow"/>
                <a:ea typeface="Barlow"/>
                <a:cs typeface="Barlow"/>
                <a:sym typeface="Barlow"/>
              </a:rPr>
              <a:t> of change.</a:t>
            </a:r>
            <a:endParaRPr>
              <a:solidFill>
                <a:schemeClr val="dk1"/>
              </a:solidFill>
              <a:latin typeface="Barlow"/>
              <a:ea typeface="Barlow"/>
              <a:cs typeface="Barlow"/>
              <a:sym typeface="Barlow"/>
            </a:endParaRPr>
          </a:p>
          <a:p>
            <a:pPr indent="0" algn="just">
              <a:lnSpc>
                <a:spcPct val="80000"/>
              </a:lnSpc>
              <a:buSzPts val="688"/>
              <a:buNone/>
            </a:pPr>
            <a:endParaRPr>
              <a:solidFill>
                <a:schemeClr val="dk1"/>
              </a:solidFill>
              <a:latin typeface="Barlow"/>
              <a:ea typeface="Barlow"/>
              <a:cs typeface="Barlow"/>
              <a:sym typeface="Barlow"/>
            </a:endParaRPr>
          </a:p>
        </p:txBody>
      </p:sp>
      <p:pic>
        <p:nvPicPr>
          <p:cNvPr id="347" name="Google Shape;347;g1257d6916d4_0_0"/>
          <p:cNvPicPr preferRelativeResize="0"/>
          <p:nvPr/>
        </p:nvPicPr>
        <p:blipFill rotWithShape="1">
          <a:blip r:embed="rId3">
            <a:alphaModFix/>
          </a:blip>
          <a:srcRect/>
          <a:stretch/>
        </p:blipFill>
        <p:spPr>
          <a:xfrm>
            <a:off x="11616400" y="6125556"/>
            <a:ext cx="447800" cy="548208"/>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351"/>
        <p:cNvGrpSpPr/>
        <p:nvPr/>
      </p:nvGrpSpPr>
      <p:grpSpPr>
        <a:xfrm>
          <a:off x="0" y="0"/>
          <a:ext cx="0" cy="0"/>
          <a:chOff x="0" y="0"/>
          <a:chExt cx="0" cy="0"/>
        </a:xfrm>
      </p:grpSpPr>
      <p:sp>
        <p:nvSpPr>
          <p:cNvPr id="352" name="Google Shape;352;p4"/>
          <p:cNvSpPr txBox="1">
            <a:spLocks noGrp="1"/>
          </p:cNvSpPr>
          <p:nvPr>
            <p:ph type="title"/>
          </p:nvPr>
        </p:nvSpPr>
        <p:spPr>
          <a:xfrm>
            <a:off x="87767" y="277800"/>
            <a:ext cx="12285600" cy="845200"/>
          </a:xfrm>
          <a:prstGeom prst="rect">
            <a:avLst/>
          </a:prstGeom>
          <a:noFill/>
          <a:ln>
            <a:noFill/>
          </a:ln>
        </p:spPr>
        <p:txBody>
          <a:bodyPr spcFirstLastPara="1" wrap="square" lIns="121900" tIns="121900" rIns="121900" bIns="121900" anchor="t" anchorCtr="0">
            <a:noAutofit/>
          </a:bodyPr>
          <a:lstStyle/>
          <a:p>
            <a:pPr>
              <a:buSzPts val="990"/>
            </a:pPr>
            <a:r>
              <a:rPr lang="en" sz="4000">
                <a:latin typeface="Barlow ExtraBold"/>
                <a:ea typeface="Barlow ExtraBold"/>
                <a:cs typeface="Barlow ExtraBold"/>
                <a:sym typeface="Barlow ExtraBold"/>
              </a:rPr>
              <a:t>GIRLS CENTERED CONTENT CREATION </a:t>
            </a:r>
            <a:endParaRPr sz="4000">
              <a:latin typeface="Barlow ExtraBold"/>
              <a:ea typeface="Barlow ExtraBold"/>
              <a:cs typeface="Barlow ExtraBold"/>
              <a:sym typeface="Barlow ExtraBold"/>
            </a:endParaRPr>
          </a:p>
        </p:txBody>
      </p:sp>
      <p:sp>
        <p:nvSpPr>
          <p:cNvPr id="353" name="Google Shape;353;p4"/>
          <p:cNvSpPr txBox="1">
            <a:spLocks noGrp="1"/>
          </p:cNvSpPr>
          <p:nvPr>
            <p:ph type="body" idx="1"/>
          </p:nvPr>
        </p:nvSpPr>
        <p:spPr>
          <a:xfrm>
            <a:off x="415600" y="1289100"/>
            <a:ext cx="11200800" cy="5121200"/>
          </a:xfrm>
          <a:prstGeom prst="rect">
            <a:avLst/>
          </a:prstGeom>
          <a:noFill/>
          <a:ln>
            <a:noFill/>
          </a:ln>
        </p:spPr>
        <p:txBody>
          <a:bodyPr spcFirstLastPara="1" wrap="square" lIns="121900" tIns="121900" rIns="121900" bIns="121900" anchor="t" anchorCtr="0">
            <a:noAutofit/>
          </a:bodyPr>
          <a:lstStyle/>
          <a:p>
            <a:pPr indent="-431789" algn="just">
              <a:buClr>
                <a:schemeClr val="dk1"/>
              </a:buClr>
              <a:buSzPts val="1500"/>
              <a:buFont typeface="Calibri"/>
              <a:buChar char="●"/>
            </a:pPr>
            <a:r>
              <a:rPr lang="en" sz="2000">
                <a:solidFill>
                  <a:schemeClr val="dk1"/>
                </a:solidFill>
                <a:latin typeface="Calibri"/>
                <a:ea typeface="Calibri"/>
                <a:cs typeface="Calibri"/>
                <a:sym typeface="Calibri"/>
              </a:rPr>
              <a:t>NN is implemented through a systematically integrated and coordinated </a:t>
            </a:r>
            <a:r>
              <a:rPr lang="en" sz="2000" b="1">
                <a:solidFill>
                  <a:schemeClr val="dk1"/>
                </a:solidFill>
                <a:latin typeface="Calibri"/>
                <a:ea typeface="Calibri"/>
                <a:cs typeface="Calibri"/>
                <a:sym typeface="Calibri"/>
              </a:rPr>
              <a:t>range of activities and platforms</a:t>
            </a:r>
            <a:r>
              <a:rPr lang="en"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algn="just">
              <a:buNone/>
            </a:pPr>
            <a:endParaRPr sz="2000">
              <a:solidFill>
                <a:schemeClr val="dk1"/>
              </a:solidFill>
              <a:latin typeface="Calibri"/>
              <a:ea typeface="Calibri"/>
              <a:cs typeface="Calibri"/>
              <a:sym typeface="Calibri"/>
            </a:endParaRPr>
          </a:p>
          <a:p>
            <a:pPr indent="-431789">
              <a:lnSpc>
                <a:spcPct val="95000"/>
              </a:lnSpc>
              <a:buClr>
                <a:schemeClr val="dk1"/>
              </a:buClr>
              <a:buSzPts val="1500"/>
              <a:buFont typeface="Calibri"/>
              <a:buChar char="●"/>
            </a:pPr>
            <a:r>
              <a:rPr lang="en" sz="2000">
                <a:solidFill>
                  <a:schemeClr val="dk1"/>
                </a:solidFill>
                <a:latin typeface="Calibri"/>
                <a:ea typeface="Calibri"/>
                <a:cs typeface="Calibri"/>
                <a:sym typeface="Calibri"/>
              </a:rPr>
              <a:t>Content is </a:t>
            </a:r>
            <a:r>
              <a:rPr lang="en" sz="2000" b="1">
                <a:solidFill>
                  <a:schemeClr val="dk1"/>
                </a:solidFill>
                <a:latin typeface="Calibri"/>
                <a:ea typeface="Calibri"/>
                <a:cs typeface="Calibri"/>
                <a:sym typeface="Calibri"/>
              </a:rPr>
              <a:t>evidence-based</a:t>
            </a:r>
            <a:r>
              <a:rPr lang="en" sz="2000">
                <a:solidFill>
                  <a:schemeClr val="dk1"/>
                </a:solidFill>
                <a:latin typeface="Calibri"/>
                <a:ea typeface="Calibri"/>
                <a:cs typeface="Calibri"/>
                <a:sym typeface="Calibri"/>
              </a:rPr>
              <a:t>: We train girls (TEGAs) to use mobile phones to collect real time data from girls, which informs all of our SBC content.  </a:t>
            </a:r>
            <a:endParaRPr sz="2000">
              <a:solidFill>
                <a:schemeClr val="dk1"/>
              </a:solidFill>
              <a:latin typeface="Calibri"/>
              <a:ea typeface="Calibri"/>
              <a:cs typeface="Calibri"/>
              <a:sym typeface="Calibri"/>
            </a:endParaRPr>
          </a:p>
          <a:p>
            <a:pPr indent="0">
              <a:lnSpc>
                <a:spcPct val="95000"/>
              </a:lnSpc>
              <a:buNone/>
            </a:pPr>
            <a:endParaRPr sz="2000">
              <a:solidFill>
                <a:schemeClr val="dk1"/>
              </a:solidFill>
              <a:latin typeface="Calibri"/>
              <a:ea typeface="Calibri"/>
              <a:cs typeface="Calibri"/>
              <a:sym typeface="Calibri"/>
            </a:endParaRPr>
          </a:p>
          <a:p>
            <a:pPr indent="-431789">
              <a:lnSpc>
                <a:spcPct val="95000"/>
              </a:lnSpc>
              <a:buClr>
                <a:schemeClr val="dk1"/>
              </a:buClr>
              <a:buSzPts val="1500"/>
              <a:buFont typeface="Calibri"/>
              <a:buChar char="●"/>
            </a:pPr>
            <a:r>
              <a:rPr lang="en" sz="2133">
                <a:solidFill>
                  <a:schemeClr val="dk1"/>
                </a:solidFill>
                <a:latin typeface="Calibri"/>
                <a:ea typeface="Calibri"/>
                <a:cs typeface="Calibri"/>
                <a:sym typeface="Calibri"/>
              </a:rPr>
              <a:t>We look at  </a:t>
            </a:r>
            <a:r>
              <a:rPr lang="en" sz="2133" b="1">
                <a:solidFill>
                  <a:schemeClr val="dk1"/>
                </a:solidFill>
                <a:latin typeface="Calibri"/>
                <a:ea typeface="Calibri"/>
                <a:cs typeface="Calibri"/>
                <a:sym typeface="Calibri"/>
              </a:rPr>
              <a:t>gender barriers</a:t>
            </a:r>
            <a:r>
              <a:rPr lang="en" sz="2133">
                <a:solidFill>
                  <a:schemeClr val="dk1"/>
                </a:solidFill>
                <a:latin typeface="Calibri"/>
                <a:ea typeface="Calibri"/>
                <a:cs typeface="Calibri"/>
                <a:sym typeface="Calibri"/>
              </a:rPr>
              <a:t> blocking their confidence to strengthen their education and health. </a:t>
            </a:r>
            <a:endParaRPr sz="2000">
              <a:solidFill>
                <a:schemeClr val="dk1"/>
              </a:solidFill>
              <a:latin typeface="Calibri"/>
              <a:ea typeface="Calibri"/>
              <a:cs typeface="Calibri"/>
              <a:sym typeface="Calibri"/>
            </a:endParaRPr>
          </a:p>
          <a:p>
            <a:pPr indent="0" algn="just">
              <a:buNone/>
            </a:pPr>
            <a:endParaRPr sz="2000">
              <a:solidFill>
                <a:schemeClr val="dk1"/>
              </a:solidFill>
              <a:latin typeface="Calibri"/>
              <a:ea typeface="Calibri"/>
              <a:cs typeface="Calibri"/>
              <a:sym typeface="Calibri"/>
            </a:endParaRPr>
          </a:p>
          <a:p>
            <a:pPr indent="-431789" algn="just">
              <a:buClr>
                <a:schemeClr val="dk1"/>
              </a:buClr>
              <a:buSzPts val="1500"/>
              <a:buFont typeface="Calibri"/>
              <a:buChar char="●"/>
            </a:pPr>
            <a:r>
              <a:rPr lang="en" sz="2000">
                <a:solidFill>
                  <a:schemeClr val="dk1"/>
                </a:solidFill>
                <a:latin typeface="Calibri"/>
                <a:ea typeface="Calibri"/>
                <a:cs typeface="Calibri"/>
                <a:sym typeface="Calibri"/>
              </a:rPr>
              <a:t>NN content is then created by </a:t>
            </a:r>
            <a:r>
              <a:rPr lang="en" sz="2000" b="1">
                <a:solidFill>
                  <a:schemeClr val="dk1"/>
                </a:solidFill>
                <a:latin typeface="Calibri"/>
                <a:ea typeface="Calibri"/>
                <a:cs typeface="Calibri"/>
                <a:sym typeface="Calibri"/>
              </a:rPr>
              <a:t>trained</a:t>
            </a:r>
            <a:r>
              <a:rPr lang="en" sz="2000">
                <a:solidFill>
                  <a:schemeClr val="dk1"/>
                </a:solidFill>
                <a:latin typeface="Calibri"/>
                <a:ea typeface="Calibri"/>
                <a:cs typeface="Calibri"/>
                <a:sym typeface="Calibri"/>
              </a:rPr>
              <a:t> </a:t>
            </a:r>
            <a:r>
              <a:rPr lang="en" sz="2000" b="1">
                <a:solidFill>
                  <a:schemeClr val="dk1"/>
                </a:solidFill>
                <a:latin typeface="Calibri"/>
                <a:ea typeface="Calibri"/>
                <a:cs typeface="Calibri"/>
                <a:sym typeface="Calibri"/>
              </a:rPr>
              <a:t>creative</a:t>
            </a:r>
            <a:r>
              <a:rPr lang="en" sz="2000">
                <a:solidFill>
                  <a:schemeClr val="dk1"/>
                </a:solidFill>
                <a:latin typeface="Calibri"/>
                <a:ea typeface="Calibri"/>
                <a:cs typeface="Calibri"/>
                <a:sym typeface="Calibri"/>
              </a:rPr>
              <a:t> </a:t>
            </a:r>
            <a:r>
              <a:rPr lang="en" sz="2000" b="1">
                <a:solidFill>
                  <a:schemeClr val="dk1"/>
                </a:solidFill>
                <a:latin typeface="Calibri"/>
                <a:ea typeface="Calibri"/>
                <a:cs typeface="Calibri"/>
                <a:sym typeface="Calibri"/>
              </a:rPr>
              <a:t> team of</a:t>
            </a:r>
            <a:r>
              <a:rPr lang="en" sz="2000">
                <a:solidFill>
                  <a:schemeClr val="dk1"/>
                </a:solidFill>
                <a:latin typeface="Calibri"/>
                <a:ea typeface="Calibri"/>
                <a:cs typeface="Calibri"/>
                <a:sym typeface="Calibri"/>
              </a:rPr>
              <a:t> </a:t>
            </a:r>
            <a:r>
              <a:rPr lang="en" sz="2000" b="1">
                <a:solidFill>
                  <a:schemeClr val="dk1"/>
                </a:solidFill>
                <a:latin typeface="Calibri"/>
                <a:ea typeface="Calibri"/>
                <a:cs typeface="Calibri"/>
                <a:sym typeface="Calibri"/>
              </a:rPr>
              <a:t>young women journalists to </a:t>
            </a:r>
            <a:r>
              <a:rPr lang="en" sz="2000">
                <a:solidFill>
                  <a:schemeClr val="dk1"/>
                </a:solidFill>
                <a:latin typeface="Calibri"/>
                <a:ea typeface="Calibri"/>
                <a:cs typeface="Calibri"/>
                <a:sym typeface="Calibri"/>
              </a:rPr>
              <a:t>produce a  tailored, comprehensive and age-appropriate content/ messages in a youth friendly language and tone which girls can relate to.  </a:t>
            </a:r>
            <a:endParaRPr sz="2000">
              <a:solidFill>
                <a:schemeClr val="dk1"/>
              </a:solidFill>
              <a:latin typeface="Calibri"/>
              <a:ea typeface="Calibri"/>
              <a:cs typeface="Calibri"/>
              <a:sym typeface="Calibri"/>
            </a:endParaRPr>
          </a:p>
          <a:p>
            <a:pPr indent="0" algn="just">
              <a:buNone/>
            </a:pPr>
            <a:endParaRPr sz="2000">
              <a:solidFill>
                <a:schemeClr val="dk1"/>
              </a:solidFill>
              <a:latin typeface="Calibri"/>
              <a:ea typeface="Calibri"/>
              <a:cs typeface="Calibri"/>
              <a:sym typeface="Calibri"/>
            </a:endParaRPr>
          </a:p>
          <a:p>
            <a:pPr indent="-431789" algn="just">
              <a:buClr>
                <a:schemeClr val="dk1"/>
              </a:buClr>
              <a:buSzPts val="1500"/>
              <a:buFont typeface="Calibri"/>
              <a:buChar char="●"/>
            </a:pPr>
            <a:r>
              <a:rPr lang="en" sz="2000" b="1">
                <a:solidFill>
                  <a:schemeClr val="dk1"/>
                </a:solidFill>
                <a:latin typeface="Calibri"/>
                <a:ea typeface="Calibri"/>
                <a:cs typeface="Calibri"/>
                <a:sym typeface="Calibri"/>
              </a:rPr>
              <a:t>Brand ambassadors</a:t>
            </a:r>
            <a:r>
              <a:rPr lang="en" sz="2000">
                <a:solidFill>
                  <a:schemeClr val="dk1"/>
                </a:solidFill>
                <a:latin typeface="Calibri"/>
                <a:ea typeface="Calibri"/>
                <a:cs typeface="Calibri"/>
                <a:sym typeface="Calibri"/>
              </a:rPr>
              <a:t> are trained to deliver our content and facilitate engagement with young people in clubs at school and in their communities.</a:t>
            </a:r>
            <a:endParaRPr sz="2000">
              <a:solidFill>
                <a:schemeClr val="dk1"/>
              </a:solidFill>
              <a:latin typeface="Calibri"/>
              <a:ea typeface="Calibri"/>
              <a:cs typeface="Calibri"/>
              <a:sym typeface="Calibri"/>
            </a:endParaRPr>
          </a:p>
          <a:p>
            <a:pPr indent="0" algn="just">
              <a:buNone/>
            </a:pPr>
            <a:endParaRPr sz="2000">
              <a:solidFill>
                <a:schemeClr val="dk1"/>
              </a:solidFill>
              <a:latin typeface="Calibri"/>
              <a:ea typeface="Calibri"/>
              <a:cs typeface="Calibri"/>
              <a:sym typeface="Calibri"/>
            </a:endParaRPr>
          </a:p>
          <a:p>
            <a:pPr indent="0">
              <a:lnSpc>
                <a:spcPct val="95000"/>
              </a:lnSpc>
              <a:buNone/>
            </a:pPr>
            <a:endParaRPr sz="2000">
              <a:solidFill>
                <a:schemeClr val="dk1"/>
              </a:solidFill>
              <a:latin typeface="Calibri"/>
              <a:ea typeface="Calibri"/>
              <a:cs typeface="Calibri"/>
              <a:sym typeface="Calibri"/>
            </a:endParaRPr>
          </a:p>
          <a:p>
            <a:pPr indent="0" algn="just">
              <a:lnSpc>
                <a:spcPct val="80000"/>
              </a:lnSpc>
              <a:buSzPts val="688"/>
              <a:buNone/>
            </a:pPr>
            <a:endParaRPr sz="2000">
              <a:solidFill>
                <a:schemeClr val="dk1"/>
              </a:solidFill>
              <a:latin typeface="Calibri"/>
              <a:ea typeface="Calibri"/>
              <a:cs typeface="Calibri"/>
              <a:sym typeface="Calibri"/>
            </a:endParaRPr>
          </a:p>
          <a:p>
            <a:pPr indent="0">
              <a:lnSpc>
                <a:spcPct val="80000"/>
              </a:lnSpc>
              <a:buSzPts val="688"/>
              <a:buNone/>
            </a:pPr>
            <a:endParaRPr sz="2000">
              <a:solidFill>
                <a:schemeClr val="dk1"/>
              </a:solidFill>
              <a:latin typeface="Calibri"/>
              <a:ea typeface="Calibri"/>
              <a:cs typeface="Calibri"/>
              <a:sym typeface="Calibri"/>
            </a:endParaRPr>
          </a:p>
          <a:p>
            <a:pPr indent="0" algn="just">
              <a:lnSpc>
                <a:spcPct val="80000"/>
              </a:lnSpc>
              <a:buSzPts val="688"/>
              <a:buNone/>
            </a:pPr>
            <a:endParaRPr sz="2000">
              <a:solidFill>
                <a:schemeClr val="dk1"/>
              </a:solidFill>
              <a:latin typeface="Calibri"/>
              <a:ea typeface="Calibri"/>
              <a:cs typeface="Calibri"/>
              <a:sym typeface="Calibri"/>
            </a:endParaRPr>
          </a:p>
        </p:txBody>
      </p:sp>
      <p:pic>
        <p:nvPicPr>
          <p:cNvPr id="354" name="Google Shape;354;p4"/>
          <p:cNvPicPr preferRelativeResize="0"/>
          <p:nvPr/>
        </p:nvPicPr>
        <p:blipFill rotWithShape="1">
          <a:blip r:embed="rId3">
            <a:alphaModFix/>
          </a:blip>
          <a:srcRect/>
          <a:stretch/>
        </p:blipFill>
        <p:spPr>
          <a:xfrm>
            <a:off x="11616400" y="6125556"/>
            <a:ext cx="447800" cy="548208"/>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6"/>
          <p:cNvPicPr preferRelativeResize="0"/>
          <p:nvPr/>
        </p:nvPicPr>
        <p:blipFill rotWithShape="1">
          <a:blip r:embed="rId3">
            <a:alphaModFix/>
          </a:blip>
          <a:srcRect t="11174"/>
          <a:stretch/>
        </p:blipFill>
        <p:spPr>
          <a:xfrm>
            <a:off x="1" y="1"/>
            <a:ext cx="12192001" cy="4945191"/>
          </a:xfrm>
          <a:prstGeom prst="rect">
            <a:avLst/>
          </a:prstGeom>
          <a:noFill/>
          <a:ln>
            <a:noFill/>
          </a:ln>
        </p:spPr>
      </p:pic>
      <p:sp>
        <p:nvSpPr>
          <p:cNvPr id="360" name="Google Shape;360;p6"/>
          <p:cNvSpPr/>
          <p:nvPr/>
        </p:nvSpPr>
        <p:spPr>
          <a:xfrm>
            <a:off x="0" y="5003515"/>
            <a:ext cx="12192000" cy="1854800"/>
          </a:xfrm>
          <a:prstGeom prst="rect">
            <a:avLst/>
          </a:prstGeom>
          <a:solidFill>
            <a:srgbClr val="366E72"/>
          </a:solidFill>
          <a:ln>
            <a:noFill/>
          </a:ln>
        </p:spPr>
        <p:txBody>
          <a:bodyPr spcFirstLastPara="1" wrap="square" lIns="105500" tIns="52733" rIns="105500" bIns="52733" anchor="ctr" anchorCtr="0">
            <a:noAutofit/>
          </a:bodyPr>
          <a:lstStyle/>
          <a:p>
            <a:pPr algn="ctr" defTabSz="1219170">
              <a:buClr>
                <a:srgbClr val="000000"/>
              </a:buClr>
              <a:buSzPts val="800"/>
            </a:pPr>
            <a:endParaRPr sz="1067" kern="0">
              <a:solidFill>
                <a:srgbClr val="FFFFFF"/>
              </a:solidFill>
              <a:latin typeface="Calibri"/>
              <a:ea typeface="Calibri"/>
              <a:cs typeface="Calibri"/>
              <a:sym typeface="Calibri"/>
            </a:endParaRPr>
          </a:p>
        </p:txBody>
      </p:sp>
      <p:sp>
        <p:nvSpPr>
          <p:cNvPr id="361" name="Google Shape;361;p6"/>
          <p:cNvSpPr/>
          <p:nvPr/>
        </p:nvSpPr>
        <p:spPr>
          <a:xfrm>
            <a:off x="443524" y="5305694"/>
            <a:ext cx="11293112" cy="1363183"/>
          </a:xfrm>
          <a:prstGeom prst="rect">
            <a:avLst/>
          </a:prstGeom>
          <a:noFill/>
          <a:ln>
            <a:noFill/>
          </a:ln>
        </p:spPr>
        <p:txBody>
          <a:bodyPr spcFirstLastPara="1" wrap="square" lIns="105500" tIns="52733" rIns="105500" bIns="52733" anchor="t" anchorCtr="0">
            <a:noAutofit/>
          </a:bodyPr>
          <a:lstStyle/>
          <a:p>
            <a:pPr defTabSz="1219170">
              <a:buClr>
                <a:srgbClr val="000000"/>
              </a:buClr>
              <a:buSzPts val="1400"/>
            </a:pPr>
            <a:r>
              <a:rPr lang="en" sz="1867" kern="0">
                <a:solidFill>
                  <a:srgbClr val="FFFFFF"/>
                </a:solidFill>
                <a:latin typeface="Barlow"/>
                <a:ea typeface="Barlow"/>
                <a:cs typeface="Barlow"/>
                <a:sym typeface="Barlow"/>
              </a:rPr>
              <a:t>All of Ni Nyampinga’s content and interventions are developed on-the-ground in Rwanda by a team of </a:t>
            </a:r>
            <a:r>
              <a:rPr lang="en" sz="1867" kern="0">
                <a:solidFill>
                  <a:srgbClr val="FFC000"/>
                </a:solidFill>
                <a:latin typeface="Barlow"/>
                <a:ea typeface="Barlow"/>
                <a:cs typeface="Barlow"/>
                <a:sym typeface="Barlow"/>
              </a:rPr>
              <a:t>local content creators</a:t>
            </a:r>
            <a:r>
              <a:rPr lang="en" sz="1867" kern="0">
                <a:solidFill>
                  <a:srgbClr val="FFFFFF"/>
                </a:solidFill>
                <a:latin typeface="Barlow"/>
                <a:ea typeface="Barlow"/>
                <a:cs typeface="Barlow"/>
                <a:sym typeface="Barlow"/>
              </a:rPr>
              <a:t>,</a:t>
            </a:r>
            <a:r>
              <a:rPr lang="en" sz="1867" kern="0">
                <a:solidFill>
                  <a:srgbClr val="FFC000"/>
                </a:solidFill>
                <a:latin typeface="Barlow"/>
                <a:ea typeface="Barlow"/>
                <a:cs typeface="Barlow"/>
                <a:sym typeface="Barlow"/>
              </a:rPr>
              <a:t> researchers, ASRHR  &amp;</a:t>
            </a:r>
            <a:r>
              <a:rPr lang="en" sz="1867" kern="0">
                <a:solidFill>
                  <a:srgbClr val="FFFFFF"/>
                </a:solidFill>
                <a:latin typeface="Barlow"/>
                <a:ea typeface="Barlow"/>
                <a:cs typeface="Barlow"/>
                <a:sym typeface="Barlow"/>
              </a:rPr>
              <a:t> </a:t>
            </a:r>
            <a:r>
              <a:rPr lang="en" sz="1867" kern="0">
                <a:solidFill>
                  <a:srgbClr val="FFC000"/>
                </a:solidFill>
                <a:latin typeface="Barlow"/>
                <a:ea typeface="Barlow"/>
                <a:cs typeface="Barlow"/>
                <a:sym typeface="Barlow"/>
              </a:rPr>
              <a:t>gender experts</a:t>
            </a:r>
            <a:r>
              <a:rPr lang="en" sz="1867" kern="0">
                <a:solidFill>
                  <a:srgbClr val="FFFFFF"/>
                </a:solidFill>
                <a:latin typeface="Barlow"/>
                <a:ea typeface="Barlow"/>
                <a:cs typeface="Barlow"/>
                <a:sym typeface="Barlow"/>
              </a:rPr>
              <a:t>. </a:t>
            </a:r>
            <a:endParaRPr sz="1600" kern="0">
              <a:solidFill>
                <a:srgbClr val="000000"/>
              </a:solidFill>
              <a:latin typeface="Arial"/>
              <a:ea typeface="Arial"/>
              <a:cs typeface="Arial"/>
              <a:sym typeface="Arial"/>
            </a:endParaRPr>
          </a:p>
          <a:p>
            <a:pPr defTabSz="1219170">
              <a:buClr>
                <a:srgbClr val="000000"/>
              </a:buClr>
              <a:buSzPts val="700"/>
            </a:pPr>
            <a:endParaRPr sz="933" kern="0">
              <a:solidFill>
                <a:srgbClr val="FFFFFF"/>
              </a:solidFill>
              <a:latin typeface="Barlow"/>
              <a:ea typeface="Barlow"/>
              <a:cs typeface="Barlow"/>
              <a:sym typeface="Barlow"/>
            </a:endParaRPr>
          </a:p>
          <a:p>
            <a:pPr defTabSz="1219170">
              <a:buClr>
                <a:srgbClr val="000000"/>
              </a:buClr>
              <a:buSzPts val="1400"/>
            </a:pPr>
            <a:r>
              <a:rPr lang="en" sz="1867" kern="0">
                <a:solidFill>
                  <a:srgbClr val="FFFFFF"/>
                </a:solidFill>
                <a:latin typeface="Barlow"/>
                <a:ea typeface="Barlow"/>
                <a:cs typeface="Barlow"/>
                <a:sym typeface="Barlow"/>
              </a:rPr>
              <a:t>To create Ni Nyampinga we partner with  government institutions and a range of local media outlets, creatives and NGOS. </a:t>
            </a:r>
            <a:endParaRPr sz="1067" kern="0">
              <a:solidFill>
                <a:srgbClr val="FFFFFF"/>
              </a:solidFill>
              <a:latin typeface="Barlow"/>
              <a:ea typeface="Barlow"/>
              <a:cs typeface="Barlow"/>
              <a:sym typeface="Barlow"/>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365"/>
        <p:cNvGrpSpPr/>
        <p:nvPr/>
      </p:nvGrpSpPr>
      <p:grpSpPr>
        <a:xfrm>
          <a:off x="0" y="0"/>
          <a:ext cx="0" cy="0"/>
          <a:chOff x="0" y="0"/>
          <a:chExt cx="0" cy="0"/>
        </a:xfrm>
      </p:grpSpPr>
      <p:grpSp>
        <p:nvGrpSpPr>
          <p:cNvPr id="366" name="Google Shape;366;p10"/>
          <p:cNvGrpSpPr/>
          <p:nvPr/>
        </p:nvGrpSpPr>
        <p:grpSpPr>
          <a:xfrm>
            <a:off x="849400" y="986775"/>
            <a:ext cx="10493139" cy="2756460"/>
            <a:chOff x="482339" y="938782"/>
            <a:chExt cx="8182423" cy="2135245"/>
          </a:xfrm>
        </p:grpSpPr>
        <p:sp>
          <p:nvSpPr>
            <p:cNvPr id="367" name="Google Shape;367;p10"/>
            <p:cNvSpPr/>
            <p:nvPr/>
          </p:nvSpPr>
          <p:spPr>
            <a:xfrm>
              <a:off x="482386" y="938782"/>
              <a:ext cx="1489200" cy="21339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108000" tIns="108000" rIns="108000" bIns="108000" anchor="t" anchorCtr="0">
              <a:noAutofit/>
            </a:bodyPr>
            <a:lstStyle/>
            <a:p>
              <a:pPr defTabSz="1219170">
                <a:buClr>
                  <a:srgbClr val="000000"/>
                </a:buClr>
                <a:buSzPts val="1100"/>
              </a:pPr>
              <a:r>
                <a:rPr lang="en" sz="1467" kern="0">
                  <a:solidFill>
                    <a:srgbClr val="FFFFFF"/>
                  </a:solidFill>
                  <a:latin typeface="Barlow"/>
                  <a:ea typeface="Barlow"/>
                  <a:cs typeface="Barlow"/>
                  <a:sym typeface="Barlow"/>
                </a:rPr>
                <a:t>NN Radio talk show </a:t>
              </a:r>
              <a:endParaRPr sz="1467" kern="0">
                <a:solidFill>
                  <a:srgbClr val="000000"/>
                </a:solidFill>
                <a:latin typeface="Barlow"/>
                <a:ea typeface="Barlow"/>
                <a:cs typeface="Barlow"/>
                <a:sym typeface="Barlow"/>
              </a:endParaRPr>
            </a:p>
          </p:txBody>
        </p:sp>
        <p:sp>
          <p:nvSpPr>
            <p:cNvPr id="368" name="Google Shape;368;p10"/>
            <p:cNvSpPr/>
            <p:nvPr/>
          </p:nvSpPr>
          <p:spPr>
            <a:xfrm>
              <a:off x="2155680" y="938782"/>
              <a:ext cx="1489200" cy="21339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108000" tIns="108000" rIns="108000" bIns="108000" anchor="t" anchorCtr="0">
              <a:noAutofit/>
            </a:bodyPr>
            <a:lstStyle/>
            <a:p>
              <a:pPr defTabSz="1219170">
                <a:buClr>
                  <a:srgbClr val="000000"/>
                </a:buClr>
                <a:buSzPts val="1100"/>
              </a:pPr>
              <a:r>
                <a:rPr lang="en" sz="1467" kern="0">
                  <a:solidFill>
                    <a:srgbClr val="FFFFFF"/>
                  </a:solidFill>
                  <a:latin typeface="Barlow"/>
                  <a:ea typeface="Barlow"/>
                  <a:cs typeface="Barlow"/>
                  <a:sym typeface="Barlow"/>
                </a:rPr>
                <a:t>NN Magazine</a:t>
              </a:r>
              <a:endParaRPr sz="1467" kern="0">
                <a:solidFill>
                  <a:srgbClr val="FFFFFF"/>
                </a:solidFill>
                <a:latin typeface="Arial"/>
                <a:ea typeface="Arial"/>
                <a:cs typeface="Arial"/>
                <a:sym typeface="Arial"/>
              </a:endParaRPr>
            </a:p>
          </p:txBody>
        </p:sp>
        <p:sp>
          <p:nvSpPr>
            <p:cNvPr id="369" name="Google Shape;369;p10"/>
            <p:cNvSpPr/>
            <p:nvPr/>
          </p:nvSpPr>
          <p:spPr>
            <a:xfrm>
              <a:off x="3828974" y="938782"/>
              <a:ext cx="1489200" cy="21339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108000" tIns="108000" rIns="108000" bIns="108000" anchor="t" anchorCtr="0">
              <a:noAutofit/>
            </a:bodyPr>
            <a:lstStyle/>
            <a:p>
              <a:pPr defTabSz="1219170">
                <a:buClr>
                  <a:srgbClr val="000000"/>
                </a:buClr>
                <a:buSzPts val="1100"/>
              </a:pPr>
              <a:r>
                <a:rPr lang="en" sz="1467" kern="0">
                  <a:solidFill>
                    <a:srgbClr val="FFFFFF"/>
                  </a:solidFill>
                  <a:latin typeface="Barlow"/>
                  <a:ea typeface="Barlow"/>
                  <a:cs typeface="Barlow"/>
                  <a:sym typeface="Barlow"/>
                </a:rPr>
                <a:t>NN Sakwe fictional  radio dama </a:t>
              </a:r>
              <a:endParaRPr sz="1467" kern="0">
                <a:solidFill>
                  <a:srgbClr val="FFFFFF"/>
                </a:solidFill>
                <a:latin typeface="Arial"/>
                <a:ea typeface="Arial"/>
                <a:cs typeface="Arial"/>
                <a:sym typeface="Arial"/>
              </a:endParaRPr>
            </a:p>
          </p:txBody>
        </p:sp>
        <p:sp>
          <p:nvSpPr>
            <p:cNvPr id="370" name="Google Shape;370;p10"/>
            <p:cNvSpPr/>
            <p:nvPr/>
          </p:nvSpPr>
          <p:spPr>
            <a:xfrm>
              <a:off x="5502268" y="938782"/>
              <a:ext cx="1489200" cy="21339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108000" tIns="108000" rIns="108000" bIns="108000" anchor="t" anchorCtr="0">
              <a:noAutofit/>
            </a:bodyPr>
            <a:lstStyle/>
            <a:p>
              <a:pPr defTabSz="1219170">
                <a:buClr>
                  <a:srgbClr val="000000"/>
                </a:buClr>
                <a:buSzPts val="1100"/>
              </a:pPr>
              <a:r>
                <a:rPr lang="en" sz="1467" kern="0">
                  <a:solidFill>
                    <a:srgbClr val="FFFFFF"/>
                  </a:solidFill>
                  <a:latin typeface="Barlow"/>
                  <a:ea typeface="Barlow"/>
                  <a:cs typeface="Barlow"/>
                  <a:sym typeface="Barlow"/>
                </a:rPr>
                <a:t>IVR</a:t>
              </a:r>
              <a:endParaRPr sz="1467" kern="0">
                <a:solidFill>
                  <a:srgbClr val="000000"/>
                </a:solidFill>
                <a:latin typeface="Arial"/>
                <a:ea typeface="Arial"/>
                <a:cs typeface="Arial"/>
                <a:sym typeface="Arial"/>
              </a:endParaRPr>
            </a:p>
          </p:txBody>
        </p:sp>
        <p:sp>
          <p:nvSpPr>
            <p:cNvPr id="371" name="Google Shape;371;p10"/>
            <p:cNvSpPr/>
            <p:nvPr/>
          </p:nvSpPr>
          <p:spPr>
            <a:xfrm>
              <a:off x="7175562" y="949432"/>
              <a:ext cx="1489200" cy="21192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108000" tIns="108000" rIns="108000" bIns="108000" anchor="t" anchorCtr="0">
              <a:noAutofit/>
            </a:bodyPr>
            <a:lstStyle/>
            <a:p>
              <a:pPr defTabSz="1219170">
                <a:buClr>
                  <a:srgbClr val="000000"/>
                </a:buClr>
                <a:buSzPts val="1100"/>
              </a:pPr>
              <a:r>
                <a:rPr lang="en" sz="1467" kern="0">
                  <a:solidFill>
                    <a:srgbClr val="FFFFFF"/>
                  </a:solidFill>
                  <a:latin typeface="Barlow"/>
                  <a:ea typeface="Barlow"/>
                  <a:cs typeface="Barlow"/>
                  <a:sym typeface="Barlow"/>
                </a:rPr>
                <a:t>Website</a:t>
              </a:r>
              <a:endParaRPr sz="1467" kern="0">
                <a:solidFill>
                  <a:srgbClr val="FFFFFF"/>
                </a:solidFill>
                <a:latin typeface="Arial"/>
                <a:ea typeface="Arial"/>
                <a:cs typeface="Arial"/>
                <a:sym typeface="Arial"/>
              </a:endParaRPr>
            </a:p>
          </p:txBody>
        </p:sp>
        <p:pic>
          <p:nvPicPr>
            <p:cNvPr id="372" name="Google Shape;372;p10" descr="Creation 8.jpg"/>
            <p:cNvPicPr preferRelativeResize="0"/>
            <p:nvPr/>
          </p:nvPicPr>
          <p:blipFill rotWithShape="1">
            <a:blip r:embed="rId3">
              <a:alphaModFix/>
            </a:blip>
            <a:srcRect/>
            <a:stretch/>
          </p:blipFill>
          <p:spPr>
            <a:xfrm>
              <a:off x="482339" y="1329527"/>
              <a:ext cx="1489187" cy="1744500"/>
            </a:xfrm>
            <a:prstGeom prst="rect">
              <a:avLst/>
            </a:prstGeom>
            <a:noFill/>
            <a:ln w="9525" cap="flat" cmpd="sng">
              <a:solidFill>
                <a:srgbClr val="000000"/>
              </a:solidFill>
              <a:prstDash val="solid"/>
              <a:round/>
              <a:headEnd type="none" w="sm" len="sm"/>
              <a:tailEnd type="none" w="sm" len="sm"/>
            </a:ln>
          </p:spPr>
        </p:pic>
        <p:pic>
          <p:nvPicPr>
            <p:cNvPr id="373" name="Google Shape;373;p10"/>
            <p:cNvPicPr preferRelativeResize="0"/>
            <p:nvPr/>
          </p:nvPicPr>
          <p:blipFill rotWithShape="1">
            <a:blip r:embed="rId4">
              <a:alphaModFix/>
            </a:blip>
            <a:srcRect/>
            <a:stretch/>
          </p:blipFill>
          <p:spPr>
            <a:xfrm>
              <a:off x="2155680" y="1329519"/>
              <a:ext cx="1489137" cy="1743200"/>
            </a:xfrm>
            <a:prstGeom prst="rect">
              <a:avLst/>
            </a:prstGeom>
            <a:noFill/>
            <a:ln w="9525" cap="flat" cmpd="sng">
              <a:solidFill>
                <a:srgbClr val="000000"/>
              </a:solidFill>
              <a:prstDash val="solid"/>
              <a:round/>
              <a:headEnd type="none" w="sm" len="sm"/>
              <a:tailEnd type="none" w="sm" len="sm"/>
            </a:ln>
          </p:spPr>
        </p:pic>
        <p:pic>
          <p:nvPicPr>
            <p:cNvPr id="374" name="Google Shape;374;p10"/>
            <p:cNvPicPr preferRelativeResize="0"/>
            <p:nvPr/>
          </p:nvPicPr>
          <p:blipFill rotWithShape="1">
            <a:blip r:embed="rId5">
              <a:alphaModFix/>
            </a:blip>
            <a:srcRect/>
            <a:stretch/>
          </p:blipFill>
          <p:spPr>
            <a:xfrm>
              <a:off x="3828981" y="1404434"/>
              <a:ext cx="1486146" cy="1664144"/>
            </a:xfrm>
            <a:prstGeom prst="rect">
              <a:avLst/>
            </a:prstGeom>
            <a:noFill/>
            <a:ln w="9525" cap="flat" cmpd="sng">
              <a:solidFill>
                <a:srgbClr val="000000"/>
              </a:solidFill>
              <a:prstDash val="solid"/>
              <a:round/>
              <a:headEnd type="none" w="sm" len="sm"/>
              <a:tailEnd type="none" w="sm" len="sm"/>
            </a:ln>
          </p:spPr>
        </p:pic>
      </p:grpSp>
      <p:pic>
        <p:nvPicPr>
          <p:cNvPr id="375" name="Google Shape;375;p10"/>
          <p:cNvPicPr preferRelativeResize="0"/>
          <p:nvPr/>
        </p:nvPicPr>
        <p:blipFill rotWithShape="1">
          <a:blip r:embed="rId6">
            <a:alphaModFix/>
          </a:blip>
          <a:srcRect/>
          <a:stretch/>
        </p:blipFill>
        <p:spPr>
          <a:xfrm>
            <a:off x="7283193" y="1423352"/>
            <a:ext cx="1913140" cy="2363737"/>
          </a:xfrm>
          <a:prstGeom prst="rect">
            <a:avLst/>
          </a:prstGeom>
          <a:noFill/>
          <a:ln>
            <a:noFill/>
          </a:ln>
        </p:spPr>
      </p:pic>
      <p:pic>
        <p:nvPicPr>
          <p:cNvPr id="376" name="Google Shape;376;p10"/>
          <p:cNvPicPr preferRelativeResize="0"/>
          <p:nvPr/>
        </p:nvPicPr>
        <p:blipFill rotWithShape="1">
          <a:blip r:embed="rId7">
            <a:alphaModFix/>
          </a:blip>
          <a:srcRect/>
          <a:stretch/>
        </p:blipFill>
        <p:spPr>
          <a:xfrm>
            <a:off x="9428266" y="1388525"/>
            <a:ext cx="1900297" cy="2433440"/>
          </a:xfrm>
          <a:prstGeom prst="rect">
            <a:avLst/>
          </a:prstGeom>
          <a:noFill/>
          <a:ln>
            <a:noFill/>
          </a:ln>
        </p:spPr>
      </p:pic>
      <p:sp>
        <p:nvSpPr>
          <p:cNvPr id="377" name="Google Shape;377;p10"/>
          <p:cNvSpPr/>
          <p:nvPr/>
        </p:nvSpPr>
        <p:spPr>
          <a:xfrm>
            <a:off x="849465" y="3867328"/>
            <a:ext cx="3137200" cy="2754800"/>
          </a:xfrm>
          <a:prstGeom prst="rect">
            <a:avLst/>
          </a:prstGeom>
          <a:solidFill>
            <a:srgbClr val="000000"/>
          </a:solidFill>
          <a:ln>
            <a:noFill/>
          </a:ln>
        </p:spPr>
        <p:txBody>
          <a:bodyPr spcFirstLastPara="1" wrap="square" lIns="108000" tIns="108000" rIns="108000" bIns="108000" anchor="t" anchorCtr="0">
            <a:noAutofit/>
          </a:bodyPr>
          <a:lstStyle/>
          <a:p>
            <a:pPr defTabSz="1219170">
              <a:buClr>
                <a:srgbClr val="000000"/>
              </a:buClr>
              <a:buSzPts val="1100"/>
            </a:pPr>
            <a:r>
              <a:rPr lang="en" sz="1467" kern="0">
                <a:solidFill>
                  <a:srgbClr val="FFFFFF"/>
                </a:solidFill>
                <a:latin typeface="Barlow"/>
                <a:ea typeface="Barlow"/>
                <a:cs typeface="Barlow"/>
                <a:sym typeface="Barlow"/>
              </a:rPr>
              <a:t>SMS1019</a:t>
            </a:r>
            <a:endParaRPr sz="1467" kern="0">
              <a:solidFill>
                <a:srgbClr val="FFFFFF"/>
              </a:solidFill>
              <a:latin typeface="Arial"/>
              <a:ea typeface="Arial"/>
              <a:cs typeface="Arial"/>
              <a:sym typeface="Arial"/>
            </a:endParaRPr>
          </a:p>
        </p:txBody>
      </p:sp>
      <p:pic>
        <p:nvPicPr>
          <p:cNvPr id="378" name="Google Shape;378;p10"/>
          <p:cNvPicPr preferRelativeResize="0"/>
          <p:nvPr/>
        </p:nvPicPr>
        <p:blipFill rotWithShape="1">
          <a:blip r:embed="rId8">
            <a:alphaModFix/>
          </a:blip>
          <a:srcRect/>
          <a:stretch/>
        </p:blipFill>
        <p:spPr>
          <a:xfrm>
            <a:off x="849466" y="4373358"/>
            <a:ext cx="3139831" cy="2248735"/>
          </a:xfrm>
          <a:prstGeom prst="rect">
            <a:avLst/>
          </a:prstGeom>
          <a:noFill/>
          <a:ln>
            <a:noFill/>
          </a:ln>
        </p:spPr>
      </p:pic>
      <p:sp>
        <p:nvSpPr>
          <p:cNvPr id="379" name="Google Shape;379;p10"/>
          <p:cNvSpPr/>
          <p:nvPr/>
        </p:nvSpPr>
        <p:spPr>
          <a:xfrm>
            <a:off x="8191381" y="3891455"/>
            <a:ext cx="3137200" cy="2754800"/>
          </a:xfrm>
          <a:prstGeom prst="rect">
            <a:avLst/>
          </a:prstGeom>
          <a:solidFill>
            <a:srgbClr val="000000"/>
          </a:solidFill>
          <a:ln>
            <a:noFill/>
          </a:ln>
        </p:spPr>
        <p:txBody>
          <a:bodyPr spcFirstLastPara="1" wrap="square" lIns="108000" tIns="108000" rIns="108000" bIns="108000" anchor="t" anchorCtr="0">
            <a:noAutofit/>
          </a:bodyPr>
          <a:lstStyle/>
          <a:p>
            <a:pPr defTabSz="1219170">
              <a:buClr>
                <a:srgbClr val="000000"/>
              </a:buClr>
              <a:buSzPts val="1100"/>
            </a:pPr>
            <a:r>
              <a:rPr lang="en" sz="1467" kern="0">
                <a:solidFill>
                  <a:srgbClr val="FFFFFF"/>
                </a:solidFill>
                <a:latin typeface="Barlow"/>
                <a:ea typeface="Barlow"/>
                <a:cs typeface="Barlow"/>
                <a:sym typeface="Barlow"/>
              </a:rPr>
              <a:t>Self starting clubs</a:t>
            </a:r>
            <a:endParaRPr sz="1467" kern="0">
              <a:solidFill>
                <a:srgbClr val="FFFFFF"/>
              </a:solidFill>
              <a:latin typeface="Barlow"/>
              <a:ea typeface="Barlow"/>
              <a:cs typeface="Barlow"/>
              <a:sym typeface="Barlow"/>
            </a:endParaRPr>
          </a:p>
        </p:txBody>
      </p:sp>
      <p:sp>
        <p:nvSpPr>
          <p:cNvPr id="380" name="Google Shape;380;p10"/>
          <p:cNvSpPr/>
          <p:nvPr/>
        </p:nvSpPr>
        <p:spPr>
          <a:xfrm>
            <a:off x="4527255" y="3891453"/>
            <a:ext cx="3137200" cy="2754800"/>
          </a:xfrm>
          <a:prstGeom prst="rect">
            <a:avLst/>
          </a:prstGeom>
          <a:solidFill>
            <a:srgbClr val="000000"/>
          </a:solidFill>
          <a:ln>
            <a:noFill/>
          </a:ln>
        </p:spPr>
        <p:txBody>
          <a:bodyPr spcFirstLastPara="1" wrap="square" lIns="108000" tIns="108000" rIns="108000" bIns="108000" anchor="t" anchorCtr="0">
            <a:noAutofit/>
          </a:bodyPr>
          <a:lstStyle/>
          <a:p>
            <a:pPr defTabSz="1219170">
              <a:buClr>
                <a:srgbClr val="000000"/>
              </a:buClr>
              <a:buSzPts val="1100"/>
            </a:pPr>
            <a:r>
              <a:rPr lang="en" sz="1467" kern="0">
                <a:solidFill>
                  <a:srgbClr val="FFFFFF"/>
                </a:solidFill>
                <a:latin typeface="Barlow"/>
                <a:ea typeface="Barlow"/>
                <a:cs typeface="Barlow"/>
                <a:sym typeface="Barlow"/>
              </a:rPr>
              <a:t>Ambassadors</a:t>
            </a:r>
            <a:endParaRPr sz="1467" kern="0">
              <a:solidFill>
                <a:srgbClr val="FFFFFF"/>
              </a:solidFill>
              <a:latin typeface="Arial"/>
              <a:ea typeface="Arial"/>
              <a:cs typeface="Arial"/>
              <a:sym typeface="Arial"/>
            </a:endParaRPr>
          </a:p>
        </p:txBody>
      </p:sp>
      <p:pic>
        <p:nvPicPr>
          <p:cNvPr id="381" name="Google Shape;381;p10"/>
          <p:cNvPicPr preferRelativeResize="0"/>
          <p:nvPr/>
        </p:nvPicPr>
        <p:blipFill rotWithShape="1">
          <a:blip r:embed="rId9">
            <a:alphaModFix/>
          </a:blip>
          <a:srcRect/>
          <a:stretch/>
        </p:blipFill>
        <p:spPr>
          <a:xfrm>
            <a:off x="4528847" y="4397329"/>
            <a:ext cx="3134204" cy="2248735"/>
          </a:xfrm>
          <a:prstGeom prst="rect">
            <a:avLst/>
          </a:prstGeom>
          <a:noFill/>
          <a:ln>
            <a:noFill/>
          </a:ln>
        </p:spPr>
      </p:pic>
      <p:sp>
        <p:nvSpPr>
          <p:cNvPr id="382" name="Google Shape;382;p10"/>
          <p:cNvSpPr txBox="1">
            <a:spLocks noGrp="1"/>
          </p:cNvSpPr>
          <p:nvPr>
            <p:ph type="title" idx="4294967295"/>
          </p:nvPr>
        </p:nvSpPr>
        <p:spPr>
          <a:xfrm>
            <a:off x="566967" y="71767"/>
            <a:ext cx="11360800" cy="763600"/>
          </a:xfrm>
          <a:prstGeom prst="rect">
            <a:avLst/>
          </a:prstGeom>
          <a:noFill/>
          <a:ln>
            <a:noFill/>
          </a:ln>
        </p:spPr>
        <p:txBody>
          <a:bodyPr spcFirstLastPara="1" wrap="square" lIns="121900" tIns="121900" rIns="121900" bIns="121900" anchor="t" anchorCtr="0">
            <a:normAutofit/>
          </a:bodyPr>
          <a:lstStyle/>
          <a:p>
            <a:pPr algn="ctr">
              <a:buSzPct val="111111"/>
            </a:pPr>
            <a:r>
              <a:rPr lang="en">
                <a:latin typeface="Barlow ExtraBold"/>
                <a:ea typeface="Barlow ExtraBold"/>
                <a:cs typeface="Barlow ExtraBold"/>
                <a:sym typeface="Barlow ExtraBold"/>
              </a:rPr>
              <a:t>Our ecosystem of SBCC is maximized to drive demand</a:t>
            </a:r>
            <a:endParaRPr>
              <a:latin typeface="Barlow ExtraBold"/>
              <a:ea typeface="Barlow ExtraBold"/>
              <a:cs typeface="Barlow ExtraBold"/>
              <a:sym typeface="Barlow ExtraBold"/>
            </a:endParaRPr>
          </a:p>
        </p:txBody>
      </p:sp>
      <p:pic>
        <p:nvPicPr>
          <p:cNvPr id="383" name="Google Shape;383;p10"/>
          <p:cNvPicPr preferRelativeResize="0"/>
          <p:nvPr/>
        </p:nvPicPr>
        <p:blipFill rotWithShape="1">
          <a:blip r:embed="rId10">
            <a:alphaModFix/>
          </a:blip>
          <a:srcRect l="26230" r="15591" b="6716"/>
          <a:stretch/>
        </p:blipFill>
        <p:spPr>
          <a:xfrm>
            <a:off x="5150967" y="1499317"/>
            <a:ext cx="1900299" cy="2234065"/>
          </a:xfrm>
          <a:prstGeom prst="rect">
            <a:avLst/>
          </a:prstGeom>
          <a:noFill/>
          <a:ln>
            <a:noFill/>
          </a:ln>
        </p:spPr>
      </p:pic>
      <p:pic>
        <p:nvPicPr>
          <p:cNvPr id="384" name="Google Shape;384;p10"/>
          <p:cNvPicPr preferRelativeResize="0"/>
          <p:nvPr/>
        </p:nvPicPr>
        <p:blipFill rotWithShape="1">
          <a:blip r:embed="rId11">
            <a:alphaModFix/>
          </a:blip>
          <a:srcRect l="24656" t="30072" r="19533" b="9934"/>
          <a:stretch/>
        </p:blipFill>
        <p:spPr>
          <a:xfrm>
            <a:off x="8202434" y="4375134"/>
            <a:ext cx="3134233" cy="22487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839DF-94B5-934A-997D-58A4B52C64E8}"/>
              </a:ext>
            </a:extLst>
          </p:cNvPr>
          <p:cNvSpPr>
            <a:spLocks noGrp="1"/>
          </p:cNvSpPr>
          <p:nvPr>
            <p:ph type="title"/>
          </p:nvPr>
        </p:nvSpPr>
        <p:spPr/>
        <p:txBody>
          <a:bodyPr/>
          <a:lstStyle/>
          <a:p>
            <a:r>
              <a:rPr lang="en-GB"/>
              <a:t>AGYW desire primary influencers to play several roles in facilitating </a:t>
            </a:r>
            <a:r>
              <a:rPr lang="en-GB" err="1"/>
              <a:t>PrEP</a:t>
            </a:r>
            <a:r>
              <a:rPr lang="en-GB"/>
              <a:t> use </a:t>
            </a:r>
          </a:p>
        </p:txBody>
      </p:sp>
      <p:graphicFrame>
        <p:nvGraphicFramePr>
          <p:cNvPr id="4" name="Table 8">
            <a:extLst>
              <a:ext uri="{FF2B5EF4-FFF2-40B4-BE49-F238E27FC236}">
                <a16:creationId xmlns:a16="http://schemas.microsoft.com/office/drawing/2014/main" id="{47BF645D-BCE4-C640-9E50-2F613BDE3D0C}"/>
              </a:ext>
            </a:extLst>
          </p:cNvPr>
          <p:cNvGraphicFramePr>
            <a:graphicFrameLocks noGrp="1"/>
          </p:cNvGraphicFramePr>
          <p:nvPr>
            <p:ph idx="1"/>
            <p:extLst>
              <p:ext uri="{D42A27DB-BD31-4B8C-83A1-F6EECF244321}">
                <p14:modId xmlns:p14="http://schemas.microsoft.com/office/powerpoint/2010/main" val="510699179"/>
              </p:ext>
            </p:extLst>
          </p:nvPr>
        </p:nvGraphicFramePr>
        <p:xfrm>
          <a:off x="495642" y="2763754"/>
          <a:ext cx="10214484" cy="3484646"/>
        </p:xfrm>
        <a:graphic>
          <a:graphicData uri="http://schemas.openxmlformats.org/drawingml/2006/table">
            <a:tbl>
              <a:tblPr firstRow="1" bandRow="1">
                <a:tableStyleId>{B301B821-A1FF-4177-AEE7-76D212191A09}</a:tableStyleId>
              </a:tblPr>
              <a:tblGrid>
                <a:gridCol w="1459212">
                  <a:extLst>
                    <a:ext uri="{9D8B030D-6E8A-4147-A177-3AD203B41FA5}">
                      <a16:colId xmlns:a16="http://schemas.microsoft.com/office/drawing/2014/main" val="2055418051"/>
                    </a:ext>
                  </a:extLst>
                </a:gridCol>
                <a:gridCol w="992527">
                  <a:extLst>
                    <a:ext uri="{9D8B030D-6E8A-4147-A177-3AD203B41FA5}">
                      <a16:colId xmlns:a16="http://schemas.microsoft.com/office/drawing/2014/main" val="283348628"/>
                    </a:ext>
                  </a:extLst>
                </a:gridCol>
                <a:gridCol w="918563">
                  <a:extLst>
                    <a:ext uri="{9D8B030D-6E8A-4147-A177-3AD203B41FA5}">
                      <a16:colId xmlns:a16="http://schemas.microsoft.com/office/drawing/2014/main" val="2602041916"/>
                    </a:ext>
                  </a:extLst>
                </a:gridCol>
                <a:gridCol w="2273524">
                  <a:extLst>
                    <a:ext uri="{9D8B030D-6E8A-4147-A177-3AD203B41FA5}">
                      <a16:colId xmlns:a16="http://schemas.microsoft.com/office/drawing/2014/main" val="1940475166"/>
                    </a:ext>
                  </a:extLst>
                </a:gridCol>
                <a:gridCol w="1213658">
                  <a:extLst>
                    <a:ext uri="{9D8B030D-6E8A-4147-A177-3AD203B41FA5}">
                      <a16:colId xmlns:a16="http://schemas.microsoft.com/office/drawing/2014/main" val="1275013758"/>
                    </a:ext>
                  </a:extLst>
                </a:gridCol>
                <a:gridCol w="864524">
                  <a:extLst>
                    <a:ext uri="{9D8B030D-6E8A-4147-A177-3AD203B41FA5}">
                      <a16:colId xmlns:a16="http://schemas.microsoft.com/office/drawing/2014/main" val="1422827733"/>
                    </a:ext>
                  </a:extLst>
                </a:gridCol>
                <a:gridCol w="2492476">
                  <a:extLst>
                    <a:ext uri="{9D8B030D-6E8A-4147-A177-3AD203B41FA5}">
                      <a16:colId xmlns:a16="http://schemas.microsoft.com/office/drawing/2014/main" val="1762294726"/>
                    </a:ext>
                  </a:extLst>
                </a:gridCol>
              </a:tblGrid>
              <a:tr h="518918">
                <a:tc>
                  <a:txBody>
                    <a:bodyPr/>
                    <a:lstStyle/>
                    <a:p>
                      <a:r>
                        <a:rPr lang="en-US" sz="1200" b="1" i="0">
                          <a:latin typeface="Poppins SemiBold" pitchFamily="2" charset="77"/>
                          <a:cs typeface="Poppins SemiBold" pitchFamily="2" charset="77"/>
                        </a:rPr>
                        <a:t>Influencer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6">
                  <a:txBody>
                    <a:bodyPr/>
                    <a:lstStyle/>
                    <a:p>
                      <a:r>
                        <a:rPr lang="en-US" sz="1200" b="1" i="0">
                          <a:latin typeface="Poppins SemiBold" pitchFamily="2" charset="77"/>
                          <a:cs typeface="Poppins SemiBold" pitchFamily="2" charset="77"/>
                        </a:rPr>
                        <a:t>The Role AGYWs Desire/Expect Influencer to Play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sz="1400" b="1" i="0">
                        <a:latin typeface="Poppins SemiBold" pitchFamily="2" charset="77"/>
                        <a:cs typeface="Poppins SemiBold" pitchFamily="2" charset="77"/>
                      </a:endParaRPr>
                    </a:p>
                  </a:txBody>
                  <a:tcPr anchor="ctr">
                    <a:solidFill>
                      <a:schemeClr val="tx1"/>
                    </a:solidFill>
                  </a:tcPr>
                </a:tc>
                <a:tc hMerge="1">
                  <a:txBody>
                    <a:bodyPr/>
                    <a:lstStyle/>
                    <a:p>
                      <a:endParaRPr lang="en-US" sz="1400" b="1" i="0">
                        <a:latin typeface="Poppins SemiBold" pitchFamily="2" charset="77"/>
                        <a:cs typeface="Poppins SemiBold" pitchFamily="2" charset="77"/>
                      </a:endParaRPr>
                    </a:p>
                  </a:txBody>
                  <a:tcPr anchor="ctr">
                    <a:solidFill>
                      <a:schemeClr val="tx1"/>
                    </a:solidFill>
                  </a:tcPr>
                </a:tc>
                <a:tc hMerge="1">
                  <a:txBody>
                    <a:bodyPr/>
                    <a:lstStyle/>
                    <a:p>
                      <a:endParaRPr lang="en-US" sz="1400" b="1" i="0">
                        <a:latin typeface="Poppins SemiBold" pitchFamily="2" charset="77"/>
                        <a:cs typeface="Poppins SemiBold" pitchFamily="2" charset="77"/>
                      </a:endParaRPr>
                    </a:p>
                  </a:txBody>
                  <a:tcPr anchor="ctr">
                    <a:solidFill>
                      <a:schemeClr val="tx1"/>
                    </a:solidFill>
                  </a:tcPr>
                </a:tc>
                <a:tc hMerge="1">
                  <a:txBody>
                    <a:bodyPr/>
                    <a:lstStyle/>
                    <a:p>
                      <a:endParaRPr lang="en-US" sz="1400" b="1" i="0">
                        <a:latin typeface="Poppins SemiBold" pitchFamily="2" charset="77"/>
                        <a:cs typeface="Poppins SemiBold" pitchFamily="2" charset="77"/>
                      </a:endParaRPr>
                    </a:p>
                  </a:txBody>
                  <a:tcPr anchor="ctr">
                    <a:solidFill>
                      <a:schemeClr val="tx1"/>
                    </a:solidFill>
                  </a:tcPr>
                </a:tc>
                <a:tc hMerge="1">
                  <a:txBody>
                    <a:bodyPr/>
                    <a:lstStyle/>
                    <a:p>
                      <a:endParaRPr lang="en-US" sz="1400" b="1" i="0">
                        <a:latin typeface="Poppins SemiBold" pitchFamily="2" charset="77"/>
                        <a:cs typeface="Poppins SemiBold" pitchFamily="2" charset="77"/>
                      </a:endParaRPr>
                    </a:p>
                  </a:txBody>
                  <a:tcPr anchor="ctr">
                    <a:solidFill>
                      <a:schemeClr val="tx1"/>
                    </a:solidFill>
                  </a:tcPr>
                </a:tc>
                <a:extLst>
                  <a:ext uri="{0D108BD9-81ED-4DB2-BD59-A6C34878D82A}">
                    <a16:rowId xmlns:a16="http://schemas.microsoft.com/office/drawing/2014/main" val="2596034577"/>
                  </a:ext>
                </a:extLst>
              </a:tr>
              <a:tr h="995415">
                <a:tc>
                  <a:txBody>
                    <a:bodyPr/>
                    <a:lstStyle/>
                    <a:p>
                      <a:endParaRPr lang="en-US" sz="1400" b="1">
                        <a:solidFill>
                          <a:srgbClr val="69645A"/>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rPr>
                        <a:t>Sexual advice (10)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rPr>
                        <a:t>Experience sharing (10)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rPr>
                        <a:t>Effective use support, reminders, financial and transport support (10, 18, 24, 31)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rPr>
                        <a:t>Emotional support/</a:t>
                      </a:r>
                    </a:p>
                    <a:p>
                      <a:pPr algn="ctr"/>
                      <a:r>
                        <a:rPr lang="en-US" sz="1200" b="0">
                          <a:solidFill>
                            <a:schemeClr val="tx1"/>
                          </a:solidFill>
                        </a:rPr>
                        <a:t>approval (10)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Clinical advice (10)**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Challenge stigma re: adolescent sexuality, promote access to health services (10)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91798737"/>
                  </a:ext>
                </a:extLst>
              </a:tr>
              <a:tr h="6567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Poppins SemiBold" pitchFamily="2" charset="77"/>
                          <a:ea typeface="+mn-ea"/>
                          <a:cs typeface="Poppins SemiBold" pitchFamily="2" charset="77"/>
                        </a:rPr>
                        <a:t>Sexual Partners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0">
                          <a:solidFill>
                            <a:srgbClr val="69645A"/>
                          </a:solidFill>
                        </a:rPr>
                        <a:t>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endParaRPr lang="en-US" sz="1400" b="0">
                        <a:solidFill>
                          <a:srgbClr val="69645A"/>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r>
                        <a:rPr lang="en-US" sz="1400" b="0">
                          <a:solidFill>
                            <a:srgbClr val="69645A"/>
                          </a:solidFill>
                        </a:rPr>
                        <a:t>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r>
                        <a:rPr lang="en-US" sz="1400" b="0">
                          <a:solidFill>
                            <a:srgbClr val="69645A"/>
                          </a:solidFill>
                        </a:rPr>
                        <a:t>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endParaRPr lang="en-US" sz="1400" b="0">
                        <a:solidFill>
                          <a:srgbClr val="69645A"/>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endParaRPr lang="en-US" sz="1400" b="0">
                        <a:solidFill>
                          <a:srgbClr val="69645A"/>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2132004008"/>
                  </a:ext>
                </a:extLst>
              </a:tr>
              <a:tr h="6567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Poppins SemiBold" pitchFamily="2" charset="77"/>
                          <a:ea typeface="+mn-ea"/>
                          <a:cs typeface="Poppins SemiBold" pitchFamily="2" charset="77"/>
                        </a:rPr>
                        <a:t>Peers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0">
                          <a:solidFill>
                            <a:srgbClr val="69645A"/>
                          </a:solidFill>
                        </a:rPr>
                        <a:t>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r>
                        <a:rPr lang="en-US" sz="1400" b="0">
                          <a:solidFill>
                            <a:srgbClr val="69645A"/>
                          </a:solidFill>
                        </a:rPr>
                        <a:t>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r>
                        <a:rPr lang="en-US" sz="1400" b="0">
                          <a:solidFill>
                            <a:srgbClr val="69645A"/>
                          </a:solidFill>
                        </a:rPr>
                        <a:t>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r>
                        <a:rPr lang="en-US" sz="1400" b="0">
                          <a:solidFill>
                            <a:srgbClr val="69645A"/>
                          </a:solidFill>
                        </a:rPr>
                        <a:t>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endParaRPr lang="en-US" sz="1400" b="0">
                        <a:solidFill>
                          <a:srgbClr val="69645A"/>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r>
                        <a:rPr lang="en-US" sz="1400" b="0">
                          <a:solidFill>
                            <a:srgbClr val="69645A"/>
                          </a:solidFill>
                        </a:rPr>
                        <a:t>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2684095331"/>
                  </a:ext>
                </a:extLst>
              </a:tr>
              <a:tr h="6567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Poppins SemiBold" pitchFamily="2" charset="77"/>
                          <a:ea typeface="+mn-ea"/>
                          <a:cs typeface="Poppins SemiBold" pitchFamily="2" charset="77"/>
                        </a:rPr>
                        <a:t>Parents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1400" b="0">
                        <a:solidFill>
                          <a:srgbClr val="69645A"/>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r>
                        <a:rPr lang="en-US" sz="1400" b="0">
                          <a:solidFill>
                            <a:srgbClr val="69645A"/>
                          </a:solidFill>
                        </a:rPr>
                        <a:t>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r>
                        <a:rPr lang="en-US" sz="1400" b="0">
                          <a:solidFill>
                            <a:srgbClr val="69645A"/>
                          </a:solidFill>
                        </a:rPr>
                        <a:t>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r>
                        <a:rPr lang="en-US" sz="1400" b="0">
                          <a:solidFill>
                            <a:srgbClr val="69645A"/>
                          </a:solidFill>
                        </a:rPr>
                        <a:t>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endParaRPr lang="en-US" sz="1400" b="0">
                        <a:solidFill>
                          <a:srgbClr val="69645A"/>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ctr"/>
                      <a:r>
                        <a:rPr lang="en-US" sz="1400" b="0">
                          <a:solidFill>
                            <a:srgbClr val="69645A"/>
                          </a:solidFill>
                        </a:rPr>
                        <a:t>X</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4109690825"/>
                  </a:ext>
                </a:extLst>
              </a:tr>
            </a:tbl>
          </a:graphicData>
        </a:graphic>
      </p:graphicFrame>
      <p:sp>
        <p:nvSpPr>
          <p:cNvPr id="5" name="TextBox 4">
            <a:extLst>
              <a:ext uri="{FF2B5EF4-FFF2-40B4-BE49-F238E27FC236}">
                <a16:creationId xmlns:a16="http://schemas.microsoft.com/office/drawing/2014/main" id="{B7DD71D9-2FE0-3C46-A87C-CF41AF8D800B}"/>
              </a:ext>
            </a:extLst>
          </p:cNvPr>
          <p:cNvSpPr txBox="1"/>
          <p:nvPr/>
        </p:nvSpPr>
        <p:spPr>
          <a:xfrm>
            <a:off x="453221" y="1610273"/>
            <a:ext cx="10299326" cy="877163"/>
          </a:xfrm>
          <a:prstGeom prst="rect">
            <a:avLst/>
          </a:prstGeom>
          <a:noFill/>
        </p:spPr>
        <p:txBody>
          <a:bodyPr wrap="square" rtlCol="0">
            <a:spAutoFit/>
          </a:bodyPr>
          <a:lstStyle/>
          <a:p>
            <a:r>
              <a:rPr lang="en-US" sz="1700"/>
              <a:t>The literature suggests that AGYW seek different types of support from different influencers, at different times in their process of PrEP adoption. These roles are outlined in more detail, according to the PrEP adoption process, later in the deck. </a:t>
            </a:r>
            <a:endParaRPr lang="en-US" sz="1700" b="1"/>
          </a:p>
        </p:txBody>
      </p:sp>
      <p:sp>
        <p:nvSpPr>
          <p:cNvPr id="3" name="TextBox 2">
            <a:extLst>
              <a:ext uri="{FF2B5EF4-FFF2-40B4-BE49-F238E27FC236}">
                <a16:creationId xmlns:a16="http://schemas.microsoft.com/office/drawing/2014/main" id="{DF2A2C52-7E07-DAB4-6941-256A8EC05F6F}"/>
              </a:ext>
            </a:extLst>
          </p:cNvPr>
          <p:cNvSpPr txBox="1"/>
          <p:nvPr/>
        </p:nvSpPr>
        <p:spPr>
          <a:xfrm>
            <a:off x="453220" y="6248400"/>
            <a:ext cx="10515599" cy="276999"/>
          </a:xfrm>
          <a:prstGeom prst="rect">
            <a:avLst/>
          </a:prstGeom>
          <a:noFill/>
        </p:spPr>
        <p:txBody>
          <a:bodyPr wrap="square" rtlCol="0">
            <a:spAutoFit/>
          </a:bodyPr>
          <a:lstStyle/>
          <a:p>
            <a:r>
              <a:rPr lang="en-US" sz="1200"/>
              <a:t>**Clinical advice was not sought from the identified influencers. This information was sought from healthcare workers. This population was not included in the review. </a:t>
            </a:r>
            <a:endParaRPr lang="en-US" sz="1200" b="1"/>
          </a:p>
        </p:txBody>
      </p:sp>
    </p:spTree>
    <p:extLst>
      <p:ext uri="{BB962C8B-B14F-4D97-AF65-F5344CB8AC3E}">
        <p14:creationId xmlns:p14="http://schemas.microsoft.com/office/powerpoint/2010/main" val="380756373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389"/>
        <p:cNvGrpSpPr/>
        <p:nvPr/>
      </p:nvGrpSpPr>
      <p:grpSpPr>
        <a:xfrm>
          <a:off x="0" y="0"/>
          <a:ext cx="0" cy="0"/>
          <a:chOff x="0" y="0"/>
          <a:chExt cx="0" cy="0"/>
        </a:xfrm>
      </p:grpSpPr>
      <p:sp>
        <p:nvSpPr>
          <p:cNvPr id="390" name="Google Shape;390;p11"/>
          <p:cNvSpPr/>
          <p:nvPr/>
        </p:nvSpPr>
        <p:spPr>
          <a:xfrm>
            <a:off x="6096000" y="0"/>
            <a:ext cx="6096000" cy="6858000"/>
          </a:xfrm>
          <a:prstGeom prst="rect">
            <a:avLst/>
          </a:prstGeom>
          <a:solidFill>
            <a:srgbClr val="000000"/>
          </a:solidFill>
          <a:ln>
            <a:noFill/>
          </a:ln>
        </p:spPr>
        <p:txBody>
          <a:bodyPr spcFirstLastPara="1" wrap="square" lIns="91433" tIns="45700" rIns="91433" bIns="45700" anchor="ctr" anchorCtr="0">
            <a:noAutofit/>
          </a:bodyPr>
          <a:lstStyle/>
          <a:p>
            <a:pPr algn="ctr" defTabSz="1219170">
              <a:buClr>
                <a:srgbClr val="000000"/>
              </a:buClr>
              <a:buSzPts val="800"/>
            </a:pPr>
            <a:endParaRPr sz="1067" b="1" kern="0">
              <a:solidFill>
                <a:srgbClr val="FFFFFF"/>
              </a:solidFill>
              <a:latin typeface="Arial"/>
              <a:ea typeface="Arial"/>
              <a:cs typeface="Arial"/>
              <a:sym typeface="Arial"/>
            </a:endParaRPr>
          </a:p>
        </p:txBody>
      </p:sp>
      <p:sp>
        <p:nvSpPr>
          <p:cNvPr id="391" name="Google Shape;391;p11"/>
          <p:cNvSpPr txBox="1"/>
          <p:nvPr/>
        </p:nvSpPr>
        <p:spPr>
          <a:xfrm>
            <a:off x="6362000" y="227400"/>
            <a:ext cx="5830000" cy="1569200"/>
          </a:xfrm>
          <a:prstGeom prst="rect">
            <a:avLst/>
          </a:prstGeom>
          <a:noFill/>
          <a:ln>
            <a:noFill/>
          </a:ln>
        </p:spPr>
        <p:txBody>
          <a:bodyPr spcFirstLastPara="1" wrap="square" lIns="91433" tIns="91433" rIns="91433" bIns="91433" anchor="t" anchorCtr="0">
            <a:noAutofit/>
          </a:bodyPr>
          <a:lstStyle/>
          <a:p>
            <a:pPr defTabSz="1219170">
              <a:lnSpc>
                <a:spcPct val="80000"/>
              </a:lnSpc>
              <a:buClr>
                <a:srgbClr val="2F6165"/>
              </a:buClr>
              <a:buSzPts val="800"/>
            </a:pPr>
            <a:r>
              <a:rPr lang="en" sz="3200" b="1" kern="0">
                <a:solidFill>
                  <a:srgbClr val="FEFFFF"/>
                </a:solidFill>
                <a:latin typeface="Barlow"/>
                <a:ea typeface="Barlow"/>
                <a:cs typeface="Barlow"/>
                <a:sym typeface="Barlow"/>
              </a:rPr>
              <a:t>Ni Nyampinga content is also digitally accessed across all of Rwanda now!</a:t>
            </a:r>
            <a:endParaRPr sz="3200" b="1" kern="0">
              <a:solidFill>
                <a:srgbClr val="FEFFFF"/>
              </a:solidFill>
              <a:latin typeface="Barlow"/>
              <a:ea typeface="Barlow"/>
              <a:cs typeface="Barlow"/>
              <a:sym typeface="Barlow"/>
            </a:endParaRPr>
          </a:p>
          <a:p>
            <a:pPr defTabSz="1219170">
              <a:lnSpc>
                <a:spcPct val="80000"/>
              </a:lnSpc>
              <a:buClr>
                <a:srgbClr val="000000"/>
              </a:buClr>
              <a:buSzPts val="800"/>
            </a:pPr>
            <a:endParaRPr sz="3600" b="1" kern="0">
              <a:solidFill>
                <a:srgbClr val="FFFFFF"/>
              </a:solidFill>
              <a:latin typeface="Barlow"/>
              <a:ea typeface="Barlow"/>
              <a:cs typeface="Barlow"/>
              <a:sym typeface="Barlow"/>
            </a:endParaRPr>
          </a:p>
        </p:txBody>
      </p:sp>
      <p:sp>
        <p:nvSpPr>
          <p:cNvPr id="392" name="Google Shape;392;p11"/>
          <p:cNvSpPr txBox="1"/>
          <p:nvPr/>
        </p:nvSpPr>
        <p:spPr>
          <a:xfrm>
            <a:off x="6156567" y="1968067"/>
            <a:ext cx="5830000" cy="4493600"/>
          </a:xfrm>
          <a:prstGeom prst="rect">
            <a:avLst/>
          </a:prstGeom>
          <a:noFill/>
          <a:ln>
            <a:noFill/>
          </a:ln>
        </p:spPr>
        <p:txBody>
          <a:bodyPr spcFirstLastPara="1" wrap="square" lIns="91433" tIns="91433" rIns="91433" bIns="91433" anchor="t" anchorCtr="0">
            <a:noAutofit/>
          </a:bodyPr>
          <a:lstStyle/>
          <a:p>
            <a:pPr marL="609585" indent="-448722" defTabSz="1219170">
              <a:lnSpc>
                <a:spcPct val="115000"/>
              </a:lnSpc>
              <a:buClr>
                <a:srgbClr val="FFC800"/>
              </a:buClr>
              <a:buSzPts val="1700"/>
              <a:buFont typeface="Barlow"/>
              <a:buChar char="●"/>
            </a:pPr>
            <a:r>
              <a:rPr lang="en" sz="2267" kern="0">
                <a:solidFill>
                  <a:srgbClr val="FFC800"/>
                </a:solidFill>
                <a:latin typeface="Barlow"/>
                <a:ea typeface="Barlow"/>
                <a:cs typeface="Barlow"/>
                <a:sym typeface="Barlow"/>
              </a:rPr>
              <a:t>In partnership with REB, our e-learning platform enables NN content to now be digitally and regularly uploaded into Smart Classrooms across the country.</a:t>
            </a:r>
            <a:endParaRPr sz="2267" kern="0">
              <a:solidFill>
                <a:srgbClr val="FFC800"/>
              </a:solidFill>
              <a:latin typeface="Barlow"/>
              <a:ea typeface="Barlow"/>
              <a:cs typeface="Barlow"/>
              <a:sym typeface="Barlow"/>
            </a:endParaRPr>
          </a:p>
          <a:p>
            <a:pPr marL="609585" defTabSz="1219170">
              <a:lnSpc>
                <a:spcPct val="115000"/>
              </a:lnSpc>
              <a:buClr>
                <a:srgbClr val="000000"/>
              </a:buClr>
            </a:pPr>
            <a:endParaRPr sz="2267" kern="0">
              <a:solidFill>
                <a:srgbClr val="FFC800"/>
              </a:solidFill>
              <a:latin typeface="Barlow"/>
              <a:ea typeface="Barlow"/>
              <a:cs typeface="Barlow"/>
              <a:sym typeface="Barlow"/>
            </a:endParaRPr>
          </a:p>
          <a:p>
            <a:pPr marL="609585" indent="-448722" defTabSz="1219170">
              <a:lnSpc>
                <a:spcPct val="115000"/>
              </a:lnSpc>
              <a:buClr>
                <a:srgbClr val="FFC800"/>
              </a:buClr>
              <a:buSzPts val="1700"/>
              <a:buFont typeface="Barlow"/>
              <a:buChar char="●"/>
            </a:pPr>
            <a:r>
              <a:rPr lang="en" sz="2267" kern="0">
                <a:solidFill>
                  <a:srgbClr val="FFC800"/>
                </a:solidFill>
                <a:latin typeface="Barlow"/>
                <a:ea typeface="Barlow"/>
                <a:cs typeface="Barlow"/>
                <a:sym typeface="Barlow"/>
              </a:rPr>
              <a:t>This helps us to achieve 2 objectives: 1) sustainable access to our content; and 2) empower young people with user-friendly content that can be accessed at any time. </a:t>
            </a:r>
            <a:endParaRPr sz="2267" kern="0">
              <a:solidFill>
                <a:srgbClr val="FFC800"/>
              </a:solidFill>
              <a:latin typeface="Barlow"/>
              <a:ea typeface="Barlow"/>
              <a:cs typeface="Barlow"/>
              <a:sym typeface="Barlow"/>
            </a:endParaRPr>
          </a:p>
          <a:p>
            <a:pPr marL="609585" defTabSz="1219170">
              <a:lnSpc>
                <a:spcPct val="115000"/>
              </a:lnSpc>
              <a:buClr>
                <a:srgbClr val="000000"/>
              </a:buClr>
              <a:buSzPts val="1500"/>
            </a:pPr>
            <a:endParaRPr sz="2267" kern="0">
              <a:solidFill>
                <a:srgbClr val="FFC800"/>
              </a:solidFill>
              <a:latin typeface="Barlow"/>
              <a:ea typeface="Barlow"/>
              <a:cs typeface="Barlow"/>
              <a:sym typeface="Barlow"/>
            </a:endParaRPr>
          </a:p>
          <a:p>
            <a:pPr defTabSz="1219170">
              <a:lnSpc>
                <a:spcPct val="80000"/>
              </a:lnSpc>
              <a:buClr>
                <a:srgbClr val="000000"/>
              </a:buClr>
              <a:buSzPts val="1700"/>
            </a:pPr>
            <a:endParaRPr sz="2267" kern="0">
              <a:solidFill>
                <a:srgbClr val="FFC800"/>
              </a:solidFill>
              <a:latin typeface="Barlow"/>
              <a:ea typeface="Barlow"/>
              <a:cs typeface="Barlow"/>
              <a:sym typeface="Barlow"/>
            </a:endParaRPr>
          </a:p>
          <a:p>
            <a:pPr defTabSz="1219170">
              <a:buClr>
                <a:srgbClr val="000000"/>
              </a:buClr>
              <a:buSzPts val="1100"/>
            </a:pPr>
            <a:endParaRPr sz="2267" kern="0">
              <a:solidFill>
                <a:srgbClr val="FFC800"/>
              </a:solidFill>
              <a:latin typeface="Barlow"/>
              <a:ea typeface="Barlow"/>
              <a:cs typeface="Barlow"/>
              <a:sym typeface="Barlow"/>
            </a:endParaRPr>
          </a:p>
          <a:p>
            <a:pPr defTabSz="1219170">
              <a:buClr>
                <a:srgbClr val="000000"/>
              </a:buClr>
              <a:buSzPts val="1100"/>
            </a:pPr>
            <a:endParaRPr sz="2800" b="1" kern="0">
              <a:solidFill>
                <a:srgbClr val="FFC72C"/>
              </a:solidFill>
              <a:latin typeface="Barlow"/>
              <a:ea typeface="Barlow"/>
              <a:cs typeface="Barlow"/>
              <a:sym typeface="Barlow"/>
            </a:endParaRPr>
          </a:p>
        </p:txBody>
      </p:sp>
      <p:pic>
        <p:nvPicPr>
          <p:cNvPr id="393" name="Google Shape;393;p11"/>
          <p:cNvPicPr preferRelativeResize="0"/>
          <p:nvPr/>
        </p:nvPicPr>
        <p:blipFill rotWithShape="1">
          <a:blip r:embed="rId3">
            <a:alphaModFix/>
          </a:blip>
          <a:srcRect l="1723" r="18848" b="1816"/>
          <a:stretch/>
        </p:blipFill>
        <p:spPr>
          <a:xfrm>
            <a:off x="-373233" y="583367"/>
            <a:ext cx="6469232" cy="5436200"/>
          </a:xfrm>
          <a:prstGeom prst="rect">
            <a:avLst/>
          </a:prstGeom>
          <a:noFill/>
          <a:ln>
            <a:noFill/>
          </a:ln>
        </p:spPr>
      </p:pic>
      <p:pic>
        <p:nvPicPr>
          <p:cNvPr id="394" name="Google Shape;394;p11"/>
          <p:cNvPicPr preferRelativeResize="0"/>
          <p:nvPr/>
        </p:nvPicPr>
        <p:blipFill rotWithShape="1">
          <a:blip r:embed="rId4">
            <a:alphaModFix/>
          </a:blip>
          <a:srcRect/>
          <a:stretch/>
        </p:blipFill>
        <p:spPr>
          <a:xfrm>
            <a:off x="11616400" y="6125556"/>
            <a:ext cx="447800" cy="548208"/>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398"/>
        <p:cNvGrpSpPr/>
        <p:nvPr/>
      </p:nvGrpSpPr>
      <p:grpSpPr>
        <a:xfrm>
          <a:off x="0" y="0"/>
          <a:ext cx="0" cy="0"/>
          <a:chOff x="0" y="0"/>
          <a:chExt cx="0" cy="0"/>
        </a:xfrm>
      </p:grpSpPr>
      <p:sp>
        <p:nvSpPr>
          <p:cNvPr id="399" name="Google Shape;399;g1257d6916d4_0_28"/>
          <p:cNvSpPr txBox="1">
            <a:spLocks noGrp="1"/>
          </p:cNvSpPr>
          <p:nvPr>
            <p:ph type="title"/>
          </p:nvPr>
        </p:nvSpPr>
        <p:spPr>
          <a:xfrm>
            <a:off x="335600" y="277800"/>
            <a:ext cx="11360800" cy="845200"/>
          </a:xfrm>
          <a:prstGeom prst="rect">
            <a:avLst/>
          </a:prstGeom>
          <a:noFill/>
          <a:ln>
            <a:noFill/>
          </a:ln>
        </p:spPr>
        <p:txBody>
          <a:bodyPr spcFirstLastPara="1" wrap="square" lIns="121900" tIns="121900" rIns="121900" bIns="121900" anchor="t" anchorCtr="0">
            <a:noAutofit/>
          </a:bodyPr>
          <a:lstStyle/>
          <a:p>
            <a:pPr>
              <a:buSzPts val="990"/>
            </a:pPr>
            <a:r>
              <a:rPr lang="en" sz="4293">
                <a:latin typeface="Barlow ExtraBold"/>
                <a:ea typeface="Barlow ExtraBold"/>
                <a:cs typeface="Barlow ExtraBold"/>
                <a:sym typeface="Barlow ExtraBold"/>
              </a:rPr>
              <a:t>WE LEVERAGE THE POWER OF THE BRAND</a:t>
            </a:r>
            <a:endParaRPr sz="4293">
              <a:latin typeface="Barlow ExtraBold"/>
              <a:ea typeface="Barlow ExtraBold"/>
              <a:cs typeface="Barlow ExtraBold"/>
              <a:sym typeface="Barlow ExtraBold"/>
            </a:endParaRPr>
          </a:p>
        </p:txBody>
      </p:sp>
      <p:sp>
        <p:nvSpPr>
          <p:cNvPr id="400" name="Google Shape;400;g1257d6916d4_0_28"/>
          <p:cNvSpPr txBox="1">
            <a:spLocks noGrp="1"/>
          </p:cNvSpPr>
          <p:nvPr>
            <p:ph type="body" idx="1"/>
          </p:nvPr>
        </p:nvSpPr>
        <p:spPr>
          <a:xfrm>
            <a:off x="125233" y="1123000"/>
            <a:ext cx="12037200" cy="5550800"/>
          </a:xfrm>
          <a:prstGeom prst="rect">
            <a:avLst/>
          </a:prstGeom>
          <a:noFill/>
          <a:ln>
            <a:noFill/>
          </a:ln>
        </p:spPr>
        <p:txBody>
          <a:bodyPr spcFirstLastPara="1" wrap="square" lIns="121900" tIns="121900" rIns="121900" bIns="121900" anchor="t" anchorCtr="0">
            <a:noAutofit/>
          </a:bodyPr>
          <a:lstStyle/>
          <a:p>
            <a:pPr marL="0" indent="0" algn="just">
              <a:buNone/>
            </a:pPr>
            <a:endParaRPr sz="1689">
              <a:solidFill>
                <a:schemeClr val="dk1"/>
              </a:solidFill>
              <a:latin typeface="Barlow"/>
              <a:ea typeface="Barlow"/>
              <a:cs typeface="Barlow"/>
              <a:sym typeface="Barlow"/>
            </a:endParaRPr>
          </a:p>
          <a:p>
            <a:pPr marL="0" indent="0" algn="just">
              <a:lnSpc>
                <a:spcPct val="80000"/>
              </a:lnSpc>
              <a:buNone/>
            </a:pPr>
            <a:endParaRPr sz="1689">
              <a:solidFill>
                <a:schemeClr val="dk1"/>
              </a:solidFill>
              <a:latin typeface="Barlow"/>
              <a:ea typeface="Barlow"/>
              <a:cs typeface="Barlow"/>
              <a:sym typeface="Barlow"/>
            </a:endParaRPr>
          </a:p>
          <a:p>
            <a:pPr indent="0">
              <a:lnSpc>
                <a:spcPct val="95000"/>
              </a:lnSpc>
              <a:buNone/>
            </a:pPr>
            <a:endParaRPr sz="1689">
              <a:solidFill>
                <a:schemeClr val="dk1"/>
              </a:solidFill>
              <a:latin typeface="Barlow"/>
              <a:ea typeface="Barlow"/>
              <a:cs typeface="Barlow"/>
              <a:sym typeface="Barlow"/>
            </a:endParaRPr>
          </a:p>
          <a:p>
            <a:pPr indent="0" algn="just">
              <a:lnSpc>
                <a:spcPct val="80000"/>
              </a:lnSpc>
              <a:buSzPts val="688"/>
              <a:buNone/>
            </a:pPr>
            <a:endParaRPr sz="1557">
              <a:solidFill>
                <a:schemeClr val="dk1"/>
              </a:solidFill>
              <a:latin typeface="Barlow"/>
              <a:ea typeface="Barlow"/>
              <a:cs typeface="Barlow"/>
              <a:sym typeface="Barlow"/>
            </a:endParaRPr>
          </a:p>
          <a:p>
            <a:pPr indent="0">
              <a:lnSpc>
                <a:spcPct val="80000"/>
              </a:lnSpc>
              <a:buSzPts val="688"/>
              <a:buNone/>
            </a:pPr>
            <a:endParaRPr sz="1557">
              <a:solidFill>
                <a:schemeClr val="dk1"/>
              </a:solidFill>
              <a:latin typeface="Barlow"/>
              <a:ea typeface="Barlow"/>
              <a:cs typeface="Barlow"/>
              <a:sym typeface="Barlow"/>
            </a:endParaRPr>
          </a:p>
          <a:p>
            <a:pPr indent="0" algn="just">
              <a:lnSpc>
                <a:spcPct val="80000"/>
              </a:lnSpc>
              <a:buSzPts val="688"/>
              <a:buNone/>
            </a:pPr>
            <a:endParaRPr sz="1557">
              <a:solidFill>
                <a:schemeClr val="dk1"/>
              </a:solidFill>
              <a:latin typeface="Barlow"/>
              <a:ea typeface="Barlow"/>
              <a:cs typeface="Barlow"/>
              <a:sym typeface="Barlow"/>
            </a:endParaRPr>
          </a:p>
        </p:txBody>
      </p:sp>
      <p:pic>
        <p:nvPicPr>
          <p:cNvPr id="401" name="Google Shape;401;g1257d6916d4_0_28"/>
          <p:cNvPicPr preferRelativeResize="0"/>
          <p:nvPr/>
        </p:nvPicPr>
        <p:blipFill rotWithShape="1">
          <a:blip r:embed="rId3">
            <a:alphaModFix/>
          </a:blip>
          <a:srcRect/>
          <a:stretch/>
        </p:blipFill>
        <p:spPr>
          <a:xfrm>
            <a:off x="11616400" y="6125556"/>
            <a:ext cx="447800" cy="548208"/>
          </a:xfrm>
          <a:prstGeom prst="rect">
            <a:avLst/>
          </a:prstGeom>
          <a:noFill/>
          <a:ln>
            <a:noFill/>
          </a:ln>
        </p:spPr>
      </p:pic>
      <p:sp>
        <p:nvSpPr>
          <p:cNvPr id="402" name="Google Shape;402;g1257d6916d4_0_28"/>
          <p:cNvSpPr txBox="1"/>
          <p:nvPr/>
        </p:nvSpPr>
        <p:spPr>
          <a:xfrm>
            <a:off x="439033" y="1940433"/>
            <a:ext cx="3686400" cy="3405764"/>
          </a:xfrm>
          <a:prstGeom prst="rect">
            <a:avLst/>
          </a:prstGeom>
          <a:solidFill>
            <a:srgbClr val="D9EAD3"/>
          </a:solidFill>
          <a:ln>
            <a:noFill/>
          </a:ln>
        </p:spPr>
        <p:txBody>
          <a:bodyPr spcFirstLastPara="1" wrap="square" lIns="121900" tIns="121900" rIns="121900" bIns="121900" anchor="t" anchorCtr="0">
            <a:spAutoFit/>
          </a:bodyPr>
          <a:lstStyle/>
          <a:p>
            <a:pPr algn="ctr" defTabSz="1219170">
              <a:buClr>
                <a:srgbClr val="000000"/>
              </a:buClr>
            </a:pPr>
            <a:r>
              <a:rPr lang="en" sz="3200" b="1" kern="0">
                <a:solidFill>
                  <a:srgbClr val="000000"/>
                </a:solidFill>
                <a:latin typeface="Calibri"/>
                <a:ea typeface="Calibri"/>
                <a:cs typeface="Calibri"/>
                <a:sym typeface="Calibri"/>
              </a:rPr>
              <a:t>Content that’s targeted and tailored to the audience.</a:t>
            </a:r>
            <a:endParaRPr sz="3200" b="1" kern="0">
              <a:solidFill>
                <a:srgbClr val="000000"/>
              </a:solidFill>
              <a:latin typeface="Calibri"/>
              <a:ea typeface="Calibri"/>
              <a:cs typeface="Calibri"/>
              <a:sym typeface="Calibri"/>
            </a:endParaRPr>
          </a:p>
          <a:p>
            <a:pPr defTabSz="1219170">
              <a:buClr>
                <a:srgbClr val="000000"/>
              </a:buClr>
            </a:pPr>
            <a:endParaRPr sz="1333" b="1" kern="0">
              <a:solidFill>
                <a:srgbClr val="000000"/>
              </a:solidFill>
              <a:latin typeface="Calibri"/>
              <a:ea typeface="Calibri"/>
              <a:cs typeface="Calibri"/>
              <a:sym typeface="Calibri"/>
            </a:endParaRPr>
          </a:p>
          <a:p>
            <a:pPr algn="ctr" defTabSz="1219170">
              <a:buClr>
                <a:srgbClr val="000000"/>
              </a:buClr>
            </a:pPr>
            <a:r>
              <a:rPr lang="en" sz="2133" kern="0">
                <a:solidFill>
                  <a:srgbClr val="000000"/>
                </a:solidFill>
                <a:latin typeface="Calibri"/>
                <a:ea typeface="Calibri"/>
                <a:cs typeface="Calibri"/>
                <a:sym typeface="Calibri"/>
              </a:rPr>
              <a:t>Girl-centered and gender transformative approach in everything we do. </a:t>
            </a:r>
            <a:endParaRPr sz="2133" kern="0">
              <a:solidFill>
                <a:srgbClr val="000000"/>
              </a:solidFill>
              <a:latin typeface="Calibri"/>
              <a:ea typeface="Calibri"/>
              <a:cs typeface="Calibri"/>
              <a:sym typeface="Calibri"/>
            </a:endParaRPr>
          </a:p>
        </p:txBody>
      </p:sp>
      <p:sp>
        <p:nvSpPr>
          <p:cNvPr id="403" name="Google Shape;403;g1257d6916d4_0_28"/>
          <p:cNvSpPr txBox="1"/>
          <p:nvPr/>
        </p:nvSpPr>
        <p:spPr>
          <a:xfrm>
            <a:off x="4541732" y="1940433"/>
            <a:ext cx="3337600" cy="3405572"/>
          </a:xfrm>
          <a:prstGeom prst="rect">
            <a:avLst/>
          </a:prstGeom>
          <a:solidFill>
            <a:srgbClr val="EFEFEF"/>
          </a:solidFill>
          <a:ln>
            <a:noFill/>
          </a:ln>
        </p:spPr>
        <p:txBody>
          <a:bodyPr spcFirstLastPara="1" wrap="square" lIns="121900" tIns="121900" rIns="121900" bIns="121900" anchor="t" anchorCtr="0">
            <a:spAutoFit/>
          </a:bodyPr>
          <a:lstStyle/>
          <a:p>
            <a:pPr algn="ctr" defTabSz="1219170">
              <a:buClr>
                <a:srgbClr val="000000"/>
              </a:buClr>
            </a:pPr>
            <a:r>
              <a:rPr lang="en" sz="3200" b="1" kern="0">
                <a:solidFill>
                  <a:srgbClr val="000000"/>
                </a:solidFill>
                <a:latin typeface="Calibri"/>
                <a:ea typeface="Calibri"/>
                <a:cs typeface="Calibri"/>
                <a:sym typeface="Calibri"/>
              </a:rPr>
              <a:t>Multi platform, high frequency.</a:t>
            </a:r>
            <a:endParaRPr sz="3200" b="1" kern="0">
              <a:solidFill>
                <a:srgbClr val="000000"/>
              </a:solidFill>
              <a:latin typeface="Calibri"/>
              <a:ea typeface="Calibri"/>
              <a:cs typeface="Calibri"/>
              <a:sym typeface="Calibri"/>
            </a:endParaRPr>
          </a:p>
          <a:p>
            <a:pPr algn="ctr" defTabSz="1219170">
              <a:buClr>
                <a:srgbClr val="000000"/>
              </a:buClr>
            </a:pPr>
            <a:endParaRPr sz="1333" b="1" kern="0">
              <a:solidFill>
                <a:srgbClr val="000000"/>
              </a:solidFill>
              <a:latin typeface="Calibri"/>
              <a:ea typeface="Calibri"/>
              <a:cs typeface="Calibri"/>
              <a:sym typeface="Calibri"/>
            </a:endParaRPr>
          </a:p>
          <a:p>
            <a:pPr algn="ctr" defTabSz="1219170">
              <a:buClr>
                <a:srgbClr val="000000"/>
              </a:buClr>
            </a:pPr>
            <a:r>
              <a:rPr lang="en" sz="2133" kern="0">
                <a:solidFill>
                  <a:srgbClr val="000000"/>
                </a:solidFill>
                <a:latin typeface="Calibri"/>
                <a:ea typeface="Calibri"/>
                <a:cs typeface="Calibri"/>
                <a:sym typeface="Calibri"/>
              </a:rPr>
              <a:t>Regular messaging delivered through diverse platforms, formats and ‘voices’. This results in deeper, longer lasting change.</a:t>
            </a:r>
            <a:endParaRPr sz="2133" kern="0">
              <a:solidFill>
                <a:srgbClr val="000000"/>
              </a:solidFill>
              <a:latin typeface="Calibri"/>
              <a:ea typeface="Calibri"/>
              <a:cs typeface="Calibri"/>
              <a:sym typeface="Calibri"/>
            </a:endParaRPr>
          </a:p>
        </p:txBody>
      </p:sp>
      <p:sp>
        <p:nvSpPr>
          <p:cNvPr id="404" name="Google Shape;404;g1257d6916d4_0_28"/>
          <p:cNvSpPr txBox="1"/>
          <p:nvPr/>
        </p:nvSpPr>
        <p:spPr>
          <a:xfrm>
            <a:off x="8162433" y="1820434"/>
            <a:ext cx="3782400" cy="3692894"/>
          </a:xfrm>
          <a:prstGeom prst="rect">
            <a:avLst/>
          </a:prstGeom>
          <a:solidFill>
            <a:srgbClr val="FFF2CC"/>
          </a:solidFill>
          <a:ln>
            <a:noFill/>
          </a:ln>
        </p:spPr>
        <p:txBody>
          <a:bodyPr spcFirstLastPara="1" wrap="square" lIns="121900" tIns="121900" rIns="121900" bIns="121900" anchor="t" anchorCtr="0">
            <a:spAutoFit/>
          </a:bodyPr>
          <a:lstStyle/>
          <a:p>
            <a:pPr algn="ctr" defTabSz="1219170">
              <a:buClr>
                <a:srgbClr val="000000"/>
              </a:buClr>
            </a:pPr>
            <a:r>
              <a:rPr lang="en" sz="3200" b="1" kern="0">
                <a:solidFill>
                  <a:srgbClr val="000000"/>
                </a:solidFill>
                <a:latin typeface="Calibri"/>
                <a:ea typeface="Calibri"/>
                <a:cs typeface="Calibri"/>
                <a:sym typeface="Calibri"/>
              </a:rPr>
              <a:t>Content appeals to the head and the heart.</a:t>
            </a:r>
            <a:endParaRPr sz="3200" b="1" kern="0">
              <a:solidFill>
                <a:srgbClr val="000000"/>
              </a:solidFill>
              <a:latin typeface="Calibri"/>
              <a:ea typeface="Calibri"/>
              <a:cs typeface="Calibri"/>
              <a:sym typeface="Calibri"/>
            </a:endParaRPr>
          </a:p>
          <a:p>
            <a:pPr algn="ctr" defTabSz="1219170">
              <a:buClr>
                <a:srgbClr val="000000"/>
              </a:buClr>
            </a:pPr>
            <a:endParaRPr sz="2133" kern="0">
              <a:solidFill>
                <a:srgbClr val="000000"/>
              </a:solidFill>
              <a:latin typeface="Calibri"/>
              <a:ea typeface="Calibri"/>
              <a:cs typeface="Calibri"/>
              <a:sym typeface="Calibri"/>
            </a:endParaRPr>
          </a:p>
          <a:p>
            <a:pPr algn="ctr" defTabSz="1219170">
              <a:buClr>
                <a:srgbClr val="000000"/>
              </a:buClr>
            </a:pPr>
            <a:r>
              <a:rPr lang="en" sz="2133" kern="0">
                <a:solidFill>
                  <a:srgbClr val="000000"/>
                </a:solidFill>
                <a:latin typeface="Calibri"/>
                <a:ea typeface="Calibri"/>
                <a:cs typeface="Calibri"/>
                <a:sym typeface="Calibri"/>
              </a:rPr>
              <a:t>We use factual and fictional formats to inspire engagement, deliver knowledge and shape beliefs in an engaging way for our audience.</a:t>
            </a:r>
            <a:endParaRPr sz="3200" b="1" kern="0">
              <a:solidFill>
                <a:srgbClr val="000000"/>
              </a:solidFill>
              <a:latin typeface="Calibri"/>
              <a:ea typeface="Calibri"/>
              <a:cs typeface="Calibri"/>
              <a:sym typeface="Calibri"/>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408"/>
        <p:cNvGrpSpPr/>
        <p:nvPr/>
      </p:nvGrpSpPr>
      <p:grpSpPr>
        <a:xfrm>
          <a:off x="0" y="0"/>
          <a:ext cx="0" cy="0"/>
          <a:chOff x="0" y="0"/>
          <a:chExt cx="0" cy="0"/>
        </a:xfrm>
      </p:grpSpPr>
      <p:sp>
        <p:nvSpPr>
          <p:cNvPr id="409" name="Google Shape;409;g1257d69174c_0_16"/>
          <p:cNvSpPr txBox="1">
            <a:spLocks noGrp="1"/>
          </p:cNvSpPr>
          <p:nvPr>
            <p:ph type="title"/>
          </p:nvPr>
        </p:nvSpPr>
        <p:spPr>
          <a:xfrm>
            <a:off x="335600" y="277800"/>
            <a:ext cx="11360800" cy="906811"/>
          </a:xfrm>
          <a:prstGeom prst="rect">
            <a:avLst/>
          </a:prstGeom>
          <a:noFill/>
          <a:ln>
            <a:noFill/>
          </a:ln>
        </p:spPr>
        <p:txBody>
          <a:bodyPr spcFirstLastPara="1" wrap="square" lIns="121900" tIns="121900" rIns="121900" bIns="121900" anchor="t" anchorCtr="0">
            <a:spAutoFit/>
          </a:bodyPr>
          <a:lstStyle/>
          <a:p>
            <a:pPr>
              <a:buSzPts val="990"/>
            </a:pPr>
            <a:r>
              <a:rPr lang="en" sz="4293">
                <a:latin typeface="Barlow ExtraBold"/>
                <a:ea typeface="Barlow ExtraBold"/>
                <a:cs typeface="Barlow ExtraBold"/>
                <a:sym typeface="Barlow ExtraBold"/>
              </a:rPr>
              <a:t>INTERVENTION DESCRIPTION</a:t>
            </a:r>
            <a:endParaRPr sz="4293">
              <a:latin typeface="Barlow ExtraBold"/>
              <a:ea typeface="Barlow ExtraBold"/>
              <a:cs typeface="Barlow ExtraBold"/>
              <a:sym typeface="Barlow ExtraBold"/>
            </a:endParaRPr>
          </a:p>
        </p:txBody>
      </p:sp>
      <p:sp>
        <p:nvSpPr>
          <p:cNvPr id="410" name="Google Shape;410;g1257d69174c_0_16"/>
          <p:cNvSpPr txBox="1">
            <a:spLocks noGrp="1"/>
          </p:cNvSpPr>
          <p:nvPr>
            <p:ph type="body" idx="1"/>
          </p:nvPr>
        </p:nvSpPr>
        <p:spPr>
          <a:xfrm>
            <a:off x="415600" y="1123000"/>
            <a:ext cx="11200800" cy="5550800"/>
          </a:xfrm>
          <a:prstGeom prst="rect">
            <a:avLst/>
          </a:prstGeom>
          <a:noFill/>
          <a:ln>
            <a:noFill/>
          </a:ln>
        </p:spPr>
        <p:txBody>
          <a:bodyPr spcFirstLastPara="1" wrap="square" lIns="121900" tIns="121900" rIns="121900" bIns="121900" anchor="t" anchorCtr="0">
            <a:noAutofit/>
          </a:bodyPr>
          <a:lstStyle/>
          <a:p>
            <a:pPr marL="0" indent="0">
              <a:buNone/>
            </a:pPr>
            <a:endParaRPr sz="2000">
              <a:solidFill>
                <a:schemeClr val="dk1"/>
              </a:solidFill>
              <a:latin typeface="Barlow"/>
              <a:ea typeface="Barlow"/>
              <a:cs typeface="Barlow"/>
              <a:sym typeface="Barlow"/>
            </a:endParaRPr>
          </a:p>
          <a:p>
            <a:pPr indent="-431789">
              <a:buClr>
                <a:schemeClr val="dk1"/>
              </a:buClr>
              <a:buSzPts val="1500"/>
              <a:buFont typeface="Calibri"/>
              <a:buChar char="●"/>
            </a:pPr>
            <a:r>
              <a:rPr lang="en" sz="2000">
                <a:solidFill>
                  <a:schemeClr val="dk1"/>
                </a:solidFill>
                <a:latin typeface="Barlow"/>
                <a:ea typeface="Barlow"/>
                <a:cs typeface="Barlow"/>
                <a:sym typeface="Barlow"/>
              </a:rPr>
              <a:t>We work on the </a:t>
            </a:r>
            <a:r>
              <a:rPr lang="en" sz="2000" b="1">
                <a:solidFill>
                  <a:schemeClr val="dk1"/>
                </a:solidFill>
                <a:latin typeface="Barlow"/>
                <a:ea typeface="Barlow"/>
                <a:cs typeface="Barlow"/>
                <a:sym typeface="Barlow"/>
              </a:rPr>
              <a:t>demand side</a:t>
            </a:r>
            <a:r>
              <a:rPr lang="en" sz="2000">
                <a:solidFill>
                  <a:schemeClr val="dk1"/>
                </a:solidFill>
                <a:latin typeface="Barlow"/>
                <a:ea typeface="Barlow"/>
                <a:cs typeface="Barlow"/>
                <a:sym typeface="Barlow"/>
              </a:rPr>
              <a:t>. We package content to encourage girls to demand access and use of existing services, and it is all done through the lens of creativity, locally grounded cultural nuance and entertainment.  </a:t>
            </a:r>
            <a:endParaRPr sz="2000">
              <a:solidFill>
                <a:schemeClr val="dk1"/>
              </a:solidFill>
              <a:latin typeface="Barlow"/>
              <a:ea typeface="Barlow"/>
              <a:cs typeface="Barlow"/>
              <a:sym typeface="Barlow"/>
            </a:endParaRPr>
          </a:p>
          <a:p>
            <a:pPr indent="0">
              <a:buNone/>
            </a:pPr>
            <a:endParaRPr sz="2000">
              <a:solidFill>
                <a:schemeClr val="dk1"/>
              </a:solidFill>
              <a:latin typeface="Barlow"/>
              <a:ea typeface="Barlow"/>
              <a:cs typeface="Barlow"/>
              <a:sym typeface="Barlow"/>
            </a:endParaRPr>
          </a:p>
          <a:p>
            <a:pPr indent="-431789">
              <a:buClr>
                <a:schemeClr val="dk1"/>
              </a:buClr>
              <a:buSzPts val="1500"/>
              <a:buFont typeface="Barlow"/>
              <a:buChar char="●"/>
            </a:pPr>
            <a:r>
              <a:rPr lang="en" sz="2000">
                <a:solidFill>
                  <a:schemeClr val="dk1"/>
                </a:solidFill>
                <a:latin typeface="Barlow"/>
                <a:ea typeface="Barlow"/>
                <a:cs typeface="Barlow"/>
                <a:sym typeface="Barlow"/>
              </a:rPr>
              <a:t>Ni Nyampinga is </a:t>
            </a:r>
            <a:r>
              <a:rPr lang="en" sz="2000" b="1">
                <a:solidFill>
                  <a:schemeClr val="dk1"/>
                </a:solidFill>
                <a:latin typeface="Barlow"/>
                <a:ea typeface="Barlow"/>
                <a:cs typeface="Barlow"/>
                <a:sym typeface="Barlow"/>
              </a:rPr>
              <a:t>flexible and adaptable to address emerging issues</a:t>
            </a:r>
            <a:r>
              <a:rPr lang="en" sz="2000">
                <a:solidFill>
                  <a:schemeClr val="dk1"/>
                </a:solidFill>
                <a:latin typeface="Barlow"/>
                <a:ea typeface="Barlow"/>
                <a:cs typeface="Barlow"/>
                <a:sym typeface="Barlow"/>
              </a:rPr>
              <a:t>. For instance, during the COVID-19 pandemic, our content creators walked an extra mile in creativity  to show girls what to do not to be idle or how to detect and avoid abuse.  </a:t>
            </a:r>
            <a:endParaRPr sz="2000">
              <a:solidFill>
                <a:schemeClr val="dk1"/>
              </a:solidFill>
              <a:latin typeface="Barlow"/>
              <a:ea typeface="Barlow"/>
              <a:cs typeface="Barlow"/>
              <a:sym typeface="Barlow"/>
            </a:endParaRPr>
          </a:p>
          <a:p>
            <a:pPr indent="0" algn="just">
              <a:lnSpc>
                <a:spcPct val="80000"/>
              </a:lnSpc>
              <a:buNone/>
            </a:pPr>
            <a:endParaRPr sz="2000">
              <a:solidFill>
                <a:schemeClr val="dk1"/>
              </a:solidFill>
              <a:latin typeface="Barlow"/>
              <a:ea typeface="Barlow"/>
              <a:cs typeface="Barlow"/>
              <a:sym typeface="Barlow"/>
            </a:endParaRPr>
          </a:p>
          <a:p>
            <a:pPr indent="-431789">
              <a:buClr>
                <a:schemeClr val="dk1"/>
              </a:buClr>
              <a:buSzPts val="1500"/>
              <a:buFont typeface="Calibri"/>
              <a:buChar char="●"/>
            </a:pPr>
            <a:r>
              <a:rPr lang="en" sz="2000">
                <a:solidFill>
                  <a:schemeClr val="dk1"/>
                </a:solidFill>
                <a:latin typeface="Barlow"/>
                <a:ea typeface="Barlow"/>
                <a:cs typeface="Barlow"/>
                <a:sym typeface="Barlow"/>
              </a:rPr>
              <a:t>We closely </a:t>
            </a:r>
            <a:r>
              <a:rPr lang="en" sz="2000" b="1">
                <a:solidFill>
                  <a:schemeClr val="dk1"/>
                </a:solidFill>
                <a:latin typeface="Barlow"/>
                <a:ea typeface="Barlow"/>
                <a:cs typeface="Barlow"/>
                <a:sym typeface="Barlow"/>
              </a:rPr>
              <a:t>monitor and measure</a:t>
            </a:r>
            <a:r>
              <a:rPr lang="en" sz="2000">
                <a:solidFill>
                  <a:schemeClr val="dk1"/>
                </a:solidFill>
                <a:latin typeface="Barlow"/>
                <a:ea typeface="Barlow"/>
                <a:cs typeface="Barlow"/>
                <a:sym typeface="Barlow"/>
              </a:rPr>
              <a:t> girls’ attitudes, confidence and skills to voice themselves, both in private and public domains. We also measure the attitudes of boys, families and decision makers towards a girl’s needs, concerns and innate values.</a:t>
            </a:r>
            <a:endParaRPr sz="2000">
              <a:solidFill>
                <a:schemeClr val="dk1"/>
              </a:solidFill>
              <a:latin typeface="Barlow"/>
              <a:ea typeface="Barlow"/>
              <a:cs typeface="Barlow"/>
              <a:sym typeface="Barlow"/>
            </a:endParaRPr>
          </a:p>
          <a:p>
            <a:pPr marL="0" indent="0">
              <a:buNone/>
            </a:pPr>
            <a:endParaRPr sz="2000">
              <a:solidFill>
                <a:schemeClr val="dk1"/>
              </a:solidFill>
              <a:latin typeface="Barlow"/>
              <a:ea typeface="Barlow"/>
              <a:cs typeface="Barlow"/>
              <a:sym typeface="Barlow"/>
            </a:endParaRPr>
          </a:p>
          <a:p>
            <a:pPr indent="0" algn="just">
              <a:lnSpc>
                <a:spcPct val="80000"/>
              </a:lnSpc>
              <a:buSzPts val="688"/>
              <a:buNone/>
            </a:pPr>
            <a:endParaRPr sz="2000">
              <a:solidFill>
                <a:schemeClr val="dk1"/>
              </a:solidFill>
              <a:latin typeface="Barlow"/>
              <a:ea typeface="Barlow"/>
              <a:cs typeface="Barlow"/>
              <a:sym typeface="Barlow"/>
            </a:endParaRPr>
          </a:p>
          <a:p>
            <a:pPr indent="0">
              <a:lnSpc>
                <a:spcPct val="80000"/>
              </a:lnSpc>
              <a:buSzPts val="688"/>
              <a:buNone/>
            </a:pPr>
            <a:endParaRPr sz="2000">
              <a:solidFill>
                <a:schemeClr val="dk1"/>
              </a:solidFill>
              <a:latin typeface="Barlow"/>
              <a:ea typeface="Barlow"/>
              <a:cs typeface="Barlow"/>
              <a:sym typeface="Barlow"/>
            </a:endParaRPr>
          </a:p>
          <a:p>
            <a:pPr indent="0" algn="just">
              <a:lnSpc>
                <a:spcPct val="80000"/>
              </a:lnSpc>
              <a:buSzPts val="688"/>
              <a:buNone/>
            </a:pPr>
            <a:endParaRPr sz="2000">
              <a:solidFill>
                <a:schemeClr val="dk1"/>
              </a:solidFill>
              <a:latin typeface="Barlow"/>
              <a:ea typeface="Barlow"/>
              <a:cs typeface="Barlow"/>
              <a:sym typeface="Barlow"/>
            </a:endParaRPr>
          </a:p>
        </p:txBody>
      </p:sp>
      <p:pic>
        <p:nvPicPr>
          <p:cNvPr id="411" name="Google Shape;411;g1257d69174c_0_16"/>
          <p:cNvPicPr preferRelativeResize="0"/>
          <p:nvPr/>
        </p:nvPicPr>
        <p:blipFill rotWithShape="1">
          <a:blip r:embed="rId3">
            <a:alphaModFix/>
          </a:blip>
          <a:srcRect/>
          <a:stretch/>
        </p:blipFill>
        <p:spPr>
          <a:xfrm>
            <a:off x="11616400" y="6125556"/>
            <a:ext cx="447800" cy="548208"/>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415"/>
        <p:cNvGrpSpPr/>
        <p:nvPr/>
      </p:nvGrpSpPr>
      <p:grpSpPr>
        <a:xfrm>
          <a:off x="0" y="0"/>
          <a:ext cx="0" cy="0"/>
          <a:chOff x="0" y="0"/>
          <a:chExt cx="0" cy="0"/>
        </a:xfrm>
      </p:grpSpPr>
      <p:sp>
        <p:nvSpPr>
          <p:cNvPr id="416" name="Google Shape;416;p5"/>
          <p:cNvSpPr txBox="1">
            <a:spLocks noGrp="1"/>
          </p:cNvSpPr>
          <p:nvPr>
            <p:ph type="title"/>
          </p:nvPr>
        </p:nvSpPr>
        <p:spPr>
          <a:xfrm>
            <a:off x="335600" y="277800"/>
            <a:ext cx="11360800" cy="845200"/>
          </a:xfrm>
          <a:prstGeom prst="rect">
            <a:avLst/>
          </a:prstGeom>
          <a:noFill/>
          <a:ln>
            <a:noFill/>
          </a:ln>
        </p:spPr>
        <p:txBody>
          <a:bodyPr spcFirstLastPara="1" wrap="square" lIns="121900" tIns="121900" rIns="121900" bIns="121900" anchor="t" anchorCtr="0">
            <a:noAutofit/>
          </a:bodyPr>
          <a:lstStyle/>
          <a:p>
            <a:pPr>
              <a:buSzPts val="990"/>
            </a:pPr>
            <a:r>
              <a:rPr lang="en" sz="4293">
                <a:latin typeface="Barlow ExtraBold"/>
                <a:ea typeface="Barlow ExtraBold"/>
                <a:cs typeface="Barlow ExtraBold"/>
                <a:sym typeface="Barlow ExtraBold"/>
              </a:rPr>
              <a:t>CHANGE OUTCOMES </a:t>
            </a:r>
            <a:endParaRPr sz="4293">
              <a:latin typeface="Barlow ExtraBold"/>
              <a:ea typeface="Barlow ExtraBold"/>
              <a:cs typeface="Barlow ExtraBold"/>
              <a:sym typeface="Barlow ExtraBold"/>
            </a:endParaRPr>
          </a:p>
        </p:txBody>
      </p:sp>
      <p:sp>
        <p:nvSpPr>
          <p:cNvPr id="417" name="Google Shape;417;p5"/>
          <p:cNvSpPr txBox="1">
            <a:spLocks noGrp="1"/>
          </p:cNvSpPr>
          <p:nvPr>
            <p:ph type="body" idx="1"/>
          </p:nvPr>
        </p:nvSpPr>
        <p:spPr>
          <a:xfrm>
            <a:off x="375600" y="1262267"/>
            <a:ext cx="11280800" cy="4718400"/>
          </a:xfrm>
          <a:prstGeom prst="rect">
            <a:avLst/>
          </a:prstGeom>
          <a:noFill/>
          <a:ln>
            <a:noFill/>
          </a:ln>
        </p:spPr>
        <p:txBody>
          <a:bodyPr spcFirstLastPara="1" wrap="square" lIns="121900" tIns="121900" rIns="121900" bIns="121900" anchor="t" anchorCtr="0">
            <a:noAutofit/>
          </a:bodyPr>
          <a:lstStyle/>
          <a:p>
            <a:pPr marL="0" indent="0">
              <a:buNone/>
            </a:pPr>
            <a:r>
              <a:rPr lang="en" b="1">
                <a:solidFill>
                  <a:schemeClr val="dk1"/>
                </a:solidFill>
                <a:latin typeface="Calibri"/>
                <a:ea typeface="Calibri"/>
                <a:cs typeface="Calibri"/>
                <a:sym typeface="Calibri"/>
              </a:rPr>
              <a:t>HEALTH</a:t>
            </a:r>
            <a:endParaRPr b="1">
              <a:solidFill>
                <a:schemeClr val="dk1"/>
              </a:solidFill>
              <a:latin typeface="Calibri"/>
              <a:ea typeface="Calibri"/>
              <a:cs typeface="Calibri"/>
              <a:sym typeface="Calibri"/>
            </a:endParaRPr>
          </a:p>
          <a:p>
            <a:pPr indent="-440256">
              <a:buClr>
                <a:schemeClr val="dk1"/>
              </a:buClr>
              <a:buSzPts val="1600"/>
              <a:buFont typeface="Calibri"/>
              <a:buChar char="●"/>
            </a:pPr>
            <a:r>
              <a:rPr lang="en" sz="2133">
                <a:solidFill>
                  <a:schemeClr val="dk1"/>
                </a:solidFill>
                <a:latin typeface="Calibri"/>
                <a:ea typeface="Calibri"/>
                <a:cs typeface="Calibri"/>
                <a:sym typeface="Calibri"/>
              </a:rPr>
              <a:t>Girls delay sex and use contraception when ready (eg. girls know about STIs, HIV, pregnancy prevention, etc.)</a:t>
            </a:r>
            <a:endParaRPr>
              <a:solidFill>
                <a:schemeClr val="dk1"/>
              </a:solidFill>
              <a:latin typeface="Calibri"/>
              <a:ea typeface="Calibri"/>
              <a:cs typeface="Calibri"/>
              <a:sym typeface="Calibri"/>
            </a:endParaRPr>
          </a:p>
          <a:p>
            <a:pPr indent="-440256">
              <a:buClr>
                <a:schemeClr val="dk1"/>
              </a:buClr>
              <a:buSzPts val="1600"/>
              <a:buFont typeface="Calibri"/>
              <a:buChar char="●"/>
            </a:pPr>
            <a:r>
              <a:rPr lang="en" sz="2133">
                <a:solidFill>
                  <a:schemeClr val="dk1"/>
                </a:solidFill>
                <a:latin typeface="Calibri"/>
                <a:ea typeface="Calibri"/>
                <a:cs typeface="Calibri"/>
                <a:sym typeface="Calibri"/>
              </a:rPr>
              <a:t>Girls manage their SRH (eg. girls know about body changes)</a:t>
            </a:r>
            <a:endParaRPr sz="2133">
              <a:solidFill>
                <a:schemeClr val="dk1"/>
              </a:solidFill>
              <a:latin typeface="Calibri"/>
              <a:ea typeface="Calibri"/>
              <a:cs typeface="Calibri"/>
              <a:sym typeface="Calibri"/>
            </a:endParaRPr>
          </a:p>
          <a:p>
            <a:pPr marL="0" indent="0">
              <a:buNone/>
            </a:pPr>
            <a:endParaRPr sz="2133">
              <a:solidFill>
                <a:schemeClr val="dk1"/>
              </a:solidFill>
              <a:latin typeface="Calibri"/>
              <a:ea typeface="Calibri"/>
              <a:cs typeface="Calibri"/>
              <a:sym typeface="Calibri"/>
            </a:endParaRPr>
          </a:p>
          <a:p>
            <a:pPr marL="0" indent="0">
              <a:buClr>
                <a:schemeClr val="dk1"/>
              </a:buClr>
              <a:buSzPts val="1100"/>
              <a:buNone/>
            </a:pPr>
            <a:r>
              <a:rPr lang="en" b="1">
                <a:solidFill>
                  <a:schemeClr val="dk1"/>
                </a:solidFill>
                <a:latin typeface="Calibri"/>
                <a:ea typeface="Calibri"/>
                <a:cs typeface="Calibri"/>
                <a:sym typeface="Calibri"/>
              </a:rPr>
              <a:t>EDUCATION</a:t>
            </a:r>
            <a:endParaRPr b="1">
              <a:solidFill>
                <a:schemeClr val="dk1"/>
              </a:solidFill>
              <a:latin typeface="Calibri"/>
              <a:ea typeface="Calibri"/>
              <a:cs typeface="Calibri"/>
              <a:sym typeface="Calibri"/>
            </a:endParaRPr>
          </a:p>
          <a:p>
            <a:pPr indent="-440256">
              <a:buClr>
                <a:schemeClr val="dk1"/>
              </a:buClr>
              <a:buSzPts val="1600"/>
              <a:buFont typeface="Calibri"/>
              <a:buChar char="●"/>
            </a:pPr>
            <a:r>
              <a:rPr lang="en" sz="2133">
                <a:solidFill>
                  <a:schemeClr val="dk1"/>
                </a:solidFill>
                <a:latin typeface="Calibri"/>
                <a:ea typeface="Calibri"/>
                <a:cs typeface="Calibri"/>
                <a:sym typeface="Calibri"/>
              </a:rPr>
              <a:t>Girls transition to and complete secondary school</a:t>
            </a:r>
            <a:endParaRPr sz="2133">
              <a:solidFill>
                <a:schemeClr val="dk1"/>
              </a:solidFill>
              <a:latin typeface="Calibri"/>
              <a:ea typeface="Calibri"/>
              <a:cs typeface="Calibri"/>
              <a:sym typeface="Calibri"/>
            </a:endParaRPr>
          </a:p>
          <a:p>
            <a:pPr marL="0" indent="0">
              <a:buNone/>
            </a:pPr>
            <a:endParaRPr sz="2133">
              <a:solidFill>
                <a:schemeClr val="dk1"/>
              </a:solidFill>
              <a:latin typeface="Calibri"/>
              <a:ea typeface="Calibri"/>
              <a:cs typeface="Calibri"/>
              <a:sym typeface="Calibri"/>
            </a:endParaRPr>
          </a:p>
          <a:p>
            <a:pPr marL="0" indent="0">
              <a:buNone/>
            </a:pPr>
            <a:r>
              <a:rPr lang="en" sz="2133" b="1">
                <a:solidFill>
                  <a:schemeClr val="dk1"/>
                </a:solidFill>
                <a:latin typeface="Calibri"/>
                <a:ea typeface="Calibri"/>
                <a:cs typeface="Calibri"/>
                <a:sym typeface="Calibri"/>
              </a:rPr>
              <a:t>ECONOMIC EMPOWERMENT</a:t>
            </a:r>
            <a:endParaRPr sz="2133" b="1">
              <a:solidFill>
                <a:schemeClr val="dk1"/>
              </a:solidFill>
              <a:latin typeface="Calibri"/>
              <a:ea typeface="Calibri"/>
              <a:cs typeface="Calibri"/>
              <a:sym typeface="Calibri"/>
            </a:endParaRPr>
          </a:p>
          <a:p>
            <a:pPr indent="-440256">
              <a:buClr>
                <a:schemeClr val="dk1"/>
              </a:buClr>
              <a:buSzPts val="1600"/>
              <a:buFont typeface="Calibri"/>
              <a:buChar char="●"/>
            </a:pPr>
            <a:r>
              <a:rPr lang="en" sz="2133">
                <a:solidFill>
                  <a:schemeClr val="dk1"/>
                </a:solidFill>
                <a:latin typeface="Calibri"/>
                <a:ea typeface="Calibri"/>
                <a:cs typeface="Calibri"/>
                <a:sym typeface="Calibri"/>
              </a:rPr>
              <a:t>Girls are financially included and empowered</a:t>
            </a:r>
            <a:endParaRPr sz="2133">
              <a:solidFill>
                <a:schemeClr val="dk1"/>
              </a:solidFill>
              <a:latin typeface="Calibri"/>
              <a:ea typeface="Calibri"/>
              <a:cs typeface="Calibri"/>
              <a:sym typeface="Calibri"/>
            </a:endParaRPr>
          </a:p>
          <a:p>
            <a:pPr marL="0" indent="0">
              <a:buNone/>
            </a:pPr>
            <a:endParaRPr sz="2133">
              <a:solidFill>
                <a:schemeClr val="dk1"/>
              </a:solidFill>
              <a:latin typeface="Calibri"/>
              <a:ea typeface="Calibri"/>
              <a:cs typeface="Calibri"/>
              <a:sym typeface="Calibri"/>
            </a:endParaRPr>
          </a:p>
          <a:p>
            <a:pPr marL="0" indent="0">
              <a:buNone/>
            </a:pPr>
            <a:r>
              <a:rPr lang="en" sz="2133" b="1">
                <a:solidFill>
                  <a:schemeClr val="dk1"/>
                </a:solidFill>
                <a:latin typeface="Calibri"/>
                <a:ea typeface="Calibri"/>
                <a:cs typeface="Calibri"/>
                <a:sym typeface="Calibri"/>
              </a:rPr>
              <a:t>CROSS-CUTTING</a:t>
            </a:r>
            <a:endParaRPr sz="2133" b="1">
              <a:solidFill>
                <a:schemeClr val="dk1"/>
              </a:solidFill>
              <a:latin typeface="Calibri"/>
              <a:ea typeface="Calibri"/>
              <a:cs typeface="Calibri"/>
              <a:sym typeface="Calibri"/>
            </a:endParaRPr>
          </a:p>
          <a:p>
            <a:pPr indent="-440256">
              <a:buClr>
                <a:schemeClr val="dk1"/>
              </a:buClr>
              <a:buSzPts val="1600"/>
              <a:buFont typeface="Calibri"/>
              <a:buChar char="●"/>
            </a:pPr>
            <a:r>
              <a:rPr lang="en" sz="2133">
                <a:solidFill>
                  <a:schemeClr val="dk1"/>
                </a:solidFill>
                <a:latin typeface="Calibri"/>
                <a:ea typeface="Calibri"/>
                <a:cs typeface="Calibri"/>
                <a:sym typeface="Calibri"/>
              </a:rPr>
              <a:t>Digital empowerment of girls</a:t>
            </a:r>
            <a:endParaRPr sz="2133">
              <a:solidFill>
                <a:schemeClr val="dk1"/>
              </a:solidFill>
              <a:latin typeface="Calibri"/>
              <a:ea typeface="Calibri"/>
              <a:cs typeface="Calibri"/>
              <a:sym typeface="Calibri"/>
            </a:endParaRPr>
          </a:p>
          <a:p>
            <a:pPr marL="0" indent="0">
              <a:buNone/>
            </a:pPr>
            <a:endParaRPr sz="2133">
              <a:solidFill>
                <a:schemeClr val="dk1"/>
              </a:solidFill>
              <a:latin typeface="Calibri"/>
              <a:ea typeface="Calibri"/>
              <a:cs typeface="Calibri"/>
              <a:sym typeface="Calibri"/>
            </a:endParaRPr>
          </a:p>
          <a:p>
            <a:pPr marL="0" indent="0">
              <a:buNone/>
            </a:pPr>
            <a:endParaRPr sz="2133">
              <a:solidFill>
                <a:schemeClr val="dk1"/>
              </a:solidFill>
              <a:latin typeface="Calibri"/>
              <a:ea typeface="Calibri"/>
              <a:cs typeface="Calibri"/>
              <a:sym typeface="Calibri"/>
            </a:endParaRPr>
          </a:p>
          <a:p>
            <a:pPr marL="0" indent="0">
              <a:buNone/>
            </a:pPr>
            <a:endParaRPr sz="2133">
              <a:solidFill>
                <a:schemeClr val="dk1"/>
              </a:solidFill>
              <a:latin typeface="Calibri"/>
              <a:ea typeface="Calibri"/>
              <a:cs typeface="Calibri"/>
              <a:sym typeface="Calibri"/>
            </a:endParaRPr>
          </a:p>
          <a:p>
            <a:pPr marL="0" indent="0" algn="just">
              <a:lnSpc>
                <a:spcPct val="80000"/>
              </a:lnSpc>
              <a:buNone/>
            </a:pPr>
            <a:endParaRPr sz="2133">
              <a:solidFill>
                <a:schemeClr val="dk1"/>
              </a:solidFill>
              <a:latin typeface="Calibri"/>
              <a:ea typeface="Calibri"/>
              <a:cs typeface="Calibri"/>
              <a:sym typeface="Calibri"/>
            </a:endParaRPr>
          </a:p>
          <a:p>
            <a:pPr indent="0">
              <a:lnSpc>
                <a:spcPct val="95000"/>
              </a:lnSpc>
              <a:buNone/>
            </a:pPr>
            <a:endParaRPr sz="2133">
              <a:solidFill>
                <a:schemeClr val="dk1"/>
              </a:solidFill>
              <a:latin typeface="Calibri"/>
              <a:ea typeface="Calibri"/>
              <a:cs typeface="Calibri"/>
              <a:sym typeface="Calibri"/>
            </a:endParaRPr>
          </a:p>
          <a:p>
            <a:pPr indent="0" algn="just">
              <a:lnSpc>
                <a:spcPct val="80000"/>
              </a:lnSpc>
              <a:buSzPts val="688"/>
              <a:buNone/>
            </a:pPr>
            <a:endParaRPr sz="2133">
              <a:solidFill>
                <a:schemeClr val="dk1"/>
              </a:solidFill>
              <a:latin typeface="Calibri"/>
              <a:ea typeface="Calibri"/>
              <a:cs typeface="Calibri"/>
              <a:sym typeface="Calibri"/>
            </a:endParaRPr>
          </a:p>
          <a:p>
            <a:pPr indent="0">
              <a:lnSpc>
                <a:spcPct val="80000"/>
              </a:lnSpc>
              <a:buSzPts val="688"/>
              <a:buNone/>
            </a:pPr>
            <a:endParaRPr sz="2133">
              <a:solidFill>
                <a:schemeClr val="dk1"/>
              </a:solidFill>
              <a:latin typeface="Calibri"/>
              <a:ea typeface="Calibri"/>
              <a:cs typeface="Calibri"/>
              <a:sym typeface="Calibri"/>
            </a:endParaRPr>
          </a:p>
          <a:p>
            <a:pPr indent="0" algn="just">
              <a:lnSpc>
                <a:spcPct val="80000"/>
              </a:lnSpc>
              <a:buSzPts val="688"/>
              <a:buNone/>
            </a:pPr>
            <a:endParaRPr sz="2133">
              <a:solidFill>
                <a:schemeClr val="dk1"/>
              </a:solidFill>
              <a:latin typeface="Calibri"/>
              <a:ea typeface="Calibri"/>
              <a:cs typeface="Calibri"/>
              <a:sym typeface="Calibri"/>
            </a:endParaRPr>
          </a:p>
        </p:txBody>
      </p:sp>
      <p:pic>
        <p:nvPicPr>
          <p:cNvPr id="418" name="Google Shape;418;p5"/>
          <p:cNvPicPr preferRelativeResize="0"/>
          <p:nvPr/>
        </p:nvPicPr>
        <p:blipFill rotWithShape="1">
          <a:blip r:embed="rId3">
            <a:alphaModFix/>
          </a:blip>
          <a:srcRect/>
          <a:stretch/>
        </p:blipFill>
        <p:spPr>
          <a:xfrm>
            <a:off x="11616400" y="6125556"/>
            <a:ext cx="447800" cy="548208"/>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422"/>
        <p:cNvGrpSpPr/>
        <p:nvPr/>
      </p:nvGrpSpPr>
      <p:grpSpPr>
        <a:xfrm>
          <a:off x="0" y="0"/>
          <a:ext cx="0" cy="0"/>
          <a:chOff x="0" y="0"/>
          <a:chExt cx="0" cy="0"/>
        </a:xfrm>
      </p:grpSpPr>
      <p:sp>
        <p:nvSpPr>
          <p:cNvPr id="423" name="Google Shape;423;p12"/>
          <p:cNvSpPr txBox="1">
            <a:spLocks noGrp="1"/>
          </p:cNvSpPr>
          <p:nvPr>
            <p:ph type="title"/>
          </p:nvPr>
        </p:nvSpPr>
        <p:spPr>
          <a:xfrm>
            <a:off x="415600" y="593367"/>
            <a:ext cx="11360800" cy="845200"/>
          </a:xfrm>
          <a:prstGeom prst="rect">
            <a:avLst/>
          </a:prstGeom>
          <a:noFill/>
          <a:ln>
            <a:noFill/>
          </a:ln>
        </p:spPr>
        <p:txBody>
          <a:bodyPr spcFirstLastPara="1" wrap="square" lIns="121900" tIns="121900" rIns="121900" bIns="121900" anchor="t" anchorCtr="0">
            <a:noAutofit/>
          </a:bodyPr>
          <a:lstStyle/>
          <a:p>
            <a:pPr>
              <a:buSzPts val="990"/>
            </a:pPr>
            <a:r>
              <a:rPr lang="en" sz="4293">
                <a:latin typeface="Barlow ExtraBold"/>
                <a:ea typeface="Barlow ExtraBold"/>
                <a:cs typeface="Barlow ExtraBold"/>
                <a:sym typeface="Barlow ExtraBold"/>
              </a:rPr>
              <a:t>IMPACT OF NI NYAMPINGA</a:t>
            </a:r>
            <a:endParaRPr sz="4293">
              <a:latin typeface="Barlow ExtraBold"/>
              <a:ea typeface="Barlow ExtraBold"/>
              <a:cs typeface="Barlow ExtraBold"/>
              <a:sym typeface="Barlow ExtraBold"/>
            </a:endParaRPr>
          </a:p>
        </p:txBody>
      </p:sp>
      <p:sp>
        <p:nvSpPr>
          <p:cNvPr id="424" name="Google Shape;424;p12"/>
          <p:cNvSpPr txBox="1">
            <a:spLocks noGrp="1"/>
          </p:cNvSpPr>
          <p:nvPr>
            <p:ph type="body" idx="1"/>
          </p:nvPr>
        </p:nvSpPr>
        <p:spPr>
          <a:xfrm>
            <a:off x="415600" y="1710700"/>
            <a:ext cx="11200800" cy="4963200"/>
          </a:xfrm>
          <a:prstGeom prst="rect">
            <a:avLst/>
          </a:prstGeom>
          <a:noFill/>
          <a:ln>
            <a:noFill/>
          </a:ln>
        </p:spPr>
        <p:txBody>
          <a:bodyPr spcFirstLastPara="1" wrap="square" lIns="121900" tIns="121900" rIns="121900" bIns="121900" anchor="t" anchorCtr="0">
            <a:noAutofit/>
          </a:bodyPr>
          <a:lstStyle/>
          <a:p>
            <a:pPr marL="0" indent="0">
              <a:lnSpc>
                <a:spcPct val="105000"/>
              </a:lnSpc>
              <a:buSzPts val="1641"/>
              <a:buNone/>
            </a:pPr>
            <a:r>
              <a:rPr lang="en" sz="1963">
                <a:solidFill>
                  <a:schemeClr val="dk1"/>
                </a:solidFill>
                <a:latin typeface="Barlow"/>
                <a:ea typeface="Barlow"/>
                <a:cs typeface="Barlow"/>
                <a:sym typeface="Barlow"/>
              </a:rPr>
              <a:t>Data from our outcome evaluation shows that:</a:t>
            </a:r>
            <a:r>
              <a:rPr lang="en" sz="1963" b="1">
                <a:solidFill>
                  <a:schemeClr val="dk1"/>
                </a:solidFill>
                <a:latin typeface="Barlow"/>
                <a:ea typeface="Barlow"/>
                <a:cs typeface="Barlow"/>
                <a:sym typeface="Barlow"/>
              </a:rPr>
              <a:t> </a:t>
            </a:r>
            <a:endParaRPr sz="1963" b="1">
              <a:solidFill>
                <a:schemeClr val="dk1"/>
              </a:solidFill>
              <a:latin typeface="Barlow"/>
              <a:ea typeface="Barlow"/>
              <a:cs typeface="Barlow"/>
              <a:sym typeface="Barlow"/>
            </a:endParaRPr>
          </a:p>
          <a:p>
            <a:pPr indent="0">
              <a:lnSpc>
                <a:spcPct val="105000"/>
              </a:lnSpc>
              <a:buSzPts val="1641"/>
              <a:buNone/>
            </a:pPr>
            <a:endParaRPr sz="1963" b="1">
              <a:solidFill>
                <a:schemeClr val="dk1"/>
              </a:solidFill>
              <a:latin typeface="Barlow"/>
              <a:ea typeface="Barlow"/>
              <a:cs typeface="Barlow"/>
              <a:sym typeface="Barlow"/>
            </a:endParaRPr>
          </a:p>
          <a:p>
            <a:pPr indent="-417395">
              <a:lnSpc>
                <a:spcPct val="105000"/>
              </a:lnSpc>
              <a:buClr>
                <a:schemeClr val="dk1"/>
              </a:buClr>
              <a:buSzPts val="1473"/>
              <a:buFont typeface="Barlow"/>
              <a:buChar char="●"/>
            </a:pPr>
            <a:r>
              <a:rPr lang="en" sz="1963" b="1">
                <a:solidFill>
                  <a:schemeClr val="dk1"/>
                </a:solidFill>
                <a:latin typeface="Barlow"/>
                <a:ea typeface="Barlow"/>
                <a:cs typeface="Barlow"/>
                <a:sym typeface="Barlow"/>
              </a:rPr>
              <a:t>Over 80% of all Rwandans</a:t>
            </a:r>
            <a:r>
              <a:rPr lang="en" sz="1963">
                <a:solidFill>
                  <a:schemeClr val="dk1"/>
                </a:solidFill>
                <a:latin typeface="Barlow"/>
                <a:ea typeface="Barlow"/>
                <a:cs typeface="Barlow"/>
                <a:sym typeface="Barlow"/>
              </a:rPr>
              <a:t> are now awa</a:t>
            </a:r>
            <a:r>
              <a:rPr lang="en" sz="1911">
                <a:solidFill>
                  <a:schemeClr val="dk1"/>
                </a:solidFill>
                <a:latin typeface="Barlow"/>
                <a:ea typeface="Barlow"/>
                <a:cs typeface="Barlow"/>
                <a:sym typeface="Barlow"/>
              </a:rPr>
              <a:t>re of the Ni Nyampinga brand, content reaches </a:t>
            </a:r>
            <a:r>
              <a:rPr lang="en" sz="1911" b="1">
                <a:solidFill>
                  <a:schemeClr val="dk1"/>
                </a:solidFill>
                <a:latin typeface="Barlow"/>
                <a:ea typeface="Barlow"/>
                <a:cs typeface="Barlow"/>
                <a:sym typeface="Barlow"/>
              </a:rPr>
              <a:t>4.5 million</a:t>
            </a:r>
            <a:r>
              <a:rPr lang="en" sz="1911">
                <a:solidFill>
                  <a:schemeClr val="dk1"/>
                </a:solidFill>
                <a:latin typeface="Barlow"/>
                <a:ea typeface="Barlow"/>
                <a:cs typeface="Barlow"/>
                <a:sym typeface="Barlow"/>
              </a:rPr>
              <a:t>, incl. </a:t>
            </a:r>
            <a:r>
              <a:rPr lang="en" sz="1911" b="1">
                <a:solidFill>
                  <a:schemeClr val="dk1"/>
                </a:solidFill>
                <a:latin typeface="Barlow"/>
                <a:ea typeface="Barlow"/>
                <a:cs typeface="Barlow"/>
                <a:sym typeface="Barlow"/>
              </a:rPr>
              <a:t>680,000 </a:t>
            </a:r>
            <a:r>
              <a:rPr lang="en" sz="1911">
                <a:solidFill>
                  <a:schemeClr val="dk1"/>
                </a:solidFill>
                <a:latin typeface="Barlow"/>
                <a:ea typeface="Barlow"/>
                <a:cs typeface="Barlow"/>
                <a:sym typeface="Barlow"/>
              </a:rPr>
              <a:t>girls.  </a:t>
            </a:r>
            <a:endParaRPr sz="1911">
              <a:solidFill>
                <a:schemeClr val="dk1"/>
              </a:solidFill>
              <a:latin typeface="Barlow"/>
              <a:ea typeface="Barlow"/>
              <a:cs typeface="Barlow"/>
              <a:sym typeface="Barlow"/>
            </a:endParaRPr>
          </a:p>
          <a:p>
            <a:pPr indent="0">
              <a:lnSpc>
                <a:spcPct val="105000"/>
              </a:lnSpc>
              <a:buSzPts val="1641"/>
              <a:buNone/>
            </a:pPr>
            <a:endParaRPr sz="1963">
              <a:solidFill>
                <a:schemeClr val="dk1"/>
              </a:solidFill>
              <a:latin typeface="Barlow"/>
              <a:ea typeface="Barlow"/>
              <a:cs typeface="Barlow"/>
              <a:sym typeface="Barlow"/>
            </a:endParaRPr>
          </a:p>
          <a:p>
            <a:pPr indent="-417395">
              <a:lnSpc>
                <a:spcPct val="105000"/>
              </a:lnSpc>
              <a:buClr>
                <a:schemeClr val="dk1"/>
              </a:buClr>
              <a:buSzPts val="1473"/>
              <a:buFont typeface="Barlow"/>
              <a:buChar char="●"/>
            </a:pPr>
            <a:r>
              <a:rPr lang="en" sz="1963" b="1">
                <a:solidFill>
                  <a:schemeClr val="dk1"/>
                </a:solidFill>
                <a:latin typeface="Barlow"/>
                <a:ea typeface="Barlow"/>
                <a:cs typeface="Barlow"/>
                <a:sym typeface="Barlow"/>
              </a:rPr>
              <a:t>Half of all Rwanda youth</a:t>
            </a:r>
            <a:r>
              <a:rPr lang="en" sz="1963">
                <a:solidFill>
                  <a:schemeClr val="dk1"/>
                </a:solidFill>
                <a:latin typeface="Barlow"/>
                <a:ea typeface="Barlow"/>
                <a:cs typeface="Barlow"/>
                <a:sym typeface="Barlow"/>
              </a:rPr>
              <a:t> listen or read Ni Nyampinga regularly </a:t>
            </a:r>
            <a:endParaRPr sz="1963">
              <a:solidFill>
                <a:schemeClr val="dk1"/>
              </a:solidFill>
              <a:latin typeface="Barlow"/>
              <a:ea typeface="Barlow"/>
              <a:cs typeface="Barlow"/>
              <a:sym typeface="Barlow"/>
            </a:endParaRPr>
          </a:p>
          <a:p>
            <a:pPr indent="0">
              <a:lnSpc>
                <a:spcPct val="105000"/>
              </a:lnSpc>
              <a:buSzPts val="1641"/>
              <a:buNone/>
            </a:pPr>
            <a:endParaRPr sz="1963">
              <a:solidFill>
                <a:schemeClr val="dk1"/>
              </a:solidFill>
              <a:latin typeface="Barlow"/>
              <a:ea typeface="Barlow"/>
              <a:cs typeface="Barlow"/>
              <a:sym typeface="Barlow"/>
            </a:endParaRPr>
          </a:p>
          <a:p>
            <a:pPr indent="-417395">
              <a:lnSpc>
                <a:spcPct val="105000"/>
              </a:lnSpc>
              <a:buClr>
                <a:schemeClr val="dk1"/>
              </a:buClr>
              <a:buSzPts val="1473"/>
              <a:buFont typeface="Barlow"/>
              <a:buChar char="●"/>
            </a:pPr>
            <a:r>
              <a:rPr lang="en" sz="1963" b="1">
                <a:solidFill>
                  <a:schemeClr val="dk1"/>
                </a:solidFill>
                <a:latin typeface="Barlow"/>
                <a:ea typeface="Barlow"/>
                <a:cs typeface="Barlow"/>
                <a:sym typeface="Barlow"/>
              </a:rPr>
              <a:t>48% of consumers</a:t>
            </a:r>
            <a:r>
              <a:rPr lang="en" sz="1963">
                <a:solidFill>
                  <a:schemeClr val="dk1"/>
                </a:solidFill>
                <a:latin typeface="Barlow"/>
                <a:ea typeface="Barlow"/>
                <a:cs typeface="Barlow"/>
                <a:sym typeface="Barlow"/>
              </a:rPr>
              <a:t> have acted on our SBC messages</a:t>
            </a:r>
            <a:endParaRPr sz="1963">
              <a:solidFill>
                <a:schemeClr val="dk1"/>
              </a:solidFill>
              <a:latin typeface="Barlow"/>
              <a:ea typeface="Barlow"/>
              <a:cs typeface="Barlow"/>
              <a:sym typeface="Barlow"/>
            </a:endParaRPr>
          </a:p>
          <a:p>
            <a:pPr indent="0">
              <a:lnSpc>
                <a:spcPct val="105000"/>
              </a:lnSpc>
              <a:buSzPts val="1641"/>
              <a:buNone/>
            </a:pPr>
            <a:endParaRPr sz="1963">
              <a:solidFill>
                <a:schemeClr val="dk1"/>
              </a:solidFill>
              <a:latin typeface="Barlow"/>
              <a:ea typeface="Barlow"/>
              <a:cs typeface="Barlow"/>
              <a:sym typeface="Barlow"/>
            </a:endParaRPr>
          </a:p>
          <a:p>
            <a:pPr indent="-417395">
              <a:lnSpc>
                <a:spcPct val="105000"/>
              </a:lnSpc>
              <a:buClr>
                <a:schemeClr val="dk1"/>
              </a:buClr>
              <a:buSzPts val="1473"/>
              <a:buFont typeface="Barlow"/>
              <a:buChar char="●"/>
            </a:pPr>
            <a:r>
              <a:rPr lang="en" sz="1963" b="1">
                <a:solidFill>
                  <a:schemeClr val="dk1"/>
                </a:solidFill>
                <a:latin typeface="Barlow"/>
                <a:ea typeface="Barlow"/>
                <a:cs typeface="Barlow"/>
                <a:sym typeface="Barlow"/>
              </a:rPr>
              <a:t>1 in 2 consumers</a:t>
            </a:r>
            <a:r>
              <a:rPr lang="en" sz="1963">
                <a:solidFill>
                  <a:schemeClr val="dk1"/>
                </a:solidFill>
                <a:latin typeface="Barlow"/>
                <a:ea typeface="Barlow"/>
                <a:cs typeface="Barlow"/>
                <a:sym typeface="Barlow"/>
              </a:rPr>
              <a:t> would recommend Ni Nyampinga to a friend</a:t>
            </a:r>
            <a:endParaRPr sz="1963">
              <a:solidFill>
                <a:schemeClr val="dk1"/>
              </a:solidFill>
              <a:latin typeface="Barlow"/>
              <a:ea typeface="Barlow"/>
              <a:cs typeface="Barlow"/>
              <a:sym typeface="Barlow"/>
            </a:endParaRPr>
          </a:p>
          <a:p>
            <a:pPr indent="0">
              <a:lnSpc>
                <a:spcPct val="105000"/>
              </a:lnSpc>
              <a:buSzPts val="1641"/>
              <a:buNone/>
            </a:pPr>
            <a:endParaRPr sz="1963">
              <a:solidFill>
                <a:schemeClr val="dk1"/>
              </a:solidFill>
              <a:latin typeface="Barlow"/>
              <a:ea typeface="Barlow"/>
              <a:cs typeface="Barlow"/>
              <a:sym typeface="Barlow"/>
            </a:endParaRPr>
          </a:p>
          <a:p>
            <a:pPr marL="0" indent="0">
              <a:lnSpc>
                <a:spcPct val="105000"/>
              </a:lnSpc>
              <a:buSzPts val="1641"/>
              <a:buNone/>
            </a:pPr>
            <a:r>
              <a:rPr lang="en" sz="1963">
                <a:solidFill>
                  <a:schemeClr val="dk1"/>
                </a:solidFill>
                <a:latin typeface="Barlow"/>
                <a:ea typeface="Barlow"/>
                <a:cs typeface="Barlow"/>
                <a:sym typeface="Barlow"/>
              </a:rPr>
              <a:t>And past research shows that </a:t>
            </a:r>
            <a:r>
              <a:rPr lang="en" sz="1963" b="1">
                <a:solidFill>
                  <a:schemeClr val="dk1"/>
                </a:solidFill>
                <a:latin typeface="Barlow"/>
                <a:ea typeface="Barlow"/>
                <a:cs typeface="Barlow"/>
                <a:sym typeface="Barlow"/>
              </a:rPr>
              <a:t>Ni Nyampinga has positively changed girls’ attitudes and behaviours</a:t>
            </a:r>
            <a:r>
              <a:rPr lang="en" sz="1963">
                <a:solidFill>
                  <a:schemeClr val="dk1"/>
                </a:solidFill>
                <a:latin typeface="Barlow"/>
                <a:ea typeface="Barlow"/>
                <a:cs typeface="Barlow"/>
                <a:sym typeface="Barlow"/>
              </a:rPr>
              <a:t>: </a:t>
            </a:r>
            <a:endParaRPr sz="1963">
              <a:solidFill>
                <a:schemeClr val="dk1"/>
              </a:solidFill>
              <a:latin typeface="Barlow"/>
              <a:ea typeface="Barlow"/>
              <a:cs typeface="Barlow"/>
              <a:sym typeface="Barlow"/>
            </a:endParaRPr>
          </a:p>
          <a:p>
            <a:pPr marL="0" indent="0">
              <a:lnSpc>
                <a:spcPct val="105000"/>
              </a:lnSpc>
              <a:buSzPts val="1641"/>
              <a:buNone/>
            </a:pPr>
            <a:endParaRPr sz="1963">
              <a:solidFill>
                <a:schemeClr val="dk1"/>
              </a:solidFill>
              <a:latin typeface="Barlow"/>
              <a:ea typeface="Barlow"/>
              <a:cs typeface="Barlow"/>
              <a:sym typeface="Barlow"/>
            </a:endParaRPr>
          </a:p>
          <a:p>
            <a:pPr indent="-417394">
              <a:lnSpc>
                <a:spcPct val="105000"/>
              </a:lnSpc>
              <a:buClr>
                <a:schemeClr val="dk1"/>
              </a:buClr>
              <a:buSzPts val="1473"/>
              <a:buFont typeface="Barlow"/>
              <a:buChar char="●"/>
            </a:pPr>
            <a:r>
              <a:rPr lang="en" sz="1963">
                <a:solidFill>
                  <a:schemeClr val="dk1"/>
                </a:solidFill>
                <a:latin typeface="Barlow"/>
                <a:ea typeface="Barlow"/>
                <a:cs typeface="Barlow"/>
                <a:sym typeface="Barlow"/>
              </a:rPr>
              <a:t>Consumers</a:t>
            </a:r>
            <a:r>
              <a:rPr lang="en" sz="1911">
                <a:solidFill>
                  <a:schemeClr val="dk1"/>
                </a:solidFill>
                <a:latin typeface="Barlow"/>
                <a:ea typeface="Barlow"/>
                <a:cs typeface="Barlow"/>
                <a:sym typeface="Barlow"/>
              </a:rPr>
              <a:t> are </a:t>
            </a:r>
            <a:r>
              <a:rPr lang="en" sz="1911" b="1">
                <a:solidFill>
                  <a:schemeClr val="dk1"/>
                </a:solidFill>
                <a:latin typeface="Barlow"/>
                <a:ea typeface="Barlow"/>
                <a:cs typeface="Barlow"/>
                <a:sym typeface="Barlow"/>
              </a:rPr>
              <a:t>60%</a:t>
            </a:r>
            <a:r>
              <a:rPr lang="en" sz="1911">
                <a:solidFill>
                  <a:schemeClr val="dk1"/>
                </a:solidFill>
                <a:latin typeface="Barlow"/>
                <a:ea typeface="Barlow"/>
                <a:cs typeface="Barlow"/>
                <a:sym typeface="Barlow"/>
              </a:rPr>
              <a:t> more likely to have high self-confidence and belief in their own potential</a:t>
            </a:r>
            <a:endParaRPr sz="1911">
              <a:solidFill>
                <a:schemeClr val="dk1"/>
              </a:solidFill>
              <a:latin typeface="Barlow"/>
              <a:ea typeface="Barlow"/>
              <a:cs typeface="Barlow"/>
              <a:sym typeface="Barlow"/>
            </a:endParaRPr>
          </a:p>
          <a:p>
            <a:pPr indent="0">
              <a:lnSpc>
                <a:spcPct val="105000"/>
              </a:lnSpc>
              <a:buSzPts val="1641"/>
              <a:buNone/>
            </a:pPr>
            <a:endParaRPr sz="1963">
              <a:solidFill>
                <a:schemeClr val="dk1"/>
              </a:solidFill>
              <a:latin typeface="Barlow"/>
              <a:ea typeface="Barlow"/>
              <a:cs typeface="Barlow"/>
              <a:sym typeface="Barlow"/>
            </a:endParaRPr>
          </a:p>
        </p:txBody>
      </p:sp>
      <p:pic>
        <p:nvPicPr>
          <p:cNvPr id="425" name="Google Shape;425;p12"/>
          <p:cNvPicPr preferRelativeResize="0"/>
          <p:nvPr/>
        </p:nvPicPr>
        <p:blipFill rotWithShape="1">
          <a:blip r:embed="rId3">
            <a:alphaModFix/>
          </a:blip>
          <a:srcRect/>
          <a:stretch/>
        </p:blipFill>
        <p:spPr>
          <a:xfrm>
            <a:off x="11616400" y="6125556"/>
            <a:ext cx="447800" cy="548208"/>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13"/>
          <p:cNvSpPr/>
          <p:nvPr/>
        </p:nvSpPr>
        <p:spPr>
          <a:xfrm>
            <a:off x="0" y="0"/>
            <a:ext cx="12192000" cy="6858000"/>
          </a:xfrm>
          <a:prstGeom prst="rect">
            <a:avLst/>
          </a:prstGeom>
          <a:solidFill>
            <a:schemeClr val="dk1"/>
          </a:solidFill>
          <a:ln>
            <a:noFill/>
          </a:ln>
        </p:spPr>
        <p:txBody>
          <a:bodyPr spcFirstLastPara="1" wrap="square" lIns="105500" tIns="52733" rIns="105500" bIns="52733" anchor="ctr" anchorCtr="0">
            <a:noAutofit/>
          </a:bodyPr>
          <a:lstStyle/>
          <a:p>
            <a:pPr algn="ctr" defTabSz="1219170">
              <a:buClr>
                <a:srgbClr val="000000"/>
              </a:buClr>
              <a:buSzPts val="800"/>
            </a:pPr>
            <a:endParaRPr sz="1067" kern="0">
              <a:solidFill>
                <a:srgbClr val="FFFFFF"/>
              </a:solidFill>
              <a:latin typeface="Calibri"/>
              <a:ea typeface="Calibri"/>
              <a:cs typeface="Calibri"/>
              <a:sym typeface="Calibri"/>
            </a:endParaRPr>
          </a:p>
        </p:txBody>
      </p:sp>
      <p:sp>
        <p:nvSpPr>
          <p:cNvPr id="432" name="Google Shape;432;p13"/>
          <p:cNvSpPr/>
          <p:nvPr/>
        </p:nvSpPr>
        <p:spPr>
          <a:xfrm>
            <a:off x="4983160" y="643696"/>
            <a:ext cx="6689200" cy="5435200"/>
          </a:xfrm>
          <a:prstGeom prst="ellipse">
            <a:avLst/>
          </a:prstGeom>
          <a:solidFill>
            <a:srgbClr val="F8C733"/>
          </a:solidFill>
          <a:ln>
            <a:noFill/>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pic>
        <p:nvPicPr>
          <p:cNvPr id="433" name="Google Shape;433;p13"/>
          <p:cNvPicPr preferRelativeResize="0"/>
          <p:nvPr/>
        </p:nvPicPr>
        <p:blipFill rotWithShape="1">
          <a:blip r:embed="rId3">
            <a:alphaModFix/>
          </a:blip>
          <a:srcRect/>
          <a:stretch/>
        </p:blipFill>
        <p:spPr>
          <a:xfrm rot="507580">
            <a:off x="5300742" y="909818"/>
            <a:ext cx="5003733" cy="2960541"/>
          </a:xfrm>
          <a:prstGeom prst="rect">
            <a:avLst/>
          </a:prstGeom>
          <a:noFill/>
          <a:ln>
            <a:noFill/>
          </a:ln>
        </p:spPr>
      </p:pic>
      <p:pic>
        <p:nvPicPr>
          <p:cNvPr id="434" name="Google Shape;434;p13"/>
          <p:cNvPicPr preferRelativeResize="0"/>
          <p:nvPr/>
        </p:nvPicPr>
        <p:blipFill rotWithShape="1">
          <a:blip r:embed="rId4">
            <a:alphaModFix/>
          </a:blip>
          <a:srcRect/>
          <a:stretch/>
        </p:blipFill>
        <p:spPr>
          <a:xfrm>
            <a:off x="5160937" y="2391123"/>
            <a:ext cx="5185913" cy="3065007"/>
          </a:xfrm>
          <a:prstGeom prst="rect">
            <a:avLst/>
          </a:prstGeom>
          <a:noFill/>
          <a:ln>
            <a:noFill/>
          </a:ln>
          <a:effectLst>
            <a:outerShdw blurRad="50800" dist="38100" dir="8100000" algn="tr" rotWithShape="0">
              <a:srgbClr val="000000">
                <a:alpha val="40000"/>
              </a:srgbClr>
            </a:outerShdw>
          </a:effectLst>
        </p:spPr>
      </p:pic>
      <p:sp>
        <p:nvSpPr>
          <p:cNvPr id="435" name="Google Shape;435;p13"/>
          <p:cNvSpPr txBox="1"/>
          <p:nvPr/>
        </p:nvSpPr>
        <p:spPr>
          <a:xfrm>
            <a:off x="6165519" y="2086352"/>
            <a:ext cx="4669600" cy="2859600"/>
          </a:xfrm>
          <a:prstGeom prst="rect">
            <a:avLst/>
          </a:prstGeom>
          <a:noFill/>
          <a:ln>
            <a:noFill/>
          </a:ln>
        </p:spPr>
        <p:txBody>
          <a:bodyPr spcFirstLastPara="1" wrap="square" lIns="75333" tIns="37667" rIns="75333" bIns="37667" anchor="t" anchorCtr="0">
            <a:noAutofit/>
          </a:bodyPr>
          <a:lstStyle/>
          <a:p>
            <a:pPr defTabSz="1219170">
              <a:lnSpc>
                <a:spcPct val="90000"/>
              </a:lnSpc>
              <a:buClr>
                <a:srgbClr val="000000"/>
              </a:buClr>
              <a:buSzPts val="700"/>
            </a:pPr>
            <a:br>
              <a:rPr lang="en" sz="933" kern="0">
                <a:solidFill>
                  <a:srgbClr val="000000"/>
                </a:solidFill>
                <a:latin typeface="Barlow"/>
                <a:ea typeface="Barlow"/>
                <a:cs typeface="Barlow"/>
                <a:sym typeface="Barlow"/>
              </a:rPr>
            </a:br>
            <a:endParaRPr sz="933" kern="0">
              <a:solidFill>
                <a:srgbClr val="000000"/>
              </a:solidFill>
              <a:latin typeface="Barlow"/>
              <a:ea typeface="Barlow"/>
              <a:cs typeface="Barlow"/>
              <a:sym typeface="Barlow"/>
            </a:endParaRPr>
          </a:p>
        </p:txBody>
      </p:sp>
      <p:sp>
        <p:nvSpPr>
          <p:cNvPr id="436" name="Google Shape;436;p13"/>
          <p:cNvSpPr txBox="1"/>
          <p:nvPr/>
        </p:nvSpPr>
        <p:spPr>
          <a:xfrm>
            <a:off x="6165519" y="2086352"/>
            <a:ext cx="4669600" cy="2859600"/>
          </a:xfrm>
          <a:prstGeom prst="rect">
            <a:avLst/>
          </a:prstGeom>
          <a:noFill/>
          <a:ln>
            <a:noFill/>
          </a:ln>
        </p:spPr>
        <p:txBody>
          <a:bodyPr spcFirstLastPara="1" wrap="square" lIns="75333" tIns="37667" rIns="75333" bIns="37667" anchor="t" anchorCtr="0">
            <a:noAutofit/>
          </a:bodyPr>
          <a:lstStyle/>
          <a:p>
            <a:pPr defTabSz="1219170">
              <a:lnSpc>
                <a:spcPct val="90000"/>
              </a:lnSpc>
              <a:buClr>
                <a:srgbClr val="000000"/>
              </a:buClr>
              <a:buSzPts val="700"/>
            </a:pPr>
            <a:br>
              <a:rPr lang="en" sz="933" kern="0">
                <a:solidFill>
                  <a:srgbClr val="000000"/>
                </a:solidFill>
                <a:latin typeface="Barlow"/>
                <a:ea typeface="Barlow"/>
                <a:cs typeface="Barlow"/>
                <a:sym typeface="Barlow"/>
              </a:rPr>
            </a:br>
            <a:endParaRPr sz="933" kern="0">
              <a:solidFill>
                <a:srgbClr val="000000"/>
              </a:solidFill>
              <a:latin typeface="Barlow"/>
              <a:ea typeface="Barlow"/>
              <a:cs typeface="Barlow"/>
              <a:sym typeface="Barlow"/>
            </a:endParaRPr>
          </a:p>
        </p:txBody>
      </p:sp>
      <p:sp>
        <p:nvSpPr>
          <p:cNvPr id="437" name="Google Shape;437;p13"/>
          <p:cNvSpPr/>
          <p:nvPr/>
        </p:nvSpPr>
        <p:spPr>
          <a:xfrm>
            <a:off x="383400" y="385599"/>
            <a:ext cx="4629600" cy="1870400"/>
          </a:xfrm>
          <a:prstGeom prst="rect">
            <a:avLst/>
          </a:prstGeom>
          <a:noFill/>
          <a:ln>
            <a:noFill/>
          </a:ln>
        </p:spPr>
        <p:txBody>
          <a:bodyPr spcFirstLastPara="1" wrap="square" lIns="105500" tIns="52733" rIns="105500" bIns="52733" anchor="t" anchorCtr="0">
            <a:noAutofit/>
          </a:bodyPr>
          <a:lstStyle/>
          <a:p>
            <a:pPr defTabSz="1219170">
              <a:buClr>
                <a:srgbClr val="000000"/>
              </a:buClr>
              <a:buSzPts val="2000"/>
            </a:pPr>
            <a:r>
              <a:rPr lang="en" sz="2667" b="1" kern="0">
                <a:solidFill>
                  <a:srgbClr val="FFFFFF"/>
                </a:solidFill>
                <a:latin typeface="Barlow"/>
                <a:ea typeface="Barlow"/>
                <a:cs typeface="Barlow"/>
                <a:sym typeface="Barlow"/>
              </a:rPr>
              <a:t>There is</a:t>
            </a:r>
            <a:r>
              <a:rPr lang="en" sz="2667" b="1" kern="0">
                <a:solidFill>
                  <a:srgbClr val="FFAB40"/>
                </a:solidFill>
                <a:latin typeface="Barlow"/>
                <a:ea typeface="Barlow"/>
                <a:cs typeface="Barlow"/>
                <a:sym typeface="Barlow"/>
              </a:rPr>
              <a:t> </a:t>
            </a:r>
            <a:r>
              <a:rPr lang="en" sz="2667" b="1" kern="0">
                <a:solidFill>
                  <a:srgbClr val="FFC72C"/>
                </a:solidFill>
                <a:latin typeface="Barlow"/>
                <a:ea typeface="Barlow"/>
                <a:cs typeface="Barlow"/>
                <a:sym typeface="Barlow"/>
              </a:rPr>
              <a:t>IMPROVED  GIRLS’ KNOWLEDGE ABOUT ASRH ISSUES </a:t>
            </a:r>
            <a:r>
              <a:rPr lang="en" sz="2800" b="1" kern="0">
                <a:solidFill>
                  <a:srgbClr val="FFFFFF"/>
                </a:solidFill>
                <a:latin typeface="Barlow"/>
                <a:ea typeface="Barlow"/>
                <a:cs typeface="Barlow"/>
                <a:sym typeface="Barlow"/>
              </a:rPr>
              <a:t>THAT AFFECT THEM</a:t>
            </a:r>
            <a:r>
              <a:rPr lang="en" sz="3200" b="1" kern="0">
                <a:solidFill>
                  <a:srgbClr val="FFFFFF"/>
                </a:solidFill>
                <a:latin typeface="Barlow"/>
                <a:ea typeface="Barlow"/>
                <a:cs typeface="Barlow"/>
                <a:sym typeface="Barlow"/>
              </a:rPr>
              <a:t>. </a:t>
            </a:r>
            <a:endParaRPr sz="3200" kern="0">
              <a:solidFill>
                <a:srgbClr val="FFFFFF"/>
              </a:solidFill>
              <a:latin typeface="Calibri"/>
              <a:ea typeface="Calibri"/>
              <a:cs typeface="Calibri"/>
              <a:sym typeface="Calibri"/>
            </a:endParaRPr>
          </a:p>
        </p:txBody>
      </p:sp>
      <p:sp>
        <p:nvSpPr>
          <p:cNvPr id="438" name="Google Shape;438;p13"/>
          <p:cNvSpPr txBox="1"/>
          <p:nvPr/>
        </p:nvSpPr>
        <p:spPr>
          <a:xfrm>
            <a:off x="383400" y="2256000"/>
            <a:ext cx="4669600" cy="4125600"/>
          </a:xfrm>
          <a:prstGeom prst="rect">
            <a:avLst/>
          </a:prstGeom>
          <a:noFill/>
          <a:ln>
            <a:noFill/>
          </a:ln>
        </p:spPr>
        <p:txBody>
          <a:bodyPr spcFirstLastPara="1" wrap="square" lIns="105500" tIns="52733" rIns="105500" bIns="52733" anchor="t" anchorCtr="0">
            <a:noAutofit/>
          </a:bodyPr>
          <a:lstStyle/>
          <a:p>
            <a:pPr defTabSz="1219170">
              <a:lnSpc>
                <a:spcPct val="90000"/>
              </a:lnSpc>
              <a:buClr>
                <a:srgbClr val="F8C733"/>
              </a:buClr>
              <a:buSzPts val="1200"/>
            </a:pPr>
            <a:r>
              <a:rPr lang="en" sz="1733" b="1" kern="0">
                <a:solidFill>
                  <a:srgbClr val="F8C733"/>
                </a:solidFill>
                <a:latin typeface="Calibri"/>
                <a:ea typeface="Calibri"/>
                <a:cs typeface="Calibri"/>
                <a:sym typeface="Calibri"/>
              </a:rPr>
              <a:t>APPROACH: </a:t>
            </a:r>
            <a:endParaRPr sz="1733" kern="0">
              <a:solidFill>
                <a:srgbClr val="000000"/>
              </a:solidFill>
              <a:latin typeface="Calibri"/>
              <a:ea typeface="Calibri"/>
              <a:cs typeface="Calibri"/>
              <a:sym typeface="Calibri"/>
            </a:endParaRPr>
          </a:p>
          <a:p>
            <a:pPr marL="253994" indent="-262460" defTabSz="1219170">
              <a:lnSpc>
                <a:spcPct val="90000"/>
              </a:lnSpc>
              <a:buClr>
                <a:srgbClr val="FFFFFF"/>
              </a:buClr>
              <a:buSzPts val="1300"/>
              <a:buFont typeface="Calibri"/>
              <a:buChar char="•"/>
            </a:pPr>
            <a:r>
              <a:rPr lang="en" sz="1733" kern="0">
                <a:solidFill>
                  <a:srgbClr val="FFFFFF"/>
                </a:solidFill>
                <a:latin typeface="Calibri"/>
                <a:ea typeface="Calibri"/>
                <a:cs typeface="Calibri"/>
                <a:sym typeface="Calibri"/>
              </a:rPr>
              <a:t>Age-appropriate ASRH information across all platforms</a:t>
            </a:r>
            <a:endParaRPr sz="1733" kern="0">
              <a:solidFill>
                <a:srgbClr val="000000"/>
              </a:solidFill>
              <a:latin typeface="Calibri"/>
              <a:ea typeface="Calibri"/>
              <a:cs typeface="Calibri"/>
              <a:sym typeface="Calibri"/>
            </a:endParaRPr>
          </a:p>
          <a:p>
            <a:pPr defTabSz="1219170">
              <a:lnSpc>
                <a:spcPct val="90000"/>
              </a:lnSpc>
              <a:buClr>
                <a:srgbClr val="000000"/>
              </a:buClr>
              <a:buSzPts val="900"/>
            </a:pPr>
            <a:endParaRPr sz="1333" b="1" kern="0">
              <a:solidFill>
                <a:srgbClr val="F8C733"/>
              </a:solidFill>
              <a:latin typeface="Calibri"/>
              <a:ea typeface="Calibri"/>
              <a:cs typeface="Calibri"/>
              <a:sym typeface="Calibri"/>
            </a:endParaRPr>
          </a:p>
          <a:p>
            <a:pPr defTabSz="1219170">
              <a:lnSpc>
                <a:spcPct val="90000"/>
              </a:lnSpc>
              <a:buClr>
                <a:srgbClr val="F8C733"/>
              </a:buClr>
              <a:buSzPts val="1200"/>
            </a:pPr>
            <a:r>
              <a:rPr lang="en" sz="1733" b="1" kern="0">
                <a:solidFill>
                  <a:srgbClr val="F8C733"/>
                </a:solidFill>
                <a:latin typeface="Calibri"/>
                <a:ea typeface="Calibri"/>
                <a:cs typeface="Calibri"/>
                <a:sym typeface="Calibri"/>
              </a:rPr>
              <a:t>CONTENT:</a:t>
            </a:r>
            <a:endParaRPr sz="1733" kern="0">
              <a:solidFill>
                <a:srgbClr val="000000"/>
              </a:solidFill>
              <a:latin typeface="Calibri"/>
              <a:ea typeface="Calibri"/>
              <a:cs typeface="Calibri"/>
              <a:sym typeface="Calibri"/>
            </a:endParaRPr>
          </a:p>
          <a:p>
            <a:pPr marL="203195" indent="-211661" defTabSz="1219170">
              <a:lnSpc>
                <a:spcPct val="90000"/>
              </a:lnSpc>
              <a:buClr>
                <a:srgbClr val="FFFFFF"/>
              </a:buClr>
              <a:buSzPts val="1300"/>
              <a:buFont typeface="Calibri"/>
              <a:buChar char="•"/>
            </a:pPr>
            <a:r>
              <a:rPr lang="en" sz="1733" i="1" kern="0">
                <a:solidFill>
                  <a:srgbClr val="FFFFFF"/>
                </a:solidFill>
                <a:latin typeface="Calibri"/>
                <a:ea typeface="Calibri"/>
                <a:cs typeface="Calibri"/>
                <a:sym typeface="Calibri"/>
              </a:rPr>
              <a:t>Baza Shangazi </a:t>
            </a:r>
            <a:r>
              <a:rPr lang="en" sz="1733" kern="0">
                <a:solidFill>
                  <a:srgbClr val="FFFFFF"/>
                </a:solidFill>
                <a:latin typeface="Calibri"/>
                <a:ea typeface="Calibri"/>
                <a:cs typeface="Calibri"/>
                <a:sym typeface="Calibri"/>
              </a:rPr>
              <a:t>format specifically focused on contraceptives, STI prevention and consent. </a:t>
            </a:r>
            <a:endParaRPr sz="1733" kern="0">
              <a:solidFill>
                <a:srgbClr val="000000"/>
              </a:solidFill>
              <a:latin typeface="Calibri"/>
              <a:ea typeface="Calibri"/>
              <a:cs typeface="Calibri"/>
              <a:sym typeface="Calibri"/>
            </a:endParaRPr>
          </a:p>
          <a:p>
            <a:pPr marL="203195" indent="-211661" defTabSz="1219170">
              <a:lnSpc>
                <a:spcPct val="90000"/>
              </a:lnSpc>
              <a:buClr>
                <a:srgbClr val="FFFFFF"/>
              </a:buClr>
              <a:buSzPts val="1300"/>
              <a:buFont typeface="Calibri"/>
              <a:buChar char="•"/>
            </a:pPr>
            <a:r>
              <a:rPr lang="en" sz="1733" kern="0">
                <a:solidFill>
                  <a:srgbClr val="FFFFFF"/>
                </a:solidFill>
                <a:latin typeface="Calibri"/>
                <a:ea typeface="Calibri"/>
                <a:cs typeface="Calibri"/>
                <a:sym typeface="Calibri"/>
              </a:rPr>
              <a:t>“Top-tips” and” how-to” guides in magazine and radio </a:t>
            </a:r>
            <a:endParaRPr sz="1733" kern="0">
              <a:solidFill>
                <a:srgbClr val="000000"/>
              </a:solidFill>
              <a:latin typeface="Calibri"/>
              <a:ea typeface="Calibri"/>
              <a:cs typeface="Calibri"/>
              <a:sym typeface="Calibri"/>
            </a:endParaRPr>
          </a:p>
          <a:p>
            <a:pPr defTabSz="1219170">
              <a:lnSpc>
                <a:spcPct val="90000"/>
              </a:lnSpc>
              <a:buClr>
                <a:srgbClr val="000000"/>
              </a:buClr>
              <a:buSzPts val="900"/>
            </a:pPr>
            <a:endParaRPr sz="1333" kern="0">
              <a:solidFill>
                <a:srgbClr val="FFFFFF"/>
              </a:solidFill>
              <a:latin typeface="Calibri"/>
              <a:ea typeface="Calibri"/>
              <a:cs typeface="Calibri"/>
              <a:sym typeface="Calibri"/>
            </a:endParaRPr>
          </a:p>
          <a:p>
            <a:pPr defTabSz="1219170">
              <a:lnSpc>
                <a:spcPct val="90000"/>
              </a:lnSpc>
              <a:buClr>
                <a:srgbClr val="F8C733"/>
              </a:buClr>
              <a:buSzPts val="1200"/>
            </a:pPr>
            <a:r>
              <a:rPr lang="en" sz="1733" b="1" kern="0">
                <a:solidFill>
                  <a:srgbClr val="F8C733"/>
                </a:solidFill>
                <a:latin typeface="Calibri"/>
                <a:ea typeface="Calibri"/>
                <a:cs typeface="Calibri"/>
                <a:sym typeface="Calibri"/>
              </a:rPr>
              <a:t>IMPACT:</a:t>
            </a:r>
            <a:endParaRPr sz="1733" kern="0">
              <a:solidFill>
                <a:srgbClr val="000000"/>
              </a:solidFill>
              <a:latin typeface="Calibri"/>
              <a:ea typeface="Calibri"/>
              <a:cs typeface="Calibri"/>
              <a:sym typeface="Calibri"/>
            </a:endParaRPr>
          </a:p>
          <a:p>
            <a:pPr marL="203195" indent="-211661" defTabSz="1219170">
              <a:lnSpc>
                <a:spcPct val="90000"/>
              </a:lnSpc>
              <a:buClr>
                <a:srgbClr val="FFFFFF"/>
              </a:buClr>
              <a:buSzPts val="1300"/>
              <a:buFont typeface="Calibri"/>
              <a:buChar char="•"/>
            </a:pPr>
            <a:r>
              <a:rPr lang="en" sz="1733" kern="0">
                <a:solidFill>
                  <a:srgbClr val="FFFFFF"/>
                </a:solidFill>
                <a:latin typeface="Calibri"/>
                <a:ea typeface="Calibri"/>
                <a:cs typeface="Calibri"/>
                <a:sym typeface="Calibri"/>
              </a:rPr>
              <a:t>+66% of girls aware of STI symptoms</a:t>
            </a:r>
            <a:endParaRPr sz="1467" kern="0">
              <a:solidFill>
                <a:srgbClr val="FFFFFF"/>
              </a:solidFill>
              <a:latin typeface="Calibri"/>
              <a:ea typeface="Calibri"/>
              <a:cs typeface="Calibri"/>
              <a:sym typeface="Calibri"/>
            </a:endParaRPr>
          </a:p>
          <a:p>
            <a:pPr marL="203195" indent="-211661" defTabSz="1219170">
              <a:lnSpc>
                <a:spcPct val="90000"/>
              </a:lnSpc>
              <a:buClr>
                <a:srgbClr val="FFFFFF"/>
              </a:buClr>
              <a:buSzPts val="1300"/>
              <a:buFont typeface="Calibri"/>
              <a:buChar char="•"/>
            </a:pPr>
            <a:r>
              <a:rPr lang="en" sz="1733" kern="0">
                <a:solidFill>
                  <a:srgbClr val="FFFFFF"/>
                </a:solidFill>
                <a:latin typeface="Calibri"/>
                <a:ea typeface="Calibri"/>
                <a:cs typeface="Calibri"/>
                <a:sym typeface="Calibri"/>
              </a:rPr>
              <a:t>+8% of girls knowing that withdrawal is an inefficient method of contraception</a:t>
            </a:r>
            <a:endParaRPr sz="1733" kern="0">
              <a:solidFill>
                <a:srgbClr val="000000"/>
              </a:solidFill>
              <a:latin typeface="Calibri"/>
              <a:ea typeface="Calibri"/>
              <a:cs typeface="Calibri"/>
              <a:sym typeface="Calibri"/>
            </a:endParaRPr>
          </a:p>
          <a:p>
            <a:pPr marL="203195" indent="-211661" defTabSz="1219170">
              <a:lnSpc>
                <a:spcPct val="90000"/>
              </a:lnSpc>
              <a:buClr>
                <a:srgbClr val="FFFFFF"/>
              </a:buClr>
              <a:buSzPts val="1300"/>
              <a:buFont typeface="Calibri"/>
              <a:buChar char="•"/>
            </a:pPr>
            <a:r>
              <a:rPr lang="en" sz="1733" kern="0">
                <a:solidFill>
                  <a:srgbClr val="FFFFFF"/>
                </a:solidFill>
                <a:latin typeface="Calibri"/>
                <a:ea typeface="Calibri"/>
                <a:cs typeface="Calibri"/>
                <a:sym typeface="Calibri"/>
              </a:rPr>
              <a:t>+4% of girls knowing that condoms help to prevent STIs </a:t>
            </a:r>
            <a:endParaRPr sz="1733" kern="0">
              <a:solidFill>
                <a:srgbClr val="000000"/>
              </a:solidFill>
              <a:latin typeface="Calibri"/>
              <a:ea typeface="Calibri"/>
              <a:cs typeface="Calibri"/>
              <a:sym typeface="Calibri"/>
            </a:endParaRPr>
          </a:p>
        </p:txBody>
      </p:sp>
      <p:sp>
        <p:nvSpPr>
          <p:cNvPr id="439" name="Google Shape;439;p13"/>
          <p:cNvSpPr/>
          <p:nvPr/>
        </p:nvSpPr>
        <p:spPr>
          <a:xfrm>
            <a:off x="8216291" y="3547791"/>
            <a:ext cx="3109600" cy="2526400"/>
          </a:xfrm>
          <a:prstGeom prst="ellipse">
            <a:avLst/>
          </a:prstGeom>
          <a:solidFill>
            <a:schemeClr val="lt1"/>
          </a:solidFill>
          <a:ln>
            <a:noFill/>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440" name="Google Shape;440;p13"/>
          <p:cNvSpPr/>
          <p:nvPr/>
        </p:nvSpPr>
        <p:spPr>
          <a:xfrm>
            <a:off x="8423040" y="3913707"/>
            <a:ext cx="2760400" cy="1016000"/>
          </a:xfrm>
          <a:prstGeom prst="rect">
            <a:avLst/>
          </a:prstGeom>
          <a:noFill/>
          <a:ln>
            <a:noFill/>
          </a:ln>
        </p:spPr>
        <p:txBody>
          <a:bodyPr spcFirstLastPara="1" wrap="square" lIns="105500" tIns="52733" rIns="105500" bIns="52733" anchor="t" anchorCtr="0">
            <a:noAutofit/>
          </a:bodyPr>
          <a:lstStyle/>
          <a:p>
            <a:pPr defTabSz="1219170">
              <a:buClr>
                <a:srgbClr val="000000"/>
              </a:buClr>
              <a:buSzPts val="5200"/>
            </a:pPr>
            <a:r>
              <a:rPr lang="en" sz="6933" b="1" kern="0">
                <a:solidFill>
                  <a:srgbClr val="000000"/>
                </a:solidFill>
                <a:latin typeface="Barlow"/>
                <a:ea typeface="Barlow"/>
                <a:cs typeface="Barlow"/>
                <a:sym typeface="Barlow"/>
              </a:rPr>
              <a:t>+24% </a:t>
            </a:r>
            <a:endParaRPr sz="6933" kern="0">
              <a:solidFill>
                <a:srgbClr val="000000"/>
              </a:solidFill>
              <a:latin typeface="Calibri"/>
              <a:ea typeface="Calibri"/>
              <a:cs typeface="Calibri"/>
              <a:sym typeface="Calibri"/>
            </a:endParaRPr>
          </a:p>
        </p:txBody>
      </p:sp>
      <p:sp>
        <p:nvSpPr>
          <p:cNvPr id="441" name="Google Shape;441;p13"/>
          <p:cNvSpPr/>
          <p:nvPr/>
        </p:nvSpPr>
        <p:spPr>
          <a:xfrm>
            <a:off x="8575976" y="4855228"/>
            <a:ext cx="2543600" cy="1023200"/>
          </a:xfrm>
          <a:prstGeom prst="rect">
            <a:avLst/>
          </a:prstGeom>
          <a:noFill/>
          <a:ln>
            <a:noFill/>
          </a:ln>
        </p:spPr>
        <p:txBody>
          <a:bodyPr spcFirstLastPara="1" wrap="square" lIns="105500" tIns="52733" rIns="105500" bIns="52733" anchor="t" anchorCtr="0">
            <a:noAutofit/>
          </a:bodyPr>
          <a:lstStyle/>
          <a:p>
            <a:pPr algn="ctr" defTabSz="1219170">
              <a:buClr>
                <a:srgbClr val="000000"/>
              </a:buClr>
              <a:buSzPts val="1000"/>
            </a:pPr>
            <a:r>
              <a:rPr lang="en" sz="1333" kern="0">
                <a:solidFill>
                  <a:srgbClr val="000000"/>
                </a:solidFill>
                <a:latin typeface="Barlow"/>
                <a:ea typeface="Barlow"/>
                <a:cs typeface="Barlow"/>
                <a:sym typeface="Barlow"/>
              </a:rPr>
              <a:t>Of girls at endline had high levels of knowledge across a range of ASRH issues </a:t>
            </a:r>
            <a:endParaRPr sz="1600" kern="0">
              <a:solidFill>
                <a:srgbClr val="000000"/>
              </a:solidFill>
              <a:latin typeface="Arial"/>
              <a:ea typeface="Arial"/>
              <a:cs typeface="Arial"/>
              <a:sym typeface="Arial"/>
            </a:endParaRPr>
          </a:p>
          <a:p>
            <a:pPr algn="ctr" defTabSz="1219170">
              <a:buClr>
                <a:srgbClr val="000000"/>
              </a:buClr>
              <a:buSzPts val="900"/>
            </a:pPr>
            <a:r>
              <a:rPr lang="en" sz="1200" kern="0">
                <a:solidFill>
                  <a:srgbClr val="000000"/>
                </a:solidFill>
                <a:latin typeface="Barlow"/>
                <a:ea typeface="Barlow"/>
                <a:cs typeface="Barlow"/>
                <a:sym typeface="Barlow"/>
              </a:rPr>
              <a:t>(pre 19%, post 43%). </a:t>
            </a:r>
            <a:br>
              <a:rPr lang="en" sz="1600" kern="0">
                <a:solidFill>
                  <a:srgbClr val="000000"/>
                </a:solidFill>
                <a:latin typeface="Barlow"/>
                <a:ea typeface="Barlow"/>
                <a:cs typeface="Barlow"/>
                <a:sym typeface="Barlow"/>
              </a:rPr>
            </a:br>
            <a:endParaRPr sz="1600" kern="0">
              <a:solidFill>
                <a:srgbClr val="000000"/>
              </a:solidFill>
              <a:latin typeface="Calibri"/>
              <a:ea typeface="Calibri"/>
              <a:cs typeface="Calibri"/>
              <a:sym typeface="Calibri"/>
            </a:endParaRPr>
          </a:p>
        </p:txBody>
      </p:sp>
      <p:sp>
        <p:nvSpPr>
          <p:cNvPr id="442" name="Google Shape;442;p13"/>
          <p:cNvSpPr txBox="1"/>
          <p:nvPr/>
        </p:nvSpPr>
        <p:spPr>
          <a:xfrm>
            <a:off x="10264472" y="5864940"/>
            <a:ext cx="1467200" cy="516736"/>
          </a:xfrm>
          <a:prstGeom prst="rect">
            <a:avLst/>
          </a:prstGeom>
          <a:noFill/>
          <a:ln>
            <a:noFill/>
          </a:ln>
        </p:spPr>
        <p:txBody>
          <a:bodyPr spcFirstLastPara="1" wrap="square" lIns="105500" tIns="52733" rIns="105500" bIns="52733" anchor="t" anchorCtr="0">
            <a:spAutoFit/>
          </a:bodyPr>
          <a:lstStyle/>
          <a:p>
            <a:pPr algn="r" defTabSz="1219170">
              <a:buClr>
                <a:srgbClr val="000000"/>
              </a:buClr>
              <a:buSzPts val="1000"/>
            </a:pPr>
            <a:r>
              <a:rPr lang="en" sz="1333" kern="0">
                <a:solidFill>
                  <a:srgbClr val="FFFFFF"/>
                </a:solidFill>
                <a:latin typeface="Barlow"/>
                <a:ea typeface="Barlow"/>
                <a:cs typeface="Barlow"/>
                <a:sym typeface="Barlow"/>
              </a:rPr>
              <a:t>To view content click </a:t>
            </a:r>
            <a:r>
              <a:rPr lang="en" sz="1333" u="sng" kern="0">
                <a:solidFill>
                  <a:srgbClr val="FFFFFF"/>
                </a:solidFill>
                <a:latin typeface="Barlow"/>
                <a:ea typeface="Barlow"/>
                <a:cs typeface="Barlow"/>
                <a:sym typeface="Barlow"/>
              </a:rPr>
              <a:t>here</a:t>
            </a:r>
            <a:endParaRPr sz="1333" kern="0">
              <a:solidFill>
                <a:srgbClr val="FFFFFF"/>
              </a:solidFill>
              <a:latin typeface="Barlow"/>
              <a:ea typeface="Barlow"/>
              <a:cs typeface="Barlow"/>
              <a:sym typeface="Barlow"/>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6"/>
          <p:cNvSpPr/>
          <p:nvPr/>
        </p:nvSpPr>
        <p:spPr>
          <a:xfrm>
            <a:off x="0" y="0"/>
            <a:ext cx="12192000" cy="6858000"/>
          </a:xfrm>
          <a:prstGeom prst="rect">
            <a:avLst/>
          </a:prstGeom>
          <a:solidFill>
            <a:srgbClr val="366E72"/>
          </a:solidFill>
          <a:ln>
            <a:noFill/>
          </a:ln>
        </p:spPr>
        <p:txBody>
          <a:bodyPr spcFirstLastPara="1" wrap="square" lIns="105500" tIns="52733" rIns="105500" bIns="52733" anchor="ctr" anchorCtr="0">
            <a:noAutofit/>
          </a:bodyPr>
          <a:lstStyle/>
          <a:p>
            <a:pPr algn="ctr" defTabSz="1219170">
              <a:buClr>
                <a:srgbClr val="000000"/>
              </a:buClr>
              <a:buSzPts val="800"/>
            </a:pPr>
            <a:endParaRPr sz="1067" kern="0">
              <a:solidFill>
                <a:srgbClr val="FFFFFF"/>
              </a:solidFill>
              <a:latin typeface="Calibri"/>
              <a:ea typeface="Calibri"/>
              <a:cs typeface="Calibri"/>
              <a:sym typeface="Calibri"/>
            </a:endParaRPr>
          </a:p>
        </p:txBody>
      </p:sp>
      <p:sp>
        <p:nvSpPr>
          <p:cNvPr id="449" name="Google Shape;449;p16"/>
          <p:cNvSpPr/>
          <p:nvPr/>
        </p:nvSpPr>
        <p:spPr>
          <a:xfrm>
            <a:off x="5615373" y="697097"/>
            <a:ext cx="6218000" cy="5052000"/>
          </a:xfrm>
          <a:prstGeom prst="ellipse">
            <a:avLst/>
          </a:prstGeom>
          <a:solidFill>
            <a:srgbClr val="F8C733"/>
          </a:solidFill>
          <a:ln>
            <a:noFill/>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pic>
        <p:nvPicPr>
          <p:cNvPr id="450" name="Google Shape;450;p16" descr="A picture containing text, person, outdoor, person&#10;&#10;Description automatically generated"/>
          <p:cNvPicPr preferRelativeResize="0"/>
          <p:nvPr/>
        </p:nvPicPr>
        <p:blipFill rotWithShape="1">
          <a:blip r:embed="rId3">
            <a:alphaModFix/>
          </a:blip>
          <a:srcRect/>
          <a:stretch/>
        </p:blipFill>
        <p:spPr>
          <a:xfrm rot="456588">
            <a:off x="6095377" y="580200"/>
            <a:ext cx="4249131" cy="2503080"/>
          </a:xfrm>
          <a:prstGeom prst="rect">
            <a:avLst/>
          </a:prstGeom>
          <a:noFill/>
          <a:ln>
            <a:noFill/>
          </a:ln>
          <a:effectLst>
            <a:outerShdw blurRad="50800" dist="38100" dir="8100000" algn="tr" rotWithShape="0">
              <a:srgbClr val="000000">
                <a:alpha val="40000"/>
              </a:srgbClr>
            </a:outerShdw>
          </a:effectLst>
        </p:spPr>
      </p:pic>
      <p:pic>
        <p:nvPicPr>
          <p:cNvPr id="451" name="Google Shape;451;p16"/>
          <p:cNvPicPr preferRelativeResize="0"/>
          <p:nvPr/>
        </p:nvPicPr>
        <p:blipFill rotWithShape="1">
          <a:blip r:embed="rId4">
            <a:alphaModFix/>
          </a:blip>
          <a:srcRect/>
          <a:stretch/>
        </p:blipFill>
        <p:spPr>
          <a:xfrm rot="-578841">
            <a:off x="5877788" y="2348932"/>
            <a:ext cx="4701557" cy="2789291"/>
          </a:xfrm>
          <a:prstGeom prst="rect">
            <a:avLst/>
          </a:prstGeom>
          <a:noFill/>
          <a:ln>
            <a:noFill/>
          </a:ln>
          <a:effectLst>
            <a:outerShdw blurRad="50800" dist="38100" dir="8100000" algn="tr" rotWithShape="0">
              <a:srgbClr val="000000">
                <a:alpha val="40000"/>
              </a:srgbClr>
            </a:outerShdw>
          </a:effectLst>
        </p:spPr>
      </p:pic>
      <p:sp>
        <p:nvSpPr>
          <p:cNvPr id="452" name="Google Shape;452;p16"/>
          <p:cNvSpPr txBox="1"/>
          <p:nvPr/>
        </p:nvSpPr>
        <p:spPr>
          <a:xfrm>
            <a:off x="6198619" y="2153587"/>
            <a:ext cx="4669600" cy="2859600"/>
          </a:xfrm>
          <a:prstGeom prst="rect">
            <a:avLst/>
          </a:prstGeom>
          <a:noFill/>
          <a:ln>
            <a:noFill/>
          </a:ln>
        </p:spPr>
        <p:txBody>
          <a:bodyPr spcFirstLastPara="1" wrap="square" lIns="75333" tIns="37667" rIns="75333" bIns="37667" anchor="t" anchorCtr="0">
            <a:noAutofit/>
          </a:bodyPr>
          <a:lstStyle/>
          <a:p>
            <a:pPr defTabSz="1219170">
              <a:lnSpc>
                <a:spcPct val="90000"/>
              </a:lnSpc>
              <a:buClr>
                <a:srgbClr val="000000"/>
              </a:buClr>
              <a:buSzPts val="700"/>
            </a:pPr>
            <a:br>
              <a:rPr lang="en" sz="933" kern="0">
                <a:solidFill>
                  <a:srgbClr val="000000"/>
                </a:solidFill>
                <a:latin typeface="Barlow"/>
                <a:ea typeface="Barlow"/>
                <a:cs typeface="Barlow"/>
                <a:sym typeface="Barlow"/>
              </a:rPr>
            </a:br>
            <a:endParaRPr sz="933" kern="0">
              <a:solidFill>
                <a:srgbClr val="000000"/>
              </a:solidFill>
              <a:latin typeface="Barlow"/>
              <a:ea typeface="Barlow"/>
              <a:cs typeface="Barlow"/>
              <a:sym typeface="Barlow"/>
            </a:endParaRPr>
          </a:p>
        </p:txBody>
      </p:sp>
      <p:sp>
        <p:nvSpPr>
          <p:cNvPr id="453" name="Google Shape;453;p16"/>
          <p:cNvSpPr txBox="1"/>
          <p:nvPr/>
        </p:nvSpPr>
        <p:spPr>
          <a:xfrm>
            <a:off x="6198619" y="2153587"/>
            <a:ext cx="4669600" cy="2859600"/>
          </a:xfrm>
          <a:prstGeom prst="rect">
            <a:avLst/>
          </a:prstGeom>
          <a:noFill/>
          <a:ln>
            <a:noFill/>
          </a:ln>
        </p:spPr>
        <p:txBody>
          <a:bodyPr spcFirstLastPara="1" wrap="square" lIns="75333" tIns="37667" rIns="75333" bIns="37667" anchor="t" anchorCtr="0">
            <a:noAutofit/>
          </a:bodyPr>
          <a:lstStyle/>
          <a:p>
            <a:pPr defTabSz="1219170">
              <a:lnSpc>
                <a:spcPct val="90000"/>
              </a:lnSpc>
              <a:buClr>
                <a:srgbClr val="000000"/>
              </a:buClr>
              <a:buSzPts val="700"/>
            </a:pPr>
            <a:br>
              <a:rPr lang="en" sz="933" kern="0">
                <a:solidFill>
                  <a:srgbClr val="000000"/>
                </a:solidFill>
                <a:latin typeface="Barlow"/>
                <a:ea typeface="Barlow"/>
                <a:cs typeface="Barlow"/>
                <a:sym typeface="Barlow"/>
              </a:rPr>
            </a:br>
            <a:endParaRPr sz="933" kern="0">
              <a:solidFill>
                <a:srgbClr val="000000"/>
              </a:solidFill>
              <a:latin typeface="Barlow"/>
              <a:ea typeface="Barlow"/>
              <a:cs typeface="Barlow"/>
              <a:sym typeface="Barlow"/>
            </a:endParaRPr>
          </a:p>
        </p:txBody>
      </p:sp>
      <p:sp>
        <p:nvSpPr>
          <p:cNvPr id="454" name="Google Shape;454;p16"/>
          <p:cNvSpPr/>
          <p:nvPr/>
        </p:nvSpPr>
        <p:spPr>
          <a:xfrm>
            <a:off x="360036" y="356413"/>
            <a:ext cx="5255200" cy="1692800"/>
          </a:xfrm>
          <a:prstGeom prst="rect">
            <a:avLst/>
          </a:prstGeom>
          <a:noFill/>
          <a:ln>
            <a:noFill/>
          </a:ln>
        </p:spPr>
        <p:txBody>
          <a:bodyPr spcFirstLastPara="1" wrap="square" lIns="105500" tIns="52733" rIns="105500" bIns="52733" anchor="t" anchorCtr="0">
            <a:noAutofit/>
          </a:bodyPr>
          <a:lstStyle/>
          <a:p>
            <a:pPr defTabSz="1219170">
              <a:buClr>
                <a:srgbClr val="000000"/>
              </a:buClr>
              <a:buSzPts val="2300"/>
            </a:pPr>
            <a:r>
              <a:rPr lang="en" sz="3067" b="1" kern="0">
                <a:solidFill>
                  <a:srgbClr val="FFFFFF"/>
                </a:solidFill>
                <a:latin typeface="Barlow"/>
                <a:ea typeface="Barlow"/>
                <a:cs typeface="Barlow"/>
                <a:sym typeface="Barlow"/>
              </a:rPr>
              <a:t>SOME OF THE GREATEST SHIFTS WERE SEEN IN GIRLS’ </a:t>
            </a:r>
            <a:r>
              <a:rPr lang="en" sz="3067" b="1" kern="0">
                <a:solidFill>
                  <a:srgbClr val="F8C733"/>
                </a:solidFill>
                <a:latin typeface="Barlow"/>
                <a:ea typeface="Barlow"/>
                <a:cs typeface="Barlow"/>
                <a:sym typeface="Barlow"/>
              </a:rPr>
              <a:t>OUTCOME EXPECTATIONS :</a:t>
            </a:r>
            <a:endParaRPr sz="1600" kern="0">
              <a:solidFill>
                <a:srgbClr val="000000"/>
              </a:solidFill>
              <a:latin typeface="Arial"/>
              <a:ea typeface="Arial"/>
              <a:cs typeface="Arial"/>
              <a:sym typeface="Arial"/>
            </a:endParaRPr>
          </a:p>
        </p:txBody>
      </p:sp>
      <p:sp>
        <p:nvSpPr>
          <p:cNvPr id="455" name="Google Shape;455;p16"/>
          <p:cNvSpPr txBox="1"/>
          <p:nvPr/>
        </p:nvSpPr>
        <p:spPr>
          <a:xfrm>
            <a:off x="356595" y="2248551"/>
            <a:ext cx="5104800" cy="3113600"/>
          </a:xfrm>
          <a:prstGeom prst="rect">
            <a:avLst/>
          </a:prstGeom>
          <a:noFill/>
          <a:ln>
            <a:noFill/>
          </a:ln>
        </p:spPr>
        <p:txBody>
          <a:bodyPr spcFirstLastPara="1" wrap="square" lIns="105500" tIns="52733" rIns="105500" bIns="52733" anchor="t" anchorCtr="0">
            <a:noAutofit/>
          </a:bodyPr>
          <a:lstStyle/>
          <a:p>
            <a:pPr defTabSz="1219170">
              <a:lnSpc>
                <a:spcPct val="90000"/>
              </a:lnSpc>
              <a:buClr>
                <a:srgbClr val="F8C733"/>
              </a:buClr>
              <a:buSzPts val="1200"/>
            </a:pPr>
            <a:r>
              <a:rPr lang="en" sz="3467" b="1" kern="0">
                <a:solidFill>
                  <a:srgbClr val="F8C733"/>
                </a:solidFill>
                <a:latin typeface="Barlow"/>
                <a:ea typeface="Barlow"/>
                <a:cs typeface="Barlow"/>
                <a:sym typeface="Barlow"/>
              </a:rPr>
              <a:t>Discuss issues, access services and do not fear being judged.</a:t>
            </a:r>
            <a:endParaRPr sz="3467" b="1" kern="0">
              <a:solidFill>
                <a:srgbClr val="FFFFFF"/>
              </a:solidFill>
              <a:latin typeface="Barlow"/>
              <a:ea typeface="Barlow"/>
              <a:cs typeface="Barlow"/>
              <a:sym typeface="Barlow"/>
            </a:endParaRPr>
          </a:p>
        </p:txBody>
      </p:sp>
      <p:sp>
        <p:nvSpPr>
          <p:cNvPr id="456" name="Google Shape;456;p16"/>
          <p:cNvSpPr/>
          <p:nvPr/>
        </p:nvSpPr>
        <p:spPr>
          <a:xfrm>
            <a:off x="8004501" y="3721687"/>
            <a:ext cx="3109600" cy="2526400"/>
          </a:xfrm>
          <a:prstGeom prst="ellipse">
            <a:avLst/>
          </a:prstGeom>
          <a:solidFill>
            <a:schemeClr val="lt1"/>
          </a:solidFill>
          <a:ln>
            <a:noFill/>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457" name="Google Shape;457;p16"/>
          <p:cNvSpPr/>
          <p:nvPr/>
        </p:nvSpPr>
        <p:spPr>
          <a:xfrm>
            <a:off x="8303405" y="4079436"/>
            <a:ext cx="2504000" cy="1016000"/>
          </a:xfrm>
          <a:prstGeom prst="rect">
            <a:avLst/>
          </a:prstGeom>
          <a:noFill/>
          <a:ln>
            <a:noFill/>
          </a:ln>
        </p:spPr>
        <p:txBody>
          <a:bodyPr spcFirstLastPara="1" wrap="square" lIns="105500" tIns="52733" rIns="105500" bIns="52733" anchor="t" anchorCtr="0">
            <a:noAutofit/>
          </a:bodyPr>
          <a:lstStyle/>
          <a:p>
            <a:pPr algn="ctr" defTabSz="1219170">
              <a:buClr>
                <a:srgbClr val="000000"/>
              </a:buClr>
              <a:buSzPts val="5200"/>
            </a:pPr>
            <a:r>
              <a:rPr lang="en" sz="6933" b="1" kern="0">
                <a:solidFill>
                  <a:srgbClr val="F8C733"/>
                </a:solidFill>
                <a:latin typeface="Barlow"/>
                <a:ea typeface="Barlow"/>
                <a:cs typeface="Barlow"/>
                <a:sym typeface="Barlow"/>
              </a:rPr>
              <a:t>+13% </a:t>
            </a:r>
            <a:endParaRPr sz="6933" kern="0">
              <a:solidFill>
                <a:srgbClr val="F8C733"/>
              </a:solidFill>
              <a:latin typeface="Calibri"/>
              <a:ea typeface="Calibri"/>
              <a:cs typeface="Calibri"/>
              <a:sym typeface="Calibri"/>
            </a:endParaRPr>
          </a:p>
        </p:txBody>
      </p:sp>
      <p:sp>
        <p:nvSpPr>
          <p:cNvPr id="458" name="Google Shape;458;p16"/>
          <p:cNvSpPr/>
          <p:nvPr/>
        </p:nvSpPr>
        <p:spPr>
          <a:xfrm>
            <a:off x="8242117" y="5020957"/>
            <a:ext cx="2758000" cy="1115600"/>
          </a:xfrm>
          <a:prstGeom prst="rect">
            <a:avLst/>
          </a:prstGeom>
          <a:noFill/>
          <a:ln>
            <a:noFill/>
          </a:ln>
        </p:spPr>
        <p:txBody>
          <a:bodyPr spcFirstLastPara="1" wrap="square" lIns="105500" tIns="52733" rIns="105500" bIns="52733" anchor="t" anchorCtr="0">
            <a:noAutofit/>
          </a:bodyPr>
          <a:lstStyle/>
          <a:p>
            <a:pPr algn="ctr" defTabSz="1219170">
              <a:buClr>
                <a:srgbClr val="000000"/>
              </a:buClr>
              <a:buSzPts val="1200"/>
            </a:pPr>
            <a:r>
              <a:rPr lang="en" sz="1600" kern="0">
                <a:solidFill>
                  <a:srgbClr val="000000"/>
                </a:solidFill>
                <a:latin typeface="Barlow"/>
                <a:ea typeface="Barlow"/>
                <a:cs typeface="Barlow"/>
                <a:sym typeface="Barlow"/>
              </a:rPr>
              <a:t>Of girls at endline had positive outcome expectations</a:t>
            </a:r>
            <a:endParaRPr sz="1600" kern="0">
              <a:solidFill>
                <a:srgbClr val="000000"/>
              </a:solidFill>
              <a:latin typeface="Arial"/>
              <a:ea typeface="Arial"/>
              <a:cs typeface="Arial"/>
              <a:sym typeface="Arial"/>
            </a:endParaRPr>
          </a:p>
          <a:p>
            <a:pPr algn="ctr" defTabSz="1219170">
              <a:buClr>
                <a:srgbClr val="000000"/>
              </a:buClr>
              <a:buSzPts val="900"/>
            </a:pPr>
            <a:r>
              <a:rPr lang="en" sz="1200" kern="0">
                <a:solidFill>
                  <a:srgbClr val="000000"/>
                </a:solidFill>
                <a:latin typeface="Barlow"/>
                <a:ea typeface="Barlow"/>
                <a:cs typeface="Barlow"/>
                <a:sym typeface="Barlow"/>
              </a:rPr>
              <a:t>(pre 15%, post 28%). </a:t>
            </a:r>
            <a:br>
              <a:rPr lang="en" sz="1600" kern="0">
                <a:solidFill>
                  <a:srgbClr val="000000"/>
                </a:solidFill>
                <a:latin typeface="Barlow"/>
                <a:ea typeface="Barlow"/>
                <a:cs typeface="Barlow"/>
                <a:sym typeface="Barlow"/>
              </a:rPr>
            </a:br>
            <a:endParaRPr sz="1600" kern="0">
              <a:solidFill>
                <a:srgbClr val="000000"/>
              </a:solidFill>
              <a:latin typeface="Calibri"/>
              <a:ea typeface="Calibri"/>
              <a:cs typeface="Calibri"/>
              <a:sym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4"/>
          <p:cNvSpPr/>
          <p:nvPr/>
        </p:nvSpPr>
        <p:spPr>
          <a:xfrm>
            <a:off x="0" y="0"/>
            <a:ext cx="12192000" cy="6858000"/>
          </a:xfrm>
          <a:prstGeom prst="rect">
            <a:avLst/>
          </a:prstGeom>
          <a:solidFill>
            <a:srgbClr val="F8C733"/>
          </a:solidFill>
          <a:ln>
            <a:noFill/>
          </a:ln>
        </p:spPr>
        <p:txBody>
          <a:bodyPr spcFirstLastPara="1" wrap="square" lIns="105500" tIns="52733" rIns="105500" bIns="52733" anchor="ctr" anchorCtr="0">
            <a:noAutofit/>
          </a:bodyPr>
          <a:lstStyle/>
          <a:p>
            <a:pPr algn="ctr" defTabSz="1219170">
              <a:buClr>
                <a:srgbClr val="000000"/>
              </a:buClr>
              <a:buSzPts val="800"/>
            </a:pPr>
            <a:endParaRPr sz="1067" kern="0">
              <a:solidFill>
                <a:srgbClr val="FFFFFF"/>
              </a:solidFill>
              <a:latin typeface="Calibri"/>
              <a:ea typeface="Calibri"/>
              <a:cs typeface="Calibri"/>
              <a:sym typeface="Calibri"/>
            </a:endParaRPr>
          </a:p>
        </p:txBody>
      </p:sp>
      <p:sp>
        <p:nvSpPr>
          <p:cNvPr id="465" name="Google Shape;465;p14"/>
          <p:cNvSpPr/>
          <p:nvPr/>
        </p:nvSpPr>
        <p:spPr>
          <a:xfrm>
            <a:off x="6297103" y="1038533"/>
            <a:ext cx="5640000" cy="5073200"/>
          </a:xfrm>
          <a:prstGeom prst="ellipse">
            <a:avLst/>
          </a:prstGeom>
          <a:solidFill>
            <a:schemeClr val="dk1"/>
          </a:solidFill>
          <a:ln>
            <a:noFill/>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pic>
        <p:nvPicPr>
          <p:cNvPr id="466" name="Google Shape;466;p14"/>
          <p:cNvPicPr preferRelativeResize="0"/>
          <p:nvPr/>
        </p:nvPicPr>
        <p:blipFill rotWithShape="1">
          <a:blip r:embed="rId3">
            <a:alphaModFix/>
          </a:blip>
          <a:srcRect/>
          <a:stretch/>
        </p:blipFill>
        <p:spPr>
          <a:xfrm rot="180958">
            <a:off x="6959266" y="940293"/>
            <a:ext cx="4904997" cy="2897408"/>
          </a:xfrm>
          <a:prstGeom prst="rect">
            <a:avLst/>
          </a:prstGeom>
          <a:noFill/>
          <a:ln>
            <a:noFill/>
          </a:ln>
          <a:effectLst>
            <a:outerShdw blurRad="50800" dist="38100" dir="8100000" algn="tr" rotWithShape="0">
              <a:srgbClr val="000000">
                <a:alpha val="40000"/>
              </a:srgbClr>
            </a:outerShdw>
          </a:effectLst>
        </p:spPr>
      </p:pic>
      <p:pic>
        <p:nvPicPr>
          <p:cNvPr id="467" name="Google Shape;467;p14" descr="A picture containing text, person&#10;&#10;Description automatically generated"/>
          <p:cNvPicPr preferRelativeResize="0"/>
          <p:nvPr/>
        </p:nvPicPr>
        <p:blipFill rotWithShape="1">
          <a:blip r:embed="rId4">
            <a:alphaModFix/>
          </a:blip>
          <a:srcRect l="872" t="474" r="951" b="495"/>
          <a:stretch/>
        </p:blipFill>
        <p:spPr>
          <a:xfrm rot="-360979">
            <a:off x="5943001" y="3128500"/>
            <a:ext cx="4753665" cy="2844944"/>
          </a:xfrm>
          <a:prstGeom prst="rect">
            <a:avLst/>
          </a:prstGeom>
          <a:noFill/>
          <a:ln>
            <a:noFill/>
          </a:ln>
          <a:effectLst>
            <a:outerShdw blurRad="50800" dist="38100" dir="8100000" algn="tr" rotWithShape="0">
              <a:srgbClr val="000000">
                <a:alpha val="40000"/>
              </a:srgbClr>
            </a:outerShdw>
          </a:effectLst>
        </p:spPr>
      </p:pic>
      <p:sp>
        <p:nvSpPr>
          <p:cNvPr id="468" name="Google Shape;468;p14"/>
          <p:cNvSpPr txBox="1"/>
          <p:nvPr/>
        </p:nvSpPr>
        <p:spPr>
          <a:xfrm>
            <a:off x="6297093" y="2062147"/>
            <a:ext cx="4669600" cy="2859600"/>
          </a:xfrm>
          <a:prstGeom prst="rect">
            <a:avLst/>
          </a:prstGeom>
          <a:noFill/>
          <a:ln>
            <a:noFill/>
          </a:ln>
        </p:spPr>
        <p:txBody>
          <a:bodyPr spcFirstLastPara="1" wrap="square" lIns="75333" tIns="37667" rIns="75333" bIns="37667" anchor="t" anchorCtr="0">
            <a:noAutofit/>
          </a:bodyPr>
          <a:lstStyle/>
          <a:p>
            <a:pPr defTabSz="1219170">
              <a:lnSpc>
                <a:spcPct val="90000"/>
              </a:lnSpc>
              <a:buClr>
                <a:srgbClr val="000000"/>
              </a:buClr>
              <a:buSzPts val="700"/>
            </a:pPr>
            <a:br>
              <a:rPr lang="en" sz="933" kern="0">
                <a:solidFill>
                  <a:srgbClr val="000000"/>
                </a:solidFill>
                <a:latin typeface="Barlow"/>
                <a:ea typeface="Barlow"/>
                <a:cs typeface="Barlow"/>
                <a:sym typeface="Barlow"/>
              </a:rPr>
            </a:br>
            <a:endParaRPr sz="933" kern="0">
              <a:solidFill>
                <a:srgbClr val="000000"/>
              </a:solidFill>
              <a:latin typeface="Barlow"/>
              <a:ea typeface="Barlow"/>
              <a:cs typeface="Barlow"/>
              <a:sym typeface="Barlow"/>
            </a:endParaRPr>
          </a:p>
        </p:txBody>
      </p:sp>
      <p:sp>
        <p:nvSpPr>
          <p:cNvPr id="469" name="Google Shape;469;p14"/>
          <p:cNvSpPr txBox="1"/>
          <p:nvPr/>
        </p:nvSpPr>
        <p:spPr>
          <a:xfrm>
            <a:off x="7076960" y="2662364"/>
            <a:ext cx="4669600" cy="2859600"/>
          </a:xfrm>
          <a:prstGeom prst="rect">
            <a:avLst/>
          </a:prstGeom>
          <a:noFill/>
          <a:ln>
            <a:noFill/>
          </a:ln>
        </p:spPr>
        <p:txBody>
          <a:bodyPr spcFirstLastPara="1" wrap="square" lIns="75333" tIns="37667" rIns="75333" bIns="37667" anchor="t" anchorCtr="0">
            <a:noAutofit/>
          </a:bodyPr>
          <a:lstStyle/>
          <a:p>
            <a:pPr defTabSz="1219170">
              <a:lnSpc>
                <a:spcPct val="90000"/>
              </a:lnSpc>
              <a:buClr>
                <a:srgbClr val="000000"/>
              </a:buClr>
              <a:buSzPts val="700"/>
            </a:pPr>
            <a:br>
              <a:rPr lang="en" sz="933" kern="0">
                <a:solidFill>
                  <a:srgbClr val="000000"/>
                </a:solidFill>
                <a:latin typeface="Barlow"/>
                <a:ea typeface="Barlow"/>
                <a:cs typeface="Barlow"/>
                <a:sym typeface="Barlow"/>
              </a:rPr>
            </a:br>
            <a:endParaRPr sz="933" kern="0">
              <a:solidFill>
                <a:srgbClr val="000000"/>
              </a:solidFill>
              <a:latin typeface="Barlow"/>
              <a:ea typeface="Barlow"/>
              <a:cs typeface="Barlow"/>
              <a:sym typeface="Barlow"/>
            </a:endParaRPr>
          </a:p>
        </p:txBody>
      </p:sp>
      <p:sp>
        <p:nvSpPr>
          <p:cNvPr id="470" name="Google Shape;470;p14"/>
          <p:cNvSpPr/>
          <p:nvPr/>
        </p:nvSpPr>
        <p:spPr>
          <a:xfrm>
            <a:off x="336101" y="375767"/>
            <a:ext cx="5470800" cy="2678000"/>
          </a:xfrm>
          <a:prstGeom prst="rect">
            <a:avLst/>
          </a:prstGeom>
          <a:noFill/>
          <a:ln>
            <a:noFill/>
          </a:ln>
        </p:spPr>
        <p:txBody>
          <a:bodyPr spcFirstLastPara="1" wrap="square" lIns="105500" tIns="52733" rIns="105500" bIns="52733" anchor="t" anchorCtr="0">
            <a:noAutofit/>
          </a:bodyPr>
          <a:lstStyle/>
          <a:p>
            <a:pPr defTabSz="1219170">
              <a:buClr>
                <a:srgbClr val="000000"/>
              </a:buClr>
              <a:buSzPts val="2400"/>
            </a:pPr>
            <a:r>
              <a:rPr lang="en" sz="3200" b="1" kern="0">
                <a:solidFill>
                  <a:srgbClr val="FFFFFF"/>
                </a:solidFill>
                <a:latin typeface="Barlow"/>
                <a:ea typeface="Barlow"/>
                <a:cs typeface="Barlow"/>
                <a:sym typeface="Barlow"/>
              </a:rPr>
              <a:t>GIRLS ARE </a:t>
            </a:r>
            <a:r>
              <a:rPr lang="en" sz="3200" b="1" kern="0">
                <a:solidFill>
                  <a:srgbClr val="000000"/>
                </a:solidFill>
                <a:latin typeface="Barlow"/>
                <a:ea typeface="Barlow"/>
                <a:cs typeface="Barlow"/>
                <a:sym typeface="Barlow"/>
              </a:rPr>
              <a:t>ENCOURAGED TO DISCUSS SEX AND ASRH </a:t>
            </a:r>
            <a:r>
              <a:rPr lang="en" sz="3200" b="1" kern="0">
                <a:solidFill>
                  <a:srgbClr val="FFFFFF"/>
                </a:solidFill>
                <a:latin typeface="Barlow"/>
                <a:ea typeface="Barlow"/>
                <a:cs typeface="Barlow"/>
                <a:sym typeface="Barlow"/>
              </a:rPr>
              <a:t>WITH THOSE AROUND THEM. </a:t>
            </a:r>
            <a:endParaRPr sz="3200" kern="0">
              <a:solidFill>
                <a:srgbClr val="FFFFFF"/>
              </a:solidFill>
              <a:latin typeface="Calibri"/>
              <a:ea typeface="Calibri"/>
              <a:cs typeface="Calibri"/>
              <a:sym typeface="Calibri"/>
            </a:endParaRPr>
          </a:p>
        </p:txBody>
      </p:sp>
      <p:sp>
        <p:nvSpPr>
          <p:cNvPr id="471" name="Google Shape;471;p14"/>
          <p:cNvSpPr txBox="1"/>
          <p:nvPr/>
        </p:nvSpPr>
        <p:spPr>
          <a:xfrm>
            <a:off x="336100" y="1939633"/>
            <a:ext cx="5025600" cy="4578000"/>
          </a:xfrm>
          <a:prstGeom prst="rect">
            <a:avLst/>
          </a:prstGeom>
          <a:noFill/>
          <a:ln>
            <a:noFill/>
          </a:ln>
        </p:spPr>
        <p:txBody>
          <a:bodyPr spcFirstLastPara="1" wrap="square" lIns="105500" tIns="52733" rIns="105500" bIns="52733" anchor="t" anchorCtr="0">
            <a:noAutofit/>
          </a:bodyPr>
          <a:lstStyle/>
          <a:p>
            <a:pPr defTabSz="1219170">
              <a:lnSpc>
                <a:spcPct val="90000"/>
              </a:lnSpc>
              <a:buClr>
                <a:srgbClr val="000000"/>
              </a:buClr>
              <a:buSzPts val="1200"/>
            </a:pPr>
            <a:r>
              <a:rPr lang="en" sz="1867" b="1" kern="0">
                <a:solidFill>
                  <a:srgbClr val="000000"/>
                </a:solidFill>
                <a:latin typeface="Barlow"/>
                <a:ea typeface="Barlow"/>
                <a:cs typeface="Barlow"/>
                <a:sym typeface="Barlow"/>
              </a:rPr>
              <a:t>APPROACH:</a:t>
            </a:r>
            <a:endParaRPr sz="1867" kern="0">
              <a:solidFill>
                <a:srgbClr val="000000"/>
              </a:solidFill>
              <a:latin typeface="Arial"/>
              <a:ea typeface="Arial"/>
              <a:cs typeface="Arial"/>
              <a:sym typeface="Arial"/>
            </a:endParaRPr>
          </a:p>
          <a:p>
            <a:pPr marL="203195" indent="-220128" defTabSz="1219170">
              <a:lnSpc>
                <a:spcPct val="90000"/>
              </a:lnSpc>
              <a:buClr>
                <a:srgbClr val="000000"/>
              </a:buClr>
              <a:buSzPts val="1400"/>
              <a:buFont typeface="Arial"/>
              <a:buChar char="•"/>
            </a:pPr>
            <a:r>
              <a:rPr lang="en" sz="1867" kern="0">
                <a:solidFill>
                  <a:srgbClr val="000000"/>
                </a:solidFill>
                <a:latin typeface="Barlow"/>
                <a:ea typeface="Barlow"/>
                <a:cs typeface="Barlow"/>
                <a:sym typeface="Barlow"/>
              </a:rPr>
              <a:t>Encouraging discussions around ASRH and sex</a:t>
            </a:r>
            <a:endParaRPr sz="1867" kern="0">
              <a:solidFill>
                <a:srgbClr val="000000"/>
              </a:solidFill>
              <a:latin typeface="Arial"/>
              <a:ea typeface="Arial"/>
              <a:cs typeface="Arial"/>
              <a:sym typeface="Arial"/>
            </a:endParaRPr>
          </a:p>
          <a:p>
            <a:pPr marL="203195" indent="-220128" defTabSz="1219170">
              <a:lnSpc>
                <a:spcPct val="90000"/>
              </a:lnSpc>
              <a:buClr>
                <a:srgbClr val="000000"/>
              </a:buClr>
              <a:buSzPts val="1400"/>
              <a:buFont typeface="Arial"/>
              <a:buChar char="•"/>
            </a:pPr>
            <a:r>
              <a:rPr lang="en" sz="1867" kern="0">
                <a:solidFill>
                  <a:srgbClr val="000000"/>
                </a:solidFill>
                <a:latin typeface="Barlow"/>
                <a:ea typeface="Barlow"/>
                <a:cs typeface="Barlow"/>
                <a:sym typeface="Barlow"/>
              </a:rPr>
              <a:t>Role modeling healthy discussions and information seeking. </a:t>
            </a:r>
            <a:endParaRPr sz="1867" kern="0">
              <a:solidFill>
                <a:srgbClr val="000000"/>
              </a:solidFill>
              <a:latin typeface="Arial"/>
              <a:ea typeface="Arial"/>
              <a:cs typeface="Arial"/>
              <a:sym typeface="Arial"/>
            </a:endParaRPr>
          </a:p>
          <a:p>
            <a:pPr marL="203195" indent="-220128" defTabSz="1219170">
              <a:lnSpc>
                <a:spcPct val="90000"/>
              </a:lnSpc>
              <a:buClr>
                <a:srgbClr val="000000"/>
              </a:buClr>
              <a:buSzPts val="1400"/>
              <a:buFont typeface="Arial"/>
              <a:buChar char="•"/>
            </a:pPr>
            <a:r>
              <a:rPr lang="en" sz="1867" kern="0">
                <a:solidFill>
                  <a:srgbClr val="000000"/>
                </a:solidFill>
                <a:latin typeface="Barlow"/>
                <a:ea typeface="Barlow"/>
                <a:cs typeface="Barlow"/>
                <a:sym typeface="Barlow"/>
              </a:rPr>
              <a:t>Addressing the stigma around girls being informed and educated about sex and their bodies. </a:t>
            </a:r>
            <a:endParaRPr sz="1867" kern="0">
              <a:solidFill>
                <a:srgbClr val="000000"/>
              </a:solidFill>
              <a:latin typeface="Arial"/>
              <a:ea typeface="Arial"/>
              <a:cs typeface="Arial"/>
              <a:sym typeface="Arial"/>
            </a:endParaRPr>
          </a:p>
          <a:p>
            <a:pPr marL="203195" indent="-135463" defTabSz="1219170">
              <a:lnSpc>
                <a:spcPct val="90000"/>
              </a:lnSpc>
              <a:buClr>
                <a:srgbClr val="000000"/>
              </a:buClr>
              <a:buSzPts val="900"/>
            </a:pPr>
            <a:endParaRPr sz="1467" kern="0">
              <a:solidFill>
                <a:srgbClr val="000000"/>
              </a:solidFill>
              <a:latin typeface="Barlow"/>
              <a:ea typeface="Barlow"/>
              <a:cs typeface="Barlow"/>
              <a:sym typeface="Barlow"/>
            </a:endParaRPr>
          </a:p>
          <a:p>
            <a:pPr defTabSz="1219170">
              <a:lnSpc>
                <a:spcPct val="90000"/>
              </a:lnSpc>
              <a:buClr>
                <a:srgbClr val="000000"/>
              </a:buClr>
              <a:buSzPts val="1200"/>
            </a:pPr>
            <a:r>
              <a:rPr lang="en" sz="1867" b="1" kern="0">
                <a:solidFill>
                  <a:srgbClr val="000000"/>
                </a:solidFill>
                <a:latin typeface="Barlow"/>
                <a:ea typeface="Barlow"/>
                <a:cs typeface="Barlow"/>
                <a:sym typeface="Barlow"/>
              </a:rPr>
              <a:t>CONTENT: </a:t>
            </a:r>
            <a:endParaRPr sz="1867" kern="0">
              <a:solidFill>
                <a:srgbClr val="000000"/>
              </a:solidFill>
              <a:latin typeface="Arial"/>
              <a:ea typeface="Arial"/>
              <a:cs typeface="Arial"/>
              <a:sym typeface="Arial"/>
            </a:endParaRPr>
          </a:p>
          <a:p>
            <a:pPr marL="203195" indent="-220128" defTabSz="1219170">
              <a:lnSpc>
                <a:spcPct val="90000"/>
              </a:lnSpc>
              <a:buClr>
                <a:srgbClr val="000000"/>
              </a:buClr>
              <a:buSzPts val="1400"/>
              <a:buFont typeface="Arial"/>
              <a:buChar char="•"/>
            </a:pPr>
            <a:r>
              <a:rPr lang="en" sz="1867" kern="0">
                <a:solidFill>
                  <a:srgbClr val="000000"/>
                </a:solidFill>
                <a:latin typeface="Barlow"/>
                <a:ea typeface="Barlow"/>
                <a:cs typeface="Barlow"/>
                <a:sym typeface="Barlow"/>
              </a:rPr>
              <a:t>Real life role models across radio and magazine</a:t>
            </a:r>
            <a:endParaRPr sz="1867" kern="0">
              <a:solidFill>
                <a:srgbClr val="000000"/>
              </a:solidFill>
              <a:latin typeface="Arial"/>
              <a:ea typeface="Arial"/>
              <a:cs typeface="Arial"/>
              <a:sym typeface="Arial"/>
            </a:endParaRPr>
          </a:p>
          <a:p>
            <a:pPr marL="203195" indent="-220128" defTabSz="1219170">
              <a:lnSpc>
                <a:spcPct val="90000"/>
              </a:lnSpc>
              <a:buClr>
                <a:srgbClr val="000000"/>
              </a:buClr>
              <a:buSzPts val="1400"/>
              <a:buFont typeface="Arial"/>
              <a:buChar char="•"/>
            </a:pPr>
            <a:r>
              <a:rPr lang="en" sz="1867" kern="0">
                <a:solidFill>
                  <a:srgbClr val="000000"/>
                </a:solidFill>
                <a:latin typeface="Barlow"/>
                <a:ea typeface="Barlow"/>
                <a:cs typeface="Barlow"/>
                <a:sym typeface="Barlow"/>
              </a:rPr>
              <a:t>Radio Drama characters discussing sex and accessing services. </a:t>
            </a:r>
            <a:endParaRPr sz="1867" kern="0">
              <a:solidFill>
                <a:srgbClr val="000000"/>
              </a:solidFill>
              <a:latin typeface="Arial"/>
              <a:ea typeface="Arial"/>
              <a:cs typeface="Arial"/>
              <a:sym typeface="Arial"/>
            </a:endParaRPr>
          </a:p>
          <a:p>
            <a:pPr defTabSz="1219170">
              <a:lnSpc>
                <a:spcPct val="90000"/>
              </a:lnSpc>
              <a:buClr>
                <a:srgbClr val="000000"/>
              </a:buClr>
              <a:buSzPts val="900"/>
            </a:pPr>
            <a:endParaRPr sz="1467" b="1" kern="0">
              <a:solidFill>
                <a:srgbClr val="000000"/>
              </a:solidFill>
              <a:latin typeface="Barlow"/>
              <a:ea typeface="Barlow"/>
              <a:cs typeface="Barlow"/>
              <a:sym typeface="Barlow"/>
            </a:endParaRPr>
          </a:p>
          <a:p>
            <a:pPr defTabSz="1219170">
              <a:lnSpc>
                <a:spcPct val="90000"/>
              </a:lnSpc>
              <a:buClr>
                <a:srgbClr val="000000"/>
              </a:buClr>
              <a:buSzPts val="1200"/>
            </a:pPr>
            <a:r>
              <a:rPr lang="en" sz="1867" b="1" kern="0">
                <a:solidFill>
                  <a:srgbClr val="000000"/>
                </a:solidFill>
                <a:latin typeface="Barlow"/>
                <a:ea typeface="Barlow"/>
                <a:cs typeface="Barlow"/>
                <a:sym typeface="Barlow"/>
              </a:rPr>
              <a:t>IMPACT:</a:t>
            </a:r>
            <a:endParaRPr sz="1867" kern="0">
              <a:solidFill>
                <a:srgbClr val="000000"/>
              </a:solidFill>
              <a:latin typeface="Arial"/>
              <a:ea typeface="Arial"/>
              <a:cs typeface="Arial"/>
              <a:sym typeface="Arial"/>
            </a:endParaRPr>
          </a:p>
          <a:p>
            <a:pPr marL="203195" indent="-220128" defTabSz="1219170">
              <a:lnSpc>
                <a:spcPct val="90000"/>
              </a:lnSpc>
              <a:buClr>
                <a:srgbClr val="000000"/>
              </a:buClr>
              <a:buSzPts val="1400"/>
              <a:buFont typeface="Arial"/>
              <a:buChar char="•"/>
            </a:pPr>
            <a:r>
              <a:rPr lang="en" sz="1867" kern="0">
                <a:solidFill>
                  <a:srgbClr val="000000"/>
                </a:solidFill>
                <a:latin typeface="Barlow"/>
                <a:ea typeface="Barlow"/>
                <a:cs typeface="Barlow"/>
                <a:sym typeface="Barlow"/>
              </a:rPr>
              <a:t>Increase in the breadth of topics girls were discussing</a:t>
            </a:r>
            <a:endParaRPr sz="1867" kern="0">
              <a:solidFill>
                <a:srgbClr val="000000"/>
              </a:solidFill>
              <a:latin typeface="Arial"/>
              <a:ea typeface="Arial"/>
              <a:cs typeface="Arial"/>
              <a:sym typeface="Arial"/>
            </a:endParaRPr>
          </a:p>
          <a:p>
            <a:pPr defTabSz="1219170">
              <a:lnSpc>
                <a:spcPct val="90000"/>
              </a:lnSpc>
              <a:buClr>
                <a:srgbClr val="000000"/>
              </a:buClr>
              <a:buSzPts val="1200"/>
            </a:pPr>
            <a:br>
              <a:rPr lang="en" sz="1867" kern="0">
                <a:solidFill>
                  <a:srgbClr val="000000"/>
                </a:solidFill>
                <a:latin typeface="Barlow"/>
                <a:ea typeface="Barlow"/>
                <a:cs typeface="Barlow"/>
                <a:sym typeface="Barlow"/>
              </a:rPr>
            </a:br>
            <a:br>
              <a:rPr lang="en" sz="1867" kern="0">
                <a:solidFill>
                  <a:srgbClr val="000000"/>
                </a:solidFill>
                <a:latin typeface="Barlow"/>
                <a:ea typeface="Barlow"/>
                <a:cs typeface="Barlow"/>
                <a:sym typeface="Barlow"/>
              </a:rPr>
            </a:br>
            <a:endParaRPr sz="1867" kern="0">
              <a:solidFill>
                <a:srgbClr val="000000"/>
              </a:solidFill>
              <a:latin typeface="Barlow"/>
              <a:ea typeface="Barlow"/>
              <a:cs typeface="Barlow"/>
              <a:sym typeface="Barlow"/>
            </a:endParaRPr>
          </a:p>
        </p:txBody>
      </p:sp>
      <p:sp>
        <p:nvSpPr>
          <p:cNvPr id="472" name="Google Shape;472;p14"/>
          <p:cNvSpPr/>
          <p:nvPr/>
        </p:nvSpPr>
        <p:spPr>
          <a:xfrm>
            <a:off x="8004501" y="3721687"/>
            <a:ext cx="3109600" cy="2526400"/>
          </a:xfrm>
          <a:prstGeom prst="ellipse">
            <a:avLst/>
          </a:prstGeom>
          <a:solidFill>
            <a:schemeClr val="lt1"/>
          </a:solidFill>
          <a:ln>
            <a:noFill/>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473" name="Google Shape;473;p14"/>
          <p:cNvSpPr/>
          <p:nvPr/>
        </p:nvSpPr>
        <p:spPr>
          <a:xfrm>
            <a:off x="8303405" y="4079436"/>
            <a:ext cx="2699600" cy="1016000"/>
          </a:xfrm>
          <a:prstGeom prst="rect">
            <a:avLst/>
          </a:prstGeom>
          <a:noFill/>
          <a:ln>
            <a:noFill/>
          </a:ln>
        </p:spPr>
        <p:txBody>
          <a:bodyPr spcFirstLastPara="1" wrap="square" lIns="105500" tIns="52733" rIns="105500" bIns="52733" anchor="t" anchorCtr="0">
            <a:noAutofit/>
          </a:bodyPr>
          <a:lstStyle/>
          <a:p>
            <a:pPr defTabSz="1219170">
              <a:buClr>
                <a:srgbClr val="000000"/>
              </a:buClr>
              <a:buSzPts val="5200"/>
            </a:pPr>
            <a:r>
              <a:rPr lang="en" sz="6933" b="1" kern="0">
                <a:solidFill>
                  <a:srgbClr val="F8C733"/>
                </a:solidFill>
                <a:latin typeface="Barlow"/>
                <a:ea typeface="Barlow"/>
                <a:cs typeface="Barlow"/>
                <a:sym typeface="Barlow"/>
              </a:rPr>
              <a:t>+23% </a:t>
            </a:r>
            <a:endParaRPr sz="6933" kern="0">
              <a:solidFill>
                <a:srgbClr val="F8C733"/>
              </a:solidFill>
              <a:latin typeface="Calibri"/>
              <a:ea typeface="Calibri"/>
              <a:cs typeface="Calibri"/>
              <a:sym typeface="Calibri"/>
            </a:endParaRPr>
          </a:p>
        </p:txBody>
      </p:sp>
      <p:sp>
        <p:nvSpPr>
          <p:cNvPr id="474" name="Google Shape;474;p14"/>
          <p:cNvSpPr/>
          <p:nvPr/>
        </p:nvSpPr>
        <p:spPr>
          <a:xfrm>
            <a:off x="8242136" y="5020968"/>
            <a:ext cx="3109600" cy="1353600"/>
          </a:xfrm>
          <a:prstGeom prst="rect">
            <a:avLst/>
          </a:prstGeom>
          <a:noFill/>
          <a:ln>
            <a:noFill/>
          </a:ln>
        </p:spPr>
        <p:txBody>
          <a:bodyPr spcFirstLastPara="1" wrap="square" lIns="105500" tIns="52733" rIns="105500" bIns="52733" anchor="t" anchorCtr="0">
            <a:noAutofit/>
          </a:bodyPr>
          <a:lstStyle/>
          <a:p>
            <a:pPr algn="ctr" defTabSz="1219170">
              <a:buClr>
                <a:srgbClr val="000000"/>
              </a:buClr>
              <a:buSzPts val="1200"/>
            </a:pPr>
            <a:r>
              <a:rPr lang="en" sz="1867" kern="0">
                <a:solidFill>
                  <a:srgbClr val="000000"/>
                </a:solidFill>
                <a:latin typeface="Barlow"/>
                <a:ea typeface="Barlow"/>
                <a:cs typeface="Barlow"/>
                <a:sym typeface="Barlow"/>
              </a:rPr>
              <a:t>Of girls at endline now discussing all ASRH topics measured </a:t>
            </a:r>
            <a:endParaRPr sz="1867" kern="0">
              <a:solidFill>
                <a:srgbClr val="000000"/>
              </a:solidFill>
              <a:latin typeface="Arial"/>
              <a:ea typeface="Arial"/>
              <a:cs typeface="Arial"/>
              <a:sym typeface="Arial"/>
            </a:endParaRPr>
          </a:p>
          <a:p>
            <a:pPr algn="ctr" defTabSz="1219170">
              <a:buClr>
                <a:srgbClr val="000000"/>
              </a:buClr>
              <a:buSzPts val="900"/>
            </a:pPr>
            <a:r>
              <a:rPr lang="en" sz="1467" kern="0">
                <a:solidFill>
                  <a:srgbClr val="000000"/>
                </a:solidFill>
                <a:latin typeface="Barlow"/>
                <a:ea typeface="Barlow"/>
                <a:cs typeface="Barlow"/>
                <a:sym typeface="Barlow"/>
              </a:rPr>
              <a:t>(pre 37%, post 60%). </a:t>
            </a:r>
            <a:br>
              <a:rPr lang="en" sz="1867" kern="0">
                <a:solidFill>
                  <a:srgbClr val="000000"/>
                </a:solidFill>
                <a:latin typeface="Barlow"/>
                <a:ea typeface="Barlow"/>
                <a:cs typeface="Barlow"/>
                <a:sym typeface="Barlow"/>
              </a:rPr>
            </a:br>
            <a:endParaRPr sz="1867" kern="0">
              <a:solidFill>
                <a:srgbClr val="000000"/>
              </a:solidFill>
              <a:latin typeface="Calibri"/>
              <a:ea typeface="Calibri"/>
              <a:cs typeface="Calibri"/>
              <a:sym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15"/>
          <p:cNvSpPr/>
          <p:nvPr/>
        </p:nvSpPr>
        <p:spPr>
          <a:xfrm>
            <a:off x="0" y="0"/>
            <a:ext cx="12192000" cy="6858000"/>
          </a:xfrm>
          <a:prstGeom prst="rect">
            <a:avLst/>
          </a:prstGeom>
          <a:solidFill>
            <a:srgbClr val="366E72"/>
          </a:solidFill>
          <a:ln>
            <a:noFill/>
          </a:ln>
        </p:spPr>
        <p:txBody>
          <a:bodyPr spcFirstLastPara="1" wrap="square" lIns="105500" tIns="52733" rIns="105500" bIns="52733" anchor="ctr" anchorCtr="0">
            <a:noAutofit/>
          </a:bodyPr>
          <a:lstStyle/>
          <a:p>
            <a:pPr algn="ctr" defTabSz="1219170">
              <a:buClr>
                <a:srgbClr val="000000"/>
              </a:buClr>
              <a:buSzPts val="800"/>
            </a:pPr>
            <a:endParaRPr sz="1067" kern="0">
              <a:solidFill>
                <a:srgbClr val="FFFFFF"/>
              </a:solidFill>
              <a:latin typeface="Calibri"/>
              <a:ea typeface="Calibri"/>
              <a:cs typeface="Calibri"/>
              <a:sym typeface="Calibri"/>
            </a:endParaRPr>
          </a:p>
        </p:txBody>
      </p:sp>
      <p:sp>
        <p:nvSpPr>
          <p:cNvPr id="481" name="Google Shape;481;p15"/>
          <p:cNvSpPr/>
          <p:nvPr/>
        </p:nvSpPr>
        <p:spPr>
          <a:xfrm>
            <a:off x="5296355" y="697096"/>
            <a:ext cx="6504800" cy="5285200"/>
          </a:xfrm>
          <a:prstGeom prst="ellipse">
            <a:avLst/>
          </a:prstGeom>
          <a:solidFill>
            <a:srgbClr val="F8C733"/>
          </a:solidFill>
          <a:ln>
            <a:noFill/>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pic>
        <p:nvPicPr>
          <p:cNvPr id="482" name="Google Shape;482;p15"/>
          <p:cNvPicPr preferRelativeResize="0"/>
          <p:nvPr/>
        </p:nvPicPr>
        <p:blipFill rotWithShape="1">
          <a:blip r:embed="rId3">
            <a:alphaModFix/>
          </a:blip>
          <a:srcRect t="29" b="792"/>
          <a:stretch/>
        </p:blipFill>
        <p:spPr>
          <a:xfrm rot="-337011">
            <a:off x="5728571" y="741421"/>
            <a:ext cx="4404787" cy="2598643"/>
          </a:xfrm>
          <a:prstGeom prst="rect">
            <a:avLst/>
          </a:prstGeom>
          <a:noFill/>
          <a:ln>
            <a:noFill/>
          </a:ln>
          <a:effectLst>
            <a:outerShdw blurRad="50800" dist="38100" dir="8100000" algn="tr" rotWithShape="0">
              <a:srgbClr val="000000">
                <a:alpha val="40000"/>
              </a:srgbClr>
            </a:outerShdw>
          </a:effectLst>
        </p:spPr>
      </p:pic>
      <p:pic>
        <p:nvPicPr>
          <p:cNvPr id="483" name="Google Shape;483;p15" descr="A group of people in a room&#10;&#10;Description automatically generated with low confidence"/>
          <p:cNvPicPr preferRelativeResize="0"/>
          <p:nvPr/>
        </p:nvPicPr>
        <p:blipFill rotWithShape="1">
          <a:blip r:embed="rId4">
            <a:alphaModFix/>
          </a:blip>
          <a:srcRect/>
          <a:stretch/>
        </p:blipFill>
        <p:spPr>
          <a:xfrm rot="468867">
            <a:off x="5376320" y="2892954"/>
            <a:ext cx="4739521" cy="2808437"/>
          </a:xfrm>
          <a:prstGeom prst="rect">
            <a:avLst/>
          </a:prstGeom>
          <a:noFill/>
          <a:ln>
            <a:noFill/>
          </a:ln>
          <a:effectLst>
            <a:outerShdw blurRad="50800" dist="38100" dir="8100000" algn="tr" rotWithShape="0">
              <a:srgbClr val="000000">
                <a:alpha val="40000"/>
              </a:srgbClr>
            </a:outerShdw>
          </a:effectLst>
        </p:spPr>
      </p:pic>
      <p:sp>
        <p:nvSpPr>
          <p:cNvPr id="484" name="Google Shape;484;p15"/>
          <p:cNvSpPr txBox="1"/>
          <p:nvPr/>
        </p:nvSpPr>
        <p:spPr>
          <a:xfrm>
            <a:off x="6198619" y="2153587"/>
            <a:ext cx="4669600" cy="2859600"/>
          </a:xfrm>
          <a:prstGeom prst="rect">
            <a:avLst/>
          </a:prstGeom>
          <a:noFill/>
          <a:ln>
            <a:noFill/>
          </a:ln>
        </p:spPr>
        <p:txBody>
          <a:bodyPr spcFirstLastPara="1" wrap="square" lIns="75333" tIns="37667" rIns="75333" bIns="37667" anchor="t" anchorCtr="0">
            <a:noAutofit/>
          </a:bodyPr>
          <a:lstStyle/>
          <a:p>
            <a:pPr defTabSz="1219170">
              <a:lnSpc>
                <a:spcPct val="90000"/>
              </a:lnSpc>
              <a:buClr>
                <a:srgbClr val="000000"/>
              </a:buClr>
              <a:buSzPts val="700"/>
            </a:pPr>
            <a:br>
              <a:rPr lang="en" sz="933" kern="0">
                <a:solidFill>
                  <a:srgbClr val="000000"/>
                </a:solidFill>
                <a:latin typeface="Barlow"/>
                <a:ea typeface="Barlow"/>
                <a:cs typeface="Barlow"/>
                <a:sym typeface="Barlow"/>
              </a:rPr>
            </a:br>
            <a:endParaRPr sz="933" kern="0">
              <a:solidFill>
                <a:srgbClr val="000000"/>
              </a:solidFill>
              <a:latin typeface="Barlow"/>
              <a:ea typeface="Barlow"/>
              <a:cs typeface="Barlow"/>
              <a:sym typeface="Barlow"/>
            </a:endParaRPr>
          </a:p>
        </p:txBody>
      </p:sp>
      <p:sp>
        <p:nvSpPr>
          <p:cNvPr id="485" name="Google Shape;485;p15"/>
          <p:cNvSpPr txBox="1"/>
          <p:nvPr/>
        </p:nvSpPr>
        <p:spPr>
          <a:xfrm>
            <a:off x="7434152" y="2472253"/>
            <a:ext cx="4669600" cy="2859600"/>
          </a:xfrm>
          <a:prstGeom prst="rect">
            <a:avLst/>
          </a:prstGeom>
          <a:noFill/>
          <a:ln>
            <a:noFill/>
          </a:ln>
        </p:spPr>
        <p:txBody>
          <a:bodyPr spcFirstLastPara="1" wrap="square" lIns="75333" tIns="37667" rIns="75333" bIns="37667" anchor="t" anchorCtr="0">
            <a:noAutofit/>
          </a:bodyPr>
          <a:lstStyle/>
          <a:p>
            <a:pPr defTabSz="1219170">
              <a:lnSpc>
                <a:spcPct val="90000"/>
              </a:lnSpc>
              <a:buClr>
                <a:srgbClr val="000000"/>
              </a:buClr>
              <a:buSzPts val="700"/>
            </a:pPr>
            <a:br>
              <a:rPr lang="en" sz="933" kern="0">
                <a:solidFill>
                  <a:srgbClr val="000000"/>
                </a:solidFill>
                <a:latin typeface="Barlow"/>
                <a:ea typeface="Barlow"/>
                <a:cs typeface="Barlow"/>
                <a:sym typeface="Barlow"/>
              </a:rPr>
            </a:br>
            <a:endParaRPr sz="933" kern="0">
              <a:solidFill>
                <a:srgbClr val="000000"/>
              </a:solidFill>
              <a:latin typeface="Barlow"/>
              <a:ea typeface="Barlow"/>
              <a:cs typeface="Barlow"/>
              <a:sym typeface="Barlow"/>
            </a:endParaRPr>
          </a:p>
        </p:txBody>
      </p:sp>
      <p:sp>
        <p:nvSpPr>
          <p:cNvPr id="486" name="Google Shape;486;p15"/>
          <p:cNvSpPr/>
          <p:nvPr/>
        </p:nvSpPr>
        <p:spPr>
          <a:xfrm>
            <a:off x="360037" y="356413"/>
            <a:ext cx="4759200" cy="1816000"/>
          </a:xfrm>
          <a:prstGeom prst="rect">
            <a:avLst/>
          </a:prstGeom>
          <a:noFill/>
          <a:ln>
            <a:noFill/>
          </a:ln>
        </p:spPr>
        <p:txBody>
          <a:bodyPr spcFirstLastPara="1" wrap="square" lIns="105500" tIns="52733" rIns="105500" bIns="52733" anchor="t" anchorCtr="0">
            <a:noAutofit/>
          </a:bodyPr>
          <a:lstStyle/>
          <a:p>
            <a:pPr defTabSz="1219170">
              <a:buClr>
                <a:srgbClr val="000000"/>
              </a:buClr>
              <a:buSzPts val="2400"/>
            </a:pPr>
            <a:r>
              <a:rPr lang="en" sz="3200" b="1" kern="0">
                <a:solidFill>
                  <a:srgbClr val="FFFFFF"/>
                </a:solidFill>
                <a:latin typeface="Barlow"/>
                <a:ea typeface="Barlow"/>
                <a:cs typeface="Barlow"/>
                <a:sym typeface="Barlow"/>
              </a:rPr>
              <a:t>Girls are  </a:t>
            </a:r>
            <a:r>
              <a:rPr lang="en" sz="3200" b="1" kern="0">
                <a:solidFill>
                  <a:srgbClr val="F8C733"/>
                </a:solidFill>
                <a:latin typeface="Barlow"/>
                <a:ea typeface="Barlow"/>
                <a:cs typeface="Barlow"/>
                <a:sym typeface="Barlow"/>
              </a:rPr>
              <a:t>MOTIVATED TO VISIT ASRH SERVICES.  </a:t>
            </a:r>
            <a:endParaRPr sz="1600" kern="0">
              <a:solidFill>
                <a:srgbClr val="000000"/>
              </a:solidFill>
              <a:latin typeface="Arial"/>
              <a:ea typeface="Arial"/>
              <a:cs typeface="Arial"/>
              <a:sym typeface="Arial"/>
            </a:endParaRPr>
          </a:p>
        </p:txBody>
      </p:sp>
      <p:sp>
        <p:nvSpPr>
          <p:cNvPr id="487" name="Google Shape;487;p15"/>
          <p:cNvSpPr txBox="1"/>
          <p:nvPr/>
        </p:nvSpPr>
        <p:spPr>
          <a:xfrm>
            <a:off x="412833" y="1718967"/>
            <a:ext cx="5077200" cy="4798800"/>
          </a:xfrm>
          <a:prstGeom prst="rect">
            <a:avLst/>
          </a:prstGeom>
          <a:noFill/>
          <a:ln>
            <a:noFill/>
          </a:ln>
        </p:spPr>
        <p:txBody>
          <a:bodyPr spcFirstLastPara="1" wrap="square" lIns="105500" tIns="52733" rIns="105500" bIns="52733" anchor="t" anchorCtr="0">
            <a:noAutofit/>
          </a:bodyPr>
          <a:lstStyle/>
          <a:p>
            <a:pPr defTabSz="1219170">
              <a:lnSpc>
                <a:spcPct val="90000"/>
              </a:lnSpc>
              <a:buClr>
                <a:srgbClr val="F8C733"/>
              </a:buClr>
              <a:buSzPts val="1200"/>
            </a:pPr>
            <a:r>
              <a:rPr lang="en" sz="1733" b="1" kern="0">
                <a:solidFill>
                  <a:srgbClr val="F8C733"/>
                </a:solidFill>
                <a:latin typeface="Barlow"/>
                <a:ea typeface="Barlow"/>
                <a:cs typeface="Barlow"/>
                <a:sym typeface="Barlow"/>
              </a:rPr>
              <a:t>APPROACH</a:t>
            </a:r>
            <a:r>
              <a:rPr lang="en" sz="1733" kern="0">
                <a:solidFill>
                  <a:srgbClr val="F8C733"/>
                </a:solidFill>
                <a:latin typeface="Barlow"/>
                <a:ea typeface="Barlow"/>
                <a:cs typeface="Barlow"/>
                <a:sym typeface="Barlow"/>
              </a:rPr>
              <a:t>:</a:t>
            </a:r>
            <a:r>
              <a:rPr lang="en" sz="1733" kern="0">
                <a:solidFill>
                  <a:srgbClr val="FFFFFF"/>
                </a:solidFill>
                <a:latin typeface="Barlow"/>
                <a:ea typeface="Barlow"/>
                <a:cs typeface="Barlow"/>
                <a:sym typeface="Barlow"/>
              </a:rPr>
              <a:t> </a:t>
            </a:r>
            <a:endParaRPr sz="1733" kern="0">
              <a:solidFill>
                <a:srgbClr val="000000"/>
              </a:solidFill>
              <a:latin typeface="Arial"/>
              <a:ea typeface="Arial"/>
              <a:cs typeface="Arial"/>
              <a:sym typeface="Arial"/>
            </a:endParaRPr>
          </a:p>
          <a:p>
            <a:pPr marL="203195" indent="-211661" defTabSz="1219170">
              <a:lnSpc>
                <a:spcPct val="90000"/>
              </a:lnSpc>
              <a:buClr>
                <a:srgbClr val="FFFFFF"/>
              </a:buClr>
              <a:buSzPts val="1300"/>
              <a:buFont typeface="Arial"/>
              <a:buChar char="•"/>
            </a:pPr>
            <a:r>
              <a:rPr lang="en" sz="1733" kern="0">
                <a:solidFill>
                  <a:srgbClr val="FFFFFF"/>
                </a:solidFill>
                <a:latin typeface="Barlow"/>
                <a:ea typeface="Barlow"/>
                <a:cs typeface="Barlow"/>
                <a:sym typeface="Barlow"/>
              </a:rPr>
              <a:t>Addressing the fears and concerns that young people have around ASRH services, specifically around embarrassment, lack of confidentiality and judgement. </a:t>
            </a:r>
            <a:endParaRPr sz="1733" kern="0">
              <a:solidFill>
                <a:srgbClr val="000000"/>
              </a:solidFill>
              <a:latin typeface="Arial"/>
              <a:ea typeface="Arial"/>
              <a:cs typeface="Arial"/>
              <a:sym typeface="Arial"/>
            </a:endParaRPr>
          </a:p>
          <a:p>
            <a:pPr marL="203195" indent="-211661" defTabSz="1219170">
              <a:lnSpc>
                <a:spcPct val="90000"/>
              </a:lnSpc>
              <a:buClr>
                <a:srgbClr val="FFFFFF"/>
              </a:buClr>
              <a:buSzPts val="1300"/>
              <a:buFont typeface="Arial"/>
              <a:buChar char="•"/>
            </a:pPr>
            <a:r>
              <a:rPr lang="en" sz="1733" kern="0">
                <a:solidFill>
                  <a:srgbClr val="FFFFFF"/>
                </a:solidFill>
                <a:latin typeface="Barlow"/>
                <a:ea typeface="Barlow"/>
                <a:cs typeface="Barlow"/>
                <a:sym typeface="Barlow"/>
              </a:rPr>
              <a:t>Promoting girls ASRH rights and MoH policy </a:t>
            </a:r>
            <a:endParaRPr sz="1733" kern="0">
              <a:solidFill>
                <a:srgbClr val="000000"/>
              </a:solidFill>
              <a:latin typeface="Arial"/>
              <a:ea typeface="Arial"/>
              <a:cs typeface="Arial"/>
              <a:sym typeface="Arial"/>
            </a:endParaRPr>
          </a:p>
          <a:p>
            <a:pPr defTabSz="1219170">
              <a:lnSpc>
                <a:spcPct val="90000"/>
              </a:lnSpc>
              <a:buClr>
                <a:srgbClr val="FFFFFF"/>
              </a:buClr>
              <a:buSzPts val="1200"/>
            </a:pPr>
            <a:br>
              <a:rPr lang="en" sz="1733" kern="0">
                <a:solidFill>
                  <a:srgbClr val="FFFFFF"/>
                </a:solidFill>
                <a:latin typeface="Barlow"/>
                <a:ea typeface="Barlow"/>
                <a:cs typeface="Barlow"/>
                <a:sym typeface="Barlow"/>
              </a:rPr>
            </a:br>
            <a:r>
              <a:rPr lang="en" sz="1733" b="1" kern="0">
                <a:solidFill>
                  <a:srgbClr val="F8C733"/>
                </a:solidFill>
                <a:latin typeface="Barlow"/>
                <a:ea typeface="Barlow"/>
                <a:cs typeface="Barlow"/>
                <a:sym typeface="Barlow"/>
              </a:rPr>
              <a:t>CONTENT</a:t>
            </a:r>
            <a:r>
              <a:rPr lang="en" sz="1733" kern="0">
                <a:solidFill>
                  <a:srgbClr val="F8C733"/>
                </a:solidFill>
                <a:latin typeface="Barlow"/>
                <a:ea typeface="Barlow"/>
                <a:cs typeface="Barlow"/>
                <a:sym typeface="Barlow"/>
              </a:rPr>
              <a:t>:</a:t>
            </a:r>
            <a:endParaRPr sz="1733" kern="0">
              <a:solidFill>
                <a:srgbClr val="000000"/>
              </a:solidFill>
              <a:latin typeface="Arial"/>
              <a:ea typeface="Arial"/>
              <a:cs typeface="Arial"/>
              <a:sym typeface="Arial"/>
            </a:endParaRPr>
          </a:p>
          <a:p>
            <a:pPr marL="203195" indent="-211661" defTabSz="1219170">
              <a:lnSpc>
                <a:spcPct val="90000"/>
              </a:lnSpc>
              <a:buClr>
                <a:srgbClr val="FFFFFF"/>
              </a:buClr>
              <a:buSzPts val="1300"/>
              <a:buFont typeface="Arial"/>
              <a:buChar char="•"/>
            </a:pPr>
            <a:r>
              <a:rPr lang="en" sz="1733" kern="0">
                <a:solidFill>
                  <a:srgbClr val="FFFFFF"/>
                </a:solidFill>
                <a:latin typeface="Barlow"/>
                <a:ea typeface="Barlow"/>
                <a:cs typeface="Barlow"/>
                <a:sym typeface="Barlow"/>
              </a:rPr>
              <a:t>Radio Drama characters role modelling visiting a Youth Corner for contraceptives. </a:t>
            </a:r>
            <a:endParaRPr sz="1733" kern="0">
              <a:solidFill>
                <a:srgbClr val="000000"/>
              </a:solidFill>
              <a:latin typeface="Arial"/>
              <a:ea typeface="Arial"/>
              <a:cs typeface="Arial"/>
              <a:sym typeface="Arial"/>
            </a:endParaRPr>
          </a:p>
          <a:p>
            <a:pPr marL="203195" indent="-211661" defTabSz="1219170">
              <a:lnSpc>
                <a:spcPct val="90000"/>
              </a:lnSpc>
              <a:buClr>
                <a:srgbClr val="FFFFFF"/>
              </a:buClr>
              <a:buSzPts val="1300"/>
              <a:buFont typeface="Arial"/>
              <a:buChar char="•"/>
            </a:pPr>
            <a:r>
              <a:rPr lang="en" sz="1733" kern="0">
                <a:solidFill>
                  <a:srgbClr val="FFFFFF"/>
                </a:solidFill>
                <a:latin typeface="Barlow"/>
                <a:ea typeface="Barlow"/>
                <a:cs typeface="Barlow"/>
                <a:sym typeface="Barlow"/>
              </a:rPr>
              <a:t>Real life role models across radio and magazine </a:t>
            </a:r>
            <a:endParaRPr sz="1733" kern="0">
              <a:solidFill>
                <a:srgbClr val="000000"/>
              </a:solidFill>
              <a:latin typeface="Arial"/>
              <a:ea typeface="Arial"/>
              <a:cs typeface="Arial"/>
              <a:sym typeface="Arial"/>
            </a:endParaRPr>
          </a:p>
          <a:p>
            <a:pPr marL="203195" indent="-211661" defTabSz="1219170">
              <a:lnSpc>
                <a:spcPct val="90000"/>
              </a:lnSpc>
              <a:buClr>
                <a:srgbClr val="FFFFFF"/>
              </a:buClr>
              <a:buSzPts val="1300"/>
              <a:buFont typeface="Arial"/>
              <a:buChar char="•"/>
            </a:pPr>
            <a:r>
              <a:rPr lang="en" sz="1733" kern="0">
                <a:solidFill>
                  <a:srgbClr val="FFFFFF"/>
                </a:solidFill>
                <a:latin typeface="Barlow"/>
                <a:ea typeface="Barlow"/>
                <a:cs typeface="Barlow"/>
                <a:sym typeface="Barlow"/>
              </a:rPr>
              <a:t>Interviews with MoH and health workers reinforcing  rights and ASRH policy.  </a:t>
            </a:r>
            <a:endParaRPr sz="1733" kern="0">
              <a:solidFill>
                <a:srgbClr val="000000"/>
              </a:solidFill>
              <a:latin typeface="Arial"/>
              <a:ea typeface="Arial"/>
              <a:cs typeface="Arial"/>
              <a:sym typeface="Arial"/>
            </a:endParaRPr>
          </a:p>
          <a:p>
            <a:pPr defTabSz="1219170">
              <a:lnSpc>
                <a:spcPct val="90000"/>
              </a:lnSpc>
              <a:buClr>
                <a:srgbClr val="000000"/>
              </a:buClr>
              <a:buSzPts val="1200"/>
            </a:pPr>
            <a:endParaRPr sz="1733" kern="0">
              <a:solidFill>
                <a:srgbClr val="FFFFFF"/>
              </a:solidFill>
              <a:latin typeface="Barlow"/>
              <a:ea typeface="Barlow"/>
              <a:cs typeface="Barlow"/>
              <a:sym typeface="Barlow"/>
            </a:endParaRPr>
          </a:p>
          <a:p>
            <a:pPr defTabSz="1219170">
              <a:lnSpc>
                <a:spcPct val="90000"/>
              </a:lnSpc>
              <a:buClr>
                <a:srgbClr val="F8C733"/>
              </a:buClr>
              <a:buSzPts val="1200"/>
            </a:pPr>
            <a:r>
              <a:rPr lang="en" sz="1733" b="1" kern="0">
                <a:solidFill>
                  <a:srgbClr val="F8C733"/>
                </a:solidFill>
                <a:latin typeface="Barlow"/>
                <a:ea typeface="Barlow"/>
                <a:cs typeface="Barlow"/>
                <a:sym typeface="Barlow"/>
              </a:rPr>
              <a:t>IMPACT</a:t>
            </a:r>
            <a:r>
              <a:rPr lang="en" sz="1733" kern="0">
                <a:solidFill>
                  <a:srgbClr val="F8C733"/>
                </a:solidFill>
                <a:latin typeface="Barlow"/>
                <a:ea typeface="Barlow"/>
                <a:cs typeface="Barlow"/>
                <a:sym typeface="Barlow"/>
              </a:rPr>
              <a:t>: </a:t>
            </a:r>
            <a:endParaRPr sz="1733" kern="0">
              <a:solidFill>
                <a:srgbClr val="000000"/>
              </a:solidFill>
              <a:latin typeface="Arial"/>
              <a:ea typeface="Arial"/>
              <a:cs typeface="Arial"/>
              <a:sym typeface="Arial"/>
            </a:endParaRPr>
          </a:p>
          <a:p>
            <a:pPr defTabSz="1219170">
              <a:lnSpc>
                <a:spcPct val="90000"/>
              </a:lnSpc>
              <a:buClr>
                <a:srgbClr val="FFFFFF"/>
              </a:buClr>
              <a:buSzPts val="1200"/>
            </a:pPr>
            <a:r>
              <a:rPr lang="en" sz="1733" kern="0">
                <a:solidFill>
                  <a:srgbClr val="FFFFFF"/>
                </a:solidFill>
                <a:latin typeface="Barlow"/>
                <a:ea typeface="Barlow"/>
                <a:cs typeface="Barlow"/>
                <a:sym typeface="Barlow"/>
              </a:rPr>
              <a:t>+36% of girls knew where to access ASRH services </a:t>
            </a:r>
            <a:endParaRPr sz="1733" kern="0">
              <a:solidFill>
                <a:srgbClr val="000000"/>
              </a:solidFill>
              <a:latin typeface="Arial"/>
              <a:ea typeface="Arial"/>
              <a:cs typeface="Arial"/>
              <a:sym typeface="Arial"/>
            </a:endParaRPr>
          </a:p>
          <a:p>
            <a:pPr defTabSz="1219170">
              <a:lnSpc>
                <a:spcPct val="90000"/>
              </a:lnSpc>
              <a:buClr>
                <a:srgbClr val="FFFFFF"/>
              </a:buClr>
              <a:buSzPts val="1200"/>
            </a:pPr>
            <a:r>
              <a:rPr lang="en" sz="1733" kern="0">
                <a:solidFill>
                  <a:srgbClr val="FFFFFF"/>
                </a:solidFill>
                <a:latin typeface="Barlow"/>
                <a:ea typeface="Barlow"/>
                <a:cs typeface="Barlow"/>
                <a:sym typeface="Barlow"/>
              </a:rPr>
              <a:t>+6% of girls visiting ASRH services</a:t>
            </a:r>
            <a:br>
              <a:rPr lang="en" sz="1733" b="1" kern="0">
                <a:solidFill>
                  <a:srgbClr val="FFFFFF"/>
                </a:solidFill>
                <a:latin typeface="Barlow"/>
                <a:ea typeface="Barlow"/>
                <a:cs typeface="Barlow"/>
                <a:sym typeface="Barlow"/>
              </a:rPr>
            </a:br>
            <a:br>
              <a:rPr lang="en" sz="1733" b="1" kern="0">
                <a:solidFill>
                  <a:srgbClr val="FFFFFF"/>
                </a:solidFill>
                <a:latin typeface="Barlow"/>
                <a:ea typeface="Barlow"/>
                <a:cs typeface="Barlow"/>
                <a:sym typeface="Barlow"/>
              </a:rPr>
            </a:br>
            <a:br>
              <a:rPr lang="en" sz="1733" kern="0">
                <a:solidFill>
                  <a:srgbClr val="FFFFFF"/>
                </a:solidFill>
                <a:latin typeface="Barlow"/>
                <a:ea typeface="Barlow"/>
                <a:cs typeface="Barlow"/>
                <a:sym typeface="Barlow"/>
              </a:rPr>
            </a:br>
            <a:endParaRPr sz="1733" kern="0">
              <a:solidFill>
                <a:srgbClr val="FFFFFF"/>
              </a:solidFill>
              <a:latin typeface="Barlow"/>
              <a:ea typeface="Barlow"/>
              <a:cs typeface="Barlow"/>
              <a:sym typeface="Barlow"/>
            </a:endParaRPr>
          </a:p>
          <a:p>
            <a:pPr defTabSz="1219170">
              <a:lnSpc>
                <a:spcPct val="90000"/>
              </a:lnSpc>
              <a:buClr>
                <a:srgbClr val="FFFFFF"/>
              </a:buClr>
              <a:buSzPts val="1200"/>
            </a:pPr>
            <a:br>
              <a:rPr lang="en" sz="1733" kern="0">
                <a:solidFill>
                  <a:srgbClr val="FFFFFF"/>
                </a:solidFill>
                <a:latin typeface="Barlow"/>
                <a:ea typeface="Barlow"/>
                <a:cs typeface="Barlow"/>
                <a:sym typeface="Barlow"/>
              </a:rPr>
            </a:br>
            <a:endParaRPr sz="1733" kern="0">
              <a:solidFill>
                <a:srgbClr val="FFFFFF"/>
              </a:solidFill>
              <a:latin typeface="Barlow"/>
              <a:ea typeface="Barlow"/>
              <a:cs typeface="Barlow"/>
              <a:sym typeface="Barlow"/>
            </a:endParaRPr>
          </a:p>
        </p:txBody>
      </p:sp>
      <p:sp>
        <p:nvSpPr>
          <p:cNvPr id="488" name="Google Shape;488;p15"/>
          <p:cNvSpPr/>
          <p:nvPr/>
        </p:nvSpPr>
        <p:spPr>
          <a:xfrm>
            <a:off x="7981815" y="2907019"/>
            <a:ext cx="3854800" cy="3132000"/>
          </a:xfrm>
          <a:prstGeom prst="ellipse">
            <a:avLst/>
          </a:prstGeom>
          <a:solidFill>
            <a:schemeClr val="lt1"/>
          </a:solidFill>
          <a:ln>
            <a:noFill/>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489" name="Google Shape;489;p15"/>
          <p:cNvSpPr/>
          <p:nvPr/>
        </p:nvSpPr>
        <p:spPr>
          <a:xfrm>
            <a:off x="8845457" y="3486463"/>
            <a:ext cx="2188400" cy="831200"/>
          </a:xfrm>
          <a:prstGeom prst="rect">
            <a:avLst/>
          </a:prstGeom>
          <a:noFill/>
          <a:ln>
            <a:noFill/>
          </a:ln>
        </p:spPr>
        <p:txBody>
          <a:bodyPr spcFirstLastPara="1" wrap="square" lIns="105500" tIns="52733" rIns="105500" bIns="52733" anchor="t" anchorCtr="0">
            <a:noAutofit/>
          </a:bodyPr>
          <a:lstStyle/>
          <a:p>
            <a:pPr algn="ctr" defTabSz="1219170">
              <a:buClr>
                <a:srgbClr val="000000"/>
              </a:buClr>
              <a:buSzPts val="4200"/>
            </a:pPr>
            <a:r>
              <a:rPr lang="en" sz="5600" b="1" kern="0">
                <a:solidFill>
                  <a:srgbClr val="F8C733"/>
                </a:solidFill>
                <a:latin typeface="Barlow"/>
                <a:ea typeface="Barlow"/>
                <a:cs typeface="Barlow"/>
                <a:sym typeface="Barlow"/>
              </a:rPr>
              <a:t>+36% </a:t>
            </a:r>
            <a:endParaRPr sz="5600" kern="0">
              <a:solidFill>
                <a:srgbClr val="F8C733"/>
              </a:solidFill>
              <a:latin typeface="Calibri"/>
              <a:ea typeface="Calibri"/>
              <a:cs typeface="Calibri"/>
              <a:sym typeface="Calibri"/>
            </a:endParaRPr>
          </a:p>
        </p:txBody>
      </p:sp>
      <p:sp>
        <p:nvSpPr>
          <p:cNvPr id="490" name="Google Shape;490;p15"/>
          <p:cNvSpPr/>
          <p:nvPr/>
        </p:nvSpPr>
        <p:spPr>
          <a:xfrm>
            <a:off x="8012231" y="4141536"/>
            <a:ext cx="3854800" cy="900400"/>
          </a:xfrm>
          <a:prstGeom prst="rect">
            <a:avLst/>
          </a:prstGeom>
          <a:noFill/>
          <a:ln>
            <a:noFill/>
          </a:ln>
        </p:spPr>
        <p:txBody>
          <a:bodyPr spcFirstLastPara="1" wrap="square" lIns="105500" tIns="52733" rIns="105500" bIns="52733" anchor="t" anchorCtr="0">
            <a:noAutofit/>
          </a:bodyPr>
          <a:lstStyle/>
          <a:p>
            <a:pPr algn="ctr" defTabSz="1219170">
              <a:buClr>
                <a:srgbClr val="000000"/>
              </a:buClr>
              <a:buSzPts val="1000"/>
            </a:pPr>
            <a:r>
              <a:rPr lang="en" sz="1333" kern="0">
                <a:solidFill>
                  <a:srgbClr val="000000"/>
                </a:solidFill>
                <a:latin typeface="Barlow"/>
                <a:ea typeface="Barlow"/>
                <a:cs typeface="Barlow"/>
                <a:sym typeface="Barlow"/>
              </a:rPr>
              <a:t>knew where to access ASRH services  </a:t>
            </a:r>
            <a:endParaRPr sz="1600" kern="0">
              <a:solidFill>
                <a:srgbClr val="000000"/>
              </a:solidFill>
              <a:latin typeface="Arial"/>
              <a:ea typeface="Arial"/>
              <a:cs typeface="Arial"/>
              <a:sym typeface="Arial"/>
            </a:endParaRPr>
          </a:p>
          <a:p>
            <a:pPr algn="ctr" defTabSz="1219170">
              <a:buClr>
                <a:srgbClr val="000000"/>
              </a:buClr>
              <a:buSzPts val="900"/>
            </a:pPr>
            <a:r>
              <a:rPr lang="en" sz="1200" kern="0">
                <a:solidFill>
                  <a:srgbClr val="000000"/>
                </a:solidFill>
                <a:latin typeface="Barlow"/>
                <a:ea typeface="Barlow"/>
                <a:cs typeface="Barlow"/>
                <a:sym typeface="Barlow"/>
              </a:rPr>
              <a:t>(pre 59%, post 95%). </a:t>
            </a:r>
            <a:endParaRPr sz="1600" kern="0">
              <a:solidFill>
                <a:srgbClr val="000000"/>
              </a:solidFill>
              <a:latin typeface="Arial"/>
              <a:ea typeface="Arial"/>
              <a:cs typeface="Arial"/>
              <a:sym typeface="Arial"/>
            </a:endParaRPr>
          </a:p>
          <a:p>
            <a:pPr algn="ctr" defTabSz="1219170">
              <a:buClr>
                <a:srgbClr val="000000"/>
              </a:buClr>
              <a:buSzPts val="1200"/>
            </a:pPr>
            <a:br>
              <a:rPr lang="en" sz="1600" kern="0">
                <a:solidFill>
                  <a:srgbClr val="000000"/>
                </a:solidFill>
                <a:latin typeface="Barlow"/>
                <a:ea typeface="Barlow"/>
                <a:cs typeface="Barlow"/>
                <a:sym typeface="Barlow"/>
              </a:rPr>
            </a:br>
            <a:endParaRPr sz="1600" kern="0">
              <a:solidFill>
                <a:srgbClr val="000000"/>
              </a:solidFill>
              <a:latin typeface="Calibri"/>
              <a:ea typeface="Calibri"/>
              <a:cs typeface="Calibri"/>
              <a:sym typeface="Calibri"/>
            </a:endParaRPr>
          </a:p>
        </p:txBody>
      </p:sp>
      <p:sp>
        <p:nvSpPr>
          <p:cNvPr id="491" name="Google Shape;491;p15"/>
          <p:cNvSpPr/>
          <p:nvPr/>
        </p:nvSpPr>
        <p:spPr>
          <a:xfrm>
            <a:off x="9049655" y="4528799"/>
            <a:ext cx="1780000" cy="831200"/>
          </a:xfrm>
          <a:prstGeom prst="rect">
            <a:avLst/>
          </a:prstGeom>
          <a:noFill/>
          <a:ln>
            <a:noFill/>
          </a:ln>
        </p:spPr>
        <p:txBody>
          <a:bodyPr spcFirstLastPara="1" wrap="square" lIns="105500" tIns="52733" rIns="105500" bIns="52733" anchor="t" anchorCtr="0">
            <a:noAutofit/>
          </a:bodyPr>
          <a:lstStyle/>
          <a:p>
            <a:pPr defTabSz="1219170">
              <a:buClr>
                <a:srgbClr val="000000"/>
              </a:buClr>
              <a:buSzPts val="4200"/>
            </a:pPr>
            <a:r>
              <a:rPr lang="en" sz="5600" b="1" kern="0">
                <a:solidFill>
                  <a:srgbClr val="F8C733"/>
                </a:solidFill>
                <a:latin typeface="Barlow"/>
                <a:ea typeface="Barlow"/>
                <a:cs typeface="Barlow"/>
                <a:sym typeface="Barlow"/>
              </a:rPr>
              <a:t>+6% </a:t>
            </a:r>
            <a:endParaRPr sz="5600" kern="0">
              <a:solidFill>
                <a:srgbClr val="F8C733"/>
              </a:solidFill>
              <a:latin typeface="Calibri"/>
              <a:ea typeface="Calibri"/>
              <a:cs typeface="Calibri"/>
              <a:sym typeface="Calibri"/>
            </a:endParaRPr>
          </a:p>
        </p:txBody>
      </p:sp>
      <p:sp>
        <p:nvSpPr>
          <p:cNvPr id="492" name="Google Shape;492;p15"/>
          <p:cNvSpPr/>
          <p:nvPr/>
        </p:nvSpPr>
        <p:spPr>
          <a:xfrm>
            <a:off x="8605944" y="5193911"/>
            <a:ext cx="2519200" cy="438800"/>
          </a:xfrm>
          <a:prstGeom prst="rect">
            <a:avLst/>
          </a:prstGeom>
          <a:noFill/>
          <a:ln>
            <a:noFill/>
          </a:ln>
        </p:spPr>
        <p:txBody>
          <a:bodyPr spcFirstLastPara="1" wrap="square" lIns="105500" tIns="52733" rIns="105500" bIns="52733" anchor="t" anchorCtr="0">
            <a:noAutofit/>
          </a:bodyPr>
          <a:lstStyle/>
          <a:p>
            <a:pPr algn="ctr" defTabSz="1219170">
              <a:buClr>
                <a:srgbClr val="000000"/>
              </a:buClr>
              <a:buSzPts val="1000"/>
            </a:pPr>
            <a:r>
              <a:rPr lang="en" sz="1333" kern="0">
                <a:solidFill>
                  <a:srgbClr val="000000"/>
                </a:solidFill>
                <a:latin typeface="Barlow"/>
                <a:ea typeface="Barlow"/>
                <a:cs typeface="Barlow"/>
                <a:sym typeface="Barlow"/>
              </a:rPr>
              <a:t>had visited an ASRH service </a:t>
            </a:r>
            <a:r>
              <a:rPr lang="en" sz="1200" kern="0">
                <a:solidFill>
                  <a:srgbClr val="000000"/>
                </a:solidFill>
                <a:latin typeface="Barlow"/>
                <a:ea typeface="Barlow"/>
                <a:cs typeface="Barlow"/>
                <a:sym typeface="Barlow"/>
              </a:rPr>
              <a:t>(pre 57%, post 63%) </a:t>
            </a:r>
            <a:endParaRPr sz="1600" kern="0">
              <a:solidFill>
                <a:srgbClr val="000000"/>
              </a:solidFill>
              <a:latin typeface="Calibri"/>
              <a:ea typeface="Calibri"/>
              <a:cs typeface="Calibri"/>
              <a:sym typeface="Calibri"/>
            </a:endParaRPr>
          </a:p>
        </p:txBody>
      </p:sp>
      <p:sp>
        <p:nvSpPr>
          <p:cNvPr id="493" name="Google Shape;493;p15"/>
          <p:cNvSpPr/>
          <p:nvPr/>
        </p:nvSpPr>
        <p:spPr>
          <a:xfrm>
            <a:off x="9001319" y="3272388"/>
            <a:ext cx="1876800" cy="276800"/>
          </a:xfrm>
          <a:prstGeom prst="rect">
            <a:avLst/>
          </a:prstGeom>
          <a:noFill/>
          <a:ln>
            <a:noFill/>
          </a:ln>
        </p:spPr>
        <p:txBody>
          <a:bodyPr spcFirstLastPara="1" wrap="square" lIns="105500" tIns="52733" rIns="105500" bIns="52733" anchor="t" anchorCtr="0">
            <a:noAutofit/>
          </a:bodyPr>
          <a:lstStyle/>
          <a:p>
            <a:pPr defTabSz="1219170">
              <a:buClr>
                <a:srgbClr val="000000"/>
              </a:buClr>
              <a:buSzPts val="1000"/>
            </a:pPr>
            <a:r>
              <a:rPr lang="en" sz="1333" kern="0">
                <a:solidFill>
                  <a:srgbClr val="000000"/>
                </a:solidFill>
                <a:latin typeface="Barlow"/>
                <a:ea typeface="Barlow"/>
                <a:cs typeface="Barlow"/>
                <a:sym typeface="Barlow"/>
              </a:rPr>
              <a:t>Of girls at endline … </a:t>
            </a:r>
            <a:endParaRPr sz="1333" kern="0">
              <a:solidFill>
                <a:srgbClr val="000000"/>
              </a:solidFill>
              <a:latin typeface="Calibri"/>
              <a:ea typeface="Calibri"/>
              <a:cs typeface="Calibri"/>
              <a:sym typeface="Calibri"/>
            </a:endParaRPr>
          </a:p>
        </p:txBody>
      </p:sp>
      <p:sp>
        <p:nvSpPr>
          <p:cNvPr id="494" name="Google Shape;494;p15"/>
          <p:cNvSpPr txBox="1"/>
          <p:nvPr/>
        </p:nvSpPr>
        <p:spPr>
          <a:xfrm>
            <a:off x="10264472" y="5864940"/>
            <a:ext cx="1467200" cy="516736"/>
          </a:xfrm>
          <a:prstGeom prst="rect">
            <a:avLst/>
          </a:prstGeom>
          <a:noFill/>
          <a:ln>
            <a:noFill/>
          </a:ln>
        </p:spPr>
        <p:txBody>
          <a:bodyPr spcFirstLastPara="1" wrap="square" lIns="105500" tIns="52733" rIns="105500" bIns="52733" anchor="t" anchorCtr="0">
            <a:spAutoFit/>
          </a:bodyPr>
          <a:lstStyle/>
          <a:p>
            <a:pPr algn="r" defTabSz="1219170">
              <a:buClr>
                <a:srgbClr val="000000"/>
              </a:buClr>
              <a:buSzPts val="1000"/>
            </a:pPr>
            <a:r>
              <a:rPr lang="en" sz="1333" kern="0">
                <a:solidFill>
                  <a:srgbClr val="FFFFFF"/>
                </a:solidFill>
                <a:latin typeface="Barlow"/>
                <a:ea typeface="Barlow"/>
                <a:cs typeface="Barlow"/>
                <a:sym typeface="Barlow"/>
              </a:rPr>
              <a:t>To view content click </a:t>
            </a:r>
            <a:r>
              <a:rPr lang="en" sz="1333" u="sng" kern="0">
                <a:solidFill>
                  <a:srgbClr val="FFFFFF"/>
                </a:solidFill>
                <a:latin typeface="Barlow"/>
                <a:ea typeface="Barlow"/>
                <a:cs typeface="Barlow"/>
                <a:sym typeface="Barlow"/>
              </a:rPr>
              <a:t>here</a:t>
            </a:r>
            <a:endParaRPr sz="1333" kern="0">
              <a:solidFill>
                <a:srgbClr val="FFFFFF"/>
              </a:solidFill>
              <a:latin typeface="Barlow"/>
              <a:ea typeface="Barlow"/>
              <a:cs typeface="Barlow"/>
              <a:sym typeface="Barlow"/>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7"/>
          <p:cNvSpPr/>
          <p:nvPr/>
        </p:nvSpPr>
        <p:spPr>
          <a:xfrm>
            <a:off x="0" y="0"/>
            <a:ext cx="12192000" cy="6858000"/>
          </a:xfrm>
          <a:prstGeom prst="rect">
            <a:avLst/>
          </a:prstGeom>
          <a:solidFill>
            <a:schemeClr val="dk1"/>
          </a:solidFill>
          <a:ln w="28575" cap="flat" cmpd="sng">
            <a:solidFill>
              <a:schemeClr val="dk1"/>
            </a:solidFill>
            <a:prstDash val="solid"/>
            <a:miter lim="800000"/>
            <a:headEnd type="none" w="sm" len="sm"/>
            <a:tailEnd type="none" w="sm" len="sm"/>
          </a:ln>
        </p:spPr>
        <p:txBody>
          <a:bodyPr spcFirstLastPara="1" wrap="square" lIns="105500" tIns="52733" rIns="105500" bIns="52733" anchor="ctr" anchorCtr="0">
            <a:noAutofit/>
          </a:bodyPr>
          <a:lstStyle/>
          <a:p>
            <a:pPr algn="ctr" defTabSz="1219170">
              <a:buClr>
                <a:srgbClr val="000000"/>
              </a:buClr>
              <a:buSzPts val="800"/>
            </a:pPr>
            <a:endParaRPr sz="1067" kern="0">
              <a:solidFill>
                <a:srgbClr val="FFFFFF"/>
              </a:solidFill>
              <a:latin typeface="Calibri"/>
              <a:ea typeface="Calibri"/>
              <a:cs typeface="Calibri"/>
              <a:sym typeface="Calibri"/>
            </a:endParaRPr>
          </a:p>
        </p:txBody>
      </p:sp>
      <p:sp>
        <p:nvSpPr>
          <p:cNvPr id="501" name="Google Shape;501;p17"/>
          <p:cNvSpPr/>
          <p:nvPr/>
        </p:nvSpPr>
        <p:spPr>
          <a:xfrm>
            <a:off x="867029" y="3113635"/>
            <a:ext cx="3816400" cy="3100800"/>
          </a:xfrm>
          <a:prstGeom prst="ellipse">
            <a:avLst/>
          </a:prstGeom>
          <a:noFill/>
          <a:ln w="28575" cap="flat" cmpd="sng">
            <a:solidFill>
              <a:srgbClr val="F8C733"/>
            </a:solidFill>
            <a:prstDash val="solid"/>
            <a:miter lim="800000"/>
            <a:headEnd type="none" w="sm" len="sm"/>
            <a:tailEnd type="none" w="sm" len="sm"/>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502" name="Google Shape;502;p17"/>
          <p:cNvSpPr/>
          <p:nvPr/>
        </p:nvSpPr>
        <p:spPr>
          <a:xfrm>
            <a:off x="3005259" y="2972657"/>
            <a:ext cx="1506000" cy="12236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503" name="Google Shape;503;p17"/>
          <p:cNvSpPr/>
          <p:nvPr/>
        </p:nvSpPr>
        <p:spPr>
          <a:xfrm>
            <a:off x="3231713" y="4853492"/>
            <a:ext cx="1726400" cy="14028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504" name="Google Shape;504;p17"/>
          <p:cNvSpPr/>
          <p:nvPr/>
        </p:nvSpPr>
        <p:spPr>
          <a:xfrm>
            <a:off x="388727" y="3247849"/>
            <a:ext cx="1689200" cy="13724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505" name="Google Shape;505;p17"/>
          <p:cNvSpPr/>
          <p:nvPr/>
        </p:nvSpPr>
        <p:spPr>
          <a:xfrm>
            <a:off x="747912" y="4963277"/>
            <a:ext cx="1726400" cy="14028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506" name="Google Shape;506;p17"/>
          <p:cNvSpPr/>
          <p:nvPr/>
        </p:nvSpPr>
        <p:spPr>
          <a:xfrm>
            <a:off x="7132152" y="545523"/>
            <a:ext cx="3816400" cy="3100800"/>
          </a:xfrm>
          <a:prstGeom prst="ellipse">
            <a:avLst/>
          </a:prstGeom>
          <a:solidFill>
            <a:schemeClr val="accent4"/>
          </a:solidFill>
          <a:ln>
            <a:noFill/>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507" name="Google Shape;507;p17"/>
          <p:cNvSpPr/>
          <p:nvPr/>
        </p:nvSpPr>
        <p:spPr>
          <a:xfrm>
            <a:off x="7618212" y="944664"/>
            <a:ext cx="3082000" cy="2370000"/>
          </a:xfrm>
          <a:prstGeom prst="rect">
            <a:avLst/>
          </a:prstGeom>
          <a:noFill/>
          <a:ln>
            <a:noFill/>
          </a:ln>
        </p:spPr>
        <p:txBody>
          <a:bodyPr spcFirstLastPara="1" wrap="square" lIns="105500" tIns="52733" rIns="105500" bIns="52733" anchor="t" anchorCtr="0">
            <a:noAutofit/>
          </a:bodyPr>
          <a:lstStyle/>
          <a:p>
            <a:pPr algn="ctr" defTabSz="1219170">
              <a:buClr>
                <a:srgbClr val="000000"/>
              </a:buClr>
              <a:buSzPts val="1200"/>
            </a:pPr>
            <a:r>
              <a:rPr lang="en" sz="1600" kern="0">
                <a:solidFill>
                  <a:srgbClr val="000000"/>
                </a:solidFill>
                <a:latin typeface="Barlow"/>
                <a:ea typeface="Barlow"/>
                <a:cs typeface="Barlow"/>
                <a:sym typeface="Barlow"/>
              </a:rPr>
              <a:t>Girls who regularly </a:t>
            </a:r>
            <a:endParaRPr sz="1600" kern="0">
              <a:solidFill>
                <a:srgbClr val="000000"/>
              </a:solidFill>
              <a:latin typeface="Arial"/>
              <a:ea typeface="Arial"/>
              <a:cs typeface="Arial"/>
              <a:sym typeface="Arial"/>
            </a:endParaRPr>
          </a:p>
          <a:p>
            <a:pPr algn="ctr" defTabSz="1219170">
              <a:buClr>
                <a:srgbClr val="000000"/>
              </a:buClr>
              <a:buSzPts val="1200"/>
            </a:pPr>
            <a:r>
              <a:rPr lang="en" sz="1600" kern="0">
                <a:solidFill>
                  <a:srgbClr val="000000"/>
                </a:solidFill>
                <a:latin typeface="Barlow"/>
                <a:ea typeface="Barlow"/>
                <a:cs typeface="Barlow"/>
                <a:sym typeface="Barlow"/>
              </a:rPr>
              <a:t>attended clubs and  listened to the radio drama  </a:t>
            </a:r>
            <a:endParaRPr sz="1600" kern="0">
              <a:solidFill>
                <a:srgbClr val="000000"/>
              </a:solidFill>
              <a:latin typeface="Arial"/>
              <a:ea typeface="Arial"/>
              <a:cs typeface="Arial"/>
              <a:sym typeface="Arial"/>
            </a:endParaRPr>
          </a:p>
          <a:p>
            <a:pPr algn="ctr" defTabSz="1219170">
              <a:buClr>
                <a:srgbClr val="000000"/>
              </a:buClr>
              <a:buSzPts val="1200"/>
            </a:pPr>
            <a:endParaRPr sz="1600" kern="0">
              <a:solidFill>
                <a:srgbClr val="000000"/>
              </a:solidFill>
              <a:latin typeface="Barlow"/>
              <a:ea typeface="Barlow"/>
              <a:cs typeface="Barlow"/>
              <a:sym typeface="Barlow"/>
            </a:endParaRPr>
          </a:p>
          <a:p>
            <a:pPr algn="ctr" defTabSz="1219170">
              <a:buClr>
                <a:srgbClr val="000000"/>
              </a:buClr>
              <a:buSzPts val="1200"/>
            </a:pPr>
            <a:endParaRPr sz="1600" kern="0">
              <a:solidFill>
                <a:srgbClr val="000000"/>
              </a:solidFill>
              <a:latin typeface="Barlow"/>
              <a:ea typeface="Barlow"/>
              <a:cs typeface="Barlow"/>
              <a:sym typeface="Barlow"/>
            </a:endParaRPr>
          </a:p>
          <a:p>
            <a:pPr algn="ctr" defTabSz="1219170">
              <a:buClr>
                <a:srgbClr val="000000"/>
              </a:buClr>
              <a:buSzPts val="1200"/>
            </a:pPr>
            <a:endParaRPr sz="1600" kern="0">
              <a:solidFill>
                <a:srgbClr val="000000"/>
              </a:solidFill>
              <a:latin typeface="Barlow"/>
              <a:ea typeface="Barlow"/>
              <a:cs typeface="Barlow"/>
              <a:sym typeface="Barlow"/>
            </a:endParaRPr>
          </a:p>
          <a:p>
            <a:pPr algn="ctr" defTabSz="1219170">
              <a:buClr>
                <a:srgbClr val="000000"/>
              </a:buClr>
              <a:buSzPts val="1200"/>
            </a:pPr>
            <a:endParaRPr sz="1600" kern="0">
              <a:solidFill>
                <a:srgbClr val="000000"/>
              </a:solidFill>
              <a:latin typeface="Barlow"/>
              <a:ea typeface="Barlow"/>
              <a:cs typeface="Barlow"/>
              <a:sym typeface="Barlow"/>
            </a:endParaRPr>
          </a:p>
          <a:p>
            <a:pPr algn="ctr" defTabSz="1219170">
              <a:buClr>
                <a:srgbClr val="000000"/>
              </a:buClr>
              <a:buSzPts val="800"/>
            </a:pPr>
            <a:endParaRPr sz="1067" kern="0">
              <a:solidFill>
                <a:srgbClr val="000000"/>
              </a:solidFill>
              <a:latin typeface="Barlow"/>
              <a:ea typeface="Barlow"/>
              <a:cs typeface="Barlow"/>
              <a:sym typeface="Barlow"/>
            </a:endParaRPr>
          </a:p>
          <a:p>
            <a:pPr algn="ctr" defTabSz="1219170">
              <a:buClr>
                <a:srgbClr val="000000"/>
              </a:buClr>
              <a:buSzPts val="1600"/>
            </a:pPr>
            <a:r>
              <a:rPr lang="en" sz="2133" kern="0">
                <a:solidFill>
                  <a:srgbClr val="000000"/>
                </a:solidFill>
                <a:latin typeface="Barlow"/>
                <a:ea typeface="Barlow"/>
                <a:cs typeface="Barlow"/>
                <a:sym typeface="Barlow"/>
              </a:rPr>
              <a:t>as likely to discuss sex and SRH</a:t>
            </a:r>
            <a:endParaRPr sz="1600" kern="0">
              <a:solidFill>
                <a:srgbClr val="000000"/>
              </a:solidFill>
              <a:latin typeface="Arial"/>
              <a:ea typeface="Arial"/>
              <a:cs typeface="Arial"/>
              <a:sym typeface="Arial"/>
            </a:endParaRPr>
          </a:p>
        </p:txBody>
      </p:sp>
      <p:sp>
        <p:nvSpPr>
          <p:cNvPr id="508" name="Google Shape;508;p17"/>
          <p:cNvSpPr/>
          <p:nvPr/>
        </p:nvSpPr>
        <p:spPr>
          <a:xfrm>
            <a:off x="306883" y="356423"/>
            <a:ext cx="6125600" cy="3108800"/>
          </a:xfrm>
          <a:prstGeom prst="rect">
            <a:avLst/>
          </a:prstGeom>
          <a:noFill/>
          <a:ln>
            <a:noFill/>
          </a:ln>
        </p:spPr>
        <p:txBody>
          <a:bodyPr spcFirstLastPara="1" wrap="square" lIns="105500" tIns="52733" rIns="105500" bIns="52733" anchor="t" anchorCtr="0">
            <a:noAutofit/>
          </a:bodyPr>
          <a:lstStyle/>
          <a:p>
            <a:pPr defTabSz="1219170">
              <a:buClr>
                <a:srgbClr val="000000"/>
              </a:buClr>
              <a:buSzPts val="2400"/>
            </a:pPr>
            <a:r>
              <a:rPr lang="en" sz="3200" b="1" kern="0">
                <a:solidFill>
                  <a:srgbClr val="FFFFFF"/>
                </a:solidFill>
                <a:latin typeface="Barlow"/>
                <a:ea typeface="Barlow"/>
                <a:cs typeface="Barlow"/>
                <a:sym typeface="Barlow"/>
              </a:rPr>
              <a:t>AND GIRLS WHO REGULARLY INTERACT WITH MULTIPLE PLATFORMS </a:t>
            </a:r>
            <a:r>
              <a:rPr lang="en" sz="3200" b="1" kern="0">
                <a:solidFill>
                  <a:srgbClr val="F8C733"/>
                </a:solidFill>
                <a:latin typeface="Barlow"/>
                <a:ea typeface="Barlow"/>
                <a:cs typeface="Barlow"/>
                <a:sym typeface="Barlow"/>
              </a:rPr>
              <a:t>HAD HIGHER UPTAKE OF POSITIVE ASRH BEHAVIOURS.</a:t>
            </a:r>
            <a:endParaRPr sz="1600" kern="0">
              <a:solidFill>
                <a:srgbClr val="000000"/>
              </a:solidFill>
              <a:latin typeface="Arial"/>
              <a:ea typeface="Arial"/>
              <a:cs typeface="Arial"/>
              <a:sym typeface="Arial"/>
            </a:endParaRPr>
          </a:p>
          <a:p>
            <a:pPr defTabSz="1219170">
              <a:buClr>
                <a:srgbClr val="000000"/>
              </a:buClr>
              <a:buSzPts val="2400"/>
            </a:pPr>
            <a:br>
              <a:rPr lang="en" sz="3200" b="1" kern="0">
                <a:solidFill>
                  <a:srgbClr val="FFFFFF"/>
                </a:solidFill>
                <a:latin typeface="Barlow"/>
                <a:ea typeface="Barlow"/>
                <a:cs typeface="Barlow"/>
                <a:sym typeface="Barlow"/>
              </a:rPr>
            </a:br>
            <a:endParaRPr sz="3200" kern="0">
              <a:solidFill>
                <a:srgbClr val="FFFFFF"/>
              </a:solidFill>
              <a:latin typeface="Calibri"/>
              <a:ea typeface="Calibri"/>
              <a:cs typeface="Calibri"/>
              <a:sym typeface="Calibri"/>
            </a:endParaRPr>
          </a:p>
        </p:txBody>
      </p:sp>
      <p:sp>
        <p:nvSpPr>
          <p:cNvPr id="509" name="Google Shape;509;p17"/>
          <p:cNvSpPr/>
          <p:nvPr/>
        </p:nvSpPr>
        <p:spPr>
          <a:xfrm>
            <a:off x="8216175" y="1498564"/>
            <a:ext cx="1840800" cy="1323200"/>
          </a:xfrm>
          <a:prstGeom prst="rect">
            <a:avLst/>
          </a:prstGeom>
          <a:noFill/>
          <a:ln>
            <a:noFill/>
          </a:ln>
        </p:spPr>
        <p:txBody>
          <a:bodyPr spcFirstLastPara="1" wrap="square" lIns="105500" tIns="52733" rIns="105500" bIns="52733" anchor="t" anchorCtr="0">
            <a:noAutofit/>
          </a:bodyPr>
          <a:lstStyle/>
          <a:p>
            <a:pPr algn="ctr" defTabSz="1219170">
              <a:buClr>
                <a:srgbClr val="000000"/>
              </a:buClr>
              <a:buSzPts val="6900"/>
            </a:pPr>
            <a:r>
              <a:rPr lang="en" sz="9200" b="1" kern="0">
                <a:solidFill>
                  <a:srgbClr val="000000"/>
                </a:solidFill>
                <a:latin typeface="Barlow"/>
                <a:ea typeface="Barlow"/>
                <a:cs typeface="Barlow"/>
                <a:sym typeface="Barlow"/>
              </a:rPr>
              <a:t>3x</a:t>
            </a:r>
            <a:r>
              <a:rPr lang="en" sz="9200" b="1" kern="0">
                <a:solidFill>
                  <a:srgbClr val="FFFFFF"/>
                </a:solidFill>
                <a:latin typeface="Barlow"/>
                <a:ea typeface="Barlow"/>
                <a:cs typeface="Barlow"/>
                <a:sym typeface="Barlow"/>
              </a:rPr>
              <a:t> </a:t>
            </a:r>
            <a:endParaRPr sz="9200" kern="0">
              <a:solidFill>
                <a:srgbClr val="FFFFFF"/>
              </a:solidFill>
              <a:latin typeface="Calibri"/>
              <a:ea typeface="Calibri"/>
              <a:cs typeface="Calibri"/>
              <a:sym typeface="Calibri"/>
            </a:endParaRPr>
          </a:p>
        </p:txBody>
      </p:sp>
      <p:sp>
        <p:nvSpPr>
          <p:cNvPr id="510" name="Google Shape;510;p17"/>
          <p:cNvSpPr/>
          <p:nvPr/>
        </p:nvSpPr>
        <p:spPr>
          <a:xfrm>
            <a:off x="6240583" y="3646348"/>
            <a:ext cx="3816400" cy="3100800"/>
          </a:xfrm>
          <a:prstGeom prst="ellipse">
            <a:avLst/>
          </a:prstGeom>
          <a:solidFill>
            <a:schemeClr val="lt1"/>
          </a:solidFill>
          <a:ln>
            <a:noFill/>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511" name="Google Shape;511;p17"/>
          <p:cNvSpPr/>
          <p:nvPr/>
        </p:nvSpPr>
        <p:spPr>
          <a:xfrm>
            <a:off x="6674533" y="3960384"/>
            <a:ext cx="3082000" cy="2216000"/>
          </a:xfrm>
          <a:prstGeom prst="rect">
            <a:avLst/>
          </a:prstGeom>
          <a:noFill/>
          <a:ln>
            <a:noFill/>
          </a:ln>
        </p:spPr>
        <p:txBody>
          <a:bodyPr spcFirstLastPara="1" wrap="square" lIns="105500" tIns="52733" rIns="105500" bIns="52733" anchor="t" anchorCtr="0">
            <a:noAutofit/>
          </a:bodyPr>
          <a:lstStyle/>
          <a:p>
            <a:pPr algn="ctr" defTabSz="1219170">
              <a:buClr>
                <a:srgbClr val="000000"/>
              </a:buClr>
              <a:buSzPts val="1200"/>
            </a:pPr>
            <a:r>
              <a:rPr lang="en" sz="1600" kern="0">
                <a:solidFill>
                  <a:srgbClr val="000000"/>
                </a:solidFill>
                <a:latin typeface="Barlow"/>
                <a:ea typeface="Barlow"/>
                <a:cs typeface="Barlow"/>
                <a:sym typeface="Barlow"/>
              </a:rPr>
              <a:t>Girls who regularly attended clubs, read the magazine and listened to the talk show</a:t>
            </a:r>
            <a:endParaRPr sz="1600" kern="0">
              <a:solidFill>
                <a:srgbClr val="000000"/>
              </a:solidFill>
              <a:latin typeface="Arial"/>
              <a:ea typeface="Arial"/>
              <a:cs typeface="Arial"/>
              <a:sym typeface="Arial"/>
            </a:endParaRPr>
          </a:p>
          <a:p>
            <a:pPr algn="ctr" defTabSz="1219170">
              <a:buClr>
                <a:srgbClr val="000000"/>
              </a:buClr>
              <a:buSzPts val="1200"/>
            </a:pPr>
            <a:endParaRPr sz="1600" kern="0">
              <a:solidFill>
                <a:srgbClr val="000000"/>
              </a:solidFill>
              <a:latin typeface="Barlow"/>
              <a:ea typeface="Barlow"/>
              <a:cs typeface="Barlow"/>
              <a:sym typeface="Barlow"/>
            </a:endParaRPr>
          </a:p>
          <a:p>
            <a:pPr algn="ctr" defTabSz="1219170">
              <a:buClr>
                <a:srgbClr val="000000"/>
              </a:buClr>
              <a:buSzPts val="1200"/>
            </a:pPr>
            <a:endParaRPr sz="1600" kern="0">
              <a:solidFill>
                <a:srgbClr val="000000"/>
              </a:solidFill>
              <a:latin typeface="Barlow"/>
              <a:ea typeface="Barlow"/>
              <a:cs typeface="Barlow"/>
              <a:sym typeface="Barlow"/>
            </a:endParaRPr>
          </a:p>
          <a:p>
            <a:pPr algn="ctr" defTabSz="1219170">
              <a:buClr>
                <a:srgbClr val="000000"/>
              </a:buClr>
              <a:buSzPts val="1200"/>
            </a:pPr>
            <a:endParaRPr sz="1600" kern="0">
              <a:solidFill>
                <a:srgbClr val="000000"/>
              </a:solidFill>
              <a:latin typeface="Barlow"/>
              <a:ea typeface="Barlow"/>
              <a:cs typeface="Barlow"/>
              <a:sym typeface="Barlow"/>
            </a:endParaRPr>
          </a:p>
          <a:p>
            <a:pPr algn="ctr" defTabSz="1219170">
              <a:buClr>
                <a:srgbClr val="000000"/>
              </a:buClr>
              <a:buSzPts val="800"/>
            </a:pPr>
            <a:endParaRPr sz="1067" kern="0">
              <a:solidFill>
                <a:srgbClr val="000000"/>
              </a:solidFill>
              <a:latin typeface="Barlow"/>
              <a:ea typeface="Barlow"/>
              <a:cs typeface="Barlow"/>
              <a:sym typeface="Barlow"/>
            </a:endParaRPr>
          </a:p>
          <a:p>
            <a:pPr algn="ctr" defTabSz="1219170">
              <a:buClr>
                <a:srgbClr val="000000"/>
              </a:buClr>
              <a:buSzPts val="800"/>
            </a:pPr>
            <a:endParaRPr sz="1067" kern="0">
              <a:solidFill>
                <a:srgbClr val="000000"/>
              </a:solidFill>
              <a:latin typeface="Barlow"/>
              <a:ea typeface="Barlow"/>
              <a:cs typeface="Barlow"/>
              <a:sym typeface="Barlow"/>
            </a:endParaRPr>
          </a:p>
          <a:p>
            <a:pPr algn="ctr" defTabSz="1219170">
              <a:buClr>
                <a:srgbClr val="000000"/>
              </a:buClr>
              <a:buSzPts val="1600"/>
            </a:pPr>
            <a:r>
              <a:rPr lang="en" sz="2133" kern="0">
                <a:solidFill>
                  <a:srgbClr val="000000"/>
                </a:solidFill>
                <a:latin typeface="Barlow"/>
                <a:ea typeface="Barlow"/>
                <a:cs typeface="Barlow"/>
                <a:sym typeface="Barlow"/>
              </a:rPr>
              <a:t>as likely to access services.</a:t>
            </a:r>
            <a:endParaRPr sz="1600" kern="0">
              <a:solidFill>
                <a:srgbClr val="000000"/>
              </a:solidFill>
              <a:latin typeface="Arial"/>
              <a:ea typeface="Arial"/>
              <a:cs typeface="Arial"/>
              <a:sym typeface="Arial"/>
            </a:endParaRPr>
          </a:p>
        </p:txBody>
      </p:sp>
      <p:sp>
        <p:nvSpPr>
          <p:cNvPr id="512" name="Google Shape;512;p17"/>
          <p:cNvSpPr/>
          <p:nvPr/>
        </p:nvSpPr>
        <p:spPr>
          <a:xfrm>
            <a:off x="6789575" y="4535129"/>
            <a:ext cx="2863200" cy="1323200"/>
          </a:xfrm>
          <a:prstGeom prst="rect">
            <a:avLst/>
          </a:prstGeom>
          <a:noFill/>
          <a:ln>
            <a:noFill/>
          </a:ln>
        </p:spPr>
        <p:txBody>
          <a:bodyPr spcFirstLastPara="1" wrap="square" lIns="105500" tIns="52733" rIns="105500" bIns="52733" anchor="t" anchorCtr="0">
            <a:noAutofit/>
          </a:bodyPr>
          <a:lstStyle/>
          <a:p>
            <a:pPr algn="ctr" defTabSz="1219170">
              <a:buClr>
                <a:srgbClr val="000000"/>
              </a:buClr>
              <a:buSzPts val="6900"/>
            </a:pPr>
            <a:r>
              <a:rPr lang="en" sz="9200" b="1" kern="0">
                <a:solidFill>
                  <a:srgbClr val="000000"/>
                </a:solidFill>
                <a:latin typeface="Barlow"/>
                <a:ea typeface="Barlow"/>
                <a:cs typeface="Barlow"/>
                <a:sym typeface="Barlow"/>
              </a:rPr>
              <a:t>3.5x</a:t>
            </a:r>
            <a:r>
              <a:rPr lang="en" sz="9200" b="1" kern="0">
                <a:solidFill>
                  <a:srgbClr val="FFFFFF"/>
                </a:solidFill>
                <a:latin typeface="Barlow"/>
                <a:ea typeface="Barlow"/>
                <a:cs typeface="Barlow"/>
                <a:sym typeface="Barlow"/>
              </a:rPr>
              <a:t> </a:t>
            </a:r>
            <a:endParaRPr sz="9200" kern="0">
              <a:solidFill>
                <a:srgbClr val="FFFFFF"/>
              </a:solidFill>
              <a:latin typeface="Calibri"/>
              <a:ea typeface="Calibri"/>
              <a:cs typeface="Calibri"/>
              <a:sym typeface="Calibri"/>
            </a:endParaRPr>
          </a:p>
        </p:txBody>
      </p:sp>
      <p:pic>
        <p:nvPicPr>
          <p:cNvPr id="513" name="Google Shape;513;p17" descr="Text&#10;&#10;Description automatically generated with medium confidence"/>
          <p:cNvPicPr preferRelativeResize="0"/>
          <p:nvPr/>
        </p:nvPicPr>
        <p:blipFill rotWithShape="1">
          <a:blip r:embed="rId3">
            <a:alphaModFix/>
          </a:blip>
          <a:srcRect l="81160"/>
          <a:stretch/>
        </p:blipFill>
        <p:spPr>
          <a:xfrm>
            <a:off x="3603655" y="4630983"/>
            <a:ext cx="1283445" cy="1341875"/>
          </a:xfrm>
          <a:prstGeom prst="rect">
            <a:avLst/>
          </a:prstGeom>
          <a:noFill/>
          <a:ln>
            <a:noFill/>
          </a:ln>
        </p:spPr>
      </p:pic>
      <p:sp>
        <p:nvSpPr>
          <p:cNvPr id="514" name="Google Shape;514;p17"/>
          <p:cNvSpPr/>
          <p:nvPr/>
        </p:nvSpPr>
        <p:spPr>
          <a:xfrm>
            <a:off x="565960" y="4009708"/>
            <a:ext cx="1412800" cy="584800"/>
          </a:xfrm>
          <a:prstGeom prst="rect">
            <a:avLst/>
          </a:prstGeom>
          <a:noFill/>
          <a:ln>
            <a:noFill/>
          </a:ln>
        </p:spPr>
        <p:txBody>
          <a:bodyPr spcFirstLastPara="1" wrap="square" lIns="105500" tIns="52733" rIns="105500" bIns="52733" anchor="t" anchorCtr="0">
            <a:noAutofit/>
          </a:bodyPr>
          <a:lstStyle/>
          <a:p>
            <a:pPr defTabSz="1219170">
              <a:buClr>
                <a:srgbClr val="000000"/>
              </a:buClr>
              <a:buSzPts val="1400"/>
            </a:pPr>
            <a:r>
              <a:rPr lang="en" sz="1867" kern="0">
                <a:solidFill>
                  <a:srgbClr val="FFFFFF"/>
                </a:solidFill>
                <a:latin typeface="Barlow"/>
                <a:ea typeface="Barlow"/>
                <a:cs typeface="Barlow"/>
                <a:sym typeface="Barlow"/>
              </a:rPr>
              <a:t>RADIO DRAMA </a:t>
            </a:r>
            <a:endParaRPr sz="1867" kern="0">
              <a:solidFill>
                <a:srgbClr val="FFFFFF"/>
              </a:solidFill>
              <a:latin typeface="Calibri"/>
              <a:ea typeface="Calibri"/>
              <a:cs typeface="Calibri"/>
              <a:sym typeface="Calibri"/>
            </a:endParaRPr>
          </a:p>
        </p:txBody>
      </p:sp>
      <p:pic>
        <p:nvPicPr>
          <p:cNvPr id="515" name="Google Shape;515;p17" descr="Text&#10;&#10;Description automatically generated with medium confidence"/>
          <p:cNvPicPr preferRelativeResize="0"/>
          <p:nvPr/>
        </p:nvPicPr>
        <p:blipFill rotWithShape="1">
          <a:blip r:embed="rId3">
            <a:alphaModFix/>
          </a:blip>
          <a:srcRect l="79072"/>
          <a:stretch/>
        </p:blipFill>
        <p:spPr>
          <a:xfrm>
            <a:off x="347207" y="2861089"/>
            <a:ext cx="1610476" cy="1515844"/>
          </a:xfrm>
          <a:prstGeom prst="rect">
            <a:avLst/>
          </a:prstGeom>
          <a:noFill/>
          <a:ln>
            <a:noFill/>
          </a:ln>
        </p:spPr>
      </p:pic>
      <p:pic>
        <p:nvPicPr>
          <p:cNvPr id="516" name="Google Shape;516;p17" descr="Text&#10;&#10;Description automatically generated with medium confidence"/>
          <p:cNvPicPr preferRelativeResize="0"/>
          <p:nvPr/>
        </p:nvPicPr>
        <p:blipFill rotWithShape="1">
          <a:blip r:embed="rId3">
            <a:alphaModFix/>
          </a:blip>
          <a:srcRect l="26744" r="52495"/>
          <a:stretch/>
        </p:blipFill>
        <p:spPr>
          <a:xfrm>
            <a:off x="831722" y="4596808"/>
            <a:ext cx="1602007" cy="1519936"/>
          </a:xfrm>
          <a:prstGeom prst="rect">
            <a:avLst/>
          </a:prstGeom>
          <a:noFill/>
          <a:ln>
            <a:noFill/>
          </a:ln>
        </p:spPr>
      </p:pic>
      <p:sp>
        <p:nvSpPr>
          <p:cNvPr id="517" name="Google Shape;517;p17"/>
          <p:cNvSpPr/>
          <p:nvPr/>
        </p:nvSpPr>
        <p:spPr>
          <a:xfrm>
            <a:off x="966576" y="5864369"/>
            <a:ext cx="1412800" cy="338800"/>
          </a:xfrm>
          <a:prstGeom prst="rect">
            <a:avLst/>
          </a:prstGeom>
          <a:noFill/>
          <a:ln>
            <a:noFill/>
          </a:ln>
        </p:spPr>
        <p:txBody>
          <a:bodyPr spcFirstLastPara="1" wrap="square" lIns="105500" tIns="52733" rIns="105500" bIns="52733" anchor="t" anchorCtr="0">
            <a:noAutofit/>
          </a:bodyPr>
          <a:lstStyle/>
          <a:p>
            <a:pPr defTabSz="1219170">
              <a:buClr>
                <a:srgbClr val="000000"/>
              </a:buClr>
              <a:buSzPts val="1400"/>
            </a:pPr>
            <a:r>
              <a:rPr lang="en" sz="1867" kern="0">
                <a:solidFill>
                  <a:srgbClr val="FFFFFF"/>
                </a:solidFill>
                <a:latin typeface="Barlow"/>
                <a:ea typeface="Barlow"/>
                <a:cs typeface="Barlow"/>
                <a:sym typeface="Barlow"/>
              </a:rPr>
              <a:t>MAGAZINE</a:t>
            </a:r>
            <a:endParaRPr sz="1867" kern="0">
              <a:solidFill>
                <a:srgbClr val="FFFFFF"/>
              </a:solidFill>
              <a:latin typeface="Calibri"/>
              <a:ea typeface="Calibri"/>
              <a:cs typeface="Calibri"/>
              <a:sym typeface="Calibri"/>
            </a:endParaRPr>
          </a:p>
        </p:txBody>
      </p:sp>
      <p:pic>
        <p:nvPicPr>
          <p:cNvPr id="518" name="Google Shape;518;p17" descr="Text&#10;&#10;Description automatically generated with medium confidence"/>
          <p:cNvPicPr preferRelativeResize="0"/>
          <p:nvPr/>
        </p:nvPicPr>
        <p:blipFill rotWithShape="1">
          <a:blip r:embed="rId3">
            <a:alphaModFix/>
          </a:blip>
          <a:srcRect l="2040" r="75155"/>
          <a:stretch/>
        </p:blipFill>
        <p:spPr>
          <a:xfrm>
            <a:off x="2983081" y="2592079"/>
            <a:ext cx="1584193" cy="1368316"/>
          </a:xfrm>
          <a:prstGeom prst="rect">
            <a:avLst/>
          </a:prstGeom>
          <a:noFill/>
          <a:ln>
            <a:noFill/>
          </a:ln>
        </p:spPr>
      </p:pic>
      <p:sp>
        <p:nvSpPr>
          <p:cNvPr id="519" name="Google Shape;519;p17"/>
          <p:cNvSpPr/>
          <p:nvPr/>
        </p:nvSpPr>
        <p:spPr>
          <a:xfrm>
            <a:off x="3081203" y="3880219"/>
            <a:ext cx="1484000" cy="584800"/>
          </a:xfrm>
          <a:prstGeom prst="rect">
            <a:avLst/>
          </a:prstGeom>
          <a:noFill/>
          <a:ln>
            <a:noFill/>
          </a:ln>
        </p:spPr>
        <p:txBody>
          <a:bodyPr spcFirstLastPara="1" wrap="square" lIns="105500" tIns="52733" rIns="105500" bIns="52733" anchor="t" anchorCtr="0">
            <a:noAutofit/>
          </a:bodyPr>
          <a:lstStyle/>
          <a:p>
            <a:pPr defTabSz="1219170">
              <a:buClr>
                <a:srgbClr val="000000"/>
              </a:buClr>
              <a:buSzPts val="1400"/>
            </a:pPr>
            <a:r>
              <a:rPr lang="en" sz="1867" kern="0">
                <a:solidFill>
                  <a:srgbClr val="FFFFFF"/>
                </a:solidFill>
                <a:latin typeface="Barlow"/>
                <a:ea typeface="Barlow"/>
                <a:cs typeface="Barlow"/>
                <a:sym typeface="Barlow"/>
              </a:rPr>
              <a:t>CLUB ACTIVITIES</a:t>
            </a:r>
            <a:endParaRPr sz="1867" kern="0">
              <a:solidFill>
                <a:srgbClr val="FFFFFF"/>
              </a:solidFill>
              <a:latin typeface="Calibri"/>
              <a:ea typeface="Calibri"/>
              <a:cs typeface="Calibri"/>
              <a:sym typeface="Calibri"/>
            </a:endParaRPr>
          </a:p>
        </p:txBody>
      </p:sp>
      <p:sp>
        <p:nvSpPr>
          <p:cNvPr id="520" name="Google Shape;520;p17"/>
          <p:cNvSpPr/>
          <p:nvPr/>
        </p:nvSpPr>
        <p:spPr>
          <a:xfrm>
            <a:off x="3699731" y="5719749"/>
            <a:ext cx="1864400" cy="338800"/>
          </a:xfrm>
          <a:prstGeom prst="rect">
            <a:avLst/>
          </a:prstGeom>
          <a:noFill/>
          <a:ln>
            <a:noFill/>
          </a:ln>
        </p:spPr>
        <p:txBody>
          <a:bodyPr spcFirstLastPara="1" wrap="square" lIns="105500" tIns="52733" rIns="105500" bIns="52733" anchor="t" anchorCtr="0">
            <a:noAutofit/>
          </a:bodyPr>
          <a:lstStyle/>
          <a:p>
            <a:pPr defTabSz="1219170">
              <a:buClr>
                <a:srgbClr val="000000"/>
              </a:buClr>
              <a:buSzPts val="1400"/>
            </a:pPr>
            <a:r>
              <a:rPr lang="en" sz="1867" kern="0">
                <a:solidFill>
                  <a:srgbClr val="FFFFFF"/>
                </a:solidFill>
                <a:latin typeface="Barlow"/>
                <a:ea typeface="Barlow"/>
                <a:cs typeface="Barlow"/>
                <a:sym typeface="Barlow"/>
              </a:rPr>
              <a:t>RADIO SHOW </a:t>
            </a:r>
            <a:endParaRPr sz="1867" kern="0">
              <a:solidFill>
                <a:srgbClr val="FFFFFF"/>
              </a:solidFill>
              <a:latin typeface="Calibri"/>
              <a:ea typeface="Calibri"/>
              <a:cs typeface="Calibri"/>
              <a:sym typeface="Calibri"/>
            </a:endParaRPr>
          </a:p>
        </p:txBody>
      </p:sp>
      <p:sp>
        <p:nvSpPr>
          <p:cNvPr id="521" name="Google Shape;521;p17"/>
          <p:cNvSpPr/>
          <p:nvPr/>
        </p:nvSpPr>
        <p:spPr>
          <a:xfrm rot="3786784">
            <a:off x="2222193" y="3072018"/>
            <a:ext cx="191052" cy="190749"/>
          </a:xfrm>
          <a:prstGeom prst="triangle">
            <a:avLst>
              <a:gd name="adj" fmla="val 50000"/>
            </a:avLst>
          </a:prstGeom>
          <a:solidFill>
            <a:srgbClr val="F8C733"/>
          </a:solidFill>
          <a:ln w="12700" cap="flat" cmpd="sng">
            <a:solidFill>
              <a:srgbClr val="F8C733"/>
            </a:solidFill>
            <a:prstDash val="solid"/>
            <a:miter lim="800000"/>
            <a:headEnd type="none" w="sm" len="sm"/>
            <a:tailEnd type="none" w="sm" len="sm"/>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522" name="Google Shape;522;p17"/>
          <p:cNvSpPr/>
          <p:nvPr/>
        </p:nvSpPr>
        <p:spPr>
          <a:xfrm rot="10654317">
            <a:off x="4570077" y="4444392"/>
            <a:ext cx="226604" cy="159115"/>
          </a:xfrm>
          <a:prstGeom prst="triangle">
            <a:avLst>
              <a:gd name="adj" fmla="val 50000"/>
            </a:avLst>
          </a:prstGeom>
          <a:solidFill>
            <a:srgbClr val="F8C733"/>
          </a:solidFill>
          <a:ln w="12700" cap="flat" cmpd="sng">
            <a:solidFill>
              <a:srgbClr val="F8C733"/>
            </a:solidFill>
            <a:prstDash val="solid"/>
            <a:miter lim="800000"/>
            <a:headEnd type="none" w="sm" len="sm"/>
            <a:tailEnd type="none" w="sm" len="sm"/>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
        <p:nvSpPr>
          <p:cNvPr id="523" name="Google Shape;523;p17"/>
          <p:cNvSpPr/>
          <p:nvPr/>
        </p:nvSpPr>
        <p:spPr>
          <a:xfrm rot="-5400000">
            <a:off x="2884229" y="6108919"/>
            <a:ext cx="184000" cy="195200"/>
          </a:xfrm>
          <a:prstGeom prst="triangle">
            <a:avLst>
              <a:gd name="adj" fmla="val 50000"/>
            </a:avLst>
          </a:prstGeom>
          <a:solidFill>
            <a:srgbClr val="F8C733"/>
          </a:solidFill>
          <a:ln w="12700" cap="flat" cmpd="sng">
            <a:solidFill>
              <a:srgbClr val="F8C733"/>
            </a:solidFill>
            <a:prstDash val="solid"/>
            <a:miter lim="800000"/>
            <a:headEnd type="none" w="sm" len="sm"/>
            <a:tailEnd type="none" w="sm" len="sm"/>
          </a:ln>
        </p:spPr>
        <p:txBody>
          <a:bodyPr spcFirstLastPara="1" wrap="square" lIns="105500" tIns="52733" rIns="105500" bIns="52733" anchor="ctr" anchorCtr="0">
            <a:noAutofit/>
          </a:bodyPr>
          <a:lstStyle/>
          <a:p>
            <a:pPr algn="ctr" defTabSz="1219170">
              <a:buClr>
                <a:srgbClr val="000000"/>
              </a:buClr>
              <a:buSzPts val="1600"/>
            </a:pPr>
            <a:endParaRPr sz="2133" kern="0">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E5327-AD14-954F-83D0-6144F828C77E}"/>
              </a:ext>
            </a:extLst>
          </p:cNvPr>
          <p:cNvSpPr>
            <a:spLocks noGrp="1"/>
          </p:cNvSpPr>
          <p:nvPr>
            <p:ph type="title"/>
          </p:nvPr>
        </p:nvSpPr>
        <p:spPr>
          <a:xfrm>
            <a:off x="151035" y="190956"/>
            <a:ext cx="10464738" cy="1143000"/>
          </a:xfrm>
        </p:spPr>
        <p:txBody>
          <a:bodyPr>
            <a:normAutofit/>
          </a:bodyPr>
          <a:lstStyle/>
          <a:p>
            <a:r>
              <a:rPr lang="en-GB" sz="2400"/>
              <a:t>Factors influencing community acceptance and the TDF </a:t>
            </a:r>
          </a:p>
        </p:txBody>
      </p:sp>
      <p:graphicFrame>
        <p:nvGraphicFramePr>
          <p:cNvPr id="6" name="Table 8">
            <a:extLst>
              <a:ext uri="{FF2B5EF4-FFF2-40B4-BE49-F238E27FC236}">
                <a16:creationId xmlns:a16="http://schemas.microsoft.com/office/drawing/2014/main" id="{8D2C97F0-4376-8A47-A672-72304E19B6E6}"/>
              </a:ext>
            </a:extLst>
          </p:cNvPr>
          <p:cNvGraphicFramePr>
            <a:graphicFrameLocks noGrp="1"/>
          </p:cNvGraphicFramePr>
          <p:nvPr>
            <p:ph idx="1"/>
            <p:extLst>
              <p:ext uri="{D42A27DB-BD31-4B8C-83A1-F6EECF244321}">
                <p14:modId xmlns:p14="http://schemas.microsoft.com/office/powerpoint/2010/main" val="2433601367"/>
              </p:ext>
            </p:extLst>
          </p:nvPr>
        </p:nvGraphicFramePr>
        <p:xfrm>
          <a:off x="429330" y="2278012"/>
          <a:ext cx="10356185" cy="4104848"/>
        </p:xfrm>
        <a:graphic>
          <a:graphicData uri="http://schemas.openxmlformats.org/drawingml/2006/table">
            <a:tbl>
              <a:tblPr firstRow="1" bandRow="1">
                <a:tableStyleId>{B301B821-A1FF-4177-AEE7-76D212191A09}</a:tableStyleId>
              </a:tblPr>
              <a:tblGrid>
                <a:gridCol w="2182780">
                  <a:extLst>
                    <a:ext uri="{9D8B030D-6E8A-4147-A177-3AD203B41FA5}">
                      <a16:colId xmlns:a16="http://schemas.microsoft.com/office/drawing/2014/main" val="2602041916"/>
                    </a:ext>
                  </a:extLst>
                </a:gridCol>
                <a:gridCol w="2139110">
                  <a:extLst>
                    <a:ext uri="{9D8B030D-6E8A-4147-A177-3AD203B41FA5}">
                      <a16:colId xmlns:a16="http://schemas.microsoft.com/office/drawing/2014/main" val="1940475166"/>
                    </a:ext>
                  </a:extLst>
                </a:gridCol>
                <a:gridCol w="6034295">
                  <a:extLst>
                    <a:ext uri="{9D8B030D-6E8A-4147-A177-3AD203B41FA5}">
                      <a16:colId xmlns:a16="http://schemas.microsoft.com/office/drawing/2014/main" val="2332040759"/>
                    </a:ext>
                  </a:extLst>
                </a:gridCol>
              </a:tblGrid>
              <a:tr h="233975">
                <a:tc>
                  <a:txBody>
                    <a:bodyPr/>
                    <a:lstStyle/>
                    <a:p>
                      <a:r>
                        <a:rPr lang="en-US" sz="1000" b="1" i="0">
                          <a:latin typeface="Poppins SemiBold" pitchFamily="2" charset="77"/>
                          <a:cs typeface="Poppins SemiBold" pitchFamily="2" charset="77"/>
                        </a:rPr>
                        <a:t>Capability</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000" b="1" i="0">
                          <a:latin typeface="Poppins SemiBold" pitchFamily="2" charset="77"/>
                          <a:cs typeface="Poppins SemiBold" pitchFamily="2" charset="77"/>
                        </a:rPr>
                        <a:t>Opportunity </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000" b="1" i="0">
                          <a:latin typeface="Poppins SemiBold" pitchFamily="2" charset="77"/>
                          <a:cs typeface="Poppins SemiBold" pitchFamily="2" charset="77"/>
                        </a:rPr>
                        <a:t>Motivation</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596034577"/>
                  </a:ext>
                </a:extLst>
              </a:tr>
              <a:tr h="409456">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Knowledge: </a:t>
                      </a:r>
                      <a:r>
                        <a:rPr lang="en-US" sz="1100">
                          <a:solidFill>
                            <a:schemeClr val="bg1"/>
                          </a:solidFill>
                        </a:rPr>
                        <a:t>The extent to which an individual is aware of something leading to understanding of informed action. (1)</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Social influences: </a:t>
                      </a:r>
                      <a:r>
                        <a:rPr lang="en-US" sz="1100" b="0">
                          <a:solidFill>
                            <a:schemeClr val="bg1"/>
                          </a:solidFill>
                        </a:rPr>
                        <a:t>Interpersonal processes that can cause a person to change their thoughts, feelings or behaviors. These influences may include injunctive and descriptive norms, and tangible or emotional aid</a:t>
                      </a:r>
                      <a:r>
                        <a:rPr lang="en-US" sz="1100">
                          <a:solidFill>
                            <a:schemeClr val="bg1"/>
                          </a:solidFill>
                        </a:rPr>
                        <a:t> provided by one individual or group to an individual by members in one's social network or community</a:t>
                      </a:r>
                      <a:r>
                        <a:rPr lang="en-US" sz="1100" b="0">
                          <a:solidFill>
                            <a:schemeClr val="bg1"/>
                          </a:solidFill>
                        </a:rPr>
                        <a:t>. (1,2)*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Beliefs about capability: </a:t>
                      </a:r>
                      <a:r>
                        <a:rPr lang="en-US" sz="1100">
                          <a:solidFill>
                            <a:schemeClr val="bg1"/>
                          </a:solidFill>
                        </a:rPr>
                        <a:t>Acceptance of the truth about an ability, talent or facility that a person can put to constructive use. Includes: self-efficacy, beliefs, self-esteem. (2)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991798737"/>
                  </a:ext>
                </a:extLst>
              </a:tr>
              <a:tr h="379087">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vMerge="1">
                  <a:txBody>
                    <a:bodyPr/>
                    <a:lstStyle/>
                    <a:p>
                      <a:endParaRPr lang="en-GB"/>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Social/professional role and identity: </a:t>
                      </a:r>
                      <a:r>
                        <a:rPr lang="en-US" sz="1100">
                          <a:solidFill>
                            <a:schemeClr val="bg1"/>
                          </a:solidFill>
                        </a:rPr>
                        <a:t>A coherent set of behaviors and displayed personal qualities of an individual in a social or work setting. </a:t>
                      </a:r>
                      <a:r>
                        <a:rPr lang="en-US" sz="1100" b="0">
                          <a:solidFill>
                            <a:schemeClr val="bg1"/>
                          </a:solidFill>
                        </a:rPr>
                        <a:t>Includes: </a:t>
                      </a:r>
                      <a:r>
                        <a:rPr lang="en-US" sz="1100">
                          <a:solidFill>
                            <a:schemeClr val="bg1"/>
                          </a:solidFill>
                        </a:rPr>
                        <a:t>self-confidence, professional confidence, group identity. (2) </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9065284"/>
                  </a:ext>
                </a:extLst>
              </a:tr>
              <a:tr h="191227">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Physical, cognitive and interpersonal skills (skills): </a:t>
                      </a:r>
                      <a:r>
                        <a:rPr lang="en-US" sz="1100">
                          <a:solidFill>
                            <a:schemeClr val="bg1"/>
                          </a:solidFill>
                        </a:rPr>
                        <a:t>An individual’s ability or proficiency specific to a behavior. (1)</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701553809"/>
                  </a:ext>
                </a:extLst>
              </a:tr>
              <a:tr h="248598">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Optimism: </a:t>
                      </a:r>
                      <a:r>
                        <a:rPr lang="en-US" sz="1100"/>
                        <a:t>The confidence that things will happen for the best or that desired goals will be attained. (2)</a:t>
                      </a:r>
                      <a:endParaRPr lang="en-US" sz="1100">
                        <a:solidFill>
                          <a:schemeClr val="bg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9713774"/>
                  </a:ext>
                </a:extLst>
              </a:tr>
              <a:tr h="628808">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Beliefs about consequences: </a:t>
                      </a:r>
                      <a:r>
                        <a:rPr lang="en-US" sz="1100" b="0">
                          <a:solidFill>
                            <a:schemeClr val="bg1"/>
                          </a:solidFill>
                        </a:rPr>
                        <a:t>Acceptance of the truth, reality, or validity about outcomes of a behavior in a given situation. Includes an individual’s belief that </a:t>
                      </a:r>
                      <a:r>
                        <a:rPr lang="en-US" sz="1100">
                          <a:solidFill>
                            <a:schemeClr val="bg1"/>
                          </a:solidFill>
                        </a:rPr>
                        <a:t>positive or negative things will result if  he/she performs a behavior. (2)</a:t>
                      </a:r>
                      <a:endParaRPr lang="en-US" sz="1100">
                        <a:solidFill>
                          <a:schemeClr val="accent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E9F3B"/>
                    </a:solidFill>
                  </a:tcPr>
                </a:tc>
                <a:extLst>
                  <a:ext uri="{0D108BD9-81ED-4DB2-BD59-A6C34878D82A}">
                    <a16:rowId xmlns:a16="http://schemas.microsoft.com/office/drawing/2014/main" val="706633380"/>
                  </a:ext>
                </a:extLst>
              </a:tr>
              <a:tr h="570314">
                <a:tc rowSpan="3">
                  <a:txBody>
                    <a:bodyPr/>
                    <a:lstStyle/>
                    <a:p>
                      <a:r>
                        <a:rPr lang="en-US" sz="1100" b="1"/>
                        <a:t>Memory, attention, decision processes:</a:t>
                      </a:r>
                    </a:p>
                    <a:p>
                      <a:r>
                        <a:rPr lang="en-US" sz="1100"/>
                        <a:t>The ability to retain information, focus selectively on aspects of the environment, and choose between two or more alternatives. (2)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Environmental context and resources: </a:t>
                      </a:r>
                      <a:r>
                        <a:rPr lang="en-US" sz="1100"/>
                        <a:t>Any circumstance of a person’s situation or environment that discourages or encourages the development of skills and abilities, independence, social competence and adaptive behavior. (2)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Reinforcement: </a:t>
                      </a:r>
                      <a:r>
                        <a:rPr lang="en-US" sz="1100" b="0"/>
                        <a:t>Punishment, consequences, sanctions for performing an undesired behavior or not performing a desired behavior; and reinforcement and incentives for performing the desired behavior. (2)</a:t>
                      </a:r>
                      <a:endParaRPr lang="en-GB" sz="110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9704325"/>
                  </a:ext>
                </a:extLst>
              </a:tr>
              <a:tr h="24859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vMerge="1">
                  <a:txBody>
                    <a:bodyPr/>
                    <a:lstStyle/>
                    <a:p>
                      <a:endParaRPr lang="en-GB"/>
                    </a:p>
                  </a:txBody>
                  <a:tcP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Intentions: </a:t>
                      </a:r>
                      <a:r>
                        <a:rPr lang="en-US" sz="1100" b="0"/>
                        <a:t>A conscious decision to perform a behavior or a resolve to act in a certain way. (2)  </a:t>
                      </a:r>
                      <a:endParaRPr lang="en-GB" sz="110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9722811"/>
                  </a:ext>
                </a:extLst>
              </a:tr>
              <a:tr h="310088">
                <a:tc vMerge="1">
                  <a:txBody>
                    <a:bodyPr/>
                    <a:lstStyle/>
                    <a:p>
                      <a:endParaRPr lang="en-US" sz="11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rowSpan="2">
                  <a:txBody>
                    <a:bodyPr/>
                    <a:lstStyle/>
                    <a:p>
                      <a:r>
                        <a:rPr lang="en-US" sz="1100" b="1"/>
                        <a:t>Goals: </a:t>
                      </a:r>
                      <a:r>
                        <a:rPr lang="en-US" sz="1100" b="0"/>
                        <a:t>Desired outcomes or end states that an individual wants to achieve. For example, goal setting, action planning. (2)</a:t>
                      </a:r>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702556"/>
                  </a:ext>
                </a:extLst>
              </a:tr>
              <a:tr h="11208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Behavioral regulation: </a:t>
                      </a:r>
                      <a:r>
                        <a:rPr lang="en-US" sz="1100"/>
                        <a:t>Anything aimed at managing or changing objectively observed or measured actions. (2)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285750" indent="-285750">
                        <a:buClr>
                          <a:schemeClr val="accent3"/>
                        </a:buClr>
                        <a:buSzPct val="110000"/>
                        <a:buFont typeface="Wingdings" pitchFamily="2" charset="2"/>
                        <a:buChar char="§"/>
                      </a:pPr>
                      <a:endParaRPr lang="en-US" sz="9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chemeClr val="accent3"/>
                        </a:buClr>
                        <a:buSzPct val="110000"/>
                        <a:buFont typeface="Wingdings" pitchFamily="2" charset="2"/>
                        <a:buNone/>
                        <a:tabLst/>
                        <a:defRPr/>
                      </a:pPr>
                      <a:r>
                        <a:rPr lang="en-US" sz="900" b="1"/>
                        <a:t>Optimism: </a:t>
                      </a:r>
                      <a:r>
                        <a:rPr lang="en-US" sz="900"/>
                        <a:t>The confidence that things will happen for the best or that desired goals will be attained.  (2)</a:t>
                      </a:r>
                      <a:endParaRPr lang="en-US" sz="900">
                        <a:solidFill>
                          <a:schemeClr val="accent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004008"/>
                  </a:ext>
                </a:extLst>
              </a:tr>
              <a:tr h="619085">
                <a:tc vMerge="1">
                  <a:txBody>
                    <a:bodyPr/>
                    <a:lstStyle/>
                    <a:p>
                      <a:endParaRPr lang="en-US" sz="11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Emotion: </a:t>
                      </a:r>
                      <a:r>
                        <a:rPr lang="en-US" sz="1100" b="0">
                          <a:solidFill>
                            <a:schemeClr val="bg1"/>
                          </a:solidFill>
                        </a:rPr>
                        <a:t>A natural, instinctive state of mind resulting from one’s circumstances, mood or relationship with others. (2) </a:t>
                      </a:r>
                    </a:p>
                  </a:txBody>
                  <a:tcP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E9F3B"/>
                    </a:solidFill>
                  </a:tcPr>
                </a:tc>
                <a:extLst>
                  <a:ext uri="{0D108BD9-81ED-4DB2-BD59-A6C34878D82A}">
                    <a16:rowId xmlns:a16="http://schemas.microsoft.com/office/drawing/2014/main" val="572041343"/>
                  </a:ext>
                </a:extLst>
              </a:tr>
            </a:tbl>
          </a:graphicData>
        </a:graphic>
      </p:graphicFrame>
      <p:sp>
        <p:nvSpPr>
          <p:cNvPr id="7" name="Rectangle 6">
            <a:extLst>
              <a:ext uri="{FF2B5EF4-FFF2-40B4-BE49-F238E27FC236}">
                <a16:creationId xmlns:a16="http://schemas.microsoft.com/office/drawing/2014/main" id="{49AAE76A-450D-C740-9036-19E2A14BA77E}"/>
              </a:ext>
            </a:extLst>
          </p:cNvPr>
          <p:cNvSpPr/>
          <p:nvPr/>
        </p:nvSpPr>
        <p:spPr>
          <a:xfrm>
            <a:off x="320778" y="6420823"/>
            <a:ext cx="10792743" cy="246221"/>
          </a:xfrm>
          <a:prstGeom prst="rect">
            <a:avLst/>
          </a:prstGeom>
        </p:spPr>
        <p:txBody>
          <a:bodyPr wrap="square">
            <a:spAutoFit/>
          </a:bodyPr>
          <a:lstStyle/>
          <a:p>
            <a:r>
              <a:rPr lang="en-US" sz="1000" b="1"/>
              <a:t>*NOTE: </a:t>
            </a:r>
            <a:r>
              <a:rPr lang="en-US" sz="1000"/>
              <a:t>the literature is not clear on whether the influential norms could be better defined as ‘injunctive’ or ’descriptive’ in nature.  </a:t>
            </a:r>
          </a:p>
        </p:txBody>
      </p:sp>
      <p:sp>
        <p:nvSpPr>
          <p:cNvPr id="4" name="TextBox 3">
            <a:extLst>
              <a:ext uri="{FF2B5EF4-FFF2-40B4-BE49-F238E27FC236}">
                <a16:creationId xmlns:a16="http://schemas.microsoft.com/office/drawing/2014/main" id="{B3AEFCDB-142B-3A40-A8EE-8DF21DEC17E9}"/>
              </a:ext>
            </a:extLst>
          </p:cNvPr>
          <p:cNvSpPr txBox="1"/>
          <p:nvPr/>
        </p:nvSpPr>
        <p:spPr>
          <a:xfrm>
            <a:off x="429330" y="1070068"/>
            <a:ext cx="10464738" cy="954107"/>
          </a:xfrm>
          <a:prstGeom prst="rect">
            <a:avLst/>
          </a:prstGeom>
          <a:noFill/>
        </p:spPr>
        <p:txBody>
          <a:bodyPr wrap="square" rtlCol="0">
            <a:spAutoFit/>
          </a:bodyPr>
          <a:lstStyle/>
          <a:p>
            <a:r>
              <a:rPr lang="en-US" sz="1400"/>
              <a:t>Through literature review and action tank discussion, we sought to identify which constructs of the theoretical domains framework (TDF) most frequently impact key influencer behaviors that facilitate </a:t>
            </a:r>
            <a:r>
              <a:rPr lang="en-US" sz="1400" err="1"/>
              <a:t>PrEP</a:t>
            </a:r>
            <a:r>
              <a:rPr lang="en-US" sz="1400"/>
              <a:t> use. These constructs are noted in </a:t>
            </a:r>
            <a:r>
              <a:rPr lang="en-US" sz="1400" b="1">
                <a:solidFill>
                  <a:schemeClr val="accent3"/>
                </a:solidFill>
              </a:rPr>
              <a:t>GOLD</a:t>
            </a:r>
            <a:r>
              <a:rPr lang="en-US" sz="1400"/>
              <a:t> in the table below. Specific factors are examined by influencer group later in this report. However, many of the factors influencing acceptance were consistent across audiences, particularly related to knowledge, social influences and beliefs about consequences of oral </a:t>
            </a:r>
            <a:r>
              <a:rPr lang="en-US" sz="1400" err="1"/>
              <a:t>PrEP</a:t>
            </a:r>
            <a:r>
              <a:rPr lang="en-US" sz="1400"/>
              <a:t> or contraceptive product use. </a:t>
            </a:r>
          </a:p>
        </p:txBody>
      </p:sp>
    </p:spTree>
    <p:extLst>
      <p:ext uri="{BB962C8B-B14F-4D97-AF65-F5344CB8AC3E}">
        <p14:creationId xmlns:p14="http://schemas.microsoft.com/office/powerpoint/2010/main" val="184658846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8"/>
          <p:cNvSpPr/>
          <p:nvPr/>
        </p:nvSpPr>
        <p:spPr>
          <a:xfrm>
            <a:off x="0" y="0"/>
            <a:ext cx="12192000" cy="6858000"/>
          </a:xfrm>
          <a:prstGeom prst="rect">
            <a:avLst/>
          </a:prstGeom>
          <a:solidFill>
            <a:srgbClr val="F8C733"/>
          </a:solidFill>
          <a:ln>
            <a:noFill/>
          </a:ln>
        </p:spPr>
        <p:txBody>
          <a:bodyPr spcFirstLastPara="1" wrap="square" lIns="105500" tIns="52733" rIns="105500" bIns="52733" anchor="ctr" anchorCtr="0">
            <a:noAutofit/>
          </a:bodyPr>
          <a:lstStyle/>
          <a:p>
            <a:pPr algn="ctr" defTabSz="1219170">
              <a:buClr>
                <a:srgbClr val="000000"/>
              </a:buClr>
              <a:buSzPts val="800"/>
            </a:pPr>
            <a:endParaRPr sz="1067" kern="0">
              <a:solidFill>
                <a:srgbClr val="FFFFFF"/>
              </a:solidFill>
              <a:latin typeface="Calibri"/>
              <a:ea typeface="Calibri"/>
              <a:cs typeface="Calibri"/>
              <a:sym typeface="Calibri"/>
            </a:endParaRPr>
          </a:p>
        </p:txBody>
      </p:sp>
      <p:sp>
        <p:nvSpPr>
          <p:cNvPr id="530" name="Google Shape;530;p18"/>
          <p:cNvSpPr txBox="1">
            <a:spLocks noGrp="1"/>
          </p:cNvSpPr>
          <p:nvPr>
            <p:ph type="title"/>
          </p:nvPr>
        </p:nvSpPr>
        <p:spPr>
          <a:xfrm>
            <a:off x="355597" y="411567"/>
            <a:ext cx="11357600" cy="661600"/>
          </a:xfrm>
          <a:prstGeom prst="rect">
            <a:avLst/>
          </a:prstGeom>
          <a:noFill/>
          <a:ln>
            <a:noFill/>
          </a:ln>
        </p:spPr>
        <p:txBody>
          <a:bodyPr spcFirstLastPara="1" wrap="square" lIns="105500" tIns="52733" rIns="105500" bIns="52733" anchor="ctr" anchorCtr="0">
            <a:normAutofit/>
          </a:bodyPr>
          <a:lstStyle/>
          <a:p>
            <a:pPr algn="ctr">
              <a:buSzPts val="2400"/>
            </a:pPr>
            <a:r>
              <a:rPr lang="en" sz="3200" b="1">
                <a:latin typeface="Barlow"/>
                <a:ea typeface="Barlow"/>
                <a:cs typeface="Barlow"/>
                <a:sym typeface="Barlow"/>
              </a:rPr>
              <a:t>LEARNINGS AND OVERALL RECOMMENDATIONS </a:t>
            </a:r>
            <a:endParaRPr sz="3200">
              <a:latin typeface="Barlow"/>
              <a:ea typeface="Barlow"/>
              <a:cs typeface="Barlow"/>
              <a:sym typeface="Barlow"/>
            </a:endParaRPr>
          </a:p>
        </p:txBody>
      </p:sp>
      <p:sp>
        <p:nvSpPr>
          <p:cNvPr id="531" name="Google Shape;531;p18"/>
          <p:cNvSpPr txBox="1"/>
          <p:nvPr/>
        </p:nvSpPr>
        <p:spPr>
          <a:xfrm>
            <a:off x="11299172" y="6207563"/>
            <a:ext cx="528800" cy="311617"/>
          </a:xfrm>
          <a:prstGeom prst="rect">
            <a:avLst/>
          </a:prstGeom>
          <a:noFill/>
          <a:ln>
            <a:noFill/>
          </a:ln>
        </p:spPr>
        <p:txBody>
          <a:bodyPr spcFirstLastPara="1" wrap="square" lIns="105500" tIns="52733" rIns="105500" bIns="52733" anchor="t" anchorCtr="0">
            <a:spAutoFit/>
          </a:bodyPr>
          <a:lstStyle/>
          <a:p>
            <a:pPr defTabSz="1219170">
              <a:buClr>
                <a:srgbClr val="000000"/>
              </a:buClr>
              <a:buSzPts val="1000"/>
            </a:pPr>
            <a:r>
              <a:rPr lang="en" sz="1333" kern="0">
                <a:solidFill>
                  <a:srgbClr val="000000"/>
                </a:solidFill>
                <a:latin typeface="Barlow"/>
                <a:ea typeface="Barlow"/>
                <a:cs typeface="Barlow"/>
                <a:sym typeface="Barlow"/>
              </a:rPr>
              <a:t>13</a:t>
            </a:r>
            <a:endParaRPr sz="1600" kern="0">
              <a:solidFill>
                <a:srgbClr val="000000"/>
              </a:solidFill>
              <a:latin typeface="Arial"/>
              <a:ea typeface="Arial"/>
              <a:cs typeface="Arial"/>
              <a:sym typeface="Arial"/>
            </a:endParaRPr>
          </a:p>
        </p:txBody>
      </p:sp>
      <p:sp>
        <p:nvSpPr>
          <p:cNvPr id="532" name="Google Shape;532;p18"/>
          <p:cNvSpPr/>
          <p:nvPr/>
        </p:nvSpPr>
        <p:spPr>
          <a:xfrm>
            <a:off x="443524" y="1362353"/>
            <a:ext cx="3642400" cy="5092000"/>
          </a:xfrm>
          <a:prstGeom prst="rect">
            <a:avLst/>
          </a:prstGeom>
          <a:solidFill>
            <a:srgbClr val="F8C733"/>
          </a:solidFill>
          <a:ln>
            <a:noFill/>
          </a:ln>
        </p:spPr>
        <p:txBody>
          <a:bodyPr spcFirstLastPara="1" wrap="square" lIns="105500" tIns="52733" rIns="105500" bIns="52733" anchor="t" anchorCtr="0">
            <a:noAutofit/>
          </a:bodyPr>
          <a:lstStyle/>
          <a:p>
            <a:pPr defTabSz="1219170">
              <a:buClr>
                <a:srgbClr val="000000"/>
              </a:buClr>
              <a:buSzPts val="1700"/>
            </a:pPr>
            <a:endParaRPr sz="2267" b="1" kern="0">
              <a:solidFill>
                <a:srgbClr val="FFFFFF"/>
              </a:solidFill>
              <a:latin typeface="Barlow"/>
              <a:ea typeface="Barlow"/>
              <a:cs typeface="Barlow"/>
              <a:sym typeface="Barlow"/>
            </a:endParaRPr>
          </a:p>
          <a:p>
            <a:pPr defTabSz="1219170">
              <a:buClr>
                <a:srgbClr val="000000"/>
              </a:buClr>
              <a:buSzPts val="1700"/>
            </a:pPr>
            <a:endParaRPr sz="2267" b="1" kern="0">
              <a:solidFill>
                <a:srgbClr val="FFFFFF"/>
              </a:solidFill>
              <a:latin typeface="Barlow"/>
              <a:ea typeface="Barlow"/>
              <a:cs typeface="Barlow"/>
              <a:sym typeface="Barlow"/>
            </a:endParaRPr>
          </a:p>
          <a:p>
            <a:pPr defTabSz="1219170">
              <a:buClr>
                <a:srgbClr val="000000"/>
              </a:buClr>
              <a:buSzPts val="1700"/>
            </a:pPr>
            <a:endParaRPr sz="2267" b="1" kern="0">
              <a:solidFill>
                <a:srgbClr val="FFFFFF"/>
              </a:solidFill>
              <a:latin typeface="Barlow"/>
              <a:ea typeface="Barlow"/>
              <a:cs typeface="Barlow"/>
              <a:sym typeface="Barlow"/>
            </a:endParaRPr>
          </a:p>
          <a:p>
            <a:pPr defTabSz="1219170">
              <a:buClr>
                <a:srgbClr val="000000"/>
              </a:buClr>
              <a:buSzPts val="1700"/>
            </a:pPr>
            <a:endParaRPr sz="2267" b="1" kern="0">
              <a:solidFill>
                <a:srgbClr val="FFFFFF"/>
              </a:solidFill>
              <a:latin typeface="Barlow"/>
              <a:ea typeface="Barlow"/>
              <a:cs typeface="Barlow"/>
              <a:sym typeface="Barlow"/>
            </a:endParaRPr>
          </a:p>
          <a:p>
            <a:pPr defTabSz="1219170">
              <a:buClr>
                <a:srgbClr val="000000"/>
              </a:buClr>
              <a:buSzPts val="1700"/>
            </a:pPr>
            <a:endParaRPr sz="2267" b="1" kern="0">
              <a:solidFill>
                <a:srgbClr val="FFFFFF"/>
              </a:solidFill>
              <a:latin typeface="Barlow"/>
              <a:ea typeface="Barlow"/>
              <a:cs typeface="Barlow"/>
              <a:sym typeface="Barlow"/>
            </a:endParaRPr>
          </a:p>
          <a:p>
            <a:pPr defTabSz="1219170">
              <a:buClr>
                <a:srgbClr val="000000"/>
              </a:buClr>
              <a:buSzPts val="1700"/>
            </a:pPr>
            <a:endParaRPr sz="2267" b="1" kern="0">
              <a:solidFill>
                <a:srgbClr val="FFFFFF"/>
              </a:solidFill>
              <a:latin typeface="Barlow"/>
              <a:ea typeface="Barlow"/>
              <a:cs typeface="Barlow"/>
              <a:sym typeface="Barlow"/>
            </a:endParaRPr>
          </a:p>
          <a:p>
            <a:pPr defTabSz="1219170">
              <a:buClr>
                <a:srgbClr val="000000"/>
              </a:buClr>
              <a:buSzPts val="1400"/>
            </a:pPr>
            <a:endParaRPr sz="1867" kern="0">
              <a:solidFill>
                <a:srgbClr val="000000"/>
              </a:solidFill>
              <a:latin typeface="Barlow"/>
              <a:ea typeface="Barlow"/>
              <a:cs typeface="Barlow"/>
              <a:sym typeface="Barlow"/>
            </a:endParaRPr>
          </a:p>
          <a:p>
            <a:pPr defTabSz="1219170">
              <a:buClr>
                <a:srgbClr val="000000"/>
              </a:buClr>
              <a:buSzPts val="1400"/>
            </a:pPr>
            <a:r>
              <a:rPr lang="en" sz="1867" kern="0">
                <a:solidFill>
                  <a:srgbClr val="000000"/>
                </a:solidFill>
                <a:latin typeface="Barlow"/>
                <a:ea typeface="Barlow"/>
                <a:cs typeface="Barlow"/>
                <a:sym typeface="Barlow"/>
              </a:rPr>
              <a:t>The relationship Ni Nyampinga had built - with girls and those around them - allowed us to take on specific and highly sensitive issues in a way that was trusted, accepted and resulted in significant outcomes across a short period of time.</a:t>
            </a:r>
            <a:endParaRPr sz="1600" kern="0">
              <a:solidFill>
                <a:srgbClr val="000000"/>
              </a:solidFill>
              <a:latin typeface="Barlow"/>
              <a:ea typeface="Barlow"/>
              <a:cs typeface="Barlow"/>
              <a:sym typeface="Barlow"/>
            </a:endParaRPr>
          </a:p>
          <a:p>
            <a:pPr defTabSz="1219170">
              <a:buClr>
                <a:srgbClr val="000000"/>
              </a:buClr>
              <a:buSzPts val="1700"/>
            </a:pPr>
            <a:endParaRPr sz="2267" b="1" kern="0">
              <a:solidFill>
                <a:srgbClr val="FFFFFF"/>
              </a:solidFill>
              <a:latin typeface="Barlow"/>
              <a:ea typeface="Barlow"/>
              <a:cs typeface="Barlow"/>
              <a:sym typeface="Barlow"/>
            </a:endParaRPr>
          </a:p>
        </p:txBody>
      </p:sp>
      <p:sp>
        <p:nvSpPr>
          <p:cNvPr id="533" name="Google Shape;533;p18"/>
          <p:cNvSpPr/>
          <p:nvPr/>
        </p:nvSpPr>
        <p:spPr>
          <a:xfrm>
            <a:off x="4085933" y="1362367"/>
            <a:ext cx="3813600" cy="5092000"/>
          </a:xfrm>
          <a:prstGeom prst="rect">
            <a:avLst/>
          </a:prstGeom>
          <a:solidFill>
            <a:srgbClr val="F8C733"/>
          </a:solidFill>
          <a:ln>
            <a:noFill/>
          </a:ln>
        </p:spPr>
        <p:txBody>
          <a:bodyPr spcFirstLastPara="1" wrap="square" lIns="105500" tIns="52733" rIns="105500" bIns="52733" anchor="t" anchorCtr="0">
            <a:noAutofit/>
          </a:bodyPr>
          <a:lstStyle/>
          <a:p>
            <a:pPr defTabSz="1219170">
              <a:buClr>
                <a:srgbClr val="000000"/>
              </a:buClr>
              <a:buSzPts val="1700"/>
            </a:pPr>
            <a:r>
              <a:rPr lang="en" sz="2267" b="1" kern="0">
                <a:solidFill>
                  <a:srgbClr val="000000"/>
                </a:solidFill>
                <a:latin typeface="Barlow"/>
                <a:ea typeface="Barlow"/>
                <a:cs typeface="Barlow"/>
                <a:sym typeface="Barlow"/>
              </a:rPr>
              <a:t>IMPORTANCE OF A </a:t>
            </a:r>
            <a:r>
              <a:rPr lang="en" sz="2267" b="1" kern="0">
                <a:solidFill>
                  <a:srgbClr val="FFFFFF"/>
                </a:solidFill>
                <a:highlight>
                  <a:srgbClr val="000000"/>
                </a:highlight>
                <a:latin typeface="Barlow"/>
                <a:ea typeface="Barlow"/>
                <a:cs typeface="Barlow"/>
                <a:sym typeface="Barlow"/>
              </a:rPr>
              <a:t>PARTICIPATORY APPROACH</a:t>
            </a:r>
            <a:r>
              <a:rPr lang="en" sz="2267" b="1" kern="0">
                <a:solidFill>
                  <a:srgbClr val="000000"/>
                </a:solidFill>
                <a:latin typeface="Barlow"/>
                <a:ea typeface="Barlow"/>
                <a:cs typeface="Barlow"/>
                <a:sym typeface="Barlow"/>
              </a:rPr>
              <a:t>, WORKING WITH AND FOR GIRLS.  </a:t>
            </a:r>
            <a:endParaRPr sz="1600" kern="0">
              <a:solidFill>
                <a:srgbClr val="000000"/>
              </a:solidFill>
              <a:latin typeface="Barlow"/>
              <a:ea typeface="Barlow"/>
              <a:cs typeface="Barlow"/>
              <a:sym typeface="Barlow"/>
            </a:endParaRPr>
          </a:p>
          <a:p>
            <a:pPr defTabSz="1219170">
              <a:buClr>
                <a:srgbClr val="000000"/>
              </a:buClr>
              <a:buSzPts val="1700"/>
            </a:pPr>
            <a:endParaRPr sz="2267" b="1" kern="0">
              <a:solidFill>
                <a:srgbClr val="FFFFFF"/>
              </a:solidFill>
              <a:latin typeface="Barlow"/>
              <a:ea typeface="Barlow"/>
              <a:cs typeface="Barlow"/>
              <a:sym typeface="Barlow"/>
            </a:endParaRPr>
          </a:p>
          <a:p>
            <a:pPr defTabSz="1219170">
              <a:buClr>
                <a:srgbClr val="000000"/>
              </a:buClr>
              <a:buSzPts val="1400"/>
            </a:pPr>
            <a:endParaRPr sz="1867" kern="0">
              <a:solidFill>
                <a:srgbClr val="000000"/>
              </a:solidFill>
              <a:latin typeface="Barlow"/>
              <a:ea typeface="Barlow"/>
              <a:cs typeface="Barlow"/>
              <a:sym typeface="Barlow"/>
            </a:endParaRPr>
          </a:p>
          <a:p>
            <a:pPr defTabSz="1219170">
              <a:buClr>
                <a:srgbClr val="000000"/>
              </a:buClr>
              <a:buSzPts val="1400"/>
            </a:pPr>
            <a:endParaRPr sz="1867" kern="0">
              <a:solidFill>
                <a:srgbClr val="000000"/>
              </a:solidFill>
              <a:latin typeface="Barlow"/>
              <a:ea typeface="Barlow"/>
              <a:cs typeface="Barlow"/>
              <a:sym typeface="Barlow"/>
            </a:endParaRPr>
          </a:p>
          <a:p>
            <a:pPr defTabSz="1219170">
              <a:buClr>
                <a:srgbClr val="000000"/>
              </a:buClr>
              <a:buSzPts val="1400"/>
            </a:pPr>
            <a:r>
              <a:rPr lang="en" sz="1867" kern="0">
                <a:solidFill>
                  <a:srgbClr val="000000"/>
                </a:solidFill>
                <a:latin typeface="Barlow"/>
                <a:ea typeface="Barlow"/>
                <a:cs typeface="Barlow"/>
                <a:sym typeface="Barlow"/>
              </a:rPr>
              <a:t>All content and interventions were developed with young people and created by a team of young Rwandans who have lived experiences of the issues.</a:t>
            </a:r>
            <a:endParaRPr sz="1600" kern="0">
              <a:solidFill>
                <a:srgbClr val="000000"/>
              </a:solidFill>
              <a:latin typeface="Barlow"/>
              <a:ea typeface="Barlow"/>
              <a:cs typeface="Barlow"/>
              <a:sym typeface="Barlow"/>
            </a:endParaRPr>
          </a:p>
          <a:p>
            <a:pPr defTabSz="1219170">
              <a:buClr>
                <a:srgbClr val="000000"/>
              </a:buClr>
              <a:buSzPts val="1400"/>
            </a:pPr>
            <a:endParaRPr sz="1867" kern="0">
              <a:solidFill>
                <a:srgbClr val="000000"/>
              </a:solidFill>
              <a:latin typeface="Barlow"/>
              <a:ea typeface="Barlow"/>
              <a:cs typeface="Barlow"/>
              <a:sym typeface="Barlow"/>
            </a:endParaRPr>
          </a:p>
          <a:p>
            <a:pPr defTabSz="1219170">
              <a:buClr>
                <a:srgbClr val="000000"/>
              </a:buClr>
              <a:buSzPts val="1400"/>
            </a:pPr>
            <a:r>
              <a:rPr lang="en" sz="1867" kern="0">
                <a:solidFill>
                  <a:srgbClr val="000000"/>
                </a:solidFill>
                <a:latin typeface="Barlow"/>
                <a:ea typeface="Barlow"/>
                <a:cs typeface="Barlow"/>
                <a:sym typeface="Barlow"/>
              </a:rPr>
              <a:t>This approach meant content reflected the real needs, questions and concerns of young people and empowered than to act. </a:t>
            </a:r>
            <a:endParaRPr sz="1600" kern="0">
              <a:solidFill>
                <a:srgbClr val="000000"/>
              </a:solidFill>
              <a:latin typeface="Barlow"/>
              <a:ea typeface="Barlow"/>
              <a:cs typeface="Barlow"/>
              <a:sym typeface="Barlow"/>
            </a:endParaRPr>
          </a:p>
          <a:p>
            <a:pPr defTabSz="1219170">
              <a:buClr>
                <a:srgbClr val="000000"/>
              </a:buClr>
              <a:buSzPts val="1700"/>
            </a:pPr>
            <a:endParaRPr sz="2267" b="1" kern="0">
              <a:solidFill>
                <a:srgbClr val="FFFFFF"/>
              </a:solidFill>
              <a:latin typeface="Barlow"/>
              <a:ea typeface="Barlow"/>
              <a:cs typeface="Barlow"/>
              <a:sym typeface="Barlow"/>
            </a:endParaRPr>
          </a:p>
        </p:txBody>
      </p:sp>
      <p:sp>
        <p:nvSpPr>
          <p:cNvPr id="534" name="Google Shape;534;p18"/>
          <p:cNvSpPr/>
          <p:nvPr/>
        </p:nvSpPr>
        <p:spPr>
          <a:xfrm>
            <a:off x="8070767" y="1362367"/>
            <a:ext cx="3813600" cy="5092000"/>
          </a:xfrm>
          <a:prstGeom prst="rect">
            <a:avLst/>
          </a:prstGeom>
          <a:solidFill>
            <a:srgbClr val="F8C733"/>
          </a:solidFill>
          <a:ln>
            <a:noFill/>
          </a:ln>
        </p:spPr>
        <p:txBody>
          <a:bodyPr spcFirstLastPara="1" wrap="square" lIns="105500" tIns="52733" rIns="105500" bIns="52733" anchor="t" anchorCtr="0">
            <a:noAutofit/>
          </a:bodyPr>
          <a:lstStyle/>
          <a:p>
            <a:pPr defTabSz="1219170">
              <a:buClr>
                <a:srgbClr val="000000"/>
              </a:buClr>
              <a:buSzPts val="1700"/>
            </a:pPr>
            <a:r>
              <a:rPr lang="en" sz="2267" b="1" kern="0">
                <a:solidFill>
                  <a:srgbClr val="000000"/>
                </a:solidFill>
                <a:latin typeface="Barlow"/>
                <a:ea typeface="Barlow"/>
                <a:cs typeface="Barlow"/>
                <a:sym typeface="Barlow"/>
              </a:rPr>
              <a:t>RECOGNISING THE </a:t>
            </a:r>
            <a:r>
              <a:rPr lang="en" sz="2267" b="1" kern="0">
                <a:solidFill>
                  <a:srgbClr val="FFFFFF"/>
                </a:solidFill>
                <a:highlight>
                  <a:srgbClr val="000000"/>
                </a:highlight>
                <a:latin typeface="Barlow"/>
                <a:ea typeface="Barlow"/>
                <a:cs typeface="Barlow"/>
                <a:sym typeface="Barlow"/>
              </a:rPr>
              <a:t>IMPORTANCE OF THOSE AROUND THE GIRL </a:t>
            </a:r>
            <a:r>
              <a:rPr lang="en" sz="2267" b="1" kern="0">
                <a:solidFill>
                  <a:srgbClr val="000000"/>
                </a:solidFill>
                <a:latin typeface="Barlow"/>
                <a:ea typeface="Barlow"/>
                <a:cs typeface="Barlow"/>
                <a:sym typeface="Barlow"/>
              </a:rPr>
              <a:t>AND BRINGING THEM INTO THE CONVERSATION.</a:t>
            </a:r>
            <a:endParaRPr sz="1600" kern="0">
              <a:solidFill>
                <a:srgbClr val="000000"/>
              </a:solidFill>
              <a:latin typeface="Barlow"/>
              <a:ea typeface="Barlow"/>
              <a:cs typeface="Barlow"/>
              <a:sym typeface="Barlow"/>
            </a:endParaRPr>
          </a:p>
          <a:p>
            <a:pPr defTabSz="1219170">
              <a:buClr>
                <a:srgbClr val="000000"/>
              </a:buClr>
              <a:buSzPts val="1400"/>
            </a:pPr>
            <a:endParaRPr sz="1867" kern="0">
              <a:solidFill>
                <a:srgbClr val="000000"/>
              </a:solidFill>
              <a:latin typeface="Barlow"/>
              <a:ea typeface="Barlow"/>
              <a:cs typeface="Barlow"/>
              <a:sym typeface="Barlow"/>
            </a:endParaRPr>
          </a:p>
          <a:p>
            <a:pPr defTabSz="1219170">
              <a:buClr>
                <a:srgbClr val="000000"/>
              </a:buClr>
              <a:buSzPts val="1400"/>
            </a:pPr>
            <a:endParaRPr sz="1867" kern="0">
              <a:solidFill>
                <a:srgbClr val="000000"/>
              </a:solidFill>
              <a:latin typeface="Barlow"/>
              <a:ea typeface="Barlow"/>
              <a:cs typeface="Barlow"/>
              <a:sym typeface="Barlow"/>
            </a:endParaRPr>
          </a:p>
          <a:p>
            <a:pPr defTabSz="1219170">
              <a:buClr>
                <a:srgbClr val="000000"/>
              </a:buClr>
              <a:buSzPts val="1400"/>
            </a:pPr>
            <a:r>
              <a:rPr lang="en" sz="1867" kern="0">
                <a:solidFill>
                  <a:srgbClr val="000000"/>
                </a:solidFill>
                <a:latin typeface="Barlow"/>
                <a:ea typeface="Barlow"/>
                <a:cs typeface="Barlow"/>
                <a:sym typeface="Barlow"/>
              </a:rPr>
              <a:t>Some of the most significant barriers preventing girls accessing services are around fears of outcome expectation - judgement, by others. </a:t>
            </a:r>
            <a:endParaRPr sz="1600" kern="0">
              <a:solidFill>
                <a:srgbClr val="000000"/>
              </a:solidFill>
              <a:latin typeface="Barlow"/>
              <a:ea typeface="Barlow"/>
              <a:cs typeface="Barlow"/>
              <a:sym typeface="Barlow"/>
            </a:endParaRPr>
          </a:p>
          <a:p>
            <a:pPr defTabSz="1219170">
              <a:buClr>
                <a:srgbClr val="000000"/>
              </a:buClr>
              <a:buSzPts val="1400"/>
            </a:pPr>
            <a:endParaRPr sz="1867" kern="0">
              <a:solidFill>
                <a:srgbClr val="000000"/>
              </a:solidFill>
              <a:latin typeface="Barlow"/>
              <a:ea typeface="Barlow"/>
              <a:cs typeface="Barlow"/>
              <a:sym typeface="Barlow"/>
            </a:endParaRPr>
          </a:p>
          <a:p>
            <a:pPr defTabSz="1219170">
              <a:buClr>
                <a:srgbClr val="000000"/>
              </a:buClr>
              <a:buSzPts val="1400"/>
            </a:pPr>
            <a:r>
              <a:rPr lang="en" sz="1867" kern="0">
                <a:solidFill>
                  <a:srgbClr val="000000"/>
                </a:solidFill>
                <a:latin typeface="Barlow"/>
                <a:ea typeface="Barlow"/>
                <a:cs typeface="Barlow"/>
                <a:sym typeface="Barlow"/>
              </a:rPr>
              <a:t>By bringing in the voices of boys, parents, Healthcare Workers, and community leaders, we break down girls’ fears and provide essential support. </a:t>
            </a:r>
            <a:endParaRPr sz="2267" b="1" kern="0">
              <a:solidFill>
                <a:srgbClr val="FFFFFF"/>
              </a:solidFill>
              <a:latin typeface="Barlow"/>
              <a:ea typeface="Barlow"/>
              <a:cs typeface="Barlow"/>
              <a:sym typeface="Barlow"/>
            </a:endParaRPr>
          </a:p>
        </p:txBody>
      </p:sp>
      <p:sp>
        <p:nvSpPr>
          <p:cNvPr id="535" name="Google Shape;535;p18"/>
          <p:cNvSpPr/>
          <p:nvPr/>
        </p:nvSpPr>
        <p:spPr>
          <a:xfrm>
            <a:off x="425935" y="1352124"/>
            <a:ext cx="3506400" cy="1938800"/>
          </a:xfrm>
          <a:prstGeom prst="rect">
            <a:avLst/>
          </a:prstGeom>
          <a:noFill/>
          <a:ln>
            <a:noFill/>
          </a:ln>
        </p:spPr>
        <p:txBody>
          <a:bodyPr spcFirstLastPara="1" wrap="square" lIns="105500" tIns="52733" rIns="105500" bIns="52733" anchor="t" anchorCtr="0">
            <a:noAutofit/>
          </a:bodyPr>
          <a:lstStyle/>
          <a:p>
            <a:pPr defTabSz="1219170">
              <a:buClr>
                <a:srgbClr val="000000"/>
              </a:buClr>
              <a:buSzPts val="1700"/>
            </a:pPr>
            <a:r>
              <a:rPr lang="en" sz="2267" b="1" kern="0">
                <a:solidFill>
                  <a:srgbClr val="000000"/>
                </a:solidFill>
                <a:latin typeface="Barlow"/>
                <a:ea typeface="Barlow"/>
                <a:cs typeface="Barlow"/>
                <a:sym typeface="Barlow"/>
              </a:rPr>
              <a:t>LONG-TERM, FLEXIBLE INTERVENTIONS MUST BE </a:t>
            </a:r>
            <a:r>
              <a:rPr lang="en" sz="2267" b="1" kern="0">
                <a:solidFill>
                  <a:srgbClr val="FFFFFF"/>
                </a:solidFill>
                <a:highlight>
                  <a:srgbClr val="000000"/>
                </a:highlight>
                <a:latin typeface="Barlow"/>
                <a:ea typeface="Barlow"/>
                <a:cs typeface="Barlow"/>
                <a:sym typeface="Barlow"/>
              </a:rPr>
              <a:t>BUILT ON TRUST AND EXISTING ENGAGEMENT</a:t>
            </a:r>
            <a:r>
              <a:rPr lang="en" sz="2267" b="1" kern="0">
                <a:solidFill>
                  <a:srgbClr val="000000"/>
                </a:solidFill>
                <a:latin typeface="Barlow"/>
                <a:ea typeface="Barlow"/>
                <a:cs typeface="Barlow"/>
                <a:sym typeface="Barlow"/>
              </a:rPr>
              <a:t>.</a:t>
            </a:r>
            <a:endParaRPr sz="1600" kern="0">
              <a:solidFill>
                <a:srgbClr val="000000"/>
              </a:solidFill>
              <a:latin typeface="Barlow"/>
              <a:ea typeface="Barlow"/>
              <a:cs typeface="Barlow"/>
              <a:sym typeface="Barlow"/>
            </a:endParaRPr>
          </a:p>
        </p:txBody>
      </p:sp>
      <p:cxnSp>
        <p:nvCxnSpPr>
          <p:cNvPr id="536" name="Google Shape;536;p18"/>
          <p:cNvCxnSpPr/>
          <p:nvPr/>
        </p:nvCxnSpPr>
        <p:spPr>
          <a:xfrm>
            <a:off x="526888" y="3321511"/>
            <a:ext cx="3252000" cy="0"/>
          </a:xfrm>
          <a:prstGeom prst="straightConnector1">
            <a:avLst/>
          </a:prstGeom>
          <a:noFill/>
          <a:ln w="9525" cap="flat" cmpd="sng">
            <a:solidFill>
              <a:schemeClr val="dk1"/>
            </a:solidFill>
            <a:prstDash val="solid"/>
            <a:miter lim="800000"/>
            <a:headEnd type="none" w="sm" len="sm"/>
            <a:tailEnd type="none" w="sm" len="sm"/>
          </a:ln>
        </p:spPr>
      </p:cxnSp>
      <p:cxnSp>
        <p:nvCxnSpPr>
          <p:cNvPr id="537" name="Google Shape;537;p18"/>
          <p:cNvCxnSpPr/>
          <p:nvPr/>
        </p:nvCxnSpPr>
        <p:spPr>
          <a:xfrm>
            <a:off x="4382192" y="3321511"/>
            <a:ext cx="3259600" cy="0"/>
          </a:xfrm>
          <a:prstGeom prst="straightConnector1">
            <a:avLst/>
          </a:prstGeom>
          <a:noFill/>
          <a:ln w="9525" cap="flat" cmpd="sng">
            <a:solidFill>
              <a:schemeClr val="dk1"/>
            </a:solidFill>
            <a:prstDash val="solid"/>
            <a:miter lim="800000"/>
            <a:headEnd type="none" w="sm" len="sm"/>
            <a:tailEnd type="none" w="sm" len="sm"/>
          </a:ln>
        </p:spPr>
      </p:cxnSp>
      <p:cxnSp>
        <p:nvCxnSpPr>
          <p:cNvPr id="538" name="Google Shape;538;p18"/>
          <p:cNvCxnSpPr/>
          <p:nvPr/>
        </p:nvCxnSpPr>
        <p:spPr>
          <a:xfrm>
            <a:off x="8168312" y="3321511"/>
            <a:ext cx="32596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542"/>
        <p:cNvGrpSpPr/>
        <p:nvPr/>
      </p:nvGrpSpPr>
      <p:grpSpPr>
        <a:xfrm>
          <a:off x="0" y="0"/>
          <a:ext cx="0" cy="0"/>
          <a:chOff x="0" y="0"/>
          <a:chExt cx="0" cy="0"/>
        </a:xfrm>
      </p:grpSpPr>
      <p:sp>
        <p:nvSpPr>
          <p:cNvPr id="543" name="Google Shape;543;p19"/>
          <p:cNvSpPr txBox="1">
            <a:spLocks noGrp="1"/>
          </p:cNvSpPr>
          <p:nvPr>
            <p:ph type="body" idx="1"/>
          </p:nvPr>
        </p:nvSpPr>
        <p:spPr>
          <a:xfrm>
            <a:off x="293600" y="1226267"/>
            <a:ext cx="6322000" cy="5817600"/>
          </a:xfrm>
          <a:prstGeom prst="rect">
            <a:avLst/>
          </a:prstGeom>
          <a:noFill/>
          <a:ln>
            <a:noFill/>
          </a:ln>
        </p:spPr>
        <p:txBody>
          <a:bodyPr spcFirstLastPara="1" wrap="square" lIns="121900" tIns="121900" rIns="121900" bIns="121900" anchor="t" anchorCtr="0">
            <a:noAutofit/>
          </a:bodyPr>
          <a:lstStyle/>
          <a:p>
            <a:pPr marL="0" indent="0">
              <a:lnSpc>
                <a:spcPct val="97000"/>
              </a:lnSpc>
              <a:buSzPts val="523"/>
              <a:buNone/>
            </a:pPr>
            <a:endParaRPr sz="1285">
              <a:solidFill>
                <a:schemeClr val="dk1"/>
              </a:solidFill>
              <a:latin typeface="Barlow"/>
              <a:ea typeface="Barlow"/>
              <a:cs typeface="Barlow"/>
              <a:sym typeface="Barlow"/>
            </a:endParaRPr>
          </a:p>
          <a:p>
            <a:pPr marL="0" indent="0">
              <a:lnSpc>
                <a:spcPct val="97000"/>
              </a:lnSpc>
              <a:buClr>
                <a:schemeClr val="dk1"/>
              </a:buClr>
              <a:buSzPts val="665"/>
              <a:buNone/>
            </a:pPr>
            <a:r>
              <a:rPr lang="en" sz="2117" b="1">
                <a:solidFill>
                  <a:schemeClr val="dk1"/>
                </a:solidFill>
                <a:latin typeface="Barlow"/>
                <a:ea typeface="Barlow"/>
                <a:cs typeface="Barlow"/>
                <a:sym typeface="Barlow"/>
              </a:rPr>
              <a:t>Dismissing the myth help girls become more self-confident and act on key messages.</a:t>
            </a:r>
            <a:endParaRPr sz="2117" b="1">
              <a:solidFill>
                <a:schemeClr val="dk1"/>
              </a:solidFill>
              <a:latin typeface="Barlow"/>
              <a:ea typeface="Barlow"/>
              <a:cs typeface="Barlow"/>
              <a:sym typeface="Barlow"/>
            </a:endParaRPr>
          </a:p>
          <a:p>
            <a:pPr marL="0" indent="0">
              <a:lnSpc>
                <a:spcPct val="97000"/>
              </a:lnSpc>
              <a:buClr>
                <a:schemeClr val="dk1"/>
              </a:buClr>
              <a:buSzPts val="665"/>
              <a:buNone/>
            </a:pPr>
            <a:endParaRPr sz="2117" i="1">
              <a:solidFill>
                <a:schemeClr val="dk1"/>
              </a:solidFill>
              <a:latin typeface="Barlow"/>
              <a:ea typeface="Barlow"/>
              <a:cs typeface="Barlow"/>
              <a:sym typeface="Barlow"/>
            </a:endParaRPr>
          </a:p>
          <a:p>
            <a:pPr marL="0" indent="0">
              <a:lnSpc>
                <a:spcPct val="97000"/>
              </a:lnSpc>
              <a:buClr>
                <a:schemeClr val="dk1"/>
              </a:buClr>
              <a:buSzPts val="665"/>
              <a:buNone/>
            </a:pPr>
            <a:r>
              <a:rPr lang="en" sz="2117">
                <a:solidFill>
                  <a:schemeClr val="dk1"/>
                </a:solidFill>
                <a:latin typeface="Barlow"/>
                <a:ea typeface="Barlow"/>
                <a:cs typeface="Barlow"/>
                <a:sym typeface="Barlow"/>
              </a:rPr>
              <a:t>We discovered that both girls and parents fear that girls who receive the HPV vaccine could become unable to have children after getting the injection. </a:t>
            </a:r>
            <a:endParaRPr sz="2117">
              <a:solidFill>
                <a:schemeClr val="dk1"/>
              </a:solidFill>
              <a:latin typeface="Barlow"/>
              <a:ea typeface="Barlow"/>
              <a:cs typeface="Barlow"/>
              <a:sym typeface="Barlow"/>
            </a:endParaRPr>
          </a:p>
          <a:p>
            <a:pPr marL="0" indent="0">
              <a:lnSpc>
                <a:spcPct val="97000"/>
              </a:lnSpc>
              <a:buClr>
                <a:schemeClr val="dk1"/>
              </a:buClr>
              <a:buSzPts val="665"/>
              <a:buNone/>
            </a:pPr>
            <a:r>
              <a:rPr lang="en" sz="2117">
                <a:solidFill>
                  <a:schemeClr val="dk1"/>
                </a:solidFill>
                <a:latin typeface="Barlow"/>
                <a:ea typeface="Barlow"/>
                <a:cs typeface="Barlow"/>
                <a:sym typeface="Barlow"/>
              </a:rPr>
              <a:t>We brought in a testimony of a role model who had taken the shot in 2012, and when she married in 2020, had a child. In turn, we burst this myth through the trusted voice of Baza Shangazi (Agony Aunt) . </a:t>
            </a:r>
            <a:endParaRPr sz="2117">
              <a:solidFill>
                <a:schemeClr val="dk1"/>
              </a:solidFill>
              <a:latin typeface="Barlow"/>
              <a:ea typeface="Barlow"/>
              <a:cs typeface="Barlow"/>
              <a:sym typeface="Barlow"/>
            </a:endParaRPr>
          </a:p>
          <a:p>
            <a:pPr marL="0" indent="0">
              <a:lnSpc>
                <a:spcPct val="97000"/>
              </a:lnSpc>
              <a:buClr>
                <a:schemeClr val="dk1"/>
              </a:buClr>
              <a:buSzPts val="665"/>
              <a:buNone/>
            </a:pPr>
            <a:endParaRPr sz="2117" i="1">
              <a:solidFill>
                <a:schemeClr val="dk1"/>
              </a:solidFill>
              <a:latin typeface="Barlow"/>
              <a:ea typeface="Barlow"/>
              <a:cs typeface="Barlow"/>
              <a:sym typeface="Barlow"/>
            </a:endParaRPr>
          </a:p>
          <a:p>
            <a:pPr marL="0" indent="0">
              <a:lnSpc>
                <a:spcPct val="97000"/>
              </a:lnSpc>
              <a:buClr>
                <a:schemeClr val="dk1"/>
              </a:buClr>
              <a:buSzPts val="665"/>
              <a:buNone/>
            </a:pPr>
            <a:r>
              <a:rPr lang="en" sz="2117" b="1" i="1">
                <a:solidFill>
                  <a:schemeClr val="dk1"/>
                </a:solidFill>
                <a:latin typeface="Barlow"/>
                <a:ea typeface="Barlow"/>
                <a:cs typeface="Barlow"/>
                <a:sym typeface="Barlow"/>
              </a:rPr>
              <a:t>“Baza Shangazi told all Ni Nyampingas to receive HPV vaccine and I trust what she tells girls.”</a:t>
            </a:r>
            <a:endParaRPr sz="2117" b="1" i="1">
              <a:solidFill>
                <a:schemeClr val="dk1"/>
              </a:solidFill>
              <a:latin typeface="Barlow"/>
              <a:ea typeface="Barlow"/>
              <a:cs typeface="Barlow"/>
              <a:sym typeface="Barlow"/>
            </a:endParaRPr>
          </a:p>
          <a:p>
            <a:pPr marL="0" indent="0">
              <a:lnSpc>
                <a:spcPct val="97000"/>
              </a:lnSpc>
              <a:buSzPts val="523"/>
              <a:buNone/>
            </a:pPr>
            <a:endParaRPr sz="2117">
              <a:solidFill>
                <a:schemeClr val="dk1"/>
              </a:solidFill>
              <a:latin typeface="Barlow"/>
              <a:ea typeface="Barlow"/>
              <a:cs typeface="Barlow"/>
              <a:sym typeface="Barlow"/>
            </a:endParaRPr>
          </a:p>
          <a:p>
            <a:pPr indent="-439272">
              <a:lnSpc>
                <a:spcPct val="97000"/>
              </a:lnSpc>
              <a:buClr>
                <a:schemeClr val="dk1"/>
              </a:buClr>
              <a:buSzPts val="1588"/>
              <a:buFont typeface="Barlow"/>
              <a:buChar char="-"/>
            </a:pPr>
            <a:r>
              <a:rPr lang="en" sz="2117">
                <a:solidFill>
                  <a:schemeClr val="dk1"/>
                </a:solidFill>
                <a:latin typeface="Barlow"/>
                <a:ea typeface="Barlow"/>
                <a:cs typeface="Barlow"/>
                <a:sym typeface="Barlow"/>
              </a:rPr>
              <a:t>Girl, NN consumer, age 12</a:t>
            </a:r>
            <a:endParaRPr sz="2117">
              <a:solidFill>
                <a:schemeClr val="dk1"/>
              </a:solidFill>
              <a:latin typeface="Barlow"/>
              <a:ea typeface="Barlow"/>
              <a:cs typeface="Barlow"/>
              <a:sym typeface="Barlow"/>
            </a:endParaRPr>
          </a:p>
          <a:p>
            <a:pPr marL="0" indent="0">
              <a:lnSpc>
                <a:spcPct val="105000"/>
              </a:lnSpc>
              <a:spcAft>
                <a:spcPts val="1600"/>
              </a:spcAft>
              <a:buSzPts val="523"/>
              <a:buNone/>
            </a:pPr>
            <a:endParaRPr sz="2371">
              <a:latin typeface="Barlow"/>
              <a:ea typeface="Barlow"/>
              <a:cs typeface="Barlow"/>
              <a:sym typeface="Barlow"/>
            </a:endParaRPr>
          </a:p>
        </p:txBody>
      </p:sp>
      <p:pic>
        <p:nvPicPr>
          <p:cNvPr id="544" name="Google Shape;544;p19"/>
          <p:cNvPicPr preferRelativeResize="0"/>
          <p:nvPr/>
        </p:nvPicPr>
        <p:blipFill rotWithShape="1">
          <a:blip r:embed="rId3">
            <a:alphaModFix/>
          </a:blip>
          <a:srcRect/>
          <a:stretch/>
        </p:blipFill>
        <p:spPr>
          <a:xfrm>
            <a:off x="6909269" y="0"/>
            <a:ext cx="5282732" cy="7043669"/>
          </a:xfrm>
          <a:prstGeom prst="rect">
            <a:avLst/>
          </a:prstGeom>
          <a:noFill/>
          <a:ln>
            <a:noFill/>
          </a:ln>
        </p:spPr>
      </p:pic>
      <p:sp>
        <p:nvSpPr>
          <p:cNvPr id="545" name="Google Shape;545;p19"/>
          <p:cNvSpPr txBox="1">
            <a:spLocks noGrp="1"/>
          </p:cNvSpPr>
          <p:nvPr>
            <p:ph type="title"/>
          </p:nvPr>
        </p:nvSpPr>
        <p:spPr>
          <a:xfrm>
            <a:off x="146800" y="305733"/>
            <a:ext cx="6615600" cy="1374800"/>
          </a:xfrm>
          <a:prstGeom prst="rect">
            <a:avLst/>
          </a:prstGeom>
          <a:noFill/>
          <a:ln>
            <a:noFill/>
          </a:ln>
        </p:spPr>
        <p:txBody>
          <a:bodyPr spcFirstLastPara="1" wrap="square" lIns="121900" tIns="121900" rIns="121900" bIns="121900" anchor="t" anchorCtr="0">
            <a:normAutofit/>
          </a:bodyPr>
          <a:lstStyle/>
          <a:p>
            <a:pPr algn="ctr">
              <a:buSzPct val="100000"/>
            </a:pPr>
            <a:r>
              <a:rPr lang="en">
                <a:latin typeface="Barlow ExtraBold"/>
                <a:ea typeface="Barlow ExtraBold"/>
                <a:cs typeface="Barlow ExtraBold"/>
                <a:sym typeface="Barlow ExtraBold"/>
              </a:rPr>
              <a:t>LEARNING FROM OUR AUDIENCE</a:t>
            </a:r>
            <a:endParaRPr>
              <a:latin typeface="Barlow ExtraBold"/>
              <a:ea typeface="Barlow ExtraBold"/>
              <a:cs typeface="Barlow ExtraBold"/>
              <a:sym typeface="Barlow ExtraBold"/>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549"/>
        <p:cNvGrpSpPr/>
        <p:nvPr/>
      </p:nvGrpSpPr>
      <p:grpSpPr>
        <a:xfrm>
          <a:off x="0" y="0"/>
          <a:ext cx="0" cy="0"/>
          <a:chOff x="0" y="0"/>
          <a:chExt cx="0" cy="0"/>
        </a:xfrm>
      </p:grpSpPr>
      <p:sp>
        <p:nvSpPr>
          <p:cNvPr id="550" name="Google Shape;550;p20"/>
          <p:cNvSpPr txBox="1">
            <a:spLocks noGrp="1"/>
          </p:cNvSpPr>
          <p:nvPr>
            <p:ph type="body" idx="1"/>
          </p:nvPr>
        </p:nvSpPr>
        <p:spPr>
          <a:xfrm>
            <a:off x="408767" y="973833"/>
            <a:ext cx="5852000" cy="5792400"/>
          </a:xfrm>
          <a:prstGeom prst="rect">
            <a:avLst/>
          </a:prstGeom>
          <a:noFill/>
          <a:ln>
            <a:noFill/>
          </a:ln>
        </p:spPr>
        <p:txBody>
          <a:bodyPr spcFirstLastPara="1" wrap="square" lIns="121900" tIns="121900" rIns="121900" bIns="121900" anchor="t" anchorCtr="0">
            <a:noAutofit/>
          </a:bodyPr>
          <a:lstStyle/>
          <a:p>
            <a:pPr marL="0" indent="0">
              <a:lnSpc>
                <a:spcPct val="97000"/>
              </a:lnSpc>
              <a:buSzPts val="523"/>
              <a:buNone/>
            </a:pPr>
            <a:endParaRPr sz="1420">
              <a:solidFill>
                <a:schemeClr val="dk1"/>
              </a:solidFill>
              <a:latin typeface="Barlow"/>
              <a:ea typeface="Barlow"/>
              <a:cs typeface="Barlow"/>
              <a:sym typeface="Barlow"/>
            </a:endParaRPr>
          </a:p>
          <a:p>
            <a:pPr marL="0" indent="0">
              <a:lnSpc>
                <a:spcPct val="97000"/>
              </a:lnSpc>
              <a:buClr>
                <a:schemeClr val="dk1"/>
              </a:buClr>
              <a:buSzPts val="665"/>
              <a:buNone/>
            </a:pPr>
            <a:r>
              <a:rPr lang="en" sz="2249" b="1">
                <a:solidFill>
                  <a:schemeClr val="dk1"/>
                </a:solidFill>
                <a:latin typeface="Barlow"/>
                <a:ea typeface="Barlow"/>
                <a:cs typeface="Barlow"/>
                <a:sym typeface="Barlow"/>
              </a:rPr>
              <a:t>By disseminating messages through a combination of platforms, our messages are reinforced, which leads to greater impacts on behaviour change.</a:t>
            </a:r>
            <a:endParaRPr sz="2249" b="1">
              <a:solidFill>
                <a:schemeClr val="dk1"/>
              </a:solidFill>
              <a:latin typeface="Barlow"/>
              <a:ea typeface="Barlow"/>
              <a:cs typeface="Barlow"/>
              <a:sym typeface="Barlow"/>
            </a:endParaRPr>
          </a:p>
          <a:p>
            <a:pPr marL="0" indent="0">
              <a:lnSpc>
                <a:spcPct val="97000"/>
              </a:lnSpc>
              <a:buClr>
                <a:schemeClr val="dk1"/>
              </a:buClr>
              <a:buSzPts val="665"/>
              <a:buNone/>
            </a:pPr>
            <a:endParaRPr sz="2249" b="1">
              <a:solidFill>
                <a:schemeClr val="dk1"/>
              </a:solidFill>
              <a:latin typeface="Barlow"/>
              <a:ea typeface="Barlow"/>
              <a:cs typeface="Barlow"/>
              <a:sym typeface="Barlow"/>
            </a:endParaRPr>
          </a:p>
          <a:p>
            <a:pPr marL="0" indent="0">
              <a:lnSpc>
                <a:spcPct val="97000"/>
              </a:lnSpc>
              <a:buClr>
                <a:schemeClr val="dk1"/>
              </a:buClr>
              <a:buSzPts val="665"/>
              <a:buNone/>
            </a:pPr>
            <a:r>
              <a:rPr lang="en" sz="2249">
                <a:solidFill>
                  <a:schemeClr val="dk1"/>
                </a:solidFill>
                <a:latin typeface="Barlow"/>
                <a:ea typeface="Barlow"/>
                <a:cs typeface="Barlow"/>
                <a:sym typeface="Barlow"/>
              </a:rPr>
              <a:t>Girls discuss our content with their friends, seek services, and feel more confident about their journey with transitioning to safe adolescence. </a:t>
            </a:r>
            <a:endParaRPr sz="2249">
              <a:solidFill>
                <a:schemeClr val="dk1"/>
              </a:solidFill>
              <a:latin typeface="Barlow"/>
              <a:ea typeface="Barlow"/>
              <a:cs typeface="Barlow"/>
              <a:sym typeface="Barlow"/>
            </a:endParaRPr>
          </a:p>
          <a:p>
            <a:pPr marL="0" indent="0">
              <a:lnSpc>
                <a:spcPct val="97000"/>
              </a:lnSpc>
              <a:buClr>
                <a:schemeClr val="dk1"/>
              </a:buClr>
              <a:buSzPts val="665"/>
              <a:buNone/>
            </a:pPr>
            <a:endParaRPr sz="2249">
              <a:solidFill>
                <a:schemeClr val="dk1"/>
              </a:solidFill>
              <a:latin typeface="Barlow"/>
              <a:ea typeface="Barlow"/>
              <a:cs typeface="Barlow"/>
              <a:sym typeface="Barlow"/>
            </a:endParaRPr>
          </a:p>
          <a:p>
            <a:pPr marL="0" indent="0">
              <a:lnSpc>
                <a:spcPct val="97000"/>
              </a:lnSpc>
              <a:buClr>
                <a:schemeClr val="dk1"/>
              </a:buClr>
              <a:buSzPts val="665"/>
              <a:buNone/>
            </a:pPr>
            <a:r>
              <a:rPr lang="en" sz="2249">
                <a:solidFill>
                  <a:schemeClr val="dk1"/>
                </a:solidFill>
                <a:latin typeface="Barlow"/>
                <a:ea typeface="Barlow"/>
                <a:cs typeface="Barlow"/>
                <a:sym typeface="Barlow"/>
              </a:rPr>
              <a:t>Our reinforcing messages encourage girls to stay in school, to feel empowered to delay their first sex, and say no to  harmful behaviours like drug/substance use.</a:t>
            </a:r>
            <a:endParaRPr sz="2504">
              <a:latin typeface="Barlow"/>
              <a:ea typeface="Barlow"/>
              <a:cs typeface="Barlow"/>
              <a:sym typeface="Barlow"/>
            </a:endParaRPr>
          </a:p>
        </p:txBody>
      </p:sp>
      <p:pic>
        <p:nvPicPr>
          <p:cNvPr id="551" name="Google Shape;551;p20"/>
          <p:cNvPicPr preferRelativeResize="0"/>
          <p:nvPr/>
        </p:nvPicPr>
        <p:blipFill>
          <a:blip r:embed="rId3">
            <a:alphaModFix/>
          </a:blip>
          <a:stretch>
            <a:fillRect/>
          </a:stretch>
        </p:blipFill>
        <p:spPr>
          <a:xfrm>
            <a:off x="6340101" y="290601"/>
            <a:ext cx="5851900" cy="5792300"/>
          </a:xfrm>
          <a:prstGeom prst="rect">
            <a:avLst/>
          </a:prstGeom>
          <a:noFill/>
          <a:ln>
            <a:noFill/>
          </a:ln>
        </p:spPr>
      </p:pic>
      <p:sp>
        <p:nvSpPr>
          <p:cNvPr id="552" name="Google Shape;552;p20"/>
          <p:cNvSpPr txBox="1">
            <a:spLocks noGrp="1"/>
          </p:cNvSpPr>
          <p:nvPr>
            <p:ph type="title"/>
          </p:nvPr>
        </p:nvSpPr>
        <p:spPr>
          <a:xfrm>
            <a:off x="196800" y="290600"/>
            <a:ext cx="6615600" cy="814400"/>
          </a:xfrm>
          <a:prstGeom prst="rect">
            <a:avLst/>
          </a:prstGeom>
          <a:noFill/>
          <a:ln>
            <a:noFill/>
          </a:ln>
        </p:spPr>
        <p:txBody>
          <a:bodyPr spcFirstLastPara="1" wrap="square" lIns="121900" tIns="121900" rIns="121900" bIns="121900" anchor="t" anchorCtr="0">
            <a:normAutofit/>
          </a:bodyPr>
          <a:lstStyle/>
          <a:p>
            <a:pPr algn="ctr">
              <a:buSzPct val="100000"/>
            </a:pPr>
            <a:r>
              <a:rPr lang="en">
                <a:latin typeface="Barlow ExtraBold"/>
                <a:ea typeface="Barlow ExtraBold"/>
                <a:cs typeface="Barlow ExtraBold"/>
                <a:sym typeface="Barlow ExtraBold"/>
              </a:rPr>
              <a:t>LEARNING FROM OUR AUDIENCE</a:t>
            </a:r>
            <a:endParaRPr>
              <a:latin typeface="Barlow ExtraBold"/>
              <a:ea typeface="Barlow ExtraBold"/>
              <a:cs typeface="Barlow ExtraBold"/>
              <a:sym typeface="Barlow ExtraBold"/>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556"/>
        <p:cNvGrpSpPr/>
        <p:nvPr/>
      </p:nvGrpSpPr>
      <p:grpSpPr>
        <a:xfrm>
          <a:off x="0" y="0"/>
          <a:ext cx="0" cy="0"/>
          <a:chOff x="0" y="0"/>
          <a:chExt cx="0" cy="0"/>
        </a:xfrm>
      </p:grpSpPr>
      <p:sp>
        <p:nvSpPr>
          <p:cNvPr id="557" name="Google Shape;557;p21"/>
          <p:cNvSpPr txBox="1">
            <a:spLocks noGrp="1"/>
          </p:cNvSpPr>
          <p:nvPr>
            <p:ph type="body" idx="1"/>
          </p:nvPr>
        </p:nvSpPr>
        <p:spPr>
          <a:xfrm>
            <a:off x="415600" y="290600"/>
            <a:ext cx="11585600" cy="6441200"/>
          </a:xfrm>
          <a:prstGeom prst="rect">
            <a:avLst/>
          </a:prstGeom>
          <a:noFill/>
          <a:ln>
            <a:noFill/>
          </a:ln>
        </p:spPr>
        <p:txBody>
          <a:bodyPr spcFirstLastPara="1" wrap="square" lIns="121900" tIns="121900" rIns="121900" bIns="121900" anchor="t" anchorCtr="0">
            <a:noAutofit/>
          </a:bodyPr>
          <a:lstStyle/>
          <a:p>
            <a:pPr marL="0" indent="0">
              <a:lnSpc>
                <a:spcPct val="97000"/>
              </a:lnSpc>
              <a:buSzPts val="523"/>
              <a:buNone/>
            </a:pPr>
            <a:endParaRPr sz="1020">
              <a:solidFill>
                <a:schemeClr val="dk1"/>
              </a:solidFill>
              <a:latin typeface="Barlow"/>
              <a:ea typeface="Barlow"/>
              <a:cs typeface="Barlow"/>
              <a:sym typeface="Barlow"/>
            </a:endParaRPr>
          </a:p>
          <a:p>
            <a:pPr marL="0" indent="0">
              <a:lnSpc>
                <a:spcPct val="97000"/>
              </a:lnSpc>
              <a:buSzPts val="523"/>
              <a:buNone/>
            </a:pPr>
            <a:endParaRPr sz="1020">
              <a:solidFill>
                <a:schemeClr val="dk1"/>
              </a:solidFill>
              <a:latin typeface="Barlow"/>
              <a:ea typeface="Barlow"/>
              <a:cs typeface="Barlow"/>
              <a:sym typeface="Barlow"/>
            </a:endParaRPr>
          </a:p>
          <a:p>
            <a:pPr marL="0" indent="0">
              <a:lnSpc>
                <a:spcPct val="97000"/>
              </a:lnSpc>
              <a:buClr>
                <a:schemeClr val="dk1"/>
              </a:buClr>
              <a:buSzPts val="665"/>
              <a:buNone/>
            </a:pPr>
            <a:endParaRPr sz="1020">
              <a:solidFill>
                <a:schemeClr val="dk1"/>
              </a:solidFill>
              <a:latin typeface="Barlow"/>
              <a:ea typeface="Barlow"/>
              <a:cs typeface="Barlow"/>
              <a:sym typeface="Barlow"/>
            </a:endParaRPr>
          </a:p>
          <a:p>
            <a:pPr marL="0" indent="0">
              <a:lnSpc>
                <a:spcPct val="105000"/>
              </a:lnSpc>
              <a:spcAft>
                <a:spcPts val="1600"/>
              </a:spcAft>
              <a:buSzPts val="523"/>
              <a:buNone/>
            </a:pPr>
            <a:endParaRPr sz="2104">
              <a:latin typeface="Barlow"/>
              <a:ea typeface="Barlow"/>
              <a:cs typeface="Barlow"/>
              <a:sym typeface="Barlow"/>
            </a:endParaRPr>
          </a:p>
        </p:txBody>
      </p:sp>
      <p:sp>
        <p:nvSpPr>
          <p:cNvPr id="558" name="Google Shape;558;p21"/>
          <p:cNvSpPr txBox="1">
            <a:spLocks noGrp="1"/>
          </p:cNvSpPr>
          <p:nvPr>
            <p:ph type="title"/>
          </p:nvPr>
        </p:nvSpPr>
        <p:spPr>
          <a:xfrm>
            <a:off x="264400" y="1090000"/>
            <a:ext cx="11736800" cy="3769600"/>
          </a:xfrm>
          <a:prstGeom prst="rect">
            <a:avLst/>
          </a:prstGeom>
          <a:noFill/>
          <a:ln>
            <a:noFill/>
          </a:ln>
        </p:spPr>
        <p:txBody>
          <a:bodyPr spcFirstLastPara="1" wrap="square" lIns="121900" tIns="121900" rIns="121900" bIns="121900" anchor="t" anchorCtr="0">
            <a:normAutofit/>
          </a:bodyPr>
          <a:lstStyle/>
          <a:p>
            <a:pPr>
              <a:buSzPts val="3111"/>
            </a:pPr>
            <a:r>
              <a:rPr lang="en">
                <a:latin typeface="Barlow ExtraBold"/>
                <a:ea typeface="Barlow ExtraBold"/>
                <a:cs typeface="Barlow ExtraBold"/>
                <a:sym typeface="Barlow ExtraBold"/>
              </a:rPr>
              <a:t>THE ROAD AHEAD: ELEVEN YEARS ON…</a:t>
            </a:r>
            <a:endParaRPr>
              <a:latin typeface="Barlow ExtraBold"/>
              <a:ea typeface="Barlow ExtraBold"/>
              <a:cs typeface="Barlow ExtraBold"/>
              <a:sym typeface="Barlow ExtraBold"/>
            </a:endParaRPr>
          </a:p>
          <a:p>
            <a:pPr>
              <a:buSzPts val="3111"/>
            </a:pPr>
            <a:endParaRPr>
              <a:latin typeface="Barlow ExtraBold"/>
              <a:ea typeface="Barlow ExtraBold"/>
              <a:cs typeface="Barlow ExtraBold"/>
              <a:sym typeface="Barlow ExtraBold"/>
            </a:endParaRPr>
          </a:p>
          <a:p>
            <a:pPr>
              <a:buSzPts val="3111"/>
            </a:pPr>
            <a:endParaRPr>
              <a:latin typeface="Barlow ExtraBold"/>
              <a:ea typeface="Barlow ExtraBold"/>
              <a:cs typeface="Barlow ExtraBold"/>
              <a:sym typeface="Barlow ExtraBold"/>
            </a:endParaRPr>
          </a:p>
          <a:p>
            <a:pPr>
              <a:buSzPts val="3111"/>
            </a:pPr>
            <a:r>
              <a:rPr lang="en" sz="3333">
                <a:latin typeface="Barlow"/>
                <a:ea typeface="Barlow"/>
                <a:cs typeface="Barlow"/>
                <a:sym typeface="Barlow"/>
              </a:rPr>
              <a:t>Ni Nyampinga started a process to be locally-led with the aim to continue empowering and inspiring adolescent and young people, and take them on a sustainable journey.</a:t>
            </a:r>
            <a:endParaRPr sz="3467">
              <a:latin typeface="Barlow"/>
              <a:ea typeface="Barlow"/>
              <a:cs typeface="Barlow"/>
              <a:sym typeface="Barlow"/>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C72C"/>
        </a:solidFill>
        <a:effectLst/>
      </p:bgPr>
    </p:bg>
    <p:spTree>
      <p:nvGrpSpPr>
        <p:cNvPr id="1" name="Shape 562"/>
        <p:cNvGrpSpPr/>
        <p:nvPr/>
      </p:nvGrpSpPr>
      <p:grpSpPr>
        <a:xfrm>
          <a:off x="0" y="0"/>
          <a:ext cx="0" cy="0"/>
          <a:chOff x="0" y="0"/>
          <a:chExt cx="0" cy="0"/>
        </a:xfrm>
      </p:grpSpPr>
      <p:sp>
        <p:nvSpPr>
          <p:cNvPr id="563" name="Google Shape;563;g125af9fe7c7_0_0"/>
          <p:cNvSpPr txBox="1">
            <a:spLocks noGrp="1"/>
          </p:cNvSpPr>
          <p:nvPr>
            <p:ph type="body" idx="1"/>
          </p:nvPr>
        </p:nvSpPr>
        <p:spPr>
          <a:xfrm>
            <a:off x="415600" y="290600"/>
            <a:ext cx="11585600" cy="6441200"/>
          </a:xfrm>
          <a:prstGeom prst="rect">
            <a:avLst/>
          </a:prstGeom>
          <a:noFill/>
          <a:ln>
            <a:noFill/>
          </a:ln>
        </p:spPr>
        <p:txBody>
          <a:bodyPr spcFirstLastPara="1" wrap="square" lIns="121900" tIns="121900" rIns="121900" bIns="121900" anchor="t" anchorCtr="0">
            <a:noAutofit/>
          </a:bodyPr>
          <a:lstStyle/>
          <a:p>
            <a:pPr marL="0" indent="0">
              <a:lnSpc>
                <a:spcPct val="97000"/>
              </a:lnSpc>
              <a:buSzPts val="523"/>
              <a:buNone/>
            </a:pPr>
            <a:endParaRPr sz="1020">
              <a:solidFill>
                <a:schemeClr val="dk1"/>
              </a:solidFill>
              <a:latin typeface="Barlow"/>
              <a:ea typeface="Barlow"/>
              <a:cs typeface="Barlow"/>
              <a:sym typeface="Barlow"/>
            </a:endParaRPr>
          </a:p>
          <a:p>
            <a:pPr marL="0" indent="0">
              <a:lnSpc>
                <a:spcPct val="97000"/>
              </a:lnSpc>
              <a:buSzPts val="523"/>
              <a:buNone/>
            </a:pPr>
            <a:endParaRPr sz="1020">
              <a:solidFill>
                <a:schemeClr val="dk1"/>
              </a:solidFill>
              <a:latin typeface="Barlow"/>
              <a:ea typeface="Barlow"/>
              <a:cs typeface="Barlow"/>
              <a:sym typeface="Barlow"/>
            </a:endParaRPr>
          </a:p>
          <a:p>
            <a:pPr marL="0" indent="0">
              <a:lnSpc>
                <a:spcPct val="97000"/>
              </a:lnSpc>
              <a:buClr>
                <a:schemeClr val="dk1"/>
              </a:buClr>
              <a:buSzPts val="665"/>
              <a:buNone/>
            </a:pPr>
            <a:endParaRPr sz="1020">
              <a:solidFill>
                <a:schemeClr val="dk1"/>
              </a:solidFill>
              <a:latin typeface="Barlow"/>
              <a:ea typeface="Barlow"/>
              <a:cs typeface="Barlow"/>
              <a:sym typeface="Barlow"/>
            </a:endParaRPr>
          </a:p>
          <a:p>
            <a:pPr marL="0" indent="0">
              <a:lnSpc>
                <a:spcPct val="105000"/>
              </a:lnSpc>
              <a:spcAft>
                <a:spcPts val="1600"/>
              </a:spcAft>
              <a:buSzPts val="523"/>
              <a:buNone/>
            </a:pPr>
            <a:endParaRPr sz="2104">
              <a:latin typeface="Barlow"/>
              <a:ea typeface="Barlow"/>
              <a:cs typeface="Barlow"/>
              <a:sym typeface="Barlow"/>
            </a:endParaRPr>
          </a:p>
        </p:txBody>
      </p:sp>
      <p:sp>
        <p:nvSpPr>
          <p:cNvPr id="564" name="Google Shape;564;g125af9fe7c7_0_0"/>
          <p:cNvSpPr txBox="1">
            <a:spLocks noGrp="1"/>
          </p:cNvSpPr>
          <p:nvPr>
            <p:ph type="title"/>
          </p:nvPr>
        </p:nvSpPr>
        <p:spPr>
          <a:xfrm>
            <a:off x="227600" y="1062700"/>
            <a:ext cx="11736800" cy="5188800"/>
          </a:xfrm>
          <a:prstGeom prst="rect">
            <a:avLst/>
          </a:prstGeom>
          <a:noFill/>
          <a:ln>
            <a:noFill/>
          </a:ln>
        </p:spPr>
        <p:txBody>
          <a:bodyPr spcFirstLastPara="1" wrap="square" lIns="121900" tIns="121900" rIns="121900" bIns="121900" anchor="t" anchorCtr="0">
            <a:normAutofit/>
          </a:bodyPr>
          <a:lstStyle/>
          <a:p>
            <a:pPr>
              <a:buSzPts val="3111"/>
            </a:pPr>
            <a:r>
              <a:rPr lang="en">
                <a:latin typeface="Barlow ExtraBold"/>
                <a:ea typeface="Barlow ExtraBold"/>
                <a:cs typeface="Barlow ExtraBold"/>
                <a:sym typeface="Barlow ExtraBold"/>
              </a:rPr>
              <a:t>THE ROAD AHEAD: TAKING GIRLS ON THE NN JOURNEY</a:t>
            </a:r>
            <a:endParaRPr>
              <a:latin typeface="Barlow ExtraBold"/>
              <a:ea typeface="Barlow ExtraBold"/>
              <a:cs typeface="Barlow ExtraBold"/>
              <a:sym typeface="Barlow ExtraBold"/>
            </a:endParaRPr>
          </a:p>
          <a:p>
            <a:pPr>
              <a:buSzPts val="3111"/>
            </a:pPr>
            <a:endParaRPr>
              <a:latin typeface="Barlow ExtraBold"/>
              <a:ea typeface="Barlow ExtraBold"/>
              <a:cs typeface="Barlow ExtraBold"/>
              <a:sym typeface="Barlow ExtraBold"/>
            </a:endParaRPr>
          </a:p>
          <a:p>
            <a:pPr>
              <a:buSzPts val="3111"/>
            </a:pPr>
            <a:endParaRPr>
              <a:latin typeface="Barlow ExtraBold"/>
              <a:ea typeface="Barlow ExtraBold"/>
              <a:cs typeface="Barlow ExtraBold"/>
              <a:sym typeface="Barlow ExtraBold"/>
            </a:endParaRPr>
          </a:p>
          <a:p>
            <a:pPr>
              <a:buSzPts val="3111"/>
            </a:pPr>
            <a:r>
              <a:rPr lang="en" sz="3467">
                <a:latin typeface="Barlow"/>
                <a:ea typeface="Barlow"/>
                <a:cs typeface="Barlow"/>
                <a:sym typeface="Barlow"/>
              </a:rPr>
              <a:t>Leveraging on its trust, expertise and well established audience, when locally led, NN will continue the change journey towards girls reaching their full potential. NN will continue to be at the center of decision that girls make on key issues affecting their lives.</a:t>
            </a:r>
            <a:r>
              <a:rPr lang="en" sz="3467">
                <a:latin typeface="Barlow ExtraBold"/>
                <a:ea typeface="Barlow ExtraBold"/>
                <a:cs typeface="Barlow ExtraBold"/>
                <a:sym typeface="Barlow ExtraBold"/>
              </a:rPr>
              <a:t> </a:t>
            </a:r>
            <a:endParaRPr sz="3467">
              <a:latin typeface="Barlow"/>
              <a:ea typeface="Barlow"/>
              <a:cs typeface="Barlow"/>
              <a:sym typeface="Barlow"/>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68"/>
        <p:cNvGrpSpPr/>
        <p:nvPr/>
      </p:nvGrpSpPr>
      <p:grpSpPr>
        <a:xfrm>
          <a:off x="0" y="0"/>
          <a:ext cx="0" cy="0"/>
          <a:chOff x="0" y="0"/>
          <a:chExt cx="0" cy="0"/>
        </a:xfrm>
      </p:grpSpPr>
      <p:pic>
        <p:nvPicPr>
          <p:cNvPr id="569" name="Google Shape;569;p25"/>
          <p:cNvPicPr preferRelativeResize="0"/>
          <p:nvPr/>
        </p:nvPicPr>
        <p:blipFill rotWithShape="1">
          <a:blip r:embed="rId3">
            <a:alphaModFix/>
          </a:blip>
          <a:srcRect/>
          <a:stretch/>
        </p:blipFill>
        <p:spPr>
          <a:xfrm>
            <a:off x="0" y="-1"/>
            <a:ext cx="12192000" cy="6857975"/>
          </a:xfrm>
          <a:prstGeom prst="rect">
            <a:avLst/>
          </a:prstGeom>
          <a:noFill/>
          <a:ln>
            <a:noFill/>
          </a:ln>
        </p:spPr>
      </p:pic>
      <p:sp>
        <p:nvSpPr>
          <p:cNvPr id="570" name="Google Shape;570;p25"/>
          <p:cNvSpPr/>
          <p:nvPr/>
        </p:nvSpPr>
        <p:spPr>
          <a:xfrm>
            <a:off x="7930770" y="376708"/>
            <a:ext cx="3743393" cy="1071563"/>
          </a:xfrm>
          <a:custGeom>
            <a:avLst/>
            <a:gdLst/>
            <a:ahLst/>
            <a:cxnLst/>
            <a:rect l="l" t="t" r="r" b="b"/>
            <a:pathLst>
              <a:path w="3743393" h="1071563" fill="none" extrusionOk="0">
                <a:moveTo>
                  <a:pt x="0" y="0"/>
                </a:moveTo>
                <a:cubicBezTo>
                  <a:pt x="1764677" y="-49533"/>
                  <a:pt x="2052804" y="-14809"/>
                  <a:pt x="3743393" y="0"/>
                </a:cubicBezTo>
                <a:cubicBezTo>
                  <a:pt x="3746833" y="219097"/>
                  <a:pt x="3801995" y="620903"/>
                  <a:pt x="3743393" y="1071563"/>
                </a:cubicBezTo>
                <a:cubicBezTo>
                  <a:pt x="1995199" y="1023332"/>
                  <a:pt x="1156986" y="1156018"/>
                  <a:pt x="0" y="1071563"/>
                </a:cubicBezTo>
                <a:cubicBezTo>
                  <a:pt x="-40521" y="608498"/>
                  <a:pt x="40910" y="473499"/>
                  <a:pt x="0" y="0"/>
                </a:cubicBezTo>
                <a:close/>
              </a:path>
              <a:path w="3743393" h="1071563" extrusionOk="0">
                <a:moveTo>
                  <a:pt x="0" y="0"/>
                </a:moveTo>
                <a:cubicBezTo>
                  <a:pt x="567345" y="118645"/>
                  <a:pt x="2848340" y="116012"/>
                  <a:pt x="3743393" y="0"/>
                </a:cubicBezTo>
                <a:cubicBezTo>
                  <a:pt x="3679450" y="497073"/>
                  <a:pt x="3725053" y="847489"/>
                  <a:pt x="3743393" y="1071563"/>
                </a:cubicBezTo>
                <a:cubicBezTo>
                  <a:pt x="2503441" y="1206163"/>
                  <a:pt x="1422315" y="914367"/>
                  <a:pt x="0" y="1071563"/>
                </a:cubicBezTo>
                <a:cubicBezTo>
                  <a:pt x="-15101" y="750550"/>
                  <a:pt x="-25616" y="283629"/>
                  <a:pt x="0" y="0"/>
                </a:cubicBezTo>
                <a:close/>
              </a:path>
            </a:pathLst>
          </a:custGeom>
          <a:solidFill>
            <a:srgbClr val="FFC800"/>
          </a:solidFill>
          <a:ln w="85725"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buSzPts val="3000"/>
            </a:pPr>
            <a:r>
              <a:rPr lang="en" sz="4000" b="1" kern="0">
                <a:solidFill>
                  <a:srgbClr val="FFFFFF"/>
                </a:solidFill>
                <a:latin typeface="Arial"/>
                <a:ea typeface="Arial"/>
                <a:cs typeface="Arial"/>
                <a:sym typeface="Arial"/>
              </a:rPr>
              <a:t>Thank you</a:t>
            </a:r>
            <a:endParaRPr sz="1867" b="1" kern="0">
              <a:solidFill>
                <a:srgbClr val="FFFFFF"/>
              </a:solidFill>
              <a:latin typeface="Arial"/>
              <a:ea typeface="Arial"/>
              <a:cs typeface="Arial"/>
              <a:sym typeface="Arial"/>
            </a:endParaRPr>
          </a:p>
        </p:txBody>
      </p:sp>
      <p:pic>
        <p:nvPicPr>
          <p:cNvPr id="571" name="Google Shape;571;p25"/>
          <p:cNvPicPr preferRelativeResize="0"/>
          <p:nvPr/>
        </p:nvPicPr>
        <p:blipFill rotWithShape="1">
          <a:blip r:embed="rId4">
            <a:alphaModFix/>
          </a:blip>
          <a:srcRect/>
          <a:stretch/>
        </p:blipFill>
        <p:spPr>
          <a:xfrm>
            <a:off x="519734" y="587468"/>
            <a:ext cx="5080637" cy="860800"/>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249A18-D7AF-E64B-9E54-5456FA618DBD}"/>
              </a:ext>
            </a:extLst>
          </p:cNvPr>
          <p:cNvSpPr txBox="1"/>
          <p:nvPr/>
        </p:nvSpPr>
        <p:spPr>
          <a:xfrm>
            <a:off x="235747" y="2336393"/>
            <a:ext cx="11720505" cy="21852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Programs H and P</a:t>
            </a:r>
            <a:r>
              <a:rPr kumimoji="0" lang="en-US" sz="4000" b="0" i="0" u="none" strike="noStrike" kern="1200" cap="none" spc="0" normalizeH="0" baseline="0" noProof="0">
                <a:ln>
                  <a:noFill/>
                </a:ln>
                <a:solidFill>
                  <a:srgbClr val="FFFFFF"/>
                </a:solidFill>
                <a:effectLst/>
                <a:uLnTx/>
                <a:uFillTx/>
                <a:latin typeface="Poppins" pitchFamily="2" charset="77"/>
                <a:ea typeface="+mn-ea"/>
                <a:cs typeface="Poppins" pitchFamily="2" charset="77"/>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Poppins" pitchFamily="2" charset="77"/>
                <a:ea typeface="+mn-ea"/>
                <a:cs typeface="Poppins" pitchFamily="2" charset="77"/>
              </a:rPr>
              <a:t>shifting inequitable gender norms for SRHR for all</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0">
              <a:solidFill>
                <a:srgbClr val="FFFFFF"/>
              </a:solidFill>
              <a:latin typeface="Poppins" pitchFamily="2" charset="77"/>
              <a:cs typeface="Poppins" pitchFamily="2" charset="77"/>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Poppins" pitchFamily="2" charset="77"/>
                <a:ea typeface="+mn-ea"/>
                <a:cs typeface="Poppins" pitchFamily="2" charset="77"/>
              </a:rPr>
              <a:t>Chris Hook, </a:t>
            </a:r>
            <a:r>
              <a:rPr kumimoji="0" lang="en-US" i="0" u="none" strike="noStrike" kern="1200" cap="none" spc="0" normalizeH="0" baseline="0" noProof="0" err="1">
                <a:ln>
                  <a:noFill/>
                </a:ln>
                <a:solidFill>
                  <a:srgbClr val="FFFFFF"/>
                </a:solidFill>
                <a:effectLst/>
                <a:uLnTx/>
                <a:uFillTx/>
                <a:latin typeface="Poppins" pitchFamily="2" charset="77"/>
                <a:ea typeface="+mn-ea"/>
                <a:cs typeface="Poppins" pitchFamily="2" charset="77"/>
              </a:rPr>
              <a:t>Promundo</a:t>
            </a:r>
            <a:r>
              <a:rPr kumimoji="0" lang="en-US" i="0" u="none" strike="noStrike" kern="1200" cap="none" spc="0" normalizeH="0" baseline="0" noProof="0">
                <a:ln>
                  <a:noFill/>
                </a:ln>
                <a:solidFill>
                  <a:srgbClr val="FFFFFF"/>
                </a:solidFill>
                <a:effectLst/>
                <a:uLnTx/>
                <a:uFillTx/>
                <a:latin typeface="Poppins" pitchFamily="2" charset="77"/>
                <a:ea typeface="+mn-ea"/>
                <a:cs typeface="Poppins" pitchFamily="2" charset="77"/>
              </a:rPr>
              <a:t>-US</a:t>
            </a:r>
          </a:p>
        </p:txBody>
      </p:sp>
      <p:pic>
        <p:nvPicPr>
          <p:cNvPr id="4" name="Picture 3">
            <a:extLst>
              <a:ext uri="{FF2B5EF4-FFF2-40B4-BE49-F238E27FC236}">
                <a16:creationId xmlns:a16="http://schemas.microsoft.com/office/drawing/2014/main" id="{2FB88647-C46D-5545-BED1-07FE20B8CEE4}"/>
              </a:ext>
            </a:extLst>
          </p:cNvPr>
          <p:cNvPicPr>
            <a:picLocks noChangeAspect="1"/>
          </p:cNvPicPr>
          <p:nvPr/>
        </p:nvPicPr>
        <p:blipFill>
          <a:blip r:embed="rId3"/>
          <a:stretch>
            <a:fillRect/>
          </a:stretch>
        </p:blipFill>
        <p:spPr>
          <a:xfrm>
            <a:off x="8705314" y="4650167"/>
            <a:ext cx="3250938" cy="1110320"/>
          </a:xfrm>
          <a:prstGeom prst="rect">
            <a:avLst/>
          </a:prstGeom>
        </p:spPr>
      </p:pic>
    </p:spTree>
    <p:extLst>
      <p:ext uri="{BB962C8B-B14F-4D97-AF65-F5344CB8AC3E}">
        <p14:creationId xmlns:p14="http://schemas.microsoft.com/office/powerpoint/2010/main" val="11600108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C9B5BE6-F1CC-4249-BF0A-40143AC1E93E}"/>
              </a:ext>
            </a:extLst>
          </p:cNvPr>
          <p:cNvSpPr>
            <a:spLocks noGrp="1"/>
          </p:cNvSpPr>
          <p:nvPr>
            <p:ph idx="1"/>
          </p:nvPr>
        </p:nvSpPr>
        <p:spPr/>
        <p:txBody>
          <a:bodyPr/>
          <a:lstStyle/>
          <a:p>
            <a:pPr marL="0" indent="0">
              <a:buNone/>
            </a:pPr>
            <a:r>
              <a:rPr lang="en-US" sz="2400"/>
              <a:t>Programs H (for young men) and P (for male caregivers of children) is composed of three interrelated parts: </a:t>
            </a:r>
          </a:p>
          <a:p>
            <a:pPr marL="514350" indent="-514350">
              <a:buAutoNum type="arabicPeriod"/>
            </a:pPr>
            <a:r>
              <a:rPr lang="en-US" sz="2400"/>
              <a:t>A gender-transformative in-person and/or digital group education adapted curriculum that includes a manual and facilitator’s guide</a:t>
            </a:r>
          </a:p>
          <a:p>
            <a:pPr marL="514350" indent="-514350">
              <a:buAutoNum type="arabicPeriod"/>
            </a:pPr>
            <a:r>
              <a:rPr lang="en-US" sz="2400"/>
              <a:t>Community campaigns that seek to change community norms related to what it means to be men and women vis-à-vis topics of interest; and</a:t>
            </a:r>
          </a:p>
          <a:p>
            <a:pPr marL="514350" indent="-514350">
              <a:buAutoNum type="arabicPeriod"/>
            </a:pPr>
            <a:r>
              <a:rPr lang="en-US" sz="2400"/>
              <a:t>A culturally relevant, validated evaluation model (the Gender Equitable Men, or GEM, Scale) that seeks to measure the degree to which young men and women change their gender attitudes as a result of the interventions.</a:t>
            </a:r>
          </a:p>
        </p:txBody>
      </p:sp>
      <p:sp>
        <p:nvSpPr>
          <p:cNvPr id="3" name="Title 2">
            <a:extLst>
              <a:ext uri="{FF2B5EF4-FFF2-40B4-BE49-F238E27FC236}">
                <a16:creationId xmlns:a16="http://schemas.microsoft.com/office/drawing/2014/main" id="{7F7CEB7E-3F46-EF44-82E7-4F5B9A3CB31B}"/>
              </a:ext>
            </a:extLst>
          </p:cNvPr>
          <p:cNvSpPr>
            <a:spLocks noGrp="1"/>
          </p:cNvSpPr>
          <p:nvPr>
            <p:ph type="title"/>
          </p:nvPr>
        </p:nvSpPr>
        <p:spPr/>
        <p:txBody>
          <a:bodyPr/>
          <a:lstStyle/>
          <a:p>
            <a:r>
              <a:rPr lang="en-US"/>
              <a:t>Intervention Overview </a:t>
            </a:r>
          </a:p>
        </p:txBody>
      </p:sp>
    </p:spTree>
    <p:extLst>
      <p:ext uri="{BB962C8B-B14F-4D97-AF65-F5344CB8AC3E}">
        <p14:creationId xmlns:p14="http://schemas.microsoft.com/office/powerpoint/2010/main" val="321709887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EDF3CA-2863-404D-A607-16139405B033}"/>
              </a:ext>
            </a:extLst>
          </p:cNvPr>
          <p:cNvSpPr>
            <a:spLocks noGrp="1"/>
          </p:cNvSpPr>
          <p:nvPr>
            <p:ph type="title"/>
          </p:nvPr>
        </p:nvSpPr>
        <p:spPr/>
        <p:txBody>
          <a:bodyPr/>
          <a:lstStyle/>
          <a:p>
            <a:r>
              <a:rPr lang="en-US"/>
              <a:t>Program H/P Theory of Change </a:t>
            </a:r>
          </a:p>
        </p:txBody>
      </p:sp>
      <p:sp>
        <p:nvSpPr>
          <p:cNvPr id="14" name="Rectangle 13">
            <a:extLst>
              <a:ext uri="{FF2B5EF4-FFF2-40B4-BE49-F238E27FC236}">
                <a16:creationId xmlns:a16="http://schemas.microsoft.com/office/drawing/2014/main" id="{6CA0DA62-0F50-5F49-AA76-7FA1AF945EC0}"/>
              </a:ext>
            </a:extLst>
          </p:cNvPr>
          <p:cNvSpPr/>
          <p:nvPr/>
        </p:nvSpPr>
        <p:spPr>
          <a:xfrm>
            <a:off x="4982308" y="4185138"/>
            <a:ext cx="703384" cy="550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9BC4A14-C4BC-9B4C-98B5-CA8BD268C5FA}"/>
              </a:ext>
            </a:extLst>
          </p:cNvPr>
          <p:cNvSpPr/>
          <p:nvPr/>
        </p:nvSpPr>
        <p:spPr>
          <a:xfrm>
            <a:off x="5158154" y="4185138"/>
            <a:ext cx="738554" cy="550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51A6CC3A-E09C-354F-BD4B-224F2748BC62}"/>
              </a:ext>
            </a:extLst>
          </p:cNvPr>
          <p:cNvPicPr>
            <a:picLocks noChangeAspect="1"/>
          </p:cNvPicPr>
          <p:nvPr/>
        </p:nvPicPr>
        <p:blipFill rotWithShape="1">
          <a:blip r:embed="rId3"/>
          <a:srcRect t="5621"/>
          <a:stretch/>
        </p:blipFill>
        <p:spPr>
          <a:xfrm>
            <a:off x="2006962" y="1102915"/>
            <a:ext cx="8953500" cy="4231085"/>
          </a:xfrm>
          <a:prstGeom prst="rect">
            <a:avLst/>
          </a:prstGeom>
        </p:spPr>
      </p:pic>
      <p:pic>
        <p:nvPicPr>
          <p:cNvPr id="12" name="Picture 11">
            <a:extLst>
              <a:ext uri="{FF2B5EF4-FFF2-40B4-BE49-F238E27FC236}">
                <a16:creationId xmlns:a16="http://schemas.microsoft.com/office/drawing/2014/main" id="{FCBB4A8E-418C-FC4A-94FC-A2C30E4609AC}"/>
              </a:ext>
            </a:extLst>
          </p:cNvPr>
          <p:cNvPicPr>
            <a:picLocks noChangeAspect="1"/>
          </p:cNvPicPr>
          <p:nvPr/>
        </p:nvPicPr>
        <p:blipFill>
          <a:blip r:embed="rId4"/>
          <a:stretch>
            <a:fillRect/>
          </a:stretch>
        </p:blipFill>
        <p:spPr>
          <a:xfrm>
            <a:off x="0" y="4185138"/>
            <a:ext cx="2790092" cy="2297724"/>
          </a:xfrm>
          <a:prstGeom prst="rect">
            <a:avLst/>
          </a:prstGeom>
        </p:spPr>
      </p:pic>
      <p:sp>
        <p:nvSpPr>
          <p:cNvPr id="26" name="5-Point Star 25">
            <a:extLst>
              <a:ext uri="{FF2B5EF4-FFF2-40B4-BE49-F238E27FC236}">
                <a16:creationId xmlns:a16="http://schemas.microsoft.com/office/drawing/2014/main" id="{A9743456-CCAF-B14D-8273-0CCDDA706B76}"/>
              </a:ext>
            </a:extLst>
          </p:cNvPr>
          <p:cNvSpPr/>
          <p:nvPr/>
        </p:nvSpPr>
        <p:spPr>
          <a:xfrm>
            <a:off x="2754923" y="5905736"/>
            <a:ext cx="128954" cy="1460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5-Point Star 26">
            <a:extLst>
              <a:ext uri="{FF2B5EF4-FFF2-40B4-BE49-F238E27FC236}">
                <a16:creationId xmlns:a16="http://schemas.microsoft.com/office/drawing/2014/main" id="{ACCD4E4B-5A1C-784D-90B0-C5B702496086}"/>
              </a:ext>
            </a:extLst>
          </p:cNvPr>
          <p:cNvSpPr/>
          <p:nvPr/>
        </p:nvSpPr>
        <p:spPr>
          <a:xfrm>
            <a:off x="1090246" y="4965195"/>
            <a:ext cx="128954" cy="1460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5-Point Star 27">
            <a:extLst>
              <a:ext uri="{FF2B5EF4-FFF2-40B4-BE49-F238E27FC236}">
                <a16:creationId xmlns:a16="http://schemas.microsoft.com/office/drawing/2014/main" id="{7F521E1F-6CFD-FE44-ADDB-439E976E0BAD}"/>
              </a:ext>
            </a:extLst>
          </p:cNvPr>
          <p:cNvSpPr/>
          <p:nvPr/>
        </p:nvSpPr>
        <p:spPr>
          <a:xfrm>
            <a:off x="984738" y="5102958"/>
            <a:ext cx="128954" cy="1460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5-Point Star 28">
            <a:extLst>
              <a:ext uri="{FF2B5EF4-FFF2-40B4-BE49-F238E27FC236}">
                <a16:creationId xmlns:a16="http://schemas.microsoft.com/office/drawing/2014/main" id="{EE244BBF-A1BD-C94A-8851-6C5D20306D68}"/>
              </a:ext>
            </a:extLst>
          </p:cNvPr>
          <p:cNvSpPr/>
          <p:nvPr/>
        </p:nvSpPr>
        <p:spPr>
          <a:xfrm>
            <a:off x="2508738" y="4387597"/>
            <a:ext cx="128954" cy="1460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5-Point Star 29">
            <a:extLst>
              <a:ext uri="{FF2B5EF4-FFF2-40B4-BE49-F238E27FC236}">
                <a16:creationId xmlns:a16="http://schemas.microsoft.com/office/drawing/2014/main" id="{9498A41A-60F8-AC4C-9773-1643F58D8DFC}"/>
              </a:ext>
            </a:extLst>
          </p:cNvPr>
          <p:cNvSpPr/>
          <p:nvPr/>
        </p:nvSpPr>
        <p:spPr>
          <a:xfrm>
            <a:off x="1443096" y="4241531"/>
            <a:ext cx="128954" cy="1460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77360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C2B5D1-2CA0-D841-B86D-91D89CECB63A}"/>
              </a:ext>
            </a:extLst>
          </p:cNvPr>
          <p:cNvSpPr>
            <a:spLocks noGrp="1"/>
          </p:cNvSpPr>
          <p:nvPr>
            <p:ph idx="1"/>
          </p:nvPr>
        </p:nvSpPr>
        <p:spPr>
          <a:xfrm>
            <a:off x="627185" y="1624451"/>
            <a:ext cx="9677400" cy="4826627"/>
          </a:xfrm>
        </p:spPr>
        <p:txBody>
          <a:bodyPr/>
          <a:lstStyle/>
          <a:p>
            <a:r>
              <a:rPr lang="en-US" sz="3200"/>
              <a:t>Partnership-setting and buy-in</a:t>
            </a:r>
          </a:p>
          <a:p>
            <a:pPr marL="0" indent="0">
              <a:buNone/>
            </a:pPr>
            <a:endParaRPr lang="en-US" sz="3200"/>
          </a:p>
          <a:p>
            <a:r>
              <a:rPr lang="en-US" sz="3200"/>
              <a:t>Adaptation of approach for content and delivery</a:t>
            </a:r>
          </a:p>
          <a:p>
            <a:pPr marL="0" indent="0">
              <a:buNone/>
            </a:pPr>
            <a:endParaRPr lang="en-US" sz="3200"/>
          </a:p>
          <a:p>
            <a:r>
              <a:rPr lang="en-US" sz="3200"/>
              <a:t>Implementation</a:t>
            </a:r>
          </a:p>
          <a:p>
            <a:pPr marL="457200" lvl="1" indent="0">
              <a:buNone/>
            </a:pPr>
            <a:endParaRPr lang="en-US" sz="2800"/>
          </a:p>
          <a:p>
            <a:r>
              <a:rPr lang="en-US" sz="3200"/>
              <a:t>M&amp;E</a:t>
            </a:r>
          </a:p>
          <a:p>
            <a:pPr marL="457200" lvl="1" indent="0">
              <a:buNone/>
            </a:pPr>
            <a:endParaRPr lang="en-US" sz="2800"/>
          </a:p>
          <a:p>
            <a:pPr marL="0" indent="0">
              <a:buNone/>
            </a:pPr>
            <a:endParaRPr lang="en-US"/>
          </a:p>
        </p:txBody>
      </p:sp>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p:txBody>
          <a:bodyPr/>
          <a:lstStyle/>
          <a:p>
            <a:r>
              <a:rPr lang="en-US"/>
              <a:t>Intervention Description </a:t>
            </a:r>
          </a:p>
        </p:txBody>
      </p:sp>
      <p:pic>
        <p:nvPicPr>
          <p:cNvPr id="2" name="Picture 1">
            <a:extLst>
              <a:ext uri="{FF2B5EF4-FFF2-40B4-BE49-F238E27FC236}">
                <a16:creationId xmlns:a16="http://schemas.microsoft.com/office/drawing/2014/main" id="{FCD8DBC7-2D14-074E-8AF3-D13841B269D6}"/>
              </a:ext>
            </a:extLst>
          </p:cNvPr>
          <p:cNvPicPr>
            <a:picLocks noChangeAspect="1"/>
          </p:cNvPicPr>
          <p:nvPr/>
        </p:nvPicPr>
        <p:blipFill>
          <a:blip r:embed="rId3"/>
          <a:stretch>
            <a:fillRect/>
          </a:stretch>
        </p:blipFill>
        <p:spPr>
          <a:xfrm>
            <a:off x="7959970" y="3640926"/>
            <a:ext cx="2810152" cy="2810152"/>
          </a:xfrm>
          <a:prstGeom prst="rect">
            <a:avLst/>
          </a:prstGeom>
        </p:spPr>
      </p:pic>
    </p:spTree>
    <p:extLst>
      <p:ext uri="{BB962C8B-B14F-4D97-AF65-F5344CB8AC3E}">
        <p14:creationId xmlns:p14="http://schemas.microsoft.com/office/powerpoint/2010/main" val="702147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F87120-27C9-2646-AB82-98992F1B18BC}"/>
              </a:ext>
            </a:extLst>
          </p:cNvPr>
          <p:cNvSpPr>
            <a:spLocks noGrp="1"/>
          </p:cNvSpPr>
          <p:nvPr>
            <p:ph type="body" sz="quarter" idx="14"/>
          </p:nvPr>
        </p:nvSpPr>
        <p:spPr/>
        <p:txBody>
          <a:bodyPr/>
          <a:lstStyle/>
          <a:p>
            <a:r>
              <a:rPr lang="en-GB"/>
              <a:t>PRImary influencers</a:t>
            </a:r>
          </a:p>
        </p:txBody>
      </p:sp>
      <p:sp>
        <p:nvSpPr>
          <p:cNvPr id="4" name="TextBox 3">
            <a:extLst>
              <a:ext uri="{FF2B5EF4-FFF2-40B4-BE49-F238E27FC236}">
                <a16:creationId xmlns:a16="http://schemas.microsoft.com/office/drawing/2014/main" id="{B86F2A57-C3C7-A44D-9693-03D73A437163}"/>
              </a:ext>
            </a:extLst>
          </p:cNvPr>
          <p:cNvSpPr txBox="1"/>
          <p:nvPr/>
        </p:nvSpPr>
        <p:spPr>
          <a:xfrm>
            <a:off x="1670538" y="2286000"/>
            <a:ext cx="184731" cy="369332"/>
          </a:xfrm>
          <a:prstGeom prst="rect">
            <a:avLst/>
          </a:prstGeom>
          <a:noFill/>
        </p:spPr>
        <p:txBody>
          <a:bodyPr wrap="none" rtlCol="0">
            <a:spAutoFit/>
          </a:bodyPr>
          <a:lstStyle/>
          <a:p>
            <a:endParaRPr lang="en-GB"/>
          </a:p>
        </p:txBody>
      </p:sp>
      <p:sp>
        <p:nvSpPr>
          <p:cNvPr id="8" name="Subtitle 4">
            <a:extLst>
              <a:ext uri="{FF2B5EF4-FFF2-40B4-BE49-F238E27FC236}">
                <a16:creationId xmlns:a16="http://schemas.microsoft.com/office/drawing/2014/main" id="{728C1007-9E29-CE43-9750-F2FCA26078C7}"/>
              </a:ext>
            </a:extLst>
          </p:cNvPr>
          <p:cNvSpPr txBox="1">
            <a:spLocks/>
          </p:cNvSpPr>
          <p:nvPr/>
        </p:nvSpPr>
        <p:spPr>
          <a:xfrm>
            <a:off x="8831835" y="4275597"/>
            <a:ext cx="1140940" cy="300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3"/>
                </a:solidFill>
              </a:rPr>
              <a:t>PARTNERS</a:t>
            </a:r>
          </a:p>
        </p:txBody>
      </p:sp>
      <p:sp>
        <p:nvSpPr>
          <p:cNvPr id="9" name="Subtitle 4">
            <a:extLst>
              <a:ext uri="{FF2B5EF4-FFF2-40B4-BE49-F238E27FC236}">
                <a16:creationId xmlns:a16="http://schemas.microsoft.com/office/drawing/2014/main" id="{0D04A927-9ADB-0B4D-A16F-B456C353EA9A}"/>
              </a:ext>
            </a:extLst>
          </p:cNvPr>
          <p:cNvSpPr txBox="1">
            <a:spLocks/>
          </p:cNvSpPr>
          <p:nvPr/>
        </p:nvSpPr>
        <p:spPr>
          <a:xfrm>
            <a:off x="8826815" y="4741431"/>
            <a:ext cx="2549786" cy="300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3"/>
                </a:solidFill>
              </a:rPr>
              <a:t>PARENTS &amp; CAREGIVERS</a:t>
            </a:r>
          </a:p>
        </p:txBody>
      </p:sp>
      <p:sp>
        <p:nvSpPr>
          <p:cNvPr id="10" name="Subtitle 4">
            <a:extLst>
              <a:ext uri="{FF2B5EF4-FFF2-40B4-BE49-F238E27FC236}">
                <a16:creationId xmlns:a16="http://schemas.microsoft.com/office/drawing/2014/main" id="{C8E0519D-1EE6-EB47-BFE2-771BA225984A}"/>
              </a:ext>
            </a:extLst>
          </p:cNvPr>
          <p:cNvSpPr txBox="1">
            <a:spLocks/>
          </p:cNvSpPr>
          <p:nvPr/>
        </p:nvSpPr>
        <p:spPr>
          <a:xfrm>
            <a:off x="8826815" y="5207265"/>
            <a:ext cx="1140940" cy="300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3"/>
                </a:solidFill>
              </a:rPr>
              <a:t>PEERS</a:t>
            </a:r>
          </a:p>
        </p:txBody>
      </p:sp>
      <p:grpSp>
        <p:nvGrpSpPr>
          <p:cNvPr id="12" name="Group 11">
            <a:extLst>
              <a:ext uri="{FF2B5EF4-FFF2-40B4-BE49-F238E27FC236}">
                <a16:creationId xmlns:a16="http://schemas.microsoft.com/office/drawing/2014/main" id="{61FCF578-C5AE-23A6-8D62-E9EE10BC3322}"/>
              </a:ext>
            </a:extLst>
          </p:cNvPr>
          <p:cNvGrpSpPr/>
          <p:nvPr/>
        </p:nvGrpSpPr>
        <p:grpSpPr>
          <a:xfrm>
            <a:off x="8440365" y="4739676"/>
            <a:ext cx="411744" cy="300128"/>
            <a:chOff x="8917711" y="2472369"/>
            <a:chExt cx="886286" cy="646030"/>
          </a:xfrm>
        </p:grpSpPr>
        <p:pic>
          <p:nvPicPr>
            <p:cNvPr id="13" name="Picture 12">
              <a:extLst>
                <a:ext uri="{FF2B5EF4-FFF2-40B4-BE49-F238E27FC236}">
                  <a16:creationId xmlns:a16="http://schemas.microsoft.com/office/drawing/2014/main" id="{DADED285-D1C6-5F04-54FE-1C3C3B71A899}"/>
                </a:ext>
              </a:extLst>
            </p:cNvPr>
            <p:cNvPicPr>
              <a:picLocks noChangeAspect="1"/>
            </p:cNvPicPr>
            <p:nvPr/>
          </p:nvPicPr>
          <p:blipFill>
            <a:blip r:embed="rId2"/>
            <a:stretch>
              <a:fillRect/>
            </a:stretch>
          </p:blipFill>
          <p:spPr>
            <a:xfrm>
              <a:off x="8917711" y="2477193"/>
              <a:ext cx="579552" cy="641206"/>
            </a:xfrm>
            <a:prstGeom prst="rect">
              <a:avLst/>
            </a:prstGeom>
          </p:spPr>
        </p:pic>
        <p:pic>
          <p:nvPicPr>
            <p:cNvPr id="14" name="Picture 13">
              <a:extLst>
                <a:ext uri="{FF2B5EF4-FFF2-40B4-BE49-F238E27FC236}">
                  <a16:creationId xmlns:a16="http://schemas.microsoft.com/office/drawing/2014/main" id="{46045CC7-BB41-9E16-C254-8C3B4672510F}"/>
                </a:ext>
              </a:extLst>
            </p:cNvPr>
            <p:cNvPicPr>
              <a:picLocks noChangeAspect="1"/>
            </p:cNvPicPr>
            <p:nvPr/>
          </p:nvPicPr>
          <p:blipFill>
            <a:blip r:embed="rId3"/>
            <a:stretch>
              <a:fillRect/>
            </a:stretch>
          </p:blipFill>
          <p:spPr>
            <a:xfrm>
              <a:off x="9298919" y="2472369"/>
              <a:ext cx="505078" cy="646030"/>
            </a:xfrm>
            <a:prstGeom prst="rect">
              <a:avLst/>
            </a:prstGeom>
          </p:spPr>
        </p:pic>
      </p:grpSp>
      <p:pic>
        <p:nvPicPr>
          <p:cNvPr id="15" name="Picture 14">
            <a:extLst>
              <a:ext uri="{FF2B5EF4-FFF2-40B4-BE49-F238E27FC236}">
                <a16:creationId xmlns:a16="http://schemas.microsoft.com/office/drawing/2014/main" id="{59C45A83-A016-88F6-B299-0526DC9B1844}"/>
              </a:ext>
            </a:extLst>
          </p:cNvPr>
          <p:cNvPicPr>
            <a:picLocks noChangeAspect="1"/>
          </p:cNvPicPr>
          <p:nvPr/>
        </p:nvPicPr>
        <p:blipFill>
          <a:blip r:embed="rId4"/>
          <a:stretch>
            <a:fillRect/>
          </a:stretch>
        </p:blipFill>
        <p:spPr>
          <a:xfrm>
            <a:off x="8523133" y="5206791"/>
            <a:ext cx="246207" cy="300602"/>
          </a:xfrm>
          <a:prstGeom prst="rect">
            <a:avLst/>
          </a:prstGeom>
        </p:spPr>
      </p:pic>
      <p:pic>
        <p:nvPicPr>
          <p:cNvPr id="16" name="Picture 15">
            <a:extLst>
              <a:ext uri="{FF2B5EF4-FFF2-40B4-BE49-F238E27FC236}">
                <a16:creationId xmlns:a16="http://schemas.microsoft.com/office/drawing/2014/main" id="{1ADD1387-A1B7-590B-4E82-74B5F1AB3B38}"/>
              </a:ext>
            </a:extLst>
          </p:cNvPr>
          <p:cNvPicPr>
            <a:picLocks noChangeAspect="1"/>
          </p:cNvPicPr>
          <p:nvPr/>
        </p:nvPicPr>
        <p:blipFill>
          <a:blip r:embed="rId5"/>
          <a:stretch>
            <a:fillRect/>
          </a:stretch>
        </p:blipFill>
        <p:spPr>
          <a:xfrm>
            <a:off x="8493665" y="4255236"/>
            <a:ext cx="305142" cy="340850"/>
          </a:xfrm>
          <a:prstGeom prst="rect">
            <a:avLst/>
          </a:prstGeom>
        </p:spPr>
      </p:pic>
    </p:spTree>
    <p:extLst>
      <p:ext uri="{BB962C8B-B14F-4D97-AF65-F5344CB8AC3E}">
        <p14:creationId xmlns:p14="http://schemas.microsoft.com/office/powerpoint/2010/main" val="216943568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5437-42ED-D246-943E-C40BC370AB4F}"/>
              </a:ext>
            </a:extLst>
          </p:cNvPr>
          <p:cNvSpPr>
            <a:spLocks noGrp="1"/>
          </p:cNvSpPr>
          <p:nvPr>
            <p:ph type="title"/>
          </p:nvPr>
        </p:nvSpPr>
        <p:spPr/>
        <p:txBody>
          <a:bodyPr/>
          <a:lstStyle/>
          <a:p>
            <a:r>
              <a:rPr lang="en-US"/>
              <a:t>Review of the evidence</a:t>
            </a:r>
          </a:p>
        </p:txBody>
      </p:sp>
      <p:sp>
        <p:nvSpPr>
          <p:cNvPr id="3" name="Content Placeholder 2">
            <a:extLst>
              <a:ext uri="{FF2B5EF4-FFF2-40B4-BE49-F238E27FC236}">
                <a16:creationId xmlns:a16="http://schemas.microsoft.com/office/drawing/2014/main" id="{6493E0BD-230F-F24E-876B-4143EB3C09BC}"/>
              </a:ext>
            </a:extLst>
          </p:cNvPr>
          <p:cNvSpPr>
            <a:spLocks noGrp="1"/>
          </p:cNvSpPr>
          <p:nvPr>
            <p:ph idx="1"/>
          </p:nvPr>
        </p:nvSpPr>
        <p:spPr/>
        <p:txBody>
          <a:bodyPr/>
          <a:lstStyle/>
          <a:p>
            <a:r>
              <a:rPr lang="en-US" b="1">
                <a:hlinkClick r:id="rId3"/>
              </a:rPr>
              <a:t>Program H</a:t>
            </a:r>
            <a:r>
              <a:rPr lang="en-US" b="1"/>
              <a:t>: </a:t>
            </a:r>
            <a:r>
              <a:rPr lang="en-US"/>
              <a:t>Program H can successfully contribute to </a:t>
            </a:r>
            <a:r>
              <a:rPr lang="en-US" b="1"/>
              <a:t>increased condom use</a:t>
            </a:r>
            <a:r>
              <a:rPr lang="en-US"/>
              <a:t> (India, Brazil, and Vietnam), </a:t>
            </a:r>
            <a:r>
              <a:rPr lang="en-US" b="1"/>
              <a:t>reduced STI symptoms </a:t>
            </a:r>
            <a:r>
              <a:rPr lang="en-US"/>
              <a:t>(Brazil), </a:t>
            </a:r>
            <a:r>
              <a:rPr lang="en-US" b="1"/>
              <a:t>increased HIV testing and use of SRH services </a:t>
            </a:r>
            <a:r>
              <a:rPr lang="en-US"/>
              <a:t>(Rwanda), greater communication with partners about HIV and contraceptives (Ethiopia and India), and improved SRH knowledge (the Balkans).</a:t>
            </a:r>
          </a:p>
          <a:p>
            <a:endParaRPr lang="en-US" sz="1400"/>
          </a:p>
          <a:p>
            <a:r>
              <a:rPr lang="en-US"/>
              <a:t>Program P Case Study: Rwanda RCT</a:t>
            </a:r>
          </a:p>
          <a:p>
            <a:pPr lvl="1"/>
            <a:r>
              <a:rPr lang="en-US"/>
              <a:t>63-66% reduction in IPV</a:t>
            </a:r>
          </a:p>
          <a:p>
            <a:pPr lvl="1"/>
            <a:r>
              <a:rPr lang="en-US"/>
              <a:t>50% boost in men’s antenatal care attendance</a:t>
            </a:r>
          </a:p>
          <a:p>
            <a:pPr lvl="1"/>
            <a:r>
              <a:rPr lang="en-US"/>
              <a:t>53-65% increase in modern contraceptive use</a:t>
            </a:r>
          </a:p>
          <a:p>
            <a:pPr lvl="1"/>
            <a:r>
              <a:rPr lang="en-US"/>
              <a:t>Increase in men’s unpaid care and quality child-father interactions</a:t>
            </a:r>
          </a:p>
          <a:p>
            <a:pPr lvl="1"/>
            <a:endParaRPr lang="en-US"/>
          </a:p>
        </p:txBody>
      </p:sp>
    </p:spTree>
    <p:extLst>
      <p:ext uri="{BB962C8B-B14F-4D97-AF65-F5344CB8AC3E}">
        <p14:creationId xmlns:p14="http://schemas.microsoft.com/office/powerpoint/2010/main" val="20612951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7BA48D-06DF-4C4B-A206-1057FF483813}"/>
              </a:ext>
            </a:extLst>
          </p:cNvPr>
          <p:cNvSpPr>
            <a:spLocks noGrp="1"/>
          </p:cNvSpPr>
          <p:nvPr>
            <p:ph idx="1"/>
          </p:nvPr>
        </p:nvSpPr>
        <p:spPr>
          <a:xfrm>
            <a:off x="838199" y="1333956"/>
            <a:ext cx="9677401" cy="4826627"/>
          </a:xfrm>
        </p:spPr>
        <p:txBody>
          <a:bodyPr/>
          <a:lstStyle/>
          <a:p>
            <a:r>
              <a:rPr lang="en-US"/>
              <a:t>Intergenerational approaches (e.g., combining P &amp; H)</a:t>
            </a:r>
          </a:p>
          <a:p>
            <a:pPr lvl="1"/>
            <a:r>
              <a:rPr lang="en-US"/>
              <a:t>Jordan</a:t>
            </a:r>
          </a:p>
          <a:p>
            <a:pPr lvl="1"/>
            <a:r>
              <a:rPr lang="en-US"/>
              <a:t>Kurdistan, Iraq</a:t>
            </a:r>
          </a:p>
          <a:p>
            <a:pPr marL="457200" lvl="1" indent="0">
              <a:buNone/>
            </a:pPr>
            <a:endParaRPr lang="en-US" sz="1100"/>
          </a:p>
          <a:p>
            <a:r>
              <a:rPr lang="en-US"/>
              <a:t>Intersectoral approaches</a:t>
            </a:r>
          </a:p>
          <a:p>
            <a:pPr lvl="1"/>
            <a:r>
              <a:rPr lang="en-US"/>
              <a:t>Program P-ECD in Bogota</a:t>
            </a:r>
          </a:p>
          <a:p>
            <a:endParaRPr lang="en-US" sz="1200"/>
          </a:p>
          <a:p>
            <a:r>
              <a:rPr lang="en-US"/>
              <a:t>Addressing sexual fluidity</a:t>
            </a:r>
          </a:p>
          <a:p>
            <a:pPr lvl="1"/>
            <a:r>
              <a:rPr lang="en-US"/>
              <a:t>Program H in Washington, DC public schools (RCT by 2026)</a:t>
            </a:r>
          </a:p>
          <a:p>
            <a:pPr lvl="1"/>
            <a:endParaRPr lang="en-US" sz="1200"/>
          </a:p>
          <a:p>
            <a:r>
              <a:rPr lang="en-US"/>
              <a:t>Going to scale</a:t>
            </a:r>
          </a:p>
          <a:p>
            <a:pPr lvl="1"/>
            <a:r>
              <a:rPr lang="en-US"/>
              <a:t>Bandebereho in Musanze District, Rwanda</a:t>
            </a:r>
          </a:p>
          <a:p>
            <a:pPr lvl="1"/>
            <a:endParaRPr lang="en-US"/>
          </a:p>
        </p:txBody>
      </p:sp>
      <p:sp>
        <p:nvSpPr>
          <p:cNvPr id="4" name="Title 3">
            <a:extLst>
              <a:ext uri="{FF2B5EF4-FFF2-40B4-BE49-F238E27FC236}">
                <a16:creationId xmlns:a16="http://schemas.microsoft.com/office/drawing/2014/main" id="{AE03E8C3-E53A-B843-B3E3-3B9BE60D2C72}"/>
              </a:ext>
            </a:extLst>
          </p:cNvPr>
          <p:cNvSpPr>
            <a:spLocks noGrp="1"/>
          </p:cNvSpPr>
          <p:nvPr>
            <p:ph type="title"/>
          </p:nvPr>
        </p:nvSpPr>
        <p:spPr/>
        <p:txBody>
          <a:bodyPr/>
          <a:lstStyle/>
          <a:p>
            <a:r>
              <a:rPr lang="en-US"/>
              <a:t>Ongoing</a:t>
            </a:r>
          </a:p>
        </p:txBody>
      </p:sp>
    </p:spTree>
    <p:extLst>
      <p:ext uri="{BB962C8B-B14F-4D97-AF65-F5344CB8AC3E}">
        <p14:creationId xmlns:p14="http://schemas.microsoft.com/office/powerpoint/2010/main" val="374115077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4C27CF-1F6A-E048-979A-4C668BB8F777}"/>
              </a:ext>
            </a:extLst>
          </p:cNvPr>
          <p:cNvSpPr>
            <a:spLocks noGrp="1"/>
          </p:cNvSpPr>
          <p:nvPr>
            <p:ph idx="1"/>
          </p:nvPr>
        </p:nvSpPr>
        <p:spPr>
          <a:xfrm>
            <a:off x="1213338" y="1819259"/>
            <a:ext cx="9677400" cy="4826627"/>
          </a:xfrm>
        </p:spPr>
        <p:txBody>
          <a:bodyPr/>
          <a:lstStyle/>
          <a:p>
            <a:r>
              <a:rPr lang="en-US" sz="3200"/>
              <a:t>Hone your strategies for recruitment and retention</a:t>
            </a:r>
          </a:p>
          <a:p>
            <a:r>
              <a:rPr lang="en-US" sz="3200"/>
              <a:t>Understand the environment around the clients</a:t>
            </a:r>
          </a:p>
          <a:p>
            <a:r>
              <a:rPr lang="en-US" sz="3200"/>
              <a:t>Positive dose-response relationship</a:t>
            </a:r>
          </a:p>
          <a:p>
            <a:r>
              <a:rPr lang="en-US" sz="3200"/>
              <a:t>Address multiple/intersecting inequalities</a:t>
            </a:r>
          </a:p>
          <a:p>
            <a:r>
              <a:rPr lang="en-US" sz="3200"/>
              <a:t>Make group education a safe space</a:t>
            </a:r>
          </a:p>
        </p:txBody>
      </p:sp>
      <p:sp>
        <p:nvSpPr>
          <p:cNvPr id="4" name="Title 3">
            <a:extLst>
              <a:ext uri="{FF2B5EF4-FFF2-40B4-BE49-F238E27FC236}">
                <a16:creationId xmlns:a16="http://schemas.microsoft.com/office/drawing/2014/main" id="{C427216B-64B1-DA45-8654-7917A65A49D4}"/>
              </a:ext>
            </a:extLst>
          </p:cNvPr>
          <p:cNvSpPr>
            <a:spLocks noGrp="1"/>
          </p:cNvSpPr>
          <p:nvPr>
            <p:ph type="title"/>
          </p:nvPr>
        </p:nvSpPr>
        <p:spPr/>
        <p:txBody>
          <a:bodyPr/>
          <a:lstStyle/>
          <a:p>
            <a:r>
              <a:rPr lang="en-US"/>
              <a:t>Lessons Learned &amp; Considerations for Adaptation </a:t>
            </a:r>
          </a:p>
        </p:txBody>
      </p:sp>
    </p:spTree>
    <p:extLst>
      <p:ext uri="{BB962C8B-B14F-4D97-AF65-F5344CB8AC3E}">
        <p14:creationId xmlns:p14="http://schemas.microsoft.com/office/powerpoint/2010/main" val="290462771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873053-5C00-1942-A1F4-63A6DD77E2CE}"/>
              </a:ext>
            </a:extLst>
          </p:cNvPr>
          <p:cNvSpPr>
            <a:spLocks noGrp="1"/>
          </p:cNvSpPr>
          <p:nvPr>
            <p:ph type="body" sz="quarter" idx="13"/>
          </p:nvPr>
        </p:nvSpPr>
        <p:spPr/>
        <p:txBody>
          <a:bodyPr/>
          <a:lstStyle/>
          <a:p>
            <a:r>
              <a:rPr lang="en-US"/>
              <a:t>*</a:t>
            </a:r>
          </a:p>
        </p:txBody>
      </p:sp>
      <p:sp>
        <p:nvSpPr>
          <p:cNvPr id="3" name="Text Placeholder 2">
            <a:extLst>
              <a:ext uri="{FF2B5EF4-FFF2-40B4-BE49-F238E27FC236}">
                <a16:creationId xmlns:a16="http://schemas.microsoft.com/office/drawing/2014/main" id="{8D998D02-7D64-964F-BC40-DB9D4948EDD1}"/>
              </a:ext>
            </a:extLst>
          </p:cNvPr>
          <p:cNvSpPr>
            <a:spLocks noGrp="1"/>
          </p:cNvSpPr>
          <p:nvPr>
            <p:ph type="body" sz="quarter" idx="14"/>
          </p:nvPr>
        </p:nvSpPr>
        <p:spPr>
          <a:xfrm>
            <a:off x="3124992" y="2007532"/>
            <a:ext cx="7887901" cy="2911030"/>
          </a:xfrm>
        </p:spPr>
        <p:txBody>
          <a:bodyPr>
            <a:normAutofit/>
          </a:bodyPr>
          <a:lstStyle/>
          <a:p>
            <a:r>
              <a:rPr lang="en-US"/>
              <a:t>THANK YOU</a:t>
            </a:r>
          </a:p>
          <a:p>
            <a:endParaRPr lang="en-US"/>
          </a:p>
          <a:p>
            <a:r>
              <a:rPr lang="en-US" err="1"/>
              <a:t>c.hook@promundoglobal.org</a:t>
            </a:r>
            <a:endParaRPr lang="en-US"/>
          </a:p>
        </p:txBody>
      </p:sp>
    </p:spTree>
    <p:extLst>
      <p:ext uri="{BB962C8B-B14F-4D97-AF65-F5344CB8AC3E}">
        <p14:creationId xmlns:p14="http://schemas.microsoft.com/office/powerpoint/2010/main" val="177604660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249A18-D7AF-E64B-9E54-5456FA618DBD}"/>
              </a:ext>
            </a:extLst>
          </p:cNvPr>
          <p:cNvSpPr txBox="1"/>
          <p:nvPr/>
        </p:nvSpPr>
        <p:spPr>
          <a:xfrm>
            <a:off x="235747" y="2945993"/>
            <a:ext cx="11720505" cy="160043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Empowering the Lives of Young People</a:t>
            </a:r>
            <a:endParaRPr kumimoji="0" lang="en-US" sz="3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Poppins" pitchFamily="2" charset="77"/>
                <a:cs typeface="Poppins" pitchFamily="2" charset="77"/>
              </a:rPr>
              <a:t>Ronald </a:t>
            </a:r>
            <a:r>
              <a:rPr lang="en-US" err="1">
                <a:solidFill>
                  <a:srgbClr val="FFFFFF"/>
                </a:solidFill>
                <a:latin typeface="Poppins" pitchFamily="2" charset="77"/>
                <a:cs typeface="Poppins" pitchFamily="2" charset="77"/>
              </a:rPr>
              <a:t>Omara</a:t>
            </a:r>
            <a:r>
              <a:rPr lang="en-US">
                <a:solidFill>
                  <a:srgbClr val="FFFFFF"/>
                </a:solidFill>
                <a:latin typeface="Poppins" pitchFamily="2" charset="77"/>
                <a:cs typeface="Poppins" pitchFamily="2" charset="77"/>
              </a:rPr>
              <a:t>, Straight Talk Foundation</a:t>
            </a:r>
            <a:endParaRPr kumimoji="0" lang="en-US"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64798526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Content Placeholder 4" descr="F:\Chics.JPG">
            <a:extLst>
              <a:ext uri="{FF2B5EF4-FFF2-40B4-BE49-F238E27FC236}">
                <a16:creationId xmlns:a16="http://schemas.microsoft.com/office/drawing/2014/main" id="{CE78E71B-008C-4A55-E317-1B1382AB8E9C}"/>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819400" y="1600200"/>
            <a:ext cx="5715000" cy="3727450"/>
          </a:xfrm>
        </p:spPr>
      </p:pic>
    </p:spTree>
  </p:cSld>
  <p:clrMapOvr>
    <a:masterClrMapping/>
  </p:clrMapOvr>
  <p:transition spd="slow">
    <p:wedg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FFD66DA2-DFBB-8E27-9346-62CB3E57CF73}"/>
              </a:ext>
            </a:extLst>
          </p:cNvPr>
          <p:cNvSpPr>
            <a:spLocks noGrp="1"/>
          </p:cNvSpPr>
          <p:nvPr>
            <p:ph type="title"/>
          </p:nvPr>
        </p:nvSpPr>
        <p:spPr>
          <a:xfrm>
            <a:off x="-629478" y="937591"/>
            <a:ext cx="5479774" cy="685800"/>
          </a:xfrm>
        </p:spPr>
        <p:txBody>
          <a:bodyPr rtlCol="0">
            <a:normAutofit fontScale="90000"/>
          </a:bodyPr>
          <a:lstStyle/>
          <a:p>
            <a:pPr eaLnBrk="1" fontAlgn="auto" hangingPunct="1">
              <a:spcAft>
                <a:spcPts val="0"/>
              </a:spcAft>
              <a:defRPr/>
            </a:pPr>
            <a:r>
              <a:rPr lang="en-US" b="1"/>
              <a:t>Who are we? </a:t>
            </a:r>
          </a:p>
        </p:txBody>
      </p:sp>
      <p:sp>
        <p:nvSpPr>
          <p:cNvPr id="16386" name="Content Placeholder 2">
            <a:extLst>
              <a:ext uri="{FF2B5EF4-FFF2-40B4-BE49-F238E27FC236}">
                <a16:creationId xmlns:a16="http://schemas.microsoft.com/office/drawing/2014/main" id="{AAD703C1-65A7-DED5-F60C-8EC909E02D5B}"/>
              </a:ext>
            </a:extLst>
          </p:cNvPr>
          <p:cNvSpPr>
            <a:spLocks noGrp="1"/>
          </p:cNvSpPr>
          <p:nvPr>
            <p:ph idx="1"/>
          </p:nvPr>
        </p:nvSpPr>
        <p:spPr>
          <a:xfrm>
            <a:off x="291547" y="1878496"/>
            <a:ext cx="11370365" cy="5105400"/>
          </a:xfrm>
        </p:spPr>
        <p:txBody>
          <a:bodyPr/>
          <a:lstStyle/>
          <a:p>
            <a:pPr algn="just" eaLnBrk="1" hangingPunct="1">
              <a:lnSpc>
                <a:spcPct val="130000"/>
              </a:lnSpc>
              <a:buFont typeface="Wingdings" pitchFamily="2" charset="2"/>
              <a:buChar char="§"/>
            </a:pPr>
            <a:r>
              <a:rPr lang="en-US" altLang="en-US" sz="2400"/>
              <a:t>A Ugandan NGO established in 1997, having started as UNICEF funded Newspaper </a:t>
            </a:r>
            <a:r>
              <a:rPr lang="en-US" altLang="en-US" sz="2400" i="1"/>
              <a:t>Straight Talk</a:t>
            </a:r>
            <a:r>
              <a:rPr lang="en-US" altLang="en-US" sz="2400"/>
              <a:t> in 1993.</a:t>
            </a:r>
          </a:p>
          <a:p>
            <a:pPr algn="just">
              <a:buFont typeface="Wingdings" pitchFamily="2" charset="2"/>
              <a:buChar char="§"/>
            </a:pPr>
            <a:r>
              <a:rPr lang="en-US" altLang="en-US" sz="2400"/>
              <a:t>Our focus is on communication for social change</a:t>
            </a:r>
          </a:p>
          <a:p>
            <a:pPr algn="just">
              <a:buFont typeface="Wingdings" pitchFamily="2" charset="2"/>
              <a:buChar char="§"/>
            </a:pPr>
            <a:r>
              <a:rPr lang="en-US" altLang="en-US" sz="2400"/>
              <a:t>We use a multi-modal approach (Radio, print, social media and face-to-face programming and youth friendly service delivery )</a:t>
            </a:r>
          </a:p>
          <a:p>
            <a:pPr algn="just">
              <a:buFont typeface="Wingdings" pitchFamily="2" charset="2"/>
              <a:buChar char="§"/>
            </a:pPr>
            <a:r>
              <a:rPr lang="en-US" altLang="en-US" sz="2400"/>
              <a:t>STF approaches are  audience driven</a:t>
            </a:r>
          </a:p>
          <a:p>
            <a:pPr algn="just">
              <a:buFont typeface="Wingdings" pitchFamily="2" charset="2"/>
              <a:buChar char="§"/>
            </a:pPr>
            <a:r>
              <a:rPr lang="en-US" altLang="en-US" sz="2400"/>
              <a:t>STF has nationwide coverage and currently has physical presence in Karamoja, Northern </a:t>
            </a:r>
            <a:r>
              <a:rPr lang="en-US" altLang="en-US" sz="2400" err="1"/>
              <a:t>Uganda,West</a:t>
            </a:r>
            <a:r>
              <a:rPr lang="en-US" altLang="en-US" sz="2400"/>
              <a:t> Nile, Eastern Uganda and Kampala.</a:t>
            </a:r>
          </a:p>
          <a:p>
            <a:pPr>
              <a:buFont typeface="Wingdings" pitchFamily="2" charset="2"/>
              <a:buChar char="q"/>
            </a:pPr>
            <a:endParaRPr lang="en-US" altLang="en-US" sz="2400"/>
          </a:p>
          <a:p>
            <a:pPr>
              <a:buFont typeface="Wingdings" pitchFamily="2" charset="2"/>
              <a:buChar char="q"/>
            </a:pPr>
            <a:endParaRPr lang="en-US" altLang="en-US" sz="3000">
              <a:solidFill>
                <a:schemeClr val="tx2"/>
              </a:solidFill>
            </a:endParaRPr>
          </a:p>
        </p:txBody>
      </p:sp>
    </p:spTree>
  </p:cSld>
  <p:clrMapOvr>
    <a:masterClrMapping/>
  </p:clrMapOvr>
  <p:transition spd="slow">
    <p:wedg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E58FE1A5-B090-BB9D-9FAB-6208F5FDC029}"/>
              </a:ext>
            </a:extLst>
          </p:cNvPr>
          <p:cNvSpPr>
            <a:spLocks noGrp="1"/>
          </p:cNvSpPr>
          <p:nvPr>
            <p:ph type="title"/>
          </p:nvPr>
        </p:nvSpPr>
        <p:spPr>
          <a:xfrm>
            <a:off x="-1266411" y="1298713"/>
            <a:ext cx="7886700" cy="533400"/>
          </a:xfrm>
        </p:spPr>
        <p:txBody>
          <a:bodyPr/>
          <a:lstStyle/>
          <a:p>
            <a:r>
              <a:rPr lang="en-US" altLang="en-US" b="1"/>
              <a:t>Who are we ?</a:t>
            </a:r>
          </a:p>
        </p:txBody>
      </p:sp>
      <p:sp>
        <p:nvSpPr>
          <p:cNvPr id="6147" name="Content Placeholder 2">
            <a:extLst>
              <a:ext uri="{FF2B5EF4-FFF2-40B4-BE49-F238E27FC236}">
                <a16:creationId xmlns:a16="http://schemas.microsoft.com/office/drawing/2014/main" id="{4D640E56-08D9-FD2A-A465-8651CF4A5D94}"/>
              </a:ext>
            </a:extLst>
          </p:cNvPr>
          <p:cNvSpPr>
            <a:spLocks noGrp="1"/>
          </p:cNvSpPr>
          <p:nvPr>
            <p:ph idx="1"/>
          </p:nvPr>
        </p:nvSpPr>
        <p:spPr>
          <a:xfrm>
            <a:off x="225286" y="1981201"/>
            <a:ext cx="11463131" cy="5040313"/>
          </a:xfrm>
        </p:spPr>
        <p:txBody>
          <a:bodyPr/>
          <a:lstStyle/>
          <a:p>
            <a:pPr marL="857250" lvl="1" indent="-457200" eaLnBrk="1" hangingPunct="1">
              <a:buFont typeface="Arial" panose="020B0604020202020204" pitchFamily="34" charset="0"/>
              <a:buChar char="•"/>
              <a:defRPr/>
            </a:pPr>
            <a:endParaRPr lang="en-US" altLang="en-US" sz="1050" b="1"/>
          </a:p>
          <a:p>
            <a:pPr marL="857250" lvl="1" indent="-457200" eaLnBrk="1" hangingPunct="1">
              <a:buFont typeface="Arial" panose="020B0604020202020204" pitchFamily="34" charset="0"/>
              <a:buChar char="•"/>
              <a:defRPr/>
            </a:pPr>
            <a:r>
              <a:rPr lang="en-US" altLang="en-US" sz="3200" b="1"/>
              <a:t>Mission : </a:t>
            </a:r>
            <a:r>
              <a:rPr lang="en-US" altLang="en-US" sz="3200"/>
              <a:t>To improve the Sexual and Reproductive Health  and wellbeing of young people through advocacy, evidence based advocacy, communication and  youth friendly service delivery . </a:t>
            </a:r>
          </a:p>
          <a:p>
            <a:pPr marL="400050" lvl="1" indent="0" eaLnBrk="1" hangingPunct="1">
              <a:buNone/>
              <a:defRPr/>
            </a:pPr>
            <a:endParaRPr lang="en-US" altLang="en-US" sz="1100"/>
          </a:p>
          <a:p>
            <a:pPr marL="857250" lvl="1" indent="-457200" eaLnBrk="1" hangingPunct="1">
              <a:buFont typeface="Arial" panose="020B0604020202020204" pitchFamily="34" charset="0"/>
              <a:buChar char="•"/>
              <a:defRPr/>
            </a:pPr>
            <a:r>
              <a:rPr lang="en-US" altLang="en-US" sz="3200" b="1"/>
              <a:t>Vision : </a:t>
            </a:r>
            <a:r>
              <a:rPr lang="en-US" altLang="en-US" sz="3200"/>
              <a:t>A world in which young people have access to information and services to enable them live  healthy and productive </a:t>
            </a:r>
            <a:r>
              <a:rPr lang="en-US" altLang="en-US"/>
              <a:t>lives. </a:t>
            </a:r>
            <a:endParaRPr lang="en-US" altLang="en-US" b="1" i="1"/>
          </a:p>
        </p:txBody>
      </p:sp>
    </p:spTree>
  </p:cSld>
  <p:clrMapOvr>
    <a:masterClrMapping/>
  </p:clrMapOvr>
  <p:transition spd="slow">
    <p:wedg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C08166F-7761-CBA4-F63D-95C967ABF22F}"/>
              </a:ext>
            </a:extLst>
          </p:cNvPr>
          <p:cNvSpPr>
            <a:spLocks noGrp="1"/>
          </p:cNvSpPr>
          <p:nvPr>
            <p:ph type="title"/>
          </p:nvPr>
        </p:nvSpPr>
        <p:spPr>
          <a:xfrm>
            <a:off x="-1961322" y="1073426"/>
            <a:ext cx="8229600" cy="762000"/>
          </a:xfrm>
        </p:spPr>
        <p:txBody>
          <a:bodyPr/>
          <a:lstStyle/>
          <a:p>
            <a:r>
              <a:rPr lang="en-US" altLang="en-US" sz="4000" b="1"/>
              <a:t>Our Values </a:t>
            </a:r>
          </a:p>
        </p:txBody>
      </p:sp>
      <p:sp>
        <p:nvSpPr>
          <p:cNvPr id="3" name="Content Placeholder 2">
            <a:extLst>
              <a:ext uri="{FF2B5EF4-FFF2-40B4-BE49-F238E27FC236}">
                <a16:creationId xmlns:a16="http://schemas.microsoft.com/office/drawing/2014/main" id="{800D12C3-D69E-6819-0313-28A92B961918}"/>
              </a:ext>
            </a:extLst>
          </p:cNvPr>
          <p:cNvSpPr>
            <a:spLocks noGrp="1"/>
          </p:cNvSpPr>
          <p:nvPr>
            <p:ph idx="1"/>
          </p:nvPr>
        </p:nvSpPr>
        <p:spPr>
          <a:xfrm>
            <a:off x="556591" y="1970915"/>
            <a:ext cx="11078817" cy="4602163"/>
          </a:xfrm>
        </p:spPr>
        <p:txBody>
          <a:bodyPr>
            <a:normAutofit/>
          </a:bodyPr>
          <a:lstStyle/>
          <a:p>
            <a:pPr fontAlgn="ctr">
              <a:defRPr/>
            </a:pPr>
            <a:r>
              <a:rPr lang="en-US" sz="2400" b="1"/>
              <a:t>Teamwork:</a:t>
            </a:r>
            <a:r>
              <a:rPr lang="en-US" sz="2400"/>
              <a:t> </a:t>
            </a:r>
            <a:r>
              <a:rPr lang="en-GB" sz="2400"/>
              <a:t>As a principle, we work in teams and  encourage young people to work in teams. </a:t>
            </a:r>
            <a:r>
              <a:rPr lang="en-US" sz="2400"/>
              <a:t> </a:t>
            </a:r>
          </a:p>
          <a:p>
            <a:pPr>
              <a:defRPr/>
            </a:pPr>
            <a:r>
              <a:rPr lang="en-US" sz="2400" b="1"/>
              <a:t>Excellence: </a:t>
            </a:r>
            <a:r>
              <a:rPr lang="en-US" sz="2400"/>
              <a:t>We v</a:t>
            </a:r>
            <a:r>
              <a:rPr lang="en-GB" sz="2400" err="1"/>
              <a:t>alue</a:t>
            </a:r>
            <a:r>
              <a:rPr lang="en-GB" sz="2400"/>
              <a:t> high quality standards in the work that we do. </a:t>
            </a:r>
            <a:r>
              <a:rPr lang="en-US" sz="2400"/>
              <a:t> </a:t>
            </a:r>
            <a:endParaRPr lang="en-US" sz="2400" b="1"/>
          </a:p>
          <a:p>
            <a:pPr fontAlgn="ctr">
              <a:defRPr/>
            </a:pPr>
            <a:r>
              <a:rPr lang="en-US" sz="2400" b="1"/>
              <a:t>Commitment:</a:t>
            </a:r>
            <a:r>
              <a:rPr lang="en-US" sz="2400"/>
              <a:t> We seek to understand young people’s social, economic and health challenges, and commit to the development of sustainable solutions.</a:t>
            </a:r>
          </a:p>
          <a:p>
            <a:pPr>
              <a:defRPr/>
            </a:pPr>
            <a:r>
              <a:rPr lang="en-US" sz="2400" b="1"/>
              <a:t>Integrity</a:t>
            </a:r>
            <a:r>
              <a:rPr lang="en-US" sz="2400"/>
              <a:t> STF undertakes its obligations with transparency to inspire confidence and trust of others.</a:t>
            </a:r>
          </a:p>
          <a:p>
            <a:pPr fontAlgn="ctr">
              <a:defRPr/>
            </a:pPr>
            <a:r>
              <a:rPr lang="en-US" sz="2400" b="1"/>
              <a:t>Resilience</a:t>
            </a:r>
            <a:r>
              <a:rPr lang="en-US" sz="2400"/>
              <a:t>: We undertake our work with resilience and perseverance.    </a:t>
            </a:r>
          </a:p>
          <a:p>
            <a:pPr>
              <a:defRPr/>
            </a:pPr>
            <a:endParaRPr lang="en-US"/>
          </a:p>
        </p:txBody>
      </p:sp>
    </p:spTree>
  </p:cSld>
  <p:clrMapOvr>
    <a:masterClrMapping/>
  </p:clrMapOvr>
  <p:transition spd="slow">
    <p:wedg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E723BFB3-26E1-35EC-0D2F-9BF7EA4BBD0B}"/>
              </a:ext>
            </a:extLst>
          </p:cNvPr>
          <p:cNvSpPr>
            <a:spLocks noGrp="1"/>
          </p:cNvSpPr>
          <p:nvPr>
            <p:ph type="title"/>
          </p:nvPr>
        </p:nvSpPr>
        <p:spPr>
          <a:xfrm>
            <a:off x="0" y="1514061"/>
            <a:ext cx="6689035" cy="381000"/>
          </a:xfrm>
        </p:spPr>
        <p:txBody>
          <a:bodyPr/>
          <a:lstStyle/>
          <a:p>
            <a:r>
              <a:rPr lang="en-US" altLang="en-US" b="1"/>
              <a:t>Our program focus </a:t>
            </a:r>
          </a:p>
        </p:txBody>
      </p:sp>
      <p:sp>
        <p:nvSpPr>
          <p:cNvPr id="19458" name="Content Placeholder 2">
            <a:extLst>
              <a:ext uri="{FF2B5EF4-FFF2-40B4-BE49-F238E27FC236}">
                <a16:creationId xmlns:a16="http://schemas.microsoft.com/office/drawing/2014/main" id="{399CFE2E-0CF2-FFFA-5F6A-A2EC55DF33C0}"/>
              </a:ext>
            </a:extLst>
          </p:cNvPr>
          <p:cNvSpPr>
            <a:spLocks noGrp="1"/>
          </p:cNvSpPr>
          <p:nvPr>
            <p:ph idx="1"/>
          </p:nvPr>
        </p:nvSpPr>
        <p:spPr>
          <a:xfrm>
            <a:off x="801756" y="2438400"/>
            <a:ext cx="8686800" cy="3962400"/>
          </a:xfrm>
        </p:spPr>
        <p:txBody>
          <a:bodyPr/>
          <a:lstStyle/>
          <a:p>
            <a:r>
              <a:rPr lang="en-US" altLang="en-US"/>
              <a:t>Sexual and Reproductive Health (Core) </a:t>
            </a:r>
          </a:p>
          <a:p>
            <a:r>
              <a:rPr lang="en-US" altLang="en-US"/>
              <a:t>Education </a:t>
            </a:r>
          </a:p>
          <a:p>
            <a:r>
              <a:rPr lang="en-US" altLang="en-US"/>
              <a:t>Gender and gender-based violence</a:t>
            </a:r>
          </a:p>
          <a:p>
            <a:r>
              <a:rPr lang="en-US" altLang="en-US"/>
              <a:t>Climate change /Environment</a:t>
            </a:r>
          </a:p>
          <a:p>
            <a:r>
              <a:rPr lang="en-US" altLang="en-US"/>
              <a:t>Agriculture &amp; youth livelihoods</a:t>
            </a:r>
          </a:p>
          <a:p>
            <a:pPr eaLnBrk="1" hangingPunct="1"/>
            <a:r>
              <a:rPr lang="en-US" altLang="en-US"/>
              <a:t>Youth friendly service delivery</a:t>
            </a:r>
          </a:p>
          <a:p>
            <a:endParaRPr lang="en-US" altLang="en-US"/>
          </a:p>
        </p:txBody>
      </p:sp>
    </p:spTree>
  </p:cSld>
  <p:clrMapOvr>
    <a:masterClrMapping/>
  </p:clrMapOvr>
  <p:transition spd="slow">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1">
            <a:extLst>
              <a:ext uri="{FF2B5EF4-FFF2-40B4-BE49-F238E27FC236}">
                <a16:creationId xmlns:a16="http://schemas.microsoft.com/office/drawing/2014/main" id="{D6EB88EE-8735-C44E-AA69-2F4650FD0187}"/>
              </a:ext>
            </a:extLst>
          </p:cNvPr>
          <p:cNvSpPr/>
          <p:nvPr/>
        </p:nvSpPr>
        <p:spPr>
          <a:xfrm rot="5400000">
            <a:off x="-552151" y="2527897"/>
            <a:ext cx="3441104" cy="2336801"/>
          </a:xfrm>
          <a:prstGeom prst="round2SameRect">
            <a:avLst>
              <a:gd name="adj1" fmla="val 48323"/>
              <a:gd name="adj2" fmla="val 0"/>
            </a:avLst>
          </a:prstGeom>
          <a:solidFill>
            <a:srgbClr val="DE9F3B">
              <a:alpha val="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8C513-BAB2-0542-867C-B64CBAF26819}"/>
              </a:ext>
            </a:extLst>
          </p:cNvPr>
          <p:cNvSpPr>
            <a:spLocks noGrp="1"/>
          </p:cNvSpPr>
          <p:nvPr>
            <p:ph type="title"/>
          </p:nvPr>
        </p:nvSpPr>
        <p:spPr>
          <a:xfrm>
            <a:off x="0" y="82603"/>
            <a:ext cx="10515600" cy="1143000"/>
          </a:xfrm>
        </p:spPr>
        <p:txBody>
          <a:bodyPr/>
          <a:lstStyle/>
          <a:p>
            <a:r>
              <a:rPr lang="en-GB"/>
              <a:t>Male partners </a:t>
            </a:r>
          </a:p>
        </p:txBody>
      </p:sp>
      <p:sp>
        <p:nvSpPr>
          <p:cNvPr id="5" name="Rectangle 4">
            <a:extLst>
              <a:ext uri="{FF2B5EF4-FFF2-40B4-BE49-F238E27FC236}">
                <a16:creationId xmlns:a16="http://schemas.microsoft.com/office/drawing/2014/main" id="{ADA5D9F6-0324-A04F-A7B5-B1DF9E466321}"/>
              </a:ext>
            </a:extLst>
          </p:cNvPr>
          <p:cNvSpPr/>
          <p:nvPr/>
        </p:nvSpPr>
        <p:spPr>
          <a:xfrm>
            <a:off x="688981" y="1000508"/>
            <a:ext cx="10130118" cy="584775"/>
          </a:xfrm>
          <a:prstGeom prst="rect">
            <a:avLst/>
          </a:prstGeom>
        </p:spPr>
        <p:txBody>
          <a:bodyPr wrap="square">
            <a:spAutoFit/>
          </a:bodyPr>
          <a:lstStyle/>
          <a:p>
            <a:r>
              <a:rPr lang="en-US" sz="1600">
                <a:solidFill>
                  <a:schemeClr val="accent3"/>
                </a:solidFill>
              </a:rPr>
              <a:t>Male partners were the most frequently mentioned influencer of PrEP decision-making. Fear of disrupting this relationship can limit PrEP use, but where present, supportive male partners play a critical role in facilitating </a:t>
            </a:r>
            <a:r>
              <a:rPr lang="en-US" sz="1600" err="1">
                <a:solidFill>
                  <a:schemeClr val="accent3"/>
                </a:solidFill>
              </a:rPr>
              <a:t>PrEP</a:t>
            </a:r>
            <a:r>
              <a:rPr lang="en-US" sz="1600">
                <a:solidFill>
                  <a:schemeClr val="accent3"/>
                </a:solidFill>
              </a:rPr>
              <a:t> use. </a:t>
            </a:r>
            <a:endParaRPr lang="en-US" sz="1600" b="1">
              <a:solidFill>
                <a:schemeClr val="accent3"/>
              </a:solidFill>
            </a:endParaRPr>
          </a:p>
        </p:txBody>
      </p:sp>
      <p:sp>
        <p:nvSpPr>
          <p:cNvPr id="6" name="Content Placeholder 4">
            <a:extLst>
              <a:ext uri="{FF2B5EF4-FFF2-40B4-BE49-F238E27FC236}">
                <a16:creationId xmlns:a16="http://schemas.microsoft.com/office/drawing/2014/main" id="{AB67267A-1F5F-3944-ACC2-DE7BDDADFBB1}"/>
              </a:ext>
            </a:extLst>
          </p:cNvPr>
          <p:cNvSpPr>
            <a:spLocks noGrp="1"/>
          </p:cNvSpPr>
          <p:nvPr>
            <p:ph idx="1"/>
          </p:nvPr>
        </p:nvSpPr>
        <p:spPr>
          <a:xfrm>
            <a:off x="2423299" y="1826021"/>
            <a:ext cx="8687513" cy="4797201"/>
          </a:xfrm>
        </p:spPr>
        <p:txBody>
          <a:bodyPr>
            <a:noAutofit/>
          </a:bodyPr>
          <a:lstStyle/>
          <a:p>
            <a:pPr>
              <a:buSzPct val="110000"/>
            </a:pPr>
            <a:r>
              <a:rPr lang="en-US" sz="1300">
                <a:solidFill>
                  <a:schemeClr val="tx1"/>
                </a:solidFill>
              </a:rPr>
              <a:t>AGYW’s male sexual partners are age mates and ‘older’ men. (4) </a:t>
            </a:r>
            <a:r>
              <a:rPr lang="en-US" sz="1300">
                <a:solidFill>
                  <a:schemeClr val="accent2"/>
                </a:solidFill>
              </a:rPr>
              <a:t>These may include “hidden” partners who are not open about their relationships with AGYW, but heavily influence their behavior. </a:t>
            </a:r>
            <a:endParaRPr lang="en-US" sz="1300">
              <a:solidFill>
                <a:schemeClr val="accent2"/>
              </a:solidFill>
              <a:ea typeface="Calibri" panose="020F0502020204030204" pitchFamily="34" charset="0"/>
            </a:endParaRPr>
          </a:p>
          <a:p>
            <a:pPr>
              <a:buSzPct val="110000"/>
            </a:pPr>
            <a:r>
              <a:rPr lang="en-US" sz="1300">
                <a:solidFill>
                  <a:schemeClr val="accent2"/>
                </a:solidFill>
                <a:ea typeface="Calibri" panose="020F0502020204030204" pitchFamily="34" charset="0"/>
              </a:rPr>
              <a:t>There are strong power imbalances within relationships, and men often “determine the morals in a relationship”. This includes controlling the health-seeking behavior of female partners, including perceptions and uptake of </a:t>
            </a:r>
            <a:r>
              <a:rPr lang="en-US" sz="1300" err="1">
                <a:solidFill>
                  <a:schemeClr val="accent2"/>
                </a:solidFill>
                <a:ea typeface="Calibri" panose="020F0502020204030204" pitchFamily="34" charset="0"/>
              </a:rPr>
              <a:t>PrEP.</a:t>
            </a:r>
            <a:r>
              <a:rPr lang="en-US" sz="1300">
                <a:solidFill>
                  <a:schemeClr val="accent2"/>
                </a:solidFill>
                <a:ea typeface="Calibri" panose="020F0502020204030204" pitchFamily="34" charset="0"/>
              </a:rPr>
              <a:t> </a:t>
            </a:r>
          </a:p>
          <a:p>
            <a:pPr>
              <a:buSzPct val="110000"/>
            </a:pPr>
            <a:r>
              <a:rPr lang="en-US" sz="1300">
                <a:solidFill>
                  <a:schemeClr val="tx1"/>
                </a:solidFill>
                <a:ea typeface="Calibri" panose="020F0502020204030204" pitchFamily="34" charset="0"/>
              </a:rPr>
              <a:t>Male sexual partners (along with peers) are AGYW’s </a:t>
            </a:r>
            <a:r>
              <a:rPr lang="en-US" sz="1300" b="1">
                <a:solidFill>
                  <a:schemeClr val="tx1"/>
                </a:solidFill>
                <a:ea typeface="Calibri" panose="020F0502020204030204" pitchFamily="34" charset="0"/>
              </a:rPr>
              <a:t>main source of information and advice on sexual matters and play a significant role in AGYW adoption and adherence to HIV prevention and family planning services. </a:t>
            </a:r>
            <a:r>
              <a:rPr lang="en-US" sz="1300">
                <a:solidFill>
                  <a:schemeClr val="tx1"/>
                </a:solidFill>
                <a:ea typeface="Calibri" panose="020F0502020204030204" pitchFamily="34" charset="0"/>
              </a:rPr>
              <a:t>This role may differ based on the nature of the relationship, existence of intimate partner violence, level of agency, age disparity and the extent to which the relationship is transactional.</a:t>
            </a:r>
            <a:r>
              <a:rPr lang="en-US" sz="1300" b="1">
                <a:solidFill>
                  <a:schemeClr val="tx1"/>
                </a:solidFill>
                <a:ea typeface="Calibri" panose="020F0502020204030204" pitchFamily="34" charset="0"/>
              </a:rPr>
              <a:t> </a:t>
            </a:r>
            <a:r>
              <a:rPr lang="en-US" sz="1300">
                <a:solidFill>
                  <a:schemeClr val="tx1"/>
                </a:solidFill>
                <a:ea typeface="Calibri" panose="020F0502020204030204" pitchFamily="34" charset="0"/>
              </a:rPr>
              <a:t>(13, 34, 40, 41) </a:t>
            </a:r>
            <a:r>
              <a:rPr lang="en-US" sz="1300">
                <a:solidFill>
                  <a:schemeClr val="accent2"/>
                </a:solidFill>
                <a:ea typeface="Calibri" panose="020F0502020204030204" pitchFamily="34" charset="0"/>
              </a:rPr>
              <a:t>Action Tank participants described men as “determining the morals in the relationship”. </a:t>
            </a:r>
            <a:endParaRPr lang="en-US" sz="1300" b="1">
              <a:solidFill>
                <a:schemeClr val="accent2"/>
              </a:solidFill>
              <a:ea typeface="Calibri" panose="020F0502020204030204" pitchFamily="34" charset="0"/>
            </a:endParaRPr>
          </a:p>
          <a:p>
            <a:pPr>
              <a:buSzPct val="110000"/>
            </a:pPr>
            <a:r>
              <a:rPr lang="en-US" sz="1300">
                <a:solidFill>
                  <a:schemeClr val="tx1"/>
                </a:solidFill>
              </a:rPr>
              <a:t>For women to access family planning, HIV prevention products, or HIV treatment, they may need to seek permission and funds from their male partners. (8, 22, 27) However, </a:t>
            </a:r>
            <a:r>
              <a:rPr lang="en-US" sz="1300">
                <a:solidFill>
                  <a:schemeClr val="accent2"/>
                </a:solidFill>
              </a:rPr>
              <a:t>partners are often silent on these issues,</a:t>
            </a:r>
            <a:r>
              <a:rPr lang="en-US" sz="1300">
                <a:solidFill>
                  <a:schemeClr val="tx1"/>
                </a:solidFill>
              </a:rPr>
              <a:t> and </a:t>
            </a:r>
            <a:r>
              <a:rPr lang="en-US" sz="1300">
                <a:solidFill>
                  <a:schemeClr val="tx1"/>
                </a:solidFill>
                <a:effectLst/>
                <a:ea typeface="Calibri" panose="020F0502020204030204" pitchFamily="34" charset="0"/>
              </a:rPr>
              <a:t>AG</a:t>
            </a:r>
            <a:r>
              <a:rPr lang="en-US" sz="1300">
                <a:solidFill>
                  <a:schemeClr val="tx1"/>
                </a:solidFill>
                <a:ea typeface="Calibri" panose="020F0502020204030204" pitchFamily="34" charset="0"/>
              </a:rPr>
              <a:t>YW are often </a:t>
            </a:r>
            <a:r>
              <a:rPr lang="en-US" sz="1300" b="1">
                <a:solidFill>
                  <a:schemeClr val="tx1"/>
                </a:solidFill>
                <a:ea typeface="Calibri" panose="020F0502020204030204" pitchFamily="34" charset="0"/>
              </a:rPr>
              <a:t>reluctant to initiate discussions about PrEP use, HIV testing, and contraception with intimate partners </a:t>
            </a:r>
            <a:r>
              <a:rPr lang="en-US" sz="1300">
                <a:solidFill>
                  <a:schemeClr val="tx1"/>
                </a:solidFill>
                <a:ea typeface="Calibri" panose="020F0502020204030204" pitchFamily="34" charset="0"/>
              </a:rPr>
              <a:t>due to concerns about causing conflict and/or threats of physical violence, withdrawal of financial support, decreased trust, or breakup of relationship or marriage. These concerns can limit uptake and drive discontinuation.</a:t>
            </a:r>
            <a:r>
              <a:rPr lang="en-US" sz="1300" b="1">
                <a:solidFill>
                  <a:schemeClr val="tx1"/>
                </a:solidFill>
                <a:ea typeface="Calibri" panose="020F0502020204030204" pitchFamily="34" charset="0"/>
              </a:rPr>
              <a:t> </a:t>
            </a:r>
            <a:r>
              <a:rPr lang="en-US" sz="1300">
                <a:solidFill>
                  <a:schemeClr val="tx1"/>
                </a:solidFill>
                <a:ea typeface="Calibri" panose="020F0502020204030204" pitchFamily="34" charset="0"/>
              </a:rPr>
              <a:t>(9, 24, 26, 27, 30, 35, 36, 44)</a:t>
            </a:r>
          </a:p>
          <a:p>
            <a:pPr>
              <a:buSzPct val="110000"/>
            </a:pPr>
            <a:r>
              <a:rPr lang="en-US" sz="1300">
                <a:solidFill>
                  <a:schemeClr val="tx1"/>
                </a:solidFill>
                <a:ea typeface="Calibri" panose="020F0502020204030204" pitchFamily="34" charset="0"/>
              </a:rPr>
              <a:t>A study conducted in Luanda, Angola found that </a:t>
            </a:r>
            <a:r>
              <a:rPr lang="en-US" sz="1300">
                <a:solidFill>
                  <a:schemeClr val="tx1"/>
                </a:solidFill>
                <a:ea typeface="Times New Roman" panose="02020603050405020304" pitchFamily="18" charset="0"/>
              </a:rPr>
              <a:t>apart from a woman‘s sense of self-efficacy and the perceived accessibility of contraceptives, perceived husband’s/partner’s approval, is the one variable strongly &amp; positively associated with current modern contraceptive use. (29)</a:t>
            </a:r>
            <a:endParaRPr lang="en-US" sz="1300">
              <a:solidFill>
                <a:schemeClr val="tx1"/>
              </a:solidFill>
              <a:ea typeface="Calibri" panose="020F0502020204030204" pitchFamily="34" charset="0"/>
            </a:endParaRPr>
          </a:p>
          <a:p>
            <a:pPr>
              <a:buSzPct val="110000"/>
            </a:pPr>
            <a:r>
              <a:rPr lang="en-US" sz="1300">
                <a:solidFill>
                  <a:schemeClr val="tx1"/>
                </a:solidFill>
                <a:ea typeface="Calibri" panose="020F0502020204030204" pitchFamily="34" charset="0"/>
              </a:rPr>
              <a:t>P</a:t>
            </a:r>
            <a:r>
              <a:rPr lang="en-US" sz="1300">
                <a:solidFill>
                  <a:schemeClr val="tx1"/>
                </a:solidFill>
                <a:effectLst/>
                <a:ea typeface="Calibri" panose="020F0502020204030204" pitchFamily="34" charset="0"/>
              </a:rPr>
              <a:t>ositive results of PrEP disclosure to male partners (when received positively) include </a:t>
            </a:r>
            <a:r>
              <a:rPr lang="en-US" sz="1300" b="1">
                <a:solidFill>
                  <a:schemeClr val="tx1"/>
                </a:solidFill>
                <a:effectLst/>
                <a:ea typeface="Calibri" panose="020F0502020204030204" pitchFamily="34" charset="0"/>
              </a:rPr>
              <a:t>social support and pill reminders. </a:t>
            </a:r>
            <a:r>
              <a:rPr lang="en-US" sz="1300">
                <a:solidFill>
                  <a:schemeClr val="tx1"/>
                </a:solidFill>
                <a:effectLst/>
                <a:ea typeface="Calibri" panose="020F0502020204030204" pitchFamily="34" charset="0"/>
              </a:rPr>
              <a:t>(11, </a:t>
            </a:r>
            <a:r>
              <a:rPr lang="en-US" sz="1300">
                <a:solidFill>
                  <a:schemeClr val="tx1"/>
                </a:solidFill>
                <a:ea typeface="Calibri" panose="020F0502020204030204" pitchFamily="34" charset="0"/>
              </a:rPr>
              <a:t>30</a:t>
            </a:r>
            <a:r>
              <a:rPr lang="en-US" sz="1300">
                <a:solidFill>
                  <a:schemeClr val="tx1"/>
                </a:solidFill>
                <a:effectLst/>
                <a:ea typeface="Calibri" panose="020F0502020204030204" pitchFamily="34" charset="0"/>
              </a:rPr>
              <a:t>, 16, 18, 36-38) </a:t>
            </a:r>
            <a:r>
              <a:rPr lang="en-US" sz="1300">
                <a:solidFill>
                  <a:schemeClr val="tx1"/>
                </a:solidFill>
                <a:ea typeface="Calibri" panose="020F0502020204030204" pitchFamily="34" charset="0"/>
              </a:rPr>
              <a:t>Some male partners provide </a:t>
            </a:r>
            <a:r>
              <a:rPr lang="en-US" sz="1300" b="1">
                <a:solidFill>
                  <a:schemeClr val="tx1"/>
                </a:solidFill>
                <a:ea typeface="Calibri" panose="020F0502020204030204" pitchFamily="34" charset="0"/>
              </a:rPr>
              <a:t>financial support </a:t>
            </a:r>
            <a:r>
              <a:rPr lang="en-US" sz="1300">
                <a:solidFill>
                  <a:schemeClr val="tx1"/>
                </a:solidFill>
                <a:ea typeface="Calibri" panose="020F0502020204030204" pitchFamily="34" charset="0"/>
              </a:rPr>
              <a:t>for AGYW’s use of HIV and reproductive healthcare services. (27)</a:t>
            </a:r>
            <a:endParaRPr lang="en-US" sz="1300">
              <a:solidFill>
                <a:schemeClr val="tx1"/>
              </a:solidFill>
              <a:effectLst/>
              <a:ea typeface="Calibri" panose="020F0502020204030204" pitchFamily="34" charset="0"/>
            </a:endParaRPr>
          </a:p>
          <a:p>
            <a:pPr>
              <a:buSzPct val="110000"/>
            </a:pPr>
            <a:r>
              <a:rPr lang="en-US" sz="1300">
                <a:solidFill>
                  <a:schemeClr val="tx1"/>
                </a:solidFill>
              </a:rPr>
              <a:t>Male partners’ literacy and elevated educational level are associated with more openness to discussion and use of family planning. (2, 4)</a:t>
            </a:r>
          </a:p>
          <a:p>
            <a:pPr marL="0" indent="0">
              <a:buNone/>
            </a:pPr>
            <a:endParaRPr lang="en-US" sz="1300">
              <a:solidFill>
                <a:schemeClr val="tx1"/>
              </a:solidFill>
              <a:effectLst/>
              <a:ea typeface="Calibri" panose="020F0502020204030204" pitchFamily="34" charset="0"/>
            </a:endParaRPr>
          </a:p>
          <a:p>
            <a:pPr>
              <a:buFont typeface="Arial" panose="020B0604020202020204" pitchFamily="34" charset="0"/>
              <a:buChar char="•"/>
            </a:pPr>
            <a:endParaRPr lang="en-US" sz="1300">
              <a:solidFill>
                <a:schemeClr val="tx1"/>
              </a:solidFill>
              <a:effectLst/>
              <a:ea typeface="Times New Roman" panose="02020603050405020304" pitchFamily="18" charset="0"/>
            </a:endParaRPr>
          </a:p>
          <a:p>
            <a:pPr>
              <a:buFont typeface="Arial" panose="020B0604020202020204" pitchFamily="34" charset="0"/>
              <a:buChar char="•"/>
            </a:pPr>
            <a:endParaRPr lang="en-US" sz="1300">
              <a:solidFill>
                <a:schemeClr val="tx1"/>
              </a:solidFill>
            </a:endParaRPr>
          </a:p>
          <a:p>
            <a:endParaRPr lang="en-US" sz="100">
              <a:solidFill>
                <a:schemeClr val="tx1"/>
              </a:solidFill>
            </a:endParaRPr>
          </a:p>
        </p:txBody>
      </p:sp>
      <p:pic>
        <p:nvPicPr>
          <p:cNvPr id="8" name="Picture 7">
            <a:extLst>
              <a:ext uri="{FF2B5EF4-FFF2-40B4-BE49-F238E27FC236}">
                <a16:creationId xmlns:a16="http://schemas.microsoft.com/office/drawing/2014/main" id="{F202F445-22FE-B3C6-ECDC-7D1F88F78E22}"/>
              </a:ext>
            </a:extLst>
          </p:cNvPr>
          <p:cNvPicPr>
            <a:picLocks noChangeAspect="1"/>
          </p:cNvPicPr>
          <p:nvPr/>
        </p:nvPicPr>
        <p:blipFill>
          <a:blip r:embed="rId3"/>
          <a:stretch>
            <a:fillRect/>
          </a:stretch>
        </p:blipFill>
        <p:spPr>
          <a:xfrm>
            <a:off x="193593" y="2503188"/>
            <a:ext cx="1774642" cy="1982315"/>
          </a:xfrm>
          <a:prstGeom prst="rect">
            <a:avLst/>
          </a:prstGeom>
        </p:spPr>
      </p:pic>
    </p:spTree>
    <p:extLst>
      <p:ext uri="{BB962C8B-B14F-4D97-AF65-F5344CB8AC3E}">
        <p14:creationId xmlns:p14="http://schemas.microsoft.com/office/powerpoint/2010/main" val="19101107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34EB5CC3-D866-6D87-9A5B-8B8FAB4C094C}"/>
              </a:ext>
            </a:extLst>
          </p:cNvPr>
          <p:cNvSpPr>
            <a:spLocks noGrp="1"/>
          </p:cNvSpPr>
          <p:nvPr>
            <p:ph type="title"/>
          </p:nvPr>
        </p:nvSpPr>
        <p:spPr>
          <a:xfrm>
            <a:off x="574227" y="1123122"/>
            <a:ext cx="7886700" cy="627063"/>
          </a:xfrm>
        </p:spPr>
        <p:txBody>
          <a:bodyPr/>
          <a:lstStyle/>
          <a:p>
            <a:r>
              <a:rPr lang="en-US" altLang="en-US" b="1"/>
              <a:t>STF Ecological Model </a:t>
            </a:r>
          </a:p>
        </p:txBody>
      </p:sp>
      <p:pic>
        <p:nvPicPr>
          <p:cNvPr id="20482" name="Picture 4" descr="STF  MODEL [Converted]">
            <a:extLst>
              <a:ext uri="{FF2B5EF4-FFF2-40B4-BE49-F238E27FC236}">
                <a16:creationId xmlns:a16="http://schemas.microsoft.com/office/drawing/2014/main" id="{E5CA1F8E-8226-3884-ABD8-DFB26AE7E50E}"/>
              </a:ext>
            </a:extLst>
          </p:cNvPr>
          <p:cNvPicPr>
            <a:picLocks noGrp="1" noChangeAspect="1" noChangeArrowheads="1"/>
          </p:cNvPicPr>
          <p:nvPr>
            <p:ph idx="1"/>
          </p:nvPr>
        </p:nvPicPr>
        <p:blipFill>
          <a:blip r:embed="rId2">
            <a:lum bright="6000" contrast="12000"/>
            <a:extLst>
              <a:ext uri="{28A0092B-C50C-407E-A947-70E740481C1C}">
                <a14:useLocalDpi xmlns:a14="http://schemas.microsoft.com/office/drawing/2010/main" val="0"/>
              </a:ext>
            </a:extLst>
          </a:blip>
          <a:srcRect/>
          <a:stretch>
            <a:fillRect/>
          </a:stretch>
        </p:blipFill>
        <p:spPr>
          <a:xfrm>
            <a:off x="1036983" y="1964635"/>
            <a:ext cx="6961188" cy="4402138"/>
          </a:xfrm>
        </p:spPr>
      </p:pic>
    </p:spTree>
  </p:cSld>
  <p:clrMapOvr>
    <a:masterClrMapping/>
  </p:clrMapOvr>
  <p:transition spd="slow">
    <p:wedg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a:extLst>
              <a:ext uri="{FF2B5EF4-FFF2-40B4-BE49-F238E27FC236}">
                <a16:creationId xmlns:a16="http://schemas.microsoft.com/office/drawing/2014/main" id="{3AE7159C-D830-1E86-A0FA-2DA6FD2C3907}"/>
              </a:ext>
            </a:extLst>
          </p:cNvPr>
          <p:cNvSpPr>
            <a:spLocks noGrp="1"/>
          </p:cNvSpPr>
          <p:nvPr>
            <p:ph type="title"/>
          </p:nvPr>
        </p:nvSpPr>
        <p:spPr>
          <a:xfrm>
            <a:off x="841513" y="847795"/>
            <a:ext cx="9627704" cy="990600"/>
          </a:xfrm>
        </p:spPr>
        <p:txBody>
          <a:bodyPr/>
          <a:lstStyle/>
          <a:p>
            <a:pPr eaLnBrk="1" hangingPunct="1">
              <a:defRPr/>
            </a:pPr>
            <a:r>
              <a:rPr lang="en-US" altLang="en-US" sz="4290" b="1"/>
              <a:t>Why focus on adolescents /young people</a:t>
            </a:r>
          </a:p>
        </p:txBody>
      </p:sp>
      <p:sp>
        <p:nvSpPr>
          <p:cNvPr id="21506" name="Content Placeholder 4">
            <a:extLst>
              <a:ext uri="{FF2B5EF4-FFF2-40B4-BE49-F238E27FC236}">
                <a16:creationId xmlns:a16="http://schemas.microsoft.com/office/drawing/2014/main" id="{6528F30E-7379-8789-515E-8E80B5C76331}"/>
              </a:ext>
            </a:extLst>
          </p:cNvPr>
          <p:cNvSpPr>
            <a:spLocks noGrp="1"/>
          </p:cNvSpPr>
          <p:nvPr>
            <p:ph sz="half" idx="1"/>
          </p:nvPr>
        </p:nvSpPr>
        <p:spPr>
          <a:xfrm>
            <a:off x="4691270" y="2637184"/>
            <a:ext cx="6917634" cy="4373563"/>
          </a:xfrm>
        </p:spPr>
        <p:txBody>
          <a:bodyPr/>
          <a:lstStyle/>
          <a:p>
            <a:pPr eaLnBrk="1" hangingPunct="1"/>
            <a:r>
              <a:rPr lang="en-US" altLang="en-US" sz="2600"/>
              <a:t>Adolescence is a time of </a:t>
            </a:r>
            <a:r>
              <a:rPr lang="en-US" altLang="en-US" sz="2600" b="1" u="sng"/>
              <a:t>vulnerability to risky </a:t>
            </a:r>
            <a:r>
              <a:rPr lang="en-US" altLang="en-US" sz="2600"/>
              <a:t>behaviors, </a:t>
            </a:r>
          </a:p>
          <a:p>
            <a:pPr eaLnBrk="1" hangingPunct="1"/>
            <a:r>
              <a:rPr lang="en-US" altLang="en-US" sz="2600"/>
              <a:t>Many adolescents are poorly equipped to safely negotiate this life stage </a:t>
            </a:r>
          </a:p>
          <a:p>
            <a:pPr eaLnBrk="1" hangingPunct="1"/>
            <a:r>
              <a:rPr lang="en-US" altLang="en-US" sz="2600"/>
              <a:t>Many programs have limited  focus on  young people </a:t>
            </a:r>
          </a:p>
          <a:p>
            <a:pPr eaLnBrk="1" hangingPunct="1"/>
            <a:endParaRPr lang="en-US" altLang="en-US"/>
          </a:p>
        </p:txBody>
      </p:sp>
      <p:pic>
        <p:nvPicPr>
          <p:cNvPr id="21507" name="Content Placeholder 2">
            <a:extLst>
              <a:ext uri="{FF2B5EF4-FFF2-40B4-BE49-F238E27FC236}">
                <a16:creationId xmlns:a16="http://schemas.microsoft.com/office/drawing/2014/main" id="{305BB5FA-7593-560B-E33A-08C00ACE317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41513" y="1981201"/>
            <a:ext cx="3429000" cy="4525963"/>
          </a:xfrm>
        </p:spPr>
      </p:pic>
    </p:spTree>
  </p:cSld>
  <p:clrMapOvr>
    <a:masterClrMapping/>
  </p:clrMapOvr>
  <p:transition spd="slow">
    <p:wedg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71C69276-8B73-C5C7-BB5B-B32296AF63FE}"/>
              </a:ext>
            </a:extLst>
          </p:cNvPr>
          <p:cNvSpPr>
            <a:spLocks noGrp="1"/>
          </p:cNvSpPr>
          <p:nvPr>
            <p:ph type="title"/>
          </p:nvPr>
        </p:nvSpPr>
        <p:spPr>
          <a:xfrm>
            <a:off x="0" y="685801"/>
            <a:ext cx="8229600" cy="1477962"/>
          </a:xfrm>
        </p:spPr>
        <p:txBody>
          <a:bodyPr/>
          <a:lstStyle/>
          <a:p>
            <a:r>
              <a:rPr lang="en-US" altLang="en-US" b="1"/>
              <a:t>Print materials production </a:t>
            </a:r>
          </a:p>
        </p:txBody>
      </p:sp>
      <p:pic>
        <p:nvPicPr>
          <p:cNvPr id="22530" name="Content Placeholder 7" descr="ST March-1.jpg">
            <a:extLst>
              <a:ext uri="{FF2B5EF4-FFF2-40B4-BE49-F238E27FC236}">
                <a16:creationId xmlns:a16="http://schemas.microsoft.com/office/drawing/2014/main" id="{DC2C2211-84AA-2E90-A64D-71D3CFA7647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5051" b="4034"/>
          <a:stretch>
            <a:fillRect/>
          </a:stretch>
        </p:blipFill>
        <p:spPr>
          <a:xfrm>
            <a:off x="5041625" y="2163763"/>
            <a:ext cx="3508375" cy="4114800"/>
          </a:xfrm>
        </p:spPr>
      </p:pic>
      <p:pic>
        <p:nvPicPr>
          <p:cNvPr id="22531" name="Content Placeholder 6" descr="Young Talk NovDec 2009.jpg">
            <a:extLst>
              <a:ext uri="{FF2B5EF4-FFF2-40B4-BE49-F238E27FC236}">
                <a16:creationId xmlns:a16="http://schemas.microsoft.com/office/drawing/2014/main" id="{DC01EB93-2DCE-5239-C033-402903618A9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24340" y="1958181"/>
            <a:ext cx="3546475" cy="4525963"/>
          </a:xfrm>
        </p:spPr>
      </p:pic>
    </p:spTree>
  </p:cSld>
  <p:clrMapOvr>
    <a:masterClrMapping/>
  </p:clrMapOvr>
  <p:transition spd="slow">
    <p:wedg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a:extLst>
              <a:ext uri="{FF2B5EF4-FFF2-40B4-BE49-F238E27FC236}">
                <a16:creationId xmlns:a16="http://schemas.microsoft.com/office/drawing/2014/main" id="{5E3BF235-F308-B6BC-9D44-8F624D81770C}"/>
              </a:ext>
            </a:extLst>
          </p:cNvPr>
          <p:cNvSpPr txBox="1">
            <a:spLocks noChangeArrowheads="1"/>
          </p:cNvSpPr>
          <p:nvPr/>
        </p:nvSpPr>
        <p:spPr bwMode="auto">
          <a:xfrm>
            <a:off x="1752600" y="4953000"/>
            <a:ext cx="8153400" cy="13843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Char char="•"/>
              <a:defRPr/>
            </a:pPr>
            <a:r>
              <a:rPr lang="en-US" altLang="en-US" sz="2400">
                <a:solidFill>
                  <a:srgbClr val="000000"/>
                </a:solidFill>
                <a:latin typeface="Calibri"/>
                <a:cs typeface="Times New Roman" panose="02020603050405020304" pitchFamily="18" charset="0"/>
              </a:rPr>
              <a:t> To date STF has worked with up to 21 Ugandan languages  including English</a:t>
            </a:r>
          </a:p>
          <a:p>
            <a:pPr fontAlgn="base">
              <a:spcBef>
                <a:spcPct val="50000"/>
              </a:spcBef>
              <a:spcAft>
                <a:spcPct val="0"/>
              </a:spcAft>
              <a:buFontTx/>
              <a:buChar char="•"/>
              <a:defRPr/>
            </a:pPr>
            <a:r>
              <a:rPr lang="en-US" altLang="en-US" sz="2400">
                <a:solidFill>
                  <a:srgbClr val="000000"/>
                </a:solidFill>
                <a:latin typeface="Calibri"/>
                <a:cs typeface="Times New Roman" panose="02020603050405020304" pitchFamily="18" charset="0"/>
              </a:rPr>
              <a:t> We have conducted business with over 50 radio stations</a:t>
            </a:r>
          </a:p>
        </p:txBody>
      </p:sp>
      <p:graphicFrame>
        <p:nvGraphicFramePr>
          <p:cNvPr id="23554" name="Object 12">
            <a:extLst>
              <a:ext uri="{FF2B5EF4-FFF2-40B4-BE49-F238E27FC236}">
                <a16:creationId xmlns:a16="http://schemas.microsoft.com/office/drawing/2014/main" id="{50D15AB7-E707-2318-1B3B-FBF81120EE7C}"/>
              </a:ext>
            </a:extLst>
          </p:cNvPr>
          <p:cNvGraphicFramePr>
            <a:graphicFrameLocks noGrp="1" noChangeAspect="1"/>
          </p:cNvGraphicFramePr>
          <p:nvPr>
            <p:ph idx="1"/>
          </p:nvPr>
        </p:nvGraphicFramePr>
        <p:xfrm>
          <a:off x="12820650" y="1504950"/>
          <a:ext cx="152400" cy="304800"/>
        </p:xfrm>
        <a:graphic>
          <a:graphicData uri="http://schemas.openxmlformats.org/presentationml/2006/ole">
            <mc:AlternateContent xmlns:mc="http://schemas.openxmlformats.org/markup-compatibility/2006">
              <mc:Choice xmlns:v="urn:schemas-microsoft-com:vml" Requires="v">
                <p:oleObj spid="_x0000_s1026" name="Chart" r:id="rId4" imgW="2146300" imgH="927100" progId="MSGraph.Chart.8">
                  <p:embed followColorScheme="full"/>
                </p:oleObj>
              </mc:Choice>
              <mc:Fallback>
                <p:oleObj name="Chart" r:id="rId4" imgW="2146300" imgH="927100" progId="MSGraph.Chart.8">
                  <p:embed followColorScheme="full"/>
                  <p:pic>
                    <p:nvPicPr>
                      <p:cNvPr id="23554" name="Object 12">
                        <a:extLst>
                          <a:ext uri="{FF2B5EF4-FFF2-40B4-BE49-F238E27FC236}">
                            <a16:creationId xmlns:a16="http://schemas.microsoft.com/office/drawing/2014/main" id="{50D15AB7-E707-2318-1B3B-FBF81120EE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0650" y="1504950"/>
                        <a:ext cx="15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7" name="Rectangle 14">
            <a:extLst>
              <a:ext uri="{FF2B5EF4-FFF2-40B4-BE49-F238E27FC236}">
                <a16:creationId xmlns:a16="http://schemas.microsoft.com/office/drawing/2014/main" id="{521D26C0-ACA7-9B4C-A90D-39BFF40803F3}"/>
              </a:ext>
            </a:extLst>
          </p:cNvPr>
          <p:cNvSpPr>
            <a:spLocks noChangeArrowheads="1"/>
          </p:cNvSpPr>
          <p:nvPr/>
        </p:nvSpPr>
        <p:spPr bwMode="auto">
          <a:xfrm>
            <a:off x="4724400" y="641350"/>
            <a:ext cx="2590800" cy="7620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defRPr/>
            </a:pPr>
            <a:r>
              <a:rPr lang="en-US" altLang="en-US" sz="4400" b="1">
                <a:solidFill>
                  <a:srgbClr val="000000"/>
                </a:solidFill>
                <a:latin typeface="Calibri"/>
                <a:cs typeface="Arial" panose="020B0604020202020204" pitchFamily="34" charset="0"/>
              </a:rPr>
              <a:t>RADIO</a:t>
            </a:r>
          </a:p>
        </p:txBody>
      </p:sp>
      <p:pic>
        <p:nvPicPr>
          <p:cNvPr id="23556" name="Picture 15" descr="sup4">
            <a:extLst>
              <a:ext uri="{FF2B5EF4-FFF2-40B4-BE49-F238E27FC236}">
                <a16:creationId xmlns:a16="http://schemas.microsoft.com/office/drawing/2014/main" id="{05EDD9EB-DB82-48C2-E944-532319F19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447801"/>
            <a:ext cx="79248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edg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a:extLst>
              <a:ext uri="{FF2B5EF4-FFF2-40B4-BE49-F238E27FC236}">
                <a16:creationId xmlns:a16="http://schemas.microsoft.com/office/drawing/2014/main" id="{E4E4EB4D-B087-349B-5FB9-5E0ADE026508}"/>
              </a:ext>
            </a:extLst>
          </p:cNvPr>
          <p:cNvSpPr>
            <a:spLocks noGrp="1"/>
          </p:cNvSpPr>
          <p:nvPr>
            <p:ph type="title"/>
          </p:nvPr>
        </p:nvSpPr>
        <p:spPr>
          <a:xfrm>
            <a:off x="390939" y="990599"/>
            <a:ext cx="8229600" cy="712788"/>
          </a:xfrm>
        </p:spPr>
        <p:txBody>
          <a:bodyPr/>
          <a:lstStyle/>
          <a:p>
            <a:r>
              <a:rPr lang="en-US" altLang="en-US" b="1"/>
              <a:t>Outreach and training </a:t>
            </a:r>
          </a:p>
        </p:txBody>
      </p:sp>
      <p:sp>
        <p:nvSpPr>
          <p:cNvPr id="25602" name="Content Placeholder 5">
            <a:extLst>
              <a:ext uri="{FF2B5EF4-FFF2-40B4-BE49-F238E27FC236}">
                <a16:creationId xmlns:a16="http://schemas.microsoft.com/office/drawing/2014/main" id="{6BD42F55-F223-D4B4-3E06-E199470B264E}"/>
              </a:ext>
            </a:extLst>
          </p:cNvPr>
          <p:cNvSpPr>
            <a:spLocks noGrp="1"/>
          </p:cNvSpPr>
          <p:nvPr>
            <p:ph sz="half" idx="2"/>
          </p:nvPr>
        </p:nvSpPr>
        <p:spPr>
          <a:xfrm>
            <a:off x="5791200" y="2141538"/>
            <a:ext cx="4387850" cy="4106862"/>
          </a:xfrm>
        </p:spPr>
        <p:txBody>
          <a:bodyPr/>
          <a:lstStyle/>
          <a:p>
            <a:r>
              <a:rPr lang="en-US" altLang="en-US" sz="2400"/>
              <a:t>Working with communities</a:t>
            </a:r>
          </a:p>
          <a:p>
            <a:r>
              <a:rPr lang="en-US" altLang="en-US" sz="2400" i="1"/>
              <a:t>School visits and sensitizations</a:t>
            </a:r>
          </a:p>
          <a:p>
            <a:r>
              <a:rPr lang="en-US" altLang="en-US" sz="2400" i="1"/>
              <a:t>Support to Straight Talk Clubs</a:t>
            </a:r>
          </a:p>
          <a:p>
            <a:r>
              <a:rPr lang="en-US" altLang="en-US" sz="2400" i="1"/>
              <a:t>Community dialogues </a:t>
            </a:r>
          </a:p>
          <a:p>
            <a:r>
              <a:rPr lang="en-US" altLang="en-US" sz="2400" i="1"/>
              <a:t>Teacher Training</a:t>
            </a:r>
          </a:p>
          <a:p>
            <a:r>
              <a:rPr lang="en-US" altLang="en-US" sz="2400" i="1"/>
              <a:t>Capacity building for health workers </a:t>
            </a:r>
          </a:p>
          <a:p>
            <a:endParaRPr lang="en-US" altLang="en-US"/>
          </a:p>
        </p:txBody>
      </p:sp>
      <p:pic>
        <p:nvPicPr>
          <p:cNvPr id="25603" name="Picture 7" descr="jhu adol14">
            <a:extLst>
              <a:ext uri="{FF2B5EF4-FFF2-40B4-BE49-F238E27FC236}">
                <a16:creationId xmlns:a16="http://schemas.microsoft.com/office/drawing/2014/main" id="{E4F6D8AB-DA83-AC24-6292-DF82168BF94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1213" r="19960"/>
          <a:stretch>
            <a:fillRect/>
          </a:stretch>
        </p:blipFill>
        <p:spPr>
          <a:xfrm>
            <a:off x="1981200" y="1984376"/>
            <a:ext cx="3397250" cy="3883025"/>
          </a:xfrm>
        </p:spPr>
      </p:pic>
    </p:spTree>
  </p:cSld>
  <p:clrMapOvr>
    <a:masterClrMapping/>
  </p:clrMapOvr>
  <p:transition spd="slow">
    <p:wedg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4">
            <a:extLst>
              <a:ext uri="{FF2B5EF4-FFF2-40B4-BE49-F238E27FC236}">
                <a16:creationId xmlns:a16="http://schemas.microsoft.com/office/drawing/2014/main" id="{B66FBB09-28D9-2B35-3941-0865AA8CEBFF}"/>
              </a:ext>
            </a:extLst>
          </p:cNvPr>
          <p:cNvSpPr>
            <a:spLocks noGrp="1"/>
          </p:cNvSpPr>
          <p:nvPr>
            <p:ph type="title"/>
          </p:nvPr>
        </p:nvSpPr>
        <p:spPr>
          <a:xfrm>
            <a:off x="719690" y="1081086"/>
            <a:ext cx="8229600" cy="838200"/>
          </a:xfrm>
        </p:spPr>
        <p:txBody>
          <a:bodyPr/>
          <a:lstStyle/>
          <a:p>
            <a:r>
              <a:rPr lang="en-US" altLang="en-US" b="1"/>
              <a:t>Youth friendly service delivery </a:t>
            </a:r>
          </a:p>
        </p:txBody>
      </p:sp>
      <p:pic>
        <p:nvPicPr>
          <p:cNvPr id="26626" name="Picture 5" descr="pix5">
            <a:extLst>
              <a:ext uri="{FF2B5EF4-FFF2-40B4-BE49-F238E27FC236}">
                <a16:creationId xmlns:a16="http://schemas.microsoft.com/office/drawing/2014/main" id="{83FB41E5-6273-CFC2-ACB8-2D2C39C431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56252" y="3402014"/>
            <a:ext cx="3678238" cy="2374900"/>
          </a:xfrm>
          <a:noFill/>
        </p:spPr>
      </p:pic>
      <p:pic>
        <p:nvPicPr>
          <p:cNvPr id="26627" name="Picture 1">
            <a:extLst>
              <a:ext uri="{FF2B5EF4-FFF2-40B4-BE49-F238E27FC236}">
                <a16:creationId xmlns:a16="http://schemas.microsoft.com/office/drawing/2014/main" id="{0D7702E0-350B-2C0F-6146-F9F162FDD2EA}"/>
              </a:ext>
            </a:extLst>
          </p:cNvPr>
          <p:cNvPicPr>
            <a:picLocks noChangeAspect="1"/>
          </p:cNvPicPr>
          <p:nvPr/>
        </p:nvPicPr>
        <p:blipFill>
          <a:blip r:embed="rId3">
            <a:extLst>
              <a:ext uri="{28A0092B-C50C-407E-A947-70E740481C1C}">
                <a14:useLocalDpi xmlns:a14="http://schemas.microsoft.com/office/drawing/2010/main" val="0"/>
              </a:ext>
            </a:extLst>
          </a:blip>
          <a:srcRect r="12610"/>
          <a:stretch>
            <a:fillRect/>
          </a:stretch>
        </p:blipFill>
        <p:spPr bwMode="auto">
          <a:xfrm>
            <a:off x="5271950" y="2230680"/>
            <a:ext cx="4986337"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edge/>
  </p:transition>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27065AA6-7637-D431-68E2-7F78D60B7FC7}"/>
              </a:ext>
            </a:extLst>
          </p:cNvPr>
          <p:cNvSpPr>
            <a:spLocks noGrp="1"/>
          </p:cNvSpPr>
          <p:nvPr>
            <p:ph type="title"/>
          </p:nvPr>
        </p:nvSpPr>
        <p:spPr>
          <a:xfrm>
            <a:off x="271670" y="1427921"/>
            <a:ext cx="8229600" cy="685800"/>
          </a:xfrm>
          <a:noFill/>
        </p:spPr>
        <p:txBody>
          <a:bodyPr anchor="t"/>
          <a:lstStyle/>
          <a:p>
            <a:r>
              <a:rPr lang="en-US" altLang="en-US" b="1"/>
              <a:t>Youth friendly service provision </a:t>
            </a:r>
          </a:p>
        </p:txBody>
      </p:sp>
      <p:sp>
        <p:nvSpPr>
          <p:cNvPr id="194563" name="Rectangle 3">
            <a:extLst>
              <a:ext uri="{FF2B5EF4-FFF2-40B4-BE49-F238E27FC236}">
                <a16:creationId xmlns:a16="http://schemas.microsoft.com/office/drawing/2014/main" id="{EF7D2ED1-5E54-95F7-AA71-900D2162F74C}"/>
              </a:ext>
            </a:extLst>
          </p:cNvPr>
          <p:cNvSpPr>
            <a:spLocks noGrp="1" noChangeArrowheads="1"/>
          </p:cNvSpPr>
          <p:nvPr>
            <p:ph type="body" idx="1"/>
          </p:nvPr>
        </p:nvSpPr>
        <p:spPr>
          <a:xfrm>
            <a:off x="390939" y="2286000"/>
            <a:ext cx="11410122" cy="4572000"/>
          </a:xfrm>
        </p:spPr>
        <p:txBody>
          <a:bodyPr/>
          <a:lstStyle/>
          <a:p>
            <a:pPr>
              <a:defRPr/>
            </a:pPr>
            <a:r>
              <a:rPr lang="en-US" sz="2400">
                <a:latin typeface="+mj-lt"/>
              </a:rPr>
              <a:t>Youth friendly services clinic (STI diagnosis and management, treatment of ailments, HIV testing, Contraceptive services).</a:t>
            </a:r>
          </a:p>
          <a:p>
            <a:pPr>
              <a:defRPr/>
            </a:pPr>
            <a:r>
              <a:rPr lang="en-US" sz="2400">
                <a:latin typeface="+mj-lt"/>
              </a:rPr>
              <a:t>General counseling services</a:t>
            </a:r>
          </a:p>
          <a:p>
            <a:pPr>
              <a:defRPr/>
            </a:pPr>
            <a:r>
              <a:rPr lang="en-US" sz="2400">
                <a:latin typeface="+mj-lt"/>
              </a:rPr>
              <a:t>Programs for young people living with HIV</a:t>
            </a:r>
          </a:p>
          <a:p>
            <a:pPr>
              <a:defRPr/>
            </a:pPr>
            <a:r>
              <a:rPr lang="en-US" sz="2400">
                <a:latin typeface="+mj-lt"/>
              </a:rPr>
              <a:t>School and community outreach</a:t>
            </a:r>
          </a:p>
          <a:p>
            <a:pPr>
              <a:defRPr/>
            </a:pPr>
            <a:r>
              <a:rPr lang="en-US" sz="2400">
                <a:latin typeface="+mj-lt"/>
              </a:rPr>
              <a:t>Providing services to persons with disability </a:t>
            </a:r>
          </a:p>
          <a:p>
            <a:pPr>
              <a:defRPr/>
            </a:pPr>
            <a:r>
              <a:rPr lang="en-US" sz="2400">
                <a:latin typeface="+mj-lt"/>
              </a:rPr>
              <a:t>Collaboration with local government and other partners in the district</a:t>
            </a:r>
          </a:p>
          <a:p>
            <a:pPr>
              <a:defRPr/>
            </a:pPr>
            <a:r>
              <a:rPr lang="en-IN" sz="2400">
                <a:latin typeface="+mj-lt"/>
              </a:rPr>
              <a:t>Health fairs and long-day events</a:t>
            </a:r>
            <a:endParaRPr lang="en-US" sz="2400">
              <a:latin typeface="+mj-lt"/>
            </a:endParaRPr>
          </a:p>
          <a:p>
            <a:pPr>
              <a:defRPr/>
            </a:pPr>
            <a:endParaRPr lang="en-US"/>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0FD9BA89-7D25-AF52-503B-776B764F72BB}"/>
              </a:ext>
            </a:extLst>
          </p:cNvPr>
          <p:cNvSpPr>
            <a:spLocks noGrp="1"/>
          </p:cNvSpPr>
          <p:nvPr>
            <p:ph type="title"/>
          </p:nvPr>
        </p:nvSpPr>
        <p:spPr>
          <a:xfrm>
            <a:off x="851452" y="1626704"/>
            <a:ext cx="6649278" cy="808038"/>
          </a:xfrm>
        </p:spPr>
        <p:txBody>
          <a:bodyPr/>
          <a:lstStyle/>
          <a:p>
            <a:pPr algn="l"/>
            <a:r>
              <a:rPr lang="en-US" altLang="en-US" sz="3200" b="1"/>
              <a:t>Environmental Protection and Livelihoods</a:t>
            </a:r>
          </a:p>
        </p:txBody>
      </p:sp>
      <p:sp>
        <p:nvSpPr>
          <p:cNvPr id="28674" name="Content Placeholder 2">
            <a:extLst>
              <a:ext uri="{FF2B5EF4-FFF2-40B4-BE49-F238E27FC236}">
                <a16:creationId xmlns:a16="http://schemas.microsoft.com/office/drawing/2014/main" id="{A5986A5E-E5AB-B8B8-3ACD-36528873354F}"/>
              </a:ext>
            </a:extLst>
          </p:cNvPr>
          <p:cNvSpPr>
            <a:spLocks noGrp="1"/>
          </p:cNvSpPr>
          <p:nvPr>
            <p:ph sz="half" idx="1"/>
          </p:nvPr>
        </p:nvSpPr>
        <p:spPr>
          <a:xfrm>
            <a:off x="516835" y="2782957"/>
            <a:ext cx="6983895" cy="3343207"/>
          </a:xfrm>
        </p:spPr>
        <p:txBody>
          <a:bodyPr/>
          <a:lstStyle/>
          <a:p>
            <a:r>
              <a:rPr lang="en-US" altLang="en-US" sz="2500"/>
              <a:t>Establishment of woodlots to improve livelihoods; while addressing climate change</a:t>
            </a:r>
          </a:p>
          <a:p>
            <a:r>
              <a:rPr lang="en-US" altLang="en-US" sz="2500"/>
              <a:t>Enhancing agriculture through establishment of demonstration gardens</a:t>
            </a:r>
          </a:p>
          <a:p>
            <a:r>
              <a:rPr lang="en-US" altLang="en-US" sz="2500"/>
              <a:t>Support to school demonstration gardens</a:t>
            </a:r>
          </a:p>
          <a:p>
            <a:r>
              <a:rPr lang="en-US" altLang="en-US" sz="2500"/>
              <a:t>Seedling distribution </a:t>
            </a:r>
          </a:p>
          <a:p>
            <a:endParaRPr lang="en-US" altLang="en-US" sz="2400"/>
          </a:p>
        </p:txBody>
      </p:sp>
      <p:pic>
        <p:nvPicPr>
          <p:cNvPr id="28675" name="Picture 7" descr="pix27">
            <a:extLst>
              <a:ext uri="{FF2B5EF4-FFF2-40B4-BE49-F238E27FC236}">
                <a16:creationId xmlns:a16="http://schemas.microsoft.com/office/drawing/2014/main" id="{C3A39D84-7745-38C5-BBA6-231BE9F3F1D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845287" y="990600"/>
            <a:ext cx="2819400" cy="3905250"/>
          </a:xfrm>
        </p:spPr>
      </p:pic>
    </p:spTree>
  </p:cSld>
  <p:clrMapOvr>
    <a:masterClrMapping/>
  </p:clrMapOvr>
  <p:transition spd="slow">
    <p:wedg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a:extLst>
              <a:ext uri="{FF2B5EF4-FFF2-40B4-BE49-F238E27FC236}">
                <a16:creationId xmlns:a16="http://schemas.microsoft.com/office/drawing/2014/main" id="{2CA1914F-1552-5E12-62CB-6720D4B0A069}"/>
              </a:ext>
            </a:extLst>
          </p:cNvPr>
          <p:cNvSpPr>
            <a:spLocks noGrp="1"/>
          </p:cNvSpPr>
          <p:nvPr>
            <p:ph idx="1"/>
          </p:nvPr>
        </p:nvSpPr>
        <p:spPr>
          <a:xfrm>
            <a:off x="583095" y="2728120"/>
            <a:ext cx="11025809" cy="4525962"/>
          </a:xfrm>
        </p:spPr>
        <p:txBody>
          <a:bodyPr/>
          <a:lstStyle/>
          <a:p>
            <a:r>
              <a:rPr lang="en-US" altLang="en-US" sz="2800"/>
              <a:t>The project was located in Northern Uganda (</a:t>
            </a:r>
            <a:r>
              <a:rPr lang="en-US" altLang="en-US" sz="2800" err="1"/>
              <a:t>Gulu</a:t>
            </a:r>
            <a:r>
              <a:rPr lang="en-US" altLang="en-US" sz="2800"/>
              <a:t>, </a:t>
            </a:r>
            <a:r>
              <a:rPr lang="en-US" altLang="en-US" sz="2800" err="1"/>
              <a:t>Kitgum</a:t>
            </a:r>
            <a:r>
              <a:rPr lang="en-US" altLang="en-US" sz="2800"/>
              <a:t> and </a:t>
            </a:r>
            <a:r>
              <a:rPr lang="en-US" altLang="en-US" sz="2800" err="1"/>
              <a:t>Omoro</a:t>
            </a:r>
            <a:r>
              <a:rPr lang="en-US" altLang="en-US" sz="2800"/>
              <a:t>) working through 18 public and private health partner facilities </a:t>
            </a:r>
          </a:p>
          <a:p>
            <a:r>
              <a:rPr lang="en-US" altLang="en-US" sz="2800"/>
              <a:t>The project was funded by Planned Parenthood Global, Implemented by Straight Talk and 3 other like-minded local CSOs  </a:t>
            </a:r>
          </a:p>
          <a:p>
            <a:r>
              <a:rPr lang="en-US" altLang="en-US" sz="2800">
                <a:hlinkClick r:id="rId2"/>
              </a:rPr>
              <a:t>https://youtu.be/uzh0y3JsybA</a:t>
            </a:r>
            <a:endParaRPr lang="en-US" altLang="en-US" sz="2800"/>
          </a:p>
        </p:txBody>
      </p:sp>
      <p:sp>
        <p:nvSpPr>
          <p:cNvPr id="29698" name="Title 1">
            <a:extLst>
              <a:ext uri="{FF2B5EF4-FFF2-40B4-BE49-F238E27FC236}">
                <a16:creationId xmlns:a16="http://schemas.microsoft.com/office/drawing/2014/main" id="{37ABD642-07DD-0358-2B76-60040A70E22B}"/>
              </a:ext>
            </a:extLst>
          </p:cNvPr>
          <p:cNvSpPr>
            <a:spLocks noGrp="1"/>
          </p:cNvSpPr>
          <p:nvPr>
            <p:ph type="title"/>
          </p:nvPr>
        </p:nvSpPr>
        <p:spPr>
          <a:xfrm>
            <a:off x="583095" y="1585120"/>
            <a:ext cx="5986670" cy="1143000"/>
          </a:xfrm>
        </p:spPr>
        <p:txBody>
          <a:bodyPr/>
          <a:lstStyle/>
          <a:p>
            <a:r>
              <a:rPr lang="en-IN" altLang="en-US" b="1"/>
              <a:t>Intervention Overview</a:t>
            </a:r>
            <a:endParaRPr lang="en-US" altLang="en-US" b="1"/>
          </a:p>
        </p:txBody>
      </p:sp>
    </p:spTree>
  </p:cSld>
  <p:clrMapOvr>
    <a:masterClrMapping/>
  </p:clrMapOvr>
  <p:transition spd="slow">
    <p:wedg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4836943-7B43-E2CA-AC4C-647E025B5F49}"/>
              </a:ext>
            </a:extLst>
          </p:cNvPr>
          <p:cNvSpPr>
            <a:spLocks noGrp="1"/>
          </p:cNvSpPr>
          <p:nvPr>
            <p:ph type="title"/>
          </p:nvPr>
        </p:nvSpPr>
        <p:spPr>
          <a:xfrm>
            <a:off x="291547" y="1187726"/>
            <a:ext cx="6308035" cy="1143000"/>
          </a:xfrm>
        </p:spPr>
        <p:txBody>
          <a:bodyPr/>
          <a:lstStyle/>
          <a:p>
            <a:r>
              <a:rPr lang="en-IN" altLang="en-US" b="1"/>
              <a:t>Intervention Overview</a:t>
            </a:r>
            <a:endParaRPr lang="en-US" altLang="en-US" b="1"/>
          </a:p>
        </p:txBody>
      </p:sp>
      <p:sp>
        <p:nvSpPr>
          <p:cNvPr id="4" name="Rectangle 3">
            <a:extLst>
              <a:ext uri="{FF2B5EF4-FFF2-40B4-BE49-F238E27FC236}">
                <a16:creationId xmlns:a16="http://schemas.microsoft.com/office/drawing/2014/main" id="{9EBE3BB3-35CD-3C58-9465-938EF5465639}"/>
              </a:ext>
            </a:extLst>
          </p:cNvPr>
          <p:cNvSpPr/>
          <p:nvPr/>
        </p:nvSpPr>
        <p:spPr>
          <a:xfrm>
            <a:off x="291548" y="2464353"/>
            <a:ext cx="11608904" cy="3477875"/>
          </a:xfrm>
          <a:prstGeom prst="rect">
            <a:avLst/>
          </a:prstGeom>
        </p:spPr>
        <p:txBody>
          <a:bodyPr wrap="square">
            <a:spAutoFit/>
          </a:bodyPr>
          <a:lstStyle/>
          <a:p>
            <a:pPr marL="285750" indent="-285750" eaLnBrk="0" fontAlgn="base" hangingPunct="0">
              <a:spcBef>
                <a:spcPct val="0"/>
              </a:spcBef>
              <a:spcAft>
                <a:spcPct val="0"/>
              </a:spcAft>
              <a:buFont typeface="Wingdings" panose="05000000000000000000" pitchFamily="2" charset="2"/>
              <a:buChar char="ü"/>
              <a:defRPr/>
            </a:pPr>
            <a:r>
              <a:rPr lang="en-US" sz="2200">
                <a:solidFill>
                  <a:prstClr val="black"/>
                </a:solidFill>
                <a:latin typeface="Arial" panose="020B0604020202020204" pitchFamily="34" charset="0"/>
                <a:cs typeface="Arial" panose="020B0604020202020204" pitchFamily="34" charset="0"/>
              </a:rPr>
              <a:t>To contribute to the reduction of maternal mortality through the provision of quality facility based family planning and post abortion care services.</a:t>
            </a:r>
          </a:p>
          <a:p>
            <a:pPr eaLnBrk="0" fontAlgn="base" hangingPunct="0">
              <a:spcBef>
                <a:spcPct val="0"/>
              </a:spcBef>
              <a:spcAft>
                <a:spcPct val="0"/>
              </a:spcAft>
              <a:defRPr/>
            </a:pPr>
            <a:r>
              <a:rPr lang="en-US" sz="2200">
                <a:solidFill>
                  <a:prstClr val="black"/>
                </a:solidFill>
                <a:latin typeface="Arial" panose="020B0604020202020204" pitchFamily="34" charset="0"/>
                <a:cs typeface="Arial" panose="020B0604020202020204" pitchFamily="34" charset="0"/>
              </a:rPr>
              <a:t> </a:t>
            </a:r>
          </a:p>
          <a:p>
            <a:pPr marL="285750" indent="-285750" eaLnBrk="0" fontAlgn="base" hangingPunct="0">
              <a:spcBef>
                <a:spcPct val="0"/>
              </a:spcBef>
              <a:spcAft>
                <a:spcPct val="0"/>
              </a:spcAft>
              <a:buFont typeface="Wingdings" panose="05000000000000000000" pitchFamily="2" charset="2"/>
              <a:buChar char="ü"/>
              <a:defRPr/>
            </a:pPr>
            <a:r>
              <a:rPr lang="en-US" sz="2200">
                <a:solidFill>
                  <a:prstClr val="black"/>
                </a:solidFill>
                <a:latin typeface="Arial" panose="020B0604020202020204" pitchFamily="34" charset="0"/>
                <a:cs typeface="Arial" panose="020B0604020202020204" pitchFamily="34" charset="0"/>
              </a:rPr>
              <a:t>The project aimed at increasing access to sexual reproductive health services among young people of reproductive age group (15 – 24) anchored on the following pillars;</a:t>
            </a:r>
          </a:p>
          <a:p>
            <a:pPr marL="742950" lvl="1" indent="-285750" eaLnBrk="0" fontAlgn="base" hangingPunct="0">
              <a:spcBef>
                <a:spcPct val="0"/>
              </a:spcBef>
              <a:spcAft>
                <a:spcPct val="0"/>
              </a:spcAft>
              <a:buFont typeface="Arial" panose="020B0604020202020204" pitchFamily="34" charset="0"/>
              <a:buChar char="•"/>
              <a:defRPr/>
            </a:pPr>
            <a:r>
              <a:rPr lang="en-US" sz="2200">
                <a:solidFill>
                  <a:prstClr val="black"/>
                </a:solidFill>
                <a:latin typeface="Arial" panose="020B0604020202020204" pitchFamily="34" charset="0"/>
                <a:cs typeface="Arial" panose="020B0604020202020204" pitchFamily="34" charset="0"/>
              </a:rPr>
              <a:t>Health systems strengthening</a:t>
            </a:r>
          </a:p>
          <a:p>
            <a:pPr marL="742950" lvl="1" indent="-285750" eaLnBrk="0" fontAlgn="base" hangingPunct="0">
              <a:spcBef>
                <a:spcPct val="0"/>
              </a:spcBef>
              <a:spcAft>
                <a:spcPct val="0"/>
              </a:spcAft>
              <a:buFont typeface="Arial" panose="020B0604020202020204" pitchFamily="34" charset="0"/>
              <a:buChar char="•"/>
              <a:defRPr/>
            </a:pPr>
            <a:r>
              <a:rPr lang="en-US" sz="2200">
                <a:solidFill>
                  <a:prstClr val="black"/>
                </a:solidFill>
                <a:latin typeface="Arial" panose="020B0604020202020204" pitchFamily="34" charset="0"/>
                <a:cs typeface="Arial" panose="020B0604020202020204" pitchFamily="34" charset="0"/>
              </a:rPr>
              <a:t>Commodity security </a:t>
            </a:r>
          </a:p>
          <a:p>
            <a:pPr marL="742950" lvl="1" indent="-285750" eaLnBrk="0" fontAlgn="base" hangingPunct="0">
              <a:spcBef>
                <a:spcPct val="0"/>
              </a:spcBef>
              <a:spcAft>
                <a:spcPct val="0"/>
              </a:spcAft>
              <a:buFont typeface="Arial" panose="020B0604020202020204" pitchFamily="34" charset="0"/>
              <a:buChar char="•"/>
              <a:defRPr/>
            </a:pPr>
            <a:r>
              <a:rPr lang="en-US" sz="2200">
                <a:solidFill>
                  <a:prstClr val="black"/>
                </a:solidFill>
                <a:latin typeface="Arial" panose="020B0604020202020204" pitchFamily="34" charset="0"/>
                <a:cs typeface="Arial" panose="020B0604020202020204" pitchFamily="34" charset="0"/>
              </a:rPr>
              <a:t>SRH service delivery</a:t>
            </a:r>
          </a:p>
          <a:p>
            <a:pPr marL="742950" lvl="1" indent="-285750" eaLnBrk="0" fontAlgn="base" hangingPunct="0">
              <a:spcBef>
                <a:spcPct val="0"/>
              </a:spcBef>
              <a:spcAft>
                <a:spcPct val="0"/>
              </a:spcAft>
              <a:buFont typeface="Arial" panose="020B0604020202020204" pitchFamily="34" charset="0"/>
              <a:buChar char="•"/>
              <a:defRPr/>
            </a:pPr>
            <a:r>
              <a:rPr lang="en-US" sz="2200">
                <a:solidFill>
                  <a:prstClr val="black"/>
                </a:solidFill>
                <a:latin typeface="Arial" panose="020B0604020202020204" pitchFamily="34" charset="0"/>
                <a:cs typeface="Arial" panose="020B0604020202020204" pitchFamily="34" charset="0"/>
              </a:rPr>
              <a:t>Data management and documentation</a:t>
            </a:r>
          </a:p>
          <a:p>
            <a:pPr marL="742950" lvl="1" indent="-285750" eaLnBrk="0" fontAlgn="base" hangingPunct="0">
              <a:spcBef>
                <a:spcPct val="0"/>
              </a:spcBef>
              <a:spcAft>
                <a:spcPct val="0"/>
              </a:spcAft>
              <a:buFont typeface="Arial" panose="020B0604020202020204" pitchFamily="34" charset="0"/>
              <a:buChar char="•"/>
              <a:defRPr/>
            </a:pPr>
            <a:r>
              <a:rPr lang="en-US" sz="2200">
                <a:solidFill>
                  <a:prstClr val="black"/>
                </a:solidFill>
                <a:latin typeface="Arial" panose="020B0604020202020204" pitchFamily="34" charset="0"/>
                <a:cs typeface="Arial" panose="020B0604020202020204" pitchFamily="34" charset="0"/>
              </a:rPr>
              <a:t>Demand creation on communities</a:t>
            </a:r>
          </a:p>
        </p:txBody>
      </p:sp>
    </p:spTree>
  </p:cSld>
  <p:clrMapOvr>
    <a:masterClrMapping/>
  </p:clrMapOvr>
  <p:transition spd="slow">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10C74-2C4F-484A-807A-8826A60D7898}"/>
              </a:ext>
            </a:extLst>
          </p:cNvPr>
          <p:cNvSpPr>
            <a:spLocks noGrp="1"/>
          </p:cNvSpPr>
          <p:nvPr>
            <p:ph type="title"/>
          </p:nvPr>
        </p:nvSpPr>
        <p:spPr/>
        <p:txBody>
          <a:bodyPr/>
          <a:lstStyle/>
          <a:p>
            <a:r>
              <a:rPr lang="en-GB"/>
              <a:t>Table of contents</a:t>
            </a:r>
          </a:p>
        </p:txBody>
      </p:sp>
      <p:grpSp>
        <p:nvGrpSpPr>
          <p:cNvPr id="34" name="Group 33">
            <a:extLst>
              <a:ext uri="{FF2B5EF4-FFF2-40B4-BE49-F238E27FC236}">
                <a16:creationId xmlns:a16="http://schemas.microsoft.com/office/drawing/2014/main" id="{1467444C-562C-5341-BDE5-BA8664D58E58}"/>
              </a:ext>
            </a:extLst>
          </p:cNvPr>
          <p:cNvGrpSpPr/>
          <p:nvPr/>
        </p:nvGrpSpPr>
        <p:grpSpPr>
          <a:xfrm>
            <a:off x="0" y="2200776"/>
            <a:ext cx="10917566" cy="3445149"/>
            <a:chOff x="-6" y="1963308"/>
            <a:chExt cx="10917566" cy="3445149"/>
          </a:xfrm>
        </p:grpSpPr>
        <p:sp>
          <p:nvSpPr>
            <p:cNvPr id="7" name="Round Same Side Corner Rectangle 1">
              <a:extLst>
                <a:ext uri="{FF2B5EF4-FFF2-40B4-BE49-F238E27FC236}">
                  <a16:creationId xmlns:a16="http://schemas.microsoft.com/office/drawing/2014/main" id="{26150E45-8E5B-3041-BD22-6EC2E3F20CCA}"/>
                </a:ext>
              </a:extLst>
            </p:cNvPr>
            <p:cNvSpPr/>
            <p:nvPr/>
          </p:nvSpPr>
          <p:spPr>
            <a:xfrm rot="5400000">
              <a:off x="545233" y="1418071"/>
              <a:ext cx="544365" cy="1634840"/>
            </a:xfrm>
            <a:prstGeom prst="round2SameRect">
              <a:avLst>
                <a:gd name="adj1" fmla="val 48323"/>
                <a:gd name="adj2" fmla="val 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
              <a:extLst>
                <a:ext uri="{FF2B5EF4-FFF2-40B4-BE49-F238E27FC236}">
                  <a16:creationId xmlns:a16="http://schemas.microsoft.com/office/drawing/2014/main" id="{CE6B78BF-3AA5-5643-B486-C0057C919A52}"/>
                </a:ext>
              </a:extLst>
            </p:cNvPr>
            <p:cNvSpPr/>
            <p:nvPr/>
          </p:nvSpPr>
          <p:spPr>
            <a:xfrm rot="5400000">
              <a:off x="829253" y="1882200"/>
              <a:ext cx="544365" cy="2202873"/>
            </a:xfrm>
            <a:prstGeom prst="round2SameRect">
              <a:avLst>
                <a:gd name="adj1" fmla="val 48323"/>
                <a:gd name="adj2" fmla="val 0"/>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 Side Corner Rectangle 1">
              <a:extLst>
                <a:ext uri="{FF2B5EF4-FFF2-40B4-BE49-F238E27FC236}">
                  <a16:creationId xmlns:a16="http://schemas.microsoft.com/office/drawing/2014/main" id="{FED58283-BBE6-A240-9D9B-3B1BE7AEBD4B}"/>
                </a:ext>
              </a:extLst>
            </p:cNvPr>
            <p:cNvSpPr/>
            <p:nvPr/>
          </p:nvSpPr>
          <p:spPr>
            <a:xfrm rot="5400000">
              <a:off x="1037071" y="2391928"/>
              <a:ext cx="544365" cy="2618509"/>
            </a:xfrm>
            <a:prstGeom prst="round2SameRect">
              <a:avLst>
                <a:gd name="adj1" fmla="val 48323"/>
                <a:gd name="adj2" fmla="val 0"/>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Same Side Corner Rectangle 1">
              <a:extLst>
                <a:ext uri="{FF2B5EF4-FFF2-40B4-BE49-F238E27FC236}">
                  <a16:creationId xmlns:a16="http://schemas.microsoft.com/office/drawing/2014/main" id="{734FC1BD-9F74-8C45-A7EC-B0C366FCB0D6}"/>
                </a:ext>
              </a:extLst>
            </p:cNvPr>
            <p:cNvSpPr/>
            <p:nvPr/>
          </p:nvSpPr>
          <p:spPr>
            <a:xfrm rot="5400000">
              <a:off x="1210250" y="2936290"/>
              <a:ext cx="544365" cy="2964878"/>
            </a:xfrm>
            <a:prstGeom prst="round2SameRect">
              <a:avLst>
                <a:gd name="adj1" fmla="val 48323"/>
                <a:gd name="adj2" fmla="val 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Same Side Corner Rectangle 1">
              <a:extLst>
                <a:ext uri="{FF2B5EF4-FFF2-40B4-BE49-F238E27FC236}">
                  <a16:creationId xmlns:a16="http://schemas.microsoft.com/office/drawing/2014/main" id="{0D765CB0-B587-AC49-9E46-6F50BF78846A}"/>
                </a:ext>
              </a:extLst>
            </p:cNvPr>
            <p:cNvSpPr/>
            <p:nvPr/>
          </p:nvSpPr>
          <p:spPr>
            <a:xfrm rot="5400000">
              <a:off x="1445777" y="3418309"/>
              <a:ext cx="544365" cy="3435932"/>
            </a:xfrm>
            <a:prstGeom prst="round2SameRect">
              <a:avLst>
                <a:gd name="adj1" fmla="val 48323"/>
                <a:gd name="adj2" fmla="val 0"/>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AD30A02-2BC4-1943-B8A5-1F95E588756A}"/>
                </a:ext>
              </a:extLst>
            </p:cNvPr>
            <p:cNvSpPr txBox="1"/>
            <p:nvPr/>
          </p:nvSpPr>
          <p:spPr>
            <a:xfrm>
              <a:off x="1808015" y="2004658"/>
              <a:ext cx="6096000" cy="461665"/>
            </a:xfrm>
            <a:prstGeom prst="rect">
              <a:avLst/>
            </a:prstGeom>
            <a:noFill/>
          </p:spPr>
          <p:txBody>
            <a:bodyPr wrap="square">
              <a:spAutoFit/>
            </a:bodyPr>
            <a:lstStyle/>
            <a:p>
              <a:r>
                <a:rPr lang="en-GB" sz="2400">
                  <a:solidFill>
                    <a:srgbClr val="6B6D70"/>
                  </a:solidFill>
                  <a:effectLst/>
                  <a:latin typeface="Calibri" panose="020F0502020204030204" pitchFamily="34" charset="0"/>
                </a:rPr>
                <a:t>Purpose and Approach </a:t>
              </a:r>
              <a:endParaRPr lang="en-GB" sz="2400">
                <a:effectLst/>
              </a:endParaRPr>
            </a:p>
          </p:txBody>
        </p:sp>
        <p:sp>
          <p:nvSpPr>
            <p:cNvPr id="28" name="TextBox 27">
              <a:extLst>
                <a:ext uri="{FF2B5EF4-FFF2-40B4-BE49-F238E27FC236}">
                  <a16:creationId xmlns:a16="http://schemas.microsoft.com/office/drawing/2014/main" id="{91D9BF8B-F787-4546-8143-433FBD571F54}"/>
                </a:ext>
              </a:extLst>
            </p:cNvPr>
            <p:cNvSpPr txBox="1"/>
            <p:nvPr/>
          </p:nvSpPr>
          <p:spPr>
            <a:xfrm>
              <a:off x="2400300" y="2752803"/>
              <a:ext cx="6096000" cy="461665"/>
            </a:xfrm>
            <a:prstGeom prst="rect">
              <a:avLst/>
            </a:prstGeom>
            <a:noFill/>
          </p:spPr>
          <p:txBody>
            <a:bodyPr wrap="square">
              <a:spAutoFit/>
            </a:bodyPr>
            <a:lstStyle/>
            <a:p>
              <a:r>
                <a:rPr lang="en-GB" sz="2400">
                  <a:solidFill>
                    <a:srgbClr val="6B6D70"/>
                  </a:solidFill>
                  <a:latin typeface="Calibri" panose="020F0502020204030204" pitchFamily="34" charset="0"/>
                </a:rPr>
                <a:t>Theoretical Framework for the Review </a:t>
              </a:r>
            </a:p>
          </p:txBody>
        </p:sp>
        <p:sp>
          <p:nvSpPr>
            <p:cNvPr id="31" name="TextBox 30">
              <a:extLst>
                <a:ext uri="{FF2B5EF4-FFF2-40B4-BE49-F238E27FC236}">
                  <a16:creationId xmlns:a16="http://schemas.microsoft.com/office/drawing/2014/main" id="{B02B70D7-4E6D-6E4B-AF1D-138EB6396B73}"/>
                </a:ext>
              </a:extLst>
            </p:cNvPr>
            <p:cNvSpPr txBox="1"/>
            <p:nvPr/>
          </p:nvSpPr>
          <p:spPr>
            <a:xfrm>
              <a:off x="2767443" y="3470293"/>
              <a:ext cx="6096000" cy="461665"/>
            </a:xfrm>
            <a:prstGeom prst="rect">
              <a:avLst/>
            </a:prstGeom>
            <a:noFill/>
          </p:spPr>
          <p:txBody>
            <a:bodyPr wrap="square">
              <a:spAutoFit/>
            </a:bodyPr>
            <a:lstStyle/>
            <a:p>
              <a:r>
                <a:rPr lang="en-GB" sz="2400">
                  <a:solidFill>
                    <a:srgbClr val="6B6D70"/>
                  </a:solidFill>
                  <a:latin typeface="Calibri" panose="020F0502020204030204" pitchFamily="34" charset="0"/>
                </a:rPr>
                <a:t>Understanding the Influence of Community </a:t>
              </a:r>
            </a:p>
          </p:txBody>
        </p:sp>
        <p:sp>
          <p:nvSpPr>
            <p:cNvPr id="32" name="TextBox 31">
              <a:extLst>
                <a:ext uri="{FF2B5EF4-FFF2-40B4-BE49-F238E27FC236}">
                  <a16:creationId xmlns:a16="http://schemas.microsoft.com/office/drawing/2014/main" id="{4045BD70-DC0C-1E49-8975-4A310294DCFA}"/>
                </a:ext>
              </a:extLst>
            </p:cNvPr>
            <p:cNvSpPr txBox="1"/>
            <p:nvPr/>
          </p:nvSpPr>
          <p:spPr>
            <a:xfrm>
              <a:off x="3205898" y="4182822"/>
              <a:ext cx="7309701" cy="461665"/>
            </a:xfrm>
            <a:prstGeom prst="rect">
              <a:avLst/>
            </a:prstGeom>
            <a:noFill/>
          </p:spPr>
          <p:txBody>
            <a:bodyPr wrap="square">
              <a:spAutoFit/>
            </a:bodyPr>
            <a:lstStyle/>
            <a:p>
              <a:r>
                <a:rPr lang="en-GB" sz="2400">
                  <a:solidFill>
                    <a:srgbClr val="6B6D70"/>
                  </a:solidFill>
                  <a:latin typeface="Calibri" panose="020F0502020204030204" pitchFamily="34" charset="0"/>
                </a:rPr>
                <a:t>Promising Interventions to Build Community Acceptance </a:t>
              </a:r>
            </a:p>
          </p:txBody>
        </p:sp>
        <p:sp>
          <p:nvSpPr>
            <p:cNvPr id="33" name="TextBox 32">
              <a:extLst>
                <a:ext uri="{FF2B5EF4-FFF2-40B4-BE49-F238E27FC236}">
                  <a16:creationId xmlns:a16="http://schemas.microsoft.com/office/drawing/2014/main" id="{8950DC58-EE64-9C4C-BA32-799AB6B31416}"/>
                </a:ext>
              </a:extLst>
            </p:cNvPr>
            <p:cNvSpPr txBox="1"/>
            <p:nvPr/>
          </p:nvSpPr>
          <p:spPr>
            <a:xfrm>
              <a:off x="3607859" y="4905442"/>
              <a:ext cx="7309701" cy="461665"/>
            </a:xfrm>
            <a:prstGeom prst="rect">
              <a:avLst/>
            </a:prstGeom>
            <a:noFill/>
          </p:spPr>
          <p:txBody>
            <a:bodyPr wrap="square">
              <a:spAutoFit/>
            </a:bodyPr>
            <a:lstStyle/>
            <a:p>
              <a:r>
                <a:rPr lang="en-GB" sz="2400">
                  <a:solidFill>
                    <a:srgbClr val="6B6D70"/>
                  </a:solidFill>
                  <a:latin typeface="Calibri" panose="020F0502020204030204" pitchFamily="34" charset="0"/>
                </a:rPr>
                <a:t>Intervention Deep Dives (</a:t>
              </a:r>
              <a:r>
                <a:rPr lang="en-GB" sz="2400" err="1">
                  <a:solidFill>
                    <a:srgbClr val="6B6D70"/>
                  </a:solidFill>
                  <a:latin typeface="Calibri" panose="020F0502020204030204" pitchFamily="34" charset="0"/>
                </a:rPr>
                <a:t>PrEP</a:t>
              </a:r>
              <a:r>
                <a:rPr lang="en-GB" sz="2400">
                  <a:solidFill>
                    <a:srgbClr val="6B6D70"/>
                  </a:solidFill>
                  <a:latin typeface="Calibri" panose="020F0502020204030204" pitchFamily="34" charset="0"/>
                </a:rPr>
                <a:t> &amp; Sector Adjacent) </a:t>
              </a:r>
            </a:p>
          </p:txBody>
        </p:sp>
      </p:grpSp>
      <p:sp>
        <p:nvSpPr>
          <p:cNvPr id="36" name="Title 1">
            <a:extLst>
              <a:ext uri="{FF2B5EF4-FFF2-40B4-BE49-F238E27FC236}">
                <a16:creationId xmlns:a16="http://schemas.microsoft.com/office/drawing/2014/main" id="{6889AA14-63E9-9A4C-B425-6D1ABD031A79}"/>
              </a:ext>
            </a:extLst>
          </p:cNvPr>
          <p:cNvSpPr txBox="1">
            <a:spLocks/>
          </p:cNvSpPr>
          <p:nvPr/>
        </p:nvSpPr>
        <p:spPr>
          <a:xfrm flipH="1">
            <a:off x="1318497" y="2316284"/>
            <a:ext cx="197429" cy="457431"/>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GB" sz="2700" b="0">
                <a:solidFill>
                  <a:schemeClr val="bg1"/>
                </a:solidFill>
              </a:rPr>
              <a:t>1</a:t>
            </a:r>
          </a:p>
        </p:txBody>
      </p:sp>
      <p:sp>
        <p:nvSpPr>
          <p:cNvPr id="37" name="Title 1">
            <a:extLst>
              <a:ext uri="{FF2B5EF4-FFF2-40B4-BE49-F238E27FC236}">
                <a16:creationId xmlns:a16="http://schemas.microsoft.com/office/drawing/2014/main" id="{4F690A29-FA6B-E244-B3BF-BB95B083B088}"/>
              </a:ext>
            </a:extLst>
          </p:cNvPr>
          <p:cNvSpPr txBox="1">
            <a:spLocks/>
          </p:cNvSpPr>
          <p:nvPr/>
        </p:nvSpPr>
        <p:spPr>
          <a:xfrm flipH="1">
            <a:off x="1862056" y="3155356"/>
            <a:ext cx="197429" cy="344862"/>
          </a:xfrm>
          <a:prstGeom prst="rect">
            <a:avLst/>
          </a:prstGeom>
        </p:spPr>
        <p:txBody>
          <a:bodyPr vert="horz" lIns="0" tIns="0" rIns="0" bIns="0" rtlCol="0" anchor="ctr">
            <a:normAutofit fontScale="92500" lnSpcReduction="10000"/>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GB" sz="2700" b="0">
                <a:solidFill>
                  <a:schemeClr val="bg1"/>
                </a:solidFill>
              </a:rPr>
              <a:t>2</a:t>
            </a:r>
          </a:p>
        </p:txBody>
      </p:sp>
      <p:sp>
        <p:nvSpPr>
          <p:cNvPr id="38" name="Title 1">
            <a:extLst>
              <a:ext uri="{FF2B5EF4-FFF2-40B4-BE49-F238E27FC236}">
                <a16:creationId xmlns:a16="http://schemas.microsoft.com/office/drawing/2014/main" id="{B4CA0C54-EE19-274B-9171-784C34C746BD}"/>
              </a:ext>
            </a:extLst>
          </p:cNvPr>
          <p:cNvSpPr txBox="1">
            <a:spLocks/>
          </p:cNvSpPr>
          <p:nvPr/>
        </p:nvSpPr>
        <p:spPr>
          <a:xfrm flipH="1">
            <a:off x="2301591" y="3867669"/>
            <a:ext cx="197429" cy="344862"/>
          </a:xfrm>
          <a:prstGeom prst="rect">
            <a:avLst/>
          </a:prstGeom>
        </p:spPr>
        <p:txBody>
          <a:bodyPr vert="horz" lIns="0" tIns="0" rIns="0" bIns="0" rtlCol="0" anchor="ctr">
            <a:normAutofit fontScale="92500" lnSpcReduction="10000"/>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GB" sz="2700" b="0">
                <a:solidFill>
                  <a:schemeClr val="bg1"/>
                </a:solidFill>
              </a:rPr>
              <a:t>3</a:t>
            </a:r>
          </a:p>
        </p:txBody>
      </p:sp>
      <p:sp>
        <p:nvSpPr>
          <p:cNvPr id="39" name="Title 1">
            <a:extLst>
              <a:ext uri="{FF2B5EF4-FFF2-40B4-BE49-F238E27FC236}">
                <a16:creationId xmlns:a16="http://schemas.microsoft.com/office/drawing/2014/main" id="{E3162794-6923-FC46-855B-80175AA949D0}"/>
              </a:ext>
            </a:extLst>
          </p:cNvPr>
          <p:cNvSpPr txBox="1">
            <a:spLocks/>
          </p:cNvSpPr>
          <p:nvPr/>
        </p:nvSpPr>
        <p:spPr>
          <a:xfrm flipH="1">
            <a:off x="2618514" y="4569515"/>
            <a:ext cx="197429" cy="344862"/>
          </a:xfrm>
          <a:prstGeom prst="rect">
            <a:avLst/>
          </a:prstGeom>
        </p:spPr>
        <p:txBody>
          <a:bodyPr vert="horz" lIns="0" tIns="0" rIns="0" bIns="0" rtlCol="0" anchor="ctr">
            <a:normAutofit fontScale="92500" lnSpcReduction="10000"/>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GB" sz="2700" b="0">
                <a:solidFill>
                  <a:schemeClr val="bg1"/>
                </a:solidFill>
              </a:rPr>
              <a:t>4</a:t>
            </a:r>
          </a:p>
        </p:txBody>
      </p:sp>
      <p:sp>
        <p:nvSpPr>
          <p:cNvPr id="40" name="Title 1">
            <a:extLst>
              <a:ext uri="{FF2B5EF4-FFF2-40B4-BE49-F238E27FC236}">
                <a16:creationId xmlns:a16="http://schemas.microsoft.com/office/drawing/2014/main" id="{92309432-5702-EE40-BE86-FA91B88449A9}"/>
              </a:ext>
            </a:extLst>
          </p:cNvPr>
          <p:cNvSpPr txBox="1">
            <a:spLocks/>
          </p:cNvSpPr>
          <p:nvPr/>
        </p:nvSpPr>
        <p:spPr>
          <a:xfrm flipH="1">
            <a:off x="3107189" y="5259713"/>
            <a:ext cx="197429" cy="344862"/>
          </a:xfrm>
          <a:prstGeom prst="rect">
            <a:avLst/>
          </a:prstGeom>
        </p:spPr>
        <p:txBody>
          <a:bodyPr vert="horz" lIns="0" tIns="0" rIns="0" bIns="0" rtlCol="0" anchor="ctr">
            <a:normAutofit fontScale="92500" lnSpcReduction="10000"/>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GB" sz="2700" b="0">
                <a:solidFill>
                  <a:schemeClr val="bg1"/>
                </a:solidFill>
              </a:rPr>
              <a:t>5</a:t>
            </a:r>
          </a:p>
        </p:txBody>
      </p:sp>
      <p:sp>
        <p:nvSpPr>
          <p:cNvPr id="3" name="Round Same Side Corner Rectangle 1">
            <a:extLst>
              <a:ext uri="{FF2B5EF4-FFF2-40B4-BE49-F238E27FC236}">
                <a16:creationId xmlns:a16="http://schemas.microsoft.com/office/drawing/2014/main" id="{464DD5F3-A145-613E-EEFD-404DF03CE6B1}"/>
              </a:ext>
            </a:extLst>
          </p:cNvPr>
          <p:cNvSpPr/>
          <p:nvPr/>
        </p:nvSpPr>
        <p:spPr>
          <a:xfrm rot="5400000">
            <a:off x="1717125" y="4055675"/>
            <a:ext cx="544365" cy="3978608"/>
          </a:xfrm>
          <a:prstGeom prst="round2SameRect">
            <a:avLst>
              <a:gd name="adj1" fmla="val 48323"/>
              <a:gd name="adj2" fmla="val 0"/>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FB4372-1B33-26EF-FFFD-8D9B46B2F5E0}"/>
              </a:ext>
            </a:extLst>
          </p:cNvPr>
          <p:cNvSpPr txBox="1"/>
          <p:nvPr/>
        </p:nvSpPr>
        <p:spPr>
          <a:xfrm>
            <a:off x="3978612" y="5790125"/>
            <a:ext cx="9262368" cy="461665"/>
          </a:xfrm>
          <a:prstGeom prst="rect">
            <a:avLst/>
          </a:prstGeom>
          <a:noFill/>
        </p:spPr>
        <p:txBody>
          <a:bodyPr wrap="square">
            <a:spAutoFit/>
          </a:bodyPr>
          <a:lstStyle/>
          <a:p>
            <a:r>
              <a:rPr lang="en-GB" sz="2400">
                <a:solidFill>
                  <a:srgbClr val="6B6D70"/>
                </a:solidFill>
                <a:latin typeface="Calibri" panose="020F0502020204030204" pitchFamily="34" charset="0"/>
              </a:rPr>
              <a:t>Annex</a:t>
            </a:r>
          </a:p>
        </p:txBody>
      </p:sp>
      <p:sp>
        <p:nvSpPr>
          <p:cNvPr id="5" name="Title 1">
            <a:extLst>
              <a:ext uri="{FF2B5EF4-FFF2-40B4-BE49-F238E27FC236}">
                <a16:creationId xmlns:a16="http://schemas.microsoft.com/office/drawing/2014/main" id="{FB55268F-4A60-B51B-98BB-88BB29481294}"/>
              </a:ext>
            </a:extLst>
          </p:cNvPr>
          <p:cNvSpPr txBox="1">
            <a:spLocks/>
          </p:cNvSpPr>
          <p:nvPr/>
        </p:nvSpPr>
        <p:spPr>
          <a:xfrm flipH="1">
            <a:off x="3607865" y="5906928"/>
            <a:ext cx="197429" cy="344862"/>
          </a:xfrm>
          <a:prstGeom prst="rect">
            <a:avLst/>
          </a:prstGeom>
        </p:spPr>
        <p:txBody>
          <a:bodyPr vert="horz" lIns="0" tIns="0" rIns="0" bIns="0" rtlCol="0" anchor="ctr">
            <a:normAutofit fontScale="92500" lnSpcReduction="10000"/>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GB" sz="2700" b="0">
                <a:solidFill>
                  <a:schemeClr val="bg1"/>
                </a:solidFill>
              </a:rPr>
              <a:t>6</a:t>
            </a:r>
          </a:p>
        </p:txBody>
      </p:sp>
    </p:spTree>
    <p:extLst>
      <p:ext uri="{BB962C8B-B14F-4D97-AF65-F5344CB8AC3E}">
        <p14:creationId xmlns:p14="http://schemas.microsoft.com/office/powerpoint/2010/main" val="1012910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DC03-093D-7D40-BBDC-80EF81519118}"/>
              </a:ext>
            </a:extLst>
          </p:cNvPr>
          <p:cNvSpPr>
            <a:spLocks noGrp="1"/>
          </p:cNvSpPr>
          <p:nvPr>
            <p:ph type="title"/>
          </p:nvPr>
        </p:nvSpPr>
        <p:spPr/>
        <p:txBody>
          <a:bodyPr/>
          <a:lstStyle/>
          <a:p>
            <a:r>
              <a:rPr lang="en-GB"/>
              <a:t>Male partners in the adoption process</a:t>
            </a:r>
          </a:p>
        </p:txBody>
      </p:sp>
      <p:sp>
        <p:nvSpPr>
          <p:cNvPr id="4" name="Rectangle 3">
            <a:extLst>
              <a:ext uri="{FF2B5EF4-FFF2-40B4-BE49-F238E27FC236}">
                <a16:creationId xmlns:a16="http://schemas.microsoft.com/office/drawing/2014/main" id="{34B6FF88-310F-7D42-B51E-41CC4A1AF400}"/>
              </a:ext>
            </a:extLst>
          </p:cNvPr>
          <p:cNvSpPr/>
          <p:nvPr/>
        </p:nvSpPr>
        <p:spPr>
          <a:xfrm>
            <a:off x="663864" y="1172076"/>
            <a:ext cx="9851736" cy="830997"/>
          </a:xfrm>
          <a:prstGeom prst="rect">
            <a:avLst/>
          </a:prstGeom>
        </p:spPr>
        <p:txBody>
          <a:bodyPr wrap="square">
            <a:spAutoFit/>
          </a:bodyPr>
          <a:lstStyle/>
          <a:p>
            <a:r>
              <a:rPr lang="en-US" sz="1600"/>
              <a:t>The summary table below depicts the actions AGYW desire of their male partners as identified in the literature, particularly recent work from human-centered design approaches. These actions are mapped against typical stages in the PrEP adoption process. Each behavior is further described with identified influencing factors for each behavior.  </a:t>
            </a:r>
            <a:endParaRPr lang="en-US" sz="1600" b="1"/>
          </a:p>
        </p:txBody>
      </p:sp>
      <p:graphicFrame>
        <p:nvGraphicFramePr>
          <p:cNvPr id="5" name="Table 4">
            <a:extLst>
              <a:ext uri="{FF2B5EF4-FFF2-40B4-BE49-F238E27FC236}">
                <a16:creationId xmlns:a16="http://schemas.microsoft.com/office/drawing/2014/main" id="{F99B1243-2064-4640-9E89-4B78389ECE20}"/>
              </a:ext>
            </a:extLst>
          </p:cNvPr>
          <p:cNvGraphicFramePr>
            <a:graphicFrameLocks noGrp="1"/>
          </p:cNvGraphicFramePr>
          <p:nvPr>
            <p:extLst>
              <p:ext uri="{D42A27DB-BD31-4B8C-83A1-F6EECF244321}">
                <p14:modId xmlns:p14="http://schemas.microsoft.com/office/powerpoint/2010/main" val="1151963722"/>
              </p:ext>
            </p:extLst>
          </p:nvPr>
        </p:nvGraphicFramePr>
        <p:xfrm>
          <a:off x="663864" y="2315076"/>
          <a:ext cx="9851736" cy="3309045"/>
        </p:xfrm>
        <a:graphic>
          <a:graphicData uri="http://schemas.openxmlformats.org/drawingml/2006/table">
            <a:tbl>
              <a:tblPr firstRow="1" bandRow="1">
                <a:tableStyleId>{5202B0CA-FC54-4496-8BCA-5EF66A818D29}</a:tableStyleId>
              </a:tblPr>
              <a:tblGrid>
                <a:gridCol w="952568">
                  <a:extLst>
                    <a:ext uri="{9D8B030D-6E8A-4147-A177-3AD203B41FA5}">
                      <a16:colId xmlns:a16="http://schemas.microsoft.com/office/drawing/2014/main" val="3496712938"/>
                    </a:ext>
                  </a:extLst>
                </a:gridCol>
                <a:gridCol w="1174318">
                  <a:extLst>
                    <a:ext uri="{9D8B030D-6E8A-4147-A177-3AD203B41FA5}">
                      <a16:colId xmlns:a16="http://schemas.microsoft.com/office/drawing/2014/main" val="948119760"/>
                    </a:ext>
                  </a:extLst>
                </a:gridCol>
                <a:gridCol w="2107737">
                  <a:extLst>
                    <a:ext uri="{9D8B030D-6E8A-4147-A177-3AD203B41FA5}">
                      <a16:colId xmlns:a16="http://schemas.microsoft.com/office/drawing/2014/main" val="43892972"/>
                    </a:ext>
                  </a:extLst>
                </a:gridCol>
                <a:gridCol w="1562100">
                  <a:extLst>
                    <a:ext uri="{9D8B030D-6E8A-4147-A177-3AD203B41FA5}">
                      <a16:colId xmlns:a16="http://schemas.microsoft.com/office/drawing/2014/main" val="1943708176"/>
                    </a:ext>
                  </a:extLst>
                </a:gridCol>
                <a:gridCol w="2425700">
                  <a:extLst>
                    <a:ext uri="{9D8B030D-6E8A-4147-A177-3AD203B41FA5}">
                      <a16:colId xmlns:a16="http://schemas.microsoft.com/office/drawing/2014/main" val="3158975611"/>
                    </a:ext>
                  </a:extLst>
                </a:gridCol>
                <a:gridCol w="1629313">
                  <a:extLst>
                    <a:ext uri="{9D8B030D-6E8A-4147-A177-3AD203B41FA5}">
                      <a16:colId xmlns:a16="http://schemas.microsoft.com/office/drawing/2014/main" val="1432660612"/>
                    </a:ext>
                  </a:extLst>
                </a:gridCol>
              </a:tblGrid>
              <a:tr h="666394">
                <a:tc>
                  <a:txBody>
                    <a:bodyPr/>
                    <a:lstStyle/>
                    <a:p>
                      <a:endParaRPr lang="en-US" sz="160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E9F3B"/>
                    </a:solidFill>
                  </a:tcPr>
                </a:tc>
                <a:tc>
                  <a:txBody>
                    <a:bodyPr/>
                    <a:lstStyle/>
                    <a:p>
                      <a:r>
                        <a:rPr lang="en-US" sz="1400">
                          <a:latin typeface=""/>
                        </a:rPr>
                        <a:t>Awareness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E9F3B"/>
                    </a:solidFill>
                  </a:tcPr>
                </a:tc>
                <a:tc>
                  <a:txBody>
                    <a:bodyPr/>
                    <a:lstStyle/>
                    <a:p>
                      <a:r>
                        <a:rPr lang="en-US" sz="1400">
                          <a:latin typeface=""/>
                        </a:rPr>
                        <a:t>Uptake and Evaluation</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E9F3B"/>
                    </a:solidFill>
                  </a:tcPr>
                </a:tc>
                <a:tc>
                  <a:txBody>
                    <a:bodyPr/>
                    <a:lstStyle/>
                    <a:p>
                      <a:r>
                        <a:rPr lang="en-US" sz="1400">
                          <a:latin typeface=""/>
                        </a:rPr>
                        <a:t>Early Use </a:t>
                      </a:r>
                    </a:p>
                    <a:p>
                      <a:r>
                        <a:rPr lang="en-US" sz="1400">
                          <a:latin typeface=""/>
                        </a:rPr>
                        <a:t>(0-3 months)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E9F3B"/>
                    </a:solidFill>
                  </a:tcPr>
                </a:tc>
                <a:tc>
                  <a:txBody>
                    <a:bodyPr/>
                    <a:lstStyle/>
                    <a:p>
                      <a:r>
                        <a:rPr lang="en-US" sz="1400">
                          <a:latin typeface=""/>
                        </a:rPr>
                        <a:t>Persistence </a:t>
                      </a:r>
                      <a:br>
                        <a:rPr lang="en-US" sz="1400">
                          <a:latin typeface=""/>
                        </a:rPr>
                      </a:br>
                      <a:r>
                        <a:rPr lang="en-US" sz="1400">
                          <a:latin typeface=""/>
                        </a:rPr>
                        <a:t>(&gt;3 mos., pause, restart)</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E9F3B"/>
                    </a:solidFill>
                  </a:tcPr>
                </a:tc>
                <a:tc>
                  <a:txBody>
                    <a:bodyPr/>
                    <a:lstStyle/>
                    <a:p>
                      <a:r>
                        <a:rPr lang="en-US" sz="1400">
                          <a:latin typeface=""/>
                        </a:rPr>
                        <a:t>Discontinuation</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E9F3B"/>
                    </a:solidFill>
                  </a:tcPr>
                </a:tc>
                <a:extLst>
                  <a:ext uri="{0D108BD9-81ED-4DB2-BD59-A6C34878D82A}">
                    <a16:rowId xmlns:a16="http://schemas.microsoft.com/office/drawing/2014/main" val="1540005914"/>
                  </a:ext>
                </a:extLst>
              </a:tr>
              <a:tr h="1181066">
                <a:tc>
                  <a:txBody>
                    <a:bodyPr/>
                    <a:lstStyle/>
                    <a:p>
                      <a:endParaRPr lang="en-US" sz="500" b="1">
                        <a:solidFill>
                          <a:schemeClr val="tx1"/>
                        </a:solidFill>
                      </a:endParaRPr>
                    </a:p>
                    <a:p>
                      <a:r>
                        <a:rPr lang="en-US" sz="1200" b="1">
                          <a:solidFill>
                            <a:schemeClr val="tx1"/>
                          </a:solidFill>
                        </a:rPr>
                        <a:t>Desired Action(s) of Male </a:t>
                      </a:r>
                    </a:p>
                    <a:p>
                      <a:r>
                        <a:rPr lang="en-US" sz="1200" b="1">
                          <a:solidFill>
                            <a:schemeClr val="tx1"/>
                          </a:solidFill>
                        </a:rPr>
                        <a:t>Partners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a:solidFill>
                            <a:schemeClr val="accent2"/>
                          </a:solidFill>
                        </a:rPr>
                        <a:t>Speak with their male peers in support of </a:t>
                      </a:r>
                      <a:r>
                        <a:rPr lang="en-US" sz="1200" b="0" err="1">
                          <a:solidFill>
                            <a:schemeClr val="accent2"/>
                          </a:solidFill>
                        </a:rPr>
                        <a:t>PrEP</a:t>
                      </a:r>
                      <a:r>
                        <a:rPr lang="en-US" sz="1200" b="0">
                          <a:solidFill>
                            <a:schemeClr val="accent2"/>
                          </a:solidFill>
                        </a:rPr>
                        <a:t> use</a:t>
                      </a:r>
                      <a:endParaRPr lang="en-US" sz="1200" b="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b="0">
                        <a:solidFill>
                          <a:schemeClr val="tx1"/>
                        </a:solidFill>
                      </a:endParaRPr>
                    </a:p>
                    <a:p>
                      <a:r>
                        <a:rPr lang="en-US" sz="1200" b="0">
                          <a:solidFill>
                            <a:schemeClr val="tx1"/>
                          </a:solidFill>
                        </a:rPr>
                        <a:t>Communicate openly, actively support use and offer financial support; </a:t>
                      </a:r>
                      <a:r>
                        <a:rPr lang="en-US" sz="1200" b="0">
                          <a:solidFill>
                            <a:schemeClr val="accent2"/>
                          </a:solidFill>
                        </a:rPr>
                        <a:t>speak with their male peers in support of PrEP use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b="0">
                        <a:solidFill>
                          <a:schemeClr val="tx1"/>
                        </a:solidFill>
                      </a:endParaRPr>
                    </a:p>
                    <a:p>
                      <a:r>
                        <a:rPr lang="en-US" sz="1200" b="0">
                          <a:solidFill>
                            <a:schemeClr val="tx1"/>
                          </a:solidFill>
                        </a:rPr>
                        <a:t>Emotional support, adherence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(reminder); </a:t>
                      </a:r>
                      <a:r>
                        <a:rPr lang="en-US" sz="1200" b="0">
                          <a:solidFill>
                            <a:schemeClr val="accent2"/>
                          </a:solidFill>
                        </a:rPr>
                        <a:t>speak with their male peers in support of PrEP use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b="0">
                        <a:solidFill>
                          <a:schemeClr val="tx1"/>
                        </a:solidFill>
                      </a:endParaRPr>
                    </a:p>
                    <a:p>
                      <a:r>
                        <a:rPr lang="en-US" sz="1200" b="0">
                          <a:solidFill>
                            <a:schemeClr val="tx1"/>
                          </a:solidFill>
                        </a:rPr>
                        <a:t>Emotional support, communicate openly, financial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adherence support; </a:t>
                      </a:r>
                      <a:r>
                        <a:rPr lang="en-US" sz="1200" b="0">
                          <a:solidFill>
                            <a:schemeClr val="accent2"/>
                          </a:solidFill>
                        </a:rPr>
                        <a:t>speak with their male peers in support of PrEP use</a:t>
                      </a:r>
                    </a:p>
                    <a:p>
                      <a:endParaRPr lang="en-US" sz="1200" b="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b="0">
                        <a:solidFill>
                          <a:schemeClr val="tx1"/>
                        </a:solidFill>
                      </a:endParaRPr>
                    </a:p>
                    <a:p>
                      <a:r>
                        <a:rPr lang="en-US" sz="1200" b="0">
                          <a:solidFill>
                            <a:schemeClr val="tx1"/>
                          </a:solidFill>
                        </a:rPr>
                        <a:t>Support method switching</a:t>
                      </a:r>
                    </a:p>
                    <a:p>
                      <a:endParaRPr lang="en-US" sz="500" b="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9649374"/>
                  </a:ext>
                </a:extLst>
              </a:tr>
              <a:tr h="1377731">
                <a:tc>
                  <a:txBody>
                    <a:bodyPr/>
                    <a:lstStyle/>
                    <a:p>
                      <a:endParaRPr lang="en-US" sz="500" b="1">
                        <a:solidFill>
                          <a:schemeClr val="tx1"/>
                        </a:solidFill>
                      </a:endParaRPr>
                    </a:p>
                    <a:p>
                      <a:r>
                        <a:rPr lang="en-US" sz="1200" b="1">
                          <a:solidFill>
                            <a:schemeClr val="tx1"/>
                          </a:solidFill>
                        </a:rPr>
                        <a:t>TDF  Influencing Male Partner  Action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tc>
                  <a:txBody>
                    <a:bodyPr/>
                    <a:lstStyle/>
                    <a:p>
                      <a:endParaRPr lang="en-US" sz="1200" b="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tc>
                  <a:txBody>
                    <a:bodyPr/>
                    <a:lstStyle/>
                    <a:p>
                      <a:pPr marL="171450" indent="-171450">
                        <a:buClr>
                          <a:srgbClr val="DE9F3B"/>
                        </a:buClr>
                        <a:buSzPct val="110000"/>
                        <a:buFont typeface="Wingdings" pitchFamily="2" charset="2"/>
                        <a:buChar char="§"/>
                      </a:pPr>
                      <a:endParaRPr lang="en-US" sz="500" b="0">
                        <a:solidFill>
                          <a:schemeClr val="tx1"/>
                        </a:solidFill>
                      </a:endParaRPr>
                    </a:p>
                    <a:p>
                      <a:pPr marL="171450" indent="-171450">
                        <a:buClr>
                          <a:srgbClr val="DE9F3B"/>
                        </a:buClr>
                        <a:buSzPct val="110000"/>
                        <a:buFont typeface="Wingdings" pitchFamily="2" charset="2"/>
                        <a:buChar char="§"/>
                      </a:pPr>
                      <a:r>
                        <a:rPr lang="en-US" sz="1200" b="0">
                          <a:solidFill>
                            <a:schemeClr val="tx1"/>
                          </a:solidFill>
                        </a:rPr>
                        <a:t>Capability (knowledge, skills) </a:t>
                      </a:r>
                    </a:p>
                    <a:p>
                      <a:pPr marL="171450" marR="0" lvl="0" indent="-171450" algn="l" defTabSz="914377" rtl="0" eaLnBrk="1" fontAlgn="auto" latinLnBrk="0" hangingPunct="1">
                        <a:lnSpc>
                          <a:spcPct val="100000"/>
                        </a:lnSpc>
                        <a:spcBef>
                          <a:spcPts val="0"/>
                        </a:spcBef>
                        <a:spcAft>
                          <a:spcPts val="0"/>
                        </a:spcAft>
                        <a:buClr>
                          <a:srgbClr val="DE9F3B"/>
                        </a:buClr>
                        <a:buSzPct val="110000"/>
                        <a:buFont typeface="Wingdings" pitchFamily="2" charset="2"/>
                        <a:buChar char="§"/>
                        <a:tabLst/>
                        <a:defRPr/>
                      </a:pPr>
                      <a:r>
                        <a:rPr lang="en-US" sz="1200" b="0">
                          <a:solidFill>
                            <a:schemeClr val="tx1"/>
                          </a:solidFill>
                        </a:rPr>
                        <a:t>Opportunity (social influences) </a:t>
                      </a:r>
                    </a:p>
                    <a:p>
                      <a:pPr marL="171450" marR="0" lvl="0" indent="-171450" algn="l" defTabSz="914377" rtl="0" eaLnBrk="1" fontAlgn="auto" latinLnBrk="0" hangingPunct="1">
                        <a:lnSpc>
                          <a:spcPct val="100000"/>
                        </a:lnSpc>
                        <a:spcBef>
                          <a:spcPts val="0"/>
                        </a:spcBef>
                        <a:spcAft>
                          <a:spcPts val="0"/>
                        </a:spcAft>
                        <a:buClr>
                          <a:srgbClr val="DE9F3B"/>
                        </a:buClr>
                        <a:buSzPct val="110000"/>
                        <a:buFont typeface="Wingdings" pitchFamily="2" charset="2"/>
                        <a:buChar char="§"/>
                        <a:tabLst/>
                        <a:defRPr/>
                      </a:pPr>
                      <a:r>
                        <a:rPr lang="en-US" sz="1200" b="0">
                          <a:solidFill>
                            <a:schemeClr val="tx1"/>
                          </a:solidFill>
                        </a:rPr>
                        <a:t>Motivation (emotion, belief about consequences)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tc>
                  <a:txBody>
                    <a:bodyPr/>
                    <a:lstStyle/>
                    <a:p>
                      <a:pPr marL="171450" indent="-171450">
                        <a:buClr>
                          <a:srgbClr val="DE9F3B"/>
                        </a:buClr>
                        <a:buSzPct val="110000"/>
                        <a:buFont typeface="Wingdings" pitchFamily="2" charset="2"/>
                        <a:buChar char="§"/>
                      </a:pPr>
                      <a:endParaRPr lang="en-US" sz="500" b="0">
                        <a:solidFill>
                          <a:schemeClr val="tx1"/>
                        </a:solidFill>
                      </a:endParaRPr>
                    </a:p>
                    <a:p>
                      <a:pPr marL="171450" indent="-171450">
                        <a:buClr>
                          <a:srgbClr val="DE9F3B"/>
                        </a:buClr>
                        <a:buSzPct val="110000"/>
                        <a:buFont typeface="Wingdings" pitchFamily="2" charset="2"/>
                        <a:buChar char="§"/>
                      </a:pPr>
                      <a:r>
                        <a:rPr lang="en-US" sz="1200" b="0">
                          <a:solidFill>
                            <a:schemeClr val="tx1"/>
                          </a:solidFill>
                        </a:rPr>
                        <a:t>Capability (knowledge)</a:t>
                      </a:r>
                    </a:p>
                    <a:p>
                      <a:pPr marL="171450" indent="-171450">
                        <a:buClr>
                          <a:srgbClr val="DE9F3B"/>
                        </a:buClr>
                        <a:buSzPct val="110000"/>
                        <a:buFont typeface="Wingdings" pitchFamily="2" charset="2"/>
                        <a:buChar char="§"/>
                      </a:pPr>
                      <a:r>
                        <a:rPr lang="en-US" sz="1200" b="0">
                          <a:solidFill>
                            <a:schemeClr val="tx1"/>
                          </a:solidFill>
                        </a:rPr>
                        <a:t>Motivation (emotion, belief about consequences)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tc>
                  <a:txBody>
                    <a:bodyPr/>
                    <a:lstStyle/>
                    <a:p>
                      <a:pPr marL="171450" marR="0" lvl="0" indent="-171450" algn="l" defTabSz="457200" rtl="0" eaLnBrk="1" fontAlgn="auto" latinLnBrk="0" hangingPunct="1">
                        <a:lnSpc>
                          <a:spcPct val="100000"/>
                        </a:lnSpc>
                        <a:spcBef>
                          <a:spcPts val="0"/>
                        </a:spcBef>
                        <a:spcAft>
                          <a:spcPts val="0"/>
                        </a:spcAft>
                        <a:buClr>
                          <a:srgbClr val="DE9F3B"/>
                        </a:buClr>
                        <a:buSzPct val="110000"/>
                        <a:buFont typeface="Wingdings" pitchFamily="2" charset="2"/>
                        <a:buChar char="§"/>
                        <a:tabLst/>
                        <a:defRPr/>
                      </a:pPr>
                      <a:endParaRPr lang="en-US" sz="500" b="0">
                        <a:solidFill>
                          <a:schemeClr val="tx1"/>
                        </a:solidFill>
                      </a:endParaRPr>
                    </a:p>
                    <a:p>
                      <a:pPr marL="171450" marR="0" lvl="0" indent="-171450" algn="l" defTabSz="457200" rtl="0" eaLnBrk="1" fontAlgn="auto" latinLnBrk="0" hangingPunct="1">
                        <a:lnSpc>
                          <a:spcPct val="100000"/>
                        </a:lnSpc>
                        <a:spcBef>
                          <a:spcPts val="0"/>
                        </a:spcBef>
                        <a:spcAft>
                          <a:spcPts val="0"/>
                        </a:spcAft>
                        <a:buClr>
                          <a:srgbClr val="DE9F3B"/>
                        </a:buClr>
                        <a:buSzPct val="110000"/>
                        <a:buFont typeface="Wingdings" pitchFamily="2" charset="2"/>
                        <a:buChar char="§"/>
                        <a:tabLst/>
                        <a:defRPr/>
                      </a:pPr>
                      <a:r>
                        <a:rPr lang="en-US" sz="1200" b="0">
                          <a:solidFill>
                            <a:schemeClr val="tx1"/>
                          </a:solidFill>
                        </a:rPr>
                        <a:t>Motivation (emotion, belief about consequences)</a:t>
                      </a:r>
                    </a:p>
                    <a:p>
                      <a:pPr marL="171450" indent="-171450">
                        <a:buClr>
                          <a:srgbClr val="DE9F3B"/>
                        </a:buClr>
                        <a:buSzPct val="110000"/>
                        <a:buFont typeface="Wingdings" pitchFamily="2" charset="2"/>
                        <a:buChar char="§"/>
                      </a:pPr>
                      <a:endParaRPr lang="en-US" sz="1200" b="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500" b="0">
                        <a:solidFill>
                          <a:schemeClr val="tx1"/>
                        </a:solidFill>
                      </a:endParaRPr>
                    </a:p>
                    <a:p>
                      <a:endParaRPr lang="en-US" sz="1200" b="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210722021"/>
                  </a:ext>
                </a:extLst>
              </a:tr>
            </a:tbl>
          </a:graphicData>
        </a:graphic>
      </p:graphicFrame>
      <p:sp>
        <p:nvSpPr>
          <p:cNvPr id="8" name="Rectangle 7">
            <a:extLst>
              <a:ext uri="{FF2B5EF4-FFF2-40B4-BE49-F238E27FC236}">
                <a16:creationId xmlns:a16="http://schemas.microsoft.com/office/drawing/2014/main" id="{A83ED7D1-80D4-4845-8E6F-87E774660629}"/>
              </a:ext>
            </a:extLst>
          </p:cNvPr>
          <p:cNvSpPr/>
          <p:nvPr/>
        </p:nvSpPr>
        <p:spPr>
          <a:xfrm>
            <a:off x="621854" y="5782159"/>
            <a:ext cx="10004957" cy="830997"/>
          </a:xfrm>
          <a:prstGeom prst="rect">
            <a:avLst/>
          </a:prstGeom>
        </p:spPr>
        <p:txBody>
          <a:bodyPr wrap="square">
            <a:spAutoFit/>
          </a:bodyPr>
          <a:lstStyle/>
          <a:p>
            <a:r>
              <a:rPr lang="en-US" sz="1600">
                <a:solidFill>
                  <a:schemeClr val="accent2"/>
                </a:solidFill>
              </a:rPr>
              <a:t>Action Tank discussion underscored the presence of “positive deviants” who are supportive of their partner’s </a:t>
            </a:r>
            <a:r>
              <a:rPr lang="en-US" sz="1600" err="1">
                <a:solidFill>
                  <a:schemeClr val="accent2"/>
                </a:solidFill>
              </a:rPr>
              <a:t>PrEP</a:t>
            </a:r>
            <a:r>
              <a:rPr lang="en-US" sz="1600">
                <a:solidFill>
                  <a:schemeClr val="accent2"/>
                </a:solidFill>
              </a:rPr>
              <a:t> use and may advocate within their own communities to improve attitudes toward </a:t>
            </a:r>
            <a:r>
              <a:rPr lang="en-US" sz="1600" err="1">
                <a:solidFill>
                  <a:schemeClr val="accent2"/>
                </a:solidFill>
              </a:rPr>
              <a:t>PrEP.</a:t>
            </a:r>
            <a:r>
              <a:rPr lang="en-US" sz="1600">
                <a:solidFill>
                  <a:schemeClr val="accent2"/>
                </a:solidFill>
              </a:rPr>
              <a:t> Little is known about these men and what drives their supportive actions. </a:t>
            </a:r>
            <a:endParaRPr lang="en-US" sz="1600" b="1">
              <a:solidFill>
                <a:schemeClr val="accent2"/>
              </a:solidFill>
            </a:endParaRPr>
          </a:p>
        </p:txBody>
      </p:sp>
      <p:pic>
        <p:nvPicPr>
          <p:cNvPr id="9" name="Picture 8">
            <a:extLst>
              <a:ext uri="{FF2B5EF4-FFF2-40B4-BE49-F238E27FC236}">
                <a16:creationId xmlns:a16="http://schemas.microsoft.com/office/drawing/2014/main" id="{CDC4FD89-D0EC-8FBD-B4B9-3D92D5FE6EE4}"/>
              </a:ext>
            </a:extLst>
          </p:cNvPr>
          <p:cNvPicPr>
            <a:picLocks noChangeAspect="1"/>
          </p:cNvPicPr>
          <p:nvPr/>
        </p:nvPicPr>
        <p:blipFill>
          <a:blip r:embed="rId3"/>
          <a:stretch>
            <a:fillRect/>
          </a:stretch>
        </p:blipFill>
        <p:spPr>
          <a:xfrm>
            <a:off x="377849" y="2160696"/>
            <a:ext cx="737335" cy="823620"/>
          </a:xfrm>
          <a:prstGeom prst="rect">
            <a:avLst/>
          </a:prstGeom>
        </p:spPr>
      </p:pic>
    </p:spTree>
    <p:extLst>
      <p:ext uri="{BB962C8B-B14F-4D97-AF65-F5344CB8AC3E}">
        <p14:creationId xmlns:p14="http://schemas.microsoft.com/office/powerpoint/2010/main" val="390713113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7D55BE39-3FA2-17AC-3269-E3D94BEC9B86}"/>
              </a:ext>
            </a:extLst>
          </p:cNvPr>
          <p:cNvSpPr>
            <a:spLocks noGrp="1"/>
          </p:cNvSpPr>
          <p:nvPr>
            <p:ph type="title"/>
          </p:nvPr>
        </p:nvSpPr>
        <p:spPr>
          <a:xfrm>
            <a:off x="0" y="1351721"/>
            <a:ext cx="8150087" cy="457200"/>
          </a:xfrm>
        </p:spPr>
        <p:txBody>
          <a:bodyPr/>
          <a:lstStyle/>
          <a:p>
            <a:r>
              <a:rPr lang="en-US" altLang="en-US" sz="3600" b="1"/>
              <a:t>What has worked for us with AGYW</a:t>
            </a:r>
          </a:p>
        </p:txBody>
      </p:sp>
      <p:sp>
        <p:nvSpPr>
          <p:cNvPr id="18435" name="Content Placeholder 2">
            <a:extLst>
              <a:ext uri="{FF2B5EF4-FFF2-40B4-BE49-F238E27FC236}">
                <a16:creationId xmlns:a16="http://schemas.microsoft.com/office/drawing/2014/main" id="{C97A2961-7B38-39CA-3E48-4A4CF2121D61}"/>
              </a:ext>
            </a:extLst>
          </p:cNvPr>
          <p:cNvSpPr>
            <a:spLocks noGrp="1"/>
          </p:cNvSpPr>
          <p:nvPr>
            <p:ph idx="1"/>
          </p:nvPr>
        </p:nvSpPr>
        <p:spPr>
          <a:xfrm>
            <a:off x="298174" y="2140778"/>
            <a:ext cx="11595652" cy="5334000"/>
          </a:xfrm>
        </p:spPr>
        <p:txBody>
          <a:bodyPr/>
          <a:lstStyle/>
          <a:p>
            <a:pPr algn="just">
              <a:defRPr/>
            </a:pPr>
            <a:r>
              <a:rPr lang="en-IN" sz="2300"/>
              <a:t>Collaborations with local government, other CSOs in the SRH world which creates platform for acceptance</a:t>
            </a:r>
          </a:p>
          <a:p>
            <a:pPr algn="just">
              <a:defRPr/>
            </a:pPr>
            <a:r>
              <a:rPr lang="en-IN" sz="2300" err="1"/>
              <a:t>Ustilisation</a:t>
            </a:r>
            <a:r>
              <a:rPr lang="en-IN" sz="2300"/>
              <a:t> of existing structures such as government health facilities and staff</a:t>
            </a:r>
            <a:endParaRPr lang="en-US" sz="2300"/>
          </a:p>
          <a:p>
            <a:pPr algn="just">
              <a:defRPr/>
            </a:pPr>
            <a:r>
              <a:rPr lang="en-GB" sz="2300"/>
              <a:t>Capacity building for personnel involved such as VHTs, champion parents, YPPs, community health workers </a:t>
            </a:r>
            <a:r>
              <a:rPr lang="en-GB" sz="2300" err="1"/>
              <a:t>etc</a:t>
            </a:r>
            <a:r>
              <a:rPr lang="en-GB" sz="2300"/>
              <a:t> to raise demand for SRH information and services within communities</a:t>
            </a:r>
          </a:p>
          <a:p>
            <a:pPr algn="just">
              <a:defRPr/>
            </a:pPr>
            <a:r>
              <a:rPr lang="en-GB" sz="2300"/>
              <a:t>Multimedia approach to information sharing( print, radio, face-to-face etc.)</a:t>
            </a:r>
          </a:p>
          <a:p>
            <a:pPr algn="just">
              <a:defRPr/>
            </a:pPr>
            <a:r>
              <a:rPr lang="en-GB" sz="2300"/>
              <a:t>Direct work with parents as caregivers and gatekeepers through dialogues</a:t>
            </a:r>
          </a:p>
          <a:p>
            <a:pPr algn="just">
              <a:defRPr/>
            </a:pPr>
            <a:r>
              <a:rPr lang="en-GB" sz="2300"/>
              <a:t>Mentorship of service providers to improve quality of care </a:t>
            </a:r>
          </a:p>
          <a:p>
            <a:pPr algn="just">
              <a:defRPr/>
            </a:pPr>
            <a:r>
              <a:rPr lang="en-IN" sz="2300"/>
              <a:t>Working within legal frameworks and our core values</a:t>
            </a:r>
            <a:endParaRPr lang="en-US" sz="2300"/>
          </a:p>
          <a:p>
            <a:pPr marL="0" indent="0" algn="just">
              <a:buNone/>
              <a:defRPr/>
            </a:pPr>
            <a:r>
              <a:rPr lang="en-US" sz="2400"/>
              <a:t>	</a:t>
            </a:r>
          </a:p>
          <a:p>
            <a:pPr marL="0" indent="0" algn="just">
              <a:buNone/>
              <a:defRPr/>
            </a:pPr>
            <a:r>
              <a:rPr lang="en-US" sz="2800"/>
              <a:t>	</a:t>
            </a:r>
          </a:p>
          <a:p>
            <a:pPr>
              <a:defRPr/>
            </a:pPr>
            <a:endParaRPr lang="en-US" altLang="en-US"/>
          </a:p>
        </p:txBody>
      </p:sp>
    </p:spTree>
  </p:cSld>
  <p:clrMapOvr>
    <a:masterClrMapping/>
  </p:clrMapOvr>
  <p:transition spd="slow">
    <p:wedg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3B7198E-BE55-6633-88EF-96BC2F5AEE97}"/>
              </a:ext>
            </a:extLst>
          </p:cNvPr>
          <p:cNvSpPr>
            <a:spLocks noGrp="1"/>
          </p:cNvSpPr>
          <p:nvPr>
            <p:ph type="title"/>
          </p:nvPr>
        </p:nvSpPr>
        <p:spPr>
          <a:xfrm>
            <a:off x="420757" y="1126434"/>
            <a:ext cx="6576391" cy="457200"/>
          </a:xfrm>
        </p:spPr>
        <p:txBody>
          <a:bodyPr/>
          <a:lstStyle/>
          <a:p>
            <a:r>
              <a:rPr lang="en-US" altLang="en-US" sz="3600" b="1"/>
              <a:t>What worked for us with AGYW</a:t>
            </a:r>
          </a:p>
        </p:txBody>
      </p:sp>
      <p:sp>
        <p:nvSpPr>
          <p:cNvPr id="32770" name="Content Placeholder 2">
            <a:extLst>
              <a:ext uri="{FF2B5EF4-FFF2-40B4-BE49-F238E27FC236}">
                <a16:creationId xmlns:a16="http://schemas.microsoft.com/office/drawing/2014/main" id="{E82427C5-2716-E864-BF0C-3B0D01E826DA}"/>
              </a:ext>
            </a:extLst>
          </p:cNvPr>
          <p:cNvSpPr>
            <a:spLocks noGrp="1"/>
          </p:cNvSpPr>
          <p:nvPr>
            <p:ph idx="1"/>
          </p:nvPr>
        </p:nvSpPr>
        <p:spPr>
          <a:xfrm>
            <a:off x="261731" y="1802295"/>
            <a:ext cx="11767930" cy="5334000"/>
          </a:xfrm>
        </p:spPr>
        <p:txBody>
          <a:bodyPr/>
          <a:lstStyle/>
          <a:p>
            <a:pPr algn="just"/>
            <a:r>
              <a:rPr lang="en-US" altLang="en-US" sz="2200"/>
              <a:t>Address structural issues such as girls’ education and access to resources </a:t>
            </a:r>
          </a:p>
          <a:p>
            <a:pPr algn="just"/>
            <a:r>
              <a:rPr lang="en-IN" altLang="en-US" sz="2200"/>
              <a:t>Champion parents trained on SRH matters act as peer educators of other parents</a:t>
            </a:r>
          </a:p>
          <a:p>
            <a:pPr algn="just"/>
            <a:r>
              <a:rPr lang="en-IN" altLang="en-US" sz="2200"/>
              <a:t>Support to facilities through establishment/maintenance of safe spaces and youth corners, provision of supplies</a:t>
            </a:r>
          </a:p>
          <a:p>
            <a:pPr algn="just"/>
            <a:r>
              <a:rPr lang="en-IN" altLang="en-US" sz="2200"/>
              <a:t>Integration with other SRH matters such as FP, MHM, WASH, GBV, forced and child marriages</a:t>
            </a:r>
            <a:r>
              <a:rPr lang="en-US" altLang="en-US" sz="2200"/>
              <a:t>	</a:t>
            </a:r>
          </a:p>
          <a:p>
            <a:pPr algn="just"/>
            <a:r>
              <a:rPr lang="en-US" altLang="en-US" sz="2200"/>
              <a:t>Establishment of clubs for in and out of school adolescents emphasizing female adolescents and young people</a:t>
            </a:r>
          </a:p>
          <a:p>
            <a:pPr algn="just"/>
            <a:r>
              <a:rPr lang="en-US" altLang="en-US" sz="2200"/>
              <a:t>Enhancing linkages between communities and health facilities for provision of information and services</a:t>
            </a:r>
          </a:p>
          <a:p>
            <a:pPr algn="just"/>
            <a:r>
              <a:rPr lang="en-US" altLang="en-US" sz="2200"/>
              <a:t>Youth-friendly service delivery</a:t>
            </a:r>
          </a:p>
          <a:p>
            <a:pPr algn="just"/>
            <a:r>
              <a:rPr lang="en-US" altLang="en-US" sz="2200"/>
              <a:t>Engaging Men and Boys in campaigns</a:t>
            </a:r>
          </a:p>
          <a:p>
            <a:pPr algn="just"/>
            <a:endParaRPr lang="en-US" altLang="en-US" sz="2800"/>
          </a:p>
          <a:p>
            <a:endParaRPr lang="en-US" altLang="en-US"/>
          </a:p>
        </p:txBody>
      </p:sp>
    </p:spTree>
  </p:cSld>
  <p:clrMapOvr>
    <a:masterClrMapping/>
  </p:clrMapOvr>
  <p:transition spd="slow">
    <p:wedg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539EFC88-3CE9-94EB-C2E1-179F52F549C6}"/>
              </a:ext>
            </a:extLst>
          </p:cNvPr>
          <p:cNvSpPr>
            <a:spLocks noGrp="1"/>
          </p:cNvSpPr>
          <p:nvPr>
            <p:ph type="title"/>
          </p:nvPr>
        </p:nvSpPr>
        <p:spPr>
          <a:xfrm>
            <a:off x="341244" y="1139687"/>
            <a:ext cx="6536634" cy="457200"/>
          </a:xfrm>
        </p:spPr>
        <p:txBody>
          <a:bodyPr/>
          <a:lstStyle/>
          <a:p>
            <a:r>
              <a:rPr lang="en-US" altLang="en-US" sz="3600" b="1"/>
              <a:t>What worked for us with AGYW</a:t>
            </a:r>
          </a:p>
        </p:txBody>
      </p:sp>
      <p:sp>
        <p:nvSpPr>
          <p:cNvPr id="23555" name="Content Placeholder 2">
            <a:extLst>
              <a:ext uri="{FF2B5EF4-FFF2-40B4-BE49-F238E27FC236}">
                <a16:creationId xmlns:a16="http://schemas.microsoft.com/office/drawing/2014/main" id="{710CCA96-8305-3C93-B7B1-FAE91B75FA6C}"/>
              </a:ext>
            </a:extLst>
          </p:cNvPr>
          <p:cNvSpPr>
            <a:spLocks noGrp="1"/>
          </p:cNvSpPr>
          <p:nvPr>
            <p:ph idx="1"/>
          </p:nvPr>
        </p:nvSpPr>
        <p:spPr>
          <a:xfrm>
            <a:off x="235226" y="1815548"/>
            <a:ext cx="11569148" cy="5334000"/>
          </a:xfrm>
        </p:spPr>
        <p:txBody>
          <a:bodyPr/>
          <a:lstStyle/>
          <a:p>
            <a:pPr algn="just">
              <a:defRPr/>
            </a:pPr>
            <a:r>
              <a:rPr lang="en-US" altLang="en-US" sz="2400"/>
              <a:t>System strengthening in terms of capacity building, health infrastructure improvement, and capacity building, mentorship, </a:t>
            </a:r>
            <a:r>
              <a:rPr lang="en-US" altLang="en-US" sz="2400" err="1"/>
              <a:t>QoC</a:t>
            </a:r>
            <a:r>
              <a:rPr lang="en-US" altLang="en-US" sz="2400"/>
              <a:t> procedures and clinical audit has all been very unique and well designed</a:t>
            </a:r>
          </a:p>
          <a:p>
            <a:pPr marL="0" indent="0" algn="just">
              <a:buNone/>
              <a:defRPr/>
            </a:pPr>
            <a:endParaRPr lang="en-US" altLang="en-US" sz="2400"/>
          </a:p>
          <a:p>
            <a:pPr algn="just">
              <a:defRPr/>
            </a:pPr>
            <a:r>
              <a:rPr lang="en-US" altLang="en-US" sz="2400"/>
              <a:t>Involvement of public facilities and district health officials in supporting </a:t>
            </a:r>
            <a:r>
              <a:rPr lang="en-US" altLang="en-US" sz="2400" err="1"/>
              <a:t>CtG</a:t>
            </a:r>
            <a:r>
              <a:rPr lang="en-US" altLang="en-US" sz="2400"/>
              <a:t> project goals brought in a lot of creativity among field based project coordinators and the team on the ground especially in working with district health officials, public and handling media to ensure continuation of service delivery to the vulnerable adolescents and marginalized women in communities.</a:t>
            </a:r>
          </a:p>
          <a:p>
            <a:pPr algn="just">
              <a:defRPr/>
            </a:pPr>
            <a:endParaRPr lang="en-US" altLang="en-US" sz="2800"/>
          </a:p>
          <a:p>
            <a:pPr>
              <a:defRPr/>
            </a:pPr>
            <a:endParaRPr lang="en-US" altLang="en-US"/>
          </a:p>
        </p:txBody>
      </p:sp>
    </p:spTree>
  </p:cSld>
  <p:clrMapOvr>
    <a:masterClrMapping/>
  </p:clrMapOvr>
  <p:transition spd="slow">
    <p:wedg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3F8BCBDD-75F6-E6B3-5121-C0AC5890D779}"/>
              </a:ext>
            </a:extLst>
          </p:cNvPr>
          <p:cNvSpPr>
            <a:spLocks noGrp="1"/>
          </p:cNvSpPr>
          <p:nvPr>
            <p:ph type="title"/>
          </p:nvPr>
        </p:nvSpPr>
        <p:spPr>
          <a:xfrm>
            <a:off x="609600" y="1434548"/>
            <a:ext cx="6347791" cy="609600"/>
          </a:xfrm>
        </p:spPr>
        <p:txBody>
          <a:bodyPr/>
          <a:lstStyle/>
          <a:p>
            <a:r>
              <a:rPr lang="en-US" altLang="en-US" b="1"/>
              <a:t>Programmatic  Challenges</a:t>
            </a:r>
            <a:endParaRPr lang="en-US" altLang="en-US"/>
          </a:p>
        </p:txBody>
      </p:sp>
      <p:sp>
        <p:nvSpPr>
          <p:cNvPr id="36866" name="Content Placeholder 2">
            <a:extLst>
              <a:ext uri="{FF2B5EF4-FFF2-40B4-BE49-F238E27FC236}">
                <a16:creationId xmlns:a16="http://schemas.microsoft.com/office/drawing/2014/main" id="{AE976B9E-81E5-CA30-63CE-FC4BBEA3495B}"/>
              </a:ext>
            </a:extLst>
          </p:cNvPr>
          <p:cNvSpPr>
            <a:spLocks noGrp="1"/>
          </p:cNvSpPr>
          <p:nvPr>
            <p:ph idx="1"/>
          </p:nvPr>
        </p:nvSpPr>
        <p:spPr>
          <a:xfrm>
            <a:off x="609600" y="2332037"/>
            <a:ext cx="10972800" cy="4525963"/>
          </a:xfrm>
        </p:spPr>
        <p:txBody>
          <a:bodyPr/>
          <a:lstStyle/>
          <a:p>
            <a:pPr algn="just" eaLnBrk="1" hangingPunct="1">
              <a:buFont typeface="Wingdings" pitchFamily="2" charset="2"/>
              <a:buChar char="§"/>
            </a:pPr>
            <a:r>
              <a:rPr lang="en-US" altLang="en-US" sz="2300"/>
              <a:t>The long distance between some locations and health facilities  affects the referral linkages for access to SRH services</a:t>
            </a:r>
          </a:p>
          <a:p>
            <a:pPr algn="just" eaLnBrk="1" hangingPunct="1">
              <a:buFont typeface="Wingdings" pitchFamily="2" charset="2"/>
              <a:buChar char="§"/>
            </a:pPr>
            <a:r>
              <a:rPr lang="en-IN" altLang="en-US" sz="2300"/>
              <a:t>Limited participation of parent volunteers and champions due to economic struggles</a:t>
            </a:r>
            <a:endParaRPr lang="en-US" altLang="en-US" sz="2300"/>
          </a:p>
          <a:p>
            <a:pPr algn="just" eaLnBrk="1" hangingPunct="1">
              <a:buFont typeface="Wingdings" pitchFamily="2" charset="2"/>
              <a:buChar char="§"/>
            </a:pPr>
            <a:r>
              <a:rPr lang="en-US" altLang="en-US" sz="2300">
                <a:solidFill>
                  <a:srgbClr val="000000"/>
                </a:solidFill>
              </a:rPr>
              <a:t>Limited facilities within communities to allocate suitable space for a youth corner, changing space for girls, among others</a:t>
            </a:r>
          </a:p>
          <a:p>
            <a:pPr algn="just" eaLnBrk="1" hangingPunct="1"/>
            <a:r>
              <a:rPr lang="en-IN" altLang="en-US" sz="2300">
                <a:solidFill>
                  <a:srgbClr val="000000"/>
                </a:solidFill>
              </a:rPr>
              <a:t>Insufficient staff and capacity to offer youth-friendly services</a:t>
            </a:r>
          </a:p>
          <a:p>
            <a:pPr algn="just" eaLnBrk="1" hangingPunct="1"/>
            <a:r>
              <a:rPr lang="en-GB" altLang="en-US" sz="2300"/>
              <a:t>Biases and prejudices (cultural, social, religious, gender)</a:t>
            </a:r>
            <a:endParaRPr lang="en-IN" altLang="en-US" sz="2300">
              <a:solidFill>
                <a:srgbClr val="000000"/>
              </a:solidFill>
            </a:endParaRPr>
          </a:p>
        </p:txBody>
      </p:sp>
    </p:spTree>
  </p:cSld>
  <p:clrMapOvr>
    <a:masterClrMapping/>
  </p:clrMapOvr>
  <p:transition spd="slow">
    <p:wedg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9C9D27-914E-9049-A85C-CC390819EF4B}"/>
              </a:ext>
            </a:extLst>
          </p:cNvPr>
          <p:cNvSpPr>
            <a:spLocks noGrp="1"/>
          </p:cNvSpPr>
          <p:nvPr>
            <p:ph type="body" sz="quarter" idx="13"/>
          </p:nvPr>
        </p:nvSpPr>
        <p:spPr/>
        <p:txBody>
          <a:bodyPr/>
          <a:lstStyle/>
          <a:p>
            <a:r>
              <a:rPr lang="en-GB"/>
              <a:t>6</a:t>
            </a:r>
          </a:p>
        </p:txBody>
      </p:sp>
      <p:sp>
        <p:nvSpPr>
          <p:cNvPr id="3" name="Text Placeholder 2">
            <a:extLst>
              <a:ext uri="{FF2B5EF4-FFF2-40B4-BE49-F238E27FC236}">
                <a16:creationId xmlns:a16="http://schemas.microsoft.com/office/drawing/2014/main" id="{0DA381D8-7C62-1144-A6DC-54D56A0660C6}"/>
              </a:ext>
            </a:extLst>
          </p:cNvPr>
          <p:cNvSpPr>
            <a:spLocks noGrp="1"/>
          </p:cNvSpPr>
          <p:nvPr>
            <p:ph type="body" sz="quarter" idx="14"/>
          </p:nvPr>
        </p:nvSpPr>
        <p:spPr/>
        <p:txBody>
          <a:bodyPr/>
          <a:lstStyle/>
          <a:p>
            <a:r>
              <a:rPr lang="en-GB"/>
              <a:t>annex</a:t>
            </a:r>
          </a:p>
        </p:txBody>
      </p:sp>
    </p:spTree>
    <p:extLst>
      <p:ext uri="{BB962C8B-B14F-4D97-AF65-F5344CB8AC3E}">
        <p14:creationId xmlns:p14="http://schemas.microsoft.com/office/powerpoint/2010/main" val="353543066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CAFC91-C243-7F48-952D-7A293FF201AB}"/>
              </a:ext>
            </a:extLst>
          </p:cNvPr>
          <p:cNvSpPr>
            <a:spLocks noGrp="1"/>
          </p:cNvSpPr>
          <p:nvPr>
            <p:ph type="body" sz="quarter" idx="14"/>
          </p:nvPr>
        </p:nvSpPr>
        <p:spPr/>
        <p:txBody>
          <a:bodyPr/>
          <a:lstStyle/>
          <a:p>
            <a:r>
              <a:rPr lang="en-US"/>
              <a:t>Participant list </a:t>
            </a:r>
          </a:p>
        </p:txBody>
      </p:sp>
    </p:spTree>
    <p:extLst>
      <p:ext uri="{BB962C8B-B14F-4D97-AF65-F5344CB8AC3E}">
        <p14:creationId xmlns:p14="http://schemas.microsoft.com/office/powerpoint/2010/main" val="148462184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38A5F8E-BAEF-8244-B947-1645E6C0441D}"/>
              </a:ext>
            </a:extLst>
          </p:cNvPr>
          <p:cNvGraphicFramePr>
            <a:graphicFrameLocks noGrp="1"/>
          </p:cNvGraphicFramePr>
          <p:nvPr>
            <p:ph idx="1"/>
            <p:extLst>
              <p:ext uri="{D42A27DB-BD31-4B8C-83A1-F6EECF244321}">
                <p14:modId xmlns:p14="http://schemas.microsoft.com/office/powerpoint/2010/main" val="456743151"/>
              </p:ext>
            </p:extLst>
          </p:nvPr>
        </p:nvGraphicFramePr>
        <p:xfrm>
          <a:off x="338328" y="1333956"/>
          <a:ext cx="3270504" cy="5278120"/>
        </p:xfrm>
        <a:graphic>
          <a:graphicData uri="http://schemas.openxmlformats.org/drawingml/2006/table">
            <a:tbl>
              <a:tblPr firstRow="1" bandRow="1">
                <a:tableStyleId>{5C22544A-7EE6-4342-B048-85BDC9FD1C3A}</a:tableStyleId>
              </a:tblPr>
              <a:tblGrid>
                <a:gridCol w="795528">
                  <a:extLst>
                    <a:ext uri="{9D8B030D-6E8A-4147-A177-3AD203B41FA5}">
                      <a16:colId xmlns:a16="http://schemas.microsoft.com/office/drawing/2014/main" val="1599427702"/>
                    </a:ext>
                  </a:extLst>
                </a:gridCol>
                <a:gridCol w="1097280">
                  <a:extLst>
                    <a:ext uri="{9D8B030D-6E8A-4147-A177-3AD203B41FA5}">
                      <a16:colId xmlns:a16="http://schemas.microsoft.com/office/drawing/2014/main" val="960750666"/>
                    </a:ext>
                  </a:extLst>
                </a:gridCol>
                <a:gridCol w="1377696">
                  <a:extLst>
                    <a:ext uri="{9D8B030D-6E8A-4147-A177-3AD203B41FA5}">
                      <a16:colId xmlns:a16="http://schemas.microsoft.com/office/drawing/2014/main" val="2984247108"/>
                    </a:ext>
                  </a:extLst>
                </a:gridCol>
              </a:tblGrid>
              <a:tr h="370840">
                <a:tc>
                  <a:txBody>
                    <a:bodyPr/>
                    <a:lstStyle/>
                    <a:p>
                      <a:r>
                        <a:rPr lang="en-US" sz="1200"/>
                        <a:t>First Name</a:t>
                      </a:r>
                    </a:p>
                  </a:txBody>
                  <a:tcPr/>
                </a:tc>
                <a:tc>
                  <a:txBody>
                    <a:bodyPr/>
                    <a:lstStyle/>
                    <a:p>
                      <a:r>
                        <a:rPr lang="en-US" sz="1200"/>
                        <a:t>Last Name </a:t>
                      </a:r>
                    </a:p>
                  </a:txBody>
                  <a:tcPr/>
                </a:tc>
                <a:tc>
                  <a:txBody>
                    <a:bodyPr/>
                    <a:lstStyle/>
                    <a:p>
                      <a:r>
                        <a:rPr lang="en-US" sz="1200"/>
                        <a:t>Organization</a:t>
                      </a:r>
                    </a:p>
                  </a:txBody>
                  <a:tcPr/>
                </a:tc>
                <a:extLst>
                  <a:ext uri="{0D108BD9-81ED-4DB2-BD59-A6C34878D82A}">
                    <a16:rowId xmlns:a16="http://schemas.microsoft.com/office/drawing/2014/main" val="3635744915"/>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Taryn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Barker</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CIFF</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49985116"/>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Richard</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Borain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CIFF</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453648758"/>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Elmari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Briedenhann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Wits RHI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387635181"/>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Chileshe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Bwalya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15206901"/>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Mamati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Chabela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Jhpiego-Lesotho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820812165"/>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Allison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Cole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46644242"/>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Claire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Cole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PSI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653930264"/>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Dinah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Kwarisiima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MOH-Uganda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920839850"/>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Emily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Donaldson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98965170"/>
                  </a:ext>
                </a:extLst>
              </a:tr>
              <a:tr h="370840">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Manya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Dotson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Jhpiego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880247995"/>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Ginny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Fonner</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93181929"/>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Garcia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152440959"/>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Emily</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Gwvava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PZAT</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842587271"/>
                  </a:ext>
                </a:extLst>
              </a:tr>
            </a:tbl>
          </a:graphicData>
        </a:graphic>
      </p:graphicFrame>
      <p:sp>
        <p:nvSpPr>
          <p:cNvPr id="4" name="Title 3">
            <a:extLst>
              <a:ext uri="{FF2B5EF4-FFF2-40B4-BE49-F238E27FC236}">
                <a16:creationId xmlns:a16="http://schemas.microsoft.com/office/drawing/2014/main" id="{DBAF87C5-D5F9-B94E-ADE7-D8423B630A09}"/>
              </a:ext>
            </a:extLst>
          </p:cNvPr>
          <p:cNvSpPr>
            <a:spLocks noGrp="1"/>
          </p:cNvSpPr>
          <p:nvPr>
            <p:ph type="title"/>
          </p:nvPr>
        </p:nvSpPr>
        <p:spPr/>
        <p:txBody>
          <a:bodyPr/>
          <a:lstStyle/>
          <a:p>
            <a:r>
              <a:rPr lang="en-US"/>
              <a:t>Action Tank Participant list (1/2)</a:t>
            </a:r>
          </a:p>
        </p:txBody>
      </p:sp>
      <p:graphicFrame>
        <p:nvGraphicFramePr>
          <p:cNvPr id="7" name="Table 6">
            <a:extLst>
              <a:ext uri="{FF2B5EF4-FFF2-40B4-BE49-F238E27FC236}">
                <a16:creationId xmlns:a16="http://schemas.microsoft.com/office/drawing/2014/main" id="{8C6CC5CF-EC39-8540-AFCF-F6FA1E67CC62}"/>
              </a:ext>
            </a:extLst>
          </p:cNvPr>
          <p:cNvGraphicFramePr>
            <a:graphicFrameLocks/>
          </p:cNvGraphicFramePr>
          <p:nvPr>
            <p:extLst>
              <p:ext uri="{D42A27DB-BD31-4B8C-83A1-F6EECF244321}">
                <p14:modId xmlns:p14="http://schemas.microsoft.com/office/powerpoint/2010/main" val="3019643774"/>
              </p:ext>
            </p:extLst>
          </p:nvPr>
        </p:nvGraphicFramePr>
        <p:xfrm>
          <a:off x="4018788" y="1333956"/>
          <a:ext cx="3270504" cy="5278120"/>
        </p:xfrm>
        <a:graphic>
          <a:graphicData uri="http://schemas.openxmlformats.org/drawingml/2006/table">
            <a:tbl>
              <a:tblPr firstRow="1" bandRow="1">
                <a:tableStyleId>{5C22544A-7EE6-4342-B048-85BDC9FD1C3A}</a:tableStyleId>
              </a:tblPr>
              <a:tblGrid>
                <a:gridCol w="795528">
                  <a:extLst>
                    <a:ext uri="{9D8B030D-6E8A-4147-A177-3AD203B41FA5}">
                      <a16:colId xmlns:a16="http://schemas.microsoft.com/office/drawing/2014/main" val="1599427702"/>
                    </a:ext>
                  </a:extLst>
                </a:gridCol>
                <a:gridCol w="1097280">
                  <a:extLst>
                    <a:ext uri="{9D8B030D-6E8A-4147-A177-3AD203B41FA5}">
                      <a16:colId xmlns:a16="http://schemas.microsoft.com/office/drawing/2014/main" val="960750666"/>
                    </a:ext>
                  </a:extLst>
                </a:gridCol>
                <a:gridCol w="1377696">
                  <a:extLst>
                    <a:ext uri="{9D8B030D-6E8A-4147-A177-3AD203B41FA5}">
                      <a16:colId xmlns:a16="http://schemas.microsoft.com/office/drawing/2014/main" val="2984247108"/>
                    </a:ext>
                  </a:extLst>
                </a:gridCol>
              </a:tblGrid>
              <a:tr h="370840">
                <a:tc>
                  <a:txBody>
                    <a:bodyPr/>
                    <a:lstStyle/>
                    <a:p>
                      <a:r>
                        <a:rPr lang="en-US" sz="1200"/>
                        <a:t>First Name</a:t>
                      </a:r>
                    </a:p>
                  </a:txBody>
                  <a:tcPr/>
                </a:tc>
                <a:tc>
                  <a:txBody>
                    <a:bodyPr/>
                    <a:lstStyle/>
                    <a:p>
                      <a:r>
                        <a:rPr lang="en-US" sz="1200"/>
                        <a:t>Last Name </a:t>
                      </a:r>
                    </a:p>
                  </a:txBody>
                  <a:tcPr/>
                </a:tc>
                <a:tc>
                  <a:txBody>
                    <a:bodyPr/>
                    <a:lstStyle/>
                    <a:p>
                      <a:r>
                        <a:rPr lang="en-US" sz="1200"/>
                        <a:t>Organization</a:t>
                      </a:r>
                    </a:p>
                  </a:txBody>
                  <a:tcPr/>
                </a:tc>
                <a:extLst>
                  <a:ext uri="{0D108BD9-81ED-4DB2-BD59-A6C34878D82A}">
                    <a16:rowId xmlns:a16="http://schemas.microsoft.com/office/drawing/2014/main" val="3635744915"/>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Anita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Hettema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360 - Eswatini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49985116"/>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Chris</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Hook</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Promundo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453648758"/>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Susan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Igras</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Georgetown University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387635181"/>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Heather</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Ingold</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Unitaid</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15206901"/>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Elizabeth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Irungu</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820812165"/>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Patriciah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Jeckonia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LVCT Health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46644242"/>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Amogelang Sasha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Kekana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Wits RHI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653930264"/>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Ann Rose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Kibutha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LVCT Health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920839850"/>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Millicent</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Kiruki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LVCT Health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98965170"/>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Caya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Lewis Atkins</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Global Fund</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880247995"/>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Khatala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Liphoto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MOH-Lesotho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93181929"/>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Nhlamulo Chantel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Maganye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Wits RHI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152440959"/>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Siobhan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Malone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Bill &amp; Melinda Gates Foundation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842587271"/>
                  </a:ext>
                </a:extLst>
              </a:tr>
            </a:tbl>
          </a:graphicData>
        </a:graphic>
      </p:graphicFrame>
      <p:graphicFrame>
        <p:nvGraphicFramePr>
          <p:cNvPr id="8" name="Table 7">
            <a:extLst>
              <a:ext uri="{FF2B5EF4-FFF2-40B4-BE49-F238E27FC236}">
                <a16:creationId xmlns:a16="http://schemas.microsoft.com/office/drawing/2014/main" id="{7290FA2D-8B1D-854C-8224-5BC0D4ABFD6E}"/>
              </a:ext>
            </a:extLst>
          </p:cNvPr>
          <p:cNvGraphicFramePr>
            <a:graphicFrameLocks/>
          </p:cNvGraphicFramePr>
          <p:nvPr>
            <p:extLst>
              <p:ext uri="{D42A27DB-BD31-4B8C-83A1-F6EECF244321}">
                <p14:modId xmlns:p14="http://schemas.microsoft.com/office/powerpoint/2010/main" val="3911513672"/>
              </p:ext>
            </p:extLst>
          </p:nvPr>
        </p:nvGraphicFramePr>
        <p:xfrm>
          <a:off x="7699248" y="1333956"/>
          <a:ext cx="3270504" cy="5278120"/>
        </p:xfrm>
        <a:graphic>
          <a:graphicData uri="http://schemas.openxmlformats.org/drawingml/2006/table">
            <a:tbl>
              <a:tblPr firstRow="1" bandRow="1">
                <a:tableStyleId>{5C22544A-7EE6-4342-B048-85BDC9FD1C3A}</a:tableStyleId>
              </a:tblPr>
              <a:tblGrid>
                <a:gridCol w="795528">
                  <a:extLst>
                    <a:ext uri="{9D8B030D-6E8A-4147-A177-3AD203B41FA5}">
                      <a16:colId xmlns:a16="http://schemas.microsoft.com/office/drawing/2014/main" val="1599427702"/>
                    </a:ext>
                  </a:extLst>
                </a:gridCol>
                <a:gridCol w="1097280">
                  <a:extLst>
                    <a:ext uri="{9D8B030D-6E8A-4147-A177-3AD203B41FA5}">
                      <a16:colId xmlns:a16="http://schemas.microsoft.com/office/drawing/2014/main" val="960750666"/>
                    </a:ext>
                  </a:extLst>
                </a:gridCol>
                <a:gridCol w="1377696">
                  <a:extLst>
                    <a:ext uri="{9D8B030D-6E8A-4147-A177-3AD203B41FA5}">
                      <a16:colId xmlns:a16="http://schemas.microsoft.com/office/drawing/2014/main" val="2984247108"/>
                    </a:ext>
                  </a:extLst>
                </a:gridCol>
              </a:tblGrid>
              <a:tr h="370840">
                <a:tc>
                  <a:txBody>
                    <a:bodyPr/>
                    <a:lstStyle/>
                    <a:p>
                      <a:r>
                        <a:rPr lang="en-US" sz="1200"/>
                        <a:t>First Name</a:t>
                      </a:r>
                    </a:p>
                  </a:txBody>
                  <a:tcPr/>
                </a:tc>
                <a:tc>
                  <a:txBody>
                    <a:bodyPr/>
                    <a:lstStyle/>
                    <a:p>
                      <a:r>
                        <a:rPr lang="en-US" sz="1200"/>
                        <a:t>Last Name </a:t>
                      </a:r>
                    </a:p>
                  </a:txBody>
                  <a:tcPr/>
                </a:tc>
                <a:tc>
                  <a:txBody>
                    <a:bodyPr/>
                    <a:lstStyle/>
                    <a:p>
                      <a:r>
                        <a:rPr lang="en-US" sz="1200"/>
                        <a:t>Organization</a:t>
                      </a:r>
                    </a:p>
                  </a:txBody>
                  <a:tcPr/>
                </a:tc>
                <a:extLst>
                  <a:ext uri="{0D108BD9-81ED-4DB2-BD59-A6C34878D82A}">
                    <a16:rowId xmlns:a16="http://schemas.microsoft.com/office/drawing/2014/main" val="3635744915"/>
                  </a:ext>
                </a:extLst>
              </a:tr>
              <a:tr h="370840">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Takudzwa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Mamvuto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PZAT</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49985116"/>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Featherstone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Mangunje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360 - Zambia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453648758"/>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Chastain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Mann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MGH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387635181"/>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Sarah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Masyuko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NASCOP</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15206901"/>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Sindy</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Matse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MOH-Eswatini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820812165"/>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Shaun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Mellors</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ViiV</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46644242"/>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Nora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Miller</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MGH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653930264"/>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Giuliana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Morales</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920839850"/>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Polo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Motsoari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Jhpiego-Lesotho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98965170"/>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Havana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Mtetwa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PZAT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880247995"/>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Mary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Mugambi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NASCOP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93181929"/>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Flavia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Mutamutega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Girl Effect</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152440959"/>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Shyla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Napier</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842587271"/>
                  </a:ext>
                </a:extLst>
              </a:tr>
            </a:tbl>
          </a:graphicData>
        </a:graphic>
      </p:graphicFrame>
    </p:spTree>
    <p:extLst>
      <p:ext uri="{BB962C8B-B14F-4D97-AF65-F5344CB8AC3E}">
        <p14:creationId xmlns:p14="http://schemas.microsoft.com/office/powerpoint/2010/main" val="118200990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38A5F8E-BAEF-8244-B947-1645E6C0441D}"/>
              </a:ext>
            </a:extLst>
          </p:cNvPr>
          <p:cNvGraphicFramePr>
            <a:graphicFrameLocks noGrp="1"/>
          </p:cNvGraphicFramePr>
          <p:nvPr>
            <p:ph idx="1"/>
            <p:extLst>
              <p:ext uri="{D42A27DB-BD31-4B8C-83A1-F6EECF244321}">
                <p14:modId xmlns:p14="http://schemas.microsoft.com/office/powerpoint/2010/main" val="1061487079"/>
              </p:ext>
            </p:extLst>
          </p:nvPr>
        </p:nvGraphicFramePr>
        <p:xfrm>
          <a:off x="338328" y="1333956"/>
          <a:ext cx="3270504" cy="5278120"/>
        </p:xfrm>
        <a:graphic>
          <a:graphicData uri="http://schemas.openxmlformats.org/drawingml/2006/table">
            <a:tbl>
              <a:tblPr firstRow="1" bandRow="1">
                <a:tableStyleId>{5C22544A-7EE6-4342-B048-85BDC9FD1C3A}</a:tableStyleId>
              </a:tblPr>
              <a:tblGrid>
                <a:gridCol w="795528">
                  <a:extLst>
                    <a:ext uri="{9D8B030D-6E8A-4147-A177-3AD203B41FA5}">
                      <a16:colId xmlns:a16="http://schemas.microsoft.com/office/drawing/2014/main" val="1599427702"/>
                    </a:ext>
                  </a:extLst>
                </a:gridCol>
                <a:gridCol w="1097280">
                  <a:extLst>
                    <a:ext uri="{9D8B030D-6E8A-4147-A177-3AD203B41FA5}">
                      <a16:colId xmlns:a16="http://schemas.microsoft.com/office/drawing/2014/main" val="960750666"/>
                    </a:ext>
                  </a:extLst>
                </a:gridCol>
                <a:gridCol w="1377696">
                  <a:extLst>
                    <a:ext uri="{9D8B030D-6E8A-4147-A177-3AD203B41FA5}">
                      <a16:colId xmlns:a16="http://schemas.microsoft.com/office/drawing/2014/main" val="2984247108"/>
                    </a:ext>
                  </a:extLst>
                </a:gridCol>
              </a:tblGrid>
              <a:tr h="370840">
                <a:tc>
                  <a:txBody>
                    <a:bodyPr/>
                    <a:lstStyle/>
                    <a:p>
                      <a:r>
                        <a:rPr lang="en-US" sz="1200"/>
                        <a:t>First Name</a:t>
                      </a:r>
                    </a:p>
                  </a:txBody>
                  <a:tcPr/>
                </a:tc>
                <a:tc>
                  <a:txBody>
                    <a:bodyPr/>
                    <a:lstStyle/>
                    <a:p>
                      <a:r>
                        <a:rPr lang="en-US" sz="1200"/>
                        <a:t>Last Name </a:t>
                      </a:r>
                    </a:p>
                  </a:txBody>
                  <a:tcPr/>
                </a:tc>
                <a:tc>
                  <a:txBody>
                    <a:bodyPr/>
                    <a:lstStyle/>
                    <a:p>
                      <a:r>
                        <a:rPr lang="en-US" sz="1200"/>
                        <a:t>Organization</a:t>
                      </a:r>
                    </a:p>
                  </a:txBody>
                  <a:tcPr/>
                </a:tc>
                <a:extLst>
                  <a:ext uri="{0D108BD9-81ED-4DB2-BD59-A6C34878D82A}">
                    <a16:rowId xmlns:a16="http://schemas.microsoft.com/office/drawing/2014/main" val="3635744915"/>
                  </a:ext>
                </a:extLst>
              </a:tr>
              <a:tr h="370840">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Getrude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Ncube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MOHCC-Zimbabwe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49985116"/>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Wendy</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Ngcobo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IPM</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453648758"/>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Definate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Nhamo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PZAT</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387635181"/>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Njambi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Njuguna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15206901"/>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Celimpilo Heather</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Nkambule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Wits RHI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820812165"/>
                  </a:ext>
                </a:extLst>
              </a:tr>
              <a:tr h="370840">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Wawira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Nyagah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AVAC</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46644242"/>
                  </a:ext>
                </a:extLst>
              </a:tr>
              <a:tr h="370840">
                <a:tc>
                  <a:txBody>
                    <a:bodyPr/>
                    <a:lstStyle/>
                    <a:p>
                      <a:pPr marL="0" marR="0">
                        <a:spcBef>
                          <a:spcPts val="0"/>
                        </a:spcBef>
                        <a:spcAft>
                          <a:spcPts val="0"/>
                        </a:spcAft>
                      </a:pPr>
                      <a:r>
                        <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rPr>
                        <a:t>Ronald</a:t>
                      </a:r>
                    </a:p>
                  </a:txBody>
                  <a:tcPr marL="68580" marR="68580" marT="0" marB="0" anchor="b"/>
                </a:tc>
                <a:tc>
                  <a:txBody>
                    <a:bodyPr/>
                    <a:lstStyle/>
                    <a:p>
                      <a:pPr marL="0" marR="0">
                        <a:spcBef>
                          <a:spcPts val="0"/>
                        </a:spcBef>
                        <a:spcAft>
                          <a:spcPts val="0"/>
                        </a:spcAft>
                      </a:pPr>
                      <a:r>
                        <a:rPr lang="en-US" sz="1050" err="1">
                          <a:solidFill>
                            <a:srgbClr val="494641"/>
                          </a:solidFill>
                          <a:effectLst/>
                          <a:latin typeface="Calibri" panose="020F0502020204030204" pitchFamily="34" charset="0"/>
                          <a:ea typeface="Calibri" panose="020F0502020204030204" pitchFamily="34" charset="0"/>
                          <a:cs typeface="Arial" panose="020B0604020202020204" pitchFamily="34" charset="0"/>
                        </a:rPr>
                        <a:t>Omara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rPr>
                        <a:t>Straight Talk Foundation </a:t>
                      </a:r>
                    </a:p>
                  </a:txBody>
                  <a:tcPr marL="68580" marR="68580" marT="0" marB="0" anchor="b"/>
                </a:tc>
                <a:extLst>
                  <a:ext uri="{0D108BD9-81ED-4DB2-BD59-A6C34878D82A}">
                    <a16:rowId xmlns:a16="http://schemas.microsoft.com/office/drawing/2014/main" val="3653930264"/>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Brian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Pedersen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920839850"/>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Udita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Persaud</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USAID</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98965170"/>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Kate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Plourde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USAID</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880247995"/>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Michelle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Rodolph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WHO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93181929"/>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Philip</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Rosenberg</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Wits RHI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152440959"/>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Robin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Schaefer</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WHO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842587271"/>
                  </a:ext>
                </a:extLst>
              </a:tr>
            </a:tbl>
          </a:graphicData>
        </a:graphic>
      </p:graphicFrame>
      <p:sp>
        <p:nvSpPr>
          <p:cNvPr id="4" name="Title 3">
            <a:extLst>
              <a:ext uri="{FF2B5EF4-FFF2-40B4-BE49-F238E27FC236}">
                <a16:creationId xmlns:a16="http://schemas.microsoft.com/office/drawing/2014/main" id="{DBAF87C5-D5F9-B94E-ADE7-D8423B630A09}"/>
              </a:ext>
            </a:extLst>
          </p:cNvPr>
          <p:cNvSpPr>
            <a:spLocks noGrp="1"/>
          </p:cNvSpPr>
          <p:nvPr>
            <p:ph type="title"/>
          </p:nvPr>
        </p:nvSpPr>
        <p:spPr/>
        <p:txBody>
          <a:bodyPr/>
          <a:lstStyle/>
          <a:p>
            <a:r>
              <a:rPr lang="en-US"/>
              <a:t>Action Tank Participant list (2/2)  </a:t>
            </a:r>
          </a:p>
        </p:txBody>
      </p:sp>
      <p:graphicFrame>
        <p:nvGraphicFramePr>
          <p:cNvPr id="7" name="Table 6">
            <a:extLst>
              <a:ext uri="{FF2B5EF4-FFF2-40B4-BE49-F238E27FC236}">
                <a16:creationId xmlns:a16="http://schemas.microsoft.com/office/drawing/2014/main" id="{8C6CC5CF-EC39-8540-AFCF-F6FA1E67CC62}"/>
              </a:ext>
            </a:extLst>
          </p:cNvPr>
          <p:cNvGraphicFramePr>
            <a:graphicFrameLocks/>
          </p:cNvGraphicFramePr>
          <p:nvPr>
            <p:extLst>
              <p:ext uri="{D42A27DB-BD31-4B8C-83A1-F6EECF244321}">
                <p14:modId xmlns:p14="http://schemas.microsoft.com/office/powerpoint/2010/main" val="739078072"/>
              </p:ext>
            </p:extLst>
          </p:nvPr>
        </p:nvGraphicFramePr>
        <p:xfrm>
          <a:off x="4072128" y="1333956"/>
          <a:ext cx="3270504" cy="5278120"/>
        </p:xfrm>
        <a:graphic>
          <a:graphicData uri="http://schemas.openxmlformats.org/drawingml/2006/table">
            <a:tbl>
              <a:tblPr firstRow="1" bandRow="1">
                <a:tableStyleId>{5C22544A-7EE6-4342-B048-85BDC9FD1C3A}</a:tableStyleId>
              </a:tblPr>
              <a:tblGrid>
                <a:gridCol w="795528">
                  <a:extLst>
                    <a:ext uri="{9D8B030D-6E8A-4147-A177-3AD203B41FA5}">
                      <a16:colId xmlns:a16="http://schemas.microsoft.com/office/drawing/2014/main" val="1599427702"/>
                    </a:ext>
                  </a:extLst>
                </a:gridCol>
                <a:gridCol w="1097280">
                  <a:extLst>
                    <a:ext uri="{9D8B030D-6E8A-4147-A177-3AD203B41FA5}">
                      <a16:colId xmlns:a16="http://schemas.microsoft.com/office/drawing/2014/main" val="960750666"/>
                    </a:ext>
                  </a:extLst>
                </a:gridCol>
                <a:gridCol w="1377696">
                  <a:extLst>
                    <a:ext uri="{9D8B030D-6E8A-4147-A177-3AD203B41FA5}">
                      <a16:colId xmlns:a16="http://schemas.microsoft.com/office/drawing/2014/main" val="2984247108"/>
                    </a:ext>
                  </a:extLst>
                </a:gridCol>
              </a:tblGrid>
              <a:tr h="370840">
                <a:tc>
                  <a:txBody>
                    <a:bodyPr/>
                    <a:lstStyle/>
                    <a:p>
                      <a:r>
                        <a:rPr lang="en-US" sz="1200"/>
                        <a:t>First Name</a:t>
                      </a:r>
                    </a:p>
                  </a:txBody>
                  <a:tcPr/>
                </a:tc>
                <a:tc>
                  <a:txBody>
                    <a:bodyPr/>
                    <a:lstStyle/>
                    <a:p>
                      <a:r>
                        <a:rPr lang="en-US" sz="1200"/>
                        <a:t>Last Name </a:t>
                      </a:r>
                    </a:p>
                  </a:txBody>
                  <a:tcPr/>
                </a:tc>
                <a:tc>
                  <a:txBody>
                    <a:bodyPr/>
                    <a:lstStyle/>
                    <a:p>
                      <a:r>
                        <a:rPr lang="en-US" sz="1200"/>
                        <a:t>Organization</a:t>
                      </a:r>
                    </a:p>
                  </a:txBody>
                  <a:tcPr/>
                </a:tc>
                <a:extLst>
                  <a:ext uri="{0D108BD9-81ED-4DB2-BD59-A6C34878D82A}">
                    <a16:rowId xmlns:a16="http://schemas.microsoft.com/office/drawing/2014/main" val="3635744915"/>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Heather-Marie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Schmidt</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WHO</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49985116"/>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Nakita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Sheobalak</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Wits RHI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453648758"/>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Donna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Sherard</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MGH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387635181"/>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Matilda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Simpungwe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MOH-Zambia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15206901"/>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Petra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Stankard</a:t>
                      </a: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MGH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820812165"/>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Hasina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Subedar</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NDOH</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46644242"/>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Kaoma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Sumaili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 – Zambia </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653930264"/>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David</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Talima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Straight Talk Foundation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920839850"/>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Sharyn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Tenn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IPM</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98965170"/>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Catherine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Todd</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360 - Zambia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880247995"/>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Kristine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Torjesen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93181929"/>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Lilian</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Tutegyereize</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FHI 360 - Uganda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152440959"/>
                  </a:ext>
                </a:extLst>
              </a:tr>
              <a:tr h="370840">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Nkunda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err="1">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Vundamina</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200">
                          <a:solidFill>
                            <a:srgbClr val="625E58"/>
                          </a:solidFill>
                          <a:effectLst/>
                          <a:latin typeface="Calibri" panose="020F0502020204030204" pitchFamily="34" charset="0"/>
                          <a:ea typeface="Times New Roman" panose="02020603050405020304" pitchFamily="18" charset="0"/>
                          <a:cs typeface="Calibri" panose="020F0502020204030204" pitchFamily="34" charset="0"/>
                        </a:rPr>
                        <a:t>Wits RHI</a:t>
                      </a:r>
                      <a:endParaRPr lang="en-US" sz="105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842587271"/>
                  </a:ext>
                </a:extLst>
              </a:tr>
            </a:tbl>
          </a:graphicData>
        </a:graphic>
      </p:graphicFrame>
    </p:spTree>
    <p:extLst>
      <p:ext uri="{BB962C8B-B14F-4D97-AF65-F5344CB8AC3E}">
        <p14:creationId xmlns:p14="http://schemas.microsoft.com/office/powerpoint/2010/main" val="224632775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9C9D27-914E-9049-A85C-CC390819EF4B}"/>
              </a:ext>
            </a:extLst>
          </p:cNvPr>
          <p:cNvSpPr>
            <a:spLocks noGrp="1"/>
          </p:cNvSpPr>
          <p:nvPr>
            <p:ph type="body" sz="quarter" idx="14"/>
          </p:nvPr>
        </p:nvSpPr>
        <p:spPr/>
        <p:txBody>
          <a:bodyPr/>
          <a:lstStyle/>
          <a:p>
            <a:r>
              <a:rPr lang="en-GB"/>
              <a:t>Sources </a:t>
            </a:r>
          </a:p>
        </p:txBody>
      </p:sp>
      <p:sp>
        <p:nvSpPr>
          <p:cNvPr id="3" name="Text Placeholder 2">
            <a:extLst>
              <a:ext uri="{FF2B5EF4-FFF2-40B4-BE49-F238E27FC236}">
                <a16:creationId xmlns:a16="http://schemas.microsoft.com/office/drawing/2014/main" id="{0DA381D8-7C62-1144-A6DC-54D56A0660C6}"/>
              </a:ext>
            </a:extLst>
          </p:cNvPr>
          <p:cNvSpPr>
            <a:spLocks noGrp="1"/>
          </p:cNvSpPr>
          <p:nvPr>
            <p:ph type="body" sz="quarter" idx="4294967295"/>
          </p:nvPr>
        </p:nvSpPr>
        <p:spPr>
          <a:xfrm>
            <a:off x="4305300" y="2520950"/>
            <a:ext cx="7886700" cy="1816100"/>
          </a:xfrm>
        </p:spPr>
        <p:txBody>
          <a:bodyPr/>
          <a:lstStyle/>
          <a:p>
            <a:r>
              <a:rPr lang="en-GB"/>
              <a:t>Sources</a:t>
            </a:r>
          </a:p>
        </p:txBody>
      </p:sp>
    </p:spTree>
    <p:extLst>
      <p:ext uri="{BB962C8B-B14F-4D97-AF65-F5344CB8AC3E}">
        <p14:creationId xmlns:p14="http://schemas.microsoft.com/office/powerpoint/2010/main" val="8144377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4AEEC-7AC1-B14D-B1C4-CB56DE2CBEB1}"/>
              </a:ext>
            </a:extLst>
          </p:cNvPr>
          <p:cNvSpPr>
            <a:spLocks noGrp="1"/>
          </p:cNvSpPr>
          <p:nvPr>
            <p:ph type="title"/>
          </p:nvPr>
        </p:nvSpPr>
        <p:spPr/>
        <p:txBody>
          <a:bodyPr/>
          <a:lstStyle/>
          <a:p>
            <a:r>
              <a:rPr lang="en-US"/>
              <a:t>Sections 1-3 sources (1/5)</a:t>
            </a:r>
            <a:endParaRPr lang="en-GB"/>
          </a:p>
        </p:txBody>
      </p:sp>
      <p:sp>
        <p:nvSpPr>
          <p:cNvPr id="3" name="Content Placeholder 2">
            <a:extLst>
              <a:ext uri="{FF2B5EF4-FFF2-40B4-BE49-F238E27FC236}">
                <a16:creationId xmlns:a16="http://schemas.microsoft.com/office/drawing/2014/main" id="{6B50A463-D033-6849-B65B-7419F5B1F1D9}"/>
              </a:ext>
            </a:extLst>
          </p:cNvPr>
          <p:cNvSpPr txBox="1">
            <a:spLocks/>
          </p:cNvSpPr>
          <p:nvPr/>
        </p:nvSpPr>
        <p:spPr>
          <a:xfrm>
            <a:off x="781764" y="1708952"/>
            <a:ext cx="10628472" cy="4519570"/>
          </a:xfrm>
          <a:prstGeom prst="rect">
            <a:avLst/>
          </a:prstGeom>
        </p:spPr>
        <p:txBody>
          <a:bodyPr vert="horz" lIns="45720" tIns="45720" rIns="4572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1500">
                <a:solidFill>
                  <a:schemeClr val="accent2"/>
                </a:solidFill>
              </a:rPr>
              <a:t>Adeniyi, Oladele V., and Anthony I. Ajayi. "Level and determinants of postpartum adherence to antiretroviral therapy in the Eastern Cape, South Africa." </a:t>
            </a:r>
            <a:r>
              <a:rPr lang="en-US" sz="1500" i="1">
                <a:solidFill>
                  <a:schemeClr val="accent2"/>
                </a:solidFill>
              </a:rPr>
              <a:t>PLOS ONE</a:t>
            </a:r>
            <a:r>
              <a:rPr lang="en-US" sz="1500">
                <a:solidFill>
                  <a:schemeClr val="accent2"/>
                </a:solidFill>
              </a:rPr>
              <a:t>, vol. 15, no. 2, 2020, p. e0229592. </a:t>
            </a:r>
          </a:p>
          <a:p>
            <a:pPr marL="457200" indent="-457200">
              <a:buFont typeface="+mj-lt"/>
              <a:buAutoNum type="arabicPeriod"/>
            </a:pPr>
            <a:r>
              <a:rPr lang="en-US" sz="1500" err="1">
                <a:solidFill>
                  <a:schemeClr val="accent2"/>
                </a:solidFill>
              </a:rPr>
              <a:t>Akamike</a:t>
            </a:r>
            <a:r>
              <a:rPr lang="en-US" sz="1500">
                <a:solidFill>
                  <a:schemeClr val="accent2"/>
                </a:solidFill>
              </a:rPr>
              <a:t>, </a:t>
            </a:r>
            <a:r>
              <a:rPr lang="en-US" sz="1500" err="1">
                <a:solidFill>
                  <a:schemeClr val="accent2"/>
                </a:solidFill>
              </a:rPr>
              <a:t>Ifeyinwa</a:t>
            </a:r>
            <a:r>
              <a:rPr lang="en-US" sz="1500">
                <a:solidFill>
                  <a:schemeClr val="accent2"/>
                </a:solidFill>
              </a:rPr>
              <a:t> C., et al. "Perception, pattern of use, partner support and determinants of uptake of family planning methods among women in rural communities in Southeast Nigeria." </a:t>
            </a:r>
            <a:r>
              <a:rPr lang="en-US" sz="1500" i="1">
                <a:solidFill>
                  <a:schemeClr val="accent2"/>
                </a:solidFill>
              </a:rPr>
              <a:t>Contraception and Reproductive Medicine</a:t>
            </a:r>
            <a:r>
              <a:rPr lang="en-US" sz="1500">
                <a:solidFill>
                  <a:schemeClr val="accent2"/>
                </a:solidFill>
              </a:rPr>
              <a:t>, vol. 5, no. 1, 2020. </a:t>
            </a:r>
          </a:p>
          <a:p>
            <a:pPr marL="457200" indent="-457200">
              <a:buFont typeface="+mj-lt"/>
              <a:buAutoNum type="arabicPeriod"/>
            </a:pPr>
            <a:r>
              <a:rPr lang="en-US" sz="1500">
                <a:solidFill>
                  <a:schemeClr val="accent2"/>
                </a:solidFill>
              </a:rPr>
              <a:t>Belus, Jennifer M., et al. "A Model of Heterosexual Adaptive Relationship Functioning in South Africa: Implications for HIV Prevention Interventions." </a:t>
            </a:r>
            <a:r>
              <a:rPr lang="en-US" sz="1500" i="1">
                <a:solidFill>
                  <a:schemeClr val="accent2"/>
                </a:solidFill>
              </a:rPr>
              <a:t>International Journal of Sexual Health</a:t>
            </a:r>
            <a:r>
              <a:rPr lang="en-US" sz="1500">
                <a:solidFill>
                  <a:schemeClr val="accent2"/>
                </a:solidFill>
              </a:rPr>
              <a:t>, vol. 30, no. 4, 2018, pp. 398-411. </a:t>
            </a:r>
          </a:p>
          <a:p>
            <a:pPr marL="457200" indent="-457200">
              <a:buFont typeface="+mj-lt"/>
              <a:buAutoNum type="arabicPeriod"/>
            </a:pPr>
            <a:r>
              <a:rPr lang="en-US" sz="1500">
                <a:solidFill>
                  <a:schemeClr val="accent2"/>
                </a:solidFill>
              </a:rPr>
              <a:t>Chapman, Jenifer, et al. "Role of Male Sex Partners in HIV Risk of Adolescent Girls and Young Women in Mozambique." </a:t>
            </a:r>
            <a:r>
              <a:rPr lang="en-US" sz="1500" i="1">
                <a:solidFill>
                  <a:schemeClr val="accent2"/>
                </a:solidFill>
              </a:rPr>
              <a:t>Global Health: Science and Practice</a:t>
            </a:r>
            <a:r>
              <a:rPr lang="en-US" sz="1500">
                <a:solidFill>
                  <a:schemeClr val="accent2"/>
                </a:solidFill>
              </a:rPr>
              <a:t>, vol. 7, no. 3, 2019, pp. 435-446. </a:t>
            </a:r>
          </a:p>
          <a:p>
            <a:pPr marL="457200" indent="-457200">
              <a:buFont typeface="+mj-lt"/>
              <a:buAutoNum type="arabicPeriod"/>
            </a:pPr>
            <a:r>
              <a:rPr lang="en-US" sz="1500" err="1">
                <a:solidFill>
                  <a:schemeClr val="accent2"/>
                </a:solidFill>
              </a:rPr>
              <a:t>Chirinda</a:t>
            </a:r>
            <a:r>
              <a:rPr lang="en-US" sz="1500">
                <a:solidFill>
                  <a:schemeClr val="accent2"/>
                </a:solidFill>
              </a:rPr>
              <a:t>, Witness, and Karl </a:t>
            </a:r>
            <a:r>
              <a:rPr lang="en-US" sz="1500" err="1">
                <a:solidFill>
                  <a:schemeClr val="accent2"/>
                </a:solidFill>
              </a:rPr>
              <a:t>Peltzer</a:t>
            </a:r>
            <a:r>
              <a:rPr lang="en-US" sz="1500">
                <a:solidFill>
                  <a:schemeClr val="accent2"/>
                </a:solidFill>
              </a:rPr>
              <a:t>. "Correlates of inconsistent condom use among youth aged 18–24 years in South Africa." </a:t>
            </a:r>
            <a:r>
              <a:rPr lang="en-US" sz="1500" i="1">
                <a:solidFill>
                  <a:schemeClr val="accent2"/>
                </a:solidFill>
              </a:rPr>
              <a:t>Journal of Child &amp; Adolescent Mental Health</a:t>
            </a:r>
            <a:r>
              <a:rPr lang="en-US" sz="1500">
                <a:solidFill>
                  <a:schemeClr val="accent2"/>
                </a:solidFill>
              </a:rPr>
              <a:t>, vol. 26, no. 1, 2014, pp. 75-82. </a:t>
            </a:r>
          </a:p>
          <a:p>
            <a:pPr marL="457200" indent="-457200">
              <a:buFont typeface="+mj-lt"/>
              <a:buAutoNum type="arabicPeriod"/>
            </a:pPr>
            <a:r>
              <a:rPr lang="en-US" sz="1500">
                <a:solidFill>
                  <a:schemeClr val="accent2"/>
                </a:solidFill>
              </a:rPr>
              <a:t>Gen-N: Creating Demand for PrEP among AGYW in Nigeria: Materials Developed through an HCD Lite Approach. CHOICE Collaboration for HIV Prevention Options to Control the Epidemic (CHOICE). Presentation to USAID. November, 2021</a:t>
            </a:r>
          </a:p>
          <a:p>
            <a:pPr marL="457200" indent="-457200">
              <a:buFont typeface="+mj-lt"/>
              <a:buAutoNum type="arabicPeriod"/>
            </a:pPr>
            <a:r>
              <a:rPr lang="en-US" sz="1500" err="1">
                <a:solidFill>
                  <a:schemeClr val="accent2"/>
                </a:solidFill>
              </a:rPr>
              <a:t>Corneli</a:t>
            </a:r>
            <a:r>
              <a:rPr lang="en-US" sz="1500">
                <a:solidFill>
                  <a:schemeClr val="accent2"/>
                </a:solidFill>
              </a:rPr>
              <a:t>, Amy, et al. "Participants' Explanations for Nonadherence in the FEM-PrEP Clinical Trial." </a:t>
            </a:r>
            <a:r>
              <a:rPr lang="en-US" sz="1500" i="1">
                <a:solidFill>
                  <a:schemeClr val="accent2"/>
                </a:solidFill>
              </a:rPr>
              <a:t>JAIDS Journal of Acquired Immune Deficiency Syndromes</a:t>
            </a:r>
            <a:r>
              <a:rPr lang="en-US" sz="1500">
                <a:solidFill>
                  <a:schemeClr val="accent2"/>
                </a:solidFill>
              </a:rPr>
              <a:t>, vol. 71, no. 4, 2016, pp. 452-461. </a:t>
            </a:r>
          </a:p>
          <a:p>
            <a:pPr marL="457200" indent="-457200">
              <a:buFont typeface="+mj-lt"/>
              <a:buAutoNum type="arabicPeriod"/>
            </a:pPr>
            <a:r>
              <a:rPr lang="en-US" sz="1500">
                <a:solidFill>
                  <a:schemeClr val="accent2"/>
                </a:solidFill>
              </a:rPr>
              <a:t>Cornelius, Llewellyn J., et al. "A Socio-Ecological Examination of Treatment Access, Uptake and Adherence Issues Encountered By HIV-Positive Women in Rural North-Central Nigeria." </a:t>
            </a:r>
            <a:r>
              <a:rPr lang="en-US" sz="1500" i="1">
                <a:solidFill>
                  <a:schemeClr val="accent2"/>
                </a:solidFill>
              </a:rPr>
              <a:t>Journal of Evidence-Informed Social Work</a:t>
            </a:r>
            <a:r>
              <a:rPr lang="en-US" sz="1500">
                <a:solidFill>
                  <a:schemeClr val="accent2"/>
                </a:solidFill>
              </a:rPr>
              <a:t>, vol. 15, no. 1, 2017, pp. 38-51</a:t>
            </a:r>
            <a:r>
              <a:rPr lang="en-US" sz="1500"/>
              <a:t>. </a:t>
            </a:r>
          </a:p>
          <a:p>
            <a:pPr marL="0" indent="0">
              <a:buFont typeface="Arial" panose="020B0604020202020204" pitchFamily="34" charset="0"/>
              <a:buNone/>
            </a:pPr>
            <a:endParaRPr lang="en-US" sz="1500">
              <a:highlight>
                <a:srgbClr val="FFFF00"/>
              </a:highlight>
              <a:ea typeface="+mn-lt"/>
              <a:cs typeface="+mn-lt"/>
            </a:endParaRPr>
          </a:p>
        </p:txBody>
      </p:sp>
    </p:spTree>
    <p:extLst>
      <p:ext uri="{BB962C8B-B14F-4D97-AF65-F5344CB8AC3E}">
        <p14:creationId xmlns:p14="http://schemas.microsoft.com/office/powerpoint/2010/main" val="1198899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7531-A4C7-C842-B1FD-DF2454C501C8}"/>
              </a:ext>
            </a:extLst>
          </p:cNvPr>
          <p:cNvSpPr>
            <a:spLocks noGrp="1"/>
          </p:cNvSpPr>
          <p:nvPr>
            <p:ph type="title"/>
          </p:nvPr>
        </p:nvSpPr>
        <p:spPr>
          <a:xfrm>
            <a:off x="-1" y="190956"/>
            <a:ext cx="11134165" cy="1143000"/>
          </a:xfrm>
        </p:spPr>
        <p:txBody>
          <a:bodyPr>
            <a:normAutofit/>
          </a:bodyPr>
          <a:lstStyle/>
          <a:p>
            <a:r>
              <a:rPr lang="en-GB" sz="2800"/>
              <a:t>Facilitators of male partner support for </a:t>
            </a:r>
            <a:r>
              <a:rPr lang="en-GB" sz="2800" err="1"/>
              <a:t>PrEP</a:t>
            </a:r>
            <a:r>
              <a:rPr lang="en-GB" sz="2800"/>
              <a:t> use</a:t>
            </a:r>
          </a:p>
        </p:txBody>
      </p:sp>
      <p:sp>
        <p:nvSpPr>
          <p:cNvPr id="4" name="Rectangle 3">
            <a:extLst>
              <a:ext uri="{FF2B5EF4-FFF2-40B4-BE49-F238E27FC236}">
                <a16:creationId xmlns:a16="http://schemas.microsoft.com/office/drawing/2014/main" id="{8A6FB995-FD23-BB46-87C4-365A701BB533}"/>
              </a:ext>
            </a:extLst>
          </p:cNvPr>
          <p:cNvSpPr/>
          <p:nvPr/>
        </p:nvSpPr>
        <p:spPr>
          <a:xfrm>
            <a:off x="361036" y="1041568"/>
            <a:ext cx="10561122" cy="584775"/>
          </a:xfrm>
          <a:prstGeom prst="rect">
            <a:avLst/>
          </a:prstGeom>
        </p:spPr>
        <p:txBody>
          <a:bodyPr wrap="square">
            <a:spAutoFit/>
          </a:bodyPr>
          <a:lstStyle/>
          <a:p>
            <a:r>
              <a:rPr lang="en-US" sz="1600"/>
              <a:t>The review suggests that for male partners to accept AGYW’s use of HIV and reproductive healthcare products/services, they need: correct knowledge, effective couple communication, and to feel like their actions are supported by their peers.</a:t>
            </a:r>
          </a:p>
        </p:txBody>
      </p:sp>
      <p:graphicFrame>
        <p:nvGraphicFramePr>
          <p:cNvPr id="5" name="Table 3">
            <a:extLst>
              <a:ext uri="{FF2B5EF4-FFF2-40B4-BE49-F238E27FC236}">
                <a16:creationId xmlns:a16="http://schemas.microsoft.com/office/drawing/2014/main" id="{2A5F5234-87F2-1741-90CB-D4D4C2CC31A9}"/>
              </a:ext>
            </a:extLst>
          </p:cNvPr>
          <p:cNvGraphicFramePr>
            <a:graphicFrameLocks noGrp="1"/>
          </p:cNvGraphicFramePr>
          <p:nvPr>
            <p:extLst>
              <p:ext uri="{D42A27DB-BD31-4B8C-83A1-F6EECF244321}">
                <p14:modId xmlns:p14="http://schemas.microsoft.com/office/powerpoint/2010/main" val="867563975"/>
              </p:ext>
            </p:extLst>
          </p:nvPr>
        </p:nvGraphicFramePr>
        <p:xfrm>
          <a:off x="361036" y="1740643"/>
          <a:ext cx="10412089" cy="4835369"/>
        </p:xfrm>
        <a:graphic>
          <a:graphicData uri="http://schemas.openxmlformats.org/drawingml/2006/table">
            <a:tbl>
              <a:tblPr firstRow="1" bandRow="1">
                <a:tableStyleId>{5C22544A-7EE6-4342-B048-85BDC9FD1C3A}</a:tableStyleId>
              </a:tblPr>
              <a:tblGrid>
                <a:gridCol w="3436264">
                  <a:extLst>
                    <a:ext uri="{9D8B030D-6E8A-4147-A177-3AD203B41FA5}">
                      <a16:colId xmlns:a16="http://schemas.microsoft.com/office/drawing/2014/main" val="2914956736"/>
                    </a:ext>
                  </a:extLst>
                </a:gridCol>
                <a:gridCol w="3568700">
                  <a:extLst>
                    <a:ext uri="{9D8B030D-6E8A-4147-A177-3AD203B41FA5}">
                      <a16:colId xmlns:a16="http://schemas.microsoft.com/office/drawing/2014/main" val="2740201405"/>
                    </a:ext>
                  </a:extLst>
                </a:gridCol>
                <a:gridCol w="3407125">
                  <a:extLst>
                    <a:ext uri="{9D8B030D-6E8A-4147-A177-3AD203B41FA5}">
                      <a16:colId xmlns:a16="http://schemas.microsoft.com/office/drawing/2014/main" val="853307245"/>
                    </a:ext>
                  </a:extLst>
                </a:gridCol>
              </a:tblGrid>
              <a:tr h="321402">
                <a:tc>
                  <a:txBody>
                    <a:bodyPr/>
                    <a:lstStyle/>
                    <a:p>
                      <a:r>
                        <a:rPr lang="en-US" sz="1600">
                          <a:solidFill>
                            <a:schemeClr val="bg1"/>
                          </a:solidFill>
                          <a:latin typeface=""/>
                        </a:rPr>
                        <a:t>Capability</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600">
                          <a:solidFill>
                            <a:schemeClr val="bg1"/>
                          </a:solidFill>
                          <a:latin typeface=""/>
                        </a:rPr>
                        <a:t>Opportunity</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600">
                          <a:solidFill>
                            <a:schemeClr val="bg1"/>
                          </a:solidFill>
                          <a:latin typeface=""/>
                        </a:rPr>
                        <a:t>Motivation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E9F3B"/>
                    </a:solidFill>
                  </a:tcPr>
                </a:tc>
                <a:extLst>
                  <a:ext uri="{0D108BD9-81ED-4DB2-BD59-A6C34878D82A}">
                    <a16:rowId xmlns:a16="http://schemas.microsoft.com/office/drawing/2014/main" val="3806209133"/>
                  </a:ext>
                </a:extLst>
              </a:tr>
              <a:tr h="2016070">
                <a:tc>
                  <a:txBody>
                    <a:bodyPr/>
                    <a:lstStyle/>
                    <a:p>
                      <a:pPr marL="0" indent="0">
                        <a:buNone/>
                      </a:pPr>
                      <a:r>
                        <a:rPr lang="en-US" sz="1200" b="1"/>
                        <a:t>Knowledge (awareness): </a:t>
                      </a:r>
                      <a:r>
                        <a:rPr lang="en-US" sz="1200" i="1"/>
                        <a:t>of contraceptive methods and HIV prevention are important facilitators of acceptance:</a:t>
                      </a:r>
                    </a:p>
                    <a:p>
                      <a:pPr marL="223838" lvl="1" indent="-209550">
                        <a:buClr>
                          <a:schemeClr val="accent2"/>
                        </a:buClr>
                        <a:buSzPct val="110000"/>
                        <a:buFont typeface="Wingdings" pitchFamily="2" charset="2"/>
                        <a:buChar char="§"/>
                        <a:tabLst/>
                      </a:pPr>
                      <a:r>
                        <a:rPr lang="en-US" sz="1200"/>
                        <a:t>The access of male partners to credible sources of information related to HIV prevention and contraception (aside from AGYW explanations), like face-to-face consultations with providers and IEC materials, assist in their acceptance of the product/service </a:t>
                      </a:r>
                      <a:r>
                        <a:rPr lang="en-US" sz="1200" b="0"/>
                        <a:t>(11, 12, 15, 18); </a:t>
                      </a:r>
                      <a:r>
                        <a:rPr lang="en-US" sz="1200" b="0">
                          <a:solidFill>
                            <a:schemeClr val="accent2"/>
                          </a:solidFill>
                        </a:rPr>
                        <a:t>access to and understanding of this information is currently limited in most settings </a:t>
                      </a:r>
                    </a:p>
                    <a:p>
                      <a:pPr marL="223838" lvl="1" indent="-209550">
                        <a:buClr>
                          <a:schemeClr val="accent2"/>
                        </a:buClr>
                        <a:buSzPct val="110000"/>
                        <a:buFont typeface="Wingdings" pitchFamily="2" charset="2"/>
                        <a:buChar char="§"/>
                        <a:tabLst/>
                      </a:pPr>
                      <a:r>
                        <a:rPr lang="en-US" sz="1200" b="0">
                          <a:solidFill>
                            <a:schemeClr val="accent2"/>
                          </a:solidFill>
                        </a:rPr>
                        <a:t>Male partners who are engaged by providers to provide feedback on SRH products/services reported feeling more “included” and supportive of PrEP</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pPr marL="0" indent="0">
                        <a:buNone/>
                      </a:pPr>
                      <a:r>
                        <a:rPr lang="en-US" sz="1200" b="1"/>
                        <a:t>Social influences: </a:t>
                      </a:r>
                      <a:r>
                        <a:rPr lang="en-US" sz="1200" b="0" i="1"/>
                        <a:t>Social support regarding </a:t>
                      </a:r>
                      <a:r>
                        <a:rPr lang="en-US" sz="1200" i="1"/>
                        <a:t>sexual health and services experienced by male partners in their relationships with AGYW can facilitate acceptance of AGYW sexual health product use:</a:t>
                      </a:r>
                    </a:p>
                    <a:p>
                      <a:pPr marL="171450" indent="-171450">
                        <a:buClr>
                          <a:schemeClr val="accent1"/>
                        </a:buClr>
                        <a:buSzPct val="110000"/>
                        <a:buFont typeface="Wingdings" pitchFamily="2" charset="2"/>
                        <a:buChar char="§"/>
                      </a:pPr>
                      <a:r>
                        <a:rPr lang="en-US" sz="1200"/>
                        <a:t>Open and honest communication between intimate partners about matters of sexual health, HIV prevention and family planning </a:t>
                      </a:r>
                      <a:r>
                        <a:rPr lang="en-US" sz="1200" b="0"/>
                        <a:t>(1, 5, 21)</a:t>
                      </a:r>
                    </a:p>
                    <a:p>
                      <a:pPr marL="171450" indent="-171450">
                        <a:buClr>
                          <a:schemeClr val="accent1"/>
                        </a:buClr>
                        <a:buSzPct val="110000"/>
                        <a:buFont typeface="Wingdings" pitchFamily="2" charset="2"/>
                        <a:buChar char="§"/>
                      </a:pPr>
                      <a:r>
                        <a:rPr lang="en-US" sz="1200" b="0">
                          <a:solidFill>
                            <a:schemeClr val="accent2"/>
                          </a:solidFill>
                        </a:rPr>
                        <a:t>AGYW report a need for their male partners to hear supportive information about </a:t>
                      </a:r>
                      <a:r>
                        <a:rPr lang="en-US" sz="1200" b="0" err="1">
                          <a:solidFill>
                            <a:schemeClr val="accent2"/>
                          </a:solidFill>
                        </a:rPr>
                        <a:t>PrEP</a:t>
                      </a:r>
                      <a:r>
                        <a:rPr lang="en-US" sz="1200" b="0">
                          <a:solidFill>
                            <a:schemeClr val="accent2"/>
                          </a:solidFill>
                        </a:rPr>
                        <a:t> from their male peers </a:t>
                      </a:r>
                    </a:p>
                    <a:p>
                      <a:pPr marL="171450" indent="-171450">
                        <a:buClr>
                          <a:schemeClr val="accent1"/>
                        </a:buClr>
                        <a:buSzPct val="110000"/>
                        <a:buFont typeface="Wingdings" pitchFamily="2" charset="2"/>
                        <a:buChar char="§"/>
                      </a:pPr>
                      <a:r>
                        <a:rPr lang="en-US" sz="1200" b="0">
                          <a:solidFill>
                            <a:schemeClr val="accent2"/>
                          </a:solidFill>
                        </a:rPr>
                        <a:t>Male support groups have successfully changed attitudes toward reproductive healthcare services</a:t>
                      </a:r>
                    </a:p>
                    <a:p>
                      <a:endParaRPr lang="en-US" sz="12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None/>
                      </a:pPr>
                      <a:r>
                        <a:rPr lang="en-US" sz="1200" b="1"/>
                        <a:t>Social/professional role and identity: </a:t>
                      </a:r>
                      <a:r>
                        <a:rPr lang="en-US" sz="1200" b="0" i="1"/>
                        <a:t>attitudes</a:t>
                      </a:r>
                      <a:r>
                        <a:rPr lang="en-US" sz="1200" b="1" i="1"/>
                        <a:t> </a:t>
                      </a:r>
                      <a:r>
                        <a:rPr lang="en-US" sz="1200" i="1"/>
                        <a:t>about women’s roles, decision-making power:</a:t>
                      </a:r>
                      <a:endParaRPr lang="en-US" sz="1200" b="1" i="1"/>
                    </a:p>
                    <a:p>
                      <a:pPr marL="171450" indent="-171450">
                        <a:buClr>
                          <a:srgbClr val="DE9F3B"/>
                        </a:buClr>
                        <a:buSzPct val="110000"/>
                        <a:buFont typeface="Wingdings" pitchFamily="2" charset="2"/>
                        <a:buChar char="§"/>
                      </a:pPr>
                      <a:r>
                        <a:rPr lang="en-US" sz="1200"/>
                        <a:t>A project evaluation of ‘husband schools’ indicated that better informed male partners and improved acceptance of women’s decision-making power and agency within the household and relationships contributes to improved contraceptive access </a:t>
                      </a:r>
                      <a:r>
                        <a:rPr lang="en-US" sz="1200" b="0"/>
                        <a:t>(15)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3448320118"/>
                  </a:ext>
                </a:extLst>
              </a:tr>
              <a:tr h="1665449">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a:ea typeface="Times New Roman" panose="02020603050405020304" pitchFamily="18" charset="0"/>
                        </a:rPr>
                        <a:t>Good communication </a:t>
                      </a:r>
                      <a:r>
                        <a:rPr lang="en-US" sz="1200" b="1" i="1">
                          <a:ea typeface="Times New Roman" panose="02020603050405020304" pitchFamily="18" charset="0"/>
                        </a:rPr>
                        <a:t>skills </a:t>
                      </a:r>
                      <a:r>
                        <a:rPr lang="en-US" sz="1200" b="0" i="1">
                          <a:ea typeface="Times New Roman" panose="02020603050405020304" pitchFamily="18" charset="0"/>
                        </a:rPr>
                        <a:t>and a healthy relationship</a:t>
                      </a:r>
                      <a:r>
                        <a:rPr lang="en-US" sz="1200" b="1" i="1">
                          <a:ea typeface="Times New Roman" panose="02020603050405020304" pitchFamily="18" charset="0"/>
                        </a:rPr>
                        <a:t> </a:t>
                      </a:r>
                      <a:r>
                        <a:rPr lang="en-US" sz="1200" i="1">
                          <a:ea typeface="Times New Roman" panose="02020603050405020304" pitchFamily="18" charset="0"/>
                        </a:rPr>
                        <a:t>play a role in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a:ea typeface="Times New Roman" panose="02020603050405020304" pitchFamily="18" charset="0"/>
                        </a:rPr>
                        <a:t>willingness to discuss HIV and reproductive healthcare with their partner:</a:t>
                      </a:r>
                    </a:p>
                    <a:p>
                      <a:pPr marL="171450" marR="0" lvl="0" indent="-171450" algn="l" defTabSz="457200" rtl="0" eaLnBrk="1" fontAlgn="auto" latinLnBrk="0" hangingPunct="1">
                        <a:lnSpc>
                          <a:spcPct val="100000"/>
                        </a:lnSpc>
                        <a:spcBef>
                          <a:spcPts val="0"/>
                        </a:spcBef>
                        <a:spcAft>
                          <a:spcPts val="0"/>
                        </a:spcAft>
                        <a:buClr>
                          <a:schemeClr val="accent2"/>
                        </a:buClr>
                        <a:buSzPct val="110000"/>
                        <a:buFont typeface="Wingdings" pitchFamily="2" charset="2"/>
                        <a:buChar char="§"/>
                        <a:tabLst/>
                        <a:defRPr/>
                      </a:pPr>
                      <a:r>
                        <a:rPr lang="en-US" sz="1200" b="0">
                          <a:ea typeface="Times New Roman" panose="02020603050405020304" pitchFamily="18" charset="0"/>
                        </a:rPr>
                        <a:t>Effective communication and support from partners improves couples’ HIV prevention, status disclosure, and treatment (1, 13, 21, 29)</a:t>
                      </a:r>
                    </a:p>
                    <a:p>
                      <a:endParaRPr lang="en-US" sz="12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pPr marL="0" indent="0">
                        <a:buNone/>
                      </a:pPr>
                      <a:r>
                        <a:rPr lang="en-US" sz="1200" b="1"/>
                        <a:t>Social influences: </a:t>
                      </a:r>
                      <a:r>
                        <a:rPr lang="en-US" sz="1200" b="0" i="1"/>
                        <a:t>Social support experienced </a:t>
                      </a:r>
                      <a:r>
                        <a:rPr lang="en-US" sz="1200" i="1"/>
                        <a:t>by male partners, peers, and parents in the community can increase support of healthy behaviors</a:t>
                      </a:r>
                      <a:r>
                        <a:rPr lang="en-US" sz="1200"/>
                        <a:t>:</a:t>
                      </a:r>
                    </a:p>
                    <a:p>
                      <a:pPr marL="171450" indent="-171450">
                        <a:buClr>
                          <a:schemeClr val="accent1"/>
                        </a:buClr>
                        <a:buSzPct val="110000"/>
                        <a:buFont typeface="Wingdings" pitchFamily="2" charset="2"/>
                        <a:buChar char="§"/>
                      </a:pPr>
                      <a:r>
                        <a:rPr lang="en-US" sz="1200"/>
                        <a:t>A study conducted in South Africa found that increased social cohesion (trust and connectedness experienced in communities) is associated with higher levels of positive health behaviors like HIV testing by community members </a:t>
                      </a:r>
                      <a:r>
                        <a:rPr lang="en-US" sz="1200" b="0"/>
                        <a:t>(19)</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None/>
                      </a:pPr>
                      <a:r>
                        <a:rPr lang="en-US" sz="1200" b="1"/>
                        <a:t>Beliefs about consequences: </a:t>
                      </a:r>
                      <a:r>
                        <a:rPr lang="en-US" sz="1200" b="0" i="1"/>
                        <a:t>Positive beliefs about consequences</a:t>
                      </a:r>
                      <a:r>
                        <a:rPr lang="en-US" sz="1200" b="1" i="1"/>
                        <a:t> </a:t>
                      </a:r>
                      <a:r>
                        <a:rPr lang="en-US" sz="1200" i="1"/>
                        <a:t>male partners have regarding AGYW’s use of sexual health products:</a:t>
                      </a:r>
                    </a:p>
                    <a:p>
                      <a:pPr marL="171450" indent="-171450">
                        <a:buClr>
                          <a:srgbClr val="DE9F3B"/>
                        </a:buClr>
                        <a:buSzPct val="110000"/>
                        <a:buFont typeface="Wingdings" pitchFamily="2" charset="2"/>
                        <a:buChar char="§"/>
                      </a:pPr>
                      <a:r>
                        <a:rPr lang="en-US" sz="1200"/>
                        <a:t>The belief that HIV prevention is important in case of unforeseen circumstances in which AGYWs are victim to sexual violence </a:t>
                      </a:r>
                      <a:r>
                        <a:rPr lang="en-US" sz="1200" b="0"/>
                        <a:t>(16, 17)</a:t>
                      </a:r>
                    </a:p>
                    <a:p>
                      <a:pPr marL="171450" indent="-171450">
                        <a:buClr>
                          <a:srgbClr val="DE9F3B"/>
                        </a:buClr>
                        <a:buSzPct val="110000"/>
                        <a:buFont typeface="Wingdings" pitchFamily="2" charset="2"/>
                        <a:buChar char="§"/>
                      </a:pPr>
                      <a:r>
                        <a:rPr lang="en-US" sz="1200" b="0">
                          <a:solidFill>
                            <a:schemeClr val="accent2"/>
                          </a:solidFill>
                        </a:rPr>
                        <a:t>Belief that </a:t>
                      </a:r>
                      <a:r>
                        <a:rPr lang="en-US" sz="1200" b="0" err="1">
                          <a:solidFill>
                            <a:schemeClr val="accent2"/>
                          </a:solidFill>
                        </a:rPr>
                        <a:t>PrEP</a:t>
                      </a:r>
                      <a:r>
                        <a:rPr lang="en-US" sz="1200" b="0">
                          <a:solidFill>
                            <a:schemeClr val="accent2"/>
                          </a:solidFill>
                        </a:rPr>
                        <a:t> can increase sexual pleasure may facilitate uptake</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3322914284"/>
                  </a:ext>
                </a:extLst>
              </a:tr>
            </a:tbl>
          </a:graphicData>
        </a:graphic>
      </p:graphicFrame>
    </p:spTree>
    <p:extLst>
      <p:ext uri="{BB962C8B-B14F-4D97-AF65-F5344CB8AC3E}">
        <p14:creationId xmlns:p14="http://schemas.microsoft.com/office/powerpoint/2010/main" val="367949427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72D12-EA1F-374B-B613-CB0FB180BF0E}"/>
              </a:ext>
            </a:extLst>
          </p:cNvPr>
          <p:cNvSpPr>
            <a:spLocks noGrp="1"/>
          </p:cNvSpPr>
          <p:nvPr>
            <p:ph type="title"/>
          </p:nvPr>
        </p:nvSpPr>
        <p:spPr/>
        <p:txBody>
          <a:bodyPr/>
          <a:lstStyle/>
          <a:p>
            <a:r>
              <a:rPr lang="en-US"/>
              <a:t>Sections 1-3 sources (2/5)</a:t>
            </a:r>
            <a:endParaRPr lang="en-GB"/>
          </a:p>
        </p:txBody>
      </p:sp>
      <p:sp>
        <p:nvSpPr>
          <p:cNvPr id="3" name="Content Placeholder 2">
            <a:extLst>
              <a:ext uri="{FF2B5EF4-FFF2-40B4-BE49-F238E27FC236}">
                <a16:creationId xmlns:a16="http://schemas.microsoft.com/office/drawing/2014/main" id="{74D7B1AC-ED4D-B947-82D3-F49508B5F090}"/>
              </a:ext>
            </a:extLst>
          </p:cNvPr>
          <p:cNvSpPr txBox="1">
            <a:spLocks/>
          </p:cNvSpPr>
          <p:nvPr/>
        </p:nvSpPr>
        <p:spPr>
          <a:xfrm>
            <a:off x="744909" y="1617135"/>
            <a:ext cx="10888292" cy="45259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3700" indent="-393700">
              <a:buFont typeface="Arial" panose="020B0604020202020204" pitchFamily="34" charset="0"/>
              <a:buNone/>
            </a:pPr>
            <a:r>
              <a:rPr lang="en-US" sz="1200">
                <a:solidFill>
                  <a:schemeClr val="accent2"/>
                </a:solidFill>
              </a:rPr>
              <a:t>9. 	</a:t>
            </a:r>
            <a:r>
              <a:rPr lang="en-US" sz="1200" err="1">
                <a:solidFill>
                  <a:schemeClr val="accent2"/>
                </a:solidFill>
              </a:rPr>
              <a:t>Crankshaw</a:t>
            </a:r>
            <a:r>
              <a:rPr lang="en-US" sz="1200">
                <a:solidFill>
                  <a:schemeClr val="accent2"/>
                </a:solidFill>
              </a:rPr>
              <a:t>, T.L., et al. "Expanding the relationship context for couple-based HIV prevention: Elucidating women's perspectives on non-traditional sexual partnerships."   </a:t>
            </a:r>
            <a:r>
              <a:rPr lang="en-US" sz="1200" i="1">
                <a:solidFill>
                  <a:schemeClr val="accent2"/>
                </a:solidFill>
              </a:rPr>
              <a:t>Social Science &amp; Medicine</a:t>
            </a:r>
            <a:r>
              <a:rPr lang="en-US" sz="1200">
                <a:solidFill>
                  <a:schemeClr val="accent2"/>
                </a:solidFill>
              </a:rPr>
              <a:t>, vol. 166, 2016, pp. 169-176. </a:t>
            </a:r>
          </a:p>
          <a:p>
            <a:pPr marL="393700" indent="-393700">
              <a:buFont typeface="Arial" panose="020B0604020202020204" pitchFamily="34" charset="0"/>
              <a:buNone/>
            </a:pPr>
            <a:r>
              <a:rPr lang="en-US" sz="1200">
                <a:solidFill>
                  <a:schemeClr val="accent2"/>
                </a:solidFill>
              </a:rPr>
              <a:t>10.      Engaging parents to create an Enabling Environment for young people’s PrEP use: Supplementary content for family strengthening programmes that support youth    sexual and reproductive health. Durham (NC): FHI360; 2021.</a:t>
            </a:r>
          </a:p>
          <a:p>
            <a:pPr marL="393700" indent="-393700">
              <a:buFont typeface="Arial" panose="020B0604020202020204" pitchFamily="34" charset="0"/>
              <a:buNone/>
            </a:pPr>
            <a:r>
              <a:rPr lang="en-US" sz="1200">
                <a:solidFill>
                  <a:schemeClr val="accent2"/>
                </a:solidFill>
              </a:rPr>
              <a:t>11.      </a:t>
            </a:r>
            <a:r>
              <a:rPr lang="en-US" sz="1200" err="1">
                <a:solidFill>
                  <a:schemeClr val="accent2"/>
                </a:solidFill>
              </a:rPr>
              <a:t>Giovenco</a:t>
            </a:r>
            <a:r>
              <a:rPr lang="en-US" sz="1200">
                <a:solidFill>
                  <a:schemeClr val="accent2"/>
                </a:solidFill>
              </a:rPr>
              <a:t>, Danielle, et al. "Experiences of oral pre-exposure prophylaxis (PrEP) use disclosure among South African adolescent girls and young women and its  perceived impact on adherence." </a:t>
            </a:r>
            <a:r>
              <a:rPr lang="en-US" sz="1200" i="1">
                <a:solidFill>
                  <a:schemeClr val="accent2"/>
                </a:solidFill>
              </a:rPr>
              <a:t>PLOS ONE</a:t>
            </a:r>
            <a:r>
              <a:rPr lang="en-US" sz="1200">
                <a:solidFill>
                  <a:schemeClr val="accent2"/>
                </a:solidFill>
              </a:rPr>
              <a:t>, vol. 16, no. 3, 2021, p. e0248307. </a:t>
            </a:r>
          </a:p>
          <a:p>
            <a:pPr marL="393700" indent="-393700">
              <a:buFont typeface="Arial" panose="020B0604020202020204" pitchFamily="34" charset="0"/>
              <a:buNone/>
            </a:pPr>
            <a:r>
              <a:rPr lang="en-US" sz="1200">
                <a:solidFill>
                  <a:schemeClr val="accent2"/>
                </a:solidFill>
              </a:rPr>
              <a:t>12.      Govender, Eliza, and </a:t>
            </a:r>
            <a:r>
              <a:rPr lang="en-US" sz="1200" err="1">
                <a:solidFill>
                  <a:schemeClr val="accent2"/>
                </a:solidFill>
              </a:rPr>
              <a:t>Quarraisha</a:t>
            </a:r>
            <a:r>
              <a:rPr lang="en-US" sz="1200">
                <a:solidFill>
                  <a:schemeClr val="accent2"/>
                </a:solidFill>
              </a:rPr>
              <a:t> </a:t>
            </a:r>
            <a:r>
              <a:rPr lang="en-US" sz="1200" err="1">
                <a:solidFill>
                  <a:schemeClr val="accent2"/>
                </a:solidFill>
              </a:rPr>
              <a:t>Abdool</a:t>
            </a:r>
            <a:r>
              <a:rPr lang="en-US" sz="1200">
                <a:solidFill>
                  <a:schemeClr val="accent2"/>
                </a:solidFill>
              </a:rPr>
              <a:t> Karim. "Understanding women and men’s acceptability of current and new HIV prevention technologies in KwaZulu-Natal, South Africa." </a:t>
            </a:r>
            <a:r>
              <a:rPr lang="en-US" sz="1200" i="1">
                <a:solidFill>
                  <a:schemeClr val="accent2"/>
                </a:solidFill>
              </a:rPr>
              <a:t>AIDS Care</a:t>
            </a:r>
            <a:r>
              <a:rPr lang="en-US" sz="1200">
                <a:solidFill>
                  <a:schemeClr val="accent2"/>
                </a:solidFill>
              </a:rPr>
              <a:t>, vol. 30, no. 10, 2018, pp. 1311-1314. </a:t>
            </a:r>
          </a:p>
          <a:p>
            <a:pPr marL="0" indent="0">
              <a:buFont typeface="Arial" panose="020B0604020202020204" pitchFamily="34" charset="0"/>
              <a:buNone/>
            </a:pPr>
            <a:r>
              <a:rPr lang="en-US" sz="1200">
                <a:solidFill>
                  <a:schemeClr val="accent2"/>
                </a:solidFill>
              </a:rPr>
              <a:t>13.      Harling, Guy, et al. "Sources of social support and sexual </a:t>
            </a:r>
            <a:r>
              <a:rPr lang="en-US" sz="1200" err="1">
                <a:solidFill>
                  <a:schemeClr val="accent2"/>
                </a:solidFill>
              </a:rPr>
              <a:t>behaviour</a:t>
            </a:r>
            <a:r>
              <a:rPr lang="en-US" sz="1200">
                <a:solidFill>
                  <a:schemeClr val="accent2"/>
                </a:solidFill>
              </a:rPr>
              <a:t> advice for young adults in rural South Africa." </a:t>
            </a:r>
            <a:r>
              <a:rPr lang="en-US" sz="1200" i="1">
                <a:solidFill>
                  <a:schemeClr val="accent2"/>
                </a:solidFill>
              </a:rPr>
              <a:t>BMJ Global Health</a:t>
            </a:r>
            <a:r>
              <a:rPr lang="en-US" sz="1200">
                <a:solidFill>
                  <a:schemeClr val="accent2"/>
                </a:solidFill>
              </a:rPr>
              <a:t>, vol. 3, no. 6, 2018, p. e000955. </a:t>
            </a:r>
          </a:p>
          <a:p>
            <a:pPr marL="0" indent="0">
              <a:buFont typeface="Arial" panose="020B0604020202020204" pitchFamily="34" charset="0"/>
              <a:buNone/>
            </a:pPr>
            <a:r>
              <a:rPr lang="en-US" sz="1200">
                <a:solidFill>
                  <a:schemeClr val="accent2"/>
                </a:solidFill>
              </a:rPr>
              <a:t>14.      HERA Right to Health and Development. End of Project Evaluation of the Ignite Project (2016-2020). Volume 2: Country Briefs. November 5, 2020.</a:t>
            </a:r>
          </a:p>
          <a:p>
            <a:pPr marL="393700" indent="-393700">
              <a:buFont typeface="Arial" panose="020B0604020202020204" pitchFamily="34" charset="0"/>
              <a:buNone/>
            </a:pPr>
            <a:r>
              <a:rPr lang="en-US" sz="1200">
                <a:solidFill>
                  <a:schemeClr val="accent2"/>
                </a:solidFill>
              </a:rPr>
              <a:t>15.      “How Norms Shifting Interventions Foster Social Norms Change: A Realist Synthesis of Four Community Level Interventions.” September 2021. Washington, DC: Institute For Reproductive Health, Georgetown University for the U.S. Agency for International Development (USAID).</a:t>
            </a:r>
          </a:p>
          <a:p>
            <a:pPr marL="393700" indent="-393700">
              <a:buFont typeface="Arial" panose="020B0604020202020204" pitchFamily="34" charset="0"/>
              <a:buNone/>
            </a:pPr>
            <a:r>
              <a:rPr lang="en-US" sz="1200">
                <a:solidFill>
                  <a:schemeClr val="accent2"/>
                </a:solidFill>
              </a:rPr>
              <a:t>16.      Jonas, Kim, et al. "Perceptions of contraception services among recipients of a combination HIV-prevention interventions for adolescent girls and young women in South Africa: a qualitative study." </a:t>
            </a:r>
            <a:r>
              <a:rPr lang="en-US" sz="1200" i="1">
                <a:solidFill>
                  <a:schemeClr val="accent2"/>
                </a:solidFill>
              </a:rPr>
              <a:t>Reproductive Health</a:t>
            </a:r>
            <a:r>
              <a:rPr lang="en-US" sz="1200">
                <a:solidFill>
                  <a:schemeClr val="accent2"/>
                </a:solidFill>
              </a:rPr>
              <a:t>, vol. 17, no. 1, 2020. </a:t>
            </a:r>
          </a:p>
          <a:p>
            <a:pPr marL="393700" indent="-393700">
              <a:buFont typeface="Arial" panose="020B0604020202020204" pitchFamily="34" charset="0"/>
              <a:buNone/>
            </a:pPr>
            <a:r>
              <a:rPr lang="en-US" sz="1200">
                <a:solidFill>
                  <a:schemeClr val="accent2"/>
                </a:solidFill>
              </a:rPr>
              <a:t>17.      </a:t>
            </a:r>
            <a:r>
              <a:rPr lang="en-US" sz="1200" err="1">
                <a:solidFill>
                  <a:schemeClr val="accent2"/>
                </a:solidFill>
              </a:rPr>
              <a:t>Kacanek</a:t>
            </a:r>
            <a:r>
              <a:rPr lang="en-US" sz="1200">
                <a:solidFill>
                  <a:schemeClr val="accent2"/>
                </a:solidFill>
              </a:rPr>
              <a:t>, Deborah, et al. "A Qualitative Study of Obstacles to Diaphragm and Condom Use in an HIV Prevention Trial in Sub-Saharan Africa." </a:t>
            </a:r>
            <a:r>
              <a:rPr lang="en-US" sz="1200" i="1">
                <a:solidFill>
                  <a:schemeClr val="accent2"/>
                </a:solidFill>
              </a:rPr>
              <a:t>AIDS Education and  Prevention</a:t>
            </a:r>
            <a:r>
              <a:rPr lang="en-US" sz="1200">
                <a:solidFill>
                  <a:schemeClr val="accent2"/>
                </a:solidFill>
              </a:rPr>
              <a:t>, vol. 24, no. 1, 2012, pp. 54-67. </a:t>
            </a:r>
          </a:p>
          <a:p>
            <a:pPr marL="393700" indent="-393700">
              <a:buFont typeface="Arial" panose="020B0604020202020204" pitchFamily="34" charset="0"/>
              <a:buNone/>
            </a:pPr>
            <a:r>
              <a:rPr lang="en-US" sz="1200">
                <a:solidFill>
                  <a:schemeClr val="accent2"/>
                </a:solidFill>
              </a:rPr>
              <a:t>18.      Lanham, Michele, et al. "Engaging male partners in women's microbicide use: evidence from clinical trials and implications for future research and microbicide introduction." </a:t>
            </a:r>
            <a:r>
              <a:rPr lang="en-US" sz="1200" i="1">
                <a:solidFill>
                  <a:schemeClr val="accent2"/>
                </a:solidFill>
              </a:rPr>
              <a:t>Journal of the International AIDS Society</a:t>
            </a:r>
            <a:r>
              <a:rPr lang="en-US" sz="1200">
                <a:solidFill>
                  <a:schemeClr val="accent2"/>
                </a:solidFill>
              </a:rPr>
              <a:t>, vol. 17, no. 3(Suppl 2), 2014. </a:t>
            </a:r>
          </a:p>
          <a:p>
            <a:pPr marL="0" indent="0">
              <a:buFont typeface="Arial" panose="020B0604020202020204" pitchFamily="34" charset="0"/>
              <a:buNone/>
            </a:pPr>
            <a:r>
              <a:rPr lang="en-US" sz="1200">
                <a:solidFill>
                  <a:schemeClr val="accent2"/>
                </a:solidFill>
              </a:rPr>
              <a:t>19.      Lippman, Sheri A., et al. "Context matters: Community social cohesion and health behaviors in two South African areas." </a:t>
            </a:r>
            <a:r>
              <a:rPr lang="en-US" sz="1200" i="1">
                <a:solidFill>
                  <a:schemeClr val="accent2"/>
                </a:solidFill>
              </a:rPr>
              <a:t>Health &amp; Place</a:t>
            </a:r>
            <a:r>
              <a:rPr lang="en-US" sz="1200">
                <a:solidFill>
                  <a:schemeClr val="accent2"/>
                </a:solidFill>
              </a:rPr>
              <a:t>, vol. 50, 2018, pp. 98-104. </a:t>
            </a:r>
          </a:p>
        </p:txBody>
      </p:sp>
    </p:spTree>
    <p:extLst>
      <p:ext uri="{BB962C8B-B14F-4D97-AF65-F5344CB8AC3E}">
        <p14:creationId xmlns:p14="http://schemas.microsoft.com/office/powerpoint/2010/main" val="312394688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C897-76DC-D14E-8DCA-A8D9CE29C498}"/>
              </a:ext>
            </a:extLst>
          </p:cNvPr>
          <p:cNvSpPr>
            <a:spLocks noGrp="1"/>
          </p:cNvSpPr>
          <p:nvPr>
            <p:ph type="title"/>
          </p:nvPr>
        </p:nvSpPr>
        <p:spPr/>
        <p:txBody>
          <a:bodyPr/>
          <a:lstStyle/>
          <a:p>
            <a:r>
              <a:rPr lang="en-US"/>
              <a:t>Sections 1-3 sources (3/5)</a:t>
            </a:r>
            <a:endParaRPr lang="en-GB"/>
          </a:p>
        </p:txBody>
      </p:sp>
      <p:sp>
        <p:nvSpPr>
          <p:cNvPr id="4" name="Content Placeholder 2">
            <a:extLst>
              <a:ext uri="{FF2B5EF4-FFF2-40B4-BE49-F238E27FC236}">
                <a16:creationId xmlns:a16="http://schemas.microsoft.com/office/drawing/2014/main" id="{29E0B30B-923B-D845-B97D-31C33ED97FD1}"/>
              </a:ext>
            </a:extLst>
          </p:cNvPr>
          <p:cNvSpPr txBox="1">
            <a:spLocks/>
          </p:cNvSpPr>
          <p:nvPr/>
        </p:nvSpPr>
        <p:spPr>
          <a:xfrm>
            <a:off x="727428" y="1614949"/>
            <a:ext cx="10969943"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8475" indent="-498475">
              <a:buFont typeface="Arial" panose="020B0604020202020204" pitchFamily="34" charset="0"/>
              <a:buNone/>
            </a:pPr>
            <a:r>
              <a:rPr lang="en-US" sz="1500">
                <a:solidFill>
                  <a:schemeClr val="accent2"/>
                </a:solidFill>
              </a:rPr>
              <a:t>20.      </a:t>
            </a:r>
            <a:r>
              <a:rPr lang="en-US" sz="1500" err="1">
                <a:solidFill>
                  <a:schemeClr val="accent2"/>
                </a:solidFill>
              </a:rPr>
              <a:t>Mantell</a:t>
            </a:r>
            <a:r>
              <a:rPr lang="en-US" sz="1500">
                <a:solidFill>
                  <a:schemeClr val="accent2"/>
                </a:solidFill>
              </a:rPr>
              <a:t>, J. E., et al. "Everywhere you go, everyone is saying condom, condom. But are they being used consistently? Reflections of South African male students about male and female condom use." </a:t>
            </a:r>
            <a:r>
              <a:rPr lang="en-US" sz="1500" i="1">
                <a:solidFill>
                  <a:schemeClr val="accent2"/>
                </a:solidFill>
              </a:rPr>
              <a:t>Health Education Research</a:t>
            </a:r>
            <a:r>
              <a:rPr lang="en-US" sz="1500">
                <a:solidFill>
                  <a:schemeClr val="accent2"/>
                </a:solidFill>
              </a:rPr>
              <a:t>, vol. 26, no. 5, 2011, pp. 859-871. </a:t>
            </a:r>
          </a:p>
          <a:p>
            <a:pPr marL="498475" indent="-498475">
              <a:buFont typeface="Arial" panose="020B0604020202020204" pitchFamily="34" charset="0"/>
              <a:buNone/>
            </a:pPr>
            <a:r>
              <a:rPr lang="en-US" sz="1500">
                <a:solidFill>
                  <a:schemeClr val="accent2"/>
                </a:solidFill>
              </a:rPr>
              <a:t>21.      Mason, </a:t>
            </a:r>
            <a:r>
              <a:rPr lang="en-US" sz="1500" err="1">
                <a:solidFill>
                  <a:schemeClr val="accent2"/>
                </a:solidFill>
                <a:latin typeface="Calibri" panose="020F0502020204030204" pitchFamily="34" charset="0"/>
                <a:ea typeface="Calibri" panose="020F0502020204030204" pitchFamily="34" charset="0"/>
                <a:cs typeface="Times New Roman" panose="02020603050405020304" pitchFamily="18" charset="0"/>
              </a:rPr>
              <a:t>Virgina</a:t>
            </a:r>
            <a:r>
              <a:rPr lang="en-US" sz="1500">
                <a:solidFill>
                  <a:schemeClr val="accent2"/>
                </a:solidFill>
                <a:latin typeface="Calibri" panose="020F0502020204030204" pitchFamily="34" charset="0"/>
                <a:ea typeface="Calibri" panose="020F0502020204030204" pitchFamily="34" charset="0"/>
                <a:cs typeface="Times New Roman" panose="02020603050405020304" pitchFamily="18" charset="0"/>
              </a:rPr>
              <a:t>, et al. "Association of Partner Support and Partner Communication with Provider Prescribed Contraceptive Method Use among Heterosexual Couples in Kisumu, Kenya." </a:t>
            </a:r>
            <a:r>
              <a:rPr lang="en-US" sz="1500" i="1">
                <a:solidFill>
                  <a:schemeClr val="accent2"/>
                </a:solidFill>
                <a:latin typeface="Calibri" panose="020F0502020204030204" pitchFamily="34" charset="0"/>
                <a:cs typeface="Times New Roman" panose="02020603050405020304" pitchFamily="18" charset="0"/>
              </a:rPr>
              <a:t>African Journal of Reproductive Health</a:t>
            </a:r>
            <a:r>
              <a:rPr lang="en-US" sz="1500">
                <a:solidFill>
                  <a:schemeClr val="accent2"/>
                </a:solidFill>
              </a:rPr>
              <a:t>, pp. 40-47, doi:10.29063/ajrh2020/v24i2.4. Accessed June 2020.</a:t>
            </a:r>
          </a:p>
          <a:p>
            <a:pPr marL="498475" indent="-498475">
              <a:buFont typeface="Arial" panose="020B0604020202020204" pitchFamily="34" charset="0"/>
              <a:buNone/>
            </a:pPr>
            <a:r>
              <a:rPr lang="en-US" sz="1500">
                <a:solidFill>
                  <a:schemeClr val="accent2"/>
                </a:solidFill>
              </a:rPr>
              <a:t>22.      </a:t>
            </a:r>
            <a:r>
              <a:rPr lang="en-US" sz="1500" err="1">
                <a:solidFill>
                  <a:schemeClr val="accent2"/>
                </a:solidFill>
              </a:rPr>
              <a:t>Mbewe</a:t>
            </a:r>
            <a:r>
              <a:rPr lang="en-US" sz="1500">
                <a:solidFill>
                  <a:schemeClr val="accent2"/>
                </a:solidFill>
              </a:rPr>
              <a:t>, </a:t>
            </a:r>
            <a:r>
              <a:rPr lang="en-US" sz="1500" err="1">
                <a:solidFill>
                  <a:schemeClr val="accent2"/>
                </a:solidFill>
              </a:rPr>
              <a:t>Londeka</a:t>
            </a:r>
            <a:r>
              <a:rPr lang="en-US" sz="1500">
                <a:solidFill>
                  <a:schemeClr val="accent2"/>
                </a:solidFill>
              </a:rPr>
              <a:t>, and Eliza Govender. "Male partners’ influence on women’s acceptance and use of PrEP products across two high HIV-burdened districts in South Africa." </a:t>
            </a:r>
            <a:r>
              <a:rPr lang="en-US" sz="1500" i="1">
                <a:solidFill>
                  <a:schemeClr val="accent2"/>
                </a:solidFill>
              </a:rPr>
              <a:t>African Journal of AIDS Research</a:t>
            </a:r>
            <a:r>
              <a:rPr lang="en-US" sz="1500">
                <a:solidFill>
                  <a:schemeClr val="accent2"/>
                </a:solidFill>
              </a:rPr>
              <a:t>, vol. 19, no. 2, 2020, pp. 93-100. </a:t>
            </a:r>
          </a:p>
          <a:p>
            <a:pPr marL="498475" indent="-498475">
              <a:buFont typeface="Arial" panose="020B0604020202020204" pitchFamily="34" charset="0"/>
              <a:buNone/>
            </a:pPr>
            <a:r>
              <a:rPr lang="en-US" sz="1500">
                <a:solidFill>
                  <a:schemeClr val="accent2"/>
                </a:solidFill>
              </a:rPr>
              <a:t>23.      </a:t>
            </a:r>
            <a:r>
              <a:rPr lang="en-US" sz="1500" err="1">
                <a:solidFill>
                  <a:schemeClr val="accent2"/>
                </a:solidFill>
              </a:rPr>
              <a:t>Muhumuza</a:t>
            </a:r>
            <a:r>
              <a:rPr lang="en-US" sz="1500">
                <a:solidFill>
                  <a:schemeClr val="accent2"/>
                </a:solidFill>
              </a:rPr>
              <a:t>, Richard, et al. "Exploring Perceived Barriers and Facilitators of PrEP Uptake among Young People in Uganda, Zimbabwe, and South Africa." </a:t>
            </a:r>
            <a:r>
              <a:rPr lang="en-US" sz="1500" i="1">
                <a:solidFill>
                  <a:schemeClr val="accent2"/>
                </a:solidFill>
              </a:rPr>
              <a:t>Archives of Sexual Behavior</a:t>
            </a:r>
            <a:r>
              <a:rPr lang="en-US" sz="1500">
                <a:solidFill>
                  <a:schemeClr val="accent2"/>
                </a:solidFill>
              </a:rPr>
              <a:t>, vol. 50, no. 4, 2021, pp. 1729-1742. </a:t>
            </a:r>
          </a:p>
          <a:p>
            <a:pPr marL="498475" indent="-498475">
              <a:buFont typeface="Arial" panose="020B0604020202020204" pitchFamily="34" charset="0"/>
              <a:buNone/>
            </a:pPr>
            <a:r>
              <a:rPr lang="en-US" sz="1500">
                <a:solidFill>
                  <a:schemeClr val="accent2"/>
                </a:solidFill>
              </a:rPr>
              <a:t>24.      </a:t>
            </a:r>
            <a:r>
              <a:rPr lang="en-US" sz="1500" err="1">
                <a:solidFill>
                  <a:schemeClr val="accent2"/>
                </a:solidFill>
              </a:rPr>
              <a:t>Musheke</a:t>
            </a:r>
            <a:r>
              <a:rPr lang="en-US" sz="1500">
                <a:solidFill>
                  <a:schemeClr val="accent2"/>
                </a:solidFill>
              </a:rPr>
              <a:t>, Maurice, et al. "A systematic review of qualitative findings on factors enabling and deterring uptake of HIV testing in Sub-Saharan Africa." </a:t>
            </a:r>
            <a:r>
              <a:rPr lang="en-US" sz="1500" i="1">
                <a:solidFill>
                  <a:schemeClr val="accent2"/>
                </a:solidFill>
              </a:rPr>
              <a:t>BMC Public Health</a:t>
            </a:r>
            <a:r>
              <a:rPr lang="en-US" sz="1500">
                <a:solidFill>
                  <a:schemeClr val="accent2"/>
                </a:solidFill>
              </a:rPr>
              <a:t>, vol. 13, no. 1, 2013. </a:t>
            </a:r>
          </a:p>
          <a:p>
            <a:pPr marL="498475" indent="-498475">
              <a:buFont typeface="Arial" panose="020B0604020202020204" pitchFamily="34" charset="0"/>
              <a:buNone/>
            </a:pPr>
            <a:r>
              <a:rPr lang="en-US" sz="1500">
                <a:solidFill>
                  <a:schemeClr val="accent2"/>
                </a:solidFill>
              </a:rPr>
              <a:t>25.      Nakasone, Sarah E., et al. “They have this not care – don’t care attitude:” A Mixed Methods Study Evaluating Community Readiness for Oral PrEP in Adolescent Girls and Young Women in a Rural Area of South Africa." </a:t>
            </a:r>
            <a:r>
              <a:rPr lang="en-US" sz="1500" i="1">
                <a:solidFill>
                  <a:schemeClr val="accent2"/>
                </a:solidFill>
              </a:rPr>
              <a:t>AIDS Research and Therapy</a:t>
            </a:r>
            <a:r>
              <a:rPr lang="en-US" sz="1500">
                <a:solidFill>
                  <a:schemeClr val="accent2"/>
                </a:solidFill>
              </a:rPr>
              <a:t>, vol. 17, no. 1, 2020. </a:t>
            </a:r>
          </a:p>
          <a:p>
            <a:pPr marL="498475" indent="-498475">
              <a:buFont typeface="Arial" panose="020B0604020202020204" pitchFamily="34" charset="0"/>
              <a:buNone/>
            </a:pPr>
            <a:r>
              <a:rPr lang="en-US" sz="1500">
                <a:solidFill>
                  <a:schemeClr val="accent2"/>
                </a:solidFill>
              </a:rPr>
              <a:t>26.      </a:t>
            </a:r>
            <a:r>
              <a:rPr lang="en-US" sz="1500" err="1">
                <a:solidFill>
                  <a:schemeClr val="accent2"/>
                </a:solidFill>
              </a:rPr>
              <a:t>Nakigozi</a:t>
            </a:r>
            <a:r>
              <a:rPr lang="en-US" sz="1500">
                <a:solidFill>
                  <a:schemeClr val="accent2"/>
                </a:solidFill>
              </a:rPr>
              <a:t>, Gertrude, et al. "A Qualitative Study of Barriers to Enrollment into Free HIV Care: Perspectives of Never-in-Care HIV-Positive Patients and Providers in Rakai, Uganda." </a:t>
            </a:r>
            <a:r>
              <a:rPr lang="en-US" sz="1500" i="1">
                <a:solidFill>
                  <a:schemeClr val="accent2"/>
                </a:solidFill>
              </a:rPr>
              <a:t>BioMed Research International</a:t>
            </a:r>
            <a:r>
              <a:rPr lang="en-US" sz="1500">
                <a:solidFill>
                  <a:schemeClr val="accent2"/>
                </a:solidFill>
              </a:rPr>
              <a:t>, vol. 2013, 2013, pp. 1-7. </a:t>
            </a:r>
          </a:p>
          <a:p>
            <a:pPr marL="514350" indent="-514350">
              <a:buFont typeface="Arial" panose="020B0604020202020204" pitchFamily="34" charset="0"/>
              <a:buAutoNum type="arabicPeriod" startAt="27"/>
            </a:pPr>
            <a:r>
              <a:rPr lang="en-US" sz="1500" err="1">
                <a:solidFill>
                  <a:schemeClr val="accent2"/>
                </a:solidFill>
              </a:rPr>
              <a:t>Obare</a:t>
            </a:r>
            <a:r>
              <a:rPr lang="en-US" sz="1500">
                <a:solidFill>
                  <a:schemeClr val="accent2"/>
                </a:solidFill>
              </a:rPr>
              <a:t>, Francis, et al. "Factors influencing women’s decisions regarding birth planning in a rural setting in Kenya and their implications for family planning programmes." </a:t>
            </a:r>
            <a:r>
              <a:rPr lang="en-US" sz="1500" i="1">
                <a:solidFill>
                  <a:schemeClr val="accent2"/>
                </a:solidFill>
              </a:rPr>
              <a:t>Journal of Biosocial Science</a:t>
            </a:r>
            <a:r>
              <a:rPr lang="en-US" sz="1500">
                <a:solidFill>
                  <a:schemeClr val="accent2"/>
                </a:solidFill>
              </a:rPr>
              <a:t>, vol. 53, no. 6, 2020, pp. 935-947. </a:t>
            </a:r>
          </a:p>
          <a:p>
            <a:pPr marL="0" indent="0">
              <a:buFont typeface="Arial" panose="020B0604020202020204" pitchFamily="34" charset="0"/>
              <a:buNone/>
            </a:pPr>
            <a:endParaRPr lang="en-US" sz="1500">
              <a:solidFill>
                <a:schemeClr val="accent2"/>
              </a:solidFill>
            </a:endParaRPr>
          </a:p>
        </p:txBody>
      </p:sp>
    </p:spTree>
    <p:extLst>
      <p:ext uri="{BB962C8B-B14F-4D97-AF65-F5344CB8AC3E}">
        <p14:creationId xmlns:p14="http://schemas.microsoft.com/office/powerpoint/2010/main" val="230849827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E385-4927-AF4F-AC98-C0247BDB5AE8}"/>
              </a:ext>
            </a:extLst>
          </p:cNvPr>
          <p:cNvSpPr>
            <a:spLocks noGrp="1"/>
          </p:cNvSpPr>
          <p:nvPr>
            <p:ph type="title"/>
          </p:nvPr>
        </p:nvSpPr>
        <p:spPr/>
        <p:txBody>
          <a:bodyPr/>
          <a:lstStyle/>
          <a:p>
            <a:r>
              <a:rPr lang="en-US"/>
              <a:t>Sections 1-3 sources (4/5)</a:t>
            </a:r>
            <a:endParaRPr lang="en-GB"/>
          </a:p>
        </p:txBody>
      </p:sp>
      <p:sp>
        <p:nvSpPr>
          <p:cNvPr id="3" name="Content Placeholder 2">
            <a:extLst>
              <a:ext uri="{FF2B5EF4-FFF2-40B4-BE49-F238E27FC236}">
                <a16:creationId xmlns:a16="http://schemas.microsoft.com/office/drawing/2014/main" id="{DEF4985C-3E6F-D248-A727-697DACC1BF9D}"/>
              </a:ext>
            </a:extLst>
          </p:cNvPr>
          <p:cNvSpPr txBox="1">
            <a:spLocks/>
          </p:cNvSpPr>
          <p:nvPr/>
        </p:nvSpPr>
        <p:spPr>
          <a:xfrm>
            <a:off x="739617" y="1228725"/>
            <a:ext cx="10747534" cy="5300663"/>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1338" indent="-541338">
              <a:buFont typeface="Arial" panose="020B0604020202020204" pitchFamily="34" charset="0"/>
              <a:buNone/>
            </a:pPr>
            <a:r>
              <a:rPr lang="en-US" sz="2100">
                <a:solidFill>
                  <a:schemeClr val="accent2"/>
                </a:solidFill>
              </a:rPr>
              <a:t>28.      Parker, Lisa, et al. "Concerns about partner infidelity are a barrier to adoption of HIV-prevention strategies among young South African couples." </a:t>
            </a:r>
            <a:r>
              <a:rPr lang="en-US" sz="2100" i="1">
                <a:solidFill>
                  <a:schemeClr val="accent2"/>
                </a:solidFill>
              </a:rPr>
              <a:t>Culture, Health &amp; Sexuality</a:t>
            </a:r>
            <a:r>
              <a:rPr lang="en-US" sz="2100">
                <a:solidFill>
                  <a:schemeClr val="accent2"/>
                </a:solidFill>
              </a:rPr>
              <a:t>, vol. 16, no. 7, 2014, pp. 792-805. </a:t>
            </a:r>
          </a:p>
          <a:p>
            <a:pPr marL="490538" indent="-490538">
              <a:buFont typeface="Arial" panose="020B0604020202020204" pitchFamily="34" charset="0"/>
              <a:buNone/>
            </a:pPr>
            <a:r>
              <a:rPr lang="en-US" sz="2100">
                <a:solidFill>
                  <a:schemeClr val="accent2"/>
                </a:solidFill>
              </a:rPr>
              <a:t>29.     </a:t>
            </a:r>
            <a:r>
              <a:rPr lang="en-US" sz="2100" err="1">
                <a:solidFill>
                  <a:schemeClr val="accent2"/>
                </a:solidFill>
              </a:rPr>
              <a:t>Prata</a:t>
            </a:r>
            <a:r>
              <a:rPr lang="en-US" sz="2100">
                <a:solidFill>
                  <a:schemeClr val="accent2"/>
                </a:solidFill>
              </a:rPr>
              <a:t>, Ndola, et al. "Partner Support for Family Planning and Modern Contraceptive Use in Luanda, Angola." </a:t>
            </a:r>
            <a:r>
              <a:rPr lang="en-US" sz="2100" i="1">
                <a:solidFill>
                  <a:schemeClr val="accent2"/>
                </a:solidFill>
              </a:rPr>
              <a:t>African Journal of Reproductive Health</a:t>
            </a:r>
            <a:r>
              <a:rPr lang="en-US" sz="2100">
                <a:solidFill>
                  <a:schemeClr val="accent2"/>
                </a:solidFill>
              </a:rPr>
              <a:t>, vol. 21, no. 2, 2017, pp. 35-48. </a:t>
            </a:r>
          </a:p>
          <a:p>
            <a:pPr marL="490538" indent="-490538">
              <a:buFont typeface="Arial" panose="020B0604020202020204" pitchFamily="34" charset="0"/>
              <a:buNone/>
            </a:pPr>
            <a:r>
              <a:rPr lang="en-US" sz="2100">
                <a:solidFill>
                  <a:schemeClr val="accent2"/>
                </a:solidFill>
              </a:rPr>
              <a:t>30.     Rousseau, </a:t>
            </a:r>
            <a:r>
              <a:rPr lang="en-US" sz="2100" err="1">
                <a:solidFill>
                  <a:schemeClr val="accent2"/>
                </a:solidFill>
              </a:rPr>
              <a:t>Elzette</a:t>
            </a:r>
            <a:r>
              <a:rPr lang="en-US" sz="2100">
                <a:solidFill>
                  <a:schemeClr val="accent2"/>
                </a:solidFill>
              </a:rPr>
              <a:t>, et al. "Adolescent girls and young women’s PrEP-user journey during an implementation science study in South Africa and Kenya." </a:t>
            </a:r>
            <a:r>
              <a:rPr lang="en-US" sz="2100" i="1">
                <a:solidFill>
                  <a:schemeClr val="accent2"/>
                </a:solidFill>
              </a:rPr>
              <a:t>PLOS ONE</a:t>
            </a:r>
            <a:r>
              <a:rPr lang="en-US" sz="2100">
                <a:solidFill>
                  <a:schemeClr val="accent2"/>
                </a:solidFill>
              </a:rPr>
              <a:t>, vol. 16, no. 10, 2021, p. e0258542. </a:t>
            </a:r>
          </a:p>
          <a:p>
            <a:pPr marL="490538" indent="-490538">
              <a:buFont typeface="Arial" panose="020B0604020202020204" pitchFamily="34" charset="0"/>
              <a:buNone/>
            </a:pPr>
            <a:r>
              <a:rPr lang="en-US" sz="2100">
                <a:solidFill>
                  <a:schemeClr val="accent2"/>
                </a:solidFill>
              </a:rPr>
              <a:t>31.     </a:t>
            </a:r>
            <a:r>
              <a:rPr lang="en-US" sz="2100" err="1">
                <a:solidFill>
                  <a:schemeClr val="accent2"/>
                </a:solidFill>
              </a:rPr>
              <a:t>Sewnunan</a:t>
            </a:r>
            <a:r>
              <a:rPr lang="en-US" sz="2100">
                <a:solidFill>
                  <a:schemeClr val="accent2"/>
                </a:solidFill>
              </a:rPr>
              <a:t>, A., and L.M. </a:t>
            </a:r>
            <a:r>
              <a:rPr lang="en-US" sz="2100" err="1">
                <a:solidFill>
                  <a:schemeClr val="accent2"/>
                </a:solidFill>
              </a:rPr>
              <a:t>Modiba</a:t>
            </a:r>
            <a:r>
              <a:rPr lang="en-US" sz="2100">
                <a:solidFill>
                  <a:schemeClr val="accent2"/>
                </a:solidFill>
              </a:rPr>
              <a:t>. "Influence of the home environment on the prevention of mother to child transmission of human immunodeficiency virus/acquired immune-deficiency syndrome in South Africa." </a:t>
            </a:r>
            <a:r>
              <a:rPr lang="en-US" sz="2100" i="1">
                <a:solidFill>
                  <a:schemeClr val="accent2"/>
                </a:solidFill>
              </a:rPr>
              <a:t>SAHARA-J: Journal of Social Aspects of HIV/AIDS</a:t>
            </a:r>
            <a:r>
              <a:rPr lang="en-US" sz="2100">
                <a:solidFill>
                  <a:schemeClr val="accent2"/>
                </a:solidFill>
              </a:rPr>
              <a:t>, vol. 12, no. 1, 2015, pp. 59-65. </a:t>
            </a:r>
          </a:p>
          <a:p>
            <a:pPr marL="490538" indent="-490538">
              <a:buFont typeface="Arial" panose="020B0604020202020204" pitchFamily="34" charset="0"/>
              <a:buAutoNum type="arabicPeriod" startAt="32"/>
            </a:pPr>
            <a:r>
              <a:rPr lang="en-US" sz="2100" err="1">
                <a:solidFill>
                  <a:schemeClr val="accent2"/>
                </a:solidFill>
              </a:rPr>
              <a:t>Sofolahan</a:t>
            </a:r>
            <a:r>
              <a:rPr lang="en-US" sz="2100">
                <a:solidFill>
                  <a:schemeClr val="accent2"/>
                </a:solidFill>
              </a:rPr>
              <a:t>, Yewande A., and Collins O. </a:t>
            </a:r>
            <a:r>
              <a:rPr lang="en-US" sz="2100" err="1">
                <a:solidFill>
                  <a:schemeClr val="accent2"/>
                </a:solidFill>
              </a:rPr>
              <a:t>Airhihenbuwa</a:t>
            </a:r>
            <a:r>
              <a:rPr lang="en-US" sz="2100">
                <a:solidFill>
                  <a:schemeClr val="accent2"/>
                </a:solidFill>
              </a:rPr>
              <a:t>. "Cultural Expectations and Reproductive Desires: Experiences of South African Women Living With HIV/AIDS (WLHA)." </a:t>
            </a:r>
            <a:r>
              <a:rPr lang="en-US" sz="2100" i="1">
                <a:solidFill>
                  <a:schemeClr val="accent2"/>
                </a:solidFill>
              </a:rPr>
              <a:t>Health Care for Women International</a:t>
            </a:r>
            <a:r>
              <a:rPr lang="en-US" sz="2100">
                <a:solidFill>
                  <a:schemeClr val="accent2"/>
                </a:solidFill>
              </a:rPr>
              <a:t>, vol. 34, no. 3-4, 2013, pp. 263-280. </a:t>
            </a:r>
          </a:p>
          <a:p>
            <a:pPr marL="490538" indent="-490538">
              <a:buFont typeface="Arial"/>
              <a:buAutoNum type="arabicPeriod" startAt="32"/>
            </a:pPr>
            <a:r>
              <a:rPr lang="en-US" sz="2100">
                <a:solidFill>
                  <a:schemeClr val="accent2"/>
                </a:solidFill>
              </a:rPr>
              <a:t>The </a:t>
            </a:r>
            <a:r>
              <a:rPr lang="en-US" sz="2100" err="1">
                <a:solidFill>
                  <a:schemeClr val="accent2"/>
                </a:solidFill>
              </a:rPr>
              <a:t>Dapivirine</a:t>
            </a:r>
            <a:r>
              <a:rPr lang="en-US" sz="2100">
                <a:solidFill>
                  <a:schemeClr val="accent2"/>
                </a:solidFill>
              </a:rPr>
              <a:t> Ring Design Guide: Human Centered Design Research to Increase Uptake and Use.  USAID, PEPFAR, Center for Accelerating Innovation and Impact. 2017</a:t>
            </a:r>
          </a:p>
          <a:p>
            <a:pPr marL="490538" indent="-490538">
              <a:buFont typeface="Arial"/>
              <a:buAutoNum type="arabicPeriod" startAt="32"/>
            </a:pPr>
            <a:r>
              <a:rPr lang="en-US" sz="2100">
                <a:solidFill>
                  <a:schemeClr val="accent2"/>
                </a:solidFill>
              </a:rPr>
              <a:t>Holmes </a:t>
            </a:r>
            <a:r>
              <a:rPr lang="en-US" sz="2100">
                <a:solidFill>
                  <a:schemeClr val="accent2"/>
                </a:solidFill>
                <a:latin typeface="Calibri" panose="020F0502020204030204" pitchFamily="34" charset="0"/>
                <a:cs typeface="Calibri" panose="020F0502020204030204" pitchFamily="34" charset="0"/>
              </a:rPr>
              <a:t>ah, et al. “ Qualitative characterizations of relationships among South African adolescent girls and young women and male partners.” </a:t>
            </a:r>
            <a:r>
              <a:rPr lang="en-US" sz="2100" i="1">
                <a:solidFill>
                  <a:schemeClr val="accent2"/>
                </a:solidFill>
                <a:latin typeface="Calibri" panose="020F0502020204030204" pitchFamily="34" charset="0"/>
                <a:cs typeface="Calibri" panose="020F0502020204030204" pitchFamily="34" charset="0"/>
              </a:rPr>
              <a:t>Journal of the International AIDS Society </a:t>
            </a:r>
            <a:r>
              <a:rPr lang="en-US" sz="2100">
                <a:solidFill>
                  <a:schemeClr val="accent2"/>
                </a:solidFill>
                <a:latin typeface="Calibri" panose="020F0502020204030204" pitchFamily="34" charset="0"/>
                <a:cs typeface="Calibri" panose="020F0502020204030204" pitchFamily="34" charset="0"/>
              </a:rPr>
              <a:t>23(S3):e25521 </a:t>
            </a:r>
          </a:p>
          <a:p>
            <a:pPr marL="490538" indent="-490538">
              <a:buFont typeface="Arial"/>
              <a:buAutoNum type="arabicPeriod" startAt="32"/>
            </a:pPr>
            <a:r>
              <a:rPr lang="en-US" sz="2100">
                <a:solidFill>
                  <a:schemeClr val="accent2"/>
                </a:solidFill>
              </a:rPr>
              <a:t>Boyce </a:t>
            </a:r>
            <a:r>
              <a:rPr lang="en-US" sz="2100">
                <a:solidFill>
                  <a:schemeClr val="accent2"/>
                </a:solidFill>
                <a:latin typeface="Calibri" panose="020F0502020204030204" pitchFamily="34" charset="0"/>
                <a:cs typeface="Calibri" panose="020F0502020204030204" pitchFamily="34" charset="0"/>
              </a:rPr>
              <a:t>(2020). Women’s and girls’ experiences of reproductive coercion and opportunities for intervention in family planning clinics in Nairobi, Kenya. Reproductive Health 17:96. </a:t>
            </a:r>
          </a:p>
          <a:p>
            <a:pPr marL="490538" indent="-490538">
              <a:buFont typeface="Arial"/>
              <a:buAutoNum type="arabicPeriod" startAt="32"/>
            </a:pPr>
            <a:r>
              <a:rPr lang="en-US" sz="2100">
                <a:solidFill>
                  <a:schemeClr val="accent2"/>
                </a:solidFill>
              </a:rPr>
              <a:t>Abdi et al. (2020). </a:t>
            </a:r>
            <a:r>
              <a:rPr lang="en-US" sz="2100">
                <a:solidFill>
                  <a:schemeClr val="accent2"/>
                </a:solidFill>
                <a:latin typeface="Calibri" panose="020F0502020204030204" pitchFamily="34" charset="0"/>
                <a:cs typeface="Calibri" panose="020F0502020204030204" pitchFamily="34" charset="0"/>
              </a:rPr>
              <a:t>“Children are a blessing from God” – a qualitative study exploring the socio- cultural factors influencing contraceptive use in two Muslim communities in Kenya. Reproductive Health, 17:44. </a:t>
            </a:r>
          </a:p>
          <a:p>
            <a:pPr marL="490538" indent="-490538">
              <a:buFont typeface="Arial"/>
              <a:buAutoNum type="arabicPeriod" startAt="32"/>
            </a:pPr>
            <a:r>
              <a:rPr lang="en-US" sz="2100" err="1">
                <a:solidFill>
                  <a:schemeClr val="accent2"/>
                </a:solidFill>
              </a:rPr>
              <a:t>Mulongo</a:t>
            </a:r>
            <a:r>
              <a:rPr lang="en-US" sz="2100">
                <a:solidFill>
                  <a:schemeClr val="accent2"/>
                </a:solidFill>
              </a:rPr>
              <a:t> et al (2017). Factors associated with uptake of dual contraception among HIV- infected women in Bungoma County, Kenya: a cross sectional study. Pan-African Medical Journal 28 (Supp 1):2 </a:t>
            </a:r>
          </a:p>
          <a:p>
            <a:pPr marL="452438" indent="-452438">
              <a:buFont typeface="Arial" panose="020B0604020202020204" pitchFamily="34" charset="0"/>
              <a:buAutoNum type="arabicPeriod" startAt="32"/>
            </a:pPr>
            <a:endParaRPr lang="en-US" sz="1900">
              <a:solidFill>
                <a:schemeClr val="accent2"/>
              </a:solidFill>
              <a:latin typeface="Calibri" panose="020F0502020204030204" pitchFamily="34" charset="0"/>
              <a:cs typeface="Calibri" panose="020F0502020204030204" pitchFamily="34" charset="0"/>
            </a:endParaRPr>
          </a:p>
          <a:p>
            <a:pPr marL="490538" indent="-490538">
              <a:buFont typeface="Arial"/>
              <a:buAutoNum type="arabicPeriod" startAt="32"/>
            </a:pPr>
            <a:endParaRPr lang="en-US" sz="1600">
              <a:solidFill>
                <a:schemeClr val="accent1"/>
              </a:solidFill>
              <a:latin typeface="Calibri" panose="020F0502020204030204" pitchFamily="34" charset="0"/>
              <a:cs typeface="Calibri" panose="020F0502020204030204" pitchFamily="34" charset="0"/>
            </a:endParaRPr>
          </a:p>
          <a:p>
            <a:pPr marL="490538" indent="-490538">
              <a:buFont typeface="Arial"/>
              <a:buAutoNum type="arabicPeriod" startAt="32"/>
            </a:pPr>
            <a:endParaRPr lang="en-US" sz="1600">
              <a:solidFill>
                <a:schemeClr val="accent2"/>
              </a:solidFill>
            </a:endParaRPr>
          </a:p>
          <a:p>
            <a:pPr marL="0" indent="0">
              <a:buFont typeface="Arial" panose="020B0604020202020204" pitchFamily="34" charset="0"/>
              <a:buNone/>
            </a:pPr>
            <a:endParaRPr lang="en-US" sz="1600">
              <a:solidFill>
                <a:schemeClr val="accent2"/>
              </a:solidFill>
            </a:endParaRPr>
          </a:p>
          <a:p>
            <a:pPr>
              <a:buFont typeface="Arial" panose="020B0604020202020204" pitchFamily="34" charset="0"/>
              <a:buAutoNum type="arabicPeriod" startAt="32"/>
            </a:pPr>
            <a:endParaRPr lang="en-US" sz="1600">
              <a:solidFill>
                <a:schemeClr val="accent2"/>
              </a:solidFill>
            </a:endParaRPr>
          </a:p>
          <a:p>
            <a:pPr marL="0" indent="0">
              <a:buFont typeface="Arial" panose="020B0604020202020204" pitchFamily="34" charset="0"/>
              <a:buNone/>
            </a:pPr>
            <a:endParaRPr lang="en-US" sz="1600">
              <a:solidFill>
                <a:schemeClr val="accent2"/>
              </a:solidFill>
            </a:endParaRPr>
          </a:p>
        </p:txBody>
      </p:sp>
    </p:spTree>
    <p:extLst>
      <p:ext uri="{BB962C8B-B14F-4D97-AF65-F5344CB8AC3E}">
        <p14:creationId xmlns:p14="http://schemas.microsoft.com/office/powerpoint/2010/main" val="254278574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E385-4927-AF4F-AC98-C0247BDB5AE8}"/>
              </a:ext>
            </a:extLst>
          </p:cNvPr>
          <p:cNvSpPr>
            <a:spLocks noGrp="1"/>
          </p:cNvSpPr>
          <p:nvPr>
            <p:ph type="title"/>
          </p:nvPr>
        </p:nvSpPr>
        <p:spPr/>
        <p:txBody>
          <a:bodyPr/>
          <a:lstStyle/>
          <a:p>
            <a:r>
              <a:rPr lang="en-US"/>
              <a:t>Sections 1-3 sources (5/5)</a:t>
            </a:r>
            <a:endParaRPr lang="en-GB"/>
          </a:p>
        </p:txBody>
      </p:sp>
      <p:sp>
        <p:nvSpPr>
          <p:cNvPr id="3" name="Content Placeholder 2">
            <a:extLst>
              <a:ext uri="{FF2B5EF4-FFF2-40B4-BE49-F238E27FC236}">
                <a16:creationId xmlns:a16="http://schemas.microsoft.com/office/drawing/2014/main" id="{DEF4985C-3E6F-D248-A727-697DACC1BF9D}"/>
              </a:ext>
            </a:extLst>
          </p:cNvPr>
          <p:cNvSpPr txBox="1">
            <a:spLocks/>
          </p:cNvSpPr>
          <p:nvPr/>
        </p:nvSpPr>
        <p:spPr>
          <a:xfrm>
            <a:off x="739617" y="1228725"/>
            <a:ext cx="10747534" cy="517207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38"/>
            </a:pPr>
            <a:r>
              <a:rPr lang="en-US" sz="1600" err="1">
                <a:solidFill>
                  <a:schemeClr val="accent2"/>
                </a:solidFill>
              </a:rPr>
              <a:t>Osuafor</a:t>
            </a:r>
            <a:r>
              <a:rPr lang="en-US" sz="1600">
                <a:solidFill>
                  <a:schemeClr val="accent2"/>
                </a:solidFill>
              </a:rPr>
              <a:t> et al (2018 ). Factors related to married or cohabiting women’s decision to use modern contraceptive methods in </a:t>
            </a:r>
            <a:r>
              <a:rPr lang="en-US" sz="1600" err="1">
                <a:solidFill>
                  <a:schemeClr val="accent2"/>
                </a:solidFill>
              </a:rPr>
              <a:t>Mahikeng</a:t>
            </a:r>
            <a:r>
              <a:rPr lang="en-US" sz="1600">
                <a:solidFill>
                  <a:schemeClr val="accent2"/>
                </a:solidFill>
              </a:rPr>
              <a:t>, South Africa. African Journal of Reproductive Health 10(1) a1431 </a:t>
            </a:r>
          </a:p>
          <a:p>
            <a:pPr marL="342900" indent="-342900">
              <a:buFont typeface="+mj-lt"/>
              <a:buAutoNum type="arabicPeriod" startAt="38"/>
            </a:pPr>
            <a:r>
              <a:rPr lang="en-US" sz="1600">
                <a:solidFill>
                  <a:schemeClr val="accent2"/>
                </a:solidFill>
              </a:rPr>
              <a:t>Gombe et al (2020). Key barriers and enablers associated with uptake and continuation of oral pre-exposure prophylaxis (</a:t>
            </a:r>
            <a:r>
              <a:rPr lang="en-US" sz="1600" err="1">
                <a:solidFill>
                  <a:schemeClr val="accent2"/>
                </a:solidFill>
              </a:rPr>
              <a:t>PrEP</a:t>
            </a:r>
            <a:r>
              <a:rPr lang="en-US" sz="1600">
                <a:solidFill>
                  <a:schemeClr val="accent2"/>
                </a:solidFill>
              </a:rPr>
              <a:t>) in the public sector in Zimbabwe. </a:t>
            </a:r>
            <a:r>
              <a:rPr lang="en-US" sz="1600" err="1">
                <a:solidFill>
                  <a:schemeClr val="accent2"/>
                </a:solidFill>
              </a:rPr>
              <a:t>PLoS</a:t>
            </a:r>
            <a:r>
              <a:rPr lang="en-US" sz="1600">
                <a:solidFill>
                  <a:schemeClr val="accent2"/>
                </a:solidFill>
              </a:rPr>
              <a:t> One 15(1): eo227632 </a:t>
            </a:r>
          </a:p>
          <a:p>
            <a:pPr marL="342900" indent="-342900">
              <a:buFont typeface="+mj-lt"/>
              <a:buAutoNum type="arabicPeriod" startAt="38"/>
            </a:pPr>
            <a:r>
              <a:rPr lang="en-US" sz="1600">
                <a:solidFill>
                  <a:schemeClr val="accent2"/>
                </a:solidFill>
                <a:latin typeface="Calibri" panose="020F0502020204030204" pitchFamily="34" charset="0"/>
                <a:cs typeface="Calibri" panose="020F0502020204030204" pitchFamily="34" charset="0"/>
              </a:rPr>
              <a:t>Pleasants et al. Relationship Type and Use of the Vaginal Ring for HIV-1 Prevention in the MTN 020/ASPIRE Trial. </a:t>
            </a:r>
            <a:r>
              <a:rPr lang="en-US" sz="1600" i="1">
                <a:solidFill>
                  <a:schemeClr val="accent2"/>
                </a:solidFill>
                <a:latin typeface="Calibri" panose="020F0502020204030204" pitchFamily="34" charset="0"/>
                <a:cs typeface="Calibri" panose="020F0502020204030204" pitchFamily="34" charset="0"/>
              </a:rPr>
              <a:t>AIDS </a:t>
            </a:r>
            <a:r>
              <a:rPr lang="en-US" sz="1600" i="1" err="1">
                <a:solidFill>
                  <a:schemeClr val="accent2"/>
                </a:solidFill>
                <a:latin typeface="Calibri" panose="020F0502020204030204" pitchFamily="34" charset="0"/>
                <a:cs typeface="Calibri" panose="020F0502020204030204" pitchFamily="34" charset="0"/>
              </a:rPr>
              <a:t>Behav</a:t>
            </a:r>
            <a:r>
              <a:rPr lang="en-US" sz="1600">
                <a:solidFill>
                  <a:schemeClr val="accent2"/>
                </a:solidFill>
                <a:latin typeface="Calibri" panose="020F0502020204030204" pitchFamily="34" charset="0"/>
                <a:cs typeface="Calibri" panose="020F0502020204030204" pitchFamily="34" charset="0"/>
              </a:rPr>
              <a:t>, 24 (3), 2020: </a:t>
            </a:r>
            <a:r>
              <a:rPr lang="en-US" sz="1600" err="1">
                <a:solidFill>
                  <a:schemeClr val="accent2"/>
                </a:solidFill>
              </a:rPr>
              <a:t>doi</a:t>
            </a:r>
            <a:r>
              <a:rPr lang="en-US" sz="1600">
                <a:solidFill>
                  <a:schemeClr val="accent2"/>
                </a:solidFill>
              </a:rPr>
              <a:t>: 10.1007/s10461-019-02521-9</a:t>
            </a:r>
          </a:p>
          <a:p>
            <a:pPr marL="342900" indent="-342900">
              <a:buFont typeface="+mj-lt"/>
              <a:buAutoNum type="arabicPeriod" startAt="38"/>
            </a:pPr>
            <a:r>
              <a:rPr lang="en-US" sz="1600">
                <a:solidFill>
                  <a:schemeClr val="accent2"/>
                </a:solidFill>
              </a:rPr>
              <a:t>Milford C, </a:t>
            </a:r>
            <a:r>
              <a:rPr lang="en-US" sz="1600" err="1">
                <a:solidFill>
                  <a:schemeClr val="accent2"/>
                </a:solidFill>
              </a:rPr>
              <a:t>Rambally</a:t>
            </a:r>
            <a:r>
              <a:rPr lang="en-US" sz="1600">
                <a:solidFill>
                  <a:schemeClr val="accent2"/>
                </a:solidFill>
              </a:rPr>
              <a:t> Greener L, Malherbe M, Smit J, Nel A. Partners, peers and </a:t>
            </a:r>
            <a:r>
              <a:rPr lang="en-US" sz="1600" err="1">
                <a:solidFill>
                  <a:schemeClr val="accent2"/>
                </a:solidFill>
              </a:rPr>
              <a:t>rumours</a:t>
            </a:r>
            <a:r>
              <a:rPr lang="en-US" sz="1600">
                <a:solidFill>
                  <a:schemeClr val="accent2"/>
                </a:solidFill>
              </a:rPr>
              <a:t> as influencers of use and attitudes towards the </a:t>
            </a:r>
            <a:r>
              <a:rPr lang="en-US" sz="1600" err="1">
                <a:solidFill>
                  <a:schemeClr val="accent2"/>
                </a:solidFill>
              </a:rPr>
              <a:t>dapivirine</a:t>
            </a:r>
            <a:r>
              <a:rPr lang="en-US" sz="1600">
                <a:solidFill>
                  <a:schemeClr val="accent2"/>
                </a:solidFill>
              </a:rPr>
              <a:t> vaginal ring: qualitative data from The Ring Study (IPM 027). HIV Research for Prevention. Madrid, Spain. 21–25 Oct 2018: 25. 10.1089/aid.2018.5000.abstracts. </a:t>
            </a:r>
          </a:p>
          <a:p>
            <a:pPr marL="342900" indent="-342900">
              <a:buFont typeface="+mj-lt"/>
              <a:buAutoNum type="arabicPeriod" startAt="38"/>
            </a:pPr>
            <a:r>
              <a:rPr lang="en-US" sz="1600">
                <a:solidFill>
                  <a:schemeClr val="accent2"/>
                </a:solidFill>
                <a:latin typeface="Calibri" panose="020F0502020204030204" pitchFamily="34" charset="0"/>
                <a:cs typeface="Calibri" panose="020F0502020204030204" pitchFamily="34" charset="0"/>
              </a:rPr>
              <a:t>Dalberg. </a:t>
            </a:r>
            <a:r>
              <a:rPr lang="en-US" sz="1600" err="1">
                <a:solidFill>
                  <a:schemeClr val="accent2"/>
                </a:solidFill>
                <a:latin typeface="Calibri" panose="020F0502020204030204" pitchFamily="34" charset="0"/>
                <a:cs typeface="Calibri" panose="020F0502020204030204" pitchFamily="34" charset="0"/>
              </a:rPr>
              <a:t>Dapivirine</a:t>
            </a:r>
            <a:r>
              <a:rPr lang="en-US" sz="1600">
                <a:solidFill>
                  <a:schemeClr val="accent2"/>
                </a:solidFill>
                <a:latin typeface="Calibri" panose="020F0502020204030204" pitchFamily="34" charset="0"/>
                <a:cs typeface="Calibri" panose="020F0502020204030204" pitchFamily="34" charset="0"/>
              </a:rPr>
              <a:t> Ring Design Guide. 2019. https://</a:t>
            </a:r>
            <a:r>
              <a:rPr lang="en-US" sz="1600" err="1">
                <a:solidFill>
                  <a:schemeClr val="accent2"/>
                </a:solidFill>
                <a:latin typeface="Calibri" panose="020F0502020204030204" pitchFamily="34" charset="0"/>
                <a:cs typeface="Calibri" panose="020F0502020204030204" pitchFamily="34" charset="0"/>
              </a:rPr>
              <a:t>www.usaid.gov</a:t>
            </a:r>
            <a:r>
              <a:rPr lang="en-US" sz="1600">
                <a:solidFill>
                  <a:schemeClr val="accent2"/>
                </a:solidFill>
                <a:latin typeface="Calibri" panose="020F0502020204030204" pitchFamily="34" charset="0"/>
                <a:cs typeface="Calibri" panose="020F0502020204030204" pitchFamily="34" charset="0"/>
              </a:rPr>
              <a:t>/sites/default/files/documents/1864/V15_original_new.compressed_508_fixed_final.pdf </a:t>
            </a:r>
          </a:p>
          <a:p>
            <a:pPr marL="342900" indent="-342900">
              <a:buFont typeface="+mj-lt"/>
              <a:buAutoNum type="arabicPeriod" startAt="38"/>
            </a:pPr>
            <a:r>
              <a:rPr lang="en-US" sz="1600">
                <a:solidFill>
                  <a:schemeClr val="accent2"/>
                </a:solidFill>
                <a:latin typeface="Calibri" panose="020F0502020204030204" pitchFamily="34" charset="0"/>
                <a:cs typeface="Calibri" panose="020F0502020204030204" pitchFamily="34" charset="0"/>
              </a:rPr>
              <a:t>Route2Results. Understanding Consumer Preference for HIV Prevention Products. 2017. https://</a:t>
            </a:r>
            <a:r>
              <a:rPr lang="en-US" sz="1600" err="1">
                <a:solidFill>
                  <a:schemeClr val="accent2"/>
                </a:solidFill>
                <a:latin typeface="Calibri" panose="020F0502020204030204" pitchFamily="34" charset="0"/>
                <a:cs typeface="Calibri" panose="020F0502020204030204" pitchFamily="34" charset="0"/>
              </a:rPr>
              <a:t>theimpt.org</a:t>
            </a:r>
            <a:r>
              <a:rPr lang="en-US" sz="1600">
                <a:solidFill>
                  <a:schemeClr val="accent2"/>
                </a:solidFill>
                <a:latin typeface="Calibri" panose="020F0502020204030204" pitchFamily="34" charset="0"/>
                <a:cs typeface="Calibri" panose="020F0502020204030204" pitchFamily="34" charset="0"/>
              </a:rPr>
              <a:t>/documents/reports/Understanding-Consumer-Preferences-Prevention-Products-R2RQUAL.pdf</a:t>
            </a:r>
          </a:p>
          <a:p>
            <a:pPr marL="342900" indent="-342900">
              <a:buFont typeface="+mj-lt"/>
              <a:buAutoNum type="arabicPeriod" startAt="38"/>
            </a:pPr>
            <a:r>
              <a:rPr lang="en-US" sz="1600">
                <a:solidFill>
                  <a:schemeClr val="accent2"/>
                </a:solidFill>
              </a:rPr>
              <a:t>Montgomery, Elizabeth T., et al. ”Reasons for non-adherence to the </a:t>
            </a:r>
            <a:r>
              <a:rPr lang="en-US" sz="1600" err="1">
                <a:solidFill>
                  <a:schemeClr val="accent2"/>
                </a:solidFill>
              </a:rPr>
              <a:t>dapivirine</a:t>
            </a:r>
            <a:r>
              <a:rPr lang="en-US" sz="1600">
                <a:solidFill>
                  <a:schemeClr val="accent2"/>
                </a:solidFill>
              </a:rPr>
              <a:t> vaginal ring: narrative explanations of objective drug-level results" </a:t>
            </a:r>
            <a:r>
              <a:rPr lang="en-US" sz="1600" i="1">
                <a:solidFill>
                  <a:schemeClr val="accent2"/>
                </a:solidFill>
              </a:rPr>
              <a:t>AIDS</a:t>
            </a:r>
            <a:r>
              <a:rPr lang="en-US" sz="1600">
                <a:solidFill>
                  <a:schemeClr val="accent2"/>
                </a:solidFill>
              </a:rPr>
              <a:t>, 2018: </a:t>
            </a:r>
            <a:r>
              <a:rPr lang="en-US" sz="1600" err="1">
                <a:solidFill>
                  <a:schemeClr val="accent2"/>
                </a:solidFill>
              </a:rPr>
              <a:t>doi</a:t>
            </a:r>
            <a:r>
              <a:rPr lang="en-US" sz="1600">
                <a:solidFill>
                  <a:schemeClr val="accent2"/>
                </a:solidFill>
              </a:rPr>
              <a:t>: </a:t>
            </a:r>
            <a:r>
              <a:rPr lang="en-US" sz="1600">
                <a:solidFill>
                  <a:schemeClr val="accent2"/>
                </a:solidFill>
                <a:hlinkClick r:id="rId2">
                  <a:extLst>
                    <a:ext uri="{A12FA001-AC4F-418D-AE19-62706E023703}">
                      <ahyp:hlinkClr xmlns:ahyp="http://schemas.microsoft.com/office/drawing/2018/hyperlinkcolor" val="tx"/>
                    </a:ext>
                  </a:extLst>
                </a:hlinkClick>
              </a:rPr>
              <a:t>10.1097/QAD.0000000000001868</a:t>
            </a:r>
            <a:r>
              <a:rPr lang="en-US" sz="1600">
                <a:solidFill>
                  <a:schemeClr val="accent2"/>
                </a:solidFill>
              </a:rPr>
              <a:t>.</a:t>
            </a:r>
          </a:p>
          <a:p>
            <a:pPr marL="342900" indent="-342900">
              <a:buFont typeface="+mj-lt"/>
              <a:buAutoNum type="arabicPeriod" startAt="38"/>
            </a:pPr>
            <a:r>
              <a:rPr lang="en-US" sz="1600" err="1">
                <a:solidFill>
                  <a:schemeClr val="accent2"/>
                </a:solidFill>
              </a:rPr>
              <a:t>Govendor</a:t>
            </a:r>
            <a:r>
              <a:rPr lang="en-US" sz="1600">
                <a:solidFill>
                  <a:schemeClr val="accent2"/>
                </a:solidFill>
              </a:rPr>
              <a:t> E. et al. “Understanding women and men’s acceptability of current and new HIV prevention technologies in KwaZulu-Natal, South Africa. AIDS Care, 30(1), 2018: </a:t>
            </a:r>
            <a:r>
              <a:rPr lang="en-US" sz="1600">
                <a:solidFill>
                  <a:schemeClr val="accent2"/>
                </a:solidFill>
                <a:hlinkClick r:id="rId3">
                  <a:extLst>
                    <a:ext uri="{A12FA001-AC4F-418D-AE19-62706E023703}">
                      <ahyp:hlinkClr xmlns:ahyp="http://schemas.microsoft.com/office/drawing/2018/hyperlinkcolor" val="tx"/>
                    </a:ext>
                  </a:extLst>
                </a:hlinkClick>
              </a:rPr>
              <a:t>10.1080/09540121.2018.1488027</a:t>
            </a:r>
            <a:endParaRPr lang="en-US" sz="1600">
              <a:solidFill>
                <a:schemeClr val="accent2"/>
              </a:solidFill>
            </a:endParaRPr>
          </a:p>
          <a:p>
            <a:pPr marL="342900" indent="-342900">
              <a:buFont typeface="+mj-lt"/>
              <a:buAutoNum type="arabicPeriod" startAt="38"/>
            </a:pPr>
            <a:r>
              <a:rPr lang="en-US" sz="1600" err="1">
                <a:solidFill>
                  <a:schemeClr val="accent2"/>
                </a:solidFill>
                <a:latin typeface="Calibri" panose="020F0502020204030204" pitchFamily="34" charset="0"/>
                <a:cs typeface="Calibri" panose="020F0502020204030204" pitchFamily="34" charset="0"/>
              </a:rPr>
              <a:t>Irungu</a:t>
            </a:r>
            <a:r>
              <a:rPr lang="en-US" sz="1600">
                <a:solidFill>
                  <a:schemeClr val="accent2"/>
                </a:solidFill>
                <a:latin typeface="Calibri" panose="020F0502020204030204" pitchFamily="34" charset="0"/>
                <a:cs typeface="Calibri" panose="020F0502020204030204" pitchFamily="34" charset="0"/>
              </a:rPr>
              <a:t> E. et al. “Multi-level </a:t>
            </a:r>
            <a:r>
              <a:rPr lang="en-US" sz="1600" err="1">
                <a:solidFill>
                  <a:schemeClr val="accent2"/>
                </a:solidFill>
                <a:latin typeface="Calibri" panose="020F0502020204030204" pitchFamily="34" charset="0"/>
                <a:cs typeface="Calibri" panose="020F0502020204030204" pitchFamily="34" charset="0"/>
              </a:rPr>
              <a:t>Interventiosn</a:t>
            </a:r>
            <a:r>
              <a:rPr lang="en-US" sz="1600">
                <a:solidFill>
                  <a:schemeClr val="accent2"/>
                </a:solidFill>
                <a:latin typeface="Calibri" panose="020F0502020204030204" pitchFamily="34" charset="0"/>
                <a:cs typeface="Calibri" panose="020F0502020204030204" pitchFamily="34" charset="0"/>
              </a:rPr>
              <a:t> to Promote Oral Pre-Exposure Prophylaxis Use Among Adolescent Girls and Young Women: a Review of Recent Research.” </a:t>
            </a:r>
            <a:r>
              <a:rPr lang="en-US" sz="1600" err="1">
                <a:solidFill>
                  <a:schemeClr val="accent2"/>
                </a:solidFill>
                <a:latin typeface="Calibri" panose="020F0502020204030204" pitchFamily="34" charset="0"/>
                <a:cs typeface="Calibri" panose="020F0502020204030204" pitchFamily="34" charset="0"/>
              </a:rPr>
              <a:t>Curr</a:t>
            </a:r>
            <a:r>
              <a:rPr lang="en-US" sz="1600">
                <a:solidFill>
                  <a:schemeClr val="accent2"/>
                </a:solidFill>
                <a:latin typeface="Calibri" panose="020F0502020204030204" pitchFamily="34" charset="0"/>
                <a:cs typeface="Calibri" panose="020F0502020204030204" pitchFamily="34" charset="0"/>
              </a:rPr>
              <a:t> HIV/AIDS Rep, 18(6), 2021: </a:t>
            </a:r>
            <a:r>
              <a:rPr lang="en-US" sz="1600" err="1">
                <a:solidFill>
                  <a:schemeClr val="accent2"/>
                </a:solidFill>
              </a:rPr>
              <a:t>doi</a:t>
            </a:r>
            <a:r>
              <a:rPr lang="en-US" sz="1600">
                <a:solidFill>
                  <a:schemeClr val="accent2"/>
                </a:solidFill>
              </a:rPr>
              <a:t>: </a:t>
            </a:r>
            <a:r>
              <a:rPr lang="en-US" sz="1600">
                <a:solidFill>
                  <a:schemeClr val="accent2"/>
                </a:solidFill>
                <a:hlinkClick r:id="rId4">
                  <a:extLst>
                    <a:ext uri="{A12FA001-AC4F-418D-AE19-62706E023703}">
                      <ahyp:hlinkClr xmlns:ahyp="http://schemas.microsoft.com/office/drawing/2018/hyperlinkcolor" val="tx"/>
                    </a:ext>
                  </a:extLst>
                </a:hlinkClick>
              </a:rPr>
              <a:t>10.1007/s11904-021-00576-9</a:t>
            </a:r>
            <a:endParaRPr lang="en-US" sz="1600">
              <a:solidFill>
                <a:schemeClr val="accent2"/>
              </a:solidFill>
            </a:endParaRPr>
          </a:p>
          <a:p>
            <a:pPr marL="342900" indent="-342900">
              <a:buFont typeface="+mj-lt"/>
              <a:buAutoNum type="arabicPeriod" startAt="38"/>
            </a:pPr>
            <a:r>
              <a:rPr lang="en-US" sz="1600">
                <a:solidFill>
                  <a:schemeClr val="accent2"/>
                </a:solidFill>
                <a:latin typeface="Calibri" panose="020F0502020204030204" pitchFamily="34" charset="0"/>
                <a:cs typeface="Calibri" panose="020F0502020204030204" pitchFamily="34" charset="0"/>
              </a:rPr>
              <a:t>Baron D. et al. “You talk about problems until you feel free: South Africa adolescent girls’ and young women’s narratives on the value of HIV </a:t>
            </a:r>
            <a:r>
              <a:rPr lang="en-US" sz="1600" err="1">
                <a:solidFill>
                  <a:schemeClr val="accent2"/>
                </a:solidFill>
                <a:latin typeface="Calibri" panose="020F0502020204030204" pitchFamily="34" charset="0"/>
                <a:cs typeface="Calibri" panose="020F0502020204030204" pitchFamily="34" charset="0"/>
              </a:rPr>
              <a:t>preventin</a:t>
            </a:r>
            <a:r>
              <a:rPr lang="en-US" sz="1600">
                <a:solidFill>
                  <a:schemeClr val="accent2"/>
                </a:solidFill>
                <a:latin typeface="Calibri" panose="020F0502020204030204" pitchFamily="34" charset="0"/>
                <a:cs typeface="Calibri" panose="020F0502020204030204" pitchFamily="34" charset="0"/>
              </a:rPr>
              <a:t> peer support clubs” BMC Public Health, 20(1016), 2020: </a:t>
            </a:r>
            <a:r>
              <a:rPr lang="en-US" sz="1600">
                <a:solidFill>
                  <a:schemeClr val="accent2"/>
                </a:solidFill>
              </a:rPr>
              <a:t>oi: </a:t>
            </a:r>
            <a:r>
              <a:rPr lang="en-US" sz="1600">
                <a:solidFill>
                  <a:schemeClr val="accent2"/>
                </a:solidFill>
                <a:hlinkClick r:id="rId5">
                  <a:extLst>
                    <a:ext uri="{A12FA001-AC4F-418D-AE19-62706E023703}">
                      <ahyp:hlinkClr xmlns:ahyp="http://schemas.microsoft.com/office/drawing/2018/hyperlinkcolor" val="tx"/>
                    </a:ext>
                  </a:extLst>
                </a:hlinkClick>
              </a:rPr>
              <a:t>10.1186/s12889-020-09115-4</a:t>
            </a:r>
            <a:endParaRPr lang="en-US" sz="1600">
              <a:solidFill>
                <a:schemeClr val="accent2"/>
              </a:solidFill>
              <a:latin typeface="Calibri" panose="020F0502020204030204" pitchFamily="34" charset="0"/>
              <a:cs typeface="Calibri" panose="020F0502020204030204" pitchFamily="34" charset="0"/>
            </a:endParaRPr>
          </a:p>
          <a:p>
            <a:pPr marL="0" indent="0">
              <a:buNone/>
            </a:pPr>
            <a:endParaRPr lang="en-US" sz="1600">
              <a:solidFill>
                <a:schemeClr val="accent1"/>
              </a:solidFill>
            </a:endParaRPr>
          </a:p>
          <a:p>
            <a:pPr marL="0" indent="0">
              <a:buNone/>
            </a:pPr>
            <a:endParaRPr lang="en-US" sz="1600">
              <a:solidFill>
                <a:schemeClr val="accent1"/>
              </a:solidFill>
            </a:endParaRPr>
          </a:p>
          <a:p>
            <a:pPr marL="452438" indent="-452438">
              <a:buFont typeface="Arial" panose="020B0604020202020204" pitchFamily="34" charset="0"/>
              <a:buAutoNum type="arabicPeriod" startAt="32"/>
            </a:pPr>
            <a:endParaRPr lang="en-US" sz="2400">
              <a:solidFill>
                <a:schemeClr val="accent2"/>
              </a:solidFill>
              <a:latin typeface="Calibri" panose="020F0502020204030204" pitchFamily="34" charset="0"/>
              <a:cs typeface="Calibri" panose="020F0502020204030204" pitchFamily="34" charset="0"/>
            </a:endParaRPr>
          </a:p>
          <a:p>
            <a:pPr marL="490538" indent="-490538">
              <a:buFont typeface="Arial"/>
              <a:buAutoNum type="arabicPeriod" startAt="32"/>
            </a:pPr>
            <a:endParaRPr lang="en-US" sz="1600">
              <a:solidFill>
                <a:schemeClr val="accent1"/>
              </a:solidFill>
              <a:latin typeface="Calibri" panose="020F0502020204030204" pitchFamily="34" charset="0"/>
              <a:cs typeface="Calibri" panose="020F0502020204030204" pitchFamily="34" charset="0"/>
            </a:endParaRPr>
          </a:p>
          <a:p>
            <a:pPr marL="490538" indent="-490538">
              <a:buFont typeface="Arial"/>
              <a:buAutoNum type="arabicPeriod" startAt="32"/>
            </a:pPr>
            <a:endParaRPr lang="en-US" sz="1600">
              <a:solidFill>
                <a:schemeClr val="accent2"/>
              </a:solidFill>
            </a:endParaRPr>
          </a:p>
          <a:p>
            <a:pPr marL="0" indent="0">
              <a:buFont typeface="Arial" panose="020B0604020202020204" pitchFamily="34" charset="0"/>
              <a:buNone/>
            </a:pPr>
            <a:endParaRPr lang="en-US" sz="1600">
              <a:solidFill>
                <a:schemeClr val="accent2"/>
              </a:solidFill>
            </a:endParaRPr>
          </a:p>
          <a:p>
            <a:pPr>
              <a:buFont typeface="Arial" panose="020B0604020202020204" pitchFamily="34" charset="0"/>
              <a:buAutoNum type="arabicPeriod" startAt="32"/>
            </a:pPr>
            <a:endParaRPr lang="en-US" sz="1600">
              <a:solidFill>
                <a:schemeClr val="accent2"/>
              </a:solidFill>
            </a:endParaRPr>
          </a:p>
          <a:p>
            <a:pPr marL="0" indent="0">
              <a:buFont typeface="Arial" panose="020B0604020202020204" pitchFamily="34" charset="0"/>
              <a:buNone/>
            </a:pPr>
            <a:endParaRPr lang="en-US" sz="1600">
              <a:solidFill>
                <a:schemeClr val="accent2"/>
              </a:solidFill>
            </a:endParaRPr>
          </a:p>
        </p:txBody>
      </p:sp>
    </p:spTree>
    <p:extLst>
      <p:ext uri="{BB962C8B-B14F-4D97-AF65-F5344CB8AC3E}">
        <p14:creationId xmlns:p14="http://schemas.microsoft.com/office/powerpoint/2010/main" val="408628172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D8C1-466E-D440-AB7F-CC2E91148AC8}"/>
              </a:ext>
            </a:extLst>
          </p:cNvPr>
          <p:cNvSpPr>
            <a:spLocks noGrp="1"/>
          </p:cNvSpPr>
          <p:nvPr>
            <p:ph type="title"/>
          </p:nvPr>
        </p:nvSpPr>
        <p:spPr/>
        <p:txBody>
          <a:bodyPr/>
          <a:lstStyle/>
          <a:p>
            <a:r>
              <a:rPr lang="en-US"/>
              <a:t>Section 4 sources (1/3)</a:t>
            </a:r>
            <a:endParaRPr lang="en-GB"/>
          </a:p>
        </p:txBody>
      </p:sp>
      <p:sp>
        <p:nvSpPr>
          <p:cNvPr id="3" name="Content Placeholder 2">
            <a:extLst>
              <a:ext uri="{FF2B5EF4-FFF2-40B4-BE49-F238E27FC236}">
                <a16:creationId xmlns:a16="http://schemas.microsoft.com/office/drawing/2014/main" id="{0DF70E1F-3E1B-FB48-A049-3395E65E9CC7}"/>
              </a:ext>
            </a:extLst>
          </p:cNvPr>
          <p:cNvSpPr txBox="1">
            <a:spLocks/>
          </p:cNvSpPr>
          <p:nvPr/>
        </p:nvSpPr>
        <p:spPr>
          <a:xfrm>
            <a:off x="702654" y="1617135"/>
            <a:ext cx="10786692" cy="4525963"/>
          </a:xfrm>
          <a:prstGeom prst="rect">
            <a:avLst/>
          </a:prstGeom>
        </p:spPr>
        <p:txBody>
          <a:bodyPr vert="horz" lIns="45720" tIns="45720" rIns="4572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1500">
                <a:solidFill>
                  <a:schemeClr val="accent2"/>
                </a:solidFill>
              </a:rPr>
              <a:t>Le Tape, André R., et al. "The relevance of the content of an HIV and AIDS social intervention </a:t>
            </a:r>
            <a:r>
              <a:rPr lang="en-US" sz="1500" err="1">
                <a:solidFill>
                  <a:schemeClr val="accent2"/>
                </a:solidFill>
              </a:rPr>
              <a:t>programme</a:t>
            </a:r>
            <a:r>
              <a:rPr lang="en-US" sz="1500">
                <a:solidFill>
                  <a:schemeClr val="accent2"/>
                </a:solidFill>
              </a:rPr>
              <a:t> for the youth in the Northern Cape, South Africa." </a:t>
            </a:r>
            <a:r>
              <a:rPr lang="en-US" sz="1500" i="1">
                <a:solidFill>
                  <a:schemeClr val="accent2"/>
                </a:solidFill>
              </a:rPr>
              <a:t>African Journal of AIDS Research</a:t>
            </a:r>
            <a:r>
              <a:rPr lang="en-US" sz="1500">
                <a:solidFill>
                  <a:schemeClr val="accent2"/>
                </a:solidFill>
              </a:rPr>
              <a:t>, vol. 18, no. 3, 2019, pp. 234-243.</a:t>
            </a:r>
          </a:p>
          <a:p>
            <a:pPr marL="457200" indent="-457200">
              <a:buFont typeface="+mj-lt"/>
              <a:buAutoNum type="arabicPeriod"/>
            </a:pPr>
            <a:r>
              <a:rPr lang="en-US" sz="1500">
                <a:solidFill>
                  <a:schemeClr val="accent2"/>
                </a:solidFill>
              </a:rPr>
              <a:t>Sorensen, </a:t>
            </a:r>
            <a:r>
              <a:rPr lang="en-US" sz="1500" err="1">
                <a:solidFill>
                  <a:schemeClr val="accent2"/>
                </a:solidFill>
              </a:rPr>
              <a:t>Marit</a:t>
            </a:r>
            <a:r>
              <a:rPr lang="en-US" sz="1500">
                <a:solidFill>
                  <a:schemeClr val="accent2"/>
                </a:solidFill>
              </a:rPr>
              <a:t>, et al. "Gender differences in HIV related psychological variables in a Tanzanian intervention using sport." </a:t>
            </a:r>
            <a:r>
              <a:rPr lang="en-US" sz="1500" i="1">
                <a:solidFill>
                  <a:schemeClr val="accent2"/>
                </a:solidFill>
              </a:rPr>
              <a:t>International Journal of Sport and Exercise Psychology</a:t>
            </a:r>
            <a:r>
              <a:rPr lang="en-US" sz="1500">
                <a:solidFill>
                  <a:schemeClr val="accent2"/>
                </a:solidFill>
              </a:rPr>
              <a:t>, vol. 14, no. 2, 2015, pp. 135-151.</a:t>
            </a:r>
          </a:p>
          <a:p>
            <a:pPr marL="457200" indent="-457200">
              <a:buFont typeface="+mj-lt"/>
              <a:buAutoNum type="arabicPeriod"/>
            </a:pPr>
            <a:r>
              <a:rPr lang="en-US" sz="1500" err="1">
                <a:solidFill>
                  <a:schemeClr val="accent2"/>
                </a:solidFill>
              </a:rPr>
              <a:t>Viitanen</a:t>
            </a:r>
            <a:r>
              <a:rPr lang="en-US" sz="1500">
                <a:solidFill>
                  <a:schemeClr val="accent2"/>
                </a:solidFill>
              </a:rPr>
              <a:t>, Amanda P., and Christopher J. Colvin. "Lessons learned: program messaging in gender-transformative work with men and boys in South Africa." </a:t>
            </a:r>
            <a:r>
              <a:rPr lang="en-US" sz="1500" i="1">
                <a:solidFill>
                  <a:schemeClr val="accent2"/>
                </a:solidFill>
              </a:rPr>
              <a:t>Global Health Action</a:t>
            </a:r>
            <a:r>
              <a:rPr lang="en-US" sz="1500">
                <a:solidFill>
                  <a:schemeClr val="accent2"/>
                </a:solidFill>
              </a:rPr>
              <a:t>, vol. 8, no. 1, 2015, p. 27860.</a:t>
            </a:r>
          </a:p>
          <a:p>
            <a:pPr marL="457200" indent="-457200">
              <a:buFont typeface="+mj-lt"/>
              <a:buAutoNum type="arabicPeriod"/>
            </a:pPr>
            <a:r>
              <a:rPr lang="en-US" sz="1500">
                <a:solidFill>
                  <a:schemeClr val="accent2"/>
                </a:solidFill>
              </a:rPr>
              <a:t>Coates, Thomas J., et al. "Effect of community-based voluntary counselling and testing on HIV incidence and social and </a:t>
            </a:r>
            <a:r>
              <a:rPr lang="en-US" sz="1500" err="1">
                <a:solidFill>
                  <a:schemeClr val="accent2"/>
                </a:solidFill>
              </a:rPr>
              <a:t>behavioural</a:t>
            </a:r>
            <a:r>
              <a:rPr lang="en-US" sz="1500">
                <a:solidFill>
                  <a:schemeClr val="accent2"/>
                </a:solidFill>
              </a:rPr>
              <a:t> outcomes (NIMH Project Accept; HPTN 043): a cluster-</a:t>
            </a:r>
            <a:r>
              <a:rPr lang="en-US" sz="1500" err="1">
                <a:solidFill>
                  <a:schemeClr val="accent2"/>
                </a:solidFill>
              </a:rPr>
              <a:t>randomised</a:t>
            </a:r>
            <a:r>
              <a:rPr lang="en-US" sz="1500">
                <a:solidFill>
                  <a:schemeClr val="accent2"/>
                </a:solidFill>
              </a:rPr>
              <a:t> trial." </a:t>
            </a:r>
            <a:r>
              <a:rPr lang="en-US" sz="1500" i="1">
                <a:solidFill>
                  <a:schemeClr val="accent2"/>
                </a:solidFill>
              </a:rPr>
              <a:t>The Lancet Global Health</a:t>
            </a:r>
            <a:r>
              <a:rPr lang="en-US" sz="1500">
                <a:solidFill>
                  <a:schemeClr val="accent2"/>
                </a:solidFill>
              </a:rPr>
              <a:t>, vol. 2, no. 5, 2014, pp. e267-e277.</a:t>
            </a:r>
          </a:p>
          <a:p>
            <a:pPr marL="457200" indent="-457200">
              <a:buFont typeface="+mj-lt"/>
              <a:buAutoNum type="arabicPeriod"/>
            </a:pPr>
            <a:r>
              <a:rPr lang="en-US" sz="1500" err="1">
                <a:solidFill>
                  <a:schemeClr val="accent2"/>
                </a:solidFill>
              </a:rPr>
              <a:t>Kågesten</a:t>
            </a:r>
            <a:r>
              <a:rPr lang="en-US" sz="1500">
                <a:solidFill>
                  <a:schemeClr val="accent2"/>
                </a:solidFill>
              </a:rPr>
              <a:t>, Anna E., et al. "Young People’s Experiences With an Empowerment-Based Behavior Change Intervention to Prevent Sexual Violence in Nairobi Informal Settlements: A Qualitative Study." </a:t>
            </a:r>
            <a:r>
              <a:rPr lang="en-US" sz="1500" i="1">
                <a:solidFill>
                  <a:schemeClr val="accent2"/>
                </a:solidFill>
              </a:rPr>
              <a:t>Global Health: Science and Practice</a:t>
            </a:r>
            <a:r>
              <a:rPr lang="en-US" sz="1500">
                <a:solidFill>
                  <a:schemeClr val="accent2"/>
                </a:solidFill>
              </a:rPr>
              <a:t>, vol. 9, no. 3, 2021, pp. 508-522.</a:t>
            </a:r>
          </a:p>
          <a:p>
            <a:pPr marL="457200" indent="-457200">
              <a:buFont typeface="+mj-lt"/>
              <a:buAutoNum type="arabicPeriod"/>
            </a:pPr>
            <a:r>
              <a:rPr lang="en-US" sz="1500">
                <a:solidFill>
                  <a:schemeClr val="accent2"/>
                </a:solidFill>
              </a:rPr>
              <a:t>Montgomery, Elizabeth T., et al. "Integration of a Relationship-focused Counseling Intervention with Delivery of the </a:t>
            </a:r>
            <a:r>
              <a:rPr lang="en-US" sz="1500" err="1">
                <a:solidFill>
                  <a:schemeClr val="accent2"/>
                </a:solidFill>
              </a:rPr>
              <a:t>Dapivirine</a:t>
            </a:r>
            <a:r>
              <a:rPr lang="en-US" sz="1500">
                <a:solidFill>
                  <a:schemeClr val="accent2"/>
                </a:solidFill>
              </a:rPr>
              <a:t> Ring for HIV Prevention to Women in Johannesburg: Results of the CHARISMA Pilot Study." </a:t>
            </a:r>
            <a:r>
              <a:rPr lang="en-US" sz="1500" i="1">
                <a:solidFill>
                  <a:schemeClr val="accent2"/>
                </a:solidFill>
              </a:rPr>
              <a:t>AIDS and Behavior</a:t>
            </a:r>
            <a:r>
              <a:rPr lang="en-US" sz="1500">
                <a:solidFill>
                  <a:schemeClr val="accent2"/>
                </a:solidFill>
              </a:rPr>
              <a:t>, 2021.</a:t>
            </a:r>
          </a:p>
          <a:p>
            <a:pPr marL="457200" indent="-457200">
              <a:buFont typeface="+mj-lt"/>
              <a:buAutoNum type="arabicPeriod"/>
            </a:pPr>
            <a:r>
              <a:rPr lang="en-US" sz="1500" err="1">
                <a:solidFill>
                  <a:schemeClr val="accent2"/>
                </a:solidFill>
              </a:rPr>
              <a:t>Shahmanesh</a:t>
            </a:r>
            <a:r>
              <a:rPr lang="en-US" sz="1500">
                <a:solidFill>
                  <a:schemeClr val="accent2"/>
                </a:solidFill>
              </a:rPr>
              <a:t>, Maryam, et al. "</a:t>
            </a:r>
            <a:r>
              <a:rPr lang="en-US" sz="1500" err="1">
                <a:solidFill>
                  <a:schemeClr val="accent2"/>
                </a:solidFill>
              </a:rPr>
              <a:t>Thetha</a:t>
            </a:r>
            <a:r>
              <a:rPr lang="en-US" sz="1500">
                <a:solidFill>
                  <a:schemeClr val="accent2"/>
                </a:solidFill>
              </a:rPr>
              <a:t> Nami : Participatory development of a peer-navigator intervention to deliver biosocial HIV prevention for adolescents and youth in rural South Africa." 2021.</a:t>
            </a:r>
          </a:p>
          <a:p>
            <a:pPr marL="457200" indent="-457200">
              <a:buFont typeface="+mj-lt"/>
              <a:buAutoNum type="arabicPeriod"/>
            </a:pPr>
            <a:r>
              <a:rPr lang="en-US" sz="1500" err="1">
                <a:solidFill>
                  <a:schemeClr val="accent2"/>
                </a:solidFill>
              </a:rPr>
              <a:t>Jemmott</a:t>
            </a:r>
            <a:r>
              <a:rPr lang="en-US" sz="1500">
                <a:solidFill>
                  <a:schemeClr val="accent2"/>
                </a:solidFill>
              </a:rPr>
              <a:t>, L. S., et al. "'Let Us Protect Our Future' a culturally congruent evidenced-based HIV/STD risk-reduction intervention for young South African adolescents." </a:t>
            </a:r>
            <a:r>
              <a:rPr lang="en-US" sz="1500" i="1">
                <a:solidFill>
                  <a:schemeClr val="accent2"/>
                </a:solidFill>
              </a:rPr>
              <a:t>Health Education Research</a:t>
            </a:r>
            <a:r>
              <a:rPr lang="en-US" sz="1500">
                <a:solidFill>
                  <a:schemeClr val="accent2"/>
                </a:solidFill>
              </a:rPr>
              <a:t>, vol. 29, no. 1, 2013, pp. 166-181.</a:t>
            </a:r>
            <a:endParaRPr lang="en-US" sz="1500">
              <a:solidFill>
                <a:schemeClr val="accent2"/>
              </a:solidFill>
              <a:ea typeface="+mn-lt"/>
              <a:cs typeface="+mn-lt"/>
            </a:endParaRPr>
          </a:p>
        </p:txBody>
      </p:sp>
    </p:spTree>
    <p:extLst>
      <p:ext uri="{BB962C8B-B14F-4D97-AF65-F5344CB8AC3E}">
        <p14:creationId xmlns:p14="http://schemas.microsoft.com/office/powerpoint/2010/main" val="252967735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8E71-F5B8-6841-B113-946F23285BDE}"/>
              </a:ext>
            </a:extLst>
          </p:cNvPr>
          <p:cNvSpPr>
            <a:spLocks noGrp="1"/>
          </p:cNvSpPr>
          <p:nvPr>
            <p:ph type="title"/>
          </p:nvPr>
        </p:nvSpPr>
        <p:spPr/>
        <p:txBody>
          <a:bodyPr/>
          <a:lstStyle/>
          <a:p>
            <a:r>
              <a:rPr lang="en-US"/>
              <a:t>Section 4 sources (2/3)</a:t>
            </a:r>
            <a:endParaRPr lang="en-GB"/>
          </a:p>
        </p:txBody>
      </p:sp>
      <p:sp>
        <p:nvSpPr>
          <p:cNvPr id="3" name="Content Placeholder 2">
            <a:extLst>
              <a:ext uri="{FF2B5EF4-FFF2-40B4-BE49-F238E27FC236}">
                <a16:creationId xmlns:a16="http://schemas.microsoft.com/office/drawing/2014/main" id="{4FEA437B-BE24-D246-9FE1-906474470E73}"/>
              </a:ext>
            </a:extLst>
          </p:cNvPr>
          <p:cNvSpPr txBox="1">
            <a:spLocks/>
          </p:cNvSpPr>
          <p:nvPr/>
        </p:nvSpPr>
        <p:spPr>
          <a:xfrm>
            <a:off x="744908" y="1532468"/>
            <a:ext cx="10956026" cy="45259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9"/>
            </a:pPr>
            <a:r>
              <a:rPr lang="en-US" sz="1600">
                <a:solidFill>
                  <a:schemeClr val="accent2"/>
                </a:solidFill>
              </a:rPr>
              <a:t>Wilson, Ellen K., et al. "Acceptability and feasibility of the CHARISMA counseling intervention to support women’s use of pre-exposure prophylaxis: results of a pilot study." </a:t>
            </a:r>
            <a:r>
              <a:rPr lang="en-US" sz="1600" i="1">
                <a:solidFill>
                  <a:schemeClr val="accent2"/>
                </a:solidFill>
              </a:rPr>
              <a:t>BMC Women's Health</a:t>
            </a:r>
            <a:r>
              <a:rPr lang="en-US" sz="1600">
                <a:solidFill>
                  <a:schemeClr val="accent2"/>
                </a:solidFill>
              </a:rPr>
              <a:t>, vol. 21, no. 1, 2021.</a:t>
            </a:r>
          </a:p>
          <a:p>
            <a:pPr marL="457200" indent="-457200">
              <a:buFont typeface="+mj-lt"/>
              <a:buAutoNum type="arabicPeriod" startAt="9"/>
            </a:pPr>
            <a:r>
              <a:rPr lang="en-US" sz="1600" err="1">
                <a:solidFill>
                  <a:schemeClr val="accent2"/>
                </a:solidFill>
              </a:rPr>
              <a:t>Nkwonta</a:t>
            </a:r>
            <a:r>
              <a:rPr lang="en-US" sz="1600">
                <a:solidFill>
                  <a:schemeClr val="accent2"/>
                </a:solidFill>
              </a:rPr>
              <a:t>, and </a:t>
            </a:r>
            <a:r>
              <a:rPr lang="en-US" sz="1600" err="1">
                <a:solidFill>
                  <a:schemeClr val="accent2"/>
                </a:solidFill>
              </a:rPr>
              <a:t>Messias</a:t>
            </a:r>
            <a:r>
              <a:rPr lang="en-US" sz="1600">
                <a:solidFill>
                  <a:schemeClr val="accent2"/>
                </a:solidFill>
              </a:rPr>
              <a:t>. "Male Participation in Reproductive Health Interventions in Sub-Saharan Africa: A Scoping Review." </a:t>
            </a:r>
            <a:r>
              <a:rPr lang="en-US" sz="1600" i="1">
                <a:solidFill>
                  <a:schemeClr val="accent2"/>
                </a:solidFill>
              </a:rPr>
              <a:t>International Perspectives on Sexual and Reproductive Health</a:t>
            </a:r>
            <a:r>
              <a:rPr lang="en-US" sz="1600">
                <a:solidFill>
                  <a:schemeClr val="accent2"/>
                </a:solidFill>
              </a:rPr>
              <a:t>, vol. 45, 2019, p. 71.</a:t>
            </a:r>
          </a:p>
          <a:p>
            <a:pPr marL="457200" indent="-457200">
              <a:buFont typeface="+mj-lt"/>
              <a:buAutoNum type="arabicPeriod" startAt="9"/>
            </a:pPr>
            <a:r>
              <a:rPr lang="en-US" sz="1600" err="1">
                <a:solidFill>
                  <a:schemeClr val="accent2"/>
                </a:solidFill>
              </a:rPr>
              <a:t>Omonaiye</a:t>
            </a:r>
            <a:r>
              <a:rPr lang="en-US" sz="1600">
                <a:solidFill>
                  <a:schemeClr val="accent2"/>
                </a:solidFill>
              </a:rPr>
              <a:t>, </a:t>
            </a:r>
            <a:r>
              <a:rPr lang="en-US" sz="1600" err="1">
                <a:solidFill>
                  <a:schemeClr val="accent2"/>
                </a:solidFill>
              </a:rPr>
              <a:t>Olumuyiwa</a:t>
            </a:r>
            <a:r>
              <a:rPr lang="en-US" sz="1600">
                <a:solidFill>
                  <a:schemeClr val="accent2"/>
                </a:solidFill>
              </a:rPr>
              <a:t>, et al. "Factors Associated With Success in Reducing HIV Mother-to-child Transmission in Sub-Saharan Africa: Interviews With Key Stakeholders." </a:t>
            </a:r>
            <a:r>
              <a:rPr lang="en-US" sz="1600" i="1">
                <a:solidFill>
                  <a:schemeClr val="accent2"/>
                </a:solidFill>
              </a:rPr>
              <a:t>Clinical Therapeutics</a:t>
            </a:r>
            <a:r>
              <a:rPr lang="en-US" sz="1600">
                <a:solidFill>
                  <a:schemeClr val="accent2"/>
                </a:solidFill>
              </a:rPr>
              <a:t>, vol. 41, no. 10, 2019, pp. 2102-2110.e1.</a:t>
            </a:r>
          </a:p>
          <a:p>
            <a:pPr marL="457200" indent="-457200">
              <a:buFont typeface="+mj-lt"/>
              <a:buAutoNum type="arabicPeriod" startAt="9"/>
            </a:pPr>
            <a:r>
              <a:rPr lang="en-US" sz="1600" err="1">
                <a:solidFill>
                  <a:schemeClr val="accent2"/>
                </a:solidFill>
              </a:rPr>
              <a:t>Omonaiye</a:t>
            </a:r>
            <a:r>
              <a:rPr lang="en-US" sz="1600">
                <a:solidFill>
                  <a:schemeClr val="accent2"/>
                </a:solidFill>
              </a:rPr>
              <a:t>, </a:t>
            </a:r>
            <a:r>
              <a:rPr lang="en-US" sz="1600" err="1">
                <a:solidFill>
                  <a:schemeClr val="accent2"/>
                </a:solidFill>
              </a:rPr>
              <a:t>Olumuyiwa</a:t>
            </a:r>
            <a:r>
              <a:rPr lang="en-US" sz="1600">
                <a:solidFill>
                  <a:schemeClr val="accent2"/>
                </a:solidFill>
              </a:rPr>
              <a:t>, et al. "A meta-analysis of effectiveness of interventions to improve adherence in pregnant women receiving antiretroviral therapy in sub-Saharan Africa." </a:t>
            </a:r>
            <a:r>
              <a:rPr lang="en-US" sz="1600" i="1">
                <a:solidFill>
                  <a:schemeClr val="accent2"/>
                </a:solidFill>
              </a:rPr>
              <a:t>International Journal of Infectious Diseases</a:t>
            </a:r>
            <a:r>
              <a:rPr lang="en-US" sz="1600">
                <a:solidFill>
                  <a:schemeClr val="accent2"/>
                </a:solidFill>
              </a:rPr>
              <a:t>, vol. 74, 2018, pp. 71-82.</a:t>
            </a:r>
          </a:p>
          <a:p>
            <a:pPr marL="457200" indent="-457200">
              <a:buFont typeface="+mj-lt"/>
              <a:buAutoNum type="arabicPeriod" startAt="9"/>
            </a:pPr>
            <a:r>
              <a:rPr lang="en-US" sz="1600" err="1">
                <a:solidFill>
                  <a:schemeClr val="accent2"/>
                </a:solidFill>
              </a:rPr>
              <a:t>Pettifor</a:t>
            </a:r>
            <a:r>
              <a:rPr lang="en-US" sz="1600">
                <a:solidFill>
                  <a:schemeClr val="accent2"/>
                </a:solidFill>
              </a:rPr>
              <a:t>, Audrey, et al. "Community mobilization to modify harmful gender norms and reduce HIV risk: results from a community cluster randomized trial in South Africa." </a:t>
            </a:r>
            <a:r>
              <a:rPr lang="en-US" sz="1600" i="1">
                <a:solidFill>
                  <a:schemeClr val="accent2"/>
                </a:solidFill>
              </a:rPr>
              <a:t>Journal of the International AIDS Society</a:t>
            </a:r>
            <a:r>
              <a:rPr lang="en-US" sz="1600">
                <a:solidFill>
                  <a:schemeClr val="accent2"/>
                </a:solidFill>
              </a:rPr>
              <a:t>, vol. 21, no. 7, 2018, p. e25134.</a:t>
            </a:r>
          </a:p>
          <a:p>
            <a:pPr marL="457200" indent="-457200">
              <a:buFont typeface="+mj-lt"/>
              <a:buAutoNum type="arabicPeriod" startAt="9"/>
            </a:pPr>
            <a:r>
              <a:rPr lang="en-US" sz="1600">
                <a:solidFill>
                  <a:schemeClr val="accent2"/>
                </a:solidFill>
              </a:rPr>
              <a:t>Abramsky, Tanya, et al. "Findings from the SASA! Study: a cluster randomized controlled trial to assess the impact of a community mobilization intervention to prevent violence against women and reduce HIV risk in Kampala, Uganda." </a:t>
            </a:r>
            <a:r>
              <a:rPr lang="en-US" sz="1600" i="1">
                <a:solidFill>
                  <a:schemeClr val="accent2"/>
                </a:solidFill>
              </a:rPr>
              <a:t>BMC Medicine</a:t>
            </a:r>
            <a:r>
              <a:rPr lang="en-US" sz="1600">
                <a:solidFill>
                  <a:schemeClr val="accent2"/>
                </a:solidFill>
              </a:rPr>
              <a:t>, vol. 12, no. 1, 2014.</a:t>
            </a:r>
          </a:p>
          <a:p>
            <a:pPr marL="457200" indent="-457200">
              <a:buFont typeface="+mj-lt"/>
              <a:buAutoNum type="arabicPeriod" startAt="9"/>
            </a:pPr>
            <a:r>
              <a:rPr lang="en-US" sz="1600">
                <a:solidFill>
                  <a:schemeClr val="accent2"/>
                </a:solidFill>
              </a:rPr>
              <a:t>Roberts, Sarah T., et al. "Impact of Male Partner Involvement on Women’s Adherence to the </a:t>
            </a:r>
            <a:r>
              <a:rPr lang="en-US" sz="1600" err="1">
                <a:solidFill>
                  <a:schemeClr val="accent2"/>
                </a:solidFill>
              </a:rPr>
              <a:t>Dapivirine</a:t>
            </a:r>
            <a:r>
              <a:rPr lang="en-US" sz="1600">
                <a:solidFill>
                  <a:schemeClr val="accent2"/>
                </a:solidFill>
              </a:rPr>
              <a:t> Vaginal Ring During a Phase III HIV Prevention Trial." </a:t>
            </a:r>
            <a:r>
              <a:rPr lang="en-US" sz="1600" i="1">
                <a:solidFill>
                  <a:schemeClr val="accent2"/>
                </a:solidFill>
              </a:rPr>
              <a:t>AIDS and Behavior</a:t>
            </a:r>
            <a:r>
              <a:rPr lang="en-US" sz="1600">
                <a:solidFill>
                  <a:schemeClr val="accent2"/>
                </a:solidFill>
              </a:rPr>
              <a:t>, vol. 24, no. 5, 2019, pp. 1432-1442.</a:t>
            </a:r>
          </a:p>
          <a:p>
            <a:pPr marL="457200" indent="-457200">
              <a:buFont typeface="+mj-lt"/>
              <a:buAutoNum type="arabicPeriod" startAt="9"/>
            </a:pPr>
            <a:r>
              <a:rPr lang="en-US" sz="1600" err="1">
                <a:solidFill>
                  <a:schemeClr val="accent2"/>
                </a:solidFill>
              </a:rPr>
              <a:t>Mwale</a:t>
            </a:r>
            <a:r>
              <a:rPr lang="en-US" sz="1600">
                <a:solidFill>
                  <a:schemeClr val="accent2"/>
                </a:solidFill>
              </a:rPr>
              <a:t>, M., and A. S. </a:t>
            </a:r>
            <a:r>
              <a:rPr lang="en-US" sz="1600" err="1">
                <a:solidFill>
                  <a:schemeClr val="accent2"/>
                </a:solidFill>
              </a:rPr>
              <a:t>Muula</a:t>
            </a:r>
            <a:r>
              <a:rPr lang="en-US" sz="1600">
                <a:solidFill>
                  <a:schemeClr val="accent2"/>
                </a:solidFill>
              </a:rPr>
              <a:t>. "Systematic review: a review of adolescent behavior change interventions [BCI] and their effectiveness in HIV and AIDS prevention in sub-Saharan Africa." </a:t>
            </a:r>
            <a:r>
              <a:rPr lang="en-US" sz="1600" i="1">
                <a:solidFill>
                  <a:schemeClr val="accent2"/>
                </a:solidFill>
              </a:rPr>
              <a:t>BMC Public Health</a:t>
            </a:r>
            <a:r>
              <a:rPr lang="en-US" sz="1600">
                <a:solidFill>
                  <a:schemeClr val="accent2"/>
                </a:solidFill>
              </a:rPr>
              <a:t>, vol. 17, no. 1, 2017.</a:t>
            </a:r>
          </a:p>
        </p:txBody>
      </p:sp>
    </p:spTree>
    <p:extLst>
      <p:ext uri="{BB962C8B-B14F-4D97-AF65-F5344CB8AC3E}">
        <p14:creationId xmlns:p14="http://schemas.microsoft.com/office/powerpoint/2010/main" val="355007475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81248-4FDD-944F-BEC6-2368792C4371}"/>
              </a:ext>
            </a:extLst>
          </p:cNvPr>
          <p:cNvSpPr>
            <a:spLocks noGrp="1"/>
          </p:cNvSpPr>
          <p:nvPr>
            <p:ph type="title"/>
          </p:nvPr>
        </p:nvSpPr>
        <p:spPr/>
        <p:txBody>
          <a:bodyPr/>
          <a:lstStyle/>
          <a:p>
            <a:r>
              <a:rPr lang="en-US"/>
              <a:t>Section 4 sources (3/3)</a:t>
            </a:r>
            <a:endParaRPr lang="en-GB"/>
          </a:p>
        </p:txBody>
      </p:sp>
      <p:sp>
        <p:nvSpPr>
          <p:cNvPr id="3" name="Content Placeholder 2">
            <a:extLst>
              <a:ext uri="{FF2B5EF4-FFF2-40B4-BE49-F238E27FC236}">
                <a16:creationId xmlns:a16="http://schemas.microsoft.com/office/drawing/2014/main" id="{12A956D4-4B39-6744-809B-22E36FAEFE8C}"/>
              </a:ext>
            </a:extLst>
          </p:cNvPr>
          <p:cNvSpPr txBox="1">
            <a:spLocks/>
          </p:cNvSpPr>
          <p:nvPr/>
        </p:nvSpPr>
        <p:spPr>
          <a:xfrm>
            <a:off x="761841" y="1684867"/>
            <a:ext cx="10969943" cy="45259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17"/>
            </a:pPr>
            <a:r>
              <a:rPr lang="en-US" sz="1600">
                <a:solidFill>
                  <a:schemeClr val="accent2"/>
                </a:solidFill>
              </a:rPr>
              <a:t>Puffer, Eve S., et al. "A church-based intervention for families to promote mental health and prevent HIV among adolescents in rural Kenya: Results of a randomized trial." </a:t>
            </a:r>
            <a:r>
              <a:rPr lang="en-US" sz="1600" i="1">
                <a:solidFill>
                  <a:schemeClr val="accent2"/>
                </a:solidFill>
              </a:rPr>
              <a:t>Journal of Consulting and Clinical Psychology</a:t>
            </a:r>
            <a:r>
              <a:rPr lang="en-US" sz="1600">
                <a:solidFill>
                  <a:schemeClr val="accent2"/>
                </a:solidFill>
              </a:rPr>
              <a:t>, vol. 84, no. 6, 2016, pp. 511-525.</a:t>
            </a:r>
          </a:p>
          <a:p>
            <a:pPr marL="457200" indent="-457200">
              <a:buFont typeface="+mj-lt"/>
              <a:buAutoNum type="arabicPeriod" startAt="17"/>
            </a:pPr>
            <a:r>
              <a:rPr lang="en-US" sz="1600">
                <a:solidFill>
                  <a:schemeClr val="accent2"/>
                </a:solidFill>
              </a:rPr>
              <a:t>Armistead, Lisa, et al. "Preliminary results from a family-based HIV prevention intervention for South African youth." </a:t>
            </a:r>
            <a:r>
              <a:rPr lang="en-US" sz="1600" i="1">
                <a:solidFill>
                  <a:schemeClr val="accent2"/>
                </a:solidFill>
              </a:rPr>
              <a:t>Health Psychology</a:t>
            </a:r>
            <a:r>
              <a:rPr lang="en-US" sz="1600">
                <a:solidFill>
                  <a:schemeClr val="accent2"/>
                </a:solidFill>
              </a:rPr>
              <a:t>, vol. 33, no. 7, 2014, pp. 668-676.</a:t>
            </a:r>
          </a:p>
          <a:p>
            <a:pPr marL="457200" indent="-457200">
              <a:buFont typeface="+mj-lt"/>
              <a:buAutoNum type="arabicPeriod" startAt="17"/>
            </a:pPr>
            <a:r>
              <a:rPr lang="en-US" sz="1600" err="1">
                <a:solidFill>
                  <a:schemeClr val="accent2"/>
                </a:solidFill>
              </a:rPr>
              <a:t>Kuo</a:t>
            </a:r>
            <a:r>
              <a:rPr lang="en-US" sz="1600">
                <a:solidFill>
                  <a:schemeClr val="accent2"/>
                </a:solidFill>
              </a:rPr>
              <a:t>, Caroline, et al. "Acceptability, Feasibility, and Preliminary Efficacy of a Resilience-Oriented Family Intervention to Prevent Adolescent HIV and Depression: A Pilot Randomized Controlled Trial." </a:t>
            </a:r>
            <a:r>
              <a:rPr lang="en-US" sz="1600" i="1">
                <a:solidFill>
                  <a:schemeClr val="accent2"/>
                </a:solidFill>
              </a:rPr>
              <a:t>AIDS Education and Prevention</a:t>
            </a:r>
            <a:r>
              <a:rPr lang="en-US" sz="1600">
                <a:solidFill>
                  <a:schemeClr val="accent2"/>
                </a:solidFill>
              </a:rPr>
              <a:t>, vol. 32, no. 1, 2020, pp. 67-81.</a:t>
            </a:r>
          </a:p>
          <a:p>
            <a:pPr marL="457200" indent="-457200">
              <a:buFont typeface="+mj-lt"/>
              <a:buAutoNum type="arabicPeriod" startAt="17"/>
            </a:pPr>
            <a:r>
              <a:rPr lang="en-US" sz="1600">
                <a:solidFill>
                  <a:schemeClr val="accent2"/>
                </a:solidFill>
              </a:rPr>
              <a:t>Jones, D. L., et al. "Reducing the risk of HIV infection during pregnancy among South African women: A randomized controlled trial." </a:t>
            </a:r>
            <a:r>
              <a:rPr lang="en-US" sz="1600" i="1">
                <a:solidFill>
                  <a:schemeClr val="accent2"/>
                </a:solidFill>
              </a:rPr>
              <a:t>AIDS Care</a:t>
            </a:r>
            <a:r>
              <a:rPr lang="en-US" sz="1600">
                <a:solidFill>
                  <a:schemeClr val="accent2"/>
                </a:solidFill>
              </a:rPr>
              <a:t>, vol. 25, no. 6, 2013, pp. 702-709</a:t>
            </a:r>
          </a:p>
          <a:p>
            <a:pPr marL="457200" indent="-457200">
              <a:buFont typeface="+mj-lt"/>
              <a:buAutoNum type="arabicPeriod" startAt="17"/>
            </a:pPr>
            <a:r>
              <a:rPr lang="en-US" sz="1600">
                <a:solidFill>
                  <a:schemeClr val="accent2"/>
                </a:solidFill>
              </a:rPr>
              <a:t>Bogart, Laura M., et al. "Let's Talk!, A South African Worksite-Based HIV Prevention Parenting Program." </a:t>
            </a:r>
            <a:r>
              <a:rPr lang="en-US" sz="1600" i="1">
                <a:solidFill>
                  <a:schemeClr val="accent2"/>
                </a:solidFill>
              </a:rPr>
              <a:t>Journal of Adolescent Health</a:t>
            </a:r>
            <a:r>
              <a:rPr lang="en-US" sz="1600">
                <a:solidFill>
                  <a:schemeClr val="accent2"/>
                </a:solidFill>
              </a:rPr>
              <a:t>, vol. 53, no. 5, 2013, pp. 602-608.</a:t>
            </a:r>
          </a:p>
          <a:p>
            <a:pPr marL="457200" indent="-457200">
              <a:buFont typeface="+mj-lt"/>
              <a:buAutoNum type="arabicPeriod" startAt="17"/>
            </a:pPr>
            <a:r>
              <a:rPr lang="en-US" sz="1600">
                <a:solidFill>
                  <a:schemeClr val="accent2"/>
                </a:solidFill>
              </a:rPr>
              <a:t>Visser, </a:t>
            </a:r>
            <a:r>
              <a:rPr lang="en-US" sz="1600" err="1">
                <a:solidFill>
                  <a:schemeClr val="accent2"/>
                </a:solidFill>
              </a:rPr>
              <a:t>Maretha</a:t>
            </a:r>
            <a:r>
              <a:rPr lang="en-US" sz="1600">
                <a:solidFill>
                  <a:schemeClr val="accent2"/>
                </a:solidFill>
              </a:rPr>
              <a:t>, et al. "Development and formative evaluation of a family-</a:t>
            </a:r>
            <a:r>
              <a:rPr lang="en-US" sz="1600" err="1">
                <a:solidFill>
                  <a:schemeClr val="accent2"/>
                </a:solidFill>
              </a:rPr>
              <a:t>centred</a:t>
            </a:r>
            <a:r>
              <a:rPr lang="en-US" sz="1600">
                <a:solidFill>
                  <a:schemeClr val="accent2"/>
                </a:solidFill>
              </a:rPr>
              <a:t> adolescent HIV prevention programme in South Africa." </a:t>
            </a:r>
            <a:r>
              <a:rPr lang="en-US" sz="1600" i="1">
                <a:solidFill>
                  <a:schemeClr val="accent2"/>
                </a:solidFill>
              </a:rPr>
              <a:t>Evaluation and Program Planning</a:t>
            </a:r>
            <a:r>
              <a:rPr lang="en-US" sz="1600">
                <a:solidFill>
                  <a:schemeClr val="accent2"/>
                </a:solidFill>
              </a:rPr>
              <a:t>, vol. 68, 2018, pp. 124-134.</a:t>
            </a:r>
          </a:p>
          <a:p>
            <a:pPr marL="457200" indent="-457200">
              <a:buFont typeface="+mj-lt"/>
              <a:buAutoNum type="arabicPeriod" startAt="17"/>
            </a:pPr>
            <a:r>
              <a:rPr lang="en-US" sz="1600">
                <a:solidFill>
                  <a:schemeClr val="accent2"/>
                </a:solidFill>
              </a:rPr>
              <a:t>Jones, Deborah, et al. "Risk Reduction Among HIV-</a:t>
            </a:r>
            <a:r>
              <a:rPr lang="en-US" sz="1600" err="1">
                <a:solidFill>
                  <a:schemeClr val="accent2"/>
                </a:solidFill>
              </a:rPr>
              <a:t>Seroconcordant</a:t>
            </a:r>
            <a:r>
              <a:rPr lang="en-US" sz="1600">
                <a:solidFill>
                  <a:schemeClr val="accent2"/>
                </a:solidFill>
              </a:rPr>
              <a:t> and -Discordant Couples: The Zambia NOW2 Intervention." </a:t>
            </a:r>
            <a:r>
              <a:rPr lang="en-US" sz="1600" i="1">
                <a:solidFill>
                  <a:schemeClr val="accent2"/>
                </a:solidFill>
              </a:rPr>
              <a:t>AIDS Patient Care and STDs</a:t>
            </a:r>
            <a:r>
              <a:rPr lang="en-US" sz="1600">
                <a:solidFill>
                  <a:schemeClr val="accent2"/>
                </a:solidFill>
              </a:rPr>
              <a:t>, vol. 28, no. 8, 2014, pp. 433-441.</a:t>
            </a:r>
          </a:p>
          <a:p>
            <a:pPr marL="457200" indent="-457200">
              <a:buFont typeface="+mj-lt"/>
              <a:buAutoNum type="arabicPeriod" startAt="17"/>
            </a:pPr>
            <a:r>
              <a:rPr lang="en-US" sz="1600" err="1">
                <a:solidFill>
                  <a:schemeClr val="accent2"/>
                </a:solidFill>
              </a:rPr>
              <a:t>Takah</a:t>
            </a:r>
            <a:r>
              <a:rPr lang="en-US" sz="1600">
                <a:solidFill>
                  <a:schemeClr val="accent2"/>
                </a:solidFill>
              </a:rPr>
              <a:t>, Noah F., et al. "Male Partner Involvement in the Utilization of Hospital Delivery Services by Pregnant Women Living with HIV in Sub Saharan Africa: A Systematic Review and Meta-analysis." </a:t>
            </a:r>
            <a:r>
              <a:rPr lang="en-US" sz="1600" i="1">
                <a:solidFill>
                  <a:schemeClr val="accent2"/>
                </a:solidFill>
              </a:rPr>
              <a:t>Maternal and Child Health Journal</a:t>
            </a:r>
            <a:r>
              <a:rPr lang="en-US" sz="1600">
                <a:solidFill>
                  <a:schemeClr val="accent2"/>
                </a:solidFill>
              </a:rPr>
              <a:t>, vol. 23, no. 6, 2019, pp. 711-721.</a:t>
            </a:r>
          </a:p>
        </p:txBody>
      </p:sp>
    </p:spTree>
    <p:extLst>
      <p:ext uri="{BB962C8B-B14F-4D97-AF65-F5344CB8AC3E}">
        <p14:creationId xmlns:p14="http://schemas.microsoft.com/office/powerpoint/2010/main" val="306902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0915-BC12-664D-8FE7-DA860282583C}"/>
              </a:ext>
            </a:extLst>
          </p:cNvPr>
          <p:cNvSpPr>
            <a:spLocks noGrp="1"/>
          </p:cNvSpPr>
          <p:nvPr>
            <p:ph type="title"/>
          </p:nvPr>
        </p:nvSpPr>
        <p:spPr/>
        <p:txBody>
          <a:bodyPr>
            <a:normAutofit/>
          </a:bodyPr>
          <a:lstStyle/>
          <a:p>
            <a:r>
              <a:rPr lang="en-GB" sz="2800"/>
              <a:t>Barriers to male partner support for </a:t>
            </a:r>
            <a:r>
              <a:rPr lang="en-GB" sz="2800" err="1"/>
              <a:t>PrEP</a:t>
            </a:r>
            <a:r>
              <a:rPr lang="en-GB" sz="2800"/>
              <a:t> use</a:t>
            </a:r>
          </a:p>
        </p:txBody>
      </p:sp>
      <p:sp>
        <p:nvSpPr>
          <p:cNvPr id="4" name="Rectangle 3">
            <a:extLst>
              <a:ext uri="{FF2B5EF4-FFF2-40B4-BE49-F238E27FC236}">
                <a16:creationId xmlns:a16="http://schemas.microsoft.com/office/drawing/2014/main" id="{B2366E25-D012-4744-B031-A787FD88B9FC}"/>
              </a:ext>
            </a:extLst>
          </p:cNvPr>
          <p:cNvSpPr/>
          <p:nvPr/>
        </p:nvSpPr>
        <p:spPr>
          <a:xfrm>
            <a:off x="410940" y="1222046"/>
            <a:ext cx="10711761" cy="584775"/>
          </a:xfrm>
          <a:prstGeom prst="rect">
            <a:avLst/>
          </a:prstGeom>
        </p:spPr>
        <p:txBody>
          <a:bodyPr wrap="square">
            <a:spAutoFit/>
          </a:bodyPr>
          <a:lstStyle/>
          <a:p>
            <a:r>
              <a:rPr lang="en-US" sz="1600"/>
              <a:t>Literature suggests that incorrect knowledge, belief in negative consequences and social norms are the dominant factors which may impede partner support for </a:t>
            </a:r>
            <a:r>
              <a:rPr lang="en-US" sz="1600" err="1"/>
              <a:t>PrEP</a:t>
            </a:r>
            <a:r>
              <a:rPr lang="en-US" sz="1600"/>
              <a:t> use among AGYW.</a:t>
            </a:r>
            <a:endParaRPr lang="en-US" sz="1600" b="1"/>
          </a:p>
        </p:txBody>
      </p:sp>
      <p:graphicFrame>
        <p:nvGraphicFramePr>
          <p:cNvPr id="5" name="Table 3">
            <a:extLst>
              <a:ext uri="{FF2B5EF4-FFF2-40B4-BE49-F238E27FC236}">
                <a16:creationId xmlns:a16="http://schemas.microsoft.com/office/drawing/2014/main" id="{A3C1AB7A-6749-9347-B2C1-5BF03555F7CB}"/>
              </a:ext>
            </a:extLst>
          </p:cNvPr>
          <p:cNvGraphicFramePr>
            <a:graphicFrameLocks noGrp="1"/>
          </p:cNvGraphicFramePr>
          <p:nvPr>
            <p:extLst>
              <p:ext uri="{D42A27DB-BD31-4B8C-83A1-F6EECF244321}">
                <p14:modId xmlns:p14="http://schemas.microsoft.com/office/powerpoint/2010/main" val="3281006392"/>
              </p:ext>
            </p:extLst>
          </p:nvPr>
        </p:nvGraphicFramePr>
        <p:xfrm>
          <a:off x="291019" y="1986017"/>
          <a:ext cx="10591842" cy="4578077"/>
        </p:xfrm>
        <a:graphic>
          <a:graphicData uri="http://schemas.openxmlformats.org/drawingml/2006/table">
            <a:tbl>
              <a:tblPr firstRow="1" bandRow="1">
                <a:tableStyleId>{5C22544A-7EE6-4342-B048-85BDC9FD1C3A}</a:tableStyleId>
              </a:tblPr>
              <a:tblGrid>
                <a:gridCol w="1878744">
                  <a:extLst>
                    <a:ext uri="{9D8B030D-6E8A-4147-A177-3AD203B41FA5}">
                      <a16:colId xmlns:a16="http://schemas.microsoft.com/office/drawing/2014/main" val="2180456192"/>
                    </a:ext>
                  </a:extLst>
                </a:gridCol>
                <a:gridCol w="3425125">
                  <a:extLst>
                    <a:ext uri="{9D8B030D-6E8A-4147-A177-3AD203B41FA5}">
                      <a16:colId xmlns:a16="http://schemas.microsoft.com/office/drawing/2014/main" val="1447692069"/>
                    </a:ext>
                  </a:extLst>
                </a:gridCol>
                <a:gridCol w="5287973">
                  <a:extLst>
                    <a:ext uri="{9D8B030D-6E8A-4147-A177-3AD203B41FA5}">
                      <a16:colId xmlns:a16="http://schemas.microsoft.com/office/drawing/2014/main" val="853307245"/>
                    </a:ext>
                  </a:extLst>
                </a:gridCol>
              </a:tblGrid>
              <a:tr h="329260">
                <a:tc>
                  <a:txBody>
                    <a:bodyPr/>
                    <a:lstStyle/>
                    <a:p>
                      <a:r>
                        <a:rPr lang="en-US" sz="1500">
                          <a:solidFill>
                            <a:schemeClr val="bg1"/>
                          </a:solidFill>
                          <a:latin typeface=""/>
                        </a:rPr>
                        <a:t>Capability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400">
                          <a:solidFill>
                            <a:schemeClr val="bg1"/>
                          </a:solidFill>
                          <a:latin typeface=""/>
                        </a:rPr>
                        <a:t>Opportunity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500">
                          <a:solidFill>
                            <a:schemeClr val="bg1"/>
                          </a:solidFill>
                          <a:latin typeface=""/>
                        </a:rPr>
                        <a:t>Motivation</a:t>
                      </a:r>
                      <a:r>
                        <a:rPr lang="en-US" sz="1500">
                          <a:solidFill>
                            <a:schemeClr val="bg1"/>
                          </a:solidFill>
                        </a:rPr>
                        <a:t>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806209133"/>
                  </a:ext>
                </a:extLst>
              </a:tr>
              <a:tr h="4248817">
                <a:tc>
                  <a:txBody>
                    <a:bodyPr/>
                    <a:lstStyle/>
                    <a:p>
                      <a:pPr marL="0" indent="0">
                        <a:buNone/>
                      </a:pPr>
                      <a:r>
                        <a:rPr lang="en-US" sz="1000" b="1">
                          <a:solidFill>
                            <a:schemeClr val="tx1"/>
                          </a:solidFill>
                          <a:latin typeface="Calibri" panose="020F0502020204030204" pitchFamily="34" charset="0"/>
                          <a:cs typeface="Calibri" panose="020F0502020204030204" pitchFamily="34" charset="0"/>
                        </a:rPr>
                        <a:t>Knowledge (awareness): </a:t>
                      </a:r>
                      <a:r>
                        <a:rPr lang="en-US" sz="1000" b="0" i="1">
                          <a:solidFill>
                            <a:schemeClr val="tx1"/>
                          </a:solidFill>
                          <a:latin typeface="Calibri" panose="020F0502020204030204" pitchFamily="34" charset="0"/>
                          <a:cs typeface="Calibri" panose="020F0502020204030204" pitchFamily="34" charset="0"/>
                        </a:rPr>
                        <a:t>In</a:t>
                      </a:r>
                      <a:r>
                        <a:rPr lang="en-US" sz="1000" i="1">
                          <a:solidFill>
                            <a:schemeClr val="tx1"/>
                          </a:solidFill>
                          <a:latin typeface="Calibri" panose="020F0502020204030204" pitchFamily="34" charset="0"/>
                          <a:cs typeface="Calibri" panose="020F0502020204030204" pitchFamily="34" charset="0"/>
                        </a:rPr>
                        <a:t>correct knowledge about oral PrEP:</a:t>
                      </a:r>
                    </a:p>
                    <a:p>
                      <a:pPr marL="171450" marR="0" lvl="0" indent="-171450" algn="l" defTabSz="457200" rtl="0" eaLnBrk="1" fontAlgn="auto" latinLnBrk="0" hangingPunct="1">
                        <a:lnSpc>
                          <a:spcPct val="100000"/>
                        </a:lnSpc>
                        <a:spcBef>
                          <a:spcPts val="0"/>
                        </a:spcBef>
                        <a:spcAft>
                          <a:spcPts val="0"/>
                        </a:spcAft>
                        <a:buClr>
                          <a:schemeClr val="accent2"/>
                        </a:buClr>
                        <a:buSzPct val="110000"/>
                        <a:buFont typeface="Wingdings" pitchFamily="2" charset="2"/>
                        <a:buChar char="§"/>
                        <a:tabLst/>
                        <a:defRPr/>
                      </a:pPr>
                      <a:r>
                        <a:rPr lang="en-US" sz="1000">
                          <a:solidFill>
                            <a:schemeClr val="tx1"/>
                          </a:solidFill>
                          <a:latin typeface="Calibri" panose="020F0502020204030204" pitchFamily="34" charset="0"/>
                          <a:ea typeface="Calibri" panose="020F0502020204030204" pitchFamily="34" charset="0"/>
                          <a:cs typeface="Calibri" panose="020F0502020204030204" pitchFamily="34" charset="0"/>
                        </a:rPr>
                        <a:t>Skepticism of oral </a:t>
                      </a:r>
                      <a:r>
                        <a:rPr lang="en-US" sz="1000" err="1">
                          <a:solidFill>
                            <a:schemeClr val="tx1"/>
                          </a:solidFill>
                          <a:latin typeface="Calibri" panose="020F0502020204030204" pitchFamily="34" charset="0"/>
                          <a:ea typeface="Calibri" panose="020F0502020204030204" pitchFamily="34" charset="0"/>
                          <a:cs typeface="Calibri" panose="020F0502020204030204" pitchFamily="34" charset="0"/>
                        </a:rPr>
                        <a:t>PrEP’s</a:t>
                      </a:r>
                      <a:r>
                        <a:rPr lang="en-US" sz="1000">
                          <a:solidFill>
                            <a:schemeClr val="tx1"/>
                          </a:solidFill>
                          <a:latin typeface="Calibri" panose="020F0502020204030204" pitchFamily="34" charset="0"/>
                          <a:ea typeface="Calibri" panose="020F0502020204030204" pitchFamily="34" charset="0"/>
                          <a:cs typeface="Calibri" panose="020F0502020204030204" pitchFamily="34" charset="0"/>
                        </a:rPr>
                        <a:t> efficacy </a:t>
                      </a:r>
                      <a:r>
                        <a:rPr lang="en-US" sz="1000" b="0">
                          <a:solidFill>
                            <a:schemeClr val="tx1"/>
                          </a:solidFill>
                          <a:latin typeface="Calibri" panose="020F0502020204030204" pitchFamily="34" charset="0"/>
                          <a:ea typeface="Calibri" panose="020F0502020204030204" pitchFamily="34" charset="0"/>
                          <a:cs typeface="Calibri" panose="020F0502020204030204" pitchFamily="34" charset="0"/>
                        </a:rPr>
                        <a:t>(23)</a:t>
                      </a:r>
                    </a:p>
                    <a:p>
                      <a:pPr marL="171450" marR="0" lvl="0" indent="-171450" algn="l" defTabSz="457200" rtl="0" eaLnBrk="1" fontAlgn="auto" latinLnBrk="0" hangingPunct="1">
                        <a:lnSpc>
                          <a:spcPct val="100000"/>
                        </a:lnSpc>
                        <a:spcBef>
                          <a:spcPts val="0"/>
                        </a:spcBef>
                        <a:spcAft>
                          <a:spcPts val="0"/>
                        </a:spcAft>
                        <a:buClr>
                          <a:schemeClr val="accent2"/>
                        </a:buClr>
                        <a:buSzPct val="110000"/>
                        <a:buFont typeface="Wingdings" pitchFamily="2" charset="2"/>
                        <a:buChar char="§"/>
                        <a:tabLst/>
                        <a:defRPr/>
                      </a:pPr>
                      <a:r>
                        <a:rPr lang="en-US" sz="1000">
                          <a:solidFill>
                            <a:schemeClr val="tx1"/>
                          </a:solidFill>
                          <a:latin typeface="Calibri" panose="020F0502020204030204" pitchFamily="34" charset="0"/>
                          <a:ea typeface="Calibri" panose="020F0502020204030204" pitchFamily="34" charset="0"/>
                          <a:cs typeface="Calibri" panose="020F0502020204030204" pitchFamily="34" charset="0"/>
                        </a:rPr>
                        <a:t>Conflating oral PrEP and HIV treatment; suspicion that PrEP users are HIV-positive </a:t>
                      </a:r>
                      <a:r>
                        <a:rPr lang="en-US" sz="1000" b="0">
                          <a:solidFill>
                            <a:schemeClr val="tx1"/>
                          </a:solidFill>
                          <a:latin typeface="Calibri" panose="020F0502020204030204" pitchFamily="34" charset="0"/>
                          <a:ea typeface="Calibri" panose="020F0502020204030204" pitchFamily="34" charset="0"/>
                          <a:cs typeface="Calibri" panose="020F0502020204030204" pitchFamily="34" charset="0"/>
                        </a:rPr>
                        <a:t>(7, 22, 23, 30)</a:t>
                      </a:r>
                    </a:p>
                    <a:p>
                      <a:pPr marL="171450" marR="0" lvl="0" indent="-171450" algn="l" defTabSz="457200" rtl="0" eaLnBrk="1" fontAlgn="auto" latinLnBrk="0" hangingPunct="1">
                        <a:lnSpc>
                          <a:spcPct val="100000"/>
                        </a:lnSpc>
                        <a:spcBef>
                          <a:spcPts val="0"/>
                        </a:spcBef>
                        <a:spcAft>
                          <a:spcPts val="0"/>
                        </a:spcAft>
                        <a:buClr>
                          <a:schemeClr val="accent2"/>
                        </a:buClr>
                        <a:buSzPct val="110000"/>
                        <a:buFont typeface="Wingdings" pitchFamily="2" charset="2"/>
                        <a:buChar char="§"/>
                        <a:tabLst/>
                        <a:defRPr/>
                      </a:pPr>
                      <a:r>
                        <a:rPr lang="en-US" sz="1000" b="0">
                          <a:solidFill>
                            <a:schemeClr val="accent2"/>
                          </a:solidFill>
                          <a:latin typeface="Calibri" panose="020F0502020204030204" pitchFamily="34" charset="0"/>
                          <a:ea typeface="Calibri" panose="020F0502020204030204" pitchFamily="34" charset="0"/>
                          <a:cs typeface="Calibri" panose="020F0502020204030204" pitchFamily="34" charset="0"/>
                        </a:rPr>
                        <a:t>Belief that all </a:t>
                      </a:r>
                      <a:r>
                        <a:rPr lang="en-US" sz="1000" b="0" err="1">
                          <a:solidFill>
                            <a:schemeClr val="accent2"/>
                          </a:solidFill>
                          <a:latin typeface="Calibri" panose="020F0502020204030204" pitchFamily="34" charset="0"/>
                          <a:ea typeface="Calibri" panose="020F0502020204030204" pitchFamily="34" charset="0"/>
                          <a:cs typeface="Calibri" panose="020F0502020204030204" pitchFamily="34" charset="0"/>
                        </a:rPr>
                        <a:t>PrEP</a:t>
                      </a:r>
                      <a:r>
                        <a:rPr lang="en-US" sz="1000" b="0">
                          <a:solidFill>
                            <a:schemeClr val="accent2"/>
                          </a:solidFill>
                          <a:latin typeface="Calibri" panose="020F0502020204030204" pitchFamily="34" charset="0"/>
                          <a:ea typeface="Calibri" panose="020F0502020204030204" pitchFamily="34" charset="0"/>
                          <a:cs typeface="Calibri" panose="020F0502020204030204" pitchFamily="34" charset="0"/>
                        </a:rPr>
                        <a:t> users are female sex workers </a:t>
                      </a:r>
                    </a:p>
                    <a:p>
                      <a:pPr marL="171450" marR="0" lvl="0" indent="-171450" algn="l" defTabSz="457200" rtl="0" eaLnBrk="1" fontAlgn="auto" latinLnBrk="0" hangingPunct="1">
                        <a:lnSpc>
                          <a:spcPct val="100000"/>
                        </a:lnSpc>
                        <a:spcBef>
                          <a:spcPts val="0"/>
                        </a:spcBef>
                        <a:spcAft>
                          <a:spcPts val="0"/>
                        </a:spcAft>
                        <a:buClr>
                          <a:schemeClr val="accent2"/>
                        </a:buClr>
                        <a:buSzPct val="110000"/>
                        <a:buFont typeface="Wingdings" pitchFamily="2" charset="2"/>
                        <a:buChar char="§"/>
                        <a:tabLst/>
                        <a:defRPr/>
                      </a:pPr>
                      <a:r>
                        <a:rPr lang="en-US" sz="1000">
                          <a:solidFill>
                            <a:schemeClr val="tx1"/>
                          </a:solidFill>
                          <a:latin typeface="Calibri" panose="020F0502020204030204" pitchFamily="34" charset="0"/>
                          <a:ea typeface="Calibri" panose="020F0502020204030204" pitchFamily="34" charset="0"/>
                          <a:cs typeface="Calibri" panose="020F0502020204030204" pitchFamily="34" charset="0"/>
                        </a:rPr>
                        <a:t>Distrust of HIV prevention drugs or the clinical trial process due to associations with ‘foreigners’ and ‘</a:t>
                      </a:r>
                      <a:r>
                        <a:rPr lang="en-US" sz="1000" b="0">
                          <a:solidFill>
                            <a:schemeClr val="tx1"/>
                          </a:solidFill>
                          <a:latin typeface="Calibri" panose="020F0502020204030204" pitchFamily="34" charset="0"/>
                          <a:ea typeface="Calibri" panose="020F0502020204030204" pitchFamily="34" charset="0"/>
                          <a:cs typeface="Calibri" panose="020F0502020204030204" pitchFamily="34" charset="0"/>
                        </a:rPr>
                        <a:t>westerners’ (18, 24)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a:solidFill>
                            <a:schemeClr val="tx1"/>
                          </a:solidFill>
                          <a:latin typeface="Calibri" panose="020F0502020204030204" pitchFamily="34" charset="0"/>
                          <a:ea typeface="Calibri" panose="020F0502020204030204" pitchFamily="34" charset="0"/>
                          <a:cs typeface="Calibri" panose="020F0502020204030204" pitchFamily="34" charset="0"/>
                        </a:rPr>
                        <a:t>Distrust of PrEP coming from the government or ruling party (22)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a:solidFill>
                            <a:schemeClr val="tx1"/>
                          </a:solidFill>
                          <a:latin typeface="Calibri" panose="020F0502020204030204" pitchFamily="34" charset="0"/>
                          <a:cs typeface="Calibri" panose="020F0502020204030204" pitchFamily="34" charset="0"/>
                        </a:rPr>
                        <a:t>Belief in potential negative side effects for men (44)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Calibri" panose="020F0502020204030204" pitchFamily="34" charset="0"/>
                          <a:ea typeface="Calibri" panose="020F0502020204030204" pitchFamily="34" charset="0"/>
                          <a:cs typeface="Calibri" panose="020F0502020204030204" pitchFamily="34" charset="0"/>
                        </a:rPr>
                        <a:t>A lack of communication </a:t>
                      </a:r>
                      <a:r>
                        <a:rPr lang="en-US" sz="1000" b="1">
                          <a:solidFill>
                            <a:schemeClr val="tx1"/>
                          </a:solidFill>
                          <a:latin typeface="Calibri" panose="020F0502020204030204" pitchFamily="34" charset="0"/>
                          <a:ea typeface="Calibri" panose="020F0502020204030204" pitchFamily="34" charset="0"/>
                          <a:cs typeface="Calibri" panose="020F0502020204030204" pitchFamily="34" charset="0"/>
                        </a:rPr>
                        <a:t>skills </a:t>
                      </a:r>
                      <a:r>
                        <a:rPr lang="en-US" sz="1000" b="0">
                          <a:solidFill>
                            <a:schemeClr val="tx1"/>
                          </a:solidFill>
                          <a:latin typeface="Calibri" panose="020F0502020204030204" pitchFamily="34" charset="0"/>
                          <a:ea typeface="Calibri" panose="020F0502020204030204" pitchFamily="34" charset="0"/>
                          <a:cs typeface="Calibri" panose="020F0502020204030204" pitchFamily="34" charset="0"/>
                        </a:rPr>
                        <a:t>among couples can inhibit SRH product acceptance and uptake (9, 21)</a:t>
                      </a:r>
                      <a:endParaRPr lang="en-US" sz="10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pPr marL="0" indent="0">
                        <a:buNone/>
                      </a:pPr>
                      <a:r>
                        <a:rPr lang="en-US" sz="1000" b="1">
                          <a:solidFill>
                            <a:schemeClr val="tx1"/>
                          </a:solidFill>
                          <a:latin typeface="Calibri" panose="020F0502020204030204" pitchFamily="34" charset="0"/>
                          <a:cs typeface="Calibri" panose="020F0502020204030204" pitchFamily="34" charset="0"/>
                        </a:rPr>
                        <a:t>Social Influences </a:t>
                      </a:r>
                      <a:r>
                        <a:rPr lang="en-US" sz="1000" i="1">
                          <a:solidFill>
                            <a:schemeClr val="tx1"/>
                          </a:solidFill>
                          <a:latin typeface="Calibri" panose="020F0502020204030204" pitchFamily="34" charset="0"/>
                          <a:cs typeface="Calibri" panose="020F0502020204030204" pitchFamily="34" charset="0"/>
                        </a:rPr>
                        <a:t>including restrictive gender roles and norms inhibit male partner acceptance of AGYW’s use of sexual health </a:t>
                      </a:r>
                      <a:r>
                        <a:rPr lang="en-US" sz="1000" b="0" i="1">
                          <a:solidFill>
                            <a:schemeClr val="tx1"/>
                          </a:solidFill>
                          <a:latin typeface="Calibri" panose="020F0502020204030204" pitchFamily="34" charset="0"/>
                          <a:cs typeface="Calibri" panose="020F0502020204030204" pitchFamily="34" charset="0"/>
                        </a:rPr>
                        <a:t>products:</a:t>
                      </a:r>
                    </a:p>
                    <a:p>
                      <a:pPr marL="171450" indent="-171450">
                        <a:buClr>
                          <a:schemeClr val="accent1"/>
                        </a:buClr>
                        <a:buSzPct val="110000"/>
                        <a:buFont typeface="Wingdings" pitchFamily="2" charset="2"/>
                        <a:buChar char="§"/>
                      </a:pPr>
                      <a:r>
                        <a:rPr lang="en-US" sz="1000" b="0">
                          <a:solidFill>
                            <a:schemeClr val="tx1"/>
                          </a:solidFill>
                          <a:latin typeface="Calibri" panose="020F0502020204030204" pitchFamily="34" charset="0"/>
                          <a:cs typeface="Calibri" panose="020F0502020204030204" pitchFamily="34" charset="0"/>
                        </a:rPr>
                        <a:t>Men in Africa are often the authority and decision-maker in households and relationships (8, 22, 27)</a:t>
                      </a:r>
                    </a:p>
                    <a:p>
                      <a:pPr marL="171450" indent="-171450">
                        <a:buClr>
                          <a:schemeClr val="accent1"/>
                        </a:buClr>
                        <a:buSzPct val="110000"/>
                        <a:buFont typeface="Wingdings" pitchFamily="2" charset="2"/>
                        <a:buChar char="§"/>
                      </a:pPr>
                      <a:r>
                        <a:rPr lang="en-US" sz="1000" b="0">
                          <a:solidFill>
                            <a:schemeClr val="tx1"/>
                          </a:solidFill>
                          <a:latin typeface="Calibri" panose="020F0502020204030204" pitchFamily="34" charset="0"/>
                          <a:cs typeface="Calibri" panose="020F0502020204030204" pitchFamily="34" charset="0"/>
                        </a:rPr>
                        <a:t>Men may be seen as having the right and duty to produce offspring and therefore view family planning as in conflict with that responsibility; women face pressure from relatives and husbands to bear children (2, 32)</a:t>
                      </a:r>
                    </a:p>
                    <a:p>
                      <a:pPr marL="171450" indent="-171450">
                        <a:buClr>
                          <a:schemeClr val="accent1"/>
                        </a:buClr>
                        <a:buSzPct val="110000"/>
                        <a:buFont typeface="Wingdings" pitchFamily="2" charset="2"/>
                        <a:buChar char="§"/>
                      </a:pPr>
                      <a:r>
                        <a:rPr lang="en-US" sz="1000" b="0">
                          <a:solidFill>
                            <a:schemeClr val="tx1"/>
                          </a:solidFill>
                          <a:latin typeface="Calibri" panose="020F0502020204030204" pitchFamily="34" charset="0"/>
                          <a:cs typeface="Calibri" panose="020F0502020204030204" pitchFamily="34" charset="0"/>
                        </a:rPr>
                        <a:t>Decisions to use condoms or other contraception are usually led by the male partner. AGYW feel powerless in persuading partners to use contraception due to fearing their partner will leave them, conflict, loss of financial support (especially if pregnant), and/or violence (4, 5, 9, 20)</a:t>
                      </a:r>
                    </a:p>
                    <a:p>
                      <a:pPr marL="171450" marR="0" lvl="0" indent="-171450" algn="l" defTabSz="457200" rtl="0" eaLnBrk="1" fontAlgn="auto" latinLnBrk="0" hangingPunct="1">
                        <a:lnSpc>
                          <a:spcPct val="100000"/>
                        </a:lnSpc>
                        <a:spcBef>
                          <a:spcPts val="0"/>
                        </a:spcBef>
                        <a:spcAft>
                          <a:spcPts val="0"/>
                        </a:spcAft>
                        <a:buClr>
                          <a:schemeClr val="accent1"/>
                        </a:buClr>
                        <a:buSzPct val="110000"/>
                        <a:buFont typeface="Wingdings" pitchFamily="2" charset="2"/>
                        <a:buChar char="§"/>
                        <a:tabLst/>
                        <a:defRPr/>
                      </a:pPr>
                      <a:r>
                        <a:rPr lang="en-US" sz="1000" b="0">
                          <a:solidFill>
                            <a:schemeClr val="tx1"/>
                          </a:solidFill>
                          <a:latin typeface="Calibri" panose="020F0502020204030204" pitchFamily="34" charset="0"/>
                          <a:cs typeface="Calibri" panose="020F0502020204030204" pitchFamily="34" charset="0"/>
                        </a:rPr>
                        <a:t>Belief that </a:t>
                      </a:r>
                      <a:r>
                        <a:rPr lang="en-US" sz="1000" b="0">
                          <a:solidFill>
                            <a:schemeClr val="tx1"/>
                          </a:solidFill>
                          <a:latin typeface="Calibri" panose="020F0502020204030204" pitchFamily="34" charset="0"/>
                          <a:ea typeface="Calibri" panose="020F0502020204030204" pitchFamily="34" charset="0"/>
                          <a:cs typeface="Calibri" panose="020F0502020204030204" pitchFamily="34" charset="0"/>
                        </a:rPr>
                        <a:t>AGYW’s access to HIV prevention and contraception encourages sexual behavior or that women who access PrEP are promiscuous or sex workers (12, 17, 23, 25)</a:t>
                      </a:r>
                    </a:p>
                    <a:p>
                      <a:pPr marL="171450" marR="0" lvl="0" indent="-171450" algn="l" defTabSz="457200" rtl="0" eaLnBrk="1" fontAlgn="auto" latinLnBrk="0" hangingPunct="1">
                        <a:lnSpc>
                          <a:spcPct val="100000"/>
                        </a:lnSpc>
                        <a:spcBef>
                          <a:spcPts val="0"/>
                        </a:spcBef>
                        <a:spcAft>
                          <a:spcPts val="0"/>
                        </a:spcAft>
                        <a:buClr>
                          <a:schemeClr val="accent1"/>
                        </a:buClr>
                        <a:buSzPct val="110000"/>
                        <a:buFont typeface="Wingdings" pitchFamily="2" charset="2"/>
                        <a:buChar char="§"/>
                        <a:tabLst/>
                        <a:defRPr/>
                      </a:pPr>
                      <a:r>
                        <a:rPr lang="en-US" sz="1000" b="0">
                          <a:solidFill>
                            <a:schemeClr val="tx1"/>
                          </a:solidFill>
                          <a:latin typeface="Calibri" panose="020F0502020204030204" pitchFamily="34" charset="0"/>
                          <a:cs typeface="Calibri" panose="020F0502020204030204" pitchFamily="34" charset="0"/>
                        </a:rPr>
                        <a:t>In a study amongst South African couples, b</a:t>
                      </a:r>
                      <a:r>
                        <a:rPr lang="en-US" sz="1000" b="0">
                          <a:solidFill>
                            <a:schemeClr val="tx1"/>
                          </a:solidFill>
                          <a:effectLst/>
                          <a:latin typeface="Calibri" panose="020F0502020204030204" pitchFamily="34" charset="0"/>
                          <a:ea typeface="Calibri" panose="020F0502020204030204" pitchFamily="34" charset="0"/>
                          <a:cs typeface="Calibri" panose="020F0502020204030204" pitchFamily="34" charset="0"/>
                        </a:rPr>
                        <a:t>oth men and women perceived infidelity as ubiquitous in their social context and were therefore unable to discuss HIV risk and prevention without suspicions of infidelity. This impacted their ability to openly and effectively discuss strategies to prevent HIV (28)</a:t>
                      </a:r>
                    </a:p>
                    <a:p>
                      <a:pPr marL="171450" marR="0" lvl="0" indent="-171450" algn="l" defTabSz="457200" rtl="0" eaLnBrk="1" fontAlgn="auto" latinLnBrk="0" hangingPunct="1">
                        <a:lnSpc>
                          <a:spcPct val="100000"/>
                        </a:lnSpc>
                        <a:spcBef>
                          <a:spcPts val="0"/>
                        </a:spcBef>
                        <a:spcAft>
                          <a:spcPts val="0"/>
                        </a:spcAft>
                        <a:buClr>
                          <a:schemeClr val="accent1"/>
                        </a:buClr>
                        <a:buSzPct val="110000"/>
                        <a:buFont typeface="Wingdings" pitchFamily="2" charset="2"/>
                        <a:buChar char="§"/>
                        <a:tabLst/>
                        <a:defRPr/>
                      </a:pPr>
                      <a:endParaRPr lang="en-US" sz="10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
                          <a:schemeClr val="accent1"/>
                        </a:buClr>
                        <a:buSzPct val="110000"/>
                        <a:buFont typeface="Wingdings" pitchFamily="2" charset="2"/>
                        <a:buChar char="§"/>
                        <a:tabLst/>
                        <a:defRPr/>
                      </a:pPr>
                      <a:endParaRPr lang="en-US" sz="10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Font typeface="Arial" panose="020B0604020202020204" pitchFamily="34" charset="0"/>
                        <a:buNone/>
                      </a:pPr>
                      <a:r>
                        <a:rPr lang="en-US" sz="1000" b="1">
                          <a:solidFill>
                            <a:schemeClr val="tx1"/>
                          </a:solidFill>
                          <a:latin typeface="Calibri" panose="020F0502020204030204" pitchFamily="34" charset="0"/>
                          <a:cs typeface="Calibri" panose="020F0502020204030204" pitchFamily="34" charset="0"/>
                        </a:rPr>
                        <a:t>Social/professional role and identity: </a:t>
                      </a:r>
                      <a:r>
                        <a:rPr lang="en-US" sz="1000" b="0" i="1">
                          <a:solidFill>
                            <a:schemeClr val="tx1"/>
                          </a:solidFill>
                          <a:latin typeface="Calibri" panose="020F0502020204030204" pitchFamily="34" charset="0"/>
                          <a:cs typeface="Calibri" panose="020F0502020204030204" pitchFamily="34" charset="0"/>
                        </a:rPr>
                        <a:t>Male social roles, driven by norms, can restrict support:</a:t>
                      </a:r>
                    </a:p>
                    <a:p>
                      <a:pPr marL="171450" marR="0" lvl="0" indent="-171450" algn="l" defTabSz="457200" rtl="0" eaLnBrk="1" fontAlgn="auto" latinLnBrk="0" hangingPunct="1">
                        <a:lnSpc>
                          <a:spcPct val="100000"/>
                        </a:lnSpc>
                        <a:spcBef>
                          <a:spcPts val="0"/>
                        </a:spcBef>
                        <a:spcAft>
                          <a:spcPts val="0"/>
                        </a:spcAft>
                        <a:buClr>
                          <a:schemeClr val="accent3"/>
                        </a:buClr>
                        <a:buSzPct val="110000"/>
                        <a:buFont typeface="Wingdings" pitchFamily="2" charset="2"/>
                        <a:buChar char="§"/>
                        <a:tabLst/>
                        <a:defRPr/>
                      </a:pPr>
                      <a:r>
                        <a:rPr lang="en-US" sz="1000">
                          <a:solidFill>
                            <a:schemeClr val="tx1"/>
                          </a:solidFill>
                          <a:latin typeface="Calibri" panose="020F0502020204030204" pitchFamily="34" charset="0"/>
                          <a:cs typeface="Calibri" panose="020F0502020204030204" pitchFamily="34" charset="0"/>
                        </a:rPr>
                        <a:t>Men may take on the role of the ‘protector’ and seek to protect their partners from HIV prevention technologies that they perceive as </a:t>
                      </a:r>
                      <a:r>
                        <a:rPr lang="en-US" sz="1000" b="0">
                          <a:solidFill>
                            <a:schemeClr val="tx1"/>
                          </a:solidFill>
                          <a:latin typeface="Calibri" panose="020F0502020204030204" pitchFamily="34" charset="0"/>
                          <a:cs typeface="Calibri" panose="020F0502020204030204" pitchFamily="34" charset="0"/>
                        </a:rPr>
                        <a:t>potentially causing harm (12)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a:solidFill>
                          <a:schemeClr val="tx1"/>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a:solidFill>
                            <a:schemeClr val="tx1"/>
                          </a:solidFill>
                          <a:latin typeface="Calibri" panose="020F0502020204030204" pitchFamily="34" charset="0"/>
                          <a:cs typeface="Calibri" panose="020F0502020204030204" pitchFamily="34" charset="0"/>
                        </a:rPr>
                        <a:t>Beliefs about consequences: </a:t>
                      </a:r>
                      <a:r>
                        <a:rPr lang="en-US" sz="1000" b="0" i="1">
                          <a:solidFill>
                            <a:schemeClr val="tx1"/>
                          </a:solidFill>
                          <a:latin typeface="Calibri" panose="020F0502020204030204" pitchFamily="34" charset="0"/>
                          <a:cs typeface="Calibri" panose="020F0502020204030204" pitchFamily="34" charset="0"/>
                        </a:rPr>
                        <a:t>Belief that product use will lead to negative health or social outcomes:</a:t>
                      </a:r>
                    </a:p>
                    <a:p>
                      <a:pPr marL="171450" marR="0" lvl="0" indent="-171450" algn="l" defTabSz="457200" rtl="0" eaLnBrk="1" fontAlgn="auto" latinLnBrk="0" hangingPunct="1">
                        <a:lnSpc>
                          <a:spcPct val="100000"/>
                        </a:lnSpc>
                        <a:spcBef>
                          <a:spcPts val="0"/>
                        </a:spcBef>
                        <a:spcAft>
                          <a:spcPts val="0"/>
                        </a:spcAft>
                        <a:buClr>
                          <a:schemeClr val="accent3"/>
                        </a:buClr>
                        <a:buSzPct val="110000"/>
                        <a:buFont typeface="Wingdings" pitchFamily="2" charset="2"/>
                        <a:buChar char="§"/>
                        <a:tabLst/>
                        <a:defRPr/>
                      </a:pPr>
                      <a:r>
                        <a:rPr lang="en-US" sz="1000">
                          <a:solidFill>
                            <a:schemeClr val="tx1"/>
                          </a:solidFill>
                          <a:latin typeface="Calibri" panose="020F0502020204030204" pitchFamily="34" charset="0"/>
                          <a:ea typeface="Calibri" panose="020F0502020204030204" pitchFamily="34" charset="0"/>
                          <a:cs typeface="Calibri" panose="020F0502020204030204" pitchFamily="34" charset="0"/>
                        </a:rPr>
                        <a:t>Belief that PrEP or </a:t>
                      </a:r>
                      <a:r>
                        <a:rPr lang="en-US" sz="1000" b="0">
                          <a:solidFill>
                            <a:schemeClr val="tx1"/>
                          </a:solidFill>
                          <a:latin typeface="Calibri" panose="020F0502020204030204" pitchFamily="34" charset="0"/>
                          <a:ea typeface="Calibri" panose="020F0502020204030204" pitchFamily="34" charset="0"/>
                          <a:cs typeface="Calibri" panose="020F0502020204030204" pitchFamily="34" charset="0"/>
                        </a:rPr>
                        <a:t>contraception may cause infertility (2, 22)</a:t>
                      </a:r>
                    </a:p>
                    <a:p>
                      <a:pPr marL="171450" marR="0" lvl="0" indent="-171450" algn="l" defTabSz="457200" rtl="0" eaLnBrk="1" fontAlgn="auto" latinLnBrk="0" hangingPunct="1">
                        <a:lnSpc>
                          <a:spcPct val="100000"/>
                        </a:lnSpc>
                        <a:spcBef>
                          <a:spcPts val="0"/>
                        </a:spcBef>
                        <a:spcAft>
                          <a:spcPts val="0"/>
                        </a:spcAft>
                        <a:buClr>
                          <a:schemeClr val="accent3"/>
                        </a:buClr>
                        <a:buSzPct val="110000"/>
                        <a:buFont typeface="Wingdings" pitchFamily="2" charset="2"/>
                        <a:buChar char="§"/>
                        <a:tabLst/>
                        <a:defRPr/>
                      </a:pPr>
                      <a:r>
                        <a:rPr lang="en-US" sz="1000" b="0" i="0">
                          <a:solidFill>
                            <a:schemeClr val="tx1"/>
                          </a:solidFill>
                          <a:latin typeface="Calibri" panose="020F0502020204030204" pitchFamily="34" charset="0"/>
                          <a:ea typeface="Calibri" panose="020F0502020204030204" pitchFamily="34" charset="0"/>
                          <a:cs typeface="Calibri" panose="020F0502020204030204" pitchFamily="34" charset="0"/>
                        </a:rPr>
                        <a:t>Belief that contraception decreases available labor in the home and therefore is counterproductive to household income (2)</a:t>
                      </a:r>
                    </a:p>
                    <a:p>
                      <a:pPr marL="171450" marR="0" lvl="0" indent="-171450" algn="l" defTabSz="457200" rtl="0" eaLnBrk="1" fontAlgn="auto" latinLnBrk="0" hangingPunct="1">
                        <a:lnSpc>
                          <a:spcPct val="100000"/>
                        </a:lnSpc>
                        <a:spcBef>
                          <a:spcPts val="0"/>
                        </a:spcBef>
                        <a:spcAft>
                          <a:spcPts val="0"/>
                        </a:spcAft>
                        <a:buClr>
                          <a:schemeClr val="accent3"/>
                        </a:buClr>
                        <a:buSzPct val="110000"/>
                        <a:buFont typeface="Wingdings" pitchFamily="2" charset="2"/>
                        <a:buChar char="§"/>
                        <a:tabLst/>
                        <a:defRPr/>
                      </a:pPr>
                      <a:r>
                        <a:rPr lang="en-US" sz="1000" b="0">
                          <a:solidFill>
                            <a:schemeClr val="tx1"/>
                          </a:solidFill>
                          <a:latin typeface="Calibri" panose="020F0502020204030204" pitchFamily="34" charset="0"/>
                          <a:ea typeface="Calibri" panose="020F0502020204030204" pitchFamily="34" charset="0"/>
                          <a:cs typeface="Calibri" panose="020F0502020204030204" pitchFamily="34" charset="0"/>
                        </a:rPr>
                        <a:t>Belief that oral PrEP is harmful to health, has detrimental side effects, or may cause HIV infection (7, 11, 18, 22, 23)</a:t>
                      </a:r>
                    </a:p>
                    <a:p>
                      <a:pPr marL="171450" marR="0" lvl="0" indent="-171450" algn="l" defTabSz="457200" rtl="0" eaLnBrk="1" fontAlgn="auto" latinLnBrk="0" hangingPunct="1">
                        <a:lnSpc>
                          <a:spcPct val="100000"/>
                        </a:lnSpc>
                        <a:spcBef>
                          <a:spcPts val="0"/>
                        </a:spcBef>
                        <a:spcAft>
                          <a:spcPts val="0"/>
                        </a:spcAft>
                        <a:buClr>
                          <a:schemeClr val="accent3"/>
                        </a:buClr>
                        <a:buSzPct val="110000"/>
                        <a:buFont typeface="Wingdings" pitchFamily="2" charset="2"/>
                        <a:buChar char="§"/>
                        <a:tabLst/>
                        <a:defRPr/>
                      </a:pPr>
                      <a:r>
                        <a:rPr lang="en-US" sz="1000" b="0">
                          <a:solidFill>
                            <a:schemeClr val="tx1"/>
                          </a:solidFill>
                          <a:latin typeface="Calibri" panose="020F0502020204030204" pitchFamily="34" charset="0"/>
                          <a:ea typeface="Calibri" panose="020F0502020204030204" pitchFamily="34" charset="0"/>
                          <a:cs typeface="Calibri" panose="020F0502020204030204" pitchFamily="34" charset="0"/>
                        </a:rPr>
                        <a:t>Belief that contraception interferes with God’s plan for fruitfulness (2)</a:t>
                      </a:r>
                      <a:endParaRPr lang="en-US" sz="1000" b="0">
                        <a:solidFill>
                          <a:schemeClr val="tx1"/>
                        </a:solidFill>
                        <a:latin typeface="Calibri" panose="020F0502020204030204" pitchFamily="34"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
                          <a:schemeClr val="accent3"/>
                        </a:buClr>
                        <a:buSzPct val="110000"/>
                        <a:buFont typeface="Wingdings" pitchFamily="2" charset="2"/>
                        <a:buChar char="§"/>
                        <a:tabLst/>
                        <a:defRPr/>
                      </a:pPr>
                      <a:endParaRPr lang="en-US" sz="1000" b="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000" b="1">
                          <a:solidFill>
                            <a:schemeClr val="tx1"/>
                          </a:solidFill>
                          <a:latin typeface="Calibri" panose="020F0502020204030204" pitchFamily="34" charset="0"/>
                          <a:cs typeface="Calibri" panose="020F0502020204030204" pitchFamily="34" charset="0"/>
                        </a:rPr>
                        <a:t>Emotion: </a:t>
                      </a:r>
                      <a:r>
                        <a:rPr lang="en-US" sz="1000" b="0" i="1">
                          <a:solidFill>
                            <a:schemeClr val="tx1"/>
                          </a:solidFill>
                          <a:latin typeface="Calibri" panose="020F0502020204030204" pitchFamily="34" charset="0"/>
                          <a:cs typeface="Calibri" panose="020F0502020204030204" pitchFamily="34" charset="0"/>
                        </a:rPr>
                        <a:t>I</a:t>
                      </a:r>
                      <a:r>
                        <a:rPr lang="en-US" sz="1000" i="1">
                          <a:solidFill>
                            <a:schemeClr val="tx1"/>
                          </a:solidFill>
                          <a:latin typeface="Calibri" panose="020F0502020204030204" pitchFamily="34" charset="0"/>
                          <a:cs typeface="Calibri" panose="020F0502020204030204" pitchFamily="34" charset="0"/>
                        </a:rPr>
                        <a:t>ncluding beliefs male partners have about infidelity and relationship distrust:</a:t>
                      </a:r>
                      <a:endParaRPr lang="en-US" sz="1000" b="1" i="1">
                        <a:solidFill>
                          <a:schemeClr val="tx1"/>
                        </a:solidFill>
                        <a:latin typeface="Calibri" panose="020F0502020204030204" pitchFamily="34" charset="0"/>
                        <a:cs typeface="Calibri" panose="020F0502020204030204" pitchFamily="34" charset="0"/>
                      </a:endParaRPr>
                    </a:p>
                    <a:p>
                      <a:pPr marL="171450" indent="-171450">
                        <a:buClr>
                          <a:schemeClr val="accent3"/>
                        </a:buClr>
                        <a:buSzPct val="110000"/>
                        <a:buFont typeface="Wingdings" pitchFamily="2" charset="2"/>
                        <a:buChar char="§"/>
                      </a:pPr>
                      <a:r>
                        <a:rPr lang="en-US" sz="1000">
                          <a:solidFill>
                            <a:schemeClr val="tx1"/>
                          </a:solidFill>
                          <a:latin typeface="Calibri" panose="020F0502020204030204" pitchFamily="34" charset="0"/>
                          <a:cs typeface="Calibri" panose="020F0502020204030204" pitchFamily="34" charset="0"/>
                        </a:rPr>
                        <a:t>Male partners express concern that HIV prevention and contraception promotes </a:t>
                      </a:r>
                      <a:r>
                        <a:rPr lang="en-US" sz="1000">
                          <a:solidFill>
                            <a:schemeClr val="tx1"/>
                          </a:solidFill>
                          <a:effectLst/>
                          <a:latin typeface="Calibri" panose="020F0502020204030204" pitchFamily="34" charset="0"/>
                          <a:ea typeface="Calibri" panose="020F0502020204030204" pitchFamily="34" charset="0"/>
                          <a:cs typeface="Calibri" panose="020F0502020204030204" pitchFamily="34" charset="0"/>
                        </a:rPr>
                        <a:t>unfaithfulness </a:t>
                      </a:r>
                      <a:r>
                        <a:rPr lang="en-US" sz="1000">
                          <a:solidFill>
                            <a:schemeClr val="tx1"/>
                          </a:solidFill>
                          <a:latin typeface="Calibri" panose="020F0502020204030204" pitchFamily="34" charset="0"/>
                          <a:ea typeface="Calibri" panose="020F0502020204030204" pitchFamily="34" charset="0"/>
                          <a:cs typeface="Calibri" panose="020F0502020204030204" pitchFamily="34" charset="0"/>
                        </a:rPr>
                        <a:t>of </a:t>
                      </a:r>
                      <a:r>
                        <a:rPr lang="en-US" sz="1000">
                          <a:solidFill>
                            <a:schemeClr val="tx1"/>
                          </a:solidFill>
                          <a:effectLst/>
                          <a:latin typeface="Calibri" panose="020F0502020204030204" pitchFamily="34" charset="0"/>
                          <a:ea typeface="Calibri" panose="020F0502020204030204" pitchFamily="34" charset="0"/>
                          <a:cs typeface="Calibri" panose="020F0502020204030204" pitchFamily="34" charset="0"/>
                        </a:rPr>
                        <a:t>AGYW and encourages them to have multiple partners because they no longer need be </a:t>
                      </a:r>
                      <a:r>
                        <a:rPr lang="en-US" sz="1000" b="0">
                          <a:solidFill>
                            <a:schemeClr val="tx1"/>
                          </a:solidFill>
                          <a:effectLst/>
                          <a:latin typeface="Calibri" panose="020F0502020204030204" pitchFamily="34" charset="0"/>
                          <a:ea typeface="Calibri" panose="020F0502020204030204" pitchFamily="34" charset="0"/>
                          <a:cs typeface="Calibri" panose="020F0502020204030204" pitchFamily="34" charset="0"/>
                        </a:rPr>
                        <a:t>concerned about acquiring HIV </a:t>
                      </a:r>
                      <a:r>
                        <a:rPr lang="en-US" sz="1000" b="0">
                          <a:solidFill>
                            <a:schemeClr val="tx1"/>
                          </a:solidFill>
                          <a:latin typeface="Calibri" panose="020F0502020204030204" pitchFamily="34" charset="0"/>
                          <a:ea typeface="Calibri" panose="020F0502020204030204" pitchFamily="34" charset="0"/>
                          <a:cs typeface="Calibri" panose="020F0502020204030204" pitchFamily="34" charset="0"/>
                        </a:rPr>
                        <a:t>o</a:t>
                      </a:r>
                      <a:r>
                        <a:rPr lang="en-US" sz="1000" b="0">
                          <a:solidFill>
                            <a:schemeClr val="tx1"/>
                          </a:solidFill>
                          <a:effectLst/>
                          <a:latin typeface="Calibri" panose="020F0502020204030204" pitchFamily="34" charset="0"/>
                          <a:ea typeface="Calibri" panose="020F0502020204030204" pitchFamily="34" charset="0"/>
                          <a:cs typeface="Calibri" panose="020F0502020204030204" pitchFamily="34" charset="0"/>
                        </a:rPr>
                        <a:t>r they suspect existing infidelity (11, 12, 18)</a:t>
                      </a:r>
                    </a:p>
                    <a:p>
                      <a:pPr marL="171450" indent="-171450">
                        <a:buClr>
                          <a:schemeClr val="accent3"/>
                        </a:buClr>
                        <a:buSzPct val="110000"/>
                        <a:buFont typeface="Wingdings" pitchFamily="2" charset="2"/>
                        <a:buChar char="§"/>
                      </a:pPr>
                      <a:r>
                        <a:rPr lang="en-US" sz="1000" b="0">
                          <a:solidFill>
                            <a:schemeClr val="tx1"/>
                          </a:solidFill>
                          <a:latin typeface="Calibri" panose="020F0502020204030204" pitchFamily="34" charset="0"/>
                          <a:cs typeface="Calibri" panose="020F0502020204030204" pitchFamily="34" charset="0"/>
                        </a:rPr>
                        <a:t>There is the belief that there should be trust and fidelity in committed relationships, so contraception is not needed. Therefore, it is often normative to use condoms in casual sexual relationships and less so in serious relationships, even when one partner (more often the male partner) or both are engaging in sexual activity outside of the relationship. Accordingly, suggested use of contraception and HIV prevention in a committed relationship are associated with distrust in one’s partner (4, 9, 17, 20, 28, 45)</a:t>
                      </a:r>
                    </a:p>
                    <a:p>
                      <a:pPr marL="171450" indent="-171450">
                        <a:buClr>
                          <a:schemeClr val="accent3"/>
                        </a:buClr>
                        <a:buSzPct val="110000"/>
                        <a:buFont typeface="Wingdings" pitchFamily="2" charset="2"/>
                        <a:buChar char="§"/>
                      </a:pPr>
                      <a:r>
                        <a:rPr lang="en-US" sz="1000" b="0">
                          <a:solidFill>
                            <a:schemeClr val="accent2"/>
                          </a:solidFill>
                          <a:latin typeface="Calibri" panose="020F0502020204030204" pitchFamily="34" charset="0"/>
                          <a:cs typeface="Calibri" panose="020F0502020204030204" pitchFamily="34" charset="0"/>
                        </a:rPr>
                        <a:t>Trust is often associated with the length of a relationship, discouraging </a:t>
                      </a:r>
                      <a:r>
                        <a:rPr lang="en-US" sz="1000" b="0" err="1">
                          <a:solidFill>
                            <a:schemeClr val="accent2"/>
                          </a:solidFill>
                          <a:latin typeface="Calibri" panose="020F0502020204030204" pitchFamily="34" charset="0"/>
                          <a:cs typeface="Calibri" panose="020F0502020204030204" pitchFamily="34" charset="0"/>
                        </a:rPr>
                        <a:t>PrEP</a:t>
                      </a:r>
                      <a:r>
                        <a:rPr lang="en-US" sz="1000" b="0">
                          <a:solidFill>
                            <a:schemeClr val="accent2"/>
                          </a:solidFill>
                          <a:latin typeface="Calibri" panose="020F0502020204030204" pitchFamily="34" charset="0"/>
                          <a:cs typeface="Calibri" panose="020F0502020204030204" pitchFamily="34" charset="0"/>
                        </a:rPr>
                        <a:t> use in long-term relationships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3448320118"/>
                  </a:ext>
                </a:extLst>
              </a:tr>
            </a:tbl>
          </a:graphicData>
        </a:graphic>
      </p:graphicFrame>
    </p:spTree>
    <p:extLst>
      <p:ext uri="{BB962C8B-B14F-4D97-AF65-F5344CB8AC3E}">
        <p14:creationId xmlns:p14="http://schemas.microsoft.com/office/powerpoint/2010/main" val="128146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C513-BAB2-0542-867C-B64CBAF26819}"/>
              </a:ext>
            </a:extLst>
          </p:cNvPr>
          <p:cNvSpPr>
            <a:spLocks noGrp="1"/>
          </p:cNvSpPr>
          <p:nvPr>
            <p:ph type="title"/>
          </p:nvPr>
        </p:nvSpPr>
        <p:spPr>
          <a:xfrm>
            <a:off x="-1" y="32045"/>
            <a:ext cx="10515600" cy="1143000"/>
          </a:xfrm>
        </p:spPr>
        <p:txBody>
          <a:bodyPr/>
          <a:lstStyle/>
          <a:p>
            <a:r>
              <a:rPr lang="en-GB"/>
              <a:t>Key gaps in our understanding of male partners</a:t>
            </a:r>
            <a:br>
              <a:rPr lang="en-GB"/>
            </a:br>
            <a:r>
              <a:rPr lang="en-US" sz="1800">
                <a:solidFill>
                  <a:schemeClr val="accent2"/>
                </a:solidFill>
              </a:rPr>
              <a:t>(identified in the Action Tank)</a:t>
            </a:r>
            <a:r>
              <a:rPr lang="en-GB" sz="1800"/>
              <a:t> </a:t>
            </a:r>
          </a:p>
        </p:txBody>
      </p:sp>
      <p:sp>
        <p:nvSpPr>
          <p:cNvPr id="5" name="Rectangle 4">
            <a:extLst>
              <a:ext uri="{FF2B5EF4-FFF2-40B4-BE49-F238E27FC236}">
                <a16:creationId xmlns:a16="http://schemas.microsoft.com/office/drawing/2014/main" id="{ADA5D9F6-0324-A04F-A7B5-B1DF9E466321}"/>
              </a:ext>
            </a:extLst>
          </p:cNvPr>
          <p:cNvSpPr/>
          <p:nvPr/>
        </p:nvSpPr>
        <p:spPr>
          <a:xfrm>
            <a:off x="739782" y="1141099"/>
            <a:ext cx="10130118" cy="877163"/>
          </a:xfrm>
          <a:prstGeom prst="rect">
            <a:avLst/>
          </a:prstGeom>
        </p:spPr>
        <p:txBody>
          <a:bodyPr wrap="square">
            <a:spAutoFit/>
          </a:bodyPr>
          <a:lstStyle/>
          <a:p>
            <a:r>
              <a:rPr lang="en-US" sz="1700"/>
              <a:t>Action Tank participants reflected on the literature review findings and their programmatic experiences to identify key gaps in our understanding of male partner engagement for the support of </a:t>
            </a:r>
            <a:r>
              <a:rPr lang="en-US" sz="1700" err="1"/>
              <a:t>PrEP</a:t>
            </a:r>
            <a:r>
              <a:rPr lang="en-US" sz="1700"/>
              <a:t> use among AGYW. This list is not comprehensive, but represents critical gaps identified by implementers and Ministries of Health. </a:t>
            </a:r>
          </a:p>
        </p:txBody>
      </p:sp>
      <p:sp>
        <p:nvSpPr>
          <p:cNvPr id="6" name="Content Placeholder 4">
            <a:extLst>
              <a:ext uri="{FF2B5EF4-FFF2-40B4-BE49-F238E27FC236}">
                <a16:creationId xmlns:a16="http://schemas.microsoft.com/office/drawing/2014/main" id="{AB67267A-1F5F-3944-ACC2-DE7BDDADFBB1}"/>
              </a:ext>
            </a:extLst>
          </p:cNvPr>
          <p:cNvSpPr>
            <a:spLocks noGrp="1"/>
          </p:cNvSpPr>
          <p:nvPr>
            <p:ph idx="1"/>
          </p:nvPr>
        </p:nvSpPr>
        <p:spPr>
          <a:xfrm>
            <a:off x="3643599" y="1857887"/>
            <a:ext cx="7414472" cy="4087597"/>
          </a:xfrm>
        </p:spPr>
        <p:txBody>
          <a:bodyPr>
            <a:noAutofit/>
          </a:bodyPr>
          <a:lstStyle/>
          <a:p>
            <a:pPr marL="0" indent="0">
              <a:buNone/>
            </a:pPr>
            <a:endParaRPr lang="en-US" sz="100">
              <a:solidFill>
                <a:schemeClr val="tx1"/>
              </a:solidFill>
              <a:effectLst/>
              <a:ea typeface="Times New Roman" panose="02020603050405020304" pitchFamily="18" charset="0"/>
            </a:endParaRPr>
          </a:p>
          <a:p>
            <a:pPr>
              <a:buFont typeface="Arial" panose="020B0604020202020204" pitchFamily="34" charset="0"/>
              <a:buChar char="•"/>
            </a:pPr>
            <a:endParaRPr lang="en-US" sz="100">
              <a:solidFill>
                <a:schemeClr val="tx1"/>
              </a:solidFill>
            </a:endParaRPr>
          </a:p>
          <a:p>
            <a:endParaRPr lang="en-US" sz="100">
              <a:solidFill>
                <a:schemeClr val="tx1"/>
              </a:solidFill>
            </a:endParaRPr>
          </a:p>
        </p:txBody>
      </p:sp>
      <p:graphicFrame>
        <p:nvGraphicFramePr>
          <p:cNvPr id="7" name="Table 3">
            <a:extLst>
              <a:ext uri="{FF2B5EF4-FFF2-40B4-BE49-F238E27FC236}">
                <a16:creationId xmlns:a16="http://schemas.microsoft.com/office/drawing/2014/main" id="{C781CDD4-8F10-A444-8BD9-7CC284CC8108}"/>
              </a:ext>
            </a:extLst>
          </p:cNvPr>
          <p:cNvGraphicFramePr>
            <a:graphicFrameLocks noGrp="1"/>
          </p:cNvGraphicFramePr>
          <p:nvPr>
            <p:extLst>
              <p:ext uri="{D42A27DB-BD31-4B8C-83A1-F6EECF244321}">
                <p14:modId xmlns:p14="http://schemas.microsoft.com/office/powerpoint/2010/main" val="3452468620"/>
              </p:ext>
            </p:extLst>
          </p:nvPr>
        </p:nvGraphicFramePr>
        <p:xfrm>
          <a:off x="457811" y="2262523"/>
          <a:ext cx="10412089" cy="3783461"/>
        </p:xfrm>
        <a:graphic>
          <a:graphicData uri="http://schemas.openxmlformats.org/drawingml/2006/table">
            <a:tbl>
              <a:tblPr firstRow="1" bandRow="1">
                <a:tableStyleId>{5C22544A-7EE6-4342-B048-85BDC9FD1C3A}</a:tableStyleId>
              </a:tblPr>
              <a:tblGrid>
                <a:gridCol w="3436264">
                  <a:extLst>
                    <a:ext uri="{9D8B030D-6E8A-4147-A177-3AD203B41FA5}">
                      <a16:colId xmlns:a16="http://schemas.microsoft.com/office/drawing/2014/main" val="2914956736"/>
                    </a:ext>
                  </a:extLst>
                </a:gridCol>
                <a:gridCol w="3568700">
                  <a:extLst>
                    <a:ext uri="{9D8B030D-6E8A-4147-A177-3AD203B41FA5}">
                      <a16:colId xmlns:a16="http://schemas.microsoft.com/office/drawing/2014/main" val="2740201405"/>
                    </a:ext>
                  </a:extLst>
                </a:gridCol>
                <a:gridCol w="3407125">
                  <a:extLst>
                    <a:ext uri="{9D8B030D-6E8A-4147-A177-3AD203B41FA5}">
                      <a16:colId xmlns:a16="http://schemas.microsoft.com/office/drawing/2014/main" val="853307245"/>
                    </a:ext>
                  </a:extLst>
                </a:gridCol>
              </a:tblGrid>
              <a:tr h="365311">
                <a:tc gridSpan="3">
                  <a:txBody>
                    <a:bodyPr/>
                    <a:lstStyle/>
                    <a:p>
                      <a:r>
                        <a:rPr lang="en-US" sz="1600" b="1">
                          <a:solidFill>
                            <a:schemeClr val="bg1"/>
                          </a:solidFill>
                          <a:latin typeface=""/>
                        </a:rPr>
                        <a:t>Overarching</a:t>
                      </a:r>
                      <a:r>
                        <a:rPr lang="en-US" sz="1600" b="0">
                          <a:solidFill>
                            <a:schemeClr val="bg1"/>
                          </a:solidFill>
                          <a:latin typeface=""/>
                        </a:rPr>
                        <a:t>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sz="1600">
                        <a:solidFill>
                          <a:schemeClr val="bg1"/>
                        </a:solidFill>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sz="1600">
                        <a:solidFill>
                          <a:schemeClr val="bg1"/>
                        </a:solidFill>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757206330"/>
                  </a:ext>
                </a:extLst>
              </a:tr>
              <a:tr h="321402">
                <a:tc gridSpan="3">
                  <a:txBody>
                    <a:bodyPr/>
                    <a:lstStyle/>
                    <a:p>
                      <a:pPr marL="285750" indent="-285750">
                        <a:buFont typeface="Arial" panose="020B0604020202020204" pitchFamily="34" charset="0"/>
                        <a:buChar char="•"/>
                      </a:pPr>
                      <a:r>
                        <a:rPr lang="en-US" sz="1600">
                          <a:solidFill>
                            <a:schemeClr val="tx1"/>
                          </a:solidFill>
                        </a:rPr>
                        <a:t>Who are the “positive deviants” who support PrEP use? How are they supportive and what drives these behaviors?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How do AGYW want partners to be engaged in initial awareness building around </a:t>
                      </a:r>
                      <a:r>
                        <a:rPr lang="en-US" sz="1600" err="1"/>
                        <a:t>PrEP</a:t>
                      </a:r>
                      <a:r>
                        <a:rPr lang="en-US" sz="160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How do partners want to be engaged to support </a:t>
                      </a:r>
                      <a:r>
                        <a:rPr lang="en-US" sz="1600" err="1"/>
                        <a:t>PrEP</a:t>
                      </a:r>
                      <a:r>
                        <a:rPr lang="en-US" sz="1600"/>
                        <a:t> use? Particularly “hidden partners” of AGYW such as religious leaders, teachers, etc.</a:t>
                      </a:r>
                      <a:endParaRPr lang="en-US" sz="1600">
                        <a:solidFill>
                          <a:schemeClr val="accent3"/>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US" sz="1600">
                        <a:solidFill>
                          <a:schemeClr val="bg1"/>
                        </a:solidFill>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600">
                        <a:solidFill>
                          <a:schemeClr val="bg1"/>
                        </a:solidFill>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E9F3B"/>
                    </a:solidFill>
                  </a:tcPr>
                </a:tc>
                <a:extLst>
                  <a:ext uri="{0D108BD9-81ED-4DB2-BD59-A6C34878D82A}">
                    <a16:rowId xmlns:a16="http://schemas.microsoft.com/office/drawing/2014/main" val="414270587"/>
                  </a:ext>
                </a:extLst>
              </a:tr>
              <a:tr h="321402">
                <a:tc>
                  <a:txBody>
                    <a:bodyPr/>
                    <a:lstStyle/>
                    <a:p>
                      <a:r>
                        <a:rPr lang="en-US" sz="1600" b="1">
                          <a:solidFill>
                            <a:schemeClr val="bg1"/>
                          </a:solidFill>
                          <a:latin typeface=""/>
                        </a:rPr>
                        <a:t>Capability</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600" b="1">
                          <a:solidFill>
                            <a:schemeClr val="bg1"/>
                          </a:solidFill>
                          <a:latin typeface=""/>
                        </a:rPr>
                        <a:t>Opportunity</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600" b="1">
                          <a:solidFill>
                            <a:schemeClr val="bg1"/>
                          </a:solidFill>
                          <a:latin typeface=""/>
                        </a:rPr>
                        <a:t>Motivation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E9F3B"/>
                    </a:solidFill>
                  </a:tcPr>
                </a:tc>
                <a:extLst>
                  <a:ext uri="{0D108BD9-81ED-4DB2-BD59-A6C34878D82A}">
                    <a16:rowId xmlns:a16="http://schemas.microsoft.com/office/drawing/2014/main" val="3806209133"/>
                  </a:ext>
                </a:extLst>
              </a:tr>
              <a:tr h="2016070">
                <a:tc>
                  <a:txBody>
                    <a:bodyPr/>
                    <a:lstStyle/>
                    <a:p>
                      <a:pPr marL="0" indent="0">
                        <a:buNone/>
                      </a:pPr>
                      <a:r>
                        <a:rPr lang="en-US" sz="1200" b="0">
                          <a:solidFill>
                            <a:schemeClr val="tx1"/>
                          </a:solidFill>
                        </a:rPr>
                        <a:t>What facilitates good relationship communication where AGYW feel comfortable approaching their partners about difficult topics?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r>
                        <a:rPr lang="en-US" sz="1200" b="0">
                          <a:solidFill>
                            <a:schemeClr val="tx1"/>
                          </a:solidFill>
                        </a:rPr>
                        <a:t>What are the most critical norms impacting men’s support for </a:t>
                      </a:r>
                      <a:r>
                        <a:rPr lang="en-US" sz="1200" b="0" err="1">
                          <a:solidFill>
                            <a:schemeClr val="tx1"/>
                          </a:solidFill>
                        </a:rPr>
                        <a:t>PrEP</a:t>
                      </a:r>
                      <a:r>
                        <a:rPr lang="en-US" sz="1200" b="0">
                          <a:solidFill>
                            <a:schemeClr val="tx1"/>
                          </a:solidFill>
                        </a:rPr>
                        <a:t> use (e.g. social norm diagnosis), particularly those influencing supportive behavior? How might these be redefined/leveraged to increase male support of PrEP use? </a:t>
                      </a:r>
                    </a:p>
                    <a:p>
                      <a:endParaRPr lang="en-US" sz="1200" b="0">
                        <a:solidFill>
                          <a:schemeClr val="tx1"/>
                        </a:solidFill>
                      </a:endParaRPr>
                    </a:p>
                    <a:p>
                      <a:r>
                        <a:rPr lang="en-US" sz="1200" b="0">
                          <a:solidFill>
                            <a:schemeClr val="tx1"/>
                          </a:solidFill>
                        </a:rPr>
                        <a:t>Who are the main referents for partners (e.g. whose opinions are meaningful when they are considering what the “community” thinks)? Who do partners look to for information?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None/>
                      </a:pPr>
                      <a:r>
                        <a:rPr lang="en-US" sz="1200" b="0">
                          <a:solidFill>
                            <a:schemeClr val="tx1"/>
                          </a:solidFill>
                        </a:rPr>
                        <a:t>How are decisions about healthcare-seeking made within relationships? How do these vary for </a:t>
                      </a:r>
                      <a:r>
                        <a:rPr lang="en-US" sz="1200" b="0" err="1">
                          <a:solidFill>
                            <a:schemeClr val="tx1"/>
                          </a:solidFill>
                        </a:rPr>
                        <a:t>PrEP</a:t>
                      </a:r>
                      <a:r>
                        <a:rPr lang="en-US" sz="1200" b="0">
                          <a:solidFill>
                            <a:schemeClr val="tx1"/>
                          </a:solidFill>
                        </a:rPr>
                        <a:t>, versus other health behaviors? </a:t>
                      </a:r>
                    </a:p>
                    <a:p>
                      <a:pPr marL="0" indent="0">
                        <a:buNone/>
                      </a:pPr>
                      <a:endParaRPr lang="en-US" sz="1200" b="0">
                        <a:solidFill>
                          <a:schemeClr val="tx1"/>
                        </a:solidFill>
                      </a:endParaRPr>
                    </a:p>
                    <a:p>
                      <a:pPr marL="0" indent="0">
                        <a:buNone/>
                      </a:pPr>
                      <a:r>
                        <a:rPr lang="en-US" sz="1200" b="0">
                          <a:solidFill>
                            <a:schemeClr val="tx1"/>
                          </a:solidFill>
                        </a:rPr>
                        <a:t>How do specific relationship factors influence </a:t>
                      </a:r>
                      <a:r>
                        <a:rPr lang="en-US" sz="1200" b="0" err="1">
                          <a:solidFill>
                            <a:schemeClr val="tx1"/>
                          </a:solidFill>
                        </a:rPr>
                        <a:t>PrEP</a:t>
                      </a:r>
                      <a:r>
                        <a:rPr lang="en-US" sz="1200" b="0">
                          <a:solidFill>
                            <a:schemeClr val="tx1"/>
                          </a:solidFill>
                        </a:rPr>
                        <a:t> use? E.g. the length of relationship, type of partner, etc.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3448320118"/>
                  </a:ext>
                </a:extLst>
              </a:tr>
            </a:tbl>
          </a:graphicData>
        </a:graphic>
      </p:graphicFrame>
      <p:pic>
        <p:nvPicPr>
          <p:cNvPr id="8" name="Picture 7">
            <a:extLst>
              <a:ext uri="{FF2B5EF4-FFF2-40B4-BE49-F238E27FC236}">
                <a16:creationId xmlns:a16="http://schemas.microsoft.com/office/drawing/2014/main" id="{787C30CC-EC92-A596-9D24-6EAEE0C373A9}"/>
              </a:ext>
            </a:extLst>
          </p:cNvPr>
          <p:cNvPicPr>
            <a:picLocks noChangeAspect="1"/>
          </p:cNvPicPr>
          <p:nvPr/>
        </p:nvPicPr>
        <p:blipFill>
          <a:blip r:embed="rId3"/>
          <a:stretch>
            <a:fillRect/>
          </a:stretch>
        </p:blipFill>
        <p:spPr>
          <a:xfrm>
            <a:off x="9579391" y="5351159"/>
            <a:ext cx="1187968" cy="1326987"/>
          </a:xfrm>
          <a:prstGeom prst="rect">
            <a:avLst/>
          </a:prstGeom>
        </p:spPr>
      </p:pic>
    </p:spTree>
    <p:extLst>
      <p:ext uri="{BB962C8B-B14F-4D97-AF65-F5344CB8AC3E}">
        <p14:creationId xmlns:p14="http://schemas.microsoft.com/office/powerpoint/2010/main" val="266122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C521-4F9B-D44F-BF53-ADC13E97D6DE}"/>
              </a:ext>
            </a:extLst>
          </p:cNvPr>
          <p:cNvSpPr>
            <a:spLocks noGrp="1"/>
          </p:cNvSpPr>
          <p:nvPr>
            <p:ph type="title"/>
          </p:nvPr>
        </p:nvSpPr>
        <p:spPr/>
        <p:txBody>
          <a:bodyPr/>
          <a:lstStyle/>
          <a:p>
            <a:r>
              <a:rPr lang="en-GB"/>
              <a:t>Parents and caregivers</a:t>
            </a:r>
          </a:p>
        </p:txBody>
      </p:sp>
      <p:sp>
        <p:nvSpPr>
          <p:cNvPr id="4" name="Round Same Side Corner Rectangle 1">
            <a:extLst>
              <a:ext uri="{FF2B5EF4-FFF2-40B4-BE49-F238E27FC236}">
                <a16:creationId xmlns:a16="http://schemas.microsoft.com/office/drawing/2014/main" id="{2DA67984-20C6-9049-B20D-442529097025}"/>
              </a:ext>
            </a:extLst>
          </p:cNvPr>
          <p:cNvSpPr/>
          <p:nvPr/>
        </p:nvSpPr>
        <p:spPr>
          <a:xfrm rot="5400000">
            <a:off x="-229063" y="2533176"/>
            <a:ext cx="4045389" cy="3587262"/>
          </a:xfrm>
          <a:prstGeom prst="round2SameRect">
            <a:avLst>
              <a:gd name="adj1" fmla="val 48323"/>
              <a:gd name="adj2" fmla="val 0"/>
            </a:avLst>
          </a:prstGeom>
          <a:solidFill>
            <a:srgbClr val="DE9F3B">
              <a:alpha val="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59C1C1-D3F6-F844-9EE0-8E3AF1A1A501}"/>
              </a:ext>
            </a:extLst>
          </p:cNvPr>
          <p:cNvSpPr/>
          <p:nvPr/>
        </p:nvSpPr>
        <p:spPr>
          <a:xfrm>
            <a:off x="694418" y="1297927"/>
            <a:ext cx="10456293" cy="707886"/>
          </a:xfrm>
          <a:prstGeom prst="rect">
            <a:avLst/>
          </a:prstGeom>
        </p:spPr>
        <p:txBody>
          <a:bodyPr wrap="square">
            <a:spAutoFit/>
          </a:bodyPr>
          <a:lstStyle/>
          <a:p>
            <a:r>
              <a:rPr lang="en-US" sz="2000">
                <a:solidFill>
                  <a:srgbClr val="DE9F3B"/>
                </a:solidFill>
              </a:rPr>
              <a:t>Despite their strong influence, most AGYW don’t actively seek reproductive health information from their parents for fear of being considered promiscuous. </a:t>
            </a:r>
            <a:endParaRPr lang="en-US" sz="2000" b="1">
              <a:solidFill>
                <a:srgbClr val="DE9F3B"/>
              </a:solidFill>
            </a:endParaRPr>
          </a:p>
        </p:txBody>
      </p:sp>
      <p:sp>
        <p:nvSpPr>
          <p:cNvPr id="8" name="Content Placeholder 4">
            <a:extLst>
              <a:ext uri="{FF2B5EF4-FFF2-40B4-BE49-F238E27FC236}">
                <a16:creationId xmlns:a16="http://schemas.microsoft.com/office/drawing/2014/main" id="{8B4A8E1C-86AA-AA46-B36B-347AE6BB1E4B}"/>
              </a:ext>
            </a:extLst>
          </p:cNvPr>
          <p:cNvSpPr txBox="1">
            <a:spLocks/>
          </p:cNvSpPr>
          <p:nvPr/>
        </p:nvSpPr>
        <p:spPr>
          <a:xfrm>
            <a:off x="3801163" y="2249473"/>
            <a:ext cx="7170282" cy="4417571"/>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3"/>
              </a:buClr>
              <a:buSzPct val="110000"/>
              <a:buFont typeface="Wingdings" pitchFamily="2" charset="2"/>
              <a:buChar char="§"/>
            </a:pPr>
            <a:r>
              <a:rPr lang="en-US" sz="1800"/>
              <a:t>Parents report significant anxiety about raising children in a time of significant social change, particularly related to technology.</a:t>
            </a:r>
          </a:p>
          <a:p>
            <a:pPr>
              <a:buClr>
                <a:schemeClr val="accent3"/>
              </a:buClr>
              <a:buSzPct val="110000"/>
              <a:buFont typeface="Wingdings" pitchFamily="2" charset="2"/>
              <a:buChar char="§"/>
            </a:pPr>
            <a:r>
              <a:rPr lang="en-US" sz="1800"/>
              <a:t>Since most adolescents still live at home and are financially reliant on their parents, </a:t>
            </a:r>
            <a:r>
              <a:rPr lang="en-US" sz="1800" b="1"/>
              <a:t>parents have a strong influence on adolescent motivations, decisions, and behaviors </a:t>
            </a:r>
            <a:r>
              <a:rPr lang="en-US" sz="1800"/>
              <a:t>relating to health. (11, 23)</a:t>
            </a:r>
          </a:p>
          <a:p>
            <a:pPr>
              <a:buClr>
                <a:schemeClr val="accent3"/>
              </a:buClr>
              <a:buSzPct val="110000"/>
              <a:buFont typeface="Wingdings" pitchFamily="2" charset="2"/>
              <a:buChar char="§"/>
            </a:pPr>
            <a:r>
              <a:rPr lang="en-US" sz="1800">
                <a:solidFill>
                  <a:schemeClr val="accent2"/>
                </a:solidFill>
              </a:rPr>
              <a:t>Programmers report a strong AGYW desire for parents to equip them with “confidence and self-esteem”, which can facilitate informed choices about PrEP; many youth report that parents diminish their confidence through their judgement. </a:t>
            </a:r>
          </a:p>
          <a:p>
            <a:pPr>
              <a:buClr>
                <a:schemeClr val="accent3"/>
              </a:buClr>
              <a:buSzPct val="110000"/>
              <a:buFont typeface="Wingdings" pitchFamily="2" charset="2"/>
              <a:buChar char="§"/>
            </a:pPr>
            <a:r>
              <a:rPr lang="en-US" sz="1800">
                <a:solidFill>
                  <a:schemeClr val="accent2"/>
                </a:solidFill>
                <a:ea typeface="Times New Roman" panose="02020603050405020304" pitchFamily="18" charset="0"/>
              </a:rPr>
              <a:t>There is often a difference between the norms and expectations that parents place upon their own children (e.g. no sex before marriage) and their own lived experience (e.g. teen pregnancy); this can also manifest in an expectation for a child to be a “good girl” but also bring home financial support for the family after a date. </a:t>
            </a:r>
          </a:p>
          <a:p>
            <a:pPr>
              <a:buClr>
                <a:schemeClr val="accent3"/>
              </a:buClr>
              <a:buSzPct val="110000"/>
              <a:buFont typeface="Wingdings" pitchFamily="2" charset="2"/>
              <a:buChar char="§"/>
            </a:pPr>
            <a:r>
              <a:rPr lang="en-US" sz="1800" b="1">
                <a:ea typeface="Times New Roman" panose="02020603050405020304" pitchFamily="18" charset="0"/>
              </a:rPr>
              <a:t>Parents are NOT a preferred source of PrEP or contraceptive information </a:t>
            </a:r>
            <a:r>
              <a:rPr lang="en-US" sz="1800">
                <a:ea typeface="Times New Roman" panose="02020603050405020304" pitchFamily="18" charset="0"/>
              </a:rPr>
              <a:t>or support, because young people believe their parents would link PrEP to sexual initiation and early engagement in sexual activity. (23, 27)</a:t>
            </a:r>
          </a:p>
          <a:p>
            <a:pPr>
              <a:buClr>
                <a:schemeClr val="accent3"/>
              </a:buClr>
              <a:buSzPct val="110000"/>
              <a:buFont typeface="Wingdings" pitchFamily="2" charset="2"/>
              <a:buChar char="§"/>
            </a:pPr>
            <a:r>
              <a:rPr lang="en-US" sz="1800" b="1">
                <a:ea typeface="Times New Roman" panose="02020603050405020304" pitchFamily="18" charset="0"/>
              </a:rPr>
              <a:t>Youth may still feel obligated to disclose PrEP use for various reasons, including: </a:t>
            </a:r>
            <a:r>
              <a:rPr lang="en-US" sz="1800">
                <a:ea typeface="Times New Roman" panose="02020603050405020304" pitchFamily="18" charset="0"/>
              </a:rPr>
              <a:t>to reduce the risk of inadvertent disclosure, to adhere to social norms related to respect of their elders, to explain the presence of products or repeated clinic use, or because in some locations, it is required by health providers. (10)</a:t>
            </a:r>
          </a:p>
          <a:p>
            <a:pPr>
              <a:buClr>
                <a:schemeClr val="accent3"/>
              </a:buClr>
              <a:buSzPct val="110000"/>
              <a:buFont typeface="Wingdings" pitchFamily="2" charset="2"/>
              <a:buChar char="§"/>
            </a:pPr>
            <a:r>
              <a:rPr lang="en-US" sz="1800" b="1">
                <a:ea typeface="Times New Roman" panose="02020603050405020304" pitchFamily="18" charset="0"/>
                <a:cs typeface="Calibri" panose="020F0502020204030204" pitchFamily="34" charset="0"/>
              </a:rPr>
              <a:t>Perceived stigma impacts disclosure. </a:t>
            </a:r>
            <a:r>
              <a:rPr lang="en-US" sz="1800">
                <a:ea typeface="Times New Roman" panose="02020603050405020304" pitchFamily="18" charset="0"/>
                <a:cs typeface="Calibri" panose="020F0502020204030204" pitchFamily="34" charset="0"/>
              </a:rPr>
              <a:t>AGYW who experience stigma from household members and male partners find maintaining a PrEP or HIV treatment schedule challenging as they attempt to hide medication usage. This can lead to early discontinuation. (11, 23, 30, 31)</a:t>
            </a:r>
            <a:endParaRPr lang="en-US" sz="1800"/>
          </a:p>
          <a:p>
            <a:pPr lvl="1">
              <a:buFont typeface="Arial" panose="020B0604020202020204" pitchFamily="34" charset="0"/>
              <a:buChar char="•"/>
            </a:pPr>
            <a:endParaRPr lang="en-US" sz="1800"/>
          </a:p>
          <a:p>
            <a:endParaRPr lang="en-US" sz="1800"/>
          </a:p>
          <a:p>
            <a:endParaRPr lang="en-US" sz="1000"/>
          </a:p>
        </p:txBody>
      </p:sp>
      <p:grpSp>
        <p:nvGrpSpPr>
          <p:cNvPr id="9" name="Group 8">
            <a:extLst>
              <a:ext uri="{FF2B5EF4-FFF2-40B4-BE49-F238E27FC236}">
                <a16:creationId xmlns:a16="http://schemas.microsoft.com/office/drawing/2014/main" id="{91F021BE-FB77-8EC5-A25A-5733B9B44405}"/>
              </a:ext>
            </a:extLst>
          </p:cNvPr>
          <p:cNvGrpSpPr/>
          <p:nvPr/>
        </p:nvGrpSpPr>
        <p:grpSpPr>
          <a:xfrm>
            <a:off x="345211" y="3112784"/>
            <a:ext cx="2629124" cy="1916416"/>
            <a:chOff x="8917711" y="2472369"/>
            <a:chExt cx="886286" cy="646030"/>
          </a:xfrm>
        </p:grpSpPr>
        <p:pic>
          <p:nvPicPr>
            <p:cNvPr id="11" name="Picture 10">
              <a:extLst>
                <a:ext uri="{FF2B5EF4-FFF2-40B4-BE49-F238E27FC236}">
                  <a16:creationId xmlns:a16="http://schemas.microsoft.com/office/drawing/2014/main" id="{8A19D993-0BD4-148D-16E1-2CF396882D62}"/>
                </a:ext>
              </a:extLst>
            </p:cNvPr>
            <p:cNvPicPr>
              <a:picLocks noChangeAspect="1"/>
            </p:cNvPicPr>
            <p:nvPr/>
          </p:nvPicPr>
          <p:blipFill>
            <a:blip r:embed="rId3"/>
            <a:stretch>
              <a:fillRect/>
            </a:stretch>
          </p:blipFill>
          <p:spPr>
            <a:xfrm>
              <a:off x="8917711" y="2477193"/>
              <a:ext cx="579552" cy="641206"/>
            </a:xfrm>
            <a:prstGeom prst="rect">
              <a:avLst/>
            </a:prstGeom>
          </p:spPr>
        </p:pic>
        <p:pic>
          <p:nvPicPr>
            <p:cNvPr id="12" name="Picture 11">
              <a:extLst>
                <a:ext uri="{FF2B5EF4-FFF2-40B4-BE49-F238E27FC236}">
                  <a16:creationId xmlns:a16="http://schemas.microsoft.com/office/drawing/2014/main" id="{62DF841C-92F4-1F72-106B-54D40B485EE9}"/>
                </a:ext>
              </a:extLst>
            </p:cNvPr>
            <p:cNvPicPr>
              <a:picLocks noChangeAspect="1"/>
            </p:cNvPicPr>
            <p:nvPr/>
          </p:nvPicPr>
          <p:blipFill>
            <a:blip r:embed="rId4"/>
            <a:stretch>
              <a:fillRect/>
            </a:stretch>
          </p:blipFill>
          <p:spPr>
            <a:xfrm>
              <a:off x="9298919" y="2472369"/>
              <a:ext cx="505078" cy="646030"/>
            </a:xfrm>
            <a:prstGeom prst="rect">
              <a:avLst/>
            </a:prstGeom>
          </p:spPr>
        </p:pic>
      </p:grpSp>
    </p:spTree>
    <p:extLst>
      <p:ext uri="{BB962C8B-B14F-4D97-AF65-F5344CB8AC3E}">
        <p14:creationId xmlns:p14="http://schemas.microsoft.com/office/powerpoint/2010/main" val="3851138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34FD9-18A2-D547-BC49-8A828B067F34}"/>
              </a:ext>
            </a:extLst>
          </p:cNvPr>
          <p:cNvSpPr>
            <a:spLocks noGrp="1"/>
          </p:cNvSpPr>
          <p:nvPr>
            <p:ph type="title"/>
          </p:nvPr>
        </p:nvSpPr>
        <p:spPr/>
        <p:txBody>
          <a:bodyPr/>
          <a:lstStyle/>
          <a:p>
            <a:r>
              <a:rPr lang="en-GB"/>
              <a:t>Parents and caregivers</a:t>
            </a:r>
          </a:p>
        </p:txBody>
      </p:sp>
      <p:sp>
        <p:nvSpPr>
          <p:cNvPr id="6" name="Rectangle 5">
            <a:extLst>
              <a:ext uri="{FF2B5EF4-FFF2-40B4-BE49-F238E27FC236}">
                <a16:creationId xmlns:a16="http://schemas.microsoft.com/office/drawing/2014/main" id="{05762E7C-B57A-D04D-89FF-9E09D351FC0D}"/>
              </a:ext>
            </a:extLst>
          </p:cNvPr>
          <p:cNvSpPr/>
          <p:nvPr/>
        </p:nvSpPr>
        <p:spPr>
          <a:xfrm>
            <a:off x="711351" y="1236372"/>
            <a:ext cx="10456293" cy="707886"/>
          </a:xfrm>
          <a:prstGeom prst="rect">
            <a:avLst/>
          </a:prstGeom>
        </p:spPr>
        <p:txBody>
          <a:bodyPr wrap="square">
            <a:spAutoFit/>
          </a:bodyPr>
          <a:lstStyle/>
          <a:p>
            <a:r>
              <a:rPr lang="en-US" sz="2000">
                <a:solidFill>
                  <a:schemeClr val="accent3"/>
                </a:solidFill>
              </a:rPr>
              <a:t>However, AGYW consider parents, especially mothers, highly influential in their health decision-making. The review found several potential roles for parents and caregivers.  </a:t>
            </a:r>
          </a:p>
        </p:txBody>
      </p:sp>
      <p:sp>
        <p:nvSpPr>
          <p:cNvPr id="7" name="Content Placeholder 4">
            <a:extLst>
              <a:ext uri="{FF2B5EF4-FFF2-40B4-BE49-F238E27FC236}">
                <a16:creationId xmlns:a16="http://schemas.microsoft.com/office/drawing/2014/main" id="{8B3B097E-385F-3947-B4EE-66F082F13EFF}"/>
              </a:ext>
            </a:extLst>
          </p:cNvPr>
          <p:cNvSpPr txBox="1">
            <a:spLocks/>
          </p:cNvSpPr>
          <p:nvPr/>
        </p:nvSpPr>
        <p:spPr>
          <a:xfrm>
            <a:off x="3728011" y="2113156"/>
            <a:ext cx="7170282" cy="4553888"/>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3"/>
              </a:buClr>
              <a:buSzPct val="110000"/>
              <a:buFont typeface="Wingdings" pitchFamily="2" charset="2"/>
              <a:buChar char="§"/>
            </a:pPr>
            <a:r>
              <a:rPr lang="en-US" sz="2200">
                <a:ea typeface="Times New Roman" panose="02020603050405020304" pitchFamily="18" charset="0"/>
              </a:rPr>
              <a:t>Studies suggest </a:t>
            </a:r>
            <a:r>
              <a:rPr lang="en-US" sz="2200" b="1">
                <a:ea typeface="Times New Roman" panose="02020603050405020304" pitchFamily="18" charset="0"/>
              </a:rPr>
              <a:t>a few potential roles for parents:</a:t>
            </a:r>
          </a:p>
          <a:p>
            <a:pPr lvl="1">
              <a:buClr>
                <a:schemeClr val="accent3"/>
              </a:buClr>
              <a:buSzPct val="110000"/>
              <a:buFont typeface="Courier New" panose="02070309020205020404" pitchFamily="49" charset="0"/>
              <a:buChar char="o"/>
            </a:pPr>
            <a:r>
              <a:rPr lang="en-US" sz="2200">
                <a:ea typeface="Times New Roman" panose="02020603050405020304" pitchFamily="18" charset="0"/>
              </a:rPr>
              <a:t>One project indicated that if parental support for PrEP is offered, it would ideally include: having conversations about initiation and effective use, providing reminders, helping AGYW manage side effects, helping AGYW maintain adequate nutrition, and helping them to disclose to other family members so they don’t have to hide </a:t>
            </a:r>
            <a:r>
              <a:rPr lang="en-US" sz="2200" err="1">
                <a:ea typeface="Times New Roman" panose="02020603050405020304" pitchFamily="18" charset="0"/>
              </a:rPr>
              <a:t>PrEP</a:t>
            </a:r>
            <a:r>
              <a:rPr lang="en-US" sz="2200">
                <a:ea typeface="Times New Roman" panose="02020603050405020304" pitchFamily="18" charset="0"/>
              </a:rPr>
              <a:t> use. (10)</a:t>
            </a:r>
          </a:p>
          <a:p>
            <a:pPr lvl="1">
              <a:buClr>
                <a:schemeClr val="accent3"/>
              </a:buClr>
              <a:buSzPct val="110000"/>
              <a:buFont typeface="Courier New" panose="02070309020205020404" pitchFamily="49" charset="0"/>
              <a:buChar char="o"/>
            </a:pPr>
            <a:r>
              <a:rPr lang="en-US" sz="2200">
                <a:ea typeface="Times New Roman" panose="02020603050405020304" pitchFamily="18" charset="0"/>
              </a:rPr>
              <a:t>Parental ‘support’ for contraceptive services was described as including: openly discussing reproductive health development and helping young girls get referrals to clinical services for SRH care. (</a:t>
            </a:r>
            <a:r>
              <a:rPr lang="en-US" sz="2200"/>
              <a:t>For some, the </a:t>
            </a:r>
            <a:r>
              <a:rPr lang="en-US" sz="2200" b="1"/>
              <a:t>mother’s role is particularly significant because most AGYW value mothers’ advice for a range of problems</a:t>
            </a:r>
            <a:r>
              <a:rPr lang="en-US" sz="2200"/>
              <a:t>.)</a:t>
            </a:r>
          </a:p>
          <a:p>
            <a:pPr lvl="1">
              <a:buClr>
                <a:schemeClr val="accent3"/>
              </a:buClr>
              <a:buSzPct val="110000"/>
              <a:buFont typeface="Courier New" panose="02070309020205020404" pitchFamily="49" charset="0"/>
              <a:buChar char="o"/>
            </a:pPr>
            <a:r>
              <a:rPr lang="en-US" sz="2200"/>
              <a:t>Programmers report that it is often easy for parents to articulate what they don’t want their children to do around sexual health, but much harder to articulate what they DO want them to do. </a:t>
            </a:r>
          </a:p>
          <a:p>
            <a:pPr>
              <a:buClr>
                <a:schemeClr val="accent3"/>
              </a:buClr>
              <a:buSzPct val="110000"/>
              <a:buFont typeface="Wingdings" pitchFamily="2" charset="2"/>
              <a:buChar char="§"/>
            </a:pPr>
            <a:r>
              <a:rPr lang="en-US" sz="2200"/>
              <a:t>Several studies noted that if AGYW disclose PrEP use, </a:t>
            </a:r>
            <a:r>
              <a:rPr lang="en-US" sz="2200" b="1"/>
              <a:t>their mother’s support will impact effective use: </a:t>
            </a:r>
          </a:p>
          <a:p>
            <a:pPr lvl="1">
              <a:buClr>
                <a:schemeClr val="accent3"/>
              </a:buClr>
              <a:buSzPct val="110000"/>
              <a:buFont typeface="Courier New" panose="02070309020205020404" pitchFamily="49" charset="0"/>
              <a:buChar char="o"/>
            </a:pPr>
            <a:r>
              <a:rPr lang="en-US" sz="2200"/>
              <a:t>In one study amongst AGYW in South Africa and Kenya, mother’s support is cited as particularly important to AGYW in PrEP adherence. (30)</a:t>
            </a:r>
          </a:p>
          <a:p>
            <a:pPr lvl="1">
              <a:buClr>
                <a:schemeClr val="accent3"/>
              </a:buClr>
              <a:buSzPct val="110000"/>
              <a:buFont typeface="Courier New" panose="02070309020205020404" pitchFamily="49" charset="0"/>
              <a:buChar char="o"/>
            </a:pPr>
            <a:r>
              <a:rPr lang="en-US" sz="2200"/>
              <a:t>In a PrEP study from South Africa, a lack of support from mothers was most often described as negatively affecting oral PrEP adherence among AGYW. (11)</a:t>
            </a:r>
          </a:p>
          <a:p>
            <a:pPr lvl="1">
              <a:buClr>
                <a:schemeClr val="accent3"/>
              </a:buClr>
              <a:buSzPct val="110000"/>
              <a:buFont typeface="Courier New" panose="02070309020205020404" pitchFamily="49" charset="0"/>
              <a:buChar char="o"/>
            </a:pPr>
            <a:r>
              <a:rPr lang="en-US" sz="2200"/>
              <a:t>If disclosed to, AGYW saw parents as a source of emotional support, helping them to manage side effects, and provide reminders. (10)</a:t>
            </a:r>
          </a:p>
          <a:p>
            <a:pPr lvl="1">
              <a:buClr>
                <a:schemeClr val="accent3"/>
              </a:buClr>
              <a:buSzPct val="110000"/>
              <a:buFont typeface="Courier New" panose="02070309020205020404" pitchFamily="49" charset="0"/>
              <a:buChar char="o"/>
            </a:pPr>
            <a:r>
              <a:rPr lang="en-US" sz="2200">
                <a:solidFill>
                  <a:schemeClr val="accent2"/>
                </a:solidFill>
              </a:rPr>
              <a:t>“Many girls fear talking to their parents, but in the end their mothers end up being extremely helpful in connecting them to clinics.” </a:t>
            </a:r>
          </a:p>
          <a:p>
            <a:pPr lvl="1">
              <a:buFont typeface="Arial" panose="020B0604020202020204" pitchFamily="34" charset="0"/>
              <a:buChar char="•"/>
            </a:pPr>
            <a:endParaRPr lang="en-US" sz="2200"/>
          </a:p>
          <a:p>
            <a:pPr lvl="1">
              <a:buFont typeface="Arial" panose="020B0604020202020204" pitchFamily="34" charset="0"/>
              <a:buChar char="•"/>
            </a:pPr>
            <a:endParaRPr lang="en-US" sz="1000"/>
          </a:p>
          <a:p>
            <a:endParaRPr lang="en-US" sz="1000"/>
          </a:p>
          <a:p>
            <a:endParaRPr lang="en-US" sz="1000"/>
          </a:p>
        </p:txBody>
      </p:sp>
      <p:sp>
        <p:nvSpPr>
          <p:cNvPr id="8" name="Round Same Side Corner Rectangle 1">
            <a:extLst>
              <a:ext uri="{FF2B5EF4-FFF2-40B4-BE49-F238E27FC236}">
                <a16:creationId xmlns:a16="http://schemas.microsoft.com/office/drawing/2014/main" id="{4FA4C495-565F-A44C-A985-BCCE6FFBDE7E}"/>
              </a:ext>
            </a:extLst>
          </p:cNvPr>
          <p:cNvSpPr/>
          <p:nvPr/>
        </p:nvSpPr>
        <p:spPr>
          <a:xfrm rot="5400000">
            <a:off x="-229063" y="2533176"/>
            <a:ext cx="4045389" cy="3587262"/>
          </a:xfrm>
          <a:prstGeom prst="round2SameRect">
            <a:avLst>
              <a:gd name="adj1" fmla="val 48323"/>
              <a:gd name="adj2" fmla="val 0"/>
            </a:avLst>
          </a:prstGeom>
          <a:solidFill>
            <a:srgbClr val="DE9F3B">
              <a:alpha val="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02E200C-DFF5-8AB8-81EB-2E11DBA8DA5C}"/>
              </a:ext>
            </a:extLst>
          </p:cNvPr>
          <p:cNvGrpSpPr/>
          <p:nvPr/>
        </p:nvGrpSpPr>
        <p:grpSpPr>
          <a:xfrm>
            <a:off x="345211" y="3112784"/>
            <a:ext cx="2629124" cy="1916416"/>
            <a:chOff x="8917711" y="2472369"/>
            <a:chExt cx="886286" cy="646030"/>
          </a:xfrm>
        </p:grpSpPr>
        <p:pic>
          <p:nvPicPr>
            <p:cNvPr id="14" name="Picture 13">
              <a:extLst>
                <a:ext uri="{FF2B5EF4-FFF2-40B4-BE49-F238E27FC236}">
                  <a16:creationId xmlns:a16="http://schemas.microsoft.com/office/drawing/2014/main" id="{D1E5EE8B-EDEE-8F84-8B27-B874B65C031D}"/>
                </a:ext>
              </a:extLst>
            </p:cNvPr>
            <p:cNvPicPr>
              <a:picLocks noChangeAspect="1"/>
            </p:cNvPicPr>
            <p:nvPr/>
          </p:nvPicPr>
          <p:blipFill>
            <a:blip r:embed="rId2"/>
            <a:stretch>
              <a:fillRect/>
            </a:stretch>
          </p:blipFill>
          <p:spPr>
            <a:xfrm>
              <a:off x="8917711" y="2477193"/>
              <a:ext cx="579552" cy="641206"/>
            </a:xfrm>
            <a:prstGeom prst="rect">
              <a:avLst/>
            </a:prstGeom>
          </p:spPr>
        </p:pic>
        <p:pic>
          <p:nvPicPr>
            <p:cNvPr id="15" name="Picture 14">
              <a:extLst>
                <a:ext uri="{FF2B5EF4-FFF2-40B4-BE49-F238E27FC236}">
                  <a16:creationId xmlns:a16="http://schemas.microsoft.com/office/drawing/2014/main" id="{2CB6008B-A094-F84F-B399-926B4E56B91B}"/>
                </a:ext>
              </a:extLst>
            </p:cNvPr>
            <p:cNvPicPr>
              <a:picLocks noChangeAspect="1"/>
            </p:cNvPicPr>
            <p:nvPr/>
          </p:nvPicPr>
          <p:blipFill>
            <a:blip r:embed="rId3"/>
            <a:stretch>
              <a:fillRect/>
            </a:stretch>
          </p:blipFill>
          <p:spPr>
            <a:xfrm>
              <a:off x="9298919" y="2472369"/>
              <a:ext cx="505078" cy="646030"/>
            </a:xfrm>
            <a:prstGeom prst="rect">
              <a:avLst/>
            </a:prstGeom>
          </p:spPr>
        </p:pic>
      </p:grpSp>
    </p:spTree>
    <p:extLst>
      <p:ext uri="{BB962C8B-B14F-4D97-AF65-F5344CB8AC3E}">
        <p14:creationId xmlns:p14="http://schemas.microsoft.com/office/powerpoint/2010/main" val="766553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36283-18D1-D54E-BD8A-0CAFD754A2C8}"/>
              </a:ext>
            </a:extLst>
          </p:cNvPr>
          <p:cNvSpPr>
            <a:spLocks noGrp="1"/>
          </p:cNvSpPr>
          <p:nvPr>
            <p:ph type="title"/>
          </p:nvPr>
        </p:nvSpPr>
        <p:spPr/>
        <p:txBody>
          <a:bodyPr/>
          <a:lstStyle/>
          <a:p>
            <a:r>
              <a:rPr lang="en-GB"/>
              <a:t>Parents &amp; caregivers in the user journey  </a:t>
            </a:r>
          </a:p>
        </p:txBody>
      </p:sp>
      <p:sp>
        <p:nvSpPr>
          <p:cNvPr id="4" name="Rectangle 3">
            <a:extLst>
              <a:ext uri="{FF2B5EF4-FFF2-40B4-BE49-F238E27FC236}">
                <a16:creationId xmlns:a16="http://schemas.microsoft.com/office/drawing/2014/main" id="{BDED8733-669F-9344-AA62-52EF5F183F7F}"/>
              </a:ext>
            </a:extLst>
          </p:cNvPr>
          <p:cNvSpPr/>
          <p:nvPr/>
        </p:nvSpPr>
        <p:spPr>
          <a:xfrm>
            <a:off x="1520919" y="1333956"/>
            <a:ext cx="9348343" cy="923330"/>
          </a:xfrm>
          <a:prstGeom prst="rect">
            <a:avLst/>
          </a:prstGeom>
        </p:spPr>
        <p:txBody>
          <a:bodyPr wrap="square">
            <a:spAutoFit/>
          </a:bodyPr>
          <a:lstStyle/>
          <a:p>
            <a:r>
              <a:rPr lang="en-US"/>
              <a:t>The summary table below depicts the actions AGYW desire of their parents or caregivers as identified in the literature. These actions are mapped against typical stages in the PrEP adoption process. Each behavior is further described with identified influencing factors for each behavior.  </a:t>
            </a:r>
            <a:endParaRPr lang="en-US" b="1"/>
          </a:p>
        </p:txBody>
      </p:sp>
      <p:graphicFrame>
        <p:nvGraphicFramePr>
          <p:cNvPr id="5" name="Table 4">
            <a:extLst>
              <a:ext uri="{FF2B5EF4-FFF2-40B4-BE49-F238E27FC236}">
                <a16:creationId xmlns:a16="http://schemas.microsoft.com/office/drawing/2014/main" id="{CD936987-CAA4-0846-B697-789C6BF8EBD6}"/>
              </a:ext>
            </a:extLst>
          </p:cNvPr>
          <p:cNvGraphicFramePr>
            <a:graphicFrameLocks noGrp="1"/>
          </p:cNvGraphicFramePr>
          <p:nvPr>
            <p:extLst>
              <p:ext uri="{D42A27DB-BD31-4B8C-83A1-F6EECF244321}">
                <p14:modId xmlns:p14="http://schemas.microsoft.com/office/powerpoint/2010/main" val="312124547"/>
              </p:ext>
            </p:extLst>
          </p:nvPr>
        </p:nvGraphicFramePr>
        <p:xfrm>
          <a:off x="588935" y="2787155"/>
          <a:ext cx="10166887" cy="3627120"/>
        </p:xfrm>
        <a:graphic>
          <a:graphicData uri="http://schemas.openxmlformats.org/drawingml/2006/table">
            <a:tbl>
              <a:tblPr firstRow="1" bandRow="1">
                <a:tableStyleId>{5202B0CA-FC54-4496-8BCA-5EF66A818D29}</a:tableStyleId>
              </a:tblPr>
              <a:tblGrid>
                <a:gridCol w="1078500">
                  <a:extLst>
                    <a:ext uri="{9D8B030D-6E8A-4147-A177-3AD203B41FA5}">
                      <a16:colId xmlns:a16="http://schemas.microsoft.com/office/drawing/2014/main" val="3496712938"/>
                    </a:ext>
                  </a:extLst>
                </a:gridCol>
                <a:gridCol w="1183341">
                  <a:extLst>
                    <a:ext uri="{9D8B030D-6E8A-4147-A177-3AD203B41FA5}">
                      <a16:colId xmlns:a16="http://schemas.microsoft.com/office/drawing/2014/main" val="948119760"/>
                    </a:ext>
                  </a:extLst>
                </a:gridCol>
                <a:gridCol w="1577789">
                  <a:extLst>
                    <a:ext uri="{9D8B030D-6E8A-4147-A177-3AD203B41FA5}">
                      <a16:colId xmlns:a16="http://schemas.microsoft.com/office/drawing/2014/main" val="43892972"/>
                    </a:ext>
                  </a:extLst>
                </a:gridCol>
                <a:gridCol w="2008836">
                  <a:extLst>
                    <a:ext uri="{9D8B030D-6E8A-4147-A177-3AD203B41FA5}">
                      <a16:colId xmlns:a16="http://schemas.microsoft.com/office/drawing/2014/main" val="1943708176"/>
                    </a:ext>
                  </a:extLst>
                </a:gridCol>
                <a:gridCol w="2309033">
                  <a:extLst>
                    <a:ext uri="{9D8B030D-6E8A-4147-A177-3AD203B41FA5}">
                      <a16:colId xmlns:a16="http://schemas.microsoft.com/office/drawing/2014/main" val="3158975611"/>
                    </a:ext>
                  </a:extLst>
                </a:gridCol>
                <a:gridCol w="2009388">
                  <a:extLst>
                    <a:ext uri="{9D8B030D-6E8A-4147-A177-3AD203B41FA5}">
                      <a16:colId xmlns:a16="http://schemas.microsoft.com/office/drawing/2014/main" val="1432660612"/>
                    </a:ext>
                  </a:extLst>
                </a:gridCol>
              </a:tblGrid>
              <a:tr h="374203">
                <a:tc>
                  <a:txBody>
                    <a:bodyPr/>
                    <a:lstStyle/>
                    <a:p>
                      <a:endParaRPr lang="en-US" sz="180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E9F3B"/>
                    </a:solidFill>
                  </a:tcPr>
                </a:tc>
                <a:tc>
                  <a:txBody>
                    <a:bodyPr/>
                    <a:lstStyle/>
                    <a:p>
                      <a:r>
                        <a:rPr lang="en-US" sz="1400">
                          <a:latin typeface=""/>
                        </a:rPr>
                        <a:t>Awareness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E9F3B"/>
                    </a:solidFill>
                  </a:tcPr>
                </a:tc>
                <a:tc>
                  <a:txBody>
                    <a:bodyPr/>
                    <a:lstStyle/>
                    <a:p>
                      <a:r>
                        <a:rPr lang="en-US" sz="1400">
                          <a:latin typeface=""/>
                        </a:rPr>
                        <a:t>Uptake and Evaluation</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E9F3B"/>
                    </a:solidFill>
                  </a:tcPr>
                </a:tc>
                <a:tc>
                  <a:txBody>
                    <a:bodyPr/>
                    <a:lstStyle/>
                    <a:p>
                      <a:r>
                        <a:rPr lang="en-US" sz="1400">
                          <a:latin typeface=""/>
                        </a:rPr>
                        <a:t>Early Use </a:t>
                      </a:r>
                      <a:br>
                        <a:rPr lang="en-US" sz="1400">
                          <a:latin typeface=""/>
                        </a:rPr>
                      </a:br>
                      <a:r>
                        <a:rPr lang="en-US" sz="1400">
                          <a:latin typeface=""/>
                        </a:rPr>
                        <a:t>(0-3 months)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E9F3B"/>
                    </a:solidFill>
                  </a:tcPr>
                </a:tc>
                <a:tc>
                  <a:txBody>
                    <a:bodyPr/>
                    <a:lstStyle/>
                    <a:p>
                      <a:r>
                        <a:rPr lang="en-US" sz="1400">
                          <a:latin typeface=""/>
                        </a:rPr>
                        <a:t>Persistence </a:t>
                      </a:r>
                      <a:br>
                        <a:rPr lang="en-US" sz="1400">
                          <a:latin typeface=""/>
                        </a:rPr>
                      </a:br>
                      <a:r>
                        <a:rPr lang="en-US" sz="1400">
                          <a:latin typeface=""/>
                        </a:rPr>
                        <a:t>(&gt;3 mos., pause, restart)</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E9F3B"/>
                    </a:solidFill>
                  </a:tcPr>
                </a:tc>
                <a:tc>
                  <a:txBody>
                    <a:bodyPr/>
                    <a:lstStyle/>
                    <a:p>
                      <a:r>
                        <a:rPr lang="en-US" sz="1400">
                          <a:latin typeface=""/>
                        </a:rPr>
                        <a:t>Discontinuation</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E9F3B"/>
                    </a:solidFill>
                  </a:tcPr>
                </a:tc>
                <a:extLst>
                  <a:ext uri="{0D108BD9-81ED-4DB2-BD59-A6C34878D82A}">
                    <a16:rowId xmlns:a16="http://schemas.microsoft.com/office/drawing/2014/main" val="1540005914"/>
                  </a:ext>
                </a:extLst>
              </a:tr>
              <a:tr h="630343">
                <a:tc>
                  <a:txBody>
                    <a:bodyPr/>
                    <a:lstStyle/>
                    <a:p>
                      <a:endParaRPr lang="en-US" sz="500" b="1">
                        <a:solidFill>
                          <a:schemeClr val="tx1"/>
                        </a:solidFill>
                      </a:endParaRPr>
                    </a:p>
                    <a:p>
                      <a:r>
                        <a:rPr lang="en-US" sz="1400" b="1">
                          <a:solidFill>
                            <a:schemeClr val="tx1"/>
                          </a:solidFill>
                        </a:rPr>
                        <a:t>Desired Action(s)</a:t>
                      </a:r>
                    </a:p>
                    <a:p>
                      <a:endParaRPr lang="en-US" sz="1400" b="1">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500" b="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a:solidFill>
                            <a:schemeClr val="tx1"/>
                          </a:solidFill>
                        </a:rPr>
                        <a:t>Voice approval, give consent, refer for service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400" b="0">
                        <a:solidFill>
                          <a:schemeClr val="tx1"/>
                        </a:solidFill>
                      </a:endParaRPr>
                    </a:p>
                    <a:p>
                      <a:pPr marL="0" indent="0">
                        <a:buFont typeface="Arial" panose="020B0604020202020204" pitchFamily="34" charset="0"/>
                        <a:buNone/>
                      </a:pPr>
                      <a:endParaRPr lang="en-US" sz="1400" b="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500" b="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a:solidFill>
                            <a:schemeClr val="tx1"/>
                          </a:solidFill>
                        </a:rPr>
                        <a:t>Voice approval, consent, refer for service </a:t>
                      </a:r>
                    </a:p>
                    <a:p>
                      <a:endParaRPr lang="en-US" sz="1400" b="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b="0">
                        <a:solidFill>
                          <a:schemeClr val="tx1"/>
                        </a:solidFill>
                        <a:highlight>
                          <a:srgbClr val="FFFF00"/>
                        </a:highlight>
                      </a:endParaRPr>
                    </a:p>
                    <a:p>
                      <a:r>
                        <a:rPr lang="en-US" sz="1400" b="0">
                          <a:solidFill>
                            <a:schemeClr val="tx1"/>
                          </a:solidFill>
                        </a:rPr>
                        <a:t>Actively support adherence (reminders, storage), </a:t>
                      </a:r>
                      <a:r>
                        <a:rPr lang="en-US" sz="1400" b="0">
                          <a:solidFill>
                            <a:schemeClr val="accent2"/>
                          </a:solidFill>
                        </a:rPr>
                        <a:t>communicate openly about support for PrEP use</a:t>
                      </a:r>
                      <a:r>
                        <a:rPr lang="en-US" sz="1400" b="0">
                          <a:solidFill>
                            <a:schemeClr val="tx1"/>
                          </a:solidFill>
                        </a:rPr>
                        <a:t>, provide transport, money for services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500" b="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a:solidFill>
                            <a:schemeClr val="tx1"/>
                          </a:solidFill>
                        </a:rPr>
                        <a:t>Support method switching</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400" b="0">
                        <a:solidFill>
                          <a:schemeClr val="tx1"/>
                        </a:solidFill>
                        <a:highlight>
                          <a:srgbClr val="FFFF00"/>
                        </a:highlight>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400" b="0">
                        <a:solidFill>
                          <a:schemeClr val="tx1"/>
                        </a:solidFill>
                        <a:highlight>
                          <a:srgbClr val="FFFF00"/>
                        </a:highlight>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400" b="0">
                        <a:solidFill>
                          <a:schemeClr val="tx1"/>
                        </a:solidFill>
                        <a:highlight>
                          <a:srgbClr val="FFFF00"/>
                        </a:highlight>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9649374"/>
                  </a:ext>
                </a:extLst>
              </a:tr>
              <a:tr h="1416627">
                <a:tc>
                  <a:txBody>
                    <a:bodyPr/>
                    <a:lstStyle/>
                    <a:p>
                      <a:endParaRPr lang="en-US" sz="500" b="1">
                        <a:solidFill>
                          <a:schemeClr val="tx1"/>
                        </a:solidFill>
                      </a:endParaRPr>
                    </a:p>
                    <a:p>
                      <a:r>
                        <a:rPr lang="en-US" sz="1400" b="1">
                          <a:solidFill>
                            <a:schemeClr val="tx1"/>
                          </a:solidFill>
                        </a:rPr>
                        <a:t>Factors Influencing Action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tc>
                  <a:txBody>
                    <a:bodyPr/>
                    <a:lstStyle/>
                    <a:p>
                      <a:endParaRPr lang="en-US" sz="140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tc>
                  <a:txBody>
                    <a:bodyPr/>
                    <a:lstStyle/>
                    <a:p>
                      <a:pPr marL="171450" indent="-171450">
                        <a:buClr>
                          <a:schemeClr val="accent3"/>
                        </a:buClr>
                        <a:buSzPct val="110000"/>
                        <a:buFont typeface="Wingdings" pitchFamily="2" charset="2"/>
                        <a:buChar char="§"/>
                      </a:pPr>
                      <a:endParaRPr lang="en-US" sz="500">
                        <a:solidFill>
                          <a:schemeClr val="tx1"/>
                        </a:solidFill>
                      </a:endParaRPr>
                    </a:p>
                    <a:p>
                      <a:pPr marL="285750" indent="-285750">
                        <a:buClr>
                          <a:schemeClr val="accent3"/>
                        </a:buClr>
                        <a:buSzPct val="110000"/>
                        <a:buFont typeface="Wingdings" pitchFamily="2" charset="2"/>
                        <a:buChar char="§"/>
                      </a:pPr>
                      <a:r>
                        <a:rPr lang="en-US" sz="1400">
                          <a:solidFill>
                            <a:schemeClr val="tx1"/>
                          </a:solidFill>
                        </a:rPr>
                        <a:t>Capability (knowledge)</a:t>
                      </a:r>
                    </a:p>
                    <a:p>
                      <a:pPr marL="285750" indent="-285750">
                        <a:buClr>
                          <a:schemeClr val="accent3"/>
                        </a:buClr>
                        <a:buSzPct val="110000"/>
                        <a:buFont typeface="Wingdings" pitchFamily="2" charset="2"/>
                        <a:buChar char="§"/>
                      </a:pPr>
                      <a:r>
                        <a:rPr lang="en-US" sz="1400">
                          <a:solidFill>
                            <a:schemeClr val="tx1"/>
                          </a:solidFill>
                        </a:rPr>
                        <a:t>Opportunity (social influences)</a:t>
                      </a:r>
                    </a:p>
                    <a:p>
                      <a:pPr marL="285750" indent="-285750">
                        <a:buClr>
                          <a:schemeClr val="accent3"/>
                        </a:buClr>
                        <a:buSzPct val="110000"/>
                        <a:buFont typeface="Wingdings" pitchFamily="2" charset="2"/>
                        <a:buChar char="§"/>
                      </a:pPr>
                      <a:r>
                        <a:rPr lang="en-US" sz="1400">
                          <a:solidFill>
                            <a:schemeClr val="tx1"/>
                          </a:solidFill>
                        </a:rPr>
                        <a:t>Motivation (beliefs about consequences)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tc>
                  <a:txBody>
                    <a:bodyPr/>
                    <a:lstStyle/>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500" b="0">
                        <a:solidFill>
                          <a:schemeClr val="tx1"/>
                        </a:solidFill>
                      </a:endParaRPr>
                    </a:p>
                    <a:p>
                      <a:pPr marL="285750" marR="0" lvl="0" indent="-285750" algn="l" defTabSz="914377" rtl="0" eaLnBrk="1" fontAlgn="auto" latinLnBrk="0" hangingPunct="1">
                        <a:lnSpc>
                          <a:spcPct val="100000"/>
                        </a:lnSpc>
                        <a:spcBef>
                          <a:spcPts val="0"/>
                        </a:spcBef>
                        <a:spcAft>
                          <a:spcPts val="0"/>
                        </a:spcAft>
                        <a:buClr>
                          <a:srgbClr val="DE9F3B"/>
                        </a:buClr>
                        <a:buSzPct val="110000"/>
                        <a:buFont typeface="Wingdings" pitchFamily="2" charset="2"/>
                        <a:buChar char="§"/>
                        <a:tabLst/>
                        <a:defRPr/>
                      </a:pPr>
                      <a:r>
                        <a:rPr lang="en-US" sz="1400" b="0">
                          <a:solidFill>
                            <a:schemeClr val="tx1"/>
                          </a:solidFill>
                        </a:rPr>
                        <a:t>Opportunity (social influences, stigma, social support)</a:t>
                      </a:r>
                    </a:p>
                    <a:p>
                      <a:pPr marL="285750" marR="0" lvl="0" indent="-285750" algn="l" defTabSz="914377" rtl="0" eaLnBrk="1" fontAlgn="auto" latinLnBrk="0" hangingPunct="1">
                        <a:lnSpc>
                          <a:spcPct val="100000"/>
                        </a:lnSpc>
                        <a:spcBef>
                          <a:spcPts val="0"/>
                        </a:spcBef>
                        <a:spcAft>
                          <a:spcPts val="0"/>
                        </a:spcAft>
                        <a:buClr>
                          <a:srgbClr val="DE9F3B"/>
                        </a:buClr>
                        <a:buSzPct val="110000"/>
                        <a:buFont typeface="Wingdings" pitchFamily="2" charset="2"/>
                        <a:buChar char="§"/>
                        <a:tabLst/>
                        <a:defRPr/>
                      </a:pPr>
                      <a:r>
                        <a:rPr lang="en-US" sz="1400">
                          <a:solidFill>
                            <a:schemeClr val="tx1"/>
                          </a:solidFill>
                        </a:rPr>
                        <a:t>Motivation (beliefs about consequences) </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tc>
                  <a:txBody>
                    <a:bodyPr/>
                    <a:lstStyle/>
                    <a:p>
                      <a:pPr marL="171450" indent="-171450">
                        <a:buClr>
                          <a:schemeClr val="accent3"/>
                        </a:buClr>
                        <a:buSzPct val="110000"/>
                        <a:buFont typeface="Wingdings" pitchFamily="2" charset="2"/>
                        <a:buChar char="§"/>
                      </a:pPr>
                      <a:endParaRPr lang="en-US" sz="500" b="0">
                        <a:solidFill>
                          <a:schemeClr val="tx1"/>
                        </a:solidFill>
                      </a:endParaRPr>
                    </a:p>
                    <a:p>
                      <a:pPr marL="285750" indent="-285750">
                        <a:buClr>
                          <a:schemeClr val="accent3"/>
                        </a:buClr>
                        <a:buSzPct val="110000"/>
                        <a:buFont typeface="Wingdings" pitchFamily="2" charset="2"/>
                        <a:buChar char="§"/>
                      </a:pPr>
                      <a:r>
                        <a:rPr lang="en-US" sz="1400" b="0">
                          <a:solidFill>
                            <a:schemeClr val="tx1"/>
                          </a:solidFill>
                        </a:rPr>
                        <a:t>Capability (knowledge)</a:t>
                      </a:r>
                    </a:p>
                    <a:p>
                      <a:pPr marL="285750" marR="0" lvl="0" indent="-285750" algn="l" defTabSz="914377" rtl="0" eaLnBrk="1" fontAlgn="auto" latinLnBrk="0" hangingPunct="1">
                        <a:lnSpc>
                          <a:spcPct val="100000"/>
                        </a:lnSpc>
                        <a:spcBef>
                          <a:spcPts val="0"/>
                        </a:spcBef>
                        <a:spcAft>
                          <a:spcPts val="0"/>
                        </a:spcAft>
                        <a:buClr>
                          <a:schemeClr val="accent3"/>
                        </a:buClr>
                        <a:buSzPct val="110000"/>
                        <a:buFont typeface="Wingdings" pitchFamily="2" charset="2"/>
                        <a:buChar char="§"/>
                        <a:tabLst/>
                        <a:defRPr/>
                      </a:pPr>
                      <a:r>
                        <a:rPr lang="en-US" sz="1400" b="0">
                          <a:solidFill>
                            <a:schemeClr val="tx1"/>
                          </a:solidFill>
                        </a:rPr>
                        <a:t>Opportunity (social Influences, social support, stigma)</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tc>
                  <a:txBody>
                    <a:bodyPr/>
                    <a:lstStyle/>
                    <a:p>
                      <a:pPr marL="171450" marR="0" lvl="0" indent="-171450" algn="l" defTabSz="914377" rtl="0" eaLnBrk="1" fontAlgn="auto" latinLnBrk="0" hangingPunct="1">
                        <a:lnSpc>
                          <a:spcPct val="100000"/>
                        </a:lnSpc>
                        <a:spcBef>
                          <a:spcPts val="0"/>
                        </a:spcBef>
                        <a:spcAft>
                          <a:spcPts val="0"/>
                        </a:spcAft>
                        <a:buClr>
                          <a:schemeClr val="accent3"/>
                        </a:buClr>
                        <a:buSzPct val="110000"/>
                        <a:buFont typeface="Wingdings" pitchFamily="2" charset="2"/>
                        <a:buChar char="§"/>
                        <a:tabLst/>
                        <a:defRPr/>
                      </a:pPr>
                      <a:endParaRPr lang="en-US" sz="500" b="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210722021"/>
                  </a:ext>
                </a:extLst>
              </a:tr>
            </a:tbl>
          </a:graphicData>
        </a:graphic>
      </p:graphicFrame>
      <p:grpSp>
        <p:nvGrpSpPr>
          <p:cNvPr id="6" name="Group 5">
            <a:extLst>
              <a:ext uri="{FF2B5EF4-FFF2-40B4-BE49-F238E27FC236}">
                <a16:creationId xmlns:a16="http://schemas.microsoft.com/office/drawing/2014/main" id="{23446670-9EA7-2697-CEF8-2F3F02687B62}"/>
              </a:ext>
            </a:extLst>
          </p:cNvPr>
          <p:cNvGrpSpPr/>
          <p:nvPr/>
        </p:nvGrpSpPr>
        <p:grpSpPr>
          <a:xfrm>
            <a:off x="276680" y="2388844"/>
            <a:ext cx="1319645" cy="923331"/>
            <a:chOff x="8917711" y="2472369"/>
            <a:chExt cx="886286" cy="646030"/>
          </a:xfrm>
        </p:grpSpPr>
        <p:pic>
          <p:nvPicPr>
            <p:cNvPr id="8" name="Picture 7">
              <a:extLst>
                <a:ext uri="{FF2B5EF4-FFF2-40B4-BE49-F238E27FC236}">
                  <a16:creationId xmlns:a16="http://schemas.microsoft.com/office/drawing/2014/main" id="{89A64C29-2312-D963-C6B9-DD6C3819CC25}"/>
                </a:ext>
              </a:extLst>
            </p:cNvPr>
            <p:cNvPicPr>
              <a:picLocks noChangeAspect="1"/>
            </p:cNvPicPr>
            <p:nvPr/>
          </p:nvPicPr>
          <p:blipFill>
            <a:blip r:embed="rId3"/>
            <a:stretch>
              <a:fillRect/>
            </a:stretch>
          </p:blipFill>
          <p:spPr>
            <a:xfrm>
              <a:off x="8917711" y="2477193"/>
              <a:ext cx="579552" cy="641206"/>
            </a:xfrm>
            <a:prstGeom prst="rect">
              <a:avLst/>
            </a:prstGeom>
          </p:spPr>
        </p:pic>
        <p:pic>
          <p:nvPicPr>
            <p:cNvPr id="9" name="Picture 8">
              <a:extLst>
                <a:ext uri="{FF2B5EF4-FFF2-40B4-BE49-F238E27FC236}">
                  <a16:creationId xmlns:a16="http://schemas.microsoft.com/office/drawing/2014/main" id="{1003D5FD-E3BA-5FBE-A711-F339709523B2}"/>
                </a:ext>
              </a:extLst>
            </p:cNvPr>
            <p:cNvPicPr>
              <a:picLocks noChangeAspect="1"/>
            </p:cNvPicPr>
            <p:nvPr/>
          </p:nvPicPr>
          <p:blipFill>
            <a:blip r:embed="rId4"/>
            <a:stretch>
              <a:fillRect/>
            </a:stretch>
          </p:blipFill>
          <p:spPr>
            <a:xfrm>
              <a:off x="9298919" y="2472369"/>
              <a:ext cx="505078" cy="646030"/>
            </a:xfrm>
            <a:prstGeom prst="rect">
              <a:avLst/>
            </a:prstGeom>
          </p:spPr>
        </p:pic>
      </p:grpSp>
    </p:spTree>
    <p:extLst>
      <p:ext uri="{BB962C8B-B14F-4D97-AF65-F5344CB8AC3E}">
        <p14:creationId xmlns:p14="http://schemas.microsoft.com/office/powerpoint/2010/main" val="4162491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0519-490F-1C4A-B1E2-4B98314C3FFA}"/>
              </a:ext>
            </a:extLst>
          </p:cNvPr>
          <p:cNvSpPr>
            <a:spLocks noGrp="1"/>
          </p:cNvSpPr>
          <p:nvPr>
            <p:ph type="title"/>
          </p:nvPr>
        </p:nvSpPr>
        <p:spPr/>
        <p:txBody>
          <a:bodyPr/>
          <a:lstStyle/>
          <a:p>
            <a:r>
              <a:rPr lang="en-GB"/>
              <a:t>Facilitators of parental support for </a:t>
            </a:r>
            <a:r>
              <a:rPr lang="en-GB" err="1"/>
              <a:t>PrEP</a:t>
            </a:r>
            <a:r>
              <a:rPr lang="en-GB"/>
              <a:t> use </a:t>
            </a:r>
          </a:p>
        </p:txBody>
      </p:sp>
      <p:sp>
        <p:nvSpPr>
          <p:cNvPr id="4" name="Rectangle 3">
            <a:extLst>
              <a:ext uri="{FF2B5EF4-FFF2-40B4-BE49-F238E27FC236}">
                <a16:creationId xmlns:a16="http://schemas.microsoft.com/office/drawing/2014/main" id="{93004C72-F8D5-9940-B3F2-A3E44AC77CC2}"/>
              </a:ext>
            </a:extLst>
          </p:cNvPr>
          <p:cNvSpPr/>
          <p:nvPr/>
        </p:nvSpPr>
        <p:spPr>
          <a:xfrm>
            <a:off x="708330" y="1149290"/>
            <a:ext cx="10331378" cy="369332"/>
          </a:xfrm>
          <a:prstGeom prst="rect">
            <a:avLst/>
          </a:prstGeom>
        </p:spPr>
        <p:txBody>
          <a:bodyPr wrap="square">
            <a:spAutoFit/>
          </a:bodyPr>
          <a:lstStyle/>
          <a:p>
            <a:r>
              <a:rPr lang="en-US"/>
              <a:t>Knowledge about HIV prevention, strong communication skills and social support facilitate parental support. </a:t>
            </a:r>
          </a:p>
        </p:txBody>
      </p:sp>
      <p:graphicFrame>
        <p:nvGraphicFramePr>
          <p:cNvPr id="5" name="Table 3">
            <a:extLst>
              <a:ext uri="{FF2B5EF4-FFF2-40B4-BE49-F238E27FC236}">
                <a16:creationId xmlns:a16="http://schemas.microsoft.com/office/drawing/2014/main" id="{BA38A53F-DC39-D645-B615-D44C53FD737E}"/>
              </a:ext>
            </a:extLst>
          </p:cNvPr>
          <p:cNvGraphicFramePr>
            <a:graphicFrameLocks noGrp="1"/>
          </p:cNvGraphicFramePr>
          <p:nvPr>
            <p:extLst>
              <p:ext uri="{D42A27DB-BD31-4B8C-83A1-F6EECF244321}">
                <p14:modId xmlns:p14="http://schemas.microsoft.com/office/powerpoint/2010/main" val="3114180935"/>
              </p:ext>
            </p:extLst>
          </p:nvPr>
        </p:nvGraphicFramePr>
        <p:xfrm>
          <a:off x="708330" y="1769746"/>
          <a:ext cx="9985070" cy="4478654"/>
        </p:xfrm>
        <a:graphic>
          <a:graphicData uri="http://schemas.openxmlformats.org/drawingml/2006/table">
            <a:tbl>
              <a:tblPr firstRow="1" bandRow="1">
                <a:tableStyleId>{5C22544A-7EE6-4342-B048-85BDC9FD1C3A}</a:tableStyleId>
              </a:tblPr>
              <a:tblGrid>
                <a:gridCol w="4503225">
                  <a:extLst>
                    <a:ext uri="{9D8B030D-6E8A-4147-A177-3AD203B41FA5}">
                      <a16:colId xmlns:a16="http://schemas.microsoft.com/office/drawing/2014/main" val="2914956736"/>
                    </a:ext>
                  </a:extLst>
                </a:gridCol>
                <a:gridCol w="3627645">
                  <a:extLst>
                    <a:ext uri="{9D8B030D-6E8A-4147-A177-3AD203B41FA5}">
                      <a16:colId xmlns:a16="http://schemas.microsoft.com/office/drawing/2014/main" val="3043412296"/>
                    </a:ext>
                  </a:extLst>
                </a:gridCol>
                <a:gridCol w="1854200">
                  <a:extLst>
                    <a:ext uri="{9D8B030D-6E8A-4147-A177-3AD203B41FA5}">
                      <a16:colId xmlns:a16="http://schemas.microsoft.com/office/drawing/2014/main" val="2330948340"/>
                    </a:ext>
                  </a:extLst>
                </a:gridCol>
              </a:tblGrid>
              <a:tr h="546734">
                <a:tc>
                  <a:txBody>
                    <a:bodyPr/>
                    <a:lstStyle/>
                    <a:p>
                      <a:r>
                        <a:rPr lang="en-US" sz="1600">
                          <a:solidFill>
                            <a:schemeClr val="bg1"/>
                          </a:solidFill>
                          <a:latin typeface=""/>
                        </a:rPr>
                        <a:t>Capability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latin typeface=""/>
                        </a:rPr>
                        <a:t>Opportunity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latin typeface=""/>
                        </a:rPr>
                        <a:t>Motivation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806209133"/>
                  </a:ext>
                </a:extLst>
              </a:tr>
              <a:tr h="3516332">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a:solidFill>
                            <a:schemeClr val="tx1"/>
                          </a:solidFill>
                          <a:ea typeface="Times New Roman" panose="02020603050405020304" pitchFamily="18" charset="0"/>
                        </a:rPr>
                        <a:t>Communication </a:t>
                      </a:r>
                      <a:r>
                        <a:rPr lang="en-US" sz="1400" b="1" i="0">
                          <a:solidFill>
                            <a:schemeClr val="tx1"/>
                          </a:solidFill>
                          <a:ea typeface="Times New Roman" panose="02020603050405020304" pitchFamily="18" charset="0"/>
                        </a:rPr>
                        <a:t>skills</a:t>
                      </a:r>
                      <a:r>
                        <a:rPr lang="en-US" sz="1400" b="1" i="1">
                          <a:solidFill>
                            <a:schemeClr val="tx1"/>
                          </a:solidFill>
                          <a:ea typeface="Times New Roman" panose="02020603050405020304" pitchFamily="18" charset="0"/>
                        </a:rPr>
                        <a:t> </a:t>
                      </a:r>
                      <a:r>
                        <a:rPr lang="en-US" sz="1400" i="1">
                          <a:solidFill>
                            <a:schemeClr val="tx1"/>
                          </a:solidFill>
                          <a:ea typeface="Times New Roman" panose="02020603050405020304" pitchFamily="18" charset="0"/>
                        </a:rPr>
                        <a:t>play a role in willingness to discuss HIV and reproductive health products:</a:t>
                      </a:r>
                    </a:p>
                    <a:p>
                      <a:pPr marL="285750" marR="0" lvl="0" indent="-285750" algn="l" defTabSz="457200" rtl="0" eaLnBrk="1" fontAlgn="auto" latinLnBrk="0" hangingPunct="1">
                        <a:lnSpc>
                          <a:spcPct val="100000"/>
                        </a:lnSpc>
                        <a:spcBef>
                          <a:spcPts val="0"/>
                        </a:spcBef>
                        <a:spcAft>
                          <a:spcPts val="0"/>
                        </a:spcAft>
                        <a:buClr>
                          <a:schemeClr val="accent2"/>
                        </a:buClr>
                        <a:buSzPct val="110000"/>
                        <a:buFont typeface="Wingdings" pitchFamily="2" charset="2"/>
                        <a:buChar char="§"/>
                        <a:tabLst/>
                        <a:defRPr/>
                      </a:pPr>
                      <a:r>
                        <a:rPr lang="en-US" sz="1400">
                          <a:solidFill>
                            <a:schemeClr val="tx1"/>
                          </a:solidFill>
                          <a:ea typeface="Times New Roman" panose="02020603050405020304" pitchFamily="18" charset="0"/>
                        </a:rPr>
                        <a:t>Parents indicate that they are more likely to discuss PrEP with their children if they have the right communication skills and if they have a close and open relationship with their child </a:t>
                      </a:r>
                      <a:r>
                        <a:rPr lang="en-US" sz="1400" b="0">
                          <a:solidFill>
                            <a:schemeClr val="tx1"/>
                          </a:solidFill>
                          <a:ea typeface="Times New Roman" panose="02020603050405020304" pitchFamily="18" charset="0"/>
                        </a:rPr>
                        <a:t>(11)</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1">
                        <a:solidFill>
                          <a:schemeClr val="tx1"/>
                        </a:solidFill>
                        <a:ea typeface="Times New Roman" panose="02020603050405020304" pitchFamily="18" charset="0"/>
                      </a:endParaRPr>
                    </a:p>
                    <a:p>
                      <a:pPr marL="0" indent="0">
                        <a:buNone/>
                      </a:pPr>
                      <a:r>
                        <a:rPr lang="en-US" sz="1400" b="1">
                          <a:solidFill>
                            <a:schemeClr val="tx1"/>
                          </a:solidFill>
                        </a:rPr>
                        <a:t>Knowledge </a:t>
                      </a:r>
                      <a:r>
                        <a:rPr lang="en-US" sz="1400" i="1">
                          <a:solidFill>
                            <a:schemeClr val="tx1"/>
                          </a:solidFill>
                        </a:rPr>
                        <a:t>of sexual health information, products and services for AGYW</a:t>
                      </a:r>
                      <a:r>
                        <a:rPr lang="en-US" sz="1400" b="1" i="1">
                          <a:solidFill>
                            <a:schemeClr val="tx1"/>
                          </a:solidFill>
                        </a:rPr>
                        <a:t> </a:t>
                      </a:r>
                      <a:r>
                        <a:rPr lang="en-US" sz="1400" b="0" i="1">
                          <a:solidFill>
                            <a:schemeClr val="tx1"/>
                          </a:solidFill>
                        </a:rPr>
                        <a:t>can facilitate support:</a:t>
                      </a:r>
                    </a:p>
                    <a:p>
                      <a:pPr marL="285750" indent="-285750">
                        <a:buClr>
                          <a:schemeClr val="accent2"/>
                        </a:buClr>
                        <a:buSzPct val="110000"/>
                        <a:buFont typeface="Wingdings" pitchFamily="2" charset="2"/>
                        <a:buChar char="§"/>
                      </a:pPr>
                      <a:r>
                        <a:rPr lang="en-US" sz="1400">
                          <a:solidFill>
                            <a:schemeClr val="tx1"/>
                          </a:solidFill>
                        </a:rPr>
                        <a:t>The access of parents to credible sources of information related to HIV prevention and contraception (aside from AGYW explanations), like face-to-face consultations with providers and IEC materials, assist in their acceptance </a:t>
                      </a:r>
                      <a:r>
                        <a:rPr lang="en-US" sz="1400" b="0">
                          <a:solidFill>
                            <a:schemeClr val="tx1"/>
                          </a:solidFill>
                        </a:rPr>
                        <a:t>(11, 12, 18)</a:t>
                      </a:r>
                    </a:p>
                    <a:p>
                      <a:pPr marL="285750" indent="-285750">
                        <a:buClr>
                          <a:schemeClr val="accent2"/>
                        </a:buClr>
                        <a:buSzPct val="110000"/>
                        <a:buFont typeface="Wingdings" pitchFamily="2" charset="2"/>
                        <a:buChar char="§"/>
                      </a:pPr>
                      <a:r>
                        <a:rPr lang="en-US" sz="1400" b="0">
                          <a:solidFill>
                            <a:schemeClr val="accent2"/>
                          </a:solidFill>
                        </a:rPr>
                        <a:t>This knowledge is particularly important because parents are often expected to be the support of AGYW initiating </a:t>
                      </a:r>
                      <a:r>
                        <a:rPr lang="en-US" sz="1400" b="0" err="1">
                          <a:solidFill>
                            <a:schemeClr val="accent2"/>
                          </a:solidFill>
                        </a:rPr>
                        <a:t>PrEP</a:t>
                      </a:r>
                      <a:r>
                        <a:rPr lang="en-US" sz="1400" b="0">
                          <a:solidFill>
                            <a:schemeClr val="accent2"/>
                          </a:solidFill>
                        </a:rPr>
                        <a:t> </a:t>
                      </a:r>
                    </a:p>
                    <a:p>
                      <a:endParaRPr lang="en-US" sz="140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pPr marL="0" indent="0">
                        <a:buNone/>
                      </a:pPr>
                      <a:r>
                        <a:rPr lang="en-US" sz="1400" b="1">
                          <a:solidFill>
                            <a:schemeClr val="tx1"/>
                          </a:solidFill>
                        </a:rPr>
                        <a:t>Social influences: </a:t>
                      </a:r>
                      <a:r>
                        <a:rPr lang="en-US" sz="1400" b="0" i="1">
                          <a:solidFill>
                            <a:schemeClr val="tx1"/>
                          </a:solidFill>
                        </a:rPr>
                        <a:t>Social support </a:t>
                      </a:r>
                      <a:r>
                        <a:rPr lang="en-US" sz="1400" i="1">
                          <a:solidFill>
                            <a:schemeClr val="tx1"/>
                          </a:solidFill>
                        </a:rPr>
                        <a:t>experienced by parents in the community can increase support of healthy behaviors:</a:t>
                      </a:r>
                    </a:p>
                    <a:p>
                      <a:pPr marL="285750" indent="-285750">
                        <a:buClr>
                          <a:schemeClr val="accent1"/>
                        </a:buClr>
                        <a:buSzPct val="110000"/>
                        <a:buFont typeface="Wingdings" pitchFamily="2" charset="2"/>
                        <a:buChar char="§"/>
                      </a:pPr>
                      <a:r>
                        <a:rPr lang="en-US" sz="1400">
                          <a:solidFill>
                            <a:schemeClr val="tx1"/>
                          </a:solidFill>
                        </a:rPr>
                        <a:t>A study conducted in South Africa found that increased social cohesion (trust and connectedness experienced in communities) is associated with higher levels of positive health behaviors like HIV testing by community members </a:t>
                      </a:r>
                      <a:r>
                        <a:rPr lang="en-US" sz="1400" b="0">
                          <a:solidFill>
                            <a:schemeClr val="tx1"/>
                          </a:solidFill>
                        </a:rPr>
                        <a:t>(19)</a:t>
                      </a:r>
                    </a:p>
                    <a:p>
                      <a:endParaRPr lang="en-US" sz="14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accent2"/>
                          </a:solidFill>
                          <a:ea typeface="Calibri" panose="020F0502020204030204" pitchFamily="34" charset="0"/>
                          <a:cs typeface="Calibri" panose="020F0502020204030204" pitchFamily="34" charset="0"/>
                        </a:rPr>
                        <a:t>Social influences </a:t>
                      </a:r>
                      <a:r>
                        <a:rPr lang="en-US" sz="1400" i="1">
                          <a:solidFill>
                            <a:schemeClr val="accent2"/>
                          </a:solidFill>
                          <a:ea typeface="Calibri" panose="020F0502020204030204" pitchFamily="34" charset="0"/>
                          <a:cs typeface="Calibri" panose="020F0502020204030204" pitchFamily="34" charset="0"/>
                        </a:rPr>
                        <a:t>including vocal support for HIV prevention (including PrEP use) from traditional and religious leaders </a:t>
                      </a:r>
                      <a:endParaRPr lang="en-US" sz="1400" b="0" i="1">
                        <a:solidFill>
                          <a:schemeClr val="accent2"/>
                        </a:solidFill>
                        <a:ea typeface="Calibri" panose="020F0502020204030204" pitchFamily="34" charset="0"/>
                        <a:cs typeface="Calibri" panose="020F0502020204030204" pitchFamily="34" charset="0"/>
                      </a:endParaRPr>
                    </a:p>
                    <a:p>
                      <a:endParaRPr lang="en-US" sz="140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1400" b="1">
                          <a:solidFill>
                            <a:schemeClr val="accent2"/>
                          </a:solidFill>
                        </a:rPr>
                        <a:t>Goals</a:t>
                      </a:r>
                      <a:r>
                        <a:rPr lang="en-US" sz="1400">
                          <a:solidFill>
                            <a:schemeClr val="accent2"/>
                          </a:solidFill>
                        </a:rPr>
                        <a:t>: </a:t>
                      </a:r>
                      <a:r>
                        <a:rPr lang="en-US" sz="1400" i="1">
                          <a:solidFill>
                            <a:schemeClr val="accent2"/>
                          </a:solidFill>
                        </a:rPr>
                        <a:t>Parents want a great future for their children (this includes not re-living their own childhood challenges/traumas); remaining HIV-negative is often a part of that “better future”, especially for parents living with HIV</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66679233"/>
                  </a:ext>
                </a:extLst>
              </a:tr>
            </a:tbl>
          </a:graphicData>
        </a:graphic>
      </p:graphicFrame>
    </p:spTree>
    <p:extLst>
      <p:ext uri="{BB962C8B-B14F-4D97-AF65-F5344CB8AC3E}">
        <p14:creationId xmlns:p14="http://schemas.microsoft.com/office/powerpoint/2010/main" val="964541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695F-9D13-5F45-89AF-6C3D8C126A58}"/>
              </a:ext>
            </a:extLst>
          </p:cNvPr>
          <p:cNvSpPr>
            <a:spLocks noGrp="1"/>
          </p:cNvSpPr>
          <p:nvPr>
            <p:ph type="title"/>
          </p:nvPr>
        </p:nvSpPr>
        <p:spPr>
          <a:xfrm>
            <a:off x="0" y="26049"/>
            <a:ext cx="10515600" cy="1143000"/>
          </a:xfrm>
        </p:spPr>
        <p:txBody>
          <a:bodyPr/>
          <a:lstStyle/>
          <a:p>
            <a:r>
              <a:rPr lang="en-GB"/>
              <a:t>Barriers to parental support for </a:t>
            </a:r>
            <a:r>
              <a:rPr lang="en-GB" err="1"/>
              <a:t>PrEP</a:t>
            </a:r>
            <a:r>
              <a:rPr lang="en-GB"/>
              <a:t> use</a:t>
            </a:r>
          </a:p>
        </p:txBody>
      </p:sp>
      <p:sp>
        <p:nvSpPr>
          <p:cNvPr id="4" name="Rectangle 3">
            <a:extLst>
              <a:ext uri="{FF2B5EF4-FFF2-40B4-BE49-F238E27FC236}">
                <a16:creationId xmlns:a16="http://schemas.microsoft.com/office/drawing/2014/main" id="{F0B04BE6-B955-7E42-A844-D73BD9FD2370}"/>
              </a:ext>
            </a:extLst>
          </p:cNvPr>
          <p:cNvSpPr/>
          <p:nvPr/>
        </p:nvSpPr>
        <p:spPr>
          <a:xfrm>
            <a:off x="708329" y="875743"/>
            <a:ext cx="10775341" cy="369332"/>
          </a:xfrm>
          <a:prstGeom prst="rect">
            <a:avLst/>
          </a:prstGeom>
        </p:spPr>
        <p:txBody>
          <a:bodyPr wrap="square">
            <a:spAutoFit/>
          </a:bodyPr>
          <a:lstStyle/>
          <a:p>
            <a:r>
              <a:rPr lang="en-US"/>
              <a:t>Taboos around sex and beliefs in negative consequences of product use are strong barriers to acceptance. </a:t>
            </a:r>
          </a:p>
        </p:txBody>
      </p:sp>
      <p:graphicFrame>
        <p:nvGraphicFramePr>
          <p:cNvPr id="5" name="Table 3">
            <a:extLst>
              <a:ext uri="{FF2B5EF4-FFF2-40B4-BE49-F238E27FC236}">
                <a16:creationId xmlns:a16="http://schemas.microsoft.com/office/drawing/2014/main" id="{0B5DBC74-A6D9-2C4C-97CA-DD9A131963E7}"/>
              </a:ext>
            </a:extLst>
          </p:cNvPr>
          <p:cNvGraphicFramePr>
            <a:graphicFrameLocks noGrp="1"/>
          </p:cNvGraphicFramePr>
          <p:nvPr>
            <p:extLst>
              <p:ext uri="{D42A27DB-BD31-4B8C-83A1-F6EECF244321}">
                <p14:modId xmlns:p14="http://schemas.microsoft.com/office/powerpoint/2010/main" val="4138896696"/>
              </p:ext>
            </p:extLst>
          </p:nvPr>
        </p:nvGraphicFramePr>
        <p:xfrm>
          <a:off x="381966" y="1382305"/>
          <a:ext cx="10515599" cy="5004343"/>
        </p:xfrm>
        <a:graphic>
          <a:graphicData uri="http://schemas.openxmlformats.org/drawingml/2006/table">
            <a:tbl>
              <a:tblPr firstRow="1" bandRow="1">
                <a:tableStyleId>{5C22544A-7EE6-4342-B048-85BDC9FD1C3A}</a:tableStyleId>
              </a:tblPr>
              <a:tblGrid>
                <a:gridCol w="2652782">
                  <a:extLst>
                    <a:ext uri="{9D8B030D-6E8A-4147-A177-3AD203B41FA5}">
                      <a16:colId xmlns:a16="http://schemas.microsoft.com/office/drawing/2014/main" val="2914956736"/>
                    </a:ext>
                  </a:extLst>
                </a:gridCol>
                <a:gridCol w="2487527">
                  <a:extLst>
                    <a:ext uri="{9D8B030D-6E8A-4147-A177-3AD203B41FA5}">
                      <a16:colId xmlns:a16="http://schemas.microsoft.com/office/drawing/2014/main" val="853307245"/>
                    </a:ext>
                  </a:extLst>
                </a:gridCol>
                <a:gridCol w="3076993">
                  <a:extLst>
                    <a:ext uri="{9D8B030D-6E8A-4147-A177-3AD203B41FA5}">
                      <a16:colId xmlns:a16="http://schemas.microsoft.com/office/drawing/2014/main" val="355960246"/>
                    </a:ext>
                  </a:extLst>
                </a:gridCol>
                <a:gridCol w="2298297">
                  <a:extLst>
                    <a:ext uri="{9D8B030D-6E8A-4147-A177-3AD203B41FA5}">
                      <a16:colId xmlns:a16="http://schemas.microsoft.com/office/drawing/2014/main" val="2695513416"/>
                    </a:ext>
                  </a:extLst>
                </a:gridCol>
              </a:tblGrid>
              <a:tr h="329452">
                <a:tc>
                  <a:txBody>
                    <a:bodyPr/>
                    <a:lstStyle/>
                    <a:p>
                      <a:r>
                        <a:rPr lang="en-US" sz="1600">
                          <a:solidFill>
                            <a:schemeClr val="bg1"/>
                          </a:solidFill>
                          <a:latin typeface=""/>
                        </a:rPr>
                        <a:t>Capability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r>
                        <a:rPr lang="en-US" sz="1600">
                          <a:solidFill>
                            <a:schemeClr val="bg1"/>
                          </a:solidFill>
                          <a:latin typeface=""/>
                        </a:rPr>
                        <a:t>Opportunity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80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57796"/>
                    </a:solidFill>
                  </a:tcPr>
                </a:tc>
                <a:tc>
                  <a:txBody>
                    <a:bodyPr/>
                    <a:lstStyle/>
                    <a:p>
                      <a:r>
                        <a:rPr lang="en-US" sz="1600">
                          <a:solidFill>
                            <a:schemeClr val="bg1"/>
                          </a:solidFill>
                          <a:latin typeface=""/>
                        </a:rPr>
                        <a:t>Motivation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806209133"/>
                  </a:ext>
                </a:extLst>
              </a:tr>
              <a:tr h="4669063">
                <a:tc>
                  <a:txBody>
                    <a:bodyPr/>
                    <a:lstStyle/>
                    <a:p>
                      <a:pPr marL="0" indent="0">
                        <a:buNone/>
                      </a:pPr>
                      <a:r>
                        <a:rPr lang="en-US" sz="1200" b="1">
                          <a:solidFill>
                            <a:schemeClr val="tx1"/>
                          </a:solidFill>
                        </a:rPr>
                        <a:t>Knowledge </a:t>
                      </a:r>
                      <a:r>
                        <a:rPr lang="en-US" sz="1200" i="1">
                          <a:solidFill>
                            <a:schemeClr val="tx1"/>
                          </a:solidFill>
                        </a:rPr>
                        <a:t>of sexual health information, products and services for AGYW</a:t>
                      </a:r>
                      <a:r>
                        <a:rPr lang="en-US" sz="1200" b="1" i="1">
                          <a:solidFill>
                            <a:schemeClr val="tx1"/>
                          </a:solidFill>
                        </a:rPr>
                        <a:t> </a:t>
                      </a:r>
                      <a:r>
                        <a:rPr lang="en-US" sz="1200" b="0" i="1">
                          <a:solidFill>
                            <a:schemeClr val="tx1"/>
                          </a:solidFill>
                        </a:rPr>
                        <a:t>can limit support when it is incorrect:</a:t>
                      </a:r>
                    </a:p>
                    <a:p>
                      <a:pPr marL="171450" marR="0" lvl="0" indent="-171450" algn="l" defTabSz="457200" rtl="0" eaLnBrk="1" fontAlgn="auto" latinLnBrk="0" hangingPunct="1">
                        <a:lnSpc>
                          <a:spcPct val="100000"/>
                        </a:lnSpc>
                        <a:spcBef>
                          <a:spcPts val="0"/>
                        </a:spcBef>
                        <a:spcAft>
                          <a:spcPts val="0"/>
                        </a:spcAft>
                        <a:buClr>
                          <a:schemeClr val="accent2"/>
                        </a:buClr>
                        <a:buSzPct val="110000"/>
                        <a:buFont typeface="Wingdings" pitchFamily="2" charset="2"/>
                        <a:buChar char="§"/>
                        <a:tabLst/>
                        <a:defRP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Conflating oral PrEP and HIV treatment; suspicion </a:t>
                      </a:r>
                      <a:r>
                        <a:rPr lang="en-US" sz="1200" b="0">
                          <a:solidFill>
                            <a:schemeClr val="tx1"/>
                          </a:solidFill>
                          <a:latin typeface="Calibri" panose="020F0502020204030204" pitchFamily="34" charset="0"/>
                          <a:ea typeface="Calibri" panose="020F0502020204030204" pitchFamily="34" charset="0"/>
                          <a:cs typeface="Calibri" panose="020F0502020204030204" pitchFamily="34" charset="0"/>
                        </a:rPr>
                        <a:t>that PrEP users are HIV-positive (7, 22, 23, 30)</a:t>
                      </a:r>
                    </a:p>
                    <a:p>
                      <a:pPr marL="171450" marR="0" lvl="0" indent="-171450" algn="l" defTabSz="457200" rtl="0" eaLnBrk="1" fontAlgn="auto" latinLnBrk="0" hangingPunct="1">
                        <a:lnSpc>
                          <a:spcPct val="100000"/>
                        </a:lnSpc>
                        <a:spcBef>
                          <a:spcPts val="0"/>
                        </a:spcBef>
                        <a:spcAft>
                          <a:spcPts val="0"/>
                        </a:spcAft>
                        <a:buClr>
                          <a:schemeClr val="accent2"/>
                        </a:buClr>
                        <a:buSzPct val="110000"/>
                        <a:buFont typeface="Wingdings" pitchFamily="2" charset="2"/>
                        <a:buChar char="§"/>
                        <a:tabLst/>
                        <a:defRPr/>
                      </a:pPr>
                      <a:r>
                        <a:rPr lang="en-US" sz="1200" b="0">
                          <a:solidFill>
                            <a:schemeClr val="accent2"/>
                          </a:solidFill>
                          <a:latin typeface="Calibri" panose="020F0502020204030204" pitchFamily="34" charset="0"/>
                          <a:ea typeface="Calibri" panose="020F0502020204030204" pitchFamily="34" charset="0"/>
                          <a:cs typeface="Calibri" panose="020F0502020204030204" pitchFamily="34" charset="0"/>
                        </a:rPr>
                        <a:t>Parents lack reliable, accurate information on PrEP </a:t>
                      </a:r>
                    </a:p>
                    <a:p>
                      <a:endParaRPr lang="en-US" sz="1200" b="0">
                        <a:solidFill>
                          <a:schemeClr val="tx1"/>
                        </a:solidFill>
                      </a:endParaRPr>
                    </a:p>
                    <a:p>
                      <a:r>
                        <a:rPr lang="en-US" sz="1200">
                          <a:solidFill>
                            <a:schemeClr val="accent2"/>
                          </a:solidFill>
                        </a:rPr>
                        <a:t>Lack of strong communication skills. Parents and AGYW often want one another to “know” about SRH issues, but without having an explicit conversation; parents report that they lack the skills, resources and safe space to engage in these discussions</a:t>
                      </a:r>
                    </a:p>
                    <a:p>
                      <a:endParaRPr lang="en-US" sz="1200">
                        <a:solidFill>
                          <a:schemeClr val="accent2"/>
                        </a:solidFill>
                      </a:endParaRPr>
                    </a:p>
                    <a:p>
                      <a:r>
                        <a:rPr lang="en-US" sz="1200">
                          <a:solidFill>
                            <a:schemeClr val="accent2"/>
                          </a:solidFill>
                        </a:rPr>
                        <a:t>Parents report a lack of knowledge about reproductive healthcare issues and few skills in how to start these discussions with their children; there are few resources available to address these challenges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pPr>
                        <a:buFont typeface="Arial" panose="020B0604020202020204" pitchFamily="34" charset="0"/>
                        <a:buNone/>
                      </a:pPr>
                      <a:r>
                        <a:rPr lang="en-US" sz="1200" b="1">
                          <a:solidFill>
                            <a:schemeClr val="tx1"/>
                          </a:solidFill>
                          <a:ea typeface="Times New Roman" panose="02020603050405020304" pitchFamily="18" charset="0"/>
                        </a:rPr>
                        <a:t>Social influences</a:t>
                      </a:r>
                      <a:r>
                        <a:rPr lang="en-US" sz="1200" i="1">
                          <a:solidFill>
                            <a:schemeClr val="tx1"/>
                          </a:solidFill>
                          <a:ea typeface="Times New Roman" panose="02020603050405020304" pitchFamily="18" charset="0"/>
                        </a:rPr>
                        <a:t>: It is </a:t>
                      </a:r>
                      <a:r>
                        <a:rPr lang="en-US" sz="1200" b="0" i="1">
                          <a:solidFill>
                            <a:schemeClr val="tx1"/>
                          </a:solidFill>
                          <a:ea typeface="Times New Roman" panose="02020603050405020304" pitchFamily="18" charset="0"/>
                        </a:rPr>
                        <a:t>socially taboo </a:t>
                      </a:r>
                      <a:r>
                        <a:rPr lang="en-US" sz="1200" i="1">
                          <a:solidFill>
                            <a:schemeClr val="tx1"/>
                          </a:solidFill>
                          <a:ea typeface="Times New Roman" panose="02020603050405020304" pitchFamily="18" charset="0"/>
                        </a:rPr>
                        <a:t>to discuss sexual health with caregivers in many settings:</a:t>
                      </a:r>
                      <a:r>
                        <a:rPr lang="en-US" sz="1200">
                          <a:solidFill>
                            <a:schemeClr val="tx1"/>
                          </a:solidFill>
                          <a:ea typeface="Times New Roman" panose="02020603050405020304" pitchFamily="18" charset="0"/>
                        </a:rPr>
                        <a:t> </a:t>
                      </a:r>
                    </a:p>
                    <a:p>
                      <a:pPr marL="171450" indent="-171450">
                        <a:buFont typeface="Arial" panose="020B0604020202020204" pitchFamily="34" charset="0"/>
                        <a:buChar char="•"/>
                      </a:pPr>
                      <a:r>
                        <a:rPr lang="en-US" sz="1200">
                          <a:solidFill>
                            <a:schemeClr val="tx1"/>
                          </a:solidFill>
                          <a:ea typeface="Times New Roman" panose="02020603050405020304" pitchFamily="18" charset="0"/>
                        </a:rPr>
                        <a:t>AGYW disclosure of PrEP use to fathers is less common than mothers, and </a:t>
                      </a:r>
                      <a:r>
                        <a:rPr lang="en-US" sz="1200" b="0">
                          <a:solidFill>
                            <a:schemeClr val="tx1"/>
                          </a:solidFill>
                          <a:ea typeface="Times New Roman" panose="02020603050405020304" pitchFamily="18" charset="0"/>
                        </a:rPr>
                        <a:t>typically only discussed when the father is the primary caregiver (10). In Zimbabwe, some fathers believe it is inappropriate or taboo to discuss sex with daughters. (10)</a:t>
                      </a:r>
                    </a:p>
                    <a:p>
                      <a:pPr marL="171450" indent="-171450">
                        <a:buFont typeface="Arial" panose="020B0604020202020204" pitchFamily="34" charset="0"/>
                        <a:buChar char="•"/>
                      </a:pPr>
                      <a:r>
                        <a:rPr lang="en-US" sz="1200" b="0">
                          <a:solidFill>
                            <a:schemeClr val="tx1"/>
                          </a:solidFill>
                          <a:ea typeface="Times New Roman" panose="02020603050405020304" pitchFamily="18" charset="0"/>
                        </a:rPr>
                        <a:t>AGYW fear disclosing use of SRH products to parents because they do not wish them to know they are sexually active or think them promiscuous (10, 16, 23)</a:t>
                      </a:r>
                    </a:p>
                    <a:p>
                      <a:pPr marL="171450" indent="-171450">
                        <a:buFont typeface="Arial" panose="020B0604020202020204" pitchFamily="34" charset="0"/>
                        <a:buChar char="•"/>
                      </a:pPr>
                      <a:endParaRPr lang="en-US" sz="1200" b="0">
                        <a:solidFill>
                          <a:schemeClr val="tx1"/>
                        </a:solidFill>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accent2"/>
                          </a:solidFill>
                          <a:ea typeface="Calibri" panose="020F0502020204030204" pitchFamily="34" charset="0"/>
                          <a:cs typeface="Calibri" panose="020F0502020204030204" pitchFamily="34" charset="0"/>
                        </a:rPr>
                        <a:t>Social influences </a:t>
                      </a:r>
                      <a:r>
                        <a:rPr lang="en-US" sz="1200" i="1">
                          <a:solidFill>
                            <a:schemeClr val="accent2"/>
                          </a:solidFill>
                          <a:ea typeface="Calibri" panose="020F0502020204030204" pitchFamily="34" charset="0"/>
                          <a:cs typeface="Calibri" panose="020F0502020204030204" pitchFamily="34" charset="0"/>
                        </a:rPr>
                        <a:t>including a lack of parental role models demonstrating open conversation and support around SRH issues </a:t>
                      </a:r>
                      <a:endParaRPr lang="en-US" sz="1200" b="0" i="1">
                        <a:solidFill>
                          <a:schemeClr val="accent2"/>
                        </a:solidFill>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sz="1200" b="0">
                        <a:solidFill>
                          <a:schemeClr val="tx1"/>
                        </a:solidFill>
                        <a:ea typeface="Times New Roman" panose="02020603050405020304" pitchFamily="18" charset="0"/>
                      </a:endParaRPr>
                    </a:p>
                    <a:p>
                      <a:pPr marL="0" indent="0">
                        <a:buFont typeface="Arial" panose="020B0604020202020204" pitchFamily="34" charset="0"/>
                        <a:buNone/>
                      </a:pPr>
                      <a:endParaRPr lang="en-US" sz="1200" b="0">
                        <a:solidFill>
                          <a:schemeClr val="tx1"/>
                        </a:solidFill>
                        <a:ea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None/>
                      </a:pPr>
                      <a:r>
                        <a:rPr lang="en-US" sz="1200" b="1">
                          <a:solidFill>
                            <a:schemeClr val="tx1"/>
                          </a:solidFill>
                          <a:ea typeface="Calibri" panose="020F0502020204030204" pitchFamily="34" charset="0"/>
                          <a:cs typeface="Calibri" panose="020F0502020204030204" pitchFamily="34" charset="0"/>
                        </a:rPr>
                        <a:t>Social influences </a:t>
                      </a:r>
                      <a:r>
                        <a:rPr lang="en-US" sz="1200" i="1">
                          <a:solidFill>
                            <a:schemeClr val="tx1"/>
                          </a:solidFill>
                          <a:ea typeface="Calibri" panose="020F0502020204030204" pitchFamily="34" charset="0"/>
                          <a:cs typeface="Calibri" panose="020F0502020204030204" pitchFamily="34" charset="0"/>
                        </a:rPr>
                        <a:t>including stigma and </a:t>
                      </a:r>
                      <a:r>
                        <a:rPr lang="en-US" sz="1200" i="1">
                          <a:solidFill>
                            <a:schemeClr val="accent2"/>
                          </a:solidFill>
                          <a:ea typeface="Calibri" panose="020F0502020204030204" pitchFamily="34" charset="0"/>
                          <a:cs typeface="Calibri" panose="020F0502020204030204" pitchFamily="34" charset="0"/>
                        </a:rPr>
                        <a:t>gender norms </a:t>
                      </a:r>
                      <a:r>
                        <a:rPr lang="en-US" sz="1200" i="1">
                          <a:solidFill>
                            <a:schemeClr val="tx1"/>
                          </a:solidFill>
                          <a:ea typeface="Calibri" panose="020F0502020204030204" pitchFamily="34" charset="0"/>
                          <a:cs typeface="Calibri" panose="020F0502020204030204" pitchFamily="34" charset="0"/>
                        </a:rPr>
                        <a:t>limit parent acceptance of AGYW’s</a:t>
                      </a:r>
                      <a:r>
                        <a:rPr lang="en-US" sz="1200" i="1">
                          <a:solidFill>
                            <a:schemeClr val="tx1"/>
                          </a:solidFill>
                        </a:rPr>
                        <a:t> </a:t>
                      </a:r>
                      <a:r>
                        <a:rPr lang="en-US" sz="1200" b="0" i="1">
                          <a:solidFill>
                            <a:schemeClr val="tx1"/>
                          </a:solidFill>
                        </a:rPr>
                        <a:t>use of sexual health products and services:</a:t>
                      </a:r>
                    </a:p>
                    <a:p>
                      <a:pPr marL="584200" indent="-171450">
                        <a:buFont typeface="Arial" panose="020B0604020202020204" pitchFamily="34" charset="0"/>
                        <a:buChar char="•"/>
                        <a:tabLst/>
                      </a:pPr>
                      <a:r>
                        <a:rPr lang="en-US" sz="1200" b="0">
                          <a:solidFill>
                            <a:schemeClr val="tx1"/>
                          </a:solidFill>
                          <a:cs typeface="Calibri" panose="020F0502020204030204" pitchFamily="34" charset="0"/>
                        </a:rPr>
                        <a:t>Belief that AGYW should not be sexually active outside of marriage, that doing so is shameful to the family/community and impacts AGYW’s marriage prospects </a:t>
                      </a:r>
                    </a:p>
                    <a:p>
                      <a:pPr marL="5842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cs typeface="Calibri" panose="020F0502020204030204" pitchFamily="34" charset="0"/>
                        </a:rPr>
                        <a:t>Belief that </a:t>
                      </a:r>
                      <a:r>
                        <a:rPr lang="en-US" sz="1200" b="0">
                          <a:solidFill>
                            <a:schemeClr val="tx1"/>
                          </a:solidFill>
                          <a:effectLst/>
                          <a:ea typeface="Calibri" panose="020F0502020204030204" pitchFamily="34" charset="0"/>
                          <a:cs typeface="Calibri" panose="020F0502020204030204" pitchFamily="34" charset="0"/>
                        </a:rPr>
                        <a:t>AGYW’s </a:t>
                      </a:r>
                      <a:r>
                        <a:rPr lang="en-US" sz="1200" b="0">
                          <a:solidFill>
                            <a:schemeClr val="tx1"/>
                          </a:solidFill>
                          <a:ea typeface="Calibri" panose="020F0502020204030204" pitchFamily="34" charset="0"/>
                          <a:cs typeface="Calibri" panose="020F0502020204030204" pitchFamily="34" charset="0"/>
                        </a:rPr>
                        <a:t>access </a:t>
                      </a:r>
                      <a:r>
                        <a:rPr lang="en-US" sz="1200" b="0">
                          <a:solidFill>
                            <a:schemeClr val="tx1"/>
                          </a:solidFill>
                          <a:effectLst/>
                          <a:ea typeface="Calibri" panose="020F0502020204030204" pitchFamily="34" charset="0"/>
                          <a:cs typeface="Calibri" panose="020F0502020204030204" pitchFamily="34" charset="0"/>
                        </a:rPr>
                        <a:t>to HIV prevention and contraception encourages sexual behavior or women who access </a:t>
                      </a:r>
                      <a:r>
                        <a:rPr lang="en-US" sz="1200" b="0" err="1">
                          <a:solidFill>
                            <a:schemeClr val="tx1"/>
                          </a:solidFill>
                          <a:effectLst/>
                          <a:ea typeface="Calibri" panose="020F0502020204030204" pitchFamily="34" charset="0"/>
                          <a:cs typeface="Calibri" panose="020F0502020204030204" pitchFamily="34" charset="0"/>
                        </a:rPr>
                        <a:t>PrEP</a:t>
                      </a:r>
                      <a:r>
                        <a:rPr lang="en-US" sz="1200" b="0">
                          <a:solidFill>
                            <a:schemeClr val="tx1"/>
                          </a:solidFill>
                          <a:effectLst/>
                          <a:ea typeface="Calibri" panose="020F0502020204030204" pitchFamily="34" charset="0"/>
                          <a:cs typeface="Calibri" panose="020F0502020204030204" pitchFamily="34" charset="0"/>
                        </a:rPr>
                        <a:t> are promiscuous or sex workers (12, 17, 18, 23, 25, 30)</a:t>
                      </a:r>
                    </a:p>
                    <a:p>
                      <a:pPr marL="5842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accent2"/>
                          </a:solidFill>
                          <a:effectLst/>
                          <a:ea typeface="Calibri" panose="020F0502020204030204" pitchFamily="34" charset="0"/>
                          <a:cs typeface="Calibri" panose="020F0502020204030204" pitchFamily="34" charset="0"/>
                        </a:rPr>
                        <a:t>Traditional leaders and religious leaders who advocate for abstinence and judge sexual behavior</a:t>
                      </a:r>
                    </a:p>
                    <a:p>
                      <a:pPr marL="0" indent="0">
                        <a:buNone/>
                      </a:pPr>
                      <a:endParaRPr lang="en-US" sz="1200" b="0" i="1">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2"/>
                          </a:solidFill>
                          <a:ea typeface="Calibri" panose="020F0502020204030204" pitchFamily="34" charset="0"/>
                          <a:cs typeface="Calibri" panose="020F0502020204030204" pitchFamily="34" charset="0"/>
                        </a:rPr>
                        <a:t>Environmental influences </a:t>
                      </a:r>
                      <a:r>
                        <a:rPr lang="en-US" sz="1200" i="1">
                          <a:solidFill>
                            <a:schemeClr val="accent2"/>
                          </a:solidFill>
                          <a:ea typeface="Calibri" panose="020F0502020204030204" pitchFamily="34" charset="0"/>
                          <a:cs typeface="Calibri" panose="020F0502020204030204" pitchFamily="34" charset="0"/>
                        </a:rPr>
                        <a:t>including a lack of physical proximity/residence to facilitate discussion </a:t>
                      </a:r>
                      <a:endParaRPr lang="en-US" sz="1200" b="0" i="1">
                        <a:solidFill>
                          <a:schemeClr val="accent2"/>
                        </a:solidFill>
                        <a:ea typeface="Calibri" panose="020F0502020204030204" pitchFamily="34" charset="0"/>
                        <a:cs typeface="Calibri" panose="020F0502020204030204" pitchFamily="34" charset="0"/>
                      </a:endParaRPr>
                    </a:p>
                    <a:p>
                      <a:pPr marL="0" indent="0">
                        <a:buNone/>
                      </a:pPr>
                      <a:endParaRPr lang="en-US" sz="1200" b="0" i="1">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5715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tx1"/>
                          </a:solidFill>
                        </a:rPr>
                        <a:t>Beliefs about capability: </a:t>
                      </a:r>
                      <a:r>
                        <a:rPr lang="en-US" sz="1200" b="0" i="1">
                          <a:solidFill>
                            <a:schemeClr val="tx1"/>
                          </a:solidFill>
                        </a:rPr>
                        <a:t>Belief they lack the ability to have SRH discussions with their children</a:t>
                      </a:r>
                    </a:p>
                    <a:p>
                      <a:pPr marL="34290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Parents knowledge/skills/efficacy to initiate the discussions </a:t>
                      </a:r>
                    </a:p>
                    <a:p>
                      <a:pPr marL="5715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tx1"/>
                          </a:solidFill>
                        </a:rPr>
                        <a:t>Beliefs about consequences: </a:t>
                      </a:r>
                      <a:r>
                        <a:rPr lang="en-US" sz="1200" b="0" i="1">
                          <a:solidFill>
                            <a:schemeClr val="tx1"/>
                          </a:solidFill>
                        </a:rPr>
                        <a:t>Belief that  product use will lead to negative health or social outcomes:</a:t>
                      </a:r>
                    </a:p>
                    <a:p>
                      <a:pPr marL="2286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ea typeface="Calibri" panose="020F0502020204030204" pitchFamily="34" charset="0"/>
                          <a:cs typeface="Calibri" panose="020F0502020204030204" pitchFamily="34" charset="0"/>
                        </a:rPr>
                        <a:t>Belief that oral PrEP is harmful to health, has detrimental side effects, or may cause HIV infection (7, 11, 18, 22, 23)</a:t>
                      </a:r>
                    </a:p>
                    <a:p>
                      <a:pPr marL="2286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solidFill>
                          <a:schemeClr val="tx1"/>
                        </a:solidFill>
                        <a:ea typeface="Calibri" panose="020F0502020204030204" pitchFamily="34" charset="0"/>
                        <a:cs typeface="Calibri" panose="020F0502020204030204" pitchFamily="34" charset="0"/>
                      </a:endParaRPr>
                    </a:p>
                    <a:p>
                      <a:pPr marL="5715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3448320118"/>
                  </a:ext>
                </a:extLst>
              </a:tr>
            </a:tbl>
          </a:graphicData>
        </a:graphic>
      </p:graphicFrame>
    </p:spTree>
    <p:extLst>
      <p:ext uri="{BB962C8B-B14F-4D97-AF65-F5344CB8AC3E}">
        <p14:creationId xmlns:p14="http://schemas.microsoft.com/office/powerpoint/2010/main" val="1577001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AD207F9-181D-F74E-8A9E-E2D1D4E3CCF3}"/>
              </a:ext>
            </a:extLst>
          </p:cNvPr>
          <p:cNvSpPr/>
          <p:nvPr/>
        </p:nvSpPr>
        <p:spPr>
          <a:xfrm>
            <a:off x="697737" y="946058"/>
            <a:ext cx="10130118" cy="830997"/>
          </a:xfrm>
          <a:prstGeom prst="rect">
            <a:avLst/>
          </a:prstGeom>
        </p:spPr>
        <p:txBody>
          <a:bodyPr wrap="square">
            <a:spAutoFit/>
          </a:bodyPr>
          <a:lstStyle/>
          <a:p>
            <a:r>
              <a:rPr lang="en-US" sz="1600"/>
              <a:t>Action Tank participants reflected on the literature review findings and their programmatic experiences to identify key gaps in our understanding of partner and caregiver engagement for the support of PrEP use among AGYW. This list is not comprehensive, but represents critical gaps identified by implementers and Ministries of Health. </a:t>
            </a:r>
          </a:p>
        </p:txBody>
      </p:sp>
      <p:sp>
        <p:nvSpPr>
          <p:cNvPr id="2" name="Title 1">
            <a:extLst>
              <a:ext uri="{FF2B5EF4-FFF2-40B4-BE49-F238E27FC236}">
                <a16:creationId xmlns:a16="http://schemas.microsoft.com/office/drawing/2014/main" id="{3354C521-4F9B-D44F-BF53-ADC13E97D6DE}"/>
              </a:ext>
            </a:extLst>
          </p:cNvPr>
          <p:cNvSpPr>
            <a:spLocks noGrp="1"/>
          </p:cNvSpPr>
          <p:nvPr>
            <p:ph type="title"/>
          </p:nvPr>
        </p:nvSpPr>
        <p:spPr>
          <a:xfrm>
            <a:off x="0" y="0"/>
            <a:ext cx="11135032" cy="1143000"/>
          </a:xfrm>
        </p:spPr>
        <p:txBody>
          <a:bodyPr>
            <a:normAutofit/>
          </a:bodyPr>
          <a:lstStyle/>
          <a:p>
            <a:r>
              <a:rPr lang="en-GB" sz="2800"/>
              <a:t>Key gaps in our understanding of parents &amp; caregivers</a:t>
            </a:r>
            <a:br>
              <a:rPr lang="en-GB" sz="2800"/>
            </a:br>
            <a:r>
              <a:rPr lang="en-US" sz="1800">
                <a:solidFill>
                  <a:schemeClr val="accent2"/>
                </a:solidFill>
              </a:rPr>
              <a:t>(identified in the Action Tank)</a:t>
            </a:r>
            <a:r>
              <a:rPr lang="en-GB" sz="1800"/>
              <a:t> </a:t>
            </a:r>
          </a:p>
        </p:txBody>
      </p:sp>
      <p:sp>
        <p:nvSpPr>
          <p:cNvPr id="8" name="Content Placeholder 4">
            <a:extLst>
              <a:ext uri="{FF2B5EF4-FFF2-40B4-BE49-F238E27FC236}">
                <a16:creationId xmlns:a16="http://schemas.microsoft.com/office/drawing/2014/main" id="{8B4A8E1C-86AA-AA46-B36B-347AE6BB1E4B}"/>
              </a:ext>
            </a:extLst>
          </p:cNvPr>
          <p:cNvSpPr txBox="1">
            <a:spLocks/>
          </p:cNvSpPr>
          <p:nvPr/>
        </p:nvSpPr>
        <p:spPr>
          <a:xfrm>
            <a:off x="3819451" y="2440429"/>
            <a:ext cx="7170282" cy="40453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a:p>
          <a:p>
            <a:endParaRPr lang="en-US" sz="1000"/>
          </a:p>
        </p:txBody>
      </p:sp>
      <p:graphicFrame>
        <p:nvGraphicFramePr>
          <p:cNvPr id="10" name="Table 3">
            <a:extLst>
              <a:ext uri="{FF2B5EF4-FFF2-40B4-BE49-F238E27FC236}">
                <a16:creationId xmlns:a16="http://schemas.microsoft.com/office/drawing/2014/main" id="{AC2CB658-0529-3043-974B-A065B687F12D}"/>
              </a:ext>
            </a:extLst>
          </p:cNvPr>
          <p:cNvGraphicFramePr>
            <a:graphicFrameLocks noGrp="1"/>
          </p:cNvGraphicFramePr>
          <p:nvPr>
            <p:extLst>
              <p:ext uri="{D42A27DB-BD31-4B8C-83A1-F6EECF244321}">
                <p14:modId xmlns:p14="http://schemas.microsoft.com/office/powerpoint/2010/main" val="2428818076"/>
              </p:ext>
            </p:extLst>
          </p:nvPr>
        </p:nvGraphicFramePr>
        <p:xfrm>
          <a:off x="361471" y="1912880"/>
          <a:ext cx="10412089" cy="4710073"/>
        </p:xfrm>
        <a:graphic>
          <a:graphicData uri="http://schemas.openxmlformats.org/drawingml/2006/table">
            <a:tbl>
              <a:tblPr firstRow="1" bandRow="1">
                <a:tableStyleId>{5C22544A-7EE6-4342-B048-85BDC9FD1C3A}</a:tableStyleId>
              </a:tblPr>
              <a:tblGrid>
                <a:gridCol w="3310877">
                  <a:extLst>
                    <a:ext uri="{9D8B030D-6E8A-4147-A177-3AD203B41FA5}">
                      <a16:colId xmlns:a16="http://schemas.microsoft.com/office/drawing/2014/main" val="2914956736"/>
                    </a:ext>
                  </a:extLst>
                </a:gridCol>
                <a:gridCol w="4100052">
                  <a:extLst>
                    <a:ext uri="{9D8B030D-6E8A-4147-A177-3AD203B41FA5}">
                      <a16:colId xmlns:a16="http://schemas.microsoft.com/office/drawing/2014/main" val="2740201405"/>
                    </a:ext>
                  </a:extLst>
                </a:gridCol>
                <a:gridCol w="3001160">
                  <a:extLst>
                    <a:ext uri="{9D8B030D-6E8A-4147-A177-3AD203B41FA5}">
                      <a16:colId xmlns:a16="http://schemas.microsoft.com/office/drawing/2014/main" val="853307245"/>
                    </a:ext>
                  </a:extLst>
                </a:gridCol>
              </a:tblGrid>
              <a:tr h="365311">
                <a:tc gridSpan="3">
                  <a:txBody>
                    <a:bodyPr/>
                    <a:lstStyle/>
                    <a:p>
                      <a:r>
                        <a:rPr lang="en-US" sz="1400" b="1">
                          <a:solidFill>
                            <a:schemeClr val="bg1"/>
                          </a:solidFill>
                          <a:latin typeface=""/>
                        </a:rPr>
                        <a:t>Overarching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sz="1600">
                        <a:solidFill>
                          <a:schemeClr val="bg1"/>
                        </a:solidFill>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sz="1600">
                        <a:solidFill>
                          <a:schemeClr val="bg1"/>
                        </a:solidFill>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757206330"/>
                  </a:ext>
                </a:extLst>
              </a:tr>
              <a:tr h="321402">
                <a:tc gridSpan="3">
                  <a:txBody>
                    <a:bodyPr/>
                    <a:lstStyle/>
                    <a:p>
                      <a:pPr marL="285750" indent="-285750">
                        <a:buFont typeface="Arial" panose="020B0604020202020204" pitchFamily="34" charset="0"/>
                        <a:buChar char="•"/>
                      </a:pPr>
                      <a:r>
                        <a:rPr lang="en-US" sz="1200">
                          <a:solidFill>
                            <a:schemeClr val="tx1"/>
                          </a:solidFill>
                        </a:rPr>
                        <a:t>How do parents want to be involved in supporting HIV prevention? What is culturally acceptable? </a:t>
                      </a:r>
                    </a:p>
                    <a:p>
                      <a:pPr marL="285750" indent="-285750">
                        <a:buFont typeface="Arial" panose="020B0604020202020204" pitchFamily="34" charset="0"/>
                        <a:buChar char="•"/>
                      </a:pPr>
                      <a:r>
                        <a:rPr lang="en-US" sz="1200">
                          <a:solidFill>
                            <a:schemeClr val="tx1"/>
                          </a:solidFill>
                        </a:rPr>
                        <a:t>How does each culture define a “great parent”? How is this assessed? </a:t>
                      </a:r>
                      <a:endParaRPr lang="en-US" sz="1200">
                        <a:solidFill>
                          <a:schemeClr val="accent3"/>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US" sz="1600">
                        <a:solidFill>
                          <a:schemeClr val="bg1"/>
                        </a:solidFill>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600">
                        <a:solidFill>
                          <a:schemeClr val="bg1"/>
                        </a:solidFill>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E9F3B"/>
                    </a:solidFill>
                  </a:tcPr>
                </a:tc>
                <a:extLst>
                  <a:ext uri="{0D108BD9-81ED-4DB2-BD59-A6C34878D82A}">
                    <a16:rowId xmlns:a16="http://schemas.microsoft.com/office/drawing/2014/main" val="414270587"/>
                  </a:ext>
                </a:extLst>
              </a:tr>
              <a:tr h="321402">
                <a:tc>
                  <a:txBody>
                    <a:bodyPr/>
                    <a:lstStyle/>
                    <a:p>
                      <a:r>
                        <a:rPr lang="en-US" sz="1400" b="1">
                          <a:solidFill>
                            <a:schemeClr val="bg1"/>
                          </a:solidFill>
                          <a:latin typeface=""/>
                        </a:rPr>
                        <a:t>Capability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400" b="1">
                          <a:solidFill>
                            <a:schemeClr val="bg1"/>
                          </a:solidFill>
                          <a:latin typeface=""/>
                        </a:rPr>
                        <a:t>Opportunity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400" b="1">
                          <a:solidFill>
                            <a:schemeClr val="bg1"/>
                          </a:solidFill>
                          <a:latin typeface=""/>
                        </a:rPr>
                        <a:t>Motivation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E9F3B"/>
                    </a:solidFill>
                  </a:tcPr>
                </a:tc>
                <a:extLst>
                  <a:ext uri="{0D108BD9-81ED-4DB2-BD59-A6C34878D82A}">
                    <a16:rowId xmlns:a16="http://schemas.microsoft.com/office/drawing/2014/main" val="3806209133"/>
                  </a:ext>
                </a:extLst>
              </a:tr>
              <a:tr h="2016070">
                <a:tc>
                  <a:txBody>
                    <a:bodyPr/>
                    <a:lstStyle/>
                    <a:p>
                      <a:pPr marL="0" indent="0">
                        <a:buNone/>
                      </a:pPr>
                      <a:r>
                        <a:rPr lang="en-US" sz="1200" b="0">
                          <a:solidFill>
                            <a:schemeClr val="tx1"/>
                          </a:solidFill>
                        </a:rPr>
                        <a:t>What information do parents want in order to engage in SRH discussions with their children (e.g. relevant content by age)?  </a:t>
                      </a:r>
                    </a:p>
                    <a:p>
                      <a:pPr marL="0" indent="0">
                        <a:buNone/>
                      </a:pPr>
                      <a:endParaRPr lang="en-US" sz="1200" b="0">
                        <a:solidFill>
                          <a:schemeClr val="tx1"/>
                        </a:solidFill>
                      </a:endParaRPr>
                    </a:p>
                    <a:p>
                      <a:pPr marL="0" indent="0">
                        <a:buNone/>
                      </a:pPr>
                      <a:r>
                        <a:rPr lang="en-US" sz="1200" b="0">
                          <a:solidFill>
                            <a:schemeClr val="tx1"/>
                          </a:solidFill>
                        </a:rPr>
                        <a:t>What do SRH discussions look like now? What influences PrEP users to disclose (or not), and what positive elements might be integrated into interventions? What guidance do parents want about how to initiate and continue these discussions? Can broader health discussion be an entry point to broader SRH and HIV prevention discussion? </a:t>
                      </a:r>
                    </a:p>
                    <a:p>
                      <a:pPr marL="0" indent="0">
                        <a:buNone/>
                      </a:pPr>
                      <a:endParaRPr lang="en-US" sz="1200" b="0">
                        <a:solidFill>
                          <a:schemeClr val="tx1"/>
                        </a:solidFill>
                      </a:endParaRPr>
                    </a:p>
                    <a:p>
                      <a:pPr marL="0" indent="0">
                        <a:buNone/>
                      </a:pPr>
                      <a:r>
                        <a:rPr lang="en-US" sz="1200" b="0">
                          <a:solidFill>
                            <a:schemeClr val="tx1"/>
                          </a:solidFill>
                        </a:rPr>
                        <a:t>What practical tools can support parents to access the necessary information and engage in sexual health discussions with their children? Which of these can be used incrementally to slowly drive increased discussion?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What are the most critical norms impacting parent/caregiver support for PrEP use (e.g. social norm diagnosis), particularly those influencing supportive behavior? How might these be redefined/leveraged to increase support of PrEP use? </a:t>
                      </a:r>
                    </a:p>
                    <a:p>
                      <a:endParaRPr lang="en-US" sz="1200" b="0">
                        <a:solidFill>
                          <a:schemeClr val="tx1"/>
                        </a:solidFill>
                      </a:endParaRPr>
                    </a:p>
                    <a:p>
                      <a:r>
                        <a:rPr lang="en-US" sz="1200" b="0">
                          <a:solidFill>
                            <a:schemeClr val="tx1"/>
                          </a:solidFill>
                        </a:rPr>
                        <a:t>What drives social cohesion among parents? How does shame disrupt social cohesion and challenge parents? </a:t>
                      </a:r>
                    </a:p>
                    <a:p>
                      <a:endParaRPr lang="en-US" sz="1200" b="0">
                        <a:solidFill>
                          <a:schemeClr val="tx1"/>
                        </a:solidFill>
                      </a:endParaRPr>
                    </a:p>
                    <a:p>
                      <a:r>
                        <a:rPr lang="en-US" sz="1200" b="0">
                          <a:solidFill>
                            <a:schemeClr val="tx1"/>
                          </a:solidFill>
                        </a:rPr>
                        <a:t>Who do parents look to for parenting information, support and advice? Who do they listen to? Who is the ideal “role model” for parents? </a:t>
                      </a:r>
                    </a:p>
                    <a:p>
                      <a:endParaRPr lang="en-US" sz="1200" b="0">
                        <a:solidFill>
                          <a:schemeClr val="tx1"/>
                        </a:solidFill>
                      </a:endParaRPr>
                    </a:p>
                    <a:p>
                      <a:r>
                        <a:rPr lang="en-US" sz="1200" b="0">
                          <a:solidFill>
                            <a:schemeClr val="tx1"/>
                          </a:solidFill>
                        </a:rPr>
                        <a:t>What needs to be in the broader environment to support parents? In what environments do parents feel most comfortable participating in interventions about </a:t>
                      </a:r>
                      <a:r>
                        <a:rPr lang="en-US" sz="1200" b="0" err="1">
                          <a:solidFill>
                            <a:schemeClr val="tx1"/>
                          </a:solidFill>
                        </a:rPr>
                        <a:t>PrEP</a:t>
                      </a:r>
                      <a:r>
                        <a:rPr lang="en-US" sz="1200" b="0">
                          <a:solidFill>
                            <a:schemeClr val="tx1"/>
                          </a:solidFill>
                        </a:rPr>
                        <a:t>-related discussions with AGYW? </a:t>
                      </a:r>
                    </a:p>
                    <a:p>
                      <a:r>
                        <a:rPr lang="en-US" sz="1200" b="0">
                          <a:solidFill>
                            <a:schemeClr val="tx1"/>
                          </a:solidFill>
                        </a:rPr>
                        <a:t>Which other actors do parents trust to speak with their youth about SRH and HIV prevention? Is there a role for these actors in structured discussion?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None/>
                      </a:pPr>
                      <a:r>
                        <a:rPr lang="en-US" sz="1200" b="0">
                          <a:solidFill>
                            <a:schemeClr val="tx1"/>
                          </a:solidFill>
                        </a:rPr>
                        <a:t>What is the idealized vision of how parents would like to see their children initiate and engage in a sexual life? What is the “next best” option if the “ideal” journey is not achieved? </a:t>
                      </a:r>
                    </a:p>
                    <a:p>
                      <a:pPr marL="0" indent="0">
                        <a:buNone/>
                      </a:pPr>
                      <a:endParaRPr lang="en-US" sz="1200" b="0">
                        <a:solidFill>
                          <a:schemeClr val="tx1"/>
                        </a:solidFill>
                      </a:endParaRPr>
                    </a:p>
                    <a:p>
                      <a:pPr marL="0" indent="0">
                        <a:buNone/>
                      </a:pPr>
                      <a:r>
                        <a:rPr lang="en-US" sz="1200" b="0">
                          <a:solidFill>
                            <a:schemeClr val="tx1"/>
                          </a:solidFill>
                        </a:rPr>
                        <a:t>What motivates the desire for their children to have a “different life”? What drives this “idealized” version of what their child should do, versus their own experience as a child? </a:t>
                      </a:r>
                    </a:p>
                    <a:p>
                      <a:pPr marL="0" indent="0">
                        <a:buNone/>
                      </a:pPr>
                      <a:endParaRPr lang="en-US" sz="1200" b="0">
                        <a:solidFill>
                          <a:schemeClr val="tx1"/>
                        </a:solidFill>
                      </a:endParaRPr>
                    </a:p>
                    <a:p>
                      <a:pPr marL="0" indent="0">
                        <a:buNone/>
                      </a:pPr>
                      <a:r>
                        <a:rPr lang="en-US" sz="1200" b="0">
                          <a:solidFill>
                            <a:schemeClr val="tx1"/>
                          </a:solidFill>
                        </a:rPr>
                        <a:t>What are parents’ pain points? What are they most concerned about? Where do they feel most confident as a parent?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3448320118"/>
                  </a:ext>
                </a:extLst>
              </a:tr>
            </a:tbl>
          </a:graphicData>
        </a:graphic>
      </p:graphicFrame>
      <p:grpSp>
        <p:nvGrpSpPr>
          <p:cNvPr id="9" name="Group 8">
            <a:extLst>
              <a:ext uri="{FF2B5EF4-FFF2-40B4-BE49-F238E27FC236}">
                <a16:creationId xmlns:a16="http://schemas.microsoft.com/office/drawing/2014/main" id="{91F021BE-FB77-8EC5-A25A-5733B9B44405}"/>
              </a:ext>
            </a:extLst>
          </p:cNvPr>
          <p:cNvGrpSpPr/>
          <p:nvPr/>
        </p:nvGrpSpPr>
        <p:grpSpPr>
          <a:xfrm>
            <a:off x="9556604" y="5808689"/>
            <a:ext cx="1578428" cy="1070567"/>
            <a:chOff x="8917711" y="2472369"/>
            <a:chExt cx="886286" cy="646030"/>
          </a:xfrm>
        </p:grpSpPr>
        <p:pic>
          <p:nvPicPr>
            <p:cNvPr id="11" name="Picture 10">
              <a:extLst>
                <a:ext uri="{FF2B5EF4-FFF2-40B4-BE49-F238E27FC236}">
                  <a16:creationId xmlns:a16="http://schemas.microsoft.com/office/drawing/2014/main" id="{8A19D993-0BD4-148D-16E1-2CF396882D62}"/>
                </a:ext>
              </a:extLst>
            </p:cNvPr>
            <p:cNvPicPr>
              <a:picLocks noChangeAspect="1"/>
            </p:cNvPicPr>
            <p:nvPr/>
          </p:nvPicPr>
          <p:blipFill>
            <a:blip r:embed="rId3"/>
            <a:stretch>
              <a:fillRect/>
            </a:stretch>
          </p:blipFill>
          <p:spPr>
            <a:xfrm>
              <a:off x="8917711" y="2477193"/>
              <a:ext cx="579552" cy="641206"/>
            </a:xfrm>
            <a:prstGeom prst="rect">
              <a:avLst/>
            </a:prstGeom>
          </p:spPr>
        </p:pic>
        <p:pic>
          <p:nvPicPr>
            <p:cNvPr id="12" name="Picture 11">
              <a:extLst>
                <a:ext uri="{FF2B5EF4-FFF2-40B4-BE49-F238E27FC236}">
                  <a16:creationId xmlns:a16="http://schemas.microsoft.com/office/drawing/2014/main" id="{62DF841C-92F4-1F72-106B-54D40B485EE9}"/>
                </a:ext>
              </a:extLst>
            </p:cNvPr>
            <p:cNvPicPr>
              <a:picLocks noChangeAspect="1"/>
            </p:cNvPicPr>
            <p:nvPr/>
          </p:nvPicPr>
          <p:blipFill>
            <a:blip r:embed="rId4"/>
            <a:stretch>
              <a:fillRect/>
            </a:stretch>
          </p:blipFill>
          <p:spPr>
            <a:xfrm>
              <a:off x="9298919" y="2472369"/>
              <a:ext cx="505078" cy="646030"/>
            </a:xfrm>
            <a:prstGeom prst="rect">
              <a:avLst/>
            </a:prstGeom>
          </p:spPr>
        </p:pic>
      </p:grpSp>
    </p:spTree>
    <p:extLst>
      <p:ext uri="{BB962C8B-B14F-4D97-AF65-F5344CB8AC3E}">
        <p14:creationId xmlns:p14="http://schemas.microsoft.com/office/powerpoint/2010/main" val="1545449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5C8E44-801A-C70C-FE9B-E96CF077530E}"/>
              </a:ext>
            </a:extLst>
          </p:cNvPr>
          <p:cNvSpPr>
            <a:spLocks noGrp="1"/>
          </p:cNvSpPr>
          <p:nvPr>
            <p:ph type="title"/>
          </p:nvPr>
        </p:nvSpPr>
        <p:spPr/>
        <p:txBody>
          <a:bodyPr/>
          <a:lstStyle/>
          <a:p>
            <a:r>
              <a:rPr lang="en-GB"/>
              <a:t>Acronyms</a:t>
            </a:r>
          </a:p>
        </p:txBody>
      </p:sp>
      <p:graphicFrame>
        <p:nvGraphicFramePr>
          <p:cNvPr id="21" name="Table 4">
            <a:extLst>
              <a:ext uri="{FF2B5EF4-FFF2-40B4-BE49-F238E27FC236}">
                <a16:creationId xmlns:a16="http://schemas.microsoft.com/office/drawing/2014/main" id="{E632E379-ECA5-6269-B0DB-9792C1FC904E}"/>
              </a:ext>
            </a:extLst>
          </p:cNvPr>
          <p:cNvGraphicFramePr>
            <a:graphicFrameLocks noGrp="1"/>
          </p:cNvGraphicFramePr>
          <p:nvPr>
            <p:extLst>
              <p:ext uri="{D42A27DB-BD31-4B8C-83A1-F6EECF244321}">
                <p14:modId xmlns:p14="http://schemas.microsoft.com/office/powerpoint/2010/main" val="1631749292"/>
              </p:ext>
            </p:extLst>
          </p:nvPr>
        </p:nvGraphicFramePr>
        <p:xfrm>
          <a:off x="1330066" y="1268611"/>
          <a:ext cx="4332045" cy="5154842"/>
        </p:xfrm>
        <a:graphic>
          <a:graphicData uri="http://schemas.openxmlformats.org/drawingml/2006/table">
            <a:tbl>
              <a:tblPr firstRow="1" bandRow="1">
                <a:tableStyleId>{2D5ABB26-0587-4C30-8999-92F81FD0307C}</a:tableStyleId>
              </a:tblPr>
              <a:tblGrid>
                <a:gridCol w="672179">
                  <a:extLst>
                    <a:ext uri="{9D8B030D-6E8A-4147-A177-3AD203B41FA5}">
                      <a16:colId xmlns:a16="http://schemas.microsoft.com/office/drawing/2014/main" val="3335608306"/>
                    </a:ext>
                  </a:extLst>
                </a:gridCol>
                <a:gridCol w="3659866">
                  <a:extLst>
                    <a:ext uri="{9D8B030D-6E8A-4147-A177-3AD203B41FA5}">
                      <a16:colId xmlns:a16="http://schemas.microsoft.com/office/drawing/2014/main" val="1772049349"/>
                    </a:ext>
                  </a:extLst>
                </a:gridCol>
              </a:tblGrid>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AGYW</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kern="1200">
                          <a:solidFill>
                            <a:schemeClr val="tx1"/>
                          </a:solidFill>
                          <a:effectLst/>
                          <a:latin typeface="+mn-lt"/>
                          <a:ea typeface="+mn-ea"/>
                          <a:cs typeface="+mn-cs"/>
                        </a:rPr>
                        <a:t>Adolescent Girls and Young Women</a:t>
                      </a:r>
                      <a:endParaRPr lang="en-GB" sz="1200"/>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1579314"/>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AIDS</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kern="1200">
                          <a:solidFill>
                            <a:schemeClr val="tx1"/>
                          </a:solidFill>
                          <a:effectLst/>
                          <a:latin typeface="+mn-lt"/>
                          <a:ea typeface="+mn-ea"/>
                          <a:cs typeface="+mn-cs"/>
                        </a:rPr>
                        <a:t>Acquired Immunodeficiency Syndrome</a:t>
                      </a:r>
                      <a:endParaRPr lang="en-GB" sz="1200"/>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6007692"/>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ARH</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Adolescent Reproductive Health</a:t>
                      </a:r>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453859"/>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ART</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Antiretroviral Therapy</a:t>
                      </a:r>
                      <a:endParaRPr lang="en-GB" sz="1200"/>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663739"/>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BMGF</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Bill &amp; Melinda Gates Foundation</a:t>
                      </a:r>
                      <a:endParaRPr lang="en-GB" sz="1200"/>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3179994"/>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CA</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Community Activist</a:t>
                      </a:r>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9485947"/>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CBPR</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alibri" panose="020F0502020204030204" pitchFamily="34" charset="0"/>
                          <a:cs typeface="Calibri" panose="020F0502020204030204" pitchFamily="34" charset="0"/>
                        </a:rPr>
                        <a:t>Community-Based Participatory Research </a:t>
                      </a:r>
                      <a:endParaRPr lang="en-GB" sz="1200"/>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8219420"/>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CIFF</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Children's Investment Fund Foundation</a:t>
                      </a:r>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6648281"/>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EECO</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Expanding Effective Contraceptive Options </a:t>
                      </a:r>
                      <a:endParaRPr lang="en-GB" sz="1200"/>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112877"/>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FP</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Family Planning</a:t>
                      </a:r>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0218213"/>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GBV</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Gender-Based Violence</a:t>
                      </a:r>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579601"/>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GEM</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Gender-Equitable Men</a:t>
                      </a:r>
                      <a:endParaRPr lang="en-GB" sz="1200"/>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442233"/>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GMP</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Grandmother Project </a:t>
                      </a:r>
                      <a:endParaRPr lang="en-GB" sz="1200"/>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2674227"/>
                  </a:ext>
                </a:extLst>
              </a:tr>
              <a:tr h="2629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200" b="1">
                          <a:solidFill>
                            <a:srgbClr val="05676D"/>
                          </a:solidFill>
                        </a:rPr>
                        <a:t>HCD</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Human-Centered Design</a:t>
                      </a:r>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5212342"/>
                  </a:ext>
                </a:extLst>
              </a:tr>
              <a:tr h="262929">
                <a:tc>
                  <a:txBody>
                    <a:bodyPr/>
                    <a:lstStyle/>
                    <a:p>
                      <a:pPr algn="r"/>
                      <a:r>
                        <a:rPr lang="en-GB" sz="1200" b="1">
                          <a:solidFill>
                            <a:srgbClr val="05676D"/>
                          </a:solidFill>
                        </a:rPr>
                        <a:t>HCW</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a:t>Healthcare Worker</a:t>
                      </a:r>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8658811"/>
                  </a:ext>
                </a:extLst>
              </a:tr>
              <a:tr h="262929">
                <a:tc>
                  <a:txBody>
                    <a:bodyPr/>
                    <a:lstStyle/>
                    <a:p>
                      <a:pPr algn="r"/>
                      <a:r>
                        <a:rPr lang="en-GB" sz="1200" b="1">
                          <a:solidFill>
                            <a:srgbClr val="05676D"/>
                          </a:solidFill>
                        </a:rPr>
                        <a:t>HH</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a:t>Household</a:t>
                      </a:r>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1305300"/>
                  </a:ext>
                </a:extLst>
              </a:tr>
              <a:tr h="345242">
                <a:tc>
                  <a:txBody>
                    <a:bodyPr/>
                    <a:lstStyle/>
                    <a:p>
                      <a:pPr algn="r"/>
                      <a:r>
                        <a:rPr lang="en-GB" sz="1200" b="1">
                          <a:solidFill>
                            <a:srgbClr val="05676D"/>
                          </a:solidFill>
                        </a:rPr>
                        <a:t>HIV</a:t>
                      </a:r>
                    </a:p>
                  </a:txBody>
                  <a:tcPr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kern="1200">
                          <a:solidFill>
                            <a:schemeClr val="tx1"/>
                          </a:solidFill>
                          <a:effectLst/>
                          <a:latin typeface="+mn-lt"/>
                          <a:ea typeface="+mn-ea"/>
                          <a:cs typeface="+mn-cs"/>
                        </a:rPr>
                        <a:t>Human Immunodeficiency Virus</a:t>
                      </a:r>
                      <a:endParaRPr lang="en-GB" sz="1200"/>
                    </a:p>
                  </a:txBody>
                  <a:tcPr marL="468000" marT="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8347455"/>
                  </a:ext>
                </a:extLst>
              </a:tr>
            </a:tbl>
          </a:graphicData>
        </a:graphic>
      </p:graphicFrame>
      <p:graphicFrame>
        <p:nvGraphicFramePr>
          <p:cNvPr id="22" name="Table 21">
            <a:extLst>
              <a:ext uri="{FF2B5EF4-FFF2-40B4-BE49-F238E27FC236}">
                <a16:creationId xmlns:a16="http://schemas.microsoft.com/office/drawing/2014/main" id="{79C35D92-C3A3-0AEE-F7F1-EF6CAD2FE945}"/>
              </a:ext>
            </a:extLst>
          </p:cNvPr>
          <p:cNvGraphicFramePr>
            <a:graphicFrameLocks noGrp="1"/>
          </p:cNvGraphicFramePr>
          <p:nvPr>
            <p:extLst>
              <p:ext uri="{D42A27DB-BD31-4B8C-83A1-F6EECF244321}">
                <p14:modId xmlns:p14="http://schemas.microsoft.com/office/powerpoint/2010/main" val="3860333244"/>
              </p:ext>
            </p:extLst>
          </p:nvPr>
        </p:nvGraphicFramePr>
        <p:xfrm>
          <a:off x="6151882" y="1268611"/>
          <a:ext cx="5226423" cy="5086800"/>
        </p:xfrm>
        <a:graphic>
          <a:graphicData uri="http://schemas.openxmlformats.org/drawingml/2006/table">
            <a:tbl>
              <a:tblPr firstRow="1" bandRow="1">
                <a:tableStyleId>{2D5ABB26-0587-4C30-8999-92F81FD0307C}</a:tableStyleId>
              </a:tblPr>
              <a:tblGrid>
                <a:gridCol w="810955">
                  <a:extLst>
                    <a:ext uri="{9D8B030D-6E8A-4147-A177-3AD203B41FA5}">
                      <a16:colId xmlns:a16="http://schemas.microsoft.com/office/drawing/2014/main" val="3357019638"/>
                    </a:ext>
                  </a:extLst>
                </a:gridCol>
                <a:gridCol w="4415468">
                  <a:extLst>
                    <a:ext uri="{9D8B030D-6E8A-4147-A177-3AD203B41FA5}">
                      <a16:colId xmlns:a16="http://schemas.microsoft.com/office/drawing/2014/main" val="1027386860"/>
                    </a:ext>
                  </a:extLst>
                </a:gridCol>
              </a:tblGrid>
              <a:tr h="196872">
                <a:tc>
                  <a:txBody>
                    <a:bodyPr/>
                    <a:lstStyle/>
                    <a:p>
                      <a:pPr algn="r"/>
                      <a:r>
                        <a:rPr lang="en-GB" sz="1200" b="1">
                          <a:solidFill>
                            <a:srgbClr val="05676D"/>
                          </a:solidFill>
                        </a:rPr>
                        <a:t>HS</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kern="1200">
                          <a:solidFill>
                            <a:schemeClr val="dk1"/>
                          </a:solidFill>
                          <a:effectLst/>
                          <a:latin typeface="+mn-lt"/>
                          <a:ea typeface="+mn-ea"/>
                          <a:cs typeface="+mn-cs"/>
                        </a:rPr>
                        <a:t>Husbands’ Schools </a:t>
                      </a:r>
                      <a:endParaRPr lang="en-GB" sz="1200"/>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1257586"/>
                  </a:ext>
                </a:extLst>
              </a:tr>
              <a:tr h="196872">
                <a:tc>
                  <a:txBody>
                    <a:bodyPr/>
                    <a:lstStyle/>
                    <a:p>
                      <a:pPr algn="r"/>
                      <a:r>
                        <a:rPr lang="en-GB" sz="1200" b="1">
                          <a:solidFill>
                            <a:srgbClr val="05676D"/>
                          </a:solidFill>
                        </a:rPr>
                        <a:t>IEC</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a:t>Information, Education and Communication</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4968927"/>
                  </a:ext>
                </a:extLst>
              </a:tr>
              <a:tr h="196872">
                <a:tc>
                  <a:txBody>
                    <a:bodyPr/>
                    <a:lstStyle/>
                    <a:p>
                      <a:pPr algn="r"/>
                      <a:r>
                        <a:rPr lang="en-GB" sz="1200" b="1">
                          <a:solidFill>
                            <a:srgbClr val="05676D"/>
                          </a:solidFill>
                        </a:rPr>
                        <a:t>IPV</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Intimate Partner Violence</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4215288"/>
                  </a:ext>
                </a:extLst>
              </a:tr>
              <a:tr h="196872">
                <a:tc>
                  <a:txBody>
                    <a:bodyPr/>
                    <a:lstStyle/>
                    <a:p>
                      <a:pPr algn="r"/>
                      <a:r>
                        <a:rPr lang="en-GB" sz="1200" b="1">
                          <a:solidFill>
                            <a:srgbClr val="05676D"/>
                          </a:solidFill>
                        </a:rPr>
                        <a:t>LMIC</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kern="1200">
                          <a:solidFill>
                            <a:schemeClr val="tx1"/>
                          </a:solidFill>
                          <a:effectLst/>
                          <a:latin typeface="+mn-lt"/>
                          <a:ea typeface="+mn-ea"/>
                          <a:cs typeface="+mn-cs"/>
                        </a:rPr>
                        <a:t>Low- and Middle-Income Countries</a:t>
                      </a:r>
                      <a:endParaRPr lang="en-GB" sz="1200" b="0"/>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1943505"/>
                  </a:ext>
                </a:extLst>
              </a:tr>
              <a:tr h="196872">
                <a:tc>
                  <a:txBody>
                    <a:bodyPr/>
                    <a:lstStyle/>
                    <a:p>
                      <a:pPr algn="r"/>
                      <a:r>
                        <a:rPr lang="en-GB" sz="1200" b="1">
                          <a:solidFill>
                            <a:srgbClr val="05676D"/>
                          </a:solidFill>
                        </a:rPr>
                        <a:t>NGO</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a:t>Non-Governmental Organisation</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8584299"/>
                  </a:ext>
                </a:extLst>
              </a:tr>
              <a:tr h="196872">
                <a:tc>
                  <a:txBody>
                    <a:bodyPr/>
                    <a:lstStyle/>
                    <a:p>
                      <a:pPr algn="r"/>
                      <a:r>
                        <a:rPr lang="en-GB" sz="1200" b="1">
                          <a:solidFill>
                            <a:srgbClr val="05676D"/>
                          </a:solidFill>
                        </a:rPr>
                        <a:t>NN</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a:t>Ni Nyampinga </a:t>
                      </a:r>
                      <a:endParaRPr lang="en-GB" sz="1200" b="0"/>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7860667"/>
                  </a:ext>
                </a:extLst>
              </a:tr>
              <a:tr h="196872">
                <a:tc>
                  <a:txBody>
                    <a:bodyPr/>
                    <a:lstStyle/>
                    <a:p>
                      <a:pPr algn="r"/>
                      <a:r>
                        <a:rPr lang="en-GB" sz="1200" b="1">
                          <a:solidFill>
                            <a:srgbClr val="05676D"/>
                          </a:solidFill>
                        </a:rPr>
                        <a:t>PrEP</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b="0" i="0" kern="1200">
                          <a:solidFill>
                            <a:schemeClr val="tx1"/>
                          </a:solidFill>
                          <a:effectLst/>
                          <a:latin typeface="+mn-lt"/>
                          <a:ea typeface="+mn-ea"/>
                          <a:cs typeface="+mn-cs"/>
                        </a:rPr>
                        <a:t>Pre-Exposure Prophylaxis</a:t>
                      </a:r>
                      <a:endParaRPr lang="en-GB" sz="1200"/>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6544494"/>
                  </a:ext>
                </a:extLst>
              </a:tr>
              <a:tr h="196872">
                <a:tc>
                  <a:txBody>
                    <a:bodyPr/>
                    <a:lstStyle/>
                    <a:p>
                      <a:pPr algn="r"/>
                      <a:r>
                        <a:rPr lang="en-GB" sz="1200" b="1">
                          <a:solidFill>
                            <a:srgbClr val="05676D"/>
                          </a:solidFill>
                        </a:rPr>
                        <a:t>PSI</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Population Services International</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3258141"/>
                  </a:ext>
                </a:extLst>
              </a:tr>
              <a:tr h="196872">
                <a:tc>
                  <a:txBody>
                    <a:bodyPr/>
                    <a:lstStyle/>
                    <a:p>
                      <a:pPr algn="r"/>
                      <a:r>
                        <a:rPr lang="en-GB" sz="1200" b="1">
                          <a:solidFill>
                            <a:srgbClr val="05676D"/>
                          </a:solidFill>
                        </a:rPr>
                        <a:t>RCT</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Randomized Control Trial</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7908798"/>
                  </a:ext>
                </a:extLst>
              </a:tr>
              <a:tr h="196872">
                <a:tc>
                  <a:txBody>
                    <a:bodyPr/>
                    <a:lstStyle/>
                    <a:p>
                      <a:pPr algn="r"/>
                      <a:r>
                        <a:rPr lang="en-GB" sz="1200" b="1">
                          <a:solidFill>
                            <a:srgbClr val="05676D"/>
                          </a:solidFill>
                        </a:rPr>
                        <a:t>RH</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a:t>Reproductive Health</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0246617"/>
                  </a:ext>
                </a:extLst>
              </a:tr>
              <a:tr h="196872">
                <a:tc>
                  <a:txBody>
                    <a:bodyPr/>
                    <a:lstStyle/>
                    <a:p>
                      <a:pPr algn="r"/>
                      <a:r>
                        <a:rPr lang="en-GB" sz="1200" b="1">
                          <a:solidFill>
                            <a:srgbClr val="05676D"/>
                          </a:solidFill>
                        </a:rPr>
                        <a:t>RMA</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a:t>Reaching Married Adolescents</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0712294"/>
                  </a:ext>
                </a:extLst>
              </a:tr>
              <a:tr h="196872">
                <a:tc>
                  <a:txBody>
                    <a:bodyPr/>
                    <a:lstStyle/>
                    <a:p>
                      <a:pPr algn="r"/>
                      <a:r>
                        <a:rPr lang="en-GB" sz="1200" b="1">
                          <a:solidFill>
                            <a:srgbClr val="05676D"/>
                          </a:solidFill>
                        </a:rPr>
                        <a:t>SBC</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a:t>Social and Behavior Change</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2803871"/>
                  </a:ext>
                </a:extLst>
              </a:tr>
              <a:tr h="196872">
                <a:tc>
                  <a:txBody>
                    <a:bodyPr/>
                    <a:lstStyle/>
                    <a:p>
                      <a:pPr algn="r"/>
                      <a:r>
                        <a:rPr lang="en-GB" sz="1200" b="1">
                          <a:solidFill>
                            <a:srgbClr val="05676D"/>
                          </a:solidFill>
                        </a:rPr>
                        <a:t>SCI</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a:t>Soul City Institute</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9256534"/>
                  </a:ext>
                </a:extLst>
              </a:tr>
              <a:tr h="196872">
                <a:tc>
                  <a:txBody>
                    <a:bodyPr/>
                    <a:lstStyle/>
                    <a:p>
                      <a:pPr algn="r"/>
                      <a:r>
                        <a:rPr lang="en-GB" sz="1200" b="1">
                          <a:solidFill>
                            <a:srgbClr val="05676D"/>
                          </a:solidFill>
                        </a:rPr>
                        <a:t>STF</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a:t>Straight Talk Foundation</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6516802"/>
                  </a:ext>
                </a:extLst>
              </a:tr>
              <a:tr h="196872">
                <a:tc>
                  <a:txBody>
                    <a:bodyPr/>
                    <a:lstStyle/>
                    <a:p>
                      <a:pPr algn="r"/>
                      <a:r>
                        <a:rPr lang="en-GB" sz="1200" b="1">
                          <a:solidFill>
                            <a:srgbClr val="05676D"/>
                          </a:solidFill>
                        </a:rPr>
                        <a:t>STI</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Sexually Transmitted Infections </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808494"/>
                  </a:ext>
                </a:extLst>
              </a:tr>
              <a:tr h="196872">
                <a:tc>
                  <a:txBody>
                    <a:bodyPr/>
                    <a:lstStyle/>
                    <a:p>
                      <a:pPr algn="r"/>
                      <a:r>
                        <a:rPr lang="en-GB" sz="1200" b="1">
                          <a:solidFill>
                            <a:srgbClr val="05676D"/>
                          </a:solidFill>
                        </a:rPr>
                        <a:t>TDF</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a:t>Theoretical Domains Framework </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4108347"/>
                  </a:ext>
                </a:extLst>
              </a:tr>
              <a:tr h="196872">
                <a:tc>
                  <a:txBody>
                    <a:bodyPr/>
                    <a:lstStyle/>
                    <a:p>
                      <a:pPr algn="r"/>
                      <a:r>
                        <a:rPr lang="en-GB" sz="1200" b="1">
                          <a:solidFill>
                            <a:srgbClr val="05676D"/>
                          </a:solidFill>
                        </a:rPr>
                        <a:t>TOC</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a:t>Theory of Change</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195091"/>
                  </a:ext>
                </a:extLst>
              </a:tr>
              <a:tr h="196872">
                <a:tc>
                  <a:txBody>
                    <a:bodyPr/>
                    <a:lstStyle/>
                    <a:p>
                      <a:pPr algn="r"/>
                      <a:r>
                        <a:rPr lang="en-GB" sz="1200" b="1">
                          <a:solidFill>
                            <a:srgbClr val="05676D"/>
                          </a:solidFill>
                        </a:rPr>
                        <a:t>USAID</a:t>
                      </a:r>
                    </a:p>
                  </a:txBody>
                  <a:tcPr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a:t>United States Agency for International Development</a:t>
                      </a:r>
                    </a:p>
                  </a:txBody>
                  <a:tcPr marL="468000" marT="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9488263"/>
                  </a:ext>
                </a:extLst>
              </a:tr>
            </a:tbl>
          </a:graphicData>
        </a:graphic>
      </p:graphicFrame>
      <p:cxnSp>
        <p:nvCxnSpPr>
          <p:cNvPr id="6" name="Straight Connector 5">
            <a:extLst>
              <a:ext uri="{FF2B5EF4-FFF2-40B4-BE49-F238E27FC236}">
                <a16:creationId xmlns:a16="http://schemas.microsoft.com/office/drawing/2014/main" id="{2670D86A-A217-DBCA-781E-35ACCAC3EC98}"/>
              </a:ext>
            </a:extLst>
          </p:cNvPr>
          <p:cNvCxnSpPr>
            <a:cxnSpLocks/>
          </p:cNvCxnSpPr>
          <p:nvPr/>
        </p:nvCxnSpPr>
        <p:spPr>
          <a:xfrm>
            <a:off x="2192771" y="1336653"/>
            <a:ext cx="0" cy="5086800"/>
          </a:xfrm>
          <a:prstGeom prst="line">
            <a:avLst/>
          </a:prstGeom>
          <a:ln w="19050">
            <a:solidFill>
              <a:srgbClr val="DE9F3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8C68723-0EDE-8692-F3B5-456FC5EB163E}"/>
              </a:ext>
            </a:extLst>
          </p:cNvPr>
          <p:cNvCxnSpPr>
            <a:cxnSpLocks/>
          </p:cNvCxnSpPr>
          <p:nvPr/>
        </p:nvCxnSpPr>
        <p:spPr>
          <a:xfrm>
            <a:off x="7131424" y="1299935"/>
            <a:ext cx="0" cy="5086800"/>
          </a:xfrm>
          <a:prstGeom prst="line">
            <a:avLst/>
          </a:prstGeom>
          <a:ln w="19050">
            <a:solidFill>
              <a:srgbClr val="DE9F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422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C3BF-D192-B945-A752-EBC31AFFF790}"/>
              </a:ext>
            </a:extLst>
          </p:cNvPr>
          <p:cNvSpPr>
            <a:spLocks noGrp="1"/>
          </p:cNvSpPr>
          <p:nvPr>
            <p:ph type="title"/>
          </p:nvPr>
        </p:nvSpPr>
        <p:spPr/>
        <p:txBody>
          <a:bodyPr/>
          <a:lstStyle/>
          <a:p>
            <a:r>
              <a:rPr lang="en-GB"/>
              <a:t>Peers</a:t>
            </a:r>
          </a:p>
        </p:txBody>
      </p:sp>
      <p:sp>
        <p:nvSpPr>
          <p:cNvPr id="4" name="Round Same Side Corner Rectangle 1">
            <a:extLst>
              <a:ext uri="{FF2B5EF4-FFF2-40B4-BE49-F238E27FC236}">
                <a16:creationId xmlns:a16="http://schemas.microsoft.com/office/drawing/2014/main" id="{19035A44-2342-164C-8649-3428B5C0B8E0}"/>
              </a:ext>
            </a:extLst>
          </p:cNvPr>
          <p:cNvSpPr/>
          <p:nvPr/>
        </p:nvSpPr>
        <p:spPr>
          <a:xfrm rot="5400000">
            <a:off x="-229063" y="2533176"/>
            <a:ext cx="4045389" cy="3587262"/>
          </a:xfrm>
          <a:prstGeom prst="round2SameRect">
            <a:avLst>
              <a:gd name="adj1" fmla="val 48323"/>
              <a:gd name="adj2" fmla="val 0"/>
            </a:avLst>
          </a:prstGeom>
          <a:solidFill>
            <a:srgbClr val="DE9F3B">
              <a:alpha val="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A2A308A-37D1-9D4C-913C-E4036C19DCA1}"/>
              </a:ext>
            </a:extLst>
          </p:cNvPr>
          <p:cNvSpPr/>
          <p:nvPr/>
        </p:nvSpPr>
        <p:spPr>
          <a:xfrm>
            <a:off x="676200" y="1159697"/>
            <a:ext cx="9839400" cy="646331"/>
          </a:xfrm>
          <a:prstGeom prst="rect">
            <a:avLst/>
          </a:prstGeom>
        </p:spPr>
        <p:txBody>
          <a:bodyPr wrap="square">
            <a:spAutoFit/>
          </a:bodyPr>
          <a:lstStyle/>
          <a:p>
            <a:r>
              <a:rPr lang="en-US">
                <a:solidFill>
                  <a:srgbClr val="DE9F3B"/>
                </a:solidFill>
              </a:rPr>
              <a:t>Peers (same-sex friends, same-generation relatives) are a primary source of SRH information and can have significant influence along the PrEP journey. </a:t>
            </a:r>
            <a:endParaRPr lang="en-US" b="1">
              <a:solidFill>
                <a:srgbClr val="DE9F3B"/>
              </a:solidFill>
            </a:endParaRPr>
          </a:p>
        </p:txBody>
      </p:sp>
      <p:sp>
        <p:nvSpPr>
          <p:cNvPr id="7" name="Content Placeholder 4">
            <a:extLst>
              <a:ext uri="{FF2B5EF4-FFF2-40B4-BE49-F238E27FC236}">
                <a16:creationId xmlns:a16="http://schemas.microsoft.com/office/drawing/2014/main" id="{B9D34794-AB7F-EB43-B333-2B845EA7E2B2}"/>
              </a:ext>
            </a:extLst>
          </p:cNvPr>
          <p:cNvSpPr>
            <a:spLocks noGrp="1"/>
          </p:cNvSpPr>
          <p:nvPr>
            <p:ph idx="1"/>
          </p:nvPr>
        </p:nvSpPr>
        <p:spPr>
          <a:xfrm>
            <a:off x="3587035" y="2032481"/>
            <a:ext cx="7327663" cy="4224347"/>
          </a:xfrm>
        </p:spPr>
        <p:txBody>
          <a:bodyPr>
            <a:noAutofit/>
          </a:bodyPr>
          <a:lstStyle/>
          <a:p>
            <a:pPr>
              <a:buSzPct val="110000"/>
            </a:pPr>
            <a:r>
              <a:rPr lang="en-US" sz="1400" b="1">
                <a:solidFill>
                  <a:schemeClr val="tx1"/>
                </a:solidFill>
                <a:ea typeface="Calibri" panose="020F0502020204030204" pitchFamily="34" charset="0"/>
                <a:cs typeface="Calibri" panose="020F0502020204030204" pitchFamily="34" charset="0"/>
              </a:rPr>
              <a:t>F</a:t>
            </a:r>
            <a:r>
              <a:rPr lang="en-US" sz="1400" b="1">
                <a:solidFill>
                  <a:schemeClr val="tx1"/>
                </a:solidFill>
                <a:effectLst/>
                <a:ea typeface="Calibri" panose="020F0502020204030204" pitchFamily="34" charset="0"/>
                <a:cs typeface="Calibri" panose="020F0502020204030204" pitchFamily="34" charset="0"/>
              </a:rPr>
              <a:t>riends and sam</a:t>
            </a:r>
            <a:r>
              <a:rPr lang="en-US" sz="1400" b="1">
                <a:solidFill>
                  <a:schemeClr val="tx1"/>
                </a:solidFill>
                <a:ea typeface="Calibri" panose="020F0502020204030204" pitchFamily="34" charset="0"/>
                <a:cs typeface="Calibri" panose="020F0502020204030204" pitchFamily="34" charset="0"/>
              </a:rPr>
              <a:t>e-generation relatives are </a:t>
            </a:r>
            <a:r>
              <a:rPr lang="en-US" sz="1400" b="1">
                <a:solidFill>
                  <a:schemeClr val="tx1"/>
                </a:solidFill>
                <a:ea typeface="Calibri" panose="020F0502020204030204" pitchFamily="34" charset="0"/>
              </a:rPr>
              <a:t>important </a:t>
            </a:r>
            <a:r>
              <a:rPr lang="en-US" sz="1400" b="1">
                <a:solidFill>
                  <a:schemeClr val="tx1"/>
                </a:solidFill>
                <a:ea typeface="Calibri" panose="020F0502020204030204" pitchFamily="34" charset="0"/>
                <a:cs typeface="Calibri" panose="020F0502020204030204" pitchFamily="34" charset="0"/>
              </a:rPr>
              <a:t>sources of sexual advice for AGYW, </a:t>
            </a:r>
            <a:r>
              <a:rPr lang="en-US" sz="1400">
                <a:solidFill>
                  <a:schemeClr val="tx1"/>
                </a:solidFill>
                <a:ea typeface="Calibri" panose="020F0502020204030204" pitchFamily="34" charset="0"/>
                <a:cs typeface="Calibri" panose="020F0502020204030204" pitchFamily="34" charset="0"/>
              </a:rPr>
              <a:t>and </a:t>
            </a:r>
            <a:r>
              <a:rPr lang="en-US" sz="1400">
                <a:solidFill>
                  <a:schemeClr val="tx1"/>
                </a:solidFill>
                <a:effectLst/>
                <a:ea typeface="Calibri" panose="020F0502020204030204" pitchFamily="34" charset="0"/>
                <a:cs typeface="Calibri" panose="020F0502020204030204" pitchFamily="34" charset="0"/>
              </a:rPr>
              <a:t>are</a:t>
            </a:r>
            <a:r>
              <a:rPr lang="en-US" sz="1400">
                <a:solidFill>
                  <a:schemeClr val="tx1"/>
                </a:solidFill>
                <a:ea typeface="Calibri" panose="020F0502020204030204" pitchFamily="34" charset="0"/>
                <a:cs typeface="Calibri" panose="020F0502020204030204" pitchFamily="34" charset="0"/>
              </a:rPr>
              <a:t> </a:t>
            </a:r>
            <a:r>
              <a:rPr lang="en-US" sz="1400">
                <a:solidFill>
                  <a:schemeClr val="tx1"/>
                </a:solidFill>
                <a:effectLst/>
                <a:ea typeface="Calibri" panose="020F0502020204030204" pitchFamily="34" charset="0"/>
                <a:cs typeface="Calibri" panose="020F0502020204030204" pitchFamily="34" charset="0"/>
              </a:rPr>
              <a:t>a preferred source of PrEP and contraception knowledge – more so than parents. (</a:t>
            </a:r>
            <a:r>
              <a:rPr lang="en-US" sz="1400" b="1">
                <a:solidFill>
                  <a:schemeClr val="tx1"/>
                </a:solidFill>
                <a:effectLst/>
                <a:ea typeface="Calibri" panose="020F0502020204030204" pitchFamily="34" charset="0"/>
                <a:cs typeface="Calibri" panose="020F0502020204030204" pitchFamily="34" charset="0"/>
              </a:rPr>
              <a:t>13, 23, 27</a:t>
            </a:r>
            <a:r>
              <a:rPr lang="en-US" sz="1400">
                <a:solidFill>
                  <a:schemeClr val="tx1"/>
                </a:solidFill>
                <a:effectLst/>
                <a:ea typeface="Calibri" panose="020F0502020204030204" pitchFamily="34" charset="0"/>
                <a:cs typeface="Calibri" panose="020F0502020204030204" pitchFamily="34" charset="0"/>
              </a:rPr>
              <a:t>) Information sharing from peers is also used to fill gaps in information not share by providers, e.g. basic anatomy. (41, 42, 43) </a:t>
            </a:r>
          </a:p>
          <a:p>
            <a:pPr>
              <a:buSzPct val="110000"/>
            </a:pPr>
            <a:r>
              <a:rPr lang="en-US" sz="1400">
                <a:solidFill>
                  <a:schemeClr val="tx1"/>
                </a:solidFill>
                <a:ea typeface="Calibri" panose="020F0502020204030204" pitchFamily="34" charset="0"/>
                <a:cs typeface="Calibri" panose="020F0502020204030204" pitchFamily="34" charset="0"/>
              </a:rPr>
              <a:t>Peer support is primarily provided to AGYW by same-gender contacts, with the exception of romantic partners. Girls seek support from friends, particularly during early use and persistent use phases of </a:t>
            </a:r>
            <a:r>
              <a:rPr lang="en-US" sz="1400" err="1">
                <a:solidFill>
                  <a:schemeClr val="tx1"/>
                </a:solidFill>
                <a:ea typeface="Calibri" panose="020F0502020204030204" pitchFamily="34" charset="0"/>
              </a:rPr>
              <a:t>PrEP</a:t>
            </a:r>
            <a:r>
              <a:rPr lang="en-US" sz="1400">
                <a:solidFill>
                  <a:schemeClr val="tx1"/>
                </a:solidFill>
                <a:ea typeface="Calibri" panose="020F0502020204030204" pitchFamily="34" charset="0"/>
                <a:cs typeface="Calibri" panose="020F0502020204030204" pitchFamily="34" charset="0"/>
              </a:rPr>
              <a:t> adoption. (13,30, 41, 42)</a:t>
            </a:r>
          </a:p>
          <a:p>
            <a:pPr>
              <a:buSzPct val="110000"/>
            </a:pPr>
            <a:r>
              <a:rPr lang="en-US" sz="1400">
                <a:solidFill>
                  <a:schemeClr val="accent2"/>
                </a:solidFill>
                <a:cs typeface="Calibri" panose="020F0502020204030204" pitchFamily="34" charset="0"/>
              </a:rPr>
              <a:t>Peers can influence </a:t>
            </a:r>
            <a:r>
              <a:rPr lang="en-US" sz="1400" err="1">
                <a:solidFill>
                  <a:schemeClr val="accent2"/>
                </a:solidFill>
                <a:cs typeface="Calibri" panose="020F0502020204030204" pitchFamily="34" charset="0"/>
              </a:rPr>
              <a:t>PrEP</a:t>
            </a:r>
            <a:r>
              <a:rPr lang="en-US" sz="1400">
                <a:solidFill>
                  <a:schemeClr val="accent2"/>
                </a:solidFill>
                <a:cs typeface="Calibri" panose="020F0502020204030204" pitchFamily="34" charset="0"/>
              </a:rPr>
              <a:t> use positivity and negatively. </a:t>
            </a:r>
            <a:r>
              <a:rPr lang="en-US" sz="1400">
                <a:solidFill>
                  <a:schemeClr val="tx1"/>
                </a:solidFill>
                <a:cs typeface="Calibri" panose="020F0502020204030204" pitchFamily="34" charset="0"/>
              </a:rPr>
              <a:t>AGYW find peer support, seeing peers use PrEP themselves, and the presence and advocacy of other AGYW PrEP users at clinics, to be facilitators for PrEP uptake and adherence (</a:t>
            </a:r>
            <a:r>
              <a:rPr lang="en-US" sz="1400">
                <a:solidFill>
                  <a:schemeClr val="tx1"/>
                </a:solidFill>
              </a:rPr>
              <a:t>30, 42</a:t>
            </a:r>
            <a:r>
              <a:rPr lang="en-US" sz="1400">
                <a:solidFill>
                  <a:schemeClr val="tx1"/>
                </a:solidFill>
                <a:cs typeface="Calibri" panose="020F0502020204030204" pitchFamily="34" charset="0"/>
              </a:rPr>
              <a:t>). Conversely, a PrEP trial in South Africa found that many young women participants were deterred from adherence by the example of their peers’ nonadherence. (7)</a:t>
            </a:r>
          </a:p>
          <a:p>
            <a:pPr>
              <a:buSzPct val="110000"/>
            </a:pPr>
            <a:r>
              <a:rPr lang="en-US" sz="1400" b="1">
                <a:solidFill>
                  <a:schemeClr val="tx1"/>
                </a:solidFill>
              </a:rPr>
              <a:t>Some research points to stigma and a lack of support from friends as NOT negatively affecting PrEP use as much as described for other social groups (partners and family members). </a:t>
            </a:r>
            <a:r>
              <a:rPr lang="en-US" sz="1400">
                <a:solidFill>
                  <a:schemeClr val="tx1"/>
                </a:solidFill>
              </a:rPr>
              <a:t>Supportive friends, however, encouraged respondents with pill reminders. (</a:t>
            </a:r>
            <a:r>
              <a:rPr lang="en-US" sz="1400" b="1">
                <a:solidFill>
                  <a:schemeClr val="tx1"/>
                </a:solidFill>
              </a:rPr>
              <a:t>11</a:t>
            </a:r>
            <a:r>
              <a:rPr lang="en-US" sz="1400">
                <a:solidFill>
                  <a:schemeClr val="tx1"/>
                </a:solidFill>
              </a:rPr>
              <a:t>)</a:t>
            </a:r>
          </a:p>
          <a:p>
            <a:pPr>
              <a:buSzPct val="110000"/>
            </a:pPr>
            <a:r>
              <a:rPr lang="en-US" sz="1400">
                <a:solidFill>
                  <a:schemeClr val="tx1"/>
                </a:solidFill>
                <a:ea typeface="Calibri" panose="020F0502020204030204" pitchFamily="34" charset="0"/>
                <a:cs typeface="Calibri" panose="020F0502020204030204" pitchFamily="34" charset="0"/>
              </a:rPr>
              <a:t>Conversely, a study conducted amongst young people in Uganda, Zimbabwe and South Africa found that when friends and peers disapproved of PrEP, adolescents and young people perceived PrEP as unlikely to be used. (</a:t>
            </a:r>
            <a:r>
              <a:rPr lang="en-US" sz="1400" b="1">
                <a:solidFill>
                  <a:schemeClr val="tx1"/>
                </a:solidFill>
                <a:ea typeface="Calibri" panose="020F0502020204030204" pitchFamily="34" charset="0"/>
                <a:cs typeface="Calibri" panose="020F0502020204030204" pitchFamily="34" charset="0"/>
              </a:rPr>
              <a:t>23</a:t>
            </a:r>
            <a:r>
              <a:rPr lang="en-US" sz="1400">
                <a:solidFill>
                  <a:schemeClr val="tx1"/>
                </a:solidFill>
                <a:ea typeface="Calibri" panose="020F0502020204030204" pitchFamily="34" charset="0"/>
                <a:cs typeface="Calibri" panose="020F0502020204030204" pitchFamily="34" charset="0"/>
              </a:rPr>
              <a:t>)</a:t>
            </a:r>
          </a:p>
          <a:p>
            <a:pPr>
              <a:buSzPct val="110000"/>
            </a:pPr>
            <a:r>
              <a:rPr lang="en-US" sz="1400">
                <a:solidFill>
                  <a:schemeClr val="accent2"/>
                </a:solidFill>
                <a:ea typeface="Calibri" panose="020F0502020204030204" pitchFamily="34" charset="0"/>
              </a:rPr>
              <a:t>Peers want to be engaged in decisions around demand generation and service delivery. “Nothing about us, without us!”  </a:t>
            </a:r>
            <a:endParaRPr lang="en-US" sz="1400">
              <a:solidFill>
                <a:schemeClr val="accent2"/>
              </a:solidFill>
              <a:ea typeface="Calibri" panose="020F0502020204030204" pitchFamily="34" charset="0"/>
              <a:cs typeface="Calibri" panose="020F0502020204030204" pitchFamily="34" charset="0"/>
            </a:endParaRPr>
          </a:p>
          <a:p>
            <a:pPr>
              <a:buSzPct val="110000"/>
            </a:pPr>
            <a:endParaRPr lang="en-US" sz="1600">
              <a:solidFill>
                <a:schemeClr val="tx1"/>
              </a:solidFill>
            </a:endParaRPr>
          </a:p>
          <a:p>
            <a:pPr>
              <a:buSzPct val="110000"/>
            </a:pPr>
            <a:endParaRPr lang="en-US" sz="1600">
              <a:solidFill>
                <a:schemeClr val="tx1"/>
              </a:solidFill>
              <a:cs typeface="Calibri" panose="020F0502020204030204" pitchFamily="34" charset="0"/>
            </a:endParaRPr>
          </a:p>
          <a:p>
            <a:pPr>
              <a:buSzPct val="110000"/>
            </a:pPr>
            <a:endParaRPr lang="en-US" sz="1700">
              <a:solidFill>
                <a:schemeClr val="tx1"/>
              </a:solidFill>
            </a:endParaRPr>
          </a:p>
        </p:txBody>
      </p:sp>
      <p:pic>
        <p:nvPicPr>
          <p:cNvPr id="8" name="Picture 7">
            <a:extLst>
              <a:ext uri="{FF2B5EF4-FFF2-40B4-BE49-F238E27FC236}">
                <a16:creationId xmlns:a16="http://schemas.microsoft.com/office/drawing/2014/main" id="{F076299D-C91A-1E21-F221-B066282A9FC8}"/>
              </a:ext>
            </a:extLst>
          </p:cNvPr>
          <p:cNvPicPr>
            <a:picLocks noChangeAspect="1"/>
          </p:cNvPicPr>
          <p:nvPr/>
        </p:nvPicPr>
        <p:blipFill>
          <a:blip r:embed="rId2"/>
          <a:stretch>
            <a:fillRect/>
          </a:stretch>
        </p:blipFill>
        <p:spPr>
          <a:xfrm>
            <a:off x="676200" y="2942365"/>
            <a:ext cx="1969464" cy="2404580"/>
          </a:xfrm>
          <a:prstGeom prst="rect">
            <a:avLst/>
          </a:prstGeom>
        </p:spPr>
      </p:pic>
    </p:spTree>
    <p:extLst>
      <p:ext uri="{BB962C8B-B14F-4D97-AF65-F5344CB8AC3E}">
        <p14:creationId xmlns:p14="http://schemas.microsoft.com/office/powerpoint/2010/main" val="903247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86340-9586-D445-A980-41757A2CF02E}"/>
              </a:ext>
            </a:extLst>
          </p:cNvPr>
          <p:cNvSpPr>
            <a:spLocks noGrp="1"/>
          </p:cNvSpPr>
          <p:nvPr>
            <p:ph type="title"/>
          </p:nvPr>
        </p:nvSpPr>
        <p:spPr/>
        <p:txBody>
          <a:bodyPr/>
          <a:lstStyle/>
          <a:p>
            <a:r>
              <a:rPr lang="en-GB"/>
              <a:t>Peers in the user journey  </a:t>
            </a:r>
          </a:p>
        </p:txBody>
      </p:sp>
      <p:sp>
        <p:nvSpPr>
          <p:cNvPr id="4" name="Rectangle 3">
            <a:extLst>
              <a:ext uri="{FF2B5EF4-FFF2-40B4-BE49-F238E27FC236}">
                <a16:creationId xmlns:a16="http://schemas.microsoft.com/office/drawing/2014/main" id="{BFE6A227-067C-5F45-B182-41B5039F8733}"/>
              </a:ext>
            </a:extLst>
          </p:cNvPr>
          <p:cNvSpPr/>
          <p:nvPr/>
        </p:nvSpPr>
        <p:spPr>
          <a:xfrm>
            <a:off x="1409066" y="1333956"/>
            <a:ext cx="9373867" cy="923330"/>
          </a:xfrm>
          <a:prstGeom prst="rect">
            <a:avLst/>
          </a:prstGeom>
        </p:spPr>
        <p:txBody>
          <a:bodyPr wrap="square">
            <a:spAutoFit/>
          </a:bodyPr>
          <a:lstStyle/>
          <a:p>
            <a:r>
              <a:rPr lang="en-US"/>
              <a:t>The summary table below depicts the actions AGYW desire of their peers as identified in the literature. These actions are mapped against typical stages in the PrEP adoption process. Each behavior is further described with identified influencing factors for each behavior. </a:t>
            </a:r>
            <a:endParaRPr lang="en-US" b="1">
              <a:solidFill>
                <a:schemeClr val="dk1"/>
              </a:solidFill>
            </a:endParaRPr>
          </a:p>
        </p:txBody>
      </p:sp>
      <p:graphicFrame>
        <p:nvGraphicFramePr>
          <p:cNvPr id="5" name="Table 4">
            <a:extLst>
              <a:ext uri="{FF2B5EF4-FFF2-40B4-BE49-F238E27FC236}">
                <a16:creationId xmlns:a16="http://schemas.microsoft.com/office/drawing/2014/main" id="{2CA6959F-0BB1-AD4B-A09C-73D7E568BB46}"/>
              </a:ext>
            </a:extLst>
          </p:cNvPr>
          <p:cNvGraphicFramePr>
            <a:graphicFrameLocks noGrp="1"/>
          </p:cNvGraphicFramePr>
          <p:nvPr>
            <p:extLst>
              <p:ext uri="{D42A27DB-BD31-4B8C-83A1-F6EECF244321}">
                <p14:modId xmlns:p14="http://schemas.microsoft.com/office/powerpoint/2010/main" val="1299621154"/>
              </p:ext>
            </p:extLst>
          </p:nvPr>
        </p:nvGraphicFramePr>
        <p:xfrm>
          <a:off x="646043" y="2575010"/>
          <a:ext cx="10027920" cy="3719773"/>
        </p:xfrm>
        <a:graphic>
          <a:graphicData uri="http://schemas.openxmlformats.org/drawingml/2006/table">
            <a:tbl>
              <a:tblPr firstRow="1" bandRow="1">
                <a:tableStyleId>{5202B0CA-FC54-4496-8BCA-5EF66A818D29}</a:tableStyleId>
              </a:tblPr>
              <a:tblGrid>
                <a:gridCol w="1026826">
                  <a:extLst>
                    <a:ext uri="{9D8B030D-6E8A-4147-A177-3AD203B41FA5}">
                      <a16:colId xmlns:a16="http://schemas.microsoft.com/office/drawing/2014/main" val="3496712938"/>
                    </a:ext>
                  </a:extLst>
                </a:gridCol>
                <a:gridCol w="1573499">
                  <a:extLst>
                    <a:ext uri="{9D8B030D-6E8A-4147-A177-3AD203B41FA5}">
                      <a16:colId xmlns:a16="http://schemas.microsoft.com/office/drawing/2014/main" val="948119760"/>
                    </a:ext>
                  </a:extLst>
                </a:gridCol>
                <a:gridCol w="1557338">
                  <a:extLst>
                    <a:ext uri="{9D8B030D-6E8A-4147-A177-3AD203B41FA5}">
                      <a16:colId xmlns:a16="http://schemas.microsoft.com/office/drawing/2014/main" val="43892972"/>
                    </a:ext>
                  </a:extLst>
                </a:gridCol>
                <a:gridCol w="1828800">
                  <a:extLst>
                    <a:ext uri="{9D8B030D-6E8A-4147-A177-3AD203B41FA5}">
                      <a16:colId xmlns:a16="http://schemas.microsoft.com/office/drawing/2014/main" val="1943708176"/>
                    </a:ext>
                  </a:extLst>
                </a:gridCol>
                <a:gridCol w="2414587">
                  <a:extLst>
                    <a:ext uri="{9D8B030D-6E8A-4147-A177-3AD203B41FA5}">
                      <a16:colId xmlns:a16="http://schemas.microsoft.com/office/drawing/2014/main" val="3158975611"/>
                    </a:ext>
                  </a:extLst>
                </a:gridCol>
                <a:gridCol w="1626870">
                  <a:extLst>
                    <a:ext uri="{9D8B030D-6E8A-4147-A177-3AD203B41FA5}">
                      <a16:colId xmlns:a16="http://schemas.microsoft.com/office/drawing/2014/main" val="1432660612"/>
                    </a:ext>
                  </a:extLst>
                </a:gridCol>
              </a:tblGrid>
              <a:tr h="510971">
                <a:tc>
                  <a:txBody>
                    <a:bodyPr/>
                    <a:lstStyle/>
                    <a:p>
                      <a:endParaRPr lang="en-US" sz="1400">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3"/>
                    </a:solidFill>
                  </a:tcPr>
                </a:tc>
                <a:tc>
                  <a:txBody>
                    <a:bodyPr/>
                    <a:lstStyle/>
                    <a:p>
                      <a:r>
                        <a:rPr lang="en-US" sz="1400">
                          <a:latin typeface=""/>
                        </a:rPr>
                        <a:t>Awareness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3"/>
                    </a:solidFill>
                  </a:tcPr>
                </a:tc>
                <a:tc>
                  <a:txBody>
                    <a:bodyPr/>
                    <a:lstStyle/>
                    <a:p>
                      <a:r>
                        <a:rPr lang="en-US" sz="1400">
                          <a:latin typeface=""/>
                        </a:rPr>
                        <a:t>Uptake and Evaluation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3"/>
                    </a:solidFill>
                  </a:tcPr>
                </a:tc>
                <a:tc>
                  <a:txBody>
                    <a:bodyPr/>
                    <a:lstStyle/>
                    <a:p>
                      <a:r>
                        <a:rPr lang="en-US" sz="1400">
                          <a:latin typeface=""/>
                        </a:rPr>
                        <a:t>Early Use </a:t>
                      </a:r>
                    </a:p>
                    <a:p>
                      <a:r>
                        <a:rPr lang="en-US" sz="1400">
                          <a:latin typeface=""/>
                        </a:rPr>
                        <a:t>(0-3 months)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3"/>
                    </a:solidFill>
                  </a:tcPr>
                </a:tc>
                <a:tc>
                  <a:txBody>
                    <a:bodyPr/>
                    <a:lstStyle/>
                    <a:p>
                      <a:r>
                        <a:rPr lang="en-US" sz="1400">
                          <a:latin typeface=""/>
                        </a:rPr>
                        <a:t>Persistence (&gt;3 mos., pause, restart)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3"/>
                    </a:solidFill>
                  </a:tcPr>
                </a:tc>
                <a:tc>
                  <a:txBody>
                    <a:bodyPr/>
                    <a:lstStyle/>
                    <a:p>
                      <a:r>
                        <a:rPr lang="en-US" sz="1400">
                          <a:latin typeface=""/>
                        </a:rPr>
                        <a:t>Discontinuation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540005914"/>
                  </a:ext>
                </a:extLst>
              </a:tr>
              <a:tr h="1537011">
                <a:tc>
                  <a:txBody>
                    <a:bodyPr/>
                    <a:lstStyle/>
                    <a:p>
                      <a:endParaRPr lang="en-US" sz="500" b="1"/>
                    </a:p>
                    <a:p>
                      <a:r>
                        <a:rPr lang="en-US" sz="1200" b="1"/>
                        <a:t>Desired Action(s)</a:t>
                      </a:r>
                    </a:p>
                    <a:p>
                      <a:endParaRPr lang="en-US" sz="1200" b="1"/>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500" b="0"/>
                    </a:p>
                    <a:p>
                      <a:r>
                        <a:rPr lang="en-US" sz="1200" b="0"/>
                        <a:t>Share information; advocate for PrEP </a:t>
                      </a:r>
                      <a:r>
                        <a:rPr lang="en-US" sz="1200" b="0">
                          <a:solidFill>
                            <a:schemeClr val="accent2"/>
                          </a:solidFill>
                        </a:rPr>
                        <a:t>(champion PrEP as a lifestyle option, advocate for supportive policy at the national level)</a:t>
                      </a:r>
                    </a:p>
                    <a:p>
                      <a:pPr marL="0" indent="0">
                        <a:buFont typeface="Arial" panose="020B0604020202020204" pitchFamily="34" charset="0"/>
                        <a:buNone/>
                      </a:pPr>
                      <a:endParaRPr lang="en-US" sz="1200" b="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500" b="0"/>
                    </a:p>
                    <a:p>
                      <a:r>
                        <a:rPr lang="en-US" sz="1200" b="0"/>
                        <a:t>Advocate for PrEP, </a:t>
                      </a:r>
                    </a:p>
                    <a:p>
                      <a:r>
                        <a:rPr lang="en-US" sz="1200" b="0"/>
                        <a:t>share information about experience</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500" b="0"/>
                    </a:p>
                    <a:p>
                      <a:r>
                        <a:rPr lang="en-US" sz="1200" b="0"/>
                        <a:t>Share information about experience; </a:t>
                      </a:r>
                      <a:r>
                        <a:rPr lang="en-US" sz="1200" b="0">
                          <a:solidFill>
                            <a:schemeClr val="accent2"/>
                          </a:solidFill>
                        </a:rPr>
                        <a:t>provide support to facilitate disclosure to parents or partners; facilitate PrEP delivery at the community level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endParaRPr lang="en-US" sz="500" b="0"/>
                    </a:p>
                    <a:p>
                      <a:r>
                        <a:rPr lang="en-US" sz="1200" b="0"/>
                        <a:t>Actively encourage adherence </a:t>
                      </a:r>
                      <a:r>
                        <a:rPr lang="en-US" sz="1200" b="0">
                          <a:solidFill>
                            <a:schemeClr val="accent2"/>
                          </a:solidFill>
                        </a:rPr>
                        <a:t>(especially via support groups)</a:t>
                      </a:r>
                      <a:r>
                        <a:rPr lang="en-US" sz="1200" b="0">
                          <a:solidFill>
                            <a:schemeClr val="tx1"/>
                          </a:solidFill>
                        </a:rPr>
                        <a:t>,</a:t>
                      </a:r>
                    </a:p>
                    <a:p>
                      <a:r>
                        <a:rPr lang="en-US" sz="1200" b="0"/>
                        <a:t>share knowledge and information on experience, give advice, tips, referrals; </a:t>
                      </a:r>
                      <a:r>
                        <a:rPr lang="en-US" sz="1200" b="0">
                          <a:solidFill>
                            <a:schemeClr val="accent2"/>
                          </a:solidFill>
                        </a:rPr>
                        <a:t>provide support to facilitate disclosure to parents or partners; facilitate PrEP delivery at the community level </a:t>
                      </a:r>
                      <a:endParaRPr lang="en-US" sz="1200" b="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500" b="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59649374"/>
                  </a:ext>
                </a:extLst>
              </a:tr>
              <a:tr h="1570933">
                <a:tc>
                  <a:txBody>
                    <a:bodyPr/>
                    <a:lstStyle/>
                    <a:p>
                      <a:endParaRPr lang="en-US" sz="500" b="1"/>
                    </a:p>
                    <a:p>
                      <a:r>
                        <a:rPr lang="en-US" sz="1200" b="1"/>
                        <a:t>Factors Influencing Action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F6EE"/>
                    </a:solidFill>
                  </a:tcPr>
                </a:tc>
                <a:tc>
                  <a:txBody>
                    <a:bodyPr/>
                    <a:lstStyle/>
                    <a:p>
                      <a:pPr marL="171450" indent="-171450">
                        <a:buClr>
                          <a:srgbClr val="DE9F3B"/>
                        </a:buClr>
                        <a:buSzPct val="110000"/>
                        <a:buFont typeface="Wingdings" pitchFamily="2" charset="2"/>
                        <a:buChar char="§"/>
                      </a:pPr>
                      <a:endParaRPr lang="en-US" sz="500" b="0"/>
                    </a:p>
                    <a:p>
                      <a:pPr marL="171450" indent="-171450">
                        <a:buClr>
                          <a:srgbClr val="DE9F3B"/>
                        </a:buClr>
                        <a:buSzPct val="110000"/>
                        <a:buFont typeface="Wingdings" pitchFamily="2" charset="2"/>
                        <a:buChar char="§"/>
                      </a:pPr>
                      <a:r>
                        <a:rPr lang="en-US" sz="1200" b="0"/>
                        <a:t>Capability (knowledge) </a:t>
                      </a:r>
                    </a:p>
                    <a:p>
                      <a:pPr marL="171450" indent="-171450">
                        <a:buClr>
                          <a:srgbClr val="DE9F3B"/>
                        </a:buClr>
                        <a:buSzPct val="110000"/>
                        <a:buFont typeface="Wingdings" pitchFamily="2" charset="2"/>
                        <a:buChar char="§"/>
                      </a:pPr>
                      <a:r>
                        <a:rPr lang="en-US" sz="1200" b="0"/>
                        <a:t>Opportunity (social influences, social support and stigma)</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F6EE"/>
                    </a:solidFill>
                  </a:tcPr>
                </a:tc>
                <a:tc>
                  <a:txBody>
                    <a:bodyPr/>
                    <a:lstStyle/>
                    <a:p>
                      <a:pPr marL="171450" indent="-171450">
                        <a:buClr>
                          <a:srgbClr val="DE9F3B"/>
                        </a:buClr>
                        <a:buSzPct val="110000"/>
                        <a:buFont typeface="Wingdings" pitchFamily="2" charset="2"/>
                        <a:buChar char="§"/>
                      </a:pPr>
                      <a:endParaRPr lang="en-US" sz="500" b="0"/>
                    </a:p>
                    <a:p>
                      <a:pPr marL="171450" indent="-171450">
                        <a:buClr>
                          <a:srgbClr val="DE9F3B"/>
                        </a:buClr>
                        <a:buSzPct val="110000"/>
                        <a:buFont typeface="Wingdings" pitchFamily="2" charset="2"/>
                        <a:buChar char="§"/>
                      </a:pPr>
                      <a:r>
                        <a:rPr lang="en-US" sz="1200" b="0"/>
                        <a:t>Opportunity (social influences, social support and stigma)</a:t>
                      </a:r>
                    </a:p>
                    <a:p>
                      <a:pPr marL="171450" indent="-171450">
                        <a:buClr>
                          <a:srgbClr val="DE9F3B"/>
                        </a:buClr>
                        <a:buSzPct val="110000"/>
                        <a:buFont typeface="Wingdings" pitchFamily="2" charset="2"/>
                        <a:buChar char="§"/>
                      </a:pPr>
                      <a:r>
                        <a:rPr lang="en-US" sz="1200" b="0"/>
                        <a:t>Motivation (beliefs about consequences)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F6EE"/>
                    </a:solidFill>
                  </a:tcPr>
                </a:tc>
                <a:tc>
                  <a:txBody>
                    <a:bodyPr/>
                    <a:lstStyle/>
                    <a:p>
                      <a:pPr marL="171450" indent="-171450">
                        <a:buClr>
                          <a:srgbClr val="DE9F3B"/>
                        </a:buClr>
                        <a:buSzPct val="110000"/>
                        <a:buFont typeface="Wingdings" pitchFamily="2" charset="2"/>
                        <a:buChar char="§"/>
                      </a:pPr>
                      <a:endParaRPr lang="en-US" sz="500" b="0"/>
                    </a:p>
                    <a:p>
                      <a:pPr marL="171450" indent="-171450">
                        <a:buClr>
                          <a:srgbClr val="DE9F3B"/>
                        </a:buClr>
                        <a:buSzPct val="110000"/>
                        <a:buFont typeface="Wingdings" pitchFamily="2" charset="2"/>
                        <a:buChar char="§"/>
                      </a:pPr>
                      <a:r>
                        <a:rPr lang="en-US" sz="1200" b="0"/>
                        <a:t>Opportunity (social influences, social support and stigma)</a:t>
                      </a:r>
                      <a:endParaRPr lang="en-US" sz="1200" b="0">
                        <a:highlight>
                          <a:srgbClr val="FFFF00"/>
                        </a:highlight>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F6EE"/>
                    </a:solidFill>
                  </a:tcPr>
                </a:tc>
                <a:tc>
                  <a:txBody>
                    <a:bodyPr/>
                    <a:lstStyle/>
                    <a:p>
                      <a:pPr marL="171450" indent="-171450">
                        <a:buClr>
                          <a:srgbClr val="DE9F3B"/>
                        </a:buClr>
                        <a:buSzPct val="110000"/>
                        <a:buFont typeface="Wingdings" pitchFamily="2" charset="2"/>
                        <a:buChar char="§"/>
                      </a:pPr>
                      <a:endParaRPr lang="en-US" sz="500" b="0"/>
                    </a:p>
                    <a:p>
                      <a:pPr marL="171450" indent="-171450">
                        <a:buClr>
                          <a:srgbClr val="DE9F3B"/>
                        </a:buClr>
                        <a:buSzPct val="110000"/>
                        <a:buFont typeface="Wingdings" pitchFamily="2" charset="2"/>
                        <a:buChar char="§"/>
                      </a:pPr>
                      <a:r>
                        <a:rPr lang="en-US" sz="1200" b="0"/>
                        <a:t>Motivation (beliefs about consequences)</a:t>
                      </a:r>
                    </a:p>
                    <a:p>
                      <a:pPr marL="171450" indent="-171450">
                        <a:buClr>
                          <a:srgbClr val="DE9F3B"/>
                        </a:buClr>
                        <a:buSzPct val="110000"/>
                        <a:buFont typeface="Wingdings" pitchFamily="2" charset="2"/>
                        <a:buChar char="§"/>
                      </a:pPr>
                      <a:endParaRPr lang="en-US" sz="1200" b="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F6EE"/>
                    </a:solidFill>
                  </a:tcPr>
                </a:tc>
                <a:tc>
                  <a:txBody>
                    <a:bodyPr/>
                    <a:lstStyle/>
                    <a:p>
                      <a:pPr marL="171450" indent="-171450">
                        <a:buClr>
                          <a:srgbClr val="DE9F3B"/>
                        </a:buClr>
                        <a:buSzPct val="110000"/>
                        <a:buFont typeface="Wingdings" pitchFamily="2" charset="2"/>
                        <a:buChar char="§"/>
                      </a:pPr>
                      <a:endParaRPr lang="en-US" sz="500" b="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F6EE"/>
                    </a:solidFill>
                  </a:tcPr>
                </a:tc>
                <a:extLst>
                  <a:ext uri="{0D108BD9-81ED-4DB2-BD59-A6C34878D82A}">
                    <a16:rowId xmlns:a16="http://schemas.microsoft.com/office/drawing/2014/main" val="210722021"/>
                  </a:ext>
                </a:extLst>
              </a:tr>
            </a:tbl>
          </a:graphicData>
        </a:graphic>
      </p:graphicFrame>
      <p:pic>
        <p:nvPicPr>
          <p:cNvPr id="7" name="Picture 6">
            <a:extLst>
              <a:ext uri="{FF2B5EF4-FFF2-40B4-BE49-F238E27FC236}">
                <a16:creationId xmlns:a16="http://schemas.microsoft.com/office/drawing/2014/main" id="{34C601B2-ADE2-0B74-4791-B33887C6119F}"/>
              </a:ext>
            </a:extLst>
          </p:cNvPr>
          <p:cNvPicPr>
            <a:picLocks noChangeAspect="1"/>
          </p:cNvPicPr>
          <p:nvPr/>
        </p:nvPicPr>
        <p:blipFill>
          <a:blip r:embed="rId3"/>
          <a:stretch>
            <a:fillRect/>
          </a:stretch>
        </p:blipFill>
        <p:spPr>
          <a:xfrm>
            <a:off x="293829" y="2073568"/>
            <a:ext cx="821408" cy="1026347"/>
          </a:xfrm>
          <a:prstGeom prst="rect">
            <a:avLst/>
          </a:prstGeom>
        </p:spPr>
      </p:pic>
    </p:spTree>
    <p:extLst>
      <p:ext uri="{BB962C8B-B14F-4D97-AF65-F5344CB8AC3E}">
        <p14:creationId xmlns:p14="http://schemas.microsoft.com/office/powerpoint/2010/main" val="2903507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67CD-A9CF-E14E-BDF9-97E95FA5180E}"/>
              </a:ext>
            </a:extLst>
          </p:cNvPr>
          <p:cNvSpPr>
            <a:spLocks noGrp="1"/>
          </p:cNvSpPr>
          <p:nvPr>
            <p:ph type="title"/>
          </p:nvPr>
        </p:nvSpPr>
        <p:spPr/>
        <p:txBody>
          <a:bodyPr/>
          <a:lstStyle/>
          <a:p>
            <a:r>
              <a:rPr lang="en-GB"/>
              <a:t>Facilitators to peer support for PrEP use </a:t>
            </a:r>
          </a:p>
        </p:txBody>
      </p:sp>
      <p:sp>
        <p:nvSpPr>
          <p:cNvPr id="4" name="Rectangle 3">
            <a:extLst>
              <a:ext uri="{FF2B5EF4-FFF2-40B4-BE49-F238E27FC236}">
                <a16:creationId xmlns:a16="http://schemas.microsoft.com/office/drawing/2014/main" id="{EEB376D7-71D6-C847-8452-0C518175196F}"/>
              </a:ext>
            </a:extLst>
          </p:cNvPr>
          <p:cNvSpPr/>
          <p:nvPr/>
        </p:nvSpPr>
        <p:spPr>
          <a:xfrm>
            <a:off x="579109" y="1177115"/>
            <a:ext cx="10122227" cy="400110"/>
          </a:xfrm>
          <a:prstGeom prst="rect">
            <a:avLst/>
          </a:prstGeom>
        </p:spPr>
        <p:txBody>
          <a:bodyPr wrap="square">
            <a:spAutoFit/>
          </a:bodyPr>
          <a:lstStyle/>
          <a:p>
            <a:r>
              <a:rPr lang="en-US" sz="2000"/>
              <a:t>Community social support and personal experience positively influence peer support. </a:t>
            </a:r>
          </a:p>
        </p:txBody>
      </p:sp>
      <p:graphicFrame>
        <p:nvGraphicFramePr>
          <p:cNvPr id="5" name="Table 3">
            <a:extLst>
              <a:ext uri="{FF2B5EF4-FFF2-40B4-BE49-F238E27FC236}">
                <a16:creationId xmlns:a16="http://schemas.microsoft.com/office/drawing/2014/main" id="{D852EA1C-1559-B146-A1B0-FC55588B2706}"/>
              </a:ext>
            </a:extLst>
          </p:cNvPr>
          <p:cNvGraphicFramePr>
            <a:graphicFrameLocks noGrp="1"/>
          </p:cNvGraphicFramePr>
          <p:nvPr>
            <p:extLst>
              <p:ext uri="{D42A27DB-BD31-4B8C-83A1-F6EECF244321}">
                <p14:modId xmlns:p14="http://schemas.microsoft.com/office/powerpoint/2010/main" val="3954665904"/>
              </p:ext>
            </p:extLst>
          </p:nvPr>
        </p:nvGraphicFramePr>
        <p:xfrm>
          <a:off x="669357" y="1763406"/>
          <a:ext cx="9941733" cy="4135423"/>
        </p:xfrm>
        <a:graphic>
          <a:graphicData uri="http://schemas.openxmlformats.org/drawingml/2006/table">
            <a:tbl>
              <a:tblPr firstRow="1" bandRow="1">
                <a:tableStyleId>{5C22544A-7EE6-4342-B048-85BDC9FD1C3A}</a:tableStyleId>
              </a:tblPr>
              <a:tblGrid>
                <a:gridCol w="3313911">
                  <a:extLst>
                    <a:ext uri="{9D8B030D-6E8A-4147-A177-3AD203B41FA5}">
                      <a16:colId xmlns:a16="http://schemas.microsoft.com/office/drawing/2014/main" val="475640405"/>
                    </a:ext>
                  </a:extLst>
                </a:gridCol>
                <a:gridCol w="3313911">
                  <a:extLst>
                    <a:ext uri="{9D8B030D-6E8A-4147-A177-3AD203B41FA5}">
                      <a16:colId xmlns:a16="http://schemas.microsoft.com/office/drawing/2014/main" val="1127938749"/>
                    </a:ext>
                  </a:extLst>
                </a:gridCol>
                <a:gridCol w="3313911">
                  <a:extLst>
                    <a:ext uri="{9D8B030D-6E8A-4147-A177-3AD203B41FA5}">
                      <a16:colId xmlns:a16="http://schemas.microsoft.com/office/drawing/2014/main" val="853307245"/>
                    </a:ext>
                  </a:extLst>
                </a:gridCol>
              </a:tblGrid>
              <a:tr h="386383">
                <a:tc>
                  <a:txBody>
                    <a:bodyPr/>
                    <a:lstStyle/>
                    <a:p>
                      <a:r>
                        <a:rPr lang="en-US" sz="1600">
                          <a:solidFill>
                            <a:schemeClr val="bg1"/>
                          </a:solidFill>
                          <a:latin typeface=""/>
                        </a:rPr>
                        <a:t>Capability </a:t>
                      </a:r>
                    </a:p>
                  </a:txBody>
                  <a:tcPr marL="180000" marR="144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600">
                          <a:solidFill>
                            <a:schemeClr val="bg1"/>
                          </a:solidFill>
                          <a:latin typeface=""/>
                        </a:rPr>
                        <a:t>Opportunity</a:t>
                      </a:r>
                    </a:p>
                  </a:txBody>
                  <a:tcPr marL="180000" marR="144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600">
                          <a:solidFill>
                            <a:schemeClr val="bg1"/>
                          </a:solidFill>
                          <a:latin typeface=""/>
                        </a:rPr>
                        <a:t>Motivation </a:t>
                      </a:r>
                    </a:p>
                  </a:txBody>
                  <a:tcPr marL="180000" marR="144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806209133"/>
                  </a:ext>
                </a:extLst>
              </a:tr>
              <a:tr h="3606451">
                <a:tc>
                  <a:txBody>
                    <a:bodyPr/>
                    <a:lstStyle/>
                    <a:p>
                      <a:pPr marL="0" indent="0">
                        <a:buNone/>
                      </a:pPr>
                      <a:r>
                        <a:rPr lang="en-US" sz="1500" b="0" i="1">
                          <a:solidFill>
                            <a:schemeClr val="tx1"/>
                          </a:solidFill>
                        </a:rPr>
                        <a:t>Product</a:t>
                      </a:r>
                      <a:r>
                        <a:rPr lang="en-US" sz="1500" b="1">
                          <a:solidFill>
                            <a:schemeClr val="tx1"/>
                          </a:solidFill>
                        </a:rPr>
                        <a:t> information/knowledge </a:t>
                      </a:r>
                      <a:r>
                        <a:rPr lang="en-US" sz="1500" i="1">
                          <a:solidFill>
                            <a:schemeClr val="tx1"/>
                          </a:solidFill>
                        </a:rPr>
                        <a:t> </a:t>
                      </a:r>
                      <a:r>
                        <a:rPr lang="en-US" sz="1500" b="0" i="1">
                          <a:solidFill>
                            <a:schemeClr val="tx1"/>
                          </a:solidFill>
                        </a:rPr>
                        <a:t>can facilitate peer support but requires </a:t>
                      </a:r>
                      <a:r>
                        <a:rPr lang="en-US" sz="1500" b="1" i="0">
                          <a:solidFill>
                            <a:schemeClr val="tx1"/>
                          </a:solidFill>
                        </a:rPr>
                        <a:t>skill and training.</a:t>
                      </a:r>
                    </a:p>
                    <a:p>
                      <a:pPr marL="285750" indent="-285750">
                        <a:buClr>
                          <a:schemeClr val="accent2"/>
                        </a:buClr>
                        <a:buSzPct val="110000"/>
                        <a:buFont typeface="Wingdings" pitchFamily="2" charset="2"/>
                        <a:buChar char="§"/>
                      </a:pPr>
                      <a:r>
                        <a:rPr lang="en-US" sz="1500">
                          <a:solidFill>
                            <a:schemeClr val="tx1"/>
                          </a:solidFill>
                        </a:rPr>
                        <a:t>Peers need “preparation, training and skills-building” around how to deliver peer support and should be included in existing health facility structures </a:t>
                      </a:r>
                    </a:p>
                    <a:p>
                      <a:pPr marL="285750" indent="-285750">
                        <a:buClr>
                          <a:schemeClr val="accent2"/>
                        </a:buClr>
                        <a:buSzPct val="110000"/>
                        <a:buFont typeface="Wingdings" pitchFamily="2" charset="2"/>
                        <a:buChar char="§"/>
                      </a:pPr>
                      <a:r>
                        <a:rPr lang="en-US" sz="1500">
                          <a:solidFill>
                            <a:schemeClr val="tx1"/>
                          </a:solidFill>
                        </a:rPr>
                        <a:t>When AGYW PrEP users advocate for and share information about PrEP with their peers at the clinic, AGYW are encouraged to use PrEP </a:t>
                      </a:r>
                      <a:r>
                        <a:rPr lang="en-US" sz="1500" b="0">
                          <a:solidFill>
                            <a:schemeClr val="tx1"/>
                          </a:solidFill>
                        </a:rPr>
                        <a:t>(30)</a:t>
                      </a:r>
                    </a:p>
                    <a:p>
                      <a:pPr marL="14287" indent="0" algn="ctr">
                        <a:buFontTx/>
                        <a:buNone/>
                        <a:tabLst/>
                      </a:pPr>
                      <a:endParaRPr lang="en-US" sz="1500" b="0">
                        <a:ea typeface="Calibri" panose="020F0502020204030204" pitchFamily="34" charset="0"/>
                        <a:cs typeface="Calibri" panose="020F0502020204030204" pitchFamily="34" charset="0"/>
                      </a:endParaRPr>
                    </a:p>
                  </a:txBody>
                  <a:tcPr marL="180000" marR="144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indent="0">
                        <a:buNone/>
                      </a:pPr>
                      <a:r>
                        <a:rPr lang="en-US" sz="1500" b="1">
                          <a:solidFill>
                            <a:schemeClr val="tx1"/>
                          </a:solidFill>
                        </a:rPr>
                        <a:t>Social Influences: </a:t>
                      </a:r>
                      <a:r>
                        <a:rPr lang="en-US" sz="1500" b="0" i="1">
                          <a:solidFill>
                            <a:schemeClr val="tx1"/>
                          </a:solidFill>
                        </a:rPr>
                        <a:t>Social support </a:t>
                      </a:r>
                      <a:r>
                        <a:rPr lang="en-US" sz="1500" i="1">
                          <a:solidFill>
                            <a:schemeClr val="tx1"/>
                          </a:solidFill>
                        </a:rPr>
                        <a:t>experienced by peers in the community can increase support of healthy behaviors</a:t>
                      </a:r>
                      <a:r>
                        <a:rPr lang="en-US" sz="1500">
                          <a:solidFill>
                            <a:schemeClr val="tx1"/>
                          </a:solidFill>
                        </a:rPr>
                        <a:t>:</a:t>
                      </a:r>
                    </a:p>
                    <a:p>
                      <a:pPr marL="171450" indent="-171450">
                        <a:buClr>
                          <a:schemeClr val="accent1"/>
                        </a:buClr>
                        <a:buSzPct val="110000"/>
                        <a:buFont typeface="Arial" panose="020B0604020202020204" pitchFamily="34" charset="0"/>
                        <a:buChar char="•"/>
                      </a:pPr>
                      <a:r>
                        <a:rPr lang="en-US" sz="1500">
                          <a:solidFill>
                            <a:schemeClr val="tx1"/>
                          </a:solidFill>
                        </a:rPr>
                        <a:t>Seeing AGYW using PrEP themselves facilitates peer support of PrEP (30)</a:t>
                      </a:r>
                    </a:p>
                    <a:p>
                      <a:pPr marL="171450" indent="-171450">
                        <a:buClr>
                          <a:schemeClr val="accent1"/>
                        </a:buClr>
                        <a:buSzPct val="110000"/>
                        <a:buFont typeface="Arial" panose="020B0604020202020204" pitchFamily="34" charset="0"/>
                        <a:buChar char="•"/>
                      </a:pPr>
                      <a:r>
                        <a:rPr lang="en-US" sz="1500">
                          <a:solidFill>
                            <a:schemeClr val="tx1"/>
                          </a:solidFill>
                        </a:rPr>
                        <a:t>A study conducted in South Africa found that increased social cohesion (trust and connectedness experienced in communities) is associated with higher levels of positive health behaviors like HIV testing by community members (</a:t>
                      </a:r>
                      <a:r>
                        <a:rPr lang="en-US" sz="1500" b="1">
                          <a:solidFill>
                            <a:schemeClr val="tx1"/>
                          </a:solidFill>
                        </a:rPr>
                        <a:t>19</a:t>
                      </a:r>
                      <a:r>
                        <a:rPr lang="en-US" sz="1500">
                          <a:solidFill>
                            <a:schemeClr val="tx1"/>
                          </a:solidFill>
                        </a:rPr>
                        <a:t>)</a:t>
                      </a:r>
                    </a:p>
                    <a:p>
                      <a:pPr marL="171450" indent="-171450">
                        <a:buClr>
                          <a:schemeClr val="accent1"/>
                        </a:buClr>
                        <a:buSzPct val="110000"/>
                        <a:buFont typeface="Arial" panose="020B0604020202020204" pitchFamily="34" charset="0"/>
                        <a:buChar char="•"/>
                      </a:pPr>
                      <a:r>
                        <a:rPr lang="en-US" sz="1500">
                          <a:solidFill>
                            <a:schemeClr val="accent2"/>
                          </a:solidFill>
                        </a:rPr>
                        <a:t>Seeing influencers who young people identify with supporting PrEP use </a:t>
                      </a:r>
                    </a:p>
                  </a:txBody>
                  <a:tcPr marL="180000" marR="144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5715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500" b="1">
                          <a:solidFill>
                            <a:schemeClr val="tx1"/>
                          </a:solidFill>
                          <a:latin typeface="Calibri" panose="020F0502020204030204" pitchFamily="34" charset="0"/>
                          <a:cs typeface="Calibri" panose="020F0502020204030204" pitchFamily="34" charset="0"/>
                        </a:rPr>
                        <a:t>Beliefs about consequences: </a:t>
                      </a:r>
                      <a:r>
                        <a:rPr lang="en-US" sz="1500" b="0" i="1">
                          <a:solidFill>
                            <a:schemeClr val="accent2"/>
                          </a:solidFill>
                          <a:latin typeface="Calibri" panose="020F0502020204030204" pitchFamily="34" charset="0"/>
                          <a:cs typeface="Calibri" panose="020F0502020204030204" pitchFamily="34" charset="0"/>
                        </a:rPr>
                        <a:t>Understanding the potential impact of </a:t>
                      </a:r>
                      <a:r>
                        <a:rPr lang="en-US" sz="1500" b="0" i="1" err="1">
                          <a:solidFill>
                            <a:schemeClr val="accent2"/>
                          </a:solidFill>
                          <a:latin typeface="Calibri" panose="020F0502020204030204" pitchFamily="34" charset="0"/>
                          <a:cs typeface="Calibri" panose="020F0502020204030204" pitchFamily="34" charset="0"/>
                        </a:rPr>
                        <a:t>PrEP</a:t>
                      </a:r>
                      <a:r>
                        <a:rPr lang="en-US" sz="1500" b="0" i="1">
                          <a:solidFill>
                            <a:schemeClr val="accent2"/>
                          </a:solidFill>
                          <a:latin typeface="Calibri" panose="020F0502020204030204" pitchFamily="34" charset="0"/>
                          <a:cs typeface="Calibri" panose="020F0502020204030204" pitchFamily="34" charset="0"/>
                        </a:rPr>
                        <a:t> on AGYW health can motivate peers </a:t>
                      </a:r>
                      <a:endParaRPr lang="en-US" sz="1500" b="1">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14287" indent="0">
                        <a:buFont typeface="Arial" panose="020B0604020202020204" pitchFamily="34" charset="0"/>
                        <a:buNone/>
                        <a:tabLst/>
                      </a:pPr>
                      <a:endParaRPr lang="en-US" sz="1500" b="1">
                        <a:ea typeface="Calibri" panose="020F0502020204030204" pitchFamily="34" charset="0"/>
                        <a:cs typeface="Calibri" panose="020F0502020204030204" pitchFamily="34" charset="0"/>
                      </a:endParaRPr>
                    </a:p>
                    <a:p>
                      <a:pPr marL="14287"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500" b="1">
                          <a:solidFill>
                            <a:schemeClr val="tx1"/>
                          </a:solidFill>
                          <a:latin typeface="Calibri" panose="020F0502020204030204" pitchFamily="34" charset="0"/>
                          <a:cs typeface="Calibri" panose="020F0502020204030204" pitchFamily="34" charset="0"/>
                        </a:rPr>
                        <a:t>Beliefs about capability: </a:t>
                      </a:r>
                      <a:r>
                        <a:rPr lang="en-US" sz="1500" b="0" i="1">
                          <a:solidFill>
                            <a:schemeClr val="accent2"/>
                          </a:solidFill>
                          <a:latin typeface="Calibri" panose="020F0502020204030204" pitchFamily="34" charset="0"/>
                          <a:cs typeface="Calibri" panose="020F0502020204030204" pitchFamily="34" charset="0"/>
                        </a:rPr>
                        <a:t>Feeling empowered to make decisions about one’s sexuality; feeling supported to make decisions at their own pace </a:t>
                      </a:r>
                      <a:endParaRPr lang="en-US" sz="1500" b="1">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14287" indent="0">
                        <a:buFont typeface="Arial" panose="020B0604020202020204" pitchFamily="34" charset="0"/>
                        <a:buNone/>
                        <a:tabLst/>
                      </a:pPr>
                      <a:endParaRPr lang="en-US" sz="1500" b="1">
                        <a:ea typeface="Calibri" panose="020F0502020204030204" pitchFamily="34" charset="0"/>
                        <a:cs typeface="Calibri" panose="020F0502020204030204" pitchFamily="34" charset="0"/>
                      </a:endParaRPr>
                    </a:p>
                    <a:p>
                      <a:pPr marL="14287" indent="0">
                        <a:buFont typeface="Arial" panose="020B0604020202020204" pitchFamily="34" charset="0"/>
                        <a:buNone/>
                        <a:tabLst/>
                      </a:pPr>
                      <a:r>
                        <a:rPr lang="en-US" sz="1500" b="1">
                          <a:ea typeface="Calibri" panose="020F0502020204030204" pitchFamily="34" charset="0"/>
                          <a:cs typeface="Calibri" panose="020F0502020204030204" pitchFamily="34" charset="0"/>
                        </a:rPr>
                        <a:t>Emotion: </a:t>
                      </a:r>
                      <a:r>
                        <a:rPr lang="en-US" sz="1500" b="0" i="1">
                          <a:ea typeface="Calibri" panose="020F0502020204030204" pitchFamily="34" charset="0"/>
                          <a:cs typeface="Calibri" panose="020F0502020204030204" pitchFamily="34" charset="0"/>
                        </a:rPr>
                        <a:t>Personal experience, such as recent HIV infection, can motivate peers to share their experience with others to shift behaviors </a:t>
                      </a:r>
                      <a:r>
                        <a:rPr lang="en-US" sz="1500" b="1">
                          <a:ea typeface="Calibri" panose="020F0502020204030204" pitchFamily="34" charset="0"/>
                          <a:cs typeface="Calibri" panose="020F0502020204030204" pitchFamily="34" charset="0"/>
                        </a:rPr>
                        <a:t>(47)</a:t>
                      </a:r>
                    </a:p>
                  </a:txBody>
                  <a:tcPr marL="180000" marR="144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15298330"/>
                  </a:ext>
                </a:extLst>
              </a:tr>
            </a:tbl>
          </a:graphicData>
        </a:graphic>
      </p:graphicFrame>
      <p:sp>
        <p:nvSpPr>
          <p:cNvPr id="6" name="Rectangle 5">
            <a:extLst>
              <a:ext uri="{FF2B5EF4-FFF2-40B4-BE49-F238E27FC236}">
                <a16:creationId xmlns:a16="http://schemas.microsoft.com/office/drawing/2014/main" id="{2EDEFB86-1157-3845-AC55-0F110F7D76D5}"/>
              </a:ext>
            </a:extLst>
          </p:cNvPr>
          <p:cNvSpPr/>
          <p:nvPr/>
        </p:nvSpPr>
        <p:spPr>
          <a:xfrm>
            <a:off x="573867" y="6097446"/>
            <a:ext cx="9941733" cy="461665"/>
          </a:xfrm>
          <a:prstGeom prst="rect">
            <a:avLst/>
          </a:prstGeom>
        </p:spPr>
        <p:txBody>
          <a:bodyPr wrap="square">
            <a:spAutoFit/>
          </a:bodyPr>
          <a:lstStyle/>
          <a:p>
            <a:r>
              <a:rPr lang="en-US" sz="1200" b="1"/>
              <a:t>Note: </a:t>
            </a:r>
            <a:r>
              <a:rPr lang="en-US" sz="1200"/>
              <a:t>The initial literature search was limited in its findings on behavioral drivers of support among peers. This may be due to the search terms, as well as limited documentation of what influences AGYW to promote </a:t>
            </a:r>
            <a:r>
              <a:rPr lang="en-US" sz="1200" err="1"/>
              <a:t>PrEP</a:t>
            </a:r>
            <a:r>
              <a:rPr lang="en-US" sz="1200"/>
              <a:t> with peers (versus use it themselves). Work is ongoing to address this gap. </a:t>
            </a:r>
          </a:p>
        </p:txBody>
      </p:sp>
    </p:spTree>
    <p:extLst>
      <p:ext uri="{BB962C8B-B14F-4D97-AF65-F5344CB8AC3E}">
        <p14:creationId xmlns:p14="http://schemas.microsoft.com/office/powerpoint/2010/main" val="51039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0DA7-D645-4C45-A31F-37D858E83C44}"/>
              </a:ext>
            </a:extLst>
          </p:cNvPr>
          <p:cNvSpPr>
            <a:spLocks noGrp="1"/>
          </p:cNvSpPr>
          <p:nvPr>
            <p:ph type="title"/>
          </p:nvPr>
        </p:nvSpPr>
        <p:spPr/>
        <p:txBody>
          <a:bodyPr/>
          <a:lstStyle/>
          <a:p>
            <a:r>
              <a:rPr lang="en-GB"/>
              <a:t>Barriers to peer support for </a:t>
            </a:r>
            <a:r>
              <a:rPr lang="en-GB" err="1"/>
              <a:t>PrEP</a:t>
            </a:r>
            <a:r>
              <a:rPr lang="en-GB"/>
              <a:t> use </a:t>
            </a:r>
          </a:p>
        </p:txBody>
      </p:sp>
      <p:sp>
        <p:nvSpPr>
          <p:cNvPr id="4" name="Rectangle 3">
            <a:extLst>
              <a:ext uri="{FF2B5EF4-FFF2-40B4-BE49-F238E27FC236}">
                <a16:creationId xmlns:a16="http://schemas.microsoft.com/office/drawing/2014/main" id="{DB1B5D0A-0229-7B48-ACE6-410DB7A7B3CE}"/>
              </a:ext>
            </a:extLst>
          </p:cNvPr>
          <p:cNvSpPr/>
          <p:nvPr/>
        </p:nvSpPr>
        <p:spPr>
          <a:xfrm>
            <a:off x="735255" y="1065909"/>
            <a:ext cx="9750752" cy="400110"/>
          </a:xfrm>
          <a:prstGeom prst="rect">
            <a:avLst/>
          </a:prstGeom>
        </p:spPr>
        <p:txBody>
          <a:bodyPr wrap="square">
            <a:spAutoFit/>
          </a:bodyPr>
          <a:lstStyle/>
          <a:p>
            <a:r>
              <a:rPr lang="en-US" sz="2000"/>
              <a:t>Stigma and incorrect knowledge are barriers to peer support for </a:t>
            </a:r>
            <a:r>
              <a:rPr lang="en-US" sz="2000" err="1"/>
              <a:t>PrEP</a:t>
            </a:r>
            <a:r>
              <a:rPr lang="en-US" sz="2000"/>
              <a:t> use. </a:t>
            </a:r>
          </a:p>
        </p:txBody>
      </p:sp>
      <p:graphicFrame>
        <p:nvGraphicFramePr>
          <p:cNvPr id="5" name="Table 3">
            <a:extLst>
              <a:ext uri="{FF2B5EF4-FFF2-40B4-BE49-F238E27FC236}">
                <a16:creationId xmlns:a16="http://schemas.microsoft.com/office/drawing/2014/main" id="{91C98C89-C393-3047-B2F9-938B0DCCE516}"/>
              </a:ext>
            </a:extLst>
          </p:cNvPr>
          <p:cNvGraphicFramePr>
            <a:graphicFrameLocks noGrp="1"/>
          </p:cNvGraphicFramePr>
          <p:nvPr>
            <p:extLst>
              <p:ext uri="{D42A27DB-BD31-4B8C-83A1-F6EECF244321}">
                <p14:modId xmlns:p14="http://schemas.microsoft.com/office/powerpoint/2010/main" val="1400273533"/>
              </p:ext>
            </p:extLst>
          </p:nvPr>
        </p:nvGraphicFramePr>
        <p:xfrm>
          <a:off x="463826" y="1601287"/>
          <a:ext cx="10310191" cy="4837157"/>
        </p:xfrm>
        <a:graphic>
          <a:graphicData uri="http://schemas.openxmlformats.org/drawingml/2006/table">
            <a:tbl>
              <a:tblPr firstRow="1" bandRow="1">
                <a:tableStyleId>{5C22544A-7EE6-4342-B048-85BDC9FD1C3A}</a:tableStyleId>
              </a:tblPr>
              <a:tblGrid>
                <a:gridCol w="3330651">
                  <a:extLst>
                    <a:ext uri="{9D8B030D-6E8A-4147-A177-3AD203B41FA5}">
                      <a16:colId xmlns:a16="http://schemas.microsoft.com/office/drawing/2014/main" val="2914956736"/>
                    </a:ext>
                  </a:extLst>
                </a:gridCol>
                <a:gridCol w="3323733">
                  <a:extLst>
                    <a:ext uri="{9D8B030D-6E8A-4147-A177-3AD203B41FA5}">
                      <a16:colId xmlns:a16="http://schemas.microsoft.com/office/drawing/2014/main" val="853307245"/>
                    </a:ext>
                  </a:extLst>
                </a:gridCol>
                <a:gridCol w="3655807">
                  <a:extLst>
                    <a:ext uri="{9D8B030D-6E8A-4147-A177-3AD203B41FA5}">
                      <a16:colId xmlns:a16="http://schemas.microsoft.com/office/drawing/2014/main" val="3996960356"/>
                    </a:ext>
                  </a:extLst>
                </a:gridCol>
              </a:tblGrid>
              <a:tr h="371837">
                <a:tc>
                  <a:txBody>
                    <a:bodyPr/>
                    <a:lstStyle/>
                    <a:p>
                      <a:r>
                        <a:rPr lang="en-US" sz="1600">
                          <a:solidFill>
                            <a:schemeClr val="bg1"/>
                          </a:solidFill>
                          <a:latin typeface=""/>
                        </a:rPr>
                        <a:t>Capability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600">
                          <a:solidFill>
                            <a:schemeClr val="bg1"/>
                          </a:solidFill>
                          <a:latin typeface=""/>
                        </a:rPr>
                        <a:t>Opportunity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600">
                          <a:solidFill>
                            <a:schemeClr val="bg1"/>
                          </a:solidFill>
                          <a:latin typeface=""/>
                        </a:rPr>
                        <a:t>Motivation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806209133"/>
                  </a:ext>
                </a:extLst>
              </a:tr>
              <a:tr h="3206576">
                <a:tc>
                  <a:txBody>
                    <a:bodyPr/>
                    <a:lstStyle/>
                    <a:p>
                      <a:pPr marL="0" indent="0">
                        <a:buNone/>
                      </a:pPr>
                      <a:r>
                        <a:rPr lang="en-US" sz="1500" b="1">
                          <a:solidFill>
                            <a:schemeClr val="tx1"/>
                          </a:solidFill>
                          <a:latin typeface="Calibri" panose="020F0502020204030204" pitchFamily="34" charset="0"/>
                          <a:cs typeface="Calibri" panose="020F0502020204030204" pitchFamily="34" charset="0"/>
                        </a:rPr>
                        <a:t>Knowledge (awareness): </a:t>
                      </a:r>
                      <a:r>
                        <a:rPr lang="en-US" sz="1500" b="0" i="1">
                          <a:solidFill>
                            <a:schemeClr val="tx1"/>
                          </a:solidFill>
                          <a:latin typeface="Calibri" panose="020F0502020204030204" pitchFamily="34" charset="0"/>
                          <a:cs typeface="Calibri" panose="020F0502020204030204" pitchFamily="34" charset="0"/>
                        </a:rPr>
                        <a:t>I</a:t>
                      </a:r>
                      <a:r>
                        <a:rPr lang="en-US" sz="1500" i="1">
                          <a:solidFill>
                            <a:schemeClr val="tx1"/>
                          </a:solidFill>
                          <a:latin typeface="Calibri" panose="020F0502020204030204" pitchFamily="34" charset="0"/>
                          <a:cs typeface="Calibri" panose="020F0502020204030204" pitchFamily="34" charset="0"/>
                        </a:rPr>
                        <a:t>ncorrect knowledge about oral PrEP: </a:t>
                      </a:r>
                    </a:p>
                    <a:p>
                      <a:pPr marL="285750" marR="0" lvl="0" indent="-285750" algn="l" defTabSz="457200" rtl="0" eaLnBrk="1" fontAlgn="auto" latinLnBrk="0" hangingPunct="1">
                        <a:lnSpc>
                          <a:spcPct val="100000"/>
                        </a:lnSpc>
                        <a:spcBef>
                          <a:spcPts val="0"/>
                        </a:spcBef>
                        <a:spcAft>
                          <a:spcPts val="0"/>
                        </a:spcAft>
                        <a:buClr>
                          <a:schemeClr val="accent2"/>
                        </a:buClr>
                        <a:buSzPct val="110000"/>
                        <a:buFont typeface="Wingdings" pitchFamily="2" charset="2"/>
                        <a:buChar char="§"/>
                        <a:tabLst/>
                        <a:defRPr/>
                      </a:pPr>
                      <a:r>
                        <a:rPr lang="en-US" sz="1500">
                          <a:solidFill>
                            <a:schemeClr val="tx1"/>
                          </a:solidFill>
                          <a:latin typeface="Calibri" panose="020F0502020204030204" pitchFamily="34" charset="0"/>
                          <a:ea typeface="Calibri" panose="020F0502020204030204" pitchFamily="34" charset="0"/>
                          <a:cs typeface="Calibri" panose="020F0502020204030204" pitchFamily="34" charset="0"/>
                        </a:rPr>
                        <a:t>Skepticism of oral </a:t>
                      </a:r>
                      <a:r>
                        <a:rPr lang="en-US" sz="1500" err="1">
                          <a:solidFill>
                            <a:schemeClr val="tx1"/>
                          </a:solidFill>
                          <a:latin typeface="Calibri" panose="020F0502020204030204" pitchFamily="34" charset="0"/>
                          <a:ea typeface="Calibri" panose="020F0502020204030204" pitchFamily="34" charset="0"/>
                          <a:cs typeface="Calibri" panose="020F0502020204030204" pitchFamily="34" charset="0"/>
                        </a:rPr>
                        <a:t>PrEP’s</a:t>
                      </a:r>
                      <a:r>
                        <a:rPr lang="en-US" sz="1500">
                          <a:solidFill>
                            <a:schemeClr val="tx1"/>
                          </a:solidFill>
                          <a:latin typeface="Calibri" panose="020F0502020204030204" pitchFamily="34" charset="0"/>
                          <a:ea typeface="Calibri" panose="020F0502020204030204" pitchFamily="34" charset="0"/>
                          <a:cs typeface="Calibri" panose="020F0502020204030204" pitchFamily="34" charset="0"/>
                        </a:rPr>
                        <a:t> efficacy (</a:t>
                      </a:r>
                      <a:r>
                        <a:rPr lang="en-US" sz="1500" b="1">
                          <a:solidFill>
                            <a:schemeClr val="tx1"/>
                          </a:solidFill>
                          <a:latin typeface="Calibri" panose="020F0502020204030204" pitchFamily="34" charset="0"/>
                          <a:ea typeface="Calibri" panose="020F0502020204030204" pitchFamily="34" charset="0"/>
                          <a:cs typeface="Calibri" panose="020F0502020204030204" pitchFamily="34" charset="0"/>
                        </a:rPr>
                        <a:t>23</a:t>
                      </a:r>
                      <a:r>
                        <a:rPr lang="en-US" sz="150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276225" marR="0" lvl="0" indent="-276225" algn="l" defTabSz="457200" rtl="0" eaLnBrk="1" fontAlgn="auto" latinLnBrk="0" hangingPunct="1">
                        <a:lnSpc>
                          <a:spcPct val="100000"/>
                        </a:lnSpc>
                        <a:spcBef>
                          <a:spcPts val="0"/>
                        </a:spcBef>
                        <a:spcAft>
                          <a:spcPts val="0"/>
                        </a:spcAft>
                        <a:buClr>
                          <a:schemeClr val="accent2"/>
                        </a:buClr>
                        <a:buSzPct val="110000"/>
                        <a:buFont typeface="Wingdings" pitchFamily="2" charset="2"/>
                        <a:buChar char="§"/>
                        <a:tabLst/>
                        <a:defRPr/>
                      </a:pPr>
                      <a:r>
                        <a:rPr lang="en-US" sz="1500">
                          <a:solidFill>
                            <a:schemeClr val="tx1"/>
                          </a:solidFill>
                          <a:latin typeface="Calibri" panose="020F0502020204030204" pitchFamily="34" charset="0"/>
                          <a:ea typeface="Calibri" panose="020F0502020204030204" pitchFamily="34" charset="0"/>
                          <a:cs typeface="Calibri" panose="020F0502020204030204" pitchFamily="34" charset="0"/>
                        </a:rPr>
                        <a:t>Conflating oral PrEP and HIV treatment; suspicion that PrEP users are HIV-positive (</a:t>
                      </a:r>
                      <a:r>
                        <a:rPr lang="en-US" sz="1500" b="1">
                          <a:solidFill>
                            <a:schemeClr val="tx1"/>
                          </a:solidFill>
                          <a:latin typeface="Calibri" panose="020F0502020204030204" pitchFamily="34" charset="0"/>
                          <a:ea typeface="Calibri" panose="020F0502020204030204" pitchFamily="34" charset="0"/>
                          <a:cs typeface="Calibri" panose="020F0502020204030204" pitchFamily="34" charset="0"/>
                        </a:rPr>
                        <a:t>7, 22, 23</a:t>
                      </a:r>
                      <a:r>
                        <a:rPr lang="en-US" sz="150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285750" marR="0" lvl="0" indent="-285750" algn="l" defTabSz="457200" rtl="0" eaLnBrk="1" fontAlgn="auto" latinLnBrk="0" hangingPunct="1">
                        <a:lnSpc>
                          <a:spcPct val="100000"/>
                        </a:lnSpc>
                        <a:spcBef>
                          <a:spcPts val="0"/>
                        </a:spcBef>
                        <a:spcAft>
                          <a:spcPts val="0"/>
                        </a:spcAft>
                        <a:buClr>
                          <a:schemeClr val="accent2"/>
                        </a:buClr>
                        <a:buSzPct val="110000"/>
                        <a:buFont typeface="Wingdings" pitchFamily="2" charset="2"/>
                        <a:buChar char="§"/>
                        <a:tabLst/>
                        <a:defRPr/>
                      </a:pPr>
                      <a:r>
                        <a:rPr lang="en-US" sz="1500">
                          <a:solidFill>
                            <a:schemeClr val="tx1"/>
                          </a:solidFill>
                          <a:latin typeface="Calibri" panose="020F0502020204030204" pitchFamily="34" charset="0"/>
                          <a:ea typeface="Calibri" panose="020F0502020204030204" pitchFamily="34" charset="0"/>
                          <a:cs typeface="Calibri" panose="020F0502020204030204" pitchFamily="34" charset="0"/>
                        </a:rPr>
                        <a:t>Distrust of HIV prevention drugs or the clinical trial process due to associations with ‘foreigners’ and ‘Westerners’ (</a:t>
                      </a:r>
                      <a:r>
                        <a:rPr lang="en-US" sz="1500" b="1">
                          <a:solidFill>
                            <a:schemeClr val="tx1"/>
                          </a:solidFill>
                          <a:latin typeface="Calibri" panose="020F0502020204030204" pitchFamily="34" charset="0"/>
                          <a:ea typeface="Calibri" panose="020F0502020204030204" pitchFamily="34" charset="0"/>
                          <a:cs typeface="Calibri" panose="020F0502020204030204" pitchFamily="34" charset="0"/>
                        </a:rPr>
                        <a:t>18, 24</a:t>
                      </a:r>
                      <a:r>
                        <a:rPr lang="en-US" sz="150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457200" rtl="0" eaLnBrk="1" fontAlgn="auto" latinLnBrk="0" hangingPunct="1">
                        <a:lnSpc>
                          <a:spcPct val="100000"/>
                        </a:lnSpc>
                        <a:spcBef>
                          <a:spcPts val="0"/>
                        </a:spcBef>
                        <a:spcAft>
                          <a:spcPts val="0"/>
                        </a:spcAft>
                        <a:buClr>
                          <a:schemeClr val="accent2"/>
                        </a:buClr>
                        <a:buSzPct val="110000"/>
                        <a:buFont typeface="Wingdings" pitchFamily="2" charset="2"/>
                        <a:buChar char="§"/>
                        <a:tabLst/>
                        <a:defRPr/>
                      </a:pPr>
                      <a:r>
                        <a:rPr lang="en-US" sz="1500">
                          <a:solidFill>
                            <a:schemeClr val="accent2"/>
                          </a:solidFill>
                          <a:latin typeface="Calibri" panose="020F0502020204030204" pitchFamily="34" charset="0"/>
                          <a:ea typeface="Calibri" panose="020F0502020204030204" pitchFamily="34" charset="0"/>
                          <a:cs typeface="Calibri" panose="020F0502020204030204" pitchFamily="34" charset="0"/>
                        </a:rPr>
                        <a:t>Lack of knowledge about how to access </a:t>
                      </a:r>
                      <a:r>
                        <a:rPr lang="en-US" sz="1500" err="1">
                          <a:solidFill>
                            <a:schemeClr val="accent2"/>
                          </a:solidFill>
                          <a:latin typeface="Calibri" panose="020F0502020204030204" pitchFamily="34" charset="0"/>
                          <a:ea typeface="Calibri" panose="020F0502020204030204" pitchFamily="34" charset="0"/>
                          <a:cs typeface="Calibri" panose="020F0502020204030204" pitchFamily="34" charset="0"/>
                        </a:rPr>
                        <a:t>PrEP</a:t>
                      </a:r>
                      <a:r>
                        <a:rPr lang="en-US" sz="1500">
                          <a:solidFill>
                            <a:schemeClr val="accent2"/>
                          </a:solidFill>
                          <a:latin typeface="Calibri" panose="020F0502020204030204" pitchFamily="34" charset="0"/>
                          <a:ea typeface="Calibri" panose="020F0502020204030204" pitchFamily="34" charset="0"/>
                          <a:cs typeface="Calibri" panose="020F0502020204030204" pitchFamily="34" charset="0"/>
                        </a:rPr>
                        <a:t>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pPr marL="0" indent="0">
                        <a:buNone/>
                      </a:pPr>
                      <a:r>
                        <a:rPr lang="en-US" sz="1500" b="1">
                          <a:solidFill>
                            <a:schemeClr val="tx1"/>
                          </a:solidFill>
                          <a:latin typeface="Calibri" panose="020F0502020204030204" pitchFamily="34" charset="0"/>
                          <a:ea typeface="Calibri" panose="020F0502020204030204" pitchFamily="34" charset="0"/>
                          <a:cs typeface="Calibri" panose="020F0502020204030204" pitchFamily="34" charset="0"/>
                        </a:rPr>
                        <a:t>Social influences </a:t>
                      </a:r>
                      <a:r>
                        <a:rPr lang="en-US" sz="1500" i="1">
                          <a:solidFill>
                            <a:schemeClr val="tx1"/>
                          </a:solidFill>
                          <a:latin typeface="Calibri" panose="020F0502020204030204" pitchFamily="34" charset="0"/>
                          <a:ea typeface="Calibri" panose="020F0502020204030204" pitchFamily="34" charset="0"/>
                          <a:cs typeface="Calibri" panose="020F0502020204030204" pitchFamily="34" charset="0"/>
                        </a:rPr>
                        <a:t>including stigma and negative misconceptions limit peer acceptance of AGYW’s</a:t>
                      </a:r>
                      <a:r>
                        <a:rPr lang="en-US" sz="1500" i="1">
                          <a:solidFill>
                            <a:schemeClr val="tx1"/>
                          </a:solidFill>
                          <a:latin typeface="Calibri" panose="020F0502020204030204" pitchFamily="34" charset="0"/>
                          <a:cs typeface="Calibri" panose="020F0502020204030204" pitchFamily="34" charset="0"/>
                        </a:rPr>
                        <a:t> use of sexual health products and services</a:t>
                      </a:r>
                    </a:p>
                    <a:p>
                      <a:pPr marL="285750" indent="-285750">
                        <a:buFont typeface="Arial" panose="020B0604020202020204" pitchFamily="34" charset="0"/>
                        <a:buChar char="•"/>
                      </a:pPr>
                      <a:r>
                        <a:rPr lang="en-US" sz="1500" i="0">
                          <a:solidFill>
                            <a:schemeClr val="tx1"/>
                          </a:solidFill>
                          <a:latin typeface="Calibri" panose="020F0502020204030204" pitchFamily="34" charset="0"/>
                          <a:ea typeface="Calibri" panose="020F0502020204030204" pitchFamily="34" charset="0"/>
                          <a:cs typeface="Calibri" panose="020F0502020204030204" pitchFamily="34" charset="0"/>
                        </a:rPr>
                        <a:t>Low social cohesions can limit implementation of in-person support clubs </a:t>
                      </a:r>
                    </a:p>
                    <a:p>
                      <a:pPr marL="285750" indent="-285750">
                        <a:buFont typeface="Arial" panose="020B0604020202020204" pitchFamily="34" charset="0"/>
                        <a:buChar char="•"/>
                      </a:pPr>
                      <a:r>
                        <a:rPr lang="en-US" sz="1500" i="0">
                          <a:solidFill>
                            <a:schemeClr val="accent2"/>
                          </a:solidFill>
                          <a:latin typeface="Calibri" panose="020F0502020204030204" pitchFamily="34" charset="0"/>
                          <a:ea typeface="Calibri" panose="020F0502020204030204" pitchFamily="34" charset="0"/>
                          <a:cs typeface="Calibri" panose="020F0502020204030204" pitchFamily="34" charset="0"/>
                        </a:rPr>
                        <a:t>Fear of how healthcare workers will respond to PrEP use/support</a:t>
                      </a:r>
                    </a:p>
                    <a:p>
                      <a:pPr marL="285750" indent="-285750">
                        <a:buFont typeface="Arial" panose="020B0604020202020204" pitchFamily="34" charset="0"/>
                        <a:buChar char="•"/>
                      </a:pPr>
                      <a:endParaRPr lang="en-US" sz="1500" b="1" i="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600" b="1"/>
                        <a:t>Environmental context and resources: </a:t>
                      </a:r>
                    </a:p>
                    <a:p>
                      <a:pPr marL="285750" indent="-285750">
                        <a:buFont typeface="Arial" panose="020B0604020202020204" pitchFamily="34" charset="0"/>
                        <a:buChar char="•"/>
                      </a:pPr>
                      <a:r>
                        <a:rPr lang="en-US" sz="1500" b="0"/>
                        <a:t>Demands on their time and limited financial resources limited AGYW attendance at peer support groups (46, 47) </a:t>
                      </a:r>
                    </a:p>
                    <a:p>
                      <a:pPr marL="285750" indent="-285750">
                        <a:buFont typeface="Arial" panose="020B0604020202020204" pitchFamily="34" charset="0"/>
                        <a:buChar char="•"/>
                      </a:pPr>
                      <a:r>
                        <a:rPr lang="en-US" sz="1500" b="0" i="0">
                          <a:solidFill>
                            <a:schemeClr val="accent2"/>
                          </a:solidFill>
                          <a:latin typeface="Calibri" panose="020F0502020204030204" pitchFamily="34" charset="0"/>
                          <a:ea typeface="Calibri" panose="020F0502020204030204" pitchFamily="34" charset="0"/>
                          <a:cs typeface="Calibri" panose="020F0502020204030204" pitchFamily="34" charset="0"/>
                        </a:rPr>
                        <a:t>Delivery points with limited accessibility or high stigma (e.g. clinics administering HIV treatment)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5715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500" b="1">
                          <a:solidFill>
                            <a:schemeClr val="tx1"/>
                          </a:solidFill>
                          <a:latin typeface="Calibri" panose="020F0502020204030204" pitchFamily="34" charset="0"/>
                          <a:cs typeface="Calibri" panose="020F0502020204030204" pitchFamily="34" charset="0"/>
                        </a:rPr>
                        <a:t>Beliefs about consequences: </a:t>
                      </a:r>
                      <a:r>
                        <a:rPr lang="en-US" sz="1500" b="0" i="1">
                          <a:solidFill>
                            <a:schemeClr val="tx1"/>
                          </a:solidFill>
                          <a:latin typeface="Calibri" panose="020F0502020204030204" pitchFamily="34" charset="0"/>
                          <a:cs typeface="Calibri" panose="020F0502020204030204" pitchFamily="34" charset="0"/>
                        </a:rPr>
                        <a:t>Belief that product use will lead to negative health or social outcomes:</a:t>
                      </a:r>
                    </a:p>
                    <a:p>
                      <a:pPr marL="342900" marR="0" lvl="0" indent="-285750" algn="l" defTabSz="457200" rtl="0" eaLnBrk="1" fontAlgn="auto" latinLnBrk="0" hangingPunct="1">
                        <a:lnSpc>
                          <a:spcPct val="100000"/>
                        </a:lnSpc>
                        <a:spcBef>
                          <a:spcPts val="0"/>
                        </a:spcBef>
                        <a:spcAft>
                          <a:spcPts val="0"/>
                        </a:spcAft>
                        <a:buClr>
                          <a:schemeClr val="accent3"/>
                        </a:buClr>
                        <a:buSzPct val="110000"/>
                        <a:buFont typeface="Wingdings" pitchFamily="2" charset="2"/>
                        <a:buChar char="§"/>
                        <a:tabLst/>
                        <a:defRPr/>
                      </a:pPr>
                      <a:r>
                        <a:rPr lang="en-US" sz="1500">
                          <a:solidFill>
                            <a:schemeClr val="tx1"/>
                          </a:solidFill>
                          <a:latin typeface="Calibri" panose="020F0502020204030204" pitchFamily="34" charset="0"/>
                          <a:ea typeface="Calibri" panose="020F0502020204030204" pitchFamily="34" charset="0"/>
                          <a:cs typeface="Calibri" panose="020F0502020204030204" pitchFamily="34" charset="0"/>
                        </a:rPr>
                        <a:t>Belief that oral PrEP is harmful to health, has detrimental side effects, or may cause HIV infection (</a:t>
                      </a:r>
                      <a:r>
                        <a:rPr lang="en-US" sz="1500" b="1">
                          <a:solidFill>
                            <a:schemeClr val="tx1"/>
                          </a:solidFill>
                          <a:latin typeface="Calibri" panose="020F0502020204030204" pitchFamily="34" charset="0"/>
                          <a:ea typeface="Calibri" panose="020F0502020204030204" pitchFamily="34" charset="0"/>
                          <a:cs typeface="Calibri" panose="020F0502020204030204" pitchFamily="34" charset="0"/>
                        </a:rPr>
                        <a:t>7, 11, 18, 22, 23)</a:t>
                      </a:r>
                    </a:p>
                    <a:p>
                      <a:pPr marL="342900" marR="0" lvl="0" indent="-285750" algn="l" defTabSz="457200" rtl="0" eaLnBrk="1" fontAlgn="auto" latinLnBrk="0" hangingPunct="1">
                        <a:lnSpc>
                          <a:spcPct val="100000"/>
                        </a:lnSpc>
                        <a:spcBef>
                          <a:spcPts val="0"/>
                        </a:spcBef>
                        <a:spcAft>
                          <a:spcPts val="0"/>
                        </a:spcAft>
                        <a:buClr>
                          <a:schemeClr val="accent3"/>
                        </a:buClr>
                        <a:buSzPct val="110000"/>
                        <a:buFont typeface="Wingdings" pitchFamily="2" charset="2"/>
                        <a:buChar char="§"/>
                        <a:tabLst/>
                        <a:defRPr/>
                      </a:pPr>
                      <a:r>
                        <a:rPr lang="en-US" sz="1500" b="0">
                          <a:solidFill>
                            <a:schemeClr val="tx1"/>
                          </a:solidFill>
                          <a:latin typeface="Calibri" panose="020F0502020204030204" pitchFamily="34" charset="0"/>
                          <a:ea typeface="Calibri" panose="020F0502020204030204" pitchFamily="34" charset="0"/>
                          <a:cs typeface="Calibri" panose="020F0502020204030204" pitchFamily="34" charset="0"/>
                        </a:rPr>
                        <a:t>Belief that </a:t>
                      </a:r>
                      <a:r>
                        <a:rPr lang="en-US" sz="1500" b="0" err="1">
                          <a:solidFill>
                            <a:schemeClr val="tx1"/>
                          </a:solidFill>
                          <a:latin typeface="Calibri" panose="020F0502020204030204" pitchFamily="34" charset="0"/>
                          <a:ea typeface="Calibri" panose="020F0502020204030204" pitchFamily="34" charset="0"/>
                          <a:cs typeface="Calibri" panose="020F0502020204030204" pitchFamily="34" charset="0"/>
                        </a:rPr>
                        <a:t>PrEP</a:t>
                      </a:r>
                      <a:r>
                        <a:rPr lang="en-US" sz="1500" b="0">
                          <a:solidFill>
                            <a:schemeClr val="tx1"/>
                          </a:solidFill>
                          <a:latin typeface="Calibri" panose="020F0502020204030204" pitchFamily="34" charset="0"/>
                          <a:ea typeface="Calibri" panose="020F0502020204030204" pitchFamily="34" charset="0"/>
                          <a:cs typeface="Calibri" panose="020F0502020204030204" pitchFamily="34" charset="0"/>
                        </a:rPr>
                        <a:t> promotes promiscuity </a:t>
                      </a:r>
                    </a:p>
                    <a:p>
                      <a:pPr marL="342900" marR="0" lvl="0" indent="-285750" algn="l" defTabSz="457200" rtl="0" eaLnBrk="1" fontAlgn="auto" latinLnBrk="0" hangingPunct="1">
                        <a:lnSpc>
                          <a:spcPct val="100000"/>
                        </a:lnSpc>
                        <a:spcBef>
                          <a:spcPts val="0"/>
                        </a:spcBef>
                        <a:spcAft>
                          <a:spcPts val="0"/>
                        </a:spcAft>
                        <a:buClr>
                          <a:schemeClr val="accent3"/>
                        </a:buClr>
                        <a:buSzPct val="110000"/>
                        <a:buFont typeface="Wingdings" pitchFamily="2" charset="2"/>
                        <a:buChar char="§"/>
                        <a:tabLst/>
                        <a:defRPr/>
                      </a:pPr>
                      <a:endParaRPr lang="en-US" sz="1500" b="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57150" marR="0" lvl="0" indent="0" algn="l" defTabSz="457200" rtl="0" eaLnBrk="1" fontAlgn="auto" latinLnBrk="0" hangingPunct="1">
                        <a:lnSpc>
                          <a:spcPct val="100000"/>
                        </a:lnSpc>
                        <a:spcBef>
                          <a:spcPts val="0"/>
                        </a:spcBef>
                        <a:spcAft>
                          <a:spcPts val="0"/>
                        </a:spcAft>
                        <a:buClr>
                          <a:schemeClr val="accent3"/>
                        </a:buClr>
                        <a:buSzPct val="110000"/>
                        <a:buFont typeface="Wingdings" pitchFamily="2" charset="2"/>
                        <a:buNone/>
                        <a:tabLst/>
                        <a:defRPr/>
                      </a:pPr>
                      <a:r>
                        <a:rPr lang="en-US" sz="1500" b="1">
                          <a:solidFill>
                            <a:schemeClr val="tx1"/>
                          </a:solidFill>
                          <a:latin typeface="Calibri" panose="020F0502020204030204" pitchFamily="34" charset="0"/>
                          <a:ea typeface="Calibri" panose="020F0502020204030204" pitchFamily="34" charset="0"/>
                          <a:cs typeface="Calibri" panose="020F0502020204030204" pitchFamily="34" charset="0"/>
                        </a:rPr>
                        <a:t>Goals: </a:t>
                      </a:r>
                      <a:r>
                        <a:rPr lang="en-US" sz="1500" b="0">
                          <a:solidFill>
                            <a:schemeClr val="accent2"/>
                          </a:solidFill>
                          <a:latin typeface="Calibri" panose="020F0502020204030204" pitchFamily="34" charset="0"/>
                          <a:ea typeface="Calibri" panose="020F0502020204030204" pitchFamily="34" charset="0"/>
                          <a:cs typeface="Calibri" panose="020F0502020204030204" pitchFamily="34" charset="0"/>
                        </a:rPr>
                        <a:t>Focus on risk/responsibility to motivate </a:t>
                      </a:r>
                      <a:r>
                        <a:rPr lang="en-US" sz="1500" b="0" err="1">
                          <a:solidFill>
                            <a:schemeClr val="accent2"/>
                          </a:solidFill>
                          <a:latin typeface="Calibri" panose="020F0502020204030204" pitchFamily="34" charset="0"/>
                          <a:ea typeface="Calibri" panose="020F0502020204030204" pitchFamily="34" charset="0"/>
                          <a:cs typeface="Calibri" panose="020F0502020204030204" pitchFamily="34" charset="0"/>
                        </a:rPr>
                        <a:t>PrEP</a:t>
                      </a:r>
                      <a:r>
                        <a:rPr lang="en-US" sz="1500" b="0">
                          <a:solidFill>
                            <a:schemeClr val="accent2"/>
                          </a:solidFill>
                          <a:latin typeface="Calibri" panose="020F0502020204030204" pitchFamily="34" charset="0"/>
                          <a:ea typeface="Calibri" panose="020F0502020204030204" pitchFamily="34" charset="0"/>
                          <a:cs typeface="Calibri" panose="020F0502020204030204" pitchFamily="34" charset="0"/>
                        </a:rPr>
                        <a:t> use, rather than relationships and future desires </a:t>
                      </a:r>
                    </a:p>
                    <a:p>
                      <a:pPr marL="584200" indent="-171450">
                        <a:buFont typeface="Arial" panose="020B0604020202020204" pitchFamily="34" charset="0"/>
                        <a:buChar char="•"/>
                        <a:tabLst/>
                      </a:pPr>
                      <a:endParaRPr lang="en-US" sz="15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3322914284"/>
                  </a:ext>
                </a:extLst>
              </a:tr>
            </a:tbl>
          </a:graphicData>
        </a:graphic>
      </p:graphicFrame>
    </p:spTree>
    <p:extLst>
      <p:ext uri="{BB962C8B-B14F-4D97-AF65-F5344CB8AC3E}">
        <p14:creationId xmlns:p14="http://schemas.microsoft.com/office/powerpoint/2010/main" val="959361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C3BF-D192-B945-A752-EBC31AFFF790}"/>
              </a:ext>
            </a:extLst>
          </p:cNvPr>
          <p:cNvSpPr>
            <a:spLocks noGrp="1"/>
          </p:cNvSpPr>
          <p:nvPr>
            <p:ph type="title"/>
          </p:nvPr>
        </p:nvSpPr>
        <p:spPr/>
        <p:txBody>
          <a:bodyPr/>
          <a:lstStyle/>
          <a:p>
            <a:r>
              <a:rPr lang="en-GB"/>
              <a:t>Key gaps in our understanding of peers</a:t>
            </a:r>
            <a:br>
              <a:rPr lang="en-GB"/>
            </a:br>
            <a:r>
              <a:rPr lang="en-US" sz="1800">
                <a:solidFill>
                  <a:schemeClr val="accent2"/>
                </a:solidFill>
              </a:rPr>
              <a:t>(identified in the Action Tank)</a:t>
            </a:r>
            <a:endParaRPr lang="en-GB" sz="1800"/>
          </a:p>
        </p:txBody>
      </p:sp>
      <p:sp>
        <p:nvSpPr>
          <p:cNvPr id="4" name="Round Same Side Corner Rectangle 1">
            <a:extLst>
              <a:ext uri="{FF2B5EF4-FFF2-40B4-BE49-F238E27FC236}">
                <a16:creationId xmlns:a16="http://schemas.microsoft.com/office/drawing/2014/main" id="{19035A44-2342-164C-8649-3428B5C0B8E0}"/>
              </a:ext>
            </a:extLst>
          </p:cNvPr>
          <p:cNvSpPr/>
          <p:nvPr/>
        </p:nvSpPr>
        <p:spPr>
          <a:xfrm rot="5400000">
            <a:off x="-229063" y="2533176"/>
            <a:ext cx="4045389" cy="3587262"/>
          </a:xfrm>
          <a:prstGeom prst="round2SameRect">
            <a:avLst>
              <a:gd name="adj1" fmla="val 48323"/>
              <a:gd name="adj2" fmla="val 0"/>
            </a:avLst>
          </a:prstGeom>
          <a:solidFill>
            <a:srgbClr val="DE9F3B">
              <a:alpha val="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076299D-C91A-1E21-F221-B066282A9FC8}"/>
              </a:ext>
            </a:extLst>
          </p:cNvPr>
          <p:cNvPicPr>
            <a:picLocks noChangeAspect="1"/>
          </p:cNvPicPr>
          <p:nvPr/>
        </p:nvPicPr>
        <p:blipFill>
          <a:blip r:embed="rId2"/>
          <a:stretch>
            <a:fillRect/>
          </a:stretch>
        </p:blipFill>
        <p:spPr>
          <a:xfrm>
            <a:off x="676200" y="2942365"/>
            <a:ext cx="1969464" cy="2404580"/>
          </a:xfrm>
          <a:prstGeom prst="rect">
            <a:avLst/>
          </a:prstGeom>
        </p:spPr>
      </p:pic>
      <p:graphicFrame>
        <p:nvGraphicFramePr>
          <p:cNvPr id="9" name="Table 3">
            <a:extLst>
              <a:ext uri="{FF2B5EF4-FFF2-40B4-BE49-F238E27FC236}">
                <a16:creationId xmlns:a16="http://schemas.microsoft.com/office/drawing/2014/main" id="{9BE39A46-A4A1-4049-9B6C-94FC6B979ECC}"/>
              </a:ext>
            </a:extLst>
          </p:cNvPr>
          <p:cNvGraphicFramePr>
            <a:graphicFrameLocks noGrp="1"/>
          </p:cNvGraphicFramePr>
          <p:nvPr>
            <p:extLst>
              <p:ext uri="{D42A27DB-BD31-4B8C-83A1-F6EECF244321}">
                <p14:modId xmlns:p14="http://schemas.microsoft.com/office/powerpoint/2010/main" val="1004477679"/>
              </p:ext>
            </p:extLst>
          </p:nvPr>
        </p:nvGraphicFramePr>
        <p:xfrm>
          <a:off x="4007312" y="2351440"/>
          <a:ext cx="6799006" cy="3867825"/>
        </p:xfrm>
        <a:graphic>
          <a:graphicData uri="http://schemas.openxmlformats.org/drawingml/2006/table">
            <a:tbl>
              <a:tblPr firstRow="1" bandRow="1">
                <a:tableStyleId>{5C22544A-7EE6-4342-B048-85BDC9FD1C3A}</a:tableStyleId>
              </a:tblPr>
              <a:tblGrid>
                <a:gridCol w="2161975">
                  <a:extLst>
                    <a:ext uri="{9D8B030D-6E8A-4147-A177-3AD203B41FA5}">
                      <a16:colId xmlns:a16="http://schemas.microsoft.com/office/drawing/2014/main" val="2914956736"/>
                    </a:ext>
                  </a:extLst>
                </a:gridCol>
                <a:gridCol w="2677299">
                  <a:extLst>
                    <a:ext uri="{9D8B030D-6E8A-4147-A177-3AD203B41FA5}">
                      <a16:colId xmlns:a16="http://schemas.microsoft.com/office/drawing/2014/main" val="2740201405"/>
                    </a:ext>
                  </a:extLst>
                </a:gridCol>
                <a:gridCol w="1959732">
                  <a:extLst>
                    <a:ext uri="{9D8B030D-6E8A-4147-A177-3AD203B41FA5}">
                      <a16:colId xmlns:a16="http://schemas.microsoft.com/office/drawing/2014/main" val="853307245"/>
                    </a:ext>
                  </a:extLst>
                </a:gridCol>
              </a:tblGrid>
              <a:tr h="385892">
                <a:tc gridSpan="3">
                  <a:txBody>
                    <a:bodyPr/>
                    <a:lstStyle/>
                    <a:p>
                      <a:r>
                        <a:rPr lang="en-US" sz="1600" b="1">
                          <a:solidFill>
                            <a:schemeClr val="bg1"/>
                          </a:solidFill>
                          <a:latin typeface=""/>
                        </a:rPr>
                        <a:t>Overarching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sz="1600">
                        <a:solidFill>
                          <a:schemeClr val="bg1"/>
                        </a:solidFill>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sz="1600">
                        <a:solidFill>
                          <a:schemeClr val="bg1"/>
                        </a:solidFill>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757206330"/>
                  </a:ext>
                </a:extLst>
              </a:tr>
              <a:tr h="998113">
                <a:tc gridSpan="3">
                  <a:txBody>
                    <a:bodyPr/>
                    <a:lstStyle/>
                    <a:p>
                      <a:pPr marL="285750" indent="-285750">
                        <a:buFont typeface="Arial" panose="020B0604020202020204" pitchFamily="34" charset="0"/>
                        <a:buChar char="•"/>
                      </a:pPr>
                      <a:r>
                        <a:rPr lang="en-US" sz="1400">
                          <a:solidFill>
                            <a:schemeClr val="tx1"/>
                          </a:solidFill>
                        </a:rPr>
                        <a:t>What motivates AGYW to support their peers to access </a:t>
                      </a:r>
                      <a:r>
                        <a:rPr lang="en-US" sz="1400" err="1">
                          <a:solidFill>
                            <a:schemeClr val="tx1"/>
                          </a:solidFill>
                        </a:rPr>
                        <a:t>PrEP</a:t>
                      </a:r>
                      <a:r>
                        <a:rPr lang="en-US" sz="1400">
                          <a:solidFill>
                            <a:schemeClr val="tx1"/>
                          </a:solidFill>
                        </a:rPr>
                        <a:t>? What aids them? What deters them? </a:t>
                      </a:r>
                    </a:p>
                    <a:p>
                      <a:pPr marL="285750" indent="-285750">
                        <a:buFont typeface="Arial" panose="020B0604020202020204" pitchFamily="34" charset="0"/>
                        <a:buChar char="•"/>
                      </a:pPr>
                      <a:r>
                        <a:rPr lang="en-US" sz="1400">
                          <a:solidFill>
                            <a:schemeClr val="tx1"/>
                          </a:solidFill>
                        </a:rPr>
                        <a:t>How can we segment peers to improve our engagement? E.g. age, type of relationship, etc. </a:t>
                      </a:r>
                      <a:endParaRPr lang="en-US" sz="1400">
                        <a:solidFill>
                          <a:schemeClr val="accent3"/>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US" sz="1600">
                        <a:solidFill>
                          <a:schemeClr val="bg1"/>
                        </a:solidFill>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600">
                        <a:solidFill>
                          <a:schemeClr val="bg1"/>
                        </a:solidFill>
                        <a:latin typeface=""/>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E9F3B"/>
                    </a:solidFill>
                  </a:tcPr>
                </a:tc>
                <a:extLst>
                  <a:ext uri="{0D108BD9-81ED-4DB2-BD59-A6C34878D82A}">
                    <a16:rowId xmlns:a16="http://schemas.microsoft.com/office/drawing/2014/main" val="414270587"/>
                  </a:ext>
                </a:extLst>
              </a:tr>
              <a:tr h="354169">
                <a:tc>
                  <a:txBody>
                    <a:bodyPr/>
                    <a:lstStyle/>
                    <a:p>
                      <a:r>
                        <a:rPr lang="en-US" sz="1600" b="1">
                          <a:solidFill>
                            <a:schemeClr val="bg1"/>
                          </a:solidFill>
                          <a:latin typeface=""/>
                        </a:rPr>
                        <a:t>Capability</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600" b="1">
                          <a:solidFill>
                            <a:schemeClr val="bg1"/>
                          </a:solidFill>
                          <a:latin typeface=""/>
                        </a:rPr>
                        <a:t>Opportunity</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600" b="1">
                          <a:solidFill>
                            <a:schemeClr val="bg1"/>
                          </a:solidFill>
                          <a:latin typeface=""/>
                        </a:rPr>
                        <a:t>Motivation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E9F3B"/>
                    </a:solidFill>
                  </a:tcPr>
                </a:tc>
                <a:extLst>
                  <a:ext uri="{0D108BD9-81ED-4DB2-BD59-A6C34878D82A}">
                    <a16:rowId xmlns:a16="http://schemas.microsoft.com/office/drawing/2014/main" val="3806209133"/>
                  </a:ext>
                </a:extLst>
              </a:tr>
              <a:tr h="2129651">
                <a:tc>
                  <a:txBody>
                    <a:bodyPr/>
                    <a:lstStyle/>
                    <a:p>
                      <a:pPr marL="0" indent="0">
                        <a:buNone/>
                      </a:pPr>
                      <a:r>
                        <a:rPr lang="en-US" sz="1400" b="0">
                          <a:solidFill>
                            <a:schemeClr val="tx1"/>
                          </a:solidFill>
                        </a:rPr>
                        <a:t>What resources do peers need to undertake their roles effectively? </a:t>
                      </a:r>
                    </a:p>
                    <a:p>
                      <a:pPr marL="0" indent="0">
                        <a:buNone/>
                      </a:pPr>
                      <a:endParaRPr lang="en-US" sz="1400" b="0">
                        <a:solidFill>
                          <a:schemeClr val="tx1"/>
                        </a:solidFill>
                      </a:endParaRPr>
                    </a:p>
                    <a:p>
                      <a:pPr marL="0" indent="0">
                        <a:buNone/>
                      </a:pPr>
                      <a:endParaRPr lang="en-US" sz="1400" b="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r>
                        <a:rPr lang="en-US" sz="1400" b="0">
                          <a:solidFill>
                            <a:schemeClr val="tx1"/>
                          </a:solidFill>
                        </a:rPr>
                        <a:t>How can peers who use </a:t>
                      </a:r>
                      <a:r>
                        <a:rPr lang="en-US" sz="1400" b="0" err="1">
                          <a:solidFill>
                            <a:schemeClr val="tx1"/>
                          </a:solidFill>
                        </a:rPr>
                        <a:t>PrEP</a:t>
                      </a:r>
                      <a:r>
                        <a:rPr lang="en-US" sz="1400" b="0">
                          <a:solidFill>
                            <a:schemeClr val="tx1"/>
                          </a:solidFill>
                        </a:rPr>
                        <a:t> be encouraged/empowered to share their experience and be vocal in the community to create more acceptances/norms change? </a:t>
                      </a:r>
                    </a:p>
                    <a:p>
                      <a:endParaRPr lang="en-US" sz="1400" b="0">
                        <a:solidFill>
                          <a:schemeClr val="tx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None/>
                      </a:pPr>
                      <a:r>
                        <a:rPr lang="en-US" sz="1400" b="0">
                          <a:solidFill>
                            <a:schemeClr val="tx1"/>
                          </a:solidFill>
                        </a:rPr>
                        <a:t>What are the goals and beliefs that motivate AGYW to promote </a:t>
                      </a:r>
                      <a:r>
                        <a:rPr lang="en-US" sz="1400" b="0" err="1">
                          <a:solidFill>
                            <a:schemeClr val="tx1"/>
                          </a:solidFill>
                        </a:rPr>
                        <a:t>PrEP</a:t>
                      </a:r>
                      <a:r>
                        <a:rPr lang="en-US" sz="1400" b="0">
                          <a:solidFill>
                            <a:schemeClr val="tx1"/>
                          </a:solidFill>
                        </a:rPr>
                        <a:t> with their peers?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3448320118"/>
                  </a:ext>
                </a:extLst>
              </a:tr>
            </a:tbl>
          </a:graphicData>
        </a:graphic>
      </p:graphicFrame>
      <p:sp>
        <p:nvSpPr>
          <p:cNvPr id="10" name="Rectangle 9">
            <a:extLst>
              <a:ext uri="{FF2B5EF4-FFF2-40B4-BE49-F238E27FC236}">
                <a16:creationId xmlns:a16="http://schemas.microsoft.com/office/drawing/2014/main" id="{0A589C63-A2C3-894E-9D9F-994BAF507D87}"/>
              </a:ext>
            </a:extLst>
          </p:cNvPr>
          <p:cNvSpPr/>
          <p:nvPr/>
        </p:nvSpPr>
        <p:spPr>
          <a:xfrm>
            <a:off x="676200" y="1208440"/>
            <a:ext cx="10130118" cy="830997"/>
          </a:xfrm>
          <a:prstGeom prst="rect">
            <a:avLst/>
          </a:prstGeom>
        </p:spPr>
        <p:txBody>
          <a:bodyPr wrap="square">
            <a:spAutoFit/>
          </a:bodyPr>
          <a:lstStyle/>
          <a:p>
            <a:r>
              <a:rPr lang="en-US" sz="1600"/>
              <a:t>Action Tank participants reflected on the literature review findings and their programmatic experiences to identify key gaps in our understanding of peer engagement for the support of PrEP use among AGYW. This list is not comprehensive, but represents critical gaps identified by implementers and Ministries of Health. </a:t>
            </a:r>
          </a:p>
        </p:txBody>
      </p:sp>
    </p:spTree>
    <p:extLst>
      <p:ext uri="{BB962C8B-B14F-4D97-AF65-F5344CB8AC3E}">
        <p14:creationId xmlns:p14="http://schemas.microsoft.com/office/powerpoint/2010/main" val="753333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3F9FCE-989E-2E47-B2CC-A93A4F1C8932}"/>
              </a:ext>
            </a:extLst>
          </p:cNvPr>
          <p:cNvSpPr>
            <a:spLocks noGrp="1"/>
          </p:cNvSpPr>
          <p:nvPr>
            <p:ph type="body" sz="quarter" idx="13"/>
          </p:nvPr>
        </p:nvSpPr>
        <p:spPr/>
        <p:txBody>
          <a:bodyPr/>
          <a:lstStyle/>
          <a:p>
            <a:r>
              <a:rPr lang="en-GB"/>
              <a:t>4</a:t>
            </a:r>
          </a:p>
        </p:txBody>
      </p:sp>
      <p:sp>
        <p:nvSpPr>
          <p:cNvPr id="3" name="Text Placeholder 2">
            <a:extLst>
              <a:ext uri="{FF2B5EF4-FFF2-40B4-BE49-F238E27FC236}">
                <a16:creationId xmlns:a16="http://schemas.microsoft.com/office/drawing/2014/main" id="{AB06A39E-F316-4B48-B907-DC335C3956E2}"/>
              </a:ext>
            </a:extLst>
          </p:cNvPr>
          <p:cNvSpPr>
            <a:spLocks noGrp="1"/>
          </p:cNvSpPr>
          <p:nvPr>
            <p:ph type="body" sz="quarter" idx="14"/>
          </p:nvPr>
        </p:nvSpPr>
        <p:spPr/>
        <p:txBody>
          <a:bodyPr/>
          <a:lstStyle/>
          <a:p>
            <a:r>
              <a:rPr lang="en-US" sz="3200">
                <a:latin typeface="Calibri"/>
                <a:cs typeface="Calibri"/>
              </a:rPr>
              <a:t>Promising Interventions to Build Community Acceptance</a:t>
            </a:r>
            <a:endParaRPr lang="en-US" sz="1800">
              <a:latin typeface="Calibri"/>
              <a:cs typeface="Calibri"/>
            </a:endParaRPr>
          </a:p>
        </p:txBody>
      </p:sp>
      <p:sp>
        <p:nvSpPr>
          <p:cNvPr id="4" name="Subtitle 4">
            <a:extLst>
              <a:ext uri="{FF2B5EF4-FFF2-40B4-BE49-F238E27FC236}">
                <a16:creationId xmlns:a16="http://schemas.microsoft.com/office/drawing/2014/main" id="{AA2A1778-3724-4C4F-B5B6-B62C75BAB9A1}"/>
              </a:ext>
            </a:extLst>
          </p:cNvPr>
          <p:cNvSpPr txBox="1">
            <a:spLocks/>
          </p:cNvSpPr>
          <p:nvPr/>
        </p:nvSpPr>
        <p:spPr>
          <a:xfrm>
            <a:off x="3101546" y="4131829"/>
            <a:ext cx="7336682" cy="8762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rPr>
              <a:t>3) WHAT INTERVENTIONS HAVE SHOWN PROMISE IN BUILDING COMMUNITY ACCEPTANCE FOR THE USE OF HIV AND REPRODUCTIVE HEALTHCARE SERVICES? WHAT DATA HAVE SUGGESTED THESE INTERVENTIONS ARE PROMISING? </a:t>
            </a:r>
          </a:p>
        </p:txBody>
      </p:sp>
    </p:spTree>
    <p:extLst>
      <p:ext uri="{BB962C8B-B14F-4D97-AF65-F5344CB8AC3E}">
        <p14:creationId xmlns:p14="http://schemas.microsoft.com/office/powerpoint/2010/main" val="2102719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451F1-2A84-C740-ADB0-D1A5D1F19D2E}"/>
              </a:ext>
            </a:extLst>
          </p:cNvPr>
          <p:cNvSpPr>
            <a:spLocks noGrp="1"/>
          </p:cNvSpPr>
          <p:nvPr>
            <p:ph type="title"/>
          </p:nvPr>
        </p:nvSpPr>
        <p:spPr/>
        <p:txBody>
          <a:bodyPr/>
          <a:lstStyle/>
          <a:p>
            <a:r>
              <a:rPr lang="en-GB"/>
              <a:t>Identification of interventions</a:t>
            </a:r>
          </a:p>
        </p:txBody>
      </p:sp>
      <p:sp>
        <p:nvSpPr>
          <p:cNvPr id="4" name="Content Placeholder 4">
            <a:extLst>
              <a:ext uri="{FF2B5EF4-FFF2-40B4-BE49-F238E27FC236}">
                <a16:creationId xmlns:a16="http://schemas.microsoft.com/office/drawing/2014/main" id="{EB47DA27-313F-3745-9597-79A1AAFA8394}"/>
              </a:ext>
            </a:extLst>
          </p:cNvPr>
          <p:cNvSpPr>
            <a:spLocks noGrp="1"/>
          </p:cNvSpPr>
          <p:nvPr>
            <p:ph idx="1"/>
          </p:nvPr>
        </p:nvSpPr>
        <p:spPr>
          <a:xfrm>
            <a:off x="771444" y="1174832"/>
            <a:ext cx="10218339" cy="5261826"/>
          </a:xfrm>
        </p:spPr>
        <p:txBody>
          <a:bodyPr anchor="ctr">
            <a:normAutofit/>
          </a:bodyPr>
          <a:lstStyle/>
          <a:p>
            <a:pPr>
              <a:buSzPct val="110000"/>
            </a:pPr>
            <a:r>
              <a:rPr lang="en-US" sz="1800" b="1"/>
              <a:t>Informed by the above analysis, we sought to identify interventions that successfully built community acceptance among the primary influencers – partners, parents and caregivers, and peers. </a:t>
            </a:r>
          </a:p>
          <a:p>
            <a:pPr>
              <a:buSzPct val="110000"/>
            </a:pPr>
            <a:r>
              <a:rPr lang="en-US" sz="1800" b="1"/>
              <a:t>Interventions were prioritized if:</a:t>
            </a:r>
          </a:p>
          <a:p>
            <a:pPr lvl="1">
              <a:buSzPct val="110000"/>
              <a:buFont typeface="Courier New" panose="02070309020205020404" pitchFamily="49" charset="0"/>
              <a:buChar char="o"/>
            </a:pPr>
            <a:r>
              <a:rPr lang="en-US" sz="1800"/>
              <a:t>They were implemented, or for which results were documented, in peer-reviewed or grey literature between 2011-present</a:t>
            </a:r>
          </a:p>
          <a:p>
            <a:pPr lvl="1">
              <a:buSzPct val="110000"/>
              <a:buFont typeface="Courier New" panose="02070309020205020404" pitchFamily="49" charset="0"/>
              <a:buChar char="o"/>
            </a:pPr>
            <a:r>
              <a:rPr lang="en-US" sz="1800"/>
              <a:t>Primarily intended to improve health outcomes for youth or young adults in LMIC (primarily in sub-Saharan Africa)</a:t>
            </a:r>
          </a:p>
          <a:p>
            <a:pPr lvl="1">
              <a:buSzPct val="110000"/>
              <a:buFont typeface="Courier New" panose="02070309020205020404" pitchFamily="49" charset="0"/>
              <a:buChar char="o"/>
            </a:pPr>
            <a:r>
              <a:rPr lang="en-US" sz="1800"/>
              <a:t>Included some form of evaluation (no evaluation quality criteria were included due to the overall limited evaluation of these programs)</a:t>
            </a:r>
          </a:p>
          <a:p>
            <a:pPr lvl="1">
              <a:buSzPct val="110000"/>
              <a:buFont typeface="Courier New" panose="02070309020205020404" pitchFamily="49" charset="0"/>
              <a:buChar char="o"/>
            </a:pPr>
            <a:r>
              <a:rPr lang="en-US" sz="1800"/>
              <a:t>Focused on HIV prevention, treatment and care or ‘adjacent’ areas (e.g. reproductive health, maternal and child health, and gender-based violence prevention)</a:t>
            </a:r>
            <a:endParaRPr lang="en-US" sz="1800" b="1"/>
          </a:p>
          <a:p>
            <a:pPr>
              <a:buSzPct val="110000"/>
            </a:pPr>
            <a:r>
              <a:rPr lang="en-US" sz="1800"/>
              <a:t>Most interventions can only be deemed as ‘promising’ because they had not been completely evaluated for causal links between exposure and intermediate impact (change in Capability, Opportunity or Motivation) or behavioral outcome. </a:t>
            </a:r>
            <a:r>
              <a:rPr lang="en-US" sz="1800" b="1">
                <a:solidFill>
                  <a:schemeClr val="tx1"/>
                </a:solidFill>
              </a:rPr>
              <a:t>We’ve defined </a:t>
            </a:r>
            <a:r>
              <a:rPr lang="en-US" sz="1800" b="1" i="1">
                <a:solidFill>
                  <a:schemeClr val="tx1"/>
                </a:solidFill>
              </a:rPr>
              <a:t>promising </a:t>
            </a:r>
            <a:r>
              <a:rPr lang="en-US" sz="1800" b="1">
                <a:solidFill>
                  <a:schemeClr val="tx1"/>
                </a:solidFill>
              </a:rPr>
              <a:t>as those interventions with some evaluation data either at intermediate or behavioral outcome level, and/or documented anecdotal learnings or documented feedback from participants indicating some observed change in their lives or communities.</a:t>
            </a:r>
            <a:r>
              <a:rPr lang="en-US" sz="1800">
                <a:solidFill>
                  <a:schemeClr val="accent1"/>
                </a:solidFill>
              </a:rPr>
              <a:t> </a:t>
            </a:r>
            <a:r>
              <a:rPr lang="en-US" sz="1800"/>
              <a:t>Where more robust evaluation data are available, it is noted.  </a:t>
            </a:r>
            <a:endParaRPr lang="en-US" sz="1400"/>
          </a:p>
        </p:txBody>
      </p:sp>
    </p:spTree>
    <p:extLst>
      <p:ext uri="{BB962C8B-B14F-4D97-AF65-F5344CB8AC3E}">
        <p14:creationId xmlns:p14="http://schemas.microsoft.com/office/powerpoint/2010/main" val="3275343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E421E49-A066-E845-B3DA-117C1F19AFC7}"/>
              </a:ext>
            </a:extLst>
          </p:cNvPr>
          <p:cNvPicPr>
            <a:picLocks noGrp="1" noChangeAspect="1"/>
          </p:cNvPicPr>
          <p:nvPr>
            <p:ph idx="11"/>
          </p:nvPr>
        </p:nvPicPr>
        <p:blipFill>
          <a:blip r:embed="rId3"/>
          <a:stretch>
            <a:fillRect/>
          </a:stretch>
        </p:blipFill>
        <p:spPr>
          <a:xfrm>
            <a:off x="5814237" y="1333956"/>
            <a:ext cx="4701363" cy="4701363"/>
          </a:xfrm>
          <a:noFill/>
        </p:spPr>
      </p:pic>
      <p:sp>
        <p:nvSpPr>
          <p:cNvPr id="2" name="Content Placeholder 1">
            <a:extLst>
              <a:ext uri="{FF2B5EF4-FFF2-40B4-BE49-F238E27FC236}">
                <a16:creationId xmlns:a16="http://schemas.microsoft.com/office/drawing/2014/main" id="{C926801C-3F40-144C-AF09-8DD0C838E4D9}"/>
              </a:ext>
            </a:extLst>
          </p:cNvPr>
          <p:cNvSpPr>
            <a:spLocks noGrp="1"/>
          </p:cNvSpPr>
          <p:nvPr>
            <p:ph idx="1"/>
          </p:nvPr>
        </p:nvSpPr>
        <p:spPr>
          <a:xfrm>
            <a:off x="735550" y="3593831"/>
            <a:ext cx="5194195" cy="2692363"/>
          </a:xfrm>
        </p:spPr>
        <p:txBody>
          <a:bodyPr>
            <a:normAutofit/>
          </a:bodyPr>
          <a:lstStyle/>
          <a:p>
            <a:pPr marL="0" indent="0">
              <a:buNone/>
            </a:pPr>
            <a:r>
              <a:rPr lang="en-US" b="1">
                <a:solidFill>
                  <a:schemeClr val="accent2"/>
                </a:solidFill>
              </a:rPr>
              <a:t>Why adapt? </a:t>
            </a:r>
            <a:endParaRPr lang="en-US"/>
          </a:p>
          <a:p>
            <a:r>
              <a:rPr lang="en-US" sz="1800"/>
              <a:t>There is a lot to learn from past, current and ongoing programs from other sectors</a:t>
            </a:r>
          </a:p>
          <a:p>
            <a:r>
              <a:rPr lang="en-US" sz="1800"/>
              <a:t>Many similar issues with ASRH/contraceptive interventions, youth clinics, engaging parents, etc.</a:t>
            </a:r>
          </a:p>
          <a:p>
            <a:r>
              <a:rPr lang="en-US" sz="1800"/>
              <a:t>If done well, adaptation can save resources and time</a:t>
            </a:r>
          </a:p>
        </p:txBody>
      </p:sp>
      <p:sp>
        <p:nvSpPr>
          <p:cNvPr id="4" name="Title 3">
            <a:extLst>
              <a:ext uri="{FF2B5EF4-FFF2-40B4-BE49-F238E27FC236}">
                <a16:creationId xmlns:a16="http://schemas.microsoft.com/office/drawing/2014/main" id="{416E3F35-A342-D446-BC79-E39D6F08A93F}"/>
              </a:ext>
            </a:extLst>
          </p:cNvPr>
          <p:cNvSpPr>
            <a:spLocks noGrp="1"/>
          </p:cNvSpPr>
          <p:nvPr>
            <p:ph type="title"/>
          </p:nvPr>
        </p:nvSpPr>
        <p:spPr>
          <a:xfrm>
            <a:off x="0" y="217874"/>
            <a:ext cx="10515600" cy="1143000"/>
          </a:xfrm>
        </p:spPr>
        <p:txBody>
          <a:bodyPr anchor="ctr">
            <a:normAutofit/>
          </a:bodyPr>
          <a:lstStyle/>
          <a:p>
            <a:r>
              <a:rPr lang="en-US"/>
              <a:t>The identified interventions offer opportunity for adaptation </a:t>
            </a:r>
            <a:r>
              <a:rPr lang="en-US" sz="1200">
                <a:solidFill>
                  <a:schemeClr val="accent2"/>
                </a:solidFill>
              </a:rPr>
              <a:t>(presented at the Action Tank) </a:t>
            </a:r>
          </a:p>
        </p:txBody>
      </p:sp>
      <p:sp>
        <p:nvSpPr>
          <p:cNvPr id="3" name="Rectangle 2">
            <a:extLst>
              <a:ext uri="{FF2B5EF4-FFF2-40B4-BE49-F238E27FC236}">
                <a16:creationId xmlns:a16="http://schemas.microsoft.com/office/drawing/2014/main" id="{3427D815-F0F8-1F40-A171-276C8CA26EBD}"/>
              </a:ext>
            </a:extLst>
          </p:cNvPr>
          <p:cNvSpPr/>
          <p:nvPr/>
        </p:nvSpPr>
        <p:spPr>
          <a:xfrm>
            <a:off x="735550" y="1690549"/>
            <a:ext cx="5360450" cy="1631216"/>
          </a:xfrm>
          <a:prstGeom prst="rect">
            <a:avLst/>
          </a:prstGeom>
        </p:spPr>
        <p:txBody>
          <a:bodyPr wrap="square">
            <a:spAutoFit/>
          </a:bodyPr>
          <a:lstStyle/>
          <a:p>
            <a:r>
              <a:rPr lang="en-US" sz="2800" b="1">
                <a:solidFill>
                  <a:schemeClr val="accent2"/>
                </a:solidFill>
              </a:rPr>
              <a:t>What is adaptation? </a:t>
            </a:r>
          </a:p>
          <a:p>
            <a:endParaRPr lang="en-US"/>
          </a:p>
          <a:p>
            <a:r>
              <a:rPr lang="en-US"/>
              <a:t>“Intentional modification(s) of an evidence-informed intervention, in order to achieve a better fit between an intervention and a new context.”*</a:t>
            </a:r>
          </a:p>
        </p:txBody>
      </p:sp>
      <p:sp>
        <p:nvSpPr>
          <p:cNvPr id="8" name="TextBox 7">
            <a:extLst>
              <a:ext uri="{FF2B5EF4-FFF2-40B4-BE49-F238E27FC236}">
                <a16:creationId xmlns:a16="http://schemas.microsoft.com/office/drawing/2014/main" id="{FE0BFE38-3403-6441-A58D-F05D6DDA4C52}"/>
              </a:ext>
            </a:extLst>
          </p:cNvPr>
          <p:cNvSpPr txBox="1"/>
          <p:nvPr/>
        </p:nvSpPr>
        <p:spPr>
          <a:xfrm>
            <a:off x="735550" y="6441509"/>
            <a:ext cx="8796377" cy="246221"/>
          </a:xfrm>
          <a:prstGeom prst="rect">
            <a:avLst/>
          </a:prstGeom>
          <a:noFill/>
        </p:spPr>
        <p:txBody>
          <a:bodyPr wrap="square" rtlCol="0">
            <a:spAutoFit/>
          </a:bodyPr>
          <a:lstStyle/>
          <a:p>
            <a:r>
              <a:rPr lang="en-US" sz="1000"/>
              <a:t>*Source: Adapting New Interventions to new contexts – the ADAPT guidance.  Moore, G. et al. BMJ 2021; 374:n1679 http://dx.doi.org/10.1136/bmj.n1679</a:t>
            </a:r>
          </a:p>
        </p:txBody>
      </p:sp>
    </p:spTree>
    <p:extLst>
      <p:ext uri="{BB962C8B-B14F-4D97-AF65-F5344CB8AC3E}">
        <p14:creationId xmlns:p14="http://schemas.microsoft.com/office/powerpoint/2010/main" val="239822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1489-F947-7848-A4B7-DB7B12711C76}"/>
              </a:ext>
            </a:extLst>
          </p:cNvPr>
          <p:cNvSpPr>
            <a:spLocks noGrp="1"/>
          </p:cNvSpPr>
          <p:nvPr>
            <p:ph type="title"/>
          </p:nvPr>
        </p:nvSpPr>
        <p:spPr/>
        <p:txBody>
          <a:bodyPr/>
          <a:lstStyle/>
          <a:p>
            <a:pPr>
              <a:lnSpc>
                <a:spcPct val="100000"/>
              </a:lnSpc>
              <a:spcAft>
                <a:spcPts val="600"/>
              </a:spcAft>
            </a:pPr>
            <a:r>
              <a:rPr lang="en-US"/>
              <a:t>Key questions when considering adaptation</a:t>
            </a:r>
            <a:r>
              <a:rPr lang="en-US" sz="3200">
                <a:solidFill>
                  <a:schemeClr val="accent2"/>
                </a:solidFill>
              </a:rPr>
              <a:t> </a:t>
            </a:r>
            <a:br>
              <a:rPr lang="en-US" sz="3200">
                <a:solidFill>
                  <a:schemeClr val="accent2"/>
                </a:solidFill>
              </a:rPr>
            </a:br>
            <a:r>
              <a:rPr lang="en-US" sz="1200">
                <a:solidFill>
                  <a:schemeClr val="accent2"/>
                </a:solidFill>
              </a:rPr>
              <a:t>(presented at the Action Tank) </a:t>
            </a:r>
            <a:endParaRPr lang="en-US" sz="1200"/>
          </a:p>
        </p:txBody>
      </p:sp>
      <p:sp>
        <p:nvSpPr>
          <p:cNvPr id="9" name="Content Placeholder 8">
            <a:extLst>
              <a:ext uri="{FF2B5EF4-FFF2-40B4-BE49-F238E27FC236}">
                <a16:creationId xmlns:a16="http://schemas.microsoft.com/office/drawing/2014/main" id="{AB4ACABA-E5AD-1D40-A8AC-8C53667CF2AC}"/>
              </a:ext>
            </a:extLst>
          </p:cNvPr>
          <p:cNvSpPr>
            <a:spLocks noGrp="1"/>
          </p:cNvSpPr>
          <p:nvPr>
            <p:ph idx="1"/>
          </p:nvPr>
        </p:nvSpPr>
        <p:spPr/>
        <p:txBody>
          <a:bodyPr/>
          <a:lstStyle/>
          <a:p>
            <a:pPr marL="0" lvl="0" indent="0">
              <a:buNone/>
            </a:pPr>
            <a:endParaRPr lang="en-US"/>
          </a:p>
          <a:p>
            <a:pPr lvl="1"/>
            <a:endParaRPr lang="en-US"/>
          </a:p>
          <a:p>
            <a:pPr lvl="1"/>
            <a:endParaRPr lang="en-US"/>
          </a:p>
          <a:p>
            <a:pPr lvl="0"/>
            <a:endParaRPr lang="en-US"/>
          </a:p>
          <a:p>
            <a:pPr lvl="1"/>
            <a:endParaRPr lang="en-US"/>
          </a:p>
          <a:p>
            <a:pPr lvl="1"/>
            <a:endParaRPr lang="en-US"/>
          </a:p>
        </p:txBody>
      </p:sp>
      <p:graphicFrame>
        <p:nvGraphicFramePr>
          <p:cNvPr id="10" name="Table 10">
            <a:extLst>
              <a:ext uri="{FF2B5EF4-FFF2-40B4-BE49-F238E27FC236}">
                <a16:creationId xmlns:a16="http://schemas.microsoft.com/office/drawing/2014/main" id="{0A49080E-3BFB-DAEF-9DEC-F51AC8FABF9B}"/>
              </a:ext>
            </a:extLst>
          </p:cNvPr>
          <p:cNvGraphicFramePr>
            <a:graphicFrameLocks noGrp="1"/>
          </p:cNvGraphicFramePr>
          <p:nvPr>
            <p:extLst>
              <p:ext uri="{D42A27DB-BD31-4B8C-83A1-F6EECF244321}">
                <p14:modId xmlns:p14="http://schemas.microsoft.com/office/powerpoint/2010/main" val="3640003713"/>
              </p:ext>
            </p:extLst>
          </p:nvPr>
        </p:nvGraphicFramePr>
        <p:xfrm>
          <a:off x="519684" y="1477648"/>
          <a:ext cx="10241081" cy="4826627"/>
        </p:xfrm>
        <a:graphic>
          <a:graphicData uri="http://schemas.openxmlformats.org/drawingml/2006/table">
            <a:tbl>
              <a:tblPr firstRow="1" bandRow="1">
                <a:tableStyleId>{5C22544A-7EE6-4342-B048-85BDC9FD1C3A}</a:tableStyleId>
              </a:tblPr>
              <a:tblGrid>
                <a:gridCol w="3065627">
                  <a:extLst>
                    <a:ext uri="{9D8B030D-6E8A-4147-A177-3AD203B41FA5}">
                      <a16:colId xmlns:a16="http://schemas.microsoft.com/office/drawing/2014/main" val="3690247829"/>
                    </a:ext>
                  </a:extLst>
                </a:gridCol>
                <a:gridCol w="7175454">
                  <a:extLst>
                    <a:ext uri="{9D8B030D-6E8A-4147-A177-3AD203B41FA5}">
                      <a16:colId xmlns:a16="http://schemas.microsoft.com/office/drawing/2014/main" val="2844733052"/>
                    </a:ext>
                  </a:extLst>
                </a:gridCol>
              </a:tblGrid>
              <a:tr h="425023">
                <a:tc>
                  <a:txBody>
                    <a:bodyPr/>
                    <a:lstStyle/>
                    <a:p>
                      <a:r>
                        <a:rPr lang="en-US" sz="1800">
                          <a:latin typeface=""/>
                        </a:rPr>
                        <a:t>Key Questions</a:t>
                      </a:r>
                    </a:p>
                  </a:txBody>
                  <a:tcP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latin typeface=""/>
                        </a:rPr>
                        <a:t>Considerations</a:t>
                      </a:r>
                    </a:p>
                  </a:txBody>
                  <a:tcP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506598"/>
                  </a:ext>
                </a:extLst>
              </a:tr>
              <a:tr h="1048001">
                <a:tc>
                  <a:txBody>
                    <a:bodyPr/>
                    <a:lstStyle/>
                    <a:p>
                      <a:r>
                        <a:rPr lang="en-US" b="1">
                          <a:solidFill>
                            <a:srgbClr val="05676D"/>
                          </a:solidFill>
                        </a:rPr>
                        <a:t>Do we adapt?</a:t>
                      </a:r>
                    </a:p>
                  </a:txBody>
                  <a:tcP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Are there evidence-based interventions that fit our issue, context and target population?</a:t>
                      </a:r>
                    </a:p>
                    <a:p>
                      <a:pPr marL="285750" indent="-285750">
                        <a:buFont typeface="Arial" panose="020B0604020202020204" pitchFamily="34" charset="0"/>
                        <a:buChar char="•"/>
                      </a:pPr>
                      <a:endParaRPr lang="en-US"/>
                    </a:p>
                  </a:txBody>
                  <a:tcP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2792182431"/>
                  </a:ext>
                </a:extLst>
              </a:tr>
              <a:tr h="1362401">
                <a:tc>
                  <a:txBody>
                    <a:bodyPr/>
                    <a:lstStyle/>
                    <a:p>
                      <a:r>
                        <a:rPr lang="en-US" b="1">
                          <a:solidFill>
                            <a:srgbClr val="05676D"/>
                          </a:solidFill>
                        </a:rPr>
                        <a:t>What could we adapt from?</a:t>
                      </a:r>
                    </a:p>
                  </a:txBody>
                  <a:tcP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a:t>Which interventions are likely to have the best fit with target population, context and theoretical base?</a:t>
                      </a:r>
                    </a:p>
                    <a:p>
                      <a:pPr marL="285750" indent="-285750">
                        <a:buFont typeface="Arial" panose="020B0604020202020204" pitchFamily="34" charset="0"/>
                        <a:buChar char="•"/>
                      </a:pPr>
                      <a:r>
                        <a:rPr lang="en-US"/>
                        <a:t>What are the potential barriers/mismatches with our needs, goals and capacity, and the interventions we might adapt from?</a:t>
                      </a:r>
                    </a:p>
                  </a:txBody>
                  <a:tcP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8012424"/>
                  </a:ext>
                </a:extLst>
              </a:tr>
              <a:tr h="1991202">
                <a:tc>
                  <a:txBody>
                    <a:bodyPr/>
                    <a:lstStyle/>
                    <a:p>
                      <a:r>
                        <a:rPr lang="en-US" b="1">
                          <a:solidFill>
                            <a:srgbClr val="05676D"/>
                          </a:solidFill>
                        </a:rPr>
                        <a:t>What elements would we adapt? </a:t>
                      </a:r>
                      <a:r>
                        <a:rPr lang="en-US" b="0" i="1">
                          <a:solidFill>
                            <a:srgbClr val="05676D"/>
                          </a:solidFill>
                        </a:rPr>
                        <a:t>What is core vs. what can be adapted without impacting effect?</a:t>
                      </a:r>
                    </a:p>
                  </a:txBody>
                  <a:tcP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285750" indent="-285750">
                        <a:buFont typeface="Arial" panose="020B0604020202020204" pitchFamily="34" charset="0"/>
                        <a:buChar char="•"/>
                      </a:pPr>
                      <a:r>
                        <a:rPr lang="en-US"/>
                        <a:t>Intervention procedures (e.g. location, recruitment, delivery, staff makeup)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Participants (e.g. different target 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Context and cultural relevance</a:t>
                      </a:r>
                    </a:p>
                    <a:p>
                      <a:pPr marL="285750" indent="-285750">
                        <a:buFont typeface="Arial" panose="020B0604020202020204" pitchFamily="34" charset="0"/>
                        <a:buChar char="•"/>
                      </a:pPr>
                      <a:r>
                        <a:rPr lang="en-US"/>
                        <a:t>Dosage (e.g. number, length of sessions)</a:t>
                      </a:r>
                    </a:p>
                    <a:p>
                      <a:pPr marL="285750" indent="-285750">
                        <a:buFont typeface="Arial" panose="020B0604020202020204" pitchFamily="34" charset="0"/>
                        <a:buChar char="•"/>
                      </a:pPr>
                      <a:r>
                        <a:rPr lang="en-US"/>
                        <a:t>Content (e.g. topics, services)</a:t>
                      </a:r>
                    </a:p>
                  </a:txBody>
                  <a:tcP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2627141453"/>
                  </a:ext>
                </a:extLst>
              </a:tr>
            </a:tbl>
          </a:graphicData>
        </a:graphic>
      </p:graphicFrame>
    </p:spTree>
    <p:extLst>
      <p:ext uri="{BB962C8B-B14F-4D97-AF65-F5344CB8AC3E}">
        <p14:creationId xmlns:p14="http://schemas.microsoft.com/office/powerpoint/2010/main" val="499236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170E-3421-D74A-B728-FE66DAFC0FA8}"/>
              </a:ext>
            </a:extLst>
          </p:cNvPr>
          <p:cNvSpPr>
            <a:spLocks noGrp="1"/>
          </p:cNvSpPr>
          <p:nvPr>
            <p:ph type="title"/>
          </p:nvPr>
        </p:nvSpPr>
        <p:spPr/>
        <p:txBody>
          <a:bodyPr/>
          <a:lstStyle/>
          <a:p>
            <a:r>
              <a:rPr lang="en-GB"/>
              <a:t>What we found</a:t>
            </a:r>
          </a:p>
        </p:txBody>
      </p:sp>
      <p:grpSp>
        <p:nvGrpSpPr>
          <p:cNvPr id="29" name="Group 28">
            <a:extLst>
              <a:ext uri="{FF2B5EF4-FFF2-40B4-BE49-F238E27FC236}">
                <a16:creationId xmlns:a16="http://schemas.microsoft.com/office/drawing/2014/main" id="{9E04F9D0-C8D0-4040-AB17-F1DFF615CB2D}"/>
              </a:ext>
            </a:extLst>
          </p:cNvPr>
          <p:cNvGrpSpPr/>
          <p:nvPr/>
        </p:nvGrpSpPr>
        <p:grpSpPr>
          <a:xfrm>
            <a:off x="-11456" y="2055377"/>
            <a:ext cx="10944527" cy="2631422"/>
            <a:chOff x="-2" y="1762565"/>
            <a:chExt cx="10944527" cy="2631422"/>
          </a:xfrm>
        </p:grpSpPr>
        <p:sp>
          <p:nvSpPr>
            <p:cNvPr id="10" name="Round Same Side Corner Rectangle 1">
              <a:extLst>
                <a:ext uri="{FF2B5EF4-FFF2-40B4-BE49-F238E27FC236}">
                  <a16:creationId xmlns:a16="http://schemas.microsoft.com/office/drawing/2014/main" id="{068802B1-98D0-554E-8532-8C950CED3922}"/>
                </a:ext>
              </a:extLst>
            </p:cNvPr>
            <p:cNvSpPr/>
            <p:nvPr/>
          </p:nvSpPr>
          <p:spPr>
            <a:xfrm rot="5400000">
              <a:off x="5058026" y="-3295461"/>
              <a:ext cx="762155" cy="10878207"/>
            </a:xfrm>
            <a:prstGeom prst="round2SameRect">
              <a:avLst>
                <a:gd name="adj1" fmla="val 48323"/>
                <a:gd name="adj2" fmla="val 0"/>
              </a:avLst>
            </a:prstGeom>
            <a:solidFill>
              <a:srgbClr val="E9F0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
              <a:extLst>
                <a:ext uri="{FF2B5EF4-FFF2-40B4-BE49-F238E27FC236}">
                  <a16:creationId xmlns:a16="http://schemas.microsoft.com/office/drawing/2014/main" id="{C492F80F-19F8-F54B-8CF8-CC8B51919209}"/>
                </a:ext>
              </a:extLst>
            </p:cNvPr>
            <p:cNvSpPr/>
            <p:nvPr/>
          </p:nvSpPr>
          <p:spPr>
            <a:xfrm rot="5400000">
              <a:off x="5060496" y="-2388711"/>
              <a:ext cx="757214" cy="10878207"/>
            </a:xfrm>
            <a:prstGeom prst="round2SameRect">
              <a:avLst>
                <a:gd name="adj1" fmla="val 48323"/>
                <a:gd name="adj2" fmla="val 0"/>
              </a:avLst>
            </a:prstGeom>
            <a:solidFill>
              <a:srgbClr val="F2E8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
              <a:extLst>
                <a:ext uri="{FF2B5EF4-FFF2-40B4-BE49-F238E27FC236}">
                  <a16:creationId xmlns:a16="http://schemas.microsoft.com/office/drawing/2014/main" id="{6311F8BE-B79D-704F-B2C3-058A765D6701}"/>
                </a:ext>
              </a:extLst>
            </p:cNvPr>
            <p:cNvSpPr/>
            <p:nvPr/>
          </p:nvSpPr>
          <p:spPr>
            <a:xfrm rot="5400000">
              <a:off x="5060494" y="-1484430"/>
              <a:ext cx="757216" cy="10878206"/>
            </a:xfrm>
            <a:prstGeom prst="round2SameRect">
              <a:avLst>
                <a:gd name="adj1" fmla="val 48323"/>
                <a:gd name="adj2" fmla="val 0"/>
              </a:avLst>
            </a:prstGeom>
            <a:solidFill>
              <a:srgbClr val="FDF6E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626A510-6BFE-164C-A03C-7B3128E82B1F}"/>
                </a:ext>
              </a:extLst>
            </p:cNvPr>
            <p:cNvSpPr txBox="1"/>
            <p:nvPr/>
          </p:nvSpPr>
          <p:spPr>
            <a:xfrm>
              <a:off x="878242" y="1827667"/>
              <a:ext cx="9877096" cy="646331"/>
            </a:xfrm>
            <a:prstGeom prst="rect">
              <a:avLst/>
            </a:prstGeom>
            <a:noFill/>
          </p:spPr>
          <p:txBody>
            <a:bodyPr wrap="square">
              <a:spAutoFit/>
            </a:bodyPr>
            <a:lstStyle/>
            <a:p>
              <a:pPr>
                <a:buClr>
                  <a:schemeClr val="accent1"/>
                </a:buClr>
                <a:buSzPct val="110000"/>
              </a:pPr>
              <a:r>
                <a:rPr lang="en-US" sz="2000" b="1">
                  <a:solidFill>
                    <a:schemeClr val="accent1"/>
                  </a:solidFill>
                </a:rPr>
                <a:t>8</a:t>
              </a:r>
              <a:r>
                <a:rPr lang="en-US" sz="1600">
                  <a:solidFill>
                    <a:schemeClr val="accent1"/>
                  </a:solidFill>
                </a:rPr>
                <a:t>  </a:t>
              </a:r>
              <a:r>
                <a:rPr lang="en-US" sz="1600"/>
                <a:t>PrEP-specific interventions were identified as promising (or intended for evaluation); </a:t>
              </a:r>
              <a:r>
                <a:rPr lang="en-US" sz="2000" b="1"/>
                <a:t>4 </a:t>
              </a:r>
              <a:r>
                <a:rPr lang="en-US" sz="1600"/>
                <a:t>of these were presented within the Action Tank  </a:t>
              </a:r>
            </a:p>
          </p:txBody>
        </p:sp>
        <p:sp>
          <p:nvSpPr>
            <p:cNvPr id="17" name="TextBox 16">
              <a:extLst>
                <a:ext uri="{FF2B5EF4-FFF2-40B4-BE49-F238E27FC236}">
                  <a16:creationId xmlns:a16="http://schemas.microsoft.com/office/drawing/2014/main" id="{FA997CCB-8A28-B740-9445-CEA4AF9FC660}"/>
                </a:ext>
              </a:extLst>
            </p:cNvPr>
            <p:cNvSpPr txBox="1"/>
            <p:nvPr/>
          </p:nvSpPr>
          <p:spPr>
            <a:xfrm>
              <a:off x="878242" y="2705074"/>
              <a:ext cx="9877096" cy="646331"/>
            </a:xfrm>
            <a:prstGeom prst="rect">
              <a:avLst/>
            </a:prstGeom>
            <a:noFill/>
          </p:spPr>
          <p:txBody>
            <a:bodyPr wrap="square">
              <a:spAutoFit/>
            </a:bodyPr>
            <a:lstStyle/>
            <a:p>
              <a:pPr>
                <a:buClr>
                  <a:schemeClr val="accent3"/>
                </a:buClr>
                <a:buSzPct val="110000"/>
              </a:pPr>
              <a:r>
                <a:rPr lang="en-US" sz="2000" b="1">
                  <a:solidFill>
                    <a:schemeClr val="accent2"/>
                  </a:solidFill>
                </a:rPr>
                <a:t>27</a:t>
              </a:r>
              <a:r>
                <a:rPr lang="en-US" sz="1600"/>
                <a:t> sector-adjacent interventions were shortlisted for relevance based on the selection criteria; the ‘Intervention Catalogue’ summarizes these interventions</a:t>
              </a:r>
            </a:p>
          </p:txBody>
        </p:sp>
        <p:sp>
          <p:nvSpPr>
            <p:cNvPr id="19" name="TextBox 18">
              <a:extLst>
                <a:ext uri="{FF2B5EF4-FFF2-40B4-BE49-F238E27FC236}">
                  <a16:creationId xmlns:a16="http://schemas.microsoft.com/office/drawing/2014/main" id="{22B3A858-AE41-5F4B-B0C2-391FAE994110}"/>
                </a:ext>
              </a:extLst>
            </p:cNvPr>
            <p:cNvSpPr txBox="1"/>
            <p:nvPr/>
          </p:nvSpPr>
          <p:spPr>
            <a:xfrm>
              <a:off x="878242" y="3747656"/>
              <a:ext cx="10066283" cy="646331"/>
            </a:xfrm>
            <a:prstGeom prst="rect">
              <a:avLst/>
            </a:prstGeom>
            <a:noFill/>
          </p:spPr>
          <p:txBody>
            <a:bodyPr wrap="square">
              <a:spAutoFit/>
            </a:bodyPr>
            <a:lstStyle/>
            <a:p>
              <a:pPr>
                <a:buClr>
                  <a:schemeClr val="accent3"/>
                </a:buClr>
                <a:buSzPct val="110000"/>
              </a:pPr>
              <a:r>
                <a:rPr lang="en-US" sz="2000" b="1">
                  <a:solidFill>
                    <a:srgbClr val="DE9F3B"/>
                  </a:solidFill>
                </a:rPr>
                <a:t>11</a:t>
              </a:r>
              <a:r>
                <a:rPr lang="en-US" sz="1600"/>
                <a:t> interventions (</a:t>
              </a:r>
              <a:r>
                <a:rPr lang="en-US" sz="1600" err="1"/>
                <a:t>PrEP</a:t>
              </a:r>
              <a:r>
                <a:rPr lang="en-US" sz="1600"/>
                <a:t>-specific and sector-adjacent) were presented for a “deep dive” analysis within the Action Tank; these deep dive presentations are presented in Section 5 of this report </a:t>
              </a:r>
            </a:p>
          </p:txBody>
        </p:sp>
        <p:sp>
          <p:nvSpPr>
            <p:cNvPr id="23" name="Round Same Side Corner Rectangle 1">
              <a:extLst>
                <a:ext uri="{FF2B5EF4-FFF2-40B4-BE49-F238E27FC236}">
                  <a16:creationId xmlns:a16="http://schemas.microsoft.com/office/drawing/2014/main" id="{5DC95F92-2C72-854D-82BC-BC487D0093E5}"/>
                </a:ext>
              </a:extLst>
            </p:cNvPr>
            <p:cNvSpPr/>
            <p:nvPr/>
          </p:nvSpPr>
          <p:spPr>
            <a:xfrm rot="5400000">
              <a:off x="-3392" y="1765956"/>
              <a:ext cx="762156" cy="755375"/>
            </a:xfrm>
            <a:prstGeom prst="round2SameRect">
              <a:avLst>
                <a:gd name="adj1" fmla="val 48323"/>
                <a:gd name="adj2" fmla="val 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Same Side Corner Rectangle 1">
              <a:extLst>
                <a:ext uri="{FF2B5EF4-FFF2-40B4-BE49-F238E27FC236}">
                  <a16:creationId xmlns:a16="http://schemas.microsoft.com/office/drawing/2014/main" id="{F3D60FDD-A762-2A4F-A21F-10DB6678885A}"/>
                </a:ext>
              </a:extLst>
            </p:cNvPr>
            <p:cNvSpPr/>
            <p:nvPr/>
          </p:nvSpPr>
          <p:spPr>
            <a:xfrm rot="5400000">
              <a:off x="-3391" y="3574517"/>
              <a:ext cx="762156" cy="755375"/>
            </a:xfrm>
            <a:prstGeom prst="round2SameRect">
              <a:avLst>
                <a:gd name="adj1" fmla="val 48323"/>
                <a:gd name="adj2" fmla="val 0"/>
              </a:avLst>
            </a:prstGeom>
            <a:solidFill>
              <a:srgbClr val="DE9F3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5CE715C1-D4D9-3C49-A33A-1137FB870939}"/>
              </a:ext>
            </a:extLst>
          </p:cNvPr>
          <p:cNvSpPr txBox="1"/>
          <p:nvPr/>
        </p:nvSpPr>
        <p:spPr>
          <a:xfrm>
            <a:off x="311365" y="4958406"/>
            <a:ext cx="10621706" cy="954107"/>
          </a:xfrm>
          <a:prstGeom prst="rect">
            <a:avLst/>
          </a:prstGeom>
          <a:noFill/>
        </p:spPr>
        <p:txBody>
          <a:bodyPr wrap="square">
            <a:spAutoFit/>
          </a:bodyPr>
          <a:lstStyle/>
          <a:p>
            <a:pPr marL="0" indent="0">
              <a:buNone/>
            </a:pPr>
            <a:r>
              <a:rPr lang="en-US" sz="1400" b="1"/>
              <a:t>NOTE: </a:t>
            </a:r>
            <a:r>
              <a:rPr lang="en-US" sz="1400"/>
              <a:t>We organized the analysis by key influencer: ‘peers’, ‘male partners’ and ‘parents/caregivers’. Most parent/caregiver programs targeted families and primarily mothers, who are the preferred source of support by AGYW.  Some programs did target entire families or grandparents. We included interventions that targeted youth (male and female adolescents and young adults) with the intent of encouraging peer support as ‘peer’ interventions, even if the primary intent of the intervention was not solely focusing on the peers of the primary audience.  </a:t>
            </a:r>
          </a:p>
        </p:txBody>
      </p:sp>
      <p:sp>
        <p:nvSpPr>
          <p:cNvPr id="24" name="Round Same Side Corner Rectangle 1">
            <a:extLst>
              <a:ext uri="{FF2B5EF4-FFF2-40B4-BE49-F238E27FC236}">
                <a16:creationId xmlns:a16="http://schemas.microsoft.com/office/drawing/2014/main" id="{DFE01F83-64AD-6A43-980D-5D7D608ED83D}"/>
              </a:ext>
            </a:extLst>
          </p:cNvPr>
          <p:cNvSpPr/>
          <p:nvPr/>
        </p:nvSpPr>
        <p:spPr>
          <a:xfrm rot="5400000">
            <a:off x="-3391" y="2963047"/>
            <a:ext cx="762156" cy="755375"/>
          </a:xfrm>
          <a:prstGeom prst="round2SameRect">
            <a:avLst>
              <a:gd name="adj1" fmla="val 48323"/>
              <a:gd name="adj2" fmla="val 0"/>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461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A051-34BE-0246-AC47-7A3385DBA86F}"/>
              </a:ext>
            </a:extLst>
          </p:cNvPr>
          <p:cNvSpPr>
            <a:spLocks noGrp="1"/>
          </p:cNvSpPr>
          <p:nvPr>
            <p:ph type="body" sz="quarter" idx="14"/>
          </p:nvPr>
        </p:nvSpPr>
        <p:spPr/>
        <p:txBody>
          <a:bodyPr/>
          <a:lstStyle/>
          <a:p>
            <a:r>
              <a:rPr lang="en-GB"/>
              <a:t>Purpose and approach</a:t>
            </a:r>
          </a:p>
        </p:txBody>
      </p:sp>
      <p:sp>
        <p:nvSpPr>
          <p:cNvPr id="5" name="Text Placeholder 1">
            <a:extLst>
              <a:ext uri="{FF2B5EF4-FFF2-40B4-BE49-F238E27FC236}">
                <a16:creationId xmlns:a16="http://schemas.microsoft.com/office/drawing/2014/main" id="{6FECD9C6-6DF5-3246-A658-284797231BDE}"/>
              </a:ext>
            </a:extLst>
          </p:cNvPr>
          <p:cNvSpPr>
            <a:spLocks noGrp="1"/>
          </p:cNvSpPr>
          <p:nvPr>
            <p:ph type="body" sz="quarter" idx="13"/>
          </p:nvPr>
        </p:nvSpPr>
        <p:spPr>
          <a:xfrm>
            <a:off x="461148" y="2552489"/>
            <a:ext cx="2378912" cy="1821117"/>
          </a:xfrm>
        </p:spPr>
        <p:txBody>
          <a:bodyPr/>
          <a:lstStyle/>
          <a:p>
            <a:r>
              <a:rPr lang="en-GB"/>
              <a:t>1</a:t>
            </a:r>
          </a:p>
        </p:txBody>
      </p:sp>
    </p:spTree>
    <p:extLst>
      <p:ext uri="{BB962C8B-B14F-4D97-AF65-F5344CB8AC3E}">
        <p14:creationId xmlns:p14="http://schemas.microsoft.com/office/powerpoint/2010/main" val="991928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D337-A379-494C-9186-7F2D3C05F0AB}"/>
              </a:ext>
            </a:extLst>
          </p:cNvPr>
          <p:cNvSpPr>
            <a:spLocks noGrp="1"/>
          </p:cNvSpPr>
          <p:nvPr>
            <p:ph type="title"/>
          </p:nvPr>
        </p:nvSpPr>
        <p:spPr>
          <a:xfrm>
            <a:off x="0" y="0"/>
            <a:ext cx="10515600" cy="1143000"/>
          </a:xfrm>
        </p:spPr>
        <p:txBody>
          <a:bodyPr/>
          <a:lstStyle/>
          <a:p>
            <a:r>
              <a:rPr lang="en-GB"/>
              <a:t>PrEP-specific intervention catalogue </a:t>
            </a:r>
          </a:p>
        </p:txBody>
      </p:sp>
      <p:graphicFrame>
        <p:nvGraphicFramePr>
          <p:cNvPr id="7" name="Table 4">
            <a:extLst>
              <a:ext uri="{FF2B5EF4-FFF2-40B4-BE49-F238E27FC236}">
                <a16:creationId xmlns:a16="http://schemas.microsoft.com/office/drawing/2014/main" id="{4B574F18-652E-5540-972A-C08063EF1DE8}"/>
              </a:ext>
            </a:extLst>
          </p:cNvPr>
          <p:cNvGraphicFramePr>
            <a:graphicFrameLocks/>
          </p:cNvGraphicFramePr>
          <p:nvPr>
            <p:extLst>
              <p:ext uri="{D42A27DB-BD31-4B8C-83A1-F6EECF244321}">
                <p14:modId xmlns:p14="http://schemas.microsoft.com/office/powerpoint/2010/main" val="3519125903"/>
              </p:ext>
            </p:extLst>
          </p:nvPr>
        </p:nvGraphicFramePr>
        <p:xfrm>
          <a:off x="142876" y="1728482"/>
          <a:ext cx="11015660" cy="4943781"/>
        </p:xfrm>
        <a:graphic>
          <a:graphicData uri="http://schemas.openxmlformats.org/drawingml/2006/table">
            <a:tbl>
              <a:tblPr firstRow="1" bandRow="1">
                <a:tableStyleId>{21E4AEA4-8DFA-4A89-87EB-49C32662AFE0}</a:tableStyleId>
              </a:tblPr>
              <a:tblGrid>
                <a:gridCol w="1787810">
                  <a:extLst>
                    <a:ext uri="{9D8B030D-6E8A-4147-A177-3AD203B41FA5}">
                      <a16:colId xmlns:a16="http://schemas.microsoft.com/office/drawing/2014/main" val="903213060"/>
                    </a:ext>
                  </a:extLst>
                </a:gridCol>
                <a:gridCol w="1154113">
                  <a:extLst>
                    <a:ext uri="{9D8B030D-6E8A-4147-A177-3AD203B41FA5}">
                      <a16:colId xmlns:a16="http://schemas.microsoft.com/office/drawing/2014/main" val="1523422843"/>
                    </a:ext>
                  </a:extLst>
                </a:gridCol>
                <a:gridCol w="2558764">
                  <a:extLst>
                    <a:ext uri="{9D8B030D-6E8A-4147-A177-3AD203B41FA5}">
                      <a16:colId xmlns:a16="http://schemas.microsoft.com/office/drawing/2014/main" val="2386076575"/>
                    </a:ext>
                  </a:extLst>
                </a:gridCol>
                <a:gridCol w="3111893">
                  <a:extLst>
                    <a:ext uri="{9D8B030D-6E8A-4147-A177-3AD203B41FA5}">
                      <a16:colId xmlns:a16="http://schemas.microsoft.com/office/drawing/2014/main" val="332950156"/>
                    </a:ext>
                  </a:extLst>
                </a:gridCol>
                <a:gridCol w="2403080">
                  <a:extLst>
                    <a:ext uri="{9D8B030D-6E8A-4147-A177-3AD203B41FA5}">
                      <a16:colId xmlns:a16="http://schemas.microsoft.com/office/drawing/2014/main" val="3279528714"/>
                    </a:ext>
                  </a:extLst>
                </a:gridCol>
              </a:tblGrid>
              <a:tr h="432387">
                <a:tc>
                  <a:txBody>
                    <a:bodyPr/>
                    <a:lstStyle/>
                    <a:p>
                      <a:r>
                        <a:rPr lang="en-US" sz="1100">
                          <a:latin typeface=""/>
                          <a:cs typeface="Calibri" panose="020F0502020204030204" pitchFamily="34" charset="0"/>
                        </a:rPr>
                        <a:t>Project Name, Location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cs typeface="Calibri" panose="020F0502020204030204" pitchFamily="34" charset="0"/>
                        </a:rPr>
                        <a:t>Influencer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cs typeface="Calibri" panose="020F0502020204030204" pitchFamily="34" charset="0"/>
                        </a:rPr>
                        <a:t>Focus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cs typeface="Calibri" panose="020F0502020204030204" pitchFamily="34" charset="0"/>
                        </a:rPr>
                        <a:t>Why it Matters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cs typeface="Calibri" panose="020F0502020204030204" pitchFamily="34" charset="0"/>
                        </a:rPr>
                        <a:t>Evaluated?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83418398"/>
                  </a:ext>
                </a:extLst>
              </a:tr>
              <a:tr h="518613">
                <a:tc>
                  <a:txBody>
                    <a:bodyPr/>
                    <a:lstStyle/>
                    <a:p>
                      <a:pPr algn="l">
                        <a:spcAft>
                          <a:spcPts val="0"/>
                        </a:spcAft>
                      </a:pPr>
                      <a:r>
                        <a:rPr lang="en-US" sz="800" b="1">
                          <a:solidFill>
                            <a:schemeClr val="accent1"/>
                          </a:solidFill>
                          <a:latin typeface=""/>
                          <a:cs typeface="Calibri" panose="020F0502020204030204" pitchFamily="34" charset="0"/>
                        </a:rPr>
                        <a:t>Bridges to Scale –</a:t>
                      </a:r>
                    </a:p>
                    <a:p>
                      <a:pPr algn="l">
                        <a:spcAft>
                          <a:spcPts val="0"/>
                        </a:spcAft>
                      </a:pPr>
                      <a:r>
                        <a:rPr lang="en-US" sz="800" b="1" err="1">
                          <a:solidFill>
                            <a:schemeClr val="accent1"/>
                          </a:solidFill>
                          <a:latin typeface=""/>
                          <a:cs typeface="Calibri" panose="020F0502020204030204" pitchFamily="34" charset="0"/>
                        </a:rPr>
                        <a:t>Jilinde</a:t>
                      </a:r>
                      <a:r>
                        <a:rPr lang="en-US" sz="800" b="1">
                          <a:solidFill>
                            <a:schemeClr val="accent1"/>
                          </a:solidFill>
                          <a:latin typeface=""/>
                          <a:cs typeface="Calibri" panose="020F0502020204030204" pitchFamily="34" charset="0"/>
                        </a:rPr>
                        <a:t> (Kenya)</a:t>
                      </a:r>
                      <a:r>
                        <a:rPr lang="en-US" sz="800" b="1" kern="1200">
                          <a:solidFill>
                            <a:schemeClr val="accent2"/>
                          </a:solidFill>
                          <a:effectLst/>
                          <a:latin typeface=""/>
                          <a:ea typeface="+mn-ea"/>
                          <a:cs typeface="+mn-cs"/>
                        </a:rPr>
                        <a:t> *</a:t>
                      </a:r>
                      <a:endParaRPr lang="en-US" sz="800" b="1">
                        <a:solidFill>
                          <a:schemeClr val="accent1"/>
                        </a:solidFill>
                        <a:latin typeface=""/>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a:solidFill>
                            <a:schemeClr val="tx1"/>
                          </a:solidFill>
                          <a:latin typeface="Calibri" panose="020F0502020204030204" pitchFamily="34" charset="0"/>
                          <a:cs typeface="Calibri" panose="020F0502020204030204" pitchFamily="34" charset="0"/>
                        </a:rPr>
                        <a:t>Peers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Implementation science for high-risk populations, including a one-county focus on AGYW. Media, partner and parent engagement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a:solidFill>
                            <a:schemeClr val="tx1"/>
                          </a:solidFill>
                          <a:latin typeface="Calibri" panose="020F0502020204030204" pitchFamily="34" charset="0"/>
                          <a:cs typeface="Calibri" panose="020F0502020204030204" pitchFamily="34" charset="0"/>
                        </a:rPr>
                        <a:t>Community intervention to normalize PrEP use among peers and parents which was associated with increased PrEP uptake among AGYW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Program data showed increased AGYW initiation after the intervention was implemented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1543005583"/>
                  </a:ext>
                </a:extLst>
              </a:tr>
              <a:tr h="5868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i="0" u="none" strike="noStrike" kern="1200" err="1">
                          <a:solidFill>
                            <a:schemeClr val="accent1"/>
                          </a:solidFill>
                          <a:effectLst/>
                          <a:latin typeface=""/>
                          <a:ea typeface="+mn-ea"/>
                          <a:cs typeface="+mn-cs"/>
                        </a:rPr>
                        <a:t>Chagua</a:t>
                      </a:r>
                      <a:r>
                        <a:rPr lang="en-US" sz="800" b="1" i="0" u="none" strike="noStrike" kern="1200">
                          <a:solidFill>
                            <a:schemeClr val="accent1"/>
                          </a:solidFill>
                          <a:effectLst/>
                          <a:latin typeface=""/>
                          <a:ea typeface="+mn-ea"/>
                          <a:cs typeface="+mn-cs"/>
                        </a:rPr>
                        <a:t> PrEP, </a:t>
                      </a:r>
                      <a:r>
                        <a:rPr lang="en-US" sz="800" b="1" i="0" u="none" strike="noStrike" kern="1200" err="1">
                          <a:solidFill>
                            <a:schemeClr val="accent1"/>
                          </a:solidFill>
                          <a:effectLst/>
                          <a:latin typeface=""/>
                          <a:ea typeface="+mn-ea"/>
                          <a:cs typeface="+mn-cs"/>
                        </a:rPr>
                        <a:t>Chagua</a:t>
                      </a:r>
                      <a:r>
                        <a:rPr lang="en-US" sz="800" b="1" i="0" u="none" strike="noStrike" kern="1200">
                          <a:solidFill>
                            <a:schemeClr val="accent1"/>
                          </a:solidFill>
                          <a:effectLst/>
                          <a:latin typeface=""/>
                          <a:ea typeface="+mn-ea"/>
                          <a:cs typeface="+mn-cs"/>
                        </a:rPr>
                        <a:t> Life Campaign – LVCT (Kenya)</a:t>
                      </a:r>
                      <a:r>
                        <a:rPr lang="en-US" sz="800" b="1" kern="1200">
                          <a:solidFill>
                            <a:schemeClr val="accent2"/>
                          </a:solidFill>
                          <a:effectLst/>
                          <a:latin typeface=""/>
                          <a:ea typeface="+mn-ea"/>
                          <a:cs typeface="+mn-cs"/>
                        </a:rPr>
                        <a:t> *</a:t>
                      </a:r>
                      <a:endParaRPr lang="en-US" sz="800" b="1" i="0" u="none" strike="noStrike" kern="1200">
                        <a:solidFill>
                          <a:schemeClr val="accent1"/>
                        </a:solidFill>
                        <a:effectLst/>
                        <a:latin typeface=""/>
                        <a:ea typeface="+mn-ea"/>
                        <a:cs typeface="+mn-cs"/>
                      </a:endParaRPr>
                    </a:p>
                    <a:p>
                      <a:pPr algn="l">
                        <a:spcAft>
                          <a:spcPts val="0"/>
                        </a:spcAft>
                      </a:pPr>
                      <a:endParaRPr lang="en-US" sz="800" b="1">
                        <a:solidFill>
                          <a:schemeClr val="accent1"/>
                        </a:solidFill>
                        <a:latin typeface=""/>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a:solidFill>
                            <a:schemeClr val="tx1"/>
                          </a:solidFill>
                          <a:latin typeface="Calibri" panose="020F0502020204030204" pitchFamily="34" charset="0"/>
                          <a:cs typeface="Calibri" panose="020F0502020204030204" pitchFamily="34" charset="0"/>
                        </a:rPr>
                        <a:t>Peers &amp; parents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Increasing demand for PrEP among AGYW and increasing parent and female caregiver support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mn-lt"/>
                          <a:ea typeface="+mn-ea"/>
                          <a:cs typeface="+mn-cs"/>
                        </a:rPr>
                        <a:t>Reaches audiences through peer outreach and other community mobilization activities. </a:t>
                      </a:r>
                      <a:r>
                        <a:rPr lang="en-US" sz="800" b="0" i="0" u="none" strike="noStrike" kern="1200" err="1">
                          <a:solidFill>
                            <a:schemeClr val="tx1"/>
                          </a:solidFill>
                          <a:effectLst/>
                          <a:latin typeface="+mn-lt"/>
                          <a:ea typeface="+mn-ea"/>
                          <a:cs typeface="+mn-cs"/>
                        </a:rPr>
                        <a:t>Chagua</a:t>
                      </a:r>
                      <a:r>
                        <a:rPr lang="en-US" sz="800" b="0" i="0" u="none" strike="noStrike" kern="1200">
                          <a:solidFill>
                            <a:schemeClr val="tx1"/>
                          </a:solidFill>
                          <a:effectLst/>
                          <a:latin typeface="+mn-lt"/>
                          <a:ea typeface="+mn-ea"/>
                          <a:cs typeface="+mn-cs"/>
                        </a:rPr>
                        <a:t> PrEP includes activities targeting female caregivers and male 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Yes. An LVCT Health site saw increases in AGYW visits, PrEP use, and PrEP continuation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170651"/>
                  </a:ext>
                </a:extLst>
              </a:tr>
              <a:tr h="71389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kern="1200">
                          <a:solidFill>
                            <a:schemeClr val="accent1"/>
                          </a:solidFill>
                          <a:effectLst/>
                          <a:latin typeface=""/>
                          <a:ea typeface="+mn-ea"/>
                          <a:cs typeface="+mn-cs"/>
                        </a:rPr>
                        <a:t>OPTIONS HIV Prevention Ambassador Training (Zimbabwe)</a:t>
                      </a:r>
                      <a:r>
                        <a:rPr lang="en-US" sz="800" b="1" kern="1200">
                          <a:solidFill>
                            <a:schemeClr val="accent2"/>
                          </a:solidFill>
                          <a:effectLst/>
                          <a:latin typeface=""/>
                          <a:ea typeface="+mn-ea"/>
                          <a:cs typeface="+mn-cs"/>
                        </a:rPr>
                        <a:t>*</a:t>
                      </a:r>
                      <a:endParaRPr lang="en-US" sz="800" b="1">
                        <a:solidFill>
                          <a:schemeClr val="accent2"/>
                        </a:solidFill>
                        <a:effectLst/>
                        <a:latin typeface=""/>
                      </a:endParaRPr>
                    </a:p>
                    <a:p>
                      <a:pPr algn="l">
                        <a:spcAft>
                          <a:spcPts val="0"/>
                        </a:spcAft>
                      </a:pPr>
                      <a:endParaRPr lang="en-US" sz="800" b="1">
                        <a:solidFill>
                          <a:schemeClr val="accent1"/>
                        </a:solidFill>
                        <a:latin typeface=""/>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a:solidFill>
                            <a:schemeClr val="tx1"/>
                          </a:solidFill>
                          <a:latin typeface="Calibri" panose="020F0502020204030204" pitchFamily="34" charset="0"/>
                          <a:cs typeface="Calibri" panose="020F0502020204030204" pitchFamily="34" charset="0"/>
                        </a:rPr>
                        <a:t>Peers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i="0" kern="1200">
                          <a:solidFill>
                            <a:schemeClr val="tx1"/>
                          </a:solidFill>
                          <a:effectLst/>
                          <a:latin typeface="+mn-lt"/>
                          <a:ea typeface="+mn-ea"/>
                          <a:cs typeface="+mn-cs"/>
                        </a:rPr>
                        <a:t>OPTIONS training to enhance AGYW peer ambassador knowledge and skill </a:t>
                      </a:r>
                      <a:endParaRPr lang="en-US" sz="800" i="0">
                        <a:solidFill>
                          <a:schemeClr val="tx1"/>
                        </a:solidFill>
                        <a:effectLst/>
                      </a:endParaRPr>
                    </a:p>
                    <a:p>
                      <a:pPr algn="l">
                        <a:spcAft>
                          <a:spcPts val="0"/>
                        </a:spcAft>
                      </a:pPr>
                      <a:endParaRPr lang="en-US" sz="800">
                        <a:solidFill>
                          <a:schemeClr val="tx1"/>
                        </a:solidFill>
                        <a:latin typeface="Calibri" panose="020F0502020204030204" pitchFamily="34" charset="0"/>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kern="1200">
                          <a:solidFill>
                            <a:schemeClr val="tx1"/>
                          </a:solidFill>
                          <a:effectLst/>
                          <a:latin typeface="+mn-lt"/>
                          <a:ea typeface="+mn-ea"/>
                          <a:cs typeface="+mn-cs"/>
                        </a:rPr>
                        <a:t>Offered youth-friendly education modules to build the capacity of AGYW to participate in oral PrEP programming, demand creation, and awareness raising, and to in turn improve oral PrEP uptake and continuation among their peers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i="0" kern="1200">
                          <a:solidFill>
                            <a:schemeClr val="tx1"/>
                          </a:solidFill>
                          <a:effectLst/>
                          <a:latin typeface="+mn-lt"/>
                          <a:ea typeface="+mn-ea"/>
                          <a:cs typeface="+mn-cs"/>
                        </a:rPr>
                        <a:t>Yes. Oral PrEP uptake increased more than 30% among adolescent girls and young women in a Zimbabwe district</a:t>
                      </a:r>
                      <a:endParaRPr lang="en-US" sz="800">
                        <a:solidFill>
                          <a:schemeClr val="tx1"/>
                        </a:solidFill>
                        <a:latin typeface="Calibri" panose="020F0502020204030204" pitchFamily="34" charset="0"/>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1758047038"/>
                  </a:ext>
                </a:extLst>
              </a:tr>
              <a:tr h="710351">
                <a:tc>
                  <a:txBody>
                    <a:bodyPr/>
                    <a:lstStyle/>
                    <a:p>
                      <a:pPr algn="l">
                        <a:spcAft>
                          <a:spcPts val="0"/>
                        </a:spcAft>
                      </a:pPr>
                      <a:r>
                        <a:rPr lang="en-US" sz="800" b="1">
                          <a:solidFill>
                            <a:schemeClr val="accent1"/>
                          </a:solidFill>
                          <a:latin typeface=""/>
                          <a:cs typeface="Calibri" panose="020F0502020204030204" pitchFamily="34" charset="0"/>
                        </a:rPr>
                        <a:t>Project PrEP, Wits RHI (South Africa)</a:t>
                      </a:r>
                      <a:r>
                        <a:rPr lang="en-US" sz="800" b="1" kern="1200">
                          <a:solidFill>
                            <a:schemeClr val="accent2"/>
                          </a:solidFill>
                          <a:effectLst/>
                          <a:latin typeface=""/>
                          <a:ea typeface="+mn-ea"/>
                          <a:cs typeface="+mn-cs"/>
                        </a:rPr>
                        <a:t> *</a:t>
                      </a:r>
                      <a:endParaRPr lang="en-US" sz="800" b="1">
                        <a:solidFill>
                          <a:schemeClr val="accent1"/>
                        </a:solidFill>
                        <a:latin typeface=""/>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a:solidFill>
                            <a:schemeClr val="tx1"/>
                          </a:solidFill>
                          <a:latin typeface="Calibri" panose="020F0502020204030204" pitchFamily="34" charset="0"/>
                          <a:cs typeface="Calibri" panose="020F0502020204030204" pitchFamily="34" charset="0"/>
                        </a:rPr>
                        <a:t>Peers &amp; parents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ZA" sz="800" kern="1200">
                          <a:solidFill>
                            <a:schemeClr val="tx1"/>
                          </a:solidFill>
                          <a:effectLst/>
                          <a:latin typeface="+mn-lt"/>
                          <a:ea typeface="+mn-ea"/>
                          <a:cs typeface="+mn-cs"/>
                        </a:rPr>
                        <a:t>Leverages different channels (households/community structures, schools, etc.) to facilitate PrEP access by AGYW and community buy-in to encourage the normalization of HIV prevention and AGYW access to RH services</a:t>
                      </a:r>
                      <a:endParaRPr lang="en-US" sz="800">
                        <a:solidFill>
                          <a:schemeClr val="tx1"/>
                        </a:solidFill>
                        <a:latin typeface="Calibri" panose="020F0502020204030204" pitchFamily="34" charset="0"/>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a:solidFill>
                            <a:schemeClr val="tx1"/>
                          </a:solidFill>
                        </a:rPr>
                        <a:t>Project PrEP employs various tactics and channels, including community engagement and various social mobilization activities, the use of digital health technologies and traditional media. Includes a strong parental engagement component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Calibri" panose="020F0502020204030204" pitchFamily="34" charset="0"/>
                          <a:cs typeface="Calibri" panose="020F0502020204030204" pitchFamily="34" charset="0"/>
                        </a:rPr>
                        <a:t>Planned evaluation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818415"/>
                  </a:ext>
                </a:extLst>
              </a:tr>
              <a:tr h="710351">
                <a:tc>
                  <a:txBody>
                    <a:bodyPr/>
                    <a:lstStyle/>
                    <a:p>
                      <a:pPr algn="l"/>
                      <a:r>
                        <a:rPr lang="en-US" sz="900" b="1">
                          <a:solidFill>
                            <a:schemeClr val="accent1"/>
                          </a:solidFill>
                          <a:latin typeface=""/>
                          <a:cs typeface="Calibri" panose="020F0502020204030204" pitchFamily="34" charset="0"/>
                        </a:rPr>
                        <a:t>LEARN (Young Women Lead, Evidence, Advocate, Research, Network)</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a:solidFill>
                            <a:schemeClr val="tx1"/>
                          </a:solidFill>
                          <a:latin typeface="Calibri" panose="020F0502020204030204" pitchFamily="34" charset="0"/>
                          <a:cs typeface="Calibri" panose="020F0502020204030204" pitchFamily="34" charset="0"/>
                        </a:rPr>
                        <a:t>Peers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a:solidFill>
                            <a:schemeClr val="dk1"/>
                          </a:solidFill>
                          <a:effectLst/>
                          <a:latin typeface="+mn-lt"/>
                          <a:ea typeface="+mn-ea"/>
                          <a:cs typeface="+mn-cs"/>
                        </a:rPr>
                        <a:t>LEARN was a two-year project that aims to promote an HIV prevention agenda informed by meaningful participation of adolescent girls and young women in research in Kenya and Uganda</a:t>
                      </a:r>
                      <a:endParaRPr lang="en-US" sz="800"/>
                    </a:p>
                    <a:p>
                      <a:pPr algn="l"/>
                      <a:endParaRPr lang="en-US" sz="800">
                        <a:solidFill>
                          <a:schemeClr val="tx1"/>
                        </a:solidFill>
                        <a:latin typeface="Calibri" panose="020F0502020204030204" pitchFamily="34" charset="0"/>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a:solidFill>
                            <a:schemeClr val="tx1"/>
                          </a:solidFill>
                        </a:rPr>
                        <a:t>Learn had three components that incorporated peers: peer and community mobilization, qualitative research led by AGYW, peer-led local advocacy</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kern="1200">
                          <a:solidFill>
                            <a:schemeClr val="dk1"/>
                          </a:solidFill>
                          <a:effectLst/>
                          <a:latin typeface="+mn-lt"/>
                          <a:ea typeface="+mn-ea"/>
                          <a:cs typeface="+mn-cs"/>
                        </a:rPr>
                        <a:t>LEARN conducted a research study to explore the knowledge, views and preferences of AGYW about PrEP to inform implementation. No intervention evaluation data found</a:t>
                      </a:r>
                      <a:endParaRPr lang="en-US" sz="80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a:solidFill>
                          <a:schemeClr val="tx1"/>
                        </a:solidFill>
                        <a:latin typeface="Calibri" panose="020F0502020204030204" pitchFamily="34" charset="0"/>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1815594945"/>
                  </a:ext>
                </a:extLst>
              </a:tr>
              <a:tr h="463272">
                <a:tc>
                  <a:txBody>
                    <a:bodyPr/>
                    <a:lstStyle/>
                    <a:p>
                      <a:pPr algn="l">
                        <a:spcAft>
                          <a:spcPts val="0"/>
                        </a:spcAft>
                      </a:pPr>
                      <a:r>
                        <a:rPr lang="en-US" sz="800" b="1">
                          <a:solidFill>
                            <a:schemeClr val="accent1"/>
                          </a:solidFill>
                          <a:latin typeface=""/>
                          <a:cs typeface="Calibri" panose="020F0502020204030204" pitchFamily="34" charset="0"/>
                        </a:rPr>
                        <a:t>V Campaign  (South Africa, Zimbabwe)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Peer</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Engage girls  to promote </a:t>
                      </a:r>
                      <a:r>
                        <a:rPr lang="en-US" sz="800" err="1">
                          <a:solidFill>
                            <a:schemeClr val="tx1"/>
                          </a:solidFill>
                          <a:latin typeface="Calibri" panose="020F0502020204030204" pitchFamily="34" charset="0"/>
                          <a:cs typeface="Calibri" panose="020F0502020204030204" pitchFamily="34" charset="0"/>
                        </a:rPr>
                        <a:t>PrEP</a:t>
                      </a:r>
                      <a:r>
                        <a:rPr lang="en-US" sz="800">
                          <a:solidFill>
                            <a:schemeClr val="tx1"/>
                          </a:solidFill>
                          <a:latin typeface="Calibri" panose="020F0502020204030204" pitchFamily="34" charset="0"/>
                          <a:cs typeface="Calibri" panose="020F0502020204030204" pitchFamily="34" charset="0"/>
                        </a:rPr>
                        <a:t>  among their peers using in-person parties, social media, etc.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FontTx/>
                        <a:buNone/>
                      </a:pPr>
                      <a:r>
                        <a:rPr lang="en-US" sz="800">
                          <a:solidFill>
                            <a:schemeClr val="tx1"/>
                          </a:solidFill>
                          <a:latin typeface="Calibri" panose="020F0502020204030204" pitchFamily="34" charset="0"/>
                          <a:cs typeface="Calibri" panose="020F0502020204030204" pitchFamily="34" charset="0"/>
                        </a:rPr>
                        <a:t>Rooted in a rigorous human-centered design and critical insights that “word of mouth can make you or break you”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Qualitative research informed design but no rigorous evaluation of implementation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8548165"/>
                  </a:ext>
                </a:extLst>
              </a:tr>
              <a:tr h="339733">
                <a:tc>
                  <a:txBody>
                    <a:bodyPr/>
                    <a:lstStyle/>
                    <a:p>
                      <a:pPr algn="l">
                        <a:spcAft>
                          <a:spcPts val="0"/>
                        </a:spcAft>
                      </a:pPr>
                      <a:r>
                        <a:rPr lang="en-US" sz="800" b="1">
                          <a:solidFill>
                            <a:schemeClr val="accent1"/>
                          </a:solidFill>
                          <a:latin typeface=""/>
                          <a:cs typeface="Calibri" panose="020F0502020204030204" pitchFamily="34" charset="0"/>
                        </a:rPr>
                        <a:t>Parent Caregiver Module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Parents &amp; caregivers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Engage parents &amp; caregivers to support </a:t>
                      </a:r>
                      <a:r>
                        <a:rPr lang="en-US" sz="800" err="1">
                          <a:solidFill>
                            <a:schemeClr val="tx1"/>
                          </a:solidFill>
                          <a:latin typeface="Calibri" panose="020F0502020204030204" pitchFamily="34" charset="0"/>
                          <a:cs typeface="Calibri" panose="020F0502020204030204" pitchFamily="34" charset="0"/>
                        </a:rPr>
                        <a:t>PrEP</a:t>
                      </a:r>
                      <a:r>
                        <a:rPr lang="en-US" sz="800">
                          <a:solidFill>
                            <a:schemeClr val="tx1"/>
                          </a:solidFill>
                          <a:latin typeface="Calibri" panose="020F0502020204030204" pitchFamily="34" charset="0"/>
                          <a:cs typeface="Calibri" panose="020F0502020204030204" pitchFamily="34" charset="0"/>
                        </a:rPr>
                        <a:t> use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lgn="l">
                        <a:spcAft>
                          <a:spcPts val="0"/>
                        </a:spcAft>
                        <a:buFontTx/>
                        <a:buNone/>
                      </a:pPr>
                      <a:r>
                        <a:rPr lang="en-US" sz="800">
                          <a:solidFill>
                            <a:schemeClr val="tx1"/>
                          </a:solidFill>
                          <a:latin typeface="Calibri" panose="020F0502020204030204" pitchFamily="34" charset="0"/>
                          <a:cs typeface="Calibri" panose="020F0502020204030204" pitchFamily="34" charset="0"/>
                        </a:rPr>
                        <a:t>Integration of </a:t>
                      </a:r>
                      <a:r>
                        <a:rPr lang="en-US" sz="800" err="1">
                          <a:solidFill>
                            <a:schemeClr val="tx1"/>
                          </a:solidFill>
                          <a:latin typeface="Calibri" panose="020F0502020204030204" pitchFamily="34" charset="0"/>
                          <a:cs typeface="Calibri" panose="020F0502020204030204" pitchFamily="34" charset="0"/>
                        </a:rPr>
                        <a:t>PrEP</a:t>
                      </a:r>
                      <a:r>
                        <a:rPr lang="en-US" sz="800">
                          <a:solidFill>
                            <a:schemeClr val="tx1"/>
                          </a:solidFill>
                          <a:latin typeface="Calibri" panose="020F0502020204030204" pitchFamily="34" charset="0"/>
                          <a:cs typeface="Calibri" panose="020F0502020204030204" pitchFamily="34" charset="0"/>
                        </a:rPr>
                        <a:t> within existing family strengthening programs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Not yet implemented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2799473045"/>
                  </a:ext>
                </a:extLst>
              </a:tr>
              <a:tr h="468364">
                <a:tc>
                  <a:txBody>
                    <a:bodyPr/>
                    <a:lstStyle/>
                    <a:p>
                      <a:pPr algn="l">
                        <a:spcAft>
                          <a:spcPts val="0"/>
                        </a:spcAft>
                      </a:pPr>
                      <a:r>
                        <a:rPr lang="en-US" sz="800" b="1">
                          <a:solidFill>
                            <a:schemeClr val="accent1"/>
                          </a:solidFill>
                          <a:latin typeface=""/>
                          <a:cs typeface="Calibri" panose="020F0502020204030204" pitchFamily="34" charset="0"/>
                        </a:rPr>
                        <a:t>Gen-N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Peers, parents, partners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A campaign to support oral PrEP in Nigeria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FontTx/>
                        <a:buNone/>
                      </a:pPr>
                      <a:r>
                        <a:rPr lang="en-US" sz="800">
                          <a:solidFill>
                            <a:schemeClr val="tx1"/>
                          </a:solidFill>
                          <a:latin typeface="Calibri" panose="020F0502020204030204" pitchFamily="34" charset="0"/>
                          <a:cs typeface="Calibri" panose="020F0502020204030204" pitchFamily="34" charset="0"/>
                        </a:rPr>
                        <a:t>Seeks to drive community acceptance of HIV prevention and normalize the behavior</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US" sz="800">
                          <a:solidFill>
                            <a:schemeClr val="tx1"/>
                          </a:solidFill>
                          <a:latin typeface="Calibri" panose="020F0502020204030204" pitchFamily="34" charset="0"/>
                          <a:cs typeface="Calibri" panose="020F0502020204030204" pitchFamily="34" charset="0"/>
                        </a:rPr>
                        <a:t>Not yet implemented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3171673"/>
                  </a:ext>
                </a:extLst>
              </a:tr>
            </a:tbl>
          </a:graphicData>
        </a:graphic>
      </p:graphicFrame>
      <p:sp>
        <p:nvSpPr>
          <p:cNvPr id="4" name="Rectangle 3">
            <a:extLst>
              <a:ext uri="{FF2B5EF4-FFF2-40B4-BE49-F238E27FC236}">
                <a16:creationId xmlns:a16="http://schemas.microsoft.com/office/drawing/2014/main" id="{F0CA2CE7-6B55-664A-8414-4042ACA88E7E}"/>
              </a:ext>
            </a:extLst>
          </p:cNvPr>
          <p:cNvSpPr/>
          <p:nvPr/>
        </p:nvSpPr>
        <p:spPr>
          <a:xfrm>
            <a:off x="735965" y="850612"/>
            <a:ext cx="10218681" cy="738664"/>
          </a:xfrm>
          <a:prstGeom prst="rect">
            <a:avLst/>
          </a:prstGeom>
        </p:spPr>
        <p:txBody>
          <a:bodyPr wrap="square" lIns="91440" tIns="45720" rIns="91440" bIns="45720" anchor="t">
            <a:spAutoFit/>
          </a:bodyPr>
          <a:lstStyle/>
          <a:p>
            <a:r>
              <a:rPr lang="en-US" sz="1400"/>
              <a:t>A variety of </a:t>
            </a:r>
            <a:r>
              <a:rPr lang="en-US" sz="1400" err="1"/>
              <a:t>PrEP</a:t>
            </a:r>
            <a:r>
              <a:rPr lang="en-US" sz="1400"/>
              <a:t> interventions were reviewed, but only those with explicit activities targeting parents, peers or partners were included in the catalogue. Interventions denoted by a red asterisk</a:t>
            </a:r>
            <a:r>
              <a:rPr lang="en-US" sz="1400">
                <a:solidFill>
                  <a:schemeClr val="accent2"/>
                </a:solidFill>
              </a:rPr>
              <a:t> (*) </a:t>
            </a:r>
            <a:r>
              <a:rPr lang="en-US" sz="1400"/>
              <a:t>were presented at the Action Tank. Detailed overviews of those interventions are available in Section 6 of this document. </a:t>
            </a:r>
            <a:endParaRPr lang="en-US" sz="1400" b="1">
              <a:solidFill>
                <a:schemeClr val="dk1"/>
              </a:solidFill>
            </a:endParaRPr>
          </a:p>
        </p:txBody>
      </p:sp>
    </p:spTree>
    <p:extLst>
      <p:ext uri="{BB962C8B-B14F-4D97-AF65-F5344CB8AC3E}">
        <p14:creationId xmlns:p14="http://schemas.microsoft.com/office/powerpoint/2010/main" val="2873393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791D-5879-F44B-BCAC-B29C041A029D}"/>
              </a:ext>
            </a:extLst>
          </p:cNvPr>
          <p:cNvSpPr>
            <a:spLocks noGrp="1"/>
          </p:cNvSpPr>
          <p:nvPr>
            <p:ph type="title"/>
          </p:nvPr>
        </p:nvSpPr>
        <p:spPr>
          <a:xfrm>
            <a:off x="0" y="-14288"/>
            <a:ext cx="10515600" cy="1028701"/>
          </a:xfrm>
        </p:spPr>
        <p:txBody>
          <a:bodyPr/>
          <a:lstStyle/>
          <a:p>
            <a:r>
              <a:rPr lang="en-GB"/>
              <a:t>Sector-adjacent intervention catalogue (1/5)</a:t>
            </a:r>
          </a:p>
        </p:txBody>
      </p:sp>
      <p:graphicFrame>
        <p:nvGraphicFramePr>
          <p:cNvPr id="4" name="Table 4">
            <a:extLst>
              <a:ext uri="{FF2B5EF4-FFF2-40B4-BE49-F238E27FC236}">
                <a16:creationId xmlns:a16="http://schemas.microsoft.com/office/drawing/2014/main" id="{81AEF5DE-A7D4-F34B-907F-84505E87CFEC}"/>
              </a:ext>
            </a:extLst>
          </p:cNvPr>
          <p:cNvGraphicFramePr>
            <a:graphicFrameLocks/>
          </p:cNvGraphicFramePr>
          <p:nvPr>
            <p:extLst>
              <p:ext uri="{D42A27DB-BD31-4B8C-83A1-F6EECF244321}">
                <p14:modId xmlns:p14="http://schemas.microsoft.com/office/powerpoint/2010/main" val="3681950568"/>
              </p:ext>
            </p:extLst>
          </p:nvPr>
        </p:nvGraphicFramePr>
        <p:xfrm>
          <a:off x="369836" y="1512958"/>
          <a:ext cx="10284870" cy="4968523"/>
        </p:xfrm>
        <a:graphic>
          <a:graphicData uri="http://schemas.openxmlformats.org/drawingml/2006/table">
            <a:tbl>
              <a:tblPr firstRow="1" bandRow="1">
                <a:tableStyleId>{21E4AEA4-8DFA-4A89-87EB-49C32662AFE0}</a:tableStyleId>
              </a:tblPr>
              <a:tblGrid>
                <a:gridCol w="1371769">
                  <a:extLst>
                    <a:ext uri="{9D8B030D-6E8A-4147-A177-3AD203B41FA5}">
                      <a16:colId xmlns:a16="http://schemas.microsoft.com/office/drawing/2014/main" val="903213060"/>
                    </a:ext>
                  </a:extLst>
                </a:gridCol>
                <a:gridCol w="1004499">
                  <a:extLst>
                    <a:ext uri="{9D8B030D-6E8A-4147-A177-3AD203B41FA5}">
                      <a16:colId xmlns:a16="http://schemas.microsoft.com/office/drawing/2014/main" val="1523422843"/>
                    </a:ext>
                  </a:extLst>
                </a:gridCol>
                <a:gridCol w="2233886">
                  <a:extLst>
                    <a:ext uri="{9D8B030D-6E8A-4147-A177-3AD203B41FA5}">
                      <a16:colId xmlns:a16="http://schemas.microsoft.com/office/drawing/2014/main" val="2386076575"/>
                    </a:ext>
                  </a:extLst>
                </a:gridCol>
                <a:gridCol w="2188907">
                  <a:extLst>
                    <a:ext uri="{9D8B030D-6E8A-4147-A177-3AD203B41FA5}">
                      <a16:colId xmlns:a16="http://schemas.microsoft.com/office/drawing/2014/main" val="332950156"/>
                    </a:ext>
                  </a:extLst>
                </a:gridCol>
                <a:gridCol w="3485809">
                  <a:extLst>
                    <a:ext uri="{9D8B030D-6E8A-4147-A177-3AD203B41FA5}">
                      <a16:colId xmlns:a16="http://schemas.microsoft.com/office/drawing/2014/main" val="3279528714"/>
                    </a:ext>
                  </a:extLst>
                </a:gridCol>
              </a:tblGrid>
              <a:tr h="817191">
                <a:tc>
                  <a:txBody>
                    <a:bodyPr/>
                    <a:lstStyle/>
                    <a:p>
                      <a:r>
                        <a:rPr lang="en-US" sz="1100">
                          <a:latin typeface=""/>
                        </a:rPr>
                        <a:t>Project Name, Location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Influencer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Focus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Why it Matters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Additional information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83418398"/>
                  </a:ext>
                </a:extLst>
              </a:tr>
              <a:tr h="75181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a:solidFill>
                            <a:schemeClr val="accent1"/>
                          </a:solidFill>
                          <a:latin typeface=""/>
                        </a:rPr>
                        <a:t>Becoming One (Uganda)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tc>
                  <a:txBody>
                    <a:bodyPr/>
                    <a:lstStyle/>
                    <a:p>
                      <a:r>
                        <a:rPr lang="en-US" sz="800">
                          <a:solidFill>
                            <a:schemeClr val="tx1"/>
                          </a:solidFill>
                        </a:rPr>
                        <a:t>Male 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tc>
                  <a:txBody>
                    <a:bodyPr/>
                    <a:lstStyle/>
                    <a:p>
                      <a:r>
                        <a:rPr lang="en-US" sz="800" b="0" i="0" u="none" strike="noStrike" kern="1200">
                          <a:solidFill>
                            <a:schemeClr val="tx1"/>
                          </a:solidFill>
                          <a:effectLst/>
                          <a:latin typeface="+mn-lt"/>
                          <a:ea typeface="+mn-ea"/>
                          <a:cs typeface="+mn-cs"/>
                        </a:rPr>
                        <a:t>The program leverages the influence and role of faith leaders to support couples and promote more equitable, violence-free relationships. Utilized couples training, bible teachings and a WhatsApp group</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tc>
                  <a:txBody>
                    <a:bodyPr/>
                    <a:lstStyle/>
                    <a:p>
                      <a:pPr fontAlgn="base"/>
                      <a:r>
                        <a:rPr lang="en-US" sz="800" b="0" i="0" u="none" strike="noStrike" kern="1200">
                          <a:solidFill>
                            <a:schemeClr val="tx1"/>
                          </a:solidFill>
                          <a:effectLst/>
                          <a:latin typeface="+mn-lt"/>
                          <a:ea typeface="+mn-ea"/>
                          <a:cs typeface="+mn-cs"/>
                        </a:rPr>
                        <a:t>A randomized controlled trial showed that Becoming One led to a reduction in both women’s experience and men’s perpetration of violence, among other positive outcomes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tc>
                  <a:txBody>
                    <a:bodyPr/>
                    <a:lstStyle/>
                    <a:p>
                      <a:r>
                        <a:rPr lang="en-US" sz="800" u="sng">
                          <a:solidFill>
                            <a:schemeClr val="tx1"/>
                          </a:solidFill>
                        </a:rPr>
                        <a:t>Web link</a:t>
                      </a:r>
                      <a:r>
                        <a:rPr lang="en-US" sz="800">
                          <a:solidFill>
                            <a:schemeClr val="tx1"/>
                          </a:solidFill>
                        </a:rPr>
                        <a:t>: </a:t>
                      </a:r>
                      <a:r>
                        <a:rPr lang="en-US" sz="800">
                          <a:solidFill>
                            <a:schemeClr val="tx1"/>
                          </a:solidFill>
                          <a:hlinkClick r:id="rId3">
                            <a:extLst>
                              <a:ext uri="{A12FA001-AC4F-418D-AE19-62706E023703}">
                                <ahyp:hlinkClr xmlns:ahyp="http://schemas.microsoft.com/office/drawing/2018/hyperlinkcolor" val="tx"/>
                              </a:ext>
                            </a:extLst>
                          </a:hlinkClick>
                        </a:rPr>
                        <a:t>https://prevention-collaborative.org/programme-examples/becoming-one/?cat_id=19&amp;scat_id=46%20(scroll%20down%20to%20programm%20examples)</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extLst>
                  <a:ext uri="{0D108BD9-81ED-4DB2-BD59-A6C34878D82A}">
                    <a16:rowId xmlns:a16="http://schemas.microsoft.com/office/drawing/2014/main" val="4172144188"/>
                  </a:ext>
                </a:extLst>
              </a:tr>
              <a:tr h="751816">
                <a:tc>
                  <a:txBody>
                    <a:bodyPr/>
                    <a:lstStyle/>
                    <a:p>
                      <a:r>
                        <a:rPr lang="en-US" sz="800" b="1">
                          <a:solidFill>
                            <a:schemeClr val="accent1"/>
                          </a:solidFill>
                          <a:latin typeface=""/>
                        </a:rPr>
                        <a:t>Community-Based Action Teams – COMBAT (Ghana)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800">
                          <a:solidFill>
                            <a:schemeClr val="tx1"/>
                          </a:solidFill>
                        </a:rPr>
                        <a:t>Male 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kern="1200">
                          <a:solidFill>
                            <a:schemeClr val="tx1"/>
                          </a:solidFill>
                          <a:effectLst/>
                          <a:latin typeface="+mn-lt"/>
                          <a:ea typeface="+mn-ea"/>
                          <a:cs typeface="+mn-cs"/>
                        </a:rPr>
                        <a:t>The COMBAT intervention aimed to: reduce the incidence of GBV; protect women’s rights via state and community structures; and raise public awareness about GBV</a:t>
                      </a:r>
                      <a:endParaRPr lang="en-US" sz="800">
                        <a:solidFill>
                          <a:schemeClr val="tx1"/>
                        </a:solidFill>
                        <a:effectLst/>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indent="0">
                        <a:buFontTx/>
                        <a:buNone/>
                      </a:pPr>
                      <a:r>
                        <a:rPr lang="en-US" sz="800" b="0" i="0" u="none" strike="noStrike" kern="1200">
                          <a:solidFill>
                            <a:schemeClr val="tx1"/>
                          </a:solidFill>
                          <a:effectLst/>
                          <a:latin typeface="+mn-lt"/>
                          <a:ea typeface="+mn-ea"/>
                          <a:cs typeface="+mn-cs"/>
                        </a:rPr>
                        <a:t>A quasi-experimental study showed that the program reduced women’s reported experiences of sexual IPV, but no statistically significant reduction in physical IPV</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800" u="sng">
                          <a:solidFill>
                            <a:schemeClr val="tx1"/>
                          </a:solidFill>
                        </a:rPr>
                        <a:t>Web link</a:t>
                      </a:r>
                      <a:r>
                        <a:rPr lang="en-US" sz="800">
                          <a:solidFill>
                            <a:schemeClr val="tx1"/>
                          </a:solidFill>
                        </a:rPr>
                        <a:t>: </a:t>
                      </a:r>
                      <a:r>
                        <a:rPr lang="en-US" sz="800">
                          <a:solidFill>
                            <a:schemeClr val="tx1"/>
                          </a:solidFill>
                          <a:hlinkClick r:id="rId4">
                            <a:extLst>
                              <a:ext uri="{A12FA001-AC4F-418D-AE19-62706E023703}">
                                <ahyp:hlinkClr xmlns:ahyp="http://schemas.microsoft.com/office/drawing/2018/hyperlinkcolor" val="tx"/>
                              </a:ext>
                            </a:extLst>
                          </a:hlinkClick>
                        </a:rPr>
                        <a:t>https://prevention-collaborative.org/programme-examples/combat/?cat_id=19&amp;scat_id=60</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61196753"/>
                  </a:ext>
                </a:extLst>
              </a:tr>
              <a:tr h="882567">
                <a:tc>
                  <a:txBody>
                    <a:bodyPr/>
                    <a:lstStyle/>
                    <a:p>
                      <a:r>
                        <a:rPr lang="en-US" sz="800" b="1">
                          <a:solidFill>
                            <a:schemeClr val="accent1"/>
                          </a:solidFill>
                          <a:latin typeface=""/>
                        </a:rPr>
                        <a:t>Community Mobilization for HIV prevention and Gender Norms, (South Africa)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tc>
                  <a:txBody>
                    <a:bodyPr/>
                    <a:lstStyle/>
                    <a:p>
                      <a:r>
                        <a:rPr lang="en-US" sz="800">
                          <a:solidFill>
                            <a:schemeClr val="tx1"/>
                          </a:solidFill>
                        </a:rPr>
                        <a:t>Male 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tc>
                  <a:txBody>
                    <a:bodyPr/>
                    <a:lstStyle/>
                    <a:p>
                      <a:r>
                        <a:rPr lang="en-US" sz="800">
                          <a:solidFill>
                            <a:schemeClr val="tx1"/>
                          </a:solidFill>
                        </a:rPr>
                        <a:t>Community mobilization to modify negative gender norms using GEM scale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tc>
                  <a:txBody>
                    <a:bodyPr/>
                    <a:lstStyle/>
                    <a:p>
                      <a:pPr marL="0" indent="0">
                        <a:buFontTx/>
                        <a:buNone/>
                      </a:pPr>
                      <a:r>
                        <a:rPr lang="en-US" sz="800">
                          <a:solidFill>
                            <a:schemeClr val="tx1"/>
                          </a:solidFill>
                        </a:rPr>
                        <a:t>Some documented changes in normative beliefs among men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tc>
                  <a:txBody>
                    <a:bodyPr/>
                    <a:lstStyle/>
                    <a:p>
                      <a:r>
                        <a:rPr lang="en-US" sz="800" u="sng">
                          <a:solidFill>
                            <a:schemeClr val="tx1"/>
                          </a:solidFill>
                        </a:rPr>
                        <a:t>Web link</a:t>
                      </a:r>
                      <a:r>
                        <a:rPr lang="en-US" sz="800">
                          <a:solidFill>
                            <a:schemeClr val="tx1"/>
                          </a:solidFill>
                        </a:rPr>
                        <a:t>: n/a</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800" b="0" u="sng">
                          <a:solidFill>
                            <a:schemeClr val="tx1"/>
                          </a:solidFill>
                        </a:rPr>
                        <a:t>Citation</a:t>
                      </a:r>
                      <a:r>
                        <a:rPr lang="en-US" sz="800" b="0" u="none">
                          <a:solidFill>
                            <a:schemeClr val="tx1"/>
                          </a:solidFill>
                        </a:rPr>
                        <a:t>: </a:t>
                      </a:r>
                      <a:r>
                        <a:rPr lang="en-US" sz="800">
                          <a:solidFill>
                            <a:schemeClr val="tx1"/>
                          </a:solidFill>
                        </a:rPr>
                        <a:t>Pettifor, Audrey, et al. "Community mobilization to modify harmful gender norms and reduce HIV risk: results from a community cluster randomized trial in South Africa." </a:t>
                      </a:r>
                      <a:r>
                        <a:rPr lang="en-US" sz="800" i="1">
                          <a:solidFill>
                            <a:schemeClr val="tx1"/>
                          </a:solidFill>
                        </a:rPr>
                        <a:t>Journal of the International AIDS Society</a:t>
                      </a:r>
                      <a:r>
                        <a:rPr lang="en-US" sz="800">
                          <a:solidFill>
                            <a:schemeClr val="tx1"/>
                          </a:solidFill>
                        </a:rPr>
                        <a:t>, vol. 21, no. 7, 2018, p. e25134.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extLst>
                  <a:ext uri="{0D108BD9-81ED-4DB2-BD59-A6C34878D82A}">
                    <a16:rowId xmlns:a16="http://schemas.microsoft.com/office/drawing/2014/main" val="3344210028"/>
                  </a:ext>
                </a:extLst>
              </a:tr>
              <a:tr h="1013317">
                <a:tc>
                  <a:txBody>
                    <a:bodyPr/>
                    <a:lstStyle/>
                    <a:p>
                      <a:r>
                        <a:rPr lang="en-US" sz="800" b="1" err="1">
                          <a:solidFill>
                            <a:schemeClr val="accent1"/>
                          </a:solidFill>
                          <a:latin typeface=""/>
                        </a:rPr>
                        <a:t>Emanzi</a:t>
                      </a:r>
                      <a:r>
                        <a:rPr lang="en-US" sz="800" b="1">
                          <a:solidFill>
                            <a:schemeClr val="accent1"/>
                          </a:solidFill>
                          <a:latin typeface=""/>
                        </a:rPr>
                        <a:t> Program (Uganda)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800">
                          <a:solidFill>
                            <a:schemeClr val="tx1"/>
                          </a:solidFill>
                        </a:rPr>
                        <a:t>Male 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800" b="0" i="0" u="none" strike="noStrike" kern="1200">
                          <a:solidFill>
                            <a:schemeClr val="tx1"/>
                          </a:solidFill>
                          <a:effectLst/>
                          <a:latin typeface="+mn-lt"/>
                          <a:ea typeface="+mn-ea"/>
                          <a:cs typeface="+mn-cs"/>
                        </a:rPr>
                        <a:t>The program’s goal was to improve reproductive health outcomes by promoting men’s health behaviors. </a:t>
                      </a:r>
                      <a:r>
                        <a:rPr lang="en-US" sz="800" b="0" i="0" u="none" strike="noStrike" kern="1200" err="1">
                          <a:solidFill>
                            <a:schemeClr val="tx1"/>
                          </a:solidFill>
                          <a:effectLst/>
                          <a:latin typeface="+mn-lt"/>
                          <a:ea typeface="+mn-ea"/>
                          <a:cs typeface="+mn-cs"/>
                        </a:rPr>
                        <a:t>Emanzi</a:t>
                      </a:r>
                      <a:r>
                        <a:rPr lang="en-US" sz="800" b="0" i="0" u="none" strike="noStrike" kern="1200">
                          <a:solidFill>
                            <a:schemeClr val="tx1"/>
                          </a:solidFill>
                          <a:effectLst/>
                          <a:latin typeface="+mn-lt"/>
                          <a:ea typeface="+mn-ea"/>
                          <a:cs typeface="+mn-cs"/>
                        </a:rPr>
                        <a:t> aimed to increase couples’ communication, improve relationships, and promote shared decision-making</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indent="0">
                        <a:buFontTx/>
                        <a:buNone/>
                      </a:pPr>
                      <a:r>
                        <a:rPr lang="en-US" sz="800" b="0" i="0" u="none" strike="noStrike" kern="1200">
                          <a:solidFill>
                            <a:schemeClr val="tx1"/>
                          </a:solidFill>
                          <a:effectLst/>
                          <a:latin typeface="+mn-lt"/>
                          <a:ea typeface="+mn-ea"/>
                          <a:cs typeface="+mn-cs"/>
                        </a:rPr>
                        <a:t>An evaluation found that six months after the program, men still believed in and practiced shared responsibility, shared decision-making, and couple communication. The majority of the </a:t>
                      </a:r>
                      <a:r>
                        <a:rPr lang="en-US" sz="800" b="0" i="0" u="none" strike="noStrike" kern="1200" err="1">
                          <a:solidFill>
                            <a:schemeClr val="tx1"/>
                          </a:solidFill>
                          <a:effectLst/>
                          <a:latin typeface="+mn-lt"/>
                          <a:ea typeface="+mn-ea"/>
                          <a:cs typeface="+mn-cs"/>
                        </a:rPr>
                        <a:t>Emanzi</a:t>
                      </a:r>
                      <a:r>
                        <a:rPr lang="en-US" sz="800" b="0" i="0" u="none" strike="noStrike" kern="1200">
                          <a:solidFill>
                            <a:schemeClr val="tx1"/>
                          </a:solidFill>
                          <a:effectLst/>
                          <a:latin typeface="+mn-lt"/>
                          <a:ea typeface="+mn-ea"/>
                          <a:cs typeface="+mn-cs"/>
                        </a:rPr>
                        <a:t> groups continued to meet after the program ended</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800" u="sng">
                          <a:solidFill>
                            <a:schemeClr val="tx1"/>
                          </a:solidFill>
                        </a:rPr>
                        <a:t>Web link</a:t>
                      </a:r>
                      <a:r>
                        <a:rPr lang="en-US" sz="800">
                          <a:solidFill>
                            <a:schemeClr val="tx1"/>
                          </a:solidFill>
                        </a:rPr>
                        <a:t>: </a:t>
                      </a:r>
                      <a:r>
                        <a:rPr lang="en-US" sz="800">
                          <a:solidFill>
                            <a:schemeClr val="tx1"/>
                          </a:solidFill>
                          <a:hlinkClick r:id="rId5">
                            <a:extLst>
                              <a:ext uri="{A12FA001-AC4F-418D-AE19-62706E023703}">
                                <ahyp:hlinkClr xmlns:ahyp="http://schemas.microsoft.com/office/drawing/2018/hyperlinkcolor" val="tx"/>
                              </a:ext>
                            </a:extLst>
                          </a:hlinkClick>
                        </a:rPr>
                        <a:t>https://knowledgesuccess.org/2020/05/28/engaging-men-as-partners-addressing-harmful-gender-norms-and-increasing-use-of-reproductive-health-services/</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171208835"/>
                  </a:ext>
                </a:extLst>
              </a:tr>
              <a:tr h="751816">
                <a:tc>
                  <a:txBody>
                    <a:bodyPr/>
                    <a:lstStyle/>
                    <a:p>
                      <a:r>
                        <a:rPr lang="en-US" sz="800" b="1" err="1">
                          <a:solidFill>
                            <a:schemeClr val="accent1"/>
                          </a:solidFill>
                          <a:latin typeface=""/>
                        </a:rPr>
                        <a:t>Indashyikirwa</a:t>
                      </a:r>
                      <a:r>
                        <a:rPr lang="en-US" sz="800" b="1">
                          <a:solidFill>
                            <a:schemeClr val="accent1"/>
                          </a:solidFill>
                          <a:latin typeface=""/>
                        </a:rPr>
                        <a:t> (Rwanda)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tc>
                  <a:txBody>
                    <a:bodyPr/>
                    <a:lstStyle/>
                    <a:p>
                      <a:r>
                        <a:rPr lang="en-US" sz="800">
                          <a:solidFill>
                            <a:schemeClr val="tx1"/>
                          </a:solidFill>
                        </a:rPr>
                        <a:t>Male 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tc>
                  <a:txBody>
                    <a:bodyPr/>
                    <a:lstStyle/>
                    <a:p>
                      <a:r>
                        <a:rPr lang="en-US" sz="800" b="0" i="0" u="none" strike="noStrike" kern="1200">
                          <a:solidFill>
                            <a:schemeClr val="tx1"/>
                          </a:solidFill>
                          <a:effectLst/>
                          <a:latin typeface="+mn-lt"/>
                          <a:ea typeface="+mn-ea"/>
                          <a:cs typeface="+mn-cs"/>
                        </a:rPr>
                        <a:t>Designed to reduce levels of intimate partner violence, improve the response to survivors, and shift social norms. Included couples training, community-based activism, and support to survivors</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tc>
                  <a:txBody>
                    <a:bodyPr/>
                    <a:lstStyle/>
                    <a:p>
                      <a:pPr marL="0" indent="0">
                        <a:buFontTx/>
                        <a:buNone/>
                      </a:pPr>
                      <a:r>
                        <a:rPr lang="en-US" sz="800" b="0" i="0" u="none" strike="noStrike" kern="1200">
                          <a:solidFill>
                            <a:schemeClr val="tx1"/>
                          </a:solidFill>
                          <a:effectLst/>
                          <a:latin typeface="+mn-lt"/>
                          <a:ea typeface="+mn-ea"/>
                          <a:cs typeface="+mn-cs"/>
                        </a:rPr>
                        <a:t>A cluster RCT showed that </a:t>
                      </a:r>
                      <a:r>
                        <a:rPr lang="en-US" sz="800" b="0" i="0" u="none" strike="noStrike" kern="1200" err="1">
                          <a:solidFill>
                            <a:schemeClr val="tx1"/>
                          </a:solidFill>
                          <a:effectLst/>
                          <a:latin typeface="+mn-lt"/>
                          <a:ea typeface="+mn-ea"/>
                          <a:cs typeface="+mn-cs"/>
                        </a:rPr>
                        <a:t>Indashyikirwa</a:t>
                      </a:r>
                      <a:r>
                        <a:rPr lang="en-US" sz="800" b="0" i="0" u="none" strike="noStrike" kern="1200">
                          <a:solidFill>
                            <a:schemeClr val="tx1"/>
                          </a:solidFill>
                          <a:effectLst/>
                          <a:latin typeface="+mn-lt"/>
                          <a:ea typeface="+mn-ea"/>
                          <a:cs typeface="+mn-cs"/>
                        </a:rPr>
                        <a:t> reduced both women’s reported experiences and men’s reported perpetration of violence</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tc>
                  <a:txBody>
                    <a:bodyPr/>
                    <a:lstStyle/>
                    <a:p>
                      <a:r>
                        <a:rPr lang="en-US" sz="800" u="sng">
                          <a:solidFill>
                            <a:schemeClr val="tx1"/>
                          </a:solidFill>
                        </a:rPr>
                        <a:t>Web link</a:t>
                      </a:r>
                      <a:r>
                        <a:rPr lang="en-US" sz="800">
                          <a:solidFill>
                            <a:schemeClr val="tx1"/>
                          </a:solidFill>
                        </a:rPr>
                        <a:t>: </a:t>
                      </a:r>
                      <a:r>
                        <a:rPr lang="en-US" sz="800">
                          <a:solidFill>
                            <a:schemeClr val="tx1"/>
                          </a:solidFill>
                          <a:hlinkClick r:id="rId6">
                            <a:extLst>
                              <a:ext uri="{A12FA001-AC4F-418D-AE19-62706E023703}">
                                <ahyp:hlinkClr xmlns:ahyp="http://schemas.microsoft.com/office/drawing/2018/hyperlinkcolor" val="tx"/>
                              </a:ext>
                            </a:extLst>
                          </a:hlinkClick>
                        </a:rPr>
                        <a:t>https://prevention-collaborative.org/programme-examples/indashyikirwa/?cat_id=19&amp;scat_id=46%20(scroll%20down%20to%20programm%20examples)</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9F0F1"/>
                    </a:solidFill>
                  </a:tcPr>
                </a:tc>
                <a:extLst>
                  <a:ext uri="{0D108BD9-81ED-4DB2-BD59-A6C34878D82A}">
                    <a16:rowId xmlns:a16="http://schemas.microsoft.com/office/drawing/2014/main" val="3271958181"/>
                  </a:ext>
                </a:extLst>
              </a:tr>
            </a:tbl>
          </a:graphicData>
        </a:graphic>
      </p:graphicFrame>
      <p:sp>
        <p:nvSpPr>
          <p:cNvPr id="5" name="Rectangle 4">
            <a:extLst>
              <a:ext uri="{FF2B5EF4-FFF2-40B4-BE49-F238E27FC236}">
                <a16:creationId xmlns:a16="http://schemas.microsoft.com/office/drawing/2014/main" id="{42054E7F-4037-2A49-AC6A-2EC4355C0C9B}"/>
              </a:ext>
            </a:extLst>
          </p:cNvPr>
          <p:cNvSpPr/>
          <p:nvPr/>
        </p:nvSpPr>
        <p:spPr>
          <a:xfrm>
            <a:off x="369836" y="758364"/>
            <a:ext cx="10318533" cy="830997"/>
          </a:xfrm>
          <a:prstGeom prst="rect">
            <a:avLst/>
          </a:prstGeom>
        </p:spPr>
        <p:txBody>
          <a:bodyPr wrap="square" lIns="91440" tIns="45720" rIns="91440" bIns="45720" anchor="t">
            <a:spAutoFit/>
          </a:bodyPr>
          <a:lstStyle/>
          <a:p>
            <a:r>
              <a:rPr lang="en-US" sz="1200"/>
              <a:t>Sector-adjacent interventions were reviewed from the HIV prevention, HIV treatment, reproductive health and gender-based violence prevention fields.</a:t>
            </a:r>
            <a:r>
              <a:rPr lang="en-US" sz="1200">
                <a:ea typeface="+mn-lt"/>
                <a:cs typeface="+mn-lt"/>
              </a:rPr>
              <a:t> Interventions denoted by a red asterisk</a:t>
            </a:r>
            <a:r>
              <a:rPr lang="en-US" sz="1200">
                <a:solidFill>
                  <a:schemeClr val="accent2"/>
                </a:solidFill>
                <a:ea typeface="+mn-lt"/>
                <a:cs typeface="+mn-lt"/>
              </a:rPr>
              <a:t> (*) </a:t>
            </a:r>
            <a:r>
              <a:rPr lang="en-US" sz="1200">
                <a:ea typeface="+mn-lt"/>
                <a:cs typeface="+mn-lt"/>
              </a:rPr>
              <a:t>were presented at the Action Tank. Detailed overviews of those interventions are available in Section 6 of this document. </a:t>
            </a:r>
            <a:endParaRPr lang="en-US" sz="1200" b="1"/>
          </a:p>
          <a:p>
            <a:endParaRPr lang="en-US" sz="1200" b="1">
              <a:solidFill>
                <a:schemeClr val="dk1"/>
              </a:solidFill>
              <a:cs typeface="Calibri" panose="020F0502020204030204"/>
            </a:endParaRPr>
          </a:p>
        </p:txBody>
      </p:sp>
    </p:spTree>
    <p:extLst>
      <p:ext uri="{BB962C8B-B14F-4D97-AF65-F5344CB8AC3E}">
        <p14:creationId xmlns:p14="http://schemas.microsoft.com/office/powerpoint/2010/main" val="4243451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4545-5D85-EC40-ADF1-4C6A84960F12}"/>
              </a:ext>
            </a:extLst>
          </p:cNvPr>
          <p:cNvSpPr>
            <a:spLocks noGrp="1"/>
          </p:cNvSpPr>
          <p:nvPr>
            <p:ph type="title"/>
          </p:nvPr>
        </p:nvSpPr>
        <p:spPr>
          <a:xfrm>
            <a:off x="0" y="0"/>
            <a:ext cx="10515600" cy="1143000"/>
          </a:xfrm>
        </p:spPr>
        <p:txBody>
          <a:bodyPr/>
          <a:lstStyle/>
          <a:p>
            <a:r>
              <a:rPr lang="en-GB"/>
              <a:t>Sector-adjacent intervention catalogue (2/5)</a:t>
            </a:r>
          </a:p>
        </p:txBody>
      </p:sp>
      <p:graphicFrame>
        <p:nvGraphicFramePr>
          <p:cNvPr id="4" name="Table 4">
            <a:extLst>
              <a:ext uri="{FF2B5EF4-FFF2-40B4-BE49-F238E27FC236}">
                <a16:creationId xmlns:a16="http://schemas.microsoft.com/office/drawing/2014/main" id="{6EB38AD5-AD41-7C46-B852-B153BC25A096}"/>
              </a:ext>
            </a:extLst>
          </p:cNvPr>
          <p:cNvGraphicFramePr>
            <a:graphicFrameLocks/>
          </p:cNvGraphicFramePr>
          <p:nvPr>
            <p:extLst>
              <p:ext uri="{D42A27DB-BD31-4B8C-83A1-F6EECF244321}">
                <p14:modId xmlns:p14="http://schemas.microsoft.com/office/powerpoint/2010/main" val="1073777985"/>
              </p:ext>
            </p:extLst>
          </p:nvPr>
        </p:nvGraphicFramePr>
        <p:xfrm>
          <a:off x="311824" y="1414690"/>
          <a:ext cx="10418167" cy="5107134"/>
        </p:xfrm>
        <a:graphic>
          <a:graphicData uri="http://schemas.openxmlformats.org/drawingml/2006/table">
            <a:tbl>
              <a:tblPr firstRow="1" bandRow="1">
                <a:tableStyleId>{21E4AEA4-8DFA-4A89-87EB-49C32662AFE0}</a:tableStyleId>
              </a:tblPr>
              <a:tblGrid>
                <a:gridCol w="1443123">
                  <a:extLst>
                    <a:ext uri="{9D8B030D-6E8A-4147-A177-3AD203B41FA5}">
                      <a16:colId xmlns:a16="http://schemas.microsoft.com/office/drawing/2014/main" val="903213060"/>
                    </a:ext>
                  </a:extLst>
                </a:gridCol>
                <a:gridCol w="1071564">
                  <a:extLst>
                    <a:ext uri="{9D8B030D-6E8A-4147-A177-3AD203B41FA5}">
                      <a16:colId xmlns:a16="http://schemas.microsoft.com/office/drawing/2014/main" val="1523422843"/>
                    </a:ext>
                  </a:extLst>
                </a:gridCol>
                <a:gridCol w="2581803">
                  <a:extLst>
                    <a:ext uri="{9D8B030D-6E8A-4147-A177-3AD203B41FA5}">
                      <a16:colId xmlns:a16="http://schemas.microsoft.com/office/drawing/2014/main" val="2386076575"/>
                    </a:ext>
                  </a:extLst>
                </a:gridCol>
                <a:gridCol w="2372621">
                  <a:extLst>
                    <a:ext uri="{9D8B030D-6E8A-4147-A177-3AD203B41FA5}">
                      <a16:colId xmlns:a16="http://schemas.microsoft.com/office/drawing/2014/main" val="332950156"/>
                    </a:ext>
                  </a:extLst>
                </a:gridCol>
                <a:gridCol w="2949056">
                  <a:extLst>
                    <a:ext uri="{9D8B030D-6E8A-4147-A177-3AD203B41FA5}">
                      <a16:colId xmlns:a16="http://schemas.microsoft.com/office/drawing/2014/main" val="3279528714"/>
                    </a:ext>
                  </a:extLst>
                </a:gridCol>
              </a:tblGrid>
              <a:tr h="847978">
                <a:tc>
                  <a:txBody>
                    <a:bodyPr/>
                    <a:lstStyle/>
                    <a:p>
                      <a:r>
                        <a:rPr lang="en-US" sz="1100">
                          <a:latin typeface=""/>
                        </a:rPr>
                        <a:t>Project Name, Location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Influencer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Focus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Why it Matters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Additional Information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83418398"/>
                  </a:ext>
                </a:extLst>
              </a:tr>
              <a:tr h="780140">
                <a:tc>
                  <a:txBody>
                    <a:bodyPr/>
                    <a:lstStyle/>
                    <a:p>
                      <a:r>
                        <a:rPr lang="en-US" sz="800" b="1">
                          <a:solidFill>
                            <a:schemeClr val="accent1"/>
                          </a:solidFill>
                          <a:latin typeface=""/>
                        </a:rPr>
                        <a:t>Partners Plus, (South Africa)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rPr>
                        <a:t>Male 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rPr>
                        <a:t>Increase male involvement in pregnancy, HIV prevention, couple sessions to reduce conflict, improve communication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FontTx/>
                        <a:buNone/>
                      </a:pPr>
                      <a:r>
                        <a:rPr lang="en-US" sz="800">
                          <a:solidFill>
                            <a:schemeClr val="tx1"/>
                          </a:solidFill>
                        </a:rPr>
                        <a:t>Focus on male partners, demonstrated impact of an intervention to enhance communication &amp; HIV knowledge among pregnant couples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u="sng">
                          <a:solidFill>
                            <a:schemeClr val="tx1"/>
                          </a:solidFill>
                        </a:rPr>
                        <a:t>Web link</a:t>
                      </a:r>
                      <a:r>
                        <a:rPr lang="en-US" sz="800">
                          <a:solidFill>
                            <a:schemeClr val="tx1"/>
                          </a:solidFill>
                        </a:rPr>
                        <a:t>: n/a</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800" b="0" u="sng">
                          <a:solidFill>
                            <a:schemeClr val="tx1"/>
                          </a:solidFill>
                        </a:rPr>
                        <a:t>Citation:</a:t>
                      </a:r>
                      <a:r>
                        <a:rPr lang="en-US" sz="800" b="0" u="none">
                          <a:solidFill>
                            <a:schemeClr val="tx1"/>
                          </a:solidFill>
                        </a:rPr>
                        <a:t> </a:t>
                      </a:r>
                      <a:r>
                        <a:rPr lang="en-US" sz="800">
                          <a:solidFill>
                            <a:schemeClr val="tx1"/>
                          </a:solidFill>
                        </a:rPr>
                        <a:t>Jones, D. L., et al. "Reducing the risk of HIV infection during pregnancy among South African women: A randomized controlled trial." </a:t>
                      </a:r>
                      <a:r>
                        <a:rPr lang="en-US" sz="800" i="1">
                          <a:solidFill>
                            <a:schemeClr val="tx1"/>
                          </a:solidFill>
                        </a:rPr>
                        <a:t>AIDS Care</a:t>
                      </a:r>
                      <a:r>
                        <a:rPr lang="en-US" sz="800">
                          <a:solidFill>
                            <a:schemeClr val="tx1"/>
                          </a:solidFill>
                        </a:rPr>
                        <a:t>, vol. 25, no. 6, 2013, pp. 702-709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509969214"/>
                  </a:ext>
                </a:extLst>
              </a:tr>
              <a:tr h="508787">
                <a:tc>
                  <a:txBody>
                    <a:bodyPr/>
                    <a:lstStyle/>
                    <a:p>
                      <a:r>
                        <a:rPr lang="en-US" sz="800" b="1">
                          <a:solidFill>
                            <a:schemeClr val="accent1"/>
                          </a:solidFill>
                          <a:latin typeface=""/>
                        </a:rPr>
                        <a:t>Passages (Niger, DRC, Uganda) </a:t>
                      </a:r>
                      <a:r>
                        <a:rPr lang="en-US" sz="800" b="1" kern="1200">
                          <a:solidFill>
                            <a:schemeClr val="accent2"/>
                          </a:solidFill>
                          <a:effectLst/>
                          <a:latin typeface=""/>
                          <a:ea typeface="+mn-ea"/>
                          <a:cs typeface="+mn-cs"/>
                        </a:rPr>
                        <a:t>*</a:t>
                      </a:r>
                      <a:endParaRPr lang="en-US" sz="800" b="1">
                        <a:solidFill>
                          <a:schemeClr val="accent1"/>
                        </a:solidFill>
                        <a:latin typeface=""/>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rPr>
                        <a:t>Male 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rPr>
                        <a:t>Multi-country USAID-funded project to address gender and social norms that impact family planning and reproductive health</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Tx/>
                        <a:buNone/>
                      </a:pPr>
                      <a:r>
                        <a:rPr lang="en-US" sz="800">
                          <a:solidFill>
                            <a:schemeClr val="tx1"/>
                          </a:solidFill>
                        </a:rPr>
                        <a:t>Impact in Niger and Uganda; documented change in male support of partners’ and joint decision-making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en-US" sz="800" b="0" i="0" u="none" strike="noStrike" noProof="0">
                          <a:solidFill>
                            <a:schemeClr val="tx1"/>
                          </a:solidFill>
                          <a:latin typeface="Calibri"/>
                        </a:rPr>
                        <a:t>See Action Tank presentation in Section 6 of this document</a:t>
                      </a:r>
                      <a:endParaRPr lang="en-US"/>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9893554"/>
                  </a:ext>
                </a:extLst>
              </a:tr>
              <a:tr h="644463">
                <a:tc>
                  <a:txBody>
                    <a:bodyPr/>
                    <a:lstStyle/>
                    <a:p>
                      <a:r>
                        <a:rPr lang="en-US" sz="800" b="1">
                          <a:solidFill>
                            <a:schemeClr val="accent1"/>
                          </a:solidFill>
                          <a:latin typeface=""/>
                        </a:rPr>
                        <a:t>PROMUNDO Program H (12+ countries including Rwanda and Ethiopia) </a:t>
                      </a:r>
                      <a:r>
                        <a:rPr lang="en-US" sz="800" b="1" kern="1200">
                          <a:solidFill>
                            <a:schemeClr val="accent2"/>
                          </a:solidFill>
                          <a:effectLst/>
                          <a:latin typeface=""/>
                          <a:ea typeface="+mn-ea"/>
                          <a:cs typeface="+mn-cs"/>
                        </a:rPr>
                        <a:t>*</a:t>
                      </a:r>
                      <a:endParaRPr lang="en-US" sz="800" b="1">
                        <a:solidFill>
                          <a:schemeClr val="accent1"/>
                        </a:solidFill>
                        <a:latin typeface=""/>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rPr>
                        <a:t>Male 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rPr>
                        <a:t>Multi-country; gender equality &amp; violence prevention using interactive groups and social marketing campaigns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FontTx/>
                        <a:buNone/>
                      </a:pPr>
                      <a:r>
                        <a:rPr lang="en-US" sz="800">
                          <a:solidFill>
                            <a:schemeClr val="tx1"/>
                          </a:solidFill>
                        </a:rPr>
                        <a:t>Long-running, well-documented impact on changing gender norms and male behaviors toward girls and women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lvl="0" algn="l">
                        <a:lnSpc>
                          <a:spcPct val="100000"/>
                        </a:lnSpc>
                        <a:spcBef>
                          <a:spcPts val="0"/>
                        </a:spcBef>
                        <a:spcAft>
                          <a:spcPts val="0"/>
                        </a:spcAft>
                        <a:buNone/>
                      </a:pPr>
                      <a:r>
                        <a:rPr lang="en-US" sz="800" b="0" i="0" u="none" strike="noStrike" noProof="0">
                          <a:solidFill>
                            <a:schemeClr val="tx1"/>
                          </a:solidFill>
                          <a:latin typeface="Calibri"/>
                        </a:rPr>
                        <a:t>See Action Tank presentation in Section 6 of this document</a:t>
                      </a:r>
                      <a:endParaRPr lang="en-US"/>
                    </a:p>
                    <a:p>
                      <a:pPr marL="0" marR="0" lvl="0" indent="0" algn="l" defTabSz="914400">
                        <a:lnSpc>
                          <a:spcPct val="100000"/>
                        </a:lnSpc>
                        <a:spcBef>
                          <a:spcPts val="0"/>
                        </a:spcBef>
                        <a:spcAft>
                          <a:spcPts val="0"/>
                        </a:spcAft>
                        <a:buNone/>
                        <a:tabLst/>
                        <a:defRPr/>
                      </a:pPr>
                      <a:endParaRPr lang="en-US" sz="800" b="0" u="none">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1029816443"/>
                  </a:ext>
                </a:extLst>
              </a:tr>
              <a:tr h="644463">
                <a:tc>
                  <a:txBody>
                    <a:bodyPr/>
                    <a:lstStyle/>
                    <a:p>
                      <a:r>
                        <a:rPr lang="en-US" sz="800" b="1" err="1">
                          <a:solidFill>
                            <a:schemeClr val="accent1"/>
                          </a:solidFill>
                          <a:latin typeface=""/>
                        </a:rPr>
                        <a:t>Promundo</a:t>
                      </a:r>
                      <a:r>
                        <a:rPr lang="en-US" sz="800" b="1">
                          <a:solidFill>
                            <a:schemeClr val="accent1"/>
                          </a:solidFill>
                          <a:latin typeface=""/>
                        </a:rPr>
                        <a:t> </a:t>
                      </a:r>
                      <a:r>
                        <a:rPr lang="en-US" sz="800" b="1" err="1">
                          <a:solidFill>
                            <a:schemeClr val="accent1"/>
                          </a:solidFill>
                          <a:latin typeface=""/>
                        </a:rPr>
                        <a:t>Brandebereho</a:t>
                      </a:r>
                      <a:r>
                        <a:rPr lang="en-US" sz="800" b="1">
                          <a:solidFill>
                            <a:schemeClr val="accent1"/>
                          </a:solidFill>
                          <a:latin typeface=""/>
                        </a:rPr>
                        <a:t> (Rwanda)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rPr>
                        <a:t>Male 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i="0" u="none" strike="noStrike" kern="1200">
                          <a:solidFill>
                            <a:schemeClr val="tx1"/>
                          </a:solidFill>
                          <a:effectLst/>
                          <a:latin typeface="+mn-lt"/>
                          <a:ea typeface="+mn-ea"/>
                          <a:cs typeface="+mn-cs"/>
                        </a:rPr>
                        <a:t>A fatherhood and couples’ intervention to transform gender norms around masculinity and fatherhood, and to increase male engagement in reproductive health, equal caregiving, and violence prevention</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800" b="0" i="0" u="none" strike="noStrike" kern="1200">
                          <a:solidFill>
                            <a:schemeClr val="tx1"/>
                          </a:solidFill>
                          <a:effectLst/>
                          <a:latin typeface="+mn-lt"/>
                          <a:ea typeface="+mn-ea"/>
                          <a:cs typeface="+mn-cs"/>
                        </a:rPr>
                        <a:t>An RCT evaluation found that </a:t>
                      </a:r>
                      <a:r>
                        <a:rPr lang="en-US" sz="800" b="0" i="0" u="none" strike="noStrike" kern="1200" err="1">
                          <a:solidFill>
                            <a:schemeClr val="tx1"/>
                          </a:solidFill>
                          <a:effectLst/>
                          <a:latin typeface="+mn-lt"/>
                          <a:ea typeface="+mn-ea"/>
                          <a:cs typeface="+mn-cs"/>
                        </a:rPr>
                        <a:t>Bandebereho</a:t>
                      </a:r>
                      <a:r>
                        <a:rPr lang="en-US" sz="800" b="0" i="0" u="none" strike="noStrike" kern="1200">
                          <a:solidFill>
                            <a:schemeClr val="tx1"/>
                          </a:solidFill>
                          <a:effectLst/>
                          <a:latin typeface="+mn-lt"/>
                          <a:ea typeface="+mn-ea"/>
                          <a:cs typeface="+mn-cs"/>
                        </a:rPr>
                        <a:t> substantially reduced rates of both intimate partner violence and harsh punishment against children, among other positive outcomes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u="sng">
                          <a:solidFill>
                            <a:schemeClr val="tx1"/>
                          </a:solidFill>
                        </a:rPr>
                        <a:t>Web link</a:t>
                      </a:r>
                      <a:r>
                        <a:rPr lang="en-US" sz="800">
                          <a:solidFill>
                            <a:schemeClr val="tx1"/>
                          </a:solidFill>
                        </a:rPr>
                        <a:t>: </a:t>
                      </a:r>
                      <a:r>
                        <a:rPr lang="en-US" sz="800">
                          <a:solidFill>
                            <a:schemeClr val="tx1"/>
                          </a:solidFill>
                          <a:hlinkClick r:id="rId3">
                            <a:extLst>
                              <a:ext uri="{A12FA001-AC4F-418D-AE19-62706E023703}">
                                <ahyp:hlinkClr xmlns:ahyp="http://schemas.microsoft.com/office/drawing/2018/hyperlinkcolor" val="tx"/>
                              </a:ext>
                            </a:extLst>
                          </a:hlinkClick>
                        </a:rPr>
                        <a:t>https://prevention-collaborative.org/programme-examples/bandebereho/?cat_id=19&amp;scat_id=46</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8760261"/>
                  </a:ext>
                </a:extLst>
              </a:tr>
              <a:tr h="780140">
                <a:tc>
                  <a:txBody>
                    <a:bodyPr/>
                    <a:lstStyle/>
                    <a:p>
                      <a:r>
                        <a:rPr lang="en-US" sz="800" b="1">
                          <a:solidFill>
                            <a:schemeClr val="accent1"/>
                          </a:solidFill>
                          <a:latin typeface=""/>
                        </a:rPr>
                        <a:t>SHARE (Uganda)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rPr>
                        <a:t>Male 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b="0" i="0" u="none" strike="noStrike" kern="1200">
                          <a:solidFill>
                            <a:schemeClr val="tx1"/>
                          </a:solidFill>
                          <a:effectLst/>
                          <a:latin typeface="+mn-lt"/>
                          <a:ea typeface="+mn-ea"/>
                          <a:cs typeface="+mn-cs"/>
                        </a:rPr>
                        <a:t>The program mobilizes the community to change attitudes and norms that increase the risk of IPV and HIV</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FontTx/>
                        <a:buNone/>
                      </a:pPr>
                      <a:r>
                        <a:rPr lang="en-US" sz="800" b="0" i="0" u="none" strike="noStrike" kern="1200">
                          <a:solidFill>
                            <a:schemeClr val="tx1"/>
                          </a:solidFill>
                          <a:effectLst/>
                          <a:latin typeface="+mn-lt"/>
                          <a:ea typeface="+mn-ea"/>
                          <a:cs typeface="+mn-cs"/>
                        </a:rPr>
                        <a:t>A cluster RCT showed that the program reduced women’s reported experience of physical and sexual IPV, and was associated with a decrease in HIV incidence and an increase in HIV disclosure</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u="sng">
                          <a:solidFill>
                            <a:schemeClr val="tx1"/>
                          </a:solidFill>
                        </a:rPr>
                        <a:t>Web link</a:t>
                      </a:r>
                      <a:r>
                        <a:rPr lang="en-US" sz="800">
                          <a:solidFill>
                            <a:schemeClr val="tx1"/>
                          </a:solidFill>
                        </a:rPr>
                        <a:t>: </a:t>
                      </a:r>
                      <a:r>
                        <a:rPr lang="en-US" sz="800">
                          <a:solidFill>
                            <a:schemeClr val="tx1"/>
                          </a:solidFill>
                          <a:hlinkClick r:id="rId4">
                            <a:extLst>
                              <a:ext uri="{A12FA001-AC4F-418D-AE19-62706E023703}">
                                <ahyp:hlinkClr xmlns:ahyp="http://schemas.microsoft.com/office/drawing/2018/hyperlinkcolor" val="tx"/>
                              </a:ext>
                            </a:extLst>
                          </a:hlinkClick>
                        </a:rPr>
                        <a:t>https://prevention-collaborative.org/programme-examples/share/?cat_id=19&amp;scat_id=60</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2118402071"/>
                  </a:ext>
                </a:extLst>
              </a:tr>
              <a:tr h="901163">
                <a:tc>
                  <a:txBody>
                    <a:bodyPr/>
                    <a:lstStyle/>
                    <a:p>
                      <a:r>
                        <a:rPr lang="en-US" sz="800" b="1">
                          <a:solidFill>
                            <a:schemeClr val="accent1"/>
                          </a:solidFill>
                          <a:latin typeface=""/>
                        </a:rPr>
                        <a:t>Unite for a Better Life (Ethiopia)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rPr>
                        <a:t>Male partners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rPr>
                        <a:t>The program is a gender-transformative initiative aimed to reduce IPV and HIV in Ethiopia. It is a group-based intervention that follows the format of a coffee ceremony</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Tx/>
                        <a:buNone/>
                      </a:pPr>
                      <a:r>
                        <a:rPr lang="en-US" sz="800" b="0" i="0" u="none" strike="noStrike" kern="1200">
                          <a:solidFill>
                            <a:schemeClr val="tx1"/>
                          </a:solidFill>
                          <a:effectLst/>
                          <a:latin typeface="+mn-lt"/>
                          <a:ea typeface="+mn-ea"/>
                          <a:cs typeface="+mn-cs"/>
                        </a:rPr>
                        <a:t>Evaluation showed that the men’s program reduced both men’s reported perpetration and women’s reported experience of violence. There were improvements in joint decision-making and reduced HIV risk behaviors</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u="sng">
                          <a:solidFill>
                            <a:schemeClr val="tx1"/>
                          </a:solidFill>
                        </a:rPr>
                        <a:t>Web links</a:t>
                      </a:r>
                      <a:r>
                        <a:rPr lang="en-US" sz="800">
                          <a:solidFill>
                            <a:schemeClr val="tx1"/>
                          </a:solidFill>
                        </a:rPr>
                        <a:t>: </a:t>
                      </a:r>
                      <a:r>
                        <a:rPr lang="en-US" sz="800">
                          <a:solidFill>
                            <a:schemeClr val="tx1"/>
                          </a:solidFill>
                          <a:hlinkClick r:id="rId5">
                            <a:extLst>
                              <a:ext uri="{A12FA001-AC4F-418D-AE19-62706E023703}">
                                <ahyp:hlinkClr xmlns:ahyp="http://schemas.microsoft.com/office/drawing/2018/hyperlinkcolor" val="tx"/>
                              </a:ext>
                            </a:extLst>
                          </a:hlinkClick>
                        </a:rPr>
                        <a:t>https://prevention-collaborative.org/programme-examples/unite-for-a-better-life/?cat_id=19&amp;scat_id=46%20(scroll%20down%20to%20programm%20examples)</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4262597"/>
                  </a:ext>
                </a:extLst>
              </a:tr>
            </a:tbl>
          </a:graphicData>
        </a:graphic>
      </p:graphicFrame>
    </p:spTree>
    <p:extLst>
      <p:ext uri="{BB962C8B-B14F-4D97-AF65-F5344CB8AC3E}">
        <p14:creationId xmlns:p14="http://schemas.microsoft.com/office/powerpoint/2010/main" val="2209072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BBCB7-92A0-2540-94C9-5CEA3DAAD571}"/>
              </a:ext>
            </a:extLst>
          </p:cNvPr>
          <p:cNvSpPr>
            <a:spLocks noGrp="1"/>
          </p:cNvSpPr>
          <p:nvPr>
            <p:ph type="title"/>
          </p:nvPr>
        </p:nvSpPr>
        <p:spPr/>
        <p:txBody>
          <a:bodyPr/>
          <a:lstStyle/>
          <a:p>
            <a:r>
              <a:rPr lang="en-GB"/>
              <a:t>Sector-adjacent intervention catalogue (3/5)</a:t>
            </a:r>
          </a:p>
        </p:txBody>
      </p:sp>
      <p:graphicFrame>
        <p:nvGraphicFramePr>
          <p:cNvPr id="4" name="Table 4">
            <a:extLst>
              <a:ext uri="{FF2B5EF4-FFF2-40B4-BE49-F238E27FC236}">
                <a16:creationId xmlns:a16="http://schemas.microsoft.com/office/drawing/2014/main" id="{22E9B136-0242-AC4B-988D-94DA7B4CEF60}"/>
              </a:ext>
            </a:extLst>
          </p:cNvPr>
          <p:cNvGraphicFramePr>
            <a:graphicFrameLocks/>
          </p:cNvGraphicFramePr>
          <p:nvPr>
            <p:extLst>
              <p:ext uri="{D42A27DB-BD31-4B8C-83A1-F6EECF244321}">
                <p14:modId xmlns:p14="http://schemas.microsoft.com/office/powerpoint/2010/main" val="3502795922"/>
              </p:ext>
            </p:extLst>
          </p:nvPr>
        </p:nvGraphicFramePr>
        <p:xfrm>
          <a:off x="349623" y="1476900"/>
          <a:ext cx="10494474" cy="5197308"/>
        </p:xfrm>
        <a:graphic>
          <a:graphicData uri="http://schemas.openxmlformats.org/drawingml/2006/table">
            <a:tbl>
              <a:tblPr firstRow="1" bandRow="1">
                <a:tableStyleId>{21E4AEA4-8DFA-4A89-87EB-49C32662AFE0}</a:tableStyleId>
              </a:tblPr>
              <a:tblGrid>
                <a:gridCol w="1373718">
                  <a:extLst>
                    <a:ext uri="{9D8B030D-6E8A-4147-A177-3AD203B41FA5}">
                      <a16:colId xmlns:a16="http://schemas.microsoft.com/office/drawing/2014/main" val="903213060"/>
                    </a:ext>
                  </a:extLst>
                </a:gridCol>
                <a:gridCol w="1017176">
                  <a:extLst>
                    <a:ext uri="{9D8B030D-6E8A-4147-A177-3AD203B41FA5}">
                      <a16:colId xmlns:a16="http://schemas.microsoft.com/office/drawing/2014/main" val="1523422843"/>
                    </a:ext>
                  </a:extLst>
                </a:gridCol>
                <a:gridCol w="2460402">
                  <a:extLst>
                    <a:ext uri="{9D8B030D-6E8A-4147-A177-3AD203B41FA5}">
                      <a16:colId xmlns:a16="http://schemas.microsoft.com/office/drawing/2014/main" val="2386076575"/>
                    </a:ext>
                  </a:extLst>
                </a:gridCol>
                <a:gridCol w="2490795">
                  <a:extLst>
                    <a:ext uri="{9D8B030D-6E8A-4147-A177-3AD203B41FA5}">
                      <a16:colId xmlns:a16="http://schemas.microsoft.com/office/drawing/2014/main" val="332950156"/>
                    </a:ext>
                  </a:extLst>
                </a:gridCol>
                <a:gridCol w="3152383">
                  <a:extLst>
                    <a:ext uri="{9D8B030D-6E8A-4147-A177-3AD203B41FA5}">
                      <a16:colId xmlns:a16="http://schemas.microsoft.com/office/drawing/2014/main" val="3279528714"/>
                    </a:ext>
                  </a:extLst>
                </a:gridCol>
              </a:tblGrid>
              <a:tr h="614202">
                <a:tc>
                  <a:txBody>
                    <a:bodyPr/>
                    <a:lstStyle/>
                    <a:p>
                      <a:r>
                        <a:rPr lang="en-US" sz="1100">
                          <a:latin typeface=""/>
                        </a:rPr>
                        <a:t>Project Name, Location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Influencer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Focus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Why it Matters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Additional Information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83418398"/>
                  </a:ext>
                </a:extLst>
              </a:tr>
              <a:tr h="55741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b="1">
                          <a:solidFill>
                            <a:schemeClr val="accent1"/>
                          </a:solidFill>
                          <a:latin typeface=""/>
                        </a:rPr>
                        <a:t>Reaching Married Adolescents (RMA) (Niger)</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rPr>
                        <a:t>Male partners, other community</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rPr>
                        <a:t>Research project nested in IMPACT. To increase access to contraceptive services among married adolescent girls with a focus on community influencers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FontTx/>
                        <a:buNone/>
                      </a:pPr>
                      <a:r>
                        <a:rPr lang="en-US" sz="800">
                          <a:solidFill>
                            <a:schemeClr val="tx1"/>
                          </a:solidFill>
                        </a:rPr>
                        <a:t>Theory of change based approach that evaluated community level impacts on contraceptive uptake and influence on men’s engagement; documented dose exposure required to elicit impact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lvl="0">
                        <a:buNone/>
                      </a:pPr>
                      <a:r>
                        <a:rPr lang="en-US" sz="800" b="0" i="0" u="sng" strike="noStrike" noProof="0">
                          <a:latin typeface="Calibri"/>
                        </a:rPr>
                        <a:t>Web link:</a:t>
                      </a:r>
                      <a:r>
                        <a:rPr lang="en-US" sz="800" b="0" i="0" u="none" strike="noStrike" noProof="0">
                          <a:latin typeface="Calibri"/>
                        </a:rPr>
                        <a:t> https://www.pathfinder.org/publications/interventions-to-reach-married-adolescents-for-increased-contraceptive-use-in-niger/</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2924140491"/>
                  </a:ext>
                </a:extLst>
              </a:tr>
              <a:tr h="114416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b="1">
                          <a:solidFill>
                            <a:schemeClr val="accent1"/>
                          </a:solidFill>
                          <a:latin typeface=""/>
                        </a:rPr>
                        <a:t>MTV Shuga (Kenya, Nigeria, South Africa)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rPr>
                        <a:t>Male partners, peers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i="0" u="none" strike="noStrike" kern="1200">
                          <a:solidFill>
                            <a:schemeClr val="tx1"/>
                          </a:solidFill>
                          <a:effectLst/>
                          <a:latin typeface="+mn-lt"/>
                          <a:ea typeface="+mn-ea"/>
                          <a:cs typeface="+mn-cs"/>
                        </a:rPr>
                        <a:t>MTV Shuga is a television series and behavior change campaign that addresses topics like family planning, STI prevention, HIV, and gender-based violence </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Tx/>
                        <a:buNone/>
                      </a:pPr>
                      <a:r>
                        <a:rPr lang="en-US" sz="800">
                          <a:solidFill>
                            <a:schemeClr val="tx1"/>
                          </a:solidFill>
                        </a:rPr>
                        <a:t>MTV Shuga has strong evaluation data showing that the series increases HIV prevention behaviors and improves attitudes towards GBV among young people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u="sng">
                          <a:solidFill>
                            <a:schemeClr val="tx1"/>
                          </a:solidFill>
                        </a:rPr>
                        <a:t>Web link: </a:t>
                      </a:r>
                      <a:r>
                        <a:rPr lang="en-US" sz="800">
                          <a:solidFill>
                            <a:schemeClr val="tx1"/>
                          </a:solidFill>
                          <a:hlinkClick r:id="rId3">
                            <a:extLst>
                              <a:ext uri="{A12FA001-AC4F-418D-AE19-62706E023703}">
                                <ahyp:hlinkClr xmlns:ahyp="http://schemas.microsoft.com/office/drawing/2018/hyperlinkcolor" val="tx"/>
                              </a:ext>
                            </a:extLst>
                          </a:hlinkClick>
                        </a:rPr>
                        <a:t>https://www.mtvstayingalive.org/news/new-research-finds-young-people-s-positive-changes-in-behaviour-are-significantly-linked-to/</a:t>
                      </a:r>
                      <a:endParaRPr lang="en-US" sz="800">
                        <a:solidFill>
                          <a:schemeClr val="tx1"/>
                        </a:solidFill>
                      </a:endParaRPr>
                    </a:p>
                    <a:p>
                      <a:r>
                        <a:rPr lang="en-US" sz="800">
                          <a:solidFill>
                            <a:schemeClr val="tx1"/>
                          </a:solidFill>
                          <a:hlinkClick r:id="rId4">
                            <a:extLst>
                              <a:ext uri="{A12FA001-AC4F-418D-AE19-62706E023703}">
                                <ahyp:hlinkClr xmlns:ahyp="http://schemas.microsoft.com/office/drawing/2018/hyperlinkcolor" val="tx"/>
                              </a:ext>
                            </a:extLst>
                          </a:hlinkClick>
                        </a:rPr>
                        <a:t>https://www.comminit.com/global/content/experimental-evaluation-mtv-shuga-changing-social-norms-and-behaviours-entertainment-edu</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6837334"/>
                  </a:ext>
                </a:extLst>
              </a:tr>
              <a:tr h="557414">
                <a:tc>
                  <a:txBody>
                    <a:bodyPr/>
                    <a:lstStyle/>
                    <a:p>
                      <a:r>
                        <a:rPr lang="en-US" sz="800" b="1">
                          <a:solidFill>
                            <a:schemeClr val="accent1"/>
                          </a:solidFill>
                          <a:latin typeface=""/>
                        </a:rPr>
                        <a:t>OBULAMU? (Uganda)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rPr>
                        <a:t>Male partners, peers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kern="1200">
                          <a:solidFill>
                            <a:schemeClr val="tx1"/>
                          </a:solidFill>
                          <a:effectLst/>
                          <a:latin typeface="+mn-lt"/>
                          <a:ea typeface="+mn-ea"/>
                          <a:cs typeface="+mn-cs"/>
                        </a:rPr>
                        <a:t>OBULAMU? (How’s Life?) is an integrated set of health communication interventions targeting HIV infection, total fertility, maternal and child mortality, malnutrition, malaria and tuberculosis</a:t>
                      </a:r>
                      <a:endParaRPr lang="en-US" sz="800">
                        <a:solidFill>
                          <a:schemeClr val="tx1"/>
                        </a:solidFill>
                        <a:effectLst/>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kern="1200">
                          <a:solidFill>
                            <a:schemeClr val="tx1"/>
                          </a:solidFill>
                          <a:effectLst/>
                          <a:latin typeface="+mn-lt"/>
                          <a:ea typeface="+mn-ea"/>
                          <a:cs typeface="+mn-cs"/>
                        </a:rPr>
                        <a:t>The </a:t>
                      </a:r>
                      <a:r>
                        <a:rPr lang="en-UG" sz="800" kern="1200">
                          <a:solidFill>
                            <a:schemeClr val="tx1"/>
                          </a:solidFill>
                          <a:effectLst/>
                          <a:latin typeface="+mn-lt"/>
                          <a:ea typeface="+mn-ea"/>
                          <a:cs typeface="+mn-cs"/>
                        </a:rPr>
                        <a:t>health communication intervention </a:t>
                      </a:r>
                      <a:r>
                        <a:rPr lang="en-US" sz="800" kern="1200">
                          <a:solidFill>
                            <a:schemeClr val="tx1"/>
                          </a:solidFill>
                          <a:effectLst/>
                          <a:latin typeface="+mn-lt"/>
                          <a:ea typeface="+mn-ea"/>
                          <a:cs typeface="+mn-cs"/>
                        </a:rPr>
                        <a:t>was organized on a </a:t>
                      </a:r>
                      <a:r>
                        <a:rPr lang="en-UG" sz="800" kern="1200">
                          <a:solidFill>
                            <a:schemeClr val="tx1"/>
                          </a:solidFill>
                          <a:effectLst/>
                          <a:latin typeface="+mn-lt"/>
                          <a:ea typeface="+mn-ea"/>
                          <a:cs typeface="+mn-cs"/>
                        </a:rPr>
                        <a:t>life-stage approac</a:t>
                      </a:r>
                      <a:r>
                        <a:rPr lang="en-US" sz="800" kern="1200">
                          <a:solidFill>
                            <a:schemeClr val="tx1"/>
                          </a:solidFill>
                          <a:effectLst/>
                          <a:latin typeface="+mn-lt"/>
                          <a:ea typeface="+mn-ea"/>
                          <a:cs typeface="+mn-cs"/>
                        </a:rPr>
                        <a:t>h. Evaluation found </a:t>
                      </a:r>
                      <a:r>
                        <a:rPr lang="en-UG" sz="800" kern="1200">
                          <a:solidFill>
                            <a:schemeClr val="tx1"/>
                          </a:solidFill>
                          <a:effectLst/>
                          <a:latin typeface="+mn-lt"/>
                          <a:ea typeface="+mn-ea"/>
                          <a:cs typeface="+mn-cs"/>
                        </a:rPr>
                        <a:t>increases</a:t>
                      </a:r>
                      <a:r>
                        <a:rPr lang="en-US" sz="800" kern="1200">
                          <a:solidFill>
                            <a:schemeClr val="tx1"/>
                          </a:solidFill>
                          <a:effectLst/>
                          <a:latin typeface="+mn-lt"/>
                          <a:ea typeface="+mn-ea"/>
                          <a:cs typeface="+mn-cs"/>
                        </a:rPr>
                        <a:t> </a:t>
                      </a:r>
                      <a:r>
                        <a:rPr lang="en-UG" sz="800" kern="1200">
                          <a:solidFill>
                            <a:schemeClr val="tx1"/>
                          </a:solidFill>
                          <a:effectLst/>
                          <a:latin typeface="+mn-lt"/>
                          <a:ea typeface="+mn-ea"/>
                          <a:cs typeface="+mn-cs"/>
                        </a:rPr>
                        <a:t>in </a:t>
                      </a:r>
                      <a:r>
                        <a:rPr lang="en-US" sz="800" kern="1200">
                          <a:solidFill>
                            <a:schemeClr val="tx1"/>
                          </a:solidFill>
                          <a:effectLst/>
                          <a:latin typeface="+mn-lt"/>
                          <a:ea typeface="+mn-ea"/>
                          <a:cs typeface="+mn-cs"/>
                        </a:rPr>
                        <a:t>c</a:t>
                      </a:r>
                      <a:r>
                        <a:rPr lang="en-UG" sz="800" kern="1200">
                          <a:solidFill>
                            <a:schemeClr val="tx1"/>
                          </a:solidFill>
                          <a:effectLst/>
                          <a:latin typeface="+mn-lt"/>
                          <a:ea typeface="+mn-ea"/>
                          <a:cs typeface="+mn-cs"/>
                        </a:rPr>
                        <a:t>ondom use with at least one non-marital, non-cohabiting partner in the last six months</a:t>
                      </a:r>
                      <a:r>
                        <a:rPr lang="en-US" sz="800" kern="1200">
                          <a:solidFill>
                            <a:schemeClr val="tx1"/>
                          </a:solidFill>
                          <a:effectLst/>
                          <a:latin typeface="+mn-lt"/>
                          <a:ea typeface="+mn-ea"/>
                          <a:cs typeface="+mn-cs"/>
                        </a:rPr>
                        <a:t> among other positive results</a:t>
                      </a:r>
                      <a:endParaRPr lang="en-UG" sz="800" kern="1200">
                        <a:solidFill>
                          <a:schemeClr val="tx1"/>
                        </a:solidFill>
                        <a:effectLst/>
                        <a:latin typeface="+mn-lt"/>
                        <a:ea typeface="+mn-ea"/>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u="sng">
                          <a:solidFill>
                            <a:schemeClr val="tx1"/>
                          </a:solidFill>
                        </a:rPr>
                        <a:t>Web links: </a:t>
                      </a:r>
                      <a:r>
                        <a:rPr lang="en-US" sz="800">
                          <a:solidFill>
                            <a:schemeClr val="tx1"/>
                          </a:solidFill>
                          <a:hlinkClick r:id="rId5">
                            <a:extLst>
                              <a:ext uri="{A12FA001-AC4F-418D-AE19-62706E023703}">
                                <ahyp:hlinkClr xmlns:ahyp="http://schemas.microsoft.com/office/drawing/2018/hyperlinkcolor" val="tx"/>
                              </a:ext>
                            </a:extLst>
                          </a:hlinkClick>
                        </a:rPr>
                        <a:t>https://pdf.usaid.gov/pdf_docs/PA00TDP5.pdf</a:t>
                      </a:r>
                      <a:endParaRPr lang="en-US" sz="800">
                        <a:solidFill>
                          <a:schemeClr val="tx1"/>
                        </a:solidFill>
                      </a:endParaRPr>
                    </a:p>
                    <a:p>
                      <a:r>
                        <a:rPr lang="en-US" sz="800">
                          <a:solidFill>
                            <a:schemeClr val="tx1"/>
                          </a:solidFill>
                          <a:hlinkClick r:id="rId6">
                            <a:extLst>
                              <a:ext uri="{A12FA001-AC4F-418D-AE19-62706E023703}">
                                <ahyp:hlinkClr xmlns:ahyp="http://schemas.microsoft.com/office/drawing/2018/hyperlinkcolor" val="tx"/>
                              </a:ext>
                            </a:extLst>
                          </a:hlinkClick>
                        </a:rPr>
                        <a:t>https://www.health.go.ug/project/obulamu/</a:t>
                      </a:r>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822045585"/>
                  </a:ext>
                </a:extLst>
              </a:tr>
              <a:tr h="792115">
                <a:tc>
                  <a:txBody>
                    <a:bodyPr/>
                    <a:lstStyle/>
                    <a:p>
                      <a:r>
                        <a:rPr lang="en-US" sz="800" b="1">
                          <a:solidFill>
                            <a:schemeClr val="accent1"/>
                          </a:solidFill>
                          <a:latin typeface=""/>
                        </a:rPr>
                        <a:t>Imbadu Ekhaya (South Africa)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rPr>
                        <a:t>Parents &amp;</a:t>
                      </a:r>
                    </a:p>
                    <a:p>
                      <a:r>
                        <a:rPr lang="en-US" sz="800">
                          <a:solidFill>
                            <a:schemeClr val="tx1"/>
                          </a:solidFill>
                        </a:rPr>
                        <a:t>caregivers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rPr>
                        <a:t>Six-session intervention to improve HIV prevention, with a focus on parenting skills, ARH, communication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Tx/>
                        <a:buNone/>
                      </a:pPr>
                      <a:r>
                        <a:rPr lang="en-US" sz="800">
                          <a:solidFill>
                            <a:schemeClr val="tx1"/>
                          </a:solidFill>
                        </a:rPr>
                        <a:t>Limited implementation found that youth and parents report increases in adolescent reproductive healthcare communication; youth indicated parents were more open to talk about sexuality</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u="sng">
                          <a:solidFill>
                            <a:schemeClr val="tx1"/>
                          </a:solidFill>
                        </a:rPr>
                        <a:t>Web link</a:t>
                      </a:r>
                      <a:r>
                        <a:rPr lang="en-US" sz="800">
                          <a:solidFill>
                            <a:schemeClr val="tx1"/>
                          </a:solidFill>
                        </a:rPr>
                        <a:t>: n/a</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800" b="0" u="sng">
                          <a:solidFill>
                            <a:schemeClr val="tx1"/>
                          </a:solidFill>
                        </a:rPr>
                        <a:t>Citation</a:t>
                      </a:r>
                      <a:r>
                        <a:rPr lang="en-US" sz="800" b="0" u="none">
                          <a:solidFill>
                            <a:schemeClr val="tx1"/>
                          </a:solidFill>
                        </a:rPr>
                        <a:t>: Armistead</a:t>
                      </a:r>
                      <a:r>
                        <a:rPr lang="en-US" sz="800">
                          <a:solidFill>
                            <a:schemeClr val="tx1"/>
                          </a:solidFill>
                        </a:rPr>
                        <a:t>, Lisa, et al. "Preliminary results from a family-based HIV prevention intervention for South African youth." </a:t>
                      </a:r>
                      <a:r>
                        <a:rPr lang="en-US" sz="800" i="1">
                          <a:solidFill>
                            <a:schemeClr val="tx1"/>
                          </a:solidFill>
                        </a:rPr>
                        <a:t>Health Psychology</a:t>
                      </a:r>
                      <a:r>
                        <a:rPr lang="en-US" sz="800">
                          <a:solidFill>
                            <a:schemeClr val="tx1"/>
                          </a:solidFill>
                        </a:rPr>
                        <a:t>, vol. 33, no. 7, 2014, pp. 668-676.</a:t>
                      </a:r>
                    </a:p>
                    <a:p>
                      <a:endParaRPr lang="en-US" sz="8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3032225"/>
                  </a:ext>
                </a:extLst>
              </a:tr>
              <a:tr h="440064">
                <a:tc>
                  <a:txBody>
                    <a:bodyPr/>
                    <a:lstStyle/>
                    <a:p>
                      <a:r>
                        <a:rPr lang="en-US" sz="800" b="1">
                          <a:solidFill>
                            <a:schemeClr val="accent1"/>
                          </a:solidFill>
                          <a:latin typeface=""/>
                        </a:rPr>
                        <a:t>Let’s Talk (South Africa)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rPr>
                        <a:t>Parents &amp; caregivers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rPr>
                        <a:t>RCT workplace intervention to improve parent engagement with younger adolescents about HIV prevention and ARH</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Font typeface="Arial" panose="020B0604020202020204" pitchFamily="34" charset="0"/>
                        <a:buNone/>
                      </a:pPr>
                      <a:r>
                        <a:rPr lang="en-US" sz="800">
                          <a:solidFill>
                            <a:schemeClr val="tx1"/>
                          </a:solidFill>
                        </a:rPr>
                        <a:t>Increased parents’ comfort in discussing adolescent health and HIV demonstrated via robust evaluation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b="0" u="sng">
                          <a:solidFill>
                            <a:schemeClr val="tx1"/>
                          </a:solidFill>
                        </a:rPr>
                        <a:t>Web link: </a:t>
                      </a:r>
                      <a:r>
                        <a:rPr lang="en-US" sz="800" b="0" i="0" u="none" strike="noStrike" noProof="0">
                          <a:latin typeface="Calibri"/>
                        </a:rPr>
                        <a:t>https://letstalk.org.za</a:t>
                      </a:r>
                      <a:endParaRPr lang="en-US" sz="800" b="0" u="none">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4225799714"/>
                  </a:ext>
                </a:extLst>
              </a:tr>
              <a:tr h="909465">
                <a:tc>
                  <a:txBody>
                    <a:bodyPr/>
                    <a:lstStyle/>
                    <a:p>
                      <a:r>
                        <a:rPr lang="en-US" sz="800" b="1">
                          <a:solidFill>
                            <a:schemeClr val="accent1"/>
                          </a:solidFill>
                          <a:latin typeface=""/>
                        </a:rPr>
                        <a:t>Our Family Our Future (South Africa)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rPr>
                        <a:t>Parents &amp; caregivers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rPr>
                        <a:t>Pilot RCT to examine depression and links to STI and HIV risk behavior with parent child interaction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Tx/>
                        <a:buNone/>
                      </a:pPr>
                      <a:r>
                        <a:rPr lang="en-US" sz="800">
                          <a:solidFill>
                            <a:schemeClr val="tx1"/>
                          </a:solidFill>
                        </a:rPr>
                        <a:t>Youth scored parent interaction more positively after intervention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u="sng">
                          <a:solidFill>
                            <a:schemeClr val="tx1"/>
                          </a:solidFill>
                        </a:rPr>
                        <a:t>Web link</a:t>
                      </a:r>
                      <a:r>
                        <a:rPr lang="en-US" sz="800">
                          <a:solidFill>
                            <a:schemeClr val="tx1"/>
                          </a:solidFill>
                        </a:rPr>
                        <a:t>: n/a</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800" b="0" u="sng">
                          <a:solidFill>
                            <a:schemeClr val="tx1"/>
                          </a:solidFill>
                        </a:rPr>
                        <a:t>Citation</a:t>
                      </a:r>
                      <a:r>
                        <a:rPr lang="en-US" sz="800" b="0" u="none">
                          <a:solidFill>
                            <a:schemeClr val="tx1"/>
                          </a:solidFill>
                        </a:rPr>
                        <a:t>: </a:t>
                      </a:r>
                      <a:r>
                        <a:rPr lang="en-US" sz="800">
                          <a:solidFill>
                            <a:schemeClr val="tx1"/>
                          </a:solidFill>
                        </a:rPr>
                        <a:t>Kuo, Caroline, et al. "Acceptability, Feasibility, and Preliminary Efficacy of a Resilience-Oriented Family Intervention to Prevent Adolescent HIV and Depression: A Pilot Randomized Controlled Trial." </a:t>
                      </a:r>
                      <a:r>
                        <a:rPr lang="en-US" sz="800" i="1">
                          <a:solidFill>
                            <a:schemeClr val="tx1"/>
                          </a:solidFill>
                        </a:rPr>
                        <a:t>AIDS Education and Prevention</a:t>
                      </a:r>
                      <a:r>
                        <a:rPr lang="en-US" sz="800">
                          <a:solidFill>
                            <a:schemeClr val="tx1"/>
                          </a:solidFill>
                        </a:rPr>
                        <a:t>, vol. 32, no. 1, 2020, pp. 67-81.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612344"/>
                  </a:ext>
                </a:extLst>
              </a:tr>
            </a:tbl>
          </a:graphicData>
        </a:graphic>
      </p:graphicFrame>
    </p:spTree>
    <p:extLst>
      <p:ext uri="{BB962C8B-B14F-4D97-AF65-F5344CB8AC3E}">
        <p14:creationId xmlns:p14="http://schemas.microsoft.com/office/powerpoint/2010/main" val="1128978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12DE-69CF-C349-8EA7-30EF577FF5CF}"/>
              </a:ext>
            </a:extLst>
          </p:cNvPr>
          <p:cNvSpPr>
            <a:spLocks noGrp="1"/>
          </p:cNvSpPr>
          <p:nvPr>
            <p:ph type="title"/>
          </p:nvPr>
        </p:nvSpPr>
        <p:spPr/>
        <p:txBody>
          <a:bodyPr/>
          <a:lstStyle/>
          <a:p>
            <a:r>
              <a:rPr lang="en-GB"/>
              <a:t>Sector-adjacent intervention catalogue (4/5)</a:t>
            </a:r>
          </a:p>
        </p:txBody>
      </p:sp>
      <p:graphicFrame>
        <p:nvGraphicFramePr>
          <p:cNvPr id="4" name="Table 4">
            <a:extLst>
              <a:ext uri="{FF2B5EF4-FFF2-40B4-BE49-F238E27FC236}">
                <a16:creationId xmlns:a16="http://schemas.microsoft.com/office/drawing/2014/main" id="{FF2778D3-9C61-B64D-88F9-B479516DDA61}"/>
              </a:ext>
            </a:extLst>
          </p:cNvPr>
          <p:cNvGraphicFramePr>
            <a:graphicFrameLocks/>
          </p:cNvGraphicFramePr>
          <p:nvPr>
            <p:extLst>
              <p:ext uri="{D42A27DB-BD31-4B8C-83A1-F6EECF244321}">
                <p14:modId xmlns:p14="http://schemas.microsoft.com/office/powerpoint/2010/main" val="3762449930"/>
              </p:ext>
            </p:extLst>
          </p:nvPr>
        </p:nvGraphicFramePr>
        <p:xfrm>
          <a:off x="510988" y="1350100"/>
          <a:ext cx="10079566" cy="5689110"/>
        </p:xfrm>
        <a:graphic>
          <a:graphicData uri="http://schemas.openxmlformats.org/drawingml/2006/table">
            <a:tbl>
              <a:tblPr firstRow="1" bandRow="1">
                <a:tableStyleId>{21E4AEA4-8DFA-4A89-87EB-49C32662AFE0}</a:tableStyleId>
              </a:tblPr>
              <a:tblGrid>
                <a:gridCol w="1402863">
                  <a:extLst>
                    <a:ext uri="{9D8B030D-6E8A-4147-A177-3AD203B41FA5}">
                      <a16:colId xmlns:a16="http://schemas.microsoft.com/office/drawing/2014/main" val="903213060"/>
                    </a:ext>
                  </a:extLst>
                </a:gridCol>
                <a:gridCol w="959194">
                  <a:extLst>
                    <a:ext uri="{9D8B030D-6E8A-4147-A177-3AD203B41FA5}">
                      <a16:colId xmlns:a16="http://schemas.microsoft.com/office/drawing/2014/main" val="1523422843"/>
                    </a:ext>
                  </a:extLst>
                </a:gridCol>
                <a:gridCol w="2332714">
                  <a:extLst>
                    <a:ext uri="{9D8B030D-6E8A-4147-A177-3AD203B41FA5}">
                      <a16:colId xmlns:a16="http://schemas.microsoft.com/office/drawing/2014/main" val="2386076575"/>
                    </a:ext>
                  </a:extLst>
                </a:gridCol>
                <a:gridCol w="2494098">
                  <a:extLst>
                    <a:ext uri="{9D8B030D-6E8A-4147-A177-3AD203B41FA5}">
                      <a16:colId xmlns:a16="http://schemas.microsoft.com/office/drawing/2014/main" val="332950156"/>
                    </a:ext>
                  </a:extLst>
                </a:gridCol>
                <a:gridCol w="2890697">
                  <a:extLst>
                    <a:ext uri="{9D8B030D-6E8A-4147-A177-3AD203B41FA5}">
                      <a16:colId xmlns:a16="http://schemas.microsoft.com/office/drawing/2014/main" val="3279528714"/>
                    </a:ext>
                  </a:extLst>
                </a:gridCol>
              </a:tblGrid>
              <a:tr h="765525">
                <a:tc>
                  <a:txBody>
                    <a:bodyPr/>
                    <a:lstStyle/>
                    <a:p>
                      <a:r>
                        <a:rPr lang="en-US" sz="1100">
                          <a:latin typeface=""/>
                        </a:rPr>
                        <a:t>Project Name, Location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Influencer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Focus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Why it Matters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Additional Information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83418398"/>
                  </a:ext>
                </a:extLst>
              </a:tr>
              <a:tr h="598781">
                <a:tc>
                  <a:txBody>
                    <a:bodyPr/>
                    <a:lstStyle/>
                    <a:p>
                      <a:r>
                        <a:rPr lang="en-US" sz="800" b="1">
                          <a:solidFill>
                            <a:schemeClr val="accent1"/>
                          </a:solidFill>
                          <a:latin typeface=""/>
                        </a:rPr>
                        <a:t>READY (Kenya)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latin typeface="Calibri" panose="020F0502020204030204" pitchFamily="34" charset="0"/>
                          <a:cs typeface="Calibri" panose="020F0502020204030204" pitchFamily="34" charset="0"/>
                        </a:rPr>
                        <a:t>Parents &amp; caregivers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latin typeface="Calibri" panose="020F0502020204030204" pitchFamily="34" charset="0"/>
                          <a:cs typeface="Calibri" panose="020F0502020204030204" pitchFamily="34" charset="0"/>
                        </a:rPr>
                        <a:t>Family and church-based intervention for adolescents and caregivers in rural Kenya with a focus on improving family relationships to communicate about HIV</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FontTx/>
                        <a:buNone/>
                      </a:pPr>
                      <a:r>
                        <a:rPr lang="en-US" sz="800">
                          <a:solidFill>
                            <a:schemeClr val="tx1"/>
                          </a:solidFill>
                          <a:latin typeface="Calibri" panose="020F0502020204030204" pitchFamily="34" charset="0"/>
                          <a:cs typeface="Calibri" panose="020F0502020204030204" pitchFamily="34" charset="0"/>
                        </a:rPr>
                        <a:t>Documented changes in male involvement in family decision-making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lvl="0" algn="l">
                        <a:lnSpc>
                          <a:spcPct val="100000"/>
                        </a:lnSpc>
                        <a:spcBef>
                          <a:spcPts val="0"/>
                        </a:spcBef>
                        <a:spcAft>
                          <a:spcPts val="0"/>
                        </a:spcAft>
                        <a:buNone/>
                      </a:pPr>
                      <a:r>
                        <a:rPr lang="en-US" sz="800" b="0" i="0" u="sng" strike="noStrike" noProof="0"/>
                        <a:t>Web link</a:t>
                      </a:r>
                      <a:r>
                        <a:rPr lang="en-US" sz="800" b="0" i="0" u="none" strike="noStrike" noProof="0"/>
                        <a:t>: </a:t>
                      </a:r>
                      <a:r>
                        <a:rPr lang="en-US" sz="800" b="0" i="0" u="none" strike="noStrike" noProof="0">
                          <a:hlinkClick r:id="rId3"/>
                        </a:rPr>
                        <a:t>https://sites.globalhealth.duke.edu/evepuffer/ready-kenya/</a:t>
                      </a:r>
                      <a:endParaRPr lang="en-US"/>
                    </a:p>
                    <a:p>
                      <a:pPr lvl="0" algn="l">
                        <a:lnSpc>
                          <a:spcPct val="100000"/>
                        </a:lnSpc>
                        <a:spcBef>
                          <a:spcPts val="0"/>
                        </a:spcBef>
                        <a:spcAft>
                          <a:spcPts val="0"/>
                        </a:spcAft>
                        <a:buNone/>
                      </a:pPr>
                      <a:r>
                        <a:rPr lang="en-US" sz="800" b="0" i="0" u="sng" strike="noStrike" noProof="0"/>
                        <a:t>Citation:</a:t>
                      </a:r>
                      <a:r>
                        <a:rPr lang="en-US" sz="800" b="0" i="0" u="none" strike="noStrike" noProof="0"/>
                        <a:t> Puffer, Eve S., et al. "A church-based intervention for families to promote mental health and prevent HIV among adolescents in rural Kenya: Results of a randomized trial." </a:t>
                      </a:r>
                      <a:r>
                        <a:rPr lang="en-US" sz="800" b="0" i="1" u="none" strike="noStrike" noProof="0"/>
                        <a:t>Journal of Consulting and Clinical Psychology</a:t>
                      </a:r>
                      <a:r>
                        <a:rPr lang="en-US" sz="800" b="0" i="0" u="none" strike="noStrike" noProof="0"/>
                        <a:t>, vol. 84, no. 6, 2016, pp. 511-525.</a:t>
                      </a:r>
                      <a:endParaRPr lang="en-US"/>
                    </a:p>
                    <a:p>
                      <a:pPr marL="0" marR="0" lvl="0" indent="0" algn="l" defTabSz="914400">
                        <a:lnSpc>
                          <a:spcPct val="100000"/>
                        </a:lnSpc>
                        <a:spcBef>
                          <a:spcPts val="0"/>
                        </a:spcBef>
                        <a:spcAft>
                          <a:spcPts val="0"/>
                        </a:spcAft>
                        <a:buClrTx/>
                        <a:buSzTx/>
                        <a:buFontTx/>
                        <a:buNone/>
                        <a:tabLst/>
                        <a:defRPr/>
                      </a:pPr>
                      <a:endParaRPr lang="en-US" sz="800">
                        <a:solidFill>
                          <a:schemeClr val="tx1"/>
                        </a:solidFill>
                        <a:latin typeface="Calibri"/>
                        <a:cs typeface="Calibri"/>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2672141679"/>
                  </a:ext>
                </a:extLst>
              </a:tr>
              <a:tr h="758456">
                <a:tc>
                  <a:txBody>
                    <a:bodyPr/>
                    <a:lstStyle/>
                    <a:p>
                      <a:r>
                        <a:rPr lang="en-US" sz="800" b="1">
                          <a:solidFill>
                            <a:schemeClr val="accent1"/>
                          </a:solidFill>
                          <a:latin typeface=""/>
                        </a:rPr>
                        <a:t>Grandmother’s Project (Senegal)</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latin typeface="Calibri" panose="020F0502020204030204" pitchFamily="34" charset="0"/>
                          <a:cs typeface="Calibri" panose="020F0502020204030204" pitchFamily="34" charset="0"/>
                        </a:rPr>
                        <a:t>Caregivers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latin typeface="Calibri" panose="020F0502020204030204" pitchFamily="34" charset="0"/>
                          <a:cs typeface="Calibri" panose="020F0502020204030204" pitchFamily="34" charset="0"/>
                        </a:rPr>
                        <a:t>Community development, participatory, social network intervention targeting social change; engages range of influencers, primarily led by grandmothers to promote girls’ rights and well-being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Tx/>
                        <a:buNone/>
                      </a:pPr>
                      <a:r>
                        <a:rPr lang="en-US" sz="800">
                          <a:solidFill>
                            <a:schemeClr val="tx1"/>
                          </a:solidFill>
                          <a:latin typeface="Calibri" panose="020F0502020204030204" pitchFamily="34" charset="0"/>
                          <a:cs typeface="Calibri" panose="020F0502020204030204" pitchFamily="34" charset="0"/>
                        </a:rPr>
                        <a:t>Unique example of extended family engagement; impact on community and social norms for girls’ health &amp; empowerment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800" u="sng">
                          <a:solidFill>
                            <a:schemeClr val="tx1"/>
                          </a:solidFill>
                          <a:latin typeface="Calibri"/>
                          <a:cs typeface="Calibri"/>
                        </a:rPr>
                        <a:t>Web link:</a:t>
                      </a:r>
                      <a:r>
                        <a:rPr lang="en-US" sz="800">
                          <a:solidFill>
                            <a:schemeClr val="tx1"/>
                          </a:solidFill>
                          <a:latin typeface="Calibri"/>
                          <a:cs typeface="Calibri"/>
                        </a:rPr>
                        <a:t> </a:t>
                      </a:r>
                      <a:r>
                        <a:rPr lang="en-US" sz="800" b="0" i="0" u="none" strike="noStrike" noProof="0">
                          <a:hlinkClick r:id="rId4"/>
                        </a:rPr>
                        <a:t>https://www.comminit.com/social_norms/content/girls-holistic-development-ghd-programme</a:t>
                      </a:r>
                      <a:endParaRPr lang="en-US" sz="800">
                        <a:solidFill>
                          <a:schemeClr val="tx1"/>
                        </a:solidFill>
                        <a:latin typeface="Calibri"/>
                        <a:cs typeface="Calibri"/>
                      </a:endParaRPr>
                    </a:p>
                    <a:p>
                      <a:pPr marL="0" marR="0" lvl="0" indent="0" algn="l">
                        <a:lnSpc>
                          <a:spcPct val="100000"/>
                        </a:lnSpc>
                        <a:spcBef>
                          <a:spcPts val="0"/>
                        </a:spcBef>
                        <a:spcAft>
                          <a:spcPts val="0"/>
                        </a:spcAft>
                        <a:buClrTx/>
                        <a:buSzTx/>
                        <a:buFontTx/>
                        <a:buNone/>
                      </a:pPr>
                      <a:endParaRPr lang="en-US" sz="800">
                        <a:solidFill>
                          <a:schemeClr val="tx1"/>
                        </a:solidFill>
                        <a:latin typeface="Calibri"/>
                        <a:cs typeface="Calibri"/>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5560968"/>
                  </a:ext>
                </a:extLst>
              </a:tr>
              <a:tr h="598781">
                <a:tc>
                  <a:txBody>
                    <a:bodyPr/>
                    <a:lstStyle/>
                    <a:p>
                      <a:r>
                        <a:rPr lang="en-US" sz="800" b="1">
                          <a:solidFill>
                            <a:schemeClr val="accent1"/>
                          </a:solidFill>
                          <a:latin typeface=""/>
                        </a:rPr>
                        <a:t>Girl Effect (multiple including Rwanda, Nigeria, etc.) </a:t>
                      </a:r>
                      <a:r>
                        <a:rPr lang="en-US" sz="800" b="1" kern="1200">
                          <a:solidFill>
                            <a:schemeClr val="accent2"/>
                          </a:solidFill>
                          <a:effectLst/>
                          <a:latin typeface=""/>
                          <a:ea typeface="+mn-ea"/>
                          <a:cs typeface="+mn-cs"/>
                        </a:rPr>
                        <a:t>*</a:t>
                      </a:r>
                      <a:endParaRPr lang="en-US" sz="800" b="1">
                        <a:solidFill>
                          <a:schemeClr val="accent1"/>
                        </a:solidFill>
                        <a:latin typeface=""/>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Peers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latin typeface="Calibri" panose="020F0502020204030204" pitchFamily="34" charset="0"/>
                          <a:cs typeface="Calibri" panose="020F0502020204030204" pitchFamily="34" charset="0"/>
                        </a:rPr>
                        <a:t>Multi-channel and community interventions to aid access to health and economic  information among young girls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FontTx/>
                        <a:buNone/>
                      </a:pPr>
                      <a:r>
                        <a:rPr lang="en-US" sz="800">
                          <a:solidFill>
                            <a:schemeClr val="tx1"/>
                          </a:solidFill>
                          <a:latin typeface="Calibri" panose="020F0502020204030204" pitchFamily="34" charset="0"/>
                          <a:cs typeface="Calibri" panose="020F0502020204030204" pitchFamily="34" charset="0"/>
                        </a:rPr>
                        <a:t>Long-running, seeks to address individual and community norms and encourages peer social support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lvl="0" algn="l">
                        <a:lnSpc>
                          <a:spcPct val="100000"/>
                        </a:lnSpc>
                        <a:spcBef>
                          <a:spcPts val="0"/>
                        </a:spcBef>
                        <a:spcAft>
                          <a:spcPts val="0"/>
                        </a:spcAft>
                        <a:buNone/>
                      </a:pPr>
                      <a:r>
                        <a:rPr lang="en-US" sz="800" b="0" i="0" u="none" strike="noStrike" noProof="0">
                          <a:solidFill>
                            <a:schemeClr val="tx1"/>
                          </a:solidFill>
                        </a:rPr>
                        <a:t>See Action Tank presentation in Section 6 of this document</a:t>
                      </a:r>
                      <a:endParaRPr lang="en-US"/>
                    </a:p>
                    <a:p>
                      <a:pPr marL="0" marR="0" lvl="0" indent="0" algn="l" defTabSz="914400">
                        <a:lnSpc>
                          <a:spcPct val="100000"/>
                        </a:lnSpc>
                        <a:spcBef>
                          <a:spcPts val="0"/>
                        </a:spcBef>
                        <a:spcAft>
                          <a:spcPts val="0"/>
                        </a:spcAft>
                        <a:buNone/>
                        <a:tabLst/>
                        <a:defRPr/>
                      </a:pPr>
                      <a:endParaRPr lang="en-US" sz="800">
                        <a:solidFill>
                          <a:schemeClr val="tx1"/>
                        </a:solidFill>
                        <a:latin typeface="Calibri" panose="020F0502020204030204" pitchFamily="34" charset="0"/>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4142338082"/>
                  </a:ext>
                </a:extLst>
              </a:tr>
              <a:tr h="598781">
                <a:tc>
                  <a:txBody>
                    <a:bodyPr/>
                    <a:lstStyle/>
                    <a:p>
                      <a:r>
                        <a:rPr lang="en-US" sz="800" b="1">
                          <a:solidFill>
                            <a:schemeClr val="accent1"/>
                          </a:solidFill>
                          <a:latin typeface=""/>
                          <a:cs typeface="Calibri" panose="020F0502020204030204" pitchFamily="34" charset="0"/>
                        </a:rPr>
                        <a:t>Shujaaz (Kenya, Tanzania)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Peers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latin typeface="Calibri" panose="020F0502020204030204" pitchFamily="34" charset="0"/>
                          <a:cs typeface="Calibri" panose="020F0502020204030204" pitchFamily="34" charset="0"/>
                        </a:rPr>
                        <a:t>Multi-channel communication platform implemented in Kenya and Tanzania targeting male and female youth</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Tx/>
                        <a:buNone/>
                      </a:pPr>
                      <a:r>
                        <a:rPr lang="en-US" sz="800">
                          <a:solidFill>
                            <a:schemeClr val="tx1"/>
                          </a:solidFill>
                          <a:latin typeface="Calibri" panose="020F0502020204030204" pitchFamily="34" charset="0"/>
                          <a:cs typeface="Calibri" panose="020F0502020204030204" pitchFamily="34" charset="0"/>
                        </a:rPr>
                        <a:t>Unique branded approach. Seeks change in social norms, social justice and health behaviors. Some documented impact data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800" u="sng">
                          <a:solidFill>
                            <a:schemeClr val="tx1"/>
                          </a:solidFill>
                          <a:latin typeface="Calibri"/>
                          <a:cs typeface="Calibri"/>
                        </a:rPr>
                        <a:t>Web link: </a:t>
                      </a:r>
                      <a:r>
                        <a:rPr lang="en-US" sz="800" b="0" i="0" u="none" strike="noStrike" noProof="0">
                          <a:hlinkClick r:id="rId5"/>
                        </a:rPr>
                        <a:t>https://www.shujaazinc.com/about-us/our-research/</a:t>
                      </a:r>
                      <a:endParaRPr lang="en-US" sz="800">
                        <a:solidFill>
                          <a:schemeClr val="tx1"/>
                        </a:solidFill>
                        <a:latin typeface="Calibri" panose="020F0502020204030204" pitchFamily="34" charset="0"/>
                        <a:cs typeface="Calibri" panose="020F0502020204030204" pitchFamily="34" charset="0"/>
                      </a:endParaRPr>
                    </a:p>
                    <a:p>
                      <a:pPr marL="0" marR="0" lvl="0" indent="0" algn="l">
                        <a:lnSpc>
                          <a:spcPct val="100000"/>
                        </a:lnSpc>
                        <a:spcBef>
                          <a:spcPts val="0"/>
                        </a:spcBef>
                        <a:spcAft>
                          <a:spcPts val="0"/>
                        </a:spcAft>
                        <a:buClrTx/>
                        <a:buSzTx/>
                        <a:buFontTx/>
                        <a:buNone/>
                      </a:pPr>
                      <a:endParaRPr lang="en-US" sz="800">
                        <a:solidFill>
                          <a:schemeClr val="tx1"/>
                        </a:solidFill>
                        <a:latin typeface="Calibri"/>
                        <a:cs typeface="Calibri"/>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8525380"/>
                  </a:ext>
                </a:extLst>
              </a:tr>
              <a:tr h="598781">
                <a:tc>
                  <a:txBody>
                    <a:bodyPr/>
                    <a:lstStyle/>
                    <a:p>
                      <a:r>
                        <a:rPr lang="en-US" sz="800" b="1">
                          <a:solidFill>
                            <a:schemeClr val="accent1"/>
                          </a:solidFill>
                          <a:latin typeface=""/>
                          <a:cs typeface="Calibri" panose="020F0502020204030204" pitchFamily="34" charset="0"/>
                        </a:rPr>
                        <a:t>Soul City Project (South Africa)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Peers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800">
                          <a:solidFill>
                            <a:schemeClr val="tx1"/>
                          </a:solidFill>
                          <a:latin typeface="Calibri" panose="020F0502020204030204" pitchFamily="34" charset="0"/>
                          <a:cs typeface="Calibri" panose="020F0502020204030204" pitchFamily="34" charset="0"/>
                        </a:rPr>
                        <a:t>HIV prevention project addressing information, myths, misconception. Centered around popular TV series and community dialogues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800">
                          <a:solidFill>
                            <a:schemeClr val="tx1"/>
                          </a:solidFill>
                          <a:latin typeface="Calibri" panose="020F0502020204030204" pitchFamily="34" charset="0"/>
                          <a:cs typeface="Calibri" panose="020F0502020204030204" pitchFamily="34" charset="0"/>
                        </a:rPr>
                        <a:t>Long-running program with documented impact in changes in norms at peer and community level</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800" u="sng">
                          <a:solidFill>
                            <a:schemeClr val="tx1"/>
                          </a:solidFill>
                          <a:latin typeface="Calibri"/>
                          <a:cs typeface="Calibri"/>
                        </a:rPr>
                        <a:t>Web link:</a:t>
                      </a:r>
                      <a:r>
                        <a:rPr lang="en-US" sz="800">
                          <a:solidFill>
                            <a:schemeClr val="tx1"/>
                          </a:solidFill>
                          <a:latin typeface="Calibri"/>
                          <a:cs typeface="Calibri"/>
                        </a:rPr>
                        <a:t> </a:t>
                      </a:r>
                      <a:r>
                        <a:rPr lang="en-US" sz="800" b="0" i="0" u="none" strike="noStrike" noProof="0">
                          <a:hlinkClick r:id="rId6"/>
                        </a:rPr>
                        <a:t>www.soulcity.org.za/about-us/history</a:t>
                      </a:r>
                      <a:endParaRPr lang="en-US" sz="800">
                        <a:solidFill>
                          <a:schemeClr val="tx1"/>
                        </a:solidFill>
                        <a:latin typeface="Calibri"/>
                        <a:cs typeface="Calibri"/>
                      </a:endParaRPr>
                    </a:p>
                    <a:p>
                      <a:pPr lvl="0" algn="l">
                        <a:lnSpc>
                          <a:spcPct val="100000"/>
                        </a:lnSpc>
                        <a:spcBef>
                          <a:spcPts val="0"/>
                        </a:spcBef>
                        <a:spcAft>
                          <a:spcPts val="0"/>
                        </a:spcAft>
                        <a:buClrTx/>
                        <a:buSzTx/>
                        <a:buFontTx/>
                        <a:buNone/>
                      </a:pPr>
                      <a:r>
                        <a:rPr lang="en-US" sz="800" b="0" i="0" u="sng" strike="noStrike" noProof="0"/>
                        <a:t>Citation:</a:t>
                      </a:r>
                      <a:r>
                        <a:rPr lang="en-US" sz="800" b="1" i="0" u="none" strike="noStrike" noProof="0"/>
                        <a:t> </a:t>
                      </a:r>
                      <a:r>
                        <a:rPr lang="en-US" sz="800" b="0" i="0" u="none" strike="noStrike" noProof="0"/>
                        <a:t>Le Tape, André R., et al. "The relevance of the content of an HIV and AIDS social intervention </a:t>
                      </a:r>
                      <a:r>
                        <a:rPr lang="en-US" sz="800" b="0" i="0" u="none" strike="noStrike" noProof="0" err="1"/>
                        <a:t>programme</a:t>
                      </a:r>
                      <a:r>
                        <a:rPr lang="en-US" sz="800" b="0" i="0" u="none" strike="noStrike" noProof="0"/>
                        <a:t> for the youth in the Northern Cape, South Africa." </a:t>
                      </a:r>
                      <a:r>
                        <a:rPr lang="en-US" sz="800" b="0" i="1" u="none" strike="noStrike" noProof="0"/>
                        <a:t>African Journal of AIDS Research</a:t>
                      </a:r>
                      <a:r>
                        <a:rPr lang="en-US" sz="800" b="0" i="0" u="none" strike="noStrike" noProof="0"/>
                        <a:t>, vol. 18, no. 3, 2019, pp. 234-243.</a:t>
                      </a:r>
                      <a:endParaRPr lang="en-US"/>
                    </a:p>
                    <a:p>
                      <a:pPr marL="0" marR="0" lvl="0" indent="0" algn="l">
                        <a:lnSpc>
                          <a:spcPct val="100000"/>
                        </a:lnSpc>
                        <a:spcBef>
                          <a:spcPts val="0"/>
                        </a:spcBef>
                        <a:spcAft>
                          <a:spcPts val="0"/>
                        </a:spcAft>
                        <a:buClrTx/>
                        <a:buSzTx/>
                        <a:buFontTx/>
                        <a:buNone/>
                      </a:pPr>
                      <a:endParaRPr lang="en-US" sz="800">
                        <a:solidFill>
                          <a:schemeClr val="tx1"/>
                        </a:solidFill>
                        <a:latin typeface="Calibri"/>
                        <a:cs typeface="Calibri"/>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4291473218"/>
                  </a:ext>
                </a:extLst>
              </a:tr>
              <a:tr h="1077807">
                <a:tc>
                  <a:txBody>
                    <a:bodyPr/>
                    <a:lstStyle/>
                    <a:p>
                      <a:r>
                        <a:rPr lang="en-US" sz="800" b="1">
                          <a:solidFill>
                            <a:schemeClr val="accent1"/>
                          </a:solidFill>
                          <a:latin typeface=""/>
                          <a:cs typeface="Calibri" panose="020F0502020204030204" pitchFamily="34" charset="0"/>
                        </a:rPr>
                        <a:t>Thetha Nami, (South Africa)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latin typeface="Calibri" panose="020F0502020204030204" pitchFamily="34" charset="0"/>
                          <a:cs typeface="Calibri" panose="020F0502020204030204" pitchFamily="34" charset="0"/>
                        </a:rPr>
                        <a:t>Peers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a:solidFill>
                            <a:schemeClr val="tx1"/>
                          </a:solidFill>
                          <a:latin typeface="Calibri" panose="020F0502020204030204" pitchFamily="34" charset="0"/>
                          <a:cs typeface="Calibri" panose="020F0502020204030204" pitchFamily="34" charset="0"/>
                        </a:rPr>
                        <a:t>Used community-based participatory research (CBPR) to improve peer-led support, improve self-efficacy for HIV prevention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Tx/>
                        <a:buNone/>
                      </a:pPr>
                      <a:r>
                        <a:rPr lang="en-US" sz="800">
                          <a:solidFill>
                            <a:schemeClr val="tx1"/>
                          </a:solidFill>
                          <a:latin typeface="Calibri" panose="020F0502020204030204" pitchFamily="34" charset="0"/>
                          <a:cs typeface="Calibri" panose="020F0502020204030204" pitchFamily="34" charset="0"/>
                        </a:rPr>
                        <a:t>Recently evaluated peer intervention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u="sng">
                          <a:solidFill>
                            <a:schemeClr val="tx1"/>
                          </a:solidFill>
                          <a:latin typeface="Calibri" panose="020F0502020204030204" pitchFamily="34" charset="0"/>
                          <a:cs typeface="Calibri" panose="020F0502020204030204" pitchFamily="34" charset="0"/>
                        </a:rPr>
                        <a:t>Web link:</a:t>
                      </a:r>
                      <a:r>
                        <a:rPr lang="en-US" sz="800" u="none">
                          <a:solidFill>
                            <a:schemeClr val="tx1"/>
                          </a:solidFill>
                          <a:latin typeface="Calibri" panose="020F0502020204030204" pitchFamily="34" charset="0"/>
                          <a:cs typeface="Calibri" panose="020F0502020204030204" pitchFamily="34" charset="0"/>
                        </a:rPr>
                        <a:t> </a:t>
                      </a:r>
                      <a:r>
                        <a:rPr lang="en-US" sz="800">
                          <a:solidFill>
                            <a:schemeClr val="tx1"/>
                          </a:solidFill>
                          <a:latin typeface="Calibri" panose="020F0502020204030204" pitchFamily="34" charset="0"/>
                          <a:cs typeface="Calibri" panose="020F0502020204030204" pitchFamily="34" charset="0"/>
                        </a:rPr>
                        <a:t>n/a</a:t>
                      </a:r>
                    </a:p>
                    <a:p>
                      <a:r>
                        <a:rPr lang="en-US" sz="800" b="0" u="sng">
                          <a:solidFill>
                            <a:schemeClr val="tx1"/>
                          </a:solidFill>
                          <a:latin typeface="Calibri" panose="020F0502020204030204" pitchFamily="34" charset="0"/>
                          <a:cs typeface="Calibri" panose="020F0502020204030204" pitchFamily="34" charset="0"/>
                        </a:rPr>
                        <a:t>Citation: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800">
                          <a:solidFill>
                            <a:schemeClr val="tx1"/>
                          </a:solidFill>
                          <a:latin typeface="Calibri" panose="020F0502020204030204" pitchFamily="34" charset="0"/>
                          <a:cs typeface="Calibri" panose="020F0502020204030204" pitchFamily="34" charset="0"/>
                        </a:rPr>
                        <a:t>Shahmanesh, Maryam, et al. "Thetha Nami : Participatory development of a peer-navigator intervention to deliver biosocial HIV prevention for adolescents and youth in rural South Africa." 2021.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8628514"/>
                  </a:ext>
                </a:extLst>
              </a:tr>
            </a:tbl>
          </a:graphicData>
        </a:graphic>
      </p:graphicFrame>
    </p:spTree>
    <p:extLst>
      <p:ext uri="{BB962C8B-B14F-4D97-AF65-F5344CB8AC3E}">
        <p14:creationId xmlns:p14="http://schemas.microsoft.com/office/powerpoint/2010/main" val="2366897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C7FF-4825-6944-A664-09D50D6CD21B}"/>
              </a:ext>
            </a:extLst>
          </p:cNvPr>
          <p:cNvSpPr>
            <a:spLocks noGrp="1"/>
          </p:cNvSpPr>
          <p:nvPr>
            <p:ph type="title"/>
          </p:nvPr>
        </p:nvSpPr>
        <p:spPr/>
        <p:txBody>
          <a:bodyPr/>
          <a:lstStyle/>
          <a:p>
            <a:r>
              <a:rPr lang="en-GB"/>
              <a:t>Sector-adjacent intervention catalogue (5/5)</a:t>
            </a:r>
          </a:p>
        </p:txBody>
      </p:sp>
      <p:graphicFrame>
        <p:nvGraphicFramePr>
          <p:cNvPr id="4" name="Table 4">
            <a:extLst>
              <a:ext uri="{FF2B5EF4-FFF2-40B4-BE49-F238E27FC236}">
                <a16:creationId xmlns:a16="http://schemas.microsoft.com/office/drawing/2014/main" id="{3808E7D2-4A22-AB48-A7C3-A3892B858324}"/>
              </a:ext>
            </a:extLst>
          </p:cNvPr>
          <p:cNvGraphicFramePr>
            <a:graphicFrameLocks/>
          </p:cNvGraphicFramePr>
          <p:nvPr>
            <p:extLst>
              <p:ext uri="{D42A27DB-BD31-4B8C-83A1-F6EECF244321}">
                <p14:modId xmlns:p14="http://schemas.microsoft.com/office/powerpoint/2010/main" val="1432348657"/>
              </p:ext>
            </p:extLst>
          </p:nvPr>
        </p:nvGraphicFramePr>
        <p:xfrm>
          <a:off x="295835" y="1493520"/>
          <a:ext cx="10015817" cy="4850935"/>
        </p:xfrm>
        <a:graphic>
          <a:graphicData uri="http://schemas.openxmlformats.org/drawingml/2006/table">
            <a:tbl>
              <a:tblPr firstRow="1" bandRow="1">
                <a:tableStyleId>{21E4AEA4-8DFA-4A89-87EB-49C32662AFE0}</a:tableStyleId>
              </a:tblPr>
              <a:tblGrid>
                <a:gridCol w="1412677">
                  <a:extLst>
                    <a:ext uri="{9D8B030D-6E8A-4147-A177-3AD203B41FA5}">
                      <a16:colId xmlns:a16="http://schemas.microsoft.com/office/drawing/2014/main" val="903213060"/>
                    </a:ext>
                  </a:extLst>
                </a:gridCol>
                <a:gridCol w="1072149">
                  <a:extLst>
                    <a:ext uri="{9D8B030D-6E8A-4147-A177-3AD203B41FA5}">
                      <a16:colId xmlns:a16="http://schemas.microsoft.com/office/drawing/2014/main" val="1523422843"/>
                    </a:ext>
                  </a:extLst>
                </a:gridCol>
                <a:gridCol w="1719433">
                  <a:extLst>
                    <a:ext uri="{9D8B030D-6E8A-4147-A177-3AD203B41FA5}">
                      <a16:colId xmlns:a16="http://schemas.microsoft.com/office/drawing/2014/main" val="2386076575"/>
                    </a:ext>
                  </a:extLst>
                </a:gridCol>
                <a:gridCol w="2884804">
                  <a:extLst>
                    <a:ext uri="{9D8B030D-6E8A-4147-A177-3AD203B41FA5}">
                      <a16:colId xmlns:a16="http://schemas.microsoft.com/office/drawing/2014/main" val="332950156"/>
                    </a:ext>
                  </a:extLst>
                </a:gridCol>
                <a:gridCol w="2926754">
                  <a:extLst>
                    <a:ext uri="{9D8B030D-6E8A-4147-A177-3AD203B41FA5}">
                      <a16:colId xmlns:a16="http://schemas.microsoft.com/office/drawing/2014/main" val="3279528714"/>
                    </a:ext>
                  </a:extLst>
                </a:gridCol>
              </a:tblGrid>
              <a:tr h="913504">
                <a:tc>
                  <a:txBody>
                    <a:bodyPr/>
                    <a:lstStyle/>
                    <a:p>
                      <a:r>
                        <a:rPr lang="en-US" sz="1100">
                          <a:latin typeface=""/>
                        </a:rPr>
                        <a:t>Project Name, Location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Influencer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Focus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Why it Matters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100">
                          <a:latin typeface=""/>
                        </a:rPr>
                        <a:t>Additional Information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83418398"/>
                  </a:ext>
                </a:extLst>
              </a:tr>
              <a:tr h="915778">
                <a:tc>
                  <a:txBody>
                    <a:bodyPr/>
                    <a:lstStyle/>
                    <a:p>
                      <a:r>
                        <a:rPr lang="en-US" sz="900" b="1">
                          <a:solidFill>
                            <a:schemeClr val="accent1"/>
                          </a:solidFill>
                          <a:latin typeface=""/>
                        </a:rPr>
                        <a:t>A360 (multiple including Tanzania, Ethiopia, etc.) </a:t>
                      </a:r>
                      <a:r>
                        <a:rPr lang="en-US" sz="900" b="1" kern="1200">
                          <a:solidFill>
                            <a:schemeClr val="accent2"/>
                          </a:solidFill>
                          <a:effectLst/>
                          <a:latin typeface=""/>
                          <a:ea typeface="+mn-ea"/>
                          <a:cs typeface="+mn-cs"/>
                        </a:rPr>
                        <a:t>*</a:t>
                      </a:r>
                      <a:endParaRPr lang="en-US" sz="900" b="1">
                        <a:solidFill>
                          <a:schemeClr val="accent1"/>
                        </a:solidFill>
                        <a:latin typeface=""/>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a:solidFill>
                            <a:schemeClr val="tx1"/>
                          </a:solidFill>
                        </a:rPr>
                        <a:t>Peers,</a:t>
                      </a:r>
                    </a:p>
                    <a:p>
                      <a:r>
                        <a:rPr lang="en-US" sz="900">
                          <a:solidFill>
                            <a:schemeClr val="tx1"/>
                          </a:solidFill>
                        </a:rPr>
                        <a:t>caregivers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a:solidFill>
                            <a:schemeClr val="tx1"/>
                          </a:solidFill>
                        </a:rPr>
                        <a:t>HCD designed multi-country intervention to increase contraceptive demand and access among girls, and encourage community and parent support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Tx/>
                        <a:buNone/>
                      </a:pPr>
                      <a:r>
                        <a:rPr lang="en-US" sz="900">
                          <a:solidFill>
                            <a:schemeClr val="tx1"/>
                          </a:solidFill>
                        </a:rPr>
                        <a:t>Promising branded approach; some preliminary data on increasing parent support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en-US" sz="900" b="0" i="0" u="none" strike="noStrike" noProof="0">
                          <a:solidFill>
                            <a:schemeClr val="tx1"/>
                          </a:solidFill>
                        </a:rPr>
                        <a:t>See Action Tank presentation in Section 6 of this document</a:t>
                      </a:r>
                      <a:endParaRPr lang="en-US"/>
                    </a:p>
                    <a:p>
                      <a:pPr marL="0" marR="0" lvl="0" indent="0" algn="l" defTabSz="914400">
                        <a:lnSpc>
                          <a:spcPct val="100000"/>
                        </a:lnSpc>
                        <a:spcBef>
                          <a:spcPts val="0"/>
                        </a:spcBef>
                        <a:spcAft>
                          <a:spcPts val="0"/>
                        </a:spcAft>
                        <a:buNone/>
                        <a:tabLst/>
                        <a:defRPr/>
                      </a:pPr>
                      <a:endParaRPr lang="en-US" sz="900">
                        <a:solidFill>
                          <a:schemeClr val="tx1"/>
                        </a:solidFill>
                        <a:latin typeface="Calibri" panose="020F0502020204030204" pitchFamily="34" charset="0"/>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1113020"/>
                  </a:ext>
                </a:extLst>
              </a:tr>
              <a:tr h="915778">
                <a:tc>
                  <a:txBody>
                    <a:bodyPr/>
                    <a:lstStyle/>
                    <a:p>
                      <a:r>
                        <a:rPr lang="en-US" sz="900" b="1">
                          <a:solidFill>
                            <a:schemeClr val="accent1"/>
                          </a:solidFill>
                          <a:latin typeface=""/>
                        </a:rPr>
                        <a:t>Straight Talk Foundation (Uganda) </a:t>
                      </a:r>
                      <a:r>
                        <a:rPr lang="en-US" sz="900" b="1" kern="1200">
                          <a:solidFill>
                            <a:schemeClr val="accent2"/>
                          </a:solidFill>
                          <a:effectLst/>
                          <a:latin typeface=""/>
                          <a:ea typeface="+mn-ea"/>
                          <a:cs typeface="+mn-cs"/>
                        </a:rPr>
                        <a:t>*</a:t>
                      </a:r>
                      <a:endParaRPr lang="en-US" sz="900" b="1">
                        <a:solidFill>
                          <a:schemeClr val="accent1"/>
                        </a:solidFill>
                        <a:latin typeface=""/>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900">
                          <a:solidFill>
                            <a:schemeClr val="tx1"/>
                          </a:solidFill>
                        </a:rPr>
                        <a:t>Peers,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900">
                          <a:solidFill>
                            <a:schemeClr val="tx1"/>
                          </a:solidFill>
                        </a:rPr>
                        <a:t>caregivers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900">
                          <a:solidFill>
                            <a:schemeClr val="tx1"/>
                          </a:solidFill>
                        </a:rPr>
                        <a:t>Multi-media (print, radio) intervention in Uganda.  Providing information, awareness and skills to parents and youth re: adolescent health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FontTx/>
                        <a:buNone/>
                      </a:pPr>
                      <a:r>
                        <a:rPr lang="en-US" sz="900">
                          <a:solidFill>
                            <a:schemeClr val="tx1"/>
                          </a:solidFill>
                        </a:rPr>
                        <a:t>Long-running communication program targeting adults and youth with evaluation data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900">
                          <a:solidFill>
                            <a:schemeClr val="tx1"/>
                          </a:solidFill>
                          <a:latin typeface="Calibri"/>
                          <a:cs typeface="Calibri"/>
                        </a:rPr>
                        <a:t>See Action Tank presentation in Section 6 of this document</a:t>
                      </a:r>
                      <a:endParaRPr lang="en-US" sz="900">
                        <a:solidFill>
                          <a:schemeClr val="tx1"/>
                        </a:solidFill>
                        <a:latin typeface="Calibri" panose="020F0502020204030204" pitchFamily="34" charset="0"/>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3259616814"/>
                  </a:ext>
                </a:extLst>
              </a:tr>
              <a:tr h="1190097">
                <a:tc>
                  <a:txBody>
                    <a:bodyPr/>
                    <a:lstStyle/>
                    <a:p>
                      <a:r>
                        <a:rPr lang="en-US" sz="900" b="1">
                          <a:solidFill>
                            <a:schemeClr val="accent1"/>
                          </a:solidFill>
                          <a:latin typeface=""/>
                          <a:cs typeface="Calibri" panose="020F0502020204030204" pitchFamily="34" charset="0"/>
                        </a:rPr>
                        <a:t>IMPOWER/YMOT (Kenya)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a:solidFill>
                            <a:schemeClr val="tx1"/>
                          </a:solidFill>
                          <a:latin typeface="Calibri" panose="020F0502020204030204" pitchFamily="34" charset="0"/>
                          <a:cs typeface="Calibri" panose="020F0502020204030204" pitchFamily="34" charset="0"/>
                        </a:rPr>
                        <a:t>Peers,</a:t>
                      </a:r>
                    </a:p>
                    <a:p>
                      <a:r>
                        <a:rPr lang="en-US" sz="900">
                          <a:solidFill>
                            <a:schemeClr val="tx1"/>
                          </a:solidFill>
                          <a:latin typeface="Calibri" panose="020F0502020204030204" pitchFamily="34" charset="0"/>
                          <a:cs typeface="Calibri" panose="020F0502020204030204" pitchFamily="34" charset="0"/>
                        </a:rPr>
                        <a:t>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a:solidFill>
                            <a:schemeClr val="tx1"/>
                          </a:solidFill>
                          <a:latin typeface="Calibri" panose="020F0502020204030204" pitchFamily="34" charset="0"/>
                          <a:cs typeface="Calibri" panose="020F0502020204030204" pitchFamily="34" charset="0"/>
                        </a:rPr>
                        <a:t>School-based sexual violence prevention intervention in Nairobi, Kenya. Economic empowerment training for girls with masculinity/positive bystander training for boys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Tx/>
                        <a:buNone/>
                      </a:pPr>
                      <a:r>
                        <a:rPr lang="en-US" sz="900">
                          <a:solidFill>
                            <a:schemeClr val="tx1"/>
                          </a:solidFill>
                          <a:latin typeface="Calibri" panose="020F0502020204030204" pitchFamily="34" charset="0"/>
                          <a:cs typeface="Calibri" panose="020F0502020204030204" pitchFamily="34" charset="0"/>
                        </a:rPr>
                        <a:t>Documented impact in norms among men related to IPV</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b="0" u="sng">
                          <a:solidFill>
                            <a:schemeClr val="tx1"/>
                          </a:solidFill>
                          <a:latin typeface="Calibri" panose="020F0502020204030204" pitchFamily="34" charset="0"/>
                          <a:cs typeface="Calibri" panose="020F0502020204030204" pitchFamily="34" charset="0"/>
                        </a:rPr>
                        <a:t>Web Link</a:t>
                      </a:r>
                      <a:r>
                        <a:rPr lang="en-US" sz="900" b="0" u="none">
                          <a:solidFill>
                            <a:schemeClr val="tx1"/>
                          </a:solidFill>
                          <a:latin typeface="Calibri" panose="020F0502020204030204" pitchFamily="34" charset="0"/>
                          <a:cs typeface="Calibri" panose="020F0502020204030204" pitchFamily="34" charset="0"/>
                        </a:rPr>
                        <a:t>: </a:t>
                      </a:r>
                      <a:r>
                        <a:rPr lang="en-US" sz="900" b="0" i="0" u="none" strike="noStrike" kern="1200">
                          <a:solidFill>
                            <a:schemeClr val="tx1"/>
                          </a:solidFill>
                          <a:effectLst/>
                          <a:latin typeface="Calibri" panose="020F0502020204030204" pitchFamily="34" charset="0"/>
                          <a:ea typeface="+mn-ea"/>
                          <a:cs typeface="Calibri" panose="020F0502020204030204" pitchFamily="34" charset="0"/>
                          <a:hlinkClick r:id="rId3"/>
                        </a:rPr>
                        <a:t>https://www.ujamaa-africa.org/campaign-1-1?rq=impower</a:t>
                      </a:r>
                      <a:r>
                        <a:rPr lang="en-US" sz="900" b="0" i="0" u="none" strike="noStrike" kern="1200">
                          <a:solidFill>
                            <a:schemeClr val="tx1"/>
                          </a:solidFill>
                          <a:effectLst/>
                          <a:latin typeface="Calibri" panose="020F0502020204030204" pitchFamily="34" charset="0"/>
                          <a:ea typeface="+mn-ea"/>
                          <a:cs typeface="Calibri" panose="020F0502020204030204" pitchFamily="34" charset="0"/>
                        </a:rPr>
                        <a:t> </a:t>
                      </a:r>
                    </a:p>
                    <a:p>
                      <a:r>
                        <a:rPr lang="en-US" sz="900" b="0" i="0" u="sng" strike="noStrike" kern="1200">
                          <a:solidFill>
                            <a:schemeClr val="tx1"/>
                          </a:solidFill>
                          <a:effectLst/>
                          <a:latin typeface="Calibri" panose="020F0502020204030204" pitchFamily="34" charset="0"/>
                          <a:ea typeface="+mn-ea"/>
                          <a:cs typeface="Calibri" panose="020F0502020204030204" pitchFamily="34" charset="0"/>
                        </a:rPr>
                        <a:t>Citation: </a:t>
                      </a:r>
                    </a:p>
                    <a:p>
                      <a:r>
                        <a:rPr lang="en-US" sz="900" b="0" i="0" u="none" strike="noStrike" kern="1200">
                          <a:solidFill>
                            <a:schemeClr val="tx1"/>
                          </a:solidFill>
                          <a:effectLst/>
                          <a:latin typeface="Calibri" panose="020F0502020204030204" pitchFamily="34" charset="0"/>
                          <a:ea typeface="+mn-ea"/>
                          <a:cs typeface="Calibri" panose="020F0502020204030204" pitchFamily="34" charset="0"/>
                        </a:rPr>
                        <a:t>Kågesten, Anna E., et al. "Young People’s Experiences With an Empowerment-Based Behavior Change Intervention to Prevent Sexual Violence in Nairobi Informal Settlements: A Qualitative Study." </a:t>
                      </a:r>
                      <a:r>
                        <a:rPr lang="en-US" sz="900" b="0" i="1" u="none" strike="noStrike" kern="1200">
                          <a:solidFill>
                            <a:schemeClr val="tx1"/>
                          </a:solidFill>
                          <a:effectLst/>
                          <a:latin typeface="Calibri" panose="020F0502020204030204" pitchFamily="34" charset="0"/>
                          <a:ea typeface="+mn-ea"/>
                          <a:cs typeface="Calibri" panose="020F0502020204030204" pitchFamily="34" charset="0"/>
                        </a:rPr>
                        <a:t>Global Health: Science and Practice</a:t>
                      </a:r>
                      <a:r>
                        <a:rPr lang="en-US" sz="900" b="0" i="0" u="none" strike="noStrike" kern="1200">
                          <a:solidFill>
                            <a:schemeClr val="tx1"/>
                          </a:solidFill>
                          <a:effectLst/>
                          <a:latin typeface="Calibri" panose="020F0502020204030204" pitchFamily="34" charset="0"/>
                          <a:ea typeface="+mn-ea"/>
                          <a:cs typeface="Calibri" panose="020F0502020204030204" pitchFamily="34" charset="0"/>
                        </a:rPr>
                        <a:t>, vol. 9, no. 3, 2021, pp. 508-522</a:t>
                      </a:r>
                      <a:endParaRPr lang="en-US" sz="900">
                        <a:solidFill>
                          <a:schemeClr val="tx1"/>
                        </a:solidFill>
                        <a:latin typeface="Calibri" panose="020F0502020204030204" pitchFamily="34" charset="0"/>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8444369"/>
                  </a:ext>
                </a:extLst>
              </a:tr>
              <a:tr h="915778">
                <a:tc>
                  <a:txBody>
                    <a:bodyPr/>
                    <a:lstStyle/>
                    <a:p>
                      <a:r>
                        <a:rPr lang="en-US" sz="900" b="1">
                          <a:solidFill>
                            <a:schemeClr val="accent1"/>
                          </a:solidFill>
                          <a:latin typeface=""/>
                          <a:cs typeface="Calibri"/>
                        </a:rPr>
                        <a:t>Sasa! and SASA! Together</a:t>
                      </a:r>
                    </a:p>
                    <a:p>
                      <a:r>
                        <a:rPr lang="en-US" sz="900" b="1">
                          <a:solidFill>
                            <a:schemeClr val="accent1"/>
                          </a:solidFill>
                          <a:latin typeface=""/>
                          <a:cs typeface="Calibri" panose="020F0502020204030204" pitchFamily="34" charset="0"/>
                        </a:rPr>
                        <a:t>(Uganda)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900">
                          <a:solidFill>
                            <a:schemeClr val="tx1"/>
                          </a:solidFill>
                          <a:latin typeface="Calibri" panose="020F0502020204030204" pitchFamily="34" charset="0"/>
                          <a:cs typeface="Calibri" panose="020F0502020204030204" pitchFamily="34" charset="0"/>
                        </a:rPr>
                        <a:t>Peers,</a:t>
                      </a:r>
                    </a:p>
                    <a:p>
                      <a:r>
                        <a:rPr lang="en-US" sz="900">
                          <a:solidFill>
                            <a:schemeClr val="tx1"/>
                          </a:solidFill>
                          <a:latin typeface="Calibri" panose="020F0502020204030204" pitchFamily="34" charset="0"/>
                          <a:cs typeface="Calibri" panose="020F0502020204030204" pitchFamily="34" charset="0"/>
                        </a:rPr>
                        <a:t>partners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r>
                        <a:rPr lang="en-US" sz="900">
                          <a:solidFill>
                            <a:schemeClr val="tx1"/>
                          </a:solidFill>
                          <a:latin typeface="Calibri" panose="020F0502020204030204" pitchFamily="34" charset="0"/>
                          <a:cs typeface="Calibri" panose="020F0502020204030204" pitchFamily="34" charset="0"/>
                        </a:rPr>
                        <a:t>Community mobilization to prevent violence and reduce HIV risk with focus on power/power inequality in relationships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marL="0" indent="0">
                        <a:buFontTx/>
                        <a:buNone/>
                      </a:pPr>
                      <a:r>
                        <a:rPr lang="en-US" sz="900">
                          <a:solidFill>
                            <a:schemeClr val="tx1"/>
                          </a:solidFill>
                          <a:latin typeface="Calibri" panose="020F0502020204030204" pitchFamily="34" charset="0"/>
                          <a:cs typeface="Calibri" panose="020F0502020204030204" pitchFamily="34" charset="0"/>
                        </a:rPr>
                        <a:t>Focus on men and IPV, long-running intervention with strong evaluation data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tc>
                  <a:txBody>
                    <a:bodyPr/>
                    <a:lstStyle/>
                    <a:p>
                      <a:pPr lvl="0" algn="l">
                        <a:lnSpc>
                          <a:spcPct val="100000"/>
                        </a:lnSpc>
                        <a:spcBef>
                          <a:spcPts val="0"/>
                        </a:spcBef>
                        <a:spcAft>
                          <a:spcPts val="0"/>
                        </a:spcAft>
                        <a:buNone/>
                      </a:pPr>
                      <a:r>
                        <a:rPr lang="en-US" sz="900" b="0" i="0" u="sng" strike="noStrike" noProof="0">
                          <a:solidFill>
                            <a:schemeClr val="tx1"/>
                          </a:solidFill>
                          <a:latin typeface="Calibri"/>
                        </a:rPr>
                        <a:t>Web Link</a:t>
                      </a:r>
                      <a:r>
                        <a:rPr lang="en-US" sz="900" b="0" i="0" u="none" strike="noStrike" noProof="0">
                          <a:solidFill>
                            <a:schemeClr val="tx1"/>
                          </a:solidFill>
                          <a:latin typeface="Calibri"/>
                        </a:rPr>
                        <a:t>: </a:t>
                      </a:r>
                      <a:r>
                        <a:rPr lang="en-US" sz="900" b="0" i="0" u="none" strike="noStrike" noProof="0">
                          <a:hlinkClick r:id="rId4"/>
                        </a:rPr>
                        <a:t>https://prevention-collaborative.org/programme-examples/sasa/?cat_id=20&amp;scat_id=50</a:t>
                      </a:r>
                      <a:endParaRPr lang="en-US"/>
                    </a:p>
                    <a:p>
                      <a:pPr lvl="0">
                        <a:buNone/>
                      </a:pPr>
                      <a:endParaRPr lang="en-US" sz="900">
                        <a:solidFill>
                          <a:schemeClr val="tx1"/>
                        </a:solidFill>
                        <a:latin typeface="Calibri"/>
                        <a:cs typeface="Calibri"/>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760702118"/>
                  </a:ext>
                </a:extLst>
              </a:tr>
            </a:tbl>
          </a:graphicData>
        </a:graphic>
      </p:graphicFrame>
    </p:spTree>
    <p:extLst>
      <p:ext uri="{BB962C8B-B14F-4D97-AF65-F5344CB8AC3E}">
        <p14:creationId xmlns:p14="http://schemas.microsoft.com/office/powerpoint/2010/main" val="2150936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59EFDC-49C5-4A4E-B351-15CB154A4E37}"/>
              </a:ext>
            </a:extLst>
          </p:cNvPr>
          <p:cNvGrpSpPr/>
          <p:nvPr/>
        </p:nvGrpSpPr>
        <p:grpSpPr>
          <a:xfrm>
            <a:off x="7171420" y="4198621"/>
            <a:ext cx="4637305" cy="1552456"/>
            <a:chOff x="8831835" y="4216961"/>
            <a:chExt cx="2700610" cy="1045352"/>
          </a:xfrm>
        </p:grpSpPr>
        <p:sp>
          <p:nvSpPr>
            <p:cNvPr id="8" name="Subtitle 4">
              <a:extLst>
                <a:ext uri="{FF2B5EF4-FFF2-40B4-BE49-F238E27FC236}">
                  <a16:creationId xmlns:a16="http://schemas.microsoft.com/office/drawing/2014/main" id="{F60DD05F-055A-B649-B182-1D82B9B38074}"/>
                </a:ext>
              </a:extLst>
            </p:cNvPr>
            <p:cNvSpPr txBox="1">
              <a:spLocks/>
            </p:cNvSpPr>
            <p:nvPr/>
          </p:nvSpPr>
          <p:spPr>
            <a:xfrm>
              <a:off x="8831835" y="4216961"/>
              <a:ext cx="2700610" cy="5421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solidFill>
                </a:rPr>
                <a:t>PARTNERS</a:t>
              </a:r>
            </a:p>
          </p:txBody>
        </p:sp>
        <p:sp>
          <p:nvSpPr>
            <p:cNvPr id="9" name="Subtitle 4">
              <a:extLst>
                <a:ext uri="{FF2B5EF4-FFF2-40B4-BE49-F238E27FC236}">
                  <a16:creationId xmlns:a16="http://schemas.microsoft.com/office/drawing/2014/main" id="{8C5AE9B9-B6CE-A54B-857B-E2497454EA1A}"/>
                </a:ext>
              </a:extLst>
            </p:cNvPr>
            <p:cNvSpPr txBox="1">
              <a:spLocks/>
            </p:cNvSpPr>
            <p:nvPr/>
          </p:nvSpPr>
          <p:spPr>
            <a:xfrm>
              <a:off x="8839055" y="4579575"/>
              <a:ext cx="2549786" cy="300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solidFill>
                </a:rPr>
                <a:t>PARENTS &amp; CAREGIVERS</a:t>
              </a:r>
            </a:p>
          </p:txBody>
        </p:sp>
        <p:sp>
          <p:nvSpPr>
            <p:cNvPr id="10" name="Subtitle 4">
              <a:extLst>
                <a:ext uri="{FF2B5EF4-FFF2-40B4-BE49-F238E27FC236}">
                  <a16:creationId xmlns:a16="http://schemas.microsoft.com/office/drawing/2014/main" id="{339BA7FA-A034-FD4E-B911-3317466AEDA6}"/>
                </a:ext>
              </a:extLst>
            </p:cNvPr>
            <p:cNvSpPr txBox="1">
              <a:spLocks/>
            </p:cNvSpPr>
            <p:nvPr/>
          </p:nvSpPr>
          <p:spPr>
            <a:xfrm>
              <a:off x="8839055" y="4925477"/>
              <a:ext cx="1575359" cy="336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solidFill>
                </a:rPr>
                <a:t>PEERS</a:t>
              </a:r>
            </a:p>
          </p:txBody>
        </p:sp>
      </p:grpSp>
      <p:sp>
        <p:nvSpPr>
          <p:cNvPr id="12" name="Text Placeholder 2">
            <a:extLst>
              <a:ext uri="{FF2B5EF4-FFF2-40B4-BE49-F238E27FC236}">
                <a16:creationId xmlns:a16="http://schemas.microsoft.com/office/drawing/2014/main" id="{BEB10EF2-D46E-1445-BFC8-7484EDE4E7D4}"/>
              </a:ext>
            </a:extLst>
          </p:cNvPr>
          <p:cNvSpPr txBox="1">
            <a:spLocks/>
          </p:cNvSpPr>
          <p:nvPr/>
        </p:nvSpPr>
        <p:spPr>
          <a:xfrm>
            <a:off x="3061337" y="4443779"/>
            <a:ext cx="3516589" cy="931822"/>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000" b="1" kern="1200" cap="all" spc="100" baseline="0">
                <a:solidFill>
                  <a:schemeClr val="accent1"/>
                </a:solidFill>
                <a:latin typeface="Poppins" pitchFamily="2" charset="77"/>
                <a:ea typeface="Roboto" panose="02000000000000000000" pitchFamily="2" charset="0"/>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Intervention insights by influencer</a:t>
            </a:r>
          </a:p>
        </p:txBody>
      </p:sp>
      <p:grpSp>
        <p:nvGrpSpPr>
          <p:cNvPr id="16" name="Group 15">
            <a:extLst>
              <a:ext uri="{FF2B5EF4-FFF2-40B4-BE49-F238E27FC236}">
                <a16:creationId xmlns:a16="http://schemas.microsoft.com/office/drawing/2014/main" id="{65B52478-0849-CB00-F16D-10E12CE90B12}"/>
              </a:ext>
            </a:extLst>
          </p:cNvPr>
          <p:cNvGrpSpPr/>
          <p:nvPr/>
        </p:nvGrpSpPr>
        <p:grpSpPr>
          <a:xfrm>
            <a:off x="6810486" y="4742235"/>
            <a:ext cx="411744" cy="300128"/>
            <a:chOff x="8917711" y="2472369"/>
            <a:chExt cx="886286" cy="646030"/>
          </a:xfrm>
        </p:grpSpPr>
        <p:pic>
          <p:nvPicPr>
            <p:cNvPr id="17" name="Picture 16">
              <a:extLst>
                <a:ext uri="{FF2B5EF4-FFF2-40B4-BE49-F238E27FC236}">
                  <a16:creationId xmlns:a16="http://schemas.microsoft.com/office/drawing/2014/main" id="{51A7FAB1-9339-C261-BF0D-B39E778A0DED}"/>
                </a:ext>
              </a:extLst>
            </p:cNvPr>
            <p:cNvPicPr>
              <a:picLocks noChangeAspect="1"/>
            </p:cNvPicPr>
            <p:nvPr/>
          </p:nvPicPr>
          <p:blipFill>
            <a:blip r:embed="rId2"/>
            <a:stretch>
              <a:fillRect/>
            </a:stretch>
          </p:blipFill>
          <p:spPr>
            <a:xfrm>
              <a:off x="8917711" y="2477193"/>
              <a:ext cx="579552" cy="641206"/>
            </a:xfrm>
            <a:prstGeom prst="rect">
              <a:avLst/>
            </a:prstGeom>
          </p:spPr>
        </p:pic>
        <p:pic>
          <p:nvPicPr>
            <p:cNvPr id="18" name="Picture 17">
              <a:extLst>
                <a:ext uri="{FF2B5EF4-FFF2-40B4-BE49-F238E27FC236}">
                  <a16:creationId xmlns:a16="http://schemas.microsoft.com/office/drawing/2014/main" id="{4689B0C9-D368-E7FD-1258-18433245B477}"/>
                </a:ext>
              </a:extLst>
            </p:cNvPr>
            <p:cNvPicPr>
              <a:picLocks noChangeAspect="1"/>
            </p:cNvPicPr>
            <p:nvPr/>
          </p:nvPicPr>
          <p:blipFill>
            <a:blip r:embed="rId3"/>
            <a:stretch>
              <a:fillRect/>
            </a:stretch>
          </p:blipFill>
          <p:spPr>
            <a:xfrm>
              <a:off x="9298919" y="2472369"/>
              <a:ext cx="505078" cy="646030"/>
            </a:xfrm>
            <a:prstGeom prst="rect">
              <a:avLst/>
            </a:prstGeom>
          </p:spPr>
        </p:pic>
      </p:grpSp>
      <p:pic>
        <p:nvPicPr>
          <p:cNvPr id="19" name="Picture 18">
            <a:extLst>
              <a:ext uri="{FF2B5EF4-FFF2-40B4-BE49-F238E27FC236}">
                <a16:creationId xmlns:a16="http://schemas.microsoft.com/office/drawing/2014/main" id="{496E7E1A-E338-B48F-DDEC-43A70A803985}"/>
              </a:ext>
            </a:extLst>
          </p:cNvPr>
          <p:cNvPicPr>
            <a:picLocks noChangeAspect="1"/>
          </p:cNvPicPr>
          <p:nvPr/>
        </p:nvPicPr>
        <p:blipFill>
          <a:blip r:embed="rId4"/>
          <a:stretch>
            <a:fillRect/>
          </a:stretch>
        </p:blipFill>
        <p:spPr>
          <a:xfrm>
            <a:off x="6895745" y="5253016"/>
            <a:ext cx="246207" cy="300602"/>
          </a:xfrm>
          <a:prstGeom prst="rect">
            <a:avLst/>
          </a:prstGeom>
        </p:spPr>
      </p:pic>
      <p:pic>
        <p:nvPicPr>
          <p:cNvPr id="13" name="Picture 12">
            <a:extLst>
              <a:ext uri="{FF2B5EF4-FFF2-40B4-BE49-F238E27FC236}">
                <a16:creationId xmlns:a16="http://schemas.microsoft.com/office/drawing/2014/main" id="{9D0856FC-BF36-2275-4A41-D2A3C0C808A9}"/>
              </a:ext>
            </a:extLst>
          </p:cNvPr>
          <p:cNvPicPr>
            <a:picLocks noChangeAspect="1"/>
          </p:cNvPicPr>
          <p:nvPr/>
        </p:nvPicPr>
        <p:blipFill>
          <a:blip r:embed="rId5"/>
          <a:stretch>
            <a:fillRect/>
          </a:stretch>
        </p:blipFill>
        <p:spPr>
          <a:xfrm>
            <a:off x="6866278" y="4192905"/>
            <a:ext cx="305142" cy="340850"/>
          </a:xfrm>
          <a:prstGeom prst="rect">
            <a:avLst/>
          </a:prstGeom>
        </p:spPr>
      </p:pic>
    </p:spTree>
    <p:extLst>
      <p:ext uri="{BB962C8B-B14F-4D97-AF65-F5344CB8AC3E}">
        <p14:creationId xmlns:p14="http://schemas.microsoft.com/office/powerpoint/2010/main" val="1863788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1">
            <a:extLst>
              <a:ext uri="{FF2B5EF4-FFF2-40B4-BE49-F238E27FC236}">
                <a16:creationId xmlns:a16="http://schemas.microsoft.com/office/drawing/2014/main" id="{D6EB88EE-8735-C44E-AA69-2F4650FD0187}"/>
              </a:ext>
            </a:extLst>
          </p:cNvPr>
          <p:cNvSpPr/>
          <p:nvPr/>
        </p:nvSpPr>
        <p:spPr>
          <a:xfrm rot="5400000">
            <a:off x="-1059762" y="2682821"/>
            <a:ext cx="4456324" cy="2336801"/>
          </a:xfrm>
          <a:prstGeom prst="round2SameRect">
            <a:avLst>
              <a:gd name="adj1" fmla="val 48323"/>
              <a:gd name="adj2" fmla="val 0"/>
            </a:avLst>
          </a:prstGeom>
          <a:solidFill>
            <a:srgbClr val="DE9F3B">
              <a:alpha val="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8C513-BAB2-0542-867C-B64CBAF26819}"/>
              </a:ext>
            </a:extLst>
          </p:cNvPr>
          <p:cNvSpPr>
            <a:spLocks noGrp="1"/>
          </p:cNvSpPr>
          <p:nvPr>
            <p:ph type="title"/>
          </p:nvPr>
        </p:nvSpPr>
        <p:spPr>
          <a:xfrm>
            <a:off x="78511" y="111177"/>
            <a:ext cx="10515600" cy="1143000"/>
          </a:xfrm>
        </p:spPr>
        <p:txBody>
          <a:bodyPr/>
          <a:lstStyle/>
          <a:p>
            <a:r>
              <a:rPr lang="en-GB">
                <a:latin typeface="Poppins SemiBold"/>
                <a:ea typeface="Roboto"/>
                <a:cs typeface="Poppins SemiBold"/>
              </a:rPr>
              <a:t>Identification of influencer intervention insights</a:t>
            </a:r>
            <a:br>
              <a:rPr lang="en-GB"/>
            </a:br>
            <a:r>
              <a:rPr lang="en-US" sz="1400">
                <a:solidFill>
                  <a:schemeClr val="accent2"/>
                </a:solidFill>
                <a:latin typeface="Poppins SemiBold"/>
                <a:ea typeface="Roboto"/>
                <a:cs typeface="Poppins SemiBold"/>
              </a:rPr>
              <a:t>(generated in the Action Tank)</a:t>
            </a:r>
            <a:r>
              <a:rPr lang="en-GB" sz="1400">
                <a:latin typeface="Poppins SemiBold"/>
                <a:ea typeface="Roboto"/>
                <a:cs typeface="Poppins SemiBold"/>
              </a:rPr>
              <a:t> </a:t>
            </a:r>
            <a:endParaRPr lang="en-GB" sz="1400"/>
          </a:p>
        </p:txBody>
      </p:sp>
      <p:grpSp>
        <p:nvGrpSpPr>
          <p:cNvPr id="13" name="Group 12">
            <a:extLst>
              <a:ext uri="{FF2B5EF4-FFF2-40B4-BE49-F238E27FC236}">
                <a16:creationId xmlns:a16="http://schemas.microsoft.com/office/drawing/2014/main" id="{AB497FC4-20FA-2C45-AA85-31597AF86E88}"/>
              </a:ext>
            </a:extLst>
          </p:cNvPr>
          <p:cNvGrpSpPr/>
          <p:nvPr/>
        </p:nvGrpSpPr>
        <p:grpSpPr>
          <a:xfrm>
            <a:off x="583172" y="3176012"/>
            <a:ext cx="1510748" cy="1139687"/>
            <a:chOff x="8917711" y="2472369"/>
            <a:chExt cx="886286" cy="646030"/>
          </a:xfrm>
        </p:grpSpPr>
        <p:pic>
          <p:nvPicPr>
            <p:cNvPr id="14" name="Picture 13">
              <a:extLst>
                <a:ext uri="{FF2B5EF4-FFF2-40B4-BE49-F238E27FC236}">
                  <a16:creationId xmlns:a16="http://schemas.microsoft.com/office/drawing/2014/main" id="{B737CF04-9D30-5F4A-8FB3-55D37B34853F}"/>
                </a:ext>
              </a:extLst>
            </p:cNvPr>
            <p:cNvPicPr>
              <a:picLocks noChangeAspect="1"/>
            </p:cNvPicPr>
            <p:nvPr/>
          </p:nvPicPr>
          <p:blipFill>
            <a:blip r:embed="rId3"/>
            <a:stretch>
              <a:fillRect/>
            </a:stretch>
          </p:blipFill>
          <p:spPr>
            <a:xfrm>
              <a:off x="8917711" y="2477193"/>
              <a:ext cx="579552" cy="641206"/>
            </a:xfrm>
            <a:prstGeom prst="rect">
              <a:avLst/>
            </a:prstGeom>
          </p:spPr>
        </p:pic>
        <p:pic>
          <p:nvPicPr>
            <p:cNvPr id="15" name="Picture 14">
              <a:extLst>
                <a:ext uri="{FF2B5EF4-FFF2-40B4-BE49-F238E27FC236}">
                  <a16:creationId xmlns:a16="http://schemas.microsoft.com/office/drawing/2014/main" id="{EEB0B95B-6D58-BF4B-B46A-A76D6D2DB759}"/>
                </a:ext>
              </a:extLst>
            </p:cNvPr>
            <p:cNvPicPr>
              <a:picLocks noChangeAspect="1"/>
            </p:cNvPicPr>
            <p:nvPr/>
          </p:nvPicPr>
          <p:blipFill>
            <a:blip r:embed="rId4"/>
            <a:stretch>
              <a:fillRect/>
            </a:stretch>
          </p:blipFill>
          <p:spPr>
            <a:xfrm>
              <a:off x="9298919" y="2472369"/>
              <a:ext cx="505078" cy="646030"/>
            </a:xfrm>
            <a:prstGeom prst="rect">
              <a:avLst/>
            </a:prstGeom>
          </p:spPr>
        </p:pic>
      </p:grpSp>
      <p:pic>
        <p:nvPicPr>
          <p:cNvPr id="16" name="Picture 15">
            <a:extLst>
              <a:ext uri="{FF2B5EF4-FFF2-40B4-BE49-F238E27FC236}">
                <a16:creationId xmlns:a16="http://schemas.microsoft.com/office/drawing/2014/main" id="{77061B61-7C30-FE46-A244-48FD6A95F4A1}"/>
              </a:ext>
            </a:extLst>
          </p:cNvPr>
          <p:cNvPicPr>
            <a:picLocks noChangeAspect="1"/>
          </p:cNvPicPr>
          <p:nvPr/>
        </p:nvPicPr>
        <p:blipFill>
          <a:blip r:embed="rId5"/>
          <a:stretch>
            <a:fillRect/>
          </a:stretch>
        </p:blipFill>
        <p:spPr>
          <a:xfrm>
            <a:off x="124345" y="4601245"/>
            <a:ext cx="912210" cy="1113745"/>
          </a:xfrm>
          <a:prstGeom prst="rect">
            <a:avLst/>
          </a:prstGeom>
        </p:spPr>
      </p:pic>
      <p:sp>
        <p:nvSpPr>
          <p:cNvPr id="17" name="Content Placeholder 2">
            <a:extLst>
              <a:ext uri="{FF2B5EF4-FFF2-40B4-BE49-F238E27FC236}">
                <a16:creationId xmlns:a16="http://schemas.microsoft.com/office/drawing/2014/main" id="{D7D78B98-CEBD-4B47-B4AD-2BA1B1019E51}"/>
              </a:ext>
            </a:extLst>
          </p:cNvPr>
          <p:cNvSpPr>
            <a:spLocks noGrp="1"/>
          </p:cNvSpPr>
          <p:nvPr>
            <p:ph idx="1"/>
          </p:nvPr>
        </p:nvSpPr>
        <p:spPr>
          <a:xfrm>
            <a:off x="2645823" y="2259834"/>
            <a:ext cx="2693691" cy="4270283"/>
          </a:xfrm>
        </p:spPr>
        <p:txBody>
          <a:bodyPr/>
          <a:lstStyle/>
          <a:p>
            <a:r>
              <a:rPr lang="en-US" sz="1600">
                <a:solidFill>
                  <a:schemeClr val="tx1"/>
                </a:solidFill>
              </a:rPr>
              <a:t>Action Tank participants conducted an in-depth review of 6 </a:t>
            </a:r>
            <a:r>
              <a:rPr lang="en-US" sz="1600" err="1">
                <a:solidFill>
                  <a:schemeClr val="tx1"/>
                </a:solidFill>
              </a:rPr>
              <a:t>PrEP</a:t>
            </a:r>
            <a:r>
              <a:rPr lang="en-US" sz="1600">
                <a:solidFill>
                  <a:schemeClr val="tx1"/>
                </a:solidFill>
              </a:rPr>
              <a:t> interventions and 5 sector-adjacent interventions</a:t>
            </a:r>
          </a:p>
          <a:p>
            <a:r>
              <a:rPr lang="en-US" sz="1600">
                <a:solidFill>
                  <a:schemeClr val="tx1"/>
                </a:solidFill>
              </a:rPr>
              <a:t>In small groups, participants identified key elements that could be applicable in intervention design for key influencers of </a:t>
            </a:r>
            <a:r>
              <a:rPr lang="en-US" sz="1600" err="1">
                <a:solidFill>
                  <a:schemeClr val="tx1"/>
                </a:solidFill>
              </a:rPr>
              <a:t>PrEP</a:t>
            </a:r>
            <a:r>
              <a:rPr lang="en-US" sz="1600">
                <a:solidFill>
                  <a:schemeClr val="tx1"/>
                </a:solidFill>
              </a:rPr>
              <a:t> users</a:t>
            </a:r>
          </a:p>
          <a:p>
            <a:r>
              <a:rPr lang="en-US" sz="1600">
                <a:solidFill>
                  <a:schemeClr val="tx1"/>
                </a:solidFill>
              </a:rPr>
              <a:t>Insights were identified in three key areas: core principles for working with the influencer group, key approaches for engaging the group and needs for environmental support. </a:t>
            </a:r>
          </a:p>
        </p:txBody>
      </p:sp>
      <p:graphicFrame>
        <p:nvGraphicFramePr>
          <p:cNvPr id="3" name="Table 3">
            <a:extLst>
              <a:ext uri="{FF2B5EF4-FFF2-40B4-BE49-F238E27FC236}">
                <a16:creationId xmlns:a16="http://schemas.microsoft.com/office/drawing/2014/main" id="{7B1D3084-B96B-F540-94D9-4847C8ED0A53}"/>
              </a:ext>
            </a:extLst>
          </p:cNvPr>
          <p:cNvGraphicFramePr>
            <a:graphicFrameLocks noGrp="1"/>
          </p:cNvGraphicFramePr>
          <p:nvPr>
            <p:extLst>
              <p:ext uri="{D42A27DB-BD31-4B8C-83A1-F6EECF244321}">
                <p14:modId xmlns:p14="http://schemas.microsoft.com/office/powerpoint/2010/main" val="1308707597"/>
              </p:ext>
            </p:extLst>
          </p:nvPr>
        </p:nvGraphicFramePr>
        <p:xfrm>
          <a:off x="5459896" y="2097151"/>
          <a:ext cx="5499131" cy="4595650"/>
        </p:xfrm>
        <a:graphic>
          <a:graphicData uri="http://schemas.openxmlformats.org/drawingml/2006/table">
            <a:tbl>
              <a:tblPr firstRow="1" bandRow="1">
                <a:tableStyleId>{5C22544A-7EE6-4342-B048-85BDC9FD1C3A}</a:tableStyleId>
              </a:tblPr>
              <a:tblGrid>
                <a:gridCol w="3061252">
                  <a:extLst>
                    <a:ext uri="{9D8B030D-6E8A-4147-A177-3AD203B41FA5}">
                      <a16:colId xmlns:a16="http://schemas.microsoft.com/office/drawing/2014/main" val="3531589732"/>
                    </a:ext>
                  </a:extLst>
                </a:gridCol>
                <a:gridCol w="2437879">
                  <a:extLst>
                    <a:ext uri="{9D8B030D-6E8A-4147-A177-3AD203B41FA5}">
                      <a16:colId xmlns:a16="http://schemas.microsoft.com/office/drawing/2014/main" val="1551190694"/>
                    </a:ext>
                  </a:extLst>
                </a:gridCol>
              </a:tblGrid>
              <a:tr h="506201">
                <a:tc>
                  <a:txBody>
                    <a:bodyPr/>
                    <a:lstStyle/>
                    <a:p>
                      <a:r>
                        <a:rPr lang="en-US" sz="1500" err="1">
                          <a:latin typeface=""/>
                        </a:rPr>
                        <a:t>PrEP</a:t>
                      </a:r>
                      <a:r>
                        <a:rPr lang="en-US" sz="1500">
                          <a:latin typeface=""/>
                        </a:rPr>
                        <a:t>-Specific Interventions</a:t>
                      </a:r>
                    </a:p>
                  </a:txBody>
                  <a:tcPr anchor="ct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tcPr>
                </a:tc>
                <a:tc>
                  <a:txBody>
                    <a:bodyPr/>
                    <a:lstStyle/>
                    <a:p>
                      <a:r>
                        <a:rPr lang="en-US" sz="1500">
                          <a:latin typeface=""/>
                        </a:rPr>
                        <a:t>Sector-Adjacent Interventions </a:t>
                      </a:r>
                    </a:p>
                  </a:txBody>
                  <a:tcPr anchor="ct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tcPr>
                </a:tc>
                <a:extLst>
                  <a:ext uri="{0D108BD9-81ED-4DB2-BD59-A6C34878D82A}">
                    <a16:rowId xmlns:a16="http://schemas.microsoft.com/office/drawing/2014/main" val="3352977800"/>
                  </a:ext>
                </a:extLst>
              </a:tr>
              <a:tr h="3374673">
                <a:tc>
                  <a:txBody>
                    <a:bodyPr/>
                    <a:lstStyle/>
                    <a:p>
                      <a:r>
                        <a:rPr lang="en-US" sz="1300" b="1"/>
                        <a:t>Project </a:t>
                      </a:r>
                      <a:r>
                        <a:rPr lang="en-US" sz="1300" b="1" err="1"/>
                        <a:t>PrEP</a:t>
                      </a:r>
                      <a:r>
                        <a:rPr lang="en-US" sz="1300" b="1"/>
                        <a:t> </a:t>
                      </a:r>
                    </a:p>
                    <a:p>
                      <a:r>
                        <a:rPr lang="en-US" sz="1300"/>
                        <a:t>Wits Reproductive Health and HIV Institute, </a:t>
                      </a:r>
                      <a:r>
                        <a:rPr lang="en-US" sz="1300" i="1"/>
                        <a:t>South Africa </a:t>
                      </a:r>
                    </a:p>
                    <a:p>
                      <a:endParaRPr lang="en-US" sz="1300"/>
                    </a:p>
                    <a:p>
                      <a:r>
                        <a:rPr lang="en-US" sz="1300" b="1" err="1"/>
                        <a:t>Chagua</a:t>
                      </a:r>
                      <a:r>
                        <a:rPr lang="en-US" sz="1300" b="1"/>
                        <a:t> </a:t>
                      </a:r>
                      <a:r>
                        <a:rPr lang="en-US" sz="1300" b="1" err="1"/>
                        <a:t>PrEP</a:t>
                      </a:r>
                      <a:endParaRPr lang="en-US" sz="1300" b="1"/>
                    </a:p>
                    <a:p>
                      <a:r>
                        <a:rPr lang="en-US" sz="1300"/>
                        <a:t>LVCT Health, </a:t>
                      </a:r>
                      <a:r>
                        <a:rPr lang="en-US" sz="1300" i="1"/>
                        <a:t>Kenya</a:t>
                      </a:r>
                    </a:p>
                    <a:p>
                      <a:endParaRPr lang="en-US" sz="1300"/>
                    </a:p>
                    <a:p>
                      <a:r>
                        <a:rPr lang="en-US" sz="1300" b="1" err="1"/>
                        <a:t>Jilinde</a:t>
                      </a:r>
                      <a:endParaRPr lang="en-US" sz="1300" b="1"/>
                    </a:p>
                    <a:p>
                      <a:r>
                        <a:rPr lang="en-US" sz="1300"/>
                        <a:t>Jhpiego, </a:t>
                      </a:r>
                      <a:r>
                        <a:rPr lang="en-US" sz="1300" i="1"/>
                        <a:t>Kenya</a:t>
                      </a:r>
                    </a:p>
                    <a:p>
                      <a:endParaRPr lang="en-US" sz="1300"/>
                    </a:p>
                    <a:p>
                      <a:r>
                        <a:rPr lang="en-US" sz="1300" b="1"/>
                        <a:t>HIV Prevention Ambassadors</a:t>
                      </a:r>
                    </a:p>
                    <a:p>
                      <a:r>
                        <a:rPr lang="en-US" sz="1300"/>
                        <a:t>FHI360, PZAT, </a:t>
                      </a:r>
                      <a:r>
                        <a:rPr lang="en-US" sz="1300" i="1"/>
                        <a:t>Zimbabwe</a:t>
                      </a:r>
                    </a:p>
                    <a:p>
                      <a:endParaRPr lang="en-US" sz="1300" i="1"/>
                    </a:p>
                    <a:p>
                      <a:r>
                        <a:rPr lang="en-US" sz="1300" b="1" i="0"/>
                        <a:t>Gen-N, Generation Negative</a:t>
                      </a:r>
                    </a:p>
                    <a:p>
                      <a:r>
                        <a:rPr lang="en-US" sz="1300" i="0"/>
                        <a:t>Jhpiego, </a:t>
                      </a:r>
                      <a:r>
                        <a:rPr lang="en-US" sz="1300" i="1"/>
                        <a:t>Nigeria </a:t>
                      </a:r>
                    </a:p>
                    <a:p>
                      <a:endParaRPr lang="en-US" sz="1300" b="1" i="0"/>
                    </a:p>
                    <a:p>
                      <a:r>
                        <a:rPr lang="en-US" sz="1300" b="1" i="0"/>
                        <a:t>The CHOICE Parent Module </a:t>
                      </a:r>
                    </a:p>
                    <a:p>
                      <a:r>
                        <a:rPr lang="en-US" sz="1300" i="0"/>
                        <a:t>FHI 360, </a:t>
                      </a:r>
                      <a:r>
                        <a:rPr lang="en-US" sz="1300" i="1"/>
                        <a:t>Global </a:t>
                      </a:r>
                    </a:p>
                  </a:txBody>
                  <a:tcP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solidFill>
                      <a:srgbClr val="E9F0F1"/>
                    </a:solidFill>
                  </a:tcPr>
                </a:tc>
                <a:tc>
                  <a:txBody>
                    <a:bodyPr/>
                    <a:lstStyle/>
                    <a:p>
                      <a:r>
                        <a:rPr lang="en-US" sz="1300" b="1"/>
                        <a:t>Kuwa </a:t>
                      </a:r>
                      <a:r>
                        <a:rPr lang="en-US" sz="1300" b="1" err="1"/>
                        <a:t>Mjanja</a:t>
                      </a:r>
                      <a:r>
                        <a:rPr lang="en-US" sz="1300" b="1"/>
                        <a:t> (A360)</a:t>
                      </a:r>
                    </a:p>
                    <a:p>
                      <a:r>
                        <a:rPr lang="en-US" sz="1300"/>
                        <a:t>PSI, </a:t>
                      </a:r>
                      <a:r>
                        <a:rPr lang="en-US" sz="1300" i="1"/>
                        <a:t>Tanzania</a:t>
                      </a:r>
                    </a:p>
                    <a:p>
                      <a:endParaRPr lang="en-US" sz="1300" b="1"/>
                    </a:p>
                    <a:p>
                      <a:r>
                        <a:rPr lang="en-US" sz="1300" b="1"/>
                        <a:t>Straight Talk </a:t>
                      </a:r>
                    </a:p>
                    <a:p>
                      <a:r>
                        <a:rPr lang="en-US" sz="1300"/>
                        <a:t>Straight Talk Foundation</a:t>
                      </a:r>
                      <a:r>
                        <a:rPr lang="en-US" sz="1300" i="0"/>
                        <a:t>, </a:t>
                      </a:r>
                      <a:r>
                        <a:rPr lang="en-US" sz="1300" i="1"/>
                        <a:t>Uganda</a:t>
                      </a:r>
                    </a:p>
                    <a:p>
                      <a:endParaRPr lang="en-US" sz="1300"/>
                    </a:p>
                    <a:p>
                      <a:r>
                        <a:rPr lang="en-US" sz="1300" b="1"/>
                        <a:t>Ni </a:t>
                      </a:r>
                      <a:r>
                        <a:rPr lang="en-US" sz="1300" b="1" err="1"/>
                        <a:t>Niyampinga</a:t>
                      </a:r>
                      <a:endParaRPr lang="en-US" sz="1300" b="1"/>
                    </a:p>
                    <a:p>
                      <a:r>
                        <a:rPr lang="en-US" sz="1300"/>
                        <a:t>Girl Effect, </a:t>
                      </a:r>
                      <a:r>
                        <a:rPr lang="en-US" sz="1300" i="1"/>
                        <a:t>Rwanda</a:t>
                      </a:r>
                    </a:p>
                    <a:p>
                      <a:endParaRPr lang="en-US" sz="1300"/>
                    </a:p>
                    <a:p>
                      <a:r>
                        <a:rPr lang="en-US" sz="1300" b="1"/>
                        <a:t>Project H</a:t>
                      </a:r>
                    </a:p>
                    <a:p>
                      <a:r>
                        <a:rPr lang="en-US" sz="1300" err="1"/>
                        <a:t>Promundo</a:t>
                      </a:r>
                      <a:r>
                        <a:rPr lang="en-US" sz="1300" i="0"/>
                        <a:t>, </a:t>
                      </a:r>
                      <a:r>
                        <a:rPr lang="en-US" sz="1300" i="1"/>
                        <a:t>Global</a:t>
                      </a:r>
                    </a:p>
                    <a:p>
                      <a:endParaRPr lang="en-US" sz="1300"/>
                    </a:p>
                    <a:p>
                      <a:r>
                        <a:rPr lang="en-US" sz="1300" b="1"/>
                        <a:t>Husband Schools</a:t>
                      </a:r>
                    </a:p>
                    <a:p>
                      <a:r>
                        <a:rPr lang="en-US" sz="1300"/>
                        <a:t>Passages Project, </a:t>
                      </a:r>
                      <a:r>
                        <a:rPr lang="en-US" sz="1300" i="1"/>
                        <a:t>West Africa</a:t>
                      </a:r>
                    </a:p>
                  </a:txBody>
                  <a:tcP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noFill/>
                  </a:tcPr>
                </a:tc>
                <a:extLst>
                  <a:ext uri="{0D108BD9-81ED-4DB2-BD59-A6C34878D82A}">
                    <a16:rowId xmlns:a16="http://schemas.microsoft.com/office/drawing/2014/main" val="1561080364"/>
                  </a:ext>
                </a:extLst>
              </a:tr>
              <a:tr h="38941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a:solidFill>
                            <a:schemeClr val="tx1"/>
                          </a:solidFill>
                        </a:rPr>
                        <a:t>Detailed slides on these interventions are available in a separate deck.</a:t>
                      </a:r>
                    </a:p>
                  </a:txBody>
                  <a:tcP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noFill/>
                  </a:tcPr>
                </a:tc>
                <a:tc hMerge="1">
                  <a:txBody>
                    <a:bodyPr/>
                    <a:lstStyle/>
                    <a:p>
                      <a:endParaRPr lang="en-US" sz="1300" i="1"/>
                    </a:p>
                  </a:txBody>
                  <a:tcPr>
                    <a:lnL w="12700" cap="flat" cmpd="sng" algn="ctr">
                      <a:solidFill>
                        <a:srgbClr val="05676D"/>
                      </a:solidFill>
                      <a:prstDash val="solid"/>
                      <a:round/>
                      <a:headEnd type="none" w="med" len="med"/>
                      <a:tailEnd type="none" w="med" len="med"/>
                    </a:lnL>
                    <a:lnR w="12700" cap="flat" cmpd="sng" algn="ctr">
                      <a:solidFill>
                        <a:srgbClr val="05676D"/>
                      </a:solidFill>
                      <a:prstDash val="solid"/>
                      <a:round/>
                      <a:headEnd type="none" w="med" len="med"/>
                      <a:tailEnd type="none" w="med" len="med"/>
                    </a:lnR>
                    <a:lnT w="12700" cap="flat" cmpd="sng" algn="ctr">
                      <a:solidFill>
                        <a:srgbClr val="05676D"/>
                      </a:solidFill>
                      <a:prstDash val="solid"/>
                      <a:round/>
                      <a:headEnd type="none" w="med" len="med"/>
                      <a:tailEnd type="none" w="med" len="med"/>
                    </a:lnT>
                    <a:lnB w="12700" cap="flat" cmpd="sng" algn="ctr">
                      <a:solidFill>
                        <a:srgbClr val="05676D"/>
                      </a:solidFill>
                      <a:prstDash val="solid"/>
                      <a:round/>
                      <a:headEnd type="none" w="med" len="med"/>
                      <a:tailEnd type="none" w="med" len="med"/>
                    </a:lnB>
                    <a:noFill/>
                  </a:tcPr>
                </a:tc>
                <a:extLst>
                  <a:ext uri="{0D108BD9-81ED-4DB2-BD59-A6C34878D82A}">
                    <a16:rowId xmlns:a16="http://schemas.microsoft.com/office/drawing/2014/main" val="1458435366"/>
                  </a:ext>
                </a:extLst>
              </a:tr>
            </a:tbl>
          </a:graphicData>
        </a:graphic>
      </p:graphicFrame>
      <p:pic>
        <p:nvPicPr>
          <p:cNvPr id="12" name="Picture 11">
            <a:extLst>
              <a:ext uri="{FF2B5EF4-FFF2-40B4-BE49-F238E27FC236}">
                <a16:creationId xmlns:a16="http://schemas.microsoft.com/office/drawing/2014/main" id="{40B9DB43-D2C6-2108-7C9D-D3E5658FD9A0}"/>
              </a:ext>
            </a:extLst>
          </p:cNvPr>
          <p:cNvPicPr>
            <a:picLocks noChangeAspect="1"/>
          </p:cNvPicPr>
          <p:nvPr/>
        </p:nvPicPr>
        <p:blipFill>
          <a:blip r:embed="rId6"/>
          <a:stretch>
            <a:fillRect/>
          </a:stretch>
        </p:blipFill>
        <p:spPr>
          <a:xfrm>
            <a:off x="144282" y="1891001"/>
            <a:ext cx="968901" cy="1082282"/>
          </a:xfrm>
          <a:prstGeom prst="rect">
            <a:avLst/>
          </a:prstGeom>
        </p:spPr>
      </p:pic>
      <p:sp>
        <p:nvSpPr>
          <p:cNvPr id="5" name="TextBox 4">
            <a:extLst>
              <a:ext uri="{FF2B5EF4-FFF2-40B4-BE49-F238E27FC236}">
                <a16:creationId xmlns:a16="http://schemas.microsoft.com/office/drawing/2014/main" id="{ACF872DB-FD1A-E141-86E4-BF7D4FC938C2}"/>
              </a:ext>
            </a:extLst>
          </p:cNvPr>
          <p:cNvSpPr txBox="1"/>
          <p:nvPr/>
        </p:nvSpPr>
        <p:spPr>
          <a:xfrm>
            <a:off x="2668767" y="1253727"/>
            <a:ext cx="8290260" cy="738664"/>
          </a:xfrm>
          <a:prstGeom prst="rect">
            <a:avLst/>
          </a:prstGeom>
          <a:solidFill>
            <a:schemeClr val="tx2">
              <a:lumMod val="20000"/>
              <a:lumOff val="80000"/>
            </a:schemeClr>
          </a:solidFill>
        </p:spPr>
        <p:txBody>
          <a:bodyPr wrap="square" rtlCol="0">
            <a:spAutoFit/>
          </a:bodyPr>
          <a:lstStyle/>
          <a:p>
            <a:r>
              <a:rPr lang="en-US" sz="1400" b="1">
                <a:solidFill>
                  <a:schemeClr val="accent2"/>
                </a:solidFill>
              </a:rPr>
              <a:t>HOW TO READ THIS SECTION</a:t>
            </a:r>
          </a:p>
          <a:p>
            <a:r>
              <a:rPr lang="en-US" sz="1400"/>
              <a:t>All insights are drawn from Action Tank discussions. Content in </a:t>
            </a:r>
            <a:r>
              <a:rPr lang="en-US" sz="1400" b="1">
                <a:solidFill>
                  <a:schemeClr val="accent5"/>
                </a:solidFill>
              </a:rPr>
              <a:t>green text </a:t>
            </a:r>
            <a:r>
              <a:rPr lang="en-US" sz="1400"/>
              <a:t>reflects insights drawn directly from </a:t>
            </a:r>
            <a:r>
              <a:rPr lang="en-US" sz="1400" err="1"/>
              <a:t>PrEP</a:t>
            </a:r>
            <a:r>
              <a:rPr lang="en-US" sz="1400"/>
              <a:t>-specific interventions. </a:t>
            </a:r>
          </a:p>
        </p:txBody>
      </p:sp>
    </p:spTree>
    <p:extLst>
      <p:ext uri="{BB962C8B-B14F-4D97-AF65-F5344CB8AC3E}">
        <p14:creationId xmlns:p14="http://schemas.microsoft.com/office/powerpoint/2010/main" val="665604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1">
            <a:extLst>
              <a:ext uri="{FF2B5EF4-FFF2-40B4-BE49-F238E27FC236}">
                <a16:creationId xmlns:a16="http://schemas.microsoft.com/office/drawing/2014/main" id="{D6EB88EE-8735-C44E-AA69-2F4650FD0187}"/>
              </a:ext>
            </a:extLst>
          </p:cNvPr>
          <p:cNvSpPr/>
          <p:nvPr/>
        </p:nvSpPr>
        <p:spPr>
          <a:xfrm rot="5400000">
            <a:off x="-951157" y="2926903"/>
            <a:ext cx="4239116" cy="2336801"/>
          </a:xfrm>
          <a:prstGeom prst="round2SameRect">
            <a:avLst>
              <a:gd name="adj1" fmla="val 48323"/>
              <a:gd name="adj2" fmla="val 0"/>
            </a:avLst>
          </a:prstGeom>
          <a:solidFill>
            <a:srgbClr val="DE9F3B">
              <a:alpha val="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8C513-BAB2-0542-867C-B64CBAF26819}"/>
              </a:ext>
            </a:extLst>
          </p:cNvPr>
          <p:cNvSpPr>
            <a:spLocks noGrp="1"/>
          </p:cNvSpPr>
          <p:nvPr>
            <p:ph type="title"/>
          </p:nvPr>
        </p:nvSpPr>
        <p:spPr>
          <a:xfrm>
            <a:off x="-176981" y="140868"/>
            <a:ext cx="10515600" cy="1143000"/>
          </a:xfrm>
        </p:spPr>
        <p:txBody>
          <a:bodyPr/>
          <a:lstStyle/>
          <a:p>
            <a:r>
              <a:rPr lang="en-GB"/>
              <a:t>Cross-cutting influencer intervention insights </a:t>
            </a:r>
            <a:br>
              <a:rPr lang="en-GB"/>
            </a:br>
            <a:endParaRPr lang="en-GB" sz="1800"/>
          </a:p>
        </p:txBody>
      </p:sp>
      <p:sp>
        <p:nvSpPr>
          <p:cNvPr id="5" name="Rectangle 4">
            <a:extLst>
              <a:ext uri="{FF2B5EF4-FFF2-40B4-BE49-F238E27FC236}">
                <a16:creationId xmlns:a16="http://schemas.microsoft.com/office/drawing/2014/main" id="{ADA5D9F6-0324-A04F-A7B5-B1DF9E466321}"/>
              </a:ext>
            </a:extLst>
          </p:cNvPr>
          <p:cNvSpPr/>
          <p:nvPr/>
        </p:nvSpPr>
        <p:spPr>
          <a:xfrm>
            <a:off x="555627" y="1089505"/>
            <a:ext cx="9969909" cy="584775"/>
          </a:xfrm>
          <a:prstGeom prst="rect">
            <a:avLst/>
          </a:prstGeom>
        </p:spPr>
        <p:txBody>
          <a:bodyPr wrap="square">
            <a:spAutoFit/>
          </a:bodyPr>
          <a:lstStyle/>
          <a:p>
            <a:r>
              <a:rPr lang="en-US" sz="1600" b="1">
                <a:solidFill>
                  <a:schemeClr val="accent3"/>
                </a:solidFill>
              </a:rPr>
              <a:t>Across influencers, Action Tank participants identified several key elements underpinning successful community engagement interventions, including the importance of “wrap-around support” and careful targeting. </a:t>
            </a:r>
          </a:p>
        </p:txBody>
      </p:sp>
      <p:grpSp>
        <p:nvGrpSpPr>
          <p:cNvPr id="13" name="Group 12">
            <a:extLst>
              <a:ext uri="{FF2B5EF4-FFF2-40B4-BE49-F238E27FC236}">
                <a16:creationId xmlns:a16="http://schemas.microsoft.com/office/drawing/2014/main" id="{AB497FC4-20FA-2C45-AA85-31597AF86E88}"/>
              </a:ext>
            </a:extLst>
          </p:cNvPr>
          <p:cNvGrpSpPr/>
          <p:nvPr/>
        </p:nvGrpSpPr>
        <p:grpSpPr>
          <a:xfrm>
            <a:off x="634902" y="3442633"/>
            <a:ext cx="1493204" cy="1119833"/>
            <a:chOff x="8917711" y="2472369"/>
            <a:chExt cx="886286" cy="646030"/>
          </a:xfrm>
        </p:grpSpPr>
        <p:pic>
          <p:nvPicPr>
            <p:cNvPr id="14" name="Picture 13">
              <a:extLst>
                <a:ext uri="{FF2B5EF4-FFF2-40B4-BE49-F238E27FC236}">
                  <a16:creationId xmlns:a16="http://schemas.microsoft.com/office/drawing/2014/main" id="{B737CF04-9D30-5F4A-8FB3-55D37B34853F}"/>
                </a:ext>
              </a:extLst>
            </p:cNvPr>
            <p:cNvPicPr>
              <a:picLocks noChangeAspect="1"/>
            </p:cNvPicPr>
            <p:nvPr/>
          </p:nvPicPr>
          <p:blipFill>
            <a:blip r:embed="rId3"/>
            <a:stretch>
              <a:fillRect/>
            </a:stretch>
          </p:blipFill>
          <p:spPr>
            <a:xfrm>
              <a:off x="8917711" y="2477193"/>
              <a:ext cx="579552" cy="641206"/>
            </a:xfrm>
            <a:prstGeom prst="rect">
              <a:avLst/>
            </a:prstGeom>
          </p:spPr>
        </p:pic>
        <p:pic>
          <p:nvPicPr>
            <p:cNvPr id="15" name="Picture 14">
              <a:extLst>
                <a:ext uri="{FF2B5EF4-FFF2-40B4-BE49-F238E27FC236}">
                  <a16:creationId xmlns:a16="http://schemas.microsoft.com/office/drawing/2014/main" id="{EEB0B95B-6D58-BF4B-B46A-A76D6D2DB759}"/>
                </a:ext>
              </a:extLst>
            </p:cNvPr>
            <p:cNvPicPr>
              <a:picLocks noChangeAspect="1"/>
            </p:cNvPicPr>
            <p:nvPr/>
          </p:nvPicPr>
          <p:blipFill>
            <a:blip r:embed="rId4"/>
            <a:stretch>
              <a:fillRect/>
            </a:stretch>
          </p:blipFill>
          <p:spPr>
            <a:xfrm>
              <a:off x="9298919" y="2472369"/>
              <a:ext cx="505078" cy="646030"/>
            </a:xfrm>
            <a:prstGeom prst="rect">
              <a:avLst/>
            </a:prstGeom>
          </p:spPr>
        </p:pic>
      </p:grpSp>
      <p:pic>
        <p:nvPicPr>
          <p:cNvPr id="16" name="Picture 15">
            <a:extLst>
              <a:ext uri="{FF2B5EF4-FFF2-40B4-BE49-F238E27FC236}">
                <a16:creationId xmlns:a16="http://schemas.microsoft.com/office/drawing/2014/main" id="{77061B61-7C30-FE46-A244-48FD6A95F4A1}"/>
              </a:ext>
            </a:extLst>
          </p:cNvPr>
          <p:cNvPicPr>
            <a:picLocks noChangeAspect="1"/>
          </p:cNvPicPr>
          <p:nvPr/>
        </p:nvPicPr>
        <p:blipFill>
          <a:blip r:embed="rId5"/>
          <a:stretch>
            <a:fillRect/>
          </a:stretch>
        </p:blipFill>
        <p:spPr>
          <a:xfrm>
            <a:off x="166060" y="4810539"/>
            <a:ext cx="941487" cy="1149491"/>
          </a:xfrm>
          <a:prstGeom prst="rect">
            <a:avLst/>
          </a:prstGeom>
        </p:spPr>
      </p:pic>
      <p:sp>
        <p:nvSpPr>
          <p:cNvPr id="17" name="Content Placeholder 2">
            <a:extLst>
              <a:ext uri="{FF2B5EF4-FFF2-40B4-BE49-F238E27FC236}">
                <a16:creationId xmlns:a16="http://schemas.microsoft.com/office/drawing/2014/main" id="{D7D78B98-CEBD-4B47-B4AD-2BA1B1019E51}"/>
              </a:ext>
            </a:extLst>
          </p:cNvPr>
          <p:cNvSpPr>
            <a:spLocks noGrp="1"/>
          </p:cNvSpPr>
          <p:nvPr>
            <p:ph idx="1"/>
          </p:nvPr>
        </p:nvSpPr>
        <p:spPr>
          <a:xfrm>
            <a:off x="2574700" y="1962650"/>
            <a:ext cx="8512196" cy="4252210"/>
          </a:xfrm>
        </p:spPr>
        <p:txBody>
          <a:bodyPr/>
          <a:lstStyle/>
          <a:p>
            <a:pPr marL="171450" indent="-171450">
              <a:lnSpc>
                <a:spcPct val="100000"/>
              </a:lnSpc>
              <a:spcBef>
                <a:spcPts val="0"/>
              </a:spcBef>
              <a:buClrTx/>
              <a:buFont typeface="Arial" panose="020B0604020202020204" pitchFamily="34" charset="0"/>
              <a:buChar char="•"/>
              <a:defRPr/>
            </a:pPr>
            <a:r>
              <a:rPr lang="en-US" sz="1400" b="1">
                <a:solidFill>
                  <a:schemeClr val="tx1"/>
                </a:solidFill>
              </a:rPr>
              <a:t>Engaging influencers provides “wrap-around support” for AGYW. </a:t>
            </a:r>
            <a:r>
              <a:rPr lang="en-US" sz="1400">
                <a:solidFill>
                  <a:schemeClr val="tx1"/>
                </a:solidFill>
              </a:rPr>
              <a:t>Have specific activities targeting these influencers, and use a diversity of methods to engage them. </a:t>
            </a:r>
          </a:p>
          <a:p>
            <a:pPr marL="171450" indent="-171450">
              <a:lnSpc>
                <a:spcPct val="100000"/>
              </a:lnSpc>
              <a:spcBef>
                <a:spcPts val="0"/>
              </a:spcBef>
              <a:buClrTx/>
              <a:buFont typeface="Arial" panose="020B0604020202020204" pitchFamily="34" charset="0"/>
              <a:buChar char="•"/>
              <a:defRPr/>
            </a:pPr>
            <a:endParaRPr lang="en-US" sz="1400" b="1">
              <a:solidFill>
                <a:schemeClr val="tx1"/>
              </a:solidFill>
            </a:endParaRPr>
          </a:p>
          <a:p>
            <a:pPr marL="171450" lvl="0" indent="-171450">
              <a:lnSpc>
                <a:spcPct val="100000"/>
              </a:lnSpc>
              <a:spcBef>
                <a:spcPts val="0"/>
              </a:spcBef>
              <a:buClrTx/>
              <a:buFont typeface="Arial" panose="020B0604020202020204" pitchFamily="34" charset="0"/>
              <a:buChar char="•"/>
              <a:defRPr/>
            </a:pPr>
            <a:r>
              <a:rPr lang="en-US" sz="1400" b="1">
                <a:solidFill>
                  <a:schemeClr val="tx1"/>
                </a:solidFill>
              </a:rPr>
              <a:t>Focus on support. </a:t>
            </a:r>
            <a:r>
              <a:rPr lang="en-US" sz="1400">
                <a:solidFill>
                  <a:schemeClr val="tx1"/>
                </a:solidFill>
              </a:rPr>
              <a:t>AGYW require encouragement to use </a:t>
            </a:r>
            <a:r>
              <a:rPr lang="en-US" sz="1400" err="1">
                <a:solidFill>
                  <a:schemeClr val="tx1"/>
                </a:solidFill>
              </a:rPr>
              <a:t>PrEP</a:t>
            </a:r>
            <a:r>
              <a:rPr lang="en-US" sz="1400">
                <a:solidFill>
                  <a:schemeClr val="tx1"/>
                </a:solidFill>
              </a:rPr>
              <a:t>, affirmation of their decision and social support to cope with challenges. Focus on building the capability, opportunity and motivation of influencers to offer this support by starting conversations with AGYW or otherwise signaling their support for PrEP use among AGYW.</a:t>
            </a:r>
          </a:p>
          <a:p>
            <a:pPr marL="171450" lvl="0" indent="-171450">
              <a:lnSpc>
                <a:spcPct val="100000"/>
              </a:lnSpc>
              <a:spcBef>
                <a:spcPts val="0"/>
              </a:spcBef>
              <a:buClrTx/>
              <a:buFont typeface="Arial" panose="020B0604020202020204" pitchFamily="34" charset="0"/>
              <a:buChar char="•"/>
              <a:defRPr/>
            </a:pPr>
            <a:endParaRPr lang="en-US" sz="1400">
              <a:solidFill>
                <a:schemeClr val="tx1"/>
              </a:solidFill>
            </a:endParaRPr>
          </a:p>
          <a:p>
            <a:pPr marL="171450" lvl="0" indent="-171450">
              <a:lnSpc>
                <a:spcPct val="100000"/>
              </a:lnSpc>
              <a:spcBef>
                <a:spcPts val="0"/>
              </a:spcBef>
              <a:buClrTx/>
              <a:buFont typeface="Arial" panose="020B0604020202020204" pitchFamily="34" charset="0"/>
              <a:buChar char="•"/>
              <a:defRPr/>
            </a:pPr>
            <a:r>
              <a:rPr lang="en-US" sz="1400" b="1">
                <a:solidFill>
                  <a:schemeClr val="tx1"/>
                </a:solidFill>
              </a:rPr>
              <a:t>Primary influencers (parents, peers, partners) are all deeply influenced by their broader community. </a:t>
            </a:r>
            <a:r>
              <a:rPr lang="en-US" sz="1400">
                <a:solidFill>
                  <a:schemeClr val="tx1"/>
                </a:solidFill>
              </a:rPr>
              <a:t>Interventions need to engage policy makers, media and key opinion leaders (especially religious leaders) to give primary influencers the “permission” to engage in these discussions. </a:t>
            </a:r>
          </a:p>
          <a:p>
            <a:pPr marL="171450" lvl="0" indent="-171450">
              <a:lnSpc>
                <a:spcPct val="100000"/>
              </a:lnSpc>
              <a:spcBef>
                <a:spcPts val="0"/>
              </a:spcBef>
              <a:buClrTx/>
              <a:buFont typeface="Arial" panose="020B0604020202020204" pitchFamily="34" charset="0"/>
              <a:buChar char="•"/>
              <a:defRPr/>
            </a:pPr>
            <a:endParaRPr lang="en-US" sz="1400">
              <a:solidFill>
                <a:schemeClr val="tx1"/>
              </a:solidFill>
            </a:endParaRPr>
          </a:p>
          <a:p>
            <a:pPr marL="171450" lvl="0" indent="-171450">
              <a:lnSpc>
                <a:spcPct val="100000"/>
              </a:lnSpc>
              <a:spcBef>
                <a:spcPts val="0"/>
              </a:spcBef>
              <a:buClrTx/>
              <a:buFont typeface="Arial" panose="020B0604020202020204" pitchFamily="34" charset="0"/>
              <a:buChar char="•"/>
              <a:defRPr/>
            </a:pPr>
            <a:r>
              <a:rPr lang="en-US" sz="1400" b="1">
                <a:solidFill>
                  <a:schemeClr val="tx1"/>
                </a:solidFill>
              </a:rPr>
              <a:t>Carefully consider targeted messages and communication channels to reach primary influencers. Messages must speak directly to the facilitators and barriers that impact influencer support for PrEP (these are different than messages targeting AGYW directly!). </a:t>
            </a:r>
            <a:r>
              <a:rPr lang="en-US" sz="1400">
                <a:solidFill>
                  <a:schemeClr val="tx1"/>
                </a:solidFill>
              </a:rPr>
              <a:t>Experience shows that a diversity of channels can be used, depending on context and audience, including community discussions, roadshows, edutainment, posters, videos, support groups, radio, etc. </a:t>
            </a:r>
          </a:p>
          <a:p>
            <a:pPr marL="171450" lvl="0" indent="-171450">
              <a:lnSpc>
                <a:spcPct val="100000"/>
              </a:lnSpc>
              <a:spcBef>
                <a:spcPts val="0"/>
              </a:spcBef>
              <a:buClrTx/>
              <a:buFont typeface="Arial" panose="020B0604020202020204" pitchFamily="34" charset="0"/>
              <a:buChar char="•"/>
              <a:defRPr/>
            </a:pPr>
            <a:endParaRPr lang="en-US" sz="1400">
              <a:solidFill>
                <a:schemeClr val="tx1"/>
              </a:solidFill>
            </a:endParaRPr>
          </a:p>
          <a:p>
            <a:pPr marL="171450" lvl="0" indent="-171450">
              <a:lnSpc>
                <a:spcPct val="100000"/>
              </a:lnSpc>
              <a:spcBef>
                <a:spcPts val="0"/>
              </a:spcBef>
              <a:buClrTx/>
              <a:buFont typeface="Arial" panose="020B0604020202020204" pitchFamily="34" charset="0"/>
              <a:buChar char="•"/>
              <a:defRPr/>
            </a:pPr>
            <a:r>
              <a:rPr lang="en-US" sz="1400" b="1">
                <a:solidFill>
                  <a:schemeClr val="tx1"/>
                </a:solidFill>
              </a:rPr>
              <a:t>Influencer engagement needs investment. </a:t>
            </a:r>
            <a:r>
              <a:rPr lang="en-US" sz="1400">
                <a:solidFill>
                  <a:schemeClr val="tx1"/>
                </a:solidFill>
              </a:rPr>
              <a:t>Any </a:t>
            </a:r>
            <a:r>
              <a:rPr lang="en-US" sz="1400" err="1">
                <a:solidFill>
                  <a:schemeClr val="tx1"/>
                </a:solidFill>
              </a:rPr>
              <a:t>PrEP</a:t>
            </a:r>
            <a:r>
              <a:rPr lang="en-US" sz="1400">
                <a:solidFill>
                  <a:schemeClr val="tx1"/>
                </a:solidFill>
              </a:rPr>
              <a:t> demand generation must include messages and engagement targeted at these influencers. This engagement needs to be properly resourced. Without their engagement, AGYW-focused activities will be unsuccessful. </a:t>
            </a:r>
          </a:p>
          <a:p>
            <a:pPr marL="171450" lvl="0" indent="-171450">
              <a:lnSpc>
                <a:spcPct val="100000"/>
              </a:lnSpc>
              <a:spcBef>
                <a:spcPts val="0"/>
              </a:spcBef>
              <a:buClrTx/>
              <a:buFont typeface="Arial" panose="020B0604020202020204" pitchFamily="34" charset="0"/>
              <a:buChar char="•"/>
              <a:defRPr/>
            </a:pPr>
            <a:endParaRPr lang="en-US" sz="1400" b="1">
              <a:solidFill>
                <a:schemeClr val="tx1"/>
              </a:solidFill>
            </a:endParaRPr>
          </a:p>
          <a:p>
            <a:pPr marL="0" indent="0">
              <a:buNone/>
            </a:pPr>
            <a:endParaRPr lang="en-US"/>
          </a:p>
        </p:txBody>
      </p:sp>
      <p:pic>
        <p:nvPicPr>
          <p:cNvPr id="12" name="Picture 11">
            <a:extLst>
              <a:ext uri="{FF2B5EF4-FFF2-40B4-BE49-F238E27FC236}">
                <a16:creationId xmlns:a16="http://schemas.microsoft.com/office/drawing/2014/main" id="{E57DA6E3-7A60-CEC1-4BB3-7C38CCBB7F39}"/>
              </a:ext>
            </a:extLst>
          </p:cNvPr>
          <p:cNvPicPr>
            <a:picLocks noChangeAspect="1"/>
          </p:cNvPicPr>
          <p:nvPr/>
        </p:nvPicPr>
        <p:blipFill>
          <a:blip r:embed="rId6"/>
          <a:stretch>
            <a:fillRect/>
          </a:stretch>
        </p:blipFill>
        <p:spPr>
          <a:xfrm>
            <a:off x="181356" y="2232505"/>
            <a:ext cx="907093" cy="1013241"/>
          </a:xfrm>
          <a:prstGeom prst="rect">
            <a:avLst/>
          </a:prstGeom>
        </p:spPr>
      </p:pic>
    </p:spTree>
    <p:extLst>
      <p:ext uri="{BB962C8B-B14F-4D97-AF65-F5344CB8AC3E}">
        <p14:creationId xmlns:p14="http://schemas.microsoft.com/office/powerpoint/2010/main" val="152037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C513-BAB2-0542-867C-B64CBAF26819}"/>
              </a:ext>
            </a:extLst>
          </p:cNvPr>
          <p:cNvSpPr>
            <a:spLocks noGrp="1"/>
          </p:cNvSpPr>
          <p:nvPr>
            <p:ph type="title"/>
          </p:nvPr>
        </p:nvSpPr>
        <p:spPr>
          <a:xfrm>
            <a:off x="0" y="208753"/>
            <a:ext cx="10515600" cy="1143000"/>
          </a:xfrm>
        </p:spPr>
        <p:txBody>
          <a:bodyPr/>
          <a:lstStyle/>
          <a:p>
            <a:r>
              <a:rPr lang="en-GB"/>
              <a:t>Male partner intervention insights </a:t>
            </a:r>
          </a:p>
        </p:txBody>
      </p:sp>
      <p:graphicFrame>
        <p:nvGraphicFramePr>
          <p:cNvPr id="10" name="Table 3">
            <a:extLst>
              <a:ext uri="{FF2B5EF4-FFF2-40B4-BE49-F238E27FC236}">
                <a16:creationId xmlns:a16="http://schemas.microsoft.com/office/drawing/2014/main" id="{EEA8DB9A-965D-E648-839B-0E66CF378E95}"/>
              </a:ext>
            </a:extLst>
          </p:cNvPr>
          <p:cNvGraphicFramePr>
            <a:graphicFrameLocks noGrp="1"/>
          </p:cNvGraphicFramePr>
          <p:nvPr>
            <p:extLst>
              <p:ext uri="{D42A27DB-BD31-4B8C-83A1-F6EECF244321}">
                <p14:modId xmlns:p14="http://schemas.microsoft.com/office/powerpoint/2010/main" val="1303194970"/>
              </p:ext>
            </p:extLst>
          </p:nvPr>
        </p:nvGraphicFramePr>
        <p:xfrm>
          <a:off x="204812" y="1584661"/>
          <a:ext cx="10820239" cy="5059680"/>
        </p:xfrm>
        <a:graphic>
          <a:graphicData uri="http://schemas.openxmlformats.org/drawingml/2006/table">
            <a:tbl>
              <a:tblPr firstRow="1" bandRow="1">
                <a:tableStyleId>{5C22544A-7EE6-4342-B048-85BDC9FD1C3A}</a:tableStyleId>
              </a:tblPr>
              <a:tblGrid>
                <a:gridCol w="6814202">
                  <a:extLst>
                    <a:ext uri="{9D8B030D-6E8A-4147-A177-3AD203B41FA5}">
                      <a16:colId xmlns:a16="http://schemas.microsoft.com/office/drawing/2014/main" val="2914956736"/>
                    </a:ext>
                  </a:extLst>
                </a:gridCol>
                <a:gridCol w="4006037">
                  <a:extLst>
                    <a:ext uri="{9D8B030D-6E8A-4147-A177-3AD203B41FA5}">
                      <a16:colId xmlns:a16="http://schemas.microsoft.com/office/drawing/2014/main" val="853307245"/>
                    </a:ext>
                  </a:extLst>
                </a:gridCol>
              </a:tblGrid>
              <a:tr h="285084">
                <a:tc gridSpan="2">
                  <a:txBody>
                    <a:bodyPr/>
                    <a:lstStyle/>
                    <a:p>
                      <a:r>
                        <a:rPr lang="en-US" sz="1600" b="1">
                          <a:solidFill>
                            <a:schemeClr val="bg1"/>
                          </a:solidFill>
                          <a:latin typeface=""/>
                        </a:rPr>
                        <a:t>Core Principles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sz="1600">
                        <a:solidFill>
                          <a:schemeClr val="bg1"/>
                        </a:solidFill>
                        <a:latin typeface=""/>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843049"/>
                  </a:ext>
                </a:extLst>
              </a:tr>
              <a:tr h="387214">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chemeClr val="tx1"/>
                          </a:solidFill>
                        </a:rPr>
                        <a:t>Adapt! </a:t>
                      </a:r>
                      <a:r>
                        <a:rPr lang="en-US" sz="1200" b="0">
                          <a:solidFill>
                            <a:schemeClr val="tx1"/>
                          </a:solidFill>
                        </a:rPr>
                        <a:t>S</a:t>
                      </a:r>
                      <a:r>
                        <a:rPr lang="en-US" sz="1200">
                          <a:solidFill>
                            <a:schemeClr val="tx1"/>
                          </a:solidFill>
                        </a:rPr>
                        <a:t>RH interventions (such as the Husband Schools) offer significant promise, but will require adaptation to align with PrEP target audiences (e.g. younger male partners of AGYW). </a:t>
                      </a:r>
                      <a:endParaRPr lang="en-US" sz="10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US" sz="1600">
                        <a:solidFill>
                          <a:schemeClr val="bg1"/>
                        </a:solidFill>
                        <a:latin typeface=""/>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14301456"/>
                  </a:ext>
                </a:extLst>
              </a:tr>
              <a:tr h="285084">
                <a:tc>
                  <a:txBody>
                    <a:bodyPr/>
                    <a:lstStyle/>
                    <a:p>
                      <a:r>
                        <a:rPr lang="en-US" sz="1600" b="1">
                          <a:solidFill>
                            <a:schemeClr val="bg1"/>
                          </a:solidFill>
                          <a:latin typeface=""/>
                        </a:rPr>
                        <a:t>Key Engagement Approaches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600" b="1">
                          <a:solidFill>
                            <a:schemeClr val="bg1"/>
                          </a:solidFill>
                          <a:latin typeface=""/>
                        </a:rPr>
                        <a:t>Building Wrap-Around Support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06209133"/>
                  </a:ext>
                </a:extLst>
              </a:tr>
              <a:tr h="2496658">
                <a:tc>
                  <a:txBody>
                    <a:bodyPr/>
                    <a:lstStyle/>
                    <a:p>
                      <a:pPr marL="171450" indent="-171450">
                        <a:buSzPct val="110000"/>
                        <a:buFont typeface="Arial" panose="020B0604020202020204" pitchFamily="34" charset="0"/>
                        <a:buChar char="•"/>
                      </a:pPr>
                      <a:r>
                        <a:rPr lang="en-US" sz="1200" b="1">
                          <a:solidFill>
                            <a:schemeClr val="tx1"/>
                          </a:solidFill>
                        </a:rPr>
                        <a:t>Male support groups show impact across SRH interventions. </a:t>
                      </a:r>
                      <a:r>
                        <a:rPr lang="en-US" sz="1200">
                          <a:solidFill>
                            <a:schemeClr val="tx1"/>
                          </a:solidFill>
                        </a:rPr>
                        <a:t>Support groups offer an opportunity to provide information about PrEP, but also, more importantly, to explore norms around masculinity in a safe space. Critically, these spaces directly challenge the social isolation that is often driven by masculinity norms. However, these group discussions do sometimes require additional one-on-one spaces for conversation on sensitive issues.</a:t>
                      </a:r>
                    </a:p>
                    <a:p>
                      <a:pPr marL="171450" lvl="0" indent="-171450">
                        <a:lnSpc>
                          <a:spcPct val="100000"/>
                        </a:lnSpc>
                        <a:spcBef>
                          <a:spcPts val="0"/>
                        </a:spcBef>
                        <a:buClrTx/>
                        <a:buFont typeface="Arial" panose="020B0604020202020204" pitchFamily="34" charset="0"/>
                        <a:buChar char="•"/>
                        <a:defRPr/>
                      </a:pPr>
                      <a:endParaRPr lang="en-US" sz="120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chemeClr val="tx1"/>
                          </a:solidFill>
                        </a:rPr>
                        <a:t>Create space to practice/rehearse having difficult conversations. </a:t>
                      </a:r>
                      <a:r>
                        <a:rPr lang="en-US" sz="1200">
                          <a:solidFill>
                            <a:schemeClr val="tx1"/>
                          </a:solidFill>
                        </a:rPr>
                        <a:t>This can be via support groups or via one-on-one discussions. Practice helps men engage in difficult discussions that may run contrary to social norms, or which present new challenges for relationships (e.g. discussing </a:t>
                      </a:r>
                      <a:r>
                        <a:rPr lang="en-US" sz="1200" err="1">
                          <a:solidFill>
                            <a:schemeClr val="tx1"/>
                          </a:solidFill>
                        </a:rPr>
                        <a:t>PrEP</a:t>
                      </a:r>
                      <a:r>
                        <a:rPr lang="en-US" sz="1200">
                          <a:solidFill>
                            <a:schemeClr val="tx1"/>
                          </a:solidFill>
                        </a:rPr>
                        <a:t> 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endParaRPr>
                    </a:p>
                    <a:p>
                      <a:pPr marL="171450" marR="0" lvl="0" indent="-1714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lang="en-US" sz="1200" b="1">
                          <a:solidFill>
                            <a:schemeClr val="tx1"/>
                          </a:solidFill>
                        </a:rPr>
                        <a:t>Facilitators of activities for male engagement, such as male support groups, need to be selected carefully in order to drive transformative discussions. </a:t>
                      </a:r>
                      <a:r>
                        <a:rPr lang="en-US" sz="1200">
                          <a:solidFill>
                            <a:schemeClr val="tx1"/>
                          </a:solidFill>
                        </a:rPr>
                        <a:t>These facilitators can act as role models (who are often lacking for men, and should be individuals who men/boys look up to and trust. Formative research is critical for identifying these individuals. Dual facilitation, including both a male and female facilitator, can promote gender equality and provide another perspective during groups discussions. Facilitator training needs to be rigorous with plenty of practice undertaking difficult discussions around social norms. </a:t>
                      </a:r>
                    </a:p>
                    <a:p>
                      <a:pPr marL="171450" indent="-171450">
                        <a:buSzPct val="110000"/>
                        <a:buFont typeface="Arial" panose="020B0604020202020204" pitchFamily="34" charset="0"/>
                        <a:buChar char="•"/>
                      </a:pPr>
                      <a:endParaRPr lang="en-US" sz="1200">
                        <a:solidFill>
                          <a:schemeClr val="accent2"/>
                        </a:solidFill>
                      </a:endParaRPr>
                    </a:p>
                    <a:p>
                      <a:pPr marL="171450" indent="-171450">
                        <a:buSzPct val="110000"/>
                        <a:buFont typeface="Arial" panose="020B0604020202020204" pitchFamily="34" charset="0"/>
                        <a:buChar char="•"/>
                      </a:pPr>
                      <a:r>
                        <a:rPr lang="en-US" sz="1200" b="1">
                          <a:solidFill>
                            <a:schemeClr val="accent5"/>
                          </a:solidFill>
                        </a:rPr>
                        <a:t>Ensure campaign materials reflect a diversity of partners. </a:t>
                      </a:r>
                      <a:r>
                        <a:rPr lang="en-US" sz="1200">
                          <a:solidFill>
                            <a:schemeClr val="accent5"/>
                          </a:solidFill>
                        </a:rPr>
                        <a:t>In Kenya, inclusion of older men engendered more conversation about the diversity of male partners and their role in </a:t>
                      </a:r>
                      <a:r>
                        <a:rPr lang="en-US" sz="1200" err="1">
                          <a:solidFill>
                            <a:schemeClr val="accent5"/>
                          </a:solidFill>
                        </a:rPr>
                        <a:t>PrEP</a:t>
                      </a:r>
                      <a:r>
                        <a:rPr lang="en-US" sz="1200">
                          <a:solidFill>
                            <a:schemeClr val="accent5"/>
                          </a:solidFill>
                        </a:rPr>
                        <a:t> adoption, including ‘sponsor culture’.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pPr marL="171450" marR="0" lvl="0" indent="-1714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lang="en-US" sz="1200" b="1">
                          <a:solidFill>
                            <a:schemeClr val="tx1"/>
                          </a:solidFill>
                        </a:rPr>
                        <a:t>Provide wrap-around support for norms change. </a:t>
                      </a:r>
                      <a:r>
                        <a:rPr lang="en-US" sz="1200">
                          <a:solidFill>
                            <a:schemeClr val="tx1"/>
                          </a:solidFill>
                        </a:rPr>
                        <a:t>Men need to see support for social norm change in their broader community, outside of small group discussions or one-on-one engagements. Wrap-around support in the community is critical, and may include broader communication campaigns, policy change and engagement of health structures. Interventions can include elements that engage men to support these types of environmental changes, but this should be carefully tailored to local context.</a:t>
                      </a:r>
                    </a:p>
                    <a:p>
                      <a:pPr marL="171450" marR="0" lvl="0" indent="-1714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endParaRPr lang="en-US" sz="1200">
                        <a:solidFill>
                          <a:schemeClr val="tx1"/>
                        </a:solidFill>
                      </a:endParaRPr>
                    </a:p>
                    <a:p>
                      <a:pPr marL="171450" marR="0" lvl="0" indent="-1714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lang="en-US" sz="1200" b="1">
                          <a:solidFill>
                            <a:schemeClr val="tx1"/>
                          </a:solidFill>
                        </a:rPr>
                        <a:t>Men should be engaged to build knowledge in their own communities. </a:t>
                      </a:r>
                      <a:r>
                        <a:rPr lang="en-US" sz="1200">
                          <a:solidFill>
                            <a:schemeClr val="tx1"/>
                          </a:solidFill>
                        </a:rPr>
                        <a:t>Programmers report that girls want to see their partners speaking about </a:t>
                      </a:r>
                      <a:r>
                        <a:rPr lang="en-US" sz="1200" err="1">
                          <a:solidFill>
                            <a:schemeClr val="tx1"/>
                          </a:solidFill>
                        </a:rPr>
                        <a:t>PrEP</a:t>
                      </a:r>
                      <a:r>
                        <a:rPr lang="en-US" sz="1200">
                          <a:solidFill>
                            <a:schemeClr val="tx1"/>
                          </a:solidFill>
                        </a:rPr>
                        <a:t> with their male peers. However, demand generation activities rarely target male partners or engage as advocates for </a:t>
                      </a:r>
                      <a:r>
                        <a:rPr lang="en-US" sz="1200" err="1">
                          <a:solidFill>
                            <a:schemeClr val="tx1"/>
                          </a:solidFill>
                        </a:rPr>
                        <a:t>PrEP</a:t>
                      </a:r>
                      <a:r>
                        <a:rPr lang="en-US" sz="1200">
                          <a:solidFill>
                            <a:schemeClr val="tx1"/>
                          </a:solidFill>
                        </a:rPr>
                        <a:t> within their own communities. This is a significant missed opportunity. </a:t>
                      </a:r>
                    </a:p>
                    <a:p>
                      <a:pPr marL="0" marR="0" lvl="0" indent="0" algn="l" defTabSz="914400" rtl="0" eaLnBrk="1" fontAlgn="auto" latinLnBrk="0" hangingPunct="1">
                        <a:lnSpc>
                          <a:spcPct val="100000"/>
                        </a:lnSpc>
                        <a:spcBef>
                          <a:spcPts val="0"/>
                        </a:spcBef>
                        <a:spcAft>
                          <a:spcPts val="0"/>
                        </a:spcAft>
                        <a:buClrTx/>
                        <a:buSzPct val="110000"/>
                        <a:buFontTx/>
                        <a:buNone/>
                        <a:tabLst/>
                        <a:defRPr/>
                      </a:pPr>
                      <a:endParaRPr lang="en-US" sz="1200">
                        <a:solidFill>
                          <a:schemeClr val="tx1"/>
                        </a:solidFill>
                      </a:endParaRPr>
                    </a:p>
                    <a:p>
                      <a:pPr>
                        <a:buSzPct val="110000"/>
                      </a:pPr>
                      <a:endParaRPr lang="en-US" sz="1200" b="1">
                        <a:solidFill>
                          <a:schemeClr val="tx1"/>
                        </a:solidFill>
                      </a:endParaRPr>
                    </a:p>
                    <a:p>
                      <a:pPr marL="0" indent="0">
                        <a:buNone/>
                      </a:pPr>
                      <a:endParaRPr lang="en-US" sz="1200" b="0" i="0">
                        <a:solidFill>
                          <a:schemeClr val="accent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3322914284"/>
                  </a:ext>
                </a:extLst>
              </a:tr>
            </a:tbl>
          </a:graphicData>
        </a:graphic>
      </p:graphicFrame>
      <p:pic>
        <p:nvPicPr>
          <p:cNvPr id="8" name="Picture 7">
            <a:extLst>
              <a:ext uri="{FF2B5EF4-FFF2-40B4-BE49-F238E27FC236}">
                <a16:creationId xmlns:a16="http://schemas.microsoft.com/office/drawing/2014/main" id="{1B485AAF-2292-B826-D517-23B745022399}"/>
              </a:ext>
            </a:extLst>
          </p:cNvPr>
          <p:cNvPicPr>
            <a:picLocks noChangeAspect="1"/>
          </p:cNvPicPr>
          <p:nvPr/>
        </p:nvPicPr>
        <p:blipFill>
          <a:blip r:embed="rId3"/>
          <a:stretch>
            <a:fillRect/>
          </a:stretch>
        </p:blipFill>
        <p:spPr>
          <a:xfrm>
            <a:off x="7727314" y="249047"/>
            <a:ext cx="951111" cy="1062411"/>
          </a:xfrm>
          <a:prstGeom prst="rect">
            <a:avLst/>
          </a:prstGeom>
        </p:spPr>
      </p:pic>
    </p:spTree>
    <p:extLst>
      <p:ext uri="{BB962C8B-B14F-4D97-AF65-F5344CB8AC3E}">
        <p14:creationId xmlns:p14="http://schemas.microsoft.com/office/powerpoint/2010/main" val="2546907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57D1-9665-F248-A836-E26052D976BA}"/>
              </a:ext>
            </a:extLst>
          </p:cNvPr>
          <p:cNvSpPr>
            <a:spLocks noGrp="1"/>
          </p:cNvSpPr>
          <p:nvPr>
            <p:ph type="title"/>
          </p:nvPr>
        </p:nvSpPr>
        <p:spPr/>
        <p:txBody>
          <a:bodyPr/>
          <a:lstStyle/>
          <a:p>
            <a:r>
              <a:rPr lang="en-GB"/>
              <a:t>Purpose of the review</a:t>
            </a:r>
          </a:p>
        </p:txBody>
      </p:sp>
      <p:sp>
        <p:nvSpPr>
          <p:cNvPr id="4" name="TextBox 3">
            <a:extLst>
              <a:ext uri="{FF2B5EF4-FFF2-40B4-BE49-F238E27FC236}">
                <a16:creationId xmlns:a16="http://schemas.microsoft.com/office/drawing/2014/main" id="{CC1891BF-6887-B041-8978-A32C7311ECD2}"/>
              </a:ext>
            </a:extLst>
          </p:cNvPr>
          <p:cNvSpPr txBox="1"/>
          <p:nvPr/>
        </p:nvSpPr>
        <p:spPr>
          <a:xfrm>
            <a:off x="725432" y="1390085"/>
            <a:ext cx="10010138" cy="1015663"/>
          </a:xfrm>
          <a:prstGeom prst="rect">
            <a:avLst/>
          </a:prstGeom>
          <a:noFill/>
        </p:spPr>
        <p:txBody>
          <a:bodyPr wrap="square" rtlCol="0">
            <a:spAutoFit/>
          </a:bodyPr>
          <a:lstStyle/>
          <a:p>
            <a:r>
              <a:rPr lang="en-US" sz="1500"/>
              <a:t>The purpose of this document is to review evidence that can be used to inform the design of interventions to generate community acceptance of women and girls’ use of </a:t>
            </a:r>
            <a:r>
              <a:rPr lang="en-US" sz="1500" err="1"/>
              <a:t>PrEP</a:t>
            </a:r>
            <a:r>
              <a:rPr lang="en-US" sz="1500"/>
              <a:t> products, with a particular focus on sexual partners, parents and peers. This includes potential inclusion within the CATALYST study, under the MOSAIC Project. The following questions are explored in the review: </a:t>
            </a:r>
          </a:p>
        </p:txBody>
      </p:sp>
      <p:sp>
        <p:nvSpPr>
          <p:cNvPr id="5" name="TextBox 4">
            <a:extLst>
              <a:ext uri="{FF2B5EF4-FFF2-40B4-BE49-F238E27FC236}">
                <a16:creationId xmlns:a16="http://schemas.microsoft.com/office/drawing/2014/main" id="{91E3A4FA-9405-874A-B0A3-D0AFCD2EF4AD}"/>
              </a:ext>
            </a:extLst>
          </p:cNvPr>
          <p:cNvSpPr txBox="1"/>
          <p:nvPr/>
        </p:nvSpPr>
        <p:spPr>
          <a:xfrm>
            <a:off x="1335727" y="2572403"/>
            <a:ext cx="9399843" cy="553998"/>
          </a:xfrm>
          <a:prstGeom prst="rect">
            <a:avLst/>
          </a:prstGeom>
          <a:noFill/>
        </p:spPr>
        <p:txBody>
          <a:bodyPr wrap="square" rtlCol="0">
            <a:spAutoFit/>
          </a:bodyPr>
          <a:lstStyle/>
          <a:p>
            <a:pPr>
              <a:buClr>
                <a:schemeClr val="accent3"/>
              </a:buClr>
              <a:buSzPct val="120000"/>
            </a:pPr>
            <a:r>
              <a:rPr lang="en-US" sz="1500">
                <a:solidFill>
                  <a:schemeClr val="accent1"/>
                </a:solidFill>
              </a:rPr>
              <a:t>At what stage of the user journey for PrEP products is the influence of parents, peers and partners most important? What support do AGYW seek from these influencers? </a:t>
            </a:r>
          </a:p>
        </p:txBody>
      </p:sp>
      <p:sp>
        <p:nvSpPr>
          <p:cNvPr id="6" name="TextBox 5">
            <a:extLst>
              <a:ext uri="{FF2B5EF4-FFF2-40B4-BE49-F238E27FC236}">
                <a16:creationId xmlns:a16="http://schemas.microsoft.com/office/drawing/2014/main" id="{F8EF96DC-E3F9-9B4D-9533-7254938DC881}"/>
              </a:ext>
            </a:extLst>
          </p:cNvPr>
          <p:cNvSpPr txBox="1"/>
          <p:nvPr/>
        </p:nvSpPr>
        <p:spPr>
          <a:xfrm>
            <a:off x="1335726" y="3495336"/>
            <a:ext cx="9399843" cy="784830"/>
          </a:xfrm>
          <a:prstGeom prst="rect">
            <a:avLst/>
          </a:prstGeom>
          <a:noFill/>
        </p:spPr>
        <p:txBody>
          <a:bodyPr wrap="square" rtlCol="0">
            <a:spAutoFit/>
          </a:bodyPr>
          <a:lstStyle/>
          <a:p>
            <a:pPr>
              <a:buClr>
                <a:schemeClr val="accent3"/>
              </a:buClr>
              <a:buSzPct val="120000"/>
            </a:pPr>
            <a:r>
              <a:rPr lang="en-US" sz="1500">
                <a:solidFill>
                  <a:schemeClr val="accent1"/>
                </a:solidFill>
              </a:rPr>
              <a:t>What factors/determinants (e.g. attitudes, beliefs, norms) drive community acceptance for the use of </a:t>
            </a:r>
            <a:r>
              <a:rPr lang="en-US" sz="1500" err="1">
                <a:solidFill>
                  <a:schemeClr val="accent1"/>
                </a:solidFill>
              </a:rPr>
              <a:t>PrEP</a:t>
            </a:r>
            <a:r>
              <a:rPr lang="en-US" sz="1500">
                <a:solidFill>
                  <a:schemeClr val="accent1"/>
                </a:solidFill>
              </a:rPr>
              <a:t> by women and girls? What can sector-adjacent literature (e.g., HIV prevention, HIV treatment, reproductive healthcare) tells us about other potential factors/determinants that drive community acceptance among these influencers? </a:t>
            </a:r>
          </a:p>
        </p:txBody>
      </p:sp>
      <p:sp>
        <p:nvSpPr>
          <p:cNvPr id="9" name="TextBox 8">
            <a:extLst>
              <a:ext uri="{FF2B5EF4-FFF2-40B4-BE49-F238E27FC236}">
                <a16:creationId xmlns:a16="http://schemas.microsoft.com/office/drawing/2014/main" id="{256A6148-2D7B-0D49-A53E-8F222870DD44}"/>
              </a:ext>
            </a:extLst>
          </p:cNvPr>
          <p:cNvSpPr txBox="1"/>
          <p:nvPr/>
        </p:nvSpPr>
        <p:spPr>
          <a:xfrm>
            <a:off x="1335726" y="4692192"/>
            <a:ext cx="9399843" cy="553998"/>
          </a:xfrm>
          <a:prstGeom prst="rect">
            <a:avLst/>
          </a:prstGeom>
          <a:noFill/>
        </p:spPr>
        <p:txBody>
          <a:bodyPr wrap="square" rtlCol="0">
            <a:spAutoFit/>
          </a:bodyPr>
          <a:lstStyle/>
          <a:p>
            <a:pPr>
              <a:buClr>
                <a:schemeClr val="accent3"/>
              </a:buClr>
              <a:buSzPct val="120000"/>
            </a:pPr>
            <a:r>
              <a:rPr lang="en-US" sz="1500">
                <a:solidFill>
                  <a:schemeClr val="accent1"/>
                </a:solidFill>
              </a:rPr>
              <a:t>What interventions have shown promise in building community acceptance for use of HIV and reproductive healthcare services? What data have suggested these interventions are promising? </a:t>
            </a:r>
          </a:p>
        </p:txBody>
      </p:sp>
      <p:sp>
        <p:nvSpPr>
          <p:cNvPr id="10" name="TextBox 9">
            <a:extLst>
              <a:ext uri="{FF2B5EF4-FFF2-40B4-BE49-F238E27FC236}">
                <a16:creationId xmlns:a16="http://schemas.microsoft.com/office/drawing/2014/main" id="{569ACA71-488F-AA4E-9EB3-A39989932B3C}"/>
              </a:ext>
            </a:extLst>
          </p:cNvPr>
          <p:cNvSpPr txBox="1"/>
          <p:nvPr/>
        </p:nvSpPr>
        <p:spPr>
          <a:xfrm>
            <a:off x="725432" y="5779857"/>
            <a:ext cx="9889558" cy="553998"/>
          </a:xfrm>
          <a:prstGeom prst="rect">
            <a:avLst/>
          </a:prstGeom>
          <a:noFill/>
        </p:spPr>
        <p:txBody>
          <a:bodyPr wrap="square" rtlCol="0">
            <a:spAutoFit/>
          </a:bodyPr>
          <a:lstStyle/>
          <a:p>
            <a:r>
              <a:rPr lang="en-US" sz="1500" i="1">
                <a:solidFill>
                  <a:srgbClr val="645F59"/>
                </a:solidFill>
              </a:rPr>
              <a:t>This review is focused on </a:t>
            </a:r>
            <a:r>
              <a:rPr lang="en-US" sz="1500" b="1" i="1">
                <a:solidFill>
                  <a:srgbClr val="645F59"/>
                </a:solidFill>
              </a:rPr>
              <a:t>cisgender adolescent girls and young women</a:t>
            </a:r>
            <a:r>
              <a:rPr lang="en-US" sz="1500" i="1">
                <a:solidFill>
                  <a:srgbClr val="645F59"/>
                </a:solidFill>
              </a:rPr>
              <a:t>. It is critical for further work to better understand how community acceptance for transgender AGYW can be addressed to ensure equitable access to PrEP services. </a:t>
            </a:r>
          </a:p>
        </p:txBody>
      </p:sp>
      <p:sp>
        <p:nvSpPr>
          <p:cNvPr id="14" name="Title 1">
            <a:extLst>
              <a:ext uri="{FF2B5EF4-FFF2-40B4-BE49-F238E27FC236}">
                <a16:creationId xmlns:a16="http://schemas.microsoft.com/office/drawing/2014/main" id="{DE778199-E07F-1842-A7E6-3E48346BBE1B}"/>
              </a:ext>
            </a:extLst>
          </p:cNvPr>
          <p:cNvSpPr txBox="1">
            <a:spLocks/>
          </p:cNvSpPr>
          <p:nvPr/>
        </p:nvSpPr>
        <p:spPr>
          <a:xfrm flipH="1">
            <a:off x="816690" y="2657806"/>
            <a:ext cx="821246" cy="553999"/>
          </a:xfrm>
          <a:prstGeom prst="rect">
            <a:avLst/>
          </a:prstGeom>
        </p:spPr>
        <p:txBody>
          <a:bodyPr vert="horz" lIns="0" tIns="0" rIns="0" bIns="0" rtlCol="0" anchor="ctr">
            <a:normAutofit lnSpcReduction="10000"/>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GB" sz="4000" b="0">
                <a:solidFill>
                  <a:schemeClr val="accent3"/>
                </a:solidFill>
              </a:rPr>
              <a:t>1.</a:t>
            </a:r>
          </a:p>
        </p:txBody>
      </p:sp>
      <p:sp>
        <p:nvSpPr>
          <p:cNvPr id="15" name="Title 1">
            <a:extLst>
              <a:ext uri="{FF2B5EF4-FFF2-40B4-BE49-F238E27FC236}">
                <a16:creationId xmlns:a16="http://schemas.microsoft.com/office/drawing/2014/main" id="{DD8CC84A-C998-914A-B10A-03E4CB265CA3}"/>
              </a:ext>
            </a:extLst>
          </p:cNvPr>
          <p:cNvSpPr txBox="1">
            <a:spLocks/>
          </p:cNvSpPr>
          <p:nvPr/>
        </p:nvSpPr>
        <p:spPr>
          <a:xfrm flipH="1">
            <a:off x="816690" y="3681456"/>
            <a:ext cx="821246" cy="553999"/>
          </a:xfrm>
          <a:prstGeom prst="rect">
            <a:avLst/>
          </a:prstGeom>
        </p:spPr>
        <p:txBody>
          <a:bodyPr vert="horz" lIns="0" tIns="0" rIns="0" bIns="0" rtlCol="0" anchor="ctr">
            <a:normAutofit lnSpcReduction="10000"/>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GB" sz="4000" b="0">
                <a:solidFill>
                  <a:schemeClr val="accent3"/>
                </a:solidFill>
              </a:rPr>
              <a:t>2.</a:t>
            </a:r>
          </a:p>
        </p:txBody>
      </p:sp>
      <p:sp>
        <p:nvSpPr>
          <p:cNvPr id="16" name="Title 1">
            <a:extLst>
              <a:ext uri="{FF2B5EF4-FFF2-40B4-BE49-F238E27FC236}">
                <a16:creationId xmlns:a16="http://schemas.microsoft.com/office/drawing/2014/main" id="{5F9EAB00-7425-0546-9075-5B3BDCE9CF3C}"/>
              </a:ext>
            </a:extLst>
          </p:cNvPr>
          <p:cNvSpPr txBox="1">
            <a:spLocks/>
          </p:cNvSpPr>
          <p:nvPr/>
        </p:nvSpPr>
        <p:spPr>
          <a:xfrm flipH="1">
            <a:off x="816690" y="4769121"/>
            <a:ext cx="821246" cy="553999"/>
          </a:xfrm>
          <a:prstGeom prst="rect">
            <a:avLst/>
          </a:prstGeom>
        </p:spPr>
        <p:txBody>
          <a:bodyPr vert="horz" lIns="0" tIns="0" rIns="0" bIns="0" rtlCol="0" anchor="ctr">
            <a:normAutofit lnSpcReduction="10000"/>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GB" sz="4000" b="0">
                <a:solidFill>
                  <a:schemeClr val="accent3"/>
                </a:solidFill>
              </a:rPr>
              <a:t>3.</a:t>
            </a:r>
          </a:p>
        </p:txBody>
      </p:sp>
    </p:spTree>
    <p:extLst>
      <p:ext uri="{BB962C8B-B14F-4D97-AF65-F5344CB8AC3E}">
        <p14:creationId xmlns:p14="http://schemas.microsoft.com/office/powerpoint/2010/main" val="2538809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1">
            <a:extLst>
              <a:ext uri="{FF2B5EF4-FFF2-40B4-BE49-F238E27FC236}">
                <a16:creationId xmlns:a16="http://schemas.microsoft.com/office/drawing/2014/main" id="{D6EB88EE-8735-C44E-AA69-2F4650FD0187}"/>
              </a:ext>
            </a:extLst>
          </p:cNvPr>
          <p:cNvSpPr/>
          <p:nvPr/>
        </p:nvSpPr>
        <p:spPr>
          <a:xfrm rot="5400000">
            <a:off x="-838270" y="2799982"/>
            <a:ext cx="4228010" cy="2551470"/>
          </a:xfrm>
          <a:prstGeom prst="round2SameRect">
            <a:avLst>
              <a:gd name="adj1" fmla="val 48323"/>
              <a:gd name="adj2" fmla="val 0"/>
            </a:avLst>
          </a:prstGeom>
          <a:solidFill>
            <a:srgbClr val="DE9F3B">
              <a:alpha val="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8C513-BAB2-0542-867C-B64CBAF26819}"/>
              </a:ext>
            </a:extLst>
          </p:cNvPr>
          <p:cNvSpPr>
            <a:spLocks noGrp="1"/>
          </p:cNvSpPr>
          <p:nvPr>
            <p:ph type="title"/>
          </p:nvPr>
        </p:nvSpPr>
        <p:spPr>
          <a:xfrm>
            <a:off x="0" y="241705"/>
            <a:ext cx="10515600" cy="1143000"/>
          </a:xfrm>
        </p:spPr>
        <p:txBody>
          <a:bodyPr/>
          <a:lstStyle/>
          <a:p>
            <a:r>
              <a:rPr lang="en-GB"/>
              <a:t>Parent/caregiver intervention insights (1/2)  </a:t>
            </a:r>
          </a:p>
        </p:txBody>
      </p:sp>
      <p:grpSp>
        <p:nvGrpSpPr>
          <p:cNvPr id="8" name="Group 7">
            <a:extLst>
              <a:ext uri="{FF2B5EF4-FFF2-40B4-BE49-F238E27FC236}">
                <a16:creationId xmlns:a16="http://schemas.microsoft.com/office/drawing/2014/main" id="{4190BEB3-F81F-6541-9990-24D23DB9EEAD}"/>
              </a:ext>
            </a:extLst>
          </p:cNvPr>
          <p:cNvGrpSpPr/>
          <p:nvPr/>
        </p:nvGrpSpPr>
        <p:grpSpPr>
          <a:xfrm>
            <a:off x="243808" y="3240623"/>
            <a:ext cx="2063854" cy="1469768"/>
            <a:chOff x="8917711" y="2472369"/>
            <a:chExt cx="886286" cy="646030"/>
          </a:xfrm>
        </p:grpSpPr>
        <p:pic>
          <p:nvPicPr>
            <p:cNvPr id="10" name="Picture 9">
              <a:extLst>
                <a:ext uri="{FF2B5EF4-FFF2-40B4-BE49-F238E27FC236}">
                  <a16:creationId xmlns:a16="http://schemas.microsoft.com/office/drawing/2014/main" id="{EFC3DCD5-B535-AE4B-AED0-20C99E832381}"/>
                </a:ext>
              </a:extLst>
            </p:cNvPr>
            <p:cNvPicPr>
              <a:picLocks noChangeAspect="1"/>
            </p:cNvPicPr>
            <p:nvPr/>
          </p:nvPicPr>
          <p:blipFill>
            <a:blip r:embed="rId3"/>
            <a:stretch>
              <a:fillRect/>
            </a:stretch>
          </p:blipFill>
          <p:spPr>
            <a:xfrm>
              <a:off x="8917711" y="2477193"/>
              <a:ext cx="579552" cy="641206"/>
            </a:xfrm>
            <a:prstGeom prst="rect">
              <a:avLst/>
            </a:prstGeom>
          </p:spPr>
        </p:pic>
        <p:pic>
          <p:nvPicPr>
            <p:cNvPr id="11" name="Picture 10">
              <a:extLst>
                <a:ext uri="{FF2B5EF4-FFF2-40B4-BE49-F238E27FC236}">
                  <a16:creationId xmlns:a16="http://schemas.microsoft.com/office/drawing/2014/main" id="{D1C6950D-93BC-0542-B271-7B8565CFDB33}"/>
                </a:ext>
              </a:extLst>
            </p:cNvPr>
            <p:cNvPicPr>
              <a:picLocks noChangeAspect="1"/>
            </p:cNvPicPr>
            <p:nvPr/>
          </p:nvPicPr>
          <p:blipFill>
            <a:blip r:embed="rId4"/>
            <a:stretch>
              <a:fillRect/>
            </a:stretch>
          </p:blipFill>
          <p:spPr>
            <a:xfrm>
              <a:off x="9298919" y="2472369"/>
              <a:ext cx="505078" cy="646030"/>
            </a:xfrm>
            <a:prstGeom prst="rect">
              <a:avLst/>
            </a:prstGeom>
          </p:spPr>
        </p:pic>
      </p:grpSp>
      <p:graphicFrame>
        <p:nvGraphicFramePr>
          <p:cNvPr id="3" name="Table 3">
            <a:extLst>
              <a:ext uri="{FF2B5EF4-FFF2-40B4-BE49-F238E27FC236}">
                <a16:creationId xmlns:a16="http://schemas.microsoft.com/office/drawing/2014/main" id="{91D6C9FA-F56E-6B47-8778-5B867F2EB40A}"/>
              </a:ext>
            </a:extLst>
          </p:cNvPr>
          <p:cNvGraphicFramePr>
            <a:graphicFrameLocks noGrp="1"/>
          </p:cNvGraphicFramePr>
          <p:nvPr>
            <p:extLst>
              <p:ext uri="{D42A27DB-BD31-4B8C-83A1-F6EECF244321}">
                <p14:modId xmlns:p14="http://schemas.microsoft.com/office/powerpoint/2010/main" val="4077757556"/>
              </p:ext>
            </p:extLst>
          </p:nvPr>
        </p:nvGraphicFramePr>
        <p:xfrm>
          <a:off x="2893511" y="1628461"/>
          <a:ext cx="7944073" cy="4797391"/>
        </p:xfrm>
        <a:graphic>
          <a:graphicData uri="http://schemas.openxmlformats.org/drawingml/2006/table">
            <a:tbl>
              <a:tblPr firstRow="1" bandRow="1">
                <a:tableStyleId>{5C22544A-7EE6-4342-B048-85BDC9FD1C3A}</a:tableStyleId>
              </a:tblPr>
              <a:tblGrid>
                <a:gridCol w="7944073">
                  <a:extLst>
                    <a:ext uri="{9D8B030D-6E8A-4147-A177-3AD203B41FA5}">
                      <a16:colId xmlns:a16="http://schemas.microsoft.com/office/drawing/2014/main" val="511149496"/>
                    </a:ext>
                  </a:extLst>
                </a:gridCol>
              </a:tblGrid>
              <a:tr h="410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latin typeface=""/>
                        </a:rPr>
                        <a:t>Core Principles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13693661"/>
                  </a:ext>
                </a:extLst>
              </a:tr>
              <a:tr h="4386535">
                <a:tc>
                  <a:txBody>
                    <a:bodyPr/>
                    <a:lstStyle/>
                    <a:p>
                      <a:pPr marL="285750" indent="-285750">
                        <a:buSzPct val="110000"/>
                        <a:buFont typeface="Arial" panose="020B0604020202020204" pitchFamily="34" charset="0"/>
                        <a:buChar char="•"/>
                      </a:pPr>
                      <a:r>
                        <a:rPr lang="en-US" sz="1300" b="1">
                          <a:solidFill>
                            <a:schemeClr val="tx1"/>
                          </a:solidFill>
                        </a:rPr>
                        <a:t>Empathy is paramount. </a:t>
                      </a:r>
                      <a:r>
                        <a:rPr lang="en-US" sz="1300">
                          <a:solidFill>
                            <a:schemeClr val="tx1"/>
                          </a:solidFill>
                        </a:rPr>
                        <a:t>These are difficult conversations. It can be helpful for parents to reflect on their own difficulties navigating SRH issues at this stage in their life. This paves the way for mothers to talk more effectively with daughters. Sharing stories is a powerful intervention for building empathy and facilitating open discussion. </a:t>
                      </a:r>
                    </a:p>
                    <a:p>
                      <a:pPr marL="285750" indent="-285750">
                        <a:buSzPct val="110000"/>
                        <a:buFont typeface="Arial" panose="020B0604020202020204" pitchFamily="34" charset="0"/>
                        <a:buChar char="•"/>
                      </a:pPr>
                      <a:endParaRPr lang="en-US" sz="1300">
                        <a:solidFill>
                          <a:schemeClr val="tx1"/>
                        </a:solidFill>
                      </a:endParaRPr>
                    </a:p>
                    <a:p>
                      <a:pPr marL="285750" indent="-285750">
                        <a:buSzPct val="110000"/>
                        <a:buFont typeface="Arial" panose="020B0604020202020204" pitchFamily="34" charset="0"/>
                        <a:buChar char="•"/>
                      </a:pPr>
                      <a:r>
                        <a:rPr lang="en-US" sz="1300" b="1">
                          <a:solidFill>
                            <a:schemeClr val="tx1"/>
                          </a:solidFill>
                        </a:rPr>
                        <a:t>Focus on adolescence – not sex! Connection is key. </a:t>
                      </a:r>
                      <a:r>
                        <a:rPr lang="en-US" sz="1300">
                          <a:solidFill>
                            <a:schemeClr val="tx1"/>
                          </a:solidFill>
                        </a:rPr>
                        <a:t>Parents do not want to engage first with their daughter’s status as “sexually active” but with their daughters as young people with desires worth supporting. As part of this, focus on adolescent health – don’t single out PrEP. This continues to make the conversation approachable for parents by “dressing the topic” to make them more acceptable/accessible.</a:t>
                      </a:r>
                    </a:p>
                    <a:p>
                      <a:pPr marL="285750" indent="-285750">
                        <a:buSzPct val="110000"/>
                        <a:buFont typeface="Arial" panose="020B0604020202020204" pitchFamily="34" charset="0"/>
                        <a:buChar char="•"/>
                      </a:pPr>
                      <a:endParaRPr lang="en-US" sz="1300">
                        <a:solidFill>
                          <a:schemeClr val="tx1"/>
                        </a:solidFill>
                      </a:endParaRPr>
                    </a:p>
                    <a:p>
                      <a:pPr marL="285750" indent="-285750">
                        <a:buSzPct val="110000"/>
                        <a:buFont typeface="Arial" panose="020B0604020202020204" pitchFamily="34" charset="0"/>
                        <a:buChar char="•"/>
                      </a:pPr>
                      <a:r>
                        <a:rPr lang="en-US" sz="1300" b="1">
                          <a:solidFill>
                            <a:schemeClr val="accent5"/>
                          </a:solidFill>
                        </a:rPr>
                        <a:t>Root intervention delivery IN the community </a:t>
                      </a:r>
                      <a:r>
                        <a:rPr lang="en-US" sz="1300">
                          <a:solidFill>
                            <a:schemeClr val="accent5"/>
                          </a:solidFill>
                        </a:rPr>
                        <a:t>by working with local community organizations, rather than external organizations. Extend this through all elements of the intervention – book a local venue, caterer, etc. </a:t>
                      </a:r>
                    </a:p>
                    <a:p>
                      <a:pPr marL="285750" indent="-285750">
                        <a:buSzPct val="110000"/>
                        <a:buFont typeface="Arial" panose="020B0604020202020204" pitchFamily="34" charset="0"/>
                        <a:buChar char="•"/>
                      </a:pPr>
                      <a:endParaRPr lang="en-US" sz="1300">
                        <a:solidFill>
                          <a:schemeClr val="tx1"/>
                        </a:solidFill>
                      </a:endParaRPr>
                    </a:p>
                    <a:p>
                      <a:pPr marL="285750" indent="-285750">
                        <a:buSzPct val="110000"/>
                        <a:buFont typeface="Arial" panose="020B0604020202020204" pitchFamily="34" charset="0"/>
                        <a:buChar char="•"/>
                      </a:pPr>
                      <a:r>
                        <a:rPr lang="en-US" sz="1300" b="1">
                          <a:solidFill>
                            <a:schemeClr val="tx1"/>
                          </a:solidFill>
                        </a:rPr>
                        <a:t>Build a supportive environment. </a:t>
                      </a:r>
                      <a:r>
                        <a:rPr lang="en-US" sz="1300">
                          <a:solidFill>
                            <a:schemeClr val="tx1"/>
                          </a:solidFill>
                        </a:rPr>
                        <a:t>Map critical community norms that impact parents, particularly those that may give parents “freedom” to see SRH discussions as normal and positive, rather than a risk. This requires working closely with community leaders to get buy-in (e.g. traditional leaders, religious leaders) </a:t>
                      </a:r>
                    </a:p>
                    <a:p>
                      <a:pPr marL="742950" lvl="1" indent="-285750">
                        <a:buSzPct val="110000"/>
                        <a:buFont typeface="Arial" panose="020B0604020202020204" pitchFamily="34" charset="0"/>
                        <a:buChar char="•"/>
                      </a:pPr>
                      <a:r>
                        <a:rPr lang="en-US" sz="1300" b="1">
                          <a:solidFill>
                            <a:schemeClr val="accent5"/>
                          </a:solidFill>
                        </a:rPr>
                        <a:t>Take time to map the underlying factors that make parents hesitant </a:t>
                      </a:r>
                      <a:r>
                        <a:rPr lang="en-US" sz="1300">
                          <a:solidFill>
                            <a:schemeClr val="accent5"/>
                          </a:solidFill>
                        </a:rPr>
                        <a:t>to support </a:t>
                      </a:r>
                      <a:r>
                        <a:rPr lang="en-US" sz="1300" err="1">
                          <a:solidFill>
                            <a:schemeClr val="accent5"/>
                          </a:solidFill>
                        </a:rPr>
                        <a:t>PrEP</a:t>
                      </a:r>
                      <a:r>
                        <a:rPr lang="en-US" sz="1300">
                          <a:solidFill>
                            <a:schemeClr val="accent5"/>
                          </a:solidFill>
                        </a:rPr>
                        <a:t> use (e.g. religious beliefs)</a:t>
                      </a:r>
                    </a:p>
                    <a:p>
                      <a:pPr marL="742950" lvl="1" indent="-285750">
                        <a:buSzPct val="110000"/>
                        <a:buFont typeface="Arial" panose="020B0604020202020204" pitchFamily="34" charset="0"/>
                        <a:buChar char="•"/>
                      </a:pPr>
                      <a:r>
                        <a:rPr lang="en-US" sz="1300" b="1">
                          <a:solidFill>
                            <a:schemeClr val="accent5"/>
                          </a:solidFill>
                        </a:rPr>
                        <a:t>Ensure respect of cultural and religious dynamics. </a:t>
                      </a:r>
                      <a:r>
                        <a:rPr lang="en-US" sz="1300">
                          <a:solidFill>
                            <a:schemeClr val="accent5"/>
                          </a:solidFill>
                        </a:rPr>
                        <a:t>Engage religious leaders to address concerns and build buy-in, and engage them in interventions to help give parents the permission to participate in these discussions (e.g. Project PrEP Mother/Grandmother Prayer Days)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065562085"/>
                  </a:ext>
                </a:extLst>
              </a:tr>
            </a:tbl>
          </a:graphicData>
        </a:graphic>
      </p:graphicFrame>
    </p:spTree>
    <p:extLst>
      <p:ext uri="{BB962C8B-B14F-4D97-AF65-F5344CB8AC3E}">
        <p14:creationId xmlns:p14="http://schemas.microsoft.com/office/powerpoint/2010/main" val="798124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C513-BAB2-0542-867C-B64CBAF26819}"/>
              </a:ext>
            </a:extLst>
          </p:cNvPr>
          <p:cNvSpPr>
            <a:spLocks noGrp="1"/>
          </p:cNvSpPr>
          <p:nvPr>
            <p:ph type="title"/>
          </p:nvPr>
        </p:nvSpPr>
        <p:spPr>
          <a:xfrm>
            <a:off x="-280219" y="199633"/>
            <a:ext cx="10515600" cy="1143000"/>
          </a:xfrm>
        </p:spPr>
        <p:txBody>
          <a:bodyPr/>
          <a:lstStyle/>
          <a:p>
            <a:r>
              <a:rPr lang="en-GB"/>
              <a:t>Parent/caregiver intervention insights (2/2) </a:t>
            </a:r>
          </a:p>
        </p:txBody>
      </p:sp>
      <p:grpSp>
        <p:nvGrpSpPr>
          <p:cNvPr id="8" name="Group 7">
            <a:extLst>
              <a:ext uri="{FF2B5EF4-FFF2-40B4-BE49-F238E27FC236}">
                <a16:creationId xmlns:a16="http://schemas.microsoft.com/office/drawing/2014/main" id="{4190BEB3-F81F-6541-9990-24D23DB9EEAD}"/>
              </a:ext>
            </a:extLst>
          </p:cNvPr>
          <p:cNvGrpSpPr/>
          <p:nvPr/>
        </p:nvGrpSpPr>
        <p:grpSpPr>
          <a:xfrm>
            <a:off x="9343103" y="247211"/>
            <a:ext cx="1482213" cy="1143000"/>
            <a:chOff x="8917711" y="2472369"/>
            <a:chExt cx="886286" cy="646030"/>
          </a:xfrm>
        </p:grpSpPr>
        <p:pic>
          <p:nvPicPr>
            <p:cNvPr id="10" name="Picture 9">
              <a:extLst>
                <a:ext uri="{FF2B5EF4-FFF2-40B4-BE49-F238E27FC236}">
                  <a16:creationId xmlns:a16="http://schemas.microsoft.com/office/drawing/2014/main" id="{EFC3DCD5-B535-AE4B-AED0-20C99E832381}"/>
                </a:ext>
              </a:extLst>
            </p:cNvPr>
            <p:cNvPicPr>
              <a:picLocks noChangeAspect="1"/>
            </p:cNvPicPr>
            <p:nvPr/>
          </p:nvPicPr>
          <p:blipFill>
            <a:blip r:embed="rId3"/>
            <a:stretch>
              <a:fillRect/>
            </a:stretch>
          </p:blipFill>
          <p:spPr>
            <a:xfrm>
              <a:off x="8917711" y="2477193"/>
              <a:ext cx="579552" cy="641206"/>
            </a:xfrm>
            <a:prstGeom prst="rect">
              <a:avLst/>
            </a:prstGeom>
          </p:spPr>
        </p:pic>
        <p:pic>
          <p:nvPicPr>
            <p:cNvPr id="11" name="Picture 10">
              <a:extLst>
                <a:ext uri="{FF2B5EF4-FFF2-40B4-BE49-F238E27FC236}">
                  <a16:creationId xmlns:a16="http://schemas.microsoft.com/office/drawing/2014/main" id="{D1C6950D-93BC-0542-B271-7B8565CFDB33}"/>
                </a:ext>
              </a:extLst>
            </p:cNvPr>
            <p:cNvPicPr>
              <a:picLocks noChangeAspect="1"/>
            </p:cNvPicPr>
            <p:nvPr/>
          </p:nvPicPr>
          <p:blipFill>
            <a:blip r:embed="rId4"/>
            <a:stretch>
              <a:fillRect/>
            </a:stretch>
          </p:blipFill>
          <p:spPr>
            <a:xfrm>
              <a:off x="9298919" y="2472369"/>
              <a:ext cx="505078" cy="646030"/>
            </a:xfrm>
            <a:prstGeom prst="rect">
              <a:avLst/>
            </a:prstGeom>
          </p:spPr>
        </p:pic>
      </p:grpSp>
      <p:graphicFrame>
        <p:nvGraphicFramePr>
          <p:cNvPr id="12" name="Table 3">
            <a:extLst>
              <a:ext uri="{FF2B5EF4-FFF2-40B4-BE49-F238E27FC236}">
                <a16:creationId xmlns:a16="http://schemas.microsoft.com/office/drawing/2014/main" id="{F46C534B-6419-4747-B611-9E337B323567}"/>
              </a:ext>
            </a:extLst>
          </p:cNvPr>
          <p:cNvGraphicFramePr>
            <a:graphicFrameLocks noGrp="1"/>
          </p:cNvGraphicFramePr>
          <p:nvPr>
            <p:extLst>
              <p:ext uri="{D42A27DB-BD31-4B8C-83A1-F6EECF244321}">
                <p14:modId xmlns:p14="http://schemas.microsoft.com/office/powerpoint/2010/main" val="2538364556"/>
              </p:ext>
            </p:extLst>
          </p:nvPr>
        </p:nvGraphicFramePr>
        <p:xfrm>
          <a:off x="457200" y="1635362"/>
          <a:ext cx="10368116" cy="4746898"/>
        </p:xfrm>
        <a:graphic>
          <a:graphicData uri="http://schemas.openxmlformats.org/drawingml/2006/table">
            <a:tbl>
              <a:tblPr firstRow="1" bandRow="1">
                <a:tableStyleId>{5C22544A-7EE6-4342-B048-85BDC9FD1C3A}</a:tableStyleId>
              </a:tblPr>
              <a:tblGrid>
                <a:gridCol w="6746488">
                  <a:extLst>
                    <a:ext uri="{9D8B030D-6E8A-4147-A177-3AD203B41FA5}">
                      <a16:colId xmlns:a16="http://schemas.microsoft.com/office/drawing/2014/main" val="2914956736"/>
                    </a:ext>
                  </a:extLst>
                </a:gridCol>
                <a:gridCol w="3621628">
                  <a:extLst>
                    <a:ext uri="{9D8B030D-6E8A-4147-A177-3AD203B41FA5}">
                      <a16:colId xmlns:a16="http://schemas.microsoft.com/office/drawing/2014/main" val="853307245"/>
                    </a:ext>
                  </a:extLst>
                </a:gridCol>
              </a:tblGrid>
              <a:tr h="377999">
                <a:tc>
                  <a:txBody>
                    <a:bodyPr/>
                    <a:lstStyle/>
                    <a:p>
                      <a:r>
                        <a:rPr lang="en-US" sz="1600">
                          <a:solidFill>
                            <a:schemeClr val="bg1"/>
                          </a:solidFill>
                          <a:latin typeface=""/>
                        </a:rPr>
                        <a:t>Key Engagement Approaches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600">
                          <a:solidFill>
                            <a:schemeClr val="bg1"/>
                          </a:solidFill>
                          <a:latin typeface=""/>
                        </a:rPr>
                        <a:t>Building Wrap-Around Support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06209133"/>
                  </a:ext>
                </a:extLst>
              </a:tr>
              <a:tr h="4368899">
                <a:tc>
                  <a:txBody>
                    <a:bodyPr/>
                    <a:lstStyle/>
                    <a:p>
                      <a:pPr marL="171450" indent="-171450">
                        <a:buSzPct val="110000"/>
                        <a:buFont typeface="Arial" panose="020B0604020202020204" pitchFamily="34" charset="0"/>
                        <a:buChar char="•"/>
                      </a:pPr>
                      <a:r>
                        <a:rPr lang="en-US" sz="1200" b="1">
                          <a:solidFill>
                            <a:schemeClr val="tx1"/>
                          </a:solidFill>
                        </a:rPr>
                        <a:t>Engage parents directly, but carefully consider how to set parents at ease. </a:t>
                      </a:r>
                      <a:r>
                        <a:rPr lang="en-US" sz="1200">
                          <a:solidFill>
                            <a:schemeClr val="tx1"/>
                          </a:solidFill>
                        </a:rPr>
                        <a:t>Parents need dedicated engagement to build their knowledge and skills to support PrEP use, but a diversity of engagement models is a requirement. Some parents may desire a group setting, but others may seek large events or one-on-one discussions – especially in instances of low social cohesion. Formative research can be particularly important here. </a:t>
                      </a:r>
                    </a:p>
                    <a:p>
                      <a:pPr marL="407988" indent="0">
                        <a:buSzPct val="110000"/>
                        <a:buFont typeface="Arial" panose="020B0604020202020204" pitchFamily="34" charset="0"/>
                        <a:buNone/>
                        <a:tabLst/>
                      </a:pPr>
                      <a:r>
                        <a:rPr lang="en-US" sz="1200" b="1">
                          <a:solidFill>
                            <a:schemeClr val="accent5"/>
                          </a:solidFill>
                        </a:rPr>
                        <a:t>Include opportunity for 1:1 follow-up in group events. </a:t>
                      </a:r>
                      <a:r>
                        <a:rPr lang="en-US" sz="1200">
                          <a:solidFill>
                            <a:schemeClr val="accent5"/>
                          </a:solidFill>
                        </a:rPr>
                        <a:t>In South Africa, tea time provided the ideal opportunity for these informal direct engagement opportunities leveraging a cultural practice. Mothers/grandmothers were supportive in group discussions, and shared deeper concerns/fears in 1:1 settings, allowing targeted interventions to address barriers. </a:t>
                      </a:r>
                    </a:p>
                    <a:p>
                      <a:pPr marL="407988" indent="0">
                        <a:buSzPct val="110000"/>
                        <a:buFont typeface="Arial" panose="020B0604020202020204" pitchFamily="34" charset="0"/>
                        <a:buNone/>
                        <a:tabLst/>
                      </a:pPr>
                      <a:endParaRPr lang="en-US" sz="1200">
                        <a:solidFill>
                          <a:schemeClr val="tx1"/>
                        </a:solidFill>
                      </a:endParaRPr>
                    </a:p>
                    <a:p>
                      <a:pPr marL="171450" indent="-171450">
                        <a:buSzPct val="110000"/>
                        <a:buFont typeface="Arial" panose="020B0604020202020204" pitchFamily="34" charset="0"/>
                        <a:buChar char="•"/>
                      </a:pPr>
                      <a:r>
                        <a:rPr lang="en-US" sz="1200" b="1">
                          <a:solidFill>
                            <a:schemeClr val="tx1"/>
                          </a:solidFill>
                        </a:rPr>
                        <a:t>Create platforms to facilitate parent connection and learning. </a:t>
                      </a:r>
                      <a:r>
                        <a:rPr lang="en-US" sz="1200">
                          <a:solidFill>
                            <a:schemeClr val="tx1"/>
                          </a:solidFill>
                        </a:rPr>
                        <a:t>Parent support groups provide an opportunity to build knowledge about </a:t>
                      </a:r>
                      <a:r>
                        <a:rPr lang="en-US" sz="1200" err="1">
                          <a:solidFill>
                            <a:schemeClr val="tx1"/>
                          </a:solidFill>
                        </a:rPr>
                        <a:t>PrEP</a:t>
                      </a:r>
                      <a:r>
                        <a:rPr lang="en-US" sz="1200">
                          <a:solidFill>
                            <a:schemeClr val="tx1"/>
                          </a:solidFill>
                        </a:rPr>
                        <a:t> and strengthen communication skills. DREAMS has strong experience with such programs. </a:t>
                      </a:r>
                    </a:p>
                    <a:p>
                      <a:pPr lvl="1">
                        <a:buSzPct val="110000"/>
                      </a:pPr>
                      <a:r>
                        <a:rPr lang="en-US" sz="1200" b="1">
                          <a:solidFill>
                            <a:schemeClr val="accent5"/>
                          </a:solidFill>
                        </a:rPr>
                        <a:t>Interventions focus on facilitating discussion between parents to build capability, opportunity and motivation to support PrEP use</a:t>
                      </a:r>
                      <a:r>
                        <a:rPr lang="en-US" sz="1200">
                          <a:solidFill>
                            <a:schemeClr val="accent5"/>
                          </a:solidFill>
                        </a:rPr>
                        <a:t>, e.g. Mother/Grandmother Prayer Days, parent/caregiver discussions, small one-on-one discussions. These intervention do not include AGYW, but focus on working directly with parents to address RH knowledge, communication skills and beliefs about their capability to engage with their children. </a:t>
                      </a:r>
                    </a:p>
                    <a:p>
                      <a:pPr lvl="1">
                        <a:buSzPct val="110000"/>
                      </a:pPr>
                      <a:endParaRPr lang="en-US" sz="1200">
                        <a:solidFill>
                          <a:schemeClr val="tx1"/>
                        </a:solidFill>
                      </a:endParaRPr>
                    </a:p>
                    <a:p>
                      <a:pPr marL="171450" indent="-171450">
                        <a:buSzPct val="110000"/>
                        <a:buFont typeface="Arial" panose="020B0604020202020204" pitchFamily="34" charset="0"/>
                        <a:buChar char="•"/>
                      </a:pPr>
                      <a:r>
                        <a:rPr lang="en-US" sz="1200" b="1">
                          <a:solidFill>
                            <a:schemeClr val="tx1"/>
                          </a:solidFill>
                        </a:rPr>
                        <a:t>Make content digestible, relatable, practical and time bound. </a:t>
                      </a:r>
                      <a:r>
                        <a:rPr lang="en-US" sz="1200">
                          <a:solidFill>
                            <a:schemeClr val="tx1"/>
                          </a:solidFill>
                        </a:rPr>
                        <a:t>Keep in mind that parental engagement is often limited by their own challenges (e.g. economic, time). Ask parents what will work for them.</a:t>
                      </a:r>
                    </a:p>
                    <a:p>
                      <a:pPr lvl="1">
                        <a:buSzPct val="110000"/>
                      </a:pPr>
                      <a:r>
                        <a:rPr lang="en-US" sz="1200" b="1">
                          <a:solidFill>
                            <a:schemeClr val="accent5"/>
                          </a:solidFill>
                        </a:rPr>
                        <a:t>Reflect influencers in materials. </a:t>
                      </a:r>
                      <a:r>
                        <a:rPr lang="en-US" sz="1200">
                          <a:solidFill>
                            <a:schemeClr val="accent5"/>
                          </a:solidFill>
                        </a:rPr>
                        <a:t>In Kenya, posters including pictures of actual parents in the community worked well. </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pPr marL="171450" indent="-171450">
                        <a:buSzPct val="110000"/>
                        <a:buFont typeface="Arial" panose="020B0604020202020204" pitchFamily="34" charset="0"/>
                        <a:buChar char="•"/>
                      </a:pPr>
                      <a:r>
                        <a:rPr lang="en-US" sz="1200" b="1">
                          <a:solidFill>
                            <a:schemeClr val="tx1"/>
                          </a:solidFill>
                        </a:rPr>
                        <a:t>Engage policy makers to build surrounding support</a:t>
                      </a:r>
                      <a:r>
                        <a:rPr lang="en-US" sz="1200">
                          <a:solidFill>
                            <a:schemeClr val="tx1"/>
                          </a:solidFill>
                        </a:rPr>
                        <a:t>. Policy makers can drive norms that discourage SRH discussions. A special address or event with policy makers to discuss young people and RH can build increased support for parents. This support can also strengthen the sustainability of interventions. </a:t>
                      </a:r>
                    </a:p>
                    <a:p>
                      <a:pPr marL="171450" indent="-171450">
                        <a:buSzPct val="110000"/>
                        <a:buFont typeface="Arial" panose="020B0604020202020204" pitchFamily="34" charset="0"/>
                        <a:buChar char="•"/>
                      </a:pPr>
                      <a:endParaRPr lang="en-US" sz="1200">
                        <a:solidFill>
                          <a:schemeClr val="tx1"/>
                        </a:solidFill>
                      </a:endParaRPr>
                    </a:p>
                    <a:p>
                      <a:pPr marL="171450" indent="-171450">
                        <a:buSzPct val="110000"/>
                        <a:buFont typeface="Arial" panose="020B0604020202020204" pitchFamily="34" charset="0"/>
                        <a:buChar char="•"/>
                      </a:pPr>
                      <a:r>
                        <a:rPr lang="en-US" sz="1200" b="1">
                          <a:solidFill>
                            <a:schemeClr val="tx1"/>
                          </a:solidFill>
                        </a:rPr>
                        <a:t>Transform parents into advocates. </a:t>
                      </a:r>
                      <a:r>
                        <a:rPr lang="en-US" sz="1200">
                          <a:solidFill>
                            <a:schemeClr val="tx1"/>
                          </a:solidFill>
                        </a:rPr>
                        <a:t>Mothers/aunties are “often the best ones positioned to reach those who play negative roles in young people’s lives regarding PrEP”. Sector-adjacent models suggest that existing community-based health groups can be used to champion sensitization of their peers to promote parent/AGYW discussions. </a:t>
                      </a:r>
                    </a:p>
                    <a:p>
                      <a:pPr marL="0" indent="0">
                        <a:buNone/>
                      </a:pPr>
                      <a:endParaRPr lang="en-US" sz="1200" b="0" i="0">
                        <a:solidFill>
                          <a:schemeClr val="accent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3322914284"/>
                  </a:ext>
                </a:extLst>
              </a:tr>
            </a:tbl>
          </a:graphicData>
        </a:graphic>
      </p:graphicFrame>
    </p:spTree>
    <p:extLst>
      <p:ext uri="{BB962C8B-B14F-4D97-AF65-F5344CB8AC3E}">
        <p14:creationId xmlns:p14="http://schemas.microsoft.com/office/powerpoint/2010/main" val="3728485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C513-BAB2-0542-867C-B64CBAF26819}"/>
              </a:ext>
            </a:extLst>
          </p:cNvPr>
          <p:cNvSpPr>
            <a:spLocks noGrp="1"/>
          </p:cNvSpPr>
          <p:nvPr>
            <p:ph type="title"/>
          </p:nvPr>
        </p:nvSpPr>
        <p:spPr>
          <a:xfrm>
            <a:off x="0" y="320434"/>
            <a:ext cx="10515600" cy="1143000"/>
          </a:xfrm>
        </p:spPr>
        <p:txBody>
          <a:bodyPr/>
          <a:lstStyle/>
          <a:p>
            <a:r>
              <a:rPr lang="en-GB"/>
              <a:t>Peer intervention insights </a:t>
            </a:r>
          </a:p>
        </p:txBody>
      </p:sp>
      <p:pic>
        <p:nvPicPr>
          <p:cNvPr id="13" name="Picture 12">
            <a:extLst>
              <a:ext uri="{FF2B5EF4-FFF2-40B4-BE49-F238E27FC236}">
                <a16:creationId xmlns:a16="http://schemas.microsoft.com/office/drawing/2014/main" id="{086EC367-9E49-6B49-8D92-B3851F74C392}"/>
              </a:ext>
            </a:extLst>
          </p:cNvPr>
          <p:cNvPicPr>
            <a:picLocks noChangeAspect="1"/>
          </p:cNvPicPr>
          <p:nvPr/>
        </p:nvPicPr>
        <p:blipFill>
          <a:blip r:embed="rId3"/>
          <a:stretch>
            <a:fillRect/>
          </a:stretch>
        </p:blipFill>
        <p:spPr>
          <a:xfrm>
            <a:off x="6462270" y="232481"/>
            <a:ext cx="1099917" cy="1342923"/>
          </a:xfrm>
          <a:prstGeom prst="rect">
            <a:avLst/>
          </a:prstGeom>
        </p:spPr>
      </p:pic>
      <p:graphicFrame>
        <p:nvGraphicFramePr>
          <p:cNvPr id="8" name="Table 3">
            <a:extLst>
              <a:ext uri="{FF2B5EF4-FFF2-40B4-BE49-F238E27FC236}">
                <a16:creationId xmlns:a16="http://schemas.microsoft.com/office/drawing/2014/main" id="{8B458269-F798-7846-826A-DA80BA44F832}"/>
              </a:ext>
            </a:extLst>
          </p:cNvPr>
          <p:cNvGraphicFramePr>
            <a:graphicFrameLocks noGrp="1"/>
          </p:cNvGraphicFramePr>
          <p:nvPr>
            <p:extLst>
              <p:ext uri="{D42A27DB-BD31-4B8C-83A1-F6EECF244321}">
                <p14:modId xmlns:p14="http://schemas.microsoft.com/office/powerpoint/2010/main" val="921330394"/>
              </p:ext>
            </p:extLst>
          </p:nvPr>
        </p:nvGraphicFramePr>
        <p:xfrm>
          <a:off x="379575" y="1884221"/>
          <a:ext cx="10391747" cy="4538480"/>
        </p:xfrm>
        <a:graphic>
          <a:graphicData uri="http://schemas.openxmlformats.org/drawingml/2006/table">
            <a:tbl>
              <a:tblPr firstRow="1" bandRow="1">
                <a:tableStyleId>{5C22544A-7EE6-4342-B048-85BDC9FD1C3A}</a:tableStyleId>
              </a:tblPr>
              <a:tblGrid>
                <a:gridCol w="7296077">
                  <a:extLst>
                    <a:ext uri="{9D8B030D-6E8A-4147-A177-3AD203B41FA5}">
                      <a16:colId xmlns:a16="http://schemas.microsoft.com/office/drawing/2014/main" val="2914956736"/>
                    </a:ext>
                  </a:extLst>
                </a:gridCol>
                <a:gridCol w="3095670">
                  <a:extLst>
                    <a:ext uri="{9D8B030D-6E8A-4147-A177-3AD203B41FA5}">
                      <a16:colId xmlns:a16="http://schemas.microsoft.com/office/drawing/2014/main" val="853307245"/>
                    </a:ext>
                  </a:extLst>
                </a:gridCol>
              </a:tblGrid>
              <a:tr h="285084">
                <a:tc gridSpan="2">
                  <a:txBody>
                    <a:bodyPr/>
                    <a:lstStyle/>
                    <a:p>
                      <a:r>
                        <a:rPr lang="en-US" sz="1500" b="1">
                          <a:solidFill>
                            <a:schemeClr val="bg1"/>
                          </a:solidFill>
                          <a:latin typeface=""/>
                        </a:rPr>
                        <a:t>Core Principles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sz="1600">
                        <a:solidFill>
                          <a:schemeClr val="bg1"/>
                        </a:solidFill>
                        <a:latin typeface=""/>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843049"/>
                  </a:ext>
                </a:extLst>
              </a:tr>
              <a:tr h="1401742">
                <a:tc gridSpan="2">
                  <a:txBody>
                    <a:bodyPr/>
                    <a:lstStyle/>
                    <a:p>
                      <a:pPr marL="0" lvl="0" indent="0">
                        <a:lnSpc>
                          <a:spcPct val="100000"/>
                        </a:lnSpc>
                        <a:spcBef>
                          <a:spcPts val="0"/>
                        </a:spcBef>
                        <a:buClrTx/>
                        <a:buNone/>
                        <a:defRPr/>
                      </a:pPr>
                      <a:r>
                        <a:rPr lang="en-US" sz="1200" b="1">
                          <a:solidFill>
                            <a:schemeClr val="tx1"/>
                          </a:solidFill>
                        </a:rPr>
                        <a:t>Intervention experience underscores the importance of peers. </a:t>
                      </a:r>
                      <a:r>
                        <a:rPr lang="en-US" sz="1200">
                          <a:solidFill>
                            <a:schemeClr val="accent5"/>
                          </a:solidFill>
                        </a:rPr>
                        <a:t>In Kenya, </a:t>
                      </a:r>
                      <a:r>
                        <a:rPr lang="en-US" sz="1200" err="1">
                          <a:solidFill>
                            <a:schemeClr val="accent5"/>
                          </a:solidFill>
                        </a:rPr>
                        <a:t>Jilinde</a:t>
                      </a:r>
                      <a:r>
                        <a:rPr lang="en-US" sz="1200">
                          <a:solidFill>
                            <a:schemeClr val="accent5"/>
                          </a:solidFill>
                        </a:rPr>
                        <a:t> found that AGYW uptake is highest through peer referral. Engaging young people to mobilize their own community is powerful. </a:t>
                      </a:r>
                    </a:p>
                    <a:p>
                      <a:pPr marL="0" lvl="0" indent="0">
                        <a:lnSpc>
                          <a:spcPct val="100000"/>
                        </a:lnSpc>
                        <a:spcBef>
                          <a:spcPts val="0"/>
                        </a:spcBef>
                        <a:buClrTx/>
                        <a:buNone/>
                        <a:defRPr/>
                      </a:pPr>
                      <a:endParaRPr lang="en-US" sz="1200">
                        <a:solidFill>
                          <a:schemeClr val="tx1"/>
                        </a:solidFill>
                      </a:endParaRPr>
                    </a:p>
                    <a:p>
                      <a:pPr marL="0" indent="0">
                        <a:lnSpc>
                          <a:spcPct val="100000"/>
                        </a:lnSpc>
                        <a:spcBef>
                          <a:spcPts val="0"/>
                        </a:spcBef>
                        <a:buClrTx/>
                        <a:buNone/>
                        <a:defRPr/>
                      </a:pPr>
                      <a:r>
                        <a:rPr lang="en-US" sz="1200" b="1">
                          <a:solidFill>
                            <a:schemeClr val="tx1"/>
                          </a:solidFill>
                        </a:rPr>
                        <a:t>Peer interventions must be implemented with meaningful youth partnership and the stories of young people should be front and center.</a:t>
                      </a:r>
                    </a:p>
                    <a:p>
                      <a:pPr marL="285750" indent="-285750">
                        <a:lnSpc>
                          <a:spcPct val="100000"/>
                        </a:lnSpc>
                        <a:spcBef>
                          <a:spcPts val="0"/>
                        </a:spcBef>
                        <a:buClrTx/>
                        <a:buFont typeface="Arial" panose="020B0604020202020204" pitchFamily="34" charset="0"/>
                        <a:buChar char="•"/>
                        <a:defRPr/>
                      </a:pPr>
                      <a:r>
                        <a:rPr lang="en-US" sz="1200">
                          <a:solidFill>
                            <a:schemeClr val="tx1"/>
                          </a:solidFill>
                        </a:rPr>
                        <a:t>Co-create with peers to ensure peer messages resonate with AGYW</a:t>
                      </a:r>
                      <a:r>
                        <a:rPr lang="en-US" sz="1200">
                          <a:solidFill>
                            <a:schemeClr val="accent2"/>
                          </a:solidFill>
                        </a:rPr>
                        <a:t>. </a:t>
                      </a:r>
                      <a:r>
                        <a:rPr lang="en-US" sz="1200">
                          <a:solidFill>
                            <a:schemeClr val="accent5"/>
                          </a:solidFill>
                        </a:rPr>
                        <a:t>Interventions should be “youth-designed, youth-focused, youth-driven, and youth-presented”.</a:t>
                      </a:r>
                    </a:p>
                    <a:p>
                      <a:pPr marL="285750" indent="-285750">
                        <a:lnSpc>
                          <a:spcPct val="100000"/>
                        </a:lnSpc>
                        <a:spcBef>
                          <a:spcPts val="0"/>
                        </a:spcBef>
                        <a:buClrTx/>
                        <a:buFont typeface="Arial" panose="020B0604020202020204" pitchFamily="34" charset="0"/>
                        <a:buChar char="•"/>
                        <a:defRPr/>
                      </a:pPr>
                      <a:r>
                        <a:rPr lang="en-US" sz="1200">
                          <a:solidFill>
                            <a:schemeClr val="tx1"/>
                          </a:solidFill>
                        </a:rPr>
                        <a:t>Insert a listening space for peers to give feedback to programmers to improve/adapt approaches to peer support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en-US" sz="1600">
                        <a:solidFill>
                          <a:schemeClr val="bg1"/>
                        </a:solidFill>
                        <a:latin typeface=""/>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14301456"/>
                  </a:ext>
                </a:extLst>
              </a:tr>
              <a:tr h="285084">
                <a:tc>
                  <a:txBody>
                    <a:bodyPr/>
                    <a:lstStyle/>
                    <a:p>
                      <a:r>
                        <a:rPr lang="en-US" sz="1500" b="1">
                          <a:solidFill>
                            <a:schemeClr val="bg1"/>
                          </a:solidFill>
                          <a:latin typeface=""/>
                        </a:rPr>
                        <a:t>Key Engagement Approaches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500" b="1">
                          <a:solidFill>
                            <a:schemeClr val="bg1"/>
                          </a:solidFill>
                          <a:latin typeface=""/>
                        </a:rPr>
                        <a:t>Building Wrap-Around Support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06209133"/>
                  </a:ext>
                </a:extLst>
              </a:tr>
              <a:tr h="2496658">
                <a:tc>
                  <a:txBody>
                    <a:bodyPr/>
                    <a:lstStyle/>
                    <a:p>
                      <a:pPr marL="171450" lvl="0" indent="-171450">
                        <a:lnSpc>
                          <a:spcPct val="100000"/>
                        </a:lnSpc>
                        <a:spcBef>
                          <a:spcPts val="0"/>
                        </a:spcBef>
                        <a:buClrTx/>
                        <a:buFont typeface="Arial" panose="020B0604020202020204" pitchFamily="34" charset="0"/>
                        <a:buChar char="•"/>
                        <a:defRPr/>
                      </a:pPr>
                      <a:r>
                        <a:rPr lang="en-US" sz="1200">
                          <a:solidFill>
                            <a:schemeClr val="accent5"/>
                          </a:solidFill>
                        </a:rPr>
                        <a:t>Peer interventions, such as </a:t>
                      </a:r>
                      <a:r>
                        <a:rPr lang="en-US" sz="1200" err="1">
                          <a:solidFill>
                            <a:schemeClr val="accent5"/>
                          </a:solidFill>
                        </a:rPr>
                        <a:t>PrEP</a:t>
                      </a:r>
                      <a:r>
                        <a:rPr lang="en-US" sz="1200">
                          <a:solidFill>
                            <a:schemeClr val="accent5"/>
                          </a:solidFill>
                        </a:rPr>
                        <a:t> Ambassadors, work to improve knowledge (especially around </a:t>
                      </a:r>
                      <a:r>
                        <a:rPr lang="en-US" sz="1200" err="1">
                          <a:solidFill>
                            <a:schemeClr val="accent5"/>
                          </a:solidFill>
                        </a:rPr>
                        <a:t>PrEP</a:t>
                      </a:r>
                      <a:r>
                        <a:rPr lang="en-US" sz="1200">
                          <a:solidFill>
                            <a:schemeClr val="accent5"/>
                          </a:solidFill>
                        </a:rPr>
                        <a:t> efficacy), support decision-making, address social norms and build confidence for peers who will promote </a:t>
                      </a:r>
                      <a:r>
                        <a:rPr lang="en-US" sz="1200" err="1">
                          <a:solidFill>
                            <a:schemeClr val="accent5"/>
                          </a:solidFill>
                        </a:rPr>
                        <a:t>PrEP</a:t>
                      </a:r>
                      <a:r>
                        <a:rPr lang="en-US" sz="1200">
                          <a:solidFill>
                            <a:schemeClr val="accent5"/>
                          </a:solidFill>
                        </a:rPr>
                        <a:t> use with other AGYW.  </a:t>
                      </a:r>
                    </a:p>
                    <a:p>
                      <a:pPr marL="171450" lvl="0" indent="-171450">
                        <a:lnSpc>
                          <a:spcPct val="100000"/>
                        </a:lnSpc>
                        <a:spcBef>
                          <a:spcPts val="0"/>
                        </a:spcBef>
                        <a:buClrTx/>
                        <a:buFont typeface="Arial" panose="020B0604020202020204" pitchFamily="34" charset="0"/>
                        <a:buChar char="•"/>
                        <a:defRPr/>
                      </a:pPr>
                      <a:endParaRPr lang="en-US" sz="1200">
                        <a:solidFill>
                          <a:schemeClr val="accent5"/>
                        </a:solidFill>
                      </a:endParaRPr>
                    </a:p>
                    <a:p>
                      <a:pPr marL="171450" lvl="0" indent="-171450">
                        <a:lnSpc>
                          <a:spcPct val="100000"/>
                        </a:lnSpc>
                        <a:spcBef>
                          <a:spcPts val="0"/>
                        </a:spcBef>
                        <a:buClrTx/>
                        <a:buFont typeface="Arial" panose="020B0604020202020204" pitchFamily="34" charset="0"/>
                        <a:buChar char="•"/>
                        <a:defRPr/>
                      </a:pPr>
                      <a:r>
                        <a:rPr lang="en-US" sz="1200" b="1">
                          <a:solidFill>
                            <a:schemeClr val="accent5"/>
                          </a:solidFill>
                        </a:rPr>
                        <a:t>Gain framing is particularly important in successful peer engagement </a:t>
                      </a:r>
                      <a:r>
                        <a:rPr lang="en-US" sz="1200">
                          <a:solidFill>
                            <a:schemeClr val="accent5"/>
                          </a:solidFill>
                        </a:rPr>
                        <a:t>to facilitate positive discussions among peers about how </a:t>
                      </a:r>
                      <a:r>
                        <a:rPr lang="en-US" sz="1200" err="1">
                          <a:solidFill>
                            <a:schemeClr val="accent5"/>
                          </a:solidFill>
                        </a:rPr>
                        <a:t>PrEP</a:t>
                      </a:r>
                      <a:r>
                        <a:rPr lang="en-US" sz="1200">
                          <a:solidFill>
                            <a:schemeClr val="accent5"/>
                          </a:solidFill>
                        </a:rPr>
                        <a:t> can make their lives better and strengthen their relationships. Young people will not engage with risk-based messaging.</a:t>
                      </a:r>
                    </a:p>
                    <a:p>
                      <a:pPr marL="171450" lvl="0" indent="-171450">
                        <a:lnSpc>
                          <a:spcPct val="100000"/>
                        </a:lnSpc>
                        <a:spcBef>
                          <a:spcPts val="0"/>
                        </a:spcBef>
                        <a:buClrTx/>
                        <a:buFont typeface="Arial" panose="020B0604020202020204" pitchFamily="34" charset="0"/>
                        <a:buChar char="•"/>
                        <a:defRPr/>
                      </a:pPr>
                      <a:endParaRPr lang="en-US" sz="1200">
                        <a:solidFill>
                          <a:schemeClr val="tx1"/>
                        </a:solidFill>
                      </a:endParaRPr>
                    </a:p>
                    <a:p>
                      <a:pPr marL="171450" lvl="0" indent="-171450">
                        <a:lnSpc>
                          <a:spcPct val="100000"/>
                        </a:lnSpc>
                        <a:spcBef>
                          <a:spcPts val="0"/>
                        </a:spcBef>
                        <a:buClrTx/>
                        <a:buFont typeface="Arial" panose="020B0604020202020204" pitchFamily="34" charset="0"/>
                        <a:buChar char="•"/>
                        <a:defRPr/>
                      </a:pPr>
                      <a:r>
                        <a:rPr lang="en-US" sz="1200" b="1">
                          <a:solidFill>
                            <a:schemeClr val="tx1"/>
                          </a:solidFill>
                        </a:rPr>
                        <a:t>Social media is a particularly important channel for peers. </a:t>
                      </a:r>
                    </a:p>
                    <a:p>
                      <a:pPr marL="171450" lvl="0" indent="-171450">
                        <a:lnSpc>
                          <a:spcPct val="100000"/>
                        </a:lnSpc>
                        <a:spcBef>
                          <a:spcPts val="0"/>
                        </a:spcBef>
                        <a:buClrTx/>
                        <a:buFont typeface="Arial" panose="020B0604020202020204" pitchFamily="34" charset="0"/>
                        <a:buChar char="•"/>
                        <a:defRPr/>
                      </a:pPr>
                      <a:endParaRPr lang="en-US" sz="1200" b="1">
                        <a:solidFill>
                          <a:schemeClr val="tx1"/>
                        </a:solidFill>
                      </a:endParaRPr>
                    </a:p>
                    <a:p>
                      <a:pPr marL="171450" indent="-171450">
                        <a:lnSpc>
                          <a:spcPct val="100000"/>
                        </a:lnSpc>
                        <a:spcBef>
                          <a:spcPts val="0"/>
                        </a:spcBef>
                        <a:buClrTx/>
                        <a:buFont typeface="Arial" panose="020B0604020202020204" pitchFamily="34" charset="0"/>
                        <a:buChar char="•"/>
                        <a:defRPr/>
                      </a:pPr>
                      <a:r>
                        <a:rPr lang="en-US" sz="1200" b="1">
                          <a:solidFill>
                            <a:schemeClr val="tx1"/>
                          </a:solidFill>
                        </a:rPr>
                        <a:t>Peers can be engaged to support AGYW via a diversity of models. </a:t>
                      </a:r>
                      <a:r>
                        <a:rPr lang="en-US" sz="1200">
                          <a:solidFill>
                            <a:schemeClr val="tx1"/>
                          </a:solidFill>
                        </a:rPr>
                        <a:t>Promising interventions have been implemented via support groups, youth clubs, and comprehensive sex education in schools. </a:t>
                      </a:r>
                    </a:p>
                    <a:p>
                      <a:pPr marL="171450" indent="-171450">
                        <a:buSzPct val="110000"/>
                        <a:buFont typeface="Arial" panose="020B0604020202020204" pitchFamily="34" charset="0"/>
                        <a:buChar char="•"/>
                      </a:pPr>
                      <a:endParaRPr lang="en-US" sz="1200">
                        <a:solidFill>
                          <a:schemeClr val="accent2"/>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E8EA"/>
                    </a:solidFill>
                  </a:tcPr>
                </a:tc>
                <a:tc>
                  <a:txBody>
                    <a:bodyPr/>
                    <a:lstStyle/>
                    <a:p>
                      <a:pPr marL="0" indent="0">
                        <a:lnSpc>
                          <a:spcPct val="100000"/>
                        </a:lnSpc>
                        <a:spcBef>
                          <a:spcPts val="0"/>
                        </a:spcBef>
                        <a:buClrTx/>
                        <a:buNone/>
                        <a:defRPr/>
                      </a:pPr>
                      <a:r>
                        <a:rPr lang="en-US" sz="1200" b="1">
                          <a:solidFill>
                            <a:schemeClr val="tx1"/>
                          </a:solidFill>
                        </a:rPr>
                        <a:t>Peers need support from their communities. </a:t>
                      </a:r>
                      <a:r>
                        <a:rPr lang="en-US" sz="1200">
                          <a:solidFill>
                            <a:schemeClr val="tx1"/>
                          </a:solidFill>
                        </a:rPr>
                        <a:t>Engage with community stakeholders and influencers to address social influences that may act as barriers to their engagement. This includes targeting the same social norms that often impact AGYW adoption of PrEP. </a:t>
                      </a:r>
                    </a:p>
                    <a:p>
                      <a:pPr marL="0" indent="0">
                        <a:lnSpc>
                          <a:spcPct val="100000"/>
                        </a:lnSpc>
                        <a:spcBef>
                          <a:spcPts val="0"/>
                        </a:spcBef>
                        <a:buClrTx/>
                        <a:buNone/>
                        <a:defRPr/>
                      </a:pPr>
                      <a:endParaRPr lang="en-US" sz="1200">
                        <a:solidFill>
                          <a:schemeClr val="tx1"/>
                        </a:solidFill>
                      </a:endParaRPr>
                    </a:p>
                    <a:p>
                      <a:pPr>
                        <a:buSzPct val="110000"/>
                      </a:pPr>
                      <a:endParaRPr lang="en-US" sz="1200" b="1">
                        <a:solidFill>
                          <a:schemeClr val="tx1"/>
                        </a:solidFill>
                      </a:endParaRPr>
                    </a:p>
                    <a:p>
                      <a:pPr>
                        <a:buSzPct val="110000"/>
                      </a:pPr>
                      <a:endParaRPr lang="en-US" sz="1400" b="1">
                        <a:solidFill>
                          <a:schemeClr val="tx1"/>
                        </a:solidFill>
                      </a:endParaRPr>
                    </a:p>
                    <a:p>
                      <a:pPr marL="0" indent="0">
                        <a:buNone/>
                      </a:pPr>
                      <a:endParaRPr lang="en-US" sz="1200" b="0" i="0">
                        <a:solidFill>
                          <a:schemeClr val="accent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0F1"/>
                    </a:solidFill>
                  </a:tcPr>
                </a:tc>
                <a:extLst>
                  <a:ext uri="{0D108BD9-81ED-4DB2-BD59-A6C34878D82A}">
                    <a16:rowId xmlns:a16="http://schemas.microsoft.com/office/drawing/2014/main" val="3322914284"/>
                  </a:ext>
                </a:extLst>
              </a:tr>
            </a:tbl>
          </a:graphicData>
        </a:graphic>
      </p:graphicFrame>
    </p:spTree>
    <p:extLst>
      <p:ext uri="{BB962C8B-B14F-4D97-AF65-F5344CB8AC3E}">
        <p14:creationId xmlns:p14="http://schemas.microsoft.com/office/powerpoint/2010/main" val="1227005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AC1042-47F2-464F-958B-3817E171BAEC}"/>
              </a:ext>
            </a:extLst>
          </p:cNvPr>
          <p:cNvSpPr>
            <a:spLocks noGrp="1"/>
          </p:cNvSpPr>
          <p:nvPr>
            <p:ph type="body" sz="quarter" idx="13"/>
          </p:nvPr>
        </p:nvSpPr>
        <p:spPr/>
        <p:txBody>
          <a:bodyPr/>
          <a:lstStyle/>
          <a:p>
            <a:r>
              <a:rPr lang="en-GB"/>
              <a:t>5</a:t>
            </a:r>
          </a:p>
        </p:txBody>
      </p:sp>
      <p:sp>
        <p:nvSpPr>
          <p:cNvPr id="3" name="Text Placeholder 2">
            <a:extLst>
              <a:ext uri="{FF2B5EF4-FFF2-40B4-BE49-F238E27FC236}">
                <a16:creationId xmlns:a16="http://schemas.microsoft.com/office/drawing/2014/main" id="{40DEA6F1-A599-AD41-9AFB-A7C856E8DC75}"/>
              </a:ext>
            </a:extLst>
          </p:cNvPr>
          <p:cNvSpPr>
            <a:spLocks noGrp="1"/>
          </p:cNvSpPr>
          <p:nvPr>
            <p:ph type="body" sz="quarter" idx="14"/>
          </p:nvPr>
        </p:nvSpPr>
        <p:spPr>
          <a:xfrm>
            <a:off x="3101546" y="2520779"/>
            <a:ext cx="9090454" cy="1816442"/>
          </a:xfrm>
        </p:spPr>
        <p:txBody>
          <a:bodyPr/>
          <a:lstStyle/>
          <a:p>
            <a:r>
              <a:rPr lang="en-GB"/>
              <a:t>Intervention deep dives: </a:t>
            </a:r>
          </a:p>
          <a:p>
            <a:r>
              <a:rPr lang="en-GB" err="1"/>
              <a:t>PrEP</a:t>
            </a:r>
            <a:r>
              <a:rPr lang="en-GB"/>
              <a:t> and sect0r-adjacent experience</a:t>
            </a:r>
          </a:p>
        </p:txBody>
      </p:sp>
      <p:sp>
        <p:nvSpPr>
          <p:cNvPr id="4" name="Subtitle 4">
            <a:extLst>
              <a:ext uri="{FF2B5EF4-FFF2-40B4-BE49-F238E27FC236}">
                <a16:creationId xmlns:a16="http://schemas.microsoft.com/office/drawing/2014/main" id="{FF9E584F-AE02-8005-211B-D2352233A078}"/>
              </a:ext>
            </a:extLst>
          </p:cNvPr>
          <p:cNvSpPr txBox="1">
            <a:spLocks/>
          </p:cNvSpPr>
          <p:nvPr/>
        </p:nvSpPr>
        <p:spPr>
          <a:xfrm>
            <a:off x="3101546" y="4131829"/>
            <a:ext cx="7336682" cy="8762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rPr>
              <a:t>THE ACTION TANK PROVIDED AN OPPORTUNITY TO PROVIDE IN-DEPTH INFORMATION ABOUT A SUB-SET OF THE IDENTIFIED PREP AND SECTOR-ADJACENT INTERVENTIONS. PRESENTATIONS DECKS ARE INCLUDED IN THE FOLLOWING SLIDES, WITH RELEVANT CONTACT INFORMATION. </a:t>
            </a:r>
          </a:p>
        </p:txBody>
      </p:sp>
    </p:spTree>
    <p:extLst>
      <p:ext uri="{BB962C8B-B14F-4D97-AF65-F5344CB8AC3E}">
        <p14:creationId xmlns:p14="http://schemas.microsoft.com/office/powerpoint/2010/main" val="1453668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170E-3421-D74A-B728-FE66DAFC0FA8}"/>
              </a:ext>
            </a:extLst>
          </p:cNvPr>
          <p:cNvSpPr>
            <a:spLocks noGrp="1"/>
          </p:cNvSpPr>
          <p:nvPr>
            <p:ph type="title"/>
          </p:nvPr>
        </p:nvSpPr>
        <p:spPr>
          <a:xfrm>
            <a:off x="0" y="233792"/>
            <a:ext cx="10515600" cy="1143000"/>
          </a:xfrm>
        </p:spPr>
        <p:txBody>
          <a:bodyPr/>
          <a:lstStyle/>
          <a:p>
            <a:r>
              <a:rPr lang="en-GB"/>
              <a:t>Criteria for intervention deep dives</a:t>
            </a:r>
          </a:p>
        </p:txBody>
      </p:sp>
      <p:sp>
        <p:nvSpPr>
          <p:cNvPr id="11" name="Round Same Side Corner Rectangle 1">
            <a:extLst>
              <a:ext uri="{FF2B5EF4-FFF2-40B4-BE49-F238E27FC236}">
                <a16:creationId xmlns:a16="http://schemas.microsoft.com/office/drawing/2014/main" id="{C492F80F-19F8-F54B-8CF8-CC8B51919209}"/>
              </a:ext>
            </a:extLst>
          </p:cNvPr>
          <p:cNvSpPr/>
          <p:nvPr/>
        </p:nvSpPr>
        <p:spPr>
          <a:xfrm rot="5400000">
            <a:off x="5049043" y="-1767965"/>
            <a:ext cx="757214" cy="10878207"/>
          </a:xfrm>
          <a:prstGeom prst="round2SameRect">
            <a:avLst>
              <a:gd name="adj1" fmla="val 48323"/>
              <a:gd name="adj2" fmla="val 0"/>
            </a:avLst>
          </a:prstGeom>
          <a:solidFill>
            <a:srgbClr val="F2E8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A997CCB-8A28-B740-9445-CEA4AF9FC660}"/>
              </a:ext>
            </a:extLst>
          </p:cNvPr>
          <p:cNvSpPr txBox="1"/>
          <p:nvPr/>
        </p:nvSpPr>
        <p:spPr>
          <a:xfrm>
            <a:off x="934795" y="3352934"/>
            <a:ext cx="9877096" cy="646331"/>
          </a:xfrm>
          <a:prstGeom prst="rect">
            <a:avLst/>
          </a:prstGeom>
          <a:noFill/>
        </p:spPr>
        <p:txBody>
          <a:bodyPr wrap="square">
            <a:spAutoFit/>
          </a:bodyPr>
          <a:lstStyle/>
          <a:p>
            <a:pPr>
              <a:buClr>
                <a:schemeClr val="accent3"/>
              </a:buClr>
              <a:buSzPct val="110000"/>
            </a:pPr>
            <a:r>
              <a:rPr lang="en-US" sz="2000" b="1">
                <a:solidFill>
                  <a:schemeClr val="accent2"/>
                </a:solidFill>
              </a:rPr>
              <a:t>Replicability/Scalability </a:t>
            </a:r>
            <a:r>
              <a:rPr lang="en-US" sz="1600"/>
              <a:t>  Interventions were prioritized if they demonstrated potential to be implemented at scale or to be replicated across geographic settings</a:t>
            </a:r>
          </a:p>
        </p:txBody>
      </p:sp>
      <p:grpSp>
        <p:nvGrpSpPr>
          <p:cNvPr id="6" name="Group 5">
            <a:extLst>
              <a:ext uri="{FF2B5EF4-FFF2-40B4-BE49-F238E27FC236}">
                <a16:creationId xmlns:a16="http://schemas.microsoft.com/office/drawing/2014/main" id="{4DEA1248-E076-DF44-91D7-D10DD03B51E4}"/>
              </a:ext>
            </a:extLst>
          </p:cNvPr>
          <p:cNvGrpSpPr/>
          <p:nvPr/>
        </p:nvGrpSpPr>
        <p:grpSpPr>
          <a:xfrm>
            <a:off x="-66318" y="2396067"/>
            <a:ext cx="10878209" cy="762157"/>
            <a:chOff x="1131" y="2477376"/>
            <a:chExt cx="10878209" cy="762157"/>
          </a:xfrm>
        </p:grpSpPr>
        <p:sp>
          <p:nvSpPr>
            <p:cNvPr id="10" name="Round Same Side Corner Rectangle 1">
              <a:extLst>
                <a:ext uri="{FF2B5EF4-FFF2-40B4-BE49-F238E27FC236}">
                  <a16:creationId xmlns:a16="http://schemas.microsoft.com/office/drawing/2014/main" id="{068802B1-98D0-554E-8532-8C950CED3922}"/>
                </a:ext>
              </a:extLst>
            </p:cNvPr>
            <p:cNvSpPr/>
            <p:nvPr/>
          </p:nvSpPr>
          <p:spPr>
            <a:xfrm rot="5400000">
              <a:off x="5059159" y="-2580650"/>
              <a:ext cx="762155" cy="10878207"/>
            </a:xfrm>
            <a:prstGeom prst="round2SameRect">
              <a:avLst>
                <a:gd name="adj1" fmla="val 48323"/>
                <a:gd name="adj2" fmla="val 0"/>
              </a:avLst>
            </a:prstGeom>
            <a:solidFill>
              <a:srgbClr val="E9F0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626A510-6BFE-164C-A03C-7B3128E82B1F}"/>
                </a:ext>
              </a:extLst>
            </p:cNvPr>
            <p:cNvSpPr txBox="1"/>
            <p:nvPr/>
          </p:nvSpPr>
          <p:spPr>
            <a:xfrm>
              <a:off x="879375" y="2657811"/>
              <a:ext cx="9877096" cy="400110"/>
            </a:xfrm>
            <a:prstGeom prst="rect">
              <a:avLst/>
            </a:prstGeom>
            <a:noFill/>
          </p:spPr>
          <p:txBody>
            <a:bodyPr wrap="square">
              <a:spAutoFit/>
            </a:bodyPr>
            <a:lstStyle/>
            <a:p>
              <a:pPr>
                <a:buClr>
                  <a:schemeClr val="accent1"/>
                </a:buClr>
                <a:buSzPct val="110000"/>
              </a:pPr>
              <a:r>
                <a:rPr lang="en-US" sz="2000" b="1">
                  <a:solidFill>
                    <a:schemeClr val="accent1"/>
                  </a:solidFill>
                </a:rPr>
                <a:t>Geographic Diversity   </a:t>
              </a:r>
              <a:r>
                <a:rPr lang="en-US" sz="1600"/>
                <a:t>Interventions were selected to represent a diversity of geographies across Africa </a:t>
              </a:r>
            </a:p>
          </p:txBody>
        </p:sp>
        <p:sp>
          <p:nvSpPr>
            <p:cNvPr id="23" name="Round Same Side Corner Rectangle 1">
              <a:extLst>
                <a:ext uri="{FF2B5EF4-FFF2-40B4-BE49-F238E27FC236}">
                  <a16:creationId xmlns:a16="http://schemas.microsoft.com/office/drawing/2014/main" id="{5DC95F92-2C72-854D-82BC-BC487D0093E5}"/>
                </a:ext>
              </a:extLst>
            </p:cNvPr>
            <p:cNvSpPr/>
            <p:nvPr/>
          </p:nvSpPr>
          <p:spPr>
            <a:xfrm rot="5400000">
              <a:off x="-2259" y="2480767"/>
              <a:ext cx="762156" cy="755375"/>
            </a:xfrm>
            <a:prstGeom prst="round2SameRect">
              <a:avLst>
                <a:gd name="adj1" fmla="val 48323"/>
                <a:gd name="adj2" fmla="val 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88770CC9-9F55-3246-8361-9C3ADFFD3539}"/>
              </a:ext>
            </a:extLst>
          </p:cNvPr>
          <p:cNvGrpSpPr/>
          <p:nvPr/>
        </p:nvGrpSpPr>
        <p:grpSpPr>
          <a:xfrm>
            <a:off x="-66318" y="4193975"/>
            <a:ext cx="10944526" cy="762156"/>
            <a:chOff x="1132" y="4285938"/>
            <a:chExt cx="10944526" cy="762156"/>
          </a:xfrm>
        </p:grpSpPr>
        <p:sp>
          <p:nvSpPr>
            <p:cNvPr id="12" name="Round Same Side Corner Rectangle 1">
              <a:extLst>
                <a:ext uri="{FF2B5EF4-FFF2-40B4-BE49-F238E27FC236}">
                  <a16:creationId xmlns:a16="http://schemas.microsoft.com/office/drawing/2014/main" id="{6311F8BE-B79D-704F-B2C3-058A765D6701}"/>
                </a:ext>
              </a:extLst>
            </p:cNvPr>
            <p:cNvSpPr/>
            <p:nvPr/>
          </p:nvSpPr>
          <p:spPr>
            <a:xfrm rot="5400000">
              <a:off x="5061627" y="-769619"/>
              <a:ext cx="757216" cy="10878206"/>
            </a:xfrm>
            <a:prstGeom prst="round2SameRect">
              <a:avLst>
                <a:gd name="adj1" fmla="val 48323"/>
                <a:gd name="adj2" fmla="val 0"/>
              </a:avLst>
            </a:prstGeom>
            <a:solidFill>
              <a:srgbClr val="FDF6E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2B3A858-AE41-5F4B-B0C2-391FAE994110}"/>
                </a:ext>
              </a:extLst>
            </p:cNvPr>
            <p:cNvSpPr txBox="1"/>
            <p:nvPr/>
          </p:nvSpPr>
          <p:spPr>
            <a:xfrm>
              <a:off x="879375" y="4349629"/>
              <a:ext cx="10066283" cy="646331"/>
            </a:xfrm>
            <a:prstGeom prst="rect">
              <a:avLst/>
            </a:prstGeom>
            <a:noFill/>
          </p:spPr>
          <p:txBody>
            <a:bodyPr wrap="square">
              <a:spAutoFit/>
            </a:bodyPr>
            <a:lstStyle/>
            <a:p>
              <a:pPr>
                <a:buClr>
                  <a:schemeClr val="accent3"/>
                </a:buClr>
                <a:buSzPct val="110000"/>
              </a:pPr>
              <a:r>
                <a:rPr lang="en-US" sz="2000" b="1">
                  <a:solidFill>
                    <a:srgbClr val="DE9F3B"/>
                  </a:solidFill>
                </a:rPr>
                <a:t>Evaluation Data </a:t>
              </a:r>
              <a:r>
                <a:rPr lang="en-US" sz="1600"/>
                <a:t>  Interventions had documented evaluation data to demonstrate impact on intermediate </a:t>
              </a:r>
              <a:br>
                <a:rPr lang="en-US" sz="1600"/>
              </a:br>
              <a:r>
                <a:rPr lang="en-US" sz="1600"/>
                <a:t>outcomes or behavior </a:t>
              </a:r>
            </a:p>
          </p:txBody>
        </p:sp>
        <p:sp>
          <p:nvSpPr>
            <p:cNvPr id="25" name="Round Same Side Corner Rectangle 1">
              <a:extLst>
                <a:ext uri="{FF2B5EF4-FFF2-40B4-BE49-F238E27FC236}">
                  <a16:creationId xmlns:a16="http://schemas.microsoft.com/office/drawing/2014/main" id="{F3D60FDD-A762-2A4F-A21F-10DB6678885A}"/>
                </a:ext>
              </a:extLst>
            </p:cNvPr>
            <p:cNvSpPr/>
            <p:nvPr/>
          </p:nvSpPr>
          <p:spPr>
            <a:xfrm rot="5400000">
              <a:off x="-2258" y="4289328"/>
              <a:ext cx="762156" cy="755375"/>
            </a:xfrm>
            <a:prstGeom prst="round2SameRect">
              <a:avLst>
                <a:gd name="adj1" fmla="val 48323"/>
                <a:gd name="adj2" fmla="val 0"/>
              </a:avLst>
            </a:prstGeom>
            <a:solidFill>
              <a:srgbClr val="DE9F3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ound Same Side Corner Rectangle 1">
            <a:extLst>
              <a:ext uri="{FF2B5EF4-FFF2-40B4-BE49-F238E27FC236}">
                <a16:creationId xmlns:a16="http://schemas.microsoft.com/office/drawing/2014/main" id="{DFE01F83-64AD-6A43-980D-5D7D608ED83D}"/>
              </a:ext>
            </a:extLst>
          </p:cNvPr>
          <p:cNvSpPr/>
          <p:nvPr/>
        </p:nvSpPr>
        <p:spPr>
          <a:xfrm rot="5400000">
            <a:off x="-69708" y="3298412"/>
            <a:ext cx="762156" cy="755375"/>
          </a:xfrm>
          <a:prstGeom prst="round2SameRect">
            <a:avLst>
              <a:gd name="adj1" fmla="val 48323"/>
              <a:gd name="adj2" fmla="val 0"/>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DC1B18E-3A20-A04A-8B2F-DD4DA846434B}"/>
              </a:ext>
            </a:extLst>
          </p:cNvPr>
          <p:cNvSpPr/>
          <p:nvPr/>
        </p:nvSpPr>
        <p:spPr>
          <a:xfrm>
            <a:off x="755378" y="1584712"/>
            <a:ext cx="10111376" cy="369332"/>
          </a:xfrm>
          <a:prstGeom prst="rect">
            <a:avLst/>
          </a:prstGeom>
        </p:spPr>
        <p:txBody>
          <a:bodyPr wrap="square">
            <a:spAutoFit/>
          </a:bodyPr>
          <a:lstStyle/>
          <a:p>
            <a:pPr>
              <a:buSzPct val="110000"/>
            </a:pPr>
            <a:r>
              <a:rPr lang="en-US"/>
              <a:t>The selection of interventions for deep dive presentations was based on the following considerations. </a:t>
            </a:r>
          </a:p>
        </p:txBody>
      </p:sp>
      <p:grpSp>
        <p:nvGrpSpPr>
          <p:cNvPr id="4" name="Group 3">
            <a:extLst>
              <a:ext uri="{FF2B5EF4-FFF2-40B4-BE49-F238E27FC236}">
                <a16:creationId xmlns:a16="http://schemas.microsoft.com/office/drawing/2014/main" id="{C1E8CF6A-36BA-4B4E-B450-C87336325C98}"/>
              </a:ext>
            </a:extLst>
          </p:cNvPr>
          <p:cNvGrpSpPr/>
          <p:nvPr/>
        </p:nvGrpSpPr>
        <p:grpSpPr>
          <a:xfrm>
            <a:off x="-53727" y="5103291"/>
            <a:ext cx="10878207" cy="762157"/>
            <a:chOff x="-25375" y="5480785"/>
            <a:chExt cx="10878207" cy="762157"/>
          </a:xfrm>
        </p:grpSpPr>
        <p:sp>
          <p:nvSpPr>
            <p:cNvPr id="16" name="Round Same Side Corner Rectangle 1">
              <a:extLst>
                <a:ext uri="{FF2B5EF4-FFF2-40B4-BE49-F238E27FC236}">
                  <a16:creationId xmlns:a16="http://schemas.microsoft.com/office/drawing/2014/main" id="{E34E6EBC-3B4E-B249-9E2E-F737537A0FE3}"/>
                </a:ext>
              </a:extLst>
            </p:cNvPr>
            <p:cNvSpPr/>
            <p:nvPr/>
          </p:nvSpPr>
          <p:spPr>
            <a:xfrm rot="5400000">
              <a:off x="5032651" y="422759"/>
              <a:ext cx="762155" cy="10878207"/>
            </a:xfrm>
            <a:prstGeom prst="round2SameRect">
              <a:avLst>
                <a:gd name="adj1" fmla="val 48323"/>
                <a:gd name="adj2" fmla="val 0"/>
              </a:avLst>
            </a:prstGeom>
            <a:solidFill>
              <a:srgbClr val="E9F0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Same Side Corner Rectangle 1">
              <a:extLst>
                <a:ext uri="{FF2B5EF4-FFF2-40B4-BE49-F238E27FC236}">
                  <a16:creationId xmlns:a16="http://schemas.microsoft.com/office/drawing/2014/main" id="{677260CD-ABD0-AA43-BEBB-08744FED439A}"/>
                </a:ext>
              </a:extLst>
            </p:cNvPr>
            <p:cNvSpPr/>
            <p:nvPr/>
          </p:nvSpPr>
          <p:spPr>
            <a:xfrm rot="5400000">
              <a:off x="-28765" y="5484176"/>
              <a:ext cx="762156" cy="755375"/>
            </a:xfrm>
            <a:prstGeom prst="round2SameRect">
              <a:avLst>
                <a:gd name="adj1" fmla="val 48323"/>
                <a:gd name="adj2" fmla="val 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1A7AEE4-989A-B648-B7AE-0DC65885D2A7}"/>
                </a:ext>
              </a:extLst>
            </p:cNvPr>
            <p:cNvSpPr txBox="1"/>
            <p:nvPr/>
          </p:nvSpPr>
          <p:spPr>
            <a:xfrm>
              <a:off x="866788" y="5661808"/>
              <a:ext cx="9877096" cy="400110"/>
            </a:xfrm>
            <a:prstGeom prst="rect">
              <a:avLst/>
            </a:prstGeom>
            <a:noFill/>
          </p:spPr>
          <p:txBody>
            <a:bodyPr wrap="square">
              <a:spAutoFit/>
            </a:bodyPr>
            <a:lstStyle/>
            <a:p>
              <a:pPr>
                <a:buClr>
                  <a:schemeClr val="accent3"/>
                </a:buClr>
                <a:buSzPct val="110000"/>
              </a:pPr>
              <a:r>
                <a:rPr lang="en-US" sz="2000" b="1">
                  <a:solidFill>
                    <a:srgbClr val="05676D"/>
                  </a:solidFill>
                </a:rPr>
                <a:t>Influencer Diversity  </a:t>
              </a:r>
              <a:r>
                <a:rPr lang="en-US" sz="1600"/>
                <a:t>Interventions were selected to represent all primary influencers included in the review</a:t>
              </a:r>
            </a:p>
          </p:txBody>
        </p:sp>
      </p:grpSp>
    </p:spTree>
    <p:extLst>
      <p:ext uri="{BB962C8B-B14F-4D97-AF65-F5344CB8AC3E}">
        <p14:creationId xmlns:p14="http://schemas.microsoft.com/office/powerpoint/2010/main" val="298445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59EFDC-49C5-4A4E-B351-15CB154A4E37}"/>
              </a:ext>
            </a:extLst>
          </p:cNvPr>
          <p:cNvGrpSpPr/>
          <p:nvPr/>
        </p:nvGrpSpPr>
        <p:grpSpPr>
          <a:xfrm>
            <a:off x="9103095" y="4285704"/>
            <a:ext cx="2930020" cy="1231796"/>
            <a:chOff x="8826815" y="4275597"/>
            <a:chExt cx="2549786" cy="1231796"/>
          </a:xfrm>
        </p:grpSpPr>
        <p:sp>
          <p:nvSpPr>
            <p:cNvPr id="8" name="Subtitle 4">
              <a:extLst>
                <a:ext uri="{FF2B5EF4-FFF2-40B4-BE49-F238E27FC236}">
                  <a16:creationId xmlns:a16="http://schemas.microsoft.com/office/drawing/2014/main" id="{F60DD05F-055A-B649-B182-1D82B9B38074}"/>
                </a:ext>
              </a:extLst>
            </p:cNvPr>
            <p:cNvSpPr txBox="1">
              <a:spLocks/>
            </p:cNvSpPr>
            <p:nvPr/>
          </p:nvSpPr>
          <p:spPr>
            <a:xfrm>
              <a:off x="8831835" y="4275597"/>
              <a:ext cx="1543672" cy="300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solidFill>
                </a:rPr>
                <a:t>PARTNERS (3) </a:t>
              </a:r>
            </a:p>
          </p:txBody>
        </p:sp>
        <p:sp>
          <p:nvSpPr>
            <p:cNvPr id="9" name="Subtitle 4">
              <a:extLst>
                <a:ext uri="{FF2B5EF4-FFF2-40B4-BE49-F238E27FC236}">
                  <a16:creationId xmlns:a16="http://schemas.microsoft.com/office/drawing/2014/main" id="{8C5AE9B9-B6CE-A54B-857B-E2497454EA1A}"/>
                </a:ext>
              </a:extLst>
            </p:cNvPr>
            <p:cNvSpPr txBox="1">
              <a:spLocks/>
            </p:cNvSpPr>
            <p:nvPr/>
          </p:nvSpPr>
          <p:spPr>
            <a:xfrm>
              <a:off x="8826815" y="4741431"/>
              <a:ext cx="2549786" cy="300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solidFill>
                </a:rPr>
                <a:t>PARENTS &amp; CAREGIVERS (5) </a:t>
              </a:r>
            </a:p>
          </p:txBody>
        </p:sp>
        <p:sp>
          <p:nvSpPr>
            <p:cNvPr id="10" name="Subtitle 4">
              <a:extLst>
                <a:ext uri="{FF2B5EF4-FFF2-40B4-BE49-F238E27FC236}">
                  <a16:creationId xmlns:a16="http://schemas.microsoft.com/office/drawing/2014/main" id="{339BA7FA-A034-FD4E-B911-3317466AEDA6}"/>
                </a:ext>
              </a:extLst>
            </p:cNvPr>
            <p:cNvSpPr txBox="1">
              <a:spLocks/>
            </p:cNvSpPr>
            <p:nvPr/>
          </p:nvSpPr>
          <p:spPr>
            <a:xfrm>
              <a:off x="8826815" y="5207265"/>
              <a:ext cx="1140940" cy="300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accent1"/>
                  </a:solidFill>
                </a:rPr>
                <a:t>PEERS (2)</a:t>
              </a:r>
            </a:p>
          </p:txBody>
        </p:sp>
      </p:grpSp>
      <p:sp>
        <p:nvSpPr>
          <p:cNvPr id="12" name="Text Placeholder 2">
            <a:extLst>
              <a:ext uri="{FF2B5EF4-FFF2-40B4-BE49-F238E27FC236}">
                <a16:creationId xmlns:a16="http://schemas.microsoft.com/office/drawing/2014/main" id="{BEB10EF2-D46E-1445-BFC8-7484EDE4E7D4}"/>
              </a:ext>
            </a:extLst>
          </p:cNvPr>
          <p:cNvSpPr txBox="1">
            <a:spLocks/>
          </p:cNvSpPr>
          <p:nvPr/>
        </p:nvSpPr>
        <p:spPr>
          <a:xfrm>
            <a:off x="3083886" y="4555594"/>
            <a:ext cx="7887901" cy="782962"/>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000" b="1" kern="1200" cap="all" spc="100" baseline="0">
                <a:solidFill>
                  <a:schemeClr val="accent1"/>
                </a:solidFill>
                <a:latin typeface="Poppins" pitchFamily="2" charset="77"/>
                <a:ea typeface="Roboto" panose="02000000000000000000" pitchFamily="2" charset="0"/>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Prep -specific </a:t>
            </a:r>
          </a:p>
          <a:p>
            <a:r>
              <a:rPr lang="en-GB" sz="2400"/>
              <a:t>Intervention deep dives</a:t>
            </a:r>
          </a:p>
        </p:txBody>
      </p:sp>
      <p:grpSp>
        <p:nvGrpSpPr>
          <p:cNvPr id="16" name="Group 15">
            <a:extLst>
              <a:ext uri="{FF2B5EF4-FFF2-40B4-BE49-F238E27FC236}">
                <a16:creationId xmlns:a16="http://schemas.microsoft.com/office/drawing/2014/main" id="{65B52478-0849-CB00-F16D-10E12CE90B12}"/>
              </a:ext>
            </a:extLst>
          </p:cNvPr>
          <p:cNvGrpSpPr/>
          <p:nvPr/>
        </p:nvGrpSpPr>
        <p:grpSpPr>
          <a:xfrm>
            <a:off x="8678007" y="4744738"/>
            <a:ext cx="411744" cy="300128"/>
            <a:chOff x="8917711" y="2472369"/>
            <a:chExt cx="886286" cy="646030"/>
          </a:xfrm>
        </p:grpSpPr>
        <p:pic>
          <p:nvPicPr>
            <p:cNvPr id="17" name="Picture 16">
              <a:extLst>
                <a:ext uri="{FF2B5EF4-FFF2-40B4-BE49-F238E27FC236}">
                  <a16:creationId xmlns:a16="http://schemas.microsoft.com/office/drawing/2014/main" id="{51A7FAB1-9339-C261-BF0D-B39E778A0DED}"/>
                </a:ext>
              </a:extLst>
            </p:cNvPr>
            <p:cNvPicPr>
              <a:picLocks noChangeAspect="1"/>
            </p:cNvPicPr>
            <p:nvPr/>
          </p:nvPicPr>
          <p:blipFill>
            <a:blip r:embed="rId2"/>
            <a:stretch>
              <a:fillRect/>
            </a:stretch>
          </p:blipFill>
          <p:spPr>
            <a:xfrm>
              <a:off x="8917711" y="2477193"/>
              <a:ext cx="579552" cy="641206"/>
            </a:xfrm>
            <a:prstGeom prst="rect">
              <a:avLst/>
            </a:prstGeom>
          </p:spPr>
        </p:pic>
        <p:pic>
          <p:nvPicPr>
            <p:cNvPr id="18" name="Picture 17">
              <a:extLst>
                <a:ext uri="{FF2B5EF4-FFF2-40B4-BE49-F238E27FC236}">
                  <a16:creationId xmlns:a16="http://schemas.microsoft.com/office/drawing/2014/main" id="{4689B0C9-D368-E7FD-1258-18433245B477}"/>
                </a:ext>
              </a:extLst>
            </p:cNvPr>
            <p:cNvPicPr>
              <a:picLocks noChangeAspect="1"/>
            </p:cNvPicPr>
            <p:nvPr/>
          </p:nvPicPr>
          <p:blipFill>
            <a:blip r:embed="rId3"/>
            <a:stretch>
              <a:fillRect/>
            </a:stretch>
          </p:blipFill>
          <p:spPr>
            <a:xfrm>
              <a:off x="9298919" y="2472369"/>
              <a:ext cx="505078" cy="646030"/>
            </a:xfrm>
            <a:prstGeom prst="rect">
              <a:avLst/>
            </a:prstGeom>
          </p:spPr>
        </p:pic>
      </p:grpSp>
      <p:pic>
        <p:nvPicPr>
          <p:cNvPr id="19" name="Picture 18">
            <a:extLst>
              <a:ext uri="{FF2B5EF4-FFF2-40B4-BE49-F238E27FC236}">
                <a16:creationId xmlns:a16="http://schemas.microsoft.com/office/drawing/2014/main" id="{496E7E1A-E338-B48F-DDEC-43A70A803985}"/>
              </a:ext>
            </a:extLst>
          </p:cNvPr>
          <p:cNvPicPr>
            <a:picLocks noChangeAspect="1"/>
          </p:cNvPicPr>
          <p:nvPr/>
        </p:nvPicPr>
        <p:blipFill>
          <a:blip r:embed="rId4"/>
          <a:stretch>
            <a:fillRect/>
          </a:stretch>
        </p:blipFill>
        <p:spPr>
          <a:xfrm>
            <a:off x="8760775" y="5211853"/>
            <a:ext cx="246207" cy="300602"/>
          </a:xfrm>
          <a:prstGeom prst="rect">
            <a:avLst/>
          </a:prstGeom>
        </p:spPr>
      </p:pic>
      <p:pic>
        <p:nvPicPr>
          <p:cNvPr id="13" name="Picture 12">
            <a:extLst>
              <a:ext uri="{FF2B5EF4-FFF2-40B4-BE49-F238E27FC236}">
                <a16:creationId xmlns:a16="http://schemas.microsoft.com/office/drawing/2014/main" id="{9ECDA0B5-CAF2-2217-B28E-7DB6B5CA10B9}"/>
              </a:ext>
            </a:extLst>
          </p:cNvPr>
          <p:cNvPicPr>
            <a:picLocks noChangeAspect="1"/>
          </p:cNvPicPr>
          <p:nvPr/>
        </p:nvPicPr>
        <p:blipFill>
          <a:blip r:embed="rId5"/>
          <a:stretch>
            <a:fillRect/>
          </a:stretch>
        </p:blipFill>
        <p:spPr>
          <a:xfrm>
            <a:off x="8736542" y="4253507"/>
            <a:ext cx="270440" cy="302087"/>
          </a:xfrm>
          <a:prstGeom prst="rect">
            <a:avLst/>
          </a:prstGeom>
        </p:spPr>
      </p:pic>
    </p:spTree>
    <p:extLst>
      <p:ext uri="{BB962C8B-B14F-4D97-AF65-F5344CB8AC3E}">
        <p14:creationId xmlns:p14="http://schemas.microsoft.com/office/powerpoint/2010/main" val="2816844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170E-3421-D74A-B728-FE66DAFC0FA8}"/>
              </a:ext>
            </a:extLst>
          </p:cNvPr>
          <p:cNvSpPr>
            <a:spLocks noGrp="1"/>
          </p:cNvSpPr>
          <p:nvPr>
            <p:ph type="title"/>
          </p:nvPr>
        </p:nvSpPr>
        <p:spPr>
          <a:xfrm>
            <a:off x="0" y="103345"/>
            <a:ext cx="10515600" cy="1143000"/>
          </a:xfrm>
        </p:spPr>
        <p:txBody>
          <a:bodyPr/>
          <a:lstStyle/>
          <a:p>
            <a:r>
              <a:rPr lang="en-GB"/>
              <a:t>Summary of </a:t>
            </a:r>
            <a:r>
              <a:rPr lang="en-GB" err="1"/>
              <a:t>PrEP</a:t>
            </a:r>
            <a:r>
              <a:rPr lang="en-GB"/>
              <a:t> Interventions</a:t>
            </a:r>
          </a:p>
        </p:txBody>
      </p:sp>
      <p:sp>
        <p:nvSpPr>
          <p:cNvPr id="11" name="Round Same Side Corner Rectangle 1">
            <a:extLst>
              <a:ext uri="{FF2B5EF4-FFF2-40B4-BE49-F238E27FC236}">
                <a16:creationId xmlns:a16="http://schemas.microsoft.com/office/drawing/2014/main" id="{C492F80F-19F8-F54B-8CF8-CC8B51919209}"/>
              </a:ext>
            </a:extLst>
          </p:cNvPr>
          <p:cNvSpPr/>
          <p:nvPr/>
        </p:nvSpPr>
        <p:spPr>
          <a:xfrm rot="5400000">
            <a:off x="5146717" y="-2597691"/>
            <a:ext cx="534409" cy="10878207"/>
          </a:xfrm>
          <a:prstGeom prst="round2SameRect">
            <a:avLst>
              <a:gd name="adj1" fmla="val 48323"/>
              <a:gd name="adj2" fmla="val 0"/>
            </a:avLst>
          </a:prstGeom>
          <a:solidFill>
            <a:srgbClr val="F2E8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A997CCB-8A28-B740-9445-CEA4AF9FC660}"/>
              </a:ext>
            </a:extLst>
          </p:cNvPr>
          <p:cNvSpPr txBox="1"/>
          <p:nvPr/>
        </p:nvSpPr>
        <p:spPr>
          <a:xfrm>
            <a:off x="847949" y="2631963"/>
            <a:ext cx="9877096" cy="400110"/>
          </a:xfrm>
          <a:prstGeom prst="rect">
            <a:avLst/>
          </a:prstGeom>
          <a:noFill/>
        </p:spPr>
        <p:txBody>
          <a:bodyPr wrap="square">
            <a:spAutoFit/>
          </a:bodyPr>
          <a:lstStyle/>
          <a:p>
            <a:pPr>
              <a:buClr>
                <a:schemeClr val="accent3"/>
              </a:buClr>
              <a:buSzPct val="110000"/>
            </a:pPr>
            <a:r>
              <a:rPr lang="en-US" sz="2000" b="1" err="1">
                <a:solidFill>
                  <a:schemeClr val="accent2"/>
                </a:solidFill>
              </a:rPr>
              <a:t>Chagua</a:t>
            </a:r>
            <a:r>
              <a:rPr lang="en-US" sz="2000" b="1">
                <a:solidFill>
                  <a:schemeClr val="accent2"/>
                </a:solidFill>
              </a:rPr>
              <a:t> </a:t>
            </a:r>
            <a:r>
              <a:rPr lang="en-US" sz="2000" b="1" err="1">
                <a:solidFill>
                  <a:schemeClr val="accent2"/>
                </a:solidFill>
              </a:rPr>
              <a:t>PrEP</a:t>
            </a:r>
            <a:r>
              <a:rPr lang="en-US" sz="2000" b="1">
                <a:solidFill>
                  <a:schemeClr val="accent2"/>
                </a:solidFill>
              </a:rPr>
              <a:t>, </a:t>
            </a:r>
            <a:r>
              <a:rPr lang="en-US" sz="2000" b="1" err="1">
                <a:solidFill>
                  <a:schemeClr val="accent2"/>
                </a:solidFill>
              </a:rPr>
              <a:t>Chagua</a:t>
            </a:r>
            <a:r>
              <a:rPr lang="en-US" sz="2000" b="1">
                <a:solidFill>
                  <a:schemeClr val="accent2"/>
                </a:solidFill>
              </a:rPr>
              <a:t> Life Campaign </a:t>
            </a:r>
            <a:r>
              <a:rPr lang="en-US" sz="1200"/>
              <a:t>(</a:t>
            </a:r>
            <a:r>
              <a:rPr lang="en-US" sz="1200" i="1"/>
              <a:t>LVCT Health</a:t>
            </a:r>
            <a:r>
              <a:rPr lang="en-US" sz="1200"/>
              <a:t>; partners &amp; parents/caregivers)</a:t>
            </a:r>
            <a:r>
              <a:rPr lang="en-US" sz="1200" b="1">
                <a:solidFill>
                  <a:schemeClr val="accent2"/>
                </a:solidFill>
              </a:rPr>
              <a:t> </a:t>
            </a:r>
            <a:endParaRPr lang="en-US" sz="1200"/>
          </a:p>
        </p:txBody>
      </p:sp>
      <p:grpSp>
        <p:nvGrpSpPr>
          <p:cNvPr id="6" name="Group 5">
            <a:extLst>
              <a:ext uri="{FF2B5EF4-FFF2-40B4-BE49-F238E27FC236}">
                <a16:creationId xmlns:a16="http://schemas.microsoft.com/office/drawing/2014/main" id="{4DEA1248-E076-DF44-91D7-D10DD03B51E4}"/>
              </a:ext>
            </a:extLst>
          </p:cNvPr>
          <p:cNvGrpSpPr/>
          <p:nvPr/>
        </p:nvGrpSpPr>
        <p:grpSpPr>
          <a:xfrm>
            <a:off x="-12590" y="1886803"/>
            <a:ext cx="10878209" cy="534409"/>
            <a:chOff x="1131" y="2477376"/>
            <a:chExt cx="10878209" cy="762157"/>
          </a:xfrm>
        </p:grpSpPr>
        <p:sp>
          <p:nvSpPr>
            <p:cNvPr id="10" name="Round Same Side Corner Rectangle 1">
              <a:extLst>
                <a:ext uri="{FF2B5EF4-FFF2-40B4-BE49-F238E27FC236}">
                  <a16:creationId xmlns:a16="http://schemas.microsoft.com/office/drawing/2014/main" id="{068802B1-98D0-554E-8532-8C950CED3922}"/>
                </a:ext>
              </a:extLst>
            </p:cNvPr>
            <p:cNvSpPr/>
            <p:nvPr/>
          </p:nvSpPr>
          <p:spPr>
            <a:xfrm rot="5400000">
              <a:off x="5059159" y="-2580650"/>
              <a:ext cx="762155" cy="10878207"/>
            </a:xfrm>
            <a:prstGeom prst="round2SameRect">
              <a:avLst>
                <a:gd name="adj1" fmla="val 48323"/>
                <a:gd name="adj2" fmla="val 0"/>
              </a:avLst>
            </a:prstGeom>
            <a:solidFill>
              <a:srgbClr val="E9F0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626A510-6BFE-164C-A03C-7B3128E82B1F}"/>
                </a:ext>
              </a:extLst>
            </p:cNvPr>
            <p:cNvSpPr txBox="1"/>
            <p:nvPr/>
          </p:nvSpPr>
          <p:spPr>
            <a:xfrm>
              <a:off x="879375" y="2657810"/>
              <a:ext cx="9877096" cy="570624"/>
            </a:xfrm>
            <a:prstGeom prst="rect">
              <a:avLst/>
            </a:prstGeom>
            <a:noFill/>
          </p:spPr>
          <p:txBody>
            <a:bodyPr wrap="square">
              <a:spAutoFit/>
            </a:bodyPr>
            <a:lstStyle/>
            <a:p>
              <a:pPr>
                <a:buClr>
                  <a:schemeClr val="accent1"/>
                </a:buClr>
                <a:buSzPct val="110000"/>
              </a:pPr>
              <a:r>
                <a:rPr lang="en-US" sz="2000" b="1">
                  <a:solidFill>
                    <a:schemeClr val="accent1"/>
                  </a:solidFill>
                </a:rPr>
                <a:t>HIV Prevention Ambassador Training for AGYW </a:t>
              </a:r>
              <a:r>
                <a:rPr lang="en-US" sz="1200"/>
                <a:t>(</a:t>
              </a:r>
              <a:r>
                <a:rPr lang="en-US" sz="1200" i="1"/>
                <a:t>FHI 360 &amp; PZAT</a:t>
              </a:r>
              <a:r>
                <a:rPr lang="en-US" sz="1200"/>
                <a:t>; peers) </a:t>
              </a:r>
            </a:p>
          </p:txBody>
        </p:sp>
        <p:sp>
          <p:nvSpPr>
            <p:cNvPr id="23" name="Round Same Side Corner Rectangle 1">
              <a:extLst>
                <a:ext uri="{FF2B5EF4-FFF2-40B4-BE49-F238E27FC236}">
                  <a16:creationId xmlns:a16="http://schemas.microsoft.com/office/drawing/2014/main" id="{5DC95F92-2C72-854D-82BC-BC487D0093E5}"/>
                </a:ext>
              </a:extLst>
            </p:cNvPr>
            <p:cNvSpPr/>
            <p:nvPr/>
          </p:nvSpPr>
          <p:spPr>
            <a:xfrm rot="5400000">
              <a:off x="-2259" y="2480767"/>
              <a:ext cx="762156" cy="755375"/>
            </a:xfrm>
            <a:prstGeom prst="round2SameRect">
              <a:avLst>
                <a:gd name="adj1" fmla="val 48323"/>
                <a:gd name="adj2" fmla="val 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88770CC9-9F55-3246-8361-9C3ADFFD3539}"/>
              </a:ext>
            </a:extLst>
          </p:cNvPr>
          <p:cNvGrpSpPr/>
          <p:nvPr/>
        </p:nvGrpSpPr>
        <p:grpSpPr>
          <a:xfrm>
            <a:off x="0" y="3217713"/>
            <a:ext cx="10944526" cy="534409"/>
            <a:chOff x="1132" y="4285938"/>
            <a:chExt cx="10944526" cy="762156"/>
          </a:xfrm>
        </p:grpSpPr>
        <p:sp>
          <p:nvSpPr>
            <p:cNvPr id="12" name="Round Same Side Corner Rectangle 1">
              <a:extLst>
                <a:ext uri="{FF2B5EF4-FFF2-40B4-BE49-F238E27FC236}">
                  <a16:creationId xmlns:a16="http://schemas.microsoft.com/office/drawing/2014/main" id="{6311F8BE-B79D-704F-B2C3-058A765D6701}"/>
                </a:ext>
              </a:extLst>
            </p:cNvPr>
            <p:cNvSpPr/>
            <p:nvPr/>
          </p:nvSpPr>
          <p:spPr>
            <a:xfrm rot="5400000">
              <a:off x="5061627" y="-769619"/>
              <a:ext cx="757216" cy="10878206"/>
            </a:xfrm>
            <a:prstGeom prst="round2SameRect">
              <a:avLst>
                <a:gd name="adj1" fmla="val 48323"/>
                <a:gd name="adj2" fmla="val 0"/>
              </a:avLst>
            </a:prstGeom>
            <a:solidFill>
              <a:srgbClr val="FDF6E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2B3A858-AE41-5F4B-B0C2-391FAE994110}"/>
                </a:ext>
              </a:extLst>
            </p:cNvPr>
            <p:cNvSpPr txBox="1"/>
            <p:nvPr/>
          </p:nvSpPr>
          <p:spPr>
            <a:xfrm>
              <a:off x="879375" y="4349629"/>
              <a:ext cx="10066283" cy="400110"/>
            </a:xfrm>
            <a:prstGeom prst="rect">
              <a:avLst/>
            </a:prstGeom>
            <a:noFill/>
          </p:spPr>
          <p:txBody>
            <a:bodyPr wrap="square">
              <a:spAutoFit/>
            </a:bodyPr>
            <a:lstStyle/>
            <a:p>
              <a:pPr>
                <a:buClr>
                  <a:schemeClr val="accent3"/>
                </a:buClr>
                <a:buSzPct val="110000"/>
              </a:pPr>
              <a:r>
                <a:rPr lang="en-US" sz="2000" b="1" err="1">
                  <a:solidFill>
                    <a:srgbClr val="DE9F3B"/>
                  </a:solidFill>
                </a:rPr>
                <a:t>Jilinde</a:t>
              </a:r>
              <a:r>
                <a:rPr lang="en-US" sz="2000" b="1">
                  <a:solidFill>
                    <a:srgbClr val="DE9F3B"/>
                  </a:solidFill>
                </a:rPr>
                <a:t> Project</a:t>
              </a:r>
              <a:endParaRPr lang="en-US" sz="1600"/>
            </a:p>
          </p:txBody>
        </p:sp>
        <p:sp>
          <p:nvSpPr>
            <p:cNvPr id="25" name="Round Same Side Corner Rectangle 1">
              <a:extLst>
                <a:ext uri="{FF2B5EF4-FFF2-40B4-BE49-F238E27FC236}">
                  <a16:creationId xmlns:a16="http://schemas.microsoft.com/office/drawing/2014/main" id="{F3D60FDD-A762-2A4F-A21F-10DB6678885A}"/>
                </a:ext>
              </a:extLst>
            </p:cNvPr>
            <p:cNvSpPr/>
            <p:nvPr/>
          </p:nvSpPr>
          <p:spPr>
            <a:xfrm rot="5400000">
              <a:off x="-2258" y="4289328"/>
              <a:ext cx="762156" cy="755375"/>
            </a:xfrm>
            <a:prstGeom prst="round2SameRect">
              <a:avLst>
                <a:gd name="adj1" fmla="val 48323"/>
                <a:gd name="adj2" fmla="val 0"/>
              </a:avLst>
            </a:prstGeom>
            <a:solidFill>
              <a:srgbClr val="DE9F3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ound Same Side Corner Rectangle 1">
            <a:extLst>
              <a:ext uri="{FF2B5EF4-FFF2-40B4-BE49-F238E27FC236}">
                <a16:creationId xmlns:a16="http://schemas.microsoft.com/office/drawing/2014/main" id="{DFE01F83-64AD-6A43-980D-5D7D608ED83D}"/>
              </a:ext>
            </a:extLst>
          </p:cNvPr>
          <p:cNvSpPr/>
          <p:nvPr/>
        </p:nvSpPr>
        <p:spPr>
          <a:xfrm rot="5400000">
            <a:off x="90368" y="2448034"/>
            <a:ext cx="549456" cy="755375"/>
          </a:xfrm>
          <a:prstGeom prst="round2SameRect">
            <a:avLst>
              <a:gd name="adj1" fmla="val 48323"/>
              <a:gd name="adj2" fmla="val 0"/>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1E8CF6A-36BA-4B4E-B450-C87336325C98}"/>
              </a:ext>
            </a:extLst>
          </p:cNvPr>
          <p:cNvGrpSpPr/>
          <p:nvPr/>
        </p:nvGrpSpPr>
        <p:grpSpPr>
          <a:xfrm>
            <a:off x="-1" y="3878836"/>
            <a:ext cx="10878207" cy="530948"/>
            <a:chOff x="-25376" y="5480786"/>
            <a:chExt cx="10878207" cy="762161"/>
          </a:xfrm>
        </p:grpSpPr>
        <p:sp>
          <p:nvSpPr>
            <p:cNvPr id="16" name="Round Same Side Corner Rectangle 1">
              <a:extLst>
                <a:ext uri="{FF2B5EF4-FFF2-40B4-BE49-F238E27FC236}">
                  <a16:creationId xmlns:a16="http://schemas.microsoft.com/office/drawing/2014/main" id="{E34E6EBC-3B4E-B249-9E2E-F737537A0FE3}"/>
                </a:ext>
              </a:extLst>
            </p:cNvPr>
            <p:cNvSpPr/>
            <p:nvPr/>
          </p:nvSpPr>
          <p:spPr>
            <a:xfrm rot="5400000">
              <a:off x="5032650" y="422765"/>
              <a:ext cx="762156" cy="10878207"/>
            </a:xfrm>
            <a:prstGeom prst="round2SameRect">
              <a:avLst>
                <a:gd name="adj1" fmla="val 48323"/>
                <a:gd name="adj2" fmla="val 0"/>
              </a:avLst>
            </a:prstGeom>
            <a:solidFill>
              <a:srgbClr val="E9F0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Same Side Corner Rectangle 1">
              <a:extLst>
                <a:ext uri="{FF2B5EF4-FFF2-40B4-BE49-F238E27FC236}">
                  <a16:creationId xmlns:a16="http://schemas.microsoft.com/office/drawing/2014/main" id="{677260CD-ABD0-AA43-BEBB-08744FED439A}"/>
                </a:ext>
              </a:extLst>
            </p:cNvPr>
            <p:cNvSpPr/>
            <p:nvPr/>
          </p:nvSpPr>
          <p:spPr>
            <a:xfrm rot="5400000">
              <a:off x="-28765" y="5484176"/>
              <a:ext cx="762156" cy="755375"/>
            </a:xfrm>
            <a:prstGeom prst="round2SameRect">
              <a:avLst>
                <a:gd name="adj1" fmla="val 48323"/>
                <a:gd name="adj2" fmla="val 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1A7AEE4-989A-B648-B7AE-0DC65885D2A7}"/>
                </a:ext>
              </a:extLst>
            </p:cNvPr>
            <p:cNvSpPr txBox="1"/>
            <p:nvPr/>
          </p:nvSpPr>
          <p:spPr>
            <a:xfrm>
              <a:off x="852868" y="5544172"/>
              <a:ext cx="9877096" cy="400110"/>
            </a:xfrm>
            <a:prstGeom prst="rect">
              <a:avLst/>
            </a:prstGeom>
            <a:noFill/>
          </p:spPr>
          <p:txBody>
            <a:bodyPr wrap="square">
              <a:spAutoFit/>
            </a:bodyPr>
            <a:lstStyle/>
            <a:p>
              <a:pPr>
                <a:buClr>
                  <a:schemeClr val="accent3"/>
                </a:buClr>
                <a:buSzPct val="110000"/>
              </a:pPr>
              <a:r>
                <a:rPr lang="en-US" sz="2000" b="1">
                  <a:solidFill>
                    <a:srgbClr val="05676D"/>
                  </a:solidFill>
                </a:rPr>
                <a:t>Project </a:t>
              </a:r>
              <a:r>
                <a:rPr lang="en-US" sz="2000" b="1" err="1">
                  <a:solidFill>
                    <a:srgbClr val="05676D"/>
                  </a:solidFill>
                </a:rPr>
                <a:t>PrEP</a:t>
              </a:r>
              <a:endParaRPr lang="en-US" sz="1600"/>
            </a:p>
          </p:txBody>
        </p:sp>
      </p:grpSp>
      <p:sp>
        <p:nvSpPr>
          <p:cNvPr id="8" name="Round Same Side Corner Rectangle 1">
            <a:extLst>
              <a:ext uri="{FF2B5EF4-FFF2-40B4-BE49-F238E27FC236}">
                <a16:creationId xmlns:a16="http://schemas.microsoft.com/office/drawing/2014/main" id="{E83073C3-A935-EFC7-1734-5C8E731DCC6E}"/>
              </a:ext>
            </a:extLst>
          </p:cNvPr>
          <p:cNvSpPr/>
          <p:nvPr/>
        </p:nvSpPr>
        <p:spPr>
          <a:xfrm rot="5400000">
            <a:off x="5148450" y="-662904"/>
            <a:ext cx="530944" cy="10878207"/>
          </a:xfrm>
          <a:prstGeom prst="round2SameRect">
            <a:avLst>
              <a:gd name="adj1" fmla="val 48323"/>
              <a:gd name="adj2" fmla="val 0"/>
            </a:avLst>
          </a:prstGeom>
          <a:solidFill>
            <a:srgbClr val="F2E8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AD3968-4F88-E926-010D-73CC78465D3A}"/>
              </a:ext>
            </a:extLst>
          </p:cNvPr>
          <p:cNvSpPr txBox="1"/>
          <p:nvPr/>
        </p:nvSpPr>
        <p:spPr>
          <a:xfrm>
            <a:off x="847949" y="4552085"/>
            <a:ext cx="9877096" cy="400110"/>
          </a:xfrm>
          <a:prstGeom prst="rect">
            <a:avLst/>
          </a:prstGeom>
          <a:noFill/>
        </p:spPr>
        <p:txBody>
          <a:bodyPr wrap="square">
            <a:spAutoFit/>
          </a:bodyPr>
          <a:lstStyle/>
          <a:p>
            <a:pPr>
              <a:buClr>
                <a:schemeClr val="accent3"/>
              </a:buClr>
              <a:buSzPct val="110000"/>
            </a:pPr>
            <a:r>
              <a:rPr lang="en-US" sz="2000" b="1">
                <a:solidFill>
                  <a:schemeClr val="accent2"/>
                </a:solidFill>
              </a:rPr>
              <a:t>Gen N – Generation Negative</a:t>
            </a:r>
            <a:endParaRPr lang="en-US" sz="1600"/>
          </a:p>
        </p:txBody>
      </p:sp>
      <p:sp>
        <p:nvSpPr>
          <p:cNvPr id="13" name="Round Same Side Corner Rectangle 1">
            <a:extLst>
              <a:ext uri="{FF2B5EF4-FFF2-40B4-BE49-F238E27FC236}">
                <a16:creationId xmlns:a16="http://schemas.microsoft.com/office/drawing/2014/main" id="{7B90C23F-B133-53B8-4EC2-CE5537BEFECB}"/>
              </a:ext>
            </a:extLst>
          </p:cNvPr>
          <p:cNvSpPr/>
          <p:nvPr/>
        </p:nvSpPr>
        <p:spPr>
          <a:xfrm rot="5400000">
            <a:off x="115244" y="4412050"/>
            <a:ext cx="530946" cy="755375"/>
          </a:xfrm>
          <a:prstGeom prst="round2SameRect">
            <a:avLst>
              <a:gd name="adj1" fmla="val 48323"/>
              <a:gd name="adj2" fmla="val 0"/>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9769808-0F2E-8683-1053-6A520BCE6160}"/>
              </a:ext>
            </a:extLst>
          </p:cNvPr>
          <p:cNvGrpSpPr/>
          <p:nvPr/>
        </p:nvGrpSpPr>
        <p:grpSpPr>
          <a:xfrm>
            <a:off x="0" y="5168392"/>
            <a:ext cx="10944526" cy="534409"/>
            <a:chOff x="1132" y="4285938"/>
            <a:chExt cx="10944526" cy="762156"/>
          </a:xfrm>
        </p:grpSpPr>
        <p:sp>
          <p:nvSpPr>
            <p:cNvPr id="18" name="Round Same Side Corner Rectangle 1">
              <a:extLst>
                <a:ext uri="{FF2B5EF4-FFF2-40B4-BE49-F238E27FC236}">
                  <a16:creationId xmlns:a16="http://schemas.microsoft.com/office/drawing/2014/main" id="{26BC1897-367D-7652-5A16-774CCCD1B5E6}"/>
                </a:ext>
              </a:extLst>
            </p:cNvPr>
            <p:cNvSpPr/>
            <p:nvPr/>
          </p:nvSpPr>
          <p:spPr>
            <a:xfrm rot="5400000">
              <a:off x="5061627" y="-769619"/>
              <a:ext cx="757216" cy="10878206"/>
            </a:xfrm>
            <a:prstGeom prst="round2SameRect">
              <a:avLst>
                <a:gd name="adj1" fmla="val 48323"/>
                <a:gd name="adj2" fmla="val 0"/>
              </a:avLst>
            </a:prstGeom>
            <a:solidFill>
              <a:srgbClr val="FDF6E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F376D08-47EA-1566-CCA7-6FF61515E8DA}"/>
                </a:ext>
              </a:extLst>
            </p:cNvPr>
            <p:cNvSpPr txBox="1"/>
            <p:nvPr/>
          </p:nvSpPr>
          <p:spPr>
            <a:xfrm>
              <a:off x="879375" y="4349629"/>
              <a:ext cx="10066283" cy="570623"/>
            </a:xfrm>
            <a:prstGeom prst="rect">
              <a:avLst/>
            </a:prstGeom>
            <a:noFill/>
          </p:spPr>
          <p:txBody>
            <a:bodyPr wrap="square">
              <a:spAutoFit/>
            </a:bodyPr>
            <a:lstStyle/>
            <a:p>
              <a:pPr>
                <a:buClr>
                  <a:schemeClr val="accent3"/>
                </a:buClr>
                <a:buSzPct val="110000"/>
              </a:pPr>
              <a:r>
                <a:rPr lang="en-US" sz="2000" b="1">
                  <a:solidFill>
                    <a:srgbClr val="DE9F3B"/>
                  </a:solidFill>
                </a:rPr>
                <a:t>The CHOICE Parent Module </a:t>
              </a:r>
              <a:endParaRPr lang="en-US" sz="1600"/>
            </a:p>
          </p:txBody>
        </p:sp>
        <p:sp>
          <p:nvSpPr>
            <p:cNvPr id="21" name="Round Same Side Corner Rectangle 1">
              <a:extLst>
                <a:ext uri="{FF2B5EF4-FFF2-40B4-BE49-F238E27FC236}">
                  <a16:creationId xmlns:a16="http://schemas.microsoft.com/office/drawing/2014/main" id="{0327723B-7B7F-D131-B1DC-DAEBCC1706F4}"/>
                </a:ext>
              </a:extLst>
            </p:cNvPr>
            <p:cNvSpPr/>
            <p:nvPr/>
          </p:nvSpPr>
          <p:spPr>
            <a:xfrm rot="5400000">
              <a:off x="-2258" y="4289328"/>
              <a:ext cx="762156" cy="755375"/>
            </a:xfrm>
            <a:prstGeom prst="round2SameRect">
              <a:avLst>
                <a:gd name="adj1" fmla="val 48323"/>
                <a:gd name="adj2" fmla="val 0"/>
              </a:avLst>
            </a:prstGeom>
            <a:solidFill>
              <a:srgbClr val="DE9F3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EDE7DE14-DD33-B3B3-6776-EE5D8D335140}"/>
              </a:ext>
            </a:extLst>
          </p:cNvPr>
          <p:cNvSpPr txBox="1"/>
          <p:nvPr/>
        </p:nvSpPr>
        <p:spPr>
          <a:xfrm>
            <a:off x="2553512" y="3336460"/>
            <a:ext cx="4158574" cy="276999"/>
          </a:xfrm>
          <a:prstGeom prst="rect">
            <a:avLst/>
          </a:prstGeom>
          <a:noFill/>
        </p:spPr>
        <p:txBody>
          <a:bodyPr wrap="square">
            <a:spAutoFit/>
          </a:bodyPr>
          <a:lstStyle/>
          <a:p>
            <a:r>
              <a:rPr lang="en-US" sz="1200"/>
              <a:t>(</a:t>
            </a:r>
            <a:r>
              <a:rPr lang="en-US" sz="1200" i="1"/>
              <a:t>Jhpiego</a:t>
            </a:r>
            <a:r>
              <a:rPr lang="en-US" sz="1200"/>
              <a:t>; partners &amp; parents/caregivers) </a:t>
            </a:r>
          </a:p>
        </p:txBody>
      </p:sp>
      <p:sp>
        <p:nvSpPr>
          <p:cNvPr id="29" name="TextBox 28">
            <a:extLst>
              <a:ext uri="{FF2B5EF4-FFF2-40B4-BE49-F238E27FC236}">
                <a16:creationId xmlns:a16="http://schemas.microsoft.com/office/drawing/2014/main" id="{F061F64D-EBE6-929B-2757-7681182297BB}"/>
              </a:ext>
            </a:extLst>
          </p:cNvPr>
          <p:cNvSpPr txBox="1"/>
          <p:nvPr/>
        </p:nvSpPr>
        <p:spPr>
          <a:xfrm>
            <a:off x="2316806" y="3988085"/>
            <a:ext cx="4158574" cy="276999"/>
          </a:xfrm>
          <a:prstGeom prst="rect">
            <a:avLst/>
          </a:prstGeom>
          <a:noFill/>
        </p:spPr>
        <p:txBody>
          <a:bodyPr wrap="square">
            <a:spAutoFit/>
          </a:bodyPr>
          <a:lstStyle/>
          <a:p>
            <a:r>
              <a:rPr lang="en-US" sz="1200"/>
              <a:t>(</a:t>
            </a:r>
            <a:r>
              <a:rPr lang="en-US" sz="1200" i="1"/>
              <a:t>Wits RHI</a:t>
            </a:r>
            <a:r>
              <a:rPr lang="en-US" sz="1200"/>
              <a:t>; parents/caregivers) </a:t>
            </a:r>
          </a:p>
        </p:txBody>
      </p:sp>
      <p:sp>
        <p:nvSpPr>
          <p:cNvPr id="30" name="TextBox 29">
            <a:extLst>
              <a:ext uri="{FF2B5EF4-FFF2-40B4-BE49-F238E27FC236}">
                <a16:creationId xmlns:a16="http://schemas.microsoft.com/office/drawing/2014/main" id="{D28FF7F8-5E57-1C2E-EDBC-F25CD4F11EB8}"/>
              </a:ext>
            </a:extLst>
          </p:cNvPr>
          <p:cNvSpPr txBox="1"/>
          <p:nvPr/>
        </p:nvSpPr>
        <p:spPr>
          <a:xfrm>
            <a:off x="4016713" y="4600945"/>
            <a:ext cx="4158574" cy="276999"/>
          </a:xfrm>
          <a:prstGeom prst="rect">
            <a:avLst/>
          </a:prstGeom>
          <a:noFill/>
        </p:spPr>
        <p:txBody>
          <a:bodyPr wrap="square">
            <a:spAutoFit/>
          </a:bodyPr>
          <a:lstStyle/>
          <a:p>
            <a:r>
              <a:rPr lang="en-US" sz="1200"/>
              <a:t>(</a:t>
            </a:r>
            <a:r>
              <a:rPr lang="en-US" sz="1200" i="1"/>
              <a:t>Jhpiego</a:t>
            </a:r>
            <a:r>
              <a:rPr lang="en-US" sz="1200"/>
              <a:t>; peers, partners &amp; parents/caregivers) </a:t>
            </a:r>
          </a:p>
        </p:txBody>
      </p:sp>
      <p:sp>
        <p:nvSpPr>
          <p:cNvPr id="31" name="TextBox 30">
            <a:extLst>
              <a:ext uri="{FF2B5EF4-FFF2-40B4-BE49-F238E27FC236}">
                <a16:creationId xmlns:a16="http://schemas.microsoft.com/office/drawing/2014/main" id="{C7E7BF02-99A5-7F33-7472-F1643ACA789C}"/>
              </a:ext>
            </a:extLst>
          </p:cNvPr>
          <p:cNvSpPr txBox="1"/>
          <p:nvPr/>
        </p:nvSpPr>
        <p:spPr>
          <a:xfrm>
            <a:off x="3906466" y="5256907"/>
            <a:ext cx="4158574" cy="276999"/>
          </a:xfrm>
          <a:prstGeom prst="rect">
            <a:avLst/>
          </a:prstGeom>
          <a:noFill/>
        </p:spPr>
        <p:txBody>
          <a:bodyPr wrap="square">
            <a:spAutoFit/>
          </a:bodyPr>
          <a:lstStyle/>
          <a:p>
            <a:r>
              <a:rPr lang="en-US" sz="1200"/>
              <a:t>(</a:t>
            </a:r>
            <a:r>
              <a:rPr lang="en-US" sz="1200" i="1"/>
              <a:t>FHI 360</a:t>
            </a:r>
            <a:r>
              <a:rPr lang="en-US" sz="1200"/>
              <a:t>; parents/caregivers) </a:t>
            </a:r>
          </a:p>
        </p:txBody>
      </p:sp>
      <p:sp>
        <p:nvSpPr>
          <p:cNvPr id="32" name="Rectangle 31">
            <a:extLst>
              <a:ext uri="{FF2B5EF4-FFF2-40B4-BE49-F238E27FC236}">
                <a16:creationId xmlns:a16="http://schemas.microsoft.com/office/drawing/2014/main" id="{5D3B64FD-B2B9-E8CC-8E55-CFE9443FB03C}"/>
              </a:ext>
            </a:extLst>
          </p:cNvPr>
          <p:cNvSpPr/>
          <p:nvPr/>
        </p:nvSpPr>
        <p:spPr>
          <a:xfrm>
            <a:off x="748514" y="872310"/>
            <a:ext cx="10111376" cy="800219"/>
          </a:xfrm>
          <a:prstGeom prst="rect">
            <a:avLst/>
          </a:prstGeom>
        </p:spPr>
        <p:txBody>
          <a:bodyPr wrap="square" lIns="91440" tIns="45720" rIns="91440" bIns="45720" anchor="t">
            <a:spAutoFit/>
          </a:bodyPr>
          <a:lstStyle/>
          <a:p>
            <a:pPr>
              <a:buSzPct val="110000"/>
            </a:pPr>
            <a:r>
              <a:rPr lang="en-US"/>
              <a:t>During the Action Tank, </a:t>
            </a:r>
            <a:r>
              <a:rPr lang="en-US" sz="2800" b="1">
                <a:solidFill>
                  <a:schemeClr val="accent2"/>
                </a:solidFill>
              </a:rPr>
              <a:t>6</a:t>
            </a:r>
            <a:r>
              <a:rPr lang="en-US"/>
              <a:t> of the identified </a:t>
            </a:r>
            <a:r>
              <a:rPr lang="en-US" err="1"/>
              <a:t>PrEP</a:t>
            </a:r>
            <a:r>
              <a:rPr lang="en-US"/>
              <a:t> intervention were presented in detail, representing all influencer groups. </a:t>
            </a:r>
          </a:p>
        </p:txBody>
      </p:sp>
    </p:spTree>
    <p:extLst>
      <p:ext uri="{BB962C8B-B14F-4D97-AF65-F5344CB8AC3E}">
        <p14:creationId xmlns:p14="http://schemas.microsoft.com/office/powerpoint/2010/main" val="4153847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4CF548-B17D-45AD-8441-2F518A8DAB66}"/>
              </a:ext>
            </a:extLst>
          </p:cNvPr>
          <p:cNvSpPr>
            <a:spLocks noGrp="1"/>
          </p:cNvSpPr>
          <p:nvPr>
            <p:ph type="ctrTitle" idx="4294967295"/>
          </p:nvPr>
        </p:nvSpPr>
        <p:spPr>
          <a:xfrm>
            <a:off x="4372594" y="1422400"/>
            <a:ext cx="7500938" cy="2006600"/>
          </a:xfrm>
        </p:spPr>
        <p:txBody>
          <a:bodyPr>
            <a:noAutofit/>
          </a:bodyPr>
          <a:lstStyle/>
          <a:p>
            <a:r>
              <a:rPr lang="en-US" sz="5000">
                <a:solidFill>
                  <a:schemeClr val="bg1"/>
                </a:solidFill>
                <a:latin typeface="Poppins" panose="00000500000000000000" pitchFamily="2" charset="0"/>
                <a:cs typeface="Poppins" panose="00000500000000000000" pitchFamily="2" charset="0"/>
              </a:rPr>
              <a:t>HIV Prevention Ambassador Training for AGYW</a:t>
            </a:r>
          </a:p>
        </p:txBody>
      </p:sp>
      <p:pic>
        <p:nvPicPr>
          <p:cNvPr id="12" name="Picture 11" descr="A picture containing text&#10;&#10;Description automatically generated">
            <a:extLst>
              <a:ext uri="{FF2B5EF4-FFF2-40B4-BE49-F238E27FC236}">
                <a16:creationId xmlns:a16="http://schemas.microsoft.com/office/drawing/2014/main" id="{094B28E4-CC1B-4C05-B6AA-FE66B604E754}"/>
              </a:ext>
            </a:extLst>
          </p:cNvPr>
          <p:cNvPicPr>
            <a:picLocks noChangeAspect="1"/>
          </p:cNvPicPr>
          <p:nvPr/>
        </p:nvPicPr>
        <p:blipFill>
          <a:blip r:embed="rId2"/>
          <a:stretch>
            <a:fillRect/>
          </a:stretch>
        </p:blipFill>
        <p:spPr>
          <a:xfrm>
            <a:off x="152682" y="415805"/>
            <a:ext cx="3471996" cy="4907280"/>
          </a:xfrm>
          <a:prstGeom prst="rect">
            <a:avLst/>
          </a:prstGeom>
        </p:spPr>
      </p:pic>
      <p:sp>
        <p:nvSpPr>
          <p:cNvPr id="2" name="TextBox 1">
            <a:extLst>
              <a:ext uri="{FF2B5EF4-FFF2-40B4-BE49-F238E27FC236}">
                <a16:creationId xmlns:a16="http://schemas.microsoft.com/office/drawing/2014/main" id="{869460E4-7F3D-6278-5A20-341DCEF25399}"/>
              </a:ext>
            </a:extLst>
          </p:cNvPr>
          <p:cNvSpPr txBox="1"/>
          <p:nvPr/>
        </p:nvSpPr>
        <p:spPr>
          <a:xfrm>
            <a:off x="4372594" y="3982376"/>
            <a:ext cx="655765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Shyla Napier, </a:t>
            </a:r>
            <a:r>
              <a:rPr lang="en-US">
                <a:solidFill>
                  <a:srgbClr val="FFFFFF"/>
                </a:solidFill>
                <a:latin typeface="Calibri" panose="020F0502020204030204"/>
              </a:rPr>
              <a:t>FHI 360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FFFFFF"/>
                </a:solidFill>
                <a:effectLst/>
                <a:uLnTx/>
                <a:uFillTx/>
                <a:latin typeface="Segoe UI"/>
                <a:ea typeface="+mn-ea"/>
                <a:cs typeface="Segoe UI"/>
              </a:rPr>
              <a:t>Amogelang</a:t>
            </a:r>
            <a:r>
              <a:rPr kumimoji="0" lang="en-US" sz="1800" b="0" i="0" u="none" strike="noStrike" kern="1200" cap="none" spc="0" normalizeH="0" baseline="0" noProof="0">
                <a:ln>
                  <a:noFill/>
                </a:ln>
                <a:solidFill>
                  <a:srgbClr val="FFFFFF"/>
                </a:solidFill>
                <a:effectLst/>
                <a:uLnTx/>
                <a:uFillTx/>
                <a:latin typeface="Segoe UI"/>
                <a:ea typeface="+mn-ea"/>
                <a:cs typeface="Segoe UI"/>
              </a:rPr>
              <a:t> (Sasha) Kekana, Wits </a:t>
            </a:r>
            <a:r>
              <a:rPr lang="en-US">
                <a:solidFill>
                  <a:srgbClr val="FFFFFF"/>
                </a:solidFill>
                <a:latin typeface="Segoe UI"/>
                <a:cs typeface="Segoe UI"/>
              </a:rPr>
              <a:t>RHI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mn-cs"/>
              </a:rPr>
              <a:t>Havana Mtetwa, PZAT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FFFFFF"/>
                </a:solidFill>
                <a:effectLst/>
                <a:uLnTx/>
                <a:uFillTx/>
                <a:latin typeface="Segoe UI" panose="020B0502040204020203" pitchFamily="34" charset="0"/>
                <a:ea typeface="+mn-ea"/>
                <a:cs typeface="+mn-cs"/>
              </a:rPr>
              <a:t>Takudzwa</a:t>
            </a: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mn-cs"/>
              </a:rPr>
              <a:t> </a:t>
            </a:r>
            <a:r>
              <a:rPr kumimoji="0" lang="en-US" sz="1800" b="0" i="0" u="none" strike="noStrike" kern="1200" cap="none" spc="0" normalizeH="0" baseline="0" noProof="0" err="1">
                <a:ln>
                  <a:noFill/>
                </a:ln>
                <a:solidFill>
                  <a:srgbClr val="FFFFFF"/>
                </a:solidFill>
                <a:effectLst/>
                <a:uLnTx/>
                <a:uFillTx/>
                <a:latin typeface="Segoe UI" panose="020B0502040204020203" pitchFamily="34" charset="0"/>
                <a:ea typeface="+mn-ea"/>
                <a:cs typeface="+mn-cs"/>
              </a:rPr>
              <a:t>Mamvuto</a:t>
            </a: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mn-cs"/>
              </a:rPr>
              <a:t>, PZAT</a:t>
            </a:r>
            <a:endParaRPr kumimoji="0" lang="en-US" sz="18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548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2C20B217-6F13-4FDC-99B1-569E9013DEB4}"/>
              </a:ext>
            </a:extLst>
          </p:cNvPr>
          <p:cNvPicPr>
            <a:picLocks noChangeAspect="1"/>
          </p:cNvPicPr>
          <p:nvPr/>
        </p:nvPicPr>
        <p:blipFill>
          <a:blip r:embed="rId3"/>
          <a:stretch>
            <a:fillRect/>
          </a:stretch>
        </p:blipFill>
        <p:spPr>
          <a:xfrm rot="21068919">
            <a:off x="6302118" y="384555"/>
            <a:ext cx="4917647" cy="3466940"/>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5C9B5BE6-F1CC-4249-BF0A-40143AC1E93E}"/>
              </a:ext>
            </a:extLst>
          </p:cNvPr>
          <p:cNvSpPr>
            <a:spLocks noGrp="1"/>
          </p:cNvSpPr>
          <p:nvPr>
            <p:ph idx="1"/>
          </p:nvPr>
        </p:nvSpPr>
        <p:spPr>
          <a:xfrm>
            <a:off x="838198" y="1350336"/>
            <a:ext cx="5257801" cy="5480808"/>
          </a:xfrm>
        </p:spPr>
        <p:txBody>
          <a:bodyPr>
            <a:normAutofit lnSpcReduction="10000"/>
          </a:bodyPr>
          <a:lstStyle/>
          <a:p>
            <a:pPr marL="0" indent="0">
              <a:buNone/>
            </a:pPr>
            <a:r>
              <a:rPr lang="en-US" sz="2000"/>
              <a:t>The </a:t>
            </a:r>
            <a:r>
              <a:rPr lang="en-US" sz="2000">
                <a:hlinkClick r:id="rId4"/>
              </a:rPr>
              <a:t>HIV Prevention Ambassador Training for Adolescent Girls and Young Women </a:t>
            </a:r>
            <a:r>
              <a:rPr lang="en-US" sz="2000"/>
              <a:t>prepares young people to become ambassadors who share information and support their communities in the uptake of </a:t>
            </a:r>
            <a:r>
              <a:rPr lang="en-US" sz="2000" err="1"/>
              <a:t>PrEP</a:t>
            </a:r>
            <a:r>
              <a:rPr lang="en-US" sz="2000"/>
              <a:t> through interactive activities, discussion, and action planning</a:t>
            </a:r>
          </a:p>
          <a:p>
            <a:r>
              <a:rPr lang="en-US" sz="2000"/>
              <a:t>The original training was designed with cisgender adolescent girls and young women in mind, but the training can be used with trans or nonbinary people as well</a:t>
            </a:r>
          </a:p>
          <a:p>
            <a:r>
              <a:rPr lang="en-US" sz="2000"/>
              <a:t>1</a:t>
            </a:r>
            <a:r>
              <a:rPr lang="en-US" sz="2000" baseline="30000"/>
              <a:t>st</a:t>
            </a:r>
            <a:r>
              <a:rPr lang="en-US" sz="2000"/>
              <a:t> edition was created in 2019 and updated in 2021</a:t>
            </a:r>
          </a:p>
          <a:p>
            <a:r>
              <a:rPr lang="en-US" sz="2000"/>
              <a:t>Developed by:</a:t>
            </a:r>
          </a:p>
          <a:p>
            <a:pPr lvl="1"/>
            <a:r>
              <a:rPr lang="en-US" sz="1600">
                <a:hlinkClick r:id="rId5"/>
              </a:rPr>
              <a:t>LVCT Health</a:t>
            </a:r>
            <a:endParaRPr lang="en-US" sz="1600"/>
          </a:p>
          <a:p>
            <a:pPr lvl="1"/>
            <a:r>
              <a:rPr lang="en-US" sz="1600">
                <a:hlinkClick r:id="rId6"/>
              </a:rPr>
              <a:t>Wits Reproductive Health and HIV Institute,</a:t>
            </a:r>
            <a:endParaRPr lang="en-US" sz="1600"/>
          </a:p>
          <a:p>
            <a:pPr lvl="1"/>
            <a:r>
              <a:rPr lang="en-US" sz="1600">
                <a:hlinkClick r:id="rId7"/>
              </a:rPr>
              <a:t>PZAT</a:t>
            </a:r>
            <a:endParaRPr lang="en-US" sz="1600"/>
          </a:p>
          <a:p>
            <a:pPr lvl="1"/>
            <a:r>
              <a:rPr lang="en-US" sz="1600">
                <a:hlinkClick r:id="rId8"/>
              </a:rPr>
              <a:t>AVAC</a:t>
            </a:r>
            <a:endParaRPr lang="en-US" sz="1600"/>
          </a:p>
          <a:p>
            <a:pPr lvl="1"/>
            <a:r>
              <a:rPr lang="en-US" sz="1600">
                <a:hlinkClick r:id="rId9"/>
              </a:rPr>
              <a:t>Collective Action</a:t>
            </a:r>
            <a:endParaRPr lang="en-US" sz="1600"/>
          </a:p>
          <a:p>
            <a:pPr lvl="1"/>
            <a:r>
              <a:rPr lang="en-US" sz="1600">
                <a:hlinkClick r:id="rId10"/>
              </a:rPr>
              <a:t>FHI 360 US, Uganda, &amp; Zimbabwe</a:t>
            </a:r>
            <a:endParaRPr lang="en-US" sz="1600"/>
          </a:p>
          <a:p>
            <a:pPr marL="0" indent="0">
              <a:buNone/>
            </a:pPr>
            <a:endParaRPr lang="en-US" sz="2000"/>
          </a:p>
          <a:p>
            <a:pPr marL="0" indent="0">
              <a:buNone/>
            </a:pPr>
            <a:endParaRPr lang="en-US" sz="2000"/>
          </a:p>
        </p:txBody>
      </p:sp>
      <p:sp>
        <p:nvSpPr>
          <p:cNvPr id="3" name="Title 2">
            <a:extLst>
              <a:ext uri="{FF2B5EF4-FFF2-40B4-BE49-F238E27FC236}">
                <a16:creationId xmlns:a16="http://schemas.microsoft.com/office/drawing/2014/main" id="{7F7CEB7E-3F46-EF44-82E7-4F5B9A3CB31B}"/>
              </a:ext>
            </a:extLst>
          </p:cNvPr>
          <p:cNvSpPr>
            <a:spLocks noGrp="1"/>
          </p:cNvSpPr>
          <p:nvPr>
            <p:ph type="title"/>
          </p:nvPr>
        </p:nvSpPr>
        <p:spPr>
          <a:xfrm>
            <a:off x="217251" y="267517"/>
            <a:ext cx="10515600" cy="1143000"/>
          </a:xfrm>
        </p:spPr>
        <p:txBody>
          <a:bodyPr anchor="ctr">
            <a:normAutofit/>
          </a:bodyPr>
          <a:lstStyle/>
          <a:p>
            <a:r>
              <a:rPr lang="en-US"/>
              <a:t>Intervention Overview </a:t>
            </a:r>
          </a:p>
        </p:txBody>
      </p:sp>
      <p:pic>
        <p:nvPicPr>
          <p:cNvPr id="5" name="Picture 4" descr="Timeline&#10;&#10;Description automatically generated with low confidence">
            <a:extLst>
              <a:ext uri="{FF2B5EF4-FFF2-40B4-BE49-F238E27FC236}">
                <a16:creationId xmlns:a16="http://schemas.microsoft.com/office/drawing/2014/main" id="{F2788FB5-48A1-4455-963C-64D243C7BF1A}"/>
              </a:ext>
            </a:extLst>
          </p:cNvPr>
          <p:cNvPicPr>
            <a:picLocks noChangeAspect="1"/>
          </p:cNvPicPr>
          <p:nvPr/>
        </p:nvPicPr>
        <p:blipFill>
          <a:blip r:embed="rId11"/>
          <a:stretch>
            <a:fillRect/>
          </a:stretch>
        </p:blipFill>
        <p:spPr>
          <a:xfrm rot="604688">
            <a:off x="6055026" y="2917346"/>
            <a:ext cx="5145142" cy="3391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9345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EDF3CA-2863-404D-A607-16139405B033}"/>
              </a:ext>
            </a:extLst>
          </p:cNvPr>
          <p:cNvSpPr>
            <a:spLocks noGrp="1"/>
          </p:cNvSpPr>
          <p:nvPr>
            <p:ph type="title"/>
          </p:nvPr>
        </p:nvSpPr>
        <p:spPr/>
        <p:txBody>
          <a:bodyPr/>
          <a:lstStyle/>
          <a:p>
            <a:r>
              <a:rPr lang="en-US"/>
              <a:t>Intervention Theory of Change </a:t>
            </a:r>
          </a:p>
        </p:txBody>
      </p:sp>
      <p:sp>
        <p:nvSpPr>
          <p:cNvPr id="58" name="Content Placeholder 2">
            <a:extLst>
              <a:ext uri="{FF2B5EF4-FFF2-40B4-BE49-F238E27FC236}">
                <a16:creationId xmlns:a16="http://schemas.microsoft.com/office/drawing/2014/main" id="{4B2C5CB3-9F19-401C-8B4D-656C0693A7DB}"/>
              </a:ext>
            </a:extLst>
          </p:cNvPr>
          <p:cNvSpPr>
            <a:spLocks noGrp="1"/>
          </p:cNvSpPr>
          <p:nvPr>
            <p:ph idx="1"/>
          </p:nvPr>
        </p:nvSpPr>
        <p:spPr>
          <a:xfrm>
            <a:off x="838199" y="1047584"/>
            <a:ext cx="4116288" cy="4826627"/>
          </a:xfrm>
        </p:spPr>
        <p:txBody>
          <a:bodyPr/>
          <a:lstStyle/>
          <a:p>
            <a:r>
              <a:rPr lang="en-US" sz="2400"/>
              <a:t>A foundation of sexual health and rights:</a:t>
            </a:r>
          </a:p>
          <a:p>
            <a:pPr lvl="1"/>
            <a:r>
              <a:rPr lang="en-US" sz="1800"/>
              <a:t>Everyone has the right to influence programming and policies that impact their lives</a:t>
            </a:r>
          </a:p>
          <a:p>
            <a:r>
              <a:rPr lang="en-US" sz="2400"/>
              <a:t>Best practice in youth engagement:</a:t>
            </a:r>
          </a:p>
          <a:p>
            <a:pPr lvl="1"/>
            <a:r>
              <a:rPr lang="en-US" sz="1800"/>
              <a:t>Youth should be involved in programming and are key leaders, especially for their peers</a:t>
            </a:r>
          </a:p>
          <a:p>
            <a:r>
              <a:rPr lang="en-US" sz="2400"/>
              <a:t>Builds skills, and knowledge, and confidence among AGYW ambassadors, who build skills and knowledge amongst their peers and influence their communities</a:t>
            </a:r>
            <a:endParaRPr lang="en-US" sz="3200" i="1"/>
          </a:p>
          <a:p>
            <a:pPr marL="0" indent="0">
              <a:buNone/>
            </a:pPr>
            <a:endParaRPr lang="en-US" sz="3200" i="1"/>
          </a:p>
          <a:p>
            <a:pPr marL="0" indent="0">
              <a:buNone/>
            </a:pPr>
            <a:endParaRPr lang="en-US" sz="3200" i="1"/>
          </a:p>
          <a:p>
            <a:pPr marL="0" indent="0">
              <a:buNone/>
            </a:pPr>
            <a:endParaRPr lang="en-US" sz="3200" i="1"/>
          </a:p>
        </p:txBody>
      </p:sp>
      <p:graphicFrame>
        <p:nvGraphicFramePr>
          <p:cNvPr id="3" name="Diagram 2">
            <a:extLst>
              <a:ext uri="{FF2B5EF4-FFF2-40B4-BE49-F238E27FC236}">
                <a16:creationId xmlns:a16="http://schemas.microsoft.com/office/drawing/2014/main" id="{C9A341B1-7FAB-467B-A428-EDBF820200F5}"/>
              </a:ext>
            </a:extLst>
          </p:cNvPr>
          <p:cNvGraphicFramePr/>
          <p:nvPr/>
        </p:nvGraphicFramePr>
        <p:xfrm>
          <a:off x="5039941" y="190957"/>
          <a:ext cx="6079616" cy="6182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3434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170E-3421-D74A-B728-FE66DAFC0FA8}"/>
              </a:ext>
            </a:extLst>
          </p:cNvPr>
          <p:cNvSpPr>
            <a:spLocks noGrp="1"/>
          </p:cNvSpPr>
          <p:nvPr>
            <p:ph type="title"/>
          </p:nvPr>
        </p:nvSpPr>
        <p:spPr/>
        <p:txBody>
          <a:bodyPr/>
          <a:lstStyle/>
          <a:p>
            <a:r>
              <a:rPr lang="en-GB"/>
              <a:t>The review process </a:t>
            </a:r>
          </a:p>
        </p:txBody>
      </p:sp>
      <p:grpSp>
        <p:nvGrpSpPr>
          <p:cNvPr id="29" name="Group 28">
            <a:extLst>
              <a:ext uri="{FF2B5EF4-FFF2-40B4-BE49-F238E27FC236}">
                <a16:creationId xmlns:a16="http://schemas.microsoft.com/office/drawing/2014/main" id="{9E04F9D0-C8D0-4040-AB17-F1DFF615CB2D}"/>
              </a:ext>
            </a:extLst>
          </p:cNvPr>
          <p:cNvGrpSpPr/>
          <p:nvPr/>
        </p:nvGrpSpPr>
        <p:grpSpPr>
          <a:xfrm>
            <a:off x="0" y="2038627"/>
            <a:ext cx="10955339" cy="3022754"/>
            <a:chOff x="-77132" y="1762564"/>
            <a:chExt cx="10955339" cy="1675810"/>
          </a:xfrm>
        </p:grpSpPr>
        <p:sp>
          <p:nvSpPr>
            <p:cNvPr id="10" name="Round Same Side Corner Rectangle 1">
              <a:extLst>
                <a:ext uri="{FF2B5EF4-FFF2-40B4-BE49-F238E27FC236}">
                  <a16:creationId xmlns:a16="http://schemas.microsoft.com/office/drawing/2014/main" id="{068802B1-98D0-554E-8532-8C950CED3922}"/>
                </a:ext>
              </a:extLst>
            </p:cNvPr>
            <p:cNvSpPr/>
            <p:nvPr/>
          </p:nvSpPr>
          <p:spPr>
            <a:xfrm rot="5400000">
              <a:off x="5058026" y="-3295461"/>
              <a:ext cx="762155" cy="10878207"/>
            </a:xfrm>
            <a:prstGeom prst="round2SameRect">
              <a:avLst>
                <a:gd name="adj1" fmla="val 48323"/>
                <a:gd name="adj2" fmla="val 0"/>
              </a:avLst>
            </a:prstGeom>
            <a:solidFill>
              <a:srgbClr val="E9F0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
              <a:extLst>
                <a:ext uri="{FF2B5EF4-FFF2-40B4-BE49-F238E27FC236}">
                  <a16:creationId xmlns:a16="http://schemas.microsoft.com/office/drawing/2014/main" id="{C492F80F-19F8-F54B-8CF8-CC8B51919209}"/>
                </a:ext>
              </a:extLst>
            </p:cNvPr>
            <p:cNvSpPr/>
            <p:nvPr/>
          </p:nvSpPr>
          <p:spPr>
            <a:xfrm rot="5400000">
              <a:off x="5060496" y="-2388711"/>
              <a:ext cx="757214" cy="10878207"/>
            </a:xfrm>
            <a:prstGeom prst="round2SameRect">
              <a:avLst>
                <a:gd name="adj1" fmla="val 48323"/>
                <a:gd name="adj2" fmla="val 0"/>
              </a:avLst>
            </a:prstGeom>
            <a:solidFill>
              <a:srgbClr val="F2E8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626A510-6BFE-164C-A03C-7B3128E82B1F}"/>
                </a:ext>
              </a:extLst>
            </p:cNvPr>
            <p:cNvSpPr txBox="1"/>
            <p:nvPr/>
          </p:nvSpPr>
          <p:spPr>
            <a:xfrm>
              <a:off x="878242" y="1866790"/>
              <a:ext cx="9436659" cy="494829"/>
            </a:xfrm>
            <a:prstGeom prst="rect">
              <a:avLst/>
            </a:prstGeom>
            <a:noFill/>
          </p:spPr>
          <p:txBody>
            <a:bodyPr wrap="square">
              <a:spAutoFit/>
            </a:bodyPr>
            <a:lstStyle/>
            <a:p>
              <a:pPr>
                <a:buClr>
                  <a:schemeClr val="accent1"/>
                </a:buClr>
                <a:buSzPct val="110000"/>
              </a:pPr>
              <a:r>
                <a:rPr lang="en-US" sz="2000" b="1">
                  <a:solidFill>
                    <a:schemeClr val="accent1"/>
                  </a:solidFill>
                </a:rPr>
                <a:t>Desk Review: </a:t>
              </a:r>
              <a:r>
                <a:rPr lang="en-US" sz="1600"/>
                <a:t>Examining the peer-reviewed and grey literature on community acceptance for sexual and reproductive healthcare services, including PrEP. The review explored the potential role of key influencers, facilitators and barriers to supporting PrEP use among AGYW, and promising interventions for adaptation. </a:t>
              </a:r>
            </a:p>
          </p:txBody>
        </p:sp>
        <p:sp>
          <p:nvSpPr>
            <p:cNvPr id="17" name="TextBox 16">
              <a:extLst>
                <a:ext uri="{FF2B5EF4-FFF2-40B4-BE49-F238E27FC236}">
                  <a16:creationId xmlns:a16="http://schemas.microsoft.com/office/drawing/2014/main" id="{FA997CCB-8A28-B740-9445-CEA4AF9FC660}"/>
                </a:ext>
              </a:extLst>
            </p:cNvPr>
            <p:cNvSpPr txBox="1"/>
            <p:nvPr/>
          </p:nvSpPr>
          <p:spPr>
            <a:xfrm>
              <a:off x="878242" y="2807040"/>
              <a:ext cx="9877096" cy="631334"/>
            </a:xfrm>
            <a:prstGeom prst="rect">
              <a:avLst/>
            </a:prstGeom>
            <a:noFill/>
          </p:spPr>
          <p:txBody>
            <a:bodyPr wrap="square">
              <a:spAutoFit/>
            </a:bodyPr>
            <a:lstStyle/>
            <a:p>
              <a:pPr>
                <a:buClr>
                  <a:schemeClr val="accent3"/>
                </a:buClr>
                <a:buSzPct val="110000"/>
              </a:pPr>
              <a:r>
                <a:rPr lang="en-US" sz="2000" b="1">
                  <a:solidFill>
                    <a:schemeClr val="accent2"/>
                  </a:solidFill>
                </a:rPr>
                <a:t>Action Tank:</a:t>
              </a:r>
              <a:r>
                <a:rPr lang="en-US" sz="1600"/>
                <a:t> Convening implementers, Ministries of Health, young people and funding partners to review the evidence, capture programmatic learnings, identify further evidence gaps, and identify specific opportunities for intervention adaptation.</a:t>
              </a:r>
            </a:p>
            <a:p>
              <a:pPr marL="285750" indent="-285750">
                <a:buClr>
                  <a:schemeClr val="accent3"/>
                </a:buClr>
                <a:buSzPct val="110000"/>
                <a:buFont typeface="Arial" panose="020B0604020202020204" pitchFamily="34" charset="0"/>
                <a:buChar char="•"/>
              </a:pPr>
              <a:endParaRPr lang="en-US" sz="1600"/>
            </a:p>
          </p:txBody>
        </p:sp>
        <p:sp>
          <p:nvSpPr>
            <p:cNvPr id="23" name="Round Same Side Corner Rectangle 1">
              <a:extLst>
                <a:ext uri="{FF2B5EF4-FFF2-40B4-BE49-F238E27FC236}">
                  <a16:creationId xmlns:a16="http://schemas.microsoft.com/office/drawing/2014/main" id="{5DC95F92-2C72-854D-82BC-BC487D0093E5}"/>
                </a:ext>
              </a:extLst>
            </p:cNvPr>
            <p:cNvSpPr/>
            <p:nvPr/>
          </p:nvSpPr>
          <p:spPr>
            <a:xfrm rot="5400000">
              <a:off x="-80523" y="1765955"/>
              <a:ext cx="762158" cy="755375"/>
            </a:xfrm>
            <a:prstGeom prst="round2SameRect">
              <a:avLst>
                <a:gd name="adj1" fmla="val 48323"/>
                <a:gd name="adj2" fmla="val 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ound Same Side Corner Rectangle 1">
            <a:extLst>
              <a:ext uri="{FF2B5EF4-FFF2-40B4-BE49-F238E27FC236}">
                <a16:creationId xmlns:a16="http://schemas.microsoft.com/office/drawing/2014/main" id="{DFE01F83-64AD-6A43-980D-5D7D608ED83D}"/>
              </a:ext>
            </a:extLst>
          </p:cNvPr>
          <p:cNvSpPr/>
          <p:nvPr/>
        </p:nvSpPr>
        <p:spPr>
          <a:xfrm rot="5400000">
            <a:off x="-324826" y="3979413"/>
            <a:ext cx="1374746" cy="755375"/>
          </a:xfrm>
          <a:prstGeom prst="round2SameRect">
            <a:avLst>
              <a:gd name="adj1" fmla="val 48323"/>
              <a:gd name="adj2" fmla="val 0"/>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FC7D39-FB39-D847-8ADA-57471179B56E}"/>
              </a:ext>
            </a:extLst>
          </p:cNvPr>
          <p:cNvSpPr/>
          <p:nvPr/>
        </p:nvSpPr>
        <p:spPr>
          <a:xfrm>
            <a:off x="955374" y="5312779"/>
            <a:ext cx="9436659" cy="830997"/>
          </a:xfrm>
          <a:prstGeom prst="rect">
            <a:avLst/>
          </a:prstGeom>
        </p:spPr>
        <p:txBody>
          <a:bodyPr wrap="square">
            <a:spAutoFit/>
          </a:bodyPr>
          <a:lstStyle/>
          <a:p>
            <a:r>
              <a:rPr lang="en-US" sz="1600">
                <a:solidFill>
                  <a:schemeClr val="accent1"/>
                </a:solidFill>
              </a:rPr>
              <a:t>Throughout this document, insights and feedback from the Action Tank are delineated from desk review findings by their </a:t>
            </a:r>
            <a:r>
              <a:rPr lang="en-US" sz="1600" b="1">
                <a:solidFill>
                  <a:schemeClr val="accent2"/>
                </a:solidFill>
              </a:rPr>
              <a:t>red font color</a:t>
            </a:r>
            <a:r>
              <a:rPr lang="en-US" sz="1600">
                <a:solidFill>
                  <a:schemeClr val="accent2"/>
                </a:solidFill>
              </a:rPr>
              <a:t>.  </a:t>
            </a:r>
            <a:r>
              <a:rPr lang="en-US" sz="1600">
                <a:solidFill>
                  <a:schemeClr val="accent1"/>
                </a:solidFill>
              </a:rPr>
              <a:t>Additional slides have been added to capture other Action Tank discussions such as key gaps in our understanding of influencers and relevant intervention insights. </a:t>
            </a:r>
          </a:p>
        </p:txBody>
      </p:sp>
    </p:spTree>
    <p:extLst>
      <p:ext uri="{BB962C8B-B14F-4D97-AF65-F5344CB8AC3E}">
        <p14:creationId xmlns:p14="http://schemas.microsoft.com/office/powerpoint/2010/main" val="2798057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group of people posing for a photo&#10;&#10;Description automatically generated">
            <a:extLst>
              <a:ext uri="{FF2B5EF4-FFF2-40B4-BE49-F238E27FC236}">
                <a16:creationId xmlns:a16="http://schemas.microsoft.com/office/drawing/2014/main" id="{7707BA24-1AF8-4CA6-A1F0-D141296FE2D8}"/>
              </a:ext>
            </a:extLst>
          </p:cNvPr>
          <p:cNvPicPr>
            <a:picLocks noGrp="1" noChangeAspect="1"/>
          </p:cNvPicPr>
          <p:nvPr>
            <p:ph idx="1"/>
          </p:nvPr>
        </p:nvPicPr>
        <p:blipFill rotWithShape="1">
          <a:blip r:embed="rId3"/>
          <a:srcRect l="2011" r="1"/>
          <a:stretch/>
        </p:blipFill>
        <p:spPr>
          <a:xfrm>
            <a:off x="443968" y="1816037"/>
            <a:ext cx="2503514" cy="1887199"/>
          </a:xfrm>
        </p:spPr>
      </p:pic>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a:xfrm>
            <a:off x="442801" y="43774"/>
            <a:ext cx="10515600" cy="1143000"/>
          </a:xfrm>
        </p:spPr>
        <p:txBody>
          <a:bodyPr/>
          <a:lstStyle/>
          <a:p>
            <a:r>
              <a:rPr lang="en-US"/>
              <a:t>Intervention Description </a:t>
            </a:r>
          </a:p>
        </p:txBody>
      </p:sp>
      <p:sp>
        <p:nvSpPr>
          <p:cNvPr id="5" name="Rectangle 4">
            <a:extLst>
              <a:ext uri="{FF2B5EF4-FFF2-40B4-BE49-F238E27FC236}">
                <a16:creationId xmlns:a16="http://schemas.microsoft.com/office/drawing/2014/main" id="{EF9368CA-B6DA-4120-81AC-CC0C3778DCDE}"/>
              </a:ext>
            </a:extLst>
          </p:cNvPr>
          <p:cNvSpPr/>
          <p:nvPr/>
        </p:nvSpPr>
        <p:spPr>
          <a:xfrm>
            <a:off x="2947482" y="1818716"/>
            <a:ext cx="2658857" cy="1887200"/>
          </a:xfrm>
          <a:prstGeom prst="rect">
            <a:avLst/>
          </a:prstGeom>
          <a:solidFill>
            <a:srgbClr val="AF1947">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700" b="0" i="0" u="none" strike="noStrike" kern="1200" cap="none" spc="0" normalizeH="0" baseline="0" noProof="0">
                <a:ln>
                  <a:noFill/>
                </a:ln>
                <a:solidFill>
                  <a:srgbClr val="FFFFFF"/>
                </a:solidFill>
                <a:effectLst/>
                <a:uLnTx/>
                <a:uFillTx/>
                <a:latin typeface="Calibri" panose="020F0502020204030204"/>
                <a:ea typeface="+mn-ea"/>
                <a:cs typeface="+mn-cs"/>
              </a:rPr>
              <a:t>Training and supporting ambassadors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700" b="0" i="0" u="none" strike="noStrike" kern="1200" cap="none" spc="0" normalizeH="0" baseline="0" noProof="0">
                <a:ln>
                  <a:noFill/>
                </a:ln>
                <a:solidFill>
                  <a:srgbClr val="FFFFFF"/>
                </a:solidFill>
                <a:effectLst/>
                <a:uLnTx/>
                <a:uFillTx/>
                <a:latin typeface="Calibri" panose="020F0502020204030204"/>
                <a:ea typeface="+mn-ea"/>
                <a:cs typeface="+mn-cs"/>
              </a:rPr>
              <a:t>Managing the online Ambassador training portal</a:t>
            </a:r>
            <a:endParaRPr kumimoji="0" lang="en-US" sz="1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BD0D0B02-3488-44A7-9401-D8F38D89BB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2" t="22988" r="1842" b="26530"/>
          <a:stretch/>
        </p:blipFill>
        <p:spPr bwMode="auto">
          <a:xfrm>
            <a:off x="6049140" y="1813852"/>
            <a:ext cx="2661889" cy="185996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1E547DF-61E5-448A-9854-CE1A47E4806C}"/>
              </a:ext>
            </a:extLst>
          </p:cNvPr>
          <p:cNvSpPr/>
          <p:nvPr/>
        </p:nvSpPr>
        <p:spPr>
          <a:xfrm>
            <a:off x="8711029" y="1787433"/>
            <a:ext cx="2500510" cy="1918483"/>
          </a:xfrm>
          <a:prstGeom prst="rect">
            <a:avLst/>
          </a:prstGeom>
          <a:solidFill>
            <a:srgbClr val="E6890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a:ln>
                  <a:noFill/>
                </a:ln>
                <a:solidFill>
                  <a:srgbClr val="FFFFFF"/>
                </a:solidFill>
                <a:effectLst/>
                <a:uLnTx/>
                <a:uFillTx/>
                <a:latin typeface="Calibri" panose="020F0502020204030204"/>
                <a:ea typeface="+mn-ea"/>
                <a:cs typeface="+mn-cs"/>
              </a:rPr>
              <a:t>Engaging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a:ln>
                  <a:noFill/>
                </a:ln>
                <a:solidFill>
                  <a:srgbClr val="FFFFFF"/>
                </a:solidFill>
                <a:effectLst/>
                <a:uLnTx/>
                <a:uFillTx/>
                <a:latin typeface="Calibri" panose="020F0502020204030204"/>
                <a:ea typeface="+mn-ea"/>
                <a:cs typeface="+mn-cs"/>
              </a:rPr>
              <a:t>Educating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a:ln>
                  <a:noFill/>
                </a:ln>
                <a:solidFill>
                  <a:srgbClr val="FFFFFF"/>
                </a:solidFill>
                <a:effectLst/>
                <a:uLnTx/>
                <a:uFillTx/>
                <a:latin typeface="Calibri" panose="020F0502020204030204"/>
                <a:ea typeface="+mn-ea"/>
                <a:cs typeface="+mn-cs"/>
              </a:rPr>
              <a:t>Empowering</a:t>
            </a:r>
          </a:p>
        </p:txBody>
      </p:sp>
      <p:sp>
        <p:nvSpPr>
          <p:cNvPr id="14" name="Rectangle 13">
            <a:extLst>
              <a:ext uri="{FF2B5EF4-FFF2-40B4-BE49-F238E27FC236}">
                <a16:creationId xmlns:a16="http://schemas.microsoft.com/office/drawing/2014/main" id="{EC506A25-C29F-45B0-B973-E82D70334B88}"/>
              </a:ext>
            </a:extLst>
          </p:cNvPr>
          <p:cNvSpPr/>
          <p:nvPr/>
        </p:nvSpPr>
        <p:spPr>
          <a:xfrm>
            <a:off x="508313" y="4456335"/>
            <a:ext cx="2439170" cy="1782748"/>
          </a:xfrm>
          <a:prstGeom prst="rect">
            <a:avLst/>
          </a:prstGeom>
          <a:solidFill>
            <a:srgbClr val="358494">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lumMod val="95000"/>
                  </a:srgbClr>
                </a:solidFill>
                <a:effectLst/>
                <a:uLnTx/>
                <a:uFillTx/>
                <a:latin typeface="Calibri" panose="020F0502020204030204"/>
                <a:ea typeface="+mn-ea"/>
                <a:cs typeface="+mn-cs"/>
              </a:rPr>
              <a:t>Gender Inequality &amp; Violence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9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peech Bubble: Oval 9">
            <a:extLst>
              <a:ext uri="{FF2B5EF4-FFF2-40B4-BE49-F238E27FC236}">
                <a16:creationId xmlns:a16="http://schemas.microsoft.com/office/drawing/2014/main" id="{4A2CE89E-ED82-483E-BB08-3CB37A9264D7}"/>
              </a:ext>
            </a:extLst>
          </p:cNvPr>
          <p:cNvSpPr/>
          <p:nvPr/>
        </p:nvSpPr>
        <p:spPr>
          <a:xfrm>
            <a:off x="6049027" y="3763648"/>
            <a:ext cx="2498978" cy="2048407"/>
          </a:xfrm>
          <a:prstGeom prst="wedgeEllipseCallout">
            <a:avLst>
              <a:gd name="adj1" fmla="val -58217"/>
              <a:gd name="adj2" fmla="val -25066"/>
            </a:avLst>
          </a:prstGeom>
          <a:solidFill>
            <a:srgbClr val="368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536E9CB-2B80-4D42-A288-6759375529DC}"/>
              </a:ext>
            </a:extLst>
          </p:cNvPr>
          <p:cNvSpPr/>
          <p:nvPr/>
        </p:nvSpPr>
        <p:spPr>
          <a:xfrm>
            <a:off x="442801" y="1196502"/>
            <a:ext cx="5163538" cy="622214"/>
          </a:xfrm>
          <a:prstGeom prst="rect">
            <a:avLst/>
          </a:prstGeom>
          <a:solidFill>
            <a:srgbClr val="AF1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Calibri" panose="020F0502020204030204"/>
                <a:ea typeface="+mn-ea"/>
                <a:cs typeface="+mn-cs"/>
              </a:rPr>
              <a:t>What it means to be an  HIV Prevention Ambassador</a:t>
            </a:r>
          </a:p>
        </p:txBody>
      </p:sp>
      <p:sp>
        <p:nvSpPr>
          <p:cNvPr id="15" name="Rectangle 14">
            <a:extLst>
              <a:ext uri="{FF2B5EF4-FFF2-40B4-BE49-F238E27FC236}">
                <a16:creationId xmlns:a16="http://schemas.microsoft.com/office/drawing/2014/main" id="{5F143566-44F5-4E9D-BA62-4C04893630FE}"/>
              </a:ext>
            </a:extLst>
          </p:cNvPr>
          <p:cNvSpPr/>
          <p:nvPr/>
        </p:nvSpPr>
        <p:spPr>
          <a:xfrm>
            <a:off x="6049139" y="1191638"/>
            <a:ext cx="5162400" cy="622214"/>
          </a:xfrm>
          <a:prstGeom prst="rect">
            <a:avLst/>
          </a:prstGeom>
          <a:solidFill>
            <a:srgbClr val="E68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What I love about being an HIV Prevention Ambassador</a:t>
            </a:r>
          </a:p>
        </p:txBody>
      </p:sp>
      <p:sp>
        <p:nvSpPr>
          <p:cNvPr id="18" name="Rectangle 17">
            <a:extLst>
              <a:ext uri="{FF2B5EF4-FFF2-40B4-BE49-F238E27FC236}">
                <a16:creationId xmlns:a16="http://schemas.microsoft.com/office/drawing/2014/main" id="{73F3C628-0E04-4025-B949-3C0E76C189F3}"/>
              </a:ext>
            </a:extLst>
          </p:cNvPr>
          <p:cNvSpPr/>
          <p:nvPr/>
        </p:nvSpPr>
        <p:spPr>
          <a:xfrm>
            <a:off x="508312" y="4021988"/>
            <a:ext cx="5098027" cy="484760"/>
          </a:xfrm>
          <a:prstGeom prst="rect">
            <a:avLst/>
          </a:prstGeom>
          <a:solidFill>
            <a:srgbClr val="358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Calibri" panose="020F0502020204030204"/>
                <a:ea typeface="+mn-ea"/>
                <a:cs typeface="+mn-cs"/>
              </a:rPr>
              <a:t>My favourite AT session</a:t>
            </a:r>
          </a:p>
        </p:txBody>
      </p:sp>
      <p:pic>
        <p:nvPicPr>
          <p:cNvPr id="9" name="Picture 8">
            <a:extLst>
              <a:ext uri="{FF2B5EF4-FFF2-40B4-BE49-F238E27FC236}">
                <a16:creationId xmlns:a16="http://schemas.microsoft.com/office/drawing/2014/main" id="{5E866ED9-9272-47A9-B3D0-8C272C09E438}"/>
              </a:ext>
            </a:extLst>
          </p:cNvPr>
          <p:cNvPicPr>
            <a:picLocks noChangeAspect="1"/>
          </p:cNvPicPr>
          <p:nvPr/>
        </p:nvPicPr>
        <p:blipFill rotWithShape="1">
          <a:blip r:embed="rId5"/>
          <a:srcRect l="2659" t="17277" r="2648"/>
          <a:stretch/>
        </p:blipFill>
        <p:spPr>
          <a:xfrm>
            <a:off x="2947481" y="4501884"/>
            <a:ext cx="2658857" cy="1742063"/>
          </a:xfrm>
          <a:prstGeom prst="rect">
            <a:avLst/>
          </a:prstGeom>
        </p:spPr>
      </p:pic>
      <p:sp>
        <p:nvSpPr>
          <p:cNvPr id="20" name="TextBox 19">
            <a:extLst>
              <a:ext uri="{FF2B5EF4-FFF2-40B4-BE49-F238E27FC236}">
                <a16:creationId xmlns:a16="http://schemas.microsoft.com/office/drawing/2014/main" id="{2A66D5E1-FB03-473E-92F9-E433BC4A112E}"/>
              </a:ext>
            </a:extLst>
          </p:cNvPr>
          <p:cNvSpPr txBox="1"/>
          <p:nvPr/>
        </p:nvSpPr>
        <p:spPr>
          <a:xfrm>
            <a:off x="6366691" y="4147380"/>
            <a:ext cx="22636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FFFFFF"/>
                </a:solidFill>
                <a:effectLst/>
                <a:uLnTx/>
                <a:uFillTx/>
                <a:latin typeface="Calibri" panose="020F0502020204030204"/>
                <a:ea typeface="+mn-ea"/>
                <a:cs typeface="+mn-cs"/>
              </a:rPr>
              <a:t>Rates of GBV in SA are very high and this plays a big role in the high rates of HIV </a:t>
            </a:r>
          </a:p>
        </p:txBody>
      </p:sp>
      <p:sp>
        <p:nvSpPr>
          <p:cNvPr id="16" name="Speech Bubble: Oval 15">
            <a:extLst>
              <a:ext uri="{FF2B5EF4-FFF2-40B4-BE49-F238E27FC236}">
                <a16:creationId xmlns:a16="http://schemas.microsoft.com/office/drawing/2014/main" id="{DC085C67-6A2E-4F3F-908B-2A828736741C}"/>
              </a:ext>
            </a:extLst>
          </p:cNvPr>
          <p:cNvSpPr/>
          <p:nvPr/>
        </p:nvSpPr>
        <p:spPr>
          <a:xfrm>
            <a:off x="8850861" y="4037174"/>
            <a:ext cx="2360678" cy="2201909"/>
          </a:xfrm>
          <a:prstGeom prst="wedgeEllipseCallout">
            <a:avLst>
              <a:gd name="adj1" fmla="val -58217"/>
              <a:gd name="adj2" fmla="val -25066"/>
            </a:avLst>
          </a:prstGeom>
          <a:solidFill>
            <a:srgbClr val="368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1 in 5 women in South Africa experience physical abuse from the partners</a:t>
            </a:r>
            <a:endParaRPr kumimoji="0" lang="en-ZA"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975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5437-42ED-D246-943E-C40BC370AB4F}"/>
              </a:ext>
            </a:extLst>
          </p:cNvPr>
          <p:cNvSpPr>
            <a:spLocks noGrp="1"/>
          </p:cNvSpPr>
          <p:nvPr>
            <p:ph type="title"/>
          </p:nvPr>
        </p:nvSpPr>
        <p:spPr/>
        <p:txBody>
          <a:bodyPr/>
          <a:lstStyle/>
          <a:p>
            <a:r>
              <a:rPr lang="en-US"/>
              <a:t>Field testing the Ambassador Training: Mazowe</a:t>
            </a:r>
          </a:p>
        </p:txBody>
      </p:sp>
      <p:sp>
        <p:nvSpPr>
          <p:cNvPr id="3" name="Content Placeholder 2">
            <a:extLst>
              <a:ext uri="{FF2B5EF4-FFF2-40B4-BE49-F238E27FC236}">
                <a16:creationId xmlns:a16="http://schemas.microsoft.com/office/drawing/2014/main" id="{6493E0BD-230F-F24E-876B-4143EB3C09BC}"/>
              </a:ext>
            </a:extLst>
          </p:cNvPr>
          <p:cNvSpPr>
            <a:spLocks noGrp="1"/>
          </p:cNvSpPr>
          <p:nvPr>
            <p:ph idx="1"/>
          </p:nvPr>
        </p:nvSpPr>
        <p:spPr>
          <a:xfrm>
            <a:off x="838200" y="1350337"/>
            <a:ext cx="9677400" cy="1347708"/>
          </a:xfrm>
        </p:spPr>
        <p:txBody>
          <a:bodyPr/>
          <a:lstStyle/>
          <a:p>
            <a:r>
              <a:rPr lang="en-US"/>
              <a:t>Small, rapid non-research field test in Mazowe, Zimbabwe collecting knowledge change among ambassadors, </a:t>
            </a:r>
            <a:r>
              <a:rPr lang="en-US" err="1"/>
              <a:t>PrEP</a:t>
            </a:r>
            <a:r>
              <a:rPr lang="en-US"/>
              <a:t> uptake data, and qualitative inputs from ambassadors</a:t>
            </a:r>
          </a:p>
        </p:txBody>
      </p:sp>
      <p:graphicFrame>
        <p:nvGraphicFramePr>
          <p:cNvPr id="4" name="Table 3">
            <a:extLst>
              <a:ext uri="{FF2B5EF4-FFF2-40B4-BE49-F238E27FC236}">
                <a16:creationId xmlns:a16="http://schemas.microsoft.com/office/drawing/2014/main" id="{3293F885-FCDB-4B20-8D10-F4E62E942694}"/>
              </a:ext>
            </a:extLst>
          </p:cNvPr>
          <p:cNvGraphicFramePr>
            <a:graphicFrameLocks noGrp="1"/>
          </p:cNvGraphicFramePr>
          <p:nvPr/>
        </p:nvGraphicFramePr>
        <p:xfrm>
          <a:off x="740348" y="2910582"/>
          <a:ext cx="9440486" cy="3071715"/>
        </p:xfrm>
        <a:graphic>
          <a:graphicData uri="http://schemas.openxmlformats.org/drawingml/2006/table">
            <a:tbl>
              <a:tblPr firstRow="1" firstCol="1" bandRow="1">
                <a:tableStyleId>{5C22544A-7EE6-4342-B048-85BDC9FD1C3A}</a:tableStyleId>
              </a:tblPr>
              <a:tblGrid>
                <a:gridCol w="1332719">
                  <a:extLst>
                    <a:ext uri="{9D8B030D-6E8A-4147-A177-3AD203B41FA5}">
                      <a16:colId xmlns:a16="http://schemas.microsoft.com/office/drawing/2014/main" val="3010552696"/>
                    </a:ext>
                  </a:extLst>
                </a:gridCol>
                <a:gridCol w="1003023">
                  <a:extLst>
                    <a:ext uri="{9D8B030D-6E8A-4147-A177-3AD203B41FA5}">
                      <a16:colId xmlns:a16="http://schemas.microsoft.com/office/drawing/2014/main" val="2159190986"/>
                    </a:ext>
                  </a:extLst>
                </a:gridCol>
                <a:gridCol w="1086608">
                  <a:extLst>
                    <a:ext uri="{9D8B030D-6E8A-4147-A177-3AD203B41FA5}">
                      <a16:colId xmlns:a16="http://schemas.microsoft.com/office/drawing/2014/main" val="4249274687"/>
                    </a:ext>
                  </a:extLst>
                </a:gridCol>
                <a:gridCol w="1086608">
                  <a:extLst>
                    <a:ext uri="{9D8B030D-6E8A-4147-A177-3AD203B41FA5}">
                      <a16:colId xmlns:a16="http://schemas.microsoft.com/office/drawing/2014/main" val="1222583211"/>
                    </a:ext>
                  </a:extLst>
                </a:gridCol>
                <a:gridCol w="1086608">
                  <a:extLst>
                    <a:ext uri="{9D8B030D-6E8A-4147-A177-3AD203B41FA5}">
                      <a16:colId xmlns:a16="http://schemas.microsoft.com/office/drawing/2014/main" val="3704777608"/>
                    </a:ext>
                  </a:extLst>
                </a:gridCol>
                <a:gridCol w="1922460">
                  <a:extLst>
                    <a:ext uri="{9D8B030D-6E8A-4147-A177-3AD203B41FA5}">
                      <a16:colId xmlns:a16="http://schemas.microsoft.com/office/drawing/2014/main" val="2982853770"/>
                    </a:ext>
                  </a:extLst>
                </a:gridCol>
                <a:gridCol w="1922460">
                  <a:extLst>
                    <a:ext uri="{9D8B030D-6E8A-4147-A177-3AD203B41FA5}">
                      <a16:colId xmlns:a16="http://schemas.microsoft.com/office/drawing/2014/main" val="4244758556"/>
                    </a:ext>
                  </a:extLst>
                </a:gridCol>
              </a:tblGrid>
              <a:tr h="418797">
                <a:tc>
                  <a:txBody>
                    <a:bodyPr/>
                    <a:lstStyle/>
                    <a:p>
                      <a:pPr marL="0" marR="0">
                        <a:lnSpc>
                          <a:spcPct val="100000"/>
                        </a:lnSpc>
                        <a:spcBef>
                          <a:spcPts val="0"/>
                        </a:spcBef>
                        <a:spcAft>
                          <a:spcPts val="0"/>
                        </a:spcAft>
                      </a:pPr>
                      <a:r>
                        <a:rPr lang="en-US" sz="2400">
                          <a:effectLst/>
                        </a:rPr>
                        <a:t>Gender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5">
                  <a:txBody>
                    <a:bodyPr/>
                    <a:lstStyle/>
                    <a:p>
                      <a:pPr marL="0" marR="0" algn="ctr">
                        <a:lnSpc>
                          <a:spcPct val="100000"/>
                        </a:lnSpc>
                        <a:spcBef>
                          <a:spcPts val="0"/>
                        </a:spcBef>
                        <a:spcAft>
                          <a:spcPts val="0"/>
                        </a:spcAft>
                      </a:pPr>
                      <a:r>
                        <a:rPr lang="en-US" sz="2400">
                          <a:effectLst/>
                        </a:rPr>
                        <a:t>Age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0000"/>
                        </a:lnSpc>
                        <a:spcBef>
                          <a:spcPts val="0"/>
                        </a:spcBef>
                        <a:spcAft>
                          <a:spcPts val="0"/>
                        </a:spcAft>
                      </a:pPr>
                      <a:r>
                        <a:rPr lang="en-US" sz="2800">
                          <a:effectLst/>
                          <a:latin typeface="Calibri" panose="020F0502020204030204" pitchFamily="34" charset="0"/>
                          <a:ea typeface="Calibri" panose="020F0502020204030204" pitchFamily="34" charset="0"/>
                          <a:cs typeface="Times New Roman" panose="02020603050405020304" pitchFamily="18" charset="0"/>
                        </a:rPr>
                        <a:t>Total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8697581"/>
                  </a:ext>
                </a:extLst>
              </a:tr>
              <a:tr h="528999">
                <a:tc>
                  <a:txBody>
                    <a:bodyPr/>
                    <a:lstStyle/>
                    <a:p>
                      <a:pPr marL="0" marR="0" algn="ctr">
                        <a:lnSpc>
                          <a:spcPct val="100000"/>
                        </a:lnSpc>
                        <a:spcBef>
                          <a:spcPts val="0"/>
                        </a:spcBef>
                        <a:spcAft>
                          <a:spcPts val="0"/>
                        </a:spcAft>
                      </a:pPr>
                      <a:r>
                        <a:rPr lang="en-US" sz="24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20–24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25–29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30–24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35–39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40+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5679281"/>
                  </a:ext>
                </a:extLst>
              </a:tr>
              <a:tr h="528999">
                <a:tc>
                  <a:txBody>
                    <a:bodyPr/>
                    <a:lstStyle/>
                    <a:p>
                      <a:pPr marL="0" marR="0">
                        <a:lnSpc>
                          <a:spcPct val="100000"/>
                        </a:lnSpc>
                        <a:spcBef>
                          <a:spcPts val="0"/>
                        </a:spcBef>
                        <a:spcAft>
                          <a:spcPts val="0"/>
                        </a:spcAft>
                      </a:pPr>
                      <a:r>
                        <a:rPr lang="en-US" sz="2400">
                          <a:effectLst/>
                        </a:rPr>
                        <a:t>Female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14</a:t>
                      </a:r>
                    </a:p>
                  </a:txBody>
                  <a:tcPr marL="68580" marR="68580" marT="0" marB="0"/>
                </a:tc>
                <a:extLst>
                  <a:ext uri="{0D108BD9-81ED-4DB2-BD59-A6C34878D82A}">
                    <a16:rowId xmlns:a16="http://schemas.microsoft.com/office/drawing/2014/main" val="493202014"/>
                  </a:ext>
                </a:extLst>
              </a:tr>
              <a:tr h="528999">
                <a:tc>
                  <a:txBody>
                    <a:bodyPr/>
                    <a:lstStyle/>
                    <a:p>
                      <a:pPr marL="0" marR="0">
                        <a:lnSpc>
                          <a:spcPct val="100000"/>
                        </a:lnSpc>
                        <a:spcBef>
                          <a:spcPts val="0"/>
                        </a:spcBef>
                        <a:spcAft>
                          <a:spcPts val="0"/>
                        </a:spcAft>
                      </a:pPr>
                      <a:r>
                        <a:rPr lang="en-US" sz="2400">
                          <a:effectLst/>
                        </a:rPr>
                        <a:t>Male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tc>
                <a:extLst>
                  <a:ext uri="{0D108BD9-81ED-4DB2-BD59-A6C34878D82A}">
                    <a16:rowId xmlns:a16="http://schemas.microsoft.com/office/drawing/2014/main" val="2560731853"/>
                  </a:ext>
                </a:extLst>
              </a:tr>
              <a:tr h="528999">
                <a:tc>
                  <a:txBody>
                    <a:bodyPr/>
                    <a:lstStyle/>
                    <a:p>
                      <a:pPr marL="0" marR="0">
                        <a:lnSpc>
                          <a:spcPct val="100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Total</a:t>
                      </a:r>
                    </a:p>
                  </a:txBody>
                  <a:tcPr marL="68580" marR="68580" marT="0" marB="0"/>
                </a:tc>
                <a:tc>
                  <a:txBody>
                    <a:bodyPr/>
                    <a:lstStyle/>
                    <a:p>
                      <a:pPr marL="0" marR="0" algn="ctr">
                        <a:lnSpc>
                          <a:spcPct val="100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tc>
                <a:tc>
                  <a:txBody>
                    <a:bodyPr/>
                    <a:lstStyle/>
                    <a:p>
                      <a:pPr marL="0" marR="0" algn="ctr">
                        <a:lnSpc>
                          <a:spcPct val="100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tc>
                <a:tc>
                  <a:txBody>
                    <a:bodyPr/>
                    <a:lstStyle/>
                    <a:p>
                      <a:pPr marL="0" marR="0" algn="ctr">
                        <a:lnSpc>
                          <a:spcPct val="100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100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tc>
                  <a:txBody>
                    <a:bodyPr/>
                    <a:lstStyle/>
                    <a:p>
                      <a:pPr marL="0" marR="0" algn="ctr">
                        <a:lnSpc>
                          <a:spcPct val="100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tc>
                  <a:txBody>
                    <a:bodyPr/>
                    <a:lstStyle/>
                    <a:p>
                      <a:pPr marL="0" marR="0" algn="ctr">
                        <a:lnSpc>
                          <a:spcPct val="100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17</a:t>
                      </a:r>
                    </a:p>
                  </a:txBody>
                  <a:tcPr marL="68580" marR="68580" marT="0" marB="0"/>
                </a:tc>
                <a:extLst>
                  <a:ext uri="{0D108BD9-81ED-4DB2-BD59-A6C34878D82A}">
                    <a16:rowId xmlns:a16="http://schemas.microsoft.com/office/drawing/2014/main" val="3106809767"/>
                  </a:ext>
                </a:extLst>
              </a:tr>
              <a:tr h="528999">
                <a:tc gridSpan="7">
                  <a:txBody>
                    <a:bodyPr/>
                    <a:lstStyle/>
                    <a:p>
                      <a:pPr marL="0" marR="0" lvl="0" algn="r">
                        <a:lnSpc>
                          <a:spcPct val="100000"/>
                        </a:lnSpc>
                        <a:spcBef>
                          <a:spcPts val="0"/>
                        </a:spcBef>
                        <a:spcAft>
                          <a:spcPts val="0"/>
                        </a:spcAft>
                      </a:pPr>
                      <a:r>
                        <a:rPr lang="en-US" sz="1800" b="0" i="1">
                          <a:effectLst/>
                          <a:latin typeface="Calibri" panose="020F0502020204030204" pitchFamily="34" charset="0"/>
                          <a:ea typeface="Calibri" panose="020F0502020204030204" pitchFamily="34" charset="0"/>
                          <a:cs typeface="Times New Roman" panose="02020603050405020304" pitchFamily="18" charset="0"/>
                        </a:rPr>
                        <a:t>*Information about participants’ sexual orientation and sex assigned at birth were not collected</a:t>
                      </a:r>
                    </a:p>
                  </a:txBody>
                  <a:tcPr marL="68580" marR="68580" marT="0" marB="0"/>
                </a:tc>
                <a:tc hMerge="1">
                  <a:txBody>
                    <a:bodyPr/>
                    <a:lstStyle/>
                    <a:p>
                      <a:pPr marL="0" marR="0" algn="ctr">
                        <a:lnSpc>
                          <a:spcPct val="200000"/>
                        </a:lnSpc>
                        <a:spcBef>
                          <a:spcPts val="0"/>
                        </a:spcBef>
                        <a:spcAft>
                          <a:spcPts val="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gn="ctr">
                        <a:lnSpc>
                          <a:spcPct val="200000"/>
                        </a:lnSpc>
                        <a:spcBef>
                          <a:spcPts val="0"/>
                        </a:spcBef>
                        <a:spcAft>
                          <a:spcPts val="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gn="ctr">
                        <a:lnSpc>
                          <a:spcPct val="200000"/>
                        </a:lnSpc>
                        <a:spcBef>
                          <a:spcPts val="0"/>
                        </a:spcBef>
                        <a:spcAft>
                          <a:spcPts val="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gn="ctr">
                        <a:lnSpc>
                          <a:spcPct val="200000"/>
                        </a:lnSpc>
                        <a:spcBef>
                          <a:spcPts val="0"/>
                        </a:spcBef>
                        <a:spcAft>
                          <a:spcPts val="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gn="ctr">
                        <a:lnSpc>
                          <a:spcPct val="200000"/>
                        </a:lnSpc>
                        <a:spcBef>
                          <a:spcPts val="0"/>
                        </a:spcBef>
                        <a:spcAft>
                          <a:spcPts val="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gn="ctr">
                        <a:lnSpc>
                          <a:spcPct val="200000"/>
                        </a:lnSpc>
                        <a:spcBef>
                          <a:spcPts val="0"/>
                        </a:spcBef>
                        <a:spcAft>
                          <a:spcPts val="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5254821"/>
                  </a:ext>
                </a:extLst>
              </a:tr>
            </a:tbl>
          </a:graphicData>
        </a:graphic>
      </p:graphicFrame>
    </p:spTree>
    <p:extLst>
      <p:ext uri="{BB962C8B-B14F-4D97-AF65-F5344CB8AC3E}">
        <p14:creationId xmlns:p14="http://schemas.microsoft.com/office/powerpoint/2010/main" val="3786615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9C688-6F01-4E94-8C32-5E3177F8D0C8}"/>
              </a:ext>
            </a:extLst>
          </p:cNvPr>
          <p:cNvSpPr>
            <a:spLocks noGrp="1"/>
          </p:cNvSpPr>
          <p:nvPr>
            <p:ph type="title"/>
          </p:nvPr>
        </p:nvSpPr>
        <p:spPr/>
        <p:txBody>
          <a:bodyPr/>
          <a:lstStyle/>
          <a:p>
            <a:r>
              <a:rPr lang="en-US"/>
              <a:t>Field testing the Ambassador Training: Mazowe</a:t>
            </a:r>
          </a:p>
        </p:txBody>
      </p:sp>
      <p:sp>
        <p:nvSpPr>
          <p:cNvPr id="18" name="Content Placeholder 17">
            <a:extLst>
              <a:ext uri="{FF2B5EF4-FFF2-40B4-BE49-F238E27FC236}">
                <a16:creationId xmlns:a16="http://schemas.microsoft.com/office/drawing/2014/main" id="{4E20D2CD-5E40-4AEE-BF5B-6A02BF36DDA6}"/>
              </a:ext>
            </a:extLst>
          </p:cNvPr>
          <p:cNvSpPr>
            <a:spLocks noGrp="1"/>
          </p:cNvSpPr>
          <p:nvPr>
            <p:ph idx="1"/>
          </p:nvPr>
        </p:nvSpPr>
        <p:spPr>
          <a:xfrm>
            <a:off x="838201" y="1179871"/>
            <a:ext cx="9677400" cy="5020050"/>
          </a:xfrm>
        </p:spPr>
        <p:txBody>
          <a:bodyPr/>
          <a:lstStyle/>
          <a:p>
            <a:r>
              <a:rPr lang="en-US"/>
              <a:t>Pre- and post-test responses showed an </a:t>
            </a:r>
            <a:r>
              <a:rPr lang="en-US" b="1">
                <a:solidFill>
                  <a:schemeClr val="accent2"/>
                </a:solidFill>
              </a:rPr>
              <a:t>approximate 24% improvement in oral </a:t>
            </a:r>
            <a:r>
              <a:rPr lang="en-US" b="1" err="1">
                <a:solidFill>
                  <a:schemeClr val="accent2"/>
                </a:solidFill>
              </a:rPr>
              <a:t>PrEP</a:t>
            </a:r>
            <a:r>
              <a:rPr lang="en-US" b="1">
                <a:solidFill>
                  <a:schemeClr val="accent2"/>
                </a:solidFill>
              </a:rPr>
              <a:t> knowledge among ambassadors</a:t>
            </a:r>
            <a:r>
              <a:rPr lang="en-US"/>
              <a:t>, from an average of 17 out of 29 correct answers (59%) to 24 our of 29 correct answers (83%) to knowledge questions</a:t>
            </a:r>
          </a:p>
          <a:p>
            <a:r>
              <a:rPr lang="en-US" sz="2800" b="1">
                <a:solidFill>
                  <a:schemeClr val="accent2"/>
                </a:solidFill>
              </a:rPr>
              <a:t>Oral </a:t>
            </a:r>
            <a:r>
              <a:rPr lang="en-US" sz="2800" b="1" err="1">
                <a:solidFill>
                  <a:schemeClr val="accent2"/>
                </a:solidFill>
              </a:rPr>
              <a:t>PrEP</a:t>
            </a:r>
            <a:r>
              <a:rPr lang="en-US" sz="2800" b="1">
                <a:solidFill>
                  <a:schemeClr val="accent2"/>
                </a:solidFill>
              </a:rPr>
              <a:t> uptake by AGYW increased by 59% </a:t>
            </a:r>
            <a:r>
              <a:rPr lang="en-US" sz="2800"/>
              <a:t>at the original facilities after the training </a:t>
            </a:r>
          </a:p>
          <a:p>
            <a:r>
              <a:rPr lang="en-US" sz="2800"/>
              <a:t>Trained ambassadors also supported the initiation of </a:t>
            </a:r>
            <a:r>
              <a:rPr lang="en-US" sz="2800" err="1"/>
              <a:t>PrEP</a:t>
            </a:r>
            <a:r>
              <a:rPr lang="en-US" sz="2800"/>
              <a:t> service delivery at 10 new facilities. Five new ambassadors were trained in early 2020 to help cover all facilities in the district. </a:t>
            </a:r>
          </a:p>
          <a:p>
            <a:endParaRPr lang="en-US"/>
          </a:p>
        </p:txBody>
      </p:sp>
    </p:spTree>
    <p:extLst>
      <p:ext uri="{BB962C8B-B14F-4D97-AF65-F5344CB8AC3E}">
        <p14:creationId xmlns:p14="http://schemas.microsoft.com/office/powerpoint/2010/main" val="2257812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5437-42ED-D246-943E-C40BC370AB4F}"/>
              </a:ext>
            </a:extLst>
          </p:cNvPr>
          <p:cNvSpPr>
            <a:spLocks noGrp="1"/>
          </p:cNvSpPr>
          <p:nvPr>
            <p:ph type="title"/>
          </p:nvPr>
        </p:nvSpPr>
        <p:spPr/>
        <p:txBody>
          <a:bodyPr/>
          <a:lstStyle/>
          <a:p>
            <a:r>
              <a:rPr lang="en-US"/>
              <a:t>Field testing the Ambassador Training: Mazowe</a:t>
            </a:r>
          </a:p>
        </p:txBody>
      </p:sp>
      <p:sp>
        <p:nvSpPr>
          <p:cNvPr id="3" name="Content Placeholder 2">
            <a:extLst>
              <a:ext uri="{FF2B5EF4-FFF2-40B4-BE49-F238E27FC236}">
                <a16:creationId xmlns:a16="http://schemas.microsoft.com/office/drawing/2014/main" id="{6493E0BD-230F-F24E-876B-4143EB3C09BC}"/>
              </a:ext>
            </a:extLst>
          </p:cNvPr>
          <p:cNvSpPr>
            <a:spLocks noGrp="1"/>
          </p:cNvSpPr>
          <p:nvPr>
            <p:ph idx="1"/>
          </p:nvPr>
        </p:nvSpPr>
        <p:spPr>
          <a:xfrm>
            <a:off x="838200" y="1338242"/>
            <a:ext cx="4833258" cy="4838721"/>
          </a:xfrm>
        </p:spPr>
        <p:txBody>
          <a:bodyPr vert="horz" lIns="91440" tIns="45720" rIns="91440" bIns="45720" rtlCol="0" anchor="t">
            <a:noAutofit/>
          </a:bodyPr>
          <a:lstStyle/>
          <a:p>
            <a:r>
              <a:rPr lang="en-US" sz="2000">
                <a:ea typeface="+mn-lt"/>
                <a:cs typeface="+mn-lt"/>
              </a:rPr>
              <a:t>Qualitative discussions were carried out with ambassadors at six weeks and four months following the training.</a:t>
            </a:r>
            <a:endParaRPr lang="en-US" sz="2000">
              <a:cs typeface="Calibri"/>
            </a:endParaRPr>
          </a:p>
          <a:p>
            <a:r>
              <a:rPr lang="en-US" sz="2000">
                <a:ea typeface="+mn-lt"/>
                <a:cs typeface="+mn-lt"/>
              </a:rPr>
              <a:t>Knowledge gained increased their confidence and helped expand the number of AGYW they were able to connect with and refer for oral </a:t>
            </a:r>
            <a:r>
              <a:rPr lang="en-US" sz="2000" err="1">
                <a:ea typeface="+mn-lt"/>
                <a:cs typeface="+mn-lt"/>
              </a:rPr>
              <a:t>PrEP</a:t>
            </a:r>
            <a:r>
              <a:rPr lang="en-US" sz="2000">
                <a:ea typeface="+mn-lt"/>
                <a:cs typeface="+mn-lt"/>
              </a:rPr>
              <a:t> initiation.</a:t>
            </a:r>
            <a:endParaRPr lang="en-US" sz="2000">
              <a:cs typeface="Calibri"/>
            </a:endParaRPr>
          </a:p>
          <a:p>
            <a:r>
              <a:rPr lang="en-US" sz="2000">
                <a:ea typeface="+mn-lt"/>
                <a:cs typeface="+mn-lt"/>
              </a:rPr>
              <a:t>Ambassadors reported making regular phone calls and home visits to support AGYW with continuation.</a:t>
            </a:r>
            <a:endParaRPr lang="en-US" sz="2000">
              <a:cs typeface="Calibri"/>
            </a:endParaRPr>
          </a:p>
          <a:p>
            <a:r>
              <a:rPr lang="en-US" sz="2000">
                <a:ea typeface="+mn-lt"/>
                <a:cs typeface="+mn-lt"/>
              </a:rPr>
              <a:t>Two ambassadors recounted using their new, in-depth oral </a:t>
            </a:r>
            <a:r>
              <a:rPr lang="en-US" sz="2000" err="1">
                <a:ea typeface="+mn-lt"/>
                <a:cs typeface="+mn-lt"/>
              </a:rPr>
              <a:t>PrEP</a:t>
            </a:r>
            <a:r>
              <a:rPr lang="en-US" sz="2000">
                <a:ea typeface="+mn-lt"/>
                <a:cs typeface="+mn-lt"/>
              </a:rPr>
              <a:t> knowledge to support four AGYW to reinitiate oral </a:t>
            </a:r>
            <a:r>
              <a:rPr lang="en-US" sz="2000" err="1">
                <a:ea typeface="+mn-lt"/>
                <a:cs typeface="+mn-lt"/>
              </a:rPr>
              <a:t>PrEP</a:t>
            </a:r>
            <a:r>
              <a:rPr lang="en-US" sz="2000">
                <a:ea typeface="+mn-lt"/>
                <a:cs typeface="+mn-lt"/>
              </a:rPr>
              <a:t> after they had stopped taking it due to side effects.</a:t>
            </a:r>
            <a:endParaRPr lang="en-US" sz="2000">
              <a:cs typeface="Calibri"/>
            </a:endParaRPr>
          </a:p>
          <a:p>
            <a:endParaRPr lang="en-US" sz="2000">
              <a:cs typeface="Calibri"/>
            </a:endParaRPr>
          </a:p>
        </p:txBody>
      </p:sp>
      <p:pic>
        <p:nvPicPr>
          <p:cNvPr id="5" name="Picture 5" descr="Text, chat or text message&#10;&#10;Description automatically generated">
            <a:extLst>
              <a:ext uri="{FF2B5EF4-FFF2-40B4-BE49-F238E27FC236}">
                <a16:creationId xmlns:a16="http://schemas.microsoft.com/office/drawing/2014/main" id="{192A2981-9400-C068-9E54-317AA1402494}"/>
              </a:ext>
            </a:extLst>
          </p:cNvPr>
          <p:cNvPicPr>
            <a:picLocks noChangeAspect="1"/>
          </p:cNvPicPr>
          <p:nvPr/>
        </p:nvPicPr>
        <p:blipFill>
          <a:blip r:embed="rId3"/>
          <a:stretch>
            <a:fillRect/>
          </a:stretch>
        </p:blipFill>
        <p:spPr>
          <a:xfrm>
            <a:off x="6097209" y="1434078"/>
            <a:ext cx="4333723" cy="1377274"/>
          </a:xfrm>
          <a:prstGeom prst="rect">
            <a:avLst/>
          </a:prstGeom>
        </p:spPr>
      </p:pic>
      <p:pic>
        <p:nvPicPr>
          <p:cNvPr id="6" name="Picture 6">
            <a:extLst>
              <a:ext uri="{FF2B5EF4-FFF2-40B4-BE49-F238E27FC236}">
                <a16:creationId xmlns:a16="http://schemas.microsoft.com/office/drawing/2014/main" id="{F9F1FF0B-2EE2-B1DD-049E-8E7DB0BAAAB5}"/>
              </a:ext>
            </a:extLst>
          </p:cNvPr>
          <p:cNvPicPr>
            <a:picLocks noChangeAspect="1"/>
          </p:cNvPicPr>
          <p:nvPr/>
        </p:nvPicPr>
        <p:blipFill>
          <a:blip r:embed="rId4"/>
          <a:stretch>
            <a:fillRect/>
          </a:stretch>
        </p:blipFill>
        <p:spPr>
          <a:xfrm>
            <a:off x="6097210" y="3076860"/>
            <a:ext cx="4339771" cy="940137"/>
          </a:xfrm>
          <a:prstGeom prst="rect">
            <a:avLst/>
          </a:prstGeom>
        </p:spPr>
      </p:pic>
      <p:pic>
        <p:nvPicPr>
          <p:cNvPr id="7" name="Picture 7" descr="Text&#10;&#10;Description automatically generated">
            <a:extLst>
              <a:ext uri="{FF2B5EF4-FFF2-40B4-BE49-F238E27FC236}">
                <a16:creationId xmlns:a16="http://schemas.microsoft.com/office/drawing/2014/main" id="{923FB26C-1140-D2AE-BFB2-4EB6DDA79F02}"/>
              </a:ext>
            </a:extLst>
          </p:cNvPr>
          <p:cNvPicPr>
            <a:picLocks noChangeAspect="1"/>
          </p:cNvPicPr>
          <p:nvPr/>
        </p:nvPicPr>
        <p:blipFill>
          <a:blip r:embed="rId5"/>
          <a:stretch>
            <a:fillRect/>
          </a:stretch>
        </p:blipFill>
        <p:spPr>
          <a:xfrm>
            <a:off x="6097210" y="4345701"/>
            <a:ext cx="4339771" cy="942454"/>
          </a:xfrm>
          <a:prstGeom prst="rect">
            <a:avLst/>
          </a:prstGeom>
        </p:spPr>
      </p:pic>
    </p:spTree>
    <p:extLst>
      <p:ext uri="{BB962C8B-B14F-4D97-AF65-F5344CB8AC3E}">
        <p14:creationId xmlns:p14="http://schemas.microsoft.com/office/powerpoint/2010/main" val="17112588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5437-42ED-D246-943E-C40BC370AB4F}"/>
              </a:ext>
            </a:extLst>
          </p:cNvPr>
          <p:cNvSpPr>
            <a:spLocks noGrp="1"/>
          </p:cNvSpPr>
          <p:nvPr>
            <p:ph type="title"/>
          </p:nvPr>
        </p:nvSpPr>
        <p:spPr/>
        <p:txBody>
          <a:bodyPr/>
          <a:lstStyle/>
          <a:p>
            <a:r>
              <a:rPr lang="en-US"/>
              <a:t>Field testing the Ambassador Training: Mazowe</a:t>
            </a:r>
          </a:p>
        </p:txBody>
      </p:sp>
      <p:sp>
        <p:nvSpPr>
          <p:cNvPr id="3" name="Content Placeholder 2">
            <a:extLst>
              <a:ext uri="{FF2B5EF4-FFF2-40B4-BE49-F238E27FC236}">
                <a16:creationId xmlns:a16="http://schemas.microsoft.com/office/drawing/2014/main" id="{6493E0BD-230F-F24E-876B-4143EB3C09BC}"/>
              </a:ext>
            </a:extLst>
          </p:cNvPr>
          <p:cNvSpPr>
            <a:spLocks noGrp="1"/>
          </p:cNvSpPr>
          <p:nvPr>
            <p:ph idx="1"/>
          </p:nvPr>
        </p:nvSpPr>
        <p:spPr>
          <a:xfrm>
            <a:off x="838200" y="1338242"/>
            <a:ext cx="4833258" cy="4838721"/>
          </a:xfrm>
        </p:spPr>
        <p:txBody>
          <a:bodyPr vert="horz" lIns="91440" tIns="45720" rIns="91440" bIns="45720" rtlCol="0" anchor="t">
            <a:noAutofit/>
          </a:bodyPr>
          <a:lstStyle/>
          <a:p>
            <a:r>
              <a:rPr lang="en-US" sz="2000">
                <a:ea typeface="+mn-lt"/>
                <a:cs typeface="+mn-lt"/>
              </a:rPr>
              <a:t>The most commonly used tools at the 4-month point were: </a:t>
            </a:r>
            <a:endParaRPr lang="en-US" sz="2000">
              <a:cs typeface="Calibri"/>
            </a:endParaRPr>
          </a:p>
          <a:p>
            <a:pPr lvl="1"/>
            <a:r>
              <a:rPr lang="en-US" sz="1600">
                <a:ea typeface="+mn-lt"/>
                <a:cs typeface="+mn-lt"/>
              </a:rPr>
              <a:t>those that differentiate </a:t>
            </a:r>
            <a:r>
              <a:rPr lang="en-US" sz="1600" err="1">
                <a:ea typeface="+mn-lt"/>
                <a:cs typeface="+mn-lt"/>
              </a:rPr>
              <a:t>PrEP</a:t>
            </a:r>
            <a:r>
              <a:rPr lang="en-US" sz="1600">
                <a:ea typeface="+mn-lt"/>
                <a:cs typeface="+mn-lt"/>
              </a:rPr>
              <a:t>, post-exposure prophylaxis and antiretroviral therapy; </a:t>
            </a:r>
            <a:endParaRPr lang="en-US" sz="1600">
              <a:cs typeface="Calibri"/>
            </a:endParaRPr>
          </a:p>
          <a:p>
            <a:pPr lvl="1"/>
            <a:r>
              <a:rPr lang="en-US" sz="1600">
                <a:latin typeface="Calibri"/>
                <a:ea typeface="+mn-lt"/>
                <a:cs typeface="+mn-lt"/>
              </a:rPr>
              <a:t>provide tips for consistently using oral PrEP;</a:t>
            </a:r>
            <a:endParaRPr lang="en-US" sz="1600">
              <a:latin typeface="Calibri"/>
              <a:cs typeface="Calibri"/>
            </a:endParaRPr>
          </a:p>
          <a:p>
            <a:pPr lvl="1"/>
            <a:r>
              <a:rPr lang="en-US" sz="1600">
                <a:ea typeface="+mn-lt"/>
                <a:cs typeface="+mn-lt"/>
              </a:rPr>
              <a:t>dispel myths about HIV.</a:t>
            </a:r>
          </a:p>
          <a:p>
            <a:endParaRPr lang="en-US" sz="2000">
              <a:cs typeface="Calibri"/>
            </a:endParaRPr>
          </a:p>
          <a:p>
            <a:endParaRPr lang="en-US" sz="2000">
              <a:cs typeface="Calibri"/>
            </a:endParaRPr>
          </a:p>
        </p:txBody>
      </p:sp>
      <p:pic>
        <p:nvPicPr>
          <p:cNvPr id="4" name="Picture 7" descr="Timeline&#10;&#10;Description automatically generated">
            <a:extLst>
              <a:ext uri="{FF2B5EF4-FFF2-40B4-BE49-F238E27FC236}">
                <a16:creationId xmlns:a16="http://schemas.microsoft.com/office/drawing/2014/main" id="{6D57626E-75EB-F8CF-91DD-71F18EE8FFD6}"/>
              </a:ext>
            </a:extLst>
          </p:cNvPr>
          <p:cNvPicPr>
            <a:picLocks noChangeAspect="1"/>
          </p:cNvPicPr>
          <p:nvPr/>
        </p:nvPicPr>
        <p:blipFill>
          <a:blip r:embed="rId3"/>
          <a:stretch>
            <a:fillRect/>
          </a:stretch>
        </p:blipFill>
        <p:spPr>
          <a:xfrm>
            <a:off x="1144210" y="3068928"/>
            <a:ext cx="4521200" cy="3362953"/>
          </a:xfrm>
          <a:prstGeom prst="rect">
            <a:avLst/>
          </a:prstGeom>
        </p:spPr>
      </p:pic>
      <p:pic>
        <p:nvPicPr>
          <p:cNvPr id="8" name="Picture 8" descr="A picture containing text&#10;&#10;Description automatically generated">
            <a:extLst>
              <a:ext uri="{FF2B5EF4-FFF2-40B4-BE49-F238E27FC236}">
                <a16:creationId xmlns:a16="http://schemas.microsoft.com/office/drawing/2014/main" id="{F8911B36-E8C0-D241-8CEF-1748EA68E38A}"/>
              </a:ext>
            </a:extLst>
          </p:cNvPr>
          <p:cNvPicPr>
            <a:picLocks noChangeAspect="1"/>
          </p:cNvPicPr>
          <p:nvPr/>
        </p:nvPicPr>
        <p:blipFill>
          <a:blip r:embed="rId4"/>
          <a:stretch>
            <a:fillRect/>
          </a:stretch>
        </p:blipFill>
        <p:spPr>
          <a:xfrm>
            <a:off x="5667829" y="1151401"/>
            <a:ext cx="3214914" cy="4325388"/>
          </a:xfrm>
          <a:prstGeom prst="rect">
            <a:avLst/>
          </a:prstGeom>
        </p:spPr>
      </p:pic>
      <p:pic>
        <p:nvPicPr>
          <p:cNvPr id="9" name="Picture 9" descr="Text&#10;&#10;Description automatically generated">
            <a:extLst>
              <a:ext uri="{FF2B5EF4-FFF2-40B4-BE49-F238E27FC236}">
                <a16:creationId xmlns:a16="http://schemas.microsoft.com/office/drawing/2014/main" id="{F4C6A8E1-AB05-277B-5737-BF980B0374DA}"/>
              </a:ext>
            </a:extLst>
          </p:cNvPr>
          <p:cNvPicPr>
            <a:picLocks noChangeAspect="1"/>
          </p:cNvPicPr>
          <p:nvPr/>
        </p:nvPicPr>
        <p:blipFill>
          <a:blip r:embed="rId5"/>
          <a:stretch>
            <a:fillRect/>
          </a:stretch>
        </p:blipFill>
        <p:spPr>
          <a:xfrm>
            <a:off x="8298543" y="1903559"/>
            <a:ext cx="2743200" cy="3897549"/>
          </a:xfrm>
          <a:prstGeom prst="rect">
            <a:avLst/>
          </a:prstGeom>
        </p:spPr>
      </p:pic>
    </p:spTree>
    <p:extLst>
      <p:ext uri="{BB962C8B-B14F-4D97-AF65-F5344CB8AC3E}">
        <p14:creationId xmlns:p14="http://schemas.microsoft.com/office/powerpoint/2010/main" val="1228373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CE436822-133E-4274-A687-A1598E83BDA5}"/>
              </a:ext>
            </a:extLst>
          </p:cNvPr>
          <p:cNvPicPr>
            <a:picLocks noChangeAspect="1"/>
          </p:cNvPicPr>
          <p:nvPr/>
        </p:nvPicPr>
        <p:blipFill>
          <a:blip r:embed="rId3"/>
          <a:stretch>
            <a:fillRect/>
          </a:stretch>
        </p:blipFill>
        <p:spPr>
          <a:xfrm>
            <a:off x="7339903" y="751666"/>
            <a:ext cx="3467545" cy="4900988"/>
          </a:xfrm>
          <a:prstGeom prst="rect">
            <a:avLst/>
          </a:prstGeom>
          <a:ln w="38100" cap="sq">
            <a:solidFill>
              <a:srgbClr val="05666C"/>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5A7BA48D-06DF-4C4B-A206-1057FF483813}"/>
              </a:ext>
            </a:extLst>
          </p:cNvPr>
          <p:cNvSpPr>
            <a:spLocks noGrp="1"/>
          </p:cNvSpPr>
          <p:nvPr>
            <p:ph idx="1"/>
          </p:nvPr>
        </p:nvSpPr>
        <p:spPr>
          <a:xfrm>
            <a:off x="601173" y="1264164"/>
            <a:ext cx="6256826" cy="4826627"/>
          </a:xfrm>
        </p:spPr>
        <p:txBody>
          <a:bodyPr/>
          <a:lstStyle/>
          <a:p>
            <a:r>
              <a:rPr lang="en-US"/>
              <a:t>3</a:t>
            </a:r>
            <a:r>
              <a:rPr lang="en-US" baseline="30000"/>
              <a:t>rd</a:t>
            </a:r>
            <a:r>
              <a:rPr lang="en-US"/>
              <a:t> edition updates </a:t>
            </a:r>
          </a:p>
          <a:p>
            <a:pPr lvl="1"/>
            <a:r>
              <a:rPr lang="en-US" sz="2800"/>
              <a:t>To include CAB </a:t>
            </a:r>
            <a:r>
              <a:rPr lang="en-US" sz="2800" err="1"/>
              <a:t>PrEP</a:t>
            </a:r>
            <a:endParaRPr lang="en-US" sz="2800"/>
          </a:p>
          <a:p>
            <a:pPr lvl="1"/>
            <a:r>
              <a:rPr lang="en-US" sz="2800"/>
              <a:t>Companion module to address support for gender-based violence survivors and AGYW peers using PEP</a:t>
            </a:r>
          </a:p>
          <a:p>
            <a:pPr lvl="1"/>
            <a:r>
              <a:rPr lang="en-US" sz="2800"/>
              <a:t>Facilitation suggestions to be flexible and relevant for more AGYW and young people</a:t>
            </a:r>
          </a:p>
          <a:p>
            <a:r>
              <a:rPr lang="en-US"/>
              <a:t>2023: Formal evaluation of the 3</a:t>
            </a:r>
            <a:r>
              <a:rPr lang="en-US" baseline="30000"/>
              <a:t>rd</a:t>
            </a:r>
            <a:r>
              <a:rPr lang="en-US"/>
              <a:t> edition and companion module planned as part of CATALYST</a:t>
            </a:r>
          </a:p>
          <a:p>
            <a:pPr marL="0" indent="0">
              <a:buNone/>
            </a:pPr>
            <a:endParaRPr lang="en-US"/>
          </a:p>
        </p:txBody>
      </p:sp>
      <p:sp>
        <p:nvSpPr>
          <p:cNvPr id="4" name="Title 3">
            <a:extLst>
              <a:ext uri="{FF2B5EF4-FFF2-40B4-BE49-F238E27FC236}">
                <a16:creationId xmlns:a16="http://schemas.microsoft.com/office/drawing/2014/main" id="{AE03E8C3-E53A-B843-B3E3-3B9BE60D2C72}"/>
              </a:ext>
            </a:extLst>
          </p:cNvPr>
          <p:cNvSpPr>
            <a:spLocks noGrp="1"/>
          </p:cNvSpPr>
          <p:nvPr>
            <p:ph type="title"/>
          </p:nvPr>
        </p:nvSpPr>
        <p:spPr/>
        <p:txBody>
          <a:bodyPr/>
          <a:lstStyle/>
          <a:p>
            <a:r>
              <a:rPr lang="en-US"/>
              <a:t>What’s Next</a:t>
            </a:r>
          </a:p>
        </p:txBody>
      </p:sp>
    </p:spTree>
    <p:extLst>
      <p:ext uri="{BB962C8B-B14F-4D97-AF65-F5344CB8AC3E}">
        <p14:creationId xmlns:p14="http://schemas.microsoft.com/office/powerpoint/2010/main" val="2899791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455AC-D97E-4A4D-8DDF-4DF4C67FCC55}"/>
              </a:ext>
            </a:extLst>
          </p:cNvPr>
          <p:cNvSpPr>
            <a:spLocks noGrp="1"/>
          </p:cNvSpPr>
          <p:nvPr>
            <p:ph type="body" sz="quarter" idx="10"/>
          </p:nvPr>
        </p:nvSpPr>
        <p:spPr/>
        <p:txBody>
          <a:bodyPr>
            <a:normAutofit lnSpcReduction="10000"/>
          </a:bodyPr>
          <a:lstStyle/>
          <a:p>
            <a:r>
              <a:rPr lang="en-US" b="0" i="0">
                <a:solidFill>
                  <a:srgbClr val="323130"/>
                </a:solidFill>
                <a:effectLst/>
                <a:latin typeface="Segoe UI" panose="020B0502040204020203" pitchFamily="34" charset="0"/>
              </a:rPr>
              <a:t>Amogelang (Sasha) Kekana, Takudzwa Mamvuto, Shyla Napier , Havana Mtetwa ,</a:t>
            </a:r>
            <a:r>
              <a:rPr lang="en-US" b="0" i="0" err="1">
                <a:solidFill>
                  <a:srgbClr val="323130"/>
                </a:solidFill>
                <a:effectLst/>
                <a:latin typeface="Segoe UI" panose="020B0502040204020203" pitchFamily="34" charset="0"/>
              </a:rPr>
              <a:t>Niyibeshaho</a:t>
            </a:r>
            <a:r>
              <a:rPr lang="en-US" b="0" i="0">
                <a:solidFill>
                  <a:srgbClr val="323130"/>
                </a:solidFill>
                <a:effectLst/>
                <a:latin typeface="Segoe UI" panose="020B0502040204020203" pitchFamily="34" charset="0"/>
              </a:rPr>
              <a:t> Marie Merci, Morgan Garcia</a:t>
            </a:r>
          </a:p>
          <a:p>
            <a:r>
              <a:rPr lang="en-US" b="0" i="0">
                <a:solidFill>
                  <a:srgbClr val="323130"/>
                </a:solidFill>
                <a:effectLst/>
                <a:latin typeface="Segoe UI" panose="020B0502040204020203" pitchFamily="34" charset="0"/>
              </a:rPr>
              <a:t> </a:t>
            </a:r>
            <a:endParaRPr lang="en-US"/>
          </a:p>
        </p:txBody>
      </p:sp>
    </p:spTree>
    <p:extLst>
      <p:ext uri="{BB962C8B-B14F-4D97-AF65-F5344CB8AC3E}">
        <p14:creationId xmlns:p14="http://schemas.microsoft.com/office/powerpoint/2010/main" val="19482907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4CF548-B17D-45AD-8441-2F518A8DAB66}"/>
              </a:ext>
            </a:extLst>
          </p:cNvPr>
          <p:cNvSpPr>
            <a:spLocks noGrp="1"/>
          </p:cNvSpPr>
          <p:nvPr>
            <p:ph type="ctrTitle" idx="4294967295"/>
          </p:nvPr>
        </p:nvSpPr>
        <p:spPr>
          <a:xfrm>
            <a:off x="234175" y="1706601"/>
            <a:ext cx="10872788" cy="2006600"/>
          </a:xfrm>
        </p:spPr>
        <p:txBody>
          <a:bodyPr>
            <a:noAutofit/>
          </a:bodyPr>
          <a:lstStyle/>
          <a:p>
            <a:r>
              <a:rPr lang="en-US" sz="5000" b="1">
                <a:solidFill>
                  <a:schemeClr val="bg1"/>
                </a:solidFill>
                <a:latin typeface="Poppins" panose="00000500000000000000" pitchFamily="2" charset="0"/>
                <a:cs typeface="Poppins" panose="00000500000000000000" pitchFamily="2" charset="0"/>
              </a:rPr>
              <a:t>OPTIONS</a:t>
            </a:r>
            <a:br>
              <a:rPr lang="en-US" sz="5000">
                <a:solidFill>
                  <a:schemeClr val="bg1"/>
                </a:solidFill>
                <a:latin typeface="Poppins" panose="00000500000000000000" pitchFamily="2" charset="0"/>
                <a:cs typeface="Poppins" panose="00000500000000000000" pitchFamily="2" charset="0"/>
              </a:rPr>
            </a:br>
            <a:r>
              <a:rPr lang="en-US" sz="3600" err="1">
                <a:solidFill>
                  <a:schemeClr val="bg1"/>
                </a:solidFill>
                <a:latin typeface="Poppins" panose="00000500000000000000" pitchFamily="2" charset="0"/>
                <a:cs typeface="Poppins" panose="00000500000000000000" pitchFamily="2" charset="0"/>
              </a:rPr>
              <a:t>Chagua</a:t>
            </a:r>
            <a:r>
              <a:rPr lang="en-US" sz="3600">
                <a:solidFill>
                  <a:schemeClr val="bg1"/>
                </a:solidFill>
                <a:latin typeface="Poppins" panose="00000500000000000000" pitchFamily="2" charset="0"/>
                <a:cs typeface="Poppins" panose="00000500000000000000" pitchFamily="2" charset="0"/>
              </a:rPr>
              <a:t> </a:t>
            </a:r>
            <a:r>
              <a:rPr lang="en-US" sz="3600" err="1">
                <a:solidFill>
                  <a:schemeClr val="bg1"/>
                </a:solidFill>
                <a:latin typeface="Poppins" panose="00000500000000000000" pitchFamily="2" charset="0"/>
                <a:cs typeface="Poppins" panose="00000500000000000000" pitchFamily="2" charset="0"/>
              </a:rPr>
              <a:t>PrEP</a:t>
            </a:r>
            <a:r>
              <a:rPr lang="en-US" sz="3600">
                <a:solidFill>
                  <a:schemeClr val="bg1"/>
                </a:solidFill>
                <a:latin typeface="Poppins" panose="00000500000000000000" pitchFamily="2" charset="0"/>
                <a:cs typeface="Poppins" panose="00000500000000000000" pitchFamily="2" charset="0"/>
              </a:rPr>
              <a:t>, </a:t>
            </a:r>
            <a:r>
              <a:rPr lang="en-US" sz="3600" err="1">
                <a:solidFill>
                  <a:schemeClr val="bg1"/>
                </a:solidFill>
                <a:latin typeface="Poppins" panose="00000500000000000000" pitchFamily="2" charset="0"/>
                <a:cs typeface="Poppins" panose="00000500000000000000" pitchFamily="2" charset="0"/>
              </a:rPr>
              <a:t>Chagua</a:t>
            </a:r>
            <a:r>
              <a:rPr lang="en-US" sz="3600">
                <a:solidFill>
                  <a:schemeClr val="bg1"/>
                </a:solidFill>
                <a:latin typeface="Poppins" panose="00000500000000000000" pitchFamily="2" charset="0"/>
                <a:cs typeface="Poppins" panose="00000500000000000000" pitchFamily="2" charset="0"/>
              </a:rPr>
              <a:t> Life Campaign </a:t>
            </a:r>
          </a:p>
        </p:txBody>
      </p:sp>
      <p:sp>
        <p:nvSpPr>
          <p:cNvPr id="9" name="Title 7">
            <a:extLst>
              <a:ext uri="{FF2B5EF4-FFF2-40B4-BE49-F238E27FC236}">
                <a16:creationId xmlns:a16="http://schemas.microsoft.com/office/drawing/2014/main" id="{F9E2DE71-854A-42E7-9FB8-8691358C4E48}"/>
              </a:ext>
            </a:extLst>
          </p:cNvPr>
          <p:cNvSpPr txBox="1">
            <a:spLocks/>
          </p:cNvSpPr>
          <p:nvPr/>
        </p:nvSpPr>
        <p:spPr>
          <a:xfrm>
            <a:off x="-959005" y="4052933"/>
            <a:ext cx="5888814" cy="346789"/>
          </a:xfrm>
          <a:prstGeom prst="rect">
            <a:avLst/>
          </a:prstGeom>
        </p:spPr>
        <p:txBody>
          <a:bodyPr vert="horz" lIns="1371600" tIns="45720" rIns="685800" bIns="45720" rtlCol="0" anchor="b">
            <a:normAutofit/>
          </a:bodyPr>
          <a:lstStyle>
            <a:lvl1pPr algn="l" defTabSz="914400" rtl="0" eaLnBrk="1" latinLnBrk="0" hangingPunct="1">
              <a:lnSpc>
                <a:spcPct val="90000"/>
              </a:lnSpc>
              <a:spcBef>
                <a:spcPct val="0"/>
              </a:spcBef>
              <a:buNone/>
              <a:defRPr sz="4200" b="0" i="0" kern="1200">
                <a:solidFill>
                  <a:schemeClr val="bg1"/>
                </a:solidFill>
                <a:latin typeface="Poppins SemiBold" pitchFamily="2" charset="77"/>
                <a:ea typeface="Roboto" panose="02000000000000000000" pitchFamily="2" charset="0"/>
                <a:cs typeface="Poppins SemiBold"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err="1">
                <a:ln>
                  <a:noFill/>
                </a:ln>
                <a:solidFill>
                  <a:srgbClr val="FFFFFF"/>
                </a:solidFill>
                <a:effectLst/>
                <a:uLnTx/>
                <a:uFillTx/>
                <a:latin typeface="Poppins" panose="00000500000000000000" pitchFamily="2" charset="0"/>
                <a:ea typeface="Roboto" panose="02000000000000000000" pitchFamily="2" charset="0"/>
                <a:cs typeface="Poppins" panose="00000500000000000000" pitchFamily="2" charset="0"/>
              </a:rPr>
              <a:t>Patriciah</a:t>
            </a:r>
            <a:r>
              <a:rPr kumimoji="0" lang="en-US" sz="1600" b="0" i="0" u="none" strike="noStrike" kern="1200" cap="none" spc="0" normalizeH="0" baseline="0" noProof="0">
                <a:ln>
                  <a:noFill/>
                </a:ln>
                <a:solidFill>
                  <a:srgbClr val="FFFFFF"/>
                </a:solidFill>
                <a:effectLst/>
                <a:uLnTx/>
                <a:uFillTx/>
                <a:latin typeface="Poppins" panose="00000500000000000000" pitchFamily="2" charset="0"/>
                <a:ea typeface="Roboto" panose="02000000000000000000" pitchFamily="2" charset="0"/>
                <a:cs typeface="Poppins" panose="00000500000000000000" pitchFamily="2" charset="0"/>
              </a:rPr>
              <a:t> </a:t>
            </a:r>
            <a:r>
              <a:rPr kumimoji="0" lang="en-US" sz="1600" b="0" i="0" u="none" strike="noStrike" kern="1200" cap="none" spc="0" normalizeH="0" baseline="0" noProof="0" err="1">
                <a:ln>
                  <a:noFill/>
                </a:ln>
                <a:solidFill>
                  <a:srgbClr val="FFFFFF"/>
                </a:solidFill>
                <a:effectLst/>
                <a:uLnTx/>
                <a:uFillTx/>
                <a:latin typeface="Poppins" panose="00000500000000000000" pitchFamily="2" charset="0"/>
                <a:ea typeface="Roboto" panose="02000000000000000000" pitchFamily="2" charset="0"/>
                <a:cs typeface="Poppins" panose="00000500000000000000" pitchFamily="2" charset="0"/>
              </a:rPr>
              <a:t>Jeckonia</a:t>
            </a:r>
            <a:r>
              <a:rPr kumimoji="0" lang="en-US" sz="1600" b="0" i="0" u="none" strike="noStrike" kern="1200" cap="none" spc="0" normalizeH="0" baseline="0" noProof="0">
                <a:ln>
                  <a:noFill/>
                </a:ln>
                <a:solidFill>
                  <a:srgbClr val="FFFFFF"/>
                </a:solidFill>
                <a:effectLst/>
                <a:uLnTx/>
                <a:uFillTx/>
                <a:latin typeface="Poppins" panose="00000500000000000000" pitchFamily="2" charset="0"/>
                <a:ea typeface="Roboto" panose="02000000000000000000" pitchFamily="2" charset="0"/>
                <a:cs typeface="Poppins" panose="00000500000000000000" pitchFamily="2" charset="0"/>
              </a:rPr>
              <a:t>, LVCT Health </a:t>
            </a:r>
          </a:p>
        </p:txBody>
      </p:sp>
    </p:spTree>
    <p:extLst>
      <p:ext uri="{BB962C8B-B14F-4D97-AF65-F5344CB8AC3E}">
        <p14:creationId xmlns:p14="http://schemas.microsoft.com/office/powerpoint/2010/main" val="575618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C9B5BE6-F1CC-4249-BF0A-40143AC1E93E}"/>
              </a:ext>
            </a:extLst>
          </p:cNvPr>
          <p:cNvSpPr>
            <a:spLocks noGrp="1"/>
          </p:cNvSpPr>
          <p:nvPr>
            <p:ph idx="1"/>
          </p:nvPr>
        </p:nvSpPr>
        <p:spPr>
          <a:xfrm>
            <a:off x="249295" y="3089048"/>
            <a:ext cx="7259198" cy="2621458"/>
          </a:xfrm>
        </p:spPr>
        <p:txBody>
          <a:bodyPr/>
          <a:lstStyle/>
          <a:p>
            <a:pPr marL="228600" lvl="1">
              <a:spcBef>
                <a:spcPts val="1000"/>
              </a:spcBef>
              <a:buFont typeface="Wingdings" pitchFamily="2" charset="2"/>
              <a:buChar char="§"/>
            </a:pPr>
            <a:r>
              <a:rPr lang="en-US" sz="2800"/>
              <a:t>Location of project and implementation period (years)</a:t>
            </a:r>
          </a:p>
          <a:p>
            <a:pPr marL="685800" lvl="2">
              <a:spcBef>
                <a:spcPts val="1000"/>
              </a:spcBef>
              <a:buFont typeface="Wingdings" pitchFamily="2" charset="2"/>
              <a:buChar char="§"/>
            </a:pPr>
            <a:r>
              <a:rPr lang="en-US" sz="2400"/>
              <a:t>Campaign was implemented in June 2019 – Dec 2020 under OPTIONS project implanted 2015 - 2020 </a:t>
            </a:r>
          </a:p>
          <a:p>
            <a:r>
              <a:rPr lang="en-US"/>
              <a:t>Project partners &amp; funders </a:t>
            </a:r>
          </a:p>
          <a:p>
            <a:pPr lvl="1"/>
            <a:r>
              <a:rPr lang="en-US"/>
              <a:t>Funded by PEPFAR, </a:t>
            </a:r>
          </a:p>
          <a:p>
            <a:pPr lvl="1"/>
            <a:r>
              <a:rPr lang="en-US"/>
              <a:t>Partners – CHMT, IPs, Advocates, NASCOP</a:t>
            </a:r>
          </a:p>
          <a:p>
            <a:pPr marL="0" indent="0">
              <a:buNone/>
            </a:pPr>
            <a:endParaRPr lang="en-US"/>
          </a:p>
        </p:txBody>
      </p:sp>
      <p:sp>
        <p:nvSpPr>
          <p:cNvPr id="3" name="Title 2">
            <a:extLst>
              <a:ext uri="{FF2B5EF4-FFF2-40B4-BE49-F238E27FC236}">
                <a16:creationId xmlns:a16="http://schemas.microsoft.com/office/drawing/2014/main" id="{7F7CEB7E-3F46-EF44-82E7-4F5B9A3CB31B}"/>
              </a:ext>
            </a:extLst>
          </p:cNvPr>
          <p:cNvSpPr>
            <a:spLocks noGrp="1"/>
          </p:cNvSpPr>
          <p:nvPr>
            <p:ph type="title"/>
          </p:nvPr>
        </p:nvSpPr>
        <p:spPr/>
        <p:txBody>
          <a:bodyPr/>
          <a:lstStyle/>
          <a:p>
            <a:r>
              <a:rPr lang="en-US" err="1"/>
              <a:t>Chagua</a:t>
            </a:r>
            <a:r>
              <a:rPr lang="en-US"/>
              <a:t> </a:t>
            </a:r>
            <a:r>
              <a:rPr lang="en-US" err="1"/>
              <a:t>PrEP</a:t>
            </a:r>
            <a:r>
              <a:rPr lang="en-US"/>
              <a:t>, </a:t>
            </a:r>
            <a:r>
              <a:rPr lang="en-US" err="1"/>
              <a:t>Chagua</a:t>
            </a:r>
            <a:r>
              <a:rPr lang="en-US"/>
              <a:t> Life Campaign Overview </a:t>
            </a:r>
          </a:p>
        </p:txBody>
      </p:sp>
      <p:pic>
        <p:nvPicPr>
          <p:cNvPr id="4" name="Picture 3" descr="AVAC3677_Log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7237" y="5001988"/>
            <a:ext cx="849320" cy="386326"/>
          </a:xfrm>
          <a:prstGeom prst="rect">
            <a:avLst/>
          </a:prstGeom>
        </p:spPr>
      </p:pic>
      <p:pic>
        <p:nvPicPr>
          <p:cNvPr id="5" name="Picture 4" descr="AvenirHealthLOG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82417" y="5832658"/>
            <a:ext cx="566193" cy="226249"/>
          </a:xfrm>
          <a:prstGeom prst="rect">
            <a:avLst/>
          </a:prstGeom>
        </p:spPr>
      </p:pic>
      <p:pic>
        <p:nvPicPr>
          <p:cNvPr id="6" name="Picture 5" descr="FHI360-logo-horizontal-color.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2888" y="4978914"/>
            <a:ext cx="825699" cy="367711"/>
          </a:xfrm>
          <a:prstGeom prst="rect">
            <a:avLst/>
          </a:prstGeom>
        </p:spPr>
      </p:pic>
      <p:pic>
        <p:nvPicPr>
          <p:cNvPr id="7" name="Picture 6" descr="FSG-logo.jpe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67678" y="5585032"/>
            <a:ext cx="1256178" cy="333324"/>
          </a:xfrm>
          <a:prstGeom prst="rect">
            <a:avLst/>
          </a:prstGeom>
        </p:spPr>
      </p:pic>
      <p:pic>
        <p:nvPicPr>
          <p:cNvPr id="8" name="Picture 7" descr="LVCT-Health-log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65687" y="5595381"/>
            <a:ext cx="694317" cy="463340"/>
          </a:xfrm>
          <a:prstGeom prst="rect">
            <a:avLst/>
          </a:prstGeom>
        </p:spPr>
      </p:pic>
      <p:pic>
        <p:nvPicPr>
          <p:cNvPr id="9" name="Picture 8" descr="McCann-Global-Health-Logo.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86643" y="5848350"/>
            <a:ext cx="699648" cy="540648"/>
          </a:xfrm>
          <a:prstGeom prst="rect">
            <a:avLst/>
          </a:prstGeom>
        </p:spPr>
      </p:pic>
      <p:pic>
        <p:nvPicPr>
          <p:cNvPr id="10" name="Picture 9" descr="WitsRHILogo-Full-Name.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04957" y="4983713"/>
            <a:ext cx="923725" cy="446352"/>
          </a:xfrm>
          <a:prstGeom prst="rect">
            <a:avLst/>
          </a:prstGeom>
        </p:spPr>
      </p:pic>
      <p:pic>
        <p:nvPicPr>
          <p:cNvPr id="12" name="Picture 11" descr="LSHTM-logo.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59434" y="5884633"/>
            <a:ext cx="907157" cy="476406"/>
          </a:xfrm>
          <a:prstGeom prst="rect">
            <a:avLst/>
          </a:prstGeom>
        </p:spPr>
      </p:pic>
      <p:pic>
        <p:nvPicPr>
          <p:cNvPr id="13" name="Picture 12" descr="Pangaea-logo-from-web.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679652" y="4983713"/>
            <a:ext cx="421471" cy="578124"/>
          </a:xfrm>
          <a:prstGeom prst="rect">
            <a:avLst/>
          </a:prstGeom>
        </p:spPr>
      </p:pic>
      <p:sp>
        <p:nvSpPr>
          <p:cNvPr id="14" name="TextBox 13"/>
          <p:cNvSpPr txBox="1"/>
          <p:nvPr/>
        </p:nvSpPr>
        <p:spPr>
          <a:xfrm>
            <a:off x="7807143" y="4144388"/>
            <a:ext cx="2872509" cy="51077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l" defTabSz="914400" rtl="0" eaLnBrk="1" fontAlgn="auto" latinLnBrk="0" hangingPunct="1">
              <a:lnSpc>
                <a:spcPct val="100000"/>
              </a:lnSpc>
              <a:spcBef>
                <a:spcPts val="0"/>
              </a:spcBef>
              <a:spcAft>
                <a:spcPts val="1000"/>
              </a:spcAft>
              <a:buClr>
                <a:srgbClr val="F79646"/>
              </a:buClr>
              <a:buSzPct val="100000"/>
              <a:buFontTx/>
              <a:buNone/>
              <a:tabLst/>
              <a:defRPr/>
            </a:pPr>
            <a:r>
              <a:rPr kumimoji="0" lang="en-US" sz="2400" b="1" i="0" u="none" strike="noStrike" kern="1200" cap="none" spc="0" normalizeH="0" baseline="0" noProof="0">
                <a:ln>
                  <a:noFill/>
                </a:ln>
                <a:solidFill>
                  <a:srgbClr val="535352"/>
                </a:solidFill>
                <a:effectLst/>
                <a:uLnTx/>
                <a:uFillTx/>
                <a:latin typeface="Calibri" panose="020F0502020204030204"/>
                <a:ea typeface="+mn-ea"/>
                <a:cs typeface="+mn-cs"/>
              </a:rPr>
              <a:t>Consortium Partners</a:t>
            </a:r>
            <a:endParaRPr kumimoji="0" lang="en-US" sz="2400" b="0" i="0" u="none" strike="noStrike" kern="1200" cap="none" spc="0" normalizeH="0" baseline="0" noProof="0">
              <a:ln>
                <a:noFill/>
              </a:ln>
              <a:solidFill>
                <a:srgbClr val="535352"/>
              </a:solidFill>
              <a:effectLst/>
              <a:uLnTx/>
              <a:uFillTx/>
              <a:latin typeface="Calibri" panose="020F0502020204030204"/>
              <a:ea typeface="+mn-ea"/>
              <a:cs typeface="+mn-cs"/>
            </a:endParaRPr>
          </a:p>
        </p:txBody>
      </p:sp>
      <p:sp>
        <p:nvSpPr>
          <p:cNvPr id="2" name="TextBox 1"/>
          <p:cNvSpPr txBox="1"/>
          <p:nvPr/>
        </p:nvSpPr>
        <p:spPr>
          <a:xfrm>
            <a:off x="140874" y="1027312"/>
            <a:ext cx="10987748" cy="2184188"/>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
                <a:srgbClr val="E0A141"/>
              </a:buClr>
              <a:buSzTx/>
              <a:buFont typeface="Wingdings" pitchFamily="2" charset="2"/>
              <a:buChar char="§"/>
              <a:tabLst/>
              <a:defRPr/>
            </a:pPr>
            <a:r>
              <a:rPr kumimoji="0" lang="en-US" sz="2800" b="0" i="0" u="none" strike="noStrike" kern="1200" cap="none" spc="0" normalizeH="0" baseline="0" noProof="0">
                <a:ln>
                  <a:noFill/>
                </a:ln>
                <a:solidFill>
                  <a:srgbClr val="635F59"/>
                </a:solidFill>
                <a:effectLst/>
                <a:uLnTx/>
                <a:uFillTx/>
                <a:latin typeface="Calibri" panose="020F0502020204030204" pitchFamily="34" charset="0"/>
                <a:ea typeface="Roboto" panose="02000000000000000000" pitchFamily="2" charset="0"/>
                <a:cs typeface="Calibri" panose="020F0502020204030204" pitchFamily="34" charset="0"/>
              </a:rPr>
              <a:t>Goal: To increase awareness and access to Oral </a:t>
            </a:r>
            <a:r>
              <a:rPr kumimoji="0" lang="en-US" sz="2800" b="0" i="0" u="none" strike="noStrike" kern="1200" cap="none" spc="0" normalizeH="0" baseline="0" noProof="0" err="1">
                <a:ln>
                  <a:noFill/>
                </a:ln>
                <a:solidFill>
                  <a:srgbClr val="635F59"/>
                </a:solidFill>
                <a:effectLst/>
                <a:uLnTx/>
                <a:uFillTx/>
                <a:latin typeface="Calibri" panose="020F0502020204030204" pitchFamily="34" charset="0"/>
                <a:ea typeface="Roboto" panose="02000000000000000000" pitchFamily="2" charset="0"/>
                <a:cs typeface="Calibri" panose="020F0502020204030204" pitchFamily="34" charset="0"/>
              </a:rPr>
              <a:t>PrEP</a:t>
            </a:r>
            <a:r>
              <a:rPr kumimoji="0" lang="en-US" sz="2800" b="0" i="0" u="none" strike="noStrike" kern="1200" cap="none" spc="0" normalizeH="0" baseline="0" noProof="0">
                <a:ln>
                  <a:noFill/>
                </a:ln>
                <a:solidFill>
                  <a:srgbClr val="635F59"/>
                </a:solidFill>
                <a:effectLst/>
                <a:uLnTx/>
                <a:uFillTx/>
                <a:latin typeface="Calibri" panose="020F0502020204030204" pitchFamily="34" charset="0"/>
                <a:ea typeface="Roboto" panose="02000000000000000000" pitchFamily="2" charset="0"/>
                <a:cs typeface="Calibri" panose="020F0502020204030204" pitchFamily="34" charset="0"/>
              </a:rPr>
              <a:t> by AGYW in </a:t>
            </a:r>
            <a:r>
              <a:rPr kumimoji="0" lang="en-US" sz="2800" b="0" i="0" u="none" strike="noStrike" kern="1200" cap="none" spc="0" normalizeH="0" baseline="0" noProof="0" err="1">
                <a:ln>
                  <a:noFill/>
                </a:ln>
                <a:solidFill>
                  <a:srgbClr val="635F59"/>
                </a:solidFill>
                <a:effectLst/>
                <a:uLnTx/>
                <a:uFillTx/>
                <a:latin typeface="Calibri" panose="020F0502020204030204" pitchFamily="34" charset="0"/>
                <a:ea typeface="Roboto" panose="02000000000000000000" pitchFamily="2" charset="0"/>
                <a:cs typeface="Calibri" panose="020F0502020204030204" pitchFamily="34" charset="0"/>
              </a:rPr>
              <a:t>Kiambu</a:t>
            </a:r>
            <a:r>
              <a:rPr kumimoji="0" lang="en-US" sz="2800" b="0" i="0" u="none" strike="noStrike" kern="1200" cap="none" spc="0" normalizeH="0" baseline="0" noProof="0">
                <a:ln>
                  <a:noFill/>
                </a:ln>
                <a:solidFill>
                  <a:srgbClr val="635F59"/>
                </a:solidFill>
                <a:effectLst/>
                <a:uLnTx/>
                <a:uFillTx/>
                <a:latin typeface="Calibri" panose="020F0502020204030204" pitchFamily="34" charset="0"/>
                <a:ea typeface="Roboto" panose="02000000000000000000" pitchFamily="2" charset="0"/>
                <a:cs typeface="Calibri" panose="020F0502020204030204" pitchFamily="34" charset="0"/>
              </a:rPr>
              <a:t> County</a:t>
            </a:r>
          </a:p>
          <a:p>
            <a:pPr marL="228600" marR="0" lvl="0" indent="-228600" algn="l" defTabSz="914400" rtl="0" eaLnBrk="1" fontAlgn="auto" latinLnBrk="0" hangingPunct="1">
              <a:lnSpc>
                <a:spcPct val="90000"/>
              </a:lnSpc>
              <a:spcBef>
                <a:spcPts val="1000"/>
              </a:spcBef>
              <a:spcAft>
                <a:spcPts val="0"/>
              </a:spcAft>
              <a:buClr>
                <a:srgbClr val="E0A141"/>
              </a:buClr>
              <a:buSzTx/>
              <a:buFont typeface="Wingdings" pitchFamily="2" charset="2"/>
              <a:buChar char="§"/>
              <a:tabLst/>
              <a:defRPr/>
            </a:pPr>
            <a:r>
              <a:rPr kumimoji="0" lang="en-US" sz="2800" b="0" i="0" u="none" strike="noStrike" kern="1200" cap="none" spc="0" normalizeH="0" baseline="0" noProof="0">
                <a:ln>
                  <a:noFill/>
                </a:ln>
                <a:solidFill>
                  <a:srgbClr val="635F59"/>
                </a:solidFill>
                <a:effectLst/>
                <a:uLnTx/>
                <a:uFillTx/>
                <a:latin typeface="Calibri" panose="020F0502020204030204" pitchFamily="34" charset="0"/>
                <a:ea typeface="Roboto" panose="02000000000000000000" pitchFamily="2" charset="0"/>
                <a:cs typeface="Calibri" panose="020F0502020204030204" pitchFamily="34" charset="0"/>
              </a:rPr>
              <a:t>Target audience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625E58"/>
                </a:solidFill>
                <a:effectLst/>
                <a:uLnTx/>
                <a:uFillTx/>
                <a:latin typeface="Calibri" panose="020F0502020204030204"/>
                <a:ea typeface="+mn-ea"/>
                <a:cs typeface="+mn-cs"/>
              </a:rPr>
              <a:t>Primary – AGYW</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625E58"/>
                </a:solidFill>
                <a:effectLst/>
                <a:uLnTx/>
                <a:uFillTx/>
                <a:latin typeface="Calibri" panose="020F0502020204030204"/>
                <a:ea typeface="+mn-ea"/>
                <a:cs typeface="+mn-cs"/>
              </a:rPr>
              <a:t>Secondary – male partners, </a:t>
            </a:r>
            <a:r>
              <a:rPr kumimoji="0" lang="en-US" sz="2600" b="0" i="0" u="none" strike="noStrike" kern="1200" cap="none" spc="0" normalizeH="0" baseline="0" noProof="0" err="1">
                <a:ln>
                  <a:noFill/>
                </a:ln>
                <a:solidFill>
                  <a:srgbClr val="625E58"/>
                </a:solidFill>
                <a:effectLst/>
                <a:uLnTx/>
                <a:uFillTx/>
                <a:latin typeface="Calibri" panose="020F0502020204030204"/>
                <a:ea typeface="+mn-ea"/>
                <a:cs typeface="+mn-cs"/>
              </a:rPr>
              <a:t>martriachs</a:t>
            </a:r>
            <a:r>
              <a:rPr kumimoji="0" lang="en-US" sz="2600" b="0" i="0" u="none" strike="noStrike" kern="1200" cap="none" spc="0" normalizeH="0" baseline="0" noProof="0">
                <a:ln>
                  <a:noFill/>
                </a:ln>
                <a:solidFill>
                  <a:srgbClr val="625E58"/>
                </a:solidFill>
                <a:effectLst/>
                <a:uLnTx/>
                <a:uFillTx/>
                <a:latin typeface="Calibri" panose="020F0502020204030204"/>
                <a:ea typeface="+mn-ea"/>
                <a:cs typeface="+mn-cs"/>
              </a:rPr>
              <a:t> and health care providers </a:t>
            </a:r>
          </a:p>
        </p:txBody>
      </p:sp>
    </p:spTree>
    <p:extLst>
      <p:ext uri="{BB962C8B-B14F-4D97-AF65-F5344CB8AC3E}">
        <p14:creationId xmlns:p14="http://schemas.microsoft.com/office/powerpoint/2010/main" val="1515072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5D375-896C-A649-91DC-A491A55880F2}"/>
              </a:ext>
            </a:extLst>
          </p:cNvPr>
          <p:cNvSpPr>
            <a:spLocks noGrp="1"/>
          </p:cNvSpPr>
          <p:nvPr>
            <p:ph idx="1"/>
          </p:nvPr>
        </p:nvSpPr>
        <p:spPr/>
        <p:txBody>
          <a:bodyPr/>
          <a:lstStyle/>
          <a:p>
            <a:pPr marL="0" indent="0">
              <a:buNone/>
            </a:pPr>
            <a:endParaRPr lang="en-US" i="1"/>
          </a:p>
          <a:p>
            <a:pPr marL="0" indent="0">
              <a:buNone/>
            </a:pPr>
            <a:endParaRPr lang="en-US" i="1"/>
          </a:p>
          <a:p>
            <a:pPr marL="0" indent="0">
              <a:buNone/>
            </a:pPr>
            <a:endParaRPr lang="en-US" i="1"/>
          </a:p>
        </p:txBody>
      </p:sp>
      <p:sp>
        <p:nvSpPr>
          <p:cNvPr id="4" name="Title 3">
            <a:extLst>
              <a:ext uri="{FF2B5EF4-FFF2-40B4-BE49-F238E27FC236}">
                <a16:creationId xmlns:a16="http://schemas.microsoft.com/office/drawing/2014/main" id="{E6EDF3CA-2863-404D-A607-16139405B033}"/>
              </a:ext>
            </a:extLst>
          </p:cNvPr>
          <p:cNvSpPr>
            <a:spLocks noGrp="1"/>
          </p:cNvSpPr>
          <p:nvPr>
            <p:ph type="title"/>
          </p:nvPr>
        </p:nvSpPr>
        <p:spPr/>
        <p:txBody>
          <a:bodyPr/>
          <a:lstStyle/>
          <a:p>
            <a:r>
              <a:rPr lang="en-US"/>
              <a:t>SBC strategy process</a:t>
            </a:r>
          </a:p>
        </p:txBody>
      </p:sp>
      <p:graphicFrame>
        <p:nvGraphicFramePr>
          <p:cNvPr id="5" name="Content Placeholder 3">
            <a:extLst>
              <a:ext uri="{FF2B5EF4-FFF2-40B4-BE49-F238E27FC236}">
                <a16:creationId xmlns:a16="http://schemas.microsoft.com/office/drawing/2014/main" id="{5A3B513B-E92A-4FD9-99CF-B90AA64BE811}"/>
              </a:ext>
            </a:extLst>
          </p:cNvPr>
          <p:cNvGraphicFramePr>
            <a:graphicFrameLocks/>
          </p:cNvGraphicFramePr>
          <p:nvPr/>
        </p:nvGraphicFramePr>
        <p:xfrm>
          <a:off x="1719388" y="1270001"/>
          <a:ext cx="8772769" cy="5294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0058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14A8E-6193-C84C-901A-BEBA98AB6D13}"/>
              </a:ext>
            </a:extLst>
          </p:cNvPr>
          <p:cNvSpPr>
            <a:spLocks noGrp="1"/>
          </p:cNvSpPr>
          <p:nvPr>
            <p:ph type="title"/>
          </p:nvPr>
        </p:nvSpPr>
        <p:spPr/>
        <p:txBody>
          <a:bodyPr/>
          <a:lstStyle/>
          <a:p>
            <a:r>
              <a:rPr lang="en-GB"/>
              <a:t>Desk review</a:t>
            </a:r>
          </a:p>
        </p:txBody>
      </p:sp>
      <p:sp>
        <p:nvSpPr>
          <p:cNvPr id="5" name="Rectangle 4">
            <a:extLst>
              <a:ext uri="{FF2B5EF4-FFF2-40B4-BE49-F238E27FC236}">
                <a16:creationId xmlns:a16="http://schemas.microsoft.com/office/drawing/2014/main" id="{7BBB83C4-B695-E545-AA14-A594015790E6}"/>
              </a:ext>
            </a:extLst>
          </p:cNvPr>
          <p:cNvSpPr/>
          <p:nvPr/>
        </p:nvSpPr>
        <p:spPr>
          <a:xfrm>
            <a:off x="559558" y="1098429"/>
            <a:ext cx="10181230" cy="1077218"/>
          </a:xfrm>
          <a:prstGeom prst="rect">
            <a:avLst/>
          </a:prstGeom>
        </p:spPr>
        <p:txBody>
          <a:bodyPr wrap="square">
            <a:spAutoFit/>
          </a:bodyPr>
          <a:lstStyle/>
          <a:p>
            <a:r>
              <a:rPr lang="en-US" sz="1600">
                <a:solidFill>
                  <a:schemeClr val="accent1"/>
                </a:solidFill>
              </a:rPr>
              <a:t>This desk review looks at evidence and promising programs from the HIV sector (prevention, treatment and care) and ‘sector-adjacent’ fields which include other areas of reproductive healthcare (family planning, maternal health). This review did not follow PRISMA guidelines for a systematic review and should not be considered as such. </a:t>
            </a:r>
            <a:br>
              <a:rPr lang="en-US" sz="1600">
                <a:solidFill>
                  <a:schemeClr val="accent1"/>
                </a:solidFill>
              </a:rPr>
            </a:br>
            <a:endParaRPr lang="en-US" sz="1600">
              <a:solidFill>
                <a:schemeClr val="accent2"/>
              </a:solidFill>
            </a:endParaRPr>
          </a:p>
        </p:txBody>
      </p:sp>
      <p:graphicFrame>
        <p:nvGraphicFramePr>
          <p:cNvPr id="6" name="Table 8">
            <a:extLst>
              <a:ext uri="{FF2B5EF4-FFF2-40B4-BE49-F238E27FC236}">
                <a16:creationId xmlns:a16="http://schemas.microsoft.com/office/drawing/2014/main" id="{65152A08-8B95-6840-A66B-C0FF68AAD098}"/>
              </a:ext>
            </a:extLst>
          </p:cNvPr>
          <p:cNvGraphicFramePr>
            <a:graphicFrameLocks noGrp="1"/>
          </p:cNvGraphicFramePr>
          <p:nvPr>
            <p:ph idx="1"/>
            <p:extLst>
              <p:ext uri="{D42A27DB-BD31-4B8C-83A1-F6EECF244321}">
                <p14:modId xmlns:p14="http://schemas.microsoft.com/office/powerpoint/2010/main" val="3987992826"/>
              </p:ext>
            </p:extLst>
          </p:nvPr>
        </p:nvGraphicFramePr>
        <p:xfrm>
          <a:off x="559558" y="2379975"/>
          <a:ext cx="10181230" cy="3524885"/>
        </p:xfrm>
        <a:graphic>
          <a:graphicData uri="http://schemas.openxmlformats.org/drawingml/2006/table">
            <a:tbl>
              <a:tblPr firstRow="1" bandRow="1">
                <a:tableStyleId>{B301B821-A1FF-4177-AEE7-76D212191A09}</a:tableStyleId>
              </a:tblPr>
              <a:tblGrid>
                <a:gridCol w="4178697">
                  <a:extLst>
                    <a:ext uri="{9D8B030D-6E8A-4147-A177-3AD203B41FA5}">
                      <a16:colId xmlns:a16="http://schemas.microsoft.com/office/drawing/2014/main" val="2602041916"/>
                    </a:ext>
                  </a:extLst>
                </a:gridCol>
                <a:gridCol w="6002533">
                  <a:extLst>
                    <a:ext uri="{9D8B030D-6E8A-4147-A177-3AD203B41FA5}">
                      <a16:colId xmlns:a16="http://schemas.microsoft.com/office/drawing/2014/main" val="1940475166"/>
                    </a:ext>
                  </a:extLst>
                </a:gridCol>
              </a:tblGrid>
              <a:tr h="337559">
                <a:tc>
                  <a:txBody>
                    <a:bodyPr/>
                    <a:lstStyle/>
                    <a:p>
                      <a:r>
                        <a:rPr lang="en-US" sz="1400" b="1" i="0">
                          <a:latin typeface="Poppins SemiBold" pitchFamily="2" charset="77"/>
                          <a:cs typeface="Poppins SemiBold" pitchFamily="2" charset="77"/>
                        </a:rPr>
                        <a:t>Peer-Reviewed Literature</a:t>
                      </a:r>
                    </a:p>
                  </a:txBody>
                  <a:tcPr anchor="ctr"/>
                </a:tc>
                <a:tc>
                  <a:txBody>
                    <a:bodyPr/>
                    <a:lstStyle/>
                    <a:p>
                      <a:r>
                        <a:rPr lang="en-US" sz="1400" b="1" i="0">
                          <a:latin typeface="Poppins SemiBold" pitchFamily="2" charset="77"/>
                          <a:cs typeface="Poppins SemiBold" pitchFamily="2" charset="77"/>
                        </a:rPr>
                        <a:t>Grey Literature</a:t>
                      </a:r>
                    </a:p>
                  </a:txBody>
                  <a:tcPr anchor="ctr"/>
                </a:tc>
                <a:extLst>
                  <a:ext uri="{0D108BD9-81ED-4DB2-BD59-A6C34878D82A}">
                    <a16:rowId xmlns:a16="http://schemas.microsoft.com/office/drawing/2014/main" val="2596034577"/>
                  </a:ext>
                </a:extLst>
              </a:tr>
              <a:tr h="565993">
                <a:tc>
                  <a:txBody>
                    <a:bodyPr/>
                    <a:lstStyle/>
                    <a:p>
                      <a:r>
                        <a:rPr lang="en-US" sz="1300">
                          <a:solidFill>
                            <a:srgbClr val="645F59"/>
                          </a:solidFill>
                        </a:rPr>
                        <a:t>We screened 468 peer-reviewed articles; 57 met the criteria for inclusion and were reviewed</a:t>
                      </a:r>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solidFill>
                      <a:srgbClr val="E9F0F1"/>
                    </a:solidFill>
                  </a:tcPr>
                </a:tc>
                <a:tc>
                  <a:txBody>
                    <a:bodyPr/>
                    <a:lstStyle/>
                    <a:p>
                      <a:r>
                        <a:rPr lang="en-US" sz="1300">
                          <a:solidFill>
                            <a:srgbClr val="69645A"/>
                          </a:solidFill>
                        </a:rPr>
                        <a:t>We screened 22 project websites, including 18 contraceptive sites, two social behavior change (SBC) omnibus sites and two HIV/PrEP websites to identify program write-ups, toolkits and presentation briefs</a:t>
                      </a:r>
                    </a:p>
                  </a:txBody>
                  <a:tcPr>
                    <a:lnL w="12700" cap="flat" cmpd="sng" algn="ctr">
                      <a:solidFill>
                        <a:srgbClr val="02666D"/>
                      </a:solidFill>
                      <a:prstDash val="solid"/>
                      <a:round/>
                      <a:headEnd type="none" w="med" len="med"/>
                      <a:tailEnd type="none" w="med" len="med"/>
                    </a:lnL>
                    <a:solidFill>
                      <a:srgbClr val="E9F0F1"/>
                    </a:solidFill>
                  </a:tcPr>
                </a:tc>
                <a:extLst>
                  <a:ext uri="{0D108BD9-81ED-4DB2-BD59-A6C34878D82A}">
                    <a16:rowId xmlns:a16="http://schemas.microsoft.com/office/drawing/2014/main" val="2991798737"/>
                  </a:ext>
                </a:extLst>
              </a:tr>
              <a:tr h="2501526">
                <a:tc>
                  <a:txBody>
                    <a:bodyPr/>
                    <a:lstStyle/>
                    <a:p>
                      <a:pPr marL="0" marR="0" lvl="0" indent="0" algn="l" rtl="0" eaLnBrk="1" fontAlgn="base" latinLnBrk="0" hangingPunct="1">
                        <a:lnSpc>
                          <a:spcPct val="100000"/>
                        </a:lnSpc>
                        <a:spcBef>
                          <a:spcPts val="0"/>
                        </a:spcBef>
                        <a:spcAft>
                          <a:spcPts val="0"/>
                        </a:spcAft>
                        <a:buClr>
                          <a:schemeClr val="accent3"/>
                        </a:buClr>
                        <a:buSzPct val="110000"/>
                        <a:buFont typeface="Wingdings" pitchFamily="2" charset="2"/>
                        <a:buNone/>
                      </a:pPr>
                      <a:r>
                        <a:rPr lang="en-US" sz="1300">
                          <a:solidFill>
                            <a:srgbClr val="645F59"/>
                          </a:solidFill>
                        </a:rPr>
                        <a:t>Inclusion Criteria:</a:t>
                      </a:r>
                    </a:p>
                    <a:p>
                      <a:pPr marL="285750" marR="0" lvl="0" indent="-285750" algn="l" rtl="0" eaLnBrk="1" fontAlgn="base" latinLnBrk="0" hangingPunct="1">
                        <a:lnSpc>
                          <a:spcPct val="100000"/>
                        </a:lnSpc>
                        <a:spcBef>
                          <a:spcPts val="0"/>
                        </a:spcBef>
                        <a:spcAft>
                          <a:spcPts val="0"/>
                        </a:spcAft>
                        <a:buClr>
                          <a:schemeClr val="accent3"/>
                        </a:buClr>
                        <a:buSzPct val="110000"/>
                        <a:buFont typeface="Wingdings" pitchFamily="2" charset="2"/>
                        <a:buChar char="§"/>
                      </a:pPr>
                      <a:r>
                        <a:rPr lang="en-US" sz="1300">
                          <a:solidFill>
                            <a:schemeClr val="tx1"/>
                          </a:solidFill>
                        </a:rPr>
                        <a:t>Sub-Saharan Africa </a:t>
                      </a:r>
                    </a:p>
                    <a:p>
                      <a:pPr marL="285750" marR="0" lvl="0" indent="-285750" algn="l" defTabSz="914377" rtl="0" eaLnBrk="1" fontAlgn="base" latinLnBrk="0" hangingPunct="1">
                        <a:lnSpc>
                          <a:spcPct val="100000"/>
                        </a:lnSpc>
                        <a:spcBef>
                          <a:spcPts val="0"/>
                        </a:spcBef>
                        <a:spcAft>
                          <a:spcPts val="0"/>
                        </a:spcAft>
                        <a:buClr>
                          <a:schemeClr val="accent3"/>
                        </a:buClr>
                        <a:buSzPct val="110000"/>
                        <a:buFont typeface="Wingdings" pitchFamily="2" charset="2"/>
                        <a:buChar char="§"/>
                        <a:tabLst/>
                        <a:defRPr/>
                      </a:pPr>
                      <a:r>
                        <a:rPr lang="en-US" sz="1300" b="0" i="0" kern="1200">
                          <a:solidFill>
                            <a:schemeClr val="tx1"/>
                          </a:solidFill>
                          <a:effectLst/>
                          <a:latin typeface="+mn-lt"/>
                          <a:ea typeface="+mn-ea"/>
                          <a:cs typeface="+mn-cs"/>
                        </a:rPr>
                        <a:t>Interventions implemented and/or published between 2010-2022 </a:t>
                      </a:r>
                    </a:p>
                    <a:p>
                      <a:pPr marL="285750" marR="0" lvl="0" indent="-285750" algn="l" defTabSz="914377" rtl="0" eaLnBrk="1" fontAlgn="base" latinLnBrk="0" hangingPunct="1">
                        <a:lnSpc>
                          <a:spcPct val="100000"/>
                        </a:lnSpc>
                        <a:spcBef>
                          <a:spcPts val="0"/>
                        </a:spcBef>
                        <a:spcAft>
                          <a:spcPts val="0"/>
                        </a:spcAft>
                        <a:buClr>
                          <a:schemeClr val="accent3"/>
                        </a:buClr>
                        <a:buSzPct val="110000"/>
                        <a:buFont typeface="Wingdings" pitchFamily="2" charset="2"/>
                        <a:buChar char="§"/>
                        <a:tabLst/>
                        <a:defRPr/>
                      </a:pPr>
                      <a:r>
                        <a:rPr lang="en-US" sz="1300" b="0" i="0" kern="1200">
                          <a:solidFill>
                            <a:schemeClr val="tx1"/>
                          </a:solidFill>
                          <a:effectLst/>
                          <a:latin typeface="+mn-lt"/>
                          <a:ea typeface="+mn-ea"/>
                          <a:cs typeface="+mn-cs"/>
                        </a:rPr>
                        <a:t>Key Search Terms:</a:t>
                      </a:r>
                    </a:p>
                    <a:p>
                      <a:pPr marL="742939" marR="0" lvl="1" indent="-285750" algn="l" defTabSz="914377" rtl="0" eaLnBrk="1" fontAlgn="base" latinLnBrk="0" hangingPunct="1">
                        <a:lnSpc>
                          <a:spcPct val="100000"/>
                        </a:lnSpc>
                        <a:spcBef>
                          <a:spcPts val="0"/>
                        </a:spcBef>
                        <a:spcAft>
                          <a:spcPts val="0"/>
                        </a:spcAft>
                        <a:buClr>
                          <a:schemeClr val="accent3"/>
                        </a:buClr>
                        <a:buSzTx/>
                        <a:buFont typeface="Courier New" panose="02070309020205020404" pitchFamily="49" charset="0"/>
                        <a:buChar char="o"/>
                        <a:tabLst/>
                        <a:defRPr/>
                      </a:pPr>
                      <a:r>
                        <a:rPr lang="en-US" sz="1300" kern="1200">
                          <a:solidFill>
                            <a:schemeClr val="tx1"/>
                          </a:solidFill>
                          <a:effectLst/>
                          <a:latin typeface="+mn-lt"/>
                          <a:ea typeface="+mn-ea"/>
                          <a:cs typeface="+mn-cs"/>
                        </a:rPr>
                        <a:t>Community acceptance OR community support OR parental support OR partner support OR provider support</a:t>
                      </a:r>
                    </a:p>
                    <a:p>
                      <a:pPr marL="742939" marR="0" lvl="1" indent="-285750" algn="l" defTabSz="914377" rtl="0" eaLnBrk="1" fontAlgn="base" latinLnBrk="0" hangingPunct="1">
                        <a:lnSpc>
                          <a:spcPct val="100000"/>
                        </a:lnSpc>
                        <a:spcBef>
                          <a:spcPts val="0"/>
                        </a:spcBef>
                        <a:spcAft>
                          <a:spcPts val="0"/>
                        </a:spcAft>
                        <a:buClr>
                          <a:schemeClr val="accent3"/>
                        </a:buClr>
                        <a:buSzTx/>
                        <a:buFont typeface="Courier New" panose="02070309020205020404" pitchFamily="49" charset="0"/>
                        <a:buChar char="o"/>
                        <a:tabLst/>
                        <a:defRPr/>
                      </a:pPr>
                      <a:r>
                        <a:rPr lang="en-US" sz="1300" kern="1200">
                          <a:solidFill>
                            <a:schemeClr val="tx1"/>
                          </a:solidFill>
                          <a:effectLst/>
                          <a:latin typeface="+mn-lt"/>
                          <a:ea typeface="+mn-ea"/>
                          <a:cs typeface="+mn-cs"/>
                        </a:rPr>
                        <a:t>AND PrEP OR HIV OR reproductive health OR contraception OR family planning  </a:t>
                      </a:r>
                    </a:p>
                    <a:p>
                      <a:pPr marL="742939" marR="0" lvl="1" indent="-285750" algn="l" defTabSz="914377" rtl="0" eaLnBrk="1" fontAlgn="base" latinLnBrk="0" hangingPunct="1">
                        <a:lnSpc>
                          <a:spcPct val="100000"/>
                        </a:lnSpc>
                        <a:spcBef>
                          <a:spcPts val="0"/>
                        </a:spcBef>
                        <a:spcAft>
                          <a:spcPts val="0"/>
                        </a:spcAft>
                        <a:buClr>
                          <a:schemeClr val="accent3"/>
                        </a:buClr>
                        <a:buSzTx/>
                        <a:buFont typeface="Courier New" panose="02070309020205020404" pitchFamily="49" charset="0"/>
                        <a:buChar char="o"/>
                        <a:tabLst/>
                        <a:defRPr/>
                      </a:pPr>
                      <a:r>
                        <a:rPr lang="en-US" sz="1300" kern="1200">
                          <a:solidFill>
                            <a:schemeClr val="tx1"/>
                          </a:solidFill>
                          <a:effectLst/>
                          <a:latin typeface="+mn-lt"/>
                          <a:ea typeface="+mn-ea"/>
                          <a:cs typeface="+mn-cs"/>
                        </a:rPr>
                        <a:t>AND factors OR determinants OR barriers OR intervention OR projects</a:t>
                      </a:r>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tcPr>
                </a:tc>
                <a:tc>
                  <a:txBody>
                    <a:bodyPr/>
                    <a:lstStyle/>
                    <a:p>
                      <a:pPr marL="0" indent="0">
                        <a:buClr>
                          <a:schemeClr val="accent3"/>
                        </a:buClr>
                        <a:buSzPct val="110000"/>
                        <a:buFont typeface="Wingdings" pitchFamily="2" charset="2"/>
                        <a:buNone/>
                      </a:pPr>
                      <a:r>
                        <a:rPr lang="en-US" sz="1300"/>
                        <a:t>Selection Criteria: </a:t>
                      </a:r>
                    </a:p>
                    <a:p>
                      <a:pPr marL="285750" indent="-285750">
                        <a:buClr>
                          <a:schemeClr val="accent3"/>
                        </a:buClr>
                        <a:buSzPct val="110000"/>
                        <a:buFont typeface="Wingdings" pitchFamily="2" charset="2"/>
                        <a:buChar char="§"/>
                      </a:pPr>
                      <a:r>
                        <a:rPr lang="en-US" sz="1300"/>
                        <a:t>Published between 2015-2021</a:t>
                      </a:r>
                    </a:p>
                    <a:p>
                      <a:pPr marL="285750" indent="-285750">
                        <a:buClr>
                          <a:schemeClr val="accent3"/>
                        </a:buClr>
                        <a:buSzPct val="110000"/>
                        <a:buFont typeface="Wingdings" pitchFamily="2" charset="2"/>
                        <a:buChar char="§"/>
                      </a:pPr>
                      <a:r>
                        <a:rPr lang="en-US" sz="1300"/>
                        <a:t>Sites identified by a recent literature review conducted by the USAID Expanding Effective Contraceptive Options (EECO) Project that explored SRH products and services’ access for AGYW. This review referenced relevant implementer websites, including: Jhpiego, Breakthrough Action, Engender Health, JHUCCP, Pathfinder, JSI, Passages</a:t>
                      </a:r>
                    </a:p>
                    <a:p>
                      <a:pPr marL="285750" indent="-285750">
                        <a:buClr>
                          <a:schemeClr val="accent3"/>
                        </a:buClr>
                        <a:buSzPct val="110000"/>
                        <a:buFont typeface="Wingdings" pitchFamily="2" charset="2"/>
                        <a:buChar char="§"/>
                      </a:pPr>
                      <a:r>
                        <a:rPr lang="en-US" sz="1300"/>
                        <a:t>Additional implementer websites that included links to project material included:  COMPASS, Breakthrough Research, MSI and PSI, AVAC and Options</a:t>
                      </a:r>
                    </a:p>
                    <a:p>
                      <a:pPr marL="285750" indent="-285750">
                        <a:buClr>
                          <a:schemeClr val="accent3"/>
                        </a:buClr>
                        <a:buSzPct val="110000"/>
                        <a:buFont typeface="Wingdings" pitchFamily="2" charset="2"/>
                        <a:buChar char="§"/>
                      </a:pPr>
                      <a:r>
                        <a:rPr lang="en-US" sz="1300"/>
                        <a:t>Interventions recommended by MOSAIC country teams who were consulted for additional inputs based on their expertise in the HIV prevention field</a:t>
                      </a:r>
                    </a:p>
                  </a:txBody>
                  <a:tcPr>
                    <a:lnL w="12700" cap="flat" cmpd="sng" algn="ctr">
                      <a:solidFill>
                        <a:srgbClr val="02666D"/>
                      </a:solidFill>
                      <a:prstDash val="solid"/>
                      <a:round/>
                      <a:headEnd type="none" w="med" len="med"/>
                      <a:tailEnd type="none" w="med" len="med"/>
                    </a:lnL>
                  </a:tcPr>
                </a:tc>
                <a:extLst>
                  <a:ext uri="{0D108BD9-81ED-4DB2-BD59-A6C34878D82A}">
                    <a16:rowId xmlns:a16="http://schemas.microsoft.com/office/drawing/2014/main" val="2132004008"/>
                  </a:ext>
                </a:extLst>
              </a:tr>
            </a:tbl>
          </a:graphicData>
        </a:graphic>
      </p:graphicFrame>
    </p:spTree>
    <p:extLst>
      <p:ext uri="{BB962C8B-B14F-4D97-AF65-F5344CB8AC3E}">
        <p14:creationId xmlns:p14="http://schemas.microsoft.com/office/powerpoint/2010/main" val="741498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5D375-896C-A649-91DC-A491A55880F2}"/>
              </a:ext>
            </a:extLst>
          </p:cNvPr>
          <p:cNvSpPr>
            <a:spLocks noGrp="1"/>
          </p:cNvSpPr>
          <p:nvPr>
            <p:ph idx="1"/>
          </p:nvPr>
        </p:nvSpPr>
        <p:spPr/>
        <p:txBody>
          <a:bodyPr/>
          <a:lstStyle/>
          <a:p>
            <a:pPr marL="0" indent="0">
              <a:buNone/>
            </a:pPr>
            <a:endParaRPr lang="en-US" i="1"/>
          </a:p>
          <a:p>
            <a:pPr marL="0" indent="0">
              <a:buNone/>
            </a:pPr>
            <a:endParaRPr lang="en-US" i="1"/>
          </a:p>
          <a:p>
            <a:pPr marL="0" indent="0">
              <a:buNone/>
            </a:pPr>
            <a:endParaRPr lang="en-US" i="1"/>
          </a:p>
        </p:txBody>
      </p:sp>
      <p:sp>
        <p:nvSpPr>
          <p:cNvPr id="4" name="Title 3">
            <a:extLst>
              <a:ext uri="{FF2B5EF4-FFF2-40B4-BE49-F238E27FC236}">
                <a16:creationId xmlns:a16="http://schemas.microsoft.com/office/drawing/2014/main" id="{E6EDF3CA-2863-404D-A607-16139405B033}"/>
              </a:ext>
            </a:extLst>
          </p:cNvPr>
          <p:cNvSpPr>
            <a:spLocks noGrp="1"/>
          </p:cNvSpPr>
          <p:nvPr>
            <p:ph type="title"/>
          </p:nvPr>
        </p:nvSpPr>
        <p:spPr/>
        <p:txBody>
          <a:bodyPr/>
          <a:lstStyle/>
          <a:p>
            <a:r>
              <a:rPr lang="en-US" err="1"/>
              <a:t>Behaviour</a:t>
            </a:r>
            <a:r>
              <a:rPr lang="en-US"/>
              <a:t> change model (COM-B)</a:t>
            </a:r>
          </a:p>
        </p:txBody>
      </p:sp>
      <p:sp>
        <p:nvSpPr>
          <p:cNvPr id="6" name="Rectangle: Rounded Corners 29">
            <a:extLst>
              <a:ext uri="{FF2B5EF4-FFF2-40B4-BE49-F238E27FC236}">
                <a16:creationId xmlns:a16="http://schemas.microsoft.com/office/drawing/2014/main" id="{D0C8F478-180F-4ADF-BC02-15A65E336237}"/>
              </a:ext>
            </a:extLst>
          </p:cNvPr>
          <p:cNvSpPr/>
          <p:nvPr/>
        </p:nvSpPr>
        <p:spPr>
          <a:xfrm>
            <a:off x="1434826" y="1915092"/>
            <a:ext cx="2900055" cy="4221013"/>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AF199DA-FEE1-4449-B9A7-DCF247D8D80C}"/>
              </a:ext>
            </a:extLst>
          </p:cNvPr>
          <p:cNvGrpSpPr/>
          <p:nvPr/>
        </p:nvGrpSpPr>
        <p:grpSpPr>
          <a:xfrm>
            <a:off x="1809655" y="2234415"/>
            <a:ext cx="5794668" cy="3507316"/>
            <a:chOff x="1948343" y="1990988"/>
            <a:chExt cx="6830037" cy="4394125"/>
          </a:xfrm>
        </p:grpSpPr>
        <p:sp>
          <p:nvSpPr>
            <p:cNvPr id="8" name="Rectangle: Rounded Corners 11">
              <a:extLst>
                <a:ext uri="{FF2B5EF4-FFF2-40B4-BE49-F238E27FC236}">
                  <a16:creationId xmlns:a16="http://schemas.microsoft.com/office/drawing/2014/main" id="{8F6863CF-5434-408D-ACEB-6A0A3B73B370}"/>
                </a:ext>
              </a:extLst>
            </p:cNvPr>
            <p:cNvSpPr/>
            <p:nvPr/>
          </p:nvSpPr>
          <p:spPr>
            <a:xfrm>
              <a:off x="1948343" y="1990988"/>
              <a:ext cx="2525086" cy="10905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Capability</a:t>
              </a:r>
            </a:p>
          </p:txBody>
        </p:sp>
        <p:sp>
          <p:nvSpPr>
            <p:cNvPr id="9" name="Rectangle: Rounded Corners 12">
              <a:extLst>
                <a:ext uri="{FF2B5EF4-FFF2-40B4-BE49-F238E27FC236}">
                  <a16:creationId xmlns:a16="http://schemas.microsoft.com/office/drawing/2014/main" id="{2E7B6301-7144-4D98-9776-8DBBD25444EF}"/>
                </a:ext>
              </a:extLst>
            </p:cNvPr>
            <p:cNvSpPr/>
            <p:nvPr/>
          </p:nvSpPr>
          <p:spPr>
            <a:xfrm>
              <a:off x="1948343" y="3642766"/>
              <a:ext cx="2525086" cy="10905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Motivation</a:t>
              </a:r>
            </a:p>
          </p:txBody>
        </p:sp>
        <p:sp>
          <p:nvSpPr>
            <p:cNvPr id="10" name="Rectangle: Rounded Corners 13">
              <a:extLst>
                <a:ext uri="{FF2B5EF4-FFF2-40B4-BE49-F238E27FC236}">
                  <a16:creationId xmlns:a16="http://schemas.microsoft.com/office/drawing/2014/main" id="{0753E542-1715-4FE2-8AAE-C7B681AA09B4}"/>
                </a:ext>
              </a:extLst>
            </p:cNvPr>
            <p:cNvSpPr/>
            <p:nvPr/>
          </p:nvSpPr>
          <p:spPr>
            <a:xfrm>
              <a:off x="1948343" y="5294545"/>
              <a:ext cx="2525086" cy="109056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Opportunity</a:t>
              </a:r>
            </a:p>
          </p:txBody>
        </p:sp>
        <p:cxnSp>
          <p:nvCxnSpPr>
            <p:cNvPr id="11" name="Straight Arrow Connector 10">
              <a:extLst>
                <a:ext uri="{FF2B5EF4-FFF2-40B4-BE49-F238E27FC236}">
                  <a16:creationId xmlns:a16="http://schemas.microsoft.com/office/drawing/2014/main" id="{F53A10AE-2D68-46BE-9CB3-C8827BCB3825}"/>
                </a:ext>
              </a:extLst>
            </p:cNvPr>
            <p:cNvCxnSpPr>
              <a:stCxn id="10" idx="0"/>
            </p:cNvCxnSpPr>
            <p:nvPr/>
          </p:nvCxnSpPr>
          <p:spPr>
            <a:xfrm flipV="1">
              <a:off x="3210886" y="4733334"/>
              <a:ext cx="0" cy="56121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76C67AC4-679F-4492-AAF7-DB681AD7F799}"/>
                </a:ext>
              </a:extLst>
            </p:cNvPr>
            <p:cNvCxnSpPr>
              <a:stCxn id="8" idx="2"/>
              <a:endCxn id="9" idx="0"/>
            </p:cNvCxnSpPr>
            <p:nvPr/>
          </p:nvCxnSpPr>
          <p:spPr>
            <a:xfrm>
              <a:off x="3210886" y="3081556"/>
              <a:ext cx="0" cy="56121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3" name="Rectangle: Rounded Corners 16">
              <a:extLst>
                <a:ext uri="{FF2B5EF4-FFF2-40B4-BE49-F238E27FC236}">
                  <a16:creationId xmlns:a16="http://schemas.microsoft.com/office/drawing/2014/main" id="{75E0FD7F-9A56-45D2-94C1-1CB06E574C7D}"/>
                </a:ext>
              </a:extLst>
            </p:cNvPr>
            <p:cNvSpPr/>
            <p:nvPr/>
          </p:nvSpPr>
          <p:spPr>
            <a:xfrm>
              <a:off x="6253294" y="3642766"/>
              <a:ext cx="2525086" cy="109056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Use </a:t>
              </a:r>
              <a:r>
                <a:rPr kumimoji="0" lang="en-US" sz="1800" b="0" i="0" u="none" strike="noStrike" kern="1200" cap="none" spc="0" normalizeH="0" baseline="0" noProof="0" err="1">
                  <a:ln>
                    <a:noFill/>
                  </a:ln>
                  <a:solidFill>
                    <a:srgbClr val="FFFFFF"/>
                  </a:solidFill>
                  <a:effectLst/>
                  <a:uLnTx/>
                  <a:uFillTx/>
                  <a:latin typeface="Calibri" panose="020F0502020204030204"/>
                  <a:ea typeface="+mn-ea"/>
                  <a:cs typeface="+mn-cs"/>
                </a:rPr>
                <a:t>PrEP</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daily during seasons of risk</a:t>
              </a:r>
            </a:p>
          </p:txBody>
        </p:sp>
        <p:cxnSp>
          <p:nvCxnSpPr>
            <p:cNvPr id="14" name="Straight Arrow Connector 13">
              <a:extLst>
                <a:ext uri="{FF2B5EF4-FFF2-40B4-BE49-F238E27FC236}">
                  <a16:creationId xmlns:a16="http://schemas.microsoft.com/office/drawing/2014/main" id="{B1739877-629C-4C5B-8FCB-CEE94602E03A}"/>
                </a:ext>
              </a:extLst>
            </p:cNvPr>
            <p:cNvCxnSpPr>
              <a:cxnSpLocks/>
              <a:stCxn id="8" idx="3"/>
            </p:cNvCxnSpPr>
            <p:nvPr/>
          </p:nvCxnSpPr>
          <p:spPr>
            <a:xfrm>
              <a:off x="4473429" y="2536272"/>
              <a:ext cx="1734424" cy="1540778"/>
            </a:xfrm>
            <a:prstGeom prst="straightConnector1">
              <a:avLst/>
            </a:prstGeom>
            <a:ln w="38100">
              <a:solidFill>
                <a:schemeClr val="tx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32F24B10-9876-49F9-AD6D-DFC4EE021D4E}"/>
                </a:ext>
              </a:extLst>
            </p:cNvPr>
            <p:cNvCxnSpPr>
              <a:stCxn id="9" idx="3"/>
            </p:cNvCxnSpPr>
            <p:nvPr/>
          </p:nvCxnSpPr>
          <p:spPr>
            <a:xfrm>
              <a:off x="4473429" y="4188050"/>
              <a:ext cx="1734424" cy="0"/>
            </a:xfrm>
            <a:prstGeom prst="straightConnector1">
              <a:avLst/>
            </a:prstGeom>
            <a:ln w="38100">
              <a:solidFill>
                <a:schemeClr val="tx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0B77D43-3711-43BD-B5C1-144013AE57BA}"/>
                </a:ext>
              </a:extLst>
            </p:cNvPr>
            <p:cNvCxnSpPr>
              <a:stCxn id="10" idx="3"/>
            </p:cNvCxnSpPr>
            <p:nvPr/>
          </p:nvCxnSpPr>
          <p:spPr>
            <a:xfrm flipV="1">
              <a:off x="4473429" y="4278385"/>
              <a:ext cx="1726035" cy="1561444"/>
            </a:xfrm>
            <a:prstGeom prst="straightConnector1">
              <a:avLst/>
            </a:prstGeom>
            <a:ln w="38100">
              <a:solidFill>
                <a:schemeClr val="tx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grpSp>
      <p:sp>
        <p:nvSpPr>
          <p:cNvPr id="17" name="TextBox 16">
            <a:extLst>
              <a:ext uri="{FF2B5EF4-FFF2-40B4-BE49-F238E27FC236}">
                <a16:creationId xmlns:a16="http://schemas.microsoft.com/office/drawing/2014/main" id="{81DA8B86-94F9-4A82-B620-2FD48189E16D}"/>
              </a:ext>
            </a:extLst>
          </p:cNvPr>
          <p:cNvSpPr txBox="1"/>
          <p:nvPr/>
        </p:nvSpPr>
        <p:spPr>
          <a:xfrm>
            <a:off x="7386291" y="5751174"/>
            <a:ext cx="39630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25E58"/>
                </a:solidFill>
                <a:effectLst/>
                <a:uLnTx/>
                <a:uFillTx/>
                <a:latin typeface="Calibri" panose="020F0502020204030204"/>
                <a:ea typeface="+mn-ea"/>
                <a:cs typeface="+mn-cs"/>
              </a:rPr>
              <a:t>Adapted from: </a:t>
            </a:r>
            <a:r>
              <a:rPr kumimoji="0" lang="en-US" sz="1000" b="0" i="0" u="none" strike="noStrike" kern="1200" cap="none" spc="0" normalizeH="0" baseline="0" noProof="0" err="1">
                <a:ln>
                  <a:noFill/>
                </a:ln>
                <a:solidFill>
                  <a:srgbClr val="625E58"/>
                </a:solidFill>
                <a:effectLst/>
                <a:uLnTx/>
                <a:uFillTx/>
                <a:latin typeface="Calibri" panose="020F0502020204030204"/>
                <a:ea typeface="+mn-ea"/>
                <a:cs typeface="+mn-cs"/>
              </a:rPr>
              <a:t>Michie</a:t>
            </a:r>
            <a:r>
              <a:rPr kumimoji="0" lang="en-US" sz="1000" b="0" i="0" u="none" strike="noStrike" kern="1200" cap="none" spc="0" normalizeH="0" baseline="0" noProof="0">
                <a:ln>
                  <a:noFill/>
                </a:ln>
                <a:solidFill>
                  <a:srgbClr val="625E58"/>
                </a:solidFill>
                <a:effectLst/>
                <a:uLnTx/>
                <a:uFillTx/>
                <a:latin typeface="Calibri" panose="020F0502020204030204"/>
                <a:ea typeface="+mn-ea"/>
                <a:cs typeface="+mn-cs"/>
              </a:rPr>
              <a:t> S., Atkins L., West, R. (2014). </a:t>
            </a:r>
            <a:r>
              <a:rPr kumimoji="0" lang="en-US" sz="1000" b="0" i="1" u="none" strike="noStrike" kern="1200" cap="none" spc="0" normalizeH="0" baseline="0" noProof="0">
                <a:ln>
                  <a:noFill/>
                </a:ln>
                <a:solidFill>
                  <a:srgbClr val="625E58"/>
                </a:solidFill>
                <a:effectLst/>
                <a:uLnTx/>
                <a:uFillTx/>
                <a:latin typeface="Calibri" panose="020F0502020204030204"/>
                <a:ea typeface="+mn-ea"/>
                <a:cs typeface="+mn-cs"/>
              </a:rPr>
              <a:t>The </a:t>
            </a:r>
            <a:r>
              <a:rPr kumimoji="0" lang="en-US" sz="1000" b="0" i="1" u="none" strike="noStrike" kern="1200" cap="none" spc="0" normalizeH="0" baseline="0" noProof="0" err="1">
                <a:ln>
                  <a:noFill/>
                </a:ln>
                <a:solidFill>
                  <a:srgbClr val="625E58"/>
                </a:solidFill>
                <a:effectLst/>
                <a:uLnTx/>
                <a:uFillTx/>
                <a:latin typeface="Calibri" panose="020F0502020204030204"/>
                <a:ea typeface="+mn-ea"/>
                <a:cs typeface="+mn-cs"/>
              </a:rPr>
              <a:t>behaviour</a:t>
            </a:r>
            <a:r>
              <a:rPr kumimoji="0" lang="en-US" sz="1000" b="0" i="1" u="none" strike="noStrike" kern="1200" cap="none" spc="0" normalizeH="0" baseline="0" noProof="0">
                <a:ln>
                  <a:noFill/>
                </a:ln>
                <a:solidFill>
                  <a:srgbClr val="625E58"/>
                </a:solidFill>
                <a:effectLst/>
                <a:uLnTx/>
                <a:uFillTx/>
                <a:latin typeface="Calibri" panose="020F0502020204030204"/>
                <a:ea typeface="+mn-ea"/>
                <a:cs typeface="+mn-cs"/>
              </a:rPr>
              <a:t> change wheel: A guide to designing interventions</a:t>
            </a:r>
            <a:r>
              <a:rPr kumimoji="0" lang="en-US" sz="1000" b="0" i="0" u="none" strike="noStrike" kern="1200" cap="none" spc="0" normalizeH="0" baseline="0" noProof="0">
                <a:ln>
                  <a:noFill/>
                </a:ln>
                <a:solidFill>
                  <a:srgbClr val="625E58"/>
                </a:solidFill>
                <a:effectLst/>
                <a:uLnTx/>
                <a:uFillTx/>
                <a:latin typeface="Calibri" panose="020F0502020204030204"/>
                <a:ea typeface="+mn-ea"/>
                <a:cs typeface="+mn-cs"/>
              </a:rPr>
              <a:t>. London: Silverback Publishing. </a:t>
            </a:r>
            <a:r>
              <a:rPr kumimoji="0" lang="en-US" sz="1000" b="0" i="0" u="sng" strike="noStrike" kern="1200" cap="none" spc="0" normalizeH="0" baseline="0" noProof="0">
                <a:ln>
                  <a:noFill/>
                </a:ln>
                <a:solidFill>
                  <a:srgbClr val="625E58"/>
                </a:solidFill>
                <a:effectLst/>
                <a:uLnTx/>
                <a:uFillTx/>
                <a:latin typeface="Calibri" panose="020F0502020204030204"/>
                <a:ea typeface="+mn-ea"/>
                <a:cs typeface="+mn-cs"/>
                <a:hlinkClick r:id="rId3"/>
              </a:rPr>
              <a:t>www.behaviourchangewheel.com</a:t>
            </a:r>
            <a:endParaRPr kumimoji="0" lang="en-US" sz="1000" b="0" i="0" u="none" strike="noStrike" kern="1200" cap="none" spc="0" normalizeH="0" baseline="0" noProof="0">
              <a:ln>
                <a:noFill/>
              </a:ln>
              <a:solidFill>
                <a:srgbClr val="625E58"/>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E07663F-3FB3-40F8-A032-64DE53E8AE6F}"/>
              </a:ext>
            </a:extLst>
          </p:cNvPr>
          <p:cNvSpPr txBox="1"/>
          <p:nvPr/>
        </p:nvSpPr>
        <p:spPr>
          <a:xfrm>
            <a:off x="5682552" y="1756121"/>
            <a:ext cx="43558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rPr>
              <a:t>What factors have been associated with </a:t>
            </a:r>
            <a:r>
              <a:rPr kumimoji="0" lang="en-US" sz="2400" b="0" i="0" u="none" strike="noStrike" kern="1200" cap="none" spc="0" normalizeH="0" baseline="0" noProof="0" err="1">
                <a:ln>
                  <a:noFill/>
                </a:ln>
                <a:solidFill>
                  <a:srgbClr val="002060"/>
                </a:solidFill>
                <a:effectLst/>
                <a:uLnTx/>
                <a:uFillTx/>
                <a:latin typeface="Calibri" panose="020F0502020204030204"/>
                <a:ea typeface="+mn-ea"/>
                <a:cs typeface="+mn-cs"/>
              </a:rPr>
              <a:t>PrEP</a:t>
            </a:r>
            <a:r>
              <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rPr>
              <a:t> use among priority audiences?</a:t>
            </a:r>
          </a:p>
        </p:txBody>
      </p:sp>
      <p:cxnSp>
        <p:nvCxnSpPr>
          <p:cNvPr id="19" name="Straight Arrow Connector 18">
            <a:extLst>
              <a:ext uri="{FF2B5EF4-FFF2-40B4-BE49-F238E27FC236}">
                <a16:creationId xmlns:a16="http://schemas.microsoft.com/office/drawing/2014/main" id="{5A07C3F4-4174-42F8-8A2A-D5D9273589C0}"/>
              </a:ext>
            </a:extLst>
          </p:cNvPr>
          <p:cNvCxnSpPr>
            <a:cxnSpLocks/>
            <a:stCxn id="18" idx="1"/>
          </p:cNvCxnSpPr>
          <p:nvPr/>
        </p:nvCxnSpPr>
        <p:spPr>
          <a:xfrm flipH="1">
            <a:off x="4356146" y="2356286"/>
            <a:ext cx="1326406" cy="5263"/>
          </a:xfrm>
          <a:prstGeom prst="straightConnector1">
            <a:avLst/>
          </a:prstGeom>
          <a:ln w="38100">
            <a:solidFill>
              <a:srgbClr val="FF000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111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5D375-896C-A649-91DC-A491A55880F2}"/>
              </a:ext>
            </a:extLst>
          </p:cNvPr>
          <p:cNvSpPr>
            <a:spLocks noGrp="1"/>
          </p:cNvSpPr>
          <p:nvPr>
            <p:ph idx="1"/>
          </p:nvPr>
        </p:nvSpPr>
        <p:spPr/>
        <p:txBody>
          <a:bodyPr/>
          <a:lstStyle/>
          <a:p>
            <a:pPr marL="0" indent="0">
              <a:buNone/>
            </a:pPr>
            <a:endParaRPr lang="en-US" i="1"/>
          </a:p>
          <a:p>
            <a:pPr marL="0" indent="0">
              <a:buNone/>
            </a:pPr>
            <a:endParaRPr lang="en-US" i="1"/>
          </a:p>
          <a:p>
            <a:pPr marL="0" indent="0">
              <a:buNone/>
            </a:pPr>
            <a:endParaRPr lang="en-US" i="1"/>
          </a:p>
        </p:txBody>
      </p:sp>
      <p:sp>
        <p:nvSpPr>
          <p:cNvPr id="4" name="Title 3">
            <a:extLst>
              <a:ext uri="{FF2B5EF4-FFF2-40B4-BE49-F238E27FC236}">
                <a16:creationId xmlns:a16="http://schemas.microsoft.com/office/drawing/2014/main" id="{E6EDF3CA-2863-404D-A607-16139405B033}"/>
              </a:ext>
            </a:extLst>
          </p:cNvPr>
          <p:cNvSpPr>
            <a:spLocks noGrp="1"/>
          </p:cNvSpPr>
          <p:nvPr>
            <p:ph type="title"/>
          </p:nvPr>
        </p:nvSpPr>
        <p:spPr/>
        <p:txBody>
          <a:bodyPr/>
          <a:lstStyle/>
          <a:p>
            <a:r>
              <a:rPr lang="en-US"/>
              <a:t>Determinants relevant to AGYWs in </a:t>
            </a:r>
            <a:r>
              <a:rPr lang="en-US" err="1"/>
              <a:t>Kiambu</a:t>
            </a:r>
            <a:r>
              <a:rPr lang="en-US"/>
              <a:t> County</a:t>
            </a:r>
          </a:p>
        </p:txBody>
      </p:sp>
      <p:sp>
        <p:nvSpPr>
          <p:cNvPr id="20" name="Text Placeholder 2">
            <a:extLst>
              <a:ext uri="{FF2B5EF4-FFF2-40B4-BE49-F238E27FC236}">
                <a16:creationId xmlns:a16="http://schemas.microsoft.com/office/drawing/2014/main" id="{827B83A2-1456-4C5C-8782-DEC1DB8AC670}"/>
              </a:ext>
            </a:extLst>
          </p:cNvPr>
          <p:cNvSpPr txBox="1">
            <a:spLocks/>
          </p:cNvSpPr>
          <p:nvPr/>
        </p:nvSpPr>
        <p:spPr>
          <a:xfrm>
            <a:off x="609599" y="3689177"/>
            <a:ext cx="3474720" cy="2286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625E58"/>
                </a:solidFill>
                <a:effectLst/>
                <a:uLnTx/>
                <a:uFillTx/>
                <a:latin typeface="Calibri" panose="020F0502020204030204"/>
                <a:ea typeface="+mn-ea"/>
                <a:cs typeface="+mn-cs"/>
              </a:rPr>
              <a:t>Knowledge</a:t>
            </a:r>
          </a:p>
        </p:txBody>
      </p:sp>
      <p:sp>
        <p:nvSpPr>
          <p:cNvPr id="21" name="Text Placeholder 2">
            <a:extLst>
              <a:ext uri="{FF2B5EF4-FFF2-40B4-BE49-F238E27FC236}">
                <a16:creationId xmlns:a16="http://schemas.microsoft.com/office/drawing/2014/main" id="{A963DAC9-035F-4BCF-B6FD-B8BD3EDE3FE5}"/>
              </a:ext>
            </a:extLst>
          </p:cNvPr>
          <p:cNvSpPr txBox="1">
            <a:spLocks/>
          </p:cNvSpPr>
          <p:nvPr/>
        </p:nvSpPr>
        <p:spPr>
          <a:xfrm>
            <a:off x="4358640" y="3697974"/>
            <a:ext cx="3474720" cy="2286000"/>
          </a:xfrm>
          <a:prstGeom prst="rect">
            <a:avLst/>
          </a:prstGeom>
        </p:spPr>
        <p:txBody>
          <a:bodyPr vert="horz"/>
          <a:lstStyle>
            <a:lvl1pPr marL="342900" indent="-342900" algn="l" defTabSz="457200" rtl="0" eaLnBrk="1" latinLnBrk="0" hangingPunct="1">
              <a:spcBef>
                <a:spcPct val="20000"/>
              </a:spcBef>
              <a:buClr>
                <a:srgbClr val="178793"/>
              </a:buClr>
              <a:buSzPct val="100000"/>
              <a:buFont typeface="Arial"/>
              <a:buChar char="•"/>
              <a:defRPr sz="2000" b="0" i="0" kern="1200" spc="0">
                <a:solidFill>
                  <a:srgbClr val="535352"/>
                </a:solidFill>
                <a:latin typeface="Gill Sans MT" panose="020B0502020104020203" pitchFamily="34" charset="0"/>
                <a:ea typeface="+mn-ea"/>
                <a:cs typeface="Gill Sans MT" panose="020B0502020104020203" pitchFamily="34" charset="0"/>
              </a:defRPr>
            </a:lvl1pPr>
            <a:lvl2pPr marL="742950" indent="-285750" algn="l" defTabSz="457200" rtl="0" eaLnBrk="1" latinLnBrk="0" hangingPunct="1">
              <a:spcBef>
                <a:spcPct val="20000"/>
              </a:spcBef>
              <a:buClr>
                <a:srgbClr val="178793"/>
              </a:buClr>
              <a:buFont typeface="Arial"/>
              <a:buChar char="–"/>
              <a:defRPr sz="1800" kern="1200">
                <a:solidFill>
                  <a:srgbClr val="535352"/>
                </a:solidFill>
                <a:latin typeface="Gill Sans MT" panose="020B0502020104020203" pitchFamily="34" charset="0"/>
                <a:ea typeface="+mn-ea"/>
                <a:cs typeface="Gill Sans MT" panose="020B0502020104020203" pitchFamily="34" charset="0"/>
              </a:defRPr>
            </a:lvl2pPr>
            <a:lvl3pPr marL="1143000" indent="-228600" algn="l" defTabSz="457200" rtl="0" eaLnBrk="1" latinLnBrk="0" hangingPunct="1">
              <a:spcBef>
                <a:spcPct val="20000"/>
              </a:spcBef>
              <a:buClr>
                <a:srgbClr val="178793"/>
              </a:buClr>
              <a:buSzPct val="83000"/>
              <a:buFont typeface="Courier New"/>
              <a:buChar char="o"/>
              <a:defRPr sz="1600" kern="1200">
                <a:solidFill>
                  <a:srgbClr val="535352"/>
                </a:solidFill>
                <a:latin typeface="Gill Sans MT" panose="020B0502020104020203" pitchFamily="34" charset="0"/>
                <a:ea typeface="+mn-ea"/>
                <a:cs typeface="Gill Sans MT" panose="020B0502020104020203" pitchFamily="34" charset="0"/>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178793"/>
              </a:buClr>
              <a:buSzPct val="100000"/>
              <a:buFont typeface="Arial"/>
              <a:buChar char="•"/>
              <a:tabLst/>
              <a:defRPr/>
            </a:pPr>
            <a:r>
              <a:rPr kumimoji="0" lang="en-US" sz="2000" b="0" i="0" u="none" strike="noStrike" kern="1200" cap="none" spc="0" normalizeH="0" baseline="0" noProof="0">
                <a:ln>
                  <a:noFill/>
                </a:ln>
                <a:solidFill>
                  <a:srgbClr val="535352"/>
                </a:solidFill>
                <a:effectLst/>
                <a:uLnTx/>
                <a:uFillTx/>
                <a:latin typeface="Gill Sans MT" panose="020B0502020104020203" pitchFamily="34" charset="0"/>
                <a:ea typeface="+mn-ea"/>
              </a:rPr>
              <a:t>Service provider skills and attitudes</a:t>
            </a:r>
          </a:p>
          <a:p>
            <a:pPr marL="342900" marR="0" lvl="0" indent="-342900" algn="l" defTabSz="457200" rtl="0" eaLnBrk="1" fontAlgn="auto" latinLnBrk="0" hangingPunct="1">
              <a:lnSpc>
                <a:spcPct val="100000"/>
              </a:lnSpc>
              <a:spcBef>
                <a:spcPct val="20000"/>
              </a:spcBef>
              <a:spcAft>
                <a:spcPts val="0"/>
              </a:spcAft>
              <a:buClr>
                <a:srgbClr val="178793"/>
              </a:buClr>
              <a:buSzPct val="100000"/>
              <a:buFont typeface="Arial"/>
              <a:buChar char="•"/>
              <a:tabLst/>
              <a:defRPr/>
            </a:pPr>
            <a:r>
              <a:rPr kumimoji="0" lang="en-US" sz="2000" b="0" i="0" u="none" strike="noStrike" kern="1200" cap="none" spc="0" normalizeH="0" baseline="0" noProof="0">
                <a:ln>
                  <a:noFill/>
                </a:ln>
                <a:solidFill>
                  <a:srgbClr val="535352"/>
                </a:solidFill>
                <a:effectLst/>
                <a:uLnTx/>
                <a:uFillTx/>
                <a:latin typeface="Gill Sans MT" panose="020B0502020104020203" pitchFamily="34" charset="0"/>
                <a:ea typeface="+mn-ea"/>
              </a:rPr>
              <a:t>Social support</a:t>
            </a:r>
          </a:p>
        </p:txBody>
      </p:sp>
      <p:sp>
        <p:nvSpPr>
          <p:cNvPr id="22" name="Text Placeholder 2">
            <a:extLst>
              <a:ext uri="{FF2B5EF4-FFF2-40B4-BE49-F238E27FC236}">
                <a16:creationId xmlns:a16="http://schemas.microsoft.com/office/drawing/2014/main" id="{2B17C7D4-1291-43BD-99A4-DDF3EA1A8510}"/>
              </a:ext>
            </a:extLst>
          </p:cNvPr>
          <p:cNvSpPr txBox="1">
            <a:spLocks/>
          </p:cNvSpPr>
          <p:nvPr/>
        </p:nvSpPr>
        <p:spPr>
          <a:xfrm>
            <a:off x="8107680" y="3706771"/>
            <a:ext cx="3474720" cy="2286000"/>
          </a:xfrm>
          <a:prstGeom prst="rect">
            <a:avLst/>
          </a:prstGeom>
        </p:spPr>
        <p:txBody>
          <a:bodyPr vert="horz"/>
          <a:lstStyle>
            <a:lvl1pPr marL="342900" indent="-342900" algn="l" defTabSz="457200" rtl="0" eaLnBrk="1" latinLnBrk="0" hangingPunct="1">
              <a:spcBef>
                <a:spcPct val="20000"/>
              </a:spcBef>
              <a:buClr>
                <a:srgbClr val="178793"/>
              </a:buClr>
              <a:buSzPct val="100000"/>
              <a:buFont typeface="Arial"/>
              <a:buChar char="•"/>
              <a:defRPr sz="2000" b="0" i="0" kern="1200" spc="0">
                <a:solidFill>
                  <a:srgbClr val="535352"/>
                </a:solidFill>
                <a:latin typeface="Gill Sans MT" panose="020B0502020104020203" pitchFamily="34" charset="0"/>
                <a:ea typeface="+mn-ea"/>
                <a:cs typeface="Gill Sans MT" panose="020B0502020104020203" pitchFamily="34" charset="0"/>
              </a:defRPr>
            </a:lvl1pPr>
            <a:lvl2pPr marL="742950" indent="-285750" algn="l" defTabSz="457200" rtl="0" eaLnBrk="1" latinLnBrk="0" hangingPunct="1">
              <a:spcBef>
                <a:spcPct val="20000"/>
              </a:spcBef>
              <a:buClr>
                <a:srgbClr val="178793"/>
              </a:buClr>
              <a:buFont typeface="Arial"/>
              <a:buChar char="–"/>
              <a:defRPr sz="1800" kern="1200">
                <a:solidFill>
                  <a:srgbClr val="535352"/>
                </a:solidFill>
                <a:latin typeface="Gill Sans MT" panose="020B0502020104020203" pitchFamily="34" charset="0"/>
                <a:ea typeface="+mn-ea"/>
                <a:cs typeface="Gill Sans MT" panose="020B0502020104020203" pitchFamily="34" charset="0"/>
              </a:defRPr>
            </a:lvl2pPr>
            <a:lvl3pPr marL="1143000" indent="-228600" algn="l" defTabSz="457200" rtl="0" eaLnBrk="1" latinLnBrk="0" hangingPunct="1">
              <a:spcBef>
                <a:spcPct val="20000"/>
              </a:spcBef>
              <a:buClr>
                <a:srgbClr val="178793"/>
              </a:buClr>
              <a:buSzPct val="83000"/>
              <a:buFont typeface="Courier New"/>
              <a:buChar char="o"/>
              <a:defRPr sz="1600" kern="1200">
                <a:solidFill>
                  <a:srgbClr val="535352"/>
                </a:solidFill>
                <a:latin typeface="Gill Sans MT" panose="020B0502020104020203" pitchFamily="34" charset="0"/>
                <a:ea typeface="+mn-ea"/>
                <a:cs typeface="Gill Sans MT" panose="020B0502020104020203" pitchFamily="34" charset="0"/>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178793"/>
              </a:buClr>
              <a:buSzPct val="100000"/>
              <a:buFont typeface="Arial"/>
              <a:buChar char="•"/>
              <a:tabLst/>
              <a:defRPr/>
            </a:pPr>
            <a:r>
              <a:rPr kumimoji="0" lang="en-US" sz="2000" b="0" i="0" u="none" strike="noStrike" kern="1200" cap="none" spc="0" normalizeH="0" baseline="0" noProof="0">
                <a:ln>
                  <a:noFill/>
                </a:ln>
                <a:solidFill>
                  <a:srgbClr val="535352"/>
                </a:solidFill>
                <a:effectLst/>
                <a:uLnTx/>
                <a:uFillTx/>
                <a:latin typeface="Gill Sans MT" panose="020B0502020104020203" pitchFamily="34" charset="0"/>
                <a:ea typeface="+mn-ea"/>
              </a:rPr>
              <a:t>Beliefs</a:t>
            </a:r>
          </a:p>
          <a:p>
            <a:pPr marL="342900" marR="0" lvl="0" indent="-342900" algn="l" defTabSz="457200" rtl="0" eaLnBrk="1" fontAlgn="auto" latinLnBrk="0" hangingPunct="1">
              <a:lnSpc>
                <a:spcPct val="100000"/>
              </a:lnSpc>
              <a:spcBef>
                <a:spcPct val="20000"/>
              </a:spcBef>
              <a:spcAft>
                <a:spcPts val="0"/>
              </a:spcAft>
              <a:buClr>
                <a:srgbClr val="178793"/>
              </a:buClr>
              <a:buSzPct val="100000"/>
              <a:buFont typeface="Arial"/>
              <a:buChar char="•"/>
              <a:tabLst/>
              <a:defRPr/>
            </a:pPr>
            <a:r>
              <a:rPr kumimoji="0" lang="en-US" sz="2000" b="0" i="0" u="none" strike="noStrike" kern="1200" cap="none" spc="0" normalizeH="0" baseline="0" noProof="0">
                <a:ln>
                  <a:noFill/>
                </a:ln>
                <a:solidFill>
                  <a:srgbClr val="535352"/>
                </a:solidFill>
                <a:effectLst/>
                <a:uLnTx/>
                <a:uFillTx/>
                <a:latin typeface="Gill Sans MT" panose="020B0502020104020203" pitchFamily="34" charset="0"/>
                <a:ea typeface="+mn-ea"/>
              </a:rPr>
              <a:t>Self-efficacy</a:t>
            </a:r>
          </a:p>
        </p:txBody>
      </p:sp>
      <p:sp>
        <p:nvSpPr>
          <p:cNvPr id="23" name="Rectangle: Rounded Corners 8">
            <a:extLst>
              <a:ext uri="{FF2B5EF4-FFF2-40B4-BE49-F238E27FC236}">
                <a16:creationId xmlns:a16="http://schemas.microsoft.com/office/drawing/2014/main" id="{ECF51178-4B15-4289-B3E0-2112475397BD}"/>
              </a:ext>
            </a:extLst>
          </p:cNvPr>
          <p:cNvSpPr/>
          <p:nvPr/>
        </p:nvSpPr>
        <p:spPr>
          <a:xfrm>
            <a:off x="1084416" y="2464185"/>
            <a:ext cx="2525086" cy="10905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Capability</a:t>
            </a:r>
          </a:p>
        </p:txBody>
      </p:sp>
      <p:sp>
        <p:nvSpPr>
          <p:cNvPr id="24" name="Rectangle: Rounded Corners 9">
            <a:extLst>
              <a:ext uri="{FF2B5EF4-FFF2-40B4-BE49-F238E27FC236}">
                <a16:creationId xmlns:a16="http://schemas.microsoft.com/office/drawing/2014/main" id="{EAE47DA6-7D7A-4E38-A361-120924A28A57}"/>
              </a:ext>
            </a:extLst>
          </p:cNvPr>
          <p:cNvSpPr/>
          <p:nvPr/>
        </p:nvSpPr>
        <p:spPr>
          <a:xfrm>
            <a:off x="8582497" y="2448904"/>
            <a:ext cx="2525086" cy="10905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Motivation</a:t>
            </a:r>
          </a:p>
        </p:txBody>
      </p:sp>
      <p:sp>
        <p:nvSpPr>
          <p:cNvPr id="25" name="Rectangle: Rounded Corners 10">
            <a:extLst>
              <a:ext uri="{FF2B5EF4-FFF2-40B4-BE49-F238E27FC236}">
                <a16:creationId xmlns:a16="http://schemas.microsoft.com/office/drawing/2014/main" id="{31CCCE01-037D-423E-B4BF-639653E13AE2}"/>
              </a:ext>
            </a:extLst>
          </p:cNvPr>
          <p:cNvSpPr/>
          <p:nvPr/>
        </p:nvSpPr>
        <p:spPr>
          <a:xfrm>
            <a:off x="4833457" y="2464185"/>
            <a:ext cx="2525086" cy="109056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Opportunity</a:t>
            </a:r>
          </a:p>
        </p:txBody>
      </p:sp>
    </p:spTree>
    <p:extLst>
      <p:ext uri="{BB962C8B-B14F-4D97-AF65-F5344CB8AC3E}">
        <p14:creationId xmlns:p14="http://schemas.microsoft.com/office/powerpoint/2010/main" val="37187933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C2B5D1-2CA0-D841-B86D-91D89CECB63A}"/>
              </a:ext>
            </a:extLst>
          </p:cNvPr>
          <p:cNvSpPr>
            <a:spLocks noGrp="1"/>
          </p:cNvSpPr>
          <p:nvPr>
            <p:ph idx="1"/>
          </p:nvPr>
        </p:nvSpPr>
        <p:spPr>
          <a:xfrm>
            <a:off x="253388" y="859316"/>
            <a:ext cx="10818564" cy="5403004"/>
          </a:xfrm>
        </p:spPr>
        <p:txBody>
          <a:bodyPr/>
          <a:lstStyle/>
          <a:p>
            <a:r>
              <a:rPr lang="en-US"/>
              <a:t>The SBC intervention began in June 2019 – February 2020</a:t>
            </a:r>
          </a:p>
          <a:p>
            <a:r>
              <a:rPr lang="en-US"/>
              <a:t>Analysis of HIV data for </a:t>
            </a:r>
            <a:r>
              <a:rPr lang="en-US" err="1"/>
              <a:t>Kiambu</a:t>
            </a:r>
            <a:r>
              <a:rPr lang="en-US"/>
              <a:t> together with the county health management team</a:t>
            </a:r>
          </a:p>
          <a:p>
            <a:r>
              <a:rPr lang="en-US"/>
              <a:t>Community dialogues held with AGYW, male partners (20 – 50years) and matriarchs </a:t>
            </a:r>
          </a:p>
          <a:p>
            <a:r>
              <a:rPr lang="en-US"/>
              <a:t>Co-creation of key messages, campaign and hashtags</a:t>
            </a:r>
          </a:p>
          <a:p>
            <a:r>
              <a:rPr lang="en-US"/>
              <a:t>Development of SBC materials and testing</a:t>
            </a:r>
          </a:p>
          <a:p>
            <a:r>
              <a:rPr lang="en-US"/>
              <a:t>The </a:t>
            </a:r>
            <a:r>
              <a:rPr lang="en-US" err="1"/>
              <a:t>Chagua</a:t>
            </a:r>
            <a:r>
              <a:rPr lang="en-US"/>
              <a:t> </a:t>
            </a:r>
            <a:r>
              <a:rPr lang="en-US" err="1"/>
              <a:t>PrEP</a:t>
            </a:r>
            <a:r>
              <a:rPr lang="en-US"/>
              <a:t>, </a:t>
            </a:r>
            <a:r>
              <a:rPr lang="en-US" err="1"/>
              <a:t>Chagua</a:t>
            </a:r>
            <a:r>
              <a:rPr lang="en-US"/>
              <a:t> Life campaign was launched in </a:t>
            </a:r>
            <a:r>
              <a:rPr lang="en-US" err="1"/>
              <a:t>Kiambu</a:t>
            </a:r>
            <a:r>
              <a:rPr lang="en-US"/>
              <a:t> County, Kenya, in November 2019 with the aim of increasing </a:t>
            </a:r>
            <a:r>
              <a:rPr lang="en-US" err="1"/>
              <a:t>PrEP</a:t>
            </a:r>
            <a:r>
              <a:rPr lang="en-US"/>
              <a:t> uptake in public health facilities across the county. </a:t>
            </a:r>
          </a:p>
          <a:p>
            <a:r>
              <a:rPr lang="en-US"/>
              <a:t>This campaign featured a DREAMS youth ambassador as the lead character </a:t>
            </a:r>
          </a:p>
        </p:txBody>
      </p:sp>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a:xfrm>
            <a:off x="0" y="190956"/>
            <a:ext cx="10515600" cy="668360"/>
          </a:xfrm>
        </p:spPr>
        <p:txBody>
          <a:bodyPr/>
          <a:lstStyle/>
          <a:p>
            <a:r>
              <a:rPr lang="en-US"/>
              <a:t>Intervention Description </a:t>
            </a:r>
          </a:p>
        </p:txBody>
      </p:sp>
    </p:spTree>
    <p:extLst>
      <p:ext uri="{BB962C8B-B14F-4D97-AF65-F5344CB8AC3E}">
        <p14:creationId xmlns:p14="http://schemas.microsoft.com/office/powerpoint/2010/main" val="30684734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C2B5D1-2CA0-D841-B86D-91D89CECB63A}"/>
              </a:ext>
            </a:extLst>
          </p:cNvPr>
          <p:cNvSpPr>
            <a:spLocks noGrp="1"/>
          </p:cNvSpPr>
          <p:nvPr>
            <p:ph idx="1"/>
          </p:nvPr>
        </p:nvSpPr>
        <p:spPr>
          <a:xfrm>
            <a:off x="358966" y="1063897"/>
            <a:ext cx="10156634" cy="4826627"/>
          </a:xfrm>
        </p:spPr>
        <p:txBody>
          <a:bodyPr/>
          <a:lstStyle/>
          <a:p>
            <a:r>
              <a:rPr lang="en-US"/>
              <a:t>LVCT Health team partnered with a creative agency and came up with two approaches. </a:t>
            </a:r>
          </a:p>
          <a:p>
            <a:pPr lvl="1"/>
            <a:r>
              <a:rPr lang="en-US"/>
              <a:t>One was campaign influenced by a tele-novella style that followed a fictional AGYW character across various situations including romantic relationships and friendships. </a:t>
            </a:r>
          </a:p>
          <a:p>
            <a:pPr lvl="1"/>
            <a:r>
              <a:rPr lang="en-US"/>
              <a:t>The other was a social-media focused campaign designed to highlight conversations between AGYW and their parents. </a:t>
            </a:r>
          </a:p>
          <a:p>
            <a:r>
              <a:rPr lang="en-US"/>
              <a:t>Based on feedback from community dialogues with AGYW, LVCT Health ultimately combined the two approaches. A character called </a:t>
            </a:r>
            <a:r>
              <a:rPr lang="en-US" err="1"/>
              <a:t>Nimo</a:t>
            </a:r>
            <a:r>
              <a:rPr lang="en-US"/>
              <a:t> was created but also incorporated the conversational and social media elements of the second approach.</a:t>
            </a:r>
          </a:p>
          <a:p>
            <a:r>
              <a:rPr lang="en-US"/>
              <a:t>Channels used included radio, social media and distribution of posters at community sites, through CBOs and Ambassadors</a:t>
            </a:r>
          </a:p>
        </p:txBody>
      </p:sp>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p:txBody>
          <a:bodyPr/>
          <a:lstStyle/>
          <a:p>
            <a:r>
              <a:rPr lang="en-US"/>
              <a:t>Intervention Description </a:t>
            </a:r>
          </a:p>
        </p:txBody>
      </p:sp>
    </p:spTree>
    <p:extLst>
      <p:ext uri="{BB962C8B-B14F-4D97-AF65-F5344CB8AC3E}">
        <p14:creationId xmlns:p14="http://schemas.microsoft.com/office/powerpoint/2010/main" val="38972960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C2B5D1-2CA0-D841-B86D-91D89CECB63A}"/>
              </a:ext>
            </a:extLst>
          </p:cNvPr>
          <p:cNvSpPr>
            <a:spLocks noGrp="1"/>
          </p:cNvSpPr>
          <p:nvPr>
            <p:ph idx="1"/>
          </p:nvPr>
        </p:nvSpPr>
        <p:spPr>
          <a:xfrm>
            <a:off x="838200" y="1350336"/>
            <a:ext cx="10156634" cy="4826627"/>
          </a:xfrm>
        </p:spPr>
        <p:txBody>
          <a:bodyPr/>
          <a:lstStyle/>
          <a:p>
            <a:r>
              <a:rPr lang="en-US"/>
              <a:t>Hashtags</a:t>
            </a:r>
          </a:p>
          <a:p>
            <a:pPr lvl="1"/>
            <a:r>
              <a:rPr lang="en-US"/>
              <a:t>#</a:t>
            </a:r>
            <a:r>
              <a:rPr lang="en-US" err="1"/>
              <a:t>ChaguaPrEPChaguaLife</a:t>
            </a:r>
            <a:r>
              <a:rPr lang="en-US"/>
              <a:t>			</a:t>
            </a:r>
          </a:p>
          <a:p>
            <a:pPr lvl="1"/>
            <a:r>
              <a:rPr lang="en-US"/>
              <a:t>#</a:t>
            </a:r>
            <a:r>
              <a:rPr lang="en-US" err="1"/>
              <a:t>HIVPrEP</a:t>
            </a:r>
            <a:r>
              <a:rPr lang="en-US"/>
              <a:t>			</a:t>
            </a:r>
          </a:p>
          <a:p>
            <a:pPr lvl="1"/>
            <a:r>
              <a:rPr lang="en-US"/>
              <a:t>#prevention			</a:t>
            </a:r>
          </a:p>
          <a:p>
            <a:pPr lvl="1"/>
            <a:r>
              <a:rPr lang="en-US"/>
              <a:t>#</a:t>
            </a:r>
            <a:r>
              <a:rPr lang="en-US" err="1"/>
              <a:t>PrEP</a:t>
            </a:r>
            <a:endParaRPr lang="en-US"/>
          </a:p>
          <a:p>
            <a:pPr lvl="1"/>
            <a:r>
              <a:rPr lang="en-US"/>
              <a:t>#HIV						</a:t>
            </a:r>
          </a:p>
          <a:p>
            <a:pPr lvl="1"/>
            <a:r>
              <a:rPr lang="en-US"/>
              <a:t>#UHC		</a:t>
            </a:r>
          </a:p>
          <a:p>
            <a:pPr lvl="1"/>
            <a:r>
              <a:rPr lang="en-US"/>
              <a:t>#</a:t>
            </a:r>
            <a:r>
              <a:rPr lang="en-US" err="1"/>
              <a:t>LCPrEPKe</a:t>
            </a:r>
            <a:endParaRPr lang="en-US"/>
          </a:p>
          <a:p>
            <a:pPr lvl="1"/>
            <a:r>
              <a:rPr lang="en-US"/>
              <a:t>#</a:t>
            </a:r>
            <a:r>
              <a:rPr lang="en-US" err="1"/>
              <a:t>MaishaHealthynaPrEP</a:t>
            </a:r>
            <a:endParaRPr lang="en-US"/>
          </a:p>
          <a:p>
            <a:pPr lvl="1"/>
            <a:r>
              <a:rPr lang="en-US"/>
              <a:t>#</a:t>
            </a:r>
            <a:r>
              <a:rPr lang="en-US" err="1"/>
              <a:t>choosetostaynegative</a:t>
            </a:r>
            <a:endParaRPr lang="en-US"/>
          </a:p>
          <a:p>
            <a:pPr lvl="1"/>
            <a:endParaRPr lang="en-US"/>
          </a:p>
          <a:p>
            <a:pPr marL="0" indent="0">
              <a:buNone/>
            </a:pPr>
            <a:endParaRPr lang="en-US"/>
          </a:p>
        </p:txBody>
      </p:sp>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p:txBody>
          <a:bodyPr/>
          <a:lstStyle/>
          <a:p>
            <a:r>
              <a:rPr lang="en-US"/>
              <a:t>Social media #</a:t>
            </a:r>
          </a:p>
        </p:txBody>
      </p:sp>
    </p:spTree>
    <p:extLst>
      <p:ext uri="{BB962C8B-B14F-4D97-AF65-F5344CB8AC3E}">
        <p14:creationId xmlns:p14="http://schemas.microsoft.com/office/powerpoint/2010/main" val="20039430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a:xfrm>
            <a:off x="110169" y="0"/>
            <a:ext cx="10515600" cy="1143000"/>
          </a:xfrm>
        </p:spPr>
        <p:txBody>
          <a:bodyPr/>
          <a:lstStyle/>
          <a:p>
            <a:r>
              <a:rPr lang="en-US" err="1"/>
              <a:t>Chagua</a:t>
            </a:r>
            <a:r>
              <a:rPr lang="en-US"/>
              <a:t> </a:t>
            </a:r>
            <a:r>
              <a:rPr lang="en-US" err="1"/>
              <a:t>PrEP</a:t>
            </a:r>
            <a:r>
              <a:rPr lang="en-US"/>
              <a:t>, </a:t>
            </a:r>
            <a:r>
              <a:rPr lang="en-US" err="1"/>
              <a:t>Chagua</a:t>
            </a:r>
            <a:r>
              <a:rPr lang="en-US"/>
              <a:t> Life Campaign</a:t>
            </a:r>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2684" y="875669"/>
            <a:ext cx="7350231" cy="5328066"/>
          </a:xfrm>
        </p:spPr>
      </p:pic>
      <p:sp>
        <p:nvSpPr>
          <p:cNvPr id="7" name="TextBox 6"/>
          <p:cNvSpPr txBox="1"/>
          <p:nvPr/>
        </p:nvSpPr>
        <p:spPr>
          <a:xfrm>
            <a:off x="9055864" y="2750037"/>
            <a:ext cx="17626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625E58"/>
                </a:solidFill>
                <a:effectLst/>
                <a:uLnTx/>
                <a:uFillTx/>
                <a:latin typeface="Calibri" panose="020F0502020204030204"/>
                <a:ea typeface="+mn-ea"/>
                <a:cs typeface="+mn-cs"/>
              </a:rPr>
              <a:t>Chagua</a:t>
            </a:r>
            <a:r>
              <a:rPr kumimoji="0" lang="en-GB" sz="1800" b="0" i="0" u="none" strike="noStrike" kern="1200" cap="none" spc="0" normalizeH="0" baseline="0" noProof="0">
                <a:ln>
                  <a:noFill/>
                </a:ln>
                <a:solidFill>
                  <a:srgbClr val="625E58"/>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625E58"/>
                </a:solidFill>
                <a:effectLst/>
                <a:uLnTx/>
                <a:uFillTx/>
                <a:latin typeface="Calibri" panose="020F0502020204030204"/>
                <a:ea typeface="+mn-ea"/>
                <a:cs typeface="+mn-cs"/>
              </a:rPr>
              <a:t>PrEP</a:t>
            </a:r>
            <a:r>
              <a:rPr kumimoji="0" lang="en-GB" sz="1800" b="0" i="0" u="none" strike="noStrike" kern="1200" cap="none" spc="0" normalizeH="0" baseline="0" noProof="0">
                <a:ln>
                  <a:noFill/>
                </a:ln>
                <a:solidFill>
                  <a:srgbClr val="625E58"/>
                </a:solidFill>
                <a:effectLst/>
                <a:uLnTx/>
                <a:uFillTx/>
                <a:latin typeface="Calibri" panose="020F0502020204030204"/>
                <a:ea typeface="+mn-ea"/>
                <a:cs typeface="+mn-cs"/>
              </a:rPr>
              <a:t>, </a:t>
            </a:r>
            <a:r>
              <a:rPr kumimoji="0" lang="en-GB" sz="1800" b="0" i="0" u="none" strike="noStrike" kern="1200" cap="none" spc="0" normalizeH="0" baseline="0" noProof="0" err="1">
                <a:ln>
                  <a:noFill/>
                </a:ln>
                <a:solidFill>
                  <a:srgbClr val="625E58"/>
                </a:solidFill>
                <a:effectLst/>
                <a:uLnTx/>
                <a:uFillTx/>
                <a:latin typeface="Calibri" panose="020F0502020204030204"/>
                <a:ea typeface="+mn-ea"/>
                <a:cs typeface="+mn-cs"/>
              </a:rPr>
              <a:t>Chagua</a:t>
            </a:r>
            <a:r>
              <a:rPr kumimoji="0" lang="en-GB" sz="1800" b="0" i="0" u="none" strike="noStrike" kern="1200" cap="none" spc="0" normalizeH="0" baseline="0" noProof="0">
                <a:ln>
                  <a:noFill/>
                </a:ln>
                <a:solidFill>
                  <a:srgbClr val="625E58"/>
                </a:solidFill>
                <a:effectLst/>
                <a:uLnTx/>
                <a:uFillTx/>
                <a:latin typeface="Calibri" panose="020F0502020204030204"/>
                <a:ea typeface="+mn-ea"/>
                <a:cs typeface="+mn-cs"/>
              </a:rPr>
              <a:t> Life road show campaign</a:t>
            </a:r>
          </a:p>
        </p:txBody>
      </p:sp>
    </p:spTree>
    <p:extLst>
      <p:ext uri="{BB962C8B-B14F-4D97-AF65-F5344CB8AC3E}">
        <p14:creationId xmlns:p14="http://schemas.microsoft.com/office/powerpoint/2010/main" val="3276361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a:xfrm>
            <a:off x="110169" y="0"/>
            <a:ext cx="10515600" cy="1143000"/>
          </a:xfrm>
        </p:spPr>
        <p:txBody>
          <a:bodyPr/>
          <a:lstStyle/>
          <a:p>
            <a:r>
              <a:rPr lang="en-US" err="1"/>
              <a:t>ChaguaPrEPChaguaLife</a:t>
            </a:r>
            <a:r>
              <a:rPr lang="en-US"/>
              <a:t> Campaign materials</a:t>
            </a:r>
          </a:p>
        </p:txBody>
      </p:sp>
      <p:pic>
        <p:nvPicPr>
          <p:cNvPr id="3" name="Content Placeholder 2"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679837">
            <a:off x="576052" y="1408181"/>
            <a:ext cx="3490022" cy="4826000"/>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1599" y="1046602"/>
            <a:ext cx="3510450" cy="4835703"/>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29087">
            <a:off x="7458593" y="1577839"/>
            <a:ext cx="3369647" cy="4638220"/>
          </a:xfrm>
          <a:prstGeom prst="rect">
            <a:avLst/>
          </a:prstGeom>
        </p:spPr>
      </p:pic>
    </p:spTree>
    <p:extLst>
      <p:ext uri="{BB962C8B-B14F-4D97-AF65-F5344CB8AC3E}">
        <p14:creationId xmlns:p14="http://schemas.microsoft.com/office/powerpoint/2010/main" val="336630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a:xfrm>
            <a:off x="110169" y="0"/>
            <a:ext cx="10515600" cy="1143000"/>
          </a:xfrm>
        </p:spPr>
        <p:txBody>
          <a:bodyPr/>
          <a:lstStyle/>
          <a:p>
            <a:r>
              <a:rPr lang="en-US" err="1"/>
              <a:t>ChaguaPrEPChaguaLife</a:t>
            </a:r>
            <a:r>
              <a:rPr lang="en-US"/>
              <a:t> Campaign materials</a:t>
            </a:r>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5794" y="836571"/>
            <a:ext cx="3726375" cy="5174123"/>
          </a:xfrm>
        </p:spPr>
      </p:pic>
      <p:sp>
        <p:nvSpPr>
          <p:cNvPr id="7" name="TextBox 6"/>
          <p:cNvSpPr txBox="1"/>
          <p:nvPr/>
        </p:nvSpPr>
        <p:spPr>
          <a:xfrm>
            <a:off x="1046602" y="5969000"/>
            <a:ext cx="32940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25E58"/>
                </a:solidFill>
                <a:effectLst/>
                <a:uLnTx/>
                <a:uFillTx/>
                <a:latin typeface="Calibri" panose="020F0502020204030204"/>
                <a:ea typeface="+mn-ea"/>
                <a:cs typeface="+mn-cs"/>
              </a:rPr>
              <a:t>Sponsor Poster</a:t>
            </a: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916" y="836572"/>
            <a:ext cx="3715079" cy="5132428"/>
          </a:xfrm>
          <a:prstGeom prst="rect">
            <a:avLst/>
          </a:prstGeom>
        </p:spPr>
      </p:pic>
      <p:sp>
        <p:nvSpPr>
          <p:cNvPr id="9" name="TextBox 8"/>
          <p:cNvSpPr txBox="1"/>
          <p:nvPr/>
        </p:nvSpPr>
        <p:spPr>
          <a:xfrm>
            <a:off x="6078916" y="5969000"/>
            <a:ext cx="33160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25E58"/>
                </a:solidFill>
                <a:effectLst/>
                <a:uLnTx/>
                <a:uFillTx/>
                <a:latin typeface="Calibri" panose="020F0502020204030204"/>
                <a:ea typeface="+mn-ea"/>
                <a:cs typeface="+mn-cs"/>
              </a:rPr>
              <a:t>Key influencer poster</a:t>
            </a:r>
          </a:p>
        </p:txBody>
      </p:sp>
    </p:spTree>
    <p:extLst>
      <p:ext uri="{BB962C8B-B14F-4D97-AF65-F5344CB8AC3E}">
        <p14:creationId xmlns:p14="http://schemas.microsoft.com/office/powerpoint/2010/main" val="25026589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a:xfrm>
            <a:off x="110169" y="0"/>
            <a:ext cx="10515600" cy="1143000"/>
          </a:xfrm>
        </p:spPr>
        <p:txBody>
          <a:bodyPr/>
          <a:lstStyle/>
          <a:p>
            <a:r>
              <a:rPr lang="en-US" err="1"/>
              <a:t>ChaguaPrEPChaguaLife</a:t>
            </a:r>
            <a:r>
              <a:rPr lang="en-US"/>
              <a:t> Campaign materials</a:t>
            </a:r>
          </a:p>
        </p:txBody>
      </p:sp>
      <p:pic>
        <p:nvPicPr>
          <p:cNvPr id="3" name="Content Placeholder 2"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016789">
            <a:off x="836489" y="1400337"/>
            <a:ext cx="3280397" cy="4537424"/>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033" y="907752"/>
            <a:ext cx="3521108" cy="4855485"/>
          </a:xfrm>
          <a:prstGeom prst="rect">
            <a:avLst/>
          </a:prstGeom>
        </p:spPr>
      </p:pic>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1964">
            <a:off x="7584248" y="1258385"/>
            <a:ext cx="3510111" cy="4841940"/>
          </a:xfrm>
          <a:prstGeom prst="rect">
            <a:avLst/>
          </a:prstGeom>
        </p:spPr>
      </p:pic>
    </p:spTree>
    <p:extLst>
      <p:ext uri="{BB962C8B-B14F-4D97-AF65-F5344CB8AC3E}">
        <p14:creationId xmlns:p14="http://schemas.microsoft.com/office/powerpoint/2010/main" val="37054507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a:xfrm>
            <a:off x="110169" y="0"/>
            <a:ext cx="10515600" cy="1143000"/>
          </a:xfrm>
        </p:spPr>
        <p:txBody>
          <a:bodyPr/>
          <a:lstStyle/>
          <a:p>
            <a:r>
              <a:rPr lang="en-US" err="1"/>
              <a:t>ChaguaPrEPChaguaLife</a:t>
            </a:r>
            <a:r>
              <a:rPr lang="en-US"/>
              <a:t> Campaign materials</a:t>
            </a:r>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439" y="1297236"/>
            <a:ext cx="6552416" cy="4618822"/>
          </a:xfr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104689" y="742716"/>
            <a:ext cx="1828894" cy="3213265"/>
          </a:xfrm>
          <a:prstGeom prst="rect">
            <a:avLst/>
          </a:prstGeom>
        </p:spPr>
      </p:pic>
      <p:sp>
        <p:nvSpPr>
          <p:cNvPr id="8" name="TextBox 7"/>
          <p:cNvSpPr txBox="1"/>
          <p:nvPr/>
        </p:nvSpPr>
        <p:spPr>
          <a:xfrm>
            <a:off x="6914914" y="3602426"/>
            <a:ext cx="4208443" cy="2215991"/>
          </a:xfrm>
          <a:prstGeom prst="rect">
            <a:avLst/>
          </a:prstGeom>
          <a:noFill/>
          <a:ln w="3810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7E6E6">
                    <a:lumMod val="10000"/>
                  </a:srgbClr>
                </a:solidFill>
                <a:effectLst/>
                <a:uLnTx/>
                <a:uFillTx/>
                <a:latin typeface="Calibri" panose="020F0502020204030204"/>
                <a:ea typeface="+mn-ea"/>
                <a:cs typeface="+mn-cs"/>
              </a:rPr>
              <a:t>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7E6E6">
                    <a:lumMod val="10000"/>
                  </a:srgbClr>
                </a:solidFill>
                <a:effectLst/>
                <a:uLnTx/>
                <a:uFillTx/>
                <a:latin typeface="Calibri" panose="020F0502020204030204"/>
                <a:ea typeface="+mn-ea"/>
                <a:cs typeface="+mn-cs"/>
              </a:rPr>
              <a:t>6 Videos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7E6E6">
                    <a:lumMod val="10000"/>
                  </a:srgbClr>
                </a:solidFill>
                <a:effectLst/>
                <a:uLnTx/>
                <a:uFillTx/>
                <a:latin typeface="Calibri" panose="020F0502020204030204"/>
                <a:ea typeface="+mn-ea"/>
                <a:cs typeface="+mn-cs"/>
              </a:rPr>
              <a:t>2 Radio 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7E6E6">
                    <a:lumMod val="10000"/>
                  </a:srgbClr>
                </a:solidFill>
                <a:effectLst/>
                <a:uLnTx/>
                <a:uFillTx/>
                <a:latin typeface="Calibri" panose="020F0502020204030204"/>
                <a:ea typeface="+mn-ea"/>
                <a:cs typeface="+mn-cs"/>
              </a:rPr>
              <a:t>Social media cards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7E6E6">
                    <a:lumMod val="10000"/>
                  </a:srgbClr>
                </a:solidFill>
                <a:effectLst/>
                <a:uLnTx/>
                <a:uFillTx/>
                <a:latin typeface="Calibri" panose="020F0502020204030204"/>
                <a:ea typeface="+mn-ea"/>
                <a:cs typeface="+mn-cs"/>
              </a:rPr>
              <a:t>T-shirts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7E6E6">
                    <a:lumMod val="10000"/>
                  </a:srgbClr>
                </a:solidFill>
                <a:effectLst/>
                <a:uLnTx/>
                <a:uFillTx/>
                <a:latin typeface="Calibri" panose="020F0502020204030204"/>
                <a:ea typeface="+mn-ea"/>
                <a:cs typeface="+mn-cs"/>
              </a:rPr>
              <a:t>Wrist bands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25E58"/>
                </a:solidFill>
                <a:effectLst/>
                <a:uLnTx/>
                <a:uFillTx/>
                <a:latin typeface="Calibri" panose="020F0502020204030204"/>
                <a:ea typeface="+mn-ea"/>
                <a:cs typeface="+mn-cs"/>
                <a:hlinkClick r:id="rId4"/>
              </a:rPr>
              <a:t>https://www.prepwatch.org/chagua-prep/</a:t>
            </a:r>
            <a:r>
              <a:rPr kumimoji="0" lang="en-GB" sz="1800" b="0" i="0" u="none" strike="noStrike" kern="1200" cap="none" spc="0" normalizeH="0" baseline="0" noProof="0">
                <a:ln>
                  <a:noFill/>
                </a:ln>
                <a:solidFill>
                  <a:srgbClr val="625E58"/>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061358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14A8E-6193-C84C-901A-BEBA98AB6D13}"/>
              </a:ext>
            </a:extLst>
          </p:cNvPr>
          <p:cNvSpPr>
            <a:spLocks noGrp="1"/>
          </p:cNvSpPr>
          <p:nvPr>
            <p:ph type="title"/>
          </p:nvPr>
        </p:nvSpPr>
        <p:spPr/>
        <p:txBody>
          <a:bodyPr/>
          <a:lstStyle/>
          <a:p>
            <a:r>
              <a:rPr lang="en-GB"/>
              <a:t>Action Tank</a:t>
            </a:r>
          </a:p>
        </p:txBody>
      </p:sp>
      <p:sp>
        <p:nvSpPr>
          <p:cNvPr id="5" name="Rectangle 4">
            <a:extLst>
              <a:ext uri="{FF2B5EF4-FFF2-40B4-BE49-F238E27FC236}">
                <a16:creationId xmlns:a16="http://schemas.microsoft.com/office/drawing/2014/main" id="{7BBB83C4-B695-E545-AA14-A594015790E6}"/>
              </a:ext>
            </a:extLst>
          </p:cNvPr>
          <p:cNvSpPr/>
          <p:nvPr/>
        </p:nvSpPr>
        <p:spPr>
          <a:xfrm>
            <a:off x="559557" y="1098429"/>
            <a:ext cx="10181231" cy="584775"/>
          </a:xfrm>
          <a:prstGeom prst="rect">
            <a:avLst/>
          </a:prstGeom>
        </p:spPr>
        <p:txBody>
          <a:bodyPr wrap="square">
            <a:spAutoFit/>
          </a:bodyPr>
          <a:lstStyle/>
          <a:p>
            <a:r>
              <a:rPr lang="en-US" sz="1600">
                <a:solidFill>
                  <a:schemeClr val="accent1"/>
                </a:solidFill>
              </a:rPr>
              <a:t>To ensure that the findings reflected the most up-to-date learnings in the field, the preliminary desk review findings were refined and expanded in an April 2022 Action Tank. </a:t>
            </a:r>
            <a:endParaRPr lang="en-US" sz="1600">
              <a:solidFill>
                <a:schemeClr val="accent2"/>
              </a:solidFill>
            </a:endParaRPr>
          </a:p>
        </p:txBody>
      </p:sp>
      <p:graphicFrame>
        <p:nvGraphicFramePr>
          <p:cNvPr id="41" name="Table 8">
            <a:extLst>
              <a:ext uri="{FF2B5EF4-FFF2-40B4-BE49-F238E27FC236}">
                <a16:creationId xmlns:a16="http://schemas.microsoft.com/office/drawing/2014/main" id="{C240C74C-148B-C145-B007-4355CDBF429B}"/>
              </a:ext>
            </a:extLst>
          </p:cNvPr>
          <p:cNvGraphicFramePr>
            <a:graphicFrameLocks noGrp="1"/>
          </p:cNvGraphicFramePr>
          <p:nvPr>
            <p:ph idx="1"/>
            <p:extLst>
              <p:ext uri="{D42A27DB-BD31-4B8C-83A1-F6EECF244321}">
                <p14:modId xmlns:p14="http://schemas.microsoft.com/office/powerpoint/2010/main" val="4135419557"/>
              </p:ext>
            </p:extLst>
          </p:nvPr>
        </p:nvGraphicFramePr>
        <p:xfrm>
          <a:off x="559558" y="1865813"/>
          <a:ext cx="10181231" cy="4517652"/>
        </p:xfrm>
        <a:graphic>
          <a:graphicData uri="http://schemas.openxmlformats.org/drawingml/2006/table">
            <a:tbl>
              <a:tblPr firstRow="1" bandRow="1">
                <a:tableStyleId>{B301B821-A1FF-4177-AEE7-76D212191A09}</a:tableStyleId>
              </a:tblPr>
              <a:tblGrid>
                <a:gridCol w="3246323">
                  <a:extLst>
                    <a:ext uri="{9D8B030D-6E8A-4147-A177-3AD203B41FA5}">
                      <a16:colId xmlns:a16="http://schemas.microsoft.com/office/drawing/2014/main" val="2602041916"/>
                    </a:ext>
                  </a:extLst>
                </a:gridCol>
                <a:gridCol w="2384854">
                  <a:extLst>
                    <a:ext uri="{9D8B030D-6E8A-4147-A177-3AD203B41FA5}">
                      <a16:colId xmlns:a16="http://schemas.microsoft.com/office/drawing/2014/main" val="3294420289"/>
                    </a:ext>
                  </a:extLst>
                </a:gridCol>
                <a:gridCol w="2743200">
                  <a:extLst>
                    <a:ext uri="{9D8B030D-6E8A-4147-A177-3AD203B41FA5}">
                      <a16:colId xmlns:a16="http://schemas.microsoft.com/office/drawing/2014/main" val="1940475166"/>
                    </a:ext>
                  </a:extLst>
                </a:gridCol>
                <a:gridCol w="1806854">
                  <a:extLst>
                    <a:ext uri="{9D8B030D-6E8A-4147-A177-3AD203B41FA5}">
                      <a16:colId xmlns:a16="http://schemas.microsoft.com/office/drawing/2014/main" val="3423805551"/>
                    </a:ext>
                  </a:extLst>
                </a:gridCol>
              </a:tblGrid>
              <a:tr h="334995">
                <a:tc>
                  <a:txBody>
                    <a:bodyPr/>
                    <a:lstStyle/>
                    <a:p>
                      <a:r>
                        <a:rPr lang="en-US" sz="1400" b="1" i="0">
                          <a:latin typeface="Poppins SemiBold" pitchFamily="2" charset="77"/>
                          <a:cs typeface="Poppins SemiBold" pitchFamily="2" charset="77"/>
                        </a:rPr>
                        <a:t>What? </a:t>
                      </a:r>
                    </a:p>
                  </a:txBody>
                  <a:tcPr anchor="ctr"/>
                </a:tc>
                <a:tc>
                  <a:txBody>
                    <a:bodyPr/>
                    <a:lstStyle/>
                    <a:p>
                      <a:r>
                        <a:rPr lang="en-US" sz="1400" b="1" i="0">
                          <a:latin typeface="Poppins SemiBold" pitchFamily="2" charset="77"/>
                          <a:cs typeface="Poppins SemiBold" pitchFamily="2" charset="77"/>
                        </a:rPr>
                        <a:t>Why? </a:t>
                      </a:r>
                    </a:p>
                  </a:txBody>
                  <a:tcPr anchor="ctr"/>
                </a:tc>
                <a:tc>
                  <a:txBody>
                    <a:bodyPr/>
                    <a:lstStyle/>
                    <a:p>
                      <a:r>
                        <a:rPr lang="en-US" sz="1400" b="1" i="0">
                          <a:latin typeface="Poppins SemiBold" pitchFamily="2" charset="77"/>
                          <a:cs typeface="Poppins SemiBold" pitchFamily="2" charset="77"/>
                        </a:rPr>
                        <a:t>Who? </a:t>
                      </a:r>
                    </a:p>
                  </a:txBody>
                  <a:tcPr anchor="ctr"/>
                </a:tc>
                <a:tc>
                  <a:txBody>
                    <a:bodyPr/>
                    <a:lstStyle/>
                    <a:p>
                      <a:r>
                        <a:rPr lang="en-US" sz="1400" b="1" i="0">
                          <a:latin typeface="Poppins SemiBold" pitchFamily="2" charset="77"/>
                          <a:cs typeface="Poppins SemiBold" pitchFamily="2" charset="77"/>
                        </a:rPr>
                        <a:t>When and How? </a:t>
                      </a:r>
                    </a:p>
                  </a:txBody>
                  <a:tcPr anchor="ctr"/>
                </a:tc>
                <a:extLst>
                  <a:ext uri="{0D108BD9-81ED-4DB2-BD59-A6C34878D82A}">
                    <a16:rowId xmlns:a16="http://schemas.microsoft.com/office/drawing/2014/main" val="2596034577"/>
                  </a:ext>
                </a:extLst>
              </a:tr>
              <a:tr h="1119302">
                <a:tc>
                  <a:txBody>
                    <a:bodyPr/>
                    <a:lstStyle/>
                    <a:p>
                      <a:pPr lvl="0">
                        <a:lnSpc>
                          <a:spcPct val="110000"/>
                        </a:lnSpc>
                        <a:defRPr/>
                      </a:pPr>
                      <a:r>
                        <a:rPr kumimoji="0" lang="en-US" sz="1400" b="0" i="0" u="none" strike="noStrike" kern="1200" cap="none" spc="0" normalizeH="0" baseline="0" noProof="0">
                          <a:ln>
                            <a:noFill/>
                          </a:ln>
                          <a:solidFill>
                            <a:srgbClr val="625E58"/>
                          </a:solidFill>
                          <a:effectLst/>
                          <a:uLnTx/>
                          <a:uFillTx/>
                          <a:latin typeface="Calibri" panose="020F0502020204030204" pitchFamily="34" charset="0"/>
                          <a:ea typeface="+mn-ea"/>
                          <a:cs typeface="Calibri" panose="020F0502020204030204" pitchFamily="34" charset="0"/>
                        </a:rPr>
                        <a:t>Identify the most important gaps in our understanding of the </a:t>
                      </a:r>
                      <a:r>
                        <a:rPr kumimoji="0" lang="en-US" sz="1400" b="1" i="0" u="none" strike="noStrike" kern="1200" cap="none" spc="0" normalizeH="0" baseline="0" noProof="0">
                          <a:ln>
                            <a:noFill/>
                          </a:ln>
                          <a:solidFill>
                            <a:srgbClr val="625E58"/>
                          </a:solidFill>
                          <a:effectLst/>
                          <a:uLnTx/>
                          <a:uFillTx/>
                          <a:latin typeface="Calibri" panose="020F0502020204030204" pitchFamily="34" charset="0"/>
                          <a:ea typeface="+mn-ea"/>
                          <a:cs typeface="Calibri" panose="020F0502020204030204" pitchFamily="34" charset="0"/>
                        </a:rPr>
                        <a:t>desired role </a:t>
                      </a:r>
                      <a:r>
                        <a:rPr kumimoji="0" lang="en-US" sz="1400" i="0" u="none" strike="noStrike" kern="1200" cap="none" spc="0" normalizeH="0" baseline="0" noProof="0">
                          <a:ln>
                            <a:noFill/>
                          </a:ln>
                          <a:solidFill>
                            <a:srgbClr val="625E58"/>
                          </a:solidFill>
                          <a:effectLst/>
                          <a:uLnTx/>
                          <a:uFillTx/>
                          <a:latin typeface="Calibri" panose="020F0502020204030204" pitchFamily="34" charset="0"/>
                          <a:ea typeface="+mn-ea"/>
                          <a:cs typeface="Calibri" panose="020F0502020204030204" pitchFamily="34" charset="0"/>
                        </a:rPr>
                        <a:t>for AGYW key influencers, and the</a:t>
                      </a:r>
                      <a:r>
                        <a:rPr lang="en-US" sz="1400">
                          <a:solidFill>
                            <a:srgbClr val="625E58"/>
                          </a:solidFill>
                          <a:latin typeface="Calibri" panose="020F0502020204030204" pitchFamily="34" charset="0"/>
                          <a:cs typeface="Calibri" panose="020F0502020204030204" pitchFamily="34" charset="0"/>
                        </a:rPr>
                        <a:t> </a:t>
                      </a:r>
                      <a:r>
                        <a:rPr lang="en-US" sz="1400" b="1">
                          <a:solidFill>
                            <a:srgbClr val="625E58"/>
                          </a:solidFill>
                          <a:latin typeface="Calibri" panose="020F0502020204030204" pitchFamily="34" charset="0"/>
                          <a:cs typeface="Calibri" panose="020F0502020204030204" pitchFamily="34" charset="0"/>
                        </a:rPr>
                        <a:t>factors that drive </a:t>
                      </a:r>
                      <a:r>
                        <a:rPr kumimoji="0" lang="en-US" sz="1400" b="0" i="0" u="none" strike="noStrike" kern="1200" cap="none" spc="0" normalizeH="0" baseline="0" noProof="0">
                          <a:ln>
                            <a:noFill/>
                          </a:ln>
                          <a:solidFill>
                            <a:srgbClr val="625E58"/>
                          </a:solidFill>
                          <a:effectLst/>
                          <a:uLnTx/>
                          <a:uFillTx/>
                          <a:latin typeface="Calibri" panose="020F0502020204030204" pitchFamily="34" charset="0"/>
                          <a:ea typeface="+mn-ea"/>
                          <a:cs typeface="Calibri" panose="020F0502020204030204" pitchFamily="34" charset="0"/>
                        </a:rPr>
                        <a:t>their behavior</a:t>
                      </a:r>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solidFill>
                      <a:srgbClr val="E9F0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Inform the design of a potential </a:t>
                      </a:r>
                      <a:r>
                        <a:rPr kumimoji="0" lang="en-US" sz="14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partner/parent qualitative sub-study </a:t>
                      </a:r>
                      <a:r>
                        <a:rPr kumimoji="0" lang="en-US" sz="14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within CATALYST </a:t>
                      </a:r>
                    </a:p>
                    <a:p>
                      <a:endParaRPr lang="en-US" sz="1400">
                        <a:solidFill>
                          <a:srgbClr val="69645A"/>
                        </a:solidFill>
                        <a:latin typeface="Calibri" panose="020F0502020204030204" pitchFamily="34" charset="0"/>
                        <a:cs typeface="Calibri" panose="020F0502020204030204" pitchFamily="34" charset="0"/>
                      </a:endParaRPr>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solidFill>
                      <a:srgbClr val="E9F0F1"/>
                    </a:solidFill>
                  </a:tcPr>
                </a:tc>
                <a:tc rowSpan="3">
                  <a:txBody>
                    <a:bodyPr/>
                    <a:lstStyle/>
                    <a:p>
                      <a:pPr marL="285750" indent="-285750">
                        <a:buFont typeface="Arial" panose="020B0604020202020204" pitchFamily="34" charset="0"/>
                        <a:buChar char="•"/>
                      </a:pPr>
                      <a:r>
                        <a:rPr lang="en-US" sz="1400">
                          <a:solidFill>
                            <a:srgbClr val="69645A"/>
                          </a:solidFill>
                          <a:latin typeface="Calibri" panose="020F0502020204030204" pitchFamily="34" charset="0"/>
                          <a:cs typeface="Calibri" panose="020F0502020204030204" pitchFamily="34" charset="0"/>
                        </a:rPr>
                        <a:t>MOSAIC implementing partners </a:t>
                      </a:r>
                    </a:p>
                    <a:p>
                      <a:pPr marL="285750" indent="-285750">
                        <a:buFont typeface="Arial" panose="020B0604020202020204" pitchFamily="34" charset="0"/>
                        <a:buChar char="•"/>
                      </a:pPr>
                      <a:r>
                        <a:rPr lang="en-US" sz="1400">
                          <a:solidFill>
                            <a:srgbClr val="69645A"/>
                          </a:solidFill>
                          <a:latin typeface="Calibri" panose="020F0502020204030204" pitchFamily="34" charset="0"/>
                          <a:cs typeface="Calibri" panose="020F0502020204030204" pitchFamily="34" charset="0"/>
                        </a:rPr>
                        <a:t>Ministries of Health from Kenya, Uganda, Eswatini, Lesotho, Zambia and Zimbabwe</a:t>
                      </a:r>
                    </a:p>
                    <a:p>
                      <a:pPr marL="285750" indent="-285750">
                        <a:buFont typeface="Arial" panose="020B0604020202020204" pitchFamily="34" charset="0"/>
                        <a:buChar char="•"/>
                      </a:pPr>
                      <a:r>
                        <a:rPr lang="en-US" sz="1400">
                          <a:solidFill>
                            <a:srgbClr val="69645A"/>
                          </a:solidFill>
                          <a:latin typeface="Calibri" panose="020F0502020204030204" pitchFamily="34" charset="0"/>
                          <a:cs typeface="Calibri" panose="020F0502020204030204" pitchFamily="34" charset="0"/>
                        </a:rPr>
                        <a:t>Young girls from South Africa and Zimbabwe </a:t>
                      </a:r>
                    </a:p>
                    <a:p>
                      <a:pPr marL="285750" indent="-285750">
                        <a:buFont typeface="Arial" panose="020B0604020202020204" pitchFamily="34" charset="0"/>
                        <a:buChar char="•"/>
                      </a:pPr>
                      <a:r>
                        <a:rPr lang="en-US" sz="1400">
                          <a:solidFill>
                            <a:srgbClr val="69645A"/>
                          </a:solidFill>
                          <a:latin typeface="Calibri" panose="020F0502020204030204" pitchFamily="34" charset="0"/>
                          <a:cs typeface="Calibri" panose="020F0502020204030204" pitchFamily="34" charset="0"/>
                        </a:rPr>
                        <a:t>Funding partners including USAID, CIFF and Global Fund </a:t>
                      </a:r>
                    </a:p>
                    <a:p>
                      <a:endParaRPr lang="en-US" sz="1400">
                        <a:solidFill>
                          <a:srgbClr val="69645A"/>
                        </a:solidFill>
                        <a:latin typeface="Calibri" panose="020F0502020204030204" pitchFamily="34" charset="0"/>
                        <a:cs typeface="Calibri" panose="020F0502020204030204" pitchFamily="34" charset="0"/>
                      </a:endParaRPr>
                    </a:p>
                    <a:p>
                      <a:r>
                        <a:rPr lang="en-US" sz="1400">
                          <a:solidFill>
                            <a:srgbClr val="69645A"/>
                          </a:solidFill>
                          <a:latin typeface="Calibri" panose="020F0502020204030204" pitchFamily="34" charset="0"/>
                          <a:cs typeface="Calibri" panose="020F0502020204030204" pitchFamily="34" charset="0"/>
                        </a:rPr>
                        <a:t>A detailed participant list is included in Section 5 </a:t>
                      </a:r>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solidFill>
                      <a:srgbClr val="E9F0F1"/>
                    </a:solidFill>
                  </a:tcPr>
                </a:tc>
                <a:tc rowSpan="3">
                  <a:txBody>
                    <a:bodyPr/>
                    <a:lstStyle/>
                    <a:p>
                      <a:r>
                        <a:rPr lang="en-US" sz="1400">
                          <a:solidFill>
                            <a:srgbClr val="69645A"/>
                          </a:solidFill>
                          <a:latin typeface="Calibri" panose="020F0502020204030204" pitchFamily="34" charset="0"/>
                          <a:cs typeface="Calibri" panose="020F0502020204030204" pitchFamily="34" charset="0"/>
                        </a:rPr>
                        <a:t>Eight hours of remote consultation on 26 and 27 April 2022</a:t>
                      </a:r>
                    </a:p>
                    <a:p>
                      <a:endParaRPr lang="en-US" sz="1400">
                        <a:solidFill>
                          <a:srgbClr val="69645A"/>
                        </a:solidFill>
                        <a:latin typeface="Calibri" panose="020F0502020204030204" pitchFamily="34" charset="0"/>
                        <a:cs typeface="Calibri" panose="020F0502020204030204" pitchFamily="34" charset="0"/>
                      </a:endParaRPr>
                    </a:p>
                    <a:p>
                      <a:endParaRPr lang="en-US" sz="1400">
                        <a:solidFill>
                          <a:srgbClr val="69645A"/>
                        </a:solidFill>
                        <a:latin typeface="Calibri" panose="020F0502020204030204" pitchFamily="34" charset="0"/>
                        <a:cs typeface="Calibri" panose="020F0502020204030204" pitchFamily="34" charset="0"/>
                      </a:endParaRPr>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solidFill>
                      <a:srgbClr val="E9F0F1"/>
                    </a:solidFill>
                  </a:tcPr>
                </a:tc>
                <a:extLst>
                  <a:ext uri="{0D108BD9-81ED-4DB2-BD59-A6C34878D82A}">
                    <a16:rowId xmlns:a16="http://schemas.microsoft.com/office/drawing/2014/main" val="2991798737"/>
                  </a:ext>
                </a:extLst>
              </a:tr>
              <a:tr h="1610647">
                <a:tc>
                  <a:txBody>
                    <a:bodyPr/>
                    <a:lstStyle/>
                    <a:p>
                      <a:pPr marL="0" marR="0" lvl="0" indent="0" algn="l" defTabSz="914400" rtl="0" eaLnBrk="1" fontAlgn="base" latinLnBrk="0" hangingPunct="1">
                        <a:lnSpc>
                          <a:spcPct val="100000"/>
                        </a:lnSpc>
                        <a:spcBef>
                          <a:spcPts val="0"/>
                        </a:spcBef>
                        <a:spcAft>
                          <a:spcPts val="0"/>
                        </a:spcAft>
                        <a:buClr>
                          <a:schemeClr val="accent3"/>
                        </a:buClr>
                        <a:buSzPct val="110000"/>
                        <a:buFont typeface="Wingdings" pitchFamily="2" charset="2"/>
                        <a:buNone/>
                        <a:tabLst/>
                        <a:defRPr/>
                      </a:pPr>
                      <a:r>
                        <a:rPr kumimoji="0" lang="en-US" sz="1400" b="0" i="0" u="none" strike="noStrike" kern="1200" cap="none" spc="0" normalizeH="0" baseline="0" noProof="0">
                          <a:ln>
                            <a:noFill/>
                          </a:ln>
                          <a:solidFill>
                            <a:srgbClr val="625E58"/>
                          </a:solidFill>
                          <a:effectLst/>
                          <a:uLnTx/>
                          <a:uFillTx/>
                          <a:latin typeface="Calibri" panose="020F0502020204030204" pitchFamily="34" charset="0"/>
                          <a:ea typeface="+mn-ea"/>
                          <a:cs typeface="Calibri" panose="020F0502020204030204" pitchFamily="34" charset="0"/>
                        </a:rPr>
                        <a:t>Distill </a:t>
                      </a:r>
                      <a:r>
                        <a:rPr kumimoji="0" lang="en-US" sz="1400" b="1" i="0" u="none" strike="noStrike" kern="1200" cap="none" spc="0" normalizeH="0" baseline="0" noProof="0">
                          <a:ln>
                            <a:noFill/>
                          </a:ln>
                          <a:solidFill>
                            <a:srgbClr val="625E58"/>
                          </a:solidFill>
                          <a:effectLst/>
                          <a:uLnTx/>
                          <a:uFillTx/>
                          <a:latin typeface="Calibri" panose="020F0502020204030204" pitchFamily="34" charset="0"/>
                          <a:ea typeface="+mn-ea"/>
                          <a:cs typeface="Calibri" panose="020F0502020204030204" pitchFamily="34" charset="0"/>
                        </a:rPr>
                        <a:t>key insights from existing PrEP interventions targeting these influencers, </a:t>
                      </a:r>
                      <a:r>
                        <a:rPr kumimoji="0" lang="en-US" sz="1400" b="0" i="0" u="none" strike="noStrike" kern="1200" cap="none" spc="0" normalizeH="0" baseline="0" noProof="0">
                          <a:ln>
                            <a:noFill/>
                          </a:ln>
                          <a:solidFill>
                            <a:srgbClr val="625E58"/>
                          </a:solidFill>
                          <a:effectLst/>
                          <a:uLnTx/>
                          <a:uFillTx/>
                          <a:latin typeface="Calibri" panose="020F0502020204030204" pitchFamily="34" charset="0"/>
                          <a:ea typeface="+mn-ea"/>
                          <a:cs typeface="Calibri" panose="020F0502020204030204" pitchFamily="34" charset="0"/>
                        </a:rPr>
                        <a:t>which should be reflected in future efforts to drive demand for PrEP (e.g., under MOSAIC and other investments)</a:t>
                      </a:r>
                    </a:p>
                    <a:p>
                      <a:pPr marL="0" marR="0" lvl="0" indent="0" algn="l" rtl="0" eaLnBrk="1" fontAlgn="base" latinLnBrk="0" hangingPunct="1">
                        <a:lnSpc>
                          <a:spcPct val="100000"/>
                        </a:lnSpc>
                        <a:spcBef>
                          <a:spcPts val="0"/>
                        </a:spcBef>
                        <a:spcAft>
                          <a:spcPts val="0"/>
                        </a:spcAft>
                        <a:buClr>
                          <a:schemeClr val="accent3"/>
                        </a:buClr>
                        <a:buSzPct val="110000"/>
                        <a:buFont typeface="Wingdings" pitchFamily="2" charset="2"/>
                        <a:buNone/>
                      </a:pPr>
                      <a:endParaRPr lang="en-US" sz="1400" kern="1200">
                        <a:solidFill>
                          <a:srgbClr val="645F59"/>
                        </a:solidFill>
                        <a:effectLst/>
                        <a:latin typeface="Calibri" panose="020F0502020204030204" pitchFamily="34" charset="0"/>
                        <a:ea typeface="+mn-ea"/>
                        <a:cs typeface="Calibri" panose="020F0502020204030204" pitchFamily="34" charset="0"/>
                      </a:endParaRPr>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solidFill>
                      <a:srgbClr val="E9F0F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Inform demand generation activities </a:t>
                      </a:r>
                      <a:r>
                        <a:rPr kumimoji="0" lang="en-US" sz="14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under MOSAIC and, potentially, other PrEP investments</a:t>
                      </a:r>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solidFill>
                      <a:srgbClr val="E9F0F1"/>
                    </a:solidFill>
                  </a:tcPr>
                </a:tc>
                <a:tc vMerge="1">
                  <a:txBody>
                    <a:bodyPr/>
                    <a:lstStyle/>
                    <a:p>
                      <a:pPr marL="0" indent="0">
                        <a:buClr>
                          <a:schemeClr val="accent3"/>
                        </a:buClr>
                        <a:buSzPct val="110000"/>
                        <a:buFont typeface="Wingdings" pitchFamily="2" charset="2"/>
                        <a:buNone/>
                      </a:pPr>
                      <a:endParaRPr lang="en-US" sz="1300"/>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tcPr>
                </a:tc>
                <a:tc vMerge="1">
                  <a:txBody>
                    <a:bodyPr/>
                    <a:lstStyle/>
                    <a:p>
                      <a:pPr marL="285750" indent="-285750">
                        <a:buClr>
                          <a:schemeClr val="accent3"/>
                        </a:buClr>
                        <a:buSzPct val="110000"/>
                        <a:buFont typeface="Wingdings" pitchFamily="2" charset="2"/>
                        <a:buChar char="§"/>
                      </a:pPr>
                      <a:endParaRPr lang="en-US" sz="1300"/>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tcPr>
                </a:tc>
                <a:extLst>
                  <a:ext uri="{0D108BD9-81ED-4DB2-BD59-A6C34878D82A}">
                    <a16:rowId xmlns:a16="http://schemas.microsoft.com/office/drawing/2014/main" val="2132004008"/>
                  </a:ext>
                </a:extLst>
              </a:tr>
              <a:tr h="1413770">
                <a:tc>
                  <a:txBody>
                    <a:bodyPr/>
                    <a:lstStyle/>
                    <a:p>
                      <a:pPr marL="0" marR="0" lvl="0" indent="0" algn="l" rtl="0" eaLnBrk="1" fontAlgn="base" latinLnBrk="0" hangingPunct="1">
                        <a:lnSpc>
                          <a:spcPct val="100000"/>
                        </a:lnSpc>
                        <a:spcBef>
                          <a:spcPts val="0"/>
                        </a:spcBef>
                        <a:spcAft>
                          <a:spcPts val="0"/>
                        </a:spcAft>
                        <a:buClr>
                          <a:schemeClr val="accent3"/>
                        </a:buClr>
                        <a:buSzPct val="110000"/>
                        <a:buFont typeface="Wingdings" pitchFamily="2" charset="2"/>
                        <a:buNone/>
                      </a:pPr>
                      <a:r>
                        <a:rPr kumimoji="0" lang="en-US" sz="1400" b="0" i="0" u="none" strike="noStrike" kern="1200" cap="none" spc="0" normalizeH="0" baseline="0" noProof="0">
                          <a:ln>
                            <a:noFill/>
                          </a:ln>
                          <a:solidFill>
                            <a:srgbClr val="625E58"/>
                          </a:solidFill>
                          <a:effectLst/>
                          <a:uLnTx/>
                          <a:uFillTx/>
                          <a:latin typeface="Calibri" panose="020F0502020204030204" pitchFamily="34" charset="0"/>
                          <a:ea typeface="+mn-ea"/>
                          <a:cs typeface="Calibri" panose="020F0502020204030204" pitchFamily="34" charset="0"/>
                        </a:rPr>
                        <a:t>Capture the </a:t>
                      </a:r>
                      <a:r>
                        <a:rPr kumimoji="0" lang="en-US" sz="1400" b="1" i="0" u="none" strike="noStrike" kern="1200" cap="none" spc="0" normalizeH="0" baseline="0" noProof="0">
                          <a:ln>
                            <a:noFill/>
                          </a:ln>
                          <a:solidFill>
                            <a:srgbClr val="625E58"/>
                          </a:solidFill>
                          <a:effectLst/>
                          <a:uLnTx/>
                          <a:uFillTx/>
                          <a:latin typeface="Calibri" panose="020F0502020204030204" pitchFamily="34" charset="0"/>
                          <a:ea typeface="+mn-ea"/>
                          <a:cs typeface="Calibri" panose="020F0502020204030204" pitchFamily="34" charset="0"/>
                        </a:rPr>
                        <a:t>key elements of “sector-adjacent” interventions</a:t>
                      </a:r>
                      <a:r>
                        <a:rPr kumimoji="0" lang="en-US" sz="1400" b="0" i="0" u="none" strike="noStrike" kern="1200" cap="none" spc="0" normalizeH="0" baseline="0" noProof="0">
                          <a:ln>
                            <a:noFill/>
                          </a:ln>
                          <a:solidFill>
                            <a:srgbClr val="625E58"/>
                          </a:solidFill>
                          <a:effectLst/>
                          <a:uLnTx/>
                          <a:uFillTx/>
                          <a:latin typeface="Calibri" panose="020F0502020204030204" pitchFamily="34" charset="0"/>
                          <a:ea typeface="+mn-ea"/>
                          <a:cs typeface="Calibri" panose="020F0502020204030204" pitchFamily="34" charset="0"/>
                        </a:rPr>
                        <a:t> which offer promising opportunities to learn from &amp; adapt within </a:t>
                      </a:r>
                      <a:r>
                        <a:rPr kumimoji="0" lang="en-US" sz="1400" b="0" i="0" u="none" strike="noStrike" kern="1200" cap="none" spc="0" normalizeH="0" baseline="0" noProof="0" err="1">
                          <a:ln>
                            <a:noFill/>
                          </a:ln>
                          <a:solidFill>
                            <a:srgbClr val="625E58"/>
                          </a:solidFill>
                          <a:effectLst/>
                          <a:uLnTx/>
                          <a:uFillTx/>
                          <a:latin typeface="Calibri" panose="020F0502020204030204" pitchFamily="34" charset="0"/>
                          <a:ea typeface="+mn-ea"/>
                          <a:cs typeface="Calibri" panose="020F0502020204030204" pitchFamily="34" charset="0"/>
                        </a:rPr>
                        <a:t>PrEP</a:t>
                      </a:r>
                      <a:r>
                        <a:rPr kumimoji="0" lang="en-US" sz="1400" b="0" i="0" u="none" strike="noStrike" kern="1200" cap="none" spc="0" normalizeH="0" baseline="0" noProof="0">
                          <a:ln>
                            <a:noFill/>
                          </a:ln>
                          <a:solidFill>
                            <a:srgbClr val="625E58"/>
                          </a:solidFill>
                          <a:effectLst/>
                          <a:uLnTx/>
                          <a:uFillTx/>
                          <a:latin typeface="Calibri" panose="020F0502020204030204" pitchFamily="34" charset="0"/>
                          <a:ea typeface="+mn-ea"/>
                          <a:cs typeface="Calibri" panose="020F0502020204030204" pitchFamily="34" charset="0"/>
                        </a:rPr>
                        <a:t> programs targeting AGYW </a:t>
                      </a:r>
                      <a:endParaRPr lang="en-US" sz="1400" kern="1200">
                        <a:solidFill>
                          <a:srgbClr val="645F59"/>
                        </a:solidFill>
                        <a:effectLst/>
                        <a:latin typeface="Calibri" panose="020F0502020204030204" pitchFamily="34" charset="0"/>
                        <a:ea typeface="+mn-ea"/>
                        <a:cs typeface="Calibri" panose="020F0502020204030204" pitchFamily="34" charset="0"/>
                      </a:endParaRPr>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solidFill>
                      <a:srgbClr val="E9F0F1"/>
                    </a:solidFill>
                  </a:tcPr>
                </a:tc>
                <a:tc vMerge="1">
                  <a:txBody>
                    <a:bodyPr/>
                    <a:lstStyle/>
                    <a:p>
                      <a:endParaRPr lang="en-US"/>
                    </a:p>
                  </a:txBody>
                  <a:tcPr>
                    <a:lnL w="12700" cap="flat" cmpd="sng" algn="ctr">
                      <a:solidFill>
                        <a:srgbClr val="02666D"/>
                      </a:solidFill>
                      <a:prstDash val="solid"/>
                      <a:round/>
                      <a:headEnd type="none" w="med" len="med"/>
                      <a:tailEnd type="none" w="med" len="med"/>
                    </a:lnL>
                  </a:tcPr>
                </a:tc>
                <a:tc vMerge="1">
                  <a:txBody>
                    <a:bodyPr/>
                    <a:lstStyle/>
                    <a:p>
                      <a:pPr marL="285750" indent="-285750">
                        <a:buClr>
                          <a:schemeClr val="accent3"/>
                        </a:buClr>
                        <a:buSzPct val="110000"/>
                        <a:buFont typeface="Wingdings" pitchFamily="2" charset="2"/>
                        <a:buChar char="§"/>
                      </a:pPr>
                      <a:endParaRPr lang="en-US" sz="1300"/>
                    </a:p>
                  </a:txBody>
                  <a:tcPr>
                    <a:lnR w="12700" cap="flat" cmpd="sng" algn="ctr">
                      <a:solidFill>
                        <a:srgbClr val="02666D"/>
                      </a:solidFill>
                      <a:prstDash val="solid"/>
                      <a:round/>
                      <a:headEnd type="none" w="med" len="med"/>
                      <a:tailEnd type="none" w="med" len="med"/>
                    </a:lnR>
                  </a:tcPr>
                </a:tc>
                <a:tc vMerge="1">
                  <a:txBody>
                    <a:bodyPr/>
                    <a:lstStyle/>
                    <a:p>
                      <a:pPr marL="285750" indent="-285750">
                        <a:buClr>
                          <a:schemeClr val="accent3"/>
                        </a:buClr>
                        <a:buSzPct val="110000"/>
                        <a:buFont typeface="Wingdings" pitchFamily="2" charset="2"/>
                        <a:buChar char="§"/>
                      </a:pPr>
                      <a:endParaRPr lang="en-US" sz="1300"/>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tcPr>
                </a:tc>
                <a:extLst>
                  <a:ext uri="{0D108BD9-81ED-4DB2-BD59-A6C34878D82A}">
                    <a16:rowId xmlns:a16="http://schemas.microsoft.com/office/drawing/2014/main" val="582449217"/>
                  </a:ext>
                </a:extLst>
              </a:tr>
            </a:tbl>
          </a:graphicData>
        </a:graphic>
      </p:graphicFrame>
    </p:spTree>
    <p:extLst>
      <p:ext uri="{BB962C8B-B14F-4D97-AF65-F5344CB8AC3E}">
        <p14:creationId xmlns:p14="http://schemas.microsoft.com/office/powerpoint/2010/main" val="793410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5437-42ED-D246-943E-C40BC370AB4F}"/>
              </a:ext>
            </a:extLst>
          </p:cNvPr>
          <p:cNvSpPr>
            <a:spLocks noGrp="1"/>
          </p:cNvSpPr>
          <p:nvPr>
            <p:ph type="title"/>
          </p:nvPr>
        </p:nvSpPr>
        <p:spPr/>
        <p:txBody>
          <a:bodyPr/>
          <a:lstStyle/>
          <a:p>
            <a:r>
              <a:rPr lang="en-US"/>
              <a:t>Dissemination plan developed</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1888" y="1481020"/>
            <a:ext cx="8230023" cy="4565885"/>
          </a:xfrm>
        </p:spPr>
      </p:pic>
    </p:spTree>
    <p:extLst>
      <p:ext uri="{BB962C8B-B14F-4D97-AF65-F5344CB8AC3E}">
        <p14:creationId xmlns:p14="http://schemas.microsoft.com/office/powerpoint/2010/main" val="27066984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5437-42ED-D246-943E-C40BC370AB4F}"/>
              </a:ext>
            </a:extLst>
          </p:cNvPr>
          <p:cNvSpPr>
            <a:spLocks noGrp="1"/>
          </p:cNvSpPr>
          <p:nvPr>
            <p:ph type="title"/>
          </p:nvPr>
        </p:nvSpPr>
        <p:spPr>
          <a:xfrm>
            <a:off x="0" y="190956"/>
            <a:ext cx="10515600" cy="888697"/>
          </a:xfrm>
        </p:spPr>
        <p:txBody>
          <a:bodyPr/>
          <a:lstStyle/>
          <a:p>
            <a:r>
              <a:rPr lang="en-US"/>
              <a:t>M&amp;E plan </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47" y="936433"/>
            <a:ext cx="9474505" cy="5219637"/>
          </a:xfrm>
          <a:prstGeom prst="rect">
            <a:avLst/>
          </a:prstGeom>
        </p:spPr>
      </p:pic>
    </p:spTree>
    <p:extLst>
      <p:ext uri="{BB962C8B-B14F-4D97-AF65-F5344CB8AC3E}">
        <p14:creationId xmlns:p14="http://schemas.microsoft.com/office/powerpoint/2010/main" val="36864025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5437-42ED-D246-943E-C40BC370AB4F}"/>
              </a:ext>
            </a:extLst>
          </p:cNvPr>
          <p:cNvSpPr>
            <a:spLocks noGrp="1"/>
          </p:cNvSpPr>
          <p:nvPr>
            <p:ph type="title"/>
          </p:nvPr>
        </p:nvSpPr>
        <p:spPr/>
        <p:txBody>
          <a:bodyPr/>
          <a:lstStyle/>
          <a:p>
            <a:r>
              <a:rPr lang="en-US"/>
              <a:t>Results and Implications for the Field</a:t>
            </a:r>
          </a:p>
        </p:txBody>
      </p:sp>
      <p:sp>
        <p:nvSpPr>
          <p:cNvPr id="3" name="Content Placeholder 2">
            <a:extLst>
              <a:ext uri="{FF2B5EF4-FFF2-40B4-BE49-F238E27FC236}">
                <a16:creationId xmlns:a16="http://schemas.microsoft.com/office/drawing/2014/main" id="{6493E0BD-230F-F24E-876B-4143EB3C09BC}"/>
              </a:ext>
            </a:extLst>
          </p:cNvPr>
          <p:cNvSpPr>
            <a:spLocks noGrp="1"/>
          </p:cNvSpPr>
          <p:nvPr>
            <p:ph idx="1"/>
          </p:nvPr>
        </p:nvSpPr>
        <p:spPr/>
        <p:txBody>
          <a:bodyPr/>
          <a:lstStyle/>
          <a:p>
            <a:r>
              <a:rPr lang="en-US"/>
              <a:t>LVCT Health’s One2One digital platform saw a doubling in </a:t>
            </a:r>
            <a:r>
              <a:rPr lang="en-US" err="1"/>
              <a:t>PrEP</a:t>
            </a:r>
            <a:r>
              <a:rPr lang="en-US"/>
              <a:t> queries to their hotline during the month when </a:t>
            </a:r>
            <a:r>
              <a:rPr lang="en-US" err="1"/>
              <a:t>PrEP</a:t>
            </a:r>
            <a:r>
              <a:rPr lang="en-US"/>
              <a:t> was launched and the roadshows were held (over 100k people reached)</a:t>
            </a:r>
          </a:p>
          <a:p>
            <a:r>
              <a:rPr lang="en-US"/>
              <a:t>During the first three months of the </a:t>
            </a:r>
            <a:r>
              <a:rPr lang="en-US" err="1"/>
              <a:t>Chagua</a:t>
            </a:r>
            <a:r>
              <a:rPr lang="en-US"/>
              <a:t> </a:t>
            </a:r>
            <a:r>
              <a:rPr lang="en-US" err="1"/>
              <a:t>PrEP</a:t>
            </a:r>
            <a:r>
              <a:rPr lang="en-US"/>
              <a:t>, </a:t>
            </a:r>
            <a:r>
              <a:rPr lang="en-US" err="1"/>
              <a:t>Chagua</a:t>
            </a:r>
            <a:r>
              <a:rPr lang="en-US"/>
              <a:t> Life campaign, an LVCT Health site providing services to AGYW in </a:t>
            </a:r>
            <a:r>
              <a:rPr lang="en-US" err="1"/>
              <a:t>Kiambu</a:t>
            </a:r>
            <a:r>
              <a:rPr lang="en-US"/>
              <a:t> saw increases in </a:t>
            </a:r>
            <a:r>
              <a:rPr lang="en-US" err="1"/>
              <a:t>PrEP</a:t>
            </a:r>
            <a:r>
              <a:rPr lang="en-US"/>
              <a:t>-eligible AGYW visiting the site and in </a:t>
            </a:r>
            <a:r>
              <a:rPr lang="en-US" err="1"/>
              <a:t>PrEP</a:t>
            </a:r>
            <a:r>
              <a:rPr lang="en-US"/>
              <a:t> use and continuation among AGYW clients (the number of the site’s AGYW clients continuing to use </a:t>
            </a:r>
            <a:r>
              <a:rPr lang="en-US" err="1"/>
              <a:t>PrEP</a:t>
            </a:r>
            <a:r>
              <a:rPr lang="en-US"/>
              <a:t> rose from 2 to 29)</a:t>
            </a:r>
          </a:p>
        </p:txBody>
      </p:sp>
    </p:spTree>
    <p:extLst>
      <p:ext uri="{BB962C8B-B14F-4D97-AF65-F5344CB8AC3E}">
        <p14:creationId xmlns:p14="http://schemas.microsoft.com/office/powerpoint/2010/main" val="8757656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7BA48D-06DF-4C4B-A206-1057FF483813}"/>
              </a:ext>
            </a:extLst>
          </p:cNvPr>
          <p:cNvSpPr>
            <a:spLocks noGrp="1"/>
          </p:cNvSpPr>
          <p:nvPr>
            <p:ph idx="1"/>
          </p:nvPr>
        </p:nvSpPr>
        <p:spPr>
          <a:xfrm>
            <a:off x="838199" y="1350336"/>
            <a:ext cx="9677401" cy="4826627"/>
          </a:xfrm>
        </p:spPr>
        <p:txBody>
          <a:bodyPr/>
          <a:lstStyle/>
          <a:p>
            <a:r>
              <a:rPr lang="en-US"/>
              <a:t>Use the learnings to inform demand creation for other HIV prevention products</a:t>
            </a:r>
          </a:p>
          <a:p>
            <a:r>
              <a:rPr lang="en-US"/>
              <a:t>Strengthen M&amp;E data collection</a:t>
            </a:r>
          </a:p>
          <a:p>
            <a:endParaRPr lang="en-US"/>
          </a:p>
          <a:p>
            <a:pPr marL="0" indent="0">
              <a:buNone/>
            </a:pPr>
            <a:endParaRPr lang="en-US"/>
          </a:p>
        </p:txBody>
      </p:sp>
      <p:sp>
        <p:nvSpPr>
          <p:cNvPr id="4" name="Title 3">
            <a:extLst>
              <a:ext uri="{FF2B5EF4-FFF2-40B4-BE49-F238E27FC236}">
                <a16:creationId xmlns:a16="http://schemas.microsoft.com/office/drawing/2014/main" id="{AE03E8C3-E53A-B843-B3E3-3B9BE60D2C72}"/>
              </a:ext>
            </a:extLst>
          </p:cNvPr>
          <p:cNvSpPr>
            <a:spLocks noGrp="1"/>
          </p:cNvSpPr>
          <p:nvPr>
            <p:ph type="title"/>
          </p:nvPr>
        </p:nvSpPr>
        <p:spPr/>
        <p:txBody>
          <a:bodyPr/>
          <a:lstStyle/>
          <a:p>
            <a:r>
              <a:rPr lang="en-US"/>
              <a:t>What’s Next</a:t>
            </a:r>
          </a:p>
        </p:txBody>
      </p:sp>
    </p:spTree>
    <p:extLst>
      <p:ext uri="{BB962C8B-B14F-4D97-AF65-F5344CB8AC3E}">
        <p14:creationId xmlns:p14="http://schemas.microsoft.com/office/powerpoint/2010/main" val="2417356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7BA48D-06DF-4C4B-A206-1057FF483813}"/>
              </a:ext>
            </a:extLst>
          </p:cNvPr>
          <p:cNvSpPr>
            <a:spLocks noGrp="1"/>
          </p:cNvSpPr>
          <p:nvPr>
            <p:ph idx="1"/>
          </p:nvPr>
        </p:nvSpPr>
        <p:spPr>
          <a:xfrm>
            <a:off x="838199" y="1350336"/>
            <a:ext cx="9677401" cy="4826627"/>
          </a:xfrm>
        </p:spPr>
        <p:txBody>
          <a:bodyPr/>
          <a:lstStyle/>
          <a:p>
            <a:pPr marL="0" indent="0">
              <a:buNone/>
            </a:pPr>
            <a:endParaRPr lang="en-US"/>
          </a:p>
          <a:p>
            <a:pPr marL="0" indent="0">
              <a:buNone/>
            </a:pPr>
            <a:endParaRPr lang="en-US"/>
          </a:p>
        </p:txBody>
      </p:sp>
      <p:sp>
        <p:nvSpPr>
          <p:cNvPr id="4" name="Title 3">
            <a:extLst>
              <a:ext uri="{FF2B5EF4-FFF2-40B4-BE49-F238E27FC236}">
                <a16:creationId xmlns:a16="http://schemas.microsoft.com/office/drawing/2014/main" id="{AE03E8C3-E53A-B843-B3E3-3B9BE60D2C72}"/>
              </a:ext>
            </a:extLst>
          </p:cNvPr>
          <p:cNvSpPr>
            <a:spLocks noGrp="1"/>
          </p:cNvSpPr>
          <p:nvPr>
            <p:ph type="title"/>
          </p:nvPr>
        </p:nvSpPr>
        <p:spPr>
          <a:xfrm>
            <a:off x="132203" y="2558205"/>
            <a:ext cx="10515600" cy="1143000"/>
          </a:xfrm>
        </p:spPr>
        <p:txBody>
          <a:bodyPr>
            <a:normAutofit fontScale="90000"/>
          </a:bodyPr>
          <a:lstStyle/>
          <a:p>
            <a:pPr algn="ctr"/>
            <a:r>
              <a:rPr lang="en-US"/>
              <a:t>THANKS</a:t>
            </a:r>
            <a:br>
              <a:rPr lang="en-US"/>
            </a:br>
            <a:r>
              <a:rPr lang="en-US"/>
              <a:t>email: </a:t>
            </a:r>
            <a:r>
              <a:rPr lang="en-US">
                <a:hlinkClick r:id="rId2"/>
              </a:rPr>
              <a:t>patriciah.jeckonia@lvcthealth.org</a:t>
            </a:r>
            <a:r>
              <a:rPr lang="en-US"/>
              <a:t> </a:t>
            </a:r>
            <a:br>
              <a:rPr lang="en-US"/>
            </a:br>
            <a:endParaRPr lang="en-US"/>
          </a:p>
        </p:txBody>
      </p:sp>
    </p:spTree>
    <p:extLst>
      <p:ext uri="{BB962C8B-B14F-4D97-AF65-F5344CB8AC3E}">
        <p14:creationId xmlns:p14="http://schemas.microsoft.com/office/powerpoint/2010/main" val="3138671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4CF548-B17D-45AD-8441-2F518A8DAB66}"/>
              </a:ext>
            </a:extLst>
          </p:cNvPr>
          <p:cNvSpPr>
            <a:spLocks noGrp="1"/>
          </p:cNvSpPr>
          <p:nvPr>
            <p:ph type="ctrTitle" idx="4294967295"/>
          </p:nvPr>
        </p:nvSpPr>
        <p:spPr>
          <a:xfrm>
            <a:off x="234175" y="1706601"/>
            <a:ext cx="10872788" cy="2006600"/>
          </a:xfrm>
        </p:spPr>
        <p:txBody>
          <a:bodyPr>
            <a:noAutofit/>
          </a:bodyPr>
          <a:lstStyle/>
          <a:p>
            <a:r>
              <a:rPr lang="en-US" sz="5000" b="1" err="1">
                <a:solidFill>
                  <a:schemeClr val="bg1"/>
                </a:solidFill>
                <a:latin typeface="Poppins" panose="00000500000000000000" pitchFamily="2" charset="0"/>
                <a:cs typeface="Poppins" panose="00000500000000000000" pitchFamily="2" charset="0"/>
              </a:rPr>
              <a:t>Jilinde</a:t>
            </a:r>
            <a:r>
              <a:rPr lang="en-US" sz="5000" b="1">
                <a:solidFill>
                  <a:schemeClr val="bg1"/>
                </a:solidFill>
                <a:latin typeface="Poppins" panose="00000500000000000000" pitchFamily="2" charset="0"/>
                <a:cs typeface="Poppins" panose="00000500000000000000" pitchFamily="2" charset="0"/>
              </a:rPr>
              <a:t> Project</a:t>
            </a:r>
            <a:br>
              <a:rPr lang="en-US" sz="5000">
                <a:solidFill>
                  <a:schemeClr val="bg1"/>
                </a:solidFill>
                <a:latin typeface="Poppins" panose="00000500000000000000" pitchFamily="2" charset="0"/>
                <a:cs typeface="Poppins" panose="00000500000000000000" pitchFamily="2" charset="0"/>
              </a:rPr>
            </a:br>
            <a:r>
              <a:rPr lang="en-US" sz="3600">
                <a:solidFill>
                  <a:schemeClr val="bg1"/>
                </a:solidFill>
                <a:latin typeface="Poppins" panose="00000500000000000000" pitchFamily="2" charset="0"/>
                <a:cs typeface="Poppins" panose="00000500000000000000" pitchFamily="2" charset="0"/>
              </a:rPr>
              <a:t>Lessons from </a:t>
            </a:r>
            <a:r>
              <a:rPr lang="en-US" sz="3600" err="1">
                <a:solidFill>
                  <a:schemeClr val="bg1"/>
                </a:solidFill>
                <a:latin typeface="Poppins" panose="00000500000000000000" pitchFamily="2" charset="0"/>
                <a:cs typeface="Poppins" panose="00000500000000000000" pitchFamily="2" charset="0"/>
              </a:rPr>
              <a:t>PrEP</a:t>
            </a:r>
            <a:r>
              <a:rPr lang="en-US" sz="3600">
                <a:solidFill>
                  <a:schemeClr val="bg1"/>
                </a:solidFill>
                <a:latin typeface="Poppins" panose="00000500000000000000" pitchFamily="2" charset="0"/>
                <a:cs typeface="Poppins" panose="00000500000000000000" pitchFamily="2" charset="0"/>
              </a:rPr>
              <a:t> Scale-Up in Kenya</a:t>
            </a:r>
          </a:p>
        </p:txBody>
      </p:sp>
      <p:sp>
        <p:nvSpPr>
          <p:cNvPr id="9" name="Title 7">
            <a:extLst>
              <a:ext uri="{FF2B5EF4-FFF2-40B4-BE49-F238E27FC236}">
                <a16:creationId xmlns:a16="http://schemas.microsoft.com/office/drawing/2014/main" id="{F9E2DE71-854A-42E7-9FB8-8691358C4E48}"/>
              </a:ext>
            </a:extLst>
          </p:cNvPr>
          <p:cNvSpPr txBox="1">
            <a:spLocks/>
          </p:cNvSpPr>
          <p:nvPr/>
        </p:nvSpPr>
        <p:spPr>
          <a:xfrm>
            <a:off x="-959005" y="4052933"/>
            <a:ext cx="4974414" cy="386545"/>
          </a:xfrm>
          <a:prstGeom prst="rect">
            <a:avLst/>
          </a:prstGeom>
        </p:spPr>
        <p:txBody>
          <a:bodyPr vert="horz" lIns="1371600" tIns="45720" rIns="685800" bIns="45720" rtlCol="0" anchor="b">
            <a:noAutofit/>
          </a:bodyPr>
          <a:lstStyle>
            <a:lvl1pPr algn="l" defTabSz="914400" rtl="0" eaLnBrk="1" latinLnBrk="0" hangingPunct="1">
              <a:lnSpc>
                <a:spcPct val="90000"/>
              </a:lnSpc>
              <a:spcBef>
                <a:spcPct val="0"/>
              </a:spcBef>
              <a:buNone/>
              <a:defRPr sz="4200" b="0" i="0" kern="1200">
                <a:solidFill>
                  <a:schemeClr val="bg1"/>
                </a:solidFill>
                <a:latin typeface="Poppins SemiBold" pitchFamily="2" charset="77"/>
                <a:ea typeface="Roboto" panose="02000000000000000000" pitchFamily="2" charset="0"/>
                <a:cs typeface="Poppins SemiBold"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600">
                <a:solidFill>
                  <a:srgbClr val="FFFFFF"/>
                </a:solidFill>
                <a:latin typeface="Poppins" panose="00000500000000000000" pitchFamily="2" charset="0"/>
                <a:cs typeface="Poppins" panose="00000500000000000000" pitchFamily="2" charset="0"/>
              </a:rPr>
              <a:t>Daniel Were, Jhpiego-Kenya </a:t>
            </a:r>
            <a:endParaRPr kumimoji="0" lang="en-US" sz="1600" b="0" i="0" u="none" strike="noStrike" kern="1200" cap="none" spc="0" normalizeH="0" baseline="0" noProof="0">
              <a:ln>
                <a:noFill/>
              </a:ln>
              <a:solidFill>
                <a:srgbClr val="FFFFFF"/>
              </a:solidFill>
              <a:effectLst/>
              <a:uLnTx/>
              <a:uFillTx/>
              <a:latin typeface="Poppins" panose="00000500000000000000" pitchFamily="2" charset="0"/>
              <a:ea typeface="Roboto" panose="02000000000000000000" pitchFamily="2" charset="0"/>
              <a:cs typeface="Poppins" panose="00000500000000000000" pitchFamily="2" charset="0"/>
            </a:endParaRPr>
          </a:p>
        </p:txBody>
      </p:sp>
    </p:spTree>
    <p:extLst>
      <p:ext uri="{BB962C8B-B14F-4D97-AF65-F5344CB8AC3E}">
        <p14:creationId xmlns:p14="http://schemas.microsoft.com/office/powerpoint/2010/main" val="23474214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C9B5BE6-F1CC-4249-BF0A-40143AC1E93E}"/>
              </a:ext>
            </a:extLst>
          </p:cNvPr>
          <p:cNvSpPr>
            <a:spLocks noGrp="1"/>
          </p:cNvSpPr>
          <p:nvPr>
            <p:ph idx="1"/>
          </p:nvPr>
        </p:nvSpPr>
        <p:spPr>
          <a:xfrm>
            <a:off x="568173" y="1105009"/>
            <a:ext cx="5395332" cy="5058655"/>
          </a:xfrm>
        </p:spPr>
        <p:txBody>
          <a:bodyPr/>
          <a:lstStyle/>
          <a:p>
            <a:r>
              <a:rPr lang="en-US" i="1"/>
              <a:t>Goal:</a:t>
            </a:r>
            <a:r>
              <a:rPr lang="en-US"/>
              <a:t> To norm PrEP and create an enabling environment facilitative of PrEP uptake and continuation </a:t>
            </a:r>
          </a:p>
          <a:p>
            <a:r>
              <a:rPr lang="en-US" i="1"/>
              <a:t>Target audience:</a:t>
            </a:r>
            <a:r>
              <a:rPr lang="en-US"/>
              <a:t> General population </a:t>
            </a:r>
          </a:p>
          <a:p>
            <a:r>
              <a:rPr lang="en-US" i="1"/>
              <a:t>Period: July 2016-Sept. 2021</a:t>
            </a:r>
          </a:p>
          <a:p>
            <a:r>
              <a:rPr lang="en-US" i="1"/>
              <a:t>Project partners:</a:t>
            </a:r>
            <a:r>
              <a:rPr lang="en-US"/>
              <a:t> Jhpiego, PSK, Avenir Health, ICRH, NASCOP</a:t>
            </a:r>
          </a:p>
          <a:p>
            <a:r>
              <a:rPr lang="en-US" i="1"/>
              <a:t>Donor:</a:t>
            </a:r>
            <a:r>
              <a:rPr lang="en-US"/>
              <a:t> Bill &amp; Melinda Gates Foundation </a:t>
            </a:r>
          </a:p>
          <a:p>
            <a:pPr marL="0" indent="0">
              <a:buNone/>
            </a:pPr>
            <a:endParaRPr lang="en-US"/>
          </a:p>
        </p:txBody>
      </p:sp>
      <p:sp>
        <p:nvSpPr>
          <p:cNvPr id="3" name="Title 2">
            <a:extLst>
              <a:ext uri="{FF2B5EF4-FFF2-40B4-BE49-F238E27FC236}">
                <a16:creationId xmlns:a16="http://schemas.microsoft.com/office/drawing/2014/main" id="{7F7CEB7E-3F46-EF44-82E7-4F5B9A3CB31B}"/>
              </a:ext>
            </a:extLst>
          </p:cNvPr>
          <p:cNvSpPr>
            <a:spLocks noGrp="1"/>
          </p:cNvSpPr>
          <p:nvPr>
            <p:ph type="title"/>
          </p:nvPr>
        </p:nvSpPr>
        <p:spPr/>
        <p:txBody>
          <a:bodyPr/>
          <a:lstStyle/>
          <a:p>
            <a:r>
              <a:rPr lang="en-US"/>
              <a:t>Intervention Overview </a:t>
            </a:r>
          </a:p>
        </p:txBody>
      </p:sp>
      <p:pic>
        <p:nvPicPr>
          <p:cNvPr id="4" name="Picture 3">
            <a:extLst>
              <a:ext uri="{FF2B5EF4-FFF2-40B4-BE49-F238E27FC236}">
                <a16:creationId xmlns:a16="http://schemas.microsoft.com/office/drawing/2014/main" id="{8559C395-8E42-4AD2-8A7E-07224EACA1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3505" y="1166341"/>
            <a:ext cx="5120268" cy="4800251"/>
          </a:xfrm>
          <a:prstGeom prst="rect">
            <a:avLst/>
          </a:prstGeom>
        </p:spPr>
      </p:pic>
    </p:spTree>
    <p:extLst>
      <p:ext uri="{BB962C8B-B14F-4D97-AF65-F5344CB8AC3E}">
        <p14:creationId xmlns:p14="http://schemas.microsoft.com/office/powerpoint/2010/main" val="36462533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5E5825D-E99B-40FC-B113-30FBEBA31337}"/>
              </a:ext>
            </a:extLst>
          </p:cNvPr>
          <p:cNvGrpSpPr/>
          <p:nvPr/>
        </p:nvGrpSpPr>
        <p:grpSpPr>
          <a:xfrm>
            <a:off x="0" y="0"/>
            <a:ext cx="11251580" cy="6857999"/>
            <a:chOff x="1" y="0"/>
            <a:chExt cx="11251580" cy="6857999"/>
          </a:xfrm>
        </p:grpSpPr>
        <p:sp>
          <p:nvSpPr>
            <p:cNvPr id="4" name="object 4">
              <a:extLst>
                <a:ext uri="{FF2B5EF4-FFF2-40B4-BE49-F238E27FC236}">
                  <a16:creationId xmlns:a16="http://schemas.microsoft.com/office/drawing/2014/main" id="{C21FD1AC-ACCF-440F-9D9B-6056DA15F6BC}"/>
                </a:ext>
              </a:extLst>
            </p:cNvPr>
            <p:cNvSpPr/>
            <p:nvPr/>
          </p:nvSpPr>
          <p:spPr>
            <a:xfrm>
              <a:off x="1" y="0"/>
              <a:ext cx="11251580" cy="68579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10">
              <a:extLst>
                <a:ext uri="{FF2B5EF4-FFF2-40B4-BE49-F238E27FC236}">
                  <a16:creationId xmlns:a16="http://schemas.microsoft.com/office/drawing/2014/main" id="{FDB787DB-B07E-4CC2-A66B-1F0C49D80846}"/>
                </a:ext>
              </a:extLst>
            </p:cNvPr>
            <p:cNvSpPr/>
            <p:nvPr/>
          </p:nvSpPr>
          <p:spPr>
            <a:xfrm>
              <a:off x="4853940" y="1703013"/>
              <a:ext cx="1331974" cy="131896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9">
            <a:extLst>
              <a:ext uri="{FF2B5EF4-FFF2-40B4-BE49-F238E27FC236}">
                <a16:creationId xmlns:a16="http://schemas.microsoft.com/office/drawing/2014/main" id="{538F815F-9BC5-4BAD-B960-09187BEBA5F5}"/>
              </a:ext>
            </a:extLst>
          </p:cNvPr>
          <p:cNvSpPr txBox="1"/>
          <p:nvPr/>
        </p:nvSpPr>
        <p:spPr>
          <a:xfrm>
            <a:off x="358235" y="118593"/>
            <a:ext cx="4302975" cy="492443"/>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05B75"/>
                </a:solidFill>
                <a:effectLst/>
                <a:uLnTx/>
                <a:uFillTx/>
                <a:latin typeface="Calibri" panose="020F0502020204030204"/>
                <a:ea typeface="+mn-ea"/>
                <a:cs typeface="Calibri"/>
              </a:rPr>
              <a:t>Conceptual Framework </a:t>
            </a:r>
          </a:p>
        </p:txBody>
      </p:sp>
      <p:sp>
        <p:nvSpPr>
          <p:cNvPr id="8" name="object 5">
            <a:extLst>
              <a:ext uri="{FF2B5EF4-FFF2-40B4-BE49-F238E27FC236}">
                <a16:creationId xmlns:a16="http://schemas.microsoft.com/office/drawing/2014/main" id="{D9BA025D-1531-43DC-BF31-1E08C066F428}"/>
              </a:ext>
            </a:extLst>
          </p:cNvPr>
          <p:cNvSpPr txBox="1"/>
          <p:nvPr/>
        </p:nvSpPr>
        <p:spPr>
          <a:xfrm>
            <a:off x="358235" y="5247136"/>
            <a:ext cx="1842770" cy="1370965"/>
          </a:xfrm>
          <a:prstGeom prst="rect">
            <a:avLst/>
          </a:prstGeom>
        </p:spPr>
        <p:txBody>
          <a:bodyPr vert="horz" wrap="square" lIns="0" tIns="0" rIns="0" bIns="0" rtlCol="0">
            <a:spAutoFit/>
          </a:bodyPr>
          <a:lstStyle/>
          <a:p>
            <a:pPr marL="190500" marR="489584" lvl="0" indent="-177800" algn="l" defTabSz="914400" rtl="0" eaLnBrk="1" fontAlgn="auto" latinLnBrk="0" hangingPunct="1">
              <a:lnSpc>
                <a:spcPct val="100000"/>
              </a:lnSpc>
              <a:spcBef>
                <a:spcPts val="0"/>
              </a:spcBef>
              <a:spcAft>
                <a:spcPts val="0"/>
              </a:spcAft>
              <a:buClr>
                <a:srgbClr val="CC006A"/>
              </a:buClr>
              <a:buSzTx/>
              <a:buFont typeface="Arial"/>
              <a:buChar char="•"/>
              <a:tabLst>
                <a:tab pos="191135" algn="l"/>
              </a:tabLst>
              <a:defRPr/>
            </a:pPr>
            <a:r>
              <a:rPr kumimoji="0" sz="1500" b="1" i="0" u="none" strike="noStrike" kern="1200" cap="none" spc="-35" normalizeH="0" baseline="0" noProof="0">
                <a:ln>
                  <a:noFill/>
                </a:ln>
                <a:solidFill>
                  <a:srgbClr val="305B75"/>
                </a:solidFill>
                <a:effectLst/>
                <a:uLnTx/>
                <a:uFillTx/>
                <a:latin typeface="Calibri"/>
                <a:ea typeface="+mn-ea"/>
                <a:cs typeface="Calibri"/>
              </a:rPr>
              <a:t>A</a:t>
            </a:r>
            <a:r>
              <a:rPr kumimoji="0" sz="1500" b="1" i="0" u="none" strike="noStrike" kern="1200" cap="none" spc="-20" normalizeH="0" baseline="0" noProof="0">
                <a:ln>
                  <a:noFill/>
                </a:ln>
                <a:solidFill>
                  <a:srgbClr val="305B75"/>
                </a:solidFill>
                <a:effectLst/>
                <a:uLnTx/>
                <a:uFillTx/>
                <a:latin typeface="Calibri"/>
                <a:ea typeface="+mn-ea"/>
                <a:cs typeface="Calibri"/>
              </a:rPr>
              <a:t>G</a:t>
            </a:r>
            <a:r>
              <a:rPr kumimoji="0" sz="1500" b="1" i="0" u="none" strike="noStrike" kern="1200" cap="none" spc="-10" normalizeH="0" baseline="0" noProof="0">
                <a:ln>
                  <a:noFill/>
                </a:ln>
                <a:solidFill>
                  <a:srgbClr val="305B75"/>
                </a:solidFill>
                <a:effectLst/>
                <a:uLnTx/>
                <a:uFillTx/>
                <a:latin typeface="Calibri"/>
                <a:ea typeface="+mn-ea"/>
                <a:cs typeface="Calibri"/>
              </a:rPr>
              <a:t>Y</a:t>
            </a:r>
            <a:r>
              <a:rPr kumimoji="0" sz="1500" b="1" i="0" u="none" strike="noStrike" kern="1200" cap="none" spc="0" normalizeH="0" baseline="0" noProof="0">
                <a:ln>
                  <a:noFill/>
                </a:ln>
                <a:solidFill>
                  <a:srgbClr val="305B75"/>
                </a:solidFill>
                <a:effectLst/>
                <a:uLnTx/>
                <a:uFillTx/>
                <a:latin typeface="Calibri"/>
                <a:ea typeface="+mn-ea"/>
                <a:cs typeface="Calibri"/>
              </a:rPr>
              <a:t>W</a:t>
            </a:r>
            <a:r>
              <a:rPr kumimoji="0" sz="1500" b="1" i="0" u="none" strike="noStrike" kern="1200" cap="none" spc="-10" normalizeH="0" baseline="0" noProof="0">
                <a:ln>
                  <a:noFill/>
                </a:ln>
                <a:solidFill>
                  <a:srgbClr val="305B75"/>
                </a:solidFill>
                <a:effectLst/>
                <a:uLnTx/>
                <a:uFillTx/>
                <a:latin typeface="Calibri"/>
                <a:ea typeface="+mn-ea"/>
                <a:cs typeface="Calibri"/>
              </a:rPr>
              <a:t> </a:t>
            </a:r>
            <a:r>
              <a:rPr kumimoji="0" sz="1500" b="1" i="0" u="none" strike="noStrike" kern="1200" cap="none" spc="-15" normalizeH="0" baseline="0" noProof="0">
                <a:ln>
                  <a:noFill/>
                </a:ln>
                <a:solidFill>
                  <a:srgbClr val="305B75"/>
                </a:solidFill>
                <a:effectLst/>
                <a:uLnTx/>
                <a:uFillTx/>
                <a:latin typeface="Calibri"/>
                <a:ea typeface="+mn-ea"/>
                <a:cs typeface="Calibri"/>
              </a:rPr>
              <a:t>d</a:t>
            </a:r>
            <a:r>
              <a:rPr kumimoji="0" sz="1500" b="1" i="0" u="none" strike="noStrike" kern="1200" cap="none" spc="-10" normalizeH="0" baseline="0" noProof="0">
                <a:ln>
                  <a:noFill/>
                </a:ln>
                <a:solidFill>
                  <a:srgbClr val="305B75"/>
                </a:solidFill>
                <a:effectLst/>
                <a:uLnTx/>
                <a:uFillTx/>
                <a:latin typeface="Calibri"/>
                <a:ea typeface="+mn-ea"/>
                <a:cs typeface="Calibri"/>
              </a:rPr>
              <a:t>o</a:t>
            </a:r>
            <a:r>
              <a:rPr kumimoji="0" sz="1500" b="1" i="0" u="none" strike="noStrike" kern="1200" cap="none" spc="5" normalizeH="0" baseline="0" noProof="0">
                <a:ln>
                  <a:noFill/>
                </a:ln>
                <a:solidFill>
                  <a:srgbClr val="305B75"/>
                </a:solidFill>
                <a:effectLst/>
                <a:uLnTx/>
                <a:uFillTx/>
                <a:latin typeface="Calibri"/>
                <a:ea typeface="+mn-ea"/>
                <a:cs typeface="Calibri"/>
              </a:rPr>
              <a:t> </a:t>
            </a:r>
            <a:r>
              <a:rPr kumimoji="0" sz="1500" b="1" i="0" u="none" strike="noStrike" kern="1200" cap="none" spc="-15" normalizeH="0" baseline="0" noProof="0">
                <a:ln>
                  <a:noFill/>
                </a:ln>
                <a:solidFill>
                  <a:srgbClr val="305B75"/>
                </a:solidFill>
                <a:effectLst/>
                <a:uLnTx/>
                <a:uFillTx/>
                <a:latin typeface="Calibri"/>
                <a:ea typeface="+mn-ea"/>
                <a:cs typeface="Calibri"/>
              </a:rPr>
              <a:t>not</a:t>
            </a:r>
            <a:r>
              <a:rPr kumimoji="0" sz="1500" b="1" i="0" u="none" strike="noStrike" kern="1200" cap="none" spc="-10" normalizeH="0" baseline="0" noProof="0">
                <a:ln>
                  <a:noFill/>
                </a:ln>
                <a:solidFill>
                  <a:srgbClr val="305B75"/>
                </a:solidFill>
                <a:effectLst/>
                <a:uLnTx/>
                <a:uFillTx/>
                <a:latin typeface="Calibri"/>
                <a:ea typeface="+mn-ea"/>
                <a:cs typeface="Calibri"/>
              </a:rPr>
              <a:t> </a:t>
            </a:r>
            <a:r>
              <a:rPr kumimoji="0" sz="1500" b="1" i="0" u="none" strike="noStrike" kern="1200" cap="none" spc="-5" normalizeH="0" baseline="0" noProof="0">
                <a:ln>
                  <a:noFill/>
                </a:ln>
                <a:solidFill>
                  <a:srgbClr val="305B75"/>
                </a:solidFill>
                <a:effectLst/>
                <a:uLnTx/>
                <a:uFillTx/>
                <a:latin typeface="Calibri"/>
                <a:ea typeface="+mn-ea"/>
                <a:cs typeface="Calibri"/>
              </a:rPr>
              <a:t>i</a:t>
            </a:r>
            <a:r>
              <a:rPr kumimoji="0" sz="1500" b="1" i="0" u="none" strike="noStrike" kern="1200" cap="none" spc="-25" normalizeH="0" baseline="0" noProof="0">
                <a:ln>
                  <a:noFill/>
                </a:ln>
                <a:solidFill>
                  <a:srgbClr val="305B75"/>
                </a:solidFill>
                <a:effectLst/>
                <a:uLnTx/>
                <a:uFillTx/>
                <a:latin typeface="Calibri"/>
                <a:ea typeface="+mn-ea"/>
                <a:cs typeface="Calibri"/>
              </a:rPr>
              <a:t>n</a:t>
            </a:r>
            <a:r>
              <a:rPr kumimoji="0" sz="1500" b="1" i="0" u="none" strike="noStrike" kern="1200" cap="none" spc="-40" normalizeH="0" baseline="0" noProof="0">
                <a:ln>
                  <a:noFill/>
                </a:ln>
                <a:solidFill>
                  <a:srgbClr val="305B75"/>
                </a:solidFill>
                <a:effectLst/>
                <a:uLnTx/>
                <a:uFillTx/>
                <a:latin typeface="Calibri"/>
                <a:ea typeface="+mn-ea"/>
                <a:cs typeface="Calibri"/>
              </a:rPr>
              <a:t>t</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10" normalizeH="0" baseline="0" noProof="0">
                <a:ln>
                  <a:noFill/>
                </a:ln>
                <a:solidFill>
                  <a:srgbClr val="305B75"/>
                </a:solidFill>
                <a:effectLst/>
                <a:uLnTx/>
                <a:uFillTx/>
                <a:latin typeface="Calibri"/>
                <a:ea typeface="+mn-ea"/>
                <a:cs typeface="Calibri"/>
              </a:rPr>
              <a:t>r</a:t>
            </a:r>
            <a:r>
              <a:rPr kumimoji="0" sz="1500" b="1" i="0" u="none" strike="noStrike" kern="1200" cap="none" spc="-15" normalizeH="0" baseline="0" noProof="0">
                <a:ln>
                  <a:noFill/>
                </a:ln>
                <a:solidFill>
                  <a:srgbClr val="305B75"/>
                </a:solidFill>
                <a:effectLst/>
                <a:uLnTx/>
                <a:uFillTx/>
                <a:latin typeface="Calibri"/>
                <a:ea typeface="+mn-ea"/>
                <a:cs typeface="Calibri"/>
              </a:rPr>
              <a:t>n</a:t>
            </a:r>
            <a:r>
              <a:rPr kumimoji="0" sz="1500" b="1" i="0" u="none" strike="noStrike" kern="1200" cap="none" spc="-5" normalizeH="0" baseline="0" noProof="0">
                <a:ln>
                  <a:noFill/>
                </a:ln>
                <a:solidFill>
                  <a:srgbClr val="305B75"/>
                </a:solidFill>
                <a:effectLst/>
                <a:uLnTx/>
                <a:uFillTx/>
                <a:latin typeface="Calibri"/>
                <a:ea typeface="+mn-ea"/>
                <a:cs typeface="Calibri"/>
              </a:rPr>
              <a:t>ali</a:t>
            </a:r>
            <a:r>
              <a:rPr kumimoji="0" sz="1500" b="1" i="0" u="none" strike="noStrike" kern="1200" cap="none" spc="-30" normalizeH="0" baseline="0" noProof="0">
                <a:ln>
                  <a:noFill/>
                </a:ln>
                <a:solidFill>
                  <a:srgbClr val="305B75"/>
                </a:solidFill>
                <a:effectLst/>
                <a:uLnTx/>
                <a:uFillTx/>
                <a:latin typeface="Calibri"/>
                <a:ea typeface="+mn-ea"/>
                <a:cs typeface="Calibri"/>
              </a:rPr>
              <a:t>z</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40"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risk</a:t>
            </a:r>
            <a:endParaRPr kumimoji="0" sz="1500" b="0" i="0" u="none" strike="noStrike" kern="1200" cap="none" spc="0" normalizeH="0" baseline="0" noProof="0">
              <a:ln>
                <a:noFill/>
              </a:ln>
              <a:solidFill>
                <a:prstClr val="black"/>
              </a:solidFill>
              <a:effectLst/>
              <a:uLnTx/>
              <a:uFillTx/>
              <a:latin typeface="Calibri"/>
              <a:ea typeface="+mn-ea"/>
              <a:cs typeface="Calibri"/>
            </a:endParaRPr>
          </a:p>
          <a:p>
            <a:pPr marL="190500" marR="109855" lvl="0" indent="-177800" algn="l" defTabSz="914400" rtl="0" eaLnBrk="1" fontAlgn="auto" latinLnBrk="0" hangingPunct="1">
              <a:lnSpc>
                <a:spcPct val="100000"/>
              </a:lnSpc>
              <a:spcBef>
                <a:spcPts val="0"/>
              </a:spcBef>
              <a:spcAft>
                <a:spcPts val="0"/>
              </a:spcAft>
              <a:buClr>
                <a:srgbClr val="CC006A"/>
              </a:buClr>
              <a:buSzTx/>
              <a:buFont typeface="Arial"/>
              <a:buChar char="•"/>
              <a:tabLst>
                <a:tab pos="191135" algn="l"/>
              </a:tabLst>
              <a:defRPr/>
            </a:pPr>
            <a:r>
              <a:rPr kumimoji="0" sz="1500" b="1" i="0" u="none" strike="noStrike" kern="1200" cap="none" spc="-15" normalizeH="0" baseline="0" noProof="0">
                <a:ln>
                  <a:noFill/>
                </a:ln>
                <a:solidFill>
                  <a:srgbClr val="305B75"/>
                </a:solidFill>
                <a:effectLst/>
                <a:uLnTx/>
                <a:uFillTx/>
                <a:latin typeface="Calibri"/>
                <a:ea typeface="+mn-ea"/>
                <a:cs typeface="Calibri"/>
              </a:rPr>
              <a:t>R</a:t>
            </a:r>
            <a:r>
              <a:rPr kumimoji="0" sz="1500" b="1" i="0" u="none" strike="noStrike" kern="1200" cap="none" spc="-10" normalizeH="0" baseline="0" noProof="0">
                <a:ln>
                  <a:noFill/>
                </a:ln>
                <a:solidFill>
                  <a:srgbClr val="305B75"/>
                </a:solidFill>
                <a:effectLst/>
                <a:uLnTx/>
                <a:uFillTx/>
                <a:latin typeface="Calibri"/>
                <a:ea typeface="+mn-ea"/>
                <a:cs typeface="Calibri"/>
              </a:rPr>
              <a:t>isk</a:t>
            </a:r>
            <a:r>
              <a:rPr kumimoji="0" sz="1500" b="1" i="0" u="none" strike="noStrike" kern="1200" cap="none" spc="5" normalizeH="0" baseline="0" noProof="0">
                <a:ln>
                  <a:noFill/>
                </a:ln>
                <a:solidFill>
                  <a:srgbClr val="305B75"/>
                </a:solidFill>
                <a:effectLst/>
                <a:uLnTx/>
                <a:uFillTx/>
                <a:latin typeface="Calibri"/>
                <a:ea typeface="+mn-ea"/>
                <a:cs typeface="Calibri"/>
              </a:rPr>
              <a:t> </a:t>
            </a:r>
            <a:r>
              <a:rPr kumimoji="0" sz="1500" b="1" i="0" u="none" strike="noStrike" kern="1200" cap="none" spc="-5" normalizeH="0" baseline="0" noProof="0">
                <a:ln>
                  <a:noFill/>
                </a:ln>
                <a:solidFill>
                  <a:srgbClr val="305B75"/>
                </a:solidFill>
                <a:effectLst/>
                <a:uLnTx/>
                <a:uFillTx/>
                <a:latin typeface="Calibri"/>
                <a:ea typeface="+mn-ea"/>
                <a:cs typeface="Calibri"/>
              </a:rPr>
              <a:t>p</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30" normalizeH="0" baseline="0" noProof="0">
                <a:ln>
                  <a:noFill/>
                </a:ln>
                <a:solidFill>
                  <a:srgbClr val="305B75"/>
                </a:solidFill>
                <a:effectLst/>
                <a:uLnTx/>
                <a:uFillTx/>
                <a:latin typeface="Calibri"/>
                <a:ea typeface="+mn-ea"/>
                <a:cs typeface="Calibri"/>
              </a:rPr>
              <a:t>r</a:t>
            </a:r>
            <a:r>
              <a:rPr kumimoji="0" sz="1500" b="1" i="0" u="none" strike="noStrike" kern="1200" cap="none" spc="-5" normalizeH="0" baseline="0" noProof="0">
                <a:ln>
                  <a:noFill/>
                </a:ln>
                <a:solidFill>
                  <a:srgbClr val="305B75"/>
                </a:solidFill>
                <a:effectLst/>
                <a:uLnTx/>
                <a:uFillTx/>
                <a:latin typeface="Calibri"/>
                <a:ea typeface="+mn-ea"/>
                <a:cs typeface="Calibri"/>
              </a:rPr>
              <a:t>c</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15" normalizeH="0" baseline="0" noProof="0">
                <a:ln>
                  <a:noFill/>
                </a:ln>
                <a:solidFill>
                  <a:srgbClr val="305B75"/>
                </a:solidFill>
                <a:effectLst/>
                <a:uLnTx/>
                <a:uFillTx/>
                <a:latin typeface="Calibri"/>
                <a:ea typeface="+mn-ea"/>
                <a:cs typeface="Calibri"/>
              </a:rPr>
              <a:t>pt</a:t>
            </a:r>
            <a:r>
              <a:rPr kumimoji="0" sz="1500" b="1" i="0" u="none" strike="noStrike" kern="1200" cap="none" spc="-5" normalizeH="0" baseline="0" noProof="0">
                <a:ln>
                  <a:noFill/>
                </a:ln>
                <a:solidFill>
                  <a:srgbClr val="305B75"/>
                </a:solidFill>
                <a:effectLst/>
                <a:uLnTx/>
                <a:uFillTx/>
                <a:latin typeface="Calibri"/>
                <a:ea typeface="+mn-ea"/>
                <a:cs typeface="Calibri"/>
              </a:rPr>
              <a:t>i</a:t>
            </a:r>
            <a:r>
              <a:rPr kumimoji="0" sz="1500" b="1" i="0" u="none" strike="noStrike" kern="1200" cap="none" spc="-15" normalizeH="0" baseline="0" noProof="0">
                <a:ln>
                  <a:noFill/>
                </a:ln>
                <a:solidFill>
                  <a:srgbClr val="305B75"/>
                </a:solidFill>
                <a:effectLst/>
                <a:uLnTx/>
                <a:uFillTx/>
                <a:latin typeface="Calibri"/>
                <a:ea typeface="+mn-ea"/>
                <a:cs typeface="Calibri"/>
              </a:rPr>
              <a:t>o</a:t>
            </a:r>
            <a:r>
              <a:rPr kumimoji="0" sz="1500" b="1" i="0" u="none" strike="noStrike" kern="1200" cap="none" spc="-10" normalizeH="0" baseline="0" noProof="0">
                <a:ln>
                  <a:noFill/>
                </a:ln>
                <a:solidFill>
                  <a:srgbClr val="305B75"/>
                </a:solidFill>
                <a:effectLst/>
                <a:uLnTx/>
                <a:uFillTx/>
                <a:latin typeface="Calibri"/>
                <a:ea typeface="+mn-ea"/>
                <a:cs typeface="Calibri"/>
              </a:rPr>
              <a:t>n</a:t>
            </a:r>
            <a:r>
              <a:rPr kumimoji="0" sz="1500" b="1" i="0" u="none" strike="noStrike" kern="1200" cap="none" spc="-20" normalizeH="0" baseline="0" noProof="0">
                <a:ln>
                  <a:noFill/>
                </a:ln>
                <a:solidFill>
                  <a:srgbClr val="305B75"/>
                </a:solidFill>
                <a:effectLst/>
                <a:uLnTx/>
                <a:uFillTx/>
                <a:latin typeface="Calibri"/>
                <a:ea typeface="+mn-ea"/>
                <a:cs typeface="Calibri"/>
              </a:rPr>
              <a:t> </a:t>
            </a:r>
            <a:r>
              <a:rPr kumimoji="0" sz="1500" b="1" i="0" u="none" strike="noStrike" kern="1200" cap="none" spc="-15" normalizeH="0" baseline="0" noProof="0">
                <a:ln>
                  <a:noFill/>
                </a:ln>
                <a:solidFill>
                  <a:srgbClr val="305B75"/>
                </a:solidFill>
                <a:effectLst/>
                <a:uLnTx/>
                <a:uFillTx/>
                <a:latin typeface="Calibri"/>
                <a:ea typeface="+mn-ea"/>
                <a:cs typeface="Calibri"/>
              </a:rPr>
              <a:t>no</a:t>
            </a:r>
            <a:r>
              <a:rPr kumimoji="0" sz="1500" b="1" i="0" u="none" strike="noStrike" kern="1200" cap="none" spc="-10" normalizeH="0" baseline="0" noProof="0">
                <a:ln>
                  <a:noFill/>
                </a:ln>
                <a:solidFill>
                  <a:srgbClr val="305B75"/>
                </a:solidFill>
                <a:effectLst/>
                <a:uLnTx/>
                <a:uFillTx/>
                <a:latin typeface="Calibri"/>
                <a:ea typeface="+mn-ea"/>
                <a:cs typeface="Calibri"/>
              </a:rPr>
              <a:t>t</a:t>
            </a:r>
            <a:r>
              <a:rPr kumimoji="0" sz="1500" b="1" i="0" u="none" strike="noStrike" kern="1200" cap="none" spc="-5" normalizeH="0" baseline="0" noProof="0">
                <a:ln>
                  <a:noFill/>
                </a:ln>
                <a:solidFill>
                  <a:srgbClr val="305B75"/>
                </a:solidFill>
                <a:effectLst/>
                <a:uLnTx/>
                <a:uFillTx/>
                <a:latin typeface="Calibri"/>
                <a:ea typeface="+mn-ea"/>
                <a:cs typeface="Calibri"/>
              </a:rPr>
              <a:t> d</a:t>
            </a:r>
            <a:r>
              <a:rPr kumimoji="0" sz="1500" b="1" i="0" u="none" strike="noStrike" kern="1200" cap="none" spc="-15" normalizeH="0" baseline="0" noProof="0">
                <a:ln>
                  <a:noFill/>
                </a:ln>
                <a:solidFill>
                  <a:srgbClr val="305B75"/>
                </a:solidFill>
                <a:effectLst/>
                <a:uLnTx/>
                <a:uFillTx/>
                <a:latin typeface="Calibri"/>
                <a:ea typeface="+mn-ea"/>
                <a:cs typeface="Calibri"/>
              </a:rPr>
              <a:t>e</a:t>
            </a:r>
            <a:r>
              <a:rPr kumimoji="0" sz="1500" b="1" i="0" u="none" strike="noStrike" kern="1200" cap="none" spc="-40" normalizeH="0" baseline="0" noProof="0">
                <a:ln>
                  <a:noFill/>
                </a:ln>
                <a:solidFill>
                  <a:srgbClr val="305B75"/>
                </a:solidFill>
                <a:effectLst/>
                <a:uLnTx/>
                <a:uFillTx/>
                <a:latin typeface="Calibri"/>
                <a:ea typeface="+mn-ea"/>
                <a:cs typeface="Calibri"/>
              </a:rPr>
              <a:t>t</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10" normalizeH="0" baseline="0" noProof="0">
                <a:ln>
                  <a:noFill/>
                </a:ln>
                <a:solidFill>
                  <a:srgbClr val="305B75"/>
                </a:solidFill>
                <a:effectLst/>
                <a:uLnTx/>
                <a:uFillTx/>
                <a:latin typeface="Calibri"/>
                <a:ea typeface="+mn-ea"/>
                <a:cs typeface="Calibri"/>
              </a:rPr>
              <a:t>r</a:t>
            </a:r>
            <a:r>
              <a:rPr kumimoji="0" sz="1500" b="1" i="0" u="none" strike="noStrike" kern="1200" cap="none" spc="0" normalizeH="0" baseline="0" noProof="0">
                <a:ln>
                  <a:noFill/>
                </a:ln>
                <a:solidFill>
                  <a:srgbClr val="305B75"/>
                </a:solidFill>
                <a:effectLst/>
                <a:uLnTx/>
                <a:uFillTx/>
                <a:latin typeface="Calibri"/>
                <a:ea typeface="+mn-ea"/>
                <a:cs typeface="Calibri"/>
              </a:rPr>
              <a:t>m</a:t>
            </a:r>
            <a:r>
              <a:rPr kumimoji="0" sz="1500" b="1" i="0" u="none" strike="noStrike" kern="1200" cap="none" spc="-5" normalizeH="0" baseline="0" noProof="0">
                <a:ln>
                  <a:noFill/>
                </a:ln>
                <a:solidFill>
                  <a:srgbClr val="305B75"/>
                </a:solidFill>
                <a:effectLst/>
                <a:uLnTx/>
                <a:uFillTx/>
                <a:latin typeface="Calibri"/>
                <a:ea typeface="+mn-ea"/>
                <a:cs typeface="Calibri"/>
              </a:rPr>
              <a:t>i</a:t>
            </a:r>
            <a:r>
              <a:rPr kumimoji="0" sz="1500" b="1" i="0" u="none" strike="noStrike" kern="1200" cap="none" spc="-15" normalizeH="0" baseline="0" noProof="0">
                <a:ln>
                  <a:noFill/>
                </a:ln>
                <a:solidFill>
                  <a:srgbClr val="305B75"/>
                </a:solidFill>
                <a:effectLst/>
                <a:uLnTx/>
                <a:uFillTx/>
                <a:latin typeface="Calibri"/>
                <a:ea typeface="+mn-ea"/>
                <a:cs typeface="Calibri"/>
              </a:rPr>
              <a:t>n</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25" normalizeH="0" baseline="0" noProof="0">
                <a:ln>
                  <a:noFill/>
                </a:ln>
                <a:solidFill>
                  <a:srgbClr val="305B75"/>
                </a:solidFill>
                <a:effectLst/>
                <a:uLnTx/>
                <a:uFillTx/>
                <a:latin typeface="Calibri"/>
                <a:ea typeface="+mn-ea"/>
                <a:cs typeface="Calibri"/>
              </a:rPr>
              <a:t>n</a:t>
            </a:r>
            <a:r>
              <a:rPr kumimoji="0" sz="1500" b="1" i="0" u="none" strike="noStrike" kern="1200" cap="none" spc="-10" normalizeH="0" baseline="0" noProof="0">
                <a:ln>
                  <a:noFill/>
                </a:ln>
                <a:solidFill>
                  <a:srgbClr val="305B75"/>
                </a:solidFill>
                <a:effectLst/>
                <a:uLnTx/>
                <a:uFillTx/>
                <a:latin typeface="Calibri"/>
                <a:ea typeface="+mn-ea"/>
                <a:cs typeface="Calibri"/>
              </a:rPr>
              <a:t>t</a:t>
            </a:r>
            <a:endParaRPr kumimoji="0" sz="1500" b="0" i="0" u="none" strike="noStrike" kern="1200" cap="none" spc="0" normalizeH="0" baseline="0" noProof="0">
              <a:ln>
                <a:noFill/>
              </a:ln>
              <a:solidFill>
                <a:prstClr val="black"/>
              </a:solidFill>
              <a:effectLst/>
              <a:uLnTx/>
              <a:uFillTx/>
              <a:latin typeface="Calibri"/>
              <a:ea typeface="+mn-ea"/>
              <a:cs typeface="Calibri"/>
            </a:endParaRPr>
          </a:p>
          <a:p>
            <a:pPr marL="190500" marR="5080" lvl="0" indent="-177800" algn="l" defTabSz="914400" rtl="0" eaLnBrk="1" fontAlgn="auto" latinLnBrk="0" hangingPunct="1">
              <a:lnSpc>
                <a:spcPct val="100000"/>
              </a:lnSpc>
              <a:spcBef>
                <a:spcPts val="0"/>
              </a:spcBef>
              <a:spcAft>
                <a:spcPts val="0"/>
              </a:spcAft>
              <a:buClr>
                <a:srgbClr val="CC006A"/>
              </a:buClr>
              <a:buSzTx/>
              <a:buFont typeface="Arial"/>
              <a:buChar char="•"/>
              <a:tabLst>
                <a:tab pos="191135" algn="l"/>
              </a:tabLst>
              <a:defRPr/>
            </a:pPr>
            <a:r>
              <a:rPr kumimoji="0" sz="1500" b="1" i="0" u="none" strike="noStrike" kern="1200" cap="none" spc="-10" normalizeH="0" baseline="0" noProof="0">
                <a:ln>
                  <a:noFill/>
                </a:ln>
                <a:solidFill>
                  <a:srgbClr val="305B75"/>
                </a:solidFill>
                <a:effectLst/>
                <a:uLnTx/>
                <a:uFillTx/>
                <a:latin typeface="Calibri"/>
                <a:ea typeface="+mn-ea"/>
                <a:cs typeface="Calibri"/>
              </a:rPr>
              <a:t>L</a:t>
            </a:r>
            <a:r>
              <a:rPr kumimoji="0" sz="1500" b="1" i="0" u="none" strike="noStrike" kern="1200" cap="none" spc="-15" normalizeH="0" baseline="0" noProof="0">
                <a:ln>
                  <a:noFill/>
                </a:ln>
                <a:solidFill>
                  <a:srgbClr val="305B75"/>
                </a:solidFill>
                <a:effectLst/>
                <a:uLnTx/>
                <a:uFillTx/>
                <a:latin typeface="Calibri"/>
                <a:ea typeface="+mn-ea"/>
                <a:cs typeface="Calibri"/>
              </a:rPr>
              <a:t>o</a:t>
            </a:r>
            <a:r>
              <a:rPr kumimoji="0" sz="1500" b="1" i="0" u="none" strike="noStrike" kern="1200" cap="none" spc="0" normalizeH="0" baseline="0" noProof="0">
                <a:ln>
                  <a:noFill/>
                </a:ln>
                <a:solidFill>
                  <a:srgbClr val="305B75"/>
                </a:solidFill>
                <a:effectLst/>
                <a:uLnTx/>
                <a:uFillTx/>
                <a:latin typeface="Calibri"/>
                <a:ea typeface="+mn-ea"/>
                <a:cs typeface="Calibri"/>
              </a:rPr>
              <a:t>w</a:t>
            </a:r>
            <a:r>
              <a:rPr kumimoji="0" sz="1500" b="1" i="0" u="none" strike="noStrike" kern="1200" cap="none" spc="-5"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20" normalizeH="0" baseline="0" noProof="0">
                <a:ln>
                  <a:noFill/>
                </a:ln>
                <a:solidFill>
                  <a:srgbClr val="305B75"/>
                </a:solidFill>
                <a:effectLst/>
                <a:uLnTx/>
                <a:uFillTx/>
                <a:latin typeface="Calibri"/>
                <a:ea typeface="+mn-ea"/>
                <a:cs typeface="Calibri"/>
              </a:rPr>
              <a:t>g</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5" normalizeH="0" baseline="0" noProof="0">
                <a:ln>
                  <a:noFill/>
                </a:ln>
                <a:solidFill>
                  <a:srgbClr val="305B75"/>
                </a:solidFill>
                <a:effectLst/>
                <a:uLnTx/>
                <a:uFillTx/>
                <a:latin typeface="Calibri"/>
                <a:ea typeface="+mn-ea"/>
                <a:cs typeface="Calibri"/>
              </a:rPr>
              <a:t>nc</a:t>
            </a:r>
            <a:r>
              <a:rPr kumimoji="0" sz="1500" b="1" i="0" u="none" strike="noStrike" kern="1200" cap="none" spc="-10" normalizeH="0" baseline="0" noProof="0">
                <a:ln>
                  <a:noFill/>
                </a:ln>
                <a:solidFill>
                  <a:srgbClr val="305B75"/>
                </a:solidFill>
                <a:effectLst/>
                <a:uLnTx/>
                <a:uFillTx/>
                <a:latin typeface="Calibri"/>
                <a:ea typeface="+mn-ea"/>
                <a:cs typeface="Calibri"/>
              </a:rPr>
              <a:t>y a</a:t>
            </a:r>
            <a:r>
              <a:rPr kumimoji="0" sz="1500" b="1" i="0" u="none" strike="noStrike" kern="1200" cap="none" spc="-15" normalizeH="0" baseline="0" noProof="0">
                <a:ln>
                  <a:noFill/>
                </a:ln>
                <a:solidFill>
                  <a:srgbClr val="305B75"/>
                </a:solidFill>
                <a:effectLst/>
                <a:uLnTx/>
                <a:uFillTx/>
                <a:latin typeface="Calibri"/>
                <a:ea typeface="+mn-ea"/>
                <a:cs typeface="Calibri"/>
              </a:rPr>
              <a:t>n</a:t>
            </a:r>
            <a:r>
              <a:rPr kumimoji="0" sz="1500" b="1" i="0" u="none" strike="noStrike" kern="1200" cap="none" spc="-10" normalizeH="0" baseline="0" noProof="0">
                <a:ln>
                  <a:noFill/>
                </a:ln>
                <a:solidFill>
                  <a:srgbClr val="305B75"/>
                </a:solidFill>
                <a:effectLst/>
                <a:uLnTx/>
                <a:uFillTx/>
                <a:latin typeface="Calibri"/>
                <a:ea typeface="+mn-ea"/>
                <a:cs typeface="Calibri"/>
              </a:rPr>
              <a:t>d</a:t>
            </a:r>
            <a:r>
              <a:rPr kumimoji="0" sz="1500" b="1" i="0" u="none" strike="noStrike" kern="1200" cap="none" spc="-20"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s</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5" normalizeH="0" baseline="0" noProof="0">
                <a:ln>
                  <a:noFill/>
                </a:ln>
                <a:solidFill>
                  <a:srgbClr val="305B75"/>
                </a:solidFill>
                <a:effectLst/>
                <a:uLnTx/>
                <a:uFillTx/>
                <a:latin typeface="Calibri"/>
                <a:ea typeface="+mn-ea"/>
                <a:cs typeface="Calibri"/>
              </a:rPr>
              <a:t>l</a:t>
            </a:r>
            <a:r>
              <a:rPr kumimoji="0" sz="1500" b="1" i="0" u="none" strike="noStrike" kern="1200" cap="none" spc="5" normalizeH="0" baseline="0" noProof="0">
                <a:ln>
                  <a:noFill/>
                </a:ln>
                <a:solidFill>
                  <a:srgbClr val="305B75"/>
                </a:solidFill>
                <a:effectLst/>
                <a:uLnTx/>
                <a:uFillTx/>
                <a:latin typeface="Calibri"/>
                <a:ea typeface="+mn-ea"/>
                <a:cs typeface="Calibri"/>
              </a:rPr>
              <a:t>f</a:t>
            </a:r>
            <a:r>
              <a:rPr kumimoji="0" sz="1500" b="1" i="0" u="none" strike="noStrike" kern="1200" cap="none" spc="0" normalizeH="0" baseline="0" noProof="0">
                <a:ln>
                  <a:noFill/>
                </a:ln>
                <a:solidFill>
                  <a:srgbClr val="305B75"/>
                </a:solidFill>
                <a:effectLst/>
                <a:uLnTx/>
                <a:uFillTx/>
                <a:latin typeface="Calibri"/>
                <a:ea typeface="+mn-ea"/>
                <a:cs typeface="Calibri"/>
              </a:rPr>
              <a:t>- </a:t>
            </a:r>
            <a:r>
              <a:rPr kumimoji="0" sz="1500" b="1" i="0" u="none" strike="noStrike" kern="1200" cap="none" spc="-15" normalizeH="0" baseline="0" noProof="0">
                <a:ln>
                  <a:noFill/>
                </a:ln>
                <a:solidFill>
                  <a:srgbClr val="305B75"/>
                </a:solidFill>
                <a:effectLst/>
                <a:uLnTx/>
                <a:uFillTx/>
                <a:latin typeface="Calibri"/>
                <a:ea typeface="+mn-ea"/>
                <a:cs typeface="Calibri"/>
              </a:rPr>
              <a:t>e</a:t>
            </a:r>
            <a:r>
              <a:rPr kumimoji="0" sz="1500" b="1" i="0" u="none" strike="noStrike" kern="1200" cap="none" spc="5" normalizeH="0" baseline="0" noProof="0">
                <a:ln>
                  <a:noFill/>
                </a:ln>
                <a:solidFill>
                  <a:srgbClr val="305B75"/>
                </a:solidFill>
                <a:effectLst/>
                <a:uLnTx/>
                <a:uFillTx/>
                <a:latin typeface="Calibri"/>
                <a:ea typeface="+mn-ea"/>
                <a:cs typeface="Calibri"/>
              </a:rPr>
              <a:t>ff</a:t>
            </a:r>
            <a:r>
              <a:rPr kumimoji="0" sz="1500" b="1" i="0" u="none" strike="noStrike" kern="1200" cap="none" spc="-5" normalizeH="0" baseline="0" noProof="0">
                <a:ln>
                  <a:noFill/>
                </a:ln>
                <a:solidFill>
                  <a:srgbClr val="305B75"/>
                </a:solidFill>
                <a:effectLst/>
                <a:uLnTx/>
                <a:uFillTx/>
                <a:latin typeface="Calibri"/>
                <a:ea typeface="+mn-ea"/>
                <a:cs typeface="Calibri"/>
              </a:rPr>
              <a:t>i</a:t>
            </a:r>
            <a:r>
              <a:rPr kumimoji="0" sz="1500" b="1" i="0" u="none" strike="noStrike" kern="1200" cap="none" spc="-20" normalizeH="0" baseline="0" noProof="0">
                <a:ln>
                  <a:noFill/>
                </a:ln>
                <a:solidFill>
                  <a:srgbClr val="305B75"/>
                </a:solidFill>
                <a:effectLst/>
                <a:uLnTx/>
                <a:uFillTx/>
                <a:latin typeface="Calibri"/>
                <a:ea typeface="+mn-ea"/>
                <a:cs typeface="Calibri"/>
              </a:rPr>
              <a:t>c</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5" normalizeH="0" baseline="0" noProof="0">
                <a:ln>
                  <a:noFill/>
                </a:ln>
                <a:solidFill>
                  <a:srgbClr val="305B75"/>
                </a:solidFill>
                <a:effectLst/>
                <a:uLnTx/>
                <a:uFillTx/>
                <a:latin typeface="Calibri"/>
                <a:ea typeface="+mn-ea"/>
                <a:cs typeface="Calibri"/>
              </a:rPr>
              <a:t>cy</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6">
            <a:extLst>
              <a:ext uri="{FF2B5EF4-FFF2-40B4-BE49-F238E27FC236}">
                <a16:creationId xmlns:a16="http://schemas.microsoft.com/office/drawing/2014/main" id="{7703BE90-B828-491E-B193-091B3C70996F}"/>
              </a:ext>
            </a:extLst>
          </p:cNvPr>
          <p:cNvSpPr txBox="1"/>
          <p:nvPr/>
        </p:nvSpPr>
        <p:spPr>
          <a:xfrm>
            <a:off x="2495864" y="5355732"/>
            <a:ext cx="3255645" cy="1142365"/>
          </a:xfrm>
          <a:prstGeom prst="rect">
            <a:avLst/>
          </a:prstGeom>
        </p:spPr>
        <p:txBody>
          <a:bodyPr vert="horz" wrap="square" lIns="0" tIns="0" rIns="0" bIns="0" rtlCol="0">
            <a:spAutoFit/>
          </a:bodyPr>
          <a:lstStyle/>
          <a:p>
            <a:pPr marL="190500" marR="0" lvl="0" indent="-177800" algn="l" defTabSz="914400" rtl="0" eaLnBrk="1" fontAlgn="auto" latinLnBrk="0" hangingPunct="1">
              <a:lnSpc>
                <a:spcPct val="100000"/>
              </a:lnSpc>
              <a:spcBef>
                <a:spcPts val="0"/>
              </a:spcBef>
              <a:spcAft>
                <a:spcPts val="0"/>
              </a:spcAft>
              <a:buClr>
                <a:srgbClr val="258DCE"/>
              </a:buClr>
              <a:buSzTx/>
              <a:buFont typeface="Arial"/>
              <a:buChar char="•"/>
              <a:tabLst>
                <a:tab pos="191135" algn="l"/>
              </a:tabLst>
              <a:defRPr/>
            </a:pPr>
            <a:r>
              <a:rPr kumimoji="0" sz="1500" b="1" i="0" u="none" strike="noStrike" kern="1200" cap="none" spc="-20" normalizeH="0" baseline="0" noProof="0">
                <a:ln>
                  <a:noFill/>
                </a:ln>
                <a:solidFill>
                  <a:srgbClr val="305B75"/>
                </a:solidFill>
                <a:effectLst/>
                <a:uLnTx/>
                <a:uFillTx/>
                <a:latin typeface="Calibri"/>
                <a:ea typeface="+mn-ea"/>
                <a:cs typeface="Calibri"/>
              </a:rPr>
              <a:t>P</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20" normalizeH="0" baseline="0" noProof="0">
                <a:ln>
                  <a:noFill/>
                </a:ln>
                <a:solidFill>
                  <a:srgbClr val="305B75"/>
                </a:solidFill>
                <a:effectLst/>
                <a:uLnTx/>
                <a:uFillTx/>
                <a:latin typeface="Calibri"/>
                <a:ea typeface="+mn-ea"/>
                <a:cs typeface="Calibri"/>
              </a:rPr>
              <a:t>r</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25" normalizeH="0" baseline="0" noProof="0">
                <a:ln>
                  <a:noFill/>
                </a:ln>
                <a:solidFill>
                  <a:srgbClr val="305B75"/>
                </a:solidFill>
                <a:effectLst/>
                <a:uLnTx/>
                <a:uFillTx/>
                <a:latin typeface="Calibri"/>
                <a:ea typeface="+mn-ea"/>
                <a:cs typeface="Calibri"/>
              </a:rPr>
              <a:t>n</a:t>
            </a:r>
            <a:r>
              <a:rPr kumimoji="0" sz="1500" b="1" i="0" u="none" strike="noStrike" kern="1200" cap="none" spc="-15" normalizeH="0" baseline="0" noProof="0">
                <a:ln>
                  <a:noFill/>
                </a:ln>
                <a:solidFill>
                  <a:srgbClr val="305B75"/>
                </a:solidFill>
                <a:effectLst/>
                <a:uLnTx/>
                <a:uFillTx/>
                <a:latin typeface="Calibri"/>
                <a:ea typeface="+mn-ea"/>
                <a:cs typeface="Calibri"/>
              </a:rPr>
              <a:t>t</a:t>
            </a:r>
            <a:r>
              <a:rPr kumimoji="0" sz="1500" b="1" i="0" u="none" strike="noStrike" kern="1200" cap="none" spc="-10" normalizeH="0" baseline="0" noProof="0">
                <a:ln>
                  <a:noFill/>
                </a:ln>
                <a:solidFill>
                  <a:srgbClr val="305B75"/>
                </a:solidFill>
                <a:effectLst/>
                <a:uLnTx/>
                <a:uFillTx/>
                <a:latin typeface="Calibri"/>
                <a:ea typeface="+mn-ea"/>
                <a:cs typeface="Calibri"/>
              </a:rPr>
              <a:t>s</a:t>
            </a:r>
            <a:r>
              <a:rPr kumimoji="0" sz="1500" b="1" i="0" u="none" strike="noStrike" kern="1200" cap="none" spc="-15"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20" normalizeH="0" baseline="0" noProof="0">
                <a:ln>
                  <a:noFill/>
                </a:ln>
                <a:solidFill>
                  <a:srgbClr val="305B75"/>
                </a:solidFill>
                <a:effectLst/>
                <a:uLnTx/>
                <a:uFillTx/>
                <a:latin typeface="Calibri"/>
                <a:ea typeface="+mn-ea"/>
                <a:cs typeface="Calibri"/>
              </a:rPr>
              <a:t>r</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15" normalizeH="0" baseline="0" noProof="0">
                <a:ln>
                  <a:noFill/>
                </a:ln>
                <a:solidFill>
                  <a:srgbClr val="305B75"/>
                </a:solidFill>
                <a:effectLst/>
                <a:uLnTx/>
                <a:uFillTx/>
                <a:latin typeface="Calibri"/>
                <a:ea typeface="+mn-ea"/>
                <a:cs typeface="Calibri"/>
              </a:rPr>
              <a:t> no</a:t>
            </a:r>
            <a:r>
              <a:rPr kumimoji="0" sz="1500" b="1" i="0" u="none" strike="noStrike" kern="1200" cap="none" spc="-10" normalizeH="0" baseline="0" noProof="0">
                <a:ln>
                  <a:noFill/>
                </a:ln>
                <a:solidFill>
                  <a:srgbClr val="305B75"/>
                </a:solidFill>
                <a:effectLst/>
                <a:uLnTx/>
                <a:uFillTx/>
                <a:latin typeface="Calibri"/>
                <a:ea typeface="+mn-ea"/>
                <a:cs typeface="Calibri"/>
              </a:rPr>
              <a:t>t</a:t>
            </a:r>
            <a:r>
              <a:rPr kumimoji="0" sz="1500" b="1" i="0" u="none" strike="noStrike" kern="1200" cap="none" spc="15" normalizeH="0" baseline="0" noProof="0">
                <a:ln>
                  <a:noFill/>
                </a:ln>
                <a:solidFill>
                  <a:srgbClr val="305B75"/>
                </a:solidFill>
                <a:effectLst/>
                <a:uLnTx/>
                <a:uFillTx/>
                <a:latin typeface="Calibri"/>
                <a:ea typeface="+mn-ea"/>
                <a:cs typeface="Calibri"/>
              </a:rPr>
              <a:t> </a:t>
            </a:r>
            <a:r>
              <a:rPr kumimoji="0" sz="1500" b="1" i="0" u="none" strike="noStrike" kern="1200" cap="none" spc="-5" normalizeH="0" baseline="0" noProof="0">
                <a:ln>
                  <a:noFill/>
                </a:ln>
                <a:solidFill>
                  <a:srgbClr val="305B75"/>
                </a:solidFill>
                <a:effectLst/>
                <a:uLnTx/>
                <a:uFillTx/>
                <a:latin typeface="Calibri"/>
                <a:ea typeface="+mn-ea"/>
                <a:cs typeface="Calibri"/>
              </a:rPr>
              <a:t>i</a:t>
            </a:r>
            <a:r>
              <a:rPr kumimoji="0" sz="1500" b="1" i="0" u="none" strike="noStrike" kern="1200" cap="none" spc="-25" normalizeH="0" baseline="0" noProof="0">
                <a:ln>
                  <a:noFill/>
                </a:ln>
                <a:solidFill>
                  <a:srgbClr val="305B75"/>
                </a:solidFill>
                <a:effectLst/>
                <a:uLnTx/>
                <a:uFillTx/>
                <a:latin typeface="Calibri"/>
                <a:ea typeface="+mn-ea"/>
                <a:cs typeface="Calibri"/>
              </a:rPr>
              <a:t>n</a:t>
            </a:r>
            <a:r>
              <a:rPr kumimoji="0" sz="1500" b="1" i="0" u="none" strike="noStrike" kern="1200" cap="none" spc="-20" normalizeH="0" baseline="0" noProof="0">
                <a:ln>
                  <a:noFill/>
                </a:ln>
                <a:solidFill>
                  <a:srgbClr val="305B75"/>
                </a:solidFill>
                <a:effectLst/>
                <a:uLnTx/>
                <a:uFillTx/>
                <a:latin typeface="Calibri"/>
                <a:ea typeface="+mn-ea"/>
                <a:cs typeface="Calibri"/>
              </a:rPr>
              <a:t>f</a:t>
            </a:r>
            <a:r>
              <a:rPr kumimoji="0" sz="1500" b="1" i="0" u="none" strike="noStrike" kern="1200" cap="none" spc="-15" normalizeH="0" baseline="0" noProof="0">
                <a:ln>
                  <a:noFill/>
                </a:ln>
                <a:solidFill>
                  <a:srgbClr val="305B75"/>
                </a:solidFill>
                <a:effectLst/>
                <a:uLnTx/>
                <a:uFillTx/>
                <a:latin typeface="Calibri"/>
                <a:ea typeface="+mn-ea"/>
                <a:cs typeface="Calibri"/>
              </a:rPr>
              <a:t>o</a:t>
            </a:r>
            <a:r>
              <a:rPr kumimoji="0" sz="1500" b="1" i="0" u="none" strike="noStrike" kern="1200" cap="none" spc="-10" normalizeH="0" baseline="0" noProof="0">
                <a:ln>
                  <a:noFill/>
                </a:ln>
                <a:solidFill>
                  <a:srgbClr val="305B75"/>
                </a:solidFill>
                <a:effectLst/>
                <a:uLnTx/>
                <a:uFillTx/>
                <a:latin typeface="Calibri"/>
                <a:ea typeface="+mn-ea"/>
                <a:cs typeface="Calibri"/>
              </a:rPr>
              <a:t>r</a:t>
            </a:r>
            <a:r>
              <a:rPr kumimoji="0" sz="1500" b="1" i="0" u="none" strike="noStrike" kern="1200" cap="none" spc="0" normalizeH="0" baseline="0" noProof="0">
                <a:ln>
                  <a:noFill/>
                </a:ln>
                <a:solidFill>
                  <a:srgbClr val="305B75"/>
                </a:solidFill>
                <a:effectLst/>
                <a:uLnTx/>
                <a:uFillTx/>
                <a:latin typeface="Calibri"/>
                <a:ea typeface="+mn-ea"/>
                <a:cs typeface="Calibri"/>
              </a:rPr>
              <a:t>me</a:t>
            </a:r>
            <a:r>
              <a:rPr kumimoji="0" sz="1500" b="1" i="0" u="none" strike="noStrike" kern="1200" cap="none" spc="-10" normalizeH="0" baseline="0" noProof="0">
                <a:ln>
                  <a:noFill/>
                </a:ln>
                <a:solidFill>
                  <a:srgbClr val="305B75"/>
                </a:solidFill>
                <a:effectLst/>
                <a:uLnTx/>
                <a:uFillTx/>
                <a:latin typeface="Calibri"/>
                <a:ea typeface="+mn-ea"/>
                <a:cs typeface="Calibri"/>
              </a:rPr>
              <a:t>d</a:t>
            </a:r>
            <a:r>
              <a:rPr kumimoji="0" sz="1500" b="1" i="0" u="none" strike="noStrike" kern="1200" cap="none" spc="-20"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15" normalizeH="0" baseline="0" noProof="0">
                <a:ln>
                  <a:noFill/>
                </a:ln>
                <a:solidFill>
                  <a:srgbClr val="305B75"/>
                </a:solidFill>
                <a:effectLst/>
                <a:uLnTx/>
                <a:uFillTx/>
                <a:latin typeface="Calibri"/>
                <a:ea typeface="+mn-ea"/>
                <a:cs typeface="Calibri"/>
              </a:rPr>
              <a:t>bou</a:t>
            </a:r>
            <a:r>
              <a:rPr kumimoji="0" sz="1500" b="1" i="0" u="none" strike="noStrike" kern="1200" cap="none" spc="-10" normalizeH="0" baseline="0" noProof="0">
                <a:ln>
                  <a:noFill/>
                </a:ln>
                <a:solidFill>
                  <a:srgbClr val="305B75"/>
                </a:solidFill>
                <a:effectLst/>
                <a:uLnTx/>
                <a:uFillTx/>
                <a:latin typeface="Calibri"/>
                <a:ea typeface="+mn-ea"/>
                <a:cs typeface="Calibri"/>
              </a:rPr>
              <a:t>t</a:t>
            </a:r>
            <a:r>
              <a:rPr kumimoji="0" sz="1500" b="1" i="0" u="none" strike="noStrike" kern="1200" cap="none" spc="5" normalizeH="0" baseline="0" noProof="0">
                <a:ln>
                  <a:noFill/>
                </a:ln>
                <a:solidFill>
                  <a:srgbClr val="305B75"/>
                </a:solidFill>
                <a:effectLst/>
                <a:uLnTx/>
                <a:uFillTx/>
                <a:latin typeface="Calibri"/>
                <a:ea typeface="+mn-ea"/>
                <a:cs typeface="Calibri"/>
              </a:rPr>
              <a:t> P</a:t>
            </a:r>
            <a:r>
              <a:rPr kumimoji="0" sz="1500" b="1" i="0" u="none" strike="noStrike" kern="1200" cap="none" spc="-10" normalizeH="0" baseline="0" noProof="0">
                <a:ln>
                  <a:noFill/>
                </a:ln>
                <a:solidFill>
                  <a:srgbClr val="305B75"/>
                </a:solidFill>
                <a:effectLst/>
                <a:uLnTx/>
                <a:uFillTx/>
                <a:latin typeface="Calibri"/>
                <a:ea typeface="+mn-ea"/>
                <a:cs typeface="Calibri"/>
              </a:rPr>
              <a:t>r</a:t>
            </a:r>
            <a:r>
              <a:rPr kumimoji="0" sz="1500" b="1" i="0" u="none" strike="noStrike" kern="1200" cap="none" spc="0" normalizeH="0" baseline="0" noProof="0">
                <a:ln>
                  <a:noFill/>
                </a:ln>
                <a:solidFill>
                  <a:srgbClr val="305B75"/>
                </a:solidFill>
                <a:effectLst/>
                <a:uLnTx/>
                <a:uFillTx/>
                <a:latin typeface="Calibri"/>
                <a:ea typeface="+mn-ea"/>
                <a:cs typeface="Calibri"/>
              </a:rPr>
              <a:t>EP</a:t>
            </a:r>
            <a:endParaRPr kumimoji="0" sz="1500" b="0" i="0" u="none" strike="noStrike" kern="1200" cap="none" spc="0" normalizeH="0" baseline="0" noProof="0">
              <a:ln>
                <a:noFill/>
              </a:ln>
              <a:solidFill>
                <a:prstClr val="black"/>
              </a:solidFill>
              <a:effectLst/>
              <a:uLnTx/>
              <a:uFillTx/>
              <a:latin typeface="Calibri"/>
              <a:ea typeface="+mn-ea"/>
              <a:cs typeface="Calibri"/>
            </a:endParaRPr>
          </a:p>
          <a:p>
            <a:pPr marL="190500" marR="5080" lvl="0" indent="-177800" algn="l" defTabSz="914400" rtl="0" eaLnBrk="1" fontAlgn="auto" latinLnBrk="0" hangingPunct="1">
              <a:lnSpc>
                <a:spcPct val="100000"/>
              </a:lnSpc>
              <a:spcBef>
                <a:spcPts val="0"/>
              </a:spcBef>
              <a:spcAft>
                <a:spcPts val="0"/>
              </a:spcAft>
              <a:buClr>
                <a:srgbClr val="258DCE"/>
              </a:buClr>
              <a:buSzTx/>
              <a:buFont typeface="Arial"/>
              <a:buChar char="•"/>
              <a:tabLst>
                <a:tab pos="191135" algn="l"/>
              </a:tabLst>
              <a:defRPr/>
            </a:pPr>
            <a:r>
              <a:rPr kumimoji="0" sz="1500" b="1" i="0" u="none" strike="noStrike" kern="1200" cap="none" spc="-20" normalizeH="0" baseline="0" noProof="0">
                <a:ln>
                  <a:noFill/>
                </a:ln>
                <a:solidFill>
                  <a:srgbClr val="305B75"/>
                </a:solidFill>
                <a:effectLst/>
                <a:uLnTx/>
                <a:uFillTx/>
                <a:latin typeface="Calibri"/>
                <a:ea typeface="+mn-ea"/>
                <a:cs typeface="Calibri"/>
              </a:rPr>
              <a:t>P</a:t>
            </a:r>
            <a:r>
              <a:rPr kumimoji="0" sz="1500" b="1" i="0" u="none" strike="noStrike" kern="1200" cap="none" spc="-10" normalizeH="0" baseline="0" noProof="0">
                <a:ln>
                  <a:noFill/>
                </a:ln>
                <a:solidFill>
                  <a:srgbClr val="305B75"/>
                </a:solidFill>
                <a:effectLst/>
                <a:uLnTx/>
                <a:uFillTx/>
                <a:latin typeface="Calibri"/>
                <a:ea typeface="+mn-ea"/>
                <a:cs typeface="Calibri"/>
              </a:rPr>
              <a:t>ar</a:t>
            </a:r>
            <a:r>
              <a:rPr kumimoji="0" sz="1500" b="1" i="0" u="none" strike="noStrike" kern="1200" cap="none" spc="-15" normalizeH="0" baseline="0" noProof="0">
                <a:ln>
                  <a:noFill/>
                </a:ln>
                <a:solidFill>
                  <a:srgbClr val="305B75"/>
                </a:solidFill>
                <a:effectLst/>
                <a:uLnTx/>
                <a:uFillTx/>
                <a:latin typeface="Calibri"/>
                <a:ea typeface="+mn-ea"/>
                <a:cs typeface="Calibri"/>
              </a:rPr>
              <a:t>tn</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30" normalizeH="0" baseline="0" noProof="0">
                <a:ln>
                  <a:noFill/>
                </a:ln>
                <a:solidFill>
                  <a:srgbClr val="305B75"/>
                </a:solidFill>
                <a:effectLst/>
                <a:uLnTx/>
                <a:uFillTx/>
                <a:latin typeface="Calibri"/>
                <a:ea typeface="+mn-ea"/>
                <a:cs typeface="Calibri"/>
              </a:rPr>
              <a:t>r</a:t>
            </a:r>
            <a:r>
              <a:rPr kumimoji="0" sz="1500" b="1" i="0" u="none" strike="noStrike" kern="1200" cap="none" spc="-10" normalizeH="0" baseline="0" noProof="0">
                <a:ln>
                  <a:noFill/>
                </a:ln>
                <a:solidFill>
                  <a:srgbClr val="305B75"/>
                </a:solidFill>
                <a:effectLst/>
                <a:uLnTx/>
                <a:uFillTx/>
                <a:latin typeface="Calibri"/>
                <a:ea typeface="+mn-ea"/>
                <a:cs typeface="Calibri"/>
              </a:rPr>
              <a:t>s</a:t>
            </a:r>
            <a:r>
              <a:rPr kumimoji="0" sz="1500" b="1" i="0" u="none" strike="noStrike" kern="1200" cap="none" spc="10" normalizeH="0" baseline="0" noProof="0">
                <a:ln>
                  <a:noFill/>
                </a:ln>
                <a:solidFill>
                  <a:srgbClr val="305B75"/>
                </a:solidFill>
                <a:effectLst/>
                <a:uLnTx/>
                <a:uFillTx/>
                <a:latin typeface="Calibri"/>
                <a:ea typeface="+mn-ea"/>
                <a:cs typeface="Calibri"/>
              </a:rPr>
              <a:t> </a:t>
            </a:r>
            <a:r>
              <a:rPr kumimoji="0" sz="1500" b="1" i="0" u="none" strike="noStrike" kern="1200" cap="none" spc="-20" normalizeH="0" baseline="0" noProof="0">
                <a:ln>
                  <a:noFill/>
                </a:ln>
                <a:solidFill>
                  <a:srgbClr val="305B75"/>
                </a:solidFill>
                <a:effectLst/>
                <a:uLnTx/>
                <a:uFillTx/>
                <a:latin typeface="Calibri"/>
                <a:ea typeface="+mn-ea"/>
                <a:cs typeface="Calibri"/>
              </a:rPr>
              <a:t>f</a:t>
            </a:r>
            <a:r>
              <a:rPr kumimoji="0" sz="1500" b="1" i="0" u="none" strike="noStrike" kern="1200" cap="none" spc="0" normalizeH="0" baseline="0" noProof="0">
                <a:ln>
                  <a:noFill/>
                </a:ln>
                <a:solidFill>
                  <a:srgbClr val="305B75"/>
                </a:solidFill>
                <a:effectLst/>
                <a:uLnTx/>
                <a:uFillTx/>
                <a:latin typeface="Calibri"/>
                <a:ea typeface="+mn-ea"/>
                <a:cs typeface="Calibri"/>
              </a:rPr>
              <a:t>ear</a:t>
            </a:r>
            <a:r>
              <a:rPr kumimoji="0" sz="1500" b="1" i="0" u="none" strike="noStrike" kern="1200" cap="none" spc="-25" normalizeH="0" baseline="0" noProof="0">
                <a:ln>
                  <a:noFill/>
                </a:ln>
                <a:solidFill>
                  <a:srgbClr val="305B75"/>
                </a:solidFill>
                <a:effectLst/>
                <a:uLnTx/>
                <a:uFillTx/>
                <a:latin typeface="Calibri"/>
                <a:ea typeface="+mn-ea"/>
                <a:cs typeface="Calibri"/>
              </a:rPr>
              <a:t> </a:t>
            </a:r>
            <a:r>
              <a:rPr kumimoji="0" sz="1500" b="1" i="0" u="none" strike="noStrike" kern="1200" cap="none" spc="-5" normalizeH="0" baseline="0" noProof="0">
                <a:ln>
                  <a:noFill/>
                </a:ln>
                <a:solidFill>
                  <a:srgbClr val="305B75"/>
                </a:solidFill>
                <a:effectLst/>
                <a:uLnTx/>
                <a:uFillTx/>
                <a:latin typeface="Calibri"/>
                <a:ea typeface="+mn-ea"/>
                <a:cs typeface="Calibri"/>
              </a:rPr>
              <a:t>gi</a:t>
            </a:r>
            <a:r>
              <a:rPr kumimoji="0" sz="1500" b="1" i="0" u="none" strike="noStrike" kern="1200" cap="none" spc="-10" normalizeH="0" baseline="0" noProof="0">
                <a:ln>
                  <a:noFill/>
                </a:ln>
                <a:solidFill>
                  <a:srgbClr val="305B75"/>
                </a:solidFill>
                <a:effectLst/>
                <a:uLnTx/>
                <a:uFillTx/>
                <a:latin typeface="Calibri"/>
                <a:ea typeface="+mn-ea"/>
                <a:cs typeface="Calibri"/>
              </a:rPr>
              <a:t>r</a:t>
            </a:r>
            <a:r>
              <a:rPr kumimoji="0" sz="1500" b="1" i="0" u="none" strike="noStrike" kern="1200" cap="none" spc="-5" normalizeH="0" baseline="0" noProof="0">
                <a:ln>
                  <a:noFill/>
                </a:ln>
                <a:solidFill>
                  <a:srgbClr val="305B75"/>
                </a:solidFill>
                <a:effectLst/>
                <a:uLnTx/>
                <a:uFillTx/>
                <a:latin typeface="Calibri"/>
                <a:ea typeface="+mn-ea"/>
                <a:cs typeface="Calibri"/>
              </a:rPr>
              <a:t>ls </a:t>
            </a:r>
            <a:r>
              <a:rPr kumimoji="0" sz="1500" b="1" i="0" u="none" strike="noStrike" kern="1200" cap="none" spc="-30" normalizeH="0" baseline="0" noProof="0">
                <a:ln>
                  <a:noFill/>
                </a:ln>
                <a:solidFill>
                  <a:srgbClr val="305B75"/>
                </a:solidFill>
                <a:effectLst/>
                <a:uLnTx/>
                <a:uFillTx/>
                <a:latin typeface="Calibri"/>
                <a:ea typeface="+mn-ea"/>
                <a:cs typeface="Calibri"/>
              </a:rPr>
              <a:t>t</a:t>
            </a:r>
            <a:r>
              <a:rPr kumimoji="0" sz="1500" b="1" i="0" u="none" strike="noStrike" kern="1200" cap="none" spc="-10" normalizeH="0" baseline="0" noProof="0">
                <a:ln>
                  <a:noFill/>
                </a:ln>
                <a:solidFill>
                  <a:srgbClr val="305B75"/>
                </a:solidFill>
                <a:effectLst/>
                <a:uLnTx/>
                <a:uFillTx/>
                <a:latin typeface="Calibri"/>
                <a:ea typeface="+mn-ea"/>
                <a:cs typeface="Calibri"/>
              </a:rPr>
              <a:t>aki</a:t>
            </a:r>
            <a:r>
              <a:rPr kumimoji="0" sz="1500" b="1" i="0" u="none" strike="noStrike" kern="1200" cap="none" spc="-15" normalizeH="0" baseline="0" noProof="0">
                <a:ln>
                  <a:noFill/>
                </a:ln>
                <a:solidFill>
                  <a:srgbClr val="305B75"/>
                </a:solidFill>
                <a:effectLst/>
                <a:uLnTx/>
                <a:uFillTx/>
                <a:latin typeface="Calibri"/>
                <a:ea typeface="+mn-ea"/>
                <a:cs typeface="Calibri"/>
              </a:rPr>
              <a:t>n</a:t>
            </a:r>
            <a:r>
              <a:rPr kumimoji="0" sz="1500" b="1" i="0" u="none" strike="noStrike" kern="1200" cap="none" spc="0" normalizeH="0" baseline="0" noProof="0">
                <a:ln>
                  <a:noFill/>
                </a:ln>
                <a:solidFill>
                  <a:srgbClr val="305B75"/>
                </a:solidFill>
                <a:effectLst/>
                <a:uLnTx/>
                <a:uFillTx/>
                <a:latin typeface="Calibri"/>
                <a:ea typeface="+mn-ea"/>
                <a:cs typeface="Calibri"/>
              </a:rPr>
              <a:t>g</a:t>
            </a:r>
            <a:r>
              <a:rPr kumimoji="0" sz="1500" b="1" i="0" u="none" strike="noStrike" kern="1200" cap="none" spc="-10" normalizeH="0" baseline="0" noProof="0">
                <a:ln>
                  <a:noFill/>
                </a:ln>
                <a:solidFill>
                  <a:srgbClr val="305B75"/>
                </a:solidFill>
                <a:effectLst/>
                <a:uLnTx/>
                <a:uFillTx/>
                <a:latin typeface="Calibri"/>
                <a:ea typeface="+mn-ea"/>
                <a:cs typeface="Calibri"/>
              </a:rPr>
              <a:t> </a:t>
            </a:r>
            <a:r>
              <a:rPr kumimoji="0" sz="1500" b="1" i="0" u="none" strike="noStrike" kern="1200" cap="none" spc="5" normalizeH="0" baseline="0" noProof="0">
                <a:ln>
                  <a:noFill/>
                </a:ln>
                <a:solidFill>
                  <a:srgbClr val="305B75"/>
                </a:solidFill>
                <a:effectLst/>
                <a:uLnTx/>
                <a:uFillTx/>
                <a:latin typeface="Calibri"/>
                <a:ea typeface="+mn-ea"/>
                <a:cs typeface="Calibri"/>
              </a:rPr>
              <a:t>P</a:t>
            </a:r>
            <a:r>
              <a:rPr kumimoji="0" sz="1500" b="1" i="0" u="none" strike="noStrike" kern="1200" cap="none" spc="-10" normalizeH="0" baseline="0" noProof="0">
                <a:ln>
                  <a:noFill/>
                </a:ln>
                <a:solidFill>
                  <a:srgbClr val="305B75"/>
                </a:solidFill>
                <a:effectLst/>
                <a:uLnTx/>
                <a:uFillTx/>
                <a:latin typeface="Calibri"/>
                <a:ea typeface="+mn-ea"/>
                <a:cs typeface="Calibri"/>
              </a:rPr>
              <a:t>rE</a:t>
            </a:r>
            <a:r>
              <a:rPr kumimoji="0" sz="1500" b="1" i="0" u="none" strike="noStrike" kern="1200" cap="none" spc="0" normalizeH="0" baseline="0" noProof="0">
                <a:ln>
                  <a:noFill/>
                </a:ln>
                <a:solidFill>
                  <a:srgbClr val="305B75"/>
                </a:solidFill>
                <a:effectLst/>
                <a:uLnTx/>
                <a:uFillTx/>
                <a:latin typeface="Calibri"/>
                <a:ea typeface="+mn-ea"/>
                <a:cs typeface="Calibri"/>
              </a:rPr>
              <a:t>P </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20" normalizeH="0" baseline="0" noProof="0">
                <a:ln>
                  <a:noFill/>
                </a:ln>
                <a:solidFill>
                  <a:srgbClr val="305B75"/>
                </a:solidFill>
                <a:effectLst/>
                <a:uLnTx/>
                <a:uFillTx/>
                <a:latin typeface="Calibri"/>
                <a:ea typeface="+mn-ea"/>
                <a:cs typeface="Calibri"/>
              </a:rPr>
              <a:t>r</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5"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HI</a:t>
            </a:r>
            <a:r>
              <a:rPr kumimoji="0" sz="1500" b="1" i="0" u="none" strike="noStrike" kern="1200" cap="none" spc="0" normalizeH="0" baseline="0" noProof="0">
                <a:ln>
                  <a:noFill/>
                </a:ln>
                <a:solidFill>
                  <a:srgbClr val="305B75"/>
                </a:solidFill>
                <a:effectLst/>
                <a:uLnTx/>
                <a:uFillTx/>
                <a:latin typeface="Calibri"/>
                <a:ea typeface="+mn-ea"/>
                <a:cs typeface="Calibri"/>
              </a:rPr>
              <a:t>V+ </a:t>
            </a:r>
            <a:r>
              <a:rPr kumimoji="0" sz="1500" b="1" i="0" u="none" strike="noStrike" kern="1200" cap="none" spc="-5" normalizeH="0" baseline="0" noProof="0">
                <a:ln>
                  <a:noFill/>
                </a:ln>
                <a:solidFill>
                  <a:srgbClr val="305B75"/>
                </a:solidFill>
                <a:effectLst/>
                <a:uLnTx/>
                <a:uFillTx/>
                <a:latin typeface="Calibri"/>
                <a:ea typeface="+mn-ea"/>
                <a:cs typeface="Calibri"/>
              </a:rPr>
              <a:t>o</a:t>
            </a:r>
            <a:r>
              <a:rPr kumimoji="0" sz="1500" b="1" i="0" u="none" strike="noStrike" kern="1200" cap="none" spc="0" normalizeH="0" baseline="0" noProof="0">
                <a:ln>
                  <a:noFill/>
                </a:ln>
                <a:solidFill>
                  <a:srgbClr val="305B75"/>
                </a:solidFill>
                <a:effectLst/>
                <a:uLnTx/>
                <a:uFillTx/>
                <a:latin typeface="Calibri"/>
                <a:ea typeface="+mn-ea"/>
                <a:cs typeface="Calibri"/>
              </a:rPr>
              <a:t>r</a:t>
            </a:r>
            <a:r>
              <a:rPr kumimoji="0" sz="1500" b="1" i="0" u="none" strike="noStrike" kern="1200" cap="none" spc="15" normalizeH="0" baseline="0" noProof="0">
                <a:ln>
                  <a:noFill/>
                </a:ln>
                <a:solidFill>
                  <a:srgbClr val="305B75"/>
                </a:solidFill>
                <a:effectLst/>
                <a:uLnTx/>
                <a:uFillTx/>
                <a:latin typeface="Calibri"/>
                <a:ea typeface="+mn-ea"/>
                <a:cs typeface="Calibri"/>
              </a:rPr>
              <a:t> </a:t>
            </a:r>
            <a:r>
              <a:rPr kumimoji="0" sz="1500" b="1" i="0" u="none" strike="noStrike" kern="1200" cap="none" spc="-15" normalizeH="0" baseline="0" noProof="0">
                <a:ln>
                  <a:noFill/>
                </a:ln>
                <a:solidFill>
                  <a:srgbClr val="305B75"/>
                </a:solidFill>
                <a:effectLst/>
                <a:uLnTx/>
                <a:uFillTx/>
                <a:latin typeface="Calibri"/>
                <a:ea typeface="+mn-ea"/>
                <a:cs typeface="Calibri"/>
              </a:rPr>
              <a:t>p</a:t>
            </a:r>
            <a:r>
              <a:rPr kumimoji="0" sz="1500" b="1" i="0" u="none" strike="noStrike" kern="1200" cap="none" spc="-30" normalizeH="0" baseline="0" noProof="0">
                <a:ln>
                  <a:noFill/>
                </a:ln>
                <a:solidFill>
                  <a:srgbClr val="305B75"/>
                </a:solidFill>
                <a:effectLst/>
                <a:uLnTx/>
                <a:uFillTx/>
                <a:latin typeface="Calibri"/>
                <a:ea typeface="+mn-ea"/>
                <a:cs typeface="Calibri"/>
              </a:rPr>
              <a:t>r</a:t>
            </a:r>
            <a:r>
              <a:rPr kumimoji="0" sz="1500" b="1" i="0" u="none" strike="noStrike" kern="1200" cap="none" spc="-5" normalizeH="0" baseline="0" noProof="0">
                <a:ln>
                  <a:noFill/>
                </a:ln>
                <a:solidFill>
                  <a:srgbClr val="305B75"/>
                </a:solidFill>
                <a:effectLst/>
                <a:uLnTx/>
                <a:uFillTx/>
                <a:latin typeface="Calibri"/>
                <a:ea typeface="+mn-ea"/>
                <a:cs typeface="Calibri"/>
              </a:rPr>
              <a:t>o</a:t>
            </a:r>
            <a:r>
              <a:rPr kumimoji="0" sz="1500" b="1" i="0" u="none" strike="noStrike" kern="1200" cap="none" spc="0" normalizeH="0" baseline="0" noProof="0">
                <a:ln>
                  <a:noFill/>
                </a:ln>
                <a:solidFill>
                  <a:srgbClr val="305B75"/>
                </a:solidFill>
                <a:effectLst/>
                <a:uLnTx/>
                <a:uFillTx/>
                <a:latin typeface="Calibri"/>
                <a:ea typeface="+mn-ea"/>
                <a:cs typeface="Calibri"/>
              </a:rPr>
              <a:t>m</a:t>
            </a:r>
            <a:r>
              <a:rPr kumimoji="0" sz="1500" b="1" i="0" u="none" strike="noStrike" kern="1200" cap="none" spc="-5" normalizeH="0" baseline="0" noProof="0">
                <a:ln>
                  <a:noFill/>
                </a:ln>
                <a:solidFill>
                  <a:srgbClr val="305B75"/>
                </a:solidFill>
                <a:effectLst/>
                <a:uLnTx/>
                <a:uFillTx/>
                <a:latin typeface="Calibri"/>
                <a:ea typeface="+mn-ea"/>
                <a:cs typeface="Calibri"/>
              </a:rPr>
              <a:t>iscu</a:t>
            </a:r>
            <a:r>
              <a:rPr kumimoji="0" sz="1500" b="1" i="0" u="none" strike="noStrike" kern="1200" cap="none" spc="-15" normalizeH="0" baseline="0" noProof="0">
                <a:ln>
                  <a:noFill/>
                </a:ln>
                <a:solidFill>
                  <a:srgbClr val="305B75"/>
                </a:solidFill>
                <a:effectLst/>
                <a:uLnTx/>
                <a:uFillTx/>
                <a:latin typeface="Calibri"/>
                <a:ea typeface="+mn-ea"/>
                <a:cs typeface="Calibri"/>
              </a:rPr>
              <a:t>ou</a:t>
            </a:r>
            <a:r>
              <a:rPr kumimoji="0" sz="1500" b="1" i="0" u="none" strike="noStrike" kern="1200" cap="none" spc="-10" normalizeH="0" baseline="0" noProof="0">
                <a:ln>
                  <a:noFill/>
                </a:ln>
                <a:solidFill>
                  <a:srgbClr val="305B75"/>
                </a:solidFill>
                <a:effectLst/>
                <a:uLnTx/>
                <a:uFillTx/>
                <a:latin typeface="Calibri"/>
                <a:ea typeface="+mn-ea"/>
                <a:cs typeface="Calibri"/>
              </a:rPr>
              <a:t>s</a:t>
            </a:r>
            <a:endParaRPr kumimoji="0" sz="1500" b="0" i="0" u="none" strike="noStrike" kern="1200" cap="none" spc="0" normalizeH="0" baseline="0" noProof="0">
              <a:ln>
                <a:noFill/>
              </a:ln>
              <a:solidFill>
                <a:prstClr val="black"/>
              </a:solidFill>
              <a:effectLst/>
              <a:uLnTx/>
              <a:uFillTx/>
              <a:latin typeface="Calibri"/>
              <a:ea typeface="+mn-ea"/>
              <a:cs typeface="Calibri"/>
            </a:endParaRPr>
          </a:p>
          <a:p>
            <a:pPr marL="190500" marR="305435" lvl="0" indent="-177800" algn="l" defTabSz="914400" rtl="0" eaLnBrk="1" fontAlgn="auto" latinLnBrk="0" hangingPunct="1">
              <a:lnSpc>
                <a:spcPct val="100000"/>
              </a:lnSpc>
              <a:spcBef>
                <a:spcPts val="0"/>
              </a:spcBef>
              <a:spcAft>
                <a:spcPts val="0"/>
              </a:spcAft>
              <a:buClr>
                <a:srgbClr val="258DCE"/>
              </a:buClr>
              <a:buSzTx/>
              <a:buFont typeface="Arial"/>
              <a:buChar char="•"/>
              <a:tabLst>
                <a:tab pos="191135" algn="l"/>
              </a:tabLst>
              <a:defRPr/>
            </a:pPr>
            <a:r>
              <a:rPr kumimoji="0" sz="1500" b="1" i="0" u="none" strike="noStrike" kern="1200" cap="none" spc="5" normalizeH="0" baseline="0" noProof="0">
                <a:ln>
                  <a:noFill/>
                </a:ln>
                <a:solidFill>
                  <a:srgbClr val="305B75"/>
                </a:solidFill>
                <a:effectLst/>
                <a:uLnTx/>
                <a:uFillTx/>
                <a:latin typeface="Calibri"/>
                <a:ea typeface="+mn-ea"/>
                <a:cs typeface="Calibri"/>
              </a:rPr>
              <a:t>P</a:t>
            </a:r>
            <a:r>
              <a:rPr kumimoji="0" sz="1500" b="1" i="0" u="none" strike="noStrike" kern="1200" cap="none" spc="-30" normalizeH="0" baseline="0" noProof="0">
                <a:ln>
                  <a:noFill/>
                </a:ln>
                <a:solidFill>
                  <a:srgbClr val="305B75"/>
                </a:solidFill>
                <a:effectLst/>
                <a:uLnTx/>
                <a:uFillTx/>
                <a:latin typeface="Calibri"/>
                <a:ea typeface="+mn-ea"/>
                <a:cs typeface="Calibri"/>
              </a:rPr>
              <a:t>r</a:t>
            </a:r>
            <a:r>
              <a:rPr kumimoji="0" sz="1500" b="1" i="0" u="none" strike="noStrike" kern="1200" cap="none" spc="-15" normalizeH="0" baseline="0" noProof="0">
                <a:ln>
                  <a:noFill/>
                </a:ln>
                <a:solidFill>
                  <a:srgbClr val="305B75"/>
                </a:solidFill>
                <a:effectLst/>
                <a:uLnTx/>
                <a:uFillTx/>
                <a:latin typeface="Calibri"/>
                <a:ea typeface="+mn-ea"/>
                <a:cs typeface="Calibri"/>
              </a:rPr>
              <a:t>o</a:t>
            </a:r>
            <a:r>
              <a:rPr kumimoji="0" sz="1500" b="1" i="0" u="none" strike="noStrike" kern="1200" cap="none" spc="-5" normalizeH="0" baseline="0" noProof="0">
                <a:ln>
                  <a:noFill/>
                </a:ln>
                <a:solidFill>
                  <a:srgbClr val="305B75"/>
                </a:solidFill>
                <a:effectLst/>
                <a:uLnTx/>
                <a:uFillTx/>
                <a:latin typeface="Calibri"/>
                <a:ea typeface="+mn-ea"/>
                <a:cs typeface="Calibri"/>
              </a:rPr>
              <a:t>vi</a:t>
            </a:r>
            <a:r>
              <a:rPr kumimoji="0" sz="1500" b="1" i="0" u="none" strike="noStrike" kern="1200" cap="none" spc="-15" normalizeH="0" baseline="0" noProof="0">
                <a:ln>
                  <a:noFill/>
                </a:ln>
                <a:solidFill>
                  <a:srgbClr val="305B75"/>
                </a:solidFill>
                <a:effectLst/>
                <a:uLnTx/>
                <a:uFillTx/>
                <a:latin typeface="Calibri"/>
                <a:ea typeface="+mn-ea"/>
                <a:cs typeface="Calibri"/>
              </a:rPr>
              <a:t>d</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30" normalizeH="0" baseline="0" noProof="0">
                <a:ln>
                  <a:noFill/>
                </a:ln>
                <a:solidFill>
                  <a:srgbClr val="305B75"/>
                </a:solidFill>
                <a:effectLst/>
                <a:uLnTx/>
                <a:uFillTx/>
                <a:latin typeface="Calibri"/>
                <a:ea typeface="+mn-ea"/>
                <a:cs typeface="Calibri"/>
              </a:rPr>
              <a:t>r</a:t>
            </a:r>
            <a:r>
              <a:rPr kumimoji="0" sz="1500" b="1" i="0" u="none" strike="noStrike" kern="1200" cap="none" spc="-10" normalizeH="0" baseline="0" noProof="0">
                <a:ln>
                  <a:noFill/>
                </a:ln>
                <a:solidFill>
                  <a:srgbClr val="305B75"/>
                </a:solidFill>
                <a:effectLst/>
                <a:uLnTx/>
                <a:uFillTx/>
                <a:latin typeface="Calibri"/>
                <a:ea typeface="+mn-ea"/>
                <a:cs typeface="Calibri"/>
              </a:rPr>
              <a:t>s</a:t>
            </a:r>
            <a:r>
              <a:rPr kumimoji="0" sz="1500" b="1" i="0" u="none" strike="noStrike" kern="1200" cap="none" spc="10" normalizeH="0" baseline="0" noProof="0">
                <a:ln>
                  <a:noFill/>
                </a:ln>
                <a:solidFill>
                  <a:srgbClr val="305B75"/>
                </a:solidFill>
                <a:effectLst/>
                <a:uLnTx/>
                <a:uFillTx/>
                <a:latin typeface="Calibri"/>
                <a:ea typeface="+mn-ea"/>
                <a:cs typeface="Calibri"/>
              </a:rPr>
              <a:t> </a:t>
            </a:r>
            <a:r>
              <a:rPr kumimoji="0" sz="1500" b="1" i="0" u="none" strike="noStrike" kern="1200" cap="none" spc="-20" normalizeH="0" baseline="0" noProof="0">
                <a:ln>
                  <a:noFill/>
                </a:ln>
                <a:solidFill>
                  <a:srgbClr val="305B75"/>
                </a:solidFill>
                <a:effectLst/>
                <a:uLnTx/>
                <a:uFillTx/>
                <a:latin typeface="Calibri"/>
                <a:ea typeface="+mn-ea"/>
                <a:cs typeface="Calibri"/>
              </a:rPr>
              <a:t>f</a:t>
            </a:r>
            <a:r>
              <a:rPr kumimoji="0" sz="1500" b="1" i="0" u="none" strike="noStrike" kern="1200" cap="none" spc="0" normalizeH="0" baseline="0" noProof="0">
                <a:ln>
                  <a:noFill/>
                </a:ln>
                <a:solidFill>
                  <a:srgbClr val="305B75"/>
                </a:solidFill>
                <a:effectLst/>
                <a:uLnTx/>
                <a:uFillTx/>
                <a:latin typeface="Calibri"/>
                <a:ea typeface="+mn-ea"/>
                <a:cs typeface="Calibri"/>
              </a:rPr>
              <a:t>ee</a:t>
            </a:r>
            <a:r>
              <a:rPr kumimoji="0" sz="1500" b="1" i="0" u="none" strike="noStrike" kern="1200" cap="none" spc="-5" normalizeH="0" baseline="0" noProof="0">
                <a:ln>
                  <a:noFill/>
                </a:ln>
                <a:solidFill>
                  <a:srgbClr val="305B75"/>
                </a:solidFill>
                <a:effectLst/>
                <a:uLnTx/>
                <a:uFillTx/>
                <a:latin typeface="Calibri"/>
                <a:ea typeface="+mn-ea"/>
                <a:cs typeface="Calibri"/>
              </a:rPr>
              <a:t>l</a:t>
            </a:r>
            <a:r>
              <a:rPr kumimoji="0" sz="1500" b="1" i="0" u="none" strike="noStrike" kern="1200" cap="none" spc="-25" normalizeH="0" baseline="0" noProof="0">
                <a:ln>
                  <a:noFill/>
                </a:ln>
                <a:solidFill>
                  <a:srgbClr val="305B75"/>
                </a:solidFill>
                <a:effectLst/>
                <a:uLnTx/>
                <a:uFillTx/>
                <a:latin typeface="Calibri"/>
                <a:ea typeface="+mn-ea"/>
                <a:cs typeface="Calibri"/>
              </a:rPr>
              <a:t> </a:t>
            </a:r>
            <a:r>
              <a:rPr kumimoji="0" sz="1500" b="1" i="0" u="none" strike="noStrike" kern="1200" cap="none" spc="0" normalizeH="0" baseline="0" noProof="0">
                <a:ln>
                  <a:noFill/>
                </a:ln>
                <a:solidFill>
                  <a:srgbClr val="305B75"/>
                </a:solidFill>
                <a:effectLst/>
                <a:uLnTx/>
                <a:uFillTx/>
                <a:latin typeface="Calibri"/>
                <a:ea typeface="+mn-ea"/>
                <a:cs typeface="Calibri"/>
              </a:rPr>
              <a:t>m</a:t>
            </a:r>
            <a:r>
              <a:rPr kumimoji="0" sz="1500" b="1" i="0" u="none" strike="noStrike" kern="1200" cap="none" spc="-15" normalizeH="0" baseline="0" noProof="0">
                <a:ln>
                  <a:noFill/>
                </a:ln>
                <a:solidFill>
                  <a:srgbClr val="305B75"/>
                </a:solidFill>
                <a:effectLst/>
                <a:uLnTx/>
                <a:uFillTx/>
                <a:latin typeface="Calibri"/>
                <a:ea typeface="+mn-ea"/>
                <a:cs typeface="Calibri"/>
              </a:rPr>
              <a:t>o</a:t>
            </a:r>
            <a:r>
              <a:rPr kumimoji="0" sz="1500" b="1" i="0" u="none" strike="noStrike" kern="1200" cap="none" spc="-45" normalizeH="0" baseline="0" noProof="0">
                <a:ln>
                  <a:noFill/>
                </a:ln>
                <a:solidFill>
                  <a:srgbClr val="305B75"/>
                </a:solidFill>
                <a:effectLst/>
                <a:uLnTx/>
                <a:uFillTx/>
                <a:latin typeface="Calibri"/>
                <a:ea typeface="+mn-ea"/>
                <a:cs typeface="Calibri"/>
              </a:rPr>
              <a:t>r</a:t>
            </a:r>
            <a:r>
              <a:rPr kumimoji="0" sz="1500" b="1" i="0" u="none" strike="noStrike" kern="1200" cap="none" spc="-10" normalizeH="0" baseline="0" noProof="0">
                <a:ln>
                  <a:noFill/>
                </a:ln>
                <a:solidFill>
                  <a:srgbClr val="305B75"/>
                </a:solidFill>
                <a:effectLst/>
                <a:uLnTx/>
                <a:uFillTx/>
                <a:latin typeface="Calibri"/>
                <a:ea typeface="+mn-ea"/>
                <a:cs typeface="Calibri"/>
              </a:rPr>
              <a:t>ally </a:t>
            </a:r>
            <a:r>
              <a:rPr kumimoji="0" sz="1500" b="1" i="0" u="none" strike="noStrike" kern="1200" cap="none" spc="-20" normalizeH="0" baseline="0" noProof="0">
                <a:ln>
                  <a:noFill/>
                </a:ln>
                <a:solidFill>
                  <a:srgbClr val="305B75"/>
                </a:solidFill>
                <a:effectLst/>
                <a:uLnTx/>
                <a:uFillTx/>
                <a:latin typeface="Calibri"/>
                <a:ea typeface="+mn-ea"/>
                <a:cs typeface="Calibri"/>
              </a:rPr>
              <a:t>c</a:t>
            </a:r>
            <a:r>
              <a:rPr kumimoji="0" sz="1500" b="1" i="0" u="none" strike="noStrike" kern="1200" cap="none" spc="-15" normalizeH="0" baseline="0" noProof="0">
                <a:ln>
                  <a:noFill/>
                </a:ln>
                <a:solidFill>
                  <a:srgbClr val="305B75"/>
                </a:solidFill>
                <a:effectLst/>
                <a:uLnTx/>
                <a:uFillTx/>
                <a:latin typeface="Calibri"/>
                <a:ea typeface="+mn-ea"/>
                <a:cs typeface="Calibri"/>
              </a:rPr>
              <a:t>o</a:t>
            </a:r>
            <a:r>
              <a:rPr kumimoji="0" sz="1500" b="1" i="0" u="none" strike="noStrike" kern="1200" cap="none" spc="-25" normalizeH="0" baseline="0" noProof="0">
                <a:ln>
                  <a:noFill/>
                </a:ln>
                <a:solidFill>
                  <a:srgbClr val="305B75"/>
                </a:solidFill>
                <a:effectLst/>
                <a:uLnTx/>
                <a:uFillTx/>
                <a:latin typeface="Calibri"/>
                <a:ea typeface="+mn-ea"/>
                <a:cs typeface="Calibri"/>
              </a:rPr>
              <a:t>n</a:t>
            </a:r>
            <a:r>
              <a:rPr kumimoji="0" sz="1500" b="1" i="0" u="none" strike="noStrike" kern="1200" cap="none" spc="5" normalizeH="0" baseline="0" noProof="0">
                <a:ln>
                  <a:noFill/>
                </a:ln>
                <a:solidFill>
                  <a:srgbClr val="305B75"/>
                </a:solidFill>
                <a:effectLst/>
                <a:uLnTx/>
                <a:uFillTx/>
                <a:latin typeface="Calibri"/>
                <a:ea typeface="+mn-ea"/>
                <a:cs typeface="Calibri"/>
              </a:rPr>
              <a:t>f</a:t>
            </a:r>
            <a:r>
              <a:rPr kumimoji="0" sz="1500" b="1" i="0" u="none" strike="noStrike" kern="1200" cap="none" spc="-5" normalizeH="0" baseline="0" noProof="0">
                <a:ln>
                  <a:noFill/>
                </a:ln>
                <a:solidFill>
                  <a:srgbClr val="305B75"/>
                </a:solidFill>
                <a:effectLst/>
                <a:uLnTx/>
                <a:uFillTx/>
                <a:latin typeface="Calibri"/>
                <a:ea typeface="+mn-ea"/>
                <a:cs typeface="Calibri"/>
              </a:rPr>
              <a:t>li</a:t>
            </a:r>
            <a:r>
              <a:rPr kumimoji="0" sz="1500" b="1" i="0" u="none" strike="noStrike" kern="1200" cap="none" spc="-15" normalizeH="0" baseline="0" noProof="0">
                <a:ln>
                  <a:noFill/>
                </a:ln>
                <a:solidFill>
                  <a:srgbClr val="305B75"/>
                </a:solidFill>
                <a:effectLst/>
                <a:uLnTx/>
                <a:uFillTx/>
                <a:latin typeface="Calibri"/>
                <a:ea typeface="+mn-ea"/>
                <a:cs typeface="Calibri"/>
              </a:rPr>
              <a:t>c</a:t>
            </a:r>
            <a:r>
              <a:rPr kumimoji="0" sz="1500" b="1" i="0" u="none" strike="noStrike" kern="1200" cap="none" spc="-40" normalizeH="0" baseline="0" noProof="0">
                <a:ln>
                  <a:noFill/>
                </a:ln>
                <a:solidFill>
                  <a:srgbClr val="305B75"/>
                </a:solidFill>
                <a:effectLst/>
                <a:uLnTx/>
                <a:uFillTx/>
                <a:latin typeface="Calibri"/>
                <a:ea typeface="+mn-ea"/>
                <a:cs typeface="Calibri"/>
              </a:rPr>
              <a:t>t</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10" normalizeH="0" baseline="0" noProof="0">
                <a:ln>
                  <a:noFill/>
                </a:ln>
                <a:solidFill>
                  <a:srgbClr val="305B75"/>
                </a:solidFill>
                <a:effectLst/>
                <a:uLnTx/>
                <a:uFillTx/>
                <a:latin typeface="Calibri"/>
                <a:ea typeface="+mn-ea"/>
                <a:cs typeface="Calibri"/>
              </a:rPr>
              <a:t>d</a:t>
            </a:r>
            <a:r>
              <a:rPr kumimoji="0" sz="1500" b="1" i="0" u="none" strike="noStrike" kern="1200" cap="none" spc="-5" normalizeH="0" baseline="0" noProof="0">
                <a:ln>
                  <a:noFill/>
                </a:ln>
                <a:solidFill>
                  <a:srgbClr val="305B75"/>
                </a:solidFill>
                <a:effectLst/>
                <a:uLnTx/>
                <a:uFillTx/>
                <a:latin typeface="Calibri"/>
                <a:ea typeface="+mn-ea"/>
                <a:cs typeface="Calibri"/>
              </a:rPr>
              <a:t> </a:t>
            </a:r>
            <a:r>
              <a:rPr kumimoji="0" sz="1500" b="1" i="0" u="none" strike="noStrike" kern="1200" cap="none" spc="-30" normalizeH="0" baseline="0" noProof="0">
                <a:ln>
                  <a:noFill/>
                </a:ln>
                <a:solidFill>
                  <a:srgbClr val="305B75"/>
                </a:solidFill>
                <a:effectLst/>
                <a:uLnTx/>
                <a:uFillTx/>
                <a:latin typeface="Calibri"/>
                <a:ea typeface="+mn-ea"/>
                <a:cs typeface="Calibri"/>
              </a:rPr>
              <a:t>t</a:t>
            </a:r>
            <a:r>
              <a:rPr kumimoji="0" sz="1500" b="1" i="0" u="none" strike="noStrike" kern="1200" cap="none" spc="-10" normalizeH="0" baseline="0" noProof="0">
                <a:ln>
                  <a:noFill/>
                </a:ln>
                <a:solidFill>
                  <a:srgbClr val="305B75"/>
                </a:solidFill>
                <a:effectLst/>
                <a:uLnTx/>
                <a:uFillTx/>
                <a:latin typeface="Calibri"/>
                <a:ea typeface="+mn-ea"/>
                <a:cs typeface="Calibri"/>
              </a:rPr>
              <a:t>o</a:t>
            </a:r>
            <a:r>
              <a:rPr kumimoji="0" sz="1500" b="1" i="0" u="none" strike="noStrike" kern="1200" cap="none" spc="-5" normalizeH="0" baseline="0" noProof="0">
                <a:ln>
                  <a:noFill/>
                </a:ln>
                <a:solidFill>
                  <a:srgbClr val="305B75"/>
                </a:solidFill>
                <a:effectLst/>
                <a:uLnTx/>
                <a:uFillTx/>
                <a:latin typeface="Calibri"/>
                <a:ea typeface="+mn-ea"/>
                <a:cs typeface="Calibri"/>
              </a:rPr>
              <a:t> </a:t>
            </a:r>
            <a:r>
              <a:rPr kumimoji="0" sz="1500" b="1" i="0" u="none" strike="noStrike" kern="1200" cap="none" spc="-15" normalizeH="0" baseline="0" noProof="0">
                <a:ln>
                  <a:noFill/>
                </a:ln>
                <a:solidFill>
                  <a:srgbClr val="305B75"/>
                </a:solidFill>
                <a:effectLst/>
                <a:uLnTx/>
                <a:uFillTx/>
                <a:latin typeface="Calibri"/>
                <a:ea typeface="+mn-ea"/>
                <a:cs typeface="Calibri"/>
              </a:rPr>
              <a:t>o</a:t>
            </a:r>
            <a:r>
              <a:rPr kumimoji="0" sz="1500" b="1" i="0" u="none" strike="noStrike" kern="1200" cap="none" spc="5" normalizeH="0" baseline="0" noProof="0">
                <a:ln>
                  <a:noFill/>
                </a:ln>
                <a:solidFill>
                  <a:srgbClr val="305B75"/>
                </a:solidFill>
                <a:effectLst/>
                <a:uLnTx/>
                <a:uFillTx/>
                <a:latin typeface="Calibri"/>
                <a:ea typeface="+mn-ea"/>
                <a:cs typeface="Calibri"/>
              </a:rPr>
              <a:t>f</a:t>
            </a:r>
            <a:r>
              <a:rPr kumimoji="0" sz="1500" b="1" i="0" u="none" strike="noStrike" kern="1200" cap="none" spc="-20" normalizeH="0" baseline="0" noProof="0">
                <a:ln>
                  <a:noFill/>
                </a:ln>
                <a:solidFill>
                  <a:srgbClr val="305B75"/>
                </a:solidFill>
                <a:effectLst/>
                <a:uLnTx/>
                <a:uFillTx/>
                <a:latin typeface="Calibri"/>
                <a:ea typeface="+mn-ea"/>
                <a:cs typeface="Calibri"/>
              </a:rPr>
              <a:t>f</a:t>
            </a:r>
            <a:r>
              <a:rPr kumimoji="0" sz="1500" b="1" i="0" u="none" strike="noStrike" kern="1200" cap="none" spc="0" normalizeH="0" baseline="0" noProof="0">
                <a:ln>
                  <a:noFill/>
                </a:ln>
                <a:solidFill>
                  <a:srgbClr val="305B75"/>
                </a:solidFill>
                <a:effectLst/>
                <a:uLnTx/>
                <a:uFillTx/>
                <a:latin typeface="Calibri"/>
                <a:ea typeface="+mn-ea"/>
                <a:cs typeface="Calibri"/>
              </a:rPr>
              <a:t>er</a:t>
            </a:r>
            <a:r>
              <a:rPr kumimoji="0" sz="1500" b="1" i="0" u="none" strike="noStrike" kern="1200" cap="none" spc="-10" normalizeH="0" baseline="0" noProof="0">
                <a:ln>
                  <a:noFill/>
                </a:ln>
                <a:solidFill>
                  <a:srgbClr val="305B75"/>
                </a:solidFill>
                <a:effectLst/>
                <a:uLnTx/>
                <a:uFillTx/>
                <a:latin typeface="Calibri"/>
                <a:ea typeface="+mn-ea"/>
                <a:cs typeface="Calibri"/>
              </a:rPr>
              <a:t> </a:t>
            </a:r>
            <a:r>
              <a:rPr kumimoji="0" sz="1500" b="1" i="0" u="none" strike="noStrike" kern="1200" cap="none" spc="5" normalizeH="0" baseline="0" noProof="0">
                <a:ln>
                  <a:noFill/>
                </a:ln>
                <a:solidFill>
                  <a:srgbClr val="305B75"/>
                </a:solidFill>
                <a:effectLst/>
                <a:uLnTx/>
                <a:uFillTx/>
                <a:latin typeface="Calibri"/>
                <a:ea typeface="+mn-ea"/>
                <a:cs typeface="Calibri"/>
              </a:rPr>
              <a:t>P</a:t>
            </a:r>
            <a:r>
              <a:rPr kumimoji="0" sz="1500" b="1" i="0" u="none" strike="noStrike" kern="1200" cap="none" spc="-10" normalizeH="0" baseline="0" noProof="0">
                <a:ln>
                  <a:noFill/>
                </a:ln>
                <a:solidFill>
                  <a:srgbClr val="305B75"/>
                </a:solidFill>
                <a:effectLst/>
                <a:uLnTx/>
                <a:uFillTx/>
                <a:latin typeface="Calibri"/>
                <a:ea typeface="+mn-ea"/>
                <a:cs typeface="Calibri"/>
              </a:rPr>
              <a:t>rE</a:t>
            </a:r>
            <a:r>
              <a:rPr kumimoji="0" sz="1500" b="1" i="0" u="none" strike="noStrike" kern="1200" cap="none" spc="0" normalizeH="0" baseline="0" noProof="0">
                <a:ln>
                  <a:noFill/>
                </a:ln>
                <a:solidFill>
                  <a:srgbClr val="305B75"/>
                </a:solidFill>
                <a:effectLst/>
                <a:uLnTx/>
                <a:uFillTx/>
                <a:latin typeface="Calibri"/>
                <a:ea typeface="+mn-ea"/>
                <a:cs typeface="Calibri"/>
              </a:rPr>
              <a:t>P</a:t>
            </a:r>
            <a:r>
              <a:rPr kumimoji="0" sz="1500" b="1" i="0" u="none" strike="noStrike" kern="1200" cap="none" spc="10" normalizeH="0" baseline="0" noProof="0">
                <a:ln>
                  <a:noFill/>
                </a:ln>
                <a:solidFill>
                  <a:srgbClr val="305B75"/>
                </a:solidFill>
                <a:effectLst/>
                <a:uLnTx/>
                <a:uFillTx/>
                <a:latin typeface="Calibri"/>
                <a:ea typeface="+mn-ea"/>
                <a:cs typeface="Calibri"/>
              </a:rPr>
              <a:t> </a:t>
            </a:r>
            <a:r>
              <a:rPr kumimoji="0" sz="1500" b="1" i="0" u="none" strike="noStrike" kern="1200" cap="none" spc="-30" normalizeH="0" baseline="0" noProof="0">
                <a:ln>
                  <a:noFill/>
                </a:ln>
                <a:solidFill>
                  <a:srgbClr val="305B75"/>
                </a:solidFill>
                <a:effectLst/>
                <a:uLnTx/>
                <a:uFillTx/>
                <a:latin typeface="Calibri"/>
                <a:ea typeface="+mn-ea"/>
                <a:cs typeface="Calibri"/>
              </a:rPr>
              <a:t>t</a:t>
            </a:r>
            <a:r>
              <a:rPr kumimoji="0" sz="1500" b="1" i="0" u="none" strike="noStrike" kern="1200" cap="none" spc="-10" normalizeH="0" baseline="0" noProof="0">
                <a:ln>
                  <a:noFill/>
                </a:ln>
                <a:solidFill>
                  <a:srgbClr val="305B75"/>
                </a:solidFill>
                <a:effectLst/>
                <a:uLnTx/>
                <a:uFillTx/>
                <a:latin typeface="Calibri"/>
                <a:ea typeface="+mn-ea"/>
                <a:cs typeface="Calibri"/>
              </a:rPr>
              <a:t>o</a:t>
            </a:r>
            <a:r>
              <a:rPr kumimoji="0" sz="1500" b="1" i="0" u="none" strike="noStrike" kern="1200" cap="none" spc="5" normalizeH="0" baseline="0" noProof="0">
                <a:ln>
                  <a:noFill/>
                </a:ln>
                <a:solidFill>
                  <a:srgbClr val="305B75"/>
                </a:solidFill>
                <a:effectLst/>
                <a:uLnTx/>
                <a:uFillTx/>
                <a:latin typeface="Calibri"/>
                <a:ea typeface="+mn-ea"/>
                <a:cs typeface="Calibri"/>
              </a:rPr>
              <a:t> </a:t>
            </a:r>
            <a:r>
              <a:rPr kumimoji="0" sz="1500" b="1" i="0" u="none" strike="noStrike" kern="1200" cap="none" spc="-35" normalizeH="0" baseline="0" noProof="0">
                <a:ln>
                  <a:noFill/>
                </a:ln>
                <a:solidFill>
                  <a:srgbClr val="305B75"/>
                </a:solidFill>
                <a:effectLst/>
                <a:uLnTx/>
                <a:uFillTx/>
                <a:latin typeface="Calibri"/>
                <a:ea typeface="+mn-ea"/>
                <a:cs typeface="Calibri"/>
              </a:rPr>
              <a:t>A</a:t>
            </a:r>
            <a:r>
              <a:rPr kumimoji="0" sz="1500" b="1" i="0" u="none" strike="noStrike" kern="1200" cap="none" spc="-20" normalizeH="0" baseline="0" noProof="0">
                <a:ln>
                  <a:noFill/>
                </a:ln>
                <a:solidFill>
                  <a:srgbClr val="305B75"/>
                </a:solidFill>
                <a:effectLst/>
                <a:uLnTx/>
                <a:uFillTx/>
                <a:latin typeface="Calibri"/>
                <a:ea typeface="+mn-ea"/>
                <a:cs typeface="Calibri"/>
              </a:rPr>
              <a:t>G</a:t>
            </a:r>
            <a:r>
              <a:rPr kumimoji="0" sz="1500" b="1" i="0" u="none" strike="noStrike" kern="1200" cap="none" spc="-10" normalizeH="0" baseline="0" noProof="0">
                <a:ln>
                  <a:noFill/>
                </a:ln>
                <a:solidFill>
                  <a:srgbClr val="305B75"/>
                </a:solidFill>
                <a:effectLst/>
                <a:uLnTx/>
                <a:uFillTx/>
                <a:latin typeface="Calibri"/>
                <a:ea typeface="+mn-ea"/>
                <a:cs typeface="Calibri"/>
              </a:rPr>
              <a:t>Y</a:t>
            </a:r>
            <a:r>
              <a:rPr kumimoji="0" sz="1500" b="1" i="0" u="none" strike="noStrike" kern="1200" cap="none" spc="0" normalizeH="0" baseline="0" noProof="0">
                <a:ln>
                  <a:noFill/>
                </a:ln>
                <a:solidFill>
                  <a:srgbClr val="305B75"/>
                </a:solidFill>
                <a:effectLst/>
                <a:uLnTx/>
                <a:uFillTx/>
                <a:latin typeface="Calibri"/>
                <a:ea typeface="+mn-ea"/>
                <a:cs typeface="Calibri"/>
              </a:rPr>
              <a:t>W</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7">
            <a:extLst>
              <a:ext uri="{FF2B5EF4-FFF2-40B4-BE49-F238E27FC236}">
                <a16:creationId xmlns:a16="http://schemas.microsoft.com/office/drawing/2014/main" id="{8800369B-D92F-40CD-9D14-788D535BA5D6}"/>
              </a:ext>
            </a:extLst>
          </p:cNvPr>
          <p:cNvSpPr txBox="1"/>
          <p:nvPr/>
        </p:nvSpPr>
        <p:spPr>
          <a:xfrm>
            <a:off x="5861849" y="5247136"/>
            <a:ext cx="2639695" cy="1146810"/>
          </a:xfrm>
          <a:prstGeom prst="rect">
            <a:avLst/>
          </a:prstGeom>
        </p:spPr>
        <p:txBody>
          <a:bodyPr vert="horz" wrap="square" lIns="0" tIns="0" rIns="0" bIns="0" rtlCol="0">
            <a:spAutoFit/>
          </a:bodyPr>
          <a:lstStyle/>
          <a:p>
            <a:pPr marL="190500" marR="0" lvl="0" indent="-177800" algn="l" defTabSz="914400" rtl="0" eaLnBrk="1" fontAlgn="auto" latinLnBrk="0" hangingPunct="1">
              <a:lnSpc>
                <a:spcPct val="100000"/>
              </a:lnSpc>
              <a:spcBef>
                <a:spcPts val="0"/>
              </a:spcBef>
              <a:spcAft>
                <a:spcPts val="0"/>
              </a:spcAft>
              <a:buClr>
                <a:srgbClr val="CC006A"/>
              </a:buClr>
              <a:buSzTx/>
              <a:buFont typeface="Arial"/>
              <a:buChar char="•"/>
              <a:tabLst>
                <a:tab pos="191135" algn="l"/>
              </a:tabLst>
              <a:defRPr/>
            </a:pPr>
            <a:r>
              <a:rPr kumimoji="0" sz="1500" b="1" i="0" u="none" strike="noStrike" kern="1200" cap="none" spc="-10" normalizeH="0" baseline="0" noProof="0">
                <a:ln>
                  <a:noFill/>
                </a:ln>
                <a:solidFill>
                  <a:srgbClr val="305B75"/>
                </a:solidFill>
                <a:effectLst/>
                <a:uLnTx/>
                <a:uFillTx/>
                <a:latin typeface="Calibri"/>
                <a:ea typeface="+mn-ea"/>
                <a:cs typeface="Calibri"/>
              </a:rPr>
              <a:t>HI</a:t>
            </a:r>
            <a:r>
              <a:rPr kumimoji="0" sz="1500" b="1" i="0" u="none" strike="noStrike" kern="1200" cap="none" spc="0" normalizeH="0" baseline="0" noProof="0">
                <a:ln>
                  <a:noFill/>
                </a:ln>
                <a:solidFill>
                  <a:srgbClr val="305B75"/>
                </a:solidFill>
                <a:effectLst/>
                <a:uLnTx/>
                <a:uFillTx/>
                <a:latin typeface="Calibri"/>
                <a:ea typeface="+mn-ea"/>
                <a:cs typeface="Calibri"/>
              </a:rPr>
              <a:t>V</a:t>
            </a:r>
            <a:r>
              <a:rPr kumimoji="0" sz="1500" b="1" i="0" u="none" strike="noStrike" kern="1200" cap="none" spc="10"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15" normalizeH="0" baseline="0" noProof="0">
                <a:ln>
                  <a:noFill/>
                </a:ln>
                <a:solidFill>
                  <a:srgbClr val="305B75"/>
                </a:solidFill>
                <a:effectLst/>
                <a:uLnTx/>
                <a:uFillTx/>
                <a:latin typeface="Calibri"/>
                <a:ea typeface="+mn-ea"/>
                <a:cs typeface="Calibri"/>
              </a:rPr>
              <a:t>n</a:t>
            </a:r>
            <a:r>
              <a:rPr kumimoji="0" sz="1500" b="1" i="0" u="none" strike="noStrike" kern="1200" cap="none" spc="-10" normalizeH="0" baseline="0" noProof="0">
                <a:ln>
                  <a:noFill/>
                </a:ln>
                <a:solidFill>
                  <a:srgbClr val="305B75"/>
                </a:solidFill>
                <a:effectLst/>
                <a:uLnTx/>
                <a:uFillTx/>
                <a:latin typeface="Calibri"/>
                <a:ea typeface="+mn-ea"/>
                <a:cs typeface="Calibri"/>
              </a:rPr>
              <a:t>d</a:t>
            </a:r>
            <a:r>
              <a:rPr kumimoji="0" sz="1500" b="1" i="0" u="none" strike="noStrike" kern="1200" cap="none" spc="-30"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30" normalizeH="0" baseline="0" noProof="0">
                <a:ln>
                  <a:noFill/>
                </a:ln>
                <a:solidFill>
                  <a:srgbClr val="305B75"/>
                </a:solidFill>
                <a:effectLst/>
                <a:uLnTx/>
                <a:uFillTx/>
                <a:latin typeface="Calibri"/>
                <a:ea typeface="+mn-ea"/>
                <a:cs typeface="Calibri"/>
              </a:rPr>
              <a:t>R</a:t>
            </a:r>
            <a:r>
              <a:rPr kumimoji="0" sz="1500" b="1" i="0" u="none" strike="noStrike" kern="1200" cap="none" spc="0" normalizeH="0" baseline="0" noProof="0">
                <a:ln>
                  <a:noFill/>
                </a:ln>
                <a:solidFill>
                  <a:srgbClr val="305B75"/>
                </a:solidFill>
                <a:effectLst/>
                <a:uLnTx/>
                <a:uFillTx/>
                <a:latin typeface="Calibri"/>
                <a:ea typeface="+mn-ea"/>
                <a:cs typeface="Calibri"/>
              </a:rPr>
              <a:t>T</a:t>
            </a:r>
            <a:r>
              <a:rPr kumimoji="0" sz="1500" b="1" i="0" u="none" strike="noStrike" kern="1200" cap="none" spc="10" normalizeH="0" baseline="0" noProof="0">
                <a:ln>
                  <a:noFill/>
                </a:ln>
                <a:solidFill>
                  <a:srgbClr val="305B75"/>
                </a:solidFill>
                <a:effectLst/>
                <a:uLnTx/>
                <a:uFillTx/>
                <a:latin typeface="Calibri"/>
                <a:ea typeface="+mn-ea"/>
                <a:cs typeface="Calibri"/>
              </a:rPr>
              <a:t> </a:t>
            </a:r>
            <a:r>
              <a:rPr kumimoji="0" sz="1500" b="1" i="0" u="none" strike="noStrike" kern="1200" cap="none" spc="-25" normalizeH="0" baseline="0" noProof="0">
                <a:ln>
                  <a:noFill/>
                </a:ln>
                <a:solidFill>
                  <a:srgbClr val="305B75"/>
                </a:solidFill>
                <a:effectLst/>
                <a:uLnTx/>
                <a:uFillTx/>
                <a:latin typeface="Calibri"/>
                <a:ea typeface="+mn-ea"/>
                <a:cs typeface="Calibri"/>
              </a:rPr>
              <a:t>s</a:t>
            </a:r>
            <a:r>
              <a:rPr kumimoji="0" sz="1500" b="1" i="0" u="none" strike="noStrike" kern="1200" cap="none" spc="-15" normalizeH="0" baseline="0" noProof="0">
                <a:ln>
                  <a:noFill/>
                </a:ln>
                <a:solidFill>
                  <a:srgbClr val="305B75"/>
                </a:solidFill>
                <a:effectLst/>
                <a:uLnTx/>
                <a:uFillTx/>
                <a:latin typeface="Calibri"/>
                <a:ea typeface="+mn-ea"/>
                <a:cs typeface="Calibri"/>
              </a:rPr>
              <a:t>t</a:t>
            </a:r>
            <a:r>
              <a:rPr kumimoji="0" sz="1500" b="1" i="0" u="none" strike="noStrike" kern="1200" cap="none" spc="-5" normalizeH="0" baseline="0" noProof="0">
                <a:ln>
                  <a:noFill/>
                </a:ln>
                <a:solidFill>
                  <a:srgbClr val="305B75"/>
                </a:solidFill>
                <a:effectLst/>
                <a:uLnTx/>
                <a:uFillTx/>
                <a:latin typeface="Calibri"/>
                <a:ea typeface="+mn-ea"/>
                <a:cs typeface="Calibri"/>
              </a:rPr>
              <a:t>ig</a:t>
            </a:r>
            <a:r>
              <a:rPr kumimoji="0" sz="1500" b="1" i="0" u="none" strike="noStrike" kern="1200" cap="none" spc="0" normalizeH="0" baseline="0" noProof="0">
                <a:ln>
                  <a:noFill/>
                </a:ln>
                <a:solidFill>
                  <a:srgbClr val="305B75"/>
                </a:solidFill>
                <a:effectLst/>
                <a:uLnTx/>
                <a:uFillTx/>
                <a:latin typeface="Calibri"/>
                <a:ea typeface="+mn-ea"/>
                <a:cs typeface="Calibri"/>
              </a:rPr>
              <a:t>m</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15" normalizeH="0" baseline="0" noProof="0">
                <a:ln>
                  <a:noFill/>
                </a:ln>
                <a:solidFill>
                  <a:srgbClr val="305B75"/>
                </a:solidFill>
                <a:effectLst/>
                <a:uLnTx/>
                <a:uFillTx/>
                <a:latin typeface="Calibri"/>
                <a:ea typeface="+mn-ea"/>
                <a:cs typeface="Calibri"/>
              </a:rPr>
              <a:t> p</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30" normalizeH="0" baseline="0" noProof="0">
                <a:ln>
                  <a:noFill/>
                </a:ln>
                <a:solidFill>
                  <a:srgbClr val="305B75"/>
                </a:solidFill>
                <a:effectLst/>
                <a:uLnTx/>
                <a:uFillTx/>
                <a:latin typeface="Calibri"/>
                <a:ea typeface="+mn-ea"/>
                <a:cs typeface="Calibri"/>
              </a:rPr>
              <a:t>r</a:t>
            </a:r>
            <a:r>
              <a:rPr kumimoji="0" sz="1500" b="1" i="0" u="none" strike="noStrike" kern="1200" cap="none" spc="-5" normalizeH="0" baseline="0" noProof="0">
                <a:ln>
                  <a:noFill/>
                </a:ln>
                <a:solidFill>
                  <a:srgbClr val="305B75"/>
                </a:solidFill>
                <a:effectLst/>
                <a:uLnTx/>
                <a:uFillTx/>
                <a:latin typeface="Calibri"/>
                <a:ea typeface="+mn-ea"/>
                <a:cs typeface="Calibri"/>
              </a:rPr>
              <a:t>si</a:t>
            </a:r>
            <a:r>
              <a:rPr kumimoji="0" sz="1500" b="1" i="0" u="none" strike="noStrike" kern="1200" cap="none" spc="-25" normalizeH="0" baseline="0" noProof="0">
                <a:ln>
                  <a:noFill/>
                </a:ln>
                <a:solidFill>
                  <a:srgbClr val="305B75"/>
                </a:solidFill>
                <a:effectLst/>
                <a:uLnTx/>
                <a:uFillTx/>
                <a:latin typeface="Calibri"/>
                <a:ea typeface="+mn-ea"/>
                <a:cs typeface="Calibri"/>
              </a:rPr>
              <a:t>s</a:t>
            </a:r>
            <a:r>
              <a:rPr kumimoji="0" sz="1500" b="1" i="0" u="none" strike="noStrike" kern="1200" cap="none" spc="-15" normalizeH="0" baseline="0" noProof="0">
                <a:ln>
                  <a:noFill/>
                </a:ln>
                <a:solidFill>
                  <a:srgbClr val="305B75"/>
                </a:solidFill>
                <a:effectLst/>
                <a:uLnTx/>
                <a:uFillTx/>
                <a:latin typeface="Calibri"/>
                <a:ea typeface="+mn-ea"/>
                <a:cs typeface="Calibri"/>
              </a:rPr>
              <a:t>t</a:t>
            </a:r>
            <a:r>
              <a:rPr kumimoji="0" sz="1500" b="1" i="0" u="none" strike="noStrike" kern="1200" cap="none" spc="-10" normalizeH="0" baseline="0" noProof="0">
                <a:ln>
                  <a:noFill/>
                </a:ln>
                <a:solidFill>
                  <a:srgbClr val="305B75"/>
                </a:solidFill>
                <a:effectLst/>
                <a:uLnTx/>
                <a:uFillTx/>
                <a:latin typeface="Calibri"/>
                <a:ea typeface="+mn-ea"/>
                <a:cs typeface="Calibri"/>
              </a:rPr>
              <a:t>s</a:t>
            </a:r>
            <a:endParaRPr kumimoji="0" sz="1500" b="0" i="0" u="none" strike="noStrike" kern="1200" cap="none" spc="0" normalizeH="0" baseline="0" noProof="0">
              <a:ln>
                <a:noFill/>
              </a:ln>
              <a:solidFill>
                <a:prstClr val="black"/>
              </a:solidFill>
              <a:effectLst/>
              <a:uLnTx/>
              <a:uFillTx/>
              <a:latin typeface="Calibri"/>
              <a:ea typeface="+mn-ea"/>
              <a:cs typeface="Calibri"/>
            </a:endParaRPr>
          </a:p>
          <a:p>
            <a:pPr marL="190500" marR="0" lvl="0" indent="-177800" algn="l" defTabSz="914400" rtl="0" eaLnBrk="1" fontAlgn="auto" latinLnBrk="0" hangingPunct="1">
              <a:lnSpc>
                <a:spcPct val="100000"/>
              </a:lnSpc>
              <a:spcBef>
                <a:spcPts val="0"/>
              </a:spcBef>
              <a:spcAft>
                <a:spcPts val="0"/>
              </a:spcAft>
              <a:buClr>
                <a:srgbClr val="CC006A"/>
              </a:buClr>
              <a:buSzTx/>
              <a:buFont typeface="Arial"/>
              <a:buChar char="•"/>
              <a:tabLst>
                <a:tab pos="191135" algn="l"/>
              </a:tabLst>
              <a:defRPr/>
            </a:pPr>
            <a:r>
              <a:rPr kumimoji="0" sz="1500" b="1" i="0" u="none" strike="noStrike" kern="1200" cap="none" spc="-5" normalizeH="0" baseline="0" noProof="0">
                <a:ln>
                  <a:noFill/>
                </a:ln>
                <a:solidFill>
                  <a:srgbClr val="305B75"/>
                </a:solidFill>
                <a:effectLst/>
                <a:uLnTx/>
                <a:uFillTx/>
                <a:latin typeface="Calibri"/>
                <a:ea typeface="+mn-ea"/>
                <a:cs typeface="Calibri"/>
              </a:rPr>
              <a:t>My</a:t>
            </a:r>
            <a:r>
              <a:rPr kumimoji="0" sz="1500" b="1" i="0" u="none" strike="noStrike" kern="1200" cap="none" spc="-15" normalizeH="0" baseline="0" noProof="0">
                <a:ln>
                  <a:noFill/>
                </a:ln>
                <a:solidFill>
                  <a:srgbClr val="305B75"/>
                </a:solidFill>
                <a:effectLst/>
                <a:uLnTx/>
                <a:uFillTx/>
                <a:latin typeface="Calibri"/>
                <a:ea typeface="+mn-ea"/>
                <a:cs typeface="Calibri"/>
              </a:rPr>
              <a:t>th</a:t>
            </a:r>
            <a:r>
              <a:rPr kumimoji="0" sz="1500" b="1" i="0" u="none" strike="noStrike" kern="1200" cap="none" spc="-10" normalizeH="0" baseline="0" noProof="0">
                <a:ln>
                  <a:noFill/>
                </a:ln>
                <a:solidFill>
                  <a:srgbClr val="305B75"/>
                </a:solidFill>
                <a:effectLst/>
                <a:uLnTx/>
                <a:uFillTx/>
                <a:latin typeface="Calibri"/>
                <a:ea typeface="+mn-ea"/>
                <a:cs typeface="Calibri"/>
              </a:rPr>
              <a:t>s</a:t>
            </a:r>
            <a:r>
              <a:rPr kumimoji="0" sz="1500" b="1" i="0" u="none" strike="noStrike" kern="1200" cap="none" spc="10"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15" normalizeH="0" baseline="0" noProof="0">
                <a:ln>
                  <a:noFill/>
                </a:ln>
                <a:solidFill>
                  <a:srgbClr val="305B75"/>
                </a:solidFill>
                <a:effectLst/>
                <a:uLnTx/>
                <a:uFillTx/>
                <a:latin typeface="Calibri"/>
                <a:ea typeface="+mn-ea"/>
                <a:cs typeface="Calibri"/>
              </a:rPr>
              <a:t>n</a:t>
            </a:r>
            <a:r>
              <a:rPr kumimoji="0" sz="1500" b="1" i="0" u="none" strike="noStrike" kern="1200" cap="none" spc="-10" normalizeH="0" baseline="0" noProof="0">
                <a:ln>
                  <a:noFill/>
                </a:ln>
                <a:solidFill>
                  <a:srgbClr val="305B75"/>
                </a:solidFill>
                <a:effectLst/>
                <a:uLnTx/>
                <a:uFillTx/>
                <a:latin typeface="Calibri"/>
                <a:ea typeface="+mn-ea"/>
                <a:cs typeface="Calibri"/>
              </a:rPr>
              <a:t>d</a:t>
            </a:r>
            <a:r>
              <a:rPr kumimoji="0" sz="1500" b="1" i="0" u="none" strike="noStrike" kern="1200" cap="none" spc="-20" normalizeH="0" baseline="0" noProof="0">
                <a:ln>
                  <a:noFill/>
                </a:ln>
                <a:solidFill>
                  <a:srgbClr val="305B75"/>
                </a:solidFill>
                <a:effectLst/>
                <a:uLnTx/>
                <a:uFillTx/>
                <a:latin typeface="Calibri"/>
                <a:ea typeface="+mn-ea"/>
                <a:cs typeface="Calibri"/>
              </a:rPr>
              <a:t> </a:t>
            </a:r>
            <a:r>
              <a:rPr kumimoji="0" sz="1500" b="1" i="0" u="none" strike="noStrike" kern="1200" cap="none" spc="0" normalizeH="0" baseline="0" noProof="0">
                <a:ln>
                  <a:noFill/>
                </a:ln>
                <a:solidFill>
                  <a:srgbClr val="305B75"/>
                </a:solidFill>
                <a:effectLst/>
                <a:uLnTx/>
                <a:uFillTx/>
                <a:latin typeface="Calibri"/>
                <a:ea typeface="+mn-ea"/>
                <a:cs typeface="Calibri"/>
              </a:rPr>
              <a:t>m</a:t>
            </a:r>
            <a:r>
              <a:rPr kumimoji="0" sz="1500" b="1" i="0" u="none" strike="noStrike" kern="1200" cap="none" spc="-5" normalizeH="0" baseline="0" noProof="0">
                <a:ln>
                  <a:noFill/>
                </a:ln>
                <a:solidFill>
                  <a:srgbClr val="305B75"/>
                </a:solidFill>
                <a:effectLst/>
                <a:uLnTx/>
                <a:uFillTx/>
                <a:latin typeface="Calibri"/>
                <a:ea typeface="+mn-ea"/>
                <a:cs typeface="Calibri"/>
              </a:rPr>
              <a:t>isi</a:t>
            </a:r>
            <a:r>
              <a:rPr kumimoji="0" sz="1500" b="1" i="0" u="none" strike="noStrike" kern="1200" cap="none" spc="-25" normalizeH="0" baseline="0" noProof="0">
                <a:ln>
                  <a:noFill/>
                </a:ln>
                <a:solidFill>
                  <a:srgbClr val="305B75"/>
                </a:solidFill>
                <a:effectLst/>
                <a:uLnTx/>
                <a:uFillTx/>
                <a:latin typeface="Calibri"/>
                <a:ea typeface="+mn-ea"/>
                <a:cs typeface="Calibri"/>
              </a:rPr>
              <a:t>n</a:t>
            </a:r>
            <a:r>
              <a:rPr kumimoji="0" sz="1500" b="1" i="0" u="none" strike="noStrike" kern="1200" cap="none" spc="-20" normalizeH="0" baseline="0" noProof="0">
                <a:ln>
                  <a:noFill/>
                </a:ln>
                <a:solidFill>
                  <a:srgbClr val="305B75"/>
                </a:solidFill>
                <a:effectLst/>
                <a:uLnTx/>
                <a:uFillTx/>
                <a:latin typeface="Calibri"/>
                <a:ea typeface="+mn-ea"/>
                <a:cs typeface="Calibri"/>
              </a:rPr>
              <a:t>f</a:t>
            </a:r>
            <a:r>
              <a:rPr kumimoji="0" sz="1500" b="1" i="0" u="none" strike="noStrike" kern="1200" cap="none" spc="-15" normalizeH="0" baseline="0" noProof="0">
                <a:ln>
                  <a:noFill/>
                </a:ln>
                <a:solidFill>
                  <a:srgbClr val="305B75"/>
                </a:solidFill>
                <a:effectLst/>
                <a:uLnTx/>
                <a:uFillTx/>
                <a:latin typeface="Calibri"/>
                <a:ea typeface="+mn-ea"/>
                <a:cs typeface="Calibri"/>
              </a:rPr>
              <a:t>o</a:t>
            </a:r>
            <a:r>
              <a:rPr kumimoji="0" sz="1500" b="1" i="0" u="none" strike="noStrike" kern="1200" cap="none" spc="-10" normalizeH="0" baseline="0" noProof="0">
                <a:ln>
                  <a:noFill/>
                </a:ln>
                <a:solidFill>
                  <a:srgbClr val="305B75"/>
                </a:solidFill>
                <a:effectLst/>
                <a:uLnTx/>
                <a:uFillTx/>
                <a:latin typeface="Calibri"/>
                <a:ea typeface="+mn-ea"/>
                <a:cs typeface="Calibri"/>
              </a:rPr>
              <a:t>r</a:t>
            </a:r>
            <a:r>
              <a:rPr kumimoji="0" sz="1500" b="1" i="0" u="none" strike="noStrike" kern="1200" cap="none" spc="0" normalizeH="0" baseline="0" noProof="0">
                <a:ln>
                  <a:noFill/>
                </a:ln>
                <a:solidFill>
                  <a:srgbClr val="305B75"/>
                </a:solidFill>
                <a:effectLst/>
                <a:uLnTx/>
                <a:uFillTx/>
                <a:latin typeface="Calibri"/>
                <a:ea typeface="+mn-ea"/>
                <a:cs typeface="Calibri"/>
              </a:rPr>
              <a:t>m</a:t>
            </a:r>
            <a:r>
              <a:rPr kumimoji="0" sz="1500" b="1" i="0" u="none" strike="noStrike" kern="1200" cap="none" spc="-20" normalizeH="0" baseline="0" noProof="0">
                <a:ln>
                  <a:noFill/>
                </a:ln>
                <a:solidFill>
                  <a:srgbClr val="305B75"/>
                </a:solidFill>
                <a:effectLst/>
                <a:uLnTx/>
                <a:uFillTx/>
                <a:latin typeface="Calibri"/>
                <a:ea typeface="+mn-ea"/>
                <a:cs typeface="Calibri"/>
              </a:rPr>
              <a:t>a</a:t>
            </a:r>
            <a:r>
              <a:rPr kumimoji="0" sz="1500" b="1" i="0" u="none" strike="noStrike" kern="1200" cap="none" spc="-15" normalizeH="0" baseline="0" noProof="0">
                <a:ln>
                  <a:noFill/>
                </a:ln>
                <a:solidFill>
                  <a:srgbClr val="305B75"/>
                </a:solidFill>
                <a:effectLst/>
                <a:uLnTx/>
                <a:uFillTx/>
                <a:latin typeface="Calibri"/>
                <a:ea typeface="+mn-ea"/>
                <a:cs typeface="Calibri"/>
              </a:rPr>
              <a:t>t</a:t>
            </a:r>
            <a:r>
              <a:rPr kumimoji="0" sz="1500" b="1" i="0" u="none" strike="noStrike" kern="1200" cap="none" spc="-5" normalizeH="0" baseline="0" noProof="0">
                <a:ln>
                  <a:noFill/>
                </a:ln>
                <a:solidFill>
                  <a:srgbClr val="305B75"/>
                </a:solidFill>
                <a:effectLst/>
                <a:uLnTx/>
                <a:uFillTx/>
                <a:latin typeface="Calibri"/>
                <a:ea typeface="+mn-ea"/>
                <a:cs typeface="Calibri"/>
              </a:rPr>
              <a:t>i</a:t>
            </a:r>
            <a:r>
              <a:rPr kumimoji="0" sz="1500" b="1" i="0" u="none" strike="noStrike" kern="1200" cap="none" spc="-15" normalizeH="0" baseline="0" noProof="0">
                <a:ln>
                  <a:noFill/>
                </a:ln>
                <a:solidFill>
                  <a:srgbClr val="305B75"/>
                </a:solidFill>
                <a:effectLst/>
                <a:uLnTx/>
                <a:uFillTx/>
                <a:latin typeface="Calibri"/>
                <a:ea typeface="+mn-ea"/>
                <a:cs typeface="Calibri"/>
              </a:rPr>
              <a:t>o</a:t>
            </a:r>
            <a:r>
              <a:rPr kumimoji="0" sz="1500" b="1" i="0" u="none" strike="noStrike" kern="1200" cap="none" spc="-10" normalizeH="0" baseline="0" noProof="0">
                <a:ln>
                  <a:noFill/>
                </a:ln>
                <a:solidFill>
                  <a:srgbClr val="305B75"/>
                </a:solidFill>
                <a:effectLst/>
                <a:uLnTx/>
                <a:uFillTx/>
                <a:latin typeface="Calibri"/>
                <a:ea typeface="+mn-ea"/>
                <a:cs typeface="Calibri"/>
              </a:rPr>
              <a:t>n</a:t>
            </a:r>
            <a:endParaRPr kumimoji="0" sz="1500" b="0" i="0" u="none" strike="noStrike" kern="1200" cap="none" spc="0" normalizeH="0" baseline="0" noProof="0">
              <a:ln>
                <a:noFill/>
              </a:ln>
              <a:solidFill>
                <a:prstClr val="black"/>
              </a:solidFill>
              <a:effectLst/>
              <a:uLnTx/>
              <a:uFillTx/>
              <a:latin typeface="Calibri"/>
              <a:ea typeface="+mn-ea"/>
              <a:cs typeface="Calibri"/>
            </a:endParaRPr>
          </a:p>
          <a:p>
            <a:pPr marL="190500" marR="0" lvl="0" indent="-177800" algn="l" defTabSz="914400" rtl="0" eaLnBrk="1" fontAlgn="auto" latinLnBrk="0" hangingPunct="1">
              <a:lnSpc>
                <a:spcPct val="100000"/>
              </a:lnSpc>
              <a:spcBef>
                <a:spcPts val="0"/>
              </a:spcBef>
              <a:spcAft>
                <a:spcPts val="0"/>
              </a:spcAft>
              <a:buClr>
                <a:srgbClr val="CC006A"/>
              </a:buClr>
              <a:buSzTx/>
              <a:buFont typeface="Arial"/>
              <a:buChar char="•"/>
              <a:tabLst>
                <a:tab pos="191135" algn="l"/>
              </a:tabLst>
              <a:defRPr/>
            </a:pPr>
            <a:r>
              <a:rPr kumimoji="0" sz="1500" b="1" i="0" u="none" strike="noStrike" kern="1200" cap="none" spc="-10" normalizeH="0" baseline="0" noProof="0">
                <a:ln>
                  <a:noFill/>
                </a:ln>
                <a:solidFill>
                  <a:srgbClr val="305B75"/>
                </a:solidFill>
                <a:effectLst/>
                <a:uLnTx/>
                <a:uFillTx/>
                <a:latin typeface="Calibri"/>
                <a:ea typeface="+mn-ea"/>
                <a:cs typeface="Calibri"/>
              </a:rPr>
              <a:t>L</a:t>
            </a:r>
            <a:r>
              <a:rPr kumimoji="0" sz="1500" b="1" i="0" u="none" strike="noStrike" kern="1200" cap="none" spc="-15" normalizeH="0" baseline="0" noProof="0">
                <a:ln>
                  <a:noFill/>
                </a:ln>
                <a:solidFill>
                  <a:srgbClr val="305B75"/>
                </a:solidFill>
                <a:effectLst/>
                <a:uLnTx/>
                <a:uFillTx/>
                <a:latin typeface="Calibri"/>
                <a:ea typeface="+mn-ea"/>
                <a:cs typeface="Calibri"/>
              </a:rPr>
              <a:t>o</a:t>
            </a:r>
            <a:r>
              <a:rPr kumimoji="0" sz="1500" b="1" i="0" u="none" strike="noStrike" kern="1200" cap="none" spc="0" normalizeH="0" baseline="0" noProof="0">
                <a:ln>
                  <a:noFill/>
                </a:ln>
                <a:solidFill>
                  <a:srgbClr val="305B75"/>
                </a:solidFill>
                <a:effectLst/>
                <a:uLnTx/>
                <a:uFillTx/>
                <a:latin typeface="Calibri"/>
                <a:ea typeface="+mn-ea"/>
                <a:cs typeface="Calibri"/>
              </a:rPr>
              <a:t>w</a:t>
            </a:r>
            <a:r>
              <a:rPr kumimoji="0" sz="1500" b="1" i="0" u="none" strike="noStrike" kern="1200" cap="none" spc="-5" normalizeH="0" baseline="0" noProof="0">
                <a:ln>
                  <a:noFill/>
                </a:ln>
                <a:solidFill>
                  <a:srgbClr val="305B75"/>
                </a:solidFill>
                <a:effectLst/>
                <a:uLnTx/>
                <a:uFillTx/>
                <a:latin typeface="Calibri"/>
                <a:ea typeface="+mn-ea"/>
                <a:cs typeface="Calibri"/>
              </a:rPr>
              <a:t> </a:t>
            </a:r>
            <a:r>
              <a:rPr kumimoji="0" sz="1500" b="1" i="0" u="none" strike="noStrike" kern="1200" cap="none" spc="5" normalizeH="0" baseline="0" noProof="0">
                <a:ln>
                  <a:noFill/>
                </a:ln>
                <a:solidFill>
                  <a:srgbClr val="305B75"/>
                </a:solidFill>
                <a:effectLst/>
                <a:uLnTx/>
                <a:uFillTx/>
                <a:latin typeface="Calibri"/>
                <a:ea typeface="+mn-ea"/>
                <a:cs typeface="Calibri"/>
              </a:rPr>
              <a:t>P</a:t>
            </a:r>
            <a:r>
              <a:rPr kumimoji="0" sz="1500" b="1" i="0" u="none" strike="noStrike" kern="1200" cap="none" spc="-10" normalizeH="0" baseline="0" noProof="0">
                <a:ln>
                  <a:noFill/>
                </a:ln>
                <a:solidFill>
                  <a:srgbClr val="305B75"/>
                </a:solidFill>
                <a:effectLst/>
                <a:uLnTx/>
                <a:uFillTx/>
                <a:latin typeface="Calibri"/>
                <a:ea typeface="+mn-ea"/>
                <a:cs typeface="Calibri"/>
              </a:rPr>
              <a:t>rE</a:t>
            </a:r>
            <a:r>
              <a:rPr kumimoji="0" sz="1500" b="1" i="0" u="none" strike="noStrike" kern="1200" cap="none" spc="0" normalizeH="0" baseline="0" noProof="0">
                <a:ln>
                  <a:noFill/>
                </a:ln>
                <a:solidFill>
                  <a:srgbClr val="305B75"/>
                </a:solidFill>
                <a:effectLst/>
                <a:uLnTx/>
                <a:uFillTx/>
                <a:latin typeface="Calibri"/>
                <a:ea typeface="+mn-ea"/>
                <a:cs typeface="Calibri"/>
              </a:rPr>
              <a:t>P</a:t>
            </a:r>
            <a:r>
              <a:rPr kumimoji="0" sz="1500" b="1" i="0" u="none" strike="noStrike" kern="1200" cap="none" spc="10" normalizeH="0" baseline="0" noProof="0">
                <a:ln>
                  <a:noFill/>
                </a:ln>
                <a:solidFill>
                  <a:srgbClr val="305B75"/>
                </a:solidFill>
                <a:effectLst/>
                <a:uLnTx/>
                <a:uFillTx/>
                <a:latin typeface="Calibri"/>
                <a:ea typeface="+mn-ea"/>
                <a:cs typeface="Calibri"/>
              </a:rPr>
              <a:t> </a:t>
            </a:r>
            <a:r>
              <a:rPr kumimoji="0" sz="1500" b="1" i="0" u="none" strike="noStrike" kern="1200" cap="none" spc="-20" normalizeH="0" baseline="0" noProof="0">
                <a:ln>
                  <a:noFill/>
                </a:ln>
                <a:solidFill>
                  <a:srgbClr val="305B75"/>
                </a:solidFill>
                <a:effectLst/>
                <a:uLnTx/>
                <a:uFillTx/>
                <a:latin typeface="Calibri"/>
                <a:ea typeface="+mn-ea"/>
                <a:cs typeface="Calibri"/>
              </a:rPr>
              <a:t>a</a:t>
            </a:r>
            <a:r>
              <a:rPr kumimoji="0" sz="1500" b="1" i="0" u="none" strike="noStrike" kern="1200" cap="none" spc="-15" normalizeH="0" baseline="0" noProof="0">
                <a:ln>
                  <a:noFill/>
                </a:ln>
                <a:solidFill>
                  <a:srgbClr val="305B75"/>
                </a:solidFill>
                <a:effectLst/>
                <a:uLnTx/>
                <a:uFillTx/>
                <a:latin typeface="Calibri"/>
                <a:ea typeface="+mn-ea"/>
                <a:cs typeface="Calibri"/>
              </a:rPr>
              <a:t>w</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20" normalizeH="0" baseline="0" noProof="0">
                <a:ln>
                  <a:noFill/>
                </a:ln>
                <a:solidFill>
                  <a:srgbClr val="305B75"/>
                </a:solidFill>
                <a:effectLst/>
                <a:uLnTx/>
                <a:uFillTx/>
                <a:latin typeface="Calibri"/>
                <a:ea typeface="+mn-ea"/>
                <a:cs typeface="Calibri"/>
              </a:rPr>
              <a:t>r</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5" normalizeH="0" baseline="0" noProof="0">
                <a:ln>
                  <a:noFill/>
                </a:ln>
                <a:solidFill>
                  <a:srgbClr val="305B75"/>
                </a:solidFill>
                <a:effectLst/>
                <a:uLnTx/>
                <a:uFillTx/>
                <a:latin typeface="Calibri"/>
                <a:ea typeface="+mn-ea"/>
                <a:cs typeface="Calibri"/>
              </a:rPr>
              <a:t>n</a:t>
            </a:r>
            <a:r>
              <a:rPr kumimoji="0" sz="1500" b="1" i="0" u="none" strike="noStrike" kern="1200" cap="none" spc="0" normalizeH="0" baseline="0" noProof="0">
                <a:ln>
                  <a:noFill/>
                </a:ln>
                <a:solidFill>
                  <a:srgbClr val="305B75"/>
                </a:solidFill>
                <a:effectLst/>
                <a:uLnTx/>
                <a:uFillTx/>
                <a:latin typeface="Calibri"/>
                <a:ea typeface="+mn-ea"/>
                <a:cs typeface="Calibri"/>
              </a:rPr>
              <a:t>ess</a:t>
            </a:r>
            <a:endParaRPr kumimoji="0" sz="1500" b="0" i="0" u="none" strike="noStrike" kern="1200" cap="none" spc="0" normalizeH="0" baseline="0" noProof="0">
              <a:ln>
                <a:noFill/>
              </a:ln>
              <a:solidFill>
                <a:prstClr val="black"/>
              </a:solidFill>
              <a:effectLst/>
              <a:uLnTx/>
              <a:uFillTx/>
              <a:latin typeface="Calibri"/>
              <a:ea typeface="+mn-ea"/>
              <a:cs typeface="Calibri"/>
            </a:endParaRPr>
          </a:p>
          <a:p>
            <a:pPr marL="190500" marR="0" lvl="0" indent="-177800" algn="l" defTabSz="914400" rtl="0" eaLnBrk="1" fontAlgn="auto" latinLnBrk="0" hangingPunct="1">
              <a:lnSpc>
                <a:spcPct val="100000"/>
              </a:lnSpc>
              <a:spcBef>
                <a:spcPts val="0"/>
              </a:spcBef>
              <a:spcAft>
                <a:spcPts val="0"/>
              </a:spcAft>
              <a:buClr>
                <a:srgbClr val="CC006A"/>
              </a:buClr>
              <a:buSzTx/>
              <a:buFont typeface="Arial"/>
              <a:buChar char="•"/>
              <a:tabLst>
                <a:tab pos="191135" algn="l"/>
              </a:tabLst>
              <a:defRPr/>
            </a:pP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15" normalizeH="0" baseline="0" noProof="0">
                <a:ln>
                  <a:noFill/>
                </a:ln>
                <a:solidFill>
                  <a:srgbClr val="305B75"/>
                </a:solidFill>
                <a:effectLst/>
                <a:uLnTx/>
                <a:uFillTx/>
                <a:latin typeface="Calibri"/>
                <a:ea typeface="+mn-ea"/>
                <a:cs typeface="Calibri"/>
              </a:rPr>
              <a:t>p</a:t>
            </a:r>
            <a:r>
              <a:rPr kumimoji="0" sz="1500" b="1" i="0" u="none" strike="noStrike" kern="1200" cap="none" spc="-20" normalizeH="0" baseline="0" noProof="0">
                <a:ln>
                  <a:noFill/>
                </a:ln>
                <a:solidFill>
                  <a:srgbClr val="305B75"/>
                </a:solidFill>
                <a:effectLst/>
                <a:uLnTx/>
                <a:uFillTx/>
                <a:latin typeface="Calibri"/>
                <a:ea typeface="+mn-ea"/>
                <a:cs typeface="Calibri"/>
              </a:rPr>
              <a:t>a</a:t>
            </a:r>
            <a:r>
              <a:rPr kumimoji="0" sz="1500" b="1" i="0" u="none" strike="noStrike" kern="1200" cap="none" spc="-15" normalizeH="0" baseline="0" noProof="0">
                <a:ln>
                  <a:noFill/>
                </a:ln>
                <a:solidFill>
                  <a:srgbClr val="305B75"/>
                </a:solidFill>
                <a:effectLst/>
                <a:uLnTx/>
                <a:uFillTx/>
                <a:latin typeface="Calibri"/>
                <a:ea typeface="+mn-ea"/>
                <a:cs typeface="Calibri"/>
              </a:rPr>
              <a:t>t</a:t>
            </a:r>
            <a:r>
              <a:rPr kumimoji="0" sz="1500" b="1" i="0" u="none" strike="noStrike" kern="1200" cap="none" spc="-35" normalizeH="0" baseline="0" noProof="0">
                <a:ln>
                  <a:noFill/>
                </a:ln>
                <a:solidFill>
                  <a:srgbClr val="305B75"/>
                </a:solidFill>
                <a:effectLst/>
                <a:uLnTx/>
                <a:uFillTx/>
                <a:latin typeface="Calibri"/>
                <a:ea typeface="+mn-ea"/>
                <a:cs typeface="Calibri"/>
              </a:rPr>
              <a:t>h</a:t>
            </a:r>
            <a:r>
              <a:rPr kumimoji="0" sz="1500" b="1" i="0" u="none" strike="noStrike" kern="1200" cap="none" spc="-10" normalizeH="0" baseline="0" noProof="0">
                <a:ln>
                  <a:noFill/>
                </a:ln>
                <a:solidFill>
                  <a:srgbClr val="305B75"/>
                </a:solidFill>
                <a:effectLst/>
                <a:uLnTx/>
                <a:uFillTx/>
                <a:latin typeface="Calibri"/>
                <a:ea typeface="+mn-ea"/>
                <a:cs typeface="Calibri"/>
              </a:rPr>
              <a:t>y </a:t>
            </a:r>
            <a:r>
              <a:rPr kumimoji="0" sz="1500" b="1" i="0" u="none" strike="noStrike" kern="1200" cap="none" spc="-30" normalizeH="0" baseline="0" noProof="0">
                <a:ln>
                  <a:noFill/>
                </a:ln>
                <a:solidFill>
                  <a:srgbClr val="305B75"/>
                </a:solidFill>
                <a:effectLst/>
                <a:uLnTx/>
                <a:uFillTx/>
                <a:latin typeface="Calibri"/>
                <a:ea typeface="+mn-ea"/>
                <a:cs typeface="Calibri"/>
              </a:rPr>
              <a:t>t</a:t>
            </a:r>
            <a:r>
              <a:rPr kumimoji="0" sz="1500" b="1" i="0" u="none" strike="noStrike" kern="1200" cap="none" spc="-10" normalizeH="0" baseline="0" noProof="0">
                <a:ln>
                  <a:noFill/>
                </a:ln>
                <a:solidFill>
                  <a:srgbClr val="305B75"/>
                </a:solidFill>
                <a:effectLst/>
                <a:uLnTx/>
                <a:uFillTx/>
                <a:latin typeface="Calibri"/>
                <a:ea typeface="+mn-ea"/>
                <a:cs typeface="Calibri"/>
              </a:rPr>
              <a:t>o</a:t>
            </a:r>
            <a:r>
              <a:rPr kumimoji="0" sz="1500" b="1" i="0" u="none" strike="noStrike" kern="1200" cap="none" spc="5"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HI</a:t>
            </a:r>
            <a:r>
              <a:rPr kumimoji="0" sz="1500" b="1" i="0" u="none" strike="noStrike" kern="1200" cap="none" spc="0" normalizeH="0" baseline="0" noProof="0">
                <a:ln>
                  <a:noFill/>
                </a:ln>
                <a:solidFill>
                  <a:srgbClr val="305B75"/>
                </a:solidFill>
                <a:effectLst/>
                <a:uLnTx/>
                <a:uFillTx/>
                <a:latin typeface="Calibri"/>
                <a:ea typeface="+mn-ea"/>
                <a:cs typeface="Calibri"/>
              </a:rPr>
              <a:t>V</a:t>
            </a:r>
            <a:r>
              <a:rPr kumimoji="0" sz="1500" b="1" i="0" u="none" strike="noStrike" kern="1200" cap="none" spc="10" normalizeH="0" baseline="0" noProof="0">
                <a:ln>
                  <a:noFill/>
                </a:ln>
                <a:solidFill>
                  <a:srgbClr val="305B75"/>
                </a:solidFill>
                <a:effectLst/>
                <a:uLnTx/>
                <a:uFillTx/>
                <a:latin typeface="Calibri"/>
                <a:ea typeface="+mn-ea"/>
                <a:cs typeface="Calibri"/>
              </a:rPr>
              <a:t> </a:t>
            </a:r>
            <a:r>
              <a:rPr kumimoji="0" sz="1500" b="1" i="0" u="none" strike="noStrike" kern="1200" cap="none" spc="-5" normalizeH="0" baseline="0" noProof="0">
                <a:ln>
                  <a:noFill/>
                </a:ln>
                <a:solidFill>
                  <a:srgbClr val="305B75"/>
                </a:solidFill>
                <a:effectLst/>
                <a:uLnTx/>
                <a:uFillTx/>
                <a:latin typeface="Calibri"/>
                <a:ea typeface="+mn-ea"/>
                <a:cs typeface="Calibri"/>
              </a:rPr>
              <a:t>i</a:t>
            </a:r>
            <a:r>
              <a:rPr kumimoji="0" sz="1500" b="1" i="0" u="none" strike="noStrike" kern="1200" cap="none" spc="-25" normalizeH="0" baseline="0" noProof="0">
                <a:ln>
                  <a:noFill/>
                </a:ln>
                <a:solidFill>
                  <a:srgbClr val="305B75"/>
                </a:solidFill>
                <a:effectLst/>
                <a:uLnTx/>
                <a:uFillTx/>
                <a:latin typeface="Calibri"/>
                <a:ea typeface="+mn-ea"/>
                <a:cs typeface="Calibri"/>
              </a:rPr>
              <a:t>n</a:t>
            </a:r>
            <a:r>
              <a:rPr kumimoji="0" sz="1500" b="1" i="0" u="none" strike="noStrike" kern="1200" cap="none" spc="-40" normalizeH="0" baseline="0" noProof="0">
                <a:ln>
                  <a:noFill/>
                </a:ln>
                <a:solidFill>
                  <a:srgbClr val="305B75"/>
                </a:solidFill>
                <a:effectLst/>
                <a:uLnTx/>
                <a:uFillTx/>
                <a:latin typeface="Calibri"/>
                <a:ea typeface="+mn-ea"/>
                <a:cs typeface="Calibri"/>
              </a:rPr>
              <a:t>t</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5" normalizeH="0" baseline="0" noProof="0">
                <a:ln>
                  <a:noFill/>
                </a:ln>
                <a:solidFill>
                  <a:srgbClr val="305B75"/>
                </a:solidFill>
                <a:effectLst/>
                <a:uLnTx/>
                <a:uFillTx/>
                <a:latin typeface="Calibri"/>
                <a:ea typeface="+mn-ea"/>
                <a:cs typeface="Calibri"/>
              </a:rPr>
              <a:t>r</a:t>
            </a:r>
            <a:r>
              <a:rPr kumimoji="0" sz="1500" b="1" i="0" u="none" strike="noStrike" kern="1200" cap="none" spc="-15" normalizeH="0" baseline="0" noProof="0">
                <a:ln>
                  <a:noFill/>
                </a:ln>
                <a:solidFill>
                  <a:srgbClr val="305B75"/>
                </a:solidFill>
                <a:effectLst/>
                <a:uLnTx/>
                <a:uFillTx/>
                <a:latin typeface="Calibri"/>
                <a:ea typeface="+mn-ea"/>
                <a:cs typeface="Calibri"/>
              </a:rPr>
              <a:t>v</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15" normalizeH="0" baseline="0" noProof="0">
                <a:ln>
                  <a:noFill/>
                </a:ln>
                <a:solidFill>
                  <a:srgbClr val="305B75"/>
                </a:solidFill>
                <a:effectLst/>
                <a:uLnTx/>
                <a:uFillTx/>
                <a:latin typeface="Calibri"/>
                <a:ea typeface="+mn-ea"/>
                <a:cs typeface="Calibri"/>
              </a:rPr>
              <a:t>nt</a:t>
            </a:r>
            <a:r>
              <a:rPr kumimoji="0" sz="1500" b="1" i="0" u="none" strike="noStrike" kern="1200" cap="none" spc="-5" normalizeH="0" baseline="0" noProof="0">
                <a:ln>
                  <a:noFill/>
                </a:ln>
                <a:solidFill>
                  <a:srgbClr val="305B75"/>
                </a:solidFill>
                <a:effectLst/>
                <a:uLnTx/>
                <a:uFillTx/>
                <a:latin typeface="Calibri"/>
                <a:ea typeface="+mn-ea"/>
                <a:cs typeface="Calibri"/>
              </a:rPr>
              <a:t>i</a:t>
            </a:r>
            <a:r>
              <a:rPr kumimoji="0" sz="1500" b="1" i="0" u="none" strike="noStrike" kern="1200" cap="none" spc="-15" normalizeH="0" baseline="0" noProof="0">
                <a:ln>
                  <a:noFill/>
                </a:ln>
                <a:solidFill>
                  <a:srgbClr val="305B75"/>
                </a:solidFill>
                <a:effectLst/>
                <a:uLnTx/>
                <a:uFillTx/>
                <a:latin typeface="Calibri"/>
                <a:ea typeface="+mn-ea"/>
                <a:cs typeface="Calibri"/>
              </a:rPr>
              <a:t>on</a:t>
            </a:r>
            <a:r>
              <a:rPr kumimoji="0" sz="1500" b="1" i="0" u="none" strike="noStrike" kern="1200" cap="none" spc="-10" normalizeH="0" baseline="0" noProof="0">
                <a:ln>
                  <a:noFill/>
                </a:ln>
                <a:solidFill>
                  <a:srgbClr val="305B75"/>
                </a:solidFill>
                <a:effectLst/>
                <a:uLnTx/>
                <a:uFillTx/>
                <a:latin typeface="Calibri"/>
                <a:ea typeface="+mn-ea"/>
                <a:cs typeface="Calibri"/>
              </a:rPr>
              <a:t>s</a:t>
            </a:r>
            <a:endParaRPr kumimoji="0" sz="1500" b="0" i="0" u="none" strike="noStrike" kern="1200" cap="none" spc="0" normalizeH="0" baseline="0" noProof="0">
              <a:ln>
                <a:noFill/>
              </a:ln>
              <a:solidFill>
                <a:prstClr val="black"/>
              </a:solidFill>
              <a:effectLst/>
              <a:uLnTx/>
              <a:uFillTx/>
              <a:latin typeface="Calibri"/>
              <a:ea typeface="+mn-ea"/>
              <a:cs typeface="Calibri"/>
            </a:endParaRPr>
          </a:p>
          <a:p>
            <a:pPr marL="190500" marR="0" lvl="0" indent="-177800" algn="l" defTabSz="914400" rtl="0" eaLnBrk="1" fontAlgn="auto" latinLnBrk="0" hangingPunct="1">
              <a:lnSpc>
                <a:spcPct val="100000"/>
              </a:lnSpc>
              <a:spcBef>
                <a:spcPts val="35"/>
              </a:spcBef>
              <a:spcAft>
                <a:spcPts val="0"/>
              </a:spcAft>
              <a:buClr>
                <a:srgbClr val="CC006A"/>
              </a:buClr>
              <a:buSzTx/>
              <a:buFont typeface="Arial"/>
              <a:buChar char="•"/>
              <a:tabLst>
                <a:tab pos="191135" algn="l"/>
              </a:tabLst>
              <a:defRPr/>
            </a:pPr>
            <a:r>
              <a:rPr kumimoji="0" sz="1500" b="1" i="0" u="none" strike="noStrike" kern="1200" cap="none" spc="-135" normalizeH="0" baseline="0" noProof="0">
                <a:ln>
                  <a:noFill/>
                </a:ln>
                <a:solidFill>
                  <a:srgbClr val="305B75"/>
                </a:solidFill>
                <a:effectLst/>
                <a:uLnTx/>
                <a:uFillTx/>
                <a:latin typeface="Calibri"/>
                <a:ea typeface="+mn-ea"/>
                <a:cs typeface="Calibri"/>
              </a:rPr>
              <a:t>T</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15" normalizeH="0" baseline="0" noProof="0">
                <a:ln>
                  <a:noFill/>
                </a:ln>
                <a:solidFill>
                  <a:srgbClr val="305B75"/>
                </a:solidFill>
                <a:effectLst/>
                <a:uLnTx/>
                <a:uFillTx/>
                <a:latin typeface="Calibri"/>
                <a:ea typeface="+mn-ea"/>
                <a:cs typeface="Calibri"/>
              </a:rPr>
              <a:t>n</a:t>
            </a:r>
            <a:r>
              <a:rPr kumimoji="0" sz="1500" b="1" i="0" u="none" strike="noStrike" kern="1200" cap="none" spc="-5" normalizeH="0" baseline="0" noProof="0">
                <a:ln>
                  <a:noFill/>
                </a:ln>
                <a:solidFill>
                  <a:srgbClr val="305B75"/>
                </a:solidFill>
                <a:effectLst/>
                <a:uLnTx/>
                <a:uFillTx/>
                <a:latin typeface="Calibri"/>
                <a:ea typeface="+mn-ea"/>
                <a:cs typeface="Calibri"/>
              </a:rPr>
              <a:t>si</a:t>
            </a:r>
            <a:r>
              <a:rPr kumimoji="0" sz="1500" b="1" i="0" u="none" strike="noStrike" kern="1200" cap="none" spc="-15" normalizeH="0" baseline="0" noProof="0">
                <a:ln>
                  <a:noFill/>
                </a:ln>
                <a:solidFill>
                  <a:srgbClr val="305B75"/>
                </a:solidFill>
                <a:effectLst/>
                <a:uLnTx/>
                <a:uFillTx/>
                <a:latin typeface="Calibri"/>
                <a:ea typeface="+mn-ea"/>
                <a:cs typeface="Calibri"/>
              </a:rPr>
              <a:t>on</a:t>
            </a:r>
            <a:r>
              <a:rPr kumimoji="0" sz="1500" b="1" i="0" u="none" strike="noStrike" kern="1200" cap="none" spc="-10" normalizeH="0" baseline="0" noProof="0">
                <a:ln>
                  <a:noFill/>
                </a:ln>
                <a:solidFill>
                  <a:srgbClr val="305B75"/>
                </a:solidFill>
                <a:effectLst/>
                <a:uLnTx/>
                <a:uFillTx/>
                <a:latin typeface="Calibri"/>
                <a:ea typeface="+mn-ea"/>
                <a:cs typeface="Calibri"/>
              </a:rPr>
              <a:t>s</a:t>
            </a:r>
            <a:r>
              <a:rPr kumimoji="0" sz="1500" b="1" i="0" u="none" strike="noStrike" kern="1200" cap="none" spc="-15"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15" normalizeH="0" baseline="0" noProof="0">
                <a:ln>
                  <a:noFill/>
                </a:ln>
                <a:solidFill>
                  <a:srgbClr val="305B75"/>
                </a:solidFill>
                <a:effectLst/>
                <a:uLnTx/>
                <a:uFillTx/>
                <a:latin typeface="Calibri"/>
                <a:ea typeface="+mn-ea"/>
                <a:cs typeface="Calibri"/>
              </a:rPr>
              <a:t>bou</a:t>
            </a:r>
            <a:r>
              <a:rPr kumimoji="0" sz="1500" b="1" i="0" u="none" strike="noStrike" kern="1200" cap="none" spc="-10" normalizeH="0" baseline="0" noProof="0">
                <a:ln>
                  <a:noFill/>
                </a:ln>
                <a:solidFill>
                  <a:srgbClr val="305B75"/>
                </a:solidFill>
                <a:effectLst/>
                <a:uLnTx/>
                <a:uFillTx/>
                <a:latin typeface="Calibri"/>
                <a:ea typeface="+mn-ea"/>
                <a:cs typeface="Calibri"/>
              </a:rPr>
              <a:t>t </a:t>
            </a:r>
            <a:r>
              <a:rPr kumimoji="0" sz="1500" b="1" i="0" u="none" strike="noStrike" kern="1200" cap="none" spc="-25" normalizeH="0" baseline="0" noProof="0">
                <a:ln>
                  <a:noFill/>
                </a:ln>
                <a:solidFill>
                  <a:srgbClr val="305B75"/>
                </a:solidFill>
                <a:effectLst/>
                <a:uLnTx/>
                <a:uFillTx/>
                <a:latin typeface="Calibri"/>
                <a:ea typeface="+mn-ea"/>
                <a:cs typeface="Calibri"/>
              </a:rPr>
              <a:t>y</a:t>
            </a:r>
            <a:r>
              <a:rPr kumimoji="0" sz="1500" b="1" i="0" u="none" strike="noStrike" kern="1200" cap="none" spc="-15" normalizeH="0" baseline="0" noProof="0">
                <a:ln>
                  <a:noFill/>
                </a:ln>
                <a:solidFill>
                  <a:srgbClr val="305B75"/>
                </a:solidFill>
                <a:effectLst/>
                <a:uLnTx/>
                <a:uFillTx/>
                <a:latin typeface="Calibri"/>
                <a:ea typeface="+mn-ea"/>
                <a:cs typeface="Calibri"/>
              </a:rPr>
              <a:t>out</a:t>
            </a:r>
            <a:r>
              <a:rPr kumimoji="0" sz="1500" b="1" i="0" u="none" strike="noStrike" kern="1200" cap="none" spc="-10" normalizeH="0" baseline="0" noProof="0">
                <a:ln>
                  <a:noFill/>
                </a:ln>
                <a:solidFill>
                  <a:srgbClr val="305B75"/>
                </a:solidFill>
                <a:effectLst/>
                <a:uLnTx/>
                <a:uFillTx/>
                <a:latin typeface="Calibri"/>
                <a:ea typeface="+mn-ea"/>
                <a:cs typeface="Calibri"/>
              </a:rPr>
              <a:t>h</a:t>
            </a:r>
            <a:r>
              <a:rPr kumimoji="0" sz="1500" b="1" i="0" u="none" strike="noStrike" kern="1200" cap="none" spc="5"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s</a:t>
            </a:r>
            <a:r>
              <a:rPr kumimoji="0" sz="1500" b="1" i="0" u="none" strike="noStrike" kern="1200" cap="none" spc="-25" normalizeH="0" baseline="0" noProof="0">
                <a:ln>
                  <a:noFill/>
                </a:ln>
                <a:solidFill>
                  <a:srgbClr val="305B75"/>
                </a:solidFill>
                <a:effectLst/>
                <a:uLnTx/>
                <a:uFillTx/>
                <a:latin typeface="Calibri"/>
                <a:ea typeface="+mn-ea"/>
                <a:cs typeface="Calibri"/>
              </a:rPr>
              <a:t>e</a:t>
            </a:r>
            <a:r>
              <a:rPr kumimoji="0" sz="1500" b="1" i="0" u="none" strike="noStrike" kern="1200" cap="none" spc="-20" normalizeH="0" baseline="0" noProof="0">
                <a:ln>
                  <a:noFill/>
                </a:ln>
                <a:solidFill>
                  <a:srgbClr val="305B75"/>
                </a:solidFill>
                <a:effectLst/>
                <a:uLnTx/>
                <a:uFillTx/>
                <a:latin typeface="Calibri"/>
                <a:ea typeface="+mn-ea"/>
                <a:cs typeface="Calibri"/>
              </a:rPr>
              <a:t>x</a:t>
            </a:r>
            <a:r>
              <a:rPr kumimoji="0" sz="1500" b="1" i="0" u="none" strike="noStrike" kern="1200" cap="none" spc="-15" normalizeH="0" baseline="0" noProof="0">
                <a:ln>
                  <a:noFill/>
                </a:ln>
                <a:solidFill>
                  <a:srgbClr val="305B75"/>
                </a:solidFill>
                <a:effectLst/>
                <a:uLnTx/>
                <a:uFillTx/>
                <a:latin typeface="Calibri"/>
                <a:ea typeface="+mn-ea"/>
                <a:cs typeface="Calibri"/>
              </a:rPr>
              <a:t>u</a:t>
            </a:r>
            <a:r>
              <a:rPr kumimoji="0" sz="1500" b="1" i="0" u="none" strike="noStrike" kern="1200" cap="none" spc="-5" normalizeH="0" baseline="0" noProof="0">
                <a:ln>
                  <a:noFill/>
                </a:ln>
                <a:solidFill>
                  <a:srgbClr val="305B75"/>
                </a:solidFill>
                <a:effectLst/>
                <a:uLnTx/>
                <a:uFillTx/>
                <a:latin typeface="Calibri"/>
                <a:ea typeface="+mn-ea"/>
                <a:cs typeface="Calibri"/>
              </a:rPr>
              <a:t>ali</a:t>
            </a:r>
            <a:r>
              <a:rPr kumimoji="0" sz="1500" b="1" i="0" u="none" strike="noStrike" kern="1200" cap="none" spc="-15" normalizeH="0" baseline="0" noProof="0">
                <a:ln>
                  <a:noFill/>
                </a:ln>
                <a:solidFill>
                  <a:srgbClr val="305B75"/>
                </a:solidFill>
                <a:effectLst/>
                <a:uLnTx/>
                <a:uFillTx/>
                <a:latin typeface="Calibri"/>
                <a:ea typeface="+mn-ea"/>
                <a:cs typeface="Calibri"/>
              </a:rPr>
              <a:t>t</a:t>
            </a:r>
            <a:r>
              <a:rPr kumimoji="0" sz="1500" b="1" i="0" u="none" strike="noStrike" kern="1200" cap="none" spc="-10" normalizeH="0" baseline="0" noProof="0">
                <a:ln>
                  <a:noFill/>
                </a:ln>
                <a:solidFill>
                  <a:srgbClr val="305B75"/>
                </a:solidFill>
                <a:effectLst/>
                <a:uLnTx/>
                <a:uFillTx/>
                <a:latin typeface="Calibri"/>
                <a:ea typeface="+mn-ea"/>
                <a:cs typeface="Calibri"/>
              </a:rPr>
              <a:t>y</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8">
            <a:extLst>
              <a:ext uri="{FF2B5EF4-FFF2-40B4-BE49-F238E27FC236}">
                <a16:creationId xmlns:a16="http://schemas.microsoft.com/office/drawing/2014/main" id="{5EF45F85-D2EA-49FA-94D9-FA85F6C83522}"/>
              </a:ext>
            </a:extLst>
          </p:cNvPr>
          <p:cNvSpPr txBox="1"/>
          <p:nvPr/>
        </p:nvSpPr>
        <p:spPr>
          <a:xfrm>
            <a:off x="8727529" y="5284824"/>
            <a:ext cx="2298065" cy="1384995"/>
          </a:xfrm>
          <a:prstGeom prst="rect">
            <a:avLst/>
          </a:prstGeom>
        </p:spPr>
        <p:txBody>
          <a:bodyPr vert="horz" wrap="square" lIns="0" tIns="0" rIns="0" bIns="0" rtlCol="0">
            <a:spAutoFit/>
          </a:bodyPr>
          <a:lstStyle/>
          <a:p>
            <a:pPr marL="190500" marR="262255" lvl="0" indent="-177800" algn="l" defTabSz="914400" rtl="0" eaLnBrk="1" fontAlgn="auto" latinLnBrk="0" hangingPunct="1">
              <a:lnSpc>
                <a:spcPct val="100000"/>
              </a:lnSpc>
              <a:spcBef>
                <a:spcPts val="0"/>
              </a:spcBef>
              <a:spcAft>
                <a:spcPts val="0"/>
              </a:spcAft>
              <a:buClr>
                <a:srgbClr val="CC006A"/>
              </a:buClr>
              <a:buSzTx/>
              <a:buFont typeface="Arial"/>
              <a:buChar char="•"/>
              <a:tabLst>
                <a:tab pos="191135" algn="l"/>
              </a:tabLst>
              <a:defRPr/>
            </a:pPr>
            <a:r>
              <a:rPr kumimoji="0" lang="en-US" sz="1500" b="1" i="0" u="none" strike="noStrike" kern="1200" cap="none" spc="-10" normalizeH="0" baseline="0" noProof="0">
                <a:ln>
                  <a:noFill/>
                </a:ln>
                <a:solidFill>
                  <a:srgbClr val="305B75"/>
                </a:solidFill>
                <a:effectLst/>
                <a:uLnTx/>
                <a:uFillTx/>
                <a:latin typeface="Calibri"/>
                <a:ea typeface="+mn-ea"/>
                <a:cs typeface="Calibri"/>
              </a:rPr>
              <a:t>Negative clinic experience </a:t>
            </a:r>
          </a:p>
          <a:p>
            <a:pPr marL="190500" marR="0" lvl="0" indent="-177800" algn="l" defTabSz="914400" rtl="0" eaLnBrk="1" fontAlgn="auto" latinLnBrk="0" hangingPunct="1">
              <a:lnSpc>
                <a:spcPct val="100000"/>
              </a:lnSpc>
              <a:spcBef>
                <a:spcPts val="0"/>
              </a:spcBef>
              <a:spcAft>
                <a:spcPts val="0"/>
              </a:spcAft>
              <a:buClr>
                <a:srgbClr val="CC006A"/>
              </a:buClr>
              <a:buSzTx/>
              <a:buFont typeface="Arial"/>
              <a:buChar char="•"/>
              <a:tabLst>
                <a:tab pos="191135" algn="l"/>
              </a:tabLst>
              <a:defRPr/>
            </a:pPr>
            <a:r>
              <a:rPr kumimoji="0" sz="1500" b="1" i="0" u="none" strike="noStrike" kern="1200" cap="none" spc="-10" normalizeH="0" baseline="0" noProof="0">
                <a:ln>
                  <a:noFill/>
                </a:ln>
                <a:solidFill>
                  <a:srgbClr val="305B75"/>
                </a:solidFill>
                <a:effectLst/>
                <a:uLnTx/>
                <a:uFillTx/>
                <a:latin typeface="Calibri"/>
                <a:ea typeface="+mn-ea"/>
                <a:cs typeface="Calibri"/>
              </a:rPr>
              <a:t>L</a:t>
            </a:r>
            <a:r>
              <a:rPr kumimoji="0" sz="1500" b="1" i="0" u="none" strike="noStrike" kern="1200" cap="none" spc="-15" normalizeH="0" baseline="0" noProof="0">
                <a:ln>
                  <a:noFill/>
                </a:ln>
                <a:solidFill>
                  <a:srgbClr val="305B75"/>
                </a:solidFill>
                <a:effectLst/>
                <a:uLnTx/>
                <a:uFillTx/>
                <a:latin typeface="Calibri"/>
                <a:ea typeface="+mn-ea"/>
                <a:cs typeface="Calibri"/>
              </a:rPr>
              <a:t>on</a:t>
            </a:r>
            <a:r>
              <a:rPr kumimoji="0" sz="1500" b="1" i="0" u="none" strike="noStrike" kern="1200" cap="none" spc="0" normalizeH="0" baseline="0" noProof="0">
                <a:ln>
                  <a:noFill/>
                </a:ln>
                <a:solidFill>
                  <a:srgbClr val="305B75"/>
                </a:solidFill>
                <a:effectLst/>
                <a:uLnTx/>
                <a:uFillTx/>
                <a:latin typeface="Calibri"/>
                <a:ea typeface="+mn-ea"/>
                <a:cs typeface="Calibri"/>
              </a:rPr>
              <a:t>g</a:t>
            </a:r>
            <a:r>
              <a:rPr kumimoji="0" sz="1500" b="1" i="0" u="none" strike="noStrike" kern="1200" cap="none" spc="5" normalizeH="0" baseline="0" noProof="0">
                <a:ln>
                  <a:noFill/>
                </a:ln>
                <a:solidFill>
                  <a:srgbClr val="305B75"/>
                </a:solidFill>
                <a:effectLst/>
                <a:uLnTx/>
                <a:uFillTx/>
                <a:latin typeface="Calibri"/>
                <a:ea typeface="+mn-ea"/>
                <a:cs typeface="Calibri"/>
              </a:rPr>
              <a:t> </a:t>
            </a:r>
            <a:r>
              <a:rPr kumimoji="0" lang="en-US" sz="1500" b="1" i="0" u="none" strike="noStrike" kern="1200" cap="none" spc="5" normalizeH="0" baseline="0" noProof="0">
                <a:ln>
                  <a:noFill/>
                </a:ln>
                <a:solidFill>
                  <a:srgbClr val="305B75"/>
                </a:solidFill>
                <a:effectLst/>
                <a:uLnTx/>
                <a:uFillTx/>
                <a:latin typeface="Calibri"/>
                <a:ea typeface="+mn-ea"/>
                <a:cs typeface="Calibri"/>
              </a:rPr>
              <a:t>distance to health facilities </a:t>
            </a:r>
          </a:p>
          <a:p>
            <a:pPr marL="190500" marR="0" lvl="0" indent="-177800" algn="l" defTabSz="914400" rtl="0" eaLnBrk="1" fontAlgn="auto" latinLnBrk="0" hangingPunct="1">
              <a:lnSpc>
                <a:spcPct val="100000"/>
              </a:lnSpc>
              <a:spcBef>
                <a:spcPts val="0"/>
              </a:spcBef>
              <a:spcAft>
                <a:spcPts val="0"/>
              </a:spcAft>
              <a:buClr>
                <a:srgbClr val="CC006A"/>
              </a:buClr>
              <a:buSzTx/>
              <a:buFont typeface="Arial"/>
              <a:buChar char="•"/>
              <a:tabLst>
                <a:tab pos="191135" algn="l"/>
              </a:tabLst>
              <a:defRPr/>
            </a:pPr>
            <a:r>
              <a:rPr kumimoji="0" sz="1500" b="1" i="0" u="none" strike="noStrike" kern="1200" cap="none" spc="5" normalizeH="0" baseline="0" noProof="0">
                <a:ln>
                  <a:noFill/>
                </a:ln>
                <a:solidFill>
                  <a:srgbClr val="305B75"/>
                </a:solidFill>
                <a:effectLst/>
                <a:uLnTx/>
                <a:uFillTx/>
                <a:latin typeface="Calibri"/>
                <a:ea typeface="+mn-ea"/>
                <a:cs typeface="Calibri"/>
              </a:rPr>
              <a:t>P</a:t>
            </a:r>
            <a:r>
              <a:rPr kumimoji="0" sz="1500" b="1" i="0" u="none" strike="noStrike" kern="1200" cap="none" spc="-30" normalizeH="0" baseline="0" noProof="0">
                <a:ln>
                  <a:noFill/>
                </a:ln>
                <a:solidFill>
                  <a:srgbClr val="305B75"/>
                </a:solidFill>
                <a:effectLst/>
                <a:uLnTx/>
                <a:uFillTx/>
                <a:latin typeface="Calibri"/>
                <a:ea typeface="+mn-ea"/>
                <a:cs typeface="Calibri"/>
              </a:rPr>
              <a:t>r</a:t>
            </a:r>
            <a:r>
              <a:rPr kumimoji="0" sz="1500" b="1" i="0" u="none" strike="noStrike" kern="1200" cap="none" spc="-15" normalizeH="0" baseline="0" noProof="0">
                <a:ln>
                  <a:noFill/>
                </a:ln>
                <a:solidFill>
                  <a:srgbClr val="305B75"/>
                </a:solidFill>
                <a:effectLst/>
                <a:uLnTx/>
                <a:uFillTx/>
                <a:latin typeface="Calibri"/>
                <a:ea typeface="+mn-ea"/>
                <a:cs typeface="Calibri"/>
              </a:rPr>
              <a:t>oduc</a:t>
            </a:r>
            <a:r>
              <a:rPr kumimoji="0" sz="1500" b="1" i="0" u="none" strike="noStrike" kern="1200" cap="none" spc="-10" normalizeH="0" baseline="0" noProof="0">
                <a:ln>
                  <a:noFill/>
                </a:ln>
                <a:solidFill>
                  <a:srgbClr val="305B75"/>
                </a:solidFill>
                <a:effectLst/>
                <a:uLnTx/>
                <a:uFillTx/>
                <a:latin typeface="Calibri"/>
                <a:ea typeface="+mn-ea"/>
                <a:cs typeface="Calibri"/>
              </a:rPr>
              <a:t>t</a:t>
            </a:r>
            <a:r>
              <a:rPr kumimoji="0" sz="1500" b="1" i="0" u="none" strike="noStrike" kern="1200" cap="none" spc="15" normalizeH="0" baseline="0" noProof="0">
                <a:ln>
                  <a:noFill/>
                </a:ln>
                <a:solidFill>
                  <a:srgbClr val="305B75"/>
                </a:solidFill>
                <a:effectLst/>
                <a:uLnTx/>
                <a:uFillTx/>
                <a:latin typeface="Calibri"/>
                <a:ea typeface="+mn-ea"/>
                <a:cs typeface="Calibri"/>
              </a:rPr>
              <a:t> </a:t>
            </a:r>
            <a:r>
              <a:rPr kumimoji="0" sz="1500" b="1" i="0" u="none" strike="noStrike" kern="1200" cap="none" spc="-15" normalizeH="0" baseline="0" noProof="0">
                <a:ln>
                  <a:noFill/>
                </a:ln>
                <a:solidFill>
                  <a:srgbClr val="305B75"/>
                </a:solidFill>
                <a:effectLst/>
                <a:uLnTx/>
                <a:uFillTx/>
                <a:latin typeface="Calibri"/>
                <a:ea typeface="+mn-ea"/>
                <a:cs typeface="Calibri"/>
              </a:rPr>
              <a:t>p</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5" normalizeH="0" baseline="0" noProof="0">
                <a:ln>
                  <a:noFill/>
                </a:ln>
                <a:solidFill>
                  <a:srgbClr val="305B75"/>
                </a:solidFill>
                <a:effectLst/>
                <a:uLnTx/>
                <a:uFillTx/>
                <a:latin typeface="Calibri"/>
                <a:ea typeface="+mn-ea"/>
                <a:cs typeface="Calibri"/>
              </a:rPr>
              <a:t>c</a:t>
            </a:r>
            <a:r>
              <a:rPr kumimoji="0" sz="1500" b="1" i="0" u="none" strike="noStrike" kern="1200" cap="none" spc="-35" normalizeH="0" baseline="0" noProof="0">
                <a:ln>
                  <a:noFill/>
                </a:ln>
                <a:solidFill>
                  <a:srgbClr val="305B75"/>
                </a:solidFill>
                <a:effectLst/>
                <a:uLnTx/>
                <a:uFillTx/>
                <a:latin typeface="Calibri"/>
                <a:ea typeface="+mn-ea"/>
                <a:cs typeface="Calibri"/>
              </a:rPr>
              <a:t>k</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5" normalizeH="0" baseline="0" noProof="0">
                <a:ln>
                  <a:noFill/>
                </a:ln>
                <a:solidFill>
                  <a:srgbClr val="305B75"/>
                </a:solidFill>
                <a:effectLst/>
                <a:uLnTx/>
                <a:uFillTx/>
                <a:latin typeface="Calibri"/>
                <a:ea typeface="+mn-ea"/>
                <a:cs typeface="Calibri"/>
              </a:rPr>
              <a:t>gi</a:t>
            </a:r>
            <a:r>
              <a:rPr kumimoji="0" sz="1500" b="1" i="0" u="none" strike="noStrike" kern="1200" cap="none" spc="-15" normalizeH="0" baseline="0" noProof="0">
                <a:ln>
                  <a:noFill/>
                </a:ln>
                <a:solidFill>
                  <a:srgbClr val="305B75"/>
                </a:solidFill>
                <a:effectLst/>
                <a:uLnTx/>
                <a:uFillTx/>
                <a:latin typeface="Calibri"/>
                <a:ea typeface="+mn-ea"/>
                <a:cs typeface="Calibri"/>
              </a:rPr>
              <a:t>n</a:t>
            </a:r>
            <a:r>
              <a:rPr kumimoji="0" sz="1500" b="1" i="0" u="none" strike="noStrike" kern="1200" cap="none" spc="-10" normalizeH="0" baseline="0" noProof="0">
                <a:ln>
                  <a:noFill/>
                </a:ln>
                <a:solidFill>
                  <a:srgbClr val="305B75"/>
                </a:solidFill>
                <a:effectLst/>
                <a:uLnTx/>
                <a:uFillTx/>
                <a:latin typeface="Calibri"/>
                <a:ea typeface="+mn-ea"/>
                <a:cs typeface="Calibri"/>
              </a:rPr>
              <a:t>g</a:t>
            </a:r>
            <a:r>
              <a:rPr kumimoji="0" sz="1500" b="1" i="0" u="none" strike="noStrike" kern="1200" cap="none" spc="-20" normalizeH="0" baseline="0" noProof="0">
                <a:ln>
                  <a:noFill/>
                </a:ln>
                <a:solidFill>
                  <a:srgbClr val="305B75"/>
                </a:solidFill>
                <a:effectLst/>
                <a:uLnTx/>
                <a:uFillTx/>
                <a:latin typeface="Calibri"/>
                <a:ea typeface="+mn-ea"/>
                <a:cs typeface="Calibri"/>
              </a:rPr>
              <a:t> </a:t>
            </a:r>
            <a:r>
              <a:rPr kumimoji="0" sz="1500" b="1" i="0" u="none" strike="noStrike" kern="1200" cap="none" spc="-10" normalizeH="0" baseline="0" noProof="0">
                <a:ln>
                  <a:noFill/>
                </a:ln>
                <a:solidFill>
                  <a:srgbClr val="305B75"/>
                </a:solidFill>
                <a:effectLst/>
                <a:uLnTx/>
                <a:uFillTx/>
                <a:latin typeface="Calibri"/>
                <a:ea typeface="+mn-ea"/>
                <a:cs typeface="Calibri"/>
              </a:rPr>
              <a:t>a</a:t>
            </a:r>
            <a:r>
              <a:rPr kumimoji="0" sz="1500" b="1" i="0" u="none" strike="noStrike" kern="1200" cap="none" spc="-15" normalizeH="0" baseline="0" noProof="0">
                <a:ln>
                  <a:noFill/>
                </a:ln>
                <a:solidFill>
                  <a:srgbClr val="305B75"/>
                </a:solidFill>
                <a:effectLst/>
                <a:uLnTx/>
                <a:uFillTx/>
                <a:latin typeface="Calibri"/>
                <a:ea typeface="+mn-ea"/>
                <a:cs typeface="Calibri"/>
              </a:rPr>
              <a:t>nd</a:t>
            </a:r>
            <a:r>
              <a:rPr kumimoji="0" sz="1500" b="1" i="0" u="none" strike="noStrike" kern="1200" cap="none" spc="-10" normalizeH="0" baseline="0" noProof="0">
                <a:ln>
                  <a:noFill/>
                </a:ln>
                <a:solidFill>
                  <a:srgbClr val="305B75"/>
                </a:solidFill>
                <a:effectLst/>
                <a:uLnTx/>
                <a:uFillTx/>
                <a:latin typeface="Calibri"/>
                <a:ea typeface="+mn-ea"/>
                <a:cs typeface="Calibri"/>
              </a:rPr>
              <a:t> la</a:t>
            </a:r>
            <a:r>
              <a:rPr kumimoji="0" sz="1500" b="1" i="0" u="none" strike="noStrike" kern="1200" cap="none" spc="-15" normalizeH="0" baseline="0" noProof="0">
                <a:ln>
                  <a:noFill/>
                </a:ln>
                <a:solidFill>
                  <a:srgbClr val="305B75"/>
                </a:solidFill>
                <a:effectLst/>
                <a:uLnTx/>
                <a:uFillTx/>
                <a:latin typeface="Calibri"/>
                <a:ea typeface="+mn-ea"/>
                <a:cs typeface="Calibri"/>
              </a:rPr>
              <a:t>b</a:t>
            </a:r>
            <a:r>
              <a:rPr kumimoji="0" sz="1500" b="1" i="0" u="none" strike="noStrike" kern="1200" cap="none" spc="0" normalizeH="0" baseline="0" noProof="0">
                <a:ln>
                  <a:noFill/>
                </a:ln>
                <a:solidFill>
                  <a:srgbClr val="305B75"/>
                </a:solidFill>
                <a:effectLst/>
                <a:uLnTx/>
                <a:uFillTx/>
                <a:latin typeface="Calibri"/>
                <a:ea typeface="+mn-ea"/>
                <a:cs typeface="Calibri"/>
              </a:rPr>
              <a:t>e</a:t>
            </a:r>
            <a:r>
              <a:rPr kumimoji="0" sz="1500" b="1" i="0" u="none" strike="noStrike" kern="1200" cap="none" spc="-5" normalizeH="0" baseline="0" noProof="0">
                <a:ln>
                  <a:noFill/>
                </a:ln>
                <a:solidFill>
                  <a:srgbClr val="305B75"/>
                </a:solidFill>
                <a:effectLst/>
                <a:uLnTx/>
                <a:uFillTx/>
                <a:latin typeface="Calibri"/>
                <a:ea typeface="+mn-ea"/>
                <a:cs typeface="Calibri"/>
              </a:rPr>
              <a:t>l</a:t>
            </a:r>
            <a:r>
              <a:rPr kumimoji="0" sz="1500" b="1" i="0" u="none" strike="noStrike" kern="1200" cap="none" spc="-15" normalizeH="0" baseline="0" noProof="0">
                <a:ln>
                  <a:noFill/>
                </a:ln>
                <a:solidFill>
                  <a:srgbClr val="305B75"/>
                </a:solidFill>
                <a:effectLst/>
                <a:uLnTx/>
                <a:uFillTx/>
                <a:latin typeface="Calibri"/>
                <a:ea typeface="+mn-ea"/>
                <a:cs typeface="Calibri"/>
              </a:rPr>
              <a:t>in</a:t>
            </a:r>
            <a:r>
              <a:rPr kumimoji="0" sz="1500" b="1" i="0" u="none" strike="noStrike" kern="1200" cap="none" spc="0" normalizeH="0" baseline="0" noProof="0">
                <a:ln>
                  <a:noFill/>
                </a:ln>
                <a:solidFill>
                  <a:srgbClr val="305B75"/>
                </a:solidFill>
                <a:effectLst/>
                <a:uLnTx/>
                <a:uFillTx/>
                <a:latin typeface="Calibri"/>
                <a:ea typeface="+mn-ea"/>
                <a:cs typeface="Calibri"/>
              </a:rPr>
              <a:t>g</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9">
            <a:extLst>
              <a:ext uri="{FF2B5EF4-FFF2-40B4-BE49-F238E27FC236}">
                <a16:creationId xmlns:a16="http://schemas.microsoft.com/office/drawing/2014/main" id="{6E43B77A-A1DD-4267-BAE9-09BE3431D72B}"/>
              </a:ext>
            </a:extLst>
          </p:cNvPr>
          <p:cNvSpPr txBox="1"/>
          <p:nvPr/>
        </p:nvSpPr>
        <p:spPr>
          <a:xfrm>
            <a:off x="7530791" y="118593"/>
            <a:ext cx="3720789" cy="1477328"/>
          </a:xfrm>
          <a:prstGeom prst="rect">
            <a:avLst/>
          </a:prstGeom>
        </p:spPr>
        <p:txBody>
          <a:bodyPr vert="horz" wrap="square" lIns="0" tIns="0" rIns="0" bIns="0" rtlCol="0">
            <a:spAutoFit/>
          </a:bodyPr>
          <a:lstStyle/>
          <a:p>
            <a:pPr marL="12700" marR="5080" lvl="0" indent="0" algn="ctr"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a:ln>
                  <a:noFill/>
                </a:ln>
                <a:solidFill>
                  <a:srgbClr val="305B75"/>
                </a:solidFill>
                <a:effectLst/>
                <a:uLnTx/>
                <a:uFillTx/>
                <a:latin typeface="Calibri" panose="020F0502020204030204"/>
                <a:ea typeface="+mn-ea"/>
                <a:cs typeface="Calibri"/>
              </a:rPr>
              <a:t>Key Domain: Opportunity</a:t>
            </a:r>
          </a:p>
          <a:p>
            <a:pPr marL="12700" marR="508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305B75"/>
                </a:solidFill>
                <a:effectLst/>
                <a:uLnTx/>
                <a:uFillTx/>
                <a:latin typeface="Calibri" panose="020F0502020204030204"/>
                <a:ea typeface="+mn-ea"/>
                <a:cs typeface="Calibri"/>
              </a:rPr>
              <a:t>“There is no such thing as an individual decision to use PrEP”</a:t>
            </a:r>
          </a:p>
        </p:txBody>
      </p:sp>
    </p:spTree>
    <p:extLst>
      <p:ext uri="{BB962C8B-B14F-4D97-AF65-F5344CB8AC3E}">
        <p14:creationId xmlns:p14="http://schemas.microsoft.com/office/powerpoint/2010/main" val="32938281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68580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6952F062-25E0-694A-A32E-439C620FE46A}"/>
              </a:ext>
            </a:extLst>
          </p:cNvPr>
          <p:cNvSpPr/>
          <p:nvPr/>
        </p:nvSpPr>
        <p:spPr>
          <a:xfrm>
            <a:off x="-931781" y="0"/>
            <a:ext cx="7656575" cy="7656575"/>
          </a:xfrm>
          <a:prstGeom prst="ellipse">
            <a:avLst/>
          </a:prstGeom>
          <a:solidFill>
            <a:srgbClr val="FF8B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4" name="Slide Number Placeholder 3"/>
          <p:cNvSpPr>
            <a:spLocks noGrp="1"/>
          </p:cNvSpPr>
          <p:nvPr>
            <p:ph type="sldNum" sz="quarter" idx="10"/>
          </p:nvPr>
        </p:nvSpPr>
        <p:spPr>
          <a:xfrm>
            <a:off x="5488631" y="6394862"/>
            <a:ext cx="861253" cy="29051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6888BF-5389-B24A-9A07-1F6D8FDD1111}" type="slidenum">
              <a:rPr kumimoji="0" lang="en-US" sz="800" b="0" i="0" u="none" strike="noStrike" kern="1200" cap="none" spc="0" normalizeH="0" baseline="0" noProof="0" smtClean="0">
                <a:ln>
                  <a:noFill/>
                </a:ln>
                <a:solidFill>
                  <a:srgbClr val="305B75"/>
                </a:solidFill>
                <a:effectLst/>
                <a:uLnTx/>
                <a:uFillTx/>
                <a:latin typeface="Helvetic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US" sz="800" b="0" i="0" u="none" strike="noStrike" kern="1200" cap="none" spc="0" normalizeH="0" baseline="0" noProof="0">
              <a:ln>
                <a:noFill/>
              </a:ln>
              <a:solidFill>
                <a:srgbClr val="305B75"/>
              </a:solidFill>
              <a:effectLst/>
              <a:uLnTx/>
              <a:uFillTx/>
              <a:latin typeface="Helvetica"/>
              <a:ea typeface="+mn-ea"/>
              <a:cs typeface="+mn-cs"/>
            </a:endParaRPr>
          </a:p>
        </p:txBody>
      </p:sp>
      <p:sp>
        <p:nvSpPr>
          <p:cNvPr id="10" name="Content Placeholder 2">
            <a:extLst>
              <a:ext uri="{FF2B5EF4-FFF2-40B4-BE49-F238E27FC236}">
                <a16:creationId xmlns:a16="http://schemas.microsoft.com/office/drawing/2014/main" id="{6C1D889B-93EE-A643-8413-A54DA39AC8DF}"/>
              </a:ext>
            </a:extLst>
          </p:cNvPr>
          <p:cNvSpPr txBox="1">
            <a:spLocks/>
          </p:cNvSpPr>
          <p:nvPr/>
        </p:nvSpPr>
        <p:spPr bwMode="auto">
          <a:xfrm>
            <a:off x="2194560" y="2540676"/>
            <a:ext cx="3309449" cy="361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7813" indent="-277813" algn="l" rtl="0" eaLnBrk="0" fontAlgn="base" hangingPunct="0">
              <a:spcBef>
                <a:spcPct val="20000"/>
              </a:spcBef>
              <a:spcAft>
                <a:spcPct val="0"/>
              </a:spcAft>
              <a:buClr>
                <a:srgbClr val="92D050"/>
              </a:buClr>
              <a:buFont typeface="Wingdings" pitchFamily="2" charset="2"/>
              <a:buChar char="§"/>
              <a:defRPr sz="2200" b="0" i="0">
                <a:solidFill>
                  <a:schemeClr val="tx1"/>
                </a:solidFill>
                <a:latin typeface="+mn-lt"/>
                <a:ea typeface="Avenir Medium" charset="0"/>
                <a:cs typeface="Avenir Medium" charset="0"/>
              </a:defRPr>
            </a:lvl1pPr>
            <a:lvl2pPr marL="603647" indent="-232172" algn="l" rtl="0" eaLnBrk="0" fontAlgn="base" hangingPunct="0">
              <a:spcBef>
                <a:spcPct val="20000"/>
              </a:spcBef>
              <a:spcAft>
                <a:spcPct val="0"/>
              </a:spcAft>
              <a:buClr>
                <a:srgbClr val="FFC000"/>
              </a:buClr>
              <a:buSzPct val="85000"/>
              <a:buFont typeface="Arial" charset="0"/>
              <a:buChar char="•"/>
              <a:defRPr sz="1900" b="0" i="0">
                <a:solidFill>
                  <a:schemeClr val="tx1"/>
                </a:solidFill>
                <a:latin typeface="+mn-lt"/>
                <a:ea typeface="Avenir" charset="0"/>
                <a:cs typeface="Avenir" charset="0"/>
              </a:defRPr>
            </a:lvl2pPr>
            <a:lvl3pPr marL="928688" indent="-185738" algn="l" rtl="0" eaLnBrk="0" fontAlgn="base" hangingPunct="0">
              <a:spcBef>
                <a:spcPct val="20000"/>
              </a:spcBef>
              <a:spcAft>
                <a:spcPct val="0"/>
              </a:spcAft>
              <a:buClr>
                <a:srgbClr val="718C3F"/>
              </a:buClr>
              <a:buFont typeface="Arial" panose="020B0604020202020204" pitchFamily="34" charset="0"/>
              <a:buChar char="–"/>
              <a:defRPr sz="1600">
                <a:solidFill>
                  <a:schemeClr val="tx1"/>
                </a:solidFill>
                <a:latin typeface="+mn-lt"/>
                <a:ea typeface="Avenir Book" charset="0"/>
                <a:cs typeface="Avenir Book" charset="0"/>
              </a:defRPr>
            </a:lvl3pPr>
            <a:lvl4pPr marL="1300163" indent="-185738" algn="l" rtl="0" eaLnBrk="0" fontAlgn="base" hangingPunct="0">
              <a:spcBef>
                <a:spcPct val="20000"/>
              </a:spcBef>
              <a:spcAft>
                <a:spcPct val="0"/>
              </a:spcAft>
              <a:buClr>
                <a:srgbClr val="718C3F"/>
              </a:buClr>
              <a:buChar char="•"/>
              <a:defRPr>
                <a:solidFill>
                  <a:schemeClr val="tx1"/>
                </a:solidFill>
                <a:latin typeface="+mn-lt"/>
                <a:ea typeface="Avenir Book" charset="0"/>
                <a:cs typeface="Avenir Book" charset="0"/>
              </a:defRPr>
            </a:lvl4pPr>
            <a:lvl5pPr marL="1671638" indent="-185738" algn="l" rtl="0" eaLnBrk="0" fontAlgn="base" hangingPunct="0">
              <a:spcBef>
                <a:spcPct val="20000"/>
              </a:spcBef>
              <a:spcAft>
                <a:spcPct val="0"/>
              </a:spcAft>
              <a:buClr>
                <a:srgbClr val="718C3F"/>
              </a:buClr>
              <a:buSzPct val="90000"/>
              <a:buChar char="•"/>
              <a:defRPr>
                <a:solidFill>
                  <a:schemeClr val="tx1"/>
                </a:solidFill>
                <a:latin typeface="+mn-lt"/>
                <a:ea typeface="Avenir Book" charset="0"/>
                <a:cs typeface="Avenir Book" charset="0"/>
              </a:defRPr>
            </a:lvl5pPr>
            <a:lvl6pPr marL="2043113" indent="-185738" algn="l" rtl="0" eaLnBrk="1" fontAlgn="base" hangingPunct="1">
              <a:spcBef>
                <a:spcPct val="20000"/>
              </a:spcBef>
              <a:spcAft>
                <a:spcPct val="0"/>
              </a:spcAft>
              <a:buClr>
                <a:srgbClr val="718C3F"/>
              </a:buClr>
              <a:buSzPct val="90000"/>
              <a:buChar char="•"/>
              <a:defRPr>
                <a:solidFill>
                  <a:schemeClr val="tx1"/>
                </a:solidFill>
                <a:latin typeface="+mn-lt"/>
              </a:defRPr>
            </a:lvl6pPr>
            <a:lvl7pPr marL="2414588" indent="-185738" algn="l" rtl="0" eaLnBrk="1" fontAlgn="base" hangingPunct="1">
              <a:spcBef>
                <a:spcPct val="20000"/>
              </a:spcBef>
              <a:spcAft>
                <a:spcPct val="0"/>
              </a:spcAft>
              <a:buClr>
                <a:srgbClr val="718C3F"/>
              </a:buClr>
              <a:buSzPct val="90000"/>
              <a:buChar char="•"/>
              <a:defRPr>
                <a:solidFill>
                  <a:schemeClr val="tx1"/>
                </a:solidFill>
                <a:latin typeface="+mn-lt"/>
              </a:defRPr>
            </a:lvl7pPr>
            <a:lvl8pPr marL="2786063" indent="-185738" algn="l" rtl="0" eaLnBrk="1" fontAlgn="base" hangingPunct="1">
              <a:spcBef>
                <a:spcPct val="20000"/>
              </a:spcBef>
              <a:spcAft>
                <a:spcPct val="0"/>
              </a:spcAft>
              <a:buClr>
                <a:srgbClr val="718C3F"/>
              </a:buClr>
              <a:buSzPct val="90000"/>
              <a:buChar char="•"/>
              <a:defRPr>
                <a:solidFill>
                  <a:schemeClr val="tx1"/>
                </a:solidFill>
                <a:latin typeface="+mn-lt"/>
              </a:defRPr>
            </a:lvl8pPr>
            <a:lvl9pPr marL="3157538" indent="-185738" algn="l" rtl="0" eaLnBrk="1" fontAlgn="base" hangingPunct="1">
              <a:spcBef>
                <a:spcPct val="20000"/>
              </a:spcBef>
              <a:spcAft>
                <a:spcPct val="0"/>
              </a:spcAft>
              <a:buClr>
                <a:srgbClr val="718C3F"/>
              </a:buClr>
              <a:buSzPct val="90000"/>
              <a:buChar char="•"/>
              <a:defRPr>
                <a:solidFill>
                  <a:schemeClr val="tx1"/>
                </a:solidFill>
                <a:latin typeface="+mn-lt"/>
              </a:defRPr>
            </a:lvl9pPr>
          </a:lstStyle>
          <a:p>
            <a:pPr marL="0" marR="0" lvl="0" indent="0" algn="r" defTabSz="914400" rtl="0" eaLnBrk="0" fontAlgn="base" latinLnBrk="0" hangingPunct="0">
              <a:lnSpc>
                <a:spcPct val="100000"/>
              </a:lnSpc>
              <a:spcBef>
                <a:spcPct val="20000"/>
              </a:spcBef>
              <a:spcAft>
                <a:spcPts val="1200"/>
              </a:spcAft>
              <a:buClr>
                <a:srgbClr val="92D050"/>
              </a:buClr>
              <a:buSzTx/>
              <a:buFont typeface="Wingdings" pitchFamily="2" charset="2"/>
              <a:buNone/>
              <a:tabLst/>
              <a:defRPr/>
            </a:pPr>
            <a:r>
              <a:rPr kumimoji="0" lang="en-US" sz="2000" b="0" i="0" u="none" strike="noStrike" kern="0" cap="none" spc="0" normalizeH="0" baseline="0" noProof="0">
                <a:ln>
                  <a:noFill/>
                </a:ln>
                <a:solidFill>
                  <a:srgbClr val="FFFFFF"/>
                </a:solidFill>
                <a:effectLst/>
                <a:uLnTx/>
                <a:uFillTx/>
                <a:latin typeface="Helvetica"/>
              </a:rPr>
              <a:t>“I’m really worried of this drug, PrEP, the children will become promiscuous. She will just be having sex with different men to get money...” </a:t>
            </a:r>
          </a:p>
          <a:p>
            <a:pPr marL="0" marR="0" lvl="0" indent="0" algn="r" defTabSz="914400" rtl="0" eaLnBrk="0" fontAlgn="base" latinLnBrk="0" hangingPunct="0">
              <a:lnSpc>
                <a:spcPct val="100000"/>
              </a:lnSpc>
              <a:spcBef>
                <a:spcPct val="20000"/>
              </a:spcBef>
              <a:spcAft>
                <a:spcPts val="1200"/>
              </a:spcAft>
              <a:buClr>
                <a:srgbClr val="92D050"/>
              </a:buClr>
              <a:buSzTx/>
              <a:buFont typeface="Wingdings" pitchFamily="2" charset="2"/>
              <a:buNone/>
              <a:tabLst/>
              <a:defRPr/>
            </a:pPr>
            <a:r>
              <a:rPr kumimoji="0" lang="en-US" sz="1800" b="1" i="1" u="none" strike="noStrike" kern="0" cap="none" spc="0" normalizeH="0" baseline="0" noProof="0">
                <a:ln>
                  <a:noFill/>
                </a:ln>
                <a:solidFill>
                  <a:srgbClr val="FFFFFF"/>
                </a:solidFill>
                <a:effectLst/>
                <a:uLnTx/>
                <a:uFillTx/>
                <a:latin typeface="Helvetica"/>
              </a:rPr>
              <a:t> </a:t>
            </a:r>
            <a:r>
              <a:rPr kumimoji="0" lang="en-US" sz="1800" b="0" i="1" u="none" strike="noStrike" kern="0" cap="none" spc="0" normalizeH="0" baseline="0" noProof="0">
                <a:ln>
                  <a:noFill/>
                </a:ln>
                <a:solidFill>
                  <a:srgbClr val="FFFFFF"/>
                </a:solidFill>
                <a:effectLst/>
                <a:uLnTx/>
                <a:uFillTx/>
                <a:latin typeface="Helvetica"/>
              </a:rPr>
              <a:t>(58 year old, parent of AGYW)</a:t>
            </a:r>
            <a:r>
              <a:rPr kumimoji="0" lang="en-US" sz="1800" b="1" i="1" u="none" strike="noStrike" kern="0" cap="none" spc="0" normalizeH="0" baseline="0" noProof="0">
                <a:ln>
                  <a:noFill/>
                </a:ln>
                <a:solidFill>
                  <a:srgbClr val="FFFFFF"/>
                </a:solidFill>
                <a:effectLst/>
                <a:uLnTx/>
                <a:uFillTx/>
                <a:latin typeface="Helvetica"/>
              </a:rPr>
              <a:t>   </a:t>
            </a:r>
          </a:p>
        </p:txBody>
      </p:sp>
      <p:sp>
        <p:nvSpPr>
          <p:cNvPr id="15" name="Content Placeholder 2">
            <a:extLst>
              <a:ext uri="{FF2B5EF4-FFF2-40B4-BE49-F238E27FC236}">
                <a16:creationId xmlns:a16="http://schemas.microsoft.com/office/drawing/2014/main" id="{087216ED-9FFA-224A-A4F9-48D41E4F1D32}"/>
              </a:ext>
            </a:extLst>
          </p:cNvPr>
          <p:cNvSpPr txBox="1">
            <a:spLocks/>
          </p:cNvSpPr>
          <p:nvPr/>
        </p:nvSpPr>
        <p:spPr bwMode="auto">
          <a:xfrm>
            <a:off x="-784570" y="7365305"/>
            <a:ext cx="2788340" cy="6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7813" indent="-277813" algn="l" rtl="0" eaLnBrk="0" fontAlgn="base" hangingPunct="0">
              <a:spcBef>
                <a:spcPct val="20000"/>
              </a:spcBef>
              <a:spcAft>
                <a:spcPct val="0"/>
              </a:spcAft>
              <a:buClr>
                <a:srgbClr val="92D050"/>
              </a:buClr>
              <a:buFont typeface="Wingdings" pitchFamily="2" charset="2"/>
              <a:buChar char="§"/>
              <a:defRPr sz="2200" b="0" i="0">
                <a:solidFill>
                  <a:schemeClr val="tx1"/>
                </a:solidFill>
                <a:latin typeface="+mn-lt"/>
                <a:ea typeface="Avenir Medium" charset="0"/>
                <a:cs typeface="Avenir Medium" charset="0"/>
              </a:defRPr>
            </a:lvl1pPr>
            <a:lvl2pPr marL="603647" indent="-232172" algn="l" rtl="0" eaLnBrk="0" fontAlgn="base" hangingPunct="0">
              <a:spcBef>
                <a:spcPct val="20000"/>
              </a:spcBef>
              <a:spcAft>
                <a:spcPct val="0"/>
              </a:spcAft>
              <a:buClr>
                <a:srgbClr val="FFC000"/>
              </a:buClr>
              <a:buSzPct val="85000"/>
              <a:buFont typeface="Arial" charset="0"/>
              <a:buChar char="•"/>
              <a:defRPr sz="1900" b="0" i="0">
                <a:solidFill>
                  <a:schemeClr val="tx1"/>
                </a:solidFill>
                <a:latin typeface="+mn-lt"/>
                <a:ea typeface="Avenir" charset="0"/>
                <a:cs typeface="Avenir" charset="0"/>
              </a:defRPr>
            </a:lvl2pPr>
            <a:lvl3pPr marL="928688" indent="-185738" algn="l" rtl="0" eaLnBrk="0" fontAlgn="base" hangingPunct="0">
              <a:spcBef>
                <a:spcPct val="20000"/>
              </a:spcBef>
              <a:spcAft>
                <a:spcPct val="0"/>
              </a:spcAft>
              <a:buClr>
                <a:srgbClr val="718C3F"/>
              </a:buClr>
              <a:buFont typeface="Arial" panose="020B0604020202020204" pitchFamily="34" charset="0"/>
              <a:buChar char="–"/>
              <a:defRPr sz="1600">
                <a:solidFill>
                  <a:schemeClr val="tx1"/>
                </a:solidFill>
                <a:latin typeface="+mn-lt"/>
                <a:ea typeface="Avenir Book" charset="0"/>
                <a:cs typeface="Avenir Book" charset="0"/>
              </a:defRPr>
            </a:lvl3pPr>
            <a:lvl4pPr marL="1300163" indent="-185738" algn="l" rtl="0" eaLnBrk="0" fontAlgn="base" hangingPunct="0">
              <a:spcBef>
                <a:spcPct val="20000"/>
              </a:spcBef>
              <a:spcAft>
                <a:spcPct val="0"/>
              </a:spcAft>
              <a:buClr>
                <a:srgbClr val="718C3F"/>
              </a:buClr>
              <a:buChar char="•"/>
              <a:defRPr>
                <a:solidFill>
                  <a:schemeClr val="tx1"/>
                </a:solidFill>
                <a:latin typeface="+mn-lt"/>
                <a:ea typeface="Avenir Book" charset="0"/>
                <a:cs typeface="Avenir Book" charset="0"/>
              </a:defRPr>
            </a:lvl4pPr>
            <a:lvl5pPr marL="1671638" indent="-185738" algn="l" rtl="0" eaLnBrk="0" fontAlgn="base" hangingPunct="0">
              <a:spcBef>
                <a:spcPct val="20000"/>
              </a:spcBef>
              <a:spcAft>
                <a:spcPct val="0"/>
              </a:spcAft>
              <a:buClr>
                <a:srgbClr val="718C3F"/>
              </a:buClr>
              <a:buSzPct val="90000"/>
              <a:buChar char="•"/>
              <a:defRPr>
                <a:solidFill>
                  <a:schemeClr val="tx1"/>
                </a:solidFill>
                <a:latin typeface="+mn-lt"/>
                <a:ea typeface="Avenir Book" charset="0"/>
                <a:cs typeface="Avenir Book" charset="0"/>
              </a:defRPr>
            </a:lvl5pPr>
            <a:lvl6pPr marL="2043113" indent="-185738" algn="l" rtl="0" eaLnBrk="1" fontAlgn="base" hangingPunct="1">
              <a:spcBef>
                <a:spcPct val="20000"/>
              </a:spcBef>
              <a:spcAft>
                <a:spcPct val="0"/>
              </a:spcAft>
              <a:buClr>
                <a:srgbClr val="718C3F"/>
              </a:buClr>
              <a:buSzPct val="90000"/>
              <a:buChar char="•"/>
              <a:defRPr>
                <a:solidFill>
                  <a:schemeClr val="tx1"/>
                </a:solidFill>
                <a:latin typeface="+mn-lt"/>
              </a:defRPr>
            </a:lvl6pPr>
            <a:lvl7pPr marL="2414588" indent="-185738" algn="l" rtl="0" eaLnBrk="1" fontAlgn="base" hangingPunct="1">
              <a:spcBef>
                <a:spcPct val="20000"/>
              </a:spcBef>
              <a:spcAft>
                <a:spcPct val="0"/>
              </a:spcAft>
              <a:buClr>
                <a:srgbClr val="718C3F"/>
              </a:buClr>
              <a:buSzPct val="90000"/>
              <a:buChar char="•"/>
              <a:defRPr>
                <a:solidFill>
                  <a:schemeClr val="tx1"/>
                </a:solidFill>
                <a:latin typeface="+mn-lt"/>
              </a:defRPr>
            </a:lvl7pPr>
            <a:lvl8pPr marL="2786063" indent="-185738" algn="l" rtl="0" eaLnBrk="1" fontAlgn="base" hangingPunct="1">
              <a:spcBef>
                <a:spcPct val="20000"/>
              </a:spcBef>
              <a:spcAft>
                <a:spcPct val="0"/>
              </a:spcAft>
              <a:buClr>
                <a:srgbClr val="718C3F"/>
              </a:buClr>
              <a:buSzPct val="90000"/>
              <a:buChar char="•"/>
              <a:defRPr>
                <a:solidFill>
                  <a:schemeClr val="tx1"/>
                </a:solidFill>
                <a:latin typeface="+mn-lt"/>
              </a:defRPr>
            </a:lvl8pPr>
            <a:lvl9pPr marL="3157538" indent="-185738" algn="l" rtl="0" eaLnBrk="1" fontAlgn="base" hangingPunct="1">
              <a:spcBef>
                <a:spcPct val="20000"/>
              </a:spcBef>
              <a:spcAft>
                <a:spcPct val="0"/>
              </a:spcAft>
              <a:buClr>
                <a:srgbClr val="718C3F"/>
              </a:buClr>
              <a:buSzPct val="90000"/>
              <a:buChar char="•"/>
              <a:defRPr>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92D050"/>
              </a:buClr>
              <a:buSzTx/>
              <a:buFont typeface="Wingdings" pitchFamily="2" charset="2"/>
              <a:buNone/>
              <a:tabLst/>
              <a:defRPr/>
            </a:pPr>
            <a:endParaRPr kumimoji="0" lang="en-US" sz="2200" b="0" i="0" u="none" strike="noStrike" kern="0" cap="none" spc="0" normalizeH="0" baseline="0" noProof="0">
              <a:ln>
                <a:noFill/>
              </a:ln>
              <a:solidFill>
                <a:srgbClr val="305B75"/>
              </a:solidFill>
              <a:effectLst/>
              <a:uLnTx/>
              <a:uFillTx/>
              <a:latin typeface="Helvetica"/>
            </a:endParaRPr>
          </a:p>
        </p:txBody>
      </p:sp>
      <p:sp>
        <p:nvSpPr>
          <p:cNvPr id="24" name="Oval 23">
            <a:extLst>
              <a:ext uri="{FF2B5EF4-FFF2-40B4-BE49-F238E27FC236}">
                <a16:creationId xmlns:a16="http://schemas.microsoft.com/office/drawing/2014/main" id="{DB9FC927-2867-F945-AB61-5B9DC2F9FE19}"/>
              </a:ext>
            </a:extLst>
          </p:cNvPr>
          <p:cNvSpPr/>
          <p:nvPr/>
        </p:nvSpPr>
        <p:spPr>
          <a:xfrm>
            <a:off x="6895414" y="-1924799"/>
            <a:ext cx="4526568" cy="4425508"/>
          </a:xfrm>
          <a:prstGeom prst="ellipse">
            <a:avLst/>
          </a:prstGeom>
          <a:noFill/>
          <a:ln w="22225">
            <a:solidFill>
              <a:srgbClr val="FF8B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9" name="Picture 8">
            <a:extLst>
              <a:ext uri="{FF2B5EF4-FFF2-40B4-BE49-F238E27FC236}">
                <a16:creationId xmlns:a16="http://schemas.microsoft.com/office/drawing/2014/main" id="{6589062A-7E82-CF43-9575-37F75428B6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785096"/>
            <a:ext cx="3551504" cy="4072904"/>
          </a:xfrm>
          <a:prstGeom prst="rect">
            <a:avLst/>
          </a:prstGeom>
        </p:spPr>
      </p:pic>
      <p:pic>
        <p:nvPicPr>
          <p:cNvPr id="16" name="Picture 15">
            <a:extLst>
              <a:ext uri="{FF2B5EF4-FFF2-40B4-BE49-F238E27FC236}">
                <a16:creationId xmlns:a16="http://schemas.microsoft.com/office/drawing/2014/main" id="{DB1AA0DC-A5C0-484D-B42B-437D228C51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45901" y="4168650"/>
            <a:ext cx="2626807" cy="2689350"/>
          </a:xfrm>
          <a:prstGeom prst="rect">
            <a:avLst/>
          </a:prstGeom>
        </p:spPr>
      </p:pic>
      <p:sp>
        <p:nvSpPr>
          <p:cNvPr id="17" name="Oval 16">
            <a:extLst>
              <a:ext uri="{FF2B5EF4-FFF2-40B4-BE49-F238E27FC236}">
                <a16:creationId xmlns:a16="http://schemas.microsoft.com/office/drawing/2014/main" id="{6F4B96EF-E51C-434E-BC3B-2B016A296CEF}"/>
              </a:ext>
            </a:extLst>
          </p:cNvPr>
          <p:cNvSpPr/>
          <p:nvPr/>
        </p:nvSpPr>
        <p:spPr>
          <a:xfrm>
            <a:off x="6514621" y="-2747477"/>
            <a:ext cx="5288153" cy="52881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2" name="Title 1"/>
          <p:cNvSpPr>
            <a:spLocks noGrp="1"/>
          </p:cNvSpPr>
          <p:nvPr>
            <p:ph type="title"/>
          </p:nvPr>
        </p:nvSpPr>
        <p:spPr>
          <a:xfrm>
            <a:off x="7105587" y="696613"/>
            <a:ext cx="3979715" cy="914400"/>
          </a:xfrm>
        </p:spPr>
        <p:txBody>
          <a:bodyPr/>
          <a:lstStyle/>
          <a:p>
            <a:pPr algn="ctr"/>
            <a:r>
              <a:rPr lang="en-US" sz="4000" b="1">
                <a:solidFill>
                  <a:schemeClr val="bg1"/>
                </a:solidFill>
              </a:rPr>
              <a:t>Excerpts  </a:t>
            </a:r>
            <a:r>
              <a:rPr lang="en-US" b="1">
                <a:solidFill>
                  <a:schemeClr val="bg1"/>
                </a:solidFill>
              </a:rPr>
              <a:t> </a:t>
            </a:r>
            <a:r>
              <a:rPr lang="en-US" b="1">
                <a:solidFill>
                  <a:srgbClr val="FF8B97"/>
                </a:solidFill>
              </a:rPr>
              <a:t> </a:t>
            </a:r>
          </a:p>
        </p:txBody>
      </p:sp>
      <p:sp>
        <p:nvSpPr>
          <p:cNvPr id="18" name="Content Placeholder 2">
            <a:extLst>
              <a:ext uri="{FF2B5EF4-FFF2-40B4-BE49-F238E27FC236}">
                <a16:creationId xmlns:a16="http://schemas.microsoft.com/office/drawing/2014/main" id="{21DBEA76-B7FC-5041-A20F-964DB92A36D9}"/>
              </a:ext>
            </a:extLst>
          </p:cNvPr>
          <p:cNvSpPr txBox="1">
            <a:spLocks/>
          </p:cNvSpPr>
          <p:nvPr/>
        </p:nvSpPr>
        <p:spPr bwMode="auto">
          <a:xfrm>
            <a:off x="6895414" y="3030612"/>
            <a:ext cx="3196297" cy="33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7813" indent="-277813" algn="l" rtl="0" eaLnBrk="0" fontAlgn="base" hangingPunct="0">
              <a:spcBef>
                <a:spcPct val="20000"/>
              </a:spcBef>
              <a:spcAft>
                <a:spcPct val="0"/>
              </a:spcAft>
              <a:buClr>
                <a:srgbClr val="92D050"/>
              </a:buClr>
              <a:buFont typeface="Wingdings" pitchFamily="2" charset="2"/>
              <a:buChar char="§"/>
              <a:defRPr sz="2200" b="0" i="0">
                <a:solidFill>
                  <a:schemeClr val="tx1"/>
                </a:solidFill>
                <a:latin typeface="+mn-lt"/>
                <a:ea typeface="Avenir Medium" charset="0"/>
                <a:cs typeface="Avenir Medium" charset="0"/>
              </a:defRPr>
            </a:lvl1pPr>
            <a:lvl2pPr marL="603647" indent="-232172" algn="l" rtl="0" eaLnBrk="0" fontAlgn="base" hangingPunct="0">
              <a:spcBef>
                <a:spcPct val="20000"/>
              </a:spcBef>
              <a:spcAft>
                <a:spcPct val="0"/>
              </a:spcAft>
              <a:buClr>
                <a:srgbClr val="FFC000"/>
              </a:buClr>
              <a:buSzPct val="85000"/>
              <a:buFont typeface="Arial" charset="0"/>
              <a:buChar char="•"/>
              <a:defRPr sz="1900" b="0" i="0">
                <a:solidFill>
                  <a:schemeClr val="tx1"/>
                </a:solidFill>
                <a:latin typeface="+mn-lt"/>
                <a:ea typeface="Avenir" charset="0"/>
                <a:cs typeface="Avenir" charset="0"/>
              </a:defRPr>
            </a:lvl2pPr>
            <a:lvl3pPr marL="928688" indent="-185738" algn="l" rtl="0" eaLnBrk="0" fontAlgn="base" hangingPunct="0">
              <a:spcBef>
                <a:spcPct val="20000"/>
              </a:spcBef>
              <a:spcAft>
                <a:spcPct val="0"/>
              </a:spcAft>
              <a:buClr>
                <a:srgbClr val="718C3F"/>
              </a:buClr>
              <a:buFont typeface="Arial" panose="020B0604020202020204" pitchFamily="34" charset="0"/>
              <a:buChar char="–"/>
              <a:defRPr sz="1600">
                <a:solidFill>
                  <a:schemeClr val="tx1"/>
                </a:solidFill>
                <a:latin typeface="+mn-lt"/>
                <a:ea typeface="Avenir Book" charset="0"/>
                <a:cs typeface="Avenir Book" charset="0"/>
              </a:defRPr>
            </a:lvl3pPr>
            <a:lvl4pPr marL="1300163" indent="-185738" algn="l" rtl="0" eaLnBrk="0" fontAlgn="base" hangingPunct="0">
              <a:spcBef>
                <a:spcPct val="20000"/>
              </a:spcBef>
              <a:spcAft>
                <a:spcPct val="0"/>
              </a:spcAft>
              <a:buClr>
                <a:srgbClr val="718C3F"/>
              </a:buClr>
              <a:buChar char="•"/>
              <a:defRPr>
                <a:solidFill>
                  <a:schemeClr val="tx1"/>
                </a:solidFill>
                <a:latin typeface="+mn-lt"/>
                <a:ea typeface="Avenir Book" charset="0"/>
                <a:cs typeface="Avenir Book" charset="0"/>
              </a:defRPr>
            </a:lvl4pPr>
            <a:lvl5pPr marL="1671638" indent="-185738" algn="l" rtl="0" eaLnBrk="0" fontAlgn="base" hangingPunct="0">
              <a:spcBef>
                <a:spcPct val="20000"/>
              </a:spcBef>
              <a:spcAft>
                <a:spcPct val="0"/>
              </a:spcAft>
              <a:buClr>
                <a:srgbClr val="718C3F"/>
              </a:buClr>
              <a:buSzPct val="90000"/>
              <a:buChar char="•"/>
              <a:defRPr>
                <a:solidFill>
                  <a:schemeClr val="tx1"/>
                </a:solidFill>
                <a:latin typeface="+mn-lt"/>
                <a:ea typeface="Avenir Book" charset="0"/>
                <a:cs typeface="Avenir Book" charset="0"/>
              </a:defRPr>
            </a:lvl5pPr>
            <a:lvl6pPr marL="2043113" indent="-185738" algn="l" rtl="0" eaLnBrk="1" fontAlgn="base" hangingPunct="1">
              <a:spcBef>
                <a:spcPct val="20000"/>
              </a:spcBef>
              <a:spcAft>
                <a:spcPct val="0"/>
              </a:spcAft>
              <a:buClr>
                <a:srgbClr val="718C3F"/>
              </a:buClr>
              <a:buSzPct val="90000"/>
              <a:buChar char="•"/>
              <a:defRPr>
                <a:solidFill>
                  <a:schemeClr val="tx1"/>
                </a:solidFill>
                <a:latin typeface="+mn-lt"/>
              </a:defRPr>
            </a:lvl6pPr>
            <a:lvl7pPr marL="2414588" indent="-185738" algn="l" rtl="0" eaLnBrk="1" fontAlgn="base" hangingPunct="1">
              <a:spcBef>
                <a:spcPct val="20000"/>
              </a:spcBef>
              <a:spcAft>
                <a:spcPct val="0"/>
              </a:spcAft>
              <a:buClr>
                <a:srgbClr val="718C3F"/>
              </a:buClr>
              <a:buSzPct val="90000"/>
              <a:buChar char="•"/>
              <a:defRPr>
                <a:solidFill>
                  <a:schemeClr val="tx1"/>
                </a:solidFill>
                <a:latin typeface="+mn-lt"/>
              </a:defRPr>
            </a:lvl7pPr>
            <a:lvl8pPr marL="2786063" indent="-185738" algn="l" rtl="0" eaLnBrk="1" fontAlgn="base" hangingPunct="1">
              <a:spcBef>
                <a:spcPct val="20000"/>
              </a:spcBef>
              <a:spcAft>
                <a:spcPct val="0"/>
              </a:spcAft>
              <a:buClr>
                <a:srgbClr val="718C3F"/>
              </a:buClr>
              <a:buSzPct val="90000"/>
              <a:buChar char="•"/>
              <a:defRPr>
                <a:solidFill>
                  <a:schemeClr val="tx1"/>
                </a:solidFill>
                <a:latin typeface="+mn-lt"/>
              </a:defRPr>
            </a:lvl8pPr>
            <a:lvl9pPr marL="3157538" indent="-185738" algn="l" rtl="0" eaLnBrk="1" fontAlgn="base" hangingPunct="1">
              <a:spcBef>
                <a:spcPct val="20000"/>
              </a:spcBef>
              <a:spcAft>
                <a:spcPct val="0"/>
              </a:spcAft>
              <a:buClr>
                <a:srgbClr val="718C3F"/>
              </a:buClr>
              <a:buSzPct val="90000"/>
              <a:buChar char="•"/>
              <a:defRPr>
                <a:solidFill>
                  <a:schemeClr val="tx1"/>
                </a:solidFill>
                <a:latin typeface="+mn-lt"/>
              </a:defRPr>
            </a:lvl9pPr>
          </a:lstStyle>
          <a:p>
            <a:pPr marL="0" marR="0" lvl="0" indent="0" algn="l" defTabSz="914400" rtl="0" eaLnBrk="0" fontAlgn="base" latinLnBrk="0" hangingPunct="0">
              <a:lnSpc>
                <a:spcPct val="100000"/>
              </a:lnSpc>
              <a:spcBef>
                <a:spcPct val="20000"/>
              </a:spcBef>
              <a:spcAft>
                <a:spcPts val="1200"/>
              </a:spcAft>
              <a:buClr>
                <a:srgbClr val="92D050"/>
              </a:buClr>
              <a:buSzTx/>
              <a:buFont typeface="Wingdings" pitchFamily="2" charset="2"/>
              <a:buNone/>
              <a:tabLst/>
              <a:defRPr/>
            </a:pPr>
            <a:r>
              <a:rPr kumimoji="0" lang="en-US" sz="2200" b="0" i="0" u="none" strike="noStrike" kern="0" cap="none" spc="0" normalizeH="0" baseline="0" noProof="0">
                <a:ln>
                  <a:noFill/>
                </a:ln>
                <a:solidFill>
                  <a:srgbClr val="305B75"/>
                </a:solidFill>
                <a:effectLst/>
                <a:uLnTx/>
                <a:uFillTx/>
                <a:latin typeface="Helvetica"/>
              </a:rPr>
              <a:t>“My mother told me I have taken those drugs because I want to be a prostitute, so that even if I sleep with men, I don’t get the disease…”</a:t>
            </a:r>
          </a:p>
          <a:p>
            <a:pPr marL="0" marR="0" lvl="0" indent="0" algn="l" defTabSz="914400" rtl="0" eaLnBrk="0" fontAlgn="base" latinLnBrk="0" hangingPunct="0">
              <a:lnSpc>
                <a:spcPct val="100000"/>
              </a:lnSpc>
              <a:spcBef>
                <a:spcPct val="20000"/>
              </a:spcBef>
              <a:spcAft>
                <a:spcPts val="1200"/>
              </a:spcAft>
              <a:buClr>
                <a:srgbClr val="92D050"/>
              </a:buClr>
              <a:buSzTx/>
              <a:buFont typeface="Wingdings" pitchFamily="2" charset="2"/>
              <a:buNone/>
              <a:tabLst/>
              <a:defRPr/>
            </a:pPr>
            <a:r>
              <a:rPr kumimoji="0" lang="en-US" sz="2000" b="0" i="1" u="none" strike="noStrike" kern="0" cap="none" spc="0" normalizeH="0" baseline="0" noProof="0">
                <a:ln>
                  <a:noFill/>
                </a:ln>
                <a:solidFill>
                  <a:srgbClr val="305B75"/>
                </a:solidFill>
                <a:effectLst/>
                <a:uLnTx/>
                <a:uFillTx/>
                <a:latin typeface="Helvetica"/>
              </a:rPr>
              <a:t>(22 year old, AGYW        </a:t>
            </a:r>
            <a:r>
              <a:rPr kumimoji="0" lang="en-US" sz="2000" b="0" i="1" u="none" strike="noStrike" kern="0" cap="none" spc="0" normalizeH="0" baseline="0" noProof="0" err="1">
                <a:ln>
                  <a:noFill/>
                </a:ln>
                <a:solidFill>
                  <a:srgbClr val="305B75"/>
                </a:solidFill>
                <a:effectLst/>
                <a:uLnTx/>
                <a:uFillTx/>
                <a:latin typeface="Helvetica"/>
              </a:rPr>
              <a:t>PrEP</a:t>
            </a:r>
            <a:r>
              <a:rPr kumimoji="0" lang="en-US" sz="2000" b="0" i="1" u="none" strike="noStrike" kern="0" cap="none" spc="0" normalizeH="0" baseline="0" noProof="0">
                <a:ln>
                  <a:noFill/>
                </a:ln>
                <a:solidFill>
                  <a:srgbClr val="305B75"/>
                </a:solidFill>
                <a:effectLst/>
                <a:uLnTx/>
                <a:uFillTx/>
                <a:latin typeface="Helvetica"/>
              </a:rPr>
              <a:t> user)</a:t>
            </a:r>
          </a:p>
        </p:txBody>
      </p:sp>
    </p:spTree>
    <p:extLst>
      <p:ext uri="{BB962C8B-B14F-4D97-AF65-F5344CB8AC3E}">
        <p14:creationId xmlns:p14="http://schemas.microsoft.com/office/powerpoint/2010/main" val="12363170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AAD802-5AFE-41F6-9622-4E3C952A73D7}"/>
              </a:ext>
            </a:extLst>
          </p:cNvPr>
          <p:cNvSpPr>
            <a:spLocks noGrp="1"/>
          </p:cNvSpPr>
          <p:nvPr>
            <p:ph type="title"/>
          </p:nvPr>
        </p:nvSpPr>
        <p:spPr>
          <a:xfrm>
            <a:off x="0" y="190956"/>
            <a:ext cx="11173522" cy="1143000"/>
          </a:xfrm>
        </p:spPr>
        <p:txBody>
          <a:bodyPr>
            <a:normAutofit fontScale="90000"/>
          </a:bodyPr>
          <a:lstStyle/>
          <a:p>
            <a:r>
              <a:rPr lang="en-US"/>
              <a:t>Jilinde’s Community Engagement Strategy: Intensified messaging to create positive perception &amp; norm PrEP</a:t>
            </a:r>
            <a:endParaRPr lang="en-KE"/>
          </a:p>
        </p:txBody>
      </p:sp>
      <p:sp>
        <p:nvSpPr>
          <p:cNvPr id="4" name="TextBox 3">
            <a:extLst>
              <a:ext uri="{FF2B5EF4-FFF2-40B4-BE49-F238E27FC236}">
                <a16:creationId xmlns:a16="http://schemas.microsoft.com/office/drawing/2014/main" id="{2510B938-D5A4-40AC-A2A8-289A1C9EB507}"/>
              </a:ext>
            </a:extLst>
          </p:cNvPr>
          <p:cNvSpPr txBox="1"/>
          <p:nvPr/>
        </p:nvSpPr>
        <p:spPr>
          <a:xfrm>
            <a:off x="3381832" y="1777035"/>
            <a:ext cx="7186224" cy="369332"/>
          </a:xfrm>
          <a:prstGeom prst="rect">
            <a:avLst/>
          </a:prstGeom>
          <a:solidFill>
            <a:srgbClr val="EE617F">
              <a:alpha val="15000"/>
            </a:srgbClr>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EE617F"/>
                </a:solidFill>
                <a:effectLst/>
                <a:uLnTx/>
                <a:uFillTx/>
                <a:latin typeface="Helvetica" pitchFamily="2" charset="0"/>
                <a:ea typeface="+mn-ea"/>
                <a:cs typeface="+mn-cs"/>
              </a:rPr>
              <a:t>Stakeholder support</a:t>
            </a:r>
          </a:p>
        </p:txBody>
      </p:sp>
      <p:graphicFrame>
        <p:nvGraphicFramePr>
          <p:cNvPr id="5" name="Content Placeholder 3">
            <a:extLst>
              <a:ext uri="{FF2B5EF4-FFF2-40B4-BE49-F238E27FC236}">
                <a16:creationId xmlns:a16="http://schemas.microsoft.com/office/drawing/2014/main" id="{7AA029A3-1655-41FE-87C9-4CC2D1776C59}"/>
              </a:ext>
            </a:extLst>
          </p:cNvPr>
          <p:cNvGraphicFramePr>
            <a:graphicFrameLocks/>
          </p:cNvGraphicFramePr>
          <p:nvPr/>
        </p:nvGraphicFramePr>
        <p:xfrm>
          <a:off x="369014" y="1564857"/>
          <a:ext cx="4816303" cy="4539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E44FADB-2E6B-475B-A1B1-2A60FCF717EC}"/>
              </a:ext>
            </a:extLst>
          </p:cNvPr>
          <p:cNvSpPr txBox="1"/>
          <p:nvPr/>
        </p:nvSpPr>
        <p:spPr>
          <a:xfrm>
            <a:off x="5397165" y="5410341"/>
            <a:ext cx="5077571" cy="58477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05B75"/>
                </a:solidFill>
                <a:effectLst/>
                <a:uLnTx/>
                <a:uFillTx/>
                <a:latin typeface="Arial Narrow" panose="020B0604020202020204" pitchFamily="34" charset="0"/>
                <a:ea typeface="+mn-ea"/>
                <a:cs typeface="Arial Narrow" panose="020B0604020202020204" pitchFamily="34" charset="0"/>
              </a:rPr>
              <a:t>Reach through interpersonal communication, targeted events, targeted IEC materials, user support phone calls and SMS</a:t>
            </a:r>
          </a:p>
        </p:txBody>
      </p:sp>
      <p:sp>
        <p:nvSpPr>
          <p:cNvPr id="7" name="TextBox 6">
            <a:extLst>
              <a:ext uri="{FF2B5EF4-FFF2-40B4-BE49-F238E27FC236}">
                <a16:creationId xmlns:a16="http://schemas.microsoft.com/office/drawing/2014/main" id="{D32714AF-F418-491D-AF0C-D549B1DAE6BD}"/>
              </a:ext>
            </a:extLst>
          </p:cNvPr>
          <p:cNvSpPr txBox="1"/>
          <p:nvPr/>
        </p:nvSpPr>
        <p:spPr>
          <a:xfrm>
            <a:off x="5397166" y="3368226"/>
            <a:ext cx="5077571" cy="156966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305B75"/>
                </a:solidFill>
                <a:effectLst/>
                <a:uLnTx/>
                <a:uFillTx/>
                <a:latin typeface="Arial Narrow" panose="020B0604020202020204" pitchFamily="34" charset="0"/>
                <a:ea typeface="+mn-ea"/>
                <a:cs typeface="Arial Narrow" panose="020B0604020202020204" pitchFamily="34" charset="0"/>
              </a:rPr>
              <a:t>Mass media</a:t>
            </a:r>
            <a:r>
              <a:rPr kumimoji="0" lang="en-US" sz="1600" b="1" i="0" u="none" strike="noStrike" kern="1200" cap="none" spc="0" normalizeH="0" baseline="0" noProof="0">
                <a:ln>
                  <a:noFill/>
                </a:ln>
                <a:solidFill>
                  <a:srgbClr val="305B75"/>
                </a:solidFill>
                <a:effectLst/>
                <a:uLnTx/>
                <a:uFillTx/>
                <a:latin typeface="Arial Narrow" panose="020B0604020202020204" pitchFamily="34" charset="0"/>
                <a:ea typeface="+mn-ea"/>
                <a:cs typeface="Arial Narrow" panose="020B0604020202020204" pitchFamily="34" charset="0"/>
              </a:rPr>
              <a:t>: </a:t>
            </a:r>
            <a:r>
              <a:rPr kumimoji="0" lang="en-US" sz="1600" b="1" i="1" u="none" strike="noStrike" kern="1200" cap="none" spc="0" normalizeH="0" baseline="0" noProof="0">
                <a:ln>
                  <a:noFill/>
                </a:ln>
                <a:solidFill>
                  <a:srgbClr val="305B75"/>
                </a:solidFill>
                <a:effectLst/>
                <a:uLnTx/>
                <a:uFillTx/>
                <a:latin typeface="Arial Narrow" panose="020B0604020202020204" pitchFamily="34" charset="0"/>
                <a:ea typeface="+mn-ea"/>
                <a:cs typeface="Arial Narrow" panose="020B0604020202020204" pitchFamily="34" charset="0"/>
              </a:rPr>
              <a:t>Regional &amp; local radio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305B75"/>
                </a:solidFill>
                <a:effectLst/>
                <a:uLnTx/>
                <a:uFillTx/>
                <a:latin typeface="Arial Narrow" panose="020B0604020202020204" pitchFamily="34" charset="0"/>
                <a:ea typeface="+mn-ea"/>
                <a:cs typeface="Arial Narrow" panose="020B0604020202020204" pitchFamily="34" charset="0"/>
              </a:rPr>
              <a:t>Mid media:</a:t>
            </a:r>
            <a:r>
              <a:rPr kumimoji="0" lang="en-US" sz="1600" b="1" i="1" u="none" strike="noStrike" kern="1200" cap="none" spc="0" normalizeH="0" baseline="0" noProof="0">
                <a:ln>
                  <a:noFill/>
                </a:ln>
                <a:solidFill>
                  <a:srgbClr val="305B75"/>
                </a:solidFill>
                <a:effectLst/>
                <a:uLnTx/>
                <a:uFillTx/>
                <a:latin typeface="Arial Narrow" panose="020B0604020202020204" pitchFamily="34" charset="0"/>
                <a:ea typeface="+mn-ea"/>
                <a:cs typeface="Arial Narrow" panose="020B0604020202020204" pitchFamily="34" charset="0"/>
              </a:rPr>
              <a:t> Road shows, van interrupts, community theatre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305B75"/>
                </a:solidFill>
                <a:effectLst/>
                <a:uLnTx/>
                <a:uFillTx/>
                <a:latin typeface="Arial Narrow" panose="020B0604020202020204" pitchFamily="34" charset="0"/>
                <a:ea typeface="+mn-ea"/>
                <a:cs typeface="Arial Narrow" panose="020B0604020202020204" pitchFamily="34" charset="0"/>
              </a:rPr>
              <a:t>Community events:</a:t>
            </a:r>
            <a:r>
              <a:rPr kumimoji="0" lang="en-US" sz="1600" b="1" i="0" u="none" strike="noStrike" kern="1200" cap="none" spc="0" normalizeH="0" baseline="0" noProof="0">
                <a:ln>
                  <a:noFill/>
                </a:ln>
                <a:solidFill>
                  <a:srgbClr val="305B75"/>
                </a:solidFill>
                <a:effectLst/>
                <a:uLnTx/>
                <a:uFillTx/>
                <a:latin typeface="Arial Narrow" panose="020B0604020202020204" pitchFamily="34" charset="0"/>
                <a:ea typeface="+mn-ea"/>
                <a:cs typeface="Arial Narrow" panose="020B0604020202020204" pitchFamily="34" charset="0"/>
              </a:rPr>
              <a:t> </a:t>
            </a:r>
            <a:r>
              <a:rPr kumimoji="0" lang="en-US" sz="1600" b="1" i="1" u="none" strike="noStrike" kern="1200" cap="none" spc="0" normalizeH="0" baseline="0" noProof="0">
                <a:ln>
                  <a:noFill/>
                </a:ln>
                <a:solidFill>
                  <a:srgbClr val="305B75"/>
                </a:solidFill>
                <a:effectLst/>
                <a:uLnTx/>
                <a:uFillTx/>
                <a:latin typeface="Arial Narrow" panose="020B0604020202020204" pitchFamily="34" charset="0"/>
                <a:ea typeface="+mn-ea"/>
                <a:cs typeface="Arial Narrow" panose="020B0604020202020204" pitchFamily="34" charset="0"/>
              </a:rPr>
              <a:t>CHV led dialogue - Community dialogue days, local administration meetings, community meetings, household visits, churches, bodaboda dens, mining sites, parents’ meetings  </a:t>
            </a:r>
          </a:p>
        </p:txBody>
      </p:sp>
      <p:sp>
        <p:nvSpPr>
          <p:cNvPr id="8" name="TextBox 7">
            <a:extLst>
              <a:ext uri="{FF2B5EF4-FFF2-40B4-BE49-F238E27FC236}">
                <a16:creationId xmlns:a16="http://schemas.microsoft.com/office/drawing/2014/main" id="{5EE8C6C7-E41F-4B2B-A836-E8A8FC6F0E4D}"/>
              </a:ext>
            </a:extLst>
          </p:cNvPr>
          <p:cNvSpPr txBox="1"/>
          <p:nvPr/>
        </p:nvSpPr>
        <p:spPr>
          <a:xfrm>
            <a:off x="5040351" y="2310381"/>
            <a:ext cx="5393850" cy="58477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05B75"/>
                </a:solidFill>
                <a:effectLst/>
                <a:uLnTx/>
                <a:uFillTx/>
                <a:latin typeface="Arial Narrow" panose="020B0604020202020204" pitchFamily="34" charset="0"/>
                <a:ea typeface="+mn-ea"/>
                <a:cs typeface="Arial Narrow" panose="020B0604020202020204" pitchFamily="34" charset="0"/>
              </a:rPr>
              <a:t>Provider champions, AGYW stakeholders’ meetings, sub county/county review meetings, joint supportive supervision with MoH</a:t>
            </a:r>
          </a:p>
        </p:txBody>
      </p:sp>
      <p:sp>
        <p:nvSpPr>
          <p:cNvPr id="9" name="TextBox 8">
            <a:extLst>
              <a:ext uri="{FF2B5EF4-FFF2-40B4-BE49-F238E27FC236}">
                <a16:creationId xmlns:a16="http://schemas.microsoft.com/office/drawing/2014/main" id="{F91CC84B-3D4C-40CD-8CBD-11D13DAE924C}"/>
              </a:ext>
            </a:extLst>
          </p:cNvPr>
          <p:cNvSpPr txBox="1"/>
          <p:nvPr/>
        </p:nvSpPr>
        <p:spPr>
          <a:xfrm>
            <a:off x="3761620" y="2961523"/>
            <a:ext cx="6924967" cy="369332"/>
          </a:xfrm>
          <a:prstGeom prst="rect">
            <a:avLst/>
          </a:prstGeom>
          <a:solidFill>
            <a:srgbClr val="646EA7">
              <a:alpha val="22000"/>
            </a:srgbClr>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46EA7"/>
                </a:solidFill>
                <a:effectLst/>
                <a:uLnTx/>
                <a:uFillTx/>
                <a:latin typeface="Helvetica" pitchFamily="2" charset="0"/>
                <a:ea typeface="+mn-ea"/>
                <a:cs typeface="+mn-cs"/>
              </a:rPr>
              <a:t>Awareness, social support, acceptance of PrEP</a:t>
            </a:r>
          </a:p>
        </p:txBody>
      </p:sp>
      <p:sp>
        <p:nvSpPr>
          <p:cNvPr id="10" name="TextBox 9">
            <a:extLst>
              <a:ext uri="{FF2B5EF4-FFF2-40B4-BE49-F238E27FC236}">
                <a16:creationId xmlns:a16="http://schemas.microsoft.com/office/drawing/2014/main" id="{4EB83526-8920-45D2-B065-DCD4A68BD096}"/>
              </a:ext>
            </a:extLst>
          </p:cNvPr>
          <p:cNvSpPr txBox="1"/>
          <p:nvPr/>
        </p:nvSpPr>
        <p:spPr>
          <a:xfrm>
            <a:off x="3413573" y="5043808"/>
            <a:ext cx="7186223" cy="369332"/>
          </a:xfrm>
          <a:prstGeom prst="rect">
            <a:avLst/>
          </a:prstGeom>
          <a:solidFill>
            <a:srgbClr val="92D050">
              <a:alpha val="22000"/>
            </a:srgbClr>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15D"/>
                </a:solidFill>
                <a:effectLst/>
                <a:uLnTx/>
                <a:uFillTx/>
                <a:latin typeface="Helvetica" pitchFamily="2" charset="0"/>
                <a:ea typeface="+mn-ea"/>
                <a:cs typeface="+mn-cs"/>
              </a:rPr>
              <a:t>Knowledge and self-efficacy</a:t>
            </a:r>
          </a:p>
        </p:txBody>
      </p:sp>
      <p:sp>
        <p:nvSpPr>
          <p:cNvPr id="11" name="Rectangle 10">
            <a:extLst>
              <a:ext uri="{FF2B5EF4-FFF2-40B4-BE49-F238E27FC236}">
                <a16:creationId xmlns:a16="http://schemas.microsoft.com/office/drawing/2014/main" id="{BA58BDF1-AA86-45AA-8AA0-6CB15B8C0340}"/>
              </a:ext>
            </a:extLst>
          </p:cNvPr>
          <p:cNvSpPr/>
          <p:nvPr/>
        </p:nvSpPr>
        <p:spPr>
          <a:xfrm>
            <a:off x="170987" y="6290707"/>
            <a:ext cx="10515600" cy="556142"/>
          </a:xfrm>
          <a:prstGeom prst="rect">
            <a:avLst/>
          </a:prstGeom>
          <a:noFill/>
          <a:ln w="3175" cap="flat" cmpd="sng" algn="ctr">
            <a:solidFill>
              <a:srgbClr val="305B75">
                <a:lumMod val="40000"/>
                <a:lumOff val="60000"/>
              </a:srgbClr>
            </a:solidFill>
            <a:prstDash val="solid"/>
          </a:ln>
          <a:effectLst/>
        </p:spPr>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0" cap="none" spc="0" normalizeH="0" baseline="0" noProof="0">
                <a:ln>
                  <a:noFill/>
                </a:ln>
                <a:solidFill>
                  <a:srgbClr val="305B75"/>
                </a:solidFill>
                <a:effectLst/>
                <a:uLnTx/>
                <a:uFillTx/>
                <a:latin typeface="Helvetica"/>
                <a:ea typeface="+mn-ea"/>
                <a:cs typeface="+mn-cs"/>
              </a:rPr>
              <a:t>Household survey conducted in November 2018: 45.2% of people in Migori County had not heard about PrEP; 93.7% expressed willingness to support an AGYW to use PrEP; This informed the holistic approach</a:t>
            </a:r>
          </a:p>
        </p:txBody>
      </p:sp>
      <p:pic>
        <p:nvPicPr>
          <p:cNvPr id="12" name="Picture 11">
            <a:extLst>
              <a:ext uri="{FF2B5EF4-FFF2-40B4-BE49-F238E27FC236}">
                <a16:creationId xmlns:a16="http://schemas.microsoft.com/office/drawing/2014/main" id="{EBFF5032-5871-46D3-9075-4A2819A8909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0631" y="4953940"/>
            <a:ext cx="873068" cy="1048712"/>
          </a:xfrm>
          <a:prstGeom prst="rect">
            <a:avLst/>
          </a:prstGeom>
        </p:spPr>
      </p:pic>
    </p:spTree>
    <p:extLst>
      <p:ext uri="{BB962C8B-B14F-4D97-AF65-F5344CB8AC3E}">
        <p14:creationId xmlns:p14="http://schemas.microsoft.com/office/powerpoint/2010/main" val="456781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333E-C0DA-6A45-AAB2-55B6EC2F857F}"/>
              </a:ext>
            </a:extLst>
          </p:cNvPr>
          <p:cNvSpPr>
            <a:spLocks noGrp="1"/>
          </p:cNvSpPr>
          <p:nvPr>
            <p:ph type="title"/>
          </p:nvPr>
        </p:nvSpPr>
        <p:spPr/>
        <p:txBody>
          <a:bodyPr>
            <a:normAutofit/>
          </a:bodyPr>
          <a:lstStyle/>
          <a:p>
            <a:r>
              <a:rPr lang="en-GB"/>
              <a:t>This review focuses on community acceptance among partners, peers and parents/caregivers</a:t>
            </a:r>
          </a:p>
        </p:txBody>
      </p:sp>
      <p:grpSp>
        <p:nvGrpSpPr>
          <p:cNvPr id="20" name="Group 19">
            <a:extLst>
              <a:ext uri="{FF2B5EF4-FFF2-40B4-BE49-F238E27FC236}">
                <a16:creationId xmlns:a16="http://schemas.microsoft.com/office/drawing/2014/main" id="{DA2F65DE-CC36-504E-92AD-AAB0F472204B}"/>
              </a:ext>
            </a:extLst>
          </p:cNvPr>
          <p:cNvGrpSpPr/>
          <p:nvPr/>
        </p:nvGrpSpPr>
        <p:grpSpPr>
          <a:xfrm>
            <a:off x="5956219" y="1625890"/>
            <a:ext cx="4943492" cy="4465982"/>
            <a:chOff x="6381792" y="1966807"/>
            <a:chExt cx="4562879" cy="4122134"/>
          </a:xfrm>
        </p:grpSpPr>
        <p:sp>
          <p:nvSpPr>
            <p:cNvPr id="8" name="Oval 7">
              <a:extLst>
                <a:ext uri="{FF2B5EF4-FFF2-40B4-BE49-F238E27FC236}">
                  <a16:creationId xmlns:a16="http://schemas.microsoft.com/office/drawing/2014/main" id="{DDE46BD8-F4D4-9A49-878C-EFBB28727757}"/>
                </a:ext>
              </a:extLst>
            </p:cNvPr>
            <p:cNvSpPr/>
            <p:nvPr/>
          </p:nvSpPr>
          <p:spPr>
            <a:xfrm>
              <a:off x="6381792" y="1966807"/>
              <a:ext cx="4562879" cy="4122134"/>
            </a:xfrm>
            <a:prstGeom prst="ellipse">
              <a:avLst/>
            </a:prstGeom>
            <a:solidFill>
              <a:srgbClr val="FDF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B561C42-6C72-5641-912C-D0ADBC912841}"/>
                </a:ext>
              </a:extLst>
            </p:cNvPr>
            <p:cNvSpPr/>
            <p:nvPr/>
          </p:nvSpPr>
          <p:spPr>
            <a:xfrm>
              <a:off x="6975988" y="2444866"/>
              <a:ext cx="3374486" cy="3166015"/>
            </a:xfrm>
            <a:prstGeom prst="ellipse">
              <a:avLst/>
            </a:prstGeom>
            <a:solidFill>
              <a:srgbClr val="E9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lvl="0" algn="ctr"/>
              <a:endParaRPr lang="en-US" b="1">
                <a:ln w="3175">
                  <a:noFill/>
                </a:ln>
                <a:solidFill>
                  <a:schemeClr val="bg1"/>
                </a:solidFill>
                <a:latin typeface="Muli SemiBold"/>
              </a:endParaRPr>
            </a:p>
            <a:p>
              <a:pPr marL="12700" lvl="0" algn="ctr"/>
              <a:endParaRPr lang="en-US" b="1">
                <a:ln w="3175">
                  <a:noFill/>
                </a:ln>
                <a:solidFill>
                  <a:schemeClr val="bg1"/>
                </a:solidFill>
                <a:latin typeface="Muli SemiBold"/>
              </a:endParaRPr>
            </a:p>
            <a:p>
              <a:pPr marL="12700" lvl="0" algn="ctr"/>
              <a:endParaRPr lang="en-US" b="1">
                <a:ln w="3175">
                  <a:noFill/>
                </a:ln>
                <a:solidFill>
                  <a:schemeClr val="bg1"/>
                </a:solidFill>
                <a:latin typeface="Muli SemiBold"/>
              </a:endParaRPr>
            </a:p>
            <a:p>
              <a:pPr marL="12700" lvl="0" algn="ctr"/>
              <a:endParaRPr lang="en-US" b="1">
                <a:ln w="3175">
                  <a:noFill/>
                </a:ln>
                <a:solidFill>
                  <a:schemeClr val="bg1"/>
                </a:solidFill>
                <a:latin typeface="Muli SemiBold"/>
              </a:endParaRPr>
            </a:p>
            <a:p>
              <a:pPr marL="12700" lvl="0" algn="ctr"/>
              <a:endParaRPr lang="en-US" b="1">
                <a:ln w="3175">
                  <a:noFill/>
                </a:ln>
                <a:solidFill>
                  <a:schemeClr val="bg1"/>
                </a:solidFill>
                <a:latin typeface="Muli SemiBold"/>
              </a:endParaRPr>
            </a:p>
            <a:p>
              <a:pPr marL="12700" lvl="0" algn="ctr"/>
              <a:endParaRPr lang="en-US" b="1">
                <a:ln w="3175">
                  <a:noFill/>
                </a:ln>
                <a:solidFill>
                  <a:schemeClr val="bg1"/>
                </a:solidFill>
                <a:latin typeface="Muli SemiBold"/>
              </a:endParaRPr>
            </a:p>
            <a:p>
              <a:pPr marL="12700" lvl="0" algn="ctr"/>
              <a:endParaRPr lang="en-US" b="1">
                <a:ln w="3175">
                  <a:noFill/>
                </a:ln>
                <a:solidFill>
                  <a:schemeClr val="bg1"/>
                </a:solidFill>
                <a:latin typeface="Muli SemiBold"/>
              </a:endParaRPr>
            </a:p>
          </p:txBody>
        </p:sp>
        <p:sp>
          <p:nvSpPr>
            <p:cNvPr id="11" name="Oval 10">
              <a:extLst>
                <a:ext uri="{FF2B5EF4-FFF2-40B4-BE49-F238E27FC236}">
                  <a16:creationId xmlns:a16="http://schemas.microsoft.com/office/drawing/2014/main" id="{1DABE0E3-B364-0447-A329-091A747445DB}"/>
                </a:ext>
              </a:extLst>
            </p:cNvPr>
            <p:cNvSpPr/>
            <p:nvPr/>
          </p:nvSpPr>
          <p:spPr>
            <a:xfrm>
              <a:off x="7855805" y="3268995"/>
              <a:ext cx="1621442" cy="15177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1" name="Table 8">
            <a:extLst>
              <a:ext uri="{FF2B5EF4-FFF2-40B4-BE49-F238E27FC236}">
                <a16:creationId xmlns:a16="http://schemas.microsoft.com/office/drawing/2014/main" id="{B845E0BA-EE96-D943-821D-24B3207A1B48}"/>
              </a:ext>
            </a:extLst>
          </p:cNvPr>
          <p:cNvGraphicFramePr>
            <a:graphicFrameLocks noGrp="1"/>
          </p:cNvGraphicFramePr>
          <p:nvPr>
            <p:ph idx="1"/>
            <p:extLst>
              <p:ext uri="{D42A27DB-BD31-4B8C-83A1-F6EECF244321}">
                <p14:modId xmlns:p14="http://schemas.microsoft.com/office/powerpoint/2010/main" val="2732647212"/>
              </p:ext>
            </p:extLst>
          </p:nvPr>
        </p:nvGraphicFramePr>
        <p:xfrm>
          <a:off x="493269" y="2617994"/>
          <a:ext cx="5156216" cy="1127760"/>
        </p:xfrm>
        <a:graphic>
          <a:graphicData uri="http://schemas.openxmlformats.org/drawingml/2006/table">
            <a:tbl>
              <a:tblPr firstRow="1" bandRow="1">
                <a:tableStyleId>{B301B821-A1FF-4177-AEE7-76D212191A09}</a:tableStyleId>
              </a:tblPr>
              <a:tblGrid>
                <a:gridCol w="5156216">
                  <a:extLst>
                    <a:ext uri="{9D8B030D-6E8A-4147-A177-3AD203B41FA5}">
                      <a16:colId xmlns:a16="http://schemas.microsoft.com/office/drawing/2014/main" val="2602041916"/>
                    </a:ext>
                  </a:extLst>
                </a:gridCol>
              </a:tblGrid>
              <a:tr h="336053">
                <a:tc>
                  <a:txBody>
                    <a:bodyPr/>
                    <a:lstStyle/>
                    <a:p>
                      <a:r>
                        <a:rPr lang="en-US" sz="1400" b="1" i="0">
                          <a:latin typeface="Poppins SemiBold" pitchFamily="2" charset="77"/>
                          <a:cs typeface="Poppins SemiBold" pitchFamily="2" charset="77"/>
                        </a:rPr>
                        <a:t>Primary influencers </a:t>
                      </a:r>
                      <a:r>
                        <a:rPr lang="en-US" sz="1200" b="0"/>
                        <a:t>(individuals with consistent, direct contact with AGYW, who AGYW identify as preferred influencers)</a:t>
                      </a:r>
                      <a:endParaRPr lang="en-US" sz="1400" b="1" i="0">
                        <a:latin typeface="Poppins SemiBold" pitchFamily="2" charset="77"/>
                        <a:cs typeface="Poppins SemiBold" pitchFamily="2" charset="77"/>
                      </a:endParaRPr>
                    </a:p>
                  </a:txBody>
                  <a:tcPr anchor="ctr"/>
                </a:tc>
                <a:extLst>
                  <a:ext uri="{0D108BD9-81ED-4DB2-BD59-A6C34878D82A}">
                    <a16:rowId xmlns:a16="http://schemas.microsoft.com/office/drawing/2014/main" val="2596034577"/>
                  </a:ext>
                </a:extLst>
              </a:tr>
              <a:tr h="441070">
                <a:tc>
                  <a:txBody>
                    <a:bodyPr/>
                    <a:lstStyle/>
                    <a:p>
                      <a:pPr marL="285750" indent="-285750">
                        <a:buClr>
                          <a:schemeClr val="accent1"/>
                        </a:buClr>
                        <a:buSzPct val="110000"/>
                        <a:buFont typeface="Wingdings" pitchFamily="2" charset="2"/>
                        <a:buChar char="§"/>
                      </a:pPr>
                      <a:r>
                        <a:rPr lang="en-US" sz="1200">
                          <a:solidFill>
                            <a:schemeClr val="tx1"/>
                          </a:solidFill>
                        </a:rPr>
                        <a:t>Boys and men who are their intimate partners</a:t>
                      </a:r>
                    </a:p>
                    <a:p>
                      <a:pPr marL="285750" indent="-285750">
                        <a:buClr>
                          <a:schemeClr val="accent1"/>
                        </a:buClr>
                        <a:buSzPct val="110000"/>
                        <a:buFont typeface="Wingdings" pitchFamily="2" charset="2"/>
                        <a:buChar char="§"/>
                      </a:pPr>
                      <a:r>
                        <a:rPr lang="en-US" sz="1200">
                          <a:solidFill>
                            <a:schemeClr val="tx1"/>
                          </a:solidFill>
                        </a:rPr>
                        <a:t>Parents and/or caregivers, especially cohabiting mothers</a:t>
                      </a:r>
                    </a:p>
                    <a:p>
                      <a:pPr marL="285750" indent="-285750">
                        <a:buClr>
                          <a:schemeClr val="accent1"/>
                        </a:buClr>
                        <a:buSzPct val="110000"/>
                        <a:buFont typeface="Wingdings" pitchFamily="2" charset="2"/>
                        <a:buChar char="§"/>
                      </a:pPr>
                      <a:r>
                        <a:rPr lang="en-US" sz="1200">
                          <a:solidFill>
                            <a:schemeClr val="tx1"/>
                          </a:solidFill>
                        </a:rPr>
                        <a:t>Female peers, both users and non-users of </a:t>
                      </a:r>
                      <a:r>
                        <a:rPr lang="en-US" sz="1200" err="1">
                          <a:solidFill>
                            <a:schemeClr val="tx1"/>
                          </a:solidFill>
                        </a:rPr>
                        <a:t>PrEP</a:t>
                      </a:r>
                      <a:endParaRPr lang="en-US" sz="1200">
                        <a:solidFill>
                          <a:schemeClr val="tx1"/>
                        </a:solidFill>
                      </a:endParaRPr>
                    </a:p>
                  </a:txBody>
                  <a:tcPr>
                    <a:lnL w="12700" cap="flat" cmpd="sng" algn="ctr">
                      <a:solidFill>
                        <a:srgbClr val="02666D"/>
                      </a:solidFill>
                      <a:prstDash val="solid"/>
                      <a:round/>
                      <a:headEnd type="none" w="med" len="med"/>
                      <a:tailEnd type="none" w="med" len="med"/>
                    </a:lnL>
                    <a:lnR w="12700" cap="flat" cmpd="sng" algn="ctr">
                      <a:solidFill>
                        <a:srgbClr val="02666D"/>
                      </a:solidFill>
                      <a:prstDash val="solid"/>
                      <a:round/>
                      <a:headEnd type="none" w="med" len="med"/>
                      <a:tailEnd type="none" w="med" len="med"/>
                    </a:lnR>
                    <a:solidFill>
                      <a:srgbClr val="E9EFF0"/>
                    </a:solidFill>
                  </a:tcPr>
                </a:tc>
                <a:extLst>
                  <a:ext uri="{0D108BD9-81ED-4DB2-BD59-A6C34878D82A}">
                    <a16:rowId xmlns:a16="http://schemas.microsoft.com/office/drawing/2014/main" val="2991798737"/>
                  </a:ext>
                </a:extLst>
              </a:tr>
            </a:tbl>
          </a:graphicData>
        </a:graphic>
      </p:graphicFrame>
      <p:graphicFrame>
        <p:nvGraphicFramePr>
          <p:cNvPr id="22" name="Table 8">
            <a:extLst>
              <a:ext uri="{FF2B5EF4-FFF2-40B4-BE49-F238E27FC236}">
                <a16:creationId xmlns:a16="http://schemas.microsoft.com/office/drawing/2014/main" id="{B7E34555-7F18-8840-848A-B498B7960273}"/>
              </a:ext>
            </a:extLst>
          </p:cNvPr>
          <p:cNvGraphicFramePr>
            <a:graphicFrameLocks/>
          </p:cNvGraphicFramePr>
          <p:nvPr>
            <p:extLst>
              <p:ext uri="{D42A27DB-BD31-4B8C-83A1-F6EECF244321}">
                <p14:modId xmlns:p14="http://schemas.microsoft.com/office/powerpoint/2010/main" val="3137008878"/>
              </p:ext>
            </p:extLst>
          </p:nvPr>
        </p:nvGraphicFramePr>
        <p:xfrm>
          <a:off x="478121" y="3875755"/>
          <a:ext cx="5156217" cy="2407920"/>
        </p:xfrm>
        <a:graphic>
          <a:graphicData uri="http://schemas.openxmlformats.org/drawingml/2006/table">
            <a:tbl>
              <a:tblPr firstRow="1" bandRow="1">
                <a:tableStyleId>{B301B821-A1FF-4177-AEE7-76D212191A09}</a:tableStyleId>
              </a:tblPr>
              <a:tblGrid>
                <a:gridCol w="5156217">
                  <a:extLst>
                    <a:ext uri="{9D8B030D-6E8A-4147-A177-3AD203B41FA5}">
                      <a16:colId xmlns:a16="http://schemas.microsoft.com/office/drawing/2014/main" val="2602041916"/>
                    </a:ext>
                  </a:extLst>
                </a:gridCol>
              </a:tblGrid>
              <a:tr h="3360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a:latin typeface="Poppins SemiBold" pitchFamily="2" charset="77"/>
                          <a:cs typeface="Poppins SemiBold" pitchFamily="2" charset="77"/>
                        </a:rPr>
                        <a:t>Other influencers </a:t>
                      </a:r>
                      <a:r>
                        <a:rPr lang="en-US" sz="1200" b="0"/>
                        <a:t>(individuals who influence AGYW often through social rules, norms, services etc., but who may not have daily interaction with them)</a:t>
                      </a:r>
                      <a:endParaRPr lang="en-US" sz="1400" b="1" i="0">
                        <a:latin typeface="Poppins SemiBold" pitchFamily="2" charset="77"/>
                        <a:cs typeface="Poppins SemiBold" pitchFamily="2" charset="77"/>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596034577"/>
                  </a:ext>
                </a:extLst>
              </a:tr>
              <a:tr h="441070">
                <a:tc>
                  <a:txBody>
                    <a:bodyPr/>
                    <a:lstStyle/>
                    <a:p>
                      <a:pPr marL="285750" indent="-285750">
                        <a:buClr>
                          <a:schemeClr val="accent3"/>
                        </a:buClr>
                        <a:buSzPct val="110000"/>
                        <a:buFont typeface="Wingdings" pitchFamily="2" charset="2"/>
                        <a:buChar char="§"/>
                      </a:pPr>
                      <a:r>
                        <a:rPr lang="en-US" sz="1200">
                          <a:solidFill>
                            <a:schemeClr val="tx1"/>
                          </a:solidFill>
                        </a:rPr>
                        <a:t>Community leaders, including religious and cultural leaders are important stakeholders – influencing norms, resources and AGYW’s access to reproductive healthcare services and information – but they do not typically directly engage with AGYW on these topics and they are not preferred sources of information.</a:t>
                      </a:r>
                    </a:p>
                    <a:p>
                      <a:pPr marL="285750" indent="-285750">
                        <a:buClr>
                          <a:schemeClr val="accent3"/>
                        </a:buClr>
                        <a:buSzPct val="110000"/>
                        <a:buFont typeface="Wingdings" pitchFamily="2" charset="2"/>
                        <a:buChar char="§"/>
                      </a:pPr>
                      <a:r>
                        <a:rPr lang="en-US" sz="1200">
                          <a:solidFill>
                            <a:schemeClr val="tx1"/>
                          </a:solidFill>
                        </a:rPr>
                        <a:t>Healthcare workers, both facility and community-based across all sectors, play a significant role in AGYW’s access to information and services about </a:t>
                      </a:r>
                      <a:r>
                        <a:rPr lang="en-US" sz="1200" err="1">
                          <a:solidFill>
                            <a:schemeClr val="tx1"/>
                          </a:solidFill>
                        </a:rPr>
                        <a:t>PrEP</a:t>
                      </a:r>
                      <a:r>
                        <a:rPr lang="en-US" sz="1200">
                          <a:solidFill>
                            <a:schemeClr val="tx1"/>
                          </a:solidFill>
                        </a:rPr>
                        <a:t>, but they were not always identified by AGYW as their ‘preferred’ source of information because they feel providers are often hostile or stigmatizing.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DF6EE"/>
                    </a:solidFill>
                  </a:tcPr>
                </a:tc>
                <a:extLst>
                  <a:ext uri="{0D108BD9-81ED-4DB2-BD59-A6C34878D82A}">
                    <a16:rowId xmlns:a16="http://schemas.microsoft.com/office/drawing/2014/main" val="2991798737"/>
                  </a:ext>
                </a:extLst>
              </a:tr>
            </a:tbl>
          </a:graphicData>
        </a:graphic>
      </p:graphicFrame>
      <p:sp>
        <p:nvSpPr>
          <p:cNvPr id="23" name="TextBox 22">
            <a:extLst>
              <a:ext uri="{FF2B5EF4-FFF2-40B4-BE49-F238E27FC236}">
                <a16:creationId xmlns:a16="http://schemas.microsoft.com/office/drawing/2014/main" id="{02AC244D-FBE1-FF4C-9032-ECE469D8A98E}"/>
              </a:ext>
            </a:extLst>
          </p:cNvPr>
          <p:cNvSpPr txBox="1"/>
          <p:nvPr/>
        </p:nvSpPr>
        <p:spPr>
          <a:xfrm>
            <a:off x="478120" y="6427876"/>
            <a:ext cx="10421590" cy="253916"/>
          </a:xfrm>
          <a:prstGeom prst="rect">
            <a:avLst/>
          </a:prstGeom>
          <a:noFill/>
        </p:spPr>
        <p:txBody>
          <a:bodyPr wrap="square" rtlCol="0">
            <a:spAutoFit/>
          </a:bodyPr>
          <a:lstStyle/>
          <a:p>
            <a:r>
              <a:rPr lang="en-US" sz="1050" b="1">
                <a:solidFill>
                  <a:schemeClr val="bg1">
                    <a:lumMod val="50000"/>
                  </a:schemeClr>
                </a:solidFill>
              </a:rPr>
              <a:t>NOTE: </a:t>
            </a:r>
            <a:r>
              <a:rPr lang="en-US" sz="1050">
                <a:solidFill>
                  <a:schemeClr val="bg1">
                    <a:lumMod val="50000"/>
                  </a:schemeClr>
                </a:solidFill>
              </a:rPr>
              <a:t>‘Support’ is defined differently in the literature. When possible, this review will note these definitions and how they were defined by AGYW.</a:t>
            </a:r>
          </a:p>
        </p:txBody>
      </p:sp>
      <p:sp>
        <p:nvSpPr>
          <p:cNvPr id="24" name="Rectangle 23">
            <a:extLst>
              <a:ext uri="{FF2B5EF4-FFF2-40B4-BE49-F238E27FC236}">
                <a16:creationId xmlns:a16="http://schemas.microsoft.com/office/drawing/2014/main" id="{30D8B7F5-65C0-F64E-9511-7A6DBDBE5414}"/>
              </a:ext>
            </a:extLst>
          </p:cNvPr>
          <p:cNvSpPr/>
          <p:nvPr/>
        </p:nvSpPr>
        <p:spPr>
          <a:xfrm>
            <a:off x="409390" y="1453966"/>
            <a:ext cx="5708956" cy="1015663"/>
          </a:xfrm>
          <a:prstGeom prst="rect">
            <a:avLst/>
          </a:prstGeom>
        </p:spPr>
        <p:txBody>
          <a:bodyPr wrap="square">
            <a:spAutoFit/>
          </a:bodyPr>
          <a:lstStyle/>
          <a:p>
            <a:r>
              <a:rPr lang="en-US" sz="1200"/>
              <a:t>Reviewed literature suggests that AGYW consider sexual partners, peers, and parents to be the most </a:t>
            </a:r>
            <a:r>
              <a:rPr lang="en-US" sz="1200" i="1"/>
              <a:t>immediately</a:t>
            </a:r>
            <a:r>
              <a:rPr lang="en-US" sz="1200"/>
              <a:t> influential for SRH decision-making and/or the most preferred for support*. The literature also suggests that each has a different role in this influence. </a:t>
            </a:r>
            <a:r>
              <a:rPr lang="en-US" sz="1200" b="1">
                <a:solidFill>
                  <a:schemeClr val="accent2"/>
                </a:solidFill>
              </a:rPr>
              <a:t>This review will focus on these preferred primary influencers and the factors that impact their acceptance of AGYW’s use of RH services. </a:t>
            </a:r>
          </a:p>
        </p:txBody>
      </p:sp>
      <p:pic>
        <p:nvPicPr>
          <p:cNvPr id="7" name="Picture 6">
            <a:extLst>
              <a:ext uri="{FF2B5EF4-FFF2-40B4-BE49-F238E27FC236}">
                <a16:creationId xmlns:a16="http://schemas.microsoft.com/office/drawing/2014/main" id="{98C097B0-4485-DBED-EFF8-53400455F823}"/>
              </a:ext>
            </a:extLst>
          </p:cNvPr>
          <p:cNvPicPr>
            <a:picLocks noChangeAspect="1"/>
          </p:cNvPicPr>
          <p:nvPr/>
        </p:nvPicPr>
        <p:blipFill>
          <a:blip r:embed="rId2"/>
          <a:stretch>
            <a:fillRect/>
          </a:stretch>
        </p:blipFill>
        <p:spPr>
          <a:xfrm>
            <a:off x="9132951" y="4356874"/>
            <a:ext cx="548026" cy="669102"/>
          </a:xfrm>
          <a:prstGeom prst="rect">
            <a:avLst/>
          </a:prstGeom>
        </p:spPr>
      </p:pic>
      <p:grpSp>
        <p:nvGrpSpPr>
          <p:cNvPr id="18" name="Group 17">
            <a:extLst>
              <a:ext uri="{FF2B5EF4-FFF2-40B4-BE49-F238E27FC236}">
                <a16:creationId xmlns:a16="http://schemas.microsoft.com/office/drawing/2014/main" id="{D04B46E5-854C-1516-0C52-0AAC24538FEC}"/>
              </a:ext>
            </a:extLst>
          </p:cNvPr>
          <p:cNvGrpSpPr/>
          <p:nvPr/>
        </p:nvGrpSpPr>
        <p:grpSpPr>
          <a:xfrm>
            <a:off x="8917711" y="2472369"/>
            <a:ext cx="886286" cy="646030"/>
            <a:chOff x="8917711" y="2472369"/>
            <a:chExt cx="886286" cy="646030"/>
          </a:xfrm>
        </p:grpSpPr>
        <p:pic>
          <p:nvPicPr>
            <p:cNvPr id="12" name="Picture 11">
              <a:extLst>
                <a:ext uri="{FF2B5EF4-FFF2-40B4-BE49-F238E27FC236}">
                  <a16:creationId xmlns:a16="http://schemas.microsoft.com/office/drawing/2014/main" id="{E42F0AF0-280D-74F4-DB50-BC717CCF4DD1}"/>
                </a:ext>
              </a:extLst>
            </p:cNvPr>
            <p:cNvPicPr>
              <a:picLocks noChangeAspect="1"/>
            </p:cNvPicPr>
            <p:nvPr/>
          </p:nvPicPr>
          <p:blipFill>
            <a:blip r:embed="rId3"/>
            <a:stretch>
              <a:fillRect/>
            </a:stretch>
          </p:blipFill>
          <p:spPr>
            <a:xfrm>
              <a:off x="8917711" y="2477193"/>
              <a:ext cx="579552" cy="641206"/>
            </a:xfrm>
            <a:prstGeom prst="rect">
              <a:avLst/>
            </a:prstGeom>
          </p:spPr>
        </p:pic>
        <p:pic>
          <p:nvPicPr>
            <p:cNvPr id="10" name="Picture 9">
              <a:extLst>
                <a:ext uri="{FF2B5EF4-FFF2-40B4-BE49-F238E27FC236}">
                  <a16:creationId xmlns:a16="http://schemas.microsoft.com/office/drawing/2014/main" id="{1A049CAA-3AFD-47B9-3FD8-17CADF5DEB60}"/>
                </a:ext>
              </a:extLst>
            </p:cNvPr>
            <p:cNvPicPr>
              <a:picLocks noChangeAspect="1"/>
            </p:cNvPicPr>
            <p:nvPr/>
          </p:nvPicPr>
          <p:blipFill>
            <a:blip r:embed="rId4"/>
            <a:stretch>
              <a:fillRect/>
            </a:stretch>
          </p:blipFill>
          <p:spPr>
            <a:xfrm>
              <a:off x="9298919" y="2472369"/>
              <a:ext cx="505078" cy="646030"/>
            </a:xfrm>
            <a:prstGeom prst="rect">
              <a:avLst/>
            </a:prstGeom>
          </p:spPr>
        </p:pic>
      </p:grpSp>
      <p:grpSp>
        <p:nvGrpSpPr>
          <p:cNvPr id="30" name="Group 29">
            <a:extLst>
              <a:ext uri="{FF2B5EF4-FFF2-40B4-BE49-F238E27FC236}">
                <a16:creationId xmlns:a16="http://schemas.microsoft.com/office/drawing/2014/main" id="{686870ED-3C44-E84C-DDAD-B7B642CC9880}"/>
              </a:ext>
            </a:extLst>
          </p:cNvPr>
          <p:cNvGrpSpPr/>
          <p:nvPr/>
        </p:nvGrpSpPr>
        <p:grpSpPr>
          <a:xfrm>
            <a:off x="7937517" y="5605614"/>
            <a:ext cx="1089682" cy="466547"/>
            <a:chOff x="6885605" y="6035472"/>
            <a:chExt cx="1089682" cy="466547"/>
          </a:xfrm>
        </p:grpSpPr>
        <p:pic>
          <p:nvPicPr>
            <p:cNvPr id="25" name="Picture 24">
              <a:extLst>
                <a:ext uri="{FF2B5EF4-FFF2-40B4-BE49-F238E27FC236}">
                  <a16:creationId xmlns:a16="http://schemas.microsoft.com/office/drawing/2014/main" id="{3693E04C-6AF7-7DB7-2750-15C54B208038}"/>
                </a:ext>
              </a:extLst>
            </p:cNvPr>
            <p:cNvPicPr>
              <a:picLocks noChangeAspect="1"/>
            </p:cNvPicPr>
            <p:nvPr/>
          </p:nvPicPr>
          <p:blipFill>
            <a:blip r:embed="rId5"/>
            <a:stretch>
              <a:fillRect/>
            </a:stretch>
          </p:blipFill>
          <p:spPr>
            <a:xfrm>
              <a:off x="7611286" y="6063887"/>
              <a:ext cx="364001" cy="435955"/>
            </a:xfrm>
            <a:prstGeom prst="rect">
              <a:avLst/>
            </a:prstGeom>
          </p:spPr>
        </p:pic>
        <p:pic>
          <p:nvPicPr>
            <p:cNvPr id="27" name="Picture 26">
              <a:extLst>
                <a:ext uri="{FF2B5EF4-FFF2-40B4-BE49-F238E27FC236}">
                  <a16:creationId xmlns:a16="http://schemas.microsoft.com/office/drawing/2014/main" id="{7A8D95CE-EF35-D634-A164-84AC9D44C9E2}"/>
                </a:ext>
              </a:extLst>
            </p:cNvPr>
            <p:cNvPicPr>
              <a:picLocks noChangeAspect="1"/>
            </p:cNvPicPr>
            <p:nvPr/>
          </p:nvPicPr>
          <p:blipFill>
            <a:blip r:embed="rId6"/>
            <a:stretch>
              <a:fillRect/>
            </a:stretch>
          </p:blipFill>
          <p:spPr>
            <a:xfrm>
              <a:off x="7363989" y="6035472"/>
              <a:ext cx="364001" cy="465583"/>
            </a:xfrm>
            <a:prstGeom prst="rect">
              <a:avLst/>
            </a:prstGeom>
          </p:spPr>
        </p:pic>
        <p:pic>
          <p:nvPicPr>
            <p:cNvPr id="28" name="Picture 27">
              <a:extLst>
                <a:ext uri="{FF2B5EF4-FFF2-40B4-BE49-F238E27FC236}">
                  <a16:creationId xmlns:a16="http://schemas.microsoft.com/office/drawing/2014/main" id="{59067CF7-BACA-0D90-BEDA-4116D50C9FE1}"/>
                </a:ext>
              </a:extLst>
            </p:cNvPr>
            <p:cNvPicPr>
              <a:picLocks noChangeAspect="1"/>
            </p:cNvPicPr>
            <p:nvPr/>
          </p:nvPicPr>
          <p:blipFill>
            <a:blip r:embed="rId7"/>
            <a:stretch>
              <a:fillRect/>
            </a:stretch>
          </p:blipFill>
          <p:spPr>
            <a:xfrm>
              <a:off x="6885605" y="6073573"/>
              <a:ext cx="366127" cy="428446"/>
            </a:xfrm>
            <a:prstGeom prst="rect">
              <a:avLst/>
            </a:prstGeom>
          </p:spPr>
        </p:pic>
        <p:pic>
          <p:nvPicPr>
            <p:cNvPr id="29" name="Picture 28">
              <a:extLst>
                <a:ext uri="{FF2B5EF4-FFF2-40B4-BE49-F238E27FC236}">
                  <a16:creationId xmlns:a16="http://schemas.microsoft.com/office/drawing/2014/main" id="{881827D2-74B6-C030-06ED-52E563E8C77C}"/>
                </a:ext>
              </a:extLst>
            </p:cNvPr>
            <p:cNvPicPr>
              <a:picLocks noChangeAspect="1"/>
            </p:cNvPicPr>
            <p:nvPr/>
          </p:nvPicPr>
          <p:blipFill>
            <a:blip r:embed="rId8"/>
            <a:stretch>
              <a:fillRect/>
            </a:stretch>
          </p:blipFill>
          <p:spPr>
            <a:xfrm>
              <a:off x="7090408" y="6063888"/>
              <a:ext cx="390284" cy="435955"/>
            </a:xfrm>
            <a:prstGeom prst="rect">
              <a:avLst/>
            </a:prstGeom>
          </p:spPr>
        </p:pic>
      </p:grpSp>
      <p:pic>
        <p:nvPicPr>
          <p:cNvPr id="31" name="Picture 30">
            <a:extLst>
              <a:ext uri="{FF2B5EF4-FFF2-40B4-BE49-F238E27FC236}">
                <a16:creationId xmlns:a16="http://schemas.microsoft.com/office/drawing/2014/main" id="{DA763FF0-B584-78FE-7C36-440BEB45BF87}"/>
              </a:ext>
            </a:extLst>
          </p:cNvPr>
          <p:cNvPicPr>
            <a:picLocks noChangeAspect="1"/>
          </p:cNvPicPr>
          <p:nvPr/>
        </p:nvPicPr>
        <p:blipFill>
          <a:blip r:embed="rId9"/>
          <a:stretch>
            <a:fillRect/>
          </a:stretch>
        </p:blipFill>
        <p:spPr>
          <a:xfrm>
            <a:off x="10293681" y="2964090"/>
            <a:ext cx="606029" cy="718190"/>
          </a:xfrm>
          <a:prstGeom prst="rect">
            <a:avLst/>
          </a:prstGeom>
        </p:spPr>
      </p:pic>
      <p:pic>
        <p:nvPicPr>
          <p:cNvPr id="4" name="Picture 3">
            <a:extLst>
              <a:ext uri="{FF2B5EF4-FFF2-40B4-BE49-F238E27FC236}">
                <a16:creationId xmlns:a16="http://schemas.microsoft.com/office/drawing/2014/main" id="{B0BDDBE7-113E-933B-B64E-9BD82779E165}"/>
              </a:ext>
            </a:extLst>
          </p:cNvPr>
          <p:cNvPicPr>
            <a:picLocks noChangeAspect="1"/>
          </p:cNvPicPr>
          <p:nvPr/>
        </p:nvPicPr>
        <p:blipFill>
          <a:blip r:embed="rId10"/>
          <a:stretch>
            <a:fillRect/>
          </a:stretch>
        </p:blipFill>
        <p:spPr>
          <a:xfrm>
            <a:off x="7194264" y="4350574"/>
            <a:ext cx="610285" cy="681702"/>
          </a:xfrm>
          <a:prstGeom prst="rect">
            <a:avLst/>
          </a:prstGeom>
        </p:spPr>
      </p:pic>
      <p:pic>
        <p:nvPicPr>
          <p:cNvPr id="6" name="Picture 5">
            <a:extLst>
              <a:ext uri="{FF2B5EF4-FFF2-40B4-BE49-F238E27FC236}">
                <a16:creationId xmlns:a16="http://schemas.microsoft.com/office/drawing/2014/main" id="{0C4A8896-BB5E-C496-B8AB-2DAD456E7D0E}"/>
              </a:ext>
            </a:extLst>
          </p:cNvPr>
          <p:cNvPicPr>
            <a:picLocks noChangeAspect="1"/>
          </p:cNvPicPr>
          <p:nvPr/>
        </p:nvPicPr>
        <p:blipFill>
          <a:blip r:embed="rId11"/>
          <a:stretch>
            <a:fillRect/>
          </a:stretch>
        </p:blipFill>
        <p:spPr>
          <a:xfrm>
            <a:off x="8006316" y="3270721"/>
            <a:ext cx="819169" cy="1057298"/>
          </a:xfrm>
          <a:prstGeom prst="rect">
            <a:avLst/>
          </a:prstGeom>
        </p:spPr>
      </p:pic>
    </p:spTree>
    <p:extLst>
      <p:ext uri="{BB962C8B-B14F-4D97-AF65-F5344CB8AC3E}">
        <p14:creationId xmlns:p14="http://schemas.microsoft.com/office/powerpoint/2010/main" val="4679079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7A86E4-393F-4FD7-8BC2-109C6C53C373}"/>
              </a:ext>
            </a:extLst>
          </p:cNvPr>
          <p:cNvSpPr>
            <a:spLocks noGrp="1"/>
          </p:cNvSpPr>
          <p:nvPr>
            <p:ph type="title"/>
          </p:nvPr>
        </p:nvSpPr>
        <p:spPr/>
        <p:txBody>
          <a:bodyPr/>
          <a:lstStyle/>
          <a:p>
            <a:r>
              <a:rPr lang="en-US"/>
              <a:t>Journey towards making PrEP a social norm</a:t>
            </a:r>
            <a:endParaRPr lang="en-KE"/>
          </a:p>
        </p:txBody>
      </p:sp>
      <p:sp>
        <p:nvSpPr>
          <p:cNvPr id="4" name="Rectangle 3">
            <a:extLst>
              <a:ext uri="{FF2B5EF4-FFF2-40B4-BE49-F238E27FC236}">
                <a16:creationId xmlns:a16="http://schemas.microsoft.com/office/drawing/2014/main" id="{3424C5D2-9B48-41BE-9C68-5860DA075AFB}"/>
              </a:ext>
            </a:extLst>
          </p:cNvPr>
          <p:cNvSpPr/>
          <p:nvPr/>
        </p:nvSpPr>
        <p:spPr>
          <a:xfrm>
            <a:off x="0" y="1333956"/>
            <a:ext cx="11262732" cy="5630723"/>
          </a:xfrm>
          <a:prstGeom prst="rect">
            <a:avLst/>
          </a:prstGeom>
          <a:gradFill flip="none" rotWithShape="1">
            <a:gsLst>
              <a:gs pos="0">
                <a:srgbClr val="57A0CE">
                  <a:lumMod val="0"/>
                  <a:lumOff val="100000"/>
                </a:srgbClr>
              </a:gs>
              <a:gs pos="58000">
                <a:srgbClr val="57A0CE">
                  <a:lumMod val="0"/>
                  <a:lumOff val="100000"/>
                </a:srgbClr>
              </a:gs>
              <a:gs pos="100000">
                <a:srgbClr val="61B1E3">
                  <a:lumMod val="20000"/>
                  <a:lumOff val="80000"/>
                </a:srgbClr>
              </a:gs>
            </a:gsLst>
            <a:path path="circle">
              <a:fillToRect l="50000" t="-80000" r="50000" b="180000"/>
            </a:path>
            <a:tileRect/>
          </a:gra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ea typeface="+mn-ea"/>
              <a:cs typeface="+mn-cs"/>
            </a:endParaRPr>
          </a:p>
        </p:txBody>
      </p:sp>
      <p:sp>
        <p:nvSpPr>
          <p:cNvPr id="5" name="Round Diagonal Corner Rectangle 70">
            <a:extLst>
              <a:ext uri="{FF2B5EF4-FFF2-40B4-BE49-F238E27FC236}">
                <a16:creationId xmlns:a16="http://schemas.microsoft.com/office/drawing/2014/main" id="{12731EED-C8D9-4CFC-B8E0-E5E877D31AB6}"/>
              </a:ext>
            </a:extLst>
          </p:cNvPr>
          <p:cNvSpPr/>
          <p:nvPr/>
        </p:nvSpPr>
        <p:spPr>
          <a:xfrm>
            <a:off x="3121789" y="4979905"/>
            <a:ext cx="7978081" cy="1199767"/>
          </a:xfrm>
          <a:prstGeom prst="round2DiagRect">
            <a:avLst/>
          </a:prstGeom>
          <a:noFill/>
          <a:ln w="9525" cap="flat" cmpd="sng" algn="ctr">
            <a:solidFill>
              <a:srgbClr val="D2586D"/>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ea typeface="+mn-ea"/>
              <a:cs typeface="+mn-cs"/>
            </a:endParaRPr>
          </a:p>
        </p:txBody>
      </p:sp>
      <p:sp>
        <p:nvSpPr>
          <p:cNvPr id="6" name="Round Diagonal Corner Rectangle 62">
            <a:extLst>
              <a:ext uri="{FF2B5EF4-FFF2-40B4-BE49-F238E27FC236}">
                <a16:creationId xmlns:a16="http://schemas.microsoft.com/office/drawing/2014/main" id="{0E7A0BC9-7E1E-49EB-B0D6-06764581BAC1}"/>
              </a:ext>
            </a:extLst>
          </p:cNvPr>
          <p:cNvSpPr/>
          <p:nvPr/>
        </p:nvSpPr>
        <p:spPr>
          <a:xfrm>
            <a:off x="3121789" y="1750047"/>
            <a:ext cx="7978081" cy="1206284"/>
          </a:xfrm>
          <a:prstGeom prst="round2DiagRect">
            <a:avLst/>
          </a:prstGeom>
          <a:noFill/>
          <a:ln w="9525" cap="flat" cmpd="sng" algn="ctr">
            <a:solidFill>
              <a:srgbClr val="92D05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ea typeface="+mn-ea"/>
              <a:cs typeface="+mn-cs"/>
            </a:endParaRPr>
          </a:p>
        </p:txBody>
      </p:sp>
      <p:sp>
        <p:nvSpPr>
          <p:cNvPr id="7" name="Round Diagonal Corner Rectangle 48">
            <a:extLst>
              <a:ext uri="{FF2B5EF4-FFF2-40B4-BE49-F238E27FC236}">
                <a16:creationId xmlns:a16="http://schemas.microsoft.com/office/drawing/2014/main" id="{B0B556EA-F7FC-463E-A0EA-D433D4E2086D}"/>
              </a:ext>
            </a:extLst>
          </p:cNvPr>
          <p:cNvSpPr/>
          <p:nvPr/>
        </p:nvSpPr>
        <p:spPr>
          <a:xfrm>
            <a:off x="410875" y="4974405"/>
            <a:ext cx="2540640" cy="1232675"/>
          </a:xfrm>
          <a:prstGeom prst="round2DiagRect">
            <a:avLst/>
          </a:prstGeom>
          <a:solidFill>
            <a:srgbClr val="D2586D"/>
          </a:solidFill>
          <a:ln w="41275"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ea typeface="+mn-ea"/>
              <a:cs typeface="+mn-cs"/>
            </a:endParaRPr>
          </a:p>
        </p:txBody>
      </p:sp>
      <p:sp>
        <p:nvSpPr>
          <p:cNvPr id="8" name="Round Diagonal Corner Rectangle 52">
            <a:extLst>
              <a:ext uri="{FF2B5EF4-FFF2-40B4-BE49-F238E27FC236}">
                <a16:creationId xmlns:a16="http://schemas.microsoft.com/office/drawing/2014/main" id="{25C98992-BC84-40AA-BA8D-B1C4961BF49F}"/>
              </a:ext>
            </a:extLst>
          </p:cNvPr>
          <p:cNvSpPr/>
          <p:nvPr/>
        </p:nvSpPr>
        <p:spPr>
          <a:xfrm>
            <a:off x="417948" y="3368957"/>
            <a:ext cx="2742301" cy="1206183"/>
          </a:xfrm>
          <a:prstGeom prst="round2DiagRect">
            <a:avLst/>
          </a:prstGeom>
          <a:solidFill>
            <a:srgbClr val="646EA7"/>
          </a:solidFill>
          <a:ln w="41275"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ea typeface="+mn-ea"/>
              <a:cs typeface="+mn-cs"/>
            </a:endParaRPr>
          </a:p>
        </p:txBody>
      </p:sp>
      <p:sp>
        <p:nvSpPr>
          <p:cNvPr id="9" name="Round Diagonal Corner Rectangle 61">
            <a:extLst>
              <a:ext uri="{FF2B5EF4-FFF2-40B4-BE49-F238E27FC236}">
                <a16:creationId xmlns:a16="http://schemas.microsoft.com/office/drawing/2014/main" id="{663AD596-EB4C-4D21-9AAD-0487ED8123CF}"/>
              </a:ext>
            </a:extLst>
          </p:cNvPr>
          <p:cNvSpPr/>
          <p:nvPr/>
        </p:nvSpPr>
        <p:spPr>
          <a:xfrm>
            <a:off x="492391" y="1750047"/>
            <a:ext cx="2441100" cy="1206284"/>
          </a:xfrm>
          <a:prstGeom prst="round2DiagRect">
            <a:avLst/>
          </a:prstGeom>
          <a:solidFill>
            <a:srgbClr val="92D050"/>
          </a:solidFill>
          <a:ln w="41275"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ea typeface="+mn-ea"/>
              <a:cs typeface="+mn-cs"/>
            </a:endParaRPr>
          </a:p>
        </p:txBody>
      </p:sp>
      <p:sp>
        <p:nvSpPr>
          <p:cNvPr id="10" name="Oval 9">
            <a:extLst>
              <a:ext uri="{FF2B5EF4-FFF2-40B4-BE49-F238E27FC236}">
                <a16:creationId xmlns:a16="http://schemas.microsoft.com/office/drawing/2014/main" id="{E291FB92-1EF5-447D-BA91-910476632A38}"/>
              </a:ext>
            </a:extLst>
          </p:cNvPr>
          <p:cNvSpPr/>
          <p:nvPr/>
        </p:nvSpPr>
        <p:spPr>
          <a:xfrm>
            <a:off x="247798" y="2024673"/>
            <a:ext cx="575701" cy="563332"/>
          </a:xfrm>
          <a:prstGeom prst="ellipse">
            <a:avLst/>
          </a:prstGeom>
          <a:solidFill>
            <a:srgbClr val="FFFFFF"/>
          </a:solidFill>
          <a:ln w="25400" cap="flat" cmpd="sng" algn="ctr">
            <a:solidFill>
              <a:srgbClr val="92D050"/>
            </a:solidFill>
            <a:prstDash val="solid"/>
          </a:ln>
          <a:effectLst/>
        </p:spPr>
        <p:txBody>
          <a:bodyPr rtlCol="0"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000" b="0" i="0" u="none" strike="noStrike" kern="0" cap="none" spc="0" normalizeH="0" baseline="0" noProof="0">
                <a:ln>
                  <a:noFill/>
                </a:ln>
                <a:solidFill>
                  <a:srgbClr val="92D050"/>
                </a:solidFill>
                <a:effectLst/>
                <a:uLnTx/>
                <a:uFillTx/>
                <a:latin typeface="Helvetica"/>
                <a:ea typeface="+mn-ea"/>
                <a:cs typeface="+mn-cs"/>
              </a:rPr>
              <a:t>1</a:t>
            </a:r>
          </a:p>
        </p:txBody>
      </p:sp>
      <p:sp>
        <p:nvSpPr>
          <p:cNvPr id="11" name="Rectangle 10">
            <a:extLst>
              <a:ext uri="{FF2B5EF4-FFF2-40B4-BE49-F238E27FC236}">
                <a16:creationId xmlns:a16="http://schemas.microsoft.com/office/drawing/2014/main" id="{460CE8EB-8257-4ACE-BC59-87250B4BA26A}"/>
              </a:ext>
            </a:extLst>
          </p:cNvPr>
          <p:cNvSpPr/>
          <p:nvPr/>
        </p:nvSpPr>
        <p:spPr>
          <a:xfrm>
            <a:off x="927247" y="2040756"/>
            <a:ext cx="1096136"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a:ea typeface="+mn-ea"/>
                <a:cs typeface="+mn-cs"/>
              </a:rPr>
              <a:t>Above the Line </a:t>
            </a:r>
          </a:p>
        </p:txBody>
      </p:sp>
      <p:sp>
        <p:nvSpPr>
          <p:cNvPr id="12" name="Oval 11">
            <a:extLst>
              <a:ext uri="{FF2B5EF4-FFF2-40B4-BE49-F238E27FC236}">
                <a16:creationId xmlns:a16="http://schemas.microsoft.com/office/drawing/2014/main" id="{8D99C855-31D0-4DF7-BC8E-80F802259D24}"/>
              </a:ext>
            </a:extLst>
          </p:cNvPr>
          <p:cNvSpPr/>
          <p:nvPr/>
        </p:nvSpPr>
        <p:spPr>
          <a:xfrm>
            <a:off x="247798" y="3630632"/>
            <a:ext cx="575701" cy="563332"/>
          </a:xfrm>
          <a:prstGeom prst="ellipse">
            <a:avLst/>
          </a:prstGeom>
          <a:solidFill>
            <a:srgbClr val="FFFFFF"/>
          </a:solidFill>
          <a:ln w="25400" cap="flat" cmpd="sng" algn="ctr">
            <a:solidFill>
              <a:srgbClr val="646EA7"/>
            </a:solidFill>
            <a:prstDash val="solid"/>
          </a:ln>
          <a:effectLst/>
        </p:spPr>
        <p:txBody>
          <a:bodyPr rtlCol="0"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000" b="0" i="0" u="none" strike="noStrike" kern="0" cap="none" spc="0" normalizeH="0" baseline="0" noProof="0">
                <a:ln>
                  <a:noFill/>
                </a:ln>
                <a:solidFill>
                  <a:srgbClr val="646EA7"/>
                </a:solidFill>
                <a:effectLst/>
                <a:uLnTx/>
                <a:uFillTx/>
                <a:latin typeface="Helvetica"/>
                <a:ea typeface="+mn-ea"/>
                <a:cs typeface="+mn-cs"/>
              </a:rPr>
              <a:t>2</a:t>
            </a:r>
          </a:p>
        </p:txBody>
      </p:sp>
      <p:sp>
        <p:nvSpPr>
          <p:cNvPr id="13" name="Rectangle 12">
            <a:extLst>
              <a:ext uri="{FF2B5EF4-FFF2-40B4-BE49-F238E27FC236}">
                <a16:creationId xmlns:a16="http://schemas.microsoft.com/office/drawing/2014/main" id="{C9A9700F-EC9C-4066-9CF5-95EDD5F0417C}"/>
              </a:ext>
            </a:extLst>
          </p:cNvPr>
          <p:cNvSpPr/>
          <p:nvPr/>
        </p:nvSpPr>
        <p:spPr>
          <a:xfrm>
            <a:off x="927246" y="3628011"/>
            <a:ext cx="1035047"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a:ea typeface="+mn-ea"/>
                <a:cs typeface="+mn-cs"/>
              </a:rPr>
              <a:t>Below the Line</a:t>
            </a:r>
          </a:p>
        </p:txBody>
      </p:sp>
      <p:sp>
        <p:nvSpPr>
          <p:cNvPr id="14" name="Oval 13">
            <a:extLst>
              <a:ext uri="{FF2B5EF4-FFF2-40B4-BE49-F238E27FC236}">
                <a16:creationId xmlns:a16="http://schemas.microsoft.com/office/drawing/2014/main" id="{E827065E-78ED-40ED-92FB-24D7F15D8A4F}"/>
              </a:ext>
            </a:extLst>
          </p:cNvPr>
          <p:cNvSpPr/>
          <p:nvPr/>
        </p:nvSpPr>
        <p:spPr>
          <a:xfrm>
            <a:off x="247798" y="5312792"/>
            <a:ext cx="575701" cy="563332"/>
          </a:xfrm>
          <a:prstGeom prst="ellipse">
            <a:avLst/>
          </a:prstGeom>
          <a:solidFill>
            <a:srgbClr val="FFFFFF"/>
          </a:solidFill>
          <a:ln w="25400" cap="flat" cmpd="sng" algn="ctr">
            <a:solidFill>
              <a:srgbClr val="D2586D"/>
            </a:solidFill>
            <a:prstDash val="solid"/>
          </a:ln>
          <a:effectLst/>
        </p:spPr>
        <p:txBody>
          <a:bodyPr rtlCol="0"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000" b="0" i="0" u="none" strike="noStrike" kern="0" cap="none" spc="0" normalizeH="0" baseline="0" noProof="0">
                <a:ln>
                  <a:noFill/>
                </a:ln>
                <a:solidFill>
                  <a:srgbClr val="D2586D"/>
                </a:solidFill>
                <a:effectLst/>
                <a:uLnTx/>
                <a:uFillTx/>
                <a:latin typeface="Helvetica"/>
                <a:ea typeface="+mn-ea"/>
                <a:cs typeface="+mn-cs"/>
              </a:rPr>
              <a:t>3</a:t>
            </a:r>
          </a:p>
        </p:txBody>
      </p:sp>
      <p:sp>
        <p:nvSpPr>
          <p:cNvPr id="15" name="Rectangle 14">
            <a:extLst>
              <a:ext uri="{FF2B5EF4-FFF2-40B4-BE49-F238E27FC236}">
                <a16:creationId xmlns:a16="http://schemas.microsoft.com/office/drawing/2014/main" id="{3DDC818F-8E98-4930-B5EE-7EA13A698C70}"/>
              </a:ext>
            </a:extLst>
          </p:cNvPr>
          <p:cNvSpPr/>
          <p:nvPr/>
        </p:nvSpPr>
        <p:spPr>
          <a:xfrm>
            <a:off x="967416" y="5315014"/>
            <a:ext cx="1280416"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a:ea typeface="+mn-ea"/>
                <a:cs typeface="+mn-cs"/>
              </a:rPr>
              <a:t>IEC Materials</a:t>
            </a:r>
          </a:p>
        </p:txBody>
      </p:sp>
      <p:sp>
        <p:nvSpPr>
          <p:cNvPr id="16" name="Rectangle 15">
            <a:extLst>
              <a:ext uri="{FF2B5EF4-FFF2-40B4-BE49-F238E27FC236}">
                <a16:creationId xmlns:a16="http://schemas.microsoft.com/office/drawing/2014/main" id="{E7BB21D9-932C-47A4-AE06-5CFBD9306BCD}"/>
              </a:ext>
            </a:extLst>
          </p:cNvPr>
          <p:cNvSpPr/>
          <p:nvPr/>
        </p:nvSpPr>
        <p:spPr>
          <a:xfrm>
            <a:off x="7910472" y="2053472"/>
            <a:ext cx="3028121" cy="369332"/>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305B75">
                    <a:lumMod val="50000"/>
                  </a:srgbClr>
                </a:solidFill>
                <a:effectLst/>
                <a:uLnTx/>
                <a:uFillTx/>
                <a:latin typeface="Arial Narrow" panose="020B0604020202020204" pitchFamily="34" charset="0"/>
                <a:ea typeface="+mn-ea"/>
                <a:cs typeface="Arial Narrow" panose="020B0604020202020204" pitchFamily="34" charset="0"/>
              </a:rPr>
              <a:t>Social media  </a:t>
            </a:r>
          </a:p>
        </p:txBody>
      </p:sp>
      <p:sp>
        <p:nvSpPr>
          <p:cNvPr id="17" name="Rectangle 16">
            <a:extLst>
              <a:ext uri="{FF2B5EF4-FFF2-40B4-BE49-F238E27FC236}">
                <a16:creationId xmlns:a16="http://schemas.microsoft.com/office/drawing/2014/main" id="{97839F13-728E-4F8A-8103-B0FB3EDBBCE6}"/>
              </a:ext>
            </a:extLst>
          </p:cNvPr>
          <p:cNvSpPr/>
          <p:nvPr/>
        </p:nvSpPr>
        <p:spPr>
          <a:xfrm>
            <a:off x="8985716" y="3570111"/>
            <a:ext cx="2153599" cy="615553"/>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700" b="1" i="0" u="none" strike="noStrike" kern="1200" cap="none" spc="0" normalizeH="0" baseline="0" noProof="0">
                <a:ln>
                  <a:noFill/>
                </a:ln>
                <a:solidFill>
                  <a:srgbClr val="305B75">
                    <a:lumMod val="50000"/>
                  </a:srgbClr>
                </a:solidFill>
                <a:effectLst/>
                <a:uLnTx/>
                <a:uFillTx/>
                <a:latin typeface="Arial Narrow" panose="020B0604020202020204" pitchFamily="34" charset="0"/>
                <a:ea typeface="+mn-ea"/>
                <a:cs typeface="Arial Narrow" panose="020B0604020202020204" pitchFamily="34" charset="0"/>
              </a:rPr>
              <a:t>IPC – Implemented by AGYW PEs </a:t>
            </a:r>
          </a:p>
        </p:txBody>
      </p:sp>
      <p:sp>
        <p:nvSpPr>
          <p:cNvPr id="18" name="Rectangle 17">
            <a:extLst>
              <a:ext uri="{FF2B5EF4-FFF2-40B4-BE49-F238E27FC236}">
                <a16:creationId xmlns:a16="http://schemas.microsoft.com/office/drawing/2014/main" id="{FC8FEEC3-DF54-46FC-959E-C2C299508602}"/>
              </a:ext>
            </a:extLst>
          </p:cNvPr>
          <p:cNvSpPr/>
          <p:nvPr/>
        </p:nvSpPr>
        <p:spPr>
          <a:xfrm>
            <a:off x="3974333" y="5112738"/>
            <a:ext cx="6619566" cy="923330"/>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305B75">
                    <a:lumMod val="50000"/>
                  </a:srgbClr>
                </a:solidFill>
                <a:effectLst/>
                <a:uLnTx/>
                <a:uFillTx/>
                <a:latin typeface="Arial Narrow" panose="020B0604020202020204" pitchFamily="34" charset="0"/>
                <a:ea typeface="+mn-ea"/>
                <a:cs typeface="Arial Narrow" panose="020B0604020202020204" pitchFamily="34" charset="0"/>
              </a:rPr>
              <a:t>General Population and targeted posters, fliers, brochures, branded merchandise </a:t>
            </a:r>
            <a:r>
              <a:rPr kumimoji="0" lang="en-US" sz="1800" b="1" i="1" u="none" strike="noStrike" kern="1200" cap="none" spc="0" normalizeH="0" baseline="0" noProof="0">
                <a:ln>
                  <a:noFill/>
                </a:ln>
                <a:solidFill>
                  <a:srgbClr val="305B75">
                    <a:lumMod val="50000"/>
                  </a:srgbClr>
                </a:solidFill>
                <a:effectLst/>
                <a:uLnTx/>
                <a:uFillTx/>
                <a:latin typeface="Arial Narrow" panose="020B0604020202020204" pitchFamily="34" charset="0"/>
                <a:ea typeface="+mn-ea"/>
                <a:cs typeface="Arial Narrow" panose="020B0604020202020204" pitchFamily="34" charset="0"/>
              </a:rPr>
              <a:t>(T-shirts, vests, wristbands, purses/ sling bags, banners)</a:t>
            </a:r>
          </a:p>
        </p:txBody>
      </p:sp>
      <p:sp>
        <p:nvSpPr>
          <p:cNvPr id="19" name="Rectangle 18">
            <a:extLst>
              <a:ext uri="{FF2B5EF4-FFF2-40B4-BE49-F238E27FC236}">
                <a16:creationId xmlns:a16="http://schemas.microsoft.com/office/drawing/2014/main" id="{E067D0E5-86A0-4E7B-B8B7-BC8DEFE7ADED}"/>
              </a:ext>
            </a:extLst>
          </p:cNvPr>
          <p:cNvSpPr/>
          <p:nvPr/>
        </p:nvSpPr>
        <p:spPr>
          <a:xfrm>
            <a:off x="3974500" y="2035395"/>
            <a:ext cx="3281237" cy="646331"/>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305B75">
                    <a:lumMod val="50000"/>
                  </a:srgbClr>
                </a:solidFill>
                <a:effectLst/>
                <a:uLnTx/>
                <a:uFillTx/>
                <a:latin typeface="Arial Narrow" panose="020B0604020202020204" pitchFamily="34" charset="0"/>
                <a:ea typeface="+mn-ea"/>
                <a:cs typeface="Arial Narrow" panose="020B0604020202020204" pitchFamily="34" charset="0"/>
              </a:rPr>
              <a:t>Radio: activations &amp; sponsorships</a:t>
            </a:r>
          </a:p>
        </p:txBody>
      </p:sp>
      <p:sp>
        <p:nvSpPr>
          <p:cNvPr id="20" name="Rectangle 19">
            <a:extLst>
              <a:ext uri="{FF2B5EF4-FFF2-40B4-BE49-F238E27FC236}">
                <a16:creationId xmlns:a16="http://schemas.microsoft.com/office/drawing/2014/main" id="{89F42652-888A-4B20-88FB-06AE8F2AA64B}"/>
              </a:ext>
            </a:extLst>
          </p:cNvPr>
          <p:cNvSpPr/>
          <p:nvPr/>
        </p:nvSpPr>
        <p:spPr>
          <a:xfrm>
            <a:off x="3798338" y="3539958"/>
            <a:ext cx="2258376" cy="877163"/>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700" b="1" i="0" u="none" strike="noStrike" kern="1200" cap="none" spc="0" normalizeH="0" baseline="0" noProof="0">
                <a:ln>
                  <a:noFill/>
                </a:ln>
                <a:solidFill>
                  <a:srgbClr val="305B75">
                    <a:lumMod val="50000"/>
                  </a:srgbClr>
                </a:solidFill>
                <a:effectLst/>
                <a:uLnTx/>
                <a:uFillTx/>
                <a:latin typeface="Arial Narrow" panose="020B0604020202020204" pitchFamily="34" charset="0"/>
                <a:ea typeface="+mn-ea"/>
                <a:cs typeface="Arial Narrow" panose="020B0604020202020204" pitchFamily="34" charset="0"/>
              </a:rPr>
              <a:t>Promotional events &amp; AGYW targeted events </a:t>
            </a:r>
          </a:p>
        </p:txBody>
      </p:sp>
      <p:sp>
        <p:nvSpPr>
          <p:cNvPr id="21" name="Rectangle 20">
            <a:extLst>
              <a:ext uri="{FF2B5EF4-FFF2-40B4-BE49-F238E27FC236}">
                <a16:creationId xmlns:a16="http://schemas.microsoft.com/office/drawing/2014/main" id="{08F361D7-A0EE-4CFE-BE84-C25C604639E2}"/>
              </a:ext>
            </a:extLst>
          </p:cNvPr>
          <p:cNvSpPr/>
          <p:nvPr/>
        </p:nvSpPr>
        <p:spPr>
          <a:xfrm>
            <a:off x="6386609" y="3570111"/>
            <a:ext cx="2240234" cy="877163"/>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700" b="1" i="0" u="none" strike="noStrike" kern="1200" cap="none" spc="0" normalizeH="0" baseline="0" noProof="0">
                <a:ln>
                  <a:noFill/>
                </a:ln>
                <a:solidFill>
                  <a:srgbClr val="305B75">
                    <a:lumMod val="50000"/>
                  </a:srgbClr>
                </a:solidFill>
                <a:effectLst/>
                <a:uLnTx/>
                <a:uFillTx/>
                <a:latin typeface="Arial Narrow" panose="020B0604020202020204" pitchFamily="34" charset="0"/>
                <a:ea typeface="+mn-ea"/>
                <a:cs typeface="Arial Narrow" panose="020B0604020202020204" pitchFamily="34" charset="0"/>
              </a:rPr>
              <a:t>Community theatre, road shows, van interrupts </a:t>
            </a:r>
          </a:p>
        </p:txBody>
      </p:sp>
      <p:pic>
        <p:nvPicPr>
          <p:cNvPr id="22" name="Picture 21">
            <a:extLst>
              <a:ext uri="{FF2B5EF4-FFF2-40B4-BE49-F238E27FC236}">
                <a16:creationId xmlns:a16="http://schemas.microsoft.com/office/drawing/2014/main" id="{A676FEA1-4798-4A42-BE5D-329B95FA3D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679" r="16679"/>
          <a:stretch/>
        </p:blipFill>
        <p:spPr>
          <a:xfrm>
            <a:off x="2315704" y="1712885"/>
            <a:ext cx="1228390" cy="1228390"/>
          </a:xfrm>
          <a:prstGeom prst="ellipse">
            <a:avLst/>
          </a:prstGeom>
          <a:ln w="76200">
            <a:solidFill>
              <a:srgbClr val="FFFFFF"/>
            </a:solidFill>
          </a:ln>
          <a:effectLst>
            <a:outerShdw blurRad="254000" sx="102000" sy="102000" algn="ctr" rotWithShape="0">
              <a:prstClr val="black">
                <a:alpha val="18000"/>
              </a:prstClr>
            </a:outerShdw>
          </a:effectLst>
        </p:spPr>
      </p:pic>
      <p:sp>
        <p:nvSpPr>
          <p:cNvPr id="23" name="Round Diagonal Corner Rectangle 63">
            <a:extLst>
              <a:ext uri="{FF2B5EF4-FFF2-40B4-BE49-F238E27FC236}">
                <a16:creationId xmlns:a16="http://schemas.microsoft.com/office/drawing/2014/main" id="{A90C82E7-177E-418A-9D1B-599B51D2F5EE}"/>
              </a:ext>
            </a:extLst>
          </p:cNvPr>
          <p:cNvSpPr/>
          <p:nvPr/>
        </p:nvSpPr>
        <p:spPr>
          <a:xfrm>
            <a:off x="3121789" y="3368275"/>
            <a:ext cx="7978081" cy="1199767"/>
          </a:xfrm>
          <a:prstGeom prst="round2DiagRect">
            <a:avLst/>
          </a:prstGeom>
          <a:noFill/>
          <a:ln w="9525" cap="flat" cmpd="sng" algn="ctr">
            <a:solidFill>
              <a:srgbClr val="646EA7"/>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ea typeface="+mn-ea"/>
              <a:cs typeface="+mn-cs"/>
            </a:endParaRPr>
          </a:p>
        </p:txBody>
      </p:sp>
      <p:pic>
        <p:nvPicPr>
          <p:cNvPr id="24" name="Content Placeholder 6">
            <a:extLst>
              <a:ext uri="{FF2B5EF4-FFF2-40B4-BE49-F238E27FC236}">
                <a16:creationId xmlns:a16="http://schemas.microsoft.com/office/drawing/2014/main" id="{0B56C599-27D6-45E6-A696-94ECC2BB79A5}"/>
              </a:ext>
            </a:extLst>
          </p:cNvPr>
          <p:cNvPicPr>
            <a:picLocks noChangeAspect="1"/>
          </p:cNvPicPr>
          <p:nvPr/>
        </p:nvPicPr>
        <p:blipFill rotWithShape="1">
          <a:blip r:embed="rId3"/>
          <a:srcRect l="1120" t="13142" r="3973" b="17343"/>
          <a:stretch/>
        </p:blipFill>
        <p:spPr>
          <a:xfrm>
            <a:off x="2287545" y="4926665"/>
            <a:ext cx="1280416" cy="1280416"/>
          </a:xfrm>
          <a:prstGeom prst="ellipse">
            <a:avLst/>
          </a:prstGeom>
          <a:ln w="76200">
            <a:solidFill>
              <a:srgbClr val="FFFFFF"/>
            </a:solidFill>
          </a:ln>
          <a:effectLst>
            <a:outerShdw blurRad="241300" sx="102000" sy="102000" algn="ctr" rotWithShape="0">
              <a:prstClr val="black">
                <a:alpha val="14000"/>
              </a:prstClr>
            </a:outerShdw>
          </a:effectLst>
        </p:spPr>
      </p:pic>
      <p:pic>
        <p:nvPicPr>
          <p:cNvPr id="25" name="Picture 24">
            <a:extLst>
              <a:ext uri="{FF2B5EF4-FFF2-40B4-BE49-F238E27FC236}">
                <a16:creationId xmlns:a16="http://schemas.microsoft.com/office/drawing/2014/main" id="{0372A8CA-D8D3-44E5-B720-9D73FB08F5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667" r="16667"/>
          <a:stretch/>
        </p:blipFill>
        <p:spPr>
          <a:xfrm>
            <a:off x="2290853" y="3300835"/>
            <a:ext cx="1274306" cy="1274306"/>
          </a:xfrm>
          <a:prstGeom prst="ellipse">
            <a:avLst/>
          </a:prstGeom>
          <a:ln w="76200">
            <a:solidFill>
              <a:srgbClr val="FFFFFF"/>
            </a:solidFill>
          </a:ln>
          <a:effectLst>
            <a:outerShdw blurRad="342900" sx="102000" sy="102000" algn="ctr" rotWithShape="0">
              <a:prstClr val="black">
                <a:alpha val="19000"/>
              </a:prstClr>
            </a:outerShdw>
          </a:effectLst>
        </p:spPr>
      </p:pic>
      <p:pic>
        <p:nvPicPr>
          <p:cNvPr id="26" name="Picture 25">
            <a:extLst>
              <a:ext uri="{FF2B5EF4-FFF2-40B4-BE49-F238E27FC236}">
                <a16:creationId xmlns:a16="http://schemas.microsoft.com/office/drawing/2014/main" id="{83E45C38-6127-4665-A715-96961EE865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0258" y="3287889"/>
            <a:ext cx="202763" cy="1327273"/>
          </a:xfrm>
          <a:prstGeom prst="rect">
            <a:avLst/>
          </a:prstGeom>
        </p:spPr>
      </p:pic>
      <p:pic>
        <p:nvPicPr>
          <p:cNvPr id="27" name="Picture 26">
            <a:extLst>
              <a:ext uri="{FF2B5EF4-FFF2-40B4-BE49-F238E27FC236}">
                <a16:creationId xmlns:a16="http://schemas.microsoft.com/office/drawing/2014/main" id="{46E01C58-3E54-4FD2-B2E0-96F3392BF5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5132" y="1771804"/>
            <a:ext cx="371393" cy="1199767"/>
          </a:xfrm>
          <a:prstGeom prst="rect">
            <a:avLst/>
          </a:prstGeom>
        </p:spPr>
      </p:pic>
      <p:pic>
        <p:nvPicPr>
          <p:cNvPr id="28" name="Picture 27">
            <a:extLst>
              <a:ext uri="{FF2B5EF4-FFF2-40B4-BE49-F238E27FC236}">
                <a16:creationId xmlns:a16="http://schemas.microsoft.com/office/drawing/2014/main" id="{A83A8ACD-0656-4082-BC41-3DC9BE431D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04898" y="3300835"/>
            <a:ext cx="202763" cy="1327273"/>
          </a:xfrm>
          <a:prstGeom prst="rect">
            <a:avLst/>
          </a:prstGeom>
        </p:spPr>
      </p:pic>
    </p:spTree>
    <p:extLst>
      <p:ext uri="{BB962C8B-B14F-4D97-AF65-F5344CB8AC3E}">
        <p14:creationId xmlns:p14="http://schemas.microsoft.com/office/powerpoint/2010/main" val="22516477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5437-42ED-D246-943E-C40BC370AB4F}"/>
              </a:ext>
            </a:extLst>
          </p:cNvPr>
          <p:cNvSpPr>
            <a:spLocks noGrp="1"/>
          </p:cNvSpPr>
          <p:nvPr>
            <p:ph type="title"/>
          </p:nvPr>
        </p:nvSpPr>
        <p:spPr/>
        <p:txBody>
          <a:bodyPr/>
          <a:lstStyle/>
          <a:p>
            <a:r>
              <a:rPr lang="en-US"/>
              <a:t>Results</a:t>
            </a:r>
          </a:p>
        </p:txBody>
      </p:sp>
      <p:sp>
        <p:nvSpPr>
          <p:cNvPr id="3" name="Content Placeholder 2">
            <a:extLst>
              <a:ext uri="{FF2B5EF4-FFF2-40B4-BE49-F238E27FC236}">
                <a16:creationId xmlns:a16="http://schemas.microsoft.com/office/drawing/2014/main" id="{6493E0BD-230F-F24E-876B-4143EB3C09BC}"/>
              </a:ext>
            </a:extLst>
          </p:cNvPr>
          <p:cNvSpPr>
            <a:spLocks noGrp="1"/>
          </p:cNvSpPr>
          <p:nvPr>
            <p:ph idx="1"/>
          </p:nvPr>
        </p:nvSpPr>
        <p:spPr/>
        <p:txBody>
          <a:bodyPr/>
          <a:lstStyle/>
          <a:p>
            <a:r>
              <a:rPr lang="en-US"/>
              <a:t>We conducted a post-test only quasi-experimental evaluation of awareness and demand creation interventions </a:t>
            </a:r>
          </a:p>
          <a:p>
            <a:pPr lvl="1"/>
            <a:r>
              <a:rPr lang="en-US"/>
              <a:t>Household survey to establish levels and determinants of PrEP awareness </a:t>
            </a:r>
          </a:p>
          <a:p>
            <a:r>
              <a:rPr lang="en-US"/>
              <a:t>Retrospective analysis of routine program data</a:t>
            </a:r>
          </a:p>
        </p:txBody>
      </p:sp>
    </p:spTree>
    <p:extLst>
      <p:ext uri="{BB962C8B-B14F-4D97-AF65-F5344CB8AC3E}">
        <p14:creationId xmlns:p14="http://schemas.microsoft.com/office/powerpoint/2010/main" val="22139292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0753343" y="6176771"/>
            <a:ext cx="944878" cy="53035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30936" y="6176771"/>
            <a:ext cx="722375" cy="47396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5507735"/>
            <a:ext cx="2910840" cy="1350645"/>
          </a:xfrm>
          <a:custGeom>
            <a:avLst/>
            <a:gdLst/>
            <a:ahLst/>
            <a:cxnLst/>
            <a:rect l="l" t="t" r="r" b="b"/>
            <a:pathLst>
              <a:path w="2910840" h="1350645">
                <a:moveTo>
                  <a:pt x="0" y="1350264"/>
                </a:moveTo>
                <a:lnTo>
                  <a:pt x="2910840" y="1350264"/>
                </a:lnTo>
                <a:lnTo>
                  <a:pt x="2910840" y="0"/>
                </a:lnTo>
                <a:lnTo>
                  <a:pt x="0" y="0"/>
                </a:lnTo>
                <a:lnTo>
                  <a:pt x="0" y="135026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699132" y="63"/>
            <a:ext cx="8168640" cy="6858000"/>
          </a:xfrm>
          <a:custGeom>
            <a:avLst/>
            <a:gdLst/>
            <a:ahLst/>
            <a:cxnLst/>
            <a:rect l="l" t="t" r="r" b="b"/>
            <a:pathLst>
              <a:path w="8168640" h="6858000">
                <a:moveTo>
                  <a:pt x="6896602" y="0"/>
                </a:moveTo>
                <a:lnTo>
                  <a:pt x="2261113" y="0"/>
                </a:lnTo>
                <a:lnTo>
                  <a:pt x="2166909" y="53557"/>
                </a:lnTo>
                <a:lnTo>
                  <a:pt x="1874642" y="250993"/>
                </a:lnTo>
                <a:lnTo>
                  <a:pt x="1598984" y="469751"/>
                </a:lnTo>
                <a:lnTo>
                  <a:pt x="1341115" y="708655"/>
                </a:lnTo>
                <a:lnTo>
                  <a:pt x="1102211" y="966525"/>
                </a:lnTo>
                <a:lnTo>
                  <a:pt x="883453" y="1242182"/>
                </a:lnTo>
                <a:lnTo>
                  <a:pt x="686017" y="1534449"/>
                </a:lnTo>
                <a:lnTo>
                  <a:pt x="511083" y="1842147"/>
                </a:lnTo>
                <a:lnTo>
                  <a:pt x="359828" y="2164098"/>
                </a:lnTo>
                <a:lnTo>
                  <a:pt x="233432" y="2499123"/>
                </a:lnTo>
                <a:lnTo>
                  <a:pt x="133073" y="2846044"/>
                </a:lnTo>
                <a:lnTo>
                  <a:pt x="59929" y="3203682"/>
                </a:lnTo>
                <a:lnTo>
                  <a:pt x="15178" y="3570860"/>
                </a:lnTo>
                <a:lnTo>
                  <a:pt x="0" y="3946398"/>
                </a:lnTo>
                <a:lnTo>
                  <a:pt x="15178" y="4321936"/>
                </a:lnTo>
                <a:lnTo>
                  <a:pt x="59929" y="4689113"/>
                </a:lnTo>
                <a:lnTo>
                  <a:pt x="133073" y="5046751"/>
                </a:lnTo>
                <a:lnTo>
                  <a:pt x="233432" y="5393672"/>
                </a:lnTo>
                <a:lnTo>
                  <a:pt x="359828" y="5728697"/>
                </a:lnTo>
                <a:lnTo>
                  <a:pt x="511083" y="6050648"/>
                </a:lnTo>
                <a:lnTo>
                  <a:pt x="686017" y="6358346"/>
                </a:lnTo>
                <a:lnTo>
                  <a:pt x="883453" y="6650613"/>
                </a:lnTo>
                <a:lnTo>
                  <a:pt x="1048032" y="6858000"/>
                </a:lnTo>
                <a:lnTo>
                  <a:pt x="8109683" y="6858000"/>
                </a:lnTo>
                <a:lnTo>
                  <a:pt x="8168640" y="6783708"/>
                </a:lnTo>
                <a:lnTo>
                  <a:pt x="6896602" y="0"/>
                </a:lnTo>
              </a:path>
              <a:path w="8168640" h="6858000">
                <a:moveTo>
                  <a:pt x="6896602" y="0"/>
                </a:moveTo>
                <a:lnTo>
                  <a:pt x="6990806" y="53557"/>
                </a:lnTo>
                <a:lnTo>
                  <a:pt x="7283073" y="250993"/>
                </a:lnTo>
                <a:lnTo>
                  <a:pt x="7558731" y="469751"/>
                </a:lnTo>
                <a:lnTo>
                  <a:pt x="7816600" y="708655"/>
                </a:lnTo>
                <a:lnTo>
                  <a:pt x="8055504" y="966525"/>
                </a:lnTo>
                <a:lnTo>
                  <a:pt x="8168640" y="1109087"/>
                </a:lnTo>
                <a:lnTo>
                  <a:pt x="8168640" y="0"/>
                </a:lnTo>
                <a:lnTo>
                  <a:pt x="6896602" y="0"/>
                </a:lnTo>
              </a:path>
            </a:pathLst>
          </a:custGeom>
          <a:solidFill>
            <a:srgbClr val="E2E9E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415590" y="264359"/>
            <a:ext cx="6296650" cy="1139223"/>
          </a:xfrm>
          <a:prstGeom prst="rect">
            <a:avLst/>
          </a:prstGeom>
        </p:spPr>
        <p:txBody>
          <a:bodyPr vert="horz" wrap="square" lIns="0" tIns="0" rIns="0" bIns="0" rtlCol="0">
            <a:spAutoFit/>
          </a:bodyPr>
          <a:lstStyle/>
          <a:p>
            <a:pPr marL="12700" marR="5080" lvl="0" indent="0" algn="l" defTabSz="914400" rtl="0" eaLnBrk="1" fontAlgn="auto" latinLnBrk="0" hangingPunct="1">
              <a:lnSpc>
                <a:spcPts val="3030"/>
              </a:lnSpc>
              <a:spcBef>
                <a:spcPts val="0"/>
              </a:spcBef>
              <a:spcAft>
                <a:spcPts val="0"/>
              </a:spcAft>
              <a:buClrTx/>
              <a:buSzTx/>
              <a:buFontTx/>
              <a:buNone/>
              <a:tabLst/>
              <a:defRPr/>
            </a:pPr>
            <a:r>
              <a:rPr kumimoji="0" lang="en-US" sz="2400" b="1" i="0" u="none" strike="noStrike" kern="1200" cap="none" spc="-25" normalizeH="0" baseline="0" noProof="0">
                <a:ln>
                  <a:noFill/>
                </a:ln>
                <a:solidFill>
                  <a:srgbClr val="00667D"/>
                </a:solidFill>
                <a:effectLst/>
                <a:uLnTx/>
                <a:uFillTx/>
                <a:latin typeface="Calibri"/>
                <a:ea typeface="+mn-ea"/>
                <a:cs typeface="Calibri"/>
              </a:rPr>
              <a:t>Improved PrEP Awareness in Migori County from 55% in 2018 to 71% in 2021</a:t>
            </a:r>
          </a:p>
          <a:p>
            <a:pPr marL="12700" marR="5080" lvl="0" indent="0" algn="l" defTabSz="914400" rtl="0" eaLnBrk="1" fontAlgn="auto" latinLnBrk="0" hangingPunct="1">
              <a:lnSpc>
                <a:spcPts val="303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p:nvPr/>
        </p:nvSpPr>
        <p:spPr>
          <a:xfrm>
            <a:off x="835859" y="1241209"/>
            <a:ext cx="4782820" cy="4782820"/>
          </a:xfrm>
          <a:custGeom>
            <a:avLst/>
            <a:gdLst/>
            <a:ahLst/>
            <a:cxnLst/>
            <a:rect l="l" t="t" r="r" b="b"/>
            <a:pathLst>
              <a:path w="4782820" h="4782820">
                <a:moveTo>
                  <a:pt x="2391156" y="0"/>
                </a:moveTo>
                <a:lnTo>
                  <a:pt x="2195044" y="7926"/>
                </a:lnTo>
                <a:lnTo>
                  <a:pt x="2003298" y="31296"/>
                </a:lnTo>
                <a:lnTo>
                  <a:pt x="1816534" y="69493"/>
                </a:lnTo>
                <a:lnTo>
                  <a:pt x="1635366" y="121902"/>
                </a:lnTo>
                <a:lnTo>
                  <a:pt x="1460411" y="187909"/>
                </a:lnTo>
                <a:lnTo>
                  <a:pt x="1292283" y="266896"/>
                </a:lnTo>
                <a:lnTo>
                  <a:pt x="1131598" y="358250"/>
                </a:lnTo>
                <a:lnTo>
                  <a:pt x="978971" y="461355"/>
                </a:lnTo>
                <a:lnTo>
                  <a:pt x="835018" y="575594"/>
                </a:lnTo>
                <a:lnTo>
                  <a:pt x="700354" y="700354"/>
                </a:lnTo>
                <a:lnTo>
                  <a:pt x="575594" y="835018"/>
                </a:lnTo>
                <a:lnTo>
                  <a:pt x="461355" y="978971"/>
                </a:lnTo>
                <a:lnTo>
                  <a:pt x="358250" y="1131598"/>
                </a:lnTo>
                <a:lnTo>
                  <a:pt x="266896" y="1292283"/>
                </a:lnTo>
                <a:lnTo>
                  <a:pt x="187909" y="1460411"/>
                </a:lnTo>
                <a:lnTo>
                  <a:pt x="121902" y="1635366"/>
                </a:lnTo>
                <a:lnTo>
                  <a:pt x="69493" y="1816534"/>
                </a:lnTo>
                <a:lnTo>
                  <a:pt x="31296" y="2003298"/>
                </a:lnTo>
                <a:lnTo>
                  <a:pt x="7926" y="2195044"/>
                </a:lnTo>
                <a:lnTo>
                  <a:pt x="0" y="2391156"/>
                </a:lnTo>
                <a:lnTo>
                  <a:pt x="7926" y="2587267"/>
                </a:lnTo>
                <a:lnTo>
                  <a:pt x="31296" y="2779013"/>
                </a:lnTo>
                <a:lnTo>
                  <a:pt x="69493" y="2965777"/>
                </a:lnTo>
                <a:lnTo>
                  <a:pt x="121902" y="3146945"/>
                </a:lnTo>
                <a:lnTo>
                  <a:pt x="187909" y="3321900"/>
                </a:lnTo>
                <a:lnTo>
                  <a:pt x="266896" y="3490028"/>
                </a:lnTo>
                <a:lnTo>
                  <a:pt x="358250" y="3650713"/>
                </a:lnTo>
                <a:lnTo>
                  <a:pt x="461355" y="3803340"/>
                </a:lnTo>
                <a:lnTo>
                  <a:pt x="575594" y="3947293"/>
                </a:lnTo>
                <a:lnTo>
                  <a:pt x="700354" y="4081957"/>
                </a:lnTo>
                <a:lnTo>
                  <a:pt x="835018" y="4206717"/>
                </a:lnTo>
                <a:lnTo>
                  <a:pt x="978971" y="4320956"/>
                </a:lnTo>
                <a:lnTo>
                  <a:pt x="1131598" y="4424061"/>
                </a:lnTo>
                <a:lnTo>
                  <a:pt x="1292283" y="4515415"/>
                </a:lnTo>
                <a:lnTo>
                  <a:pt x="1460411" y="4594402"/>
                </a:lnTo>
                <a:lnTo>
                  <a:pt x="1635366" y="4660409"/>
                </a:lnTo>
                <a:lnTo>
                  <a:pt x="1816534" y="4712818"/>
                </a:lnTo>
                <a:lnTo>
                  <a:pt x="2003298" y="4751015"/>
                </a:lnTo>
                <a:lnTo>
                  <a:pt x="2195044" y="4774385"/>
                </a:lnTo>
                <a:lnTo>
                  <a:pt x="2391156" y="4782312"/>
                </a:lnTo>
                <a:lnTo>
                  <a:pt x="2587267" y="4774385"/>
                </a:lnTo>
                <a:lnTo>
                  <a:pt x="2779013" y="4751015"/>
                </a:lnTo>
                <a:lnTo>
                  <a:pt x="2965777" y="4712818"/>
                </a:lnTo>
                <a:lnTo>
                  <a:pt x="3146945" y="4660409"/>
                </a:lnTo>
                <a:lnTo>
                  <a:pt x="3321900" y="4594402"/>
                </a:lnTo>
                <a:lnTo>
                  <a:pt x="3490028" y="4515415"/>
                </a:lnTo>
                <a:lnTo>
                  <a:pt x="3650713" y="4424061"/>
                </a:lnTo>
                <a:lnTo>
                  <a:pt x="3803340" y="4320956"/>
                </a:lnTo>
                <a:lnTo>
                  <a:pt x="3947293" y="4206717"/>
                </a:lnTo>
                <a:lnTo>
                  <a:pt x="4081957" y="4081957"/>
                </a:lnTo>
                <a:lnTo>
                  <a:pt x="4206717" y="3947293"/>
                </a:lnTo>
                <a:lnTo>
                  <a:pt x="4320956" y="3803340"/>
                </a:lnTo>
                <a:lnTo>
                  <a:pt x="4424061" y="3650713"/>
                </a:lnTo>
                <a:lnTo>
                  <a:pt x="4515415" y="3490028"/>
                </a:lnTo>
                <a:lnTo>
                  <a:pt x="4594402" y="3321900"/>
                </a:lnTo>
                <a:lnTo>
                  <a:pt x="4660409" y="3146945"/>
                </a:lnTo>
                <a:lnTo>
                  <a:pt x="4712818" y="2965777"/>
                </a:lnTo>
                <a:lnTo>
                  <a:pt x="4751015" y="2779013"/>
                </a:lnTo>
                <a:lnTo>
                  <a:pt x="4774385" y="2587267"/>
                </a:lnTo>
                <a:lnTo>
                  <a:pt x="4782312" y="2391156"/>
                </a:lnTo>
                <a:lnTo>
                  <a:pt x="4774385" y="2195044"/>
                </a:lnTo>
                <a:lnTo>
                  <a:pt x="4751015" y="2003298"/>
                </a:lnTo>
                <a:lnTo>
                  <a:pt x="4712818" y="1816534"/>
                </a:lnTo>
                <a:lnTo>
                  <a:pt x="4660409" y="1635366"/>
                </a:lnTo>
                <a:lnTo>
                  <a:pt x="4594402" y="1460411"/>
                </a:lnTo>
                <a:lnTo>
                  <a:pt x="4515415" y="1292283"/>
                </a:lnTo>
                <a:lnTo>
                  <a:pt x="4424061" y="1131598"/>
                </a:lnTo>
                <a:lnTo>
                  <a:pt x="4320956" y="978971"/>
                </a:lnTo>
                <a:lnTo>
                  <a:pt x="4206717" y="835018"/>
                </a:lnTo>
                <a:lnTo>
                  <a:pt x="4081957" y="700354"/>
                </a:lnTo>
                <a:lnTo>
                  <a:pt x="3947293" y="575594"/>
                </a:lnTo>
                <a:lnTo>
                  <a:pt x="3803340" y="461355"/>
                </a:lnTo>
                <a:lnTo>
                  <a:pt x="3650713" y="358250"/>
                </a:lnTo>
                <a:lnTo>
                  <a:pt x="3490028" y="266896"/>
                </a:lnTo>
                <a:lnTo>
                  <a:pt x="3321900" y="187909"/>
                </a:lnTo>
                <a:lnTo>
                  <a:pt x="3146945" y="121902"/>
                </a:lnTo>
                <a:lnTo>
                  <a:pt x="2965777" y="69493"/>
                </a:lnTo>
                <a:lnTo>
                  <a:pt x="2779013" y="31296"/>
                </a:lnTo>
                <a:lnTo>
                  <a:pt x="2587267" y="7926"/>
                </a:lnTo>
                <a:lnTo>
                  <a:pt x="2391156" y="0"/>
                </a:lnTo>
                <a:close/>
              </a:path>
            </a:pathLst>
          </a:custGeom>
          <a:solidFill>
            <a:srgbClr val="00667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820361" y="1264222"/>
            <a:ext cx="4782820" cy="4782820"/>
          </a:xfrm>
          <a:custGeom>
            <a:avLst/>
            <a:gdLst/>
            <a:ahLst/>
            <a:cxnLst/>
            <a:rect l="l" t="t" r="r" b="b"/>
            <a:pathLst>
              <a:path w="4782820" h="4782820">
                <a:moveTo>
                  <a:pt x="0" y="2391156"/>
                </a:moveTo>
                <a:lnTo>
                  <a:pt x="7926" y="2195044"/>
                </a:lnTo>
                <a:lnTo>
                  <a:pt x="31296" y="2003298"/>
                </a:lnTo>
                <a:lnTo>
                  <a:pt x="69493" y="1816534"/>
                </a:lnTo>
                <a:lnTo>
                  <a:pt x="121902" y="1635366"/>
                </a:lnTo>
                <a:lnTo>
                  <a:pt x="187909" y="1460411"/>
                </a:lnTo>
                <a:lnTo>
                  <a:pt x="266896" y="1292283"/>
                </a:lnTo>
                <a:lnTo>
                  <a:pt x="358250" y="1131598"/>
                </a:lnTo>
                <a:lnTo>
                  <a:pt x="461355" y="978971"/>
                </a:lnTo>
                <a:lnTo>
                  <a:pt x="575594" y="835018"/>
                </a:lnTo>
                <a:lnTo>
                  <a:pt x="700354" y="700354"/>
                </a:lnTo>
                <a:lnTo>
                  <a:pt x="835018" y="575594"/>
                </a:lnTo>
                <a:lnTo>
                  <a:pt x="978971" y="461355"/>
                </a:lnTo>
                <a:lnTo>
                  <a:pt x="1131598" y="358250"/>
                </a:lnTo>
                <a:lnTo>
                  <a:pt x="1292283" y="266896"/>
                </a:lnTo>
                <a:lnTo>
                  <a:pt x="1460411" y="187909"/>
                </a:lnTo>
                <a:lnTo>
                  <a:pt x="1635366" y="121902"/>
                </a:lnTo>
                <a:lnTo>
                  <a:pt x="1816534" y="69493"/>
                </a:lnTo>
                <a:lnTo>
                  <a:pt x="2003298" y="31296"/>
                </a:lnTo>
                <a:lnTo>
                  <a:pt x="2195044" y="7926"/>
                </a:lnTo>
                <a:lnTo>
                  <a:pt x="2391156" y="0"/>
                </a:lnTo>
                <a:lnTo>
                  <a:pt x="2587267" y="7926"/>
                </a:lnTo>
                <a:lnTo>
                  <a:pt x="2779013" y="31296"/>
                </a:lnTo>
                <a:lnTo>
                  <a:pt x="2965777" y="69493"/>
                </a:lnTo>
                <a:lnTo>
                  <a:pt x="3146945" y="121902"/>
                </a:lnTo>
                <a:lnTo>
                  <a:pt x="3321900" y="187909"/>
                </a:lnTo>
                <a:lnTo>
                  <a:pt x="3490028" y="266896"/>
                </a:lnTo>
                <a:lnTo>
                  <a:pt x="3650713" y="358250"/>
                </a:lnTo>
                <a:lnTo>
                  <a:pt x="3803340" y="461355"/>
                </a:lnTo>
                <a:lnTo>
                  <a:pt x="3947293" y="575594"/>
                </a:lnTo>
                <a:lnTo>
                  <a:pt x="4081957" y="700354"/>
                </a:lnTo>
                <a:lnTo>
                  <a:pt x="4206717" y="835018"/>
                </a:lnTo>
                <a:lnTo>
                  <a:pt x="4320956" y="978971"/>
                </a:lnTo>
                <a:lnTo>
                  <a:pt x="4424061" y="1131598"/>
                </a:lnTo>
                <a:lnTo>
                  <a:pt x="4515415" y="1292283"/>
                </a:lnTo>
                <a:lnTo>
                  <a:pt x="4594402" y="1460411"/>
                </a:lnTo>
                <a:lnTo>
                  <a:pt x="4660409" y="1635366"/>
                </a:lnTo>
                <a:lnTo>
                  <a:pt x="4712818" y="1816534"/>
                </a:lnTo>
                <a:lnTo>
                  <a:pt x="4751015" y="2003298"/>
                </a:lnTo>
                <a:lnTo>
                  <a:pt x="4774385" y="2195044"/>
                </a:lnTo>
                <a:lnTo>
                  <a:pt x="4782312" y="2391156"/>
                </a:lnTo>
                <a:lnTo>
                  <a:pt x="4774385" y="2587267"/>
                </a:lnTo>
                <a:lnTo>
                  <a:pt x="4751015" y="2779013"/>
                </a:lnTo>
                <a:lnTo>
                  <a:pt x="4712818" y="2965777"/>
                </a:lnTo>
                <a:lnTo>
                  <a:pt x="4660409" y="3146945"/>
                </a:lnTo>
                <a:lnTo>
                  <a:pt x="4594402" y="3321900"/>
                </a:lnTo>
                <a:lnTo>
                  <a:pt x="4515415" y="3490028"/>
                </a:lnTo>
                <a:lnTo>
                  <a:pt x="4424061" y="3650713"/>
                </a:lnTo>
                <a:lnTo>
                  <a:pt x="4320956" y="3803340"/>
                </a:lnTo>
                <a:lnTo>
                  <a:pt x="4206717" y="3947293"/>
                </a:lnTo>
                <a:lnTo>
                  <a:pt x="4081957" y="4081957"/>
                </a:lnTo>
                <a:lnTo>
                  <a:pt x="3947293" y="4206717"/>
                </a:lnTo>
                <a:lnTo>
                  <a:pt x="3803340" y="4320956"/>
                </a:lnTo>
                <a:lnTo>
                  <a:pt x="3650713" y="4424061"/>
                </a:lnTo>
                <a:lnTo>
                  <a:pt x="3490028" y="4515415"/>
                </a:lnTo>
                <a:lnTo>
                  <a:pt x="3321900" y="4594402"/>
                </a:lnTo>
                <a:lnTo>
                  <a:pt x="3146945" y="4660409"/>
                </a:lnTo>
                <a:lnTo>
                  <a:pt x="2965777" y="4712818"/>
                </a:lnTo>
                <a:lnTo>
                  <a:pt x="2779013" y="4751015"/>
                </a:lnTo>
                <a:lnTo>
                  <a:pt x="2587267" y="4774385"/>
                </a:lnTo>
                <a:lnTo>
                  <a:pt x="2391156" y="4782312"/>
                </a:lnTo>
                <a:lnTo>
                  <a:pt x="2195044" y="4774385"/>
                </a:lnTo>
                <a:lnTo>
                  <a:pt x="2003298" y="4751015"/>
                </a:lnTo>
                <a:lnTo>
                  <a:pt x="1816534" y="4712818"/>
                </a:lnTo>
                <a:lnTo>
                  <a:pt x="1635366" y="4660409"/>
                </a:lnTo>
                <a:lnTo>
                  <a:pt x="1460411" y="4594402"/>
                </a:lnTo>
                <a:lnTo>
                  <a:pt x="1292283" y="4515415"/>
                </a:lnTo>
                <a:lnTo>
                  <a:pt x="1131598" y="4424061"/>
                </a:lnTo>
                <a:lnTo>
                  <a:pt x="978971" y="4320956"/>
                </a:lnTo>
                <a:lnTo>
                  <a:pt x="835018" y="4206717"/>
                </a:lnTo>
                <a:lnTo>
                  <a:pt x="700354" y="4081957"/>
                </a:lnTo>
                <a:lnTo>
                  <a:pt x="575594" y="3947293"/>
                </a:lnTo>
                <a:lnTo>
                  <a:pt x="461355" y="3803340"/>
                </a:lnTo>
                <a:lnTo>
                  <a:pt x="358250" y="3650713"/>
                </a:lnTo>
                <a:lnTo>
                  <a:pt x="266896" y="3490028"/>
                </a:lnTo>
                <a:lnTo>
                  <a:pt x="187909" y="3321900"/>
                </a:lnTo>
                <a:lnTo>
                  <a:pt x="121902" y="3146945"/>
                </a:lnTo>
                <a:lnTo>
                  <a:pt x="69493" y="2965777"/>
                </a:lnTo>
                <a:lnTo>
                  <a:pt x="31296" y="2779013"/>
                </a:lnTo>
                <a:lnTo>
                  <a:pt x="7926" y="2587267"/>
                </a:lnTo>
                <a:lnTo>
                  <a:pt x="0" y="2391156"/>
                </a:lnTo>
                <a:close/>
              </a:path>
            </a:pathLst>
          </a:custGeom>
          <a:ln w="1645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1576887" y="2306950"/>
            <a:ext cx="3235325" cy="2557145"/>
          </a:xfrm>
          <a:prstGeom prst="rect">
            <a:avLst/>
          </a:prstGeom>
        </p:spPr>
        <p:txBody>
          <a:bodyPr vert="horz" wrap="square" lIns="0" tIns="0" rIns="0" bIns="0" rtlCol="0">
            <a:spAutoFit/>
          </a:bodyPr>
          <a:lstStyle/>
          <a:p>
            <a:pPr marL="151130" marR="17780" lvl="0" indent="0" algn="l" defTabSz="914400" rtl="0" eaLnBrk="1" fontAlgn="auto" latinLnBrk="0" hangingPunct="1">
              <a:lnSpc>
                <a:spcPct val="100000"/>
              </a:lnSpc>
              <a:spcBef>
                <a:spcPts val="0"/>
              </a:spcBef>
              <a:spcAft>
                <a:spcPts val="0"/>
              </a:spcAft>
              <a:buClrTx/>
              <a:buSzTx/>
              <a:buFontTx/>
              <a:buNone/>
              <a:tabLst/>
              <a:defRPr/>
            </a:pPr>
            <a:r>
              <a:rPr kumimoji="0" sz="3200" b="1" i="0" u="none" strike="noStrike" kern="1200" cap="none" spc="-5" normalizeH="0" baseline="0" noProof="0">
                <a:ln>
                  <a:noFill/>
                </a:ln>
                <a:solidFill>
                  <a:srgbClr val="A7EBEF"/>
                </a:solidFill>
                <a:effectLst/>
                <a:uLnTx/>
                <a:uFillTx/>
                <a:latin typeface="Gill Sans MT"/>
                <a:ea typeface="+mn-ea"/>
                <a:cs typeface="Gill Sans MT"/>
              </a:rPr>
              <a:t>S</a:t>
            </a:r>
            <a:r>
              <a:rPr kumimoji="0" sz="3200" b="1" i="0" u="none" strike="noStrike" kern="1200" cap="none" spc="0" normalizeH="0" baseline="0" noProof="0">
                <a:ln>
                  <a:noFill/>
                </a:ln>
                <a:solidFill>
                  <a:srgbClr val="A7EBEF"/>
                </a:solidFill>
                <a:effectLst/>
                <a:uLnTx/>
                <a:uFillTx/>
                <a:latin typeface="Gill Sans MT"/>
                <a:ea typeface="+mn-ea"/>
                <a:cs typeface="Gill Sans MT"/>
              </a:rPr>
              <a:t>ou</a:t>
            </a:r>
            <a:r>
              <a:rPr kumimoji="0" sz="3200" b="1" i="0" u="none" strike="noStrike" kern="1200" cap="none" spc="-80" normalizeH="0" baseline="0" noProof="0">
                <a:ln>
                  <a:noFill/>
                </a:ln>
                <a:solidFill>
                  <a:srgbClr val="A7EBEF"/>
                </a:solidFill>
                <a:effectLst/>
                <a:uLnTx/>
                <a:uFillTx/>
                <a:latin typeface="Gill Sans MT"/>
                <a:ea typeface="+mn-ea"/>
                <a:cs typeface="Gill Sans MT"/>
              </a:rPr>
              <a:t>r</a:t>
            </a:r>
            <a:r>
              <a:rPr kumimoji="0" sz="3200" b="1" i="0" u="none" strike="noStrike" kern="1200" cap="none" spc="5" normalizeH="0" baseline="0" noProof="0">
                <a:ln>
                  <a:noFill/>
                </a:ln>
                <a:solidFill>
                  <a:srgbClr val="A7EBEF"/>
                </a:solidFill>
                <a:effectLst/>
                <a:uLnTx/>
                <a:uFillTx/>
                <a:latin typeface="Gill Sans MT"/>
                <a:ea typeface="+mn-ea"/>
                <a:cs typeface="Gill Sans MT"/>
              </a:rPr>
              <a:t>c</a:t>
            </a:r>
            <a:r>
              <a:rPr kumimoji="0" sz="3200" b="1" i="0" u="none" strike="noStrike" kern="1200" cap="none" spc="-5" normalizeH="0" baseline="0" noProof="0">
                <a:ln>
                  <a:noFill/>
                </a:ln>
                <a:solidFill>
                  <a:srgbClr val="A7EBEF"/>
                </a:solidFill>
                <a:effectLst/>
                <a:uLnTx/>
                <a:uFillTx/>
                <a:latin typeface="Gill Sans MT"/>
                <a:ea typeface="+mn-ea"/>
                <a:cs typeface="Gill Sans MT"/>
              </a:rPr>
              <a:t>e</a:t>
            </a:r>
            <a:r>
              <a:rPr kumimoji="0" sz="3200" b="1" i="0" u="none" strike="noStrike" kern="1200" cap="none" spc="0" normalizeH="0" baseline="0" noProof="0">
                <a:ln>
                  <a:noFill/>
                </a:ln>
                <a:solidFill>
                  <a:srgbClr val="A7EBEF"/>
                </a:solidFill>
                <a:effectLst/>
                <a:uLnTx/>
                <a:uFillTx/>
                <a:latin typeface="Gill Sans MT"/>
                <a:ea typeface="+mn-ea"/>
                <a:cs typeface="Gill Sans MT"/>
              </a:rPr>
              <a:t>s</a:t>
            </a:r>
            <a:r>
              <a:rPr kumimoji="0" sz="3200" b="1" i="0" u="none" strike="noStrike" kern="1200" cap="none" spc="-25" normalizeH="0" baseline="0" noProof="0">
                <a:ln>
                  <a:noFill/>
                </a:ln>
                <a:solidFill>
                  <a:srgbClr val="A7EBEF"/>
                </a:solidFill>
                <a:effectLst/>
                <a:uLnTx/>
                <a:uFillTx/>
                <a:latin typeface="Gill Sans MT"/>
                <a:ea typeface="+mn-ea"/>
                <a:cs typeface="Gill Sans MT"/>
              </a:rPr>
              <a:t> </a:t>
            </a:r>
            <a:r>
              <a:rPr kumimoji="0" sz="3200" b="1" i="0" u="none" strike="noStrike" kern="1200" cap="none" spc="0" normalizeH="0" baseline="0" noProof="0">
                <a:ln>
                  <a:noFill/>
                </a:ln>
                <a:solidFill>
                  <a:srgbClr val="A7EBEF"/>
                </a:solidFill>
                <a:effectLst/>
                <a:uLnTx/>
                <a:uFillTx/>
                <a:latin typeface="Gill Sans MT"/>
                <a:ea typeface="+mn-ea"/>
                <a:cs typeface="Gill Sans MT"/>
              </a:rPr>
              <a:t>of</a:t>
            </a:r>
            <a:r>
              <a:rPr kumimoji="0" sz="3200" b="1" i="0" u="none" strike="noStrike" kern="1200" cap="none" spc="-20" normalizeH="0" baseline="0" noProof="0">
                <a:ln>
                  <a:noFill/>
                </a:ln>
                <a:solidFill>
                  <a:srgbClr val="A7EBEF"/>
                </a:solidFill>
                <a:effectLst/>
                <a:uLnTx/>
                <a:uFillTx/>
                <a:latin typeface="Gill Sans MT"/>
                <a:ea typeface="+mn-ea"/>
                <a:cs typeface="Gill Sans MT"/>
              </a:rPr>
              <a:t> </a:t>
            </a:r>
            <a:r>
              <a:rPr kumimoji="0" sz="3200" b="1" i="0" u="none" strike="noStrike" kern="1200" cap="none" spc="-5" normalizeH="0" baseline="0" noProof="0">
                <a:ln>
                  <a:noFill/>
                </a:ln>
                <a:solidFill>
                  <a:srgbClr val="A7EBEF"/>
                </a:solidFill>
                <a:effectLst/>
                <a:uLnTx/>
                <a:uFillTx/>
                <a:latin typeface="Gill Sans MT"/>
                <a:ea typeface="+mn-ea"/>
                <a:cs typeface="Gill Sans MT"/>
              </a:rPr>
              <a:t>P</a:t>
            </a:r>
            <a:r>
              <a:rPr kumimoji="0" sz="3200" b="1" i="0" u="none" strike="noStrike" kern="1200" cap="none" spc="0" normalizeH="0" baseline="0" noProof="0">
                <a:ln>
                  <a:noFill/>
                </a:ln>
                <a:solidFill>
                  <a:srgbClr val="A7EBEF"/>
                </a:solidFill>
                <a:effectLst/>
                <a:uLnTx/>
                <a:uFillTx/>
                <a:latin typeface="Gill Sans MT"/>
                <a:ea typeface="+mn-ea"/>
                <a:cs typeface="Gill Sans MT"/>
              </a:rPr>
              <a:t>r</a:t>
            </a:r>
            <a:r>
              <a:rPr kumimoji="0" sz="3200" b="1" i="0" u="none" strike="noStrike" kern="1200" cap="none" spc="-10" normalizeH="0" baseline="0" noProof="0">
                <a:ln>
                  <a:noFill/>
                </a:ln>
                <a:solidFill>
                  <a:srgbClr val="A7EBEF"/>
                </a:solidFill>
                <a:effectLst/>
                <a:uLnTx/>
                <a:uFillTx/>
                <a:latin typeface="Gill Sans MT"/>
                <a:ea typeface="+mn-ea"/>
                <a:cs typeface="Gill Sans MT"/>
              </a:rPr>
              <a:t>E</a:t>
            </a:r>
            <a:r>
              <a:rPr kumimoji="0" sz="3200" b="1" i="0" u="none" strike="noStrike" kern="1200" cap="none" spc="0" normalizeH="0" baseline="0" noProof="0">
                <a:ln>
                  <a:noFill/>
                </a:ln>
                <a:solidFill>
                  <a:srgbClr val="A7EBEF"/>
                </a:solidFill>
                <a:effectLst/>
                <a:uLnTx/>
                <a:uFillTx/>
                <a:latin typeface="Gill Sans MT"/>
                <a:ea typeface="+mn-ea"/>
                <a:cs typeface="Gill Sans MT"/>
              </a:rPr>
              <a:t>P </a:t>
            </a:r>
            <a:r>
              <a:rPr kumimoji="0" sz="3200" b="1" i="0" u="none" strike="noStrike" kern="1200" cap="none" spc="-5" normalizeH="0" baseline="0" noProof="0">
                <a:ln>
                  <a:noFill/>
                </a:ln>
                <a:solidFill>
                  <a:srgbClr val="A7EBEF"/>
                </a:solidFill>
                <a:effectLst/>
                <a:uLnTx/>
                <a:uFillTx/>
                <a:latin typeface="Gill Sans MT"/>
                <a:ea typeface="+mn-ea"/>
                <a:cs typeface="Gill Sans MT"/>
              </a:rPr>
              <a:t>i</a:t>
            </a:r>
            <a:r>
              <a:rPr kumimoji="0" sz="3200" b="1" i="0" u="none" strike="noStrike" kern="1200" cap="none" spc="0" normalizeH="0" baseline="0" noProof="0">
                <a:ln>
                  <a:noFill/>
                </a:ln>
                <a:solidFill>
                  <a:srgbClr val="A7EBEF"/>
                </a:solidFill>
                <a:effectLst/>
                <a:uLnTx/>
                <a:uFillTx/>
                <a:latin typeface="Gill Sans MT"/>
                <a:ea typeface="+mn-ea"/>
                <a:cs typeface="Gill Sans MT"/>
              </a:rPr>
              <a:t>n</a:t>
            </a:r>
            <a:r>
              <a:rPr kumimoji="0" sz="3200" b="1" i="0" u="none" strike="noStrike" kern="1200" cap="none" spc="-35" normalizeH="0" baseline="0" noProof="0">
                <a:ln>
                  <a:noFill/>
                </a:ln>
                <a:solidFill>
                  <a:srgbClr val="A7EBEF"/>
                </a:solidFill>
                <a:effectLst/>
                <a:uLnTx/>
                <a:uFillTx/>
                <a:latin typeface="Gill Sans MT"/>
                <a:ea typeface="+mn-ea"/>
                <a:cs typeface="Gill Sans MT"/>
              </a:rPr>
              <a:t>f</a:t>
            </a:r>
            <a:r>
              <a:rPr kumimoji="0" sz="3200" b="1" i="0" u="none" strike="noStrike" kern="1200" cap="none" spc="0" normalizeH="0" baseline="0" noProof="0">
                <a:ln>
                  <a:noFill/>
                </a:ln>
                <a:solidFill>
                  <a:srgbClr val="A7EBEF"/>
                </a:solidFill>
                <a:effectLst/>
                <a:uLnTx/>
                <a:uFillTx/>
                <a:latin typeface="Gill Sans MT"/>
                <a:ea typeface="+mn-ea"/>
                <a:cs typeface="Gill Sans MT"/>
              </a:rPr>
              <a:t>orma</a:t>
            </a:r>
            <a:r>
              <a:rPr kumimoji="0" sz="3200" b="1" i="0" u="none" strike="noStrike" kern="1200" cap="none" spc="-5" normalizeH="0" baseline="0" noProof="0">
                <a:ln>
                  <a:noFill/>
                </a:ln>
                <a:solidFill>
                  <a:srgbClr val="A7EBEF"/>
                </a:solidFill>
                <a:effectLst/>
                <a:uLnTx/>
                <a:uFillTx/>
                <a:latin typeface="Gill Sans MT"/>
                <a:ea typeface="+mn-ea"/>
                <a:cs typeface="Gill Sans MT"/>
              </a:rPr>
              <a:t>ti</a:t>
            </a:r>
            <a:r>
              <a:rPr kumimoji="0" sz="3200" b="1" i="0" u="none" strike="noStrike" kern="1200" cap="none" spc="-10" normalizeH="0" baseline="0" noProof="0">
                <a:ln>
                  <a:noFill/>
                </a:ln>
                <a:solidFill>
                  <a:srgbClr val="A7EBEF"/>
                </a:solidFill>
                <a:effectLst/>
                <a:uLnTx/>
                <a:uFillTx/>
                <a:latin typeface="Gill Sans MT"/>
                <a:ea typeface="+mn-ea"/>
                <a:cs typeface="Gill Sans MT"/>
              </a:rPr>
              <a:t>o</a:t>
            </a:r>
            <a:r>
              <a:rPr kumimoji="0" sz="3200" b="1" i="0" u="none" strike="noStrike" kern="1200" cap="none" spc="0" normalizeH="0" baseline="0" noProof="0">
                <a:ln>
                  <a:noFill/>
                </a:ln>
                <a:solidFill>
                  <a:srgbClr val="A7EBEF"/>
                </a:solidFill>
                <a:effectLst/>
                <a:uLnTx/>
                <a:uFillTx/>
                <a:latin typeface="Gill Sans MT"/>
                <a:ea typeface="+mn-ea"/>
                <a:cs typeface="Gill Sans MT"/>
              </a:rPr>
              <a:t>n</a:t>
            </a:r>
            <a:endParaRPr kumimoji="0" sz="3200" b="0" i="0" u="none" strike="noStrike" kern="1200" cap="none" spc="0" normalizeH="0" baseline="0" noProof="0">
              <a:ln>
                <a:noFill/>
              </a:ln>
              <a:solidFill>
                <a:prstClr val="black"/>
              </a:solidFill>
              <a:effectLst/>
              <a:uLnTx/>
              <a:uFillTx/>
              <a:latin typeface="Gill Sans MT"/>
              <a:ea typeface="+mn-ea"/>
              <a:cs typeface="Gill Sans MT"/>
            </a:endParaRPr>
          </a:p>
          <a:p>
            <a:pPr marL="12700" marR="0" lvl="0" indent="0" algn="l" defTabSz="914400" rtl="0" eaLnBrk="1" fontAlgn="auto" latinLnBrk="0" hangingPunct="1">
              <a:lnSpc>
                <a:spcPct val="100000"/>
              </a:lnSpc>
              <a:spcBef>
                <a:spcPts val="875"/>
              </a:spcBef>
              <a:spcAft>
                <a:spcPts val="0"/>
              </a:spcAft>
              <a:buClrTx/>
              <a:buSzTx/>
              <a:buFontTx/>
              <a:buNone/>
              <a:tabLst>
                <a:tab pos="354965" algn="l"/>
              </a:tabLst>
              <a:defRPr/>
            </a:pPr>
            <a:r>
              <a:rPr kumimoji="0" sz="2000" b="0" i="0" u="none" strike="noStrike" kern="1200" cap="none" spc="0" normalizeH="0" baseline="0" noProof="0">
                <a:ln>
                  <a:noFill/>
                </a:ln>
                <a:solidFill>
                  <a:srgbClr val="FFFFFF"/>
                </a:solidFill>
                <a:effectLst/>
                <a:uLnTx/>
                <a:uFillTx/>
                <a:latin typeface="Arial"/>
                <a:ea typeface="+mn-ea"/>
                <a:cs typeface="Arial"/>
              </a:rPr>
              <a:t>•	</a:t>
            </a:r>
            <a:r>
              <a:rPr kumimoji="0" sz="2000" b="1" i="0" u="none" strike="noStrike" kern="1200" cap="none" spc="0" normalizeH="0" baseline="0" noProof="0">
                <a:ln>
                  <a:noFill/>
                </a:ln>
                <a:solidFill>
                  <a:srgbClr val="FFFFFF"/>
                </a:solidFill>
                <a:effectLst/>
                <a:uLnTx/>
                <a:uFillTx/>
                <a:latin typeface="Gill Sans MT"/>
                <a:ea typeface="+mn-ea"/>
                <a:cs typeface="Gill Sans MT"/>
              </a:rPr>
              <a:t>M</a:t>
            </a:r>
            <a:r>
              <a:rPr kumimoji="0" sz="2000" b="1" i="0" u="none" strike="noStrike" kern="1200" cap="none" spc="-5" normalizeH="0" baseline="0" noProof="0">
                <a:ln>
                  <a:noFill/>
                </a:ln>
                <a:solidFill>
                  <a:srgbClr val="FFFFFF"/>
                </a:solidFill>
                <a:effectLst/>
                <a:uLnTx/>
                <a:uFillTx/>
                <a:latin typeface="Gill Sans MT"/>
                <a:ea typeface="+mn-ea"/>
                <a:cs typeface="Gill Sans MT"/>
              </a:rPr>
              <a:t>edi</a:t>
            </a:r>
            <a:r>
              <a:rPr kumimoji="0" sz="2000" b="1" i="0" u="none" strike="noStrike" kern="1200" cap="none" spc="0" normalizeH="0" baseline="0" noProof="0">
                <a:ln>
                  <a:noFill/>
                </a:ln>
                <a:solidFill>
                  <a:srgbClr val="FFFFFF"/>
                </a:solidFill>
                <a:effectLst/>
                <a:uLnTx/>
                <a:uFillTx/>
                <a:latin typeface="Gill Sans MT"/>
                <a:ea typeface="+mn-ea"/>
                <a:cs typeface="Gill Sans MT"/>
              </a:rPr>
              <a:t>a</a:t>
            </a:r>
            <a:r>
              <a:rPr kumimoji="0" sz="2000" b="1" i="0" u="none" strike="noStrike" kern="1200" cap="none" spc="-15" normalizeH="0" baseline="0" noProof="0">
                <a:ln>
                  <a:noFill/>
                </a:ln>
                <a:solidFill>
                  <a:srgbClr val="FFFFFF"/>
                </a:solidFill>
                <a:effectLst/>
                <a:uLnTx/>
                <a:uFillTx/>
                <a:latin typeface="Gill Sans MT"/>
                <a:ea typeface="+mn-ea"/>
                <a:cs typeface="Gill Sans MT"/>
              </a:rPr>
              <a:t> </a:t>
            </a:r>
            <a:r>
              <a:rPr kumimoji="0" sz="2000" b="0" i="0" u="none" strike="noStrike" kern="1200" cap="none" spc="0" normalizeH="0" baseline="0" noProof="0">
                <a:ln>
                  <a:noFill/>
                </a:ln>
                <a:solidFill>
                  <a:srgbClr val="FFFFFF"/>
                </a:solidFill>
                <a:effectLst/>
                <a:uLnTx/>
                <a:uFillTx/>
                <a:latin typeface="Gill Sans MT"/>
                <a:ea typeface="+mn-ea"/>
                <a:cs typeface="Gill Sans MT"/>
              </a:rPr>
              <a:t>(</a:t>
            </a:r>
            <a:r>
              <a:rPr kumimoji="0" sz="2000" b="0" i="0" u="none" strike="noStrike" kern="1200" cap="none" spc="5" normalizeH="0" baseline="0" noProof="0">
                <a:ln>
                  <a:noFill/>
                </a:ln>
                <a:solidFill>
                  <a:srgbClr val="FFFFFF"/>
                </a:solidFill>
                <a:effectLst/>
                <a:uLnTx/>
                <a:uFillTx/>
                <a:latin typeface="Gill Sans MT"/>
                <a:ea typeface="+mn-ea"/>
                <a:cs typeface="Gill Sans MT"/>
              </a:rPr>
              <a:t>42.6</a:t>
            </a:r>
            <a:r>
              <a:rPr kumimoji="0" sz="2000" b="0" i="0" u="none" strike="noStrike" kern="1200" cap="none" spc="0" normalizeH="0" baseline="0" noProof="0">
                <a:ln>
                  <a:noFill/>
                </a:ln>
                <a:solidFill>
                  <a:srgbClr val="FFFFFF"/>
                </a:solidFill>
                <a:effectLst/>
                <a:uLnTx/>
                <a:uFillTx/>
                <a:latin typeface="Gill Sans MT"/>
                <a:ea typeface="+mn-ea"/>
                <a:cs typeface="Gill Sans MT"/>
              </a:rPr>
              <a:t>%)</a:t>
            </a:r>
            <a:endParaRPr kumimoji="0" sz="2000" b="0" i="0" u="none" strike="noStrike" kern="1200" cap="none" spc="0" normalizeH="0" baseline="0" noProof="0">
              <a:ln>
                <a:noFill/>
              </a:ln>
              <a:solidFill>
                <a:prstClr val="black"/>
              </a:solidFill>
              <a:effectLst/>
              <a:uLnTx/>
              <a:uFillTx/>
              <a:latin typeface="Gill Sans MT"/>
              <a:ea typeface="+mn-ea"/>
              <a:cs typeface="Gill Sans MT"/>
            </a:endParaRPr>
          </a:p>
          <a:p>
            <a:pPr marL="355600" marR="0" lvl="0" indent="-342900" algn="l" defTabSz="914400" rtl="0" eaLnBrk="1" fontAlgn="auto" latinLnBrk="0" hangingPunct="1">
              <a:lnSpc>
                <a:spcPts val="2395"/>
              </a:lnSpc>
              <a:spcBef>
                <a:spcPts val="10"/>
              </a:spcBef>
              <a:spcAft>
                <a:spcPts val="0"/>
              </a:spcAft>
              <a:buClr>
                <a:srgbClr val="FFFFFF"/>
              </a:buClr>
              <a:buSzTx/>
              <a:buFont typeface="Arial"/>
              <a:buChar char="•"/>
              <a:tabLst>
                <a:tab pos="355600" algn="l"/>
              </a:tabLst>
              <a:defRPr/>
            </a:pPr>
            <a:r>
              <a:rPr kumimoji="0" sz="2000" b="1" i="0" u="none" strike="noStrike" kern="1200" cap="none" spc="-5" normalizeH="0" baseline="0" noProof="0">
                <a:ln>
                  <a:noFill/>
                </a:ln>
                <a:solidFill>
                  <a:srgbClr val="FFFFFF"/>
                </a:solidFill>
                <a:effectLst/>
                <a:uLnTx/>
                <a:uFillTx/>
                <a:latin typeface="Gill Sans MT"/>
                <a:ea typeface="+mn-ea"/>
                <a:cs typeface="Gill Sans MT"/>
              </a:rPr>
              <a:t>He</a:t>
            </a:r>
            <a:r>
              <a:rPr kumimoji="0" sz="2000" b="1" i="0" u="none" strike="noStrike" kern="1200" cap="none" spc="5" normalizeH="0" baseline="0" noProof="0">
                <a:ln>
                  <a:noFill/>
                </a:ln>
                <a:solidFill>
                  <a:srgbClr val="FFFFFF"/>
                </a:solidFill>
                <a:effectLst/>
                <a:uLnTx/>
                <a:uFillTx/>
                <a:latin typeface="Gill Sans MT"/>
                <a:ea typeface="+mn-ea"/>
                <a:cs typeface="Gill Sans MT"/>
              </a:rPr>
              <a:t>a</a:t>
            </a:r>
            <a:r>
              <a:rPr kumimoji="0" sz="2000" b="1" i="0" u="none" strike="noStrike" kern="1200" cap="none" spc="-5" normalizeH="0" baseline="0" noProof="0">
                <a:ln>
                  <a:noFill/>
                </a:ln>
                <a:solidFill>
                  <a:srgbClr val="FFFFFF"/>
                </a:solidFill>
                <a:effectLst/>
                <a:uLnTx/>
                <a:uFillTx/>
                <a:latin typeface="Gill Sans MT"/>
                <a:ea typeface="+mn-ea"/>
                <a:cs typeface="Gill Sans MT"/>
              </a:rPr>
              <a:t>l</a:t>
            </a:r>
            <a:r>
              <a:rPr kumimoji="0" sz="2000" b="1" i="0" u="none" strike="noStrike" kern="1200" cap="none" spc="0" normalizeH="0" baseline="0" noProof="0">
                <a:ln>
                  <a:noFill/>
                </a:ln>
                <a:solidFill>
                  <a:srgbClr val="FFFFFF"/>
                </a:solidFill>
                <a:effectLst/>
                <a:uLnTx/>
                <a:uFillTx/>
                <a:latin typeface="Gill Sans MT"/>
                <a:ea typeface="+mn-ea"/>
                <a:cs typeface="Gill Sans MT"/>
              </a:rPr>
              <a:t>th</a:t>
            </a:r>
            <a:r>
              <a:rPr kumimoji="0" sz="2000" b="1" i="0" u="none" strike="noStrike" kern="1200" cap="none" spc="-35" normalizeH="0" baseline="0" noProof="0">
                <a:ln>
                  <a:noFill/>
                </a:ln>
                <a:solidFill>
                  <a:srgbClr val="FFFFFF"/>
                </a:solidFill>
                <a:effectLst/>
                <a:uLnTx/>
                <a:uFillTx/>
                <a:latin typeface="Gill Sans MT"/>
                <a:ea typeface="+mn-ea"/>
                <a:cs typeface="Gill Sans MT"/>
              </a:rPr>
              <a:t> </a:t>
            </a:r>
            <a:r>
              <a:rPr kumimoji="0" sz="2000" b="1" i="0" u="none" strike="noStrike" kern="1200" cap="none" spc="-5" normalizeH="0" baseline="0" noProof="0">
                <a:ln>
                  <a:noFill/>
                </a:ln>
                <a:solidFill>
                  <a:srgbClr val="FFFFFF"/>
                </a:solidFill>
                <a:effectLst/>
                <a:uLnTx/>
                <a:uFillTx/>
                <a:latin typeface="Gill Sans MT"/>
                <a:ea typeface="+mn-ea"/>
                <a:cs typeface="Gill Sans MT"/>
              </a:rPr>
              <a:t>pe</a:t>
            </a:r>
            <a:r>
              <a:rPr kumimoji="0" sz="2000" b="1" i="0" u="none" strike="noStrike" kern="1200" cap="none" spc="0" normalizeH="0" baseline="0" noProof="0">
                <a:ln>
                  <a:noFill/>
                </a:ln>
                <a:solidFill>
                  <a:srgbClr val="FFFFFF"/>
                </a:solidFill>
                <a:effectLst/>
                <a:uLnTx/>
                <a:uFillTx/>
                <a:latin typeface="Gill Sans MT"/>
                <a:ea typeface="+mn-ea"/>
                <a:cs typeface="Gill Sans MT"/>
              </a:rPr>
              <a:t>r</a:t>
            </a:r>
            <a:r>
              <a:rPr kumimoji="0" sz="2000" b="1" i="0" u="none" strike="noStrike" kern="1200" cap="none" spc="-5" normalizeH="0" baseline="0" noProof="0">
                <a:ln>
                  <a:noFill/>
                </a:ln>
                <a:solidFill>
                  <a:srgbClr val="FFFFFF"/>
                </a:solidFill>
                <a:effectLst/>
                <a:uLnTx/>
                <a:uFillTx/>
                <a:latin typeface="Gill Sans MT"/>
                <a:ea typeface="+mn-ea"/>
                <a:cs typeface="Gill Sans MT"/>
              </a:rPr>
              <a:t>sonne</a:t>
            </a:r>
            <a:r>
              <a:rPr kumimoji="0" sz="2000" b="1" i="0" u="none" strike="noStrike" kern="1200" cap="none" spc="0" normalizeH="0" baseline="0" noProof="0">
                <a:ln>
                  <a:noFill/>
                </a:ln>
                <a:solidFill>
                  <a:srgbClr val="FFFFFF"/>
                </a:solidFill>
                <a:effectLst/>
                <a:uLnTx/>
                <a:uFillTx/>
                <a:latin typeface="Gill Sans MT"/>
                <a:ea typeface="+mn-ea"/>
                <a:cs typeface="Gill Sans MT"/>
              </a:rPr>
              <a:t>l</a:t>
            </a:r>
            <a:r>
              <a:rPr kumimoji="0" sz="2000" b="1" i="0" u="none" strike="noStrike" kern="1200" cap="none" spc="-165" normalizeH="0" baseline="0" noProof="0">
                <a:ln>
                  <a:noFill/>
                </a:ln>
                <a:solidFill>
                  <a:srgbClr val="FFFFFF"/>
                </a:solidFill>
                <a:effectLst/>
                <a:uLnTx/>
                <a:uFillTx/>
                <a:latin typeface="Gill Sans MT"/>
                <a:ea typeface="+mn-ea"/>
                <a:cs typeface="Gill Sans MT"/>
              </a:rPr>
              <a:t> </a:t>
            </a:r>
            <a:r>
              <a:rPr kumimoji="0" sz="2000" b="0" i="0" u="none" strike="noStrike" kern="1200" cap="none" spc="0" normalizeH="0" baseline="0" noProof="0">
                <a:ln>
                  <a:noFill/>
                </a:ln>
                <a:solidFill>
                  <a:srgbClr val="FFFFFF"/>
                </a:solidFill>
                <a:effectLst/>
                <a:uLnTx/>
                <a:uFillTx/>
                <a:latin typeface="Gill Sans MT"/>
                <a:ea typeface="+mn-ea"/>
                <a:cs typeface="Gill Sans MT"/>
              </a:rPr>
              <a:t>(</a:t>
            </a:r>
            <a:r>
              <a:rPr kumimoji="0" sz="2000" b="0" i="0" u="none" strike="noStrike" kern="1200" cap="none" spc="5" normalizeH="0" baseline="0" noProof="0">
                <a:ln>
                  <a:noFill/>
                </a:ln>
                <a:solidFill>
                  <a:srgbClr val="FFFFFF"/>
                </a:solidFill>
                <a:effectLst/>
                <a:uLnTx/>
                <a:uFillTx/>
                <a:latin typeface="Gill Sans MT"/>
                <a:ea typeface="+mn-ea"/>
                <a:cs typeface="Gill Sans MT"/>
              </a:rPr>
              <a:t>33.</a:t>
            </a:r>
            <a:r>
              <a:rPr kumimoji="0" sz="2000" b="0" i="0" u="none" strike="noStrike" kern="1200" cap="none" spc="-10" normalizeH="0" baseline="0" noProof="0">
                <a:ln>
                  <a:noFill/>
                </a:ln>
                <a:solidFill>
                  <a:srgbClr val="FFFFFF"/>
                </a:solidFill>
                <a:effectLst/>
                <a:uLnTx/>
                <a:uFillTx/>
                <a:latin typeface="Gill Sans MT"/>
                <a:ea typeface="+mn-ea"/>
                <a:cs typeface="Gill Sans MT"/>
              </a:rPr>
              <a:t>6</a:t>
            </a:r>
            <a:r>
              <a:rPr kumimoji="0" sz="2000" b="0" i="0" u="none" strike="noStrike" kern="1200" cap="none" spc="0" normalizeH="0" baseline="0" noProof="0">
                <a:ln>
                  <a:noFill/>
                </a:ln>
                <a:solidFill>
                  <a:srgbClr val="FFFFFF"/>
                </a:solidFill>
                <a:effectLst/>
                <a:uLnTx/>
                <a:uFillTx/>
                <a:latin typeface="Gill Sans MT"/>
                <a:ea typeface="+mn-ea"/>
                <a:cs typeface="Gill Sans MT"/>
              </a:rPr>
              <a:t>%)</a:t>
            </a:r>
            <a:endParaRPr kumimoji="0" sz="2000" b="0" i="0" u="none" strike="noStrike" kern="1200" cap="none" spc="0" normalizeH="0" baseline="0" noProof="0">
              <a:ln>
                <a:noFill/>
              </a:ln>
              <a:solidFill>
                <a:prstClr val="black"/>
              </a:solidFill>
              <a:effectLst/>
              <a:uLnTx/>
              <a:uFillTx/>
              <a:latin typeface="Gill Sans MT"/>
              <a:ea typeface="+mn-ea"/>
              <a:cs typeface="Gill Sans MT"/>
            </a:endParaRPr>
          </a:p>
          <a:p>
            <a:pPr marL="355600" marR="0" lvl="0" indent="-342900" algn="l" defTabSz="914400" rtl="0" eaLnBrk="1" fontAlgn="auto" latinLnBrk="0" hangingPunct="1">
              <a:lnSpc>
                <a:spcPts val="2395"/>
              </a:lnSpc>
              <a:spcBef>
                <a:spcPts val="0"/>
              </a:spcBef>
              <a:spcAft>
                <a:spcPts val="0"/>
              </a:spcAft>
              <a:buClr>
                <a:srgbClr val="FFFFFF"/>
              </a:buClr>
              <a:buSzTx/>
              <a:buFont typeface="Arial"/>
              <a:buChar char="•"/>
              <a:tabLst>
                <a:tab pos="355600" algn="l"/>
              </a:tabLst>
              <a:defRPr/>
            </a:pPr>
            <a:r>
              <a:rPr kumimoji="0" sz="2000" b="1" i="0" u="none" strike="noStrike" kern="1200" cap="none" spc="0" normalizeH="0" baseline="0" noProof="0">
                <a:ln>
                  <a:noFill/>
                </a:ln>
                <a:solidFill>
                  <a:srgbClr val="FFFFFF"/>
                </a:solidFill>
                <a:effectLst/>
                <a:uLnTx/>
                <a:uFillTx/>
                <a:latin typeface="Gill Sans MT"/>
                <a:ea typeface="+mn-ea"/>
                <a:cs typeface="Gill Sans MT"/>
              </a:rPr>
              <a:t>I</a:t>
            </a:r>
            <a:r>
              <a:rPr kumimoji="0" sz="2000" b="1" i="0" u="none" strike="noStrike" kern="1200" cap="none" spc="-5" normalizeH="0" baseline="0" noProof="0">
                <a:ln>
                  <a:noFill/>
                </a:ln>
                <a:solidFill>
                  <a:srgbClr val="FFFFFF"/>
                </a:solidFill>
                <a:effectLst/>
                <a:uLnTx/>
                <a:uFillTx/>
                <a:latin typeface="Gill Sans MT"/>
                <a:ea typeface="+mn-ea"/>
                <a:cs typeface="Gill Sans MT"/>
              </a:rPr>
              <a:t>n</a:t>
            </a:r>
            <a:r>
              <a:rPr kumimoji="0" sz="2000" b="1" i="0" u="none" strike="noStrike" kern="1200" cap="none" spc="0" normalizeH="0" baseline="0" noProof="0">
                <a:ln>
                  <a:noFill/>
                </a:ln>
                <a:solidFill>
                  <a:srgbClr val="FFFFFF"/>
                </a:solidFill>
                <a:effectLst/>
                <a:uLnTx/>
                <a:uFillTx/>
                <a:latin typeface="Gill Sans MT"/>
                <a:ea typeface="+mn-ea"/>
                <a:cs typeface="Gill Sans MT"/>
              </a:rPr>
              <a:t>t</a:t>
            </a:r>
            <a:r>
              <a:rPr kumimoji="0" sz="2000" b="1" i="0" u="none" strike="noStrike" kern="1200" cap="none" spc="-5" normalizeH="0" baseline="0" noProof="0">
                <a:ln>
                  <a:noFill/>
                </a:ln>
                <a:solidFill>
                  <a:srgbClr val="FFFFFF"/>
                </a:solidFill>
                <a:effectLst/>
                <a:uLnTx/>
                <a:uFillTx/>
                <a:latin typeface="Gill Sans MT"/>
                <a:ea typeface="+mn-ea"/>
                <a:cs typeface="Gill Sans MT"/>
              </a:rPr>
              <a:t>e</a:t>
            </a:r>
            <a:r>
              <a:rPr kumimoji="0" sz="2000" b="1" i="0" u="none" strike="noStrike" kern="1200" cap="none" spc="0" normalizeH="0" baseline="0" noProof="0">
                <a:ln>
                  <a:noFill/>
                </a:ln>
                <a:solidFill>
                  <a:srgbClr val="FFFFFF"/>
                </a:solidFill>
                <a:effectLst/>
                <a:uLnTx/>
                <a:uFillTx/>
                <a:latin typeface="Gill Sans MT"/>
                <a:ea typeface="+mn-ea"/>
                <a:cs typeface="Gill Sans MT"/>
              </a:rPr>
              <a:t>r</a:t>
            </a:r>
            <a:r>
              <a:rPr kumimoji="0" sz="2000" b="1" i="0" u="none" strike="noStrike" kern="1200" cap="none" spc="-5" normalizeH="0" baseline="0" noProof="0">
                <a:ln>
                  <a:noFill/>
                </a:ln>
                <a:solidFill>
                  <a:srgbClr val="FFFFFF"/>
                </a:solidFill>
                <a:effectLst/>
                <a:uLnTx/>
                <a:uFillTx/>
                <a:latin typeface="Gill Sans MT"/>
                <a:ea typeface="+mn-ea"/>
                <a:cs typeface="Gill Sans MT"/>
              </a:rPr>
              <a:t>pe</a:t>
            </a:r>
            <a:r>
              <a:rPr kumimoji="0" sz="2000" b="1" i="0" u="none" strike="noStrike" kern="1200" cap="none" spc="0" normalizeH="0" baseline="0" noProof="0">
                <a:ln>
                  <a:noFill/>
                </a:ln>
                <a:solidFill>
                  <a:srgbClr val="FFFFFF"/>
                </a:solidFill>
                <a:effectLst/>
                <a:uLnTx/>
                <a:uFillTx/>
                <a:latin typeface="Gill Sans MT"/>
                <a:ea typeface="+mn-ea"/>
                <a:cs typeface="Gill Sans MT"/>
              </a:rPr>
              <a:t>r</a:t>
            </a:r>
            <a:r>
              <a:rPr kumimoji="0" sz="2000" b="1" i="0" u="none" strike="noStrike" kern="1200" cap="none" spc="-5" normalizeH="0" baseline="0" noProof="0">
                <a:ln>
                  <a:noFill/>
                </a:ln>
                <a:solidFill>
                  <a:srgbClr val="FFFFFF"/>
                </a:solidFill>
                <a:effectLst/>
                <a:uLnTx/>
                <a:uFillTx/>
                <a:latin typeface="Gill Sans MT"/>
                <a:ea typeface="+mn-ea"/>
                <a:cs typeface="Gill Sans MT"/>
              </a:rPr>
              <a:t>son</a:t>
            </a:r>
            <a:r>
              <a:rPr kumimoji="0" sz="2000" b="1" i="0" u="none" strike="noStrike" kern="1200" cap="none" spc="0" normalizeH="0" baseline="0" noProof="0">
                <a:ln>
                  <a:noFill/>
                </a:ln>
                <a:solidFill>
                  <a:srgbClr val="FFFFFF"/>
                </a:solidFill>
                <a:effectLst/>
                <a:uLnTx/>
                <a:uFillTx/>
                <a:latin typeface="Gill Sans MT"/>
                <a:ea typeface="+mn-ea"/>
                <a:cs typeface="Gill Sans MT"/>
              </a:rPr>
              <a:t>al</a:t>
            </a:r>
            <a:r>
              <a:rPr kumimoji="0" sz="2000" b="1" i="0" u="none" strike="noStrike" kern="1200" cap="none" spc="-45" normalizeH="0" baseline="0" noProof="0">
                <a:ln>
                  <a:noFill/>
                </a:ln>
                <a:solidFill>
                  <a:srgbClr val="FFFFFF"/>
                </a:solidFill>
                <a:effectLst/>
                <a:uLnTx/>
                <a:uFillTx/>
                <a:latin typeface="Gill Sans MT"/>
                <a:ea typeface="+mn-ea"/>
                <a:cs typeface="Gill Sans MT"/>
              </a:rPr>
              <a:t> </a:t>
            </a:r>
            <a:r>
              <a:rPr kumimoji="0" sz="2000" b="0" i="0" u="none" strike="noStrike" kern="1200" cap="none" spc="0" normalizeH="0" baseline="0" noProof="0">
                <a:ln>
                  <a:noFill/>
                </a:ln>
                <a:solidFill>
                  <a:srgbClr val="FFFFFF"/>
                </a:solidFill>
                <a:effectLst/>
                <a:uLnTx/>
                <a:uFillTx/>
                <a:latin typeface="Gill Sans MT"/>
                <a:ea typeface="+mn-ea"/>
                <a:cs typeface="Gill Sans MT"/>
              </a:rPr>
              <a:t>(</a:t>
            </a:r>
            <a:r>
              <a:rPr kumimoji="0" sz="2000" b="0" i="0" u="none" strike="noStrike" kern="1200" cap="none" spc="5" normalizeH="0" baseline="0" noProof="0">
                <a:ln>
                  <a:noFill/>
                </a:ln>
                <a:solidFill>
                  <a:srgbClr val="FFFFFF"/>
                </a:solidFill>
                <a:effectLst/>
                <a:uLnTx/>
                <a:uFillTx/>
                <a:latin typeface="Gill Sans MT"/>
                <a:ea typeface="+mn-ea"/>
                <a:cs typeface="Gill Sans MT"/>
              </a:rPr>
              <a:t>26.2</a:t>
            </a:r>
            <a:r>
              <a:rPr kumimoji="0" sz="2000" b="0" i="0" u="none" strike="noStrike" kern="1200" cap="none" spc="0" normalizeH="0" baseline="0" noProof="0">
                <a:ln>
                  <a:noFill/>
                </a:ln>
                <a:solidFill>
                  <a:srgbClr val="FFFFFF"/>
                </a:solidFill>
                <a:effectLst/>
                <a:uLnTx/>
                <a:uFillTx/>
                <a:latin typeface="Gill Sans MT"/>
                <a:ea typeface="+mn-ea"/>
                <a:cs typeface="Gill Sans MT"/>
              </a:rPr>
              <a:t>%)</a:t>
            </a:r>
            <a:endParaRPr kumimoji="0" sz="2000" b="0" i="0" u="none" strike="noStrike" kern="1200" cap="none" spc="0" normalizeH="0" baseline="0" noProof="0">
              <a:ln>
                <a:noFill/>
              </a:ln>
              <a:solidFill>
                <a:prstClr val="black"/>
              </a:solidFill>
              <a:effectLst/>
              <a:uLnTx/>
              <a:uFillTx/>
              <a:latin typeface="Gill Sans MT"/>
              <a:ea typeface="+mn-ea"/>
              <a:cs typeface="Gill Sans MT"/>
            </a:endParaRPr>
          </a:p>
          <a:p>
            <a:pPr marL="355600" marR="0" lvl="0" indent="-342900" algn="l" defTabSz="914400" rtl="0" eaLnBrk="1" fontAlgn="auto" latinLnBrk="0" hangingPunct="1">
              <a:lnSpc>
                <a:spcPct val="100000"/>
              </a:lnSpc>
              <a:spcBef>
                <a:spcPts val="10"/>
              </a:spcBef>
              <a:spcAft>
                <a:spcPts val="0"/>
              </a:spcAft>
              <a:buClr>
                <a:srgbClr val="FFFFFF"/>
              </a:buClr>
              <a:buSzTx/>
              <a:buFont typeface="Arial"/>
              <a:buChar char="•"/>
              <a:tabLst>
                <a:tab pos="355600" algn="l"/>
              </a:tabLst>
              <a:defRPr/>
            </a:pPr>
            <a:r>
              <a:rPr kumimoji="0" sz="2000" b="1" i="0" u="none" strike="noStrike" kern="1200" cap="none" spc="0" normalizeH="0" baseline="0" noProof="0">
                <a:ln>
                  <a:noFill/>
                </a:ln>
                <a:solidFill>
                  <a:srgbClr val="FFFFFF"/>
                </a:solidFill>
                <a:effectLst/>
                <a:uLnTx/>
                <a:uFillTx/>
                <a:latin typeface="Gill Sans MT"/>
                <a:ea typeface="+mn-ea"/>
                <a:cs typeface="Gill Sans MT"/>
              </a:rPr>
              <a:t>C</a:t>
            </a:r>
            <a:r>
              <a:rPr kumimoji="0" sz="2000" b="1" i="0" u="none" strike="noStrike" kern="1200" cap="none" spc="-5" normalizeH="0" baseline="0" noProof="0">
                <a:ln>
                  <a:noFill/>
                </a:ln>
                <a:solidFill>
                  <a:srgbClr val="FFFFFF"/>
                </a:solidFill>
                <a:effectLst/>
                <a:uLnTx/>
                <a:uFillTx/>
                <a:latin typeface="Gill Sans MT"/>
                <a:ea typeface="+mn-ea"/>
                <a:cs typeface="Gill Sans MT"/>
              </a:rPr>
              <a:t>o</a:t>
            </a:r>
            <a:r>
              <a:rPr kumimoji="0" sz="2000" b="1" i="0" u="none" strike="noStrike" kern="1200" cap="none" spc="0" normalizeH="0" baseline="0" noProof="0">
                <a:ln>
                  <a:noFill/>
                </a:ln>
                <a:solidFill>
                  <a:srgbClr val="FFFFFF"/>
                </a:solidFill>
                <a:effectLst/>
                <a:uLnTx/>
                <a:uFillTx/>
                <a:latin typeface="Gill Sans MT"/>
                <a:ea typeface="+mn-ea"/>
                <a:cs typeface="Gill Sans MT"/>
              </a:rPr>
              <a:t>m</a:t>
            </a:r>
            <a:r>
              <a:rPr kumimoji="0" sz="2000" b="1" i="0" u="none" strike="noStrike" kern="1200" cap="none" spc="-25" normalizeH="0" baseline="0" noProof="0">
                <a:ln>
                  <a:noFill/>
                </a:ln>
                <a:solidFill>
                  <a:srgbClr val="FFFFFF"/>
                </a:solidFill>
                <a:effectLst/>
                <a:uLnTx/>
                <a:uFillTx/>
                <a:latin typeface="Gill Sans MT"/>
                <a:ea typeface="+mn-ea"/>
                <a:cs typeface="Gill Sans MT"/>
              </a:rPr>
              <a:t>m</a:t>
            </a:r>
            <a:r>
              <a:rPr kumimoji="0" sz="2000" b="1" i="0" u="none" strike="noStrike" kern="1200" cap="none" spc="-5" normalizeH="0" baseline="0" noProof="0">
                <a:ln>
                  <a:noFill/>
                </a:ln>
                <a:solidFill>
                  <a:srgbClr val="FFFFFF"/>
                </a:solidFill>
                <a:effectLst/>
                <a:uLnTx/>
                <a:uFillTx/>
                <a:latin typeface="Gill Sans MT"/>
                <a:ea typeface="+mn-ea"/>
                <a:cs typeface="Gill Sans MT"/>
              </a:rPr>
              <a:t>uni</a:t>
            </a:r>
            <a:r>
              <a:rPr kumimoji="0" sz="2000" b="1" i="0" u="none" strike="noStrike" kern="1200" cap="none" spc="0" normalizeH="0" baseline="0" noProof="0">
                <a:ln>
                  <a:noFill/>
                </a:ln>
                <a:solidFill>
                  <a:srgbClr val="FFFFFF"/>
                </a:solidFill>
                <a:effectLst/>
                <a:uLnTx/>
                <a:uFillTx/>
                <a:latin typeface="Gill Sans MT"/>
                <a:ea typeface="+mn-ea"/>
                <a:cs typeface="Gill Sans MT"/>
              </a:rPr>
              <a:t>ty</a:t>
            </a:r>
            <a:r>
              <a:rPr kumimoji="0" sz="2000" b="1" i="0" u="none" strike="noStrike" kern="1200" cap="none" spc="-165" normalizeH="0" baseline="0" noProof="0">
                <a:ln>
                  <a:noFill/>
                </a:ln>
                <a:solidFill>
                  <a:srgbClr val="FFFFFF"/>
                </a:solidFill>
                <a:effectLst/>
                <a:uLnTx/>
                <a:uFillTx/>
                <a:latin typeface="Gill Sans MT"/>
                <a:ea typeface="+mn-ea"/>
                <a:cs typeface="Gill Sans MT"/>
              </a:rPr>
              <a:t> </a:t>
            </a:r>
            <a:r>
              <a:rPr kumimoji="0" sz="2000" b="0" i="0" u="none" strike="noStrike" kern="1200" cap="none" spc="0" normalizeH="0" baseline="0" noProof="0">
                <a:ln>
                  <a:noFill/>
                </a:ln>
                <a:solidFill>
                  <a:srgbClr val="FFFFFF"/>
                </a:solidFill>
                <a:effectLst/>
                <a:uLnTx/>
                <a:uFillTx/>
                <a:latin typeface="Gill Sans MT"/>
                <a:ea typeface="+mn-ea"/>
                <a:cs typeface="Gill Sans MT"/>
              </a:rPr>
              <a:t>(</a:t>
            </a:r>
            <a:r>
              <a:rPr kumimoji="0" sz="2000" b="0" i="0" u="none" strike="noStrike" kern="1200" cap="none" spc="5" normalizeH="0" baseline="0" noProof="0">
                <a:ln>
                  <a:noFill/>
                </a:ln>
                <a:solidFill>
                  <a:srgbClr val="FFFFFF"/>
                </a:solidFill>
                <a:effectLst/>
                <a:uLnTx/>
                <a:uFillTx/>
                <a:latin typeface="Gill Sans MT"/>
                <a:ea typeface="+mn-ea"/>
                <a:cs typeface="Gill Sans MT"/>
              </a:rPr>
              <a:t>11.</a:t>
            </a:r>
            <a:r>
              <a:rPr kumimoji="0" sz="2000" b="0" i="0" u="none" strike="noStrike" kern="1200" cap="none" spc="-10" normalizeH="0" baseline="0" noProof="0">
                <a:ln>
                  <a:noFill/>
                </a:ln>
                <a:solidFill>
                  <a:srgbClr val="FFFFFF"/>
                </a:solidFill>
                <a:effectLst/>
                <a:uLnTx/>
                <a:uFillTx/>
                <a:latin typeface="Gill Sans MT"/>
                <a:ea typeface="+mn-ea"/>
                <a:cs typeface="Gill Sans MT"/>
              </a:rPr>
              <a:t>5</a:t>
            </a:r>
            <a:r>
              <a:rPr kumimoji="0" sz="2000" b="0" i="0" u="none" strike="noStrike" kern="1200" cap="none" spc="-15" normalizeH="0" baseline="0" noProof="0">
                <a:ln>
                  <a:noFill/>
                </a:ln>
                <a:solidFill>
                  <a:srgbClr val="FFFFFF"/>
                </a:solidFill>
                <a:effectLst/>
                <a:uLnTx/>
                <a:uFillTx/>
                <a:latin typeface="Gill Sans MT"/>
                <a:ea typeface="+mn-ea"/>
                <a:cs typeface="Gill Sans MT"/>
              </a:rPr>
              <a:t>%</a:t>
            </a:r>
            <a:r>
              <a:rPr kumimoji="0" sz="2000" b="0" i="0" u="none" strike="noStrike" kern="1200" cap="none" spc="0" normalizeH="0" baseline="0" noProof="0">
                <a:ln>
                  <a:noFill/>
                </a:ln>
                <a:solidFill>
                  <a:srgbClr val="FFFFFF"/>
                </a:solidFill>
                <a:effectLst/>
                <a:uLnTx/>
                <a:uFillTx/>
                <a:latin typeface="Gill Sans MT"/>
                <a:ea typeface="+mn-ea"/>
                <a:cs typeface="Gill Sans MT"/>
              </a:rPr>
              <a:t>)</a:t>
            </a:r>
            <a:endParaRPr kumimoji="0" sz="2000" b="0" i="0" u="none" strike="noStrike" kern="1200" cap="none" spc="0" normalizeH="0" baseline="0" noProof="0">
              <a:ln>
                <a:noFill/>
              </a:ln>
              <a:solidFill>
                <a:prstClr val="black"/>
              </a:solidFill>
              <a:effectLst/>
              <a:uLnTx/>
              <a:uFillTx/>
              <a:latin typeface="Gill Sans MT"/>
              <a:ea typeface="+mn-ea"/>
              <a:cs typeface="Gill Sans MT"/>
            </a:endParaRPr>
          </a:p>
          <a:p>
            <a:pPr marL="12700" marR="0" lvl="0" indent="0" algn="l" defTabSz="914400" rtl="0" eaLnBrk="1" fontAlgn="auto" latinLnBrk="0" hangingPunct="1">
              <a:lnSpc>
                <a:spcPct val="100000"/>
              </a:lnSpc>
              <a:spcBef>
                <a:spcPts val="0"/>
              </a:spcBef>
              <a:spcAft>
                <a:spcPts val="0"/>
              </a:spcAft>
              <a:buClrTx/>
              <a:buSzTx/>
              <a:buFontTx/>
              <a:buNone/>
              <a:tabLst>
                <a:tab pos="354965" algn="l"/>
              </a:tabLst>
              <a:defRPr/>
            </a:pPr>
            <a:r>
              <a:rPr kumimoji="0" sz="2000" b="0" i="0" u="none" strike="noStrike" kern="1200" cap="none" spc="0" normalizeH="0" baseline="0" noProof="0">
                <a:ln>
                  <a:noFill/>
                </a:ln>
                <a:solidFill>
                  <a:srgbClr val="FFFFFF"/>
                </a:solidFill>
                <a:effectLst/>
                <a:uLnTx/>
                <a:uFillTx/>
                <a:latin typeface="Arial"/>
                <a:ea typeface="+mn-ea"/>
                <a:cs typeface="Arial"/>
              </a:rPr>
              <a:t>•	</a:t>
            </a:r>
            <a:r>
              <a:rPr kumimoji="0" sz="2000" b="1" i="0" u="none" strike="noStrike" kern="1200" cap="none" spc="-5" normalizeH="0" baseline="0" noProof="0">
                <a:ln>
                  <a:noFill/>
                </a:ln>
                <a:solidFill>
                  <a:srgbClr val="FFFFFF"/>
                </a:solidFill>
                <a:effectLst/>
                <a:uLnTx/>
                <a:uFillTx/>
                <a:latin typeface="Gill Sans MT"/>
                <a:ea typeface="+mn-ea"/>
                <a:cs typeface="Gill Sans MT"/>
              </a:rPr>
              <a:t>O</a:t>
            </a:r>
            <a:r>
              <a:rPr kumimoji="0" sz="2000" b="1" i="0" u="none" strike="noStrike" kern="1200" cap="none" spc="0" normalizeH="0" baseline="0" noProof="0">
                <a:ln>
                  <a:noFill/>
                </a:ln>
                <a:solidFill>
                  <a:srgbClr val="FFFFFF"/>
                </a:solidFill>
                <a:effectLst/>
                <a:uLnTx/>
                <a:uFillTx/>
                <a:latin typeface="Gill Sans MT"/>
                <a:ea typeface="+mn-ea"/>
                <a:cs typeface="Gill Sans MT"/>
              </a:rPr>
              <a:t>t</a:t>
            </a:r>
            <a:r>
              <a:rPr kumimoji="0" sz="2000" b="1" i="0" u="none" strike="noStrike" kern="1200" cap="none" spc="-5" normalizeH="0" baseline="0" noProof="0">
                <a:ln>
                  <a:noFill/>
                </a:ln>
                <a:solidFill>
                  <a:srgbClr val="FFFFFF"/>
                </a:solidFill>
                <a:effectLst/>
                <a:uLnTx/>
                <a:uFillTx/>
                <a:latin typeface="Gill Sans MT"/>
                <a:ea typeface="+mn-ea"/>
                <a:cs typeface="Gill Sans MT"/>
              </a:rPr>
              <a:t>he</a:t>
            </a:r>
            <a:r>
              <a:rPr kumimoji="0" sz="2000" b="1" i="0" u="none" strike="noStrike" kern="1200" cap="none" spc="0" normalizeH="0" baseline="0" noProof="0">
                <a:ln>
                  <a:noFill/>
                </a:ln>
                <a:solidFill>
                  <a:srgbClr val="FFFFFF"/>
                </a:solidFill>
                <a:effectLst/>
                <a:uLnTx/>
                <a:uFillTx/>
                <a:latin typeface="Gill Sans MT"/>
                <a:ea typeface="+mn-ea"/>
                <a:cs typeface="Gill Sans MT"/>
              </a:rPr>
              <a:t>r</a:t>
            </a:r>
            <a:r>
              <a:rPr kumimoji="0" sz="2000" b="1" i="0" u="none" strike="noStrike" kern="1200" cap="none" spc="-160" normalizeH="0" baseline="0" noProof="0">
                <a:ln>
                  <a:noFill/>
                </a:ln>
                <a:solidFill>
                  <a:srgbClr val="FFFFFF"/>
                </a:solidFill>
                <a:effectLst/>
                <a:uLnTx/>
                <a:uFillTx/>
                <a:latin typeface="Gill Sans MT"/>
                <a:ea typeface="+mn-ea"/>
                <a:cs typeface="Gill Sans MT"/>
              </a:rPr>
              <a:t> </a:t>
            </a:r>
            <a:r>
              <a:rPr kumimoji="0" sz="2000" b="0" i="0" u="none" strike="noStrike" kern="1200" cap="none" spc="0" normalizeH="0" baseline="0" noProof="0">
                <a:ln>
                  <a:noFill/>
                </a:ln>
                <a:solidFill>
                  <a:srgbClr val="FFFFFF"/>
                </a:solidFill>
                <a:effectLst/>
                <a:uLnTx/>
                <a:uFillTx/>
                <a:latin typeface="Gill Sans MT"/>
                <a:ea typeface="+mn-ea"/>
                <a:cs typeface="Gill Sans MT"/>
              </a:rPr>
              <a:t>(</a:t>
            </a:r>
            <a:r>
              <a:rPr kumimoji="0" sz="2000" b="0" i="0" u="none" strike="noStrike" kern="1200" cap="none" spc="5" normalizeH="0" baseline="0" noProof="0">
                <a:ln>
                  <a:noFill/>
                </a:ln>
                <a:solidFill>
                  <a:srgbClr val="FFFFFF"/>
                </a:solidFill>
                <a:effectLst/>
                <a:uLnTx/>
                <a:uFillTx/>
                <a:latin typeface="Gill Sans MT"/>
                <a:ea typeface="+mn-ea"/>
                <a:cs typeface="Gill Sans MT"/>
              </a:rPr>
              <a:t>4.9</a:t>
            </a:r>
            <a:r>
              <a:rPr kumimoji="0" sz="2000" b="0" i="0" u="none" strike="noStrike" kern="1200" cap="none" spc="0" normalizeH="0" baseline="0" noProof="0">
                <a:ln>
                  <a:noFill/>
                </a:ln>
                <a:solidFill>
                  <a:srgbClr val="FFFFFF"/>
                </a:solidFill>
                <a:effectLst/>
                <a:uLnTx/>
                <a:uFillTx/>
                <a:latin typeface="Gill Sans MT"/>
                <a:ea typeface="+mn-ea"/>
                <a:cs typeface="Gill Sans MT"/>
              </a:rPr>
              <a:t>%)</a:t>
            </a:r>
            <a:endParaRPr kumimoji="0" sz="2000" b="0" i="0" u="none" strike="noStrike" kern="1200" cap="none" spc="0" normalizeH="0" baseline="0" noProof="0">
              <a:ln>
                <a:noFill/>
              </a:ln>
              <a:solidFill>
                <a:prstClr val="black"/>
              </a:solidFill>
              <a:effectLst/>
              <a:uLnTx/>
              <a:uFillTx/>
              <a:latin typeface="Gill Sans MT"/>
              <a:ea typeface="+mn-ea"/>
              <a:cs typeface="Gill Sans MT"/>
            </a:endParaRPr>
          </a:p>
        </p:txBody>
      </p:sp>
      <p:sp>
        <p:nvSpPr>
          <p:cNvPr id="12" name="object 12"/>
          <p:cNvSpPr/>
          <p:nvPr/>
        </p:nvSpPr>
        <p:spPr>
          <a:xfrm>
            <a:off x="3669791" y="4408932"/>
            <a:ext cx="3455035" cy="2449195"/>
          </a:xfrm>
          <a:custGeom>
            <a:avLst/>
            <a:gdLst/>
            <a:ahLst/>
            <a:cxnLst/>
            <a:rect l="l" t="t" r="r" b="b"/>
            <a:pathLst>
              <a:path w="3455034" h="2449195">
                <a:moveTo>
                  <a:pt x="1727454" y="0"/>
                </a:moveTo>
                <a:lnTo>
                  <a:pt x="1585775" y="5723"/>
                </a:lnTo>
                <a:lnTo>
                  <a:pt x="1447251" y="22599"/>
                </a:lnTo>
                <a:lnTo>
                  <a:pt x="1312325" y="50182"/>
                </a:lnTo>
                <a:lnTo>
                  <a:pt x="1181443" y="88027"/>
                </a:lnTo>
                <a:lnTo>
                  <a:pt x="1055049" y="135691"/>
                </a:lnTo>
                <a:lnTo>
                  <a:pt x="933588" y="192729"/>
                </a:lnTo>
                <a:lnTo>
                  <a:pt x="817503" y="258697"/>
                </a:lnTo>
                <a:lnTo>
                  <a:pt x="707240" y="333150"/>
                </a:lnTo>
                <a:lnTo>
                  <a:pt x="603244" y="415644"/>
                </a:lnTo>
                <a:lnTo>
                  <a:pt x="505958" y="505734"/>
                </a:lnTo>
                <a:lnTo>
                  <a:pt x="415828" y="602977"/>
                </a:lnTo>
                <a:lnTo>
                  <a:pt x="333297" y="706928"/>
                </a:lnTo>
                <a:lnTo>
                  <a:pt x="258811" y="817142"/>
                </a:lnTo>
                <a:lnTo>
                  <a:pt x="192814" y="933175"/>
                </a:lnTo>
                <a:lnTo>
                  <a:pt x="135751" y="1054583"/>
                </a:lnTo>
                <a:lnTo>
                  <a:pt x="88066" y="1180921"/>
                </a:lnTo>
                <a:lnTo>
                  <a:pt x="50204" y="1311746"/>
                </a:lnTo>
                <a:lnTo>
                  <a:pt x="22609" y="1446612"/>
                </a:lnTo>
                <a:lnTo>
                  <a:pt x="5726" y="1585075"/>
                </a:lnTo>
                <a:lnTo>
                  <a:pt x="0" y="1726692"/>
                </a:lnTo>
                <a:lnTo>
                  <a:pt x="5726" y="1868308"/>
                </a:lnTo>
                <a:lnTo>
                  <a:pt x="22609" y="2006771"/>
                </a:lnTo>
                <a:lnTo>
                  <a:pt x="50204" y="2141637"/>
                </a:lnTo>
                <a:lnTo>
                  <a:pt x="88066" y="2272462"/>
                </a:lnTo>
                <a:lnTo>
                  <a:pt x="135751" y="2398800"/>
                </a:lnTo>
                <a:lnTo>
                  <a:pt x="159377" y="2449068"/>
                </a:lnTo>
                <a:lnTo>
                  <a:pt x="3295530" y="2449068"/>
                </a:lnTo>
                <a:lnTo>
                  <a:pt x="3319156" y="2398800"/>
                </a:lnTo>
                <a:lnTo>
                  <a:pt x="3366841" y="2272462"/>
                </a:lnTo>
                <a:lnTo>
                  <a:pt x="3404703" y="2141637"/>
                </a:lnTo>
                <a:lnTo>
                  <a:pt x="3432298" y="2006771"/>
                </a:lnTo>
                <a:lnTo>
                  <a:pt x="3449181" y="1868308"/>
                </a:lnTo>
                <a:lnTo>
                  <a:pt x="3454908" y="1726692"/>
                </a:lnTo>
                <a:lnTo>
                  <a:pt x="3449181" y="1585075"/>
                </a:lnTo>
                <a:lnTo>
                  <a:pt x="3432298" y="1446612"/>
                </a:lnTo>
                <a:lnTo>
                  <a:pt x="3404703" y="1311746"/>
                </a:lnTo>
                <a:lnTo>
                  <a:pt x="3366841" y="1180921"/>
                </a:lnTo>
                <a:lnTo>
                  <a:pt x="3319156" y="1054583"/>
                </a:lnTo>
                <a:lnTo>
                  <a:pt x="3262093" y="933175"/>
                </a:lnTo>
                <a:lnTo>
                  <a:pt x="3196096" y="817142"/>
                </a:lnTo>
                <a:lnTo>
                  <a:pt x="3121610" y="706928"/>
                </a:lnTo>
                <a:lnTo>
                  <a:pt x="3039079" y="602977"/>
                </a:lnTo>
                <a:lnTo>
                  <a:pt x="2948949" y="505734"/>
                </a:lnTo>
                <a:lnTo>
                  <a:pt x="2851663" y="415644"/>
                </a:lnTo>
                <a:lnTo>
                  <a:pt x="2747667" y="333150"/>
                </a:lnTo>
                <a:lnTo>
                  <a:pt x="2637404" y="258697"/>
                </a:lnTo>
                <a:lnTo>
                  <a:pt x="2521319" y="192729"/>
                </a:lnTo>
                <a:lnTo>
                  <a:pt x="2399858" y="135691"/>
                </a:lnTo>
                <a:lnTo>
                  <a:pt x="2273464" y="88027"/>
                </a:lnTo>
                <a:lnTo>
                  <a:pt x="2142582" y="50182"/>
                </a:lnTo>
                <a:lnTo>
                  <a:pt x="2007656" y="22599"/>
                </a:lnTo>
                <a:lnTo>
                  <a:pt x="1869132" y="5723"/>
                </a:lnTo>
                <a:lnTo>
                  <a:pt x="1727454" y="0"/>
                </a:lnTo>
              </a:path>
            </a:pathLst>
          </a:custGeom>
          <a:solidFill>
            <a:srgbClr val="FFD44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3669791" y="4408932"/>
            <a:ext cx="3455035" cy="2449195"/>
          </a:xfrm>
          <a:custGeom>
            <a:avLst/>
            <a:gdLst/>
            <a:ahLst/>
            <a:cxnLst/>
            <a:rect l="l" t="t" r="r" b="b"/>
            <a:pathLst>
              <a:path w="3455034" h="2449195">
                <a:moveTo>
                  <a:pt x="0" y="1726692"/>
                </a:moveTo>
                <a:lnTo>
                  <a:pt x="5726" y="1585075"/>
                </a:lnTo>
                <a:lnTo>
                  <a:pt x="22609" y="1446612"/>
                </a:lnTo>
                <a:lnTo>
                  <a:pt x="50204" y="1311746"/>
                </a:lnTo>
                <a:lnTo>
                  <a:pt x="88066" y="1180921"/>
                </a:lnTo>
                <a:lnTo>
                  <a:pt x="135751" y="1054583"/>
                </a:lnTo>
                <a:lnTo>
                  <a:pt x="192814" y="933175"/>
                </a:lnTo>
                <a:lnTo>
                  <a:pt x="258811" y="817142"/>
                </a:lnTo>
                <a:lnTo>
                  <a:pt x="333297" y="706928"/>
                </a:lnTo>
                <a:lnTo>
                  <a:pt x="415828" y="602977"/>
                </a:lnTo>
                <a:lnTo>
                  <a:pt x="505958" y="505734"/>
                </a:lnTo>
                <a:lnTo>
                  <a:pt x="603244" y="415644"/>
                </a:lnTo>
                <a:lnTo>
                  <a:pt x="707240" y="333150"/>
                </a:lnTo>
                <a:lnTo>
                  <a:pt x="817503" y="258697"/>
                </a:lnTo>
                <a:lnTo>
                  <a:pt x="933588" y="192729"/>
                </a:lnTo>
                <a:lnTo>
                  <a:pt x="1055049" y="135691"/>
                </a:lnTo>
                <a:lnTo>
                  <a:pt x="1181443" y="88027"/>
                </a:lnTo>
                <a:lnTo>
                  <a:pt x="1312325" y="50182"/>
                </a:lnTo>
                <a:lnTo>
                  <a:pt x="1447251" y="22599"/>
                </a:lnTo>
                <a:lnTo>
                  <a:pt x="1585775" y="5723"/>
                </a:lnTo>
                <a:lnTo>
                  <a:pt x="1727454" y="0"/>
                </a:lnTo>
                <a:lnTo>
                  <a:pt x="1869132" y="5723"/>
                </a:lnTo>
                <a:lnTo>
                  <a:pt x="2007656" y="22599"/>
                </a:lnTo>
                <a:lnTo>
                  <a:pt x="2142582" y="50182"/>
                </a:lnTo>
                <a:lnTo>
                  <a:pt x="2273464" y="88027"/>
                </a:lnTo>
                <a:lnTo>
                  <a:pt x="2399858" y="135691"/>
                </a:lnTo>
                <a:lnTo>
                  <a:pt x="2521319" y="192729"/>
                </a:lnTo>
                <a:lnTo>
                  <a:pt x="2637404" y="258697"/>
                </a:lnTo>
                <a:lnTo>
                  <a:pt x="2747667" y="333150"/>
                </a:lnTo>
                <a:lnTo>
                  <a:pt x="2851663" y="415644"/>
                </a:lnTo>
                <a:lnTo>
                  <a:pt x="2948949" y="505734"/>
                </a:lnTo>
                <a:lnTo>
                  <a:pt x="3039079" y="602977"/>
                </a:lnTo>
                <a:lnTo>
                  <a:pt x="3121610" y="706928"/>
                </a:lnTo>
                <a:lnTo>
                  <a:pt x="3196096" y="817142"/>
                </a:lnTo>
                <a:lnTo>
                  <a:pt x="3262093" y="933175"/>
                </a:lnTo>
                <a:lnTo>
                  <a:pt x="3319156" y="1054583"/>
                </a:lnTo>
                <a:lnTo>
                  <a:pt x="3366841" y="1180921"/>
                </a:lnTo>
                <a:lnTo>
                  <a:pt x="3404703" y="1311746"/>
                </a:lnTo>
                <a:lnTo>
                  <a:pt x="3432298" y="1446612"/>
                </a:lnTo>
                <a:lnTo>
                  <a:pt x="3449181" y="1585075"/>
                </a:lnTo>
                <a:lnTo>
                  <a:pt x="3454908" y="1726692"/>
                </a:lnTo>
                <a:lnTo>
                  <a:pt x="3449181" y="1868308"/>
                </a:lnTo>
                <a:lnTo>
                  <a:pt x="3432298" y="2006771"/>
                </a:lnTo>
                <a:lnTo>
                  <a:pt x="3404703" y="2141637"/>
                </a:lnTo>
                <a:lnTo>
                  <a:pt x="3366841" y="2272462"/>
                </a:lnTo>
                <a:lnTo>
                  <a:pt x="3319156" y="2398800"/>
                </a:lnTo>
                <a:lnTo>
                  <a:pt x="3295530" y="2449068"/>
                </a:lnTo>
              </a:path>
            </a:pathLst>
          </a:custGeom>
          <a:ln w="1645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3669791" y="6135623"/>
            <a:ext cx="159385" cy="722630"/>
          </a:xfrm>
          <a:custGeom>
            <a:avLst/>
            <a:gdLst/>
            <a:ahLst/>
            <a:cxnLst/>
            <a:rect l="l" t="t" r="r" b="b"/>
            <a:pathLst>
              <a:path w="159385" h="722629">
                <a:moveTo>
                  <a:pt x="159377" y="722376"/>
                </a:moveTo>
                <a:lnTo>
                  <a:pt x="135751" y="672108"/>
                </a:lnTo>
                <a:lnTo>
                  <a:pt x="88066" y="545770"/>
                </a:lnTo>
                <a:lnTo>
                  <a:pt x="50204" y="414945"/>
                </a:lnTo>
                <a:lnTo>
                  <a:pt x="22609" y="280079"/>
                </a:lnTo>
                <a:lnTo>
                  <a:pt x="5726" y="141616"/>
                </a:lnTo>
                <a:lnTo>
                  <a:pt x="0" y="0"/>
                </a:lnTo>
              </a:path>
            </a:pathLst>
          </a:custGeom>
          <a:ln w="1645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p:nvPr/>
        </p:nvSpPr>
        <p:spPr>
          <a:xfrm>
            <a:off x="5087186" y="4568350"/>
            <a:ext cx="968375" cy="97028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800" b="1" i="0" u="none" strike="noStrike" kern="1200" cap="none" spc="-67" normalizeH="0" baseline="-16589" noProof="0">
                <a:ln>
                  <a:noFill/>
                </a:ln>
                <a:solidFill>
                  <a:srgbClr val="00667D"/>
                </a:solidFill>
                <a:effectLst/>
                <a:uLnTx/>
                <a:uFillTx/>
                <a:latin typeface="Gill Sans MT"/>
                <a:ea typeface="+mn-ea"/>
                <a:cs typeface="Gill Sans MT"/>
              </a:rPr>
              <a:t>1</a:t>
            </a:r>
            <a:r>
              <a:rPr kumimoji="0" sz="4800" b="1" i="0" u="none" strike="noStrike" kern="1200" cap="none" spc="0" normalizeH="0" baseline="0" noProof="0">
                <a:ln>
                  <a:noFill/>
                </a:ln>
                <a:solidFill>
                  <a:srgbClr val="00667D"/>
                </a:solidFill>
                <a:effectLst/>
                <a:uLnTx/>
                <a:uFillTx/>
                <a:latin typeface="Gill Sans MT"/>
                <a:ea typeface="+mn-ea"/>
                <a:cs typeface="Gill Sans MT"/>
              </a:rPr>
              <a:t>%</a:t>
            </a:r>
            <a:endParaRPr kumimoji="0" sz="4800" b="0" i="0" u="none" strike="noStrike" kern="1200" cap="none" spc="0" normalizeH="0" baseline="0" noProof="0">
              <a:ln>
                <a:noFill/>
              </a:ln>
              <a:solidFill>
                <a:prstClr val="black"/>
              </a:solidFill>
              <a:effectLst/>
              <a:uLnTx/>
              <a:uFillTx/>
              <a:latin typeface="Gill Sans MT"/>
              <a:ea typeface="+mn-ea"/>
              <a:cs typeface="Gill Sans MT"/>
            </a:endParaRPr>
          </a:p>
        </p:txBody>
      </p:sp>
      <p:sp>
        <p:nvSpPr>
          <p:cNvPr id="16" name="object 16"/>
          <p:cNvSpPr txBox="1"/>
          <p:nvPr/>
        </p:nvSpPr>
        <p:spPr>
          <a:xfrm>
            <a:off x="5530679" y="5451702"/>
            <a:ext cx="106807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a:ln>
                  <a:noFill/>
                </a:ln>
                <a:solidFill>
                  <a:srgbClr val="00667D"/>
                </a:solidFill>
                <a:effectLst/>
                <a:uLnTx/>
                <a:uFillTx/>
                <a:latin typeface="Gill Sans MT"/>
                <a:ea typeface="+mn-ea"/>
                <a:cs typeface="Gill Sans MT"/>
              </a:rPr>
              <a:t>e</a:t>
            </a:r>
            <a:r>
              <a:rPr kumimoji="0" sz="1800" b="0" i="0" u="none" strike="noStrike" kern="1200" cap="none" spc="-10" normalizeH="0" baseline="0" noProof="0">
                <a:ln>
                  <a:noFill/>
                </a:ln>
                <a:solidFill>
                  <a:srgbClr val="00667D"/>
                </a:solidFill>
                <a:effectLst/>
                <a:uLnTx/>
                <a:uFillTx/>
                <a:latin typeface="Gill Sans MT"/>
                <a:ea typeface="+mn-ea"/>
                <a:cs typeface="Gill Sans MT"/>
              </a:rPr>
              <a:t>xposed</a:t>
            </a:r>
            <a:r>
              <a:rPr kumimoji="0" sz="1800" b="0" i="0" u="none" strike="noStrike" kern="1200" cap="none" spc="-30" normalizeH="0" baseline="0" noProof="0">
                <a:ln>
                  <a:noFill/>
                </a:ln>
                <a:solidFill>
                  <a:srgbClr val="00667D"/>
                </a:solidFill>
                <a:effectLst/>
                <a:uLnTx/>
                <a:uFillTx/>
                <a:latin typeface="Gill Sans MT"/>
                <a:ea typeface="+mn-ea"/>
                <a:cs typeface="Gill Sans MT"/>
              </a:rPr>
              <a:t> </a:t>
            </a:r>
            <a:r>
              <a:rPr kumimoji="0" sz="1800" b="0" i="0" u="none" strike="noStrike" kern="1200" cap="none" spc="-10" normalizeH="0" baseline="0" noProof="0">
                <a:ln>
                  <a:noFill/>
                </a:ln>
                <a:solidFill>
                  <a:srgbClr val="00667D"/>
                </a:solidFill>
                <a:effectLst/>
                <a:uLnTx/>
                <a:uFillTx/>
                <a:latin typeface="Gill Sans MT"/>
                <a:ea typeface="+mn-ea"/>
                <a:cs typeface="Gill Sans MT"/>
              </a:rPr>
              <a:t>to</a:t>
            </a:r>
            <a:endParaRPr kumimoji="0" sz="1800" b="0" i="0" u="none" strike="noStrike" kern="1200" cap="none" spc="0" normalizeH="0" baseline="0" noProof="0">
              <a:ln>
                <a:noFill/>
              </a:ln>
              <a:solidFill>
                <a:prstClr val="black"/>
              </a:solidFill>
              <a:effectLst/>
              <a:uLnTx/>
              <a:uFillTx/>
              <a:latin typeface="Gill Sans MT"/>
              <a:ea typeface="+mn-ea"/>
              <a:cs typeface="Gill Sans MT"/>
            </a:endParaRPr>
          </a:p>
        </p:txBody>
      </p:sp>
      <p:sp>
        <p:nvSpPr>
          <p:cNvPr id="17" name="object 17"/>
          <p:cNvSpPr/>
          <p:nvPr/>
        </p:nvSpPr>
        <p:spPr>
          <a:xfrm>
            <a:off x="5096259" y="5752394"/>
            <a:ext cx="1541348" cy="832323"/>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2858397" y="4530916"/>
            <a:ext cx="2840735" cy="232714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txBox="1"/>
          <p:nvPr/>
        </p:nvSpPr>
        <p:spPr>
          <a:xfrm>
            <a:off x="347858" y="6153924"/>
            <a:ext cx="2424920" cy="369332"/>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a:ln>
                  <a:noFill/>
                </a:ln>
                <a:solidFill>
                  <a:prstClr val="black"/>
                </a:solidFill>
                <a:effectLst/>
                <a:uLnTx/>
                <a:uFillTx/>
                <a:latin typeface="Calibri"/>
                <a:ea typeface="+mn-ea"/>
                <a:cs typeface="Calibri"/>
              </a:rPr>
              <a:t>*</a:t>
            </a:r>
            <a:r>
              <a:rPr kumimoji="0" lang="en-US" sz="1200" b="0" i="1" u="none" strike="noStrike" kern="1200" cap="none" spc="-10" normalizeH="0" baseline="0" noProof="0">
                <a:ln>
                  <a:noFill/>
                </a:ln>
                <a:solidFill>
                  <a:prstClr val="black"/>
                </a:solidFill>
                <a:effectLst/>
                <a:uLnTx/>
                <a:uFillTx/>
                <a:latin typeface="Calibri"/>
                <a:ea typeface="+mn-ea"/>
                <a:cs typeface="Calibri"/>
              </a:rPr>
              <a:t>F</a:t>
            </a:r>
            <a:r>
              <a:rPr kumimoji="0" sz="1200" b="0" i="1" u="none" strike="noStrike" kern="1200" cap="none" spc="0" normalizeH="0" baseline="0" noProof="0">
                <a:ln>
                  <a:noFill/>
                </a:ln>
                <a:solidFill>
                  <a:prstClr val="black"/>
                </a:solidFill>
                <a:effectLst/>
                <a:uLnTx/>
                <a:uFillTx/>
                <a:latin typeface="Calibri"/>
                <a:ea typeface="+mn-ea"/>
                <a:cs typeface="Calibri"/>
              </a:rPr>
              <a:t>i</a:t>
            </a:r>
            <a:r>
              <a:rPr kumimoji="0" sz="1200" b="0" i="1" u="none" strike="noStrike" kern="1200" cap="none" spc="-5" normalizeH="0" baseline="0" noProof="0">
                <a:ln>
                  <a:noFill/>
                </a:ln>
                <a:solidFill>
                  <a:prstClr val="black"/>
                </a:solidFill>
                <a:effectLst/>
                <a:uLnTx/>
                <a:uFillTx/>
                <a:latin typeface="Calibri"/>
                <a:ea typeface="+mn-ea"/>
                <a:cs typeface="Calibri"/>
              </a:rPr>
              <a:t>nd</a:t>
            </a:r>
            <a:r>
              <a:rPr kumimoji="0" sz="1200" b="0" i="1" u="none" strike="noStrike" kern="1200" cap="none" spc="0" normalizeH="0" baseline="0" noProof="0">
                <a:ln>
                  <a:noFill/>
                </a:ln>
                <a:solidFill>
                  <a:prstClr val="black"/>
                </a:solidFill>
                <a:effectLst/>
                <a:uLnTx/>
                <a:uFillTx/>
                <a:latin typeface="Calibri"/>
                <a:ea typeface="+mn-ea"/>
                <a:cs typeface="Calibri"/>
              </a:rPr>
              <a:t>i</a:t>
            </a:r>
            <a:r>
              <a:rPr kumimoji="0" sz="1200" b="0" i="1" u="none" strike="noStrike" kern="1200" cap="none" spc="-5" normalizeH="0" baseline="0" noProof="0">
                <a:ln>
                  <a:noFill/>
                </a:ln>
                <a:solidFill>
                  <a:prstClr val="black"/>
                </a:solidFill>
                <a:effectLst/>
                <a:uLnTx/>
                <a:uFillTx/>
                <a:latin typeface="Calibri"/>
                <a:ea typeface="+mn-ea"/>
                <a:cs typeface="Calibri"/>
              </a:rPr>
              <a:t>ng</a:t>
            </a:r>
            <a:r>
              <a:rPr kumimoji="0" sz="1200" b="0" i="1" u="none" strike="noStrike" kern="1200" cap="none" spc="0" normalizeH="0" baseline="0" noProof="0">
                <a:ln>
                  <a:noFill/>
                </a:ln>
                <a:solidFill>
                  <a:prstClr val="black"/>
                </a:solidFill>
                <a:effectLst/>
                <a:uLnTx/>
                <a:uFillTx/>
                <a:latin typeface="Calibri"/>
                <a:ea typeface="+mn-ea"/>
                <a:cs typeface="Calibri"/>
              </a:rPr>
              <a:t>s</a:t>
            </a:r>
            <a:r>
              <a:rPr kumimoji="0" sz="1200" b="0" i="1" u="none" strike="noStrike" kern="1200" cap="none" spc="-10" normalizeH="0" baseline="0" noProof="0">
                <a:ln>
                  <a:noFill/>
                </a:ln>
                <a:solidFill>
                  <a:prstClr val="black"/>
                </a:solidFill>
                <a:effectLst/>
                <a:uLnTx/>
                <a:uFillTx/>
                <a:latin typeface="Calibri"/>
                <a:ea typeface="+mn-ea"/>
                <a:cs typeface="Calibri"/>
              </a:rPr>
              <a:t> </a:t>
            </a:r>
            <a:r>
              <a:rPr kumimoji="0" sz="1200" b="0" i="1" u="none" strike="noStrike" kern="1200" cap="none" spc="5" normalizeH="0" baseline="0" noProof="0">
                <a:ln>
                  <a:noFill/>
                </a:ln>
                <a:solidFill>
                  <a:prstClr val="black"/>
                </a:solidFill>
                <a:effectLst/>
                <a:uLnTx/>
                <a:uFillTx/>
                <a:latin typeface="Calibri"/>
                <a:ea typeface="+mn-ea"/>
                <a:cs typeface="Calibri"/>
              </a:rPr>
              <a:t>f</a:t>
            </a:r>
            <a:r>
              <a:rPr kumimoji="0" sz="1200" b="0" i="1" u="none" strike="noStrike" kern="1200" cap="none" spc="-10" normalizeH="0" baseline="0" noProof="0">
                <a:ln>
                  <a:noFill/>
                </a:ln>
                <a:solidFill>
                  <a:prstClr val="black"/>
                </a:solidFill>
                <a:effectLst/>
                <a:uLnTx/>
                <a:uFillTx/>
                <a:latin typeface="Calibri"/>
                <a:ea typeface="+mn-ea"/>
                <a:cs typeface="Calibri"/>
              </a:rPr>
              <a:t>r</a:t>
            </a:r>
            <a:r>
              <a:rPr kumimoji="0" sz="1200" b="0" i="1" u="none" strike="noStrike" kern="1200" cap="none" spc="-5" normalizeH="0" baseline="0" noProof="0">
                <a:ln>
                  <a:noFill/>
                </a:ln>
                <a:solidFill>
                  <a:prstClr val="black"/>
                </a:solidFill>
                <a:effectLst/>
                <a:uLnTx/>
                <a:uFillTx/>
                <a:latin typeface="Calibri"/>
                <a:ea typeface="+mn-ea"/>
                <a:cs typeface="Calibri"/>
              </a:rPr>
              <a:t>o</a:t>
            </a:r>
            <a:r>
              <a:rPr kumimoji="0" sz="1200" b="0" i="1" u="none" strike="noStrike" kern="1200" cap="none" spc="0" normalizeH="0" baseline="0" noProof="0">
                <a:ln>
                  <a:noFill/>
                </a:ln>
                <a:solidFill>
                  <a:prstClr val="black"/>
                </a:solidFill>
                <a:effectLst/>
                <a:uLnTx/>
                <a:uFillTx/>
                <a:latin typeface="Calibri"/>
                <a:ea typeface="+mn-ea"/>
                <a:cs typeface="Calibri"/>
              </a:rPr>
              <a:t>m</a:t>
            </a:r>
            <a:r>
              <a:rPr kumimoji="0" sz="1200" b="0" i="1" u="none" strike="noStrike" kern="1200" cap="none" spc="-10" normalizeH="0" baseline="0" noProof="0">
                <a:ln>
                  <a:noFill/>
                </a:ln>
                <a:solidFill>
                  <a:prstClr val="black"/>
                </a:solidFill>
                <a:effectLst/>
                <a:uLnTx/>
                <a:uFillTx/>
                <a:latin typeface="Calibri"/>
                <a:ea typeface="+mn-ea"/>
                <a:cs typeface="Calibri"/>
              </a:rPr>
              <a:t> </a:t>
            </a:r>
            <a:r>
              <a:rPr kumimoji="0" sz="1200" b="0" i="1" u="none" strike="noStrike" kern="1200" cap="none" spc="0" normalizeH="0" baseline="0" noProof="0">
                <a:ln>
                  <a:noFill/>
                </a:ln>
                <a:solidFill>
                  <a:prstClr val="black"/>
                </a:solidFill>
                <a:effectLst/>
                <a:uLnTx/>
                <a:uFillTx/>
                <a:latin typeface="Calibri"/>
                <a:ea typeface="+mn-ea"/>
                <a:cs typeface="Calibri"/>
              </a:rPr>
              <a:t>Jili</a:t>
            </a:r>
            <a:r>
              <a:rPr kumimoji="0" sz="1200" b="0" i="1" u="none" strike="noStrike" kern="1200" cap="none" spc="-10" normalizeH="0" baseline="0" noProof="0">
                <a:ln>
                  <a:noFill/>
                </a:ln>
                <a:solidFill>
                  <a:prstClr val="black"/>
                </a:solidFill>
                <a:effectLst/>
                <a:uLnTx/>
                <a:uFillTx/>
                <a:latin typeface="Calibri"/>
                <a:ea typeface="+mn-ea"/>
                <a:cs typeface="Calibri"/>
              </a:rPr>
              <a:t>n</a:t>
            </a:r>
            <a:r>
              <a:rPr kumimoji="0" sz="1200" b="0" i="1" u="none" strike="noStrike" kern="1200" cap="none" spc="-5" normalizeH="0" baseline="0" noProof="0">
                <a:ln>
                  <a:noFill/>
                </a:ln>
                <a:solidFill>
                  <a:prstClr val="black"/>
                </a:solidFill>
                <a:effectLst/>
                <a:uLnTx/>
                <a:uFillTx/>
                <a:latin typeface="Calibri"/>
                <a:ea typeface="+mn-ea"/>
                <a:cs typeface="Calibri"/>
              </a:rPr>
              <a:t>d</a:t>
            </a:r>
            <a:r>
              <a:rPr kumimoji="0" sz="1200" b="0" i="1" u="none" strike="noStrike" kern="1200" cap="none" spc="-10" normalizeH="0" baseline="0" noProof="0">
                <a:ln>
                  <a:noFill/>
                </a:ln>
                <a:solidFill>
                  <a:prstClr val="black"/>
                </a:solidFill>
                <a:effectLst/>
                <a:uLnTx/>
                <a:uFillTx/>
                <a:latin typeface="Calibri"/>
                <a:ea typeface="+mn-ea"/>
                <a:cs typeface="Calibri"/>
              </a:rPr>
              <a:t>e</a:t>
            </a:r>
            <a:r>
              <a:rPr kumimoji="0" sz="1200" b="0" i="1" u="none" strike="noStrike" kern="1200" cap="none" spc="5" normalizeH="0" baseline="0" noProof="0">
                <a:ln>
                  <a:noFill/>
                </a:ln>
                <a:solidFill>
                  <a:prstClr val="black"/>
                </a:solidFill>
                <a:effectLst/>
                <a:uLnTx/>
                <a:uFillTx/>
                <a:latin typeface="Calibri"/>
                <a:ea typeface="+mn-ea"/>
                <a:cs typeface="Calibri"/>
              </a:rPr>
              <a:t> </a:t>
            </a:r>
            <a:r>
              <a:rPr kumimoji="0" sz="1200" b="0" i="1" u="none" strike="noStrike" kern="1200" cap="none" spc="-5" normalizeH="0" baseline="0" noProof="0">
                <a:ln>
                  <a:noFill/>
                </a:ln>
                <a:solidFill>
                  <a:prstClr val="black"/>
                </a:solidFill>
                <a:effectLst/>
                <a:uLnTx/>
                <a:uFillTx/>
                <a:latin typeface="Calibri"/>
                <a:ea typeface="+mn-ea"/>
                <a:cs typeface="Calibri"/>
              </a:rPr>
              <a:t>p</a:t>
            </a:r>
            <a:r>
              <a:rPr kumimoji="0" sz="1200" b="0" i="1" u="none" strike="noStrike" kern="1200" cap="none" spc="-10" normalizeH="0" baseline="0" noProof="0">
                <a:ln>
                  <a:noFill/>
                </a:ln>
                <a:solidFill>
                  <a:prstClr val="black"/>
                </a:solidFill>
                <a:effectLst/>
                <a:uLnTx/>
                <a:uFillTx/>
                <a:latin typeface="Calibri"/>
                <a:ea typeface="+mn-ea"/>
                <a:cs typeface="Calibri"/>
              </a:rPr>
              <a:t>r</a:t>
            </a:r>
            <a:r>
              <a:rPr kumimoji="0" sz="1200" b="0" i="1" u="none" strike="noStrike" kern="1200" cap="none" spc="-5" normalizeH="0" baseline="0" noProof="0">
                <a:ln>
                  <a:noFill/>
                </a:ln>
                <a:solidFill>
                  <a:prstClr val="black"/>
                </a:solidFill>
                <a:effectLst/>
                <a:uLnTx/>
                <a:uFillTx/>
                <a:latin typeface="Calibri"/>
                <a:ea typeface="+mn-ea"/>
                <a:cs typeface="Calibri"/>
              </a:rPr>
              <a:t>oje</a:t>
            </a:r>
            <a:r>
              <a:rPr kumimoji="0" sz="1200" b="0" i="1" u="none" strike="noStrike" kern="1200" cap="none" spc="0" normalizeH="0" baseline="0" noProof="0">
                <a:ln>
                  <a:noFill/>
                </a:ln>
                <a:solidFill>
                  <a:prstClr val="black"/>
                </a:solidFill>
                <a:effectLst/>
                <a:uLnTx/>
                <a:uFillTx/>
                <a:latin typeface="Calibri"/>
                <a:ea typeface="+mn-ea"/>
                <a:cs typeface="Calibri"/>
              </a:rPr>
              <a:t>c</a:t>
            </a:r>
            <a:r>
              <a:rPr kumimoji="0" sz="1200" b="0" i="1" u="none" strike="noStrike" kern="1200" cap="none" spc="30" normalizeH="0" baseline="0" noProof="0">
                <a:ln>
                  <a:noFill/>
                </a:ln>
                <a:solidFill>
                  <a:prstClr val="black"/>
                </a:solidFill>
                <a:effectLst/>
                <a:uLnTx/>
                <a:uFillTx/>
                <a:latin typeface="Calibri"/>
                <a:ea typeface="+mn-ea"/>
                <a:cs typeface="Calibri"/>
              </a:rPr>
              <a:t>t</a:t>
            </a:r>
            <a:r>
              <a:rPr kumimoji="0" sz="1200" b="0" i="1" u="none" strike="noStrike" kern="1200" cap="none" spc="-80" normalizeH="0" baseline="0" noProof="0">
                <a:ln>
                  <a:noFill/>
                </a:ln>
                <a:solidFill>
                  <a:prstClr val="black"/>
                </a:solidFill>
                <a:effectLst/>
                <a:uLnTx/>
                <a:uFillTx/>
                <a:latin typeface="Calibri"/>
                <a:ea typeface="+mn-ea"/>
                <a:cs typeface="Calibri"/>
              </a:rPr>
              <a:t>’</a:t>
            </a:r>
            <a:r>
              <a:rPr kumimoji="0" sz="1200" b="0" i="1" u="none" strike="noStrike" kern="1200" cap="none" spc="0" normalizeH="0" baseline="0" noProof="0">
                <a:ln>
                  <a:noFill/>
                </a:ln>
                <a:solidFill>
                  <a:prstClr val="black"/>
                </a:solidFill>
                <a:effectLst/>
                <a:uLnTx/>
                <a:uFillTx/>
                <a:latin typeface="Calibri"/>
                <a:ea typeface="+mn-ea"/>
                <a:cs typeface="Calibri"/>
              </a:rPr>
              <a:t>s </a:t>
            </a:r>
            <a:r>
              <a:rPr kumimoji="0" sz="1200" b="0" i="1" u="none" strike="noStrike" kern="1200" cap="none" spc="-15" normalizeH="0" baseline="0" noProof="0">
                <a:ln>
                  <a:noFill/>
                </a:ln>
                <a:solidFill>
                  <a:prstClr val="black"/>
                </a:solidFill>
                <a:effectLst/>
                <a:uLnTx/>
                <a:uFillTx/>
                <a:latin typeface="Calibri"/>
                <a:ea typeface="+mn-ea"/>
                <a:cs typeface="Calibri"/>
              </a:rPr>
              <a:t>d</a:t>
            </a:r>
            <a:r>
              <a:rPr kumimoji="0" sz="1200" b="0" i="1" u="none" strike="noStrike" kern="1200" cap="none" spc="-10" normalizeH="0" baseline="0" noProof="0">
                <a:ln>
                  <a:noFill/>
                </a:ln>
                <a:solidFill>
                  <a:prstClr val="black"/>
                </a:solidFill>
                <a:effectLst/>
                <a:uLnTx/>
                <a:uFillTx/>
                <a:latin typeface="Calibri"/>
                <a:ea typeface="+mn-ea"/>
                <a:cs typeface="Calibri"/>
              </a:rPr>
              <a:t>e</a:t>
            </a:r>
            <a:r>
              <a:rPr kumimoji="0" sz="1200" b="0" i="1" u="none" strike="noStrike" kern="1200" cap="none" spc="-5" normalizeH="0" baseline="0" noProof="0">
                <a:ln>
                  <a:noFill/>
                </a:ln>
                <a:solidFill>
                  <a:prstClr val="black"/>
                </a:solidFill>
                <a:effectLst/>
                <a:uLnTx/>
                <a:uFillTx/>
                <a:latin typeface="Calibri"/>
                <a:ea typeface="+mn-ea"/>
                <a:cs typeface="Calibri"/>
              </a:rPr>
              <a:t>m</a:t>
            </a:r>
            <a:r>
              <a:rPr kumimoji="0" sz="1200" b="0" i="1" u="none" strike="noStrike" kern="1200" cap="none" spc="-10" normalizeH="0" baseline="0" noProof="0">
                <a:ln>
                  <a:noFill/>
                </a:ln>
                <a:solidFill>
                  <a:prstClr val="black"/>
                </a:solidFill>
                <a:effectLst/>
                <a:uLnTx/>
                <a:uFillTx/>
                <a:latin typeface="Calibri"/>
                <a:ea typeface="+mn-ea"/>
                <a:cs typeface="Calibri"/>
              </a:rPr>
              <a:t>an</a:t>
            </a:r>
            <a:r>
              <a:rPr kumimoji="0" sz="1200" b="0" i="1" u="none" strike="noStrike" kern="1200" cap="none" spc="0" normalizeH="0" baseline="0" noProof="0">
                <a:ln>
                  <a:noFill/>
                </a:ln>
                <a:solidFill>
                  <a:prstClr val="black"/>
                </a:solidFill>
                <a:effectLst/>
                <a:uLnTx/>
                <a:uFillTx/>
                <a:latin typeface="Calibri"/>
                <a:ea typeface="+mn-ea"/>
                <a:cs typeface="Calibri"/>
              </a:rPr>
              <a:t>d c</a:t>
            </a:r>
            <a:r>
              <a:rPr kumimoji="0" sz="1200" b="0" i="1" u="none" strike="noStrike" kern="1200" cap="none" spc="-10" normalizeH="0" baseline="0" noProof="0">
                <a:ln>
                  <a:noFill/>
                </a:ln>
                <a:solidFill>
                  <a:prstClr val="black"/>
                </a:solidFill>
                <a:effectLst/>
                <a:uLnTx/>
                <a:uFillTx/>
                <a:latin typeface="Calibri"/>
                <a:ea typeface="+mn-ea"/>
                <a:cs typeface="Calibri"/>
              </a:rPr>
              <a:t>re</a:t>
            </a:r>
            <a:r>
              <a:rPr kumimoji="0" sz="1200" b="0" i="1" u="none" strike="noStrike" kern="1200" cap="none" spc="-5" normalizeH="0" baseline="0" noProof="0">
                <a:ln>
                  <a:noFill/>
                </a:ln>
                <a:solidFill>
                  <a:prstClr val="black"/>
                </a:solidFill>
                <a:effectLst/>
                <a:uLnTx/>
                <a:uFillTx/>
                <a:latin typeface="Calibri"/>
                <a:ea typeface="+mn-ea"/>
                <a:cs typeface="Calibri"/>
              </a:rPr>
              <a:t>a</a:t>
            </a:r>
            <a:r>
              <a:rPr kumimoji="0" sz="1200" b="0" i="1" u="none" strike="noStrike" kern="1200" cap="none" spc="5" normalizeH="0" baseline="0" noProof="0">
                <a:ln>
                  <a:noFill/>
                </a:ln>
                <a:solidFill>
                  <a:prstClr val="black"/>
                </a:solidFill>
                <a:effectLst/>
                <a:uLnTx/>
                <a:uFillTx/>
                <a:latin typeface="Calibri"/>
                <a:ea typeface="+mn-ea"/>
                <a:cs typeface="Calibri"/>
              </a:rPr>
              <a:t>t</a:t>
            </a:r>
            <a:r>
              <a:rPr kumimoji="0" sz="1200" b="0" i="1" u="none" strike="noStrike" kern="1200" cap="none" spc="0" normalizeH="0" baseline="0" noProof="0">
                <a:ln>
                  <a:noFill/>
                </a:ln>
                <a:solidFill>
                  <a:prstClr val="black"/>
                </a:solidFill>
                <a:effectLst/>
                <a:uLnTx/>
                <a:uFillTx/>
                <a:latin typeface="Calibri"/>
                <a:ea typeface="+mn-ea"/>
                <a:cs typeface="Calibri"/>
              </a:rPr>
              <a:t>i</a:t>
            </a:r>
            <a:r>
              <a:rPr kumimoji="0" sz="1200" b="0" i="1" u="none" strike="noStrike" kern="1200" cap="none" spc="-5" normalizeH="0" baseline="0" noProof="0">
                <a:ln>
                  <a:noFill/>
                </a:ln>
                <a:solidFill>
                  <a:prstClr val="black"/>
                </a:solidFill>
                <a:effectLst/>
                <a:uLnTx/>
                <a:uFillTx/>
                <a:latin typeface="Calibri"/>
                <a:ea typeface="+mn-ea"/>
                <a:cs typeface="Calibri"/>
              </a:rPr>
              <a:t>o</a:t>
            </a:r>
            <a:r>
              <a:rPr kumimoji="0" sz="1200" b="0" i="1" u="none" strike="noStrike" kern="1200" cap="none" spc="0" normalizeH="0" baseline="0" noProof="0">
                <a:ln>
                  <a:noFill/>
                </a:ln>
                <a:solidFill>
                  <a:prstClr val="black"/>
                </a:solidFill>
                <a:effectLst/>
                <a:uLnTx/>
                <a:uFillTx/>
                <a:latin typeface="Calibri"/>
                <a:ea typeface="+mn-ea"/>
                <a:cs typeface="Calibri"/>
              </a:rPr>
              <a:t>n</a:t>
            </a:r>
            <a:r>
              <a:rPr kumimoji="0" sz="1200" b="0" i="1" u="none" strike="noStrike" kern="1200" cap="none" spc="-15" normalizeH="0" baseline="0" noProof="0">
                <a:ln>
                  <a:noFill/>
                </a:ln>
                <a:solidFill>
                  <a:prstClr val="black"/>
                </a:solidFill>
                <a:effectLst/>
                <a:uLnTx/>
                <a:uFillTx/>
                <a:latin typeface="Calibri"/>
                <a:ea typeface="+mn-ea"/>
                <a:cs typeface="Calibri"/>
              </a:rPr>
              <a:t> </a:t>
            </a:r>
            <a:r>
              <a:rPr kumimoji="0" sz="1200" b="0" i="1" u="none" strike="noStrike" kern="1200" cap="none" spc="-20" normalizeH="0" baseline="0" noProof="0">
                <a:ln>
                  <a:noFill/>
                </a:ln>
                <a:solidFill>
                  <a:prstClr val="black"/>
                </a:solidFill>
                <a:effectLst/>
                <a:uLnTx/>
                <a:uFillTx/>
                <a:latin typeface="Calibri"/>
                <a:ea typeface="+mn-ea"/>
                <a:cs typeface="Calibri"/>
              </a:rPr>
              <a:t>e</a:t>
            </a:r>
            <a:r>
              <a:rPr kumimoji="0" sz="1200" b="0" i="1" u="none" strike="noStrike" kern="1200" cap="none" spc="-5" normalizeH="0" baseline="0" noProof="0">
                <a:ln>
                  <a:noFill/>
                </a:ln>
                <a:solidFill>
                  <a:prstClr val="black"/>
                </a:solidFill>
                <a:effectLst/>
                <a:uLnTx/>
                <a:uFillTx/>
                <a:latin typeface="Calibri"/>
                <a:ea typeface="+mn-ea"/>
                <a:cs typeface="Calibri"/>
              </a:rPr>
              <a:t>va</a:t>
            </a:r>
            <a:r>
              <a:rPr kumimoji="0" sz="1200" b="0" i="1" u="none" strike="noStrike" kern="1200" cap="none" spc="0" normalizeH="0" baseline="0" noProof="0">
                <a:ln>
                  <a:noFill/>
                </a:ln>
                <a:solidFill>
                  <a:prstClr val="black"/>
                </a:solidFill>
                <a:effectLst/>
                <a:uLnTx/>
                <a:uFillTx/>
                <a:latin typeface="Calibri"/>
                <a:ea typeface="+mn-ea"/>
                <a:cs typeface="Calibri"/>
              </a:rPr>
              <a:t>l</a:t>
            </a:r>
            <a:r>
              <a:rPr kumimoji="0" sz="1200" b="0" i="1" u="none" strike="noStrike" kern="1200" cap="none" spc="-5" normalizeH="0" baseline="0" noProof="0">
                <a:ln>
                  <a:noFill/>
                </a:ln>
                <a:solidFill>
                  <a:prstClr val="black"/>
                </a:solidFill>
                <a:effectLst/>
                <a:uLnTx/>
                <a:uFillTx/>
                <a:latin typeface="Calibri"/>
                <a:ea typeface="+mn-ea"/>
                <a:cs typeface="Calibri"/>
              </a:rPr>
              <a:t>ua</a:t>
            </a:r>
            <a:r>
              <a:rPr kumimoji="0" sz="1200" b="0" i="1" u="none" strike="noStrike" kern="1200" cap="none" spc="5" normalizeH="0" baseline="0" noProof="0">
                <a:ln>
                  <a:noFill/>
                </a:ln>
                <a:solidFill>
                  <a:prstClr val="black"/>
                </a:solidFill>
                <a:effectLst/>
                <a:uLnTx/>
                <a:uFillTx/>
                <a:latin typeface="Calibri"/>
                <a:ea typeface="+mn-ea"/>
                <a:cs typeface="Calibri"/>
              </a:rPr>
              <a:t>t</a:t>
            </a:r>
            <a:r>
              <a:rPr kumimoji="0" sz="1200" b="0" i="1" u="none" strike="noStrike" kern="1200" cap="none" spc="0" normalizeH="0" baseline="0" noProof="0">
                <a:ln>
                  <a:noFill/>
                </a:ln>
                <a:solidFill>
                  <a:prstClr val="black"/>
                </a:solidFill>
                <a:effectLst/>
                <a:uLnTx/>
                <a:uFillTx/>
                <a:latin typeface="Calibri"/>
                <a:ea typeface="+mn-ea"/>
                <a:cs typeface="Calibri"/>
              </a:rPr>
              <a:t>i</a:t>
            </a:r>
            <a:r>
              <a:rPr kumimoji="0" sz="1200" b="0" i="1" u="none" strike="noStrike" kern="1200" cap="none" spc="-5" normalizeH="0" baseline="0" noProof="0">
                <a:ln>
                  <a:noFill/>
                </a:ln>
                <a:solidFill>
                  <a:prstClr val="black"/>
                </a:solidFill>
                <a:effectLst/>
                <a:uLnTx/>
                <a:uFillTx/>
                <a:latin typeface="Calibri"/>
                <a:ea typeface="+mn-ea"/>
                <a:cs typeface="Calibri"/>
              </a:rPr>
              <a:t>o</a:t>
            </a:r>
            <a:r>
              <a:rPr kumimoji="0" sz="1200" b="0" i="1" u="none" strike="noStrike" kern="1200" cap="none" spc="0" normalizeH="0" baseline="0" noProof="0">
                <a:ln>
                  <a:noFill/>
                </a:ln>
                <a:solidFill>
                  <a:prstClr val="black"/>
                </a:solidFill>
                <a:effectLst/>
                <a:uLnTx/>
                <a:uFillTx/>
                <a:latin typeface="Calibri"/>
                <a:ea typeface="+mn-ea"/>
                <a:cs typeface="Calibri"/>
              </a:rPr>
              <a:t>n</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txBox="1"/>
          <p:nvPr/>
        </p:nvSpPr>
        <p:spPr>
          <a:xfrm>
            <a:off x="4699523" y="4795085"/>
            <a:ext cx="530225" cy="939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200" b="1" i="0" u="none" strike="noStrike" kern="1200" cap="none" spc="-40" normalizeH="0" baseline="0" noProof="0">
                <a:ln>
                  <a:noFill/>
                </a:ln>
                <a:solidFill>
                  <a:srgbClr val="00667D"/>
                </a:solidFill>
                <a:effectLst/>
                <a:uLnTx/>
                <a:uFillTx/>
                <a:latin typeface="Gill Sans MT"/>
                <a:ea typeface="+mn-ea"/>
                <a:cs typeface="Gill Sans MT"/>
              </a:rPr>
              <a:t>4</a:t>
            </a:r>
            <a:endParaRPr kumimoji="0" sz="7200" b="0" i="0" u="none" strike="noStrike" kern="1200" cap="none" spc="0" normalizeH="0" baseline="0" noProof="0">
              <a:ln>
                <a:noFill/>
              </a:ln>
              <a:solidFill>
                <a:prstClr val="black"/>
              </a:solidFill>
              <a:effectLst/>
              <a:uLnTx/>
              <a:uFillTx/>
              <a:latin typeface="Gill Sans MT"/>
              <a:ea typeface="+mn-ea"/>
              <a:cs typeface="Gill Sans MT"/>
            </a:endParaRPr>
          </a:p>
        </p:txBody>
      </p:sp>
      <p:pic>
        <p:nvPicPr>
          <p:cNvPr id="22" name="Picture 21">
            <a:extLst>
              <a:ext uri="{FF2B5EF4-FFF2-40B4-BE49-F238E27FC236}">
                <a16:creationId xmlns:a16="http://schemas.microsoft.com/office/drawing/2014/main" id="{612090BE-0359-F543-9D73-FC436C7D54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74221" y="238579"/>
            <a:ext cx="5549900" cy="6616700"/>
          </a:xfrm>
          <a:prstGeom prst="rect">
            <a:avLst/>
          </a:prstGeom>
        </p:spPr>
      </p:pic>
    </p:spTree>
    <p:extLst>
      <p:ext uri="{BB962C8B-B14F-4D97-AF65-F5344CB8AC3E}">
        <p14:creationId xmlns:p14="http://schemas.microsoft.com/office/powerpoint/2010/main" val="6419697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BD54-F58B-4B88-98F3-FB04448F4A70}"/>
              </a:ext>
            </a:extLst>
          </p:cNvPr>
          <p:cNvSpPr>
            <a:spLocks noGrp="1"/>
          </p:cNvSpPr>
          <p:nvPr>
            <p:ph type="title"/>
          </p:nvPr>
        </p:nvSpPr>
        <p:spPr/>
        <p:txBody>
          <a:bodyPr/>
          <a:lstStyle/>
          <a:p>
            <a:r>
              <a:rPr lang="en-US"/>
              <a:t>AGYW PrEP Uptake is highest through peer referral </a:t>
            </a:r>
            <a:r>
              <a:rPr lang="en-US" i="1"/>
              <a:t>(Routine program data) </a:t>
            </a:r>
            <a:endParaRPr lang="en-KE" i="1"/>
          </a:p>
        </p:txBody>
      </p:sp>
      <p:grpSp>
        <p:nvGrpSpPr>
          <p:cNvPr id="32" name="Group 31">
            <a:extLst>
              <a:ext uri="{FF2B5EF4-FFF2-40B4-BE49-F238E27FC236}">
                <a16:creationId xmlns:a16="http://schemas.microsoft.com/office/drawing/2014/main" id="{6C7CA024-60A9-4B69-8DE6-96101E62327D}"/>
              </a:ext>
            </a:extLst>
          </p:cNvPr>
          <p:cNvGrpSpPr/>
          <p:nvPr/>
        </p:nvGrpSpPr>
        <p:grpSpPr>
          <a:xfrm>
            <a:off x="-2991959" y="858070"/>
            <a:ext cx="14455584" cy="5797872"/>
            <a:chOff x="-2697981" y="857749"/>
            <a:chExt cx="14455584" cy="5797872"/>
          </a:xfrm>
        </p:grpSpPr>
        <p:sp>
          <p:nvSpPr>
            <p:cNvPr id="33" name="Rectangle 32">
              <a:extLst>
                <a:ext uri="{FF2B5EF4-FFF2-40B4-BE49-F238E27FC236}">
                  <a16:creationId xmlns:a16="http://schemas.microsoft.com/office/drawing/2014/main" id="{F1F80067-4CA0-4FDC-9482-A6AD842BBA3A}"/>
                </a:ext>
              </a:extLst>
            </p:cNvPr>
            <p:cNvSpPr/>
            <p:nvPr/>
          </p:nvSpPr>
          <p:spPr>
            <a:xfrm>
              <a:off x="1611826" y="2189978"/>
              <a:ext cx="10145777" cy="937851"/>
            </a:xfrm>
            <a:prstGeom prst="rect">
              <a:avLst/>
            </a:prstGeom>
            <a:solidFill>
              <a:srgbClr val="26CAD3">
                <a:lumMod val="20000"/>
                <a:lumOff val="80000"/>
                <a:alpha val="48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32" b="0" i="0" u="none" strike="noStrike" kern="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2F4FDA2-CD65-49E9-8CC0-B32ADB2872C4}"/>
                </a:ext>
              </a:extLst>
            </p:cNvPr>
            <p:cNvSpPr/>
            <p:nvPr/>
          </p:nvSpPr>
          <p:spPr>
            <a:xfrm>
              <a:off x="1728698" y="3257705"/>
              <a:ext cx="9831706" cy="937851"/>
            </a:xfrm>
            <a:prstGeom prst="rect">
              <a:avLst/>
            </a:prstGeom>
            <a:solidFill>
              <a:srgbClr val="BE0065">
                <a:lumMod val="20000"/>
                <a:lumOff val="80000"/>
                <a:alpha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32" b="0" i="0" u="none" strike="noStrike" kern="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F440210-9605-434B-B2B3-4573C38A1322}"/>
                </a:ext>
              </a:extLst>
            </p:cNvPr>
            <p:cNvSpPr/>
            <p:nvPr/>
          </p:nvSpPr>
          <p:spPr>
            <a:xfrm>
              <a:off x="1238918" y="4316270"/>
              <a:ext cx="10321486" cy="937851"/>
            </a:xfrm>
            <a:prstGeom prst="rect">
              <a:avLst/>
            </a:prstGeom>
            <a:solidFill>
              <a:srgbClr val="00667D">
                <a:alpha val="12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32" b="0" i="0" u="none" strike="noStrike" kern="0" cap="none" spc="0" normalizeH="0" baseline="0" noProof="0">
                <a:ln>
                  <a:noFill/>
                </a:ln>
                <a:solidFill>
                  <a:prstClr val="white"/>
                </a:solidFill>
                <a:effectLst/>
                <a:uLnTx/>
                <a:uFillTx/>
                <a:latin typeface="Calibri"/>
                <a:ea typeface="+mn-ea"/>
                <a:cs typeface="+mn-cs"/>
              </a:endParaRPr>
            </a:p>
          </p:txBody>
        </p:sp>
        <p:sp>
          <p:nvSpPr>
            <p:cNvPr id="36" name="Rounded Rectangle 7">
              <a:extLst>
                <a:ext uri="{FF2B5EF4-FFF2-40B4-BE49-F238E27FC236}">
                  <a16:creationId xmlns:a16="http://schemas.microsoft.com/office/drawing/2014/main" id="{EAEB4E53-49D2-4670-B848-B11619C0F5DA}"/>
                </a:ext>
              </a:extLst>
            </p:cNvPr>
            <p:cNvSpPr/>
            <p:nvPr/>
          </p:nvSpPr>
          <p:spPr>
            <a:xfrm>
              <a:off x="3077286" y="1697259"/>
              <a:ext cx="1509568" cy="365003"/>
            </a:xfrm>
            <a:prstGeom prst="roundRect">
              <a:avLst>
                <a:gd name="adj" fmla="val 50000"/>
              </a:avLst>
            </a:prstGeom>
            <a:noFill/>
            <a:ln w="12700" cap="flat" cmpd="sng" algn="ctr">
              <a:noFill/>
              <a:prstDash val="solid"/>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305B75"/>
                  </a:solidFill>
                  <a:effectLst/>
                  <a:uLnTx/>
                  <a:uFillTx/>
                  <a:latin typeface="Calibri"/>
                  <a:ea typeface="+mn-ea"/>
                  <a:cs typeface="+mn-cs"/>
                </a:rPr>
                <a:t>Entry point</a:t>
              </a:r>
            </a:p>
          </p:txBody>
        </p:sp>
        <p:sp>
          <p:nvSpPr>
            <p:cNvPr id="37" name="Rounded Rectangle 27">
              <a:extLst>
                <a:ext uri="{FF2B5EF4-FFF2-40B4-BE49-F238E27FC236}">
                  <a16:creationId xmlns:a16="http://schemas.microsoft.com/office/drawing/2014/main" id="{E2E3392D-9B62-49D8-865A-CB86DDDA1807}"/>
                </a:ext>
              </a:extLst>
            </p:cNvPr>
            <p:cNvSpPr/>
            <p:nvPr/>
          </p:nvSpPr>
          <p:spPr>
            <a:xfrm>
              <a:off x="5156389" y="1704260"/>
              <a:ext cx="2194057" cy="365004"/>
            </a:xfrm>
            <a:prstGeom prst="roundRect">
              <a:avLst>
                <a:gd name="adj" fmla="val 50000"/>
              </a:avLst>
            </a:prstGeom>
            <a:no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1" b="1" i="0" u="none" strike="noStrike" kern="0" cap="none" spc="0" normalizeH="0" baseline="0" noProof="0">
                  <a:ln>
                    <a:noFill/>
                  </a:ln>
                  <a:solidFill>
                    <a:srgbClr val="305B75"/>
                  </a:solidFill>
                  <a:effectLst/>
                  <a:uLnTx/>
                  <a:uFillTx/>
                  <a:latin typeface="Calibri"/>
                  <a:ea typeface="+mn-ea"/>
                  <a:cs typeface="+mn-cs"/>
                </a:rPr>
                <a:t>% of clients using this entry point</a:t>
              </a:r>
              <a:endParaRPr kumimoji="0" lang="en-US" sz="1591" b="1" i="0" u="none" strike="sngStrike" kern="0" cap="none" spc="0" normalizeH="0" baseline="0" noProof="0">
                <a:ln>
                  <a:noFill/>
                </a:ln>
                <a:solidFill>
                  <a:srgbClr val="305B75"/>
                </a:solidFill>
                <a:effectLst/>
                <a:uLnTx/>
                <a:uFillTx/>
                <a:latin typeface="Calibri"/>
                <a:ea typeface="+mn-ea"/>
                <a:cs typeface="+mn-cs"/>
              </a:endParaRPr>
            </a:p>
          </p:txBody>
        </p:sp>
        <p:sp>
          <p:nvSpPr>
            <p:cNvPr id="38" name="Rectangle 29">
              <a:extLst>
                <a:ext uri="{FF2B5EF4-FFF2-40B4-BE49-F238E27FC236}">
                  <a16:creationId xmlns:a16="http://schemas.microsoft.com/office/drawing/2014/main" id="{E9D45040-C884-4C3C-8663-60D2F9C5F991}"/>
                </a:ext>
              </a:extLst>
            </p:cNvPr>
            <p:cNvSpPr>
              <a:spLocks noChangeArrowheads="1"/>
            </p:cNvSpPr>
            <p:nvPr/>
          </p:nvSpPr>
          <p:spPr bwMode="auto">
            <a:xfrm>
              <a:off x="3342098" y="3416335"/>
              <a:ext cx="1942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1" i="0" u="none" strike="noStrike" kern="0" cap="none" spc="0" normalizeH="0" baseline="0" noProof="0">
                  <a:ln>
                    <a:noFill/>
                  </a:ln>
                  <a:solidFill>
                    <a:srgbClr val="6F9395">
                      <a:lumMod val="50000"/>
                    </a:srgbClr>
                  </a:solidFill>
                  <a:effectLst/>
                  <a:uLnTx/>
                  <a:uFillTx/>
                  <a:latin typeface="Calibri"/>
                  <a:ea typeface="+mn-ea"/>
                  <a:cs typeface="+mn-cs"/>
                </a:rPr>
                <a:t>Community outreaches</a:t>
              </a:r>
            </a:p>
          </p:txBody>
        </p:sp>
        <p:sp>
          <p:nvSpPr>
            <p:cNvPr id="39" name="Rectangle 31">
              <a:extLst>
                <a:ext uri="{FF2B5EF4-FFF2-40B4-BE49-F238E27FC236}">
                  <a16:creationId xmlns:a16="http://schemas.microsoft.com/office/drawing/2014/main" id="{E2016F19-53F0-41C1-B886-B1FD87B66772}"/>
                </a:ext>
              </a:extLst>
            </p:cNvPr>
            <p:cNvSpPr>
              <a:spLocks noChangeArrowheads="1"/>
            </p:cNvSpPr>
            <p:nvPr/>
          </p:nvSpPr>
          <p:spPr bwMode="auto">
            <a:xfrm>
              <a:off x="3151565" y="4461529"/>
              <a:ext cx="21317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1" i="0" u="none" strike="noStrike" kern="0" cap="none" spc="0" normalizeH="0" baseline="0" noProof="0">
                  <a:ln>
                    <a:noFill/>
                  </a:ln>
                  <a:solidFill>
                    <a:srgbClr val="6F9395">
                      <a:lumMod val="50000"/>
                    </a:srgbClr>
                  </a:solidFill>
                  <a:effectLst/>
                  <a:uLnTx/>
                  <a:uFillTx/>
                  <a:latin typeface="Calibri"/>
                  <a:ea typeface="+mn-ea"/>
                  <a:cs typeface="+mn-cs"/>
                </a:rPr>
                <a:t>Within the facility</a:t>
              </a:r>
            </a:p>
          </p:txBody>
        </p:sp>
        <p:sp>
          <p:nvSpPr>
            <p:cNvPr id="40" name="Rectangle 32">
              <a:extLst>
                <a:ext uri="{FF2B5EF4-FFF2-40B4-BE49-F238E27FC236}">
                  <a16:creationId xmlns:a16="http://schemas.microsoft.com/office/drawing/2014/main" id="{26F0B291-40EC-4560-8E67-9404947719AE}"/>
                </a:ext>
              </a:extLst>
            </p:cNvPr>
            <p:cNvSpPr>
              <a:spLocks noChangeArrowheads="1"/>
            </p:cNvSpPr>
            <p:nvPr/>
          </p:nvSpPr>
          <p:spPr bwMode="auto">
            <a:xfrm>
              <a:off x="6284606" y="24897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00667D"/>
                  </a:solidFill>
                  <a:effectLst/>
                  <a:uLnTx/>
                  <a:uFillTx/>
                  <a:latin typeface="Calibri"/>
                  <a:ea typeface="+mn-ea"/>
                  <a:cs typeface="+mn-cs"/>
                </a:rPr>
                <a:t>50</a:t>
              </a:r>
              <a:r>
                <a:rPr kumimoji="0" lang="en-US" altLang="en-US" sz="3200" b="1" i="0" u="none" strike="noStrike" kern="0" cap="none" spc="0" normalizeH="0" baseline="30000" noProof="0">
                  <a:ln>
                    <a:noFill/>
                  </a:ln>
                  <a:solidFill>
                    <a:srgbClr val="00667D"/>
                  </a:solidFill>
                  <a:effectLst/>
                  <a:uLnTx/>
                  <a:uFillTx/>
                  <a:latin typeface="Calibri"/>
                  <a:ea typeface="+mn-ea"/>
                  <a:cs typeface="+mn-cs"/>
                </a:rPr>
                <a:t>%</a:t>
              </a:r>
            </a:p>
          </p:txBody>
        </p:sp>
        <p:sp>
          <p:nvSpPr>
            <p:cNvPr id="41" name="Rectangle 33">
              <a:extLst>
                <a:ext uri="{FF2B5EF4-FFF2-40B4-BE49-F238E27FC236}">
                  <a16:creationId xmlns:a16="http://schemas.microsoft.com/office/drawing/2014/main" id="{18E01A4B-2EB6-49AC-A44D-45A7AB68C255}"/>
                </a:ext>
              </a:extLst>
            </p:cNvPr>
            <p:cNvSpPr>
              <a:spLocks noChangeArrowheads="1"/>
            </p:cNvSpPr>
            <p:nvPr/>
          </p:nvSpPr>
          <p:spPr bwMode="auto">
            <a:xfrm>
              <a:off x="6597601" y="3478122"/>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BE0065">
                      <a:lumMod val="60000"/>
                      <a:lumOff val="40000"/>
                    </a:srgbClr>
                  </a:solidFill>
                  <a:effectLst/>
                  <a:uLnTx/>
                  <a:uFillTx/>
                  <a:latin typeface="Calibri"/>
                  <a:ea typeface="+mn-ea"/>
                  <a:cs typeface="+mn-cs"/>
                </a:rPr>
                <a:t>18</a:t>
              </a:r>
              <a:r>
                <a:rPr kumimoji="0" lang="en-US" altLang="en-US" sz="3200" b="1" i="0" u="none" strike="noStrike" kern="0" cap="none" spc="0" normalizeH="0" baseline="30000" noProof="0">
                  <a:ln>
                    <a:noFill/>
                  </a:ln>
                  <a:solidFill>
                    <a:srgbClr val="BE0065">
                      <a:lumMod val="60000"/>
                      <a:lumOff val="40000"/>
                    </a:srgbClr>
                  </a:solidFill>
                  <a:effectLst/>
                  <a:uLnTx/>
                  <a:uFillTx/>
                  <a:latin typeface="Calibri"/>
                  <a:ea typeface="+mn-ea"/>
                  <a:cs typeface="+mn-cs"/>
                </a:rPr>
                <a:t>%</a:t>
              </a:r>
            </a:p>
          </p:txBody>
        </p:sp>
        <p:sp>
          <p:nvSpPr>
            <p:cNvPr id="42" name="Rectangle 34">
              <a:extLst>
                <a:ext uri="{FF2B5EF4-FFF2-40B4-BE49-F238E27FC236}">
                  <a16:creationId xmlns:a16="http://schemas.microsoft.com/office/drawing/2014/main" id="{995E1202-3DFF-44FE-BCDC-88970BEF00D0}"/>
                </a:ext>
              </a:extLst>
            </p:cNvPr>
            <p:cNvSpPr>
              <a:spLocks noChangeArrowheads="1"/>
            </p:cNvSpPr>
            <p:nvPr/>
          </p:nvSpPr>
          <p:spPr bwMode="auto">
            <a:xfrm>
              <a:off x="6408976" y="4511985"/>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6F9395">
                      <a:lumMod val="75000"/>
                    </a:srgbClr>
                  </a:solidFill>
                  <a:effectLst/>
                  <a:uLnTx/>
                  <a:uFillTx/>
                  <a:latin typeface="Calibri"/>
                  <a:ea typeface="+mn-ea"/>
                  <a:cs typeface="+mn-cs"/>
                </a:rPr>
                <a:t>32</a:t>
              </a:r>
              <a:r>
                <a:rPr kumimoji="0" lang="en-US" altLang="en-US" sz="3200" b="1" i="0" u="none" strike="noStrike" kern="0" cap="none" spc="0" normalizeH="0" baseline="30000" noProof="0">
                  <a:ln>
                    <a:noFill/>
                  </a:ln>
                  <a:solidFill>
                    <a:srgbClr val="6F9395">
                      <a:lumMod val="75000"/>
                    </a:srgbClr>
                  </a:solidFill>
                  <a:effectLst/>
                  <a:uLnTx/>
                  <a:uFillTx/>
                  <a:latin typeface="Calibri"/>
                  <a:ea typeface="+mn-ea"/>
                  <a:cs typeface="+mn-cs"/>
                </a:rPr>
                <a:t>%</a:t>
              </a:r>
            </a:p>
          </p:txBody>
        </p:sp>
        <p:sp>
          <p:nvSpPr>
            <p:cNvPr id="43" name="Oval 42">
              <a:extLst>
                <a:ext uri="{FF2B5EF4-FFF2-40B4-BE49-F238E27FC236}">
                  <a16:creationId xmlns:a16="http://schemas.microsoft.com/office/drawing/2014/main" id="{2A86F4AE-4379-44A6-A9E9-8FD92C50FE71}"/>
                </a:ext>
              </a:extLst>
            </p:cNvPr>
            <p:cNvSpPr/>
            <p:nvPr/>
          </p:nvSpPr>
          <p:spPr>
            <a:xfrm>
              <a:off x="1164870" y="3221759"/>
              <a:ext cx="1040202" cy="1039036"/>
            </a:xfrm>
            <a:prstGeom prst="ellipse">
              <a:avLst/>
            </a:prstGeom>
            <a:solidFill>
              <a:sysClr val="window" lastClr="FFFFFF"/>
            </a:solidFill>
            <a:ln w="127000" cap="flat" cmpd="sng" algn="ctr">
              <a:solidFill>
                <a:srgbClr val="BE0065"/>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32" b="0" i="0" u="none" strike="noStrike" kern="0" cap="none" spc="0" normalizeH="0" baseline="0" noProof="0">
                <a:ln>
                  <a:noFill/>
                </a:ln>
                <a:solidFill>
                  <a:srgbClr val="FFFFFF"/>
                </a:solidFill>
                <a:effectLst/>
                <a:uLnTx/>
                <a:uFillTx/>
                <a:latin typeface="Calibri"/>
                <a:ea typeface="+mn-ea"/>
                <a:cs typeface="+mn-cs"/>
              </a:endParaRPr>
            </a:p>
          </p:txBody>
        </p:sp>
        <p:sp>
          <p:nvSpPr>
            <p:cNvPr id="44" name="Oval 43">
              <a:extLst>
                <a:ext uri="{FF2B5EF4-FFF2-40B4-BE49-F238E27FC236}">
                  <a16:creationId xmlns:a16="http://schemas.microsoft.com/office/drawing/2014/main" id="{E5DE86DE-49E8-4D3D-9217-1DD0BA404AFD}"/>
                </a:ext>
              </a:extLst>
            </p:cNvPr>
            <p:cNvSpPr/>
            <p:nvPr/>
          </p:nvSpPr>
          <p:spPr>
            <a:xfrm>
              <a:off x="891406" y="2157510"/>
              <a:ext cx="1041369" cy="1039036"/>
            </a:xfrm>
            <a:prstGeom prst="ellipse">
              <a:avLst/>
            </a:prstGeom>
            <a:noFill/>
            <a:ln w="127000" cap="flat" cmpd="sng" algn="ctr">
              <a:solidFill>
                <a:srgbClr val="26CAD3"/>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32" b="0" i="0" u="none" strike="noStrike" kern="0" cap="none" spc="0" normalizeH="0" baseline="0" noProof="0">
                <a:ln>
                  <a:noFill/>
                </a:ln>
                <a:solidFill>
                  <a:srgbClr val="FFFFFF"/>
                </a:solidFill>
                <a:effectLst/>
                <a:uLnTx/>
                <a:uFillTx/>
                <a:latin typeface="Calibri"/>
                <a:ea typeface="+mn-ea"/>
                <a:cs typeface="+mn-cs"/>
              </a:endParaRPr>
            </a:p>
          </p:txBody>
        </p:sp>
        <p:sp>
          <p:nvSpPr>
            <p:cNvPr id="45" name="Oval 44">
              <a:extLst>
                <a:ext uri="{FF2B5EF4-FFF2-40B4-BE49-F238E27FC236}">
                  <a16:creationId xmlns:a16="http://schemas.microsoft.com/office/drawing/2014/main" id="{19A687D8-141B-4432-B4F3-3B47772C510D}"/>
                </a:ext>
              </a:extLst>
            </p:cNvPr>
            <p:cNvSpPr/>
            <p:nvPr/>
          </p:nvSpPr>
          <p:spPr>
            <a:xfrm>
              <a:off x="787620" y="4261236"/>
              <a:ext cx="1040202" cy="1039036"/>
            </a:xfrm>
            <a:prstGeom prst="ellipse">
              <a:avLst/>
            </a:prstGeom>
            <a:noFill/>
            <a:ln w="127000" cap="flat" cmpd="sng" algn="ctr">
              <a:solidFill>
                <a:srgbClr val="00667D"/>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32" b="0" i="0" u="none" strike="noStrike" kern="0" cap="none" spc="0" normalizeH="0" baseline="0" noProof="0">
                <a:ln>
                  <a:noFill/>
                </a:ln>
                <a:solidFill>
                  <a:srgbClr val="FFFFFF"/>
                </a:solidFill>
                <a:effectLst/>
                <a:uLnTx/>
                <a:uFillTx/>
                <a:latin typeface="Calibri"/>
                <a:ea typeface="+mn-ea"/>
                <a:cs typeface="+mn-cs"/>
              </a:endParaRPr>
            </a:p>
          </p:txBody>
        </p:sp>
        <p:sp>
          <p:nvSpPr>
            <p:cNvPr id="46" name="Rectangle 1">
              <a:extLst>
                <a:ext uri="{FF2B5EF4-FFF2-40B4-BE49-F238E27FC236}">
                  <a16:creationId xmlns:a16="http://schemas.microsoft.com/office/drawing/2014/main" id="{254C548D-366A-4D44-B2C8-9360D8D47B61}"/>
                </a:ext>
              </a:extLst>
            </p:cNvPr>
            <p:cNvSpPr>
              <a:spLocks noChangeArrowheads="1"/>
            </p:cNvSpPr>
            <p:nvPr/>
          </p:nvSpPr>
          <p:spPr bwMode="auto">
            <a:xfrm>
              <a:off x="8316715" y="2520957"/>
              <a:ext cx="1079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6F9395">
                      <a:lumMod val="50000"/>
                    </a:srgbClr>
                  </a:solidFill>
                  <a:effectLst/>
                  <a:uLnTx/>
                  <a:uFillTx/>
                  <a:latin typeface="Calibri"/>
                  <a:ea typeface="+mn-ea"/>
                  <a:cs typeface="+mn-cs"/>
                </a:rPr>
                <a:t>(2,343)</a:t>
              </a:r>
              <a:endParaRPr kumimoji="0" lang="en-US" altLang="en-US" sz="2400" b="0" i="0" u="none" strike="noStrike" kern="0" cap="none" spc="0" normalizeH="0" baseline="0" noProof="0">
                <a:ln>
                  <a:noFill/>
                </a:ln>
                <a:solidFill>
                  <a:srgbClr val="6F9395">
                    <a:lumMod val="50000"/>
                  </a:srgbClr>
                </a:solidFill>
                <a:effectLst/>
                <a:uLnTx/>
                <a:uFillTx/>
                <a:latin typeface="Calibri"/>
                <a:ea typeface="+mn-ea"/>
                <a:cs typeface="+mn-cs"/>
              </a:endParaRPr>
            </a:p>
          </p:txBody>
        </p:sp>
        <p:sp>
          <p:nvSpPr>
            <p:cNvPr id="47" name="Rectangle 51">
              <a:extLst>
                <a:ext uri="{FF2B5EF4-FFF2-40B4-BE49-F238E27FC236}">
                  <a16:creationId xmlns:a16="http://schemas.microsoft.com/office/drawing/2014/main" id="{7C777DC1-3AD4-4F7E-A96C-335408C296A0}"/>
                </a:ext>
              </a:extLst>
            </p:cNvPr>
            <p:cNvSpPr>
              <a:spLocks noChangeArrowheads="1"/>
            </p:cNvSpPr>
            <p:nvPr/>
          </p:nvSpPr>
          <p:spPr bwMode="auto">
            <a:xfrm>
              <a:off x="8617544" y="3529237"/>
              <a:ext cx="8435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6F9395">
                      <a:lumMod val="50000"/>
                    </a:srgbClr>
                  </a:solidFill>
                  <a:effectLst/>
                  <a:uLnTx/>
                  <a:uFillTx/>
                  <a:latin typeface="Calibri"/>
                  <a:ea typeface="+mn-ea"/>
                  <a:cs typeface="+mn-cs"/>
                </a:rPr>
                <a:t>(843)</a:t>
              </a:r>
              <a:endParaRPr kumimoji="0" lang="en-US" altLang="en-US" sz="2400" b="0" i="0" u="none" strike="noStrike" kern="0" cap="none" spc="0" normalizeH="0" baseline="0" noProof="0">
                <a:ln>
                  <a:noFill/>
                </a:ln>
                <a:solidFill>
                  <a:srgbClr val="6F9395">
                    <a:lumMod val="50000"/>
                  </a:srgbClr>
                </a:solidFill>
                <a:effectLst/>
                <a:uLnTx/>
                <a:uFillTx/>
                <a:latin typeface="Calibri"/>
                <a:ea typeface="+mn-ea"/>
                <a:cs typeface="+mn-cs"/>
              </a:endParaRPr>
            </a:p>
          </p:txBody>
        </p:sp>
        <p:sp>
          <p:nvSpPr>
            <p:cNvPr id="48" name="Rectangle 52">
              <a:extLst>
                <a:ext uri="{FF2B5EF4-FFF2-40B4-BE49-F238E27FC236}">
                  <a16:creationId xmlns:a16="http://schemas.microsoft.com/office/drawing/2014/main" id="{AAC289A2-D8B0-46DA-820A-22853BA95AC2}"/>
                </a:ext>
              </a:extLst>
            </p:cNvPr>
            <p:cNvSpPr>
              <a:spLocks noChangeArrowheads="1"/>
            </p:cNvSpPr>
            <p:nvPr/>
          </p:nvSpPr>
          <p:spPr bwMode="auto">
            <a:xfrm>
              <a:off x="8474941" y="4571004"/>
              <a:ext cx="1079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6F9395">
                      <a:lumMod val="50000"/>
                    </a:srgbClr>
                  </a:solidFill>
                  <a:effectLst/>
                  <a:uLnTx/>
                  <a:uFillTx/>
                  <a:latin typeface="Calibri"/>
                  <a:ea typeface="+mn-ea"/>
                  <a:cs typeface="+mn-cs"/>
                </a:rPr>
                <a:t>(1,499)</a:t>
              </a:r>
              <a:endParaRPr kumimoji="0" lang="en-US" altLang="en-US" sz="2400" b="0" i="0" u="none" strike="noStrike" kern="0" cap="none" spc="0" normalizeH="0" baseline="0" noProof="0">
                <a:ln>
                  <a:noFill/>
                </a:ln>
                <a:solidFill>
                  <a:srgbClr val="6F9395">
                    <a:lumMod val="50000"/>
                  </a:srgbClr>
                </a:solidFill>
                <a:effectLst/>
                <a:uLnTx/>
                <a:uFillTx/>
                <a:latin typeface="Calibri"/>
                <a:ea typeface="+mn-ea"/>
                <a:cs typeface="+mn-cs"/>
              </a:endParaRPr>
            </a:p>
          </p:txBody>
        </p:sp>
        <p:sp>
          <p:nvSpPr>
            <p:cNvPr id="49" name="Rounded Rectangle 40">
              <a:extLst>
                <a:ext uri="{FF2B5EF4-FFF2-40B4-BE49-F238E27FC236}">
                  <a16:creationId xmlns:a16="http://schemas.microsoft.com/office/drawing/2014/main" id="{06C40214-71BA-442C-94DD-160B7BF03928}"/>
                </a:ext>
              </a:extLst>
            </p:cNvPr>
            <p:cNvSpPr/>
            <p:nvPr/>
          </p:nvSpPr>
          <p:spPr>
            <a:xfrm>
              <a:off x="2595414" y="5396793"/>
              <a:ext cx="2362613" cy="365003"/>
            </a:xfrm>
            <a:prstGeom prst="roundRect">
              <a:avLst>
                <a:gd name="adj" fmla="val 50000"/>
              </a:avLst>
            </a:prstGeom>
            <a:no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6F9395">
                      <a:lumMod val="50000"/>
                    </a:srgbClr>
                  </a:solidFill>
                  <a:effectLst/>
                  <a:uLnTx/>
                  <a:uFillTx/>
                  <a:latin typeface="Calibri"/>
                  <a:ea typeface="+mn-ea"/>
                  <a:cs typeface="+mn-cs"/>
                </a:rPr>
                <a:t>Total</a:t>
              </a:r>
            </a:p>
          </p:txBody>
        </p:sp>
        <p:sp>
          <p:nvSpPr>
            <p:cNvPr id="50" name="Rounded Rectangle 41">
              <a:extLst>
                <a:ext uri="{FF2B5EF4-FFF2-40B4-BE49-F238E27FC236}">
                  <a16:creationId xmlns:a16="http://schemas.microsoft.com/office/drawing/2014/main" id="{E224BBA6-CEBC-4443-BC34-6CC60B475546}"/>
                </a:ext>
              </a:extLst>
            </p:cNvPr>
            <p:cNvSpPr/>
            <p:nvPr/>
          </p:nvSpPr>
          <p:spPr>
            <a:xfrm>
              <a:off x="5845300" y="5401001"/>
              <a:ext cx="1141969" cy="365003"/>
            </a:xfrm>
            <a:prstGeom prst="roundRect">
              <a:avLst>
                <a:gd name="adj" fmla="val 50000"/>
              </a:avLst>
            </a:prstGeom>
            <a:no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6F9395">
                      <a:lumMod val="50000"/>
                    </a:srgbClr>
                  </a:solidFill>
                  <a:effectLst/>
                  <a:uLnTx/>
                  <a:uFillTx/>
                  <a:latin typeface="Calibri"/>
                  <a:ea typeface="+mn-ea"/>
                  <a:cs typeface="+mn-cs"/>
                </a:rPr>
                <a:t>100</a:t>
              </a:r>
              <a:r>
                <a:rPr kumimoji="0" lang="en-US" sz="3200" b="1" i="0" u="none" strike="noStrike" kern="0" cap="none" spc="0" normalizeH="0" baseline="30000" noProof="0">
                  <a:ln>
                    <a:noFill/>
                  </a:ln>
                  <a:solidFill>
                    <a:srgbClr val="6F9395">
                      <a:lumMod val="50000"/>
                    </a:srgbClr>
                  </a:solidFill>
                  <a:effectLst/>
                  <a:uLnTx/>
                  <a:uFillTx/>
                  <a:latin typeface="Calibri"/>
                  <a:ea typeface="+mn-ea"/>
                  <a:cs typeface="+mn-cs"/>
                </a:rPr>
                <a:t>%</a:t>
              </a:r>
            </a:p>
          </p:txBody>
        </p:sp>
        <p:sp>
          <p:nvSpPr>
            <p:cNvPr id="51" name="Rounded Rectangle 46">
              <a:extLst>
                <a:ext uri="{FF2B5EF4-FFF2-40B4-BE49-F238E27FC236}">
                  <a16:creationId xmlns:a16="http://schemas.microsoft.com/office/drawing/2014/main" id="{6659ACF2-7CC1-4871-AA67-14C3D591AF88}"/>
                </a:ext>
              </a:extLst>
            </p:cNvPr>
            <p:cNvSpPr/>
            <p:nvPr/>
          </p:nvSpPr>
          <p:spPr>
            <a:xfrm>
              <a:off x="7783402" y="5358787"/>
              <a:ext cx="1293321" cy="365003"/>
            </a:xfrm>
            <a:prstGeom prst="roundRect">
              <a:avLst>
                <a:gd name="adj" fmla="val 50000"/>
              </a:avLst>
            </a:prstGeom>
            <a:no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6F9395">
                      <a:lumMod val="50000"/>
                    </a:srgbClr>
                  </a:solidFill>
                  <a:effectLst/>
                  <a:uLnTx/>
                  <a:uFillTx/>
                  <a:latin typeface="Calibri"/>
                  <a:ea typeface="+mn-ea"/>
                  <a:cs typeface="+mn-cs"/>
                </a:rPr>
                <a:t>(4,685)</a:t>
              </a:r>
            </a:p>
          </p:txBody>
        </p:sp>
        <p:sp>
          <p:nvSpPr>
            <p:cNvPr id="52" name="Arc 51">
              <a:extLst>
                <a:ext uri="{FF2B5EF4-FFF2-40B4-BE49-F238E27FC236}">
                  <a16:creationId xmlns:a16="http://schemas.microsoft.com/office/drawing/2014/main" id="{A30699C9-9B82-4BF2-97B9-130AB134F0F1}"/>
                </a:ext>
              </a:extLst>
            </p:cNvPr>
            <p:cNvSpPr/>
            <p:nvPr/>
          </p:nvSpPr>
          <p:spPr>
            <a:xfrm rot="2765852">
              <a:off x="4357709" y="895628"/>
              <a:ext cx="5797870" cy="5722114"/>
            </a:xfrm>
            <a:prstGeom prst="arc">
              <a:avLst/>
            </a:prstGeom>
            <a:noFill/>
            <a:ln w="28575" cap="flat" cmpd="sng" algn="ctr">
              <a:solidFill>
                <a:srgbClr val="6F9395">
                  <a:lumMod val="75000"/>
                </a:srgbClr>
              </a:solidFill>
              <a:prstDash val="sysDot"/>
              <a:miter lim="800000"/>
              <a:headEnd type="oval" w="med" len="med"/>
              <a:tailEnd type="oval"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32" b="0" i="0" u="none" strike="noStrike" kern="0" cap="none" spc="0" normalizeH="0" baseline="0" noProof="0">
                <a:ln>
                  <a:noFill/>
                </a:ln>
                <a:solidFill>
                  <a:srgbClr val="305B75"/>
                </a:solidFill>
                <a:effectLst/>
                <a:uLnTx/>
                <a:uFillTx/>
                <a:latin typeface="Calibri"/>
                <a:ea typeface="+mn-ea"/>
                <a:cs typeface="+mn-cs"/>
              </a:endParaRPr>
            </a:p>
          </p:txBody>
        </p:sp>
        <p:sp>
          <p:nvSpPr>
            <p:cNvPr id="53" name="Arc 52">
              <a:extLst>
                <a:ext uri="{FF2B5EF4-FFF2-40B4-BE49-F238E27FC236}">
                  <a16:creationId xmlns:a16="http://schemas.microsoft.com/office/drawing/2014/main" id="{967C4B14-801F-4D2B-B861-7BDE0D538487}"/>
                </a:ext>
              </a:extLst>
            </p:cNvPr>
            <p:cNvSpPr/>
            <p:nvPr/>
          </p:nvSpPr>
          <p:spPr>
            <a:xfrm rot="2765852">
              <a:off x="90842" y="895627"/>
              <a:ext cx="5797870" cy="5722114"/>
            </a:xfrm>
            <a:prstGeom prst="arc">
              <a:avLst/>
            </a:prstGeom>
            <a:noFill/>
            <a:ln w="28575" cap="flat" cmpd="sng" algn="ctr">
              <a:solidFill>
                <a:srgbClr val="6F9395">
                  <a:lumMod val="75000"/>
                </a:srgbClr>
              </a:solidFill>
              <a:prstDash val="sysDot"/>
              <a:miter lim="800000"/>
              <a:headEnd type="oval" w="med" len="med"/>
              <a:tailEnd type="oval"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32" b="0" i="0" u="none" strike="noStrike" kern="0" cap="none" spc="0" normalizeH="0" baseline="0" noProof="0">
                <a:ln>
                  <a:noFill/>
                </a:ln>
                <a:solidFill>
                  <a:srgbClr val="305B75"/>
                </a:solidFill>
                <a:effectLst/>
                <a:uLnTx/>
                <a:uFillTx/>
                <a:latin typeface="Calibri"/>
                <a:ea typeface="+mn-ea"/>
                <a:cs typeface="+mn-cs"/>
              </a:endParaRPr>
            </a:p>
          </p:txBody>
        </p:sp>
        <p:sp>
          <p:nvSpPr>
            <p:cNvPr id="54" name="Arc 53">
              <a:extLst>
                <a:ext uri="{FF2B5EF4-FFF2-40B4-BE49-F238E27FC236}">
                  <a16:creationId xmlns:a16="http://schemas.microsoft.com/office/drawing/2014/main" id="{14C4C73B-C603-432C-B3CE-5AE47B4B4167}"/>
                </a:ext>
              </a:extLst>
            </p:cNvPr>
            <p:cNvSpPr/>
            <p:nvPr/>
          </p:nvSpPr>
          <p:spPr>
            <a:xfrm rot="2765852">
              <a:off x="-2735227" y="894997"/>
              <a:ext cx="5797870" cy="5723377"/>
            </a:xfrm>
            <a:prstGeom prst="arc">
              <a:avLst/>
            </a:prstGeom>
            <a:noFill/>
            <a:ln w="28575" cap="flat" cmpd="sng" algn="ctr">
              <a:solidFill>
                <a:srgbClr val="6F9395"/>
              </a:solidFill>
              <a:prstDash val="sysDot"/>
              <a:miter lim="800000"/>
              <a:headEnd type="oval" w="med" len="med"/>
              <a:tailEnd type="oval"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32" b="0" i="0" u="none" strike="noStrike" kern="0" cap="none" spc="0" normalizeH="0" baseline="0" noProof="0">
                <a:ln>
                  <a:noFill/>
                </a:ln>
                <a:solidFill>
                  <a:srgbClr val="305B75"/>
                </a:solidFill>
                <a:effectLst/>
                <a:uLnTx/>
                <a:uFillTx/>
                <a:latin typeface="Calibri"/>
                <a:ea typeface="+mn-ea"/>
                <a:cs typeface="+mn-cs"/>
              </a:endParaRPr>
            </a:p>
          </p:txBody>
        </p:sp>
        <p:sp>
          <p:nvSpPr>
            <p:cNvPr id="55" name="Arc 54">
              <a:extLst>
                <a:ext uri="{FF2B5EF4-FFF2-40B4-BE49-F238E27FC236}">
                  <a16:creationId xmlns:a16="http://schemas.microsoft.com/office/drawing/2014/main" id="{46E065DC-25D5-4350-A061-29DE74EF89EC}"/>
                </a:ext>
              </a:extLst>
            </p:cNvPr>
            <p:cNvSpPr/>
            <p:nvPr/>
          </p:nvSpPr>
          <p:spPr>
            <a:xfrm rot="2765852">
              <a:off x="4204373" y="1765573"/>
              <a:ext cx="4098091" cy="3711282"/>
            </a:xfrm>
            <a:prstGeom prst="arc">
              <a:avLst/>
            </a:prstGeom>
            <a:noFill/>
            <a:ln w="22225" cap="flat" cmpd="sng" algn="ctr">
              <a:solidFill>
                <a:srgbClr val="6F9395">
                  <a:lumMod val="75000"/>
                </a:srgbClr>
              </a:solidFill>
              <a:prstDash val="sysDot"/>
              <a:miter lim="800000"/>
              <a:headEnd type="oval" w="med" len="med"/>
              <a:tailEnd type="oval"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32" b="0" i="0" u="none" strike="noStrike" kern="0" cap="none" spc="0" normalizeH="0" baseline="0" noProof="0">
                <a:ln>
                  <a:noFill/>
                </a:ln>
                <a:solidFill>
                  <a:srgbClr val="305B75"/>
                </a:solidFill>
                <a:effectLst/>
                <a:uLnTx/>
                <a:uFillTx/>
                <a:latin typeface="Calibri"/>
                <a:ea typeface="+mn-ea"/>
                <a:cs typeface="+mn-cs"/>
              </a:endParaRPr>
            </a:p>
          </p:txBody>
        </p:sp>
        <p:pic>
          <p:nvPicPr>
            <p:cNvPr id="56" name="Picture 10">
              <a:extLst>
                <a:ext uri="{FF2B5EF4-FFF2-40B4-BE49-F238E27FC236}">
                  <a16:creationId xmlns:a16="http://schemas.microsoft.com/office/drawing/2014/main" id="{C83C2260-2C29-4746-9012-E363633E69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9131" y="4406168"/>
              <a:ext cx="793460" cy="79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1">
              <a:extLst>
                <a:ext uri="{FF2B5EF4-FFF2-40B4-BE49-F238E27FC236}">
                  <a16:creationId xmlns:a16="http://schemas.microsoft.com/office/drawing/2014/main" id="{9A9417E9-9014-487B-969E-15F6369178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4232" y="2231462"/>
              <a:ext cx="759332" cy="76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6">
              <a:extLst>
                <a:ext uri="{FF2B5EF4-FFF2-40B4-BE49-F238E27FC236}">
                  <a16:creationId xmlns:a16="http://schemas.microsoft.com/office/drawing/2014/main" id="{BFD1DCAA-5A91-418A-AE19-49120B6BC3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24713" y="3306664"/>
              <a:ext cx="826521" cy="82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ounded Rectangle 52">
              <a:extLst>
                <a:ext uri="{FF2B5EF4-FFF2-40B4-BE49-F238E27FC236}">
                  <a16:creationId xmlns:a16="http://schemas.microsoft.com/office/drawing/2014/main" id="{19A1F481-82A2-4090-AE84-E8A356A57546}"/>
                </a:ext>
              </a:extLst>
            </p:cNvPr>
            <p:cNvSpPr/>
            <p:nvPr/>
          </p:nvSpPr>
          <p:spPr>
            <a:xfrm>
              <a:off x="7150631" y="1527742"/>
              <a:ext cx="2383913" cy="703932"/>
            </a:xfrm>
            <a:prstGeom prst="roundRect">
              <a:avLst>
                <a:gd name="adj" fmla="val 50000"/>
              </a:avLst>
            </a:prstGeom>
            <a:no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1" b="1" i="0" u="none" strike="noStrike" kern="0" cap="none" spc="0" normalizeH="0" baseline="0" noProof="0">
                  <a:ln>
                    <a:noFill/>
                  </a:ln>
                  <a:solidFill>
                    <a:srgbClr val="305B75"/>
                  </a:solidFill>
                  <a:effectLst/>
                  <a:uLnTx/>
                  <a:uFillTx/>
                  <a:latin typeface="Calibri"/>
                  <a:ea typeface="+mn-ea"/>
                  <a:cs typeface="+mn-cs"/>
                </a:rPr>
                <a:t># number of clients using this entry point </a:t>
              </a:r>
              <a:endParaRPr kumimoji="0" lang="en-US" sz="1591" b="1" i="0" u="none" strike="sngStrike" kern="0" cap="none" spc="0" normalizeH="0" baseline="0" noProof="0">
                <a:ln>
                  <a:noFill/>
                </a:ln>
                <a:solidFill>
                  <a:srgbClr val="305B75"/>
                </a:solidFill>
                <a:effectLst/>
                <a:uLnTx/>
                <a:uFillTx/>
                <a:latin typeface="Calibri"/>
                <a:ea typeface="+mn-ea"/>
                <a:cs typeface="+mn-cs"/>
              </a:endParaRPr>
            </a:p>
          </p:txBody>
        </p:sp>
      </p:grpSp>
      <p:sp>
        <p:nvSpPr>
          <p:cNvPr id="60" name="Rectangle 29">
            <a:extLst>
              <a:ext uri="{FF2B5EF4-FFF2-40B4-BE49-F238E27FC236}">
                <a16:creationId xmlns:a16="http://schemas.microsoft.com/office/drawing/2014/main" id="{B32769E5-E307-4576-861E-5D10D857D5E9}"/>
              </a:ext>
            </a:extLst>
          </p:cNvPr>
          <p:cNvSpPr>
            <a:spLocks noChangeArrowheads="1"/>
          </p:cNvSpPr>
          <p:nvPr/>
        </p:nvSpPr>
        <p:spPr bwMode="auto">
          <a:xfrm>
            <a:off x="2901722" y="2308941"/>
            <a:ext cx="1942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eaLnBrk="0" fontAlgn="base" hangingPunct="0">
              <a:spcBef>
                <a:spcPct val="0"/>
              </a:spcBef>
              <a:spcAft>
                <a:spcPct val="0"/>
              </a:spcAft>
              <a:defRPr>
                <a:solidFill>
                  <a:schemeClr val="tx1"/>
                </a:solidFill>
                <a:latin typeface="Helvetica" pitchFamily="2" charset="0"/>
              </a:defRPr>
            </a:lvl6pPr>
            <a:lvl7pPr marL="2971800" indent="-228600" eaLnBrk="0" fontAlgn="base" hangingPunct="0">
              <a:spcBef>
                <a:spcPct val="0"/>
              </a:spcBef>
              <a:spcAft>
                <a:spcPct val="0"/>
              </a:spcAft>
              <a:defRPr>
                <a:solidFill>
                  <a:schemeClr val="tx1"/>
                </a:solidFill>
                <a:latin typeface="Helvetica" pitchFamily="2" charset="0"/>
              </a:defRPr>
            </a:lvl7pPr>
            <a:lvl8pPr marL="3429000" indent="-228600" eaLnBrk="0" fontAlgn="base" hangingPunct="0">
              <a:spcBef>
                <a:spcPct val="0"/>
              </a:spcBef>
              <a:spcAft>
                <a:spcPct val="0"/>
              </a:spcAft>
              <a:defRPr>
                <a:solidFill>
                  <a:schemeClr val="tx1"/>
                </a:solidFill>
                <a:latin typeface="Helvetica" pitchFamily="2" charset="0"/>
              </a:defRPr>
            </a:lvl8pPr>
            <a:lvl9pPr marL="3886200" indent="-228600" eaLnBrk="0" fontAlgn="base" hangingPunct="0">
              <a:spcBef>
                <a:spcPct val="0"/>
              </a:spcBef>
              <a:spcAft>
                <a:spcPct val="0"/>
              </a:spcAft>
              <a:defRPr>
                <a:solidFill>
                  <a:schemeClr val="tx1"/>
                </a:solidFill>
                <a:latin typeface="Helvetica" pitchFamily="2" charset="0"/>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1" i="0" u="none" strike="noStrike" kern="0" cap="none" spc="0" normalizeH="0" baseline="0" noProof="0">
                <a:ln>
                  <a:noFill/>
                </a:ln>
                <a:solidFill>
                  <a:srgbClr val="6F9395">
                    <a:lumMod val="50000"/>
                  </a:srgbClr>
                </a:solidFill>
                <a:effectLst/>
                <a:uLnTx/>
                <a:uFillTx/>
                <a:latin typeface="Calibri"/>
                <a:ea typeface="+mn-ea"/>
                <a:cs typeface="+mn-cs"/>
              </a:rPr>
              <a:t>Peer networks</a:t>
            </a:r>
          </a:p>
        </p:txBody>
      </p:sp>
    </p:spTree>
    <p:extLst>
      <p:ext uri="{BB962C8B-B14F-4D97-AF65-F5344CB8AC3E}">
        <p14:creationId xmlns:p14="http://schemas.microsoft.com/office/powerpoint/2010/main" val="22596659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06EE-F201-4B30-AED4-6CA71A5DFE62}"/>
              </a:ext>
            </a:extLst>
          </p:cNvPr>
          <p:cNvSpPr>
            <a:spLocks noGrp="1"/>
          </p:cNvSpPr>
          <p:nvPr>
            <p:ph type="title"/>
          </p:nvPr>
        </p:nvSpPr>
        <p:spPr/>
        <p:txBody>
          <a:bodyPr/>
          <a:lstStyle/>
          <a:p>
            <a:r>
              <a:rPr lang="en-US"/>
              <a:t>Optimization of Interventions to improve AGYW PrEP uptake</a:t>
            </a:r>
            <a:endParaRPr lang="en-KE"/>
          </a:p>
        </p:txBody>
      </p:sp>
      <p:graphicFrame>
        <p:nvGraphicFramePr>
          <p:cNvPr id="4" name="Content Placeholder 3">
            <a:extLst>
              <a:ext uri="{FF2B5EF4-FFF2-40B4-BE49-F238E27FC236}">
                <a16:creationId xmlns:a16="http://schemas.microsoft.com/office/drawing/2014/main" id="{33ACB140-387E-4BBC-AB3E-CA82749526BB}"/>
              </a:ext>
            </a:extLst>
          </p:cNvPr>
          <p:cNvGraphicFramePr>
            <a:graphicFrameLocks/>
          </p:cNvGraphicFramePr>
          <p:nvPr/>
        </p:nvGraphicFramePr>
        <p:xfrm>
          <a:off x="260136" y="1513516"/>
          <a:ext cx="10980293" cy="474231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A7D4D92-BCF2-4A78-A7BA-3CD6E626F55A}"/>
              </a:ext>
            </a:extLst>
          </p:cNvPr>
          <p:cNvSpPr txBox="1"/>
          <p:nvPr/>
        </p:nvSpPr>
        <p:spPr>
          <a:xfrm>
            <a:off x="5253157" y="1513516"/>
            <a:ext cx="2811462" cy="646331"/>
          </a:xfrm>
          <a:prstGeom prst="rect">
            <a:avLst/>
          </a:prstGeom>
          <a:solidFill>
            <a:srgbClr val="EF617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Community engagement, revamped demand creation &amp; diversified delivery platforms optimized to improve uptake</a:t>
            </a:r>
          </a:p>
        </p:txBody>
      </p:sp>
    </p:spTree>
    <p:extLst>
      <p:ext uri="{BB962C8B-B14F-4D97-AF65-F5344CB8AC3E}">
        <p14:creationId xmlns:p14="http://schemas.microsoft.com/office/powerpoint/2010/main" val="27921499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FB2B-03EC-4F6E-8B69-9629091DD770}"/>
              </a:ext>
            </a:extLst>
          </p:cNvPr>
          <p:cNvSpPr>
            <a:spLocks noGrp="1"/>
          </p:cNvSpPr>
          <p:nvPr>
            <p:ph type="title"/>
          </p:nvPr>
        </p:nvSpPr>
        <p:spPr>
          <a:xfrm>
            <a:off x="4828478" y="139966"/>
            <a:ext cx="5687122" cy="868410"/>
          </a:xfrm>
        </p:spPr>
        <p:txBody>
          <a:bodyPr>
            <a:normAutofit fontScale="90000"/>
          </a:bodyPr>
          <a:lstStyle/>
          <a:p>
            <a:r>
              <a:rPr lang="en-US"/>
              <a:t>Key Lessons &amp; Implications </a:t>
            </a:r>
            <a:endParaRPr lang="en-KE"/>
          </a:p>
        </p:txBody>
      </p:sp>
      <p:sp>
        <p:nvSpPr>
          <p:cNvPr id="4" name="Oval 3">
            <a:extLst>
              <a:ext uri="{FF2B5EF4-FFF2-40B4-BE49-F238E27FC236}">
                <a16:creationId xmlns:a16="http://schemas.microsoft.com/office/drawing/2014/main" id="{265EA0FB-8268-4C8A-B3FC-F78C7F97A2EA}"/>
              </a:ext>
            </a:extLst>
          </p:cNvPr>
          <p:cNvSpPr/>
          <p:nvPr/>
        </p:nvSpPr>
        <p:spPr>
          <a:xfrm>
            <a:off x="-931781" y="0"/>
            <a:ext cx="7656575" cy="7656575"/>
          </a:xfrm>
          <a:prstGeom prst="ellipse">
            <a:avLst/>
          </a:prstGeom>
          <a:solidFill>
            <a:srgbClr val="BE0065"/>
          </a:solidFill>
          <a:ln w="12700" cap="flat" cmpd="sng" algn="ctr">
            <a:no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ea typeface="+mn-ea"/>
              <a:cs typeface="+mn-cs"/>
            </a:endParaRPr>
          </a:p>
        </p:txBody>
      </p:sp>
      <p:sp>
        <p:nvSpPr>
          <p:cNvPr id="5" name="Content Placeholder 2">
            <a:extLst>
              <a:ext uri="{FF2B5EF4-FFF2-40B4-BE49-F238E27FC236}">
                <a16:creationId xmlns:a16="http://schemas.microsoft.com/office/drawing/2014/main" id="{3D04E614-BF9F-4B3F-83AB-9491AFCD4F1A}"/>
              </a:ext>
            </a:extLst>
          </p:cNvPr>
          <p:cNvSpPr txBox="1">
            <a:spLocks/>
          </p:cNvSpPr>
          <p:nvPr/>
        </p:nvSpPr>
        <p:spPr>
          <a:xfrm>
            <a:off x="631596" y="1431928"/>
            <a:ext cx="5004816" cy="4792717"/>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200"/>
              </a:spcBef>
              <a:buClr>
                <a:schemeClr val="accent2"/>
              </a:buClr>
              <a:buFont typeface="Arial" panose="020B0604020202020204" pitchFamily="34" charset="0"/>
              <a:buChar char="•"/>
              <a:defRPr sz="1900" kern="1200">
                <a:solidFill>
                  <a:schemeClr val="tx2"/>
                </a:solidFill>
                <a:latin typeface="+mn-lt"/>
                <a:ea typeface="+mn-ea"/>
                <a:cs typeface="+mn-cs"/>
              </a:defRPr>
            </a:lvl1pPr>
            <a:lvl2pPr marL="442913" indent="-198438" algn="l" defTabSz="914400" rtl="0" eaLnBrk="1" latinLnBrk="0" hangingPunct="1">
              <a:lnSpc>
                <a:spcPct val="90000"/>
              </a:lnSpc>
              <a:spcBef>
                <a:spcPts val="500"/>
              </a:spcBef>
              <a:buClr>
                <a:schemeClr val="accent2"/>
              </a:buClr>
              <a:buFont typeface="Calibri" panose="020F0502020204030204" pitchFamily="34" charset="0"/>
              <a:buChar char="›"/>
              <a:defRPr sz="1800" kern="1200">
                <a:solidFill>
                  <a:schemeClr val="tx2"/>
                </a:solidFill>
                <a:latin typeface="+mn-lt"/>
                <a:ea typeface="+mn-ea"/>
                <a:cs typeface="+mn-cs"/>
              </a:defRPr>
            </a:lvl2pPr>
            <a:lvl3pPr marL="663575" indent="-212725" algn="l" defTabSz="914400" rtl="0" eaLnBrk="1" latinLnBrk="0" hangingPunct="1">
              <a:lnSpc>
                <a:spcPct val="90000"/>
              </a:lnSpc>
              <a:spcBef>
                <a:spcPts val="500"/>
              </a:spcBef>
              <a:buClr>
                <a:schemeClr val="accent2"/>
              </a:buClr>
              <a:buFont typeface="Calibri" panose="020F050202020403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200"/>
              </a:spcBef>
              <a:spcAft>
                <a:spcPts val="0"/>
              </a:spcAft>
              <a:buClr>
                <a:sysClr val="window" lastClr="FFFFFF"/>
              </a:buClr>
              <a:buSzTx/>
              <a:buFont typeface="Arial" panose="020B0604020202020204" pitchFamily="34" charset="0"/>
              <a:buChar char="•"/>
              <a:tabLst/>
              <a:defRPr/>
            </a:pPr>
            <a:r>
              <a:rPr kumimoji="0" lang="en-US" sz="2000" b="0" i="0" u="none" strike="noStrike" kern="1200" cap="none" spc="0" normalizeH="0" baseline="0" noProof="0">
                <a:ln>
                  <a:noFill/>
                </a:ln>
                <a:solidFill>
                  <a:sysClr val="window" lastClr="FFFFFF"/>
                </a:solidFill>
                <a:effectLst/>
                <a:uLnTx/>
                <a:uFillTx/>
                <a:latin typeface="Calibri"/>
                <a:ea typeface="+mn-lt"/>
                <a:cs typeface="Helvetica"/>
              </a:rPr>
              <a:t>Communities are receptive to PrEP but sustained awareness (surround sound) is essential to incrementally norm PrEP</a:t>
            </a:r>
          </a:p>
          <a:p>
            <a:pPr marL="228600" marR="0" lvl="0" indent="-228600" algn="l" defTabSz="914400" rtl="0" eaLnBrk="1" fontAlgn="auto" latinLnBrk="0" hangingPunct="1">
              <a:lnSpc>
                <a:spcPct val="90000"/>
              </a:lnSpc>
              <a:spcBef>
                <a:spcPts val="1200"/>
              </a:spcBef>
              <a:spcAft>
                <a:spcPts val="0"/>
              </a:spcAft>
              <a:buClr>
                <a:sysClr val="window" lastClr="FFFFFF"/>
              </a:buClr>
              <a:buSzTx/>
              <a:buFont typeface="Arial" panose="020B0604020202020204" pitchFamily="34" charset="0"/>
              <a:buChar char="•"/>
              <a:tabLst/>
              <a:defRPr/>
            </a:pPr>
            <a:r>
              <a:rPr kumimoji="0" lang="en-US" sz="2000" b="0" i="0" u="none" strike="noStrike" kern="1200" cap="none" spc="0" normalizeH="0" baseline="0" noProof="0">
                <a:ln>
                  <a:noFill/>
                </a:ln>
                <a:solidFill>
                  <a:sysClr val="window" lastClr="FFFFFF"/>
                </a:solidFill>
                <a:effectLst/>
                <a:uLnTx/>
                <a:uFillTx/>
                <a:latin typeface="Calibri"/>
                <a:ea typeface="+mn-lt"/>
                <a:cs typeface="Helvetica"/>
              </a:rPr>
              <a:t>AGYW require affirmation of their decision to use PrEP and social support to cope with the challenges (e.g. side effects, myths, stigma and discrimination)</a:t>
            </a:r>
          </a:p>
          <a:p>
            <a:pPr marL="228600" marR="0" lvl="0" indent="-228600" algn="l" defTabSz="914400" rtl="0" eaLnBrk="1" fontAlgn="auto" latinLnBrk="0" hangingPunct="1">
              <a:lnSpc>
                <a:spcPct val="90000"/>
              </a:lnSpc>
              <a:spcBef>
                <a:spcPts val="1200"/>
              </a:spcBef>
              <a:spcAft>
                <a:spcPts val="0"/>
              </a:spcAft>
              <a:buClr>
                <a:sysClr val="window" lastClr="FFFFFF"/>
              </a:buClr>
              <a:buSzTx/>
              <a:buFont typeface="Arial" panose="020B0604020202020204" pitchFamily="34" charset="0"/>
              <a:buChar char="•"/>
              <a:tabLst/>
              <a:defRPr/>
            </a:pPr>
            <a:r>
              <a:rPr kumimoji="0" lang="en-US" sz="2000" b="0" i="0" u="none" strike="noStrike" kern="1200" cap="none" spc="0" normalizeH="0" baseline="0" noProof="0">
                <a:ln>
                  <a:noFill/>
                </a:ln>
                <a:solidFill>
                  <a:sysClr val="window" lastClr="FFFFFF"/>
                </a:solidFill>
                <a:effectLst/>
                <a:uLnTx/>
                <a:uFillTx/>
                <a:latin typeface="Calibri"/>
                <a:ea typeface="+mn-lt"/>
                <a:cs typeface="Helvetica"/>
              </a:rPr>
              <a:t>Media and opinion leaders strongly influence public perceptions; sensationalized negative coverage generates apprehension towards PrEP</a:t>
            </a:r>
          </a:p>
          <a:p>
            <a:pPr marL="228600" marR="0" lvl="0" indent="-228600" algn="l" defTabSz="914400" rtl="0" eaLnBrk="1" fontAlgn="auto" latinLnBrk="0" hangingPunct="1">
              <a:lnSpc>
                <a:spcPct val="90000"/>
              </a:lnSpc>
              <a:spcBef>
                <a:spcPts val="1200"/>
              </a:spcBef>
              <a:spcAft>
                <a:spcPts val="0"/>
              </a:spcAft>
              <a:buClr>
                <a:sysClr val="window" lastClr="FFFFFF"/>
              </a:buClr>
              <a:buSzTx/>
              <a:buFont typeface="Arial" panose="020B0604020202020204" pitchFamily="34" charset="0"/>
              <a:buChar char="•"/>
              <a:tabLst/>
              <a:defRPr/>
            </a:pPr>
            <a:r>
              <a:rPr kumimoji="0" lang="en-US" sz="2000" b="0" i="0" u="none" strike="noStrike" kern="1200" cap="none" spc="0" normalizeH="0" baseline="0" noProof="0">
                <a:ln>
                  <a:noFill/>
                </a:ln>
                <a:solidFill>
                  <a:sysClr val="window" lastClr="FFFFFF"/>
                </a:solidFill>
                <a:effectLst/>
                <a:uLnTx/>
                <a:uFillTx/>
                <a:latin typeface="Calibri"/>
                <a:ea typeface="+mn-lt"/>
                <a:cs typeface="Helvetica"/>
              </a:rPr>
              <a:t>Differentiated messaging that resonates with diverse stakeholder groups enhances support for PrEP</a:t>
            </a:r>
            <a:endParaRPr kumimoji="0" lang="en-US" sz="2000" b="0" i="0" u="none" strike="noStrike" kern="1200" cap="none" spc="0" normalizeH="0" baseline="0" noProof="0">
              <a:ln>
                <a:noFill/>
              </a:ln>
              <a:solidFill>
                <a:srgbClr val="CBD5D4">
                  <a:lumMod val="75000"/>
                </a:srgbClr>
              </a:solidFill>
              <a:effectLst/>
              <a:uLnTx/>
              <a:uFillTx/>
              <a:latin typeface="Calibri"/>
              <a:ea typeface="+mn-ea"/>
              <a:cs typeface="Calibri"/>
            </a:endParaRPr>
          </a:p>
          <a:p>
            <a:pPr marL="457200" marR="0" lvl="0" indent="-457200" algn="l" defTabSz="914400" rtl="0" eaLnBrk="1" fontAlgn="auto" latinLnBrk="0" hangingPunct="1">
              <a:lnSpc>
                <a:spcPct val="90000"/>
              </a:lnSpc>
              <a:spcBef>
                <a:spcPts val="1200"/>
              </a:spcBef>
              <a:spcAft>
                <a:spcPts val="0"/>
              </a:spcAft>
              <a:buClr>
                <a:srgbClr val="475590"/>
              </a:buClr>
              <a:buSzTx/>
              <a:buFont typeface="+mj-lt"/>
              <a:buAutoNum type="arabicPeriod"/>
              <a:tabLst/>
              <a:defRPr/>
            </a:pPr>
            <a:endParaRPr kumimoji="0" lang="en-US" sz="2000" b="0" i="0" u="none" strike="noStrike" kern="1200" cap="none" spc="0" normalizeH="0" baseline="0" noProof="0">
              <a:ln>
                <a:noFill/>
              </a:ln>
              <a:solidFill>
                <a:srgbClr val="CBD5D4">
                  <a:lumMod val="75000"/>
                </a:srgbClr>
              </a:solidFill>
              <a:effectLst/>
              <a:uLnTx/>
              <a:uFillTx/>
              <a:latin typeface="Calibri"/>
              <a:ea typeface="+mn-ea"/>
              <a:cs typeface="Calibri"/>
            </a:endParaRPr>
          </a:p>
          <a:p>
            <a:pPr marL="228600" marR="0" lvl="0" indent="-228600" algn="l" defTabSz="914400" rtl="0" eaLnBrk="1" fontAlgn="auto" latinLnBrk="0" hangingPunct="1">
              <a:lnSpc>
                <a:spcPct val="90000"/>
              </a:lnSpc>
              <a:spcBef>
                <a:spcPts val="1200"/>
              </a:spcBef>
              <a:spcAft>
                <a:spcPts val="0"/>
              </a:spcAft>
              <a:buClr>
                <a:srgbClr val="26CAD3"/>
              </a:buClr>
              <a:buSzTx/>
              <a:buFont typeface="Arial" panose="020B0604020202020204" pitchFamily="34" charset="0"/>
              <a:buChar char="•"/>
              <a:tabLst/>
              <a:defRPr/>
            </a:pPr>
            <a:endParaRPr kumimoji="0" lang="en-US" sz="2000" b="0" i="0" u="none" strike="noStrike" kern="1200" cap="none" spc="0" normalizeH="0" baseline="0" noProof="0">
              <a:ln>
                <a:noFill/>
              </a:ln>
              <a:solidFill>
                <a:srgbClr val="55565A"/>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BE33388-7226-4FDE-9F03-3F1A1507636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2646" r="20688"/>
          <a:stretch/>
        </p:blipFill>
        <p:spPr>
          <a:xfrm>
            <a:off x="5872561" y="938541"/>
            <a:ext cx="5919459" cy="5919459"/>
          </a:xfrm>
          <a:prstGeom prst="ellipse">
            <a:avLst/>
          </a:prstGeom>
          <a:ln w="76200">
            <a:solidFill>
              <a:sysClr val="window" lastClr="FFFFFF"/>
            </a:solidFill>
          </a:ln>
          <a:effectLst>
            <a:innerShdw blurRad="368300" dist="50800" dir="18900000">
              <a:prstClr val="black">
                <a:alpha val="50000"/>
              </a:prstClr>
            </a:innerShdw>
          </a:effectLst>
        </p:spPr>
      </p:pic>
    </p:spTree>
    <p:extLst>
      <p:ext uri="{BB962C8B-B14F-4D97-AF65-F5344CB8AC3E}">
        <p14:creationId xmlns:p14="http://schemas.microsoft.com/office/powerpoint/2010/main" val="17497569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4CF548-B17D-45AD-8441-2F518A8DAB66}"/>
              </a:ext>
            </a:extLst>
          </p:cNvPr>
          <p:cNvSpPr>
            <a:spLocks noGrp="1"/>
          </p:cNvSpPr>
          <p:nvPr>
            <p:ph type="ctrTitle" idx="4294967295"/>
          </p:nvPr>
        </p:nvSpPr>
        <p:spPr>
          <a:xfrm>
            <a:off x="167268" y="1801767"/>
            <a:ext cx="10872788" cy="2006600"/>
          </a:xfrm>
        </p:spPr>
        <p:txBody>
          <a:bodyPr>
            <a:noAutofit/>
          </a:bodyPr>
          <a:lstStyle/>
          <a:p>
            <a:r>
              <a:rPr lang="en-US" sz="5000" b="1">
                <a:solidFill>
                  <a:schemeClr val="bg1"/>
                </a:solidFill>
                <a:latin typeface="Poppins" panose="00000500000000000000" pitchFamily="2" charset="0"/>
                <a:cs typeface="Poppins" panose="00000500000000000000" pitchFamily="2" charset="0"/>
              </a:rPr>
              <a:t>Project </a:t>
            </a:r>
            <a:r>
              <a:rPr lang="en-US" sz="5000" b="1" err="1">
                <a:solidFill>
                  <a:schemeClr val="bg1"/>
                </a:solidFill>
                <a:latin typeface="Poppins" panose="00000500000000000000" pitchFamily="2" charset="0"/>
                <a:cs typeface="Poppins" panose="00000500000000000000" pitchFamily="2" charset="0"/>
              </a:rPr>
              <a:t>PrEP</a:t>
            </a:r>
            <a:br>
              <a:rPr lang="en-US" sz="5000">
                <a:solidFill>
                  <a:schemeClr val="bg1"/>
                </a:solidFill>
                <a:latin typeface="Poppins" panose="00000500000000000000" pitchFamily="2" charset="0"/>
                <a:cs typeface="Poppins" panose="00000500000000000000" pitchFamily="2" charset="0"/>
              </a:rPr>
            </a:br>
            <a:r>
              <a:rPr lang="en-US" sz="1800">
                <a:solidFill>
                  <a:schemeClr val="bg1"/>
                </a:solidFill>
                <a:latin typeface="Poppins" panose="00000500000000000000" pitchFamily="2" charset="0"/>
                <a:cs typeface="Poppins" panose="00000500000000000000" pitchFamily="2" charset="0"/>
              </a:rPr>
              <a:t>Engaging parents to support AGYW on their oral </a:t>
            </a:r>
            <a:r>
              <a:rPr lang="en-US" sz="1800" err="1">
                <a:solidFill>
                  <a:schemeClr val="bg1"/>
                </a:solidFill>
                <a:latin typeface="Poppins" panose="00000500000000000000" pitchFamily="2" charset="0"/>
                <a:cs typeface="Poppins" panose="00000500000000000000" pitchFamily="2" charset="0"/>
              </a:rPr>
              <a:t>PrEP</a:t>
            </a:r>
            <a:r>
              <a:rPr lang="en-US" sz="1800">
                <a:solidFill>
                  <a:schemeClr val="bg1"/>
                </a:solidFill>
                <a:latin typeface="Poppins" panose="00000500000000000000" pitchFamily="2" charset="0"/>
                <a:cs typeface="Poppins" panose="00000500000000000000" pitchFamily="2" charset="0"/>
              </a:rPr>
              <a:t> journey </a:t>
            </a:r>
          </a:p>
        </p:txBody>
      </p:sp>
      <p:sp>
        <p:nvSpPr>
          <p:cNvPr id="9" name="Title 7">
            <a:extLst>
              <a:ext uri="{FF2B5EF4-FFF2-40B4-BE49-F238E27FC236}">
                <a16:creationId xmlns:a16="http://schemas.microsoft.com/office/drawing/2014/main" id="{F9E2DE71-854A-42E7-9FB8-8691358C4E48}"/>
              </a:ext>
            </a:extLst>
          </p:cNvPr>
          <p:cNvSpPr txBox="1">
            <a:spLocks/>
          </p:cNvSpPr>
          <p:nvPr/>
        </p:nvSpPr>
        <p:spPr>
          <a:xfrm>
            <a:off x="-959005" y="3928723"/>
            <a:ext cx="6021335" cy="386545"/>
          </a:xfrm>
          <a:prstGeom prst="rect">
            <a:avLst/>
          </a:prstGeom>
        </p:spPr>
        <p:txBody>
          <a:bodyPr vert="horz" lIns="1371600" tIns="45720" rIns="685800" bIns="45720" rtlCol="0" anchor="b">
            <a:normAutofit/>
          </a:bodyPr>
          <a:lstStyle>
            <a:lvl1pPr algn="l" defTabSz="914400" rtl="0" eaLnBrk="1" latinLnBrk="0" hangingPunct="1">
              <a:lnSpc>
                <a:spcPct val="90000"/>
              </a:lnSpc>
              <a:spcBef>
                <a:spcPct val="0"/>
              </a:spcBef>
              <a:buNone/>
              <a:defRPr sz="4200" b="0" i="0" kern="1200">
                <a:solidFill>
                  <a:schemeClr val="bg1"/>
                </a:solidFill>
                <a:latin typeface="Poppins SemiBold" pitchFamily="2" charset="77"/>
                <a:ea typeface="Roboto" panose="02000000000000000000" pitchFamily="2" charset="0"/>
                <a:cs typeface="Poppins SemiBold"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600">
                <a:solidFill>
                  <a:srgbClr val="FFFFFF"/>
                </a:solidFill>
                <a:latin typeface="Poppins" panose="00000500000000000000" pitchFamily="2" charset="0"/>
                <a:cs typeface="Poppins" panose="00000500000000000000" pitchFamily="2" charset="0"/>
              </a:rPr>
              <a:t>Nakita </a:t>
            </a:r>
            <a:r>
              <a:rPr lang="en-US" sz="1600" err="1">
                <a:solidFill>
                  <a:srgbClr val="FFFFFF"/>
                </a:solidFill>
                <a:latin typeface="Poppins" panose="00000500000000000000" pitchFamily="2" charset="0"/>
                <a:cs typeface="Poppins" panose="00000500000000000000" pitchFamily="2" charset="0"/>
              </a:rPr>
              <a:t>Sheobalak</a:t>
            </a:r>
            <a:r>
              <a:rPr lang="en-US" sz="1600">
                <a:solidFill>
                  <a:srgbClr val="FFFFFF"/>
                </a:solidFill>
                <a:latin typeface="Poppins" panose="00000500000000000000" pitchFamily="2" charset="0"/>
                <a:cs typeface="Poppins" panose="00000500000000000000" pitchFamily="2" charset="0"/>
              </a:rPr>
              <a:t>, Wits RHI</a:t>
            </a:r>
            <a:endParaRPr kumimoji="0" lang="en-US" sz="1600" b="0" i="0" u="none" strike="noStrike" kern="1200" cap="none" spc="0" normalizeH="0" baseline="0" noProof="0">
              <a:ln>
                <a:noFill/>
              </a:ln>
              <a:solidFill>
                <a:srgbClr val="FFFFFF"/>
              </a:solidFill>
              <a:effectLst/>
              <a:uLnTx/>
              <a:uFillTx/>
              <a:latin typeface="Poppins" panose="00000500000000000000" pitchFamily="2" charset="0"/>
              <a:ea typeface="Roboto" panose="02000000000000000000" pitchFamily="2" charset="0"/>
              <a:cs typeface="Poppins" panose="00000500000000000000" pitchFamily="2" charset="0"/>
            </a:endParaRPr>
          </a:p>
        </p:txBody>
      </p:sp>
      <p:pic>
        <p:nvPicPr>
          <p:cNvPr id="5" name="Picture 4" descr="Graphical user interface, application&#10;&#10;Description automatically generated">
            <a:extLst>
              <a:ext uri="{FF2B5EF4-FFF2-40B4-BE49-F238E27FC236}">
                <a16:creationId xmlns:a16="http://schemas.microsoft.com/office/drawing/2014/main" id="{D5F6FC39-1C51-A3A3-D275-F8ED16B2B22B}"/>
              </a:ext>
            </a:extLst>
          </p:cNvPr>
          <p:cNvPicPr>
            <a:picLocks noChangeAspect="1"/>
          </p:cNvPicPr>
          <p:nvPr/>
        </p:nvPicPr>
        <p:blipFill>
          <a:blip r:embed="rId2"/>
          <a:stretch>
            <a:fillRect/>
          </a:stretch>
        </p:blipFill>
        <p:spPr>
          <a:xfrm>
            <a:off x="9110546" y="0"/>
            <a:ext cx="3081454" cy="1294866"/>
          </a:xfrm>
          <a:prstGeom prst="rect">
            <a:avLst/>
          </a:prstGeom>
        </p:spPr>
      </p:pic>
    </p:spTree>
    <p:extLst>
      <p:ext uri="{BB962C8B-B14F-4D97-AF65-F5344CB8AC3E}">
        <p14:creationId xmlns:p14="http://schemas.microsoft.com/office/powerpoint/2010/main" val="25838974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C9B5BE6-F1CC-4249-BF0A-40143AC1E93E}"/>
              </a:ext>
            </a:extLst>
          </p:cNvPr>
          <p:cNvSpPr>
            <a:spLocks noGrp="1"/>
          </p:cNvSpPr>
          <p:nvPr>
            <p:ph idx="1"/>
          </p:nvPr>
        </p:nvSpPr>
        <p:spPr>
          <a:xfrm>
            <a:off x="838200" y="1184644"/>
            <a:ext cx="8300085" cy="4992320"/>
          </a:xfrm>
        </p:spPr>
        <p:txBody>
          <a:bodyPr vert="horz" lIns="91440" tIns="45720" rIns="91440" bIns="45720" rtlCol="0" anchor="t">
            <a:noAutofit/>
          </a:bodyPr>
          <a:lstStyle/>
          <a:p>
            <a:pPr marL="0" indent="0">
              <a:lnSpc>
                <a:spcPct val="100000"/>
              </a:lnSpc>
              <a:spcBef>
                <a:spcPts val="0"/>
              </a:spcBef>
              <a:spcAft>
                <a:spcPts val="1200"/>
              </a:spcAft>
              <a:buNone/>
            </a:pPr>
            <a:r>
              <a:rPr lang="en-US" sz="1700">
                <a:latin typeface="+mn-lt"/>
                <a:ea typeface="Roboto"/>
                <a:cs typeface="Calibri"/>
              </a:rPr>
              <a:t>Project </a:t>
            </a:r>
            <a:r>
              <a:rPr lang="en-US" sz="1700" err="1">
                <a:latin typeface="+mn-lt"/>
                <a:ea typeface="Roboto"/>
                <a:cs typeface="Calibri"/>
              </a:rPr>
              <a:t>PrEP</a:t>
            </a:r>
            <a:r>
              <a:rPr lang="en-US" sz="1700">
                <a:latin typeface="+mn-lt"/>
                <a:ea typeface="Roboto"/>
                <a:cs typeface="Calibri"/>
              </a:rPr>
              <a:t> </a:t>
            </a:r>
            <a:r>
              <a:rPr lang="en-GB" sz="1700">
                <a:latin typeface="+mn-lt"/>
              </a:rPr>
              <a:t>aims to improve the understanding of uptake and continuation of </a:t>
            </a:r>
            <a:r>
              <a:rPr lang="en-GB" sz="1700" err="1">
                <a:latin typeface="+mn-lt"/>
              </a:rPr>
              <a:t>PrEP</a:t>
            </a:r>
            <a:r>
              <a:rPr lang="en-GB" sz="1700">
                <a:latin typeface="+mn-lt"/>
              </a:rPr>
              <a:t> among AGYW and vulnerable groups in real world settings and inform delivery models for service integration into comprehensive sexual and reproductive health services. Social mobilisation for community entry is a vital component of the Project </a:t>
            </a:r>
            <a:r>
              <a:rPr lang="en-GB" sz="1700" err="1">
                <a:latin typeface="+mn-lt"/>
              </a:rPr>
              <a:t>PrEP</a:t>
            </a:r>
            <a:r>
              <a:rPr lang="en-GB" sz="1700">
                <a:latin typeface="+mn-lt"/>
              </a:rPr>
              <a:t> implementation approach.</a:t>
            </a:r>
            <a:endParaRPr lang="en-US" sz="1700">
              <a:latin typeface="+mn-lt"/>
            </a:endParaRPr>
          </a:p>
          <a:p>
            <a:pPr>
              <a:lnSpc>
                <a:spcPct val="100000"/>
              </a:lnSpc>
              <a:spcBef>
                <a:spcPts val="0"/>
              </a:spcBef>
              <a:spcAft>
                <a:spcPts val="1200"/>
              </a:spcAft>
            </a:pPr>
            <a:r>
              <a:rPr lang="en-US" sz="1700">
                <a:latin typeface="+mn-lt"/>
                <a:ea typeface="Roboto"/>
                <a:cs typeface="Calibri"/>
              </a:rPr>
              <a:t>The goal of the intervention was to meaningfully engage parents/caregivers of AGYW (through a variety of tactics) to encourage support and approval of their daughters' health-seeking </a:t>
            </a:r>
            <a:r>
              <a:rPr lang="en-US" sz="1700" err="1">
                <a:latin typeface="+mn-lt"/>
                <a:ea typeface="Roboto"/>
                <a:cs typeface="Calibri"/>
              </a:rPr>
              <a:t>behaviours</a:t>
            </a:r>
            <a:r>
              <a:rPr lang="en-US" sz="1700">
                <a:latin typeface="+mn-lt"/>
                <a:ea typeface="Roboto"/>
                <a:cs typeface="Calibri"/>
              </a:rPr>
              <a:t>, specifically HIV prevention services; and equip parents/caregivers on how to support AGYW in the continued use of oral </a:t>
            </a:r>
            <a:r>
              <a:rPr lang="en-US" sz="1700" err="1">
                <a:latin typeface="+mn-lt"/>
                <a:ea typeface="Roboto"/>
                <a:cs typeface="Calibri"/>
              </a:rPr>
              <a:t>PrEP.</a:t>
            </a:r>
            <a:r>
              <a:rPr lang="en-US" sz="1700">
                <a:latin typeface="+mn-lt"/>
                <a:ea typeface="Roboto"/>
                <a:cs typeface="Calibri"/>
              </a:rPr>
              <a:t>  </a:t>
            </a:r>
            <a:endParaRPr lang="en-US" sz="1700">
              <a:latin typeface="+mn-lt"/>
            </a:endParaRPr>
          </a:p>
          <a:p>
            <a:pPr>
              <a:lnSpc>
                <a:spcPct val="100000"/>
              </a:lnSpc>
              <a:spcBef>
                <a:spcPts val="0"/>
              </a:spcBef>
              <a:spcAft>
                <a:spcPts val="1200"/>
              </a:spcAft>
            </a:pPr>
            <a:r>
              <a:rPr lang="en-US" sz="1700">
                <a:latin typeface="+mn-lt"/>
                <a:ea typeface="Roboto"/>
                <a:cs typeface="Calibri"/>
              </a:rPr>
              <a:t>Project </a:t>
            </a:r>
            <a:r>
              <a:rPr lang="en-US" sz="1700" err="1">
                <a:latin typeface="+mn-lt"/>
                <a:ea typeface="Roboto"/>
                <a:cs typeface="Calibri"/>
              </a:rPr>
              <a:t>PrEP</a:t>
            </a:r>
            <a:r>
              <a:rPr lang="en-US" sz="1700">
                <a:latin typeface="+mn-lt"/>
                <a:ea typeface="Roboto"/>
                <a:cs typeface="Calibri"/>
              </a:rPr>
              <a:t> is implementing in four clusters across three provinces in South Africa, each cluster contains 2 facilities, each supported by 1 mobile clinic:  Tshwane – Gauteng, Mthatha and </a:t>
            </a:r>
            <a:r>
              <a:rPr lang="en-US" sz="1700" err="1">
                <a:latin typeface="+mn-lt"/>
                <a:ea typeface="Roboto"/>
                <a:cs typeface="Calibri"/>
              </a:rPr>
              <a:t>Gqeberha</a:t>
            </a:r>
            <a:r>
              <a:rPr lang="en-US" sz="1700">
                <a:latin typeface="+mn-lt"/>
                <a:ea typeface="Roboto"/>
                <a:cs typeface="Calibri"/>
              </a:rPr>
              <a:t> – Eastern Cape and eThekwini – Kwazulu-Natal. </a:t>
            </a:r>
          </a:p>
        </p:txBody>
      </p:sp>
      <p:sp>
        <p:nvSpPr>
          <p:cNvPr id="3" name="Title 2">
            <a:extLst>
              <a:ext uri="{FF2B5EF4-FFF2-40B4-BE49-F238E27FC236}">
                <a16:creationId xmlns:a16="http://schemas.microsoft.com/office/drawing/2014/main" id="{7F7CEB7E-3F46-EF44-82E7-4F5B9A3CB31B}"/>
              </a:ext>
            </a:extLst>
          </p:cNvPr>
          <p:cNvSpPr>
            <a:spLocks noGrp="1"/>
          </p:cNvSpPr>
          <p:nvPr>
            <p:ph type="title"/>
          </p:nvPr>
        </p:nvSpPr>
        <p:spPr/>
        <p:txBody>
          <a:bodyPr/>
          <a:lstStyle/>
          <a:p>
            <a:r>
              <a:rPr lang="en-US"/>
              <a:t>Intervention overview </a:t>
            </a:r>
          </a:p>
        </p:txBody>
      </p:sp>
      <p:pic>
        <p:nvPicPr>
          <p:cNvPr id="4" name="Picture 3" descr="Text&#10;&#10;Description automatically generated">
            <a:extLst>
              <a:ext uri="{FF2B5EF4-FFF2-40B4-BE49-F238E27FC236}">
                <a16:creationId xmlns:a16="http://schemas.microsoft.com/office/drawing/2014/main" id="{ADBC8A52-7A77-4E46-B84A-8AA729690F4E}"/>
              </a:ext>
            </a:extLst>
          </p:cNvPr>
          <p:cNvPicPr>
            <a:picLocks noChangeAspect="1"/>
          </p:cNvPicPr>
          <p:nvPr/>
        </p:nvPicPr>
        <p:blipFill>
          <a:blip r:embed="rId3"/>
          <a:stretch>
            <a:fillRect/>
          </a:stretch>
        </p:blipFill>
        <p:spPr>
          <a:xfrm>
            <a:off x="887624" y="5285787"/>
            <a:ext cx="2299626" cy="805828"/>
          </a:xfrm>
          <a:prstGeom prst="rect">
            <a:avLst/>
          </a:prstGeom>
        </p:spPr>
      </p:pic>
      <p:pic>
        <p:nvPicPr>
          <p:cNvPr id="6" name="Picture 5" descr="Logo&#10;&#10;Description automatically generated">
            <a:extLst>
              <a:ext uri="{FF2B5EF4-FFF2-40B4-BE49-F238E27FC236}">
                <a16:creationId xmlns:a16="http://schemas.microsoft.com/office/drawing/2014/main" id="{2EFEC2C1-F091-4986-ABC9-5D003E46C984}"/>
              </a:ext>
            </a:extLst>
          </p:cNvPr>
          <p:cNvPicPr>
            <a:picLocks noChangeAspect="1"/>
          </p:cNvPicPr>
          <p:nvPr/>
        </p:nvPicPr>
        <p:blipFill>
          <a:blip r:embed="rId4"/>
          <a:stretch>
            <a:fillRect/>
          </a:stretch>
        </p:blipFill>
        <p:spPr>
          <a:xfrm>
            <a:off x="3162295" y="5171303"/>
            <a:ext cx="2506093" cy="1025220"/>
          </a:xfrm>
          <a:prstGeom prst="rect">
            <a:avLst/>
          </a:prstGeom>
        </p:spPr>
      </p:pic>
      <p:pic>
        <p:nvPicPr>
          <p:cNvPr id="8" name="Picture 7">
            <a:extLst>
              <a:ext uri="{FF2B5EF4-FFF2-40B4-BE49-F238E27FC236}">
                <a16:creationId xmlns:a16="http://schemas.microsoft.com/office/drawing/2014/main" id="{BB76203D-84C5-4033-8A39-E413D907231C}"/>
              </a:ext>
            </a:extLst>
          </p:cNvPr>
          <p:cNvPicPr>
            <a:picLocks noChangeAspect="1"/>
          </p:cNvPicPr>
          <p:nvPr/>
        </p:nvPicPr>
        <p:blipFill rotWithShape="1">
          <a:blip r:embed="rId5"/>
          <a:srcRect l="15101" t="25315" r="61689" b="53154"/>
          <a:stretch/>
        </p:blipFill>
        <p:spPr>
          <a:xfrm>
            <a:off x="5817567" y="5162741"/>
            <a:ext cx="1868891" cy="1000189"/>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8F14962B-0D9C-4414-971A-A85208A40DF5}"/>
              </a:ext>
            </a:extLst>
          </p:cNvPr>
          <p:cNvPicPr>
            <a:picLocks noChangeAspect="1"/>
          </p:cNvPicPr>
          <p:nvPr/>
        </p:nvPicPr>
        <p:blipFill>
          <a:blip r:embed="rId6"/>
          <a:stretch>
            <a:fillRect/>
          </a:stretch>
        </p:blipFill>
        <p:spPr>
          <a:xfrm>
            <a:off x="8695239" y="-184386"/>
            <a:ext cx="2397370" cy="1534722"/>
          </a:xfrm>
          <a:prstGeom prst="rect">
            <a:avLst/>
          </a:prstGeom>
        </p:spPr>
      </p:pic>
      <p:sp>
        <p:nvSpPr>
          <p:cNvPr id="9" name="Rectangle 8">
            <a:extLst>
              <a:ext uri="{FF2B5EF4-FFF2-40B4-BE49-F238E27FC236}">
                <a16:creationId xmlns:a16="http://schemas.microsoft.com/office/drawing/2014/main" id="{F834544B-6DEE-4F09-A074-2D42F9C0F84F}"/>
              </a:ext>
            </a:extLst>
          </p:cNvPr>
          <p:cNvSpPr/>
          <p:nvPr/>
        </p:nvSpPr>
        <p:spPr>
          <a:xfrm>
            <a:off x="838199" y="4845597"/>
            <a:ext cx="2299625" cy="28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a:t>Government Partner</a:t>
            </a:r>
            <a:endParaRPr lang="en-ZA" sz="1600"/>
          </a:p>
        </p:txBody>
      </p:sp>
      <p:sp>
        <p:nvSpPr>
          <p:cNvPr id="12" name="Rectangle 11">
            <a:extLst>
              <a:ext uri="{FF2B5EF4-FFF2-40B4-BE49-F238E27FC236}">
                <a16:creationId xmlns:a16="http://schemas.microsoft.com/office/drawing/2014/main" id="{85E245EF-D58A-4DED-B730-86AD8504E3CC}"/>
              </a:ext>
            </a:extLst>
          </p:cNvPr>
          <p:cNvSpPr/>
          <p:nvPr/>
        </p:nvSpPr>
        <p:spPr>
          <a:xfrm>
            <a:off x="3327615" y="4845597"/>
            <a:ext cx="2299625" cy="28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a:t>Funder</a:t>
            </a:r>
            <a:endParaRPr lang="en-ZA" sz="1600"/>
          </a:p>
        </p:txBody>
      </p:sp>
      <p:sp>
        <p:nvSpPr>
          <p:cNvPr id="13" name="Rectangle 12">
            <a:extLst>
              <a:ext uri="{FF2B5EF4-FFF2-40B4-BE49-F238E27FC236}">
                <a16:creationId xmlns:a16="http://schemas.microsoft.com/office/drawing/2014/main" id="{EEC2606C-4C4B-4EF4-BB1F-6C2AB551AA02}"/>
              </a:ext>
            </a:extLst>
          </p:cNvPr>
          <p:cNvSpPr/>
          <p:nvPr/>
        </p:nvSpPr>
        <p:spPr>
          <a:xfrm>
            <a:off x="5817031" y="4845597"/>
            <a:ext cx="2299625" cy="28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a:t>CBO partner</a:t>
            </a:r>
            <a:endParaRPr lang="en-ZA" sz="1600"/>
          </a:p>
        </p:txBody>
      </p:sp>
      <p:sp>
        <p:nvSpPr>
          <p:cNvPr id="2" name="Speech Bubble: Rectangle 1">
            <a:extLst>
              <a:ext uri="{FF2B5EF4-FFF2-40B4-BE49-F238E27FC236}">
                <a16:creationId xmlns:a16="http://schemas.microsoft.com/office/drawing/2014/main" id="{59247B27-2431-48F8-A06F-7E7D52BF0049}"/>
              </a:ext>
            </a:extLst>
          </p:cNvPr>
          <p:cNvSpPr/>
          <p:nvPr/>
        </p:nvSpPr>
        <p:spPr>
          <a:xfrm>
            <a:off x="9144000" y="1433385"/>
            <a:ext cx="2232000" cy="1008000"/>
          </a:xfrm>
          <a:prstGeom prst="wedgeRectCallout">
            <a:avLst>
              <a:gd name="adj1" fmla="val -63194"/>
              <a:gd name="adj2" fmla="val -290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Calibri"/>
                <a:ea typeface="Roboto"/>
                <a:cs typeface="Calibri"/>
              </a:rPr>
              <a:t>The parent/caregiver intervention as discussed in this deck was implemented in Tshwane, Gauteng.</a:t>
            </a:r>
            <a:endParaRPr lang="en-ZA" sz="1400"/>
          </a:p>
        </p:txBody>
      </p:sp>
      <p:sp>
        <p:nvSpPr>
          <p:cNvPr id="15" name="Speech Bubble: Rectangle 14">
            <a:extLst>
              <a:ext uri="{FF2B5EF4-FFF2-40B4-BE49-F238E27FC236}">
                <a16:creationId xmlns:a16="http://schemas.microsoft.com/office/drawing/2014/main" id="{2822EB71-F5D8-4D75-9CB9-F0FF66D0EF79}"/>
              </a:ext>
            </a:extLst>
          </p:cNvPr>
          <p:cNvSpPr/>
          <p:nvPr/>
        </p:nvSpPr>
        <p:spPr>
          <a:xfrm>
            <a:off x="9138285" y="3188500"/>
            <a:ext cx="2232000" cy="1192803"/>
          </a:xfrm>
          <a:prstGeom prst="wedgeRectCallout">
            <a:avLst>
              <a:gd name="adj1" fmla="val -63194"/>
              <a:gd name="adj2" fmla="val -290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spcAft>
                <a:spcPts val="1200"/>
              </a:spcAft>
            </a:pPr>
            <a:r>
              <a:rPr lang="en-US" sz="1400">
                <a:latin typeface="Calibri"/>
                <a:ea typeface="Roboto"/>
                <a:cs typeface="Calibri"/>
              </a:rPr>
              <a:t>The intervention was specifically designed for and implemented with parents and caregivers of AGYW in Tshwane, South Africa.  </a:t>
            </a:r>
          </a:p>
        </p:txBody>
      </p:sp>
    </p:spTree>
    <p:extLst>
      <p:ext uri="{BB962C8B-B14F-4D97-AF65-F5344CB8AC3E}">
        <p14:creationId xmlns:p14="http://schemas.microsoft.com/office/powerpoint/2010/main" val="7375242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EDF3CA-2863-404D-A607-16139405B033}"/>
              </a:ext>
            </a:extLst>
          </p:cNvPr>
          <p:cNvSpPr>
            <a:spLocks noGrp="1"/>
          </p:cNvSpPr>
          <p:nvPr>
            <p:ph type="title"/>
          </p:nvPr>
        </p:nvSpPr>
        <p:spPr/>
        <p:txBody>
          <a:bodyPr/>
          <a:lstStyle/>
          <a:p>
            <a:r>
              <a:rPr lang="en-US"/>
              <a:t>Intervention approach</a:t>
            </a:r>
          </a:p>
        </p:txBody>
      </p:sp>
      <p:cxnSp>
        <p:nvCxnSpPr>
          <p:cNvPr id="5" name="Straight Connector 4">
            <a:extLst>
              <a:ext uri="{FF2B5EF4-FFF2-40B4-BE49-F238E27FC236}">
                <a16:creationId xmlns:a16="http://schemas.microsoft.com/office/drawing/2014/main" id="{61DC3E9E-3AC9-467C-AB44-28864081D39F}"/>
              </a:ext>
            </a:extLst>
          </p:cNvPr>
          <p:cNvCxnSpPr>
            <a:cxnSpLocks/>
          </p:cNvCxnSpPr>
          <p:nvPr/>
        </p:nvCxnSpPr>
        <p:spPr>
          <a:xfrm>
            <a:off x="850725" y="2839720"/>
            <a:ext cx="96774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6" name="Straight Connector 5">
            <a:extLst>
              <a:ext uri="{FF2B5EF4-FFF2-40B4-BE49-F238E27FC236}">
                <a16:creationId xmlns:a16="http://schemas.microsoft.com/office/drawing/2014/main" id="{2563786E-C70B-4348-A1A6-D6B9D528F7EE}"/>
              </a:ext>
            </a:extLst>
          </p:cNvPr>
          <p:cNvCxnSpPr>
            <a:cxnSpLocks/>
          </p:cNvCxnSpPr>
          <p:nvPr/>
        </p:nvCxnSpPr>
        <p:spPr>
          <a:xfrm>
            <a:off x="850725" y="5363210"/>
            <a:ext cx="9677400" cy="0"/>
          </a:xfrm>
          <a:prstGeom prst="line">
            <a:avLst/>
          </a:prstGeom>
        </p:spPr>
        <p:style>
          <a:lnRef idx="2">
            <a:schemeClr val="accent3"/>
          </a:lnRef>
          <a:fillRef idx="0">
            <a:schemeClr val="accent3"/>
          </a:fillRef>
          <a:effectRef idx="1">
            <a:schemeClr val="accent3"/>
          </a:effectRef>
          <a:fontRef idx="minor">
            <a:schemeClr val="tx1"/>
          </a:fontRef>
        </p:style>
      </p:cxnSp>
      <p:sp>
        <p:nvSpPr>
          <p:cNvPr id="9" name="TextBox 8">
            <a:extLst>
              <a:ext uri="{FF2B5EF4-FFF2-40B4-BE49-F238E27FC236}">
                <a16:creationId xmlns:a16="http://schemas.microsoft.com/office/drawing/2014/main" id="{55DA33AF-E713-4BEA-9D0A-819FE4CBCE52}"/>
              </a:ext>
            </a:extLst>
          </p:cNvPr>
          <p:cNvSpPr txBox="1"/>
          <p:nvPr/>
        </p:nvSpPr>
        <p:spPr>
          <a:xfrm>
            <a:off x="839788" y="2918774"/>
            <a:ext cx="1487382" cy="307777"/>
          </a:xfrm>
          <a:prstGeom prst="rect">
            <a:avLst/>
          </a:prstGeom>
          <a:solidFill>
            <a:srgbClr val="AF3158"/>
          </a:solidFill>
          <a:ln>
            <a:noFill/>
          </a:ln>
        </p:spPr>
        <p:txBody>
          <a:bodyPr wrap="square">
            <a:spAutoFit/>
          </a:bodyPr>
          <a:lstStyle/>
          <a:p>
            <a:r>
              <a:rPr lang="en-US" sz="1400" b="1" i="0">
                <a:solidFill>
                  <a:schemeClr val="bg1"/>
                </a:solidFill>
                <a:latin typeface="Poppins SemiBold" pitchFamily="2" charset="77"/>
                <a:cs typeface="Poppins SemiBold" pitchFamily="2" charset="77"/>
              </a:rPr>
              <a:t>Capability</a:t>
            </a:r>
            <a:endParaRPr lang="en-ZA" sz="1400">
              <a:solidFill>
                <a:schemeClr val="bg1"/>
              </a:solidFill>
            </a:endParaRPr>
          </a:p>
        </p:txBody>
      </p:sp>
      <p:sp>
        <p:nvSpPr>
          <p:cNvPr id="10" name="TextBox 9">
            <a:extLst>
              <a:ext uri="{FF2B5EF4-FFF2-40B4-BE49-F238E27FC236}">
                <a16:creationId xmlns:a16="http://schemas.microsoft.com/office/drawing/2014/main" id="{DA17F8B2-28D9-47C4-B7EC-3E834E463578}"/>
              </a:ext>
            </a:extLst>
          </p:cNvPr>
          <p:cNvSpPr txBox="1"/>
          <p:nvPr/>
        </p:nvSpPr>
        <p:spPr>
          <a:xfrm>
            <a:off x="3629891" y="2917285"/>
            <a:ext cx="1487382" cy="307777"/>
          </a:xfrm>
          <a:prstGeom prst="rect">
            <a:avLst/>
          </a:prstGeom>
          <a:solidFill>
            <a:srgbClr val="05676D"/>
          </a:solidFill>
          <a:ln>
            <a:noFill/>
          </a:ln>
        </p:spPr>
        <p:txBody>
          <a:bodyPr wrap="square">
            <a:spAutoFit/>
          </a:bodyPr>
          <a:lstStyle/>
          <a:p>
            <a:r>
              <a:rPr lang="en-US" sz="1400" b="1" i="0">
                <a:solidFill>
                  <a:schemeClr val="bg1"/>
                </a:solidFill>
                <a:latin typeface="Poppins SemiBold" pitchFamily="2" charset="77"/>
                <a:cs typeface="Poppins SemiBold" pitchFamily="2" charset="77"/>
              </a:rPr>
              <a:t>Opportunity </a:t>
            </a:r>
          </a:p>
        </p:txBody>
      </p:sp>
      <p:sp>
        <p:nvSpPr>
          <p:cNvPr id="11" name="TextBox 10">
            <a:extLst>
              <a:ext uri="{FF2B5EF4-FFF2-40B4-BE49-F238E27FC236}">
                <a16:creationId xmlns:a16="http://schemas.microsoft.com/office/drawing/2014/main" id="{EBE23723-1CCC-4307-95E0-12086647675B}"/>
              </a:ext>
            </a:extLst>
          </p:cNvPr>
          <p:cNvSpPr txBox="1"/>
          <p:nvPr/>
        </p:nvSpPr>
        <p:spPr>
          <a:xfrm>
            <a:off x="6507534" y="2915796"/>
            <a:ext cx="1487382" cy="307777"/>
          </a:xfrm>
          <a:prstGeom prst="rect">
            <a:avLst/>
          </a:prstGeom>
          <a:solidFill>
            <a:srgbClr val="DE9F3B"/>
          </a:solidFill>
          <a:ln>
            <a:noFill/>
          </a:ln>
        </p:spPr>
        <p:txBody>
          <a:bodyPr wrap="square">
            <a:spAutoFit/>
          </a:bodyPr>
          <a:lstStyle/>
          <a:p>
            <a:r>
              <a:rPr lang="en-US" sz="1400" b="1" i="0">
                <a:solidFill>
                  <a:schemeClr val="bg1"/>
                </a:solidFill>
                <a:latin typeface="Poppins SemiBold" pitchFamily="2" charset="77"/>
                <a:cs typeface="Poppins SemiBold" pitchFamily="2" charset="77"/>
              </a:rPr>
              <a:t>Motivation</a:t>
            </a:r>
          </a:p>
        </p:txBody>
      </p:sp>
      <p:sp>
        <p:nvSpPr>
          <p:cNvPr id="12" name="TextBox 11">
            <a:extLst>
              <a:ext uri="{FF2B5EF4-FFF2-40B4-BE49-F238E27FC236}">
                <a16:creationId xmlns:a16="http://schemas.microsoft.com/office/drawing/2014/main" id="{AE7242D7-14FB-475A-8EB0-F2D8B729FB19}"/>
              </a:ext>
            </a:extLst>
          </p:cNvPr>
          <p:cNvSpPr txBox="1"/>
          <p:nvPr/>
        </p:nvSpPr>
        <p:spPr>
          <a:xfrm>
            <a:off x="744006" y="3226551"/>
            <a:ext cx="2732289" cy="1862048"/>
          </a:xfrm>
          <a:prstGeom prst="rect">
            <a:avLst/>
          </a:prstGeom>
          <a:noFill/>
        </p:spPr>
        <p:txBody>
          <a:bodyPr wrap="square" rtlCol="0">
            <a:spAutoFit/>
          </a:bodyPr>
          <a:lstStyle/>
          <a:p>
            <a:pPr>
              <a:spcAft>
                <a:spcPts val="600"/>
              </a:spcAft>
            </a:pPr>
            <a:r>
              <a:rPr lang="en-GB" sz="1100" b="1"/>
              <a:t>Knowledgeable: </a:t>
            </a:r>
            <a:r>
              <a:rPr lang="en-GB" sz="1100"/>
              <a:t>Equipping parents with evidence about HIV infection and unintended pregnancy, including the potential drivers of these. Further sharing knowledge in relation to SRHR and the benefit of AGYW who are able to access such services. </a:t>
            </a:r>
          </a:p>
          <a:p>
            <a:pPr>
              <a:spcAft>
                <a:spcPts val="600"/>
              </a:spcAft>
            </a:pPr>
            <a:r>
              <a:rPr lang="en-GB" sz="1100" b="1"/>
              <a:t>Skills: </a:t>
            </a:r>
            <a:r>
              <a:rPr lang="en-GB" sz="1100"/>
              <a:t>Practical guidance on how to converse with AGYW about HIV prevention and how to support health-seeking behaviours.</a:t>
            </a:r>
            <a:endParaRPr lang="en-ZA" sz="1100"/>
          </a:p>
        </p:txBody>
      </p:sp>
      <p:sp>
        <p:nvSpPr>
          <p:cNvPr id="13" name="TextBox 12">
            <a:extLst>
              <a:ext uri="{FF2B5EF4-FFF2-40B4-BE49-F238E27FC236}">
                <a16:creationId xmlns:a16="http://schemas.microsoft.com/office/drawing/2014/main" id="{20501065-25AB-467E-BB14-F11B423A49AB}"/>
              </a:ext>
            </a:extLst>
          </p:cNvPr>
          <p:cNvSpPr txBox="1"/>
          <p:nvPr/>
        </p:nvSpPr>
        <p:spPr>
          <a:xfrm>
            <a:off x="3524321" y="3226551"/>
            <a:ext cx="2877643" cy="1862048"/>
          </a:xfrm>
          <a:prstGeom prst="rect">
            <a:avLst/>
          </a:prstGeom>
          <a:noFill/>
        </p:spPr>
        <p:txBody>
          <a:bodyPr wrap="square" rtlCol="0">
            <a:spAutoFit/>
          </a:bodyPr>
          <a:lstStyle/>
          <a:p>
            <a:pPr>
              <a:spcAft>
                <a:spcPts val="600"/>
              </a:spcAft>
            </a:pPr>
            <a:r>
              <a:rPr lang="en-GB" sz="1100" b="1"/>
              <a:t>Social influences: </a:t>
            </a:r>
            <a:r>
              <a:rPr lang="en-GB" sz="1100"/>
              <a:t>Connecting the concept of religion and morality with health, protection and church-endorsed actions. Engaging churches to address the topic of HIV prevention among AGYW with parents and caregivers.</a:t>
            </a:r>
          </a:p>
          <a:p>
            <a:pPr>
              <a:spcAft>
                <a:spcPts val="600"/>
              </a:spcAft>
            </a:pPr>
            <a:r>
              <a:rPr lang="en-GB" sz="1100" b="1"/>
              <a:t>Environmental context and resources: </a:t>
            </a:r>
            <a:r>
              <a:rPr lang="en-GB" sz="1100"/>
              <a:t>Churches and religious leaders who encourage parents and caregivers to support efforts of HIV prevention in the lives of their children.</a:t>
            </a:r>
            <a:endParaRPr lang="en-ZA" sz="1100"/>
          </a:p>
        </p:txBody>
      </p:sp>
      <p:sp>
        <p:nvSpPr>
          <p:cNvPr id="14" name="TextBox 13">
            <a:extLst>
              <a:ext uri="{FF2B5EF4-FFF2-40B4-BE49-F238E27FC236}">
                <a16:creationId xmlns:a16="http://schemas.microsoft.com/office/drawing/2014/main" id="{873FE8D9-2B3F-4223-BC42-F0E0604041FC}"/>
              </a:ext>
            </a:extLst>
          </p:cNvPr>
          <p:cNvSpPr txBox="1"/>
          <p:nvPr/>
        </p:nvSpPr>
        <p:spPr>
          <a:xfrm>
            <a:off x="6415525" y="3226551"/>
            <a:ext cx="4517270" cy="2015936"/>
          </a:xfrm>
          <a:prstGeom prst="rect">
            <a:avLst/>
          </a:prstGeom>
          <a:noFill/>
        </p:spPr>
        <p:txBody>
          <a:bodyPr wrap="square" lIns="91440" tIns="45720" rIns="91440" bIns="45720" rtlCol="0" anchor="t">
            <a:spAutoFit/>
          </a:bodyPr>
          <a:lstStyle/>
          <a:p>
            <a:pPr>
              <a:spcAft>
                <a:spcPts val="600"/>
              </a:spcAft>
            </a:pPr>
            <a:r>
              <a:rPr lang="en-GB" sz="1100" b="1"/>
              <a:t>Beliefs about capability: </a:t>
            </a:r>
            <a:r>
              <a:rPr lang="en-GB" sz="1100"/>
              <a:t>Parents/caregivers understanding the context of HIV in SA and embracing their ability to support their children in navigating the epidemic.</a:t>
            </a:r>
          </a:p>
          <a:p>
            <a:pPr>
              <a:spcAft>
                <a:spcPts val="600"/>
              </a:spcAft>
            </a:pPr>
            <a:r>
              <a:rPr lang="en-GB" sz="1100" b="1"/>
              <a:t>Social/professional role and identity: </a:t>
            </a:r>
            <a:r>
              <a:rPr lang="en-GB" sz="1100"/>
              <a:t>Identifying with a church and/or religion that embraces the empowerment and upliftment of youth, especially in relation to HIV prevention.</a:t>
            </a:r>
          </a:p>
          <a:p>
            <a:pPr>
              <a:spcAft>
                <a:spcPts val="600"/>
              </a:spcAft>
            </a:pPr>
            <a:r>
              <a:rPr lang="en-GB" sz="1100" b="1"/>
              <a:t>Beliefs about consequence: </a:t>
            </a:r>
            <a:r>
              <a:rPr lang="en-GB" sz="1100"/>
              <a:t>Understanding that supporting AGYW in their HIV prevention and RH journey will result in positive experiences. </a:t>
            </a:r>
          </a:p>
          <a:p>
            <a:pPr>
              <a:spcAft>
                <a:spcPts val="600"/>
              </a:spcAft>
            </a:pPr>
            <a:r>
              <a:rPr lang="en-GB" sz="1100" b="1"/>
              <a:t>Emotion:</a:t>
            </a:r>
            <a:r>
              <a:rPr lang="en-GB" sz="1100"/>
              <a:t> Supporting the natural instinct of parent/caregivers to protect and support their children.</a:t>
            </a:r>
            <a:endParaRPr lang="en-ZA" sz="1100"/>
          </a:p>
        </p:txBody>
      </p:sp>
      <p:pic>
        <p:nvPicPr>
          <p:cNvPr id="16" name="Picture 15" descr="Graphical user interface, text, application&#10;&#10;Description automatically generated">
            <a:extLst>
              <a:ext uri="{FF2B5EF4-FFF2-40B4-BE49-F238E27FC236}">
                <a16:creationId xmlns:a16="http://schemas.microsoft.com/office/drawing/2014/main" id="{DD1B58CB-22BD-483A-BECF-92A6F09B373B}"/>
              </a:ext>
            </a:extLst>
          </p:cNvPr>
          <p:cNvPicPr>
            <a:picLocks noChangeAspect="1"/>
          </p:cNvPicPr>
          <p:nvPr/>
        </p:nvPicPr>
        <p:blipFill>
          <a:blip r:embed="rId3"/>
          <a:stretch>
            <a:fillRect/>
          </a:stretch>
        </p:blipFill>
        <p:spPr>
          <a:xfrm>
            <a:off x="774207" y="1159618"/>
            <a:ext cx="4327755" cy="1449355"/>
          </a:xfrm>
          <a:prstGeom prst="rect">
            <a:avLst/>
          </a:prstGeom>
        </p:spPr>
      </p:pic>
      <p:sp>
        <p:nvSpPr>
          <p:cNvPr id="17" name="TextBox 16">
            <a:extLst>
              <a:ext uri="{FF2B5EF4-FFF2-40B4-BE49-F238E27FC236}">
                <a16:creationId xmlns:a16="http://schemas.microsoft.com/office/drawing/2014/main" id="{1209A83B-9F05-487C-878A-4DE46A3C86C8}"/>
              </a:ext>
            </a:extLst>
          </p:cNvPr>
          <p:cNvSpPr txBox="1"/>
          <p:nvPr/>
        </p:nvSpPr>
        <p:spPr>
          <a:xfrm>
            <a:off x="744006" y="2530851"/>
            <a:ext cx="4296027" cy="276999"/>
          </a:xfrm>
          <a:prstGeom prst="rect">
            <a:avLst/>
          </a:prstGeom>
          <a:noFill/>
        </p:spPr>
        <p:txBody>
          <a:bodyPr wrap="square" rtlCol="0">
            <a:spAutoFit/>
          </a:bodyPr>
          <a:lstStyle/>
          <a:p>
            <a:r>
              <a:rPr lang="en-GB" sz="1200" i="1"/>
              <a:t>The Eita! Model conceptualised by Project PrEP</a:t>
            </a:r>
            <a:endParaRPr lang="en-ZA" sz="1200" i="1"/>
          </a:p>
        </p:txBody>
      </p:sp>
      <p:sp>
        <p:nvSpPr>
          <p:cNvPr id="18" name="Speech Bubble: Rectangle 17">
            <a:extLst>
              <a:ext uri="{FF2B5EF4-FFF2-40B4-BE49-F238E27FC236}">
                <a16:creationId xmlns:a16="http://schemas.microsoft.com/office/drawing/2014/main" id="{482F37F4-40DC-4FC2-9FFF-7E154A6776EE}"/>
              </a:ext>
            </a:extLst>
          </p:cNvPr>
          <p:cNvSpPr/>
          <p:nvPr/>
        </p:nvSpPr>
        <p:spPr>
          <a:xfrm>
            <a:off x="5240655" y="1034417"/>
            <a:ext cx="2177716" cy="1496434"/>
          </a:xfrm>
          <a:prstGeom prst="wedgeRectCallout">
            <a:avLst>
              <a:gd name="adj1" fmla="val -63194"/>
              <a:gd name="adj2" fmla="val -290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Calibri"/>
                <a:ea typeface="Roboto"/>
                <a:cs typeface="Calibri"/>
              </a:rPr>
              <a:t>The model is underscored by meaningful youth engagement, credibility and trust and a holistic approach that places communities at the </a:t>
            </a:r>
            <a:r>
              <a:rPr lang="en-US" sz="1400" err="1">
                <a:latin typeface="Calibri"/>
                <a:ea typeface="Roboto"/>
                <a:cs typeface="Calibri"/>
              </a:rPr>
              <a:t>centre</a:t>
            </a:r>
            <a:r>
              <a:rPr lang="en-US" sz="1400">
                <a:latin typeface="Calibri"/>
                <a:ea typeface="Roboto"/>
                <a:cs typeface="Calibri"/>
              </a:rPr>
              <a:t>.</a:t>
            </a:r>
            <a:endParaRPr lang="en-ZA" sz="1400"/>
          </a:p>
        </p:txBody>
      </p:sp>
      <p:sp>
        <p:nvSpPr>
          <p:cNvPr id="19" name="Rectangle 18">
            <a:extLst>
              <a:ext uri="{FF2B5EF4-FFF2-40B4-BE49-F238E27FC236}">
                <a16:creationId xmlns:a16="http://schemas.microsoft.com/office/drawing/2014/main" id="{D3F7BA40-F022-409C-8350-751166012DA8}"/>
              </a:ext>
            </a:extLst>
          </p:cNvPr>
          <p:cNvSpPr/>
          <p:nvPr/>
        </p:nvSpPr>
        <p:spPr>
          <a:xfrm>
            <a:off x="7353995" y="533569"/>
            <a:ext cx="1778576" cy="1711820"/>
          </a:xfrm>
          <a:prstGeom prst="rect">
            <a:avLst/>
          </a:prstGeom>
          <a:solidFill>
            <a:srgbClr val="DE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Social mobilisation for community entry, specifically ongoing engagement with key influencers in the lives of AGYW is treated as a priority.</a:t>
            </a:r>
            <a:endParaRPr lang="en-ZA" sz="1400"/>
          </a:p>
        </p:txBody>
      </p:sp>
      <p:sp>
        <p:nvSpPr>
          <p:cNvPr id="20" name="Rectangle 19">
            <a:extLst>
              <a:ext uri="{FF2B5EF4-FFF2-40B4-BE49-F238E27FC236}">
                <a16:creationId xmlns:a16="http://schemas.microsoft.com/office/drawing/2014/main" id="{C1FE2A8A-D90C-4790-91AA-F1540723FF66}"/>
              </a:ext>
            </a:extLst>
          </p:cNvPr>
          <p:cNvSpPr/>
          <p:nvPr/>
        </p:nvSpPr>
        <p:spPr>
          <a:xfrm>
            <a:off x="9060174" y="147286"/>
            <a:ext cx="1692000" cy="1692000"/>
          </a:xfrm>
          <a:prstGeom prst="rect">
            <a:avLst/>
          </a:prstGeom>
          <a:solidFill>
            <a:srgbClr val="AF3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The project recognises the </a:t>
            </a:r>
            <a:br>
              <a:rPr lang="en-GB" sz="1400"/>
            </a:br>
            <a:r>
              <a:rPr lang="en-GB" sz="1400"/>
              <a:t>need for innovative approaches to </a:t>
            </a:r>
            <a:br>
              <a:rPr lang="en-GB" sz="1400"/>
            </a:br>
            <a:r>
              <a:rPr lang="en-GB" sz="1400"/>
              <a:t>reach these audiences.</a:t>
            </a:r>
            <a:endParaRPr lang="en-ZA" sz="1400"/>
          </a:p>
        </p:txBody>
      </p:sp>
      <p:sp>
        <p:nvSpPr>
          <p:cNvPr id="21" name="TextBox 20">
            <a:extLst>
              <a:ext uri="{FF2B5EF4-FFF2-40B4-BE49-F238E27FC236}">
                <a16:creationId xmlns:a16="http://schemas.microsoft.com/office/drawing/2014/main" id="{31917DD4-A0D3-4950-AF8C-D90699025D87}"/>
              </a:ext>
            </a:extLst>
          </p:cNvPr>
          <p:cNvSpPr txBox="1"/>
          <p:nvPr/>
        </p:nvSpPr>
        <p:spPr>
          <a:xfrm>
            <a:off x="850725" y="5441552"/>
            <a:ext cx="1487382" cy="307777"/>
          </a:xfrm>
          <a:prstGeom prst="rect">
            <a:avLst/>
          </a:prstGeom>
          <a:solidFill>
            <a:srgbClr val="635F59"/>
          </a:solidFill>
          <a:ln>
            <a:noFill/>
          </a:ln>
        </p:spPr>
        <p:txBody>
          <a:bodyPr wrap="square">
            <a:spAutoFit/>
          </a:bodyPr>
          <a:lstStyle/>
          <a:p>
            <a:r>
              <a:rPr lang="en-US" sz="1400" b="1" i="0">
                <a:solidFill>
                  <a:schemeClr val="bg1"/>
                </a:solidFill>
                <a:latin typeface="Poppins SemiBold" pitchFamily="2" charset="77"/>
                <a:cs typeface="Poppins SemiBold" pitchFamily="2" charset="77"/>
              </a:rPr>
              <a:t>Format: </a:t>
            </a:r>
          </a:p>
        </p:txBody>
      </p:sp>
      <p:sp>
        <p:nvSpPr>
          <p:cNvPr id="23" name="Rectangle 22">
            <a:extLst>
              <a:ext uri="{FF2B5EF4-FFF2-40B4-BE49-F238E27FC236}">
                <a16:creationId xmlns:a16="http://schemas.microsoft.com/office/drawing/2014/main" id="{6B13536B-4C77-4906-9EDA-EA35AC622971}"/>
              </a:ext>
            </a:extLst>
          </p:cNvPr>
          <p:cNvSpPr/>
          <p:nvPr/>
        </p:nvSpPr>
        <p:spPr>
          <a:xfrm>
            <a:off x="745488" y="5651395"/>
            <a:ext cx="2818977" cy="629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chemeClr val="tx1"/>
                </a:solidFill>
              </a:rPr>
              <a:t>PARENT/ CAREGIVER DIALOGUES</a:t>
            </a:r>
            <a:endParaRPr lang="en-ZA" sz="1400">
              <a:solidFill>
                <a:schemeClr val="tx1"/>
              </a:solidFill>
            </a:endParaRPr>
          </a:p>
        </p:txBody>
      </p:sp>
      <p:sp>
        <p:nvSpPr>
          <p:cNvPr id="24" name="Rectangle 23">
            <a:extLst>
              <a:ext uri="{FF2B5EF4-FFF2-40B4-BE49-F238E27FC236}">
                <a16:creationId xmlns:a16="http://schemas.microsoft.com/office/drawing/2014/main" id="{9AF70154-395C-4221-B7DD-B98D203A027B}"/>
              </a:ext>
            </a:extLst>
          </p:cNvPr>
          <p:cNvSpPr/>
          <p:nvPr/>
        </p:nvSpPr>
        <p:spPr>
          <a:xfrm>
            <a:off x="3629891" y="5527781"/>
            <a:ext cx="3004451" cy="876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chemeClr val="tx1"/>
                </a:solidFill>
              </a:rPr>
              <a:t>MOTHER DIALOGUE PRAYER DAYS</a:t>
            </a:r>
            <a:endParaRPr lang="en-ZA" sz="1400">
              <a:solidFill>
                <a:schemeClr val="tx1"/>
              </a:solidFill>
            </a:endParaRPr>
          </a:p>
        </p:txBody>
      </p:sp>
      <p:sp>
        <p:nvSpPr>
          <p:cNvPr id="25" name="Rectangle 24">
            <a:extLst>
              <a:ext uri="{FF2B5EF4-FFF2-40B4-BE49-F238E27FC236}">
                <a16:creationId xmlns:a16="http://schemas.microsoft.com/office/drawing/2014/main" id="{033D16D3-BCB5-457C-A3B5-42E51E09E012}"/>
              </a:ext>
            </a:extLst>
          </p:cNvPr>
          <p:cNvSpPr/>
          <p:nvPr/>
        </p:nvSpPr>
        <p:spPr>
          <a:xfrm>
            <a:off x="6524679" y="5527781"/>
            <a:ext cx="1487382" cy="876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chemeClr val="tx1"/>
                </a:solidFill>
              </a:rPr>
              <a:t>SOCIAL MEDIA</a:t>
            </a:r>
            <a:endParaRPr lang="en-ZA" sz="1400">
              <a:solidFill>
                <a:schemeClr val="tx1"/>
              </a:solidFill>
            </a:endParaRPr>
          </a:p>
        </p:txBody>
      </p:sp>
    </p:spTree>
    <p:extLst>
      <p:ext uri="{BB962C8B-B14F-4D97-AF65-F5344CB8AC3E}">
        <p14:creationId xmlns:p14="http://schemas.microsoft.com/office/powerpoint/2010/main" val="20366316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F0EF9-95E4-AB43-97A2-9B671AB6F0B5}"/>
              </a:ext>
            </a:extLst>
          </p:cNvPr>
          <p:cNvSpPr>
            <a:spLocks noGrp="1"/>
          </p:cNvSpPr>
          <p:nvPr>
            <p:ph type="title"/>
          </p:nvPr>
        </p:nvSpPr>
        <p:spPr/>
        <p:txBody>
          <a:bodyPr/>
          <a:lstStyle/>
          <a:p>
            <a:r>
              <a:rPr lang="en-US"/>
              <a:t>Surround sound engagement with Tshwane parents and caregivers</a:t>
            </a:r>
          </a:p>
        </p:txBody>
      </p:sp>
      <p:sp>
        <p:nvSpPr>
          <p:cNvPr id="6" name="Rectangle 5">
            <a:extLst>
              <a:ext uri="{FF2B5EF4-FFF2-40B4-BE49-F238E27FC236}">
                <a16:creationId xmlns:a16="http://schemas.microsoft.com/office/drawing/2014/main" id="{F1E0FB76-481C-490A-9C0F-0E7BFB1B7C85}"/>
              </a:ext>
            </a:extLst>
          </p:cNvPr>
          <p:cNvSpPr/>
          <p:nvPr/>
        </p:nvSpPr>
        <p:spPr>
          <a:xfrm>
            <a:off x="10941908" y="0"/>
            <a:ext cx="12500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aphicFrame>
        <p:nvGraphicFramePr>
          <p:cNvPr id="2" name="Table 4">
            <a:extLst>
              <a:ext uri="{FF2B5EF4-FFF2-40B4-BE49-F238E27FC236}">
                <a16:creationId xmlns:a16="http://schemas.microsoft.com/office/drawing/2014/main" id="{26B71CD9-14D9-477A-A378-3CEF79E4CF66}"/>
              </a:ext>
            </a:extLst>
          </p:cNvPr>
          <p:cNvGraphicFramePr>
            <a:graphicFrameLocks noGrp="1"/>
          </p:cNvGraphicFramePr>
          <p:nvPr/>
        </p:nvGraphicFramePr>
        <p:xfrm>
          <a:off x="258792" y="1452113"/>
          <a:ext cx="11687899" cy="4937760"/>
        </p:xfrm>
        <a:graphic>
          <a:graphicData uri="http://schemas.openxmlformats.org/drawingml/2006/table">
            <a:tbl>
              <a:tblPr firstRow="1" bandRow="1">
                <a:tableStyleId>{5C22544A-7EE6-4342-B048-85BDC9FD1C3A}</a:tableStyleId>
              </a:tblPr>
              <a:tblGrid>
                <a:gridCol w="1273071">
                  <a:extLst>
                    <a:ext uri="{9D8B030D-6E8A-4147-A177-3AD203B41FA5}">
                      <a16:colId xmlns:a16="http://schemas.microsoft.com/office/drawing/2014/main" val="3088775177"/>
                    </a:ext>
                  </a:extLst>
                </a:gridCol>
                <a:gridCol w="2851542">
                  <a:extLst>
                    <a:ext uri="{9D8B030D-6E8A-4147-A177-3AD203B41FA5}">
                      <a16:colId xmlns:a16="http://schemas.microsoft.com/office/drawing/2014/main" val="3155608429"/>
                    </a:ext>
                  </a:extLst>
                </a:gridCol>
                <a:gridCol w="2766060">
                  <a:extLst>
                    <a:ext uri="{9D8B030D-6E8A-4147-A177-3AD203B41FA5}">
                      <a16:colId xmlns:a16="http://schemas.microsoft.com/office/drawing/2014/main" val="576708995"/>
                    </a:ext>
                  </a:extLst>
                </a:gridCol>
                <a:gridCol w="2577465">
                  <a:extLst>
                    <a:ext uri="{9D8B030D-6E8A-4147-A177-3AD203B41FA5}">
                      <a16:colId xmlns:a16="http://schemas.microsoft.com/office/drawing/2014/main" val="3360504570"/>
                    </a:ext>
                  </a:extLst>
                </a:gridCol>
                <a:gridCol w="2219761">
                  <a:extLst>
                    <a:ext uri="{9D8B030D-6E8A-4147-A177-3AD203B41FA5}">
                      <a16:colId xmlns:a16="http://schemas.microsoft.com/office/drawing/2014/main" val="2615426298"/>
                    </a:ext>
                  </a:extLst>
                </a:gridCol>
              </a:tblGrid>
              <a:tr h="370840">
                <a:tc>
                  <a:txBody>
                    <a:bodyPr/>
                    <a:lstStyle/>
                    <a:p>
                      <a:r>
                        <a:rPr lang="en-GB"/>
                        <a:t>WHAT?</a:t>
                      </a:r>
                      <a:endParaRPr lang="en-ZA"/>
                    </a:p>
                  </a:txBody>
                  <a:tcPr/>
                </a:tc>
                <a:tc>
                  <a:txBody>
                    <a:bodyPr/>
                    <a:lstStyle/>
                    <a:p>
                      <a:r>
                        <a:rPr lang="en-GB"/>
                        <a:t>BY WHOM?</a:t>
                      </a:r>
                      <a:endParaRPr lang="en-ZA"/>
                    </a:p>
                  </a:txBody>
                  <a:tcPr/>
                </a:tc>
                <a:tc>
                  <a:txBody>
                    <a:bodyPr/>
                    <a:lstStyle/>
                    <a:p>
                      <a:r>
                        <a:rPr lang="en-GB"/>
                        <a:t>FOR HOW LONG?</a:t>
                      </a:r>
                      <a:endParaRPr lang="en-ZA"/>
                    </a:p>
                  </a:txBody>
                  <a:tcPr/>
                </a:tc>
                <a:tc>
                  <a:txBody>
                    <a:bodyPr/>
                    <a:lstStyle/>
                    <a:p>
                      <a:r>
                        <a:rPr lang="en-GB"/>
                        <a:t>WHAT WAS SAID?</a:t>
                      </a:r>
                      <a:endParaRPr lang="en-ZA"/>
                    </a:p>
                  </a:txBody>
                  <a:tcPr/>
                </a:tc>
                <a:tc>
                  <a:txBody>
                    <a:bodyPr/>
                    <a:lstStyle/>
                    <a:p>
                      <a:r>
                        <a:rPr lang="en-GB"/>
                        <a:t>WHAT DID IT LOOK LIKE?</a:t>
                      </a:r>
                      <a:endParaRPr lang="en-ZA"/>
                    </a:p>
                  </a:txBody>
                  <a:tcPr/>
                </a:tc>
                <a:extLst>
                  <a:ext uri="{0D108BD9-81ED-4DB2-BD59-A6C34878D82A}">
                    <a16:rowId xmlns:a16="http://schemas.microsoft.com/office/drawing/2014/main" val="4267915359"/>
                  </a:ext>
                </a:extLst>
              </a:tr>
              <a:tr h="370840">
                <a:tc>
                  <a:txBody>
                    <a:bodyPr/>
                    <a:lstStyle/>
                    <a:p>
                      <a:r>
                        <a:rPr lang="en-GB" sz="1200">
                          <a:latin typeface="+mn-lt"/>
                        </a:rPr>
                        <a:t>Parent/</a:t>
                      </a:r>
                      <a:br>
                        <a:rPr lang="en-GB" sz="1200">
                          <a:latin typeface="+mn-lt"/>
                        </a:rPr>
                      </a:br>
                      <a:r>
                        <a:rPr lang="en-GB" sz="1200">
                          <a:latin typeface="+mn-lt"/>
                        </a:rPr>
                        <a:t>Caregiver dialogues</a:t>
                      </a:r>
                      <a:endParaRPr lang="en-ZA" sz="1200">
                        <a:latin typeface="+mn-lt"/>
                      </a:endParaRPr>
                    </a:p>
                  </a:txBody>
                  <a:tcPr/>
                </a:tc>
                <a:tc>
                  <a:txBody>
                    <a:bodyPr/>
                    <a:lstStyle/>
                    <a:p>
                      <a:r>
                        <a:rPr lang="en-GB" sz="1200">
                          <a:latin typeface="+mn-lt"/>
                        </a:rPr>
                        <a:t>Scripts developed collaboratively with programmers and site-level staff, adapted based on CBO feedback – all staff trained on oral </a:t>
                      </a:r>
                      <a:r>
                        <a:rPr lang="en-GB" sz="1200" err="1">
                          <a:latin typeface="+mn-lt"/>
                        </a:rPr>
                        <a:t>PrEP</a:t>
                      </a:r>
                      <a:r>
                        <a:rPr lang="en-GB" sz="1200">
                          <a:latin typeface="+mn-lt"/>
                        </a:rPr>
                        <a:t> and community sensitisation. CBOs responsible for mobilising parents/caregivers in the community to attend. CBOs also trained.</a:t>
                      </a:r>
                      <a:endParaRPr lang="en-ZA" sz="1200">
                        <a:latin typeface="+mn-lt"/>
                      </a:endParaRPr>
                    </a:p>
                  </a:txBody>
                  <a:tcPr/>
                </a:tc>
                <a:tc>
                  <a:txBody>
                    <a:bodyPr/>
                    <a:lstStyle/>
                    <a:p>
                      <a:r>
                        <a:rPr lang="en-GB" sz="1200">
                          <a:latin typeface="+mn-lt"/>
                        </a:rPr>
                        <a:t>Ongoing – Project </a:t>
                      </a:r>
                      <a:r>
                        <a:rPr lang="en-GB" sz="1200" err="1">
                          <a:latin typeface="+mn-lt"/>
                        </a:rPr>
                        <a:t>PrEP</a:t>
                      </a:r>
                      <a:r>
                        <a:rPr lang="en-GB" sz="1200">
                          <a:latin typeface="+mn-lt"/>
                        </a:rPr>
                        <a:t> aims to have at least 2 parent dialogues per quarter in all its implementing clusters.</a:t>
                      </a:r>
                      <a:endParaRPr lang="en-ZA" sz="1200">
                        <a:latin typeface="+mn-lt"/>
                      </a:endParaRPr>
                    </a:p>
                  </a:txBody>
                  <a:tcPr/>
                </a:tc>
                <a:tc>
                  <a:txBody>
                    <a:bodyPr/>
                    <a:lstStyle/>
                    <a:p>
                      <a:r>
                        <a:rPr lang="en-GB" sz="1200">
                          <a:latin typeface="+mn-lt"/>
                        </a:rPr>
                        <a:t>Highlighted the rising number of AGYW HIV infections and unintended pregnancy, and the potential reasons.</a:t>
                      </a:r>
                    </a:p>
                    <a:p>
                      <a:r>
                        <a:rPr lang="en-GB" sz="1200">
                          <a:latin typeface="+mn-lt"/>
                        </a:rPr>
                        <a:t>Focussed on the opportunity for parents to be agents of positive change in their children’s lives.</a:t>
                      </a:r>
                      <a:endParaRPr lang="en-ZA" sz="1200">
                        <a:latin typeface="+mn-lt"/>
                      </a:endParaRPr>
                    </a:p>
                  </a:txBody>
                  <a:tcPr/>
                </a:tc>
                <a:tc>
                  <a:txBody>
                    <a:bodyPr/>
                    <a:lstStyle/>
                    <a:p>
                      <a:r>
                        <a:rPr lang="en-GB" sz="1200">
                          <a:latin typeface="+mn-lt"/>
                        </a:rPr>
                        <a:t>Dialogue script (used as guidance)</a:t>
                      </a:r>
                    </a:p>
                    <a:p>
                      <a:r>
                        <a:rPr lang="en-GB" sz="1200">
                          <a:latin typeface="+mn-lt"/>
                        </a:rPr>
                        <a:t>Comfortable community space and catering provided by CBO.</a:t>
                      </a:r>
                      <a:endParaRPr lang="en-ZA" sz="1200">
                        <a:latin typeface="+mn-lt"/>
                      </a:endParaRPr>
                    </a:p>
                  </a:txBody>
                  <a:tcPr/>
                </a:tc>
                <a:extLst>
                  <a:ext uri="{0D108BD9-81ED-4DB2-BD59-A6C34878D82A}">
                    <a16:rowId xmlns:a16="http://schemas.microsoft.com/office/drawing/2014/main" val="3550204354"/>
                  </a:ext>
                </a:extLst>
              </a:tr>
              <a:tr h="370840">
                <a:tc>
                  <a:txBody>
                    <a:bodyPr/>
                    <a:lstStyle/>
                    <a:p>
                      <a:r>
                        <a:rPr lang="en-GB" sz="1200">
                          <a:latin typeface="+mn-lt"/>
                        </a:rPr>
                        <a:t>Tshwane mother and grand-mother prayer day</a:t>
                      </a:r>
                    </a:p>
                  </a:txBody>
                  <a:tcPr/>
                </a:tc>
                <a:tc>
                  <a:txBody>
                    <a:bodyPr/>
                    <a:lstStyle/>
                    <a:p>
                      <a:r>
                        <a:rPr lang="en-ZA" sz="1200">
                          <a:latin typeface="+mn-lt"/>
                        </a:rPr>
                        <a:t>CBO briefed to approach local church forums to mobilise religiously observant mothers and grandmothers. Scripts </a:t>
                      </a:r>
                      <a:r>
                        <a:rPr lang="en-GB" sz="1200" b="0" i="0" u="none" strike="noStrike" noProof="0">
                          <a:latin typeface="+mn-lt"/>
                        </a:rPr>
                        <a:t>collaboratively </a:t>
                      </a:r>
                      <a:r>
                        <a:rPr lang="en-ZA" sz="1200" b="0" i="0" u="none" strike="noStrike" noProof="0">
                          <a:latin typeface="+mn-lt"/>
                        </a:rPr>
                        <a:t>developed </a:t>
                      </a:r>
                      <a:r>
                        <a:rPr lang="en-GB" sz="1200" b="0" i="0" u="none" strike="noStrike" noProof="0">
                          <a:latin typeface="+mn-lt"/>
                        </a:rPr>
                        <a:t>with programmers and site-level staff. Staff and CBOs trained on need for </a:t>
                      </a:r>
                      <a:r>
                        <a:rPr lang="en-ZA" sz="1200" b="0" i="0" u="none" strike="noStrike" noProof="0">
                          <a:latin typeface="+mn-lt"/>
                        </a:rPr>
                        <a:t>engaging parents to overcome this obstacle to uptake and continuation.</a:t>
                      </a:r>
                      <a:r>
                        <a:rPr lang="en-GB" sz="1200" b="0" i="0" u="none" strike="noStrike" noProof="0">
                          <a:latin typeface="+mn-lt"/>
                        </a:rPr>
                        <a:t> </a:t>
                      </a:r>
                      <a:endParaRPr lang="en-ZA" sz="1200">
                        <a:latin typeface="+mn-lt"/>
                      </a:endParaRPr>
                    </a:p>
                  </a:txBody>
                  <a:tcPr/>
                </a:tc>
                <a:tc>
                  <a:txBody>
                    <a:bodyPr/>
                    <a:lstStyle/>
                    <a:p>
                      <a:r>
                        <a:rPr lang="en-ZA" sz="1200">
                          <a:latin typeface="+mn-lt"/>
                        </a:rPr>
                        <a:t>Prayer days/other special events: If major obstacles to initiation or continuation emerge in a specific cluster these are strategically designed to challenge the obstacle.</a:t>
                      </a:r>
                    </a:p>
                  </a:txBody>
                  <a:tcPr/>
                </a:tc>
                <a:tc>
                  <a:txBody>
                    <a:bodyPr/>
                    <a:lstStyle/>
                    <a:p>
                      <a:pPr lvl="0">
                        <a:buNone/>
                      </a:pPr>
                      <a:r>
                        <a:rPr lang="en-ZA" sz="1200" b="0" i="0" u="none" strike="noStrike" noProof="0">
                          <a:latin typeface="+mn-lt"/>
                        </a:rPr>
                        <a:t>Incorporated prayer for HIV prevention, those infected and affected by HIV. Discussed supporting AGYW to access SRH services including oral </a:t>
                      </a:r>
                      <a:r>
                        <a:rPr lang="en-ZA" sz="1200" b="0" i="0" u="none" strike="noStrike" noProof="0" err="1">
                          <a:latin typeface="+mn-lt"/>
                        </a:rPr>
                        <a:t>PrEP</a:t>
                      </a:r>
                      <a:r>
                        <a:rPr lang="en-ZA" sz="1200" b="0" i="0" u="none" strike="noStrike" noProof="0">
                          <a:latin typeface="+mn-lt"/>
                        </a:rPr>
                        <a:t> to reduce high incidence in the community for that cohort. Requested support to encourage service uptake.</a:t>
                      </a:r>
                    </a:p>
                  </a:txBody>
                  <a:tcPr/>
                </a:tc>
                <a:tc>
                  <a:txBody>
                    <a:bodyPr/>
                    <a:lstStyle/>
                    <a:p>
                      <a:r>
                        <a:rPr lang="en-ZA" sz="1200">
                          <a:latin typeface="+mn-lt"/>
                        </a:rPr>
                        <a:t>Dialogue script used as guidance. Took place in churches during services </a:t>
                      </a:r>
                      <a:br>
                        <a:rPr lang="en-ZA" sz="1200">
                          <a:latin typeface="+mn-lt"/>
                        </a:rPr>
                      </a:br>
                      <a:r>
                        <a:rPr lang="en-ZA" sz="1200">
                          <a:latin typeface="+mn-lt"/>
                        </a:rPr>
                        <a:t>designed for this intervention. Catering provided by CBO.</a:t>
                      </a:r>
                    </a:p>
                  </a:txBody>
                  <a:tcPr/>
                </a:tc>
                <a:extLst>
                  <a:ext uri="{0D108BD9-81ED-4DB2-BD59-A6C34878D82A}">
                    <a16:rowId xmlns:a16="http://schemas.microsoft.com/office/drawing/2014/main" val="1272162245"/>
                  </a:ext>
                </a:extLst>
              </a:tr>
              <a:tr h="370840">
                <a:tc>
                  <a:txBody>
                    <a:bodyPr/>
                    <a:lstStyle/>
                    <a:p>
                      <a:r>
                        <a:rPr lang="en-GB" sz="1200"/>
                        <a:t>Social media for Tshwane parents</a:t>
                      </a:r>
                      <a:endParaRPr lang="en-ZA" sz="1200"/>
                    </a:p>
                  </a:txBody>
                  <a:tcPr/>
                </a:tc>
                <a:tc>
                  <a:txBody>
                    <a:bodyPr/>
                    <a:lstStyle/>
                    <a:p>
                      <a:r>
                        <a:rPr lang="en-ZA" sz="1200"/>
                        <a:t>Social media posts were inspired by parent/caregiver engagements and developed by head office staff. </a:t>
                      </a:r>
                    </a:p>
                  </a:txBody>
                  <a:tcPr/>
                </a:tc>
                <a:tc>
                  <a:txBody>
                    <a:bodyPr/>
                    <a:lstStyle/>
                    <a:p>
                      <a:pPr lvl="0" algn="l">
                        <a:lnSpc>
                          <a:spcPct val="100000"/>
                        </a:lnSpc>
                        <a:spcBef>
                          <a:spcPts val="0"/>
                        </a:spcBef>
                        <a:spcAft>
                          <a:spcPts val="0"/>
                        </a:spcAft>
                      </a:pPr>
                      <a:r>
                        <a:rPr lang="en-ZA" sz="1200"/>
                        <a:t>Project </a:t>
                      </a:r>
                      <a:r>
                        <a:rPr lang="en-ZA" sz="1200" err="1"/>
                        <a:t>PrEP</a:t>
                      </a:r>
                      <a:r>
                        <a:rPr lang="en-ZA" sz="1200"/>
                        <a:t> shared 12 posts on </a:t>
                      </a:r>
                      <a:endParaRPr lang="en-US" sz="1200"/>
                    </a:p>
                    <a:p>
                      <a:pPr lvl="0" algn="l">
                        <a:lnSpc>
                          <a:spcPct val="100000"/>
                        </a:lnSpc>
                        <a:spcBef>
                          <a:spcPts val="0"/>
                        </a:spcBef>
                        <a:spcAft>
                          <a:spcPts val="0"/>
                        </a:spcAft>
                        <a:buNone/>
                      </a:pPr>
                      <a:r>
                        <a:rPr lang="en-ZA" sz="1200" b="0" i="0" u="none" strike="noStrike" noProof="0" err="1">
                          <a:latin typeface="Calibri"/>
                        </a:rPr>
                        <a:t>MyPrEPSouthAfrica's</a:t>
                      </a:r>
                      <a:r>
                        <a:rPr lang="en-ZA" sz="1200" b="0" i="0" u="none" strike="noStrike" noProof="0">
                          <a:latin typeface="Calibri"/>
                        </a:rPr>
                        <a:t> Facebook page </a:t>
                      </a:r>
                      <a:r>
                        <a:rPr lang="en-ZA" sz="1200"/>
                        <a:t>for 1 month and was boosted among male and females aged (18-65+) in all Project </a:t>
                      </a:r>
                      <a:r>
                        <a:rPr lang="en-ZA" sz="1200" err="1"/>
                        <a:t>PrEP's</a:t>
                      </a:r>
                      <a:r>
                        <a:rPr lang="en-ZA" sz="1200"/>
                        <a:t> clusters, including Tshwane. Only 6 posts were boosted for a period of 5 days @ R300-R500 each.</a:t>
                      </a:r>
                      <a:endParaRPr lang="en-US" sz="1200"/>
                    </a:p>
                  </a:txBody>
                  <a:tcPr/>
                </a:tc>
                <a:tc>
                  <a:txBody>
                    <a:bodyPr/>
                    <a:lstStyle/>
                    <a:p>
                      <a:r>
                        <a:rPr lang="en-ZA" sz="1200"/>
                        <a:t>Messages encouraged </a:t>
                      </a:r>
                    </a:p>
                    <a:p>
                      <a:pPr lvl="0">
                        <a:buNone/>
                      </a:pPr>
                      <a:r>
                        <a:rPr lang="en-ZA" sz="1200"/>
                        <a:t>parents to talk about </a:t>
                      </a:r>
                      <a:r>
                        <a:rPr lang="en-ZA" sz="1200" err="1"/>
                        <a:t>PrEP</a:t>
                      </a:r>
                      <a:r>
                        <a:rPr lang="en-ZA" sz="1200"/>
                        <a:t> and empowered them to teach young women how to prevent HIV. </a:t>
                      </a:r>
                      <a:r>
                        <a:rPr lang="en-ZA" sz="1200" b="0" i="0" u="none" strike="noStrike" noProof="0">
                          <a:latin typeface="Calibri"/>
                        </a:rPr>
                        <a:t>The call to action directed people to either chat via Facebook messenger or to visit the myprep.co.za website.</a:t>
                      </a:r>
                      <a:endParaRPr lang="en-ZA" sz="1200"/>
                    </a:p>
                  </a:txBody>
                  <a:tcPr/>
                </a:tc>
                <a:tc>
                  <a:txBody>
                    <a:bodyPr/>
                    <a:lstStyle/>
                    <a:p>
                      <a:r>
                        <a:rPr lang="en-ZA" sz="1200"/>
                        <a:t>Posts were designed using a graphic and a short headline </a:t>
                      </a:r>
                      <a:endParaRPr lang="en-US" sz="1200"/>
                    </a:p>
                    <a:p>
                      <a:pPr lvl="0">
                        <a:buNone/>
                      </a:pPr>
                      <a:r>
                        <a:rPr lang="en-ZA" sz="1200"/>
                        <a:t>in English and vernacular. Posts were shared on Facebook and designed with minimal text so that it captures the mobile audience effectively.</a:t>
                      </a:r>
                    </a:p>
                  </a:txBody>
                  <a:tcPr/>
                </a:tc>
                <a:extLst>
                  <a:ext uri="{0D108BD9-81ED-4DB2-BD59-A6C34878D82A}">
                    <a16:rowId xmlns:a16="http://schemas.microsoft.com/office/drawing/2014/main" val="1167151912"/>
                  </a:ext>
                </a:extLst>
              </a:tr>
            </a:tbl>
          </a:graphicData>
        </a:graphic>
      </p:graphicFrame>
      <p:sp>
        <p:nvSpPr>
          <p:cNvPr id="5" name="Speech Bubble: Rectangle 4">
            <a:extLst>
              <a:ext uri="{FF2B5EF4-FFF2-40B4-BE49-F238E27FC236}">
                <a16:creationId xmlns:a16="http://schemas.microsoft.com/office/drawing/2014/main" id="{8F4886CD-0B10-4CEE-8F76-0EA2D0589908}"/>
              </a:ext>
            </a:extLst>
          </p:cNvPr>
          <p:cNvSpPr/>
          <p:nvPr/>
        </p:nvSpPr>
        <p:spPr>
          <a:xfrm>
            <a:off x="8175899" y="988900"/>
            <a:ext cx="2916000" cy="309493"/>
          </a:xfrm>
          <a:prstGeom prst="wedgeRectCallout">
            <a:avLst>
              <a:gd name="adj1" fmla="val -34780"/>
              <a:gd name="adj2" fmla="val 100430"/>
            </a:avLst>
          </a:prstGeom>
          <a:solidFill>
            <a:srgbClr val="DE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 HOLISTIC INTERVENTION</a:t>
            </a:r>
            <a:endParaRPr lang="en-ZA"/>
          </a:p>
        </p:txBody>
      </p:sp>
    </p:spTree>
    <p:extLst>
      <p:ext uri="{BB962C8B-B14F-4D97-AF65-F5344CB8AC3E}">
        <p14:creationId xmlns:p14="http://schemas.microsoft.com/office/powerpoint/2010/main" val="2412980881"/>
      </p:ext>
    </p:extLst>
  </p:cSld>
  <p:clrMapOvr>
    <a:masterClrMapping/>
  </p:clrMapOvr>
</p:sld>
</file>

<file path=ppt/theme/_rels/theme13.xml.rels><?xml version="1.0" encoding="UTF-8" standalone="yes"?>
<Relationships xmlns="http://schemas.openxmlformats.org/package/2006/relationships"><Relationship Id="rId1" Type="http://schemas.openxmlformats.org/officeDocument/2006/relationships/image" Target="../media/image71.jpeg"/></Relationships>
</file>

<file path=ppt/theme/theme1.xml><?xml version="1.0" encoding="utf-8"?>
<a:theme xmlns:a="http://schemas.openxmlformats.org/drawingml/2006/main" name="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_PPT Presentation Template_FINAL" id="{41040359-4A50-4A4A-9E33-46F45ED8A960}" vid="{B81B7815-E060-46AB-85F5-0EE2F71B43AB}"/>
    </a:ext>
  </a:extLst>
</a:theme>
</file>

<file path=ppt/theme/theme10.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4DEC760-4842-3E4A-964B-F445545CC0B0}" vid="{65BA07B5-49AE-B845-81C3-BF9A9A2BCC1A}"/>
    </a:ext>
  </a:extLst>
</a:theme>
</file>

<file path=ppt/theme/theme1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4DEC760-4842-3E4A-964B-F445545CC0B0}" vid="{65BA07B5-49AE-B845-81C3-BF9A9A2BCC1A}"/>
    </a:ext>
  </a:extLst>
</a:theme>
</file>

<file path=ppt/theme/theme3.xml><?xml version="1.0" encoding="utf-8"?>
<a:theme xmlns:a="http://schemas.openxmlformats.org/drawingml/2006/main" name="2_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4DEC760-4842-3E4A-964B-F445545CC0B0}" vid="{65BA07B5-49AE-B845-81C3-BF9A9A2BCC1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4DEC760-4842-3E4A-964B-F445545CC0B0}" vid="{65BA07B5-49AE-B845-81C3-BF9A9A2BCC1A}"/>
    </a:ext>
  </a:ext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Jhpiego_external 13">
    <a:dk1>
      <a:srgbClr val="305B75"/>
    </a:dk1>
    <a:lt1>
      <a:srgbClr val="FFFFFF"/>
    </a:lt1>
    <a:dk2>
      <a:srgbClr val="FFFFFF"/>
    </a:dk2>
    <a:lt2>
      <a:srgbClr val="808080"/>
    </a:lt2>
    <a:accent1>
      <a:srgbClr val="E9804F"/>
    </a:accent1>
    <a:accent2>
      <a:srgbClr val="61B1E3"/>
    </a:accent2>
    <a:accent3>
      <a:srgbClr val="FFFFFF"/>
    </a:accent3>
    <a:accent4>
      <a:srgbClr val="274C63"/>
    </a:accent4>
    <a:accent5>
      <a:srgbClr val="F2C0B2"/>
    </a:accent5>
    <a:accent6>
      <a:srgbClr val="57A0CE"/>
    </a:accent6>
    <a:hlink>
      <a:srgbClr val="9B5A97"/>
    </a:hlink>
    <a:folHlink>
      <a:srgbClr val="99C525"/>
    </a:folHlink>
  </a:clrScheme>
  <a:fontScheme name="Jhpiego_externa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18" ma:contentTypeDescription="Create a new document." ma:contentTypeScope="" ma:versionID="db235ef9cd5e4203c8c5e0ffb862b242">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ef0a53d1d17084104c8ff2252ea4822d"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35616bd-f3ab-4ee4-8f55-73cb5167d911">
      <UserInfo>
        <DisplayName>Casey Bishopp</DisplayName>
        <AccountId>16</AccountId>
        <AccountType/>
      </UserInfo>
      <UserInfo>
        <DisplayName>Rose Wilcher</DisplayName>
        <AccountId>18</AccountId>
        <AccountType/>
      </UserInfo>
      <UserInfo>
        <DisplayName>Katie Schwartz</DisplayName>
        <AccountId>15</AccountId>
        <AccountType/>
      </UserInfo>
      <UserInfo>
        <DisplayName>Kristine Torjesen</DisplayName>
        <AccountId>14</AccountId>
        <AccountType/>
      </UserInfo>
      <UserInfo>
        <DisplayName>Martha Larson</DisplayName>
        <AccountId>12</AccountId>
        <AccountType/>
      </UserInfo>
      <UserInfo>
        <DisplayName>Alisa Alano</DisplayName>
        <AccountId>17</AccountId>
        <AccountType/>
      </UserInfo>
      <UserInfo>
        <DisplayName>Morgan Garcia</DisplayName>
        <AccountId>20</AccountId>
        <AccountType/>
      </UserInfo>
    </SharedWithUsers>
    <TaxCatchAll xmlns="d35616bd-f3ab-4ee4-8f55-73cb5167d911" xsi:nil="true"/>
    <lcf76f155ced4ddcb4097134ff3c332f xmlns="1865d82a-bf83-4eaa-817a-e97c662b7d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B7D294-EA69-4B6E-8ACD-2D6799700D12}">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3479079-273F-4AE9-85C4-98276B00939E}">
  <ds:schemaRefs>
    <ds:schemaRef ds:uri="http://schemas.microsoft.com/sharepoint/v3/contenttype/forms"/>
  </ds:schemaRefs>
</ds:datastoreItem>
</file>

<file path=customXml/itemProps3.xml><?xml version="1.0" encoding="utf-8"?>
<ds:datastoreItem xmlns:ds="http://schemas.openxmlformats.org/officeDocument/2006/customXml" ds:itemID="{E36EBD7C-FDA1-47A0-8E65-4816BEEBFFC4}">
  <ds:schemaRefs>
    <ds:schemaRef ds:uri="http://purl.org/dc/terms/"/>
    <ds:schemaRef ds:uri="1865d82a-bf83-4eaa-817a-e97c662b7d46"/>
    <ds:schemaRef ds:uri="http://www.w3.org/XML/1998/namespace"/>
    <ds:schemaRef ds:uri="http://purl.org/dc/elements/1.1/"/>
    <ds:schemaRef ds:uri="http://schemas.microsoft.com/office/infopath/2007/PartnerControls"/>
    <ds:schemaRef ds:uri="http://schemas.openxmlformats.org/package/2006/metadata/core-properties"/>
    <ds:schemaRef ds:uri="d35616bd-f3ab-4ee4-8f55-73cb5167d911"/>
    <ds:schemaRef ds:uri="http://purl.org/dc/dcmitype/"/>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MOSAIC-Template Core Colors</Template>
  <TotalTime>1</TotalTime>
  <Words>32419</Words>
  <Application>Microsoft Office PowerPoint</Application>
  <PresentationFormat>Widescreen</PresentationFormat>
  <Paragraphs>2830</Paragraphs>
  <Slides>216</Slides>
  <Notes>117</Notes>
  <HiddenSlides>0</HiddenSlides>
  <MMClips>0</MMClips>
  <ScaleCrop>false</ScaleCrop>
  <HeadingPairs>
    <vt:vector size="8" baseType="variant">
      <vt:variant>
        <vt:lpstr>Fonts Used</vt:lpstr>
      </vt:variant>
      <vt:variant>
        <vt:i4>32</vt:i4>
      </vt:variant>
      <vt:variant>
        <vt:lpstr>Theme</vt:lpstr>
      </vt:variant>
      <vt:variant>
        <vt:i4>13</vt:i4>
      </vt:variant>
      <vt:variant>
        <vt:lpstr>Embedded OLE Servers</vt:lpstr>
      </vt:variant>
      <vt:variant>
        <vt:i4>1</vt:i4>
      </vt:variant>
      <vt:variant>
        <vt:lpstr>Slide Titles</vt:lpstr>
      </vt:variant>
      <vt:variant>
        <vt:i4>216</vt:i4>
      </vt:variant>
    </vt:vector>
  </HeadingPairs>
  <TitlesOfParts>
    <vt:vector size="262" baseType="lpstr">
      <vt:lpstr>300 Trojans Condensed</vt:lpstr>
      <vt:lpstr>Arial</vt:lpstr>
      <vt:lpstr>Arial Narrow</vt:lpstr>
      <vt:lpstr>Avenir Medium</vt:lpstr>
      <vt:lpstr>Barlow</vt:lpstr>
      <vt:lpstr>Barlow ExtraBold</vt:lpstr>
      <vt:lpstr>Calibri</vt:lpstr>
      <vt:lpstr>Calibri Light</vt:lpstr>
      <vt:lpstr>Century Gothic</vt:lpstr>
      <vt:lpstr>Courier New</vt:lpstr>
      <vt:lpstr>Gill Sans Infant MT</vt:lpstr>
      <vt:lpstr>Gill Sans Infant Std</vt:lpstr>
      <vt:lpstr>Gill Sans MT</vt:lpstr>
      <vt:lpstr>Helvetica</vt:lpstr>
      <vt:lpstr>Helvetica Light</vt:lpstr>
      <vt:lpstr>Helvetica Neue</vt:lpstr>
      <vt:lpstr>Helvetica Neue Light</vt:lpstr>
      <vt:lpstr>Montserrat</vt:lpstr>
      <vt:lpstr>Montserrat-Regular</vt:lpstr>
      <vt:lpstr>Montserrat-SemiBold</vt:lpstr>
      <vt:lpstr>Muli SemiBold</vt:lpstr>
      <vt:lpstr>Poppins</vt:lpstr>
      <vt:lpstr>Poppins SemiBold</vt:lpstr>
      <vt:lpstr>PT Sans</vt:lpstr>
      <vt:lpstr>Roboto</vt:lpstr>
      <vt:lpstr>Roboto Regular</vt:lpstr>
      <vt:lpstr>Segoe UI</vt:lpstr>
      <vt:lpstr>Times New Roman</vt:lpstr>
      <vt:lpstr>Tw Cen MT</vt:lpstr>
      <vt:lpstr>Tw Cen MT Condensed</vt:lpstr>
      <vt:lpstr>Tw Cen MT Condensed Extra Bold</vt:lpstr>
      <vt:lpstr>Wingdings</vt:lpstr>
      <vt:lpstr>MOSAIC-Template Core Colors</vt:lpstr>
      <vt:lpstr>1_MOSAIC-Template Core Colors</vt:lpstr>
      <vt:lpstr>2_MOSAIC-Template Core Colors</vt:lpstr>
      <vt:lpstr>3_Office Theme</vt:lpstr>
      <vt:lpstr>PASSAGES TEMPLATE</vt:lpstr>
      <vt:lpstr>4_Office Theme</vt:lpstr>
      <vt:lpstr>1_Office Theme</vt:lpstr>
      <vt:lpstr>3_MOSAIC-Template Core Colors</vt:lpstr>
      <vt:lpstr>Simple Light</vt:lpstr>
      <vt:lpstr>1_Simple Light</vt:lpstr>
      <vt:lpstr>Office Theme</vt:lpstr>
      <vt:lpstr>4_MOSAIC-Template Core Colors</vt:lpstr>
      <vt:lpstr>2_Office Theme</vt:lpstr>
      <vt:lpstr>Chart</vt:lpstr>
      <vt:lpstr>Building community acceptance for PrEP use among adolescent girls &amp; young women in east and southern Africa</vt:lpstr>
      <vt:lpstr>Table of contents</vt:lpstr>
      <vt:lpstr>Acronyms</vt:lpstr>
      <vt:lpstr>PowerPoint Presentation</vt:lpstr>
      <vt:lpstr>Purpose of the review</vt:lpstr>
      <vt:lpstr>The review process </vt:lpstr>
      <vt:lpstr>Desk review</vt:lpstr>
      <vt:lpstr>Action Tank</vt:lpstr>
      <vt:lpstr>This review focuses on community acceptance among partners, peers and parents/caregivers</vt:lpstr>
      <vt:lpstr>A note on healthcare workers</vt:lpstr>
      <vt:lpstr>PowerPoint Presentation</vt:lpstr>
      <vt:lpstr>The review is organized by the Theoretical Domains Framework </vt:lpstr>
      <vt:lpstr>Definition of the TDF Pillars, as applied in the review </vt:lpstr>
      <vt:lpstr>PowerPoint Presentation</vt:lpstr>
      <vt:lpstr>Using a high-level adoption process to understand TDF constructs</vt:lpstr>
      <vt:lpstr>AGYW desire primary influencers to play several roles in facilitating PrEP use </vt:lpstr>
      <vt:lpstr>Factors influencing community acceptance and the TDF </vt:lpstr>
      <vt:lpstr>PowerPoint Presentation</vt:lpstr>
      <vt:lpstr>Male partners </vt:lpstr>
      <vt:lpstr>Male partners in the adoption process</vt:lpstr>
      <vt:lpstr>Facilitators of male partner support for PrEP use</vt:lpstr>
      <vt:lpstr>Barriers to male partner support for PrEP use</vt:lpstr>
      <vt:lpstr>Key gaps in our understanding of male partners (identified in the Action Tank) </vt:lpstr>
      <vt:lpstr>Parents and caregivers</vt:lpstr>
      <vt:lpstr>Parents and caregivers</vt:lpstr>
      <vt:lpstr>Parents &amp; caregivers in the user journey  </vt:lpstr>
      <vt:lpstr>Facilitators of parental support for PrEP use </vt:lpstr>
      <vt:lpstr>Barriers to parental support for PrEP use</vt:lpstr>
      <vt:lpstr>Key gaps in our understanding of parents &amp; caregivers (identified in the Action Tank) </vt:lpstr>
      <vt:lpstr>Peers</vt:lpstr>
      <vt:lpstr>Peers in the user journey  </vt:lpstr>
      <vt:lpstr>Facilitators to peer support for PrEP use </vt:lpstr>
      <vt:lpstr>Barriers to peer support for PrEP use </vt:lpstr>
      <vt:lpstr>Key gaps in our understanding of peers (identified in the Action Tank)</vt:lpstr>
      <vt:lpstr>PowerPoint Presentation</vt:lpstr>
      <vt:lpstr>Identification of interventions</vt:lpstr>
      <vt:lpstr>The identified interventions offer opportunity for adaptation (presented at the Action Tank) </vt:lpstr>
      <vt:lpstr>Key questions when considering adaptation  (presented at the Action Tank) </vt:lpstr>
      <vt:lpstr>What we found</vt:lpstr>
      <vt:lpstr>PrEP-specific intervention catalogue </vt:lpstr>
      <vt:lpstr>Sector-adjacent intervention catalogue (1/5)</vt:lpstr>
      <vt:lpstr>Sector-adjacent intervention catalogue (2/5)</vt:lpstr>
      <vt:lpstr>Sector-adjacent intervention catalogue (3/5)</vt:lpstr>
      <vt:lpstr>Sector-adjacent intervention catalogue (4/5)</vt:lpstr>
      <vt:lpstr>Sector-adjacent intervention catalogue (5/5)</vt:lpstr>
      <vt:lpstr>PowerPoint Presentation</vt:lpstr>
      <vt:lpstr>Identification of influencer intervention insights (generated in the Action Tank) </vt:lpstr>
      <vt:lpstr>Cross-cutting influencer intervention insights  </vt:lpstr>
      <vt:lpstr>Male partner intervention insights </vt:lpstr>
      <vt:lpstr>Parent/caregiver intervention insights (1/2)  </vt:lpstr>
      <vt:lpstr>Parent/caregiver intervention insights (2/2) </vt:lpstr>
      <vt:lpstr>Peer intervention insights </vt:lpstr>
      <vt:lpstr>PowerPoint Presentation</vt:lpstr>
      <vt:lpstr>Criteria for intervention deep dives</vt:lpstr>
      <vt:lpstr>PowerPoint Presentation</vt:lpstr>
      <vt:lpstr>Summary of PrEP Interventions</vt:lpstr>
      <vt:lpstr>HIV Prevention Ambassador Training for AGYW</vt:lpstr>
      <vt:lpstr>Intervention Overview </vt:lpstr>
      <vt:lpstr>Intervention Theory of Change </vt:lpstr>
      <vt:lpstr>Intervention Description </vt:lpstr>
      <vt:lpstr>Field testing the Ambassador Training: Mazowe</vt:lpstr>
      <vt:lpstr>Field testing the Ambassador Training: Mazowe</vt:lpstr>
      <vt:lpstr>Field testing the Ambassador Training: Mazowe</vt:lpstr>
      <vt:lpstr>Field testing the Ambassador Training: Mazowe</vt:lpstr>
      <vt:lpstr>What’s Next</vt:lpstr>
      <vt:lpstr>PowerPoint Presentation</vt:lpstr>
      <vt:lpstr>OPTIONS Chagua PrEP, Chagua Life Campaign </vt:lpstr>
      <vt:lpstr>Chagua PrEP, Chagua Life Campaign Overview </vt:lpstr>
      <vt:lpstr>SBC strategy process</vt:lpstr>
      <vt:lpstr>Behaviour change model (COM-B)</vt:lpstr>
      <vt:lpstr>Determinants relevant to AGYWs in Kiambu County</vt:lpstr>
      <vt:lpstr>Intervention Description </vt:lpstr>
      <vt:lpstr>Intervention Description </vt:lpstr>
      <vt:lpstr>Social media #</vt:lpstr>
      <vt:lpstr>Chagua PrEP, Chagua Life Campaign</vt:lpstr>
      <vt:lpstr>ChaguaPrEPChaguaLife Campaign materials</vt:lpstr>
      <vt:lpstr>ChaguaPrEPChaguaLife Campaign materials</vt:lpstr>
      <vt:lpstr>ChaguaPrEPChaguaLife Campaign materials</vt:lpstr>
      <vt:lpstr>ChaguaPrEPChaguaLife Campaign materials</vt:lpstr>
      <vt:lpstr>Dissemination plan developed</vt:lpstr>
      <vt:lpstr>M&amp;E plan </vt:lpstr>
      <vt:lpstr>Results and Implications for the Field</vt:lpstr>
      <vt:lpstr>What’s Next</vt:lpstr>
      <vt:lpstr>THANKS email: patriciah.jeckonia@lvcthealth.org  </vt:lpstr>
      <vt:lpstr>Jilinde Project Lessons from PrEP Scale-Up in Kenya</vt:lpstr>
      <vt:lpstr>Intervention Overview </vt:lpstr>
      <vt:lpstr>PowerPoint Presentation</vt:lpstr>
      <vt:lpstr>Excerpts    </vt:lpstr>
      <vt:lpstr>Jilinde’s Community Engagement Strategy: Intensified messaging to create positive perception &amp; norm PrEP</vt:lpstr>
      <vt:lpstr>Journey towards making PrEP a social norm</vt:lpstr>
      <vt:lpstr>Results</vt:lpstr>
      <vt:lpstr>PowerPoint Presentation</vt:lpstr>
      <vt:lpstr>AGYW PrEP Uptake is highest through peer referral (Routine program data) </vt:lpstr>
      <vt:lpstr>Optimization of Interventions to improve AGYW PrEP uptake</vt:lpstr>
      <vt:lpstr>Key Lessons &amp; Implications </vt:lpstr>
      <vt:lpstr>Project PrEP Engaging parents to support AGYW on their oral PrEP journey </vt:lpstr>
      <vt:lpstr>Intervention overview </vt:lpstr>
      <vt:lpstr>Intervention approach</vt:lpstr>
      <vt:lpstr>Surround sound engagement with Tshwane parents and caregivers</vt:lpstr>
      <vt:lpstr>Parent dialogues, prayer days &amp; social media</vt:lpstr>
      <vt:lpstr>Results and implications for the field</vt:lpstr>
      <vt:lpstr>What’s Next</vt:lpstr>
      <vt:lpstr>Gen N HIV Negative Generation </vt:lpstr>
      <vt:lpstr>Intervention Overview </vt:lpstr>
      <vt:lpstr>Theory of Change</vt:lpstr>
      <vt:lpstr>How we did it: HCD-Lite</vt:lpstr>
      <vt:lpstr>How it fits together: The socioecological model</vt:lpstr>
      <vt:lpstr>Gen-N Emphasizes Togetherness: Join the Gen-N Movement</vt:lpstr>
      <vt:lpstr>Gen-N Directly Engages Community</vt:lpstr>
      <vt:lpstr>Gen-N Fosters Empathy and Builds a Values-case</vt:lpstr>
      <vt:lpstr>Gen-N invites the community to be Heros!</vt:lpstr>
      <vt:lpstr>Plans for Rollout and Evaluation </vt:lpstr>
      <vt:lpstr>Engaging parents to create an enabling environment for young people’s PrEP use  The CHOICE Parent Module   </vt:lpstr>
      <vt:lpstr>The CHOICE Parent* Module</vt:lpstr>
      <vt:lpstr>The CHOICE Parent Module</vt:lpstr>
      <vt:lpstr>The CHOICE Parent Module</vt:lpstr>
      <vt:lpstr>A Flexible and Adaptive Module</vt:lpstr>
      <vt:lpstr>Intervention Theory of Change </vt:lpstr>
      <vt:lpstr>Plans for Rollout and Evaluation </vt:lpstr>
      <vt:lpstr>PowerPoint Presentation</vt:lpstr>
      <vt:lpstr>PowerPoint Presentation</vt:lpstr>
      <vt:lpstr>Summary of Sector-Adjacent Interventions</vt:lpstr>
      <vt:lpstr>PowerPoint Presentation</vt:lpstr>
      <vt:lpstr>PowerPoint Presentation</vt:lpstr>
      <vt:lpstr>PowerPoint Presentation</vt:lpstr>
      <vt:lpstr>NIGER HUSBANDS’ SCHOOLS  IMPROVING WOMEN’S USE OF REPRODUCTIVE HEALTH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Husbands School is a Norms-focused Intervention that creates environments that enable behavior change</vt:lpstr>
      <vt:lpstr>PowerPoint Presentation</vt:lpstr>
      <vt:lpstr>PowerPoint Presentation</vt:lpstr>
      <vt:lpstr>PowerPoint Presentation</vt:lpstr>
      <vt:lpstr>Intervention Overview </vt:lpstr>
      <vt:lpstr>PowerPoint Presentation</vt:lpstr>
      <vt:lpstr>PowerPoint Presentation</vt:lpstr>
      <vt:lpstr>Theoretical Domains Framework- Alignment</vt:lpstr>
      <vt:lpstr>Theoretical Domains Framework- Alignment</vt:lpstr>
      <vt:lpstr>Intervention Description </vt:lpstr>
      <vt:lpstr>PowerPoint Presentation</vt:lpstr>
      <vt:lpstr>Additional Detail</vt:lpstr>
      <vt:lpstr>Results and Implications for the Field</vt:lpstr>
      <vt:lpstr>COST &amp; PURSUIT OF A ‘MINIMUM VIABLE PRODUCT’</vt:lpstr>
      <vt:lpstr>Lessons Learned | Invest in empathy</vt:lpstr>
      <vt:lpstr>PowerPoint Presentation</vt:lpstr>
      <vt:lpstr>PRESENTATION OUTLINE</vt:lpstr>
      <vt:lpstr>OVERVIEW OF GIRL EFFECT/NI NYAMPINGA</vt:lpstr>
      <vt:lpstr>PowerPoint Presentation</vt:lpstr>
      <vt:lpstr>PowerPoint Presentation</vt:lpstr>
      <vt:lpstr>INTERVENTION DESCRIPTION </vt:lpstr>
      <vt:lpstr>GIRLS CENTERED CONTENT CREATION </vt:lpstr>
      <vt:lpstr>PowerPoint Presentation</vt:lpstr>
      <vt:lpstr>Our ecosystem of SBCC is maximized to drive demand</vt:lpstr>
      <vt:lpstr>PowerPoint Presentation</vt:lpstr>
      <vt:lpstr>WE LEVERAGE THE POWER OF THE BRAND</vt:lpstr>
      <vt:lpstr>INTERVENTION DESCRIPTION</vt:lpstr>
      <vt:lpstr>CHANGE OUTCOMES </vt:lpstr>
      <vt:lpstr>IMPACT OF NI NYAMPINGA</vt:lpstr>
      <vt:lpstr>PowerPoint Presentation</vt:lpstr>
      <vt:lpstr>PowerPoint Presentation</vt:lpstr>
      <vt:lpstr>PowerPoint Presentation</vt:lpstr>
      <vt:lpstr>PowerPoint Presentation</vt:lpstr>
      <vt:lpstr>PowerPoint Presentation</vt:lpstr>
      <vt:lpstr>LEARNINGS AND OVERALL RECOMMENDATIONS </vt:lpstr>
      <vt:lpstr>LEARNING FROM OUR AUDIENCE</vt:lpstr>
      <vt:lpstr>LEARNING FROM OUR AUDIENCE</vt:lpstr>
      <vt:lpstr>THE ROAD AHEAD: ELEVEN YEARS ON…   Ni Nyampinga started a process to be locally-led with the aim to continue empowering and inspiring adolescent and young people, and take them on a sustainable journey.</vt:lpstr>
      <vt:lpstr>THE ROAD AHEAD: TAKING GIRLS ON THE NN JOURNEY   Leveraging on its trust, expertise and well established audience, when locally led, NN will continue the change journey towards girls reaching their full potential. NN will continue to be at the center of decision that girls make on key issues affecting their lives. </vt:lpstr>
      <vt:lpstr>PowerPoint Presentation</vt:lpstr>
      <vt:lpstr>PowerPoint Presentation</vt:lpstr>
      <vt:lpstr>Intervention Overview </vt:lpstr>
      <vt:lpstr>Program H/P Theory of Change </vt:lpstr>
      <vt:lpstr>Intervention Description </vt:lpstr>
      <vt:lpstr>Review of the evidence</vt:lpstr>
      <vt:lpstr>Ongoing</vt:lpstr>
      <vt:lpstr>Lessons Learned &amp; Considerations for Adaptation </vt:lpstr>
      <vt:lpstr>PowerPoint Presentation</vt:lpstr>
      <vt:lpstr>PowerPoint Presentation</vt:lpstr>
      <vt:lpstr>PowerPoint Presentation</vt:lpstr>
      <vt:lpstr>Who are we? </vt:lpstr>
      <vt:lpstr>Who are we ?</vt:lpstr>
      <vt:lpstr>Our Values </vt:lpstr>
      <vt:lpstr>Our program focus </vt:lpstr>
      <vt:lpstr>STF Ecological Model </vt:lpstr>
      <vt:lpstr>Why focus on adolescents /young people</vt:lpstr>
      <vt:lpstr>Print materials production </vt:lpstr>
      <vt:lpstr>PowerPoint Presentation</vt:lpstr>
      <vt:lpstr>Outreach and training </vt:lpstr>
      <vt:lpstr>Youth friendly service delivery </vt:lpstr>
      <vt:lpstr>Youth friendly service provision </vt:lpstr>
      <vt:lpstr>Environmental Protection and Livelihoods</vt:lpstr>
      <vt:lpstr>Intervention Overview</vt:lpstr>
      <vt:lpstr>Intervention Overview</vt:lpstr>
      <vt:lpstr>What has worked for us with AGYW</vt:lpstr>
      <vt:lpstr>What worked for us with AGYW</vt:lpstr>
      <vt:lpstr>What worked for us with AGYW</vt:lpstr>
      <vt:lpstr>Programmatic  Challenges</vt:lpstr>
      <vt:lpstr>PowerPoint Presentation</vt:lpstr>
      <vt:lpstr>PowerPoint Presentation</vt:lpstr>
      <vt:lpstr>Action Tank Participant list (1/2)</vt:lpstr>
      <vt:lpstr>Action Tank Participant list (2/2)  </vt:lpstr>
      <vt:lpstr>PowerPoint Presentation</vt:lpstr>
      <vt:lpstr>Sections 1-3 sources (1/5)</vt:lpstr>
      <vt:lpstr>Sections 1-3 sources (2/5)</vt:lpstr>
      <vt:lpstr>Sections 1-3 sources (3/5)</vt:lpstr>
      <vt:lpstr>Sections 1-3 sources (4/5)</vt:lpstr>
      <vt:lpstr>Sections 1-3 sources (5/5)</vt:lpstr>
      <vt:lpstr>Section 4 sources (1/3)</vt:lpstr>
      <vt:lpstr>Section 4 sources (2/3)</vt:lpstr>
      <vt:lpstr>Section 4 sources (3/3)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Fox</dc:creator>
  <cp:lastModifiedBy>Catherine Verde Hashim</cp:lastModifiedBy>
  <cp:revision>1</cp:revision>
  <dcterms:created xsi:type="dcterms:W3CDTF">2022-04-05T06:36:34Z</dcterms:created>
  <dcterms:modified xsi:type="dcterms:W3CDTF">2022-12-02T11:50:03Z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