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Lst>
  <p:notesMasterIdLst>
    <p:notesMasterId r:id="rId34"/>
  </p:notesMasterIdLst>
  <p:sldIdLst>
    <p:sldId id="256" r:id="rId5"/>
    <p:sldId id="302" r:id="rId6"/>
    <p:sldId id="966" r:id="rId7"/>
    <p:sldId id="303" r:id="rId8"/>
    <p:sldId id="967" r:id="rId9"/>
    <p:sldId id="304" r:id="rId10"/>
    <p:sldId id="964" r:id="rId11"/>
    <p:sldId id="307" r:id="rId12"/>
    <p:sldId id="961" r:id="rId13"/>
    <p:sldId id="968" r:id="rId14"/>
    <p:sldId id="969" r:id="rId15"/>
    <p:sldId id="970" r:id="rId16"/>
    <p:sldId id="971" r:id="rId17"/>
    <p:sldId id="972" r:id="rId18"/>
    <p:sldId id="973" r:id="rId19"/>
    <p:sldId id="965" r:id="rId20"/>
    <p:sldId id="974" r:id="rId21"/>
    <p:sldId id="454" r:id="rId22"/>
    <p:sldId id="455" r:id="rId23"/>
    <p:sldId id="450" r:id="rId24"/>
    <p:sldId id="453" r:id="rId25"/>
    <p:sldId id="963" r:id="rId26"/>
    <p:sldId id="335" r:id="rId27"/>
    <p:sldId id="336" r:id="rId28"/>
    <p:sldId id="337" r:id="rId29"/>
    <p:sldId id="338" r:id="rId30"/>
    <p:sldId id="339" r:id="rId31"/>
    <p:sldId id="340" r:id="rId32"/>
    <p:sldId id="214684752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Fox" initials="JF" lastIdx="19" clrIdx="0">
    <p:extLst>
      <p:ext uri="{19B8F6BF-5375-455C-9EA6-DF929625EA0E}">
        <p15:presenceInfo xmlns:p15="http://schemas.microsoft.com/office/powerpoint/2012/main" userId="S::janfox@idc.co.ke::e4cb6a9d-6dbd-413c-ba1f-c707b5580857" providerId="AD"/>
      </p:ext>
    </p:extLst>
  </p:cmAuthor>
  <p:cmAuthor id="2" name="Petra Stankard" initials="PS" lastIdx="59" clrIdx="1">
    <p:extLst>
      <p:ext uri="{19B8F6BF-5375-455C-9EA6-DF929625EA0E}">
        <p15:presenceInfo xmlns:p15="http://schemas.microsoft.com/office/powerpoint/2012/main" userId="1eaf43e1c0011547" providerId="Windows Live"/>
      </p:ext>
    </p:extLst>
  </p:cmAuthor>
  <p:cmAuthor id="3" name="Donna Sherard" initials="DS" lastIdx="51" clrIdx="2">
    <p:extLst>
      <p:ext uri="{19B8F6BF-5375-455C-9EA6-DF929625EA0E}">
        <p15:presenceInfo xmlns:p15="http://schemas.microsoft.com/office/powerpoint/2012/main" userId="S::dsherard@changeableworld.com::486aed78-6ef4-4634-a905-4265838f6959" providerId="AD"/>
      </p:ext>
    </p:extLst>
  </p:cmAuthor>
  <p:cmAuthor id="4" name="zmungaibarris" initials="z" lastIdx="8" clrIdx="3">
    <p:extLst>
      <p:ext uri="{19B8F6BF-5375-455C-9EA6-DF929625EA0E}">
        <p15:presenceInfo xmlns:p15="http://schemas.microsoft.com/office/powerpoint/2012/main" userId="S::zmungaibarris@changeableworld.com::066dc648-3b23-4836-b6cd-588eafee9f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8EB"/>
    <a:srgbClr val="F2D2DC"/>
    <a:srgbClr val="6EA594"/>
    <a:srgbClr val="DE9F3B"/>
    <a:srgbClr val="05676D"/>
    <a:srgbClr val="E9F0F1"/>
    <a:srgbClr val="A5C8CA"/>
    <a:srgbClr val="8DB3B6"/>
    <a:srgbClr val="6CA6A9"/>
    <a:srgbClr val="5095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BF8D4-E9E1-4D79-BDEB-D424396C1661}" v="1" dt="2022-12-01T03:11:16.015"/>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55"/>
    <p:restoredTop sz="87657"/>
  </p:normalViewPr>
  <p:slideViewPr>
    <p:cSldViewPr snapToGrid="0" snapToObjects="1">
      <p:cViewPr varScale="1">
        <p:scale>
          <a:sx n="75" d="100"/>
          <a:sy n="75" d="100"/>
        </p:scale>
        <p:origin x="1358" y="48"/>
      </p:cViewPr>
      <p:guideLst/>
    </p:cSldViewPr>
  </p:slideViewPr>
  <p:notesTextViewPr>
    <p:cViewPr>
      <p:scale>
        <a:sx n="60" d="100"/>
        <a:sy n="6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7FE78-36EF-8D47-9CAC-7202179517B8}" type="datetimeFigureOut">
              <a:rPr lang="en-GB" smtClean="0"/>
              <a:t>02/12/2022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BFF62-2D4A-CD49-A284-9586EF3C9402}" type="slidenum">
              <a:rPr lang="en-GB" smtClean="0"/>
              <a:t>‹#›</a:t>
            </a:fld>
            <a:endParaRPr lang="en-GB"/>
          </a:p>
        </p:txBody>
      </p:sp>
    </p:spTree>
    <p:extLst>
      <p:ext uri="{BB962C8B-B14F-4D97-AF65-F5344CB8AC3E}">
        <p14:creationId xmlns:p14="http://schemas.microsoft.com/office/powerpoint/2010/main" val="34402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1BFF62-2D4A-CD49-A284-9586EF3C9402}" type="slidenum">
              <a:rPr lang="en-GB" smtClean="0"/>
              <a:t>6</a:t>
            </a:fld>
            <a:endParaRPr lang="en-GB"/>
          </a:p>
        </p:txBody>
      </p:sp>
    </p:spTree>
    <p:extLst>
      <p:ext uri="{BB962C8B-B14F-4D97-AF65-F5344CB8AC3E}">
        <p14:creationId xmlns:p14="http://schemas.microsoft.com/office/powerpoint/2010/main" val="4269012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1BFF62-2D4A-CD49-A284-9586EF3C9402}" type="slidenum">
              <a:rPr lang="en-GB" smtClean="0"/>
              <a:t>26</a:t>
            </a:fld>
            <a:endParaRPr lang="en-GB"/>
          </a:p>
        </p:txBody>
      </p:sp>
    </p:spTree>
    <p:extLst>
      <p:ext uri="{BB962C8B-B14F-4D97-AF65-F5344CB8AC3E}">
        <p14:creationId xmlns:p14="http://schemas.microsoft.com/office/powerpoint/2010/main" val="475814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1BFF62-2D4A-CD49-A284-9586EF3C9402}" type="slidenum">
              <a:rPr lang="en-GB" smtClean="0"/>
              <a:t>27</a:t>
            </a:fld>
            <a:endParaRPr lang="en-GB"/>
          </a:p>
        </p:txBody>
      </p:sp>
    </p:spTree>
    <p:extLst>
      <p:ext uri="{BB962C8B-B14F-4D97-AF65-F5344CB8AC3E}">
        <p14:creationId xmlns:p14="http://schemas.microsoft.com/office/powerpoint/2010/main" val="3039303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1BFF62-2D4A-CD49-A284-9586EF3C9402}" type="slidenum">
              <a:rPr lang="en-GB" smtClean="0"/>
              <a:t>28</a:t>
            </a:fld>
            <a:endParaRPr lang="en-GB"/>
          </a:p>
        </p:txBody>
      </p:sp>
    </p:spTree>
    <p:extLst>
      <p:ext uri="{BB962C8B-B14F-4D97-AF65-F5344CB8AC3E}">
        <p14:creationId xmlns:p14="http://schemas.microsoft.com/office/powerpoint/2010/main" val="384240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1BFF62-2D4A-CD49-A284-9586EF3C9402}" type="slidenum">
              <a:rPr lang="en-GB" smtClean="0"/>
              <a:t>7</a:t>
            </a:fld>
            <a:endParaRPr lang="en-GB"/>
          </a:p>
        </p:txBody>
      </p:sp>
    </p:spTree>
    <p:extLst>
      <p:ext uri="{BB962C8B-B14F-4D97-AF65-F5344CB8AC3E}">
        <p14:creationId xmlns:p14="http://schemas.microsoft.com/office/powerpoint/2010/main" val="30014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1BFF62-2D4A-CD49-A284-9586EF3C9402}" type="slidenum">
              <a:rPr lang="en-GB" smtClean="0"/>
              <a:t>18</a:t>
            </a:fld>
            <a:endParaRPr lang="en-GB"/>
          </a:p>
        </p:txBody>
      </p:sp>
    </p:spTree>
    <p:extLst>
      <p:ext uri="{BB962C8B-B14F-4D97-AF65-F5344CB8AC3E}">
        <p14:creationId xmlns:p14="http://schemas.microsoft.com/office/powerpoint/2010/main" val="332767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01BFF62-2D4A-CD49-A284-9586EF3C9402}" type="slidenum">
              <a:rPr lang="en-GB" smtClean="0"/>
              <a:t>19</a:t>
            </a:fld>
            <a:endParaRPr lang="en-GB"/>
          </a:p>
        </p:txBody>
      </p:sp>
    </p:spTree>
    <p:extLst>
      <p:ext uri="{BB962C8B-B14F-4D97-AF65-F5344CB8AC3E}">
        <p14:creationId xmlns:p14="http://schemas.microsoft.com/office/powerpoint/2010/main" val="23584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C01BFF62-2D4A-CD49-A284-9586EF3C9402}" type="slidenum">
              <a:rPr lang="en-GB" smtClean="0"/>
              <a:t>20</a:t>
            </a:fld>
            <a:endParaRPr lang="en-GB"/>
          </a:p>
        </p:txBody>
      </p:sp>
    </p:spTree>
    <p:extLst>
      <p:ext uri="{BB962C8B-B14F-4D97-AF65-F5344CB8AC3E}">
        <p14:creationId xmlns:p14="http://schemas.microsoft.com/office/powerpoint/2010/main" val="325901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C01BFF62-2D4A-CD49-A284-9586EF3C9402}" type="slidenum">
              <a:rPr lang="en-GB" smtClean="0"/>
              <a:t>21</a:t>
            </a:fld>
            <a:endParaRPr lang="en-GB"/>
          </a:p>
        </p:txBody>
      </p:sp>
    </p:spTree>
    <p:extLst>
      <p:ext uri="{BB962C8B-B14F-4D97-AF65-F5344CB8AC3E}">
        <p14:creationId xmlns:p14="http://schemas.microsoft.com/office/powerpoint/2010/main" val="244675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1BFF62-2D4A-CD49-A284-9586EF3C9402}" type="slidenum">
              <a:rPr lang="en-GB" smtClean="0"/>
              <a:t>23</a:t>
            </a:fld>
            <a:endParaRPr lang="en-GB"/>
          </a:p>
        </p:txBody>
      </p:sp>
    </p:spTree>
    <p:extLst>
      <p:ext uri="{BB962C8B-B14F-4D97-AF65-F5344CB8AC3E}">
        <p14:creationId xmlns:p14="http://schemas.microsoft.com/office/powerpoint/2010/main" val="134762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1BFF62-2D4A-CD49-A284-9586EF3C9402}" type="slidenum">
              <a:rPr lang="en-GB" smtClean="0"/>
              <a:t>24</a:t>
            </a:fld>
            <a:endParaRPr lang="en-GB"/>
          </a:p>
        </p:txBody>
      </p:sp>
    </p:spTree>
    <p:extLst>
      <p:ext uri="{BB962C8B-B14F-4D97-AF65-F5344CB8AC3E}">
        <p14:creationId xmlns:p14="http://schemas.microsoft.com/office/powerpoint/2010/main" val="276822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1BFF62-2D4A-CD49-A284-9586EF3C9402}" type="slidenum">
              <a:rPr lang="en-GB" smtClean="0"/>
              <a:t>25</a:t>
            </a:fld>
            <a:endParaRPr lang="en-GB"/>
          </a:p>
        </p:txBody>
      </p:sp>
    </p:spTree>
    <p:extLst>
      <p:ext uri="{BB962C8B-B14F-4D97-AF65-F5344CB8AC3E}">
        <p14:creationId xmlns:p14="http://schemas.microsoft.com/office/powerpoint/2010/main" val="1705652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www.linkedin.com/in/mosaic-consortium-86682b22a/" TargetMode="External"/><Relationship Id="rId3" Type="http://schemas.openxmlformats.org/officeDocument/2006/relationships/image" Target="../media/image16.jpeg"/><Relationship Id="rId7" Type="http://schemas.openxmlformats.org/officeDocument/2006/relationships/hyperlink" Target="https://twitter.com/MOSAICproj" TargetMode="External"/><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hyperlink" Target="https://www.fhi360.org/projects/maximizing-options-advance-informed-choice-hiv-prevention-mosaic" TargetMode="External"/><Relationship Id="rId4" Type="http://schemas.openxmlformats.org/officeDocument/2006/relationships/image" Target="../media/image17.jpeg"/><Relationship Id="rId9" Type="http://schemas.openxmlformats.org/officeDocument/2006/relationships/hyperlink" Target="https://www.mosaicproject.blog/"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8.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8F54F-975F-4B47-B428-5E4CB9F2AE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2436" y="5704012"/>
            <a:ext cx="1867191" cy="529139"/>
          </a:xfrm>
          <a:prstGeom prst="rect">
            <a:avLst/>
          </a:prstGeom>
        </p:spPr>
      </p:pic>
      <p:sp>
        <p:nvSpPr>
          <p:cNvPr id="2" name="Title 1">
            <a:extLst>
              <a:ext uri="{FF2B5EF4-FFF2-40B4-BE49-F238E27FC236}">
                <a16:creationId xmlns:a16="http://schemas.microsoft.com/office/drawing/2014/main" id="{6770063B-6453-2A42-8D03-76AE5EA5A98B}"/>
              </a:ext>
            </a:extLst>
          </p:cNvPr>
          <p:cNvSpPr>
            <a:spLocks noGrp="1"/>
          </p:cNvSpPr>
          <p:nvPr>
            <p:ph type="ctrTitle" hasCustomPrompt="1"/>
          </p:nvPr>
        </p:nvSpPr>
        <p:spPr>
          <a:xfrm>
            <a:off x="0" y="997648"/>
            <a:ext cx="10026502" cy="2006840"/>
          </a:xfrm>
        </p:spPr>
        <p:txBody>
          <a:bodyPr lIns="1371600" rIns="685800" anchor="b">
            <a:normAutofit/>
          </a:bodyPr>
          <a:lstStyle>
            <a:lvl1pPr algn="l">
              <a:defRPr sz="4200" b="0" i="0">
                <a:solidFill>
                  <a:schemeClr val="bg1"/>
                </a:solidFill>
                <a:latin typeface="Poppins SemiBold" pitchFamily="2" charset="77"/>
                <a:ea typeface="Roboto" panose="02000000000000000000" pitchFamily="2" charset="0"/>
                <a:cs typeface="Poppins SemiBold" pitchFamily="2" charset="77"/>
              </a:defRPr>
            </a:lvl1pPr>
          </a:lstStyle>
          <a:p>
            <a:r>
              <a:rPr lang="en-US" dirty="0"/>
              <a:t>Add Presentation Title Here</a:t>
            </a:r>
            <a:br>
              <a:rPr lang="en-US" dirty="0"/>
            </a:br>
            <a:r>
              <a:rPr lang="en-US" dirty="0"/>
              <a:t>Add Presentation Title Here</a:t>
            </a:r>
          </a:p>
        </p:txBody>
      </p:sp>
      <p:sp>
        <p:nvSpPr>
          <p:cNvPr id="3" name="Subtitle 2">
            <a:extLst>
              <a:ext uri="{FF2B5EF4-FFF2-40B4-BE49-F238E27FC236}">
                <a16:creationId xmlns:a16="http://schemas.microsoft.com/office/drawing/2014/main" id="{377053FB-3181-5D49-BE63-400BC05649CF}"/>
              </a:ext>
            </a:extLst>
          </p:cNvPr>
          <p:cNvSpPr>
            <a:spLocks noGrp="1"/>
          </p:cNvSpPr>
          <p:nvPr>
            <p:ph type="subTitle" idx="1" hasCustomPrompt="1"/>
          </p:nvPr>
        </p:nvSpPr>
        <p:spPr>
          <a:xfrm>
            <a:off x="0" y="3484714"/>
            <a:ext cx="10026502" cy="1655762"/>
          </a:xfrm>
        </p:spPr>
        <p:txBody>
          <a:bodyPr lIns="1371600">
            <a:normAutofit/>
          </a:bodyPr>
          <a:lstStyle>
            <a:lvl1pPr marL="0" indent="0" algn="l">
              <a:spcBef>
                <a:spcPts val="400"/>
              </a:spcBef>
              <a:buNone/>
              <a:defRPr sz="1600" b="0" i="0" cap="all" spc="250" baseline="0">
                <a:solidFill>
                  <a:schemeClr val="bg1"/>
                </a:solidFill>
                <a:latin typeface="Poppins" pitchFamily="2" charset="77"/>
                <a:ea typeface="Roboto" panose="02000000000000000000" pitchFamily="2" charset="0"/>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Presentation Subtitle Here</a:t>
            </a:r>
          </a:p>
          <a:p>
            <a:r>
              <a:rPr lang="en-US" dirty="0"/>
              <a:t>Name, Affiliation</a:t>
            </a:r>
          </a:p>
          <a:p>
            <a:r>
              <a:rPr lang="en-US" dirty="0"/>
              <a:t>Date</a:t>
            </a:r>
          </a:p>
        </p:txBody>
      </p:sp>
      <p:pic>
        <p:nvPicPr>
          <p:cNvPr id="14" name="Picture 13">
            <a:extLst>
              <a:ext uri="{FF2B5EF4-FFF2-40B4-BE49-F238E27FC236}">
                <a16:creationId xmlns:a16="http://schemas.microsoft.com/office/drawing/2014/main" id="{B020C297-0AAB-3641-83C6-4EA8E63A6A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1105" y="5698612"/>
            <a:ext cx="1877087" cy="563126"/>
          </a:xfrm>
          <a:prstGeom prst="rect">
            <a:avLst/>
          </a:prstGeom>
        </p:spPr>
      </p:pic>
      <p:pic>
        <p:nvPicPr>
          <p:cNvPr id="6" name="Picture 5">
            <a:extLst>
              <a:ext uri="{FF2B5EF4-FFF2-40B4-BE49-F238E27FC236}">
                <a16:creationId xmlns:a16="http://schemas.microsoft.com/office/drawing/2014/main" id="{35EEA26A-F7EE-0E44-9B56-2BB651D52C8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343250" y="5592995"/>
            <a:ext cx="1311049" cy="879250"/>
          </a:xfrm>
          <a:prstGeom prst="rect">
            <a:avLst/>
          </a:prstGeom>
        </p:spPr>
      </p:pic>
      <p:pic>
        <p:nvPicPr>
          <p:cNvPr id="7" name="Picture 6">
            <a:extLst>
              <a:ext uri="{FF2B5EF4-FFF2-40B4-BE49-F238E27FC236}">
                <a16:creationId xmlns:a16="http://schemas.microsoft.com/office/drawing/2014/main" id="{A4BD8C1A-C263-5940-B184-E4430A6DBB1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12192000" cy="5235548"/>
          </a:xfrm>
          <a:prstGeom prst="rect">
            <a:avLst/>
          </a:prstGeom>
        </p:spPr>
      </p:pic>
    </p:spTree>
    <p:extLst>
      <p:ext uri="{BB962C8B-B14F-4D97-AF65-F5344CB8AC3E}">
        <p14:creationId xmlns:p14="http://schemas.microsoft.com/office/powerpoint/2010/main" val="54103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Go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C2E576-8369-45BC-A089-0B31C7F1303C}"/>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GB"/>
              <a:t>Click to edit Master title style</a:t>
            </a:r>
            <a:endParaRPr lang="en-US" dirty="0"/>
          </a:p>
        </p:txBody>
      </p:sp>
      <p:sp>
        <p:nvSpPr>
          <p:cNvPr id="7" name="Content Placeholder 2">
            <a:extLst>
              <a:ext uri="{FF2B5EF4-FFF2-40B4-BE49-F238E27FC236}">
                <a16:creationId xmlns:a16="http://schemas.microsoft.com/office/drawing/2014/main" id="{F56A08E6-2B96-4F88-B6EB-F6B8ADFF82D6}"/>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8" name="Picture 7">
            <a:extLst>
              <a:ext uri="{FF2B5EF4-FFF2-40B4-BE49-F238E27FC236}">
                <a16:creationId xmlns:a16="http://schemas.microsoft.com/office/drawing/2014/main" id="{C56CEC55-2F1E-6044-9EB3-5169B0354CE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328116"/>
            <a:ext cx="289560" cy="868680"/>
          </a:xfrm>
          <a:prstGeom prst="rect">
            <a:avLst/>
          </a:prstGeom>
        </p:spPr>
      </p:pic>
    </p:spTree>
    <p:extLst>
      <p:ext uri="{BB962C8B-B14F-4D97-AF65-F5344CB8AC3E}">
        <p14:creationId xmlns:p14="http://schemas.microsoft.com/office/powerpoint/2010/main" val="306719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Go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7B1B3EC-872B-4194-A0DB-1BDA946FB219}"/>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a:extLst>
              <a:ext uri="{FF2B5EF4-FFF2-40B4-BE49-F238E27FC236}">
                <a16:creationId xmlns:a16="http://schemas.microsoft.com/office/drawing/2014/main" id="{E015CB24-8436-4EEF-A592-7C06AD8B32B5}"/>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itle 1">
            <a:extLst>
              <a:ext uri="{FF2B5EF4-FFF2-40B4-BE49-F238E27FC236}">
                <a16:creationId xmlns:a16="http://schemas.microsoft.com/office/drawing/2014/main" id="{6FD3F024-36A0-426B-A8DC-BC1B10A4E3B7}"/>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GB"/>
              <a:t>Click to edit Master title style</a:t>
            </a:r>
            <a:endParaRPr lang="en-US" dirty="0"/>
          </a:p>
        </p:txBody>
      </p:sp>
      <p:pic>
        <p:nvPicPr>
          <p:cNvPr id="7" name="Picture 6">
            <a:extLst>
              <a:ext uri="{FF2B5EF4-FFF2-40B4-BE49-F238E27FC236}">
                <a16:creationId xmlns:a16="http://schemas.microsoft.com/office/drawing/2014/main" id="{C63DEE15-209E-DB4F-A3B4-176A3D7B784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328116"/>
            <a:ext cx="289560" cy="868680"/>
          </a:xfrm>
          <a:prstGeom prst="rect">
            <a:avLst/>
          </a:prstGeom>
        </p:spPr>
      </p:pic>
    </p:spTree>
    <p:extLst>
      <p:ext uri="{BB962C8B-B14F-4D97-AF65-F5344CB8AC3E}">
        <p14:creationId xmlns:p14="http://schemas.microsoft.com/office/powerpoint/2010/main" val="202171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Content-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C25052-BA82-416E-8995-D25156506233}"/>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GB"/>
              <a:t>Click to edit Master title style</a:t>
            </a:r>
            <a:endParaRPr lang="en-US" dirty="0"/>
          </a:p>
        </p:txBody>
      </p:sp>
      <p:sp>
        <p:nvSpPr>
          <p:cNvPr id="6" name="Content Placeholder 2">
            <a:extLst>
              <a:ext uri="{FF2B5EF4-FFF2-40B4-BE49-F238E27FC236}">
                <a16:creationId xmlns:a16="http://schemas.microsoft.com/office/drawing/2014/main" id="{12607E55-5539-4E64-B48A-CA7163A62299}"/>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Picture 6">
            <a:extLst>
              <a:ext uri="{FF2B5EF4-FFF2-40B4-BE49-F238E27FC236}">
                <a16:creationId xmlns:a16="http://schemas.microsoft.com/office/drawing/2014/main" id="{5A3ADC89-C532-6A48-861E-623CE8D873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666014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169E144-BFE2-4CC2-BE63-EAD3E30B0AAC}"/>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2">
            <a:extLst>
              <a:ext uri="{FF2B5EF4-FFF2-40B4-BE49-F238E27FC236}">
                <a16:creationId xmlns:a16="http://schemas.microsoft.com/office/drawing/2014/main" id="{1B71E526-EFDA-4787-8B6A-FAB888784F3C}"/>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itle 1">
            <a:extLst>
              <a:ext uri="{FF2B5EF4-FFF2-40B4-BE49-F238E27FC236}">
                <a16:creationId xmlns:a16="http://schemas.microsoft.com/office/drawing/2014/main" id="{9CC519C8-34B2-4606-9A3B-B2B6A3865438}"/>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GB"/>
              <a:t>Click to edit Master title style</a:t>
            </a:r>
            <a:endParaRPr lang="en-US" dirty="0"/>
          </a:p>
        </p:txBody>
      </p:sp>
      <p:pic>
        <p:nvPicPr>
          <p:cNvPr id="8" name="Picture 7">
            <a:extLst>
              <a:ext uri="{FF2B5EF4-FFF2-40B4-BE49-F238E27FC236}">
                <a16:creationId xmlns:a16="http://schemas.microsoft.com/office/drawing/2014/main" id="{F0486663-A4B7-224A-9F1B-A559958B68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243380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498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i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10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Go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29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eal">
    <p:bg>
      <p:bgPr>
        <a:solidFill>
          <a:srgbClr val="E9EFF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53B96F-08DD-469C-9F8C-D31ACBFAA87C}"/>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GB"/>
              <a:t>Click to edit Master title style</a:t>
            </a:r>
            <a:endParaRPr lang="en-US" dirty="0"/>
          </a:p>
        </p:txBody>
      </p:sp>
    </p:spTree>
    <p:extLst>
      <p:ext uri="{BB962C8B-B14F-4D97-AF65-F5344CB8AC3E}">
        <p14:creationId xmlns:p14="http://schemas.microsoft.com/office/powerpoint/2010/main" val="3290529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Pink">
    <p:bg>
      <p:bgPr>
        <a:solidFill>
          <a:srgbClr val="F5EBEE"/>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30B7A9-3A89-6E4C-ADF6-FA23B9E64697}"/>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GB"/>
              <a:t>Click to edit Master title style</a:t>
            </a:r>
            <a:endParaRPr lang="en-US" dirty="0"/>
          </a:p>
        </p:txBody>
      </p:sp>
    </p:spTree>
    <p:extLst>
      <p:ext uri="{BB962C8B-B14F-4D97-AF65-F5344CB8AC3E}">
        <p14:creationId xmlns:p14="http://schemas.microsoft.com/office/powerpoint/2010/main" val="3903972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Gold">
    <p:bg>
      <p:bgPr>
        <a:solidFill>
          <a:srgbClr val="FDFAF6"/>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4B6B67-225D-474B-A9EC-88515CA904BB}"/>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GB"/>
              <a:t>Click to edit Master title style</a:t>
            </a:r>
            <a:endParaRPr lang="en-US" dirty="0"/>
          </a:p>
        </p:txBody>
      </p:sp>
    </p:spTree>
    <p:extLst>
      <p:ext uri="{BB962C8B-B14F-4D97-AF65-F5344CB8AC3E}">
        <p14:creationId xmlns:p14="http://schemas.microsoft.com/office/powerpoint/2010/main" val="284931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Photo-Pink">
    <p:spTree>
      <p:nvGrpSpPr>
        <p:cNvPr id="1" name=""/>
        <p:cNvGrpSpPr/>
        <p:nvPr/>
      </p:nvGrpSpPr>
      <p:grpSpPr>
        <a:xfrm>
          <a:off x="0" y="0"/>
          <a:ext cx="0" cy="0"/>
          <a:chOff x="0" y="0"/>
          <a:chExt cx="0" cy="0"/>
        </a:xfrm>
      </p:grpSpPr>
      <p:pic>
        <p:nvPicPr>
          <p:cNvPr id="4" name="Picture 3" descr="A picture containing person&#10;&#10;Description automatically generated">
            <a:extLst>
              <a:ext uri="{FF2B5EF4-FFF2-40B4-BE49-F238E27FC236}">
                <a16:creationId xmlns:a16="http://schemas.microsoft.com/office/drawing/2014/main" id="{FB42B8FD-185E-4B6D-A5CA-2D63B3B242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1D119E19-727D-2E44-BB4B-70C0D12CB5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3815574"/>
            <a:ext cx="1816442" cy="2832533"/>
          </a:xfrm>
          <a:prstGeom prst="round2SameRect">
            <a:avLst>
              <a:gd name="adj1" fmla="val 50000"/>
              <a:gd name="adj2" fmla="val 0"/>
            </a:avLst>
          </a:prstGeom>
          <a:solidFill>
            <a:srgbClr val="AF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chorCtr="0">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dirty="0"/>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dirty="0"/>
              <a:t>Add Section title Here</a:t>
            </a:r>
          </a:p>
        </p:txBody>
      </p:sp>
    </p:spTree>
    <p:extLst>
      <p:ext uri="{BB962C8B-B14F-4D97-AF65-F5344CB8AC3E}">
        <p14:creationId xmlns:p14="http://schemas.microsoft.com/office/powerpoint/2010/main" val="158707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eal">
    <p:bg>
      <p:bgPr>
        <a:solidFill>
          <a:srgbClr val="E9EFF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5E129-83E0-3A46-AF56-E1BAEB2554D6}"/>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2BEC4E15-C116-494F-8973-B0A3AC1146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210934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Pink">
    <p:bg>
      <p:bgPr>
        <a:solidFill>
          <a:srgbClr val="F5EBEE"/>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C2EEB0-D3B9-B449-BE0E-901ADF190C7A}"/>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GB"/>
              <a:t>Click to edit Master title style</a:t>
            </a:r>
            <a:endParaRPr lang="en-US" dirty="0"/>
          </a:p>
        </p:txBody>
      </p:sp>
      <p:pic>
        <p:nvPicPr>
          <p:cNvPr id="5" name="Picture 4">
            <a:extLst>
              <a:ext uri="{FF2B5EF4-FFF2-40B4-BE49-F238E27FC236}">
                <a16:creationId xmlns:a16="http://schemas.microsoft.com/office/drawing/2014/main" id="{3A826244-D0F4-534A-BC18-CD9FF88DCAB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962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Gold">
    <p:bg>
      <p:bgPr>
        <a:solidFill>
          <a:srgbClr val="FDFAF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17282B-4C54-3F4D-9CDA-5B7D607EA0B9}"/>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2B4AA313-5773-7240-A76F-5E3C4D33F2D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16" y="328116"/>
            <a:ext cx="289560" cy="868680"/>
          </a:xfrm>
          <a:prstGeom prst="rect">
            <a:avLst/>
          </a:prstGeom>
        </p:spPr>
      </p:pic>
    </p:spTree>
    <p:extLst>
      <p:ext uri="{BB962C8B-B14F-4D97-AF65-F5344CB8AC3E}">
        <p14:creationId xmlns:p14="http://schemas.microsoft.com/office/powerpoint/2010/main" val="802447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ap">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5C8800-B6EF-A145-A1F1-96E4FF516797}"/>
              </a:ext>
            </a:extLst>
          </p:cNvPr>
          <p:cNvSpPr>
            <a:spLocks noGrp="1"/>
          </p:cNvSpPr>
          <p:nvPr>
            <p:ph type="title" hasCustomPrompt="1"/>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dirty="0"/>
              <a:t>Click to edit Chart Title</a:t>
            </a:r>
          </a:p>
        </p:txBody>
      </p:sp>
    </p:spTree>
    <p:extLst>
      <p:ext uri="{BB962C8B-B14F-4D97-AF65-F5344CB8AC3E}">
        <p14:creationId xmlns:p14="http://schemas.microsoft.com/office/powerpoint/2010/main" val="92854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eet the Tea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78A47C4-1320-9047-8046-FA0DB1A98318}"/>
              </a:ext>
            </a:extLst>
          </p:cNvPr>
          <p:cNvSpPr txBox="1">
            <a:spLocks/>
          </p:cNvSpPr>
          <p:nvPr/>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dirty="0"/>
              <a:t>Meet the Team</a:t>
            </a:r>
          </a:p>
        </p:txBody>
      </p:sp>
      <p:sp>
        <p:nvSpPr>
          <p:cNvPr id="3" name="Title 2">
            <a:extLst>
              <a:ext uri="{FF2B5EF4-FFF2-40B4-BE49-F238E27FC236}">
                <a16:creationId xmlns:a16="http://schemas.microsoft.com/office/drawing/2014/main" id="{F9081981-A8F1-6145-84E9-A6A60567441C}"/>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dirty="0">
                <a:solidFill>
                  <a:schemeClr val="accent1"/>
                </a:solidFill>
              </a:rPr>
              <a:t>Meet the Team</a:t>
            </a:r>
          </a:p>
        </p:txBody>
      </p:sp>
    </p:spTree>
    <p:extLst>
      <p:ext uri="{BB962C8B-B14F-4D97-AF65-F5344CB8AC3E}">
        <p14:creationId xmlns:p14="http://schemas.microsoft.com/office/powerpoint/2010/main" val="1099665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y Connected – Comple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3149C131-7C4C-234E-B5FE-297C7B678DC9}"/>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dirty="0"/>
              <a:t>Stay Connected</a:t>
            </a:r>
          </a:p>
        </p:txBody>
      </p:sp>
      <p:pic>
        <p:nvPicPr>
          <p:cNvPr id="41" name="Picture 40">
            <a:extLst>
              <a:ext uri="{FF2B5EF4-FFF2-40B4-BE49-F238E27FC236}">
                <a16:creationId xmlns:a16="http://schemas.microsoft.com/office/drawing/2014/main" id="{00A91F30-25A2-BD43-AF85-91E13726DD1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17860" y="1863000"/>
            <a:ext cx="787625" cy="793170"/>
          </a:xfrm>
          <a:prstGeom prst="rect">
            <a:avLst/>
          </a:prstGeom>
        </p:spPr>
      </p:pic>
      <p:sp>
        <p:nvSpPr>
          <p:cNvPr id="44" name="Oval 43">
            <a:extLst>
              <a:ext uri="{FF2B5EF4-FFF2-40B4-BE49-F238E27FC236}">
                <a16:creationId xmlns:a16="http://schemas.microsoft.com/office/drawing/2014/main" id="{71E0AF84-C5EF-2248-9C14-A58466C45827}"/>
              </a:ext>
            </a:extLst>
          </p:cNvPr>
          <p:cNvSpPr>
            <a:spLocks noChangeAspect="1"/>
          </p:cNvSpPr>
          <p:nvPr userDrawn="1"/>
        </p:nvSpPr>
        <p:spPr>
          <a:xfrm>
            <a:off x="764930" y="1814014"/>
            <a:ext cx="893484" cy="893484"/>
          </a:xfrm>
          <a:prstGeom prst="ellipse">
            <a:avLst/>
          </a:prstGeom>
          <a:noFill/>
          <a:ln w="19050">
            <a:solidFill>
              <a:srgbClr val="0E8389">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nvGrpSpPr>
          <p:cNvPr id="6" name="Group 5">
            <a:extLst>
              <a:ext uri="{FF2B5EF4-FFF2-40B4-BE49-F238E27FC236}">
                <a16:creationId xmlns:a16="http://schemas.microsoft.com/office/drawing/2014/main" id="{AC55BD36-5B92-B549-88FD-BCA0EC5A3327}"/>
              </a:ext>
            </a:extLst>
          </p:cNvPr>
          <p:cNvGrpSpPr/>
          <p:nvPr userDrawn="1"/>
        </p:nvGrpSpPr>
        <p:grpSpPr>
          <a:xfrm>
            <a:off x="764930" y="2851251"/>
            <a:ext cx="893484" cy="893484"/>
            <a:chOff x="764930" y="2292326"/>
            <a:chExt cx="685498" cy="685498"/>
          </a:xfrm>
        </p:grpSpPr>
        <p:pic>
          <p:nvPicPr>
            <p:cNvPr id="40" name="Picture 39">
              <a:extLst>
                <a:ext uri="{FF2B5EF4-FFF2-40B4-BE49-F238E27FC236}">
                  <a16:creationId xmlns:a16="http://schemas.microsoft.com/office/drawing/2014/main" id="{312645D2-0245-7345-9683-C6264B423EB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05538" y="2332934"/>
              <a:ext cx="604282" cy="604282"/>
            </a:xfrm>
            <a:prstGeom prst="rect">
              <a:avLst/>
            </a:prstGeom>
          </p:spPr>
        </p:pic>
        <p:sp>
          <p:nvSpPr>
            <p:cNvPr id="46" name="Oval 45">
              <a:extLst>
                <a:ext uri="{FF2B5EF4-FFF2-40B4-BE49-F238E27FC236}">
                  <a16:creationId xmlns:a16="http://schemas.microsoft.com/office/drawing/2014/main" id="{AC6CCBD5-3D75-FF49-B33C-69C56340B94C}"/>
                </a:ext>
              </a:extLst>
            </p:cNvPr>
            <p:cNvSpPr>
              <a:spLocks noChangeAspect="1"/>
            </p:cNvSpPr>
            <p:nvPr userDrawn="1"/>
          </p:nvSpPr>
          <p:spPr>
            <a:xfrm>
              <a:off x="764930" y="2292326"/>
              <a:ext cx="685498" cy="685498"/>
            </a:xfrm>
            <a:prstGeom prst="ellipse">
              <a:avLst/>
            </a:prstGeom>
            <a:noFill/>
            <a:ln w="19050">
              <a:solidFill>
                <a:srgbClr val="E0A141">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8" name="Group 7">
            <a:extLst>
              <a:ext uri="{FF2B5EF4-FFF2-40B4-BE49-F238E27FC236}">
                <a16:creationId xmlns:a16="http://schemas.microsoft.com/office/drawing/2014/main" id="{D637A571-F790-1241-B29A-C45690576F1E}"/>
              </a:ext>
            </a:extLst>
          </p:cNvPr>
          <p:cNvGrpSpPr/>
          <p:nvPr userDrawn="1"/>
        </p:nvGrpSpPr>
        <p:grpSpPr>
          <a:xfrm>
            <a:off x="764930" y="3888488"/>
            <a:ext cx="893484" cy="893484"/>
            <a:chOff x="764930" y="3118638"/>
            <a:chExt cx="685498" cy="685498"/>
          </a:xfrm>
        </p:grpSpPr>
        <p:pic>
          <p:nvPicPr>
            <p:cNvPr id="39" name="Picture 38">
              <a:extLst>
                <a:ext uri="{FF2B5EF4-FFF2-40B4-BE49-F238E27FC236}">
                  <a16:creationId xmlns:a16="http://schemas.microsoft.com/office/drawing/2014/main" id="{8886BECB-1720-F941-9B5F-14C8AA3309D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05538" y="3159248"/>
              <a:ext cx="604282" cy="604282"/>
            </a:xfrm>
            <a:prstGeom prst="rect">
              <a:avLst/>
            </a:prstGeom>
          </p:spPr>
        </p:pic>
        <p:sp>
          <p:nvSpPr>
            <p:cNvPr id="48" name="Oval 47">
              <a:extLst>
                <a:ext uri="{FF2B5EF4-FFF2-40B4-BE49-F238E27FC236}">
                  <a16:creationId xmlns:a16="http://schemas.microsoft.com/office/drawing/2014/main" id="{923C9BA7-8275-AC4A-9B92-414B34A85424}"/>
                </a:ext>
              </a:extLst>
            </p:cNvPr>
            <p:cNvSpPr>
              <a:spLocks noChangeAspect="1"/>
            </p:cNvSpPr>
            <p:nvPr userDrawn="1"/>
          </p:nvSpPr>
          <p:spPr>
            <a:xfrm>
              <a:off x="764930" y="3118638"/>
              <a:ext cx="685498" cy="685498"/>
            </a:xfrm>
            <a:prstGeom prst="ellipse">
              <a:avLst/>
            </a:prstGeom>
            <a:noFill/>
            <a:ln w="19050">
              <a:solidFill>
                <a:srgbClr val="AF315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9" name="Group 8">
            <a:extLst>
              <a:ext uri="{FF2B5EF4-FFF2-40B4-BE49-F238E27FC236}">
                <a16:creationId xmlns:a16="http://schemas.microsoft.com/office/drawing/2014/main" id="{34744FDC-ADFF-D142-A991-12D39CA2EAC0}"/>
              </a:ext>
            </a:extLst>
          </p:cNvPr>
          <p:cNvGrpSpPr/>
          <p:nvPr userDrawn="1"/>
        </p:nvGrpSpPr>
        <p:grpSpPr>
          <a:xfrm>
            <a:off x="764930" y="4925725"/>
            <a:ext cx="893484" cy="893484"/>
            <a:chOff x="764930" y="3944950"/>
            <a:chExt cx="685498" cy="685498"/>
          </a:xfrm>
        </p:grpSpPr>
        <p:pic>
          <p:nvPicPr>
            <p:cNvPr id="37" name="Picture 36">
              <a:extLst>
                <a:ext uri="{FF2B5EF4-FFF2-40B4-BE49-F238E27FC236}">
                  <a16:creationId xmlns:a16="http://schemas.microsoft.com/office/drawing/2014/main" id="{86AE816E-8555-B847-96A2-FA019A92F1E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805538" y="3988035"/>
              <a:ext cx="604282" cy="604282"/>
            </a:xfrm>
            <a:prstGeom prst="rect">
              <a:avLst/>
            </a:prstGeom>
          </p:spPr>
        </p:pic>
        <p:sp>
          <p:nvSpPr>
            <p:cNvPr id="50" name="Oval 49">
              <a:extLst>
                <a:ext uri="{FF2B5EF4-FFF2-40B4-BE49-F238E27FC236}">
                  <a16:creationId xmlns:a16="http://schemas.microsoft.com/office/drawing/2014/main" id="{9957D8E7-EABC-D54C-92FE-C6050DA58CB4}"/>
                </a:ext>
              </a:extLst>
            </p:cNvPr>
            <p:cNvSpPr>
              <a:spLocks noChangeAspect="1"/>
            </p:cNvSpPr>
            <p:nvPr userDrawn="1"/>
          </p:nvSpPr>
          <p:spPr>
            <a:xfrm>
              <a:off x="764930" y="3944950"/>
              <a:ext cx="685498" cy="685498"/>
            </a:xfrm>
            <a:prstGeom prst="ellipse">
              <a:avLst/>
            </a:prstGeom>
            <a:noFill/>
            <a:ln w="19050">
              <a:solidFill>
                <a:schemeClr val="accent5">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sp>
        <p:nvSpPr>
          <p:cNvPr id="13" name="Rectangle 12">
            <a:extLst>
              <a:ext uri="{FF2B5EF4-FFF2-40B4-BE49-F238E27FC236}">
                <a16:creationId xmlns:a16="http://schemas.microsoft.com/office/drawing/2014/main" id="{1D319E76-BDA6-A24B-BA88-F6CAE192FA84}"/>
              </a:ext>
            </a:extLst>
          </p:cNvPr>
          <p:cNvSpPr/>
          <p:nvPr userDrawn="1"/>
        </p:nvSpPr>
        <p:spPr>
          <a:xfrm>
            <a:off x="1828824" y="1982586"/>
            <a:ext cx="2285819" cy="523220"/>
          </a:xfrm>
          <a:prstGeom prst="rect">
            <a:avLst/>
          </a:prstGeom>
        </p:spPr>
        <p:txBody>
          <a:bodyPr wrap="none">
            <a:spAutoFit/>
          </a:bodyPr>
          <a:lstStyle/>
          <a:p>
            <a:pPr lvl="0"/>
            <a:r>
              <a:rPr lang="en-US" sz="2800" b="0" u="none" dirty="0">
                <a:solidFill>
                  <a:srgbClr val="635F59"/>
                </a:solidFill>
                <a:hlinkClick r:id="rId7"/>
              </a:rPr>
              <a:t>@MOSAICproj</a:t>
            </a:r>
            <a:endParaRPr lang="en-US" sz="2800" b="0" u="none" dirty="0">
              <a:solidFill>
                <a:srgbClr val="635F59"/>
              </a:solidFill>
            </a:endParaRPr>
          </a:p>
        </p:txBody>
      </p:sp>
      <p:sp>
        <p:nvSpPr>
          <p:cNvPr id="35" name="Rectangle 34">
            <a:extLst>
              <a:ext uri="{FF2B5EF4-FFF2-40B4-BE49-F238E27FC236}">
                <a16:creationId xmlns:a16="http://schemas.microsoft.com/office/drawing/2014/main" id="{3EA867C9-5934-F14B-8BAF-8C87043A8986}"/>
              </a:ext>
            </a:extLst>
          </p:cNvPr>
          <p:cNvSpPr/>
          <p:nvPr userDrawn="1"/>
        </p:nvSpPr>
        <p:spPr>
          <a:xfrm>
            <a:off x="1828824" y="3026594"/>
            <a:ext cx="2682401" cy="523220"/>
          </a:xfrm>
          <a:prstGeom prst="rect">
            <a:avLst/>
          </a:prstGeom>
        </p:spPr>
        <p:txBody>
          <a:bodyPr wrap="none">
            <a:spAutoFit/>
          </a:bodyPr>
          <a:lstStyle/>
          <a:p>
            <a:pPr lvl="0"/>
            <a:r>
              <a:rPr lang="en-US" sz="2800" dirty="0">
                <a:hlinkClick r:id="rId8"/>
              </a:rPr>
              <a:t>MOSAIC LinkedIn</a:t>
            </a:r>
            <a:endParaRPr lang="en-US" sz="2800" dirty="0"/>
          </a:p>
        </p:txBody>
      </p:sp>
      <p:sp>
        <p:nvSpPr>
          <p:cNvPr id="36" name="Rectangle 35">
            <a:extLst>
              <a:ext uri="{FF2B5EF4-FFF2-40B4-BE49-F238E27FC236}">
                <a16:creationId xmlns:a16="http://schemas.microsoft.com/office/drawing/2014/main" id="{F56E5A25-F1F8-CE46-A58F-2ABD673173DF}"/>
              </a:ext>
            </a:extLst>
          </p:cNvPr>
          <p:cNvSpPr/>
          <p:nvPr userDrawn="1"/>
        </p:nvSpPr>
        <p:spPr>
          <a:xfrm>
            <a:off x="1828824" y="4058231"/>
            <a:ext cx="2097626" cy="523220"/>
          </a:xfrm>
          <a:prstGeom prst="rect">
            <a:avLst/>
          </a:prstGeom>
        </p:spPr>
        <p:txBody>
          <a:bodyPr wrap="none">
            <a:spAutoFit/>
          </a:bodyPr>
          <a:lstStyle/>
          <a:p>
            <a:pPr lvl="0"/>
            <a:r>
              <a:rPr lang="en-US" sz="2800" dirty="0">
                <a:hlinkClick r:id="rId9"/>
              </a:rPr>
              <a:t>MOSAIC Blog</a:t>
            </a:r>
            <a:endParaRPr lang="en-US" sz="2800" dirty="0"/>
          </a:p>
        </p:txBody>
      </p:sp>
      <p:sp>
        <p:nvSpPr>
          <p:cNvPr id="38" name="Rectangle 37">
            <a:extLst>
              <a:ext uri="{FF2B5EF4-FFF2-40B4-BE49-F238E27FC236}">
                <a16:creationId xmlns:a16="http://schemas.microsoft.com/office/drawing/2014/main" id="{5CC04863-2DD0-FC40-98B4-50038DB6161C}"/>
              </a:ext>
            </a:extLst>
          </p:cNvPr>
          <p:cNvSpPr/>
          <p:nvPr userDrawn="1"/>
        </p:nvSpPr>
        <p:spPr>
          <a:xfrm>
            <a:off x="1828824" y="5089868"/>
            <a:ext cx="2839752" cy="523220"/>
          </a:xfrm>
          <a:prstGeom prst="rect">
            <a:avLst/>
          </a:prstGeom>
        </p:spPr>
        <p:txBody>
          <a:bodyPr wrap="none">
            <a:spAutoFit/>
          </a:bodyPr>
          <a:lstStyle/>
          <a:p>
            <a:pPr lvl="0"/>
            <a:r>
              <a:rPr lang="en-US" sz="2800" dirty="0">
                <a:hlinkClick r:id="rId10"/>
              </a:rPr>
              <a:t>MOSAIC Webpage</a:t>
            </a:r>
            <a:endParaRPr lang="en-US" sz="2800" dirty="0"/>
          </a:p>
        </p:txBody>
      </p:sp>
    </p:spTree>
    <p:extLst>
      <p:ext uri="{BB962C8B-B14F-4D97-AF65-F5344CB8AC3E}">
        <p14:creationId xmlns:p14="http://schemas.microsoft.com/office/powerpoint/2010/main" val="4284392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y Connected – 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093AB0EE-8DD5-2547-A667-167DE3CC7F83}"/>
              </a:ext>
            </a:extLst>
          </p:cNvPr>
          <p:cNvSpPr>
            <a:spLocks noGrp="1"/>
          </p:cNvSpPr>
          <p:nvPr>
            <p:ph type="body" sz="quarter" idx="13" hasCustomPrompt="1"/>
          </p:nvPr>
        </p:nvSpPr>
        <p:spPr>
          <a:xfrm>
            <a:off x="1583766" y="1557149"/>
            <a:ext cx="8493292" cy="490871"/>
          </a:xfrm>
        </p:spPr>
        <p:txBody>
          <a:bodyPr>
            <a:normAutofit/>
          </a:bodyPr>
          <a:lstStyle>
            <a:lvl1pPr marL="0" indent="0">
              <a:buFontTx/>
              <a:buNone/>
              <a:defRPr sz="2800">
                <a:solidFill>
                  <a:srgbClr val="635F59"/>
                </a:solidFill>
              </a:defRPr>
            </a:lvl1pPr>
          </a:lstStyle>
          <a:p>
            <a:pPr lvl="0"/>
            <a:r>
              <a:rPr lang="en-US" dirty="0"/>
              <a:t>Click here to add the MOSAIC Twitter handle</a:t>
            </a:r>
          </a:p>
        </p:txBody>
      </p:sp>
      <p:sp>
        <p:nvSpPr>
          <p:cNvPr id="15" name="Title 2">
            <a:extLst>
              <a:ext uri="{FF2B5EF4-FFF2-40B4-BE49-F238E27FC236}">
                <a16:creationId xmlns:a16="http://schemas.microsoft.com/office/drawing/2014/main" id="{3149C131-7C4C-234E-B5FE-297C7B678DC9}"/>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dirty="0"/>
              <a:t>Stay Connected</a:t>
            </a:r>
          </a:p>
        </p:txBody>
      </p:sp>
      <p:grpSp>
        <p:nvGrpSpPr>
          <p:cNvPr id="7" name="Group 6">
            <a:extLst>
              <a:ext uri="{FF2B5EF4-FFF2-40B4-BE49-F238E27FC236}">
                <a16:creationId xmlns:a16="http://schemas.microsoft.com/office/drawing/2014/main" id="{321476AB-9EBD-8A47-BE24-20AB7C1F79BC}"/>
              </a:ext>
            </a:extLst>
          </p:cNvPr>
          <p:cNvGrpSpPr/>
          <p:nvPr userDrawn="1"/>
        </p:nvGrpSpPr>
        <p:grpSpPr>
          <a:xfrm>
            <a:off x="764930" y="1459835"/>
            <a:ext cx="685498" cy="685498"/>
            <a:chOff x="764930" y="1459835"/>
            <a:chExt cx="685498" cy="685498"/>
          </a:xfrm>
        </p:grpSpPr>
        <p:pic>
          <p:nvPicPr>
            <p:cNvPr id="41" name="Picture 40">
              <a:extLst>
                <a:ext uri="{FF2B5EF4-FFF2-40B4-BE49-F238E27FC236}">
                  <a16:creationId xmlns:a16="http://schemas.microsoft.com/office/drawing/2014/main" id="{00A91F30-25A2-BD43-AF85-91E13726DD1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05539" y="1497418"/>
              <a:ext cx="604281" cy="608535"/>
            </a:xfrm>
            <a:prstGeom prst="rect">
              <a:avLst/>
            </a:prstGeom>
          </p:spPr>
        </p:pic>
        <p:sp>
          <p:nvSpPr>
            <p:cNvPr id="44" name="Oval 43">
              <a:extLst>
                <a:ext uri="{FF2B5EF4-FFF2-40B4-BE49-F238E27FC236}">
                  <a16:creationId xmlns:a16="http://schemas.microsoft.com/office/drawing/2014/main" id="{71E0AF84-C5EF-2248-9C14-A58466C45827}"/>
                </a:ext>
              </a:extLst>
            </p:cNvPr>
            <p:cNvSpPr>
              <a:spLocks noChangeAspect="1"/>
            </p:cNvSpPr>
            <p:nvPr userDrawn="1"/>
          </p:nvSpPr>
          <p:spPr>
            <a:xfrm>
              <a:off x="764930" y="1459835"/>
              <a:ext cx="685498" cy="685498"/>
            </a:xfrm>
            <a:prstGeom prst="ellipse">
              <a:avLst/>
            </a:prstGeom>
            <a:noFill/>
            <a:ln w="19050">
              <a:solidFill>
                <a:srgbClr val="0E8389">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6" name="Group 5">
            <a:extLst>
              <a:ext uri="{FF2B5EF4-FFF2-40B4-BE49-F238E27FC236}">
                <a16:creationId xmlns:a16="http://schemas.microsoft.com/office/drawing/2014/main" id="{AC55BD36-5B92-B549-88FD-BCA0EC5A3327}"/>
              </a:ext>
            </a:extLst>
          </p:cNvPr>
          <p:cNvGrpSpPr/>
          <p:nvPr userDrawn="1"/>
        </p:nvGrpSpPr>
        <p:grpSpPr>
          <a:xfrm>
            <a:off x="764930" y="2255623"/>
            <a:ext cx="685498" cy="685498"/>
            <a:chOff x="764930" y="2292326"/>
            <a:chExt cx="685498" cy="685498"/>
          </a:xfrm>
        </p:grpSpPr>
        <p:pic>
          <p:nvPicPr>
            <p:cNvPr id="40" name="Picture 39">
              <a:extLst>
                <a:ext uri="{FF2B5EF4-FFF2-40B4-BE49-F238E27FC236}">
                  <a16:creationId xmlns:a16="http://schemas.microsoft.com/office/drawing/2014/main" id="{312645D2-0245-7345-9683-C6264B423EB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05538" y="2332934"/>
              <a:ext cx="604282" cy="604282"/>
            </a:xfrm>
            <a:prstGeom prst="rect">
              <a:avLst/>
            </a:prstGeom>
          </p:spPr>
        </p:pic>
        <p:sp>
          <p:nvSpPr>
            <p:cNvPr id="46" name="Oval 45">
              <a:extLst>
                <a:ext uri="{FF2B5EF4-FFF2-40B4-BE49-F238E27FC236}">
                  <a16:creationId xmlns:a16="http://schemas.microsoft.com/office/drawing/2014/main" id="{AC6CCBD5-3D75-FF49-B33C-69C56340B94C}"/>
                </a:ext>
              </a:extLst>
            </p:cNvPr>
            <p:cNvSpPr>
              <a:spLocks noChangeAspect="1"/>
            </p:cNvSpPr>
            <p:nvPr userDrawn="1"/>
          </p:nvSpPr>
          <p:spPr>
            <a:xfrm>
              <a:off x="764930" y="2292326"/>
              <a:ext cx="685498" cy="685498"/>
            </a:xfrm>
            <a:prstGeom prst="ellipse">
              <a:avLst/>
            </a:prstGeom>
            <a:noFill/>
            <a:ln w="19050">
              <a:solidFill>
                <a:srgbClr val="E0A141">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8" name="Group 7">
            <a:extLst>
              <a:ext uri="{FF2B5EF4-FFF2-40B4-BE49-F238E27FC236}">
                <a16:creationId xmlns:a16="http://schemas.microsoft.com/office/drawing/2014/main" id="{D637A571-F790-1241-B29A-C45690576F1E}"/>
              </a:ext>
            </a:extLst>
          </p:cNvPr>
          <p:cNvGrpSpPr/>
          <p:nvPr userDrawn="1"/>
        </p:nvGrpSpPr>
        <p:grpSpPr>
          <a:xfrm>
            <a:off x="764930" y="3051411"/>
            <a:ext cx="685498" cy="685498"/>
            <a:chOff x="764930" y="3118638"/>
            <a:chExt cx="685498" cy="685498"/>
          </a:xfrm>
        </p:grpSpPr>
        <p:pic>
          <p:nvPicPr>
            <p:cNvPr id="39" name="Picture 38">
              <a:extLst>
                <a:ext uri="{FF2B5EF4-FFF2-40B4-BE49-F238E27FC236}">
                  <a16:creationId xmlns:a16="http://schemas.microsoft.com/office/drawing/2014/main" id="{8886BECB-1720-F941-9B5F-14C8AA3309D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05538" y="3159248"/>
              <a:ext cx="604282" cy="604282"/>
            </a:xfrm>
            <a:prstGeom prst="rect">
              <a:avLst/>
            </a:prstGeom>
          </p:spPr>
        </p:pic>
        <p:sp>
          <p:nvSpPr>
            <p:cNvPr id="48" name="Oval 47">
              <a:extLst>
                <a:ext uri="{FF2B5EF4-FFF2-40B4-BE49-F238E27FC236}">
                  <a16:creationId xmlns:a16="http://schemas.microsoft.com/office/drawing/2014/main" id="{923C9BA7-8275-AC4A-9B92-414B34A85424}"/>
                </a:ext>
              </a:extLst>
            </p:cNvPr>
            <p:cNvSpPr>
              <a:spLocks noChangeAspect="1"/>
            </p:cNvSpPr>
            <p:nvPr userDrawn="1"/>
          </p:nvSpPr>
          <p:spPr>
            <a:xfrm>
              <a:off x="764930" y="3118638"/>
              <a:ext cx="685498" cy="685498"/>
            </a:xfrm>
            <a:prstGeom prst="ellipse">
              <a:avLst/>
            </a:prstGeom>
            <a:noFill/>
            <a:ln w="19050">
              <a:solidFill>
                <a:srgbClr val="AF315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9" name="Group 8">
            <a:extLst>
              <a:ext uri="{FF2B5EF4-FFF2-40B4-BE49-F238E27FC236}">
                <a16:creationId xmlns:a16="http://schemas.microsoft.com/office/drawing/2014/main" id="{34744FDC-ADFF-D142-A991-12D39CA2EAC0}"/>
              </a:ext>
            </a:extLst>
          </p:cNvPr>
          <p:cNvGrpSpPr/>
          <p:nvPr userDrawn="1"/>
        </p:nvGrpSpPr>
        <p:grpSpPr>
          <a:xfrm>
            <a:off x="764930" y="3847199"/>
            <a:ext cx="685498" cy="685498"/>
            <a:chOff x="764930" y="3944950"/>
            <a:chExt cx="685498" cy="685498"/>
          </a:xfrm>
        </p:grpSpPr>
        <p:pic>
          <p:nvPicPr>
            <p:cNvPr id="37" name="Picture 36">
              <a:extLst>
                <a:ext uri="{FF2B5EF4-FFF2-40B4-BE49-F238E27FC236}">
                  <a16:creationId xmlns:a16="http://schemas.microsoft.com/office/drawing/2014/main" id="{86AE816E-8555-B847-96A2-FA019A92F1E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805538" y="3988035"/>
              <a:ext cx="604282" cy="604282"/>
            </a:xfrm>
            <a:prstGeom prst="rect">
              <a:avLst/>
            </a:prstGeom>
          </p:spPr>
        </p:pic>
        <p:sp>
          <p:nvSpPr>
            <p:cNvPr id="50" name="Oval 49">
              <a:extLst>
                <a:ext uri="{FF2B5EF4-FFF2-40B4-BE49-F238E27FC236}">
                  <a16:creationId xmlns:a16="http://schemas.microsoft.com/office/drawing/2014/main" id="{9957D8E7-EABC-D54C-92FE-C6050DA58CB4}"/>
                </a:ext>
              </a:extLst>
            </p:cNvPr>
            <p:cNvSpPr>
              <a:spLocks noChangeAspect="1"/>
            </p:cNvSpPr>
            <p:nvPr userDrawn="1"/>
          </p:nvSpPr>
          <p:spPr>
            <a:xfrm>
              <a:off x="764930" y="3944950"/>
              <a:ext cx="685498" cy="685498"/>
            </a:xfrm>
            <a:prstGeom prst="ellipse">
              <a:avLst/>
            </a:prstGeom>
            <a:noFill/>
            <a:ln w="19050">
              <a:solidFill>
                <a:schemeClr val="accent5">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10" name="Group 9">
            <a:extLst>
              <a:ext uri="{FF2B5EF4-FFF2-40B4-BE49-F238E27FC236}">
                <a16:creationId xmlns:a16="http://schemas.microsoft.com/office/drawing/2014/main" id="{D664190D-24C2-584F-A421-455F91D605C0}"/>
              </a:ext>
            </a:extLst>
          </p:cNvPr>
          <p:cNvGrpSpPr/>
          <p:nvPr userDrawn="1"/>
        </p:nvGrpSpPr>
        <p:grpSpPr>
          <a:xfrm>
            <a:off x="764930" y="4642987"/>
            <a:ext cx="685498" cy="685498"/>
            <a:chOff x="764930" y="4800610"/>
            <a:chExt cx="685498" cy="685498"/>
          </a:xfrm>
        </p:grpSpPr>
        <p:pic>
          <p:nvPicPr>
            <p:cNvPr id="18" name="Picture 17">
              <a:extLst>
                <a:ext uri="{FF2B5EF4-FFF2-40B4-BE49-F238E27FC236}">
                  <a16:creationId xmlns:a16="http://schemas.microsoft.com/office/drawing/2014/main" id="{875FFC0F-363A-E440-BFBF-68765A556116}"/>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805538" y="4841220"/>
              <a:ext cx="604282" cy="604282"/>
            </a:xfrm>
            <a:prstGeom prst="rect">
              <a:avLst/>
            </a:prstGeom>
          </p:spPr>
        </p:pic>
        <p:sp>
          <p:nvSpPr>
            <p:cNvPr id="19" name="Oval 18">
              <a:extLst>
                <a:ext uri="{FF2B5EF4-FFF2-40B4-BE49-F238E27FC236}">
                  <a16:creationId xmlns:a16="http://schemas.microsoft.com/office/drawing/2014/main" id="{0C887298-22BE-1C4E-9B6B-CD4C9E4687EA}"/>
                </a:ext>
              </a:extLst>
            </p:cNvPr>
            <p:cNvSpPr>
              <a:spLocks noChangeAspect="1"/>
            </p:cNvSpPr>
            <p:nvPr userDrawn="1"/>
          </p:nvSpPr>
          <p:spPr>
            <a:xfrm>
              <a:off x="764930" y="4800610"/>
              <a:ext cx="685498" cy="685498"/>
            </a:xfrm>
            <a:prstGeom prst="ellipse">
              <a:avLst/>
            </a:prstGeom>
            <a:noFill/>
            <a:ln w="19050">
              <a:solidFill>
                <a:schemeClr val="accent4">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11" name="Group 10">
            <a:extLst>
              <a:ext uri="{FF2B5EF4-FFF2-40B4-BE49-F238E27FC236}">
                <a16:creationId xmlns:a16="http://schemas.microsoft.com/office/drawing/2014/main" id="{D5BFC2FB-7134-0946-9607-765CF9EF21A9}"/>
              </a:ext>
            </a:extLst>
          </p:cNvPr>
          <p:cNvGrpSpPr/>
          <p:nvPr userDrawn="1"/>
        </p:nvGrpSpPr>
        <p:grpSpPr>
          <a:xfrm>
            <a:off x="764930" y="5438775"/>
            <a:ext cx="685498" cy="685498"/>
            <a:chOff x="764930" y="5626923"/>
            <a:chExt cx="685498" cy="685498"/>
          </a:xfrm>
        </p:grpSpPr>
        <p:pic>
          <p:nvPicPr>
            <p:cNvPr id="17" name="Picture 16">
              <a:extLst>
                <a:ext uri="{FF2B5EF4-FFF2-40B4-BE49-F238E27FC236}">
                  <a16:creationId xmlns:a16="http://schemas.microsoft.com/office/drawing/2014/main" id="{2AE2126A-5997-D44A-90C4-E0761FCAA8E4}"/>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805538" y="5670008"/>
              <a:ext cx="604282" cy="604282"/>
            </a:xfrm>
            <a:prstGeom prst="rect">
              <a:avLst/>
            </a:prstGeom>
          </p:spPr>
        </p:pic>
        <p:sp>
          <p:nvSpPr>
            <p:cNvPr id="20" name="Oval 19">
              <a:extLst>
                <a:ext uri="{FF2B5EF4-FFF2-40B4-BE49-F238E27FC236}">
                  <a16:creationId xmlns:a16="http://schemas.microsoft.com/office/drawing/2014/main" id="{26EAB1EA-D8B6-D34C-B9FD-5EF8EFE20C04}"/>
                </a:ext>
              </a:extLst>
            </p:cNvPr>
            <p:cNvSpPr>
              <a:spLocks noChangeAspect="1"/>
            </p:cNvSpPr>
            <p:nvPr userDrawn="1"/>
          </p:nvSpPr>
          <p:spPr>
            <a:xfrm>
              <a:off x="764930" y="5626923"/>
              <a:ext cx="685498" cy="685498"/>
            </a:xfrm>
            <a:prstGeom prst="ellipse">
              <a:avLst/>
            </a:prstGeom>
            <a:noFill/>
            <a:ln w="19050">
              <a:solidFill>
                <a:schemeClr val="accent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sp>
        <p:nvSpPr>
          <p:cNvPr id="21" name="Text Placeholder 2">
            <a:extLst>
              <a:ext uri="{FF2B5EF4-FFF2-40B4-BE49-F238E27FC236}">
                <a16:creationId xmlns:a16="http://schemas.microsoft.com/office/drawing/2014/main" id="{6BF37722-D3FB-6F44-B941-5903A05BE46D}"/>
              </a:ext>
            </a:extLst>
          </p:cNvPr>
          <p:cNvSpPr>
            <a:spLocks noGrp="1"/>
          </p:cNvSpPr>
          <p:nvPr userDrawn="1">
            <p:ph type="body" sz="quarter" idx="14" hasCustomPrompt="1"/>
          </p:nvPr>
        </p:nvSpPr>
        <p:spPr>
          <a:xfrm>
            <a:off x="1583766" y="2352937"/>
            <a:ext cx="8493292" cy="490871"/>
          </a:xfrm>
        </p:spPr>
        <p:txBody>
          <a:bodyPr>
            <a:normAutofit/>
          </a:bodyPr>
          <a:lstStyle>
            <a:lvl1pPr marL="0" indent="0">
              <a:buFontTx/>
              <a:buNone/>
              <a:defRPr sz="2800">
                <a:solidFill>
                  <a:srgbClr val="635F59"/>
                </a:solidFill>
              </a:defRPr>
            </a:lvl1pPr>
          </a:lstStyle>
          <a:p>
            <a:pPr lvl="0"/>
            <a:r>
              <a:rPr lang="en-US" dirty="0"/>
              <a:t>Click here to add the MOSAIC LinkedIn profile</a:t>
            </a:r>
          </a:p>
        </p:txBody>
      </p:sp>
      <p:sp>
        <p:nvSpPr>
          <p:cNvPr id="22" name="Text Placeholder 2">
            <a:extLst>
              <a:ext uri="{FF2B5EF4-FFF2-40B4-BE49-F238E27FC236}">
                <a16:creationId xmlns:a16="http://schemas.microsoft.com/office/drawing/2014/main" id="{785A64FC-0925-9545-B8C4-5227A20CCF9D}"/>
              </a:ext>
            </a:extLst>
          </p:cNvPr>
          <p:cNvSpPr>
            <a:spLocks noGrp="1"/>
          </p:cNvSpPr>
          <p:nvPr userDrawn="1">
            <p:ph type="body" sz="quarter" idx="15" hasCustomPrompt="1"/>
          </p:nvPr>
        </p:nvSpPr>
        <p:spPr>
          <a:xfrm>
            <a:off x="1583766" y="3148725"/>
            <a:ext cx="8493292" cy="490871"/>
          </a:xfrm>
        </p:spPr>
        <p:txBody>
          <a:bodyPr>
            <a:normAutofit/>
          </a:bodyPr>
          <a:lstStyle>
            <a:lvl1pPr marL="0" indent="0">
              <a:buFontTx/>
              <a:buNone/>
              <a:defRPr sz="2800">
                <a:solidFill>
                  <a:srgbClr val="635F59"/>
                </a:solidFill>
              </a:defRPr>
            </a:lvl1pPr>
          </a:lstStyle>
          <a:p>
            <a:pPr lvl="0"/>
            <a:r>
              <a:rPr lang="en-US" dirty="0"/>
              <a:t>Click here to add the MOSAIC WordPress link</a:t>
            </a:r>
          </a:p>
        </p:txBody>
      </p:sp>
      <p:sp>
        <p:nvSpPr>
          <p:cNvPr id="23" name="Text Placeholder 2">
            <a:extLst>
              <a:ext uri="{FF2B5EF4-FFF2-40B4-BE49-F238E27FC236}">
                <a16:creationId xmlns:a16="http://schemas.microsoft.com/office/drawing/2014/main" id="{073A80D5-EA50-814F-9BF8-3955E160D4AD}"/>
              </a:ext>
            </a:extLst>
          </p:cNvPr>
          <p:cNvSpPr>
            <a:spLocks noGrp="1"/>
          </p:cNvSpPr>
          <p:nvPr userDrawn="1">
            <p:ph type="body" sz="quarter" idx="16" hasCustomPrompt="1"/>
          </p:nvPr>
        </p:nvSpPr>
        <p:spPr>
          <a:xfrm>
            <a:off x="1583766" y="3944513"/>
            <a:ext cx="8493292" cy="490871"/>
          </a:xfrm>
        </p:spPr>
        <p:txBody>
          <a:bodyPr>
            <a:normAutofit/>
          </a:bodyPr>
          <a:lstStyle>
            <a:lvl1pPr marL="0" indent="0">
              <a:buFontTx/>
              <a:buNone/>
              <a:defRPr sz="2800">
                <a:solidFill>
                  <a:srgbClr val="635F59"/>
                </a:solidFill>
              </a:defRPr>
            </a:lvl1pPr>
          </a:lstStyle>
          <a:p>
            <a:pPr lvl="0"/>
            <a:r>
              <a:rPr lang="en-US" dirty="0"/>
              <a:t>Click here to add the MOSAIC webpage</a:t>
            </a:r>
          </a:p>
        </p:txBody>
      </p:sp>
      <p:sp>
        <p:nvSpPr>
          <p:cNvPr id="31" name="Text Placeholder 2">
            <a:extLst>
              <a:ext uri="{FF2B5EF4-FFF2-40B4-BE49-F238E27FC236}">
                <a16:creationId xmlns:a16="http://schemas.microsoft.com/office/drawing/2014/main" id="{AA78EC53-490F-E441-B578-1E0B2BD87F14}"/>
              </a:ext>
            </a:extLst>
          </p:cNvPr>
          <p:cNvSpPr>
            <a:spLocks noGrp="1"/>
          </p:cNvSpPr>
          <p:nvPr>
            <p:ph type="body" sz="quarter" idx="17" hasCustomPrompt="1"/>
          </p:nvPr>
        </p:nvSpPr>
        <p:spPr>
          <a:xfrm>
            <a:off x="1583766" y="4740301"/>
            <a:ext cx="8493292" cy="490871"/>
          </a:xfrm>
        </p:spPr>
        <p:txBody>
          <a:bodyPr>
            <a:normAutofit/>
          </a:bodyPr>
          <a:lstStyle>
            <a:lvl1pPr marL="0" indent="0">
              <a:buFontTx/>
              <a:buNone/>
              <a:defRPr sz="2800">
                <a:solidFill>
                  <a:srgbClr val="635F59"/>
                </a:solidFill>
              </a:defRPr>
            </a:lvl1pPr>
          </a:lstStyle>
          <a:p>
            <a:pPr lvl="0"/>
            <a:r>
              <a:rPr lang="en-US" dirty="0"/>
              <a:t>Click here to add presenter email(s)</a:t>
            </a:r>
          </a:p>
        </p:txBody>
      </p:sp>
      <p:sp>
        <p:nvSpPr>
          <p:cNvPr id="32" name="Text Placeholder 2">
            <a:extLst>
              <a:ext uri="{FF2B5EF4-FFF2-40B4-BE49-F238E27FC236}">
                <a16:creationId xmlns:a16="http://schemas.microsoft.com/office/drawing/2014/main" id="{18F7FD57-B0F2-1045-A79F-54CD5CDF2C44}"/>
              </a:ext>
            </a:extLst>
          </p:cNvPr>
          <p:cNvSpPr>
            <a:spLocks noGrp="1"/>
          </p:cNvSpPr>
          <p:nvPr>
            <p:ph type="body" sz="quarter" idx="18" hasCustomPrompt="1"/>
          </p:nvPr>
        </p:nvSpPr>
        <p:spPr>
          <a:xfrm>
            <a:off x="1583766" y="5536089"/>
            <a:ext cx="8493292" cy="490871"/>
          </a:xfrm>
        </p:spPr>
        <p:txBody>
          <a:bodyPr>
            <a:normAutofit/>
          </a:bodyPr>
          <a:lstStyle>
            <a:lvl1pPr marL="0" indent="0">
              <a:buFontTx/>
              <a:buNone/>
              <a:defRPr sz="2600">
                <a:solidFill>
                  <a:srgbClr val="635F59"/>
                </a:solidFill>
              </a:defRPr>
            </a:lvl1pPr>
          </a:lstStyle>
          <a:p>
            <a:pPr lvl="0"/>
            <a:r>
              <a:rPr lang="en-US" dirty="0"/>
              <a:t>Click here to add additional networks/presenter social media</a:t>
            </a:r>
          </a:p>
        </p:txBody>
      </p:sp>
    </p:spTree>
    <p:extLst>
      <p:ext uri="{BB962C8B-B14F-4D97-AF65-F5344CB8AC3E}">
        <p14:creationId xmlns:p14="http://schemas.microsoft.com/office/powerpoint/2010/main" val="3468299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48D5244-407F-8347-940E-16584EF266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445829" y="0"/>
            <a:ext cx="3828833" cy="6858000"/>
          </a:xfrm>
          <a:prstGeom prst="rect">
            <a:avLst/>
          </a:prstGeom>
        </p:spPr>
      </p:pic>
      <p:sp>
        <p:nvSpPr>
          <p:cNvPr id="37" name="TextBox 36">
            <a:extLst>
              <a:ext uri="{FF2B5EF4-FFF2-40B4-BE49-F238E27FC236}">
                <a16:creationId xmlns:a16="http://schemas.microsoft.com/office/drawing/2014/main" id="{C355AD93-7E4A-4B1B-A616-C5E58B8E1BE9}"/>
              </a:ext>
            </a:extLst>
          </p:cNvPr>
          <p:cNvSpPr txBox="1"/>
          <p:nvPr/>
        </p:nvSpPr>
        <p:spPr>
          <a:xfrm>
            <a:off x="715518" y="5294037"/>
            <a:ext cx="5751532" cy="6463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srgbClr val="635F59"/>
                </a:solidFill>
                <a:effectLst/>
                <a:uLnTx/>
                <a:uFillTx/>
                <a:latin typeface="Calibri" panose="020F0502020204030204"/>
                <a:ea typeface="+mn-ea"/>
                <a:cs typeface="+mn-cs"/>
              </a:rPr>
              <a:t>MOSAIC is made possible by the generous support of the American people through the U.S. President’s Emergency Plan for AIDS Relief (PEPFAR) and the U.S. Agency for International Development (USAID) cooperative agreement 7200AA21CA00011. The contents of this presentation are the responsibility of MOSAIC and do not necessarily reflect the views of PEPFAR, USAID, or the U.S. </a:t>
            </a:r>
            <a:r>
              <a:rPr kumimoji="0" lang="en-US" sz="1000" b="0" i="1" u="none" strike="noStrike" kern="1200" cap="none" spc="0" normalizeH="0" baseline="0" noProof="0">
                <a:ln>
                  <a:noFill/>
                </a:ln>
                <a:solidFill>
                  <a:srgbClr val="635F59"/>
                </a:solidFill>
                <a:effectLst/>
                <a:uLnTx/>
                <a:uFillTx/>
                <a:latin typeface="Calibri" panose="020F0502020204030204"/>
                <a:ea typeface="+mn-ea"/>
                <a:cs typeface="+mn-cs"/>
              </a:rPr>
              <a:t>Government.</a:t>
            </a:r>
            <a:endParaRPr kumimoji="0" lang="en-US" sz="1000" b="0" i="1" u="none" strike="noStrike" kern="1200" cap="none" spc="0" normalizeH="0" baseline="0" noProof="0" dirty="0">
              <a:ln>
                <a:noFill/>
              </a:ln>
              <a:solidFill>
                <a:srgbClr val="635F59"/>
              </a:solidFill>
              <a:effectLst/>
              <a:uLnTx/>
              <a:uFillTx/>
              <a:latin typeface="Calibri" panose="020F0502020204030204"/>
              <a:ea typeface="+mn-ea"/>
              <a:cs typeface="+mn-cs"/>
            </a:endParaRPr>
          </a:p>
        </p:txBody>
      </p:sp>
      <p:sp>
        <p:nvSpPr>
          <p:cNvPr id="19" name="Title 2">
            <a:extLst>
              <a:ext uri="{FF2B5EF4-FFF2-40B4-BE49-F238E27FC236}">
                <a16:creationId xmlns:a16="http://schemas.microsoft.com/office/drawing/2014/main" id="{FA06B5C9-C4CB-1E42-92BE-1E8453325584}"/>
              </a:ext>
            </a:extLst>
          </p:cNvPr>
          <p:cNvSpPr txBox="1">
            <a:spLocks/>
          </p:cNvSpPr>
          <p:nvPr/>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dirty="0"/>
              <a:t>ACKNOWLEDGMENTS</a:t>
            </a:r>
          </a:p>
        </p:txBody>
      </p:sp>
      <p:pic>
        <p:nvPicPr>
          <p:cNvPr id="3" name="Picture 2">
            <a:extLst>
              <a:ext uri="{FF2B5EF4-FFF2-40B4-BE49-F238E27FC236}">
                <a16:creationId xmlns:a16="http://schemas.microsoft.com/office/drawing/2014/main" id="{805ED304-335E-1145-BEA0-619398728E2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74662" y="0"/>
            <a:ext cx="917337" cy="6858000"/>
          </a:xfrm>
          <a:prstGeom prst="rect">
            <a:avLst/>
          </a:prstGeom>
        </p:spPr>
      </p:pic>
      <p:pic>
        <p:nvPicPr>
          <p:cNvPr id="9" name="Picture 8">
            <a:extLst>
              <a:ext uri="{FF2B5EF4-FFF2-40B4-BE49-F238E27FC236}">
                <a16:creationId xmlns:a16="http://schemas.microsoft.com/office/drawing/2014/main" id="{4FC6A1CC-EA90-1845-BF1E-68021122606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15518" y="2637041"/>
            <a:ext cx="5996781" cy="2421653"/>
          </a:xfrm>
          <a:prstGeom prst="rect">
            <a:avLst/>
          </a:prstGeom>
        </p:spPr>
      </p:pic>
      <p:sp>
        <p:nvSpPr>
          <p:cNvPr id="8" name="Text Placeholder 7">
            <a:extLst>
              <a:ext uri="{FF2B5EF4-FFF2-40B4-BE49-F238E27FC236}">
                <a16:creationId xmlns:a16="http://schemas.microsoft.com/office/drawing/2014/main" id="{C2D24103-1287-6C49-88C4-9E81E1DAA736}"/>
              </a:ext>
            </a:extLst>
          </p:cNvPr>
          <p:cNvSpPr>
            <a:spLocks noGrp="1"/>
          </p:cNvSpPr>
          <p:nvPr>
            <p:ph type="body" sz="quarter" idx="10" hasCustomPrompt="1"/>
          </p:nvPr>
        </p:nvSpPr>
        <p:spPr>
          <a:xfrm>
            <a:off x="715518" y="1333956"/>
            <a:ext cx="5886450" cy="106774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baseline="0">
                <a:solidFill>
                  <a:srgbClr val="635F59"/>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u="none" strike="noStrike" dirty="0">
                <a:solidFill>
                  <a:srgbClr val="000000"/>
                </a:solidFill>
                <a:effectLst/>
                <a:latin typeface="Calibri" panose="020F0502020204030204" pitchFamily="34" charset="0"/>
              </a:rPr>
              <a:t>Click here to add the names of individual contributors to this presentation/slide deck, as well as photography credit (if applicable).</a:t>
            </a:r>
          </a:p>
        </p:txBody>
      </p:sp>
    </p:spTree>
    <p:extLst>
      <p:ext uri="{BB962C8B-B14F-4D97-AF65-F5344CB8AC3E}">
        <p14:creationId xmlns:p14="http://schemas.microsoft.com/office/powerpoint/2010/main" val="204137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Photo-Teal">
    <p:spTree>
      <p:nvGrpSpPr>
        <p:cNvPr id="1" name=""/>
        <p:cNvGrpSpPr/>
        <p:nvPr/>
      </p:nvGrpSpPr>
      <p:grpSpPr>
        <a:xfrm>
          <a:off x="0" y="0"/>
          <a:ext cx="0" cy="0"/>
          <a:chOff x="0" y="0"/>
          <a:chExt cx="0" cy="0"/>
        </a:xfrm>
      </p:grpSpPr>
      <p:pic>
        <p:nvPicPr>
          <p:cNvPr id="11" name="Picture 10" descr="A person smiling for the camera&#10;&#10;Description automatically generated with medium confidence">
            <a:extLst>
              <a:ext uri="{FF2B5EF4-FFF2-40B4-BE49-F238E27FC236}">
                <a16:creationId xmlns:a16="http://schemas.microsoft.com/office/drawing/2014/main" id="{EC947E4A-E47A-4EAF-85DF-E9F71818D0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0"/>
            <a:ext cx="12192002" cy="6858000"/>
          </a:xfrm>
          <a:prstGeom prst="rect">
            <a:avLst/>
          </a:prstGeom>
        </p:spPr>
      </p:pic>
      <p:pic>
        <p:nvPicPr>
          <p:cNvPr id="7" name="Picture 6">
            <a:extLst>
              <a:ext uri="{FF2B5EF4-FFF2-40B4-BE49-F238E27FC236}">
                <a16:creationId xmlns:a16="http://schemas.microsoft.com/office/drawing/2014/main" id="{52406D6B-08A2-8E43-AB35-F05AC992A6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dirty="0"/>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dirty="0"/>
              <a:t>Add Section title Here</a:t>
            </a:r>
          </a:p>
        </p:txBody>
      </p:sp>
      <p:sp>
        <p:nvSpPr>
          <p:cNvPr id="8" name="Rectangle 7">
            <a:extLst>
              <a:ext uri="{FF2B5EF4-FFF2-40B4-BE49-F238E27FC236}">
                <a16:creationId xmlns:a16="http://schemas.microsoft.com/office/drawing/2014/main" id="{FC89EFEF-EB11-B744-8C72-F31C9A787808}"/>
              </a:ext>
            </a:extLst>
          </p:cNvPr>
          <p:cNvSpPr/>
          <p:nvPr userDrawn="1"/>
        </p:nvSpPr>
        <p:spPr>
          <a:xfrm>
            <a:off x="-1" y="3905251"/>
            <a:ext cx="12192001" cy="2046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1">
            <a:extLst>
              <a:ext uri="{FF2B5EF4-FFF2-40B4-BE49-F238E27FC236}">
                <a16:creationId xmlns:a16="http://schemas.microsoft.com/office/drawing/2014/main" id="{432D207F-F915-2741-B5D7-B9A185A6CB54}"/>
              </a:ext>
            </a:extLst>
          </p:cNvPr>
          <p:cNvSpPr/>
          <p:nvPr userDrawn="1"/>
        </p:nvSpPr>
        <p:spPr>
          <a:xfrm rot="5400000">
            <a:off x="256472" y="3529467"/>
            <a:ext cx="2319588" cy="283253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a:extLst>
              <a:ext uri="{FF2B5EF4-FFF2-40B4-BE49-F238E27FC236}">
                <a16:creationId xmlns:a16="http://schemas.microsoft.com/office/drawing/2014/main" id="{E9170F66-0E35-5148-AF4E-4A390B07441E}"/>
              </a:ext>
            </a:extLst>
          </p:cNvPr>
          <p:cNvSpPr>
            <a:spLocks noGrp="1"/>
          </p:cNvSpPr>
          <p:nvPr>
            <p:ph type="body" sz="quarter" idx="15" hasCustomPrompt="1"/>
          </p:nvPr>
        </p:nvSpPr>
        <p:spPr>
          <a:xfrm>
            <a:off x="3101546" y="4020457"/>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dirty="0"/>
              <a:t>Add Section title Here</a:t>
            </a:r>
          </a:p>
        </p:txBody>
      </p:sp>
    </p:spTree>
    <p:extLst>
      <p:ext uri="{BB962C8B-B14F-4D97-AF65-F5344CB8AC3E}">
        <p14:creationId xmlns:p14="http://schemas.microsoft.com/office/powerpoint/2010/main" val="117533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Photo-Gold">
    <p:spTree>
      <p:nvGrpSpPr>
        <p:cNvPr id="1" name=""/>
        <p:cNvGrpSpPr/>
        <p:nvPr/>
      </p:nvGrpSpPr>
      <p:grpSpPr>
        <a:xfrm>
          <a:off x="0" y="0"/>
          <a:ext cx="0" cy="0"/>
          <a:chOff x="0" y="0"/>
          <a:chExt cx="0" cy="0"/>
        </a:xfrm>
      </p:grpSpPr>
      <p:pic>
        <p:nvPicPr>
          <p:cNvPr id="11" name="Picture 10" descr="A picture containing person, crowd&#10;&#10;Description automatically generated">
            <a:extLst>
              <a:ext uri="{FF2B5EF4-FFF2-40B4-BE49-F238E27FC236}">
                <a16:creationId xmlns:a16="http://schemas.microsoft.com/office/drawing/2014/main" id="{5EE8FEB6-FC2D-434E-9EC9-C0BF0D6B84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3"/>
          <a:stretch/>
        </p:blipFill>
        <p:spPr>
          <a:xfrm>
            <a:off x="-2" y="0"/>
            <a:ext cx="12192002" cy="6858000"/>
          </a:xfrm>
          <a:prstGeom prst="rect">
            <a:avLst/>
          </a:prstGeom>
        </p:spPr>
      </p:pic>
      <p:pic>
        <p:nvPicPr>
          <p:cNvPr id="7" name="Picture 6">
            <a:extLst>
              <a:ext uri="{FF2B5EF4-FFF2-40B4-BE49-F238E27FC236}">
                <a16:creationId xmlns:a16="http://schemas.microsoft.com/office/drawing/2014/main" id="{EC2D6D01-9029-1C47-BF9C-6037D9781F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3905251"/>
            <a:ext cx="12192001" cy="2046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248774" y="3523129"/>
            <a:ext cx="2334986" cy="2832533"/>
          </a:xfrm>
          <a:prstGeom prst="round2SameRect">
            <a:avLst>
              <a:gd name="adj1" fmla="val 50000"/>
              <a:gd name="adj2" fmla="val 0"/>
            </a:avLst>
          </a:prstGeom>
          <a:solidFill>
            <a:srgbClr val="DF9F3B"/>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020457"/>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dirty="0"/>
              <a:t>Add Section title Here</a:t>
            </a:r>
          </a:p>
        </p:txBody>
      </p:sp>
    </p:spTree>
    <p:extLst>
      <p:ext uri="{BB962C8B-B14F-4D97-AF65-F5344CB8AC3E}">
        <p14:creationId xmlns:p14="http://schemas.microsoft.com/office/powerpoint/2010/main" val="18394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chemeClr val="accent1"/>
                </a:solidFill>
                <a:latin typeface="Poppins" pitchFamily="2" charset="77"/>
                <a:ea typeface="Roboto" panose="02000000000000000000" pitchFamily="2" charset="0"/>
                <a:cs typeface="Poppins" pitchFamily="2" charset="77"/>
              </a:defRPr>
            </a:lvl1pPr>
          </a:lstStyle>
          <a:p>
            <a:pPr lvl="0"/>
            <a:r>
              <a:rPr lang="en-US" dirty="0"/>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dirty="0"/>
              <a:t>Add Section title Here</a:t>
            </a:r>
          </a:p>
        </p:txBody>
      </p:sp>
    </p:spTree>
    <p:extLst>
      <p:ext uri="{BB962C8B-B14F-4D97-AF65-F5344CB8AC3E}">
        <p14:creationId xmlns:p14="http://schemas.microsoft.com/office/powerpoint/2010/main" val="207017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Pi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rgbClr val="AF315A"/>
                </a:solidFill>
                <a:latin typeface="Poppins" pitchFamily="2" charset="77"/>
                <a:ea typeface="Roboto" panose="02000000000000000000" pitchFamily="2" charset="0"/>
                <a:cs typeface="Poppins" pitchFamily="2" charset="77"/>
              </a:defRPr>
            </a:lvl1pPr>
          </a:lstStyle>
          <a:p>
            <a:pPr lvl="0"/>
            <a:r>
              <a:rPr lang="en-US" dirty="0"/>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dirty="0"/>
              <a:t>Add Section title Here</a:t>
            </a:r>
          </a:p>
        </p:txBody>
      </p:sp>
    </p:spTree>
    <p:extLst>
      <p:ext uri="{BB962C8B-B14F-4D97-AF65-F5344CB8AC3E}">
        <p14:creationId xmlns:p14="http://schemas.microsoft.com/office/powerpoint/2010/main" val="10011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Go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15572" y="2012734"/>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rgbClr val="DF9F3B"/>
                </a:solidFill>
                <a:latin typeface="Poppins" pitchFamily="2" charset="77"/>
                <a:ea typeface="Roboto" panose="02000000000000000000" pitchFamily="2" charset="0"/>
                <a:cs typeface="Poppins" pitchFamily="2" charset="77"/>
              </a:defRPr>
            </a:lvl1pPr>
          </a:lstStyle>
          <a:p>
            <a:pPr lvl="0"/>
            <a:r>
              <a:rPr lang="en-US" dirty="0"/>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dirty="0"/>
              <a:t>Add Section title Here</a:t>
            </a:r>
          </a:p>
        </p:txBody>
      </p:sp>
    </p:spTree>
    <p:extLst>
      <p:ext uri="{BB962C8B-B14F-4D97-AF65-F5344CB8AC3E}">
        <p14:creationId xmlns:p14="http://schemas.microsoft.com/office/powerpoint/2010/main" val="311437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Content-Pi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22B1F-575D-BB42-97B4-34BF4248A872}"/>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itle 1">
            <a:extLst>
              <a:ext uri="{FF2B5EF4-FFF2-40B4-BE49-F238E27FC236}">
                <a16:creationId xmlns:a16="http://schemas.microsoft.com/office/drawing/2014/main" id="{031A0D84-D40D-4B0B-AA0B-6E5D05F5667F}"/>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993F41DF-89D9-134C-9861-E4A034C5D9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10391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Pi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BF9E271-AAC7-F748-AA3D-0443064B07B0}"/>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Content Placeholder 2">
            <a:extLst>
              <a:ext uri="{FF2B5EF4-FFF2-40B4-BE49-F238E27FC236}">
                <a16:creationId xmlns:a16="http://schemas.microsoft.com/office/drawing/2014/main" id="{08022B1F-575D-BB42-97B4-34BF4248A872}"/>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itle 1">
            <a:extLst>
              <a:ext uri="{FF2B5EF4-FFF2-40B4-BE49-F238E27FC236}">
                <a16:creationId xmlns:a16="http://schemas.microsoft.com/office/drawing/2014/main" id="{EFF6C658-983B-4C3F-9E55-51F84372F6EA}"/>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GB"/>
              <a:t>Click to edit Master title style</a:t>
            </a:r>
            <a:endParaRPr lang="en-US" dirty="0"/>
          </a:p>
        </p:txBody>
      </p:sp>
      <p:pic>
        <p:nvPicPr>
          <p:cNvPr id="7" name="Picture 6">
            <a:extLst>
              <a:ext uri="{FF2B5EF4-FFF2-40B4-BE49-F238E27FC236}">
                <a16:creationId xmlns:a16="http://schemas.microsoft.com/office/drawing/2014/main" id="{88A7A3CF-A70B-B142-AF1C-85CEC1ABC89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36203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1C18C7-44E9-A849-A928-B8E8636A7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8DA799-6C4E-E449-822B-0C755EE6E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A7D608-4208-EF42-89C9-4CF2EAA47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57F1C-AA46-F440-992C-E659F30495C3}" type="datetimeFigureOut">
              <a:rPr lang="en-US" smtClean="0"/>
              <a:t>12/2/2022</a:t>
            </a:fld>
            <a:endParaRPr lang="en-US"/>
          </a:p>
        </p:txBody>
      </p:sp>
      <p:sp>
        <p:nvSpPr>
          <p:cNvPr id="5" name="Footer Placeholder 4">
            <a:extLst>
              <a:ext uri="{FF2B5EF4-FFF2-40B4-BE49-F238E27FC236}">
                <a16:creationId xmlns:a16="http://schemas.microsoft.com/office/drawing/2014/main" id="{AD22D1D9-95FD-2048-8C24-2A1B55F65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2BEC77-9EA5-F74E-A125-70D2461207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E773F-A8FD-9A43-AD89-7584A207DBAB}" type="slidenum">
              <a:rPr lang="en-US" smtClean="0"/>
              <a:t>‹#›</a:t>
            </a:fld>
            <a:endParaRPr lang="en-US"/>
          </a:p>
        </p:txBody>
      </p:sp>
    </p:spTree>
    <p:extLst>
      <p:ext uri="{BB962C8B-B14F-4D97-AF65-F5344CB8AC3E}">
        <p14:creationId xmlns:p14="http://schemas.microsoft.com/office/powerpoint/2010/main" val="18193642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5"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9" r:id="rId26"/>
    <p:sldLayoutId id="214748371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2.emf"/><Relationship Id="rId5" Type="http://schemas.openxmlformats.org/officeDocument/2006/relationships/image" Target="../media/image29.emf"/><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prevention-collaborative.org/programme-examples/becoming-one/?cat_id=19&amp;scat_id=46%20(scroll%20down%20to%20programm%20example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prevention-collaborative.org/programme-examples/indashyikirwa/?cat_id=19&amp;scat_id=46%20(scroll%20down%20to%20programm%20examples)" TargetMode="External"/><Relationship Id="rId5" Type="http://schemas.openxmlformats.org/officeDocument/2006/relationships/hyperlink" Target="https://knowledgesuccess.org/2020/05/28/engaging-men-as-partners-addressing-harmful-gender-norms-and-increasing-use-of-reproductive-health-services/" TargetMode="External"/><Relationship Id="rId4" Type="http://schemas.openxmlformats.org/officeDocument/2006/relationships/hyperlink" Target="https://prevention-collaborative.org/programme-examples/combat/?cat_id=19&amp;scat_id=6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revention-collaborative.org/programme-examples/bandebereho/?cat_id=19&amp;scat_id=46"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prevention-collaborative.org/programme-examples/unite-for-a-better-life/?cat_id=19&amp;scat_id=46%20(scroll%20down%20to%20programm%20examples)" TargetMode="External"/><Relationship Id="rId4" Type="http://schemas.openxmlformats.org/officeDocument/2006/relationships/hyperlink" Target="https://prevention-collaborative.org/programme-examples/share/?cat_id=19&amp;scat_id=6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mtvstayingalive.org/news/new-research-finds-young-people-s-positive-changes-in-behaviour-are-significantly-linked-to/"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ww.health.go.ug/project/obulamu/" TargetMode="External"/><Relationship Id="rId5" Type="http://schemas.openxmlformats.org/officeDocument/2006/relationships/hyperlink" Target="https://pdf.usaid.gov/pdf_docs/PA00TDP5.pdf" TargetMode="External"/><Relationship Id="rId4" Type="http://schemas.openxmlformats.org/officeDocument/2006/relationships/hyperlink" Target="https://www.comminit.com/global/content/experimental-evaluation-mtv-shuga-changing-social-norms-and-behaviours-entertainment-edu"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ujamaa-africa.org/campaign-1-1?rq=impower"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www.prepwatch.org/mosaic/" TargetMode="External"/><Relationship Id="rId7" Type="http://schemas.openxmlformats.org/officeDocument/2006/relationships/image" Target="../media/image36.png"/><Relationship Id="rId2" Type="http://schemas.openxmlformats.org/officeDocument/2006/relationships/hyperlink" Target="https://twitter.com/mosaicproj" TargetMode="External"/><Relationship Id="rId1" Type="http://schemas.openxmlformats.org/officeDocument/2006/relationships/slideLayout" Target="../slideLayouts/slideLayout2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www.mosaicproject.blo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2.xml"/><Relationship Id="rId5" Type="http://schemas.openxmlformats.org/officeDocument/2006/relationships/image" Target="../media/image32.emf"/><Relationship Id="rId4" Type="http://schemas.openxmlformats.org/officeDocument/2006/relationships/image" Target="../media/image3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xml"/><Relationship Id="rId5" Type="http://schemas.openxmlformats.org/officeDocument/2006/relationships/image" Target="../media/image32.emf"/><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83FF-577A-C643-8B63-00EA32A36BAA}"/>
              </a:ext>
            </a:extLst>
          </p:cNvPr>
          <p:cNvSpPr>
            <a:spLocks noGrp="1"/>
          </p:cNvSpPr>
          <p:nvPr>
            <p:ph type="ctrTitle"/>
          </p:nvPr>
        </p:nvSpPr>
        <p:spPr>
          <a:xfrm>
            <a:off x="-1" y="997648"/>
            <a:ext cx="10562897" cy="2006840"/>
          </a:xfrm>
        </p:spPr>
        <p:txBody>
          <a:bodyPr>
            <a:noAutofit/>
          </a:bodyPr>
          <a:lstStyle/>
          <a:p>
            <a:r>
              <a:rPr lang="en-US" sz="3200" dirty="0"/>
              <a:t>Building Community Acceptance for PrEP Use Among Adolescent Girls and Young Women in East and Southern Africa</a:t>
            </a:r>
          </a:p>
        </p:txBody>
      </p:sp>
      <p:sp>
        <p:nvSpPr>
          <p:cNvPr id="5" name="Subtitle 4">
            <a:extLst>
              <a:ext uri="{FF2B5EF4-FFF2-40B4-BE49-F238E27FC236}">
                <a16:creationId xmlns:a16="http://schemas.microsoft.com/office/drawing/2014/main" id="{AE36B07D-CFC6-184C-823C-C940B3F68AC9}"/>
              </a:ext>
            </a:extLst>
          </p:cNvPr>
          <p:cNvSpPr>
            <a:spLocks noGrp="1"/>
          </p:cNvSpPr>
          <p:nvPr>
            <p:ph type="subTitle" idx="1"/>
          </p:nvPr>
        </p:nvSpPr>
        <p:spPr/>
        <p:txBody>
          <a:bodyPr>
            <a:normAutofit/>
          </a:bodyPr>
          <a:lstStyle/>
          <a:p>
            <a:r>
              <a:rPr lang="en-US" dirty="0"/>
              <a:t>SUMMARY Evidence &amp; experience review</a:t>
            </a:r>
          </a:p>
          <a:p>
            <a:endParaRPr lang="en-US" dirty="0"/>
          </a:p>
          <a:p>
            <a:pPr>
              <a:lnSpc>
                <a:spcPct val="100000"/>
              </a:lnSpc>
            </a:pPr>
            <a:r>
              <a:rPr lang="en-US" cap="none" dirty="0"/>
              <a:t>This deck summarizes findings from a larger report and is designed to facilitate dissemination of key information; for additional details please reference the full report</a:t>
            </a:r>
          </a:p>
        </p:txBody>
      </p:sp>
    </p:spTree>
    <p:extLst>
      <p:ext uri="{BB962C8B-B14F-4D97-AF65-F5344CB8AC3E}">
        <p14:creationId xmlns:p14="http://schemas.microsoft.com/office/powerpoint/2010/main" val="802128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1">
            <a:extLst>
              <a:ext uri="{FF2B5EF4-FFF2-40B4-BE49-F238E27FC236}">
                <a16:creationId xmlns:a16="http://schemas.microsoft.com/office/drawing/2014/main" id="{0A9F1B4E-74E0-D75D-B4A2-10381C67DA1B}"/>
              </a:ext>
            </a:extLst>
          </p:cNvPr>
          <p:cNvSpPr/>
          <p:nvPr/>
        </p:nvSpPr>
        <p:spPr>
          <a:xfrm rot="5400000">
            <a:off x="393884" y="1464047"/>
            <a:ext cx="2372876" cy="3160642"/>
          </a:xfrm>
          <a:prstGeom prst="round2SameRect">
            <a:avLst>
              <a:gd name="adj1" fmla="val 46081"/>
              <a:gd name="adj2" fmla="val 0"/>
            </a:avLst>
          </a:prstGeom>
          <a:solidFill>
            <a:srgbClr val="CBE8E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B43AF51-4826-F81D-34BA-758ACBFF9872}"/>
              </a:ext>
            </a:extLst>
          </p:cNvPr>
          <p:cNvSpPr>
            <a:spLocks noGrp="1"/>
          </p:cNvSpPr>
          <p:nvPr>
            <p:ph type="title"/>
          </p:nvPr>
        </p:nvSpPr>
        <p:spPr/>
        <p:txBody>
          <a:bodyPr/>
          <a:lstStyle/>
          <a:p>
            <a:r>
              <a:rPr lang="en-GB" dirty="0"/>
              <a:t>Male partners in the user journey</a:t>
            </a:r>
          </a:p>
        </p:txBody>
      </p:sp>
      <p:sp>
        <p:nvSpPr>
          <p:cNvPr id="4" name="Rectangle 3">
            <a:extLst>
              <a:ext uri="{FF2B5EF4-FFF2-40B4-BE49-F238E27FC236}">
                <a16:creationId xmlns:a16="http://schemas.microsoft.com/office/drawing/2014/main" id="{4AB1820F-3139-D184-98FA-157811D70011}"/>
              </a:ext>
            </a:extLst>
          </p:cNvPr>
          <p:cNvSpPr/>
          <p:nvPr/>
        </p:nvSpPr>
        <p:spPr>
          <a:xfrm>
            <a:off x="680554" y="1086001"/>
            <a:ext cx="10421130" cy="584775"/>
          </a:xfrm>
          <a:prstGeom prst="rect">
            <a:avLst/>
          </a:prstGeom>
        </p:spPr>
        <p:txBody>
          <a:bodyPr wrap="square">
            <a:spAutoFit/>
          </a:bodyPr>
          <a:lstStyle/>
          <a:p>
            <a:r>
              <a:rPr lang="en-US" sz="1600" dirty="0">
                <a:solidFill>
                  <a:schemeClr val="accent1"/>
                </a:solidFill>
              </a:rPr>
              <a:t>Male partners were the most frequently mentioned influencer of PrEP decision-making. Fear of disrupting this relationship can limit </a:t>
            </a:r>
            <a:r>
              <a:rPr lang="en-US" sz="1600" dirty="0" err="1">
                <a:solidFill>
                  <a:schemeClr val="accent1"/>
                </a:solidFill>
              </a:rPr>
              <a:t>PrEP</a:t>
            </a:r>
            <a:r>
              <a:rPr lang="en-US" sz="1600" dirty="0">
                <a:solidFill>
                  <a:schemeClr val="accent1"/>
                </a:solidFill>
              </a:rPr>
              <a:t> uptake, but supportive male partners play a critical role in facilitating </a:t>
            </a:r>
            <a:r>
              <a:rPr lang="en-US" sz="1600" dirty="0" err="1">
                <a:solidFill>
                  <a:schemeClr val="accent1"/>
                </a:solidFill>
              </a:rPr>
              <a:t>PrEP</a:t>
            </a:r>
            <a:r>
              <a:rPr lang="en-US" sz="1600" dirty="0">
                <a:solidFill>
                  <a:schemeClr val="accent1"/>
                </a:solidFill>
              </a:rPr>
              <a:t> use. </a:t>
            </a:r>
          </a:p>
        </p:txBody>
      </p:sp>
      <p:sp>
        <p:nvSpPr>
          <p:cNvPr id="5" name="Content Placeholder 4">
            <a:extLst>
              <a:ext uri="{FF2B5EF4-FFF2-40B4-BE49-F238E27FC236}">
                <a16:creationId xmlns:a16="http://schemas.microsoft.com/office/drawing/2014/main" id="{6F5CF66D-CD75-079E-908D-0A71D048D01B}"/>
              </a:ext>
            </a:extLst>
          </p:cNvPr>
          <p:cNvSpPr>
            <a:spLocks noGrp="1"/>
          </p:cNvSpPr>
          <p:nvPr>
            <p:ph idx="1"/>
          </p:nvPr>
        </p:nvSpPr>
        <p:spPr>
          <a:xfrm>
            <a:off x="3363638" y="1857930"/>
            <a:ext cx="7527276" cy="2504958"/>
          </a:xfrm>
        </p:spPr>
        <p:txBody>
          <a:bodyPr>
            <a:noAutofit/>
          </a:bodyPr>
          <a:lstStyle/>
          <a:p>
            <a:pPr>
              <a:buClr>
                <a:schemeClr val="accent2"/>
              </a:buClr>
              <a:buSzPct val="110000"/>
            </a:pPr>
            <a:r>
              <a:rPr lang="en-US" sz="1300" dirty="0">
                <a:solidFill>
                  <a:schemeClr val="tx1"/>
                </a:solidFill>
                <a:ea typeface="Calibri" panose="020F0502020204030204" pitchFamily="34" charset="0"/>
              </a:rPr>
              <a:t>Male sexual partners (along with peers) are AGYW’s </a:t>
            </a:r>
            <a:r>
              <a:rPr lang="en-US" sz="1300" b="1" dirty="0">
                <a:solidFill>
                  <a:schemeClr val="tx1"/>
                </a:solidFill>
                <a:ea typeface="Calibri" panose="020F0502020204030204" pitchFamily="34" charset="0"/>
              </a:rPr>
              <a:t>main source of information and advice on sexual matters</a:t>
            </a:r>
          </a:p>
          <a:p>
            <a:pPr>
              <a:buClr>
                <a:schemeClr val="accent2"/>
              </a:buClr>
              <a:buSzPct val="110000"/>
            </a:pPr>
            <a:r>
              <a:rPr lang="en-US" sz="1300" dirty="0">
                <a:solidFill>
                  <a:schemeClr val="tx1"/>
                </a:solidFill>
                <a:ea typeface="Calibri" panose="020F0502020204030204" pitchFamily="34" charset="0"/>
              </a:rPr>
              <a:t>This role may differ based on the nature of the relationship, existence of intimate partner violence, level of agency, age disparity and the extent to which the relationship is transactional</a:t>
            </a:r>
            <a:endParaRPr lang="en-US" sz="1300" b="1" dirty="0">
              <a:solidFill>
                <a:schemeClr val="accent2"/>
              </a:solidFill>
              <a:ea typeface="Calibri" panose="020F0502020204030204" pitchFamily="34" charset="0"/>
            </a:endParaRPr>
          </a:p>
          <a:p>
            <a:pPr>
              <a:buClr>
                <a:schemeClr val="accent2"/>
              </a:buClr>
              <a:buSzPct val="110000"/>
            </a:pPr>
            <a:r>
              <a:rPr lang="en-US" sz="1300" dirty="0">
                <a:solidFill>
                  <a:schemeClr val="tx1"/>
                </a:solidFill>
              </a:rPr>
              <a:t>AGYW may need to </a:t>
            </a:r>
            <a:r>
              <a:rPr lang="en-US" sz="1300" b="1" dirty="0">
                <a:solidFill>
                  <a:schemeClr val="tx1"/>
                </a:solidFill>
              </a:rPr>
              <a:t>seek permission and funds </a:t>
            </a:r>
            <a:r>
              <a:rPr lang="en-US" sz="1300" dirty="0">
                <a:solidFill>
                  <a:schemeClr val="tx1"/>
                </a:solidFill>
              </a:rPr>
              <a:t>from their male partners</a:t>
            </a:r>
          </a:p>
          <a:p>
            <a:pPr>
              <a:buClr>
                <a:schemeClr val="accent2"/>
              </a:buClr>
              <a:buSzPct val="110000"/>
            </a:pPr>
            <a:r>
              <a:rPr lang="en-US" sz="1300" dirty="0">
                <a:solidFill>
                  <a:schemeClr val="tx1"/>
                </a:solidFill>
              </a:rPr>
              <a:t>However, </a:t>
            </a:r>
            <a:r>
              <a:rPr lang="en-US" sz="1300" b="1" dirty="0">
                <a:solidFill>
                  <a:schemeClr val="tx1"/>
                </a:solidFill>
              </a:rPr>
              <a:t>male</a:t>
            </a:r>
            <a:r>
              <a:rPr lang="en-US" sz="1300" dirty="0">
                <a:solidFill>
                  <a:schemeClr val="tx1"/>
                </a:solidFill>
              </a:rPr>
              <a:t> </a:t>
            </a:r>
            <a:r>
              <a:rPr lang="en-US" sz="1300" b="1" dirty="0">
                <a:solidFill>
                  <a:schemeClr val="tx1"/>
                </a:solidFill>
              </a:rPr>
              <a:t>partners are often silent on sexual health issues</a:t>
            </a:r>
            <a:r>
              <a:rPr lang="en-US" sz="1300" dirty="0">
                <a:solidFill>
                  <a:schemeClr val="tx1"/>
                </a:solidFill>
              </a:rPr>
              <a:t>, and </a:t>
            </a:r>
            <a:r>
              <a:rPr lang="en-US" sz="1300" dirty="0">
                <a:solidFill>
                  <a:schemeClr val="tx1"/>
                </a:solidFill>
                <a:effectLst/>
                <a:ea typeface="Calibri" panose="020F0502020204030204" pitchFamily="34" charset="0"/>
              </a:rPr>
              <a:t>AG</a:t>
            </a:r>
            <a:r>
              <a:rPr lang="en-US" sz="1300" dirty="0">
                <a:solidFill>
                  <a:schemeClr val="tx1"/>
                </a:solidFill>
                <a:ea typeface="Calibri" panose="020F0502020204030204" pitchFamily="34" charset="0"/>
              </a:rPr>
              <a:t>YW are often </a:t>
            </a:r>
            <a:r>
              <a:rPr lang="en-US" sz="1300" b="1" dirty="0">
                <a:solidFill>
                  <a:schemeClr val="tx1"/>
                </a:solidFill>
                <a:ea typeface="Calibri" panose="020F0502020204030204" pitchFamily="34" charset="0"/>
              </a:rPr>
              <a:t>reluctant to initiate discussions about PrEP use, HIV testing, and contraception. </a:t>
            </a:r>
            <a:r>
              <a:rPr lang="en-US" sz="1300" dirty="0">
                <a:solidFill>
                  <a:schemeClr val="tx1"/>
                </a:solidFill>
                <a:ea typeface="Calibri" panose="020F0502020204030204" pitchFamily="34" charset="0"/>
              </a:rPr>
              <a:t>These concerns limit uptake and drive discontinuation</a:t>
            </a:r>
            <a:endParaRPr lang="en-US" sz="1300" b="1" dirty="0">
              <a:solidFill>
                <a:schemeClr val="tx1"/>
              </a:solidFill>
              <a:ea typeface="Calibri" panose="020F0502020204030204" pitchFamily="34" charset="0"/>
            </a:endParaRPr>
          </a:p>
          <a:p>
            <a:pPr>
              <a:buClr>
                <a:schemeClr val="accent2"/>
              </a:buClr>
              <a:buSzPct val="110000"/>
            </a:pPr>
            <a:r>
              <a:rPr lang="en-US" sz="1300" dirty="0">
                <a:solidFill>
                  <a:schemeClr val="tx1"/>
                </a:solidFill>
                <a:ea typeface="Calibri" panose="020F0502020204030204" pitchFamily="34" charset="0"/>
              </a:rPr>
              <a:t>P</a:t>
            </a:r>
            <a:r>
              <a:rPr lang="en-US" sz="1300" dirty="0">
                <a:solidFill>
                  <a:schemeClr val="tx1"/>
                </a:solidFill>
                <a:effectLst/>
                <a:ea typeface="Calibri" panose="020F0502020204030204" pitchFamily="34" charset="0"/>
              </a:rPr>
              <a:t>ositive results of PrEP disclosure to male partners (when received positively) include </a:t>
            </a:r>
            <a:r>
              <a:rPr lang="en-US" sz="1300" b="1" dirty="0">
                <a:solidFill>
                  <a:schemeClr val="tx1"/>
                </a:solidFill>
                <a:effectLst/>
                <a:ea typeface="Calibri" panose="020F0502020204030204" pitchFamily="34" charset="0"/>
              </a:rPr>
              <a:t>social support and pill reminders</a:t>
            </a:r>
            <a:r>
              <a:rPr lang="en-US" sz="1300" dirty="0">
                <a:solidFill>
                  <a:schemeClr val="tx1"/>
                </a:solidFill>
                <a:ea typeface="Calibri" panose="020F0502020204030204" pitchFamily="34" charset="0"/>
              </a:rPr>
              <a:t>,</a:t>
            </a:r>
            <a:r>
              <a:rPr lang="en-US" sz="1300" b="1" dirty="0">
                <a:solidFill>
                  <a:schemeClr val="tx1"/>
                </a:solidFill>
                <a:ea typeface="Calibri" panose="020F0502020204030204" pitchFamily="34" charset="0"/>
              </a:rPr>
              <a:t> </a:t>
            </a:r>
            <a:r>
              <a:rPr lang="en-US" sz="1300" dirty="0">
                <a:solidFill>
                  <a:schemeClr val="tx1"/>
                </a:solidFill>
                <a:ea typeface="Calibri" panose="020F0502020204030204" pitchFamily="34" charset="0"/>
              </a:rPr>
              <a:t>and sometimes </a:t>
            </a:r>
            <a:r>
              <a:rPr lang="en-US" sz="1300" b="1" dirty="0">
                <a:solidFill>
                  <a:schemeClr val="tx1"/>
                </a:solidFill>
                <a:ea typeface="Calibri" panose="020F0502020204030204" pitchFamily="34" charset="0"/>
              </a:rPr>
              <a:t>financial support </a:t>
            </a:r>
            <a:r>
              <a:rPr lang="en-US" sz="1300" dirty="0">
                <a:solidFill>
                  <a:schemeClr val="tx1"/>
                </a:solidFill>
                <a:ea typeface="Calibri" panose="020F0502020204030204" pitchFamily="34" charset="0"/>
              </a:rPr>
              <a:t>for AGYW’s use of products</a:t>
            </a:r>
            <a:endParaRPr lang="en-US" sz="1300" dirty="0">
              <a:solidFill>
                <a:schemeClr val="tx1"/>
              </a:solidFill>
              <a:effectLst/>
              <a:ea typeface="Times New Roman" panose="02020603050405020304" pitchFamily="18" charset="0"/>
            </a:endParaRPr>
          </a:p>
          <a:p>
            <a:pPr>
              <a:buFont typeface="Arial" panose="020B0604020202020204" pitchFamily="34" charset="0"/>
              <a:buChar char="•"/>
            </a:pPr>
            <a:endParaRPr lang="en-US" sz="1300" dirty="0">
              <a:solidFill>
                <a:schemeClr val="tx1"/>
              </a:solidFill>
            </a:endParaRPr>
          </a:p>
          <a:p>
            <a:endParaRPr lang="en-US" sz="100" dirty="0">
              <a:solidFill>
                <a:schemeClr val="tx1"/>
              </a:solidFill>
            </a:endParaRPr>
          </a:p>
        </p:txBody>
      </p:sp>
      <p:pic>
        <p:nvPicPr>
          <p:cNvPr id="6" name="Picture 5">
            <a:extLst>
              <a:ext uri="{FF2B5EF4-FFF2-40B4-BE49-F238E27FC236}">
                <a16:creationId xmlns:a16="http://schemas.microsoft.com/office/drawing/2014/main" id="{B53120DA-E2A7-0786-A2E3-E41889B9D94D}"/>
              </a:ext>
            </a:extLst>
          </p:cNvPr>
          <p:cNvPicPr>
            <a:picLocks noChangeAspect="1"/>
          </p:cNvPicPr>
          <p:nvPr/>
        </p:nvPicPr>
        <p:blipFill>
          <a:blip r:embed="rId2"/>
          <a:stretch>
            <a:fillRect/>
          </a:stretch>
        </p:blipFill>
        <p:spPr>
          <a:xfrm>
            <a:off x="680554" y="2082228"/>
            <a:ext cx="1536914" cy="1716768"/>
          </a:xfrm>
          <a:prstGeom prst="rect">
            <a:avLst/>
          </a:prstGeom>
        </p:spPr>
      </p:pic>
      <p:graphicFrame>
        <p:nvGraphicFramePr>
          <p:cNvPr id="7" name="Table 6">
            <a:extLst>
              <a:ext uri="{FF2B5EF4-FFF2-40B4-BE49-F238E27FC236}">
                <a16:creationId xmlns:a16="http://schemas.microsoft.com/office/drawing/2014/main" id="{8F0AA312-ED4C-5203-54F2-DF61CE9EA699}"/>
              </a:ext>
            </a:extLst>
          </p:cNvPr>
          <p:cNvGraphicFramePr>
            <a:graphicFrameLocks noGrp="1"/>
          </p:cNvGraphicFramePr>
          <p:nvPr>
            <p:extLst>
              <p:ext uri="{D42A27DB-BD31-4B8C-83A1-F6EECF244321}">
                <p14:modId xmlns:p14="http://schemas.microsoft.com/office/powerpoint/2010/main" val="4100420705"/>
              </p:ext>
            </p:extLst>
          </p:nvPr>
        </p:nvGraphicFramePr>
        <p:xfrm>
          <a:off x="367899" y="4513042"/>
          <a:ext cx="10523015" cy="1915124"/>
        </p:xfrm>
        <a:graphic>
          <a:graphicData uri="http://schemas.openxmlformats.org/drawingml/2006/table">
            <a:tbl>
              <a:tblPr firstRow="1" bandRow="1">
                <a:tableStyleId>{5202B0CA-FC54-4496-8BCA-5EF66A818D29}</a:tableStyleId>
              </a:tblPr>
              <a:tblGrid>
                <a:gridCol w="1068252">
                  <a:extLst>
                    <a:ext uri="{9D8B030D-6E8A-4147-A177-3AD203B41FA5}">
                      <a16:colId xmlns:a16="http://schemas.microsoft.com/office/drawing/2014/main" val="3496712938"/>
                    </a:ext>
                  </a:extLst>
                </a:gridCol>
                <a:gridCol w="2126739">
                  <a:extLst>
                    <a:ext uri="{9D8B030D-6E8A-4147-A177-3AD203B41FA5}">
                      <a16:colId xmlns:a16="http://schemas.microsoft.com/office/drawing/2014/main" val="43892972"/>
                    </a:ext>
                  </a:extLst>
                </a:gridCol>
                <a:gridCol w="2195343">
                  <a:extLst>
                    <a:ext uri="{9D8B030D-6E8A-4147-A177-3AD203B41FA5}">
                      <a16:colId xmlns:a16="http://schemas.microsoft.com/office/drawing/2014/main" val="1943708176"/>
                    </a:ext>
                  </a:extLst>
                </a:gridCol>
                <a:gridCol w="3391608">
                  <a:extLst>
                    <a:ext uri="{9D8B030D-6E8A-4147-A177-3AD203B41FA5}">
                      <a16:colId xmlns:a16="http://schemas.microsoft.com/office/drawing/2014/main" val="3158975611"/>
                    </a:ext>
                  </a:extLst>
                </a:gridCol>
                <a:gridCol w="1741073">
                  <a:extLst>
                    <a:ext uri="{9D8B030D-6E8A-4147-A177-3AD203B41FA5}">
                      <a16:colId xmlns:a16="http://schemas.microsoft.com/office/drawing/2014/main" val="1432660612"/>
                    </a:ext>
                  </a:extLst>
                </a:gridCol>
              </a:tblGrid>
              <a:tr h="323412">
                <a:tc gridSpan="5">
                  <a:txBody>
                    <a:bodyPr/>
                    <a:lstStyle/>
                    <a:p>
                      <a:r>
                        <a:rPr lang="en-US" sz="1400" b="1" dirty="0">
                          <a:latin typeface="Calibri" panose="020F0502020204030204" pitchFamily="34" charset="0"/>
                          <a:cs typeface="Calibri" panose="020F0502020204030204" pitchFamily="34" charset="0"/>
                        </a:rPr>
                        <a:t>Desk review &amp; stakeholder consultation suggest several desired action(s) of male partners, across PrEP adoption: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1400" dirty="0">
                        <a:latin typeface=""/>
                      </a:endParaRPr>
                    </a:p>
                  </a:txBody>
                  <a:tcPr anchor="ct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DE9F3B"/>
                    </a:solidFill>
                  </a:tcPr>
                </a:tc>
                <a:tc hMerge="1">
                  <a:txBody>
                    <a:bodyPr/>
                    <a:lstStyle/>
                    <a:p>
                      <a:endParaRPr lang="en-US" sz="1400" dirty="0">
                        <a:latin typeface=""/>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DE9F3B"/>
                    </a:solidFill>
                  </a:tcPr>
                </a:tc>
                <a:tc hMerge="1">
                  <a:txBody>
                    <a:bodyPr/>
                    <a:lstStyle/>
                    <a:p>
                      <a:endParaRPr lang="en-US" sz="1400" dirty="0">
                        <a:latin typeface=""/>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DE9F3B"/>
                    </a:solidFill>
                  </a:tcPr>
                </a:tc>
                <a:tc hMerge="1">
                  <a:txBody>
                    <a:bodyPr/>
                    <a:lstStyle/>
                    <a:p>
                      <a:endParaRPr lang="en-US" sz="1400" dirty="0">
                        <a:latin typeface=""/>
                      </a:endParaRPr>
                    </a:p>
                  </a:txBody>
                  <a:tcPr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DE9F3B"/>
                    </a:solidFill>
                  </a:tcPr>
                </a:tc>
                <a:extLst>
                  <a:ext uri="{0D108BD9-81ED-4DB2-BD59-A6C34878D82A}">
                    <a16:rowId xmlns:a16="http://schemas.microsoft.com/office/drawing/2014/main" val="2408424190"/>
                  </a:ext>
                </a:extLst>
              </a:tr>
              <a:tr h="533312">
                <a:tc>
                  <a:txBody>
                    <a:bodyPr/>
                    <a:lstStyle/>
                    <a:p>
                      <a:pPr marL="0" indent="0" algn="l">
                        <a:buFont typeface="Arial" panose="020B0604020202020204" pitchFamily="34" charset="0"/>
                        <a:buNone/>
                      </a:pPr>
                      <a:r>
                        <a:rPr lang="en-US" sz="1400" b="1" dirty="0">
                          <a:solidFill>
                            <a:schemeClr val="tx1"/>
                          </a:solidFill>
                          <a:latin typeface="Calibri" panose="020F0502020204030204" pitchFamily="34" charset="0"/>
                          <a:cs typeface="Calibri" panose="020F0502020204030204" pitchFamily="34" charset="0"/>
                        </a:rPr>
                        <a:t>Awareness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en-US" sz="1400" b="1" dirty="0">
                          <a:solidFill>
                            <a:schemeClr val="tx1"/>
                          </a:solidFill>
                          <a:latin typeface="Calibri" panose="020F0502020204030204" pitchFamily="34" charset="0"/>
                          <a:cs typeface="Calibri" panose="020F0502020204030204" pitchFamily="34" charset="0"/>
                        </a:rPr>
                        <a:t>Uptake and Evaluation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en-US" sz="1400" b="1" dirty="0">
                          <a:solidFill>
                            <a:schemeClr val="tx1"/>
                          </a:solidFill>
                          <a:latin typeface="Calibri" panose="020F0502020204030204" pitchFamily="34" charset="0"/>
                          <a:cs typeface="Calibri" panose="020F0502020204030204" pitchFamily="34" charset="0"/>
                        </a:rPr>
                        <a:t>Early Use </a:t>
                      </a:r>
                    </a:p>
                    <a:p>
                      <a:pPr algn="l"/>
                      <a:r>
                        <a:rPr lang="en-US" sz="1400" b="1" dirty="0">
                          <a:solidFill>
                            <a:schemeClr val="tx1"/>
                          </a:solidFill>
                          <a:latin typeface="Calibri" panose="020F0502020204030204" pitchFamily="34" charset="0"/>
                          <a:cs typeface="Calibri" panose="020F0502020204030204" pitchFamily="34" charset="0"/>
                        </a:rPr>
                        <a:t>(0-3 months)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en-US" sz="1400" b="1" dirty="0">
                          <a:solidFill>
                            <a:schemeClr val="tx1"/>
                          </a:solidFill>
                          <a:latin typeface="Calibri" panose="020F0502020204030204" pitchFamily="34" charset="0"/>
                          <a:cs typeface="Calibri" panose="020F0502020204030204" pitchFamily="34" charset="0"/>
                        </a:rPr>
                        <a:t>Persistence </a:t>
                      </a:r>
                      <a:br>
                        <a:rPr lang="en-US" sz="1400" b="1" dirty="0">
                          <a:solidFill>
                            <a:schemeClr val="tx1"/>
                          </a:solidFill>
                          <a:latin typeface="Calibri" panose="020F0502020204030204" pitchFamily="34" charset="0"/>
                          <a:cs typeface="Calibri" panose="020F0502020204030204" pitchFamily="34" charset="0"/>
                        </a:rPr>
                      </a:br>
                      <a:r>
                        <a:rPr lang="en-US" sz="1400" b="1" dirty="0">
                          <a:solidFill>
                            <a:schemeClr val="tx1"/>
                          </a:solidFill>
                          <a:latin typeface="Calibri" panose="020F0502020204030204" pitchFamily="34" charset="0"/>
                          <a:cs typeface="Calibri" panose="020F0502020204030204" pitchFamily="34" charset="0"/>
                        </a:rPr>
                        <a:t>(&gt;3 mos., pause, restart)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en-US" sz="1400" b="1" dirty="0">
                          <a:solidFill>
                            <a:schemeClr val="tx1"/>
                          </a:solidFill>
                          <a:latin typeface="Calibri" panose="020F0502020204030204" pitchFamily="34" charset="0"/>
                          <a:cs typeface="Calibri" panose="020F0502020204030204" pitchFamily="34" charset="0"/>
                        </a:rPr>
                        <a:t>Discontinuation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40005914"/>
                  </a:ext>
                </a:extLst>
              </a:tr>
              <a:tr h="997330">
                <a:tc>
                  <a:txBody>
                    <a:bodyPr/>
                    <a:lstStyle/>
                    <a:p>
                      <a:pPr marL="171450" marR="0" lvl="0" indent="-171450" algn="l" defTabSz="914400" rtl="0" eaLnBrk="1" fontAlgn="auto" latinLnBrk="0" hangingPunct="1">
                        <a:lnSpc>
                          <a:spcPct val="100000"/>
                        </a:lnSpc>
                        <a:spcBef>
                          <a:spcPts val="0"/>
                        </a:spcBef>
                        <a:spcAft>
                          <a:spcPts val="0"/>
                        </a:spcAft>
                        <a:buClr>
                          <a:schemeClr val="accent2"/>
                        </a:buClr>
                        <a:buSzTx/>
                        <a:buFont typeface="Wingdings" pitchFamily="2" charset="2"/>
                        <a:buChar char="§"/>
                        <a:tabLst/>
                        <a:defRPr/>
                      </a:pPr>
                      <a:r>
                        <a:rPr lang="en-US" sz="1200" b="0" dirty="0">
                          <a:solidFill>
                            <a:schemeClr val="tx1"/>
                          </a:solidFill>
                        </a:rPr>
                        <a:t>Dialogue with male peers in support of PrEP use</a:t>
                      </a:r>
                    </a:p>
                  </a:txBody>
                  <a:tcPr marL="72000" marR="72000" marT="72000" marB="72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Wingdings" pitchFamily="2" charset="2"/>
                        <a:buChar char="§"/>
                      </a:pPr>
                      <a:r>
                        <a:rPr lang="en-US" sz="1200" b="0" dirty="0">
                          <a:solidFill>
                            <a:schemeClr val="tx1"/>
                          </a:solidFill>
                        </a:rPr>
                        <a:t>Open communication</a:t>
                      </a:r>
                    </a:p>
                    <a:p>
                      <a:pPr marL="171450" indent="-171450">
                        <a:buClr>
                          <a:schemeClr val="accent2"/>
                        </a:buClr>
                        <a:buFont typeface="Wingdings" pitchFamily="2" charset="2"/>
                        <a:buChar char="§"/>
                      </a:pPr>
                      <a:r>
                        <a:rPr lang="en-US" sz="1200" b="0" dirty="0">
                          <a:solidFill>
                            <a:schemeClr val="tx1"/>
                          </a:solidFill>
                        </a:rPr>
                        <a:t>Actively support use and offer financial support</a:t>
                      </a:r>
                    </a:p>
                    <a:p>
                      <a:pPr marL="171450" indent="-171450">
                        <a:buClr>
                          <a:schemeClr val="accent2"/>
                        </a:buClr>
                        <a:buFont typeface="Wingdings" pitchFamily="2" charset="2"/>
                        <a:buChar char="§"/>
                      </a:pPr>
                      <a:r>
                        <a:rPr lang="en-US" sz="1200" b="0" dirty="0">
                          <a:solidFill>
                            <a:schemeClr val="tx1"/>
                          </a:solidFill>
                        </a:rPr>
                        <a:t>Dialogue with male peers in support of </a:t>
                      </a:r>
                      <a:r>
                        <a:rPr lang="en-US" sz="1200" b="0" dirty="0" err="1">
                          <a:solidFill>
                            <a:schemeClr val="tx1"/>
                          </a:solidFill>
                        </a:rPr>
                        <a:t>PrEP</a:t>
                      </a:r>
                      <a:r>
                        <a:rPr lang="en-US" sz="1200" b="0" dirty="0">
                          <a:solidFill>
                            <a:schemeClr val="tx1"/>
                          </a:solidFill>
                        </a:rPr>
                        <a:t> use</a:t>
                      </a:r>
                    </a:p>
                  </a:txBody>
                  <a:tcPr marL="72000" marR="72000" marT="72000" marB="72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Wingdings" pitchFamily="2" charset="2"/>
                        <a:buChar char="§"/>
                      </a:pPr>
                      <a:r>
                        <a:rPr lang="en-US" sz="1200" b="0" dirty="0">
                          <a:solidFill>
                            <a:schemeClr val="tx1"/>
                          </a:solidFill>
                        </a:rPr>
                        <a:t>Emotional support</a:t>
                      </a:r>
                    </a:p>
                    <a:p>
                      <a:pPr marL="171450" indent="-171450">
                        <a:buClr>
                          <a:schemeClr val="accent2"/>
                        </a:buClr>
                        <a:buFont typeface="Wingdings" pitchFamily="2" charset="2"/>
                        <a:buChar char="§"/>
                      </a:pPr>
                      <a:r>
                        <a:rPr lang="en-US" sz="1200" b="0" dirty="0">
                          <a:solidFill>
                            <a:schemeClr val="tx1"/>
                          </a:solidFill>
                        </a:rPr>
                        <a:t>Adherence support (reminder)</a:t>
                      </a:r>
                    </a:p>
                    <a:p>
                      <a:pPr marL="171450" indent="-171450">
                        <a:buClr>
                          <a:schemeClr val="accent2"/>
                        </a:buClr>
                        <a:buFont typeface="Wingdings" pitchFamily="2" charset="2"/>
                        <a:buChar char="§"/>
                      </a:pPr>
                      <a:r>
                        <a:rPr lang="en-US" sz="1200" b="0" dirty="0">
                          <a:solidFill>
                            <a:schemeClr val="tx1"/>
                          </a:solidFill>
                        </a:rPr>
                        <a:t>Dialogue with male peers in support of </a:t>
                      </a:r>
                      <a:r>
                        <a:rPr lang="en-US" sz="1200" b="0" dirty="0" err="1">
                          <a:solidFill>
                            <a:schemeClr val="tx1"/>
                          </a:solidFill>
                        </a:rPr>
                        <a:t>PrEP</a:t>
                      </a:r>
                      <a:r>
                        <a:rPr lang="en-US" sz="1200" b="0" dirty="0">
                          <a:solidFill>
                            <a:schemeClr val="tx1"/>
                          </a:solidFill>
                        </a:rPr>
                        <a:t> use</a:t>
                      </a:r>
                    </a:p>
                  </a:txBody>
                  <a:tcPr marL="72000" marR="72000" marT="72000" marB="72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Wingdings" pitchFamily="2" charset="2"/>
                        <a:buChar char="§"/>
                      </a:pPr>
                      <a:r>
                        <a:rPr lang="en-US" sz="1200" b="0" dirty="0">
                          <a:solidFill>
                            <a:schemeClr val="tx1"/>
                          </a:solidFill>
                        </a:rPr>
                        <a:t>Emotional support</a:t>
                      </a:r>
                    </a:p>
                    <a:p>
                      <a:pPr marL="171450" indent="-171450">
                        <a:buClr>
                          <a:schemeClr val="accent2"/>
                        </a:buClr>
                        <a:buFont typeface="Wingdings" pitchFamily="2" charset="2"/>
                        <a:buChar char="§"/>
                      </a:pPr>
                      <a:r>
                        <a:rPr lang="en-US" sz="1200" b="0" dirty="0">
                          <a:solidFill>
                            <a:schemeClr val="tx1"/>
                          </a:solidFill>
                        </a:rPr>
                        <a:t>Open communication</a:t>
                      </a:r>
                    </a:p>
                    <a:p>
                      <a:pPr marL="171450" indent="-171450">
                        <a:buClr>
                          <a:schemeClr val="accent2"/>
                        </a:buClr>
                        <a:buFont typeface="Wingdings" pitchFamily="2" charset="2"/>
                        <a:buChar char="§"/>
                      </a:pPr>
                      <a:r>
                        <a:rPr lang="en-US" sz="1200" b="0" dirty="0">
                          <a:solidFill>
                            <a:schemeClr val="tx1"/>
                          </a:solidFill>
                        </a:rPr>
                        <a:t>Financial support</a:t>
                      </a:r>
                    </a:p>
                    <a:p>
                      <a:pPr marL="171450" indent="-171450">
                        <a:buClr>
                          <a:schemeClr val="accent2"/>
                        </a:buClr>
                        <a:buFont typeface="Wingdings" pitchFamily="2" charset="2"/>
                        <a:buChar char="§"/>
                      </a:pPr>
                      <a:r>
                        <a:rPr lang="en-US" sz="1200" b="0" dirty="0">
                          <a:solidFill>
                            <a:schemeClr val="tx1"/>
                          </a:solidFill>
                        </a:rPr>
                        <a:t>Adherence support</a:t>
                      </a:r>
                    </a:p>
                    <a:p>
                      <a:pPr marL="171450" indent="-171450">
                        <a:buClr>
                          <a:schemeClr val="accent2"/>
                        </a:buClr>
                        <a:buFont typeface="Wingdings" pitchFamily="2" charset="2"/>
                        <a:buChar char="§"/>
                      </a:pPr>
                      <a:r>
                        <a:rPr lang="en-US" sz="1200" b="0" dirty="0">
                          <a:solidFill>
                            <a:schemeClr val="tx1"/>
                          </a:solidFill>
                        </a:rPr>
                        <a:t>Dialogue with male peers in support of PrEP use</a:t>
                      </a:r>
                    </a:p>
                  </a:txBody>
                  <a:tcPr marL="72000" marR="72000" marT="72000" marB="72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Wingdings" pitchFamily="2" charset="2"/>
                        <a:buChar char="§"/>
                      </a:pPr>
                      <a:r>
                        <a:rPr lang="en-US" sz="1200" b="0" dirty="0">
                          <a:solidFill>
                            <a:schemeClr val="tx1"/>
                          </a:solidFill>
                        </a:rPr>
                        <a:t>Support method switching</a:t>
                      </a:r>
                    </a:p>
                    <a:p>
                      <a:pPr marL="171450" indent="-171450">
                        <a:buClr>
                          <a:schemeClr val="accent2"/>
                        </a:buClr>
                        <a:buFont typeface="Wingdings" pitchFamily="2" charset="2"/>
                        <a:buChar char="§"/>
                      </a:pPr>
                      <a:endParaRPr lang="en-US" sz="500" b="0" dirty="0">
                        <a:solidFill>
                          <a:schemeClr val="tx1"/>
                        </a:solidFill>
                      </a:endParaRPr>
                    </a:p>
                  </a:txBody>
                  <a:tcPr marL="72000" marR="72000" marT="72000" marB="72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649374"/>
                  </a:ext>
                </a:extLst>
              </a:tr>
            </a:tbl>
          </a:graphicData>
        </a:graphic>
      </p:graphicFrame>
    </p:spTree>
    <p:extLst>
      <p:ext uri="{BB962C8B-B14F-4D97-AF65-F5344CB8AC3E}">
        <p14:creationId xmlns:p14="http://schemas.microsoft.com/office/powerpoint/2010/main" val="129853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D11651-EBF7-AB00-4786-D1A71505347D}"/>
              </a:ext>
            </a:extLst>
          </p:cNvPr>
          <p:cNvSpPr>
            <a:spLocks noGrp="1"/>
          </p:cNvSpPr>
          <p:nvPr>
            <p:ph type="title"/>
          </p:nvPr>
        </p:nvSpPr>
        <p:spPr/>
        <p:txBody>
          <a:bodyPr/>
          <a:lstStyle/>
          <a:p>
            <a:r>
              <a:rPr lang="en-GB" dirty="0"/>
              <a:t>Facilitators of and barriers to male partner support for PrEP use</a:t>
            </a:r>
          </a:p>
        </p:txBody>
      </p:sp>
      <p:graphicFrame>
        <p:nvGraphicFramePr>
          <p:cNvPr id="4" name="Table 3">
            <a:extLst>
              <a:ext uri="{FF2B5EF4-FFF2-40B4-BE49-F238E27FC236}">
                <a16:creationId xmlns:a16="http://schemas.microsoft.com/office/drawing/2014/main" id="{51B03CC7-141D-CE6C-EE63-887DBF45C88A}"/>
              </a:ext>
            </a:extLst>
          </p:cNvPr>
          <p:cNvGraphicFramePr>
            <a:graphicFrameLocks noGrp="1"/>
          </p:cNvGraphicFramePr>
          <p:nvPr>
            <p:extLst>
              <p:ext uri="{D42A27DB-BD31-4B8C-83A1-F6EECF244321}">
                <p14:modId xmlns:p14="http://schemas.microsoft.com/office/powerpoint/2010/main" val="256127934"/>
              </p:ext>
            </p:extLst>
          </p:nvPr>
        </p:nvGraphicFramePr>
        <p:xfrm>
          <a:off x="359209" y="2016342"/>
          <a:ext cx="10611869" cy="4541520"/>
        </p:xfrm>
        <a:graphic>
          <a:graphicData uri="http://schemas.openxmlformats.org/drawingml/2006/table">
            <a:tbl>
              <a:tblPr firstRow="1" bandRow="1">
                <a:tableStyleId>{5C22544A-7EE6-4342-B048-85BDC9FD1C3A}</a:tableStyleId>
              </a:tblPr>
              <a:tblGrid>
                <a:gridCol w="426870">
                  <a:extLst>
                    <a:ext uri="{9D8B030D-6E8A-4147-A177-3AD203B41FA5}">
                      <a16:colId xmlns:a16="http://schemas.microsoft.com/office/drawing/2014/main" val="1388336644"/>
                    </a:ext>
                  </a:extLst>
                </a:gridCol>
                <a:gridCol w="3735865">
                  <a:extLst>
                    <a:ext uri="{9D8B030D-6E8A-4147-A177-3AD203B41FA5}">
                      <a16:colId xmlns:a16="http://schemas.microsoft.com/office/drawing/2014/main" val="2914956736"/>
                    </a:ext>
                  </a:extLst>
                </a:gridCol>
                <a:gridCol w="2153819">
                  <a:extLst>
                    <a:ext uri="{9D8B030D-6E8A-4147-A177-3AD203B41FA5}">
                      <a16:colId xmlns:a16="http://schemas.microsoft.com/office/drawing/2014/main" val="2740201405"/>
                    </a:ext>
                  </a:extLst>
                </a:gridCol>
                <a:gridCol w="4295315">
                  <a:extLst>
                    <a:ext uri="{9D8B030D-6E8A-4147-A177-3AD203B41FA5}">
                      <a16:colId xmlns:a16="http://schemas.microsoft.com/office/drawing/2014/main" val="853307245"/>
                    </a:ext>
                  </a:extLst>
                </a:gridCol>
              </a:tblGrid>
              <a:tr h="316118">
                <a:tc>
                  <a:txBody>
                    <a:bodyPr/>
                    <a:lstStyle/>
                    <a:p>
                      <a:endParaRPr lang="en-US" sz="1400" dirty="0">
                        <a:solidFill>
                          <a:schemeClr val="bg1"/>
                        </a:solidFill>
                        <a:latin typeface=""/>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sz="1600" dirty="0">
                          <a:solidFill>
                            <a:schemeClr val="bg1"/>
                          </a:solidFill>
                          <a:latin typeface=""/>
                        </a:rPr>
                        <a:t>Capability</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600" dirty="0">
                          <a:solidFill>
                            <a:schemeClr val="bg1"/>
                          </a:solidFill>
                          <a:latin typeface=""/>
                        </a:rPr>
                        <a:t>Opportunity</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dirty="0">
                          <a:solidFill>
                            <a:schemeClr val="bg1"/>
                          </a:solidFill>
                          <a:latin typeface=""/>
                        </a:rPr>
                        <a:t>Motivation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9F3B"/>
                    </a:solidFill>
                  </a:tcPr>
                </a:tc>
                <a:extLst>
                  <a:ext uri="{0D108BD9-81ED-4DB2-BD59-A6C34878D82A}">
                    <a16:rowId xmlns:a16="http://schemas.microsoft.com/office/drawing/2014/main" val="3806209133"/>
                  </a:ext>
                </a:extLst>
              </a:tr>
              <a:tr h="1465638">
                <a:tc>
                  <a:txBody>
                    <a:bodyPr/>
                    <a:lstStyle/>
                    <a:p>
                      <a:pPr marL="14288" lvl="1" indent="0" algn="ctr">
                        <a:buClr>
                          <a:schemeClr val="accent2"/>
                        </a:buClr>
                        <a:buSzPct val="110000"/>
                        <a:buFont typeface="Wingdings" pitchFamily="2" charset="2"/>
                        <a:buNone/>
                        <a:tabLst/>
                      </a:pPr>
                      <a:r>
                        <a:rPr lang="en-US" sz="1600" b="1" dirty="0">
                          <a:solidFill>
                            <a:schemeClr val="bg1"/>
                          </a:solidFill>
                        </a:rPr>
                        <a:t>FACILITATORS</a:t>
                      </a:r>
                    </a:p>
                  </a:txBody>
                  <a:tcPr vert="vert27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71450" indent="-171450">
                        <a:buClr>
                          <a:schemeClr val="accent2"/>
                        </a:buClr>
                        <a:buFont typeface="Wingdings" pitchFamily="2" charset="2"/>
                        <a:buChar char="§"/>
                      </a:pPr>
                      <a:r>
                        <a:rPr lang="en-US" sz="1200" b="1" dirty="0">
                          <a:solidFill>
                            <a:schemeClr val="tx1"/>
                          </a:solidFill>
                        </a:rPr>
                        <a:t>Correct knowledge/awareness </a:t>
                      </a:r>
                      <a:r>
                        <a:rPr lang="en-US" sz="1200" i="0" dirty="0">
                          <a:solidFill>
                            <a:schemeClr val="tx1"/>
                          </a:solidFill>
                        </a:rPr>
                        <a:t>of contraceptive methods and HIV prevention from credible sources like face-to-face consultations with providers, IEC materials, etc. </a:t>
                      </a:r>
                    </a:p>
                    <a:p>
                      <a:pPr marL="171450" indent="-171450">
                        <a:buClr>
                          <a:schemeClr val="accent2"/>
                        </a:buClr>
                        <a:buFont typeface="Wingdings" pitchFamily="2" charset="2"/>
                        <a:buChar char="§"/>
                      </a:pPr>
                      <a:endParaRPr lang="en-US" sz="1200" i="0" dirty="0">
                        <a:solidFill>
                          <a:schemeClr val="tx1"/>
                        </a:solidFill>
                      </a:endParaRPr>
                    </a:p>
                    <a:p>
                      <a:pPr marL="171450" marR="0" lvl="0" indent="-171450" algn="l" defTabSz="457200" rtl="0" eaLnBrk="1" fontAlgn="auto" latinLnBrk="0" hangingPunct="1">
                        <a:lnSpc>
                          <a:spcPct val="100000"/>
                        </a:lnSpc>
                        <a:spcBef>
                          <a:spcPts val="0"/>
                        </a:spcBef>
                        <a:spcAft>
                          <a:spcPts val="0"/>
                        </a:spcAft>
                        <a:buClr>
                          <a:schemeClr val="accent2"/>
                        </a:buClr>
                        <a:buSzTx/>
                        <a:buFont typeface="Wingdings" pitchFamily="2" charset="2"/>
                        <a:buChar char="§"/>
                        <a:tabLst/>
                        <a:defRPr/>
                      </a:pPr>
                      <a:r>
                        <a:rPr lang="en-US" sz="1200" b="1" i="0" dirty="0">
                          <a:solidFill>
                            <a:schemeClr val="tx1"/>
                          </a:solidFill>
                          <a:ea typeface="Times New Roman" panose="02020603050405020304" pitchFamily="18" charset="0"/>
                        </a:rPr>
                        <a:t>Effective communication </a:t>
                      </a:r>
                      <a:r>
                        <a:rPr lang="en-US" sz="1200" b="0" i="0" dirty="0">
                          <a:solidFill>
                            <a:schemeClr val="tx1"/>
                          </a:solidFill>
                          <a:ea typeface="Times New Roman" panose="02020603050405020304" pitchFamily="18" charset="0"/>
                        </a:rPr>
                        <a:t>skills and a healthy relationship</a:t>
                      </a:r>
                      <a:r>
                        <a:rPr lang="en-US" sz="1200" b="1" i="0" dirty="0">
                          <a:solidFill>
                            <a:schemeClr val="tx1"/>
                          </a:solidFill>
                          <a:ea typeface="Times New Roman" panose="02020603050405020304" pitchFamily="18" charset="0"/>
                        </a:rPr>
                        <a:t> </a:t>
                      </a:r>
                      <a:r>
                        <a:rPr lang="en-US" sz="1200" i="0" dirty="0">
                          <a:solidFill>
                            <a:schemeClr val="tx1"/>
                          </a:solidFill>
                          <a:ea typeface="Times New Roman" panose="02020603050405020304" pitchFamily="18" charset="0"/>
                        </a:rPr>
                        <a:t>play a role in willingness to discuss HIV and reproductive healthcare with their partners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E8EA"/>
                    </a:solidFill>
                  </a:tcPr>
                </a:tc>
                <a:tc>
                  <a:txBody>
                    <a:bodyPr/>
                    <a:lstStyle/>
                    <a:p>
                      <a:pPr marL="171450" indent="-171450">
                        <a:buClr>
                          <a:schemeClr val="accent1"/>
                        </a:buClr>
                        <a:buFont typeface="Wingdings" pitchFamily="2" charset="2"/>
                        <a:buChar char="§"/>
                      </a:pPr>
                      <a:r>
                        <a:rPr lang="en-US" sz="1200" b="1" i="0" dirty="0">
                          <a:solidFill>
                            <a:schemeClr val="tx1"/>
                          </a:solidFill>
                        </a:rPr>
                        <a:t>Social support </a:t>
                      </a:r>
                      <a:r>
                        <a:rPr lang="en-US" sz="1200" b="0" i="0" dirty="0">
                          <a:solidFill>
                            <a:schemeClr val="tx1"/>
                          </a:solidFill>
                        </a:rPr>
                        <a:t>from male peers and parents in the community regarding reproductive </a:t>
                      </a:r>
                      <a:r>
                        <a:rPr lang="en-US" sz="1200" i="0" dirty="0">
                          <a:solidFill>
                            <a:schemeClr val="tx1"/>
                          </a:solidFill>
                        </a:rPr>
                        <a:t>healthcare and AGYW (e.g. via male support groups)</a:t>
                      </a:r>
                    </a:p>
                    <a:p>
                      <a:pPr marL="171450" indent="-171450">
                        <a:buClr>
                          <a:schemeClr val="accent1"/>
                        </a:buClr>
                        <a:buFont typeface="Wingdings" pitchFamily="2" charset="2"/>
                        <a:buChar char="§"/>
                      </a:pPr>
                      <a:endParaRPr lang="en-US" sz="120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171450" indent="-171450">
                        <a:buClr>
                          <a:schemeClr val="accent3"/>
                        </a:buClr>
                        <a:buFont typeface="Wingdings" pitchFamily="2" charset="2"/>
                        <a:buChar char="§"/>
                      </a:pPr>
                      <a:r>
                        <a:rPr lang="en-US" sz="1200" b="1" i="0" dirty="0">
                          <a:solidFill>
                            <a:schemeClr val="tx1"/>
                          </a:solidFill>
                        </a:rPr>
                        <a:t>Improved acceptance of women’s decision-making power and agency </a:t>
                      </a:r>
                      <a:r>
                        <a:rPr lang="en-US" sz="1200" i="0" dirty="0">
                          <a:solidFill>
                            <a:schemeClr val="tx1"/>
                          </a:solidFill>
                        </a:rPr>
                        <a:t>within the household and relationships contributes to improved contraceptive access</a:t>
                      </a:r>
                      <a:endParaRPr lang="en-US" sz="1200" b="1" i="0" dirty="0">
                        <a:solidFill>
                          <a:schemeClr val="tx1"/>
                        </a:solidFill>
                      </a:endParaRPr>
                    </a:p>
                    <a:p>
                      <a:pPr marL="171450" indent="-171450">
                        <a:buClr>
                          <a:schemeClr val="accent3"/>
                        </a:buClr>
                        <a:buSzPct val="110000"/>
                        <a:buFont typeface="Wingdings" pitchFamily="2" charset="2"/>
                        <a:buChar char="§"/>
                      </a:pPr>
                      <a:endParaRPr lang="en-US" sz="1200" b="0" dirty="0">
                        <a:solidFill>
                          <a:schemeClr val="tx1"/>
                        </a:solidFill>
                      </a:endParaRPr>
                    </a:p>
                    <a:p>
                      <a:pPr marL="171450" indent="-171450">
                        <a:buClr>
                          <a:schemeClr val="accent3"/>
                        </a:buClr>
                        <a:buFont typeface="Wingdings" pitchFamily="2" charset="2"/>
                        <a:buChar char="§"/>
                      </a:pPr>
                      <a:r>
                        <a:rPr lang="en-US" sz="1200" b="1" i="0" dirty="0">
                          <a:solidFill>
                            <a:schemeClr val="tx1"/>
                          </a:solidFill>
                        </a:rPr>
                        <a:t>Positive beliefs about the consequences male partners can have </a:t>
                      </a:r>
                      <a:r>
                        <a:rPr lang="en-US" sz="1200" i="0" dirty="0">
                          <a:solidFill>
                            <a:schemeClr val="tx1"/>
                          </a:solidFill>
                        </a:rPr>
                        <a:t>on AGYW’s use of reproductive healthcare products (e.g. </a:t>
                      </a:r>
                      <a:r>
                        <a:rPr lang="en-US" sz="1200" i="0" dirty="0" err="1">
                          <a:solidFill>
                            <a:schemeClr val="tx1"/>
                          </a:solidFill>
                        </a:rPr>
                        <a:t>PrEP</a:t>
                      </a:r>
                      <a:r>
                        <a:rPr lang="en-US" sz="1200" i="0" dirty="0">
                          <a:solidFill>
                            <a:schemeClr val="tx1"/>
                          </a:solidFill>
                        </a:rPr>
                        <a:t> can increase sexual pleasure, HIV prevention in instances of sexual violence, etc.) can also facilitate uptake</a:t>
                      </a:r>
                      <a:endParaRPr lang="en-US" sz="1200" i="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DF6EE"/>
                    </a:solidFill>
                  </a:tcPr>
                </a:tc>
                <a:extLst>
                  <a:ext uri="{0D108BD9-81ED-4DB2-BD59-A6C34878D82A}">
                    <a16:rowId xmlns:a16="http://schemas.microsoft.com/office/drawing/2014/main" val="3448320118"/>
                  </a:ext>
                </a:extLst>
              </a:tr>
              <a:tr h="2500205">
                <a:tc>
                  <a:txBody>
                    <a:bodyPr/>
                    <a:lstStyle/>
                    <a:p>
                      <a:pPr algn="ctr"/>
                      <a:r>
                        <a:rPr lang="en-US" sz="1600" b="1" dirty="0">
                          <a:solidFill>
                            <a:schemeClr val="bg1"/>
                          </a:solidFill>
                        </a:rPr>
                        <a:t>BARRIERS</a:t>
                      </a:r>
                    </a:p>
                  </a:txBody>
                  <a:tcPr vert="vert27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71450" indent="-171450">
                        <a:buClr>
                          <a:schemeClr val="accent2"/>
                        </a:buClr>
                        <a:buFont typeface="Wingdings" pitchFamily="2" charset="2"/>
                        <a:buChar char="§"/>
                      </a:pPr>
                      <a:r>
                        <a:rPr lang="en-US" sz="1200" b="1" dirty="0">
                          <a:solidFill>
                            <a:schemeClr val="tx1"/>
                          </a:solidFill>
                          <a:latin typeface="Calibri" panose="020F0502020204030204" pitchFamily="34" charset="0"/>
                          <a:cs typeface="Calibri" panose="020F0502020204030204" pitchFamily="34" charset="0"/>
                        </a:rPr>
                        <a:t>Incorrect knowledge/awareness </a:t>
                      </a:r>
                      <a:r>
                        <a:rPr lang="en-US" sz="1200" i="0" dirty="0">
                          <a:solidFill>
                            <a:schemeClr val="tx1"/>
                          </a:solidFill>
                          <a:latin typeface="Calibri" panose="020F0502020204030204" pitchFamily="34" charset="0"/>
                          <a:cs typeface="Calibri" panose="020F0502020204030204" pitchFamily="34" charset="0"/>
                        </a:rPr>
                        <a:t>about oral </a:t>
                      </a:r>
                      <a:r>
                        <a:rPr lang="en-US" sz="1200" i="0" dirty="0" err="1">
                          <a:solidFill>
                            <a:schemeClr val="tx1"/>
                          </a:solidFill>
                          <a:latin typeface="Calibri" panose="020F0502020204030204" pitchFamily="34" charset="0"/>
                          <a:cs typeface="Calibri" panose="020F0502020204030204" pitchFamily="34" charset="0"/>
                        </a:rPr>
                        <a:t>PrEP</a:t>
                      </a:r>
                      <a:r>
                        <a:rPr lang="en-US" sz="1200" i="0" dirty="0">
                          <a:solidFill>
                            <a:schemeClr val="tx1"/>
                          </a:solidFill>
                          <a:latin typeface="Calibri" panose="020F0502020204030204" pitchFamily="34" charset="0"/>
                          <a:cs typeface="Calibri" panose="020F0502020204030204" pitchFamily="34" charset="0"/>
                        </a:rPr>
                        <a:t> can result in:</a:t>
                      </a:r>
                    </a:p>
                    <a:p>
                      <a:pPr marL="473075" indent="-236538">
                        <a:buClr>
                          <a:schemeClr val="accent2"/>
                        </a:buClr>
                        <a:buFont typeface="Courier New" panose="02070309020205020404" pitchFamily="49" charset="0"/>
                        <a:buChar char="o"/>
                        <a:tabLst/>
                      </a:pPr>
                      <a:r>
                        <a:rPr lang="en-US" sz="1200" i="0" dirty="0">
                          <a:solidFill>
                            <a:schemeClr val="tx1"/>
                          </a:solidFill>
                          <a:latin typeface="Calibri" panose="020F0502020204030204" pitchFamily="34" charset="0"/>
                          <a:ea typeface="Calibri" panose="020F0502020204030204" pitchFamily="34" charset="0"/>
                          <a:cs typeface="Calibri" panose="020F0502020204030204" pitchFamily="34" charset="0"/>
                        </a:rPr>
                        <a:t>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kepticism of oral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PrEP’s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efficacy;</a:t>
                      </a:r>
                    </a:p>
                    <a:p>
                      <a:pPr marL="473075" indent="-236538">
                        <a:buClr>
                          <a:schemeClr val="accent2"/>
                        </a:buClr>
                        <a:buFont typeface="Courier New" panose="02070309020205020404" pitchFamily="49" charset="0"/>
                        <a:buChar char="o"/>
                        <a:tabLst/>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Suspicion that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PrEP</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users are living with HIV or are engaging in sex work </a:t>
                      </a:r>
                    </a:p>
                    <a:p>
                      <a:pPr marL="473075" indent="-236538">
                        <a:buClr>
                          <a:schemeClr val="accent2"/>
                        </a:buClr>
                        <a:buFont typeface="Courier New" panose="02070309020205020404" pitchFamily="49" charset="0"/>
                        <a:buChar char="o"/>
                        <a:tabLst/>
                      </a:pPr>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Distrust of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HIV prevention drugs or clinical trials due to associations with ‘foreigners’/‘</a:t>
                      </a:r>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westerners’ </a:t>
                      </a:r>
                    </a:p>
                    <a:p>
                      <a:pPr marL="473075" marR="0" lvl="0" indent="-236538" algn="l" defTabSz="457200" rtl="0" eaLnBrk="1" fontAlgn="auto" latinLnBrk="0" hangingPunct="1">
                        <a:lnSpc>
                          <a:spcPct val="100000"/>
                        </a:lnSpc>
                        <a:spcBef>
                          <a:spcPts val="0"/>
                        </a:spcBef>
                        <a:spcAft>
                          <a:spcPts val="0"/>
                        </a:spcAft>
                        <a:buClr>
                          <a:schemeClr val="accent2"/>
                        </a:buClr>
                        <a:buSzTx/>
                        <a:buFont typeface="Courier New" panose="02070309020205020404" pitchFamily="49" charset="0"/>
                        <a:buChar char="o"/>
                        <a:tabLst/>
                        <a:defRPr/>
                      </a:pPr>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Distrust of </a:t>
                      </a:r>
                      <a:r>
                        <a:rPr lang="en-US" sz="1200" b="0" dirty="0" err="1">
                          <a:solidFill>
                            <a:schemeClr val="tx1"/>
                          </a:solidFill>
                          <a:latin typeface="Calibri" panose="020F0502020204030204" pitchFamily="34" charset="0"/>
                          <a:ea typeface="Calibri" panose="020F0502020204030204" pitchFamily="34" charset="0"/>
                          <a:cs typeface="Calibri" panose="020F0502020204030204" pitchFamily="34" charset="0"/>
                        </a:rPr>
                        <a:t>PrEP</a:t>
                      </a:r>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 from the government/ruling party </a:t>
                      </a:r>
                    </a:p>
                    <a:p>
                      <a:pPr marL="473075" marR="0" lvl="0" indent="-236538" algn="l" defTabSz="457200" rtl="0" eaLnBrk="1" fontAlgn="auto" latinLnBrk="0" hangingPunct="1">
                        <a:lnSpc>
                          <a:spcPct val="100000"/>
                        </a:lnSpc>
                        <a:spcBef>
                          <a:spcPts val="0"/>
                        </a:spcBef>
                        <a:spcAft>
                          <a:spcPts val="0"/>
                        </a:spcAft>
                        <a:buClr>
                          <a:schemeClr val="accent2"/>
                        </a:buClr>
                        <a:buSzTx/>
                        <a:buFont typeface="Courier New" panose="02070309020205020404" pitchFamily="49" charset="0"/>
                        <a:buChar char="o"/>
                        <a:tabLst/>
                        <a:defRPr/>
                      </a:pPr>
                      <a:r>
                        <a:rPr lang="en-US" sz="1200" b="0" dirty="0">
                          <a:solidFill>
                            <a:schemeClr val="tx1"/>
                          </a:solidFill>
                          <a:latin typeface="Calibri" panose="020F0502020204030204" pitchFamily="34" charset="0"/>
                          <a:cs typeface="Calibri" panose="020F0502020204030204" pitchFamily="34" charset="0"/>
                        </a:rPr>
                        <a:t>Belief in potential negative side effects for men</a:t>
                      </a:r>
                    </a:p>
                    <a:p>
                      <a:pPr marL="171450" marR="0" lvl="0" indent="-171450" algn="l" defTabSz="457200" rtl="0" eaLnBrk="1" fontAlgn="auto" latinLnBrk="0" hangingPunct="1">
                        <a:lnSpc>
                          <a:spcPct val="100000"/>
                        </a:lnSpc>
                        <a:spcBef>
                          <a:spcPts val="0"/>
                        </a:spcBef>
                        <a:spcAft>
                          <a:spcPts val="0"/>
                        </a:spcAft>
                        <a:buClr>
                          <a:schemeClr val="accent2"/>
                        </a:buClr>
                        <a:buSzTx/>
                        <a:buFont typeface="Wingdings" pitchFamily="2" charset="2"/>
                        <a:buChar char="§"/>
                        <a:tabLst/>
                        <a:defRPr/>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
                          <a:schemeClr val="accent2"/>
                        </a:buClr>
                        <a:buSzTx/>
                        <a:buFont typeface="Wingdings" pitchFamily="2" charset="2"/>
                        <a:buChar char="§"/>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A </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lack of communication skills </a:t>
                      </a:r>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among couples can inhibit reproductive healthcare product acceptance and uptake </a:t>
                      </a: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E8EA"/>
                    </a:solidFill>
                  </a:tcPr>
                </a:tc>
                <a:tc>
                  <a:txBody>
                    <a:bodyPr/>
                    <a:lstStyle/>
                    <a:p>
                      <a:pPr marL="171450" indent="-171450">
                        <a:buClr>
                          <a:schemeClr val="accent1"/>
                        </a:buClr>
                        <a:buFont typeface="Wingdings" pitchFamily="2" charset="2"/>
                        <a:buChar char="§"/>
                      </a:pPr>
                      <a:r>
                        <a:rPr lang="en-US" sz="1200" b="1" dirty="0">
                          <a:solidFill>
                            <a:schemeClr val="tx1"/>
                          </a:solidFill>
                          <a:latin typeface="Calibri" panose="020F0502020204030204" pitchFamily="34" charset="0"/>
                          <a:cs typeface="Calibri" panose="020F0502020204030204" pitchFamily="34" charset="0"/>
                        </a:rPr>
                        <a:t>Social influences </a:t>
                      </a:r>
                      <a:r>
                        <a:rPr lang="en-US" sz="1200" i="0" dirty="0">
                          <a:solidFill>
                            <a:schemeClr val="tx1"/>
                          </a:solidFill>
                          <a:latin typeface="Calibri" panose="020F0502020204030204" pitchFamily="34" charset="0"/>
                          <a:cs typeface="Calibri" panose="020F0502020204030204" pitchFamily="34" charset="0"/>
                        </a:rPr>
                        <a:t>including restrictive gender norms inhibit male partner acceptance of AGYW’s use of reproductive healthcare </a:t>
                      </a:r>
                      <a:r>
                        <a:rPr lang="en-US" sz="1200" b="0" i="0" dirty="0">
                          <a:solidFill>
                            <a:schemeClr val="tx1"/>
                          </a:solidFill>
                          <a:latin typeface="Calibri" panose="020F0502020204030204" pitchFamily="34" charset="0"/>
                          <a:cs typeface="Calibri" panose="020F0502020204030204" pitchFamily="34" charset="0"/>
                        </a:rPr>
                        <a:t>products </a:t>
                      </a:r>
                    </a:p>
                    <a:p>
                      <a:pPr marL="171450" marR="0" lvl="0" indent="-171450" algn="l" defTabSz="457200" rtl="0" eaLnBrk="1" fontAlgn="auto" latinLnBrk="0" hangingPunct="1">
                        <a:lnSpc>
                          <a:spcPct val="100000"/>
                        </a:lnSpc>
                        <a:spcBef>
                          <a:spcPts val="0"/>
                        </a:spcBef>
                        <a:spcAft>
                          <a:spcPts val="0"/>
                        </a:spcAft>
                        <a:buClr>
                          <a:schemeClr val="accent1"/>
                        </a:buClr>
                        <a:buSzPct val="110000"/>
                        <a:buFont typeface="Wingdings" pitchFamily="2" charset="2"/>
                        <a:buChar char="§"/>
                        <a:tabLst/>
                        <a:defRPr/>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chemeClr val="accent1"/>
                        </a:buClr>
                        <a:buFont typeface="Wingdings" pitchFamily="2" charset="2"/>
                        <a:buChar char="§"/>
                      </a:pPr>
                      <a:endParaRPr lang="en-US" sz="12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171450" indent="-171450">
                        <a:buClr>
                          <a:schemeClr val="accent3"/>
                        </a:buClr>
                        <a:buFont typeface="Wingdings" pitchFamily="2" charset="2"/>
                        <a:buChar char="§"/>
                      </a:pPr>
                      <a:r>
                        <a:rPr lang="en-US" sz="1200" b="1" i="0" dirty="0">
                          <a:solidFill>
                            <a:schemeClr val="tx1"/>
                          </a:solidFill>
                          <a:latin typeface="Calibri" panose="020F0502020204030204" pitchFamily="34" charset="0"/>
                          <a:cs typeface="Calibri" panose="020F0502020204030204" pitchFamily="34" charset="0"/>
                        </a:rPr>
                        <a:t>Male social/professional roles </a:t>
                      </a:r>
                      <a:r>
                        <a:rPr lang="en-US" sz="1200" b="0" i="0" dirty="0">
                          <a:solidFill>
                            <a:schemeClr val="tx1"/>
                          </a:solidFill>
                          <a:latin typeface="Calibri" panose="020F0502020204030204" pitchFamily="34" charset="0"/>
                          <a:cs typeface="Calibri" panose="020F0502020204030204" pitchFamily="34" charset="0"/>
                        </a:rPr>
                        <a:t>can restrict support (e.g. men seeing themselves as ‘protectors’ of their partners from potentially harmful HIV prevention technologies)</a:t>
                      </a:r>
                    </a:p>
                    <a:p>
                      <a:pPr marL="171450" marR="0" lvl="0" indent="-171450" algn="l" defTabSz="457200" rtl="0" eaLnBrk="1" fontAlgn="auto" latinLnBrk="0" hangingPunct="1">
                        <a:lnSpc>
                          <a:spcPct val="100000"/>
                        </a:lnSpc>
                        <a:spcBef>
                          <a:spcPts val="0"/>
                        </a:spcBef>
                        <a:spcAft>
                          <a:spcPts val="0"/>
                        </a:spcAft>
                        <a:buClr>
                          <a:schemeClr val="accent3"/>
                        </a:buClr>
                        <a:buSzTx/>
                        <a:buFont typeface="Wingdings" pitchFamily="2" charset="2"/>
                        <a:buChar char="§"/>
                        <a:tabLst/>
                        <a:defRPr/>
                      </a:pPr>
                      <a:endParaRPr lang="en-US" sz="1200" b="1" dirty="0">
                        <a:solidFill>
                          <a:schemeClr val="tx1"/>
                        </a:solidFill>
                        <a:latin typeface="Calibri" panose="020F0502020204030204" pitchFamily="34"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
                          <a:schemeClr val="accent3"/>
                        </a:buClr>
                        <a:buSzTx/>
                        <a:buFont typeface="Wingdings" pitchFamily="2" charset="2"/>
                        <a:buChar char="§"/>
                        <a:tabLst/>
                        <a:defRPr/>
                      </a:pPr>
                      <a:r>
                        <a:rPr lang="en-US" sz="1200" b="1" dirty="0">
                          <a:solidFill>
                            <a:schemeClr val="tx1"/>
                          </a:solidFill>
                          <a:latin typeface="Calibri" panose="020F0502020204030204" pitchFamily="34" charset="0"/>
                          <a:cs typeface="Calibri" panose="020F0502020204030204" pitchFamily="34" charset="0"/>
                        </a:rPr>
                        <a:t>Male beliefs about consequences </a:t>
                      </a:r>
                      <a:r>
                        <a:rPr lang="en-US" sz="1200" b="0" dirty="0">
                          <a:solidFill>
                            <a:schemeClr val="tx1"/>
                          </a:solidFill>
                          <a:latin typeface="Calibri" panose="020F0502020204030204" pitchFamily="34" charset="0"/>
                          <a:cs typeface="Calibri" panose="020F0502020204030204" pitchFamily="34" charset="0"/>
                        </a:rPr>
                        <a:t>that </a:t>
                      </a:r>
                      <a:r>
                        <a:rPr lang="en-US" sz="1200" b="0" i="0" dirty="0">
                          <a:solidFill>
                            <a:schemeClr val="tx1"/>
                          </a:solidFill>
                          <a:latin typeface="Calibri" panose="020F0502020204030204" pitchFamily="34" charset="0"/>
                          <a:cs typeface="Calibri" panose="020F0502020204030204" pitchFamily="34" charset="0"/>
                        </a:rPr>
                        <a:t>HIV prevention product use will lead to negative health or social outcomes (e.g. infertility, decreased availability of labor in the home, etc.) </a:t>
                      </a:r>
                    </a:p>
                    <a:p>
                      <a:pPr marL="171450" marR="0" lvl="0" indent="-171450" algn="l" defTabSz="457200" rtl="0" eaLnBrk="1" fontAlgn="auto" latinLnBrk="0" hangingPunct="1">
                        <a:lnSpc>
                          <a:spcPct val="100000"/>
                        </a:lnSpc>
                        <a:spcBef>
                          <a:spcPts val="0"/>
                        </a:spcBef>
                        <a:spcAft>
                          <a:spcPts val="0"/>
                        </a:spcAft>
                        <a:buClr>
                          <a:schemeClr val="accent3"/>
                        </a:buClr>
                        <a:buSzPct val="110000"/>
                        <a:buFont typeface="Wingdings" pitchFamily="2" charset="2"/>
                        <a:buChar char="§"/>
                        <a:tabLst/>
                        <a:defRPr/>
                      </a:pPr>
                      <a:endPar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chemeClr val="accent3"/>
                        </a:buClr>
                        <a:buFont typeface="Wingdings" pitchFamily="2" charset="2"/>
                        <a:buChar char="§"/>
                      </a:pPr>
                      <a:r>
                        <a:rPr lang="en-US" sz="1200" b="1" dirty="0">
                          <a:solidFill>
                            <a:schemeClr val="tx1"/>
                          </a:solidFill>
                          <a:latin typeface="Calibri" panose="020F0502020204030204" pitchFamily="34" charset="0"/>
                          <a:cs typeface="Calibri" panose="020F0502020204030204" pitchFamily="34" charset="0"/>
                        </a:rPr>
                        <a:t>Male emotions </a:t>
                      </a:r>
                      <a:r>
                        <a:rPr lang="en-US" sz="1200" b="0" i="0" dirty="0">
                          <a:solidFill>
                            <a:schemeClr val="tx1"/>
                          </a:solidFill>
                          <a:latin typeface="Calibri" panose="020F0502020204030204" pitchFamily="34" charset="0"/>
                          <a:cs typeface="Calibri" panose="020F0502020204030204" pitchFamily="34" charset="0"/>
                        </a:rPr>
                        <a:t>in</a:t>
                      </a:r>
                      <a:r>
                        <a:rPr lang="en-US" sz="1200" i="0" dirty="0">
                          <a:solidFill>
                            <a:schemeClr val="tx1"/>
                          </a:solidFill>
                          <a:latin typeface="Calibri" panose="020F0502020204030204" pitchFamily="34" charset="0"/>
                          <a:cs typeface="Calibri" panose="020F0502020204030204" pitchFamily="34" charset="0"/>
                        </a:rPr>
                        <a:t>cluding beliefs male partners have about infidelity and relationship distrust, could discourage </a:t>
                      </a:r>
                      <a:r>
                        <a:rPr lang="en-US" sz="1200" i="0" dirty="0" err="1">
                          <a:solidFill>
                            <a:schemeClr val="tx1"/>
                          </a:solidFill>
                          <a:latin typeface="Calibri" panose="020F0502020204030204" pitchFamily="34" charset="0"/>
                          <a:cs typeface="Calibri" panose="020F0502020204030204" pitchFamily="34" charset="0"/>
                        </a:rPr>
                        <a:t>PrEP</a:t>
                      </a:r>
                      <a:r>
                        <a:rPr lang="en-US" sz="1200" i="0" dirty="0">
                          <a:solidFill>
                            <a:schemeClr val="tx1"/>
                          </a:solidFill>
                          <a:latin typeface="Calibri" panose="020F0502020204030204" pitchFamily="34" charset="0"/>
                          <a:cs typeface="Calibri" panose="020F0502020204030204" pitchFamily="34" charset="0"/>
                        </a:rPr>
                        <a:t> use (e.g. </a:t>
                      </a:r>
                      <a:r>
                        <a:rPr lang="en-US" sz="1200" i="0" dirty="0" err="1">
                          <a:solidFill>
                            <a:schemeClr val="tx1"/>
                          </a:solidFill>
                          <a:latin typeface="Calibri" panose="020F0502020204030204" pitchFamily="34" charset="0"/>
                          <a:cs typeface="Calibri" panose="020F0502020204030204" pitchFamily="34" charset="0"/>
                        </a:rPr>
                        <a:t>PrEP</a:t>
                      </a:r>
                      <a:r>
                        <a:rPr lang="en-US" sz="1200" i="0" dirty="0">
                          <a:solidFill>
                            <a:schemeClr val="tx1"/>
                          </a:solidFill>
                          <a:latin typeface="Calibri" panose="020F0502020204030204" pitchFamily="34" charset="0"/>
                          <a:cs typeface="Calibri" panose="020F0502020204030204" pitchFamily="34" charset="0"/>
                        </a:rPr>
                        <a:t> promotes unfaithfulness, encourages multiple partners, etc.)</a:t>
                      </a:r>
                      <a:endParaRPr lang="en-US" sz="1200" b="1" i="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DF6EE"/>
                    </a:solidFill>
                  </a:tcPr>
                </a:tc>
                <a:extLst>
                  <a:ext uri="{0D108BD9-81ED-4DB2-BD59-A6C34878D82A}">
                    <a16:rowId xmlns:a16="http://schemas.microsoft.com/office/drawing/2014/main" val="3322914284"/>
                  </a:ext>
                </a:extLst>
              </a:tr>
            </a:tbl>
          </a:graphicData>
        </a:graphic>
      </p:graphicFrame>
      <p:sp>
        <p:nvSpPr>
          <p:cNvPr id="5" name="Rectangle 4">
            <a:extLst>
              <a:ext uri="{FF2B5EF4-FFF2-40B4-BE49-F238E27FC236}">
                <a16:creationId xmlns:a16="http://schemas.microsoft.com/office/drawing/2014/main" id="{8672802C-C703-617C-13D8-55EFD46682C1}"/>
              </a:ext>
            </a:extLst>
          </p:cNvPr>
          <p:cNvSpPr/>
          <p:nvPr/>
        </p:nvSpPr>
        <p:spPr>
          <a:xfrm>
            <a:off x="359209" y="1333956"/>
            <a:ext cx="10408875" cy="523220"/>
          </a:xfrm>
          <a:prstGeom prst="rect">
            <a:avLst/>
          </a:prstGeom>
        </p:spPr>
        <p:txBody>
          <a:bodyPr wrap="square">
            <a:spAutoFit/>
          </a:bodyPr>
          <a:lstStyle/>
          <a:p>
            <a:r>
              <a:rPr lang="en-US" sz="1400" b="1" dirty="0">
                <a:solidFill>
                  <a:schemeClr val="accent1"/>
                </a:solidFill>
              </a:rPr>
              <a:t>Facilitators: </a:t>
            </a:r>
            <a:r>
              <a:rPr lang="en-US" sz="1400" dirty="0">
                <a:solidFill>
                  <a:schemeClr val="accent1"/>
                </a:solidFill>
              </a:rPr>
              <a:t>Correct knowledge and beliefs about PrEP, effective relationship communication, and social support for their supportive actions. </a:t>
            </a:r>
          </a:p>
          <a:p>
            <a:r>
              <a:rPr lang="en-US" sz="1400" b="1" dirty="0">
                <a:solidFill>
                  <a:schemeClr val="accent1"/>
                </a:solidFill>
              </a:rPr>
              <a:t>Barriers: </a:t>
            </a:r>
            <a:r>
              <a:rPr lang="en-US" sz="1400" dirty="0">
                <a:solidFill>
                  <a:schemeClr val="accent1"/>
                </a:solidFill>
              </a:rPr>
              <a:t>Incorrect knowledge, belief in negative consequences, and restrictive gender norms.</a:t>
            </a:r>
          </a:p>
        </p:txBody>
      </p:sp>
    </p:spTree>
    <p:extLst>
      <p:ext uri="{BB962C8B-B14F-4D97-AF65-F5344CB8AC3E}">
        <p14:creationId xmlns:p14="http://schemas.microsoft.com/office/powerpoint/2010/main" val="154762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1">
            <a:extLst>
              <a:ext uri="{FF2B5EF4-FFF2-40B4-BE49-F238E27FC236}">
                <a16:creationId xmlns:a16="http://schemas.microsoft.com/office/drawing/2014/main" id="{79721C6A-4E74-A221-CB2B-354FCD551123}"/>
              </a:ext>
            </a:extLst>
          </p:cNvPr>
          <p:cNvSpPr/>
          <p:nvPr/>
        </p:nvSpPr>
        <p:spPr>
          <a:xfrm rot="5400000">
            <a:off x="627568" y="1277014"/>
            <a:ext cx="2225042" cy="3480178"/>
          </a:xfrm>
          <a:prstGeom prst="round2SameRect">
            <a:avLst>
              <a:gd name="adj1" fmla="val 46081"/>
              <a:gd name="adj2" fmla="val 0"/>
            </a:avLst>
          </a:prstGeom>
          <a:solidFill>
            <a:srgbClr val="CBE8E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2F49535-BFE3-39F5-3B57-9B172374830B}"/>
              </a:ext>
            </a:extLst>
          </p:cNvPr>
          <p:cNvSpPr>
            <a:spLocks noGrp="1"/>
          </p:cNvSpPr>
          <p:nvPr>
            <p:ph type="title"/>
          </p:nvPr>
        </p:nvSpPr>
        <p:spPr/>
        <p:txBody>
          <a:bodyPr/>
          <a:lstStyle/>
          <a:p>
            <a:r>
              <a:rPr lang="en-GB" dirty="0"/>
              <a:t>Parents and caregivers in the user journey </a:t>
            </a:r>
          </a:p>
        </p:txBody>
      </p:sp>
      <p:sp>
        <p:nvSpPr>
          <p:cNvPr id="4" name="Rectangle 3">
            <a:extLst>
              <a:ext uri="{FF2B5EF4-FFF2-40B4-BE49-F238E27FC236}">
                <a16:creationId xmlns:a16="http://schemas.microsoft.com/office/drawing/2014/main" id="{7EEEF656-9A8C-C096-EF86-6D473D2339EA}"/>
              </a:ext>
            </a:extLst>
          </p:cNvPr>
          <p:cNvSpPr/>
          <p:nvPr/>
        </p:nvSpPr>
        <p:spPr>
          <a:xfrm>
            <a:off x="716913" y="1125492"/>
            <a:ext cx="10038015" cy="584775"/>
          </a:xfrm>
          <a:prstGeom prst="rect">
            <a:avLst/>
          </a:prstGeom>
        </p:spPr>
        <p:txBody>
          <a:bodyPr wrap="square">
            <a:spAutoFit/>
          </a:bodyPr>
          <a:lstStyle/>
          <a:p>
            <a:r>
              <a:rPr lang="en-US" sz="1600" dirty="0">
                <a:solidFill>
                  <a:schemeClr val="accent1"/>
                </a:solidFill>
              </a:rPr>
              <a:t>Despite their strong influence, most AGYW don’t actively seek reproductive health information from their parents for fear of being considered promiscuous. </a:t>
            </a:r>
            <a:endParaRPr lang="en-US" sz="1600" b="1" dirty="0">
              <a:solidFill>
                <a:schemeClr val="accent1"/>
              </a:solidFill>
            </a:endParaRPr>
          </a:p>
        </p:txBody>
      </p:sp>
      <p:sp>
        <p:nvSpPr>
          <p:cNvPr id="5" name="Content Placeholder 4">
            <a:extLst>
              <a:ext uri="{FF2B5EF4-FFF2-40B4-BE49-F238E27FC236}">
                <a16:creationId xmlns:a16="http://schemas.microsoft.com/office/drawing/2014/main" id="{3962E4A9-87C3-B2CD-E96F-59B6B8B6D7A8}"/>
              </a:ext>
            </a:extLst>
          </p:cNvPr>
          <p:cNvSpPr txBox="1">
            <a:spLocks/>
          </p:cNvSpPr>
          <p:nvPr/>
        </p:nvSpPr>
        <p:spPr>
          <a:xfrm>
            <a:off x="3731219" y="1904582"/>
            <a:ext cx="7023709" cy="23708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2"/>
              </a:buClr>
              <a:buSzPct val="110000"/>
              <a:buFont typeface="Wingdings" pitchFamily="2" charset="2"/>
              <a:buChar char="§"/>
            </a:pPr>
            <a:r>
              <a:rPr lang="en-US" sz="1400" b="1" dirty="0"/>
              <a:t>Parents have a strong influence on adolescent motivations, decisions, and behaviors </a:t>
            </a:r>
            <a:r>
              <a:rPr lang="en-US" sz="1400" dirty="0"/>
              <a:t>relating to health</a:t>
            </a:r>
          </a:p>
          <a:p>
            <a:pPr>
              <a:buClr>
                <a:schemeClr val="accent2"/>
              </a:buClr>
              <a:buSzPct val="110000"/>
              <a:buFont typeface="Wingdings" pitchFamily="2" charset="2"/>
              <a:buChar char="§"/>
            </a:pPr>
            <a:r>
              <a:rPr lang="en-US" sz="1400" dirty="0"/>
              <a:t>AGYW have a strong desire for parents to equip them with </a:t>
            </a:r>
            <a:r>
              <a:rPr lang="en-US" sz="1400" b="1" dirty="0"/>
              <a:t>“confidence and self-esteem”</a:t>
            </a:r>
            <a:endParaRPr lang="en-US" sz="1400" dirty="0"/>
          </a:p>
          <a:p>
            <a:pPr>
              <a:buClr>
                <a:schemeClr val="accent2"/>
              </a:buClr>
              <a:buSzPct val="110000"/>
              <a:buFont typeface="Wingdings" pitchFamily="2" charset="2"/>
              <a:buChar char="§"/>
            </a:pPr>
            <a:r>
              <a:rPr lang="en-US" sz="1400" dirty="0">
                <a:ea typeface="Times New Roman" panose="02020603050405020304" pitchFamily="18" charset="0"/>
              </a:rPr>
              <a:t>There is often a </a:t>
            </a:r>
            <a:r>
              <a:rPr lang="en-US" sz="1400" b="1" dirty="0">
                <a:ea typeface="Times New Roman" panose="02020603050405020304" pitchFamily="18" charset="0"/>
              </a:rPr>
              <a:t>difference between the norms and expectations</a:t>
            </a:r>
            <a:r>
              <a:rPr lang="en-US" sz="1400" dirty="0">
                <a:ea typeface="Times New Roman" panose="02020603050405020304" pitchFamily="18" charset="0"/>
              </a:rPr>
              <a:t> that parents place upon their own children (e.g. no sex before marriage) and their own lived experience (e.g. teen pregnancy)</a:t>
            </a:r>
          </a:p>
          <a:p>
            <a:pPr>
              <a:buClr>
                <a:schemeClr val="accent2"/>
              </a:buClr>
              <a:buSzPct val="110000"/>
              <a:buFont typeface="Wingdings" pitchFamily="2" charset="2"/>
              <a:buChar char="§"/>
            </a:pPr>
            <a:r>
              <a:rPr lang="en-US" sz="1400" dirty="0">
                <a:ea typeface="Times New Roman" panose="02020603050405020304" pitchFamily="18" charset="0"/>
              </a:rPr>
              <a:t>However, </a:t>
            </a:r>
            <a:r>
              <a:rPr lang="en-US" sz="1400" b="1" dirty="0">
                <a:ea typeface="Times New Roman" panose="02020603050405020304" pitchFamily="18" charset="0"/>
              </a:rPr>
              <a:t>parents are NOT a preferred source of PrEP or contraceptive information </a:t>
            </a:r>
            <a:r>
              <a:rPr lang="en-US" sz="1400" dirty="0">
                <a:ea typeface="Times New Roman" panose="02020603050405020304" pitchFamily="18" charset="0"/>
              </a:rPr>
              <a:t>or support</a:t>
            </a:r>
          </a:p>
          <a:p>
            <a:pPr>
              <a:buClr>
                <a:schemeClr val="accent2"/>
              </a:buClr>
              <a:buSzPct val="110000"/>
              <a:buFont typeface="Wingdings" pitchFamily="2" charset="2"/>
              <a:buChar char="§"/>
            </a:pPr>
            <a:r>
              <a:rPr lang="en-US" sz="1400" b="1" dirty="0">
                <a:ea typeface="Times New Roman" panose="02020603050405020304" pitchFamily="18" charset="0"/>
              </a:rPr>
              <a:t>Youth may still feel obligated to disclose PrEP use </a:t>
            </a:r>
            <a:r>
              <a:rPr lang="en-US" sz="1400" dirty="0">
                <a:ea typeface="Times New Roman" panose="02020603050405020304" pitchFamily="18" charset="0"/>
              </a:rPr>
              <a:t>for various reasons</a:t>
            </a:r>
            <a:endParaRPr lang="en-US" sz="1400" dirty="0"/>
          </a:p>
        </p:txBody>
      </p:sp>
      <p:grpSp>
        <p:nvGrpSpPr>
          <p:cNvPr id="6" name="Group 5">
            <a:extLst>
              <a:ext uri="{FF2B5EF4-FFF2-40B4-BE49-F238E27FC236}">
                <a16:creationId xmlns:a16="http://schemas.microsoft.com/office/drawing/2014/main" id="{AC9B2D71-4AD0-4C71-4541-BCE69B3B4418}"/>
              </a:ext>
            </a:extLst>
          </p:cNvPr>
          <p:cNvGrpSpPr/>
          <p:nvPr/>
        </p:nvGrpSpPr>
        <p:grpSpPr>
          <a:xfrm>
            <a:off x="368699" y="2119049"/>
            <a:ext cx="2327781" cy="1662101"/>
            <a:chOff x="8917711" y="2472369"/>
            <a:chExt cx="886286" cy="646030"/>
          </a:xfrm>
        </p:grpSpPr>
        <p:pic>
          <p:nvPicPr>
            <p:cNvPr id="7" name="Picture 6">
              <a:extLst>
                <a:ext uri="{FF2B5EF4-FFF2-40B4-BE49-F238E27FC236}">
                  <a16:creationId xmlns:a16="http://schemas.microsoft.com/office/drawing/2014/main" id="{84CEFE92-BA9B-AB2A-707A-BC3AB494D6CA}"/>
                </a:ext>
              </a:extLst>
            </p:cNvPr>
            <p:cNvPicPr>
              <a:picLocks noChangeAspect="1"/>
            </p:cNvPicPr>
            <p:nvPr/>
          </p:nvPicPr>
          <p:blipFill>
            <a:blip r:embed="rId2"/>
            <a:stretch>
              <a:fillRect/>
            </a:stretch>
          </p:blipFill>
          <p:spPr>
            <a:xfrm>
              <a:off x="8917711" y="2477193"/>
              <a:ext cx="579552" cy="641206"/>
            </a:xfrm>
            <a:prstGeom prst="rect">
              <a:avLst/>
            </a:prstGeom>
          </p:spPr>
        </p:pic>
        <p:pic>
          <p:nvPicPr>
            <p:cNvPr id="8" name="Picture 7">
              <a:extLst>
                <a:ext uri="{FF2B5EF4-FFF2-40B4-BE49-F238E27FC236}">
                  <a16:creationId xmlns:a16="http://schemas.microsoft.com/office/drawing/2014/main" id="{170084F7-48C8-33F8-96AA-052ADE8EC0A3}"/>
                </a:ext>
              </a:extLst>
            </p:cNvPr>
            <p:cNvPicPr>
              <a:picLocks noChangeAspect="1"/>
            </p:cNvPicPr>
            <p:nvPr/>
          </p:nvPicPr>
          <p:blipFill>
            <a:blip r:embed="rId3"/>
            <a:stretch>
              <a:fillRect/>
            </a:stretch>
          </p:blipFill>
          <p:spPr>
            <a:xfrm>
              <a:off x="9298919" y="2472369"/>
              <a:ext cx="505078" cy="646030"/>
            </a:xfrm>
            <a:prstGeom prst="rect">
              <a:avLst/>
            </a:prstGeom>
          </p:spPr>
        </p:pic>
      </p:grpSp>
      <p:graphicFrame>
        <p:nvGraphicFramePr>
          <p:cNvPr id="9" name="Table 8">
            <a:extLst>
              <a:ext uri="{FF2B5EF4-FFF2-40B4-BE49-F238E27FC236}">
                <a16:creationId xmlns:a16="http://schemas.microsoft.com/office/drawing/2014/main" id="{81A8815D-C5A8-62EC-43DA-78ACAE0D8DCC}"/>
              </a:ext>
            </a:extLst>
          </p:cNvPr>
          <p:cNvGraphicFramePr>
            <a:graphicFrameLocks noGrp="1"/>
          </p:cNvGraphicFramePr>
          <p:nvPr>
            <p:extLst>
              <p:ext uri="{D42A27DB-BD31-4B8C-83A1-F6EECF244321}">
                <p14:modId xmlns:p14="http://schemas.microsoft.com/office/powerpoint/2010/main" val="2393866237"/>
              </p:ext>
            </p:extLst>
          </p:nvPr>
        </p:nvGraphicFramePr>
        <p:xfrm>
          <a:off x="368699" y="4434413"/>
          <a:ext cx="10535861" cy="2078038"/>
        </p:xfrm>
        <a:graphic>
          <a:graphicData uri="http://schemas.openxmlformats.org/drawingml/2006/table">
            <a:tbl>
              <a:tblPr firstRow="1" bandRow="1">
                <a:tableStyleId>{5202B0CA-FC54-4496-8BCA-5EF66A818D29}</a:tableStyleId>
              </a:tblPr>
              <a:tblGrid>
                <a:gridCol w="1161622">
                  <a:extLst>
                    <a:ext uri="{9D8B030D-6E8A-4147-A177-3AD203B41FA5}">
                      <a16:colId xmlns:a16="http://schemas.microsoft.com/office/drawing/2014/main" val="948119760"/>
                    </a:ext>
                  </a:extLst>
                </a:gridCol>
                <a:gridCol w="2268920">
                  <a:extLst>
                    <a:ext uri="{9D8B030D-6E8A-4147-A177-3AD203B41FA5}">
                      <a16:colId xmlns:a16="http://schemas.microsoft.com/office/drawing/2014/main" val="43892972"/>
                    </a:ext>
                  </a:extLst>
                </a:gridCol>
                <a:gridCol w="1754633">
                  <a:extLst>
                    <a:ext uri="{9D8B030D-6E8A-4147-A177-3AD203B41FA5}">
                      <a16:colId xmlns:a16="http://schemas.microsoft.com/office/drawing/2014/main" val="1943708176"/>
                    </a:ext>
                  </a:extLst>
                </a:gridCol>
                <a:gridCol w="3406137">
                  <a:extLst>
                    <a:ext uri="{9D8B030D-6E8A-4147-A177-3AD203B41FA5}">
                      <a16:colId xmlns:a16="http://schemas.microsoft.com/office/drawing/2014/main" val="3158975611"/>
                    </a:ext>
                  </a:extLst>
                </a:gridCol>
                <a:gridCol w="1944549">
                  <a:extLst>
                    <a:ext uri="{9D8B030D-6E8A-4147-A177-3AD203B41FA5}">
                      <a16:colId xmlns:a16="http://schemas.microsoft.com/office/drawing/2014/main" val="1432660612"/>
                    </a:ext>
                  </a:extLst>
                </a:gridCol>
              </a:tblGrid>
              <a:tr h="45030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panose="020F0502020204030204" pitchFamily="34" charset="0"/>
                          <a:cs typeface="Calibri" panose="020F0502020204030204" pitchFamily="34" charset="0"/>
                        </a:rPr>
                        <a:t>Desk review &amp; stakeholder consultation suggest several desired action(s) of parents/caregivers, across PrEP adoption: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DE9F3B"/>
                    </a:solidFill>
                  </a:tcPr>
                </a:tc>
                <a:tc hMerge="1">
                  <a:txBody>
                    <a:bodyPr/>
                    <a:lstStyle/>
                    <a:p>
                      <a:endParaRPr 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DE9F3B"/>
                    </a:solidFill>
                  </a:tcPr>
                </a:tc>
                <a:tc hMerge="1">
                  <a:txBody>
                    <a:bodyPr/>
                    <a:lstStyle/>
                    <a:p>
                      <a:endParaRPr 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DE9F3B"/>
                    </a:solidFill>
                  </a:tcPr>
                </a:tc>
                <a:tc hMerge="1">
                  <a:txBody>
                    <a:bodyPr/>
                    <a:lstStyle/>
                    <a:p>
                      <a:endParaRPr 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DE9F3B"/>
                    </a:solidFill>
                  </a:tcPr>
                </a:tc>
                <a:extLst>
                  <a:ext uri="{0D108BD9-81ED-4DB2-BD59-A6C34878D82A}">
                    <a16:rowId xmlns:a16="http://schemas.microsoft.com/office/drawing/2014/main" val="575721238"/>
                  </a:ext>
                </a:extLst>
              </a:tr>
              <a:tr h="483660">
                <a:tc>
                  <a:txBody>
                    <a:bodyPr/>
                    <a:lstStyle/>
                    <a:p>
                      <a:pPr algn="l"/>
                      <a:r>
                        <a:rPr lang="en-US" sz="1400" b="1" dirty="0">
                          <a:solidFill>
                            <a:schemeClr val="tx1"/>
                          </a:solidFill>
                          <a:latin typeface="Calibri" panose="020F0502020204030204" pitchFamily="34" charset="0"/>
                          <a:cs typeface="Calibri" panose="020F0502020204030204" pitchFamily="34" charset="0"/>
                        </a:rPr>
                        <a:t>Awareness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2D2DC"/>
                    </a:solidFill>
                  </a:tcPr>
                </a:tc>
                <a:tc>
                  <a:txBody>
                    <a:bodyPr/>
                    <a:lstStyle/>
                    <a:p>
                      <a:pPr algn="l"/>
                      <a:r>
                        <a:rPr lang="en-US" sz="1400" b="1" dirty="0">
                          <a:solidFill>
                            <a:schemeClr val="tx1"/>
                          </a:solidFill>
                          <a:latin typeface="Calibri" panose="020F0502020204030204" pitchFamily="34" charset="0"/>
                          <a:cs typeface="Calibri" panose="020F0502020204030204" pitchFamily="34" charset="0"/>
                        </a:rPr>
                        <a:t>Uptake and Evaluation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2D2DC"/>
                    </a:solidFill>
                  </a:tcPr>
                </a:tc>
                <a:tc>
                  <a:txBody>
                    <a:bodyPr/>
                    <a:lstStyle/>
                    <a:p>
                      <a:pPr algn="l"/>
                      <a:r>
                        <a:rPr lang="en-US" sz="1400" b="1" dirty="0">
                          <a:solidFill>
                            <a:schemeClr val="tx1"/>
                          </a:solidFill>
                          <a:latin typeface="Calibri" panose="020F0502020204030204" pitchFamily="34" charset="0"/>
                          <a:cs typeface="Calibri" panose="020F0502020204030204" pitchFamily="34" charset="0"/>
                        </a:rPr>
                        <a:t>Early Use </a:t>
                      </a:r>
                    </a:p>
                    <a:p>
                      <a:pPr algn="l"/>
                      <a:r>
                        <a:rPr lang="en-US" sz="1400" b="1" dirty="0">
                          <a:solidFill>
                            <a:schemeClr val="tx1"/>
                          </a:solidFill>
                          <a:latin typeface="Calibri" panose="020F0502020204030204" pitchFamily="34" charset="0"/>
                          <a:cs typeface="Calibri" panose="020F0502020204030204" pitchFamily="34" charset="0"/>
                        </a:rPr>
                        <a:t>(0-3 months)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2D2DC"/>
                    </a:solidFill>
                  </a:tcPr>
                </a:tc>
                <a:tc>
                  <a:txBody>
                    <a:bodyPr/>
                    <a:lstStyle/>
                    <a:p>
                      <a:pPr algn="l"/>
                      <a:r>
                        <a:rPr lang="en-US" sz="1400" b="1" dirty="0">
                          <a:solidFill>
                            <a:schemeClr val="tx1"/>
                          </a:solidFill>
                          <a:latin typeface="Calibri" panose="020F0502020204030204" pitchFamily="34" charset="0"/>
                          <a:cs typeface="Calibri" panose="020F0502020204030204" pitchFamily="34" charset="0"/>
                        </a:rPr>
                        <a:t>Persistence </a:t>
                      </a:r>
                      <a:br>
                        <a:rPr lang="en-US" sz="1400" b="1" dirty="0">
                          <a:solidFill>
                            <a:schemeClr val="tx1"/>
                          </a:solidFill>
                          <a:latin typeface="Calibri" panose="020F0502020204030204" pitchFamily="34" charset="0"/>
                          <a:cs typeface="Calibri" panose="020F0502020204030204" pitchFamily="34" charset="0"/>
                        </a:rPr>
                      </a:br>
                      <a:r>
                        <a:rPr lang="en-US" sz="1400" b="1" dirty="0">
                          <a:solidFill>
                            <a:schemeClr val="tx1"/>
                          </a:solidFill>
                          <a:latin typeface="Calibri" panose="020F0502020204030204" pitchFamily="34" charset="0"/>
                          <a:cs typeface="Calibri" panose="020F0502020204030204" pitchFamily="34" charset="0"/>
                        </a:rPr>
                        <a:t>(&gt;3 mos., pause, restart)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2D2DC"/>
                    </a:solidFill>
                  </a:tcPr>
                </a:tc>
                <a:tc>
                  <a:txBody>
                    <a:bodyPr/>
                    <a:lstStyle/>
                    <a:p>
                      <a:pPr algn="l"/>
                      <a:r>
                        <a:rPr lang="en-US" sz="1400" b="1" dirty="0">
                          <a:solidFill>
                            <a:schemeClr val="tx1"/>
                          </a:solidFill>
                          <a:latin typeface="Calibri" panose="020F0502020204030204" pitchFamily="34" charset="0"/>
                          <a:cs typeface="Calibri" panose="020F0502020204030204" pitchFamily="34" charset="0"/>
                        </a:rPr>
                        <a:t>Discontinuation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2D2DC"/>
                    </a:solidFill>
                  </a:tcPr>
                </a:tc>
                <a:extLst>
                  <a:ext uri="{0D108BD9-81ED-4DB2-BD59-A6C34878D82A}">
                    <a16:rowId xmlns:a16="http://schemas.microsoft.com/office/drawing/2014/main" val="1540005914"/>
                  </a:ext>
                </a:extLst>
              </a:tr>
              <a:tr h="1109573">
                <a:tc>
                  <a:txBody>
                    <a:bodyPr/>
                    <a:lstStyle/>
                    <a:p>
                      <a:endParaRPr lang="en-US"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0"/>
                        </a:spcAft>
                        <a:buClr>
                          <a:schemeClr val="accent2"/>
                        </a:buClr>
                        <a:buSzTx/>
                        <a:buFont typeface="Wingdings" pitchFamily="2" charset="2"/>
                        <a:buChar char="§"/>
                        <a:tabLst/>
                        <a:defRPr/>
                      </a:pPr>
                      <a:r>
                        <a:rPr lang="en-US" sz="1200" b="0" dirty="0">
                          <a:solidFill>
                            <a:schemeClr val="tx1"/>
                          </a:solidFill>
                          <a:latin typeface="Calibri" panose="020F0502020204030204" pitchFamily="34" charset="0"/>
                          <a:cs typeface="Calibri" panose="020F0502020204030204" pitchFamily="34" charset="0"/>
                        </a:rPr>
                        <a:t>Voice approval</a:t>
                      </a:r>
                    </a:p>
                    <a:p>
                      <a:pPr marL="171450" marR="0" lvl="0" indent="-171450" algn="l" defTabSz="914377" rtl="0" eaLnBrk="1" fontAlgn="auto" latinLnBrk="0" hangingPunct="1">
                        <a:lnSpc>
                          <a:spcPct val="100000"/>
                        </a:lnSpc>
                        <a:spcBef>
                          <a:spcPts val="0"/>
                        </a:spcBef>
                        <a:spcAft>
                          <a:spcPts val="0"/>
                        </a:spcAft>
                        <a:buClr>
                          <a:schemeClr val="accent2"/>
                        </a:buClr>
                        <a:buSzTx/>
                        <a:buFont typeface="Wingdings" pitchFamily="2" charset="2"/>
                        <a:buChar char="§"/>
                        <a:tabLst/>
                        <a:defRPr/>
                      </a:pPr>
                      <a:r>
                        <a:rPr lang="en-US" sz="1200" b="0" dirty="0">
                          <a:solidFill>
                            <a:schemeClr val="tx1"/>
                          </a:solidFill>
                          <a:latin typeface="Calibri" panose="020F0502020204030204" pitchFamily="34" charset="0"/>
                          <a:cs typeface="Calibri" panose="020F0502020204030204" pitchFamily="34" charset="0"/>
                        </a:rPr>
                        <a:t>Give consent</a:t>
                      </a:r>
                    </a:p>
                    <a:p>
                      <a:pPr marL="171450" marR="0" lvl="0" indent="-171450" algn="l" defTabSz="914377" rtl="0" eaLnBrk="1" fontAlgn="auto" latinLnBrk="0" hangingPunct="1">
                        <a:lnSpc>
                          <a:spcPct val="100000"/>
                        </a:lnSpc>
                        <a:spcBef>
                          <a:spcPts val="0"/>
                        </a:spcBef>
                        <a:spcAft>
                          <a:spcPts val="0"/>
                        </a:spcAft>
                        <a:buClr>
                          <a:schemeClr val="accent2"/>
                        </a:buClr>
                        <a:buSzTx/>
                        <a:buFont typeface="Wingdings" pitchFamily="2" charset="2"/>
                        <a:buChar char="§"/>
                        <a:tabLst/>
                        <a:defRPr/>
                      </a:pPr>
                      <a:r>
                        <a:rPr lang="en-US" sz="1200" b="0" dirty="0">
                          <a:solidFill>
                            <a:schemeClr val="tx1"/>
                          </a:solidFill>
                          <a:latin typeface="Calibri" panose="020F0502020204030204" pitchFamily="34" charset="0"/>
                          <a:cs typeface="Calibri" panose="020F0502020204030204" pitchFamily="34" charset="0"/>
                        </a:rPr>
                        <a:t>Refer for service </a:t>
                      </a:r>
                    </a:p>
                    <a:p>
                      <a:pPr marL="171450" marR="0" lvl="0" indent="-171450" algn="l" defTabSz="914377" rtl="0" eaLnBrk="1" fontAlgn="auto" latinLnBrk="0" hangingPunct="1">
                        <a:lnSpc>
                          <a:spcPct val="100000"/>
                        </a:lnSpc>
                        <a:spcBef>
                          <a:spcPts val="0"/>
                        </a:spcBef>
                        <a:spcAft>
                          <a:spcPts val="0"/>
                        </a:spcAft>
                        <a:buClr>
                          <a:schemeClr val="accent2"/>
                        </a:buClr>
                        <a:buSzTx/>
                        <a:buFont typeface="Wingdings" pitchFamily="2" charset="2"/>
                        <a:buChar char="§"/>
                        <a:tabLst/>
                        <a:defRPr/>
                      </a:pPr>
                      <a:endParaRPr lang="en-US" sz="12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0"/>
                        </a:spcAft>
                        <a:buClr>
                          <a:schemeClr val="accent2"/>
                        </a:buClr>
                        <a:buSzTx/>
                        <a:buFont typeface="Wingdings" pitchFamily="2" charset="2"/>
                        <a:buChar char="§"/>
                        <a:tabLst/>
                        <a:defRPr/>
                      </a:pPr>
                      <a:r>
                        <a:rPr lang="en-US" sz="1200" b="0" dirty="0">
                          <a:solidFill>
                            <a:schemeClr val="tx1"/>
                          </a:solidFill>
                          <a:latin typeface="Calibri" panose="020F0502020204030204" pitchFamily="34" charset="0"/>
                          <a:cs typeface="Calibri" panose="020F0502020204030204" pitchFamily="34" charset="0"/>
                        </a:rPr>
                        <a:t>Voice approval</a:t>
                      </a:r>
                    </a:p>
                    <a:p>
                      <a:pPr marL="171450" marR="0" lvl="0" indent="-171450" algn="l" defTabSz="914377" rtl="0" eaLnBrk="1" fontAlgn="auto" latinLnBrk="0" hangingPunct="1">
                        <a:lnSpc>
                          <a:spcPct val="100000"/>
                        </a:lnSpc>
                        <a:spcBef>
                          <a:spcPts val="0"/>
                        </a:spcBef>
                        <a:spcAft>
                          <a:spcPts val="0"/>
                        </a:spcAft>
                        <a:buClr>
                          <a:schemeClr val="accent2"/>
                        </a:buClr>
                        <a:buSzTx/>
                        <a:buFont typeface="Wingdings" pitchFamily="2" charset="2"/>
                        <a:buChar char="§"/>
                        <a:tabLst/>
                        <a:defRPr/>
                      </a:pPr>
                      <a:r>
                        <a:rPr lang="en-US" sz="1200" b="0" dirty="0">
                          <a:solidFill>
                            <a:schemeClr val="tx1"/>
                          </a:solidFill>
                          <a:latin typeface="Calibri" panose="020F0502020204030204" pitchFamily="34" charset="0"/>
                          <a:cs typeface="Calibri" panose="020F0502020204030204" pitchFamily="34" charset="0"/>
                        </a:rPr>
                        <a:t>Consent</a:t>
                      </a:r>
                    </a:p>
                    <a:p>
                      <a:pPr marL="171450" marR="0" lvl="0" indent="-171450" algn="l" defTabSz="914377" rtl="0" eaLnBrk="1" fontAlgn="auto" latinLnBrk="0" hangingPunct="1">
                        <a:lnSpc>
                          <a:spcPct val="100000"/>
                        </a:lnSpc>
                        <a:spcBef>
                          <a:spcPts val="0"/>
                        </a:spcBef>
                        <a:spcAft>
                          <a:spcPts val="0"/>
                        </a:spcAft>
                        <a:buClr>
                          <a:schemeClr val="accent2"/>
                        </a:buClr>
                        <a:buSzTx/>
                        <a:buFont typeface="Wingdings" pitchFamily="2" charset="2"/>
                        <a:buChar char="§"/>
                        <a:tabLst/>
                        <a:defRPr/>
                      </a:pPr>
                      <a:r>
                        <a:rPr lang="en-US" sz="1200" b="0" dirty="0">
                          <a:solidFill>
                            <a:schemeClr val="tx1"/>
                          </a:solidFill>
                          <a:latin typeface="Calibri" panose="020F0502020204030204" pitchFamily="34" charset="0"/>
                          <a:cs typeface="Calibri" panose="020F0502020204030204" pitchFamily="34" charset="0"/>
                        </a:rPr>
                        <a:t>Refer for service </a:t>
                      </a:r>
                    </a:p>
                    <a:p>
                      <a:pPr marL="171450" indent="-171450">
                        <a:buClr>
                          <a:schemeClr val="accent2"/>
                        </a:buClr>
                        <a:buFont typeface="Wingdings" pitchFamily="2" charset="2"/>
                        <a:buChar char="§"/>
                      </a:pPr>
                      <a:endParaRPr lang="en-US" sz="12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Wingdings" pitchFamily="2" charset="2"/>
                        <a:buChar char="§"/>
                      </a:pPr>
                      <a:r>
                        <a:rPr lang="en-US" sz="1200" b="0" dirty="0">
                          <a:solidFill>
                            <a:schemeClr val="tx1"/>
                          </a:solidFill>
                          <a:latin typeface="Calibri" panose="020F0502020204030204" pitchFamily="34" charset="0"/>
                          <a:cs typeface="Calibri" panose="020F0502020204030204" pitchFamily="34" charset="0"/>
                        </a:rPr>
                        <a:t>Actively support adherence (reminders, storage)</a:t>
                      </a:r>
                    </a:p>
                    <a:p>
                      <a:pPr marL="171450" indent="-171450">
                        <a:buClr>
                          <a:schemeClr val="accent2"/>
                        </a:buClr>
                        <a:buFont typeface="Wingdings" pitchFamily="2" charset="2"/>
                        <a:buChar char="§"/>
                      </a:pPr>
                      <a:r>
                        <a:rPr lang="en-US" sz="1200" b="0" dirty="0">
                          <a:solidFill>
                            <a:schemeClr val="tx1"/>
                          </a:solidFill>
                          <a:latin typeface="Calibri" panose="020F0502020204030204" pitchFamily="34" charset="0"/>
                          <a:cs typeface="Calibri" panose="020F0502020204030204" pitchFamily="34" charset="0"/>
                        </a:rPr>
                        <a:t>Communicate openly about support for </a:t>
                      </a:r>
                      <a:r>
                        <a:rPr lang="en-US" sz="1200" b="0" dirty="0" err="1">
                          <a:solidFill>
                            <a:schemeClr val="tx1"/>
                          </a:solidFill>
                          <a:latin typeface="Calibri" panose="020F0502020204030204" pitchFamily="34" charset="0"/>
                          <a:cs typeface="Calibri" panose="020F0502020204030204" pitchFamily="34" charset="0"/>
                        </a:rPr>
                        <a:t>PrEP</a:t>
                      </a:r>
                      <a:r>
                        <a:rPr lang="en-US" sz="1200" b="0" dirty="0">
                          <a:solidFill>
                            <a:schemeClr val="tx1"/>
                          </a:solidFill>
                          <a:latin typeface="Calibri" panose="020F0502020204030204" pitchFamily="34" charset="0"/>
                          <a:cs typeface="Calibri" panose="020F0502020204030204" pitchFamily="34" charset="0"/>
                        </a:rPr>
                        <a:t> use</a:t>
                      </a:r>
                    </a:p>
                    <a:p>
                      <a:pPr marL="171450" indent="-171450">
                        <a:buClr>
                          <a:schemeClr val="accent2"/>
                        </a:buClr>
                        <a:buFont typeface="Wingdings" pitchFamily="2" charset="2"/>
                        <a:buChar char="§"/>
                      </a:pPr>
                      <a:r>
                        <a:rPr lang="en-US" sz="1200" b="0" dirty="0">
                          <a:solidFill>
                            <a:schemeClr val="tx1"/>
                          </a:solidFill>
                          <a:latin typeface="Calibri" panose="020F0502020204030204" pitchFamily="34" charset="0"/>
                          <a:cs typeface="Calibri" panose="020F0502020204030204" pitchFamily="34" charset="0"/>
                        </a:rPr>
                        <a:t>Provide financial support by offering transport/money for services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377" rtl="0" eaLnBrk="1" fontAlgn="auto" latinLnBrk="0" hangingPunct="1">
                        <a:lnSpc>
                          <a:spcPct val="100000"/>
                        </a:lnSpc>
                        <a:spcBef>
                          <a:spcPts val="0"/>
                        </a:spcBef>
                        <a:spcAft>
                          <a:spcPts val="0"/>
                        </a:spcAft>
                        <a:buClr>
                          <a:schemeClr val="accent2"/>
                        </a:buClr>
                        <a:buSzTx/>
                        <a:buFont typeface="Wingdings" pitchFamily="2" charset="2"/>
                        <a:buChar char="§"/>
                        <a:tabLst/>
                        <a:defRPr/>
                      </a:pPr>
                      <a:r>
                        <a:rPr lang="en-US" sz="1200" b="0" dirty="0">
                          <a:solidFill>
                            <a:schemeClr val="tx1"/>
                          </a:solidFill>
                          <a:latin typeface="Calibri" panose="020F0502020204030204" pitchFamily="34" charset="0"/>
                          <a:cs typeface="Calibri" panose="020F0502020204030204" pitchFamily="34" charset="0"/>
                        </a:rPr>
                        <a:t>Support method switching</a:t>
                      </a:r>
                    </a:p>
                    <a:p>
                      <a:pPr marL="171450" marR="0" lvl="0" indent="-171450" algn="l" defTabSz="914377" rtl="0" eaLnBrk="1" fontAlgn="auto" latinLnBrk="0" hangingPunct="1">
                        <a:lnSpc>
                          <a:spcPct val="100000"/>
                        </a:lnSpc>
                        <a:spcBef>
                          <a:spcPts val="0"/>
                        </a:spcBef>
                        <a:spcAft>
                          <a:spcPts val="0"/>
                        </a:spcAft>
                        <a:buClr>
                          <a:schemeClr val="accent2"/>
                        </a:buClr>
                        <a:buSzTx/>
                        <a:buFont typeface="Wingdings" pitchFamily="2" charset="2"/>
                        <a:buChar char="§"/>
                        <a:tabLst/>
                        <a:defRPr/>
                      </a:pPr>
                      <a:endParaRPr lang="en-US" sz="1200" b="0" dirty="0">
                        <a:solidFill>
                          <a:schemeClr val="tx1"/>
                        </a:solidFill>
                        <a:highlight>
                          <a:srgbClr val="FFFF00"/>
                        </a:highlight>
                        <a:latin typeface="Calibri" panose="020F0502020204030204" pitchFamily="34" charset="0"/>
                        <a:cs typeface="Calibri" panose="020F050202020403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649374"/>
                  </a:ext>
                </a:extLst>
              </a:tr>
            </a:tbl>
          </a:graphicData>
        </a:graphic>
      </p:graphicFrame>
    </p:spTree>
    <p:extLst>
      <p:ext uri="{BB962C8B-B14F-4D97-AF65-F5344CB8AC3E}">
        <p14:creationId xmlns:p14="http://schemas.microsoft.com/office/powerpoint/2010/main" val="3815803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788BF6-A08D-A261-7F46-F704B4FA669E}"/>
              </a:ext>
            </a:extLst>
          </p:cNvPr>
          <p:cNvSpPr>
            <a:spLocks noGrp="1"/>
          </p:cNvSpPr>
          <p:nvPr>
            <p:ph type="title"/>
          </p:nvPr>
        </p:nvSpPr>
        <p:spPr/>
        <p:txBody>
          <a:bodyPr/>
          <a:lstStyle/>
          <a:p>
            <a:r>
              <a:rPr lang="en-GB" dirty="0"/>
              <a:t>Facilitators &amp; barriers of parental support for PrEP use </a:t>
            </a:r>
          </a:p>
        </p:txBody>
      </p:sp>
      <p:sp>
        <p:nvSpPr>
          <p:cNvPr id="4" name="Rectangle 3">
            <a:extLst>
              <a:ext uri="{FF2B5EF4-FFF2-40B4-BE49-F238E27FC236}">
                <a16:creationId xmlns:a16="http://schemas.microsoft.com/office/drawing/2014/main" id="{02BD6A1C-60E8-DD40-0E5C-E46B3648936A}"/>
              </a:ext>
            </a:extLst>
          </p:cNvPr>
          <p:cNvSpPr/>
          <p:nvPr/>
        </p:nvSpPr>
        <p:spPr>
          <a:xfrm>
            <a:off x="314039" y="1289113"/>
            <a:ext cx="10917841" cy="830997"/>
          </a:xfrm>
          <a:prstGeom prst="rect">
            <a:avLst/>
          </a:prstGeom>
        </p:spPr>
        <p:txBody>
          <a:bodyPr wrap="square">
            <a:spAutoFit/>
          </a:bodyPr>
          <a:lstStyle/>
          <a:p>
            <a:r>
              <a:rPr lang="en-US" sz="1600" b="1" dirty="0">
                <a:solidFill>
                  <a:schemeClr val="accent1"/>
                </a:solidFill>
              </a:rPr>
              <a:t>Facilitators: </a:t>
            </a:r>
            <a:r>
              <a:rPr lang="en-US" sz="1600" dirty="0">
                <a:solidFill>
                  <a:schemeClr val="accent1"/>
                </a:solidFill>
              </a:rPr>
              <a:t>Knowledge about HIV prevention, strong communication skills and social support.</a:t>
            </a:r>
          </a:p>
          <a:p>
            <a:r>
              <a:rPr lang="en-US" sz="1600" b="1" dirty="0">
                <a:solidFill>
                  <a:schemeClr val="accent1"/>
                </a:solidFill>
              </a:rPr>
              <a:t>Barriers: </a:t>
            </a:r>
            <a:r>
              <a:rPr lang="en-US" sz="1600" dirty="0">
                <a:solidFill>
                  <a:schemeClr val="accent1"/>
                </a:solidFill>
              </a:rPr>
              <a:t>Lack of communication skills and accurate information, taboos around sexual health, and beliefs in negative consequences of product use.</a:t>
            </a:r>
          </a:p>
        </p:txBody>
      </p:sp>
      <p:graphicFrame>
        <p:nvGraphicFramePr>
          <p:cNvPr id="5" name="Table 3">
            <a:extLst>
              <a:ext uri="{FF2B5EF4-FFF2-40B4-BE49-F238E27FC236}">
                <a16:creationId xmlns:a16="http://schemas.microsoft.com/office/drawing/2014/main" id="{AD66D8A8-11D5-7FBB-186B-856C6E0352D4}"/>
              </a:ext>
            </a:extLst>
          </p:cNvPr>
          <p:cNvGraphicFramePr>
            <a:graphicFrameLocks noGrp="1"/>
          </p:cNvGraphicFramePr>
          <p:nvPr>
            <p:extLst>
              <p:ext uri="{D42A27DB-BD31-4B8C-83A1-F6EECF244321}">
                <p14:modId xmlns:p14="http://schemas.microsoft.com/office/powerpoint/2010/main" val="3303268830"/>
              </p:ext>
            </p:extLst>
          </p:nvPr>
        </p:nvGraphicFramePr>
        <p:xfrm>
          <a:off x="314039" y="2251103"/>
          <a:ext cx="10582562" cy="4286310"/>
        </p:xfrm>
        <a:graphic>
          <a:graphicData uri="http://schemas.openxmlformats.org/drawingml/2006/table">
            <a:tbl>
              <a:tblPr firstRow="1" bandRow="1">
                <a:tableStyleId>{5C22544A-7EE6-4342-B048-85BDC9FD1C3A}</a:tableStyleId>
              </a:tblPr>
              <a:tblGrid>
                <a:gridCol w="398692">
                  <a:extLst>
                    <a:ext uri="{9D8B030D-6E8A-4147-A177-3AD203B41FA5}">
                      <a16:colId xmlns:a16="http://schemas.microsoft.com/office/drawing/2014/main" val="1247581693"/>
                    </a:ext>
                  </a:extLst>
                </a:gridCol>
                <a:gridCol w="4282577">
                  <a:extLst>
                    <a:ext uri="{9D8B030D-6E8A-4147-A177-3AD203B41FA5}">
                      <a16:colId xmlns:a16="http://schemas.microsoft.com/office/drawing/2014/main" val="2914956736"/>
                    </a:ext>
                  </a:extLst>
                </a:gridCol>
                <a:gridCol w="2762955">
                  <a:extLst>
                    <a:ext uri="{9D8B030D-6E8A-4147-A177-3AD203B41FA5}">
                      <a16:colId xmlns:a16="http://schemas.microsoft.com/office/drawing/2014/main" val="3043412296"/>
                    </a:ext>
                  </a:extLst>
                </a:gridCol>
                <a:gridCol w="3138338">
                  <a:extLst>
                    <a:ext uri="{9D8B030D-6E8A-4147-A177-3AD203B41FA5}">
                      <a16:colId xmlns:a16="http://schemas.microsoft.com/office/drawing/2014/main" val="2330948340"/>
                    </a:ext>
                  </a:extLst>
                </a:gridCol>
              </a:tblGrid>
              <a:tr h="319218">
                <a:tc>
                  <a:txBody>
                    <a:bodyPr/>
                    <a:lstStyle/>
                    <a:p>
                      <a:endParaRPr lang="en-US" sz="1600" dirty="0">
                        <a:solidFill>
                          <a:schemeClr val="bg1"/>
                        </a:solidFill>
                        <a:latin typeface=""/>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sz="1600" dirty="0">
                          <a:solidFill>
                            <a:schemeClr val="bg1"/>
                          </a:solidFill>
                          <a:latin typeface=""/>
                        </a:rPr>
                        <a:t>Capability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
                        </a:rPr>
                        <a:t>Opportunity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
                        </a:rPr>
                        <a:t>Motivation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806209133"/>
                  </a:ext>
                </a:extLst>
              </a:tr>
              <a:tr h="1571089">
                <a:tc>
                  <a:txBody>
                    <a:bodyPr/>
                    <a:lstStyle/>
                    <a:p>
                      <a:pPr marL="14288" lvl="1" indent="0" algn="ctr">
                        <a:buClr>
                          <a:schemeClr val="accent2"/>
                        </a:buClr>
                        <a:buSzPct val="110000"/>
                        <a:buFont typeface="Wingdings" pitchFamily="2" charset="2"/>
                        <a:buNone/>
                        <a:tabLst/>
                      </a:pPr>
                      <a:r>
                        <a:rPr lang="en-US" sz="1800" b="1" dirty="0">
                          <a:solidFill>
                            <a:schemeClr val="bg1"/>
                          </a:solidFill>
                        </a:rPr>
                        <a:t>FACILITATORS</a:t>
                      </a:r>
                    </a:p>
                  </a:txBody>
                  <a:tcPr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
                          <a:schemeClr val="accent2"/>
                        </a:buClr>
                        <a:buSzTx/>
                        <a:buFont typeface="Wingdings" pitchFamily="2" charset="2"/>
                        <a:buChar char="§"/>
                        <a:tabLst/>
                        <a:defRPr/>
                      </a:pPr>
                      <a:r>
                        <a:rPr lang="en-US" sz="1300" b="1" i="0" dirty="0">
                          <a:solidFill>
                            <a:schemeClr val="tx1"/>
                          </a:solidFill>
                          <a:ea typeface="Times New Roman" panose="02020603050405020304" pitchFamily="18" charset="0"/>
                        </a:rPr>
                        <a:t>Communication skills and close and open relationships </a:t>
                      </a:r>
                      <a:r>
                        <a:rPr lang="en-US" sz="1300" i="0" dirty="0">
                          <a:solidFill>
                            <a:schemeClr val="tx1"/>
                          </a:solidFill>
                          <a:ea typeface="Times New Roman" panose="02020603050405020304" pitchFamily="18" charset="0"/>
                        </a:rPr>
                        <a:t>play a role in willingness to discuss HIV and reproductive health products with their children </a:t>
                      </a:r>
                    </a:p>
                    <a:p>
                      <a:pPr marL="285750" marR="0" lvl="0" indent="-285750" algn="l" defTabSz="457200" rtl="0" eaLnBrk="1" fontAlgn="auto" latinLnBrk="0" hangingPunct="1">
                        <a:lnSpc>
                          <a:spcPct val="100000"/>
                        </a:lnSpc>
                        <a:spcBef>
                          <a:spcPts val="0"/>
                        </a:spcBef>
                        <a:spcAft>
                          <a:spcPts val="0"/>
                        </a:spcAft>
                        <a:buClr>
                          <a:schemeClr val="accent2"/>
                        </a:buClr>
                        <a:buSzTx/>
                        <a:buFont typeface="Wingdings" pitchFamily="2" charset="2"/>
                        <a:buChar char="§"/>
                        <a:tabLst/>
                        <a:defRPr/>
                      </a:pPr>
                      <a:endParaRPr lang="en-US" sz="1300" b="1" dirty="0">
                        <a:solidFill>
                          <a:schemeClr val="tx1"/>
                        </a:solidFill>
                        <a:ea typeface="Times New Roman" panose="02020603050405020304" pitchFamily="18" charset="0"/>
                      </a:endParaRPr>
                    </a:p>
                    <a:p>
                      <a:pPr marL="285750" indent="-285750">
                        <a:buClr>
                          <a:schemeClr val="accent2"/>
                        </a:buClr>
                        <a:buFont typeface="Wingdings" pitchFamily="2" charset="2"/>
                        <a:buChar char="§"/>
                      </a:pPr>
                      <a:r>
                        <a:rPr lang="en-US" sz="1300" b="1" dirty="0">
                          <a:solidFill>
                            <a:schemeClr val="tx1"/>
                          </a:solidFill>
                        </a:rPr>
                        <a:t>Knowledge </a:t>
                      </a:r>
                      <a:r>
                        <a:rPr lang="en-US" sz="1300" i="0" dirty="0">
                          <a:solidFill>
                            <a:schemeClr val="tx1"/>
                          </a:solidFill>
                        </a:rPr>
                        <a:t>of sexual health information, products and services for AGYW</a:t>
                      </a:r>
                      <a:r>
                        <a:rPr lang="en-US" sz="1300" b="1" i="0" dirty="0">
                          <a:solidFill>
                            <a:schemeClr val="tx1"/>
                          </a:solidFill>
                        </a:rPr>
                        <a:t> </a:t>
                      </a:r>
                      <a:r>
                        <a:rPr lang="en-US" sz="1300" b="0" i="0" dirty="0">
                          <a:solidFill>
                            <a:schemeClr val="tx1"/>
                          </a:solidFill>
                        </a:rPr>
                        <a:t>can facilitate support, including access to credible sources of information (e.g. consultation with providers)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E8EA"/>
                    </a:solidFill>
                  </a:tcPr>
                </a:tc>
                <a:tc>
                  <a:txBody>
                    <a:bodyPr/>
                    <a:lstStyle/>
                    <a:p>
                      <a:pPr marL="285750" indent="-285750">
                        <a:buClr>
                          <a:schemeClr val="accent1"/>
                        </a:buClr>
                        <a:buFont typeface="Wingdings" pitchFamily="2" charset="2"/>
                        <a:buChar char="§"/>
                      </a:pPr>
                      <a:r>
                        <a:rPr lang="en-US" sz="1300" b="1" i="0" dirty="0">
                          <a:solidFill>
                            <a:schemeClr val="tx1"/>
                          </a:solidFill>
                        </a:rPr>
                        <a:t>Social support </a:t>
                      </a:r>
                      <a:r>
                        <a:rPr lang="en-US" sz="1300" i="0" dirty="0">
                          <a:solidFill>
                            <a:schemeClr val="tx1"/>
                          </a:solidFill>
                        </a:rPr>
                        <a:t>experienced by parents in the community can increase support of healthy behaviors</a:t>
                      </a:r>
                      <a:r>
                        <a:rPr lang="en-US" sz="1300" i="1" dirty="0">
                          <a:solidFill>
                            <a:schemeClr val="tx1"/>
                          </a:solidFill>
                        </a:rPr>
                        <a:t> </a:t>
                      </a:r>
                      <a:r>
                        <a:rPr lang="en-US" sz="1300" i="0" dirty="0">
                          <a:solidFill>
                            <a:schemeClr val="tx1"/>
                          </a:solidFill>
                        </a:rPr>
                        <a:t>(e.g. </a:t>
                      </a:r>
                      <a:r>
                        <a:rPr lang="en-US" sz="1300" i="0" dirty="0">
                          <a:solidFill>
                            <a:schemeClr val="tx1"/>
                          </a:solidFill>
                          <a:ea typeface="Calibri" panose="020F0502020204030204" pitchFamily="34" charset="0"/>
                          <a:cs typeface="Calibri" panose="020F0502020204030204" pitchFamily="34" charset="0"/>
                        </a:rPr>
                        <a:t>vocal support for HIV prevention from traditional and religious leaders)</a:t>
                      </a:r>
                      <a:endParaRPr lang="en-US" sz="1300" b="0" i="0" dirty="0">
                        <a:solidFill>
                          <a:schemeClr val="tx1"/>
                        </a:solidFill>
                        <a:ea typeface="Calibri" panose="020F0502020204030204" pitchFamily="34" charset="0"/>
                        <a:cs typeface="Calibri" panose="020F0502020204030204" pitchFamily="34" charset="0"/>
                      </a:endParaRPr>
                    </a:p>
                    <a:p>
                      <a:pPr marL="285750" indent="-285750">
                        <a:buClr>
                          <a:schemeClr val="accent1"/>
                        </a:buClr>
                        <a:buFont typeface="Wingdings" pitchFamily="2" charset="2"/>
                        <a:buChar char="§"/>
                      </a:pPr>
                      <a:endParaRPr lang="en-US" sz="130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285750" indent="-285750">
                        <a:buClr>
                          <a:schemeClr val="accent3"/>
                        </a:buClr>
                        <a:buFont typeface="Wingdings" pitchFamily="2" charset="2"/>
                        <a:buChar char="§"/>
                      </a:pPr>
                      <a:r>
                        <a:rPr lang="en-US" sz="1300" i="0" dirty="0">
                          <a:solidFill>
                            <a:schemeClr val="tx1"/>
                          </a:solidFill>
                        </a:rPr>
                        <a:t>Parents with </a:t>
                      </a:r>
                      <a:r>
                        <a:rPr lang="en-US" sz="1300" b="1" i="0" dirty="0">
                          <a:solidFill>
                            <a:schemeClr val="tx1"/>
                          </a:solidFill>
                        </a:rPr>
                        <a:t>goals for a great future </a:t>
                      </a:r>
                      <a:r>
                        <a:rPr lang="en-US" sz="1300" i="0" dirty="0">
                          <a:solidFill>
                            <a:schemeClr val="tx1"/>
                          </a:solidFill>
                        </a:rPr>
                        <a:t>for their children often want them to remain HIV-negative (especially parents living with HIV)</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166679233"/>
                  </a:ext>
                </a:extLst>
              </a:tr>
              <a:tr h="2274630">
                <a:tc>
                  <a:txBody>
                    <a:bodyPr/>
                    <a:lstStyle/>
                    <a:p>
                      <a:pPr algn="ctr"/>
                      <a:r>
                        <a:rPr lang="en-US" sz="1800" b="1" dirty="0">
                          <a:solidFill>
                            <a:schemeClr val="bg1"/>
                          </a:solidFill>
                        </a:rPr>
                        <a:t>BARRIERS</a:t>
                      </a:r>
                    </a:p>
                  </a:txBody>
                  <a:tcPr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285750" indent="-285750">
                        <a:buClr>
                          <a:schemeClr val="accent2"/>
                        </a:buClr>
                        <a:buFont typeface="Wingdings" pitchFamily="2" charset="2"/>
                        <a:buChar char="§"/>
                      </a:pPr>
                      <a:r>
                        <a:rPr lang="en-US" sz="1300" b="1" dirty="0">
                          <a:solidFill>
                            <a:schemeClr val="tx1"/>
                          </a:solidFill>
                        </a:rPr>
                        <a:t>Incorrect knowledge </a:t>
                      </a:r>
                      <a:r>
                        <a:rPr lang="en-US" sz="1300" i="0" dirty="0">
                          <a:solidFill>
                            <a:schemeClr val="tx1"/>
                          </a:solidFill>
                        </a:rPr>
                        <a:t>of sexual health information, products and services for AGYW</a:t>
                      </a:r>
                      <a:r>
                        <a:rPr lang="en-US" sz="1300" b="1" i="0" dirty="0">
                          <a:solidFill>
                            <a:schemeClr val="tx1"/>
                          </a:solidFill>
                        </a:rPr>
                        <a:t> </a:t>
                      </a:r>
                      <a:r>
                        <a:rPr lang="en-US" sz="1300" b="0" i="0" dirty="0">
                          <a:solidFill>
                            <a:schemeClr val="tx1"/>
                          </a:solidFill>
                        </a:rPr>
                        <a:t>can limit support (e.g. suspicion that </a:t>
                      </a:r>
                      <a:r>
                        <a:rPr lang="en-US" sz="1300" b="0" i="0" dirty="0" err="1">
                          <a:solidFill>
                            <a:schemeClr val="tx1"/>
                          </a:solidFill>
                        </a:rPr>
                        <a:t>PrEP</a:t>
                      </a:r>
                      <a:r>
                        <a:rPr lang="en-US" sz="1300" b="0" i="0" dirty="0">
                          <a:solidFill>
                            <a:schemeClr val="tx1"/>
                          </a:solidFill>
                        </a:rPr>
                        <a:t> users are living with HIV) </a:t>
                      </a:r>
                    </a:p>
                    <a:p>
                      <a:pPr marL="285750" indent="-285750">
                        <a:buClr>
                          <a:schemeClr val="accent2"/>
                        </a:buClr>
                        <a:buFont typeface="Wingdings" pitchFamily="2" charset="2"/>
                        <a:buChar char="§"/>
                      </a:pPr>
                      <a:r>
                        <a:rPr lang="en-US" sz="1300" b="1" dirty="0">
                          <a:solidFill>
                            <a:schemeClr val="tx1"/>
                          </a:solidFill>
                        </a:rPr>
                        <a:t>Lack of strong communication skills </a:t>
                      </a:r>
                      <a:r>
                        <a:rPr lang="en-US" sz="1300" b="0" dirty="0">
                          <a:solidFill>
                            <a:schemeClr val="tx1"/>
                          </a:solidFill>
                        </a:rPr>
                        <a:t>and limited skills in how to start a discussion about HIV with their children</a:t>
                      </a:r>
                      <a:endParaRPr lang="en-US" sz="1300" b="1" dirty="0">
                        <a:solidFill>
                          <a:schemeClr val="tx1"/>
                        </a:solidFill>
                      </a:endParaRPr>
                    </a:p>
                    <a:p>
                      <a:pPr marL="285750" indent="-285750">
                        <a:buClr>
                          <a:schemeClr val="accent2"/>
                        </a:buClr>
                        <a:buFont typeface="Wingdings" pitchFamily="2" charset="2"/>
                        <a:buChar char="§"/>
                      </a:pPr>
                      <a:r>
                        <a:rPr lang="en-US" sz="1300" dirty="0">
                          <a:solidFill>
                            <a:schemeClr val="tx1"/>
                          </a:solidFill>
                        </a:rPr>
                        <a:t>Parents </a:t>
                      </a:r>
                      <a:r>
                        <a:rPr lang="en-US" sz="1300" b="1" dirty="0">
                          <a:solidFill>
                            <a:schemeClr val="tx1"/>
                          </a:solidFill>
                        </a:rPr>
                        <a:t>lack of knowledge about reproductive health issues </a:t>
                      </a:r>
                      <a:r>
                        <a:rPr lang="en-US" sz="1300" dirty="0">
                          <a:solidFill>
                            <a:schemeClr val="tx1"/>
                          </a:solidFill>
                        </a:rPr>
                        <a:t>and limited available resources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E8EA"/>
                    </a:solidFill>
                  </a:tcPr>
                </a:tc>
                <a:tc>
                  <a:txBody>
                    <a:bodyPr/>
                    <a:lstStyle/>
                    <a:p>
                      <a:pPr marL="285750" indent="-285750">
                        <a:buClr>
                          <a:schemeClr val="accent1"/>
                        </a:buClr>
                        <a:buFont typeface="Wingdings" pitchFamily="2" charset="2"/>
                        <a:buChar char="§"/>
                      </a:pPr>
                      <a:r>
                        <a:rPr lang="en-US" sz="1300" b="1" i="0" dirty="0">
                          <a:solidFill>
                            <a:schemeClr val="tx1"/>
                          </a:solidFill>
                          <a:ea typeface="Times New Roman" panose="02020603050405020304" pitchFamily="18" charset="0"/>
                        </a:rPr>
                        <a:t>Social taboos </a:t>
                      </a:r>
                      <a:r>
                        <a:rPr lang="en-US" sz="1300" b="0" i="0" dirty="0">
                          <a:solidFill>
                            <a:schemeClr val="tx1"/>
                          </a:solidFill>
                          <a:ea typeface="Times New Roman" panose="02020603050405020304" pitchFamily="18" charset="0"/>
                        </a:rPr>
                        <a:t>to discuss sexual health with caregivers (e.g. fathers believe it is inappropriate to discuss sex with daughters)</a:t>
                      </a:r>
                    </a:p>
                    <a:p>
                      <a:pPr marL="285750" indent="-285750">
                        <a:buClr>
                          <a:schemeClr val="accent1"/>
                        </a:buClr>
                        <a:buFont typeface="Wingdings" pitchFamily="2" charset="2"/>
                        <a:buChar char="§"/>
                      </a:pPr>
                      <a:endParaRPr lang="en-US" sz="1300" b="0" dirty="0">
                        <a:solidFill>
                          <a:schemeClr val="tx1"/>
                        </a:solidFill>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itchFamily="2" charset="2"/>
                        <a:buChar char="§"/>
                        <a:tabLst/>
                        <a:defRPr/>
                      </a:pPr>
                      <a:r>
                        <a:rPr lang="en-US" sz="1300" b="0" dirty="0">
                          <a:solidFill>
                            <a:schemeClr val="tx1"/>
                          </a:solidFill>
                          <a:ea typeface="Calibri" panose="020F0502020204030204" pitchFamily="34" charset="0"/>
                          <a:cs typeface="Calibri" panose="020F0502020204030204" pitchFamily="34" charset="0"/>
                        </a:rPr>
                        <a:t>The </a:t>
                      </a:r>
                      <a:r>
                        <a:rPr lang="en-US" sz="1300" b="1" i="0" dirty="0">
                          <a:solidFill>
                            <a:schemeClr val="tx1"/>
                          </a:solidFill>
                          <a:ea typeface="Calibri" panose="020F0502020204030204" pitchFamily="34" charset="0"/>
                          <a:cs typeface="Calibri" panose="020F0502020204030204" pitchFamily="34" charset="0"/>
                        </a:rPr>
                        <a:t>lack of parental role models </a:t>
                      </a:r>
                      <a:r>
                        <a:rPr lang="en-US" sz="1300" i="0" dirty="0">
                          <a:solidFill>
                            <a:schemeClr val="tx1"/>
                          </a:solidFill>
                          <a:ea typeface="Calibri" panose="020F0502020204030204" pitchFamily="34" charset="0"/>
                          <a:cs typeface="Calibri" panose="020F0502020204030204" pitchFamily="34" charset="0"/>
                        </a:rPr>
                        <a:t>demonstrating open conversation and support around reproductive healthcare issues </a:t>
                      </a:r>
                      <a:endParaRPr lang="en-US" sz="1300" b="0" i="0" dirty="0">
                        <a:solidFill>
                          <a:schemeClr val="tx1"/>
                        </a:solidFill>
                        <a:ea typeface="Calibri" panose="020F0502020204030204" pitchFamily="34" charset="0"/>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285750" indent="-285750">
                        <a:buClr>
                          <a:schemeClr val="accent3"/>
                        </a:buClr>
                        <a:buFont typeface="Wingdings" pitchFamily="2" charset="2"/>
                        <a:buChar char="§"/>
                      </a:pPr>
                      <a:r>
                        <a:rPr lang="en-US" sz="1300" b="1" i="0" dirty="0">
                          <a:solidFill>
                            <a:schemeClr val="tx1"/>
                          </a:solidFill>
                          <a:ea typeface="Calibri" panose="020F0502020204030204" pitchFamily="34" charset="0"/>
                          <a:cs typeface="Calibri" panose="020F0502020204030204" pitchFamily="34" charset="0"/>
                        </a:rPr>
                        <a:t>Stigma and gender norms </a:t>
                      </a:r>
                      <a:r>
                        <a:rPr lang="en-US" sz="1300" i="0" dirty="0">
                          <a:solidFill>
                            <a:schemeClr val="tx1"/>
                          </a:solidFill>
                          <a:ea typeface="Calibri" panose="020F0502020204030204" pitchFamily="34" charset="0"/>
                          <a:cs typeface="Calibri" panose="020F0502020204030204" pitchFamily="34" charset="0"/>
                        </a:rPr>
                        <a:t>limit parent acceptance of AGYW’s</a:t>
                      </a:r>
                      <a:r>
                        <a:rPr lang="en-US" sz="1300" i="0" dirty="0">
                          <a:solidFill>
                            <a:schemeClr val="tx1"/>
                          </a:solidFill>
                        </a:rPr>
                        <a:t> </a:t>
                      </a:r>
                      <a:r>
                        <a:rPr lang="en-US" sz="1300" b="0" i="0" dirty="0">
                          <a:solidFill>
                            <a:schemeClr val="tx1"/>
                          </a:solidFill>
                        </a:rPr>
                        <a:t>use of reproductive healthcare products and services (e.g. </a:t>
                      </a:r>
                      <a:r>
                        <a:rPr lang="en-US" sz="1300" b="0" i="0" dirty="0">
                          <a:solidFill>
                            <a:schemeClr val="tx1"/>
                          </a:solidFill>
                          <a:cs typeface="+mn-cs"/>
                        </a:rPr>
                        <a:t>b</a:t>
                      </a:r>
                      <a:r>
                        <a:rPr lang="en-US" sz="1300" b="0" dirty="0">
                          <a:solidFill>
                            <a:schemeClr val="tx1"/>
                          </a:solidFill>
                          <a:cs typeface="Calibri" panose="020F0502020204030204" pitchFamily="34" charset="0"/>
                        </a:rPr>
                        <a:t>elief that AGYW should not be sexually active outside of marriage, </a:t>
                      </a:r>
                      <a:r>
                        <a:rPr lang="en-US" sz="1300" b="0" dirty="0" err="1">
                          <a:solidFill>
                            <a:schemeClr val="tx1"/>
                          </a:solidFill>
                          <a:cs typeface="Calibri" panose="020F0502020204030204" pitchFamily="34" charset="0"/>
                        </a:rPr>
                        <a:t>PrEP</a:t>
                      </a:r>
                      <a:r>
                        <a:rPr lang="en-US" sz="1300" b="0" dirty="0">
                          <a:solidFill>
                            <a:schemeClr val="tx1"/>
                          </a:solidFill>
                          <a:cs typeface="Calibri" panose="020F0502020204030204" pitchFamily="34" charset="0"/>
                        </a:rPr>
                        <a:t> users are promiscuous, etc.)</a:t>
                      </a:r>
                    </a:p>
                    <a:p>
                      <a:pPr marL="285750" indent="-285750">
                        <a:buClr>
                          <a:schemeClr val="accent3"/>
                        </a:buClr>
                        <a:buFont typeface="Wingdings" pitchFamily="2" charset="2"/>
                        <a:buChar char="§"/>
                      </a:pPr>
                      <a:endParaRPr lang="en-US" sz="1300" b="0" i="1" dirty="0">
                        <a:solidFill>
                          <a:schemeClr val="tx1"/>
                        </a:solidFill>
                      </a:endParaRPr>
                    </a:p>
                    <a:p>
                      <a:pPr marL="285750" marR="0" lvl="0" indent="-285750" algn="l" defTabSz="914400" rtl="0" eaLnBrk="1" fontAlgn="auto" latinLnBrk="0" hangingPunct="1">
                        <a:lnSpc>
                          <a:spcPct val="100000"/>
                        </a:lnSpc>
                        <a:spcBef>
                          <a:spcPts val="0"/>
                        </a:spcBef>
                        <a:spcAft>
                          <a:spcPts val="0"/>
                        </a:spcAft>
                        <a:buClr>
                          <a:schemeClr val="accent3"/>
                        </a:buClr>
                        <a:buSzTx/>
                        <a:buFont typeface="Wingdings" pitchFamily="2" charset="2"/>
                        <a:buChar char="§"/>
                        <a:tabLst/>
                        <a:defRPr/>
                      </a:pPr>
                      <a:r>
                        <a:rPr lang="en-US" sz="1300" b="1" dirty="0">
                          <a:solidFill>
                            <a:schemeClr val="tx1"/>
                          </a:solidFill>
                          <a:ea typeface="Calibri" panose="020F0502020204030204" pitchFamily="34" charset="0"/>
                          <a:cs typeface="Calibri" panose="020F0502020204030204" pitchFamily="34" charset="0"/>
                        </a:rPr>
                        <a:t>Environmental influences</a:t>
                      </a:r>
                      <a:r>
                        <a:rPr lang="en-US" sz="1300" b="0" dirty="0">
                          <a:solidFill>
                            <a:schemeClr val="tx1"/>
                          </a:solidFill>
                          <a:ea typeface="Calibri" panose="020F0502020204030204" pitchFamily="34" charset="0"/>
                          <a:cs typeface="Calibri" panose="020F0502020204030204" pitchFamily="34" charset="0"/>
                        </a:rPr>
                        <a:t>,</a:t>
                      </a:r>
                      <a:r>
                        <a:rPr lang="en-US" sz="1300" b="1" dirty="0">
                          <a:solidFill>
                            <a:schemeClr val="tx1"/>
                          </a:solidFill>
                          <a:ea typeface="Calibri" panose="020F0502020204030204" pitchFamily="34" charset="0"/>
                          <a:cs typeface="Calibri" panose="020F0502020204030204" pitchFamily="34" charset="0"/>
                        </a:rPr>
                        <a:t> </a:t>
                      </a:r>
                      <a:r>
                        <a:rPr lang="en-US" sz="1300" i="0" dirty="0">
                          <a:solidFill>
                            <a:schemeClr val="tx1"/>
                          </a:solidFill>
                          <a:ea typeface="Calibri" panose="020F0502020204030204" pitchFamily="34" charset="0"/>
                          <a:cs typeface="Calibri" panose="020F0502020204030204" pitchFamily="34" charset="0"/>
                        </a:rPr>
                        <a:t>including a lack of physical proximity/residence to facilitate discussion </a:t>
                      </a:r>
                      <a:endParaRPr lang="en-US" sz="1300" b="0" i="0" dirty="0">
                        <a:solidFill>
                          <a:schemeClr val="tx1"/>
                        </a:solidFill>
                        <a:ea typeface="Calibri" panose="020F0502020204030204" pitchFamily="34" charset="0"/>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666801191"/>
                  </a:ext>
                </a:extLst>
              </a:tr>
            </a:tbl>
          </a:graphicData>
        </a:graphic>
      </p:graphicFrame>
    </p:spTree>
    <p:extLst>
      <p:ext uri="{BB962C8B-B14F-4D97-AF65-F5344CB8AC3E}">
        <p14:creationId xmlns:p14="http://schemas.microsoft.com/office/powerpoint/2010/main" val="3164062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FD064D-81EE-4705-6C4A-3F93F7A6E651}"/>
              </a:ext>
            </a:extLst>
          </p:cNvPr>
          <p:cNvSpPr>
            <a:spLocks noGrp="1"/>
          </p:cNvSpPr>
          <p:nvPr>
            <p:ph type="title"/>
          </p:nvPr>
        </p:nvSpPr>
        <p:spPr/>
        <p:txBody>
          <a:bodyPr/>
          <a:lstStyle/>
          <a:p>
            <a:r>
              <a:rPr lang="en-GB" dirty="0"/>
              <a:t>Peers in the user journey</a:t>
            </a:r>
          </a:p>
        </p:txBody>
      </p:sp>
      <p:sp>
        <p:nvSpPr>
          <p:cNvPr id="4" name="Round Same Side Corner Rectangle 1">
            <a:extLst>
              <a:ext uri="{FF2B5EF4-FFF2-40B4-BE49-F238E27FC236}">
                <a16:creationId xmlns:a16="http://schemas.microsoft.com/office/drawing/2014/main" id="{BB9F8639-2BFD-CF55-C225-4616434FD417}"/>
              </a:ext>
            </a:extLst>
          </p:cNvPr>
          <p:cNvSpPr/>
          <p:nvPr/>
        </p:nvSpPr>
        <p:spPr>
          <a:xfrm rot="5400000">
            <a:off x="324704" y="1485556"/>
            <a:ext cx="2276673" cy="2926079"/>
          </a:xfrm>
          <a:prstGeom prst="round2SameRect">
            <a:avLst>
              <a:gd name="adj1" fmla="val 46081"/>
              <a:gd name="adj2" fmla="val 0"/>
            </a:avLst>
          </a:prstGeom>
          <a:solidFill>
            <a:srgbClr val="CBE8E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C4F1CED-8EEA-0EC9-3D62-6EDDA5DA96F3}"/>
              </a:ext>
            </a:extLst>
          </p:cNvPr>
          <p:cNvSpPr/>
          <p:nvPr/>
        </p:nvSpPr>
        <p:spPr>
          <a:xfrm>
            <a:off x="497294" y="1086251"/>
            <a:ext cx="10614653" cy="523220"/>
          </a:xfrm>
          <a:prstGeom prst="rect">
            <a:avLst/>
          </a:prstGeom>
        </p:spPr>
        <p:txBody>
          <a:bodyPr wrap="square">
            <a:spAutoFit/>
          </a:bodyPr>
          <a:lstStyle/>
          <a:p>
            <a:r>
              <a:rPr lang="en-US" sz="1400" dirty="0">
                <a:solidFill>
                  <a:schemeClr val="accent1"/>
                </a:solidFill>
              </a:rPr>
              <a:t>Peers (same-sex friends, same-generation relatives) are a primary source of reproductive healthcare information and can have significant influence along the PrEP journey. </a:t>
            </a:r>
            <a:endParaRPr lang="en-US" sz="1400" b="1" dirty="0">
              <a:solidFill>
                <a:schemeClr val="accent1"/>
              </a:solidFill>
            </a:endParaRPr>
          </a:p>
        </p:txBody>
      </p:sp>
      <p:sp>
        <p:nvSpPr>
          <p:cNvPr id="6" name="Content Placeholder 4">
            <a:extLst>
              <a:ext uri="{FF2B5EF4-FFF2-40B4-BE49-F238E27FC236}">
                <a16:creationId xmlns:a16="http://schemas.microsoft.com/office/drawing/2014/main" id="{201F99A3-585A-3C46-000F-F73A2339BEDC}"/>
              </a:ext>
            </a:extLst>
          </p:cNvPr>
          <p:cNvSpPr>
            <a:spLocks noGrp="1"/>
          </p:cNvSpPr>
          <p:nvPr>
            <p:ph idx="1"/>
          </p:nvPr>
        </p:nvSpPr>
        <p:spPr>
          <a:xfrm>
            <a:off x="3160643" y="1810258"/>
            <a:ext cx="7951305" cy="2270760"/>
          </a:xfrm>
        </p:spPr>
        <p:txBody>
          <a:bodyPr>
            <a:noAutofit/>
          </a:bodyPr>
          <a:lstStyle/>
          <a:p>
            <a:pPr>
              <a:spcBef>
                <a:spcPts val="600"/>
              </a:spcBef>
              <a:buClr>
                <a:schemeClr val="accent2"/>
              </a:buClr>
              <a:buSzPct val="110000"/>
            </a:pPr>
            <a:r>
              <a:rPr lang="en-US" sz="1300" b="1" dirty="0">
                <a:solidFill>
                  <a:schemeClr val="tx1"/>
                </a:solidFill>
                <a:ea typeface="Calibri" panose="020F0502020204030204" pitchFamily="34" charset="0"/>
                <a:cs typeface="Calibri" panose="020F0502020204030204" pitchFamily="34" charset="0"/>
              </a:rPr>
              <a:t>F</a:t>
            </a:r>
            <a:r>
              <a:rPr lang="en-US" sz="1300" b="1" dirty="0">
                <a:solidFill>
                  <a:schemeClr val="tx1"/>
                </a:solidFill>
                <a:effectLst/>
                <a:ea typeface="Calibri" panose="020F0502020204030204" pitchFamily="34" charset="0"/>
                <a:cs typeface="Calibri" panose="020F0502020204030204" pitchFamily="34" charset="0"/>
              </a:rPr>
              <a:t>riends and sam</a:t>
            </a:r>
            <a:r>
              <a:rPr lang="en-US" sz="1300" b="1" dirty="0">
                <a:solidFill>
                  <a:schemeClr val="tx1"/>
                </a:solidFill>
                <a:ea typeface="Calibri" panose="020F0502020204030204" pitchFamily="34" charset="0"/>
                <a:cs typeface="Calibri" panose="020F0502020204030204" pitchFamily="34" charset="0"/>
              </a:rPr>
              <a:t>e-generation relatives are </a:t>
            </a:r>
            <a:r>
              <a:rPr lang="en-US" sz="1300" b="1" dirty="0">
                <a:solidFill>
                  <a:schemeClr val="tx1"/>
                </a:solidFill>
                <a:ea typeface="Calibri" panose="020F0502020204030204" pitchFamily="34" charset="0"/>
              </a:rPr>
              <a:t>important </a:t>
            </a:r>
            <a:r>
              <a:rPr lang="en-US" sz="1300" b="1" dirty="0">
                <a:solidFill>
                  <a:schemeClr val="tx1"/>
                </a:solidFill>
                <a:ea typeface="Calibri" panose="020F0502020204030204" pitchFamily="34" charset="0"/>
                <a:cs typeface="Calibri" panose="020F0502020204030204" pitchFamily="34" charset="0"/>
              </a:rPr>
              <a:t>sources of sexual advice for AGYW, </a:t>
            </a:r>
            <a:r>
              <a:rPr lang="en-US" sz="1300" dirty="0">
                <a:solidFill>
                  <a:schemeClr val="tx1"/>
                </a:solidFill>
                <a:ea typeface="Calibri" panose="020F0502020204030204" pitchFamily="34" charset="0"/>
                <a:cs typeface="Calibri" panose="020F0502020204030204" pitchFamily="34" charset="0"/>
              </a:rPr>
              <a:t>and </a:t>
            </a:r>
            <a:r>
              <a:rPr lang="en-US" sz="1300" dirty="0">
                <a:solidFill>
                  <a:schemeClr val="tx1"/>
                </a:solidFill>
                <a:effectLst/>
                <a:ea typeface="Calibri" panose="020F0502020204030204" pitchFamily="34" charset="0"/>
                <a:cs typeface="Calibri" panose="020F0502020204030204" pitchFamily="34" charset="0"/>
              </a:rPr>
              <a:t>are</a:t>
            </a:r>
            <a:r>
              <a:rPr lang="en-US" sz="1300" dirty="0">
                <a:solidFill>
                  <a:schemeClr val="tx1"/>
                </a:solidFill>
                <a:ea typeface="Calibri" panose="020F0502020204030204" pitchFamily="34" charset="0"/>
                <a:cs typeface="Calibri" panose="020F0502020204030204" pitchFamily="34" charset="0"/>
              </a:rPr>
              <a:t> </a:t>
            </a:r>
            <a:r>
              <a:rPr lang="en-US" sz="1300" dirty="0">
                <a:solidFill>
                  <a:schemeClr val="tx1"/>
                </a:solidFill>
                <a:effectLst/>
                <a:ea typeface="Calibri" panose="020F0502020204030204" pitchFamily="34" charset="0"/>
                <a:cs typeface="Calibri" panose="020F0502020204030204" pitchFamily="34" charset="0"/>
              </a:rPr>
              <a:t>a preferred source of PrEP and contraception knowledge – more so than parents (and partners, if early in the adoption process)</a:t>
            </a:r>
          </a:p>
          <a:p>
            <a:pPr>
              <a:spcBef>
                <a:spcPts val="600"/>
              </a:spcBef>
              <a:buClr>
                <a:schemeClr val="accent2"/>
              </a:buClr>
              <a:buSzPct val="110000"/>
            </a:pPr>
            <a:r>
              <a:rPr lang="en-US" sz="1300" dirty="0">
                <a:solidFill>
                  <a:schemeClr val="tx1"/>
                </a:solidFill>
                <a:ea typeface="Calibri" panose="020F0502020204030204" pitchFamily="34" charset="0"/>
                <a:cs typeface="Calibri" panose="020F0502020204030204" pitchFamily="34" charset="0"/>
              </a:rPr>
              <a:t>Peer support is primarily provided to AGYW by </a:t>
            </a:r>
            <a:r>
              <a:rPr lang="en-US" sz="1300" b="1" dirty="0">
                <a:solidFill>
                  <a:schemeClr val="tx1"/>
                </a:solidFill>
                <a:ea typeface="Calibri" panose="020F0502020204030204" pitchFamily="34" charset="0"/>
                <a:cs typeface="Calibri" panose="020F0502020204030204" pitchFamily="34" charset="0"/>
              </a:rPr>
              <a:t>same-gender contacts</a:t>
            </a:r>
            <a:endParaRPr lang="en-US" sz="1300" dirty="0">
              <a:solidFill>
                <a:schemeClr val="tx1"/>
              </a:solidFill>
              <a:ea typeface="Calibri" panose="020F0502020204030204" pitchFamily="34" charset="0"/>
              <a:cs typeface="Calibri" panose="020F0502020204030204" pitchFamily="34" charset="0"/>
            </a:endParaRPr>
          </a:p>
          <a:p>
            <a:pPr>
              <a:spcBef>
                <a:spcPts val="600"/>
              </a:spcBef>
              <a:buClr>
                <a:schemeClr val="accent2"/>
              </a:buClr>
              <a:buSzPct val="110000"/>
            </a:pPr>
            <a:r>
              <a:rPr lang="en-US" sz="1300" b="1" dirty="0">
                <a:solidFill>
                  <a:schemeClr val="tx1"/>
                </a:solidFill>
                <a:cs typeface="Calibri" panose="020F0502020204030204" pitchFamily="34" charset="0"/>
              </a:rPr>
              <a:t>Peers can influence PrEP use positivity and negatively </a:t>
            </a:r>
          </a:p>
          <a:p>
            <a:pPr>
              <a:spcBef>
                <a:spcPts val="600"/>
              </a:spcBef>
              <a:buClr>
                <a:schemeClr val="accent2"/>
              </a:buClr>
              <a:buSzPct val="110000"/>
            </a:pPr>
            <a:r>
              <a:rPr lang="en-US" sz="1300" b="1" dirty="0">
                <a:solidFill>
                  <a:schemeClr val="tx1"/>
                </a:solidFill>
              </a:rPr>
              <a:t>Stigma and a lack of support from friends does NOT negatively affect PrEP </a:t>
            </a:r>
            <a:r>
              <a:rPr lang="en-US" sz="1300" dirty="0">
                <a:solidFill>
                  <a:schemeClr val="tx1"/>
                </a:solidFill>
              </a:rPr>
              <a:t>use as much as described for other social groups (partners and family members)</a:t>
            </a:r>
          </a:p>
          <a:p>
            <a:pPr>
              <a:spcBef>
                <a:spcPts val="600"/>
              </a:spcBef>
              <a:buClr>
                <a:schemeClr val="accent2"/>
              </a:buClr>
              <a:buSzPct val="110000"/>
            </a:pPr>
            <a:r>
              <a:rPr lang="en-US" sz="1300" dirty="0">
                <a:solidFill>
                  <a:schemeClr val="tx1"/>
                </a:solidFill>
                <a:ea typeface="Calibri" panose="020F0502020204030204" pitchFamily="34" charset="0"/>
                <a:cs typeface="Calibri" panose="020F0502020204030204" pitchFamily="34" charset="0"/>
              </a:rPr>
              <a:t>When </a:t>
            </a:r>
            <a:r>
              <a:rPr lang="en-US" sz="1300" b="1" dirty="0">
                <a:solidFill>
                  <a:schemeClr val="tx1"/>
                </a:solidFill>
                <a:ea typeface="Calibri" panose="020F0502020204030204" pitchFamily="34" charset="0"/>
                <a:cs typeface="Calibri" panose="020F0502020204030204" pitchFamily="34" charset="0"/>
              </a:rPr>
              <a:t>friends and peers disapproved of PrEP</a:t>
            </a:r>
            <a:r>
              <a:rPr lang="en-US" sz="1300" dirty="0">
                <a:solidFill>
                  <a:schemeClr val="tx1"/>
                </a:solidFill>
                <a:ea typeface="Calibri" panose="020F0502020204030204" pitchFamily="34" charset="0"/>
                <a:cs typeface="Calibri" panose="020F0502020204030204" pitchFamily="34" charset="0"/>
              </a:rPr>
              <a:t>, adolescents and young people perceived PrEP as </a:t>
            </a:r>
            <a:r>
              <a:rPr lang="en-US" sz="1300" b="1" dirty="0">
                <a:solidFill>
                  <a:schemeClr val="tx1"/>
                </a:solidFill>
                <a:ea typeface="Calibri" panose="020F0502020204030204" pitchFamily="34" charset="0"/>
                <a:cs typeface="Calibri" panose="020F0502020204030204" pitchFamily="34" charset="0"/>
              </a:rPr>
              <a:t>unlikely to be used</a:t>
            </a:r>
          </a:p>
          <a:p>
            <a:pPr>
              <a:spcBef>
                <a:spcPts val="600"/>
              </a:spcBef>
              <a:buClr>
                <a:schemeClr val="accent2"/>
              </a:buClr>
              <a:buSzPct val="110000"/>
            </a:pPr>
            <a:r>
              <a:rPr lang="en-US" sz="1300" dirty="0">
                <a:solidFill>
                  <a:schemeClr val="tx1"/>
                </a:solidFill>
                <a:ea typeface="Calibri" panose="020F0502020204030204" pitchFamily="34" charset="0"/>
              </a:rPr>
              <a:t>Peers want to be engaged in decisions around demand generation and service delivery</a:t>
            </a:r>
            <a:endParaRPr lang="en-US" sz="1300" dirty="0">
              <a:solidFill>
                <a:schemeClr val="tx1"/>
              </a:solidFill>
              <a:cs typeface="Calibri" panose="020F0502020204030204" pitchFamily="34" charset="0"/>
            </a:endParaRPr>
          </a:p>
        </p:txBody>
      </p:sp>
      <p:pic>
        <p:nvPicPr>
          <p:cNvPr id="7" name="Picture 6">
            <a:extLst>
              <a:ext uri="{FF2B5EF4-FFF2-40B4-BE49-F238E27FC236}">
                <a16:creationId xmlns:a16="http://schemas.microsoft.com/office/drawing/2014/main" id="{2E4BA800-0B57-56F0-91ED-55F712271DEF}"/>
              </a:ext>
            </a:extLst>
          </p:cNvPr>
          <p:cNvPicPr>
            <a:picLocks noChangeAspect="1"/>
          </p:cNvPicPr>
          <p:nvPr/>
        </p:nvPicPr>
        <p:blipFill>
          <a:blip r:embed="rId2"/>
          <a:stretch>
            <a:fillRect/>
          </a:stretch>
        </p:blipFill>
        <p:spPr>
          <a:xfrm>
            <a:off x="497294" y="1992308"/>
            <a:ext cx="1512612" cy="1846796"/>
          </a:xfrm>
          <a:prstGeom prst="rect">
            <a:avLst/>
          </a:prstGeom>
        </p:spPr>
      </p:pic>
      <p:graphicFrame>
        <p:nvGraphicFramePr>
          <p:cNvPr id="8" name="Table 7">
            <a:extLst>
              <a:ext uri="{FF2B5EF4-FFF2-40B4-BE49-F238E27FC236}">
                <a16:creationId xmlns:a16="http://schemas.microsoft.com/office/drawing/2014/main" id="{F5770B75-61DB-CDD7-3BB5-C543508617F9}"/>
              </a:ext>
            </a:extLst>
          </p:cNvPr>
          <p:cNvGraphicFramePr>
            <a:graphicFrameLocks noGrp="1"/>
          </p:cNvGraphicFramePr>
          <p:nvPr>
            <p:extLst>
              <p:ext uri="{D42A27DB-BD31-4B8C-83A1-F6EECF244321}">
                <p14:modId xmlns:p14="http://schemas.microsoft.com/office/powerpoint/2010/main" val="2296639455"/>
              </p:ext>
            </p:extLst>
          </p:nvPr>
        </p:nvGraphicFramePr>
        <p:xfrm>
          <a:off x="284267" y="4362447"/>
          <a:ext cx="10675281" cy="2270760"/>
        </p:xfrm>
        <a:graphic>
          <a:graphicData uri="http://schemas.openxmlformats.org/drawingml/2006/table">
            <a:tbl>
              <a:tblPr firstRow="1" bandRow="1">
                <a:tableStyleId>{5202B0CA-FC54-4496-8BCA-5EF66A818D29}</a:tableStyleId>
              </a:tblPr>
              <a:tblGrid>
                <a:gridCol w="1750721">
                  <a:extLst>
                    <a:ext uri="{9D8B030D-6E8A-4147-A177-3AD203B41FA5}">
                      <a16:colId xmlns:a16="http://schemas.microsoft.com/office/drawing/2014/main" val="948119760"/>
                    </a:ext>
                  </a:extLst>
                </a:gridCol>
                <a:gridCol w="1452283">
                  <a:extLst>
                    <a:ext uri="{9D8B030D-6E8A-4147-A177-3AD203B41FA5}">
                      <a16:colId xmlns:a16="http://schemas.microsoft.com/office/drawing/2014/main" val="43892972"/>
                    </a:ext>
                  </a:extLst>
                </a:gridCol>
                <a:gridCol w="2189438">
                  <a:extLst>
                    <a:ext uri="{9D8B030D-6E8A-4147-A177-3AD203B41FA5}">
                      <a16:colId xmlns:a16="http://schemas.microsoft.com/office/drawing/2014/main" val="1943708176"/>
                    </a:ext>
                  </a:extLst>
                </a:gridCol>
                <a:gridCol w="3816915">
                  <a:extLst>
                    <a:ext uri="{9D8B030D-6E8A-4147-A177-3AD203B41FA5}">
                      <a16:colId xmlns:a16="http://schemas.microsoft.com/office/drawing/2014/main" val="3158975611"/>
                    </a:ext>
                  </a:extLst>
                </a:gridCol>
                <a:gridCol w="1465924">
                  <a:extLst>
                    <a:ext uri="{9D8B030D-6E8A-4147-A177-3AD203B41FA5}">
                      <a16:colId xmlns:a16="http://schemas.microsoft.com/office/drawing/2014/main" val="1432660612"/>
                    </a:ext>
                  </a:extLst>
                </a:gridCol>
              </a:tblGrid>
              <a:tr h="25952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panose="020F0502020204030204" pitchFamily="34" charset="0"/>
                          <a:cs typeface="Calibri" panose="020F0502020204030204" pitchFamily="34" charset="0"/>
                        </a:rPr>
                        <a:t>Desk review &amp; stakeholder consultation suggest several desired action(s) of peers, across PrEP adoption: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hMerge="1">
                  <a:txBody>
                    <a:bodyPr/>
                    <a:lstStyle/>
                    <a:p>
                      <a:endParaRPr lang="en-US" sz="1400" dirty="0">
                        <a:latin typeface=""/>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E9F3B"/>
                      </a:solidFill>
                      <a:prstDash val="solid"/>
                      <a:round/>
                      <a:headEnd type="none" w="med" len="med"/>
                      <a:tailEnd type="none" w="med" len="med"/>
                    </a:lnT>
                    <a:lnB w="12700" cap="flat" cmpd="sng" algn="ctr">
                      <a:solidFill>
                        <a:srgbClr val="DE9F3B"/>
                      </a:solidFill>
                      <a:prstDash val="solid"/>
                      <a:round/>
                      <a:headEnd type="none" w="med" len="med"/>
                      <a:tailEnd type="none" w="med" len="med"/>
                    </a:lnB>
                    <a:solidFill>
                      <a:schemeClr val="accent3"/>
                    </a:solidFill>
                  </a:tcPr>
                </a:tc>
                <a:tc hMerge="1">
                  <a:txBody>
                    <a:bodyPr/>
                    <a:lstStyle/>
                    <a:p>
                      <a:endParaRPr lang="en-US" sz="1400" dirty="0">
                        <a:latin typeface=""/>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E9F3B"/>
                      </a:solidFill>
                      <a:prstDash val="solid"/>
                      <a:round/>
                      <a:headEnd type="none" w="med" len="med"/>
                      <a:tailEnd type="none" w="med" len="med"/>
                    </a:lnT>
                    <a:lnB w="12700" cap="flat" cmpd="sng" algn="ctr">
                      <a:solidFill>
                        <a:srgbClr val="DE9F3B"/>
                      </a:solidFill>
                      <a:prstDash val="solid"/>
                      <a:round/>
                      <a:headEnd type="none" w="med" len="med"/>
                      <a:tailEnd type="none" w="med" len="med"/>
                    </a:lnB>
                    <a:solidFill>
                      <a:schemeClr val="accent3"/>
                    </a:solidFill>
                  </a:tcPr>
                </a:tc>
                <a:tc hMerge="1">
                  <a:txBody>
                    <a:bodyPr/>
                    <a:lstStyle/>
                    <a:p>
                      <a:endParaRPr lang="en-US" sz="1400" dirty="0">
                        <a:latin typeface=""/>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E9F3B"/>
                      </a:solidFill>
                      <a:prstDash val="solid"/>
                      <a:round/>
                      <a:headEnd type="none" w="med" len="med"/>
                      <a:tailEnd type="none" w="med" len="med"/>
                    </a:lnT>
                    <a:lnB w="12700" cap="flat" cmpd="sng" algn="ctr">
                      <a:solidFill>
                        <a:srgbClr val="DE9F3B"/>
                      </a:solidFill>
                      <a:prstDash val="solid"/>
                      <a:round/>
                      <a:headEnd type="none" w="med" len="med"/>
                      <a:tailEnd type="none" w="med" len="med"/>
                    </a:lnB>
                    <a:solidFill>
                      <a:schemeClr val="accent3"/>
                    </a:solidFill>
                  </a:tcPr>
                </a:tc>
                <a:tc hMerge="1">
                  <a:txBody>
                    <a:bodyPr/>
                    <a:lstStyle/>
                    <a:p>
                      <a:endParaRPr lang="en-US" sz="1400" dirty="0">
                        <a:latin typeface=""/>
                      </a:endParaRPr>
                    </a:p>
                  </a:txBody>
                  <a:tcPr anchor="ctr">
                    <a:lnL w="12700" cap="flat" cmpd="sng" algn="ctr">
                      <a:solidFill>
                        <a:schemeClr val="bg1"/>
                      </a:solidFill>
                      <a:prstDash val="solid"/>
                      <a:round/>
                      <a:headEnd type="none" w="med" len="med"/>
                      <a:tailEnd type="none" w="med" len="med"/>
                    </a:lnL>
                    <a:lnR w="12700" cap="flat" cmpd="sng" algn="ctr">
                      <a:solidFill>
                        <a:srgbClr val="DE9F3B"/>
                      </a:solidFill>
                      <a:prstDash val="solid"/>
                      <a:round/>
                      <a:headEnd type="none" w="med" len="med"/>
                      <a:tailEnd type="none" w="med" len="med"/>
                    </a:lnR>
                    <a:lnT w="12700" cap="flat" cmpd="sng" algn="ctr">
                      <a:solidFill>
                        <a:srgbClr val="DE9F3B"/>
                      </a:solidFill>
                      <a:prstDash val="solid"/>
                      <a:round/>
                      <a:headEnd type="none" w="med" len="med"/>
                      <a:tailEnd type="none" w="med" len="med"/>
                    </a:lnT>
                    <a:lnB w="12700" cap="flat" cmpd="sng" algn="ctr">
                      <a:solidFill>
                        <a:srgbClr val="DE9F3B"/>
                      </a:solidFill>
                      <a:prstDash val="solid"/>
                      <a:round/>
                      <a:headEnd type="none" w="med" len="med"/>
                      <a:tailEnd type="none" w="med" len="med"/>
                    </a:lnB>
                    <a:solidFill>
                      <a:schemeClr val="accent3"/>
                    </a:solidFill>
                  </a:tcPr>
                </a:tc>
                <a:extLst>
                  <a:ext uri="{0D108BD9-81ED-4DB2-BD59-A6C34878D82A}">
                    <a16:rowId xmlns:a16="http://schemas.microsoft.com/office/drawing/2014/main" val="2246250222"/>
                  </a:ext>
                </a:extLst>
              </a:tr>
              <a:tr h="441193">
                <a:tc>
                  <a:txBody>
                    <a:bodyPr/>
                    <a:lstStyle/>
                    <a:p>
                      <a:r>
                        <a:rPr lang="en-US" sz="1400" b="1" dirty="0">
                          <a:latin typeface="Calibri" panose="020F0502020204030204" pitchFamily="34" charset="0"/>
                          <a:cs typeface="Calibri" panose="020F0502020204030204" pitchFamily="34" charset="0"/>
                        </a:rPr>
                        <a:t>Awareness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2DC"/>
                    </a:solidFill>
                  </a:tcPr>
                </a:tc>
                <a:tc>
                  <a:txBody>
                    <a:bodyPr/>
                    <a:lstStyle/>
                    <a:p>
                      <a:r>
                        <a:rPr lang="en-US" sz="1400" b="1" dirty="0">
                          <a:latin typeface="Calibri" panose="020F0502020204030204" pitchFamily="34" charset="0"/>
                          <a:cs typeface="Calibri" panose="020F0502020204030204" pitchFamily="34" charset="0"/>
                        </a:rPr>
                        <a:t>Uptake and Evaluation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2DC"/>
                    </a:solidFill>
                  </a:tcPr>
                </a:tc>
                <a:tc>
                  <a:txBody>
                    <a:bodyPr/>
                    <a:lstStyle/>
                    <a:p>
                      <a:r>
                        <a:rPr lang="en-US" sz="1400" b="1" dirty="0">
                          <a:latin typeface="Calibri" panose="020F0502020204030204" pitchFamily="34" charset="0"/>
                          <a:cs typeface="Calibri" panose="020F0502020204030204" pitchFamily="34" charset="0"/>
                        </a:rPr>
                        <a:t>Early Use </a:t>
                      </a:r>
                    </a:p>
                    <a:p>
                      <a:r>
                        <a:rPr lang="en-US" sz="1400" b="1" dirty="0">
                          <a:latin typeface="Calibri" panose="020F0502020204030204" pitchFamily="34" charset="0"/>
                          <a:cs typeface="Calibri" panose="020F0502020204030204" pitchFamily="34" charset="0"/>
                        </a:rPr>
                        <a:t>(0-3 months)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2DC"/>
                    </a:solidFill>
                  </a:tcPr>
                </a:tc>
                <a:tc>
                  <a:txBody>
                    <a:bodyPr/>
                    <a:lstStyle/>
                    <a:p>
                      <a:r>
                        <a:rPr lang="en-US" sz="1400" b="1" dirty="0">
                          <a:latin typeface="Calibri" panose="020F0502020204030204" pitchFamily="34" charset="0"/>
                          <a:cs typeface="Calibri" panose="020F0502020204030204" pitchFamily="34" charset="0"/>
                        </a:rPr>
                        <a:t>Persistence (&gt;3 mos., pause, restart)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2DC"/>
                    </a:solidFill>
                  </a:tcPr>
                </a:tc>
                <a:tc>
                  <a:txBody>
                    <a:bodyPr/>
                    <a:lstStyle/>
                    <a:p>
                      <a:r>
                        <a:rPr lang="en-US" sz="1400" b="1" dirty="0">
                          <a:latin typeface="Calibri" panose="020F0502020204030204" pitchFamily="34" charset="0"/>
                          <a:cs typeface="Calibri" panose="020F0502020204030204" pitchFamily="34" charset="0"/>
                        </a:rPr>
                        <a:t>Discontinuation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2DC"/>
                    </a:solidFill>
                  </a:tcPr>
                </a:tc>
                <a:extLst>
                  <a:ext uri="{0D108BD9-81ED-4DB2-BD59-A6C34878D82A}">
                    <a16:rowId xmlns:a16="http://schemas.microsoft.com/office/drawing/2014/main" val="1540005914"/>
                  </a:ext>
                </a:extLst>
              </a:tr>
              <a:tr h="1308437">
                <a:tc>
                  <a:txBody>
                    <a:bodyPr/>
                    <a:lstStyle/>
                    <a:p>
                      <a:pPr marL="171450" indent="-171450">
                        <a:buClr>
                          <a:schemeClr val="accent2"/>
                        </a:buClr>
                        <a:buFont typeface="Wingdings" pitchFamily="2" charset="2"/>
                        <a:buChar char="§"/>
                      </a:pPr>
                      <a:endParaRPr lang="en-US" sz="500" b="0" dirty="0">
                        <a:solidFill>
                          <a:schemeClr val="tx1"/>
                        </a:solidFill>
                      </a:endParaRPr>
                    </a:p>
                    <a:p>
                      <a:pPr marL="171450" indent="-171450">
                        <a:buClr>
                          <a:schemeClr val="accent2"/>
                        </a:buClr>
                        <a:buFont typeface="Wingdings" pitchFamily="2" charset="2"/>
                        <a:buChar char="§"/>
                      </a:pPr>
                      <a:r>
                        <a:rPr lang="en-US" sz="1200" b="0" dirty="0">
                          <a:solidFill>
                            <a:schemeClr val="tx1"/>
                          </a:solidFill>
                        </a:rPr>
                        <a:t>Share information</a:t>
                      </a:r>
                    </a:p>
                    <a:p>
                      <a:pPr marL="171450" indent="-171450">
                        <a:buClr>
                          <a:schemeClr val="accent2"/>
                        </a:buClr>
                        <a:buFont typeface="Wingdings" pitchFamily="2" charset="2"/>
                        <a:buChar char="§"/>
                      </a:pPr>
                      <a:r>
                        <a:rPr lang="en-US" sz="1200" b="0" dirty="0">
                          <a:solidFill>
                            <a:schemeClr val="tx1"/>
                          </a:solidFill>
                        </a:rPr>
                        <a:t>Advocate for PrEP (champion PrEP as a lifestyle option, advocate for supportive policy at the national level)</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171450" indent="-171450">
                        <a:buClr>
                          <a:schemeClr val="accent2"/>
                        </a:buClr>
                        <a:buFont typeface="Wingdings" pitchFamily="2" charset="2"/>
                        <a:buChar char="§"/>
                      </a:pPr>
                      <a:endParaRPr lang="en-US" sz="500" b="0" dirty="0">
                        <a:solidFill>
                          <a:schemeClr val="tx1"/>
                        </a:solidFill>
                      </a:endParaRPr>
                    </a:p>
                    <a:p>
                      <a:pPr marL="171450" indent="-171450">
                        <a:buClr>
                          <a:schemeClr val="accent2"/>
                        </a:buClr>
                        <a:buFont typeface="Wingdings" pitchFamily="2" charset="2"/>
                        <a:buChar char="§"/>
                      </a:pPr>
                      <a:r>
                        <a:rPr lang="en-US" sz="1200" b="0" dirty="0">
                          <a:solidFill>
                            <a:schemeClr val="tx1"/>
                          </a:solidFill>
                        </a:rPr>
                        <a:t>Advocate for </a:t>
                      </a:r>
                      <a:r>
                        <a:rPr lang="en-US" sz="1200" b="0" dirty="0" err="1">
                          <a:solidFill>
                            <a:schemeClr val="tx1"/>
                          </a:solidFill>
                        </a:rPr>
                        <a:t>PrEP</a:t>
                      </a:r>
                      <a:endParaRPr lang="en-US" sz="1200" b="0" dirty="0">
                        <a:solidFill>
                          <a:schemeClr val="tx1"/>
                        </a:solidFill>
                      </a:endParaRPr>
                    </a:p>
                    <a:p>
                      <a:pPr marL="171450" indent="-171450">
                        <a:buClr>
                          <a:schemeClr val="accent2"/>
                        </a:buClr>
                        <a:buFont typeface="Wingdings" pitchFamily="2" charset="2"/>
                        <a:buChar char="§"/>
                      </a:pPr>
                      <a:r>
                        <a:rPr lang="en-US" sz="1200" b="0" dirty="0">
                          <a:solidFill>
                            <a:schemeClr val="tx1"/>
                          </a:solidFill>
                        </a:rPr>
                        <a:t>Share information about </a:t>
                      </a:r>
                      <a:r>
                        <a:rPr lang="en-US" sz="1200" b="0" dirty="0" err="1">
                          <a:solidFill>
                            <a:schemeClr val="tx1"/>
                          </a:solidFill>
                        </a:rPr>
                        <a:t>PrEP</a:t>
                      </a:r>
                      <a:r>
                        <a:rPr lang="en-US" sz="1200" b="0" dirty="0">
                          <a:solidFill>
                            <a:schemeClr val="tx1"/>
                          </a:solidFill>
                        </a:rPr>
                        <a:t> experience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171450" indent="-171450">
                        <a:buClr>
                          <a:schemeClr val="accent2"/>
                        </a:buClr>
                        <a:buFont typeface="Wingdings" pitchFamily="2" charset="2"/>
                        <a:buChar char="§"/>
                      </a:pPr>
                      <a:endParaRPr lang="en-US" sz="500" b="0" dirty="0">
                        <a:solidFill>
                          <a:schemeClr val="tx1"/>
                        </a:solidFill>
                      </a:endParaRPr>
                    </a:p>
                    <a:p>
                      <a:pPr marL="171450" indent="-171450">
                        <a:buClr>
                          <a:schemeClr val="accent2"/>
                        </a:buClr>
                        <a:buFont typeface="Wingdings" pitchFamily="2" charset="2"/>
                        <a:buChar char="§"/>
                      </a:pPr>
                      <a:r>
                        <a:rPr lang="en-US" sz="1200" b="0" dirty="0">
                          <a:solidFill>
                            <a:schemeClr val="tx1"/>
                          </a:solidFill>
                        </a:rPr>
                        <a:t>Share information about </a:t>
                      </a:r>
                      <a:r>
                        <a:rPr lang="en-US" sz="1200" b="0" dirty="0" err="1">
                          <a:solidFill>
                            <a:schemeClr val="tx1"/>
                          </a:solidFill>
                        </a:rPr>
                        <a:t>PrEP</a:t>
                      </a:r>
                      <a:r>
                        <a:rPr lang="en-US" sz="1200" b="0" dirty="0">
                          <a:solidFill>
                            <a:schemeClr val="tx1"/>
                          </a:solidFill>
                        </a:rPr>
                        <a:t> experience</a:t>
                      </a:r>
                    </a:p>
                    <a:p>
                      <a:pPr marL="171450" indent="-171450">
                        <a:buClr>
                          <a:schemeClr val="accent2"/>
                        </a:buClr>
                        <a:buFont typeface="Wingdings" pitchFamily="2" charset="2"/>
                        <a:buChar char="§"/>
                      </a:pPr>
                      <a:r>
                        <a:rPr lang="en-US" sz="1200" b="0" dirty="0">
                          <a:solidFill>
                            <a:schemeClr val="tx1"/>
                          </a:solidFill>
                        </a:rPr>
                        <a:t>Provide support to facilitate disclosure to parents or partners</a:t>
                      </a:r>
                    </a:p>
                    <a:p>
                      <a:pPr marL="171450" indent="-171450">
                        <a:buClr>
                          <a:schemeClr val="accent2"/>
                        </a:buClr>
                        <a:buFont typeface="Wingdings" pitchFamily="2" charset="2"/>
                        <a:buChar char="§"/>
                      </a:pPr>
                      <a:r>
                        <a:rPr lang="en-US" sz="1200" b="0" dirty="0">
                          <a:solidFill>
                            <a:schemeClr val="tx1"/>
                          </a:solidFill>
                        </a:rPr>
                        <a:t>Facilitate PrEP delivery at the community level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171450" indent="-171450">
                        <a:buClr>
                          <a:schemeClr val="accent2"/>
                        </a:buClr>
                        <a:buFont typeface="Wingdings" pitchFamily="2" charset="2"/>
                        <a:buChar char="§"/>
                      </a:pPr>
                      <a:endParaRPr lang="en-US" sz="500" b="0" dirty="0">
                        <a:solidFill>
                          <a:schemeClr val="tx1"/>
                        </a:solidFill>
                      </a:endParaRPr>
                    </a:p>
                    <a:p>
                      <a:pPr marL="171450" indent="-171450">
                        <a:buClr>
                          <a:schemeClr val="accent2"/>
                        </a:buClr>
                        <a:buFont typeface="Wingdings" pitchFamily="2" charset="2"/>
                        <a:buChar char="§"/>
                      </a:pPr>
                      <a:r>
                        <a:rPr lang="en-US" sz="1200" b="0" dirty="0">
                          <a:solidFill>
                            <a:schemeClr val="tx1"/>
                          </a:solidFill>
                        </a:rPr>
                        <a:t>Actively encourage adherence (especially via support groups and their own behavior)</a:t>
                      </a:r>
                    </a:p>
                    <a:p>
                      <a:pPr marL="171450" indent="-171450">
                        <a:buClr>
                          <a:schemeClr val="accent2"/>
                        </a:buClr>
                        <a:buFont typeface="Wingdings" pitchFamily="2" charset="2"/>
                        <a:buChar char="§"/>
                      </a:pPr>
                      <a:r>
                        <a:rPr lang="en-US" sz="1200" b="0" dirty="0">
                          <a:solidFill>
                            <a:schemeClr val="tx1"/>
                          </a:solidFill>
                        </a:rPr>
                        <a:t>Share knowledge and information on experience</a:t>
                      </a:r>
                    </a:p>
                    <a:p>
                      <a:pPr marL="171450" indent="-171450">
                        <a:buClr>
                          <a:schemeClr val="accent2"/>
                        </a:buClr>
                        <a:buFont typeface="Wingdings" pitchFamily="2" charset="2"/>
                        <a:buChar char="§"/>
                      </a:pPr>
                      <a:r>
                        <a:rPr lang="en-US" sz="1200" b="0" dirty="0">
                          <a:solidFill>
                            <a:schemeClr val="tx1"/>
                          </a:solidFill>
                        </a:rPr>
                        <a:t>Give advice, tips, referrals</a:t>
                      </a:r>
                    </a:p>
                    <a:p>
                      <a:pPr marL="171450" indent="-171450">
                        <a:buClr>
                          <a:schemeClr val="accent2"/>
                        </a:buClr>
                        <a:buFont typeface="Wingdings" pitchFamily="2" charset="2"/>
                        <a:buChar char="§"/>
                      </a:pPr>
                      <a:r>
                        <a:rPr lang="en-US" sz="1200" b="0" dirty="0">
                          <a:solidFill>
                            <a:schemeClr val="tx1"/>
                          </a:solidFill>
                        </a:rPr>
                        <a:t>Provide support to facilitate disclosure to parents or partners</a:t>
                      </a:r>
                    </a:p>
                    <a:p>
                      <a:pPr marL="171450" indent="-171450">
                        <a:buClr>
                          <a:schemeClr val="accent2"/>
                        </a:buClr>
                        <a:buFont typeface="Wingdings" pitchFamily="2" charset="2"/>
                        <a:buChar char="§"/>
                      </a:pPr>
                      <a:r>
                        <a:rPr lang="en-US" sz="1200" b="0" dirty="0">
                          <a:solidFill>
                            <a:schemeClr val="tx1"/>
                          </a:solidFill>
                        </a:rPr>
                        <a:t>Facilitate PrEP delivery at the community level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171450" marR="0" lvl="0" indent="-171450" algn="l" defTabSz="914377" rtl="0" eaLnBrk="1" fontAlgn="auto" latinLnBrk="0" hangingPunct="1">
                        <a:lnSpc>
                          <a:spcPct val="100000"/>
                        </a:lnSpc>
                        <a:spcBef>
                          <a:spcPts val="0"/>
                        </a:spcBef>
                        <a:spcAft>
                          <a:spcPts val="0"/>
                        </a:spcAft>
                        <a:buClr>
                          <a:schemeClr val="accent2"/>
                        </a:buClr>
                        <a:buSzTx/>
                        <a:buFont typeface="Wingdings" pitchFamily="2" charset="2"/>
                        <a:buChar char="§"/>
                        <a:tabLst/>
                        <a:defRPr/>
                      </a:pPr>
                      <a:r>
                        <a:rPr kumimoji="0" lang="en-US" sz="1200" b="0" i="0" u="none" strike="noStrike" kern="1200" cap="none" spc="0" normalizeH="0" baseline="0" noProof="0" dirty="0">
                          <a:ln>
                            <a:noFill/>
                          </a:ln>
                          <a:solidFill>
                            <a:srgbClr val="625E58"/>
                          </a:solidFill>
                          <a:effectLst/>
                          <a:uLnTx/>
                          <a:uFillTx/>
                          <a:latin typeface="+mn-lt"/>
                          <a:ea typeface="+mn-ea"/>
                          <a:cs typeface="+mn-cs"/>
                        </a:rPr>
                        <a:t>Remind peers to take </a:t>
                      </a:r>
                      <a:r>
                        <a:rPr kumimoji="0" lang="en-US" sz="1200" b="0" i="0" u="none" strike="noStrike" kern="1200" cap="none" spc="0" normalizeH="0" baseline="0" noProof="0" dirty="0" err="1">
                          <a:ln>
                            <a:noFill/>
                          </a:ln>
                          <a:solidFill>
                            <a:srgbClr val="625E58"/>
                          </a:solidFill>
                          <a:effectLst/>
                          <a:uLnTx/>
                          <a:uFillTx/>
                          <a:latin typeface="+mn-lt"/>
                          <a:ea typeface="+mn-ea"/>
                          <a:cs typeface="+mn-cs"/>
                        </a:rPr>
                        <a:t>PrEP</a:t>
                      </a:r>
                      <a:endParaRPr lang="en-US" sz="500" b="0" dirty="0">
                        <a:solidFill>
                          <a:schemeClr val="tx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159649374"/>
                  </a:ext>
                </a:extLst>
              </a:tr>
            </a:tbl>
          </a:graphicData>
        </a:graphic>
      </p:graphicFrame>
    </p:spTree>
    <p:extLst>
      <p:ext uri="{BB962C8B-B14F-4D97-AF65-F5344CB8AC3E}">
        <p14:creationId xmlns:p14="http://schemas.microsoft.com/office/powerpoint/2010/main" val="30593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0C14B5-A8B4-B780-3AA8-83AA86367A0C}"/>
              </a:ext>
            </a:extLst>
          </p:cNvPr>
          <p:cNvSpPr>
            <a:spLocks noGrp="1"/>
          </p:cNvSpPr>
          <p:nvPr>
            <p:ph type="title"/>
          </p:nvPr>
        </p:nvSpPr>
        <p:spPr/>
        <p:txBody>
          <a:bodyPr/>
          <a:lstStyle/>
          <a:p>
            <a:r>
              <a:rPr lang="en-GB" dirty="0"/>
              <a:t>Facilitators and barriers to peer support for PrEP use </a:t>
            </a:r>
          </a:p>
        </p:txBody>
      </p:sp>
      <p:sp>
        <p:nvSpPr>
          <p:cNvPr id="4" name="Rectangle 3">
            <a:extLst>
              <a:ext uri="{FF2B5EF4-FFF2-40B4-BE49-F238E27FC236}">
                <a16:creationId xmlns:a16="http://schemas.microsoft.com/office/drawing/2014/main" id="{3C4AED91-2AC3-76B0-FA46-C2980E979E7D}"/>
              </a:ext>
            </a:extLst>
          </p:cNvPr>
          <p:cNvSpPr/>
          <p:nvPr/>
        </p:nvSpPr>
        <p:spPr>
          <a:xfrm>
            <a:off x="579109" y="1333956"/>
            <a:ext cx="10413570" cy="584775"/>
          </a:xfrm>
          <a:prstGeom prst="rect">
            <a:avLst/>
          </a:prstGeom>
        </p:spPr>
        <p:txBody>
          <a:bodyPr wrap="square">
            <a:spAutoFit/>
          </a:bodyPr>
          <a:lstStyle/>
          <a:p>
            <a:r>
              <a:rPr lang="en-US" sz="1600" dirty="0">
                <a:solidFill>
                  <a:schemeClr val="accent1"/>
                </a:solidFill>
              </a:rPr>
              <a:t>Facilitators: Community social support and personal experience positively influence peer support.</a:t>
            </a:r>
          </a:p>
          <a:p>
            <a:r>
              <a:rPr lang="en-US" sz="1600" dirty="0">
                <a:solidFill>
                  <a:schemeClr val="accent1"/>
                </a:solidFill>
              </a:rPr>
              <a:t>Barriers: Stigma and incorrect knowledge are barriers to peer support for PrEP use. </a:t>
            </a:r>
          </a:p>
        </p:txBody>
      </p:sp>
      <p:graphicFrame>
        <p:nvGraphicFramePr>
          <p:cNvPr id="5" name="Table 3">
            <a:extLst>
              <a:ext uri="{FF2B5EF4-FFF2-40B4-BE49-F238E27FC236}">
                <a16:creationId xmlns:a16="http://schemas.microsoft.com/office/drawing/2014/main" id="{852A0380-18FC-6130-6652-186D34347247}"/>
              </a:ext>
            </a:extLst>
          </p:cNvPr>
          <p:cNvGraphicFramePr>
            <a:graphicFrameLocks noGrp="1"/>
          </p:cNvGraphicFramePr>
          <p:nvPr>
            <p:extLst>
              <p:ext uri="{D42A27DB-BD31-4B8C-83A1-F6EECF244321}">
                <p14:modId xmlns:p14="http://schemas.microsoft.com/office/powerpoint/2010/main" val="1853174641"/>
              </p:ext>
            </p:extLst>
          </p:nvPr>
        </p:nvGraphicFramePr>
        <p:xfrm>
          <a:off x="275645" y="2110446"/>
          <a:ext cx="10717034" cy="4437012"/>
        </p:xfrm>
        <a:graphic>
          <a:graphicData uri="http://schemas.openxmlformats.org/drawingml/2006/table">
            <a:tbl>
              <a:tblPr firstRow="1" bandRow="1">
                <a:tableStyleId>{5C22544A-7EE6-4342-B048-85BDC9FD1C3A}</a:tableStyleId>
              </a:tblPr>
              <a:tblGrid>
                <a:gridCol w="430290">
                  <a:extLst>
                    <a:ext uri="{9D8B030D-6E8A-4147-A177-3AD203B41FA5}">
                      <a16:colId xmlns:a16="http://schemas.microsoft.com/office/drawing/2014/main" val="1161037970"/>
                    </a:ext>
                  </a:extLst>
                </a:gridCol>
                <a:gridCol w="2585905">
                  <a:extLst>
                    <a:ext uri="{9D8B030D-6E8A-4147-A177-3AD203B41FA5}">
                      <a16:colId xmlns:a16="http://schemas.microsoft.com/office/drawing/2014/main" val="475640405"/>
                    </a:ext>
                  </a:extLst>
                </a:gridCol>
                <a:gridCol w="4221480">
                  <a:extLst>
                    <a:ext uri="{9D8B030D-6E8A-4147-A177-3AD203B41FA5}">
                      <a16:colId xmlns:a16="http://schemas.microsoft.com/office/drawing/2014/main" val="1127938749"/>
                    </a:ext>
                  </a:extLst>
                </a:gridCol>
                <a:gridCol w="3479359">
                  <a:extLst>
                    <a:ext uri="{9D8B030D-6E8A-4147-A177-3AD203B41FA5}">
                      <a16:colId xmlns:a16="http://schemas.microsoft.com/office/drawing/2014/main" val="853307245"/>
                    </a:ext>
                  </a:extLst>
                </a:gridCol>
              </a:tblGrid>
              <a:tr h="325782">
                <a:tc>
                  <a:txBody>
                    <a:bodyPr/>
                    <a:lstStyle/>
                    <a:p>
                      <a:endParaRPr lang="en-US" sz="1600" dirty="0">
                        <a:solidFill>
                          <a:schemeClr val="bg1"/>
                        </a:solidFill>
                        <a:latin typeface=""/>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sz="1600" dirty="0">
                          <a:solidFill>
                            <a:schemeClr val="bg1"/>
                          </a:solidFill>
                          <a:latin typeface=""/>
                        </a:rPr>
                        <a:t>Capability </a:t>
                      </a:r>
                    </a:p>
                  </a:txBody>
                  <a:tcPr marL="180000" marR="14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600" dirty="0">
                          <a:solidFill>
                            <a:schemeClr val="bg1"/>
                          </a:solidFill>
                          <a:latin typeface=""/>
                        </a:rPr>
                        <a:t>Opportunity</a:t>
                      </a:r>
                    </a:p>
                  </a:txBody>
                  <a:tcPr marL="180000" marR="14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dirty="0">
                          <a:solidFill>
                            <a:schemeClr val="bg1"/>
                          </a:solidFill>
                          <a:latin typeface=""/>
                        </a:rPr>
                        <a:t>Motivation </a:t>
                      </a:r>
                    </a:p>
                  </a:txBody>
                  <a:tcPr marL="180000" marR="14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806209133"/>
                  </a:ext>
                </a:extLst>
              </a:tr>
              <a:tr h="2331511">
                <a:tc>
                  <a:txBody>
                    <a:bodyPr/>
                    <a:lstStyle/>
                    <a:p>
                      <a:pPr marL="14288" lvl="1" indent="0" algn="ctr">
                        <a:buClr>
                          <a:schemeClr val="accent2"/>
                        </a:buClr>
                        <a:buSzPct val="110000"/>
                        <a:buFont typeface="Wingdings" pitchFamily="2" charset="2"/>
                        <a:buNone/>
                        <a:tabLst/>
                      </a:pPr>
                      <a:r>
                        <a:rPr lang="en-US" sz="1800" b="1" dirty="0">
                          <a:solidFill>
                            <a:schemeClr val="bg1"/>
                          </a:solidFill>
                        </a:rPr>
                        <a:t>FACILITATORS</a:t>
                      </a:r>
                    </a:p>
                  </a:txBody>
                  <a:tcPr vert="vert27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285750" indent="-285750">
                        <a:buClr>
                          <a:schemeClr val="accent2"/>
                        </a:buClr>
                        <a:buFont typeface="Wingdings" pitchFamily="2" charset="2"/>
                        <a:buChar char="§"/>
                      </a:pPr>
                      <a:r>
                        <a:rPr lang="en-US" sz="1300" b="0" i="0" dirty="0">
                          <a:solidFill>
                            <a:schemeClr val="tx1"/>
                          </a:solidFill>
                          <a:latin typeface="+mn-lt"/>
                        </a:rPr>
                        <a:t>Product</a:t>
                      </a:r>
                      <a:r>
                        <a:rPr lang="en-US" sz="1300" b="1" i="0" dirty="0">
                          <a:solidFill>
                            <a:schemeClr val="tx1"/>
                          </a:solidFill>
                          <a:latin typeface="+mn-lt"/>
                        </a:rPr>
                        <a:t> information/knowledge </a:t>
                      </a:r>
                      <a:r>
                        <a:rPr lang="en-US" sz="1300" i="0" dirty="0">
                          <a:solidFill>
                            <a:schemeClr val="tx1"/>
                          </a:solidFill>
                          <a:latin typeface="+mn-lt"/>
                        </a:rPr>
                        <a:t> </a:t>
                      </a:r>
                      <a:r>
                        <a:rPr lang="en-US" sz="1300" b="0" i="0" dirty="0">
                          <a:solidFill>
                            <a:schemeClr val="tx1"/>
                          </a:solidFill>
                          <a:latin typeface="+mn-lt"/>
                        </a:rPr>
                        <a:t>can facilitate peer support but requires </a:t>
                      </a:r>
                      <a:r>
                        <a:rPr lang="en-US" sz="1300" b="1" i="0" dirty="0">
                          <a:solidFill>
                            <a:schemeClr val="tx1"/>
                          </a:solidFill>
                          <a:latin typeface="+mn-lt"/>
                        </a:rPr>
                        <a:t>skills and training</a:t>
                      </a:r>
                    </a:p>
                  </a:txBody>
                  <a:tcPr marL="180000" marR="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285750" indent="-285750">
                        <a:buClr>
                          <a:schemeClr val="accent1"/>
                        </a:buClr>
                        <a:buFont typeface="Wingdings" pitchFamily="2" charset="2"/>
                        <a:buChar char="§"/>
                      </a:pPr>
                      <a:r>
                        <a:rPr lang="en-US" sz="1300" b="1" i="0" dirty="0">
                          <a:solidFill>
                            <a:schemeClr val="tx1"/>
                          </a:solidFill>
                          <a:latin typeface="+mn-lt"/>
                        </a:rPr>
                        <a:t>Social support </a:t>
                      </a:r>
                      <a:r>
                        <a:rPr lang="en-US" sz="1300" i="0" dirty="0">
                          <a:solidFill>
                            <a:schemeClr val="tx1"/>
                          </a:solidFill>
                          <a:latin typeface="+mn-lt"/>
                        </a:rPr>
                        <a:t>experienced by peers in the community can increase support of healthy behaviors (e.g. influencers, and peer AGYW using or supporting </a:t>
                      </a:r>
                      <a:r>
                        <a:rPr lang="en-US" sz="1300" i="0" dirty="0" err="1">
                          <a:solidFill>
                            <a:schemeClr val="tx1"/>
                          </a:solidFill>
                          <a:latin typeface="+mn-lt"/>
                        </a:rPr>
                        <a:t>PrEP</a:t>
                      </a:r>
                      <a:r>
                        <a:rPr lang="en-US" sz="1300" i="0" dirty="0">
                          <a:solidFill>
                            <a:schemeClr val="tx1"/>
                          </a:solidFill>
                          <a:latin typeface="+mn-lt"/>
                        </a:rPr>
                        <a:t>)</a:t>
                      </a:r>
                    </a:p>
                  </a:txBody>
                  <a:tcPr marL="180000" marR="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304800" marR="0" lvl="0" indent="-285750" algn="l" defTabSz="457200" rtl="0" eaLnBrk="1" fontAlgn="auto" latinLnBrk="0" hangingPunct="1">
                        <a:lnSpc>
                          <a:spcPct val="100000"/>
                        </a:lnSpc>
                        <a:spcBef>
                          <a:spcPts val="0"/>
                        </a:spcBef>
                        <a:spcAft>
                          <a:spcPts val="0"/>
                        </a:spcAft>
                        <a:buClr>
                          <a:schemeClr val="accent3"/>
                        </a:buClr>
                        <a:buSzTx/>
                        <a:buFont typeface="Wingdings" pitchFamily="2" charset="2"/>
                        <a:buChar char="§"/>
                        <a:tabLst/>
                        <a:defRPr/>
                      </a:pPr>
                      <a:r>
                        <a:rPr lang="en-US" sz="1300" b="0" i="0" dirty="0">
                          <a:solidFill>
                            <a:schemeClr val="tx1"/>
                          </a:solidFill>
                          <a:latin typeface="+mn-lt"/>
                          <a:cs typeface="Calibri" panose="020F0502020204030204" pitchFamily="34" charset="0"/>
                        </a:rPr>
                        <a:t>Understanding the </a:t>
                      </a:r>
                      <a:r>
                        <a:rPr lang="en-US" sz="1300" b="1" i="0" dirty="0">
                          <a:solidFill>
                            <a:schemeClr val="tx1"/>
                          </a:solidFill>
                          <a:latin typeface="+mn-lt"/>
                          <a:cs typeface="Calibri" panose="020F0502020204030204" pitchFamily="34" charset="0"/>
                        </a:rPr>
                        <a:t>potential impact of </a:t>
                      </a:r>
                      <a:r>
                        <a:rPr lang="en-US" sz="1300" b="1" i="0" dirty="0" err="1">
                          <a:solidFill>
                            <a:schemeClr val="tx1"/>
                          </a:solidFill>
                          <a:latin typeface="+mn-lt"/>
                          <a:cs typeface="Calibri" panose="020F0502020204030204" pitchFamily="34" charset="0"/>
                        </a:rPr>
                        <a:t>PrEP</a:t>
                      </a:r>
                      <a:r>
                        <a:rPr lang="en-US" sz="1300" b="0" i="0" dirty="0">
                          <a:solidFill>
                            <a:schemeClr val="tx1"/>
                          </a:solidFill>
                          <a:latin typeface="+mn-lt"/>
                          <a:cs typeface="Calibri" panose="020F0502020204030204" pitchFamily="34" charset="0"/>
                        </a:rPr>
                        <a:t> on AGYW health</a:t>
                      </a:r>
                    </a:p>
                    <a:p>
                      <a:pPr marL="304800" indent="-285750">
                        <a:buClr>
                          <a:schemeClr val="accent3"/>
                        </a:buClr>
                        <a:buFont typeface="Wingdings" pitchFamily="2" charset="2"/>
                        <a:buChar char="§"/>
                        <a:tabLst/>
                      </a:pPr>
                      <a:endParaRPr lang="en-US" sz="1300" b="1" dirty="0">
                        <a:solidFill>
                          <a:schemeClr val="tx1"/>
                        </a:solidFill>
                        <a:latin typeface="+mn-lt"/>
                        <a:ea typeface="Calibri" panose="020F0502020204030204" pitchFamily="34" charset="0"/>
                        <a:cs typeface="Calibri" panose="020F0502020204030204" pitchFamily="34" charset="0"/>
                      </a:endParaRPr>
                    </a:p>
                    <a:p>
                      <a:pPr marL="304800" marR="0" lvl="0" indent="-285750" algn="l" defTabSz="914400" rtl="0" eaLnBrk="1" fontAlgn="auto" latinLnBrk="0" hangingPunct="1">
                        <a:lnSpc>
                          <a:spcPct val="100000"/>
                        </a:lnSpc>
                        <a:spcBef>
                          <a:spcPts val="0"/>
                        </a:spcBef>
                        <a:spcAft>
                          <a:spcPts val="0"/>
                        </a:spcAft>
                        <a:buClr>
                          <a:schemeClr val="accent3"/>
                        </a:buClr>
                        <a:buSzTx/>
                        <a:buFont typeface="Wingdings" pitchFamily="2" charset="2"/>
                        <a:buChar char="§"/>
                        <a:tabLst/>
                        <a:defRPr/>
                      </a:pPr>
                      <a:r>
                        <a:rPr lang="en-US" sz="1300" b="0" i="0" dirty="0">
                          <a:solidFill>
                            <a:schemeClr val="tx1"/>
                          </a:solidFill>
                          <a:latin typeface="+mn-lt"/>
                          <a:cs typeface="Calibri" panose="020F0502020204030204" pitchFamily="34" charset="0"/>
                        </a:rPr>
                        <a:t>Feeling </a:t>
                      </a:r>
                      <a:r>
                        <a:rPr lang="en-US" sz="1300" b="1" i="0" dirty="0">
                          <a:solidFill>
                            <a:schemeClr val="tx1"/>
                          </a:solidFill>
                          <a:latin typeface="+mn-lt"/>
                          <a:cs typeface="Calibri" panose="020F0502020204030204" pitchFamily="34" charset="0"/>
                        </a:rPr>
                        <a:t>empowered to make decisions </a:t>
                      </a:r>
                      <a:r>
                        <a:rPr lang="en-US" sz="1300" b="0" i="0" dirty="0">
                          <a:solidFill>
                            <a:schemeClr val="tx1"/>
                          </a:solidFill>
                          <a:latin typeface="+mn-lt"/>
                          <a:cs typeface="Calibri" panose="020F0502020204030204" pitchFamily="34" charset="0"/>
                        </a:rPr>
                        <a:t>about one’s reproductive healthcare at their own pace </a:t>
                      </a:r>
                      <a:endParaRPr lang="en-US" sz="1300" b="1" i="0" dirty="0">
                        <a:solidFill>
                          <a:schemeClr val="tx1"/>
                        </a:solidFill>
                        <a:latin typeface="+mn-lt"/>
                        <a:ea typeface="Calibri" panose="020F0502020204030204" pitchFamily="34" charset="0"/>
                        <a:cs typeface="Calibri" panose="020F0502020204030204" pitchFamily="34" charset="0"/>
                      </a:endParaRPr>
                    </a:p>
                    <a:p>
                      <a:pPr marL="304800" indent="-285750">
                        <a:buClr>
                          <a:schemeClr val="accent3"/>
                        </a:buClr>
                        <a:buFont typeface="Wingdings" pitchFamily="2" charset="2"/>
                        <a:buChar char="§"/>
                        <a:tabLst/>
                      </a:pPr>
                      <a:endParaRPr lang="en-US" sz="1300" b="1" dirty="0">
                        <a:solidFill>
                          <a:schemeClr val="tx1"/>
                        </a:solidFill>
                        <a:latin typeface="+mn-lt"/>
                        <a:ea typeface="Calibri" panose="020F0502020204030204" pitchFamily="34" charset="0"/>
                        <a:cs typeface="Calibri" panose="020F0502020204030204" pitchFamily="34" charset="0"/>
                      </a:endParaRPr>
                    </a:p>
                    <a:p>
                      <a:pPr marL="304800" indent="-285750">
                        <a:buClr>
                          <a:schemeClr val="accent3"/>
                        </a:buClr>
                        <a:buFont typeface="Wingdings" pitchFamily="2" charset="2"/>
                        <a:buChar char="§"/>
                        <a:tabLst/>
                      </a:pPr>
                      <a:r>
                        <a:rPr lang="en-US" sz="1300" b="1" i="0" dirty="0">
                          <a:solidFill>
                            <a:schemeClr val="tx1"/>
                          </a:solidFill>
                          <a:latin typeface="+mn-lt"/>
                          <a:ea typeface="Calibri" panose="020F0502020204030204" pitchFamily="34" charset="0"/>
                          <a:cs typeface="Calibri" panose="020F0502020204030204" pitchFamily="34" charset="0"/>
                        </a:rPr>
                        <a:t>Personal experience</a:t>
                      </a:r>
                      <a:r>
                        <a:rPr lang="en-US" sz="1300" b="0" i="0" dirty="0">
                          <a:solidFill>
                            <a:schemeClr val="tx1"/>
                          </a:solidFill>
                          <a:latin typeface="+mn-lt"/>
                          <a:ea typeface="Calibri" panose="020F0502020204030204" pitchFamily="34" charset="0"/>
                          <a:cs typeface="Calibri" panose="020F0502020204030204" pitchFamily="34" charset="0"/>
                        </a:rPr>
                        <a:t>, such as recent HIV infection, can motivate peers to share their experience with others to shift behaviors</a:t>
                      </a:r>
                      <a:endParaRPr lang="en-US" sz="1300" b="1" i="0" dirty="0">
                        <a:solidFill>
                          <a:schemeClr val="tx1"/>
                        </a:solidFill>
                        <a:latin typeface="+mn-lt"/>
                        <a:ea typeface="Calibri" panose="020F0502020204030204" pitchFamily="34" charset="0"/>
                        <a:cs typeface="Calibri" panose="020F0502020204030204" pitchFamily="34" charset="0"/>
                      </a:endParaRPr>
                    </a:p>
                  </a:txBody>
                  <a:tcPr marL="180000" marR="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415298330"/>
                  </a:ext>
                </a:extLst>
              </a:tr>
              <a:tr h="1770221">
                <a:tc>
                  <a:txBody>
                    <a:bodyPr/>
                    <a:lstStyle/>
                    <a:p>
                      <a:pPr algn="ctr"/>
                      <a:r>
                        <a:rPr lang="en-US" sz="1800" b="1" dirty="0">
                          <a:solidFill>
                            <a:schemeClr val="bg1"/>
                          </a:solidFill>
                        </a:rPr>
                        <a:t>BARRIERS</a:t>
                      </a:r>
                    </a:p>
                  </a:txBody>
                  <a:tcPr vert="vert27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285750" indent="-285750">
                        <a:buClr>
                          <a:schemeClr val="accent2"/>
                        </a:buClr>
                        <a:buFont typeface="Wingdings" pitchFamily="2" charset="2"/>
                        <a:buChar char="§"/>
                      </a:pPr>
                      <a:r>
                        <a:rPr lang="en-US" sz="1300" b="1" dirty="0">
                          <a:solidFill>
                            <a:schemeClr val="tx1"/>
                          </a:solidFill>
                          <a:latin typeface="+mn-lt"/>
                          <a:cs typeface="Calibri" panose="020F0502020204030204" pitchFamily="34" charset="0"/>
                        </a:rPr>
                        <a:t>Incorrect knowledge</a:t>
                      </a:r>
                      <a:r>
                        <a:rPr lang="en-US" sz="1300" b="0" dirty="0">
                          <a:solidFill>
                            <a:schemeClr val="tx1"/>
                          </a:solidFill>
                          <a:latin typeface="+mn-lt"/>
                          <a:cs typeface="Calibri" panose="020F0502020204030204" pitchFamily="34" charset="0"/>
                        </a:rPr>
                        <a:t> about </a:t>
                      </a:r>
                      <a:r>
                        <a:rPr lang="en-US" sz="1300" i="0" dirty="0">
                          <a:solidFill>
                            <a:schemeClr val="tx1"/>
                          </a:solidFill>
                          <a:latin typeface="+mn-lt"/>
                          <a:cs typeface="Calibri" panose="020F0502020204030204" pitchFamily="34" charset="0"/>
                        </a:rPr>
                        <a:t>oral PrEP can result in suspicion/skepticism that PrEP users are HIV positive, distrust of drugs, etc.</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285750" indent="-285750">
                        <a:buClr>
                          <a:schemeClr val="accent1"/>
                        </a:buClr>
                        <a:buFont typeface="Wingdings" pitchFamily="2" charset="2"/>
                        <a:buChar char="§"/>
                      </a:pPr>
                      <a:r>
                        <a:rPr lang="en-US" sz="1300" b="1" i="0" dirty="0">
                          <a:solidFill>
                            <a:schemeClr val="tx1"/>
                          </a:solidFill>
                          <a:latin typeface="+mn-lt"/>
                          <a:ea typeface="Calibri" panose="020F0502020204030204" pitchFamily="34" charset="0"/>
                          <a:cs typeface="Calibri" panose="020F0502020204030204" pitchFamily="34" charset="0"/>
                        </a:rPr>
                        <a:t>Stigma and negative misconceptions </a:t>
                      </a:r>
                      <a:r>
                        <a:rPr lang="en-US" sz="1300" b="0" i="0" dirty="0">
                          <a:solidFill>
                            <a:schemeClr val="tx1"/>
                          </a:solidFill>
                          <a:latin typeface="+mn-lt"/>
                          <a:ea typeface="Calibri" panose="020F0502020204030204" pitchFamily="34" charset="0"/>
                          <a:cs typeface="Calibri" panose="020F0502020204030204" pitchFamily="34" charset="0"/>
                        </a:rPr>
                        <a:t>can lead peers not to support AGYW </a:t>
                      </a:r>
                      <a:r>
                        <a:rPr lang="en-US" sz="1300" b="0" i="0" dirty="0" err="1">
                          <a:solidFill>
                            <a:schemeClr val="tx1"/>
                          </a:solidFill>
                          <a:latin typeface="+mn-lt"/>
                          <a:ea typeface="Calibri" panose="020F0502020204030204" pitchFamily="34" charset="0"/>
                          <a:cs typeface="Calibri" panose="020F0502020204030204" pitchFamily="34" charset="0"/>
                        </a:rPr>
                        <a:t>PrEP</a:t>
                      </a:r>
                      <a:r>
                        <a:rPr lang="en-US" sz="1300" b="0" i="0" dirty="0">
                          <a:solidFill>
                            <a:schemeClr val="tx1"/>
                          </a:solidFill>
                          <a:latin typeface="+mn-lt"/>
                          <a:ea typeface="Calibri" panose="020F0502020204030204" pitchFamily="34" charset="0"/>
                          <a:cs typeface="Calibri" panose="020F0502020204030204" pitchFamily="34" charset="0"/>
                        </a:rPr>
                        <a:t> use</a:t>
                      </a:r>
                      <a:endParaRPr lang="en-US" sz="1300" i="0" dirty="0">
                        <a:solidFill>
                          <a:schemeClr val="tx1"/>
                        </a:solidFill>
                        <a:latin typeface="+mn-lt"/>
                        <a:cs typeface="Calibri" panose="020F0502020204030204" pitchFamily="34" charset="0"/>
                      </a:endParaRPr>
                    </a:p>
                    <a:p>
                      <a:pPr marL="285750" indent="-285750">
                        <a:buClr>
                          <a:schemeClr val="accent1"/>
                        </a:buClr>
                        <a:buFont typeface="Wingdings" pitchFamily="2" charset="2"/>
                        <a:buChar char="§"/>
                      </a:pPr>
                      <a:endParaRPr lang="en-US" sz="1300" b="1" i="0" dirty="0">
                        <a:solidFill>
                          <a:schemeClr val="tx1"/>
                        </a:solidFill>
                        <a:latin typeface="+mn-lt"/>
                        <a:cs typeface="Calibri" panose="020F0502020204030204" pitchFamily="34" charset="0"/>
                      </a:endParaRPr>
                    </a:p>
                    <a:p>
                      <a:pPr marL="285750" indent="-285750">
                        <a:buClr>
                          <a:schemeClr val="accent1"/>
                        </a:buClr>
                        <a:buFont typeface="Wingdings" pitchFamily="2" charset="2"/>
                        <a:buChar char="§"/>
                      </a:pPr>
                      <a:r>
                        <a:rPr lang="en-US" sz="1300" b="0" dirty="0">
                          <a:solidFill>
                            <a:schemeClr val="tx1"/>
                          </a:solidFill>
                          <a:latin typeface="+mn-lt"/>
                        </a:rPr>
                        <a:t>Demands on their </a:t>
                      </a:r>
                      <a:r>
                        <a:rPr lang="en-US" sz="1300" b="1" dirty="0">
                          <a:solidFill>
                            <a:schemeClr val="tx1"/>
                          </a:solidFill>
                          <a:latin typeface="+mn-lt"/>
                        </a:rPr>
                        <a:t>time </a:t>
                      </a:r>
                      <a:r>
                        <a:rPr lang="en-US" sz="1300" b="0" dirty="0">
                          <a:solidFill>
                            <a:schemeClr val="tx1"/>
                          </a:solidFill>
                          <a:latin typeface="+mn-lt"/>
                        </a:rPr>
                        <a:t>and limited financial </a:t>
                      </a:r>
                      <a:r>
                        <a:rPr lang="en-US" sz="1300" b="1" dirty="0">
                          <a:solidFill>
                            <a:schemeClr val="tx1"/>
                          </a:solidFill>
                          <a:latin typeface="+mn-lt"/>
                        </a:rPr>
                        <a:t>resources</a:t>
                      </a:r>
                      <a:r>
                        <a:rPr lang="en-US" sz="1300" b="0" dirty="0">
                          <a:solidFill>
                            <a:schemeClr val="tx1"/>
                          </a:solidFill>
                          <a:latin typeface="+mn-lt"/>
                        </a:rPr>
                        <a:t> can limit AGYW attendance at peer support groups </a:t>
                      </a:r>
                    </a:p>
                    <a:p>
                      <a:pPr marL="285750" indent="-285750">
                        <a:buClr>
                          <a:schemeClr val="accent1"/>
                        </a:buClr>
                        <a:buFont typeface="Wingdings" pitchFamily="2" charset="2"/>
                        <a:buChar char="§"/>
                      </a:pPr>
                      <a:endParaRPr lang="en-US" sz="1300" b="0" i="0" dirty="0">
                        <a:solidFill>
                          <a:schemeClr val="tx1"/>
                        </a:solidFill>
                        <a:latin typeface="+mn-lt"/>
                        <a:ea typeface="Calibri" panose="020F0502020204030204" pitchFamily="34" charset="0"/>
                        <a:cs typeface="Calibri" panose="020F0502020204030204" pitchFamily="34" charset="0"/>
                      </a:endParaRPr>
                    </a:p>
                    <a:p>
                      <a:pPr marL="285750" indent="-285750">
                        <a:buClr>
                          <a:schemeClr val="accent1"/>
                        </a:buClr>
                        <a:buFont typeface="Wingdings" pitchFamily="2" charset="2"/>
                        <a:buChar char="§"/>
                      </a:pPr>
                      <a:r>
                        <a:rPr lang="en-US" sz="1300" b="1" i="0" dirty="0">
                          <a:solidFill>
                            <a:schemeClr val="tx1"/>
                          </a:solidFill>
                          <a:latin typeface="+mn-lt"/>
                          <a:ea typeface="Calibri" panose="020F0502020204030204" pitchFamily="34" charset="0"/>
                          <a:cs typeface="Calibri" panose="020F0502020204030204" pitchFamily="34" charset="0"/>
                        </a:rPr>
                        <a:t>Delivery points with limited accessibility </a:t>
                      </a:r>
                      <a:r>
                        <a:rPr lang="en-US" sz="1300" b="0" i="0" dirty="0">
                          <a:solidFill>
                            <a:schemeClr val="tx1"/>
                          </a:solidFill>
                          <a:latin typeface="+mn-lt"/>
                          <a:ea typeface="Calibri" panose="020F0502020204030204" pitchFamily="34" charset="0"/>
                          <a:cs typeface="Calibri" panose="020F0502020204030204" pitchFamily="34" charset="0"/>
                        </a:rPr>
                        <a:t>or high stigma (e.g. clinics administering HIV treatment)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342900" marR="0" lvl="0" indent="-285750" algn="l" defTabSz="457200" rtl="0" eaLnBrk="1" fontAlgn="auto" latinLnBrk="0" hangingPunct="1">
                        <a:lnSpc>
                          <a:spcPct val="100000"/>
                        </a:lnSpc>
                        <a:spcBef>
                          <a:spcPts val="0"/>
                        </a:spcBef>
                        <a:spcAft>
                          <a:spcPts val="0"/>
                        </a:spcAft>
                        <a:buClr>
                          <a:schemeClr val="accent3"/>
                        </a:buClr>
                        <a:buSzTx/>
                        <a:buFont typeface="Wingdings" pitchFamily="2" charset="2"/>
                        <a:buChar char="§"/>
                        <a:tabLst/>
                        <a:defRPr/>
                      </a:pPr>
                      <a:r>
                        <a:rPr lang="en-US" sz="1300" b="1" i="0" dirty="0">
                          <a:solidFill>
                            <a:schemeClr val="tx1"/>
                          </a:solidFill>
                          <a:latin typeface="+mn-lt"/>
                          <a:cs typeface="Calibri" panose="020F0502020204030204" pitchFamily="34" charset="0"/>
                        </a:rPr>
                        <a:t>Belief</a:t>
                      </a:r>
                      <a:r>
                        <a:rPr lang="en-US" sz="1300" b="0" i="0" dirty="0">
                          <a:solidFill>
                            <a:schemeClr val="tx1"/>
                          </a:solidFill>
                          <a:latin typeface="+mn-lt"/>
                          <a:cs typeface="Calibri" panose="020F0502020204030204" pitchFamily="34" charset="0"/>
                        </a:rPr>
                        <a:t> that product use will lead to </a:t>
                      </a:r>
                      <a:r>
                        <a:rPr lang="en-US" sz="1300" b="1" i="0" dirty="0">
                          <a:solidFill>
                            <a:schemeClr val="tx1"/>
                          </a:solidFill>
                          <a:latin typeface="+mn-lt"/>
                          <a:cs typeface="Calibri" panose="020F0502020204030204" pitchFamily="34" charset="0"/>
                        </a:rPr>
                        <a:t>negative health or social outcomes </a:t>
                      </a:r>
                      <a:r>
                        <a:rPr lang="en-US" sz="1300" b="0" i="0" dirty="0">
                          <a:solidFill>
                            <a:schemeClr val="tx1"/>
                          </a:solidFill>
                          <a:latin typeface="+mn-lt"/>
                          <a:cs typeface="Calibri" panose="020F0502020204030204" pitchFamily="34" charset="0"/>
                        </a:rPr>
                        <a:t>(e.g. detrimental side effects, may cause HIV infection, or promote promiscuity) </a:t>
                      </a:r>
                      <a:endParaRPr lang="en-US" sz="1300" b="0" i="0" dirty="0">
                        <a:solidFill>
                          <a:schemeClr val="tx1"/>
                        </a:solidFill>
                        <a:latin typeface="+mn-lt"/>
                        <a:ea typeface="+mn-ea"/>
                        <a:cs typeface="Calibri" panose="020F0502020204030204" pitchFamily="34" charset="0"/>
                      </a:endParaRPr>
                    </a:p>
                    <a:p>
                      <a:pPr marL="342900" marR="0" lvl="0" indent="-285750" algn="l" defTabSz="457200" rtl="0" eaLnBrk="1" fontAlgn="auto" latinLnBrk="0" hangingPunct="1">
                        <a:lnSpc>
                          <a:spcPct val="100000"/>
                        </a:lnSpc>
                        <a:spcBef>
                          <a:spcPts val="0"/>
                        </a:spcBef>
                        <a:spcAft>
                          <a:spcPts val="0"/>
                        </a:spcAft>
                        <a:buClr>
                          <a:schemeClr val="accent3"/>
                        </a:buClr>
                        <a:buSzTx/>
                        <a:buFont typeface="Wingdings" pitchFamily="2" charset="2"/>
                        <a:buChar char="§"/>
                        <a:tabLst/>
                        <a:defRPr/>
                      </a:pPr>
                      <a:endParaRPr lang="en-US" sz="1300" b="0" i="0" dirty="0">
                        <a:solidFill>
                          <a:schemeClr val="tx1"/>
                        </a:solidFill>
                        <a:latin typeface="+mn-lt"/>
                        <a:ea typeface="+mn-ea"/>
                        <a:cs typeface="Calibri" panose="020F0502020204030204" pitchFamily="34" charset="0"/>
                      </a:endParaRPr>
                    </a:p>
                    <a:p>
                      <a:pPr marL="342900" marR="0" lvl="0" indent="-285750" algn="l" defTabSz="457200" rtl="0" eaLnBrk="1" fontAlgn="auto" latinLnBrk="0" hangingPunct="1">
                        <a:lnSpc>
                          <a:spcPct val="100000"/>
                        </a:lnSpc>
                        <a:spcBef>
                          <a:spcPts val="0"/>
                        </a:spcBef>
                        <a:spcAft>
                          <a:spcPts val="0"/>
                        </a:spcAft>
                        <a:buClr>
                          <a:schemeClr val="accent3"/>
                        </a:buClr>
                        <a:buSzTx/>
                        <a:buFont typeface="Wingdings" pitchFamily="2" charset="2"/>
                        <a:buChar char="§"/>
                        <a:tabLst/>
                        <a:defRPr/>
                      </a:pPr>
                      <a:r>
                        <a:rPr lang="en-US" sz="1300" b="0" dirty="0">
                          <a:solidFill>
                            <a:schemeClr val="tx1"/>
                          </a:solidFill>
                          <a:latin typeface="+mn-lt"/>
                          <a:ea typeface="Calibri" panose="020F0502020204030204" pitchFamily="34" charset="0"/>
                          <a:cs typeface="Calibri" panose="020F0502020204030204" pitchFamily="34" charset="0"/>
                        </a:rPr>
                        <a:t>Focus on </a:t>
                      </a:r>
                      <a:r>
                        <a:rPr lang="en-US" sz="1300" b="1" dirty="0">
                          <a:solidFill>
                            <a:schemeClr val="tx1"/>
                          </a:solidFill>
                          <a:latin typeface="+mn-lt"/>
                          <a:ea typeface="Calibri" panose="020F0502020204030204" pitchFamily="34" charset="0"/>
                          <a:cs typeface="Calibri" panose="020F0502020204030204" pitchFamily="34" charset="0"/>
                        </a:rPr>
                        <a:t>risk/responsibility </a:t>
                      </a:r>
                      <a:r>
                        <a:rPr lang="en-US" sz="1300" b="0" dirty="0">
                          <a:solidFill>
                            <a:schemeClr val="tx1"/>
                          </a:solidFill>
                          <a:latin typeface="+mn-lt"/>
                          <a:ea typeface="Calibri" panose="020F0502020204030204" pitchFamily="34" charset="0"/>
                          <a:cs typeface="Calibri" panose="020F0502020204030204" pitchFamily="34" charset="0"/>
                        </a:rPr>
                        <a:t>to motivate </a:t>
                      </a:r>
                      <a:r>
                        <a:rPr lang="en-US" sz="1300" b="0" dirty="0" err="1">
                          <a:solidFill>
                            <a:schemeClr val="tx1"/>
                          </a:solidFill>
                          <a:latin typeface="+mn-lt"/>
                          <a:ea typeface="Calibri" panose="020F0502020204030204" pitchFamily="34" charset="0"/>
                          <a:cs typeface="Calibri" panose="020F0502020204030204" pitchFamily="34" charset="0"/>
                        </a:rPr>
                        <a:t>PrEP</a:t>
                      </a:r>
                      <a:r>
                        <a:rPr lang="en-US" sz="1300" b="0" dirty="0">
                          <a:solidFill>
                            <a:schemeClr val="tx1"/>
                          </a:solidFill>
                          <a:latin typeface="+mn-lt"/>
                          <a:ea typeface="Calibri" panose="020F0502020204030204" pitchFamily="34" charset="0"/>
                          <a:cs typeface="Calibri" panose="020F0502020204030204" pitchFamily="34" charset="0"/>
                        </a:rPr>
                        <a:t> use, rather than relationships and future desires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742413940"/>
                  </a:ext>
                </a:extLst>
              </a:tr>
            </a:tbl>
          </a:graphicData>
        </a:graphic>
      </p:graphicFrame>
    </p:spTree>
    <p:extLst>
      <p:ext uri="{BB962C8B-B14F-4D97-AF65-F5344CB8AC3E}">
        <p14:creationId xmlns:p14="http://schemas.microsoft.com/office/powerpoint/2010/main" val="227265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289E1B-3496-0E4F-B67B-5928E4EF72D2}"/>
              </a:ext>
            </a:extLst>
          </p:cNvPr>
          <p:cNvSpPr>
            <a:spLocks noGrp="1"/>
          </p:cNvSpPr>
          <p:nvPr>
            <p:ph type="body" sz="quarter" idx="13"/>
          </p:nvPr>
        </p:nvSpPr>
        <p:spPr/>
        <p:txBody>
          <a:bodyPr/>
          <a:lstStyle/>
          <a:p>
            <a:r>
              <a:rPr lang="en-GB" dirty="0"/>
              <a:t>3</a:t>
            </a:r>
          </a:p>
        </p:txBody>
      </p:sp>
      <p:sp>
        <p:nvSpPr>
          <p:cNvPr id="3" name="Text Placeholder 2">
            <a:extLst>
              <a:ext uri="{FF2B5EF4-FFF2-40B4-BE49-F238E27FC236}">
                <a16:creationId xmlns:a16="http://schemas.microsoft.com/office/drawing/2014/main" id="{FB8D6713-85EC-BD43-93AE-13621D6C35A1}"/>
              </a:ext>
            </a:extLst>
          </p:cNvPr>
          <p:cNvSpPr>
            <a:spLocks noGrp="1"/>
          </p:cNvSpPr>
          <p:nvPr>
            <p:ph type="body" sz="quarter" idx="14"/>
          </p:nvPr>
        </p:nvSpPr>
        <p:spPr/>
        <p:txBody>
          <a:bodyPr/>
          <a:lstStyle/>
          <a:p>
            <a:r>
              <a:rPr lang="en-GB" dirty="0"/>
              <a:t>Promising interventions to build community acceptance</a:t>
            </a:r>
          </a:p>
        </p:txBody>
      </p:sp>
    </p:spTree>
    <p:extLst>
      <p:ext uri="{BB962C8B-B14F-4D97-AF65-F5344CB8AC3E}">
        <p14:creationId xmlns:p14="http://schemas.microsoft.com/office/powerpoint/2010/main" val="2445701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EBAB-C229-B864-AD33-29DC36E5AF9F}"/>
              </a:ext>
            </a:extLst>
          </p:cNvPr>
          <p:cNvSpPr>
            <a:spLocks noGrp="1"/>
          </p:cNvSpPr>
          <p:nvPr>
            <p:ph type="title"/>
          </p:nvPr>
        </p:nvSpPr>
        <p:spPr/>
        <p:txBody>
          <a:bodyPr/>
          <a:lstStyle/>
          <a:p>
            <a:r>
              <a:rPr lang="en-GB" dirty="0"/>
              <a:t>What we found</a:t>
            </a:r>
          </a:p>
        </p:txBody>
      </p:sp>
      <p:grpSp>
        <p:nvGrpSpPr>
          <p:cNvPr id="4" name="Group 3">
            <a:extLst>
              <a:ext uri="{FF2B5EF4-FFF2-40B4-BE49-F238E27FC236}">
                <a16:creationId xmlns:a16="http://schemas.microsoft.com/office/drawing/2014/main" id="{CE481DA1-88D3-4FF4-A86D-3C7443D8806C}"/>
              </a:ext>
            </a:extLst>
          </p:cNvPr>
          <p:cNvGrpSpPr/>
          <p:nvPr/>
        </p:nvGrpSpPr>
        <p:grpSpPr>
          <a:xfrm>
            <a:off x="-4" y="2859562"/>
            <a:ext cx="10955980" cy="2576312"/>
            <a:chOff x="-1" y="1223553"/>
            <a:chExt cx="10955980" cy="2576312"/>
          </a:xfrm>
        </p:grpSpPr>
        <p:sp>
          <p:nvSpPr>
            <p:cNvPr id="5" name="Round Same Side Corner Rectangle 1">
              <a:extLst>
                <a:ext uri="{FF2B5EF4-FFF2-40B4-BE49-F238E27FC236}">
                  <a16:creationId xmlns:a16="http://schemas.microsoft.com/office/drawing/2014/main" id="{D8C0B3EE-62A5-81D5-23AA-2D151068EB63}"/>
                </a:ext>
              </a:extLst>
            </p:cNvPr>
            <p:cNvSpPr/>
            <p:nvPr/>
          </p:nvSpPr>
          <p:spPr>
            <a:xfrm rot="5400000">
              <a:off x="5058025" y="-3834473"/>
              <a:ext cx="762155" cy="10878207"/>
            </a:xfrm>
            <a:prstGeom prst="round2SameRect">
              <a:avLst>
                <a:gd name="adj1" fmla="val 48323"/>
                <a:gd name="adj2" fmla="val 0"/>
              </a:avLst>
            </a:prstGeom>
            <a:solidFill>
              <a:srgbClr val="E9F0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ame Side Corner Rectangle 1">
              <a:extLst>
                <a:ext uri="{FF2B5EF4-FFF2-40B4-BE49-F238E27FC236}">
                  <a16:creationId xmlns:a16="http://schemas.microsoft.com/office/drawing/2014/main" id="{83693D3C-A20D-FEE0-ED27-5758967087F4}"/>
                </a:ext>
              </a:extLst>
            </p:cNvPr>
            <p:cNvSpPr/>
            <p:nvPr/>
          </p:nvSpPr>
          <p:spPr>
            <a:xfrm rot="5400000">
              <a:off x="5071950" y="-2922129"/>
              <a:ext cx="757214" cy="10878207"/>
            </a:xfrm>
            <a:prstGeom prst="round2SameRect">
              <a:avLst>
                <a:gd name="adj1" fmla="val 48323"/>
                <a:gd name="adj2" fmla="val 0"/>
              </a:avLst>
            </a:prstGeom>
            <a:solidFill>
              <a:srgbClr val="F2E8E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 Same Side Corner Rectangle 1">
              <a:extLst>
                <a:ext uri="{FF2B5EF4-FFF2-40B4-BE49-F238E27FC236}">
                  <a16:creationId xmlns:a16="http://schemas.microsoft.com/office/drawing/2014/main" id="{F36508E1-0C6F-A522-C1B9-FC501F3B7B5A}"/>
                </a:ext>
              </a:extLst>
            </p:cNvPr>
            <p:cNvSpPr/>
            <p:nvPr/>
          </p:nvSpPr>
          <p:spPr>
            <a:xfrm rot="5400000">
              <a:off x="5060494" y="-2017846"/>
              <a:ext cx="757216" cy="10878206"/>
            </a:xfrm>
            <a:prstGeom prst="round2SameRect">
              <a:avLst>
                <a:gd name="adj1" fmla="val 48323"/>
                <a:gd name="adj2" fmla="val 0"/>
              </a:avLst>
            </a:prstGeom>
            <a:solidFill>
              <a:srgbClr val="FDF6E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3E59210-1DF5-646C-8F78-DCDDC0D584CD}"/>
                </a:ext>
              </a:extLst>
            </p:cNvPr>
            <p:cNvSpPr txBox="1"/>
            <p:nvPr/>
          </p:nvSpPr>
          <p:spPr>
            <a:xfrm>
              <a:off x="889696" y="1261589"/>
              <a:ext cx="9877096" cy="646331"/>
            </a:xfrm>
            <a:prstGeom prst="rect">
              <a:avLst/>
            </a:prstGeom>
            <a:noFill/>
          </p:spPr>
          <p:txBody>
            <a:bodyPr wrap="square">
              <a:spAutoFit/>
            </a:bodyPr>
            <a:lstStyle/>
            <a:p>
              <a:pPr>
                <a:buClr>
                  <a:schemeClr val="accent1"/>
                </a:buClr>
                <a:buSzPct val="110000"/>
              </a:pPr>
              <a:r>
                <a:rPr lang="en-US" sz="2000" b="1" dirty="0">
                  <a:solidFill>
                    <a:schemeClr val="accent1"/>
                  </a:solidFill>
                </a:rPr>
                <a:t>8</a:t>
              </a:r>
              <a:r>
                <a:rPr lang="en-US" sz="1600" dirty="0">
                  <a:solidFill>
                    <a:schemeClr val="accent1"/>
                  </a:solidFill>
                </a:rPr>
                <a:t>  </a:t>
              </a:r>
              <a:r>
                <a:rPr lang="en-US" sz="1600" b="1" dirty="0">
                  <a:solidFill>
                    <a:srgbClr val="05676D"/>
                  </a:solidFill>
                </a:rPr>
                <a:t>PrEP-specific interventions </a:t>
              </a:r>
              <a:r>
                <a:rPr lang="en-US" sz="1600" dirty="0"/>
                <a:t>were identified as promising (or intended for evaluation); </a:t>
              </a:r>
              <a:r>
                <a:rPr lang="en-US" sz="2000" b="1" dirty="0">
                  <a:solidFill>
                    <a:srgbClr val="05676D"/>
                  </a:solidFill>
                </a:rPr>
                <a:t>6</a:t>
              </a:r>
              <a:r>
                <a:rPr lang="en-US" sz="2000" b="1" dirty="0"/>
                <a:t> </a:t>
              </a:r>
              <a:r>
                <a:rPr lang="en-US" sz="1600" dirty="0"/>
                <a:t>of these were presented for “deep-dive” analysis within the Action Tank  </a:t>
              </a:r>
            </a:p>
          </p:txBody>
        </p:sp>
        <p:sp>
          <p:nvSpPr>
            <p:cNvPr id="9" name="TextBox 8">
              <a:extLst>
                <a:ext uri="{FF2B5EF4-FFF2-40B4-BE49-F238E27FC236}">
                  <a16:creationId xmlns:a16="http://schemas.microsoft.com/office/drawing/2014/main" id="{D078E442-0D34-1011-9A8D-D79058211DB8}"/>
                </a:ext>
              </a:extLst>
            </p:cNvPr>
            <p:cNvSpPr txBox="1"/>
            <p:nvPr/>
          </p:nvSpPr>
          <p:spPr>
            <a:xfrm>
              <a:off x="872514" y="2205908"/>
              <a:ext cx="9877096" cy="646331"/>
            </a:xfrm>
            <a:prstGeom prst="rect">
              <a:avLst/>
            </a:prstGeom>
            <a:noFill/>
          </p:spPr>
          <p:txBody>
            <a:bodyPr wrap="square">
              <a:spAutoFit/>
            </a:bodyPr>
            <a:lstStyle/>
            <a:p>
              <a:pPr>
                <a:buClr>
                  <a:schemeClr val="accent3"/>
                </a:buClr>
                <a:buSzPct val="110000"/>
              </a:pPr>
              <a:r>
                <a:rPr lang="en-US" sz="2000" b="1" dirty="0">
                  <a:solidFill>
                    <a:schemeClr val="accent2"/>
                  </a:solidFill>
                </a:rPr>
                <a:t>27</a:t>
              </a:r>
              <a:r>
                <a:rPr lang="en-US" sz="1600" dirty="0"/>
                <a:t> </a:t>
              </a:r>
              <a:r>
                <a:rPr lang="en-US" sz="1600" b="1" dirty="0">
                  <a:solidFill>
                    <a:schemeClr val="accent2"/>
                  </a:solidFill>
                </a:rPr>
                <a:t>sector-adjacent interventions </a:t>
              </a:r>
              <a:r>
                <a:rPr lang="en-US" sz="1600" dirty="0"/>
                <a:t>were shortlisted for relevance based on the selection criteria; </a:t>
              </a:r>
              <a:r>
                <a:rPr lang="en-US" sz="2000" b="1" dirty="0">
                  <a:solidFill>
                    <a:schemeClr val="accent2"/>
                  </a:solidFill>
                </a:rPr>
                <a:t>5 </a:t>
              </a:r>
              <a:r>
                <a:rPr lang="en-US" sz="1600" dirty="0"/>
                <a:t>of these were presented for “deep-dive” analysis within the Action Tank </a:t>
              </a:r>
            </a:p>
          </p:txBody>
        </p:sp>
        <p:sp>
          <p:nvSpPr>
            <p:cNvPr id="10" name="TextBox 9">
              <a:extLst>
                <a:ext uri="{FF2B5EF4-FFF2-40B4-BE49-F238E27FC236}">
                  <a16:creationId xmlns:a16="http://schemas.microsoft.com/office/drawing/2014/main" id="{370F0202-9965-9451-79F3-C84AE6C4306F}"/>
                </a:ext>
              </a:extLst>
            </p:cNvPr>
            <p:cNvSpPr txBox="1"/>
            <p:nvPr/>
          </p:nvSpPr>
          <p:spPr>
            <a:xfrm>
              <a:off x="889696" y="3076492"/>
              <a:ext cx="10066283" cy="646331"/>
            </a:xfrm>
            <a:prstGeom prst="rect">
              <a:avLst/>
            </a:prstGeom>
            <a:noFill/>
          </p:spPr>
          <p:txBody>
            <a:bodyPr wrap="square">
              <a:spAutoFit/>
            </a:bodyPr>
            <a:lstStyle/>
            <a:p>
              <a:pPr>
                <a:buClr>
                  <a:schemeClr val="accent3"/>
                </a:buClr>
                <a:buSzPct val="110000"/>
              </a:pPr>
              <a:r>
                <a:rPr lang="en-US" sz="2000" b="1" dirty="0">
                  <a:solidFill>
                    <a:srgbClr val="DE9F3B"/>
                  </a:solidFill>
                </a:rPr>
                <a:t>11</a:t>
              </a:r>
              <a:r>
                <a:rPr lang="en-US" sz="1600" dirty="0"/>
                <a:t> interventions (PrEP-specific and sector-adjacent) were presented for a “deep-dive” analysis within the Action </a:t>
              </a:r>
              <a:br>
                <a:rPr lang="en-US" sz="1600" dirty="0"/>
              </a:br>
              <a:r>
                <a:rPr lang="en-US" sz="1600" dirty="0"/>
                <a:t>Tank; these presentations are available in the full report </a:t>
              </a:r>
            </a:p>
          </p:txBody>
        </p:sp>
        <p:sp>
          <p:nvSpPr>
            <p:cNvPr id="11" name="Round Same Side Corner Rectangle 1">
              <a:extLst>
                <a:ext uri="{FF2B5EF4-FFF2-40B4-BE49-F238E27FC236}">
                  <a16:creationId xmlns:a16="http://schemas.microsoft.com/office/drawing/2014/main" id="{2C96F024-3422-ED2C-0DFB-074CFD827629}"/>
                </a:ext>
              </a:extLst>
            </p:cNvPr>
            <p:cNvSpPr/>
            <p:nvPr/>
          </p:nvSpPr>
          <p:spPr>
            <a:xfrm rot="5400000">
              <a:off x="8062" y="1232538"/>
              <a:ext cx="762156" cy="755375"/>
            </a:xfrm>
            <a:prstGeom prst="round2SameRect">
              <a:avLst>
                <a:gd name="adj1" fmla="val 48323"/>
                <a:gd name="adj2" fmla="val 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ame Side Corner Rectangle 1">
              <a:extLst>
                <a:ext uri="{FF2B5EF4-FFF2-40B4-BE49-F238E27FC236}">
                  <a16:creationId xmlns:a16="http://schemas.microsoft.com/office/drawing/2014/main" id="{A1423016-36F4-6660-3A51-E870A0C0C8B4}"/>
                </a:ext>
              </a:extLst>
            </p:cNvPr>
            <p:cNvSpPr/>
            <p:nvPr/>
          </p:nvSpPr>
          <p:spPr>
            <a:xfrm rot="5400000">
              <a:off x="8063" y="3041099"/>
              <a:ext cx="762156" cy="755375"/>
            </a:xfrm>
            <a:prstGeom prst="round2SameRect">
              <a:avLst>
                <a:gd name="adj1" fmla="val 48323"/>
                <a:gd name="adj2" fmla="val 0"/>
              </a:avLst>
            </a:prstGeom>
            <a:solidFill>
              <a:srgbClr val="DE9F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Content Placeholder 4">
            <a:extLst>
              <a:ext uri="{FF2B5EF4-FFF2-40B4-BE49-F238E27FC236}">
                <a16:creationId xmlns:a16="http://schemas.microsoft.com/office/drawing/2014/main" id="{7C4CD80C-1312-101F-5C06-143908EEB755}"/>
              </a:ext>
            </a:extLst>
          </p:cNvPr>
          <p:cNvSpPr>
            <a:spLocks noGrp="1"/>
          </p:cNvSpPr>
          <p:nvPr>
            <p:ph idx="1"/>
          </p:nvPr>
        </p:nvSpPr>
        <p:spPr>
          <a:xfrm>
            <a:off x="755372" y="1074840"/>
            <a:ext cx="10200604" cy="1564637"/>
          </a:xfrm>
        </p:spPr>
        <p:txBody>
          <a:bodyPr anchor="ctr">
            <a:noAutofit/>
          </a:bodyPr>
          <a:lstStyle/>
          <a:p>
            <a:pPr marL="0" indent="0">
              <a:lnSpc>
                <a:spcPct val="100000"/>
              </a:lnSpc>
              <a:buSzPct val="110000"/>
              <a:buNone/>
            </a:pPr>
            <a:r>
              <a:rPr lang="en-US" sz="1600" dirty="0">
                <a:solidFill>
                  <a:schemeClr val="tx1"/>
                </a:solidFill>
              </a:rPr>
              <a:t>Informed by the above analysis, we sought to identify </a:t>
            </a:r>
            <a:r>
              <a:rPr lang="en-US" sz="1600" b="1" dirty="0">
                <a:solidFill>
                  <a:schemeClr val="tx1"/>
                </a:solidFill>
              </a:rPr>
              <a:t>interventions that successfully built community acceptance among the primary influencers</a:t>
            </a:r>
            <a:r>
              <a:rPr lang="en-US" sz="1600" dirty="0">
                <a:solidFill>
                  <a:schemeClr val="tx1"/>
                </a:solidFill>
              </a:rPr>
              <a:t>. Interventions were prioritized if they were implemented between 2011-present, intended to improve health outcomes for youth in Africa, included some form of evaluation, and focused on HIV prevention, treatment and care or “adjacent areas” (e.g. reproductive healthcare, gender-based violence prevention). </a:t>
            </a:r>
          </a:p>
          <a:p>
            <a:pPr marL="0" indent="0">
              <a:lnSpc>
                <a:spcPct val="100000"/>
              </a:lnSpc>
              <a:buSzPct val="110000"/>
              <a:buNone/>
            </a:pPr>
            <a:r>
              <a:rPr lang="en-US" sz="1600" dirty="0">
                <a:solidFill>
                  <a:schemeClr val="tx1"/>
                </a:solidFill>
              </a:rPr>
              <a:t>The Annex includes a full list of identified interventions. </a:t>
            </a:r>
          </a:p>
        </p:txBody>
      </p:sp>
      <p:sp>
        <p:nvSpPr>
          <p:cNvPr id="15" name="Content Placeholder 4">
            <a:extLst>
              <a:ext uri="{FF2B5EF4-FFF2-40B4-BE49-F238E27FC236}">
                <a16:creationId xmlns:a16="http://schemas.microsoft.com/office/drawing/2014/main" id="{F38BBDF7-22AE-5C7F-8C39-C09F6F3EE226}"/>
              </a:ext>
            </a:extLst>
          </p:cNvPr>
          <p:cNvSpPr txBox="1">
            <a:spLocks/>
          </p:cNvSpPr>
          <p:nvPr/>
        </p:nvSpPr>
        <p:spPr>
          <a:xfrm>
            <a:off x="755371" y="5655960"/>
            <a:ext cx="10111377" cy="93824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E0A141"/>
              </a:buClr>
              <a:buFont typeface="Wingdings" pitchFamily="2" charset="2"/>
              <a:buChar char="§"/>
              <a:defRPr sz="2800" kern="1200">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rgbClr val="E0A141"/>
              </a:buClr>
              <a:buFont typeface="Arial" panose="020B0604020202020204" pitchFamily="34" charset="0"/>
              <a:buChar char="•"/>
              <a:defRPr sz="2400" kern="1200">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rgbClr val="E0A141"/>
              </a:buClr>
              <a:buFont typeface="Arial" panose="020B0604020202020204" pitchFamily="34" charset="0"/>
              <a:buChar char="•"/>
              <a:defRPr sz="2000" kern="1200">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4pPr>
            <a:lvl5pPr marL="20574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10000"/>
              <a:buFont typeface="Wingdings" pitchFamily="2" charset="2"/>
              <a:buNone/>
            </a:pPr>
            <a:r>
              <a:rPr lang="en-US" sz="2000" dirty="0">
                <a:solidFill>
                  <a:schemeClr val="accent1"/>
                </a:solidFill>
              </a:rPr>
              <a:t>The desk review and Action Tank discussions distilled key insights from these interventions for application in PrEP programs </a:t>
            </a:r>
          </a:p>
        </p:txBody>
      </p:sp>
      <p:sp>
        <p:nvSpPr>
          <p:cNvPr id="16" name="Round Same Side Corner Rectangle 1">
            <a:extLst>
              <a:ext uri="{FF2B5EF4-FFF2-40B4-BE49-F238E27FC236}">
                <a16:creationId xmlns:a16="http://schemas.microsoft.com/office/drawing/2014/main" id="{D0ED6C7B-49B8-9B98-6DB5-88C0C12C4EF2}"/>
              </a:ext>
            </a:extLst>
          </p:cNvPr>
          <p:cNvSpPr/>
          <p:nvPr/>
        </p:nvSpPr>
        <p:spPr>
          <a:xfrm rot="5400000">
            <a:off x="21102" y="3767231"/>
            <a:ext cx="762156" cy="755375"/>
          </a:xfrm>
          <a:prstGeom prst="round2SameRect">
            <a:avLst>
              <a:gd name="adj1" fmla="val 48323"/>
              <a:gd name="adj2" fmla="val 0"/>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8381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ame Side Corner Rectangle 1">
            <a:extLst>
              <a:ext uri="{FF2B5EF4-FFF2-40B4-BE49-F238E27FC236}">
                <a16:creationId xmlns:a16="http://schemas.microsoft.com/office/drawing/2014/main" id="{D6EB88EE-8735-C44E-AA69-2F4650FD0187}"/>
              </a:ext>
            </a:extLst>
          </p:cNvPr>
          <p:cNvSpPr/>
          <p:nvPr/>
        </p:nvSpPr>
        <p:spPr>
          <a:xfrm rot="5400000">
            <a:off x="-951157" y="2926903"/>
            <a:ext cx="4239116" cy="2336801"/>
          </a:xfrm>
          <a:prstGeom prst="round2SameRect">
            <a:avLst>
              <a:gd name="adj1" fmla="val 48323"/>
              <a:gd name="adj2" fmla="val 0"/>
            </a:avLst>
          </a:prstGeom>
          <a:solidFill>
            <a:srgbClr val="DE9F3B">
              <a:alpha val="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38C513-BAB2-0542-867C-B64CBAF26819}"/>
              </a:ext>
            </a:extLst>
          </p:cNvPr>
          <p:cNvSpPr>
            <a:spLocks noGrp="1"/>
          </p:cNvSpPr>
          <p:nvPr>
            <p:ph type="title"/>
          </p:nvPr>
        </p:nvSpPr>
        <p:spPr>
          <a:xfrm>
            <a:off x="-176981" y="140868"/>
            <a:ext cx="10515600" cy="1143000"/>
          </a:xfrm>
        </p:spPr>
        <p:txBody>
          <a:bodyPr/>
          <a:lstStyle/>
          <a:p>
            <a:r>
              <a:rPr lang="en-GB" dirty="0"/>
              <a:t>Cross-cutting influencer intervention insights </a:t>
            </a:r>
            <a:br>
              <a:rPr lang="en-GB" dirty="0"/>
            </a:br>
            <a:endParaRPr lang="en-GB" sz="1800" dirty="0"/>
          </a:p>
        </p:txBody>
      </p:sp>
      <p:sp>
        <p:nvSpPr>
          <p:cNvPr id="5" name="Rectangle 4">
            <a:extLst>
              <a:ext uri="{FF2B5EF4-FFF2-40B4-BE49-F238E27FC236}">
                <a16:creationId xmlns:a16="http://schemas.microsoft.com/office/drawing/2014/main" id="{ADA5D9F6-0324-A04F-A7B5-B1DF9E466321}"/>
              </a:ext>
            </a:extLst>
          </p:cNvPr>
          <p:cNvSpPr/>
          <p:nvPr/>
        </p:nvSpPr>
        <p:spPr>
          <a:xfrm>
            <a:off x="525646" y="1055740"/>
            <a:ext cx="10057409" cy="646331"/>
          </a:xfrm>
          <a:prstGeom prst="rect">
            <a:avLst/>
          </a:prstGeom>
        </p:spPr>
        <p:txBody>
          <a:bodyPr wrap="square">
            <a:spAutoFit/>
          </a:bodyPr>
          <a:lstStyle/>
          <a:p>
            <a:r>
              <a:rPr lang="en-US" dirty="0">
                <a:solidFill>
                  <a:schemeClr val="accent1"/>
                </a:solidFill>
              </a:rPr>
              <a:t>Across influencers, several key elements that underpin successful community engagement interventions were identified</a:t>
            </a:r>
          </a:p>
        </p:txBody>
      </p:sp>
      <p:grpSp>
        <p:nvGrpSpPr>
          <p:cNvPr id="13" name="Group 12">
            <a:extLst>
              <a:ext uri="{FF2B5EF4-FFF2-40B4-BE49-F238E27FC236}">
                <a16:creationId xmlns:a16="http://schemas.microsoft.com/office/drawing/2014/main" id="{AB497FC4-20FA-2C45-AA85-31597AF86E88}"/>
              </a:ext>
            </a:extLst>
          </p:cNvPr>
          <p:cNvGrpSpPr/>
          <p:nvPr/>
        </p:nvGrpSpPr>
        <p:grpSpPr>
          <a:xfrm>
            <a:off x="634902" y="3442633"/>
            <a:ext cx="1493204" cy="1119833"/>
            <a:chOff x="8917711" y="2472369"/>
            <a:chExt cx="886286" cy="646030"/>
          </a:xfrm>
        </p:grpSpPr>
        <p:pic>
          <p:nvPicPr>
            <p:cNvPr id="14" name="Picture 13">
              <a:extLst>
                <a:ext uri="{FF2B5EF4-FFF2-40B4-BE49-F238E27FC236}">
                  <a16:creationId xmlns:a16="http://schemas.microsoft.com/office/drawing/2014/main" id="{B737CF04-9D30-5F4A-8FB3-55D37B34853F}"/>
                </a:ext>
              </a:extLst>
            </p:cNvPr>
            <p:cNvPicPr>
              <a:picLocks noChangeAspect="1"/>
            </p:cNvPicPr>
            <p:nvPr/>
          </p:nvPicPr>
          <p:blipFill>
            <a:blip r:embed="rId3"/>
            <a:stretch>
              <a:fillRect/>
            </a:stretch>
          </p:blipFill>
          <p:spPr>
            <a:xfrm>
              <a:off x="8917711" y="2477193"/>
              <a:ext cx="579552" cy="641206"/>
            </a:xfrm>
            <a:prstGeom prst="rect">
              <a:avLst/>
            </a:prstGeom>
          </p:spPr>
        </p:pic>
        <p:pic>
          <p:nvPicPr>
            <p:cNvPr id="15" name="Picture 14">
              <a:extLst>
                <a:ext uri="{FF2B5EF4-FFF2-40B4-BE49-F238E27FC236}">
                  <a16:creationId xmlns:a16="http://schemas.microsoft.com/office/drawing/2014/main" id="{EEB0B95B-6D58-BF4B-B46A-A76D6D2DB759}"/>
                </a:ext>
              </a:extLst>
            </p:cNvPr>
            <p:cNvPicPr>
              <a:picLocks noChangeAspect="1"/>
            </p:cNvPicPr>
            <p:nvPr/>
          </p:nvPicPr>
          <p:blipFill>
            <a:blip r:embed="rId4"/>
            <a:stretch>
              <a:fillRect/>
            </a:stretch>
          </p:blipFill>
          <p:spPr>
            <a:xfrm>
              <a:off x="9298919" y="2472369"/>
              <a:ext cx="505078" cy="646030"/>
            </a:xfrm>
            <a:prstGeom prst="rect">
              <a:avLst/>
            </a:prstGeom>
          </p:spPr>
        </p:pic>
      </p:grpSp>
      <p:pic>
        <p:nvPicPr>
          <p:cNvPr id="16" name="Picture 15">
            <a:extLst>
              <a:ext uri="{FF2B5EF4-FFF2-40B4-BE49-F238E27FC236}">
                <a16:creationId xmlns:a16="http://schemas.microsoft.com/office/drawing/2014/main" id="{77061B61-7C30-FE46-A244-48FD6A95F4A1}"/>
              </a:ext>
            </a:extLst>
          </p:cNvPr>
          <p:cNvPicPr>
            <a:picLocks noChangeAspect="1"/>
          </p:cNvPicPr>
          <p:nvPr/>
        </p:nvPicPr>
        <p:blipFill>
          <a:blip r:embed="rId5"/>
          <a:stretch>
            <a:fillRect/>
          </a:stretch>
        </p:blipFill>
        <p:spPr>
          <a:xfrm>
            <a:off x="166060" y="4810539"/>
            <a:ext cx="941487" cy="1149491"/>
          </a:xfrm>
          <a:prstGeom prst="rect">
            <a:avLst/>
          </a:prstGeom>
        </p:spPr>
      </p:pic>
      <p:sp>
        <p:nvSpPr>
          <p:cNvPr id="17" name="Content Placeholder 2">
            <a:extLst>
              <a:ext uri="{FF2B5EF4-FFF2-40B4-BE49-F238E27FC236}">
                <a16:creationId xmlns:a16="http://schemas.microsoft.com/office/drawing/2014/main" id="{D7D78B98-CEBD-4B47-B4AD-2BA1B1019E51}"/>
              </a:ext>
            </a:extLst>
          </p:cNvPr>
          <p:cNvSpPr>
            <a:spLocks noGrp="1"/>
          </p:cNvSpPr>
          <p:nvPr>
            <p:ph idx="1"/>
          </p:nvPr>
        </p:nvSpPr>
        <p:spPr>
          <a:xfrm>
            <a:off x="2502862" y="2040970"/>
            <a:ext cx="8512196" cy="4345975"/>
          </a:xfrm>
        </p:spPr>
        <p:txBody>
          <a:bodyPr/>
          <a:lstStyle/>
          <a:p>
            <a:pPr>
              <a:lnSpc>
                <a:spcPct val="100000"/>
              </a:lnSpc>
              <a:spcBef>
                <a:spcPts val="0"/>
              </a:spcBef>
              <a:buClr>
                <a:schemeClr val="accent3"/>
              </a:buClr>
              <a:defRPr/>
            </a:pPr>
            <a:r>
              <a:rPr lang="en-US" sz="1600" b="1" dirty="0">
                <a:solidFill>
                  <a:schemeClr val="tx1"/>
                </a:solidFill>
              </a:rPr>
              <a:t>Engaging influencers provides “wrap-around support” for AGYW. </a:t>
            </a:r>
            <a:r>
              <a:rPr lang="en-US" sz="1600" dirty="0">
                <a:solidFill>
                  <a:schemeClr val="tx1"/>
                </a:solidFill>
              </a:rPr>
              <a:t>Have specific activities targeting these influencers, and use a diversity of methods to engage them</a:t>
            </a:r>
          </a:p>
          <a:p>
            <a:pPr>
              <a:lnSpc>
                <a:spcPct val="100000"/>
              </a:lnSpc>
              <a:spcBef>
                <a:spcPts val="0"/>
              </a:spcBef>
              <a:buClr>
                <a:schemeClr val="accent3"/>
              </a:buClr>
              <a:defRPr/>
            </a:pPr>
            <a:endParaRPr lang="en-US" sz="1600" b="1" dirty="0">
              <a:solidFill>
                <a:schemeClr val="tx1"/>
              </a:solidFill>
            </a:endParaRPr>
          </a:p>
          <a:p>
            <a:pPr lvl="0">
              <a:lnSpc>
                <a:spcPct val="100000"/>
              </a:lnSpc>
              <a:spcBef>
                <a:spcPts val="0"/>
              </a:spcBef>
              <a:buClr>
                <a:schemeClr val="accent3"/>
              </a:buClr>
              <a:defRPr/>
            </a:pPr>
            <a:r>
              <a:rPr lang="en-US" sz="1600" b="1" dirty="0">
                <a:solidFill>
                  <a:schemeClr val="tx1"/>
                </a:solidFill>
              </a:rPr>
              <a:t>Focusing on support </a:t>
            </a:r>
            <a:r>
              <a:rPr lang="en-US" sz="1600" dirty="0">
                <a:solidFill>
                  <a:schemeClr val="tx1"/>
                </a:solidFill>
              </a:rPr>
              <a:t>via encouragement, affirmation and social support to cope with challenges can be helpful in driving </a:t>
            </a:r>
            <a:r>
              <a:rPr lang="en-US" sz="1600" dirty="0" err="1">
                <a:solidFill>
                  <a:schemeClr val="tx1"/>
                </a:solidFill>
              </a:rPr>
              <a:t>PrEP</a:t>
            </a:r>
            <a:r>
              <a:rPr lang="en-US" sz="1600" dirty="0">
                <a:solidFill>
                  <a:schemeClr val="tx1"/>
                </a:solidFill>
              </a:rPr>
              <a:t> use among AGYW</a:t>
            </a:r>
          </a:p>
          <a:p>
            <a:pPr lvl="0">
              <a:lnSpc>
                <a:spcPct val="100000"/>
              </a:lnSpc>
              <a:spcBef>
                <a:spcPts val="0"/>
              </a:spcBef>
              <a:buClr>
                <a:schemeClr val="accent3"/>
              </a:buClr>
              <a:defRPr/>
            </a:pPr>
            <a:endParaRPr lang="en-US" sz="1600" dirty="0">
              <a:solidFill>
                <a:schemeClr val="tx1"/>
              </a:solidFill>
            </a:endParaRPr>
          </a:p>
          <a:p>
            <a:pPr lvl="0">
              <a:lnSpc>
                <a:spcPct val="100000"/>
              </a:lnSpc>
              <a:spcBef>
                <a:spcPts val="0"/>
              </a:spcBef>
              <a:buClr>
                <a:schemeClr val="accent3"/>
              </a:buClr>
              <a:defRPr/>
            </a:pPr>
            <a:r>
              <a:rPr lang="en-US" sz="1600" b="1" dirty="0">
                <a:solidFill>
                  <a:schemeClr val="tx1"/>
                </a:solidFill>
              </a:rPr>
              <a:t>Primary influencers (parents, peers, partners) are all deeply influenced by their broader community</a:t>
            </a:r>
            <a:r>
              <a:rPr lang="en-US" sz="1600" dirty="0">
                <a:solidFill>
                  <a:schemeClr val="tx1"/>
                </a:solidFill>
              </a:rPr>
              <a:t>;</a:t>
            </a:r>
            <a:r>
              <a:rPr lang="en-US" sz="1600" b="1" dirty="0">
                <a:solidFill>
                  <a:schemeClr val="tx1"/>
                </a:solidFill>
              </a:rPr>
              <a:t> </a:t>
            </a:r>
            <a:r>
              <a:rPr lang="en-US" sz="1600" dirty="0">
                <a:solidFill>
                  <a:schemeClr val="tx1"/>
                </a:solidFill>
              </a:rPr>
              <a:t>i.e. interventions need to engage policy makers, media and key opinion leaders (especially religious leaders) to give primary influencers the “permission” to engage in these discussions</a:t>
            </a:r>
          </a:p>
          <a:p>
            <a:pPr lvl="0">
              <a:lnSpc>
                <a:spcPct val="100000"/>
              </a:lnSpc>
              <a:spcBef>
                <a:spcPts val="0"/>
              </a:spcBef>
              <a:buClr>
                <a:schemeClr val="accent3"/>
              </a:buClr>
              <a:defRPr/>
            </a:pPr>
            <a:endParaRPr lang="en-US" sz="1600" dirty="0">
              <a:solidFill>
                <a:schemeClr val="tx1"/>
              </a:solidFill>
            </a:endParaRPr>
          </a:p>
          <a:p>
            <a:pPr lvl="0">
              <a:lnSpc>
                <a:spcPct val="100000"/>
              </a:lnSpc>
              <a:spcBef>
                <a:spcPts val="0"/>
              </a:spcBef>
              <a:buClr>
                <a:schemeClr val="accent3"/>
              </a:buClr>
              <a:defRPr/>
            </a:pPr>
            <a:r>
              <a:rPr lang="en-US" sz="1600" b="1" dirty="0">
                <a:solidFill>
                  <a:schemeClr val="tx1"/>
                </a:solidFill>
              </a:rPr>
              <a:t>Carefully consider targeted messages and communication channels to reach primary influencers</a:t>
            </a:r>
            <a:r>
              <a:rPr lang="en-US" sz="1600" dirty="0">
                <a:solidFill>
                  <a:schemeClr val="tx1"/>
                </a:solidFill>
              </a:rPr>
              <a:t>.</a:t>
            </a:r>
            <a:r>
              <a:rPr lang="en-US" sz="1600" b="1" dirty="0">
                <a:solidFill>
                  <a:schemeClr val="tx1"/>
                </a:solidFill>
              </a:rPr>
              <a:t> </a:t>
            </a:r>
            <a:r>
              <a:rPr lang="en-US" sz="1600" dirty="0">
                <a:solidFill>
                  <a:schemeClr val="tx1"/>
                </a:solidFill>
              </a:rPr>
              <a:t>Messages must speak directly to the facilitators and barriers that impact influencer support for </a:t>
            </a:r>
            <a:r>
              <a:rPr lang="en-US" sz="1600" dirty="0" err="1">
                <a:solidFill>
                  <a:schemeClr val="tx1"/>
                </a:solidFill>
              </a:rPr>
              <a:t>PrEP</a:t>
            </a:r>
            <a:r>
              <a:rPr lang="en-US" sz="1600" dirty="0">
                <a:solidFill>
                  <a:schemeClr val="tx1"/>
                </a:solidFill>
              </a:rPr>
              <a:t> use (these are different than messages targeting AGYW directly!)</a:t>
            </a:r>
          </a:p>
          <a:p>
            <a:pPr lvl="0">
              <a:lnSpc>
                <a:spcPct val="100000"/>
              </a:lnSpc>
              <a:spcBef>
                <a:spcPts val="0"/>
              </a:spcBef>
              <a:buClr>
                <a:schemeClr val="accent3"/>
              </a:buClr>
              <a:defRPr/>
            </a:pPr>
            <a:endParaRPr lang="en-US" sz="1600" dirty="0">
              <a:solidFill>
                <a:schemeClr val="tx1"/>
              </a:solidFill>
            </a:endParaRPr>
          </a:p>
          <a:p>
            <a:pPr>
              <a:lnSpc>
                <a:spcPct val="100000"/>
              </a:lnSpc>
              <a:spcBef>
                <a:spcPts val="0"/>
              </a:spcBef>
              <a:buClr>
                <a:schemeClr val="accent3"/>
              </a:buClr>
              <a:defRPr/>
            </a:pPr>
            <a:r>
              <a:rPr lang="en-US" sz="1600" b="1" dirty="0">
                <a:solidFill>
                  <a:schemeClr val="tx1"/>
                </a:solidFill>
              </a:rPr>
              <a:t>Influencer engagement needs investment and resources</a:t>
            </a:r>
            <a:r>
              <a:rPr lang="en-US" sz="1600" dirty="0">
                <a:solidFill>
                  <a:schemeClr val="tx1"/>
                </a:solidFill>
              </a:rPr>
              <a:t>.</a:t>
            </a:r>
            <a:r>
              <a:rPr lang="en-US" sz="1600" b="1" dirty="0">
                <a:solidFill>
                  <a:schemeClr val="tx1"/>
                </a:solidFill>
              </a:rPr>
              <a:t> </a:t>
            </a:r>
            <a:r>
              <a:rPr lang="en-US" sz="1600" dirty="0">
                <a:solidFill>
                  <a:schemeClr val="tx1"/>
                </a:solidFill>
              </a:rPr>
              <a:t>Any PrEP demand generation must include messages and engagement targeted at these influencers </a:t>
            </a:r>
            <a:endParaRPr lang="en-US" dirty="0">
              <a:solidFill>
                <a:schemeClr val="tx1"/>
              </a:solidFill>
            </a:endParaRPr>
          </a:p>
        </p:txBody>
      </p:sp>
      <p:pic>
        <p:nvPicPr>
          <p:cNvPr id="12" name="Picture 11">
            <a:extLst>
              <a:ext uri="{FF2B5EF4-FFF2-40B4-BE49-F238E27FC236}">
                <a16:creationId xmlns:a16="http://schemas.microsoft.com/office/drawing/2014/main" id="{E57DA6E3-7A60-CEC1-4BB3-7C38CCBB7F39}"/>
              </a:ext>
            </a:extLst>
          </p:cNvPr>
          <p:cNvPicPr>
            <a:picLocks noChangeAspect="1"/>
          </p:cNvPicPr>
          <p:nvPr/>
        </p:nvPicPr>
        <p:blipFill>
          <a:blip r:embed="rId6"/>
          <a:stretch>
            <a:fillRect/>
          </a:stretch>
        </p:blipFill>
        <p:spPr>
          <a:xfrm>
            <a:off x="181356" y="2232505"/>
            <a:ext cx="907093" cy="1013241"/>
          </a:xfrm>
          <a:prstGeom prst="rect">
            <a:avLst/>
          </a:prstGeom>
        </p:spPr>
      </p:pic>
    </p:spTree>
    <p:extLst>
      <p:ext uri="{BB962C8B-B14F-4D97-AF65-F5344CB8AC3E}">
        <p14:creationId xmlns:p14="http://schemas.microsoft.com/office/powerpoint/2010/main" val="15203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C513-BAB2-0542-867C-B64CBAF26819}"/>
              </a:ext>
            </a:extLst>
          </p:cNvPr>
          <p:cNvSpPr>
            <a:spLocks noGrp="1"/>
          </p:cNvSpPr>
          <p:nvPr>
            <p:ph type="title"/>
          </p:nvPr>
        </p:nvSpPr>
        <p:spPr>
          <a:xfrm>
            <a:off x="0" y="208753"/>
            <a:ext cx="10515600" cy="1143000"/>
          </a:xfrm>
        </p:spPr>
        <p:txBody>
          <a:bodyPr/>
          <a:lstStyle/>
          <a:p>
            <a:r>
              <a:rPr lang="en-GB" dirty="0"/>
              <a:t>Male partner intervention insights </a:t>
            </a:r>
          </a:p>
        </p:txBody>
      </p:sp>
      <p:graphicFrame>
        <p:nvGraphicFramePr>
          <p:cNvPr id="10" name="Table 3">
            <a:extLst>
              <a:ext uri="{FF2B5EF4-FFF2-40B4-BE49-F238E27FC236}">
                <a16:creationId xmlns:a16="http://schemas.microsoft.com/office/drawing/2014/main" id="{EEA8DB9A-965D-E648-839B-0E66CF378E95}"/>
              </a:ext>
            </a:extLst>
          </p:cNvPr>
          <p:cNvGraphicFramePr>
            <a:graphicFrameLocks noGrp="1"/>
          </p:cNvGraphicFramePr>
          <p:nvPr>
            <p:extLst>
              <p:ext uri="{D42A27DB-BD31-4B8C-83A1-F6EECF244321}">
                <p14:modId xmlns:p14="http://schemas.microsoft.com/office/powerpoint/2010/main" val="294031478"/>
              </p:ext>
            </p:extLst>
          </p:nvPr>
        </p:nvGraphicFramePr>
        <p:xfrm>
          <a:off x="384695" y="1569672"/>
          <a:ext cx="10515600" cy="4906078"/>
        </p:xfrm>
        <a:graphic>
          <a:graphicData uri="http://schemas.openxmlformats.org/drawingml/2006/table">
            <a:tbl>
              <a:tblPr firstRow="1" bandRow="1">
                <a:tableStyleId>{5C22544A-7EE6-4342-B048-85BDC9FD1C3A}</a:tableStyleId>
              </a:tblPr>
              <a:tblGrid>
                <a:gridCol w="6622351">
                  <a:extLst>
                    <a:ext uri="{9D8B030D-6E8A-4147-A177-3AD203B41FA5}">
                      <a16:colId xmlns:a16="http://schemas.microsoft.com/office/drawing/2014/main" val="2914956736"/>
                    </a:ext>
                  </a:extLst>
                </a:gridCol>
                <a:gridCol w="3893249">
                  <a:extLst>
                    <a:ext uri="{9D8B030D-6E8A-4147-A177-3AD203B41FA5}">
                      <a16:colId xmlns:a16="http://schemas.microsoft.com/office/drawing/2014/main" val="853307245"/>
                    </a:ext>
                  </a:extLst>
                </a:gridCol>
              </a:tblGrid>
              <a:tr h="471271">
                <a:tc gridSpan="2">
                  <a:txBody>
                    <a:bodyPr/>
                    <a:lstStyle/>
                    <a:p>
                      <a:r>
                        <a:rPr lang="en-US" sz="1600" b="1" dirty="0">
                          <a:solidFill>
                            <a:schemeClr val="bg1"/>
                          </a:solidFill>
                          <a:latin typeface=""/>
                        </a:rPr>
                        <a:t>Core Principles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sz="1600" dirty="0">
                        <a:solidFill>
                          <a:schemeClr val="bg1"/>
                        </a:solidFill>
                        <a:latin typeface=""/>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11843049"/>
                  </a:ext>
                </a:extLst>
              </a:tr>
              <a:tr h="788410">
                <a:tc gridSpan="2">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Wingdings" pitchFamily="2" charset="2"/>
                        <a:buChar char="§"/>
                        <a:tabLst/>
                        <a:defRPr/>
                      </a:pPr>
                      <a:r>
                        <a:rPr lang="en-US" sz="1400" b="1" dirty="0">
                          <a:solidFill>
                            <a:schemeClr val="tx1"/>
                          </a:solidFill>
                        </a:rPr>
                        <a:t>Adapt! </a:t>
                      </a:r>
                      <a:r>
                        <a:rPr lang="en-US" sz="1400" b="0" dirty="0">
                          <a:solidFill>
                            <a:schemeClr val="tx1"/>
                          </a:solidFill>
                        </a:rPr>
                        <a:t>Reproductive healthcare</a:t>
                      </a:r>
                      <a:r>
                        <a:rPr lang="en-US" sz="1400" dirty="0">
                          <a:solidFill>
                            <a:schemeClr val="tx1"/>
                          </a:solidFill>
                        </a:rPr>
                        <a:t> interventions (such as the Husband Schools) offer significant promise, but will </a:t>
                      </a:r>
                      <a:r>
                        <a:rPr lang="en-US" sz="1400" b="1" dirty="0">
                          <a:solidFill>
                            <a:schemeClr val="tx1"/>
                          </a:solidFill>
                        </a:rPr>
                        <a:t>require adaptation </a:t>
                      </a:r>
                      <a:r>
                        <a:rPr lang="en-US" sz="1400" dirty="0">
                          <a:solidFill>
                            <a:schemeClr val="tx1"/>
                          </a:solidFill>
                        </a:rPr>
                        <a:t>to align with PrEP target audiences (e.g. younger male partners of AGYW)</a:t>
                      </a:r>
                    </a:p>
                    <a:p>
                      <a:pPr marL="285750" marR="0" lvl="0" indent="-285750" algn="l" defTabSz="914400" rtl="0" eaLnBrk="1" fontAlgn="auto" latinLnBrk="0" hangingPunct="1">
                        <a:lnSpc>
                          <a:spcPct val="100000"/>
                        </a:lnSpc>
                        <a:spcBef>
                          <a:spcPts val="0"/>
                        </a:spcBef>
                        <a:spcAft>
                          <a:spcPts val="0"/>
                        </a:spcAft>
                        <a:buClr>
                          <a:schemeClr val="accent2"/>
                        </a:buClr>
                        <a:buSzTx/>
                        <a:buFont typeface="Wingdings" pitchFamily="2" charset="2"/>
                        <a:buChar char="§"/>
                        <a:tabLst/>
                        <a:defRPr/>
                      </a:pP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solidFill>
                          <a:schemeClr val="bg1"/>
                        </a:solidFill>
                        <a:latin typeface=""/>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14301456"/>
                  </a:ext>
                </a:extLst>
              </a:tr>
              <a:tr h="328504">
                <a:tc>
                  <a:txBody>
                    <a:bodyPr/>
                    <a:lstStyle/>
                    <a:p>
                      <a:pPr marL="0" indent="0">
                        <a:buClr>
                          <a:schemeClr val="accent2"/>
                        </a:buClr>
                        <a:buFont typeface="Wingdings" pitchFamily="2" charset="2"/>
                        <a:buNone/>
                      </a:pPr>
                      <a:r>
                        <a:rPr lang="en-US" sz="1400" b="1" dirty="0">
                          <a:solidFill>
                            <a:schemeClr val="bg1"/>
                          </a:solidFill>
                          <a:latin typeface=""/>
                        </a:rPr>
                        <a:t>Key Engagement Approaches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buClr>
                          <a:schemeClr val="accent2"/>
                        </a:buClr>
                        <a:buFont typeface="Wingdings" pitchFamily="2" charset="2"/>
                        <a:buNone/>
                      </a:pPr>
                      <a:r>
                        <a:rPr lang="en-US" sz="1400" b="1" dirty="0">
                          <a:solidFill>
                            <a:schemeClr val="bg1"/>
                          </a:solidFill>
                          <a:latin typeface=""/>
                        </a:rPr>
                        <a:t>Environmental Support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806209133"/>
                  </a:ext>
                </a:extLst>
              </a:tr>
              <a:tr h="3317893">
                <a:tc>
                  <a:txBody>
                    <a:bodyPr/>
                    <a:lstStyle/>
                    <a:p>
                      <a:pPr marL="285750" marR="0" lvl="0" indent="-285750" algn="l" defTabSz="914400" rtl="0" eaLnBrk="1" fontAlgn="auto" latinLnBrk="0" hangingPunct="1">
                        <a:lnSpc>
                          <a:spcPct val="100000"/>
                        </a:lnSpc>
                        <a:spcBef>
                          <a:spcPts val="0"/>
                        </a:spcBef>
                        <a:spcAft>
                          <a:spcPts val="0"/>
                        </a:spcAft>
                        <a:buClr>
                          <a:schemeClr val="accent2"/>
                        </a:buClr>
                        <a:buSzPct val="110000"/>
                        <a:buFont typeface="Wingdings" pitchFamily="2" charset="2"/>
                        <a:buChar char="§"/>
                        <a:tabLst/>
                        <a:defRPr/>
                      </a:pPr>
                      <a:r>
                        <a:rPr lang="en-US" sz="1400" b="1" dirty="0">
                          <a:solidFill>
                            <a:schemeClr val="tx1"/>
                          </a:solidFill>
                        </a:rPr>
                        <a:t>Male support groups show impact across reproductive healthcare interventions</a:t>
                      </a:r>
                      <a:r>
                        <a:rPr lang="en-US" sz="1400" b="0" dirty="0">
                          <a:solidFill>
                            <a:schemeClr val="tx1"/>
                          </a:solidFill>
                        </a:rPr>
                        <a:t>.</a:t>
                      </a:r>
                      <a:r>
                        <a:rPr lang="en-US" sz="1400" b="1" dirty="0">
                          <a:solidFill>
                            <a:schemeClr val="tx1"/>
                          </a:solidFill>
                        </a:rPr>
                        <a:t> </a:t>
                      </a:r>
                      <a:r>
                        <a:rPr lang="en-US" sz="1400" dirty="0">
                          <a:solidFill>
                            <a:schemeClr val="tx1"/>
                          </a:solidFill>
                        </a:rPr>
                        <a:t>Support groups offer an opportunity to provide information about PrEP and explore norms around masculinity in a safe space</a:t>
                      </a:r>
                    </a:p>
                    <a:p>
                      <a:pPr marL="285750" marR="0" lvl="0" indent="-285750" algn="l" defTabSz="914400" rtl="0" eaLnBrk="1" fontAlgn="auto" latinLnBrk="0" hangingPunct="1">
                        <a:lnSpc>
                          <a:spcPct val="100000"/>
                        </a:lnSpc>
                        <a:spcBef>
                          <a:spcPts val="0"/>
                        </a:spcBef>
                        <a:spcAft>
                          <a:spcPts val="0"/>
                        </a:spcAft>
                        <a:buClr>
                          <a:schemeClr val="accent2"/>
                        </a:buClr>
                        <a:buSzPct val="110000"/>
                        <a:buFont typeface="Wingdings" pitchFamily="2" charset="2"/>
                        <a:buChar char="§"/>
                        <a:tabLst/>
                        <a:defRPr/>
                      </a:pPr>
                      <a:endParaRPr lang="en-US" sz="1400" dirty="0">
                        <a:solidFill>
                          <a:schemeClr val="tx1"/>
                        </a:solidFill>
                      </a:endParaRPr>
                    </a:p>
                    <a:p>
                      <a:pPr marL="285750" marR="0" lvl="0" indent="-285750" algn="l" defTabSz="914400" rtl="0" eaLnBrk="1" fontAlgn="auto" latinLnBrk="0" hangingPunct="1">
                        <a:lnSpc>
                          <a:spcPct val="100000"/>
                        </a:lnSpc>
                        <a:spcBef>
                          <a:spcPts val="0"/>
                        </a:spcBef>
                        <a:spcAft>
                          <a:spcPts val="0"/>
                        </a:spcAft>
                        <a:buClr>
                          <a:schemeClr val="accent2"/>
                        </a:buClr>
                        <a:buSzTx/>
                        <a:buFont typeface="Wingdings" pitchFamily="2" charset="2"/>
                        <a:buChar char="§"/>
                        <a:tabLst/>
                        <a:defRPr/>
                      </a:pPr>
                      <a:r>
                        <a:rPr lang="en-US" sz="1400" b="1" dirty="0">
                          <a:solidFill>
                            <a:schemeClr val="tx1"/>
                          </a:solidFill>
                        </a:rPr>
                        <a:t>Create space to practice/rehearse having difficult conversations </a:t>
                      </a:r>
                      <a:r>
                        <a:rPr lang="en-US" sz="1400" b="0" dirty="0">
                          <a:solidFill>
                            <a:schemeClr val="tx1"/>
                          </a:solidFill>
                        </a:rPr>
                        <a:t>(e.g. support groups, one-on-one conversations, etc.); p</a:t>
                      </a:r>
                      <a:r>
                        <a:rPr lang="en-US" sz="1400" dirty="0">
                          <a:solidFill>
                            <a:schemeClr val="tx1"/>
                          </a:solidFill>
                        </a:rPr>
                        <a:t>ractice helps men engage in difficult discussions that may run contrary to social norms, or which present new challenges for relationships</a:t>
                      </a:r>
                    </a:p>
                    <a:p>
                      <a:pPr marL="285750" marR="0" lvl="0" indent="-285750" algn="l" defTabSz="914400" rtl="0" eaLnBrk="1" fontAlgn="auto" latinLnBrk="0" hangingPunct="1">
                        <a:lnSpc>
                          <a:spcPct val="100000"/>
                        </a:lnSpc>
                        <a:spcBef>
                          <a:spcPts val="0"/>
                        </a:spcBef>
                        <a:spcAft>
                          <a:spcPts val="0"/>
                        </a:spcAft>
                        <a:buClr>
                          <a:schemeClr val="accent2"/>
                        </a:buClr>
                        <a:buSzTx/>
                        <a:buFont typeface="Wingdings" pitchFamily="2" charset="2"/>
                        <a:buChar char="§"/>
                        <a:tabLst/>
                        <a:defRPr/>
                      </a:pPr>
                      <a:endParaRPr lang="en-US" sz="1400" dirty="0">
                        <a:solidFill>
                          <a:schemeClr val="tx1"/>
                        </a:solidFill>
                      </a:endParaRPr>
                    </a:p>
                    <a:p>
                      <a:pPr marL="285750" marR="0" lvl="0" indent="-285750" algn="l" defTabSz="914400" rtl="0" eaLnBrk="1" fontAlgn="auto" latinLnBrk="0" hangingPunct="1">
                        <a:lnSpc>
                          <a:spcPct val="100000"/>
                        </a:lnSpc>
                        <a:spcBef>
                          <a:spcPts val="0"/>
                        </a:spcBef>
                        <a:spcAft>
                          <a:spcPts val="0"/>
                        </a:spcAft>
                        <a:buClr>
                          <a:schemeClr val="accent2"/>
                        </a:buClr>
                        <a:buSzPct val="110000"/>
                        <a:buFont typeface="Wingdings" pitchFamily="2" charset="2"/>
                        <a:buChar char="§"/>
                        <a:tabLst/>
                        <a:defRPr/>
                      </a:pPr>
                      <a:r>
                        <a:rPr lang="en-US" sz="1400" b="1" dirty="0">
                          <a:solidFill>
                            <a:schemeClr val="tx1"/>
                          </a:solidFill>
                        </a:rPr>
                        <a:t>Facilitators of activities for male engagement</a:t>
                      </a:r>
                      <a:r>
                        <a:rPr lang="en-US" sz="1400" b="0" dirty="0">
                          <a:solidFill>
                            <a:schemeClr val="tx1"/>
                          </a:solidFill>
                        </a:rPr>
                        <a:t>,</a:t>
                      </a:r>
                      <a:r>
                        <a:rPr lang="en-US" sz="1400" b="1" dirty="0">
                          <a:solidFill>
                            <a:schemeClr val="tx1"/>
                          </a:solidFill>
                        </a:rPr>
                        <a:t> </a:t>
                      </a:r>
                      <a:r>
                        <a:rPr lang="en-US" sz="1400" b="0" dirty="0">
                          <a:solidFill>
                            <a:schemeClr val="tx1"/>
                          </a:solidFill>
                        </a:rPr>
                        <a:t>such as male support groups, need to be selected carefully in order to drive transformative discussions (i.e. they should be role models, male and female, trained, etc.). Use formative research to identify the right individuals</a:t>
                      </a:r>
                    </a:p>
                    <a:p>
                      <a:pPr marL="285750" marR="0" lvl="0" indent="-285750" algn="l" defTabSz="914400" rtl="0" eaLnBrk="1" fontAlgn="auto" latinLnBrk="0" hangingPunct="1">
                        <a:lnSpc>
                          <a:spcPct val="100000"/>
                        </a:lnSpc>
                        <a:spcBef>
                          <a:spcPts val="0"/>
                        </a:spcBef>
                        <a:spcAft>
                          <a:spcPts val="0"/>
                        </a:spcAft>
                        <a:buClr>
                          <a:schemeClr val="accent2"/>
                        </a:buClr>
                        <a:buSzPct val="110000"/>
                        <a:buFont typeface="Wingdings" pitchFamily="2" charset="2"/>
                        <a:buChar char="§"/>
                        <a:tabLst/>
                        <a:defRPr/>
                      </a:pPr>
                      <a:endParaRPr lang="en-US" sz="1400" dirty="0">
                        <a:solidFill>
                          <a:schemeClr val="tx1"/>
                        </a:solidFill>
                      </a:endParaRPr>
                    </a:p>
                    <a:p>
                      <a:pPr marL="285750" indent="-285750">
                        <a:buClr>
                          <a:schemeClr val="accent2"/>
                        </a:buClr>
                        <a:buSzPct val="110000"/>
                        <a:buFont typeface="Wingdings" pitchFamily="2" charset="2"/>
                        <a:buChar char="§"/>
                      </a:pPr>
                      <a:r>
                        <a:rPr lang="en-US" sz="1400" b="1" dirty="0">
                          <a:solidFill>
                            <a:schemeClr val="tx1"/>
                          </a:solidFill>
                        </a:rPr>
                        <a:t>Ensure campaign materials reflect a diversity of partners </a:t>
                      </a:r>
                      <a:r>
                        <a:rPr lang="en-US" sz="1400" b="0" dirty="0">
                          <a:solidFill>
                            <a:schemeClr val="tx1"/>
                          </a:solidFill>
                        </a:rPr>
                        <a:t>(e.g. older men)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E8EA"/>
                    </a:solidFill>
                  </a:tcP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Pct val="110000"/>
                        <a:buFont typeface="Wingdings" pitchFamily="2" charset="2"/>
                        <a:buChar char="§"/>
                        <a:tabLst/>
                        <a:defRPr/>
                      </a:pPr>
                      <a:r>
                        <a:rPr lang="en-US" sz="1400" dirty="0">
                          <a:solidFill>
                            <a:schemeClr val="tx1"/>
                          </a:solidFill>
                        </a:rPr>
                        <a:t>Men need to see </a:t>
                      </a:r>
                      <a:r>
                        <a:rPr lang="en-US" sz="1400" b="1" dirty="0">
                          <a:solidFill>
                            <a:schemeClr val="tx1"/>
                          </a:solidFill>
                        </a:rPr>
                        <a:t>broader community wrap-around support </a:t>
                      </a:r>
                      <a:r>
                        <a:rPr lang="en-US" sz="1400" dirty="0">
                          <a:solidFill>
                            <a:schemeClr val="tx1"/>
                          </a:solidFill>
                        </a:rPr>
                        <a:t>for social norm change (e.g. communication campaigns, policy change, etc.); this may include broader communication campaigns, policy change and engagement of health structures</a:t>
                      </a:r>
                    </a:p>
                    <a:p>
                      <a:pPr marL="285750" indent="-285750">
                        <a:buClr>
                          <a:schemeClr val="accent1"/>
                        </a:buClr>
                        <a:buSzPct val="110000"/>
                        <a:buFont typeface="Wingdings" pitchFamily="2" charset="2"/>
                        <a:buChar char="§"/>
                      </a:pPr>
                      <a:endParaRPr lang="en-US" sz="1400" b="1" dirty="0">
                        <a:solidFill>
                          <a:schemeClr val="tx1"/>
                        </a:solidFill>
                      </a:endParaRPr>
                    </a:p>
                    <a:p>
                      <a:pPr marL="285750" marR="0" lvl="0" indent="-285750" algn="l" defTabSz="914400" rtl="0" eaLnBrk="1" fontAlgn="auto" latinLnBrk="0" hangingPunct="1">
                        <a:lnSpc>
                          <a:spcPct val="100000"/>
                        </a:lnSpc>
                        <a:spcBef>
                          <a:spcPts val="0"/>
                        </a:spcBef>
                        <a:spcAft>
                          <a:spcPts val="0"/>
                        </a:spcAft>
                        <a:buClr>
                          <a:schemeClr val="accent1"/>
                        </a:buClr>
                        <a:buSzPct val="110000"/>
                        <a:buFont typeface="Wingdings" pitchFamily="2" charset="2"/>
                        <a:buChar char="§"/>
                        <a:tabLst/>
                        <a:defRPr/>
                      </a:pPr>
                      <a:r>
                        <a:rPr lang="en-US" sz="1400" b="0" dirty="0">
                          <a:solidFill>
                            <a:schemeClr val="tx1"/>
                          </a:solidFill>
                        </a:rPr>
                        <a:t>Men should be engaged </a:t>
                      </a:r>
                      <a:r>
                        <a:rPr lang="en-US" sz="1400" b="1" dirty="0">
                          <a:solidFill>
                            <a:schemeClr val="tx1"/>
                          </a:solidFill>
                        </a:rPr>
                        <a:t>to build knowledge in their own communities </a:t>
                      </a:r>
                      <a:r>
                        <a:rPr lang="en-US" sz="1400" b="0" dirty="0">
                          <a:solidFill>
                            <a:schemeClr val="tx1"/>
                          </a:solidFill>
                        </a:rPr>
                        <a:t>and become a source of information for their male peers; programmers </a:t>
                      </a:r>
                      <a:r>
                        <a:rPr lang="en-US" sz="1400" dirty="0">
                          <a:solidFill>
                            <a:schemeClr val="tx1"/>
                          </a:solidFill>
                        </a:rPr>
                        <a:t>report that girls want to see their partners speaking about PrEP with their male peers</a:t>
                      </a:r>
                      <a:endParaRPr lang="en-US" sz="1400" b="0" i="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3322914284"/>
                  </a:ext>
                </a:extLst>
              </a:tr>
            </a:tbl>
          </a:graphicData>
        </a:graphic>
      </p:graphicFrame>
      <p:pic>
        <p:nvPicPr>
          <p:cNvPr id="8" name="Picture 7">
            <a:extLst>
              <a:ext uri="{FF2B5EF4-FFF2-40B4-BE49-F238E27FC236}">
                <a16:creationId xmlns:a16="http://schemas.microsoft.com/office/drawing/2014/main" id="{1B485AAF-2292-B826-D517-23B745022399}"/>
              </a:ext>
            </a:extLst>
          </p:cNvPr>
          <p:cNvPicPr>
            <a:picLocks noChangeAspect="1"/>
          </p:cNvPicPr>
          <p:nvPr/>
        </p:nvPicPr>
        <p:blipFill>
          <a:blip r:embed="rId3"/>
          <a:stretch>
            <a:fillRect/>
          </a:stretch>
        </p:blipFill>
        <p:spPr>
          <a:xfrm>
            <a:off x="7727314" y="249047"/>
            <a:ext cx="951111" cy="1062411"/>
          </a:xfrm>
          <a:prstGeom prst="rect">
            <a:avLst/>
          </a:prstGeom>
        </p:spPr>
      </p:pic>
    </p:spTree>
    <p:extLst>
      <p:ext uri="{BB962C8B-B14F-4D97-AF65-F5344CB8AC3E}">
        <p14:creationId xmlns:p14="http://schemas.microsoft.com/office/powerpoint/2010/main" val="2546907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10C74-2C4F-484A-807A-8826A60D7898}"/>
              </a:ext>
            </a:extLst>
          </p:cNvPr>
          <p:cNvSpPr>
            <a:spLocks noGrp="1"/>
          </p:cNvSpPr>
          <p:nvPr>
            <p:ph type="title"/>
          </p:nvPr>
        </p:nvSpPr>
        <p:spPr/>
        <p:txBody>
          <a:bodyPr/>
          <a:lstStyle/>
          <a:p>
            <a:r>
              <a:rPr lang="en-GB" dirty="0"/>
              <a:t>Table of contents</a:t>
            </a:r>
          </a:p>
        </p:txBody>
      </p:sp>
      <p:grpSp>
        <p:nvGrpSpPr>
          <p:cNvPr id="34" name="Group 33">
            <a:extLst>
              <a:ext uri="{FF2B5EF4-FFF2-40B4-BE49-F238E27FC236}">
                <a16:creationId xmlns:a16="http://schemas.microsoft.com/office/drawing/2014/main" id="{1467444C-562C-5341-BDE5-BA8664D58E58}"/>
              </a:ext>
            </a:extLst>
          </p:cNvPr>
          <p:cNvGrpSpPr/>
          <p:nvPr/>
        </p:nvGrpSpPr>
        <p:grpSpPr>
          <a:xfrm>
            <a:off x="0" y="2245537"/>
            <a:ext cx="10515605" cy="2727603"/>
            <a:chOff x="-6" y="1963308"/>
            <a:chExt cx="10515605" cy="2727603"/>
          </a:xfrm>
        </p:grpSpPr>
        <p:sp>
          <p:nvSpPr>
            <p:cNvPr id="7" name="Round Same Side Corner Rectangle 1">
              <a:extLst>
                <a:ext uri="{FF2B5EF4-FFF2-40B4-BE49-F238E27FC236}">
                  <a16:creationId xmlns:a16="http://schemas.microsoft.com/office/drawing/2014/main" id="{26150E45-8E5B-3041-BD22-6EC2E3F20CCA}"/>
                </a:ext>
              </a:extLst>
            </p:cNvPr>
            <p:cNvSpPr/>
            <p:nvPr/>
          </p:nvSpPr>
          <p:spPr>
            <a:xfrm rot="5400000">
              <a:off x="545233" y="1418071"/>
              <a:ext cx="544365" cy="1634840"/>
            </a:xfrm>
            <a:prstGeom prst="round2SameRect">
              <a:avLst>
                <a:gd name="adj1" fmla="val 48323"/>
                <a:gd name="adj2" fmla="val 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Same Side Corner Rectangle 1">
              <a:extLst>
                <a:ext uri="{FF2B5EF4-FFF2-40B4-BE49-F238E27FC236}">
                  <a16:creationId xmlns:a16="http://schemas.microsoft.com/office/drawing/2014/main" id="{CE6B78BF-3AA5-5643-B486-C0057C919A52}"/>
                </a:ext>
              </a:extLst>
            </p:cNvPr>
            <p:cNvSpPr/>
            <p:nvPr/>
          </p:nvSpPr>
          <p:spPr>
            <a:xfrm rot="5400000">
              <a:off x="829253" y="1882200"/>
              <a:ext cx="544365" cy="2202873"/>
            </a:xfrm>
            <a:prstGeom prst="round2SameRect">
              <a:avLst>
                <a:gd name="adj1" fmla="val 48323"/>
                <a:gd name="adj2" fmla="val 0"/>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 Same Side Corner Rectangle 1">
              <a:extLst>
                <a:ext uri="{FF2B5EF4-FFF2-40B4-BE49-F238E27FC236}">
                  <a16:creationId xmlns:a16="http://schemas.microsoft.com/office/drawing/2014/main" id="{FED58283-BBE6-A240-9D9B-3B1BE7AEBD4B}"/>
                </a:ext>
              </a:extLst>
            </p:cNvPr>
            <p:cNvSpPr/>
            <p:nvPr/>
          </p:nvSpPr>
          <p:spPr>
            <a:xfrm rot="5400000">
              <a:off x="1037071" y="2391928"/>
              <a:ext cx="544365" cy="2618509"/>
            </a:xfrm>
            <a:prstGeom prst="round2SameRect">
              <a:avLst>
                <a:gd name="adj1" fmla="val 48323"/>
                <a:gd name="adj2" fmla="val 0"/>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Same Side Corner Rectangle 1">
              <a:extLst>
                <a:ext uri="{FF2B5EF4-FFF2-40B4-BE49-F238E27FC236}">
                  <a16:creationId xmlns:a16="http://schemas.microsoft.com/office/drawing/2014/main" id="{734FC1BD-9F74-8C45-A7EC-B0C366FCB0D6}"/>
                </a:ext>
              </a:extLst>
            </p:cNvPr>
            <p:cNvSpPr/>
            <p:nvPr/>
          </p:nvSpPr>
          <p:spPr>
            <a:xfrm rot="5400000">
              <a:off x="1210250" y="2936290"/>
              <a:ext cx="544365" cy="2964878"/>
            </a:xfrm>
            <a:prstGeom prst="round2SameRect">
              <a:avLst>
                <a:gd name="adj1" fmla="val 48323"/>
                <a:gd name="adj2" fmla="val 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AD30A02-2BC4-1943-B8A5-1F95E588756A}"/>
                </a:ext>
              </a:extLst>
            </p:cNvPr>
            <p:cNvSpPr txBox="1"/>
            <p:nvPr/>
          </p:nvSpPr>
          <p:spPr>
            <a:xfrm>
              <a:off x="1808015" y="2004658"/>
              <a:ext cx="6096000" cy="461665"/>
            </a:xfrm>
            <a:prstGeom prst="rect">
              <a:avLst/>
            </a:prstGeom>
            <a:noFill/>
          </p:spPr>
          <p:txBody>
            <a:bodyPr wrap="square">
              <a:spAutoFit/>
            </a:bodyPr>
            <a:lstStyle/>
            <a:p>
              <a:r>
                <a:rPr lang="en-GB" sz="2400" dirty="0">
                  <a:effectLst/>
                  <a:latin typeface="Calibri" panose="020F0502020204030204" pitchFamily="34" charset="0"/>
                </a:rPr>
                <a:t>Purpose &amp; Methods  </a:t>
              </a:r>
              <a:endParaRPr lang="en-GB" sz="2400" dirty="0">
                <a:effectLst/>
              </a:endParaRPr>
            </a:p>
          </p:txBody>
        </p:sp>
        <p:sp>
          <p:nvSpPr>
            <p:cNvPr id="28" name="TextBox 27">
              <a:extLst>
                <a:ext uri="{FF2B5EF4-FFF2-40B4-BE49-F238E27FC236}">
                  <a16:creationId xmlns:a16="http://schemas.microsoft.com/office/drawing/2014/main" id="{91D9BF8B-F787-4546-8143-433FBD571F54}"/>
                </a:ext>
              </a:extLst>
            </p:cNvPr>
            <p:cNvSpPr txBox="1"/>
            <p:nvPr/>
          </p:nvSpPr>
          <p:spPr>
            <a:xfrm>
              <a:off x="2400300" y="2752803"/>
              <a:ext cx="6096000" cy="461665"/>
            </a:xfrm>
            <a:prstGeom prst="rect">
              <a:avLst/>
            </a:prstGeom>
            <a:noFill/>
          </p:spPr>
          <p:txBody>
            <a:bodyPr wrap="square">
              <a:spAutoFit/>
            </a:bodyPr>
            <a:lstStyle/>
            <a:p>
              <a:r>
                <a:rPr lang="en-GB" sz="2400" dirty="0">
                  <a:latin typeface="Calibri" panose="020F0502020204030204" pitchFamily="34" charset="0"/>
                </a:rPr>
                <a:t>Understanding the Influence of Community </a:t>
              </a:r>
            </a:p>
          </p:txBody>
        </p:sp>
        <p:sp>
          <p:nvSpPr>
            <p:cNvPr id="31" name="TextBox 30">
              <a:extLst>
                <a:ext uri="{FF2B5EF4-FFF2-40B4-BE49-F238E27FC236}">
                  <a16:creationId xmlns:a16="http://schemas.microsoft.com/office/drawing/2014/main" id="{B02B70D7-4E6D-6E4B-AF1D-138EB6396B73}"/>
                </a:ext>
              </a:extLst>
            </p:cNvPr>
            <p:cNvSpPr txBox="1"/>
            <p:nvPr/>
          </p:nvSpPr>
          <p:spPr>
            <a:xfrm>
              <a:off x="2767442" y="3470293"/>
              <a:ext cx="7599709" cy="461665"/>
            </a:xfrm>
            <a:prstGeom prst="rect">
              <a:avLst/>
            </a:prstGeom>
            <a:noFill/>
          </p:spPr>
          <p:txBody>
            <a:bodyPr wrap="square">
              <a:spAutoFit/>
            </a:bodyPr>
            <a:lstStyle/>
            <a:p>
              <a:r>
                <a:rPr lang="en-GB" sz="2400" dirty="0">
                  <a:latin typeface="Calibri" panose="020F0502020204030204" pitchFamily="34" charset="0"/>
                </a:rPr>
                <a:t>Promising Interventions to Build Community Acceptance </a:t>
              </a:r>
            </a:p>
          </p:txBody>
        </p:sp>
        <p:sp>
          <p:nvSpPr>
            <p:cNvPr id="32" name="TextBox 31">
              <a:extLst>
                <a:ext uri="{FF2B5EF4-FFF2-40B4-BE49-F238E27FC236}">
                  <a16:creationId xmlns:a16="http://schemas.microsoft.com/office/drawing/2014/main" id="{4045BD70-DC0C-1E49-8975-4A310294DCFA}"/>
                </a:ext>
              </a:extLst>
            </p:cNvPr>
            <p:cNvSpPr txBox="1"/>
            <p:nvPr/>
          </p:nvSpPr>
          <p:spPr>
            <a:xfrm>
              <a:off x="3205898" y="4182822"/>
              <a:ext cx="7309701" cy="461665"/>
            </a:xfrm>
            <a:prstGeom prst="rect">
              <a:avLst/>
            </a:prstGeom>
            <a:noFill/>
          </p:spPr>
          <p:txBody>
            <a:bodyPr wrap="square">
              <a:spAutoFit/>
            </a:bodyPr>
            <a:lstStyle/>
            <a:p>
              <a:r>
                <a:rPr lang="en-GB" sz="2400" dirty="0">
                  <a:latin typeface="Calibri" panose="020F0502020204030204" pitchFamily="34" charset="0"/>
                </a:rPr>
                <a:t>Annex</a:t>
              </a:r>
            </a:p>
          </p:txBody>
        </p:sp>
      </p:grpSp>
      <p:sp>
        <p:nvSpPr>
          <p:cNvPr id="36" name="Title 1">
            <a:extLst>
              <a:ext uri="{FF2B5EF4-FFF2-40B4-BE49-F238E27FC236}">
                <a16:creationId xmlns:a16="http://schemas.microsoft.com/office/drawing/2014/main" id="{6889AA14-63E9-9A4C-B425-6D1ABD031A79}"/>
              </a:ext>
            </a:extLst>
          </p:cNvPr>
          <p:cNvSpPr txBox="1">
            <a:spLocks/>
          </p:cNvSpPr>
          <p:nvPr/>
        </p:nvSpPr>
        <p:spPr>
          <a:xfrm flipH="1">
            <a:off x="1318497" y="2316284"/>
            <a:ext cx="197429" cy="45743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i="0" kern="1200">
                <a:solidFill>
                  <a:schemeClr val="accent1"/>
                </a:solidFill>
                <a:latin typeface="Poppins SemiBold" pitchFamily="2" charset="77"/>
                <a:ea typeface="Roboto" panose="02000000000000000000" pitchFamily="2" charset="0"/>
                <a:cs typeface="Poppins SemiBold" pitchFamily="2" charset="77"/>
              </a:defRPr>
            </a:lvl1pPr>
          </a:lstStyle>
          <a:p>
            <a:r>
              <a:rPr lang="en-GB" sz="2700" b="0" dirty="0">
                <a:solidFill>
                  <a:schemeClr val="bg1"/>
                </a:solidFill>
              </a:rPr>
              <a:t>1</a:t>
            </a:r>
          </a:p>
        </p:txBody>
      </p:sp>
      <p:sp>
        <p:nvSpPr>
          <p:cNvPr id="37" name="Title 1">
            <a:extLst>
              <a:ext uri="{FF2B5EF4-FFF2-40B4-BE49-F238E27FC236}">
                <a16:creationId xmlns:a16="http://schemas.microsoft.com/office/drawing/2014/main" id="{4F690A29-FA6B-E244-B3BF-BB95B083B088}"/>
              </a:ext>
            </a:extLst>
          </p:cNvPr>
          <p:cNvSpPr txBox="1">
            <a:spLocks/>
          </p:cNvSpPr>
          <p:nvPr/>
        </p:nvSpPr>
        <p:spPr>
          <a:xfrm flipH="1">
            <a:off x="1862056" y="3155356"/>
            <a:ext cx="197429" cy="344862"/>
          </a:xfrm>
          <a:prstGeom prst="rect">
            <a:avLst/>
          </a:prstGeom>
        </p:spPr>
        <p:txBody>
          <a:bodyPr vert="horz" lIns="0" tIns="0" rIns="0" bIns="0" rtlCol="0" anchor="ctr">
            <a:normAutofit fontScale="92500" lnSpcReduction="10000"/>
          </a:bodyPr>
          <a:lstStyle>
            <a:lvl1pPr algn="l" defTabSz="914400" rtl="0" eaLnBrk="1" latinLnBrk="0" hangingPunct="1">
              <a:lnSpc>
                <a:spcPct val="90000"/>
              </a:lnSpc>
              <a:spcBef>
                <a:spcPct val="0"/>
              </a:spcBef>
              <a:buNone/>
              <a:defRPr sz="3000" b="1" i="0" kern="1200">
                <a:solidFill>
                  <a:schemeClr val="accent1"/>
                </a:solidFill>
                <a:latin typeface="Poppins SemiBold" pitchFamily="2" charset="77"/>
                <a:ea typeface="Roboto" panose="02000000000000000000" pitchFamily="2" charset="0"/>
                <a:cs typeface="Poppins SemiBold" pitchFamily="2" charset="77"/>
              </a:defRPr>
            </a:lvl1pPr>
          </a:lstStyle>
          <a:p>
            <a:r>
              <a:rPr lang="en-GB" sz="2700" b="0" dirty="0">
                <a:solidFill>
                  <a:schemeClr val="bg1"/>
                </a:solidFill>
              </a:rPr>
              <a:t>2</a:t>
            </a:r>
          </a:p>
        </p:txBody>
      </p:sp>
      <p:sp>
        <p:nvSpPr>
          <p:cNvPr id="38" name="Title 1">
            <a:extLst>
              <a:ext uri="{FF2B5EF4-FFF2-40B4-BE49-F238E27FC236}">
                <a16:creationId xmlns:a16="http://schemas.microsoft.com/office/drawing/2014/main" id="{B4CA0C54-EE19-274B-9171-784C34C746BD}"/>
              </a:ext>
            </a:extLst>
          </p:cNvPr>
          <p:cNvSpPr txBox="1">
            <a:spLocks/>
          </p:cNvSpPr>
          <p:nvPr/>
        </p:nvSpPr>
        <p:spPr>
          <a:xfrm flipH="1">
            <a:off x="2301591" y="3867669"/>
            <a:ext cx="197429" cy="344862"/>
          </a:xfrm>
          <a:prstGeom prst="rect">
            <a:avLst/>
          </a:prstGeom>
        </p:spPr>
        <p:txBody>
          <a:bodyPr vert="horz" lIns="0" tIns="0" rIns="0" bIns="0" rtlCol="0" anchor="ctr">
            <a:normAutofit fontScale="92500" lnSpcReduction="10000"/>
          </a:bodyPr>
          <a:lstStyle>
            <a:lvl1pPr algn="l" defTabSz="914400" rtl="0" eaLnBrk="1" latinLnBrk="0" hangingPunct="1">
              <a:lnSpc>
                <a:spcPct val="90000"/>
              </a:lnSpc>
              <a:spcBef>
                <a:spcPct val="0"/>
              </a:spcBef>
              <a:buNone/>
              <a:defRPr sz="3000" b="1" i="0" kern="1200">
                <a:solidFill>
                  <a:schemeClr val="accent1"/>
                </a:solidFill>
                <a:latin typeface="Poppins SemiBold" pitchFamily="2" charset="77"/>
                <a:ea typeface="Roboto" panose="02000000000000000000" pitchFamily="2" charset="0"/>
                <a:cs typeface="Poppins SemiBold" pitchFamily="2" charset="77"/>
              </a:defRPr>
            </a:lvl1pPr>
          </a:lstStyle>
          <a:p>
            <a:r>
              <a:rPr lang="en-GB" sz="2700" b="0" dirty="0">
                <a:solidFill>
                  <a:schemeClr val="bg1"/>
                </a:solidFill>
              </a:rPr>
              <a:t>3</a:t>
            </a:r>
          </a:p>
        </p:txBody>
      </p:sp>
      <p:sp>
        <p:nvSpPr>
          <p:cNvPr id="39" name="Title 1">
            <a:extLst>
              <a:ext uri="{FF2B5EF4-FFF2-40B4-BE49-F238E27FC236}">
                <a16:creationId xmlns:a16="http://schemas.microsoft.com/office/drawing/2014/main" id="{E3162794-6923-FC46-855B-80175AA949D0}"/>
              </a:ext>
            </a:extLst>
          </p:cNvPr>
          <p:cNvSpPr txBox="1">
            <a:spLocks/>
          </p:cNvSpPr>
          <p:nvPr/>
        </p:nvSpPr>
        <p:spPr>
          <a:xfrm flipH="1">
            <a:off x="2618514" y="4569515"/>
            <a:ext cx="197429" cy="344862"/>
          </a:xfrm>
          <a:prstGeom prst="rect">
            <a:avLst/>
          </a:prstGeom>
        </p:spPr>
        <p:txBody>
          <a:bodyPr vert="horz" lIns="0" tIns="0" rIns="0" bIns="0" rtlCol="0" anchor="ctr">
            <a:normAutofit fontScale="92500" lnSpcReduction="10000"/>
          </a:bodyPr>
          <a:lstStyle>
            <a:lvl1pPr algn="l" defTabSz="914400" rtl="0" eaLnBrk="1" latinLnBrk="0" hangingPunct="1">
              <a:lnSpc>
                <a:spcPct val="90000"/>
              </a:lnSpc>
              <a:spcBef>
                <a:spcPct val="0"/>
              </a:spcBef>
              <a:buNone/>
              <a:defRPr sz="3000" b="1" i="0" kern="1200">
                <a:solidFill>
                  <a:schemeClr val="accent1"/>
                </a:solidFill>
                <a:latin typeface="Poppins SemiBold" pitchFamily="2" charset="77"/>
                <a:ea typeface="Roboto" panose="02000000000000000000" pitchFamily="2" charset="0"/>
                <a:cs typeface="Poppins SemiBold" pitchFamily="2" charset="77"/>
              </a:defRPr>
            </a:lvl1pPr>
          </a:lstStyle>
          <a:p>
            <a:r>
              <a:rPr lang="en-GB" sz="2700" b="0" dirty="0">
                <a:solidFill>
                  <a:schemeClr val="bg1"/>
                </a:solidFill>
              </a:rPr>
              <a:t>4</a:t>
            </a:r>
          </a:p>
        </p:txBody>
      </p:sp>
    </p:spTree>
    <p:extLst>
      <p:ext uri="{BB962C8B-B14F-4D97-AF65-F5344CB8AC3E}">
        <p14:creationId xmlns:p14="http://schemas.microsoft.com/office/powerpoint/2010/main" val="1012910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C513-BAB2-0542-867C-B64CBAF26819}"/>
              </a:ext>
            </a:extLst>
          </p:cNvPr>
          <p:cNvSpPr>
            <a:spLocks noGrp="1"/>
          </p:cNvSpPr>
          <p:nvPr>
            <p:ph type="title"/>
          </p:nvPr>
        </p:nvSpPr>
        <p:spPr>
          <a:xfrm>
            <a:off x="0" y="234561"/>
            <a:ext cx="10515600" cy="1143000"/>
          </a:xfrm>
        </p:spPr>
        <p:txBody>
          <a:bodyPr/>
          <a:lstStyle/>
          <a:p>
            <a:r>
              <a:rPr lang="en-GB" dirty="0"/>
              <a:t>Parent/caregiver intervention insights</a:t>
            </a:r>
          </a:p>
        </p:txBody>
      </p:sp>
      <p:graphicFrame>
        <p:nvGraphicFramePr>
          <p:cNvPr id="3" name="Table 3">
            <a:extLst>
              <a:ext uri="{FF2B5EF4-FFF2-40B4-BE49-F238E27FC236}">
                <a16:creationId xmlns:a16="http://schemas.microsoft.com/office/drawing/2014/main" id="{91D6C9FA-F56E-6B47-8778-5B867F2EB40A}"/>
              </a:ext>
            </a:extLst>
          </p:cNvPr>
          <p:cNvGraphicFramePr>
            <a:graphicFrameLocks noGrp="1"/>
          </p:cNvGraphicFramePr>
          <p:nvPr>
            <p:extLst>
              <p:ext uri="{D42A27DB-BD31-4B8C-83A1-F6EECF244321}">
                <p14:modId xmlns:p14="http://schemas.microsoft.com/office/powerpoint/2010/main" val="1320635480"/>
              </p:ext>
            </p:extLst>
          </p:nvPr>
        </p:nvGraphicFramePr>
        <p:xfrm>
          <a:off x="316335" y="1547173"/>
          <a:ext cx="10627616" cy="2560320"/>
        </p:xfrm>
        <a:graphic>
          <a:graphicData uri="http://schemas.openxmlformats.org/drawingml/2006/table">
            <a:tbl>
              <a:tblPr firstRow="1" bandRow="1">
                <a:tableStyleId>{5C22544A-7EE6-4342-B048-85BDC9FD1C3A}</a:tableStyleId>
              </a:tblPr>
              <a:tblGrid>
                <a:gridCol w="10627616">
                  <a:extLst>
                    <a:ext uri="{9D8B030D-6E8A-4147-A177-3AD203B41FA5}">
                      <a16:colId xmlns:a16="http://schemas.microsoft.com/office/drawing/2014/main" val="511149496"/>
                    </a:ext>
                  </a:extLst>
                </a:gridCol>
              </a:tblGrid>
              <a:tr h="348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
                        </a:rPr>
                        <a:t>Core Principles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13693661"/>
                  </a:ext>
                </a:extLst>
              </a:tr>
              <a:tr h="2091609">
                <a:tc>
                  <a:txBody>
                    <a:bodyPr/>
                    <a:lstStyle/>
                    <a:p>
                      <a:pPr marL="285750" indent="-285750">
                        <a:buSzPct val="110000"/>
                        <a:buFont typeface="Wingdings" pitchFamily="2" charset="2"/>
                        <a:buChar char="§"/>
                      </a:pPr>
                      <a:r>
                        <a:rPr lang="en-US" sz="1400" b="1" dirty="0">
                          <a:solidFill>
                            <a:schemeClr val="tx1"/>
                          </a:solidFill>
                        </a:rPr>
                        <a:t>Empathy is paramount</a:t>
                      </a:r>
                      <a:r>
                        <a:rPr lang="en-US" sz="1400" b="0" dirty="0">
                          <a:solidFill>
                            <a:schemeClr val="tx1"/>
                          </a:solidFill>
                        </a:rPr>
                        <a:t>.</a:t>
                      </a:r>
                      <a:r>
                        <a:rPr lang="en-US" sz="1400" b="1" dirty="0">
                          <a:solidFill>
                            <a:schemeClr val="tx1"/>
                          </a:solidFill>
                        </a:rPr>
                        <a:t> </a:t>
                      </a:r>
                      <a:r>
                        <a:rPr lang="en-US" sz="1400" b="0" dirty="0">
                          <a:solidFill>
                            <a:schemeClr val="tx1"/>
                          </a:solidFill>
                        </a:rPr>
                        <a:t>T</a:t>
                      </a:r>
                      <a:r>
                        <a:rPr lang="en-US" sz="1400" dirty="0">
                          <a:solidFill>
                            <a:schemeClr val="tx1"/>
                          </a:solidFill>
                        </a:rPr>
                        <a:t>hese are difficult conversations. It can be helpful for parents to reflect on their own difficulties navigating reproductive healthcare issues at this stage in their life (</a:t>
                      </a:r>
                      <a:r>
                        <a:rPr lang="en-US" sz="1400" b="0" dirty="0">
                          <a:solidFill>
                            <a:schemeClr val="tx1"/>
                          </a:solidFill>
                        </a:rPr>
                        <a:t>e.g. sharing personal stories can be powerful to facilitate open discussion)</a:t>
                      </a:r>
                    </a:p>
                    <a:p>
                      <a:pPr marL="285750" indent="-285750">
                        <a:buSzPct val="110000"/>
                        <a:buFont typeface="Wingdings" pitchFamily="2" charset="2"/>
                        <a:buChar char="§"/>
                      </a:pPr>
                      <a:endParaRPr lang="en-US" sz="900" b="0" dirty="0">
                        <a:solidFill>
                          <a:schemeClr val="tx1"/>
                        </a:solidFill>
                      </a:endParaRPr>
                    </a:p>
                    <a:p>
                      <a:pPr marL="285750" indent="-285750">
                        <a:buSzPct val="110000"/>
                        <a:buFont typeface="Wingdings" pitchFamily="2" charset="2"/>
                        <a:buChar char="§"/>
                      </a:pPr>
                      <a:r>
                        <a:rPr lang="en-US" sz="1400" b="1" dirty="0">
                          <a:solidFill>
                            <a:schemeClr val="tx1"/>
                          </a:solidFill>
                        </a:rPr>
                        <a:t>Focus on adolescence – not sex – </a:t>
                      </a:r>
                      <a:r>
                        <a:rPr lang="en-US" sz="1400" b="0" dirty="0">
                          <a:solidFill>
                            <a:schemeClr val="tx1"/>
                          </a:solidFill>
                        </a:rPr>
                        <a:t>as a way to connect with parents/caregivers; p</a:t>
                      </a:r>
                      <a:r>
                        <a:rPr lang="en-US" sz="1400" dirty="0">
                          <a:solidFill>
                            <a:schemeClr val="tx1"/>
                          </a:solidFill>
                        </a:rPr>
                        <a:t>arents do not want to engage first with their daughter’s status as “sexually active” but with their daughters as young people with desires worth supporting</a:t>
                      </a:r>
                      <a:endParaRPr lang="en-US" sz="1400" b="0" dirty="0">
                        <a:solidFill>
                          <a:schemeClr val="tx1"/>
                        </a:solidFill>
                      </a:endParaRPr>
                    </a:p>
                    <a:p>
                      <a:pPr marL="285750" indent="-285750">
                        <a:buSzPct val="110000"/>
                        <a:buFont typeface="Wingdings" pitchFamily="2" charset="2"/>
                        <a:buChar char="§"/>
                      </a:pPr>
                      <a:endParaRPr lang="en-US" sz="900" b="0" dirty="0">
                        <a:solidFill>
                          <a:schemeClr val="tx1"/>
                        </a:solidFill>
                      </a:endParaRPr>
                    </a:p>
                    <a:p>
                      <a:pPr marL="285750" indent="-285750">
                        <a:buSzPct val="110000"/>
                        <a:buFont typeface="Wingdings" pitchFamily="2" charset="2"/>
                        <a:buChar char="§"/>
                      </a:pPr>
                      <a:r>
                        <a:rPr lang="en-US" sz="1400" b="1" dirty="0">
                          <a:solidFill>
                            <a:schemeClr val="tx1"/>
                          </a:solidFill>
                        </a:rPr>
                        <a:t>Root intervention delivery IN the community </a:t>
                      </a:r>
                      <a:r>
                        <a:rPr lang="en-US" sz="1400" dirty="0">
                          <a:solidFill>
                            <a:schemeClr val="tx1"/>
                          </a:solidFill>
                        </a:rPr>
                        <a:t>by working with local community organizations rather than external organizations </a:t>
                      </a:r>
                    </a:p>
                    <a:p>
                      <a:pPr marL="285750" indent="-285750">
                        <a:buSzPct val="110000"/>
                        <a:buFont typeface="Wingdings" pitchFamily="2" charset="2"/>
                        <a:buChar char="§"/>
                      </a:pPr>
                      <a:endParaRPr lang="en-US" sz="900" dirty="0">
                        <a:solidFill>
                          <a:schemeClr val="tx1"/>
                        </a:solidFill>
                      </a:endParaRPr>
                    </a:p>
                    <a:p>
                      <a:pPr marL="285750" indent="-285750">
                        <a:buSzPct val="110000"/>
                        <a:buFont typeface="Wingdings" pitchFamily="2" charset="2"/>
                        <a:buChar char="§"/>
                      </a:pPr>
                      <a:r>
                        <a:rPr lang="en-US" sz="1400" b="1" dirty="0">
                          <a:solidFill>
                            <a:schemeClr val="tx1"/>
                          </a:solidFill>
                        </a:rPr>
                        <a:t>Build a supportive environment </a:t>
                      </a:r>
                      <a:r>
                        <a:rPr lang="en-US" sz="1400" b="0" dirty="0">
                          <a:solidFill>
                            <a:schemeClr val="tx1"/>
                          </a:solidFill>
                        </a:rPr>
                        <a:t>by mapping critical community norms and work </a:t>
                      </a:r>
                      <a:r>
                        <a:rPr lang="en-US" sz="1400" dirty="0">
                          <a:solidFill>
                            <a:schemeClr val="tx1"/>
                          </a:solidFill>
                        </a:rPr>
                        <a:t>closely with community leaders (e.g. traditional leaders, religious leaders) to gain buy-in that gives parents “permission” to participate in these discussions with their children </a:t>
                      </a:r>
                    </a:p>
                    <a:p>
                      <a:pPr marL="285750" indent="-285750">
                        <a:buSzPct val="110000"/>
                        <a:buFont typeface="Arial" panose="020B0604020202020204" pitchFamily="34" charset="0"/>
                        <a:buChar char="•"/>
                      </a:pPr>
                      <a:endParaRPr lang="en-US" sz="130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5562085"/>
                  </a:ext>
                </a:extLst>
              </a:tr>
            </a:tbl>
          </a:graphicData>
        </a:graphic>
      </p:graphicFrame>
      <p:graphicFrame>
        <p:nvGraphicFramePr>
          <p:cNvPr id="12" name="Table 3">
            <a:extLst>
              <a:ext uri="{FF2B5EF4-FFF2-40B4-BE49-F238E27FC236}">
                <a16:creationId xmlns:a16="http://schemas.microsoft.com/office/drawing/2014/main" id="{D9BE46E6-D82C-2D4F-BABE-E6837B2A59CA}"/>
              </a:ext>
            </a:extLst>
          </p:cNvPr>
          <p:cNvGraphicFramePr>
            <a:graphicFrameLocks noGrp="1"/>
          </p:cNvGraphicFramePr>
          <p:nvPr>
            <p:extLst>
              <p:ext uri="{D42A27DB-BD31-4B8C-83A1-F6EECF244321}">
                <p14:modId xmlns:p14="http://schemas.microsoft.com/office/powerpoint/2010/main" val="3990763067"/>
              </p:ext>
            </p:extLst>
          </p:nvPr>
        </p:nvGraphicFramePr>
        <p:xfrm>
          <a:off x="316335" y="4107493"/>
          <a:ext cx="10627616" cy="2417320"/>
        </p:xfrm>
        <a:graphic>
          <a:graphicData uri="http://schemas.openxmlformats.org/drawingml/2006/table">
            <a:tbl>
              <a:tblPr firstRow="1" bandRow="1">
                <a:tableStyleId>{5C22544A-7EE6-4342-B048-85BDC9FD1C3A}</a:tableStyleId>
              </a:tblPr>
              <a:tblGrid>
                <a:gridCol w="6915344">
                  <a:extLst>
                    <a:ext uri="{9D8B030D-6E8A-4147-A177-3AD203B41FA5}">
                      <a16:colId xmlns:a16="http://schemas.microsoft.com/office/drawing/2014/main" val="2914956736"/>
                    </a:ext>
                  </a:extLst>
                </a:gridCol>
                <a:gridCol w="3712272">
                  <a:extLst>
                    <a:ext uri="{9D8B030D-6E8A-4147-A177-3AD203B41FA5}">
                      <a16:colId xmlns:a16="http://schemas.microsoft.com/office/drawing/2014/main" val="853307245"/>
                    </a:ext>
                  </a:extLst>
                </a:gridCol>
              </a:tblGrid>
              <a:tr h="344680">
                <a:tc>
                  <a:txBody>
                    <a:bodyPr/>
                    <a:lstStyle/>
                    <a:p>
                      <a:r>
                        <a:rPr lang="en-US" sz="1600" dirty="0">
                          <a:solidFill>
                            <a:schemeClr val="bg1"/>
                          </a:solidFill>
                          <a:latin typeface=""/>
                        </a:rPr>
                        <a:t>Key Engagement Approaches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600" b="1" dirty="0">
                          <a:solidFill>
                            <a:schemeClr val="bg1"/>
                          </a:solidFill>
                          <a:latin typeface=""/>
                        </a:rPr>
                        <a:t>Environmental Support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806209133"/>
                  </a:ext>
                </a:extLst>
              </a:tr>
              <a:tr h="1974075">
                <a:tc>
                  <a:txBody>
                    <a:bodyPr/>
                    <a:lstStyle/>
                    <a:p>
                      <a:pPr marL="285750" indent="-285750">
                        <a:buClr>
                          <a:schemeClr val="accent2"/>
                        </a:buClr>
                        <a:buSzPct val="110000"/>
                        <a:buFont typeface="Wingdings" pitchFamily="2" charset="2"/>
                        <a:buChar char="§"/>
                      </a:pPr>
                      <a:r>
                        <a:rPr lang="en-US" sz="1400" b="1" dirty="0">
                          <a:solidFill>
                            <a:schemeClr val="tx1"/>
                          </a:solidFill>
                        </a:rPr>
                        <a:t>Engage parents directly, but carefully consider how to set parents at ease</a:t>
                      </a:r>
                      <a:r>
                        <a:rPr lang="en-US" sz="1400" b="0" dirty="0">
                          <a:solidFill>
                            <a:schemeClr val="tx1"/>
                          </a:solidFill>
                        </a:rPr>
                        <a:t>.</a:t>
                      </a:r>
                      <a:r>
                        <a:rPr lang="en-US" sz="1400" b="1" dirty="0">
                          <a:solidFill>
                            <a:schemeClr val="tx1"/>
                          </a:solidFill>
                        </a:rPr>
                        <a:t> </a:t>
                      </a:r>
                      <a:r>
                        <a:rPr lang="en-US" sz="1400" b="0" dirty="0">
                          <a:solidFill>
                            <a:schemeClr val="tx1"/>
                          </a:solidFill>
                        </a:rPr>
                        <a:t>In settings with low social cohesion, one-on-one discussions may be needed; if group outreach is used, ensure opportunity for 1:1 follow-up within the event</a:t>
                      </a:r>
                    </a:p>
                    <a:p>
                      <a:pPr marL="171450" indent="-171450">
                        <a:buClr>
                          <a:schemeClr val="accent2"/>
                        </a:buClr>
                        <a:buSzPct val="110000"/>
                        <a:buFont typeface="Wingdings" pitchFamily="2" charset="2"/>
                        <a:buChar char="§"/>
                      </a:pPr>
                      <a:endParaRPr lang="en-US" sz="900" b="0" dirty="0">
                        <a:solidFill>
                          <a:schemeClr val="tx1"/>
                        </a:solidFill>
                      </a:endParaRPr>
                    </a:p>
                    <a:p>
                      <a:pPr marL="285750" indent="-285750">
                        <a:buClr>
                          <a:schemeClr val="accent2"/>
                        </a:buClr>
                        <a:buSzPct val="110000"/>
                        <a:buFont typeface="Wingdings" pitchFamily="2" charset="2"/>
                        <a:buChar char="§"/>
                      </a:pPr>
                      <a:r>
                        <a:rPr lang="en-US" sz="1400" b="1" dirty="0">
                          <a:solidFill>
                            <a:schemeClr val="tx1"/>
                          </a:solidFill>
                        </a:rPr>
                        <a:t>Create platforms to facilitate parent connection and learning</a:t>
                      </a:r>
                      <a:r>
                        <a:rPr lang="en-US" sz="1400" b="0" dirty="0">
                          <a:solidFill>
                            <a:schemeClr val="tx1"/>
                          </a:solidFill>
                        </a:rPr>
                        <a:t>.</a:t>
                      </a:r>
                      <a:r>
                        <a:rPr lang="en-US" sz="1400" b="1" dirty="0">
                          <a:solidFill>
                            <a:schemeClr val="tx1"/>
                          </a:solidFill>
                        </a:rPr>
                        <a:t> </a:t>
                      </a:r>
                      <a:r>
                        <a:rPr lang="en-US" sz="1400" b="0" dirty="0">
                          <a:solidFill>
                            <a:schemeClr val="tx1"/>
                          </a:solidFill>
                        </a:rPr>
                        <a:t>These interventions should focus on facilitating discussion between parents to build capability, opportunity and motivation to support </a:t>
                      </a:r>
                      <a:r>
                        <a:rPr lang="en-US" sz="1400" b="0" dirty="0" err="1">
                          <a:solidFill>
                            <a:schemeClr val="tx1"/>
                          </a:solidFill>
                        </a:rPr>
                        <a:t>PrEP</a:t>
                      </a:r>
                      <a:r>
                        <a:rPr lang="en-US" sz="1400" b="0" dirty="0">
                          <a:solidFill>
                            <a:schemeClr val="tx1"/>
                          </a:solidFill>
                        </a:rPr>
                        <a:t> use (e.g. Mother/Grandmother Prayer Days, etc.)</a:t>
                      </a:r>
                    </a:p>
                    <a:p>
                      <a:pPr marL="628650" lvl="1" indent="-171450">
                        <a:buClr>
                          <a:schemeClr val="accent2"/>
                        </a:buClr>
                        <a:buSzPct val="110000"/>
                        <a:buFont typeface="Wingdings" pitchFamily="2" charset="2"/>
                        <a:buChar char="§"/>
                      </a:pPr>
                      <a:endParaRPr lang="en-US" sz="900" dirty="0">
                        <a:solidFill>
                          <a:schemeClr val="tx1"/>
                        </a:solidFill>
                      </a:endParaRPr>
                    </a:p>
                    <a:p>
                      <a:pPr marL="285750" indent="-285750">
                        <a:buClr>
                          <a:schemeClr val="accent2"/>
                        </a:buClr>
                        <a:buSzPct val="110000"/>
                        <a:buFont typeface="Wingdings" pitchFamily="2" charset="2"/>
                        <a:buChar char="§"/>
                      </a:pPr>
                      <a:r>
                        <a:rPr lang="en-US" sz="1400" b="1" dirty="0">
                          <a:solidFill>
                            <a:schemeClr val="tx1"/>
                          </a:solidFill>
                        </a:rPr>
                        <a:t>Make content digestible, relatable, practical and time-bound</a:t>
                      </a:r>
                      <a:r>
                        <a:rPr lang="en-US" sz="1400" b="0" dirty="0">
                          <a:solidFill>
                            <a:schemeClr val="tx1"/>
                          </a:solidFill>
                        </a:rPr>
                        <a:t>,</a:t>
                      </a:r>
                      <a:r>
                        <a:rPr lang="en-US" sz="1400" b="1" dirty="0">
                          <a:solidFill>
                            <a:schemeClr val="tx1"/>
                          </a:solidFill>
                        </a:rPr>
                        <a:t> </a:t>
                      </a:r>
                      <a:r>
                        <a:rPr lang="en-US" sz="1400" b="0" dirty="0">
                          <a:solidFill>
                            <a:schemeClr val="tx1"/>
                          </a:solidFill>
                        </a:rPr>
                        <a:t>reflecting influencers in materials where possible (e.g. pictures of actual parents in posters)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E8EA"/>
                    </a:solidFill>
                  </a:tcPr>
                </a:tc>
                <a:tc>
                  <a:txBody>
                    <a:bodyPr/>
                    <a:lstStyle/>
                    <a:p>
                      <a:pPr marL="285750" indent="-285750">
                        <a:buClr>
                          <a:schemeClr val="accent1"/>
                        </a:buClr>
                        <a:buSzPct val="110000"/>
                        <a:buFont typeface="Wingdings" pitchFamily="2" charset="2"/>
                        <a:buChar char="§"/>
                      </a:pPr>
                      <a:r>
                        <a:rPr lang="en-US" sz="1400" b="1" dirty="0">
                          <a:solidFill>
                            <a:schemeClr val="tx1"/>
                          </a:solidFill>
                        </a:rPr>
                        <a:t>Engage policy makers to build surrounding support </a:t>
                      </a:r>
                      <a:r>
                        <a:rPr lang="en-US" sz="1400" b="0" dirty="0">
                          <a:solidFill>
                            <a:schemeClr val="tx1"/>
                          </a:solidFill>
                        </a:rPr>
                        <a:t>that can drive norms around open discussions around reproductive healthcare (e.g. a</a:t>
                      </a:r>
                      <a:r>
                        <a:rPr lang="en-US" sz="1400" dirty="0">
                          <a:solidFill>
                            <a:schemeClr val="tx1"/>
                          </a:solidFill>
                        </a:rPr>
                        <a:t> special address by a policy maker)</a:t>
                      </a:r>
                      <a:endParaRPr lang="en-US" sz="1400" b="0" dirty="0">
                        <a:solidFill>
                          <a:schemeClr val="tx1"/>
                        </a:solidFill>
                      </a:endParaRPr>
                    </a:p>
                    <a:p>
                      <a:pPr marL="171450" indent="-171450">
                        <a:buClr>
                          <a:schemeClr val="accent1"/>
                        </a:buClr>
                        <a:buSzPct val="110000"/>
                        <a:buFont typeface="Wingdings" pitchFamily="2" charset="2"/>
                        <a:buChar char="§"/>
                      </a:pPr>
                      <a:endParaRPr lang="en-US" sz="900" dirty="0">
                        <a:solidFill>
                          <a:schemeClr val="tx1"/>
                        </a:solidFill>
                      </a:endParaRPr>
                    </a:p>
                    <a:p>
                      <a:pPr marL="285750" indent="-285750">
                        <a:buClr>
                          <a:schemeClr val="accent1"/>
                        </a:buClr>
                        <a:buSzPct val="110000"/>
                        <a:buFont typeface="Wingdings" pitchFamily="2" charset="2"/>
                        <a:buChar char="§"/>
                      </a:pPr>
                      <a:r>
                        <a:rPr lang="en-US" sz="1400" b="1" dirty="0">
                          <a:solidFill>
                            <a:schemeClr val="tx1"/>
                          </a:solidFill>
                        </a:rPr>
                        <a:t>Transform parents into advocates</a:t>
                      </a:r>
                      <a:r>
                        <a:rPr lang="en-US" sz="1400" b="0" dirty="0">
                          <a:solidFill>
                            <a:schemeClr val="tx1"/>
                          </a:solidFill>
                        </a:rPr>
                        <a:t>;</a:t>
                      </a:r>
                      <a:r>
                        <a:rPr lang="en-US" sz="1400" b="1" dirty="0">
                          <a:solidFill>
                            <a:schemeClr val="tx1"/>
                          </a:solidFill>
                        </a:rPr>
                        <a:t> </a:t>
                      </a:r>
                      <a:r>
                        <a:rPr lang="en-US" sz="1400" b="0" dirty="0">
                          <a:solidFill>
                            <a:schemeClr val="tx1"/>
                          </a:solidFill>
                        </a:rPr>
                        <a:t>m</a:t>
                      </a:r>
                      <a:r>
                        <a:rPr lang="en-US" sz="1400" dirty="0">
                          <a:solidFill>
                            <a:schemeClr val="tx1"/>
                          </a:solidFill>
                        </a:rPr>
                        <a:t>others/aunties are often the best ones positioned to reach those who play negative roles in young people’s lives regarding </a:t>
                      </a:r>
                      <a:r>
                        <a:rPr lang="en-US" sz="1400" dirty="0" err="1">
                          <a:solidFill>
                            <a:schemeClr val="tx1"/>
                          </a:solidFill>
                        </a:rPr>
                        <a:t>PrEP</a:t>
                      </a:r>
                      <a:endParaRPr lang="en-US" sz="1400" b="0" i="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3322914284"/>
                  </a:ext>
                </a:extLst>
              </a:tr>
            </a:tbl>
          </a:graphicData>
        </a:graphic>
      </p:graphicFrame>
      <p:grpSp>
        <p:nvGrpSpPr>
          <p:cNvPr id="13" name="Group 12">
            <a:extLst>
              <a:ext uri="{FF2B5EF4-FFF2-40B4-BE49-F238E27FC236}">
                <a16:creationId xmlns:a16="http://schemas.microsoft.com/office/drawing/2014/main" id="{BE4D7FC9-42B6-3847-9AE9-2EC02849BADA}"/>
              </a:ext>
            </a:extLst>
          </p:cNvPr>
          <p:cNvGrpSpPr/>
          <p:nvPr/>
        </p:nvGrpSpPr>
        <p:grpSpPr>
          <a:xfrm>
            <a:off x="8533634" y="176076"/>
            <a:ext cx="1539755" cy="1201485"/>
            <a:chOff x="8917711" y="2472369"/>
            <a:chExt cx="886286" cy="646030"/>
          </a:xfrm>
        </p:grpSpPr>
        <p:pic>
          <p:nvPicPr>
            <p:cNvPr id="14" name="Picture 13">
              <a:extLst>
                <a:ext uri="{FF2B5EF4-FFF2-40B4-BE49-F238E27FC236}">
                  <a16:creationId xmlns:a16="http://schemas.microsoft.com/office/drawing/2014/main" id="{5EA1B59F-94D1-5944-9C05-5F7671E231CE}"/>
                </a:ext>
              </a:extLst>
            </p:cNvPr>
            <p:cNvPicPr>
              <a:picLocks noChangeAspect="1"/>
            </p:cNvPicPr>
            <p:nvPr/>
          </p:nvPicPr>
          <p:blipFill>
            <a:blip r:embed="rId3"/>
            <a:stretch>
              <a:fillRect/>
            </a:stretch>
          </p:blipFill>
          <p:spPr>
            <a:xfrm>
              <a:off x="8917711" y="2477193"/>
              <a:ext cx="579552" cy="641206"/>
            </a:xfrm>
            <a:prstGeom prst="rect">
              <a:avLst/>
            </a:prstGeom>
          </p:spPr>
        </p:pic>
        <p:pic>
          <p:nvPicPr>
            <p:cNvPr id="15" name="Picture 14">
              <a:extLst>
                <a:ext uri="{FF2B5EF4-FFF2-40B4-BE49-F238E27FC236}">
                  <a16:creationId xmlns:a16="http://schemas.microsoft.com/office/drawing/2014/main" id="{8EE4A393-4D74-494E-BDEF-A094A6B22B37}"/>
                </a:ext>
              </a:extLst>
            </p:cNvPr>
            <p:cNvPicPr>
              <a:picLocks noChangeAspect="1"/>
            </p:cNvPicPr>
            <p:nvPr/>
          </p:nvPicPr>
          <p:blipFill>
            <a:blip r:embed="rId4"/>
            <a:stretch>
              <a:fillRect/>
            </a:stretch>
          </p:blipFill>
          <p:spPr>
            <a:xfrm>
              <a:off x="9298919" y="2472369"/>
              <a:ext cx="505078" cy="646030"/>
            </a:xfrm>
            <a:prstGeom prst="rect">
              <a:avLst/>
            </a:prstGeom>
          </p:spPr>
        </p:pic>
      </p:grpSp>
    </p:spTree>
    <p:extLst>
      <p:ext uri="{BB962C8B-B14F-4D97-AF65-F5344CB8AC3E}">
        <p14:creationId xmlns:p14="http://schemas.microsoft.com/office/powerpoint/2010/main" val="798124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C513-BAB2-0542-867C-B64CBAF26819}"/>
              </a:ext>
            </a:extLst>
          </p:cNvPr>
          <p:cNvSpPr>
            <a:spLocks noGrp="1"/>
          </p:cNvSpPr>
          <p:nvPr>
            <p:ph type="title"/>
          </p:nvPr>
        </p:nvSpPr>
        <p:spPr>
          <a:xfrm>
            <a:off x="0" y="320434"/>
            <a:ext cx="10515600" cy="1143000"/>
          </a:xfrm>
        </p:spPr>
        <p:txBody>
          <a:bodyPr/>
          <a:lstStyle/>
          <a:p>
            <a:r>
              <a:rPr lang="en-GB" dirty="0"/>
              <a:t>Peer intervention insights </a:t>
            </a:r>
          </a:p>
        </p:txBody>
      </p:sp>
      <p:pic>
        <p:nvPicPr>
          <p:cNvPr id="13" name="Picture 12">
            <a:extLst>
              <a:ext uri="{FF2B5EF4-FFF2-40B4-BE49-F238E27FC236}">
                <a16:creationId xmlns:a16="http://schemas.microsoft.com/office/drawing/2014/main" id="{086EC367-9E49-6B49-8D92-B3851F74C392}"/>
              </a:ext>
            </a:extLst>
          </p:cNvPr>
          <p:cNvPicPr>
            <a:picLocks noChangeAspect="1"/>
          </p:cNvPicPr>
          <p:nvPr/>
        </p:nvPicPr>
        <p:blipFill>
          <a:blip r:embed="rId3"/>
          <a:stretch>
            <a:fillRect/>
          </a:stretch>
        </p:blipFill>
        <p:spPr>
          <a:xfrm>
            <a:off x="6096000" y="232481"/>
            <a:ext cx="1008208" cy="1230953"/>
          </a:xfrm>
          <a:prstGeom prst="rect">
            <a:avLst/>
          </a:prstGeom>
        </p:spPr>
      </p:pic>
      <p:graphicFrame>
        <p:nvGraphicFramePr>
          <p:cNvPr id="8" name="Table 3">
            <a:extLst>
              <a:ext uri="{FF2B5EF4-FFF2-40B4-BE49-F238E27FC236}">
                <a16:creationId xmlns:a16="http://schemas.microsoft.com/office/drawing/2014/main" id="{8B458269-F798-7846-826A-DA80BA44F832}"/>
              </a:ext>
            </a:extLst>
          </p:cNvPr>
          <p:cNvGraphicFramePr>
            <a:graphicFrameLocks noGrp="1"/>
          </p:cNvGraphicFramePr>
          <p:nvPr>
            <p:extLst>
              <p:ext uri="{D42A27DB-BD31-4B8C-83A1-F6EECF244321}">
                <p14:modId xmlns:p14="http://schemas.microsoft.com/office/powerpoint/2010/main" val="1510407111"/>
              </p:ext>
            </p:extLst>
          </p:nvPr>
        </p:nvGraphicFramePr>
        <p:xfrm>
          <a:off x="379575" y="1663357"/>
          <a:ext cx="10515600" cy="4785360"/>
        </p:xfrm>
        <a:graphic>
          <a:graphicData uri="http://schemas.openxmlformats.org/drawingml/2006/table">
            <a:tbl>
              <a:tblPr firstRow="1" bandRow="1">
                <a:tableStyleId>{5C22544A-7EE6-4342-B048-85BDC9FD1C3A}</a:tableStyleId>
              </a:tblPr>
              <a:tblGrid>
                <a:gridCol w="7139637">
                  <a:extLst>
                    <a:ext uri="{9D8B030D-6E8A-4147-A177-3AD203B41FA5}">
                      <a16:colId xmlns:a16="http://schemas.microsoft.com/office/drawing/2014/main" val="2914956736"/>
                    </a:ext>
                  </a:extLst>
                </a:gridCol>
                <a:gridCol w="3375963">
                  <a:extLst>
                    <a:ext uri="{9D8B030D-6E8A-4147-A177-3AD203B41FA5}">
                      <a16:colId xmlns:a16="http://schemas.microsoft.com/office/drawing/2014/main" val="853307245"/>
                    </a:ext>
                  </a:extLst>
                </a:gridCol>
              </a:tblGrid>
              <a:tr h="287847">
                <a:tc gridSpan="2">
                  <a:txBody>
                    <a:bodyPr/>
                    <a:lstStyle/>
                    <a:p>
                      <a:r>
                        <a:rPr lang="en-US" sz="1500" b="1" dirty="0">
                          <a:solidFill>
                            <a:schemeClr val="bg1"/>
                          </a:solidFill>
                          <a:latin typeface=""/>
                        </a:rPr>
                        <a:t>Core Principles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sz="1600" dirty="0">
                        <a:solidFill>
                          <a:schemeClr val="bg1"/>
                        </a:solidFill>
                        <a:latin typeface=""/>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11843049"/>
                  </a:ext>
                </a:extLst>
              </a:tr>
              <a:tr h="1133813">
                <a:tc gridSpan="2">
                  <a:txBody>
                    <a:bodyPr/>
                    <a:lstStyle/>
                    <a:p>
                      <a:pPr marL="285750" lvl="0" indent="-285750">
                        <a:lnSpc>
                          <a:spcPct val="100000"/>
                        </a:lnSpc>
                        <a:spcBef>
                          <a:spcPts val="0"/>
                        </a:spcBef>
                        <a:buClrTx/>
                        <a:buFont typeface="Wingdings" pitchFamily="2" charset="2"/>
                        <a:buChar char="§"/>
                        <a:defRPr/>
                      </a:pPr>
                      <a:r>
                        <a:rPr lang="en-US" sz="1400" b="1" dirty="0">
                          <a:solidFill>
                            <a:schemeClr val="tx1"/>
                          </a:solidFill>
                        </a:rPr>
                        <a:t>Intervention experience underscores the importance of peers </a:t>
                      </a:r>
                      <a:r>
                        <a:rPr lang="en-US" sz="1400" b="0" dirty="0">
                          <a:solidFill>
                            <a:schemeClr val="tx1"/>
                          </a:solidFill>
                        </a:rPr>
                        <a:t>(e.g. peer referrals, and engaging </a:t>
                      </a:r>
                      <a:r>
                        <a:rPr lang="en-US" sz="1400" dirty="0">
                          <a:solidFill>
                            <a:schemeClr val="tx1"/>
                          </a:solidFill>
                        </a:rPr>
                        <a:t>young people to mobilize their own community)</a:t>
                      </a:r>
                    </a:p>
                    <a:p>
                      <a:pPr marL="285750" lvl="0" indent="-285750">
                        <a:lnSpc>
                          <a:spcPct val="100000"/>
                        </a:lnSpc>
                        <a:spcBef>
                          <a:spcPts val="0"/>
                        </a:spcBef>
                        <a:buClrTx/>
                        <a:buFont typeface="Wingdings" pitchFamily="2" charset="2"/>
                        <a:buChar char="§"/>
                        <a:defRPr/>
                      </a:pPr>
                      <a:endParaRPr lang="en-US" sz="1400" dirty="0">
                        <a:solidFill>
                          <a:schemeClr val="tx1"/>
                        </a:solidFill>
                      </a:endParaRPr>
                    </a:p>
                    <a:p>
                      <a:pPr marL="285750" lvl="0" indent="-285750">
                        <a:lnSpc>
                          <a:spcPct val="100000"/>
                        </a:lnSpc>
                        <a:spcBef>
                          <a:spcPts val="0"/>
                        </a:spcBef>
                        <a:buClrTx/>
                        <a:buFont typeface="Wingdings" pitchFamily="2" charset="2"/>
                        <a:buChar char="§"/>
                        <a:defRPr/>
                      </a:pPr>
                      <a:r>
                        <a:rPr lang="en-US" sz="1400" b="1" dirty="0">
                          <a:solidFill>
                            <a:schemeClr val="tx1"/>
                          </a:solidFill>
                        </a:rPr>
                        <a:t>Peer interventions must be implemented with meaningful youth partnership (“youth-designed, youth-focused, youth-driven and youth-presented”)</a:t>
                      </a:r>
                      <a:r>
                        <a:rPr lang="en-US" sz="1400" b="0" dirty="0">
                          <a:solidFill>
                            <a:schemeClr val="tx1"/>
                          </a:solidFill>
                        </a:rPr>
                        <a:t>; the stories of young people should be front and center (e.g. co-create peer messages, create listening spaces for peers to give feedback, etc.) </a:t>
                      </a:r>
                    </a:p>
                    <a:p>
                      <a:pPr marL="285750" lvl="0" indent="-285750">
                        <a:lnSpc>
                          <a:spcPct val="100000"/>
                        </a:lnSpc>
                        <a:spcBef>
                          <a:spcPts val="0"/>
                        </a:spcBef>
                        <a:buClrTx/>
                        <a:buFont typeface="Wingdings" pitchFamily="2" charset="2"/>
                        <a:buChar char="§"/>
                        <a:defRPr/>
                      </a:pPr>
                      <a:endParaRPr lang="en-US"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b="1" dirty="0">
                          <a:solidFill>
                            <a:schemeClr val="tx1"/>
                          </a:solidFill>
                        </a:rPr>
                        <a:t>Peer interventions</a:t>
                      </a:r>
                      <a:r>
                        <a:rPr lang="en-US" sz="1400" b="0" dirty="0">
                          <a:solidFill>
                            <a:schemeClr val="tx1"/>
                          </a:solidFill>
                        </a:rPr>
                        <a:t>, </a:t>
                      </a:r>
                      <a:r>
                        <a:rPr lang="en-US" sz="1400" dirty="0">
                          <a:solidFill>
                            <a:schemeClr val="tx1"/>
                          </a:solidFill>
                        </a:rPr>
                        <a:t>such as </a:t>
                      </a:r>
                      <a:r>
                        <a:rPr lang="en-US" sz="1400" dirty="0" err="1">
                          <a:solidFill>
                            <a:schemeClr val="tx1"/>
                          </a:solidFill>
                        </a:rPr>
                        <a:t>PrEP</a:t>
                      </a:r>
                      <a:r>
                        <a:rPr lang="en-US" sz="1400" dirty="0">
                          <a:solidFill>
                            <a:schemeClr val="tx1"/>
                          </a:solidFill>
                        </a:rPr>
                        <a:t> Ambassadors, work to improve knowledge, support decision-making, address social norms and build confidence among peers </a:t>
                      </a:r>
                      <a:endParaRPr lang="en-US" sz="1400" b="0" dirty="0">
                        <a:solidFill>
                          <a:schemeClr val="tx1"/>
                        </a:solidFill>
                      </a:endParaRPr>
                    </a:p>
                    <a:p>
                      <a:pPr marL="171450" lvl="0" indent="-171450">
                        <a:lnSpc>
                          <a:spcPct val="100000"/>
                        </a:lnSpc>
                        <a:spcBef>
                          <a:spcPts val="0"/>
                        </a:spcBef>
                        <a:buClrTx/>
                        <a:buFont typeface="Wingdings" pitchFamily="2" charset="2"/>
                        <a:buChar char="§"/>
                        <a:defRPr/>
                      </a:pPr>
                      <a:endParaRPr lang="en-US" sz="12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solidFill>
                          <a:schemeClr val="bg1"/>
                        </a:solidFill>
                        <a:latin typeface=""/>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14301456"/>
                  </a:ext>
                </a:extLst>
              </a:tr>
              <a:tr h="287847">
                <a:tc>
                  <a:txBody>
                    <a:bodyPr/>
                    <a:lstStyle/>
                    <a:p>
                      <a:r>
                        <a:rPr lang="en-US" sz="1500" b="1" dirty="0">
                          <a:solidFill>
                            <a:schemeClr val="bg1"/>
                          </a:solidFill>
                          <a:latin typeface=""/>
                        </a:rPr>
                        <a:t>Key Engagement Approaches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500" b="1" dirty="0">
                          <a:solidFill>
                            <a:schemeClr val="bg1"/>
                          </a:solidFill>
                          <a:latin typeface=""/>
                        </a:rPr>
                        <a:t>Environmental Support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806209133"/>
                  </a:ext>
                </a:extLst>
              </a:tr>
              <a:tr h="1911962">
                <a:tc>
                  <a:txBody>
                    <a:bodyPr/>
                    <a:lstStyle/>
                    <a:p>
                      <a:pPr marL="285750" lvl="0" indent="-285750">
                        <a:lnSpc>
                          <a:spcPct val="100000"/>
                        </a:lnSpc>
                        <a:spcBef>
                          <a:spcPts val="0"/>
                        </a:spcBef>
                        <a:buClr>
                          <a:schemeClr val="accent2"/>
                        </a:buClr>
                        <a:buFont typeface="Wingdings" pitchFamily="2" charset="2"/>
                        <a:buChar char="§"/>
                        <a:defRPr/>
                      </a:pPr>
                      <a:r>
                        <a:rPr lang="en-US" sz="1400" b="1" dirty="0">
                          <a:solidFill>
                            <a:schemeClr val="tx1"/>
                          </a:solidFill>
                        </a:rPr>
                        <a:t>Gain framing (vs. risk-based messaging) is particularly important in successful peer engagement </a:t>
                      </a:r>
                      <a:r>
                        <a:rPr lang="en-US" sz="1400" dirty="0">
                          <a:solidFill>
                            <a:schemeClr val="tx1"/>
                          </a:solidFill>
                        </a:rPr>
                        <a:t>to facilitate positive discussions among peers about how PrEP can make their lives better and strengthen their relationships</a:t>
                      </a:r>
                    </a:p>
                    <a:p>
                      <a:pPr marL="285750" lvl="0" indent="-285750">
                        <a:lnSpc>
                          <a:spcPct val="100000"/>
                        </a:lnSpc>
                        <a:spcBef>
                          <a:spcPts val="0"/>
                        </a:spcBef>
                        <a:buClr>
                          <a:schemeClr val="accent2"/>
                        </a:buClr>
                        <a:buFont typeface="Wingdings" pitchFamily="2" charset="2"/>
                        <a:buChar char="§"/>
                        <a:defRPr/>
                      </a:pPr>
                      <a:endParaRPr lang="en-US" sz="1400" dirty="0">
                        <a:solidFill>
                          <a:schemeClr val="tx1"/>
                        </a:solidFill>
                      </a:endParaRPr>
                    </a:p>
                    <a:p>
                      <a:pPr marL="285750" lvl="0" indent="-285750">
                        <a:lnSpc>
                          <a:spcPct val="100000"/>
                        </a:lnSpc>
                        <a:spcBef>
                          <a:spcPts val="0"/>
                        </a:spcBef>
                        <a:buClr>
                          <a:schemeClr val="accent2"/>
                        </a:buClr>
                        <a:buFont typeface="Wingdings" pitchFamily="2" charset="2"/>
                        <a:buChar char="§"/>
                        <a:defRPr/>
                      </a:pPr>
                      <a:r>
                        <a:rPr lang="en-US" sz="1400" b="1" dirty="0">
                          <a:solidFill>
                            <a:schemeClr val="tx1"/>
                          </a:solidFill>
                        </a:rPr>
                        <a:t>Social media is an important channel for peers</a:t>
                      </a:r>
                    </a:p>
                    <a:p>
                      <a:pPr marL="285750" lvl="0" indent="-285750">
                        <a:lnSpc>
                          <a:spcPct val="100000"/>
                        </a:lnSpc>
                        <a:spcBef>
                          <a:spcPts val="0"/>
                        </a:spcBef>
                        <a:buClr>
                          <a:schemeClr val="accent2"/>
                        </a:buClr>
                        <a:buFont typeface="Wingdings" pitchFamily="2" charset="2"/>
                        <a:buChar char="§"/>
                        <a:defRPr/>
                      </a:pPr>
                      <a:endParaRPr lang="en-US" sz="1400" b="1" dirty="0">
                        <a:solidFill>
                          <a:schemeClr val="tx1"/>
                        </a:solidFill>
                      </a:endParaRPr>
                    </a:p>
                    <a:p>
                      <a:pPr marL="285750" indent="-285750">
                        <a:lnSpc>
                          <a:spcPct val="100000"/>
                        </a:lnSpc>
                        <a:spcBef>
                          <a:spcPts val="0"/>
                        </a:spcBef>
                        <a:buClr>
                          <a:schemeClr val="accent2"/>
                        </a:buClr>
                        <a:buFont typeface="Wingdings" pitchFamily="2" charset="2"/>
                        <a:buChar char="§"/>
                        <a:defRPr/>
                      </a:pPr>
                      <a:r>
                        <a:rPr lang="en-US" sz="1400" b="1" dirty="0">
                          <a:solidFill>
                            <a:schemeClr val="tx1"/>
                          </a:solidFill>
                        </a:rPr>
                        <a:t>Peers can be engaged to support AGYW via a diversity of models </a:t>
                      </a:r>
                      <a:r>
                        <a:rPr lang="en-US" sz="1400" b="0" dirty="0">
                          <a:solidFill>
                            <a:schemeClr val="tx1"/>
                          </a:solidFill>
                        </a:rPr>
                        <a:t>(e.g. support groups, youth clubs, comprehensive sex education in schools, etc.)</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E8EA"/>
                    </a:solidFill>
                  </a:tcPr>
                </a:tc>
                <a:tc>
                  <a:txBody>
                    <a:bodyPr/>
                    <a:lstStyle/>
                    <a:p>
                      <a:pPr marL="285750" indent="-285750">
                        <a:lnSpc>
                          <a:spcPct val="100000"/>
                        </a:lnSpc>
                        <a:spcBef>
                          <a:spcPts val="0"/>
                        </a:spcBef>
                        <a:buClr>
                          <a:schemeClr val="accent1"/>
                        </a:buClr>
                        <a:buFont typeface="Wingdings" pitchFamily="2" charset="2"/>
                        <a:buChar char="§"/>
                        <a:defRPr/>
                      </a:pPr>
                      <a:r>
                        <a:rPr lang="en-US" sz="1400" b="1" dirty="0">
                          <a:solidFill>
                            <a:schemeClr val="tx1"/>
                          </a:solidFill>
                        </a:rPr>
                        <a:t>Engage with community stakeholders and influencers </a:t>
                      </a:r>
                      <a:r>
                        <a:rPr lang="en-US" sz="1400" b="0" dirty="0">
                          <a:solidFill>
                            <a:schemeClr val="tx1"/>
                          </a:solidFill>
                        </a:rPr>
                        <a:t>to address barriers to ensure that </a:t>
                      </a:r>
                      <a:r>
                        <a:rPr lang="en-US" sz="1400" b="1" dirty="0">
                          <a:solidFill>
                            <a:schemeClr val="tx1"/>
                          </a:solidFill>
                        </a:rPr>
                        <a:t>peers have support from their communities</a:t>
                      </a:r>
                      <a:r>
                        <a:rPr lang="en-US" sz="1400" b="0" dirty="0">
                          <a:solidFill>
                            <a:schemeClr val="tx1"/>
                          </a:solidFill>
                        </a:rPr>
                        <a:t>; this includes targeting the same social norms that often impact AGYW adoption of </a:t>
                      </a:r>
                      <a:r>
                        <a:rPr lang="en-US" sz="1400" b="0" dirty="0" err="1">
                          <a:solidFill>
                            <a:schemeClr val="tx1"/>
                          </a:solidFill>
                        </a:rPr>
                        <a:t>PrEP</a:t>
                      </a:r>
                      <a:r>
                        <a:rPr lang="en-US" sz="1400" b="0" dirty="0">
                          <a:solidFill>
                            <a:schemeClr val="tx1"/>
                          </a:solidFill>
                        </a:rPr>
                        <a:t> </a:t>
                      </a:r>
                    </a:p>
                    <a:p>
                      <a:pPr marL="171450" indent="-171450">
                        <a:buSzPct val="110000"/>
                        <a:buFont typeface="Wingdings" pitchFamily="2" charset="2"/>
                        <a:buChar char="§"/>
                      </a:pPr>
                      <a:endParaRPr lang="en-US" sz="1200" b="1" dirty="0">
                        <a:solidFill>
                          <a:schemeClr val="tx1"/>
                        </a:solidFill>
                      </a:endParaRPr>
                    </a:p>
                    <a:p>
                      <a:pPr marL="285750" indent="-285750">
                        <a:buSzPct val="110000"/>
                        <a:buFont typeface="Wingdings" pitchFamily="2" charset="2"/>
                        <a:buChar char="§"/>
                      </a:pPr>
                      <a:endParaRPr lang="en-US" sz="1400" b="1" dirty="0">
                        <a:solidFill>
                          <a:schemeClr val="tx1"/>
                        </a:solidFill>
                      </a:endParaRPr>
                    </a:p>
                    <a:p>
                      <a:pPr marL="171450" indent="-171450">
                        <a:buFont typeface="Wingdings" pitchFamily="2" charset="2"/>
                        <a:buChar char="§"/>
                      </a:pPr>
                      <a:endParaRPr lang="en-US" sz="1200"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3322914284"/>
                  </a:ext>
                </a:extLst>
              </a:tr>
            </a:tbl>
          </a:graphicData>
        </a:graphic>
      </p:graphicFrame>
    </p:spTree>
    <p:extLst>
      <p:ext uri="{BB962C8B-B14F-4D97-AF65-F5344CB8AC3E}">
        <p14:creationId xmlns:p14="http://schemas.microsoft.com/office/powerpoint/2010/main" val="1227005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18A051-34BE-0246-AC47-7A3385DBA86F}"/>
              </a:ext>
            </a:extLst>
          </p:cNvPr>
          <p:cNvSpPr>
            <a:spLocks noGrp="1"/>
          </p:cNvSpPr>
          <p:nvPr>
            <p:ph type="body" sz="quarter" idx="14"/>
          </p:nvPr>
        </p:nvSpPr>
        <p:spPr/>
        <p:txBody>
          <a:bodyPr/>
          <a:lstStyle/>
          <a:p>
            <a:r>
              <a:rPr lang="en-GB" dirty="0"/>
              <a:t>Annex </a:t>
            </a:r>
          </a:p>
        </p:txBody>
      </p:sp>
      <p:sp>
        <p:nvSpPr>
          <p:cNvPr id="5" name="Text Placeholder 1">
            <a:extLst>
              <a:ext uri="{FF2B5EF4-FFF2-40B4-BE49-F238E27FC236}">
                <a16:creationId xmlns:a16="http://schemas.microsoft.com/office/drawing/2014/main" id="{6FECD9C6-6DF5-3246-A658-284797231BDE}"/>
              </a:ext>
            </a:extLst>
          </p:cNvPr>
          <p:cNvSpPr>
            <a:spLocks noGrp="1"/>
          </p:cNvSpPr>
          <p:nvPr>
            <p:ph type="body" sz="quarter" idx="13"/>
          </p:nvPr>
        </p:nvSpPr>
        <p:spPr>
          <a:xfrm>
            <a:off x="461148" y="2552489"/>
            <a:ext cx="2378912" cy="1821117"/>
          </a:xfrm>
        </p:spPr>
        <p:txBody>
          <a:bodyPr/>
          <a:lstStyle/>
          <a:p>
            <a:r>
              <a:rPr lang="en-GB" dirty="0"/>
              <a:t>4</a:t>
            </a:r>
          </a:p>
        </p:txBody>
      </p:sp>
    </p:spTree>
    <p:extLst>
      <p:ext uri="{BB962C8B-B14F-4D97-AF65-F5344CB8AC3E}">
        <p14:creationId xmlns:p14="http://schemas.microsoft.com/office/powerpoint/2010/main" val="2665683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D337-A379-494C-9186-7F2D3C05F0AB}"/>
              </a:ext>
            </a:extLst>
          </p:cNvPr>
          <p:cNvSpPr>
            <a:spLocks noGrp="1"/>
          </p:cNvSpPr>
          <p:nvPr>
            <p:ph type="title"/>
          </p:nvPr>
        </p:nvSpPr>
        <p:spPr>
          <a:xfrm>
            <a:off x="0" y="0"/>
            <a:ext cx="10515600" cy="1143000"/>
          </a:xfrm>
        </p:spPr>
        <p:txBody>
          <a:bodyPr/>
          <a:lstStyle/>
          <a:p>
            <a:r>
              <a:rPr lang="en-GB" dirty="0"/>
              <a:t>PrEP-specific intervention catalogue </a:t>
            </a:r>
          </a:p>
        </p:txBody>
      </p:sp>
      <p:graphicFrame>
        <p:nvGraphicFramePr>
          <p:cNvPr id="7" name="Table 4">
            <a:extLst>
              <a:ext uri="{FF2B5EF4-FFF2-40B4-BE49-F238E27FC236}">
                <a16:creationId xmlns:a16="http://schemas.microsoft.com/office/drawing/2014/main" id="{4B574F18-652E-5540-972A-C08063EF1DE8}"/>
              </a:ext>
            </a:extLst>
          </p:cNvPr>
          <p:cNvGraphicFramePr>
            <a:graphicFrameLocks/>
          </p:cNvGraphicFramePr>
          <p:nvPr>
            <p:extLst>
              <p:ext uri="{D42A27DB-BD31-4B8C-83A1-F6EECF244321}">
                <p14:modId xmlns:p14="http://schemas.microsoft.com/office/powerpoint/2010/main" val="920111277"/>
              </p:ext>
            </p:extLst>
          </p:nvPr>
        </p:nvGraphicFramePr>
        <p:xfrm>
          <a:off x="269822" y="1728483"/>
          <a:ext cx="10777929" cy="4849213"/>
        </p:xfrm>
        <a:graphic>
          <a:graphicData uri="http://schemas.openxmlformats.org/drawingml/2006/table">
            <a:tbl>
              <a:tblPr firstRow="1" bandRow="1">
                <a:tableStyleId>{21E4AEA4-8DFA-4A89-87EB-49C32662AFE0}</a:tableStyleId>
              </a:tblPr>
              <a:tblGrid>
                <a:gridCol w="1749227">
                  <a:extLst>
                    <a:ext uri="{9D8B030D-6E8A-4147-A177-3AD203B41FA5}">
                      <a16:colId xmlns:a16="http://schemas.microsoft.com/office/drawing/2014/main" val="903213060"/>
                    </a:ext>
                  </a:extLst>
                </a:gridCol>
                <a:gridCol w="1129206">
                  <a:extLst>
                    <a:ext uri="{9D8B030D-6E8A-4147-A177-3AD203B41FA5}">
                      <a16:colId xmlns:a16="http://schemas.microsoft.com/office/drawing/2014/main" val="1523422843"/>
                    </a:ext>
                  </a:extLst>
                </a:gridCol>
                <a:gridCol w="2503543">
                  <a:extLst>
                    <a:ext uri="{9D8B030D-6E8A-4147-A177-3AD203B41FA5}">
                      <a16:colId xmlns:a16="http://schemas.microsoft.com/office/drawing/2014/main" val="2386076575"/>
                    </a:ext>
                  </a:extLst>
                </a:gridCol>
                <a:gridCol w="3044735">
                  <a:extLst>
                    <a:ext uri="{9D8B030D-6E8A-4147-A177-3AD203B41FA5}">
                      <a16:colId xmlns:a16="http://schemas.microsoft.com/office/drawing/2014/main" val="332950156"/>
                    </a:ext>
                  </a:extLst>
                </a:gridCol>
                <a:gridCol w="2351218">
                  <a:extLst>
                    <a:ext uri="{9D8B030D-6E8A-4147-A177-3AD203B41FA5}">
                      <a16:colId xmlns:a16="http://schemas.microsoft.com/office/drawing/2014/main" val="3279528714"/>
                    </a:ext>
                  </a:extLst>
                </a:gridCol>
              </a:tblGrid>
              <a:tr h="423066">
                <a:tc>
                  <a:txBody>
                    <a:bodyPr/>
                    <a:lstStyle/>
                    <a:p>
                      <a:r>
                        <a:rPr lang="en-US" sz="1100" dirty="0">
                          <a:latin typeface=""/>
                          <a:cs typeface="Calibri" panose="020F0502020204030204" pitchFamily="34" charset="0"/>
                        </a:rPr>
                        <a:t>Project Name, Location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100" dirty="0">
                          <a:latin typeface=""/>
                          <a:cs typeface="Calibri" panose="020F0502020204030204" pitchFamily="34" charset="0"/>
                        </a:rPr>
                        <a:t>Influencer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100" dirty="0">
                          <a:latin typeface=""/>
                          <a:cs typeface="Calibri" panose="020F0502020204030204" pitchFamily="34" charset="0"/>
                        </a:rPr>
                        <a:t>Focus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100" dirty="0">
                          <a:latin typeface=""/>
                          <a:cs typeface="Calibri" panose="020F0502020204030204" pitchFamily="34" charset="0"/>
                        </a:rPr>
                        <a:t>Why it Matters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100" dirty="0">
                          <a:latin typeface=""/>
                          <a:cs typeface="Calibri" panose="020F0502020204030204" pitchFamily="34" charset="0"/>
                        </a:rPr>
                        <a:t>Evaluated?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83418398"/>
                  </a:ext>
                </a:extLst>
              </a:tr>
              <a:tr h="507433">
                <a:tc>
                  <a:txBody>
                    <a:bodyPr/>
                    <a:lstStyle/>
                    <a:p>
                      <a:pPr algn="l">
                        <a:spcAft>
                          <a:spcPts val="0"/>
                        </a:spcAft>
                      </a:pPr>
                      <a:r>
                        <a:rPr lang="en-US" sz="800" b="1" dirty="0">
                          <a:solidFill>
                            <a:schemeClr val="accent1"/>
                          </a:solidFill>
                          <a:latin typeface=""/>
                          <a:cs typeface="Calibri" panose="020F0502020204030204" pitchFamily="34" charset="0"/>
                        </a:rPr>
                        <a:t>Bridge to Scale –</a:t>
                      </a:r>
                    </a:p>
                    <a:p>
                      <a:pPr algn="l">
                        <a:spcAft>
                          <a:spcPts val="0"/>
                        </a:spcAft>
                      </a:pPr>
                      <a:r>
                        <a:rPr lang="en-US" sz="800" b="1" dirty="0" err="1">
                          <a:solidFill>
                            <a:schemeClr val="accent1"/>
                          </a:solidFill>
                          <a:latin typeface=""/>
                          <a:cs typeface="Calibri" panose="020F0502020204030204" pitchFamily="34" charset="0"/>
                        </a:rPr>
                        <a:t>Jilinde</a:t>
                      </a:r>
                      <a:r>
                        <a:rPr lang="en-US" sz="800" b="1" dirty="0">
                          <a:solidFill>
                            <a:schemeClr val="accent1"/>
                          </a:solidFill>
                          <a:latin typeface=""/>
                          <a:cs typeface="Calibri" panose="020F0502020204030204" pitchFamily="34" charset="0"/>
                        </a:rPr>
                        <a:t> (Kenya)</a:t>
                      </a:r>
                      <a:r>
                        <a:rPr lang="en-US" sz="800" b="1" kern="1200" dirty="0">
                          <a:solidFill>
                            <a:schemeClr val="accent2"/>
                          </a:solidFill>
                          <a:effectLst/>
                          <a:latin typeface=""/>
                          <a:ea typeface="+mn-ea"/>
                          <a:cs typeface="+mn-cs"/>
                        </a:rPr>
                        <a:t> *</a:t>
                      </a:r>
                      <a:endParaRPr lang="en-US" sz="800" b="1" dirty="0">
                        <a:solidFill>
                          <a:schemeClr val="accent1"/>
                        </a:solidFill>
                        <a:latin typeface=""/>
                        <a:cs typeface="Calibri" panose="020F0502020204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Peers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algn="l">
                        <a:spcAft>
                          <a:spcPts val="0"/>
                        </a:spcAft>
                      </a:pPr>
                      <a:r>
                        <a:rPr lang="en-US" sz="800" dirty="0">
                          <a:solidFill>
                            <a:schemeClr val="tx1"/>
                          </a:solidFill>
                          <a:latin typeface="Calibri" panose="020F0502020204030204" pitchFamily="34" charset="0"/>
                          <a:cs typeface="Calibri" panose="020F0502020204030204" pitchFamily="34" charset="0"/>
                        </a:rPr>
                        <a:t>Implementation science for high-risk populations, including a one-county focus on AGYW. Media, partner and parent engagement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Community intervention to normalize PrEP use among peers and parents which was associated with increased PrEP uptake among AGYW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algn="l">
                        <a:spcAft>
                          <a:spcPts val="0"/>
                        </a:spcAft>
                      </a:pPr>
                      <a:r>
                        <a:rPr lang="en-US" sz="800" dirty="0">
                          <a:solidFill>
                            <a:schemeClr val="tx1"/>
                          </a:solidFill>
                          <a:latin typeface="Calibri" panose="020F0502020204030204" pitchFamily="34" charset="0"/>
                          <a:cs typeface="Calibri" panose="020F0502020204030204" pitchFamily="34" charset="0"/>
                        </a:rPr>
                        <a:t>Program data showed increased AGYW initiation after the intervention was implemented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1543005583"/>
                  </a:ext>
                </a:extLst>
              </a:tr>
              <a:tr h="5741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i="0" u="none" strike="noStrike" kern="1200" dirty="0" err="1">
                          <a:solidFill>
                            <a:schemeClr val="accent1"/>
                          </a:solidFill>
                          <a:effectLst/>
                          <a:latin typeface=""/>
                          <a:ea typeface="+mn-ea"/>
                          <a:cs typeface="+mn-cs"/>
                        </a:rPr>
                        <a:t>Chagua</a:t>
                      </a:r>
                      <a:r>
                        <a:rPr lang="en-US" sz="800" b="1" i="0" u="none" strike="noStrike" kern="1200" dirty="0">
                          <a:solidFill>
                            <a:schemeClr val="accent1"/>
                          </a:solidFill>
                          <a:effectLst/>
                          <a:latin typeface=""/>
                          <a:ea typeface="+mn-ea"/>
                          <a:cs typeface="+mn-cs"/>
                        </a:rPr>
                        <a:t> PrEP, </a:t>
                      </a:r>
                      <a:r>
                        <a:rPr lang="en-US" sz="800" b="1" i="0" u="none" strike="noStrike" kern="1200" dirty="0" err="1">
                          <a:solidFill>
                            <a:schemeClr val="accent1"/>
                          </a:solidFill>
                          <a:effectLst/>
                          <a:latin typeface=""/>
                          <a:ea typeface="+mn-ea"/>
                          <a:cs typeface="+mn-cs"/>
                        </a:rPr>
                        <a:t>Chagua</a:t>
                      </a:r>
                      <a:r>
                        <a:rPr lang="en-US" sz="800" b="1" i="0" u="none" strike="noStrike" kern="1200" dirty="0">
                          <a:solidFill>
                            <a:schemeClr val="accent1"/>
                          </a:solidFill>
                          <a:effectLst/>
                          <a:latin typeface=""/>
                          <a:ea typeface="+mn-ea"/>
                          <a:cs typeface="+mn-cs"/>
                        </a:rPr>
                        <a:t> Life Campaign – LVCT (Kenya)</a:t>
                      </a:r>
                      <a:r>
                        <a:rPr lang="en-US" sz="800" b="1" kern="1200" dirty="0">
                          <a:solidFill>
                            <a:schemeClr val="accent2"/>
                          </a:solidFill>
                          <a:effectLst/>
                          <a:latin typeface=""/>
                          <a:ea typeface="+mn-ea"/>
                          <a:cs typeface="+mn-cs"/>
                        </a:rPr>
                        <a:t> *</a:t>
                      </a:r>
                      <a:endParaRPr lang="en-US" sz="800" b="1" i="0" u="none" strike="noStrike" kern="1200" dirty="0">
                        <a:solidFill>
                          <a:schemeClr val="accent1"/>
                        </a:solidFill>
                        <a:effectLst/>
                        <a:latin typeface=""/>
                        <a:ea typeface="+mn-ea"/>
                        <a:cs typeface="+mn-cs"/>
                      </a:endParaRPr>
                    </a:p>
                    <a:p>
                      <a:pPr algn="l">
                        <a:spcAft>
                          <a:spcPts val="0"/>
                        </a:spcAft>
                      </a:pPr>
                      <a:endParaRPr lang="en-US" sz="800" b="1" dirty="0">
                        <a:solidFill>
                          <a:schemeClr val="accent1"/>
                        </a:solidFill>
                        <a:latin typeface=""/>
                        <a:cs typeface="Calibri" panose="020F0502020204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Peers &amp; parents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800" dirty="0">
                          <a:solidFill>
                            <a:schemeClr val="tx1"/>
                          </a:solidFill>
                          <a:latin typeface="Calibri" panose="020F0502020204030204" pitchFamily="34" charset="0"/>
                          <a:cs typeface="Calibri" panose="020F0502020204030204" pitchFamily="34" charset="0"/>
                        </a:rPr>
                        <a:t>Increasing demand for PrEP among AGYW and increasing parent and female caregiver support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mn-ea"/>
                          <a:cs typeface="+mn-cs"/>
                        </a:rPr>
                        <a:t>Reaches audiences through peer outreach and other community mobilization activities. </a:t>
                      </a:r>
                      <a:r>
                        <a:rPr lang="en-US" sz="800" b="0" i="0" u="none" strike="noStrike" kern="1200" dirty="0" err="1">
                          <a:solidFill>
                            <a:schemeClr val="tx1"/>
                          </a:solidFill>
                          <a:effectLst/>
                          <a:latin typeface="+mn-lt"/>
                          <a:ea typeface="+mn-ea"/>
                          <a:cs typeface="+mn-cs"/>
                        </a:rPr>
                        <a:t>Chagua</a:t>
                      </a:r>
                      <a:r>
                        <a:rPr lang="en-US" sz="800" b="0" i="0" u="none" strike="noStrike" kern="1200" dirty="0">
                          <a:solidFill>
                            <a:schemeClr val="tx1"/>
                          </a:solidFill>
                          <a:effectLst/>
                          <a:latin typeface="+mn-lt"/>
                          <a:ea typeface="+mn-ea"/>
                          <a:cs typeface="+mn-cs"/>
                        </a:rPr>
                        <a:t> PrEP includes activities targeting female caregivers and male partners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800" dirty="0">
                          <a:solidFill>
                            <a:schemeClr val="tx1"/>
                          </a:solidFill>
                          <a:latin typeface="Calibri" panose="020F0502020204030204" pitchFamily="34" charset="0"/>
                          <a:cs typeface="Calibri" panose="020F0502020204030204" pitchFamily="34" charset="0"/>
                        </a:rPr>
                        <a:t>Yes. An LVCT Health site saw increases in AGYW visits, PrEP use, and PrEP continuation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170651"/>
                  </a:ext>
                </a:extLst>
              </a:tr>
              <a:tr h="6985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kern="1200" dirty="0">
                          <a:solidFill>
                            <a:schemeClr val="accent1"/>
                          </a:solidFill>
                          <a:effectLst/>
                          <a:latin typeface=""/>
                          <a:ea typeface="+mn-ea"/>
                          <a:cs typeface="+mn-cs"/>
                        </a:rPr>
                        <a:t>OPTIONS HIV Prevention Ambassador Training (Zimbabwe) </a:t>
                      </a:r>
                      <a:r>
                        <a:rPr lang="en-US" sz="800" b="1" kern="1200" dirty="0">
                          <a:solidFill>
                            <a:schemeClr val="accent2"/>
                          </a:solidFill>
                          <a:effectLst/>
                          <a:latin typeface=""/>
                          <a:ea typeface="+mn-ea"/>
                          <a:cs typeface="+mn-cs"/>
                        </a:rPr>
                        <a:t>*</a:t>
                      </a:r>
                      <a:endParaRPr lang="en-US" sz="800" b="1" dirty="0">
                        <a:solidFill>
                          <a:schemeClr val="accent2"/>
                        </a:solidFill>
                        <a:effectLst/>
                        <a:latin typeface=""/>
                      </a:endParaRPr>
                    </a:p>
                    <a:p>
                      <a:pPr algn="l">
                        <a:spcAft>
                          <a:spcPts val="0"/>
                        </a:spcAft>
                      </a:pPr>
                      <a:endParaRPr lang="en-US" sz="800" b="1" dirty="0">
                        <a:solidFill>
                          <a:schemeClr val="accent1"/>
                        </a:solidFill>
                        <a:latin typeface=""/>
                        <a:cs typeface="Calibri" panose="020F0502020204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Peers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i="0" kern="1200" dirty="0">
                          <a:solidFill>
                            <a:schemeClr val="tx1"/>
                          </a:solidFill>
                          <a:effectLst/>
                          <a:latin typeface="+mn-lt"/>
                          <a:ea typeface="+mn-ea"/>
                          <a:cs typeface="+mn-cs"/>
                        </a:rPr>
                        <a:t>OPTIONS training to enhance AGYW peer ambassador knowledge and skill </a:t>
                      </a:r>
                      <a:endParaRPr lang="en-US" sz="800" i="0" dirty="0">
                        <a:solidFill>
                          <a:schemeClr val="tx1"/>
                        </a:solidFill>
                        <a:effectLst/>
                      </a:endParaRPr>
                    </a:p>
                    <a:p>
                      <a:pPr algn="l">
                        <a:spcAft>
                          <a:spcPts val="0"/>
                        </a:spcAft>
                      </a:pPr>
                      <a:endParaRPr 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Offered youth-friendly education modules to build the capacity of AGYW to participate in oral PrEP programming, demand creation, and awareness raising, and to in turn improve oral PrEP uptake and continuation among their peers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i="0" kern="1200" dirty="0">
                          <a:solidFill>
                            <a:schemeClr val="tx1"/>
                          </a:solidFill>
                          <a:effectLst/>
                          <a:latin typeface="+mn-lt"/>
                          <a:ea typeface="+mn-ea"/>
                          <a:cs typeface="+mn-cs"/>
                        </a:rPr>
                        <a:t>Yes. Oral PrEP uptake increased more than 30% among adolescent girls and young women in a Zimbabwe district</a:t>
                      </a:r>
                      <a:endParaRPr 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1758047038"/>
                  </a:ext>
                </a:extLst>
              </a:tr>
              <a:tr h="695038">
                <a:tc>
                  <a:txBody>
                    <a:bodyPr/>
                    <a:lstStyle/>
                    <a:p>
                      <a:pPr algn="l">
                        <a:spcAft>
                          <a:spcPts val="0"/>
                        </a:spcAft>
                      </a:pPr>
                      <a:r>
                        <a:rPr lang="en-US" sz="800" b="1" dirty="0">
                          <a:solidFill>
                            <a:schemeClr val="accent1"/>
                          </a:solidFill>
                          <a:latin typeface=""/>
                          <a:cs typeface="Calibri" panose="020F0502020204030204" pitchFamily="34" charset="0"/>
                        </a:rPr>
                        <a:t>Project PrEP, Wits RHI (South Africa)</a:t>
                      </a:r>
                      <a:r>
                        <a:rPr lang="en-US" sz="800" b="1" kern="1200" dirty="0">
                          <a:solidFill>
                            <a:schemeClr val="accent2"/>
                          </a:solidFill>
                          <a:effectLst/>
                          <a:latin typeface=""/>
                          <a:ea typeface="+mn-ea"/>
                          <a:cs typeface="+mn-cs"/>
                        </a:rPr>
                        <a:t> *</a:t>
                      </a:r>
                      <a:endParaRPr lang="en-US" sz="800" b="1" dirty="0">
                        <a:solidFill>
                          <a:schemeClr val="accent1"/>
                        </a:solidFill>
                        <a:latin typeface=""/>
                        <a:cs typeface="Calibri" panose="020F0502020204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Peers &amp; parents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ZA" sz="800" kern="1200" dirty="0">
                          <a:solidFill>
                            <a:schemeClr val="tx1"/>
                          </a:solidFill>
                          <a:effectLst/>
                          <a:latin typeface="+mn-lt"/>
                          <a:ea typeface="+mn-ea"/>
                          <a:cs typeface="+mn-cs"/>
                        </a:rPr>
                        <a:t>Leverages different channels (households/community structures, schools, etc.) to facilitate PrEP access by AGYW and community buy-in to encourage the normalization of HIV prevention and AGYW access to RH services</a:t>
                      </a:r>
                      <a:endParaRPr 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tx1"/>
                          </a:solidFill>
                        </a:rPr>
                        <a:t>Project PrEP employs various tactics and channels, including community engagement and various social mobilization activities, the use of digital health technologies and traditional media. Includes a strong parental engagement component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Planned evaluation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818415"/>
                  </a:ext>
                </a:extLst>
              </a:tr>
              <a:tr h="695038">
                <a:tc>
                  <a:txBody>
                    <a:bodyPr/>
                    <a:lstStyle/>
                    <a:p>
                      <a:pPr algn="l"/>
                      <a:r>
                        <a:rPr lang="en-US" sz="900" b="1" dirty="0">
                          <a:solidFill>
                            <a:schemeClr val="accent1"/>
                          </a:solidFill>
                          <a:latin typeface=""/>
                          <a:cs typeface="Calibri" panose="020F0502020204030204" pitchFamily="34" charset="0"/>
                        </a:rPr>
                        <a:t>LEARN (Young Women Lead, Evidence, Advocate, Research, Network)</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Peers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LEARN was a two-year project that aims to promote an HIV prevention agenda informed by meaningful participation of adolescent girls and young women in research in Kenya and Uganda</a:t>
                      </a:r>
                      <a:endParaRPr lang="en-US" sz="800" dirty="0"/>
                    </a:p>
                    <a:p>
                      <a:pPr algn="l"/>
                      <a:endParaRPr 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tx1"/>
                          </a:solidFill>
                        </a:rPr>
                        <a:t>LEARN had three components that incorporated peers: peer and community mobilization, qualitative research led by AGYW, peer-led local advocacy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LEARN conducted a research study to explore the knowledge, views and preferences of AGYW about PrEP to inform implementation. No intervention evaluation data found</a:t>
                      </a:r>
                      <a:endParaRPr lang="en-US" sz="8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1815594945"/>
                  </a:ext>
                </a:extLst>
              </a:tr>
              <a:tr h="453285">
                <a:tc>
                  <a:txBody>
                    <a:bodyPr/>
                    <a:lstStyle/>
                    <a:p>
                      <a:pPr algn="l">
                        <a:spcAft>
                          <a:spcPts val="0"/>
                        </a:spcAft>
                      </a:pPr>
                      <a:r>
                        <a:rPr lang="en-US" sz="800" b="1" dirty="0">
                          <a:solidFill>
                            <a:schemeClr val="accent1"/>
                          </a:solidFill>
                          <a:latin typeface=""/>
                          <a:cs typeface="Calibri" panose="020F0502020204030204" pitchFamily="34" charset="0"/>
                        </a:rPr>
                        <a:t>V Campaign (South Africa, Zimbabwe)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800" dirty="0">
                          <a:solidFill>
                            <a:schemeClr val="tx1"/>
                          </a:solidFill>
                          <a:latin typeface="Calibri" panose="020F0502020204030204" pitchFamily="34" charset="0"/>
                          <a:cs typeface="Calibri" panose="020F0502020204030204" pitchFamily="34" charset="0"/>
                        </a:rPr>
                        <a:t>Peer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800" dirty="0">
                          <a:solidFill>
                            <a:schemeClr val="tx1"/>
                          </a:solidFill>
                          <a:latin typeface="Calibri" panose="020F0502020204030204" pitchFamily="34" charset="0"/>
                          <a:cs typeface="Calibri" panose="020F0502020204030204" pitchFamily="34" charset="0"/>
                        </a:rPr>
                        <a:t>Engage girls to promote PrEP among their peers using in-person parties, social media, etc.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Aft>
                          <a:spcPts val="0"/>
                        </a:spcAft>
                        <a:buFontTx/>
                        <a:buNone/>
                      </a:pPr>
                      <a:r>
                        <a:rPr lang="en-US" sz="800" dirty="0">
                          <a:solidFill>
                            <a:schemeClr val="tx1"/>
                          </a:solidFill>
                          <a:latin typeface="Calibri" panose="020F0502020204030204" pitchFamily="34" charset="0"/>
                          <a:cs typeface="Calibri" panose="020F0502020204030204" pitchFamily="34" charset="0"/>
                        </a:rPr>
                        <a:t>Rooted in a rigorous human-centered design and critical insights that “word of mouth can make you or break you”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800" dirty="0">
                          <a:solidFill>
                            <a:schemeClr val="tx1"/>
                          </a:solidFill>
                          <a:latin typeface="Calibri" panose="020F0502020204030204" pitchFamily="34" charset="0"/>
                          <a:cs typeface="Calibri" panose="020F0502020204030204" pitchFamily="34" charset="0"/>
                        </a:rPr>
                        <a:t>Qualitative research informed design but no rigorous evaluation of implementation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548165"/>
                  </a:ext>
                </a:extLst>
              </a:tr>
              <a:tr h="332410">
                <a:tc>
                  <a:txBody>
                    <a:bodyPr/>
                    <a:lstStyle/>
                    <a:p>
                      <a:pPr algn="l">
                        <a:spcAft>
                          <a:spcPts val="0"/>
                        </a:spcAft>
                      </a:pPr>
                      <a:r>
                        <a:rPr lang="en-US" sz="800" b="1" dirty="0">
                          <a:solidFill>
                            <a:schemeClr val="accent1"/>
                          </a:solidFill>
                          <a:latin typeface=""/>
                          <a:cs typeface="Calibri" panose="020F0502020204030204" pitchFamily="34" charset="0"/>
                        </a:rPr>
                        <a:t>Parent Caregiver Module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algn="l">
                        <a:spcAft>
                          <a:spcPts val="0"/>
                        </a:spcAft>
                      </a:pPr>
                      <a:r>
                        <a:rPr lang="en-US" sz="800" dirty="0">
                          <a:solidFill>
                            <a:schemeClr val="tx1"/>
                          </a:solidFill>
                          <a:latin typeface="Calibri" panose="020F0502020204030204" pitchFamily="34" charset="0"/>
                          <a:cs typeface="Calibri" panose="020F0502020204030204" pitchFamily="34" charset="0"/>
                        </a:rPr>
                        <a:t>Parents &amp; caregivers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algn="l">
                        <a:spcAft>
                          <a:spcPts val="0"/>
                        </a:spcAft>
                      </a:pPr>
                      <a:r>
                        <a:rPr lang="en-US" sz="800" dirty="0">
                          <a:solidFill>
                            <a:schemeClr val="tx1"/>
                          </a:solidFill>
                          <a:latin typeface="Calibri" panose="020F0502020204030204" pitchFamily="34" charset="0"/>
                          <a:cs typeface="Calibri" panose="020F0502020204030204" pitchFamily="34" charset="0"/>
                        </a:rPr>
                        <a:t>Engage parents &amp; caregivers to support </a:t>
                      </a:r>
                      <a:r>
                        <a:rPr lang="en-US" sz="800" dirty="0" err="1">
                          <a:solidFill>
                            <a:schemeClr val="tx1"/>
                          </a:solidFill>
                          <a:latin typeface="Calibri" panose="020F0502020204030204" pitchFamily="34" charset="0"/>
                          <a:cs typeface="Calibri" panose="020F0502020204030204" pitchFamily="34" charset="0"/>
                        </a:rPr>
                        <a:t>PrEP</a:t>
                      </a:r>
                      <a:r>
                        <a:rPr lang="en-US" sz="800" dirty="0">
                          <a:solidFill>
                            <a:schemeClr val="tx1"/>
                          </a:solidFill>
                          <a:latin typeface="Calibri" panose="020F0502020204030204" pitchFamily="34" charset="0"/>
                          <a:cs typeface="Calibri" panose="020F0502020204030204" pitchFamily="34" charset="0"/>
                        </a:rPr>
                        <a:t> use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indent="0" algn="l">
                        <a:spcAft>
                          <a:spcPts val="0"/>
                        </a:spcAft>
                        <a:buFontTx/>
                        <a:buNone/>
                      </a:pPr>
                      <a:r>
                        <a:rPr lang="en-US" sz="800" dirty="0">
                          <a:solidFill>
                            <a:schemeClr val="tx1"/>
                          </a:solidFill>
                          <a:latin typeface="Calibri" panose="020F0502020204030204" pitchFamily="34" charset="0"/>
                          <a:cs typeface="Calibri" panose="020F0502020204030204" pitchFamily="34" charset="0"/>
                        </a:rPr>
                        <a:t>Integration of </a:t>
                      </a:r>
                      <a:r>
                        <a:rPr lang="en-US" sz="800" dirty="0" err="1">
                          <a:solidFill>
                            <a:schemeClr val="tx1"/>
                          </a:solidFill>
                          <a:latin typeface="Calibri" panose="020F0502020204030204" pitchFamily="34" charset="0"/>
                          <a:cs typeface="Calibri" panose="020F0502020204030204" pitchFamily="34" charset="0"/>
                        </a:rPr>
                        <a:t>PrEP</a:t>
                      </a:r>
                      <a:r>
                        <a:rPr lang="en-US" sz="800" dirty="0">
                          <a:solidFill>
                            <a:schemeClr val="tx1"/>
                          </a:solidFill>
                          <a:latin typeface="Calibri" panose="020F0502020204030204" pitchFamily="34" charset="0"/>
                          <a:cs typeface="Calibri" panose="020F0502020204030204" pitchFamily="34" charset="0"/>
                        </a:rPr>
                        <a:t> within existing family strengthening programs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algn="l">
                        <a:spcAft>
                          <a:spcPts val="0"/>
                        </a:spcAft>
                      </a:pPr>
                      <a:r>
                        <a:rPr lang="en-US" sz="800" dirty="0">
                          <a:solidFill>
                            <a:schemeClr val="tx1"/>
                          </a:solidFill>
                          <a:latin typeface="Calibri" panose="020F0502020204030204" pitchFamily="34" charset="0"/>
                          <a:cs typeface="Calibri" panose="020F0502020204030204" pitchFamily="34" charset="0"/>
                        </a:rPr>
                        <a:t>Not yet implemented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2799473045"/>
                  </a:ext>
                </a:extLst>
              </a:tr>
              <a:tr h="458268">
                <a:tc>
                  <a:txBody>
                    <a:bodyPr/>
                    <a:lstStyle/>
                    <a:p>
                      <a:pPr algn="l">
                        <a:spcAft>
                          <a:spcPts val="0"/>
                        </a:spcAft>
                      </a:pPr>
                      <a:r>
                        <a:rPr lang="en-US" sz="800" b="1" dirty="0">
                          <a:solidFill>
                            <a:schemeClr val="accent1"/>
                          </a:solidFill>
                          <a:latin typeface=""/>
                          <a:cs typeface="Calibri" panose="020F0502020204030204" pitchFamily="34" charset="0"/>
                        </a:rPr>
                        <a:t>Gen-N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800" dirty="0">
                          <a:solidFill>
                            <a:schemeClr val="tx1"/>
                          </a:solidFill>
                          <a:latin typeface="Calibri" panose="020F0502020204030204" pitchFamily="34" charset="0"/>
                          <a:cs typeface="Calibri" panose="020F0502020204030204" pitchFamily="34" charset="0"/>
                        </a:rPr>
                        <a:t>Peers, parents, partners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800" dirty="0">
                          <a:solidFill>
                            <a:schemeClr val="tx1"/>
                          </a:solidFill>
                          <a:latin typeface="Calibri" panose="020F0502020204030204" pitchFamily="34" charset="0"/>
                          <a:cs typeface="Calibri" panose="020F0502020204030204" pitchFamily="34" charset="0"/>
                        </a:rPr>
                        <a:t>A campaign to support oral PrEP in Nigeria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Aft>
                          <a:spcPts val="0"/>
                        </a:spcAft>
                        <a:buFontTx/>
                        <a:buNone/>
                      </a:pPr>
                      <a:r>
                        <a:rPr lang="en-US" sz="800" dirty="0">
                          <a:solidFill>
                            <a:schemeClr val="tx1"/>
                          </a:solidFill>
                          <a:latin typeface="Calibri" panose="020F0502020204030204" pitchFamily="34" charset="0"/>
                          <a:cs typeface="Calibri" panose="020F0502020204030204" pitchFamily="34" charset="0"/>
                        </a:rPr>
                        <a:t>Seeks to drive community acceptance of HIV prevention and normalize the behavior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800" dirty="0">
                          <a:solidFill>
                            <a:schemeClr val="tx1"/>
                          </a:solidFill>
                          <a:latin typeface="Calibri" panose="020F0502020204030204" pitchFamily="34" charset="0"/>
                          <a:cs typeface="Calibri" panose="020F0502020204030204" pitchFamily="34" charset="0"/>
                        </a:rPr>
                        <a:t>Not yet implemented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171673"/>
                  </a:ext>
                </a:extLst>
              </a:tr>
            </a:tbl>
          </a:graphicData>
        </a:graphic>
      </p:graphicFrame>
      <p:sp>
        <p:nvSpPr>
          <p:cNvPr id="4" name="Rectangle 3">
            <a:extLst>
              <a:ext uri="{FF2B5EF4-FFF2-40B4-BE49-F238E27FC236}">
                <a16:creationId xmlns:a16="http://schemas.microsoft.com/office/drawing/2014/main" id="{F0CA2CE7-6B55-664A-8414-4042ACA88E7E}"/>
              </a:ext>
            </a:extLst>
          </p:cNvPr>
          <p:cNvSpPr/>
          <p:nvPr/>
        </p:nvSpPr>
        <p:spPr>
          <a:xfrm>
            <a:off x="735965" y="850612"/>
            <a:ext cx="10311786" cy="692497"/>
          </a:xfrm>
          <a:prstGeom prst="rect">
            <a:avLst/>
          </a:prstGeom>
        </p:spPr>
        <p:txBody>
          <a:bodyPr wrap="square">
            <a:spAutoFit/>
          </a:bodyPr>
          <a:lstStyle/>
          <a:p>
            <a:r>
              <a:rPr lang="en-US" sz="1300" dirty="0">
                <a:solidFill>
                  <a:schemeClr val="accent1"/>
                </a:solidFill>
              </a:rPr>
              <a:t>A variety of </a:t>
            </a:r>
            <a:r>
              <a:rPr lang="en-US" sz="1300" dirty="0" err="1">
                <a:solidFill>
                  <a:schemeClr val="accent1"/>
                </a:solidFill>
              </a:rPr>
              <a:t>PrEP</a:t>
            </a:r>
            <a:r>
              <a:rPr lang="en-US" sz="1300" dirty="0">
                <a:solidFill>
                  <a:schemeClr val="accent1"/>
                </a:solidFill>
              </a:rPr>
              <a:t> interventions were reviewed, but only those with explicit activities targeting parents, peers or partners were included in the catalogue. Interventions denoted by a red asterisk (*) were presented at the Action Tank. Detailed intervention overviews are available in a supplemental slide deck. </a:t>
            </a:r>
            <a:endParaRPr lang="en-US" sz="1300" b="1" dirty="0">
              <a:solidFill>
                <a:schemeClr val="accent1"/>
              </a:solidFill>
            </a:endParaRPr>
          </a:p>
        </p:txBody>
      </p:sp>
    </p:spTree>
    <p:extLst>
      <p:ext uri="{BB962C8B-B14F-4D97-AF65-F5344CB8AC3E}">
        <p14:creationId xmlns:p14="http://schemas.microsoft.com/office/powerpoint/2010/main" val="287339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2791D-5879-F44B-BCAC-B29C041A029D}"/>
              </a:ext>
            </a:extLst>
          </p:cNvPr>
          <p:cNvSpPr>
            <a:spLocks noGrp="1"/>
          </p:cNvSpPr>
          <p:nvPr>
            <p:ph type="title"/>
          </p:nvPr>
        </p:nvSpPr>
        <p:spPr>
          <a:xfrm>
            <a:off x="0" y="215273"/>
            <a:ext cx="10515600" cy="1028701"/>
          </a:xfrm>
        </p:spPr>
        <p:txBody>
          <a:bodyPr/>
          <a:lstStyle/>
          <a:p>
            <a:r>
              <a:rPr lang="en-GB" dirty="0"/>
              <a:t>Sector-adjacent intervention catalogue (1/5)</a:t>
            </a:r>
          </a:p>
        </p:txBody>
      </p:sp>
      <p:graphicFrame>
        <p:nvGraphicFramePr>
          <p:cNvPr id="4" name="Table 4">
            <a:extLst>
              <a:ext uri="{FF2B5EF4-FFF2-40B4-BE49-F238E27FC236}">
                <a16:creationId xmlns:a16="http://schemas.microsoft.com/office/drawing/2014/main" id="{81AEF5DE-A7D4-F34B-907F-84505E87CFEC}"/>
              </a:ext>
            </a:extLst>
          </p:cNvPr>
          <p:cNvGraphicFramePr>
            <a:graphicFrameLocks/>
          </p:cNvGraphicFramePr>
          <p:nvPr>
            <p:extLst>
              <p:ext uri="{D42A27DB-BD31-4B8C-83A1-F6EECF244321}">
                <p14:modId xmlns:p14="http://schemas.microsoft.com/office/powerpoint/2010/main" val="4110220896"/>
              </p:ext>
            </p:extLst>
          </p:nvPr>
        </p:nvGraphicFramePr>
        <p:xfrm>
          <a:off x="238671" y="1821855"/>
          <a:ext cx="10777927" cy="4820872"/>
        </p:xfrm>
        <a:graphic>
          <a:graphicData uri="http://schemas.openxmlformats.org/drawingml/2006/table">
            <a:tbl>
              <a:tblPr firstRow="1" bandRow="1">
                <a:tableStyleId>{21E4AEA4-8DFA-4A89-87EB-49C32662AFE0}</a:tableStyleId>
              </a:tblPr>
              <a:tblGrid>
                <a:gridCol w="1410159">
                  <a:extLst>
                    <a:ext uri="{9D8B030D-6E8A-4147-A177-3AD203B41FA5}">
                      <a16:colId xmlns:a16="http://schemas.microsoft.com/office/drawing/2014/main" val="903213060"/>
                    </a:ext>
                  </a:extLst>
                </a:gridCol>
                <a:gridCol w="1107613">
                  <a:extLst>
                    <a:ext uri="{9D8B030D-6E8A-4147-A177-3AD203B41FA5}">
                      <a16:colId xmlns:a16="http://schemas.microsoft.com/office/drawing/2014/main" val="1523422843"/>
                    </a:ext>
                  </a:extLst>
                </a:gridCol>
                <a:gridCol w="2312599">
                  <a:extLst>
                    <a:ext uri="{9D8B030D-6E8A-4147-A177-3AD203B41FA5}">
                      <a16:colId xmlns:a16="http://schemas.microsoft.com/office/drawing/2014/main" val="2386076575"/>
                    </a:ext>
                  </a:extLst>
                </a:gridCol>
                <a:gridCol w="2743078">
                  <a:extLst>
                    <a:ext uri="{9D8B030D-6E8A-4147-A177-3AD203B41FA5}">
                      <a16:colId xmlns:a16="http://schemas.microsoft.com/office/drawing/2014/main" val="332950156"/>
                    </a:ext>
                  </a:extLst>
                </a:gridCol>
                <a:gridCol w="3204478">
                  <a:extLst>
                    <a:ext uri="{9D8B030D-6E8A-4147-A177-3AD203B41FA5}">
                      <a16:colId xmlns:a16="http://schemas.microsoft.com/office/drawing/2014/main" val="3279528714"/>
                    </a:ext>
                  </a:extLst>
                </a:gridCol>
              </a:tblGrid>
              <a:tr h="792906">
                <a:tc>
                  <a:txBody>
                    <a:bodyPr/>
                    <a:lstStyle/>
                    <a:p>
                      <a:pPr algn="ctr"/>
                      <a:r>
                        <a:rPr lang="en-US" sz="1100" dirty="0">
                          <a:latin typeface=""/>
                        </a:rPr>
                        <a:t>Project Name (Location)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Influencer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Focus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Why it Matters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Additional information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83418398"/>
                  </a:ext>
                </a:extLst>
              </a:tr>
              <a:tr h="7294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dirty="0">
                          <a:solidFill>
                            <a:schemeClr val="accent1"/>
                          </a:solidFill>
                          <a:latin typeface=""/>
                        </a:rPr>
                        <a:t>Becoming One (Uganda)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tc>
                  <a:txBody>
                    <a:bodyPr/>
                    <a:lstStyle/>
                    <a:p>
                      <a:r>
                        <a:rPr lang="en-US" sz="800" dirty="0">
                          <a:solidFill>
                            <a:schemeClr val="tx1"/>
                          </a:solidFill>
                        </a:rPr>
                        <a:t>Male partners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tc>
                  <a:txBody>
                    <a:bodyPr/>
                    <a:lstStyle/>
                    <a:p>
                      <a:r>
                        <a:rPr lang="en-US" sz="800" b="0" i="0" u="none" strike="noStrike" kern="1200" dirty="0">
                          <a:solidFill>
                            <a:schemeClr val="tx1"/>
                          </a:solidFill>
                          <a:effectLst/>
                          <a:latin typeface="+mn-lt"/>
                          <a:ea typeface="+mn-ea"/>
                          <a:cs typeface="+mn-cs"/>
                        </a:rPr>
                        <a:t>The program leverages the influence and role of faith leaders to support couples and promote more equitable, violence-free relationships. Utilized couples training, bible teachings and a WhatsApp group</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tc>
                  <a:txBody>
                    <a:bodyPr/>
                    <a:lstStyle/>
                    <a:p>
                      <a:pPr fontAlgn="base"/>
                      <a:r>
                        <a:rPr lang="en-US" sz="800" b="0" i="0" u="none" strike="noStrike" kern="1200" dirty="0">
                          <a:solidFill>
                            <a:schemeClr val="tx1"/>
                          </a:solidFill>
                          <a:effectLst/>
                          <a:latin typeface="+mn-lt"/>
                          <a:ea typeface="+mn-ea"/>
                          <a:cs typeface="+mn-cs"/>
                        </a:rPr>
                        <a:t>A randomized controlled trial (RCT) showed that Becoming One led to a reduction in both women’s experience and men’s perpetration of violence, among other positive outcomes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tc>
                  <a:txBody>
                    <a:bodyPr/>
                    <a:lstStyle/>
                    <a:p>
                      <a:r>
                        <a:rPr lang="en-US" sz="800" u="sng" dirty="0">
                          <a:solidFill>
                            <a:schemeClr val="tx1"/>
                          </a:solidFill>
                        </a:rPr>
                        <a:t>Web link</a:t>
                      </a:r>
                      <a:r>
                        <a:rPr lang="en-US" sz="800" dirty="0">
                          <a:solidFill>
                            <a:schemeClr val="tx1"/>
                          </a:solidFill>
                        </a:rPr>
                        <a:t>: </a:t>
                      </a:r>
                      <a:r>
                        <a:rPr lang="en-US" sz="800" dirty="0">
                          <a:solidFill>
                            <a:schemeClr val="tx1"/>
                          </a:solidFill>
                          <a:hlinkClick r:id="rId3">
                            <a:extLst>
                              <a:ext uri="{A12FA001-AC4F-418D-AE19-62706E023703}">
                                <ahyp:hlinkClr xmlns:ahyp="http://schemas.microsoft.com/office/drawing/2018/hyperlinkcolor" val="tx"/>
                              </a:ext>
                            </a:extLst>
                          </a:hlinkClick>
                        </a:rPr>
                        <a:t>https://prevention-collaborative.org/programme-examples/becoming-one/?cat_id=19&amp;scat_id=46%20(scroll%20down%20to%20programm%20examples)</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extLst>
                  <a:ext uri="{0D108BD9-81ED-4DB2-BD59-A6C34878D82A}">
                    <a16:rowId xmlns:a16="http://schemas.microsoft.com/office/drawing/2014/main" val="4172144188"/>
                  </a:ext>
                </a:extLst>
              </a:tr>
              <a:tr h="729474">
                <a:tc>
                  <a:txBody>
                    <a:bodyPr/>
                    <a:lstStyle/>
                    <a:p>
                      <a:r>
                        <a:rPr lang="en-US" sz="800" b="1" dirty="0">
                          <a:solidFill>
                            <a:schemeClr val="accent1"/>
                          </a:solidFill>
                          <a:latin typeface=""/>
                        </a:rPr>
                        <a:t>Community-Based Action Teams – COMBAT (Ghana)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800" dirty="0">
                          <a:solidFill>
                            <a:schemeClr val="tx1"/>
                          </a:solidFill>
                        </a:rPr>
                        <a:t>Male partners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effectLst/>
                          <a:latin typeface="+mn-lt"/>
                          <a:ea typeface="+mn-ea"/>
                          <a:cs typeface="+mn-cs"/>
                        </a:rPr>
                        <a:t>The COMBAT intervention aimed to: reduce the incidence of GBV; protect women’s rights via state and community structures; and raise public awareness about GBV</a:t>
                      </a:r>
                      <a:endParaRPr lang="en-US" sz="800" dirty="0">
                        <a:solidFill>
                          <a:schemeClr val="tx1"/>
                        </a:solidFill>
                        <a:effectLs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0">
                        <a:buFontTx/>
                        <a:buNone/>
                      </a:pPr>
                      <a:r>
                        <a:rPr lang="en-US" sz="800" b="0" i="0" u="none" strike="noStrike" kern="1200" dirty="0">
                          <a:solidFill>
                            <a:schemeClr val="tx1"/>
                          </a:solidFill>
                          <a:effectLst/>
                          <a:latin typeface="+mn-lt"/>
                          <a:ea typeface="+mn-ea"/>
                          <a:cs typeface="+mn-cs"/>
                        </a:rPr>
                        <a:t>A quasi-experimental study showed that the program reduced women’s reported experiences of sexual IPV, but no statistically significant reduction in physical IPV</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800" u="sng" dirty="0">
                          <a:solidFill>
                            <a:schemeClr val="tx1"/>
                          </a:solidFill>
                        </a:rPr>
                        <a:t>Web link</a:t>
                      </a:r>
                      <a:r>
                        <a:rPr lang="en-US" sz="800" dirty="0">
                          <a:solidFill>
                            <a:schemeClr val="tx1"/>
                          </a:solidFill>
                        </a:rPr>
                        <a:t>: </a:t>
                      </a:r>
                      <a:r>
                        <a:rPr lang="en-US" sz="800" dirty="0">
                          <a:solidFill>
                            <a:schemeClr val="tx1"/>
                          </a:solidFill>
                          <a:hlinkClick r:id="rId4">
                            <a:extLst>
                              <a:ext uri="{A12FA001-AC4F-418D-AE19-62706E023703}">
                                <ahyp:hlinkClr xmlns:ahyp="http://schemas.microsoft.com/office/drawing/2018/hyperlinkcolor" val="tx"/>
                              </a:ext>
                            </a:extLst>
                          </a:hlinkClick>
                        </a:rPr>
                        <a:t>https://prevention-collaborative.org/programme-examples/combat/?cat_id=19&amp;scat_id=60</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61196753"/>
                  </a:ext>
                </a:extLst>
              </a:tr>
              <a:tr h="856340">
                <a:tc>
                  <a:txBody>
                    <a:bodyPr/>
                    <a:lstStyle/>
                    <a:p>
                      <a:r>
                        <a:rPr lang="en-US" sz="800" b="1" dirty="0">
                          <a:solidFill>
                            <a:schemeClr val="accent1"/>
                          </a:solidFill>
                          <a:latin typeface=""/>
                        </a:rPr>
                        <a:t>Community Mobilization for HIV prevention and Gender Norms (South Africa)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tc>
                  <a:txBody>
                    <a:bodyPr/>
                    <a:lstStyle/>
                    <a:p>
                      <a:r>
                        <a:rPr lang="en-US" sz="800" dirty="0">
                          <a:solidFill>
                            <a:schemeClr val="tx1"/>
                          </a:solidFill>
                        </a:rPr>
                        <a:t>Male partners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tc>
                  <a:txBody>
                    <a:bodyPr/>
                    <a:lstStyle/>
                    <a:p>
                      <a:r>
                        <a:rPr lang="en-US" sz="800" dirty="0">
                          <a:solidFill>
                            <a:schemeClr val="tx1"/>
                          </a:solidFill>
                        </a:rPr>
                        <a:t>Community mobilization to modify negative gender norms using GEM scale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tc>
                  <a:txBody>
                    <a:bodyPr/>
                    <a:lstStyle/>
                    <a:p>
                      <a:pPr marL="0" indent="0">
                        <a:buFontTx/>
                        <a:buNone/>
                      </a:pPr>
                      <a:r>
                        <a:rPr lang="en-US" sz="800" dirty="0">
                          <a:solidFill>
                            <a:schemeClr val="tx1"/>
                          </a:solidFill>
                        </a:rPr>
                        <a:t>Some documented changes in normative beliefs among men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tc>
                  <a:txBody>
                    <a:bodyPr/>
                    <a:lstStyle/>
                    <a:p>
                      <a:r>
                        <a:rPr lang="en-US" sz="800" u="sng" dirty="0">
                          <a:solidFill>
                            <a:schemeClr val="tx1"/>
                          </a:solidFill>
                        </a:rPr>
                        <a:t>Web link</a:t>
                      </a:r>
                      <a:r>
                        <a:rPr lang="en-US" sz="800" dirty="0">
                          <a:solidFill>
                            <a:schemeClr val="tx1"/>
                          </a:solidFill>
                        </a:rPr>
                        <a:t>: n/a</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800" b="0" u="sng" dirty="0">
                          <a:solidFill>
                            <a:schemeClr val="tx1"/>
                          </a:solidFill>
                        </a:rPr>
                        <a:t>Citation</a:t>
                      </a:r>
                      <a:r>
                        <a:rPr lang="en-US" sz="800" b="0" u="none" dirty="0">
                          <a:solidFill>
                            <a:schemeClr val="tx1"/>
                          </a:solidFill>
                        </a:rPr>
                        <a:t>: </a:t>
                      </a:r>
                      <a:r>
                        <a:rPr lang="en-US" sz="800" dirty="0">
                          <a:solidFill>
                            <a:schemeClr val="tx1"/>
                          </a:solidFill>
                        </a:rPr>
                        <a:t>Pettifor, Audrey, et al. "Community mobilization to modify harmful gender norms and reduce HIV risk: results from a community cluster randomized trial in South Africa." </a:t>
                      </a:r>
                      <a:r>
                        <a:rPr lang="en-US" sz="800" i="1" dirty="0">
                          <a:solidFill>
                            <a:schemeClr val="tx1"/>
                          </a:solidFill>
                        </a:rPr>
                        <a:t>Journal of the International AIDS Society</a:t>
                      </a:r>
                      <a:r>
                        <a:rPr lang="en-US" sz="800" dirty="0">
                          <a:solidFill>
                            <a:schemeClr val="tx1"/>
                          </a:solidFill>
                        </a:rPr>
                        <a:t>, vol. 21, no. 7, 2018, p. e25134.</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extLst>
                  <a:ext uri="{0D108BD9-81ED-4DB2-BD59-A6C34878D82A}">
                    <a16:rowId xmlns:a16="http://schemas.microsoft.com/office/drawing/2014/main" val="3344210028"/>
                  </a:ext>
                </a:extLst>
              </a:tr>
              <a:tr h="983204">
                <a:tc>
                  <a:txBody>
                    <a:bodyPr/>
                    <a:lstStyle/>
                    <a:p>
                      <a:r>
                        <a:rPr lang="en-US" sz="800" b="1" dirty="0" err="1">
                          <a:solidFill>
                            <a:schemeClr val="accent1"/>
                          </a:solidFill>
                          <a:latin typeface=""/>
                        </a:rPr>
                        <a:t>Emanzi</a:t>
                      </a:r>
                      <a:r>
                        <a:rPr lang="en-US" sz="800" b="1" dirty="0">
                          <a:solidFill>
                            <a:schemeClr val="accent1"/>
                          </a:solidFill>
                          <a:latin typeface=""/>
                        </a:rPr>
                        <a:t> Program (Uganda)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800" dirty="0">
                          <a:solidFill>
                            <a:schemeClr val="tx1"/>
                          </a:solidFill>
                        </a:rPr>
                        <a:t>Male partners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800" b="0" i="0" u="none" strike="noStrike" kern="1200" dirty="0">
                          <a:solidFill>
                            <a:schemeClr val="tx1"/>
                          </a:solidFill>
                          <a:effectLst/>
                          <a:latin typeface="+mn-lt"/>
                          <a:ea typeface="+mn-ea"/>
                          <a:cs typeface="+mn-cs"/>
                        </a:rPr>
                        <a:t>The program’s goal was to improve reproductive health outcomes by promoting men’s health behaviors. </a:t>
                      </a:r>
                      <a:r>
                        <a:rPr lang="en-US" sz="800" b="0" i="0" u="none" strike="noStrike" kern="1200" dirty="0" err="1">
                          <a:solidFill>
                            <a:schemeClr val="tx1"/>
                          </a:solidFill>
                          <a:effectLst/>
                          <a:latin typeface="+mn-lt"/>
                          <a:ea typeface="+mn-ea"/>
                          <a:cs typeface="+mn-cs"/>
                        </a:rPr>
                        <a:t>Emanzi</a:t>
                      </a:r>
                      <a:r>
                        <a:rPr lang="en-US" sz="800" b="0" i="0" u="none" strike="noStrike" kern="1200" dirty="0">
                          <a:solidFill>
                            <a:schemeClr val="tx1"/>
                          </a:solidFill>
                          <a:effectLst/>
                          <a:latin typeface="+mn-lt"/>
                          <a:ea typeface="+mn-ea"/>
                          <a:cs typeface="+mn-cs"/>
                        </a:rPr>
                        <a:t> aimed to increase couples’ communication, improve relationships, and promote shared decision-making</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0">
                        <a:buFontTx/>
                        <a:buNone/>
                      </a:pPr>
                      <a:r>
                        <a:rPr lang="en-US" sz="800" b="0" i="0" u="none" strike="noStrike" kern="1200" dirty="0">
                          <a:solidFill>
                            <a:schemeClr val="tx1"/>
                          </a:solidFill>
                          <a:effectLst/>
                          <a:latin typeface="+mn-lt"/>
                          <a:ea typeface="+mn-ea"/>
                          <a:cs typeface="+mn-cs"/>
                        </a:rPr>
                        <a:t>An evaluation found that six months after the program, men still believed in and practiced shared responsibility, shared decision-making, and couple communication. The majority of the </a:t>
                      </a:r>
                      <a:r>
                        <a:rPr lang="en-US" sz="800" b="0" i="0" u="none" strike="noStrike" kern="1200" dirty="0" err="1">
                          <a:solidFill>
                            <a:schemeClr val="tx1"/>
                          </a:solidFill>
                          <a:effectLst/>
                          <a:latin typeface="+mn-lt"/>
                          <a:ea typeface="+mn-ea"/>
                          <a:cs typeface="+mn-cs"/>
                        </a:rPr>
                        <a:t>Emanzi</a:t>
                      </a:r>
                      <a:r>
                        <a:rPr lang="en-US" sz="800" b="0" i="0" u="none" strike="noStrike" kern="1200" dirty="0">
                          <a:solidFill>
                            <a:schemeClr val="tx1"/>
                          </a:solidFill>
                          <a:effectLst/>
                          <a:latin typeface="+mn-lt"/>
                          <a:ea typeface="+mn-ea"/>
                          <a:cs typeface="+mn-cs"/>
                        </a:rPr>
                        <a:t> groups continued to meet after the program ended</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800" u="sng" dirty="0">
                          <a:solidFill>
                            <a:schemeClr val="tx1"/>
                          </a:solidFill>
                        </a:rPr>
                        <a:t>Web link</a:t>
                      </a:r>
                      <a:r>
                        <a:rPr lang="en-US" sz="800" dirty="0">
                          <a:solidFill>
                            <a:schemeClr val="tx1"/>
                          </a:solidFill>
                        </a:rPr>
                        <a:t>: </a:t>
                      </a:r>
                      <a:r>
                        <a:rPr lang="en-US" sz="800" dirty="0">
                          <a:solidFill>
                            <a:schemeClr val="tx1"/>
                          </a:solidFill>
                          <a:hlinkClick r:id="rId5">
                            <a:extLst>
                              <a:ext uri="{A12FA001-AC4F-418D-AE19-62706E023703}">
                                <ahyp:hlinkClr xmlns:ahyp="http://schemas.microsoft.com/office/drawing/2018/hyperlinkcolor" val="tx"/>
                              </a:ext>
                            </a:extLst>
                          </a:hlinkClick>
                        </a:rPr>
                        <a:t>https://knowledgesuccess.org/2020/05/28/engaging-men-as-partners-addressing-harmful-gender-norms-and-increasing-use-of-reproductive-health-services/</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71208835"/>
                  </a:ext>
                </a:extLst>
              </a:tr>
              <a:tr h="729474">
                <a:tc>
                  <a:txBody>
                    <a:bodyPr/>
                    <a:lstStyle/>
                    <a:p>
                      <a:r>
                        <a:rPr lang="en-US" sz="800" b="1" dirty="0" err="1">
                          <a:solidFill>
                            <a:schemeClr val="accent1"/>
                          </a:solidFill>
                          <a:latin typeface=""/>
                        </a:rPr>
                        <a:t>Indashyikirwa</a:t>
                      </a:r>
                      <a:r>
                        <a:rPr lang="en-US" sz="800" b="1" dirty="0">
                          <a:solidFill>
                            <a:schemeClr val="accent1"/>
                          </a:solidFill>
                          <a:latin typeface=""/>
                        </a:rPr>
                        <a:t> (Rwanda)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tc>
                  <a:txBody>
                    <a:bodyPr/>
                    <a:lstStyle/>
                    <a:p>
                      <a:r>
                        <a:rPr lang="en-US" sz="800" dirty="0">
                          <a:solidFill>
                            <a:schemeClr val="tx1"/>
                          </a:solidFill>
                        </a:rPr>
                        <a:t>Male partners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tc>
                  <a:txBody>
                    <a:bodyPr/>
                    <a:lstStyle/>
                    <a:p>
                      <a:r>
                        <a:rPr lang="en-US" sz="800" b="0" i="0" u="none" strike="noStrike" kern="1200" dirty="0">
                          <a:solidFill>
                            <a:schemeClr val="tx1"/>
                          </a:solidFill>
                          <a:effectLst/>
                          <a:latin typeface="+mn-lt"/>
                          <a:ea typeface="+mn-ea"/>
                          <a:cs typeface="+mn-cs"/>
                        </a:rPr>
                        <a:t>Designed to reduce levels of intimate partner violence, improve the response to survivors, and shift social norms. Included couples training, community-based activism, and support to survivors</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tc>
                  <a:txBody>
                    <a:bodyPr/>
                    <a:lstStyle/>
                    <a:p>
                      <a:pPr marL="0" indent="0">
                        <a:buFontTx/>
                        <a:buNone/>
                      </a:pPr>
                      <a:r>
                        <a:rPr lang="en-US" sz="800" b="0" i="0" u="none" strike="noStrike" kern="1200" dirty="0">
                          <a:solidFill>
                            <a:schemeClr val="tx1"/>
                          </a:solidFill>
                          <a:effectLst/>
                          <a:latin typeface="+mn-lt"/>
                          <a:ea typeface="+mn-ea"/>
                          <a:cs typeface="+mn-cs"/>
                        </a:rPr>
                        <a:t>A cluster RCT showed that </a:t>
                      </a:r>
                      <a:r>
                        <a:rPr lang="en-US" sz="800" b="0" i="0" u="none" strike="noStrike" kern="1200" dirty="0" err="1">
                          <a:solidFill>
                            <a:schemeClr val="tx1"/>
                          </a:solidFill>
                          <a:effectLst/>
                          <a:latin typeface="+mn-lt"/>
                          <a:ea typeface="+mn-ea"/>
                          <a:cs typeface="+mn-cs"/>
                        </a:rPr>
                        <a:t>Indashyikirwa</a:t>
                      </a:r>
                      <a:r>
                        <a:rPr lang="en-US" sz="800" b="0" i="0" u="none" strike="noStrike" kern="1200" dirty="0">
                          <a:solidFill>
                            <a:schemeClr val="tx1"/>
                          </a:solidFill>
                          <a:effectLst/>
                          <a:latin typeface="+mn-lt"/>
                          <a:ea typeface="+mn-ea"/>
                          <a:cs typeface="+mn-cs"/>
                        </a:rPr>
                        <a:t> reduced both women’s reported experiences and men’s reported perpetration of violence</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tc>
                  <a:txBody>
                    <a:bodyPr/>
                    <a:lstStyle/>
                    <a:p>
                      <a:r>
                        <a:rPr lang="en-US" sz="800" u="sng" dirty="0">
                          <a:solidFill>
                            <a:schemeClr val="tx1"/>
                          </a:solidFill>
                        </a:rPr>
                        <a:t>Web link</a:t>
                      </a:r>
                      <a:r>
                        <a:rPr lang="en-US" sz="800" dirty="0">
                          <a:solidFill>
                            <a:schemeClr val="tx1"/>
                          </a:solidFill>
                        </a:rPr>
                        <a:t>: </a:t>
                      </a:r>
                      <a:r>
                        <a:rPr lang="en-US" sz="800" dirty="0">
                          <a:solidFill>
                            <a:schemeClr val="tx1"/>
                          </a:solidFill>
                          <a:hlinkClick r:id="rId6">
                            <a:extLst>
                              <a:ext uri="{A12FA001-AC4F-418D-AE19-62706E023703}">
                                <ahyp:hlinkClr xmlns:ahyp="http://schemas.microsoft.com/office/drawing/2018/hyperlinkcolor" val="tx"/>
                              </a:ext>
                            </a:extLst>
                          </a:hlinkClick>
                        </a:rPr>
                        <a:t>https://prevention-collaborative.org/programme-examples/indashyikirwa/?cat_id=19&amp;scat_id=46%20(scroll%20down%20to%20programm%20examples)</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9F0F1"/>
                    </a:solidFill>
                  </a:tcPr>
                </a:tc>
                <a:extLst>
                  <a:ext uri="{0D108BD9-81ED-4DB2-BD59-A6C34878D82A}">
                    <a16:rowId xmlns:a16="http://schemas.microsoft.com/office/drawing/2014/main" val="3271958181"/>
                  </a:ext>
                </a:extLst>
              </a:tr>
            </a:tbl>
          </a:graphicData>
        </a:graphic>
      </p:graphicFrame>
      <p:sp>
        <p:nvSpPr>
          <p:cNvPr id="5" name="Rectangle 4">
            <a:extLst>
              <a:ext uri="{FF2B5EF4-FFF2-40B4-BE49-F238E27FC236}">
                <a16:creationId xmlns:a16="http://schemas.microsoft.com/office/drawing/2014/main" id="{42054E7F-4037-2A49-AC6A-2EC4355C0C9B}"/>
              </a:ext>
            </a:extLst>
          </p:cNvPr>
          <p:cNvSpPr/>
          <p:nvPr/>
        </p:nvSpPr>
        <p:spPr>
          <a:xfrm>
            <a:off x="369835" y="1133793"/>
            <a:ext cx="10515601" cy="461665"/>
          </a:xfrm>
          <a:prstGeom prst="rect">
            <a:avLst/>
          </a:prstGeom>
        </p:spPr>
        <p:txBody>
          <a:bodyPr wrap="square">
            <a:spAutoFit/>
          </a:bodyPr>
          <a:lstStyle/>
          <a:p>
            <a:r>
              <a:rPr lang="en-US" sz="1200" dirty="0">
                <a:solidFill>
                  <a:schemeClr val="accent1"/>
                </a:solidFill>
              </a:rPr>
              <a:t>Sector-adjacent interventions were reviewed from the HIV prevention, HIV treatment, reproductive health and gender-based violence prevention fields. Interventions denoted by a red asterisk (*) were presented at the Action Tank. Detailed intervention overviews are available in a supplemental slide deck. </a:t>
            </a:r>
            <a:endParaRPr lang="en-US" sz="1200" b="1" dirty="0">
              <a:solidFill>
                <a:schemeClr val="accent1"/>
              </a:solidFill>
            </a:endParaRPr>
          </a:p>
        </p:txBody>
      </p:sp>
    </p:spTree>
    <p:extLst>
      <p:ext uri="{BB962C8B-B14F-4D97-AF65-F5344CB8AC3E}">
        <p14:creationId xmlns:p14="http://schemas.microsoft.com/office/powerpoint/2010/main" val="4243451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4545-5D85-EC40-ADF1-4C6A84960F12}"/>
              </a:ext>
            </a:extLst>
          </p:cNvPr>
          <p:cNvSpPr>
            <a:spLocks noGrp="1"/>
          </p:cNvSpPr>
          <p:nvPr>
            <p:ph type="title"/>
          </p:nvPr>
        </p:nvSpPr>
        <p:spPr>
          <a:xfrm>
            <a:off x="0" y="271690"/>
            <a:ext cx="10515600" cy="1143000"/>
          </a:xfrm>
        </p:spPr>
        <p:txBody>
          <a:bodyPr/>
          <a:lstStyle/>
          <a:p>
            <a:r>
              <a:rPr lang="en-GB" dirty="0"/>
              <a:t>Sector-adjacent intervention catalogue (2/5)</a:t>
            </a:r>
          </a:p>
        </p:txBody>
      </p:sp>
      <p:graphicFrame>
        <p:nvGraphicFramePr>
          <p:cNvPr id="4" name="Table 4">
            <a:extLst>
              <a:ext uri="{FF2B5EF4-FFF2-40B4-BE49-F238E27FC236}">
                <a16:creationId xmlns:a16="http://schemas.microsoft.com/office/drawing/2014/main" id="{6EB38AD5-AD41-7C46-B852-B153BC25A096}"/>
              </a:ext>
            </a:extLst>
          </p:cNvPr>
          <p:cNvGraphicFramePr>
            <a:graphicFrameLocks/>
          </p:cNvGraphicFramePr>
          <p:nvPr>
            <p:extLst>
              <p:ext uri="{D42A27DB-BD31-4B8C-83A1-F6EECF244321}">
                <p14:modId xmlns:p14="http://schemas.microsoft.com/office/powerpoint/2010/main" val="2293801521"/>
              </p:ext>
            </p:extLst>
          </p:nvPr>
        </p:nvGraphicFramePr>
        <p:xfrm>
          <a:off x="311823" y="1414690"/>
          <a:ext cx="10649101" cy="5107134"/>
        </p:xfrm>
        <a:graphic>
          <a:graphicData uri="http://schemas.openxmlformats.org/drawingml/2006/table">
            <a:tbl>
              <a:tblPr firstRow="1" bandRow="1">
                <a:tableStyleId>{21E4AEA4-8DFA-4A89-87EB-49C32662AFE0}</a:tableStyleId>
              </a:tblPr>
              <a:tblGrid>
                <a:gridCol w="1475112">
                  <a:extLst>
                    <a:ext uri="{9D8B030D-6E8A-4147-A177-3AD203B41FA5}">
                      <a16:colId xmlns:a16="http://schemas.microsoft.com/office/drawing/2014/main" val="903213060"/>
                    </a:ext>
                  </a:extLst>
                </a:gridCol>
                <a:gridCol w="1095317">
                  <a:extLst>
                    <a:ext uri="{9D8B030D-6E8A-4147-A177-3AD203B41FA5}">
                      <a16:colId xmlns:a16="http://schemas.microsoft.com/office/drawing/2014/main" val="1523422843"/>
                    </a:ext>
                  </a:extLst>
                </a:gridCol>
                <a:gridCol w="2390392">
                  <a:extLst>
                    <a:ext uri="{9D8B030D-6E8A-4147-A177-3AD203B41FA5}">
                      <a16:colId xmlns:a16="http://schemas.microsoft.com/office/drawing/2014/main" val="2386076575"/>
                    </a:ext>
                  </a:extLst>
                </a:gridCol>
                <a:gridCol w="2541320">
                  <a:extLst>
                    <a:ext uri="{9D8B030D-6E8A-4147-A177-3AD203B41FA5}">
                      <a16:colId xmlns:a16="http://schemas.microsoft.com/office/drawing/2014/main" val="332950156"/>
                    </a:ext>
                  </a:extLst>
                </a:gridCol>
                <a:gridCol w="3146960">
                  <a:extLst>
                    <a:ext uri="{9D8B030D-6E8A-4147-A177-3AD203B41FA5}">
                      <a16:colId xmlns:a16="http://schemas.microsoft.com/office/drawing/2014/main" val="3279528714"/>
                    </a:ext>
                  </a:extLst>
                </a:gridCol>
              </a:tblGrid>
              <a:tr h="847978">
                <a:tc>
                  <a:txBody>
                    <a:bodyPr/>
                    <a:lstStyle/>
                    <a:p>
                      <a:pPr algn="ctr"/>
                      <a:r>
                        <a:rPr lang="en-US" sz="1100" dirty="0">
                          <a:latin typeface=""/>
                        </a:rPr>
                        <a:t>Project Name (Location)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Influencer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Focus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Why it Matters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Additional Information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83418398"/>
                  </a:ext>
                </a:extLst>
              </a:tr>
              <a:tr h="780140">
                <a:tc>
                  <a:txBody>
                    <a:bodyPr/>
                    <a:lstStyle/>
                    <a:p>
                      <a:r>
                        <a:rPr lang="en-US" sz="800" b="1" dirty="0">
                          <a:solidFill>
                            <a:schemeClr val="accent1"/>
                          </a:solidFill>
                          <a:latin typeface=""/>
                        </a:rPr>
                        <a:t>Partners Plus, (South Africa)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rPr>
                        <a:t>Male partners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rPr>
                        <a:t>Increase male involvement in pregnancy, HIV prevention, couple sessions to reduce conflict, improve communication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indent="0">
                        <a:buFontTx/>
                        <a:buNone/>
                      </a:pPr>
                      <a:r>
                        <a:rPr lang="en-US" sz="800" dirty="0">
                          <a:solidFill>
                            <a:schemeClr val="tx1"/>
                          </a:solidFill>
                        </a:rPr>
                        <a:t>Focus on male partners, demonstrated impact of an intervention to enhance communication &amp; HIV knowledge among pregnant couples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u="sng" dirty="0">
                          <a:solidFill>
                            <a:schemeClr val="tx1"/>
                          </a:solidFill>
                        </a:rPr>
                        <a:t>Web link</a:t>
                      </a:r>
                      <a:r>
                        <a:rPr lang="en-US" sz="800" dirty="0">
                          <a:solidFill>
                            <a:schemeClr val="tx1"/>
                          </a:solidFill>
                        </a:rPr>
                        <a:t>: n/a</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800" b="0" u="sng" dirty="0">
                          <a:solidFill>
                            <a:schemeClr val="tx1"/>
                          </a:solidFill>
                        </a:rPr>
                        <a:t>Citation:</a:t>
                      </a:r>
                      <a:r>
                        <a:rPr lang="en-US" sz="800" b="0" u="none" dirty="0">
                          <a:solidFill>
                            <a:schemeClr val="tx1"/>
                          </a:solidFill>
                        </a:rPr>
                        <a:t> </a:t>
                      </a:r>
                      <a:r>
                        <a:rPr lang="en-US" sz="800" dirty="0">
                          <a:solidFill>
                            <a:schemeClr val="tx1"/>
                          </a:solidFill>
                        </a:rPr>
                        <a:t>Jones, D. L., et al. "Reducing the risk of HIV infection during pregnancy among South African women: A randomized controlled trial." </a:t>
                      </a:r>
                      <a:r>
                        <a:rPr lang="en-US" sz="800" i="1" dirty="0">
                          <a:solidFill>
                            <a:schemeClr val="tx1"/>
                          </a:solidFill>
                        </a:rPr>
                        <a:t>AIDS Care</a:t>
                      </a:r>
                      <a:r>
                        <a:rPr lang="en-US" sz="800" dirty="0">
                          <a:solidFill>
                            <a:schemeClr val="tx1"/>
                          </a:solidFill>
                        </a:rPr>
                        <a:t>, vol. 25, no. 6, 2013, pp. 702-709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509969214"/>
                  </a:ext>
                </a:extLst>
              </a:tr>
              <a:tr h="508787">
                <a:tc>
                  <a:txBody>
                    <a:bodyPr/>
                    <a:lstStyle/>
                    <a:p>
                      <a:r>
                        <a:rPr lang="en-US" sz="800" b="1" dirty="0">
                          <a:solidFill>
                            <a:schemeClr val="accent1"/>
                          </a:solidFill>
                          <a:latin typeface=""/>
                        </a:rPr>
                        <a:t>Passages (Niger, DRC, Uganda) </a:t>
                      </a:r>
                      <a:r>
                        <a:rPr lang="en-US" sz="800" b="1" kern="1200" dirty="0">
                          <a:solidFill>
                            <a:schemeClr val="accent2"/>
                          </a:solidFill>
                          <a:effectLst/>
                          <a:latin typeface=""/>
                          <a:ea typeface="+mn-ea"/>
                          <a:cs typeface="+mn-cs"/>
                        </a:rPr>
                        <a:t>*</a:t>
                      </a:r>
                      <a:endParaRPr lang="en-US" sz="800" b="1" dirty="0">
                        <a:solidFill>
                          <a:schemeClr val="accent1"/>
                        </a:solidFill>
                        <a:latin typeface=""/>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Male partners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Multi-country USAID-funded project to address gender and social norms that impact family planning and reproductive health</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800" dirty="0">
                          <a:solidFill>
                            <a:schemeClr val="tx1"/>
                          </a:solidFill>
                        </a:rPr>
                        <a:t>Impact in Niger and Uganda; documented change in male support of partners’ and joint decision-making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See supplemental detailed deck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893554"/>
                  </a:ext>
                </a:extLst>
              </a:tr>
              <a:tr h="644463">
                <a:tc>
                  <a:txBody>
                    <a:bodyPr/>
                    <a:lstStyle/>
                    <a:p>
                      <a:r>
                        <a:rPr lang="en-US" sz="800" b="1" dirty="0">
                          <a:solidFill>
                            <a:schemeClr val="accent1"/>
                          </a:solidFill>
                          <a:latin typeface=""/>
                        </a:rPr>
                        <a:t>PROMUNDO Program H (12+ countries including Rwanda and Ethiopia) </a:t>
                      </a:r>
                      <a:r>
                        <a:rPr lang="en-US" sz="800" b="1" kern="1200" dirty="0">
                          <a:solidFill>
                            <a:schemeClr val="accent2"/>
                          </a:solidFill>
                          <a:effectLst/>
                          <a:latin typeface=""/>
                          <a:ea typeface="+mn-ea"/>
                          <a:cs typeface="+mn-cs"/>
                        </a:rPr>
                        <a:t>*</a:t>
                      </a:r>
                      <a:endParaRPr lang="en-US" sz="800" b="1" dirty="0">
                        <a:solidFill>
                          <a:schemeClr val="accent1"/>
                        </a:solidFill>
                        <a:latin typeface=""/>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rPr>
                        <a:t>Male partners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rPr>
                        <a:t>Multi-country; gender equality &amp; violence prevention using interactive groups and social marketing campaigns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indent="0">
                        <a:buFontTx/>
                        <a:buNone/>
                      </a:pPr>
                      <a:r>
                        <a:rPr lang="en-US" sz="800" dirty="0">
                          <a:solidFill>
                            <a:schemeClr val="tx1"/>
                          </a:solidFill>
                        </a:rPr>
                        <a:t>Long-running, well-documented impact on changing gender norms and male behaviors toward girls and women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See supplemental detailed deck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1029816443"/>
                  </a:ext>
                </a:extLst>
              </a:tr>
              <a:tr h="644463">
                <a:tc>
                  <a:txBody>
                    <a:bodyPr/>
                    <a:lstStyle/>
                    <a:p>
                      <a:r>
                        <a:rPr lang="en-US" sz="800" b="1" dirty="0" err="1">
                          <a:solidFill>
                            <a:schemeClr val="accent1"/>
                          </a:solidFill>
                          <a:latin typeface=""/>
                        </a:rPr>
                        <a:t>Promundo</a:t>
                      </a:r>
                      <a:r>
                        <a:rPr lang="en-US" sz="800" b="1" dirty="0">
                          <a:solidFill>
                            <a:schemeClr val="accent1"/>
                          </a:solidFill>
                          <a:latin typeface=""/>
                        </a:rPr>
                        <a:t> </a:t>
                      </a:r>
                      <a:r>
                        <a:rPr lang="en-US" sz="800" b="1" dirty="0" err="1">
                          <a:solidFill>
                            <a:schemeClr val="accent1"/>
                          </a:solidFill>
                          <a:latin typeface=""/>
                        </a:rPr>
                        <a:t>Brandebereho</a:t>
                      </a:r>
                      <a:r>
                        <a:rPr lang="en-US" sz="800" b="1" dirty="0">
                          <a:solidFill>
                            <a:schemeClr val="accent1"/>
                          </a:solidFill>
                          <a:latin typeface=""/>
                        </a:rPr>
                        <a:t> (Rwanda)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Male partners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u="none" strike="noStrike" kern="1200" dirty="0">
                          <a:solidFill>
                            <a:schemeClr val="tx1"/>
                          </a:solidFill>
                          <a:effectLst/>
                          <a:latin typeface="+mn-lt"/>
                          <a:ea typeface="+mn-ea"/>
                          <a:cs typeface="+mn-cs"/>
                        </a:rPr>
                        <a:t>A fatherhood and couples’ intervention to transform gender norms around masculinity and fatherhood, and to increase male engagement in reproductive health, equal caregiving, and violence prevention</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800" b="0" i="0" u="none" strike="noStrike" kern="1200" dirty="0">
                          <a:solidFill>
                            <a:schemeClr val="tx1"/>
                          </a:solidFill>
                          <a:effectLst/>
                          <a:latin typeface="+mn-lt"/>
                          <a:ea typeface="+mn-ea"/>
                          <a:cs typeface="+mn-cs"/>
                        </a:rPr>
                        <a:t>An RCT evaluation found that </a:t>
                      </a:r>
                      <a:r>
                        <a:rPr lang="en-US" sz="800" b="0" i="0" u="none" strike="noStrike" kern="1200" dirty="0" err="1">
                          <a:solidFill>
                            <a:schemeClr val="tx1"/>
                          </a:solidFill>
                          <a:effectLst/>
                          <a:latin typeface="+mn-lt"/>
                          <a:ea typeface="+mn-ea"/>
                          <a:cs typeface="+mn-cs"/>
                        </a:rPr>
                        <a:t>Bandebereho</a:t>
                      </a:r>
                      <a:r>
                        <a:rPr lang="en-US" sz="800" b="0" i="0" u="none" strike="noStrike" kern="1200" dirty="0">
                          <a:solidFill>
                            <a:schemeClr val="tx1"/>
                          </a:solidFill>
                          <a:effectLst/>
                          <a:latin typeface="+mn-lt"/>
                          <a:ea typeface="+mn-ea"/>
                          <a:cs typeface="+mn-cs"/>
                        </a:rPr>
                        <a:t> substantially reduced rates of both intimate partner violence and harsh punishment against children, among other positive outcomes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u="sng" dirty="0">
                          <a:solidFill>
                            <a:schemeClr val="tx1"/>
                          </a:solidFill>
                        </a:rPr>
                        <a:t>Web link</a:t>
                      </a:r>
                      <a:r>
                        <a:rPr lang="en-US" sz="800" dirty="0">
                          <a:solidFill>
                            <a:schemeClr val="tx1"/>
                          </a:solidFill>
                        </a:rPr>
                        <a:t>: </a:t>
                      </a:r>
                      <a:r>
                        <a:rPr lang="en-US" sz="800" dirty="0">
                          <a:solidFill>
                            <a:schemeClr val="tx1"/>
                          </a:solidFill>
                          <a:hlinkClick r:id="rId3">
                            <a:extLst>
                              <a:ext uri="{A12FA001-AC4F-418D-AE19-62706E023703}">
                                <ahyp:hlinkClr xmlns:ahyp="http://schemas.microsoft.com/office/drawing/2018/hyperlinkcolor" val="tx"/>
                              </a:ext>
                            </a:extLst>
                          </a:hlinkClick>
                        </a:rPr>
                        <a:t>https://prevention-collaborative.org/programme-examples/bandebereho/?cat_id=19&amp;scat_id=46</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8760261"/>
                  </a:ext>
                </a:extLst>
              </a:tr>
              <a:tr h="780140">
                <a:tc>
                  <a:txBody>
                    <a:bodyPr/>
                    <a:lstStyle/>
                    <a:p>
                      <a:r>
                        <a:rPr lang="en-US" sz="800" b="1" dirty="0">
                          <a:solidFill>
                            <a:schemeClr val="accent1"/>
                          </a:solidFill>
                          <a:latin typeface=""/>
                        </a:rPr>
                        <a:t>SHARE (Uganda)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rPr>
                        <a:t>Male partners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b="0" i="0" u="none" strike="noStrike" kern="1200" dirty="0">
                          <a:solidFill>
                            <a:schemeClr val="tx1"/>
                          </a:solidFill>
                          <a:effectLst/>
                          <a:latin typeface="+mn-lt"/>
                          <a:ea typeface="+mn-ea"/>
                          <a:cs typeface="+mn-cs"/>
                        </a:rPr>
                        <a:t>The program mobilizes the community to change attitudes and norms that increase the risk of IPV and HIV</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indent="0">
                        <a:buFontTx/>
                        <a:buNone/>
                      </a:pPr>
                      <a:r>
                        <a:rPr lang="en-US" sz="800" b="0" i="0" u="none" strike="noStrike" kern="1200" dirty="0">
                          <a:solidFill>
                            <a:schemeClr val="tx1"/>
                          </a:solidFill>
                          <a:effectLst/>
                          <a:latin typeface="+mn-lt"/>
                          <a:ea typeface="+mn-ea"/>
                          <a:cs typeface="+mn-cs"/>
                        </a:rPr>
                        <a:t>A cluster RCT showed that the program reduced women’s reported experience of physical and sexual IPV, and was associated with a decrease in HIV incidence and an increase in HIV disclosure</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u="sng" dirty="0">
                          <a:solidFill>
                            <a:schemeClr val="tx1"/>
                          </a:solidFill>
                        </a:rPr>
                        <a:t>Web link</a:t>
                      </a:r>
                      <a:r>
                        <a:rPr lang="en-US" sz="800" dirty="0">
                          <a:solidFill>
                            <a:schemeClr val="tx1"/>
                          </a:solidFill>
                        </a:rPr>
                        <a:t>: </a:t>
                      </a:r>
                      <a:r>
                        <a:rPr lang="en-US" sz="800" dirty="0">
                          <a:solidFill>
                            <a:schemeClr val="tx1"/>
                          </a:solidFill>
                          <a:hlinkClick r:id="rId4">
                            <a:extLst>
                              <a:ext uri="{A12FA001-AC4F-418D-AE19-62706E023703}">
                                <ahyp:hlinkClr xmlns:ahyp="http://schemas.microsoft.com/office/drawing/2018/hyperlinkcolor" val="tx"/>
                              </a:ext>
                            </a:extLst>
                          </a:hlinkClick>
                        </a:rPr>
                        <a:t>https://prevention-collaborative.org/programme-examples/share/?cat_id=19&amp;scat_id=60</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2118402071"/>
                  </a:ext>
                </a:extLst>
              </a:tr>
              <a:tr h="901163">
                <a:tc>
                  <a:txBody>
                    <a:bodyPr/>
                    <a:lstStyle/>
                    <a:p>
                      <a:r>
                        <a:rPr lang="en-US" sz="800" b="1" dirty="0">
                          <a:solidFill>
                            <a:schemeClr val="accent1"/>
                          </a:solidFill>
                          <a:latin typeface=""/>
                        </a:rPr>
                        <a:t>Unite for a Better Life (Ethiopia)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Male partners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The program is a gender-transformative initiative aimed to reduce IPV and HIV in Ethiopia. It is a group-based intervention that follows the format of a coffee ceremony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800" b="0" i="0" u="none" strike="noStrike" kern="1200" dirty="0">
                          <a:solidFill>
                            <a:schemeClr val="tx1"/>
                          </a:solidFill>
                          <a:effectLst/>
                          <a:latin typeface="+mn-lt"/>
                          <a:ea typeface="+mn-ea"/>
                          <a:cs typeface="+mn-cs"/>
                        </a:rPr>
                        <a:t>Evaluation showed that the men’s program reduced both men’s reported perpetration and women’s reported experience of violence. There were improvements in joint decision-making and reduced HIV risk behaviors</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u="sng" dirty="0">
                          <a:solidFill>
                            <a:schemeClr val="tx1"/>
                          </a:solidFill>
                        </a:rPr>
                        <a:t>Web links</a:t>
                      </a:r>
                      <a:r>
                        <a:rPr lang="en-US" sz="800" dirty="0">
                          <a:solidFill>
                            <a:schemeClr val="tx1"/>
                          </a:solidFill>
                        </a:rPr>
                        <a:t>: </a:t>
                      </a:r>
                      <a:r>
                        <a:rPr lang="en-US" sz="800" dirty="0">
                          <a:solidFill>
                            <a:schemeClr val="tx1"/>
                          </a:solidFill>
                          <a:hlinkClick r:id="rId5">
                            <a:extLst>
                              <a:ext uri="{A12FA001-AC4F-418D-AE19-62706E023703}">
                                <ahyp:hlinkClr xmlns:ahyp="http://schemas.microsoft.com/office/drawing/2018/hyperlinkcolor" val="tx"/>
                              </a:ext>
                            </a:extLst>
                          </a:hlinkClick>
                        </a:rPr>
                        <a:t>https://prevention-collaborative.org/programme-examples/unite-for-a-better-life/?cat_id=19&amp;scat_id=46%20(scroll%20down%20to%20programm%20examples)</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4262597"/>
                  </a:ext>
                </a:extLst>
              </a:tr>
            </a:tbl>
          </a:graphicData>
        </a:graphic>
      </p:graphicFrame>
    </p:spTree>
    <p:extLst>
      <p:ext uri="{BB962C8B-B14F-4D97-AF65-F5344CB8AC3E}">
        <p14:creationId xmlns:p14="http://schemas.microsoft.com/office/powerpoint/2010/main" val="2209072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BCB7-92A0-2540-94C9-5CEA3DAAD571}"/>
              </a:ext>
            </a:extLst>
          </p:cNvPr>
          <p:cNvSpPr>
            <a:spLocks noGrp="1"/>
          </p:cNvSpPr>
          <p:nvPr>
            <p:ph type="title"/>
          </p:nvPr>
        </p:nvSpPr>
        <p:spPr>
          <a:xfrm>
            <a:off x="0" y="297834"/>
            <a:ext cx="10515600" cy="1143000"/>
          </a:xfrm>
        </p:spPr>
        <p:txBody>
          <a:bodyPr/>
          <a:lstStyle/>
          <a:p>
            <a:r>
              <a:rPr lang="en-GB" dirty="0"/>
              <a:t>Sector-adjacent intervention catalogue (3/5)</a:t>
            </a:r>
          </a:p>
        </p:txBody>
      </p:sp>
      <p:graphicFrame>
        <p:nvGraphicFramePr>
          <p:cNvPr id="4" name="Table 4">
            <a:extLst>
              <a:ext uri="{FF2B5EF4-FFF2-40B4-BE49-F238E27FC236}">
                <a16:creationId xmlns:a16="http://schemas.microsoft.com/office/drawing/2014/main" id="{22E9B136-0242-AC4B-988D-94DA7B4CEF60}"/>
              </a:ext>
            </a:extLst>
          </p:cNvPr>
          <p:cNvGraphicFramePr>
            <a:graphicFrameLocks/>
          </p:cNvGraphicFramePr>
          <p:nvPr>
            <p:extLst>
              <p:ext uri="{D42A27DB-BD31-4B8C-83A1-F6EECF244321}">
                <p14:modId xmlns:p14="http://schemas.microsoft.com/office/powerpoint/2010/main" val="54618284"/>
              </p:ext>
            </p:extLst>
          </p:nvPr>
        </p:nvGraphicFramePr>
        <p:xfrm>
          <a:off x="349623" y="1440834"/>
          <a:ext cx="10515600" cy="5124512"/>
        </p:xfrm>
        <a:graphic>
          <a:graphicData uri="http://schemas.openxmlformats.org/drawingml/2006/table">
            <a:tbl>
              <a:tblPr firstRow="1" bandRow="1">
                <a:tableStyleId>{21E4AEA4-8DFA-4A89-87EB-49C32662AFE0}</a:tableStyleId>
              </a:tblPr>
              <a:tblGrid>
                <a:gridCol w="1520409">
                  <a:extLst>
                    <a:ext uri="{9D8B030D-6E8A-4147-A177-3AD203B41FA5}">
                      <a16:colId xmlns:a16="http://schemas.microsoft.com/office/drawing/2014/main" val="903213060"/>
                    </a:ext>
                  </a:extLst>
                </a:gridCol>
                <a:gridCol w="1125795">
                  <a:extLst>
                    <a:ext uri="{9D8B030D-6E8A-4147-A177-3AD203B41FA5}">
                      <a16:colId xmlns:a16="http://schemas.microsoft.com/office/drawing/2014/main" val="1523422843"/>
                    </a:ext>
                  </a:extLst>
                </a:gridCol>
                <a:gridCol w="2723133">
                  <a:extLst>
                    <a:ext uri="{9D8B030D-6E8A-4147-A177-3AD203B41FA5}">
                      <a16:colId xmlns:a16="http://schemas.microsoft.com/office/drawing/2014/main" val="2386076575"/>
                    </a:ext>
                  </a:extLst>
                </a:gridCol>
                <a:gridCol w="2756772">
                  <a:extLst>
                    <a:ext uri="{9D8B030D-6E8A-4147-A177-3AD203B41FA5}">
                      <a16:colId xmlns:a16="http://schemas.microsoft.com/office/drawing/2014/main" val="332950156"/>
                    </a:ext>
                  </a:extLst>
                </a:gridCol>
                <a:gridCol w="2389491">
                  <a:extLst>
                    <a:ext uri="{9D8B030D-6E8A-4147-A177-3AD203B41FA5}">
                      <a16:colId xmlns:a16="http://schemas.microsoft.com/office/drawing/2014/main" val="3279528714"/>
                    </a:ext>
                  </a:extLst>
                </a:gridCol>
              </a:tblGrid>
              <a:tr h="614202">
                <a:tc>
                  <a:txBody>
                    <a:bodyPr/>
                    <a:lstStyle/>
                    <a:p>
                      <a:pPr algn="ctr"/>
                      <a:r>
                        <a:rPr lang="en-US" sz="1100" dirty="0">
                          <a:latin typeface=""/>
                        </a:rPr>
                        <a:t>Project Name (Location)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Influencer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Focus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Why it Matters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Additional Information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83418398"/>
                  </a:ext>
                </a:extLst>
              </a:tr>
              <a:tr h="55741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b="1" dirty="0">
                          <a:solidFill>
                            <a:schemeClr val="accent1"/>
                          </a:solidFill>
                          <a:latin typeface=""/>
                        </a:rPr>
                        <a:t>Reaching Married Adolescents (RMA) (Niger)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rPr>
                        <a:t>Male partners, other community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rPr>
                        <a:t>Research project nested in IMPACT. To increase access to contraceptive services among married adolescent girls with a focus on community influencers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indent="0">
                        <a:buFontTx/>
                        <a:buNone/>
                      </a:pPr>
                      <a:r>
                        <a:rPr lang="en-US" sz="800" dirty="0">
                          <a:solidFill>
                            <a:schemeClr val="tx1"/>
                          </a:solidFill>
                        </a:rPr>
                        <a:t>Theory of change based approach that evaluated community level impacts on contraceptive uptake and influence on men’s engagement; documented dose exposure required to elicit impact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rPr>
                        <a:t>See case study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2924140491"/>
                  </a:ext>
                </a:extLst>
              </a:tr>
              <a:tr h="114416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b="1" dirty="0">
                          <a:solidFill>
                            <a:schemeClr val="accent1"/>
                          </a:solidFill>
                          <a:latin typeface=""/>
                        </a:rPr>
                        <a:t>MTV </a:t>
                      </a:r>
                      <a:r>
                        <a:rPr lang="en-US" sz="800" b="1" dirty="0" err="1">
                          <a:solidFill>
                            <a:schemeClr val="accent1"/>
                          </a:solidFill>
                          <a:latin typeface=""/>
                        </a:rPr>
                        <a:t>Shuga</a:t>
                      </a:r>
                      <a:r>
                        <a:rPr lang="en-US" sz="800" b="1" dirty="0">
                          <a:solidFill>
                            <a:schemeClr val="accent1"/>
                          </a:solidFill>
                          <a:latin typeface=""/>
                        </a:rPr>
                        <a:t> (Kenya, Nigeria, South Africa)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Male partners, peers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u="none" strike="noStrike" kern="1200" dirty="0">
                          <a:solidFill>
                            <a:schemeClr val="tx1"/>
                          </a:solidFill>
                          <a:effectLst/>
                          <a:latin typeface="+mn-lt"/>
                          <a:ea typeface="+mn-ea"/>
                          <a:cs typeface="+mn-cs"/>
                        </a:rPr>
                        <a:t>MTV </a:t>
                      </a:r>
                      <a:r>
                        <a:rPr lang="en-US" sz="800" b="0" i="0" u="none" strike="noStrike" kern="1200" dirty="0" err="1">
                          <a:solidFill>
                            <a:schemeClr val="tx1"/>
                          </a:solidFill>
                          <a:effectLst/>
                          <a:latin typeface="+mn-lt"/>
                          <a:ea typeface="+mn-ea"/>
                          <a:cs typeface="+mn-cs"/>
                        </a:rPr>
                        <a:t>Shuga</a:t>
                      </a:r>
                      <a:r>
                        <a:rPr lang="en-US" sz="800" b="0" i="0" u="none" strike="noStrike" kern="1200" dirty="0">
                          <a:solidFill>
                            <a:schemeClr val="tx1"/>
                          </a:solidFill>
                          <a:effectLst/>
                          <a:latin typeface="+mn-lt"/>
                          <a:ea typeface="+mn-ea"/>
                          <a:cs typeface="+mn-cs"/>
                        </a:rPr>
                        <a:t> is a television series and behavior change campaign that addresses topics like family planning, STI prevention, HIV, and GBV</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800" dirty="0">
                          <a:solidFill>
                            <a:schemeClr val="tx1"/>
                          </a:solidFill>
                        </a:rPr>
                        <a:t>MTV </a:t>
                      </a:r>
                      <a:r>
                        <a:rPr lang="en-US" sz="800" dirty="0" err="1">
                          <a:solidFill>
                            <a:schemeClr val="tx1"/>
                          </a:solidFill>
                        </a:rPr>
                        <a:t>Shuga</a:t>
                      </a:r>
                      <a:r>
                        <a:rPr lang="en-US" sz="800" dirty="0">
                          <a:solidFill>
                            <a:schemeClr val="tx1"/>
                          </a:solidFill>
                        </a:rPr>
                        <a:t> has strong evaluation data showing that the series increases HIV prevention behaviors and improves attitudes towards GBV among young people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u="sng" dirty="0">
                          <a:solidFill>
                            <a:schemeClr val="tx1"/>
                          </a:solidFill>
                        </a:rPr>
                        <a:t>Web link: </a:t>
                      </a:r>
                      <a:r>
                        <a:rPr lang="en-US" sz="800" dirty="0">
                          <a:solidFill>
                            <a:schemeClr val="tx1"/>
                          </a:solidFill>
                          <a:hlinkClick r:id="rId3">
                            <a:extLst>
                              <a:ext uri="{A12FA001-AC4F-418D-AE19-62706E023703}">
                                <ahyp:hlinkClr xmlns:ahyp="http://schemas.microsoft.com/office/drawing/2018/hyperlinkcolor" val="tx"/>
                              </a:ext>
                            </a:extLst>
                          </a:hlinkClick>
                        </a:rPr>
                        <a:t>https://www.mtvstayingalive.org/news/new-research-finds-young-people-s-positive-changes-in-behaviour-are-significantly-linked-to/</a:t>
                      </a:r>
                      <a:endParaRPr lang="en-US" sz="800" dirty="0">
                        <a:solidFill>
                          <a:schemeClr val="tx1"/>
                        </a:solidFill>
                      </a:endParaRPr>
                    </a:p>
                    <a:p>
                      <a:r>
                        <a:rPr lang="en-US" sz="800" dirty="0">
                          <a:solidFill>
                            <a:schemeClr val="tx1"/>
                          </a:solidFill>
                          <a:hlinkClick r:id="rId4">
                            <a:extLst>
                              <a:ext uri="{A12FA001-AC4F-418D-AE19-62706E023703}">
                                <ahyp:hlinkClr xmlns:ahyp="http://schemas.microsoft.com/office/drawing/2018/hyperlinkcolor" val="tx"/>
                              </a:ext>
                            </a:extLst>
                          </a:hlinkClick>
                        </a:rPr>
                        <a:t>https://www.comminit.com/global/content/experimental-evaluation-mtv-shuga-changing-social-norms-and-behaviours-entertainment-edu</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6837334"/>
                  </a:ext>
                </a:extLst>
              </a:tr>
              <a:tr h="557414">
                <a:tc>
                  <a:txBody>
                    <a:bodyPr/>
                    <a:lstStyle/>
                    <a:p>
                      <a:r>
                        <a:rPr lang="en-US" sz="800" b="1" dirty="0">
                          <a:solidFill>
                            <a:schemeClr val="accent1"/>
                          </a:solidFill>
                          <a:latin typeface=""/>
                        </a:rPr>
                        <a:t>OBULAMU? (Uganda)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rPr>
                        <a:t>Male partners, peers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kern="1200" dirty="0">
                          <a:solidFill>
                            <a:schemeClr val="tx1"/>
                          </a:solidFill>
                          <a:effectLst/>
                          <a:latin typeface="+mn-lt"/>
                          <a:ea typeface="+mn-ea"/>
                          <a:cs typeface="+mn-cs"/>
                        </a:rPr>
                        <a:t>OBULAMU? (How’s Life?) is an integrated set of health communication interventions targeting HIV infection, total fertility, maternal and child mortality, malnutrition, malaria and tuberculosis</a:t>
                      </a:r>
                      <a:endParaRPr lang="en-US" sz="800" dirty="0">
                        <a:solidFill>
                          <a:schemeClr val="tx1"/>
                        </a:solidFill>
                        <a:effectLs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a:t>
                      </a:r>
                      <a:r>
                        <a:rPr lang="en-UG" sz="800" kern="1200">
                          <a:solidFill>
                            <a:schemeClr val="tx1"/>
                          </a:solidFill>
                          <a:effectLst/>
                          <a:latin typeface="+mn-lt"/>
                          <a:ea typeface="+mn-ea"/>
                          <a:cs typeface="+mn-cs"/>
                        </a:rPr>
                        <a:t>health communication intervention </a:t>
                      </a:r>
                      <a:r>
                        <a:rPr lang="en-US" sz="800" kern="1200" dirty="0">
                          <a:solidFill>
                            <a:schemeClr val="tx1"/>
                          </a:solidFill>
                          <a:effectLst/>
                          <a:latin typeface="+mn-lt"/>
                          <a:ea typeface="+mn-ea"/>
                          <a:cs typeface="+mn-cs"/>
                        </a:rPr>
                        <a:t>was organized on a </a:t>
                      </a:r>
                      <a:r>
                        <a:rPr lang="en-UG" sz="800" kern="1200">
                          <a:solidFill>
                            <a:schemeClr val="tx1"/>
                          </a:solidFill>
                          <a:effectLst/>
                          <a:latin typeface="+mn-lt"/>
                          <a:ea typeface="+mn-ea"/>
                          <a:cs typeface="+mn-cs"/>
                        </a:rPr>
                        <a:t>life-stage approac</a:t>
                      </a:r>
                      <a:r>
                        <a:rPr lang="en-US" sz="800" kern="1200" dirty="0">
                          <a:solidFill>
                            <a:schemeClr val="tx1"/>
                          </a:solidFill>
                          <a:effectLst/>
                          <a:latin typeface="+mn-lt"/>
                          <a:ea typeface="+mn-ea"/>
                          <a:cs typeface="+mn-cs"/>
                        </a:rPr>
                        <a:t>h. Evaluation found </a:t>
                      </a:r>
                      <a:r>
                        <a:rPr lang="en-UG" sz="800" kern="1200">
                          <a:solidFill>
                            <a:schemeClr val="tx1"/>
                          </a:solidFill>
                          <a:effectLst/>
                          <a:latin typeface="+mn-lt"/>
                          <a:ea typeface="+mn-ea"/>
                          <a:cs typeface="+mn-cs"/>
                        </a:rPr>
                        <a:t>increases</a:t>
                      </a:r>
                      <a:r>
                        <a:rPr lang="en-US" sz="800" kern="1200" dirty="0">
                          <a:solidFill>
                            <a:schemeClr val="tx1"/>
                          </a:solidFill>
                          <a:effectLst/>
                          <a:latin typeface="+mn-lt"/>
                          <a:ea typeface="+mn-ea"/>
                          <a:cs typeface="+mn-cs"/>
                        </a:rPr>
                        <a:t> </a:t>
                      </a:r>
                      <a:r>
                        <a:rPr lang="en-UG" sz="800" kern="1200">
                          <a:solidFill>
                            <a:schemeClr val="tx1"/>
                          </a:solidFill>
                          <a:effectLst/>
                          <a:latin typeface="+mn-lt"/>
                          <a:ea typeface="+mn-ea"/>
                          <a:cs typeface="+mn-cs"/>
                        </a:rPr>
                        <a:t>in </a:t>
                      </a:r>
                      <a:r>
                        <a:rPr lang="en-US" sz="800" kern="1200" dirty="0">
                          <a:solidFill>
                            <a:schemeClr val="tx1"/>
                          </a:solidFill>
                          <a:effectLst/>
                          <a:latin typeface="+mn-lt"/>
                          <a:ea typeface="+mn-ea"/>
                          <a:cs typeface="+mn-cs"/>
                        </a:rPr>
                        <a:t>c</a:t>
                      </a:r>
                      <a:r>
                        <a:rPr lang="en-UG" sz="800" kern="1200">
                          <a:solidFill>
                            <a:schemeClr val="tx1"/>
                          </a:solidFill>
                          <a:effectLst/>
                          <a:latin typeface="+mn-lt"/>
                          <a:ea typeface="+mn-ea"/>
                          <a:cs typeface="+mn-cs"/>
                        </a:rPr>
                        <a:t>ondom use with at least one non-marital, non-cohabiting partner in the last six months</a:t>
                      </a:r>
                      <a:r>
                        <a:rPr lang="en-US" sz="800" kern="1200" dirty="0">
                          <a:solidFill>
                            <a:schemeClr val="tx1"/>
                          </a:solidFill>
                          <a:effectLst/>
                          <a:latin typeface="+mn-lt"/>
                          <a:ea typeface="+mn-ea"/>
                          <a:cs typeface="+mn-cs"/>
                        </a:rPr>
                        <a:t> among other positive results</a:t>
                      </a:r>
                      <a:endParaRPr lang="en-UG" sz="800" kern="1200">
                        <a:solidFill>
                          <a:schemeClr val="tx1"/>
                        </a:solidFill>
                        <a:effectLst/>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u="sng" dirty="0">
                          <a:solidFill>
                            <a:schemeClr val="tx1"/>
                          </a:solidFill>
                        </a:rPr>
                        <a:t>Web links: </a:t>
                      </a:r>
                      <a:r>
                        <a:rPr lang="en-US" sz="800" dirty="0">
                          <a:solidFill>
                            <a:schemeClr val="tx1"/>
                          </a:solidFill>
                          <a:hlinkClick r:id="rId5">
                            <a:extLst>
                              <a:ext uri="{A12FA001-AC4F-418D-AE19-62706E023703}">
                                <ahyp:hlinkClr xmlns:ahyp="http://schemas.microsoft.com/office/drawing/2018/hyperlinkcolor" val="tx"/>
                              </a:ext>
                            </a:extLst>
                          </a:hlinkClick>
                        </a:rPr>
                        <a:t>https://pdf.usaid.gov/pdf_docs/PA00TDP5.pdf</a:t>
                      </a:r>
                      <a:endParaRPr lang="en-US" sz="800" dirty="0">
                        <a:solidFill>
                          <a:schemeClr val="tx1"/>
                        </a:solidFill>
                      </a:endParaRPr>
                    </a:p>
                    <a:p>
                      <a:r>
                        <a:rPr lang="en-US" sz="800" dirty="0">
                          <a:solidFill>
                            <a:schemeClr val="tx1"/>
                          </a:solidFill>
                          <a:hlinkClick r:id="rId6">
                            <a:extLst>
                              <a:ext uri="{A12FA001-AC4F-418D-AE19-62706E023703}">
                                <ahyp:hlinkClr xmlns:ahyp="http://schemas.microsoft.com/office/drawing/2018/hyperlinkcolor" val="tx"/>
                              </a:ext>
                            </a:extLst>
                          </a:hlinkClick>
                        </a:rPr>
                        <a:t>https://www.health.go.ug/project/obulamu/</a:t>
                      </a:r>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822045585"/>
                  </a:ext>
                </a:extLst>
              </a:tr>
              <a:tr h="792115">
                <a:tc>
                  <a:txBody>
                    <a:bodyPr/>
                    <a:lstStyle/>
                    <a:p>
                      <a:r>
                        <a:rPr lang="en-US" sz="800" b="1" dirty="0">
                          <a:solidFill>
                            <a:schemeClr val="accent1"/>
                          </a:solidFill>
                          <a:latin typeface=""/>
                        </a:rPr>
                        <a:t>Imbadu Ekhaya (South Africa)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Parents &amp;</a:t>
                      </a:r>
                    </a:p>
                    <a:p>
                      <a:r>
                        <a:rPr lang="en-US" sz="800" dirty="0">
                          <a:solidFill>
                            <a:schemeClr val="tx1"/>
                          </a:solidFill>
                        </a:rPr>
                        <a:t>caregivers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Six-session intervention to improve HIV prevention, with a focus on parenting skills, ARH, communication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800" dirty="0">
                          <a:solidFill>
                            <a:schemeClr val="tx1"/>
                          </a:solidFill>
                        </a:rPr>
                        <a:t>Limited implementation found that youth and parents report increases in adolescent reproductive healthcare communication; youth indicated parents were more open to talk about sexuality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u="sng" dirty="0">
                          <a:solidFill>
                            <a:schemeClr val="tx1"/>
                          </a:solidFill>
                        </a:rPr>
                        <a:t>Web link</a:t>
                      </a:r>
                      <a:r>
                        <a:rPr lang="en-US" sz="800" dirty="0">
                          <a:solidFill>
                            <a:schemeClr val="tx1"/>
                          </a:solidFill>
                        </a:rPr>
                        <a:t>: n/a</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800" b="0" u="sng" dirty="0">
                          <a:solidFill>
                            <a:schemeClr val="tx1"/>
                          </a:solidFill>
                        </a:rPr>
                        <a:t>Citation</a:t>
                      </a:r>
                      <a:r>
                        <a:rPr lang="en-US" sz="800" b="0" u="none" dirty="0">
                          <a:solidFill>
                            <a:schemeClr val="tx1"/>
                          </a:solidFill>
                        </a:rPr>
                        <a:t>: Armistead</a:t>
                      </a:r>
                      <a:r>
                        <a:rPr lang="en-US" sz="800" dirty="0">
                          <a:solidFill>
                            <a:schemeClr val="tx1"/>
                          </a:solidFill>
                        </a:rPr>
                        <a:t>, Lisa, et al. "Preliminary results from a family-based HIV prevention intervention for South African youth." </a:t>
                      </a:r>
                      <a:r>
                        <a:rPr lang="en-US" sz="800" i="1" dirty="0">
                          <a:solidFill>
                            <a:schemeClr val="tx1"/>
                          </a:solidFill>
                        </a:rPr>
                        <a:t>Health Psychology</a:t>
                      </a:r>
                      <a:r>
                        <a:rPr lang="en-US" sz="800" dirty="0">
                          <a:solidFill>
                            <a:schemeClr val="tx1"/>
                          </a:solidFill>
                        </a:rPr>
                        <a:t>, vol. 33, no. 7, 2014, pp. 668-676.</a:t>
                      </a:r>
                    </a:p>
                    <a:p>
                      <a:endParaRPr lang="en-US" sz="8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032225"/>
                  </a:ext>
                </a:extLst>
              </a:tr>
              <a:tr h="440064">
                <a:tc>
                  <a:txBody>
                    <a:bodyPr/>
                    <a:lstStyle/>
                    <a:p>
                      <a:r>
                        <a:rPr lang="en-US" sz="800" b="1" dirty="0">
                          <a:solidFill>
                            <a:schemeClr val="accent1"/>
                          </a:solidFill>
                          <a:latin typeface=""/>
                        </a:rPr>
                        <a:t>Let’s Talk (South Africa)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rPr>
                        <a:t>Parents &amp; caregivers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rPr>
                        <a:t>RCT workplace intervention to improve parent engagement with younger adolescents about HIV prevention and ARH</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indent="0">
                        <a:buFont typeface="Arial" panose="020B0604020202020204" pitchFamily="34" charset="0"/>
                        <a:buNone/>
                      </a:pPr>
                      <a:r>
                        <a:rPr lang="en-US" sz="800" dirty="0">
                          <a:solidFill>
                            <a:schemeClr val="tx1"/>
                          </a:solidFill>
                        </a:rPr>
                        <a:t>Increased parents’ comfort in discussing adolescent health and HIV demonstrated via robust evaluation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See supplemental detailed deck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4225799714"/>
                  </a:ext>
                </a:extLst>
              </a:tr>
              <a:tr h="909465">
                <a:tc>
                  <a:txBody>
                    <a:bodyPr/>
                    <a:lstStyle/>
                    <a:p>
                      <a:r>
                        <a:rPr lang="en-US" sz="800" b="1" dirty="0">
                          <a:solidFill>
                            <a:schemeClr val="accent1"/>
                          </a:solidFill>
                          <a:latin typeface=""/>
                        </a:rPr>
                        <a:t>Our Family Our Future (South Africa)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Parents &amp; caregivers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Pilot RCT to examine depression and links to STI and HIV risk behavior with parent child interaction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800" dirty="0">
                          <a:solidFill>
                            <a:schemeClr val="tx1"/>
                          </a:solidFill>
                        </a:rPr>
                        <a:t>Youth scored parent interaction more positively after intervention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u="sng" dirty="0">
                          <a:solidFill>
                            <a:schemeClr val="tx1"/>
                          </a:solidFill>
                        </a:rPr>
                        <a:t>Web link</a:t>
                      </a:r>
                      <a:r>
                        <a:rPr lang="en-US" sz="800" dirty="0">
                          <a:solidFill>
                            <a:schemeClr val="tx1"/>
                          </a:solidFill>
                        </a:rPr>
                        <a:t>: n/a</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800" b="0" u="sng" dirty="0">
                          <a:solidFill>
                            <a:schemeClr val="tx1"/>
                          </a:solidFill>
                        </a:rPr>
                        <a:t>Citation</a:t>
                      </a:r>
                      <a:r>
                        <a:rPr lang="en-US" sz="800" b="0" u="none" dirty="0">
                          <a:solidFill>
                            <a:schemeClr val="tx1"/>
                          </a:solidFill>
                        </a:rPr>
                        <a:t>: </a:t>
                      </a:r>
                      <a:r>
                        <a:rPr lang="en-US" sz="800" dirty="0">
                          <a:solidFill>
                            <a:schemeClr val="tx1"/>
                          </a:solidFill>
                        </a:rPr>
                        <a:t>Kuo, Caroline, et al. "Acceptability, Feasibility, and Preliminary Efficacy of a Resilience-Oriented Family Intervention to Prevent Adolescent HIV and Depression: A Pilot Randomized Controlled Trial." </a:t>
                      </a:r>
                      <a:r>
                        <a:rPr lang="en-US" sz="800" i="1" dirty="0">
                          <a:solidFill>
                            <a:schemeClr val="tx1"/>
                          </a:solidFill>
                        </a:rPr>
                        <a:t>AIDS Education and Prevention</a:t>
                      </a:r>
                      <a:r>
                        <a:rPr lang="en-US" sz="800" dirty="0">
                          <a:solidFill>
                            <a:schemeClr val="tx1"/>
                          </a:solidFill>
                        </a:rPr>
                        <a:t>, vol. 32, no. 1, 2020, pp. 67-81.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612344"/>
                  </a:ext>
                </a:extLst>
              </a:tr>
            </a:tbl>
          </a:graphicData>
        </a:graphic>
      </p:graphicFrame>
    </p:spTree>
    <p:extLst>
      <p:ext uri="{BB962C8B-B14F-4D97-AF65-F5344CB8AC3E}">
        <p14:creationId xmlns:p14="http://schemas.microsoft.com/office/powerpoint/2010/main" val="1128978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12DE-69CF-C349-8EA7-30EF577FF5CF}"/>
              </a:ext>
            </a:extLst>
          </p:cNvPr>
          <p:cNvSpPr>
            <a:spLocks noGrp="1"/>
          </p:cNvSpPr>
          <p:nvPr>
            <p:ph type="title"/>
          </p:nvPr>
        </p:nvSpPr>
        <p:spPr/>
        <p:txBody>
          <a:bodyPr/>
          <a:lstStyle/>
          <a:p>
            <a:r>
              <a:rPr lang="en-GB" dirty="0"/>
              <a:t>Sector-adjacent intervention catalogue (4/5)</a:t>
            </a:r>
          </a:p>
        </p:txBody>
      </p:sp>
      <p:graphicFrame>
        <p:nvGraphicFramePr>
          <p:cNvPr id="4" name="Table 4">
            <a:extLst>
              <a:ext uri="{FF2B5EF4-FFF2-40B4-BE49-F238E27FC236}">
                <a16:creationId xmlns:a16="http://schemas.microsoft.com/office/drawing/2014/main" id="{FF2778D3-9C61-B64D-88F9-B479516DDA61}"/>
              </a:ext>
            </a:extLst>
          </p:cNvPr>
          <p:cNvGraphicFramePr>
            <a:graphicFrameLocks/>
          </p:cNvGraphicFramePr>
          <p:nvPr>
            <p:extLst>
              <p:ext uri="{D42A27DB-BD31-4B8C-83A1-F6EECF244321}">
                <p14:modId xmlns:p14="http://schemas.microsoft.com/office/powerpoint/2010/main" val="3626013657"/>
              </p:ext>
            </p:extLst>
          </p:nvPr>
        </p:nvGraphicFramePr>
        <p:xfrm>
          <a:off x="374754" y="1470021"/>
          <a:ext cx="10515600" cy="4996912"/>
        </p:xfrm>
        <a:graphic>
          <a:graphicData uri="http://schemas.openxmlformats.org/drawingml/2006/table">
            <a:tbl>
              <a:tblPr firstRow="1" bandRow="1">
                <a:tableStyleId>{21E4AEA4-8DFA-4A89-87EB-49C32662AFE0}</a:tableStyleId>
              </a:tblPr>
              <a:tblGrid>
                <a:gridCol w="1602820">
                  <a:extLst>
                    <a:ext uri="{9D8B030D-6E8A-4147-A177-3AD203B41FA5}">
                      <a16:colId xmlns:a16="http://schemas.microsoft.com/office/drawing/2014/main" val="903213060"/>
                    </a:ext>
                  </a:extLst>
                </a:gridCol>
                <a:gridCol w="1045028">
                  <a:extLst>
                    <a:ext uri="{9D8B030D-6E8A-4147-A177-3AD203B41FA5}">
                      <a16:colId xmlns:a16="http://schemas.microsoft.com/office/drawing/2014/main" val="1523422843"/>
                    </a:ext>
                  </a:extLst>
                </a:gridCol>
                <a:gridCol w="2410691">
                  <a:extLst>
                    <a:ext uri="{9D8B030D-6E8A-4147-A177-3AD203B41FA5}">
                      <a16:colId xmlns:a16="http://schemas.microsoft.com/office/drawing/2014/main" val="2386076575"/>
                    </a:ext>
                  </a:extLst>
                </a:gridCol>
                <a:gridCol w="2636322">
                  <a:extLst>
                    <a:ext uri="{9D8B030D-6E8A-4147-A177-3AD203B41FA5}">
                      <a16:colId xmlns:a16="http://schemas.microsoft.com/office/drawing/2014/main" val="332950156"/>
                    </a:ext>
                  </a:extLst>
                </a:gridCol>
                <a:gridCol w="2820739">
                  <a:extLst>
                    <a:ext uri="{9D8B030D-6E8A-4147-A177-3AD203B41FA5}">
                      <a16:colId xmlns:a16="http://schemas.microsoft.com/office/drawing/2014/main" val="3279528714"/>
                    </a:ext>
                  </a:extLst>
                </a:gridCol>
              </a:tblGrid>
              <a:tr h="765525">
                <a:tc>
                  <a:txBody>
                    <a:bodyPr/>
                    <a:lstStyle/>
                    <a:p>
                      <a:pPr algn="ctr"/>
                      <a:r>
                        <a:rPr lang="en-US" sz="1100" dirty="0">
                          <a:latin typeface=""/>
                        </a:rPr>
                        <a:t>Project Name (Location)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Influencer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Focus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Why it Matters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Additional Information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83418398"/>
                  </a:ext>
                </a:extLst>
              </a:tr>
              <a:tr h="598781">
                <a:tc>
                  <a:txBody>
                    <a:bodyPr/>
                    <a:lstStyle/>
                    <a:p>
                      <a:r>
                        <a:rPr lang="en-US" sz="800" b="1" dirty="0">
                          <a:solidFill>
                            <a:schemeClr val="accent1"/>
                          </a:solidFill>
                          <a:latin typeface=""/>
                        </a:rPr>
                        <a:t>READY (Kenya)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latin typeface="Calibri" panose="020F0502020204030204" pitchFamily="34" charset="0"/>
                          <a:cs typeface="Calibri" panose="020F0502020204030204" pitchFamily="34" charset="0"/>
                        </a:rPr>
                        <a:t>Parents &amp; caregivers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latin typeface="Calibri" panose="020F0502020204030204" pitchFamily="34" charset="0"/>
                          <a:cs typeface="Calibri" panose="020F0502020204030204" pitchFamily="34" charset="0"/>
                        </a:rPr>
                        <a:t>Family and church-based intervention for adolescents and caregivers in rural Kenya with a focus on improving family relationships to communicate about HIV</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indent="0">
                        <a:buFontTx/>
                        <a:buNone/>
                      </a:pPr>
                      <a:r>
                        <a:rPr lang="en-US" sz="800" dirty="0">
                          <a:solidFill>
                            <a:schemeClr val="tx1"/>
                          </a:solidFill>
                          <a:latin typeface="Calibri" panose="020F0502020204030204" pitchFamily="34" charset="0"/>
                          <a:cs typeface="Calibri" panose="020F0502020204030204" pitchFamily="34" charset="0"/>
                        </a:rPr>
                        <a:t>Documented changes in male involvement in family decision-making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See supplemental detailed deck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2672141679"/>
                  </a:ext>
                </a:extLst>
              </a:tr>
              <a:tr h="758456">
                <a:tc>
                  <a:txBody>
                    <a:bodyPr/>
                    <a:lstStyle/>
                    <a:p>
                      <a:r>
                        <a:rPr lang="en-US" sz="800" b="1" dirty="0">
                          <a:solidFill>
                            <a:schemeClr val="accent1"/>
                          </a:solidFill>
                          <a:latin typeface=""/>
                        </a:rPr>
                        <a:t>Grandmother’s Project (Senegal)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latin typeface="Calibri" panose="020F0502020204030204" pitchFamily="34" charset="0"/>
                          <a:cs typeface="Calibri" panose="020F0502020204030204" pitchFamily="34" charset="0"/>
                        </a:rPr>
                        <a:t>Caregivers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latin typeface="Calibri" panose="020F0502020204030204" pitchFamily="34" charset="0"/>
                          <a:cs typeface="Calibri" panose="020F0502020204030204" pitchFamily="34" charset="0"/>
                        </a:rPr>
                        <a:t>Community development, participatory, social network intervention targeting social change; engages range of influencers, primarily led by grandmothers to promote girls’ rights and well-being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800" dirty="0">
                          <a:solidFill>
                            <a:schemeClr val="tx1"/>
                          </a:solidFill>
                          <a:latin typeface="Calibri" panose="020F0502020204030204" pitchFamily="34" charset="0"/>
                          <a:cs typeface="Calibri" panose="020F0502020204030204" pitchFamily="34" charset="0"/>
                        </a:rPr>
                        <a:t>Unique example of extended family engagement; impact on community and social norms for girls’ health &amp; empowerment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See supplemental detailed deck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560968"/>
                  </a:ext>
                </a:extLst>
              </a:tr>
              <a:tr h="598781">
                <a:tc>
                  <a:txBody>
                    <a:bodyPr/>
                    <a:lstStyle/>
                    <a:p>
                      <a:r>
                        <a:rPr lang="en-US" sz="800" b="1" dirty="0">
                          <a:solidFill>
                            <a:schemeClr val="accent1"/>
                          </a:solidFill>
                          <a:latin typeface=""/>
                        </a:rPr>
                        <a:t>Girl Effect (multiple including Rwanda, Nigeria, etc.) </a:t>
                      </a:r>
                      <a:r>
                        <a:rPr lang="en-US" sz="800" b="1" kern="1200" dirty="0">
                          <a:solidFill>
                            <a:schemeClr val="accent2"/>
                          </a:solidFill>
                          <a:effectLst/>
                          <a:latin typeface=""/>
                          <a:ea typeface="+mn-ea"/>
                          <a:cs typeface="+mn-cs"/>
                        </a:rPr>
                        <a:t>*</a:t>
                      </a:r>
                      <a:endParaRPr lang="en-US" sz="800" b="1" dirty="0">
                        <a:solidFill>
                          <a:schemeClr val="accent1"/>
                        </a:solidFill>
                        <a:latin typeface=""/>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Peers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latin typeface="Calibri" panose="020F0502020204030204" pitchFamily="34" charset="0"/>
                          <a:cs typeface="Calibri" panose="020F0502020204030204" pitchFamily="34" charset="0"/>
                        </a:rPr>
                        <a:t>Multi-channel and community interventions to aid access to health and economic  information among young girls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indent="0">
                        <a:buFontTx/>
                        <a:buNone/>
                      </a:pPr>
                      <a:r>
                        <a:rPr lang="en-US" sz="800" dirty="0">
                          <a:solidFill>
                            <a:schemeClr val="tx1"/>
                          </a:solidFill>
                          <a:latin typeface="Calibri" panose="020F0502020204030204" pitchFamily="34" charset="0"/>
                          <a:cs typeface="Calibri" panose="020F0502020204030204" pitchFamily="34" charset="0"/>
                        </a:rPr>
                        <a:t>Long-running, seeks to address individual and community norms and encourages peer social support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See supplemental detailed deck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4142338082"/>
                  </a:ext>
                </a:extLst>
              </a:tr>
              <a:tr h="598781">
                <a:tc>
                  <a:txBody>
                    <a:bodyPr/>
                    <a:lstStyle/>
                    <a:p>
                      <a:r>
                        <a:rPr lang="en-US" sz="800" b="1" dirty="0">
                          <a:solidFill>
                            <a:schemeClr val="accent1"/>
                          </a:solidFill>
                          <a:latin typeface=""/>
                          <a:cs typeface="Calibri" panose="020F0502020204030204" pitchFamily="34" charset="0"/>
                        </a:rPr>
                        <a:t>Shujaaz (Kenya, Tanzania)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Peers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latin typeface="Calibri" panose="020F0502020204030204" pitchFamily="34" charset="0"/>
                          <a:cs typeface="Calibri" panose="020F0502020204030204" pitchFamily="34" charset="0"/>
                        </a:rPr>
                        <a:t>Multi-channel communication platform implemented in Kenya and Tanzania targeting male and female youth</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800" dirty="0">
                          <a:solidFill>
                            <a:schemeClr val="tx1"/>
                          </a:solidFill>
                          <a:latin typeface="Calibri" panose="020F0502020204030204" pitchFamily="34" charset="0"/>
                          <a:cs typeface="Calibri" panose="020F0502020204030204" pitchFamily="34" charset="0"/>
                        </a:rPr>
                        <a:t>Unique branded approach. Seeks change in social norms, social justice and health behaviors. Some documented impact data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See supplemental detailed deck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525380"/>
                  </a:ext>
                </a:extLst>
              </a:tr>
              <a:tr h="598781">
                <a:tc>
                  <a:txBody>
                    <a:bodyPr/>
                    <a:lstStyle/>
                    <a:p>
                      <a:r>
                        <a:rPr lang="en-US" sz="800" b="1" dirty="0">
                          <a:solidFill>
                            <a:schemeClr val="accent1"/>
                          </a:solidFill>
                          <a:latin typeface=""/>
                          <a:cs typeface="Calibri" panose="020F0502020204030204" pitchFamily="34" charset="0"/>
                        </a:rPr>
                        <a:t>Soul City Project (South Africa)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Peers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800" dirty="0">
                          <a:solidFill>
                            <a:schemeClr val="tx1"/>
                          </a:solidFill>
                          <a:latin typeface="Calibri" panose="020F0502020204030204" pitchFamily="34" charset="0"/>
                          <a:cs typeface="Calibri" panose="020F0502020204030204" pitchFamily="34" charset="0"/>
                        </a:rPr>
                        <a:t>HIV prevention project addressing information, myths, misconception. Centered around popular TV series and community dialogues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Long-running program with documented impact in changes in norms at peer and community level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See supplemental detailed deck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4291473218"/>
                  </a:ext>
                </a:extLst>
              </a:tr>
              <a:tr h="1077807">
                <a:tc>
                  <a:txBody>
                    <a:bodyPr/>
                    <a:lstStyle/>
                    <a:p>
                      <a:r>
                        <a:rPr lang="en-US" sz="800" b="1" dirty="0">
                          <a:solidFill>
                            <a:schemeClr val="accent1"/>
                          </a:solidFill>
                          <a:latin typeface=""/>
                          <a:cs typeface="Calibri" panose="020F0502020204030204" pitchFamily="34" charset="0"/>
                        </a:rPr>
                        <a:t>Thetha Nami, (South Africa)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latin typeface="Calibri" panose="020F0502020204030204" pitchFamily="34" charset="0"/>
                          <a:cs typeface="Calibri" panose="020F0502020204030204" pitchFamily="34" charset="0"/>
                        </a:rPr>
                        <a:t>Peers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latin typeface="Calibri" panose="020F0502020204030204" pitchFamily="34" charset="0"/>
                          <a:cs typeface="Calibri" panose="020F0502020204030204" pitchFamily="34" charset="0"/>
                        </a:rPr>
                        <a:t>Used community-based participatory research (CBPR) to improve peer-led support, improve self-efficacy for HIV prevention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800" dirty="0">
                          <a:solidFill>
                            <a:schemeClr val="tx1"/>
                          </a:solidFill>
                          <a:latin typeface="Calibri" panose="020F0502020204030204" pitchFamily="34" charset="0"/>
                          <a:cs typeface="Calibri" panose="020F0502020204030204" pitchFamily="34" charset="0"/>
                        </a:rPr>
                        <a:t>Recently evaluated peer intervention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u="sng" dirty="0">
                          <a:solidFill>
                            <a:schemeClr val="tx1"/>
                          </a:solidFill>
                          <a:latin typeface="Calibri" panose="020F0502020204030204" pitchFamily="34" charset="0"/>
                          <a:cs typeface="Calibri" panose="020F0502020204030204" pitchFamily="34" charset="0"/>
                        </a:rPr>
                        <a:t>Web link:</a:t>
                      </a:r>
                      <a:r>
                        <a:rPr lang="en-US" sz="800" u="none" dirty="0">
                          <a:solidFill>
                            <a:schemeClr val="tx1"/>
                          </a:solidFill>
                          <a:latin typeface="Calibri" panose="020F0502020204030204" pitchFamily="34" charset="0"/>
                          <a:cs typeface="Calibri" panose="020F0502020204030204" pitchFamily="34" charset="0"/>
                        </a:rPr>
                        <a:t> </a:t>
                      </a:r>
                      <a:r>
                        <a:rPr lang="en-US" sz="800" dirty="0">
                          <a:solidFill>
                            <a:schemeClr val="tx1"/>
                          </a:solidFill>
                          <a:latin typeface="Calibri" panose="020F0502020204030204" pitchFamily="34" charset="0"/>
                          <a:cs typeface="Calibri" panose="020F0502020204030204" pitchFamily="34" charset="0"/>
                        </a:rPr>
                        <a:t>n/a</a:t>
                      </a:r>
                    </a:p>
                    <a:p>
                      <a:r>
                        <a:rPr lang="en-US" sz="800" b="0" u="sng" dirty="0">
                          <a:solidFill>
                            <a:schemeClr val="tx1"/>
                          </a:solidFill>
                          <a:latin typeface="Calibri" panose="020F0502020204030204" pitchFamily="34" charset="0"/>
                          <a:cs typeface="Calibri" panose="020F0502020204030204" pitchFamily="34" charset="0"/>
                        </a:rPr>
                        <a:t>Citation: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Shahmanesh, Maryam, et al. "Thetha Nami : Participatory development of a peer-navigator intervention to deliver biosocial HIV prevention for adolescents and youth in rural South Africa." 2021.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8628514"/>
                  </a:ext>
                </a:extLst>
              </a:tr>
            </a:tbl>
          </a:graphicData>
        </a:graphic>
      </p:graphicFrame>
    </p:spTree>
    <p:extLst>
      <p:ext uri="{BB962C8B-B14F-4D97-AF65-F5344CB8AC3E}">
        <p14:creationId xmlns:p14="http://schemas.microsoft.com/office/powerpoint/2010/main" val="2366897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C7FF-4825-6944-A664-09D50D6CD21B}"/>
              </a:ext>
            </a:extLst>
          </p:cNvPr>
          <p:cNvSpPr>
            <a:spLocks noGrp="1"/>
          </p:cNvSpPr>
          <p:nvPr>
            <p:ph type="title"/>
          </p:nvPr>
        </p:nvSpPr>
        <p:spPr/>
        <p:txBody>
          <a:bodyPr/>
          <a:lstStyle/>
          <a:p>
            <a:r>
              <a:rPr lang="en-GB" dirty="0"/>
              <a:t>Sector-adjacent intervention catalogue (5/5)</a:t>
            </a:r>
          </a:p>
        </p:txBody>
      </p:sp>
      <p:graphicFrame>
        <p:nvGraphicFramePr>
          <p:cNvPr id="4" name="Table 4">
            <a:extLst>
              <a:ext uri="{FF2B5EF4-FFF2-40B4-BE49-F238E27FC236}">
                <a16:creationId xmlns:a16="http://schemas.microsoft.com/office/drawing/2014/main" id="{3808E7D2-4A22-AB48-A7C3-A3892B858324}"/>
              </a:ext>
            </a:extLst>
          </p:cNvPr>
          <p:cNvGraphicFramePr>
            <a:graphicFrameLocks/>
          </p:cNvGraphicFramePr>
          <p:nvPr>
            <p:extLst>
              <p:ext uri="{D42A27DB-BD31-4B8C-83A1-F6EECF244321}">
                <p14:modId xmlns:p14="http://schemas.microsoft.com/office/powerpoint/2010/main" val="462221322"/>
              </p:ext>
            </p:extLst>
          </p:nvPr>
        </p:nvGraphicFramePr>
        <p:xfrm>
          <a:off x="295835" y="1493520"/>
          <a:ext cx="10665090" cy="5057181"/>
        </p:xfrm>
        <a:graphic>
          <a:graphicData uri="http://schemas.openxmlformats.org/drawingml/2006/table">
            <a:tbl>
              <a:tblPr firstRow="1" bandRow="1">
                <a:tableStyleId>{21E4AEA4-8DFA-4A89-87EB-49C32662AFE0}</a:tableStyleId>
              </a:tblPr>
              <a:tblGrid>
                <a:gridCol w="1504253">
                  <a:extLst>
                    <a:ext uri="{9D8B030D-6E8A-4147-A177-3AD203B41FA5}">
                      <a16:colId xmlns:a16="http://schemas.microsoft.com/office/drawing/2014/main" val="903213060"/>
                    </a:ext>
                  </a:extLst>
                </a:gridCol>
                <a:gridCol w="1394374">
                  <a:extLst>
                    <a:ext uri="{9D8B030D-6E8A-4147-A177-3AD203B41FA5}">
                      <a16:colId xmlns:a16="http://schemas.microsoft.com/office/drawing/2014/main" val="1523422843"/>
                    </a:ext>
                  </a:extLst>
                </a:gridCol>
                <a:gridCol w="2280063">
                  <a:extLst>
                    <a:ext uri="{9D8B030D-6E8A-4147-A177-3AD203B41FA5}">
                      <a16:colId xmlns:a16="http://schemas.microsoft.com/office/drawing/2014/main" val="2386076575"/>
                    </a:ext>
                  </a:extLst>
                </a:gridCol>
                <a:gridCol w="2369920">
                  <a:extLst>
                    <a:ext uri="{9D8B030D-6E8A-4147-A177-3AD203B41FA5}">
                      <a16:colId xmlns:a16="http://schemas.microsoft.com/office/drawing/2014/main" val="332950156"/>
                    </a:ext>
                  </a:extLst>
                </a:gridCol>
                <a:gridCol w="3116480">
                  <a:extLst>
                    <a:ext uri="{9D8B030D-6E8A-4147-A177-3AD203B41FA5}">
                      <a16:colId xmlns:a16="http://schemas.microsoft.com/office/drawing/2014/main" val="3279528714"/>
                    </a:ext>
                  </a:extLst>
                </a:gridCol>
              </a:tblGrid>
              <a:tr h="952343">
                <a:tc>
                  <a:txBody>
                    <a:bodyPr/>
                    <a:lstStyle/>
                    <a:p>
                      <a:pPr algn="ctr"/>
                      <a:r>
                        <a:rPr lang="en-US" sz="1100" dirty="0">
                          <a:latin typeface=""/>
                        </a:rPr>
                        <a:t>Project Name (Location)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Influencer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Focus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Why it Matters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latin typeface=""/>
                        </a:rPr>
                        <a:t>Additional Information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83418398"/>
                  </a:ext>
                </a:extLst>
              </a:tr>
              <a:tr h="954714">
                <a:tc>
                  <a:txBody>
                    <a:bodyPr/>
                    <a:lstStyle/>
                    <a:p>
                      <a:r>
                        <a:rPr lang="en-US" sz="900" b="1" dirty="0">
                          <a:solidFill>
                            <a:schemeClr val="accent1"/>
                          </a:solidFill>
                          <a:latin typeface=""/>
                        </a:rPr>
                        <a:t>A360 (multiple including Tanzania, Ethiopia, etc.) </a:t>
                      </a:r>
                      <a:r>
                        <a:rPr lang="en-US" sz="900" b="1" kern="1200" dirty="0">
                          <a:solidFill>
                            <a:schemeClr val="accent2"/>
                          </a:solidFill>
                          <a:effectLst/>
                          <a:latin typeface=""/>
                          <a:ea typeface="+mn-ea"/>
                          <a:cs typeface="+mn-cs"/>
                        </a:rPr>
                        <a:t>*</a:t>
                      </a:r>
                      <a:endParaRPr lang="en-US" sz="900" b="1" dirty="0">
                        <a:solidFill>
                          <a:schemeClr val="accent1"/>
                        </a:solidFill>
                        <a:latin typeface=""/>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solidFill>
                        </a:rPr>
                        <a:t>Peers,</a:t>
                      </a:r>
                    </a:p>
                    <a:p>
                      <a:r>
                        <a:rPr lang="en-US" sz="900" dirty="0">
                          <a:solidFill>
                            <a:schemeClr val="tx1"/>
                          </a:solidFill>
                        </a:rPr>
                        <a:t>caregivers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solidFill>
                        </a:rPr>
                        <a:t>HCD designed multi-country intervention to increase contraceptive demand and access among girls, and encourage community and parent support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900" dirty="0">
                          <a:solidFill>
                            <a:schemeClr val="tx1"/>
                          </a:solidFill>
                        </a:rPr>
                        <a:t>Promising branded approach; some preliminary data on increasing parent support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Calibri" panose="020F0502020204030204" pitchFamily="34" charset="0"/>
                          <a:cs typeface="Calibri" panose="020F0502020204030204" pitchFamily="34" charset="0"/>
                        </a:rPr>
                        <a:t>See supplemental detailed deck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1113020"/>
                  </a:ext>
                </a:extLst>
              </a:tr>
              <a:tr h="954714">
                <a:tc>
                  <a:txBody>
                    <a:bodyPr/>
                    <a:lstStyle/>
                    <a:p>
                      <a:r>
                        <a:rPr lang="en-US" sz="900" b="1" dirty="0">
                          <a:solidFill>
                            <a:schemeClr val="accent1"/>
                          </a:solidFill>
                          <a:latin typeface=""/>
                        </a:rPr>
                        <a:t>Straight Talk Foundation (Uganda) </a:t>
                      </a:r>
                      <a:r>
                        <a:rPr lang="en-US" sz="900" b="1" kern="1200" dirty="0">
                          <a:solidFill>
                            <a:schemeClr val="accent2"/>
                          </a:solidFill>
                          <a:effectLst/>
                          <a:latin typeface=""/>
                          <a:ea typeface="+mn-ea"/>
                          <a:cs typeface="+mn-cs"/>
                        </a:rPr>
                        <a:t>*</a:t>
                      </a:r>
                      <a:endParaRPr lang="en-US" sz="900" b="1" dirty="0">
                        <a:solidFill>
                          <a:schemeClr val="accent1"/>
                        </a:solidFill>
                        <a:latin typeface=""/>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a:solidFill>
                            <a:schemeClr val="tx1"/>
                          </a:solidFill>
                        </a:rPr>
                        <a:t>Peers,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a:solidFill>
                            <a:schemeClr val="tx1"/>
                          </a:solidFill>
                        </a:rPr>
                        <a:t>caregivers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900" dirty="0">
                          <a:solidFill>
                            <a:schemeClr val="tx1"/>
                          </a:solidFill>
                        </a:rPr>
                        <a:t>Multi-media (print, radio) intervention in Uganda. Providing information, awareness and skills to parents and youth re: adolescent health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indent="0">
                        <a:buFontTx/>
                        <a:buNone/>
                      </a:pPr>
                      <a:r>
                        <a:rPr lang="en-US" sz="900" dirty="0">
                          <a:solidFill>
                            <a:schemeClr val="tx1"/>
                          </a:solidFill>
                        </a:rPr>
                        <a:t>Long-running communication program targeting adults and youth with evaluation data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Calibri" panose="020F0502020204030204" pitchFamily="34" charset="0"/>
                          <a:cs typeface="Calibri" panose="020F0502020204030204" pitchFamily="34" charset="0"/>
                        </a:rPr>
                        <a:t>See supplemental detailed deck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3259616814"/>
                  </a:ext>
                </a:extLst>
              </a:tr>
              <a:tr h="1240696">
                <a:tc>
                  <a:txBody>
                    <a:bodyPr/>
                    <a:lstStyle/>
                    <a:p>
                      <a:r>
                        <a:rPr lang="en-US" sz="900" b="1" dirty="0">
                          <a:solidFill>
                            <a:schemeClr val="accent1"/>
                          </a:solidFill>
                          <a:latin typeface=""/>
                          <a:cs typeface="Calibri" panose="020F0502020204030204" pitchFamily="34" charset="0"/>
                        </a:rPr>
                        <a:t>IMPOWER/YMOT (Kenya)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solidFill>
                          <a:latin typeface="Calibri" panose="020F0502020204030204" pitchFamily="34" charset="0"/>
                          <a:cs typeface="Calibri" panose="020F0502020204030204" pitchFamily="34" charset="0"/>
                        </a:rPr>
                        <a:t>Peers,</a:t>
                      </a:r>
                    </a:p>
                    <a:p>
                      <a:r>
                        <a:rPr lang="en-US" sz="900" dirty="0">
                          <a:solidFill>
                            <a:schemeClr val="tx1"/>
                          </a:solidFill>
                          <a:latin typeface="Calibri" panose="020F0502020204030204" pitchFamily="34" charset="0"/>
                          <a:cs typeface="Calibri" panose="020F0502020204030204" pitchFamily="34" charset="0"/>
                        </a:rPr>
                        <a:t>partners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solidFill>
                          <a:latin typeface="Calibri" panose="020F0502020204030204" pitchFamily="34" charset="0"/>
                          <a:cs typeface="Calibri" panose="020F0502020204030204" pitchFamily="34" charset="0"/>
                        </a:rPr>
                        <a:t>School-based sexual violence prevention intervention in Nairobi, Kenya. Economic empowerment training for girls with masculinity/positive bystander training for boys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900" dirty="0">
                          <a:solidFill>
                            <a:schemeClr val="tx1"/>
                          </a:solidFill>
                          <a:latin typeface="Calibri" panose="020F0502020204030204" pitchFamily="34" charset="0"/>
                          <a:cs typeface="Calibri" panose="020F0502020204030204" pitchFamily="34" charset="0"/>
                        </a:rPr>
                        <a:t>Documented impact in norms among men related to IPV</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0" u="sng" dirty="0">
                          <a:solidFill>
                            <a:schemeClr val="tx1"/>
                          </a:solidFill>
                          <a:latin typeface="Calibri" panose="020F0502020204030204" pitchFamily="34" charset="0"/>
                          <a:cs typeface="Calibri" panose="020F0502020204030204" pitchFamily="34" charset="0"/>
                        </a:rPr>
                        <a:t>Web Link</a:t>
                      </a:r>
                      <a:r>
                        <a:rPr lang="en-US" sz="900" b="0" u="none" dirty="0">
                          <a:solidFill>
                            <a:schemeClr val="tx1"/>
                          </a:solidFill>
                          <a:latin typeface="Calibri" panose="020F0502020204030204" pitchFamily="34" charset="0"/>
                          <a:cs typeface="Calibri" panose="020F0502020204030204" pitchFamily="34" charset="0"/>
                        </a:rPr>
                        <a:t>: </a:t>
                      </a:r>
                      <a:r>
                        <a:rPr lang="en-US" sz="900" b="0" i="0" u="none" strike="noStrike" kern="1200" dirty="0">
                          <a:solidFill>
                            <a:schemeClr val="tx1"/>
                          </a:solidFill>
                          <a:effectLst/>
                          <a:latin typeface="Calibri" panose="020F0502020204030204" pitchFamily="34" charset="0"/>
                          <a:ea typeface="+mn-ea"/>
                          <a:cs typeface="Calibri" panose="020F0502020204030204" pitchFamily="34" charset="0"/>
                          <a:hlinkClick r:id="rId3"/>
                        </a:rPr>
                        <a:t>https://www.ujamaa-africa.org/campaign-1-1?rq=impower</a:t>
                      </a:r>
                      <a:r>
                        <a:rPr lang="en-US" sz="900" b="0" i="0" u="none" strike="noStrike" kern="1200" dirty="0">
                          <a:solidFill>
                            <a:schemeClr val="tx1"/>
                          </a:solidFill>
                          <a:effectLst/>
                          <a:latin typeface="Calibri" panose="020F0502020204030204" pitchFamily="34" charset="0"/>
                          <a:ea typeface="+mn-ea"/>
                          <a:cs typeface="Calibri" panose="020F0502020204030204" pitchFamily="34" charset="0"/>
                        </a:rPr>
                        <a:t> </a:t>
                      </a:r>
                    </a:p>
                    <a:p>
                      <a:r>
                        <a:rPr lang="en-US" sz="900" b="0" i="0" u="sng" strike="noStrike" kern="1200" dirty="0">
                          <a:solidFill>
                            <a:schemeClr val="tx1"/>
                          </a:solidFill>
                          <a:effectLst/>
                          <a:latin typeface="Calibri" panose="020F0502020204030204" pitchFamily="34" charset="0"/>
                          <a:ea typeface="+mn-ea"/>
                          <a:cs typeface="Calibri" panose="020F0502020204030204" pitchFamily="34" charset="0"/>
                        </a:rPr>
                        <a:t>Citation: </a:t>
                      </a:r>
                    </a:p>
                    <a:p>
                      <a:r>
                        <a:rPr lang="en-US" sz="900" b="0" i="0" u="none" strike="noStrike" kern="1200" dirty="0">
                          <a:solidFill>
                            <a:schemeClr val="tx1"/>
                          </a:solidFill>
                          <a:effectLst/>
                          <a:latin typeface="Calibri" panose="020F0502020204030204" pitchFamily="34" charset="0"/>
                          <a:ea typeface="+mn-ea"/>
                          <a:cs typeface="Calibri" panose="020F0502020204030204" pitchFamily="34" charset="0"/>
                        </a:rPr>
                        <a:t>Kågesten, Anna E., et al. "Young People’s Experiences With an Empowerment-Based Behavior Change Intervention to Prevent Sexual Violence in Nairobi Informal Settlements: A Qualitative Study." </a:t>
                      </a:r>
                      <a:r>
                        <a:rPr lang="en-US" sz="900" b="0" i="1" u="none" strike="noStrike" kern="1200" dirty="0">
                          <a:solidFill>
                            <a:schemeClr val="tx1"/>
                          </a:solidFill>
                          <a:effectLst/>
                          <a:latin typeface="Calibri" panose="020F0502020204030204" pitchFamily="34" charset="0"/>
                          <a:ea typeface="+mn-ea"/>
                          <a:cs typeface="Calibri" panose="020F0502020204030204" pitchFamily="34" charset="0"/>
                        </a:rPr>
                        <a:t>Global Health: Science and Practice</a:t>
                      </a:r>
                      <a:r>
                        <a:rPr lang="en-US" sz="900" b="0" i="0" u="none" strike="noStrike" kern="1200" dirty="0">
                          <a:solidFill>
                            <a:schemeClr val="tx1"/>
                          </a:solidFill>
                          <a:effectLst/>
                          <a:latin typeface="Calibri" panose="020F0502020204030204" pitchFamily="34" charset="0"/>
                          <a:ea typeface="+mn-ea"/>
                          <a:cs typeface="Calibri" panose="020F0502020204030204" pitchFamily="34" charset="0"/>
                        </a:rPr>
                        <a:t>, vol. 9, no. 3, 2021, pp. 508-522</a:t>
                      </a:r>
                      <a:endParaRPr lang="en-US" sz="9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444369"/>
                  </a:ext>
                </a:extLst>
              </a:tr>
              <a:tr h="954714">
                <a:tc>
                  <a:txBody>
                    <a:bodyPr/>
                    <a:lstStyle/>
                    <a:p>
                      <a:r>
                        <a:rPr lang="en-US" sz="900" b="1" dirty="0" err="1">
                          <a:solidFill>
                            <a:schemeClr val="accent1"/>
                          </a:solidFill>
                          <a:latin typeface=""/>
                          <a:cs typeface="Calibri" panose="020F0502020204030204" pitchFamily="34" charset="0"/>
                        </a:rPr>
                        <a:t>Sasa</a:t>
                      </a:r>
                      <a:r>
                        <a:rPr lang="en-US" sz="900" b="1" dirty="0">
                          <a:solidFill>
                            <a:schemeClr val="accent1"/>
                          </a:solidFill>
                          <a:latin typeface=""/>
                          <a:cs typeface="Calibri" panose="020F0502020204030204" pitchFamily="34" charset="0"/>
                        </a:rPr>
                        <a:t>! and SASA! Together</a:t>
                      </a:r>
                    </a:p>
                    <a:p>
                      <a:r>
                        <a:rPr lang="en-US" sz="900" b="1" dirty="0">
                          <a:solidFill>
                            <a:schemeClr val="accent1"/>
                          </a:solidFill>
                          <a:latin typeface=""/>
                          <a:cs typeface="Calibri" panose="020F0502020204030204" pitchFamily="34" charset="0"/>
                        </a:rPr>
                        <a:t>(Uganda)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900" dirty="0">
                          <a:solidFill>
                            <a:schemeClr val="tx1"/>
                          </a:solidFill>
                          <a:latin typeface="Calibri" panose="020F0502020204030204" pitchFamily="34" charset="0"/>
                          <a:cs typeface="Calibri" panose="020F0502020204030204" pitchFamily="34" charset="0"/>
                        </a:rPr>
                        <a:t>Peers,</a:t>
                      </a:r>
                    </a:p>
                    <a:p>
                      <a:r>
                        <a:rPr lang="en-US" sz="900" dirty="0">
                          <a:solidFill>
                            <a:schemeClr val="tx1"/>
                          </a:solidFill>
                          <a:latin typeface="Calibri" panose="020F0502020204030204" pitchFamily="34" charset="0"/>
                          <a:cs typeface="Calibri" panose="020F0502020204030204" pitchFamily="34" charset="0"/>
                        </a:rPr>
                        <a:t>partners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r>
                        <a:rPr lang="en-US" sz="900" dirty="0">
                          <a:solidFill>
                            <a:schemeClr val="tx1"/>
                          </a:solidFill>
                          <a:latin typeface="Calibri" panose="020F0502020204030204" pitchFamily="34" charset="0"/>
                          <a:cs typeface="Calibri" panose="020F0502020204030204" pitchFamily="34" charset="0"/>
                        </a:rPr>
                        <a:t>Community mobilization to prevent violence and reduce HIV risk with focus on power/power inequality in relationships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indent="0">
                        <a:buFontTx/>
                        <a:buNone/>
                      </a:pPr>
                      <a:r>
                        <a:rPr lang="en-US" sz="900" dirty="0">
                          <a:solidFill>
                            <a:schemeClr val="tx1"/>
                          </a:solidFill>
                          <a:latin typeface="Calibri" panose="020F0502020204030204" pitchFamily="34" charset="0"/>
                          <a:cs typeface="Calibri" panose="020F0502020204030204" pitchFamily="34" charset="0"/>
                        </a:rPr>
                        <a:t>Focus on men and IPV, long-running intervention with strong evaluation data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Calibri" panose="020F0502020204030204" pitchFamily="34" charset="0"/>
                          <a:cs typeface="Calibri" panose="020F0502020204030204" pitchFamily="34" charset="0"/>
                        </a:rPr>
                        <a:t>See supplemental detailed deck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9F0F1"/>
                    </a:solidFill>
                  </a:tcPr>
                </a:tc>
                <a:extLst>
                  <a:ext uri="{0D108BD9-81ED-4DB2-BD59-A6C34878D82A}">
                    <a16:rowId xmlns:a16="http://schemas.microsoft.com/office/drawing/2014/main" val="760702118"/>
                  </a:ext>
                </a:extLst>
              </a:tr>
            </a:tbl>
          </a:graphicData>
        </a:graphic>
      </p:graphicFrame>
    </p:spTree>
    <p:extLst>
      <p:ext uri="{BB962C8B-B14F-4D97-AF65-F5344CB8AC3E}">
        <p14:creationId xmlns:p14="http://schemas.microsoft.com/office/powerpoint/2010/main" val="2150936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91C7619D-A266-AA37-53DE-9B31031F77D8}"/>
              </a:ext>
            </a:extLst>
          </p:cNvPr>
          <p:cNvSpPr>
            <a:spLocks noGrp="1"/>
          </p:cNvSpPr>
          <p:nvPr>
            <p:ph type="body" sz="quarter" idx="10"/>
          </p:nvPr>
        </p:nvSpPr>
        <p:spPr>
          <a:xfrm>
            <a:off x="8348539" y="5096714"/>
            <a:ext cx="1683754" cy="304278"/>
          </a:xfrm>
        </p:spPr>
        <p:txBody>
          <a:bodyPr>
            <a:normAutofit lnSpcReduction="10000"/>
          </a:bodyPr>
          <a:lstStyle/>
          <a:p>
            <a:pPr marL="0" indent="0">
              <a:buNone/>
            </a:pPr>
            <a:r>
              <a:rPr lang="en-US" sz="1600">
                <a:solidFill>
                  <a:schemeClr val="bg1"/>
                </a:solidFill>
                <a:hlinkClick r:id="rId2">
                  <a:extLst>
                    <a:ext uri="{A12FA001-AC4F-418D-AE19-62706E023703}">
                      <ahyp:hlinkClr xmlns:ahyp="http://schemas.microsoft.com/office/drawing/2018/hyperlinkcolor" val="tx"/>
                    </a:ext>
                  </a:extLst>
                </a:hlinkClick>
              </a:rPr>
              <a:t>@MOSAICproj</a:t>
            </a:r>
            <a:endParaRPr lang="en-US" sz="1600">
              <a:solidFill>
                <a:schemeClr val="bg1"/>
              </a:solidFill>
            </a:endParaRPr>
          </a:p>
        </p:txBody>
      </p:sp>
      <p:sp>
        <p:nvSpPr>
          <p:cNvPr id="3" name="Text Placeholder 5">
            <a:extLst>
              <a:ext uri="{FF2B5EF4-FFF2-40B4-BE49-F238E27FC236}">
                <a16:creationId xmlns:a16="http://schemas.microsoft.com/office/drawing/2014/main" id="{3C44DC1D-1538-48D6-B833-F0894F1C629B}"/>
              </a:ext>
            </a:extLst>
          </p:cNvPr>
          <p:cNvSpPr txBox="1">
            <a:spLocks/>
          </p:cNvSpPr>
          <p:nvPr/>
        </p:nvSpPr>
        <p:spPr>
          <a:xfrm>
            <a:off x="8348539" y="5749361"/>
            <a:ext cx="3202813" cy="3042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solidFill>
                  <a:schemeClr val="bg1"/>
                </a:solidFill>
                <a:hlinkClick r:id="rId3">
                  <a:extLst>
                    <a:ext uri="{A12FA001-AC4F-418D-AE19-62706E023703}">
                      <ahyp:hlinkClr xmlns:ahyp="http://schemas.microsoft.com/office/drawing/2018/hyperlinkcolor" val="tx"/>
                    </a:ext>
                  </a:extLst>
                </a:hlinkClick>
              </a:rPr>
              <a:t>www.prepwatch.org/mosaic/</a:t>
            </a:r>
            <a:r>
              <a:rPr lang="en-US" sz="1600">
                <a:solidFill>
                  <a:schemeClr val="bg1"/>
                </a:solidFill>
              </a:rPr>
              <a:t> </a:t>
            </a:r>
          </a:p>
        </p:txBody>
      </p:sp>
      <p:sp>
        <p:nvSpPr>
          <p:cNvPr id="5" name="Text Placeholder 3">
            <a:extLst>
              <a:ext uri="{FF2B5EF4-FFF2-40B4-BE49-F238E27FC236}">
                <a16:creationId xmlns:a16="http://schemas.microsoft.com/office/drawing/2014/main" id="{08101289-FE6C-3DAE-8874-13C3D7BF2447}"/>
              </a:ext>
            </a:extLst>
          </p:cNvPr>
          <p:cNvSpPr txBox="1">
            <a:spLocks/>
          </p:cNvSpPr>
          <p:nvPr/>
        </p:nvSpPr>
        <p:spPr>
          <a:xfrm>
            <a:off x="8348539" y="6402008"/>
            <a:ext cx="2593213" cy="3042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solidFill>
                  <a:schemeClr val="bg1"/>
                </a:solidFill>
                <a:hlinkClick r:id="rId4">
                  <a:extLst>
                    <a:ext uri="{A12FA001-AC4F-418D-AE19-62706E023703}">
                      <ahyp:hlinkClr xmlns:ahyp="http://schemas.microsoft.com/office/drawing/2018/hyperlinkcolor" val="tx"/>
                    </a:ext>
                  </a:extLst>
                </a:hlinkClick>
              </a:rPr>
              <a:t>www.mosaicproject.blog</a:t>
            </a:r>
            <a:r>
              <a:rPr lang="en-US" sz="1600">
                <a:solidFill>
                  <a:schemeClr val="bg1"/>
                </a:solidFill>
              </a:rPr>
              <a:t> </a:t>
            </a:r>
          </a:p>
        </p:txBody>
      </p:sp>
      <p:pic>
        <p:nvPicPr>
          <p:cNvPr id="9" name="Picture 8">
            <a:extLst>
              <a:ext uri="{FF2B5EF4-FFF2-40B4-BE49-F238E27FC236}">
                <a16:creationId xmlns:a16="http://schemas.microsoft.com/office/drawing/2014/main" id="{BDFFAC56-D074-9F0B-023A-E5B5DA31E2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82359" y="5020253"/>
            <a:ext cx="483833" cy="457200"/>
          </a:xfrm>
          <a:prstGeom prst="rect">
            <a:avLst/>
          </a:prstGeom>
        </p:spPr>
      </p:pic>
      <p:pic>
        <p:nvPicPr>
          <p:cNvPr id="11" name="Picture 10">
            <a:extLst>
              <a:ext uri="{FF2B5EF4-FFF2-40B4-BE49-F238E27FC236}">
                <a16:creationId xmlns:a16="http://schemas.microsoft.com/office/drawing/2014/main" id="{A4C0F6A2-39A6-09CD-F59D-1D0905B135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82359" y="5672900"/>
            <a:ext cx="501163" cy="457200"/>
          </a:xfrm>
          <a:prstGeom prst="rect">
            <a:avLst/>
          </a:prstGeom>
        </p:spPr>
      </p:pic>
      <p:pic>
        <p:nvPicPr>
          <p:cNvPr id="13" name="Picture 12">
            <a:extLst>
              <a:ext uri="{FF2B5EF4-FFF2-40B4-BE49-F238E27FC236}">
                <a16:creationId xmlns:a16="http://schemas.microsoft.com/office/drawing/2014/main" id="{79FABCAC-AED8-033E-EE47-E94DEB0368D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5980" y="6325547"/>
            <a:ext cx="497542" cy="457200"/>
          </a:xfrm>
          <a:prstGeom prst="rect">
            <a:avLst/>
          </a:prstGeom>
        </p:spPr>
      </p:pic>
    </p:spTree>
    <p:extLst>
      <p:ext uri="{BB962C8B-B14F-4D97-AF65-F5344CB8AC3E}">
        <p14:creationId xmlns:p14="http://schemas.microsoft.com/office/powerpoint/2010/main" val="132795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A972-00C6-F223-0CA9-2CDEF8D05BC9}"/>
              </a:ext>
            </a:extLst>
          </p:cNvPr>
          <p:cNvSpPr>
            <a:spLocks noGrp="1"/>
          </p:cNvSpPr>
          <p:nvPr>
            <p:ph type="title"/>
          </p:nvPr>
        </p:nvSpPr>
        <p:spPr/>
        <p:txBody>
          <a:bodyPr/>
          <a:lstStyle/>
          <a:p>
            <a:r>
              <a:rPr lang="en-GB" dirty="0"/>
              <a:t>List of acronyms</a:t>
            </a:r>
          </a:p>
        </p:txBody>
      </p:sp>
      <p:graphicFrame>
        <p:nvGraphicFramePr>
          <p:cNvPr id="3" name="Table 3">
            <a:extLst>
              <a:ext uri="{FF2B5EF4-FFF2-40B4-BE49-F238E27FC236}">
                <a16:creationId xmlns:a16="http://schemas.microsoft.com/office/drawing/2014/main" id="{606606F4-FBB6-07A0-DCD3-CF8DFB9456A9}"/>
              </a:ext>
            </a:extLst>
          </p:cNvPr>
          <p:cNvGraphicFramePr>
            <a:graphicFrameLocks noGrp="1"/>
          </p:cNvGraphicFramePr>
          <p:nvPr>
            <p:extLst>
              <p:ext uri="{D42A27DB-BD31-4B8C-83A1-F6EECF244321}">
                <p14:modId xmlns:p14="http://schemas.microsoft.com/office/powerpoint/2010/main" val="68854888"/>
              </p:ext>
            </p:extLst>
          </p:nvPr>
        </p:nvGraphicFramePr>
        <p:xfrm>
          <a:off x="817350" y="2152707"/>
          <a:ext cx="5054979" cy="3279102"/>
        </p:xfrm>
        <a:graphic>
          <a:graphicData uri="http://schemas.openxmlformats.org/drawingml/2006/table">
            <a:tbl>
              <a:tblPr firstRow="1" bandRow="1">
                <a:tableStyleId>{5C22544A-7EE6-4342-B048-85BDC9FD1C3A}</a:tableStyleId>
              </a:tblPr>
              <a:tblGrid>
                <a:gridCol w="1064746">
                  <a:extLst>
                    <a:ext uri="{9D8B030D-6E8A-4147-A177-3AD203B41FA5}">
                      <a16:colId xmlns:a16="http://schemas.microsoft.com/office/drawing/2014/main" val="2204032477"/>
                    </a:ext>
                  </a:extLst>
                </a:gridCol>
                <a:gridCol w="3990233">
                  <a:extLst>
                    <a:ext uri="{9D8B030D-6E8A-4147-A177-3AD203B41FA5}">
                      <a16:colId xmlns:a16="http://schemas.microsoft.com/office/drawing/2014/main" val="3051459652"/>
                    </a:ext>
                  </a:extLst>
                </a:gridCol>
              </a:tblGrid>
              <a:tr h="546517">
                <a:tc>
                  <a:txBody>
                    <a:bodyPr/>
                    <a:lstStyle/>
                    <a:p>
                      <a:r>
                        <a:rPr lang="en-GB" b="1" dirty="0">
                          <a:solidFill>
                            <a:schemeClr val="accent2"/>
                          </a:solidFill>
                        </a:rPr>
                        <a:t>AGYW</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b="0" dirty="0">
                          <a:solidFill>
                            <a:schemeClr val="tx1"/>
                          </a:solidFill>
                        </a:rPr>
                        <a:t>Adolescent girls and young women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65471"/>
                  </a:ext>
                </a:extLst>
              </a:tr>
              <a:tr h="546517">
                <a:tc>
                  <a:txBody>
                    <a:bodyPr/>
                    <a:lstStyle/>
                    <a:p>
                      <a:r>
                        <a:rPr lang="en-GB" b="1" dirty="0">
                          <a:solidFill>
                            <a:schemeClr val="accent2"/>
                          </a:solidFill>
                        </a:rPr>
                        <a:t>ARH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b="0" dirty="0">
                          <a:solidFill>
                            <a:schemeClr val="tx1"/>
                          </a:solidFill>
                        </a:rPr>
                        <a:t>Adolescent reproductive health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4733546"/>
                  </a:ext>
                </a:extLst>
              </a:tr>
              <a:tr h="546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accent2"/>
                          </a:solidFill>
                        </a:rPr>
                        <a:t>CBPR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b="0" dirty="0">
                          <a:solidFill>
                            <a:schemeClr val="tx1"/>
                          </a:solidFill>
                        </a:rPr>
                        <a:t>Community-based participatory research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1790479"/>
                  </a:ext>
                </a:extLst>
              </a:tr>
              <a:tr h="546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accent2"/>
                          </a:solidFill>
                        </a:rPr>
                        <a:t>GBV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b="0" dirty="0">
                          <a:solidFill>
                            <a:schemeClr val="tx1"/>
                          </a:solidFill>
                        </a:rPr>
                        <a:t>Gender-based violence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615687"/>
                  </a:ext>
                </a:extLst>
              </a:tr>
              <a:tr h="546517">
                <a:tc>
                  <a:txBody>
                    <a:bodyPr/>
                    <a:lstStyle/>
                    <a:p>
                      <a:r>
                        <a:rPr lang="en-GB" b="1" dirty="0">
                          <a:solidFill>
                            <a:schemeClr val="accent2"/>
                          </a:solidFill>
                        </a:rPr>
                        <a:t>GEM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b="0" dirty="0">
                          <a:solidFill>
                            <a:schemeClr val="tx1"/>
                          </a:solidFill>
                        </a:rPr>
                        <a:t>Gender equitable men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8742492"/>
                  </a:ext>
                </a:extLst>
              </a:tr>
              <a:tr h="546517">
                <a:tc>
                  <a:txBody>
                    <a:bodyPr/>
                    <a:lstStyle/>
                    <a:p>
                      <a:r>
                        <a:rPr lang="en-GB" b="1" dirty="0">
                          <a:solidFill>
                            <a:schemeClr val="accent2"/>
                          </a:solidFill>
                        </a:rPr>
                        <a:t>HIV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b="0" dirty="0">
                          <a:solidFill>
                            <a:schemeClr val="tx1"/>
                          </a:solidFill>
                        </a:rPr>
                        <a:t>Human immunodeficiency virus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8887867"/>
                  </a:ext>
                </a:extLst>
              </a:tr>
            </a:tbl>
          </a:graphicData>
        </a:graphic>
      </p:graphicFrame>
      <p:graphicFrame>
        <p:nvGraphicFramePr>
          <p:cNvPr id="5" name="Table 3">
            <a:extLst>
              <a:ext uri="{FF2B5EF4-FFF2-40B4-BE49-F238E27FC236}">
                <a16:creationId xmlns:a16="http://schemas.microsoft.com/office/drawing/2014/main" id="{D753146F-F471-F0C2-74FD-33C39BBBF056}"/>
              </a:ext>
            </a:extLst>
          </p:cNvPr>
          <p:cNvGraphicFramePr>
            <a:graphicFrameLocks noGrp="1"/>
          </p:cNvGraphicFramePr>
          <p:nvPr>
            <p:extLst>
              <p:ext uri="{D42A27DB-BD31-4B8C-83A1-F6EECF244321}">
                <p14:modId xmlns:p14="http://schemas.microsoft.com/office/powerpoint/2010/main" val="4073307116"/>
              </p:ext>
            </p:extLst>
          </p:nvPr>
        </p:nvGraphicFramePr>
        <p:xfrm>
          <a:off x="6510740" y="2152707"/>
          <a:ext cx="5199040" cy="3279102"/>
        </p:xfrm>
        <a:graphic>
          <a:graphicData uri="http://schemas.openxmlformats.org/drawingml/2006/table">
            <a:tbl>
              <a:tblPr firstRow="1" bandRow="1">
                <a:tableStyleId>{5C22544A-7EE6-4342-B048-85BDC9FD1C3A}</a:tableStyleId>
              </a:tblPr>
              <a:tblGrid>
                <a:gridCol w="799227">
                  <a:extLst>
                    <a:ext uri="{9D8B030D-6E8A-4147-A177-3AD203B41FA5}">
                      <a16:colId xmlns:a16="http://schemas.microsoft.com/office/drawing/2014/main" val="2204032477"/>
                    </a:ext>
                  </a:extLst>
                </a:gridCol>
                <a:gridCol w="4399813">
                  <a:extLst>
                    <a:ext uri="{9D8B030D-6E8A-4147-A177-3AD203B41FA5}">
                      <a16:colId xmlns:a16="http://schemas.microsoft.com/office/drawing/2014/main" val="3051459652"/>
                    </a:ext>
                  </a:extLst>
                </a:gridCol>
              </a:tblGrid>
              <a:tr h="546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2"/>
                          </a:solidFill>
                        </a:rPr>
                        <a:t>IEC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b="0" dirty="0">
                          <a:solidFill>
                            <a:schemeClr val="tx1"/>
                          </a:solidFill>
                        </a:rPr>
                        <a:t>Information, education and communication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65471"/>
                  </a:ext>
                </a:extLst>
              </a:tr>
              <a:tr h="546517">
                <a:tc>
                  <a:txBody>
                    <a:bodyPr/>
                    <a:lstStyle/>
                    <a:p>
                      <a:r>
                        <a:rPr lang="en-GB" b="1" dirty="0">
                          <a:solidFill>
                            <a:schemeClr val="accent2"/>
                          </a:solidFill>
                        </a:rPr>
                        <a:t>IPV</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dirty="0">
                          <a:solidFill>
                            <a:schemeClr val="tx1"/>
                          </a:solidFill>
                        </a:rPr>
                        <a:t>Intimate partner violence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4733546"/>
                  </a:ext>
                </a:extLst>
              </a:tr>
              <a:tr h="546517">
                <a:tc>
                  <a:txBody>
                    <a:bodyPr/>
                    <a:lstStyle/>
                    <a:p>
                      <a:r>
                        <a:rPr lang="en-GB" b="1" dirty="0">
                          <a:solidFill>
                            <a:schemeClr val="accent2"/>
                          </a:solidFill>
                        </a:rPr>
                        <a:t>PrEP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a:solidFill>
                            <a:schemeClr val="tx1"/>
                          </a:solidFill>
                        </a:rPr>
                        <a:t>Pre-exposure prophylaxis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1790479"/>
                  </a:ext>
                </a:extLst>
              </a:tr>
              <a:tr h="546517">
                <a:tc>
                  <a:txBody>
                    <a:bodyPr/>
                    <a:lstStyle/>
                    <a:p>
                      <a:r>
                        <a:rPr lang="en-GB" b="1" dirty="0">
                          <a:solidFill>
                            <a:schemeClr val="accent2"/>
                          </a:solidFill>
                        </a:rPr>
                        <a:t>RCT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a:solidFill>
                            <a:schemeClr val="tx1"/>
                          </a:solidFill>
                        </a:rPr>
                        <a:t>Randomized controlled trial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8742492"/>
                  </a:ext>
                </a:extLst>
              </a:tr>
              <a:tr h="546517">
                <a:tc>
                  <a:txBody>
                    <a:bodyPr/>
                    <a:lstStyle/>
                    <a:p>
                      <a:r>
                        <a:rPr lang="en-GB" b="1" dirty="0">
                          <a:solidFill>
                            <a:schemeClr val="accent2"/>
                          </a:solidFill>
                        </a:rPr>
                        <a:t>STI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a:solidFill>
                            <a:schemeClr val="tx1"/>
                          </a:solidFill>
                        </a:rPr>
                        <a:t>Sexually transmitted infection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8887867"/>
                  </a:ext>
                </a:extLst>
              </a:tr>
              <a:tr h="546517">
                <a:tc>
                  <a:txBody>
                    <a:bodyPr/>
                    <a:lstStyle/>
                    <a:p>
                      <a:r>
                        <a:rPr lang="en-GB" b="1" dirty="0">
                          <a:solidFill>
                            <a:schemeClr val="accent2"/>
                          </a:solidFill>
                        </a:rPr>
                        <a:t>TDF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a:solidFill>
                            <a:schemeClr val="tx1"/>
                          </a:solidFill>
                        </a:rPr>
                        <a:t>Theoretical Domains Framework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080580"/>
                  </a:ext>
                </a:extLst>
              </a:tr>
            </a:tbl>
          </a:graphicData>
        </a:graphic>
      </p:graphicFrame>
    </p:spTree>
    <p:extLst>
      <p:ext uri="{BB962C8B-B14F-4D97-AF65-F5344CB8AC3E}">
        <p14:creationId xmlns:p14="http://schemas.microsoft.com/office/powerpoint/2010/main" val="283758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18A051-34BE-0246-AC47-7A3385DBA86F}"/>
              </a:ext>
            </a:extLst>
          </p:cNvPr>
          <p:cNvSpPr>
            <a:spLocks noGrp="1"/>
          </p:cNvSpPr>
          <p:nvPr>
            <p:ph type="body" sz="quarter" idx="14"/>
          </p:nvPr>
        </p:nvSpPr>
        <p:spPr/>
        <p:txBody>
          <a:bodyPr/>
          <a:lstStyle/>
          <a:p>
            <a:r>
              <a:rPr lang="en-GB" dirty="0"/>
              <a:t>Purpose &amp; METHODS</a:t>
            </a:r>
          </a:p>
        </p:txBody>
      </p:sp>
      <p:sp>
        <p:nvSpPr>
          <p:cNvPr id="5" name="Text Placeholder 1">
            <a:extLst>
              <a:ext uri="{FF2B5EF4-FFF2-40B4-BE49-F238E27FC236}">
                <a16:creationId xmlns:a16="http://schemas.microsoft.com/office/drawing/2014/main" id="{6FECD9C6-6DF5-3246-A658-284797231BDE}"/>
              </a:ext>
            </a:extLst>
          </p:cNvPr>
          <p:cNvSpPr>
            <a:spLocks noGrp="1"/>
          </p:cNvSpPr>
          <p:nvPr>
            <p:ph type="body" sz="quarter" idx="13"/>
          </p:nvPr>
        </p:nvSpPr>
        <p:spPr>
          <a:xfrm>
            <a:off x="461148" y="2552489"/>
            <a:ext cx="2378912" cy="1821117"/>
          </a:xfrm>
        </p:spPr>
        <p:txBody>
          <a:bodyPr/>
          <a:lstStyle/>
          <a:p>
            <a:r>
              <a:rPr lang="en-GB" dirty="0"/>
              <a:t>1</a:t>
            </a:r>
          </a:p>
        </p:txBody>
      </p:sp>
    </p:spTree>
    <p:extLst>
      <p:ext uri="{BB962C8B-B14F-4D97-AF65-F5344CB8AC3E}">
        <p14:creationId xmlns:p14="http://schemas.microsoft.com/office/powerpoint/2010/main" val="99192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3EDE-F3E8-B436-3EEB-8F9F7EEA2D57}"/>
              </a:ext>
            </a:extLst>
          </p:cNvPr>
          <p:cNvSpPr>
            <a:spLocks noGrp="1"/>
          </p:cNvSpPr>
          <p:nvPr>
            <p:ph type="title"/>
          </p:nvPr>
        </p:nvSpPr>
        <p:spPr/>
        <p:txBody>
          <a:bodyPr/>
          <a:lstStyle/>
          <a:p>
            <a:r>
              <a:rPr lang="en-GB" dirty="0"/>
              <a:t>Purpose and key questions of the review </a:t>
            </a:r>
          </a:p>
        </p:txBody>
      </p:sp>
      <p:graphicFrame>
        <p:nvGraphicFramePr>
          <p:cNvPr id="4" name="Table 8">
            <a:extLst>
              <a:ext uri="{FF2B5EF4-FFF2-40B4-BE49-F238E27FC236}">
                <a16:creationId xmlns:a16="http://schemas.microsoft.com/office/drawing/2014/main" id="{921AB5CE-7AA2-BF98-BC7D-5281B3B2A0AC}"/>
              </a:ext>
            </a:extLst>
          </p:cNvPr>
          <p:cNvGraphicFramePr>
            <a:graphicFrameLocks noGrp="1"/>
          </p:cNvGraphicFramePr>
          <p:nvPr>
            <p:ph idx="1"/>
            <p:extLst>
              <p:ext uri="{D42A27DB-BD31-4B8C-83A1-F6EECF244321}">
                <p14:modId xmlns:p14="http://schemas.microsoft.com/office/powerpoint/2010/main" val="3163376381"/>
              </p:ext>
            </p:extLst>
          </p:nvPr>
        </p:nvGraphicFramePr>
        <p:xfrm>
          <a:off x="6552532" y="2223557"/>
          <a:ext cx="4367260" cy="4224088"/>
        </p:xfrm>
        <a:graphic>
          <a:graphicData uri="http://schemas.openxmlformats.org/drawingml/2006/table">
            <a:tbl>
              <a:tblPr firstRow="1" bandRow="1">
                <a:tableStyleId>{1FECB4D8-DB02-4DC6-A0A2-4F2EBAE1DC90}</a:tableStyleId>
              </a:tblPr>
              <a:tblGrid>
                <a:gridCol w="4367260">
                  <a:extLst>
                    <a:ext uri="{9D8B030D-6E8A-4147-A177-3AD203B41FA5}">
                      <a16:colId xmlns:a16="http://schemas.microsoft.com/office/drawing/2014/main" val="2602041916"/>
                    </a:ext>
                  </a:extLst>
                </a:gridCol>
              </a:tblGrid>
              <a:tr h="466010">
                <a:tc>
                  <a:txBody>
                    <a:bodyPr/>
                    <a:lstStyle/>
                    <a:p>
                      <a:pPr algn="l"/>
                      <a:r>
                        <a:rPr lang="en-US" sz="1800" b="1" dirty="0"/>
                        <a:t>Primary influencers of AGYW </a:t>
                      </a:r>
                      <a:endParaRPr lang="en-US" sz="1800" b="1" i="0" dirty="0">
                        <a:latin typeface="Poppins SemiBold" pitchFamily="2" charset="77"/>
                        <a:cs typeface="Poppins SemiBold" pitchFamily="2" charset="77"/>
                      </a:endParaRPr>
                    </a:p>
                  </a:txBody>
                  <a:tcPr anchor="ctr"/>
                </a:tc>
                <a:extLst>
                  <a:ext uri="{0D108BD9-81ED-4DB2-BD59-A6C34878D82A}">
                    <a16:rowId xmlns:a16="http://schemas.microsoft.com/office/drawing/2014/main" val="2596034577"/>
                  </a:ext>
                </a:extLst>
              </a:tr>
              <a:tr h="3167263">
                <a:tc>
                  <a:txBody>
                    <a:bodyPr/>
                    <a:lstStyle/>
                    <a:p>
                      <a:pPr marL="285750" indent="-285750">
                        <a:buClr>
                          <a:schemeClr val="accent1"/>
                        </a:buClr>
                        <a:buSzPct val="110000"/>
                        <a:buFont typeface="Arial" panose="020B0604020202020204" pitchFamily="34" charset="0"/>
                        <a:buChar char="•"/>
                      </a:pPr>
                      <a:endParaRPr lang="en-US" sz="1600" b="1" dirty="0">
                        <a:solidFill>
                          <a:schemeClr val="tx1"/>
                        </a:solidFill>
                      </a:endParaRPr>
                    </a:p>
                    <a:p>
                      <a:pPr marL="1298575" indent="-317500">
                        <a:buClr>
                          <a:schemeClr val="accent3"/>
                        </a:buClr>
                        <a:buSzPct val="110000"/>
                        <a:buFont typeface="Wingdings" pitchFamily="2" charset="2"/>
                        <a:buChar char="§"/>
                        <a:tabLst/>
                      </a:pPr>
                      <a:r>
                        <a:rPr lang="en-US" sz="1600" b="1" dirty="0">
                          <a:solidFill>
                            <a:schemeClr val="tx1"/>
                          </a:solidFill>
                        </a:rPr>
                        <a:t>Partners</a:t>
                      </a:r>
                      <a:r>
                        <a:rPr lang="en-US" sz="1600" b="0" dirty="0">
                          <a:solidFill>
                            <a:schemeClr val="tx1"/>
                          </a:solidFill>
                        </a:rPr>
                        <a:t> –</a:t>
                      </a:r>
                      <a:r>
                        <a:rPr lang="en-US" sz="1600" b="1" dirty="0">
                          <a:solidFill>
                            <a:schemeClr val="tx1"/>
                          </a:solidFill>
                        </a:rPr>
                        <a:t> </a:t>
                      </a:r>
                      <a:r>
                        <a:rPr lang="en-US" sz="1600" b="0" dirty="0">
                          <a:solidFill>
                            <a:schemeClr val="tx1"/>
                          </a:solidFill>
                        </a:rPr>
                        <a:t>boys and men </a:t>
                      </a:r>
                      <a:r>
                        <a:rPr lang="en-US" sz="1600" dirty="0">
                          <a:solidFill>
                            <a:schemeClr val="tx1"/>
                          </a:solidFill>
                        </a:rPr>
                        <a:t>who </a:t>
                      </a:r>
                      <a:br>
                        <a:rPr lang="en-US" sz="1600" dirty="0">
                          <a:solidFill>
                            <a:schemeClr val="tx1"/>
                          </a:solidFill>
                        </a:rPr>
                      </a:br>
                      <a:r>
                        <a:rPr lang="en-US" sz="1600" dirty="0">
                          <a:solidFill>
                            <a:schemeClr val="tx1"/>
                          </a:solidFill>
                        </a:rPr>
                        <a:t>are AGYW’s intimate </a:t>
                      </a:r>
                      <a:r>
                        <a:rPr lang="en-US" sz="1600" b="0" dirty="0">
                          <a:solidFill>
                            <a:schemeClr val="tx1"/>
                          </a:solidFill>
                        </a:rPr>
                        <a:t>partners</a:t>
                      </a:r>
                    </a:p>
                    <a:p>
                      <a:pPr marL="1298575" indent="-317500">
                        <a:buClr>
                          <a:schemeClr val="accent3"/>
                        </a:buClr>
                        <a:buSzPct val="110000"/>
                        <a:buFont typeface="Wingdings" pitchFamily="2" charset="2"/>
                        <a:buChar char="§"/>
                        <a:tabLst/>
                      </a:pPr>
                      <a:endParaRPr lang="en-US" sz="1600" b="0" dirty="0">
                        <a:solidFill>
                          <a:schemeClr val="tx1"/>
                        </a:solidFill>
                      </a:endParaRPr>
                    </a:p>
                    <a:p>
                      <a:pPr marL="1298575" indent="-317500">
                        <a:buClr>
                          <a:schemeClr val="accent3"/>
                        </a:buClr>
                        <a:buSzPct val="110000"/>
                        <a:buFont typeface="Wingdings" pitchFamily="2" charset="2"/>
                        <a:buChar char="§"/>
                        <a:tabLst/>
                      </a:pPr>
                      <a:endParaRPr lang="en-US" sz="1600" b="1" dirty="0">
                        <a:solidFill>
                          <a:schemeClr val="tx1"/>
                        </a:solidFill>
                      </a:endParaRPr>
                    </a:p>
                    <a:p>
                      <a:pPr marL="1298575" indent="-317500">
                        <a:buClr>
                          <a:schemeClr val="accent3"/>
                        </a:buClr>
                        <a:buSzPct val="110000"/>
                        <a:buFont typeface="Wingdings" pitchFamily="2" charset="2"/>
                        <a:buChar char="§"/>
                        <a:tabLst/>
                      </a:pPr>
                      <a:r>
                        <a:rPr lang="en-US" sz="1600" b="1" dirty="0">
                          <a:solidFill>
                            <a:schemeClr val="tx1"/>
                          </a:solidFill>
                        </a:rPr>
                        <a:t>Parents and/or caregivers </a:t>
                      </a:r>
                      <a:r>
                        <a:rPr lang="en-US" sz="1600" b="0" dirty="0">
                          <a:solidFill>
                            <a:schemeClr val="tx1"/>
                          </a:solidFill>
                        </a:rPr>
                        <a:t>–</a:t>
                      </a:r>
                      <a:r>
                        <a:rPr lang="en-US" sz="1600" dirty="0">
                          <a:solidFill>
                            <a:schemeClr val="tx1"/>
                          </a:solidFill>
                        </a:rPr>
                        <a:t> especially cohabiting mothers</a:t>
                      </a:r>
                    </a:p>
                    <a:p>
                      <a:pPr marL="1298575" indent="-317500">
                        <a:buClr>
                          <a:schemeClr val="accent3"/>
                        </a:buClr>
                        <a:buSzPct val="110000"/>
                        <a:buFont typeface="Wingdings" pitchFamily="2" charset="2"/>
                        <a:buChar char="§"/>
                        <a:tabLst/>
                      </a:pPr>
                      <a:endParaRPr lang="en-US" sz="1600" dirty="0">
                        <a:solidFill>
                          <a:schemeClr val="tx1"/>
                        </a:solidFill>
                      </a:endParaRPr>
                    </a:p>
                    <a:p>
                      <a:pPr marL="1298575" indent="-317500">
                        <a:buClr>
                          <a:schemeClr val="accent3"/>
                        </a:buClr>
                        <a:buSzPct val="110000"/>
                        <a:buFont typeface="Wingdings" pitchFamily="2" charset="2"/>
                        <a:buChar char="§"/>
                        <a:tabLst/>
                      </a:pPr>
                      <a:endParaRPr lang="en-US" sz="1600" b="1" dirty="0">
                        <a:solidFill>
                          <a:schemeClr val="tx1"/>
                        </a:solidFill>
                      </a:endParaRPr>
                    </a:p>
                    <a:p>
                      <a:pPr marL="1298575" indent="-317500">
                        <a:buClr>
                          <a:schemeClr val="accent3"/>
                        </a:buClr>
                        <a:buSzPct val="110000"/>
                        <a:buFont typeface="Wingdings" pitchFamily="2" charset="2"/>
                        <a:buChar char="§"/>
                        <a:tabLst/>
                      </a:pPr>
                      <a:r>
                        <a:rPr lang="en-US" sz="1600" b="1" dirty="0">
                          <a:solidFill>
                            <a:schemeClr val="tx1"/>
                          </a:solidFill>
                        </a:rPr>
                        <a:t>Female peers </a:t>
                      </a:r>
                      <a:r>
                        <a:rPr lang="en-US" sz="1600" b="0" dirty="0">
                          <a:solidFill>
                            <a:schemeClr val="tx1"/>
                          </a:solidFill>
                        </a:rPr>
                        <a:t>–</a:t>
                      </a:r>
                      <a:r>
                        <a:rPr lang="en-US" sz="1600" dirty="0">
                          <a:solidFill>
                            <a:schemeClr val="tx1"/>
                          </a:solidFill>
                        </a:rPr>
                        <a:t> both users and non-users of PrEP</a:t>
                      </a:r>
                    </a:p>
                  </a:txBody>
                  <a:tcPr/>
                </a:tc>
                <a:extLst>
                  <a:ext uri="{0D108BD9-81ED-4DB2-BD59-A6C34878D82A}">
                    <a16:rowId xmlns:a16="http://schemas.microsoft.com/office/drawing/2014/main" val="2991798737"/>
                  </a:ext>
                </a:extLst>
              </a:tr>
              <a:tr h="590815">
                <a:tc>
                  <a:txBody>
                    <a:bodyPr/>
                    <a:lstStyle/>
                    <a:p>
                      <a:pPr marL="0" indent="0">
                        <a:buClr>
                          <a:schemeClr val="accent1"/>
                        </a:buClr>
                        <a:buSzPct val="110000"/>
                        <a:buFont typeface="Arial" panose="020B0604020202020204" pitchFamily="34" charset="0"/>
                        <a:buNone/>
                      </a:pPr>
                      <a:r>
                        <a:rPr lang="en-US" sz="1000" i="1" dirty="0">
                          <a:solidFill>
                            <a:schemeClr val="tx1"/>
                          </a:solidFill>
                        </a:rPr>
                        <a:t>Other influencers of AGYW include community leaders (including religious and cultural leaders) and healthcare workers. They were considered out of scope for the review</a:t>
                      </a:r>
                    </a:p>
                  </a:txBody>
                  <a:tcPr anchor="ctr"/>
                </a:tc>
                <a:extLst>
                  <a:ext uri="{0D108BD9-81ED-4DB2-BD59-A6C34878D82A}">
                    <a16:rowId xmlns:a16="http://schemas.microsoft.com/office/drawing/2014/main" val="1952557900"/>
                  </a:ext>
                </a:extLst>
              </a:tr>
            </a:tbl>
          </a:graphicData>
        </a:graphic>
      </p:graphicFrame>
      <p:sp>
        <p:nvSpPr>
          <p:cNvPr id="5" name="TextBox 4">
            <a:extLst>
              <a:ext uri="{FF2B5EF4-FFF2-40B4-BE49-F238E27FC236}">
                <a16:creationId xmlns:a16="http://schemas.microsoft.com/office/drawing/2014/main" id="{22FFD6C7-B361-8EB3-373E-8A4233DF944E}"/>
              </a:ext>
            </a:extLst>
          </p:cNvPr>
          <p:cNvSpPr txBox="1"/>
          <p:nvPr/>
        </p:nvSpPr>
        <p:spPr>
          <a:xfrm>
            <a:off x="336699" y="1167343"/>
            <a:ext cx="10751594" cy="830997"/>
          </a:xfrm>
          <a:prstGeom prst="rect">
            <a:avLst/>
          </a:prstGeom>
          <a:noFill/>
        </p:spPr>
        <p:txBody>
          <a:bodyPr wrap="square" rtlCol="0">
            <a:spAutoFit/>
          </a:bodyPr>
          <a:lstStyle/>
          <a:p>
            <a:r>
              <a:rPr lang="en-US" sz="1600" dirty="0"/>
              <a:t>This review was conducted to </a:t>
            </a:r>
            <a:r>
              <a:rPr lang="en-US" sz="1600" b="1" dirty="0"/>
              <a:t>inform the design of interventions to increase community acceptance of PrEP use among adolescent girls and young women (AGYW). </a:t>
            </a:r>
            <a:r>
              <a:rPr lang="en-US" sz="1600" dirty="0"/>
              <a:t>It focuses on three primary influencers of AGYW’s PrEP use: </a:t>
            </a:r>
            <a:r>
              <a:rPr lang="en-US" sz="1600" b="1" dirty="0">
                <a:solidFill>
                  <a:schemeClr val="accent2"/>
                </a:solidFill>
              </a:rPr>
              <a:t>partners, parents/caregivers and female peers</a:t>
            </a:r>
            <a:r>
              <a:rPr lang="en-US" sz="1600" dirty="0"/>
              <a:t>. Other influencers, while important, were considered outside the review scope.</a:t>
            </a:r>
          </a:p>
        </p:txBody>
      </p:sp>
      <p:sp>
        <p:nvSpPr>
          <p:cNvPr id="6" name="Round Same Side Corner Rectangle 1">
            <a:extLst>
              <a:ext uri="{FF2B5EF4-FFF2-40B4-BE49-F238E27FC236}">
                <a16:creationId xmlns:a16="http://schemas.microsoft.com/office/drawing/2014/main" id="{8B804342-1800-3641-0D13-2C9C127C86B3}"/>
              </a:ext>
            </a:extLst>
          </p:cNvPr>
          <p:cNvSpPr/>
          <p:nvPr/>
        </p:nvSpPr>
        <p:spPr>
          <a:xfrm rot="5400000">
            <a:off x="1124158" y="1393161"/>
            <a:ext cx="4304215" cy="5965008"/>
          </a:xfrm>
          <a:prstGeom prst="round2SameRect">
            <a:avLst>
              <a:gd name="adj1" fmla="val 38894"/>
              <a:gd name="adj2" fmla="val 0"/>
            </a:avLst>
          </a:prstGeom>
          <a:solidFill>
            <a:srgbClr val="E9F0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A77E0E4-AADB-324B-B9D8-0C3407B570B4}"/>
              </a:ext>
            </a:extLst>
          </p:cNvPr>
          <p:cNvSpPr txBox="1"/>
          <p:nvPr/>
        </p:nvSpPr>
        <p:spPr>
          <a:xfrm>
            <a:off x="394341" y="2110765"/>
            <a:ext cx="5242460" cy="4401205"/>
          </a:xfrm>
          <a:prstGeom prst="rect">
            <a:avLst/>
          </a:prstGeom>
          <a:noFill/>
        </p:spPr>
        <p:txBody>
          <a:bodyPr wrap="square" rtlCol="0">
            <a:spAutoFit/>
          </a:bodyPr>
          <a:lstStyle/>
          <a:p>
            <a:endParaRPr lang="en-US" sz="1400" dirty="0"/>
          </a:p>
          <a:p>
            <a:endParaRPr lang="en-US" sz="1400" b="1" dirty="0"/>
          </a:p>
          <a:p>
            <a:pPr marL="342900" indent="-342900">
              <a:buClr>
                <a:srgbClr val="05676D"/>
              </a:buClr>
              <a:buSzPct val="150000"/>
              <a:buFont typeface="+mj-lt"/>
              <a:buAutoNum type="arabicPeriod"/>
            </a:pPr>
            <a:r>
              <a:rPr lang="en-US" sz="1400" b="1" dirty="0">
                <a:solidFill>
                  <a:srgbClr val="05676D"/>
                </a:solidFill>
              </a:rPr>
              <a:t>Stage of the user journey: </a:t>
            </a:r>
            <a:r>
              <a:rPr lang="en-US" sz="1400" dirty="0"/>
              <a:t>At what stage of the user journey for PrEP products is the influence of parents, peers and partners most important? What support do AGYW seek from these influencers? </a:t>
            </a:r>
          </a:p>
          <a:p>
            <a:pPr marL="342900" indent="-342900">
              <a:buClr>
                <a:srgbClr val="05676D"/>
              </a:buClr>
              <a:buSzPct val="150000"/>
              <a:buFont typeface="+mj-lt"/>
              <a:buAutoNum type="arabicPeriod"/>
            </a:pPr>
            <a:endParaRPr lang="en-US" sz="1400" b="1" dirty="0">
              <a:solidFill>
                <a:schemeClr val="accent1"/>
              </a:solidFill>
            </a:endParaRPr>
          </a:p>
          <a:p>
            <a:pPr marL="342900" indent="-342900">
              <a:buClr>
                <a:srgbClr val="05676D"/>
              </a:buClr>
              <a:buSzPct val="150000"/>
              <a:buFont typeface="+mj-lt"/>
              <a:buAutoNum type="arabicPeriod"/>
            </a:pPr>
            <a:r>
              <a:rPr lang="en-US" sz="1400" b="1" dirty="0">
                <a:solidFill>
                  <a:srgbClr val="05676D"/>
                </a:solidFill>
              </a:rPr>
              <a:t>Factors/determinants driving community acceptance: </a:t>
            </a:r>
            <a:r>
              <a:rPr lang="en-US" sz="1400" dirty="0"/>
              <a:t>What factors/determinants (e.g. attitudes, beliefs, norms) drive community acceptance for the use of </a:t>
            </a:r>
            <a:r>
              <a:rPr lang="en-US" sz="1400" dirty="0" err="1"/>
              <a:t>PrEP</a:t>
            </a:r>
            <a:r>
              <a:rPr lang="en-US" sz="1400" dirty="0"/>
              <a:t> by women and girls? What can sector-adjacent literature (e.g. HIV prevention, HIV treatment, reproductive healthcare) tell us about other potential factors/determinants that drive community acceptance among these influencers? </a:t>
            </a:r>
          </a:p>
          <a:p>
            <a:pPr marL="342900" indent="-342900">
              <a:buClr>
                <a:srgbClr val="05676D"/>
              </a:buClr>
              <a:buSzPct val="150000"/>
              <a:buFont typeface="+mj-lt"/>
              <a:buAutoNum type="arabicPeriod"/>
            </a:pPr>
            <a:endParaRPr lang="en-US" sz="1400" b="1" dirty="0">
              <a:solidFill>
                <a:schemeClr val="accent1"/>
              </a:solidFill>
            </a:endParaRPr>
          </a:p>
          <a:p>
            <a:pPr marL="342900" indent="-342900">
              <a:buClr>
                <a:srgbClr val="05676D"/>
              </a:buClr>
              <a:buSzPct val="150000"/>
              <a:buFont typeface="+mj-lt"/>
              <a:buAutoNum type="arabicPeriod"/>
            </a:pPr>
            <a:r>
              <a:rPr lang="en-US" sz="1400" b="1" dirty="0">
                <a:solidFill>
                  <a:srgbClr val="05676D"/>
                </a:solidFill>
              </a:rPr>
              <a:t>Promising interventions: </a:t>
            </a:r>
            <a:r>
              <a:rPr lang="en-US" sz="1400" dirty="0"/>
              <a:t>What interventions have shown promise in building community acceptance for use of HIV and reproductive healthcare services? What data have suggested these interventions are promising? </a:t>
            </a:r>
          </a:p>
          <a:p>
            <a:pPr>
              <a:buClr>
                <a:schemeClr val="accent2"/>
              </a:buClr>
              <a:buSzPct val="150000"/>
            </a:pPr>
            <a:endParaRPr lang="en-US" sz="1400" dirty="0">
              <a:solidFill>
                <a:schemeClr val="accent1"/>
              </a:solidFill>
            </a:endParaRPr>
          </a:p>
        </p:txBody>
      </p:sp>
      <p:sp>
        <p:nvSpPr>
          <p:cNvPr id="8" name="Round Same Side Corner Rectangle 1">
            <a:extLst>
              <a:ext uri="{FF2B5EF4-FFF2-40B4-BE49-F238E27FC236}">
                <a16:creationId xmlns:a16="http://schemas.microsoft.com/office/drawing/2014/main" id="{C89B490A-695A-4DDF-C5BD-CA324DDA2014}"/>
              </a:ext>
            </a:extLst>
          </p:cNvPr>
          <p:cNvSpPr/>
          <p:nvPr/>
        </p:nvSpPr>
        <p:spPr>
          <a:xfrm rot="16200000">
            <a:off x="-1970106" y="4177862"/>
            <a:ext cx="4304214" cy="364002"/>
          </a:xfrm>
          <a:prstGeom prst="round2SameRect">
            <a:avLst>
              <a:gd name="adj1" fmla="val 48323"/>
              <a:gd name="adj2" fmla="val 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 KEY QUESTIONS</a:t>
            </a:r>
          </a:p>
        </p:txBody>
      </p:sp>
      <p:pic>
        <p:nvPicPr>
          <p:cNvPr id="9" name="Picture 8">
            <a:extLst>
              <a:ext uri="{FF2B5EF4-FFF2-40B4-BE49-F238E27FC236}">
                <a16:creationId xmlns:a16="http://schemas.microsoft.com/office/drawing/2014/main" id="{2B80115A-0EB3-861F-C7C9-70230948C349}"/>
              </a:ext>
            </a:extLst>
          </p:cNvPr>
          <p:cNvPicPr>
            <a:picLocks noChangeAspect="1"/>
          </p:cNvPicPr>
          <p:nvPr/>
        </p:nvPicPr>
        <p:blipFill>
          <a:blip r:embed="rId2"/>
          <a:stretch>
            <a:fillRect/>
          </a:stretch>
        </p:blipFill>
        <p:spPr>
          <a:xfrm>
            <a:off x="6923243" y="4951474"/>
            <a:ext cx="462812" cy="565061"/>
          </a:xfrm>
          <a:prstGeom prst="rect">
            <a:avLst/>
          </a:prstGeom>
        </p:spPr>
      </p:pic>
      <p:grpSp>
        <p:nvGrpSpPr>
          <p:cNvPr id="10" name="Group 9">
            <a:extLst>
              <a:ext uri="{FF2B5EF4-FFF2-40B4-BE49-F238E27FC236}">
                <a16:creationId xmlns:a16="http://schemas.microsoft.com/office/drawing/2014/main" id="{D1894A2C-A012-00FE-BB66-32544CA91569}"/>
              </a:ext>
            </a:extLst>
          </p:cNvPr>
          <p:cNvGrpSpPr/>
          <p:nvPr/>
        </p:nvGrpSpPr>
        <p:grpSpPr>
          <a:xfrm>
            <a:off x="6722503" y="3885475"/>
            <a:ext cx="788805" cy="534995"/>
            <a:chOff x="8917711" y="2472369"/>
            <a:chExt cx="886286" cy="646030"/>
          </a:xfrm>
        </p:grpSpPr>
        <p:pic>
          <p:nvPicPr>
            <p:cNvPr id="11" name="Picture 10">
              <a:extLst>
                <a:ext uri="{FF2B5EF4-FFF2-40B4-BE49-F238E27FC236}">
                  <a16:creationId xmlns:a16="http://schemas.microsoft.com/office/drawing/2014/main" id="{AA4282E3-8D0A-AA2A-3FCF-BD7151CAB96A}"/>
                </a:ext>
              </a:extLst>
            </p:cNvPr>
            <p:cNvPicPr>
              <a:picLocks noChangeAspect="1"/>
            </p:cNvPicPr>
            <p:nvPr/>
          </p:nvPicPr>
          <p:blipFill>
            <a:blip r:embed="rId3"/>
            <a:stretch>
              <a:fillRect/>
            </a:stretch>
          </p:blipFill>
          <p:spPr>
            <a:xfrm>
              <a:off x="8917711" y="2477193"/>
              <a:ext cx="579552" cy="641206"/>
            </a:xfrm>
            <a:prstGeom prst="rect">
              <a:avLst/>
            </a:prstGeom>
          </p:spPr>
        </p:pic>
        <p:pic>
          <p:nvPicPr>
            <p:cNvPr id="12" name="Picture 11">
              <a:extLst>
                <a:ext uri="{FF2B5EF4-FFF2-40B4-BE49-F238E27FC236}">
                  <a16:creationId xmlns:a16="http://schemas.microsoft.com/office/drawing/2014/main" id="{640EAC2A-952B-03A7-1436-E53FE31FA68A}"/>
                </a:ext>
              </a:extLst>
            </p:cNvPr>
            <p:cNvPicPr>
              <a:picLocks noChangeAspect="1"/>
            </p:cNvPicPr>
            <p:nvPr/>
          </p:nvPicPr>
          <p:blipFill>
            <a:blip r:embed="rId4"/>
            <a:stretch>
              <a:fillRect/>
            </a:stretch>
          </p:blipFill>
          <p:spPr>
            <a:xfrm>
              <a:off x="9298919" y="2472369"/>
              <a:ext cx="505078" cy="646030"/>
            </a:xfrm>
            <a:prstGeom prst="rect">
              <a:avLst/>
            </a:prstGeom>
          </p:spPr>
        </p:pic>
      </p:grpSp>
      <p:pic>
        <p:nvPicPr>
          <p:cNvPr id="13" name="Picture 12">
            <a:extLst>
              <a:ext uri="{FF2B5EF4-FFF2-40B4-BE49-F238E27FC236}">
                <a16:creationId xmlns:a16="http://schemas.microsoft.com/office/drawing/2014/main" id="{4201593C-49B9-15E9-8AC8-8C2F4C839C99}"/>
              </a:ext>
            </a:extLst>
          </p:cNvPr>
          <p:cNvPicPr>
            <a:picLocks noChangeAspect="1"/>
          </p:cNvPicPr>
          <p:nvPr/>
        </p:nvPicPr>
        <p:blipFill>
          <a:blip r:embed="rId5"/>
          <a:stretch>
            <a:fillRect/>
          </a:stretch>
        </p:blipFill>
        <p:spPr>
          <a:xfrm>
            <a:off x="6879221" y="2898000"/>
            <a:ext cx="475371" cy="531000"/>
          </a:xfrm>
          <a:prstGeom prst="rect">
            <a:avLst/>
          </a:prstGeom>
        </p:spPr>
      </p:pic>
    </p:spTree>
    <p:extLst>
      <p:ext uri="{BB962C8B-B14F-4D97-AF65-F5344CB8AC3E}">
        <p14:creationId xmlns:p14="http://schemas.microsoft.com/office/powerpoint/2010/main" val="239037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57D1-9665-F248-A836-E26052D976BA}"/>
              </a:ext>
            </a:extLst>
          </p:cNvPr>
          <p:cNvSpPr>
            <a:spLocks noGrp="1"/>
          </p:cNvSpPr>
          <p:nvPr>
            <p:ph type="title"/>
          </p:nvPr>
        </p:nvSpPr>
        <p:spPr>
          <a:xfrm>
            <a:off x="0" y="266698"/>
            <a:ext cx="10515600" cy="1143000"/>
          </a:xfrm>
        </p:spPr>
        <p:txBody>
          <a:bodyPr>
            <a:normAutofit/>
          </a:bodyPr>
          <a:lstStyle/>
          <a:p>
            <a:r>
              <a:rPr lang="en-GB" dirty="0"/>
              <a:t>Methods of the review </a:t>
            </a:r>
          </a:p>
        </p:txBody>
      </p:sp>
      <p:sp>
        <p:nvSpPr>
          <p:cNvPr id="15" name="Round Same Side Corner Rectangle 1">
            <a:extLst>
              <a:ext uri="{FF2B5EF4-FFF2-40B4-BE49-F238E27FC236}">
                <a16:creationId xmlns:a16="http://schemas.microsoft.com/office/drawing/2014/main" id="{ECC7C440-E995-3734-C642-C663F1BB1CDF}"/>
              </a:ext>
            </a:extLst>
          </p:cNvPr>
          <p:cNvSpPr/>
          <p:nvPr/>
        </p:nvSpPr>
        <p:spPr>
          <a:xfrm rot="5400000">
            <a:off x="3275038" y="-1266367"/>
            <a:ext cx="4528459" cy="10515602"/>
          </a:xfrm>
          <a:prstGeom prst="round2SameRect">
            <a:avLst>
              <a:gd name="adj1" fmla="val 49187"/>
              <a:gd name="adj2" fmla="val 0"/>
            </a:avLst>
          </a:prstGeom>
          <a:solidFill>
            <a:srgbClr val="F2E8E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Same Side Corner Rectangle 1">
            <a:extLst>
              <a:ext uri="{FF2B5EF4-FFF2-40B4-BE49-F238E27FC236}">
                <a16:creationId xmlns:a16="http://schemas.microsoft.com/office/drawing/2014/main" id="{AF7E7981-6B13-B18C-3F38-DB4BF5A8302F}"/>
              </a:ext>
            </a:extLst>
          </p:cNvPr>
          <p:cNvSpPr/>
          <p:nvPr/>
        </p:nvSpPr>
        <p:spPr>
          <a:xfrm rot="16200000">
            <a:off x="-2123496" y="3850697"/>
            <a:ext cx="4528460" cy="281466"/>
          </a:xfrm>
          <a:prstGeom prst="round2SameRect">
            <a:avLst>
              <a:gd name="adj1" fmla="val 48323"/>
              <a:gd name="adj2" fmla="val 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rPr>
              <a:t>METHODS</a:t>
            </a:r>
          </a:p>
        </p:txBody>
      </p:sp>
      <p:sp>
        <p:nvSpPr>
          <p:cNvPr id="17" name="TextBox 16">
            <a:extLst>
              <a:ext uri="{FF2B5EF4-FFF2-40B4-BE49-F238E27FC236}">
                <a16:creationId xmlns:a16="http://schemas.microsoft.com/office/drawing/2014/main" id="{7023828F-9CD5-9F80-AA85-DA785049AD5E}"/>
              </a:ext>
            </a:extLst>
          </p:cNvPr>
          <p:cNvSpPr txBox="1"/>
          <p:nvPr/>
        </p:nvSpPr>
        <p:spPr>
          <a:xfrm>
            <a:off x="682735" y="2406380"/>
            <a:ext cx="9272780" cy="3170099"/>
          </a:xfrm>
          <a:prstGeom prst="rect">
            <a:avLst/>
          </a:prstGeom>
          <a:noFill/>
        </p:spPr>
        <p:txBody>
          <a:bodyPr wrap="square">
            <a:spAutoFit/>
          </a:bodyPr>
          <a:lstStyle/>
          <a:p>
            <a:pPr marL="490538" indent="-490538">
              <a:buClr>
                <a:schemeClr val="accent2"/>
              </a:buClr>
              <a:buSzPct val="150000"/>
              <a:buFont typeface="+mj-lt"/>
              <a:buAutoNum type="arabicPeriod"/>
            </a:pPr>
            <a:r>
              <a:rPr lang="en-US" sz="2000" b="1" dirty="0">
                <a:solidFill>
                  <a:schemeClr val="accent2"/>
                </a:solidFill>
              </a:rPr>
              <a:t>Desk Review: </a:t>
            </a:r>
            <a:r>
              <a:rPr lang="en-US" sz="2000" dirty="0"/>
              <a:t>We examined the peer-reviewed and grey literature on community acceptance for sexual and reproductive healthcare services, including PrEP. The review explored the potential role of key influencers, facilitators and barriers to supporting PrEP use among AGYW, and promising interventions for adaptation. </a:t>
            </a:r>
          </a:p>
          <a:p>
            <a:pPr marL="490538" indent="-490538">
              <a:buClr>
                <a:schemeClr val="accent2"/>
              </a:buClr>
              <a:buSzPct val="150000"/>
              <a:buFont typeface="+mj-lt"/>
              <a:buAutoNum type="arabicPeriod"/>
            </a:pPr>
            <a:endParaRPr lang="en-US" sz="2000" dirty="0">
              <a:solidFill>
                <a:schemeClr val="accent2"/>
              </a:solidFill>
            </a:endParaRPr>
          </a:p>
          <a:p>
            <a:pPr marL="490538" indent="-490538">
              <a:buClr>
                <a:schemeClr val="accent2"/>
              </a:buClr>
              <a:buSzPct val="150000"/>
              <a:buFont typeface="+mj-lt"/>
              <a:buAutoNum type="arabicPeriod"/>
            </a:pPr>
            <a:endParaRPr lang="en-US" sz="2000" dirty="0">
              <a:solidFill>
                <a:schemeClr val="accent2"/>
              </a:solidFill>
            </a:endParaRPr>
          </a:p>
          <a:p>
            <a:pPr marL="490538" indent="-490538">
              <a:buClr>
                <a:schemeClr val="accent2"/>
              </a:buClr>
              <a:buSzPct val="150000"/>
              <a:buFont typeface="+mj-lt"/>
              <a:buAutoNum type="arabicPeriod"/>
            </a:pPr>
            <a:r>
              <a:rPr lang="en-US" sz="2000" b="1" dirty="0">
                <a:solidFill>
                  <a:schemeClr val="accent2"/>
                </a:solidFill>
              </a:rPr>
              <a:t>Action Tank</a:t>
            </a:r>
            <a:r>
              <a:rPr lang="en-US" sz="2000" dirty="0">
                <a:solidFill>
                  <a:schemeClr val="accent2"/>
                </a:solidFill>
              </a:rPr>
              <a:t>: </a:t>
            </a:r>
            <a:r>
              <a:rPr lang="en-US" sz="2000" dirty="0"/>
              <a:t>We convened implementers, Ministries of Health, young people and funding partners to review the evidence, capture programmatic learnings, identify further evidence gaps, and identify specific opportunities for intervention adaptation.</a:t>
            </a:r>
          </a:p>
        </p:txBody>
      </p:sp>
    </p:spTree>
    <p:extLst>
      <p:ext uri="{BB962C8B-B14F-4D97-AF65-F5344CB8AC3E}">
        <p14:creationId xmlns:p14="http://schemas.microsoft.com/office/powerpoint/2010/main" val="253880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57D1-9665-F248-A836-E26052D976BA}"/>
              </a:ext>
            </a:extLst>
          </p:cNvPr>
          <p:cNvSpPr>
            <a:spLocks noGrp="1"/>
          </p:cNvSpPr>
          <p:nvPr>
            <p:ph type="title"/>
          </p:nvPr>
        </p:nvSpPr>
        <p:spPr/>
        <p:txBody>
          <a:bodyPr>
            <a:normAutofit/>
          </a:bodyPr>
          <a:lstStyle/>
          <a:p>
            <a:r>
              <a:rPr lang="en-GB" dirty="0"/>
              <a:t>Analytic framework of the review </a:t>
            </a:r>
          </a:p>
        </p:txBody>
      </p:sp>
      <p:pic>
        <p:nvPicPr>
          <p:cNvPr id="3" name="Picture 2">
            <a:extLst>
              <a:ext uri="{FF2B5EF4-FFF2-40B4-BE49-F238E27FC236}">
                <a16:creationId xmlns:a16="http://schemas.microsoft.com/office/drawing/2014/main" id="{3D05692C-ADA3-1BC2-7385-EBF89D375E07}"/>
              </a:ext>
            </a:extLst>
          </p:cNvPr>
          <p:cNvPicPr>
            <a:picLocks noChangeAspect="1"/>
          </p:cNvPicPr>
          <p:nvPr/>
        </p:nvPicPr>
        <p:blipFill>
          <a:blip r:embed="rId3"/>
          <a:stretch>
            <a:fillRect/>
          </a:stretch>
        </p:blipFill>
        <p:spPr>
          <a:xfrm>
            <a:off x="4379671" y="3477131"/>
            <a:ext cx="3036640" cy="2949796"/>
          </a:xfrm>
          <a:prstGeom prst="rect">
            <a:avLst/>
          </a:prstGeom>
        </p:spPr>
      </p:pic>
      <p:sp>
        <p:nvSpPr>
          <p:cNvPr id="6" name="TextBox 5">
            <a:extLst>
              <a:ext uri="{FF2B5EF4-FFF2-40B4-BE49-F238E27FC236}">
                <a16:creationId xmlns:a16="http://schemas.microsoft.com/office/drawing/2014/main" id="{0D4E824C-E248-C972-CE97-C4D6AA8C1073}"/>
              </a:ext>
            </a:extLst>
          </p:cNvPr>
          <p:cNvSpPr txBox="1"/>
          <p:nvPr/>
        </p:nvSpPr>
        <p:spPr>
          <a:xfrm>
            <a:off x="7608245" y="4346853"/>
            <a:ext cx="3294945" cy="1938992"/>
          </a:xfrm>
          <a:prstGeom prst="rect">
            <a:avLst/>
          </a:prstGeom>
          <a:noFill/>
        </p:spPr>
        <p:txBody>
          <a:bodyPr wrap="square" rtlCol="0">
            <a:spAutoFit/>
          </a:bodyPr>
          <a:lstStyle/>
          <a:p>
            <a:r>
              <a:rPr lang="en-GB" sz="800" b="1" dirty="0"/>
              <a:t>Soc </a:t>
            </a:r>
            <a:r>
              <a:rPr lang="en-GB" sz="800" dirty="0"/>
              <a:t>– Social influences</a:t>
            </a:r>
            <a:br>
              <a:rPr lang="en-GB" sz="800" dirty="0"/>
            </a:br>
            <a:r>
              <a:rPr lang="en-GB" sz="800" b="1" dirty="0"/>
              <a:t>Env</a:t>
            </a:r>
            <a:r>
              <a:rPr lang="en-GB" sz="800" dirty="0"/>
              <a:t> – Environmental context and resources</a:t>
            </a:r>
            <a:br>
              <a:rPr lang="en-GB" sz="800" dirty="0"/>
            </a:br>
            <a:r>
              <a:rPr lang="en-GB" sz="800" b="1" dirty="0"/>
              <a:t>Id</a:t>
            </a:r>
            <a:r>
              <a:rPr lang="en-GB" sz="800" dirty="0"/>
              <a:t> – Social/professional role and identity</a:t>
            </a:r>
          </a:p>
          <a:p>
            <a:r>
              <a:rPr lang="en-GB" sz="800" b="1" dirty="0"/>
              <a:t>Bel Cap </a:t>
            </a:r>
            <a:r>
              <a:rPr lang="en-GB" sz="800" dirty="0"/>
              <a:t>– Beliefs about capabilities</a:t>
            </a:r>
          </a:p>
          <a:p>
            <a:r>
              <a:rPr lang="en-GB" sz="800" b="1" dirty="0" err="1"/>
              <a:t>Opt</a:t>
            </a:r>
            <a:r>
              <a:rPr lang="en-GB" sz="800" dirty="0"/>
              <a:t> – Optimism</a:t>
            </a:r>
          </a:p>
          <a:p>
            <a:r>
              <a:rPr lang="en-GB" sz="800" b="1" dirty="0"/>
              <a:t>Int</a:t>
            </a:r>
            <a:r>
              <a:rPr lang="en-GB" sz="800" dirty="0"/>
              <a:t> – Intentions</a:t>
            </a:r>
          </a:p>
          <a:p>
            <a:r>
              <a:rPr lang="en-GB" sz="800" b="1" dirty="0"/>
              <a:t>Goals</a:t>
            </a:r>
            <a:r>
              <a:rPr lang="en-GB" sz="800" dirty="0"/>
              <a:t> – Goals</a:t>
            </a:r>
          </a:p>
          <a:p>
            <a:r>
              <a:rPr lang="en-GB" sz="800" b="1" dirty="0"/>
              <a:t>Bel Cons </a:t>
            </a:r>
            <a:r>
              <a:rPr lang="en-GB" sz="800" dirty="0"/>
              <a:t>– Beliefs about consequences</a:t>
            </a:r>
          </a:p>
          <a:p>
            <a:r>
              <a:rPr lang="en-GB" sz="800" b="1" dirty="0" err="1"/>
              <a:t>Reinf</a:t>
            </a:r>
            <a:r>
              <a:rPr lang="en-GB" sz="800" dirty="0"/>
              <a:t> – Reinforcement</a:t>
            </a:r>
          </a:p>
          <a:p>
            <a:r>
              <a:rPr lang="en-GB" sz="800" b="1" dirty="0" err="1"/>
              <a:t>Em</a:t>
            </a:r>
            <a:r>
              <a:rPr lang="en-GB" sz="800" dirty="0"/>
              <a:t> – Emotion</a:t>
            </a:r>
          </a:p>
          <a:p>
            <a:r>
              <a:rPr lang="en-GB" sz="800" b="1" dirty="0"/>
              <a:t>Know</a:t>
            </a:r>
            <a:r>
              <a:rPr lang="en-GB" sz="800" dirty="0"/>
              <a:t> – Knowledge</a:t>
            </a:r>
          </a:p>
          <a:p>
            <a:r>
              <a:rPr lang="en-GB" sz="800" b="1" dirty="0"/>
              <a:t>Cog </a:t>
            </a:r>
            <a:r>
              <a:rPr lang="en-GB" sz="800" dirty="0"/>
              <a:t>– Cognitive and interpersonal skills</a:t>
            </a:r>
          </a:p>
          <a:p>
            <a:r>
              <a:rPr lang="en-GB" sz="800" b="1" dirty="0"/>
              <a:t>Mem</a:t>
            </a:r>
            <a:r>
              <a:rPr lang="en-GB" sz="800" dirty="0"/>
              <a:t> – Memory, attention and decision processes</a:t>
            </a:r>
          </a:p>
          <a:p>
            <a:r>
              <a:rPr lang="en-GB" sz="800" b="1" dirty="0" err="1"/>
              <a:t>Beh</a:t>
            </a:r>
            <a:r>
              <a:rPr lang="en-GB" sz="800" b="1" dirty="0"/>
              <a:t> Reg </a:t>
            </a:r>
            <a:r>
              <a:rPr lang="en-GB" sz="800" dirty="0"/>
              <a:t>– Behavioural regulation</a:t>
            </a:r>
          </a:p>
          <a:p>
            <a:r>
              <a:rPr lang="en-GB" sz="800" b="1" dirty="0"/>
              <a:t>Phys</a:t>
            </a:r>
            <a:r>
              <a:rPr lang="en-GB" sz="800" dirty="0"/>
              <a:t> – Physical skills</a:t>
            </a:r>
          </a:p>
        </p:txBody>
      </p:sp>
      <p:sp>
        <p:nvSpPr>
          <p:cNvPr id="7" name="Rectangle 6">
            <a:extLst>
              <a:ext uri="{FF2B5EF4-FFF2-40B4-BE49-F238E27FC236}">
                <a16:creationId xmlns:a16="http://schemas.microsoft.com/office/drawing/2014/main" id="{C77B738F-E788-61ED-B47A-C52C35E7A036}"/>
              </a:ext>
            </a:extLst>
          </p:cNvPr>
          <p:cNvSpPr/>
          <p:nvPr/>
        </p:nvSpPr>
        <p:spPr>
          <a:xfrm>
            <a:off x="8874552" y="3702575"/>
            <a:ext cx="213223" cy="315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6910D1-4F8E-A0A1-D17A-74F2599F9365}"/>
              </a:ext>
            </a:extLst>
          </p:cNvPr>
          <p:cNvSpPr/>
          <p:nvPr/>
        </p:nvSpPr>
        <p:spPr>
          <a:xfrm>
            <a:off x="9139146" y="3702575"/>
            <a:ext cx="213223" cy="315851"/>
          </a:xfrm>
          <a:prstGeom prst="rect">
            <a:avLst/>
          </a:prstGeom>
          <a:solidFill>
            <a:srgbClr val="056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B60485E-BCC6-0811-8365-838D07919F1F}"/>
              </a:ext>
            </a:extLst>
          </p:cNvPr>
          <p:cNvSpPr/>
          <p:nvPr/>
        </p:nvSpPr>
        <p:spPr>
          <a:xfrm>
            <a:off x="9403740" y="3702645"/>
            <a:ext cx="213223" cy="315851"/>
          </a:xfrm>
          <a:prstGeom prst="rect">
            <a:avLst/>
          </a:prstGeom>
          <a:solidFill>
            <a:srgbClr val="DE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F936576-6019-32F1-4DB9-3C3CAF0DD078}"/>
              </a:ext>
            </a:extLst>
          </p:cNvPr>
          <p:cNvSpPr txBox="1"/>
          <p:nvPr/>
        </p:nvSpPr>
        <p:spPr>
          <a:xfrm>
            <a:off x="9672166" y="3724611"/>
            <a:ext cx="1686867" cy="276999"/>
          </a:xfrm>
          <a:prstGeom prst="rect">
            <a:avLst/>
          </a:prstGeom>
          <a:noFill/>
        </p:spPr>
        <p:txBody>
          <a:bodyPr wrap="square" rtlCol="0">
            <a:spAutoFit/>
          </a:bodyPr>
          <a:lstStyle/>
          <a:p>
            <a:r>
              <a:rPr lang="en-GB" sz="1200" dirty="0"/>
              <a:t>Drivers of behavior</a:t>
            </a:r>
          </a:p>
        </p:txBody>
      </p:sp>
      <p:sp>
        <p:nvSpPr>
          <p:cNvPr id="14" name="TextBox 13">
            <a:extLst>
              <a:ext uri="{FF2B5EF4-FFF2-40B4-BE49-F238E27FC236}">
                <a16:creationId xmlns:a16="http://schemas.microsoft.com/office/drawing/2014/main" id="{E0711265-335F-5094-3E14-BABF997BD9E1}"/>
              </a:ext>
            </a:extLst>
          </p:cNvPr>
          <p:cNvSpPr txBox="1"/>
          <p:nvPr/>
        </p:nvSpPr>
        <p:spPr>
          <a:xfrm>
            <a:off x="7841296" y="3741427"/>
            <a:ext cx="1033255" cy="276999"/>
          </a:xfrm>
          <a:prstGeom prst="rect">
            <a:avLst/>
          </a:prstGeom>
          <a:noFill/>
        </p:spPr>
        <p:txBody>
          <a:bodyPr wrap="square" rtlCol="0">
            <a:spAutoFit/>
          </a:bodyPr>
          <a:lstStyle/>
          <a:p>
            <a:r>
              <a:rPr lang="en-GB" sz="1200" dirty="0"/>
              <a:t>TDF Domains</a:t>
            </a:r>
          </a:p>
        </p:txBody>
      </p:sp>
      <p:grpSp>
        <p:nvGrpSpPr>
          <p:cNvPr id="4" name="Group 3">
            <a:extLst>
              <a:ext uri="{FF2B5EF4-FFF2-40B4-BE49-F238E27FC236}">
                <a16:creationId xmlns:a16="http://schemas.microsoft.com/office/drawing/2014/main" id="{EDF51562-89E5-B0C8-3926-81E6EB42517F}"/>
              </a:ext>
            </a:extLst>
          </p:cNvPr>
          <p:cNvGrpSpPr/>
          <p:nvPr/>
        </p:nvGrpSpPr>
        <p:grpSpPr>
          <a:xfrm>
            <a:off x="387591" y="2087935"/>
            <a:ext cx="10515599" cy="1194651"/>
            <a:chOff x="771518" y="2057371"/>
            <a:chExt cx="10021737" cy="1120459"/>
          </a:xfrm>
        </p:grpSpPr>
        <p:grpSp>
          <p:nvGrpSpPr>
            <p:cNvPr id="10" name="Group 9">
              <a:extLst>
                <a:ext uri="{FF2B5EF4-FFF2-40B4-BE49-F238E27FC236}">
                  <a16:creationId xmlns:a16="http://schemas.microsoft.com/office/drawing/2014/main" id="{97219F6D-A29D-10B6-8BB5-46F0A5F2EF29}"/>
                </a:ext>
              </a:extLst>
            </p:cNvPr>
            <p:cNvGrpSpPr/>
            <p:nvPr/>
          </p:nvGrpSpPr>
          <p:grpSpPr>
            <a:xfrm>
              <a:off x="771518" y="2057371"/>
              <a:ext cx="10021737" cy="853058"/>
              <a:chOff x="601440" y="3908817"/>
              <a:chExt cx="10021737" cy="853058"/>
            </a:xfrm>
          </p:grpSpPr>
          <p:sp>
            <p:nvSpPr>
              <p:cNvPr id="24" name="Rectangle 23">
                <a:extLst>
                  <a:ext uri="{FF2B5EF4-FFF2-40B4-BE49-F238E27FC236}">
                    <a16:creationId xmlns:a16="http://schemas.microsoft.com/office/drawing/2014/main" id="{D4D11EB7-9211-F757-9F13-198ABE08DF14}"/>
                  </a:ext>
                </a:extLst>
              </p:cNvPr>
              <p:cNvSpPr/>
              <p:nvPr/>
            </p:nvSpPr>
            <p:spPr>
              <a:xfrm>
                <a:off x="601440" y="3908817"/>
                <a:ext cx="1327422" cy="84340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rPr>
                  <a:t>Awareness</a:t>
                </a:r>
              </a:p>
            </p:txBody>
          </p:sp>
          <p:sp>
            <p:nvSpPr>
              <p:cNvPr id="25" name="Rectangle 24">
                <a:extLst>
                  <a:ext uri="{FF2B5EF4-FFF2-40B4-BE49-F238E27FC236}">
                    <a16:creationId xmlns:a16="http://schemas.microsoft.com/office/drawing/2014/main" id="{D0FAF22C-4614-E1FD-1941-31B4135742AE}"/>
                  </a:ext>
                </a:extLst>
              </p:cNvPr>
              <p:cNvSpPr/>
              <p:nvPr/>
            </p:nvSpPr>
            <p:spPr>
              <a:xfrm>
                <a:off x="2340303" y="3918468"/>
                <a:ext cx="1327422" cy="84340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rPr>
                  <a:t>Evaluation</a:t>
                </a:r>
              </a:p>
            </p:txBody>
          </p:sp>
          <p:sp>
            <p:nvSpPr>
              <p:cNvPr id="26" name="Rectangle 25">
                <a:extLst>
                  <a:ext uri="{FF2B5EF4-FFF2-40B4-BE49-F238E27FC236}">
                    <a16:creationId xmlns:a16="http://schemas.microsoft.com/office/drawing/2014/main" id="{CAFB7695-F8A8-1CBD-B71F-EB9396F087E9}"/>
                  </a:ext>
                </a:extLst>
              </p:cNvPr>
              <p:cNvSpPr/>
              <p:nvPr/>
            </p:nvSpPr>
            <p:spPr>
              <a:xfrm>
                <a:off x="4079166" y="3918467"/>
                <a:ext cx="1327422" cy="84340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rPr>
                  <a:t>Uptake</a:t>
                </a:r>
              </a:p>
            </p:txBody>
          </p:sp>
          <p:sp>
            <p:nvSpPr>
              <p:cNvPr id="27" name="Rectangle 26">
                <a:extLst>
                  <a:ext uri="{FF2B5EF4-FFF2-40B4-BE49-F238E27FC236}">
                    <a16:creationId xmlns:a16="http://schemas.microsoft.com/office/drawing/2014/main" id="{4D4AC4DA-5050-6AD8-6447-22FA0C7CAFFD}"/>
                  </a:ext>
                </a:extLst>
              </p:cNvPr>
              <p:cNvSpPr/>
              <p:nvPr/>
            </p:nvSpPr>
            <p:spPr>
              <a:xfrm>
                <a:off x="5818029" y="3918467"/>
                <a:ext cx="1327422" cy="84340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rPr>
                  <a:t>Early Use (0-3 months)</a:t>
                </a:r>
              </a:p>
            </p:txBody>
          </p:sp>
          <p:sp>
            <p:nvSpPr>
              <p:cNvPr id="28" name="Rectangle 27">
                <a:extLst>
                  <a:ext uri="{FF2B5EF4-FFF2-40B4-BE49-F238E27FC236}">
                    <a16:creationId xmlns:a16="http://schemas.microsoft.com/office/drawing/2014/main" id="{16566526-7BEE-CF0A-98AA-9B83067BCAA4}"/>
                  </a:ext>
                </a:extLst>
              </p:cNvPr>
              <p:cNvSpPr/>
              <p:nvPr/>
            </p:nvSpPr>
            <p:spPr>
              <a:xfrm>
                <a:off x="9295755" y="3918466"/>
                <a:ext cx="1327422" cy="843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Discontinuation</a:t>
                </a:r>
              </a:p>
            </p:txBody>
          </p:sp>
          <p:sp>
            <p:nvSpPr>
              <p:cNvPr id="29" name="Right Arrow 28">
                <a:extLst>
                  <a:ext uri="{FF2B5EF4-FFF2-40B4-BE49-F238E27FC236}">
                    <a16:creationId xmlns:a16="http://schemas.microsoft.com/office/drawing/2014/main" id="{1532C6AE-6EB5-1C6E-EBEA-40CDBA2E8F08}"/>
                  </a:ext>
                </a:extLst>
              </p:cNvPr>
              <p:cNvSpPr/>
              <p:nvPr/>
            </p:nvSpPr>
            <p:spPr>
              <a:xfrm>
                <a:off x="8884313" y="3991289"/>
                <a:ext cx="411441" cy="348879"/>
              </a:xfrm>
              <a:prstGeom prst="rightArrow">
                <a:avLst>
                  <a:gd name="adj1" fmla="val 65111"/>
                  <a:gd name="adj2" fmla="val 50000"/>
                </a:avLst>
              </a:prstGeom>
              <a:solidFill>
                <a:srgbClr val="C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D8405196-FE4F-2B7E-54A0-5ED1108031C6}"/>
                  </a:ext>
                </a:extLst>
              </p:cNvPr>
              <p:cNvSpPr/>
              <p:nvPr/>
            </p:nvSpPr>
            <p:spPr>
              <a:xfrm rot="10800000">
                <a:off x="8884313" y="4376581"/>
                <a:ext cx="411441" cy="348879"/>
              </a:xfrm>
              <a:prstGeom prst="rightArrow">
                <a:avLst>
                  <a:gd name="adj1" fmla="val 65111"/>
                  <a:gd name="adj2" fmla="val 50000"/>
                </a:avLst>
              </a:prstGeom>
              <a:solidFill>
                <a:srgbClr val="C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3730A6D-FABE-70D1-9F34-43060756D76E}"/>
                  </a:ext>
                </a:extLst>
              </p:cNvPr>
              <p:cNvSpPr/>
              <p:nvPr/>
            </p:nvSpPr>
            <p:spPr>
              <a:xfrm>
                <a:off x="7556892" y="3918467"/>
                <a:ext cx="1327422" cy="84340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Persistence</a:t>
                </a:r>
                <a:r>
                  <a:rPr lang="en-US" sz="1400" b="1" dirty="0"/>
                  <a:t> </a:t>
                </a:r>
                <a:r>
                  <a:rPr lang="en-US" sz="1200" b="1" dirty="0"/>
                  <a:t>(&gt;3 months, pause, restart)</a:t>
                </a:r>
              </a:p>
            </p:txBody>
          </p:sp>
        </p:grpSp>
        <p:sp>
          <p:nvSpPr>
            <p:cNvPr id="12" name="Rectangle 11">
              <a:extLst>
                <a:ext uri="{FF2B5EF4-FFF2-40B4-BE49-F238E27FC236}">
                  <a16:creationId xmlns:a16="http://schemas.microsoft.com/office/drawing/2014/main" id="{32D20590-D4E5-B790-AA55-869B0276E67E}"/>
                </a:ext>
              </a:extLst>
            </p:cNvPr>
            <p:cNvSpPr/>
            <p:nvPr/>
          </p:nvSpPr>
          <p:spPr>
            <a:xfrm>
              <a:off x="6563512" y="2910427"/>
              <a:ext cx="125134" cy="267403"/>
            </a:xfrm>
            <a:prstGeom prst="rect">
              <a:avLst/>
            </a:prstGeom>
            <a:solidFill>
              <a:srgbClr val="C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8" name="Right Arrow 17">
              <a:extLst>
                <a:ext uri="{FF2B5EF4-FFF2-40B4-BE49-F238E27FC236}">
                  <a16:creationId xmlns:a16="http://schemas.microsoft.com/office/drawing/2014/main" id="{E1FBC2FA-08C2-715D-B0BF-CDBE3DF79841}"/>
                </a:ext>
              </a:extLst>
            </p:cNvPr>
            <p:cNvSpPr/>
            <p:nvPr/>
          </p:nvSpPr>
          <p:spPr>
            <a:xfrm rot="16200000">
              <a:off x="10045748" y="2905916"/>
              <a:ext cx="169522" cy="178544"/>
            </a:xfrm>
            <a:prstGeom prst="rightArrow">
              <a:avLst>
                <a:gd name="adj1" fmla="val 65111"/>
                <a:gd name="adj2" fmla="val 50000"/>
              </a:avLst>
            </a:prstGeom>
            <a:solidFill>
              <a:srgbClr val="C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547B76C-5C51-569A-C832-772EEA148AE9}"/>
                </a:ext>
              </a:extLst>
            </p:cNvPr>
            <p:cNvSpPr/>
            <p:nvPr/>
          </p:nvSpPr>
          <p:spPr>
            <a:xfrm rot="5400000">
              <a:off x="8359338" y="1349620"/>
              <a:ext cx="120683" cy="3535724"/>
            </a:xfrm>
            <a:prstGeom prst="rect">
              <a:avLst/>
            </a:prstGeom>
            <a:solidFill>
              <a:srgbClr val="C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20" name="Right Arrow 19">
              <a:extLst>
                <a:ext uri="{FF2B5EF4-FFF2-40B4-BE49-F238E27FC236}">
                  <a16:creationId xmlns:a16="http://schemas.microsoft.com/office/drawing/2014/main" id="{2FA090EA-525C-1D9D-4AD8-396CF6651A7C}"/>
                </a:ext>
              </a:extLst>
            </p:cNvPr>
            <p:cNvSpPr/>
            <p:nvPr/>
          </p:nvSpPr>
          <p:spPr>
            <a:xfrm>
              <a:off x="7315529" y="2314282"/>
              <a:ext cx="411441" cy="348879"/>
            </a:xfrm>
            <a:prstGeom prst="rightArrow">
              <a:avLst>
                <a:gd name="adj1" fmla="val 65111"/>
                <a:gd name="adj2" fmla="val 50000"/>
              </a:avLst>
            </a:prstGeom>
            <a:solidFill>
              <a:srgbClr val="C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D297C50D-8FCD-0D88-3F16-6AFA738793C1}"/>
                </a:ext>
              </a:extLst>
            </p:cNvPr>
            <p:cNvSpPr/>
            <p:nvPr/>
          </p:nvSpPr>
          <p:spPr>
            <a:xfrm>
              <a:off x="5576666" y="2314282"/>
              <a:ext cx="411441" cy="348879"/>
            </a:xfrm>
            <a:prstGeom prst="rightArrow">
              <a:avLst>
                <a:gd name="adj1" fmla="val 65111"/>
                <a:gd name="adj2" fmla="val 50000"/>
              </a:avLst>
            </a:prstGeom>
            <a:solidFill>
              <a:srgbClr val="C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E86A4AAE-9346-20E8-1649-D6E52841A94B}"/>
                </a:ext>
              </a:extLst>
            </p:cNvPr>
            <p:cNvSpPr/>
            <p:nvPr/>
          </p:nvSpPr>
          <p:spPr>
            <a:xfrm>
              <a:off x="3837803" y="2314282"/>
              <a:ext cx="411441" cy="348879"/>
            </a:xfrm>
            <a:prstGeom prst="rightArrow">
              <a:avLst>
                <a:gd name="adj1" fmla="val 65111"/>
                <a:gd name="adj2" fmla="val 50000"/>
              </a:avLst>
            </a:prstGeom>
            <a:solidFill>
              <a:srgbClr val="C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9190E11C-5E22-E99A-20FE-32AE878D3514}"/>
                </a:ext>
              </a:extLst>
            </p:cNvPr>
            <p:cNvSpPr/>
            <p:nvPr/>
          </p:nvSpPr>
          <p:spPr>
            <a:xfrm>
              <a:off x="2098940" y="2314282"/>
              <a:ext cx="411441" cy="348879"/>
            </a:xfrm>
            <a:prstGeom prst="rightArrow">
              <a:avLst>
                <a:gd name="adj1" fmla="val 65111"/>
                <a:gd name="adj2" fmla="val 50000"/>
              </a:avLst>
            </a:prstGeom>
            <a:solidFill>
              <a:srgbClr val="C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4C8947A7-9AF7-A636-D0D4-66B56360DF78}"/>
              </a:ext>
            </a:extLst>
          </p:cNvPr>
          <p:cNvSpPr txBox="1"/>
          <p:nvPr/>
        </p:nvSpPr>
        <p:spPr>
          <a:xfrm>
            <a:off x="387591" y="1289898"/>
            <a:ext cx="10515599" cy="523220"/>
          </a:xfrm>
          <a:prstGeom prst="rect">
            <a:avLst/>
          </a:prstGeom>
          <a:noFill/>
          <a:effectLst>
            <a:outerShdw blurRad="50800" dist="50800" dir="5400000" algn="ctr" rotWithShape="0">
              <a:schemeClr val="accent3">
                <a:lumMod val="20000"/>
                <a:lumOff val="80000"/>
              </a:schemeClr>
            </a:outerShdw>
          </a:effectLst>
        </p:spPr>
        <p:txBody>
          <a:bodyPr wrap="square" rtlCol="0">
            <a:spAutoFit/>
          </a:bodyPr>
          <a:lstStyle/>
          <a:p>
            <a:r>
              <a:rPr lang="en-US" sz="1400" b="1" dirty="0">
                <a:solidFill>
                  <a:schemeClr val="accent2"/>
                </a:solidFill>
              </a:rPr>
              <a:t>PrEP Adoption Process: </a:t>
            </a:r>
            <a:r>
              <a:rPr lang="en-US" sz="1400" dirty="0"/>
              <a:t>The review considered what influencer behaviors AGYW seek throughout the PrEP adoption process. </a:t>
            </a:r>
            <a:br>
              <a:rPr lang="en-US" sz="1400" dirty="0"/>
            </a:br>
            <a:r>
              <a:rPr lang="en-US" sz="1400" dirty="0"/>
              <a:t>This adoption process, outlined below, was adapted from available literature.  </a:t>
            </a:r>
          </a:p>
        </p:txBody>
      </p:sp>
      <p:sp>
        <p:nvSpPr>
          <p:cNvPr id="33" name="Rectangle 32">
            <a:extLst>
              <a:ext uri="{FF2B5EF4-FFF2-40B4-BE49-F238E27FC236}">
                <a16:creationId xmlns:a16="http://schemas.microsoft.com/office/drawing/2014/main" id="{002086B3-514E-6113-A4A2-3F21B3A356EC}"/>
              </a:ext>
            </a:extLst>
          </p:cNvPr>
          <p:cNvSpPr/>
          <p:nvPr/>
        </p:nvSpPr>
        <p:spPr>
          <a:xfrm>
            <a:off x="7608245" y="3703967"/>
            <a:ext cx="213223" cy="31585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8">
            <a:extLst>
              <a:ext uri="{FF2B5EF4-FFF2-40B4-BE49-F238E27FC236}">
                <a16:creationId xmlns:a16="http://schemas.microsoft.com/office/drawing/2014/main" id="{DEEEB804-EE14-D436-AA72-C2C1EAAC4B05}"/>
              </a:ext>
            </a:extLst>
          </p:cNvPr>
          <p:cNvGraphicFramePr>
            <a:graphicFrameLocks noGrp="1"/>
          </p:cNvGraphicFramePr>
          <p:nvPr>
            <p:ph idx="1"/>
            <p:extLst>
              <p:ext uri="{D42A27DB-BD31-4B8C-83A1-F6EECF244321}">
                <p14:modId xmlns:p14="http://schemas.microsoft.com/office/powerpoint/2010/main" val="1536726150"/>
              </p:ext>
            </p:extLst>
          </p:nvPr>
        </p:nvGraphicFramePr>
        <p:xfrm>
          <a:off x="387591" y="3509805"/>
          <a:ext cx="3584122" cy="2917121"/>
        </p:xfrm>
        <a:graphic>
          <a:graphicData uri="http://schemas.openxmlformats.org/drawingml/2006/table">
            <a:tbl>
              <a:tblPr firstRow="1" bandRow="1">
                <a:tableStyleId>{1FECB4D8-DB02-4DC6-A0A2-4F2EBAE1DC90}</a:tableStyleId>
              </a:tblPr>
              <a:tblGrid>
                <a:gridCol w="3584122">
                  <a:extLst>
                    <a:ext uri="{9D8B030D-6E8A-4147-A177-3AD203B41FA5}">
                      <a16:colId xmlns:a16="http://schemas.microsoft.com/office/drawing/2014/main" val="2602041916"/>
                    </a:ext>
                  </a:extLst>
                </a:gridCol>
              </a:tblGrid>
              <a:tr h="374155">
                <a:tc>
                  <a:txBody>
                    <a:bodyPr/>
                    <a:lstStyle/>
                    <a:p>
                      <a:pPr algn="l"/>
                      <a:r>
                        <a:rPr lang="en-US" sz="1600" b="1" dirty="0"/>
                        <a:t>Theoretical Domains Framework</a:t>
                      </a:r>
                      <a:endParaRPr lang="en-US" sz="1600" b="1" i="0" dirty="0">
                        <a:latin typeface="Poppins SemiBold" pitchFamily="2" charset="77"/>
                        <a:cs typeface="Poppins SemiBold" pitchFamily="2" charset="77"/>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596034577"/>
                  </a:ext>
                </a:extLst>
              </a:tr>
              <a:tr h="2542966">
                <a:tc>
                  <a:txBody>
                    <a:bodyPr/>
                    <a:lstStyle/>
                    <a:p>
                      <a:pPr marL="285750" indent="-285750">
                        <a:buClr>
                          <a:schemeClr val="accent1"/>
                        </a:buClr>
                        <a:buSzPct val="110000"/>
                        <a:buFont typeface="Arial" panose="020B0604020202020204" pitchFamily="34" charset="0"/>
                        <a:buChar char="•"/>
                      </a:pPr>
                      <a:endParaRPr lang="en-US" sz="1600" b="1"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91798737"/>
                  </a:ext>
                </a:extLst>
              </a:tr>
            </a:tbl>
          </a:graphicData>
        </a:graphic>
      </p:graphicFrame>
      <p:sp>
        <p:nvSpPr>
          <p:cNvPr id="17" name="TextBox 16">
            <a:extLst>
              <a:ext uri="{FF2B5EF4-FFF2-40B4-BE49-F238E27FC236}">
                <a16:creationId xmlns:a16="http://schemas.microsoft.com/office/drawing/2014/main" id="{BFBDCF73-B906-7D76-4FED-01025ADC6E44}"/>
              </a:ext>
            </a:extLst>
          </p:cNvPr>
          <p:cNvSpPr txBox="1"/>
          <p:nvPr/>
        </p:nvSpPr>
        <p:spPr>
          <a:xfrm>
            <a:off x="587866" y="4080795"/>
            <a:ext cx="3183572" cy="2092881"/>
          </a:xfrm>
          <a:prstGeom prst="rect">
            <a:avLst/>
          </a:prstGeom>
          <a:noFill/>
        </p:spPr>
        <p:txBody>
          <a:bodyPr wrap="square">
            <a:spAutoFit/>
          </a:bodyPr>
          <a:lstStyle/>
          <a:p>
            <a:r>
              <a:rPr lang="en-US" sz="1300" b="1" dirty="0"/>
              <a:t>Once desired behaviors were identified, the review applied the Theoretical Domains Framework (TDF) to understand the enablers and barriers that impact influencer behaviors. </a:t>
            </a:r>
            <a:r>
              <a:rPr lang="en-US" sz="1300" dirty="0"/>
              <a:t>The TDF was developed by a collaboration of behavioral scientists and implementation researchers, who identified theories relevant to implementation and grouped constructs from these theories into domains. </a:t>
            </a:r>
          </a:p>
        </p:txBody>
      </p:sp>
    </p:spTree>
    <p:extLst>
      <p:ext uri="{BB962C8B-B14F-4D97-AF65-F5344CB8AC3E}">
        <p14:creationId xmlns:p14="http://schemas.microsoft.com/office/powerpoint/2010/main" val="9139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AC1042-47F2-464F-958B-3817E171BAEC}"/>
              </a:ext>
            </a:extLst>
          </p:cNvPr>
          <p:cNvSpPr>
            <a:spLocks noGrp="1"/>
          </p:cNvSpPr>
          <p:nvPr>
            <p:ph type="body" sz="quarter" idx="13"/>
          </p:nvPr>
        </p:nvSpPr>
        <p:spPr/>
        <p:txBody>
          <a:bodyPr/>
          <a:lstStyle/>
          <a:p>
            <a:r>
              <a:rPr lang="en-GB" dirty="0"/>
              <a:t>2</a:t>
            </a:r>
          </a:p>
        </p:txBody>
      </p:sp>
      <p:sp>
        <p:nvSpPr>
          <p:cNvPr id="3" name="Text Placeholder 2">
            <a:extLst>
              <a:ext uri="{FF2B5EF4-FFF2-40B4-BE49-F238E27FC236}">
                <a16:creationId xmlns:a16="http://schemas.microsoft.com/office/drawing/2014/main" id="{40DEA6F1-A599-AD41-9AFB-A7C856E8DC75}"/>
              </a:ext>
            </a:extLst>
          </p:cNvPr>
          <p:cNvSpPr>
            <a:spLocks noGrp="1"/>
          </p:cNvSpPr>
          <p:nvPr>
            <p:ph type="body" sz="quarter" idx="14"/>
          </p:nvPr>
        </p:nvSpPr>
        <p:spPr/>
        <p:txBody>
          <a:bodyPr/>
          <a:lstStyle/>
          <a:p>
            <a:r>
              <a:rPr lang="en-GB" dirty="0"/>
              <a:t>Understanding the influence of community </a:t>
            </a:r>
          </a:p>
        </p:txBody>
      </p:sp>
    </p:spTree>
    <p:extLst>
      <p:ext uri="{BB962C8B-B14F-4D97-AF65-F5344CB8AC3E}">
        <p14:creationId xmlns:p14="http://schemas.microsoft.com/office/powerpoint/2010/main" val="48604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59EFDC-49C5-4A4E-B351-15CB154A4E37}"/>
              </a:ext>
            </a:extLst>
          </p:cNvPr>
          <p:cNvGrpSpPr/>
          <p:nvPr/>
        </p:nvGrpSpPr>
        <p:grpSpPr>
          <a:xfrm>
            <a:off x="7222230" y="4210152"/>
            <a:ext cx="4637305" cy="1343465"/>
            <a:chOff x="8861425" y="4224725"/>
            <a:chExt cx="2700610" cy="904627"/>
          </a:xfrm>
        </p:grpSpPr>
        <p:sp>
          <p:nvSpPr>
            <p:cNvPr id="8" name="Subtitle 4">
              <a:extLst>
                <a:ext uri="{FF2B5EF4-FFF2-40B4-BE49-F238E27FC236}">
                  <a16:creationId xmlns:a16="http://schemas.microsoft.com/office/drawing/2014/main" id="{F60DD05F-055A-B649-B182-1D82B9B38074}"/>
                </a:ext>
              </a:extLst>
            </p:cNvPr>
            <p:cNvSpPr txBox="1">
              <a:spLocks/>
            </p:cNvSpPr>
            <p:nvPr/>
          </p:nvSpPr>
          <p:spPr>
            <a:xfrm>
              <a:off x="8861425" y="4224725"/>
              <a:ext cx="2700610" cy="2020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accent1"/>
                  </a:solidFill>
                </a:rPr>
                <a:t>PARTNERS</a:t>
              </a:r>
            </a:p>
          </p:txBody>
        </p:sp>
        <p:sp>
          <p:nvSpPr>
            <p:cNvPr id="9" name="Subtitle 4">
              <a:extLst>
                <a:ext uri="{FF2B5EF4-FFF2-40B4-BE49-F238E27FC236}">
                  <a16:creationId xmlns:a16="http://schemas.microsoft.com/office/drawing/2014/main" id="{8C5AE9B9-B6CE-A54B-857B-E2497454EA1A}"/>
                </a:ext>
              </a:extLst>
            </p:cNvPr>
            <p:cNvSpPr txBox="1">
              <a:spLocks/>
            </p:cNvSpPr>
            <p:nvPr/>
          </p:nvSpPr>
          <p:spPr>
            <a:xfrm>
              <a:off x="8861425" y="4583006"/>
              <a:ext cx="2549786" cy="2055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accent1"/>
                  </a:solidFill>
                </a:rPr>
                <a:t>PARENTS &amp; CAREGIVERS</a:t>
              </a:r>
            </a:p>
          </p:txBody>
        </p:sp>
        <p:sp>
          <p:nvSpPr>
            <p:cNvPr id="10" name="Subtitle 4">
              <a:extLst>
                <a:ext uri="{FF2B5EF4-FFF2-40B4-BE49-F238E27FC236}">
                  <a16:creationId xmlns:a16="http://schemas.microsoft.com/office/drawing/2014/main" id="{339BA7FA-A034-FD4E-B911-3317466AEDA6}"/>
                </a:ext>
              </a:extLst>
            </p:cNvPr>
            <p:cNvSpPr txBox="1">
              <a:spLocks/>
            </p:cNvSpPr>
            <p:nvPr/>
          </p:nvSpPr>
          <p:spPr>
            <a:xfrm>
              <a:off x="8861425" y="4927260"/>
              <a:ext cx="1575359" cy="2020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accent1"/>
                  </a:solidFill>
                </a:rPr>
                <a:t>PEERS</a:t>
              </a:r>
            </a:p>
          </p:txBody>
        </p:sp>
      </p:grpSp>
      <p:sp>
        <p:nvSpPr>
          <p:cNvPr id="12" name="Text Placeholder 2">
            <a:extLst>
              <a:ext uri="{FF2B5EF4-FFF2-40B4-BE49-F238E27FC236}">
                <a16:creationId xmlns:a16="http://schemas.microsoft.com/office/drawing/2014/main" id="{BEB10EF2-D46E-1445-BFC8-7484EDE4E7D4}"/>
              </a:ext>
            </a:extLst>
          </p:cNvPr>
          <p:cNvSpPr txBox="1">
            <a:spLocks/>
          </p:cNvSpPr>
          <p:nvPr/>
        </p:nvSpPr>
        <p:spPr>
          <a:xfrm>
            <a:off x="3057525" y="4112213"/>
            <a:ext cx="3502562" cy="16860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cap="all" spc="100" baseline="0">
                <a:solidFill>
                  <a:schemeClr val="accent1"/>
                </a:solidFill>
                <a:latin typeface="Poppins" pitchFamily="2" charset="77"/>
                <a:ea typeface="Roboto" panose="02000000000000000000" pitchFamily="2" charset="0"/>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Desired role for key influencers &amp; behavioral drivers</a:t>
            </a:r>
          </a:p>
        </p:txBody>
      </p:sp>
      <p:grpSp>
        <p:nvGrpSpPr>
          <p:cNvPr id="16" name="Group 15">
            <a:extLst>
              <a:ext uri="{FF2B5EF4-FFF2-40B4-BE49-F238E27FC236}">
                <a16:creationId xmlns:a16="http://schemas.microsoft.com/office/drawing/2014/main" id="{65B52478-0849-CB00-F16D-10E12CE90B12}"/>
              </a:ext>
            </a:extLst>
          </p:cNvPr>
          <p:cNvGrpSpPr/>
          <p:nvPr/>
        </p:nvGrpSpPr>
        <p:grpSpPr>
          <a:xfrm>
            <a:off x="6810486" y="4742235"/>
            <a:ext cx="411744" cy="300128"/>
            <a:chOff x="8917711" y="2472369"/>
            <a:chExt cx="886286" cy="646030"/>
          </a:xfrm>
        </p:grpSpPr>
        <p:pic>
          <p:nvPicPr>
            <p:cNvPr id="17" name="Picture 16">
              <a:extLst>
                <a:ext uri="{FF2B5EF4-FFF2-40B4-BE49-F238E27FC236}">
                  <a16:creationId xmlns:a16="http://schemas.microsoft.com/office/drawing/2014/main" id="{51A7FAB1-9339-C261-BF0D-B39E778A0DED}"/>
                </a:ext>
              </a:extLst>
            </p:cNvPr>
            <p:cNvPicPr>
              <a:picLocks noChangeAspect="1"/>
            </p:cNvPicPr>
            <p:nvPr/>
          </p:nvPicPr>
          <p:blipFill>
            <a:blip r:embed="rId2"/>
            <a:stretch>
              <a:fillRect/>
            </a:stretch>
          </p:blipFill>
          <p:spPr>
            <a:xfrm>
              <a:off x="8917711" y="2477193"/>
              <a:ext cx="579552" cy="641206"/>
            </a:xfrm>
            <a:prstGeom prst="rect">
              <a:avLst/>
            </a:prstGeom>
          </p:spPr>
        </p:pic>
        <p:pic>
          <p:nvPicPr>
            <p:cNvPr id="18" name="Picture 17">
              <a:extLst>
                <a:ext uri="{FF2B5EF4-FFF2-40B4-BE49-F238E27FC236}">
                  <a16:creationId xmlns:a16="http://schemas.microsoft.com/office/drawing/2014/main" id="{4689B0C9-D368-E7FD-1258-18433245B477}"/>
                </a:ext>
              </a:extLst>
            </p:cNvPr>
            <p:cNvPicPr>
              <a:picLocks noChangeAspect="1"/>
            </p:cNvPicPr>
            <p:nvPr/>
          </p:nvPicPr>
          <p:blipFill>
            <a:blip r:embed="rId3"/>
            <a:stretch>
              <a:fillRect/>
            </a:stretch>
          </p:blipFill>
          <p:spPr>
            <a:xfrm>
              <a:off x="9298919" y="2472369"/>
              <a:ext cx="505078" cy="646030"/>
            </a:xfrm>
            <a:prstGeom prst="rect">
              <a:avLst/>
            </a:prstGeom>
          </p:spPr>
        </p:pic>
      </p:grpSp>
      <p:pic>
        <p:nvPicPr>
          <p:cNvPr id="19" name="Picture 18">
            <a:extLst>
              <a:ext uri="{FF2B5EF4-FFF2-40B4-BE49-F238E27FC236}">
                <a16:creationId xmlns:a16="http://schemas.microsoft.com/office/drawing/2014/main" id="{496E7E1A-E338-B48F-DDEC-43A70A803985}"/>
              </a:ext>
            </a:extLst>
          </p:cNvPr>
          <p:cNvPicPr>
            <a:picLocks noChangeAspect="1"/>
          </p:cNvPicPr>
          <p:nvPr/>
        </p:nvPicPr>
        <p:blipFill>
          <a:blip r:embed="rId4"/>
          <a:stretch>
            <a:fillRect/>
          </a:stretch>
        </p:blipFill>
        <p:spPr>
          <a:xfrm>
            <a:off x="6895745" y="5253016"/>
            <a:ext cx="246207" cy="300602"/>
          </a:xfrm>
          <a:prstGeom prst="rect">
            <a:avLst/>
          </a:prstGeom>
        </p:spPr>
      </p:pic>
      <p:pic>
        <p:nvPicPr>
          <p:cNvPr id="13" name="Picture 12">
            <a:extLst>
              <a:ext uri="{FF2B5EF4-FFF2-40B4-BE49-F238E27FC236}">
                <a16:creationId xmlns:a16="http://schemas.microsoft.com/office/drawing/2014/main" id="{9D0856FC-BF36-2275-4A41-D2A3C0C808A9}"/>
              </a:ext>
            </a:extLst>
          </p:cNvPr>
          <p:cNvPicPr>
            <a:picLocks noChangeAspect="1"/>
          </p:cNvPicPr>
          <p:nvPr/>
        </p:nvPicPr>
        <p:blipFill>
          <a:blip r:embed="rId5"/>
          <a:stretch>
            <a:fillRect/>
          </a:stretch>
        </p:blipFill>
        <p:spPr>
          <a:xfrm>
            <a:off x="6866278" y="4192905"/>
            <a:ext cx="305142" cy="340850"/>
          </a:xfrm>
          <a:prstGeom prst="rect">
            <a:avLst/>
          </a:prstGeom>
        </p:spPr>
      </p:pic>
    </p:spTree>
    <p:extLst>
      <p:ext uri="{BB962C8B-B14F-4D97-AF65-F5344CB8AC3E}">
        <p14:creationId xmlns:p14="http://schemas.microsoft.com/office/powerpoint/2010/main" val="1917699007"/>
      </p:ext>
    </p:extLst>
  </p:cSld>
  <p:clrMapOvr>
    <a:masterClrMapping/>
  </p:clrMapOvr>
</p:sld>
</file>

<file path=ppt/theme/theme1.xml><?xml version="1.0" encoding="utf-8"?>
<a:theme xmlns:a="http://schemas.openxmlformats.org/drawingml/2006/main" name="MOSAIC-Template Core Colors">
  <a:themeElements>
    <a:clrScheme name="MOSAIC Template Colors">
      <a:dk1>
        <a:srgbClr val="625E58"/>
      </a:dk1>
      <a:lt1>
        <a:srgbClr val="FFFFFF"/>
      </a:lt1>
      <a:dk2>
        <a:srgbClr val="625E58"/>
      </a:dk2>
      <a:lt2>
        <a:srgbClr val="E7E6E6"/>
      </a:lt2>
      <a:accent1>
        <a:srgbClr val="05676D"/>
      </a:accent1>
      <a:accent2>
        <a:srgbClr val="AF3158"/>
      </a:accent2>
      <a:accent3>
        <a:srgbClr val="DE9F3B"/>
      </a:accent3>
      <a:accent4>
        <a:srgbClr val="645F59"/>
      </a:accent4>
      <a:accent5>
        <a:srgbClr val="50A849"/>
      </a:accent5>
      <a:accent6>
        <a:srgbClr val="919191"/>
      </a:accent6>
      <a:hlink>
        <a:srgbClr val="057AB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SAIC_PPT Presentation Template_FINAL" id="{41040359-4A50-4A4A-9E33-46F45ED8A960}" vid="{B81B7815-E060-46AB-85F5-0EE2F71B4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35616bd-f3ab-4ee4-8f55-73cb5167d911">
      <UserInfo>
        <DisplayName>Casey Bishopp</DisplayName>
        <AccountId>16</AccountId>
        <AccountType/>
      </UserInfo>
    </SharedWithUsers>
    <TaxCatchAll xmlns="d35616bd-f3ab-4ee4-8f55-73cb5167d911" xsi:nil="true"/>
    <lcf76f155ced4ddcb4097134ff3c332f xmlns="1865d82a-bf83-4eaa-817a-e97c662b7d4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8F0ACE12F80A4794329C3456661B9E" ma:contentTypeVersion="18" ma:contentTypeDescription="Create a new document." ma:contentTypeScope="" ma:versionID="db235ef9cd5e4203c8c5e0ffb862b242">
  <xsd:schema xmlns:xsd="http://www.w3.org/2001/XMLSchema" xmlns:xs="http://www.w3.org/2001/XMLSchema" xmlns:p="http://schemas.microsoft.com/office/2006/metadata/properties" xmlns:ns2="1865d82a-bf83-4eaa-817a-e97c662b7d46" xmlns:ns3="d35616bd-f3ab-4ee4-8f55-73cb5167d911" targetNamespace="http://schemas.microsoft.com/office/2006/metadata/properties" ma:root="true" ma:fieldsID="ef0a53d1d17084104c8ff2252ea4822d" ns2:_="" ns3:_="">
    <xsd:import namespace="1865d82a-bf83-4eaa-817a-e97c662b7d46"/>
    <xsd:import namespace="d35616bd-f3ab-4ee4-8f55-73cb5167d9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5d82a-bf83-4eaa-817a-e97c662b7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5616bd-f3ab-4ee4-8f55-73cb5167d9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e5cab-ca8b-48ba-a99c-e62ef9b13973}" ma:internalName="TaxCatchAll" ma:showField="CatchAllData" ma:web="d35616bd-f3ab-4ee4-8f55-73cb5167d9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6EBD7C-FDA1-47A0-8E65-4816BEEBFFC4}">
  <ds:schemaRefs>
    <ds:schemaRef ds:uri="1865d82a-bf83-4eaa-817a-e97c662b7d46"/>
    <ds:schemaRef ds:uri="http://schemas.microsoft.com/office/2006/metadata/properties"/>
    <ds:schemaRef ds:uri="http://purl.org/dc/dcmitype/"/>
    <ds:schemaRef ds:uri="http://schemas.openxmlformats.org/package/2006/metadata/core-properties"/>
    <ds:schemaRef ds:uri="d35616bd-f3ab-4ee4-8f55-73cb5167d911"/>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43479079-273F-4AE9-85C4-98276B00939E}">
  <ds:schemaRefs>
    <ds:schemaRef ds:uri="http://schemas.microsoft.com/sharepoint/v3/contenttype/forms"/>
  </ds:schemaRefs>
</ds:datastoreItem>
</file>

<file path=customXml/itemProps3.xml><?xml version="1.0" encoding="utf-8"?>
<ds:datastoreItem xmlns:ds="http://schemas.openxmlformats.org/officeDocument/2006/customXml" ds:itemID="{4C515270-78E5-4519-940C-329025E0B1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65d82a-bf83-4eaa-817a-e97c662b7d46"/>
    <ds:schemaRef ds:uri="d35616bd-f3ab-4ee4-8f55-73cb5167d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MOSAIC-Template Core Colors</Template>
  <TotalTime>28750</TotalTime>
  <Words>6291</Words>
  <Application>Microsoft Office PowerPoint</Application>
  <PresentationFormat>Widescreen</PresentationFormat>
  <Paragraphs>572</Paragraphs>
  <Slides>29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Courier New</vt:lpstr>
      <vt:lpstr>Poppins</vt:lpstr>
      <vt:lpstr>Poppins SemiBold</vt:lpstr>
      <vt:lpstr>Roboto</vt:lpstr>
      <vt:lpstr>Times New Roman</vt:lpstr>
      <vt:lpstr>Wingdings</vt:lpstr>
      <vt:lpstr>MOSAIC-Template Core Colors</vt:lpstr>
      <vt:lpstr>Building Community Acceptance for PrEP Use Among Adolescent Girls and Young Women in East and Southern Africa</vt:lpstr>
      <vt:lpstr>Table of contents</vt:lpstr>
      <vt:lpstr>List of acronyms</vt:lpstr>
      <vt:lpstr>PowerPoint Presentation</vt:lpstr>
      <vt:lpstr>Purpose and key questions of the review </vt:lpstr>
      <vt:lpstr>Methods of the review </vt:lpstr>
      <vt:lpstr>Analytic framework of the review </vt:lpstr>
      <vt:lpstr>PowerPoint Presentation</vt:lpstr>
      <vt:lpstr>PowerPoint Presentation</vt:lpstr>
      <vt:lpstr>Male partners in the user journey</vt:lpstr>
      <vt:lpstr>Facilitators of and barriers to male partner support for PrEP use</vt:lpstr>
      <vt:lpstr>Parents and caregivers in the user journey </vt:lpstr>
      <vt:lpstr>Facilitators &amp; barriers of parental support for PrEP use </vt:lpstr>
      <vt:lpstr>Peers in the user journey</vt:lpstr>
      <vt:lpstr>Facilitators and barriers to peer support for PrEP use </vt:lpstr>
      <vt:lpstr>PowerPoint Presentation</vt:lpstr>
      <vt:lpstr>What we found</vt:lpstr>
      <vt:lpstr>Cross-cutting influencer intervention insights  </vt:lpstr>
      <vt:lpstr>Male partner intervention insights </vt:lpstr>
      <vt:lpstr>Parent/caregiver intervention insights</vt:lpstr>
      <vt:lpstr>Peer intervention insights </vt:lpstr>
      <vt:lpstr>PowerPoint Presentation</vt:lpstr>
      <vt:lpstr>PrEP-specific intervention catalogue </vt:lpstr>
      <vt:lpstr>Sector-adjacent intervention catalogue (1/5)</vt:lpstr>
      <vt:lpstr>Sector-adjacent intervention catalogue (2/5)</vt:lpstr>
      <vt:lpstr>Sector-adjacent intervention catalogue (3/5)</vt:lpstr>
      <vt:lpstr>Sector-adjacent intervention catalogue (4/5)</vt:lpstr>
      <vt:lpstr>Sector-adjacent intervention catalogue (5/5)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Fox</dc:creator>
  <cp:lastModifiedBy>Catherine Verde Hashim</cp:lastModifiedBy>
  <cp:revision>817</cp:revision>
  <dcterms:created xsi:type="dcterms:W3CDTF">2022-04-05T06:36:34Z</dcterms:created>
  <dcterms:modified xsi:type="dcterms:W3CDTF">2022-12-02T11:50:25Z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0x010100EA8F0ACE12F80A4794329C3456661B9E</vt:lpwstr>
  </property>
  <property fmtid="{D5CDD505-2E9C-101B-9397-08002B2CF9AE}" pid="3" name="MediaServiceImageTags">
    <vt:lpwstr/>
  </property>
</Properties>
</file>