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400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orient="horz" pos="792" userDrawn="1">
          <p15:clr>
            <a:srgbClr val="A4A3A4"/>
          </p15:clr>
        </p15:guide>
        <p15:guide id="5" orient="horz" pos="600" userDrawn="1">
          <p15:clr>
            <a:srgbClr val="A4A3A4"/>
          </p15:clr>
        </p15:guide>
        <p15:guide id="6" pos="5256" userDrawn="1">
          <p15:clr>
            <a:srgbClr val="A4A3A4"/>
          </p15:clr>
        </p15:guide>
        <p15:guide id="7" pos="7416" userDrawn="1">
          <p15:clr>
            <a:srgbClr val="A4A3A4"/>
          </p15:clr>
        </p15:guide>
        <p15:guide id="8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942"/>
    <a:srgbClr val="10AFB6"/>
    <a:srgbClr val="C2832B"/>
    <a:srgbClr val="09686E"/>
    <a:srgbClr val="E1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81"/>
    <p:restoredTop sz="96327"/>
  </p:normalViewPr>
  <p:slideViewPr>
    <p:cSldViewPr snapToGrid="0" showGuides="1">
      <p:cViewPr varScale="1">
        <p:scale>
          <a:sx n="201" d="100"/>
          <a:sy n="201" d="100"/>
        </p:scale>
        <p:origin x="1664" y="192"/>
      </p:cViewPr>
      <p:guideLst>
        <p:guide orient="horz" pos="4248"/>
        <p:guide pos="2400"/>
        <p:guide pos="192"/>
        <p:guide orient="horz" pos="792"/>
        <p:guide orient="horz" pos="600"/>
        <p:guide pos="5256"/>
        <p:guide pos="7416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CF74-48CC-1F44-813D-B5C71C70BCEC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D181-9488-2249-BED5-28D50711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8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623D-4C6D-49F8-2E3A-A0E18B57E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3752-D0FA-6BED-94E8-67D036821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87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AC119CF-8CF5-6838-26E7-C5D69E3F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CEC93-020B-2722-F286-A27D9722CF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1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AC119CF-8CF5-6838-26E7-C5D69E3F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6A49E-7C85-62CD-AE23-9E71CE46FD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2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703AAB-DB71-6EF2-762A-EEB3AC80D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93379"/>
            <a:ext cx="9144000" cy="2387600"/>
          </a:xfrm>
        </p:spPr>
        <p:txBody>
          <a:bodyPr anchor="ctr" anchorCtr="0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35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703AAB-DB71-6EF2-762A-EEB3AC80D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6901"/>
            <a:ext cx="9144000" cy="2387600"/>
          </a:xfrm>
        </p:spPr>
        <p:txBody>
          <a:bodyPr anchor="ctr" anchorCtr="0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19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2A02B5-71C8-9285-B591-45E2D0E2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5B3DE-4154-68C1-99BB-2073B28689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723324-3EC3-2B08-06FF-0343007E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BE02-D268-BAD3-92C4-02C275D841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B304DD-EAC9-CAC0-9524-C8B57D97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640080" tIns="45720" rIns="91440" bIns="45720" rtlCol="0" anchor="ctr">
            <a:normAutofit/>
          </a:bodyPr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08C96C-8E47-E578-7D9B-FDEF3E34D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788" y="2230438"/>
            <a:ext cx="10909300" cy="41433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72C85-4301-B787-24E4-EFC1A2F31F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3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F73DF86-C5C1-F033-FC33-668739602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93379"/>
            <a:ext cx="9144000" cy="2387600"/>
          </a:xfrm>
        </p:spPr>
        <p:txBody>
          <a:bodyPr anchor="ctr" anchorCtr="0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1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330FF9C-6EB2-9D8A-3E9E-E935FAE4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640080" tIns="45720" rIns="91440" bIns="45720" rtlCol="0" anchor="ctr">
            <a:normAutofit/>
          </a:bodyPr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13A44-B495-4094-B0D9-3F5806C2F7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9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668247-757B-B827-A545-080FFD12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8A96C-EFA9-1C67-12D4-931BF054B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6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1695BE-1B6E-1A67-E931-D82D9548A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93379"/>
            <a:ext cx="9144000" cy="2387600"/>
          </a:xfrm>
        </p:spPr>
        <p:txBody>
          <a:bodyPr anchor="ctr" anchorCtr="0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83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CD0A42-2B83-ABB6-FE2B-D503C3C7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997"/>
            <a:ext cx="121920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9D908-8091-4D26-7A00-C1E3B4B30D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D9F39-F111-8F40-6363-6A0A12E2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A66CB-6FAA-A0B9-8DC5-9BC2DD91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39553-EAA9-AFAC-6AB8-F6F88B96D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New PrEP products implementation roadmap for both PrEP ring and CAB PrEP in 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3" r:id="rId5"/>
    <p:sldLayoutId id="2147483657" r:id="rId6"/>
    <p:sldLayoutId id="2147483656" r:id="rId7"/>
    <p:sldLayoutId id="2147483652" r:id="rId8"/>
    <p:sldLayoutId id="2147483660" r:id="rId9"/>
    <p:sldLayoutId id="2147483662" r:id="rId10"/>
    <p:sldLayoutId id="2147483655" r:id="rId11"/>
    <p:sldLayoutId id="2147483651" r:id="rId12"/>
    <p:sldLayoutId id="214748366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repwatch.org/resources/prep-it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44BB-3144-4B91-B051-2C391B79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04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69C58-B817-F2C3-33C4-39328B1BF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171"/>
            <a:ext cx="9144000" cy="1655762"/>
          </a:xfrm>
        </p:spPr>
        <p:txBody>
          <a:bodyPr>
            <a:noAutofit/>
          </a:bodyPr>
          <a:lstStyle/>
          <a:p>
            <a:r>
              <a:rPr lang="en-US" dirty="0"/>
              <a:t>FOR BOTH PREP RING AND CAB PREP IN UGANDA </a:t>
            </a:r>
          </a:p>
        </p:txBody>
      </p:sp>
    </p:spTree>
    <p:extLst>
      <p:ext uri="{BB962C8B-B14F-4D97-AF65-F5344CB8AC3E}">
        <p14:creationId xmlns:p14="http://schemas.microsoft.com/office/powerpoint/2010/main" val="144757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8E8F90-1CFC-128C-EBB7-2ACFA9FE3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335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0F8A3F-D8AD-46E2-0E7B-83C44705C650}"/>
              </a:ext>
            </a:extLst>
          </p:cNvPr>
          <p:cNvSpPr/>
          <p:nvPr/>
        </p:nvSpPr>
        <p:spPr>
          <a:xfrm>
            <a:off x="890649" y="3429000"/>
            <a:ext cx="2505694" cy="228600"/>
          </a:xfrm>
          <a:prstGeom prst="rect">
            <a:avLst/>
          </a:prstGeom>
          <a:solidFill>
            <a:srgbClr val="09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52109-258A-33B5-D676-784D0D0E0E4D}"/>
              </a:ext>
            </a:extLst>
          </p:cNvPr>
          <p:cNvSpPr/>
          <p:nvPr/>
        </p:nvSpPr>
        <p:spPr>
          <a:xfrm>
            <a:off x="3507179" y="3429000"/>
            <a:ext cx="2505694" cy="228600"/>
          </a:xfrm>
          <a:prstGeom prst="rect">
            <a:avLst/>
          </a:prstGeom>
          <a:solidFill>
            <a:srgbClr val="C28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8277F-F55D-50DF-05FA-A7D3E37FF415}"/>
              </a:ext>
            </a:extLst>
          </p:cNvPr>
          <p:cNvSpPr/>
          <p:nvPr/>
        </p:nvSpPr>
        <p:spPr>
          <a:xfrm>
            <a:off x="6123709" y="3429000"/>
            <a:ext cx="2505694" cy="228600"/>
          </a:xfrm>
          <a:prstGeom prst="rect">
            <a:avLst/>
          </a:prstGeom>
          <a:solidFill>
            <a:srgbClr val="8F1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D6D65-2805-E78E-FD7E-07A357D7E944}"/>
              </a:ext>
            </a:extLst>
          </p:cNvPr>
          <p:cNvSpPr/>
          <p:nvPr/>
        </p:nvSpPr>
        <p:spPr>
          <a:xfrm>
            <a:off x="8740240" y="3429000"/>
            <a:ext cx="2505694" cy="228600"/>
          </a:xfrm>
          <a:prstGeom prst="rect">
            <a:avLst/>
          </a:prstGeom>
          <a:solidFill>
            <a:srgbClr val="10A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4A01DF-130C-9D9E-AFC5-0BDC464F8072}"/>
              </a:ext>
            </a:extLst>
          </p:cNvPr>
          <p:cNvSpPr txBox="1"/>
          <p:nvPr/>
        </p:nvSpPr>
        <p:spPr>
          <a:xfrm>
            <a:off x="1276598" y="283820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2012-2021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E9314-93FB-EDA2-D99F-F3168D0755BB}"/>
              </a:ext>
            </a:extLst>
          </p:cNvPr>
          <p:cNvSpPr txBox="1"/>
          <p:nvPr/>
        </p:nvSpPr>
        <p:spPr>
          <a:xfrm>
            <a:off x="3893128" y="283820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2018-2020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C2735-45B0-FCA3-554E-9FE2592CBB15}"/>
              </a:ext>
            </a:extLst>
          </p:cNvPr>
          <p:cNvSpPr txBox="1"/>
          <p:nvPr/>
        </p:nvSpPr>
        <p:spPr>
          <a:xfrm>
            <a:off x="6509658" y="283820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2021-2022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351FB-D346-6A94-36A3-CE8A82884E4B}"/>
              </a:ext>
            </a:extLst>
          </p:cNvPr>
          <p:cNvSpPr txBox="1"/>
          <p:nvPr/>
        </p:nvSpPr>
        <p:spPr>
          <a:xfrm>
            <a:off x="9126189" y="283820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2023-2024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2F1D7C-798E-21C4-783C-ABEB43F2A45F}"/>
              </a:ext>
            </a:extLst>
          </p:cNvPr>
          <p:cNvGrpSpPr/>
          <p:nvPr/>
        </p:nvGrpSpPr>
        <p:grpSpPr>
          <a:xfrm>
            <a:off x="2143496" y="3543300"/>
            <a:ext cx="7849591" cy="417117"/>
            <a:chOff x="2143496" y="3543300"/>
            <a:chExt cx="7849591" cy="72237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727448-55D2-82EA-A657-F03438D86667}"/>
                </a:ext>
              </a:extLst>
            </p:cNvPr>
            <p:cNvCxnSpPr>
              <a:cxnSpLocks/>
            </p:cNvCxnSpPr>
            <p:nvPr/>
          </p:nvCxnSpPr>
          <p:spPr>
            <a:xfrm>
              <a:off x="2143496" y="3543300"/>
              <a:ext cx="0" cy="722376"/>
            </a:xfrm>
            <a:prstGeom prst="line">
              <a:avLst/>
            </a:prstGeom>
            <a:ln w="38100">
              <a:solidFill>
                <a:srgbClr val="096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791CF2-100B-536E-67C1-BD02DB7898AC}"/>
                </a:ext>
              </a:extLst>
            </p:cNvPr>
            <p:cNvCxnSpPr>
              <a:cxnSpLocks/>
            </p:cNvCxnSpPr>
            <p:nvPr/>
          </p:nvCxnSpPr>
          <p:spPr>
            <a:xfrm>
              <a:off x="4760026" y="3543300"/>
              <a:ext cx="0" cy="722376"/>
            </a:xfrm>
            <a:prstGeom prst="line">
              <a:avLst/>
            </a:prstGeom>
            <a:ln w="38100">
              <a:solidFill>
                <a:srgbClr val="C28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C35FB8-EB35-8C97-EB73-8E64331DF4B7}"/>
                </a:ext>
              </a:extLst>
            </p:cNvPr>
            <p:cNvCxnSpPr>
              <a:cxnSpLocks/>
            </p:cNvCxnSpPr>
            <p:nvPr/>
          </p:nvCxnSpPr>
          <p:spPr>
            <a:xfrm>
              <a:off x="7376556" y="3543300"/>
              <a:ext cx="0" cy="722376"/>
            </a:xfrm>
            <a:prstGeom prst="line">
              <a:avLst/>
            </a:prstGeom>
            <a:ln w="38100">
              <a:solidFill>
                <a:srgbClr val="8F19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338DE5-6548-FDBB-5CC3-9D19A63E5547}"/>
                </a:ext>
              </a:extLst>
            </p:cNvPr>
            <p:cNvCxnSpPr>
              <a:cxnSpLocks/>
            </p:cNvCxnSpPr>
            <p:nvPr/>
          </p:nvCxnSpPr>
          <p:spPr>
            <a:xfrm>
              <a:off x="9993087" y="3543300"/>
              <a:ext cx="0" cy="722376"/>
            </a:xfrm>
            <a:prstGeom prst="line">
              <a:avLst/>
            </a:prstGeom>
            <a:ln w="38100">
              <a:solidFill>
                <a:srgbClr val="10AF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6673A3-7682-0A6A-7D71-6DFDBDFD4C7C}"/>
              </a:ext>
            </a:extLst>
          </p:cNvPr>
          <p:cNvGrpSpPr/>
          <p:nvPr/>
        </p:nvGrpSpPr>
        <p:grpSpPr>
          <a:xfrm>
            <a:off x="1564574" y="3960421"/>
            <a:ext cx="1157844" cy="1157844"/>
            <a:chOff x="1564574" y="3960421"/>
            <a:chExt cx="1157844" cy="1157844"/>
          </a:xfrm>
        </p:grpSpPr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9FAAC8A9-3E74-9D1B-0BB4-DEBC23FB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437" y="4163189"/>
              <a:ext cx="803603" cy="803603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994C15-2596-DC38-2E14-B6447D1C6A32}"/>
                </a:ext>
              </a:extLst>
            </p:cNvPr>
            <p:cNvSpPr/>
            <p:nvPr/>
          </p:nvSpPr>
          <p:spPr>
            <a:xfrm>
              <a:off x="1564574" y="3960421"/>
              <a:ext cx="1157844" cy="1157844"/>
            </a:xfrm>
            <a:prstGeom prst="ellipse">
              <a:avLst/>
            </a:prstGeom>
            <a:noFill/>
            <a:ln w="53975">
              <a:solidFill>
                <a:srgbClr val="0968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CFDD49-5382-3428-A4E7-57AAA2205168}"/>
              </a:ext>
            </a:extLst>
          </p:cNvPr>
          <p:cNvGrpSpPr/>
          <p:nvPr/>
        </p:nvGrpSpPr>
        <p:grpSpPr>
          <a:xfrm>
            <a:off x="4181104" y="3960421"/>
            <a:ext cx="1157844" cy="1157844"/>
            <a:chOff x="4181104" y="3960421"/>
            <a:chExt cx="1157844" cy="1157844"/>
          </a:xfrm>
        </p:grpSpPr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309B4DE4-A5DB-9C65-211D-36632800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8816" y="4137541"/>
              <a:ext cx="803603" cy="803603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D74E8D-74AD-87CF-F1AD-8847AA647667}"/>
                </a:ext>
              </a:extLst>
            </p:cNvPr>
            <p:cNvSpPr/>
            <p:nvPr/>
          </p:nvSpPr>
          <p:spPr>
            <a:xfrm>
              <a:off x="4181104" y="3960421"/>
              <a:ext cx="1157844" cy="1157844"/>
            </a:xfrm>
            <a:prstGeom prst="ellipse">
              <a:avLst/>
            </a:prstGeom>
            <a:noFill/>
            <a:ln w="53975">
              <a:solidFill>
                <a:srgbClr val="C283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06018F-01A7-3A0D-4A0C-95C474D4B9D8}"/>
              </a:ext>
            </a:extLst>
          </p:cNvPr>
          <p:cNvGrpSpPr/>
          <p:nvPr/>
        </p:nvGrpSpPr>
        <p:grpSpPr>
          <a:xfrm>
            <a:off x="6797634" y="3960421"/>
            <a:ext cx="1157844" cy="1157844"/>
            <a:chOff x="6797634" y="3960421"/>
            <a:chExt cx="1157844" cy="1157844"/>
          </a:xfrm>
        </p:grpSpPr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891F4BA5-369F-59DE-829F-724EEB0D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062" y="4137541"/>
              <a:ext cx="803603" cy="80360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E0E90-F1EA-01C6-5EE5-9754A3FED4AA}"/>
                </a:ext>
              </a:extLst>
            </p:cNvPr>
            <p:cNvSpPr/>
            <p:nvPr/>
          </p:nvSpPr>
          <p:spPr>
            <a:xfrm>
              <a:off x="6797634" y="3960421"/>
              <a:ext cx="1157844" cy="1157844"/>
            </a:xfrm>
            <a:prstGeom prst="ellipse">
              <a:avLst/>
            </a:prstGeom>
            <a:noFill/>
            <a:ln w="53975">
              <a:solidFill>
                <a:srgbClr val="8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DC02CD-3429-7E87-9830-B8B54732AF8E}"/>
              </a:ext>
            </a:extLst>
          </p:cNvPr>
          <p:cNvGrpSpPr/>
          <p:nvPr/>
        </p:nvGrpSpPr>
        <p:grpSpPr>
          <a:xfrm>
            <a:off x="9414165" y="3960421"/>
            <a:ext cx="1157844" cy="1157844"/>
            <a:chOff x="9414165" y="3960421"/>
            <a:chExt cx="1157844" cy="115784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04C23E-126E-16A4-38E6-924735BC7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9591284" y="4163190"/>
              <a:ext cx="803603" cy="803603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005525-42C2-84C1-B83D-B96BB08B013B}"/>
                </a:ext>
              </a:extLst>
            </p:cNvPr>
            <p:cNvSpPr>
              <a:spLocks/>
            </p:cNvSpPr>
            <p:nvPr/>
          </p:nvSpPr>
          <p:spPr>
            <a:xfrm>
              <a:off x="9414165" y="3960421"/>
              <a:ext cx="1157844" cy="1157844"/>
            </a:xfrm>
            <a:prstGeom prst="ellipse">
              <a:avLst/>
            </a:prstGeom>
            <a:noFill/>
            <a:ln w="53975">
              <a:solidFill>
                <a:srgbClr val="10AF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AB27FF-AA95-06A2-72BF-BF416E9E194C}"/>
              </a:ext>
            </a:extLst>
          </p:cNvPr>
          <p:cNvCxnSpPr>
            <a:cxnSpLocks/>
            <a:stCxn id="11" idx="1"/>
            <a:endCxn id="11" idx="3"/>
          </p:cNvCxnSpPr>
          <p:nvPr/>
        </p:nvCxnSpPr>
        <p:spPr>
          <a:xfrm>
            <a:off x="890649" y="3543300"/>
            <a:ext cx="250569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39C5DC-F8CB-ED67-096E-F0E006BA1AA7}"/>
              </a:ext>
            </a:extLst>
          </p:cNvPr>
          <p:cNvCxnSpPr>
            <a:cxnSpLocks/>
          </p:cNvCxnSpPr>
          <p:nvPr/>
        </p:nvCxnSpPr>
        <p:spPr>
          <a:xfrm>
            <a:off x="3496689" y="3543300"/>
            <a:ext cx="250569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AFEA31-AA78-8C00-5E0C-AF4D56A5A71A}"/>
              </a:ext>
            </a:extLst>
          </p:cNvPr>
          <p:cNvCxnSpPr>
            <a:cxnSpLocks/>
          </p:cNvCxnSpPr>
          <p:nvPr/>
        </p:nvCxnSpPr>
        <p:spPr>
          <a:xfrm>
            <a:off x="6121017" y="3543300"/>
            <a:ext cx="250569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7844115-CC00-F330-6CC5-D44F6D8F70C0}"/>
              </a:ext>
            </a:extLst>
          </p:cNvPr>
          <p:cNvCxnSpPr>
            <a:cxnSpLocks/>
          </p:cNvCxnSpPr>
          <p:nvPr/>
        </p:nvCxnSpPr>
        <p:spPr>
          <a:xfrm>
            <a:off x="8745345" y="3543300"/>
            <a:ext cx="250569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5">
            <a:extLst>
              <a:ext uri="{FF2B5EF4-FFF2-40B4-BE49-F238E27FC236}">
                <a16:creationId xmlns:a16="http://schemas.microsoft.com/office/drawing/2014/main" id="{56D8EAEB-0EB8-8956-5708-ACBBCAEF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</a:t>
            </a:r>
            <a:r>
              <a:rPr lang="en-US" dirty="0" err="1"/>
              <a:t>PrEP</a:t>
            </a:r>
            <a:r>
              <a:rPr lang="en-US" dirty="0"/>
              <a:t> ring/CAB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6BEA3-0BCF-B09E-44E4-874E2F2F73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457700" y="6356350"/>
            <a:ext cx="7315200" cy="365125"/>
          </a:xfr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E32A3F44-F111-1646-9D4D-EC2905E2DB0A}" type="slidenum">
              <a:rPr lang="en-US" b="1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1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AB7BF8F9-5165-C98D-C399-CD59B0DD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69" y="2019033"/>
            <a:ext cx="11725879" cy="1454594"/>
          </a:xfrm>
        </p:spPr>
        <p:txBody>
          <a:bodyPr lIns="0" anchor="t" anchorCtr="0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9686E"/>
                </a:solidFill>
              </a:rPr>
              <a:t>Since 2012, Uganda has been the site of clinical trials of the </a:t>
            </a:r>
            <a:r>
              <a:rPr lang="en-US" sz="3200" b="1" dirty="0" err="1">
                <a:solidFill>
                  <a:srgbClr val="09686E"/>
                </a:solidFill>
              </a:rPr>
              <a:t>dapivirine</a:t>
            </a:r>
            <a:r>
              <a:rPr lang="en-US" sz="3200" b="1" dirty="0">
                <a:solidFill>
                  <a:srgbClr val="09686E"/>
                </a:solidFill>
              </a:rPr>
              <a:t> vaginal ring (</a:t>
            </a:r>
            <a:r>
              <a:rPr lang="en-US" sz="3200" b="1" dirty="0" err="1">
                <a:solidFill>
                  <a:srgbClr val="09686E"/>
                </a:solidFill>
              </a:rPr>
              <a:t>PrEP</a:t>
            </a:r>
            <a:r>
              <a:rPr lang="en-US" sz="3200" b="1" dirty="0">
                <a:solidFill>
                  <a:srgbClr val="09686E"/>
                </a:solidFill>
              </a:rPr>
              <a:t> ring) and long acting cabotegravir injection (CAB </a:t>
            </a:r>
            <a:r>
              <a:rPr lang="en-US" sz="3200" b="1" dirty="0" err="1">
                <a:solidFill>
                  <a:srgbClr val="09686E"/>
                </a:solidFill>
              </a:rPr>
              <a:t>PrEP</a:t>
            </a:r>
            <a:r>
              <a:rPr lang="en-US" sz="3200" b="1" dirty="0">
                <a:solidFill>
                  <a:srgbClr val="09686E"/>
                </a:solidFill>
              </a:rPr>
              <a:t>)</a:t>
            </a:r>
            <a:r>
              <a:rPr lang="en-US" sz="3200" b="1" dirty="0">
                <a:solidFill>
                  <a:srgbClr val="09686E"/>
                </a:solidFill>
                <a:effectLst/>
              </a:rPr>
              <a:t> </a:t>
            </a:r>
            <a:endParaRPr lang="en-US" sz="3200" b="1" dirty="0">
              <a:solidFill>
                <a:srgbClr val="09686E"/>
              </a:solidFill>
            </a:endParaRP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6266B80F-0741-2F43-C87A-176D8BBD2112}"/>
              </a:ext>
            </a:extLst>
          </p:cNvPr>
          <p:cNvSpPr txBox="1">
            <a:spLocks/>
          </p:cNvSpPr>
          <p:nvPr/>
        </p:nvSpPr>
        <p:spPr>
          <a:xfrm>
            <a:off x="316769" y="3830639"/>
            <a:ext cx="11725879" cy="545098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Trials Under International Partnerships for Microbicides (IPM)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558052-223E-B402-FEFF-3E188D570C36}"/>
              </a:ext>
            </a:extLst>
          </p:cNvPr>
          <p:cNvSpPr txBox="1"/>
          <p:nvPr/>
        </p:nvSpPr>
        <p:spPr>
          <a:xfrm>
            <a:off x="316769" y="4484604"/>
            <a:ext cx="11353947" cy="1748352"/>
          </a:xfrm>
          <a:prstGeom prst="rect">
            <a:avLst/>
          </a:prstGeom>
          <a:noFill/>
        </p:spPr>
        <p:txBody>
          <a:bodyPr wrap="square" lIns="0" numCol="2" spcCol="457200">
            <a:noAutofit/>
          </a:bodyPr>
          <a:lstStyle/>
          <a:p>
            <a:pPr marL="0" lvl="0" indent="0">
              <a:lnSpc>
                <a:spcPts val="1920"/>
              </a:lnSpc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027 / THE RING STUDY </a:t>
            </a:r>
            <a:b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MRC-UVRI Uganda Research Unit on AIDS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Uganda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2012-2015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ring long-term safety and efficacy</a:t>
            </a:r>
          </a:p>
          <a:p>
            <a:pPr lvl="0">
              <a:lnSpc>
                <a:spcPts val="1920"/>
              </a:lnSpc>
              <a:spcAft>
                <a:spcPts val="600"/>
              </a:spcAft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20"/>
              </a:lnSpc>
              <a:spcAft>
                <a:spcPts val="600"/>
              </a:spcAft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2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032 / DREAM</a:t>
            </a:r>
            <a:b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MRC-UVRI Uganda Research Unit on AIDS</a:t>
            </a:r>
            <a:b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Uganda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2016 – 2018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ring open-label safety and adherence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920"/>
              </a:lnSpc>
              <a:spcAft>
                <a:spcPts val="60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B328D3F-994D-1ED5-3F2D-AADC1DA89433}"/>
              </a:ext>
            </a:extLst>
          </p:cNvPr>
          <p:cNvGrpSpPr/>
          <p:nvPr/>
        </p:nvGrpSpPr>
        <p:grpSpPr>
          <a:xfrm>
            <a:off x="316768" y="733732"/>
            <a:ext cx="11464562" cy="806003"/>
            <a:chOff x="316768" y="733732"/>
            <a:chExt cx="11464562" cy="80600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4D469D5-BEDB-8EA8-425E-FF5D0B926E1C}"/>
                </a:ext>
              </a:extLst>
            </p:cNvPr>
            <p:cNvGrpSpPr/>
            <p:nvPr/>
          </p:nvGrpSpPr>
          <p:grpSpPr>
            <a:xfrm>
              <a:off x="7062697" y="817948"/>
              <a:ext cx="1271173" cy="446562"/>
              <a:chOff x="6479823" y="593504"/>
              <a:chExt cx="1772224" cy="622578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3641DA1-5884-DEF9-3A3E-C432D75C92C7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86521D1-96FF-36C5-3F25-A6EEC99763B6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2018-2020</a:t>
                </a:r>
              </a:p>
            </p:txBody>
          </p: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4DF32C61-87E0-B405-E785-FABA33745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EA85FF5-C84A-7ACD-597C-D72A47F18C77}"/>
                </a:ext>
              </a:extLst>
            </p:cNvPr>
            <p:cNvGrpSpPr/>
            <p:nvPr/>
          </p:nvGrpSpPr>
          <p:grpSpPr>
            <a:xfrm>
              <a:off x="8832147" y="817948"/>
              <a:ext cx="1271173" cy="446562"/>
              <a:chOff x="6479823" y="593504"/>
              <a:chExt cx="1772224" cy="62257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AC0766B-E550-B347-9BDE-9755C2EDCB2B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4C067EDA-256D-4879-65D9-C0499263CDAF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2021-2022</a:t>
                </a:r>
              </a:p>
            </p:txBody>
          </p: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F056297D-0F9B-3C78-D620-191043E0FF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95186C8-9E9E-A9B6-7273-1025246EC124}"/>
                </a:ext>
              </a:extLst>
            </p:cNvPr>
            <p:cNvGrpSpPr/>
            <p:nvPr/>
          </p:nvGrpSpPr>
          <p:grpSpPr>
            <a:xfrm>
              <a:off x="10510157" y="817948"/>
              <a:ext cx="1271173" cy="446562"/>
              <a:chOff x="6479823" y="593504"/>
              <a:chExt cx="1772224" cy="622578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F31B872-E977-F82E-C53F-E435AB3A43D2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2A8908A-93FF-B067-5818-9D6EBA0380B0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2023-2024</a:t>
                </a:r>
              </a:p>
            </p:txBody>
          </p: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16FFA264-6E5E-904F-ED4B-7F03F44AD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93FEE21-8920-89AD-5E96-922A146D4EE0}"/>
                </a:ext>
              </a:extLst>
            </p:cNvPr>
            <p:cNvSpPr txBox="1"/>
            <p:nvPr/>
          </p:nvSpPr>
          <p:spPr>
            <a:xfrm>
              <a:off x="316768" y="782975"/>
              <a:ext cx="3825463" cy="756760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noAutofit/>
            </a:bodyPr>
            <a:lstStyle/>
            <a:p>
              <a:r>
                <a:rPr lang="en-US" sz="4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73B22F6-C281-6695-DD32-4E6728EDBAF0}"/>
                </a:ext>
              </a:extLst>
            </p:cNvPr>
            <p:cNvGrpSpPr/>
            <p:nvPr/>
          </p:nvGrpSpPr>
          <p:grpSpPr>
            <a:xfrm>
              <a:off x="3462465" y="733732"/>
              <a:ext cx="756761" cy="756761"/>
              <a:chOff x="230322" y="885827"/>
              <a:chExt cx="724400" cy="72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6838CDF-4B64-B7C8-6168-18A065D192F8}"/>
                  </a:ext>
                </a:extLst>
              </p:cNvPr>
              <p:cNvSpPr/>
              <p:nvPr/>
            </p:nvSpPr>
            <p:spPr>
              <a:xfrm>
                <a:off x="230322" y="885827"/>
                <a:ext cx="724400" cy="724400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96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B0EA4720-4573-F244-9D79-03587EE8E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341137" y="1012688"/>
                <a:ext cx="502771" cy="502771"/>
              </a:xfrm>
              <a:prstGeom prst="rect">
                <a:avLst/>
              </a:prstGeom>
            </p:spPr>
          </p:pic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A606322-9C38-85CF-49B2-818FE6AD7033}"/>
                </a:ext>
              </a:extLst>
            </p:cNvPr>
            <p:cNvGrpSpPr/>
            <p:nvPr/>
          </p:nvGrpSpPr>
          <p:grpSpPr>
            <a:xfrm>
              <a:off x="4554339" y="1037468"/>
              <a:ext cx="2041289" cy="228600"/>
              <a:chOff x="890649" y="3429000"/>
              <a:chExt cx="2505694" cy="228600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4E4C3D9-3EC0-7BAA-F86F-97AB62297036}"/>
                  </a:ext>
                </a:extLst>
              </p:cNvPr>
              <p:cNvSpPr/>
              <p:nvPr/>
            </p:nvSpPr>
            <p:spPr>
              <a:xfrm>
                <a:off x="890649" y="3429000"/>
                <a:ext cx="2505694" cy="228600"/>
              </a:xfrm>
              <a:prstGeom prst="rect">
                <a:avLst/>
              </a:prstGeom>
              <a:solidFill>
                <a:srgbClr val="0968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BA54CBF0-5524-1B99-AACC-4D6CE2218E89}"/>
                  </a:ext>
                </a:extLst>
              </p:cNvPr>
              <p:cNvCxnSpPr>
                <a:cxnSpLocks/>
                <a:stCxn id="160" idx="1"/>
                <a:endCxn id="160" idx="3"/>
              </p:cNvCxnSpPr>
              <p:nvPr/>
            </p:nvCxnSpPr>
            <p:spPr>
              <a:xfrm>
                <a:off x="890649" y="3543300"/>
                <a:ext cx="2505694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61193-F71F-3379-1C3F-50024B9303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72462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AFEB946B-E5F1-8948-ADB4-E797A36A6193}" type="slidenum">
              <a:rPr lang="en-US" b="1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5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6266B80F-0741-2F43-C87A-176D8BBD2112}"/>
              </a:ext>
            </a:extLst>
          </p:cNvPr>
          <p:cNvSpPr txBox="1">
            <a:spLocks/>
          </p:cNvSpPr>
          <p:nvPr/>
        </p:nvSpPr>
        <p:spPr>
          <a:xfrm>
            <a:off x="316769" y="1983551"/>
            <a:ext cx="11725879" cy="545098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a typeface="Yu Mincho" panose="02020400000000000000" pitchFamily="18" charset="-128"/>
              </a:rPr>
              <a:t>Trials under the Microbicides Trials Networks (MTN)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558052-223E-B402-FEFF-3E188D570C36}"/>
              </a:ext>
            </a:extLst>
          </p:cNvPr>
          <p:cNvSpPr txBox="1"/>
          <p:nvPr/>
        </p:nvSpPr>
        <p:spPr>
          <a:xfrm>
            <a:off x="316769" y="2555220"/>
            <a:ext cx="11353947" cy="4220484"/>
          </a:xfrm>
          <a:prstGeom prst="rect">
            <a:avLst/>
          </a:prstGeom>
          <a:noFill/>
        </p:spPr>
        <p:txBody>
          <a:bodyPr wrap="square" lIns="0" numCol="2" spcCol="548640">
            <a:noAutofit/>
          </a:bodyPr>
          <a:lstStyle/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MTN-020/ASPIRE Study</a:t>
            </a:r>
            <a:b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Kampala, Uganda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2012 – 2015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 safety and effectiveness of the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vaginal ring</a:t>
            </a:r>
            <a:b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(VR) when compared to the placebo VR inserted once monthly</a:t>
            </a:r>
            <a:b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preventing HIV-1 infection among healthy sexually active</a:t>
            </a:r>
            <a:b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HIV-uninfected women</a:t>
            </a: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09686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MTN-025/HOPE Study</a:t>
            </a:r>
            <a:b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Kampala, Uganda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 – 2018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Characterize safety and adherence to the open-label use</a:t>
            </a:r>
            <a:b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(25mg) vaginal ring in women </a:t>
            </a: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MTN-034/REACH Study</a:t>
            </a:r>
            <a:b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Kampala, Uganda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2019 – 2021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assess the safety and adherence to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(25mg)</a:t>
            </a:r>
            <a:b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vaginal matrix ring inserted once monthly and Truvada oral tablet administered daily in HIV-uninfected adolescent females between the ages of 16 - 21 years old.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1177D20-E734-D49F-68AE-1EE2249D88AD}"/>
              </a:ext>
            </a:extLst>
          </p:cNvPr>
          <p:cNvGrpSpPr/>
          <p:nvPr/>
        </p:nvGrpSpPr>
        <p:grpSpPr>
          <a:xfrm>
            <a:off x="316768" y="733732"/>
            <a:ext cx="11464562" cy="806003"/>
            <a:chOff x="316768" y="733732"/>
            <a:chExt cx="11464562" cy="806003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1517DA1-B402-5E3C-4D9C-7B882B62DB4D}"/>
                </a:ext>
              </a:extLst>
            </p:cNvPr>
            <p:cNvGrpSpPr/>
            <p:nvPr/>
          </p:nvGrpSpPr>
          <p:grpSpPr>
            <a:xfrm>
              <a:off x="7062697" y="817948"/>
              <a:ext cx="1271173" cy="446562"/>
              <a:chOff x="6479823" y="593504"/>
              <a:chExt cx="1772224" cy="622578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B88182E-7775-75E7-F483-3C7EFB6588BF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6A83243-46D1-E272-5F88-6F8A6C403576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2018-2020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DADC1D54-6F30-C857-F3A8-51EC6F904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5B22113-ECCB-D754-11BB-D8626006A816}"/>
                </a:ext>
              </a:extLst>
            </p:cNvPr>
            <p:cNvGrpSpPr/>
            <p:nvPr/>
          </p:nvGrpSpPr>
          <p:grpSpPr>
            <a:xfrm>
              <a:off x="8832147" y="817948"/>
              <a:ext cx="1271173" cy="446562"/>
              <a:chOff x="6479823" y="593504"/>
              <a:chExt cx="1772224" cy="622578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BBC757B-714B-803A-7A43-8AE5207ADEA3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EA2EE18-1393-64B4-CA06-8AA82CBDC49D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2021-2022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31B35EFB-8F70-2A8D-EB5A-80C9F0158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95E625-58FE-3991-F1D8-B345ADC69820}"/>
                </a:ext>
              </a:extLst>
            </p:cNvPr>
            <p:cNvGrpSpPr/>
            <p:nvPr/>
          </p:nvGrpSpPr>
          <p:grpSpPr>
            <a:xfrm>
              <a:off x="10510157" y="817948"/>
              <a:ext cx="1271173" cy="446562"/>
              <a:chOff x="6479823" y="593504"/>
              <a:chExt cx="1772224" cy="622578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67BF275-169F-CA67-0A90-47805132FEC2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29F8348-CA72-B5AD-8123-8D913CCCC7E5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2023-2024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D3CB7C13-51EB-831B-8ECD-2C19AE339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E30684B-364D-5E31-1C9F-F343982F873E}"/>
                </a:ext>
              </a:extLst>
            </p:cNvPr>
            <p:cNvSpPr txBox="1"/>
            <p:nvPr/>
          </p:nvSpPr>
          <p:spPr>
            <a:xfrm>
              <a:off x="316768" y="782975"/>
              <a:ext cx="3825463" cy="756760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noAutofit/>
            </a:bodyPr>
            <a:lstStyle/>
            <a:p>
              <a:r>
                <a:rPr lang="en-US" sz="4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7F1C5F9-7CFF-943C-147B-7B0166D3D316}"/>
                </a:ext>
              </a:extLst>
            </p:cNvPr>
            <p:cNvGrpSpPr/>
            <p:nvPr/>
          </p:nvGrpSpPr>
          <p:grpSpPr>
            <a:xfrm>
              <a:off x="3462465" y="733732"/>
              <a:ext cx="756761" cy="756761"/>
              <a:chOff x="230322" y="885827"/>
              <a:chExt cx="724400" cy="7244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AF4C6E5-CC4F-3A27-6BB8-F149B54C01B0}"/>
                  </a:ext>
                </a:extLst>
              </p:cNvPr>
              <p:cNvSpPr/>
              <p:nvPr/>
            </p:nvSpPr>
            <p:spPr>
              <a:xfrm>
                <a:off x="230322" y="885827"/>
                <a:ext cx="724400" cy="724400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96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374FF944-DFBC-CA41-3511-504E7FCB2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341137" y="1012688"/>
                <a:ext cx="502771" cy="502771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45030F9-1C71-56A2-C949-5B489E49C85E}"/>
                </a:ext>
              </a:extLst>
            </p:cNvPr>
            <p:cNvGrpSpPr/>
            <p:nvPr/>
          </p:nvGrpSpPr>
          <p:grpSpPr>
            <a:xfrm>
              <a:off x="4554339" y="1037468"/>
              <a:ext cx="2041289" cy="228600"/>
              <a:chOff x="890649" y="3429000"/>
              <a:chExt cx="2505694" cy="228600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EDFA0C5-715F-B4C9-D104-3A973C9CCB5E}"/>
                  </a:ext>
                </a:extLst>
              </p:cNvPr>
              <p:cNvSpPr/>
              <p:nvPr/>
            </p:nvSpPr>
            <p:spPr>
              <a:xfrm>
                <a:off x="890649" y="3429000"/>
                <a:ext cx="2505694" cy="228600"/>
              </a:xfrm>
              <a:prstGeom prst="rect">
                <a:avLst/>
              </a:prstGeom>
              <a:solidFill>
                <a:srgbClr val="0968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ABCECA03-2C75-1675-581F-BE4F9507F66F}"/>
                  </a:ext>
                </a:extLst>
              </p:cNvPr>
              <p:cNvCxnSpPr>
                <a:cxnSpLocks/>
                <a:stCxn id="111" idx="1"/>
                <a:endCxn id="111" idx="3"/>
              </p:cNvCxnSpPr>
              <p:nvPr/>
            </p:nvCxnSpPr>
            <p:spPr>
              <a:xfrm>
                <a:off x="890649" y="3543300"/>
                <a:ext cx="2505694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7329F6-CE3C-EE9A-FA39-97D35AFB79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72462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4161E4F9-2534-7F47-9711-465C88461259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1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6266B80F-0741-2F43-C87A-176D8BBD2112}"/>
              </a:ext>
            </a:extLst>
          </p:cNvPr>
          <p:cNvSpPr txBox="1">
            <a:spLocks/>
          </p:cNvSpPr>
          <p:nvPr/>
        </p:nvSpPr>
        <p:spPr>
          <a:xfrm>
            <a:off x="316769" y="1983551"/>
            <a:ext cx="11725879" cy="545098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a typeface="Yu Mincho" panose="02020400000000000000" pitchFamily="18" charset="-128"/>
              </a:rPr>
              <a:t>Trials under the Microbicides Trials Networks (MTN)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558052-223E-B402-FEFF-3E188D570C36}"/>
              </a:ext>
            </a:extLst>
          </p:cNvPr>
          <p:cNvSpPr txBox="1"/>
          <p:nvPr/>
        </p:nvSpPr>
        <p:spPr>
          <a:xfrm>
            <a:off x="316769" y="2555220"/>
            <a:ext cx="11353947" cy="2025924"/>
          </a:xfrm>
          <a:prstGeom prst="rect">
            <a:avLst/>
          </a:prstGeom>
          <a:noFill/>
        </p:spPr>
        <p:txBody>
          <a:bodyPr wrap="square" lIns="0" numCol="2" spcCol="548640">
            <a:noAutofit/>
          </a:bodyPr>
          <a:lstStyle/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MTN-043/B-PROTECTED Study</a:t>
            </a:r>
            <a:b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Kampala, Uganda</a:t>
            </a:r>
            <a:b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2019 – 2021</a:t>
            </a:r>
            <a:b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 assess the safety, PK, adherence, and acceptability of the </a:t>
            </a:r>
            <a:r>
              <a:rPr lang="en-US" sz="14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(25mg) VR inserted once monthly and once-daily</a:t>
            </a:r>
            <a:b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Truvada tablet used by women from Sub-Saharan countries </a:t>
            </a:r>
            <a:b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during breastfeeding</a:t>
            </a: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MTN-042/DELIVER Study</a:t>
            </a:r>
            <a:b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9686E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Kampala, Uganda</a:t>
            </a:r>
            <a:b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2020 – ongoing</a:t>
            </a:r>
            <a:b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 assess the safety, adherence, and acceptability of the </a:t>
            </a:r>
            <a:r>
              <a:rPr lang="en-US" sz="14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dapivirine</a:t>
            </a:r>
            <a:r>
              <a:rPr lang="en-US" sz="14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(25mg) VR and Truvada oral tablet when used during pregnancy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47B99A-8512-FBB9-AC15-11730FE4E523}"/>
              </a:ext>
            </a:extLst>
          </p:cNvPr>
          <p:cNvGrpSpPr/>
          <p:nvPr/>
        </p:nvGrpSpPr>
        <p:grpSpPr>
          <a:xfrm>
            <a:off x="316768" y="733732"/>
            <a:ext cx="11464562" cy="806003"/>
            <a:chOff x="316768" y="733732"/>
            <a:chExt cx="11464562" cy="80600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2303BFA-46B7-1B06-75B3-E0AAC447DDAC}"/>
                </a:ext>
              </a:extLst>
            </p:cNvPr>
            <p:cNvGrpSpPr/>
            <p:nvPr/>
          </p:nvGrpSpPr>
          <p:grpSpPr>
            <a:xfrm>
              <a:off x="7062697" y="817948"/>
              <a:ext cx="1271173" cy="446562"/>
              <a:chOff x="6479823" y="593504"/>
              <a:chExt cx="1772224" cy="62257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AEDCECE-6852-221C-9C3A-F7DA66D2371E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2CE33F-D8D8-B0EE-F0B7-E7A09860190B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2018-2020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485778D-C205-06E7-77D0-281A7261C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602D931-71CE-EB1F-E568-AF0E9CE79079}"/>
                </a:ext>
              </a:extLst>
            </p:cNvPr>
            <p:cNvGrpSpPr/>
            <p:nvPr/>
          </p:nvGrpSpPr>
          <p:grpSpPr>
            <a:xfrm>
              <a:off x="8832147" y="817948"/>
              <a:ext cx="1271173" cy="446562"/>
              <a:chOff x="6479823" y="593504"/>
              <a:chExt cx="1772224" cy="62257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384AF1E-A396-20D0-08A9-5C78E9929B7B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194EC3-4E16-5386-2C3A-1B6C9CA39111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2021-2022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CEBFC31-75FF-7E1C-3761-5AA307036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BF1A2-746F-3435-DBB8-5E17B2A18643}"/>
                </a:ext>
              </a:extLst>
            </p:cNvPr>
            <p:cNvGrpSpPr/>
            <p:nvPr/>
          </p:nvGrpSpPr>
          <p:grpSpPr>
            <a:xfrm>
              <a:off x="10510157" y="817948"/>
              <a:ext cx="1271173" cy="446562"/>
              <a:chOff x="6479823" y="593504"/>
              <a:chExt cx="1772224" cy="62257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480339-918F-8A61-9C01-8EE593DDAC33}"/>
                  </a:ext>
                </a:extLst>
              </p:cNvPr>
              <p:cNvSpPr/>
              <p:nvPr/>
            </p:nvSpPr>
            <p:spPr>
              <a:xfrm>
                <a:off x="6497411" y="1056003"/>
                <a:ext cx="1754636" cy="16007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>
                      <a:alpha val="34378"/>
                    </a:schemeClr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A05BFC-54BA-D76F-8328-AEF6996D27D1}"/>
                  </a:ext>
                </a:extLst>
              </p:cNvPr>
              <p:cNvSpPr txBox="1"/>
              <p:nvPr/>
            </p:nvSpPr>
            <p:spPr>
              <a:xfrm>
                <a:off x="6479823" y="593504"/>
                <a:ext cx="1764875" cy="4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alpha val="34378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2023-2024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C8220F4-7E07-70A6-4A4E-54F4887BD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065" y="1136043"/>
                <a:ext cx="175463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91D95F-5374-11CA-B21F-62BA9F6CB1A5}"/>
                </a:ext>
              </a:extLst>
            </p:cNvPr>
            <p:cNvSpPr txBox="1"/>
            <p:nvPr/>
          </p:nvSpPr>
          <p:spPr>
            <a:xfrm>
              <a:off x="316768" y="782975"/>
              <a:ext cx="3825463" cy="756760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noAutofit/>
            </a:bodyPr>
            <a:lstStyle/>
            <a:p>
              <a:r>
                <a:rPr lang="en-US" sz="4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FB589F-7548-C42E-05AE-CE8E074ED252}"/>
                </a:ext>
              </a:extLst>
            </p:cNvPr>
            <p:cNvGrpSpPr/>
            <p:nvPr/>
          </p:nvGrpSpPr>
          <p:grpSpPr>
            <a:xfrm>
              <a:off x="3462465" y="733732"/>
              <a:ext cx="756761" cy="756761"/>
              <a:chOff x="230322" y="885827"/>
              <a:chExt cx="724400" cy="7244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872A91B-684A-1344-5860-DEFA8FA14A53}"/>
                  </a:ext>
                </a:extLst>
              </p:cNvPr>
              <p:cNvSpPr/>
              <p:nvPr/>
            </p:nvSpPr>
            <p:spPr>
              <a:xfrm>
                <a:off x="230322" y="885827"/>
                <a:ext cx="724400" cy="724400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968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2B770BA-F183-0334-C95A-4AABE4677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341137" y="1012688"/>
                <a:ext cx="502771" cy="502771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7941FD-3A89-315F-3AA5-BF9A9695ABE1}"/>
                </a:ext>
              </a:extLst>
            </p:cNvPr>
            <p:cNvGrpSpPr/>
            <p:nvPr/>
          </p:nvGrpSpPr>
          <p:grpSpPr>
            <a:xfrm>
              <a:off x="4554339" y="1037468"/>
              <a:ext cx="2041289" cy="228600"/>
              <a:chOff x="890649" y="3429000"/>
              <a:chExt cx="2505694" cy="2286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9AB6E0-1925-0219-C3DC-CA175D706784}"/>
                  </a:ext>
                </a:extLst>
              </p:cNvPr>
              <p:cNvSpPr/>
              <p:nvPr/>
            </p:nvSpPr>
            <p:spPr>
              <a:xfrm>
                <a:off x="890649" y="3429000"/>
                <a:ext cx="2505694" cy="228600"/>
              </a:xfrm>
              <a:prstGeom prst="rect">
                <a:avLst/>
              </a:prstGeom>
              <a:solidFill>
                <a:srgbClr val="0968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BA9F468-9739-1C8F-53E8-9508ED5CA37B}"/>
                  </a:ext>
                </a:extLst>
              </p:cNvPr>
              <p:cNvCxnSpPr>
                <a:cxnSpLocks/>
                <a:stCxn id="56" idx="1"/>
                <a:endCxn id="56" idx="3"/>
              </p:cNvCxnSpPr>
              <p:nvPr/>
            </p:nvCxnSpPr>
            <p:spPr>
              <a:xfrm>
                <a:off x="890649" y="3543300"/>
                <a:ext cx="2505694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B57754-FD65-B676-8777-9C8071E773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72462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BA9EB2CC-5799-F04A-A53B-C90C4A6B37A0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FDD700F2-C28B-BE43-0EC7-FCAA10A1B3B9}"/>
              </a:ext>
            </a:extLst>
          </p:cNvPr>
          <p:cNvSpPr txBox="1">
            <a:spLocks/>
          </p:cNvSpPr>
          <p:nvPr/>
        </p:nvSpPr>
        <p:spPr>
          <a:xfrm>
            <a:off x="316769" y="2019033"/>
            <a:ext cx="11725879" cy="145459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C2832B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CAB-LA studies are ongoing in Uganda since 2018</a:t>
            </a:r>
            <a:endParaRPr lang="en-US" sz="32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B9624FFA-604C-C910-787E-8233422E868F}"/>
              </a:ext>
            </a:extLst>
          </p:cNvPr>
          <p:cNvSpPr txBox="1">
            <a:spLocks/>
          </p:cNvSpPr>
          <p:nvPr/>
        </p:nvSpPr>
        <p:spPr>
          <a:xfrm>
            <a:off x="316770" y="2713976"/>
            <a:ext cx="5093208" cy="4838965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C2832B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2018</a:t>
            </a:r>
          </a:p>
          <a:p>
            <a:pPr marL="0" marR="0" indent="0">
              <a:lnSpc>
                <a:spcPts val="192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HPTN 084/LIFE</a:t>
            </a:r>
            <a:r>
              <a:rPr lang="en-US" sz="1600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br>
              <a:rPr lang="en-US" sz="1600" b="1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Baylor-Uganda, UVRI, Uganda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2018 – ongoing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assess safety and efficacy of Long-Acting Injectable Cabotegravir Compared to Daily Oral TDF/FTC for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Pre-Exposure Prophylaxis in HIV-Uninfected Women.</a:t>
            </a:r>
          </a:p>
          <a:p>
            <a:pPr marL="0" lvl="0" indent="0">
              <a:lnSpc>
                <a:spcPts val="1920"/>
              </a:lnSpc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HPTN 084/LIFT Study</a:t>
            </a:r>
            <a:br>
              <a:rPr lang="en-US" sz="1600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C28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MU-JHU Research Collaboration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Uganda /2020 – ongoing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Safety, Tolerability and Acceptability of Long-Acting Cabotegravir (LA CAB) for the Prevention of HIV among Adolescents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62">
            <a:extLst>
              <a:ext uri="{FF2B5EF4-FFF2-40B4-BE49-F238E27FC236}">
                <a16:creationId xmlns:a16="http://schemas.microsoft.com/office/drawing/2014/main" id="{DA53B127-1A7B-6801-082D-E8421A246489}"/>
              </a:ext>
            </a:extLst>
          </p:cNvPr>
          <p:cNvSpPr txBox="1">
            <a:spLocks/>
          </p:cNvSpPr>
          <p:nvPr/>
        </p:nvSpPr>
        <p:spPr>
          <a:xfrm>
            <a:off x="6214650" y="2713976"/>
            <a:ext cx="5093208" cy="4838965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C2832B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2020</a:t>
            </a: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solidFill>
                  <a:srgbClr val="C283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July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 provides positive regulatory opinion of the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 as an HIV prevention option for cisgender women aged 18 and older</a:t>
            </a: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899E59-78E1-A2C5-AB2D-52C92882F171}"/>
              </a:ext>
            </a:extLst>
          </p:cNvPr>
          <p:cNvGrpSpPr/>
          <p:nvPr/>
        </p:nvGrpSpPr>
        <p:grpSpPr>
          <a:xfrm>
            <a:off x="304800" y="828108"/>
            <a:ext cx="1271173" cy="446562"/>
            <a:chOff x="6479823" y="593504"/>
            <a:chExt cx="1772224" cy="62257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3086AC-A564-8E80-A51A-F834DA5F66AF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B513B9-FC85-BFB5-D2DF-E613371EDB5F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086F1F9-0F1E-3DFE-A9DC-79CF00DCF6B3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327D65-A809-E303-CDD0-3D7F0985F39A}"/>
              </a:ext>
            </a:extLst>
          </p:cNvPr>
          <p:cNvGrpSpPr/>
          <p:nvPr/>
        </p:nvGrpSpPr>
        <p:grpSpPr>
          <a:xfrm>
            <a:off x="8832147" y="828108"/>
            <a:ext cx="1271173" cy="446562"/>
            <a:chOff x="6479823" y="593504"/>
            <a:chExt cx="1772224" cy="62257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C4F2B37-5994-E98A-DFBC-9664B33CC296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6CD4DF-C895-EB77-DE39-F657707D62CF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2021-2022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9A49C36-2EB6-083B-F2B9-A43E0E35F2D8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B21480-5543-7958-5865-0F94C7419253}"/>
              </a:ext>
            </a:extLst>
          </p:cNvPr>
          <p:cNvGrpSpPr/>
          <p:nvPr/>
        </p:nvGrpSpPr>
        <p:grpSpPr>
          <a:xfrm>
            <a:off x="10510157" y="828108"/>
            <a:ext cx="1271173" cy="446562"/>
            <a:chOff x="6479823" y="593504"/>
            <a:chExt cx="1772224" cy="62257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9877BF5-5FFF-ED59-B60C-E9BE8FD53F16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6F2C06-66C4-F716-80B4-0466399AF61F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2023-2024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469508B-60FD-0B79-4E08-04EE7FFE8FAA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33D8093-FE0F-486A-199E-E307831D48BD}"/>
              </a:ext>
            </a:extLst>
          </p:cNvPr>
          <p:cNvGrpSpPr/>
          <p:nvPr/>
        </p:nvGrpSpPr>
        <p:grpSpPr>
          <a:xfrm>
            <a:off x="2052376" y="733732"/>
            <a:ext cx="6278860" cy="806003"/>
            <a:chOff x="316768" y="733732"/>
            <a:chExt cx="6278860" cy="8060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FE2D21-730D-E0DB-0168-D9E15A208ED4}"/>
                </a:ext>
              </a:extLst>
            </p:cNvPr>
            <p:cNvGrpSpPr/>
            <p:nvPr/>
          </p:nvGrpSpPr>
          <p:grpSpPr>
            <a:xfrm>
              <a:off x="3462465" y="733732"/>
              <a:ext cx="758952" cy="758952"/>
              <a:chOff x="5125395" y="754004"/>
              <a:chExt cx="758952" cy="75895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5FCFFBC-BAF8-D055-9433-0579B46A324F}"/>
                  </a:ext>
                </a:extLst>
              </p:cNvPr>
              <p:cNvSpPr/>
              <p:nvPr/>
            </p:nvSpPr>
            <p:spPr>
              <a:xfrm>
                <a:off x="5125395" y="754004"/>
                <a:ext cx="758952" cy="758952"/>
              </a:xfrm>
              <a:prstGeom prst="ellipse">
                <a:avLst/>
              </a:prstGeom>
              <a:solidFill>
                <a:schemeClr val="bg1"/>
              </a:solidFill>
              <a:ln w="53975">
                <a:solidFill>
                  <a:srgbClr val="C283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477A5B6-D220-5119-AB3B-FA475FBB3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5248438" y="870104"/>
                <a:ext cx="526752" cy="526752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6667A6-3BE1-8B8E-E0F1-10C560964422}"/>
                </a:ext>
              </a:extLst>
            </p:cNvPr>
            <p:cNvSpPr txBox="1"/>
            <p:nvPr/>
          </p:nvSpPr>
          <p:spPr>
            <a:xfrm>
              <a:off x="316768" y="782975"/>
              <a:ext cx="3825463" cy="756760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noAutofit/>
            </a:bodyPr>
            <a:lstStyle/>
            <a:p>
              <a:r>
                <a:rPr lang="en-US" sz="4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2018-2020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937687-5CDB-B98B-8749-FA414EFD2A83}"/>
                </a:ext>
              </a:extLst>
            </p:cNvPr>
            <p:cNvGrpSpPr/>
            <p:nvPr/>
          </p:nvGrpSpPr>
          <p:grpSpPr>
            <a:xfrm>
              <a:off x="4554339" y="1037468"/>
              <a:ext cx="2041289" cy="228600"/>
              <a:chOff x="890649" y="3429000"/>
              <a:chExt cx="2505694" cy="2286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B0893D4-7DA0-C67D-D13A-57B519350D1E}"/>
                  </a:ext>
                </a:extLst>
              </p:cNvPr>
              <p:cNvSpPr/>
              <p:nvPr/>
            </p:nvSpPr>
            <p:spPr>
              <a:xfrm>
                <a:off x="890649" y="3429000"/>
                <a:ext cx="2505694" cy="228600"/>
              </a:xfrm>
              <a:prstGeom prst="rect">
                <a:avLst/>
              </a:prstGeom>
              <a:solidFill>
                <a:srgbClr val="C28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9718EDA-0060-23BD-5DE6-5A14D790BDD5}"/>
                  </a:ext>
                </a:extLst>
              </p:cNvPr>
              <p:cNvCxnSpPr>
                <a:cxnSpLocks/>
                <a:stCxn id="35" idx="1"/>
                <a:endCxn id="35" idx="3"/>
              </p:cNvCxnSpPr>
              <p:nvPr/>
            </p:nvCxnSpPr>
            <p:spPr>
              <a:xfrm>
                <a:off x="890649" y="3543300"/>
                <a:ext cx="2505694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1D8C24-4946-F5E7-B882-A8E5090F5D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79708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DD4006FE-6908-0845-8D41-77F68B805E03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3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FDD700F2-C28B-BE43-0EC7-FCAA10A1B3B9}"/>
              </a:ext>
            </a:extLst>
          </p:cNvPr>
          <p:cNvSpPr txBox="1">
            <a:spLocks/>
          </p:cNvSpPr>
          <p:nvPr/>
        </p:nvSpPr>
        <p:spPr>
          <a:xfrm>
            <a:off x="316770" y="2019032"/>
            <a:ext cx="5093430" cy="4838965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8F1942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2021</a:t>
            </a:r>
          </a:p>
          <a:p>
            <a:pPr marL="0" lvl="0" indent="0">
              <a:lnSpc>
                <a:spcPts val="20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January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recommends the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 as an additional prevention choice for women at substantial risk of HIV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infection as a part of combination prevention approaches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20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 dossier submitted to National Drug Authority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20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TWG approves the decision to implement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 and CAB -LA and a new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products introduction task team was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formedJuly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Concept note (Case 4 Action) development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62">
            <a:extLst>
              <a:ext uri="{FF2B5EF4-FFF2-40B4-BE49-F238E27FC236}">
                <a16:creationId xmlns:a16="http://schemas.microsoft.com/office/drawing/2014/main" id="{D06FDF75-5B88-6214-64D8-7F45D78738B8}"/>
              </a:ext>
            </a:extLst>
          </p:cNvPr>
          <p:cNvSpPr txBox="1">
            <a:spLocks/>
          </p:cNvSpPr>
          <p:nvPr/>
        </p:nvSpPr>
        <p:spPr>
          <a:xfrm>
            <a:off x="6214650" y="2019032"/>
            <a:ext cx="5093430" cy="4838965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solidFill>
                <a:srgbClr val="8F1942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lvl="0" indent="0">
              <a:lnSpc>
                <a:spcPts val="20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Presented concept note to the </a:t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TWG – approval was granted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20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November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 approval by the national drug Authority </a:t>
            </a:r>
            <a:r>
              <a:rPr lang="en-US" sz="1600" strike="sngStrike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20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December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CAB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dossier submitted to the National Drug Authority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89BF8BF-E09A-6A82-D960-7B4A45B88639}"/>
              </a:ext>
            </a:extLst>
          </p:cNvPr>
          <p:cNvGrpSpPr/>
          <p:nvPr/>
        </p:nvGrpSpPr>
        <p:grpSpPr>
          <a:xfrm>
            <a:off x="6961136" y="724588"/>
            <a:ext cx="758952" cy="758952"/>
            <a:chOff x="6961136" y="724588"/>
            <a:chExt cx="758952" cy="75895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3BE6A43-A4F3-EC0A-CD4E-F81BC0DD612E}"/>
                </a:ext>
              </a:extLst>
            </p:cNvPr>
            <p:cNvSpPr/>
            <p:nvPr/>
          </p:nvSpPr>
          <p:spPr>
            <a:xfrm>
              <a:off x="6961136" y="724588"/>
              <a:ext cx="758952" cy="758952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8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98A655B7-4A3E-C4AC-FBD6-09B15A869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075471" y="840688"/>
              <a:ext cx="526752" cy="526752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B7BA36C-D4E8-E36E-9E24-AC513BBF9B7C}"/>
              </a:ext>
            </a:extLst>
          </p:cNvPr>
          <p:cNvGrpSpPr/>
          <p:nvPr/>
        </p:nvGrpSpPr>
        <p:grpSpPr>
          <a:xfrm>
            <a:off x="304800" y="828108"/>
            <a:ext cx="1271173" cy="446562"/>
            <a:chOff x="6479823" y="593504"/>
            <a:chExt cx="1772224" cy="62257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B1C4D85-BDDC-0512-2FE2-76DED870E48E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0EE3559-924E-E377-FFC1-DD5867EC28F5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D1B5AC6-02C4-5DD9-B6E1-EEDC2E5CA304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CE35CA5-F4A6-9462-E888-CDC3C1B6E9D3}"/>
              </a:ext>
            </a:extLst>
          </p:cNvPr>
          <p:cNvGrpSpPr/>
          <p:nvPr/>
        </p:nvGrpSpPr>
        <p:grpSpPr>
          <a:xfrm>
            <a:off x="2057400" y="828108"/>
            <a:ext cx="1271173" cy="446562"/>
            <a:chOff x="6479823" y="593504"/>
            <a:chExt cx="1772224" cy="62257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2CF7D13-AECB-B9BA-3578-CECE6F871ED7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5EDFD28-3C83-084F-E8AF-633A9D618571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2018-2020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16E5C9C-FFBB-7131-BC91-960034DA1669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BEC1AE-4BEC-DBAB-ABB7-253259BCFFDE}"/>
              </a:ext>
            </a:extLst>
          </p:cNvPr>
          <p:cNvGrpSpPr/>
          <p:nvPr/>
        </p:nvGrpSpPr>
        <p:grpSpPr>
          <a:xfrm>
            <a:off x="10510157" y="828108"/>
            <a:ext cx="1271173" cy="446562"/>
            <a:chOff x="6479823" y="593504"/>
            <a:chExt cx="1772224" cy="62257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58D0B9D-03A6-85FE-D387-4B3DC5BF2651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689FCAA-84F7-3102-72B6-DA9C454B96C7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2023-2024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E1E54F6-DE57-3441-56E2-5B7A476E9C3D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F738A7-314C-B09B-FC44-6ED3E508B582}"/>
              </a:ext>
            </a:extLst>
          </p:cNvPr>
          <p:cNvGrpSpPr/>
          <p:nvPr/>
        </p:nvGrpSpPr>
        <p:grpSpPr>
          <a:xfrm>
            <a:off x="3817641" y="782975"/>
            <a:ext cx="6278859" cy="756760"/>
            <a:chOff x="316769" y="782975"/>
            <a:chExt cx="6278859" cy="75676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99B8FE5-9446-E5E6-2C06-F3C22C65DE2F}"/>
                </a:ext>
              </a:extLst>
            </p:cNvPr>
            <p:cNvSpPr txBox="1"/>
            <p:nvPr/>
          </p:nvSpPr>
          <p:spPr>
            <a:xfrm>
              <a:off x="316769" y="782975"/>
              <a:ext cx="3025630" cy="756760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noAutofit/>
            </a:bodyPr>
            <a:lstStyle/>
            <a:p>
              <a:r>
                <a:rPr lang="en-US" sz="4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2021-2022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163DF8-DCE3-81F4-82DE-93A8E22EE2C1}"/>
                </a:ext>
              </a:extLst>
            </p:cNvPr>
            <p:cNvGrpSpPr/>
            <p:nvPr/>
          </p:nvGrpSpPr>
          <p:grpSpPr>
            <a:xfrm>
              <a:off x="4554339" y="1037468"/>
              <a:ext cx="2041289" cy="228600"/>
              <a:chOff x="890649" y="3429000"/>
              <a:chExt cx="2505694" cy="228600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4AEB902-6AC0-7C8B-2DF4-7C300FA1B730}"/>
                  </a:ext>
                </a:extLst>
              </p:cNvPr>
              <p:cNvSpPr/>
              <p:nvPr/>
            </p:nvSpPr>
            <p:spPr>
              <a:xfrm>
                <a:off x="890649" y="3429000"/>
                <a:ext cx="2505694" cy="228600"/>
              </a:xfrm>
              <a:prstGeom prst="rect">
                <a:avLst/>
              </a:prstGeom>
              <a:solidFill>
                <a:srgbClr val="8F1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970F01D3-8F88-F191-8949-00741B956912}"/>
                  </a:ext>
                </a:extLst>
              </p:cNvPr>
              <p:cNvCxnSpPr>
                <a:cxnSpLocks/>
                <a:stCxn id="111" idx="1"/>
                <a:endCxn id="111" idx="3"/>
              </p:cNvCxnSpPr>
              <p:nvPr/>
            </p:nvCxnSpPr>
            <p:spPr>
              <a:xfrm>
                <a:off x="890649" y="3543300"/>
                <a:ext cx="2505694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F5F90F-5FCC-152F-BCE0-2321B106AF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72462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C170AE96-9A28-F24B-8E4C-A3C915D01B05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0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FDD700F2-C28B-BE43-0EC7-FCAA10A1B3B9}"/>
              </a:ext>
            </a:extLst>
          </p:cNvPr>
          <p:cNvSpPr txBox="1">
            <a:spLocks/>
          </p:cNvSpPr>
          <p:nvPr/>
        </p:nvSpPr>
        <p:spPr>
          <a:xfrm>
            <a:off x="316770" y="2019032"/>
            <a:ext cx="5093430" cy="4537216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8F1942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2022</a:t>
            </a:r>
          </a:p>
          <a:p>
            <a:pPr marL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April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Presented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 and CAB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introduction plans to National HIV Prevention Committee - The committee granted approval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June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Preliminary report on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value chain situation analysis and rollout scenarios produced and presented to MoH /ACP technical team July: WHO CAB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guidelines released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July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</a:t>
            </a:r>
            <a:r>
              <a:rPr lang="en-US" sz="1600" u="dbl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CAB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HIV prevention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(anticipated)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Uganda delegates trained on</a:t>
            </a: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PrEP-it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tool to support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target setting, cost estimation and impact associated with targets, forecasting drug supply needs and monitoring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implementation </a:t>
            </a:r>
            <a:endParaRPr lang="en-US" sz="16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62940589-EA8D-BF56-8116-13F1A78097B8}"/>
              </a:ext>
            </a:extLst>
          </p:cNvPr>
          <p:cNvSpPr txBox="1">
            <a:spLocks/>
          </p:cNvSpPr>
          <p:nvPr/>
        </p:nvSpPr>
        <p:spPr>
          <a:xfrm>
            <a:off x="6214650" y="2019032"/>
            <a:ext cx="5901150" cy="4838965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solidFill>
                <a:srgbClr val="C2832B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(anticipated)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Uganda rollout scenarios and situation analysis finalized and presented to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TWG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(anticipated)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 review and inclusion of new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products indicators into DHIS in readiness for rollout in later years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October (anticipated)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CATALYST protocol developed and submitted to local IRB -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October – December (anticipated)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Finalize on CATALYST study material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F19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December (anticipated)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Ugandan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technical guidelines updated to include new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methods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373E14-9A64-2F87-6E4F-B78862913747}"/>
              </a:ext>
            </a:extLst>
          </p:cNvPr>
          <p:cNvGrpSpPr/>
          <p:nvPr/>
        </p:nvGrpSpPr>
        <p:grpSpPr>
          <a:xfrm>
            <a:off x="6961136" y="724588"/>
            <a:ext cx="758952" cy="758952"/>
            <a:chOff x="6961136" y="724588"/>
            <a:chExt cx="758952" cy="7589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4682B92-2EF1-91E6-3CD3-B4012DBFCFDA}"/>
                </a:ext>
              </a:extLst>
            </p:cNvPr>
            <p:cNvSpPr/>
            <p:nvPr/>
          </p:nvSpPr>
          <p:spPr>
            <a:xfrm>
              <a:off x="6961136" y="724588"/>
              <a:ext cx="758952" cy="758952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8F1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37CA76-A2F3-B6A8-EB75-B6F8F678C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75471" y="840688"/>
              <a:ext cx="526752" cy="52675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9CFD57-F0C7-6273-15ED-D890BCAF56A4}"/>
              </a:ext>
            </a:extLst>
          </p:cNvPr>
          <p:cNvGrpSpPr/>
          <p:nvPr/>
        </p:nvGrpSpPr>
        <p:grpSpPr>
          <a:xfrm>
            <a:off x="304800" y="828108"/>
            <a:ext cx="1271173" cy="446562"/>
            <a:chOff x="6479823" y="593504"/>
            <a:chExt cx="1772224" cy="62257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1A3D54-765E-0069-4ACA-0164104E7BB7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A9CF55-3924-317B-2C85-3611911C7E7C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89AFC22-DE63-6151-E0E3-9D5C6630FEBE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6FB394-8F77-BF32-1DD0-CC3920EE4896}"/>
              </a:ext>
            </a:extLst>
          </p:cNvPr>
          <p:cNvGrpSpPr/>
          <p:nvPr/>
        </p:nvGrpSpPr>
        <p:grpSpPr>
          <a:xfrm>
            <a:off x="2057400" y="828108"/>
            <a:ext cx="1271173" cy="446562"/>
            <a:chOff x="6479823" y="593504"/>
            <a:chExt cx="1772224" cy="6225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B69E88-9521-A9A1-BF32-02F3812F8721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0387EF-CB47-BB3A-3DFE-17F0EA539829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2018-2020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04D177E-E044-D71F-2386-54CBCE710574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3F9553-6D0F-9774-F0FB-132C313E6A2F}"/>
              </a:ext>
            </a:extLst>
          </p:cNvPr>
          <p:cNvGrpSpPr/>
          <p:nvPr/>
        </p:nvGrpSpPr>
        <p:grpSpPr>
          <a:xfrm>
            <a:off x="10510157" y="828108"/>
            <a:ext cx="1271173" cy="446562"/>
            <a:chOff x="6479823" y="593504"/>
            <a:chExt cx="1772224" cy="6225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D50BB8-8F3E-4435-68E3-191240803DC9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2FEB3-10BB-7D7A-9D82-0D31471B723F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2023-2024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400E3D-8087-4146-9FD8-4FA8C0E925D0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6595F7-1AB6-2603-D080-1AC219AA6679}"/>
              </a:ext>
            </a:extLst>
          </p:cNvPr>
          <p:cNvGrpSpPr/>
          <p:nvPr/>
        </p:nvGrpSpPr>
        <p:grpSpPr>
          <a:xfrm>
            <a:off x="3817641" y="782975"/>
            <a:ext cx="6278859" cy="756760"/>
            <a:chOff x="316769" y="782975"/>
            <a:chExt cx="6278859" cy="756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23C93B-3B80-670E-5736-DC40C56F115B}"/>
                </a:ext>
              </a:extLst>
            </p:cNvPr>
            <p:cNvSpPr txBox="1"/>
            <p:nvPr/>
          </p:nvSpPr>
          <p:spPr>
            <a:xfrm>
              <a:off x="316769" y="782975"/>
              <a:ext cx="3025630" cy="756760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noAutofit/>
            </a:bodyPr>
            <a:lstStyle/>
            <a:p>
              <a:r>
                <a:rPr lang="en-US" sz="4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2021-2022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FF9FC4-0343-99CF-B7D0-648DB6F6ABB4}"/>
                </a:ext>
              </a:extLst>
            </p:cNvPr>
            <p:cNvGrpSpPr/>
            <p:nvPr/>
          </p:nvGrpSpPr>
          <p:grpSpPr>
            <a:xfrm>
              <a:off x="4554339" y="1037468"/>
              <a:ext cx="2041289" cy="228600"/>
              <a:chOff x="890649" y="3429000"/>
              <a:chExt cx="2505694" cy="2286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0F0112C-ABC4-7C94-1E5A-D9EE73044029}"/>
                  </a:ext>
                </a:extLst>
              </p:cNvPr>
              <p:cNvSpPr/>
              <p:nvPr/>
            </p:nvSpPr>
            <p:spPr>
              <a:xfrm>
                <a:off x="890649" y="3429000"/>
                <a:ext cx="2505694" cy="228600"/>
              </a:xfrm>
              <a:prstGeom prst="rect">
                <a:avLst/>
              </a:prstGeom>
              <a:solidFill>
                <a:srgbClr val="8F1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9F8F2A8-1A4E-39F4-EBAD-003297A14336}"/>
                  </a:ext>
                </a:extLst>
              </p:cNvPr>
              <p:cNvCxnSpPr>
                <a:cxnSpLocks/>
                <a:stCxn id="20" idx="1"/>
                <a:endCxn id="20" idx="3"/>
              </p:cNvCxnSpPr>
              <p:nvPr/>
            </p:nvCxnSpPr>
            <p:spPr>
              <a:xfrm>
                <a:off x="890649" y="3543300"/>
                <a:ext cx="2505694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700F19-7B21-87C4-B8C9-57B0FC2C9D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72462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52D5A43F-C42A-5A4C-B66F-E162F04C977C}" type="slidenum">
              <a:rPr lang="en-US" b="1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FDD700F2-C28B-BE43-0EC7-FCAA10A1B3B9}"/>
              </a:ext>
            </a:extLst>
          </p:cNvPr>
          <p:cNvSpPr txBox="1">
            <a:spLocks/>
          </p:cNvSpPr>
          <p:nvPr/>
        </p:nvSpPr>
        <p:spPr>
          <a:xfrm>
            <a:off x="316770" y="2019032"/>
            <a:ext cx="5093430" cy="4537216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10AFB6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2023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10AFB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 (Jan-March)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CATALYST study launched in Uganda (offering choice with the introduction of the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ring at 7 sites throughout the country),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 Mbarara HC IV and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Bufunda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HC III in the west,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Gulu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RRH and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Kitgum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HC IV in the north plus,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Namakwekwe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HC III, Malaba HC III and Bison HC III in the East. 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10AF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Q1-Q2 (January – June)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CAB-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Drug Authority approval/registration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10AF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Q3-Q4 (July – December)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Inclusion of CAB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PEPFAR 2023 COP 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10AF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Q1-Q4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Continuous evaluation through CATALYST implementation</a:t>
            </a: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62940589-EA8D-BF56-8116-13F1A78097B8}"/>
              </a:ext>
            </a:extLst>
          </p:cNvPr>
          <p:cNvSpPr txBox="1">
            <a:spLocks/>
          </p:cNvSpPr>
          <p:nvPr/>
        </p:nvSpPr>
        <p:spPr>
          <a:xfrm>
            <a:off x="6214650" y="2019032"/>
            <a:ext cx="5901150" cy="4838965"/>
          </a:xfrm>
          <a:prstGeom prst="rect">
            <a:avLst/>
          </a:prstGeom>
        </p:spPr>
        <p:txBody>
          <a:bodyPr lIns="0" numCol="1" spcCol="4572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10AFB6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2024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 learned from CATALYST, incorporated into additional phased roll out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PEPFAR funding secured</a:t>
            </a:r>
          </a:p>
          <a:p>
            <a:pPr marL="0" marR="0" lv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 messaging/content based on initial CATALYST learnings and integrated for additional phased implementation projects</a:t>
            </a: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solidFill>
                <a:srgbClr val="C283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2C3234-406B-C79C-14B7-27957CC3B958}"/>
              </a:ext>
            </a:extLst>
          </p:cNvPr>
          <p:cNvGrpSpPr/>
          <p:nvPr/>
        </p:nvGrpSpPr>
        <p:grpSpPr>
          <a:xfrm>
            <a:off x="304800" y="838268"/>
            <a:ext cx="1271173" cy="446562"/>
            <a:chOff x="6479823" y="593504"/>
            <a:chExt cx="1772224" cy="62257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9A342D-8401-5C5C-FACB-B2705CA7CF06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0DCCBC-C59C-21C5-FE7D-5B1753EB4684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2012-2021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65D86DD-8F1F-3535-7ED2-E1FD11D65195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B99B7A-8596-9C42-E543-CA3A9F0157DD}"/>
              </a:ext>
            </a:extLst>
          </p:cNvPr>
          <p:cNvGrpSpPr/>
          <p:nvPr/>
        </p:nvGrpSpPr>
        <p:grpSpPr>
          <a:xfrm>
            <a:off x="2057400" y="838268"/>
            <a:ext cx="1271173" cy="446562"/>
            <a:chOff x="6479823" y="593504"/>
            <a:chExt cx="1772224" cy="62257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3694F9-5143-4633-0DD9-26B32FFC8AA8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3E9B44-ADF2-6A72-35BA-6700C454609F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2018-2020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CB014B-3AE2-FDF4-A249-514C41E24D4C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BAB113-C54F-3B63-381E-539018A274EE}"/>
              </a:ext>
            </a:extLst>
          </p:cNvPr>
          <p:cNvGrpSpPr/>
          <p:nvPr/>
        </p:nvGrpSpPr>
        <p:grpSpPr>
          <a:xfrm>
            <a:off x="3810000" y="838268"/>
            <a:ext cx="1271173" cy="446562"/>
            <a:chOff x="6479823" y="593504"/>
            <a:chExt cx="1772224" cy="6225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BB741D-6F83-EB11-E910-AF0B29A3C2A1}"/>
                </a:ext>
              </a:extLst>
            </p:cNvPr>
            <p:cNvSpPr/>
            <p:nvPr/>
          </p:nvSpPr>
          <p:spPr>
            <a:xfrm>
              <a:off x="6497411" y="1056003"/>
              <a:ext cx="1754636" cy="16007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34378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D7C59E-93D3-97BB-B897-597B8BF00D53}"/>
                </a:ext>
              </a:extLst>
            </p:cNvPr>
            <p:cNvSpPr txBox="1"/>
            <p:nvPr/>
          </p:nvSpPr>
          <p:spPr>
            <a:xfrm>
              <a:off x="6479823" y="593504"/>
              <a:ext cx="1764875" cy="42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alpha val="34378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2021-2022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A2ACD83-C45E-15F4-B78D-163C5E9F24F3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65" y="1136043"/>
              <a:ext cx="1754636" cy="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EC38E7-61EC-4220-4B81-820AF7B0D134}"/>
              </a:ext>
            </a:extLst>
          </p:cNvPr>
          <p:cNvGrpSpPr/>
          <p:nvPr/>
        </p:nvGrpSpPr>
        <p:grpSpPr>
          <a:xfrm>
            <a:off x="5494041" y="724588"/>
            <a:ext cx="6278859" cy="815147"/>
            <a:chOff x="3817641" y="724588"/>
            <a:chExt cx="6278859" cy="8151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319B5C-6C1F-B428-605C-21C03084D2D0}"/>
                </a:ext>
              </a:extLst>
            </p:cNvPr>
            <p:cNvGrpSpPr/>
            <p:nvPr/>
          </p:nvGrpSpPr>
          <p:grpSpPr>
            <a:xfrm>
              <a:off x="6961136" y="724588"/>
              <a:ext cx="758952" cy="758952"/>
              <a:chOff x="6961136" y="724588"/>
              <a:chExt cx="758952" cy="75895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CCD9690-E7DF-85B0-1EB6-CA76C8DED129}"/>
                  </a:ext>
                </a:extLst>
              </p:cNvPr>
              <p:cNvSpPr/>
              <p:nvPr/>
            </p:nvSpPr>
            <p:spPr>
              <a:xfrm>
                <a:off x="6961136" y="724588"/>
                <a:ext cx="758952" cy="758952"/>
              </a:xfrm>
              <a:prstGeom prst="ellipse">
                <a:avLst/>
              </a:prstGeom>
              <a:solidFill>
                <a:schemeClr val="bg1"/>
              </a:solidFill>
              <a:ln w="53975">
                <a:solidFill>
                  <a:srgbClr val="10AF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4AC589C-1CAB-73E5-4BE3-35145EC50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7075471" y="840688"/>
                <a:ext cx="526752" cy="526752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11E934-F6B0-A306-2D74-56D97260DE2A}"/>
                </a:ext>
              </a:extLst>
            </p:cNvPr>
            <p:cNvGrpSpPr/>
            <p:nvPr/>
          </p:nvGrpSpPr>
          <p:grpSpPr>
            <a:xfrm>
              <a:off x="3817641" y="782975"/>
              <a:ext cx="6278859" cy="756760"/>
              <a:chOff x="316769" y="782975"/>
              <a:chExt cx="6278859" cy="75676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141F0A-07A0-3ECE-B020-E23CA5FE9233}"/>
                  </a:ext>
                </a:extLst>
              </p:cNvPr>
              <p:cNvSpPr txBox="1"/>
              <p:nvPr/>
            </p:nvSpPr>
            <p:spPr>
              <a:xfrm>
                <a:off x="316769" y="782975"/>
                <a:ext cx="3025630" cy="756760"/>
              </a:xfrm>
              <a:prstGeom prst="rect">
                <a:avLst/>
              </a:prstGeom>
              <a:noFill/>
            </p:spPr>
            <p:txBody>
              <a:bodyPr wrap="square" lIns="0" rtlCol="0" anchor="ctr" anchorCtr="0">
                <a:noAutofit/>
              </a:bodyPr>
              <a:lstStyle/>
              <a:p>
                <a:r>
                  <a:rPr lang="en-US" sz="4000" b="1" dirty="0">
                    <a:latin typeface="Arial Black" panose="020B0604020202020204" pitchFamily="34" charset="0"/>
                    <a:cs typeface="Arial Black" panose="020B0604020202020204" pitchFamily="34" charset="0"/>
                  </a:rPr>
                  <a:t>2023-2024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3652986-3F6D-B0DE-C2AA-3C0884D03AA8}"/>
                  </a:ext>
                </a:extLst>
              </p:cNvPr>
              <p:cNvGrpSpPr/>
              <p:nvPr/>
            </p:nvGrpSpPr>
            <p:grpSpPr>
              <a:xfrm>
                <a:off x="4554339" y="1037468"/>
                <a:ext cx="2041289" cy="228600"/>
                <a:chOff x="890649" y="3429000"/>
                <a:chExt cx="2505694" cy="2286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2A3B8AB-11AC-BC41-5367-20FED1C7C1B3}"/>
                    </a:ext>
                  </a:extLst>
                </p:cNvPr>
                <p:cNvSpPr/>
                <p:nvPr/>
              </p:nvSpPr>
              <p:spPr>
                <a:xfrm>
                  <a:off x="890649" y="3429000"/>
                  <a:ext cx="2505694" cy="228600"/>
                </a:xfrm>
                <a:prstGeom prst="rect">
                  <a:avLst/>
                </a:prstGeom>
                <a:solidFill>
                  <a:srgbClr val="10AF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9FE5B187-85F1-1150-7833-75DA47C09768}"/>
                    </a:ext>
                  </a:extLst>
                </p:cNvPr>
                <p:cNvCxnSpPr>
                  <a:cxnSpLocks/>
                  <a:stCxn id="19" idx="1"/>
                  <a:endCxn id="19" idx="3"/>
                </p:cNvCxnSpPr>
                <p:nvPr/>
              </p:nvCxnSpPr>
              <p:spPr>
                <a:xfrm>
                  <a:off x="890649" y="3543300"/>
                  <a:ext cx="2505694" cy="0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51924C-7BD8-58A5-2696-B5A0A1D62A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72462" y="6356350"/>
            <a:ext cx="5600438" cy="365125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New </a:t>
            </a:r>
            <a:r>
              <a:rPr lang="en-US" dirty="0" err="1"/>
              <a:t>PrEP</a:t>
            </a:r>
            <a:r>
              <a:rPr lang="en-US" dirty="0"/>
              <a:t> products implementation roadmap for both </a:t>
            </a:r>
            <a:r>
              <a:rPr lang="en-US" dirty="0" err="1"/>
              <a:t>PrEP</a:t>
            </a:r>
            <a:r>
              <a:rPr lang="en-US" dirty="0"/>
              <a:t> ring and CAB </a:t>
            </a:r>
            <a:r>
              <a:rPr lang="en-US" dirty="0" err="1"/>
              <a:t>PrEP</a:t>
            </a:r>
            <a:r>
              <a:rPr lang="en-US" dirty="0"/>
              <a:t> in Uganda </a:t>
            </a:r>
            <a:fld id="{8F2A5076-DCF9-3E40-937B-292B85659C7C}" type="slidenum">
              <a:rPr lang="en-US" b="1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F0ACE12F80A4794329C3456661B9E" ma:contentTypeVersion="18" ma:contentTypeDescription="Create a new document." ma:contentTypeScope="" ma:versionID="db235ef9cd5e4203c8c5e0ffb862b242">
  <xsd:schema xmlns:xsd="http://www.w3.org/2001/XMLSchema" xmlns:xs="http://www.w3.org/2001/XMLSchema" xmlns:p="http://schemas.microsoft.com/office/2006/metadata/properties" xmlns:ns2="1865d82a-bf83-4eaa-817a-e97c662b7d46" xmlns:ns3="d35616bd-f3ab-4ee4-8f55-73cb5167d911" targetNamespace="http://schemas.microsoft.com/office/2006/metadata/properties" ma:root="true" ma:fieldsID="ef0a53d1d17084104c8ff2252ea4822d" ns2:_="" ns3:_="">
    <xsd:import namespace="1865d82a-bf83-4eaa-817a-e97c662b7d46"/>
    <xsd:import namespace="d35616bd-f3ab-4ee4-8f55-73cb5167d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5d82a-bf83-4eaa-817a-e97c662b7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616bd-f3ab-4ee4-8f55-73cb5167d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e5cab-ca8b-48ba-a99c-e62ef9b13973}" ma:internalName="TaxCatchAll" ma:showField="CatchAllData" ma:web="d35616bd-f3ab-4ee4-8f55-73cb5167d9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616bd-f3ab-4ee4-8f55-73cb5167d911" xsi:nil="true"/>
    <lcf76f155ced4ddcb4097134ff3c332f xmlns="1865d82a-bf83-4eaa-817a-e97c662b7d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CD23A5-0016-4F91-AF99-F01F52F63D6D}"/>
</file>

<file path=customXml/itemProps2.xml><?xml version="1.0" encoding="utf-8"?>
<ds:datastoreItem xmlns:ds="http://schemas.openxmlformats.org/officeDocument/2006/customXml" ds:itemID="{708F5EAB-41B0-4831-8C4D-96549C48E750}"/>
</file>

<file path=customXml/itemProps3.xml><?xml version="1.0" encoding="utf-8"?>
<ds:datastoreItem xmlns:ds="http://schemas.openxmlformats.org/officeDocument/2006/customXml" ds:itemID="{1F1A3624-7465-43B6-9C08-40111A77FF84}"/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1027</Words>
  <Application>Microsoft Macintosh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NEW PrEP PRODUCTS IMPLEMENTATION ROADMAP </vt:lpstr>
      <vt:lpstr>Timeline of PrEP ring/CAB PrEP in Uganda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PrEP products implementation roadmap </dc:title>
  <dc:creator>Katherine Warminsky</dc:creator>
  <cp:lastModifiedBy>Katherine Warminsky</cp:lastModifiedBy>
  <cp:revision>45</cp:revision>
  <dcterms:created xsi:type="dcterms:W3CDTF">2022-08-10T17:55:23Z</dcterms:created>
  <dcterms:modified xsi:type="dcterms:W3CDTF">2022-08-12T15:49:08Z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0x010100EA8F0ACE12F80A4794329C3456661B9E</vt:lpwstr>
  </property>
</Properties>
</file>