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bookmarkIdSeed="4">
  <p:sldMasterIdLst>
    <p:sldMasterId id="2147483675" r:id="rId1"/>
    <p:sldMasterId id="2147483695" r:id="rId2"/>
    <p:sldMasterId id="2147483715" r:id="rId3"/>
    <p:sldMasterId id="2147483727" r:id="rId4"/>
    <p:sldMasterId id="2147483739" r:id="rId5"/>
  </p:sldMasterIdLst>
  <p:notesMasterIdLst>
    <p:notesMasterId r:id="rId40"/>
  </p:notesMasterIdLst>
  <p:handoutMasterIdLst>
    <p:handoutMasterId r:id="rId41"/>
  </p:handoutMasterIdLst>
  <p:sldIdLst>
    <p:sldId id="1928" r:id="rId6"/>
    <p:sldId id="1935" r:id="rId7"/>
    <p:sldId id="1929" r:id="rId8"/>
    <p:sldId id="2146847562" r:id="rId9"/>
    <p:sldId id="2146847552" r:id="rId10"/>
    <p:sldId id="1952" r:id="rId11"/>
    <p:sldId id="2146847553" r:id="rId12"/>
    <p:sldId id="1934" r:id="rId13"/>
    <p:sldId id="2146847531" r:id="rId14"/>
    <p:sldId id="2146847548" r:id="rId15"/>
    <p:sldId id="2146847549" r:id="rId16"/>
    <p:sldId id="2146847554" r:id="rId17"/>
    <p:sldId id="1930" r:id="rId18"/>
    <p:sldId id="1931" r:id="rId19"/>
    <p:sldId id="1932" r:id="rId20"/>
    <p:sldId id="4842" r:id="rId21"/>
    <p:sldId id="1941" r:id="rId22"/>
    <p:sldId id="2146847550" r:id="rId23"/>
    <p:sldId id="2146847551" r:id="rId24"/>
    <p:sldId id="2146847555" r:id="rId25"/>
    <p:sldId id="1933" r:id="rId26"/>
    <p:sldId id="2146847557" r:id="rId27"/>
    <p:sldId id="2146847558" r:id="rId28"/>
    <p:sldId id="2146847556" r:id="rId29"/>
    <p:sldId id="1942" r:id="rId30"/>
    <p:sldId id="1948" r:id="rId31"/>
    <p:sldId id="1946" r:id="rId32"/>
    <p:sldId id="1943" r:id="rId33"/>
    <p:sldId id="1944" r:id="rId34"/>
    <p:sldId id="1945" r:id="rId35"/>
    <p:sldId id="1947" r:id="rId36"/>
    <p:sldId id="2146847559" r:id="rId37"/>
    <p:sldId id="2146847560" r:id="rId38"/>
    <p:sldId id="214684756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116" autoAdjust="0"/>
  </p:normalViewPr>
  <p:slideViewPr>
    <p:cSldViewPr snapToGrid="0">
      <p:cViewPr varScale="1">
        <p:scale>
          <a:sx n="116" d="100"/>
          <a:sy n="116" d="100"/>
        </p:scale>
        <p:origin x="24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7D710-9C47-4A73-987C-4AEE6B28EBE4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aa-ET"/>
        </a:p>
      </dgm:t>
    </dgm:pt>
    <dgm:pt modelId="{AB38E443-B340-4537-8D25-04D3730ACBF7}">
      <dgm:prSet phldrT="[Text]"/>
      <dgm:spPr/>
      <dgm:t>
        <a:bodyPr/>
        <a:lstStyle/>
        <a:p>
          <a:r>
            <a:rPr lang="en-US" dirty="0"/>
            <a:t>Training of Trainers </a:t>
          </a:r>
          <a:endParaRPr lang="aa-ET" dirty="0"/>
        </a:p>
      </dgm:t>
    </dgm:pt>
    <dgm:pt modelId="{7E0403F4-15B2-466E-AABD-27C8C2EF4682}" type="parTrans" cxnId="{00A5718B-5F8A-43B7-A644-8DCB5549A44E}">
      <dgm:prSet/>
      <dgm:spPr/>
      <dgm:t>
        <a:bodyPr/>
        <a:lstStyle/>
        <a:p>
          <a:endParaRPr lang="aa-ET"/>
        </a:p>
      </dgm:t>
    </dgm:pt>
    <dgm:pt modelId="{D25FDFFB-923C-495C-BEF4-F0A24DA6E2B1}" type="sibTrans" cxnId="{00A5718B-5F8A-43B7-A644-8DCB5549A44E}">
      <dgm:prSet/>
      <dgm:spPr/>
      <dgm:t>
        <a:bodyPr/>
        <a:lstStyle/>
        <a:p>
          <a:endParaRPr lang="aa-ET"/>
        </a:p>
      </dgm:t>
    </dgm:pt>
    <dgm:pt modelId="{48626A23-A91E-4CD5-86E1-EACB2E6E5637}">
      <dgm:prSet phldrT="[Text]"/>
      <dgm:spPr/>
      <dgm:t>
        <a:bodyPr/>
        <a:lstStyle/>
        <a:p>
          <a:r>
            <a:rPr lang="en-US" dirty="0"/>
            <a:t>First week of February 2023</a:t>
          </a:r>
          <a:endParaRPr lang="aa-ET" dirty="0"/>
        </a:p>
      </dgm:t>
    </dgm:pt>
    <dgm:pt modelId="{8A638109-5B09-4E90-BAFE-65360EEFE27F}" type="parTrans" cxnId="{8D53B5ED-2C46-4053-9E93-32C44E31401E}">
      <dgm:prSet/>
      <dgm:spPr/>
      <dgm:t>
        <a:bodyPr/>
        <a:lstStyle/>
        <a:p>
          <a:endParaRPr lang="aa-ET"/>
        </a:p>
      </dgm:t>
    </dgm:pt>
    <dgm:pt modelId="{AA339157-130F-4510-918B-3ED397DBAB59}" type="sibTrans" cxnId="{8D53B5ED-2C46-4053-9E93-32C44E31401E}">
      <dgm:prSet/>
      <dgm:spPr/>
      <dgm:t>
        <a:bodyPr/>
        <a:lstStyle/>
        <a:p>
          <a:endParaRPr lang="aa-ET"/>
        </a:p>
      </dgm:t>
    </dgm:pt>
    <dgm:pt modelId="{3972EC70-53DF-4676-B272-CC394475D37F}">
      <dgm:prSet phldrT="[Text]"/>
      <dgm:spPr/>
      <dgm:t>
        <a:bodyPr/>
        <a:lstStyle/>
        <a:p>
          <a:r>
            <a:rPr lang="en-US" dirty="0"/>
            <a:t>Provincial Centers Trainings </a:t>
          </a:r>
          <a:endParaRPr lang="aa-ET" dirty="0"/>
        </a:p>
      </dgm:t>
    </dgm:pt>
    <dgm:pt modelId="{84DD186C-A850-4F32-A684-5CC6BA8D13DB}" type="parTrans" cxnId="{3683FB7F-AB2E-448C-9E53-6199DB20E4AE}">
      <dgm:prSet/>
      <dgm:spPr/>
      <dgm:t>
        <a:bodyPr/>
        <a:lstStyle/>
        <a:p>
          <a:endParaRPr lang="aa-ET"/>
        </a:p>
      </dgm:t>
    </dgm:pt>
    <dgm:pt modelId="{D75A9BB9-4611-459C-B1C2-AA0E132E932C}" type="sibTrans" cxnId="{3683FB7F-AB2E-448C-9E53-6199DB20E4AE}">
      <dgm:prSet/>
      <dgm:spPr/>
      <dgm:t>
        <a:bodyPr/>
        <a:lstStyle/>
        <a:p>
          <a:endParaRPr lang="aa-ET"/>
        </a:p>
      </dgm:t>
    </dgm:pt>
    <dgm:pt modelId="{5EF42200-684C-471A-A8C6-6C6CA2FA0F7C}">
      <dgm:prSet phldrT="[Text]"/>
      <dgm:spPr/>
      <dgm:t>
        <a:bodyPr/>
        <a:lstStyle/>
        <a:p>
          <a:r>
            <a:rPr lang="en-US" dirty="0"/>
            <a:t>2</a:t>
          </a:r>
          <a:r>
            <a:rPr lang="en-US" baseline="30000" dirty="0"/>
            <a:t>nd</a:t>
          </a:r>
          <a:r>
            <a:rPr lang="en-US" dirty="0"/>
            <a:t> Week of February 2023 </a:t>
          </a:r>
          <a:endParaRPr lang="aa-ET" dirty="0"/>
        </a:p>
      </dgm:t>
    </dgm:pt>
    <dgm:pt modelId="{CFE55115-F29E-48F0-9E09-393C1496AFB8}" type="parTrans" cxnId="{DB59CFD3-5255-446A-965B-111EA6081351}">
      <dgm:prSet/>
      <dgm:spPr/>
      <dgm:t>
        <a:bodyPr/>
        <a:lstStyle/>
        <a:p>
          <a:endParaRPr lang="aa-ET"/>
        </a:p>
      </dgm:t>
    </dgm:pt>
    <dgm:pt modelId="{5D3AC56A-D536-424B-ADA4-3605512A0C8F}" type="sibTrans" cxnId="{DB59CFD3-5255-446A-965B-111EA6081351}">
      <dgm:prSet/>
      <dgm:spPr/>
      <dgm:t>
        <a:bodyPr/>
        <a:lstStyle/>
        <a:p>
          <a:endParaRPr lang="aa-ET"/>
        </a:p>
      </dgm:t>
    </dgm:pt>
    <dgm:pt modelId="{A1C1DE96-70D8-45C9-8419-F76C816A3843}">
      <dgm:prSet phldrT="[Text]"/>
      <dgm:spPr/>
      <dgm:t>
        <a:bodyPr/>
        <a:lstStyle/>
        <a:p>
          <a:r>
            <a:rPr lang="en-US" dirty="0"/>
            <a:t>District and facility Training </a:t>
          </a:r>
          <a:endParaRPr lang="aa-ET" dirty="0"/>
        </a:p>
      </dgm:t>
    </dgm:pt>
    <dgm:pt modelId="{A14EA602-594B-4816-9DA3-C1EEFCAC4EE9}" type="parTrans" cxnId="{561EE861-406D-4881-8F39-EBEFF319D98C}">
      <dgm:prSet/>
      <dgm:spPr/>
      <dgm:t>
        <a:bodyPr/>
        <a:lstStyle/>
        <a:p>
          <a:endParaRPr lang="aa-ET"/>
        </a:p>
      </dgm:t>
    </dgm:pt>
    <dgm:pt modelId="{9AD8405F-66F1-48E7-B264-9577C8D97216}" type="sibTrans" cxnId="{561EE861-406D-4881-8F39-EBEFF319D98C}">
      <dgm:prSet/>
      <dgm:spPr/>
      <dgm:t>
        <a:bodyPr/>
        <a:lstStyle/>
        <a:p>
          <a:endParaRPr lang="aa-ET"/>
        </a:p>
      </dgm:t>
    </dgm:pt>
    <dgm:pt modelId="{5F10A7EE-F4F7-4297-A607-3815EDC3A047}">
      <dgm:prSet phldrT="[Text]"/>
      <dgm:spPr/>
      <dgm:t>
        <a:bodyPr/>
        <a:lstStyle/>
        <a:p>
          <a:r>
            <a:rPr lang="en-US" dirty="0"/>
            <a:t>Implementing partner driven </a:t>
          </a:r>
          <a:endParaRPr lang="aa-ET" dirty="0"/>
        </a:p>
      </dgm:t>
    </dgm:pt>
    <dgm:pt modelId="{53E2DA00-B808-4FAF-A483-109EFDA66B94}" type="parTrans" cxnId="{2F2DD86F-FD8B-4FF1-8E5C-52B6B3B69871}">
      <dgm:prSet/>
      <dgm:spPr/>
      <dgm:t>
        <a:bodyPr/>
        <a:lstStyle/>
        <a:p>
          <a:endParaRPr lang="aa-ET"/>
        </a:p>
      </dgm:t>
    </dgm:pt>
    <dgm:pt modelId="{AFE4DF4F-5EB2-4FA1-BF9B-85BD3A79DA5A}" type="sibTrans" cxnId="{2F2DD86F-FD8B-4FF1-8E5C-52B6B3B69871}">
      <dgm:prSet/>
      <dgm:spPr/>
      <dgm:t>
        <a:bodyPr/>
        <a:lstStyle/>
        <a:p>
          <a:endParaRPr lang="aa-ET"/>
        </a:p>
      </dgm:t>
    </dgm:pt>
    <dgm:pt modelId="{A5349502-0348-4417-9C1B-9A328978F601}">
      <dgm:prSet phldrT="[Text]"/>
      <dgm:spPr/>
      <dgm:t>
        <a:bodyPr/>
        <a:lstStyle/>
        <a:p>
          <a:r>
            <a:rPr lang="en-US" dirty="0"/>
            <a:t>From mid February to end of April 2023</a:t>
          </a:r>
          <a:endParaRPr lang="aa-ET" dirty="0"/>
        </a:p>
      </dgm:t>
    </dgm:pt>
    <dgm:pt modelId="{1BEA3420-08FC-4DFB-8DEA-3D5ED8D529B7}" type="parTrans" cxnId="{DA6E1A65-13BE-40D3-B6D8-D8D20659EC4C}">
      <dgm:prSet/>
      <dgm:spPr/>
      <dgm:t>
        <a:bodyPr/>
        <a:lstStyle/>
        <a:p>
          <a:endParaRPr lang="aa-ET"/>
        </a:p>
      </dgm:t>
    </dgm:pt>
    <dgm:pt modelId="{51E900EE-A19B-4878-81ED-A949D4FE17E6}" type="sibTrans" cxnId="{DA6E1A65-13BE-40D3-B6D8-D8D20659EC4C}">
      <dgm:prSet/>
      <dgm:spPr/>
      <dgm:t>
        <a:bodyPr/>
        <a:lstStyle/>
        <a:p>
          <a:endParaRPr lang="aa-ET"/>
        </a:p>
      </dgm:t>
    </dgm:pt>
    <dgm:pt modelId="{093B8A24-9648-4034-B830-211A0D1C0EA0}" type="pres">
      <dgm:prSet presAssocID="{F477D710-9C47-4A73-987C-4AEE6B28EBE4}" presName="linearFlow" presStyleCnt="0">
        <dgm:presLayoutVars>
          <dgm:dir/>
          <dgm:animLvl val="lvl"/>
          <dgm:resizeHandles val="exact"/>
        </dgm:presLayoutVars>
      </dgm:prSet>
      <dgm:spPr/>
    </dgm:pt>
    <dgm:pt modelId="{866BB268-5534-477F-A5FD-8B4627842659}" type="pres">
      <dgm:prSet presAssocID="{AB38E443-B340-4537-8D25-04D3730ACBF7}" presName="composite" presStyleCnt="0"/>
      <dgm:spPr/>
    </dgm:pt>
    <dgm:pt modelId="{CF66394B-B4F8-46FC-8E28-9EC57BCACE49}" type="pres">
      <dgm:prSet presAssocID="{AB38E443-B340-4537-8D25-04D3730ACB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8C980FE-0891-488A-BC1D-A442088D9118}" type="pres">
      <dgm:prSet presAssocID="{AB38E443-B340-4537-8D25-04D3730ACBF7}" presName="parSh" presStyleLbl="node1" presStyleIdx="0" presStyleCnt="3"/>
      <dgm:spPr/>
    </dgm:pt>
    <dgm:pt modelId="{0B26BF3D-0AC4-4DB2-809B-42CC8FBC0943}" type="pres">
      <dgm:prSet presAssocID="{AB38E443-B340-4537-8D25-04D3730ACBF7}" presName="desTx" presStyleLbl="fgAcc1" presStyleIdx="0" presStyleCnt="3">
        <dgm:presLayoutVars>
          <dgm:bulletEnabled val="1"/>
        </dgm:presLayoutVars>
      </dgm:prSet>
      <dgm:spPr/>
    </dgm:pt>
    <dgm:pt modelId="{A8B33E6D-D0B4-4F81-BFAC-201FA3A36DA2}" type="pres">
      <dgm:prSet presAssocID="{D25FDFFB-923C-495C-BEF4-F0A24DA6E2B1}" presName="sibTrans" presStyleLbl="sibTrans2D1" presStyleIdx="0" presStyleCnt="2"/>
      <dgm:spPr/>
    </dgm:pt>
    <dgm:pt modelId="{310767FF-FA72-40B5-B6A2-FD1FA2E12052}" type="pres">
      <dgm:prSet presAssocID="{D25FDFFB-923C-495C-BEF4-F0A24DA6E2B1}" presName="connTx" presStyleLbl="sibTrans2D1" presStyleIdx="0" presStyleCnt="2"/>
      <dgm:spPr/>
    </dgm:pt>
    <dgm:pt modelId="{66FF8D07-F7CF-4923-ACCC-E52EC545C70E}" type="pres">
      <dgm:prSet presAssocID="{3972EC70-53DF-4676-B272-CC394475D37F}" presName="composite" presStyleCnt="0"/>
      <dgm:spPr/>
    </dgm:pt>
    <dgm:pt modelId="{4BFEBA22-28D8-40C1-9599-FCB27198B3DB}" type="pres">
      <dgm:prSet presAssocID="{3972EC70-53DF-4676-B272-CC394475D37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606D181-F3D5-44BE-A588-5188ABF33ED8}" type="pres">
      <dgm:prSet presAssocID="{3972EC70-53DF-4676-B272-CC394475D37F}" presName="parSh" presStyleLbl="node1" presStyleIdx="1" presStyleCnt="3"/>
      <dgm:spPr/>
    </dgm:pt>
    <dgm:pt modelId="{1534CA49-8666-4266-9883-912AA744BBC3}" type="pres">
      <dgm:prSet presAssocID="{3972EC70-53DF-4676-B272-CC394475D37F}" presName="desTx" presStyleLbl="fgAcc1" presStyleIdx="1" presStyleCnt="3">
        <dgm:presLayoutVars>
          <dgm:bulletEnabled val="1"/>
        </dgm:presLayoutVars>
      </dgm:prSet>
      <dgm:spPr/>
    </dgm:pt>
    <dgm:pt modelId="{07881DCC-48D2-45AB-BEAA-37D3B4B67614}" type="pres">
      <dgm:prSet presAssocID="{D75A9BB9-4611-459C-B1C2-AA0E132E932C}" presName="sibTrans" presStyleLbl="sibTrans2D1" presStyleIdx="1" presStyleCnt="2"/>
      <dgm:spPr/>
    </dgm:pt>
    <dgm:pt modelId="{225996B9-4C2B-4A57-8786-392384893C1E}" type="pres">
      <dgm:prSet presAssocID="{D75A9BB9-4611-459C-B1C2-AA0E132E932C}" presName="connTx" presStyleLbl="sibTrans2D1" presStyleIdx="1" presStyleCnt="2"/>
      <dgm:spPr/>
    </dgm:pt>
    <dgm:pt modelId="{F7E74D92-DC6C-49EF-A59D-9A4D132E643A}" type="pres">
      <dgm:prSet presAssocID="{A1C1DE96-70D8-45C9-8419-F76C816A3843}" presName="composite" presStyleCnt="0"/>
      <dgm:spPr/>
    </dgm:pt>
    <dgm:pt modelId="{E885C401-ADB6-4813-9A8F-0D4F2229B939}" type="pres">
      <dgm:prSet presAssocID="{A1C1DE96-70D8-45C9-8419-F76C816A384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3581863-12A3-4166-A980-761C7061C53F}" type="pres">
      <dgm:prSet presAssocID="{A1C1DE96-70D8-45C9-8419-F76C816A3843}" presName="parSh" presStyleLbl="node1" presStyleIdx="2" presStyleCnt="3" custScaleY="104896"/>
      <dgm:spPr/>
    </dgm:pt>
    <dgm:pt modelId="{AEC6793A-BD79-4B8E-92A6-B8873F8C48E3}" type="pres">
      <dgm:prSet presAssocID="{A1C1DE96-70D8-45C9-8419-F76C816A384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82CE1000-6B6F-47A0-AE16-400C95452C02}" type="presOf" srcId="{A5349502-0348-4417-9C1B-9A328978F601}" destId="{AEC6793A-BD79-4B8E-92A6-B8873F8C48E3}" srcOrd="0" destOrd="1" presId="urn:microsoft.com/office/officeart/2005/8/layout/process3"/>
    <dgm:cxn modelId="{F3586D0C-D9DD-4373-809C-A2DBFF26B9AC}" type="presOf" srcId="{48626A23-A91E-4CD5-86E1-EACB2E6E5637}" destId="{0B26BF3D-0AC4-4DB2-809B-42CC8FBC0943}" srcOrd="0" destOrd="0" presId="urn:microsoft.com/office/officeart/2005/8/layout/process3"/>
    <dgm:cxn modelId="{B60E641E-53F9-4425-A011-D7F71D0F9A8D}" type="presOf" srcId="{AB38E443-B340-4537-8D25-04D3730ACBF7}" destId="{78C980FE-0891-488A-BC1D-A442088D9118}" srcOrd="1" destOrd="0" presId="urn:microsoft.com/office/officeart/2005/8/layout/process3"/>
    <dgm:cxn modelId="{0EFCC55B-E8D9-4FEB-AD14-61E377265C6A}" type="presOf" srcId="{A1C1DE96-70D8-45C9-8419-F76C816A3843}" destId="{E885C401-ADB6-4813-9A8F-0D4F2229B939}" srcOrd="0" destOrd="0" presId="urn:microsoft.com/office/officeart/2005/8/layout/process3"/>
    <dgm:cxn modelId="{D33DBB5C-0589-459A-B87D-47069BFC8D1C}" type="presOf" srcId="{D75A9BB9-4611-459C-B1C2-AA0E132E932C}" destId="{225996B9-4C2B-4A57-8786-392384893C1E}" srcOrd="1" destOrd="0" presId="urn:microsoft.com/office/officeart/2005/8/layout/process3"/>
    <dgm:cxn modelId="{63962D5E-B2BF-40AE-93A9-FB57D7B049C0}" type="presOf" srcId="{5EF42200-684C-471A-A8C6-6C6CA2FA0F7C}" destId="{1534CA49-8666-4266-9883-912AA744BBC3}" srcOrd="0" destOrd="0" presId="urn:microsoft.com/office/officeart/2005/8/layout/process3"/>
    <dgm:cxn modelId="{561EE861-406D-4881-8F39-EBEFF319D98C}" srcId="{F477D710-9C47-4A73-987C-4AEE6B28EBE4}" destId="{A1C1DE96-70D8-45C9-8419-F76C816A3843}" srcOrd="2" destOrd="0" parTransId="{A14EA602-594B-4816-9DA3-C1EEFCAC4EE9}" sibTransId="{9AD8405F-66F1-48E7-B264-9577C8D97216}"/>
    <dgm:cxn modelId="{DA6E1A65-13BE-40D3-B6D8-D8D20659EC4C}" srcId="{A1C1DE96-70D8-45C9-8419-F76C816A3843}" destId="{A5349502-0348-4417-9C1B-9A328978F601}" srcOrd="1" destOrd="0" parTransId="{1BEA3420-08FC-4DFB-8DEA-3D5ED8D529B7}" sibTransId="{51E900EE-A19B-4878-81ED-A949D4FE17E6}"/>
    <dgm:cxn modelId="{B5235D6B-D047-4EF0-864B-B0117FB86A32}" type="presOf" srcId="{F477D710-9C47-4A73-987C-4AEE6B28EBE4}" destId="{093B8A24-9648-4034-B830-211A0D1C0EA0}" srcOrd="0" destOrd="0" presId="urn:microsoft.com/office/officeart/2005/8/layout/process3"/>
    <dgm:cxn modelId="{2F2DD86F-FD8B-4FF1-8E5C-52B6B3B69871}" srcId="{A1C1DE96-70D8-45C9-8419-F76C816A3843}" destId="{5F10A7EE-F4F7-4297-A607-3815EDC3A047}" srcOrd="0" destOrd="0" parTransId="{53E2DA00-B808-4FAF-A483-109EFDA66B94}" sibTransId="{AFE4DF4F-5EB2-4FA1-BF9B-85BD3A79DA5A}"/>
    <dgm:cxn modelId="{A852D87F-F0EF-4944-B88D-35261D01183D}" type="presOf" srcId="{AB38E443-B340-4537-8D25-04D3730ACBF7}" destId="{CF66394B-B4F8-46FC-8E28-9EC57BCACE49}" srcOrd="0" destOrd="0" presId="urn:microsoft.com/office/officeart/2005/8/layout/process3"/>
    <dgm:cxn modelId="{3683FB7F-AB2E-448C-9E53-6199DB20E4AE}" srcId="{F477D710-9C47-4A73-987C-4AEE6B28EBE4}" destId="{3972EC70-53DF-4676-B272-CC394475D37F}" srcOrd="1" destOrd="0" parTransId="{84DD186C-A850-4F32-A684-5CC6BA8D13DB}" sibTransId="{D75A9BB9-4611-459C-B1C2-AA0E132E932C}"/>
    <dgm:cxn modelId="{00A5718B-5F8A-43B7-A644-8DCB5549A44E}" srcId="{F477D710-9C47-4A73-987C-4AEE6B28EBE4}" destId="{AB38E443-B340-4537-8D25-04D3730ACBF7}" srcOrd="0" destOrd="0" parTransId="{7E0403F4-15B2-466E-AABD-27C8C2EF4682}" sibTransId="{D25FDFFB-923C-495C-BEF4-F0A24DA6E2B1}"/>
    <dgm:cxn modelId="{6B456F90-975D-447F-9B8C-01ADD93FFD2B}" type="presOf" srcId="{3972EC70-53DF-4676-B272-CC394475D37F}" destId="{4BFEBA22-28D8-40C1-9599-FCB27198B3DB}" srcOrd="0" destOrd="0" presId="urn:microsoft.com/office/officeart/2005/8/layout/process3"/>
    <dgm:cxn modelId="{CD546796-43EE-4294-9629-D60385827270}" type="presOf" srcId="{3972EC70-53DF-4676-B272-CC394475D37F}" destId="{A606D181-F3D5-44BE-A588-5188ABF33ED8}" srcOrd="1" destOrd="0" presId="urn:microsoft.com/office/officeart/2005/8/layout/process3"/>
    <dgm:cxn modelId="{FE8194A4-67FD-4982-AB6F-C2AC7D7BC2AE}" type="presOf" srcId="{D75A9BB9-4611-459C-B1C2-AA0E132E932C}" destId="{07881DCC-48D2-45AB-BEAA-37D3B4B67614}" srcOrd="0" destOrd="0" presId="urn:microsoft.com/office/officeart/2005/8/layout/process3"/>
    <dgm:cxn modelId="{E92384A5-8595-451E-BC58-EAAD9270EEB4}" type="presOf" srcId="{A1C1DE96-70D8-45C9-8419-F76C816A3843}" destId="{13581863-12A3-4166-A980-761C7061C53F}" srcOrd="1" destOrd="0" presId="urn:microsoft.com/office/officeart/2005/8/layout/process3"/>
    <dgm:cxn modelId="{DB59CFD3-5255-446A-965B-111EA6081351}" srcId="{3972EC70-53DF-4676-B272-CC394475D37F}" destId="{5EF42200-684C-471A-A8C6-6C6CA2FA0F7C}" srcOrd="0" destOrd="0" parTransId="{CFE55115-F29E-48F0-9E09-393C1496AFB8}" sibTransId="{5D3AC56A-D536-424B-ADA4-3605512A0C8F}"/>
    <dgm:cxn modelId="{390992D8-3EFE-46F9-9ACA-FB9FF7BF4F54}" type="presOf" srcId="{D25FDFFB-923C-495C-BEF4-F0A24DA6E2B1}" destId="{A8B33E6D-D0B4-4F81-BFAC-201FA3A36DA2}" srcOrd="0" destOrd="0" presId="urn:microsoft.com/office/officeart/2005/8/layout/process3"/>
    <dgm:cxn modelId="{8F8107E9-82A3-422C-B3E5-D34121E1E5B6}" type="presOf" srcId="{D25FDFFB-923C-495C-BEF4-F0A24DA6E2B1}" destId="{310767FF-FA72-40B5-B6A2-FD1FA2E12052}" srcOrd="1" destOrd="0" presId="urn:microsoft.com/office/officeart/2005/8/layout/process3"/>
    <dgm:cxn modelId="{8D53B5ED-2C46-4053-9E93-32C44E31401E}" srcId="{AB38E443-B340-4537-8D25-04D3730ACBF7}" destId="{48626A23-A91E-4CD5-86E1-EACB2E6E5637}" srcOrd="0" destOrd="0" parTransId="{8A638109-5B09-4E90-BAFE-65360EEFE27F}" sibTransId="{AA339157-130F-4510-918B-3ED397DBAB59}"/>
    <dgm:cxn modelId="{AB5A79FD-73F8-4E56-8EC6-BE2850991804}" type="presOf" srcId="{5F10A7EE-F4F7-4297-A607-3815EDC3A047}" destId="{AEC6793A-BD79-4B8E-92A6-B8873F8C48E3}" srcOrd="0" destOrd="0" presId="urn:microsoft.com/office/officeart/2005/8/layout/process3"/>
    <dgm:cxn modelId="{7F2A7433-D124-46D9-B85B-7802CCF457D4}" type="presParOf" srcId="{093B8A24-9648-4034-B830-211A0D1C0EA0}" destId="{866BB268-5534-477F-A5FD-8B4627842659}" srcOrd="0" destOrd="0" presId="urn:microsoft.com/office/officeart/2005/8/layout/process3"/>
    <dgm:cxn modelId="{0A62171A-F7B1-4F62-92DF-C21944316426}" type="presParOf" srcId="{866BB268-5534-477F-A5FD-8B4627842659}" destId="{CF66394B-B4F8-46FC-8E28-9EC57BCACE49}" srcOrd="0" destOrd="0" presId="urn:microsoft.com/office/officeart/2005/8/layout/process3"/>
    <dgm:cxn modelId="{EDF65997-57E7-41D1-BA71-9EE3563F86E4}" type="presParOf" srcId="{866BB268-5534-477F-A5FD-8B4627842659}" destId="{78C980FE-0891-488A-BC1D-A442088D9118}" srcOrd="1" destOrd="0" presId="urn:microsoft.com/office/officeart/2005/8/layout/process3"/>
    <dgm:cxn modelId="{0EF91AB1-ECE4-46A3-9450-D7ABAFCEE0A9}" type="presParOf" srcId="{866BB268-5534-477F-A5FD-8B4627842659}" destId="{0B26BF3D-0AC4-4DB2-809B-42CC8FBC0943}" srcOrd="2" destOrd="0" presId="urn:microsoft.com/office/officeart/2005/8/layout/process3"/>
    <dgm:cxn modelId="{A8495C10-FD98-416D-B310-3B419A6D18E4}" type="presParOf" srcId="{093B8A24-9648-4034-B830-211A0D1C0EA0}" destId="{A8B33E6D-D0B4-4F81-BFAC-201FA3A36DA2}" srcOrd="1" destOrd="0" presId="urn:microsoft.com/office/officeart/2005/8/layout/process3"/>
    <dgm:cxn modelId="{45B7E648-73FD-4007-B69B-A8F7CD9F53FF}" type="presParOf" srcId="{A8B33E6D-D0B4-4F81-BFAC-201FA3A36DA2}" destId="{310767FF-FA72-40B5-B6A2-FD1FA2E12052}" srcOrd="0" destOrd="0" presId="urn:microsoft.com/office/officeart/2005/8/layout/process3"/>
    <dgm:cxn modelId="{1AF50DD1-FBC1-42A2-B5D1-70D0E3BB949C}" type="presParOf" srcId="{093B8A24-9648-4034-B830-211A0D1C0EA0}" destId="{66FF8D07-F7CF-4923-ACCC-E52EC545C70E}" srcOrd="2" destOrd="0" presId="urn:microsoft.com/office/officeart/2005/8/layout/process3"/>
    <dgm:cxn modelId="{E20EE271-50FE-42BA-80C3-8718B196BE84}" type="presParOf" srcId="{66FF8D07-F7CF-4923-ACCC-E52EC545C70E}" destId="{4BFEBA22-28D8-40C1-9599-FCB27198B3DB}" srcOrd="0" destOrd="0" presId="urn:microsoft.com/office/officeart/2005/8/layout/process3"/>
    <dgm:cxn modelId="{98531742-5620-493D-B28A-5B01A6FF2A46}" type="presParOf" srcId="{66FF8D07-F7CF-4923-ACCC-E52EC545C70E}" destId="{A606D181-F3D5-44BE-A588-5188ABF33ED8}" srcOrd="1" destOrd="0" presId="urn:microsoft.com/office/officeart/2005/8/layout/process3"/>
    <dgm:cxn modelId="{027D0889-80FE-4902-B421-D2F5489E9445}" type="presParOf" srcId="{66FF8D07-F7CF-4923-ACCC-E52EC545C70E}" destId="{1534CA49-8666-4266-9883-912AA744BBC3}" srcOrd="2" destOrd="0" presId="urn:microsoft.com/office/officeart/2005/8/layout/process3"/>
    <dgm:cxn modelId="{5487918F-34F9-463B-9CDD-E97F54880297}" type="presParOf" srcId="{093B8A24-9648-4034-B830-211A0D1C0EA0}" destId="{07881DCC-48D2-45AB-BEAA-37D3B4B67614}" srcOrd="3" destOrd="0" presId="urn:microsoft.com/office/officeart/2005/8/layout/process3"/>
    <dgm:cxn modelId="{83667ACB-C7F2-472B-82F9-993005854FAD}" type="presParOf" srcId="{07881DCC-48D2-45AB-BEAA-37D3B4B67614}" destId="{225996B9-4C2B-4A57-8786-392384893C1E}" srcOrd="0" destOrd="0" presId="urn:microsoft.com/office/officeart/2005/8/layout/process3"/>
    <dgm:cxn modelId="{BBC1AE82-5BB2-4EA1-BBE8-B9873C4AB085}" type="presParOf" srcId="{093B8A24-9648-4034-B830-211A0D1C0EA0}" destId="{F7E74D92-DC6C-49EF-A59D-9A4D132E643A}" srcOrd="4" destOrd="0" presId="urn:microsoft.com/office/officeart/2005/8/layout/process3"/>
    <dgm:cxn modelId="{14F5E7D9-E7FD-4F73-8846-281C2E6B07FF}" type="presParOf" srcId="{F7E74D92-DC6C-49EF-A59D-9A4D132E643A}" destId="{E885C401-ADB6-4813-9A8F-0D4F2229B939}" srcOrd="0" destOrd="0" presId="urn:microsoft.com/office/officeart/2005/8/layout/process3"/>
    <dgm:cxn modelId="{4FC77F96-F4B3-408B-9040-68A8D8D96A76}" type="presParOf" srcId="{F7E74D92-DC6C-49EF-A59D-9A4D132E643A}" destId="{13581863-12A3-4166-A980-761C7061C53F}" srcOrd="1" destOrd="0" presId="urn:microsoft.com/office/officeart/2005/8/layout/process3"/>
    <dgm:cxn modelId="{806129A2-5B9A-4240-B60D-3E0A112E80E5}" type="presParOf" srcId="{F7E74D92-DC6C-49EF-A59D-9A4D132E643A}" destId="{AEC6793A-BD79-4B8E-92A6-B8873F8C48E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980FE-0891-488A-BC1D-A442088D9118}">
      <dsp:nvSpPr>
        <dsp:cNvPr id="0" name=""/>
        <dsp:cNvSpPr/>
      </dsp:nvSpPr>
      <dsp:spPr>
        <a:xfrm>
          <a:off x="3760" y="1210552"/>
          <a:ext cx="1709923" cy="848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Training of Trainers </a:t>
          </a:r>
          <a:endParaRPr lang="aa-ET" sz="1500" kern="1200" dirty="0"/>
        </a:p>
      </dsp:txBody>
      <dsp:txXfrm>
        <a:off x="3760" y="1210552"/>
        <a:ext cx="1709923" cy="565858"/>
      </dsp:txXfrm>
    </dsp:sp>
    <dsp:sp modelId="{0B26BF3D-0AC4-4DB2-809B-42CC8FBC0943}">
      <dsp:nvSpPr>
        <dsp:cNvPr id="0" name=""/>
        <dsp:cNvSpPr/>
      </dsp:nvSpPr>
      <dsp:spPr>
        <a:xfrm>
          <a:off x="353985" y="1776410"/>
          <a:ext cx="1709923" cy="153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First week of February 2023</a:t>
          </a:r>
          <a:endParaRPr lang="aa-ET" sz="1500" kern="1200" dirty="0"/>
        </a:p>
      </dsp:txBody>
      <dsp:txXfrm>
        <a:off x="399061" y="1821486"/>
        <a:ext cx="1619771" cy="1448848"/>
      </dsp:txXfrm>
    </dsp:sp>
    <dsp:sp modelId="{A8B33E6D-D0B4-4F81-BFAC-201FA3A36DA2}">
      <dsp:nvSpPr>
        <dsp:cNvPr id="0" name=""/>
        <dsp:cNvSpPr/>
      </dsp:nvSpPr>
      <dsp:spPr>
        <a:xfrm>
          <a:off x="1972902" y="1280620"/>
          <a:ext cx="549542" cy="42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a-ET" sz="1200" kern="1200"/>
        </a:p>
      </dsp:txBody>
      <dsp:txXfrm>
        <a:off x="1972902" y="1365764"/>
        <a:ext cx="421826" cy="255433"/>
      </dsp:txXfrm>
    </dsp:sp>
    <dsp:sp modelId="{A606D181-F3D5-44BE-A588-5188ABF33ED8}">
      <dsp:nvSpPr>
        <dsp:cNvPr id="0" name=""/>
        <dsp:cNvSpPr/>
      </dsp:nvSpPr>
      <dsp:spPr>
        <a:xfrm>
          <a:off x="2750557" y="1210552"/>
          <a:ext cx="1709923" cy="848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Provincial Centers Trainings </a:t>
          </a:r>
          <a:endParaRPr lang="aa-ET" sz="1500" kern="1200" dirty="0"/>
        </a:p>
      </dsp:txBody>
      <dsp:txXfrm>
        <a:off x="2750557" y="1210552"/>
        <a:ext cx="1709923" cy="565858"/>
      </dsp:txXfrm>
    </dsp:sp>
    <dsp:sp modelId="{1534CA49-8666-4266-9883-912AA744BBC3}">
      <dsp:nvSpPr>
        <dsp:cNvPr id="0" name=""/>
        <dsp:cNvSpPr/>
      </dsp:nvSpPr>
      <dsp:spPr>
        <a:xfrm>
          <a:off x="3100782" y="1776410"/>
          <a:ext cx="1709923" cy="153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2</a:t>
          </a:r>
          <a:r>
            <a:rPr lang="en-US" sz="1500" kern="1200" baseline="30000" dirty="0"/>
            <a:t>nd</a:t>
          </a:r>
          <a:r>
            <a:rPr lang="en-US" sz="1500" kern="1200" dirty="0"/>
            <a:t> Week of February 2023 </a:t>
          </a:r>
          <a:endParaRPr lang="aa-ET" sz="1500" kern="1200" dirty="0"/>
        </a:p>
      </dsp:txBody>
      <dsp:txXfrm>
        <a:off x="3145858" y="1821486"/>
        <a:ext cx="1619771" cy="1448848"/>
      </dsp:txXfrm>
    </dsp:sp>
    <dsp:sp modelId="{07881DCC-48D2-45AB-BEAA-37D3B4B67614}">
      <dsp:nvSpPr>
        <dsp:cNvPr id="0" name=""/>
        <dsp:cNvSpPr/>
      </dsp:nvSpPr>
      <dsp:spPr>
        <a:xfrm rot="4334">
          <a:off x="4719698" y="1282371"/>
          <a:ext cx="549543" cy="42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a-ET" sz="1200" kern="1200"/>
        </a:p>
      </dsp:txBody>
      <dsp:txXfrm>
        <a:off x="4719698" y="1367434"/>
        <a:ext cx="421827" cy="255433"/>
      </dsp:txXfrm>
    </dsp:sp>
    <dsp:sp modelId="{13581863-12A3-4166-A980-761C7061C53F}">
      <dsp:nvSpPr>
        <dsp:cNvPr id="0" name=""/>
        <dsp:cNvSpPr/>
      </dsp:nvSpPr>
      <dsp:spPr>
        <a:xfrm>
          <a:off x="5497353" y="1200162"/>
          <a:ext cx="1709923" cy="890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District and facility Training </a:t>
          </a:r>
          <a:endParaRPr lang="aa-ET" sz="1500" kern="1200" dirty="0"/>
        </a:p>
      </dsp:txBody>
      <dsp:txXfrm>
        <a:off x="5497353" y="1200162"/>
        <a:ext cx="1709923" cy="593563"/>
      </dsp:txXfrm>
    </dsp:sp>
    <dsp:sp modelId="{AEC6793A-BD79-4B8E-92A6-B8873F8C48E3}">
      <dsp:nvSpPr>
        <dsp:cNvPr id="0" name=""/>
        <dsp:cNvSpPr/>
      </dsp:nvSpPr>
      <dsp:spPr>
        <a:xfrm>
          <a:off x="5847578" y="1786800"/>
          <a:ext cx="1709923" cy="1539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Implementing partner driven </a:t>
          </a:r>
          <a:endParaRPr lang="aa-ET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From mid February to end of April 2023</a:t>
          </a:r>
          <a:endParaRPr lang="aa-ET" sz="1500" kern="1200" dirty="0"/>
        </a:p>
      </dsp:txBody>
      <dsp:txXfrm>
        <a:off x="5892654" y="1831876"/>
        <a:ext cx="1619771" cy="1448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8334-1934-554D-8D26-A6A94109D6C0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0534E-29EC-A647-9ADF-50F41A562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38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C6249-21C5-48FE-943D-76C3FFA5B5EC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ECD29-4A62-4CD2-9EA9-66728CE06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5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ECD29-4A62-4CD2-9EA9-66728CE067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5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ECD29-4A62-4CD2-9EA9-66728CE067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1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189038" y="3213100"/>
            <a:ext cx="7559675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11" descr="Zambian fla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4310"/>
          <a:stretch/>
        </p:blipFill>
        <p:spPr>
          <a:xfrm>
            <a:off x="8153400" y="59436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oat of ar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052514"/>
            <a:ext cx="7561263" cy="2046287"/>
          </a:xfrm>
        </p:spPr>
        <p:txBody>
          <a:bodyPr anchor="b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5"/>
            <a:ext cx="7561263" cy="2016125"/>
          </a:xfrm>
        </p:spPr>
        <p:txBody>
          <a:bodyPr/>
          <a:lstStyle>
            <a:lvl1pPr marL="0" indent="0">
              <a:buFont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9038" y="6245225"/>
            <a:ext cx="7559675" cy="476250"/>
          </a:xfrm>
        </p:spPr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4310"/>
          <a:stretch/>
        </p:blipFill>
        <p:spPr>
          <a:xfrm>
            <a:off x="8153400" y="59436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oat of ar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4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195034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9" y="274640"/>
            <a:ext cx="1889125" cy="58515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1" y="274640"/>
            <a:ext cx="5519738" cy="58515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405938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16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772400" cy="914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9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839913"/>
            <a:ext cx="2590800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oat of a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334000" cy="1371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772400" cy="137256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rgbClr val="06941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839913"/>
            <a:ext cx="2590800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at of a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7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914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468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330201"/>
            <a:ext cx="8433112" cy="5250792"/>
          </a:xfrm>
          <a:prstGeom prst="rect">
            <a:avLst/>
          </a:prstGeom>
        </p:spPr>
        <p:txBody>
          <a:bodyPr anchorCtr="1"/>
          <a:lstStyle>
            <a:lvl1pPr algn="ctr">
              <a:defRPr sz="3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9144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8913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189038" y="3213100"/>
            <a:ext cx="7559675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Picture 11" descr="Zambian fla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4310"/>
          <a:stretch/>
        </p:blipFill>
        <p:spPr>
          <a:xfrm>
            <a:off x="8153400" y="59436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oat of arm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052514"/>
            <a:ext cx="7561263" cy="204628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5"/>
            <a:ext cx="7561263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9038" y="6245225"/>
            <a:ext cx="7559675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74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10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2023 ZCGs Overview </a:t>
            </a:r>
          </a:p>
        </p:txBody>
      </p:sp>
    </p:spTree>
    <p:extLst>
      <p:ext uri="{BB962C8B-B14F-4D97-AF65-F5344CB8AC3E}">
        <p14:creationId xmlns:p14="http://schemas.microsoft.com/office/powerpoint/2010/main" val="409587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8138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81200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30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74638"/>
            <a:ext cx="71945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2"/>
            <a:ext cx="370363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600202"/>
            <a:ext cx="3705225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34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7543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151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906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412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240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183261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285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9" y="274640"/>
            <a:ext cx="18891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1" y="274640"/>
            <a:ext cx="55197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04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12" descr="coat of ar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858000" cy="137160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069417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81389"/>
            <a:ext cx="7772400" cy="1362075"/>
          </a:xfrm>
        </p:spPr>
        <p:txBody>
          <a:bodyPr anchor="t"/>
          <a:lstStyle>
            <a:lvl1pPr algn="l">
              <a:defRPr sz="3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81200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705400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899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77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90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200400" y="1839913"/>
            <a:ext cx="2590800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MINISTRY OF HEALTH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4" descr="coat of ar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334000" cy="1371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772400" cy="137256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rgbClr val="06941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04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439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189038" y="3213100"/>
            <a:ext cx="7559675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Picture 11" descr="Zambian fla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4310"/>
          <a:stretch/>
        </p:blipFill>
        <p:spPr>
          <a:xfrm>
            <a:off x="8153400" y="5968025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4" descr="coat of arm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052514"/>
            <a:ext cx="7561263" cy="204628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5"/>
            <a:ext cx="7561263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9038" y="6245225"/>
            <a:ext cx="7559675" cy="476250"/>
          </a:xfrm>
        </p:spPr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528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6085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coat of ar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8138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509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2"/>
            <a:ext cx="370363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600202"/>
            <a:ext cx="3705225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372382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183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74638"/>
            <a:ext cx="7194550" cy="1143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2"/>
            <a:ext cx="3703638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600202"/>
            <a:ext cx="3705225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15411048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577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30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405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43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290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9" y="274640"/>
            <a:ext cx="18891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1" y="274640"/>
            <a:ext cx="55197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23911352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189038" y="3213100"/>
            <a:ext cx="7559675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11" descr="Zambian fla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r="4310"/>
          <a:stretch/>
        </p:blipFill>
        <p:spPr>
          <a:xfrm>
            <a:off x="8153400" y="5968025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oat of arm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052514"/>
            <a:ext cx="7561263" cy="2046287"/>
          </a:xfrm>
        </p:spPr>
        <p:txBody>
          <a:bodyPr anchor="b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5"/>
            <a:ext cx="7561263" cy="2016125"/>
          </a:xfrm>
        </p:spPr>
        <p:txBody>
          <a:bodyPr/>
          <a:lstStyle>
            <a:lvl1pPr marL="0" indent="0">
              <a:buFont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9038" y="6245225"/>
            <a:ext cx="7559675" cy="476250"/>
          </a:xfrm>
        </p:spPr>
        <p:txBody>
          <a:bodyPr/>
          <a:lstStyle>
            <a:lvl1pPr>
              <a:defRPr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0369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648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 descr="coat of arm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81389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81200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122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2"/>
            <a:ext cx="3703638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600202"/>
            <a:ext cx="3705225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43895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7543801" cy="1143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74875"/>
            <a:ext cx="4040188" cy="3951288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1359507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01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3801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61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713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658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370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9" y="274640"/>
            <a:ext cx="18891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1" y="274640"/>
            <a:ext cx="551973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ea typeface="+mn-ea"/>
              </a:defRPr>
            </a:lvl1pPr>
          </a:lstStyle>
          <a:p>
            <a:r>
              <a:rPr lang="en-US" alt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3527239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189038" y="3213100"/>
            <a:ext cx="7559675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11" descr="Zambian fla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4310"/>
          <a:stretch/>
        </p:blipFill>
        <p:spPr>
          <a:xfrm>
            <a:off x="8153400" y="59436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oat of ar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052514"/>
            <a:ext cx="7561263" cy="2046287"/>
          </a:xfrm>
        </p:spPr>
        <p:txBody>
          <a:bodyPr anchor="b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357565"/>
            <a:ext cx="7561263" cy="2016125"/>
          </a:xfrm>
        </p:spPr>
        <p:txBody>
          <a:bodyPr/>
          <a:lstStyle>
            <a:lvl1pPr marL="0" indent="0">
              <a:buFont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189038" y="6245225"/>
            <a:ext cx="7559675" cy="476250"/>
          </a:xfrm>
        </p:spPr>
        <p:txBody>
          <a:bodyPr/>
          <a:lstStyle>
            <a:lvl1pPr>
              <a:defRPr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4310"/>
          <a:stretch/>
        </p:blipFill>
        <p:spPr>
          <a:xfrm>
            <a:off x="8153400" y="59436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oat of ar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288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176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81389"/>
            <a:ext cx="7772400" cy="1362075"/>
          </a:xfrm>
        </p:spPr>
        <p:txBody>
          <a:bodyPr anchor="t"/>
          <a:lstStyle>
            <a:lvl1pPr algn="l">
              <a:defRPr sz="3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81200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47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4160852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1" y="274638"/>
            <a:ext cx="7194550" cy="1143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2"/>
            <a:ext cx="3703638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600202"/>
            <a:ext cx="3705225" cy="4525963"/>
          </a:xfrm>
        </p:spPr>
        <p:txBody>
          <a:bodyPr/>
          <a:lstStyle>
            <a:lvl1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396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74638"/>
            <a:ext cx="7543801" cy="1143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74875"/>
            <a:ext cx="4040188" cy="3951288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70605"/>
                </a:solidFill>
                <a:latin typeface="Arial" charset="0"/>
                <a:cs typeface="Arial" charset="0"/>
              </a:rPr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127639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715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401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3008313" cy="1162050"/>
          </a:xfrm>
        </p:spPr>
        <p:txBody>
          <a:bodyPr anchor="b"/>
          <a:lstStyle>
            <a:lvl1pPr algn="l">
              <a:defRPr sz="15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273052"/>
            <a:ext cx="5111750" cy="5853113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70605"/>
                </a:solidFill>
                <a:latin typeface="Arial" charset="0"/>
                <a:cs typeface="Arial" charset="0"/>
              </a:rPr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663347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70605"/>
                </a:solidFill>
                <a:latin typeface="Arial" charset="0"/>
                <a:cs typeface="Arial" charset="0"/>
              </a:rPr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23747318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70605"/>
                </a:solidFill>
                <a:latin typeface="Arial" charset="0"/>
                <a:cs typeface="Arial" charset="0"/>
              </a:rPr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2957828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9" y="274640"/>
            <a:ext cx="1889125" cy="58515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1" y="274640"/>
            <a:ext cx="5519738" cy="5851525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70605"/>
                </a:solidFill>
                <a:latin typeface="Arial" charset="0"/>
                <a:cs typeface="Arial" charset="0"/>
              </a:rPr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2258119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2" descr="coat of a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858000" cy="137160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069417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2" descr="coat of a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94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0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31528118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772400" cy="914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7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72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839913"/>
            <a:ext cx="2590800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oat of a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334000" cy="1371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8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772400" cy="1372562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000" b="1">
                <a:solidFill>
                  <a:srgbClr val="069417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839913"/>
            <a:ext cx="2590800" cy="3698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3400" y="115888"/>
            <a:ext cx="838200" cy="7508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coat of a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76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237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9144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48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3008313" cy="1162050"/>
          </a:xfrm>
        </p:spPr>
        <p:txBody>
          <a:bodyPr anchor="b"/>
          <a:lstStyle>
            <a:lvl1pPr algn="l">
              <a:defRPr sz="15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0" y="273052"/>
            <a:ext cx="5111750" cy="5853113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2"/>
            <a:ext cx="3008313" cy="4691063"/>
          </a:xfrm>
        </p:spPr>
        <p:txBody>
          <a:bodyPr/>
          <a:lstStyle>
            <a:lvl1pPr marL="0" indent="0">
              <a:buNone/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93976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</p:spTree>
    <p:extLst>
      <p:ext uri="{BB962C8B-B14F-4D97-AF65-F5344CB8AC3E}">
        <p14:creationId xmlns:p14="http://schemas.microsoft.com/office/powerpoint/2010/main" val="12612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56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561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45225"/>
            <a:ext cx="7561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solidFill>
                  <a:srgbClr val="007E00"/>
                </a:solidFill>
              </a:defRPr>
            </a:lvl1pPr>
          </a:lstStyle>
          <a:p>
            <a:r>
              <a:rPr lang="en-US" dirty="0"/>
              <a:t>National HIV Program Focus for 2020/2021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87450" y="1484313"/>
            <a:ext cx="7561263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Zambian flag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/>
          <a:srcRect r="4310"/>
          <a:stretch/>
        </p:blipFill>
        <p:spPr>
          <a:xfrm>
            <a:off x="8229600" y="762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0"/>
          <a:srcRect r="4310"/>
          <a:stretch/>
        </p:blipFill>
        <p:spPr>
          <a:xfrm>
            <a:off x="8229600" y="762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99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  <p:sldLayoutId id="2147483690" r:id="rId14"/>
    <p:sldLayoutId id="2147483692" r:id="rId15"/>
    <p:sldLayoutId id="2147483693" r:id="rId16"/>
    <p:sldLayoutId id="2147483758" r:id="rId1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56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561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45225"/>
            <a:ext cx="7561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solidFill>
                  <a:srgbClr val="007E00"/>
                </a:solidFill>
              </a:defRPr>
            </a:lvl1pPr>
          </a:lstStyle>
          <a:p>
            <a:r>
              <a:rPr lang="en-US" dirty="0"/>
              <a:t>National HIV Program Focus for 2020/2021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87450" y="1484313"/>
            <a:ext cx="7561263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Zambian flag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/>
          <a:srcRect r="4310"/>
          <a:stretch/>
        </p:blipFill>
        <p:spPr>
          <a:xfrm>
            <a:off x="8229600" y="762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36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2" r:id="rId16"/>
    <p:sldLayoutId id="2147483713" r:id="rId1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56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561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45225"/>
            <a:ext cx="7561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solidFill>
                  <a:srgbClr val="007E00"/>
                </a:solidFill>
                <a:ea typeface="MS PGothic" panose="020B0600070205080204" pitchFamily="34" charset="-128"/>
              </a:defRPr>
            </a:lvl1pPr>
          </a:lstStyle>
          <a:p>
            <a:r>
              <a:rPr lang="en-US" altLang="en-US" dirty="0"/>
              <a:t>National HIV Program Focus for 2020/2021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87450" y="1484313"/>
            <a:ext cx="7561263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pic>
        <p:nvPicPr>
          <p:cNvPr id="2058" name="Picture 10" descr="Zambian flag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/>
          <a:srcRect r="4310"/>
          <a:stretch/>
        </p:blipFill>
        <p:spPr>
          <a:xfrm>
            <a:off x="8229600" y="100625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0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56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561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45225"/>
            <a:ext cx="7561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solidFill>
                  <a:srgbClr val="007E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en-US" dirty="0"/>
              <a:t>National HIV Program Focus for 2020/2021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87450" y="1484313"/>
            <a:ext cx="7561263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Zambian flag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/>
          <a:srcRect r="4310"/>
          <a:stretch/>
        </p:blipFill>
        <p:spPr>
          <a:xfrm>
            <a:off x="8229600" y="100625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39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Times New Roman" panose="02020603050405020304" pitchFamily="18" charset="0"/>
          <a:ea typeface="MS PGothic" panose="020B0600070205080204" pitchFamily="34" charset="-128"/>
          <a:cs typeface="Times New Roman" panose="02020603050405020304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Times New Roman" panose="02020603050405020304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Times New Roman" panose="02020603050405020304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Times New Roman" panose="02020603050405020304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Times New Roman" panose="02020603050405020304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anose="02020603050405020304" pitchFamily="18" charset="0"/>
          <a:ea typeface="MS PGothic" panose="020B0600070205080204" pitchFamily="34" charset="-128"/>
          <a:cs typeface="Times New Roman" panose="02020603050405020304" pitchFamily="18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561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5612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45225"/>
            <a:ext cx="7561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smtClean="0">
                <a:solidFill>
                  <a:srgbClr val="007E00"/>
                </a:solidFill>
              </a:defRPr>
            </a:lvl1pPr>
          </a:lstStyle>
          <a:p>
            <a:r>
              <a:rPr lang="en-US" dirty="0">
                <a:solidFill>
                  <a:srgbClr val="070605"/>
                </a:solidFill>
                <a:latin typeface="Arial" charset="0"/>
                <a:cs typeface="Arial" charset="0"/>
              </a:rPr>
              <a:t>National HIV Program Focus for 2020/2021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7325" cy="6858000"/>
          </a:xfrm>
          <a:prstGeom prst="rect">
            <a:avLst/>
          </a:prstGeom>
          <a:solidFill>
            <a:srgbClr val="E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388" y="0"/>
            <a:ext cx="2159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88" y="0"/>
            <a:ext cx="215900" cy="6858000"/>
          </a:xfrm>
          <a:prstGeom prst="rect">
            <a:avLst/>
          </a:prstGeom>
          <a:solidFill>
            <a:srgbClr val="FA75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87450" y="1484313"/>
            <a:ext cx="7561263" cy="0"/>
          </a:xfrm>
          <a:prstGeom prst="line">
            <a:avLst/>
          </a:prstGeom>
          <a:noFill/>
          <a:ln w="57150">
            <a:solidFill>
              <a:srgbClr val="EE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35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1188" y="0"/>
            <a:ext cx="215900" cy="6858000"/>
          </a:xfrm>
          <a:prstGeom prst="rect">
            <a:avLst/>
          </a:prstGeom>
          <a:solidFill>
            <a:srgbClr val="007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Zambian flag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7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0"/>
          <a:srcRect r="4310"/>
          <a:stretch/>
        </p:blipFill>
        <p:spPr>
          <a:xfrm>
            <a:off x="8229600" y="762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0"/>
          <a:srcRect r="4310"/>
          <a:stretch/>
        </p:blipFill>
        <p:spPr>
          <a:xfrm>
            <a:off x="8229600" y="76200"/>
            <a:ext cx="838200" cy="813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3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  <a:ea typeface="MS PGothic" panose="020B0600070205080204" pitchFamily="34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7E00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pmc.org/backend/ptpmcrender.fcgi?accid=PMC4412467&amp;blobtype=pdf" TargetMode="External"/><Relationship Id="rId5" Type="http://schemas.openxmlformats.org/officeDocument/2006/relationships/hyperlink" Target="https://onlinelibrary.wiley.com/doi/epdf/10.1111/j.1468-1293.2012.01060.x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44" y="2474360"/>
            <a:ext cx="7949293" cy="593536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009900"/>
                </a:solidFill>
                <a:latin typeface="Gill Sans MT" pitchFamily="34" charset="0"/>
                <a:cs typeface="Arial" panose="020B0604020202020204" pitchFamily="34" charset="0"/>
              </a:rPr>
              <a:t>Overview of the 2023 Zambia Consolidated Guidelines for Treatment and Prevention of HIV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9DA4FBB-A8A3-4493-958A-CD97592C1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971" y="4724814"/>
            <a:ext cx="4472510" cy="1326852"/>
          </a:xfrm>
        </p:spPr>
        <p:txBody>
          <a:bodyPr/>
          <a:lstStyle/>
          <a:p>
            <a:r>
              <a:rPr lang="en-ZA" dirty="0"/>
              <a:t>Dr Suilanji Sivile</a:t>
            </a:r>
          </a:p>
          <a:p>
            <a:r>
              <a:rPr lang="en-ZA" dirty="0"/>
              <a:t>National HIV Technical Advisor </a:t>
            </a:r>
          </a:p>
          <a:p>
            <a:r>
              <a:rPr lang="en-ZA" dirty="0"/>
              <a:t>Ministry of Health.</a:t>
            </a:r>
          </a:p>
          <a:p>
            <a:endParaRPr lang="en-US" dirty="0"/>
          </a:p>
          <a:p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56671-5E01-4A95-8E5C-CBA478591F43}"/>
              </a:ext>
            </a:extLst>
          </p:cNvPr>
          <p:cNvSpPr/>
          <p:nvPr/>
        </p:nvSpPr>
        <p:spPr>
          <a:xfrm>
            <a:off x="2286000" y="2771128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solidFill>
                  <a:srgbClr val="111111"/>
                </a:solidFill>
                <a:latin typeface="Roboto"/>
              </a:rPr>
              <a:t>.</a:t>
            </a:r>
            <a:endParaRPr lang="x-none" sz="1350" dirty="0"/>
          </a:p>
        </p:txBody>
      </p:sp>
      <p:pic>
        <p:nvPicPr>
          <p:cNvPr id="6" name="Picture 5" descr="Animated Flag of Zambia  ">
            <a:extLst>
              <a:ext uri="{FF2B5EF4-FFF2-40B4-BE49-F238E27FC236}">
                <a16:creationId xmlns:a16="http://schemas.microsoft.com/office/drawing/2014/main" id="{EA3266F0-9A6C-4F8B-87B8-260CFC0E35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83"/>
            <a:ext cx="853177" cy="66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E952B-1FE1-41D9-A2FD-D9135739E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48" t="12568" r="36486" b="32705"/>
          <a:stretch/>
        </p:blipFill>
        <p:spPr>
          <a:xfrm rot="2017621">
            <a:off x="6333238" y="3850243"/>
            <a:ext cx="2007832" cy="21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8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3ED9-16ED-8A6B-52D3-29615263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88" y="2222754"/>
            <a:ext cx="8433112" cy="1270598"/>
          </a:xfrm>
        </p:spPr>
        <p:txBody>
          <a:bodyPr/>
          <a:lstStyle/>
          <a:p>
            <a:r>
              <a:rPr lang="en-US" sz="3200" dirty="0"/>
              <a:t>ÉCLAIR, HPTN 084, HPTN 083, HPTN 077</a:t>
            </a:r>
            <a:endParaRPr lang="aa-ET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CAC2A-291C-06CE-1E93-6DC347C25C13}"/>
              </a:ext>
            </a:extLst>
          </p:cNvPr>
          <p:cNvSpPr txBox="1"/>
          <p:nvPr/>
        </p:nvSpPr>
        <p:spPr bwMode="auto">
          <a:xfrm>
            <a:off x="836761" y="3571639"/>
            <a:ext cx="777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202883" algn="just">
              <a:spcBef>
                <a:spcPts val="270"/>
              </a:spcBef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meta-analysis of the blinded phase of the two efficacy studies found a 79% reduction in risk of HIV acquisition among study participants receiving CAB-LA when compared with participants receiving TDF/ FTC as oral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PrEP.</a:t>
            </a:r>
            <a:endParaRPr lang="aa-E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2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1FF381-E34D-0CEC-5225-BA564CB9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 Oral PrEP</a:t>
            </a:r>
            <a:endParaRPr lang="aa-E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7CC51-0A91-4EA2-4696-14233D582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No requirement for baseline creatinine testing </a:t>
            </a:r>
          </a:p>
          <a:p>
            <a:pPr>
              <a:lnSpc>
                <a:spcPct val="200000"/>
              </a:lnSpc>
            </a:pPr>
            <a:r>
              <a:rPr lang="en-US" dirty="0"/>
              <a:t>Pre loading for 7days for both males and females as opposed to 21 days in females </a:t>
            </a:r>
          </a:p>
          <a:p>
            <a:pPr>
              <a:lnSpc>
                <a:spcPct val="200000"/>
              </a:lnSpc>
            </a:pPr>
            <a:r>
              <a:rPr lang="en-US" dirty="0"/>
              <a:t>Emphasis on PrEP for AGYW and PBFW women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1687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A6FF-74CB-8A13-814D-E52B8EED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Treatment and Care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EEF81-E776-58D3-4223-549DDFC98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27" t="22316" r="35100" b="40828"/>
          <a:stretch/>
        </p:blipFill>
        <p:spPr>
          <a:xfrm>
            <a:off x="1848037" y="1572807"/>
            <a:ext cx="6240088" cy="4844618"/>
          </a:xfrm>
        </p:spPr>
      </p:pic>
    </p:spTree>
    <p:extLst>
      <p:ext uri="{BB962C8B-B14F-4D97-AF65-F5344CB8AC3E}">
        <p14:creationId xmlns:p14="http://schemas.microsoft.com/office/powerpoint/2010/main" val="411433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7F92-1F20-4AA8-B145-4D469273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DTG for Children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03DC-743A-4C75-B0E2-BD83C5BA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600200"/>
            <a:ext cx="3173961" cy="4525963"/>
          </a:xfrm>
        </p:spPr>
        <p:txBody>
          <a:bodyPr/>
          <a:lstStyle/>
          <a:p>
            <a:r>
              <a:rPr lang="en-US" dirty="0"/>
              <a:t>Zambia recommended the use of Dolutegravir  for children &gt; 3kgs and &gt;4weeks</a:t>
            </a:r>
          </a:p>
          <a:p>
            <a:r>
              <a:rPr lang="en-US" dirty="0"/>
              <a:t>The implementation has started in a phased approach </a:t>
            </a:r>
          </a:p>
          <a:p>
            <a:endParaRPr lang="aa-E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4A649-0AFF-4BEB-B67B-B8253BD89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43063"/>
            <a:ext cx="4365114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9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E3CE-A0C0-4044-8E46-B778E3EC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DTG without viral load testing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8448-6C55-4979-A34C-2996F1EAB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450" y="1600200"/>
            <a:ext cx="3462135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Based on the VISEND and NADIA trials finding. Zambia Has recommended the transitioning from TLE to TLD without a viral load test.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Recycling of the NRTI backbone could be  efficacious</a:t>
            </a:r>
            <a:endParaRPr lang="aa-ET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AC3B8-A9B8-45CB-9D2F-B5FA38049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6" t="30023" r="4323" b="18159"/>
          <a:stretch/>
        </p:blipFill>
        <p:spPr>
          <a:xfrm>
            <a:off x="4572000" y="1849580"/>
            <a:ext cx="4354051" cy="40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B932-2B29-4048-AA09-70B22C50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Phasing out of EFV and NVP based Regimen </a:t>
            </a:r>
            <a:endParaRPr lang="aa-ET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64919A-A959-409C-B6A1-34EFB135D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56" t="36641" r="10611" b="19891"/>
          <a:stretch/>
        </p:blipFill>
        <p:spPr>
          <a:xfrm>
            <a:off x="4378037" y="1950720"/>
            <a:ext cx="4444538" cy="450549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09B4CE-8B3F-4A15-A5AA-E72D10B813F2}"/>
              </a:ext>
            </a:extLst>
          </p:cNvPr>
          <p:cNvSpPr txBox="1"/>
          <p:nvPr/>
        </p:nvSpPr>
        <p:spPr>
          <a:xfrm>
            <a:off x="953193" y="1884218"/>
            <a:ext cx="3314007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Zambia recommends the phasing out of EFV and NVP based regimens based on the high pretreatment resistance found in the HIVDR survey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new patient should be initiated on TLE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b="1" i="1" dirty="0"/>
              <a:t>exceptional situations</a:t>
            </a:r>
            <a:r>
              <a:rPr lang="en-US" dirty="0"/>
              <a:t>, TLE can be continued based on side effects to DTG and patient preference</a:t>
            </a:r>
            <a:endParaRPr lang="aa-ET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F6ED7A-64B8-455D-A9C9-091233BB9BC8}"/>
              </a:ext>
            </a:extLst>
          </p:cNvPr>
          <p:cNvSpPr/>
          <p:nvPr/>
        </p:nvSpPr>
        <p:spPr>
          <a:xfrm>
            <a:off x="5857702" y="3779520"/>
            <a:ext cx="587433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484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4" y="0"/>
            <a:ext cx="215633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127" charset="-128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29600" y="0"/>
            <a:ext cx="914400" cy="941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127" charset="-128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7432"/>
            <a:ext cx="849630" cy="91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127" charset="-128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3000" y="257809"/>
            <a:ext cx="678179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5" dirty="0">
                <a:latin typeface="Trebuchet MS" panose="020B0703020202090204" pitchFamily="34" charset="0"/>
              </a:rPr>
              <a:t>Introduction to DRV-r</a:t>
            </a:r>
            <a:endParaRPr spc="-5" dirty="0">
              <a:latin typeface="Trebuchet MS" panose="020B070302020209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034A7-4F82-BE6C-0E46-3EB9C397095B}"/>
              </a:ext>
            </a:extLst>
          </p:cNvPr>
          <p:cNvSpPr/>
          <p:nvPr/>
        </p:nvSpPr>
        <p:spPr bwMode="auto">
          <a:xfrm>
            <a:off x="893010" y="2728273"/>
            <a:ext cx="8196717" cy="2218642"/>
          </a:xfrm>
          <a:prstGeom prst="rect">
            <a:avLst/>
          </a:prstGeom>
          <a:solidFill>
            <a:srgbClr val="C6D9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>
              <a:defRPr/>
            </a:pPr>
            <a:endParaRPr lang="en-US" sz="2400" b="1" dirty="0">
              <a:solidFill>
                <a:srgbClr val="000000"/>
              </a:solidFill>
              <a:latin typeface="Garamond" panose="02020404030301010803" pitchFamily="18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1FBF96-2D9B-9F71-D023-CEE6ACBFF3D3}"/>
              </a:ext>
            </a:extLst>
          </p:cNvPr>
          <p:cNvSpPr txBox="1"/>
          <p:nvPr/>
        </p:nvSpPr>
        <p:spPr>
          <a:xfrm>
            <a:off x="986142" y="2318555"/>
            <a:ext cx="20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  <a:latin typeface="Garamond" panose="02020404030301010803" pitchFamily="18" charset="0"/>
              </a:rPr>
              <a:t>What is Darunavir?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A17E9-135C-14E3-62CE-BC529D4772A1}"/>
              </a:ext>
            </a:extLst>
          </p:cNvPr>
          <p:cNvSpPr txBox="1"/>
          <p:nvPr/>
        </p:nvSpPr>
        <p:spPr>
          <a:xfrm>
            <a:off x="986142" y="3033441"/>
            <a:ext cx="3561298" cy="155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Darunavir (DRV) is in the </a:t>
            </a:r>
            <a:r>
              <a:rPr lang="en-US" sz="1800" b="1" dirty="0">
                <a:latin typeface="Garamond" panose="02020404030301010803" pitchFamily="18" charset="0"/>
              </a:rPr>
              <a:t>protease inhibitor</a:t>
            </a:r>
            <a:r>
              <a:rPr lang="en-US" sz="1800" dirty="0">
                <a:latin typeface="Garamond" panose="02020404030301010803" pitchFamily="18" charset="0"/>
              </a:rPr>
              <a:t> (PI) class of ARVs</a:t>
            </a:r>
          </a:p>
          <a:p>
            <a:pPr marL="166688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Like other PIs it must be </a:t>
            </a:r>
            <a:r>
              <a:rPr lang="en-US" sz="1800" b="1" dirty="0">
                <a:latin typeface="Garamond" panose="02020404030301010803" pitchFamily="18" charset="0"/>
              </a:rPr>
              <a:t>boosted with ritonavir </a:t>
            </a:r>
            <a:r>
              <a:rPr lang="en-US" sz="1800" dirty="0">
                <a:latin typeface="Garamond" panose="02020404030301010803" pitchFamily="18" charset="0"/>
              </a:rPr>
              <a:t>(RTV)</a:t>
            </a:r>
          </a:p>
          <a:p>
            <a:pPr marL="166688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It is considered the </a:t>
            </a:r>
            <a:r>
              <a:rPr lang="en-US" sz="1800" b="1" dirty="0">
                <a:latin typeface="Garamond" panose="02020404030301010803" pitchFamily="18" charset="0"/>
              </a:rPr>
              <a:t>best PI option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C2F33F-D09A-40CE-77AA-50A3CE63D26F}"/>
              </a:ext>
            </a:extLst>
          </p:cNvPr>
          <p:cNvCxnSpPr>
            <a:cxnSpLocks/>
          </p:cNvCxnSpPr>
          <p:nvPr/>
        </p:nvCxnSpPr>
        <p:spPr>
          <a:xfrm>
            <a:off x="4730944" y="2877421"/>
            <a:ext cx="0" cy="158299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426BB1D-75D9-BBC8-BB75-17C3D4933ACF}"/>
              </a:ext>
            </a:extLst>
          </p:cNvPr>
          <p:cNvSpPr txBox="1"/>
          <p:nvPr/>
        </p:nvSpPr>
        <p:spPr>
          <a:xfrm>
            <a:off x="5004515" y="2775678"/>
            <a:ext cx="3890706" cy="2069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66688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DRV/r (400/50 mg) is a new fixed-dose formulation of darunavir and ritonavir</a:t>
            </a:r>
          </a:p>
          <a:p>
            <a:pPr marL="166688" indent="-1666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It’s specifically for use in patients with </a:t>
            </a:r>
            <a:r>
              <a:rPr lang="en-US" sz="1800" b="1" dirty="0">
                <a:solidFill>
                  <a:prstClr val="black"/>
                </a:solidFill>
                <a:latin typeface="Garamond" panose="02020404030301010803" pitchFamily="18" charset="0"/>
              </a:rPr>
              <a:t>no prior PI exposure </a:t>
            </a: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or </a:t>
            </a:r>
            <a:r>
              <a:rPr lang="en-US" sz="1800" b="1" dirty="0">
                <a:solidFill>
                  <a:prstClr val="black"/>
                </a:solidFill>
                <a:latin typeface="Garamond" panose="02020404030301010803" pitchFamily="18" charset="0"/>
              </a:rPr>
              <a:t>no confirmed DRV-associated mutations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5730F9-7275-E9A6-633F-C9F67C1F2382}"/>
              </a:ext>
            </a:extLst>
          </p:cNvPr>
          <p:cNvSpPr txBox="1"/>
          <p:nvPr/>
        </p:nvSpPr>
        <p:spPr>
          <a:xfrm>
            <a:off x="4991369" y="2318555"/>
            <a:ext cx="28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  <a:latin typeface="Garamond" panose="02020404030301010803" pitchFamily="18" charset="0"/>
              </a:rPr>
              <a:t>What is DRV-r (400/50 mg)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4832FF-1196-77B7-914B-CD5AF2BE2354}"/>
              </a:ext>
            </a:extLst>
          </p:cNvPr>
          <p:cNvSpPr txBox="1"/>
          <p:nvPr/>
        </p:nvSpPr>
        <p:spPr>
          <a:xfrm>
            <a:off x="3839020" y="4964588"/>
            <a:ext cx="22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prstClr val="black"/>
                </a:solidFill>
                <a:latin typeface="Garamond" panose="02020404030301010803" pitchFamily="18" charset="0"/>
              </a:rPr>
              <a:t>Key Benefits of DRV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61FBED-98D2-0893-8014-F943012BCE40}"/>
              </a:ext>
            </a:extLst>
          </p:cNvPr>
          <p:cNvCxnSpPr>
            <a:cxnSpLocks/>
          </p:cNvCxnSpPr>
          <p:nvPr/>
        </p:nvCxnSpPr>
        <p:spPr bwMode="auto">
          <a:xfrm>
            <a:off x="1389300" y="5323483"/>
            <a:ext cx="6908256" cy="0"/>
          </a:xfrm>
          <a:prstGeom prst="straightConnector1">
            <a:avLst/>
          </a:prstGeom>
          <a:noFill/>
          <a:ln w="19050" cap="flat" cmpd="sng" algn="ctr">
            <a:solidFill>
              <a:srgbClr val="1F497D"/>
            </a:solidFill>
            <a:prstDash val="solid"/>
            <a:round/>
            <a:headEnd type="oval"/>
            <a:tailEnd type="oval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424C49-46FE-4492-B8F0-48FDEC5A29D7}"/>
              </a:ext>
            </a:extLst>
          </p:cNvPr>
          <p:cNvGrpSpPr/>
          <p:nvPr/>
        </p:nvGrpSpPr>
        <p:grpSpPr>
          <a:xfrm>
            <a:off x="1176071" y="5384437"/>
            <a:ext cx="590024" cy="494539"/>
            <a:chOff x="1057923" y="4310170"/>
            <a:chExt cx="789630" cy="789630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B48BDC3-7DD5-64FF-5B62-4F427DF90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421" y="4427842"/>
              <a:ext cx="552635" cy="554287"/>
            </a:xfrm>
            <a:custGeom>
              <a:avLst/>
              <a:gdLst>
                <a:gd name="T0" fmla="*/ 305 w 434"/>
                <a:gd name="T1" fmla="*/ 347 h 435"/>
                <a:gd name="T2" fmla="*/ 332 w 434"/>
                <a:gd name="T3" fmla="*/ 292 h 435"/>
                <a:gd name="T4" fmla="*/ 337 w 434"/>
                <a:gd name="T5" fmla="*/ 307 h 435"/>
                <a:gd name="T6" fmla="*/ 318 w 434"/>
                <a:gd name="T7" fmla="*/ 348 h 435"/>
                <a:gd name="T8" fmla="*/ 305 w 434"/>
                <a:gd name="T9" fmla="*/ 347 h 435"/>
                <a:gd name="T10" fmla="*/ 273 w 434"/>
                <a:gd name="T11" fmla="*/ 330 h 435"/>
                <a:gd name="T12" fmla="*/ 308 w 434"/>
                <a:gd name="T13" fmla="*/ 261 h 435"/>
                <a:gd name="T14" fmla="*/ 321 w 434"/>
                <a:gd name="T15" fmla="*/ 275 h 435"/>
                <a:gd name="T16" fmla="*/ 287 w 434"/>
                <a:gd name="T17" fmla="*/ 341 h 435"/>
                <a:gd name="T18" fmla="*/ 273 w 434"/>
                <a:gd name="T19" fmla="*/ 330 h 435"/>
                <a:gd name="T20" fmla="*/ 249 w 434"/>
                <a:gd name="T21" fmla="*/ 275 h 435"/>
                <a:gd name="T22" fmla="*/ 263 w 434"/>
                <a:gd name="T23" fmla="*/ 248 h 435"/>
                <a:gd name="T24" fmla="*/ 276 w 434"/>
                <a:gd name="T25" fmla="*/ 249 h 435"/>
                <a:gd name="T26" fmla="*/ 253 w 434"/>
                <a:gd name="T27" fmla="*/ 292 h 435"/>
                <a:gd name="T28" fmla="*/ 249 w 434"/>
                <a:gd name="T29" fmla="*/ 275 h 435"/>
                <a:gd name="T30" fmla="*/ 179 w 434"/>
                <a:gd name="T31" fmla="*/ 220 h 435"/>
                <a:gd name="T32" fmla="*/ 202 w 434"/>
                <a:gd name="T33" fmla="*/ 185 h 435"/>
                <a:gd name="T34" fmla="*/ 205 w 434"/>
                <a:gd name="T35" fmla="*/ 198 h 435"/>
                <a:gd name="T36" fmla="*/ 191 w 434"/>
                <a:gd name="T37" fmla="*/ 219 h 435"/>
                <a:gd name="T38" fmla="*/ 179 w 434"/>
                <a:gd name="T39" fmla="*/ 220 h 435"/>
                <a:gd name="T40" fmla="*/ 119 w 434"/>
                <a:gd name="T41" fmla="*/ 191 h 435"/>
                <a:gd name="T42" fmla="*/ 164 w 434"/>
                <a:gd name="T43" fmla="*/ 122 h 435"/>
                <a:gd name="T44" fmla="*/ 179 w 434"/>
                <a:gd name="T45" fmla="*/ 137 h 435"/>
                <a:gd name="T46" fmla="*/ 134 w 434"/>
                <a:gd name="T47" fmla="*/ 206 h 435"/>
                <a:gd name="T48" fmla="*/ 119 w 434"/>
                <a:gd name="T49" fmla="*/ 191 h 435"/>
                <a:gd name="T50" fmla="*/ 100 w 434"/>
                <a:gd name="T51" fmla="*/ 145 h 435"/>
                <a:gd name="T52" fmla="*/ 125 w 434"/>
                <a:gd name="T53" fmla="*/ 107 h 435"/>
                <a:gd name="T54" fmla="*/ 137 w 434"/>
                <a:gd name="T55" fmla="*/ 109 h 435"/>
                <a:gd name="T56" fmla="*/ 103 w 434"/>
                <a:gd name="T57" fmla="*/ 159 h 435"/>
                <a:gd name="T58" fmla="*/ 100 w 434"/>
                <a:gd name="T59" fmla="*/ 145 h 435"/>
                <a:gd name="T60" fmla="*/ 434 w 434"/>
                <a:gd name="T61" fmla="*/ 310 h 435"/>
                <a:gd name="T62" fmla="*/ 420 w 434"/>
                <a:gd name="T63" fmla="*/ 340 h 435"/>
                <a:gd name="T64" fmla="*/ 339 w 434"/>
                <a:gd name="T65" fmla="*/ 378 h 435"/>
                <a:gd name="T66" fmla="*/ 220 w 434"/>
                <a:gd name="T67" fmla="*/ 261 h 435"/>
                <a:gd name="T68" fmla="*/ 234 w 434"/>
                <a:gd name="T69" fmla="*/ 254 h 435"/>
                <a:gd name="T70" fmla="*/ 342 w 434"/>
                <a:gd name="T71" fmla="*/ 360 h 435"/>
                <a:gd name="T72" fmla="*/ 434 w 434"/>
                <a:gd name="T73" fmla="*/ 310 h 435"/>
                <a:gd name="T74" fmla="*/ 220 w 434"/>
                <a:gd name="T75" fmla="*/ 212 h 435"/>
                <a:gd name="T76" fmla="*/ 89 w 434"/>
                <a:gd name="T77" fmla="*/ 99 h 435"/>
                <a:gd name="T78" fmla="*/ 0 w 434"/>
                <a:gd name="T79" fmla="*/ 157 h 435"/>
                <a:gd name="T80" fmla="*/ 27 w 434"/>
                <a:gd name="T81" fmla="*/ 101 h 435"/>
                <a:gd name="T82" fmla="*/ 90 w 434"/>
                <a:gd name="T83" fmla="*/ 81 h 435"/>
                <a:gd name="T84" fmla="*/ 233 w 434"/>
                <a:gd name="T85" fmla="*/ 207 h 435"/>
                <a:gd name="T86" fmla="*/ 220 w 434"/>
                <a:gd name="T87" fmla="*/ 212 h 435"/>
                <a:gd name="T88" fmla="*/ 237 w 434"/>
                <a:gd name="T89" fmla="*/ 220 h 435"/>
                <a:gd name="T90" fmla="*/ 369 w 434"/>
                <a:gd name="T91" fmla="*/ 326 h 435"/>
                <a:gd name="T92" fmla="*/ 356 w 434"/>
                <a:gd name="T93" fmla="*/ 337 h 435"/>
                <a:gd name="T94" fmla="*/ 240 w 434"/>
                <a:gd name="T95" fmla="*/ 237 h 435"/>
                <a:gd name="T96" fmla="*/ 218 w 434"/>
                <a:gd name="T97" fmla="*/ 246 h 435"/>
                <a:gd name="T98" fmla="*/ 69 w 434"/>
                <a:gd name="T99" fmla="*/ 120 h 435"/>
                <a:gd name="T100" fmla="*/ 85 w 434"/>
                <a:gd name="T101" fmla="*/ 115 h 435"/>
                <a:gd name="T102" fmla="*/ 218 w 434"/>
                <a:gd name="T103" fmla="*/ 228 h 435"/>
                <a:gd name="T104" fmla="*/ 237 w 434"/>
                <a:gd name="T105" fmla="*/ 220 h 435"/>
                <a:gd name="T106" fmla="*/ 88 w 434"/>
                <a:gd name="T107" fmla="*/ 0 h 435"/>
                <a:gd name="T108" fmla="*/ 84 w 434"/>
                <a:gd name="T109" fmla="*/ 68 h 435"/>
                <a:gd name="T110" fmla="*/ 71 w 434"/>
                <a:gd name="T111" fmla="*/ 71 h 435"/>
                <a:gd name="T112" fmla="*/ 70 w 434"/>
                <a:gd name="T113" fmla="*/ 32 h 435"/>
                <a:gd name="T114" fmla="*/ 88 w 434"/>
                <a:gd name="T115" fmla="*/ 0 h 435"/>
                <a:gd name="T116" fmla="*/ 367 w 434"/>
                <a:gd name="T117" fmla="*/ 382 h 435"/>
                <a:gd name="T118" fmla="*/ 374 w 434"/>
                <a:gd name="T119" fmla="*/ 414 h 435"/>
                <a:gd name="T120" fmla="*/ 348 w 434"/>
                <a:gd name="T121" fmla="*/ 435 h 435"/>
                <a:gd name="T122" fmla="*/ 357 w 434"/>
                <a:gd name="T123" fmla="*/ 387 h 435"/>
                <a:gd name="T124" fmla="*/ 367 w 434"/>
                <a:gd name="T125" fmla="*/ 38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4" h="435">
                  <a:moveTo>
                    <a:pt x="305" y="347"/>
                  </a:moveTo>
                  <a:cubicBezTo>
                    <a:pt x="332" y="292"/>
                    <a:pt x="332" y="292"/>
                    <a:pt x="332" y="292"/>
                  </a:cubicBezTo>
                  <a:cubicBezTo>
                    <a:pt x="334" y="297"/>
                    <a:pt x="336" y="302"/>
                    <a:pt x="337" y="307"/>
                  </a:cubicBezTo>
                  <a:cubicBezTo>
                    <a:pt x="318" y="348"/>
                    <a:pt x="318" y="348"/>
                    <a:pt x="318" y="348"/>
                  </a:cubicBezTo>
                  <a:cubicBezTo>
                    <a:pt x="313" y="348"/>
                    <a:pt x="309" y="348"/>
                    <a:pt x="305" y="347"/>
                  </a:cubicBezTo>
                  <a:close/>
                  <a:moveTo>
                    <a:pt x="273" y="330"/>
                  </a:moveTo>
                  <a:cubicBezTo>
                    <a:pt x="308" y="261"/>
                    <a:pt x="308" y="261"/>
                    <a:pt x="308" y="261"/>
                  </a:cubicBezTo>
                  <a:cubicBezTo>
                    <a:pt x="313" y="265"/>
                    <a:pt x="318" y="270"/>
                    <a:pt x="321" y="27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2" y="338"/>
                    <a:pt x="277" y="334"/>
                    <a:pt x="273" y="330"/>
                  </a:cubicBezTo>
                  <a:close/>
                  <a:moveTo>
                    <a:pt x="249" y="275"/>
                  </a:moveTo>
                  <a:cubicBezTo>
                    <a:pt x="263" y="248"/>
                    <a:pt x="263" y="248"/>
                    <a:pt x="263" y="248"/>
                  </a:cubicBezTo>
                  <a:cubicBezTo>
                    <a:pt x="267" y="248"/>
                    <a:pt x="271" y="248"/>
                    <a:pt x="276" y="249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2" y="287"/>
                    <a:pt x="250" y="281"/>
                    <a:pt x="249" y="275"/>
                  </a:cubicBezTo>
                  <a:close/>
                  <a:moveTo>
                    <a:pt x="179" y="220"/>
                  </a:moveTo>
                  <a:cubicBezTo>
                    <a:pt x="202" y="185"/>
                    <a:pt x="202" y="185"/>
                    <a:pt x="202" y="185"/>
                  </a:cubicBezTo>
                  <a:cubicBezTo>
                    <a:pt x="203" y="189"/>
                    <a:pt x="204" y="194"/>
                    <a:pt x="205" y="198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7" y="219"/>
                    <a:pt x="183" y="220"/>
                    <a:pt x="179" y="220"/>
                  </a:cubicBezTo>
                  <a:close/>
                  <a:moveTo>
                    <a:pt x="119" y="191"/>
                  </a:moveTo>
                  <a:cubicBezTo>
                    <a:pt x="164" y="122"/>
                    <a:pt x="164" y="122"/>
                    <a:pt x="164" y="122"/>
                  </a:cubicBezTo>
                  <a:cubicBezTo>
                    <a:pt x="170" y="127"/>
                    <a:pt x="175" y="131"/>
                    <a:pt x="179" y="137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28" y="202"/>
                    <a:pt x="123" y="197"/>
                    <a:pt x="119" y="191"/>
                  </a:cubicBezTo>
                  <a:close/>
                  <a:moveTo>
                    <a:pt x="100" y="145"/>
                  </a:moveTo>
                  <a:cubicBezTo>
                    <a:pt x="125" y="107"/>
                    <a:pt x="125" y="107"/>
                    <a:pt x="125" y="107"/>
                  </a:cubicBezTo>
                  <a:cubicBezTo>
                    <a:pt x="129" y="107"/>
                    <a:pt x="133" y="108"/>
                    <a:pt x="137" y="109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2" y="155"/>
                    <a:pt x="101" y="150"/>
                    <a:pt x="100" y="145"/>
                  </a:cubicBezTo>
                  <a:close/>
                  <a:moveTo>
                    <a:pt x="434" y="310"/>
                  </a:moveTo>
                  <a:cubicBezTo>
                    <a:pt x="420" y="340"/>
                    <a:pt x="420" y="340"/>
                    <a:pt x="420" y="340"/>
                  </a:cubicBezTo>
                  <a:cubicBezTo>
                    <a:pt x="389" y="336"/>
                    <a:pt x="369" y="369"/>
                    <a:pt x="339" y="378"/>
                  </a:cubicBezTo>
                  <a:cubicBezTo>
                    <a:pt x="262" y="402"/>
                    <a:pt x="220" y="339"/>
                    <a:pt x="220" y="261"/>
                  </a:cubicBezTo>
                  <a:cubicBezTo>
                    <a:pt x="225" y="259"/>
                    <a:pt x="229" y="256"/>
                    <a:pt x="234" y="254"/>
                  </a:cubicBezTo>
                  <a:cubicBezTo>
                    <a:pt x="238" y="331"/>
                    <a:pt x="276" y="380"/>
                    <a:pt x="342" y="360"/>
                  </a:cubicBezTo>
                  <a:cubicBezTo>
                    <a:pt x="376" y="349"/>
                    <a:pt x="394" y="312"/>
                    <a:pt x="434" y="310"/>
                  </a:cubicBezTo>
                  <a:close/>
                  <a:moveTo>
                    <a:pt x="220" y="212"/>
                  </a:moveTo>
                  <a:cubicBezTo>
                    <a:pt x="215" y="128"/>
                    <a:pt x="170" y="82"/>
                    <a:pt x="89" y="99"/>
                  </a:cubicBezTo>
                  <a:cubicBezTo>
                    <a:pt x="49" y="108"/>
                    <a:pt x="27" y="125"/>
                    <a:pt x="0" y="157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47" y="93"/>
                    <a:pt x="69" y="86"/>
                    <a:pt x="90" y="81"/>
                  </a:cubicBezTo>
                  <a:cubicBezTo>
                    <a:pt x="178" y="61"/>
                    <a:pt x="227" y="118"/>
                    <a:pt x="233" y="207"/>
                  </a:cubicBezTo>
                  <a:cubicBezTo>
                    <a:pt x="229" y="208"/>
                    <a:pt x="224" y="210"/>
                    <a:pt x="220" y="212"/>
                  </a:cubicBezTo>
                  <a:close/>
                  <a:moveTo>
                    <a:pt x="237" y="220"/>
                  </a:moveTo>
                  <a:cubicBezTo>
                    <a:pt x="318" y="194"/>
                    <a:pt x="360" y="257"/>
                    <a:pt x="369" y="326"/>
                  </a:cubicBezTo>
                  <a:cubicBezTo>
                    <a:pt x="365" y="329"/>
                    <a:pt x="361" y="333"/>
                    <a:pt x="356" y="337"/>
                  </a:cubicBezTo>
                  <a:cubicBezTo>
                    <a:pt x="350" y="276"/>
                    <a:pt x="314" y="213"/>
                    <a:pt x="240" y="237"/>
                  </a:cubicBezTo>
                  <a:cubicBezTo>
                    <a:pt x="232" y="239"/>
                    <a:pt x="225" y="242"/>
                    <a:pt x="218" y="246"/>
                  </a:cubicBezTo>
                  <a:cubicBezTo>
                    <a:pt x="107" y="304"/>
                    <a:pt x="58" y="214"/>
                    <a:pt x="69" y="120"/>
                  </a:cubicBezTo>
                  <a:cubicBezTo>
                    <a:pt x="74" y="118"/>
                    <a:pt x="80" y="116"/>
                    <a:pt x="85" y="115"/>
                  </a:cubicBezTo>
                  <a:cubicBezTo>
                    <a:pt x="84" y="192"/>
                    <a:pt x="130" y="261"/>
                    <a:pt x="218" y="228"/>
                  </a:cubicBezTo>
                  <a:cubicBezTo>
                    <a:pt x="225" y="225"/>
                    <a:pt x="231" y="223"/>
                    <a:pt x="237" y="220"/>
                  </a:cubicBezTo>
                  <a:close/>
                  <a:moveTo>
                    <a:pt x="88" y="0"/>
                  </a:moveTo>
                  <a:cubicBezTo>
                    <a:pt x="86" y="22"/>
                    <a:pt x="84" y="46"/>
                    <a:pt x="84" y="68"/>
                  </a:cubicBezTo>
                  <a:cubicBezTo>
                    <a:pt x="80" y="69"/>
                    <a:pt x="76" y="70"/>
                    <a:pt x="71" y="71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88" y="0"/>
                    <a:pt x="88" y="0"/>
                    <a:pt x="88" y="0"/>
                  </a:cubicBezTo>
                  <a:close/>
                  <a:moveTo>
                    <a:pt x="367" y="382"/>
                  </a:moveTo>
                  <a:cubicBezTo>
                    <a:pt x="365" y="395"/>
                    <a:pt x="365" y="408"/>
                    <a:pt x="374" y="414"/>
                  </a:cubicBezTo>
                  <a:cubicBezTo>
                    <a:pt x="348" y="435"/>
                    <a:pt x="348" y="435"/>
                    <a:pt x="348" y="435"/>
                  </a:cubicBezTo>
                  <a:cubicBezTo>
                    <a:pt x="349" y="425"/>
                    <a:pt x="345" y="408"/>
                    <a:pt x="357" y="387"/>
                  </a:cubicBezTo>
                  <a:cubicBezTo>
                    <a:pt x="361" y="386"/>
                    <a:pt x="364" y="384"/>
                    <a:pt x="367" y="38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Garamond" panose="02020404030301010803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E2A8857-72E0-0A7F-DC32-89918E8318FB}"/>
                </a:ext>
              </a:extLst>
            </p:cNvPr>
            <p:cNvSpPr/>
            <p:nvPr/>
          </p:nvSpPr>
          <p:spPr bwMode="auto">
            <a:xfrm>
              <a:off x="1057923" y="4310170"/>
              <a:ext cx="789630" cy="789630"/>
            </a:xfrm>
            <a:prstGeom prst="ellips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06FFFDC-6344-04F9-72E4-FFF14838A501}"/>
              </a:ext>
            </a:extLst>
          </p:cNvPr>
          <p:cNvSpPr txBox="1"/>
          <p:nvPr/>
        </p:nvSpPr>
        <p:spPr>
          <a:xfrm>
            <a:off x="1073242" y="5903360"/>
            <a:ext cx="923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High barrier</a:t>
            </a:r>
            <a:b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to resistance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E1B48A-A605-4A43-9767-3CB982CF7F1A}"/>
              </a:ext>
            </a:extLst>
          </p:cNvPr>
          <p:cNvSpPr txBox="1"/>
          <p:nvPr/>
        </p:nvSpPr>
        <p:spPr>
          <a:xfrm>
            <a:off x="791636" y="1230745"/>
            <a:ext cx="81035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ＭＳ Ｐゴシック" pitchFamily="127" charset="-128"/>
                <a:cs typeface="+mj-cs"/>
              </a:rPr>
              <a:t>Darunavir is a best-in-class protease inhibitor commonly used in high-income markets, and has recently been prequalified by the WHO as a fixed-dose combination with ritonavir for use in second-line adult treatment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ＭＳ Ｐゴシック" pitchFamily="127" charset="-128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D6F64D-95C0-6D56-B8A0-D6289AB1B62D}"/>
              </a:ext>
            </a:extLst>
          </p:cNvPr>
          <p:cNvGrpSpPr/>
          <p:nvPr/>
        </p:nvGrpSpPr>
        <p:grpSpPr>
          <a:xfrm>
            <a:off x="2342218" y="5374307"/>
            <a:ext cx="590024" cy="515910"/>
            <a:chOff x="2570961" y="4310170"/>
            <a:chExt cx="789630" cy="78963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FE1E7D2-116C-F792-DA48-BD81A8A8F2AF}"/>
                </a:ext>
              </a:extLst>
            </p:cNvPr>
            <p:cNvGrpSpPr/>
            <p:nvPr/>
          </p:nvGrpSpPr>
          <p:grpSpPr>
            <a:xfrm flipV="1">
              <a:off x="2726297" y="4553505"/>
              <a:ext cx="478958" cy="302960"/>
              <a:chOff x="4108450" y="474663"/>
              <a:chExt cx="849313" cy="809625"/>
            </a:xfrm>
            <a:solidFill>
              <a:srgbClr val="1F497D"/>
            </a:solidFill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id="{B355079B-58E3-ED99-ED4B-6F015F8AA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633413"/>
                <a:ext cx="785813" cy="650875"/>
              </a:xfrm>
              <a:custGeom>
                <a:avLst/>
                <a:gdLst>
                  <a:gd name="T0" fmla="*/ 442 w 495"/>
                  <a:gd name="T1" fmla="*/ 0 h 410"/>
                  <a:gd name="T2" fmla="*/ 355 w 495"/>
                  <a:gd name="T3" fmla="*/ 209 h 410"/>
                  <a:gd name="T4" fmla="*/ 268 w 495"/>
                  <a:gd name="T5" fmla="*/ 121 h 410"/>
                  <a:gd name="T6" fmla="*/ 196 w 495"/>
                  <a:gd name="T7" fmla="*/ 286 h 410"/>
                  <a:gd name="T8" fmla="*/ 117 w 495"/>
                  <a:gd name="T9" fmla="*/ 205 h 410"/>
                  <a:gd name="T10" fmla="*/ 0 w 495"/>
                  <a:gd name="T11" fmla="*/ 375 h 410"/>
                  <a:gd name="T12" fmla="*/ 47 w 495"/>
                  <a:gd name="T13" fmla="*/ 410 h 410"/>
                  <a:gd name="T14" fmla="*/ 47 w 495"/>
                  <a:gd name="T15" fmla="*/ 410 h 410"/>
                  <a:gd name="T16" fmla="*/ 125 w 495"/>
                  <a:gd name="T17" fmla="*/ 297 h 410"/>
                  <a:gd name="T18" fmla="*/ 214 w 495"/>
                  <a:gd name="T19" fmla="*/ 390 h 410"/>
                  <a:gd name="T20" fmla="*/ 286 w 495"/>
                  <a:gd name="T21" fmla="*/ 224 h 410"/>
                  <a:gd name="T22" fmla="*/ 375 w 495"/>
                  <a:gd name="T23" fmla="*/ 312 h 410"/>
                  <a:gd name="T24" fmla="*/ 495 w 495"/>
                  <a:gd name="T25" fmla="*/ 22 h 410"/>
                  <a:gd name="T26" fmla="*/ 442 w 495"/>
                  <a:gd name="T27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5" h="410">
                    <a:moveTo>
                      <a:pt x="442" y="0"/>
                    </a:moveTo>
                    <a:lnTo>
                      <a:pt x="355" y="209"/>
                    </a:lnTo>
                    <a:lnTo>
                      <a:pt x="268" y="121"/>
                    </a:lnTo>
                    <a:lnTo>
                      <a:pt x="196" y="286"/>
                    </a:lnTo>
                    <a:lnTo>
                      <a:pt x="117" y="205"/>
                    </a:lnTo>
                    <a:lnTo>
                      <a:pt x="0" y="375"/>
                    </a:lnTo>
                    <a:lnTo>
                      <a:pt x="47" y="410"/>
                    </a:lnTo>
                    <a:lnTo>
                      <a:pt x="47" y="410"/>
                    </a:lnTo>
                    <a:lnTo>
                      <a:pt x="125" y="297"/>
                    </a:lnTo>
                    <a:lnTo>
                      <a:pt x="214" y="390"/>
                    </a:lnTo>
                    <a:lnTo>
                      <a:pt x="286" y="224"/>
                    </a:lnTo>
                    <a:lnTo>
                      <a:pt x="375" y="312"/>
                    </a:lnTo>
                    <a:lnTo>
                      <a:pt x="495" y="22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829361E6-1225-FFE4-6D39-7E31813EF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738" y="474663"/>
                <a:ext cx="200025" cy="214313"/>
              </a:xfrm>
              <a:custGeom>
                <a:avLst/>
                <a:gdLst>
                  <a:gd name="T0" fmla="*/ 72 w 85"/>
                  <a:gd name="T1" fmla="*/ 88 h 91"/>
                  <a:gd name="T2" fmla="*/ 83 w 85"/>
                  <a:gd name="T3" fmla="*/ 75 h 91"/>
                  <a:gd name="T4" fmla="*/ 75 w 85"/>
                  <a:gd name="T5" fmla="*/ 13 h 91"/>
                  <a:gd name="T6" fmla="*/ 58 w 85"/>
                  <a:gd name="T7" fmla="*/ 6 h 91"/>
                  <a:gd name="T8" fmla="*/ 8 w 85"/>
                  <a:gd name="T9" fmla="*/ 44 h 91"/>
                  <a:gd name="T10" fmla="*/ 7 w 85"/>
                  <a:gd name="T11" fmla="*/ 61 h 91"/>
                  <a:gd name="T12" fmla="*/ 39 w 85"/>
                  <a:gd name="T13" fmla="*/ 74 h 91"/>
                  <a:gd name="T14" fmla="*/ 41 w 85"/>
                  <a:gd name="T15" fmla="*/ 75 h 91"/>
                  <a:gd name="T16" fmla="*/ 72 w 85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91">
                    <a:moveTo>
                      <a:pt x="72" y="88"/>
                    </a:moveTo>
                    <a:cubicBezTo>
                      <a:pt x="80" y="91"/>
                      <a:pt x="85" y="85"/>
                      <a:pt x="83" y="75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3"/>
                      <a:pt x="66" y="0"/>
                      <a:pt x="58" y="6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0" y="50"/>
                      <a:pt x="0" y="58"/>
                      <a:pt x="7" y="61"/>
                    </a:cubicBezTo>
                    <a:cubicBezTo>
                      <a:pt x="15" y="65"/>
                      <a:pt x="29" y="70"/>
                      <a:pt x="39" y="74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50" y="79"/>
                      <a:pt x="64" y="85"/>
                      <a:pt x="72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6BB8FF-5BC4-07DE-442F-F808BB2BB7BC}"/>
                </a:ext>
              </a:extLst>
            </p:cNvPr>
            <p:cNvSpPr/>
            <p:nvPr/>
          </p:nvSpPr>
          <p:spPr bwMode="auto">
            <a:xfrm>
              <a:off x="2570961" y="4310170"/>
              <a:ext cx="789630" cy="789630"/>
            </a:xfrm>
            <a:prstGeom prst="ellipse">
              <a:avLst/>
            </a:prstGeom>
            <a:noFill/>
            <a:ln w="1270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87CF564-1E27-810D-2EE0-D9A499EAB6D8}"/>
              </a:ext>
            </a:extLst>
          </p:cNvPr>
          <p:cNvSpPr txBox="1"/>
          <p:nvPr/>
        </p:nvSpPr>
        <p:spPr>
          <a:xfrm>
            <a:off x="2073508" y="5828058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Improved</a:t>
            </a:r>
            <a:b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viral suppression </a:t>
            </a:r>
            <a:b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over LPV-r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A23B1C-3390-F9B2-BF8B-CCE3EFBED9A3}"/>
              </a:ext>
            </a:extLst>
          </p:cNvPr>
          <p:cNvGrpSpPr/>
          <p:nvPr/>
        </p:nvGrpSpPr>
        <p:grpSpPr>
          <a:xfrm>
            <a:off x="3496192" y="5390092"/>
            <a:ext cx="590024" cy="550698"/>
            <a:chOff x="3990862" y="4310170"/>
            <a:chExt cx="789630" cy="789630"/>
          </a:xfrm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E5EAA64E-95A2-05F4-F3E8-385D48EF0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469" y="4491346"/>
              <a:ext cx="442417" cy="427279"/>
            </a:xfrm>
            <a:custGeom>
              <a:avLst/>
              <a:gdLst>
                <a:gd name="T0" fmla="*/ 110 w 351"/>
                <a:gd name="T1" fmla="*/ 192 h 339"/>
                <a:gd name="T2" fmla="*/ 0 w 351"/>
                <a:gd name="T3" fmla="*/ 192 h 339"/>
                <a:gd name="T4" fmla="*/ 0 w 351"/>
                <a:gd name="T5" fmla="*/ 339 h 339"/>
                <a:gd name="T6" fmla="*/ 299 w 351"/>
                <a:gd name="T7" fmla="*/ 339 h 339"/>
                <a:gd name="T8" fmla="*/ 319 w 351"/>
                <a:gd name="T9" fmla="*/ 296 h 339"/>
                <a:gd name="T10" fmla="*/ 339 w 351"/>
                <a:gd name="T11" fmla="*/ 254 h 339"/>
                <a:gd name="T12" fmla="*/ 331 w 351"/>
                <a:gd name="T13" fmla="*/ 242 h 339"/>
                <a:gd name="T14" fmla="*/ 340 w 351"/>
                <a:gd name="T15" fmla="*/ 198 h 339"/>
                <a:gd name="T16" fmla="*/ 329 w 351"/>
                <a:gd name="T17" fmla="*/ 188 h 339"/>
                <a:gd name="T18" fmla="*/ 337 w 351"/>
                <a:gd name="T19" fmla="*/ 178 h 339"/>
                <a:gd name="T20" fmla="*/ 314 w 351"/>
                <a:gd name="T21" fmla="*/ 138 h 339"/>
                <a:gd name="T22" fmla="*/ 224 w 351"/>
                <a:gd name="T23" fmla="*/ 138 h 339"/>
                <a:gd name="T24" fmla="*/ 219 w 351"/>
                <a:gd name="T25" fmla="*/ 112 h 339"/>
                <a:gd name="T26" fmla="*/ 229 w 351"/>
                <a:gd name="T27" fmla="*/ 47 h 339"/>
                <a:gd name="T28" fmla="*/ 205 w 351"/>
                <a:gd name="T29" fmla="*/ 6 h 339"/>
                <a:gd name="T30" fmla="*/ 187 w 351"/>
                <a:gd name="T31" fmla="*/ 3 h 339"/>
                <a:gd name="T32" fmla="*/ 186 w 351"/>
                <a:gd name="T33" fmla="*/ 29 h 339"/>
                <a:gd name="T34" fmla="*/ 176 w 351"/>
                <a:gd name="T35" fmla="*/ 62 h 339"/>
                <a:gd name="T36" fmla="*/ 110 w 351"/>
                <a:gd name="T37" fmla="*/ 19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1" h="339">
                  <a:moveTo>
                    <a:pt x="11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309" y="334"/>
                    <a:pt x="333" y="325"/>
                    <a:pt x="319" y="296"/>
                  </a:cubicBezTo>
                  <a:cubicBezTo>
                    <a:pt x="334" y="290"/>
                    <a:pt x="347" y="274"/>
                    <a:pt x="339" y="254"/>
                  </a:cubicBezTo>
                  <a:cubicBezTo>
                    <a:pt x="337" y="250"/>
                    <a:pt x="333" y="247"/>
                    <a:pt x="331" y="242"/>
                  </a:cubicBezTo>
                  <a:cubicBezTo>
                    <a:pt x="344" y="235"/>
                    <a:pt x="351" y="213"/>
                    <a:pt x="340" y="198"/>
                  </a:cubicBezTo>
                  <a:cubicBezTo>
                    <a:pt x="337" y="193"/>
                    <a:pt x="332" y="192"/>
                    <a:pt x="329" y="188"/>
                  </a:cubicBezTo>
                  <a:cubicBezTo>
                    <a:pt x="333" y="184"/>
                    <a:pt x="335" y="182"/>
                    <a:pt x="337" y="178"/>
                  </a:cubicBezTo>
                  <a:cubicBezTo>
                    <a:pt x="347" y="157"/>
                    <a:pt x="333" y="140"/>
                    <a:pt x="314" y="138"/>
                  </a:cubicBezTo>
                  <a:cubicBezTo>
                    <a:pt x="224" y="138"/>
                    <a:pt x="224" y="138"/>
                    <a:pt x="224" y="138"/>
                  </a:cubicBezTo>
                  <a:cubicBezTo>
                    <a:pt x="222" y="135"/>
                    <a:pt x="220" y="120"/>
                    <a:pt x="219" y="112"/>
                  </a:cubicBezTo>
                  <a:cubicBezTo>
                    <a:pt x="217" y="81"/>
                    <a:pt x="230" y="82"/>
                    <a:pt x="229" y="47"/>
                  </a:cubicBezTo>
                  <a:cubicBezTo>
                    <a:pt x="228" y="25"/>
                    <a:pt x="218" y="12"/>
                    <a:pt x="205" y="6"/>
                  </a:cubicBezTo>
                  <a:cubicBezTo>
                    <a:pt x="202" y="4"/>
                    <a:pt x="194" y="0"/>
                    <a:pt x="187" y="3"/>
                  </a:cubicBezTo>
                  <a:cubicBezTo>
                    <a:pt x="176" y="8"/>
                    <a:pt x="184" y="20"/>
                    <a:pt x="186" y="29"/>
                  </a:cubicBezTo>
                  <a:cubicBezTo>
                    <a:pt x="189" y="41"/>
                    <a:pt x="180" y="52"/>
                    <a:pt x="176" y="62"/>
                  </a:cubicBezTo>
                  <a:lnTo>
                    <a:pt x="110" y="19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6E35CB-FC6C-8491-F47B-EFDB9F2A0AFB}"/>
                </a:ext>
              </a:extLst>
            </p:cNvPr>
            <p:cNvSpPr/>
            <p:nvPr/>
          </p:nvSpPr>
          <p:spPr bwMode="auto">
            <a:xfrm>
              <a:off x="3990862" y="4310170"/>
              <a:ext cx="789630" cy="789630"/>
            </a:xfrm>
            <a:prstGeom prst="ellipse">
              <a:avLst/>
            </a:prstGeom>
            <a:noFill/>
            <a:ln w="1270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34C72E5-AC39-747E-742D-302EC9AD0E53}"/>
              </a:ext>
            </a:extLst>
          </p:cNvPr>
          <p:cNvSpPr txBox="1"/>
          <p:nvPr/>
        </p:nvSpPr>
        <p:spPr>
          <a:xfrm>
            <a:off x="3639019" y="5775803"/>
            <a:ext cx="113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Better</a:t>
            </a:r>
            <a:b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tolerability than</a:t>
            </a:r>
            <a:b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LPV-r or ATV-r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9F625E-F0EC-03A1-EBC9-94E5A55F4BBD}"/>
              </a:ext>
            </a:extLst>
          </p:cNvPr>
          <p:cNvGrpSpPr/>
          <p:nvPr/>
        </p:nvGrpSpPr>
        <p:grpSpPr>
          <a:xfrm>
            <a:off x="4985614" y="5377690"/>
            <a:ext cx="590024" cy="550698"/>
            <a:chOff x="5416811" y="4310170"/>
            <a:chExt cx="789630" cy="789630"/>
          </a:xfrm>
        </p:grpSpPr>
        <p:sp>
          <p:nvSpPr>
            <p:cNvPr id="39" name="Freeform 81">
              <a:extLst>
                <a:ext uri="{FF2B5EF4-FFF2-40B4-BE49-F238E27FC236}">
                  <a16:creationId xmlns:a16="http://schemas.microsoft.com/office/drawing/2014/main" id="{5F3960D5-EAEC-AA8F-817E-9DF35853D7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9631" y="4472990"/>
              <a:ext cx="463990" cy="463991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50 h 99"/>
                <a:gd name="T4" fmla="*/ 50 w 99"/>
                <a:gd name="T5" fmla="*/ 99 h 99"/>
                <a:gd name="T6" fmla="*/ 99 w 99"/>
                <a:gd name="T7" fmla="*/ 50 h 99"/>
                <a:gd name="T8" fmla="*/ 50 w 99"/>
                <a:gd name="T9" fmla="*/ 0 h 99"/>
                <a:gd name="T10" fmla="*/ 54 w 99"/>
                <a:gd name="T11" fmla="*/ 75 h 99"/>
                <a:gd name="T12" fmla="*/ 54 w 99"/>
                <a:gd name="T13" fmla="*/ 83 h 99"/>
                <a:gd name="T14" fmla="*/ 43 w 99"/>
                <a:gd name="T15" fmla="*/ 83 h 99"/>
                <a:gd name="T16" fmla="*/ 43 w 99"/>
                <a:gd name="T17" fmla="*/ 75 h 99"/>
                <a:gd name="T18" fmla="*/ 27 w 99"/>
                <a:gd name="T19" fmla="*/ 72 h 99"/>
                <a:gd name="T20" fmla="*/ 30 w 99"/>
                <a:gd name="T21" fmla="*/ 60 h 99"/>
                <a:gd name="T22" fmla="*/ 46 w 99"/>
                <a:gd name="T23" fmla="*/ 64 h 99"/>
                <a:gd name="T24" fmla="*/ 54 w 99"/>
                <a:gd name="T25" fmla="*/ 60 h 99"/>
                <a:gd name="T26" fmla="*/ 45 w 99"/>
                <a:gd name="T27" fmla="*/ 54 h 99"/>
                <a:gd name="T28" fmla="*/ 28 w 99"/>
                <a:gd name="T29" fmla="*/ 38 h 99"/>
                <a:gd name="T30" fmla="*/ 44 w 99"/>
                <a:gd name="T31" fmla="*/ 23 h 99"/>
                <a:gd name="T32" fmla="*/ 44 w 99"/>
                <a:gd name="T33" fmla="*/ 15 h 99"/>
                <a:gd name="T34" fmla="*/ 54 w 99"/>
                <a:gd name="T35" fmla="*/ 15 h 99"/>
                <a:gd name="T36" fmla="*/ 54 w 99"/>
                <a:gd name="T37" fmla="*/ 22 h 99"/>
                <a:gd name="T38" fmla="*/ 68 w 99"/>
                <a:gd name="T39" fmla="*/ 25 h 99"/>
                <a:gd name="T40" fmla="*/ 65 w 99"/>
                <a:gd name="T41" fmla="*/ 36 h 99"/>
                <a:gd name="T42" fmla="*/ 51 w 99"/>
                <a:gd name="T43" fmla="*/ 33 h 99"/>
                <a:gd name="T44" fmla="*/ 44 w 99"/>
                <a:gd name="T45" fmla="*/ 37 h 99"/>
                <a:gd name="T46" fmla="*/ 55 w 99"/>
                <a:gd name="T47" fmla="*/ 43 h 99"/>
                <a:gd name="T48" fmla="*/ 70 w 99"/>
                <a:gd name="T49" fmla="*/ 59 h 99"/>
                <a:gd name="T50" fmla="*/ 54 w 99"/>
                <a:gd name="T51" fmla="*/ 7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50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50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54" y="75"/>
                  </a:moveTo>
                  <a:cubicBezTo>
                    <a:pt x="54" y="83"/>
                    <a:pt x="54" y="83"/>
                    <a:pt x="54" y="83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37" y="75"/>
                    <a:pt x="31" y="73"/>
                    <a:pt x="27" y="7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4" y="62"/>
                    <a:pt x="40" y="64"/>
                    <a:pt x="46" y="64"/>
                  </a:cubicBezTo>
                  <a:cubicBezTo>
                    <a:pt x="51" y="64"/>
                    <a:pt x="54" y="63"/>
                    <a:pt x="54" y="60"/>
                  </a:cubicBezTo>
                  <a:cubicBezTo>
                    <a:pt x="54" y="58"/>
                    <a:pt x="51" y="56"/>
                    <a:pt x="45" y="54"/>
                  </a:cubicBezTo>
                  <a:cubicBezTo>
                    <a:pt x="35" y="51"/>
                    <a:pt x="28" y="47"/>
                    <a:pt x="28" y="38"/>
                  </a:cubicBezTo>
                  <a:cubicBezTo>
                    <a:pt x="28" y="31"/>
                    <a:pt x="34" y="25"/>
                    <a:pt x="44" y="23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60" y="23"/>
                    <a:pt x="64" y="24"/>
                    <a:pt x="68" y="2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2" y="35"/>
                    <a:pt x="58" y="33"/>
                    <a:pt x="51" y="33"/>
                  </a:cubicBezTo>
                  <a:cubicBezTo>
                    <a:pt x="46" y="33"/>
                    <a:pt x="44" y="35"/>
                    <a:pt x="44" y="37"/>
                  </a:cubicBezTo>
                  <a:cubicBezTo>
                    <a:pt x="44" y="39"/>
                    <a:pt x="47" y="40"/>
                    <a:pt x="55" y="43"/>
                  </a:cubicBezTo>
                  <a:cubicBezTo>
                    <a:pt x="66" y="46"/>
                    <a:pt x="70" y="51"/>
                    <a:pt x="70" y="59"/>
                  </a:cubicBezTo>
                  <a:cubicBezTo>
                    <a:pt x="70" y="66"/>
                    <a:pt x="64" y="73"/>
                    <a:pt x="54" y="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A7D79CF-D1F8-1824-EE3D-D28215EF3CA3}"/>
                </a:ext>
              </a:extLst>
            </p:cNvPr>
            <p:cNvSpPr/>
            <p:nvPr/>
          </p:nvSpPr>
          <p:spPr bwMode="auto">
            <a:xfrm>
              <a:off x="5416811" y="4310170"/>
              <a:ext cx="789630" cy="789630"/>
            </a:xfrm>
            <a:prstGeom prst="ellips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B5722B5-63DF-81F6-7323-8FFBB30CFD4B}"/>
              </a:ext>
            </a:extLst>
          </p:cNvPr>
          <p:cNvSpPr txBox="1"/>
          <p:nvPr/>
        </p:nvSpPr>
        <p:spPr>
          <a:xfrm>
            <a:off x="5112541" y="5924280"/>
            <a:ext cx="1066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Less expensive</a:t>
            </a:r>
            <a:b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rPr>
              <a:t>than LPV-r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8F0E00-9D1D-42F7-DBAE-3FC65382C663}"/>
              </a:ext>
            </a:extLst>
          </p:cNvPr>
          <p:cNvGrpSpPr/>
          <p:nvPr/>
        </p:nvGrpSpPr>
        <p:grpSpPr>
          <a:xfrm>
            <a:off x="6793038" y="5373211"/>
            <a:ext cx="590024" cy="550698"/>
            <a:chOff x="7035343" y="4319559"/>
            <a:chExt cx="795383" cy="789630"/>
          </a:xfrm>
        </p:grpSpPr>
        <p:sp>
          <p:nvSpPr>
            <p:cNvPr id="43" name="Freeform 87">
              <a:extLst>
                <a:ext uri="{FF2B5EF4-FFF2-40B4-BE49-F238E27FC236}">
                  <a16:creationId xmlns:a16="http://schemas.microsoft.com/office/drawing/2014/main" id="{654EB96A-DE26-9900-9B4E-E920618C6876}"/>
                </a:ext>
              </a:extLst>
            </p:cNvPr>
            <p:cNvSpPr>
              <a:spLocks noEditPoints="1"/>
            </p:cNvSpPr>
            <p:nvPr/>
          </p:nvSpPr>
          <p:spPr bwMode="auto">
            <a:xfrm rot="3208854">
              <a:off x="7192611" y="4377568"/>
              <a:ext cx="161844" cy="397417"/>
            </a:xfrm>
            <a:custGeom>
              <a:avLst/>
              <a:gdLst>
                <a:gd name="T0" fmla="*/ 83 w 167"/>
                <a:gd name="T1" fmla="*/ 0 h 409"/>
                <a:gd name="T2" fmla="*/ 0 w 167"/>
                <a:gd name="T3" fmla="*/ 80 h 409"/>
                <a:gd name="T4" fmla="*/ 0 w 167"/>
                <a:gd name="T5" fmla="*/ 318 h 409"/>
                <a:gd name="T6" fmla="*/ 83 w 167"/>
                <a:gd name="T7" fmla="*/ 409 h 409"/>
                <a:gd name="T8" fmla="*/ 167 w 167"/>
                <a:gd name="T9" fmla="*/ 318 h 409"/>
                <a:gd name="T10" fmla="*/ 167 w 167"/>
                <a:gd name="T11" fmla="*/ 80 h 409"/>
                <a:gd name="T12" fmla="*/ 83 w 167"/>
                <a:gd name="T13" fmla="*/ 0 h 409"/>
                <a:gd name="T14" fmla="*/ 151 w 167"/>
                <a:gd name="T15" fmla="*/ 310 h 409"/>
                <a:gd name="T16" fmla="*/ 131 w 167"/>
                <a:gd name="T17" fmla="*/ 373 h 409"/>
                <a:gd name="T18" fmla="*/ 83 w 167"/>
                <a:gd name="T19" fmla="*/ 393 h 409"/>
                <a:gd name="T20" fmla="*/ 36 w 167"/>
                <a:gd name="T21" fmla="*/ 373 h 409"/>
                <a:gd name="T22" fmla="*/ 16 w 167"/>
                <a:gd name="T23" fmla="*/ 310 h 409"/>
                <a:gd name="T24" fmla="*/ 16 w 167"/>
                <a:gd name="T25" fmla="*/ 250 h 409"/>
                <a:gd name="T26" fmla="*/ 16 w 167"/>
                <a:gd name="T27" fmla="*/ 250 h 409"/>
                <a:gd name="T28" fmla="*/ 16 w 167"/>
                <a:gd name="T29" fmla="*/ 88 h 409"/>
                <a:gd name="T30" fmla="*/ 15 w 167"/>
                <a:gd name="T31" fmla="*/ 82 h 409"/>
                <a:gd name="T32" fmla="*/ 41 w 167"/>
                <a:gd name="T33" fmla="*/ 33 h 409"/>
                <a:gd name="T34" fmla="*/ 41 w 167"/>
                <a:gd name="T35" fmla="*/ 33 h 409"/>
                <a:gd name="T36" fmla="*/ 54 w 167"/>
                <a:gd name="T37" fmla="*/ 35 h 409"/>
                <a:gd name="T38" fmla="*/ 52 w 167"/>
                <a:gd name="T39" fmla="*/ 47 h 409"/>
                <a:gd name="T40" fmla="*/ 33 w 167"/>
                <a:gd name="T41" fmla="*/ 82 h 409"/>
                <a:gd name="T42" fmla="*/ 33 w 167"/>
                <a:gd name="T43" fmla="*/ 86 h 409"/>
                <a:gd name="T44" fmla="*/ 33 w 167"/>
                <a:gd name="T45" fmla="*/ 87 h 409"/>
                <a:gd name="T46" fmla="*/ 33 w 167"/>
                <a:gd name="T47" fmla="*/ 214 h 409"/>
                <a:gd name="T48" fmla="*/ 151 w 167"/>
                <a:gd name="T49" fmla="*/ 214 h 409"/>
                <a:gd name="T50" fmla="*/ 151 w 167"/>
                <a:gd name="T51" fmla="*/ 3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409">
                  <a:moveTo>
                    <a:pt x="83" y="0"/>
                  </a:moveTo>
                  <a:cubicBezTo>
                    <a:pt x="36" y="0"/>
                    <a:pt x="0" y="38"/>
                    <a:pt x="0" y="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71"/>
                    <a:pt x="36" y="409"/>
                    <a:pt x="83" y="409"/>
                  </a:cubicBezTo>
                  <a:cubicBezTo>
                    <a:pt x="131" y="409"/>
                    <a:pt x="167" y="371"/>
                    <a:pt x="167" y="318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7" y="38"/>
                    <a:pt x="131" y="0"/>
                    <a:pt x="83" y="0"/>
                  </a:cubicBezTo>
                  <a:close/>
                  <a:moveTo>
                    <a:pt x="151" y="310"/>
                  </a:moveTo>
                  <a:cubicBezTo>
                    <a:pt x="151" y="342"/>
                    <a:pt x="144" y="360"/>
                    <a:pt x="131" y="373"/>
                  </a:cubicBezTo>
                  <a:cubicBezTo>
                    <a:pt x="117" y="386"/>
                    <a:pt x="102" y="393"/>
                    <a:pt x="83" y="393"/>
                  </a:cubicBezTo>
                  <a:cubicBezTo>
                    <a:pt x="65" y="393"/>
                    <a:pt x="49" y="386"/>
                    <a:pt x="36" y="373"/>
                  </a:cubicBezTo>
                  <a:cubicBezTo>
                    <a:pt x="23" y="360"/>
                    <a:pt x="16" y="342"/>
                    <a:pt x="16" y="31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6"/>
                    <a:pt x="15" y="84"/>
                    <a:pt x="15" y="82"/>
                  </a:cubicBezTo>
                  <a:cubicBezTo>
                    <a:pt x="15" y="63"/>
                    <a:pt x="26" y="45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5" y="30"/>
                    <a:pt x="51" y="31"/>
                    <a:pt x="54" y="35"/>
                  </a:cubicBezTo>
                  <a:cubicBezTo>
                    <a:pt x="57" y="39"/>
                    <a:pt x="56" y="44"/>
                    <a:pt x="52" y="47"/>
                  </a:cubicBezTo>
                  <a:cubicBezTo>
                    <a:pt x="40" y="56"/>
                    <a:pt x="33" y="69"/>
                    <a:pt x="33" y="82"/>
                  </a:cubicBezTo>
                  <a:cubicBezTo>
                    <a:pt x="33" y="84"/>
                    <a:pt x="33" y="85"/>
                    <a:pt x="33" y="86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151" y="214"/>
                    <a:pt x="151" y="214"/>
                    <a:pt x="151" y="214"/>
                  </a:cubicBezTo>
                  <a:lnTo>
                    <a:pt x="151" y="3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0520724-AB91-E2FE-BFDF-412C56FEDF6B}"/>
                </a:ext>
              </a:extLst>
            </p:cNvPr>
            <p:cNvSpPr/>
            <p:nvPr/>
          </p:nvSpPr>
          <p:spPr bwMode="auto">
            <a:xfrm>
              <a:off x="7035343" y="4319559"/>
              <a:ext cx="789630" cy="789630"/>
            </a:xfrm>
            <a:prstGeom prst="ellips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" name="Freeform 87">
              <a:extLst>
                <a:ext uri="{FF2B5EF4-FFF2-40B4-BE49-F238E27FC236}">
                  <a16:creationId xmlns:a16="http://schemas.microsoft.com/office/drawing/2014/main" id="{65FF04AC-05BC-70AE-A423-7646FAF78C97}"/>
                </a:ext>
              </a:extLst>
            </p:cNvPr>
            <p:cNvSpPr>
              <a:spLocks noEditPoints="1"/>
            </p:cNvSpPr>
            <p:nvPr/>
          </p:nvSpPr>
          <p:spPr bwMode="auto">
            <a:xfrm rot="6410005">
              <a:off x="7551096" y="4515665"/>
              <a:ext cx="161844" cy="397417"/>
            </a:xfrm>
            <a:custGeom>
              <a:avLst/>
              <a:gdLst>
                <a:gd name="T0" fmla="*/ 83 w 167"/>
                <a:gd name="T1" fmla="*/ 0 h 409"/>
                <a:gd name="T2" fmla="*/ 0 w 167"/>
                <a:gd name="T3" fmla="*/ 80 h 409"/>
                <a:gd name="T4" fmla="*/ 0 w 167"/>
                <a:gd name="T5" fmla="*/ 318 h 409"/>
                <a:gd name="T6" fmla="*/ 83 w 167"/>
                <a:gd name="T7" fmla="*/ 409 h 409"/>
                <a:gd name="T8" fmla="*/ 167 w 167"/>
                <a:gd name="T9" fmla="*/ 318 h 409"/>
                <a:gd name="T10" fmla="*/ 167 w 167"/>
                <a:gd name="T11" fmla="*/ 80 h 409"/>
                <a:gd name="T12" fmla="*/ 83 w 167"/>
                <a:gd name="T13" fmla="*/ 0 h 409"/>
                <a:gd name="T14" fmla="*/ 151 w 167"/>
                <a:gd name="T15" fmla="*/ 310 h 409"/>
                <a:gd name="T16" fmla="*/ 131 w 167"/>
                <a:gd name="T17" fmla="*/ 373 h 409"/>
                <a:gd name="T18" fmla="*/ 83 w 167"/>
                <a:gd name="T19" fmla="*/ 393 h 409"/>
                <a:gd name="T20" fmla="*/ 36 w 167"/>
                <a:gd name="T21" fmla="*/ 373 h 409"/>
                <a:gd name="T22" fmla="*/ 16 w 167"/>
                <a:gd name="T23" fmla="*/ 310 h 409"/>
                <a:gd name="T24" fmla="*/ 16 w 167"/>
                <a:gd name="T25" fmla="*/ 250 h 409"/>
                <a:gd name="T26" fmla="*/ 16 w 167"/>
                <a:gd name="T27" fmla="*/ 250 h 409"/>
                <a:gd name="T28" fmla="*/ 16 w 167"/>
                <a:gd name="T29" fmla="*/ 88 h 409"/>
                <a:gd name="T30" fmla="*/ 15 w 167"/>
                <a:gd name="T31" fmla="*/ 82 h 409"/>
                <a:gd name="T32" fmla="*/ 41 w 167"/>
                <a:gd name="T33" fmla="*/ 33 h 409"/>
                <a:gd name="T34" fmla="*/ 41 w 167"/>
                <a:gd name="T35" fmla="*/ 33 h 409"/>
                <a:gd name="T36" fmla="*/ 54 w 167"/>
                <a:gd name="T37" fmla="*/ 35 h 409"/>
                <a:gd name="T38" fmla="*/ 52 w 167"/>
                <a:gd name="T39" fmla="*/ 47 h 409"/>
                <a:gd name="T40" fmla="*/ 33 w 167"/>
                <a:gd name="T41" fmla="*/ 82 h 409"/>
                <a:gd name="T42" fmla="*/ 33 w 167"/>
                <a:gd name="T43" fmla="*/ 86 h 409"/>
                <a:gd name="T44" fmla="*/ 33 w 167"/>
                <a:gd name="T45" fmla="*/ 87 h 409"/>
                <a:gd name="T46" fmla="*/ 33 w 167"/>
                <a:gd name="T47" fmla="*/ 214 h 409"/>
                <a:gd name="T48" fmla="*/ 151 w 167"/>
                <a:gd name="T49" fmla="*/ 214 h 409"/>
                <a:gd name="T50" fmla="*/ 151 w 167"/>
                <a:gd name="T51" fmla="*/ 3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409">
                  <a:moveTo>
                    <a:pt x="83" y="0"/>
                  </a:moveTo>
                  <a:cubicBezTo>
                    <a:pt x="36" y="0"/>
                    <a:pt x="0" y="38"/>
                    <a:pt x="0" y="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71"/>
                    <a:pt x="36" y="409"/>
                    <a:pt x="83" y="409"/>
                  </a:cubicBezTo>
                  <a:cubicBezTo>
                    <a:pt x="131" y="409"/>
                    <a:pt x="167" y="371"/>
                    <a:pt x="167" y="318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7" y="38"/>
                    <a:pt x="131" y="0"/>
                    <a:pt x="83" y="0"/>
                  </a:cubicBezTo>
                  <a:close/>
                  <a:moveTo>
                    <a:pt x="151" y="310"/>
                  </a:moveTo>
                  <a:cubicBezTo>
                    <a:pt x="151" y="342"/>
                    <a:pt x="144" y="360"/>
                    <a:pt x="131" y="373"/>
                  </a:cubicBezTo>
                  <a:cubicBezTo>
                    <a:pt x="117" y="386"/>
                    <a:pt x="102" y="393"/>
                    <a:pt x="83" y="393"/>
                  </a:cubicBezTo>
                  <a:cubicBezTo>
                    <a:pt x="65" y="393"/>
                    <a:pt x="49" y="386"/>
                    <a:pt x="36" y="373"/>
                  </a:cubicBezTo>
                  <a:cubicBezTo>
                    <a:pt x="23" y="360"/>
                    <a:pt x="16" y="342"/>
                    <a:pt x="16" y="31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6"/>
                    <a:pt x="15" y="84"/>
                    <a:pt x="15" y="82"/>
                  </a:cubicBezTo>
                  <a:cubicBezTo>
                    <a:pt x="15" y="63"/>
                    <a:pt x="26" y="45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5" y="30"/>
                    <a:pt x="51" y="31"/>
                    <a:pt x="54" y="35"/>
                  </a:cubicBezTo>
                  <a:cubicBezTo>
                    <a:pt x="57" y="39"/>
                    <a:pt x="56" y="44"/>
                    <a:pt x="52" y="47"/>
                  </a:cubicBezTo>
                  <a:cubicBezTo>
                    <a:pt x="40" y="56"/>
                    <a:pt x="33" y="69"/>
                    <a:pt x="33" y="82"/>
                  </a:cubicBezTo>
                  <a:cubicBezTo>
                    <a:pt x="33" y="84"/>
                    <a:pt x="33" y="85"/>
                    <a:pt x="33" y="86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151" y="214"/>
                    <a:pt x="151" y="214"/>
                    <a:pt x="151" y="214"/>
                  </a:cubicBezTo>
                  <a:lnTo>
                    <a:pt x="151" y="3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46" name="Freeform 87">
              <a:extLst>
                <a:ext uri="{FF2B5EF4-FFF2-40B4-BE49-F238E27FC236}">
                  <a16:creationId xmlns:a16="http://schemas.microsoft.com/office/drawing/2014/main" id="{46ED7AE5-DC46-C197-0D53-13807FF14AA3}"/>
                </a:ext>
              </a:extLst>
            </p:cNvPr>
            <p:cNvSpPr>
              <a:spLocks noEditPoints="1"/>
            </p:cNvSpPr>
            <p:nvPr/>
          </p:nvSpPr>
          <p:spPr bwMode="auto">
            <a:xfrm rot="8699105">
              <a:off x="7327635" y="4710778"/>
              <a:ext cx="161844" cy="397417"/>
            </a:xfrm>
            <a:custGeom>
              <a:avLst/>
              <a:gdLst>
                <a:gd name="T0" fmla="*/ 83 w 167"/>
                <a:gd name="T1" fmla="*/ 0 h 409"/>
                <a:gd name="T2" fmla="*/ 0 w 167"/>
                <a:gd name="T3" fmla="*/ 80 h 409"/>
                <a:gd name="T4" fmla="*/ 0 w 167"/>
                <a:gd name="T5" fmla="*/ 318 h 409"/>
                <a:gd name="T6" fmla="*/ 83 w 167"/>
                <a:gd name="T7" fmla="*/ 409 h 409"/>
                <a:gd name="T8" fmla="*/ 167 w 167"/>
                <a:gd name="T9" fmla="*/ 318 h 409"/>
                <a:gd name="T10" fmla="*/ 167 w 167"/>
                <a:gd name="T11" fmla="*/ 80 h 409"/>
                <a:gd name="T12" fmla="*/ 83 w 167"/>
                <a:gd name="T13" fmla="*/ 0 h 409"/>
                <a:gd name="T14" fmla="*/ 151 w 167"/>
                <a:gd name="T15" fmla="*/ 310 h 409"/>
                <a:gd name="T16" fmla="*/ 131 w 167"/>
                <a:gd name="T17" fmla="*/ 373 h 409"/>
                <a:gd name="T18" fmla="*/ 83 w 167"/>
                <a:gd name="T19" fmla="*/ 393 h 409"/>
                <a:gd name="T20" fmla="*/ 36 w 167"/>
                <a:gd name="T21" fmla="*/ 373 h 409"/>
                <a:gd name="T22" fmla="*/ 16 w 167"/>
                <a:gd name="T23" fmla="*/ 310 h 409"/>
                <a:gd name="T24" fmla="*/ 16 w 167"/>
                <a:gd name="T25" fmla="*/ 250 h 409"/>
                <a:gd name="T26" fmla="*/ 16 w 167"/>
                <a:gd name="T27" fmla="*/ 250 h 409"/>
                <a:gd name="T28" fmla="*/ 16 w 167"/>
                <a:gd name="T29" fmla="*/ 88 h 409"/>
                <a:gd name="T30" fmla="*/ 15 w 167"/>
                <a:gd name="T31" fmla="*/ 82 h 409"/>
                <a:gd name="T32" fmla="*/ 41 w 167"/>
                <a:gd name="T33" fmla="*/ 33 h 409"/>
                <a:gd name="T34" fmla="*/ 41 w 167"/>
                <a:gd name="T35" fmla="*/ 33 h 409"/>
                <a:gd name="T36" fmla="*/ 54 w 167"/>
                <a:gd name="T37" fmla="*/ 35 h 409"/>
                <a:gd name="T38" fmla="*/ 52 w 167"/>
                <a:gd name="T39" fmla="*/ 47 h 409"/>
                <a:gd name="T40" fmla="*/ 33 w 167"/>
                <a:gd name="T41" fmla="*/ 82 h 409"/>
                <a:gd name="T42" fmla="*/ 33 w 167"/>
                <a:gd name="T43" fmla="*/ 86 h 409"/>
                <a:gd name="T44" fmla="*/ 33 w 167"/>
                <a:gd name="T45" fmla="*/ 87 h 409"/>
                <a:gd name="T46" fmla="*/ 33 w 167"/>
                <a:gd name="T47" fmla="*/ 214 h 409"/>
                <a:gd name="T48" fmla="*/ 151 w 167"/>
                <a:gd name="T49" fmla="*/ 214 h 409"/>
                <a:gd name="T50" fmla="*/ 151 w 167"/>
                <a:gd name="T51" fmla="*/ 3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409">
                  <a:moveTo>
                    <a:pt x="83" y="0"/>
                  </a:moveTo>
                  <a:cubicBezTo>
                    <a:pt x="36" y="0"/>
                    <a:pt x="0" y="38"/>
                    <a:pt x="0" y="80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71"/>
                    <a:pt x="36" y="409"/>
                    <a:pt x="83" y="409"/>
                  </a:cubicBezTo>
                  <a:cubicBezTo>
                    <a:pt x="131" y="409"/>
                    <a:pt x="167" y="371"/>
                    <a:pt x="167" y="318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7" y="38"/>
                    <a:pt x="131" y="0"/>
                    <a:pt x="83" y="0"/>
                  </a:cubicBezTo>
                  <a:close/>
                  <a:moveTo>
                    <a:pt x="151" y="310"/>
                  </a:moveTo>
                  <a:cubicBezTo>
                    <a:pt x="151" y="342"/>
                    <a:pt x="144" y="360"/>
                    <a:pt x="131" y="373"/>
                  </a:cubicBezTo>
                  <a:cubicBezTo>
                    <a:pt x="117" y="386"/>
                    <a:pt x="102" y="393"/>
                    <a:pt x="83" y="393"/>
                  </a:cubicBezTo>
                  <a:cubicBezTo>
                    <a:pt x="65" y="393"/>
                    <a:pt x="49" y="386"/>
                    <a:pt x="36" y="373"/>
                  </a:cubicBezTo>
                  <a:cubicBezTo>
                    <a:pt x="23" y="360"/>
                    <a:pt x="16" y="342"/>
                    <a:pt x="16" y="31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6" y="250"/>
                    <a:pt x="16" y="250"/>
                    <a:pt x="16" y="25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6"/>
                    <a:pt x="15" y="84"/>
                    <a:pt x="15" y="82"/>
                  </a:cubicBezTo>
                  <a:cubicBezTo>
                    <a:pt x="15" y="63"/>
                    <a:pt x="26" y="45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5" y="30"/>
                    <a:pt x="51" y="31"/>
                    <a:pt x="54" y="35"/>
                  </a:cubicBezTo>
                  <a:cubicBezTo>
                    <a:pt x="57" y="39"/>
                    <a:pt x="56" y="44"/>
                    <a:pt x="52" y="47"/>
                  </a:cubicBezTo>
                  <a:cubicBezTo>
                    <a:pt x="40" y="56"/>
                    <a:pt x="33" y="69"/>
                    <a:pt x="33" y="82"/>
                  </a:cubicBezTo>
                  <a:cubicBezTo>
                    <a:pt x="33" y="84"/>
                    <a:pt x="33" y="85"/>
                    <a:pt x="33" y="86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214"/>
                    <a:pt x="33" y="214"/>
                    <a:pt x="33" y="214"/>
                  </a:cubicBezTo>
                  <a:cubicBezTo>
                    <a:pt x="151" y="214"/>
                    <a:pt x="151" y="214"/>
                    <a:pt x="151" y="214"/>
                  </a:cubicBezTo>
                  <a:lnTo>
                    <a:pt x="151" y="3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1F5458C-3EC3-BE1D-9E7C-4D36A08FB3D3}"/>
              </a:ext>
            </a:extLst>
          </p:cNvPr>
          <p:cNvSpPr txBox="1"/>
          <p:nvPr/>
        </p:nvSpPr>
        <p:spPr>
          <a:xfrm>
            <a:off x="7044905" y="5924814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Garamond" panose="02020404030301010803" pitchFamily="18" charset="0"/>
              </a:rPr>
              <a:t>Can be reused in</a:t>
            </a:r>
            <a:br>
              <a:rPr lang="en-US" sz="1200" dirty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Garamond" panose="02020404030301010803" pitchFamily="18" charset="0"/>
              </a:rPr>
              <a:t>3L at higher dose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8309C9-AAE4-E5B0-28DD-BB5A9FEE0478}"/>
              </a:ext>
            </a:extLst>
          </p:cNvPr>
          <p:cNvSpPr txBox="1"/>
          <p:nvPr/>
        </p:nvSpPr>
        <p:spPr>
          <a:xfrm>
            <a:off x="826757" y="6535888"/>
            <a:ext cx="8679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rPr>
              <a:t>Source: Orkin C et al. (2013)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rPr>
              <a:t>HIV Medicine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rPr>
              <a:t>,14:49-59,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  <a:hlinkClick r:id="rId5"/>
              </a:rPr>
              <a:t>Link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rPr>
              <a:t>; Llennox J et al. (2014)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rPr>
              <a:t>Ann Intern Med</a:t>
            </a:r>
            <a:r>
              <a:rPr lang="en-US" sz="1400" i="1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161(7):461-471, </a:t>
            </a:r>
            <a:r>
              <a:rPr lang="en-US" sz="1400" dirty="0">
                <a:solidFill>
                  <a:srgbClr val="000000"/>
                </a:solidFill>
                <a:latin typeface="Garamond" panose="02020404030301010803" pitchFamily="18" charset="0"/>
                <a:cs typeface="Arial"/>
                <a:hlinkClick r:id="rId6"/>
              </a:rPr>
              <a:t>Link</a:t>
            </a:r>
            <a:r>
              <a:rPr lang="en-US" sz="1400" i="1" dirty="0">
                <a:solidFill>
                  <a:srgbClr val="000000"/>
                </a:solidFill>
                <a:latin typeface="Garamond" panose="02020404030301010803" pitchFamily="18" charset="0"/>
                <a:cs typeface="Arial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9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7DC-0DF5-410F-A9A0-7F7CB9BF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DRV for Second Line </a:t>
            </a:r>
            <a:br>
              <a:rPr lang="en-US" dirty="0"/>
            </a:b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BC2A-10D3-4DE7-B774-D4D0CCBBD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DRV/r 800mg/100mg combined tablet has been approved for use in second line for those failing DTG based first line </a:t>
            </a:r>
          </a:p>
          <a:p>
            <a:endParaRPr lang="aa-E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44D38C-0A8C-463B-95DB-3FDD1DD85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73" t="23295" r="31151" b="39614"/>
          <a:stretch/>
        </p:blipFill>
        <p:spPr>
          <a:xfrm>
            <a:off x="1187450" y="2704407"/>
            <a:ext cx="7607415" cy="38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A282-BD63-F99F-5BE4-2FBD1161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Optimisation</a:t>
            </a:r>
            <a:r>
              <a:rPr lang="en-US" dirty="0"/>
              <a:t> of ART Regimens </a:t>
            </a:r>
            <a:endParaRPr lang="aa-E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501365-C52C-9C2D-B268-CD44A67A5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21494"/>
              </p:ext>
            </p:extLst>
          </p:nvPr>
        </p:nvGraphicFramePr>
        <p:xfrm>
          <a:off x="936567" y="1695796"/>
          <a:ext cx="7941425" cy="40122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8238">
                  <a:extLst>
                    <a:ext uri="{9D8B030D-6E8A-4147-A177-3AD203B41FA5}">
                      <a16:colId xmlns:a16="http://schemas.microsoft.com/office/drawing/2014/main" val="277754889"/>
                    </a:ext>
                  </a:extLst>
                </a:gridCol>
                <a:gridCol w="1636893">
                  <a:extLst>
                    <a:ext uri="{9D8B030D-6E8A-4147-A177-3AD203B41FA5}">
                      <a16:colId xmlns:a16="http://schemas.microsoft.com/office/drawing/2014/main" val="2465578152"/>
                    </a:ext>
                  </a:extLst>
                </a:gridCol>
                <a:gridCol w="2248147">
                  <a:extLst>
                    <a:ext uri="{9D8B030D-6E8A-4147-A177-3AD203B41FA5}">
                      <a16:colId xmlns:a16="http://schemas.microsoft.com/office/drawing/2014/main" val="2077043517"/>
                    </a:ext>
                  </a:extLst>
                </a:gridCol>
                <a:gridCol w="2248147">
                  <a:extLst>
                    <a:ext uri="{9D8B030D-6E8A-4147-A177-3AD203B41FA5}">
                      <a16:colId xmlns:a16="http://schemas.microsoft.com/office/drawing/2014/main" val="4188726470"/>
                    </a:ext>
                  </a:extLst>
                </a:gridCol>
              </a:tblGrid>
              <a:tr h="372524"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</a:t>
                      </a:r>
                      <a:r>
                        <a:rPr lang="en-GB" sz="11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Populations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46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11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46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GB" sz="11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Preferred</a:t>
                      </a:r>
                      <a:r>
                        <a:rPr lang="en-GB" sz="1100" b="1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100" b="1" spc="-5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100" b="1" spc="6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</a:t>
                      </a:r>
                      <a:r>
                        <a:rPr lang="en-GB" sz="11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46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GB" sz="11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</a:t>
                      </a:r>
                      <a:r>
                        <a:rPr lang="en-GB" sz="1100" b="1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Regimen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80293"/>
                  </a:ext>
                </a:extLst>
              </a:tr>
              <a:tr h="372524"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(0-4 </a:t>
                      </a:r>
                      <a:r>
                        <a:rPr lang="en-GB" sz="11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weeks)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</a:t>
                      </a:r>
                      <a:r>
                        <a:rPr lang="en-GB" sz="1100" spc="-5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NVP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Expert Opinion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call 7040 for advice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980880"/>
                  </a:ext>
                </a:extLst>
              </a:tr>
              <a:tr h="37252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5"/>
                        </a:spcBef>
                      </a:pPr>
                      <a:r>
                        <a:rPr lang="en-GB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910">
                        <a:lnSpc>
                          <a:spcPct val="107000"/>
                        </a:lnSpc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1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weeks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91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adolescents and adults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7000"/>
                        </a:lnSpc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1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GB" sz="11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24.9</a:t>
                      </a:r>
                      <a:r>
                        <a:rPr lang="en-GB" sz="11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 +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en-GB" sz="11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DTG*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721360" indent="-19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GB" sz="1100" spc="-5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LPV-r</a:t>
                      </a:r>
                      <a:r>
                        <a:rPr lang="en-GB" sz="1100" spc="1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500935"/>
                  </a:ext>
                </a:extLst>
              </a:tr>
              <a:tr h="366894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≥ 25kg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TAF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8426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300955"/>
                  </a:ext>
                </a:extLst>
              </a:tr>
              <a:tr h="366894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99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≥ 30kg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TAF + FTC + DTG**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TDF + XTC + DRV-r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96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TDF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LPV-r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66354"/>
                  </a:ext>
                </a:extLst>
              </a:tr>
              <a:tr h="522658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TDF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 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217247"/>
                  </a:ext>
                </a:extLst>
              </a:tr>
              <a:tr h="546117">
                <a:tc rowSpan="2"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18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Children, adolescents, and adults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Co-infected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1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GB" sz="11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29.9</a:t>
                      </a:r>
                      <a:r>
                        <a:rPr lang="en-GB" sz="11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0795">
                        <a:lnSpc>
                          <a:spcPct val="107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DTG 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GB" sz="1100" spc="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1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AZT 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660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 + 3TC + LPV-r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88171"/>
                  </a:ext>
                </a:extLst>
              </a:tr>
              <a:tr h="1092141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7000"/>
                        </a:lnSpc>
                      </a:pPr>
                      <a:r>
                        <a:rPr lang="en-GB" sz="11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≥ 30kg</a:t>
                      </a:r>
                      <a:endParaRPr lang="aa-E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400"/>
                        </a:spcBef>
                      </a:pPr>
                      <a:r>
                        <a:rPr lang="en-GB" sz="1100" spc="-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TDF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100" spc="-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XTC + DTG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9375" marR="80645">
                        <a:lnSpc>
                          <a:spcPct val="107000"/>
                        </a:lnSpc>
                        <a:spcBef>
                          <a:spcPts val="7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GB" sz="1100" spc="-4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100" spc="-3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en-GB" sz="1100" spc="-5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GB" sz="1100" spc="12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r>
                        <a:rPr lang="en-GB" sz="1100" spc="-2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GB" sz="1100" spc="-3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50mg</a:t>
                      </a:r>
                      <a:r>
                        <a:rPr lang="en-GB" sz="1100" spc="-3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spc="-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twice</a:t>
                      </a:r>
                      <a:r>
                        <a:rPr lang="en-GB" sz="1100" spc="-2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if on Rifampicin-based ATT (continue DTG bd for extra 2 weeks after ATT completion)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385" indent="54610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GB" sz="1100" spc="-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ABC + 3TC + DTG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1115" indent="54610">
                        <a:lnSpc>
                          <a:spcPct val="107000"/>
                        </a:lnSpc>
                      </a:pPr>
                      <a:r>
                        <a:rPr lang="en-GB" sz="1100" spc="-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TDF + XTC + DRV-r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5"/>
                        </a:spcBef>
                      </a:pPr>
                      <a:r>
                        <a:rPr lang="en-GB" sz="1100" b="1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191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49843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B1812-7B01-8613-8FB9-75B1DD144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6738" y="5796338"/>
            <a:ext cx="4310034" cy="476250"/>
          </a:xfrm>
        </p:spPr>
        <p:txBody>
          <a:bodyPr/>
          <a:lstStyle/>
          <a:p>
            <a:pPr algn="l"/>
            <a:r>
              <a:rPr lang="en-US" sz="1100" b="1" dirty="0">
                <a:solidFill>
                  <a:schemeClr val="tx1"/>
                </a:solidFill>
              </a:rPr>
              <a:t>TAF can be used in Pregnancy and breast feeding Women </a:t>
            </a:r>
          </a:p>
        </p:txBody>
      </p:sp>
    </p:spTree>
    <p:extLst>
      <p:ext uri="{BB962C8B-B14F-4D97-AF65-F5344CB8AC3E}">
        <p14:creationId xmlns:p14="http://schemas.microsoft.com/office/powerpoint/2010/main" val="306136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B1E7-03C1-F6FA-EC40-0DD66F4C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Optimising</a:t>
            </a:r>
            <a:r>
              <a:rPr lang="en-US" dirty="0"/>
              <a:t> Second line treatment </a:t>
            </a:r>
            <a:endParaRPr lang="aa-E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AFC158-ED5F-BB6D-9336-F1BF73491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97800"/>
              </p:ext>
            </p:extLst>
          </p:nvPr>
        </p:nvGraphicFramePr>
        <p:xfrm>
          <a:off x="969818" y="1629295"/>
          <a:ext cx="7836133" cy="464293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90237">
                  <a:extLst>
                    <a:ext uri="{9D8B030D-6E8A-4147-A177-3AD203B41FA5}">
                      <a16:colId xmlns:a16="http://schemas.microsoft.com/office/drawing/2014/main" val="3898431597"/>
                    </a:ext>
                  </a:extLst>
                </a:gridCol>
                <a:gridCol w="1366967">
                  <a:extLst>
                    <a:ext uri="{9D8B030D-6E8A-4147-A177-3AD203B41FA5}">
                      <a16:colId xmlns:a16="http://schemas.microsoft.com/office/drawing/2014/main" val="3040093869"/>
                    </a:ext>
                  </a:extLst>
                </a:gridCol>
                <a:gridCol w="1464067">
                  <a:extLst>
                    <a:ext uri="{9D8B030D-6E8A-4147-A177-3AD203B41FA5}">
                      <a16:colId xmlns:a16="http://schemas.microsoft.com/office/drawing/2014/main" val="1805815761"/>
                    </a:ext>
                  </a:extLst>
                </a:gridCol>
                <a:gridCol w="1757431">
                  <a:extLst>
                    <a:ext uri="{9D8B030D-6E8A-4147-A177-3AD203B41FA5}">
                      <a16:colId xmlns:a16="http://schemas.microsoft.com/office/drawing/2014/main" val="2458372576"/>
                    </a:ext>
                  </a:extLst>
                </a:gridCol>
                <a:gridCol w="1757431">
                  <a:extLst>
                    <a:ext uri="{9D8B030D-6E8A-4147-A177-3AD203B41FA5}">
                      <a16:colId xmlns:a16="http://schemas.microsoft.com/office/drawing/2014/main" val="770038351"/>
                    </a:ext>
                  </a:extLst>
                </a:gridCol>
              </a:tblGrid>
              <a:tr h="412043"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</a:t>
                      </a:r>
                      <a:r>
                        <a:rPr lang="en-GB" sz="14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populations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61A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61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400" b="1" spc="-5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line</a:t>
                      </a:r>
                      <a:r>
                        <a:rPr lang="en-GB" sz="1400" b="1" spc="-4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used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61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Preferred 2</a:t>
                      </a:r>
                      <a:r>
                        <a:rPr lang="en-GB" sz="1400" b="1" spc="-5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line</a:t>
                      </a:r>
                      <a:r>
                        <a:rPr lang="en-GB" sz="14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61A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Alternative 2</a:t>
                      </a:r>
                      <a:r>
                        <a:rPr lang="en-GB" sz="1400" b="1" spc="-5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400" b="1" spc="-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line ART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34935"/>
                  </a:ext>
                </a:extLst>
              </a:tr>
              <a:tr h="709906">
                <a:tc>
                  <a:txBody>
                    <a:bodyPr/>
                    <a:lstStyle/>
                    <a:p>
                      <a:pPr marL="31115">
                        <a:lnSpc>
                          <a:spcPct val="107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GB" sz="1400" b="1" spc="-1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en-GB" sz="1400" b="1" spc="-2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4 weeks)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842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0170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 + 3TC + NVP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755906"/>
                  </a:ext>
                </a:extLst>
              </a:tr>
              <a:tr h="412043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5"/>
                        </a:spcBef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845">
                        <a:lnSpc>
                          <a:spcPct val="107000"/>
                        </a:lnSpc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"/>
                        </a:spcBef>
                      </a:pPr>
                      <a:r>
                        <a:rPr lang="en-GB" sz="24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845" marR="1720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r>
                        <a:rPr lang="en-GB" sz="1400" b="1" spc="-2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2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GB" sz="1400" b="1" spc="-1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weeks), </a:t>
                      </a:r>
                      <a:r>
                        <a:rPr lang="en-GB" sz="1400" b="1" spc="-15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Adolescents and Adults 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– 24.9kg 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">
                        <a:lnSpc>
                          <a:spcPct val="107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ABC +</a:t>
                      </a:r>
                      <a:r>
                        <a:rPr lang="en-GB" sz="1400" spc="-2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400" spc="-4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4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185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 + 3TC + LPV-r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DRV-r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39042"/>
                  </a:ext>
                </a:extLst>
              </a:tr>
              <a:tr h="412043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ABC + </a:t>
                      </a:r>
                      <a:r>
                        <a:rPr lang="en-GB" sz="14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LPV-r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3185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</a:t>
                      </a:r>
                      <a:r>
                        <a:rPr lang="en-GB" sz="14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GB" sz="14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DTG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indent="9207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 + 3TC + DRV-r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781354"/>
                  </a:ext>
                </a:extLst>
              </a:tr>
              <a:tr h="412043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0960" marR="82550" indent="1460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25kg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TAF + FTC + DTG</a:t>
                      </a:r>
                      <a:r>
                        <a:rPr lang="en-GB" sz="1400" spc="-15" baseline="300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indent="8318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 + 3TC + LPV-r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indent="9207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DRV-r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651724"/>
                  </a:ext>
                </a:extLst>
              </a:tr>
              <a:tr h="412043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75565">
                        <a:lnSpc>
                          <a:spcPct val="107000"/>
                        </a:lnSpc>
                        <a:spcBef>
                          <a:spcPts val="3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40kg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TDF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4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3TC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GB" sz="14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3180" marR="90170" indent="393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AZT + 3TC + DRV-r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82550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93345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LPV-r 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92075">
                        <a:lnSpc>
                          <a:spcPct val="107000"/>
                        </a:lnSpc>
                        <a:spcBef>
                          <a:spcPts val="3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TDF + XTC + DRV-r 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0170" indent="92075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ATV-r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234107"/>
                  </a:ext>
                </a:extLst>
              </a:tr>
              <a:tr h="446187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TAF</a:t>
                      </a:r>
                      <a:r>
                        <a:rPr lang="en-GB" sz="1400" baseline="300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GB" sz="1400" spc="-1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spc="-1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FTC</a:t>
                      </a:r>
                      <a:r>
                        <a:rPr lang="en-GB" sz="1400" spc="-4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400" spc="-2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spc="-5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DTG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37266"/>
                  </a:ext>
                </a:extLst>
              </a:tr>
              <a:tr h="247205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TDF +</a:t>
                      </a:r>
                      <a:r>
                        <a:rPr lang="en-GB" sz="1400" spc="-2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spc="-15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XTC</a:t>
                      </a:r>
                      <a:r>
                        <a:rPr lang="en-GB" sz="1400" spc="-4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GB" sz="1400" spc="-1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EFV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318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82550">
                        <a:lnSpc>
                          <a:spcPct val="107000"/>
                        </a:lnSpc>
                        <a:spcBef>
                          <a:spcPts val="3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TDF + 3TC + DTG</a:t>
                      </a:r>
                      <a:r>
                        <a:rPr lang="en-GB" sz="1400" baseline="300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93345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DRV-r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92075"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DTG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92075"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LPV-r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92075"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TDF + XTC + DRV-r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92075">
                        <a:lnSpc>
                          <a:spcPct val="107000"/>
                        </a:lnSpc>
                      </a:pPr>
                      <a:r>
                        <a:rPr lang="en-GB" sz="140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AZT + 3TC + ATV-r</a:t>
                      </a:r>
                      <a:endParaRPr lang="aa-E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97716"/>
                  </a:ext>
                </a:extLst>
              </a:tr>
              <a:tr h="1014276"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82550"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en-GB" sz="14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TAF + FTC + DTG</a:t>
                      </a:r>
                      <a:r>
                        <a:rPr lang="en-GB" sz="1400" baseline="300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aa-E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aa-E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53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82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6D06-2C36-491A-AF01-06A73998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BF891-4DA9-4FE9-AA58-6867D3DD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National HIV Program Focus for 2020/2021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B33713-DA99-4628-A142-5CE55BFF3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103" y="72044"/>
            <a:ext cx="8113222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4A42-F253-5749-A25B-DBB287AF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of HIV on ART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D408E2-8A5D-0666-66E2-ABAA633E3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39" t="27091" r="33958" b="39114"/>
          <a:stretch/>
        </p:blipFill>
        <p:spPr>
          <a:xfrm>
            <a:off x="1274617" y="1690591"/>
            <a:ext cx="7104611" cy="4554634"/>
          </a:xfrm>
        </p:spPr>
      </p:pic>
    </p:spTree>
    <p:extLst>
      <p:ext uri="{BB962C8B-B14F-4D97-AF65-F5344CB8AC3E}">
        <p14:creationId xmlns:p14="http://schemas.microsoft.com/office/powerpoint/2010/main" val="156835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4C9C-2C84-4A0B-8C1E-4E02E122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baseline Viral load</a:t>
            </a:r>
            <a:br>
              <a:rPr lang="en-US" dirty="0"/>
            </a:b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DD5E9-B3EC-462B-8B74-EC6D3F575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Baselien</a:t>
            </a:r>
            <a:r>
              <a:rPr lang="en-US" dirty="0"/>
              <a:t> VL  has been recommended based on the following;</a:t>
            </a:r>
          </a:p>
          <a:p>
            <a:pPr lvl="1"/>
            <a:r>
              <a:rPr lang="en-US" dirty="0"/>
              <a:t>Tracking silent transfers</a:t>
            </a:r>
          </a:p>
          <a:p>
            <a:pPr lvl="1"/>
            <a:r>
              <a:rPr lang="en-US" dirty="0"/>
              <a:t> Recency testing </a:t>
            </a:r>
          </a:p>
          <a:p>
            <a:pPr lvl="1"/>
            <a:r>
              <a:rPr lang="en-US" dirty="0"/>
              <a:t>Quality improvement </a:t>
            </a:r>
          </a:p>
          <a:p>
            <a:pPr lvl="1"/>
            <a:r>
              <a:rPr lang="en-US" dirty="0"/>
              <a:t>Clinical utility</a:t>
            </a:r>
          </a:p>
          <a:p>
            <a:r>
              <a:rPr lang="en-US" dirty="0"/>
              <a:t>Sample will be collected as part of ‘safety labs’</a:t>
            </a:r>
          </a:p>
          <a:p>
            <a:r>
              <a:rPr lang="en-US" dirty="0"/>
              <a:t>ART initiation will not be based on </a:t>
            </a:r>
            <a:r>
              <a:rPr lang="en-US" dirty="0" err="1"/>
              <a:t>bVL</a:t>
            </a:r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9363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EAB7-2919-C169-1CAC-644E3563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Care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80CBEB-352F-4E7D-80E6-DAF0DC69A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18" t="17418" r="22447" b="46583"/>
          <a:stretch/>
        </p:blipFill>
        <p:spPr>
          <a:xfrm>
            <a:off x="1263535" y="1623753"/>
            <a:ext cx="7353992" cy="3668683"/>
          </a:xfrm>
        </p:spPr>
      </p:pic>
    </p:spTree>
    <p:extLst>
      <p:ext uri="{BB962C8B-B14F-4D97-AF65-F5344CB8AC3E}">
        <p14:creationId xmlns:p14="http://schemas.microsoft.com/office/powerpoint/2010/main" val="44798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235-348F-85F4-C23F-6AC7F6A0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of Trans Outs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BBF2-934E-49BB-3767-54F07D445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High rates of trans-outs verses trans-ins</a:t>
            </a:r>
          </a:p>
          <a:p>
            <a:r>
              <a:rPr lang="en-US" dirty="0"/>
              <a:t>Recording of Trans out should be done at the time of confirmation of registration as trans-in</a:t>
            </a:r>
          </a:p>
          <a:p>
            <a:r>
              <a:rPr lang="en-US" dirty="0"/>
              <a:t>Formation of the national master registry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0544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50E8-B607-CCC0-2F65-84516C11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Commobidities</a:t>
            </a:r>
            <a:r>
              <a:rPr lang="en-US" dirty="0"/>
              <a:t>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D24340-5733-8F74-9349-4481D5991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50" t="29907" r="28162" b="27359"/>
          <a:stretch/>
        </p:blipFill>
        <p:spPr>
          <a:xfrm>
            <a:off x="1385455" y="1911855"/>
            <a:ext cx="7658792" cy="433337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F0FCB-CEEC-33B7-52BC-062AD5F00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National HIV Program Focus for 2020/2021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34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28C6-FF5C-4D66-B1C4-808FB3A9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Aided Diagnosis (CAD) and CRP for TB Screening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B496-1F28-4D42-83A2-999530D5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CXR machines with artificial intelligence software often referred to as Computer Aided Diagnosis can </a:t>
            </a:r>
            <a:r>
              <a:rPr lang="en-US" dirty="0" err="1"/>
              <a:t>analyse</a:t>
            </a:r>
            <a:r>
              <a:rPr lang="en-US" dirty="0"/>
              <a:t> CXR images and generates a continuous score between 0-100 (Note this score is not a percentage). CXR images are scored as normal or abnormal based on a set and agreed upon threshold </a:t>
            </a:r>
          </a:p>
          <a:p>
            <a:pPr marL="0" indent="0">
              <a:buNone/>
            </a:pPr>
            <a:r>
              <a:rPr lang="en-US" dirty="0"/>
              <a:t>• All patients with an abnormal score are presumptive TB patients (Positive screen)</a:t>
            </a:r>
          </a:p>
          <a:p>
            <a:pPr marL="0" indent="0">
              <a:buNone/>
            </a:pPr>
            <a:r>
              <a:rPr lang="en-US" dirty="0"/>
              <a:t> • An abnormal CAD score should not be interpreted as TB diagnosis </a:t>
            </a:r>
          </a:p>
          <a:p>
            <a:pPr marL="0" indent="0">
              <a:buNone/>
            </a:pPr>
            <a:r>
              <a:rPr lang="en-US" dirty="0"/>
              <a:t>• For diagnosis of TB, an experienced clinician or radiologist should read and interpret the image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35470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01BB-71A2-4DCE-AD61-BB473347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for Screening for TB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E5E3-7C89-4279-B4EC-E7B68B4F8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CRP is an acute phase protein and is a biomarker of conditions associated with inflammation. </a:t>
            </a:r>
          </a:p>
          <a:p>
            <a:pPr>
              <a:lnSpc>
                <a:spcPct val="150000"/>
              </a:lnSpc>
            </a:pPr>
            <a:r>
              <a:rPr lang="en-US" dirty="0"/>
              <a:t>This tool should only be used for TB screening among adults and adolescents living with HIV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• It should be used in combination with symptom screening • The turnaround time from testing to result with many points of care CRP test kits is 3–5 min, allowing a quick clinical decision to refer a patient for diagnostic evaluation for TB disease or initiation of TPT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74266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6F8A-EA20-4B7A-9317-50AF4CB8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HIV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0B8F5-9C83-4E11-B8B5-6B962318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 following consideration on COVID-19 and HIV are made in the 2022ZCGs:</a:t>
            </a:r>
          </a:p>
          <a:p>
            <a:pPr>
              <a:lnSpc>
                <a:spcPct val="150000"/>
              </a:lnSpc>
            </a:pPr>
            <a:r>
              <a:rPr lang="en-US" dirty="0"/>
              <a:t>PLHIV with immunosuppression may be at a higher risk of COVID-19 outcomes. </a:t>
            </a:r>
          </a:p>
          <a:p>
            <a:pPr>
              <a:lnSpc>
                <a:spcPct val="150000"/>
              </a:lnSpc>
            </a:pPr>
            <a:r>
              <a:rPr lang="en-US" dirty="0"/>
              <a:t>Frequent visitation of PLHIV to hospital facilities may pose them a higher risk of acquiring COVID-19</a:t>
            </a:r>
          </a:p>
          <a:p>
            <a:pPr>
              <a:lnSpc>
                <a:spcPct val="150000"/>
              </a:lnSpc>
            </a:pPr>
            <a:r>
              <a:rPr lang="en-US" dirty="0"/>
              <a:t>COVID-19 may disrupt ART care and services</a:t>
            </a:r>
          </a:p>
          <a:p>
            <a:pPr>
              <a:lnSpc>
                <a:spcPct val="150000"/>
              </a:lnSpc>
            </a:pPr>
            <a:r>
              <a:rPr lang="en-US" dirty="0"/>
              <a:t>TB may have similar presentation as COVID-19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31154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3BC6-14CA-420E-8752-7741A274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ACCC7B-D4ED-4F08-BC78-74BFA2DB8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52" t="19990" r="32814" b="36910"/>
          <a:stretch/>
        </p:blipFill>
        <p:spPr>
          <a:xfrm>
            <a:off x="1012546" y="432260"/>
            <a:ext cx="7561263" cy="6084917"/>
          </a:xfrm>
        </p:spPr>
      </p:pic>
    </p:spTree>
    <p:extLst>
      <p:ext uri="{BB962C8B-B14F-4D97-AF65-F5344CB8AC3E}">
        <p14:creationId xmlns:p14="http://schemas.microsoft.com/office/powerpoint/2010/main" val="71848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0302-52FB-4265-9EFA-84C9C829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 and HIV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E60A-9368-4A6D-917F-2BE80138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Sexually transmitted diseases are common among people living with HIV. </a:t>
            </a:r>
          </a:p>
          <a:p>
            <a:pPr>
              <a:lnSpc>
                <a:spcPct val="200000"/>
              </a:lnSpc>
            </a:pPr>
            <a:r>
              <a:rPr lang="en-US" dirty="0"/>
              <a:t>They are also a risk factor for the acquisition of HIV. </a:t>
            </a:r>
          </a:p>
          <a:p>
            <a:pPr>
              <a:lnSpc>
                <a:spcPct val="200000"/>
              </a:lnSpc>
            </a:pPr>
            <a:r>
              <a:rPr lang="en-US" dirty="0"/>
              <a:t>The risk of STI among even higher among key populations including FSW.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2870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DE44-8112-4299-B947-523783C6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New?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DEFA-DFFB-47CA-8CDA-B94D4822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DTG For Paediatrics Populations &gt; 3kg and &gt;4 weeks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DTG Transition without a viral load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Injectable Cabotegravir for PrEP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Phasing out of EFV/NVP based regimen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DRV for Second Line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of baseline Viral 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Emphasis on HIV Prevention for Adolescents and young 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Care giver assisted HIV testing for children using self testing kits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Addition of the STI screening and treatment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Addition of guidelines for Migrant populations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Screening for TB using CRP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COVID-19 and HIV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92039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225C-BC80-4486-8884-1A18E603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STIs and HIV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F93D5-2926-43FD-A62A-AEE0106DA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00200"/>
            <a:ext cx="8017193" cy="4525963"/>
          </a:xfrm>
        </p:spPr>
        <p:txBody>
          <a:bodyPr/>
          <a:lstStyle/>
          <a:p>
            <a:r>
              <a:rPr lang="en-US" dirty="0"/>
              <a:t>The following recommendations should be done to address STIs in people living with HIV: </a:t>
            </a:r>
          </a:p>
          <a:p>
            <a:pPr marL="0" indent="0">
              <a:buNone/>
            </a:pPr>
            <a:r>
              <a:rPr lang="en-US" dirty="0"/>
              <a:t>• Sexually transmitted infection and family planning services should be integrated within HIV care settings</a:t>
            </a:r>
          </a:p>
          <a:p>
            <a:pPr marL="300038" lvl="1" indent="0">
              <a:buNone/>
            </a:pPr>
            <a:r>
              <a:rPr lang="en-US" sz="1700" dirty="0"/>
              <a:t> • Assessment for high-risk sexual </a:t>
            </a:r>
            <a:r>
              <a:rPr lang="en-US" sz="1700" dirty="0" err="1"/>
              <a:t>practises</a:t>
            </a:r>
            <a:r>
              <a:rPr lang="en-US" sz="1700" dirty="0"/>
              <a:t> and symptomatic screening must be done on all clinical interaction </a:t>
            </a:r>
          </a:p>
          <a:p>
            <a:pPr marL="300038" lvl="1" indent="0">
              <a:buNone/>
            </a:pPr>
            <a:r>
              <a:rPr lang="en-US" sz="1700" dirty="0"/>
              <a:t>• Preventive strategies including condom distribution must be done for high-risk individuals </a:t>
            </a:r>
          </a:p>
          <a:p>
            <a:pPr marL="300038" lvl="1" indent="0">
              <a:buNone/>
            </a:pPr>
            <a:r>
              <a:rPr lang="en-US" sz="1700" dirty="0"/>
              <a:t>• Annual periodic serological testing for asymptomatic syphilis infection can be offered in high-risk population </a:t>
            </a:r>
          </a:p>
          <a:p>
            <a:pPr marL="300038" lvl="1" indent="0">
              <a:buNone/>
            </a:pPr>
            <a:r>
              <a:rPr lang="en-US" sz="1700" dirty="0"/>
              <a:t>• HIV positive female sex workers and other high-risk individuals, in settings with limited clinical services, may have periodic presumptive treatment for asymptomatic sexually transmitted infections </a:t>
            </a:r>
          </a:p>
          <a:p>
            <a:pPr marL="300038" lvl="1" indent="0">
              <a:buNone/>
            </a:pPr>
            <a:r>
              <a:rPr lang="en-US" sz="1700" dirty="0"/>
              <a:t>• All pregnant women must be screened for syphilis during the first antennal care visit</a:t>
            </a:r>
            <a:endParaRPr lang="aa-ET" sz="1700" dirty="0"/>
          </a:p>
        </p:txBody>
      </p:sp>
    </p:spTree>
    <p:extLst>
      <p:ext uri="{BB962C8B-B14F-4D97-AF65-F5344CB8AC3E}">
        <p14:creationId xmlns:p14="http://schemas.microsoft.com/office/powerpoint/2010/main" val="1738974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72F9-29E7-4E3D-9B71-FB1DBE8E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and Migrant population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B049-C17D-45C4-B840-62F438B2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Zambia has identified population mobility and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migration as among the key drivers of the HIV epidemic, including migrants and mobile populations among the key populations (NAC, 2017).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Following consideration must be considered.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of HIV Services among Migrant Population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the rights of migrants Living with HIV 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Equitable health services for Migrants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 made HIV Testing for Migrant populations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 made HIV Prevention Services for Migrant Populations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Tailor made HIV Treatment for Migrant Populations 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aa-E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aa-ET" sz="2500" dirty="0"/>
          </a:p>
        </p:txBody>
      </p:sp>
    </p:spTree>
    <p:extLst>
      <p:ext uri="{BB962C8B-B14F-4D97-AF65-F5344CB8AC3E}">
        <p14:creationId xmlns:p14="http://schemas.microsoft.com/office/powerpoint/2010/main" val="2773587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8FFE-065D-F7F6-8AA5-188C85558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Programming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4931A9-7BCB-294E-3E03-8C9C6E46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13" t="14479" r="26366" b="28462"/>
          <a:stretch/>
        </p:blipFill>
        <p:spPr>
          <a:xfrm>
            <a:off x="1291245" y="1562794"/>
            <a:ext cx="7457468" cy="4560916"/>
          </a:xfrm>
        </p:spPr>
      </p:pic>
    </p:spTree>
    <p:extLst>
      <p:ext uri="{BB962C8B-B14F-4D97-AF65-F5344CB8AC3E}">
        <p14:creationId xmlns:p14="http://schemas.microsoft.com/office/powerpoint/2010/main" val="81381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7AD8-AA57-933F-9F57-8DF9FF0D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Plan of the 2023 ZCGs </a:t>
            </a:r>
            <a:endParaRPr lang="aa-E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49858B-2272-4B3C-DFA8-E133A4679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791581"/>
              </p:ext>
            </p:extLst>
          </p:nvPr>
        </p:nvGraphicFramePr>
        <p:xfrm>
          <a:off x="1187450" y="1600200"/>
          <a:ext cx="75612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653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677C-DA50-75AA-85E6-AE7A0058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F765-C6FA-8ADD-0148-1F59494AB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05347-9BB9-D202-7118-0EDFFE47D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National HIV Program Focus for 2020/2021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9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4385-CF05-6B5B-14C2-72566079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on the development of recommendations 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8802-3C40-C3F1-CE70-67343AAB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Consensus by the guidelines development committee</a:t>
            </a:r>
          </a:p>
          <a:p>
            <a:pPr>
              <a:lnSpc>
                <a:spcPct val="150000"/>
              </a:lnSpc>
            </a:pPr>
            <a:r>
              <a:rPr lang="en-US" dirty="0"/>
              <a:t>Evidence based recommendations </a:t>
            </a:r>
          </a:p>
          <a:p>
            <a:pPr>
              <a:lnSpc>
                <a:spcPct val="150000"/>
              </a:lnSpc>
            </a:pPr>
            <a:r>
              <a:rPr lang="en-US" dirty="0"/>
              <a:t>Reference to international recommendations </a:t>
            </a:r>
          </a:p>
          <a:p>
            <a:pPr>
              <a:lnSpc>
                <a:spcPct val="150000"/>
              </a:lnSpc>
            </a:pPr>
            <a:r>
              <a:rPr lang="en-US" dirty="0"/>
              <a:t>Cost- effectiveness and Impact </a:t>
            </a:r>
          </a:p>
          <a:p>
            <a:pPr>
              <a:lnSpc>
                <a:spcPct val="150000"/>
              </a:lnSpc>
            </a:pPr>
            <a:r>
              <a:rPr lang="en-US" dirty="0"/>
              <a:t>Scalability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Equity 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7014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01A0-88AE-49C3-242F-65DC3309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Testing Services </a:t>
            </a:r>
            <a:endParaRPr lang="aa-ET" dirty="0"/>
          </a:p>
        </p:txBody>
      </p:sp>
      <p:pic>
        <p:nvPicPr>
          <p:cNvPr id="3094" name="Content Placeholder 3093">
            <a:extLst>
              <a:ext uri="{FF2B5EF4-FFF2-40B4-BE49-F238E27FC236}">
                <a16:creationId xmlns:a16="http://schemas.microsoft.com/office/drawing/2014/main" id="{D6C81BE4-B7C1-4802-6806-31F6AB87A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78" t="32969" r="26285" b="17564"/>
          <a:stretch/>
        </p:blipFill>
        <p:spPr>
          <a:xfrm>
            <a:off x="1662545" y="1562793"/>
            <a:ext cx="6489470" cy="4682432"/>
          </a:xfrm>
        </p:spPr>
      </p:pic>
    </p:spTree>
    <p:extLst>
      <p:ext uri="{BB962C8B-B14F-4D97-AF65-F5344CB8AC3E}">
        <p14:creationId xmlns:p14="http://schemas.microsoft.com/office/powerpoint/2010/main" val="145682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F116-15BD-CC0C-FB4F-1B515566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Care-giver Assisted HIV self-testing for Children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1E7161-C2E4-EAFC-FF04-5BB74A9B8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95" t="14111" r="11672" b="4340"/>
          <a:stretch/>
        </p:blipFill>
        <p:spPr>
          <a:xfrm rot="5400000">
            <a:off x="4699458" y="2515989"/>
            <a:ext cx="5286898" cy="323642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CD4D1-0F2D-461D-A703-01E248EAA25C}"/>
              </a:ext>
            </a:extLst>
          </p:cNvPr>
          <p:cNvSpPr txBox="1"/>
          <p:nvPr/>
        </p:nvSpPr>
        <p:spPr>
          <a:xfrm>
            <a:off x="775853" y="1498700"/>
            <a:ext cx="4948844" cy="508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177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Caregiver assisted screening for HIV infection in biological and non-biological children using self testing kits increase the uptake  access to HIV testing for children</a:t>
            </a:r>
          </a:p>
          <a:p>
            <a:pPr marL="266700" indent="-177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should be done for biological and non-biological children  18 months to 14 years of an HIV positive caregiver. </a:t>
            </a:r>
          </a:p>
          <a:p>
            <a:pPr marL="266700" indent="-177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will be done in the community following counselling of a caregiver at the facility distributing the self test kit.</a:t>
            </a:r>
          </a:p>
          <a:p>
            <a:pPr marL="266700" indent="-1778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possible, caregiver who received the test kits must be followed up for  usage of the test kit and return of results</a:t>
            </a:r>
            <a:endParaRPr lang="aa-E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6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288D9-3BD4-88A3-2F89-D3C6BABC9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68" y="331060"/>
            <a:ext cx="7561263" cy="1143000"/>
          </a:xfrm>
        </p:spPr>
        <p:txBody>
          <a:bodyPr/>
          <a:lstStyle/>
          <a:p>
            <a:r>
              <a:rPr lang="en-US" dirty="0"/>
              <a:t>HIV Prevention </a:t>
            </a:r>
            <a:endParaRPr lang="aa-E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6CE91E-8307-23D2-5F26-23BBA7D31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38" t="28438" r="28406" b="12789"/>
          <a:stretch/>
        </p:blipFill>
        <p:spPr>
          <a:xfrm>
            <a:off x="1374371" y="1474060"/>
            <a:ext cx="6395258" cy="5320145"/>
          </a:xfrm>
        </p:spPr>
      </p:pic>
    </p:spTree>
    <p:extLst>
      <p:ext uri="{BB962C8B-B14F-4D97-AF65-F5344CB8AC3E}">
        <p14:creationId xmlns:p14="http://schemas.microsoft.com/office/powerpoint/2010/main" val="406874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3F2B-A7BD-4229-8CE9-08606BA9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457200"/>
            <a:ext cx="7561263" cy="1143000"/>
          </a:xfrm>
        </p:spPr>
        <p:txBody>
          <a:bodyPr/>
          <a:lstStyle/>
          <a:p>
            <a:r>
              <a:rPr lang="en-US" dirty="0"/>
              <a:t>Emphasis on HIV Prevention for Adolescents and young People</a:t>
            </a:r>
            <a:br>
              <a:rPr lang="en-US" dirty="0"/>
            </a:b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4A53-45D0-43DF-9CF8-64686F3B3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4" y="1600201"/>
            <a:ext cx="8528857" cy="788324"/>
          </a:xfrm>
        </p:spPr>
        <p:txBody>
          <a:bodyPr/>
          <a:lstStyle/>
          <a:p>
            <a:r>
              <a:rPr lang="en-US" sz="2000" b="1" dirty="0"/>
              <a:t>Data has shown that new HIV infection are highest among the 18-24 years old and females are more than ten times more affected than males.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C6E41-EB1D-4B4B-9606-6D91F7D67DA5}"/>
              </a:ext>
            </a:extLst>
          </p:cNvPr>
          <p:cNvSpPr txBox="1"/>
          <p:nvPr/>
        </p:nvSpPr>
        <p:spPr>
          <a:xfrm>
            <a:off x="5368056" y="2449099"/>
            <a:ext cx="3585557" cy="350865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FINDING FROM ZDHS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low levels of comprehensive knowledge of HIV (38% for 15-19 year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olds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arly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sexual debut (17% of women sexually active at 15 years old),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high levels of teen pregnancies,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igh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school dropout for girls 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ow condom years (only 33.7% of 15-24 year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olds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use condoms with a non-regular partner).</a:t>
            </a:r>
            <a:endParaRPr lang="aa-ET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249DA-846F-4952-A508-73F52844DB16}"/>
              </a:ext>
            </a:extLst>
          </p:cNvPr>
          <p:cNvSpPr txBox="1"/>
          <p:nvPr/>
        </p:nvSpPr>
        <p:spPr>
          <a:xfrm>
            <a:off x="770314" y="2343930"/>
            <a:ext cx="4688378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Recommendations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a)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Social network testing and preventive messaging must be considered 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b) PrEP should be promoted for older adolescents and young people 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c) DREAMS (Determined, Resilient, Empowered, AIDS-free, Mentored and Safe) and DREAMS-like interventions must be promoted 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d) Collaborations with other entities such as School to promote HIV preventive messaging 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e) Fostering linkage to OVCs and other empowerment programmes for adolescents and young people to keep them off harmful</a:t>
            </a:r>
            <a:endParaRPr kumimoji="0" lang="aa-ET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A58BB-CC32-0506-CC72-FA8ADD626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0" t="13549" r="34923" b="14731"/>
          <a:stretch/>
        </p:blipFill>
        <p:spPr>
          <a:xfrm>
            <a:off x="896591" y="1691282"/>
            <a:ext cx="2455607" cy="36889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39911-867B-9770-D372-53A787DAF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7" t="36814" r="23725" b="45241"/>
          <a:stretch/>
        </p:blipFill>
        <p:spPr>
          <a:xfrm>
            <a:off x="3429001" y="1560303"/>
            <a:ext cx="5469146" cy="19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67482"/>
      </p:ext>
    </p:extLst>
  </p:cSld>
  <p:clrMapOvr>
    <a:masterClrMapping/>
  </p:clrMapOvr>
</p:sld>
</file>

<file path=ppt/theme/theme1.xml><?xml version="1.0" encoding="utf-8"?>
<a:theme xmlns:a="http://schemas.openxmlformats.org/drawingml/2006/main" name="1_Zambia Theme">
  <a:themeElements>
    <a:clrScheme name="Zambian sidebar with 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mbian sidebar with 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e OI.01_Intro and Prevention [Compatibility Mode]" id="{56C8F41D-D1BC-4539-98C6-003B21D40B0F}" vid="{46ACD077-CD93-462D-A8F9-CA8109F8F39A}"/>
    </a:ext>
  </a:extLst>
</a:theme>
</file>

<file path=ppt/theme/theme2.xml><?xml version="1.0" encoding="utf-8"?>
<a:theme xmlns:a="http://schemas.openxmlformats.org/drawingml/2006/main" name="Zambia Theme">
  <a:themeElements>
    <a:clrScheme name="Zambian sidebar with 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mbian sidebar with 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e OI.01_Intro and Prevention [Compatibility Mode]" id="{56C8F41D-D1BC-4539-98C6-003B21D40B0F}" vid="{46ACD077-CD93-462D-A8F9-CA8109F8F39A}"/>
    </a:ext>
  </a:extLst>
</a:theme>
</file>

<file path=ppt/theme/theme3.xml><?xml version="1.0" encoding="utf-8"?>
<a:theme xmlns:a="http://schemas.openxmlformats.org/drawingml/2006/main" name="1_Zambian sidebar with flag">
  <a:themeElements>
    <a:clrScheme name="Zambian sidebar with 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mbian sidebar with 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e OI.01_Intro and Prevention [Compatibility Mode]" id="{56C8F41D-D1BC-4539-98C6-003B21D40B0F}" vid="{0550CE88-C870-4AB8-A5BB-ACA69E1F1A0F}"/>
    </a:ext>
  </a:extLst>
</a:theme>
</file>

<file path=ppt/theme/theme4.xml><?xml version="1.0" encoding="utf-8"?>
<a:theme xmlns:a="http://schemas.openxmlformats.org/drawingml/2006/main" name="2_Zambian sidebar with flag">
  <a:themeElements>
    <a:clrScheme name="Zambian sidebar with 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mbian sidebar with 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e OI.01_Intro and Prevention [Compatibility Mode]" id="{56C8F41D-D1BC-4539-98C6-003B21D40B0F}" vid="{0550CE88-C870-4AB8-A5BB-ACA69E1F1A0F}"/>
    </a:ext>
  </a:extLst>
</a:theme>
</file>

<file path=ppt/theme/theme5.xml><?xml version="1.0" encoding="utf-8"?>
<a:theme xmlns:a="http://schemas.openxmlformats.org/drawingml/2006/main" name="2_Zambia Theme">
  <a:themeElements>
    <a:clrScheme name="Zambian sidebar with fl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mbian sidebar with fl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mbian sidebar with fl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mbian sidebar with fl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mbian sidebar with fl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ule OI.01_Intro and Prevention [Compatibility Mode]" id="{56C8F41D-D1BC-4539-98C6-003B21D40B0F}" vid="{46ACD077-CD93-462D-A8F9-CA8109F8F39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5117</TotalTime>
  <Words>1845</Words>
  <Application>Microsoft Macintosh PowerPoint</Application>
  <PresentationFormat>On-screen Show (4:3)</PresentationFormat>
  <Paragraphs>243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Berlin Sans FB</vt:lpstr>
      <vt:lpstr>Calibri</vt:lpstr>
      <vt:lpstr>Garamond</vt:lpstr>
      <vt:lpstr>Gill Sans MT</vt:lpstr>
      <vt:lpstr>Roboto</vt:lpstr>
      <vt:lpstr>Times New Roman</vt:lpstr>
      <vt:lpstr>Trebuchet MS</vt:lpstr>
      <vt:lpstr>1_Zambia Theme</vt:lpstr>
      <vt:lpstr>Zambia Theme</vt:lpstr>
      <vt:lpstr>1_Zambian sidebar with flag</vt:lpstr>
      <vt:lpstr>2_Zambian sidebar with flag</vt:lpstr>
      <vt:lpstr>2_Zambia Theme</vt:lpstr>
      <vt:lpstr>Overview of the 2023 Zambia Consolidated Guidelines for Treatment and Prevention of HIV </vt:lpstr>
      <vt:lpstr>PowerPoint Presentation</vt:lpstr>
      <vt:lpstr>What is New? </vt:lpstr>
      <vt:lpstr>Principles on the development of recommendations </vt:lpstr>
      <vt:lpstr>HIV Testing Services </vt:lpstr>
      <vt:lpstr>Care-giver Assisted HIV self-testing for Children </vt:lpstr>
      <vt:lpstr>HIV Prevention </vt:lpstr>
      <vt:lpstr>Emphasis on HIV Prevention for Adolescents and young People </vt:lpstr>
      <vt:lpstr>PowerPoint Presentation</vt:lpstr>
      <vt:lpstr>ÉCLAIR, HPTN 084, HPTN 083, HPTN 077</vt:lpstr>
      <vt:lpstr>Advanced in Oral PrEP</vt:lpstr>
      <vt:lpstr>HIV Treatment and Care </vt:lpstr>
      <vt:lpstr>DTG for Children</vt:lpstr>
      <vt:lpstr>Transitioning to DTG without viral load testing </vt:lpstr>
      <vt:lpstr>Phasing out of EFV and NVP based Regimen </vt:lpstr>
      <vt:lpstr>Introduction to DRV-r</vt:lpstr>
      <vt:lpstr>DRV for Second Line  </vt:lpstr>
      <vt:lpstr>Optimisation of ART Regimens </vt:lpstr>
      <vt:lpstr>Optimising Second line treatment </vt:lpstr>
      <vt:lpstr>Monitoring of HIV on ART </vt:lpstr>
      <vt:lpstr>Use of baseline Viral load </vt:lpstr>
      <vt:lpstr>Continuity of Care </vt:lpstr>
      <vt:lpstr>Recording of Trans Outs </vt:lpstr>
      <vt:lpstr>Commobidities </vt:lpstr>
      <vt:lpstr>Computer Aided Diagnosis (CAD) and CRP for TB Screening </vt:lpstr>
      <vt:lpstr>CRP for Screening for TB</vt:lpstr>
      <vt:lpstr>COVID-19 and HIV </vt:lpstr>
      <vt:lpstr>PowerPoint Presentation</vt:lpstr>
      <vt:lpstr>STI and HIV </vt:lpstr>
      <vt:lpstr>STIs and HIV </vt:lpstr>
      <vt:lpstr>HIV and Migrant population </vt:lpstr>
      <vt:lpstr>HIV Programming </vt:lpstr>
      <vt:lpstr>Dissemination Plan of the 2023 ZCGs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ART Program Update</dc:title>
  <dc:creator>Dr Suilanji Sivile</dc:creator>
  <cp:lastModifiedBy>Cindra Feuer</cp:lastModifiedBy>
  <cp:revision>35</cp:revision>
  <dcterms:modified xsi:type="dcterms:W3CDTF">2023-01-17T09:55:08Z</dcterms:modified>
</cp:coreProperties>
</file>