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32"/>
  </p:notesMasterIdLst>
  <p:sldIdLst>
    <p:sldId id="256" r:id="rId5"/>
    <p:sldId id="321" r:id="rId6"/>
    <p:sldId id="263" r:id="rId7"/>
    <p:sldId id="305" r:id="rId8"/>
    <p:sldId id="313" r:id="rId9"/>
    <p:sldId id="317" r:id="rId10"/>
    <p:sldId id="325" r:id="rId11"/>
    <p:sldId id="265" r:id="rId12"/>
    <p:sldId id="328" r:id="rId13"/>
    <p:sldId id="268" r:id="rId14"/>
    <p:sldId id="307" r:id="rId15"/>
    <p:sldId id="329" r:id="rId16"/>
    <p:sldId id="320" r:id="rId17"/>
    <p:sldId id="312" r:id="rId18"/>
    <p:sldId id="319" r:id="rId19"/>
    <p:sldId id="330" r:id="rId20"/>
    <p:sldId id="326" r:id="rId21"/>
    <p:sldId id="310" r:id="rId22"/>
    <p:sldId id="316" r:id="rId23"/>
    <p:sldId id="331" r:id="rId24"/>
    <p:sldId id="318" r:id="rId25"/>
    <p:sldId id="311" r:id="rId26"/>
    <p:sldId id="315" r:id="rId27"/>
    <p:sldId id="324" r:id="rId28"/>
    <p:sldId id="327" r:id="rId29"/>
    <p:sldId id="284" r:id="rId30"/>
    <p:sldId id="3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515629-DD85-B560-5CDB-A669014F81A1}" name="Katie Williams" initials="KW" userId="S::KtWilliams@fhi360.org::5f1bf0e6-3ff6-4d92-8b85-a4340d55b8fc" providerId="AD"/>
  <p188:author id="{3F1D7C2C-390B-79B4-94E4-0882ACE2AB6C}" name="Katie Williams" initials="KW" userId="S::ktwilliams@fhi360.org::5f1bf0e6-3ff6-4d92-8b85-a4340d55b8fc" providerId="AD"/>
  <p188:author id="{458C2E47-2BAF-40D6-7A45-19C02FDCEC07}" name="Kristine Bramson" initials="KB" userId="S::KTorjesen@fhi360.org::b33f106b-7c9a-411c-8845-be0f3091624f" providerId="AD"/>
  <p188:author id="{EBB5C5B4-77C0-3995-C6E5-86EFC77CE074}" name="Katie Schwartz" initials="KS" userId="S::KSchwartz@fhi360.org::b4babe39-de04-4206-95b2-c6026c8fda13" providerId="AD"/>
  <p188:author id="{D567A0B7-CB5A-6A6F-538C-84E28E7DB199}" name="Marga Eichleay" initials="ME" userId="S::meichleay@fhi360.org::5c825eb8-7e32-4837-a348-d7de19646567" providerId="AD"/>
  <p188:author id="{81F5B1FF-BA8D-117E-49CD-FB579DE952C2}" name="Morgan Garcia" initials="MG" userId="S::MGarcia@fhi360.org::df38321e-dbf4-4ff3-94ab-6142781cfa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6D9"/>
    <a:srgbClr val="635F59"/>
    <a:srgbClr val="DE5700"/>
    <a:srgbClr val="E9EFF0"/>
    <a:srgbClr val="FDFAF6"/>
    <a:srgbClr val="F5E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2"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AD89C-0A7D-47F8-8FB7-BC341F37FE24}"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0A88D-7113-4EA7-91BC-3F3504BEB100}" type="slidenum">
              <a:rPr lang="en-US" smtClean="0"/>
              <a:t>‹#›</a:t>
            </a:fld>
            <a:endParaRPr lang="en-US"/>
          </a:p>
        </p:txBody>
      </p:sp>
    </p:spTree>
    <p:extLst>
      <p:ext uri="{BB962C8B-B14F-4D97-AF65-F5344CB8AC3E}">
        <p14:creationId xmlns:p14="http://schemas.microsoft.com/office/powerpoint/2010/main" val="244334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B</a:t>
            </a:r>
          </a:p>
        </p:txBody>
      </p:sp>
      <p:sp>
        <p:nvSpPr>
          <p:cNvPr id="4" name="Slide Number Placeholder 3"/>
          <p:cNvSpPr>
            <a:spLocks noGrp="1"/>
          </p:cNvSpPr>
          <p:nvPr>
            <p:ph type="sldNum" sz="quarter" idx="5"/>
          </p:nvPr>
        </p:nvSpPr>
        <p:spPr/>
        <p:txBody>
          <a:bodyPr/>
          <a:lstStyle/>
          <a:p>
            <a:fld id="{0910A88D-7113-4EA7-91BC-3F3504BEB100}" type="slidenum">
              <a:rPr lang="en-US" smtClean="0"/>
              <a:t>12</a:t>
            </a:fld>
            <a:endParaRPr lang="en-US"/>
          </a:p>
        </p:txBody>
      </p:sp>
    </p:spTree>
    <p:extLst>
      <p:ext uri="{BB962C8B-B14F-4D97-AF65-F5344CB8AC3E}">
        <p14:creationId xmlns:p14="http://schemas.microsoft.com/office/powerpoint/2010/main" val="231303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B </a:t>
            </a:r>
          </a:p>
          <a:p>
            <a:endParaRPr lang="en-US"/>
          </a:p>
          <a:p>
            <a:r>
              <a:rPr lang="en-US"/>
              <a:t>CAB PrEP is not a contraceptive, so does not prevent unintended pregnancy. It can be used with hormonal contraceptives. </a:t>
            </a:r>
          </a:p>
        </p:txBody>
      </p:sp>
      <p:sp>
        <p:nvSpPr>
          <p:cNvPr id="4" name="Slide Number Placeholder 3"/>
          <p:cNvSpPr>
            <a:spLocks noGrp="1"/>
          </p:cNvSpPr>
          <p:nvPr>
            <p:ph type="sldNum" sz="quarter" idx="5"/>
          </p:nvPr>
        </p:nvSpPr>
        <p:spPr/>
        <p:txBody>
          <a:bodyPr/>
          <a:lstStyle/>
          <a:p>
            <a:fld id="{0910A88D-7113-4EA7-91BC-3F3504BEB100}" type="slidenum">
              <a:rPr lang="en-US" smtClean="0"/>
              <a:t>16</a:t>
            </a:fld>
            <a:endParaRPr lang="en-US"/>
          </a:p>
        </p:txBody>
      </p:sp>
    </p:spTree>
    <p:extLst>
      <p:ext uri="{BB962C8B-B14F-4D97-AF65-F5344CB8AC3E}">
        <p14:creationId xmlns:p14="http://schemas.microsoft.com/office/powerpoint/2010/main" val="34405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C</a:t>
            </a:r>
          </a:p>
        </p:txBody>
      </p:sp>
      <p:sp>
        <p:nvSpPr>
          <p:cNvPr id="4" name="Slide Number Placeholder 3"/>
          <p:cNvSpPr>
            <a:spLocks noGrp="1"/>
          </p:cNvSpPr>
          <p:nvPr>
            <p:ph type="sldNum" sz="quarter" idx="5"/>
          </p:nvPr>
        </p:nvSpPr>
        <p:spPr/>
        <p:txBody>
          <a:bodyPr/>
          <a:lstStyle/>
          <a:p>
            <a:fld id="{0910A88D-7113-4EA7-91BC-3F3504BEB100}" type="slidenum">
              <a:rPr lang="en-US" smtClean="0"/>
              <a:t>20</a:t>
            </a:fld>
            <a:endParaRPr lang="en-US"/>
          </a:p>
        </p:txBody>
      </p:sp>
    </p:spTree>
    <p:extLst>
      <p:ext uri="{BB962C8B-B14F-4D97-AF65-F5344CB8AC3E}">
        <p14:creationId xmlns:p14="http://schemas.microsoft.com/office/powerpoint/2010/main" val="2050375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in/mosaic-consortium-86682b22a/" TargetMode="External"/><Relationship Id="rId3" Type="http://schemas.openxmlformats.org/officeDocument/2006/relationships/image" Target="../media/image17.jpeg"/><Relationship Id="rId7" Type="http://schemas.openxmlformats.org/officeDocument/2006/relationships/hyperlink" Target="https://twitter.com/MOSAICproj" TargetMode="External"/><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hyperlink" Target="https://www.fhi360.org/projects/maximizing-options-advance-informed-choice-hiv-prevention-mosaic" TargetMode="External"/><Relationship Id="rId4" Type="http://schemas.openxmlformats.org/officeDocument/2006/relationships/image" Target="../media/image18.jpeg"/><Relationship Id="rId9" Type="http://schemas.openxmlformats.org/officeDocument/2006/relationships/hyperlink" Target="https://www.mosaicproject.blo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a:t>Add Presentation Title Here</a:t>
            </a:r>
            <a:br>
              <a:rPr lang="en-US"/>
            </a:br>
            <a:r>
              <a:rPr lang="en-US"/>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84714"/>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Presentation Subtitle Here</a:t>
            </a:r>
          </a:p>
          <a:p>
            <a:r>
              <a:rPr lang="en-US"/>
              <a:t>Name, Affiliation</a:t>
            </a:r>
          </a:p>
          <a:p>
            <a:r>
              <a:rPr lang="en-US"/>
              <a:t>Date</a:t>
            </a:r>
          </a:p>
        </p:txBody>
      </p:sp>
      <p:pic>
        <p:nvPicPr>
          <p:cNvPr id="7" name="Picture 6">
            <a:extLst>
              <a:ext uri="{FF2B5EF4-FFF2-40B4-BE49-F238E27FC236}">
                <a16:creationId xmlns:a16="http://schemas.microsoft.com/office/drawing/2014/main" id="{A4BD8C1A-C263-5940-B184-E4430A6DBB1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5235548"/>
          </a:xfrm>
          <a:prstGeom prst="rect">
            <a:avLst/>
          </a:prstGeom>
        </p:spPr>
      </p:pic>
      <p:pic>
        <p:nvPicPr>
          <p:cNvPr id="8" name="Picture 7">
            <a:extLst>
              <a:ext uri="{FF2B5EF4-FFF2-40B4-BE49-F238E27FC236}">
                <a16:creationId xmlns:a16="http://schemas.microsoft.com/office/drawing/2014/main" id="{5A8F1DAE-5DC6-020E-5EE7-5A966C37C27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37040" y="5734228"/>
            <a:ext cx="2016116" cy="545073"/>
          </a:xfrm>
          <a:prstGeom prst="rect">
            <a:avLst/>
          </a:prstGeom>
        </p:spPr>
      </p:pic>
      <p:pic>
        <p:nvPicPr>
          <p:cNvPr id="9" name="Picture 8">
            <a:extLst>
              <a:ext uri="{FF2B5EF4-FFF2-40B4-BE49-F238E27FC236}">
                <a16:creationId xmlns:a16="http://schemas.microsoft.com/office/drawing/2014/main" id="{00F71E16-44CB-6298-7444-86D206D233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14212" y="5708551"/>
            <a:ext cx="1877087" cy="563126"/>
          </a:xfrm>
          <a:prstGeom prst="rect">
            <a:avLst/>
          </a:prstGeom>
        </p:spPr>
      </p:pic>
      <p:pic>
        <p:nvPicPr>
          <p:cNvPr id="10" name="Picture 9">
            <a:extLst>
              <a:ext uri="{FF2B5EF4-FFF2-40B4-BE49-F238E27FC236}">
                <a16:creationId xmlns:a16="http://schemas.microsoft.com/office/drawing/2014/main" id="{73E37C76-EA6C-C5A7-BF1B-572B85C2812D}"/>
              </a:ext>
            </a:extLst>
          </p:cNvPr>
          <p:cNvPicPr>
            <a:picLocks noChangeAspect="1"/>
          </p:cNvPicPr>
          <p:nvPr userDrawn="1"/>
        </p:nvPicPr>
        <p:blipFill>
          <a:blip r:embed="rId5"/>
          <a:srcRect/>
          <a:stretch/>
        </p:blipFill>
        <p:spPr>
          <a:xfrm>
            <a:off x="874739" y="5583056"/>
            <a:ext cx="1234278" cy="879250"/>
          </a:xfrm>
          <a:prstGeom prst="rect">
            <a:avLst/>
          </a:prstGeom>
        </p:spPr>
      </p:pic>
      <p:pic>
        <p:nvPicPr>
          <p:cNvPr id="11" name="Picture 10">
            <a:extLst>
              <a:ext uri="{FF2B5EF4-FFF2-40B4-BE49-F238E27FC236}">
                <a16:creationId xmlns:a16="http://schemas.microsoft.com/office/drawing/2014/main" id="{FF93E8CF-0429-2C2A-4FE4-AD84D49E701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382391" y="5694073"/>
            <a:ext cx="1867191" cy="529139"/>
          </a:xfrm>
          <a:prstGeom prst="rect">
            <a:avLst/>
          </a:prstGeom>
        </p:spPr>
      </p:pic>
    </p:spTree>
    <p:extLst>
      <p:ext uri="{BB962C8B-B14F-4D97-AF65-F5344CB8AC3E}">
        <p14:creationId xmlns:p14="http://schemas.microsoft.com/office/powerpoint/2010/main" val="54103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C2E576-8369-45BC-A089-0B31C7F1303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7" name="Content Placeholder 2">
            <a:extLst>
              <a:ext uri="{FF2B5EF4-FFF2-40B4-BE49-F238E27FC236}">
                <a16:creationId xmlns:a16="http://schemas.microsoft.com/office/drawing/2014/main" id="{F56A08E6-2B96-4F88-B6EB-F6B8ADFF82D6}"/>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56CEC55-2F1E-6044-9EB3-5169B0354C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306719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7B1B3EC-872B-4194-A0DB-1BDA946FB219}"/>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E015CB24-8436-4EEF-A592-7C06AD8B32B5}"/>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6FD3F024-36A0-426B-A8DC-BC1B10A4E3B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C63DEE15-209E-DB4F-A3B4-176A3D7B784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20217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A3ADC89-C532-6A48-861E-623CE8D873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66601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8" name="Picture 7">
            <a:extLst>
              <a:ext uri="{FF2B5EF4-FFF2-40B4-BE49-F238E27FC236}">
                <a16:creationId xmlns:a16="http://schemas.microsoft.com/office/drawing/2014/main" id="{F0486663-A4B7-224A-9F1B-A559958B68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4338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49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0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29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53B96F-08DD-469C-9F8C-D31ACBFAA87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29052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ink">
    <p:bg>
      <p:bgPr>
        <a:solidFill>
          <a:srgbClr val="F5EBE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30B7A9-3A89-6E4C-ADF6-FA23B9E6469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90397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Gold">
    <p:bg>
      <p:bgPr>
        <a:solidFill>
          <a:srgbClr val="FDFAF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4B6B67-225D-474B-A9EC-88515CA904BB}"/>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8493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Photo-Pink">
    <p:spTree>
      <p:nvGrpSpPr>
        <p:cNvPr id="1" name=""/>
        <p:cNvGrpSpPr/>
        <p:nvPr/>
      </p:nvGrpSpPr>
      <p:grpSpPr>
        <a:xfrm>
          <a:off x="0" y="0"/>
          <a:ext cx="0" cy="0"/>
          <a:chOff x="0" y="0"/>
          <a:chExt cx="0" cy="0"/>
        </a:xfrm>
      </p:grpSpPr>
      <p:pic>
        <p:nvPicPr>
          <p:cNvPr id="8" name="Picture 7" descr="A couple of women posing for a picture&#10;&#10;Description automatically generated with low confidence">
            <a:extLst>
              <a:ext uri="{FF2B5EF4-FFF2-40B4-BE49-F238E27FC236}">
                <a16:creationId xmlns:a16="http://schemas.microsoft.com/office/drawing/2014/main" id="{5648E6FF-F654-F5C8-07A9-9C93F36D91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 y="0"/>
            <a:ext cx="12192006" cy="6858000"/>
          </a:xfrm>
          <a:prstGeom prst="rect">
            <a:avLst/>
          </a:prstGeom>
        </p:spPr>
      </p:pic>
      <p:pic>
        <p:nvPicPr>
          <p:cNvPr id="7" name="Picture 6">
            <a:extLst>
              <a:ext uri="{FF2B5EF4-FFF2-40B4-BE49-F238E27FC236}">
                <a16:creationId xmlns:a16="http://schemas.microsoft.com/office/drawing/2014/main" id="{1D119E19-727D-2E44-BB4B-70C0D12CB5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chorCtr="0">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5870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EC4E15-C116-494F-8973-B0A3AC1146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1093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Pink">
    <p:bg>
      <p:bgPr>
        <a:solidFill>
          <a:srgbClr val="F5EBE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2EEB0-D3B9-B449-BE0E-901ADF190C7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5" name="Picture 4">
            <a:extLst>
              <a:ext uri="{FF2B5EF4-FFF2-40B4-BE49-F238E27FC236}">
                <a16:creationId xmlns:a16="http://schemas.microsoft.com/office/drawing/2014/main" id="{3A826244-D0F4-534A-BC18-CD9FF88DCA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962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Gold">
    <p:bg>
      <p:bgPr>
        <a:solidFill>
          <a:srgbClr val="FDFAF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17282B-4C54-3F4D-9CDA-5B7D607EA0B9}"/>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4AA313-5773-7240-A76F-5E3C4D33F2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16" y="328116"/>
            <a:ext cx="289560" cy="868680"/>
          </a:xfrm>
          <a:prstGeom prst="rect">
            <a:avLst/>
          </a:prstGeom>
        </p:spPr>
      </p:pic>
    </p:spTree>
    <p:extLst>
      <p:ext uri="{BB962C8B-B14F-4D97-AF65-F5344CB8AC3E}">
        <p14:creationId xmlns:p14="http://schemas.microsoft.com/office/powerpoint/2010/main" val="802447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5C8800-B6EF-A145-A1F1-96E4FF516797}"/>
              </a:ext>
            </a:extLst>
          </p:cNvPr>
          <p:cNvSpPr>
            <a:spLocks noGrp="1"/>
          </p:cNvSpPr>
          <p:nvPr>
            <p:ph type="title" hasCustomPrompt="1"/>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Chart Title</a:t>
            </a:r>
          </a:p>
        </p:txBody>
      </p:sp>
    </p:spTree>
    <p:extLst>
      <p:ext uri="{BB962C8B-B14F-4D97-AF65-F5344CB8AC3E}">
        <p14:creationId xmlns:p14="http://schemas.microsoft.com/office/powerpoint/2010/main" val="92854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et the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78A47C4-1320-9047-8046-FA0DB1A98318}"/>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Meet the Team</a:t>
            </a:r>
          </a:p>
        </p:txBody>
      </p:sp>
      <p:sp>
        <p:nvSpPr>
          <p:cNvPr id="3" name="Title 2">
            <a:extLst>
              <a:ext uri="{FF2B5EF4-FFF2-40B4-BE49-F238E27FC236}">
                <a16:creationId xmlns:a16="http://schemas.microsoft.com/office/drawing/2014/main" id="{F9081981-A8F1-6145-84E9-A6A60567441C}"/>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solidFill>
                  <a:schemeClr val="accent1"/>
                </a:solidFill>
              </a:rPr>
              <a:t>Meet the Team</a:t>
            </a:r>
          </a:p>
        </p:txBody>
      </p:sp>
    </p:spTree>
    <p:extLst>
      <p:ext uri="{BB962C8B-B14F-4D97-AF65-F5344CB8AC3E}">
        <p14:creationId xmlns:p14="http://schemas.microsoft.com/office/powerpoint/2010/main" val="109966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y Connected – Comple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7860" y="1863000"/>
            <a:ext cx="787625" cy="793170"/>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814014"/>
            <a:ext cx="893484" cy="893484"/>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851251"/>
            <a:ext cx="893484" cy="893484"/>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888488"/>
            <a:ext cx="893484" cy="893484"/>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4925725"/>
            <a:ext cx="893484" cy="893484"/>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13" name="Rectangle 12">
            <a:extLst>
              <a:ext uri="{FF2B5EF4-FFF2-40B4-BE49-F238E27FC236}">
                <a16:creationId xmlns:a16="http://schemas.microsoft.com/office/drawing/2014/main" id="{1D319E76-BDA6-A24B-BA88-F6CAE192FA84}"/>
              </a:ext>
            </a:extLst>
          </p:cNvPr>
          <p:cNvSpPr/>
          <p:nvPr userDrawn="1"/>
        </p:nvSpPr>
        <p:spPr>
          <a:xfrm>
            <a:off x="1828824" y="1982586"/>
            <a:ext cx="2285819" cy="523220"/>
          </a:xfrm>
          <a:prstGeom prst="rect">
            <a:avLst/>
          </a:prstGeom>
        </p:spPr>
        <p:txBody>
          <a:bodyPr wrap="none">
            <a:spAutoFit/>
          </a:bodyPr>
          <a:lstStyle/>
          <a:p>
            <a:pPr lvl="0"/>
            <a:r>
              <a:rPr lang="en-US" sz="2800" b="0" u="none">
                <a:solidFill>
                  <a:srgbClr val="635F59"/>
                </a:solidFill>
                <a:hlinkClick r:id="rId7"/>
              </a:rPr>
              <a:t>@MOSAICproj</a:t>
            </a:r>
            <a:endParaRPr lang="en-US" sz="2800" b="0" u="none">
              <a:solidFill>
                <a:srgbClr val="635F59"/>
              </a:solidFill>
            </a:endParaRPr>
          </a:p>
        </p:txBody>
      </p:sp>
      <p:sp>
        <p:nvSpPr>
          <p:cNvPr id="35" name="Rectangle 34">
            <a:extLst>
              <a:ext uri="{FF2B5EF4-FFF2-40B4-BE49-F238E27FC236}">
                <a16:creationId xmlns:a16="http://schemas.microsoft.com/office/drawing/2014/main" id="{3EA867C9-5934-F14B-8BAF-8C87043A8986}"/>
              </a:ext>
            </a:extLst>
          </p:cNvPr>
          <p:cNvSpPr/>
          <p:nvPr userDrawn="1"/>
        </p:nvSpPr>
        <p:spPr>
          <a:xfrm>
            <a:off x="1828824" y="3026594"/>
            <a:ext cx="2682401" cy="523220"/>
          </a:xfrm>
          <a:prstGeom prst="rect">
            <a:avLst/>
          </a:prstGeom>
        </p:spPr>
        <p:txBody>
          <a:bodyPr wrap="none">
            <a:spAutoFit/>
          </a:bodyPr>
          <a:lstStyle/>
          <a:p>
            <a:pPr lvl="0"/>
            <a:r>
              <a:rPr lang="en-US" sz="2800">
                <a:hlinkClick r:id="rId8"/>
              </a:rPr>
              <a:t>MOSAIC LinkedIn</a:t>
            </a:r>
            <a:endParaRPr lang="en-US" sz="2800"/>
          </a:p>
        </p:txBody>
      </p:sp>
      <p:sp>
        <p:nvSpPr>
          <p:cNvPr id="36" name="Rectangle 35">
            <a:extLst>
              <a:ext uri="{FF2B5EF4-FFF2-40B4-BE49-F238E27FC236}">
                <a16:creationId xmlns:a16="http://schemas.microsoft.com/office/drawing/2014/main" id="{F56E5A25-F1F8-CE46-A58F-2ABD673173DF}"/>
              </a:ext>
            </a:extLst>
          </p:cNvPr>
          <p:cNvSpPr/>
          <p:nvPr userDrawn="1"/>
        </p:nvSpPr>
        <p:spPr>
          <a:xfrm>
            <a:off x="1828824" y="4058231"/>
            <a:ext cx="2097626" cy="523220"/>
          </a:xfrm>
          <a:prstGeom prst="rect">
            <a:avLst/>
          </a:prstGeom>
        </p:spPr>
        <p:txBody>
          <a:bodyPr wrap="none">
            <a:spAutoFit/>
          </a:bodyPr>
          <a:lstStyle/>
          <a:p>
            <a:pPr lvl="0"/>
            <a:r>
              <a:rPr lang="en-US" sz="2800">
                <a:hlinkClick r:id="rId9"/>
              </a:rPr>
              <a:t>MOSAIC Blog</a:t>
            </a:r>
            <a:endParaRPr lang="en-US" sz="2800"/>
          </a:p>
        </p:txBody>
      </p:sp>
      <p:sp>
        <p:nvSpPr>
          <p:cNvPr id="38" name="Rectangle 37">
            <a:extLst>
              <a:ext uri="{FF2B5EF4-FFF2-40B4-BE49-F238E27FC236}">
                <a16:creationId xmlns:a16="http://schemas.microsoft.com/office/drawing/2014/main" id="{5CC04863-2DD0-FC40-98B4-50038DB6161C}"/>
              </a:ext>
            </a:extLst>
          </p:cNvPr>
          <p:cNvSpPr/>
          <p:nvPr userDrawn="1"/>
        </p:nvSpPr>
        <p:spPr>
          <a:xfrm>
            <a:off x="1828824" y="5089868"/>
            <a:ext cx="2839752" cy="523220"/>
          </a:xfrm>
          <a:prstGeom prst="rect">
            <a:avLst/>
          </a:prstGeom>
        </p:spPr>
        <p:txBody>
          <a:bodyPr wrap="none">
            <a:spAutoFit/>
          </a:bodyPr>
          <a:lstStyle/>
          <a:p>
            <a:pPr lvl="0"/>
            <a:r>
              <a:rPr lang="en-US" sz="2800">
                <a:hlinkClick r:id="rId10"/>
              </a:rPr>
              <a:t>MOSAIC Webpage</a:t>
            </a:r>
            <a:endParaRPr lang="en-US" sz="2800"/>
          </a:p>
        </p:txBody>
      </p:sp>
    </p:spTree>
    <p:extLst>
      <p:ext uri="{BB962C8B-B14F-4D97-AF65-F5344CB8AC3E}">
        <p14:creationId xmlns:p14="http://schemas.microsoft.com/office/powerpoint/2010/main" val="428439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y Connected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93AB0EE-8DD5-2547-A667-167DE3CC7F83}"/>
              </a:ext>
            </a:extLst>
          </p:cNvPr>
          <p:cNvSpPr>
            <a:spLocks noGrp="1"/>
          </p:cNvSpPr>
          <p:nvPr>
            <p:ph type="body" sz="quarter" idx="13" hasCustomPrompt="1"/>
          </p:nvPr>
        </p:nvSpPr>
        <p:spPr>
          <a:xfrm>
            <a:off x="1583766" y="1557149"/>
            <a:ext cx="8493292" cy="490871"/>
          </a:xfrm>
        </p:spPr>
        <p:txBody>
          <a:bodyPr>
            <a:normAutofit/>
          </a:bodyPr>
          <a:lstStyle>
            <a:lvl1pPr marL="0" indent="0">
              <a:buFontTx/>
              <a:buNone/>
              <a:defRPr sz="2800">
                <a:solidFill>
                  <a:srgbClr val="635F59"/>
                </a:solidFill>
              </a:defRPr>
            </a:lvl1pPr>
          </a:lstStyle>
          <a:p>
            <a:pPr lvl="0"/>
            <a:r>
              <a:rPr lang="en-US"/>
              <a:t>Click here to add the MOSAIC Twitter handle</a:t>
            </a:r>
          </a:p>
        </p:txBody>
      </p:sp>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grpSp>
        <p:nvGrpSpPr>
          <p:cNvPr id="7" name="Group 6">
            <a:extLst>
              <a:ext uri="{FF2B5EF4-FFF2-40B4-BE49-F238E27FC236}">
                <a16:creationId xmlns:a16="http://schemas.microsoft.com/office/drawing/2014/main" id="{321476AB-9EBD-8A47-BE24-20AB7C1F79BC}"/>
              </a:ext>
            </a:extLst>
          </p:cNvPr>
          <p:cNvGrpSpPr/>
          <p:nvPr userDrawn="1"/>
        </p:nvGrpSpPr>
        <p:grpSpPr>
          <a:xfrm>
            <a:off x="764930" y="1459835"/>
            <a:ext cx="685498" cy="685498"/>
            <a:chOff x="764930" y="1459835"/>
            <a:chExt cx="685498" cy="685498"/>
          </a:xfrm>
        </p:grpSpPr>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05539" y="1497418"/>
              <a:ext cx="604281" cy="608535"/>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459835"/>
              <a:ext cx="685498" cy="685498"/>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255623"/>
            <a:ext cx="685498" cy="685498"/>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051411"/>
            <a:ext cx="685498" cy="685498"/>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3847199"/>
            <a:ext cx="685498" cy="685498"/>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10" name="Group 9">
            <a:extLst>
              <a:ext uri="{FF2B5EF4-FFF2-40B4-BE49-F238E27FC236}">
                <a16:creationId xmlns:a16="http://schemas.microsoft.com/office/drawing/2014/main" id="{D664190D-24C2-584F-A421-455F91D605C0}"/>
              </a:ext>
            </a:extLst>
          </p:cNvPr>
          <p:cNvGrpSpPr/>
          <p:nvPr userDrawn="1"/>
        </p:nvGrpSpPr>
        <p:grpSpPr>
          <a:xfrm>
            <a:off x="764930" y="4642987"/>
            <a:ext cx="685498" cy="685498"/>
            <a:chOff x="764930" y="4800610"/>
            <a:chExt cx="685498" cy="685498"/>
          </a:xfrm>
        </p:grpSpPr>
        <p:pic>
          <p:nvPicPr>
            <p:cNvPr id="18" name="Picture 17">
              <a:extLst>
                <a:ext uri="{FF2B5EF4-FFF2-40B4-BE49-F238E27FC236}">
                  <a16:creationId xmlns:a16="http://schemas.microsoft.com/office/drawing/2014/main" id="{875FFC0F-363A-E440-BFBF-68765A55611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05538" y="4841220"/>
              <a:ext cx="604282" cy="604282"/>
            </a:xfrm>
            <a:prstGeom prst="rect">
              <a:avLst/>
            </a:prstGeom>
          </p:spPr>
        </p:pic>
        <p:sp>
          <p:nvSpPr>
            <p:cNvPr id="19" name="Oval 18">
              <a:extLst>
                <a:ext uri="{FF2B5EF4-FFF2-40B4-BE49-F238E27FC236}">
                  <a16:creationId xmlns:a16="http://schemas.microsoft.com/office/drawing/2014/main" id="{0C887298-22BE-1C4E-9B6B-CD4C9E4687EA}"/>
                </a:ext>
              </a:extLst>
            </p:cNvPr>
            <p:cNvSpPr>
              <a:spLocks noChangeAspect="1"/>
            </p:cNvSpPr>
            <p:nvPr userDrawn="1"/>
          </p:nvSpPr>
          <p:spPr>
            <a:xfrm>
              <a:off x="764930" y="4800610"/>
              <a:ext cx="685498" cy="685498"/>
            </a:xfrm>
            <a:prstGeom prst="ellipse">
              <a:avLst/>
            </a:prstGeom>
            <a:noFill/>
            <a:ln w="19050">
              <a:solidFill>
                <a:schemeClr val="accent4">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11" name="Group 10">
            <a:extLst>
              <a:ext uri="{FF2B5EF4-FFF2-40B4-BE49-F238E27FC236}">
                <a16:creationId xmlns:a16="http://schemas.microsoft.com/office/drawing/2014/main" id="{D5BFC2FB-7134-0946-9607-765CF9EF21A9}"/>
              </a:ext>
            </a:extLst>
          </p:cNvPr>
          <p:cNvGrpSpPr/>
          <p:nvPr userDrawn="1"/>
        </p:nvGrpSpPr>
        <p:grpSpPr>
          <a:xfrm>
            <a:off x="764930" y="5438775"/>
            <a:ext cx="685498" cy="685498"/>
            <a:chOff x="764930" y="5626923"/>
            <a:chExt cx="685498" cy="685498"/>
          </a:xfrm>
        </p:grpSpPr>
        <p:pic>
          <p:nvPicPr>
            <p:cNvPr id="17" name="Picture 16">
              <a:extLst>
                <a:ext uri="{FF2B5EF4-FFF2-40B4-BE49-F238E27FC236}">
                  <a16:creationId xmlns:a16="http://schemas.microsoft.com/office/drawing/2014/main" id="{2AE2126A-5997-D44A-90C4-E0761FCAA8E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5538" y="5670008"/>
              <a:ext cx="604282" cy="604282"/>
            </a:xfrm>
            <a:prstGeom prst="rect">
              <a:avLst/>
            </a:prstGeom>
          </p:spPr>
        </p:pic>
        <p:sp>
          <p:nvSpPr>
            <p:cNvPr id="20" name="Oval 19">
              <a:extLst>
                <a:ext uri="{FF2B5EF4-FFF2-40B4-BE49-F238E27FC236}">
                  <a16:creationId xmlns:a16="http://schemas.microsoft.com/office/drawing/2014/main" id="{26EAB1EA-D8B6-D34C-B9FD-5EF8EFE20C04}"/>
                </a:ext>
              </a:extLst>
            </p:cNvPr>
            <p:cNvSpPr>
              <a:spLocks noChangeAspect="1"/>
            </p:cNvSpPr>
            <p:nvPr userDrawn="1"/>
          </p:nvSpPr>
          <p:spPr>
            <a:xfrm>
              <a:off x="764930" y="5626923"/>
              <a:ext cx="685498" cy="685498"/>
            </a:xfrm>
            <a:prstGeom prst="ellipse">
              <a:avLst/>
            </a:prstGeom>
            <a:noFill/>
            <a:ln w="19050">
              <a:solidFill>
                <a:schemeClr val="accent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21" name="Text Placeholder 2">
            <a:extLst>
              <a:ext uri="{FF2B5EF4-FFF2-40B4-BE49-F238E27FC236}">
                <a16:creationId xmlns:a16="http://schemas.microsoft.com/office/drawing/2014/main" id="{6BF37722-D3FB-6F44-B941-5903A05BE46D}"/>
              </a:ext>
            </a:extLst>
          </p:cNvPr>
          <p:cNvSpPr>
            <a:spLocks noGrp="1"/>
          </p:cNvSpPr>
          <p:nvPr userDrawn="1">
            <p:ph type="body" sz="quarter" idx="14" hasCustomPrompt="1"/>
          </p:nvPr>
        </p:nvSpPr>
        <p:spPr>
          <a:xfrm>
            <a:off x="1583766" y="2352937"/>
            <a:ext cx="8493292" cy="490871"/>
          </a:xfrm>
        </p:spPr>
        <p:txBody>
          <a:bodyPr>
            <a:normAutofit/>
          </a:bodyPr>
          <a:lstStyle>
            <a:lvl1pPr marL="0" indent="0">
              <a:buFontTx/>
              <a:buNone/>
              <a:defRPr sz="2800">
                <a:solidFill>
                  <a:srgbClr val="635F59"/>
                </a:solidFill>
              </a:defRPr>
            </a:lvl1pPr>
          </a:lstStyle>
          <a:p>
            <a:pPr lvl="0"/>
            <a:r>
              <a:rPr lang="en-US"/>
              <a:t>Click here to add the MOSAIC LinkedIn profile</a:t>
            </a:r>
          </a:p>
        </p:txBody>
      </p:sp>
      <p:sp>
        <p:nvSpPr>
          <p:cNvPr id="22" name="Text Placeholder 2">
            <a:extLst>
              <a:ext uri="{FF2B5EF4-FFF2-40B4-BE49-F238E27FC236}">
                <a16:creationId xmlns:a16="http://schemas.microsoft.com/office/drawing/2014/main" id="{785A64FC-0925-9545-B8C4-5227A20CCF9D}"/>
              </a:ext>
            </a:extLst>
          </p:cNvPr>
          <p:cNvSpPr>
            <a:spLocks noGrp="1"/>
          </p:cNvSpPr>
          <p:nvPr userDrawn="1">
            <p:ph type="body" sz="quarter" idx="15" hasCustomPrompt="1"/>
          </p:nvPr>
        </p:nvSpPr>
        <p:spPr>
          <a:xfrm>
            <a:off x="1583766" y="3148725"/>
            <a:ext cx="8493292" cy="490871"/>
          </a:xfrm>
        </p:spPr>
        <p:txBody>
          <a:bodyPr>
            <a:normAutofit/>
          </a:bodyPr>
          <a:lstStyle>
            <a:lvl1pPr marL="0" indent="0">
              <a:buFontTx/>
              <a:buNone/>
              <a:defRPr sz="2800">
                <a:solidFill>
                  <a:srgbClr val="635F59"/>
                </a:solidFill>
              </a:defRPr>
            </a:lvl1pPr>
          </a:lstStyle>
          <a:p>
            <a:pPr lvl="0"/>
            <a:r>
              <a:rPr lang="en-US"/>
              <a:t>Click here to add the MOSAIC WordPress link</a:t>
            </a:r>
          </a:p>
        </p:txBody>
      </p:sp>
      <p:sp>
        <p:nvSpPr>
          <p:cNvPr id="23" name="Text Placeholder 2">
            <a:extLst>
              <a:ext uri="{FF2B5EF4-FFF2-40B4-BE49-F238E27FC236}">
                <a16:creationId xmlns:a16="http://schemas.microsoft.com/office/drawing/2014/main" id="{073A80D5-EA50-814F-9BF8-3955E160D4AD}"/>
              </a:ext>
            </a:extLst>
          </p:cNvPr>
          <p:cNvSpPr>
            <a:spLocks noGrp="1"/>
          </p:cNvSpPr>
          <p:nvPr userDrawn="1">
            <p:ph type="body" sz="quarter" idx="16" hasCustomPrompt="1"/>
          </p:nvPr>
        </p:nvSpPr>
        <p:spPr>
          <a:xfrm>
            <a:off x="1583766" y="3944513"/>
            <a:ext cx="8493292" cy="490871"/>
          </a:xfrm>
        </p:spPr>
        <p:txBody>
          <a:bodyPr>
            <a:normAutofit/>
          </a:bodyPr>
          <a:lstStyle>
            <a:lvl1pPr marL="0" indent="0">
              <a:buFontTx/>
              <a:buNone/>
              <a:defRPr sz="2800">
                <a:solidFill>
                  <a:srgbClr val="635F59"/>
                </a:solidFill>
              </a:defRPr>
            </a:lvl1pPr>
          </a:lstStyle>
          <a:p>
            <a:pPr lvl="0"/>
            <a:r>
              <a:rPr lang="en-US"/>
              <a:t>Click here to add the MOSAIC webpage</a:t>
            </a:r>
          </a:p>
        </p:txBody>
      </p:sp>
      <p:sp>
        <p:nvSpPr>
          <p:cNvPr id="31" name="Text Placeholder 2">
            <a:extLst>
              <a:ext uri="{FF2B5EF4-FFF2-40B4-BE49-F238E27FC236}">
                <a16:creationId xmlns:a16="http://schemas.microsoft.com/office/drawing/2014/main" id="{AA78EC53-490F-E441-B578-1E0B2BD87F14}"/>
              </a:ext>
            </a:extLst>
          </p:cNvPr>
          <p:cNvSpPr>
            <a:spLocks noGrp="1"/>
          </p:cNvSpPr>
          <p:nvPr>
            <p:ph type="body" sz="quarter" idx="17" hasCustomPrompt="1"/>
          </p:nvPr>
        </p:nvSpPr>
        <p:spPr>
          <a:xfrm>
            <a:off x="1583766" y="4740301"/>
            <a:ext cx="8493292" cy="490871"/>
          </a:xfrm>
        </p:spPr>
        <p:txBody>
          <a:bodyPr>
            <a:normAutofit/>
          </a:bodyPr>
          <a:lstStyle>
            <a:lvl1pPr marL="0" indent="0">
              <a:buFontTx/>
              <a:buNone/>
              <a:defRPr sz="2800">
                <a:solidFill>
                  <a:srgbClr val="635F59"/>
                </a:solidFill>
              </a:defRPr>
            </a:lvl1pPr>
          </a:lstStyle>
          <a:p>
            <a:pPr lvl="0"/>
            <a:r>
              <a:rPr lang="en-US"/>
              <a:t>Click here to add presenter email(s)</a:t>
            </a:r>
          </a:p>
        </p:txBody>
      </p:sp>
      <p:sp>
        <p:nvSpPr>
          <p:cNvPr id="32" name="Text Placeholder 2">
            <a:extLst>
              <a:ext uri="{FF2B5EF4-FFF2-40B4-BE49-F238E27FC236}">
                <a16:creationId xmlns:a16="http://schemas.microsoft.com/office/drawing/2014/main" id="{18F7FD57-B0F2-1045-A79F-54CD5CDF2C44}"/>
              </a:ext>
            </a:extLst>
          </p:cNvPr>
          <p:cNvSpPr>
            <a:spLocks noGrp="1"/>
          </p:cNvSpPr>
          <p:nvPr>
            <p:ph type="body" sz="quarter" idx="18" hasCustomPrompt="1"/>
          </p:nvPr>
        </p:nvSpPr>
        <p:spPr>
          <a:xfrm>
            <a:off x="1583766" y="5536089"/>
            <a:ext cx="8493292" cy="490871"/>
          </a:xfrm>
        </p:spPr>
        <p:txBody>
          <a:bodyPr>
            <a:normAutofit/>
          </a:bodyPr>
          <a:lstStyle>
            <a:lvl1pPr marL="0" indent="0">
              <a:buFontTx/>
              <a:buNone/>
              <a:defRPr sz="2600">
                <a:solidFill>
                  <a:srgbClr val="635F59"/>
                </a:solidFill>
              </a:defRPr>
            </a:lvl1pPr>
          </a:lstStyle>
          <a:p>
            <a:pPr lvl="0"/>
            <a:r>
              <a:rPr lang="en-US"/>
              <a:t>Click here to add additional networks/presenter social media</a:t>
            </a:r>
          </a:p>
        </p:txBody>
      </p:sp>
    </p:spTree>
    <p:extLst>
      <p:ext uri="{BB962C8B-B14F-4D97-AF65-F5344CB8AC3E}">
        <p14:creationId xmlns:p14="http://schemas.microsoft.com/office/powerpoint/2010/main" val="346829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C355AD93-7E4A-4B1B-A616-C5E58B8E1BE9}"/>
              </a:ext>
            </a:extLst>
          </p:cNvPr>
          <p:cNvSpPr txBox="1"/>
          <p:nvPr/>
        </p:nvSpPr>
        <p:spPr>
          <a:xfrm>
            <a:off x="715518" y="5294037"/>
            <a:ext cx="5751532" cy="9130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Photo Credit: MOSAIC Consortium</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ACKNOWLEDGMENTS</a:t>
            </a:r>
          </a:p>
        </p:txBody>
      </p:sp>
      <p:pic>
        <p:nvPicPr>
          <p:cNvPr id="10" name="Picture 9" descr="A picture containing outdoor, tree, person, standing&#10;&#10;Description automatically generated">
            <a:extLst>
              <a:ext uri="{FF2B5EF4-FFF2-40B4-BE49-F238E27FC236}">
                <a16:creationId xmlns:a16="http://schemas.microsoft.com/office/drawing/2014/main" id="{9A52F658-14C6-DAC1-1F30-96BB91513A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500" y="0"/>
            <a:ext cx="4101912" cy="6858000"/>
          </a:xfrm>
          <a:prstGeom prst="rect">
            <a:avLst/>
          </a:prstGeom>
        </p:spPr>
      </p:pic>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274662" y="0"/>
            <a:ext cx="917337" cy="6858000"/>
          </a:xfrm>
          <a:prstGeom prst="rect">
            <a:avLst/>
          </a:prstGeom>
        </p:spPr>
      </p:pic>
      <p:pic>
        <p:nvPicPr>
          <p:cNvPr id="9" name="Picture 8">
            <a:extLst>
              <a:ext uri="{FF2B5EF4-FFF2-40B4-BE49-F238E27FC236}">
                <a16:creationId xmlns:a16="http://schemas.microsoft.com/office/drawing/2014/main" id="{4FC6A1CC-EA90-1845-BF1E-68021122606F}"/>
              </a:ext>
            </a:extLst>
          </p:cNvPr>
          <p:cNvPicPr>
            <a:picLocks noChangeAspect="1"/>
          </p:cNvPicPr>
          <p:nvPr userDrawn="1"/>
        </p:nvPicPr>
        <p:blipFill rotWithShape="1">
          <a:blip r:embed="rId4"/>
          <a:srcRect/>
          <a:stretch/>
        </p:blipFill>
        <p:spPr>
          <a:xfrm>
            <a:off x="804310" y="2637041"/>
            <a:ext cx="5819196" cy="2421653"/>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 as well as photography credit (if applicable).</a:t>
            </a:r>
          </a:p>
        </p:txBody>
      </p:sp>
    </p:spTree>
    <p:extLst>
      <p:ext uri="{BB962C8B-B14F-4D97-AF65-F5344CB8AC3E}">
        <p14:creationId xmlns:p14="http://schemas.microsoft.com/office/powerpoint/2010/main" val="204137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Photo-Teal">
    <p:spTree>
      <p:nvGrpSpPr>
        <p:cNvPr id="1" name=""/>
        <p:cNvGrpSpPr/>
        <p:nvPr/>
      </p:nvGrpSpPr>
      <p:grpSpPr>
        <a:xfrm>
          <a:off x="0" y="0"/>
          <a:ext cx="0" cy="0"/>
          <a:chOff x="0" y="0"/>
          <a:chExt cx="0" cy="0"/>
        </a:xfrm>
      </p:grpSpPr>
      <p:pic>
        <p:nvPicPr>
          <p:cNvPr id="8" name="Picture 7" descr="A group of women sitting on a bed&#10;&#10;Description automatically generated with low confidence">
            <a:extLst>
              <a:ext uri="{FF2B5EF4-FFF2-40B4-BE49-F238E27FC236}">
                <a16:creationId xmlns:a16="http://schemas.microsoft.com/office/drawing/2014/main" id="{E4F3DE56-B136-7143-B826-B3AD7CAF1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2406D6B-08A2-8E43-AB35-F05AC992A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02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1753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Photo-Gold">
    <p:spTree>
      <p:nvGrpSpPr>
        <p:cNvPr id="1" name=""/>
        <p:cNvGrpSpPr/>
        <p:nvPr/>
      </p:nvGrpSpPr>
      <p:grpSpPr>
        <a:xfrm>
          <a:off x="0" y="0"/>
          <a:ext cx="0" cy="0"/>
          <a:chOff x="0" y="0"/>
          <a:chExt cx="0" cy="0"/>
        </a:xfrm>
      </p:grpSpPr>
      <p:pic>
        <p:nvPicPr>
          <p:cNvPr id="8" name="Picture 7" descr="A picture containing person, outdoor, tree&#10;&#10;Description automatically generated">
            <a:extLst>
              <a:ext uri="{FF2B5EF4-FFF2-40B4-BE49-F238E27FC236}">
                <a16:creationId xmlns:a16="http://schemas.microsoft.com/office/drawing/2014/main" id="{F47C1957-A627-8DBF-0883-F342F8AC76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00"/>
            <a:ext cx="12191998" cy="6854100"/>
          </a:xfrm>
          <a:prstGeom prst="rect">
            <a:avLst/>
          </a:prstGeom>
        </p:spPr>
      </p:pic>
      <p:pic>
        <p:nvPicPr>
          <p:cNvPr id="7" name="Picture 6">
            <a:extLst>
              <a:ext uri="{FF2B5EF4-FFF2-40B4-BE49-F238E27FC236}">
                <a16:creationId xmlns:a16="http://schemas.microsoft.com/office/drawing/2014/main" id="{EC2D6D01-9029-1C47-BF9C-6037D9781F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7"/>
            <a:ext cx="1816442" cy="2832533"/>
          </a:xfrm>
          <a:prstGeom prst="round2SameRect">
            <a:avLst>
              <a:gd name="adj1" fmla="val 50000"/>
              <a:gd name="adj2" fmla="val 0"/>
            </a:avLst>
          </a:prstGeom>
          <a:solidFill>
            <a:srgbClr val="DF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839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chemeClr val="accent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207017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AF315A"/>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0011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15572" y="2012734"/>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DF9F3B"/>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311437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31A0D84-D40D-4B0B-AA0B-6E5D05F5667F}"/>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993F41DF-89D9-134C-9861-E4A034C5D99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1039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BF9E271-AAC7-F748-AA3D-0443064B07B0}"/>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FF6C658-983B-4C3F-9E55-51F84372F6E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88A7A3CF-A70B-B142-AF1C-85CEC1ABC8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36203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4/14/2023</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18193642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5"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9" r:id="rId26"/>
    <p:sldLayoutId id="214748371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repwatch.org/resources/daily-oral-prep-event-driven-prep-prep-ring-and-cab-prep-template-guidelines/" TargetMode="External"/><Relationship Id="rId2" Type="http://schemas.openxmlformats.org/officeDocument/2006/relationships/hyperlink" Target="https://www.prepwatch.org/resources/ambassador-training-package-toolkit/" TargetMode="External"/><Relationship Id="rId1" Type="http://schemas.openxmlformats.org/officeDocument/2006/relationships/slideLayout" Target="../slideLayouts/slideLayout27.xml"/><Relationship Id="rId4" Type="http://schemas.openxmlformats.org/officeDocument/2006/relationships/hyperlink" Target="https://express.adobe.com/page/kH6gpiRtwpOF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presentation/d/1dyaPzehVV55Z3eMrYHwjlHcST1JaGh9J8fU5y3mdnvQ/edit#slide=id.p4" TargetMode="External"/><Relationship Id="rId2" Type="http://schemas.openxmlformats.org/officeDocument/2006/relationships/hyperlink" Target="https://www.hptn.org/sites/default/files/inline-files/nejmoa2101016.pdf" TargetMode="External"/><Relationship Id="rId1" Type="http://schemas.openxmlformats.org/officeDocument/2006/relationships/slideLayout" Target="../slideLayouts/slideLayout20.xml"/><Relationship Id="rId4" Type="http://schemas.openxmlformats.org/officeDocument/2006/relationships/hyperlink" Target="https://vimeo.com/507992188/1a03d4fa0d"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pubmed.ncbi.nlm.nih.gov/30408115/"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pwatch.org/injectable-cab/" TargetMode="External"/><Relationship Id="rId7" Type="http://schemas.openxmlformats.org/officeDocument/2006/relationships/image" Target="../media/image33.png"/><Relationship Id="rId2" Type="http://schemas.openxmlformats.org/officeDocument/2006/relationships/hyperlink" Target="https://viivhealthcare.com/about-viiv/" TargetMode="External"/><Relationship Id="rId1" Type="http://schemas.openxmlformats.org/officeDocument/2006/relationships/slideLayout" Target="../slideLayouts/slideLayout10.xml"/><Relationship Id="rId6" Type="http://schemas.openxmlformats.org/officeDocument/2006/relationships/hyperlink" Target="https://viivhealthcare.com/content/dam/cf-viiv/viivhealthcare/en_GB/files/cab-prep-wwrs-29nov2022-for-external-use.pdf" TargetMode="External"/><Relationship Id="rId5" Type="http://schemas.openxmlformats.org/officeDocument/2006/relationships/hyperlink" Target="https://www.who.int/publications/i/item/9789240054097" TargetMode="External"/><Relationship Id="rId4" Type="http://schemas.openxmlformats.org/officeDocument/2006/relationships/hyperlink" Target="https://www.who.int/news/item/28-07-2022-who-recommends-long-acting-cabotegravir-for-hiv-preven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hyperlink" Target="https://www.prepwatch.org/resources/daily-oral-prep-event-driven-prep-prep-ring-and-cab-prep-template-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83FF-577A-C643-8B63-00EA32A36BAA}"/>
              </a:ext>
            </a:extLst>
          </p:cNvPr>
          <p:cNvSpPr>
            <a:spLocks noGrp="1"/>
          </p:cNvSpPr>
          <p:nvPr>
            <p:ph type="ctrTitle"/>
          </p:nvPr>
        </p:nvSpPr>
        <p:spPr/>
        <p:txBody>
          <a:bodyPr>
            <a:normAutofit/>
          </a:bodyPr>
          <a:lstStyle/>
          <a:p>
            <a:r>
              <a:rPr lang="en-US"/>
              <a:t>Injectable Cabotegravir for HIV Pre-Exposure Prophylaxis (CAB PrEP) Overview</a:t>
            </a:r>
          </a:p>
        </p:txBody>
      </p:sp>
      <p:sp>
        <p:nvSpPr>
          <p:cNvPr id="5" name="Subtitle 4">
            <a:extLst>
              <a:ext uri="{FF2B5EF4-FFF2-40B4-BE49-F238E27FC236}">
                <a16:creationId xmlns:a16="http://schemas.microsoft.com/office/drawing/2014/main" id="{AE36B07D-CFC6-184C-823C-C940B3F68AC9}"/>
              </a:ext>
            </a:extLst>
          </p:cNvPr>
          <p:cNvSpPr>
            <a:spLocks noGrp="1"/>
          </p:cNvSpPr>
          <p:nvPr>
            <p:ph type="subTitle" idx="1"/>
          </p:nvPr>
        </p:nvSpPr>
        <p:spPr/>
        <p:txBody>
          <a:bodyPr vert="horz" lIns="1371600" tIns="45720" rIns="91440" bIns="45720" rtlCol="0" anchor="t">
            <a:normAutofit/>
          </a:bodyPr>
          <a:lstStyle/>
          <a:p>
            <a:r>
              <a:rPr lang="en-US" dirty="0"/>
              <a:t>CAB PREP Sensitization materials for providers involved in catalyst</a:t>
            </a:r>
          </a:p>
          <a:p>
            <a:endParaRPr lang="en-US" dirty="0"/>
          </a:p>
          <a:p>
            <a:r>
              <a:rPr lang="en-US" dirty="0">
                <a:latin typeface="Poppins"/>
                <a:ea typeface="Roboto"/>
                <a:cs typeface="Poppins"/>
              </a:rPr>
              <a:t>9 February 2023</a:t>
            </a:r>
          </a:p>
        </p:txBody>
      </p:sp>
    </p:spTree>
    <p:extLst>
      <p:ext uri="{BB962C8B-B14F-4D97-AF65-F5344CB8AC3E}">
        <p14:creationId xmlns:p14="http://schemas.microsoft.com/office/powerpoint/2010/main" val="80212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6E3F35-A342-D446-BC79-E39D6F08A93F}"/>
              </a:ext>
            </a:extLst>
          </p:cNvPr>
          <p:cNvSpPr>
            <a:spLocks noGrp="1"/>
          </p:cNvSpPr>
          <p:nvPr>
            <p:ph type="title"/>
          </p:nvPr>
        </p:nvSpPr>
        <p:spPr/>
        <p:txBody>
          <a:bodyPr/>
          <a:lstStyle/>
          <a:p>
            <a:r>
              <a:rPr lang="en-US"/>
              <a:t>Efficacy </a:t>
            </a:r>
          </a:p>
        </p:txBody>
      </p:sp>
      <p:sp>
        <p:nvSpPr>
          <p:cNvPr id="5" name="Content Placeholder 4">
            <a:extLst>
              <a:ext uri="{FF2B5EF4-FFF2-40B4-BE49-F238E27FC236}">
                <a16:creationId xmlns:a16="http://schemas.microsoft.com/office/drawing/2014/main" id="{3F09002E-239D-0C46-A681-C6131C64D56D}"/>
              </a:ext>
            </a:extLst>
          </p:cNvPr>
          <p:cNvSpPr>
            <a:spLocks noGrp="1"/>
          </p:cNvSpPr>
          <p:nvPr>
            <p:ph idx="1"/>
          </p:nvPr>
        </p:nvSpPr>
        <p:spPr>
          <a:xfrm>
            <a:off x="838200" y="1350336"/>
            <a:ext cx="9677400" cy="4826627"/>
          </a:xfrm>
        </p:spPr>
        <p:txBody>
          <a:bodyPr/>
          <a:lstStyle/>
          <a:p>
            <a:r>
              <a:rPr lang="en-US" sz="2400"/>
              <a:t>In clinical trials, CAB </a:t>
            </a:r>
            <a:r>
              <a:rPr lang="en-US" sz="2400" err="1"/>
              <a:t>PrEP</a:t>
            </a:r>
            <a:r>
              <a:rPr lang="en-US" sz="2400"/>
              <a:t> has been shown to be highly effective at preventing HIV. </a:t>
            </a:r>
            <a:r>
              <a:rPr lang="en-US" sz="2400" b="1"/>
              <a:t>With regular injections, CAB </a:t>
            </a:r>
            <a:r>
              <a:rPr lang="en-US" sz="2400" b="1" err="1"/>
              <a:t>PrEP</a:t>
            </a:r>
            <a:r>
              <a:rPr lang="en-US" sz="2400" b="1"/>
              <a:t> is the most effective </a:t>
            </a:r>
            <a:r>
              <a:rPr lang="en-US" sz="2400" b="1" err="1"/>
              <a:t>PrEP</a:t>
            </a:r>
            <a:r>
              <a:rPr lang="en-US" sz="2400" b="1"/>
              <a:t> method currently available.</a:t>
            </a:r>
          </a:p>
          <a:p>
            <a:pPr marL="0" indent="0">
              <a:buNone/>
            </a:pPr>
            <a:endParaRPr lang="en-US" sz="2400"/>
          </a:p>
          <a:p>
            <a:r>
              <a:rPr lang="en-US" sz="2400"/>
              <a:t>In recent randomized controlled trials, CAB </a:t>
            </a:r>
            <a:r>
              <a:rPr lang="en-US" sz="2400" err="1"/>
              <a:t>PrEP</a:t>
            </a:r>
            <a:r>
              <a:rPr lang="en-US" sz="2400"/>
              <a:t> was shown to be more effective than oral </a:t>
            </a:r>
            <a:r>
              <a:rPr lang="en-US" sz="2400" err="1"/>
              <a:t>PrEP</a:t>
            </a:r>
            <a:r>
              <a:rPr lang="en-US" sz="2400"/>
              <a:t>, though it is likely due largely to better adherence to CAB </a:t>
            </a:r>
            <a:r>
              <a:rPr lang="en-US" sz="2400" err="1"/>
              <a:t>PrEP.</a:t>
            </a:r>
            <a:r>
              <a:rPr lang="en-US" sz="2400"/>
              <a:t> </a:t>
            </a:r>
            <a:endParaRPr lang="en-US"/>
          </a:p>
          <a:p>
            <a:pPr lvl="1"/>
            <a:endParaRPr lang="en-US"/>
          </a:p>
          <a:p>
            <a:pPr marL="457200" lvl="1" indent="0">
              <a:buNone/>
            </a:pPr>
            <a:endParaRPr lang="en-US"/>
          </a:p>
          <a:p>
            <a:pPr marL="0" indent="0">
              <a:buNone/>
            </a:pPr>
            <a:endParaRPr lang="en-US"/>
          </a:p>
        </p:txBody>
      </p:sp>
      <p:sp>
        <p:nvSpPr>
          <p:cNvPr id="2" name="Rectangle: Rounded Corners 1">
            <a:extLst>
              <a:ext uri="{FF2B5EF4-FFF2-40B4-BE49-F238E27FC236}">
                <a16:creationId xmlns:a16="http://schemas.microsoft.com/office/drawing/2014/main" id="{2D199295-87AA-5293-E328-13754EB8CD4E}"/>
              </a:ext>
            </a:extLst>
          </p:cNvPr>
          <p:cNvSpPr/>
          <p:nvPr/>
        </p:nvSpPr>
        <p:spPr>
          <a:xfrm>
            <a:off x="952106" y="4571905"/>
            <a:ext cx="4535424" cy="14986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HPTN 083</a:t>
            </a:r>
            <a:r>
              <a:rPr lang="en-US"/>
              <a:t>, a Phase 2B/3 double blind study, among cisgender men and transgender women found a 66% reduction in risk of HIV acquisition as compared to oral PrEP. </a:t>
            </a:r>
          </a:p>
        </p:txBody>
      </p:sp>
      <p:sp>
        <p:nvSpPr>
          <p:cNvPr id="9" name="Rectangle: Rounded Corners 8">
            <a:extLst>
              <a:ext uri="{FF2B5EF4-FFF2-40B4-BE49-F238E27FC236}">
                <a16:creationId xmlns:a16="http://schemas.microsoft.com/office/drawing/2014/main" id="{7A464DE5-5E58-C0BC-5E8E-1417F718DF9D}"/>
              </a:ext>
            </a:extLst>
          </p:cNvPr>
          <p:cNvSpPr/>
          <p:nvPr/>
        </p:nvSpPr>
        <p:spPr>
          <a:xfrm>
            <a:off x="5912175" y="4572000"/>
            <a:ext cx="4717331" cy="14988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In </a:t>
            </a:r>
            <a:r>
              <a:rPr lang="en-US" b="1"/>
              <a:t>HPTN 084</a:t>
            </a:r>
            <a:r>
              <a:rPr lang="en-US"/>
              <a:t>, a Phase 3 double blind study among people assigned female at birth, participants in the CAB </a:t>
            </a:r>
            <a:r>
              <a:rPr lang="en-US" err="1"/>
              <a:t>PrEP</a:t>
            </a:r>
            <a:r>
              <a:rPr lang="en-US"/>
              <a:t> arm were found to have an 89% reduction in risk of HIV acquisition as compared to the oral </a:t>
            </a:r>
            <a:r>
              <a:rPr lang="en-US" err="1"/>
              <a:t>PrEP</a:t>
            </a:r>
            <a:r>
              <a:rPr lang="en-US"/>
              <a:t> arm. </a:t>
            </a:r>
          </a:p>
        </p:txBody>
      </p:sp>
      <p:pic>
        <p:nvPicPr>
          <p:cNvPr id="6" name="Picture 5" descr="Icon&#10;&#10;Description automatically generated">
            <a:extLst>
              <a:ext uri="{FF2B5EF4-FFF2-40B4-BE49-F238E27FC236}">
                <a16:creationId xmlns:a16="http://schemas.microsoft.com/office/drawing/2014/main" id="{22D78895-808F-4C3A-DC9C-8796BD2D52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860" y="264108"/>
            <a:ext cx="996696" cy="996696"/>
          </a:xfrm>
          <a:prstGeom prst="rect">
            <a:avLst/>
          </a:prstGeom>
        </p:spPr>
      </p:pic>
      <p:sp>
        <p:nvSpPr>
          <p:cNvPr id="7" name="TextBox 6">
            <a:extLst>
              <a:ext uri="{FF2B5EF4-FFF2-40B4-BE49-F238E27FC236}">
                <a16:creationId xmlns:a16="http://schemas.microsoft.com/office/drawing/2014/main" id="{C75B4AEB-248A-981E-1D16-4781484BF539}"/>
              </a:ext>
            </a:extLst>
          </p:cNvPr>
          <p:cNvSpPr txBox="1"/>
          <p:nvPr/>
        </p:nvSpPr>
        <p:spPr>
          <a:xfrm>
            <a:off x="6569766" y="6440003"/>
            <a:ext cx="3945834" cy="307777"/>
          </a:xfrm>
          <a:prstGeom prst="rect">
            <a:avLst/>
          </a:prstGeom>
          <a:noFill/>
        </p:spPr>
        <p:txBody>
          <a:bodyPr wrap="square" rtlCol="0">
            <a:spAutoFit/>
          </a:bodyPr>
          <a:lstStyle/>
          <a:p>
            <a:r>
              <a:rPr lang="en-US" sz="1400" i="1"/>
              <a:t>For more information on these trials, see the Annex</a:t>
            </a:r>
          </a:p>
        </p:txBody>
      </p:sp>
    </p:spTree>
    <p:extLst>
      <p:ext uri="{BB962C8B-B14F-4D97-AF65-F5344CB8AC3E}">
        <p14:creationId xmlns:p14="http://schemas.microsoft.com/office/powerpoint/2010/main" val="403634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D221-0F6B-3A78-B210-6B9C74DA8FA2}"/>
              </a:ext>
            </a:extLst>
          </p:cNvPr>
          <p:cNvSpPr>
            <a:spLocks noGrp="1"/>
          </p:cNvSpPr>
          <p:nvPr>
            <p:ph type="title"/>
          </p:nvPr>
        </p:nvSpPr>
        <p:spPr/>
        <p:txBody>
          <a:bodyPr/>
          <a:lstStyle/>
          <a:p>
            <a:r>
              <a:rPr lang="en-US"/>
              <a:t>Side Effects</a:t>
            </a:r>
          </a:p>
        </p:txBody>
      </p:sp>
      <p:sp>
        <p:nvSpPr>
          <p:cNvPr id="3" name="Content Placeholder 2">
            <a:extLst>
              <a:ext uri="{FF2B5EF4-FFF2-40B4-BE49-F238E27FC236}">
                <a16:creationId xmlns:a16="http://schemas.microsoft.com/office/drawing/2014/main" id="{7DC00E76-C396-EA04-C809-743593CD08B3}"/>
              </a:ext>
            </a:extLst>
          </p:cNvPr>
          <p:cNvSpPr>
            <a:spLocks noGrp="1"/>
          </p:cNvSpPr>
          <p:nvPr>
            <p:ph idx="1"/>
          </p:nvPr>
        </p:nvSpPr>
        <p:spPr>
          <a:xfrm>
            <a:off x="838200" y="1350336"/>
            <a:ext cx="6300831" cy="4826627"/>
          </a:xfrm>
        </p:spPr>
        <p:txBody>
          <a:bodyPr/>
          <a:lstStyle/>
          <a:p>
            <a:r>
              <a:rPr lang="en-US" dirty="0"/>
              <a:t>The most common side effects of CAB PrEP include:</a:t>
            </a:r>
          </a:p>
          <a:p>
            <a:pPr lvl="1"/>
            <a:r>
              <a:rPr lang="en-US" dirty="0"/>
              <a:t>Headache</a:t>
            </a:r>
          </a:p>
          <a:p>
            <a:pPr lvl="1"/>
            <a:r>
              <a:rPr lang="en-US" dirty="0"/>
              <a:t>Nausea</a:t>
            </a:r>
          </a:p>
          <a:p>
            <a:pPr lvl="1"/>
            <a:r>
              <a:rPr lang="en-US" dirty="0"/>
              <a:t>Diarrhea</a:t>
            </a:r>
          </a:p>
          <a:p>
            <a:pPr lvl="1"/>
            <a:r>
              <a:rPr lang="en-US" dirty="0"/>
              <a:t>Feeling fatigued or feverish</a:t>
            </a:r>
          </a:p>
          <a:p>
            <a:pPr lvl="1"/>
            <a:r>
              <a:rPr lang="en-US" dirty="0"/>
              <a:t>Injection site reactions (redness, pain, swelling, bruising at the injection site)</a:t>
            </a:r>
          </a:p>
          <a:p>
            <a:pPr lvl="1"/>
            <a:endParaRPr lang="en-US" dirty="0"/>
          </a:p>
          <a:p>
            <a:r>
              <a:rPr lang="en-US" dirty="0"/>
              <a:t>These side effects are usually mild or moderate. </a:t>
            </a:r>
          </a:p>
        </p:txBody>
      </p:sp>
      <p:sp>
        <p:nvSpPr>
          <p:cNvPr id="4" name="Rectangle: Rounded Corners 3">
            <a:extLst>
              <a:ext uri="{FF2B5EF4-FFF2-40B4-BE49-F238E27FC236}">
                <a16:creationId xmlns:a16="http://schemas.microsoft.com/office/drawing/2014/main" id="{4E58FA72-DC4E-74F6-0BDE-55F94557DB45}"/>
              </a:ext>
            </a:extLst>
          </p:cNvPr>
          <p:cNvSpPr/>
          <p:nvPr/>
        </p:nvSpPr>
        <p:spPr>
          <a:xfrm>
            <a:off x="7209692" y="1776046"/>
            <a:ext cx="3469493" cy="326573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a:t>Mild or moderate injection site reactions are more common than other potential side effects but become </a:t>
            </a:r>
            <a:r>
              <a:rPr lang="en-US" sz="2000" b="1"/>
              <a:t>less frequent over time </a:t>
            </a:r>
            <a:r>
              <a:rPr lang="en-US" sz="2000"/>
              <a:t>as clients get used to the injection. </a:t>
            </a:r>
          </a:p>
        </p:txBody>
      </p:sp>
      <p:pic>
        <p:nvPicPr>
          <p:cNvPr id="5" name="Picture 4" descr="A picture containing text, vector graphics&#10;&#10;Description automatically generated">
            <a:extLst>
              <a:ext uri="{FF2B5EF4-FFF2-40B4-BE49-F238E27FC236}">
                <a16:creationId xmlns:a16="http://schemas.microsoft.com/office/drawing/2014/main" id="{43C4811F-7E2F-C003-FBF1-E69B75421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2489" y="264108"/>
            <a:ext cx="996696" cy="996696"/>
          </a:xfrm>
          <a:prstGeom prst="rect">
            <a:avLst/>
          </a:prstGeom>
        </p:spPr>
      </p:pic>
    </p:spTree>
    <p:extLst>
      <p:ext uri="{BB962C8B-B14F-4D97-AF65-F5344CB8AC3E}">
        <p14:creationId xmlns:p14="http://schemas.microsoft.com/office/powerpoint/2010/main" val="47799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96A9CC-35D4-AD95-1450-B4C24550C3DA}"/>
              </a:ext>
            </a:extLst>
          </p:cNvPr>
          <p:cNvSpPr>
            <a:spLocks noGrp="1"/>
          </p:cNvSpPr>
          <p:nvPr>
            <p:ph idx="1"/>
          </p:nvPr>
        </p:nvSpPr>
        <p:spPr/>
        <p:txBody>
          <a:bodyPr/>
          <a:lstStyle/>
          <a:p>
            <a:r>
              <a:rPr lang="en-US"/>
              <a:t>Where should CAB PrEP be injected, when being administered?</a:t>
            </a:r>
          </a:p>
          <a:p>
            <a:pPr marL="0" indent="0">
              <a:buNone/>
            </a:pPr>
            <a:endParaRPr lang="en-US"/>
          </a:p>
          <a:p>
            <a:pPr marL="1428750" lvl="2" indent="-514350">
              <a:buFont typeface="+mj-lt"/>
              <a:buAutoNum type="alphaUcPeriod"/>
            </a:pPr>
            <a:r>
              <a:rPr lang="en-US" sz="2800"/>
              <a:t>Upper arm or bicep</a:t>
            </a:r>
          </a:p>
          <a:p>
            <a:pPr marL="1428750" lvl="2" indent="-514350">
              <a:buFont typeface="+mj-lt"/>
              <a:buAutoNum type="alphaUcPeriod"/>
            </a:pPr>
            <a:r>
              <a:rPr lang="en-US" sz="2800"/>
              <a:t>Buttocks</a:t>
            </a:r>
          </a:p>
          <a:p>
            <a:pPr marL="1428750" lvl="2" indent="-514350">
              <a:buFont typeface="+mj-lt"/>
              <a:buAutoNum type="alphaUcPeriod"/>
            </a:pPr>
            <a:r>
              <a:rPr lang="en-US" sz="2800"/>
              <a:t>Thigh</a:t>
            </a:r>
          </a:p>
          <a:p>
            <a:pPr marL="1428750" lvl="2" indent="-514350">
              <a:buFont typeface="+mj-lt"/>
              <a:buAutoNum type="alphaUcPeriod"/>
            </a:pPr>
            <a:r>
              <a:rPr lang="en-US" sz="2800"/>
              <a:t>Any of the above</a:t>
            </a:r>
          </a:p>
        </p:txBody>
      </p:sp>
      <p:sp>
        <p:nvSpPr>
          <p:cNvPr id="3" name="Title 2">
            <a:extLst>
              <a:ext uri="{FF2B5EF4-FFF2-40B4-BE49-F238E27FC236}">
                <a16:creationId xmlns:a16="http://schemas.microsoft.com/office/drawing/2014/main" id="{39CBD673-9C48-1AAA-FD35-E03ADA6190CB}"/>
              </a:ext>
            </a:extLst>
          </p:cNvPr>
          <p:cNvSpPr>
            <a:spLocks noGrp="1"/>
          </p:cNvSpPr>
          <p:nvPr>
            <p:ph type="title"/>
          </p:nvPr>
        </p:nvSpPr>
        <p:spPr/>
        <p:txBody>
          <a:bodyPr/>
          <a:lstStyle/>
          <a:p>
            <a:r>
              <a:rPr lang="en-US"/>
              <a:t>Check for Learning - Question</a:t>
            </a:r>
          </a:p>
        </p:txBody>
      </p:sp>
      <p:pic>
        <p:nvPicPr>
          <p:cNvPr id="7" name="Graphic 6" descr="Clipboard with solid fill">
            <a:extLst>
              <a:ext uri="{FF2B5EF4-FFF2-40B4-BE49-F238E27FC236}">
                <a16:creationId xmlns:a16="http://schemas.microsoft.com/office/drawing/2014/main" id="{92D9BB1F-6D60-DBB1-7907-D36EC15DF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9898" y="305255"/>
            <a:ext cx="914400" cy="914400"/>
          </a:xfrm>
          <a:prstGeom prst="rect">
            <a:avLst/>
          </a:prstGeom>
        </p:spPr>
      </p:pic>
    </p:spTree>
    <p:extLst>
      <p:ext uri="{BB962C8B-B14F-4D97-AF65-F5344CB8AC3E}">
        <p14:creationId xmlns:p14="http://schemas.microsoft.com/office/powerpoint/2010/main" val="299884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A060-B1B5-3B0B-F280-DAA88B9DBFA2}"/>
              </a:ext>
            </a:extLst>
          </p:cNvPr>
          <p:cNvSpPr>
            <a:spLocks noGrp="1"/>
          </p:cNvSpPr>
          <p:nvPr>
            <p:ph type="title"/>
          </p:nvPr>
        </p:nvSpPr>
        <p:spPr/>
        <p:txBody>
          <a:bodyPr/>
          <a:lstStyle/>
          <a:p>
            <a:r>
              <a:rPr lang="en-US"/>
              <a:t>CAB PrEP and Other Drug Interactions</a:t>
            </a:r>
          </a:p>
        </p:txBody>
      </p:sp>
      <p:sp>
        <p:nvSpPr>
          <p:cNvPr id="3" name="Content Placeholder 2">
            <a:extLst>
              <a:ext uri="{FF2B5EF4-FFF2-40B4-BE49-F238E27FC236}">
                <a16:creationId xmlns:a16="http://schemas.microsoft.com/office/drawing/2014/main" id="{DE16EC92-D73E-6DB0-69E8-E4F686BB83A0}"/>
              </a:ext>
            </a:extLst>
          </p:cNvPr>
          <p:cNvSpPr>
            <a:spLocks noGrp="1"/>
          </p:cNvSpPr>
          <p:nvPr>
            <p:ph idx="1"/>
          </p:nvPr>
        </p:nvSpPr>
        <p:spPr/>
        <p:txBody>
          <a:bodyPr>
            <a:normAutofit lnSpcReduction="10000"/>
          </a:bodyPr>
          <a:lstStyle/>
          <a:p>
            <a:pPr>
              <a:lnSpc>
                <a:spcPct val="120000"/>
              </a:lnSpc>
            </a:pPr>
            <a:r>
              <a:rPr lang="en-US" sz="2400" dirty="0"/>
              <a:t>Some anticonvulsants </a:t>
            </a:r>
            <a:r>
              <a:rPr lang="en-US" sz="1600" dirty="0"/>
              <a:t>(</a:t>
            </a:r>
            <a:r>
              <a:rPr lang="en-US" sz="2400" dirty="0">
                <a:effectLst/>
                <a:latin typeface="Calibri" panose="020F0502020204030204" pitchFamily="34" charset="0"/>
                <a:ea typeface="Calibri" panose="020F0502020204030204" pitchFamily="34" charset="0"/>
                <a:cs typeface="Arial" panose="020B0604020202020204" pitchFamily="34" charset="0"/>
              </a:rPr>
              <a:t>carbamazepine, oxcarbazepine, phenobarbital, and phenytoin)</a:t>
            </a:r>
            <a:r>
              <a:rPr lang="en-US" sz="1600" b="1" dirty="0"/>
              <a:t> </a:t>
            </a:r>
            <a:r>
              <a:rPr lang="en-US" sz="2400" dirty="0"/>
              <a:t>and some antimycobacterial </a:t>
            </a:r>
            <a:r>
              <a:rPr lang="en-US" sz="2400" dirty="0">
                <a:cs typeface="Arial" panose="020B0604020202020204" pitchFamily="34" charset="0"/>
              </a:rPr>
              <a:t>(r</a:t>
            </a:r>
            <a:r>
              <a:rPr lang="en-US" sz="2400" dirty="0">
                <a:effectLst/>
                <a:latin typeface="Calibri" panose="020F0502020204030204" pitchFamily="34" charset="0"/>
                <a:ea typeface="Calibri" panose="020F0502020204030204" pitchFamily="34" charset="0"/>
                <a:cs typeface="Arial" panose="020B0604020202020204" pitchFamily="34" charset="0"/>
              </a:rPr>
              <a:t>ifampin, sometimes named rifampicin, and rifapentine)</a:t>
            </a:r>
            <a:r>
              <a:rPr lang="en-US" sz="1600" b="1" dirty="0">
                <a:effectLst/>
                <a:latin typeface="Calibri" panose="020F0502020204030204" pitchFamily="34" charset="0"/>
                <a:ea typeface="Calibri" panose="020F0502020204030204" pitchFamily="34" charset="0"/>
                <a:cs typeface="Arial" panose="020B0604020202020204" pitchFamily="34" charset="0"/>
              </a:rPr>
              <a:t> </a:t>
            </a:r>
            <a:r>
              <a:rPr lang="en-US" sz="2400" dirty="0"/>
              <a:t>medications may interact with CAB PrEP and reduce its efficacy. </a:t>
            </a:r>
          </a:p>
          <a:p>
            <a:pPr>
              <a:lnSpc>
                <a:spcPct val="120000"/>
              </a:lnSpc>
            </a:pPr>
            <a:r>
              <a:rPr lang="en-US" sz="2400" dirty="0">
                <a:effectLst/>
                <a:latin typeface="Calibri" panose="020F0502020204030204" pitchFamily="34" charset="0"/>
                <a:ea typeface="Calibri" panose="020F0502020204030204" pitchFamily="34" charset="0"/>
                <a:cs typeface="Arial" panose="020B0604020202020204" pitchFamily="34" charset="0"/>
              </a:rPr>
              <a:t>Available evidence suggests that use of gender-affirming hormones by transgender women does not affect drug levels of cabotegravir</a:t>
            </a:r>
          </a:p>
          <a:p>
            <a:pPr>
              <a:lnSpc>
                <a:spcPct val="120000"/>
              </a:lnSpc>
            </a:pPr>
            <a:r>
              <a:rPr lang="en-US" sz="2400" dirty="0"/>
              <a:t>There are no known interactions between </a:t>
            </a:r>
          </a:p>
          <a:p>
            <a:pPr lvl="1">
              <a:lnSpc>
                <a:spcPct val="120000"/>
              </a:lnSpc>
            </a:pPr>
            <a:r>
              <a:rPr lang="en-US" sz="2000" dirty="0"/>
              <a:t>CAB PrEP and contraceptive hormones or other forms of contraception</a:t>
            </a:r>
          </a:p>
          <a:p>
            <a:pPr lvl="1">
              <a:lnSpc>
                <a:spcPct val="120000"/>
              </a:lnSpc>
            </a:pPr>
            <a:r>
              <a:rPr lang="en-US" sz="2000" dirty="0"/>
              <a:t>CAB PrEP and recreational drugs or alcohol, but alcohol and drug use could affect the ability to attend necessary health appointments, potentially resulting in missed injections</a:t>
            </a:r>
          </a:p>
          <a:p>
            <a:pPr>
              <a:lnSpc>
                <a:spcPct val="120000"/>
              </a:lnSpc>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picture containing text, vector graphics&#10;&#10;Description automatically generated">
            <a:extLst>
              <a:ext uri="{FF2B5EF4-FFF2-40B4-BE49-F238E27FC236}">
                <a16:creationId xmlns:a16="http://schemas.microsoft.com/office/drawing/2014/main" id="{5A64A6F0-F650-DF61-74AC-1E1FE3F42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2489" y="264108"/>
            <a:ext cx="996696" cy="996696"/>
          </a:xfrm>
          <a:prstGeom prst="rect">
            <a:avLst/>
          </a:prstGeom>
        </p:spPr>
      </p:pic>
    </p:spTree>
    <p:extLst>
      <p:ext uri="{BB962C8B-B14F-4D97-AF65-F5344CB8AC3E}">
        <p14:creationId xmlns:p14="http://schemas.microsoft.com/office/powerpoint/2010/main" val="35703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B0428AD-8575-4325-9556-D52D1CDC5FE4}"/>
              </a:ext>
            </a:extLst>
          </p:cNvPr>
          <p:cNvCxnSpPr>
            <a:cxnSpLocks/>
          </p:cNvCxnSpPr>
          <p:nvPr/>
        </p:nvCxnSpPr>
        <p:spPr>
          <a:xfrm>
            <a:off x="1082333" y="1253104"/>
            <a:ext cx="0" cy="5254022"/>
          </a:xfrm>
          <a:prstGeom prst="line">
            <a:avLst/>
          </a:prstGeom>
          <a:ln w="19812" cap="rnd">
            <a:solidFill>
              <a:srgbClr val="DE9F3B"/>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57274D-5B55-4755-BF49-453E2087BEA2}"/>
              </a:ext>
            </a:extLst>
          </p:cNvPr>
          <p:cNvCxnSpPr>
            <a:cxnSpLocks/>
          </p:cNvCxnSpPr>
          <p:nvPr/>
        </p:nvCxnSpPr>
        <p:spPr>
          <a:xfrm>
            <a:off x="5163125" y="1221250"/>
            <a:ext cx="36659" cy="4334814"/>
          </a:xfrm>
          <a:prstGeom prst="line">
            <a:avLst/>
          </a:prstGeom>
          <a:ln w="19812" cap="rnd">
            <a:solidFill>
              <a:srgbClr val="DE9F3B"/>
            </a:solidFill>
            <a:roun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A4E040ED-3378-303C-62DC-112EE7BB2DFC}"/>
              </a:ext>
            </a:extLst>
          </p:cNvPr>
          <p:cNvSpPr>
            <a:spLocks noGrp="1"/>
          </p:cNvSpPr>
          <p:nvPr>
            <p:ph type="title"/>
          </p:nvPr>
        </p:nvSpPr>
        <p:spPr/>
        <p:txBody>
          <a:bodyPr/>
          <a:lstStyle/>
          <a:p>
            <a:r>
              <a:rPr lang="en-US"/>
              <a:t>CAB PrEP: Indications and contraindications</a:t>
            </a:r>
          </a:p>
        </p:txBody>
      </p:sp>
      <p:sp>
        <p:nvSpPr>
          <p:cNvPr id="7" name="Content Placeholder 1">
            <a:extLst>
              <a:ext uri="{FF2B5EF4-FFF2-40B4-BE49-F238E27FC236}">
                <a16:creationId xmlns:a16="http://schemas.microsoft.com/office/drawing/2014/main" id="{2B9E014B-4663-4824-B2BE-C42781E5AEA1}"/>
              </a:ext>
            </a:extLst>
          </p:cNvPr>
          <p:cNvSpPr txBox="1">
            <a:spLocks/>
          </p:cNvSpPr>
          <p:nvPr/>
        </p:nvSpPr>
        <p:spPr>
          <a:xfrm>
            <a:off x="1110801" y="1645274"/>
            <a:ext cx="3800770" cy="2503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buClr>
                <a:srgbClr val="AE3158"/>
              </a:buClr>
              <a:buSzPct val="90000"/>
            </a:pPr>
            <a:r>
              <a:rPr lang="en-US" sz="1800" dirty="0">
                <a:effectLst/>
                <a:latin typeface="+mn-lt"/>
                <a:ea typeface="Calibri" panose="020F0502020204030204" pitchFamily="34" charset="0"/>
                <a:cs typeface="Arial" panose="020B0604020202020204" pitchFamily="34" charset="0"/>
              </a:rPr>
              <a:t>CAB PrEP works for all sexual exposures in cisgender and transgender women and cisgender men</a:t>
            </a:r>
          </a:p>
          <a:p>
            <a:pPr>
              <a:lnSpc>
                <a:spcPct val="110000"/>
              </a:lnSpc>
              <a:spcAft>
                <a:spcPts val="600"/>
              </a:spcAft>
              <a:buClr>
                <a:srgbClr val="AE3158"/>
              </a:buClr>
              <a:buSzPct val="90000"/>
            </a:pPr>
            <a:r>
              <a:rPr lang="en-US" sz="1800" dirty="0"/>
              <a:t>CAB PrEP may be particularly suitable for clients seeking less frequent dosing and/or increased privacy around PrEP use.</a:t>
            </a:r>
          </a:p>
          <a:p>
            <a:pPr>
              <a:lnSpc>
                <a:spcPct val="110000"/>
              </a:lnSpc>
              <a:spcAft>
                <a:spcPts val="600"/>
              </a:spcAft>
              <a:buClr>
                <a:srgbClr val="AE3158"/>
              </a:buClr>
              <a:buSzPct val="90000"/>
            </a:pPr>
            <a:endParaRPr lang="en-US" sz="1800" dirty="0">
              <a:effectLst/>
              <a:latin typeface="+mn-lt"/>
              <a:ea typeface="Calibri" panose="020F0502020204030204" pitchFamily="34" charset="0"/>
              <a:cs typeface="Arial" panose="020B0604020202020204" pitchFamily="34" charset="0"/>
            </a:endParaRPr>
          </a:p>
          <a:p>
            <a:pPr marL="0" indent="0">
              <a:lnSpc>
                <a:spcPct val="110000"/>
              </a:lnSpc>
              <a:spcAft>
                <a:spcPts val="600"/>
              </a:spcAft>
              <a:buClr>
                <a:srgbClr val="AE3158"/>
              </a:buClr>
              <a:buSzPct val="90000"/>
              <a:buNone/>
            </a:pPr>
            <a:endParaRPr lang="en-US" sz="1800" dirty="0">
              <a:cs typeface="Poppins" pitchFamily="2" charset="77"/>
            </a:endParaRPr>
          </a:p>
        </p:txBody>
      </p:sp>
      <p:sp>
        <p:nvSpPr>
          <p:cNvPr id="8" name="TextBox 7">
            <a:extLst>
              <a:ext uri="{FF2B5EF4-FFF2-40B4-BE49-F238E27FC236}">
                <a16:creationId xmlns:a16="http://schemas.microsoft.com/office/drawing/2014/main" id="{252BD354-15B5-4419-A601-D2B52BA502F9}"/>
              </a:ext>
            </a:extLst>
          </p:cNvPr>
          <p:cNvSpPr txBox="1"/>
          <p:nvPr/>
        </p:nvSpPr>
        <p:spPr>
          <a:xfrm>
            <a:off x="5279909" y="1617687"/>
            <a:ext cx="5801288" cy="3970318"/>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US" dirty="0"/>
              <a:t>An </a:t>
            </a:r>
            <a:r>
              <a:rPr lang="en-US" b="1" dirty="0"/>
              <a:t>HIV-positive test result </a:t>
            </a:r>
            <a:r>
              <a:rPr lang="en-US" dirty="0"/>
              <a:t>according to the national HIV testing algorithm</a:t>
            </a:r>
          </a:p>
          <a:p>
            <a:pPr marL="285750" indent="-285750">
              <a:buClr>
                <a:schemeClr val="accent2"/>
              </a:buClr>
              <a:buFont typeface="Arial" panose="020B0604020202020204" pitchFamily="34" charset="0"/>
              <a:buChar char="•"/>
            </a:pPr>
            <a:r>
              <a:rPr lang="en-US" dirty="0"/>
              <a:t>Potential </a:t>
            </a:r>
            <a:r>
              <a:rPr lang="en-US" b="1" dirty="0"/>
              <a:t>exposure to HIV in the past 72 hours </a:t>
            </a:r>
            <a:r>
              <a:rPr lang="en-US" dirty="0"/>
              <a:t>(offer PEP) </a:t>
            </a:r>
          </a:p>
          <a:p>
            <a:pPr marL="285750" indent="-285750">
              <a:buClr>
                <a:schemeClr val="accent2"/>
              </a:buClr>
              <a:buFont typeface="Arial" panose="020B0604020202020204" pitchFamily="34" charset="0"/>
              <a:buChar char="•"/>
            </a:pPr>
            <a:r>
              <a:rPr lang="en-US" dirty="0"/>
              <a:t>Signs of </a:t>
            </a:r>
            <a:r>
              <a:rPr lang="en-US" b="1" dirty="0"/>
              <a:t>acute HIV infection (AHI) AND potential exposure </a:t>
            </a:r>
            <a:r>
              <a:rPr lang="en-US" dirty="0"/>
              <a:t>within the past 14 days </a:t>
            </a:r>
          </a:p>
          <a:p>
            <a:pPr marL="285750" indent="-285750">
              <a:buClr>
                <a:schemeClr val="accent2"/>
              </a:buClr>
              <a:buFont typeface="Arial" panose="020B0604020202020204" pitchFamily="34" charset="0"/>
              <a:buChar char="•"/>
            </a:pPr>
            <a:r>
              <a:rPr lang="en-US" dirty="0"/>
              <a:t>Some </a:t>
            </a:r>
            <a:r>
              <a:rPr lang="en-US" b="1" dirty="0"/>
              <a:t>co-administered anticonvulsants </a:t>
            </a:r>
            <a:r>
              <a:rPr lang="en-US" dirty="0"/>
              <a:t>(</a:t>
            </a:r>
            <a:r>
              <a:rPr lang="en-US" sz="1800" dirty="0">
                <a:effectLst/>
                <a:latin typeface="Calibri" panose="020F0502020204030204" pitchFamily="34" charset="0"/>
                <a:ea typeface="Calibri" panose="020F0502020204030204" pitchFamily="34" charset="0"/>
                <a:cs typeface="Arial" panose="020B0604020202020204" pitchFamily="34" charset="0"/>
              </a:rPr>
              <a:t>carbamazepine, oxcarbazepine, phenobarbital, and phenytoin)</a:t>
            </a:r>
            <a:r>
              <a:rPr lang="en-US" b="1" dirty="0"/>
              <a:t> or </a:t>
            </a:r>
            <a:r>
              <a:rPr lang="en-US" b="1" dirty="0" err="1"/>
              <a:t>antimycobacterials</a:t>
            </a:r>
            <a:r>
              <a:rPr lang="en-US" b="1" dirty="0"/>
              <a:t> (</a:t>
            </a:r>
            <a:r>
              <a:rPr lang="en-US" sz="1800" dirty="0">
                <a:effectLst/>
                <a:latin typeface="Calibri" panose="020F0502020204030204" pitchFamily="34" charset="0"/>
                <a:ea typeface="Calibri" panose="020F0502020204030204" pitchFamily="34" charset="0"/>
                <a:cs typeface="Arial" panose="020B0604020202020204" pitchFamily="34" charset="0"/>
              </a:rPr>
              <a:t>rifampin, sometimes named rifampicin, and rifapentine)</a:t>
            </a:r>
            <a:endParaRPr lang="en-US" b="1" dirty="0"/>
          </a:p>
          <a:p>
            <a:pPr marL="285750" indent="-285750">
              <a:buClr>
                <a:schemeClr val="accent2"/>
              </a:buClr>
              <a:buFont typeface="Arial" panose="020B0604020202020204" pitchFamily="34" charset="0"/>
              <a:buChar char="•"/>
            </a:pPr>
            <a:r>
              <a:rPr lang="en-US" dirty="0"/>
              <a:t>Unwillingness or </a:t>
            </a:r>
            <a:r>
              <a:rPr lang="en-US" b="1" dirty="0"/>
              <a:t>inability to commit to consistent use </a:t>
            </a:r>
            <a:r>
              <a:rPr lang="en-US" dirty="0"/>
              <a:t>during periods of potential HIV exposure </a:t>
            </a:r>
          </a:p>
          <a:p>
            <a:pPr marL="285750" indent="-285750">
              <a:buClr>
                <a:schemeClr val="accent2"/>
              </a:buClr>
              <a:buFont typeface="Arial" panose="020B0604020202020204" pitchFamily="34" charset="0"/>
              <a:buChar char="•"/>
            </a:pPr>
            <a:r>
              <a:rPr lang="en-US" dirty="0"/>
              <a:t>Allergic or </a:t>
            </a:r>
            <a:r>
              <a:rPr lang="en-US" b="1" dirty="0"/>
              <a:t>hypersensitivity reaction(s) with previous use of CAB </a:t>
            </a:r>
            <a:r>
              <a:rPr lang="en-US" dirty="0"/>
              <a:t>or other integrase inhibitor medications </a:t>
            </a:r>
          </a:p>
        </p:txBody>
      </p:sp>
      <p:sp>
        <p:nvSpPr>
          <p:cNvPr id="9" name="TextBox 8">
            <a:extLst>
              <a:ext uri="{FF2B5EF4-FFF2-40B4-BE49-F238E27FC236}">
                <a16:creationId xmlns:a16="http://schemas.microsoft.com/office/drawing/2014/main" id="{C48CF3DE-3287-4E98-9043-37281602DC28}"/>
              </a:ext>
            </a:extLst>
          </p:cNvPr>
          <p:cNvSpPr txBox="1"/>
          <p:nvPr/>
        </p:nvSpPr>
        <p:spPr>
          <a:xfrm>
            <a:off x="1198450" y="1232267"/>
            <a:ext cx="3561809" cy="338554"/>
          </a:xfrm>
          <a:prstGeom prst="rect">
            <a:avLst/>
          </a:prstGeom>
          <a:noFill/>
        </p:spPr>
        <p:txBody>
          <a:bodyPr wrap="square" rtlCol="0">
            <a:spAutoFit/>
          </a:bodyPr>
          <a:lstStyle/>
          <a:p>
            <a:r>
              <a:rPr lang="en-US" sz="1600" b="1" spc="110">
                <a:cs typeface="Poppins" pitchFamily="2" charset="77"/>
              </a:rPr>
              <a:t>CAB PREP INDICATIONS FOR USE</a:t>
            </a:r>
          </a:p>
        </p:txBody>
      </p:sp>
      <p:sp>
        <p:nvSpPr>
          <p:cNvPr id="10" name="TextBox 9">
            <a:extLst>
              <a:ext uri="{FF2B5EF4-FFF2-40B4-BE49-F238E27FC236}">
                <a16:creationId xmlns:a16="http://schemas.microsoft.com/office/drawing/2014/main" id="{7347E771-114E-4128-B289-068AA1550EEF}"/>
              </a:ext>
            </a:extLst>
          </p:cNvPr>
          <p:cNvSpPr txBox="1"/>
          <p:nvPr/>
        </p:nvSpPr>
        <p:spPr>
          <a:xfrm>
            <a:off x="5401610" y="1237831"/>
            <a:ext cx="4506351" cy="338554"/>
          </a:xfrm>
          <a:prstGeom prst="rect">
            <a:avLst/>
          </a:prstGeom>
          <a:noFill/>
        </p:spPr>
        <p:txBody>
          <a:bodyPr wrap="square" rtlCol="0">
            <a:spAutoFit/>
          </a:bodyPr>
          <a:lstStyle/>
          <a:p>
            <a:r>
              <a:rPr lang="en-US" sz="1600" b="1" spc="110" dirty="0">
                <a:cs typeface="Poppins" pitchFamily="2" charset="77"/>
              </a:rPr>
              <a:t>CONTRAINDICATIONS TO CAB </a:t>
            </a:r>
            <a:r>
              <a:rPr lang="en-US" sz="1600" b="1" spc="110" dirty="0" err="1">
                <a:cs typeface="Poppins" pitchFamily="2" charset="77"/>
              </a:rPr>
              <a:t>PrEP</a:t>
            </a:r>
            <a:r>
              <a:rPr lang="en-US" sz="1600" b="1" spc="110" dirty="0">
                <a:cs typeface="Poppins" pitchFamily="2" charset="77"/>
              </a:rPr>
              <a:t> USE</a:t>
            </a:r>
          </a:p>
        </p:txBody>
      </p:sp>
      <p:sp>
        <p:nvSpPr>
          <p:cNvPr id="11" name="Rectangle 10">
            <a:extLst>
              <a:ext uri="{FF2B5EF4-FFF2-40B4-BE49-F238E27FC236}">
                <a16:creationId xmlns:a16="http://schemas.microsoft.com/office/drawing/2014/main" id="{74ADD9C2-11E5-4935-A790-DD6198E647D2}"/>
              </a:ext>
            </a:extLst>
          </p:cNvPr>
          <p:cNvSpPr/>
          <p:nvPr/>
        </p:nvSpPr>
        <p:spPr>
          <a:xfrm>
            <a:off x="672298" y="1239482"/>
            <a:ext cx="418377" cy="405792"/>
          </a:xfrm>
          <a:prstGeom prst="rect">
            <a:avLst/>
          </a:prstGeom>
          <a:solidFill>
            <a:srgbClr val="DE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609523"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srgbClr val="FFFFFF"/>
                </a:solidFill>
                <a:effectLst/>
                <a:uLnTx/>
                <a:uFillTx/>
                <a:latin typeface="Century Gothic" panose="020F0302020204030204"/>
                <a:ea typeface="+mn-ea"/>
                <a:cs typeface="+mn-cs"/>
              </a:rPr>
              <a:t> </a:t>
            </a:r>
          </a:p>
        </p:txBody>
      </p:sp>
      <p:sp>
        <p:nvSpPr>
          <p:cNvPr id="15" name="Rectangle 14">
            <a:extLst>
              <a:ext uri="{FF2B5EF4-FFF2-40B4-BE49-F238E27FC236}">
                <a16:creationId xmlns:a16="http://schemas.microsoft.com/office/drawing/2014/main" id="{0381963F-FBA2-43E7-A749-BF2D0C1CE1C8}"/>
              </a:ext>
            </a:extLst>
          </p:cNvPr>
          <p:cNvSpPr/>
          <p:nvPr/>
        </p:nvSpPr>
        <p:spPr>
          <a:xfrm>
            <a:off x="4744792" y="1207200"/>
            <a:ext cx="418377" cy="405791"/>
          </a:xfrm>
          <a:prstGeom prst="rect">
            <a:avLst/>
          </a:prstGeom>
          <a:solidFill>
            <a:srgbClr val="DE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r" defTabSz="609523"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5" name="Graphic 4" descr="No sign with solid fill">
            <a:extLst>
              <a:ext uri="{FF2B5EF4-FFF2-40B4-BE49-F238E27FC236}">
                <a16:creationId xmlns:a16="http://schemas.microsoft.com/office/drawing/2014/main" id="{69A266B3-BD18-495D-B888-1E69F10631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334" y="1226503"/>
            <a:ext cx="423759" cy="405790"/>
          </a:xfrm>
          <a:prstGeom prst="rect">
            <a:avLst/>
          </a:prstGeom>
        </p:spPr>
      </p:pic>
      <p:sp>
        <p:nvSpPr>
          <p:cNvPr id="18" name="TextBox 17">
            <a:extLst>
              <a:ext uri="{FF2B5EF4-FFF2-40B4-BE49-F238E27FC236}">
                <a16:creationId xmlns:a16="http://schemas.microsoft.com/office/drawing/2014/main" id="{8E12B10F-819A-466C-8C67-0972346E88E4}"/>
              </a:ext>
            </a:extLst>
          </p:cNvPr>
          <p:cNvSpPr txBox="1"/>
          <p:nvPr/>
        </p:nvSpPr>
        <p:spPr>
          <a:xfrm>
            <a:off x="1198450" y="5929279"/>
            <a:ext cx="9052879" cy="369332"/>
          </a:xfrm>
          <a:prstGeom prst="rect">
            <a:avLst/>
          </a:prstGeom>
          <a:noFill/>
        </p:spPr>
        <p:txBody>
          <a:bodyPr wrap="square" lIns="91440" tIns="45720" rIns="91440" bIns="45720" anchor="t">
            <a:spAutoFit/>
          </a:bodyPr>
          <a:lstStyle/>
          <a:p>
            <a:pPr marL="228600" indent="-228600">
              <a:spcBef>
                <a:spcPts val="600"/>
              </a:spcBef>
              <a:buClr>
                <a:srgbClr val="AE3158"/>
              </a:buClr>
              <a:buSzPct val="90000"/>
              <a:buFont typeface="Arial" panose="020B0604020202020204" pitchFamily="34" charset="0"/>
              <a:buChar char="•"/>
            </a:pPr>
            <a:r>
              <a:rPr lang="en-US" dirty="0">
                <a:solidFill>
                  <a:schemeClr val="bg2">
                    <a:lumMod val="25000"/>
                  </a:schemeClr>
                </a:solidFill>
                <a:cs typeface="Poppins"/>
              </a:rPr>
              <a:t>The CAB PrEP </a:t>
            </a:r>
            <a:r>
              <a:rPr lang="en-US" b="1" dirty="0">
                <a:solidFill>
                  <a:schemeClr val="bg2">
                    <a:lumMod val="25000"/>
                  </a:schemeClr>
                </a:solidFill>
                <a:cs typeface="Poppins"/>
              </a:rPr>
              <a:t>does not prevent pregnancy or STIs other than HIV</a:t>
            </a:r>
          </a:p>
        </p:txBody>
      </p:sp>
      <p:sp>
        <p:nvSpPr>
          <p:cNvPr id="19" name="TextBox 18">
            <a:extLst>
              <a:ext uri="{FF2B5EF4-FFF2-40B4-BE49-F238E27FC236}">
                <a16:creationId xmlns:a16="http://schemas.microsoft.com/office/drawing/2014/main" id="{C3AC8F60-477E-4A20-8753-1789532550A8}"/>
              </a:ext>
            </a:extLst>
          </p:cNvPr>
          <p:cNvSpPr txBox="1"/>
          <p:nvPr/>
        </p:nvSpPr>
        <p:spPr>
          <a:xfrm>
            <a:off x="1219393" y="5603812"/>
            <a:ext cx="3980391" cy="338554"/>
          </a:xfrm>
          <a:prstGeom prst="rect">
            <a:avLst/>
          </a:prstGeom>
          <a:noFill/>
        </p:spPr>
        <p:txBody>
          <a:bodyPr wrap="square" rtlCol="0">
            <a:spAutoFit/>
          </a:bodyPr>
          <a:lstStyle/>
          <a:p>
            <a:r>
              <a:rPr lang="en-US" sz="1600" b="1" spc="110" dirty="0">
                <a:cs typeface="Poppins" pitchFamily="2" charset="77"/>
              </a:rPr>
              <a:t>ADDITIONAL CONSIDERATIONS</a:t>
            </a:r>
          </a:p>
        </p:txBody>
      </p:sp>
      <p:cxnSp>
        <p:nvCxnSpPr>
          <p:cNvPr id="22" name="Straight Connector 21">
            <a:extLst>
              <a:ext uri="{FF2B5EF4-FFF2-40B4-BE49-F238E27FC236}">
                <a16:creationId xmlns:a16="http://schemas.microsoft.com/office/drawing/2014/main" id="{AD086BDC-6BDB-4815-87CC-C9F4B1721348}"/>
              </a:ext>
            </a:extLst>
          </p:cNvPr>
          <p:cNvCxnSpPr>
            <a:cxnSpLocks/>
          </p:cNvCxnSpPr>
          <p:nvPr/>
        </p:nvCxnSpPr>
        <p:spPr>
          <a:xfrm flipH="1">
            <a:off x="1108515" y="5574170"/>
            <a:ext cx="9680106" cy="0"/>
          </a:xfrm>
          <a:prstGeom prst="line">
            <a:avLst/>
          </a:prstGeom>
          <a:ln w="19812" cap="rnd">
            <a:solidFill>
              <a:srgbClr val="DE9F3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60A5A63-0790-4564-B2F0-B1082D3941F1}"/>
              </a:ext>
            </a:extLst>
          </p:cNvPr>
          <p:cNvSpPr/>
          <p:nvPr/>
        </p:nvSpPr>
        <p:spPr>
          <a:xfrm>
            <a:off x="666307" y="5542274"/>
            <a:ext cx="424368" cy="341609"/>
          </a:xfrm>
          <a:prstGeom prst="rect">
            <a:avLst/>
          </a:prstGeom>
          <a:solidFill>
            <a:srgbClr val="DE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r" defTabSz="609523"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a:ln>
                  <a:noFill/>
                </a:ln>
                <a:solidFill>
                  <a:srgbClr val="FFFFFF"/>
                </a:solidFill>
                <a:effectLst/>
                <a:uLnTx/>
                <a:uFillTx/>
                <a:latin typeface="Century Gothic" panose="020F0302020204030204"/>
                <a:ea typeface="+mn-ea"/>
                <a:cs typeface="+mn-cs"/>
              </a:rPr>
              <a:t> </a:t>
            </a:r>
          </a:p>
        </p:txBody>
      </p:sp>
      <p:pic>
        <p:nvPicPr>
          <p:cNvPr id="28" name="Graphic 27" descr="Exclamation mark with solid fill">
            <a:extLst>
              <a:ext uri="{FF2B5EF4-FFF2-40B4-BE49-F238E27FC236}">
                <a16:creationId xmlns:a16="http://schemas.microsoft.com/office/drawing/2014/main" id="{0FD4E6DB-EF9E-494D-A1E7-06697CCE2F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851" y="5556064"/>
            <a:ext cx="422950" cy="341609"/>
          </a:xfrm>
          <a:prstGeom prst="rect">
            <a:avLst/>
          </a:prstGeom>
        </p:spPr>
      </p:pic>
      <p:pic>
        <p:nvPicPr>
          <p:cNvPr id="2" name="Picture 1" descr="A picture containing text, vector graphics&#10;&#10;Description automatically generated">
            <a:extLst>
              <a:ext uri="{FF2B5EF4-FFF2-40B4-BE49-F238E27FC236}">
                <a16:creationId xmlns:a16="http://schemas.microsoft.com/office/drawing/2014/main" id="{3A94E22D-F87D-2715-35CB-334C82E313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2489" y="264108"/>
            <a:ext cx="996696" cy="996696"/>
          </a:xfrm>
          <a:prstGeom prst="rect">
            <a:avLst/>
          </a:prstGeom>
        </p:spPr>
      </p:pic>
    </p:spTree>
    <p:extLst>
      <p:ext uri="{BB962C8B-B14F-4D97-AF65-F5344CB8AC3E}">
        <p14:creationId xmlns:p14="http://schemas.microsoft.com/office/powerpoint/2010/main" val="37364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A939-C0F6-0391-368E-FD8DD34A29BC}"/>
              </a:ext>
            </a:extLst>
          </p:cNvPr>
          <p:cNvSpPr>
            <a:spLocks noGrp="1"/>
          </p:cNvSpPr>
          <p:nvPr>
            <p:ph type="title"/>
          </p:nvPr>
        </p:nvSpPr>
        <p:spPr/>
        <p:txBody>
          <a:bodyPr/>
          <a:lstStyle/>
          <a:p>
            <a:r>
              <a:rPr lang="en-US"/>
              <a:t>Pregnancy and Breastfeeding and CAB PrEP Use</a:t>
            </a:r>
          </a:p>
        </p:txBody>
      </p:sp>
      <p:sp>
        <p:nvSpPr>
          <p:cNvPr id="5" name="Content Placeholder 2">
            <a:extLst>
              <a:ext uri="{FF2B5EF4-FFF2-40B4-BE49-F238E27FC236}">
                <a16:creationId xmlns:a16="http://schemas.microsoft.com/office/drawing/2014/main" id="{1018774F-5819-14B4-FA99-E4305EC3E486}"/>
              </a:ext>
            </a:extLst>
          </p:cNvPr>
          <p:cNvSpPr txBox="1">
            <a:spLocks/>
          </p:cNvSpPr>
          <p:nvPr/>
        </p:nvSpPr>
        <p:spPr>
          <a:xfrm>
            <a:off x="3586579" y="1261486"/>
            <a:ext cx="6479219" cy="132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a:p>
        </p:txBody>
      </p:sp>
      <p:pic>
        <p:nvPicPr>
          <p:cNvPr id="7" name="Picture 6">
            <a:extLst>
              <a:ext uri="{FF2B5EF4-FFF2-40B4-BE49-F238E27FC236}">
                <a16:creationId xmlns:a16="http://schemas.microsoft.com/office/drawing/2014/main" id="{CFCB18E5-7810-3D47-62FB-BDA16C44C6D8}"/>
              </a:ext>
            </a:extLst>
          </p:cNvPr>
          <p:cNvPicPr>
            <a:picLocks noChangeAspect="1"/>
          </p:cNvPicPr>
          <p:nvPr/>
        </p:nvPicPr>
        <p:blipFill>
          <a:blip r:embed="rId2"/>
          <a:stretch>
            <a:fillRect/>
          </a:stretch>
        </p:blipFill>
        <p:spPr>
          <a:xfrm>
            <a:off x="7828567" y="3137998"/>
            <a:ext cx="3384847" cy="3674504"/>
          </a:xfrm>
          <a:prstGeom prst="rect">
            <a:avLst/>
          </a:prstGeom>
        </p:spPr>
      </p:pic>
      <p:sp>
        <p:nvSpPr>
          <p:cNvPr id="11" name="Content Placeholder 10">
            <a:extLst>
              <a:ext uri="{FF2B5EF4-FFF2-40B4-BE49-F238E27FC236}">
                <a16:creationId xmlns:a16="http://schemas.microsoft.com/office/drawing/2014/main" id="{7280207D-6233-2125-5556-8D7775970B8C}"/>
              </a:ext>
            </a:extLst>
          </p:cNvPr>
          <p:cNvSpPr>
            <a:spLocks noGrp="1"/>
          </p:cNvSpPr>
          <p:nvPr>
            <p:ph idx="1"/>
          </p:nvPr>
        </p:nvSpPr>
        <p:spPr>
          <a:xfrm>
            <a:off x="2528060" y="1316653"/>
            <a:ext cx="6715541" cy="2634238"/>
          </a:xfrm>
        </p:spPr>
        <p:txBody>
          <a:bodyPr>
            <a:normAutofit fontScale="92500" lnSpcReduction="10000"/>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The safety of CAB PrEP use during pregnancy is not fully understood. Safety concerns have not been identified about CAB PrEP use during pregnancy at this time</a:t>
            </a:r>
          </a:p>
          <a:p>
            <a:pPr lvl="1"/>
            <a:r>
              <a:rPr lang="en-US" sz="2000" dirty="0">
                <a:effectLst/>
                <a:latin typeface="Calibri" panose="020F0502020204030204" pitchFamily="34" charset="0"/>
                <a:ea typeface="Calibri" panose="020F0502020204030204" pitchFamily="34" charset="0"/>
                <a:cs typeface="Arial" panose="020B0604020202020204" pitchFamily="34" charset="0"/>
              </a:rPr>
              <a:t>Though the number of exposures to CAB PrEP during pregnancy is relatively small, no increase in birth defects has been observed.</a:t>
            </a:r>
          </a:p>
          <a:p>
            <a:r>
              <a:rPr lang="en-US" sz="2400" dirty="0">
                <a:effectLst/>
                <a:latin typeface="Calibri" panose="020F0502020204030204" pitchFamily="34" charset="0"/>
                <a:ea typeface="Calibri" panose="020F0502020204030204" pitchFamily="34" charset="0"/>
                <a:cs typeface="Arial" panose="020B0604020202020204" pitchFamily="34" charset="0"/>
              </a:rPr>
              <a:t>Evidence about CAB PrEP use while breastfeeding is also limited</a:t>
            </a:r>
          </a:p>
        </p:txBody>
      </p:sp>
      <p:sp>
        <p:nvSpPr>
          <p:cNvPr id="3" name="Oval 2">
            <a:extLst>
              <a:ext uri="{FF2B5EF4-FFF2-40B4-BE49-F238E27FC236}">
                <a16:creationId xmlns:a16="http://schemas.microsoft.com/office/drawing/2014/main" id="{BB9E3B20-7276-A318-37E1-737F1A2B6D47}"/>
              </a:ext>
            </a:extLst>
          </p:cNvPr>
          <p:cNvSpPr/>
          <p:nvPr/>
        </p:nvSpPr>
        <p:spPr>
          <a:xfrm rot="20467416">
            <a:off x="153300" y="1726179"/>
            <a:ext cx="2304857" cy="13308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We will learn more about this through CATALYST!</a:t>
            </a:r>
          </a:p>
        </p:txBody>
      </p:sp>
      <p:sp>
        <p:nvSpPr>
          <p:cNvPr id="6" name="Rectangle: Rounded Corners 5">
            <a:extLst>
              <a:ext uri="{FF2B5EF4-FFF2-40B4-BE49-F238E27FC236}">
                <a16:creationId xmlns:a16="http://schemas.microsoft.com/office/drawing/2014/main" id="{413AA95F-B62A-93F1-1607-79271A039A6F}"/>
              </a:ext>
            </a:extLst>
          </p:cNvPr>
          <p:cNvSpPr/>
          <p:nvPr/>
        </p:nvSpPr>
        <p:spPr>
          <a:xfrm>
            <a:off x="1107795" y="4006058"/>
            <a:ext cx="6715540" cy="19224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a:effectLst/>
                <a:latin typeface="Calibri" panose="020F0502020204030204" pitchFamily="34" charset="0"/>
                <a:ea typeface="Calibri" panose="020F0502020204030204" pitchFamily="34" charset="0"/>
                <a:cs typeface="Arial" panose="020B0604020202020204" pitchFamily="34" charset="0"/>
              </a:rPr>
              <a:t>CAB PrEP can stay in the system for 12 months or longer after a client stops injections, so it is important for clients using CAB PrEP to speak to a provider if they are thinking of becoming pregnant or do not want to use contraception during the tail period</a:t>
            </a:r>
          </a:p>
        </p:txBody>
      </p:sp>
    </p:spTree>
    <p:extLst>
      <p:ext uri="{BB962C8B-B14F-4D97-AF65-F5344CB8AC3E}">
        <p14:creationId xmlns:p14="http://schemas.microsoft.com/office/powerpoint/2010/main" val="309289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96A9CC-35D4-AD95-1450-B4C24550C3DA}"/>
              </a:ext>
            </a:extLst>
          </p:cNvPr>
          <p:cNvSpPr>
            <a:spLocks noGrp="1"/>
          </p:cNvSpPr>
          <p:nvPr>
            <p:ph idx="1"/>
          </p:nvPr>
        </p:nvSpPr>
        <p:spPr/>
        <p:txBody>
          <a:bodyPr/>
          <a:lstStyle/>
          <a:p>
            <a:r>
              <a:rPr lang="en-US" b="1"/>
              <a:t>True or False</a:t>
            </a:r>
            <a:r>
              <a:rPr lang="en-US"/>
              <a:t>: CAB PrEP is a dual prevention method, preventing unintended pregnancy </a:t>
            </a:r>
            <a:r>
              <a:rPr lang="en-US" b="1"/>
              <a:t>and</a:t>
            </a:r>
            <a:r>
              <a:rPr lang="en-US"/>
              <a:t> HIV.</a:t>
            </a:r>
          </a:p>
          <a:p>
            <a:endParaRPr lang="en-US"/>
          </a:p>
          <a:p>
            <a:pPr marL="1428750" lvl="2" indent="-514350">
              <a:buFont typeface="+mj-lt"/>
              <a:buAutoNum type="alphaUcPeriod"/>
            </a:pPr>
            <a:r>
              <a:rPr lang="en-US" sz="2800"/>
              <a:t>True</a:t>
            </a:r>
          </a:p>
          <a:p>
            <a:pPr marL="1428750" lvl="2" indent="-514350">
              <a:buFont typeface="+mj-lt"/>
              <a:buAutoNum type="alphaUcPeriod"/>
            </a:pPr>
            <a:r>
              <a:rPr lang="en-US" sz="2800"/>
              <a:t>False </a:t>
            </a:r>
          </a:p>
        </p:txBody>
      </p:sp>
      <p:sp>
        <p:nvSpPr>
          <p:cNvPr id="3" name="Title 2">
            <a:extLst>
              <a:ext uri="{FF2B5EF4-FFF2-40B4-BE49-F238E27FC236}">
                <a16:creationId xmlns:a16="http://schemas.microsoft.com/office/drawing/2014/main" id="{39CBD673-9C48-1AAA-FD35-E03ADA6190CB}"/>
              </a:ext>
            </a:extLst>
          </p:cNvPr>
          <p:cNvSpPr>
            <a:spLocks noGrp="1"/>
          </p:cNvSpPr>
          <p:nvPr>
            <p:ph type="title"/>
          </p:nvPr>
        </p:nvSpPr>
        <p:spPr/>
        <p:txBody>
          <a:bodyPr/>
          <a:lstStyle/>
          <a:p>
            <a:r>
              <a:rPr lang="en-US"/>
              <a:t>Check for Learning - Question</a:t>
            </a:r>
          </a:p>
        </p:txBody>
      </p:sp>
      <p:pic>
        <p:nvPicPr>
          <p:cNvPr id="7" name="Graphic 6" descr="Clipboard with solid fill">
            <a:extLst>
              <a:ext uri="{FF2B5EF4-FFF2-40B4-BE49-F238E27FC236}">
                <a16:creationId xmlns:a16="http://schemas.microsoft.com/office/drawing/2014/main" id="{92D9BB1F-6D60-DBB1-7907-D36EC15DF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9898" y="305255"/>
            <a:ext cx="914400" cy="914400"/>
          </a:xfrm>
          <a:prstGeom prst="rect">
            <a:avLst/>
          </a:prstGeom>
        </p:spPr>
      </p:pic>
    </p:spTree>
    <p:extLst>
      <p:ext uri="{BB962C8B-B14F-4D97-AF65-F5344CB8AC3E}">
        <p14:creationId xmlns:p14="http://schemas.microsoft.com/office/powerpoint/2010/main" val="258607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00569-5A82-2F54-9087-59AD77E114C7}"/>
              </a:ext>
            </a:extLst>
          </p:cNvPr>
          <p:cNvSpPr>
            <a:spLocks noGrp="1"/>
          </p:cNvSpPr>
          <p:nvPr>
            <p:ph idx="1"/>
          </p:nvPr>
        </p:nvSpPr>
        <p:spPr>
          <a:xfrm>
            <a:off x="838199" y="1350336"/>
            <a:ext cx="9448801" cy="4826627"/>
          </a:xfrm>
        </p:spPr>
        <p:txBody>
          <a:bodyPr>
            <a:normAutofit/>
          </a:bodyPr>
          <a:lstStyle/>
          <a:p>
            <a:pPr>
              <a:spcBef>
                <a:spcPts val="0"/>
              </a:spcBef>
              <a:spcAft>
                <a:spcPts val="600"/>
              </a:spcAft>
            </a:pPr>
            <a:r>
              <a:rPr lang="en-US" sz="2000" dirty="0">
                <a:effectLst/>
              </a:rPr>
              <a:t>Ideally, a client with ongoing exposures to HIV who is interested in CAB PrEP would have the following injection schedule (free of delays or discontinuations):</a:t>
            </a:r>
          </a:p>
          <a:p>
            <a:pPr marL="800100" lvl="1" indent="-342900">
              <a:spcBef>
                <a:spcPts val="0"/>
              </a:spcBef>
              <a:spcAft>
                <a:spcPts val="600"/>
              </a:spcAft>
              <a:buFont typeface="Symbol" panose="05050102010706020507" pitchFamily="18" charset="2"/>
              <a:buChar char=""/>
            </a:pPr>
            <a:r>
              <a:rPr lang="en-US" sz="2000" b="1" dirty="0">
                <a:effectLst/>
              </a:rPr>
              <a:t>Initiation injection/Dose 1:</a:t>
            </a:r>
            <a:r>
              <a:rPr lang="en-US" sz="2000" dirty="0">
                <a:effectLst/>
              </a:rPr>
              <a:t> (Day 1/Month 0)</a:t>
            </a:r>
            <a:endParaRPr lang="en-US" sz="2000" b="1" dirty="0">
              <a:effectLst/>
            </a:endParaRPr>
          </a:p>
          <a:p>
            <a:pPr marL="800100" lvl="1" indent="-342900">
              <a:spcBef>
                <a:spcPts val="0"/>
              </a:spcBef>
              <a:spcAft>
                <a:spcPts val="600"/>
              </a:spcAft>
              <a:buFont typeface="Symbol" panose="05050102010706020507" pitchFamily="18" charset="2"/>
              <a:buChar char=""/>
            </a:pPr>
            <a:r>
              <a:rPr lang="en-US" sz="2000" b="1" dirty="0">
                <a:effectLst/>
              </a:rPr>
              <a:t>Initiation injection/Dose 2</a:t>
            </a:r>
            <a:r>
              <a:rPr lang="en-US" sz="2000" dirty="0">
                <a:effectLst/>
              </a:rPr>
              <a:t>: four weeks after initiation injection 1 +/- 7 days (Month 1)</a:t>
            </a:r>
          </a:p>
          <a:p>
            <a:pPr marL="800100" lvl="1" indent="-342900">
              <a:spcBef>
                <a:spcPts val="0"/>
              </a:spcBef>
              <a:spcAft>
                <a:spcPts val="600"/>
              </a:spcAft>
              <a:buFont typeface="Symbol" panose="05050102010706020507" pitchFamily="18" charset="2"/>
              <a:buChar char=""/>
            </a:pPr>
            <a:r>
              <a:rPr lang="en-US" sz="2000" b="1" dirty="0">
                <a:effectLst/>
              </a:rPr>
              <a:t>Follow-up injections</a:t>
            </a:r>
            <a:r>
              <a:rPr lang="en-US" sz="2000" dirty="0">
                <a:effectLst/>
              </a:rPr>
              <a:t>: eight weeks after initiation injection 2 +/- 7 days (Month 3), with continuing follow-up injections every eight weeks, continuing for as long as the client wants to remain on CAB PrEP and has potential exposures to HIV</a:t>
            </a:r>
          </a:p>
        </p:txBody>
      </p:sp>
      <p:sp>
        <p:nvSpPr>
          <p:cNvPr id="2" name="Title 1">
            <a:extLst>
              <a:ext uri="{FF2B5EF4-FFF2-40B4-BE49-F238E27FC236}">
                <a16:creationId xmlns:a16="http://schemas.microsoft.com/office/drawing/2014/main" id="{147C7203-70D5-9CE4-177D-C4FB4695AF18}"/>
              </a:ext>
            </a:extLst>
          </p:cNvPr>
          <p:cNvSpPr>
            <a:spLocks noGrp="1"/>
          </p:cNvSpPr>
          <p:nvPr>
            <p:ph type="title"/>
          </p:nvPr>
        </p:nvSpPr>
        <p:spPr>
          <a:xfrm>
            <a:off x="0" y="190956"/>
            <a:ext cx="10515600" cy="1143000"/>
          </a:xfrm>
        </p:spPr>
        <p:txBody>
          <a:bodyPr anchor="ctr">
            <a:normAutofit/>
          </a:bodyPr>
          <a:lstStyle/>
          <a:p>
            <a:r>
              <a:rPr lang="en-US"/>
              <a:t>Starting CAB PrEP</a:t>
            </a:r>
          </a:p>
        </p:txBody>
      </p:sp>
      <p:grpSp>
        <p:nvGrpSpPr>
          <p:cNvPr id="7" name="Group 6">
            <a:extLst>
              <a:ext uri="{FF2B5EF4-FFF2-40B4-BE49-F238E27FC236}">
                <a16:creationId xmlns:a16="http://schemas.microsoft.com/office/drawing/2014/main" id="{F0005F97-1913-8CE7-AF0C-53517C5A330A}"/>
              </a:ext>
            </a:extLst>
          </p:cNvPr>
          <p:cNvGrpSpPr/>
          <p:nvPr/>
        </p:nvGrpSpPr>
        <p:grpSpPr>
          <a:xfrm>
            <a:off x="2470924" y="4066184"/>
            <a:ext cx="8044676" cy="1864700"/>
            <a:chOff x="5814237" y="2398891"/>
            <a:chExt cx="5195459" cy="1143000"/>
          </a:xfrm>
        </p:grpSpPr>
        <p:pic>
          <p:nvPicPr>
            <p:cNvPr id="5" name="Picture 4">
              <a:extLst>
                <a:ext uri="{FF2B5EF4-FFF2-40B4-BE49-F238E27FC236}">
                  <a16:creationId xmlns:a16="http://schemas.microsoft.com/office/drawing/2014/main" id="{21A24D10-17DA-83AF-308B-F608590FC782}"/>
                </a:ext>
              </a:extLst>
            </p:cNvPr>
            <p:cNvPicPr>
              <a:picLocks noChangeAspect="1"/>
            </p:cNvPicPr>
            <p:nvPr/>
          </p:nvPicPr>
          <p:blipFill>
            <a:blip r:embed="rId2"/>
            <a:stretch>
              <a:fillRect/>
            </a:stretch>
          </p:blipFill>
          <p:spPr>
            <a:xfrm>
              <a:off x="5814237" y="2398891"/>
              <a:ext cx="5195459" cy="1143000"/>
            </a:xfrm>
            <a:prstGeom prst="rect">
              <a:avLst/>
            </a:prstGeom>
            <a:noFill/>
          </p:spPr>
        </p:pic>
        <p:sp>
          <p:nvSpPr>
            <p:cNvPr id="6" name="Rectangle 5">
              <a:extLst>
                <a:ext uri="{FF2B5EF4-FFF2-40B4-BE49-F238E27FC236}">
                  <a16:creationId xmlns:a16="http://schemas.microsoft.com/office/drawing/2014/main" id="{F8B32E0A-0838-FB12-3C34-0E24A6301165}"/>
                </a:ext>
              </a:extLst>
            </p:cNvPr>
            <p:cNvSpPr/>
            <p:nvPr/>
          </p:nvSpPr>
          <p:spPr>
            <a:xfrm>
              <a:off x="7823200" y="2407204"/>
              <a:ext cx="1431636" cy="168818"/>
            </a:xfrm>
            <a:prstGeom prst="rect">
              <a:avLst/>
            </a:prstGeom>
            <a:solidFill>
              <a:srgbClr val="EFE6D9"/>
            </a:solidFill>
            <a:ln>
              <a:solidFill>
                <a:srgbClr val="EFE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icture containing text&#10;&#10;Description automatically generated">
            <a:extLst>
              <a:ext uri="{FF2B5EF4-FFF2-40B4-BE49-F238E27FC236}">
                <a16:creationId xmlns:a16="http://schemas.microsoft.com/office/drawing/2014/main" id="{82DC3881-79C6-A369-6130-B562D8F1E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018" y="267529"/>
            <a:ext cx="993912" cy="993912"/>
          </a:xfrm>
          <a:prstGeom prst="rect">
            <a:avLst/>
          </a:prstGeom>
        </p:spPr>
      </p:pic>
      <p:sp>
        <p:nvSpPr>
          <p:cNvPr id="9" name="Rectangle: Rounded Corners 8">
            <a:extLst>
              <a:ext uri="{FF2B5EF4-FFF2-40B4-BE49-F238E27FC236}">
                <a16:creationId xmlns:a16="http://schemas.microsoft.com/office/drawing/2014/main" id="{ED420AE5-D873-C514-2EC9-AC8F120140E5}"/>
              </a:ext>
            </a:extLst>
          </p:cNvPr>
          <p:cNvSpPr/>
          <p:nvPr/>
        </p:nvSpPr>
        <p:spPr>
          <a:xfrm>
            <a:off x="228600" y="3704513"/>
            <a:ext cx="2013724" cy="2574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a:t>CAB PrEP </a:t>
            </a:r>
            <a:r>
              <a:rPr lang="en-US" sz="1600" b="1"/>
              <a:t>takes effect about one week after the first injection</a:t>
            </a:r>
            <a:r>
              <a:rPr lang="en-US" sz="1600"/>
              <a:t>, so clients should make sure to use another prevention method or strategy during that time</a:t>
            </a:r>
          </a:p>
        </p:txBody>
      </p:sp>
    </p:spTree>
    <p:extLst>
      <p:ext uri="{BB962C8B-B14F-4D97-AF65-F5344CB8AC3E}">
        <p14:creationId xmlns:p14="http://schemas.microsoft.com/office/powerpoint/2010/main" val="91764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5BF5-84B2-8002-DC10-F2F8A4CE265D}"/>
              </a:ext>
            </a:extLst>
          </p:cNvPr>
          <p:cNvSpPr>
            <a:spLocks noGrp="1"/>
          </p:cNvSpPr>
          <p:nvPr>
            <p:ph type="title"/>
          </p:nvPr>
        </p:nvSpPr>
        <p:spPr>
          <a:xfrm>
            <a:off x="0" y="190956"/>
            <a:ext cx="10515600" cy="1143000"/>
          </a:xfrm>
        </p:spPr>
        <p:txBody>
          <a:bodyPr anchor="ctr">
            <a:normAutofit/>
          </a:bodyPr>
          <a:lstStyle/>
          <a:p>
            <a:r>
              <a:rPr lang="en-US"/>
              <a:t>Stopping CAB PrEP</a:t>
            </a:r>
          </a:p>
        </p:txBody>
      </p:sp>
      <p:sp>
        <p:nvSpPr>
          <p:cNvPr id="3" name="Content Placeholder 2">
            <a:extLst>
              <a:ext uri="{FF2B5EF4-FFF2-40B4-BE49-F238E27FC236}">
                <a16:creationId xmlns:a16="http://schemas.microsoft.com/office/drawing/2014/main" id="{2CEC6041-B285-7421-6FE1-2188B7945CF1}"/>
              </a:ext>
            </a:extLst>
          </p:cNvPr>
          <p:cNvSpPr>
            <a:spLocks noGrp="1"/>
          </p:cNvSpPr>
          <p:nvPr>
            <p:ph idx="1"/>
          </p:nvPr>
        </p:nvSpPr>
        <p:spPr>
          <a:xfrm>
            <a:off x="728126" y="1333957"/>
            <a:ext cx="5857231" cy="3489714"/>
          </a:xfrm>
        </p:spPr>
        <p:txBody>
          <a:bodyPr vert="horz" lIns="91440" tIns="45720" rIns="91440" bIns="45720" rtlCol="0" anchor="t">
            <a:normAutofit fontScale="92500" lnSpcReduction="10000"/>
          </a:bodyPr>
          <a:lstStyle/>
          <a:p>
            <a:pPr>
              <a:lnSpc>
                <a:spcPct val="120000"/>
              </a:lnSpc>
            </a:pPr>
            <a:r>
              <a:rPr lang="en-US" dirty="0">
                <a:effectLst/>
                <a:latin typeface="Calibri"/>
                <a:ea typeface="Roboto"/>
                <a:cs typeface="Calibri"/>
              </a:rPr>
              <a:t>If a client decides to stop using CAB PrEP, they may stop receiving injections</a:t>
            </a:r>
          </a:p>
          <a:p>
            <a:pPr>
              <a:lnSpc>
                <a:spcPct val="120000"/>
              </a:lnSpc>
            </a:pPr>
            <a:r>
              <a:rPr lang="en-US" dirty="0">
                <a:effectLst/>
                <a:latin typeface="Calibri"/>
                <a:ea typeface="Roboto"/>
                <a:cs typeface="Calibri"/>
              </a:rPr>
              <a:t>The amount of cabotegravir in the blood remains </a:t>
            </a:r>
            <a:r>
              <a:rPr lang="en-US" b="1" dirty="0">
                <a:solidFill>
                  <a:schemeClr val="accent5"/>
                </a:solidFill>
                <a:effectLst/>
                <a:latin typeface="Calibri"/>
                <a:ea typeface="Roboto"/>
                <a:cs typeface="Calibri"/>
              </a:rPr>
              <a:t>at effective levels for at least eight weeks </a:t>
            </a:r>
            <a:r>
              <a:rPr lang="en-US" dirty="0">
                <a:effectLst/>
                <a:latin typeface="Calibri"/>
                <a:ea typeface="Roboto"/>
                <a:cs typeface="Calibri"/>
              </a:rPr>
              <a:t>after the final injection.</a:t>
            </a:r>
          </a:p>
          <a:p>
            <a:pPr>
              <a:lnSpc>
                <a:spcPct val="120000"/>
              </a:lnSpc>
            </a:pPr>
            <a:r>
              <a:rPr lang="en-US" dirty="0">
                <a:latin typeface="Calibri"/>
                <a:ea typeface="Roboto"/>
                <a:cs typeface="Calibri"/>
              </a:rPr>
              <a:t>Once injections are stopped, clients will be in the “tail period” </a:t>
            </a:r>
            <a:endParaRPr lang="en-US" dirty="0">
              <a:effectLst/>
            </a:endParaRPr>
          </a:p>
          <a:p>
            <a:pPr>
              <a:lnSpc>
                <a:spcPct val="120000"/>
              </a:lnSpc>
            </a:pPr>
            <a:endParaRPr lang="en-US" b="1" dirty="0">
              <a:solidFill>
                <a:schemeClr val="accent5"/>
              </a:solidFill>
              <a:effectLst/>
            </a:endParaRPr>
          </a:p>
        </p:txBody>
      </p:sp>
      <p:sp>
        <p:nvSpPr>
          <p:cNvPr id="5" name="Rectangle: Rounded Corners 4">
            <a:extLst>
              <a:ext uri="{FF2B5EF4-FFF2-40B4-BE49-F238E27FC236}">
                <a16:creationId xmlns:a16="http://schemas.microsoft.com/office/drawing/2014/main" id="{27F6E6F2-0BFB-56CB-EC77-9BAD3606F94A}"/>
              </a:ext>
            </a:extLst>
          </p:cNvPr>
          <p:cNvSpPr/>
          <p:nvPr/>
        </p:nvSpPr>
        <p:spPr>
          <a:xfrm>
            <a:off x="6770077" y="1261441"/>
            <a:ext cx="4308436" cy="34248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effectLst/>
                <a:latin typeface="Calibri" panose="020F0502020204030204" pitchFamily="34" charset="0"/>
                <a:ea typeface="Calibri" panose="020F0502020204030204" pitchFamily="34" charset="0"/>
                <a:cs typeface="Arial" panose="020B0604020202020204" pitchFamily="34" charset="0"/>
              </a:rPr>
              <a:t>If a client has a </a:t>
            </a:r>
            <a:r>
              <a:rPr lang="en-US" sz="2000" b="1" dirty="0">
                <a:effectLst/>
                <a:latin typeface="Calibri" panose="020F0502020204030204" pitchFamily="34" charset="0"/>
                <a:ea typeface="Calibri" panose="020F0502020204030204" pitchFamily="34" charset="0"/>
                <a:cs typeface="Arial" panose="020B0604020202020204" pitchFamily="34" charset="0"/>
              </a:rPr>
              <a:t>potential exposure to HIV during the tail period </a:t>
            </a:r>
            <a:r>
              <a:rPr lang="en-US" sz="2000" dirty="0">
                <a:effectLst/>
                <a:latin typeface="Calibri" panose="020F0502020204030204" pitchFamily="34" charset="0"/>
                <a:ea typeface="Calibri" panose="020F0502020204030204" pitchFamily="34" charset="0"/>
                <a:cs typeface="Arial" panose="020B0604020202020204" pitchFamily="34" charset="0"/>
              </a:rPr>
              <a:t>while not using an HIV prevention strategy, they should speak to a health care provider as soon as possible because </a:t>
            </a:r>
            <a:r>
              <a:rPr lang="en-US" sz="2000" b="1" dirty="0">
                <a:effectLst/>
                <a:latin typeface="Calibri" panose="020F0502020204030204" pitchFamily="34" charset="0"/>
                <a:ea typeface="Calibri" panose="020F0502020204030204" pitchFamily="34" charset="0"/>
                <a:cs typeface="Arial" panose="020B0604020202020204" pitchFamily="34" charset="0"/>
              </a:rPr>
              <a:t>PEP may be appropriate </a:t>
            </a:r>
            <a:r>
              <a:rPr lang="en-US" sz="2000" dirty="0">
                <a:effectLst/>
                <a:latin typeface="Calibri" panose="020F0502020204030204" pitchFamily="34" charset="0"/>
                <a:ea typeface="Calibri" panose="020F0502020204030204" pitchFamily="34" charset="0"/>
                <a:cs typeface="Arial" panose="020B0604020202020204" pitchFamily="34" charset="0"/>
              </a:rPr>
              <a:t>and ideally should be started as soon as possible within 72 hours of potential exposure</a:t>
            </a:r>
            <a:endParaRPr lang="en-US" sz="2000" dirty="0"/>
          </a:p>
        </p:txBody>
      </p:sp>
      <p:sp>
        <p:nvSpPr>
          <p:cNvPr id="4" name="Rectangle: Rounded Corners 3">
            <a:extLst>
              <a:ext uri="{FF2B5EF4-FFF2-40B4-BE49-F238E27FC236}">
                <a16:creationId xmlns:a16="http://schemas.microsoft.com/office/drawing/2014/main" id="{7174161B-1D05-9EE7-7431-025BCFDE5461}"/>
              </a:ext>
            </a:extLst>
          </p:cNvPr>
          <p:cNvSpPr/>
          <p:nvPr/>
        </p:nvSpPr>
        <p:spPr>
          <a:xfrm>
            <a:off x="1006679" y="5176007"/>
            <a:ext cx="9295002" cy="13254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a:effectLst/>
                <a:latin typeface="Calibri" panose="020F0502020204030204" pitchFamily="34" charset="0"/>
                <a:ea typeface="Calibri" panose="020F0502020204030204" pitchFamily="34" charset="0"/>
                <a:cs typeface="Arial" panose="020B0604020202020204" pitchFamily="34" charset="0"/>
              </a:rPr>
              <a:t>Client should be counseled to take PrEP or use another HIV prevention strategy for as long as they feel they may be exposed to HIV. Some people need to take PrEP only during certain times in their lives, while others have an ongoing need to use PrEP. </a:t>
            </a:r>
            <a:endParaRPr lang="en-US"/>
          </a:p>
        </p:txBody>
      </p:sp>
      <p:pic>
        <p:nvPicPr>
          <p:cNvPr id="6" name="Picture 5" descr="A picture containing text&#10;&#10;Description automatically generated">
            <a:extLst>
              <a:ext uri="{FF2B5EF4-FFF2-40B4-BE49-F238E27FC236}">
                <a16:creationId xmlns:a16="http://schemas.microsoft.com/office/drawing/2014/main" id="{A92FC412-6BCA-9D2E-15F9-CD7B91FE5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018" y="267529"/>
            <a:ext cx="993912" cy="993912"/>
          </a:xfrm>
          <a:prstGeom prst="rect">
            <a:avLst/>
          </a:prstGeom>
        </p:spPr>
      </p:pic>
    </p:spTree>
    <p:extLst>
      <p:ext uri="{BB962C8B-B14F-4D97-AF65-F5344CB8AC3E}">
        <p14:creationId xmlns:p14="http://schemas.microsoft.com/office/powerpoint/2010/main" val="293617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19373-B300-5FA4-5842-BE7AB086C0CC}"/>
              </a:ext>
            </a:extLst>
          </p:cNvPr>
          <p:cNvSpPr>
            <a:spLocks noGrp="1"/>
          </p:cNvSpPr>
          <p:nvPr>
            <p:ph type="title"/>
          </p:nvPr>
        </p:nvSpPr>
        <p:spPr/>
        <p:txBody>
          <a:bodyPr anchor="ctr">
            <a:normAutofit/>
          </a:bodyPr>
          <a:lstStyle/>
          <a:p>
            <a:r>
              <a:rPr lang="en-US"/>
              <a:t>“Tail Period”</a:t>
            </a:r>
          </a:p>
        </p:txBody>
      </p:sp>
      <p:sp>
        <p:nvSpPr>
          <p:cNvPr id="7" name="Content Placeholder 6">
            <a:extLst>
              <a:ext uri="{FF2B5EF4-FFF2-40B4-BE49-F238E27FC236}">
                <a16:creationId xmlns:a16="http://schemas.microsoft.com/office/drawing/2014/main" id="{78EFD87B-87B9-F2D6-26D2-5DF20AA083F7}"/>
              </a:ext>
            </a:extLst>
          </p:cNvPr>
          <p:cNvSpPr>
            <a:spLocks noGrp="1"/>
          </p:cNvSpPr>
          <p:nvPr>
            <p:ph idx="1"/>
          </p:nvPr>
        </p:nvSpPr>
        <p:spPr>
          <a:xfrm>
            <a:off x="838200" y="1116623"/>
            <a:ext cx="9933264" cy="5060341"/>
          </a:xfrm>
        </p:spPr>
        <p:txBody>
          <a:bodyPr/>
          <a:lstStyle/>
          <a:p>
            <a:pPr>
              <a:spcBef>
                <a:spcPts val="0"/>
              </a:spcBef>
            </a:pPr>
            <a:r>
              <a:rPr lang="en-US" sz="2000" dirty="0">
                <a:effectLst/>
                <a:latin typeface="Calibri" panose="020F0502020204030204" pitchFamily="34" charset="0"/>
                <a:ea typeface="Calibri" panose="020F0502020204030204" pitchFamily="34" charset="0"/>
                <a:cs typeface="Arial" panose="020B0604020202020204" pitchFamily="34" charset="0"/>
              </a:rPr>
              <a:t>The “tail period</a:t>
            </a:r>
            <a:r>
              <a:rPr lang="en-US" sz="2000">
                <a:effectLst/>
                <a:latin typeface="Calibri" panose="020F0502020204030204" pitchFamily="34" charset="0"/>
                <a:ea typeface="Calibri" panose="020F0502020204030204" pitchFamily="34" charset="0"/>
                <a:cs typeface="Arial" panose="020B0604020202020204" pitchFamily="34" charset="0"/>
              </a:rPr>
              <a:t>” – when CAB </a:t>
            </a:r>
            <a:r>
              <a:rPr lang="en-US" sz="2000" dirty="0">
                <a:effectLst/>
                <a:latin typeface="Calibri" panose="020F0502020204030204" pitchFamily="34" charset="0"/>
                <a:ea typeface="Calibri" panose="020F0502020204030204" pitchFamily="34" charset="0"/>
                <a:cs typeface="Arial" panose="020B0604020202020204" pitchFamily="34" charset="0"/>
              </a:rPr>
              <a:t>PrEP remains in the body after injections are stopped, but not at high enough levels to prevent HIV – lasts fo</a:t>
            </a:r>
            <a:r>
              <a:rPr lang="en-US" sz="2000" dirty="0">
                <a:ea typeface="Calibri" panose="020F0502020204030204" pitchFamily="34" charset="0"/>
                <a:cs typeface="Arial" panose="020B0604020202020204" pitchFamily="34" charset="0"/>
              </a:rPr>
              <a:t>r about one year</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a:spcBef>
                <a:spcPts val="0"/>
              </a:spcBef>
            </a:pPr>
            <a:r>
              <a:rPr lang="en-US" sz="2000" dirty="0">
                <a:ea typeface="Calibri" panose="020F0502020204030204" pitchFamily="34" charset="0"/>
                <a:cs typeface="Arial" panose="020B0604020202020204" pitchFamily="34" charset="0"/>
              </a:rPr>
              <a:t>At these levels, if a person gets HIV, they may develop drug resistance, meaning that medicines used to treat HIV may be less effective or not work at all. </a:t>
            </a:r>
          </a:p>
          <a:p>
            <a:pPr lvl="1">
              <a:spcBef>
                <a:spcPts val="0"/>
              </a:spcBef>
            </a:pPr>
            <a:r>
              <a:rPr lang="en-US" sz="1600" dirty="0">
                <a:ea typeface="Calibri" panose="020F0502020204030204" pitchFamily="34" charset="0"/>
                <a:cs typeface="Arial" panose="020B0604020202020204" pitchFamily="34" charset="0"/>
              </a:rPr>
              <a:t>As with any PrEP method, people who want to stop using CAB PrEP should continue to use another PrEP method or other HIV prevention strategy as long as they may be exposed to HIV.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D68438F7-F6EF-C33B-66EC-6625694C2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018" y="267529"/>
            <a:ext cx="993912" cy="993912"/>
          </a:xfrm>
          <a:prstGeom prst="rect">
            <a:avLst/>
          </a:prstGeom>
        </p:spPr>
      </p:pic>
      <p:pic>
        <p:nvPicPr>
          <p:cNvPr id="6" name="Picture 5">
            <a:extLst>
              <a:ext uri="{FF2B5EF4-FFF2-40B4-BE49-F238E27FC236}">
                <a16:creationId xmlns:a16="http://schemas.microsoft.com/office/drawing/2014/main" id="{89157788-2372-AF60-B09C-7C89F4B3A2BC}"/>
              </a:ext>
            </a:extLst>
          </p:cNvPr>
          <p:cNvPicPr>
            <a:picLocks noChangeAspect="1"/>
          </p:cNvPicPr>
          <p:nvPr/>
        </p:nvPicPr>
        <p:blipFill>
          <a:blip r:embed="rId3"/>
          <a:stretch>
            <a:fillRect/>
          </a:stretch>
        </p:blipFill>
        <p:spPr>
          <a:xfrm>
            <a:off x="1828800" y="2858783"/>
            <a:ext cx="6973157" cy="3656317"/>
          </a:xfrm>
          <a:prstGeom prst="rect">
            <a:avLst/>
          </a:prstGeom>
        </p:spPr>
      </p:pic>
    </p:spTree>
    <p:extLst>
      <p:ext uri="{BB962C8B-B14F-4D97-AF65-F5344CB8AC3E}">
        <p14:creationId xmlns:p14="http://schemas.microsoft.com/office/powerpoint/2010/main" val="328245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C57DF5-68E4-3AA8-2B26-22FF2435ED1E}"/>
              </a:ext>
            </a:extLst>
          </p:cNvPr>
          <p:cNvSpPr>
            <a:spLocks noGrp="1"/>
          </p:cNvSpPr>
          <p:nvPr>
            <p:ph idx="1"/>
          </p:nvPr>
        </p:nvSpPr>
        <p:spPr>
          <a:xfrm>
            <a:off x="838200" y="1350336"/>
            <a:ext cx="9616126" cy="4826627"/>
          </a:xfrm>
        </p:spPr>
        <p:txBody>
          <a:bodyPr/>
          <a:lstStyle/>
          <a:p>
            <a:r>
              <a:rPr lang="en-US" b="1"/>
              <a:t>Purpose: </a:t>
            </a:r>
            <a:r>
              <a:rPr lang="en-US"/>
              <a:t>to sensitize providers to injectable cabotegravir for HIV pre-exposure prophylaxis (CAB PrEP) to better support meaningful conversations about CAB PrEP with clients. </a:t>
            </a:r>
          </a:p>
          <a:p>
            <a:r>
              <a:rPr lang="en-US" b="1"/>
              <a:t>Contents</a:t>
            </a:r>
          </a:p>
          <a:p>
            <a:pPr lvl="1"/>
            <a:r>
              <a:rPr lang="en-US"/>
              <a:t>Background on CAB PrEP</a:t>
            </a:r>
          </a:p>
          <a:p>
            <a:pPr lvl="1"/>
            <a:r>
              <a:rPr lang="en-US"/>
              <a:t>What do we know about CAB PrEP?</a:t>
            </a:r>
          </a:p>
        </p:txBody>
      </p:sp>
      <p:sp>
        <p:nvSpPr>
          <p:cNvPr id="3" name="Title 2">
            <a:extLst>
              <a:ext uri="{FF2B5EF4-FFF2-40B4-BE49-F238E27FC236}">
                <a16:creationId xmlns:a16="http://schemas.microsoft.com/office/drawing/2014/main" id="{B831C6FA-5DA4-43E8-60D0-A7BD73E854F6}"/>
              </a:ext>
            </a:extLst>
          </p:cNvPr>
          <p:cNvSpPr>
            <a:spLocks noGrp="1"/>
          </p:cNvSpPr>
          <p:nvPr>
            <p:ph type="title"/>
          </p:nvPr>
        </p:nvSpPr>
        <p:spPr/>
        <p:txBody>
          <a:bodyPr/>
          <a:lstStyle/>
          <a:p>
            <a:r>
              <a:rPr lang="en-US"/>
              <a:t>Introduction to CAB PrEP Sensitization Training Materials</a:t>
            </a:r>
          </a:p>
        </p:txBody>
      </p:sp>
      <p:sp>
        <p:nvSpPr>
          <p:cNvPr id="4" name="Rectangle: Rounded Corners 3">
            <a:extLst>
              <a:ext uri="{FF2B5EF4-FFF2-40B4-BE49-F238E27FC236}">
                <a16:creationId xmlns:a16="http://schemas.microsoft.com/office/drawing/2014/main" id="{2DCE5296-4E73-CA79-4117-727D7D4EE319}"/>
              </a:ext>
            </a:extLst>
          </p:cNvPr>
          <p:cNvSpPr/>
          <p:nvPr/>
        </p:nvSpPr>
        <p:spPr>
          <a:xfrm>
            <a:off x="1131217" y="4703975"/>
            <a:ext cx="8889476" cy="13103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2" algn="ctr"/>
            <a:r>
              <a:rPr lang="en-US" sz="2400" b="1"/>
              <a:t>Looking ahead: </a:t>
            </a:r>
            <a:r>
              <a:rPr lang="en-US" sz="2400"/>
              <a:t>Once CAB PrEP is approved in-country, providers will receive CAB PrEP implementation training, including details on drug delivery. </a:t>
            </a:r>
          </a:p>
        </p:txBody>
      </p:sp>
      <p:pic>
        <p:nvPicPr>
          <p:cNvPr id="6" name="Graphic 5" descr="Teacher with solid fill">
            <a:extLst>
              <a:ext uri="{FF2B5EF4-FFF2-40B4-BE49-F238E27FC236}">
                <a16:creationId xmlns:a16="http://schemas.microsoft.com/office/drawing/2014/main" id="{BD7EF353-7ADC-7A6B-7694-6447C3543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8457" y="4886694"/>
            <a:ext cx="914400" cy="914400"/>
          </a:xfrm>
          <a:prstGeom prst="rect">
            <a:avLst/>
          </a:prstGeom>
        </p:spPr>
      </p:pic>
    </p:spTree>
    <p:extLst>
      <p:ext uri="{BB962C8B-B14F-4D97-AF65-F5344CB8AC3E}">
        <p14:creationId xmlns:p14="http://schemas.microsoft.com/office/powerpoint/2010/main" val="375562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96A9CC-35D4-AD95-1450-B4C24550C3DA}"/>
              </a:ext>
            </a:extLst>
          </p:cNvPr>
          <p:cNvSpPr>
            <a:spLocks noGrp="1"/>
          </p:cNvSpPr>
          <p:nvPr>
            <p:ph idx="1"/>
          </p:nvPr>
        </p:nvSpPr>
        <p:spPr/>
        <p:txBody>
          <a:bodyPr/>
          <a:lstStyle/>
          <a:p>
            <a:r>
              <a:rPr lang="en-US" dirty="0"/>
              <a:t>How long does cabotegravir remain in a client’s system after they stop injections? </a:t>
            </a:r>
          </a:p>
          <a:p>
            <a:pPr marL="1428750" lvl="2" indent="-514350">
              <a:buFont typeface="+mj-lt"/>
              <a:buAutoNum type="alphaUcPeriod"/>
            </a:pPr>
            <a:r>
              <a:rPr lang="en-US" sz="2400" dirty="0"/>
              <a:t>Four weeks</a:t>
            </a:r>
          </a:p>
          <a:p>
            <a:pPr marL="1428750" lvl="2" indent="-514350">
              <a:buFont typeface="+mj-lt"/>
              <a:buAutoNum type="alphaUcPeriod"/>
            </a:pPr>
            <a:r>
              <a:rPr lang="en-US" sz="2400" dirty="0"/>
              <a:t>Eight weeks</a:t>
            </a:r>
          </a:p>
          <a:p>
            <a:pPr marL="1428750" lvl="2" indent="-514350">
              <a:buFont typeface="+mj-lt"/>
              <a:buAutoNum type="alphaUcPeriod"/>
            </a:pPr>
            <a:r>
              <a:rPr lang="en-US" sz="2400" dirty="0"/>
              <a:t>One year or more</a:t>
            </a:r>
          </a:p>
          <a:p>
            <a:pPr marL="1428750" lvl="2" indent="-514350">
              <a:buFont typeface="+mj-lt"/>
              <a:buAutoNum type="alphaUcPeriod"/>
            </a:pPr>
            <a:r>
              <a:rPr lang="en-US" sz="2400" dirty="0"/>
              <a:t>It does not remain in the client’s system after they stop injections</a:t>
            </a:r>
          </a:p>
          <a:p>
            <a:pPr marL="1428750" lvl="2" indent="-514350">
              <a:buFont typeface="+mj-lt"/>
              <a:buAutoNum type="alphaUcPeriod"/>
            </a:pPr>
            <a:endParaRPr lang="en-US" sz="2400" dirty="0"/>
          </a:p>
        </p:txBody>
      </p:sp>
      <p:sp>
        <p:nvSpPr>
          <p:cNvPr id="3" name="Title 2">
            <a:extLst>
              <a:ext uri="{FF2B5EF4-FFF2-40B4-BE49-F238E27FC236}">
                <a16:creationId xmlns:a16="http://schemas.microsoft.com/office/drawing/2014/main" id="{39CBD673-9C48-1AAA-FD35-E03ADA6190CB}"/>
              </a:ext>
            </a:extLst>
          </p:cNvPr>
          <p:cNvSpPr>
            <a:spLocks noGrp="1"/>
          </p:cNvSpPr>
          <p:nvPr>
            <p:ph type="title"/>
          </p:nvPr>
        </p:nvSpPr>
        <p:spPr/>
        <p:txBody>
          <a:bodyPr/>
          <a:lstStyle/>
          <a:p>
            <a:r>
              <a:rPr lang="en-US"/>
              <a:t>Check for Learning - Question</a:t>
            </a:r>
          </a:p>
        </p:txBody>
      </p:sp>
      <p:pic>
        <p:nvPicPr>
          <p:cNvPr id="7" name="Graphic 6" descr="Clipboard with solid fill">
            <a:extLst>
              <a:ext uri="{FF2B5EF4-FFF2-40B4-BE49-F238E27FC236}">
                <a16:creationId xmlns:a16="http://schemas.microsoft.com/office/drawing/2014/main" id="{92D9BB1F-6D60-DBB1-7907-D36EC15DF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9898" y="305255"/>
            <a:ext cx="914400" cy="914400"/>
          </a:xfrm>
          <a:prstGeom prst="rect">
            <a:avLst/>
          </a:prstGeom>
        </p:spPr>
      </p:pic>
    </p:spTree>
    <p:extLst>
      <p:ext uri="{BB962C8B-B14F-4D97-AF65-F5344CB8AC3E}">
        <p14:creationId xmlns:p14="http://schemas.microsoft.com/office/powerpoint/2010/main" val="354869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B724-059B-2DA4-3AF3-686007ABFF29}"/>
              </a:ext>
            </a:extLst>
          </p:cNvPr>
          <p:cNvSpPr>
            <a:spLocks noGrp="1"/>
          </p:cNvSpPr>
          <p:nvPr>
            <p:ph type="title"/>
          </p:nvPr>
        </p:nvSpPr>
        <p:spPr/>
        <p:txBody>
          <a:bodyPr/>
          <a:lstStyle/>
          <a:p>
            <a:r>
              <a:rPr lang="en-US"/>
              <a:t>Restarting CAB PrEP</a:t>
            </a:r>
          </a:p>
        </p:txBody>
      </p:sp>
      <p:sp>
        <p:nvSpPr>
          <p:cNvPr id="3" name="Content Placeholder 2">
            <a:extLst>
              <a:ext uri="{FF2B5EF4-FFF2-40B4-BE49-F238E27FC236}">
                <a16:creationId xmlns:a16="http://schemas.microsoft.com/office/drawing/2014/main" id="{A60FA969-9BD3-C452-9C20-B2631067E589}"/>
              </a:ext>
            </a:extLst>
          </p:cNvPr>
          <p:cNvSpPr>
            <a:spLocks noGrp="1"/>
          </p:cNvSpPr>
          <p:nvPr>
            <p:ph idx="1"/>
          </p:nvPr>
        </p:nvSpPr>
        <p:spPr/>
        <p:txBody>
          <a:bodyPr/>
          <a:lstStyle/>
          <a:p>
            <a:r>
              <a:rPr lang="en-US" sz="2400">
                <a:effectLst/>
                <a:latin typeface="Calibri" panose="020F0502020204030204" pitchFamily="34" charset="0"/>
                <a:ea typeface="Calibri" panose="020F0502020204030204" pitchFamily="34" charset="0"/>
                <a:cs typeface="Arial" panose="020B0604020202020204" pitchFamily="34" charset="0"/>
              </a:rPr>
              <a:t>Clients who may have been on CAB PrEP at some point before stopping and wish to receive it again should contact their provider to discuss strategies for restarting CAB PrEP</a:t>
            </a:r>
            <a:endParaRPr lang="en-US" sz="3600"/>
          </a:p>
        </p:txBody>
      </p:sp>
      <p:pic>
        <p:nvPicPr>
          <p:cNvPr id="4" name="Picture 3" descr="A picture containing text&#10;&#10;Description automatically generated">
            <a:extLst>
              <a:ext uri="{FF2B5EF4-FFF2-40B4-BE49-F238E27FC236}">
                <a16:creationId xmlns:a16="http://schemas.microsoft.com/office/drawing/2014/main" id="{B9BE60F0-C2C7-688C-96E5-DBBBFD6D9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018" y="267529"/>
            <a:ext cx="993912" cy="993912"/>
          </a:xfrm>
          <a:prstGeom prst="rect">
            <a:avLst/>
          </a:prstGeom>
        </p:spPr>
      </p:pic>
      <p:pic>
        <p:nvPicPr>
          <p:cNvPr id="5" name="Picture 5" descr="A picture containing text, businesscard&#10;&#10;Description automatically generated">
            <a:extLst>
              <a:ext uri="{FF2B5EF4-FFF2-40B4-BE49-F238E27FC236}">
                <a16:creationId xmlns:a16="http://schemas.microsoft.com/office/drawing/2014/main" id="{27E7FD94-FA6A-E141-9D0F-1C81A0F85A82}"/>
              </a:ext>
            </a:extLst>
          </p:cNvPr>
          <p:cNvPicPr>
            <a:picLocks noChangeAspect="1"/>
          </p:cNvPicPr>
          <p:nvPr/>
        </p:nvPicPr>
        <p:blipFill>
          <a:blip r:embed="rId3"/>
          <a:stretch>
            <a:fillRect/>
          </a:stretch>
        </p:blipFill>
        <p:spPr>
          <a:xfrm>
            <a:off x="3366477" y="2458847"/>
            <a:ext cx="4697046" cy="3991845"/>
          </a:xfrm>
          <a:prstGeom prst="rect">
            <a:avLst/>
          </a:prstGeom>
        </p:spPr>
      </p:pic>
    </p:spTree>
    <p:extLst>
      <p:ext uri="{BB962C8B-B14F-4D97-AF65-F5344CB8AC3E}">
        <p14:creationId xmlns:p14="http://schemas.microsoft.com/office/powerpoint/2010/main" val="28934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5BF5-84B2-8002-DC10-F2F8A4CE265D}"/>
              </a:ext>
            </a:extLst>
          </p:cNvPr>
          <p:cNvSpPr>
            <a:spLocks noGrp="1"/>
          </p:cNvSpPr>
          <p:nvPr>
            <p:ph type="title"/>
          </p:nvPr>
        </p:nvSpPr>
        <p:spPr/>
        <p:txBody>
          <a:bodyPr/>
          <a:lstStyle/>
          <a:p>
            <a:r>
              <a:rPr lang="en-US"/>
              <a:t>Missed Injections</a:t>
            </a:r>
          </a:p>
        </p:txBody>
      </p:sp>
      <p:sp>
        <p:nvSpPr>
          <p:cNvPr id="3" name="Content Placeholder 2">
            <a:extLst>
              <a:ext uri="{FF2B5EF4-FFF2-40B4-BE49-F238E27FC236}">
                <a16:creationId xmlns:a16="http://schemas.microsoft.com/office/drawing/2014/main" id="{2CEC6041-B285-7421-6FE1-2188B7945CF1}"/>
              </a:ext>
            </a:extLst>
          </p:cNvPr>
          <p:cNvSpPr>
            <a:spLocks noGrp="1"/>
          </p:cNvSpPr>
          <p:nvPr>
            <p:ph idx="1"/>
          </p:nvPr>
        </p:nvSpPr>
        <p:spPr>
          <a:xfrm>
            <a:off x="838200" y="1350336"/>
            <a:ext cx="5153025" cy="4826627"/>
          </a:xfrm>
        </p:spPr>
        <p:txBody>
          <a:bodyPr/>
          <a:lstStyle/>
          <a:p>
            <a:r>
              <a:rPr lang="en-US" sz="2400">
                <a:effectLst/>
                <a:latin typeface="Calibri" panose="020F0502020204030204" pitchFamily="34" charset="0"/>
                <a:ea typeface="Calibri" panose="020F0502020204030204" pitchFamily="34" charset="0"/>
                <a:cs typeface="Arial" panose="020B0604020202020204" pitchFamily="34" charset="0"/>
              </a:rPr>
              <a:t>Adherence to the injection schedule is important to effective use of CAB </a:t>
            </a:r>
            <a:r>
              <a:rPr lang="en-US" sz="2400" err="1">
                <a:effectLst/>
                <a:latin typeface="Calibri" panose="020F0502020204030204" pitchFamily="34" charset="0"/>
                <a:ea typeface="Calibri" panose="020F0502020204030204" pitchFamily="34" charset="0"/>
                <a:cs typeface="Arial" panose="020B0604020202020204" pitchFamily="34" charset="0"/>
              </a:rPr>
              <a:t>PrEP.</a:t>
            </a:r>
            <a:r>
              <a:rPr lang="en-US" sz="2400">
                <a:effectLst/>
                <a:latin typeface="Calibri" panose="020F0502020204030204" pitchFamily="34" charset="0"/>
                <a:ea typeface="Calibri" panose="020F0502020204030204" pitchFamily="34" charset="0"/>
                <a:cs typeface="Arial" panose="020B0604020202020204" pitchFamily="34" charset="0"/>
              </a:rPr>
              <a:t> </a:t>
            </a:r>
          </a:p>
          <a:p>
            <a:r>
              <a:rPr lang="en-US" sz="2400">
                <a:effectLst/>
                <a:latin typeface="Calibri" panose="020F0502020204030204" pitchFamily="34" charset="0"/>
                <a:ea typeface="Calibri" panose="020F0502020204030204" pitchFamily="34" charset="0"/>
                <a:cs typeface="Arial" panose="020B0604020202020204" pitchFamily="34" charset="0"/>
              </a:rPr>
              <a:t>A client who misses an injection should contact their health care provider immediately to get advice about how to continue using CAB PrEP or to talk about switching to a different HIV prevention strategy, which may include using another PrEP method. </a:t>
            </a:r>
          </a:p>
          <a:p>
            <a:endParaRPr lang="en-US"/>
          </a:p>
        </p:txBody>
      </p:sp>
      <p:pic>
        <p:nvPicPr>
          <p:cNvPr id="4" name="Picture 3" descr="A picture containing text&#10;&#10;Description automatically generated">
            <a:extLst>
              <a:ext uri="{FF2B5EF4-FFF2-40B4-BE49-F238E27FC236}">
                <a16:creationId xmlns:a16="http://schemas.microsoft.com/office/drawing/2014/main" id="{701F715B-88E2-F1D2-7400-587F748B55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018" y="267529"/>
            <a:ext cx="993912" cy="993912"/>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C8CBFA5E-5BC1-0442-103A-D505C4F4D0D9}"/>
              </a:ext>
            </a:extLst>
          </p:cNvPr>
          <p:cNvPicPr>
            <a:picLocks noChangeAspect="1"/>
          </p:cNvPicPr>
          <p:nvPr/>
        </p:nvPicPr>
        <p:blipFill>
          <a:blip r:embed="rId3"/>
          <a:stretch>
            <a:fillRect/>
          </a:stretch>
        </p:blipFill>
        <p:spPr>
          <a:xfrm>
            <a:off x="6145427" y="1472647"/>
            <a:ext cx="4802659" cy="3717056"/>
          </a:xfrm>
          <a:prstGeom prst="rect">
            <a:avLst/>
          </a:prstGeom>
        </p:spPr>
      </p:pic>
    </p:spTree>
    <p:extLst>
      <p:ext uri="{BB962C8B-B14F-4D97-AF65-F5344CB8AC3E}">
        <p14:creationId xmlns:p14="http://schemas.microsoft.com/office/powerpoint/2010/main" val="85634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57A99-1B4B-D7BB-34FA-6496931F57D6}"/>
              </a:ext>
            </a:extLst>
          </p:cNvPr>
          <p:cNvSpPr>
            <a:spLocks noGrp="1"/>
          </p:cNvSpPr>
          <p:nvPr>
            <p:ph type="body" sz="quarter" idx="13"/>
          </p:nvPr>
        </p:nvSpPr>
        <p:spPr/>
        <p:txBody>
          <a:bodyPr/>
          <a:lstStyle/>
          <a:p>
            <a:r>
              <a:rPr lang="en-US"/>
              <a:t>4</a:t>
            </a:r>
          </a:p>
        </p:txBody>
      </p:sp>
      <p:sp>
        <p:nvSpPr>
          <p:cNvPr id="3" name="Text Placeholder 2">
            <a:extLst>
              <a:ext uri="{FF2B5EF4-FFF2-40B4-BE49-F238E27FC236}">
                <a16:creationId xmlns:a16="http://schemas.microsoft.com/office/drawing/2014/main" id="{CAE59EAD-09CF-FF7C-9739-F8979FA8B21D}"/>
              </a:ext>
            </a:extLst>
          </p:cNvPr>
          <p:cNvSpPr>
            <a:spLocks noGrp="1"/>
          </p:cNvSpPr>
          <p:nvPr>
            <p:ph type="body" sz="quarter" idx="14"/>
          </p:nvPr>
        </p:nvSpPr>
        <p:spPr/>
        <p:txBody>
          <a:bodyPr/>
          <a:lstStyle/>
          <a:p>
            <a:r>
              <a:rPr lang="en-US"/>
              <a:t>Questions?</a:t>
            </a:r>
          </a:p>
        </p:txBody>
      </p:sp>
    </p:spTree>
    <p:extLst>
      <p:ext uri="{BB962C8B-B14F-4D97-AF65-F5344CB8AC3E}">
        <p14:creationId xmlns:p14="http://schemas.microsoft.com/office/powerpoint/2010/main" val="94615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2535A-BA3D-7280-2320-708944BFD9D1}"/>
              </a:ext>
            </a:extLst>
          </p:cNvPr>
          <p:cNvSpPr>
            <a:spLocks noGrp="1"/>
          </p:cNvSpPr>
          <p:nvPr>
            <p:ph type="body" sz="quarter" idx="10"/>
          </p:nvPr>
        </p:nvSpPr>
        <p:spPr>
          <a:xfrm>
            <a:off x="715518" y="1333956"/>
            <a:ext cx="6133585" cy="1222200"/>
          </a:xfrm>
        </p:spPr>
        <p:txBody>
          <a:bodyPr vert="horz" lIns="91440" tIns="45720" rIns="91440" bIns="45720" rtlCol="0" anchor="t">
            <a:normAutofit lnSpcReduction="10000"/>
          </a:bodyPr>
          <a:lstStyle/>
          <a:p>
            <a:r>
              <a:rPr lang="en-US" dirty="0">
                <a:cs typeface="Calibri"/>
              </a:rPr>
              <a:t>Thank you to Katie Williams for the development of this deck, and to all those who contributed to the following materials from which content was pulled: </a:t>
            </a:r>
            <a:r>
              <a:rPr lang="en-US" dirty="0">
                <a:cs typeface="Calibri"/>
                <a:hlinkClick r:id="rId2"/>
              </a:rPr>
              <a:t>HIV Prevention Ambassador Training Package and Toolkit</a:t>
            </a:r>
            <a:r>
              <a:rPr lang="en-US" dirty="0">
                <a:cs typeface="Calibri"/>
              </a:rPr>
              <a:t>, </a:t>
            </a:r>
            <a:r>
              <a:rPr lang="en-US" dirty="0">
                <a:cs typeface="Calibri"/>
                <a:hlinkClick r:id="rId3"/>
              </a:rPr>
              <a:t>PrEP template guidelines</a:t>
            </a:r>
            <a:r>
              <a:rPr lang="en-US" dirty="0">
                <a:cs typeface="Calibri"/>
              </a:rPr>
              <a:t>, and </a:t>
            </a:r>
            <a:r>
              <a:rPr lang="en-US" dirty="0">
                <a:cs typeface="Calibri"/>
                <a:hlinkClick r:id="rId4"/>
              </a:rPr>
              <a:t>Provider Training Toolkit on use of Long-acting Injectable Cabotegravir for HIV PrEP</a:t>
            </a:r>
            <a:endParaRPr lang="en-US" dirty="0"/>
          </a:p>
        </p:txBody>
      </p:sp>
    </p:spTree>
    <p:extLst>
      <p:ext uri="{BB962C8B-B14F-4D97-AF65-F5344CB8AC3E}">
        <p14:creationId xmlns:p14="http://schemas.microsoft.com/office/powerpoint/2010/main" val="373754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FB4AE-5C2E-26EE-699D-628284AA1591}"/>
              </a:ext>
            </a:extLst>
          </p:cNvPr>
          <p:cNvSpPr>
            <a:spLocks noGrp="1"/>
          </p:cNvSpPr>
          <p:nvPr>
            <p:ph type="body" sz="quarter" idx="13"/>
          </p:nvPr>
        </p:nvSpPr>
        <p:spPr/>
        <p:txBody>
          <a:bodyPr/>
          <a:lstStyle/>
          <a:p>
            <a:r>
              <a:rPr lang="en-US"/>
              <a:t>5</a:t>
            </a:r>
          </a:p>
        </p:txBody>
      </p:sp>
      <p:sp>
        <p:nvSpPr>
          <p:cNvPr id="3" name="Text Placeholder 2">
            <a:extLst>
              <a:ext uri="{FF2B5EF4-FFF2-40B4-BE49-F238E27FC236}">
                <a16:creationId xmlns:a16="http://schemas.microsoft.com/office/drawing/2014/main" id="{FD97ABE1-341C-CD1F-886E-65C06C83681F}"/>
              </a:ext>
            </a:extLst>
          </p:cNvPr>
          <p:cNvSpPr>
            <a:spLocks noGrp="1"/>
          </p:cNvSpPr>
          <p:nvPr>
            <p:ph type="body" sz="quarter" idx="14"/>
          </p:nvPr>
        </p:nvSpPr>
        <p:spPr/>
        <p:txBody>
          <a:bodyPr/>
          <a:lstStyle/>
          <a:p>
            <a:r>
              <a:rPr lang="en-US"/>
              <a:t>annex</a:t>
            </a:r>
          </a:p>
        </p:txBody>
      </p:sp>
    </p:spTree>
    <p:extLst>
      <p:ext uri="{BB962C8B-B14F-4D97-AF65-F5344CB8AC3E}">
        <p14:creationId xmlns:p14="http://schemas.microsoft.com/office/powerpoint/2010/main" val="212336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26AF9-08F1-5EB0-5B61-AB595B49DE08}"/>
              </a:ext>
            </a:extLst>
          </p:cNvPr>
          <p:cNvSpPr>
            <a:spLocks noGrp="1"/>
          </p:cNvSpPr>
          <p:nvPr>
            <p:ph type="title"/>
          </p:nvPr>
        </p:nvSpPr>
        <p:spPr/>
        <p:txBody>
          <a:bodyPr/>
          <a:lstStyle/>
          <a:p>
            <a:r>
              <a:rPr lang="en-US"/>
              <a:t>EFFICACY STUDIES</a:t>
            </a:r>
          </a:p>
        </p:txBody>
      </p:sp>
      <p:graphicFrame>
        <p:nvGraphicFramePr>
          <p:cNvPr id="7" name="Table 8">
            <a:extLst>
              <a:ext uri="{FF2B5EF4-FFF2-40B4-BE49-F238E27FC236}">
                <a16:creationId xmlns:a16="http://schemas.microsoft.com/office/drawing/2014/main" id="{E1F5EAEA-6D7E-6A43-A65D-B0074B46B1B9}"/>
              </a:ext>
            </a:extLst>
          </p:cNvPr>
          <p:cNvGraphicFramePr>
            <a:graphicFrameLocks noGrp="1"/>
          </p:cNvGraphicFramePr>
          <p:nvPr>
            <p:ph idx="4294967295"/>
            <p:extLst>
              <p:ext uri="{D42A27DB-BD31-4B8C-83A1-F6EECF244321}">
                <p14:modId xmlns:p14="http://schemas.microsoft.com/office/powerpoint/2010/main" val="887236129"/>
              </p:ext>
            </p:extLst>
          </p:nvPr>
        </p:nvGraphicFramePr>
        <p:xfrm>
          <a:off x="0" y="1350963"/>
          <a:ext cx="12153900" cy="5507037"/>
        </p:xfrm>
        <a:graphic>
          <a:graphicData uri="http://schemas.openxmlformats.org/drawingml/2006/table">
            <a:tbl>
              <a:tblPr firstRow="1" bandRow="1">
                <a:tableStyleId>{B301B821-A1FF-4177-AEE7-76D212191A09}</a:tableStyleId>
              </a:tblPr>
              <a:tblGrid>
                <a:gridCol w="1022412">
                  <a:extLst>
                    <a:ext uri="{9D8B030D-6E8A-4147-A177-3AD203B41FA5}">
                      <a16:colId xmlns:a16="http://schemas.microsoft.com/office/drawing/2014/main" val="2543628845"/>
                    </a:ext>
                  </a:extLst>
                </a:gridCol>
                <a:gridCol w="3966155">
                  <a:extLst>
                    <a:ext uri="{9D8B030D-6E8A-4147-A177-3AD203B41FA5}">
                      <a16:colId xmlns:a16="http://schemas.microsoft.com/office/drawing/2014/main" val="283348628"/>
                    </a:ext>
                  </a:extLst>
                </a:gridCol>
                <a:gridCol w="1439463">
                  <a:extLst>
                    <a:ext uri="{9D8B030D-6E8A-4147-A177-3AD203B41FA5}">
                      <a16:colId xmlns:a16="http://schemas.microsoft.com/office/drawing/2014/main" val="2602041916"/>
                    </a:ext>
                  </a:extLst>
                </a:gridCol>
                <a:gridCol w="2497909">
                  <a:extLst>
                    <a:ext uri="{9D8B030D-6E8A-4147-A177-3AD203B41FA5}">
                      <a16:colId xmlns:a16="http://schemas.microsoft.com/office/drawing/2014/main" val="943548220"/>
                    </a:ext>
                  </a:extLst>
                </a:gridCol>
                <a:gridCol w="3227961">
                  <a:extLst>
                    <a:ext uri="{9D8B030D-6E8A-4147-A177-3AD203B41FA5}">
                      <a16:colId xmlns:a16="http://schemas.microsoft.com/office/drawing/2014/main" val="1940475166"/>
                    </a:ext>
                  </a:extLst>
                </a:gridCol>
              </a:tblGrid>
              <a:tr h="722465">
                <a:tc>
                  <a:txBody>
                    <a:bodyPr/>
                    <a:lstStyle/>
                    <a:p>
                      <a:endParaRPr lang="en-US"/>
                    </a:p>
                  </a:txBody>
                  <a:tcP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i="0" dirty="0">
                          <a:latin typeface="Poppins SemiBold"/>
                          <a:cs typeface="Poppins SemiBold"/>
                        </a:rPr>
                        <a:t>Description</a:t>
                      </a:r>
                    </a:p>
                  </a:txBody>
                  <a:tcPr anchor="ctr">
                    <a:lnL>
                      <a:noFill/>
                    </a:lnL>
                  </a:tcPr>
                </a:tc>
                <a:tc>
                  <a:txBody>
                    <a:bodyPr/>
                    <a:lstStyle/>
                    <a:p>
                      <a:r>
                        <a:rPr lang="en-US" sz="1400" b="1" i="0" dirty="0">
                          <a:latin typeface="Poppins SemiBold"/>
                          <a:cs typeface="Poppins SemiBold"/>
                        </a:rPr>
                        <a:t>Countries Engaged</a:t>
                      </a:r>
                    </a:p>
                  </a:txBody>
                  <a:tcPr anchor="ctr"/>
                </a:tc>
                <a:tc>
                  <a:txBody>
                    <a:bodyPr/>
                    <a:lstStyle/>
                    <a:p>
                      <a:r>
                        <a:rPr lang="en-US" sz="1400" b="1" i="0" dirty="0">
                          <a:latin typeface="Poppins SemiBold"/>
                          <a:cs typeface="Poppins SemiBold"/>
                        </a:rPr>
                        <a:t>Participant sample</a:t>
                      </a:r>
                    </a:p>
                  </a:txBody>
                  <a:tcPr anchor="ctr"/>
                </a:tc>
                <a:tc>
                  <a:txBody>
                    <a:bodyPr/>
                    <a:lstStyle/>
                    <a:p>
                      <a:r>
                        <a:rPr lang="en-US" sz="1400" b="1" i="0" dirty="0">
                          <a:latin typeface="Poppins SemiBold"/>
                          <a:cs typeface="Poppins SemiBold"/>
                        </a:rPr>
                        <a:t>Status/results</a:t>
                      </a:r>
                    </a:p>
                  </a:txBody>
                  <a:tcPr anchor="ctr"/>
                </a:tc>
                <a:extLst>
                  <a:ext uri="{0D108BD9-81ED-4DB2-BD59-A6C34878D82A}">
                    <a16:rowId xmlns:a16="http://schemas.microsoft.com/office/drawing/2014/main" val="2596034577"/>
                  </a:ext>
                </a:extLst>
              </a:tr>
              <a:tr h="2128515">
                <a:tc>
                  <a:txBody>
                    <a:bodyPr/>
                    <a:lstStyle/>
                    <a:p>
                      <a:r>
                        <a:rPr lang="en-US" sz="1400" b="1" i="0" dirty="0">
                          <a:solidFill>
                            <a:schemeClr val="bg1"/>
                          </a:solidFill>
                          <a:latin typeface="Poppins SemiBold"/>
                          <a:cs typeface="Poppins SemiBold"/>
                        </a:rPr>
                        <a:t>HTPN 083</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2666D"/>
                    </a:solidFill>
                  </a:tcPr>
                </a:tc>
                <a:tc>
                  <a:txBody>
                    <a:bodyPr/>
                    <a:lstStyle/>
                    <a:p>
                      <a:r>
                        <a:rPr lang="en-US" sz="1400" b="1" dirty="0">
                          <a:solidFill>
                            <a:srgbClr val="69645A"/>
                          </a:solidFill>
                        </a:rPr>
                        <a:t>A Phase 2B/3 double blind study to evaluate safety and efficacy study of CAB </a:t>
                      </a:r>
                      <a:r>
                        <a:rPr lang="en-US" sz="1400" b="1" dirty="0" err="1">
                          <a:solidFill>
                            <a:srgbClr val="69645A"/>
                          </a:solidFill>
                        </a:rPr>
                        <a:t>PrEP</a:t>
                      </a:r>
                      <a:r>
                        <a:rPr lang="en-US" sz="1400" b="1" dirty="0">
                          <a:solidFill>
                            <a:srgbClr val="69645A"/>
                          </a:solidFill>
                        </a:rPr>
                        <a:t> compared to oral </a:t>
                      </a:r>
                      <a:r>
                        <a:rPr lang="en-US" sz="1400" b="1" dirty="0" err="1">
                          <a:solidFill>
                            <a:srgbClr val="69645A"/>
                          </a:solidFill>
                        </a:rPr>
                        <a:t>PrEP</a:t>
                      </a:r>
                      <a:r>
                        <a:rPr lang="en-US" sz="1400" b="1" dirty="0">
                          <a:solidFill>
                            <a:srgbClr val="69645A"/>
                          </a:solidFill>
                        </a:rPr>
                        <a:t> in HIV-negative cisgender men and transgender women who have sex with men. </a:t>
                      </a:r>
                      <a:endParaRPr lang="en-US" sz="1400" b="1">
                        <a:solidFill>
                          <a:srgbClr val="69645A"/>
                        </a:solidFill>
                      </a:endParaRPr>
                    </a:p>
                  </a:txBody>
                  <a:tcPr>
                    <a:lnR w="12700" cap="flat" cmpd="sng" algn="ctr">
                      <a:solidFill>
                        <a:srgbClr val="02666D"/>
                      </a:solidFill>
                      <a:prstDash val="solid"/>
                      <a:round/>
                      <a:headEnd type="none" w="med" len="med"/>
                      <a:tailEnd type="none" w="med" len="med"/>
                    </a:lnR>
                  </a:tcPr>
                </a:tc>
                <a:tc>
                  <a:txBody>
                    <a:bodyPr/>
                    <a:lstStyle/>
                    <a:p>
                      <a:r>
                        <a:rPr lang="en-US" sz="1400" dirty="0">
                          <a:solidFill>
                            <a:srgbClr val="69645A"/>
                          </a:solidFill>
                        </a:rPr>
                        <a:t>43 sites in: </a:t>
                      </a:r>
                      <a:endParaRPr lang="en-US" sz="1400">
                        <a:solidFill>
                          <a:srgbClr val="69645A"/>
                        </a:solidFill>
                      </a:endParaRPr>
                    </a:p>
                    <a:p>
                      <a:r>
                        <a:rPr lang="en-US" sz="1400" dirty="0">
                          <a:solidFill>
                            <a:srgbClr val="69645A"/>
                          </a:solidFill>
                        </a:rPr>
                        <a:t>Argentina, </a:t>
                      </a:r>
                    </a:p>
                    <a:p>
                      <a:r>
                        <a:rPr lang="en-US" sz="1400" dirty="0">
                          <a:solidFill>
                            <a:srgbClr val="69645A"/>
                          </a:solidFill>
                        </a:rPr>
                        <a:t>Brazil, Peru, </a:t>
                      </a:r>
                    </a:p>
                    <a:p>
                      <a:r>
                        <a:rPr lang="en-US" sz="1400" dirty="0">
                          <a:solidFill>
                            <a:srgbClr val="69645A"/>
                          </a:solidFill>
                        </a:rPr>
                        <a:t>South Africa, </a:t>
                      </a:r>
                    </a:p>
                    <a:p>
                      <a:r>
                        <a:rPr lang="en-US" sz="1400" dirty="0">
                          <a:solidFill>
                            <a:srgbClr val="69645A"/>
                          </a:solidFill>
                        </a:rPr>
                        <a:t>Thailand, </a:t>
                      </a:r>
                    </a:p>
                    <a:p>
                      <a:r>
                        <a:rPr lang="en-US" sz="1400" dirty="0">
                          <a:solidFill>
                            <a:srgbClr val="69645A"/>
                          </a:solidFill>
                        </a:rPr>
                        <a:t>United States, </a:t>
                      </a:r>
                    </a:p>
                    <a:p>
                      <a:r>
                        <a:rPr lang="en-US" sz="1400" dirty="0">
                          <a:solidFill>
                            <a:srgbClr val="69645A"/>
                          </a:solidFill>
                        </a:rPr>
                        <a:t>Vietnam </a:t>
                      </a: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tcPr>
                </a:tc>
                <a:tc>
                  <a:txBody>
                    <a:bodyPr/>
                    <a:lstStyle/>
                    <a:p>
                      <a:r>
                        <a:rPr lang="en-US" sz="1400" dirty="0">
                          <a:solidFill>
                            <a:srgbClr val="69645A"/>
                          </a:solidFill>
                        </a:rPr>
                        <a:t>4,570 HIV-negative cisgender men and transgender women who </a:t>
                      </a:r>
                      <a:endParaRPr lang="en-US" sz="1400">
                        <a:solidFill>
                          <a:srgbClr val="69645A"/>
                        </a:solidFill>
                      </a:endParaRPr>
                    </a:p>
                    <a:p>
                      <a:r>
                        <a:rPr lang="en-US" sz="1400" dirty="0">
                          <a:solidFill>
                            <a:srgbClr val="69645A"/>
                          </a:solidFill>
                        </a:rPr>
                        <a:t>have sex with men, ages 18 and older, including 124 from Africa. </a:t>
                      </a:r>
                    </a:p>
                    <a:p>
                      <a:endParaRPr lang="en-US" sz="1400">
                        <a:solidFill>
                          <a:srgbClr val="69645A"/>
                        </a:solidFill>
                      </a:endParaRP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tcPr>
                </a:tc>
                <a:tc>
                  <a:txBody>
                    <a:bodyPr/>
                    <a:lstStyle/>
                    <a:p>
                      <a:r>
                        <a:rPr lang="en-US" sz="1400" dirty="0">
                          <a:solidFill>
                            <a:srgbClr val="69645A"/>
                          </a:solidFill>
                        </a:rPr>
                        <a:t>Active, currently in OLE</a:t>
                      </a:r>
                    </a:p>
                    <a:p>
                      <a:r>
                        <a:rPr lang="en-US" sz="1400" dirty="0">
                          <a:solidFill>
                            <a:srgbClr val="69645A"/>
                          </a:solidFill>
                        </a:rPr>
                        <a:t>Estimated completion date:  </a:t>
                      </a:r>
                    </a:p>
                    <a:p>
                      <a:r>
                        <a:rPr lang="en-US" sz="1400" dirty="0">
                          <a:solidFill>
                            <a:srgbClr val="69645A"/>
                          </a:solidFill>
                        </a:rPr>
                        <a:t>TBD, ongoing</a:t>
                      </a:r>
                    </a:p>
                    <a:p>
                      <a:r>
                        <a:rPr lang="en-US" sz="1400" dirty="0">
                          <a:solidFill>
                            <a:srgbClr val="69645A"/>
                          </a:solidFill>
                        </a:rPr>
                        <a:t> </a:t>
                      </a:r>
                      <a:r>
                        <a:rPr lang="en-US" sz="1400" dirty="0">
                          <a:solidFill>
                            <a:srgbClr val="69645A"/>
                          </a:solidFill>
                          <a:hlinkClick r:id="rId2"/>
                        </a:rPr>
                        <a:t>Primary Paper-NEJM, Aug 2021. </a:t>
                      </a:r>
                      <a:endParaRPr lang="en-US" sz="1400" dirty="0">
                        <a:solidFill>
                          <a:srgbClr val="69645A"/>
                        </a:solidFill>
                      </a:endParaRPr>
                    </a:p>
                  </a:txBody>
                  <a:tcPr>
                    <a:lnL w="12700" cap="flat" cmpd="sng" algn="ctr">
                      <a:solidFill>
                        <a:srgbClr val="02666D"/>
                      </a:solidFill>
                      <a:prstDash val="solid"/>
                      <a:round/>
                      <a:headEnd type="none" w="med" len="med"/>
                      <a:tailEnd type="none" w="med" len="med"/>
                    </a:lnL>
                  </a:tcPr>
                </a:tc>
                <a:extLst>
                  <a:ext uri="{0D108BD9-81ED-4DB2-BD59-A6C34878D82A}">
                    <a16:rowId xmlns:a16="http://schemas.microsoft.com/office/drawing/2014/main" val="1535355951"/>
                  </a:ext>
                </a:extLst>
              </a:tr>
              <a:tr h="2656057">
                <a:tc>
                  <a:txBody>
                    <a:bodyPr/>
                    <a:lstStyle/>
                    <a:p>
                      <a:r>
                        <a:rPr lang="en-US" sz="1400" b="1" i="0" dirty="0">
                          <a:solidFill>
                            <a:schemeClr val="bg1"/>
                          </a:solidFill>
                          <a:latin typeface="Poppins SemiBold"/>
                          <a:cs typeface="Poppins SemiBold"/>
                        </a:rPr>
                        <a:t>HTPN 084</a:t>
                      </a:r>
                    </a:p>
                    <a:p>
                      <a:r>
                        <a:rPr lang="en-US" sz="1400" b="1" i="0" dirty="0">
                          <a:solidFill>
                            <a:schemeClr val="bg1"/>
                          </a:solidFill>
                          <a:latin typeface="Poppins SemiBold"/>
                          <a:cs typeface="Poppins SemiBold"/>
                        </a:rPr>
                        <a:t>(LIFE Study)</a:t>
                      </a:r>
                    </a:p>
                  </a:txBody>
                  <a:tcPr anchor="ctr">
                    <a:lnT w="12700" cmpd="sng">
                      <a:noFill/>
                    </a:lnT>
                    <a:lnB w="12700" cmpd="sng">
                      <a:noFill/>
                    </a:lnB>
                    <a:solidFill>
                      <a:srgbClr val="02666D"/>
                    </a:solidFill>
                  </a:tcPr>
                </a:tc>
                <a:tc>
                  <a:txBody>
                    <a:bodyPr/>
                    <a:lstStyle/>
                    <a:p>
                      <a:r>
                        <a:rPr lang="en-US" sz="1400" b="1" dirty="0">
                          <a:solidFill>
                            <a:srgbClr val="69645A"/>
                          </a:solidFill>
                        </a:rPr>
                        <a:t>Multi-site, Phase 3, double-blind, two-arm, randomized (1:1), controlled superiority trial to evaluate the safety and efficacy of the injectable agent, cabotegravir (CAB </a:t>
                      </a:r>
                      <a:r>
                        <a:rPr lang="en-US" sz="1400" b="1" dirty="0" err="1">
                          <a:solidFill>
                            <a:srgbClr val="69645A"/>
                          </a:solidFill>
                        </a:rPr>
                        <a:t>PrEP</a:t>
                      </a:r>
                      <a:r>
                        <a:rPr lang="en-US" sz="1400" b="1" dirty="0">
                          <a:solidFill>
                            <a:srgbClr val="69645A"/>
                          </a:solidFill>
                        </a:rPr>
                        <a:t>) compared to daily oral TDF/FTC, for pre-exposure prophylaxis (</a:t>
                      </a:r>
                      <a:r>
                        <a:rPr lang="en-US" sz="1400" b="1" dirty="0" err="1">
                          <a:solidFill>
                            <a:srgbClr val="69645A"/>
                          </a:solidFill>
                        </a:rPr>
                        <a:t>PrEP</a:t>
                      </a:r>
                      <a:r>
                        <a:rPr lang="en-US" sz="1400" b="1" dirty="0">
                          <a:solidFill>
                            <a:srgbClr val="69645A"/>
                          </a:solidFill>
                        </a:rPr>
                        <a:t>) in HIV-negative people </a:t>
                      </a:r>
                      <a:endParaRPr lang="en-US" sz="1400" b="1">
                        <a:solidFill>
                          <a:srgbClr val="69645A"/>
                        </a:solidFill>
                      </a:endParaRPr>
                    </a:p>
                  </a:txBody>
                  <a:tcPr>
                    <a:lnR w="12700" cap="flat" cmpd="sng" algn="ctr">
                      <a:solidFill>
                        <a:srgbClr val="02666D"/>
                      </a:solidFill>
                      <a:prstDash val="solid"/>
                      <a:round/>
                      <a:headEnd type="none" w="med" len="med"/>
                      <a:tailEnd type="none" w="med" len="med"/>
                    </a:lnR>
                  </a:tcPr>
                </a:tc>
                <a:tc>
                  <a:txBody>
                    <a:bodyPr/>
                    <a:lstStyle/>
                    <a:p>
                      <a:r>
                        <a:rPr lang="en-US" sz="1400" dirty="0">
                          <a:solidFill>
                            <a:srgbClr val="69645A"/>
                          </a:solidFill>
                        </a:rPr>
                        <a:t>20 sites in: </a:t>
                      </a:r>
                      <a:endParaRPr lang="en-US" sz="1400">
                        <a:solidFill>
                          <a:srgbClr val="69645A"/>
                        </a:solidFill>
                      </a:endParaRPr>
                    </a:p>
                    <a:p>
                      <a:r>
                        <a:rPr lang="en-US" sz="1400" dirty="0">
                          <a:solidFill>
                            <a:srgbClr val="69645A"/>
                          </a:solidFill>
                        </a:rPr>
                        <a:t>Botswana, </a:t>
                      </a:r>
                    </a:p>
                    <a:p>
                      <a:r>
                        <a:rPr lang="en-US" sz="1400" dirty="0">
                          <a:solidFill>
                            <a:srgbClr val="69645A"/>
                          </a:solidFill>
                        </a:rPr>
                        <a:t>Eswatini, </a:t>
                      </a:r>
                    </a:p>
                    <a:p>
                      <a:r>
                        <a:rPr lang="en-US" sz="1400" dirty="0">
                          <a:solidFill>
                            <a:srgbClr val="69645A"/>
                          </a:solidFill>
                        </a:rPr>
                        <a:t>Kenya, </a:t>
                      </a:r>
                    </a:p>
                    <a:p>
                      <a:r>
                        <a:rPr lang="en-US" sz="1400" dirty="0">
                          <a:solidFill>
                            <a:srgbClr val="69645A"/>
                          </a:solidFill>
                        </a:rPr>
                        <a:t>Malawi, South </a:t>
                      </a:r>
                    </a:p>
                    <a:p>
                      <a:r>
                        <a:rPr lang="en-US" sz="1400" dirty="0">
                          <a:solidFill>
                            <a:srgbClr val="69645A"/>
                          </a:solidFill>
                        </a:rPr>
                        <a:t>Africa, </a:t>
                      </a:r>
                    </a:p>
                    <a:p>
                      <a:r>
                        <a:rPr lang="en-US" sz="1400" dirty="0">
                          <a:solidFill>
                            <a:srgbClr val="69645A"/>
                          </a:solidFill>
                        </a:rPr>
                        <a:t>Uganda, </a:t>
                      </a:r>
                    </a:p>
                    <a:p>
                      <a:r>
                        <a:rPr lang="en-US" sz="1400" dirty="0">
                          <a:solidFill>
                            <a:srgbClr val="69645A"/>
                          </a:solidFill>
                        </a:rPr>
                        <a:t>Zimbabwe </a:t>
                      </a: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tcPr>
                </a:tc>
                <a:tc>
                  <a:txBody>
                    <a:bodyPr/>
                    <a:lstStyle/>
                    <a:p>
                      <a:r>
                        <a:rPr lang="en-US" sz="1400" dirty="0">
                          <a:solidFill>
                            <a:srgbClr val="69645A"/>
                          </a:solidFill>
                        </a:rPr>
                        <a:t>Approximately 3,200 HIV-negative people assigned female at birth who were mostly cisgender women aged 18 to 45 </a:t>
                      </a:r>
                      <a:endParaRPr lang="en-US" sz="1400">
                        <a:solidFill>
                          <a:srgbClr val="69645A"/>
                        </a:solidFill>
                      </a:endParaRP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tcPr>
                </a:tc>
                <a:tc>
                  <a:txBody>
                    <a:bodyPr/>
                    <a:lstStyle/>
                    <a:p>
                      <a:r>
                        <a:rPr lang="en-US" sz="1400" dirty="0">
                          <a:solidFill>
                            <a:srgbClr val="69645A"/>
                          </a:solidFill>
                        </a:rPr>
                        <a:t>Active, currently in OLE</a:t>
                      </a:r>
                    </a:p>
                    <a:p>
                      <a:r>
                        <a:rPr lang="en-US" sz="1400" dirty="0">
                          <a:solidFill>
                            <a:srgbClr val="69645A"/>
                          </a:solidFill>
                        </a:rPr>
                        <a:t>Estimated completion date:  </a:t>
                      </a:r>
                    </a:p>
                    <a:p>
                      <a:r>
                        <a:rPr lang="en-US" sz="1400" dirty="0">
                          <a:solidFill>
                            <a:srgbClr val="69645A"/>
                          </a:solidFill>
                        </a:rPr>
                        <a:t>May 2022 </a:t>
                      </a:r>
                    </a:p>
                    <a:p>
                      <a:r>
                        <a:rPr lang="en-US" sz="1400" dirty="0">
                          <a:solidFill>
                            <a:srgbClr val="69645A"/>
                          </a:solidFill>
                          <a:hlinkClick r:id="rId3"/>
                        </a:rPr>
                        <a:t>Preliminary Study Results Webinar</a:t>
                      </a:r>
                      <a:r>
                        <a:rPr lang="en-US" sz="1400" dirty="0">
                          <a:solidFill>
                            <a:srgbClr val="69645A"/>
                          </a:solidFill>
                        </a:rPr>
                        <a:t>. </a:t>
                      </a:r>
                    </a:p>
                    <a:p>
                      <a:r>
                        <a:rPr lang="en-US" sz="1400" dirty="0">
                          <a:solidFill>
                            <a:srgbClr val="69645A"/>
                          </a:solidFill>
                        </a:rPr>
                        <a:t> </a:t>
                      </a:r>
                    </a:p>
                    <a:p>
                      <a:r>
                        <a:rPr lang="en-US" sz="1400" dirty="0">
                          <a:solidFill>
                            <a:srgbClr val="69645A"/>
                          </a:solidFill>
                          <a:hlinkClick r:id="rId4"/>
                        </a:rPr>
                        <a:t>HIV R4P 2021 </a:t>
                      </a:r>
                    </a:p>
                    <a:p>
                      <a:r>
                        <a:rPr lang="en-US" sz="1400" dirty="0">
                          <a:solidFill>
                            <a:srgbClr val="69645A"/>
                          </a:solidFill>
                          <a:hlinkClick r:id="rId4"/>
                        </a:rPr>
                        <a:t>Presentation </a:t>
                      </a:r>
                      <a:endParaRPr lang="en-US" sz="1400" dirty="0">
                        <a:solidFill>
                          <a:srgbClr val="69645A"/>
                        </a:solidFill>
                      </a:endParaRPr>
                    </a:p>
                  </a:txBody>
                  <a:tcPr>
                    <a:lnL w="12700" cap="flat" cmpd="sng" algn="ctr">
                      <a:solidFill>
                        <a:srgbClr val="02666D"/>
                      </a:solidFill>
                      <a:prstDash val="solid"/>
                      <a:round/>
                      <a:headEnd type="none" w="med" len="med"/>
                      <a:tailEnd type="none" w="med" len="med"/>
                    </a:lnL>
                  </a:tcPr>
                </a:tc>
                <a:extLst>
                  <a:ext uri="{0D108BD9-81ED-4DB2-BD59-A6C34878D82A}">
                    <a16:rowId xmlns:a16="http://schemas.microsoft.com/office/drawing/2014/main" val="2461882879"/>
                  </a:ext>
                </a:extLst>
              </a:tr>
            </a:tbl>
          </a:graphicData>
        </a:graphic>
      </p:graphicFrame>
    </p:spTree>
    <p:extLst>
      <p:ext uri="{BB962C8B-B14F-4D97-AF65-F5344CB8AC3E}">
        <p14:creationId xmlns:p14="http://schemas.microsoft.com/office/powerpoint/2010/main" val="359698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EC39-DC25-D901-3065-19232A3A44CF}"/>
              </a:ext>
            </a:extLst>
          </p:cNvPr>
          <p:cNvSpPr>
            <a:spLocks noGrp="1"/>
          </p:cNvSpPr>
          <p:nvPr>
            <p:ph type="title"/>
          </p:nvPr>
        </p:nvSpPr>
        <p:spPr/>
        <p:txBody>
          <a:bodyPr/>
          <a:lstStyle/>
          <a:p>
            <a:r>
              <a:rPr lang="en-US"/>
              <a:t>SAFETY STUDIES</a:t>
            </a:r>
          </a:p>
        </p:txBody>
      </p:sp>
      <p:graphicFrame>
        <p:nvGraphicFramePr>
          <p:cNvPr id="7" name="Table 8">
            <a:extLst>
              <a:ext uri="{FF2B5EF4-FFF2-40B4-BE49-F238E27FC236}">
                <a16:creationId xmlns:a16="http://schemas.microsoft.com/office/drawing/2014/main" id="{E1F5EAEA-6D7E-6A43-A65D-B0074B46B1B9}"/>
              </a:ext>
            </a:extLst>
          </p:cNvPr>
          <p:cNvGraphicFramePr>
            <a:graphicFrameLocks noGrp="1"/>
          </p:cNvGraphicFramePr>
          <p:nvPr>
            <p:ph idx="4294967295"/>
            <p:extLst>
              <p:ext uri="{D42A27DB-BD31-4B8C-83A1-F6EECF244321}">
                <p14:modId xmlns:p14="http://schemas.microsoft.com/office/powerpoint/2010/main" val="3607995830"/>
              </p:ext>
            </p:extLst>
          </p:nvPr>
        </p:nvGraphicFramePr>
        <p:xfrm>
          <a:off x="0" y="1219200"/>
          <a:ext cx="12192000" cy="5638799"/>
        </p:xfrm>
        <a:graphic>
          <a:graphicData uri="http://schemas.openxmlformats.org/drawingml/2006/table">
            <a:tbl>
              <a:tblPr firstRow="1" bandRow="1">
                <a:tableStyleId>{B301B821-A1FF-4177-AEE7-76D212191A09}</a:tableStyleId>
              </a:tblPr>
              <a:tblGrid>
                <a:gridCol w="1106245">
                  <a:extLst>
                    <a:ext uri="{9D8B030D-6E8A-4147-A177-3AD203B41FA5}">
                      <a16:colId xmlns:a16="http://schemas.microsoft.com/office/drawing/2014/main" val="2543628845"/>
                    </a:ext>
                  </a:extLst>
                </a:gridCol>
                <a:gridCol w="4291359">
                  <a:extLst>
                    <a:ext uri="{9D8B030D-6E8A-4147-A177-3AD203B41FA5}">
                      <a16:colId xmlns:a16="http://schemas.microsoft.com/office/drawing/2014/main" val="283348628"/>
                    </a:ext>
                  </a:extLst>
                </a:gridCol>
                <a:gridCol w="1416747">
                  <a:extLst>
                    <a:ext uri="{9D8B030D-6E8A-4147-A177-3AD203B41FA5}">
                      <a16:colId xmlns:a16="http://schemas.microsoft.com/office/drawing/2014/main" val="2602041916"/>
                    </a:ext>
                  </a:extLst>
                </a:gridCol>
                <a:gridCol w="2843471">
                  <a:extLst>
                    <a:ext uri="{9D8B030D-6E8A-4147-A177-3AD203B41FA5}">
                      <a16:colId xmlns:a16="http://schemas.microsoft.com/office/drawing/2014/main" val="943548220"/>
                    </a:ext>
                  </a:extLst>
                </a:gridCol>
                <a:gridCol w="2534178">
                  <a:extLst>
                    <a:ext uri="{9D8B030D-6E8A-4147-A177-3AD203B41FA5}">
                      <a16:colId xmlns:a16="http://schemas.microsoft.com/office/drawing/2014/main" val="1940475166"/>
                    </a:ext>
                  </a:extLst>
                </a:gridCol>
              </a:tblGrid>
              <a:tr h="797937">
                <a:tc>
                  <a:txBody>
                    <a:bodyPr/>
                    <a:lstStyle/>
                    <a:p>
                      <a:endParaRPr lang="en-US"/>
                    </a:p>
                  </a:txBody>
                  <a:tcP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i="0">
                          <a:latin typeface="Poppins SemiBold" pitchFamily="2" charset="77"/>
                          <a:cs typeface="Poppins SemiBold" pitchFamily="2" charset="77"/>
                        </a:rPr>
                        <a:t>Description</a:t>
                      </a:r>
                    </a:p>
                  </a:txBody>
                  <a:tcPr anchor="ctr">
                    <a:lnL>
                      <a:noFill/>
                    </a:lnL>
                  </a:tcPr>
                </a:tc>
                <a:tc>
                  <a:txBody>
                    <a:bodyPr/>
                    <a:lstStyle/>
                    <a:p>
                      <a:r>
                        <a:rPr lang="en-US" sz="1400" b="1" i="0">
                          <a:latin typeface="Poppins SemiBold" pitchFamily="2" charset="77"/>
                          <a:cs typeface="Poppins SemiBold" pitchFamily="2" charset="77"/>
                        </a:rPr>
                        <a:t>Countries Engaged</a:t>
                      </a:r>
                    </a:p>
                  </a:txBody>
                  <a:tcPr anchor="ctr"/>
                </a:tc>
                <a:tc>
                  <a:txBody>
                    <a:bodyPr/>
                    <a:lstStyle/>
                    <a:p>
                      <a:r>
                        <a:rPr lang="en-US" sz="1400" b="1" i="0">
                          <a:latin typeface="Poppins SemiBold" pitchFamily="2" charset="77"/>
                          <a:cs typeface="Poppins SemiBold" pitchFamily="2" charset="77"/>
                        </a:rPr>
                        <a:t>Participant sample</a:t>
                      </a:r>
                    </a:p>
                  </a:txBody>
                  <a:tcPr anchor="ctr"/>
                </a:tc>
                <a:tc>
                  <a:txBody>
                    <a:bodyPr/>
                    <a:lstStyle/>
                    <a:p>
                      <a:r>
                        <a:rPr lang="en-US" sz="1400" b="1" i="0">
                          <a:latin typeface="Poppins SemiBold" pitchFamily="2" charset="77"/>
                          <a:cs typeface="Poppins SemiBold" pitchFamily="2" charset="77"/>
                        </a:rPr>
                        <a:t>Status/results</a:t>
                      </a:r>
                    </a:p>
                  </a:txBody>
                  <a:tcPr anchor="ctr"/>
                </a:tc>
                <a:extLst>
                  <a:ext uri="{0D108BD9-81ED-4DB2-BD59-A6C34878D82A}">
                    <a16:rowId xmlns:a16="http://schemas.microsoft.com/office/drawing/2014/main" val="2596034577"/>
                  </a:ext>
                </a:extLst>
              </a:tr>
              <a:tr h="2062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chemeClr val="bg1"/>
                          </a:solidFill>
                          <a:latin typeface="Poppins SemiBold" pitchFamily="2" charset="77"/>
                          <a:cs typeface="Poppins SemiBold" pitchFamily="2" charset="77"/>
                        </a:rPr>
                        <a:t>HPTN 077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666D"/>
                    </a:solidFill>
                  </a:tcPr>
                </a:tc>
                <a:tc>
                  <a:txBody>
                    <a:bodyPr/>
                    <a:lstStyle/>
                    <a:p>
                      <a:r>
                        <a:rPr lang="en-US" sz="1400" b="1">
                          <a:solidFill>
                            <a:srgbClr val="69645A"/>
                          </a:solidFill>
                        </a:rPr>
                        <a:t>A Phase 2A, randomized (3:1) controlled trial to evaluate the </a:t>
                      </a:r>
                    </a:p>
                    <a:p>
                      <a:r>
                        <a:rPr lang="en-US" sz="1400" b="1">
                          <a:solidFill>
                            <a:srgbClr val="69645A"/>
                          </a:solidFill>
                        </a:rPr>
                        <a:t>safety, tolerability, pharmacokinetics and acceptability of CAB </a:t>
                      </a:r>
                      <a:r>
                        <a:rPr lang="en-US" sz="1400" b="1" err="1">
                          <a:solidFill>
                            <a:srgbClr val="69645A"/>
                          </a:solidFill>
                        </a:rPr>
                        <a:t>PrEP.</a:t>
                      </a:r>
                      <a:r>
                        <a:rPr lang="en-US" sz="1400" b="1">
                          <a:solidFill>
                            <a:srgbClr val="69645A"/>
                          </a:solidFill>
                        </a:rPr>
                        <a:t> </a:t>
                      </a:r>
                    </a:p>
                  </a:txBody>
                  <a:tcPr>
                    <a:lnR w="12700" cap="flat" cmpd="sng" algn="ctr">
                      <a:solidFill>
                        <a:srgbClr val="02666D"/>
                      </a:solidFill>
                      <a:prstDash val="solid"/>
                      <a:round/>
                      <a:headEnd type="none" w="med" len="med"/>
                      <a:tailEnd type="none" w="med" len="med"/>
                    </a:lnR>
                  </a:tcPr>
                </a:tc>
                <a:tc>
                  <a:txBody>
                    <a:bodyPr/>
                    <a:lstStyle/>
                    <a:p>
                      <a:r>
                        <a:rPr lang="en-US" sz="1400">
                          <a:solidFill>
                            <a:srgbClr val="69645A"/>
                          </a:solidFill>
                        </a:rPr>
                        <a:t>8 sites in: </a:t>
                      </a:r>
                    </a:p>
                    <a:p>
                      <a:r>
                        <a:rPr lang="en-US" sz="1400">
                          <a:solidFill>
                            <a:srgbClr val="69645A"/>
                          </a:solidFill>
                        </a:rPr>
                        <a:t>Brazil,  Malawi, </a:t>
                      </a:r>
                    </a:p>
                    <a:p>
                      <a:r>
                        <a:rPr lang="en-US" sz="1400">
                          <a:solidFill>
                            <a:srgbClr val="69645A"/>
                          </a:solidFill>
                        </a:rPr>
                        <a:t>South Africa, </a:t>
                      </a:r>
                    </a:p>
                    <a:p>
                      <a:r>
                        <a:rPr lang="en-US" sz="1400">
                          <a:solidFill>
                            <a:srgbClr val="69645A"/>
                          </a:solidFill>
                        </a:rPr>
                        <a:t>United States </a:t>
                      </a: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tcPr>
                </a:tc>
                <a:tc>
                  <a:txBody>
                    <a:bodyPr/>
                    <a:lstStyle/>
                    <a:p>
                      <a:r>
                        <a:rPr lang="en-US" sz="1400">
                          <a:solidFill>
                            <a:srgbClr val="69645A"/>
                          </a:solidFill>
                        </a:rPr>
                        <a:t>199 HIV-negative cisgender men </a:t>
                      </a:r>
                    </a:p>
                    <a:p>
                      <a:r>
                        <a:rPr lang="en-US" sz="1400">
                          <a:solidFill>
                            <a:srgbClr val="69645A"/>
                          </a:solidFill>
                        </a:rPr>
                        <a:t>and women aged 18-65, including 52 cisgender women in South </a:t>
                      </a:r>
                    </a:p>
                    <a:p>
                      <a:r>
                        <a:rPr lang="en-US" sz="1400">
                          <a:solidFill>
                            <a:srgbClr val="69645A"/>
                          </a:solidFill>
                        </a:rPr>
                        <a:t>Africa and Malawi </a:t>
                      </a:r>
                    </a:p>
                    <a:p>
                      <a:endParaRPr lang="en-US" sz="1400">
                        <a:solidFill>
                          <a:srgbClr val="69645A"/>
                        </a:solidFill>
                      </a:endParaRP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tcPr>
                </a:tc>
                <a:tc>
                  <a:txBody>
                    <a:bodyPr/>
                    <a:lstStyle/>
                    <a:p>
                      <a:r>
                        <a:rPr lang="en-US" sz="1400">
                          <a:solidFill>
                            <a:srgbClr val="69645A"/>
                          </a:solidFill>
                        </a:rPr>
                        <a:t>Completed in July 2018 </a:t>
                      </a:r>
                    </a:p>
                    <a:p>
                      <a:r>
                        <a:rPr lang="en-US" sz="1400">
                          <a:solidFill>
                            <a:srgbClr val="69645A"/>
                          </a:solidFill>
                        </a:rPr>
                        <a:t> </a:t>
                      </a:r>
                      <a:r>
                        <a:rPr lang="en-US" sz="1400">
                          <a:solidFill>
                            <a:srgbClr val="69645A"/>
                          </a:solidFill>
                          <a:hlinkClick r:id="rId2"/>
                        </a:rPr>
                        <a:t>Manuscript-</a:t>
                      </a:r>
                      <a:r>
                        <a:rPr lang="en-US" sz="1400" err="1">
                          <a:solidFill>
                            <a:srgbClr val="69645A"/>
                          </a:solidFill>
                          <a:hlinkClick r:id="rId2"/>
                        </a:rPr>
                        <a:t>PLoS</a:t>
                      </a:r>
                      <a:r>
                        <a:rPr lang="en-US" sz="1400">
                          <a:solidFill>
                            <a:srgbClr val="69645A"/>
                          </a:solidFill>
                          <a:hlinkClick r:id="rId2"/>
                        </a:rPr>
                        <a:t> Med. 2018</a:t>
                      </a:r>
                      <a:endParaRPr lang="en-US" sz="1400">
                        <a:solidFill>
                          <a:srgbClr val="69645A"/>
                        </a:solidFill>
                      </a:endParaRPr>
                    </a:p>
                  </a:txBody>
                  <a:tcPr>
                    <a:lnL w="12700" cap="flat" cmpd="sng" algn="ctr">
                      <a:solidFill>
                        <a:srgbClr val="02666D"/>
                      </a:solidFill>
                      <a:prstDash val="solid"/>
                      <a:round/>
                      <a:headEnd type="none" w="med" len="med"/>
                      <a:tailEnd type="none" w="med" len="med"/>
                    </a:lnL>
                  </a:tcPr>
                </a:tc>
                <a:extLst>
                  <a:ext uri="{0D108BD9-81ED-4DB2-BD59-A6C34878D82A}">
                    <a16:rowId xmlns:a16="http://schemas.microsoft.com/office/drawing/2014/main" val="2991798737"/>
                  </a:ext>
                </a:extLst>
              </a:tr>
              <a:tr h="2778270">
                <a:tc>
                  <a:txBody>
                    <a:bodyPr/>
                    <a:lstStyle/>
                    <a:p>
                      <a:r>
                        <a:rPr lang="en-US" sz="1400" b="1" i="0">
                          <a:solidFill>
                            <a:schemeClr val="bg1"/>
                          </a:solidFill>
                          <a:latin typeface="Poppins SemiBold" pitchFamily="2" charset="77"/>
                          <a:cs typeface="Poppins SemiBold" pitchFamily="2" charset="77"/>
                        </a:rPr>
                        <a:t>HTPN 084-01</a:t>
                      </a:r>
                    </a:p>
                    <a:p>
                      <a:r>
                        <a:rPr lang="en-US" sz="1400" b="1" i="0">
                          <a:solidFill>
                            <a:schemeClr val="bg1"/>
                          </a:solidFill>
                          <a:latin typeface="Poppins SemiBold" pitchFamily="2" charset="77"/>
                          <a:cs typeface="Poppins SemiBold" pitchFamily="2" charset="77"/>
                        </a:rPr>
                        <a:t>(LIFT Study)</a:t>
                      </a:r>
                    </a:p>
                  </a:txBody>
                  <a:tcPr anchor="ctr">
                    <a:lnT w="12700" cap="flat" cmpd="sng" algn="ctr">
                      <a:solidFill>
                        <a:schemeClr val="bg1"/>
                      </a:solidFill>
                      <a:prstDash val="solid"/>
                      <a:round/>
                      <a:headEnd type="none" w="med" len="med"/>
                      <a:tailEnd type="none" w="med" len="med"/>
                    </a:lnT>
                    <a:solidFill>
                      <a:srgbClr val="02666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69645A"/>
                          </a:solidFill>
                        </a:rPr>
                        <a:t>A sub-study of HPTN 084.  A Phase 2B single arm, open label safety, tolerability, and acceptability study of CAB PrEP in an adolescent population. </a:t>
                      </a:r>
                    </a:p>
                  </a:txBody>
                  <a:tcPr>
                    <a:lnR w="12700" cap="flat" cmpd="sng" algn="ctr">
                      <a:solidFill>
                        <a:srgbClr val="02666D"/>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3 sites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South Africa,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Uganda,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Zimbabwe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69645A"/>
                        </a:solidFill>
                      </a:endParaRP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lnB w="12700" cap="flat" cmpd="sng" algn="ctr">
                      <a:solidFill>
                        <a:srgbClr val="02666D"/>
                      </a:solidFill>
                      <a:prstDash val="solid"/>
                      <a:round/>
                      <a:headEnd type="none" w="med" len="med"/>
                      <a:tailEnd type="none" w="med" len="med"/>
                    </a:lnB>
                  </a:tcPr>
                </a:tc>
                <a:tc>
                  <a:txBody>
                    <a:bodyPr/>
                    <a:lstStyle/>
                    <a:p>
                      <a:r>
                        <a:rPr lang="en-US" sz="1400">
                          <a:solidFill>
                            <a:srgbClr val="69645A"/>
                          </a:solidFill>
                        </a:rPr>
                        <a:t>55 HIV-negative people assigned female at birth under the age of 18 </a:t>
                      </a:r>
                    </a:p>
                  </a:txBody>
                  <a:tcPr>
                    <a:lnL w="12700" cap="flat" cmpd="sng" algn="ctr">
                      <a:solidFill>
                        <a:srgbClr val="02666D"/>
                      </a:solidFill>
                      <a:prstDash val="solid"/>
                      <a:round/>
                      <a:headEnd type="none" w="med" len="med"/>
                      <a:tailEnd type="none" w="med" len="med"/>
                    </a:lnL>
                    <a:lnR w="12700" cap="flat" cmpd="sng" algn="ctr">
                      <a:solidFill>
                        <a:srgbClr val="02666D"/>
                      </a:solidFill>
                      <a:prstDash val="solid"/>
                      <a:round/>
                      <a:headEnd type="none" w="med" len="med"/>
                      <a:tailEnd type="none" w="med" len="med"/>
                    </a:lnR>
                    <a:lnB w="12700" cap="flat" cmpd="sng" algn="ctr">
                      <a:solidFill>
                        <a:srgbClr val="02666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Active, not recruiting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 Estimated completion date: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May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69645A"/>
                          </a:solidFill>
                        </a:rPr>
                        <a:t>Results 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69645A"/>
                        </a:solidFill>
                      </a:endParaRPr>
                    </a:p>
                  </a:txBody>
                  <a:tcPr>
                    <a:lnL w="12700" cap="flat" cmpd="sng" algn="ctr">
                      <a:solidFill>
                        <a:srgbClr val="02666D"/>
                      </a:solidFill>
                      <a:prstDash val="solid"/>
                      <a:round/>
                      <a:headEnd type="none" w="med" len="med"/>
                      <a:tailEnd type="none" w="med" len="med"/>
                    </a:lnL>
                  </a:tcPr>
                </a:tc>
                <a:extLst>
                  <a:ext uri="{0D108BD9-81ED-4DB2-BD59-A6C34878D82A}">
                    <a16:rowId xmlns:a16="http://schemas.microsoft.com/office/drawing/2014/main" val="3588617550"/>
                  </a:ext>
                </a:extLst>
              </a:tr>
            </a:tbl>
          </a:graphicData>
        </a:graphic>
      </p:graphicFrame>
    </p:spTree>
    <p:extLst>
      <p:ext uri="{BB962C8B-B14F-4D97-AF65-F5344CB8AC3E}">
        <p14:creationId xmlns:p14="http://schemas.microsoft.com/office/powerpoint/2010/main" val="28091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36CEF-2DF6-B34B-9579-988965D5410C}"/>
              </a:ext>
            </a:extLst>
          </p:cNvPr>
          <p:cNvSpPr>
            <a:spLocks noGrp="1"/>
          </p:cNvSpPr>
          <p:nvPr>
            <p:ph type="body" sz="quarter" idx="13"/>
          </p:nvPr>
        </p:nvSpPr>
        <p:spPr/>
        <p:txBody>
          <a:bodyPr/>
          <a:lstStyle/>
          <a:p>
            <a:r>
              <a:rPr lang="en-US"/>
              <a:t>1</a:t>
            </a:r>
          </a:p>
        </p:txBody>
      </p:sp>
      <p:sp>
        <p:nvSpPr>
          <p:cNvPr id="3" name="Text Placeholder 2">
            <a:extLst>
              <a:ext uri="{FF2B5EF4-FFF2-40B4-BE49-F238E27FC236}">
                <a16:creationId xmlns:a16="http://schemas.microsoft.com/office/drawing/2014/main" id="{5BE933A6-E6C9-A947-9415-1293CB2B876D}"/>
              </a:ext>
            </a:extLst>
          </p:cNvPr>
          <p:cNvSpPr>
            <a:spLocks noGrp="1"/>
          </p:cNvSpPr>
          <p:nvPr>
            <p:ph type="body" sz="quarter" idx="14"/>
          </p:nvPr>
        </p:nvSpPr>
        <p:spPr/>
        <p:txBody>
          <a:bodyPr/>
          <a:lstStyle/>
          <a:p>
            <a:r>
              <a:rPr lang="en-US"/>
              <a:t>Background on CAB PrEP</a:t>
            </a:r>
          </a:p>
        </p:txBody>
      </p:sp>
    </p:spTree>
    <p:extLst>
      <p:ext uri="{BB962C8B-B14F-4D97-AF65-F5344CB8AC3E}">
        <p14:creationId xmlns:p14="http://schemas.microsoft.com/office/powerpoint/2010/main" val="217210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9" descr="A close up of a device&#10;&#10;Description automatically generated">
            <a:extLst>
              <a:ext uri="{FF2B5EF4-FFF2-40B4-BE49-F238E27FC236}">
                <a16:creationId xmlns:a16="http://schemas.microsoft.com/office/drawing/2014/main" id="{A0BF4D61-7357-38FE-9DDC-97618D4523EE}"/>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l="26634" r="26634"/>
          <a:stretch>
            <a:fillRect/>
          </a:stretch>
        </p:blipFill>
        <p:spPr>
          <a:xfrm>
            <a:off x="6418194" y="-8732"/>
            <a:ext cx="4819650" cy="6875463"/>
          </a:xfrm>
          <a:prstGeom prst="rect">
            <a:avLst/>
          </a:prstGeom>
        </p:spPr>
      </p:pic>
      <p:sp>
        <p:nvSpPr>
          <p:cNvPr id="5" name="Content Placeholder 4">
            <a:extLst>
              <a:ext uri="{FF2B5EF4-FFF2-40B4-BE49-F238E27FC236}">
                <a16:creationId xmlns:a16="http://schemas.microsoft.com/office/drawing/2014/main" id="{DFF2325F-C139-0A3E-4ECC-35D325E153B9}"/>
              </a:ext>
            </a:extLst>
          </p:cNvPr>
          <p:cNvSpPr>
            <a:spLocks noGrp="1"/>
          </p:cNvSpPr>
          <p:nvPr>
            <p:ph idx="11"/>
          </p:nvPr>
        </p:nvSpPr>
        <p:spPr>
          <a:xfrm>
            <a:off x="838199" y="3154487"/>
            <a:ext cx="5453271" cy="3276129"/>
          </a:xfrm>
        </p:spPr>
        <p:txBody>
          <a:bodyPr>
            <a:normAutofit fontScale="47500" lnSpcReduction="20000"/>
          </a:bodyPr>
          <a:lstStyle/>
          <a:p>
            <a:pPr>
              <a:lnSpc>
                <a:spcPct val="150000"/>
              </a:lnSpc>
            </a:pPr>
            <a:r>
              <a:rPr lang="en-US" sz="3300" dirty="0">
                <a:solidFill>
                  <a:schemeClr val="tx1"/>
                </a:solidFill>
                <a:latin typeface="+mn-lt"/>
              </a:rPr>
              <a:t>CAB PrEP should be injected only into the gluteal muscle; the pharmacokinetics and efficacy of CAB PrEP, when injected in other sites, have not been studied. </a:t>
            </a:r>
          </a:p>
          <a:p>
            <a:pPr>
              <a:lnSpc>
                <a:spcPct val="150000"/>
              </a:lnSpc>
            </a:pPr>
            <a:r>
              <a:rPr lang="en-US" sz="3300" dirty="0">
                <a:solidFill>
                  <a:schemeClr val="tx1"/>
                </a:solidFill>
                <a:latin typeface="+mn-lt"/>
              </a:rPr>
              <a:t>The first two injections are four weeks apart, followed by an injection every eight weeks. </a:t>
            </a:r>
          </a:p>
          <a:p>
            <a:pPr>
              <a:lnSpc>
                <a:spcPct val="150000"/>
              </a:lnSpc>
            </a:pPr>
            <a:r>
              <a:rPr lang="en-US" sz="3300" dirty="0">
                <a:solidFill>
                  <a:schemeClr val="tx1"/>
                </a:solidFill>
                <a:latin typeface="+mn-lt"/>
              </a:rPr>
              <a:t>Cabotegravir belongs to a class of ARVs called Integrase Strand Transfer Inhibitors that reduce the ability of HIV to replicate itself inside a healthy cell.</a:t>
            </a:r>
          </a:p>
          <a:p>
            <a:endParaRPr lang="en-US" dirty="0">
              <a:solidFill>
                <a:schemeClr val="tx1"/>
              </a:solidFill>
              <a:latin typeface="+mn-lt"/>
            </a:endParaRPr>
          </a:p>
        </p:txBody>
      </p:sp>
      <p:sp>
        <p:nvSpPr>
          <p:cNvPr id="10" name="Title 1">
            <a:extLst>
              <a:ext uri="{FF2B5EF4-FFF2-40B4-BE49-F238E27FC236}">
                <a16:creationId xmlns:a16="http://schemas.microsoft.com/office/drawing/2014/main" id="{C759BBF5-7387-77BE-AE77-AD455E8B86EC}"/>
              </a:ext>
            </a:extLst>
          </p:cNvPr>
          <p:cNvSpPr>
            <a:spLocks noGrp="1"/>
          </p:cNvSpPr>
          <p:nvPr>
            <p:ph type="title"/>
          </p:nvPr>
        </p:nvSpPr>
        <p:spPr/>
        <p:txBody>
          <a:bodyPr>
            <a:normAutofit/>
          </a:bodyPr>
          <a:lstStyle/>
          <a:p>
            <a:r>
              <a:rPr lang="en-US" dirty="0">
                <a:latin typeface="Poppins SemiBold"/>
                <a:ea typeface="Roboto"/>
                <a:cs typeface="Poppins SemiBold"/>
              </a:rPr>
              <a:t>What is CAB PrEP?</a:t>
            </a:r>
            <a:br>
              <a:rPr lang="en-US" dirty="0"/>
            </a:br>
            <a:endParaRPr lang="en-US" dirty="0"/>
          </a:p>
        </p:txBody>
      </p:sp>
      <p:sp>
        <p:nvSpPr>
          <p:cNvPr id="3" name="TextBox 2">
            <a:extLst>
              <a:ext uri="{FF2B5EF4-FFF2-40B4-BE49-F238E27FC236}">
                <a16:creationId xmlns:a16="http://schemas.microsoft.com/office/drawing/2014/main" id="{BBD1D7A6-523E-47B8-9B92-B85C734B2698}"/>
              </a:ext>
            </a:extLst>
          </p:cNvPr>
          <p:cNvSpPr txBox="1"/>
          <p:nvPr/>
        </p:nvSpPr>
        <p:spPr>
          <a:xfrm>
            <a:off x="838481" y="894522"/>
            <a:ext cx="9148898" cy="1938992"/>
          </a:xfrm>
          <a:prstGeom prst="rect">
            <a:avLst/>
          </a:prstGeom>
          <a:solidFill>
            <a:schemeClr val="accent1"/>
          </a:solidFill>
        </p:spPr>
        <p:txBody>
          <a:bodyPr wrap="square" rtlCol="0">
            <a:spAutoFit/>
          </a:bodyPr>
          <a:lstStyle/>
          <a:p>
            <a:r>
              <a:rPr lang="en-US" sz="2400" dirty="0">
                <a:solidFill>
                  <a:schemeClr val="bg1"/>
                </a:solidFill>
              </a:rPr>
              <a:t>CAB PrEP (also known as CAB-LA or injectable CAB) is a new long-acting PrEP method. It is an injection of cabotegravir extended-release injectable suspension (3 mL) at a dose of 600 mg. It is an intramuscular injection injected into the gluteal muscle. CAB PrEP delivers cabotegravir systemically, so the drug is absorbed throughout the body. </a:t>
            </a:r>
          </a:p>
        </p:txBody>
      </p:sp>
    </p:spTree>
    <p:extLst>
      <p:ext uri="{BB962C8B-B14F-4D97-AF65-F5344CB8AC3E}">
        <p14:creationId xmlns:p14="http://schemas.microsoft.com/office/powerpoint/2010/main" val="254499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67D4-03F4-9CC1-EED7-08A44CA1B3B7}"/>
              </a:ext>
            </a:extLst>
          </p:cNvPr>
          <p:cNvSpPr>
            <a:spLocks noGrp="1"/>
          </p:cNvSpPr>
          <p:nvPr>
            <p:ph type="title"/>
          </p:nvPr>
        </p:nvSpPr>
        <p:spPr/>
        <p:txBody>
          <a:bodyPr/>
          <a:lstStyle/>
          <a:p>
            <a:r>
              <a:rPr lang="en-US"/>
              <a:t>CAB PrEP Development, Recommendation and Approvals</a:t>
            </a:r>
          </a:p>
        </p:txBody>
      </p:sp>
      <p:sp>
        <p:nvSpPr>
          <p:cNvPr id="3" name="Content Placeholder 2">
            <a:extLst>
              <a:ext uri="{FF2B5EF4-FFF2-40B4-BE49-F238E27FC236}">
                <a16:creationId xmlns:a16="http://schemas.microsoft.com/office/drawing/2014/main" id="{4C4A3005-2BF9-6A24-F93A-1FFAC0398CF1}"/>
              </a:ext>
            </a:extLst>
          </p:cNvPr>
          <p:cNvSpPr>
            <a:spLocks noGrp="1"/>
          </p:cNvSpPr>
          <p:nvPr>
            <p:ph idx="1"/>
          </p:nvPr>
        </p:nvSpPr>
        <p:spPr>
          <a:xfrm>
            <a:off x="838200" y="1350336"/>
            <a:ext cx="5180860" cy="4826627"/>
          </a:xfrm>
        </p:spPr>
        <p:txBody>
          <a:bodyPr/>
          <a:lstStyle/>
          <a:p>
            <a:r>
              <a:rPr lang="en-US" sz="2800"/>
              <a:t>Developed by </a:t>
            </a:r>
            <a:r>
              <a:rPr lang="en-US" sz="2800">
                <a:hlinkClick r:id="rId2"/>
              </a:rPr>
              <a:t>ViiV Healthcare</a:t>
            </a:r>
            <a:r>
              <a:rPr lang="en-US" sz="2800"/>
              <a:t> under the brand name </a:t>
            </a:r>
            <a:r>
              <a:rPr lang="en-US" sz="2800" err="1">
                <a:hlinkClick r:id="rId3"/>
              </a:rPr>
              <a:t>Apretude</a:t>
            </a:r>
            <a:endParaRPr lang="en-US" sz="2800">
              <a:hlinkClick r:id="rId4"/>
            </a:endParaRPr>
          </a:p>
          <a:p>
            <a:r>
              <a:rPr lang="en-US" sz="2800"/>
              <a:t> In July 2022, </a:t>
            </a:r>
            <a:r>
              <a:rPr lang="en-US" sz="2800">
                <a:hlinkClick r:id="rId4"/>
              </a:rPr>
              <a:t>WHO recommended CAB </a:t>
            </a:r>
            <a:r>
              <a:rPr lang="en-US" sz="2800"/>
              <a:t>for PrEP as an additional prevention option and released new </a:t>
            </a:r>
            <a:r>
              <a:rPr lang="en-US" sz="2800">
                <a:hlinkClick r:id="rId5"/>
              </a:rPr>
              <a:t>guidelines</a:t>
            </a:r>
            <a:r>
              <a:rPr lang="en-US" sz="2800"/>
              <a:t> for its use.</a:t>
            </a:r>
            <a:endParaRPr lang="en-US" sz="1600"/>
          </a:p>
          <a:p>
            <a:r>
              <a:rPr lang="en-US"/>
              <a:t>Currently, CAB PrEP is </a:t>
            </a:r>
            <a:r>
              <a:rPr lang="en-US">
                <a:hlinkClick r:id="rId6"/>
              </a:rPr>
              <a:t>approved for use </a:t>
            </a:r>
            <a:r>
              <a:rPr lang="en-US"/>
              <a:t>in Australia, USA, South Africa, and Zimbabwe, with additional registration submissions pending</a:t>
            </a:r>
          </a:p>
        </p:txBody>
      </p:sp>
      <p:pic>
        <p:nvPicPr>
          <p:cNvPr id="4" name="Content Placeholder 6">
            <a:extLst>
              <a:ext uri="{FF2B5EF4-FFF2-40B4-BE49-F238E27FC236}">
                <a16:creationId xmlns:a16="http://schemas.microsoft.com/office/drawing/2014/main" id="{42D0134A-B720-DE58-F69D-B588A6411C94}"/>
              </a:ext>
            </a:extLst>
          </p:cNvPr>
          <p:cNvPicPr>
            <a:picLocks noChangeAspect="1"/>
          </p:cNvPicPr>
          <p:nvPr/>
        </p:nvPicPr>
        <p:blipFill>
          <a:blip r:embed="rId7"/>
          <a:stretch>
            <a:fillRect/>
          </a:stretch>
        </p:blipFill>
        <p:spPr>
          <a:xfrm>
            <a:off x="6814039" y="1066172"/>
            <a:ext cx="3528842" cy="5118834"/>
          </a:xfrm>
          <a:prstGeom prst="rect">
            <a:avLst/>
          </a:prstGeom>
        </p:spPr>
      </p:pic>
    </p:spTree>
    <p:extLst>
      <p:ext uri="{BB962C8B-B14F-4D97-AF65-F5344CB8AC3E}">
        <p14:creationId xmlns:p14="http://schemas.microsoft.com/office/powerpoint/2010/main" val="352326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19E59-71F4-1CE9-F6CB-83E2D74B8104}"/>
              </a:ext>
            </a:extLst>
          </p:cNvPr>
          <p:cNvSpPr>
            <a:spLocks noGrp="1"/>
          </p:cNvSpPr>
          <p:nvPr>
            <p:ph idx="1"/>
          </p:nvPr>
        </p:nvSpPr>
        <p:spPr>
          <a:xfrm>
            <a:off x="838200" y="1350337"/>
            <a:ext cx="7553325" cy="3837890"/>
          </a:xfrm>
        </p:spPr>
        <p:txBody>
          <a:bodyPr>
            <a:normAutofit/>
          </a:bodyPr>
          <a:lstStyle/>
          <a:p>
            <a:r>
              <a:rPr lang="en-US" sz="2800" dirty="0"/>
              <a:t>CAB PrEP is an HIV prevention option for anyone who wants to prevent HIV during sex and meets criteria for PrEP use</a:t>
            </a:r>
          </a:p>
          <a:p>
            <a:r>
              <a:rPr lang="en-US" sz="2800" dirty="0"/>
              <a:t>Three clinical trials (HPTN 077, 083, 084) established that CAB PrEP was well-tolerated among </a:t>
            </a:r>
            <a:r>
              <a:rPr lang="en-US" sz="2800" dirty="0">
                <a:effectLst/>
                <a:latin typeface="+mn-lt"/>
                <a:ea typeface="Calibri" panose="020F0502020204030204" pitchFamily="34" charset="0"/>
                <a:cs typeface="Arial" panose="020B0604020202020204" pitchFamily="34" charset="0"/>
              </a:rPr>
              <a:t>cisgender and transgender women and cisgender men</a:t>
            </a:r>
            <a:endParaRPr lang="en-US" sz="2800" dirty="0"/>
          </a:p>
          <a:p>
            <a:r>
              <a:rPr lang="en-US" sz="2800" dirty="0"/>
              <a:t>Studies of CAB PrEP among people under age 18 are ongoing</a:t>
            </a:r>
          </a:p>
        </p:txBody>
      </p:sp>
      <p:sp>
        <p:nvSpPr>
          <p:cNvPr id="3" name="Title 2">
            <a:extLst>
              <a:ext uri="{FF2B5EF4-FFF2-40B4-BE49-F238E27FC236}">
                <a16:creationId xmlns:a16="http://schemas.microsoft.com/office/drawing/2014/main" id="{BFA288EA-0325-8AE4-A1D1-898545B015CF}"/>
              </a:ext>
            </a:extLst>
          </p:cNvPr>
          <p:cNvSpPr>
            <a:spLocks noGrp="1"/>
          </p:cNvSpPr>
          <p:nvPr>
            <p:ph type="title"/>
          </p:nvPr>
        </p:nvSpPr>
        <p:spPr/>
        <p:txBody>
          <a:bodyPr/>
          <a:lstStyle/>
          <a:p>
            <a:r>
              <a:rPr lang="en-US"/>
              <a:t>Who is CAB PrEP for?</a:t>
            </a:r>
          </a:p>
        </p:txBody>
      </p:sp>
      <p:sp>
        <p:nvSpPr>
          <p:cNvPr id="4" name="Rectangle: Rounded Corners 3">
            <a:extLst>
              <a:ext uri="{FF2B5EF4-FFF2-40B4-BE49-F238E27FC236}">
                <a16:creationId xmlns:a16="http://schemas.microsoft.com/office/drawing/2014/main" id="{5E619ED8-563B-7951-ADBF-D1DD58383FC7}"/>
              </a:ext>
            </a:extLst>
          </p:cNvPr>
          <p:cNvSpPr/>
          <p:nvPr/>
        </p:nvSpPr>
        <p:spPr>
          <a:xfrm>
            <a:off x="838200" y="5507662"/>
            <a:ext cx="9950938" cy="1164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2400" dirty="0"/>
              <a:t>CAB PrEP may be particularly suitable for clients seeking less frequent dosing and/or increased privacy around PrEP use, and/or desiring HIV prevention from vaginal and anal sexual exposures.</a:t>
            </a:r>
          </a:p>
        </p:txBody>
      </p:sp>
    </p:spTree>
    <p:extLst>
      <p:ext uri="{BB962C8B-B14F-4D97-AF65-F5344CB8AC3E}">
        <p14:creationId xmlns:p14="http://schemas.microsoft.com/office/powerpoint/2010/main" val="401973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99BA90-0E57-5259-362A-010A708D3F68}"/>
              </a:ext>
            </a:extLst>
          </p:cNvPr>
          <p:cNvSpPr>
            <a:spLocks noGrp="1"/>
          </p:cNvSpPr>
          <p:nvPr>
            <p:ph idx="1"/>
          </p:nvPr>
        </p:nvSpPr>
        <p:spPr>
          <a:xfrm>
            <a:off x="3816626" y="1350336"/>
            <a:ext cx="6698974" cy="4826627"/>
          </a:xfrm>
        </p:spPr>
        <p:txBody>
          <a:bodyPr/>
          <a:lstStyle/>
          <a:p>
            <a:r>
              <a:rPr lang="en-US" sz="2400">
                <a:effectLst/>
                <a:latin typeface="Calibri" panose="020F0502020204030204" pitchFamily="34" charset="0"/>
                <a:ea typeface="Calibri" panose="020F0502020204030204" pitchFamily="34" charset="0"/>
                <a:cs typeface="Arial" panose="020B0604020202020204" pitchFamily="34" charset="0"/>
              </a:rPr>
              <a:t>As more </a:t>
            </a:r>
            <a:r>
              <a:rPr lang="en-US" sz="2400" err="1">
                <a:effectLst/>
                <a:latin typeface="Calibri" panose="020F0502020204030204" pitchFamily="34" charset="0"/>
                <a:ea typeface="Calibri" panose="020F0502020204030204" pitchFamily="34" charset="0"/>
                <a:cs typeface="Arial" panose="020B0604020202020204" pitchFamily="34" charset="0"/>
              </a:rPr>
              <a:t>PrEP</a:t>
            </a:r>
            <a:r>
              <a:rPr lang="en-US" sz="2400">
                <a:effectLst/>
                <a:latin typeface="Calibri" panose="020F0502020204030204" pitchFamily="34" charset="0"/>
                <a:ea typeface="Calibri" panose="020F0502020204030204" pitchFamily="34" charset="0"/>
                <a:cs typeface="Arial" panose="020B0604020202020204" pitchFamily="34" charset="0"/>
              </a:rPr>
              <a:t> methods like CAB </a:t>
            </a:r>
            <a:r>
              <a:rPr lang="en-US" sz="2400" err="1">
                <a:effectLst/>
                <a:latin typeface="Calibri" panose="020F0502020204030204" pitchFamily="34" charset="0"/>
                <a:ea typeface="Calibri" panose="020F0502020204030204" pitchFamily="34" charset="0"/>
                <a:cs typeface="Arial" panose="020B0604020202020204" pitchFamily="34" charset="0"/>
              </a:rPr>
              <a:t>PrEP</a:t>
            </a:r>
            <a:r>
              <a:rPr lang="en-US" sz="2400">
                <a:effectLst/>
                <a:latin typeface="Calibri" panose="020F0502020204030204" pitchFamily="34" charset="0"/>
                <a:ea typeface="Calibri" panose="020F0502020204030204" pitchFamily="34" charset="0"/>
                <a:cs typeface="Arial" panose="020B0604020202020204" pitchFamily="34" charset="0"/>
              </a:rPr>
              <a:t> become available, informed choice is an important factor to consider in client-provider interactions and decision-making. </a:t>
            </a:r>
            <a:r>
              <a:rPr lang="en-US" sz="2400">
                <a:ea typeface="Calibri" panose="020F0502020204030204" pitchFamily="34" charset="0"/>
                <a:cs typeface="Arial" panose="020B0604020202020204" pitchFamily="34" charset="0"/>
              </a:rPr>
              <a:t>C</a:t>
            </a:r>
            <a:r>
              <a:rPr lang="en-US" sz="2400">
                <a:effectLst/>
                <a:latin typeface="Calibri" panose="020F0502020204030204" pitchFamily="34" charset="0"/>
                <a:ea typeface="Calibri" panose="020F0502020204030204" pitchFamily="34" charset="0"/>
                <a:cs typeface="Arial" panose="020B0604020202020204" pitchFamily="34" charset="0"/>
              </a:rPr>
              <a:t>lients who can choose their preferred product may be more likely to use it effectively. </a:t>
            </a:r>
          </a:p>
          <a:p>
            <a:r>
              <a:rPr lang="en-US" sz="2400">
                <a:effectLst/>
                <a:latin typeface="Calibri" panose="020F0502020204030204" pitchFamily="34" charset="0"/>
                <a:ea typeface="Calibri" panose="020F0502020204030204" pitchFamily="34" charset="0"/>
                <a:cs typeface="Arial" panose="020B0604020202020204" pitchFamily="34" charset="0"/>
              </a:rPr>
              <a:t>CAB </a:t>
            </a:r>
            <a:r>
              <a:rPr lang="en-US" sz="2400" err="1">
                <a:effectLst/>
                <a:latin typeface="Calibri" panose="020F0502020204030204" pitchFamily="34" charset="0"/>
                <a:ea typeface="Calibri" panose="020F0502020204030204" pitchFamily="34" charset="0"/>
                <a:cs typeface="Arial" panose="020B0604020202020204" pitchFamily="34" charset="0"/>
              </a:rPr>
              <a:t>PrEP</a:t>
            </a:r>
            <a:r>
              <a:rPr lang="en-US" sz="2400">
                <a:effectLst/>
                <a:latin typeface="Calibri" panose="020F0502020204030204" pitchFamily="34" charset="0"/>
                <a:ea typeface="Calibri" panose="020F0502020204030204" pitchFamily="34" charset="0"/>
                <a:cs typeface="Arial" panose="020B0604020202020204" pitchFamily="34" charset="0"/>
              </a:rPr>
              <a:t> provides an additional choice for </a:t>
            </a:r>
            <a:r>
              <a:rPr lang="en-US" sz="2400" err="1">
                <a:effectLst/>
                <a:latin typeface="Calibri" panose="020F0502020204030204" pitchFamily="34" charset="0"/>
                <a:ea typeface="Calibri" panose="020F0502020204030204" pitchFamily="34" charset="0"/>
                <a:cs typeface="Arial" panose="020B0604020202020204" pitchFamily="34" charset="0"/>
              </a:rPr>
              <a:t>PrEP</a:t>
            </a:r>
            <a:r>
              <a:rPr lang="en-US" sz="2400">
                <a:effectLst/>
                <a:latin typeface="Calibri" panose="020F0502020204030204" pitchFamily="34" charset="0"/>
                <a:ea typeface="Calibri" panose="020F0502020204030204" pitchFamily="34" charset="0"/>
                <a:cs typeface="Arial" panose="020B0604020202020204" pitchFamily="34" charset="0"/>
              </a:rPr>
              <a:t> and supporting clients to select their preferred methods offers the potential to increase uptake and effective use of </a:t>
            </a:r>
            <a:r>
              <a:rPr lang="en-US" sz="2400" err="1">
                <a:effectLst/>
                <a:latin typeface="Calibri" panose="020F0502020204030204" pitchFamily="34" charset="0"/>
                <a:ea typeface="Calibri" panose="020F0502020204030204" pitchFamily="34" charset="0"/>
                <a:cs typeface="Arial" panose="020B0604020202020204" pitchFamily="34" charset="0"/>
              </a:rPr>
              <a:t>PrEP</a:t>
            </a:r>
            <a:r>
              <a:rPr lang="en-US" sz="2400">
                <a:effectLst/>
                <a:latin typeface="Calibri" panose="020F0502020204030204" pitchFamily="34" charset="0"/>
                <a:ea typeface="Calibri" panose="020F0502020204030204" pitchFamily="34" charset="0"/>
                <a:cs typeface="Arial" panose="020B0604020202020204" pitchFamily="34" charset="0"/>
              </a:rPr>
              <a:t> methods overall. </a:t>
            </a:r>
          </a:p>
          <a:p>
            <a:endParaRPr lang="en-US"/>
          </a:p>
        </p:txBody>
      </p:sp>
      <p:sp>
        <p:nvSpPr>
          <p:cNvPr id="3" name="Title 2">
            <a:extLst>
              <a:ext uri="{FF2B5EF4-FFF2-40B4-BE49-F238E27FC236}">
                <a16:creationId xmlns:a16="http://schemas.microsoft.com/office/drawing/2014/main" id="{20C4B2AC-1F32-A4B0-8F83-041B9A5C4007}"/>
              </a:ext>
            </a:extLst>
          </p:cNvPr>
          <p:cNvSpPr>
            <a:spLocks noGrp="1"/>
          </p:cNvSpPr>
          <p:nvPr>
            <p:ph type="title"/>
          </p:nvPr>
        </p:nvSpPr>
        <p:spPr/>
        <p:txBody>
          <a:bodyPr/>
          <a:lstStyle/>
          <a:p>
            <a:r>
              <a:rPr lang="en-US"/>
              <a:t>PrEP Method Choice</a:t>
            </a:r>
          </a:p>
        </p:txBody>
      </p:sp>
      <p:pic>
        <p:nvPicPr>
          <p:cNvPr id="6" name="Picture 5">
            <a:extLst>
              <a:ext uri="{FF2B5EF4-FFF2-40B4-BE49-F238E27FC236}">
                <a16:creationId xmlns:a16="http://schemas.microsoft.com/office/drawing/2014/main" id="{9A023D75-DD53-3F0A-77AC-885AFB1ED519}"/>
              </a:ext>
            </a:extLst>
          </p:cNvPr>
          <p:cNvPicPr>
            <a:picLocks noChangeAspect="1"/>
          </p:cNvPicPr>
          <p:nvPr/>
        </p:nvPicPr>
        <p:blipFill>
          <a:blip r:embed="rId2"/>
          <a:stretch>
            <a:fillRect/>
          </a:stretch>
        </p:blipFill>
        <p:spPr>
          <a:xfrm>
            <a:off x="838200" y="4837368"/>
            <a:ext cx="9504727" cy="1724255"/>
          </a:xfrm>
          <a:prstGeom prst="rect">
            <a:avLst/>
          </a:prstGeom>
        </p:spPr>
      </p:pic>
      <p:sp>
        <p:nvSpPr>
          <p:cNvPr id="4" name="Oval 3">
            <a:extLst>
              <a:ext uri="{FF2B5EF4-FFF2-40B4-BE49-F238E27FC236}">
                <a16:creationId xmlns:a16="http://schemas.microsoft.com/office/drawing/2014/main" id="{26DB53D0-4862-FE5A-20A4-A0C691115197}"/>
              </a:ext>
            </a:extLst>
          </p:cNvPr>
          <p:cNvSpPr/>
          <p:nvPr/>
        </p:nvSpPr>
        <p:spPr>
          <a:xfrm rot="1063414">
            <a:off x="9372598" y="4604808"/>
            <a:ext cx="1669774" cy="7354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a:t>WHO, 2022</a:t>
            </a:r>
          </a:p>
        </p:txBody>
      </p:sp>
      <p:pic>
        <p:nvPicPr>
          <p:cNvPr id="1026" name="Picture 2">
            <a:extLst>
              <a:ext uri="{FF2B5EF4-FFF2-40B4-BE49-F238E27FC236}">
                <a16:creationId xmlns:a16="http://schemas.microsoft.com/office/drawing/2014/main" id="{DE168818-6F7C-9BE6-B78D-3D9D7711D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22" y="1727829"/>
            <a:ext cx="3153189" cy="271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7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31B1E-637D-DA49-9F96-912C6CA53BB7}"/>
              </a:ext>
            </a:extLst>
          </p:cNvPr>
          <p:cNvSpPr>
            <a:spLocks noGrp="1"/>
          </p:cNvSpPr>
          <p:nvPr>
            <p:ph type="body" sz="quarter" idx="13"/>
          </p:nvPr>
        </p:nvSpPr>
        <p:spPr/>
        <p:txBody>
          <a:bodyPr/>
          <a:lstStyle/>
          <a:p>
            <a:r>
              <a:rPr lang="en-US"/>
              <a:t>2</a:t>
            </a:r>
          </a:p>
        </p:txBody>
      </p:sp>
      <p:sp>
        <p:nvSpPr>
          <p:cNvPr id="3" name="Text Placeholder 2">
            <a:extLst>
              <a:ext uri="{FF2B5EF4-FFF2-40B4-BE49-F238E27FC236}">
                <a16:creationId xmlns:a16="http://schemas.microsoft.com/office/drawing/2014/main" id="{2A9D28CD-1A6F-0440-B426-6F35B5155FAB}"/>
              </a:ext>
            </a:extLst>
          </p:cNvPr>
          <p:cNvSpPr>
            <a:spLocks noGrp="1"/>
          </p:cNvSpPr>
          <p:nvPr>
            <p:ph type="body" sz="quarter" idx="14"/>
          </p:nvPr>
        </p:nvSpPr>
        <p:spPr/>
        <p:txBody>
          <a:bodyPr/>
          <a:lstStyle/>
          <a:p>
            <a:r>
              <a:rPr lang="en-US"/>
              <a:t>WHAT DO WE KNOW ABOUT CAB PREP?</a:t>
            </a:r>
          </a:p>
        </p:txBody>
      </p:sp>
    </p:spTree>
    <p:extLst>
      <p:ext uri="{BB962C8B-B14F-4D97-AF65-F5344CB8AC3E}">
        <p14:creationId xmlns:p14="http://schemas.microsoft.com/office/powerpoint/2010/main" val="236468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59BBF5-7387-77BE-AE77-AD455E8B86EC}"/>
              </a:ext>
            </a:extLst>
          </p:cNvPr>
          <p:cNvSpPr>
            <a:spLocks noGrp="1"/>
          </p:cNvSpPr>
          <p:nvPr>
            <p:ph type="title"/>
          </p:nvPr>
        </p:nvSpPr>
        <p:spPr/>
        <p:txBody>
          <a:bodyPr>
            <a:normAutofit/>
          </a:bodyPr>
          <a:lstStyle/>
          <a:p>
            <a:r>
              <a:rPr lang="en-US"/>
              <a:t>CAB PrEP Basics </a:t>
            </a:r>
          </a:p>
        </p:txBody>
      </p:sp>
      <p:sp>
        <p:nvSpPr>
          <p:cNvPr id="5" name="Content Placeholder 4">
            <a:extLst>
              <a:ext uri="{FF2B5EF4-FFF2-40B4-BE49-F238E27FC236}">
                <a16:creationId xmlns:a16="http://schemas.microsoft.com/office/drawing/2014/main" id="{DFF2325F-C139-0A3E-4ECC-35D325E153B9}"/>
              </a:ext>
            </a:extLst>
          </p:cNvPr>
          <p:cNvSpPr>
            <a:spLocks noGrp="1"/>
          </p:cNvSpPr>
          <p:nvPr>
            <p:ph idx="1"/>
          </p:nvPr>
        </p:nvSpPr>
        <p:spPr>
          <a:xfrm>
            <a:off x="2421176" y="1350336"/>
            <a:ext cx="8094423" cy="4826627"/>
          </a:xfrm>
        </p:spPr>
        <p:txBody>
          <a:bodyPr>
            <a:normAutofit lnSpcReduction="10000"/>
          </a:bodyPr>
          <a:lstStyle/>
          <a:p>
            <a:pPr>
              <a:lnSpc>
                <a:spcPct val="100000"/>
              </a:lnSpc>
            </a:pPr>
            <a:r>
              <a:rPr lang="en-US" sz="2000" dirty="0">
                <a:effectLst/>
                <a:latin typeface="+mn-lt"/>
                <a:ea typeface="Calibri" panose="020F0502020204030204" pitchFamily="34" charset="0"/>
                <a:cs typeface="Arial" panose="020B0604020202020204" pitchFamily="34" charset="0"/>
              </a:rPr>
              <a:t>CAB PrEP is for anyone who wants to prevention HIV during sex. </a:t>
            </a:r>
          </a:p>
          <a:p>
            <a:pPr>
              <a:lnSpc>
                <a:spcPct val="100000"/>
              </a:lnSpc>
            </a:pPr>
            <a:r>
              <a:rPr lang="en-US" sz="2000" dirty="0">
                <a:effectLst/>
                <a:latin typeface="+mn-lt"/>
                <a:ea typeface="Calibri" panose="020F0502020204030204" pitchFamily="34" charset="0"/>
                <a:cs typeface="Arial" panose="020B0604020202020204" pitchFamily="34" charset="0"/>
              </a:rPr>
              <a:t>It has been shown to be highly effective in cisgender and transgender women and cisgender men</a:t>
            </a:r>
          </a:p>
          <a:p>
            <a:pPr lvl="1">
              <a:lnSpc>
                <a:spcPct val="100000"/>
              </a:lnSpc>
            </a:pPr>
            <a:r>
              <a:rPr lang="en-US" sz="1600" dirty="0">
                <a:latin typeface="+mn-lt"/>
                <a:ea typeface="Calibri" panose="020F0502020204030204" pitchFamily="34" charset="0"/>
                <a:cs typeface="Arial" panose="020B0604020202020204" pitchFamily="34" charset="0"/>
              </a:rPr>
              <a:t>Although there is insufficient evidence among trans men and nonbinary people, CAB PrEP is likely to be effective for sexual exposures in these groups as well.</a:t>
            </a:r>
            <a:endParaRPr lang="en-US" sz="1600" dirty="0">
              <a:effectLst/>
              <a:latin typeface="+mn-lt"/>
              <a:ea typeface="Calibri" panose="020F0502020204030204" pitchFamily="34" charset="0"/>
              <a:cs typeface="Arial" panose="020B0604020202020204" pitchFamily="34" charset="0"/>
            </a:endParaRPr>
          </a:p>
          <a:p>
            <a:pPr>
              <a:lnSpc>
                <a:spcPct val="100000"/>
              </a:lnSpc>
            </a:pPr>
            <a:r>
              <a:rPr lang="en-US" sz="2000" dirty="0">
                <a:solidFill>
                  <a:schemeClr val="tx1"/>
                </a:solidFill>
                <a:latin typeface="+mn-lt"/>
              </a:rPr>
              <a:t>CAB PrEP should be injected only into the gluteal muscle (buttocks)</a:t>
            </a:r>
          </a:p>
          <a:p>
            <a:pPr>
              <a:lnSpc>
                <a:spcPct val="100000"/>
              </a:lnSpc>
            </a:pPr>
            <a:r>
              <a:rPr lang="en-US" sz="2000" dirty="0">
                <a:solidFill>
                  <a:schemeClr val="tx1"/>
                </a:solidFill>
                <a:latin typeface="+mn-lt"/>
              </a:rPr>
              <a:t>The first two injections are four weeks apart, followed by an injection every eight weeks. </a:t>
            </a:r>
          </a:p>
          <a:p>
            <a:pPr>
              <a:lnSpc>
                <a:spcPct val="100000"/>
              </a:lnSpc>
            </a:pPr>
            <a:r>
              <a:rPr lang="en-US" sz="2000" dirty="0">
                <a:effectLst/>
                <a:latin typeface="+mn-lt"/>
                <a:ea typeface="Calibri" panose="020F0502020204030204" pitchFamily="34" charset="0"/>
                <a:cs typeface="Arial" panose="020B0604020202020204" pitchFamily="34" charset="0"/>
              </a:rPr>
              <a:t>It takes about one week after the first injection for drug concentrations to reach levels anticipated for CAB PrEP to be maximally effective</a:t>
            </a:r>
            <a:endParaRPr lang="en-US" sz="2000" strike="sngStrike" dirty="0">
              <a:effectLst/>
              <a:latin typeface="+mn-lt"/>
              <a:ea typeface="Calibri" panose="020F0502020204030204" pitchFamily="34" charset="0"/>
              <a:cs typeface="Arial" panose="020B0604020202020204" pitchFamily="34" charset="0"/>
            </a:endParaRPr>
          </a:p>
          <a:p>
            <a:pPr lvl="1">
              <a:lnSpc>
                <a:spcPct val="100000"/>
              </a:lnSpc>
            </a:pPr>
            <a:r>
              <a:rPr lang="en-US" sz="1600" dirty="0">
                <a:latin typeface="+mn-lt"/>
                <a:ea typeface="Calibri" panose="020F0502020204030204" pitchFamily="34" charset="0"/>
                <a:cs typeface="Arial" panose="020B0604020202020204" pitchFamily="34" charset="0"/>
              </a:rPr>
              <a:t>Cl</a:t>
            </a:r>
            <a:r>
              <a:rPr lang="en-US" sz="1600" dirty="0">
                <a:effectLst/>
                <a:latin typeface="+mn-lt"/>
                <a:ea typeface="Calibri" panose="020F0502020204030204" pitchFamily="34" charset="0"/>
                <a:cs typeface="Arial" panose="020B0604020202020204" pitchFamily="34" charset="0"/>
              </a:rPr>
              <a:t>ients should use another HIV prevention strategy during that time. </a:t>
            </a:r>
          </a:p>
          <a:p>
            <a:pPr>
              <a:lnSpc>
                <a:spcPct val="100000"/>
              </a:lnSpc>
            </a:pPr>
            <a:r>
              <a:rPr lang="en-US" sz="2000" dirty="0">
                <a:effectLst/>
                <a:latin typeface="+mn-lt"/>
                <a:ea typeface="Calibri" panose="020F0502020204030204" pitchFamily="34" charset="0"/>
                <a:cs typeface="Arial" panose="020B0604020202020204" pitchFamily="34" charset="0"/>
              </a:rPr>
              <a:t>After a person stops </a:t>
            </a:r>
            <a:r>
              <a:rPr lang="en-US" sz="2000" dirty="0">
                <a:latin typeface="+mn-lt"/>
                <a:ea typeface="Calibri" panose="020F0502020204030204" pitchFamily="34" charset="0"/>
                <a:cs typeface="Arial" panose="020B0604020202020204" pitchFamily="34" charset="0"/>
              </a:rPr>
              <a:t>using CAB PrEP, it takes time – up to a year or more – for the medication to be cleared from the body. During this time, which is called the </a:t>
            </a:r>
            <a:r>
              <a:rPr lang="en-US" sz="2000" b="1" dirty="0">
                <a:latin typeface="+mn-lt"/>
                <a:ea typeface="Calibri" panose="020F0502020204030204" pitchFamily="34" charset="0"/>
                <a:cs typeface="Arial" panose="020B0604020202020204" pitchFamily="34" charset="0"/>
              </a:rPr>
              <a:t>tail period</a:t>
            </a:r>
            <a:r>
              <a:rPr lang="en-US" sz="2000" dirty="0">
                <a:latin typeface="+mn-lt"/>
                <a:ea typeface="Calibri" panose="020F0502020204030204" pitchFamily="34" charset="0"/>
                <a:cs typeface="Arial" panose="020B0604020202020204" pitchFamily="34" charset="0"/>
              </a:rPr>
              <a:t>, cabotegravir remains in the body but at levels that may not prevent HIV</a:t>
            </a:r>
            <a:endParaRPr lang="en-US" sz="2000" dirty="0">
              <a:effectLst/>
              <a:latin typeface="+mn-lt"/>
              <a:ea typeface="Calibri" panose="020F0502020204030204" pitchFamily="34" charset="0"/>
              <a:cs typeface="Arial" panose="020B0604020202020204" pitchFamily="34" charset="0"/>
            </a:endParaRPr>
          </a:p>
          <a:p>
            <a:pPr>
              <a:lnSpc>
                <a:spcPct val="100000"/>
              </a:lnSpc>
            </a:pPr>
            <a:endParaRPr lang="en-US" sz="2000" dirty="0">
              <a:solidFill>
                <a:schemeClr val="tx1"/>
              </a:solidFill>
              <a:latin typeface="+mn-lt"/>
            </a:endParaRPr>
          </a:p>
        </p:txBody>
      </p:sp>
      <p:pic>
        <p:nvPicPr>
          <p:cNvPr id="4" name="Picture 3" descr="Icon&#10;&#10;Description automatically generated">
            <a:extLst>
              <a:ext uri="{FF2B5EF4-FFF2-40B4-BE49-F238E27FC236}">
                <a16:creationId xmlns:a16="http://schemas.microsoft.com/office/drawing/2014/main" id="{743FD904-39CE-2FF4-B6CB-D4ADCB372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860" y="264108"/>
            <a:ext cx="996696" cy="996696"/>
          </a:xfrm>
          <a:prstGeom prst="rect">
            <a:avLst/>
          </a:prstGeom>
        </p:spPr>
      </p:pic>
      <p:pic>
        <p:nvPicPr>
          <p:cNvPr id="7" name="Picture 6">
            <a:extLst>
              <a:ext uri="{FF2B5EF4-FFF2-40B4-BE49-F238E27FC236}">
                <a16:creationId xmlns:a16="http://schemas.microsoft.com/office/drawing/2014/main" id="{016F7369-6006-4F1B-2B5C-5A8EDDDC24E6}"/>
              </a:ext>
            </a:extLst>
          </p:cNvPr>
          <p:cNvPicPr>
            <a:picLocks noChangeAspect="1"/>
          </p:cNvPicPr>
          <p:nvPr/>
        </p:nvPicPr>
        <p:blipFill rotWithShape="1">
          <a:blip r:embed="rId3"/>
          <a:srcRect t="31271" b="22947"/>
          <a:stretch/>
        </p:blipFill>
        <p:spPr>
          <a:xfrm rot="5825803">
            <a:off x="-494679" y="3093911"/>
            <a:ext cx="3838575" cy="1530626"/>
          </a:xfrm>
          <a:prstGeom prst="rect">
            <a:avLst/>
          </a:prstGeom>
        </p:spPr>
      </p:pic>
      <p:sp>
        <p:nvSpPr>
          <p:cNvPr id="8" name="TextBox 7">
            <a:extLst>
              <a:ext uri="{FF2B5EF4-FFF2-40B4-BE49-F238E27FC236}">
                <a16:creationId xmlns:a16="http://schemas.microsoft.com/office/drawing/2014/main" id="{642DC810-6018-6393-8DF6-35232940C6DC}"/>
              </a:ext>
            </a:extLst>
          </p:cNvPr>
          <p:cNvSpPr txBox="1"/>
          <p:nvPr/>
        </p:nvSpPr>
        <p:spPr>
          <a:xfrm>
            <a:off x="6096000" y="6366805"/>
            <a:ext cx="5237922" cy="369332"/>
          </a:xfrm>
          <a:prstGeom prst="rect">
            <a:avLst/>
          </a:prstGeom>
          <a:noFill/>
        </p:spPr>
        <p:txBody>
          <a:bodyPr wrap="square" rtlCol="0">
            <a:spAutoFit/>
          </a:bodyPr>
          <a:lstStyle/>
          <a:p>
            <a:r>
              <a:rPr lang="en-US"/>
              <a:t>Additional for clinical guidelines can be found </a:t>
            </a:r>
            <a:r>
              <a:rPr lang="en-US">
                <a:hlinkClick r:id="rId4"/>
              </a:rPr>
              <a:t>here</a:t>
            </a:r>
            <a:r>
              <a:rPr lang="en-US"/>
              <a:t>. </a:t>
            </a:r>
          </a:p>
        </p:txBody>
      </p:sp>
    </p:spTree>
    <p:extLst>
      <p:ext uri="{BB962C8B-B14F-4D97-AF65-F5344CB8AC3E}">
        <p14:creationId xmlns:p14="http://schemas.microsoft.com/office/powerpoint/2010/main" val="627393152"/>
      </p:ext>
    </p:extLst>
  </p:cSld>
  <p:clrMapOvr>
    <a:masterClrMapping/>
  </p:clrMapOvr>
</p:sld>
</file>

<file path=ppt/theme/theme1.xml><?xml version="1.0" encoding="utf-8"?>
<a:theme xmlns:a="http://schemas.openxmlformats.org/drawingml/2006/main" name="MOSAIC-Template Core Colors">
  <a:themeElements>
    <a:clrScheme name="MOSAIC Template Colors">
      <a:dk1>
        <a:srgbClr val="625E58"/>
      </a:dk1>
      <a:lt1>
        <a:srgbClr val="FFFFFF"/>
      </a:lt1>
      <a:dk2>
        <a:srgbClr val="625E58"/>
      </a:dk2>
      <a:lt2>
        <a:srgbClr val="E7E6E6"/>
      </a:lt2>
      <a:accent1>
        <a:srgbClr val="05676D"/>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310E40-9ECC-3445-ADEC-76C787EF19DA}" vid="{CFACC217-78A4-9D40-831E-E1B44B2A4C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18" ma:contentTypeDescription="Create a new document." ma:contentTypeScope="" ma:versionID="db235ef9cd5e4203c8c5e0ffb862b242">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ef0a53d1d17084104c8ff2252ea4822d"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35616bd-f3ab-4ee4-8f55-73cb5167d911" xsi:nil="true"/>
    <lcf76f155ced4ddcb4097134ff3c332f xmlns="1865d82a-bf83-4eaa-817a-e97c662b7d46">
      <Terms xmlns="http://schemas.microsoft.com/office/infopath/2007/PartnerControls"/>
    </lcf76f155ced4ddcb4097134ff3c332f>
    <SharedWithUsers xmlns="d35616bd-f3ab-4ee4-8f55-73cb5167d911">
      <UserInfo>
        <DisplayName>Ashley Mayo</DisplayName>
        <AccountId>144</AccountId>
        <AccountType/>
      </UserInfo>
      <UserInfo>
        <DisplayName>Katie Williams</DisplayName>
        <AccountId>26</AccountId>
        <AccountType/>
      </UserInfo>
      <UserInfo>
        <DisplayName>Morgan Garcia</DisplayName>
        <AccountId>20</AccountId>
        <AccountType/>
      </UserInfo>
      <UserInfo>
        <DisplayName>Tara McClure</DisplayName>
        <AccountId>30</AccountId>
        <AccountType/>
      </UserInfo>
      <UserInfo>
        <DisplayName>Katie Schwartz</DisplayName>
        <AccountId>15</AccountId>
        <AccountType/>
      </UserInfo>
      <UserInfo>
        <DisplayName>Carolyne Akello</DisplayName>
        <AccountId>742</AccountId>
        <AccountType/>
      </UserInfo>
      <UserInfo>
        <DisplayName>Emily Wendel</DisplayName>
        <AccountId>1744</AccountId>
        <AccountType/>
      </UserInfo>
      <UserInfo>
        <DisplayName>Njambi Njuguna</DisplayName>
        <AccountId>37</AccountId>
        <AccountType/>
      </UserInfo>
      <UserInfo>
        <DisplayName>Bongiwe Khumalo</DisplayName>
        <AccountId>860</AccountId>
        <AccountType/>
      </UserInfo>
      <UserInfo>
        <DisplayName>Marga Eichleay</DisplayName>
        <AccountId>29</AccountId>
        <AccountType/>
      </UserInfo>
      <UserInfo>
        <DisplayName>Casey Bishopp</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81375-200F-4A86-B615-EFEF0A73346A}">
  <ds:schemaRefs>
    <ds:schemaRef ds:uri="1865d82a-bf83-4eaa-817a-e97c662b7d46"/>
    <ds:schemaRef ds:uri="d35616bd-f3ab-4ee4-8f55-73cb5167d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6EBD7C-FDA1-47A0-8E65-4816BEEBFFC4}">
  <ds:schemaRefs>
    <ds:schemaRef ds:uri="http://purl.org/dc/elements/1.1/"/>
    <ds:schemaRef ds:uri="http://schemas.microsoft.com/office/2006/documentManagement/types"/>
    <ds:schemaRef ds:uri="http://www.w3.org/XML/1998/namespace"/>
    <ds:schemaRef ds:uri="http://purl.org/dc/terms/"/>
    <ds:schemaRef ds:uri="http://purl.org/dc/dcmitype/"/>
    <ds:schemaRef ds:uri="d35616bd-f3ab-4ee4-8f55-73cb5167d911"/>
    <ds:schemaRef ds:uri="http://schemas.microsoft.com/office/2006/metadata/properties"/>
    <ds:schemaRef ds:uri="http://schemas.microsoft.com/office/infopath/2007/PartnerControls"/>
    <ds:schemaRef ds:uri="http://schemas.openxmlformats.org/package/2006/metadata/core-properties"/>
    <ds:schemaRef ds:uri="1865d82a-bf83-4eaa-817a-e97c662b7d46"/>
  </ds:schemaRefs>
</ds:datastoreItem>
</file>

<file path=customXml/itemProps3.xml><?xml version="1.0" encoding="utf-8"?>
<ds:datastoreItem xmlns:ds="http://schemas.openxmlformats.org/officeDocument/2006/customXml" ds:itemID="{43479079-273F-4AE9-85C4-98276B009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TotalTime>
  <Words>2329</Words>
  <Application>Microsoft Office PowerPoint</Application>
  <PresentationFormat>Widescreen</PresentationFormat>
  <Paragraphs>208</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MOSAIC-Template Core Colors</vt:lpstr>
      <vt:lpstr>Injectable Cabotegravir for HIV Pre-Exposure Prophylaxis (CAB PrEP) Overview</vt:lpstr>
      <vt:lpstr>Introduction to CAB PrEP Sensitization Training Materials</vt:lpstr>
      <vt:lpstr>PowerPoint Presentation</vt:lpstr>
      <vt:lpstr>What is CAB PrEP? </vt:lpstr>
      <vt:lpstr>CAB PrEP Development, Recommendation and Approvals</vt:lpstr>
      <vt:lpstr>Who is CAB PrEP for?</vt:lpstr>
      <vt:lpstr>PrEP Method Choice</vt:lpstr>
      <vt:lpstr>PowerPoint Presentation</vt:lpstr>
      <vt:lpstr>CAB PrEP Basics </vt:lpstr>
      <vt:lpstr>Efficacy </vt:lpstr>
      <vt:lpstr>Side Effects</vt:lpstr>
      <vt:lpstr>Check for Learning - Question</vt:lpstr>
      <vt:lpstr>CAB PrEP and Other Drug Interactions</vt:lpstr>
      <vt:lpstr>CAB PrEP: Indications and contraindications</vt:lpstr>
      <vt:lpstr>Pregnancy and Breastfeeding and CAB PrEP Use</vt:lpstr>
      <vt:lpstr>Check for Learning - Question</vt:lpstr>
      <vt:lpstr>Starting CAB PrEP</vt:lpstr>
      <vt:lpstr>Stopping CAB PrEP</vt:lpstr>
      <vt:lpstr>“Tail Period”</vt:lpstr>
      <vt:lpstr>Check for Learning - Question</vt:lpstr>
      <vt:lpstr>Restarting CAB PrEP</vt:lpstr>
      <vt:lpstr>Missed Injections</vt:lpstr>
      <vt:lpstr>PowerPoint Presentation</vt:lpstr>
      <vt:lpstr>PowerPoint Presentation</vt:lpstr>
      <vt:lpstr>PowerPoint Presentation</vt:lpstr>
      <vt:lpstr>EFFICACY STUDIES</vt:lpstr>
      <vt:lpstr>SAFETY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 PREP 101</dc:title>
  <dc:creator>Helen Anyasi</dc:creator>
  <cp:lastModifiedBy>Morgan Garcia</cp:lastModifiedBy>
  <cp:revision>7</cp:revision>
  <dcterms:created xsi:type="dcterms:W3CDTF">2022-12-07T13:53:23Z</dcterms:created>
  <dcterms:modified xsi:type="dcterms:W3CDTF">2023-04-14T14:22:41Z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