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5" r:id="rId5"/>
    <p:sldId id="264" r:id="rId6"/>
  </p:sldIdLst>
  <p:sldSz cx="15119350" cy="10691813"/>
  <p:notesSz cx="6858000" cy="9144000"/>
  <p:defaultTextStyle>
    <a:defPPr>
      <a:defRPr lang="en-US"/>
    </a:defPPr>
    <a:lvl1pPr marL="0" algn="l" defTabSz="1238921" rtl="0" eaLnBrk="1" latinLnBrk="0" hangingPunct="1">
      <a:defRPr sz="2439" kern="1200">
        <a:solidFill>
          <a:schemeClr val="tx1"/>
        </a:solidFill>
        <a:latin typeface="+mn-lt"/>
        <a:ea typeface="+mn-ea"/>
        <a:cs typeface="+mn-cs"/>
      </a:defRPr>
    </a:lvl1pPr>
    <a:lvl2pPr marL="619460" algn="l" defTabSz="1238921" rtl="0" eaLnBrk="1" latinLnBrk="0" hangingPunct="1">
      <a:defRPr sz="2439" kern="1200">
        <a:solidFill>
          <a:schemeClr val="tx1"/>
        </a:solidFill>
        <a:latin typeface="+mn-lt"/>
        <a:ea typeface="+mn-ea"/>
        <a:cs typeface="+mn-cs"/>
      </a:defRPr>
    </a:lvl2pPr>
    <a:lvl3pPr marL="1238921" algn="l" defTabSz="1238921" rtl="0" eaLnBrk="1" latinLnBrk="0" hangingPunct="1">
      <a:defRPr sz="2439" kern="1200">
        <a:solidFill>
          <a:schemeClr val="tx1"/>
        </a:solidFill>
        <a:latin typeface="+mn-lt"/>
        <a:ea typeface="+mn-ea"/>
        <a:cs typeface="+mn-cs"/>
      </a:defRPr>
    </a:lvl3pPr>
    <a:lvl4pPr marL="1858381" algn="l" defTabSz="1238921" rtl="0" eaLnBrk="1" latinLnBrk="0" hangingPunct="1">
      <a:defRPr sz="2439" kern="1200">
        <a:solidFill>
          <a:schemeClr val="tx1"/>
        </a:solidFill>
        <a:latin typeface="+mn-lt"/>
        <a:ea typeface="+mn-ea"/>
        <a:cs typeface="+mn-cs"/>
      </a:defRPr>
    </a:lvl4pPr>
    <a:lvl5pPr marL="2477841" algn="l" defTabSz="1238921" rtl="0" eaLnBrk="1" latinLnBrk="0" hangingPunct="1">
      <a:defRPr sz="2439" kern="1200">
        <a:solidFill>
          <a:schemeClr val="tx1"/>
        </a:solidFill>
        <a:latin typeface="+mn-lt"/>
        <a:ea typeface="+mn-ea"/>
        <a:cs typeface="+mn-cs"/>
      </a:defRPr>
    </a:lvl5pPr>
    <a:lvl6pPr marL="3097301" algn="l" defTabSz="1238921" rtl="0" eaLnBrk="1" latinLnBrk="0" hangingPunct="1">
      <a:defRPr sz="2439" kern="1200">
        <a:solidFill>
          <a:schemeClr val="tx1"/>
        </a:solidFill>
        <a:latin typeface="+mn-lt"/>
        <a:ea typeface="+mn-ea"/>
        <a:cs typeface="+mn-cs"/>
      </a:defRPr>
    </a:lvl6pPr>
    <a:lvl7pPr marL="3716762" algn="l" defTabSz="1238921" rtl="0" eaLnBrk="1" latinLnBrk="0" hangingPunct="1">
      <a:defRPr sz="2439" kern="1200">
        <a:solidFill>
          <a:schemeClr val="tx1"/>
        </a:solidFill>
        <a:latin typeface="+mn-lt"/>
        <a:ea typeface="+mn-ea"/>
        <a:cs typeface="+mn-cs"/>
      </a:defRPr>
    </a:lvl7pPr>
    <a:lvl8pPr marL="4336222" algn="l" defTabSz="1238921" rtl="0" eaLnBrk="1" latinLnBrk="0" hangingPunct="1">
      <a:defRPr sz="2439" kern="1200">
        <a:solidFill>
          <a:schemeClr val="tx1"/>
        </a:solidFill>
        <a:latin typeface="+mn-lt"/>
        <a:ea typeface="+mn-ea"/>
        <a:cs typeface="+mn-cs"/>
      </a:defRPr>
    </a:lvl8pPr>
    <a:lvl9pPr marL="4955682" algn="l" defTabSz="1238921" rtl="0"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6" userDrawn="1">
          <p15:clr>
            <a:srgbClr val="A4A3A4"/>
          </p15:clr>
        </p15:guide>
        <p15:guide id="2" pos="476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E2F009-AD8B-CAD9-B6AF-6F911930A4D4}" name="Montgomery, Elizabeth" initials="ME" userId="S::emontgomery_rti.org#ext#@fhi360web.onmicrosoft.com::57bff118-2fbd-4510-baff-07354de25ece" providerId="AD"/>
  <p188:author id="{A94F7427-6382-10BF-6BC7-90E700316646}" name="Giuliana Morales" initials="GM" userId="S::GMorales@fhi360.org::93935814-784d-473a-96e0-b589c3166d90" providerId="AD"/>
  <p188:author id="{13515629-DD85-B560-5CDB-A669014F81A1}" name="Katie Williams" initials="KW" userId="S::KtWilliams@fhi360.org::5f1bf0e6-3ff6-4d92-8b85-a4340d55b8fc" providerId="AD"/>
  <p188:author id="{CDD2B69F-F96D-2B07-F138-CB2A2CD51F0C}" name="Morgan Garcia" initials="MG" userId="S::mgarcia@fhi360.org::df38321e-dbf4-4ff3-94ab-6142781cfadd" providerId="AD"/>
  <p188:author id="{43C347ED-6096-A3B9-7DE3-EED187C0EC7C}" name="mhartmann@rti.org" initials="mh" userId="S::urn:spo:guest#mhartmann@rti.org::" providerId="AD"/>
  <p188:author id="{81F5B1FF-BA8D-117E-49CD-FB579DE952C2}" name="Morgan Garcia" initials="MG" userId="S::MGarcia@fhi360.org::df38321e-dbf4-4ff3-94ab-6142781cfa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y Harber" initials="LH" lastIdx="8" clrIdx="0">
    <p:extLst>
      <p:ext uri="{19B8F6BF-5375-455C-9EA6-DF929625EA0E}">
        <p15:presenceInfo xmlns:p15="http://schemas.microsoft.com/office/powerpoint/2012/main" userId="43d7cc6d3c7d2ca8" providerId="Windows Live"/>
      </p:ext>
    </p:extLst>
  </p:cmAuthor>
  <p:cmAuthor id="2" name="Robyn Dayton" initials="RD" lastIdx="7" clrIdx="1">
    <p:extLst>
      <p:ext uri="{19B8F6BF-5375-455C-9EA6-DF929625EA0E}">
        <p15:presenceInfo xmlns:p15="http://schemas.microsoft.com/office/powerpoint/2012/main" userId="S::RLDayton@fhi360.org::a1bd0b29-5607-4b6b-b7e3-eefecc01fd82" providerId="AD"/>
      </p:ext>
    </p:extLst>
  </p:cmAuthor>
  <p:cmAuthor id="3" name="Michele Lanham" initials="ML" lastIdx="11" clrIdx="2">
    <p:extLst>
      <p:ext uri="{19B8F6BF-5375-455C-9EA6-DF929625EA0E}">
        <p15:presenceInfo xmlns:p15="http://schemas.microsoft.com/office/powerpoint/2012/main" userId="S::MLanham@fhi360.org::44e89fdb-8f02-408c-aaa7-84cb2b301033" providerId="AD"/>
      </p:ext>
    </p:extLst>
  </p:cmAuthor>
  <p:cmAuthor id="4" name="Suzanne Fischer" initials="SF" lastIdx="3" clrIdx="3">
    <p:extLst>
      <p:ext uri="{19B8F6BF-5375-455C-9EA6-DF929625EA0E}">
        <p15:presenceInfo xmlns:p15="http://schemas.microsoft.com/office/powerpoint/2012/main" userId="S::SFischer@fhi360.org::3c3c5a57-40fa-477c-b868-5560e9617b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BCBB"/>
    <a:srgbClr val="EB3558"/>
    <a:srgbClr val="5B348D"/>
    <a:srgbClr val="94EEEC"/>
    <a:srgbClr val="7674A1"/>
    <a:srgbClr val="FAF2C3"/>
    <a:srgbClr val="908B95"/>
    <a:srgbClr val="E2AFD1"/>
    <a:srgbClr val="356F6E"/>
    <a:srgbClr val="C69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F5B283-8D1D-E340-8690-C21F1DDB5D44}" v="1" dt="2023-04-14T21:08:39.617"/>
    <p1510:client id="{9C664E94-5E7B-4F4A-935C-3A7857515882}" v="324" dt="2023-04-13T19:51:59.578"/>
    <p1510:client id="{9FBB34AD-73DC-C0AB-3F21-19306B30B08F}" v="3" dt="2023-04-15T18:17:42.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6727" autoAdjust="0"/>
  </p:normalViewPr>
  <p:slideViewPr>
    <p:cSldViewPr snapToGrid="0">
      <p:cViewPr>
        <p:scale>
          <a:sx n="125" d="100"/>
          <a:sy n="125" d="100"/>
        </p:scale>
        <p:origin x="-2418" y="-2550"/>
      </p:cViewPr>
      <p:guideLst>
        <p:guide orient="horz" pos="1016"/>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086E-CD22-484E-9BD3-40A9ED21E8B2}" type="datetimeFigureOut">
              <a:rPr lang="en-US" smtClean="0"/>
              <a:t>4/15/2023</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BCE2B-6F7A-4554-9DF2-7C246FBED1CB}" type="slidenum">
              <a:rPr lang="en-US" smtClean="0"/>
              <a:t>‹#›</a:t>
            </a:fld>
            <a:endParaRPr lang="en-US"/>
          </a:p>
        </p:txBody>
      </p:sp>
    </p:spTree>
    <p:extLst>
      <p:ext uri="{BB962C8B-B14F-4D97-AF65-F5344CB8AC3E}">
        <p14:creationId xmlns:p14="http://schemas.microsoft.com/office/powerpoint/2010/main" val="730990916"/>
      </p:ext>
    </p:extLst>
  </p:cSld>
  <p:clrMap bg1="lt1" tx1="dk1" bg2="lt2" tx2="dk2" accent1="accent1" accent2="accent2" accent3="accent3" accent4="accent4" accent5="accent5" accent6="accent6" hlink="hlink" folHlink="folHlink"/>
  <p:notesStyle>
    <a:lvl1pPr marL="0" algn="l" defTabSz="1238921" rtl="0" eaLnBrk="1" latinLnBrk="0" hangingPunct="1">
      <a:defRPr sz="1626" kern="1200">
        <a:solidFill>
          <a:schemeClr val="tx1"/>
        </a:solidFill>
        <a:latin typeface="+mn-lt"/>
        <a:ea typeface="+mn-ea"/>
        <a:cs typeface="+mn-cs"/>
      </a:defRPr>
    </a:lvl1pPr>
    <a:lvl2pPr marL="619460" algn="l" defTabSz="1238921" rtl="0" eaLnBrk="1" latinLnBrk="0" hangingPunct="1">
      <a:defRPr sz="1626" kern="1200">
        <a:solidFill>
          <a:schemeClr val="tx1"/>
        </a:solidFill>
        <a:latin typeface="+mn-lt"/>
        <a:ea typeface="+mn-ea"/>
        <a:cs typeface="+mn-cs"/>
      </a:defRPr>
    </a:lvl2pPr>
    <a:lvl3pPr marL="1238921" algn="l" defTabSz="1238921" rtl="0" eaLnBrk="1" latinLnBrk="0" hangingPunct="1">
      <a:defRPr sz="1626" kern="1200">
        <a:solidFill>
          <a:schemeClr val="tx1"/>
        </a:solidFill>
        <a:latin typeface="+mn-lt"/>
        <a:ea typeface="+mn-ea"/>
        <a:cs typeface="+mn-cs"/>
      </a:defRPr>
    </a:lvl3pPr>
    <a:lvl4pPr marL="1858381" algn="l" defTabSz="1238921" rtl="0" eaLnBrk="1" latinLnBrk="0" hangingPunct="1">
      <a:defRPr sz="1626" kern="1200">
        <a:solidFill>
          <a:schemeClr val="tx1"/>
        </a:solidFill>
        <a:latin typeface="+mn-lt"/>
        <a:ea typeface="+mn-ea"/>
        <a:cs typeface="+mn-cs"/>
      </a:defRPr>
    </a:lvl4pPr>
    <a:lvl5pPr marL="2477841" algn="l" defTabSz="1238921" rtl="0" eaLnBrk="1" latinLnBrk="0" hangingPunct="1">
      <a:defRPr sz="1626" kern="1200">
        <a:solidFill>
          <a:schemeClr val="tx1"/>
        </a:solidFill>
        <a:latin typeface="+mn-lt"/>
        <a:ea typeface="+mn-ea"/>
        <a:cs typeface="+mn-cs"/>
      </a:defRPr>
    </a:lvl5pPr>
    <a:lvl6pPr marL="3097301" algn="l" defTabSz="1238921" rtl="0" eaLnBrk="1" latinLnBrk="0" hangingPunct="1">
      <a:defRPr sz="1626" kern="1200">
        <a:solidFill>
          <a:schemeClr val="tx1"/>
        </a:solidFill>
        <a:latin typeface="+mn-lt"/>
        <a:ea typeface="+mn-ea"/>
        <a:cs typeface="+mn-cs"/>
      </a:defRPr>
    </a:lvl6pPr>
    <a:lvl7pPr marL="3716762" algn="l" defTabSz="1238921" rtl="0" eaLnBrk="1" latinLnBrk="0" hangingPunct="1">
      <a:defRPr sz="1626" kern="1200">
        <a:solidFill>
          <a:schemeClr val="tx1"/>
        </a:solidFill>
        <a:latin typeface="+mn-lt"/>
        <a:ea typeface="+mn-ea"/>
        <a:cs typeface="+mn-cs"/>
      </a:defRPr>
    </a:lvl7pPr>
    <a:lvl8pPr marL="4336222" algn="l" defTabSz="1238921" rtl="0" eaLnBrk="1" latinLnBrk="0" hangingPunct="1">
      <a:defRPr sz="1626" kern="1200">
        <a:solidFill>
          <a:schemeClr val="tx1"/>
        </a:solidFill>
        <a:latin typeface="+mn-lt"/>
        <a:ea typeface="+mn-ea"/>
        <a:cs typeface="+mn-cs"/>
      </a:defRPr>
    </a:lvl8pPr>
    <a:lvl9pPr marL="4955682" algn="l" defTabSz="1238921" rtl="0" eaLnBrk="1" latinLnBrk="0" hangingPunct="1">
      <a:defRPr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CBCE2B-6F7A-4554-9DF2-7C246FBED1CB}" type="slidenum">
              <a:rPr lang="en-US" smtClean="0"/>
              <a:t>1</a:t>
            </a:fld>
            <a:endParaRPr lang="en-US"/>
          </a:p>
        </p:txBody>
      </p:sp>
    </p:spTree>
    <p:extLst>
      <p:ext uri="{BB962C8B-B14F-4D97-AF65-F5344CB8AC3E}">
        <p14:creationId xmlns:p14="http://schemas.microsoft.com/office/powerpoint/2010/main" val="133876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795435-FACF-4C72-B5AF-CE2751C06A9B}" type="slidenum">
              <a:rPr lang="en-US" smtClean="0"/>
              <a:t>2</a:t>
            </a:fld>
            <a:endParaRPr lang="en-US"/>
          </a:p>
        </p:txBody>
      </p:sp>
    </p:spTree>
    <p:extLst>
      <p:ext uri="{BB962C8B-B14F-4D97-AF65-F5344CB8AC3E}">
        <p14:creationId xmlns:p14="http://schemas.microsoft.com/office/powerpoint/2010/main" val="158014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6787-E7B7-4C95-A56F-F31DF8B7FC19}"/>
              </a:ext>
            </a:extLst>
          </p:cNvPr>
          <p:cNvSpPr>
            <a:spLocks noGrp="1"/>
          </p:cNvSpPr>
          <p:nvPr>
            <p:ph type="ctrTitle"/>
          </p:nvPr>
        </p:nvSpPr>
        <p:spPr>
          <a:xfrm>
            <a:off x="1889919" y="1749795"/>
            <a:ext cx="11339513" cy="3722335"/>
          </a:xfrm>
        </p:spPr>
        <p:txBody>
          <a:bodyPr anchor="b"/>
          <a:lstStyle>
            <a:lvl1pPr algn="ctr">
              <a:defRPr sz="7441"/>
            </a:lvl1pPr>
          </a:lstStyle>
          <a:p>
            <a:r>
              <a:rPr lang="en-US"/>
              <a:t>Click to edit Master title style</a:t>
            </a:r>
          </a:p>
        </p:txBody>
      </p:sp>
      <p:sp>
        <p:nvSpPr>
          <p:cNvPr id="3" name="Subtitle 2">
            <a:extLst>
              <a:ext uri="{FF2B5EF4-FFF2-40B4-BE49-F238E27FC236}">
                <a16:creationId xmlns:a16="http://schemas.microsoft.com/office/drawing/2014/main" id="{26D6EE00-5865-440A-BF17-256E06D0AA06}"/>
              </a:ext>
            </a:extLst>
          </p:cNvPr>
          <p:cNvSpPr>
            <a:spLocks noGrp="1"/>
          </p:cNvSpPr>
          <p:nvPr>
            <p:ph type="subTitle" idx="1"/>
          </p:nvPr>
        </p:nvSpPr>
        <p:spPr>
          <a:xfrm>
            <a:off x="1889919" y="5615678"/>
            <a:ext cx="11339513" cy="2581379"/>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a:t>Click to edit Master subtitle style</a:t>
            </a:r>
          </a:p>
        </p:txBody>
      </p:sp>
      <p:sp>
        <p:nvSpPr>
          <p:cNvPr id="4" name="Date Placeholder 3">
            <a:extLst>
              <a:ext uri="{FF2B5EF4-FFF2-40B4-BE49-F238E27FC236}">
                <a16:creationId xmlns:a16="http://schemas.microsoft.com/office/drawing/2014/main" id="{B4AB5192-4A4D-497D-B80C-48654CF1D48B}"/>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5" name="Footer Placeholder 4">
            <a:extLst>
              <a:ext uri="{FF2B5EF4-FFF2-40B4-BE49-F238E27FC236}">
                <a16:creationId xmlns:a16="http://schemas.microsoft.com/office/drawing/2014/main" id="{B91B1F9C-E873-487A-A03E-89B10B9B4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FBEB-B5D6-4B07-BB42-4FF5F97F68F3}"/>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130920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BEAB-D98E-4125-BB5D-9D95021EDE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EC04D6-E3CA-4467-87D9-6F4AFB975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4D598-23C4-41F6-BE65-49AE6BE14EE4}"/>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5" name="Footer Placeholder 4">
            <a:extLst>
              <a:ext uri="{FF2B5EF4-FFF2-40B4-BE49-F238E27FC236}">
                <a16:creationId xmlns:a16="http://schemas.microsoft.com/office/drawing/2014/main" id="{A202559B-39DE-48B0-9AB8-9946F7E78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B14F4-095B-4285-A0E4-F6284E552690}"/>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161506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669680-7B32-4D08-8F65-8376234B9733}"/>
              </a:ext>
            </a:extLst>
          </p:cNvPr>
          <p:cNvSpPr>
            <a:spLocks noGrp="1"/>
          </p:cNvSpPr>
          <p:nvPr>
            <p:ph type="title" orient="vert"/>
          </p:nvPr>
        </p:nvSpPr>
        <p:spPr>
          <a:xfrm>
            <a:off x="10819785" y="569240"/>
            <a:ext cx="3260110" cy="90608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C03C94-A3BD-4227-82B4-00FB9042E3FD}"/>
              </a:ext>
            </a:extLst>
          </p:cNvPr>
          <p:cNvSpPr>
            <a:spLocks noGrp="1"/>
          </p:cNvSpPr>
          <p:nvPr>
            <p:ph type="body" orient="vert" idx="1"/>
          </p:nvPr>
        </p:nvSpPr>
        <p:spPr>
          <a:xfrm>
            <a:off x="1039455"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4C626-E2AB-4EFE-A8D9-02C97D2E63E1}"/>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5" name="Footer Placeholder 4">
            <a:extLst>
              <a:ext uri="{FF2B5EF4-FFF2-40B4-BE49-F238E27FC236}">
                <a16:creationId xmlns:a16="http://schemas.microsoft.com/office/drawing/2014/main" id="{7633F997-8E8E-41BA-92AF-E9DADCFED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A6E05-3789-4B79-BB6F-A803D90AEFF6}"/>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297942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E52F-C2F6-44DA-9F26-ED6D69EDE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7B63D-1D65-4522-933F-66C2EC575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668B2-A624-42CE-88D3-CD8D5FAA2B35}"/>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5" name="Footer Placeholder 4">
            <a:extLst>
              <a:ext uri="{FF2B5EF4-FFF2-40B4-BE49-F238E27FC236}">
                <a16:creationId xmlns:a16="http://schemas.microsoft.com/office/drawing/2014/main" id="{F0A69E43-EE6E-4A3B-8477-89DED0BF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9BAA6-0B74-4131-935B-0230DEBBC168}"/>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314378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9DC2-DAC8-4FE5-84F8-8D9A43D2C7CA}"/>
              </a:ext>
            </a:extLst>
          </p:cNvPr>
          <p:cNvSpPr>
            <a:spLocks noGrp="1"/>
          </p:cNvSpPr>
          <p:nvPr>
            <p:ph type="title"/>
          </p:nvPr>
        </p:nvSpPr>
        <p:spPr>
          <a:xfrm>
            <a:off x="1031581" y="2665530"/>
            <a:ext cx="13040439" cy="4447496"/>
          </a:xfrm>
        </p:spPr>
        <p:txBody>
          <a:bodyPr anchor="b"/>
          <a:lstStyle>
            <a:lvl1pPr>
              <a:defRPr sz="7441"/>
            </a:lvl1pPr>
          </a:lstStyle>
          <a:p>
            <a:r>
              <a:rPr lang="en-US"/>
              <a:t>Click to edit Master title style</a:t>
            </a:r>
          </a:p>
        </p:txBody>
      </p:sp>
      <p:sp>
        <p:nvSpPr>
          <p:cNvPr id="3" name="Text Placeholder 2">
            <a:extLst>
              <a:ext uri="{FF2B5EF4-FFF2-40B4-BE49-F238E27FC236}">
                <a16:creationId xmlns:a16="http://schemas.microsoft.com/office/drawing/2014/main" id="{F6A88FBD-1B83-478E-AAAB-9D60E4E4C263}"/>
              </a:ext>
            </a:extLst>
          </p:cNvPr>
          <p:cNvSpPr>
            <a:spLocks noGrp="1"/>
          </p:cNvSpPr>
          <p:nvPr>
            <p:ph type="body" idx="1"/>
          </p:nvPr>
        </p:nvSpPr>
        <p:spPr>
          <a:xfrm>
            <a:off x="1031581" y="7155102"/>
            <a:ext cx="13040439" cy="2338833"/>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F7B07-2AFD-44ED-8D90-925715885DDF}"/>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5" name="Footer Placeholder 4">
            <a:extLst>
              <a:ext uri="{FF2B5EF4-FFF2-40B4-BE49-F238E27FC236}">
                <a16:creationId xmlns:a16="http://schemas.microsoft.com/office/drawing/2014/main" id="{83ABE8E6-3348-482A-B636-9F49E0CE5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E2000-BAF0-488A-94FA-4B42B1894DCF}"/>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31050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FB89-39DD-4433-A0BC-739EE979D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C63443-4021-4080-BB10-B81ADD015A4D}"/>
              </a:ext>
            </a:extLst>
          </p:cNvPr>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D0BE2-3A5A-4E26-BD55-FDE658F5DA6C}"/>
              </a:ext>
            </a:extLst>
          </p:cNvPr>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C340CF-CAEF-4051-8D38-B5A5C78981B3}"/>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6" name="Footer Placeholder 5">
            <a:extLst>
              <a:ext uri="{FF2B5EF4-FFF2-40B4-BE49-F238E27FC236}">
                <a16:creationId xmlns:a16="http://schemas.microsoft.com/office/drawing/2014/main" id="{71C45C62-E437-4637-B94B-22ADCF3B2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76B96-D17C-47FB-9417-01695AB01E24}"/>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346401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9D42-BE20-4AA5-B2C6-FB22181B0FD4}"/>
              </a:ext>
            </a:extLst>
          </p:cNvPr>
          <p:cNvSpPr>
            <a:spLocks noGrp="1"/>
          </p:cNvSpPr>
          <p:nvPr>
            <p:ph type="title"/>
          </p:nvPr>
        </p:nvSpPr>
        <p:spPr>
          <a:xfrm>
            <a:off x="1041425" y="569241"/>
            <a:ext cx="13040439" cy="206659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34E9F-DF20-41FC-BCAD-1DB6A5BAB929}"/>
              </a:ext>
            </a:extLst>
          </p:cNvPr>
          <p:cNvSpPr>
            <a:spLocks noGrp="1"/>
          </p:cNvSpPr>
          <p:nvPr>
            <p:ph type="body" idx="1"/>
          </p:nvPr>
        </p:nvSpPr>
        <p:spPr>
          <a:xfrm>
            <a:off x="1041425" y="2620980"/>
            <a:ext cx="63961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4" name="Content Placeholder 3">
            <a:extLst>
              <a:ext uri="{FF2B5EF4-FFF2-40B4-BE49-F238E27FC236}">
                <a16:creationId xmlns:a16="http://schemas.microsoft.com/office/drawing/2014/main" id="{BA6060C0-0B27-4BE7-A38D-0F589F838684}"/>
              </a:ext>
            </a:extLst>
          </p:cNvPr>
          <p:cNvSpPr>
            <a:spLocks noGrp="1"/>
          </p:cNvSpPr>
          <p:nvPr>
            <p:ph sz="half" idx="2"/>
          </p:nvPr>
        </p:nvSpPr>
        <p:spPr>
          <a:xfrm>
            <a:off x="1041425"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714ADF-BBC2-40A2-A736-F7272754AB91}"/>
              </a:ext>
            </a:extLst>
          </p:cNvPr>
          <p:cNvSpPr>
            <a:spLocks noGrp="1"/>
          </p:cNvSpPr>
          <p:nvPr>
            <p:ph type="body" sz="quarter" idx="3"/>
          </p:nvPr>
        </p:nvSpPr>
        <p:spPr>
          <a:xfrm>
            <a:off x="7654171" y="2620980"/>
            <a:ext cx="64276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6" name="Content Placeholder 5">
            <a:extLst>
              <a:ext uri="{FF2B5EF4-FFF2-40B4-BE49-F238E27FC236}">
                <a16:creationId xmlns:a16="http://schemas.microsoft.com/office/drawing/2014/main" id="{825E8F4D-D27E-4FF5-9DE6-A1DACEEB066E}"/>
              </a:ext>
            </a:extLst>
          </p:cNvPr>
          <p:cNvSpPr>
            <a:spLocks noGrp="1"/>
          </p:cNvSpPr>
          <p:nvPr>
            <p:ph sz="quarter" idx="4"/>
          </p:nvPr>
        </p:nvSpPr>
        <p:spPr>
          <a:xfrm>
            <a:off x="7654171"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82B26-33BC-4BC3-BC09-75284252F318}"/>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8" name="Footer Placeholder 7">
            <a:extLst>
              <a:ext uri="{FF2B5EF4-FFF2-40B4-BE49-F238E27FC236}">
                <a16:creationId xmlns:a16="http://schemas.microsoft.com/office/drawing/2014/main" id="{FF462CEA-4886-4683-9137-3F8EABF616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A7017A-6A41-44BE-AC8A-1A34703B00B5}"/>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260562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D80D-F375-4327-A9BD-2DE1F1DED3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D8852D-57C9-4917-BE80-0041277B88F2}"/>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4" name="Footer Placeholder 3">
            <a:extLst>
              <a:ext uri="{FF2B5EF4-FFF2-40B4-BE49-F238E27FC236}">
                <a16:creationId xmlns:a16="http://schemas.microsoft.com/office/drawing/2014/main" id="{B063E04A-01C0-424A-9236-0D25DCC9A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10C240-1F48-4A64-8B27-6391C02DCC61}"/>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112004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BDF41-1075-4E45-845E-F6A03FA5D0DC}"/>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3" name="Footer Placeholder 2">
            <a:extLst>
              <a:ext uri="{FF2B5EF4-FFF2-40B4-BE49-F238E27FC236}">
                <a16:creationId xmlns:a16="http://schemas.microsoft.com/office/drawing/2014/main" id="{8774F059-B1B5-4828-BA7E-30382B5756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BE2513-AAA9-4C59-B7A5-9F228FF2A5FC}"/>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338723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CFC1-AC21-4574-B988-33249501284A}"/>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p>
        </p:txBody>
      </p:sp>
      <p:sp>
        <p:nvSpPr>
          <p:cNvPr id="3" name="Content Placeholder 2">
            <a:extLst>
              <a:ext uri="{FF2B5EF4-FFF2-40B4-BE49-F238E27FC236}">
                <a16:creationId xmlns:a16="http://schemas.microsoft.com/office/drawing/2014/main" id="{12F55B76-6C98-4167-B132-C428264DE619}"/>
              </a:ext>
            </a:extLst>
          </p:cNvPr>
          <p:cNvSpPr>
            <a:spLocks noGrp="1"/>
          </p:cNvSpPr>
          <p:nvPr>
            <p:ph idx="1"/>
          </p:nvPr>
        </p:nvSpPr>
        <p:spPr>
          <a:xfrm>
            <a:off x="6427693" y="1539424"/>
            <a:ext cx="7654171" cy="7598117"/>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BBA40E-26A5-485C-9FEE-24B458294E00}"/>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F6428DD7-DDAC-418F-A0E0-550C6957CFE6}"/>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6" name="Footer Placeholder 5">
            <a:extLst>
              <a:ext uri="{FF2B5EF4-FFF2-40B4-BE49-F238E27FC236}">
                <a16:creationId xmlns:a16="http://schemas.microsoft.com/office/drawing/2014/main" id="{26936CEB-87A2-409A-94BC-4C0509988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BEF3E-3E8D-4FA6-BCFF-A2B44B2E11DA}"/>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426772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77B6-8F21-4A65-A100-2D757E81E65D}"/>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p>
        </p:txBody>
      </p:sp>
      <p:sp>
        <p:nvSpPr>
          <p:cNvPr id="3" name="Picture Placeholder 2">
            <a:extLst>
              <a:ext uri="{FF2B5EF4-FFF2-40B4-BE49-F238E27FC236}">
                <a16:creationId xmlns:a16="http://schemas.microsoft.com/office/drawing/2014/main" id="{37B95C95-2BF3-4851-A0BD-73738DAA6779}"/>
              </a:ext>
            </a:extLst>
          </p:cNvPr>
          <p:cNvSpPr>
            <a:spLocks noGrp="1"/>
          </p:cNvSpPr>
          <p:nvPr>
            <p:ph type="pic" idx="1"/>
          </p:nvPr>
        </p:nvSpPr>
        <p:spPr>
          <a:xfrm>
            <a:off x="6427693" y="1539424"/>
            <a:ext cx="7654171" cy="7598117"/>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en-US"/>
          </a:p>
        </p:txBody>
      </p:sp>
      <p:sp>
        <p:nvSpPr>
          <p:cNvPr id="4" name="Text Placeholder 3">
            <a:extLst>
              <a:ext uri="{FF2B5EF4-FFF2-40B4-BE49-F238E27FC236}">
                <a16:creationId xmlns:a16="http://schemas.microsoft.com/office/drawing/2014/main" id="{31C11442-9BC0-4995-806A-6C3305FAAD89}"/>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81472F1D-D8AD-4C7C-99F5-D0A4D33C1FF4}"/>
              </a:ext>
            </a:extLst>
          </p:cNvPr>
          <p:cNvSpPr>
            <a:spLocks noGrp="1"/>
          </p:cNvSpPr>
          <p:nvPr>
            <p:ph type="dt" sz="half" idx="10"/>
          </p:nvPr>
        </p:nvSpPr>
        <p:spPr/>
        <p:txBody>
          <a:bodyPr/>
          <a:lstStyle/>
          <a:p>
            <a:fld id="{0FDD82EB-464B-4779-AAE4-14B5146E690B}" type="datetimeFigureOut">
              <a:rPr lang="en-US" smtClean="0"/>
              <a:t>4/15/2023</a:t>
            </a:fld>
            <a:endParaRPr lang="en-US"/>
          </a:p>
        </p:txBody>
      </p:sp>
      <p:sp>
        <p:nvSpPr>
          <p:cNvPr id="6" name="Footer Placeholder 5">
            <a:extLst>
              <a:ext uri="{FF2B5EF4-FFF2-40B4-BE49-F238E27FC236}">
                <a16:creationId xmlns:a16="http://schemas.microsoft.com/office/drawing/2014/main" id="{E4BC12A6-0FE8-4C3F-9C14-AAE11CDE32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34353-B49C-4022-BAA0-2240D4C07527}"/>
              </a:ext>
            </a:extLst>
          </p:cNvPr>
          <p:cNvSpPr>
            <a:spLocks noGrp="1"/>
          </p:cNvSpPr>
          <p:nvPr>
            <p:ph type="sldNum" sz="quarter" idx="12"/>
          </p:nvPr>
        </p:nvSpPr>
        <p:spPr/>
        <p:txBody>
          <a:bodyPr/>
          <a:lstStyle/>
          <a:p>
            <a:fld id="{C9ADA638-F4B3-448F-B9A1-B5EBDAAA530E}" type="slidenum">
              <a:rPr lang="en-US" smtClean="0"/>
              <a:t>‹#›</a:t>
            </a:fld>
            <a:endParaRPr lang="en-US"/>
          </a:p>
        </p:txBody>
      </p:sp>
    </p:spTree>
    <p:extLst>
      <p:ext uri="{BB962C8B-B14F-4D97-AF65-F5344CB8AC3E}">
        <p14:creationId xmlns:p14="http://schemas.microsoft.com/office/powerpoint/2010/main" val="8423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D21A4-B724-40A5-AA56-80391997112C}"/>
              </a:ext>
            </a:extLst>
          </p:cNvPr>
          <p:cNvSpPr>
            <a:spLocks noGrp="1"/>
          </p:cNvSpPr>
          <p:nvPr>
            <p:ph type="title"/>
          </p:nvPr>
        </p:nvSpPr>
        <p:spPr>
          <a:xfrm>
            <a:off x="1039456" y="569241"/>
            <a:ext cx="13040439"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BCE20-7278-4BC3-A2FB-B29513B818BD}"/>
              </a:ext>
            </a:extLst>
          </p:cNvPr>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3685E-8184-47C0-9F69-1879796F1B67}"/>
              </a:ext>
            </a:extLst>
          </p:cNvPr>
          <p:cNvSpPr>
            <a:spLocks noGrp="1"/>
          </p:cNvSpPr>
          <p:nvPr>
            <p:ph type="dt" sz="half" idx="2"/>
          </p:nvPr>
        </p:nvSpPr>
        <p:spPr>
          <a:xfrm>
            <a:off x="1039455" y="9909727"/>
            <a:ext cx="3401854" cy="569240"/>
          </a:xfrm>
          <a:prstGeom prst="rect">
            <a:avLst/>
          </a:prstGeom>
        </p:spPr>
        <p:txBody>
          <a:bodyPr vert="horz" lIns="91440" tIns="45720" rIns="91440" bIns="45720" rtlCol="0" anchor="ctr"/>
          <a:lstStyle>
            <a:lvl1pPr algn="l">
              <a:defRPr sz="1488">
                <a:solidFill>
                  <a:schemeClr val="tx1">
                    <a:tint val="75000"/>
                  </a:schemeClr>
                </a:solidFill>
              </a:defRPr>
            </a:lvl1pPr>
          </a:lstStyle>
          <a:p>
            <a:fld id="{0FDD82EB-464B-4779-AAE4-14B5146E690B}" type="datetimeFigureOut">
              <a:rPr lang="en-US" smtClean="0"/>
              <a:t>4/15/2023</a:t>
            </a:fld>
            <a:endParaRPr lang="en-US"/>
          </a:p>
        </p:txBody>
      </p:sp>
      <p:sp>
        <p:nvSpPr>
          <p:cNvPr id="5" name="Footer Placeholder 4">
            <a:extLst>
              <a:ext uri="{FF2B5EF4-FFF2-40B4-BE49-F238E27FC236}">
                <a16:creationId xmlns:a16="http://schemas.microsoft.com/office/drawing/2014/main" id="{FD8302AA-63D8-410A-A50D-C68B22AEDC68}"/>
              </a:ext>
            </a:extLst>
          </p:cNvPr>
          <p:cNvSpPr>
            <a:spLocks noGrp="1"/>
          </p:cNvSpPr>
          <p:nvPr>
            <p:ph type="ftr" sz="quarter" idx="3"/>
          </p:nvPr>
        </p:nvSpPr>
        <p:spPr>
          <a:xfrm>
            <a:off x="5008285" y="9909727"/>
            <a:ext cx="5102781" cy="56924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C03C12-D212-43B8-A47E-552435B91B58}"/>
              </a:ext>
            </a:extLst>
          </p:cNvPr>
          <p:cNvSpPr>
            <a:spLocks noGrp="1"/>
          </p:cNvSpPr>
          <p:nvPr>
            <p:ph type="sldNum" sz="quarter" idx="4"/>
          </p:nvPr>
        </p:nvSpPr>
        <p:spPr>
          <a:xfrm>
            <a:off x="10678041" y="9909727"/>
            <a:ext cx="3401854" cy="569240"/>
          </a:xfrm>
          <a:prstGeom prst="rect">
            <a:avLst/>
          </a:prstGeom>
        </p:spPr>
        <p:txBody>
          <a:bodyPr vert="horz" lIns="91440" tIns="45720" rIns="91440" bIns="45720" rtlCol="0" anchor="ctr"/>
          <a:lstStyle>
            <a:lvl1pPr algn="r">
              <a:defRPr sz="1488">
                <a:solidFill>
                  <a:schemeClr val="tx1">
                    <a:tint val="75000"/>
                  </a:schemeClr>
                </a:solidFill>
              </a:defRPr>
            </a:lvl1pPr>
          </a:lstStyle>
          <a:p>
            <a:fld id="{C9ADA638-F4B3-448F-B9A1-B5EBDAAA530E}" type="slidenum">
              <a:rPr lang="en-US" smtClean="0"/>
              <a:t>‹#›</a:t>
            </a:fld>
            <a:endParaRPr lang="en-US"/>
          </a:p>
        </p:txBody>
      </p:sp>
    </p:spTree>
    <p:extLst>
      <p:ext uri="{BB962C8B-B14F-4D97-AF65-F5344CB8AC3E}">
        <p14:creationId xmlns:p14="http://schemas.microsoft.com/office/powerpoint/2010/main" val="229293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prepwatch.org/resources/guidance-standard-operating-procedures-for-addressing-partner-relationships-and-gender-based-violence-in-pre-exposure-prophylaxis-prep-services/"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50511C3-182C-464B-8C14-067D97B2254C}"/>
              </a:ext>
            </a:extLst>
          </p:cNvPr>
          <p:cNvSpPr/>
          <p:nvPr/>
        </p:nvSpPr>
        <p:spPr>
          <a:xfrm>
            <a:off x="2980587" y="9269988"/>
            <a:ext cx="3566617" cy="555987"/>
          </a:xfrm>
          <a:prstGeom prst="rect">
            <a:avLst/>
          </a:prstGeom>
          <a:solidFill>
            <a:srgbClr val="E2AFD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indent="-228600" defTabSz="346075"/>
            <a:r>
              <a:rPr lang="en-US" sz="1200" dirty="0">
                <a:solidFill>
                  <a:schemeClr val="tx1">
                    <a:lumMod val="75000"/>
                    <a:lumOff val="25000"/>
                  </a:schemeClr>
                </a:solidFill>
                <a:sym typeface="Wingdings" panose="05000000000000000000" pitchFamily="2" charset="2"/>
              </a:rPr>
              <a:t>	</a:t>
            </a:r>
            <a:r>
              <a:rPr lang="en-US" sz="1200" b="1" dirty="0">
                <a:solidFill>
                  <a:schemeClr val="tx1">
                    <a:lumMod val="75000"/>
                    <a:lumOff val="25000"/>
                  </a:schemeClr>
                </a:solidFill>
              </a:rPr>
              <a:t>Final counseling and decision regarding PrEP use and PrEP method choice</a:t>
            </a:r>
          </a:p>
        </p:txBody>
      </p:sp>
      <p:sp>
        <p:nvSpPr>
          <p:cNvPr id="72" name="Arrow: Down 71">
            <a:extLst>
              <a:ext uri="{FF2B5EF4-FFF2-40B4-BE49-F238E27FC236}">
                <a16:creationId xmlns:a16="http://schemas.microsoft.com/office/drawing/2014/main" id="{E852524A-0C2E-46B8-92AB-E7B8F854BCB0}"/>
              </a:ext>
            </a:extLst>
          </p:cNvPr>
          <p:cNvSpPr/>
          <p:nvPr/>
        </p:nvSpPr>
        <p:spPr>
          <a:xfrm>
            <a:off x="5991965" y="8658225"/>
            <a:ext cx="320040" cy="658094"/>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sp>
        <p:nvSpPr>
          <p:cNvPr id="74" name="Rectangle 73">
            <a:extLst>
              <a:ext uri="{FF2B5EF4-FFF2-40B4-BE49-F238E27FC236}">
                <a16:creationId xmlns:a16="http://schemas.microsoft.com/office/drawing/2014/main" id="{AD5F60AC-FF13-4280-90D0-D1EE0A0C8E98}"/>
              </a:ext>
            </a:extLst>
          </p:cNvPr>
          <p:cNvSpPr/>
          <p:nvPr/>
        </p:nvSpPr>
        <p:spPr>
          <a:xfrm>
            <a:off x="4286809" y="7237353"/>
            <a:ext cx="2217201" cy="1463737"/>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bIns="91440" rtlCol="0" anchor="ctr" anchorCtr="0"/>
          <a:lstStyle/>
          <a:p>
            <a:pPr defTabSz="230188">
              <a:lnSpc>
                <a:spcPct val="90000"/>
              </a:lnSpc>
            </a:pPr>
            <a:r>
              <a:rPr lang="en-US" sz="1200" dirty="0">
                <a:solidFill>
                  <a:schemeClr val="bg1"/>
                </a:solidFill>
                <a:sym typeface="Wingdings" panose="05000000000000000000" pitchFamily="2" charset="2"/>
              </a:rPr>
              <a:t>	</a:t>
            </a:r>
            <a:r>
              <a:rPr lang="en-US" sz="1200" dirty="0">
                <a:solidFill>
                  <a:schemeClr val="bg1"/>
                </a:solidFill>
              </a:rPr>
              <a:t>Review tips for telling  </a:t>
            </a:r>
          </a:p>
          <a:p>
            <a:pPr defTabSz="230188">
              <a:lnSpc>
                <a:spcPct val="90000"/>
              </a:lnSpc>
            </a:pPr>
            <a:r>
              <a:rPr lang="en-US" sz="1200" dirty="0">
                <a:solidFill>
                  <a:schemeClr val="bg1"/>
                </a:solidFill>
              </a:rPr>
              <a:t>       a partner</a:t>
            </a:r>
          </a:p>
          <a:p>
            <a:pPr marL="228600" indent="-228600" defTabSz="230188">
              <a:lnSpc>
                <a:spcPct val="90000"/>
              </a:lnSpc>
              <a:spcBef>
                <a:spcPts val="600"/>
              </a:spcBef>
            </a:pPr>
            <a:r>
              <a:rPr lang="en-US" sz="1200" dirty="0">
                <a:solidFill>
                  <a:schemeClr val="bg1"/>
                </a:solidFill>
                <a:sym typeface="Wingdings" panose="05000000000000000000" pitchFamily="2" charset="2"/>
              </a:rPr>
              <a:t>	</a:t>
            </a:r>
            <a:r>
              <a:rPr lang="en-US" sz="1200" dirty="0">
                <a:solidFill>
                  <a:schemeClr val="bg1"/>
                </a:solidFill>
              </a:rPr>
              <a:t>Schedule an appointment for the client and partner </a:t>
            </a:r>
            <a:br>
              <a:rPr lang="en-US" sz="1200" dirty="0">
                <a:solidFill>
                  <a:schemeClr val="bg1"/>
                </a:solidFill>
              </a:rPr>
            </a:br>
            <a:r>
              <a:rPr lang="en-US" sz="1200" dirty="0">
                <a:solidFill>
                  <a:schemeClr val="bg1"/>
                </a:solidFill>
              </a:rPr>
              <a:t>if the client wants the provider’s help telling partner about PrEP use</a:t>
            </a:r>
          </a:p>
        </p:txBody>
      </p:sp>
      <p:sp>
        <p:nvSpPr>
          <p:cNvPr id="93" name="Rectangle: Rounded Corners 92">
            <a:extLst>
              <a:ext uri="{FF2B5EF4-FFF2-40B4-BE49-F238E27FC236}">
                <a16:creationId xmlns:a16="http://schemas.microsoft.com/office/drawing/2014/main" id="{E4E0D62F-D049-4F31-8BF2-A80D26FF8794}"/>
              </a:ext>
            </a:extLst>
          </p:cNvPr>
          <p:cNvSpPr/>
          <p:nvPr/>
        </p:nvSpPr>
        <p:spPr>
          <a:xfrm>
            <a:off x="1677073" y="9099749"/>
            <a:ext cx="1401583" cy="896464"/>
          </a:xfrm>
          <a:prstGeom prst="roundRect">
            <a:avLst/>
          </a:prstGeom>
          <a:solidFill>
            <a:schemeClr val="bg1"/>
          </a:solidFill>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solidFill>
                  <a:srgbClr val="5B348D"/>
                </a:solidFill>
              </a:rPr>
              <a:t>Document that provider asked about </a:t>
            </a:r>
            <a:r>
              <a:rPr lang="en-US" sz="1000" b="1" dirty="0">
                <a:solidFill>
                  <a:srgbClr val="5B348D"/>
                </a:solidFill>
              </a:rPr>
              <a:t>GBV</a:t>
            </a:r>
            <a:r>
              <a:rPr lang="en-US" sz="1000" dirty="0">
                <a:solidFill>
                  <a:srgbClr val="5B348D"/>
                </a:solidFill>
              </a:rPr>
              <a:t> as part of PrEP counseling in the </a:t>
            </a:r>
            <a:br>
              <a:rPr lang="en-US" sz="1000" dirty="0">
                <a:solidFill>
                  <a:srgbClr val="5B348D"/>
                </a:solidFill>
              </a:rPr>
            </a:br>
            <a:r>
              <a:rPr lang="en-US" sz="1000" u="sng" dirty="0">
                <a:solidFill>
                  <a:srgbClr val="5B348D"/>
                </a:solidFill>
              </a:rPr>
              <a:t>PrEP registry</a:t>
            </a:r>
          </a:p>
        </p:txBody>
      </p:sp>
      <p:cxnSp>
        <p:nvCxnSpPr>
          <p:cNvPr id="45" name="Connector: Elbow 44">
            <a:extLst>
              <a:ext uri="{FF2B5EF4-FFF2-40B4-BE49-F238E27FC236}">
                <a16:creationId xmlns:a16="http://schemas.microsoft.com/office/drawing/2014/main" id="{CCEEB921-6D7A-4D74-A95E-C01F75129D4B}"/>
              </a:ext>
            </a:extLst>
          </p:cNvPr>
          <p:cNvCxnSpPr>
            <a:cxnSpLocks/>
          </p:cNvCxnSpPr>
          <p:nvPr/>
        </p:nvCxnSpPr>
        <p:spPr>
          <a:xfrm rot="16200000" flipH="1">
            <a:off x="1851983" y="4943649"/>
            <a:ext cx="4383754" cy="6264642"/>
          </a:xfrm>
          <a:prstGeom prst="bentConnector2">
            <a:avLst/>
          </a:prstGeom>
          <a:ln w="161925">
            <a:solidFill>
              <a:srgbClr val="5B348D"/>
            </a:solidFill>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A32018A3-A877-403C-869F-4616680C4EFB}"/>
              </a:ext>
            </a:extLst>
          </p:cNvPr>
          <p:cNvCxnSpPr>
            <a:cxnSpLocks/>
          </p:cNvCxnSpPr>
          <p:nvPr/>
        </p:nvCxnSpPr>
        <p:spPr>
          <a:xfrm rot="16200000" flipV="1">
            <a:off x="5398909" y="8619660"/>
            <a:ext cx="2770787" cy="666262"/>
          </a:xfrm>
          <a:prstGeom prst="bentConnector3">
            <a:avLst>
              <a:gd name="adj1" fmla="val 99925"/>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71" name="Arrow: Down 70">
            <a:extLst>
              <a:ext uri="{FF2B5EF4-FFF2-40B4-BE49-F238E27FC236}">
                <a16:creationId xmlns:a16="http://schemas.microsoft.com/office/drawing/2014/main" id="{AD63193F-E299-406F-8560-0782AF5E6C40}"/>
              </a:ext>
            </a:extLst>
          </p:cNvPr>
          <p:cNvSpPr/>
          <p:nvPr/>
        </p:nvSpPr>
        <p:spPr>
          <a:xfrm>
            <a:off x="3891047" y="6586416"/>
            <a:ext cx="320040" cy="2729904"/>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sp>
        <p:nvSpPr>
          <p:cNvPr id="73" name="Rectangle 72">
            <a:extLst>
              <a:ext uri="{FF2B5EF4-FFF2-40B4-BE49-F238E27FC236}">
                <a16:creationId xmlns:a16="http://schemas.microsoft.com/office/drawing/2014/main" id="{D8A3424C-6CC3-4AAF-9E93-A2DF99F1FC88}"/>
              </a:ext>
            </a:extLst>
          </p:cNvPr>
          <p:cNvSpPr/>
          <p:nvPr/>
        </p:nvSpPr>
        <p:spPr>
          <a:xfrm>
            <a:off x="3835075" y="5563486"/>
            <a:ext cx="2091809" cy="1339451"/>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nchorCtr="0"/>
          <a:lstStyle/>
          <a:p>
            <a:pPr marL="230188" indent="-230188" defTabSz="230188">
              <a:lnSpc>
                <a:spcPct val="90000"/>
              </a:lnSpc>
              <a:buClr>
                <a:schemeClr val="bg1"/>
              </a:buClr>
            </a:pPr>
            <a:r>
              <a:rPr lang="en-US" sz="1200" dirty="0">
                <a:solidFill>
                  <a:schemeClr val="bg1"/>
                </a:solidFill>
                <a:sym typeface="Wingdings" panose="05000000000000000000" pitchFamily="2" charset="2"/>
              </a:rPr>
              <a:t>	</a:t>
            </a:r>
            <a:r>
              <a:rPr lang="en-US" sz="1200" dirty="0">
                <a:solidFill>
                  <a:schemeClr val="bg1"/>
                </a:solidFill>
              </a:rPr>
              <a:t>Review strategies for </a:t>
            </a:r>
            <a:r>
              <a:rPr lang="en-US" sz="1200" b="1" dirty="0">
                <a:solidFill>
                  <a:schemeClr val="bg1"/>
                </a:solidFill>
              </a:rPr>
              <a:t>using</a:t>
            </a:r>
            <a:r>
              <a:rPr lang="en-US" sz="1200" dirty="0">
                <a:solidFill>
                  <a:schemeClr val="bg1"/>
                </a:solidFill>
              </a:rPr>
              <a:t> PrEP without partner’s knowledge</a:t>
            </a:r>
          </a:p>
          <a:p>
            <a:pPr marL="230188" indent="-230188" defTabSz="230188">
              <a:lnSpc>
                <a:spcPct val="90000"/>
              </a:lnSpc>
              <a:spcBef>
                <a:spcPts val="600"/>
              </a:spcBef>
              <a:buClr>
                <a:schemeClr val="bg1"/>
              </a:buClr>
            </a:pPr>
            <a:r>
              <a:rPr lang="en-US" sz="1200" dirty="0">
                <a:solidFill>
                  <a:schemeClr val="bg1"/>
                </a:solidFill>
                <a:sym typeface="Wingdings" panose="05000000000000000000" pitchFamily="2" charset="2"/>
              </a:rPr>
              <a:t>	</a:t>
            </a:r>
            <a:r>
              <a:rPr lang="en-US" sz="1200" dirty="0">
                <a:solidFill>
                  <a:schemeClr val="bg1"/>
                </a:solidFill>
              </a:rPr>
              <a:t>Brainstorm what to do if partner discovers PrEP use and becomes angry</a:t>
            </a:r>
          </a:p>
        </p:txBody>
      </p:sp>
      <p:cxnSp>
        <p:nvCxnSpPr>
          <p:cNvPr id="58" name="Connector: Elbow 57">
            <a:extLst>
              <a:ext uri="{FF2B5EF4-FFF2-40B4-BE49-F238E27FC236}">
                <a16:creationId xmlns:a16="http://schemas.microsoft.com/office/drawing/2014/main" id="{1A6F9729-660B-4D01-9B54-42D320712538}"/>
              </a:ext>
            </a:extLst>
          </p:cNvPr>
          <p:cNvCxnSpPr>
            <a:cxnSpLocks/>
          </p:cNvCxnSpPr>
          <p:nvPr/>
        </p:nvCxnSpPr>
        <p:spPr>
          <a:xfrm>
            <a:off x="2683097" y="6176552"/>
            <a:ext cx="1163330" cy="110834"/>
          </a:xfrm>
          <a:prstGeom prst="bentConnector3">
            <a:avLst>
              <a:gd name="adj1" fmla="val 42961"/>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EE43D71B-001A-4ABF-AEA5-073479409DC2}"/>
              </a:ext>
            </a:extLst>
          </p:cNvPr>
          <p:cNvSpPr/>
          <p:nvPr/>
        </p:nvSpPr>
        <p:spPr>
          <a:xfrm>
            <a:off x="4330623" y="2272360"/>
            <a:ext cx="2267530" cy="2431425"/>
          </a:xfrm>
          <a:prstGeom prst="rect">
            <a:avLst/>
          </a:prstGeom>
          <a:solidFill>
            <a:srgbClr val="FAF2C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31775" indent="-231775" defTabSz="230188">
              <a:lnSpc>
                <a:spcPct val="90000"/>
              </a:lnSpc>
              <a:spcBef>
                <a:spcPts val="800"/>
              </a:spcBef>
            </a:pPr>
            <a:endParaRPr lang="en-US" sz="700" dirty="0">
              <a:solidFill>
                <a:srgbClr val="5B348D"/>
              </a:solidFill>
              <a:sym typeface="Wingdings" panose="05000000000000000000" pitchFamily="2" charset="2"/>
            </a:endParaRPr>
          </a:p>
          <a:p>
            <a:pPr marL="231775" indent="-231775" defTabSz="230188">
              <a:lnSpc>
                <a:spcPct val="90000"/>
              </a:lnSpc>
              <a:spcBef>
                <a:spcPts val="800"/>
              </a:spcBef>
            </a:pPr>
            <a:r>
              <a:rPr lang="en-US" sz="1200" dirty="0">
                <a:solidFill>
                  <a:srgbClr val="5B348D"/>
                </a:solidFill>
                <a:sym typeface="Wingdings" panose="05000000000000000000" pitchFamily="2" charset="2"/>
              </a:rPr>
              <a:t>	</a:t>
            </a:r>
            <a:r>
              <a:rPr lang="en-US" sz="1200" dirty="0">
                <a:solidFill>
                  <a:srgbClr val="5B348D"/>
                </a:solidFill>
              </a:rPr>
              <a:t>Respond to the violence disclosed (first-line support/LIVES)</a:t>
            </a:r>
          </a:p>
          <a:p>
            <a:pPr marL="231775" indent="-231775" defTabSz="230188">
              <a:lnSpc>
                <a:spcPct val="90000"/>
              </a:lnSpc>
              <a:spcBef>
                <a:spcPts val="600"/>
              </a:spcBef>
              <a:defRPr/>
            </a:pPr>
            <a:r>
              <a:rPr lang="en-US" sz="1200" dirty="0">
                <a:solidFill>
                  <a:srgbClr val="5B348D"/>
                </a:solidFill>
                <a:sym typeface="Wingdings" panose="05000000000000000000" pitchFamily="2" charset="2"/>
              </a:rPr>
              <a:t></a:t>
            </a:r>
            <a:r>
              <a:rPr lang="en-US" sz="1200" dirty="0">
                <a:solidFill>
                  <a:srgbClr val="5B348D"/>
                </a:solidFill>
              </a:rPr>
              <a:t>	</a:t>
            </a:r>
            <a:r>
              <a:rPr kumimoji="0" lang="en-US" sz="1200" i="0" u="none" strike="noStrike" kern="1200" cap="none" spc="0" normalizeH="0" baseline="0" noProof="0" dirty="0">
                <a:ln>
                  <a:noFill/>
                </a:ln>
                <a:solidFill>
                  <a:srgbClr val="5B348D"/>
                </a:solidFill>
                <a:effectLst/>
                <a:uLnTx/>
                <a:uFillTx/>
                <a:ea typeface="+mn-ea"/>
                <a:cs typeface="+mn-cs"/>
              </a:rPr>
              <a:t>Counsel on PrEP </a:t>
            </a:r>
            <a:r>
              <a:rPr lang="en-US" sz="1200" dirty="0">
                <a:solidFill>
                  <a:srgbClr val="5B348D"/>
                </a:solidFill>
              </a:rPr>
              <a:t>use within abusive and controlling relationships</a:t>
            </a:r>
          </a:p>
          <a:p>
            <a:pPr marL="231775" marR="0" lvl="0" indent="-231775" algn="l" defTabSz="230188" rtl="0" eaLnBrk="1" fontAlgn="auto" latinLnBrk="0" hangingPunct="1">
              <a:lnSpc>
                <a:spcPct val="90000"/>
              </a:lnSpc>
              <a:spcBef>
                <a:spcPts val="600"/>
              </a:spcBef>
              <a:spcAft>
                <a:spcPts val="0"/>
              </a:spcAft>
              <a:buClrTx/>
              <a:buSzTx/>
              <a:buFontTx/>
              <a:buNone/>
              <a:tabLst/>
              <a:defRPr/>
            </a:pPr>
            <a:r>
              <a:rPr lang="en-US" sz="1200" dirty="0">
                <a:solidFill>
                  <a:srgbClr val="5B348D"/>
                </a:solidFill>
                <a:sym typeface="Wingdings" panose="05000000000000000000" pitchFamily="2" charset="2"/>
              </a:rPr>
              <a:t>	</a:t>
            </a:r>
            <a:r>
              <a:rPr kumimoji="0" lang="en-US" sz="1200" i="0" u="none" strike="noStrike" kern="1200" cap="none" spc="0" normalizeH="0" baseline="0" noProof="0" dirty="0">
                <a:ln>
                  <a:noFill/>
                </a:ln>
                <a:solidFill>
                  <a:srgbClr val="5B348D"/>
                </a:solidFill>
                <a:effectLst/>
                <a:uLnTx/>
                <a:uFillTx/>
                <a:ea typeface="+mn-ea"/>
                <a:cs typeface="+mn-cs"/>
              </a:rPr>
              <a:t>Decide whether to tell partner about using PrEP</a:t>
            </a:r>
          </a:p>
        </p:txBody>
      </p:sp>
      <p:cxnSp>
        <p:nvCxnSpPr>
          <p:cNvPr id="27" name="Straight Arrow Connector 26">
            <a:extLst>
              <a:ext uri="{FF2B5EF4-FFF2-40B4-BE49-F238E27FC236}">
                <a16:creationId xmlns:a16="http://schemas.microsoft.com/office/drawing/2014/main" id="{12BD1AA9-4916-480B-ABF6-A279DFCD8FBA}"/>
              </a:ext>
            </a:extLst>
          </p:cNvPr>
          <p:cNvCxnSpPr/>
          <p:nvPr/>
        </p:nvCxnSpPr>
        <p:spPr>
          <a:xfrm>
            <a:off x="2747258" y="2972597"/>
            <a:ext cx="1621417" cy="0"/>
          </a:xfrm>
          <a:prstGeom prst="straightConnector1">
            <a:avLst/>
          </a:prstGeom>
          <a:ln w="161925">
            <a:solidFill>
              <a:srgbClr val="5B348D"/>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F502A645-301B-49A0-8EDC-AB7A165F1AB2}"/>
              </a:ext>
            </a:extLst>
          </p:cNvPr>
          <p:cNvCxnSpPr>
            <a:cxnSpLocks/>
            <a:endCxn id="77" idx="1"/>
          </p:cNvCxnSpPr>
          <p:nvPr/>
        </p:nvCxnSpPr>
        <p:spPr>
          <a:xfrm flipV="1">
            <a:off x="2763048" y="3488073"/>
            <a:ext cx="1567575" cy="1560371"/>
          </a:xfrm>
          <a:prstGeom prst="bentConnector3">
            <a:avLst>
              <a:gd name="adj1" fmla="val 50000"/>
            </a:avLst>
          </a:prstGeom>
          <a:ln w="161925">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8E9C80-E032-4FB8-86D8-FA0E734C8F32}"/>
              </a:ext>
            </a:extLst>
          </p:cNvPr>
          <p:cNvCxnSpPr>
            <a:cxnSpLocks/>
          </p:cNvCxnSpPr>
          <p:nvPr/>
        </p:nvCxnSpPr>
        <p:spPr>
          <a:xfrm flipH="1">
            <a:off x="7555411" y="-256674"/>
            <a:ext cx="4264" cy="274320"/>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sp>
        <p:nvSpPr>
          <p:cNvPr id="7" name="Speech Bubble: Rectangle with Corners Rounded 6">
            <a:extLst>
              <a:ext uri="{FF2B5EF4-FFF2-40B4-BE49-F238E27FC236}">
                <a16:creationId xmlns:a16="http://schemas.microsoft.com/office/drawing/2014/main" id="{329278B2-06B7-4EA4-9F96-287A795E8F9B}"/>
              </a:ext>
            </a:extLst>
          </p:cNvPr>
          <p:cNvSpPr/>
          <p:nvPr/>
        </p:nvSpPr>
        <p:spPr>
          <a:xfrm>
            <a:off x="7195516" y="-725837"/>
            <a:ext cx="784779" cy="385009"/>
          </a:xfrm>
          <a:prstGeom prst="wedgeRoundRectCallout">
            <a:avLst>
              <a:gd name="adj1" fmla="val 5"/>
              <a:gd name="adj2" fmla="val 96112"/>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Fold line</a:t>
            </a:r>
          </a:p>
        </p:txBody>
      </p:sp>
      <p:sp>
        <p:nvSpPr>
          <p:cNvPr id="56" name="Rectangle 55">
            <a:extLst>
              <a:ext uri="{FF2B5EF4-FFF2-40B4-BE49-F238E27FC236}">
                <a16:creationId xmlns:a16="http://schemas.microsoft.com/office/drawing/2014/main" id="{8E887385-FD50-4624-B0D7-A4CD81BE015E}"/>
              </a:ext>
            </a:extLst>
          </p:cNvPr>
          <p:cNvSpPr/>
          <p:nvPr/>
        </p:nvSpPr>
        <p:spPr>
          <a:xfrm>
            <a:off x="7555411" y="0"/>
            <a:ext cx="7571879" cy="9666514"/>
          </a:xfrm>
          <a:prstGeom prst="rect">
            <a:avLst/>
          </a:prstGeom>
          <a:solidFill>
            <a:srgbClr val="5B3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F58B66-4576-497A-AFC8-865D475D5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669" y="9936481"/>
            <a:ext cx="718722" cy="553425"/>
          </a:xfrm>
          <a:prstGeom prst="rect">
            <a:avLst/>
          </a:prstGeom>
        </p:spPr>
      </p:pic>
      <p:sp>
        <p:nvSpPr>
          <p:cNvPr id="100" name="TextBox 99">
            <a:extLst>
              <a:ext uri="{FF2B5EF4-FFF2-40B4-BE49-F238E27FC236}">
                <a16:creationId xmlns:a16="http://schemas.microsoft.com/office/drawing/2014/main" id="{65826998-B0AC-4171-9594-4D2081B3A5BF}"/>
              </a:ext>
            </a:extLst>
          </p:cNvPr>
          <p:cNvSpPr txBox="1"/>
          <p:nvPr/>
        </p:nvSpPr>
        <p:spPr>
          <a:xfrm>
            <a:off x="8352524" y="725855"/>
            <a:ext cx="5888086" cy="1477328"/>
          </a:xfrm>
          <a:prstGeom prst="rect">
            <a:avLst/>
          </a:prstGeom>
          <a:noFill/>
        </p:spPr>
        <p:txBody>
          <a:bodyPr wrap="square" lIns="91440" tIns="45720" rIns="91440" bIns="45720" rtlCol="0" anchor="t">
            <a:spAutoFit/>
          </a:bodyPr>
          <a:lstStyle/>
          <a:p>
            <a:r>
              <a:rPr lang="en-US" sz="4400" dirty="0">
                <a:solidFill>
                  <a:schemeClr val="bg1"/>
                </a:solidFill>
                <a:latin typeface="Arial Black"/>
              </a:rPr>
              <a:t>PrEP Job Aid </a:t>
            </a:r>
            <a:br>
              <a:rPr lang="en-US" sz="4400" dirty="0">
                <a:latin typeface="Arial Black" panose="020B0A04020102020204" pitchFamily="34" charset="0"/>
              </a:rPr>
            </a:br>
            <a:r>
              <a:rPr lang="en-US" sz="2300" dirty="0">
                <a:solidFill>
                  <a:schemeClr val="bg1"/>
                </a:solidFill>
                <a:latin typeface="Arial Black"/>
              </a:rPr>
              <a:t>for discussing partner relationships</a:t>
            </a:r>
            <a:r>
              <a:rPr lang="en-US" sz="2300" dirty="0">
                <a:solidFill>
                  <a:schemeClr val="accent4"/>
                </a:solidFill>
                <a:latin typeface="Arial Black"/>
              </a:rPr>
              <a:t> </a:t>
            </a:r>
            <a:r>
              <a:rPr lang="en-US" sz="2300" dirty="0">
                <a:solidFill>
                  <a:schemeClr val="bg1"/>
                </a:solidFill>
                <a:latin typeface="Arial Black"/>
              </a:rPr>
              <a:t>and addressing GBV </a:t>
            </a:r>
            <a:endParaRPr lang="en-US" sz="2300" dirty="0">
              <a:solidFill>
                <a:schemeClr val="bg1"/>
              </a:solidFill>
              <a:latin typeface="Arial Black" panose="020B0A04020102020204" pitchFamily="34" charset="0"/>
            </a:endParaRPr>
          </a:p>
        </p:txBody>
      </p:sp>
      <p:sp>
        <p:nvSpPr>
          <p:cNvPr id="225" name="TextBox 224">
            <a:extLst>
              <a:ext uri="{FF2B5EF4-FFF2-40B4-BE49-F238E27FC236}">
                <a16:creationId xmlns:a16="http://schemas.microsoft.com/office/drawing/2014/main" id="{0D4E1FDC-BF90-4DD6-A57F-9287FBDE80A4}"/>
              </a:ext>
            </a:extLst>
          </p:cNvPr>
          <p:cNvSpPr txBox="1"/>
          <p:nvPr/>
        </p:nvSpPr>
        <p:spPr>
          <a:xfrm>
            <a:off x="7788849" y="8858484"/>
            <a:ext cx="7219707" cy="830997"/>
          </a:xfrm>
          <a:prstGeom prst="rect">
            <a:avLst/>
          </a:prstGeom>
          <a:noFill/>
          <a:ln>
            <a:noFill/>
          </a:ln>
        </p:spPr>
        <p:txBody>
          <a:bodyPr wrap="square" rtlCol="0">
            <a:spAutoFit/>
          </a:bodyPr>
          <a:lstStyle/>
          <a:p>
            <a:r>
              <a:rPr lang="en-US" sz="800" dirty="0">
                <a:solidFill>
                  <a:schemeClr val="bg1"/>
                </a:solidFill>
              </a:rPr>
              <a:t>This work was originally made possible by the generous support of the American people through the U.S. President’s Emergency Plan for AIDS Relief (PEPFAR) and the United States Agency for International Development (USAID). It is the result of a collaboration between the Community Health Clinic Model for Agency in Relationships and Safer Microbicide Adherence (CHARISMA) project; the Meeting Targets and Maintaining Epidemic Control (EpiC) project; the Reaching Impact, Saturation, and Epidemic Control (RISE) project; and the Collaboration for HIV Prevention Options to Control the Epidemic (CHOICE) activity. This job aid was updated via the Maximizing Options to Advance Informed Choice for HIV Prevention (MOSAIC) project. The contents are the responsibility of CHARISMA, EpiC, RISE, CHOICE, and MOSAIC  and do not necessarily reflect the views of PEPFAR, USAID, or the United States Government.</a:t>
            </a:r>
          </a:p>
        </p:txBody>
      </p:sp>
      <p:pic>
        <p:nvPicPr>
          <p:cNvPr id="1026" name="Picture 2">
            <a:extLst>
              <a:ext uri="{FF2B5EF4-FFF2-40B4-BE49-F238E27FC236}">
                <a16:creationId xmlns:a16="http://schemas.microsoft.com/office/drawing/2014/main" id="{1B1E34A4-A869-4EB1-AFDA-E04016FBC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3190" y="9996213"/>
            <a:ext cx="707760" cy="40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140341D-8B51-49B8-BA6F-B2C68FA75012}"/>
              </a:ext>
            </a:extLst>
          </p:cNvPr>
          <p:cNvPicPr>
            <a:picLocks noChangeAspect="1"/>
          </p:cNvPicPr>
          <p:nvPr/>
        </p:nvPicPr>
        <p:blipFill>
          <a:blip r:embed="rId5"/>
          <a:stretch>
            <a:fillRect/>
          </a:stretch>
        </p:blipFill>
        <p:spPr>
          <a:xfrm>
            <a:off x="12976407" y="9957358"/>
            <a:ext cx="749346" cy="500810"/>
          </a:xfrm>
          <a:prstGeom prst="rect">
            <a:avLst/>
          </a:prstGeom>
        </p:spPr>
      </p:pic>
      <p:sp>
        <p:nvSpPr>
          <p:cNvPr id="4" name="TextBox 3">
            <a:extLst>
              <a:ext uri="{FF2B5EF4-FFF2-40B4-BE49-F238E27FC236}">
                <a16:creationId xmlns:a16="http://schemas.microsoft.com/office/drawing/2014/main" id="{26F77E20-7A70-4ECD-BE19-BE51DEC18009}"/>
              </a:ext>
            </a:extLst>
          </p:cNvPr>
          <p:cNvSpPr txBox="1"/>
          <p:nvPr/>
        </p:nvSpPr>
        <p:spPr>
          <a:xfrm>
            <a:off x="8353113" y="2156952"/>
            <a:ext cx="6412600" cy="6957289"/>
          </a:xfrm>
          <a:prstGeom prst="rect">
            <a:avLst/>
          </a:prstGeom>
          <a:noFill/>
        </p:spPr>
        <p:txBody>
          <a:bodyPr wrap="square" lIns="91440" tIns="45720" rIns="91440" bIns="45720" rtlCol="0" anchor="t">
            <a:spAutoFit/>
          </a:bodyPr>
          <a:lstStyle/>
          <a:p>
            <a:pPr>
              <a:spcBef>
                <a:spcPts val="600"/>
              </a:spcBef>
            </a:pPr>
            <a:r>
              <a:rPr lang="en-US" sz="1400" b="1" dirty="0">
                <a:solidFill>
                  <a:schemeClr val="bg1"/>
                </a:solidFill>
              </a:rPr>
              <a:t>Overview</a:t>
            </a:r>
          </a:p>
          <a:p>
            <a:pPr marL="285750" indent="-285750">
              <a:spcBef>
                <a:spcPts val="300"/>
              </a:spcBef>
              <a:buFont typeface="Arial" panose="020B0604020202020204" pitchFamily="34" charset="0"/>
              <a:buChar char="•"/>
            </a:pPr>
            <a:r>
              <a:rPr lang="en-US" sz="1200" dirty="0">
                <a:solidFill>
                  <a:schemeClr val="bg1"/>
                </a:solidFill>
              </a:rPr>
              <a:t>This Job Aid is designed to be used by providers during PrEP visits with the standard operating procedures (SOP) developed based on </a:t>
            </a:r>
            <a:r>
              <a:rPr lang="en-US" sz="1200" i="1" dirty="0">
                <a:solidFill>
                  <a:schemeClr val="bg1"/>
                </a:solidFill>
                <a:hlinkClick r:id="rId6">
                  <a:extLst>
                    <a:ext uri="{A12FA001-AC4F-418D-AE19-62706E023703}">
                      <ahyp:hlinkClr xmlns:ahyp="http://schemas.microsoft.com/office/drawing/2018/hyperlinkcolor" val="tx"/>
                    </a:ext>
                  </a:extLst>
                </a:hlinkClick>
              </a:rPr>
              <a:t>Development Guidance: Standard Operating Procedures for Addressing Partner Relationships and Gender-Based Violence in Pre-Exposure Prophylaxis (PrEP) Services</a:t>
            </a:r>
            <a:r>
              <a:rPr lang="en-US" sz="1200" i="1" dirty="0">
                <a:solidFill>
                  <a:schemeClr val="bg1"/>
                </a:solidFill>
              </a:rPr>
              <a:t>.  </a:t>
            </a:r>
            <a:endParaRPr lang="en-US" sz="1200" i="1" dirty="0">
              <a:solidFill>
                <a:schemeClr val="bg1"/>
              </a:solidFill>
              <a:ea typeface="Calibri"/>
              <a:cs typeface="Calibri"/>
            </a:endParaRPr>
          </a:p>
          <a:p>
            <a:pPr marL="285750" indent="-285750">
              <a:spcBef>
                <a:spcPts val="300"/>
              </a:spcBef>
              <a:buFont typeface="Arial" panose="020B0604020202020204" pitchFamily="34" charset="0"/>
              <a:buChar char="•"/>
            </a:pPr>
            <a:r>
              <a:rPr lang="en-US" sz="1200" dirty="0">
                <a:solidFill>
                  <a:schemeClr val="bg1"/>
                </a:solidFill>
              </a:rPr>
              <a:t>Providers initiating a client on PrEP, refilling a PrEP supply, or helping a client who is struggling to use PrEP as prescribed can use this Job Aid to ask about a client’s relationships with their partner(s). This includes asking about gender-based violence (GBV), responding to disclosures of violence, and counseling on how to use PrEP with or without a partner’s knowledge.* For more on provider training, managing spontaneous disclosures of violence, and establishing violence response referral networks, please see the SOP.</a:t>
            </a:r>
            <a:endParaRPr lang="en-US" sz="1200" dirty="0">
              <a:solidFill>
                <a:schemeClr val="bg1"/>
              </a:solidFill>
              <a:ea typeface="Calibri"/>
              <a:cs typeface="Calibri"/>
            </a:endParaRPr>
          </a:p>
          <a:p>
            <a:pPr>
              <a:lnSpc>
                <a:spcPct val="95000"/>
              </a:lnSpc>
              <a:spcBef>
                <a:spcPts val="1200"/>
              </a:spcBef>
            </a:pPr>
            <a:r>
              <a:rPr lang="en-US" sz="1400" b="1" dirty="0">
                <a:solidFill>
                  <a:schemeClr val="bg1"/>
                </a:solidFill>
              </a:rPr>
              <a:t>Instructions for Use</a:t>
            </a:r>
            <a:endParaRPr lang="en-US" sz="1400" b="1" dirty="0">
              <a:solidFill>
                <a:schemeClr val="bg1"/>
              </a:solidFill>
              <a:ea typeface="Calibri"/>
              <a:cs typeface="Calibri"/>
            </a:endParaRPr>
          </a:p>
          <a:p>
            <a:pPr marL="285750" indent="-285750">
              <a:spcBef>
                <a:spcPts val="300"/>
              </a:spcBef>
              <a:buFont typeface="Arial" panose="020B0604020202020204" pitchFamily="34" charset="0"/>
              <a:buChar char="•"/>
            </a:pPr>
            <a:r>
              <a:rPr lang="en-US" sz="1200" dirty="0">
                <a:solidFill>
                  <a:schemeClr val="bg1"/>
                </a:solidFill>
              </a:rPr>
              <a:t>Begin at the arrow labeled “Start” on either the summary or detailed version of the PrEP Job Aid, depending on your preference. Complete each step indicated by the tick boxes before moving on to the next step.</a:t>
            </a:r>
            <a:endParaRPr lang="en-US" sz="1200" strike="sngStrike" dirty="0">
              <a:solidFill>
                <a:schemeClr val="bg1"/>
              </a:solidFill>
              <a:cs typeface="Calibri"/>
            </a:endParaRPr>
          </a:p>
          <a:p>
            <a:pPr marL="285750" indent="-285750">
              <a:spcBef>
                <a:spcPts val="300"/>
              </a:spcBef>
              <a:buFont typeface="Arial" panose="020B0604020202020204" pitchFamily="34" charset="0"/>
              <a:buChar char="•"/>
            </a:pPr>
            <a:r>
              <a:rPr lang="en-US" sz="1200" dirty="0">
                <a:solidFill>
                  <a:schemeClr val="bg1"/>
                </a:solidFill>
              </a:rPr>
              <a:t>When decisions are required, follow the relevant arrow according to the client’s wishes or responses. </a:t>
            </a:r>
            <a:endParaRPr lang="en-US" sz="1200" dirty="0">
              <a:solidFill>
                <a:schemeClr val="bg1"/>
              </a:solidFill>
              <a:ea typeface="Calibri"/>
              <a:cs typeface="Calibri"/>
            </a:endParaRPr>
          </a:p>
          <a:p>
            <a:pPr marL="285750" indent="-285750">
              <a:spcBef>
                <a:spcPts val="300"/>
              </a:spcBef>
              <a:buFont typeface="Arial" panose="020B0604020202020204" pitchFamily="34" charset="0"/>
              <a:buChar char="•"/>
            </a:pPr>
            <a:r>
              <a:rPr lang="en-US" sz="1200" dirty="0">
                <a:solidFill>
                  <a:schemeClr val="bg1"/>
                </a:solidFill>
              </a:rPr>
              <a:t>Text in </a:t>
            </a:r>
            <a:r>
              <a:rPr lang="en-US" sz="1200" i="1" dirty="0">
                <a:solidFill>
                  <a:schemeClr val="bg1"/>
                </a:solidFill>
              </a:rPr>
              <a:t>italics</a:t>
            </a:r>
            <a:r>
              <a:rPr lang="en-US" sz="1200" dirty="0">
                <a:solidFill>
                  <a:schemeClr val="bg1"/>
                </a:solidFill>
              </a:rPr>
              <a:t> on the detailed flow chart is a suggested script. </a:t>
            </a:r>
            <a:endParaRPr lang="en-US" sz="1200" b="1" dirty="0">
              <a:solidFill>
                <a:schemeClr val="bg1"/>
              </a:solidFill>
            </a:endParaRPr>
          </a:p>
          <a:p>
            <a:pPr>
              <a:lnSpc>
                <a:spcPct val="95000"/>
              </a:lnSpc>
              <a:spcBef>
                <a:spcPts val="1200"/>
              </a:spcBef>
            </a:pPr>
            <a:r>
              <a:rPr lang="en-US" sz="1400" b="1" dirty="0">
                <a:solidFill>
                  <a:schemeClr val="bg1"/>
                </a:solidFill>
              </a:rPr>
              <a:t>Instructions for Adaptation</a:t>
            </a:r>
            <a:endParaRPr lang="en-US" sz="1400" b="1" dirty="0">
              <a:solidFill>
                <a:schemeClr val="bg1"/>
              </a:solidFill>
              <a:ea typeface="Calibri"/>
              <a:cs typeface="Calibri"/>
            </a:endParaRPr>
          </a:p>
          <a:p>
            <a:pPr marL="285750" indent="-285750">
              <a:spcBef>
                <a:spcPts val="300"/>
              </a:spcBef>
              <a:buFont typeface="Arial" panose="020B0604020202020204" pitchFamily="34" charset="0"/>
              <a:buChar char="•"/>
            </a:pPr>
            <a:r>
              <a:rPr lang="en-US" sz="1200" dirty="0">
                <a:solidFill>
                  <a:schemeClr val="bg1"/>
                </a:solidFill>
              </a:rPr>
              <a:t>Questions about </a:t>
            </a:r>
            <a:r>
              <a:rPr lang="en-US" sz="1200" b="1" dirty="0">
                <a:solidFill>
                  <a:schemeClr val="bg1"/>
                </a:solidFill>
              </a:rPr>
              <a:t>GBV</a:t>
            </a:r>
            <a:r>
              <a:rPr lang="en-US" sz="1200" dirty="0">
                <a:solidFill>
                  <a:schemeClr val="bg1"/>
                </a:solidFill>
              </a:rPr>
              <a:t> and other local specifications, such as mandatory reporting requirements, should be revised per national/clinic guidance. </a:t>
            </a:r>
            <a:endParaRPr lang="en-US" sz="1200" dirty="0">
              <a:solidFill>
                <a:schemeClr val="bg1"/>
              </a:solidFill>
              <a:ea typeface="Calibri"/>
              <a:cs typeface="Calibri"/>
            </a:endParaRPr>
          </a:p>
          <a:p>
            <a:pPr marL="285750" indent="-285750">
              <a:spcBef>
                <a:spcPts val="300"/>
              </a:spcBef>
              <a:buFont typeface="Arial" panose="020B0604020202020204" pitchFamily="34" charset="0"/>
              <a:buChar char="•"/>
            </a:pPr>
            <a:r>
              <a:rPr lang="en-US" sz="1200" dirty="0">
                <a:solidFill>
                  <a:schemeClr val="bg1"/>
                </a:solidFill>
              </a:rPr>
              <a:t>The boxes outlined with dashed borders describe the monitoring process that should be undertaken after the interaction with the client has ended. Revise as needed according to clinic processes.</a:t>
            </a:r>
            <a:endParaRPr lang="en-US" sz="1200" dirty="0">
              <a:solidFill>
                <a:schemeClr val="bg1"/>
              </a:solidFill>
              <a:ea typeface="Calibri"/>
              <a:cs typeface="Calibri"/>
            </a:endParaRPr>
          </a:p>
          <a:p>
            <a:pPr marL="285750" indent="-285750">
              <a:spcBef>
                <a:spcPts val="300"/>
              </a:spcBef>
              <a:buFont typeface="Arial" panose="020B0604020202020204" pitchFamily="34" charset="0"/>
              <a:buChar char="•"/>
            </a:pPr>
            <a:r>
              <a:rPr lang="en-US" sz="1200" dirty="0">
                <a:solidFill>
                  <a:schemeClr val="bg1"/>
                </a:solidFill>
              </a:rPr>
              <a:t>Text that will require review and/or adaptation, including the titles of forms/materials used at your site, is </a:t>
            </a:r>
            <a:r>
              <a:rPr lang="en-US" sz="1200" u="sng" dirty="0">
                <a:solidFill>
                  <a:schemeClr val="bg1"/>
                </a:solidFill>
              </a:rPr>
              <a:t>underlined</a:t>
            </a:r>
            <a:r>
              <a:rPr lang="en-US" sz="1200" dirty="0">
                <a:solidFill>
                  <a:schemeClr val="bg1"/>
                </a:solidFill>
              </a:rPr>
              <a:t>.</a:t>
            </a:r>
            <a:endParaRPr lang="en-US" sz="1200" dirty="0">
              <a:solidFill>
                <a:schemeClr val="bg1"/>
              </a:solidFill>
              <a:ea typeface="Calibri"/>
              <a:cs typeface="Calibri"/>
            </a:endParaRPr>
          </a:p>
          <a:p>
            <a:pPr marL="285750" indent="-285750">
              <a:spcBef>
                <a:spcPts val="300"/>
              </a:spcBef>
              <a:buFont typeface="Arial" panose="020B0604020202020204" pitchFamily="34" charset="0"/>
              <a:buChar char="•"/>
            </a:pPr>
            <a:r>
              <a:rPr lang="en-US" sz="1200" dirty="0">
                <a:solidFill>
                  <a:schemeClr val="bg1"/>
                </a:solidFill>
              </a:rPr>
              <a:t>Delete these “Instructions for Adaptation” before printing a final version of this job aid for your clinic.</a:t>
            </a:r>
            <a:endParaRPr lang="en-US" sz="1200" dirty="0">
              <a:solidFill>
                <a:schemeClr val="bg1"/>
              </a:solidFill>
              <a:ea typeface="Calibri"/>
              <a:cs typeface="Calibri"/>
            </a:endParaRPr>
          </a:p>
          <a:p>
            <a:pPr marL="285750" indent="-285750">
              <a:spcBef>
                <a:spcPts val="300"/>
              </a:spcBef>
              <a:buFont typeface="Arial" panose="020B0604020202020204" pitchFamily="34" charset="0"/>
              <a:buChar char="•"/>
            </a:pPr>
            <a:r>
              <a:rPr lang="en-US" sz="1200" dirty="0">
                <a:solidFill>
                  <a:schemeClr val="bg1"/>
                </a:solidFill>
              </a:rPr>
              <a:t>To print, copy the job aid/cover and the detailed flow chart two-sided on an A3-sheet and fold the sheet (finished/folded size: A4). </a:t>
            </a:r>
            <a:endParaRPr lang="en-US" sz="1200" dirty="0">
              <a:solidFill>
                <a:schemeClr val="bg1"/>
              </a:solidFill>
              <a:cs typeface="Calibri"/>
            </a:endParaRPr>
          </a:p>
          <a:p>
            <a:pPr>
              <a:spcBef>
                <a:spcPts val="300"/>
              </a:spcBef>
            </a:pPr>
            <a:r>
              <a:rPr lang="en-US" sz="1100" dirty="0">
                <a:solidFill>
                  <a:schemeClr val="bg1"/>
                </a:solidFill>
                <a:ea typeface="Calibri"/>
                <a:cs typeface="Calibri"/>
              </a:rPr>
              <a:t>*In accordance with USAID and PEPFAR guidance, the broad term “GBV” is used within this job aid to refer primarily to intimate partner violence and non-partner sexual violence, unless otherwise specified. </a:t>
            </a:r>
          </a:p>
        </p:txBody>
      </p:sp>
      <p:sp>
        <p:nvSpPr>
          <p:cNvPr id="75" name="Arrow: Down 74">
            <a:extLst>
              <a:ext uri="{FF2B5EF4-FFF2-40B4-BE49-F238E27FC236}">
                <a16:creationId xmlns:a16="http://schemas.microsoft.com/office/drawing/2014/main" id="{8163202A-AF0C-4F97-8B20-53613A41BD3B}"/>
              </a:ext>
            </a:extLst>
          </p:cNvPr>
          <p:cNvSpPr/>
          <p:nvPr/>
        </p:nvSpPr>
        <p:spPr>
          <a:xfrm>
            <a:off x="6001947" y="4530371"/>
            <a:ext cx="320040" cy="2745650"/>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sp>
        <p:nvSpPr>
          <p:cNvPr id="76" name="Arrow: Down 75">
            <a:extLst>
              <a:ext uri="{FF2B5EF4-FFF2-40B4-BE49-F238E27FC236}">
                <a16:creationId xmlns:a16="http://schemas.microsoft.com/office/drawing/2014/main" id="{17766678-BB46-4F1F-8DC9-488F906E5F54}"/>
              </a:ext>
            </a:extLst>
          </p:cNvPr>
          <p:cNvSpPr/>
          <p:nvPr/>
        </p:nvSpPr>
        <p:spPr>
          <a:xfrm>
            <a:off x="4599722" y="4511946"/>
            <a:ext cx="320040" cy="1091577"/>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sp>
        <p:nvSpPr>
          <p:cNvPr id="87" name="Rectangle 86">
            <a:extLst>
              <a:ext uri="{FF2B5EF4-FFF2-40B4-BE49-F238E27FC236}">
                <a16:creationId xmlns:a16="http://schemas.microsoft.com/office/drawing/2014/main" id="{15D73DE4-186A-494B-8D92-1315F7F3A102}"/>
              </a:ext>
            </a:extLst>
          </p:cNvPr>
          <p:cNvSpPr/>
          <p:nvPr/>
        </p:nvSpPr>
        <p:spPr>
          <a:xfrm>
            <a:off x="4336054" y="4261461"/>
            <a:ext cx="884622" cy="440372"/>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b="1">
                <a:solidFill>
                  <a:schemeClr val="bg1"/>
                </a:solidFill>
                <a:latin typeface="Calibri" panose="020F0502020204030204"/>
              </a:rPr>
              <a:t>Does not want to tell partner</a:t>
            </a:r>
          </a:p>
        </p:txBody>
      </p:sp>
      <p:sp>
        <p:nvSpPr>
          <p:cNvPr id="88" name="Rectangle 87">
            <a:extLst>
              <a:ext uri="{FF2B5EF4-FFF2-40B4-BE49-F238E27FC236}">
                <a16:creationId xmlns:a16="http://schemas.microsoft.com/office/drawing/2014/main" id="{FCB117F8-DFD9-4EAB-80B9-48DC194E4924}"/>
              </a:ext>
            </a:extLst>
          </p:cNvPr>
          <p:cNvSpPr/>
          <p:nvPr/>
        </p:nvSpPr>
        <p:spPr>
          <a:xfrm>
            <a:off x="5709674" y="4261534"/>
            <a:ext cx="884622" cy="440372"/>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b="1">
                <a:solidFill>
                  <a:schemeClr val="bg1"/>
                </a:solidFill>
              </a:rPr>
              <a:t>Wants to tell partner</a:t>
            </a:r>
          </a:p>
        </p:txBody>
      </p:sp>
      <p:sp>
        <p:nvSpPr>
          <p:cNvPr id="95" name="TextBox 94">
            <a:extLst>
              <a:ext uri="{FF2B5EF4-FFF2-40B4-BE49-F238E27FC236}">
                <a16:creationId xmlns:a16="http://schemas.microsoft.com/office/drawing/2014/main" id="{72C34284-0F60-4CD2-9494-305A962EC7C2}"/>
              </a:ext>
            </a:extLst>
          </p:cNvPr>
          <p:cNvSpPr txBox="1"/>
          <p:nvPr/>
        </p:nvSpPr>
        <p:spPr>
          <a:xfrm>
            <a:off x="-22012" y="-906"/>
            <a:ext cx="7577423" cy="692497"/>
          </a:xfrm>
          <a:prstGeom prst="rect">
            <a:avLst/>
          </a:prstGeom>
          <a:solidFill>
            <a:srgbClr val="5B348D"/>
          </a:solidFill>
          <a:ln>
            <a:noFill/>
          </a:ln>
          <a:effectLst/>
        </p:spPr>
        <p:txBody>
          <a:bodyPr wrap="square" lIns="365760" tIns="274320" rIns="182880" bIns="182880" rtlCol="0">
            <a:spAutoFit/>
          </a:bodyPr>
          <a:lstStyle/>
          <a:p>
            <a:r>
              <a:rPr lang="en-US" sz="1500" b="1" dirty="0">
                <a:solidFill>
                  <a:schemeClr val="bg1"/>
                </a:solidFill>
              </a:rPr>
              <a:t>   Summary of steps for discussing partner relationships and PrEP use</a:t>
            </a:r>
          </a:p>
        </p:txBody>
      </p:sp>
      <p:cxnSp>
        <p:nvCxnSpPr>
          <p:cNvPr id="121" name="Straight Connector 120">
            <a:extLst>
              <a:ext uri="{FF2B5EF4-FFF2-40B4-BE49-F238E27FC236}">
                <a16:creationId xmlns:a16="http://schemas.microsoft.com/office/drawing/2014/main" id="{37A12192-49C3-4D27-B53A-33FBA24FD3A8}"/>
              </a:ext>
            </a:extLst>
          </p:cNvPr>
          <p:cNvCxnSpPr>
            <a:cxnSpLocks/>
          </p:cNvCxnSpPr>
          <p:nvPr/>
        </p:nvCxnSpPr>
        <p:spPr>
          <a:xfrm>
            <a:off x="7563528" y="10711148"/>
            <a:ext cx="0" cy="317989"/>
          </a:xfrm>
          <a:prstGeom prst="line">
            <a:avLst/>
          </a:prstGeom>
          <a:ln w="12700">
            <a:prstDash val="dash"/>
          </a:ln>
        </p:spPr>
        <p:style>
          <a:lnRef idx="1">
            <a:schemeClr val="accent5"/>
          </a:lnRef>
          <a:fillRef idx="0">
            <a:schemeClr val="accent5"/>
          </a:fillRef>
          <a:effectRef idx="0">
            <a:schemeClr val="accent5"/>
          </a:effectRef>
          <a:fontRef idx="minor">
            <a:schemeClr val="tx1"/>
          </a:fontRef>
        </p:style>
      </p:cxnSp>
      <p:sp>
        <p:nvSpPr>
          <p:cNvPr id="122" name="Speech Bubble: Rectangle with Corners Rounded 121">
            <a:extLst>
              <a:ext uri="{FF2B5EF4-FFF2-40B4-BE49-F238E27FC236}">
                <a16:creationId xmlns:a16="http://schemas.microsoft.com/office/drawing/2014/main" id="{A84E5386-166B-4587-BADE-6347DA882986}"/>
              </a:ext>
            </a:extLst>
          </p:cNvPr>
          <p:cNvSpPr/>
          <p:nvPr/>
        </p:nvSpPr>
        <p:spPr>
          <a:xfrm>
            <a:off x="7555411" y="11038495"/>
            <a:ext cx="784779" cy="385009"/>
          </a:xfrm>
          <a:prstGeom prst="wedgeRoundRectCallout">
            <a:avLst>
              <a:gd name="adj1" fmla="val -42922"/>
              <a:gd name="adj2" fmla="val -103889"/>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Fold line</a:t>
            </a:r>
          </a:p>
        </p:txBody>
      </p:sp>
      <p:sp>
        <p:nvSpPr>
          <p:cNvPr id="96" name="Rectangle 95">
            <a:extLst>
              <a:ext uri="{FF2B5EF4-FFF2-40B4-BE49-F238E27FC236}">
                <a16:creationId xmlns:a16="http://schemas.microsoft.com/office/drawing/2014/main" id="{ED350445-09F8-4AF7-ACFD-C87D610BD251}"/>
              </a:ext>
            </a:extLst>
          </p:cNvPr>
          <p:cNvSpPr/>
          <p:nvPr/>
        </p:nvSpPr>
        <p:spPr>
          <a:xfrm>
            <a:off x="473391" y="1198185"/>
            <a:ext cx="2884672" cy="1968351"/>
          </a:xfrm>
          <a:prstGeom prst="rect">
            <a:avLst/>
          </a:prstGeom>
          <a:solidFill>
            <a:srgbClr val="94EE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91440" bIns="45720" rtlCol="0" anchor="t" anchorCtr="0"/>
          <a:lstStyle/>
          <a:p>
            <a:pPr marL="226695" indent="-226695" defTabSz="114300">
              <a:lnSpc>
                <a:spcPct val="90000"/>
              </a:lnSpc>
              <a:buFont typeface="Wingdings" panose="05000000000000000000" pitchFamily="2" charset="2"/>
              <a:buChar char="o"/>
            </a:pPr>
            <a:r>
              <a:rPr lang="en-US" sz="1200" dirty="0">
                <a:solidFill>
                  <a:schemeClr val="tx1"/>
                </a:solidFill>
              </a:rPr>
              <a:t>Provide an overview of available PrEP methods and support the client to make a tentative method choice</a:t>
            </a:r>
            <a:endParaRPr lang="en-US" sz="1200" u="sng" dirty="0">
              <a:solidFill>
                <a:schemeClr val="tx1"/>
              </a:solidFill>
            </a:endParaRPr>
          </a:p>
          <a:p>
            <a:pPr marL="226695" indent="-226695" defTabSz="114300">
              <a:lnSpc>
                <a:spcPct val="90000"/>
              </a:lnSpc>
              <a:buFont typeface="Wingdings" panose="05000000000000000000" pitchFamily="2" charset="2"/>
              <a:buChar char="o"/>
            </a:pPr>
            <a:r>
              <a:rPr lang="en-US" sz="1200" u="sng" dirty="0">
                <a:solidFill>
                  <a:schemeClr val="tx1"/>
                </a:solidFill>
              </a:rPr>
              <a:t>Share any limits to confidentiality </a:t>
            </a:r>
            <a:br>
              <a:rPr lang="en-US" sz="1200" u="sng" dirty="0"/>
            </a:br>
            <a:r>
              <a:rPr lang="en-US" sz="1200" u="sng" dirty="0">
                <a:solidFill>
                  <a:schemeClr val="tx1"/>
                </a:solidFill>
              </a:rPr>
              <a:t>(if relevant) </a:t>
            </a:r>
            <a:endParaRPr lang="en-US" sz="1200" u="sng" dirty="0">
              <a:solidFill>
                <a:schemeClr val="tx1"/>
              </a:solidFill>
              <a:cs typeface="Calibri"/>
            </a:endParaRPr>
          </a:p>
          <a:p>
            <a:pPr marL="226695" indent="-226695" defTabSz="114300">
              <a:lnSpc>
                <a:spcPct val="90000"/>
              </a:lnSpc>
              <a:buFont typeface="Wingdings" panose="05000000000000000000" pitchFamily="2" charset="2"/>
              <a:buChar char="o"/>
            </a:pPr>
            <a:r>
              <a:rPr lang="en-US" sz="1200" dirty="0">
                <a:solidFill>
                  <a:schemeClr val="tx1"/>
                </a:solidFill>
              </a:rPr>
              <a:t>Administer a standard set of questions (see reverse side) to identify clients experiencing </a:t>
            </a:r>
            <a:r>
              <a:rPr lang="en-US" sz="1200" b="1" dirty="0">
                <a:solidFill>
                  <a:schemeClr val="tx1"/>
                </a:solidFill>
              </a:rPr>
              <a:t>GBV</a:t>
            </a:r>
            <a:endParaRPr lang="en-US" sz="1200" b="1" dirty="0">
              <a:solidFill>
                <a:schemeClr val="tx1"/>
              </a:solidFill>
              <a:ea typeface="Calibri"/>
              <a:cs typeface="Calibri"/>
            </a:endParaRPr>
          </a:p>
        </p:txBody>
      </p:sp>
      <p:sp>
        <p:nvSpPr>
          <p:cNvPr id="97" name="Rectangle 96">
            <a:extLst>
              <a:ext uri="{FF2B5EF4-FFF2-40B4-BE49-F238E27FC236}">
                <a16:creationId xmlns:a16="http://schemas.microsoft.com/office/drawing/2014/main" id="{F97CE12F-5984-4E2B-9055-8086004952E6}"/>
              </a:ext>
            </a:extLst>
          </p:cNvPr>
          <p:cNvSpPr/>
          <p:nvPr/>
        </p:nvSpPr>
        <p:spPr>
          <a:xfrm>
            <a:off x="2534517" y="2842330"/>
            <a:ext cx="819809"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en-US" sz="1000">
                <a:solidFill>
                  <a:schemeClr val="bg1"/>
                </a:solidFill>
                <a:latin typeface="Calibri" panose="020F0502020204030204"/>
              </a:rPr>
              <a:t>Yes to any question</a:t>
            </a:r>
          </a:p>
        </p:txBody>
      </p:sp>
      <p:sp>
        <p:nvSpPr>
          <p:cNvPr id="81" name="Rectangle 80">
            <a:extLst>
              <a:ext uri="{FF2B5EF4-FFF2-40B4-BE49-F238E27FC236}">
                <a16:creationId xmlns:a16="http://schemas.microsoft.com/office/drawing/2014/main" id="{A5507E82-7E98-47E8-96FF-AB69B0BCEB4A}"/>
              </a:ext>
            </a:extLst>
          </p:cNvPr>
          <p:cNvSpPr/>
          <p:nvPr/>
        </p:nvSpPr>
        <p:spPr>
          <a:xfrm>
            <a:off x="488087" y="5528443"/>
            <a:ext cx="2835414" cy="938911"/>
          </a:xfrm>
          <a:prstGeom prst="rect">
            <a:avLst/>
          </a:prstGeom>
          <a:solidFill>
            <a:srgbClr val="94EE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28600" indent="-228600" defTabSz="228600">
              <a:lnSpc>
                <a:spcPct val="90000"/>
              </a:lnSpc>
            </a:pPr>
            <a:r>
              <a:rPr lang="en-US" sz="1200" dirty="0">
                <a:solidFill>
                  <a:schemeClr val="tx1"/>
                </a:solidFill>
                <a:sym typeface="Wingdings" panose="05000000000000000000" pitchFamily="2" charset="2"/>
              </a:rPr>
              <a:t></a:t>
            </a:r>
            <a:r>
              <a:rPr lang="en-US" sz="1200" dirty="0">
                <a:solidFill>
                  <a:schemeClr val="tx1"/>
                </a:solidFill>
              </a:rPr>
              <a:t>	Decide whether to tell partner(s) about PrEP use</a:t>
            </a:r>
          </a:p>
        </p:txBody>
      </p:sp>
      <p:sp>
        <p:nvSpPr>
          <p:cNvPr id="91" name="Rectangle 90">
            <a:extLst>
              <a:ext uri="{FF2B5EF4-FFF2-40B4-BE49-F238E27FC236}">
                <a16:creationId xmlns:a16="http://schemas.microsoft.com/office/drawing/2014/main" id="{70781299-249A-4D62-A91D-7D8F6FF66D36}"/>
              </a:ext>
            </a:extLst>
          </p:cNvPr>
          <p:cNvSpPr/>
          <p:nvPr/>
        </p:nvSpPr>
        <p:spPr>
          <a:xfrm>
            <a:off x="2292673" y="6148076"/>
            <a:ext cx="1029882"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a:solidFill>
                  <a:schemeClr val="bg1"/>
                </a:solidFill>
                <a:latin typeface="Calibri" panose="020F0502020204030204"/>
              </a:rPr>
              <a:t>Does not want to tell partner</a:t>
            </a:r>
          </a:p>
        </p:txBody>
      </p:sp>
      <p:sp>
        <p:nvSpPr>
          <p:cNvPr id="89" name="Rectangle 88">
            <a:extLst>
              <a:ext uri="{FF2B5EF4-FFF2-40B4-BE49-F238E27FC236}">
                <a16:creationId xmlns:a16="http://schemas.microsoft.com/office/drawing/2014/main" id="{581308DD-2C84-49B1-B562-FDC2AA7FF32F}"/>
              </a:ext>
            </a:extLst>
          </p:cNvPr>
          <p:cNvSpPr/>
          <p:nvPr/>
        </p:nvSpPr>
        <p:spPr>
          <a:xfrm>
            <a:off x="480760" y="6148076"/>
            <a:ext cx="822960"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a:solidFill>
                  <a:schemeClr val="bg1"/>
                </a:solidFill>
              </a:rPr>
              <a:t>Wants to tell partner</a:t>
            </a:r>
          </a:p>
        </p:txBody>
      </p:sp>
      <p:sp>
        <p:nvSpPr>
          <p:cNvPr id="84" name="Rectangle 83">
            <a:extLst>
              <a:ext uri="{FF2B5EF4-FFF2-40B4-BE49-F238E27FC236}">
                <a16:creationId xmlns:a16="http://schemas.microsoft.com/office/drawing/2014/main" id="{B84D2E38-3E38-44CA-BC63-B242246188E5}"/>
              </a:ext>
            </a:extLst>
          </p:cNvPr>
          <p:cNvSpPr/>
          <p:nvPr/>
        </p:nvSpPr>
        <p:spPr>
          <a:xfrm>
            <a:off x="456979" y="3490383"/>
            <a:ext cx="2866522" cy="1682631"/>
          </a:xfrm>
          <a:prstGeom prst="rect">
            <a:avLst/>
          </a:prstGeom>
          <a:solidFill>
            <a:srgbClr val="94EE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tlCol="0" anchor="t" anchorCtr="0"/>
          <a:lstStyle/>
          <a:p>
            <a:pPr marL="228600" indent="-228600" defTabSz="114300">
              <a:lnSpc>
                <a:spcPct val="90000"/>
              </a:lnSpc>
              <a:spcBef>
                <a:spcPts val="600"/>
              </a:spcBef>
            </a:pPr>
            <a:r>
              <a:rPr lang="en-US" sz="1200" dirty="0">
                <a:solidFill>
                  <a:schemeClr val="tx1"/>
                </a:solidFill>
                <a:sym typeface="Wingdings" panose="05000000000000000000" pitchFamily="2" charset="2"/>
              </a:rPr>
              <a:t></a:t>
            </a:r>
            <a:r>
              <a:rPr lang="en-US" sz="1200" dirty="0">
                <a:solidFill>
                  <a:schemeClr val="tx1"/>
                </a:solidFill>
              </a:rPr>
              <a:t>	Inform client about violence response resources available (provide </a:t>
            </a:r>
            <a:r>
              <a:rPr lang="en-US" sz="1200" u="sng" dirty="0">
                <a:solidFill>
                  <a:schemeClr val="tx1"/>
                </a:solidFill>
              </a:rPr>
              <a:t>resource list</a:t>
            </a:r>
            <a:r>
              <a:rPr lang="en-US" sz="1200" dirty="0">
                <a:solidFill>
                  <a:schemeClr val="tx1"/>
                </a:solidFill>
              </a:rPr>
              <a:t> as indicated)</a:t>
            </a:r>
          </a:p>
          <a:p>
            <a:pPr marL="228600" indent="-228600" defTabSz="114300">
              <a:lnSpc>
                <a:spcPct val="90000"/>
              </a:lnSpc>
              <a:spcBef>
                <a:spcPts val="600"/>
              </a:spcBef>
            </a:pPr>
            <a:r>
              <a:rPr lang="en-US" sz="1200" dirty="0">
                <a:solidFill>
                  <a:schemeClr val="tx1"/>
                </a:solidFill>
                <a:sym typeface="Wingdings" panose="05000000000000000000" pitchFamily="2" charset="2"/>
              </a:rPr>
              <a:t></a:t>
            </a:r>
            <a:r>
              <a:rPr lang="en-US" sz="1200" dirty="0">
                <a:solidFill>
                  <a:schemeClr val="tx1"/>
                </a:solidFill>
              </a:rPr>
              <a:t>	Discuss whether to tell partner(s) about PrEP use</a:t>
            </a:r>
          </a:p>
          <a:p>
            <a:pPr defTabSz="228600">
              <a:spcBef>
                <a:spcPts val="600"/>
              </a:spcBef>
            </a:pPr>
            <a:endParaRPr lang="en-US" sz="1100" b="1" dirty="0">
              <a:solidFill>
                <a:schemeClr val="tx1">
                  <a:lumMod val="75000"/>
                  <a:lumOff val="25000"/>
                </a:schemeClr>
              </a:solidFill>
            </a:endParaRPr>
          </a:p>
        </p:txBody>
      </p:sp>
      <p:sp>
        <p:nvSpPr>
          <p:cNvPr id="90" name="Rectangle 89">
            <a:extLst>
              <a:ext uri="{FF2B5EF4-FFF2-40B4-BE49-F238E27FC236}">
                <a16:creationId xmlns:a16="http://schemas.microsoft.com/office/drawing/2014/main" id="{CB10F591-4096-4986-8F4E-F5F5E53493E1}"/>
              </a:ext>
            </a:extLst>
          </p:cNvPr>
          <p:cNvSpPr/>
          <p:nvPr/>
        </p:nvSpPr>
        <p:spPr>
          <a:xfrm>
            <a:off x="2512237" y="4682192"/>
            <a:ext cx="822960" cy="495826"/>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a:solidFill>
                  <a:schemeClr val="bg1"/>
                </a:solidFill>
                <a:latin typeface="Calibri" panose="020F0502020204030204"/>
              </a:rPr>
              <a:t>Client describes abuse </a:t>
            </a:r>
          </a:p>
        </p:txBody>
      </p:sp>
      <p:sp>
        <p:nvSpPr>
          <p:cNvPr id="82" name="Arrow: Down 81">
            <a:extLst>
              <a:ext uri="{FF2B5EF4-FFF2-40B4-BE49-F238E27FC236}">
                <a16:creationId xmlns:a16="http://schemas.microsoft.com/office/drawing/2014/main" id="{83E72C87-6091-41F8-9E09-6918E5999B94}"/>
              </a:ext>
            </a:extLst>
          </p:cNvPr>
          <p:cNvSpPr/>
          <p:nvPr/>
        </p:nvSpPr>
        <p:spPr>
          <a:xfrm>
            <a:off x="693069" y="5048444"/>
            <a:ext cx="320040" cy="456707"/>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sp>
        <p:nvSpPr>
          <p:cNvPr id="101" name="Rectangle 100">
            <a:extLst>
              <a:ext uri="{FF2B5EF4-FFF2-40B4-BE49-F238E27FC236}">
                <a16:creationId xmlns:a16="http://schemas.microsoft.com/office/drawing/2014/main" id="{04AB763C-16EE-48FD-945D-03E02931B1B5}"/>
              </a:ext>
            </a:extLst>
          </p:cNvPr>
          <p:cNvSpPr/>
          <p:nvPr/>
        </p:nvSpPr>
        <p:spPr>
          <a:xfrm>
            <a:off x="460131" y="4685479"/>
            <a:ext cx="822960" cy="495825"/>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a:solidFill>
                  <a:schemeClr val="bg1"/>
                </a:solidFill>
              </a:rPr>
              <a:t>No abuse described</a:t>
            </a:r>
          </a:p>
        </p:txBody>
      </p:sp>
      <p:sp>
        <p:nvSpPr>
          <p:cNvPr id="94" name="Arrow: Down 93">
            <a:extLst>
              <a:ext uri="{FF2B5EF4-FFF2-40B4-BE49-F238E27FC236}">
                <a16:creationId xmlns:a16="http://schemas.microsoft.com/office/drawing/2014/main" id="{CCE6A048-D117-4DAE-BC93-CCEEEE9E0C39}"/>
              </a:ext>
            </a:extLst>
          </p:cNvPr>
          <p:cNvSpPr/>
          <p:nvPr/>
        </p:nvSpPr>
        <p:spPr>
          <a:xfrm>
            <a:off x="551571" y="3154079"/>
            <a:ext cx="320040" cy="380958"/>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sp>
        <p:nvSpPr>
          <p:cNvPr id="98" name="Rectangle 97">
            <a:extLst>
              <a:ext uri="{FF2B5EF4-FFF2-40B4-BE49-F238E27FC236}">
                <a16:creationId xmlns:a16="http://schemas.microsoft.com/office/drawing/2014/main" id="{DA1AD7D0-EA84-4A58-A6F4-BDFEC6464AE2}"/>
              </a:ext>
            </a:extLst>
          </p:cNvPr>
          <p:cNvSpPr/>
          <p:nvPr/>
        </p:nvSpPr>
        <p:spPr>
          <a:xfrm>
            <a:off x="490505" y="2812577"/>
            <a:ext cx="822960"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en-US" sz="1000">
                <a:solidFill>
                  <a:schemeClr val="bg1"/>
                </a:solidFill>
                <a:latin typeface="Calibri" panose="020F0502020204030204"/>
              </a:rPr>
              <a:t>No to all questions</a:t>
            </a:r>
          </a:p>
        </p:txBody>
      </p:sp>
      <p:sp>
        <p:nvSpPr>
          <p:cNvPr id="6" name="Octagon 5">
            <a:extLst>
              <a:ext uri="{FF2B5EF4-FFF2-40B4-BE49-F238E27FC236}">
                <a16:creationId xmlns:a16="http://schemas.microsoft.com/office/drawing/2014/main" id="{FB2354B4-4B21-46A1-8307-26DF40BFB7B1}"/>
              </a:ext>
            </a:extLst>
          </p:cNvPr>
          <p:cNvSpPr/>
          <p:nvPr/>
        </p:nvSpPr>
        <p:spPr>
          <a:xfrm>
            <a:off x="4365185" y="1104035"/>
            <a:ext cx="1577037" cy="1278529"/>
          </a:xfrm>
          <a:prstGeom prst="octagon">
            <a:avLst/>
          </a:prstGeom>
          <a:solidFill>
            <a:srgbClr val="EB3558"/>
          </a:solidFill>
          <a:ln>
            <a:solidFill>
              <a:srgbClr val="EB3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Recent sexual violence  may require immediate access to post-exposure prophylaxis (PEP), within 72 hours and emergency contraception, within 72-120 hours per local guidelines</a:t>
            </a:r>
          </a:p>
        </p:txBody>
      </p:sp>
      <p:pic>
        <p:nvPicPr>
          <p:cNvPr id="10" name="Picture 9">
            <a:extLst>
              <a:ext uri="{FF2B5EF4-FFF2-40B4-BE49-F238E27FC236}">
                <a16:creationId xmlns:a16="http://schemas.microsoft.com/office/drawing/2014/main" id="{2526FBBF-3E08-4A9E-BEF0-556192ECB8A4}"/>
              </a:ext>
            </a:extLst>
          </p:cNvPr>
          <p:cNvPicPr>
            <a:picLocks noChangeAspect="1"/>
          </p:cNvPicPr>
          <p:nvPr/>
        </p:nvPicPr>
        <p:blipFill rotWithShape="1">
          <a:blip r:embed="rId7">
            <a:extLst>
              <a:ext uri="{28A0092B-C50C-407E-A947-70E740481C1C}">
                <a14:useLocalDpi xmlns:a14="http://schemas.microsoft.com/office/drawing/2010/main" val="0"/>
              </a:ext>
            </a:extLst>
          </a:blip>
          <a:srcRect l="10104" t="14921" r="9096" b="19098"/>
          <a:stretch/>
        </p:blipFill>
        <p:spPr>
          <a:xfrm>
            <a:off x="8945914" y="9998647"/>
            <a:ext cx="1305403" cy="414670"/>
          </a:xfrm>
          <a:prstGeom prst="rect">
            <a:avLst/>
          </a:prstGeom>
        </p:spPr>
      </p:pic>
      <p:pic>
        <p:nvPicPr>
          <p:cNvPr id="11" name="Picture 10">
            <a:extLst>
              <a:ext uri="{FF2B5EF4-FFF2-40B4-BE49-F238E27FC236}">
                <a16:creationId xmlns:a16="http://schemas.microsoft.com/office/drawing/2014/main" id="{2B20CF92-B7C5-4C4F-8CCC-BF5BEBA10ED1}"/>
              </a:ext>
            </a:extLst>
          </p:cNvPr>
          <p:cNvPicPr>
            <a:picLocks noChangeAspect="1"/>
          </p:cNvPicPr>
          <p:nvPr/>
        </p:nvPicPr>
        <p:blipFill rotWithShape="1">
          <a:blip r:embed="rId8">
            <a:extLst>
              <a:ext uri="{28A0092B-C50C-407E-A947-70E740481C1C}">
                <a14:useLocalDpi xmlns:a14="http://schemas.microsoft.com/office/drawing/2010/main" val="0"/>
              </a:ext>
            </a:extLst>
          </a:blip>
          <a:srcRect l="-1" r="9019"/>
          <a:stretch/>
        </p:blipFill>
        <p:spPr>
          <a:xfrm>
            <a:off x="7906707" y="9925256"/>
            <a:ext cx="771495" cy="499060"/>
          </a:xfrm>
          <a:prstGeom prst="rect">
            <a:avLst/>
          </a:prstGeom>
        </p:spPr>
      </p:pic>
      <p:sp>
        <p:nvSpPr>
          <p:cNvPr id="8" name="TextBox 7">
            <a:extLst>
              <a:ext uri="{FF2B5EF4-FFF2-40B4-BE49-F238E27FC236}">
                <a16:creationId xmlns:a16="http://schemas.microsoft.com/office/drawing/2014/main" id="{DC7A4EA7-296B-750F-0AB4-B93F990B05BC}"/>
              </a:ext>
            </a:extLst>
          </p:cNvPr>
          <p:cNvSpPr txBox="1"/>
          <p:nvPr/>
        </p:nvSpPr>
        <p:spPr>
          <a:xfrm>
            <a:off x="46907" y="10399092"/>
            <a:ext cx="1661032" cy="253916"/>
          </a:xfrm>
          <a:prstGeom prst="rect">
            <a:avLst/>
          </a:prstGeom>
          <a:noFill/>
        </p:spPr>
        <p:txBody>
          <a:bodyPr wrap="none" rtlCol="0">
            <a:spAutoFit/>
          </a:bodyPr>
          <a:lstStyle/>
          <a:p>
            <a:r>
              <a:rPr lang="en-US" sz="1050"/>
              <a:t>Version 2.0, February 2023</a:t>
            </a:r>
          </a:p>
        </p:txBody>
      </p:sp>
      <p:pic>
        <p:nvPicPr>
          <p:cNvPr id="9" name="Picture 8">
            <a:extLst>
              <a:ext uri="{FF2B5EF4-FFF2-40B4-BE49-F238E27FC236}">
                <a16:creationId xmlns:a16="http://schemas.microsoft.com/office/drawing/2014/main" id="{94B81C0F-2ECC-7402-38B6-D6928A0EE0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534487" y="10025990"/>
            <a:ext cx="1211479" cy="343318"/>
          </a:xfrm>
          <a:prstGeom prst="rect">
            <a:avLst/>
          </a:prstGeom>
        </p:spPr>
      </p:pic>
      <p:sp>
        <p:nvSpPr>
          <p:cNvPr id="99" name="Arrow: Right 98">
            <a:extLst>
              <a:ext uri="{FF2B5EF4-FFF2-40B4-BE49-F238E27FC236}">
                <a16:creationId xmlns:a16="http://schemas.microsoft.com/office/drawing/2014/main" id="{67DEE68A-D7E2-41E8-AE54-882F4EF36F44}"/>
              </a:ext>
            </a:extLst>
          </p:cNvPr>
          <p:cNvSpPr/>
          <p:nvPr/>
        </p:nvSpPr>
        <p:spPr>
          <a:xfrm rot="5400000">
            <a:off x="548153" y="444715"/>
            <a:ext cx="407842" cy="1097395"/>
          </a:xfrm>
          <a:prstGeom prst="rightArrow">
            <a:avLst/>
          </a:prstGeom>
          <a:solidFill>
            <a:schemeClr val="tx1"/>
          </a:solidFill>
          <a:ln w="3175">
            <a:noFill/>
          </a:ln>
          <a:effectLst>
            <a:outerShdw blurRad="50800" dist="38100" dir="13500000" algn="b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000" b="1" cap="all"/>
              <a:t>Start</a:t>
            </a:r>
          </a:p>
        </p:txBody>
      </p:sp>
      <p:sp>
        <p:nvSpPr>
          <p:cNvPr id="86" name="Rectangle: Rounded Corners 85">
            <a:extLst>
              <a:ext uri="{FF2B5EF4-FFF2-40B4-BE49-F238E27FC236}">
                <a16:creationId xmlns:a16="http://schemas.microsoft.com/office/drawing/2014/main" id="{5A303E35-07EF-45E8-99EA-3C6101C50B36}"/>
              </a:ext>
            </a:extLst>
          </p:cNvPr>
          <p:cNvSpPr/>
          <p:nvPr/>
        </p:nvSpPr>
        <p:spPr>
          <a:xfrm>
            <a:off x="5839675" y="1672933"/>
            <a:ext cx="1453071" cy="951494"/>
          </a:xfrm>
          <a:prstGeom prst="roundRect">
            <a:avLst/>
          </a:prstGeom>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a:solidFill>
                  <a:srgbClr val="5B348D"/>
                </a:solidFill>
              </a:rPr>
              <a:t>Document disclosed violence, services provided, and referrals made on &lt;</a:t>
            </a:r>
            <a:r>
              <a:rPr lang="en-US" sz="1000" u="sng">
                <a:solidFill>
                  <a:srgbClr val="5B348D"/>
                </a:solidFill>
              </a:rPr>
              <a:t>insert form title</a:t>
            </a:r>
            <a:r>
              <a:rPr lang="en-US" sz="1000">
                <a:solidFill>
                  <a:srgbClr val="5B348D"/>
                </a:solidFill>
              </a:rPr>
              <a:t>&gt; </a:t>
            </a:r>
          </a:p>
        </p:txBody>
      </p:sp>
    </p:spTree>
    <p:extLst>
      <p:ext uri="{BB962C8B-B14F-4D97-AF65-F5344CB8AC3E}">
        <p14:creationId xmlns:p14="http://schemas.microsoft.com/office/powerpoint/2010/main" val="52860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ED57080A-D3D0-199F-4E6B-5CF2DE665F5F}"/>
              </a:ext>
            </a:extLst>
          </p:cNvPr>
          <p:cNvSpPr/>
          <p:nvPr/>
        </p:nvSpPr>
        <p:spPr>
          <a:xfrm>
            <a:off x="7175203" y="1045541"/>
            <a:ext cx="468322" cy="620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1EFE00A-78C6-9635-3508-8A6532C757A3}"/>
              </a:ext>
            </a:extLst>
          </p:cNvPr>
          <p:cNvSpPr/>
          <p:nvPr/>
        </p:nvSpPr>
        <p:spPr>
          <a:xfrm>
            <a:off x="7183853" y="621243"/>
            <a:ext cx="505498" cy="10154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2318F84-E88D-4F1C-8743-87C520BDD1BE}"/>
              </a:ext>
            </a:extLst>
          </p:cNvPr>
          <p:cNvCxnSpPr>
            <a:cxnSpLocks/>
          </p:cNvCxnSpPr>
          <p:nvPr/>
        </p:nvCxnSpPr>
        <p:spPr>
          <a:xfrm flipH="1">
            <a:off x="7555411" y="-256674"/>
            <a:ext cx="4264" cy="274320"/>
          </a:xfrm>
          <a:prstGeom prst="line">
            <a:avLst/>
          </a:prstGeom>
          <a:ln w="12700">
            <a:solidFill>
              <a:srgbClr val="00B0F0"/>
            </a:solidFill>
            <a:prstDash val="dash"/>
          </a:ln>
          <a:effectLst/>
        </p:spPr>
        <p:style>
          <a:lnRef idx="1">
            <a:schemeClr val="accent5"/>
          </a:lnRef>
          <a:fillRef idx="0">
            <a:schemeClr val="accent5"/>
          </a:fillRef>
          <a:effectRef idx="0">
            <a:schemeClr val="accent5"/>
          </a:effectRef>
          <a:fontRef idx="minor">
            <a:schemeClr val="tx1"/>
          </a:fontRef>
        </p:style>
      </p:cxnSp>
      <p:sp>
        <p:nvSpPr>
          <p:cNvPr id="92" name="Arrow: Down 91">
            <a:extLst>
              <a:ext uri="{FF2B5EF4-FFF2-40B4-BE49-F238E27FC236}">
                <a16:creationId xmlns:a16="http://schemas.microsoft.com/office/drawing/2014/main" id="{2480ABB2-104C-42E1-89FA-D71FFB9139DE}"/>
              </a:ext>
            </a:extLst>
          </p:cNvPr>
          <p:cNvSpPr/>
          <p:nvPr/>
        </p:nvSpPr>
        <p:spPr>
          <a:xfrm>
            <a:off x="13614191" y="3757555"/>
            <a:ext cx="361115" cy="652236"/>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sp>
        <p:nvSpPr>
          <p:cNvPr id="93" name="Arrow: Down 92">
            <a:extLst>
              <a:ext uri="{FF2B5EF4-FFF2-40B4-BE49-F238E27FC236}">
                <a16:creationId xmlns:a16="http://schemas.microsoft.com/office/drawing/2014/main" id="{A8E943B1-2F6F-4AE9-8293-02BFF15D6E51}"/>
              </a:ext>
            </a:extLst>
          </p:cNvPr>
          <p:cNvSpPr/>
          <p:nvPr/>
        </p:nvSpPr>
        <p:spPr>
          <a:xfrm>
            <a:off x="7494865" y="3679597"/>
            <a:ext cx="345896" cy="673101"/>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sp>
        <p:nvSpPr>
          <p:cNvPr id="90" name="Arrow: Down 89">
            <a:extLst>
              <a:ext uri="{FF2B5EF4-FFF2-40B4-BE49-F238E27FC236}">
                <a16:creationId xmlns:a16="http://schemas.microsoft.com/office/drawing/2014/main" id="{37820484-CE18-430A-94DF-4C134E34F924}"/>
              </a:ext>
            </a:extLst>
          </p:cNvPr>
          <p:cNvSpPr/>
          <p:nvPr/>
        </p:nvSpPr>
        <p:spPr>
          <a:xfrm>
            <a:off x="7507793" y="6229570"/>
            <a:ext cx="320040" cy="2917565"/>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sp>
        <p:nvSpPr>
          <p:cNvPr id="91" name="Arrow: Down 90">
            <a:extLst>
              <a:ext uri="{FF2B5EF4-FFF2-40B4-BE49-F238E27FC236}">
                <a16:creationId xmlns:a16="http://schemas.microsoft.com/office/drawing/2014/main" id="{F99A7F91-AB8B-4D3B-A30C-0D9D2A1DAA93}"/>
              </a:ext>
            </a:extLst>
          </p:cNvPr>
          <p:cNvSpPr/>
          <p:nvPr/>
        </p:nvSpPr>
        <p:spPr>
          <a:xfrm>
            <a:off x="13088186" y="8297912"/>
            <a:ext cx="320040" cy="817540"/>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cxnSp>
        <p:nvCxnSpPr>
          <p:cNvPr id="53" name="Connector: Elbow 52">
            <a:extLst>
              <a:ext uri="{FF2B5EF4-FFF2-40B4-BE49-F238E27FC236}">
                <a16:creationId xmlns:a16="http://schemas.microsoft.com/office/drawing/2014/main" id="{B6EC7BDA-E394-4053-B4B4-3658DD53455A}"/>
              </a:ext>
            </a:extLst>
          </p:cNvPr>
          <p:cNvCxnSpPr>
            <a:cxnSpLocks/>
          </p:cNvCxnSpPr>
          <p:nvPr/>
        </p:nvCxnSpPr>
        <p:spPr>
          <a:xfrm flipV="1">
            <a:off x="4163392" y="1548046"/>
            <a:ext cx="3011099" cy="2953374"/>
          </a:xfrm>
          <a:prstGeom prst="bentConnector3">
            <a:avLst>
              <a:gd name="adj1" fmla="val 50000"/>
            </a:avLst>
          </a:prstGeom>
          <a:ln w="76200">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494245C-9174-4F3B-8A45-A7CF112BBDC5}"/>
              </a:ext>
            </a:extLst>
          </p:cNvPr>
          <p:cNvSpPr/>
          <p:nvPr/>
        </p:nvSpPr>
        <p:spPr>
          <a:xfrm>
            <a:off x="5940374" y="4365909"/>
            <a:ext cx="5991298" cy="4561625"/>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28600" indent="-228600" defTabSz="230188">
              <a:tabLst>
                <a:tab pos="230188" algn="l"/>
              </a:tabLst>
            </a:pPr>
            <a:r>
              <a:rPr lang="en-US" sz="1400" dirty="0">
                <a:solidFill>
                  <a:schemeClr val="bg1"/>
                </a:solidFill>
                <a:latin typeface="Wingdings" panose="05000000000000000000" pitchFamily="2" charset="2"/>
                <a:sym typeface="Wingdings" panose="05000000000000000000" pitchFamily="2" charset="2"/>
              </a:rPr>
              <a:t>	</a:t>
            </a:r>
            <a:r>
              <a:rPr lang="en-US" sz="1100" b="1" dirty="0">
                <a:solidFill>
                  <a:schemeClr val="bg1"/>
                </a:solidFill>
              </a:rPr>
              <a:t>Help client brainstorm strategies for using different types of PrEP without their partner’s knowledge. Discuss different strategies so that the client comes away with at least one or two that they can use.</a:t>
            </a:r>
          </a:p>
          <a:p>
            <a:pPr marL="341313" indent="-111125">
              <a:lnSpc>
                <a:spcPct val="90000"/>
              </a:lnSpc>
              <a:spcBef>
                <a:spcPts val="200"/>
              </a:spcBef>
              <a:buFont typeface="Arial" panose="020B0604020202020204" pitchFamily="34" charset="0"/>
              <a:buChar char="•"/>
            </a:pPr>
            <a:r>
              <a:rPr lang="en-US" sz="1000" dirty="0">
                <a:solidFill>
                  <a:schemeClr val="bg1"/>
                </a:solidFill>
              </a:rPr>
              <a:t>Store pills, rings, or other </a:t>
            </a:r>
            <a:r>
              <a:rPr lang="en-US" sz="1000" dirty="0" err="1">
                <a:solidFill>
                  <a:schemeClr val="bg1"/>
                </a:solidFill>
              </a:rPr>
              <a:t>PrEP</a:t>
            </a:r>
            <a:r>
              <a:rPr lang="en-US" sz="1000" dirty="0">
                <a:solidFill>
                  <a:schemeClr val="bg1"/>
                </a:solidFill>
              </a:rPr>
              <a:t>-related products in places where the partner will not look (handbag, keychain, with pads and tampons).</a:t>
            </a:r>
          </a:p>
          <a:p>
            <a:pPr marL="341313" indent="-111125">
              <a:lnSpc>
                <a:spcPct val="90000"/>
              </a:lnSpc>
              <a:spcBef>
                <a:spcPts val="200"/>
              </a:spcBef>
              <a:buFont typeface="Arial" panose="020B0604020202020204" pitchFamily="34" charset="0"/>
              <a:buChar char="•"/>
            </a:pPr>
            <a:r>
              <a:rPr lang="en-US" sz="1000" dirty="0">
                <a:solidFill>
                  <a:schemeClr val="bg1"/>
                </a:solidFill>
              </a:rPr>
              <a:t>Ask a neighbor to keep pills or rings. Note that this may make it more challenging to remember to take pills as prescribed.</a:t>
            </a:r>
          </a:p>
          <a:p>
            <a:pPr marL="341313" indent="-111125">
              <a:lnSpc>
                <a:spcPct val="90000"/>
              </a:lnSpc>
              <a:spcBef>
                <a:spcPts val="200"/>
              </a:spcBef>
              <a:buFont typeface="Arial" panose="020B0604020202020204" pitchFamily="34" charset="0"/>
              <a:buChar char="•"/>
            </a:pPr>
            <a:r>
              <a:rPr lang="en-US" sz="1000" dirty="0">
                <a:solidFill>
                  <a:schemeClr val="bg1"/>
                </a:solidFill>
              </a:rPr>
              <a:t>Store extra PrEP supplies, such as additional pill bottles or PrEP rings in an unmarked container (ensure that this container is stored away from direct sunlight, ideally in a cool and dry place, to avoid damaging the medication).</a:t>
            </a:r>
          </a:p>
          <a:p>
            <a:pPr marL="340995" indent="-111125">
              <a:lnSpc>
                <a:spcPct val="90000"/>
              </a:lnSpc>
              <a:spcBef>
                <a:spcPts val="200"/>
              </a:spcBef>
              <a:buFont typeface="Arial" panose="020B0604020202020204" pitchFamily="34" charset="0"/>
              <a:buChar char="•"/>
            </a:pPr>
            <a:r>
              <a:rPr lang="en-US" sz="1000" dirty="0">
                <a:solidFill>
                  <a:schemeClr val="bg1"/>
                </a:solidFill>
              </a:rPr>
              <a:t>Think of a reason for regular clinic visits or coordinate PrEP visits with other necessary travel or clinic visits.</a:t>
            </a:r>
            <a:endParaRPr lang="en-US" sz="1000">
              <a:solidFill>
                <a:schemeClr val="bg1"/>
              </a:solidFill>
              <a:cs typeface="Calibri"/>
            </a:endParaRPr>
          </a:p>
          <a:p>
            <a:pPr marL="340995" indent="-111125">
              <a:lnSpc>
                <a:spcPct val="90000"/>
              </a:lnSpc>
              <a:spcBef>
                <a:spcPts val="200"/>
              </a:spcBef>
              <a:buFont typeface="Arial" panose="020B0604020202020204" pitchFamily="34" charset="0"/>
              <a:buChar char="•"/>
            </a:pPr>
            <a:r>
              <a:rPr lang="en-US" sz="1000" dirty="0">
                <a:solidFill>
                  <a:schemeClr val="bg1"/>
                </a:solidFill>
              </a:rPr>
              <a:t>Discuss discreet management of side effects or injection-site reactions they are experiencing or may experience from the </a:t>
            </a:r>
            <a:r>
              <a:rPr lang="en-US" sz="1000" dirty="0" err="1">
                <a:solidFill>
                  <a:schemeClr val="bg1"/>
                </a:solidFill>
              </a:rPr>
              <a:t>PrEP</a:t>
            </a:r>
            <a:r>
              <a:rPr lang="en-US" sz="1000" dirty="0">
                <a:solidFill>
                  <a:schemeClr val="bg1"/>
                </a:solidFill>
              </a:rPr>
              <a:t> method they have chosen. </a:t>
            </a:r>
          </a:p>
          <a:p>
            <a:pPr marL="341313" indent="-111125">
              <a:lnSpc>
                <a:spcPct val="90000"/>
              </a:lnSpc>
              <a:spcBef>
                <a:spcPts val="200"/>
              </a:spcBef>
              <a:buFont typeface="Arial" panose="020B0604020202020204" pitchFamily="34" charset="0"/>
              <a:buChar char="•"/>
            </a:pPr>
            <a:r>
              <a:rPr lang="en-US" sz="1000" dirty="0">
                <a:solidFill>
                  <a:schemeClr val="bg1"/>
                </a:solidFill>
              </a:rPr>
              <a:t>CAB </a:t>
            </a:r>
            <a:r>
              <a:rPr lang="en-US" sz="1000" dirty="0" err="1">
                <a:solidFill>
                  <a:schemeClr val="bg1"/>
                </a:solidFill>
              </a:rPr>
              <a:t>PrEP</a:t>
            </a:r>
            <a:r>
              <a:rPr lang="en-US" sz="1000" dirty="0">
                <a:solidFill>
                  <a:schemeClr val="bg1"/>
                </a:solidFill>
              </a:rPr>
              <a:t> users may choose to remove any injection site bandages prior to seeing their partner.</a:t>
            </a:r>
            <a:endParaRPr lang="en-US" sz="1000" dirty="0">
              <a:solidFill>
                <a:schemeClr val="bg1"/>
              </a:solidFill>
              <a:cs typeface="Calibri"/>
            </a:endParaRPr>
          </a:p>
          <a:p>
            <a:pPr marL="340995" indent="-111125">
              <a:lnSpc>
                <a:spcPct val="90000"/>
              </a:lnSpc>
              <a:spcBef>
                <a:spcPts val="200"/>
              </a:spcBef>
              <a:buFont typeface="Arial" panose="020B0604020202020204" pitchFamily="34" charset="0"/>
              <a:buChar char="•"/>
            </a:pPr>
            <a:r>
              <a:rPr lang="en-US" sz="1000" dirty="0">
                <a:solidFill>
                  <a:schemeClr val="bg1"/>
                </a:solidFill>
              </a:rPr>
              <a:t>For oral PrEP, take pills out of their container while the partner is away and place them somewhere less obvious. </a:t>
            </a:r>
            <a:endParaRPr lang="en-US" sz="1000" dirty="0">
              <a:solidFill>
                <a:schemeClr val="bg1"/>
              </a:solidFill>
              <a:cs typeface="Calibri"/>
            </a:endParaRPr>
          </a:p>
          <a:p>
            <a:pPr marL="340995" indent="-111125">
              <a:lnSpc>
                <a:spcPct val="90000"/>
              </a:lnSpc>
              <a:spcBef>
                <a:spcPts val="200"/>
              </a:spcBef>
              <a:buFont typeface="Arial" panose="020B0604020202020204" pitchFamily="34" charset="0"/>
              <a:buChar char="•"/>
            </a:pPr>
            <a:r>
              <a:rPr lang="en-US" sz="1000" dirty="0">
                <a:solidFill>
                  <a:schemeClr val="bg1"/>
                </a:solidFill>
              </a:rPr>
              <a:t>Tell the partner they are taking a new medication but don’t disclose that it is for HIV prevention.</a:t>
            </a:r>
            <a:endParaRPr lang="en-US" sz="1000" dirty="0">
              <a:solidFill>
                <a:schemeClr val="bg1"/>
              </a:solidFill>
              <a:cs typeface="Calibri"/>
            </a:endParaRPr>
          </a:p>
          <a:p>
            <a:pPr marL="340995" indent="-111125">
              <a:lnSpc>
                <a:spcPct val="90000"/>
              </a:lnSpc>
              <a:spcBef>
                <a:spcPts val="200"/>
              </a:spcBef>
              <a:buFont typeface="Arial" panose="020B0604020202020204" pitchFamily="34" charset="0"/>
              <a:buChar char="•"/>
            </a:pPr>
            <a:r>
              <a:rPr lang="en-US" sz="1000" dirty="0">
                <a:solidFill>
                  <a:schemeClr val="bg1"/>
                </a:solidFill>
              </a:rPr>
              <a:t>If permitted by local guidelines, discuss the possibility of multi-month dispensing of oral PrEP or the PrEP ring.</a:t>
            </a:r>
            <a:endParaRPr lang="en-US" sz="1000" dirty="0">
              <a:solidFill>
                <a:schemeClr val="bg1"/>
              </a:solidFill>
              <a:cs typeface="Calibri"/>
            </a:endParaRPr>
          </a:p>
          <a:p>
            <a:pPr>
              <a:lnSpc>
                <a:spcPct val="90000"/>
              </a:lnSpc>
              <a:spcBef>
                <a:spcPts val="600"/>
              </a:spcBef>
            </a:pPr>
            <a:r>
              <a:rPr lang="en-US" sz="1000" b="1" dirty="0">
                <a:solidFill>
                  <a:schemeClr val="bg1"/>
                </a:solidFill>
              </a:rPr>
              <a:t>Remind the client that taking PrEP as prescribed is important, but it is not as important as their safety. If strategies for discreet PrEP use change their product choice, discuss other potential PrEP methods and HIV prevention strategies.</a:t>
            </a:r>
          </a:p>
          <a:p>
            <a:pPr marL="228600" indent="-228600" defTabSz="230188">
              <a:spcBef>
                <a:spcPts val="300"/>
              </a:spcBef>
            </a:pPr>
            <a:r>
              <a:rPr lang="en-US" sz="1400" dirty="0">
                <a:solidFill>
                  <a:schemeClr val="bg1"/>
                </a:solidFill>
                <a:latin typeface="Wingdings" panose="05000000000000000000" pitchFamily="2" charset="2"/>
                <a:sym typeface="Wingdings" panose="05000000000000000000" pitchFamily="2" charset="2"/>
              </a:rPr>
              <a:t>	</a:t>
            </a:r>
            <a:r>
              <a:rPr lang="en-US" sz="1100" b="1" spc="-20" dirty="0">
                <a:solidFill>
                  <a:schemeClr val="bg1"/>
                </a:solidFill>
              </a:rPr>
              <a:t>Brainstorm what to do if partner discovers PrEP use and becomes angry</a:t>
            </a:r>
          </a:p>
          <a:p>
            <a:pPr marL="401637" indent="-171450">
              <a:lnSpc>
                <a:spcPct val="90000"/>
              </a:lnSpc>
              <a:spcBef>
                <a:spcPts val="200"/>
              </a:spcBef>
              <a:buClr>
                <a:schemeClr val="bg1"/>
              </a:buClr>
              <a:buFont typeface="Wingdings" panose="05000000000000000000" pitchFamily="2" charset="2"/>
              <a:buChar char="o"/>
              <a:tabLst>
                <a:tab pos="396875" algn="l"/>
              </a:tabLst>
            </a:pPr>
            <a:r>
              <a:rPr lang="en-US" sz="1000" dirty="0">
                <a:solidFill>
                  <a:schemeClr val="bg1"/>
                </a:solidFill>
              </a:rPr>
              <a:t>Discuss how to get an emergency resupply of PrEP if the partner destroys the client’s PrEP.</a:t>
            </a:r>
          </a:p>
          <a:p>
            <a:pPr marL="401637" indent="-171450">
              <a:lnSpc>
                <a:spcPct val="90000"/>
              </a:lnSpc>
              <a:spcBef>
                <a:spcPts val="200"/>
              </a:spcBef>
              <a:buClr>
                <a:schemeClr val="bg1"/>
              </a:buClr>
              <a:buFont typeface="Wingdings" panose="05000000000000000000" pitchFamily="2" charset="2"/>
              <a:buChar char="o"/>
              <a:tabLst>
                <a:tab pos="396875" algn="l"/>
              </a:tabLst>
            </a:pPr>
            <a:r>
              <a:rPr lang="en-US" sz="1000" dirty="0">
                <a:solidFill>
                  <a:schemeClr val="bg1"/>
                </a:solidFill>
              </a:rPr>
              <a:t>Discuss who can provide support if the client needs to leave home quickly; consider creating a complete safety plan per step “E” of LIVES.</a:t>
            </a:r>
          </a:p>
          <a:p>
            <a:pPr marL="401637" indent="-171450">
              <a:lnSpc>
                <a:spcPct val="90000"/>
              </a:lnSpc>
              <a:spcBef>
                <a:spcPts val="200"/>
              </a:spcBef>
              <a:buClr>
                <a:schemeClr val="bg1"/>
              </a:buClr>
              <a:buFont typeface="Wingdings" panose="05000000000000000000" pitchFamily="2" charset="2"/>
              <a:buChar char="o"/>
              <a:tabLst>
                <a:tab pos="396875" algn="l"/>
              </a:tabLst>
            </a:pPr>
            <a:r>
              <a:rPr lang="en-US" sz="1000" dirty="0">
                <a:solidFill>
                  <a:schemeClr val="bg1"/>
                </a:solidFill>
              </a:rPr>
              <a:t>Ask the client what kind of support the clinic could provide.</a:t>
            </a:r>
          </a:p>
        </p:txBody>
      </p:sp>
      <p:sp>
        <p:nvSpPr>
          <p:cNvPr id="4" name="Speech Bubble: Rectangle with Corners Rounded 3">
            <a:extLst>
              <a:ext uri="{FF2B5EF4-FFF2-40B4-BE49-F238E27FC236}">
                <a16:creationId xmlns:a16="http://schemas.microsoft.com/office/drawing/2014/main" id="{DE05BEE2-32C2-4CFF-8DEB-86F5F7D75232}"/>
              </a:ext>
            </a:extLst>
          </p:cNvPr>
          <p:cNvSpPr/>
          <p:nvPr/>
        </p:nvSpPr>
        <p:spPr>
          <a:xfrm>
            <a:off x="15571314" y="164428"/>
            <a:ext cx="1562152" cy="2662989"/>
          </a:xfrm>
          <a:prstGeom prst="wedgeRoundRectCallout">
            <a:avLst>
              <a:gd name="adj1" fmla="val -64221"/>
              <a:gd name="adj2" fmla="val 33612"/>
              <a:gd name="adj3" fmla="val 1666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rPr>
              <a:t>The artboard in this file is an A3 sheet  (international). </a:t>
            </a:r>
            <a:br>
              <a:rPr lang="en-US" sz="1200" dirty="0">
                <a:solidFill>
                  <a:schemeClr val="tx1">
                    <a:lumMod val="75000"/>
                    <a:lumOff val="25000"/>
                  </a:schemeClr>
                </a:solidFill>
              </a:rPr>
            </a:br>
            <a:r>
              <a:rPr lang="en-US" sz="1200" dirty="0">
                <a:solidFill>
                  <a:schemeClr val="tx1">
                    <a:lumMod val="75000"/>
                    <a:lumOff val="25000"/>
                  </a:schemeClr>
                </a:solidFill>
              </a:rPr>
              <a:t>For comparison, this blue line shows the size of a ledger sheet (US). If printing on a ledger size sheet, the format of the document will need to be modified.</a:t>
            </a:r>
          </a:p>
        </p:txBody>
      </p:sp>
      <p:sp>
        <p:nvSpPr>
          <p:cNvPr id="50" name="Rectangle 49">
            <a:extLst>
              <a:ext uri="{FF2B5EF4-FFF2-40B4-BE49-F238E27FC236}">
                <a16:creationId xmlns:a16="http://schemas.microsoft.com/office/drawing/2014/main" id="{DF3F27DE-276C-4DD3-9A8D-9C177A9C4FF1}"/>
              </a:ext>
            </a:extLst>
          </p:cNvPr>
          <p:cNvSpPr/>
          <p:nvPr/>
        </p:nvSpPr>
        <p:spPr>
          <a:xfrm>
            <a:off x="12001933" y="4433872"/>
            <a:ext cx="2596764" cy="4455279"/>
          </a:xfrm>
          <a:prstGeom prst="rect">
            <a:avLst/>
          </a:prstGeom>
          <a:solidFill>
            <a:srgbClr val="7674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45720" rtlCol="0" anchor="t" anchorCtr="0"/>
          <a:lstStyle/>
          <a:p>
            <a:pPr marL="228600" indent="-228600" defTabSz="228600"/>
            <a:r>
              <a:rPr lang="en-US" sz="1400" dirty="0">
                <a:solidFill>
                  <a:schemeClr val="bg1"/>
                </a:solidFill>
                <a:latin typeface="Wingdings" panose="05000000000000000000" pitchFamily="2" charset="2"/>
                <a:sym typeface="Wingdings" panose="05000000000000000000" pitchFamily="2" charset="2"/>
              </a:rPr>
              <a:t>	</a:t>
            </a:r>
            <a:r>
              <a:rPr lang="en-US" sz="1100" b="1" dirty="0">
                <a:solidFill>
                  <a:schemeClr val="bg1"/>
                </a:solidFill>
              </a:rPr>
              <a:t>Review tips for telling a partner</a:t>
            </a:r>
          </a:p>
          <a:p>
            <a:pPr marL="398463" indent="-171450">
              <a:lnSpc>
                <a:spcPct val="90000"/>
              </a:lnSpc>
              <a:spcBef>
                <a:spcPts val="300"/>
              </a:spcBef>
              <a:buClr>
                <a:schemeClr val="bg1"/>
              </a:buClr>
              <a:buFont typeface="Wingdings" panose="05000000000000000000" pitchFamily="2" charset="2"/>
              <a:buChar char="o"/>
            </a:pPr>
            <a:r>
              <a:rPr lang="en-US" sz="1000" b="1" dirty="0">
                <a:solidFill>
                  <a:schemeClr val="bg1"/>
                </a:solidFill>
              </a:rPr>
              <a:t>How</a:t>
            </a:r>
            <a:r>
              <a:rPr lang="en-US" sz="1000" dirty="0">
                <a:solidFill>
                  <a:schemeClr val="bg1"/>
                </a:solidFill>
              </a:rPr>
              <a:t> to tell a partner (simple language, maintain eye contact, remain calm, prepare answers)</a:t>
            </a:r>
          </a:p>
          <a:p>
            <a:pPr marL="398463" indent="-171450">
              <a:lnSpc>
                <a:spcPct val="90000"/>
              </a:lnSpc>
              <a:spcBef>
                <a:spcPts val="300"/>
              </a:spcBef>
              <a:buClr>
                <a:schemeClr val="bg1"/>
              </a:buClr>
              <a:buFont typeface="Wingdings" panose="05000000000000000000" pitchFamily="2" charset="2"/>
              <a:buChar char="o"/>
            </a:pPr>
            <a:r>
              <a:rPr lang="en-US" sz="1000" b="1" dirty="0">
                <a:solidFill>
                  <a:schemeClr val="bg1"/>
                </a:solidFill>
              </a:rPr>
              <a:t>Where</a:t>
            </a:r>
            <a:r>
              <a:rPr lang="en-US" sz="1000" dirty="0">
                <a:solidFill>
                  <a:schemeClr val="bg1"/>
                </a:solidFill>
              </a:rPr>
              <a:t> to tell a partner (location with easy exit to reach help quickly if afraid for your safety)</a:t>
            </a:r>
          </a:p>
          <a:p>
            <a:pPr marL="398463" indent="-171450">
              <a:lnSpc>
                <a:spcPct val="90000"/>
              </a:lnSpc>
              <a:spcBef>
                <a:spcPts val="300"/>
              </a:spcBef>
              <a:buClr>
                <a:schemeClr val="bg1"/>
              </a:buClr>
              <a:buFont typeface="Wingdings" panose="05000000000000000000" pitchFamily="2" charset="2"/>
              <a:buChar char="o"/>
            </a:pPr>
            <a:r>
              <a:rPr lang="en-US" sz="1000" b="1" dirty="0">
                <a:solidFill>
                  <a:schemeClr val="bg1"/>
                </a:solidFill>
              </a:rPr>
              <a:t>When</a:t>
            </a:r>
            <a:r>
              <a:rPr lang="en-US" sz="1000" dirty="0">
                <a:solidFill>
                  <a:schemeClr val="bg1"/>
                </a:solidFill>
              </a:rPr>
              <a:t> to tell a partner (time to fully explain and answer all partner questions)</a:t>
            </a:r>
          </a:p>
          <a:p>
            <a:pPr marL="398463" indent="-171450">
              <a:lnSpc>
                <a:spcPct val="90000"/>
              </a:lnSpc>
              <a:spcBef>
                <a:spcPts val="300"/>
              </a:spcBef>
              <a:buClr>
                <a:schemeClr val="bg1"/>
              </a:buClr>
              <a:buFont typeface="Wingdings" panose="05000000000000000000" pitchFamily="2" charset="2"/>
              <a:buChar char="o"/>
            </a:pPr>
            <a:r>
              <a:rPr lang="en-US" sz="1000" b="1" dirty="0">
                <a:solidFill>
                  <a:schemeClr val="bg1"/>
                </a:solidFill>
              </a:rPr>
              <a:t>Additional tips</a:t>
            </a:r>
            <a:r>
              <a:rPr lang="en-US" sz="1000" dirty="0">
                <a:solidFill>
                  <a:schemeClr val="bg1"/>
                </a:solidFill>
              </a:rPr>
              <a:t>:</a:t>
            </a:r>
          </a:p>
          <a:p>
            <a:pPr marL="515938" lvl="1" indent="-120650">
              <a:lnSpc>
                <a:spcPct val="90000"/>
              </a:lnSpc>
              <a:spcBef>
                <a:spcPts val="200"/>
              </a:spcBef>
              <a:buFont typeface="Arial" panose="020B0604020202020204" pitchFamily="34" charset="0"/>
              <a:buChar char="•"/>
            </a:pPr>
            <a:r>
              <a:rPr lang="en-US" sz="1000" dirty="0">
                <a:solidFill>
                  <a:schemeClr val="bg1"/>
                </a:solidFill>
              </a:rPr>
              <a:t>Talk about PrEP or your PrEP method generally to see what partner says before telling partner you are using it.</a:t>
            </a:r>
          </a:p>
          <a:p>
            <a:pPr marL="515938" lvl="1" indent="-120650">
              <a:lnSpc>
                <a:spcPct val="90000"/>
              </a:lnSpc>
              <a:spcBef>
                <a:spcPts val="200"/>
              </a:spcBef>
              <a:buFont typeface="Arial" panose="020B0604020202020204" pitchFamily="34" charset="0"/>
              <a:buChar char="•"/>
            </a:pPr>
            <a:r>
              <a:rPr lang="en-US" sz="1000" dirty="0">
                <a:solidFill>
                  <a:schemeClr val="bg1"/>
                </a:solidFill>
              </a:rPr>
              <a:t>Give a little information at a time.</a:t>
            </a:r>
          </a:p>
          <a:p>
            <a:pPr marL="515620" lvl="1" indent="-120650">
              <a:lnSpc>
                <a:spcPct val="90000"/>
              </a:lnSpc>
              <a:spcBef>
                <a:spcPts val="200"/>
              </a:spcBef>
              <a:buFont typeface="Arial" panose="020B0604020202020204" pitchFamily="34" charset="0"/>
              <a:buChar char="•"/>
            </a:pPr>
            <a:r>
              <a:rPr lang="en-US" sz="1000" dirty="0">
                <a:solidFill>
                  <a:schemeClr val="bg1"/>
                </a:solidFill>
              </a:rPr>
              <a:t>Only tell your partner what they need to know (e.g., that you will be taking a pill daily/wearing a ring every month/getting an injection every 2 months to protect your health)</a:t>
            </a:r>
            <a:endParaRPr lang="en-US" sz="1000" dirty="0">
              <a:solidFill>
                <a:schemeClr val="bg1"/>
              </a:solidFill>
              <a:cs typeface="Calibri"/>
            </a:endParaRPr>
          </a:p>
          <a:p>
            <a:pPr marL="515938" lvl="1" indent="-120650">
              <a:lnSpc>
                <a:spcPct val="90000"/>
              </a:lnSpc>
              <a:spcBef>
                <a:spcPts val="200"/>
              </a:spcBef>
              <a:buFont typeface="Arial" panose="020B0604020202020204" pitchFamily="34" charset="0"/>
              <a:buChar char="•"/>
            </a:pPr>
            <a:r>
              <a:rPr lang="en-US" sz="1000" dirty="0">
                <a:solidFill>
                  <a:schemeClr val="bg1"/>
                </a:solidFill>
              </a:rPr>
              <a:t>If they are resistant at first, bring it up over time to gain support. </a:t>
            </a:r>
          </a:p>
          <a:p>
            <a:pPr marL="228600" lvl="1" indent="-228600" defTabSz="114300">
              <a:lnSpc>
                <a:spcPct val="90000"/>
              </a:lnSpc>
              <a:spcBef>
                <a:spcPts val="600"/>
              </a:spcBef>
            </a:pPr>
            <a:r>
              <a:rPr lang="en-US" sz="1400" dirty="0">
                <a:solidFill>
                  <a:schemeClr val="bg1"/>
                </a:solidFill>
                <a:latin typeface="Wingdings" panose="05000000000000000000" pitchFamily="2" charset="2"/>
                <a:sym typeface="Wingdings" panose="05000000000000000000" pitchFamily="2" charset="2"/>
              </a:rPr>
              <a:t>	</a:t>
            </a:r>
            <a:r>
              <a:rPr lang="en-US" sz="1100" b="1" dirty="0">
                <a:solidFill>
                  <a:schemeClr val="bg1"/>
                </a:solidFill>
              </a:rPr>
              <a:t>Schedule an appointment for the client and partner if the client wants the provider’s help telling partner about PrEP use</a:t>
            </a:r>
            <a:endParaRPr lang="en-US" sz="1000" dirty="0">
              <a:solidFill>
                <a:schemeClr val="bg1"/>
              </a:solidFill>
            </a:endParaRPr>
          </a:p>
        </p:txBody>
      </p:sp>
      <p:sp>
        <p:nvSpPr>
          <p:cNvPr id="64" name="Rectangle: Rounded Corners 63">
            <a:extLst>
              <a:ext uri="{FF2B5EF4-FFF2-40B4-BE49-F238E27FC236}">
                <a16:creationId xmlns:a16="http://schemas.microsoft.com/office/drawing/2014/main" id="{4E3DCA09-D071-467F-A827-ECFCC8DCA298}"/>
              </a:ext>
            </a:extLst>
          </p:cNvPr>
          <p:cNvSpPr/>
          <p:nvPr/>
        </p:nvSpPr>
        <p:spPr>
          <a:xfrm>
            <a:off x="4242540" y="9597976"/>
            <a:ext cx="2164403" cy="656119"/>
          </a:xfrm>
          <a:prstGeom prst="roundRect">
            <a:avLst/>
          </a:prstGeom>
          <a:solidFill>
            <a:schemeClr val="bg1"/>
          </a:solidFill>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solidFill>
                  <a:srgbClr val="5B348D"/>
                </a:solidFill>
              </a:rPr>
              <a:t>Document that the provider asked about GBV as part of PrEP counseling in the </a:t>
            </a:r>
            <a:r>
              <a:rPr lang="en-US" sz="1000" u="sng" dirty="0">
                <a:solidFill>
                  <a:srgbClr val="5B348D"/>
                </a:solidFill>
              </a:rPr>
              <a:t>PrEP registry</a:t>
            </a:r>
          </a:p>
        </p:txBody>
      </p:sp>
      <p:sp>
        <p:nvSpPr>
          <p:cNvPr id="79" name="Rectangle 78">
            <a:extLst>
              <a:ext uri="{FF2B5EF4-FFF2-40B4-BE49-F238E27FC236}">
                <a16:creationId xmlns:a16="http://schemas.microsoft.com/office/drawing/2014/main" id="{418B2D50-8B7F-4933-B080-749B33DFB6F7}"/>
              </a:ext>
            </a:extLst>
          </p:cNvPr>
          <p:cNvSpPr/>
          <p:nvPr/>
        </p:nvSpPr>
        <p:spPr>
          <a:xfrm>
            <a:off x="190439" y="8819747"/>
            <a:ext cx="4193268" cy="830449"/>
          </a:xfrm>
          <a:prstGeom prst="rect">
            <a:avLst/>
          </a:prstGeom>
          <a:solidFill>
            <a:srgbClr val="94EE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228600" indent="-228600" defTabSz="228600">
              <a:buClr>
                <a:schemeClr val="bg1"/>
              </a:buClr>
              <a:defRPr/>
            </a:pPr>
            <a:r>
              <a:rPr lang="en-US" sz="1400" dirty="0">
                <a:solidFill>
                  <a:schemeClr val="tx1"/>
                </a:solidFill>
                <a:latin typeface="Wingdings" panose="05000000000000000000" pitchFamily="2" charset="2"/>
                <a:sym typeface="Wingdings" panose="05000000000000000000" pitchFamily="2" charset="2"/>
              </a:rPr>
              <a:t>	</a:t>
            </a:r>
            <a:r>
              <a:rPr lang="en-US" sz="1100" b="1" dirty="0">
                <a:solidFill>
                  <a:schemeClr val="tx1"/>
                </a:solidFill>
              </a:rPr>
              <a:t>Decide whether to tell partner(s) about PrEP use</a:t>
            </a:r>
            <a:endParaRPr lang="en-US" sz="1100" dirty="0">
              <a:solidFill>
                <a:schemeClr val="tx1"/>
              </a:solidFill>
            </a:endParaRPr>
          </a:p>
          <a:p>
            <a:pPr marL="342900" indent="-114300">
              <a:buFont typeface="Wingdings" panose="05000000000000000000" pitchFamily="2" charset="2"/>
              <a:buChar char="o"/>
              <a:defRPr/>
            </a:pPr>
            <a:r>
              <a:rPr lang="en-US" sz="1000" dirty="0">
                <a:solidFill>
                  <a:schemeClr val="tx1"/>
                </a:solidFill>
              </a:rPr>
              <a:t> Ask: </a:t>
            </a:r>
            <a:r>
              <a:rPr lang="en-US" sz="1000" i="1" dirty="0">
                <a:solidFill>
                  <a:schemeClr val="tx1"/>
                </a:solidFill>
              </a:rPr>
              <a:t>Would you like to talk with your partner about PrEP?</a:t>
            </a:r>
          </a:p>
        </p:txBody>
      </p:sp>
      <p:sp>
        <p:nvSpPr>
          <p:cNvPr id="84" name="Rectangle 83">
            <a:extLst>
              <a:ext uri="{FF2B5EF4-FFF2-40B4-BE49-F238E27FC236}">
                <a16:creationId xmlns:a16="http://schemas.microsoft.com/office/drawing/2014/main" id="{9DAA6379-94BC-4FFC-B6D9-D9BEF43966F7}"/>
              </a:ext>
            </a:extLst>
          </p:cNvPr>
          <p:cNvSpPr/>
          <p:nvPr/>
        </p:nvSpPr>
        <p:spPr>
          <a:xfrm>
            <a:off x="136530" y="4936133"/>
            <a:ext cx="5089031" cy="3371843"/>
          </a:xfrm>
          <a:prstGeom prst="rect">
            <a:avLst/>
          </a:prstGeom>
          <a:solidFill>
            <a:srgbClr val="94EE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defTabSz="114300">
              <a:lnSpc>
                <a:spcPct val="90000"/>
              </a:lnSpc>
              <a:spcBef>
                <a:spcPts val="600"/>
              </a:spcBef>
              <a:buFont typeface="Wingdings" panose="05000000000000000000" pitchFamily="2" charset="2"/>
              <a:buChar char="o"/>
              <a:defRPr/>
            </a:pPr>
            <a:r>
              <a:rPr lang="en-US" sz="1100" b="1" dirty="0">
                <a:solidFill>
                  <a:schemeClr val="tx1"/>
                </a:solidFill>
                <a:latin typeface="Calibri" panose="020F0502020204030204"/>
              </a:rPr>
              <a:t>Inform client about violence response resources available</a:t>
            </a:r>
          </a:p>
          <a:p>
            <a:pPr marL="400050" indent="-171450">
              <a:lnSpc>
                <a:spcPct val="90000"/>
              </a:lnSpc>
              <a:spcBef>
                <a:spcPts val="200"/>
              </a:spcBef>
              <a:buFont typeface="Wingdings" panose="05000000000000000000" pitchFamily="2" charset="2"/>
              <a:buChar char="o"/>
            </a:pPr>
            <a:r>
              <a:rPr lang="en-US" sz="1100" dirty="0">
                <a:solidFill>
                  <a:schemeClr val="tx1"/>
                </a:solidFill>
              </a:rPr>
              <a:t>Say: </a:t>
            </a:r>
            <a:r>
              <a:rPr lang="en-US" sz="1100" i="1" dirty="0">
                <a:solidFill>
                  <a:schemeClr val="tx1"/>
                </a:solidFill>
              </a:rPr>
              <a:t>If you remember anything else you’d like to share OR if issues arise in relationship(s), I will be available to provide support as needed.</a:t>
            </a:r>
          </a:p>
          <a:p>
            <a:pPr marL="400050" indent="-171450">
              <a:lnSpc>
                <a:spcPct val="90000"/>
              </a:lnSpc>
              <a:spcBef>
                <a:spcPts val="300"/>
              </a:spcBef>
              <a:buFont typeface="Wingdings" panose="05000000000000000000" pitchFamily="2" charset="2"/>
              <a:buChar char="o"/>
            </a:pPr>
            <a:r>
              <a:rPr lang="en-US" sz="1100" dirty="0">
                <a:solidFill>
                  <a:schemeClr val="tx1"/>
                </a:solidFill>
              </a:rPr>
              <a:t>Share: A </a:t>
            </a:r>
            <a:r>
              <a:rPr lang="en-US" sz="1100" u="sng" dirty="0">
                <a:solidFill>
                  <a:schemeClr val="tx1"/>
                </a:solidFill>
              </a:rPr>
              <a:t>list of services </a:t>
            </a:r>
            <a:r>
              <a:rPr lang="en-US" sz="1100" dirty="0">
                <a:solidFill>
                  <a:schemeClr val="tx1"/>
                </a:solidFill>
              </a:rPr>
              <a:t>for individuals experiencing violence (if </a:t>
            </a:r>
            <a:r>
              <a:rPr lang="en-US" sz="1100" u="sng" dirty="0">
                <a:solidFill>
                  <a:schemeClr val="tx1"/>
                </a:solidFill>
              </a:rPr>
              <a:t>the list of services </a:t>
            </a:r>
            <a:r>
              <a:rPr lang="en-US" sz="1100" dirty="0">
                <a:solidFill>
                  <a:schemeClr val="tx1"/>
                </a:solidFill>
              </a:rPr>
              <a:t>is provided as a printed document, remind the client that it may not be safe for partners to find this information).</a:t>
            </a:r>
            <a:endParaRPr lang="en-US" sz="1100" b="1" dirty="0">
              <a:solidFill>
                <a:schemeClr val="tx1"/>
              </a:solidFill>
              <a:latin typeface="Calibri" panose="020F0502020204030204"/>
            </a:endParaRPr>
          </a:p>
          <a:p>
            <a:pPr marL="171450" marR="0" lvl="0" indent="-171450" defTabSz="114300" rtl="0" eaLnBrk="1" fontAlgn="auto" latinLnBrk="0" hangingPunct="1">
              <a:lnSpc>
                <a:spcPct val="90000"/>
              </a:lnSpc>
              <a:spcBef>
                <a:spcPts val="600"/>
              </a:spcBef>
              <a:buSzTx/>
              <a:buFont typeface="Wingdings" panose="05000000000000000000" pitchFamily="2" charset="2"/>
              <a:buChar char="o"/>
              <a:tabLst/>
              <a:defRPr/>
            </a:pPr>
            <a:r>
              <a:rPr lang="en-US" sz="1100" b="1" dirty="0">
                <a:solidFill>
                  <a:schemeClr val="tx1"/>
                </a:solidFill>
                <a:latin typeface="Calibri" panose="020F0502020204030204"/>
              </a:rPr>
              <a:t>Discuss client concerns about using their PrEP method safely</a:t>
            </a:r>
          </a:p>
          <a:p>
            <a:pPr marL="171450" marR="0" lvl="0" indent="-171450" defTabSz="114300" rtl="0" eaLnBrk="1" fontAlgn="auto" latinLnBrk="0" hangingPunct="1">
              <a:lnSpc>
                <a:spcPct val="90000"/>
              </a:lnSpc>
              <a:spcBef>
                <a:spcPts val="600"/>
              </a:spcBef>
              <a:buSzTx/>
              <a:buFont typeface="Wingdings" panose="05000000000000000000" pitchFamily="2" charset="2"/>
              <a:buChar char="o"/>
              <a:tabLst/>
              <a:defRPr/>
            </a:pPr>
            <a:r>
              <a:rPr kumimoji="0" lang="en-US" sz="1100" b="1" i="0" u="none" strike="noStrike" kern="1200" cap="none" spc="0" normalizeH="0" baseline="0" noProof="0" dirty="0">
                <a:ln>
                  <a:noFill/>
                </a:ln>
                <a:solidFill>
                  <a:schemeClr val="tx1"/>
                </a:solidFill>
                <a:effectLst/>
                <a:uLnTx/>
                <a:uFillTx/>
                <a:latin typeface="Calibri" panose="020F0502020204030204"/>
                <a:ea typeface="+mn-ea"/>
                <a:cs typeface="+mn-cs"/>
              </a:rPr>
              <a:t>Discuss whether to tell partner(s) about PrEP use</a:t>
            </a:r>
          </a:p>
          <a:p>
            <a:pPr marL="400050" indent="-171450">
              <a:lnSpc>
                <a:spcPct val="90000"/>
              </a:lnSpc>
              <a:spcBef>
                <a:spcPts val="300"/>
              </a:spcBef>
              <a:buFont typeface="Wingdings" panose="05000000000000000000" pitchFamily="2" charset="2"/>
              <a:buChar char="o"/>
            </a:pPr>
            <a:r>
              <a:rPr lang="en-US" sz="1000" dirty="0">
                <a:solidFill>
                  <a:schemeClr val="tx1"/>
                </a:solidFill>
              </a:rPr>
              <a:t>Say: </a:t>
            </a:r>
            <a:r>
              <a:rPr lang="en-US" sz="1000" i="1" dirty="0">
                <a:solidFill>
                  <a:schemeClr val="tx1"/>
                </a:solidFill>
              </a:rPr>
              <a:t>You decide whether to tell your partner about PrEP. Many PrEP users want their partner to know so they can be supportive. Other users, with privacy, safety, or other concerns, do not want partners to know. Many people can successfully use PrEP without their partner’s knowledge. I would like to hear from you about whether you want to discuss your PrEP use with your partner(s).  </a:t>
            </a:r>
          </a:p>
          <a:p>
            <a:pPr marL="400050" indent="-171450" defTabSz="228600">
              <a:lnSpc>
                <a:spcPct val="90000"/>
              </a:lnSpc>
              <a:spcBef>
                <a:spcPts val="300"/>
              </a:spcBef>
              <a:buFont typeface="Wingdings" panose="05000000000000000000" pitchFamily="2" charset="2"/>
              <a:buChar char="o"/>
            </a:pPr>
            <a:r>
              <a:rPr lang="en-US" sz="1000" dirty="0">
                <a:solidFill>
                  <a:schemeClr val="tx1"/>
                </a:solidFill>
              </a:rPr>
              <a:t>Ask: </a:t>
            </a:r>
            <a:r>
              <a:rPr lang="en-US" sz="1000" i="1" dirty="0">
                <a:solidFill>
                  <a:schemeClr val="tx1"/>
                </a:solidFill>
              </a:rPr>
              <a:t>How would your partner(s) respond if they knew you were using PrEP?</a:t>
            </a:r>
            <a:r>
              <a:rPr lang="en-US" sz="1000" dirty="0">
                <a:solidFill>
                  <a:schemeClr val="tx1"/>
                </a:solidFill>
              </a:rPr>
              <a:t> </a:t>
            </a:r>
            <a:r>
              <a:rPr lang="en-US" sz="1000" i="1" dirty="0">
                <a:solidFill>
                  <a:schemeClr val="tx1"/>
                </a:solidFill>
              </a:rPr>
              <a:t>Are you afraid that your partner(s) would have a negative or violent reaction if they knew you were using PrEP? </a:t>
            </a:r>
            <a:endParaRPr lang="en-US" sz="1000" dirty="0">
              <a:solidFill>
                <a:schemeClr val="tx1"/>
              </a:solidFill>
            </a:endParaRPr>
          </a:p>
          <a:p>
            <a:pPr marL="400050" indent="-171450">
              <a:lnSpc>
                <a:spcPct val="90000"/>
              </a:lnSpc>
              <a:spcBef>
                <a:spcPts val="300"/>
              </a:spcBef>
              <a:buFont typeface="Wingdings" panose="05000000000000000000" pitchFamily="2" charset="2"/>
              <a:buChar char="o"/>
              <a:defRPr/>
            </a:pPr>
            <a:r>
              <a:rPr lang="en-US" sz="1000" dirty="0">
                <a:solidFill>
                  <a:schemeClr val="tx1"/>
                </a:solidFill>
              </a:rPr>
              <a:t>If the client is afraid of a negative response, ask why. Probe for client concerns about abusive behavior by the partner and allow them to reflect on how their partner may respond differently to different PrEP methods .</a:t>
            </a:r>
          </a:p>
          <a:p>
            <a:pPr marL="341313" marR="0" lvl="0" indent="-111125" fontAlgn="auto">
              <a:lnSpc>
                <a:spcPct val="100000"/>
              </a:lnSpc>
              <a:spcBef>
                <a:spcPts val="0"/>
              </a:spcBef>
              <a:spcAft>
                <a:spcPts val="0"/>
              </a:spcAft>
              <a:buClr>
                <a:schemeClr val="bg1"/>
              </a:buClr>
              <a:buSzTx/>
              <a:buFont typeface="Wingdings" panose="05000000000000000000" pitchFamily="2" charset="2"/>
              <a:buChar char="n"/>
              <a:tabLst/>
              <a:defRPr/>
            </a:pPr>
            <a:endParaRPr lang="en-US" sz="1000" dirty="0">
              <a:solidFill>
                <a:schemeClr val="tx1">
                  <a:lumMod val="75000"/>
                  <a:lumOff val="25000"/>
                </a:schemeClr>
              </a:solidFill>
            </a:endParaRPr>
          </a:p>
        </p:txBody>
      </p:sp>
      <p:sp>
        <p:nvSpPr>
          <p:cNvPr id="88" name="Rectangle 87">
            <a:extLst>
              <a:ext uri="{FF2B5EF4-FFF2-40B4-BE49-F238E27FC236}">
                <a16:creationId xmlns:a16="http://schemas.microsoft.com/office/drawing/2014/main" id="{E66AAE8C-81A1-4CB7-845B-F452A75354FA}"/>
              </a:ext>
            </a:extLst>
          </p:cNvPr>
          <p:cNvSpPr/>
          <p:nvPr/>
        </p:nvSpPr>
        <p:spPr>
          <a:xfrm>
            <a:off x="131807" y="872024"/>
            <a:ext cx="4958740" cy="3670896"/>
          </a:xfrm>
          <a:prstGeom prst="rect">
            <a:avLst/>
          </a:prstGeom>
          <a:solidFill>
            <a:srgbClr val="94EE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nchorCtr="0"/>
          <a:lstStyle/>
          <a:p>
            <a:pPr marL="171450" indent="-171450" defTabSz="114300">
              <a:lnSpc>
                <a:spcPct val="90000"/>
              </a:lnSpc>
              <a:spcBef>
                <a:spcPts val="600"/>
              </a:spcBef>
              <a:buFont typeface="Wingdings" panose="05000000000000000000" pitchFamily="2" charset="2"/>
              <a:buChar char="o"/>
              <a:defRPr/>
            </a:pPr>
            <a:r>
              <a:rPr lang="en-US" sz="1100" b="1" dirty="0">
                <a:solidFill>
                  <a:schemeClr val="tx1"/>
                </a:solidFill>
                <a:latin typeface="Calibri" panose="020F0502020204030204"/>
              </a:rPr>
              <a:t>Provide initial counseling on PrEP choice</a:t>
            </a:r>
          </a:p>
          <a:p>
            <a:pPr marL="402336" indent="-171450" defTabSz="114300">
              <a:lnSpc>
                <a:spcPct val="90000"/>
              </a:lnSpc>
              <a:spcBef>
                <a:spcPts val="600"/>
              </a:spcBef>
              <a:buFont typeface="Wingdings" panose="05000000000000000000" pitchFamily="2" charset="2"/>
              <a:buChar char="o"/>
              <a:defRPr/>
            </a:pPr>
            <a:r>
              <a:rPr lang="en-US" sz="1000" dirty="0">
                <a:solidFill>
                  <a:schemeClr val="tx1"/>
                </a:solidFill>
                <a:latin typeface="Calibri" panose="020F0502020204030204"/>
              </a:rPr>
              <a:t>Say: </a:t>
            </a:r>
            <a:r>
              <a:rPr lang="en-US" sz="1000" i="1" dirty="0">
                <a:solidFill>
                  <a:schemeClr val="tx1"/>
                </a:solidFill>
                <a:latin typeface="Calibri" panose="020F0502020204030204"/>
              </a:rPr>
              <a:t>Have you had an opportunity to learn about all available PrEP methods? If not, we can discuss, and I can help you select one that is likely to be a good fit for your needs.</a:t>
            </a:r>
            <a:endParaRPr lang="en-US" sz="1000" dirty="0">
              <a:solidFill>
                <a:schemeClr val="tx1"/>
              </a:solidFill>
              <a:latin typeface="Wingdings"/>
              <a:sym typeface="Wingdings" panose="05000000000000000000" pitchFamily="2" charset="2"/>
            </a:endParaRPr>
          </a:p>
          <a:p>
            <a:pPr marL="342900" indent="-228600" defTabSz="114300"/>
            <a:r>
              <a:rPr lang="en-US" sz="1400" dirty="0">
                <a:solidFill>
                  <a:schemeClr val="tx1"/>
                </a:solidFill>
                <a:latin typeface="Wingdings"/>
                <a:sym typeface="Wingdings" panose="05000000000000000000" pitchFamily="2" charset="2"/>
              </a:rPr>
              <a:t></a:t>
            </a:r>
            <a:r>
              <a:rPr lang="en-US" sz="1400" dirty="0">
                <a:solidFill>
                  <a:schemeClr val="tx1"/>
                </a:solidFill>
                <a:latin typeface="Calibri"/>
                <a:cs typeface="Calibri"/>
              </a:rPr>
              <a:t>  </a:t>
            </a:r>
            <a:r>
              <a:rPr lang="en-US" sz="1100" b="1" dirty="0">
                <a:solidFill>
                  <a:schemeClr val="tx1"/>
                </a:solidFill>
                <a:latin typeface="Calibri" panose="020F0502020204030204"/>
              </a:rPr>
              <a:t>At PrEP initiation and </a:t>
            </a:r>
            <a:r>
              <a:rPr lang="en-US" sz="1100" b="1">
                <a:solidFill>
                  <a:schemeClr val="tx1"/>
                </a:solidFill>
                <a:latin typeface="Calibri" panose="020F0502020204030204"/>
              </a:rPr>
              <a:t>refill visits, </a:t>
            </a:r>
            <a:r>
              <a:rPr lang="en-US" sz="1100" b="1" dirty="0">
                <a:solidFill>
                  <a:schemeClr val="tx1"/>
                </a:solidFill>
                <a:latin typeface="Calibri" panose="020F0502020204030204"/>
              </a:rPr>
              <a:t>administer a standard set of questions to identify clients experiencing GBV </a:t>
            </a:r>
          </a:p>
          <a:p>
            <a:pPr marL="514350" indent="-171450" defTabSz="257175"/>
            <a:r>
              <a:rPr lang="en-US" sz="1000" dirty="0">
                <a:solidFill>
                  <a:schemeClr val="tx1"/>
                </a:solidFill>
                <a:latin typeface="Wingdings"/>
                <a:sym typeface="Wingdings" panose="05000000000000000000" pitchFamily="2" charset="2"/>
              </a:rPr>
              <a:t></a:t>
            </a:r>
            <a:r>
              <a:rPr lang="en-US" sz="1000" dirty="0">
                <a:solidFill>
                  <a:schemeClr val="tx1"/>
                </a:solidFill>
                <a:latin typeface="Wingdings"/>
                <a:sym typeface="Wingdings"/>
              </a:rPr>
              <a:t>	</a:t>
            </a:r>
            <a:r>
              <a:rPr lang="en-US" sz="1000" dirty="0">
                <a:solidFill>
                  <a:schemeClr val="tx1"/>
                </a:solidFill>
              </a:rPr>
              <a:t>Explain</a:t>
            </a:r>
            <a:r>
              <a:rPr lang="en-US" sz="1000" i="1" dirty="0">
                <a:solidFill>
                  <a:schemeClr val="tx1"/>
                </a:solidFill>
              </a:rPr>
              <a:t>: Many people experience violence, and this can make it harder to use PrEP.</a:t>
            </a:r>
            <a:endParaRPr lang="en-US" sz="1000" i="1" dirty="0">
              <a:solidFill>
                <a:schemeClr val="tx1"/>
              </a:solidFill>
              <a:ea typeface="Calibri"/>
              <a:cs typeface="Calibri"/>
            </a:endParaRPr>
          </a:p>
          <a:p>
            <a:pPr marL="514350" indent="-171450" defTabSz="257175">
              <a:lnSpc>
                <a:spcPct val="90000"/>
              </a:lnSpc>
              <a:spcBef>
                <a:spcPts val="300"/>
              </a:spcBef>
            </a:pPr>
            <a:r>
              <a:rPr lang="en-US" sz="1000" dirty="0">
                <a:solidFill>
                  <a:schemeClr val="tx1"/>
                </a:solidFill>
                <a:latin typeface="Wingdings"/>
                <a:sym typeface="Wingdings" panose="05000000000000000000" pitchFamily="2" charset="2"/>
              </a:rPr>
              <a:t></a:t>
            </a:r>
            <a:r>
              <a:rPr lang="en-US" sz="1000" dirty="0">
                <a:solidFill>
                  <a:schemeClr val="tx1"/>
                </a:solidFill>
                <a:latin typeface="Wingdings"/>
                <a:sym typeface="Wingdings"/>
              </a:rPr>
              <a:t>	</a:t>
            </a:r>
            <a:r>
              <a:rPr lang="en-US" sz="1000" dirty="0">
                <a:solidFill>
                  <a:schemeClr val="tx1"/>
                </a:solidFill>
              </a:rPr>
              <a:t>Explain: </a:t>
            </a:r>
            <a:r>
              <a:rPr lang="en-US" sz="1000" i="1" dirty="0">
                <a:solidFill>
                  <a:schemeClr val="tx1"/>
                </a:solidFill>
              </a:rPr>
              <a:t>Questions about GBV are asked of everyone to support PrEP use and general well-being.</a:t>
            </a:r>
            <a:endParaRPr lang="en-US" sz="1000" i="1" dirty="0">
              <a:solidFill>
                <a:schemeClr val="tx1"/>
              </a:solidFill>
              <a:ea typeface="Calibri"/>
              <a:cs typeface="Calibri"/>
            </a:endParaRPr>
          </a:p>
          <a:p>
            <a:pPr marL="514350" indent="-171450" defTabSz="257175">
              <a:lnSpc>
                <a:spcPct val="90000"/>
              </a:lnSpc>
              <a:spcBef>
                <a:spcPts val="300"/>
              </a:spcBef>
            </a:pPr>
            <a:r>
              <a:rPr lang="en-US" sz="1000" dirty="0">
                <a:solidFill>
                  <a:schemeClr val="tx1"/>
                </a:solidFill>
                <a:latin typeface="Wingdings"/>
                <a:sym typeface="Wingdings" panose="05000000000000000000" pitchFamily="2" charset="2"/>
              </a:rPr>
              <a:t></a:t>
            </a:r>
            <a:r>
              <a:rPr lang="en-US" sz="1000" dirty="0">
                <a:solidFill>
                  <a:schemeClr val="tx1"/>
                </a:solidFill>
                <a:latin typeface="Wingdings"/>
                <a:sym typeface="Wingdings"/>
              </a:rPr>
              <a:t>	</a:t>
            </a:r>
            <a:r>
              <a:rPr lang="en-US" sz="1000" dirty="0">
                <a:solidFill>
                  <a:schemeClr val="tx1"/>
                </a:solidFill>
              </a:rPr>
              <a:t>Explain: </a:t>
            </a:r>
            <a:r>
              <a:rPr lang="en-US" sz="1000" u="sng" dirty="0">
                <a:solidFill>
                  <a:schemeClr val="tx1"/>
                </a:solidFill>
              </a:rPr>
              <a:t>Any limitations to confidentiality (as relevant). </a:t>
            </a:r>
            <a:endParaRPr lang="en-US" sz="1000" u="sng" dirty="0">
              <a:solidFill>
                <a:schemeClr val="tx1"/>
              </a:solidFill>
              <a:cs typeface="Calibri"/>
            </a:endParaRPr>
          </a:p>
          <a:p>
            <a:pPr marL="514350" indent="-171450" defTabSz="257175">
              <a:lnSpc>
                <a:spcPct val="90000"/>
              </a:lnSpc>
              <a:spcBef>
                <a:spcPts val="300"/>
              </a:spcBef>
            </a:pPr>
            <a:r>
              <a:rPr lang="en-US" sz="1000" dirty="0">
                <a:solidFill>
                  <a:schemeClr val="tx1"/>
                </a:solidFill>
                <a:latin typeface="Wingdings"/>
                <a:sym typeface="Wingdings" panose="05000000000000000000" pitchFamily="2" charset="2"/>
              </a:rPr>
              <a:t></a:t>
            </a:r>
            <a:r>
              <a:rPr lang="en-US" sz="1000" dirty="0">
                <a:solidFill>
                  <a:schemeClr val="tx1"/>
                </a:solidFill>
                <a:latin typeface="Wingdings"/>
                <a:sym typeface="Wingdings"/>
              </a:rPr>
              <a:t>	</a:t>
            </a:r>
            <a:r>
              <a:rPr lang="en-US" sz="1000" dirty="0">
                <a:solidFill>
                  <a:schemeClr val="tx1"/>
                </a:solidFill>
              </a:rPr>
              <a:t>If client has current “primary” partners, ask (about all current “primary” partners)*:</a:t>
            </a:r>
            <a:endParaRPr lang="en-US" sz="1000" dirty="0">
              <a:solidFill>
                <a:schemeClr val="tx1"/>
              </a:solidFill>
              <a:ea typeface="Calibri"/>
              <a:cs typeface="Calibri"/>
            </a:endParaRPr>
          </a:p>
          <a:p>
            <a:pPr marL="626745" lvl="1" indent="-169545">
              <a:lnSpc>
                <a:spcPct val="90000"/>
              </a:lnSpc>
              <a:spcBef>
                <a:spcPts val="200"/>
              </a:spcBef>
              <a:buFont typeface="+mj-lt"/>
              <a:buAutoNum type="arabicPeriod"/>
            </a:pPr>
            <a:r>
              <a:rPr lang="en-US" sz="1000" i="1" dirty="0">
                <a:solidFill>
                  <a:schemeClr val="tx1"/>
                </a:solidFill>
              </a:rPr>
              <a:t>Has your partner ever (or since your last visit for returning clients) made you feel afraid, bullied or insulted you, threatened to hurt you, or tried to control you (for example, controlling your movements or limiting your ability to access  money when you need it)?</a:t>
            </a:r>
            <a:endParaRPr lang="en-US" sz="1000" i="1" dirty="0">
              <a:solidFill>
                <a:schemeClr val="tx1"/>
              </a:solidFill>
              <a:ea typeface="Calibri"/>
              <a:cs typeface="Calibri"/>
            </a:endParaRPr>
          </a:p>
          <a:p>
            <a:pPr marL="626745" lvl="1" indent="-169545">
              <a:lnSpc>
                <a:spcPct val="90000"/>
              </a:lnSpc>
              <a:spcBef>
                <a:spcPts val="300"/>
              </a:spcBef>
              <a:buFont typeface="+mj-lt"/>
              <a:buAutoNum type="arabicPeriod"/>
            </a:pPr>
            <a:r>
              <a:rPr lang="en-US" sz="1000" i="1" dirty="0">
                <a:solidFill>
                  <a:schemeClr val="tx1"/>
                </a:solidFill>
              </a:rPr>
              <a:t>Has your partner ever hit, kicked, slapped, or physically hurt you?</a:t>
            </a:r>
            <a:endParaRPr lang="en-US" sz="1000" i="1" dirty="0">
              <a:solidFill>
                <a:schemeClr val="tx1"/>
              </a:solidFill>
              <a:ea typeface="Calibri"/>
              <a:cs typeface="Calibri"/>
            </a:endParaRPr>
          </a:p>
          <a:p>
            <a:pPr marL="626745" lvl="1" indent="-169545">
              <a:lnSpc>
                <a:spcPct val="90000"/>
              </a:lnSpc>
              <a:spcBef>
                <a:spcPts val="300"/>
              </a:spcBef>
              <a:buFont typeface="+mj-lt"/>
              <a:buAutoNum type="arabicPeriod"/>
            </a:pPr>
            <a:r>
              <a:rPr lang="en-US" sz="1000" i="1" spc="-21" dirty="0">
                <a:solidFill>
                  <a:schemeClr val="tx1"/>
                </a:solidFill>
              </a:rPr>
              <a:t>Has your partner, or someone else, ever forced you into sex or forced any sexual contact you did not want?</a:t>
            </a:r>
          </a:p>
          <a:p>
            <a:pPr marL="514350" indent="-171450" defTabSz="257175">
              <a:lnSpc>
                <a:spcPct val="90000"/>
              </a:lnSpc>
              <a:spcBef>
                <a:spcPts val="300"/>
              </a:spcBef>
            </a:pPr>
            <a:r>
              <a:rPr lang="en-US" sz="1000" dirty="0">
                <a:solidFill>
                  <a:schemeClr val="tx1"/>
                </a:solidFill>
                <a:latin typeface="Wingdings"/>
                <a:sym typeface="Wingdings" panose="05000000000000000000" pitchFamily="2" charset="2"/>
              </a:rPr>
              <a:t></a:t>
            </a:r>
            <a:r>
              <a:rPr lang="en-US" sz="1000" dirty="0">
                <a:solidFill>
                  <a:schemeClr val="tx1"/>
                </a:solidFill>
                <a:latin typeface="Wingdings"/>
                <a:sym typeface="Wingdings"/>
              </a:rPr>
              <a:t>	</a:t>
            </a:r>
            <a:r>
              <a:rPr lang="en-US" sz="1000" dirty="0">
                <a:solidFill>
                  <a:schemeClr val="tx1"/>
                </a:solidFill>
              </a:rPr>
              <a:t>If client does not have current “primary” partners, ask: Has someone ever forced you into sex or forced any sexual contact you did not want?</a:t>
            </a:r>
          </a:p>
          <a:p>
            <a:pPr marL="120650">
              <a:lnSpc>
                <a:spcPct val="90000"/>
              </a:lnSpc>
              <a:spcBef>
                <a:spcPts val="600"/>
              </a:spcBef>
            </a:pPr>
            <a:r>
              <a:rPr lang="en-US" sz="1000" b="1" spc="-10" dirty="0">
                <a:solidFill>
                  <a:schemeClr val="tx1"/>
                </a:solidFill>
              </a:rPr>
              <a:t>Never attempt to force a client to disclose violence, even if you believe it is occurring.</a:t>
            </a:r>
            <a:endParaRPr lang="en-US" sz="1000" b="1" spc="-10" dirty="0">
              <a:solidFill>
                <a:schemeClr val="tx1"/>
              </a:solidFill>
              <a:ea typeface="Calibri"/>
              <a:cs typeface="Calibri"/>
            </a:endParaRPr>
          </a:p>
          <a:p>
            <a:pPr marL="572770" lvl="1" indent="-115570"/>
            <a:endParaRPr lang="en-US" sz="1000" spc="-21" dirty="0">
              <a:solidFill>
                <a:schemeClr val="tx1">
                  <a:lumMod val="75000"/>
                  <a:lumOff val="25000"/>
                </a:schemeClr>
              </a:solidFill>
              <a:highlight>
                <a:srgbClr val="00FF00"/>
              </a:highlight>
              <a:ea typeface="Calibri" panose="020F0502020204030204"/>
              <a:cs typeface="Calibri" panose="020F0502020204030204"/>
            </a:endParaRPr>
          </a:p>
        </p:txBody>
      </p:sp>
      <p:sp>
        <p:nvSpPr>
          <p:cNvPr id="32" name="Speech Bubble: Rectangle with Corners Rounded 31">
            <a:extLst>
              <a:ext uri="{FF2B5EF4-FFF2-40B4-BE49-F238E27FC236}">
                <a16:creationId xmlns:a16="http://schemas.microsoft.com/office/drawing/2014/main" id="{D7481851-5EF2-49D9-8C56-78BBD999C290}"/>
              </a:ext>
            </a:extLst>
          </p:cNvPr>
          <p:cNvSpPr/>
          <p:nvPr/>
        </p:nvSpPr>
        <p:spPr>
          <a:xfrm>
            <a:off x="7195516" y="-725837"/>
            <a:ext cx="784779" cy="385009"/>
          </a:xfrm>
          <a:prstGeom prst="wedgeRoundRectCallout">
            <a:avLst>
              <a:gd name="adj1" fmla="val 5"/>
              <a:gd name="adj2" fmla="val 96112"/>
              <a:gd name="adj3" fmla="val 16667"/>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Fold line</a:t>
            </a:r>
          </a:p>
        </p:txBody>
      </p:sp>
      <p:sp>
        <p:nvSpPr>
          <p:cNvPr id="33" name="Speech Bubble: Rectangle with Corners Rounded 32">
            <a:extLst>
              <a:ext uri="{FF2B5EF4-FFF2-40B4-BE49-F238E27FC236}">
                <a16:creationId xmlns:a16="http://schemas.microsoft.com/office/drawing/2014/main" id="{592E253C-B572-4F3B-B3E1-FEB112D7F01D}"/>
              </a:ext>
            </a:extLst>
          </p:cNvPr>
          <p:cNvSpPr/>
          <p:nvPr/>
        </p:nvSpPr>
        <p:spPr>
          <a:xfrm>
            <a:off x="7555411" y="11038495"/>
            <a:ext cx="784779" cy="385009"/>
          </a:xfrm>
          <a:prstGeom prst="wedgeRoundRectCallout">
            <a:avLst>
              <a:gd name="adj1" fmla="val -42922"/>
              <a:gd name="adj2" fmla="val -103889"/>
              <a:gd name="adj3" fmla="val 16667"/>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75000"/>
                    <a:lumOff val="25000"/>
                  </a:schemeClr>
                </a:solidFill>
              </a:rPr>
              <a:t>Fold line</a:t>
            </a:r>
          </a:p>
        </p:txBody>
      </p:sp>
      <p:cxnSp>
        <p:nvCxnSpPr>
          <p:cNvPr id="35" name="Straight Connector 34">
            <a:extLst>
              <a:ext uri="{FF2B5EF4-FFF2-40B4-BE49-F238E27FC236}">
                <a16:creationId xmlns:a16="http://schemas.microsoft.com/office/drawing/2014/main" id="{DC6123EB-624E-401A-AF2B-806C90AEC26A}"/>
              </a:ext>
            </a:extLst>
          </p:cNvPr>
          <p:cNvCxnSpPr>
            <a:cxnSpLocks/>
          </p:cNvCxnSpPr>
          <p:nvPr/>
        </p:nvCxnSpPr>
        <p:spPr>
          <a:xfrm>
            <a:off x="7563528" y="10711148"/>
            <a:ext cx="0" cy="317989"/>
          </a:xfrm>
          <a:prstGeom prst="line">
            <a:avLst/>
          </a:prstGeom>
          <a:ln w="12700">
            <a:solidFill>
              <a:srgbClr val="00B0F0"/>
            </a:solidFill>
            <a:prstDash val="dash"/>
          </a:ln>
          <a:effectLst/>
        </p:spPr>
        <p:style>
          <a:lnRef idx="1">
            <a:schemeClr val="accent5"/>
          </a:lnRef>
          <a:fillRef idx="0">
            <a:schemeClr val="accent5"/>
          </a:fillRef>
          <a:effectRef idx="0">
            <a:schemeClr val="accent5"/>
          </a:effectRef>
          <a:fontRef idx="minor">
            <a:schemeClr val="tx1"/>
          </a:fontRef>
        </p:style>
      </p:cxnSp>
      <p:sp>
        <p:nvSpPr>
          <p:cNvPr id="38" name="Arrow: Right 37">
            <a:extLst>
              <a:ext uri="{FF2B5EF4-FFF2-40B4-BE49-F238E27FC236}">
                <a16:creationId xmlns:a16="http://schemas.microsoft.com/office/drawing/2014/main" id="{56850437-6901-453E-8121-B67779CC6FD6}"/>
              </a:ext>
            </a:extLst>
          </p:cNvPr>
          <p:cNvSpPr/>
          <p:nvPr/>
        </p:nvSpPr>
        <p:spPr>
          <a:xfrm rot="5400000">
            <a:off x="510923" y="89970"/>
            <a:ext cx="408272" cy="1088711"/>
          </a:xfrm>
          <a:prstGeom prst="rightArrow">
            <a:avLst/>
          </a:prstGeom>
          <a:solidFill>
            <a:schemeClr val="tx1"/>
          </a:solidFill>
          <a:ln w="3175">
            <a:noFill/>
          </a:ln>
          <a:effectLst>
            <a:outerShdw blurRad="50800" dist="38100" dir="13500000" algn="b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000" b="1" cap="all"/>
              <a:t>Start</a:t>
            </a:r>
          </a:p>
        </p:txBody>
      </p:sp>
      <p:sp>
        <p:nvSpPr>
          <p:cNvPr id="40" name="Rectangle 39">
            <a:extLst>
              <a:ext uri="{FF2B5EF4-FFF2-40B4-BE49-F238E27FC236}">
                <a16:creationId xmlns:a16="http://schemas.microsoft.com/office/drawing/2014/main" id="{A94262F6-D35F-4902-B802-3EBBAFAABDBC}"/>
              </a:ext>
            </a:extLst>
          </p:cNvPr>
          <p:cNvSpPr/>
          <p:nvPr/>
        </p:nvSpPr>
        <p:spPr>
          <a:xfrm>
            <a:off x="204490" y="9317506"/>
            <a:ext cx="822960" cy="335839"/>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a:solidFill>
                  <a:schemeClr val="bg1"/>
                </a:solidFill>
              </a:rPr>
              <a:t>Wants to tell partner</a:t>
            </a:r>
          </a:p>
        </p:txBody>
      </p:sp>
      <p:sp>
        <p:nvSpPr>
          <p:cNvPr id="43" name="Arrow: Down 42">
            <a:extLst>
              <a:ext uri="{FF2B5EF4-FFF2-40B4-BE49-F238E27FC236}">
                <a16:creationId xmlns:a16="http://schemas.microsoft.com/office/drawing/2014/main" id="{463919FB-4F9D-4CD0-9350-DE755BA6459A}"/>
              </a:ext>
            </a:extLst>
          </p:cNvPr>
          <p:cNvSpPr/>
          <p:nvPr/>
        </p:nvSpPr>
        <p:spPr>
          <a:xfrm>
            <a:off x="369468" y="8363040"/>
            <a:ext cx="320040" cy="456707"/>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930" b="1">
              <a:solidFill>
                <a:schemeClr val="tx1">
                  <a:lumMod val="75000"/>
                  <a:lumOff val="25000"/>
                </a:schemeClr>
              </a:solidFill>
            </a:endParaRPr>
          </a:p>
        </p:txBody>
      </p:sp>
      <p:sp>
        <p:nvSpPr>
          <p:cNvPr id="45" name="Rectangle 44">
            <a:extLst>
              <a:ext uri="{FF2B5EF4-FFF2-40B4-BE49-F238E27FC236}">
                <a16:creationId xmlns:a16="http://schemas.microsoft.com/office/drawing/2014/main" id="{FCA749B9-A0F3-4E5C-A2AB-1FBAD0A4FA6B}"/>
              </a:ext>
            </a:extLst>
          </p:cNvPr>
          <p:cNvSpPr/>
          <p:nvPr/>
        </p:nvSpPr>
        <p:spPr>
          <a:xfrm>
            <a:off x="3364194" y="9316681"/>
            <a:ext cx="1029882"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a:solidFill>
                  <a:schemeClr val="bg1"/>
                </a:solidFill>
                <a:latin typeface="Calibri" panose="020F0502020204030204"/>
              </a:rPr>
              <a:t>Does not want to tell partner</a:t>
            </a:r>
          </a:p>
        </p:txBody>
      </p:sp>
      <p:sp>
        <p:nvSpPr>
          <p:cNvPr id="47" name="Rectangle 46">
            <a:extLst>
              <a:ext uri="{FF2B5EF4-FFF2-40B4-BE49-F238E27FC236}">
                <a16:creationId xmlns:a16="http://schemas.microsoft.com/office/drawing/2014/main" id="{F69FA931-2711-4FE7-B49A-3AFEE85D7921}"/>
              </a:ext>
            </a:extLst>
          </p:cNvPr>
          <p:cNvSpPr/>
          <p:nvPr/>
        </p:nvSpPr>
        <p:spPr>
          <a:xfrm>
            <a:off x="4268955" y="4223355"/>
            <a:ext cx="819809"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en-US" sz="1000" dirty="0">
                <a:solidFill>
                  <a:schemeClr val="bg1"/>
                </a:solidFill>
                <a:latin typeface="Calibri" panose="020F0502020204030204"/>
              </a:rPr>
              <a:t>Yes to any question</a:t>
            </a:r>
          </a:p>
        </p:txBody>
      </p:sp>
      <p:sp>
        <p:nvSpPr>
          <p:cNvPr id="49" name="Arrow: Down 48">
            <a:extLst>
              <a:ext uri="{FF2B5EF4-FFF2-40B4-BE49-F238E27FC236}">
                <a16:creationId xmlns:a16="http://schemas.microsoft.com/office/drawing/2014/main" id="{6500B7F4-E2C9-40C2-8A9A-507D2510F4A5}"/>
              </a:ext>
            </a:extLst>
          </p:cNvPr>
          <p:cNvSpPr/>
          <p:nvPr/>
        </p:nvSpPr>
        <p:spPr>
          <a:xfrm>
            <a:off x="361901" y="4509922"/>
            <a:ext cx="320040" cy="437118"/>
          </a:xfrm>
          <a:prstGeom prst="downArrow">
            <a:avLst/>
          </a:prstGeom>
          <a:solidFill>
            <a:srgbClr val="5B348D"/>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lnSpc>
                <a:spcPct val="80000"/>
              </a:lnSpc>
            </a:pPr>
            <a:endParaRPr lang="en-US" sz="600" b="1">
              <a:solidFill>
                <a:schemeClr val="tx1">
                  <a:lumMod val="75000"/>
                  <a:lumOff val="25000"/>
                </a:schemeClr>
              </a:solidFill>
            </a:endParaRPr>
          </a:p>
        </p:txBody>
      </p:sp>
      <p:sp>
        <p:nvSpPr>
          <p:cNvPr id="76" name="Rectangle 75">
            <a:extLst>
              <a:ext uri="{FF2B5EF4-FFF2-40B4-BE49-F238E27FC236}">
                <a16:creationId xmlns:a16="http://schemas.microsoft.com/office/drawing/2014/main" id="{5A9097B4-51FD-468E-8F46-1FF884C6470A}"/>
              </a:ext>
            </a:extLst>
          </p:cNvPr>
          <p:cNvSpPr/>
          <p:nvPr/>
        </p:nvSpPr>
        <p:spPr>
          <a:xfrm>
            <a:off x="2719521" y="8038815"/>
            <a:ext cx="2493239" cy="338328"/>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dirty="0">
                <a:solidFill>
                  <a:schemeClr val="bg1"/>
                </a:solidFill>
                <a:latin typeface="Calibri" panose="020F0502020204030204"/>
              </a:rPr>
              <a:t>Client describes violence or fear of violence </a:t>
            </a:r>
          </a:p>
        </p:txBody>
      </p:sp>
      <p:sp>
        <p:nvSpPr>
          <p:cNvPr id="56" name="Rectangle 55">
            <a:extLst>
              <a:ext uri="{FF2B5EF4-FFF2-40B4-BE49-F238E27FC236}">
                <a16:creationId xmlns:a16="http://schemas.microsoft.com/office/drawing/2014/main" id="{9DFE18D4-6385-4F1F-B3BC-F8DD78498695}"/>
              </a:ext>
            </a:extLst>
          </p:cNvPr>
          <p:cNvSpPr/>
          <p:nvPr/>
        </p:nvSpPr>
        <p:spPr>
          <a:xfrm>
            <a:off x="7163497" y="485203"/>
            <a:ext cx="6955827" cy="3528007"/>
          </a:xfrm>
          <a:prstGeom prst="rect">
            <a:avLst/>
          </a:prstGeom>
          <a:solidFill>
            <a:srgbClr val="FAF2C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indent="-228600" defTabSz="114300"/>
            <a:r>
              <a:rPr lang="en-US" sz="1400" dirty="0">
                <a:solidFill>
                  <a:srgbClr val="5B348D"/>
                </a:solidFill>
                <a:latin typeface="Wingdings" panose="05000000000000000000" pitchFamily="2" charset="2"/>
                <a:sym typeface="Wingdings" panose="05000000000000000000" pitchFamily="2" charset="2"/>
              </a:rPr>
              <a:t>	</a:t>
            </a:r>
            <a:r>
              <a:rPr lang="en-US" sz="1100" b="1" dirty="0">
                <a:solidFill>
                  <a:srgbClr val="5B348D"/>
                </a:solidFill>
              </a:rPr>
              <a:t>Respond to the violence disclosed</a:t>
            </a:r>
          </a:p>
          <a:p>
            <a:pPr marL="231775"/>
            <a:r>
              <a:rPr lang="en-US" sz="1000" dirty="0">
                <a:solidFill>
                  <a:srgbClr val="5B348D"/>
                </a:solidFill>
              </a:rPr>
              <a:t>Provide first-line support </a:t>
            </a:r>
            <a:r>
              <a:rPr lang="en-US" sz="1000" b="1" dirty="0">
                <a:solidFill>
                  <a:srgbClr val="5B348D"/>
                </a:solidFill>
              </a:rPr>
              <a:t>(e.g., </a:t>
            </a:r>
            <a:r>
              <a:rPr lang="en-US" sz="900" dirty="0">
                <a:solidFill>
                  <a:srgbClr val="5B348D"/>
                </a:solidFill>
                <a:latin typeface="Arial Black" panose="020B0A04020102020204" pitchFamily="34" charset="0"/>
              </a:rPr>
              <a:t>LIVES</a:t>
            </a:r>
            <a:r>
              <a:rPr lang="en-US" sz="1000" b="1" dirty="0">
                <a:solidFill>
                  <a:srgbClr val="5B348D"/>
                </a:solidFill>
              </a:rPr>
              <a:t>)</a:t>
            </a:r>
            <a:r>
              <a:rPr lang="en-US" sz="1000" dirty="0">
                <a:solidFill>
                  <a:srgbClr val="5B348D"/>
                </a:solidFill>
              </a:rPr>
              <a:t>: </a:t>
            </a:r>
          </a:p>
          <a:p>
            <a:pPr marL="571500" indent="-171450">
              <a:buClr>
                <a:srgbClr val="5B348D"/>
              </a:buClr>
              <a:buFont typeface="Wingdings" panose="05000000000000000000" pitchFamily="2" charset="2"/>
              <a:buChar char="o"/>
            </a:pPr>
            <a:r>
              <a:rPr lang="en-US" sz="900" dirty="0">
                <a:solidFill>
                  <a:srgbClr val="5B348D"/>
                </a:solidFill>
                <a:latin typeface="Arial Black" panose="020B0A04020102020204" pitchFamily="34" charset="0"/>
              </a:rPr>
              <a:t>L</a:t>
            </a:r>
            <a:r>
              <a:rPr lang="en-US" sz="1000" dirty="0">
                <a:solidFill>
                  <a:srgbClr val="5B348D"/>
                </a:solidFill>
              </a:rPr>
              <a:t>isten: Closely, with empathy, and without judging</a:t>
            </a:r>
            <a:endParaRPr lang="en-US" sz="1000" dirty="0">
              <a:solidFill>
                <a:srgbClr val="5B348D"/>
              </a:solidFill>
              <a:latin typeface="Wingdings" panose="05000000000000000000" pitchFamily="2" charset="2"/>
            </a:endParaRPr>
          </a:p>
          <a:p>
            <a:pPr marL="571500" indent="-171450">
              <a:buClr>
                <a:srgbClr val="5B348D"/>
              </a:buClr>
              <a:buFont typeface="Wingdings" panose="05000000000000000000" pitchFamily="2" charset="2"/>
              <a:buChar char="o"/>
            </a:pPr>
            <a:r>
              <a:rPr lang="en-US" sz="900" dirty="0">
                <a:solidFill>
                  <a:srgbClr val="5B348D"/>
                </a:solidFill>
                <a:latin typeface="Arial Black" panose="020B0A04020102020204" pitchFamily="34" charset="0"/>
              </a:rPr>
              <a:t>I</a:t>
            </a:r>
            <a:r>
              <a:rPr lang="en-US" sz="1000" dirty="0">
                <a:solidFill>
                  <a:srgbClr val="5B348D"/>
                </a:solidFill>
              </a:rPr>
              <a:t>nquire: Assess/respond to needs/concerns—emotional, physical, social, practical</a:t>
            </a:r>
          </a:p>
          <a:p>
            <a:pPr marL="571500" indent="-171450">
              <a:buClr>
                <a:srgbClr val="5B348D"/>
              </a:buClr>
              <a:buFont typeface="Wingdings" panose="05000000000000000000" pitchFamily="2" charset="2"/>
              <a:buChar char="o"/>
            </a:pPr>
            <a:r>
              <a:rPr lang="en-US" sz="900" dirty="0">
                <a:solidFill>
                  <a:srgbClr val="5B348D"/>
                </a:solidFill>
                <a:latin typeface="Arial Black" panose="020B0A04020102020204" pitchFamily="34" charset="0"/>
              </a:rPr>
              <a:t>V</a:t>
            </a:r>
            <a:r>
              <a:rPr lang="en-US" sz="1000" dirty="0">
                <a:solidFill>
                  <a:srgbClr val="5B348D"/>
                </a:solidFill>
              </a:rPr>
              <a:t>alidate: Show understanding and believe client; assure client—they are not to blame for GBV </a:t>
            </a:r>
            <a:r>
              <a:rPr lang="en-US" sz="1000" dirty="0">
                <a:solidFill>
                  <a:srgbClr val="5B348D"/>
                </a:solidFill>
                <a:latin typeface="Wingdings" panose="05000000000000000000" pitchFamily="2" charset="2"/>
              </a:rPr>
              <a:t> </a:t>
            </a:r>
          </a:p>
          <a:p>
            <a:pPr marL="571500" indent="-171450">
              <a:buClr>
                <a:srgbClr val="5B348D"/>
              </a:buClr>
              <a:buFont typeface="Wingdings" panose="05000000000000000000" pitchFamily="2" charset="2"/>
              <a:buChar char="o"/>
            </a:pPr>
            <a:r>
              <a:rPr lang="en-US" sz="900" dirty="0">
                <a:solidFill>
                  <a:srgbClr val="5B348D"/>
                </a:solidFill>
                <a:latin typeface="Arial Black" panose="020B0A04020102020204" pitchFamily="34" charset="0"/>
              </a:rPr>
              <a:t>E</a:t>
            </a:r>
            <a:r>
              <a:rPr lang="en-US" sz="1000" dirty="0">
                <a:solidFill>
                  <a:srgbClr val="5B348D"/>
                </a:solidFill>
              </a:rPr>
              <a:t>nhance safety: Discuss a plan to protect from further harm; include PrEP in emergency bag</a:t>
            </a:r>
          </a:p>
          <a:p>
            <a:pPr marL="571500" indent="-171450">
              <a:buClr>
                <a:srgbClr val="5B348D"/>
              </a:buClr>
              <a:buFont typeface="Wingdings" panose="05000000000000000000" pitchFamily="2" charset="2"/>
              <a:buChar char="o"/>
            </a:pPr>
            <a:r>
              <a:rPr lang="en-US" sz="900" dirty="0">
                <a:solidFill>
                  <a:srgbClr val="5B348D"/>
                </a:solidFill>
                <a:latin typeface="Arial Black" panose="020B0A04020102020204" pitchFamily="34" charset="0"/>
              </a:rPr>
              <a:t>S</a:t>
            </a:r>
            <a:r>
              <a:rPr lang="en-US" sz="1000" dirty="0">
                <a:solidFill>
                  <a:srgbClr val="5B348D"/>
                </a:solidFill>
              </a:rPr>
              <a:t>upport: offer to connect to additional information, services, and social support</a:t>
            </a:r>
          </a:p>
          <a:p>
            <a:pPr marL="571500" indent="-171450">
              <a:buClr>
                <a:srgbClr val="5B348D"/>
              </a:buClr>
              <a:buFont typeface="Wingdings" panose="05000000000000000000" pitchFamily="2" charset="2"/>
              <a:buChar char="o"/>
            </a:pPr>
            <a:r>
              <a:rPr lang="en-US" sz="1000" dirty="0">
                <a:solidFill>
                  <a:srgbClr val="5B348D"/>
                </a:solidFill>
              </a:rPr>
              <a:t>If referrals are accepted, offer active referral OR accompaniment to any desired services </a:t>
            </a:r>
          </a:p>
          <a:p>
            <a:pPr marL="228600" indent="-228600" defTabSz="230188">
              <a:spcBef>
                <a:spcPts val="600"/>
              </a:spcBef>
              <a:defRPr/>
            </a:pPr>
            <a:r>
              <a:rPr lang="en-US" sz="1400" dirty="0">
                <a:solidFill>
                  <a:srgbClr val="5B348D"/>
                </a:solidFill>
                <a:latin typeface="Wingdings" panose="05000000000000000000" pitchFamily="2" charset="2"/>
                <a:sym typeface="Wingdings" panose="05000000000000000000" pitchFamily="2" charset="2"/>
              </a:rPr>
              <a:t>	</a:t>
            </a:r>
            <a:r>
              <a:rPr kumimoji="0" lang="en-US" sz="1100" b="1" i="0" u="none" strike="noStrike" kern="1200" cap="none" spc="0" normalizeH="0" baseline="0" noProof="0" dirty="0">
                <a:ln>
                  <a:noFill/>
                </a:ln>
                <a:solidFill>
                  <a:srgbClr val="5B348D"/>
                </a:solidFill>
                <a:effectLst/>
                <a:uLnTx/>
                <a:uFillTx/>
                <a:latin typeface="Calibri" panose="020F0502020204030204"/>
                <a:ea typeface="+mn-ea"/>
                <a:cs typeface="+mn-cs"/>
              </a:rPr>
              <a:t>Counsel about PrEP </a:t>
            </a:r>
            <a:r>
              <a:rPr lang="en-US" sz="1100" b="1" dirty="0">
                <a:solidFill>
                  <a:srgbClr val="5B348D"/>
                </a:solidFill>
                <a:latin typeface="Calibri" panose="020F0502020204030204"/>
              </a:rPr>
              <a:t>use within abusive and controlling relationships</a:t>
            </a:r>
          </a:p>
          <a:p>
            <a:pPr marL="401637" marR="0" lvl="0" indent="-171450" fontAlgn="auto">
              <a:lnSpc>
                <a:spcPct val="100000"/>
              </a:lnSpc>
              <a:spcBef>
                <a:spcPts val="0"/>
              </a:spcBef>
              <a:spcAft>
                <a:spcPts val="0"/>
              </a:spcAft>
              <a:buClr>
                <a:srgbClr val="5B348D"/>
              </a:buClr>
              <a:buSzTx/>
              <a:buFont typeface="Wingdings" panose="05000000000000000000" pitchFamily="2" charset="2"/>
              <a:buChar char="o"/>
              <a:tabLst/>
              <a:defRPr/>
            </a:pPr>
            <a:r>
              <a:rPr lang="en-US" sz="1000" dirty="0">
                <a:solidFill>
                  <a:srgbClr val="5B348D"/>
                </a:solidFill>
              </a:rPr>
              <a:t>Say:</a:t>
            </a:r>
          </a:p>
          <a:p>
            <a:pPr marL="517525" marR="0" lvl="0" indent="-114300" algn="l" defTabSz="1238921"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5B348D"/>
                </a:solidFill>
                <a:effectLst/>
                <a:uLnTx/>
                <a:uFillTx/>
                <a:latin typeface="Calibri" panose="020F0502020204030204"/>
                <a:ea typeface="+mn-ea"/>
                <a:cs typeface="+mn-cs"/>
              </a:rPr>
              <a:t>People in abusive and controlling relationships or who experience violence may face challenges to preventing HIV. It may be difficult to negotiate condom use and to know your partner’s status. This can make PrEP even more important.</a:t>
            </a:r>
          </a:p>
          <a:p>
            <a:pPr marL="517525" marR="0" lvl="0" indent="-114300" algn="l" defTabSz="1238921"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5B348D"/>
                </a:solidFill>
                <a:effectLst/>
                <a:uLnTx/>
                <a:uFillTx/>
                <a:latin typeface="Calibri" panose="020F0502020204030204"/>
                <a:ea typeface="+mn-ea"/>
                <a:cs typeface="+mn-cs"/>
              </a:rPr>
              <a:t>Clients experiencing control/abuse may find it more difficult to use PrEP correctly and may need extra support.</a:t>
            </a:r>
          </a:p>
          <a:p>
            <a:pPr marL="517525" marR="0" lvl="0" indent="-114300" algn="l" defTabSz="1238921"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5B348D"/>
                </a:solidFill>
                <a:effectLst/>
                <a:uLnTx/>
                <a:uFillTx/>
                <a:latin typeface="Calibri" panose="020F0502020204030204"/>
                <a:ea typeface="+mn-ea"/>
                <a:cs typeface="+mn-cs"/>
              </a:rPr>
              <a:t>Let’s brainstorm specific challenges that you may face and strategies to overcome these challenges.</a:t>
            </a:r>
          </a:p>
          <a:p>
            <a:pPr marL="228600" marR="0" lvl="0" indent="-228600" algn="l" defTabSz="230188" rtl="0" eaLnBrk="1" fontAlgn="auto" latinLnBrk="0" hangingPunct="1">
              <a:lnSpc>
                <a:spcPct val="100000"/>
              </a:lnSpc>
              <a:spcBef>
                <a:spcPts val="600"/>
              </a:spcBef>
              <a:spcAft>
                <a:spcPts val="0"/>
              </a:spcAft>
              <a:buClrTx/>
              <a:buSzTx/>
              <a:buFontTx/>
              <a:buNone/>
              <a:tabLst/>
              <a:defRPr/>
            </a:pPr>
            <a:r>
              <a:rPr lang="en-US" sz="1400" dirty="0">
                <a:solidFill>
                  <a:srgbClr val="5B348D"/>
                </a:solidFill>
                <a:latin typeface="Wingdings" panose="05000000000000000000" pitchFamily="2" charset="2"/>
                <a:sym typeface="Wingdings" panose="05000000000000000000" pitchFamily="2" charset="2"/>
              </a:rPr>
              <a:t>	</a:t>
            </a:r>
            <a:r>
              <a:rPr kumimoji="0" lang="en-US" sz="1100" b="1" i="0" u="none" strike="noStrike" kern="1200" cap="none" spc="0" normalizeH="0" baseline="0" noProof="0" dirty="0">
                <a:ln>
                  <a:noFill/>
                </a:ln>
                <a:solidFill>
                  <a:srgbClr val="5B348D"/>
                </a:solidFill>
                <a:effectLst/>
                <a:uLnTx/>
                <a:uFillTx/>
                <a:latin typeface="Calibri" panose="020F0502020204030204"/>
                <a:ea typeface="+mn-ea"/>
                <a:cs typeface="+mn-cs"/>
              </a:rPr>
              <a:t>Decide whether to tell partner(s) about PrEP </a:t>
            </a:r>
            <a:r>
              <a:rPr lang="en-US" sz="1100" b="1" dirty="0">
                <a:solidFill>
                  <a:srgbClr val="5B348D"/>
                </a:solidFill>
                <a:latin typeface="Calibri" panose="020F0502020204030204"/>
              </a:rPr>
              <a:t>use</a:t>
            </a:r>
            <a:endParaRPr kumimoji="0" lang="en-US" sz="1100" b="1" i="0" u="none" strike="noStrike" kern="1200" cap="none" spc="0" normalizeH="0" baseline="0" noProof="0" dirty="0">
              <a:ln>
                <a:noFill/>
              </a:ln>
              <a:solidFill>
                <a:srgbClr val="5B348D"/>
              </a:solidFill>
              <a:effectLst/>
              <a:uLnTx/>
              <a:uFillTx/>
              <a:latin typeface="Calibri" panose="020F0502020204030204"/>
            </a:endParaRPr>
          </a:p>
        </p:txBody>
      </p:sp>
      <p:sp>
        <p:nvSpPr>
          <p:cNvPr id="72" name="Rectangle 71">
            <a:extLst>
              <a:ext uri="{FF2B5EF4-FFF2-40B4-BE49-F238E27FC236}">
                <a16:creationId xmlns:a16="http://schemas.microsoft.com/office/drawing/2014/main" id="{582B3671-EF13-40C4-9214-F593DC15429D}"/>
              </a:ext>
            </a:extLst>
          </p:cNvPr>
          <p:cNvSpPr/>
          <p:nvPr/>
        </p:nvSpPr>
        <p:spPr>
          <a:xfrm>
            <a:off x="8030366" y="3203497"/>
            <a:ext cx="2971751" cy="5802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indent="-114300" algn="l" defTabSz="10533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5B348D"/>
                </a:solidFill>
                <a:effectLst/>
                <a:uLnTx/>
                <a:uFillTx/>
                <a:latin typeface="Calibri" panose="020F0502020204030204"/>
                <a:ea typeface="+mn-ea"/>
                <a:cs typeface="+mn-cs"/>
              </a:rPr>
              <a:t>If you </a:t>
            </a:r>
            <a:r>
              <a:rPr kumimoji="0" lang="en-US" sz="1000" b="1" i="1" u="none" strike="noStrike" kern="1200" cap="none" spc="0" normalizeH="0" baseline="0" noProof="0" dirty="0">
                <a:ln>
                  <a:noFill/>
                </a:ln>
                <a:solidFill>
                  <a:srgbClr val="5B348D"/>
                </a:solidFill>
                <a:effectLst/>
                <a:uLnTx/>
                <a:uFillTx/>
                <a:latin typeface="Calibri" panose="020F0502020204030204"/>
                <a:ea typeface="+mn-ea"/>
                <a:cs typeface="+mn-cs"/>
              </a:rPr>
              <a:t>do </a:t>
            </a:r>
            <a:r>
              <a:rPr kumimoji="0" lang="en-US" sz="1000" b="1" i="1" strike="noStrike" kern="1200" cap="none" spc="0" normalizeH="0" baseline="0" noProof="0" dirty="0">
                <a:ln>
                  <a:noFill/>
                </a:ln>
                <a:solidFill>
                  <a:srgbClr val="5B348D"/>
                </a:solidFill>
                <a:effectLst/>
                <a:uLnTx/>
                <a:uFillTx/>
                <a:latin typeface="Calibri" panose="020F0502020204030204"/>
                <a:ea typeface="+mn-ea"/>
                <a:cs typeface="+mn-cs"/>
              </a:rPr>
              <a:t>not</a:t>
            </a:r>
            <a:r>
              <a:rPr kumimoji="0" lang="en-US" sz="1000" b="1" i="1" u="none" strike="noStrike" kern="1200" cap="none" spc="0" normalizeH="0" baseline="0" noProof="0" dirty="0">
                <a:ln>
                  <a:noFill/>
                </a:ln>
                <a:solidFill>
                  <a:srgbClr val="5B348D"/>
                </a:solidFill>
                <a:effectLst/>
                <a:uLnTx/>
                <a:uFillTx/>
                <a:latin typeface="Calibri" panose="020F0502020204030204"/>
                <a:ea typeface="+mn-ea"/>
                <a:cs typeface="+mn-cs"/>
              </a:rPr>
              <a:t> want to tell your partner</a:t>
            </a:r>
            <a:r>
              <a:rPr kumimoji="0" lang="en-US" sz="1000" b="0" i="1" u="none" strike="noStrike" kern="1200" cap="none" spc="0" normalizeH="0" baseline="0" noProof="0" dirty="0">
                <a:ln>
                  <a:noFill/>
                </a:ln>
                <a:solidFill>
                  <a:srgbClr val="5B348D"/>
                </a:solidFill>
                <a:effectLst/>
                <a:uLnTx/>
                <a:uFillTx/>
                <a:latin typeface="Calibri" panose="020F0502020204030204"/>
              </a:rPr>
              <a:t>, it may be challenging, but many people successfully use PrEP without telling their partners.</a:t>
            </a:r>
            <a:endParaRPr lang="en-US" sz="1000" i="1" dirty="0">
              <a:solidFill>
                <a:srgbClr val="5B348D"/>
              </a:solidFill>
            </a:endParaRPr>
          </a:p>
        </p:txBody>
      </p:sp>
      <p:sp>
        <p:nvSpPr>
          <p:cNvPr id="11" name="Rectangle 10">
            <a:extLst>
              <a:ext uri="{FF2B5EF4-FFF2-40B4-BE49-F238E27FC236}">
                <a16:creationId xmlns:a16="http://schemas.microsoft.com/office/drawing/2014/main" id="{527CD357-0974-457F-AEB0-BE8BCA78B105}"/>
              </a:ext>
            </a:extLst>
          </p:cNvPr>
          <p:cNvSpPr/>
          <p:nvPr/>
        </p:nvSpPr>
        <p:spPr>
          <a:xfrm>
            <a:off x="10834992" y="3162675"/>
            <a:ext cx="3178936" cy="5802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spcBef>
                <a:spcPts val="1200"/>
              </a:spcBef>
              <a:buFont typeface="Arial" panose="020B0604020202020204" pitchFamily="34" charset="0"/>
              <a:buChar char="•"/>
            </a:pPr>
            <a:r>
              <a:rPr lang="en-US" sz="1000" i="1">
                <a:solidFill>
                  <a:srgbClr val="5B348D"/>
                </a:solidFill>
              </a:rPr>
              <a:t>If you </a:t>
            </a:r>
            <a:r>
              <a:rPr lang="en-US" sz="1000" b="1" i="1">
                <a:solidFill>
                  <a:srgbClr val="5B348D"/>
                </a:solidFill>
              </a:rPr>
              <a:t>want to tell your partner</a:t>
            </a:r>
            <a:r>
              <a:rPr lang="en-US" sz="1000" i="1">
                <a:solidFill>
                  <a:srgbClr val="5B348D"/>
                </a:solidFill>
              </a:rPr>
              <a:t>, I can help you </a:t>
            </a:r>
            <a:br>
              <a:rPr lang="en-US" sz="1000" i="1">
                <a:solidFill>
                  <a:srgbClr val="5B348D"/>
                </a:solidFill>
              </a:rPr>
            </a:br>
            <a:r>
              <a:rPr lang="en-US" sz="1000" i="1">
                <a:solidFill>
                  <a:srgbClr val="5B348D"/>
                </a:solidFill>
              </a:rPr>
              <a:t>brainstorm ways to do so more safely, including having your partner speak to a staff person here.</a:t>
            </a:r>
          </a:p>
        </p:txBody>
      </p:sp>
      <p:sp>
        <p:nvSpPr>
          <p:cNvPr id="94" name="Rectangle 93">
            <a:extLst>
              <a:ext uri="{FF2B5EF4-FFF2-40B4-BE49-F238E27FC236}">
                <a16:creationId xmlns:a16="http://schemas.microsoft.com/office/drawing/2014/main" id="{373F522E-CCB2-4242-B57F-FBD37DF93BDE}"/>
              </a:ext>
            </a:extLst>
          </p:cNvPr>
          <p:cNvSpPr/>
          <p:nvPr/>
        </p:nvSpPr>
        <p:spPr>
          <a:xfrm>
            <a:off x="7166192" y="3567370"/>
            <a:ext cx="963950" cy="447478"/>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984">
              <a:lnSpc>
                <a:spcPct val="80000"/>
              </a:lnSpc>
              <a:defRPr/>
            </a:pPr>
            <a:r>
              <a:rPr lang="en-US" sz="1000" b="1" dirty="0">
                <a:solidFill>
                  <a:schemeClr val="bg1"/>
                </a:solidFill>
                <a:latin typeface="Calibri" panose="020F0502020204030204"/>
              </a:rPr>
              <a:t>Does not want to tell partner</a:t>
            </a:r>
          </a:p>
        </p:txBody>
      </p:sp>
      <p:sp>
        <p:nvSpPr>
          <p:cNvPr id="95" name="Rectangle 94">
            <a:extLst>
              <a:ext uri="{FF2B5EF4-FFF2-40B4-BE49-F238E27FC236}">
                <a16:creationId xmlns:a16="http://schemas.microsoft.com/office/drawing/2014/main" id="{D1D3A093-C885-4DAF-AAF8-D1C4F3192D63}"/>
              </a:ext>
            </a:extLst>
          </p:cNvPr>
          <p:cNvSpPr/>
          <p:nvPr/>
        </p:nvSpPr>
        <p:spPr>
          <a:xfrm>
            <a:off x="13173101" y="3654871"/>
            <a:ext cx="963950" cy="447478"/>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b="1" dirty="0">
                <a:solidFill>
                  <a:schemeClr val="bg1"/>
                </a:solidFill>
              </a:rPr>
              <a:t>Wants to tell partner</a:t>
            </a:r>
          </a:p>
        </p:txBody>
      </p:sp>
      <p:cxnSp>
        <p:nvCxnSpPr>
          <p:cNvPr id="107" name="Connector: Elbow 106">
            <a:extLst>
              <a:ext uri="{FF2B5EF4-FFF2-40B4-BE49-F238E27FC236}">
                <a16:creationId xmlns:a16="http://schemas.microsoft.com/office/drawing/2014/main" id="{F019F339-1CC0-43B3-8DAE-0A3E23A1ED9D}"/>
              </a:ext>
            </a:extLst>
          </p:cNvPr>
          <p:cNvCxnSpPr>
            <a:cxnSpLocks/>
          </p:cNvCxnSpPr>
          <p:nvPr/>
        </p:nvCxnSpPr>
        <p:spPr>
          <a:xfrm rot="5400000" flipH="1" flipV="1">
            <a:off x="6171494" y="1267507"/>
            <a:ext cx="2921981" cy="13877952"/>
          </a:xfrm>
          <a:prstGeom prst="bentConnector4">
            <a:avLst>
              <a:gd name="adj1" fmla="val -31644"/>
              <a:gd name="adj2" fmla="val 103122"/>
            </a:avLst>
          </a:prstGeom>
          <a:ln w="76200">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AE13F116-5F91-4F64-8CB9-227E9E54F477}"/>
              </a:ext>
            </a:extLst>
          </p:cNvPr>
          <p:cNvCxnSpPr>
            <a:cxnSpLocks/>
          </p:cNvCxnSpPr>
          <p:nvPr/>
        </p:nvCxnSpPr>
        <p:spPr>
          <a:xfrm flipV="1">
            <a:off x="5250509" y="1363303"/>
            <a:ext cx="1924343" cy="6785731"/>
          </a:xfrm>
          <a:prstGeom prst="bentConnector3">
            <a:avLst>
              <a:gd name="adj1" fmla="val 10993"/>
            </a:avLst>
          </a:prstGeom>
          <a:ln w="76200">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4A15CC4-5C5E-405F-AF0B-E2E5C0886D06}"/>
              </a:ext>
            </a:extLst>
          </p:cNvPr>
          <p:cNvSpPr/>
          <p:nvPr/>
        </p:nvSpPr>
        <p:spPr>
          <a:xfrm>
            <a:off x="129101" y="4222880"/>
            <a:ext cx="822960" cy="320040"/>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9731">
              <a:lnSpc>
                <a:spcPct val="80000"/>
              </a:lnSpc>
              <a:defRPr/>
            </a:pPr>
            <a:r>
              <a:rPr lang="en-US" sz="1000">
                <a:solidFill>
                  <a:schemeClr val="bg1"/>
                </a:solidFill>
                <a:latin typeface="Calibri" panose="020F0502020204030204"/>
              </a:rPr>
              <a:t>No to all questions</a:t>
            </a:r>
          </a:p>
        </p:txBody>
      </p:sp>
      <p:sp>
        <p:nvSpPr>
          <p:cNvPr id="42" name="Rectangle 41">
            <a:extLst>
              <a:ext uri="{FF2B5EF4-FFF2-40B4-BE49-F238E27FC236}">
                <a16:creationId xmlns:a16="http://schemas.microsoft.com/office/drawing/2014/main" id="{022C8609-058F-4941-B699-5D21396C58E7}"/>
              </a:ext>
            </a:extLst>
          </p:cNvPr>
          <p:cNvSpPr/>
          <p:nvPr/>
        </p:nvSpPr>
        <p:spPr>
          <a:xfrm>
            <a:off x="136529" y="8124540"/>
            <a:ext cx="1046219" cy="335839"/>
          </a:xfrm>
          <a:prstGeom prst="rect">
            <a:avLst/>
          </a:prstGeom>
          <a:solidFill>
            <a:srgbClr val="5B348D"/>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000" dirty="0">
                <a:solidFill>
                  <a:schemeClr val="bg1"/>
                </a:solidFill>
              </a:rPr>
              <a:t>No violence described</a:t>
            </a:r>
          </a:p>
        </p:txBody>
      </p:sp>
      <p:sp>
        <p:nvSpPr>
          <p:cNvPr id="3" name="Octagon 2">
            <a:extLst>
              <a:ext uri="{FF2B5EF4-FFF2-40B4-BE49-F238E27FC236}">
                <a16:creationId xmlns:a16="http://schemas.microsoft.com/office/drawing/2014/main" id="{38939D97-71C7-41C6-AB47-293B6C4F0EED}"/>
              </a:ext>
            </a:extLst>
          </p:cNvPr>
          <p:cNvSpPr/>
          <p:nvPr/>
        </p:nvSpPr>
        <p:spPr>
          <a:xfrm>
            <a:off x="13408227" y="345318"/>
            <a:ext cx="1448628" cy="1243205"/>
          </a:xfrm>
          <a:prstGeom prst="octagon">
            <a:avLst/>
          </a:prstGeom>
          <a:solidFill>
            <a:srgbClr val="EB3558"/>
          </a:solidFill>
          <a:ln>
            <a:solidFill>
              <a:srgbClr val="EB3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Recent sexual violence  may require immediate access to post-exposure prophylaxis (PEP), within 72 hours and emergency contraception, within 72-120 hours per local guidelines</a:t>
            </a:r>
          </a:p>
        </p:txBody>
      </p:sp>
      <p:sp>
        <p:nvSpPr>
          <p:cNvPr id="5" name="TextBox 4">
            <a:extLst>
              <a:ext uri="{FF2B5EF4-FFF2-40B4-BE49-F238E27FC236}">
                <a16:creationId xmlns:a16="http://schemas.microsoft.com/office/drawing/2014/main" id="{9B9A87B5-A09B-EBEC-AC14-ABB5D8D24FBE}"/>
              </a:ext>
            </a:extLst>
          </p:cNvPr>
          <p:cNvSpPr txBox="1"/>
          <p:nvPr/>
        </p:nvSpPr>
        <p:spPr>
          <a:xfrm>
            <a:off x="785971" y="10350328"/>
            <a:ext cx="14387019" cy="246221"/>
          </a:xfrm>
          <a:prstGeom prst="rect">
            <a:avLst/>
          </a:prstGeom>
          <a:noFill/>
        </p:spPr>
        <p:txBody>
          <a:bodyPr wrap="square" rtlCol="0">
            <a:spAutoFit/>
          </a:bodyPr>
          <a:lstStyle/>
          <a:p>
            <a:r>
              <a:rPr lang="en-US" sz="1000" spc="-21" dirty="0">
                <a:ea typeface="Calibri"/>
                <a:cs typeface="Calibri"/>
              </a:rPr>
              <a:t>*If working with key population members, consider developing questions tailored to their experiences (See Appendix A in Guidance: Standard Operating Procedures for Addressing Partner Relationships and Gender-Based Violence in PrEP </a:t>
            </a:r>
            <a:r>
              <a:rPr lang="en-US" sz="1000" dirty="0"/>
              <a:t>Services).</a:t>
            </a:r>
          </a:p>
        </p:txBody>
      </p:sp>
      <p:sp>
        <p:nvSpPr>
          <p:cNvPr id="59" name="Rectangle 58">
            <a:extLst>
              <a:ext uri="{FF2B5EF4-FFF2-40B4-BE49-F238E27FC236}">
                <a16:creationId xmlns:a16="http://schemas.microsoft.com/office/drawing/2014/main" id="{31F6A841-A51B-4D14-8C26-17C8B7D9371F}"/>
              </a:ext>
            </a:extLst>
          </p:cNvPr>
          <p:cNvSpPr/>
          <p:nvPr/>
        </p:nvSpPr>
        <p:spPr>
          <a:xfrm>
            <a:off x="6448390" y="9159981"/>
            <a:ext cx="8333658" cy="1182178"/>
          </a:xfrm>
          <a:prstGeom prst="rect">
            <a:avLst/>
          </a:prstGeom>
          <a:solidFill>
            <a:srgbClr val="E2AFD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12863">
              <a:tabLst>
                <a:tab pos="1371600" algn="l"/>
              </a:tabLst>
            </a:pPr>
            <a:r>
              <a:rPr lang="en-US" sz="1400" dirty="0">
                <a:solidFill>
                  <a:srgbClr val="5B348D"/>
                </a:solidFill>
                <a:latin typeface="Wingdings" panose="05000000000000000000" pitchFamily="2" charset="2"/>
                <a:sym typeface="Wingdings" panose="05000000000000000000" pitchFamily="2" charset="2"/>
              </a:rPr>
              <a:t></a:t>
            </a:r>
            <a:r>
              <a:rPr lang="en-US" sz="1050" dirty="0">
                <a:solidFill>
                  <a:srgbClr val="5B348D"/>
                </a:solidFill>
                <a:latin typeface="Wingdings" panose="05000000000000000000" pitchFamily="2" charset="2"/>
              </a:rPr>
              <a:t> </a:t>
            </a:r>
            <a:r>
              <a:rPr lang="en-US" sz="1100" b="1" dirty="0">
                <a:solidFill>
                  <a:srgbClr val="5B348D"/>
                </a:solidFill>
              </a:rPr>
              <a:t>Final counseling and decision regarding PrEP use</a:t>
            </a:r>
          </a:p>
          <a:p>
            <a:pPr marL="457200" indent="-173038" defTabSz="171450">
              <a:lnSpc>
                <a:spcPct val="90000"/>
              </a:lnSpc>
              <a:spcBef>
                <a:spcPts val="200"/>
              </a:spcBef>
              <a:buClr>
                <a:srgbClr val="5B348D"/>
              </a:buClr>
              <a:buFont typeface="Wingdings" panose="05000000000000000000" pitchFamily="2" charset="2"/>
              <a:buChar char="o"/>
            </a:pPr>
            <a:r>
              <a:rPr lang="en-US" sz="1000" dirty="0">
                <a:solidFill>
                  <a:srgbClr val="5B348D"/>
                </a:solidFill>
              </a:rPr>
              <a:t>Support the client to reflect on available PrEP methods and confirm the method they have chosen, choose a different method, or decline PrEP use.</a:t>
            </a:r>
          </a:p>
          <a:p>
            <a:pPr marL="457200" indent="-173038" defTabSz="171450">
              <a:lnSpc>
                <a:spcPct val="90000"/>
              </a:lnSpc>
              <a:spcBef>
                <a:spcPts val="200"/>
              </a:spcBef>
              <a:buClr>
                <a:srgbClr val="5B348D"/>
              </a:buClr>
              <a:buFont typeface="Wingdings" panose="05000000000000000000" pitchFamily="2" charset="2"/>
              <a:buChar char="o"/>
            </a:pPr>
            <a:r>
              <a:rPr lang="en-US" sz="1000" dirty="0">
                <a:solidFill>
                  <a:srgbClr val="5B348D"/>
                </a:solidFill>
              </a:rPr>
              <a:t>If the client wants to start or continue using PrEP, prescribe their chosen PrEP method.</a:t>
            </a:r>
          </a:p>
          <a:p>
            <a:pPr marL="457200" indent="-173038" defTabSz="171450">
              <a:lnSpc>
                <a:spcPct val="90000"/>
              </a:lnSpc>
              <a:spcBef>
                <a:spcPts val="200"/>
              </a:spcBef>
              <a:buClr>
                <a:srgbClr val="5B348D"/>
              </a:buClr>
              <a:buFont typeface="Wingdings" panose="05000000000000000000" pitchFamily="2" charset="2"/>
              <a:buChar char="o"/>
            </a:pPr>
            <a:r>
              <a:rPr lang="en-US" sz="1000" dirty="0">
                <a:solidFill>
                  <a:srgbClr val="5B348D"/>
                </a:solidFill>
              </a:rPr>
              <a:t>Help the client identify their main reason for using PrEP and remind the client of their strength and power.</a:t>
            </a:r>
          </a:p>
          <a:p>
            <a:pPr marL="457200" indent="-173038" defTabSz="171450">
              <a:lnSpc>
                <a:spcPct val="90000"/>
              </a:lnSpc>
              <a:spcBef>
                <a:spcPts val="200"/>
              </a:spcBef>
              <a:buClr>
                <a:srgbClr val="5B348D"/>
              </a:buClr>
              <a:buFont typeface="Wingdings" panose="05000000000000000000" pitchFamily="2" charset="2"/>
              <a:buChar char="o"/>
            </a:pPr>
            <a:r>
              <a:rPr lang="en-US" sz="1000" dirty="0">
                <a:solidFill>
                  <a:srgbClr val="5B348D"/>
                </a:solidFill>
              </a:rPr>
              <a:t>Work with the client to identify who else can support their PrEP use and what kind of support the client needs from the clinic.</a:t>
            </a:r>
          </a:p>
          <a:p>
            <a:pPr marL="457200" indent="-173038" defTabSz="171450">
              <a:lnSpc>
                <a:spcPct val="90000"/>
              </a:lnSpc>
              <a:spcBef>
                <a:spcPts val="200"/>
              </a:spcBef>
              <a:buClr>
                <a:srgbClr val="5B348D"/>
              </a:buClr>
              <a:buFont typeface="Wingdings" panose="05000000000000000000" pitchFamily="2" charset="2"/>
              <a:buChar char="o"/>
            </a:pPr>
            <a:r>
              <a:rPr lang="en-US" sz="1000" dirty="0">
                <a:solidFill>
                  <a:srgbClr val="5B348D"/>
                </a:solidFill>
              </a:rPr>
              <a:t>If, due to violence or other obstacle, the client is not able to use PrEP as prescribed or anticipates they will not be able to use PrEP as prescribed, discuss other effective HIV prevention strategies.</a:t>
            </a:r>
          </a:p>
        </p:txBody>
      </p:sp>
      <p:sp>
        <p:nvSpPr>
          <p:cNvPr id="108" name="Rectangle 107">
            <a:extLst>
              <a:ext uri="{FF2B5EF4-FFF2-40B4-BE49-F238E27FC236}">
                <a16:creationId xmlns:a16="http://schemas.microsoft.com/office/drawing/2014/main" id="{ABCD44BF-179B-3003-D4BE-3CE3FC76E73F}"/>
              </a:ext>
            </a:extLst>
          </p:cNvPr>
          <p:cNvSpPr/>
          <p:nvPr/>
        </p:nvSpPr>
        <p:spPr>
          <a:xfrm>
            <a:off x="-18228" y="-9301"/>
            <a:ext cx="15137578" cy="321074"/>
          </a:xfrm>
          <a:prstGeom prst="rect">
            <a:avLst/>
          </a:prstGeom>
          <a:solidFill>
            <a:srgbClr val="5B34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 </a:t>
            </a:r>
            <a:r>
              <a:rPr lang="en-US" sz="1600" b="1" dirty="0">
                <a:solidFill>
                  <a:schemeClr val="bg1"/>
                </a:solidFill>
              </a:rPr>
              <a:t>Detailed steps for discussing partner relationships and PrEP use</a:t>
            </a:r>
            <a:endParaRPr lang="en-US" dirty="0"/>
          </a:p>
        </p:txBody>
      </p:sp>
      <p:sp>
        <p:nvSpPr>
          <p:cNvPr id="52" name="Rectangle: Rounded Corners 51">
            <a:extLst>
              <a:ext uri="{FF2B5EF4-FFF2-40B4-BE49-F238E27FC236}">
                <a16:creationId xmlns:a16="http://schemas.microsoft.com/office/drawing/2014/main" id="{225E9492-BC5D-417A-BCAB-5A061DB3A7E0}"/>
              </a:ext>
            </a:extLst>
          </p:cNvPr>
          <p:cNvSpPr/>
          <p:nvPr/>
        </p:nvSpPr>
        <p:spPr>
          <a:xfrm>
            <a:off x="13173101" y="1638837"/>
            <a:ext cx="1856779" cy="571034"/>
          </a:xfrm>
          <a:prstGeom prst="roundRect">
            <a:avLst/>
          </a:prstGeom>
          <a:ln w="19050">
            <a:solidFill>
              <a:srgbClr val="5B348D"/>
            </a:solidFill>
            <a:prstDash val="sysDash"/>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a:solidFill>
                  <a:srgbClr val="5B348D"/>
                </a:solidFill>
              </a:rPr>
              <a:t>Document disclosed violence, services provided, and referrals made on &lt;</a:t>
            </a:r>
            <a:r>
              <a:rPr lang="en-US" sz="1000" u="sng">
                <a:solidFill>
                  <a:srgbClr val="5B348D"/>
                </a:solidFill>
              </a:rPr>
              <a:t>insert form title</a:t>
            </a:r>
            <a:r>
              <a:rPr lang="en-US" sz="1000">
                <a:solidFill>
                  <a:srgbClr val="5B348D"/>
                </a:solidFill>
              </a:rPr>
              <a:t>&gt; </a:t>
            </a:r>
          </a:p>
        </p:txBody>
      </p:sp>
      <p:cxnSp>
        <p:nvCxnSpPr>
          <p:cNvPr id="143" name="Connector: Elbow 142">
            <a:extLst>
              <a:ext uri="{FF2B5EF4-FFF2-40B4-BE49-F238E27FC236}">
                <a16:creationId xmlns:a16="http://schemas.microsoft.com/office/drawing/2014/main" id="{8A0C0D00-8807-08BF-C0CD-CC6434CE6D5D}"/>
              </a:ext>
            </a:extLst>
          </p:cNvPr>
          <p:cNvCxnSpPr>
            <a:cxnSpLocks/>
            <a:stCxn id="45" idx="3"/>
            <a:endCxn id="68" idx="1"/>
          </p:cNvCxnSpPr>
          <p:nvPr/>
        </p:nvCxnSpPr>
        <p:spPr>
          <a:xfrm flipV="1">
            <a:off x="4394076" y="6646722"/>
            <a:ext cx="1546298" cy="2829979"/>
          </a:xfrm>
          <a:prstGeom prst="bentConnector3">
            <a:avLst>
              <a:gd name="adj1" fmla="val 50000"/>
            </a:avLst>
          </a:prstGeom>
          <a:ln w="76200">
            <a:solidFill>
              <a:srgbClr val="5B348D"/>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4B062FE-3635-4A21-A654-6641148FB3F6}"/>
              </a:ext>
            </a:extLst>
          </p:cNvPr>
          <p:cNvSpPr/>
          <p:nvPr/>
        </p:nvSpPr>
        <p:spPr>
          <a:xfrm>
            <a:off x="-212725" y="311447"/>
            <a:ext cx="15544800" cy="10058400"/>
          </a:xfrm>
          <a:prstGeom prst="rect">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8921" rtl="0" eaLnBrk="1" latinLnBrk="0" hangingPunct="1">
              <a:defRPr sz="2439" kern="1200">
                <a:solidFill>
                  <a:schemeClr val="lt1"/>
                </a:solidFill>
                <a:latin typeface="+mn-lt"/>
                <a:ea typeface="+mn-ea"/>
                <a:cs typeface="+mn-cs"/>
              </a:defRPr>
            </a:lvl1pPr>
            <a:lvl2pPr marL="619460" algn="l" defTabSz="1238921" rtl="0" eaLnBrk="1" latinLnBrk="0" hangingPunct="1">
              <a:defRPr sz="2439" kern="1200">
                <a:solidFill>
                  <a:schemeClr val="lt1"/>
                </a:solidFill>
                <a:latin typeface="+mn-lt"/>
                <a:ea typeface="+mn-ea"/>
                <a:cs typeface="+mn-cs"/>
              </a:defRPr>
            </a:lvl2pPr>
            <a:lvl3pPr marL="1238921" algn="l" defTabSz="1238921" rtl="0" eaLnBrk="1" latinLnBrk="0" hangingPunct="1">
              <a:defRPr sz="2439" kern="1200">
                <a:solidFill>
                  <a:schemeClr val="lt1"/>
                </a:solidFill>
                <a:latin typeface="+mn-lt"/>
                <a:ea typeface="+mn-ea"/>
                <a:cs typeface="+mn-cs"/>
              </a:defRPr>
            </a:lvl3pPr>
            <a:lvl4pPr marL="1858381" algn="l" defTabSz="1238921" rtl="0" eaLnBrk="1" latinLnBrk="0" hangingPunct="1">
              <a:defRPr sz="2439" kern="1200">
                <a:solidFill>
                  <a:schemeClr val="lt1"/>
                </a:solidFill>
                <a:latin typeface="+mn-lt"/>
                <a:ea typeface="+mn-ea"/>
                <a:cs typeface="+mn-cs"/>
              </a:defRPr>
            </a:lvl4pPr>
            <a:lvl5pPr marL="2477841" algn="l" defTabSz="1238921" rtl="0" eaLnBrk="1" latinLnBrk="0" hangingPunct="1">
              <a:defRPr sz="2439" kern="1200">
                <a:solidFill>
                  <a:schemeClr val="lt1"/>
                </a:solidFill>
                <a:latin typeface="+mn-lt"/>
                <a:ea typeface="+mn-ea"/>
                <a:cs typeface="+mn-cs"/>
              </a:defRPr>
            </a:lvl5pPr>
            <a:lvl6pPr marL="3097301" algn="l" defTabSz="1238921" rtl="0" eaLnBrk="1" latinLnBrk="0" hangingPunct="1">
              <a:defRPr sz="2439" kern="1200">
                <a:solidFill>
                  <a:schemeClr val="lt1"/>
                </a:solidFill>
                <a:latin typeface="+mn-lt"/>
                <a:ea typeface="+mn-ea"/>
                <a:cs typeface="+mn-cs"/>
              </a:defRPr>
            </a:lvl6pPr>
            <a:lvl7pPr marL="3716762" algn="l" defTabSz="1238921" rtl="0" eaLnBrk="1" latinLnBrk="0" hangingPunct="1">
              <a:defRPr sz="2439" kern="1200">
                <a:solidFill>
                  <a:schemeClr val="lt1"/>
                </a:solidFill>
                <a:latin typeface="+mn-lt"/>
                <a:ea typeface="+mn-ea"/>
                <a:cs typeface="+mn-cs"/>
              </a:defRPr>
            </a:lvl7pPr>
            <a:lvl8pPr marL="4336222" algn="l" defTabSz="1238921" rtl="0" eaLnBrk="1" latinLnBrk="0" hangingPunct="1">
              <a:defRPr sz="2439" kern="1200">
                <a:solidFill>
                  <a:schemeClr val="lt1"/>
                </a:solidFill>
                <a:latin typeface="+mn-lt"/>
                <a:ea typeface="+mn-ea"/>
                <a:cs typeface="+mn-cs"/>
              </a:defRPr>
            </a:lvl8pPr>
            <a:lvl9pPr marL="4955682" algn="l" defTabSz="1238921" rtl="0" eaLnBrk="1" latinLnBrk="0" hangingPunct="1">
              <a:defRPr sz="2439"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50176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35616bd-f3ab-4ee4-8f55-73cb5167d911" xsi:nil="true"/>
    <lcf76f155ced4ddcb4097134ff3c332f xmlns="1865d82a-bf83-4eaa-817a-e97c662b7d46">
      <Terms xmlns="http://schemas.microsoft.com/office/infopath/2007/PartnerControls"/>
    </lcf76f155ced4ddcb4097134ff3c332f>
    <SharedWithUsers xmlns="d35616bd-f3ab-4ee4-8f55-73cb5167d911">
      <UserInfo>
        <DisplayName>Lauren Rutherford</DisplayName>
        <AccountId>1679</AccountId>
        <AccountType/>
      </UserInfo>
      <UserInfo>
        <DisplayName>Katie Williams</DisplayName>
        <AccountId>26</AccountId>
        <AccountType/>
      </UserInfo>
      <UserInfo>
        <DisplayName>Giuliana Morales</DisplayName>
        <AccountId>43</AccountId>
        <AccountType/>
      </UserInfo>
      <UserInfo>
        <DisplayName>Morgan Garcia</DisplayName>
        <AccountId>20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8F0ACE12F80A4794329C3456661B9E" ma:contentTypeVersion="18" ma:contentTypeDescription="Create a new document." ma:contentTypeScope="" ma:versionID="db235ef9cd5e4203c8c5e0ffb862b242">
  <xsd:schema xmlns:xsd="http://www.w3.org/2001/XMLSchema" xmlns:xs="http://www.w3.org/2001/XMLSchema" xmlns:p="http://schemas.microsoft.com/office/2006/metadata/properties" xmlns:ns2="1865d82a-bf83-4eaa-817a-e97c662b7d46" xmlns:ns3="d35616bd-f3ab-4ee4-8f55-73cb5167d911" targetNamespace="http://schemas.microsoft.com/office/2006/metadata/properties" ma:root="true" ma:fieldsID="ef0a53d1d17084104c8ff2252ea4822d" ns2:_="" ns3:_="">
    <xsd:import namespace="1865d82a-bf83-4eaa-817a-e97c662b7d46"/>
    <xsd:import namespace="d35616bd-f3ab-4ee4-8f55-73cb5167d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5d82a-bf83-4eaa-817a-e97c662b7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5616bd-f3ab-4ee4-8f55-73cb5167d9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e5cab-ca8b-48ba-a99c-e62ef9b13973}" ma:internalName="TaxCatchAll" ma:showField="CatchAllData" ma:web="d35616bd-f3ab-4ee4-8f55-73cb5167d9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5ED4BD-09BF-45D7-A546-C5D7AE2EB4D4}">
  <ds:schemaRefs>
    <ds:schemaRef ds:uri="1865d82a-bf83-4eaa-817a-e97c662b7d46"/>
    <ds:schemaRef ds:uri="d35616bd-f3ab-4ee4-8f55-73cb5167d9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7DFA244-8C3E-46C0-A907-6DC7BE6A6329}">
  <ds:schemaRefs>
    <ds:schemaRef ds:uri="1865d82a-bf83-4eaa-817a-e97c662b7d46"/>
    <ds:schemaRef ds:uri="d35616bd-f3ab-4ee4-8f55-73cb5167d9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7F556D-324F-4D47-8D99-396CA22E34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355</TotalTime>
  <Words>2558</Words>
  <Application>Microsoft Office PowerPoint</Application>
  <PresentationFormat>Custom</PresentationFormat>
  <Paragraphs>136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Dayton</dc:creator>
  <cp:lastModifiedBy>Morgan Garcia</cp:lastModifiedBy>
  <cp:revision>5</cp:revision>
  <dcterms:created xsi:type="dcterms:W3CDTF">2020-07-22T19:09:19Z</dcterms:created>
  <dcterms:modified xsi:type="dcterms:W3CDTF">2023-04-15T18:17:51Z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0x010100EA8F0ACE12F80A4794329C3456661B9E</vt:lpwstr>
  </property>
  <property fmtid="{D5CDD505-2E9C-101B-9397-08002B2CF9AE}" pid="3" name="MediaServiceImageTags">
    <vt:lpwstr/>
  </property>
</Properties>
</file>