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4"/>
  </p:sldMasterIdLst>
  <p:notesMasterIdLst>
    <p:notesMasterId r:id="rId78"/>
  </p:notesMasterIdLst>
  <p:handoutMasterIdLst>
    <p:handoutMasterId r:id="rId79"/>
  </p:handoutMasterIdLst>
  <p:sldIdLst>
    <p:sldId id="256" r:id="rId5"/>
    <p:sldId id="320" r:id="rId6"/>
    <p:sldId id="377" r:id="rId7"/>
    <p:sldId id="259" r:id="rId8"/>
    <p:sldId id="379" r:id="rId9"/>
    <p:sldId id="305" r:id="rId10"/>
    <p:sldId id="304" r:id="rId11"/>
    <p:sldId id="389" r:id="rId12"/>
    <p:sldId id="257" r:id="rId13"/>
    <p:sldId id="306" r:id="rId14"/>
    <p:sldId id="307" r:id="rId15"/>
    <p:sldId id="308" r:id="rId16"/>
    <p:sldId id="388" r:id="rId17"/>
    <p:sldId id="309" r:id="rId18"/>
    <p:sldId id="310" r:id="rId19"/>
    <p:sldId id="381" r:id="rId20"/>
    <p:sldId id="311" r:id="rId21"/>
    <p:sldId id="391" r:id="rId22"/>
    <p:sldId id="392" r:id="rId23"/>
    <p:sldId id="302" r:id="rId24"/>
    <p:sldId id="313" r:id="rId25"/>
    <p:sldId id="312" r:id="rId26"/>
    <p:sldId id="323" r:id="rId27"/>
    <p:sldId id="314" r:id="rId28"/>
    <p:sldId id="367" r:id="rId29"/>
    <p:sldId id="317" r:id="rId30"/>
    <p:sldId id="315" r:id="rId31"/>
    <p:sldId id="318" r:id="rId32"/>
    <p:sldId id="322" r:id="rId33"/>
    <p:sldId id="406" r:id="rId34"/>
    <p:sldId id="319" r:id="rId35"/>
    <p:sldId id="370" r:id="rId36"/>
    <p:sldId id="371" r:id="rId37"/>
    <p:sldId id="325" r:id="rId38"/>
    <p:sldId id="373" r:id="rId39"/>
    <p:sldId id="407" r:id="rId40"/>
    <p:sldId id="408" r:id="rId41"/>
    <p:sldId id="375" r:id="rId42"/>
    <p:sldId id="326" r:id="rId43"/>
    <p:sldId id="369" r:id="rId44"/>
    <p:sldId id="321" r:id="rId45"/>
    <p:sldId id="331" r:id="rId46"/>
    <p:sldId id="333" r:id="rId47"/>
    <p:sldId id="395" r:id="rId48"/>
    <p:sldId id="396" r:id="rId49"/>
    <p:sldId id="397" r:id="rId50"/>
    <p:sldId id="393" r:id="rId51"/>
    <p:sldId id="394" r:id="rId52"/>
    <p:sldId id="386" r:id="rId53"/>
    <p:sldId id="384" r:id="rId54"/>
    <p:sldId id="328" r:id="rId55"/>
    <p:sldId id="329" r:id="rId56"/>
    <p:sldId id="368" r:id="rId57"/>
    <p:sldId id="327" r:id="rId58"/>
    <p:sldId id="330" r:id="rId59"/>
    <p:sldId id="332" r:id="rId60"/>
    <p:sldId id="399" r:id="rId61"/>
    <p:sldId id="398" r:id="rId62"/>
    <p:sldId id="402" r:id="rId63"/>
    <p:sldId id="403" r:id="rId64"/>
    <p:sldId id="405" r:id="rId65"/>
    <p:sldId id="404" r:id="rId66"/>
    <p:sldId id="401" r:id="rId67"/>
    <p:sldId id="400" r:id="rId68"/>
    <p:sldId id="387" r:id="rId69"/>
    <p:sldId id="324" r:id="rId70"/>
    <p:sldId id="365" r:id="rId71"/>
    <p:sldId id="366" r:id="rId72"/>
    <p:sldId id="364" r:id="rId73"/>
    <p:sldId id="385" r:id="rId74"/>
    <p:sldId id="300" r:id="rId75"/>
    <p:sldId id="376" r:id="rId76"/>
    <p:sldId id="409"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4885C08-C846-978E-298C-862E400E1639}" name="Ashley Mayo" initials="AM" userId="S::amayo@fhi360.org::7b0347e3-e893-48f6-af4a-3fd1d59def47" providerId="AD"/>
  <p188:author id="{E358D411-2848-6118-3BD4-2F7026B1C649}" name="Ashley Mayo" initials="AM" userId="S::AMayo@fhi360.org::7b0347e3-e893-48f6-af4a-3fd1d59def47" providerId="AD"/>
  <p188:author id="{F0A94B83-1931-52E1-7E47-291F51BC1888}" name="Bunge, Katherine E (MD)" initials="B(" userId="S::bungke_upmc.edu#ext#@fhi360web.onmicrosoft.com::0edfb2e4-5a47-47f5-a6b6-87f8efb97542" providerId="AD"/>
  <p188:author id="{CDD2B69F-F96D-2B07-F138-CB2A2CD51F0C}" name="Morgan Garcia" initials="MG" userId="S::mgarcia@fhi360.org::df38321e-dbf4-4ff3-94ab-6142781cfadd" providerId="AD"/>
  <p188:author id="{635F1CC6-5EDA-9A10-F7FB-09E2FD36771C}" name="lisa.noguchi@jhpiego.org" initials="li" userId="S::urn:spo:guest#lisa.noguchi@jhpiego.org::" providerId="AD"/>
  <p188:author id="{81F5B1FF-BA8D-117E-49CD-FB579DE952C2}" name="Morgan Garcia" initials="MG" userId="S::MGarcia@fhi360.org::df38321e-dbf4-4ff3-94ab-6142781cfad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676B"/>
    <a:srgbClr val="133F6A"/>
    <a:srgbClr val="35587B"/>
    <a:srgbClr val="F8ECD8"/>
    <a:srgbClr val="635F59"/>
    <a:srgbClr val="DE5700"/>
    <a:srgbClr val="E9EFF0"/>
    <a:srgbClr val="FDFAF6"/>
    <a:srgbClr val="F5EB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2" d="100"/>
          <a:sy n="102" d="100"/>
        </p:scale>
        <p:origin x="834" y="10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microsoft.com/office/2018/10/relationships/authors" Target="author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684714289539755E-4"/>
          <c:y val="0.12914303644477501"/>
          <c:w val="0.85393322902360735"/>
          <c:h val="0.86470729515309286"/>
        </c:manualLayout>
      </c:layout>
      <c:doughnutChart>
        <c:varyColors val="1"/>
        <c:ser>
          <c:idx val="0"/>
          <c:order val="0"/>
          <c:tx>
            <c:strRef>
              <c:f>Sheet1!$B$1</c:f>
              <c:strCache>
                <c:ptCount val="1"/>
                <c:pt idx="0">
                  <c:v>Column1</c:v>
                </c:pt>
              </c:strCache>
            </c:strRef>
          </c:tx>
          <c:spPr>
            <a:solidFill>
              <a:srgbClr val="E70089"/>
            </a:solidFill>
            <a:ln>
              <a:solidFill>
                <a:srgbClr val="E70089"/>
              </a:solidFill>
            </a:ln>
          </c:spPr>
          <c:dPt>
            <c:idx val="0"/>
            <c:bubble3D val="0"/>
            <c:spPr>
              <a:solidFill>
                <a:srgbClr val="E70089"/>
              </a:solidFill>
              <a:ln w="19050">
                <a:solidFill>
                  <a:srgbClr val="E70089"/>
                </a:solidFill>
              </a:ln>
              <a:effectLst>
                <a:innerShdw blurRad="114300">
                  <a:schemeClr val="accent1"/>
                </a:innerShdw>
              </a:effectLst>
            </c:spPr>
            <c:extLst>
              <c:ext xmlns:c16="http://schemas.microsoft.com/office/drawing/2014/chart" uri="{C3380CC4-5D6E-409C-BE32-E72D297353CC}">
                <c16:uniqueId val="{00000001-ECAC-410F-87D7-AF81049643A4}"/>
              </c:ext>
            </c:extLst>
          </c:dPt>
          <c:dPt>
            <c:idx val="1"/>
            <c:bubble3D val="0"/>
            <c:spPr>
              <a:solidFill>
                <a:schemeClr val="bg1"/>
              </a:solidFill>
              <a:ln w="19050">
                <a:solidFill>
                  <a:srgbClr val="E70089"/>
                </a:solidFill>
              </a:ln>
              <a:effectLst>
                <a:innerShdw blurRad="114300">
                  <a:schemeClr val="accent2"/>
                </a:innerShdw>
              </a:effectLst>
            </c:spPr>
            <c:extLst>
              <c:ext xmlns:c16="http://schemas.microsoft.com/office/drawing/2014/chart" uri="{C3380CC4-5D6E-409C-BE32-E72D297353CC}">
                <c16:uniqueId val="{00000003-ECAC-410F-87D7-AF81049643A4}"/>
              </c:ext>
            </c:extLst>
          </c:dPt>
          <c:cat>
            <c:numRef>
              <c:f>Sheet1!$A$2:$A$3</c:f>
              <c:numCache>
                <c:formatCode>General</c:formatCode>
                <c:ptCount val="2"/>
              </c:numCache>
            </c:numRef>
          </c:cat>
          <c:val>
            <c:numRef>
              <c:f>Sheet1!$B$2:$B$3</c:f>
              <c:numCache>
                <c:formatCode>General</c:formatCode>
                <c:ptCount val="2"/>
                <c:pt idx="0">
                  <c:v>35</c:v>
                </c:pt>
                <c:pt idx="1">
                  <c:v>65</c:v>
                </c:pt>
              </c:numCache>
            </c:numRef>
          </c:val>
          <c:extLst>
            <c:ext xmlns:c16="http://schemas.microsoft.com/office/drawing/2014/chart" uri="{C3380CC4-5D6E-409C-BE32-E72D297353CC}">
              <c16:uniqueId val="{00000004-ECAC-410F-87D7-AF81049643A4}"/>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7060225058554294E-3"/>
          <c:y val="0.13400213948591122"/>
          <c:w val="0.85393322902360735"/>
          <c:h val="0.86470729515309286"/>
        </c:manualLayout>
      </c:layout>
      <c:doughnutChart>
        <c:varyColors val="1"/>
        <c:ser>
          <c:idx val="0"/>
          <c:order val="0"/>
          <c:tx>
            <c:strRef>
              <c:f>Sheet1!$B$1</c:f>
              <c:strCache>
                <c:ptCount val="1"/>
                <c:pt idx="0">
                  <c:v>Column1</c:v>
                </c:pt>
              </c:strCache>
            </c:strRef>
          </c:tx>
          <c:spPr>
            <a:solidFill>
              <a:srgbClr val="8133A0"/>
            </a:solidFill>
            <a:ln>
              <a:solidFill>
                <a:srgbClr val="8133A0"/>
              </a:solidFill>
            </a:ln>
          </c:spPr>
          <c:dPt>
            <c:idx val="0"/>
            <c:bubble3D val="0"/>
            <c:spPr>
              <a:solidFill>
                <a:srgbClr val="8133A0"/>
              </a:solidFill>
              <a:ln w="19050">
                <a:solidFill>
                  <a:srgbClr val="8133A0"/>
                </a:solidFill>
              </a:ln>
              <a:effectLst>
                <a:innerShdw blurRad="114300">
                  <a:schemeClr val="accent1"/>
                </a:innerShdw>
              </a:effectLst>
            </c:spPr>
            <c:extLst>
              <c:ext xmlns:c16="http://schemas.microsoft.com/office/drawing/2014/chart" uri="{C3380CC4-5D6E-409C-BE32-E72D297353CC}">
                <c16:uniqueId val="{00000001-C36C-44A6-8537-38E504BAC9DB}"/>
              </c:ext>
            </c:extLst>
          </c:dPt>
          <c:dPt>
            <c:idx val="1"/>
            <c:bubble3D val="0"/>
            <c:spPr>
              <a:solidFill>
                <a:schemeClr val="bg1"/>
              </a:solidFill>
              <a:ln w="19050">
                <a:solidFill>
                  <a:srgbClr val="8133A0"/>
                </a:solidFill>
              </a:ln>
              <a:effectLst>
                <a:innerShdw blurRad="114300">
                  <a:schemeClr val="accent2"/>
                </a:innerShdw>
              </a:effectLst>
            </c:spPr>
            <c:extLst>
              <c:ext xmlns:c16="http://schemas.microsoft.com/office/drawing/2014/chart" uri="{C3380CC4-5D6E-409C-BE32-E72D297353CC}">
                <c16:uniqueId val="{00000003-C36C-44A6-8537-38E504BAC9DB}"/>
              </c:ext>
            </c:extLst>
          </c:dPt>
          <c:cat>
            <c:numRef>
              <c:f>Sheet1!$A$2:$A$3</c:f>
              <c:numCache>
                <c:formatCode>General</c:formatCode>
                <c:ptCount val="2"/>
              </c:numCache>
            </c:numRef>
          </c:cat>
          <c:val>
            <c:numRef>
              <c:f>Sheet1!$B$2:$B$3</c:f>
              <c:numCache>
                <c:formatCode>General</c:formatCode>
                <c:ptCount val="2"/>
                <c:pt idx="0">
                  <c:v>27</c:v>
                </c:pt>
                <c:pt idx="1">
                  <c:v>73</c:v>
                </c:pt>
              </c:numCache>
            </c:numRef>
          </c:val>
          <c:extLst>
            <c:ext xmlns:c16="http://schemas.microsoft.com/office/drawing/2014/chart" uri="{C3380CC4-5D6E-409C-BE32-E72D297353CC}">
              <c16:uniqueId val="{00000004-C36C-44A6-8537-38E504BAC9DB}"/>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684714289539755E-4"/>
          <c:y val="0.12914303644477501"/>
          <c:w val="0.85393322902360735"/>
          <c:h val="0.86470729515309286"/>
        </c:manualLayout>
      </c:layout>
      <c:doughnutChart>
        <c:varyColors val="1"/>
        <c:ser>
          <c:idx val="0"/>
          <c:order val="0"/>
          <c:tx>
            <c:strRef>
              <c:f>Sheet1!$B$1</c:f>
              <c:strCache>
                <c:ptCount val="1"/>
                <c:pt idx="0">
                  <c:v>Column1</c:v>
                </c:pt>
              </c:strCache>
            </c:strRef>
          </c:tx>
          <c:spPr>
            <a:solidFill>
              <a:srgbClr val="E70089"/>
            </a:solidFill>
            <a:ln>
              <a:solidFill>
                <a:srgbClr val="ED008C"/>
              </a:solidFill>
            </a:ln>
          </c:spPr>
          <c:dPt>
            <c:idx val="0"/>
            <c:bubble3D val="0"/>
            <c:spPr>
              <a:solidFill>
                <a:srgbClr val="E70089"/>
              </a:solidFill>
              <a:ln w="19050">
                <a:solidFill>
                  <a:schemeClr val="bg1"/>
                </a:solidFill>
              </a:ln>
              <a:effectLst>
                <a:innerShdw blurRad="114300">
                  <a:schemeClr val="accent1"/>
                </a:innerShdw>
              </a:effectLst>
            </c:spPr>
            <c:extLst>
              <c:ext xmlns:c16="http://schemas.microsoft.com/office/drawing/2014/chart" uri="{C3380CC4-5D6E-409C-BE32-E72D297353CC}">
                <c16:uniqueId val="{00000002-3E59-4FAF-8DE9-3979EDDAC66D}"/>
              </c:ext>
            </c:extLst>
          </c:dPt>
          <c:dPt>
            <c:idx val="1"/>
            <c:bubble3D val="0"/>
            <c:spPr>
              <a:solidFill>
                <a:schemeClr val="bg1"/>
              </a:solidFill>
              <a:ln w="19050">
                <a:solidFill>
                  <a:srgbClr val="ED008C"/>
                </a:solidFill>
              </a:ln>
              <a:effectLst>
                <a:innerShdw blurRad="114300">
                  <a:schemeClr val="accent2"/>
                </a:innerShdw>
              </a:effectLst>
            </c:spPr>
            <c:extLst>
              <c:ext xmlns:c16="http://schemas.microsoft.com/office/drawing/2014/chart" uri="{C3380CC4-5D6E-409C-BE32-E72D297353CC}">
                <c16:uniqueId val="{00000003-3E59-4FAF-8DE9-3979EDDAC66D}"/>
              </c:ext>
            </c:extLst>
          </c:dPt>
          <c:cat>
            <c:numRef>
              <c:f>Sheet1!$A$2:$A$3</c:f>
              <c:numCache>
                <c:formatCode>General</c:formatCode>
                <c:ptCount val="2"/>
              </c:numCache>
            </c:numRef>
          </c:cat>
          <c:val>
            <c:numRef>
              <c:f>Sheet1!$B$2:$B$3</c:f>
              <c:numCache>
                <c:formatCode>General</c:formatCode>
                <c:ptCount val="2"/>
                <c:pt idx="0">
                  <c:v>62</c:v>
                </c:pt>
                <c:pt idx="1">
                  <c:v>38</c:v>
                </c:pt>
              </c:numCache>
            </c:numRef>
          </c:val>
          <c:extLst>
            <c:ext xmlns:c16="http://schemas.microsoft.com/office/drawing/2014/chart" uri="{C3380CC4-5D6E-409C-BE32-E72D297353CC}">
              <c16:uniqueId val="{00000000-3E59-4FAF-8DE9-3979EDDAC66D}"/>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684714289539755E-4"/>
          <c:y val="0.12914303644477501"/>
          <c:w val="0.85393322902360735"/>
          <c:h val="0.86470729515309286"/>
        </c:manualLayout>
      </c:layout>
      <c:doughnutChart>
        <c:varyColors val="1"/>
        <c:ser>
          <c:idx val="0"/>
          <c:order val="0"/>
          <c:tx>
            <c:strRef>
              <c:f>Sheet1!$B$1</c:f>
              <c:strCache>
                <c:ptCount val="1"/>
                <c:pt idx="0">
                  <c:v>Column1</c:v>
                </c:pt>
              </c:strCache>
            </c:strRef>
          </c:tx>
          <c:spPr>
            <a:solidFill>
              <a:srgbClr val="8133A0"/>
            </a:solidFill>
            <a:ln>
              <a:solidFill>
                <a:srgbClr val="8133A0"/>
              </a:solidFill>
            </a:ln>
          </c:spPr>
          <c:dPt>
            <c:idx val="0"/>
            <c:bubble3D val="0"/>
            <c:spPr>
              <a:solidFill>
                <a:srgbClr val="8133A0"/>
              </a:solidFill>
              <a:ln w="19050">
                <a:solidFill>
                  <a:srgbClr val="8133A0"/>
                </a:solidFill>
              </a:ln>
              <a:effectLst>
                <a:innerShdw blurRad="114300">
                  <a:schemeClr val="accent1"/>
                </a:innerShdw>
              </a:effectLst>
            </c:spPr>
            <c:extLst>
              <c:ext xmlns:c16="http://schemas.microsoft.com/office/drawing/2014/chart" uri="{C3380CC4-5D6E-409C-BE32-E72D297353CC}">
                <c16:uniqueId val="{00000001-7124-4752-9FB9-F31C741ACE3D}"/>
              </c:ext>
            </c:extLst>
          </c:dPt>
          <c:dPt>
            <c:idx val="1"/>
            <c:bubble3D val="0"/>
            <c:spPr>
              <a:solidFill>
                <a:schemeClr val="bg1"/>
              </a:solidFill>
              <a:ln w="19050">
                <a:solidFill>
                  <a:srgbClr val="8133A0"/>
                </a:solidFill>
              </a:ln>
              <a:effectLst>
                <a:innerShdw blurRad="114300">
                  <a:schemeClr val="accent2"/>
                </a:innerShdw>
              </a:effectLst>
            </c:spPr>
            <c:extLst>
              <c:ext xmlns:c16="http://schemas.microsoft.com/office/drawing/2014/chart" uri="{C3380CC4-5D6E-409C-BE32-E72D297353CC}">
                <c16:uniqueId val="{00000003-7124-4752-9FB9-F31C741ACE3D}"/>
              </c:ext>
            </c:extLst>
          </c:dPt>
          <c:cat>
            <c:numRef>
              <c:f>Sheet1!$A$2:$A$3</c:f>
              <c:numCache>
                <c:formatCode>General</c:formatCode>
                <c:ptCount val="2"/>
              </c:numCache>
            </c:numRef>
          </c:cat>
          <c:val>
            <c:numRef>
              <c:f>Sheet1!$B$2:$B$3</c:f>
              <c:numCache>
                <c:formatCode>General</c:formatCode>
                <c:ptCount val="2"/>
                <c:pt idx="0">
                  <c:v>39</c:v>
                </c:pt>
                <c:pt idx="1">
                  <c:v>61</c:v>
                </c:pt>
              </c:numCache>
            </c:numRef>
          </c:val>
          <c:extLst>
            <c:ext xmlns:c16="http://schemas.microsoft.com/office/drawing/2014/chart" uri="{C3380CC4-5D6E-409C-BE32-E72D297353CC}">
              <c16:uniqueId val="{00000004-7124-4752-9FB9-F31C741ACE3D}"/>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2">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
  <cs:dataPoint3D>
    <cs:lnRef idx="0"/>
    <cs:fillRef idx="0">
      <cs:styleClr val="auto"/>
    </cs:fillRef>
    <cs:effectRef idx="0"/>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2">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
  <cs:dataPoint3D>
    <cs:lnRef idx="0"/>
    <cs:fillRef idx="0">
      <cs:styleClr val="auto"/>
    </cs:fillRef>
    <cs:effectRef idx="0"/>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2">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
  <cs:dataPoint3D>
    <cs:lnRef idx="0"/>
    <cs:fillRef idx="0">
      <cs:styleClr val="auto"/>
    </cs:fillRef>
    <cs:effectRef idx="0"/>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2">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
  <cs:dataPoint3D>
    <cs:lnRef idx="0"/>
    <cs:fillRef idx="0">
      <cs:styleClr val="auto"/>
    </cs:fillRef>
    <cs:effectRef idx="0"/>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A3F0CF1-0368-E5A5-E966-D428771EBCA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0A977B5-9625-B562-543C-5F1BC7C20E7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EE682BB-7E27-4B0D-81A6-9928EF42403E}" type="datetimeFigureOut">
              <a:rPr lang="en-US" smtClean="0"/>
              <a:t>4/14/2023</a:t>
            </a:fld>
            <a:endParaRPr lang="en-US"/>
          </a:p>
        </p:txBody>
      </p:sp>
      <p:sp>
        <p:nvSpPr>
          <p:cNvPr id="4" name="Footer Placeholder 3">
            <a:extLst>
              <a:ext uri="{FF2B5EF4-FFF2-40B4-BE49-F238E27FC236}">
                <a16:creationId xmlns:a16="http://schemas.microsoft.com/office/drawing/2014/main" id="{BBCCB492-948C-3E15-53EF-AF086199AFE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3FBCAD8-824C-F2F5-DBD4-32A560CB685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B646F31-6B4E-4343-BA49-CA36C35F645E}" type="slidenum">
              <a:rPr lang="en-US" smtClean="0"/>
              <a:t>‹#›</a:t>
            </a:fld>
            <a:endParaRPr lang="en-US"/>
          </a:p>
        </p:txBody>
      </p:sp>
    </p:spTree>
    <p:extLst>
      <p:ext uri="{BB962C8B-B14F-4D97-AF65-F5344CB8AC3E}">
        <p14:creationId xmlns:p14="http://schemas.microsoft.com/office/powerpoint/2010/main" val="29790895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36526B-69E9-4F0E-9094-5AA43055CE3D}" type="datetimeFigureOut">
              <a:rPr lang="en-US" smtClean="0"/>
              <a:t>4/14/2023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C2943-C87B-4768-A30E-58ED3F017BD2}" type="slidenum">
              <a:rPr lang="en-US" smtClean="0"/>
              <a:t>‹#›</a:t>
            </a:fld>
            <a:endParaRPr lang="en-US"/>
          </a:p>
        </p:txBody>
      </p:sp>
    </p:spTree>
    <p:extLst>
      <p:ext uri="{BB962C8B-B14F-4D97-AF65-F5344CB8AC3E}">
        <p14:creationId xmlns:p14="http://schemas.microsoft.com/office/powerpoint/2010/main" val="1997759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Dapivirine</a:t>
            </a:r>
            <a:r>
              <a:rPr lang="en-US"/>
              <a:t> was originally developed for oral use, but oral </a:t>
            </a:r>
            <a:r>
              <a:rPr lang="en-US" err="1"/>
              <a:t>dapivirine</a:t>
            </a:r>
            <a:r>
              <a:rPr lang="en-US"/>
              <a:t> was discontinued due to poor bioavailability.</a:t>
            </a:r>
          </a:p>
        </p:txBody>
      </p:sp>
      <p:sp>
        <p:nvSpPr>
          <p:cNvPr id="4" name="Slide Number Placeholder 3"/>
          <p:cNvSpPr>
            <a:spLocks noGrp="1"/>
          </p:cNvSpPr>
          <p:nvPr>
            <p:ph type="sldNum" sz="quarter" idx="5"/>
          </p:nvPr>
        </p:nvSpPr>
        <p:spPr/>
        <p:txBody>
          <a:bodyPr/>
          <a:lstStyle/>
          <a:p>
            <a:fld id="{7FCC2943-C87B-4768-A30E-58ED3F017BD2}" type="slidenum">
              <a:rPr lang="en-US" smtClean="0"/>
              <a:t>7</a:t>
            </a:fld>
            <a:endParaRPr lang="en-US"/>
          </a:p>
        </p:txBody>
      </p:sp>
    </p:spTree>
    <p:extLst>
      <p:ext uri="{BB962C8B-B14F-4D97-AF65-F5344CB8AC3E}">
        <p14:creationId xmlns:p14="http://schemas.microsoft.com/office/powerpoint/2010/main" val="8206072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8B80C2-F696-471E-A755-7F5C711EBDA6}" type="slidenum">
              <a:rPr lang="en-US" smtClean="0"/>
              <a:t>26</a:t>
            </a:fld>
            <a:endParaRPr lang="en-US"/>
          </a:p>
        </p:txBody>
      </p:sp>
    </p:spTree>
    <p:extLst>
      <p:ext uri="{BB962C8B-B14F-4D97-AF65-F5344CB8AC3E}">
        <p14:creationId xmlns:p14="http://schemas.microsoft.com/office/powerpoint/2010/main" val="40747422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a pelvic model is not available, demonstrate the steps by miming how to separate the labia and insert the ring in the air.</a:t>
            </a:r>
          </a:p>
        </p:txBody>
      </p:sp>
      <p:sp>
        <p:nvSpPr>
          <p:cNvPr id="4" name="Slide Number Placeholder 3"/>
          <p:cNvSpPr>
            <a:spLocks noGrp="1"/>
          </p:cNvSpPr>
          <p:nvPr>
            <p:ph type="sldNum" sz="quarter" idx="5"/>
          </p:nvPr>
        </p:nvSpPr>
        <p:spPr/>
        <p:txBody>
          <a:bodyPr/>
          <a:lstStyle/>
          <a:p>
            <a:fld id="{7FCC2943-C87B-4768-A30E-58ED3F017BD2}" type="slidenum">
              <a:rPr lang="en-US" smtClean="0"/>
              <a:t>27</a:t>
            </a:fld>
            <a:endParaRPr lang="en-US"/>
          </a:p>
        </p:txBody>
      </p:sp>
    </p:spTree>
    <p:extLst>
      <p:ext uri="{BB962C8B-B14F-4D97-AF65-F5344CB8AC3E}">
        <p14:creationId xmlns:p14="http://schemas.microsoft.com/office/powerpoint/2010/main" val="106745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If a pelvic model is not available, demonstrate the steps by miming how to insert a finger, hook the ring, and gently remove it from the vagina.</a:t>
            </a:r>
          </a:p>
          <a:p>
            <a:endParaRPr lang="en-US"/>
          </a:p>
        </p:txBody>
      </p:sp>
      <p:sp>
        <p:nvSpPr>
          <p:cNvPr id="4" name="Slide Number Placeholder 3"/>
          <p:cNvSpPr>
            <a:spLocks noGrp="1"/>
          </p:cNvSpPr>
          <p:nvPr>
            <p:ph type="sldNum" sz="quarter" idx="5"/>
          </p:nvPr>
        </p:nvSpPr>
        <p:spPr/>
        <p:txBody>
          <a:bodyPr/>
          <a:lstStyle/>
          <a:p>
            <a:fld id="{CF8B80C2-F696-471E-A755-7F5C711EBDA6}" type="slidenum">
              <a:rPr lang="en-US" smtClean="0"/>
              <a:t>28</a:t>
            </a:fld>
            <a:endParaRPr lang="en-US"/>
          </a:p>
        </p:txBody>
      </p:sp>
    </p:spTree>
    <p:extLst>
      <p:ext uri="{BB962C8B-B14F-4D97-AF65-F5344CB8AC3E}">
        <p14:creationId xmlns:p14="http://schemas.microsoft.com/office/powerpoint/2010/main" val="3583943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8B80C2-F696-471E-A755-7F5C711EBDA6}" type="slidenum">
              <a:rPr lang="en-US" smtClean="0"/>
              <a:t>29</a:t>
            </a:fld>
            <a:endParaRPr lang="en-US"/>
          </a:p>
        </p:txBody>
      </p:sp>
    </p:spTree>
    <p:extLst>
      <p:ext uri="{BB962C8B-B14F-4D97-AF65-F5344CB8AC3E}">
        <p14:creationId xmlns:p14="http://schemas.microsoft.com/office/powerpoint/2010/main" val="21275342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8B80C2-F696-471E-A755-7F5C711EBDA6}" type="slidenum">
              <a:rPr lang="en-US" smtClean="0"/>
              <a:t>30</a:t>
            </a:fld>
            <a:endParaRPr lang="en-US"/>
          </a:p>
        </p:txBody>
      </p:sp>
    </p:spTree>
    <p:extLst>
      <p:ext uri="{BB962C8B-B14F-4D97-AF65-F5344CB8AC3E}">
        <p14:creationId xmlns:p14="http://schemas.microsoft.com/office/powerpoint/2010/main" val="1765975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8B80C2-F696-471E-A755-7F5C711EBDA6}" type="slidenum">
              <a:rPr lang="en-US" smtClean="0"/>
              <a:t>31</a:t>
            </a:fld>
            <a:endParaRPr lang="en-US"/>
          </a:p>
        </p:txBody>
      </p:sp>
    </p:spTree>
    <p:extLst>
      <p:ext uri="{BB962C8B-B14F-4D97-AF65-F5344CB8AC3E}">
        <p14:creationId xmlns:p14="http://schemas.microsoft.com/office/powerpoint/2010/main" val="20412557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8B80C2-F696-471E-A755-7F5C711EBDA6}" type="slidenum">
              <a:rPr lang="en-US" smtClean="0"/>
              <a:t>32</a:t>
            </a:fld>
            <a:endParaRPr lang="en-US"/>
          </a:p>
        </p:txBody>
      </p:sp>
    </p:spTree>
    <p:extLst>
      <p:ext uri="{BB962C8B-B14F-4D97-AF65-F5344CB8AC3E}">
        <p14:creationId xmlns:p14="http://schemas.microsoft.com/office/powerpoint/2010/main" val="40374638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8B80C2-F696-471E-A755-7F5C711EBDA6}" type="slidenum">
              <a:rPr lang="en-US" smtClean="0"/>
              <a:t>33</a:t>
            </a:fld>
            <a:endParaRPr lang="en-US"/>
          </a:p>
        </p:txBody>
      </p:sp>
    </p:spTree>
    <p:extLst>
      <p:ext uri="{BB962C8B-B14F-4D97-AF65-F5344CB8AC3E}">
        <p14:creationId xmlns:p14="http://schemas.microsoft.com/office/powerpoint/2010/main" val="33686517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8B80C2-F696-471E-A755-7F5C711EBDA6}" type="slidenum">
              <a:rPr lang="en-US" smtClean="0"/>
              <a:t>34</a:t>
            </a:fld>
            <a:endParaRPr lang="en-US"/>
          </a:p>
        </p:txBody>
      </p:sp>
    </p:spTree>
    <p:extLst>
      <p:ext uri="{BB962C8B-B14F-4D97-AF65-F5344CB8AC3E}">
        <p14:creationId xmlns:p14="http://schemas.microsoft.com/office/powerpoint/2010/main" val="17484840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CC2943-C87B-4768-A30E-58ED3F017BD2}" type="slidenum">
              <a:rPr lang="en-US" smtClean="0"/>
              <a:t>36</a:t>
            </a:fld>
            <a:endParaRPr lang="en-US"/>
          </a:p>
        </p:txBody>
      </p:sp>
    </p:spTree>
    <p:extLst>
      <p:ext uri="{BB962C8B-B14F-4D97-AF65-F5344CB8AC3E}">
        <p14:creationId xmlns:p14="http://schemas.microsoft.com/office/powerpoint/2010/main" val="1149741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Answers:</a:t>
            </a:r>
          </a:p>
          <a:p>
            <a:r>
              <a:rPr lang="en-US"/>
              <a:t>1. 25 mg of </a:t>
            </a:r>
            <a:r>
              <a:rPr lang="en-US" err="1"/>
              <a:t>dapivirine</a:t>
            </a:r>
            <a:endParaRPr lang="en-US"/>
          </a:p>
          <a:p>
            <a:r>
              <a:rPr lang="en-US"/>
              <a:t>2. </a:t>
            </a:r>
            <a:r>
              <a:rPr lang="en-US" err="1"/>
              <a:t>Dapivirine</a:t>
            </a:r>
            <a:r>
              <a:rPr lang="en-US"/>
              <a:t> is an NNRTI</a:t>
            </a:r>
          </a:p>
          <a:p>
            <a:r>
              <a:rPr lang="en-US"/>
              <a:t>3. One month</a:t>
            </a:r>
          </a:p>
          <a:p>
            <a:endParaRPr lang="en-US"/>
          </a:p>
          <a:p>
            <a:r>
              <a:rPr lang="en-US"/>
              <a:t>Bonus: Researchers can measure the amount of drug left in the ring. If used for the whole month, there should be less than 21mg of drug left in the ring.</a:t>
            </a:r>
          </a:p>
          <a:p>
            <a:endParaRPr lang="en-US"/>
          </a:p>
        </p:txBody>
      </p:sp>
      <p:sp>
        <p:nvSpPr>
          <p:cNvPr id="4" name="Slide Number Placeholder 3"/>
          <p:cNvSpPr>
            <a:spLocks noGrp="1"/>
          </p:cNvSpPr>
          <p:nvPr>
            <p:ph type="sldNum" sz="quarter" idx="5"/>
          </p:nvPr>
        </p:nvSpPr>
        <p:spPr/>
        <p:txBody>
          <a:bodyPr/>
          <a:lstStyle/>
          <a:p>
            <a:fld id="{4E7145B7-0B54-43BF-8A61-32D955461344}" type="slidenum">
              <a:rPr lang="en-US" smtClean="0"/>
              <a:t>8</a:t>
            </a:fld>
            <a:endParaRPr lang="en-US"/>
          </a:p>
        </p:txBody>
      </p:sp>
    </p:spTree>
    <p:extLst>
      <p:ext uri="{BB962C8B-B14F-4D97-AF65-F5344CB8AC3E}">
        <p14:creationId xmlns:p14="http://schemas.microsoft.com/office/powerpoint/2010/main" val="33153295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8B80C2-F696-471E-A755-7F5C711EBDA6}" type="slidenum">
              <a:rPr lang="en-US" smtClean="0"/>
              <a:t>39</a:t>
            </a:fld>
            <a:endParaRPr lang="en-US"/>
          </a:p>
        </p:txBody>
      </p:sp>
    </p:spTree>
    <p:extLst>
      <p:ext uri="{BB962C8B-B14F-4D97-AF65-F5344CB8AC3E}">
        <p14:creationId xmlns:p14="http://schemas.microsoft.com/office/powerpoint/2010/main" val="39970404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8B80C2-F696-471E-A755-7F5C711EBDA6}" type="slidenum">
              <a:rPr lang="en-US" smtClean="0"/>
              <a:t>40</a:t>
            </a:fld>
            <a:endParaRPr lang="en-US"/>
          </a:p>
        </p:txBody>
      </p:sp>
    </p:spTree>
    <p:extLst>
      <p:ext uri="{BB962C8B-B14F-4D97-AF65-F5344CB8AC3E}">
        <p14:creationId xmlns:p14="http://schemas.microsoft.com/office/powerpoint/2010/main" val="7273139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8B80C2-F696-471E-A755-7F5C711EBDA6}" type="slidenum">
              <a:rPr lang="en-US" smtClean="0"/>
              <a:t>42</a:t>
            </a:fld>
            <a:endParaRPr lang="en-US"/>
          </a:p>
        </p:txBody>
      </p:sp>
    </p:spTree>
    <p:extLst>
      <p:ext uri="{BB962C8B-B14F-4D97-AF65-F5344CB8AC3E}">
        <p14:creationId xmlns:p14="http://schemas.microsoft.com/office/powerpoint/2010/main" val="6342695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Answers:</a:t>
            </a:r>
          </a:p>
          <a:p>
            <a:pPr marL="228600" indent="-228600">
              <a:buAutoNum type="arabicPeriod"/>
            </a:pPr>
            <a:r>
              <a:rPr lang="en-US"/>
              <a:t>The ring needs to be in place for at least 24 hours for the dapivirine concentrations to achieve maximum HIV prevention. </a:t>
            </a:r>
          </a:p>
          <a:p>
            <a:pPr marL="228600" indent="-228600">
              <a:buAutoNum type="arabicPeriod"/>
            </a:pPr>
            <a:r>
              <a:rPr lang="en-US"/>
              <a:t>Research shows that the ring provides more HIV prevention with more consistent use. For maximum HIV prevention, the ring should be kept in place at all times. </a:t>
            </a:r>
          </a:p>
          <a:p>
            <a:pPr marL="228600" indent="-228600">
              <a:buAutoNum type="arabicPeriod"/>
            </a:pPr>
            <a:r>
              <a:rPr lang="en-US"/>
              <a:t>If the ring is taken in and out, the likelihood of forgetting to place it back in the vagina or losing the ring is high.</a:t>
            </a:r>
          </a:p>
        </p:txBody>
      </p:sp>
      <p:sp>
        <p:nvSpPr>
          <p:cNvPr id="4" name="Slide Number Placeholder 3"/>
          <p:cNvSpPr>
            <a:spLocks noGrp="1"/>
          </p:cNvSpPr>
          <p:nvPr>
            <p:ph type="sldNum" sz="quarter" idx="5"/>
          </p:nvPr>
        </p:nvSpPr>
        <p:spPr/>
        <p:txBody>
          <a:bodyPr/>
          <a:lstStyle/>
          <a:p>
            <a:fld id="{4E7145B7-0B54-43BF-8A61-32D955461344}" type="slidenum">
              <a:rPr lang="en-US" smtClean="0"/>
              <a:t>44</a:t>
            </a:fld>
            <a:endParaRPr lang="en-US"/>
          </a:p>
        </p:txBody>
      </p:sp>
    </p:spTree>
    <p:extLst>
      <p:ext uri="{BB962C8B-B14F-4D97-AF65-F5344CB8AC3E}">
        <p14:creationId xmlns:p14="http://schemas.microsoft.com/office/powerpoint/2010/main" val="21719448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Answer - 3</a:t>
            </a:r>
          </a:p>
          <a:p>
            <a:pPr marL="0" indent="0">
              <a:buNone/>
            </a:pPr>
            <a:r>
              <a:rPr lang="en-US"/>
              <a:t>It is recommended to leave the ring in place despite menses. If a client is compelled to wash the ring (which is NOT necessary), the client should remove the ring, rinse with clean water, and reinsert immediately.</a:t>
            </a:r>
          </a:p>
        </p:txBody>
      </p:sp>
      <p:sp>
        <p:nvSpPr>
          <p:cNvPr id="4" name="Slide Number Placeholder 3"/>
          <p:cNvSpPr>
            <a:spLocks noGrp="1"/>
          </p:cNvSpPr>
          <p:nvPr>
            <p:ph type="sldNum" sz="quarter" idx="5"/>
          </p:nvPr>
        </p:nvSpPr>
        <p:spPr/>
        <p:txBody>
          <a:bodyPr/>
          <a:lstStyle/>
          <a:p>
            <a:fld id="{4E7145B7-0B54-43BF-8A61-32D955461344}" type="slidenum">
              <a:rPr lang="en-US" smtClean="0"/>
              <a:t>45</a:t>
            </a:fld>
            <a:endParaRPr lang="en-US"/>
          </a:p>
        </p:txBody>
      </p:sp>
    </p:spTree>
    <p:extLst>
      <p:ext uri="{BB962C8B-B14F-4D97-AF65-F5344CB8AC3E}">
        <p14:creationId xmlns:p14="http://schemas.microsoft.com/office/powerpoint/2010/main" val="8872557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Answers:</a:t>
            </a:r>
          </a:p>
          <a:p>
            <a:r>
              <a:rPr lang="en-US"/>
              <a:t>1. false. The ring needs to be in place for 24 hours to achieve sufficient levels for protective effects. It should not be intentionally removed during sex. Should it fall out during sex it should be rinsed and reinserted immediately.</a:t>
            </a:r>
          </a:p>
          <a:p>
            <a:r>
              <a:rPr lang="en-US"/>
              <a:t>2. false:  Although it was not commonly reported, it is possible to feel the ring during intercourse and foreplay. </a:t>
            </a:r>
          </a:p>
          <a:p>
            <a:r>
              <a:rPr lang="en-US"/>
              <a:t>3. true: The </a:t>
            </a:r>
            <a:r>
              <a:rPr lang="en-US" err="1"/>
              <a:t>PrEP</a:t>
            </a:r>
            <a:r>
              <a:rPr lang="en-US"/>
              <a:t> ring should be kept in a cool, dry place away from children and pets, in its original packaging. It does not need to be stored in the refrigerator.</a:t>
            </a:r>
          </a:p>
          <a:p>
            <a:r>
              <a:rPr lang="en-US"/>
              <a:t>4. false: The client should be counseled on pregnancy and the </a:t>
            </a:r>
            <a:r>
              <a:rPr lang="en-US" err="1"/>
              <a:t>PrEP</a:t>
            </a:r>
            <a:r>
              <a:rPr lang="en-US"/>
              <a:t> ring.</a:t>
            </a:r>
          </a:p>
        </p:txBody>
      </p:sp>
      <p:sp>
        <p:nvSpPr>
          <p:cNvPr id="4" name="Slide Number Placeholder 3"/>
          <p:cNvSpPr>
            <a:spLocks noGrp="1"/>
          </p:cNvSpPr>
          <p:nvPr>
            <p:ph type="sldNum" sz="quarter" idx="5"/>
          </p:nvPr>
        </p:nvSpPr>
        <p:spPr/>
        <p:txBody>
          <a:bodyPr/>
          <a:lstStyle/>
          <a:p>
            <a:fld id="{4E7145B7-0B54-43BF-8A61-32D955461344}" type="slidenum">
              <a:rPr lang="en-US" smtClean="0"/>
              <a:t>46</a:t>
            </a:fld>
            <a:endParaRPr lang="en-US"/>
          </a:p>
        </p:txBody>
      </p:sp>
    </p:spTree>
    <p:extLst>
      <p:ext uri="{BB962C8B-B14F-4D97-AF65-F5344CB8AC3E}">
        <p14:creationId xmlns:p14="http://schemas.microsoft.com/office/powerpoint/2010/main" val="3791896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Answers:</a:t>
            </a:r>
          </a:p>
          <a:p>
            <a:r>
              <a:rPr lang="en-US"/>
              <a:t>People with unknown HIV status or who are living with HIV</a:t>
            </a:r>
          </a:p>
          <a:p>
            <a:r>
              <a:rPr lang="en-US"/>
              <a:t>Known exposure to HIV within the past 72 hours, and thus would benefit from post-exposure prophylaxis (PEP)</a:t>
            </a:r>
          </a:p>
          <a:p>
            <a:r>
              <a:rPr lang="en-US"/>
              <a:t>People with an allergy or hypersensitivity to the active substance or other substances listed on the product info sheet</a:t>
            </a:r>
          </a:p>
          <a:p>
            <a:endParaRPr lang="en-US"/>
          </a:p>
        </p:txBody>
      </p:sp>
      <p:sp>
        <p:nvSpPr>
          <p:cNvPr id="4" name="Slide Number Placeholder 3"/>
          <p:cNvSpPr>
            <a:spLocks noGrp="1"/>
          </p:cNvSpPr>
          <p:nvPr>
            <p:ph type="sldNum" sz="quarter" idx="5"/>
          </p:nvPr>
        </p:nvSpPr>
        <p:spPr/>
        <p:txBody>
          <a:bodyPr/>
          <a:lstStyle/>
          <a:p>
            <a:fld id="{4E7145B7-0B54-43BF-8A61-32D955461344}" type="slidenum">
              <a:rPr lang="en-US" smtClean="0"/>
              <a:t>47</a:t>
            </a:fld>
            <a:endParaRPr lang="en-US"/>
          </a:p>
        </p:txBody>
      </p:sp>
    </p:spTree>
    <p:extLst>
      <p:ext uri="{BB962C8B-B14F-4D97-AF65-F5344CB8AC3E}">
        <p14:creationId xmlns:p14="http://schemas.microsoft.com/office/powerpoint/2010/main" val="15089095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Answers:</a:t>
            </a:r>
          </a:p>
          <a:p>
            <a:r>
              <a:rPr lang="en-US"/>
              <a:t>1. false. The </a:t>
            </a:r>
            <a:r>
              <a:rPr lang="en-US" err="1"/>
              <a:t>PrEP</a:t>
            </a:r>
            <a:r>
              <a:rPr lang="en-US"/>
              <a:t> ring has only been shown to be effective at reducing HIV through receptive vaginal sex - not through receptive anal sex or oral sex</a:t>
            </a:r>
          </a:p>
          <a:p>
            <a:r>
              <a:rPr lang="en-US"/>
              <a:t>2. false</a:t>
            </a:r>
          </a:p>
          <a:p>
            <a:r>
              <a:rPr lang="en-US"/>
              <a:t>3. false</a:t>
            </a:r>
          </a:p>
          <a:p>
            <a:r>
              <a:rPr lang="en-US"/>
              <a:t>4. false: The </a:t>
            </a:r>
            <a:r>
              <a:rPr lang="en-US" err="1"/>
              <a:t>PrEP</a:t>
            </a:r>
            <a:r>
              <a:rPr lang="en-US"/>
              <a:t> ring does not prevent STIs other than HIV</a:t>
            </a:r>
          </a:p>
        </p:txBody>
      </p:sp>
      <p:sp>
        <p:nvSpPr>
          <p:cNvPr id="4" name="Slide Number Placeholder 3"/>
          <p:cNvSpPr>
            <a:spLocks noGrp="1"/>
          </p:cNvSpPr>
          <p:nvPr>
            <p:ph type="sldNum" sz="quarter" idx="5"/>
          </p:nvPr>
        </p:nvSpPr>
        <p:spPr/>
        <p:txBody>
          <a:bodyPr/>
          <a:lstStyle/>
          <a:p>
            <a:fld id="{4E7145B7-0B54-43BF-8A61-32D955461344}" type="slidenum">
              <a:rPr lang="en-US" smtClean="0"/>
              <a:t>48</a:t>
            </a:fld>
            <a:endParaRPr lang="en-US"/>
          </a:p>
        </p:txBody>
      </p:sp>
    </p:spTree>
    <p:extLst>
      <p:ext uri="{BB962C8B-B14F-4D97-AF65-F5344CB8AC3E}">
        <p14:creationId xmlns:p14="http://schemas.microsoft.com/office/powerpoint/2010/main" val="4043944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8B80C2-F696-471E-A755-7F5C711EBDA6}" type="slidenum">
              <a:rPr lang="en-US" smtClean="0"/>
              <a:t>50</a:t>
            </a:fld>
            <a:endParaRPr lang="en-US"/>
          </a:p>
        </p:txBody>
      </p:sp>
    </p:spTree>
    <p:extLst>
      <p:ext uri="{BB962C8B-B14F-4D97-AF65-F5344CB8AC3E}">
        <p14:creationId xmlns:p14="http://schemas.microsoft.com/office/powerpoint/2010/main" val="20622719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CF8B80C2-F696-471E-A755-7F5C711EBDA6}" type="slidenum">
              <a:rPr lang="en-US" smtClean="0"/>
              <a:t>51</a:t>
            </a:fld>
            <a:endParaRPr lang="en-US"/>
          </a:p>
        </p:txBody>
      </p:sp>
    </p:spTree>
    <p:extLst>
      <p:ext uri="{BB962C8B-B14F-4D97-AF65-F5344CB8AC3E}">
        <p14:creationId xmlns:p14="http://schemas.microsoft.com/office/powerpoint/2010/main" val="3647857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CC2943-C87B-4768-A30E-58ED3F017BD2}" type="slidenum">
              <a:rPr lang="en-US" smtClean="0"/>
              <a:t>12</a:t>
            </a:fld>
            <a:endParaRPr lang="en-US"/>
          </a:p>
        </p:txBody>
      </p:sp>
    </p:spTree>
    <p:extLst>
      <p:ext uri="{BB962C8B-B14F-4D97-AF65-F5344CB8AC3E}">
        <p14:creationId xmlns:p14="http://schemas.microsoft.com/office/powerpoint/2010/main" val="20971405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8B80C2-F696-471E-A755-7F5C711EBDA6}" type="slidenum">
              <a:rPr lang="en-US" smtClean="0"/>
              <a:t>52</a:t>
            </a:fld>
            <a:endParaRPr lang="en-US"/>
          </a:p>
        </p:txBody>
      </p:sp>
    </p:spTree>
    <p:extLst>
      <p:ext uri="{BB962C8B-B14F-4D97-AF65-F5344CB8AC3E}">
        <p14:creationId xmlns:p14="http://schemas.microsoft.com/office/powerpoint/2010/main" val="42730632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8B80C2-F696-471E-A755-7F5C711EBDA6}" type="slidenum">
              <a:rPr lang="en-US" smtClean="0"/>
              <a:t>53</a:t>
            </a:fld>
            <a:endParaRPr lang="en-US"/>
          </a:p>
        </p:txBody>
      </p:sp>
    </p:spTree>
    <p:extLst>
      <p:ext uri="{BB962C8B-B14F-4D97-AF65-F5344CB8AC3E}">
        <p14:creationId xmlns:p14="http://schemas.microsoft.com/office/powerpoint/2010/main" val="33489322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8B80C2-F696-471E-A755-7F5C711EBDA6}" type="slidenum">
              <a:rPr lang="en-US" smtClean="0"/>
              <a:t>54</a:t>
            </a:fld>
            <a:endParaRPr lang="en-US"/>
          </a:p>
        </p:txBody>
      </p:sp>
    </p:spTree>
    <p:extLst>
      <p:ext uri="{BB962C8B-B14F-4D97-AF65-F5344CB8AC3E}">
        <p14:creationId xmlns:p14="http://schemas.microsoft.com/office/powerpoint/2010/main" val="28879905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8B80C2-F696-471E-A755-7F5C711EBDA6}" type="slidenum">
              <a:rPr lang="en-US" smtClean="0"/>
              <a:t>55</a:t>
            </a:fld>
            <a:endParaRPr lang="en-US"/>
          </a:p>
        </p:txBody>
      </p:sp>
    </p:spTree>
    <p:extLst>
      <p:ext uri="{BB962C8B-B14F-4D97-AF65-F5344CB8AC3E}">
        <p14:creationId xmlns:p14="http://schemas.microsoft.com/office/powerpoint/2010/main" val="20792147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8B80C2-F696-471E-A755-7F5C711EBDA6}" type="slidenum">
              <a:rPr lang="en-US" smtClean="0"/>
              <a:t>56</a:t>
            </a:fld>
            <a:endParaRPr lang="en-US"/>
          </a:p>
        </p:txBody>
      </p:sp>
    </p:spTree>
    <p:extLst>
      <p:ext uri="{BB962C8B-B14F-4D97-AF65-F5344CB8AC3E}">
        <p14:creationId xmlns:p14="http://schemas.microsoft.com/office/powerpoint/2010/main" val="10323525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Answer:</a:t>
            </a:r>
          </a:p>
          <a:p>
            <a:r>
              <a:rPr lang="en-US"/>
              <a:t>This can be very normal!</a:t>
            </a:r>
          </a:p>
          <a:p>
            <a:r>
              <a:rPr lang="en-US"/>
              <a:t>No need to be alarmed. No need to do additional evaluations.</a:t>
            </a:r>
          </a:p>
          <a:p>
            <a:r>
              <a:rPr lang="en-US"/>
              <a:t>Reassurance is all that is necessary.</a:t>
            </a:r>
          </a:p>
        </p:txBody>
      </p:sp>
      <p:sp>
        <p:nvSpPr>
          <p:cNvPr id="4" name="Slide Number Placeholder 3"/>
          <p:cNvSpPr>
            <a:spLocks noGrp="1"/>
          </p:cNvSpPr>
          <p:nvPr>
            <p:ph type="sldNum" sz="quarter" idx="5"/>
          </p:nvPr>
        </p:nvSpPr>
        <p:spPr/>
        <p:txBody>
          <a:bodyPr/>
          <a:lstStyle/>
          <a:p>
            <a:fld id="{4E7145B7-0B54-43BF-8A61-32D955461344}" type="slidenum">
              <a:rPr lang="en-US" smtClean="0"/>
              <a:t>57</a:t>
            </a:fld>
            <a:endParaRPr lang="en-US"/>
          </a:p>
        </p:txBody>
      </p:sp>
    </p:spTree>
    <p:extLst>
      <p:ext uri="{BB962C8B-B14F-4D97-AF65-F5344CB8AC3E}">
        <p14:creationId xmlns:p14="http://schemas.microsoft.com/office/powerpoint/2010/main" val="14802719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Answer:</a:t>
            </a:r>
          </a:p>
          <a:p>
            <a:r>
              <a:rPr lang="en-US"/>
              <a:t>Most likely the ring is not inserted beyond the introitus. You might suggest that the client try to push the ring up further into the vagina. If that doesn’t resolve the issue, you can try to do the same. While exceptionally rare, there a few (out of thousands of ring participants) who had difficult with the ring falling out on its own despite being in the right place. If inserted successfully, the client should not be able to feel the ring sitting in the vagina.</a:t>
            </a:r>
          </a:p>
        </p:txBody>
      </p:sp>
      <p:sp>
        <p:nvSpPr>
          <p:cNvPr id="4" name="Slide Number Placeholder 3"/>
          <p:cNvSpPr>
            <a:spLocks noGrp="1"/>
          </p:cNvSpPr>
          <p:nvPr>
            <p:ph type="sldNum" sz="quarter" idx="5"/>
          </p:nvPr>
        </p:nvSpPr>
        <p:spPr/>
        <p:txBody>
          <a:bodyPr/>
          <a:lstStyle/>
          <a:p>
            <a:fld id="{4E7145B7-0B54-43BF-8A61-32D955461344}" type="slidenum">
              <a:rPr lang="en-US" smtClean="0"/>
              <a:t>58</a:t>
            </a:fld>
            <a:endParaRPr lang="en-US"/>
          </a:p>
        </p:txBody>
      </p:sp>
    </p:spTree>
    <p:extLst>
      <p:ext uri="{BB962C8B-B14F-4D97-AF65-F5344CB8AC3E}">
        <p14:creationId xmlns:p14="http://schemas.microsoft.com/office/powerpoint/2010/main" val="16621986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Answer:</a:t>
            </a:r>
          </a:p>
          <a:p>
            <a:r>
              <a:rPr lang="en-US"/>
              <a:t>The opening of the vagina is the narrowest part of the vagina. The vagina above the introitus is quite big. When the ring is folded, it is quite small and can fit through the opening.  </a:t>
            </a:r>
          </a:p>
        </p:txBody>
      </p:sp>
      <p:sp>
        <p:nvSpPr>
          <p:cNvPr id="4" name="Slide Number Placeholder 3"/>
          <p:cNvSpPr>
            <a:spLocks noGrp="1"/>
          </p:cNvSpPr>
          <p:nvPr>
            <p:ph type="sldNum" sz="quarter" idx="5"/>
          </p:nvPr>
        </p:nvSpPr>
        <p:spPr/>
        <p:txBody>
          <a:bodyPr/>
          <a:lstStyle/>
          <a:p>
            <a:fld id="{4E7145B7-0B54-43BF-8A61-32D955461344}" type="slidenum">
              <a:rPr lang="en-US" smtClean="0"/>
              <a:t>59</a:t>
            </a:fld>
            <a:endParaRPr lang="en-US"/>
          </a:p>
        </p:txBody>
      </p:sp>
    </p:spTree>
    <p:extLst>
      <p:ext uri="{BB962C8B-B14F-4D97-AF65-F5344CB8AC3E}">
        <p14:creationId xmlns:p14="http://schemas.microsoft.com/office/powerpoint/2010/main" val="22106974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Answer:</a:t>
            </a:r>
          </a:p>
          <a:p>
            <a:r>
              <a:rPr lang="en-US"/>
              <a:t>You should institute a product hold because of the ulcers on her cervix. </a:t>
            </a:r>
          </a:p>
          <a:p>
            <a:r>
              <a:rPr lang="en-US"/>
              <a:t>You can reassure the participant that there has been no association between the ring and HSV infection in prior studies so once the ulcers have healed, she can resume ring use. This is a good time to remind the participant that the ring does not protect against STIs.</a:t>
            </a:r>
          </a:p>
          <a:p>
            <a:r>
              <a:rPr lang="en-US"/>
              <a:t>Of note, when evaluating vaginal complaints for participants using the ring, it is possible to do the speculum exam with the ring in place.</a:t>
            </a:r>
          </a:p>
        </p:txBody>
      </p:sp>
      <p:sp>
        <p:nvSpPr>
          <p:cNvPr id="4" name="Slide Number Placeholder 3"/>
          <p:cNvSpPr>
            <a:spLocks noGrp="1"/>
          </p:cNvSpPr>
          <p:nvPr>
            <p:ph type="sldNum" sz="quarter" idx="5"/>
          </p:nvPr>
        </p:nvSpPr>
        <p:spPr/>
        <p:txBody>
          <a:bodyPr/>
          <a:lstStyle/>
          <a:p>
            <a:fld id="{4E7145B7-0B54-43BF-8A61-32D955461344}" type="slidenum">
              <a:rPr lang="en-US" smtClean="0"/>
              <a:t>60</a:t>
            </a:fld>
            <a:endParaRPr lang="en-US"/>
          </a:p>
        </p:txBody>
      </p:sp>
    </p:spTree>
    <p:extLst>
      <p:ext uri="{BB962C8B-B14F-4D97-AF65-F5344CB8AC3E}">
        <p14:creationId xmlns:p14="http://schemas.microsoft.com/office/powerpoint/2010/main" val="20140998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Answer:</a:t>
            </a:r>
          </a:p>
          <a:p>
            <a:r>
              <a:rPr lang="en-US" sz="1800"/>
              <a:t>Although data was collected on medications taken by ring users during clinical trials, there was insufficient evidence around gender-affirming hormone use. Because the ring acts locally, it is unlikely that testosterone would interact with the ring. However, the client should be made aware of this lack of evidence and may want to consider other </a:t>
            </a:r>
            <a:r>
              <a:rPr lang="en-US" sz="1800" err="1"/>
              <a:t>PrEP</a:t>
            </a:r>
            <a:r>
              <a:rPr lang="en-US" sz="1800"/>
              <a:t> methods while using gender-affirming hormones if he is not comfortable with this level of evidence.</a:t>
            </a:r>
          </a:p>
        </p:txBody>
      </p:sp>
      <p:sp>
        <p:nvSpPr>
          <p:cNvPr id="4" name="Slide Number Placeholder 3"/>
          <p:cNvSpPr>
            <a:spLocks noGrp="1"/>
          </p:cNvSpPr>
          <p:nvPr>
            <p:ph type="sldNum" sz="quarter" idx="5"/>
          </p:nvPr>
        </p:nvSpPr>
        <p:spPr/>
        <p:txBody>
          <a:bodyPr/>
          <a:lstStyle/>
          <a:p>
            <a:fld id="{4E7145B7-0B54-43BF-8A61-32D955461344}" type="slidenum">
              <a:rPr lang="en-US" smtClean="0"/>
              <a:t>61</a:t>
            </a:fld>
            <a:endParaRPr lang="en-US"/>
          </a:p>
        </p:txBody>
      </p:sp>
    </p:spTree>
    <p:extLst>
      <p:ext uri="{BB962C8B-B14F-4D97-AF65-F5344CB8AC3E}">
        <p14:creationId xmlns:p14="http://schemas.microsoft.com/office/powerpoint/2010/main" val="568492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CC2943-C87B-4768-A30E-58ED3F017BD2}" type="slidenum">
              <a:rPr lang="en-US" smtClean="0"/>
              <a:t>13</a:t>
            </a:fld>
            <a:endParaRPr lang="en-US"/>
          </a:p>
        </p:txBody>
      </p:sp>
    </p:spTree>
    <p:extLst>
      <p:ext uri="{BB962C8B-B14F-4D97-AF65-F5344CB8AC3E}">
        <p14:creationId xmlns:p14="http://schemas.microsoft.com/office/powerpoint/2010/main" val="11742523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Answer:</a:t>
            </a:r>
          </a:p>
          <a:p>
            <a:r>
              <a:rPr lang="en-US"/>
              <a:t>1. Pros:  to date, appears to be safe in pregnancy, offers HIV prevention for the user</a:t>
            </a:r>
          </a:p>
          <a:p>
            <a:r>
              <a:rPr lang="en-US"/>
              <a:t>2. You might use the pelvic model to explain that the vaginal compartment is different from the uterus. </a:t>
            </a:r>
          </a:p>
          <a:p>
            <a:r>
              <a:rPr lang="en-US"/>
              <a:t>3. The client should remove the ring with the start of labor </a:t>
            </a:r>
          </a:p>
        </p:txBody>
      </p:sp>
      <p:sp>
        <p:nvSpPr>
          <p:cNvPr id="4" name="Slide Number Placeholder 3"/>
          <p:cNvSpPr>
            <a:spLocks noGrp="1"/>
          </p:cNvSpPr>
          <p:nvPr>
            <p:ph type="sldNum" sz="quarter" idx="5"/>
          </p:nvPr>
        </p:nvSpPr>
        <p:spPr/>
        <p:txBody>
          <a:bodyPr/>
          <a:lstStyle/>
          <a:p>
            <a:fld id="{4E7145B7-0B54-43BF-8A61-32D955461344}" type="slidenum">
              <a:rPr lang="en-US" smtClean="0"/>
              <a:t>62</a:t>
            </a:fld>
            <a:endParaRPr lang="en-US"/>
          </a:p>
        </p:txBody>
      </p:sp>
    </p:spTree>
    <p:extLst>
      <p:ext uri="{BB962C8B-B14F-4D97-AF65-F5344CB8AC3E}">
        <p14:creationId xmlns:p14="http://schemas.microsoft.com/office/powerpoint/2010/main" val="1024587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Answer:</a:t>
            </a:r>
          </a:p>
          <a:p>
            <a:r>
              <a:rPr lang="en-US"/>
              <a:t>It would be important that the participant realize that the ring can be felt by a partner even when it is correctly placed in the vagina. Which </a:t>
            </a:r>
            <a:r>
              <a:rPr lang="en-US" err="1"/>
              <a:t>PrEP</a:t>
            </a:r>
            <a:r>
              <a:rPr lang="en-US"/>
              <a:t> method is most discrete for the client likely depends on her individual situation.</a:t>
            </a:r>
          </a:p>
          <a:p>
            <a:r>
              <a:rPr lang="en-US"/>
              <a:t>This would be a good opportunity to explore disclosure and non-disclosure options and IPV concerns with the client as well.</a:t>
            </a:r>
          </a:p>
        </p:txBody>
      </p:sp>
      <p:sp>
        <p:nvSpPr>
          <p:cNvPr id="4" name="Slide Number Placeholder 3"/>
          <p:cNvSpPr>
            <a:spLocks noGrp="1"/>
          </p:cNvSpPr>
          <p:nvPr>
            <p:ph type="sldNum" sz="quarter" idx="5"/>
          </p:nvPr>
        </p:nvSpPr>
        <p:spPr/>
        <p:txBody>
          <a:bodyPr/>
          <a:lstStyle/>
          <a:p>
            <a:fld id="{4E7145B7-0B54-43BF-8A61-32D955461344}" type="slidenum">
              <a:rPr lang="en-US" smtClean="0"/>
              <a:t>63</a:t>
            </a:fld>
            <a:endParaRPr lang="en-US"/>
          </a:p>
        </p:txBody>
      </p:sp>
    </p:spTree>
    <p:extLst>
      <p:ext uri="{BB962C8B-B14F-4D97-AF65-F5344CB8AC3E}">
        <p14:creationId xmlns:p14="http://schemas.microsoft.com/office/powerpoint/2010/main" val="11121654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Answer:</a:t>
            </a:r>
          </a:p>
          <a:p>
            <a:r>
              <a:rPr lang="en-US"/>
              <a:t>The </a:t>
            </a:r>
            <a:r>
              <a:rPr lang="en-US" err="1"/>
              <a:t>PrEP</a:t>
            </a:r>
            <a:r>
              <a:rPr lang="en-US"/>
              <a:t> ring does not prevent HIV during receptive anal sex. </a:t>
            </a:r>
          </a:p>
          <a:p>
            <a:r>
              <a:rPr lang="en-US"/>
              <a:t>It may help the client to explore how often she has anal sex, whether she is able to use condoms in these instances, and if she would be interested in switching to a </a:t>
            </a:r>
            <a:r>
              <a:rPr lang="en-US" err="1"/>
              <a:t>PrEP</a:t>
            </a:r>
            <a:r>
              <a:rPr lang="en-US"/>
              <a:t> method that prevents HIV during anal sex. </a:t>
            </a:r>
          </a:p>
          <a:p>
            <a:r>
              <a:rPr lang="en-US"/>
              <a:t>Would also be worthwhile to discuss condom use/STI prevention with the client.</a:t>
            </a:r>
          </a:p>
        </p:txBody>
      </p:sp>
      <p:sp>
        <p:nvSpPr>
          <p:cNvPr id="4" name="Slide Number Placeholder 3"/>
          <p:cNvSpPr>
            <a:spLocks noGrp="1"/>
          </p:cNvSpPr>
          <p:nvPr>
            <p:ph type="sldNum" sz="quarter" idx="5"/>
          </p:nvPr>
        </p:nvSpPr>
        <p:spPr/>
        <p:txBody>
          <a:bodyPr/>
          <a:lstStyle/>
          <a:p>
            <a:fld id="{4E7145B7-0B54-43BF-8A61-32D955461344}" type="slidenum">
              <a:rPr lang="en-US" smtClean="0"/>
              <a:t>64</a:t>
            </a:fld>
            <a:endParaRPr lang="en-US"/>
          </a:p>
        </p:txBody>
      </p:sp>
    </p:spTree>
    <p:extLst>
      <p:ext uri="{BB962C8B-B14F-4D97-AF65-F5344CB8AC3E}">
        <p14:creationId xmlns:p14="http://schemas.microsoft.com/office/powerpoint/2010/main" val="26979904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8B80C2-F696-471E-A755-7F5C711EBDA6}" type="slidenum">
              <a:rPr lang="en-US" smtClean="0"/>
              <a:t>66</a:t>
            </a:fld>
            <a:endParaRPr lang="en-US"/>
          </a:p>
        </p:txBody>
      </p:sp>
    </p:spTree>
    <p:extLst>
      <p:ext uri="{BB962C8B-B14F-4D97-AF65-F5344CB8AC3E}">
        <p14:creationId xmlns:p14="http://schemas.microsoft.com/office/powerpoint/2010/main" val="11125413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8B80C2-F696-471E-A755-7F5C711EBDA6}" type="slidenum">
              <a:rPr lang="en-US" smtClean="0"/>
              <a:t>67</a:t>
            </a:fld>
            <a:endParaRPr lang="en-US"/>
          </a:p>
        </p:txBody>
      </p:sp>
    </p:spTree>
    <p:extLst>
      <p:ext uri="{BB962C8B-B14F-4D97-AF65-F5344CB8AC3E}">
        <p14:creationId xmlns:p14="http://schemas.microsoft.com/office/powerpoint/2010/main" val="26260489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8B80C2-F696-471E-A755-7F5C711EBDA6}" type="slidenum">
              <a:rPr lang="en-US" smtClean="0"/>
              <a:t>72</a:t>
            </a:fld>
            <a:endParaRPr lang="en-US"/>
          </a:p>
        </p:txBody>
      </p:sp>
    </p:spTree>
    <p:extLst>
      <p:ext uri="{BB962C8B-B14F-4D97-AF65-F5344CB8AC3E}">
        <p14:creationId xmlns:p14="http://schemas.microsoft.com/office/powerpoint/2010/main" val="42842682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8B80C2-F696-471E-A755-7F5C711EBDA6}" type="slidenum">
              <a:rPr lang="en-US" smtClean="0"/>
              <a:t>73</a:t>
            </a:fld>
            <a:endParaRPr lang="en-US"/>
          </a:p>
        </p:txBody>
      </p:sp>
    </p:spTree>
    <p:extLst>
      <p:ext uri="{BB962C8B-B14F-4D97-AF65-F5344CB8AC3E}">
        <p14:creationId xmlns:p14="http://schemas.microsoft.com/office/powerpoint/2010/main" val="1658622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CC2943-C87B-4768-A30E-58ED3F017BD2}" type="slidenum">
              <a:rPr lang="en-US" smtClean="0"/>
              <a:t>15</a:t>
            </a:fld>
            <a:endParaRPr lang="en-US"/>
          </a:p>
        </p:txBody>
      </p:sp>
    </p:spTree>
    <p:extLst>
      <p:ext uri="{BB962C8B-B14F-4D97-AF65-F5344CB8AC3E}">
        <p14:creationId xmlns:p14="http://schemas.microsoft.com/office/powerpoint/2010/main" val="2585157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8B80C2-F696-471E-A755-7F5C711EBDA6}" type="slidenum">
              <a:rPr lang="en-US" smtClean="0"/>
              <a:t>17</a:t>
            </a:fld>
            <a:endParaRPr lang="en-US"/>
          </a:p>
        </p:txBody>
      </p:sp>
    </p:spTree>
    <p:extLst>
      <p:ext uri="{BB962C8B-B14F-4D97-AF65-F5344CB8AC3E}">
        <p14:creationId xmlns:p14="http://schemas.microsoft.com/office/powerpoint/2010/main" val="825049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Answer – 5</a:t>
            </a:r>
          </a:p>
          <a:p>
            <a:endParaRPr lang="en-US"/>
          </a:p>
          <a:p>
            <a:r>
              <a:rPr lang="en-US"/>
              <a:t>There were 4588 participants in the phase three trials alone</a:t>
            </a:r>
          </a:p>
        </p:txBody>
      </p:sp>
      <p:sp>
        <p:nvSpPr>
          <p:cNvPr id="4" name="Slide Number Placeholder 3"/>
          <p:cNvSpPr>
            <a:spLocks noGrp="1"/>
          </p:cNvSpPr>
          <p:nvPr>
            <p:ph type="sldNum" sz="quarter" idx="5"/>
          </p:nvPr>
        </p:nvSpPr>
        <p:spPr/>
        <p:txBody>
          <a:bodyPr/>
          <a:lstStyle/>
          <a:p>
            <a:fld id="{4E7145B7-0B54-43BF-8A61-32D955461344}" type="slidenum">
              <a:rPr lang="en-US" smtClean="0"/>
              <a:t>18</a:t>
            </a:fld>
            <a:endParaRPr lang="en-US"/>
          </a:p>
        </p:txBody>
      </p:sp>
    </p:spTree>
    <p:extLst>
      <p:ext uri="{BB962C8B-B14F-4D97-AF65-F5344CB8AC3E}">
        <p14:creationId xmlns:p14="http://schemas.microsoft.com/office/powerpoint/2010/main" val="304687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Answer: 3</a:t>
            </a:r>
          </a:p>
        </p:txBody>
      </p:sp>
      <p:sp>
        <p:nvSpPr>
          <p:cNvPr id="4" name="Slide Number Placeholder 3"/>
          <p:cNvSpPr>
            <a:spLocks noGrp="1"/>
          </p:cNvSpPr>
          <p:nvPr>
            <p:ph type="sldNum" sz="quarter" idx="5"/>
          </p:nvPr>
        </p:nvSpPr>
        <p:spPr/>
        <p:txBody>
          <a:bodyPr/>
          <a:lstStyle/>
          <a:p>
            <a:fld id="{4E7145B7-0B54-43BF-8A61-32D955461344}" type="slidenum">
              <a:rPr lang="en-US" smtClean="0"/>
              <a:t>19</a:t>
            </a:fld>
            <a:endParaRPr lang="en-US"/>
          </a:p>
        </p:txBody>
      </p:sp>
    </p:spTree>
    <p:extLst>
      <p:ext uri="{BB962C8B-B14F-4D97-AF65-F5344CB8AC3E}">
        <p14:creationId xmlns:p14="http://schemas.microsoft.com/office/powerpoint/2010/main" val="97079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8B80C2-F696-471E-A755-7F5C711EBDA6}" type="slidenum">
              <a:rPr lang="en-US" smtClean="0"/>
              <a:t>25</a:t>
            </a:fld>
            <a:endParaRPr lang="en-US"/>
          </a:p>
        </p:txBody>
      </p:sp>
    </p:spTree>
    <p:extLst>
      <p:ext uri="{BB962C8B-B14F-4D97-AF65-F5344CB8AC3E}">
        <p14:creationId xmlns:p14="http://schemas.microsoft.com/office/powerpoint/2010/main" val="10042396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6.emf"/><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0063B-6453-2A42-8D03-76AE5EA5A98B}"/>
              </a:ext>
            </a:extLst>
          </p:cNvPr>
          <p:cNvSpPr>
            <a:spLocks noGrp="1"/>
          </p:cNvSpPr>
          <p:nvPr>
            <p:ph type="ctrTitle" hasCustomPrompt="1"/>
          </p:nvPr>
        </p:nvSpPr>
        <p:spPr>
          <a:xfrm>
            <a:off x="0" y="997648"/>
            <a:ext cx="10026502" cy="2006840"/>
          </a:xfrm>
        </p:spPr>
        <p:txBody>
          <a:bodyPr lIns="1371600" rIns="685800" anchor="b">
            <a:normAutofit/>
          </a:bodyPr>
          <a:lstStyle>
            <a:lvl1pPr algn="l">
              <a:defRPr sz="4200" b="0" i="0">
                <a:solidFill>
                  <a:schemeClr val="bg1"/>
                </a:solidFill>
                <a:latin typeface="Poppins SemiBold" pitchFamily="2" charset="77"/>
                <a:ea typeface="Roboto" panose="02000000000000000000" pitchFamily="2" charset="0"/>
                <a:cs typeface="Poppins SemiBold" pitchFamily="2" charset="77"/>
              </a:defRPr>
            </a:lvl1pPr>
          </a:lstStyle>
          <a:p>
            <a:r>
              <a:rPr lang="en-US"/>
              <a:t>Add Presentation Title Here</a:t>
            </a:r>
            <a:br>
              <a:rPr lang="en-US"/>
            </a:br>
            <a:r>
              <a:rPr lang="en-US"/>
              <a:t>Add Presentation Title Here</a:t>
            </a:r>
          </a:p>
        </p:txBody>
      </p:sp>
      <p:sp>
        <p:nvSpPr>
          <p:cNvPr id="3" name="Subtitle 2">
            <a:extLst>
              <a:ext uri="{FF2B5EF4-FFF2-40B4-BE49-F238E27FC236}">
                <a16:creationId xmlns:a16="http://schemas.microsoft.com/office/drawing/2014/main" id="{377053FB-3181-5D49-BE63-400BC05649CF}"/>
              </a:ext>
            </a:extLst>
          </p:cNvPr>
          <p:cNvSpPr>
            <a:spLocks noGrp="1"/>
          </p:cNvSpPr>
          <p:nvPr>
            <p:ph type="subTitle" idx="1" hasCustomPrompt="1"/>
          </p:nvPr>
        </p:nvSpPr>
        <p:spPr>
          <a:xfrm>
            <a:off x="0" y="3497182"/>
            <a:ext cx="10026502" cy="1655762"/>
          </a:xfrm>
        </p:spPr>
        <p:txBody>
          <a:bodyPr lIns="1371600">
            <a:normAutofit/>
          </a:bodyPr>
          <a:lstStyle>
            <a:lvl1pPr marL="0" indent="0" algn="l">
              <a:spcBef>
                <a:spcPts val="400"/>
              </a:spcBef>
              <a:buNone/>
              <a:defRPr sz="1600" b="0" i="0" cap="all" spc="250" baseline="0">
                <a:solidFill>
                  <a:schemeClr val="bg1"/>
                </a:solidFill>
                <a:latin typeface="Poppins" pitchFamily="2" charset="77"/>
                <a:ea typeface="Roboto" panose="02000000000000000000" pitchFamily="2" charset="0"/>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Presentation Subtitle Here</a:t>
            </a:r>
          </a:p>
          <a:p>
            <a:r>
              <a:rPr lang="en-US"/>
              <a:t>Name, Affiliation</a:t>
            </a:r>
          </a:p>
          <a:p>
            <a:r>
              <a:rPr lang="en-US"/>
              <a:t>Date</a:t>
            </a:r>
          </a:p>
        </p:txBody>
      </p:sp>
      <p:pic>
        <p:nvPicPr>
          <p:cNvPr id="6" name="Picture 5">
            <a:extLst>
              <a:ext uri="{FF2B5EF4-FFF2-40B4-BE49-F238E27FC236}">
                <a16:creationId xmlns:a16="http://schemas.microsoft.com/office/drawing/2014/main" id="{BC036CA5-FA41-0141-9D8B-BF11B31A8758}"/>
              </a:ext>
            </a:extLst>
          </p:cNvPr>
          <p:cNvPicPr>
            <a:picLocks noChangeAspect="1"/>
          </p:cNvPicPr>
          <p:nvPr/>
        </p:nvPicPr>
        <p:blipFill>
          <a:blip r:embed="rId3"/>
          <a:stretch>
            <a:fillRect/>
          </a:stretch>
        </p:blipFill>
        <p:spPr>
          <a:xfrm>
            <a:off x="0" y="1642080"/>
            <a:ext cx="495300" cy="1473200"/>
          </a:xfrm>
          <a:prstGeom prst="rect">
            <a:avLst/>
          </a:prstGeom>
        </p:spPr>
      </p:pic>
      <p:pic>
        <p:nvPicPr>
          <p:cNvPr id="5" name="Picture 4">
            <a:extLst>
              <a:ext uri="{FF2B5EF4-FFF2-40B4-BE49-F238E27FC236}">
                <a16:creationId xmlns:a16="http://schemas.microsoft.com/office/drawing/2014/main" id="{F093B9E3-6662-1340-2736-AB7A5C5E73FC}"/>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9337040" y="5734228"/>
            <a:ext cx="2016116" cy="545073"/>
          </a:xfrm>
          <a:prstGeom prst="rect">
            <a:avLst/>
          </a:prstGeom>
        </p:spPr>
      </p:pic>
      <p:pic>
        <p:nvPicPr>
          <p:cNvPr id="7" name="Picture 6">
            <a:extLst>
              <a:ext uri="{FF2B5EF4-FFF2-40B4-BE49-F238E27FC236}">
                <a16:creationId xmlns:a16="http://schemas.microsoft.com/office/drawing/2014/main" id="{BF1ACE14-FD76-C9BD-CADC-DFB10562DC4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314212" y="5708551"/>
            <a:ext cx="1877087" cy="563126"/>
          </a:xfrm>
          <a:prstGeom prst="rect">
            <a:avLst/>
          </a:prstGeom>
        </p:spPr>
      </p:pic>
      <p:pic>
        <p:nvPicPr>
          <p:cNvPr id="8" name="Picture 7">
            <a:extLst>
              <a:ext uri="{FF2B5EF4-FFF2-40B4-BE49-F238E27FC236}">
                <a16:creationId xmlns:a16="http://schemas.microsoft.com/office/drawing/2014/main" id="{CA347875-EB65-8232-6208-87FCA342CDFB}"/>
              </a:ext>
            </a:extLst>
          </p:cNvPr>
          <p:cNvPicPr>
            <a:picLocks noChangeAspect="1"/>
          </p:cNvPicPr>
          <p:nvPr userDrawn="1"/>
        </p:nvPicPr>
        <p:blipFill>
          <a:blip r:embed="rId6"/>
          <a:srcRect/>
          <a:stretch/>
        </p:blipFill>
        <p:spPr>
          <a:xfrm>
            <a:off x="874739" y="5583056"/>
            <a:ext cx="1234278" cy="879250"/>
          </a:xfrm>
          <a:prstGeom prst="rect">
            <a:avLst/>
          </a:prstGeom>
        </p:spPr>
      </p:pic>
      <p:pic>
        <p:nvPicPr>
          <p:cNvPr id="9" name="Picture 8">
            <a:extLst>
              <a:ext uri="{FF2B5EF4-FFF2-40B4-BE49-F238E27FC236}">
                <a16:creationId xmlns:a16="http://schemas.microsoft.com/office/drawing/2014/main" id="{FC650499-5343-4C53-68E0-E211956F830B}"/>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6382391" y="5694073"/>
            <a:ext cx="1867191" cy="529139"/>
          </a:xfrm>
          <a:prstGeom prst="rect">
            <a:avLst/>
          </a:prstGeom>
        </p:spPr>
      </p:pic>
    </p:spTree>
    <p:extLst>
      <p:ext uri="{BB962C8B-B14F-4D97-AF65-F5344CB8AC3E}">
        <p14:creationId xmlns:p14="http://schemas.microsoft.com/office/powerpoint/2010/main" val="640400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ontent-Go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5CE729-EF4F-E94A-85D2-3668AEFAA529}"/>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sp>
        <p:nvSpPr>
          <p:cNvPr id="5" name="Title 1">
            <a:extLst>
              <a:ext uri="{FF2B5EF4-FFF2-40B4-BE49-F238E27FC236}">
                <a16:creationId xmlns:a16="http://schemas.microsoft.com/office/drawing/2014/main" id="{7EC2E576-8369-45BC-A089-0B31C7F1303C}"/>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7" name="Content Placeholder 2">
            <a:extLst>
              <a:ext uri="{FF2B5EF4-FFF2-40B4-BE49-F238E27FC236}">
                <a16:creationId xmlns:a16="http://schemas.microsoft.com/office/drawing/2014/main" id="{F56A08E6-2B96-4F88-B6EB-F6B8ADFF82D6}"/>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6279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wo Content--Go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5CE729-EF4F-E94A-85D2-3668AEFAA529}"/>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sp>
        <p:nvSpPr>
          <p:cNvPr id="10" name="Content Placeholder 2">
            <a:extLst>
              <a:ext uri="{FF2B5EF4-FFF2-40B4-BE49-F238E27FC236}">
                <a16:creationId xmlns:a16="http://schemas.microsoft.com/office/drawing/2014/main" id="{C7B1B3EC-872B-4194-A0DB-1BDA946FB219}"/>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E015CB24-8436-4EEF-A592-7C06AD8B32B5}"/>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6FD3F024-36A0-426B-A8DC-BC1B10A4E3B7}"/>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38413402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mp; Content-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FCFD60-40D4-3345-8773-F42ECF9D13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sp>
        <p:nvSpPr>
          <p:cNvPr id="5" name="Title 1">
            <a:extLst>
              <a:ext uri="{FF2B5EF4-FFF2-40B4-BE49-F238E27FC236}">
                <a16:creationId xmlns:a16="http://schemas.microsoft.com/office/drawing/2014/main" id="{62C25052-BA82-416E-8995-D25156506233}"/>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12607E55-5539-4E64-B48A-CA7163A62299}"/>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36920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Content-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FCFD60-40D4-3345-8773-F42ECF9D13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sp>
        <p:nvSpPr>
          <p:cNvPr id="9" name="Content Placeholder 2">
            <a:extLst>
              <a:ext uri="{FF2B5EF4-FFF2-40B4-BE49-F238E27FC236}">
                <a16:creationId xmlns:a16="http://schemas.microsoft.com/office/drawing/2014/main" id="{6169E144-BFE2-4CC2-BE63-EAD3E30B0AAC}"/>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1B71E526-EFDA-4787-8B6A-FAB888784F3C}"/>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9CC519C8-34B2-4606-9A3B-B2B6A3865438}"/>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39649894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63152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25230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Go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44108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Teal">
    <p:bg>
      <p:bgPr>
        <a:solidFill>
          <a:srgbClr val="02666D">
            <a:alpha val="10000"/>
          </a:srgb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053B96F-08DD-469C-9F8C-D31ACBFAA87C}"/>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151873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Pink">
    <p:bg>
      <p:bgPr>
        <a:solidFill>
          <a:srgbClr val="AF315A">
            <a:alpha val="10000"/>
          </a:srgb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630B7A9-3A89-6E4C-ADF6-FA23B9E64697}"/>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248947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Gold">
    <p:bg>
      <p:bgPr>
        <a:solidFill>
          <a:srgbClr val="E0A141">
            <a:alpha val="5000"/>
          </a:srgb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4B6B67-225D-474B-A9EC-88515CA904BB}"/>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1260245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Photo-Pink">
    <p:spTree>
      <p:nvGrpSpPr>
        <p:cNvPr id="1" name=""/>
        <p:cNvGrpSpPr/>
        <p:nvPr/>
      </p:nvGrpSpPr>
      <p:grpSpPr>
        <a:xfrm>
          <a:off x="0" y="0"/>
          <a:ext cx="0" cy="0"/>
          <a:chOff x="0" y="0"/>
          <a:chExt cx="0" cy="0"/>
        </a:xfrm>
      </p:grpSpPr>
      <p:pic>
        <p:nvPicPr>
          <p:cNvPr id="8" name="Picture 7" descr="A couple of women posing for a picture&#10;&#10;Description automatically generated with low confidence">
            <a:extLst>
              <a:ext uri="{FF2B5EF4-FFF2-40B4-BE49-F238E27FC236}">
                <a16:creationId xmlns:a16="http://schemas.microsoft.com/office/drawing/2014/main" id="{FB7E668C-EDC6-BD6B-645B-A91850FA204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 y="0"/>
            <a:ext cx="12192006" cy="6858000"/>
          </a:xfrm>
          <a:prstGeom prst="rect">
            <a:avLst/>
          </a:prstGeom>
        </p:spPr>
      </p:pic>
      <p:pic>
        <p:nvPicPr>
          <p:cNvPr id="9" name="Picture 8">
            <a:extLst>
              <a:ext uri="{FF2B5EF4-FFF2-40B4-BE49-F238E27FC236}">
                <a16:creationId xmlns:a16="http://schemas.microsoft.com/office/drawing/2014/main" id="{FDB24FB4-FBDB-BCDD-8726-2003B5B5C37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 y="0"/>
            <a:ext cx="12192000" cy="6858000"/>
          </a:xfrm>
          <a:prstGeom prst="rect">
            <a:avLst/>
          </a:prstGeom>
        </p:spPr>
      </p:pic>
      <p:sp>
        <p:nvSpPr>
          <p:cNvPr id="6" name="Rectangle 5">
            <a:extLst>
              <a:ext uri="{FF2B5EF4-FFF2-40B4-BE49-F238E27FC236}">
                <a16:creationId xmlns:a16="http://schemas.microsoft.com/office/drawing/2014/main" id="{0DB9E195-1A02-E6B3-24D0-FAB94BBF2588}"/>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 Same Side Corner Rectangle 6">
            <a:extLst>
              <a:ext uri="{FF2B5EF4-FFF2-40B4-BE49-F238E27FC236}">
                <a16:creationId xmlns:a16="http://schemas.microsoft.com/office/drawing/2014/main" id="{D41F857F-4A06-C174-6986-639EC00395DD}"/>
              </a:ext>
            </a:extLst>
          </p:cNvPr>
          <p:cNvSpPr/>
          <p:nvPr userDrawn="1"/>
        </p:nvSpPr>
        <p:spPr>
          <a:xfrm rot="5400000">
            <a:off x="508046" y="3815574"/>
            <a:ext cx="1816442" cy="2832533"/>
          </a:xfrm>
          <a:prstGeom prst="round2SameRect">
            <a:avLst>
              <a:gd name="adj1" fmla="val 50000"/>
              <a:gd name="adj2" fmla="val 0"/>
            </a:avLst>
          </a:prstGeom>
          <a:solidFill>
            <a:srgbClr val="AF3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C3F4F93-1E7C-F640-8BE4-319E5E0030AD}"/>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 Same Side Corner Rectangle 1">
            <a:extLst>
              <a:ext uri="{FF2B5EF4-FFF2-40B4-BE49-F238E27FC236}">
                <a16:creationId xmlns:a16="http://schemas.microsoft.com/office/drawing/2014/main" id="{CABD8D1B-840A-9645-AFC3-1C4C2EF2D27A}"/>
              </a:ext>
            </a:extLst>
          </p:cNvPr>
          <p:cNvSpPr/>
          <p:nvPr/>
        </p:nvSpPr>
        <p:spPr>
          <a:xfrm rot="5400000">
            <a:off x="508046" y="3815574"/>
            <a:ext cx="1816442" cy="2832533"/>
          </a:xfrm>
          <a:prstGeom prst="round2SameRect">
            <a:avLst>
              <a:gd name="adj1" fmla="val 50000"/>
              <a:gd name="adj2" fmla="val 0"/>
            </a:avLst>
          </a:prstGeom>
          <a:solidFill>
            <a:srgbClr val="AF3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4360000"/>
            <a:ext cx="2378912" cy="1821117"/>
          </a:xfrm>
        </p:spPr>
        <p:txBody>
          <a:bodyPr lIns="91440" anchor="ctr" anchorCtr="0">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26044523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2_Teal">
    <p:bg>
      <p:bgPr>
        <a:solidFill>
          <a:srgbClr val="02666D">
            <a:alpha val="1000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8D1475-7176-2948-9793-B78039E83FD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sp>
        <p:nvSpPr>
          <p:cNvPr id="4" name="Title 1">
            <a:extLst>
              <a:ext uri="{FF2B5EF4-FFF2-40B4-BE49-F238E27FC236}">
                <a16:creationId xmlns:a16="http://schemas.microsoft.com/office/drawing/2014/main" id="{9C55E129-83E0-3A46-AF56-E1BAEB2554D6}"/>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35692874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_Pink">
    <p:bg>
      <p:bgPr>
        <a:solidFill>
          <a:srgbClr val="AF315A">
            <a:alpha val="10000"/>
          </a:srgb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B0BC5F-C487-A744-9239-01BA7E5D1EEA}"/>
              </a:ext>
            </a:extLst>
          </p:cNvPr>
          <p:cNvPicPr>
            <a:picLocks noChangeAspect="1"/>
          </p:cNvPicPr>
          <p:nvPr/>
        </p:nvPicPr>
        <p:blipFill>
          <a:blip r:embed="rId2" cstate="email">
            <a:alphaModFix/>
            <a:extLst>
              <a:ext uri="{28A0092B-C50C-407E-A947-70E740481C1C}">
                <a14:useLocalDpi xmlns:a14="http://schemas.microsoft.com/office/drawing/2010/main"/>
              </a:ext>
            </a:extLst>
          </a:blip>
          <a:stretch>
            <a:fillRect/>
          </a:stretch>
        </p:blipFill>
        <p:spPr>
          <a:xfrm>
            <a:off x="0" y="375464"/>
            <a:ext cx="496601" cy="708171"/>
          </a:xfrm>
          <a:prstGeom prst="rect">
            <a:avLst/>
          </a:prstGeom>
        </p:spPr>
      </p:pic>
      <p:sp>
        <p:nvSpPr>
          <p:cNvPr id="6" name="Title 1">
            <a:extLst>
              <a:ext uri="{FF2B5EF4-FFF2-40B4-BE49-F238E27FC236}">
                <a16:creationId xmlns:a16="http://schemas.microsoft.com/office/drawing/2014/main" id="{F4C2EEB0-D3B9-B449-BE0E-901ADF190C7A}"/>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12097291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_Gold">
    <p:bg>
      <p:bgPr>
        <a:solidFill>
          <a:srgbClr val="E0A141">
            <a:alpha val="500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04DB06-2BB7-FA4D-9DA1-8DE92897C0BA}"/>
              </a:ext>
            </a:extLst>
          </p:cNvPr>
          <p:cNvPicPr>
            <a:picLocks noChangeAspect="1"/>
          </p:cNvPicPr>
          <p:nvPr/>
        </p:nvPicPr>
        <p:blipFill>
          <a:blip r:embed="rId2"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sp>
        <p:nvSpPr>
          <p:cNvPr id="5" name="Title 1">
            <a:extLst>
              <a:ext uri="{FF2B5EF4-FFF2-40B4-BE49-F238E27FC236}">
                <a16:creationId xmlns:a16="http://schemas.microsoft.com/office/drawing/2014/main" id="{2917282B-4C54-3F4D-9CDA-5B7D607EA0B9}"/>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29649688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Map">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A5C8800-B6EF-A145-A1F1-96E4FF516797}"/>
              </a:ext>
            </a:extLst>
          </p:cNvPr>
          <p:cNvSpPr>
            <a:spLocks noGrp="1"/>
          </p:cNvSpPr>
          <p:nvPr>
            <p:ph type="title" hasCustomPrompt="1"/>
          </p:nvPr>
        </p:nvSpPr>
        <p:spPr>
          <a:xfrm>
            <a:off x="0" y="190956"/>
            <a:ext cx="10515600" cy="1143000"/>
          </a:xfrm>
        </p:spPr>
        <p:txBody>
          <a:bodyPr lIns="804672">
            <a:normAutofit/>
          </a:bodyPr>
          <a:lstStyle>
            <a:lvl1pPr>
              <a:defRPr sz="3000" b="1" i="0">
                <a:solidFill>
                  <a:srgbClr val="02666D"/>
                </a:solidFill>
                <a:latin typeface="Poppins SemiBold" pitchFamily="2" charset="77"/>
                <a:ea typeface="Roboto" panose="02000000000000000000" pitchFamily="2" charset="0"/>
                <a:cs typeface="Poppins SemiBold" pitchFamily="2" charset="77"/>
              </a:defRPr>
            </a:lvl1pPr>
          </a:lstStyle>
          <a:p>
            <a:r>
              <a:rPr lang="en-US"/>
              <a:t>Click to edit Chart Title</a:t>
            </a:r>
          </a:p>
        </p:txBody>
      </p:sp>
    </p:spTree>
    <p:extLst>
      <p:ext uri="{BB962C8B-B14F-4D97-AF65-F5344CB8AC3E}">
        <p14:creationId xmlns:p14="http://schemas.microsoft.com/office/powerpoint/2010/main" val="8118653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Meet the Team">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78A47C4-1320-9047-8046-FA0DB1A98318}"/>
              </a:ext>
            </a:extLst>
          </p:cNvPr>
          <p:cNvSpPr txBox="1">
            <a:spLocks/>
          </p:cNvSpPr>
          <p:nvPr/>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t>Meet the Team</a:t>
            </a:r>
          </a:p>
        </p:txBody>
      </p:sp>
      <p:sp>
        <p:nvSpPr>
          <p:cNvPr id="2" name="Title 2">
            <a:extLst>
              <a:ext uri="{FF2B5EF4-FFF2-40B4-BE49-F238E27FC236}">
                <a16:creationId xmlns:a16="http://schemas.microsoft.com/office/drawing/2014/main" id="{0764CF7B-840F-2D41-ED09-59B769EDD88F}"/>
              </a:ext>
            </a:extLst>
          </p:cNvPr>
          <p:cNvSpPr txBox="1">
            <a:spLocks/>
          </p:cNvSpPr>
          <p:nvPr userDrawn="1"/>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solidFill>
                  <a:schemeClr val="accent1"/>
                </a:solidFill>
              </a:rPr>
              <a:t>Meet the Team</a:t>
            </a:r>
          </a:p>
        </p:txBody>
      </p:sp>
    </p:spTree>
    <p:extLst>
      <p:ext uri="{BB962C8B-B14F-4D97-AF65-F5344CB8AC3E}">
        <p14:creationId xmlns:p14="http://schemas.microsoft.com/office/powerpoint/2010/main" val="32726782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hank You">
    <p:spTree>
      <p:nvGrpSpPr>
        <p:cNvPr id="1" name=""/>
        <p:cNvGrpSpPr/>
        <p:nvPr/>
      </p:nvGrpSpPr>
      <p:grpSpPr>
        <a:xfrm>
          <a:off x="0" y="0"/>
          <a:ext cx="0" cy="0"/>
          <a:chOff x="0" y="0"/>
          <a:chExt cx="0" cy="0"/>
        </a:xfrm>
      </p:grpSpPr>
      <p:pic>
        <p:nvPicPr>
          <p:cNvPr id="4" name="Picture 3" descr="A picture containing outdoor, tree, person, standing&#10;&#10;Description automatically generated">
            <a:extLst>
              <a:ext uri="{FF2B5EF4-FFF2-40B4-BE49-F238E27FC236}">
                <a16:creationId xmlns:a16="http://schemas.microsoft.com/office/drawing/2014/main" id="{DE3DFD45-99EF-10D2-19EC-E88E4B854F1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56500" y="0"/>
            <a:ext cx="4101912" cy="6858000"/>
          </a:xfrm>
          <a:prstGeom prst="rect">
            <a:avLst/>
          </a:prstGeom>
        </p:spPr>
      </p:pic>
      <p:sp>
        <p:nvSpPr>
          <p:cNvPr id="37" name="TextBox 36">
            <a:extLst>
              <a:ext uri="{FF2B5EF4-FFF2-40B4-BE49-F238E27FC236}">
                <a16:creationId xmlns:a16="http://schemas.microsoft.com/office/drawing/2014/main" id="{C355AD93-7E4A-4B1B-A616-C5E58B8E1BE9}"/>
              </a:ext>
            </a:extLst>
          </p:cNvPr>
          <p:cNvSpPr txBox="1"/>
          <p:nvPr/>
        </p:nvSpPr>
        <p:spPr>
          <a:xfrm>
            <a:off x="715518" y="5294037"/>
            <a:ext cx="5751532" cy="913070"/>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1" u="none" strike="noStrike" kern="1200" cap="none" spc="0" normalizeH="0" baseline="0" noProof="0">
                <a:ln>
                  <a:noFill/>
                </a:ln>
                <a:solidFill>
                  <a:srgbClr val="635F59"/>
                </a:solidFill>
                <a:effectLst/>
                <a:uLnTx/>
                <a:uFillTx/>
                <a:latin typeface="Calibri" panose="020F0502020204030204"/>
                <a:ea typeface="+mn-ea"/>
                <a:cs typeface="+mn-cs"/>
              </a:rPr>
              <a:t>MOSAIC is made possible by the generous support of the American people through the U.S. President’s Emergency Plan for AIDS Relief (PEPFAR) and the U.S. Agency for International Development (USAID) cooperative agreement 7200AA21CA00011. The contents of this presentation are the responsibility of MOSAIC and do not necessarily reflect the views of PEPFAR, USAID, or the U.S. Government.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1" u="none" strike="noStrike" kern="1200" cap="none" spc="0" normalizeH="0" baseline="0" noProof="0">
                <a:ln>
                  <a:noFill/>
                </a:ln>
                <a:solidFill>
                  <a:srgbClr val="635F59"/>
                </a:solidFill>
                <a:effectLst/>
                <a:uLnTx/>
                <a:uFillTx/>
                <a:latin typeface="Calibri" panose="020F0502020204030204"/>
                <a:ea typeface="+mn-ea"/>
                <a:cs typeface="+mn-cs"/>
              </a:rPr>
              <a:t>Photo Credit: MOSAIC Consortium</a:t>
            </a:r>
          </a:p>
        </p:txBody>
      </p:sp>
      <p:sp>
        <p:nvSpPr>
          <p:cNvPr id="19" name="Title 2">
            <a:extLst>
              <a:ext uri="{FF2B5EF4-FFF2-40B4-BE49-F238E27FC236}">
                <a16:creationId xmlns:a16="http://schemas.microsoft.com/office/drawing/2014/main" id="{FA06B5C9-C4CB-1E42-92BE-1E8453325584}"/>
              </a:ext>
            </a:extLst>
          </p:cNvPr>
          <p:cNvSpPr txBox="1">
            <a:spLocks/>
          </p:cNvSpPr>
          <p:nvPr/>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solidFill>
                  <a:schemeClr val="accent1"/>
                </a:solidFill>
              </a:rPr>
              <a:t>ACKNOWLEDGMENTS</a:t>
            </a:r>
          </a:p>
        </p:txBody>
      </p:sp>
      <p:pic>
        <p:nvPicPr>
          <p:cNvPr id="3" name="Picture 2">
            <a:extLst>
              <a:ext uri="{FF2B5EF4-FFF2-40B4-BE49-F238E27FC236}">
                <a16:creationId xmlns:a16="http://schemas.microsoft.com/office/drawing/2014/main" id="{805ED304-335E-1145-BEA0-619398728E2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274662" y="0"/>
            <a:ext cx="917337" cy="6858000"/>
          </a:xfrm>
          <a:prstGeom prst="rect">
            <a:avLst/>
          </a:prstGeom>
        </p:spPr>
      </p:pic>
      <p:pic>
        <p:nvPicPr>
          <p:cNvPr id="9" name="Picture 8">
            <a:extLst>
              <a:ext uri="{FF2B5EF4-FFF2-40B4-BE49-F238E27FC236}">
                <a16:creationId xmlns:a16="http://schemas.microsoft.com/office/drawing/2014/main" id="{4FC6A1CC-EA90-1845-BF1E-68021122606F}"/>
              </a:ext>
            </a:extLst>
          </p:cNvPr>
          <p:cNvPicPr>
            <a:picLocks noChangeAspect="1"/>
          </p:cNvPicPr>
          <p:nvPr userDrawn="1"/>
        </p:nvPicPr>
        <p:blipFill rotWithShape="1">
          <a:blip r:embed="rId4"/>
          <a:srcRect/>
          <a:stretch/>
        </p:blipFill>
        <p:spPr>
          <a:xfrm>
            <a:off x="804310" y="2637041"/>
            <a:ext cx="5819196" cy="2421653"/>
          </a:xfrm>
          <a:prstGeom prst="rect">
            <a:avLst/>
          </a:prstGeom>
        </p:spPr>
      </p:pic>
      <p:sp>
        <p:nvSpPr>
          <p:cNvPr id="8" name="Text Placeholder 7">
            <a:extLst>
              <a:ext uri="{FF2B5EF4-FFF2-40B4-BE49-F238E27FC236}">
                <a16:creationId xmlns:a16="http://schemas.microsoft.com/office/drawing/2014/main" id="{C2D24103-1287-6C49-88C4-9E81E1DAA736}"/>
              </a:ext>
            </a:extLst>
          </p:cNvPr>
          <p:cNvSpPr>
            <a:spLocks noGrp="1"/>
          </p:cNvSpPr>
          <p:nvPr>
            <p:ph type="body" sz="quarter" idx="10" hasCustomPrompt="1"/>
          </p:nvPr>
        </p:nvSpPr>
        <p:spPr>
          <a:xfrm>
            <a:off x="715518" y="1333956"/>
            <a:ext cx="5886450" cy="1067741"/>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aseline="0">
                <a:solidFill>
                  <a:srgbClr val="635F59"/>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i="0" u="none" strike="noStrike">
                <a:solidFill>
                  <a:srgbClr val="000000"/>
                </a:solidFill>
                <a:effectLst/>
                <a:latin typeface="Calibri" panose="020F0502020204030204" pitchFamily="34" charset="0"/>
              </a:rPr>
              <a:t>Click here to add the names of individual contributors to this presentation/slide deck, as well as photography credit (if applicable).</a:t>
            </a:r>
          </a:p>
        </p:txBody>
      </p:sp>
    </p:spTree>
    <p:extLst>
      <p:ext uri="{BB962C8B-B14F-4D97-AF65-F5344CB8AC3E}">
        <p14:creationId xmlns:p14="http://schemas.microsoft.com/office/powerpoint/2010/main" val="31331499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32C5C-D3DE-1BA9-D058-29ED809B0F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AA84D0-99FE-19C7-0B61-51B472377A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96F733-7810-1917-4929-83E1E135F720}"/>
              </a:ext>
            </a:extLst>
          </p:cNvPr>
          <p:cNvSpPr>
            <a:spLocks noGrp="1"/>
          </p:cNvSpPr>
          <p:nvPr>
            <p:ph type="dt" sz="half" idx="10"/>
          </p:nvPr>
        </p:nvSpPr>
        <p:spPr/>
        <p:txBody>
          <a:bodyPr/>
          <a:lstStyle/>
          <a:p>
            <a:fld id="{B77DD042-D427-4360-9696-241412D7F54F}" type="datetimeFigureOut">
              <a:rPr lang="en-US" smtClean="0"/>
              <a:t>4/14/2023</a:t>
            </a:fld>
            <a:endParaRPr lang="en-US"/>
          </a:p>
        </p:txBody>
      </p:sp>
      <p:sp>
        <p:nvSpPr>
          <p:cNvPr id="5" name="Footer Placeholder 4">
            <a:extLst>
              <a:ext uri="{FF2B5EF4-FFF2-40B4-BE49-F238E27FC236}">
                <a16:creationId xmlns:a16="http://schemas.microsoft.com/office/drawing/2014/main" id="{677F5283-6377-B8B8-9246-480F19CFFC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43E60-88EF-DF51-31B1-9FD975A2DFC2}"/>
              </a:ext>
            </a:extLst>
          </p:cNvPr>
          <p:cNvSpPr>
            <a:spLocks noGrp="1"/>
          </p:cNvSpPr>
          <p:nvPr>
            <p:ph type="sldNum" sz="quarter" idx="12"/>
          </p:nvPr>
        </p:nvSpPr>
        <p:spPr/>
        <p:txBody>
          <a:bodyPr/>
          <a:lstStyle/>
          <a:p>
            <a:fld id="{13FB656C-0CBA-4691-86CA-6DD053DC6EC1}" type="slidenum">
              <a:rPr lang="en-US" smtClean="0"/>
              <a:t>‹#›</a:t>
            </a:fld>
            <a:endParaRPr lang="en-US"/>
          </a:p>
        </p:txBody>
      </p:sp>
    </p:spTree>
    <p:extLst>
      <p:ext uri="{BB962C8B-B14F-4D97-AF65-F5344CB8AC3E}">
        <p14:creationId xmlns:p14="http://schemas.microsoft.com/office/powerpoint/2010/main" val="7518542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Stay Connected –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Text Placeholder 2">
            <a:extLst>
              <a:ext uri="{FF2B5EF4-FFF2-40B4-BE49-F238E27FC236}">
                <a16:creationId xmlns:a16="http://schemas.microsoft.com/office/drawing/2014/main" id="{093AB0EE-8DD5-2547-A667-167DE3CC7F83}"/>
              </a:ext>
            </a:extLst>
          </p:cNvPr>
          <p:cNvSpPr>
            <a:spLocks noGrp="1"/>
          </p:cNvSpPr>
          <p:nvPr>
            <p:ph type="body" sz="quarter" idx="13"/>
          </p:nvPr>
        </p:nvSpPr>
        <p:spPr>
          <a:xfrm>
            <a:off x="1583766" y="1557149"/>
            <a:ext cx="8493292" cy="490871"/>
          </a:xfrm>
        </p:spPr>
        <p:txBody>
          <a:bodyPr>
            <a:normAutofit/>
          </a:bodyPr>
          <a:lstStyle>
            <a:lvl1pPr marL="0" indent="0">
              <a:buFontTx/>
              <a:buNone/>
              <a:defRPr sz="2800">
                <a:solidFill>
                  <a:srgbClr val="635F59"/>
                </a:solidFill>
              </a:defRPr>
            </a:lvl1pPr>
          </a:lstStyle>
          <a:p>
            <a:pPr lvl="0"/>
            <a:r>
              <a:rPr lang="en-US"/>
              <a:t>Click to edit Master text styles</a:t>
            </a:r>
          </a:p>
        </p:txBody>
      </p:sp>
      <p:sp>
        <p:nvSpPr>
          <p:cNvPr id="15" name="Title 2">
            <a:extLst>
              <a:ext uri="{FF2B5EF4-FFF2-40B4-BE49-F238E27FC236}">
                <a16:creationId xmlns:a16="http://schemas.microsoft.com/office/drawing/2014/main" id="{3149C131-7C4C-234E-B5FE-297C7B678DC9}"/>
              </a:ext>
            </a:extLst>
          </p:cNvPr>
          <p:cNvSpPr txBox="1">
            <a:spLocks/>
          </p:cNvSpPr>
          <p:nvPr userDrawn="1"/>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t>FOR MORE INFORMATION ON THE PREP RING</a:t>
            </a:r>
          </a:p>
        </p:txBody>
      </p:sp>
      <p:grpSp>
        <p:nvGrpSpPr>
          <p:cNvPr id="9" name="Group 8">
            <a:extLst>
              <a:ext uri="{FF2B5EF4-FFF2-40B4-BE49-F238E27FC236}">
                <a16:creationId xmlns:a16="http://schemas.microsoft.com/office/drawing/2014/main" id="{34744FDC-ADFF-D142-A991-12D39CA2EAC0}"/>
              </a:ext>
            </a:extLst>
          </p:cNvPr>
          <p:cNvGrpSpPr/>
          <p:nvPr userDrawn="1"/>
        </p:nvGrpSpPr>
        <p:grpSpPr>
          <a:xfrm>
            <a:off x="764930" y="3847199"/>
            <a:ext cx="685498" cy="685498"/>
            <a:chOff x="764930" y="3944950"/>
            <a:chExt cx="685498" cy="685498"/>
          </a:xfrm>
        </p:grpSpPr>
        <p:pic>
          <p:nvPicPr>
            <p:cNvPr id="37" name="Picture 36">
              <a:extLst>
                <a:ext uri="{FF2B5EF4-FFF2-40B4-BE49-F238E27FC236}">
                  <a16:creationId xmlns:a16="http://schemas.microsoft.com/office/drawing/2014/main" id="{86AE816E-8555-B847-96A2-FA019A92F1EE}"/>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805538" y="3988035"/>
              <a:ext cx="604282" cy="604282"/>
            </a:xfrm>
            <a:prstGeom prst="rect">
              <a:avLst/>
            </a:prstGeom>
          </p:spPr>
        </p:pic>
        <p:sp>
          <p:nvSpPr>
            <p:cNvPr id="50" name="Oval 49">
              <a:extLst>
                <a:ext uri="{FF2B5EF4-FFF2-40B4-BE49-F238E27FC236}">
                  <a16:creationId xmlns:a16="http://schemas.microsoft.com/office/drawing/2014/main" id="{9957D8E7-EABC-D54C-92FE-C6050DA58CB4}"/>
                </a:ext>
              </a:extLst>
            </p:cNvPr>
            <p:cNvSpPr>
              <a:spLocks noChangeAspect="1"/>
            </p:cNvSpPr>
            <p:nvPr userDrawn="1"/>
          </p:nvSpPr>
          <p:spPr>
            <a:xfrm>
              <a:off x="764930" y="3944950"/>
              <a:ext cx="685498" cy="685498"/>
            </a:xfrm>
            <a:prstGeom prst="ellipse">
              <a:avLst/>
            </a:prstGeom>
            <a:noFill/>
            <a:ln w="19050">
              <a:solidFill>
                <a:schemeClr val="accent5">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sp>
        <p:nvSpPr>
          <p:cNvPr id="21" name="Text Placeholder 2">
            <a:extLst>
              <a:ext uri="{FF2B5EF4-FFF2-40B4-BE49-F238E27FC236}">
                <a16:creationId xmlns:a16="http://schemas.microsoft.com/office/drawing/2014/main" id="{6BF37722-D3FB-6F44-B941-5903A05BE46D}"/>
              </a:ext>
            </a:extLst>
          </p:cNvPr>
          <p:cNvSpPr>
            <a:spLocks noGrp="1"/>
          </p:cNvSpPr>
          <p:nvPr userDrawn="1">
            <p:ph type="body" sz="quarter" idx="14"/>
          </p:nvPr>
        </p:nvSpPr>
        <p:spPr>
          <a:xfrm>
            <a:off x="1583766" y="2352937"/>
            <a:ext cx="8493292" cy="490871"/>
          </a:xfrm>
        </p:spPr>
        <p:txBody>
          <a:bodyPr>
            <a:normAutofit/>
          </a:bodyPr>
          <a:lstStyle>
            <a:lvl1pPr marL="0" indent="0">
              <a:buFontTx/>
              <a:buNone/>
              <a:defRPr sz="2800">
                <a:solidFill>
                  <a:srgbClr val="635F59"/>
                </a:solidFill>
              </a:defRPr>
            </a:lvl1pPr>
          </a:lstStyle>
          <a:p>
            <a:pPr lvl="0"/>
            <a:r>
              <a:rPr lang="en-US"/>
              <a:t>Click to edit Master text styles</a:t>
            </a:r>
          </a:p>
        </p:txBody>
      </p:sp>
      <p:sp>
        <p:nvSpPr>
          <p:cNvPr id="22" name="Text Placeholder 2">
            <a:extLst>
              <a:ext uri="{FF2B5EF4-FFF2-40B4-BE49-F238E27FC236}">
                <a16:creationId xmlns:a16="http://schemas.microsoft.com/office/drawing/2014/main" id="{785A64FC-0925-9545-B8C4-5227A20CCF9D}"/>
              </a:ext>
            </a:extLst>
          </p:cNvPr>
          <p:cNvSpPr>
            <a:spLocks noGrp="1"/>
          </p:cNvSpPr>
          <p:nvPr userDrawn="1">
            <p:ph type="body" sz="quarter" idx="15"/>
          </p:nvPr>
        </p:nvSpPr>
        <p:spPr>
          <a:xfrm>
            <a:off x="1583766" y="3148725"/>
            <a:ext cx="8493292" cy="490871"/>
          </a:xfrm>
        </p:spPr>
        <p:txBody>
          <a:bodyPr>
            <a:normAutofit/>
          </a:bodyPr>
          <a:lstStyle>
            <a:lvl1pPr marL="0" indent="0">
              <a:buFontTx/>
              <a:buNone/>
              <a:defRPr sz="2800">
                <a:solidFill>
                  <a:srgbClr val="635F59"/>
                </a:solidFill>
              </a:defRPr>
            </a:lvl1pPr>
          </a:lstStyle>
          <a:p>
            <a:pPr lvl="0"/>
            <a:r>
              <a:rPr lang="en-US"/>
              <a:t>Click to edit Master text styles</a:t>
            </a:r>
          </a:p>
        </p:txBody>
      </p:sp>
      <p:sp>
        <p:nvSpPr>
          <p:cNvPr id="23" name="Text Placeholder 2">
            <a:extLst>
              <a:ext uri="{FF2B5EF4-FFF2-40B4-BE49-F238E27FC236}">
                <a16:creationId xmlns:a16="http://schemas.microsoft.com/office/drawing/2014/main" id="{073A80D5-EA50-814F-9BF8-3955E160D4AD}"/>
              </a:ext>
            </a:extLst>
          </p:cNvPr>
          <p:cNvSpPr>
            <a:spLocks noGrp="1"/>
          </p:cNvSpPr>
          <p:nvPr userDrawn="1">
            <p:ph type="body" sz="quarter" idx="16"/>
          </p:nvPr>
        </p:nvSpPr>
        <p:spPr>
          <a:xfrm>
            <a:off x="1583766" y="3944513"/>
            <a:ext cx="8493292" cy="490871"/>
          </a:xfrm>
        </p:spPr>
        <p:txBody>
          <a:bodyPr>
            <a:normAutofit/>
          </a:bodyPr>
          <a:lstStyle>
            <a:lvl1pPr marL="0" indent="0">
              <a:buFontTx/>
              <a:buNone/>
              <a:defRPr sz="2800">
                <a:solidFill>
                  <a:srgbClr val="635F59"/>
                </a:solidFill>
              </a:defRPr>
            </a:lvl1pPr>
          </a:lstStyle>
          <a:p>
            <a:pPr lvl="0"/>
            <a:r>
              <a:rPr lang="en-US"/>
              <a:t>Click to edit Master text styles</a:t>
            </a:r>
          </a:p>
        </p:txBody>
      </p:sp>
      <p:grpSp>
        <p:nvGrpSpPr>
          <p:cNvPr id="27" name="Group 26">
            <a:extLst>
              <a:ext uri="{FF2B5EF4-FFF2-40B4-BE49-F238E27FC236}">
                <a16:creationId xmlns:a16="http://schemas.microsoft.com/office/drawing/2014/main" id="{2BB4DC03-B744-458F-9E63-8C44CAD029BA}"/>
              </a:ext>
            </a:extLst>
          </p:cNvPr>
          <p:cNvGrpSpPr/>
          <p:nvPr userDrawn="1"/>
        </p:nvGrpSpPr>
        <p:grpSpPr>
          <a:xfrm>
            <a:off x="764930" y="1453702"/>
            <a:ext cx="685498" cy="685498"/>
            <a:chOff x="764930" y="3944950"/>
            <a:chExt cx="685498" cy="685498"/>
          </a:xfrm>
        </p:grpSpPr>
        <p:pic>
          <p:nvPicPr>
            <p:cNvPr id="29" name="Picture 28">
              <a:extLst>
                <a:ext uri="{FF2B5EF4-FFF2-40B4-BE49-F238E27FC236}">
                  <a16:creationId xmlns:a16="http://schemas.microsoft.com/office/drawing/2014/main" id="{597F1A75-F5C1-4725-9416-9BA2D64D7BE6}"/>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805538" y="3988035"/>
              <a:ext cx="604282" cy="604282"/>
            </a:xfrm>
            <a:prstGeom prst="rect">
              <a:avLst/>
            </a:prstGeom>
          </p:spPr>
        </p:pic>
        <p:sp>
          <p:nvSpPr>
            <p:cNvPr id="30" name="Oval 29">
              <a:extLst>
                <a:ext uri="{FF2B5EF4-FFF2-40B4-BE49-F238E27FC236}">
                  <a16:creationId xmlns:a16="http://schemas.microsoft.com/office/drawing/2014/main" id="{9E6E16B9-FDAB-4EF0-BA9A-E66999075027}"/>
                </a:ext>
              </a:extLst>
            </p:cNvPr>
            <p:cNvSpPr>
              <a:spLocks noChangeAspect="1"/>
            </p:cNvSpPr>
            <p:nvPr userDrawn="1"/>
          </p:nvSpPr>
          <p:spPr>
            <a:xfrm>
              <a:off x="764930" y="3944950"/>
              <a:ext cx="685498" cy="685498"/>
            </a:xfrm>
            <a:prstGeom prst="ellipse">
              <a:avLst/>
            </a:prstGeom>
            <a:noFill/>
            <a:ln w="19050">
              <a:solidFill>
                <a:schemeClr val="accent5">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33" name="Group 32">
            <a:extLst>
              <a:ext uri="{FF2B5EF4-FFF2-40B4-BE49-F238E27FC236}">
                <a16:creationId xmlns:a16="http://schemas.microsoft.com/office/drawing/2014/main" id="{900D9898-9D51-475A-B481-B9DCEEB44145}"/>
              </a:ext>
            </a:extLst>
          </p:cNvPr>
          <p:cNvGrpSpPr/>
          <p:nvPr userDrawn="1"/>
        </p:nvGrpSpPr>
        <p:grpSpPr>
          <a:xfrm>
            <a:off x="764930" y="2244990"/>
            <a:ext cx="685498" cy="685498"/>
            <a:chOff x="764930" y="3944950"/>
            <a:chExt cx="685498" cy="685498"/>
          </a:xfrm>
        </p:grpSpPr>
        <p:pic>
          <p:nvPicPr>
            <p:cNvPr id="34" name="Picture 33">
              <a:extLst>
                <a:ext uri="{FF2B5EF4-FFF2-40B4-BE49-F238E27FC236}">
                  <a16:creationId xmlns:a16="http://schemas.microsoft.com/office/drawing/2014/main" id="{85DBB3C6-86F4-4266-9F66-34A0DDB5AB37}"/>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805538" y="3988035"/>
              <a:ext cx="604282" cy="604282"/>
            </a:xfrm>
            <a:prstGeom prst="rect">
              <a:avLst/>
            </a:prstGeom>
          </p:spPr>
        </p:pic>
        <p:sp>
          <p:nvSpPr>
            <p:cNvPr id="35" name="Oval 34">
              <a:extLst>
                <a:ext uri="{FF2B5EF4-FFF2-40B4-BE49-F238E27FC236}">
                  <a16:creationId xmlns:a16="http://schemas.microsoft.com/office/drawing/2014/main" id="{56146F9C-930E-4026-BBE4-47CD05745AFE}"/>
                </a:ext>
              </a:extLst>
            </p:cNvPr>
            <p:cNvSpPr>
              <a:spLocks noChangeAspect="1"/>
            </p:cNvSpPr>
            <p:nvPr userDrawn="1"/>
          </p:nvSpPr>
          <p:spPr>
            <a:xfrm>
              <a:off x="764930" y="3944950"/>
              <a:ext cx="685498" cy="685498"/>
            </a:xfrm>
            <a:prstGeom prst="ellipse">
              <a:avLst/>
            </a:prstGeom>
            <a:noFill/>
            <a:ln w="19050">
              <a:solidFill>
                <a:schemeClr val="accent5">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36" name="Group 35">
            <a:extLst>
              <a:ext uri="{FF2B5EF4-FFF2-40B4-BE49-F238E27FC236}">
                <a16:creationId xmlns:a16="http://schemas.microsoft.com/office/drawing/2014/main" id="{2EBC73A1-B186-4204-8EE1-A720BA959B2B}"/>
              </a:ext>
            </a:extLst>
          </p:cNvPr>
          <p:cNvGrpSpPr/>
          <p:nvPr userDrawn="1"/>
        </p:nvGrpSpPr>
        <p:grpSpPr>
          <a:xfrm>
            <a:off x="764930" y="3051411"/>
            <a:ext cx="685498" cy="685498"/>
            <a:chOff x="764930" y="3944950"/>
            <a:chExt cx="685498" cy="685498"/>
          </a:xfrm>
        </p:grpSpPr>
        <p:pic>
          <p:nvPicPr>
            <p:cNvPr id="38" name="Picture 37">
              <a:extLst>
                <a:ext uri="{FF2B5EF4-FFF2-40B4-BE49-F238E27FC236}">
                  <a16:creationId xmlns:a16="http://schemas.microsoft.com/office/drawing/2014/main" id="{C39C1F69-225C-4847-8118-FA2BEF5A8156}"/>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805538" y="3988035"/>
              <a:ext cx="604282" cy="604282"/>
            </a:xfrm>
            <a:prstGeom prst="rect">
              <a:avLst/>
            </a:prstGeom>
          </p:spPr>
        </p:pic>
        <p:sp>
          <p:nvSpPr>
            <p:cNvPr id="42" name="Oval 41">
              <a:extLst>
                <a:ext uri="{FF2B5EF4-FFF2-40B4-BE49-F238E27FC236}">
                  <a16:creationId xmlns:a16="http://schemas.microsoft.com/office/drawing/2014/main" id="{A4FC8A22-04E6-40D5-9CD8-5C4AE5DB8E5D}"/>
                </a:ext>
              </a:extLst>
            </p:cNvPr>
            <p:cNvSpPr>
              <a:spLocks noChangeAspect="1"/>
            </p:cNvSpPr>
            <p:nvPr userDrawn="1"/>
          </p:nvSpPr>
          <p:spPr>
            <a:xfrm>
              <a:off x="764930" y="3944950"/>
              <a:ext cx="685498" cy="685498"/>
            </a:xfrm>
            <a:prstGeom prst="ellipse">
              <a:avLst/>
            </a:prstGeom>
            <a:noFill/>
            <a:ln w="19050">
              <a:solidFill>
                <a:schemeClr val="accent5">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sp>
        <p:nvSpPr>
          <p:cNvPr id="25" name="Text Placeholder 2">
            <a:extLst>
              <a:ext uri="{FF2B5EF4-FFF2-40B4-BE49-F238E27FC236}">
                <a16:creationId xmlns:a16="http://schemas.microsoft.com/office/drawing/2014/main" id="{E93F0475-1B5D-4195-BAB8-8B1BA679F464}"/>
              </a:ext>
            </a:extLst>
          </p:cNvPr>
          <p:cNvSpPr>
            <a:spLocks noGrp="1"/>
          </p:cNvSpPr>
          <p:nvPr>
            <p:ph type="body" sz="quarter" idx="17"/>
          </p:nvPr>
        </p:nvSpPr>
        <p:spPr>
          <a:xfrm>
            <a:off x="1583766" y="4740301"/>
            <a:ext cx="8493292" cy="490871"/>
          </a:xfrm>
        </p:spPr>
        <p:txBody>
          <a:bodyPr>
            <a:normAutofit/>
          </a:bodyPr>
          <a:lstStyle>
            <a:lvl1pPr marL="0" indent="0">
              <a:buFontTx/>
              <a:buNone/>
              <a:defRPr sz="2800">
                <a:solidFill>
                  <a:srgbClr val="635F59"/>
                </a:solidFill>
              </a:defRPr>
            </a:lvl1pPr>
          </a:lstStyle>
          <a:p>
            <a:pPr lvl="0"/>
            <a:r>
              <a:rPr lang="en-US"/>
              <a:t>Click to edit Master text styles</a:t>
            </a:r>
          </a:p>
        </p:txBody>
      </p:sp>
      <p:grpSp>
        <p:nvGrpSpPr>
          <p:cNvPr id="2" name="Group 1">
            <a:extLst>
              <a:ext uri="{FF2B5EF4-FFF2-40B4-BE49-F238E27FC236}">
                <a16:creationId xmlns:a16="http://schemas.microsoft.com/office/drawing/2014/main" id="{D0BEAA3E-2EB6-732C-AB3C-BF1225121AFE}"/>
              </a:ext>
            </a:extLst>
          </p:cNvPr>
          <p:cNvGrpSpPr/>
          <p:nvPr userDrawn="1"/>
        </p:nvGrpSpPr>
        <p:grpSpPr>
          <a:xfrm>
            <a:off x="764930" y="4646966"/>
            <a:ext cx="685498" cy="685498"/>
            <a:chOff x="764930" y="3944950"/>
            <a:chExt cx="685498" cy="685498"/>
          </a:xfrm>
        </p:grpSpPr>
        <p:pic>
          <p:nvPicPr>
            <p:cNvPr id="3" name="Picture 2">
              <a:extLst>
                <a:ext uri="{FF2B5EF4-FFF2-40B4-BE49-F238E27FC236}">
                  <a16:creationId xmlns:a16="http://schemas.microsoft.com/office/drawing/2014/main" id="{97AD2BF9-BA1C-3F4F-8DBF-F71930DDFC7B}"/>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805538" y="3988035"/>
              <a:ext cx="604282" cy="604282"/>
            </a:xfrm>
            <a:prstGeom prst="rect">
              <a:avLst/>
            </a:prstGeom>
          </p:spPr>
        </p:pic>
        <p:sp>
          <p:nvSpPr>
            <p:cNvPr id="4" name="Oval 3">
              <a:extLst>
                <a:ext uri="{FF2B5EF4-FFF2-40B4-BE49-F238E27FC236}">
                  <a16:creationId xmlns:a16="http://schemas.microsoft.com/office/drawing/2014/main" id="{9E7FC2A2-5FB3-DED6-FC72-40D6F0C10A83}"/>
                </a:ext>
              </a:extLst>
            </p:cNvPr>
            <p:cNvSpPr>
              <a:spLocks noChangeAspect="1"/>
            </p:cNvSpPr>
            <p:nvPr userDrawn="1"/>
          </p:nvSpPr>
          <p:spPr>
            <a:xfrm>
              <a:off x="764930" y="3944950"/>
              <a:ext cx="685498" cy="685498"/>
            </a:xfrm>
            <a:prstGeom prst="ellipse">
              <a:avLst/>
            </a:prstGeom>
            <a:noFill/>
            <a:ln w="19050">
              <a:solidFill>
                <a:schemeClr val="accent5">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sp>
        <p:nvSpPr>
          <p:cNvPr id="5" name="Text Placeholder 2">
            <a:extLst>
              <a:ext uri="{FF2B5EF4-FFF2-40B4-BE49-F238E27FC236}">
                <a16:creationId xmlns:a16="http://schemas.microsoft.com/office/drawing/2014/main" id="{EE7A3E08-5EA8-FB07-4346-062CEFB67AC0}"/>
              </a:ext>
            </a:extLst>
          </p:cNvPr>
          <p:cNvSpPr>
            <a:spLocks noGrp="1"/>
          </p:cNvSpPr>
          <p:nvPr>
            <p:ph type="body" sz="quarter" idx="18"/>
          </p:nvPr>
        </p:nvSpPr>
        <p:spPr>
          <a:xfrm>
            <a:off x="1592004" y="5549828"/>
            <a:ext cx="8493292" cy="490871"/>
          </a:xfrm>
        </p:spPr>
        <p:txBody>
          <a:bodyPr>
            <a:normAutofit/>
          </a:bodyPr>
          <a:lstStyle>
            <a:lvl1pPr marL="0" indent="0">
              <a:buFontTx/>
              <a:buNone/>
              <a:defRPr sz="2800">
                <a:solidFill>
                  <a:srgbClr val="635F59"/>
                </a:solidFill>
              </a:defRPr>
            </a:lvl1pPr>
          </a:lstStyle>
          <a:p>
            <a:pPr lvl="0"/>
            <a:r>
              <a:rPr lang="en-US"/>
              <a:t>Click to edit Master text styles</a:t>
            </a:r>
          </a:p>
        </p:txBody>
      </p:sp>
      <p:grpSp>
        <p:nvGrpSpPr>
          <p:cNvPr id="6" name="Group 5">
            <a:extLst>
              <a:ext uri="{FF2B5EF4-FFF2-40B4-BE49-F238E27FC236}">
                <a16:creationId xmlns:a16="http://schemas.microsoft.com/office/drawing/2014/main" id="{65DB296A-2F22-BE5F-CB49-8AD49CBFFD8F}"/>
              </a:ext>
            </a:extLst>
          </p:cNvPr>
          <p:cNvGrpSpPr/>
          <p:nvPr userDrawn="1"/>
        </p:nvGrpSpPr>
        <p:grpSpPr>
          <a:xfrm>
            <a:off x="773168" y="5456493"/>
            <a:ext cx="685498" cy="685498"/>
            <a:chOff x="764930" y="3944950"/>
            <a:chExt cx="685498" cy="685498"/>
          </a:xfrm>
        </p:grpSpPr>
        <p:pic>
          <p:nvPicPr>
            <p:cNvPr id="7" name="Picture 6">
              <a:extLst>
                <a:ext uri="{FF2B5EF4-FFF2-40B4-BE49-F238E27FC236}">
                  <a16:creationId xmlns:a16="http://schemas.microsoft.com/office/drawing/2014/main" id="{D389AB57-A0CD-E5AF-18AA-9A7A59CD1A5B}"/>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805538" y="3988035"/>
              <a:ext cx="604282" cy="604282"/>
            </a:xfrm>
            <a:prstGeom prst="rect">
              <a:avLst/>
            </a:prstGeom>
          </p:spPr>
        </p:pic>
        <p:sp>
          <p:nvSpPr>
            <p:cNvPr id="8" name="Oval 7">
              <a:extLst>
                <a:ext uri="{FF2B5EF4-FFF2-40B4-BE49-F238E27FC236}">
                  <a16:creationId xmlns:a16="http://schemas.microsoft.com/office/drawing/2014/main" id="{57F89E1F-E9C9-5DA1-DC5F-5A214125E583}"/>
                </a:ext>
              </a:extLst>
            </p:cNvPr>
            <p:cNvSpPr>
              <a:spLocks noChangeAspect="1"/>
            </p:cNvSpPr>
            <p:nvPr userDrawn="1"/>
          </p:nvSpPr>
          <p:spPr>
            <a:xfrm>
              <a:off x="764930" y="3944950"/>
              <a:ext cx="685498" cy="685498"/>
            </a:xfrm>
            <a:prstGeom prst="ellipse">
              <a:avLst/>
            </a:prstGeom>
            <a:noFill/>
            <a:ln w="19050">
              <a:solidFill>
                <a:schemeClr val="accent5">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spTree>
    <p:extLst>
      <p:ext uri="{BB962C8B-B14F-4D97-AF65-F5344CB8AC3E}">
        <p14:creationId xmlns:p14="http://schemas.microsoft.com/office/powerpoint/2010/main" val="1427326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Photo-Teal">
    <p:spTree>
      <p:nvGrpSpPr>
        <p:cNvPr id="1" name=""/>
        <p:cNvGrpSpPr/>
        <p:nvPr/>
      </p:nvGrpSpPr>
      <p:grpSpPr>
        <a:xfrm>
          <a:off x="0" y="0"/>
          <a:ext cx="0" cy="0"/>
          <a:chOff x="0" y="0"/>
          <a:chExt cx="0" cy="0"/>
        </a:xfrm>
      </p:grpSpPr>
      <p:pic>
        <p:nvPicPr>
          <p:cNvPr id="4" name="Picture 3" descr="A group of women sitting on a bed&#10;&#10;Description automatically generated with low confidence">
            <a:extLst>
              <a:ext uri="{FF2B5EF4-FFF2-40B4-BE49-F238E27FC236}">
                <a16:creationId xmlns:a16="http://schemas.microsoft.com/office/drawing/2014/main" id="{61E110E7-E123-F276-8AD4-28D7AAE07CE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F2F28414-4EED-FB93-56C2-412A14F6E9E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 y="0"/>
            <a:ext cx="12192000" cy="6858000"/>
          </a:xfrm>
          <a:prstGeom prst="rect">
            <a:avLst/>
          </a:prstGeom>
        </p:spPr>
      </p:pic>
      <p:pic>
        <p:nvPicPr>
          <p:cNvPr id="9" name="Picture 8">
            <a:extLst>
              <a:ext uri="{FF2B5EF4-FFF2-40B4-BE49-F238E27FC236}">
                <a16:creationId xmlns:a16="http://schemas.microsoft.com/office/drawing/2014/main" id="{A5867A2A-0E3F-ED7B-908F-DA0C25325CAD}"/>
              </a:ext>
            </a:extLst>
          </p:cNvPr>
          <p:cNvPicPr>
            <a:picLocks noChangeAspect="1"/>
          </p:cNvPicPr>
          <p:nvPr userDrawn="1"/>
        </p:nvPicPr>
        <p:blipFill rotWithShape="1">
          <a:blip r:embed="rId4"/>
          <a:srcRect l="64006" t="78" r="-1" b="-78"/>
          <a:stretch/>
        </p:blipFill>
        <p:spPr>
          <a:xfrm>
            <a:off x="7803472" y="0"/>
            <a:ext cx="4388528" cy="6858000"/>
          </a:xfrm>
          <a:prstGeom prst="rect">
            <a:avLst/>
          </a:prstGeom>
        </p:spPr>
      </p:pic>
      <p:sp>
        <p:nvSpPr>
          <p:cNvPr id="10" name="Rectangle 9">
            <a:extLst>
              <a:ext uri="{FF2B5EF4-FFF2-40B4-BE49-F238E27FC236}">
                <a16:creationId xmlns:a16="http://schemas.microsoft.com/office/drawing/2014/main" id="{7BD26820-EDFB-7F15-B829-80F4642B3979}"/>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Same Side Corner Rectangle 10">
            <a:extLst>
              <a:ext uri="{FF2B5EF4-FFF2-40B4-BE49-F238E27FC236}">
                <a16:creationId xmlns:a16="http://schemas.microsoft.com/office/drawing/2014/main" id="{EA2946DD-A6C7-0A3D-35B9-E5B90FF64163}"/>
              </a:ext>
            </a:extLst>
          </p:cNvPr>
          <p:cNvSpPr/>
          <p:nvPr userDrawn="1"/>
        </p:nvSpPr>
        <p:spPr>
          <a:xfrm rot="5400000">
            <a:off x="508046" y="3815574"/>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8FFB380-79DD-9AB1-25DF-283BBD8E282C}"/>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Same Side Corner Rectangle 12">
            <a:extLst>
              <a:ext uri="{FF2B5EF4-FFF2-40B4-BE49-F238E27FC236}">
                <a16:creationId xmlns:a16="http://schemas.microsoft.com/office/drawing/2014/main" id="{14C0A663-45FD-78F6-92BB-67D71A98BFA4}"/>
              </a:ext>
            </a:extLst>
          </p:cNvPr>
          <p:cNvSpPr/>
          <p:nvPr userDrawn="1"/>
        </p:nvSpPr>
        <p:spPr>
          <a:xfrm rot="5400000">
            <a:off x="508046" y="3815575"/>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9">
            <a:extLst>
              <a:ext uri="{FF2B5EF4-FFF2-40B4-BE49-F238E27FC236}">
                <a16:creationId xmlns:a16="http://schemas.microsoft.com/office/drawing/2014/main" id="{D411D53B-2C17-0513-DAAF-C9EEA0ACA832}"/>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16" name="Text Placeholder 21">
            <a:extLst>
              <a:ext uri="{FF2B5EF4-FFF2-40B4-BE49-F238E27FC236}">
                <a16:creationId xmlns:a16="http://schemas.microsoft.com/office/drawing/2014/main" id="{F01515E3-006C-9ED8-FA17-B99B5E3067DD}"/>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2574456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Photo-Gold">
    <p:spTree>
      <p:nvGrpSpPr>
        <p:cNvPr id="1" name=""/>
        <p:cNvGrpSpPr/>
        <p:nvPr/>
      </p:nvGrpSpPr>
      <p:grpSpPr>
        <a:xfrm>
          <a:off x="0" y="0"/>
          <a:ext cx="0" cy="0"/>
          <a:chOff x="0" y="0"/>
          <a:chExt cx="0" cy="0"/>
        </a:xfrm>
      </p:grpSpPr>
      <p:pic>
        <p:nvPicPr>
          <p:cNvPr id="4" name="Picture 3" descr="A picture containing person, outdoor, tree&#10;&#10;Description automatically generated">
            <a:extLst>
              <a:ext uri="{FF2B5EF4-FFF2-40B4-BE49-F238E27FC236}">
                <a16:creationId xmlns:a16="http://schemas.microsoft.com/office/drawing/2014/main" id="{76062521-196F-236D-42EF-188B4FE165C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900"/>
            <a:ext cx="12191998" cy="6854100"/>
          </a:xfrm>
          <a:prstGeom prst="rect">
            <a:avLst/>
          </a:prstGeom>
        </p:spPr>
      </p:pic>
      <p:pic>
        <p:nvPicPr>
          <p:cNvPr id="7" name="Picture 6">
            <a:extLst>
              <a:ext uri="{FF2B5EF4-FFF2-40B4-BE49-F238E27FC236}">
                <a16:creationId xmlns:a16="http://schemas.microsoft.com/office/drawing/2014/main" id="{137306F4-AE0F-F13F-D53B-4E9D7C3FA05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 y="0"/>
            <a:ext cx="12192000" cy="6858000"/>
          </a:xfrm>
          <a:prstGeom prst="rect">
            <a:avLst/>
          </a:prstGeom>
        </p:spPr>
      </p:pic>
      <p:sp>
        <p:nvSpPr>
          <p:cNvPr id="9" name="Rectangle 8">
            <a:extLst>
              <a:ext uri="{FF2B5EF4-FFF2-40B4-BE49-F238E27FC236}">
                <a16:creationId xmlns:a16="http://schemas.microsoft.com/office/drawing/2014/main" id="{777471C7-EDCF-B8F6-839D-A040509AFFD2}"/>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Same Side Corner Rectangle 9">
            <a:extLst>
              <a:ext uri="{FF2B5EF4-FFF2-40B4-BE49-F238E27FC236}">
                <a16:creationId xmlns:a16="http://schemas.microsoft.com/office/drawing/2014/main" id="{CDED1D49-4FFE-FD17-B7E1-0EB298C4B3C3}"/>
              </a:ext>
            </a:extLst>
          </p:cNvPr>
          <p:cNvSpPr/>
          <p:nvPr userDrawn="1"/>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439E7DF-9EF7-1D29-E2FE-10EBEEA10D80}"/>
              </a:ext>
            </a:extLst>
          </p:cNvPr>
          <p:cNvPicPr>
            <a:picLocks noChangeAspect="1"/>
          </p:cNvPicPr>
          <p:nvPr userDrawn="1"/>
        </p:nvPicPr>
        <p:blipFill rotWithShape="1">
          <a:blip r:embed="rId4"/>
          <a:srcRect l="64006" t="78" r="-1" b="-78"/>
          <a:stretch/>
        </p:blipFill>
        <p:spPr>
          <a:xfrm>
            <a:off x="7803472" y="0"/>
            <a:ext cx="4388528" cy="6858000"/>
          </a:xfrm>
          <a:prstGeom prst="rect">
            <a:avLst/>
          </a:prstGeom>
        </p:spPr>
      </p:pic>
      <p:sp>
        <p:nvSpPr>
          <p:cNvPr id="12" name="Rectangle 11">
            <a:extLst>
              <a:ext uri="{FF2B5EF4-FFF2-40B4-BE49-F238E27FC236}">
                <a16:creationId xmlns:a16="http://schemas.microsoft.com/office/drawing/2014/main" id="{62897F14-2BE8-B7C1-3969-B64D618890AA}"/>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Same Side Corner Rectangle 12">
            <a:extLst>
              <a:ext uri="{FF2B5EF4-FFF2-40B4-BE49-F238E27FC236}">
                <a16:creationId xmlns:a16="http://schemas.microsoft.com/office/drawing/2014/main" id="{C9E64E1D-F63D-8649-CACC-05D3D8724CF8}"/>
              </a:ext>
            </a:extLst>
          </p:cNvPr>
          <p:cNvSpPr/>
          <p:nvPr userDrawn="1"/>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9">
            <a:extLst>
              <a:ext uri="{FF2B5EF4-FFF2-40B4-BE49-F238E27FC236}">
                <a16:creationId xmlns:a16="http://schemas.microsoft.com/office/drawing/2014/main" id="{E09BC866-D106-A00C-64CA-14503E732485}"/>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16" name="Text Placeholder 21">
            <a:extLst>
              <a:ext uri="{FF2B5EF4-FFF2-40B4-BE49-F238E27FC236}">
                <a16:creationId xmlns:a16="http://schemas.microsoft.com/office/drawing/2014/main" id="{EA1D9D07-D075-7CEC-341D-0EB776192B0B}"/>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1394696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Header-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02666D"/>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
        <p:nvSpPr>
          <p:cNvPr id="3" name="Round Same Side Corner Rectangle 2">
            <a:extLst>
              <a:ext uri="{FF2B5EF4-FFF2-40B4-BE49-F238E27FC236}">
                <a16:creationId xmlns:a16="http://schemas.microsoft.com/office/drawing/2014/main" id="{EAA457FB-0279-DF5F-C9A6-62C28081BE54}"/>
              </a:ext>
            </a:extLst>
          </p:cNvPr>
          <p:cNvSpPr/>
          <p:nvPr userDrawn="1"/>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6732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AF315A"/>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
        <p:nvSpPr>
          <p:cNvPr id="3" name="Round Same Side Corner Rectangle 2">
            <a:extLst>
              <a:ext uri="{FF2B5EF4-FFF2-40B4-BE49-F238E27FC236}">
                <a16:creationId xmlns:a16="http://schemas.microsoft.com/office/drawing/2014/main" id="{5D7C1A45-D173-C8B1-BC80-C4A338932B9F}"/>
              </a:ext>
            </a:extLst>
          </p:cNvPr>
          <p:cNvSpPr/>
          <p:nvPr userDrawn="1"/>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Tree>
    <p:extLst>
      <p:ext uri="{BB962C8B-B14F-4D97-AF65-F5344CB8AC3E}">
        <p14:creationId xmlns:p14="http://schemas.microsoft.com/office/powerpoint/2010/main" val="4944977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Header-Go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DF9F3B"/>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
        <p:nvSpPr>
          <p:cNvPr id="3" name="Round Same Side Corner Rectangle 2">
            <a:extLst>
              <a:ext uri="{FF2B5EF4-FFF2-40B4-BE49-F238E27FC236}">
                <a16:creationId xmlns:a16="http://schemas.microsoft.com/office/drawing/2014/main" id="{86EE2C5D-5463-C964-5C5A-7128CA81CC3E}"/>
              </a:ext>
            </a:extLst>
          </p:cNvPr>
          <p:cNvSpPr/>
          <p:nvPr userDrawn="1"/>
        </p:nvSpPr>
        <p:spPr>
          <a:xfrm rot="5400000">
            <a:off x="515572" y="2012734"/>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17627727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mp; Content-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022B1F-575D-BB42-97B4-34BF4248A872}"/>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2777A70A-6F4E-5C47-8E74-FD877FEDCF69}"/>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0" y="375464"/>
            <a:ext cx="496601" cy="708171"/>
          </a:xfrm>
          <a:prstGeom prst="rect">
            <a:avLst/>
          </a:prstGeom>
        </p:spPr>
      </p:pic>
      <p:sp>
        <p:nvSpPr>
          <p:cNvPr id="5" name="Title 1">
            <a:extLst>
              <a:ext uri="{FF2B5EF4-FFF2-40B4-BE49-F238E27FC236}">
                <a16:creationId xmlns:a16="http://schemas.microsoft.com/office/drawing/2014/main" id="{031A0D84-D40D-4B0B-AA0B-6E5D05F5667F}"/>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2347357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Content-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ABF9E271-AAC7-F748-AA3D-0443064B07B0}"/>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08022B1F-575D-BB42-97B4-34BF4248A872}"/>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2777A70A-6F4E-5C47-8E74-FD877FEDCF69}"/>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0" y="375464"/>
            <a:ext cx="496601" cy="708171"/>
          </a:xfrm>
          <a:prstGeom prst="rect">
            <a:avLst/>
          </a:prstGeom>
        </p:spPr>
      </p:pic>
      <p:sp>
        <p:nvSpPr>
          <p:cNvPr id="11" name="Title 1">
            <a:extLst>
              <a:ext uri="{FF2B5EF4-FFF2-40B4-BE49-F238E27FC236}">
                <a16:creationId xmlns:a16="http://schemas.microsoft.com/office/drawing/2014/main" id="{EFF6C658-983B-4C3F-9E55-51F84372F6EA}"/>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1002159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1C18C7-44E9-A849-A928-B8E8636A7A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8DA799-6C4E-E449-822B-0C755EE6E1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A7D608-4208-EF42-89C9-4CF2EAA472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757F1C-AA46-F440-992C-E659F30495C3}" type="datetimeFigureOut">
              <a:rPr lang="en-US" smtClean="0"/>
              <a:t>4/14/2023</a:t>
            </a:fld>
            <a:endParaRPr lang="en-US"/>
          </a:p>
        </p:txBody>
      </p:sp>
      <p:sp>
        <p:nvSpPr>
          <p:cNvPr id="5" name="Footer Placeholder 4">
            <a:extLst>
              <a:ext uri="{FF2B5EF4-FFF2-40B4-BE49-F238E27FC236}">
                <a16:creationId xmlns:a16="http://schemas.microsoft.com/office/drawing/2014/main" id="{AD22D1D9-95FD-2048-8C24-2A1B55F65C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62BEC77-9EA5-F74E-A125-70D2461207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DE773F-A8FD-9A43-AD89-7584A207DBAB}" type="slidenum">
              <a:rPr lang="en-US" smtClean="0"/>
              <a:t>‹#›</a:t>
            </a:fld>
            <a:endParaRPr lang="en-US"/>
          </a:p>
        </p:txBody>
      </p:sp>
    </p:spTree>
    <p:extLst>
      <p:ext uri="{BB962C8B-B14F-4D97-AF65-F5344CB8AC3E}">
        <p14:creationId xmlns:p14="http://schemas.microsoft.com/office/powerpoint/2010/main" val="396593381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4" r:id="rId3"/>
    <p:sldLayoutId id="2147483726"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 id="2147483743" r:id="rId20"/>
    <p:sldLayoutId id="2147483744" r:id="rId21"/>
    <p:sldLayoutId id="2147483745" r:id="rId22"/>
    <p:sldLayoutId id="2147483746" r:id="rId23"/>
    <p:sldLayoutId id="2147483747" r:id="rId24"/>
    <p:sldLayoutId id="2147483752" r:id="rId25"/>
    <p:sldLayoutId id="2147483754" r:id="rId26"/>
    <p:sldLayoutId id="2147483753"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hyperlink" Target="https://www.mtnstopshiv.org/research/studies/mtn-020" TargetMode="External"/><Relationship Id="rId2" Type="http://schemas.openxmlformats.org/officeDocument/2006/relationships/hyperlink" Target="https://www.ipmglobal.org/content/ipm-032-dream" TargetMode="External"/><Relationship Id="rId1" Type="http://schemas.openxmlformats.org/officeDocument/2006/relationships/slideLayout" Target="../slideLayouts/slideLayout9.xml"/><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hyperlink" Target="https://www.nejm.org/doi/full/10.1056/NEJMoa1602046" TargetMode="External"/><Relationship Id="rId7"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hyperlink" Target="http://www.ncbi.nlm.nih.gov/pubmed/26900902"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hyperlink" Target="https://www.mtnstopshiv.org/research/studies/mtn-025" TargetMode="External"/><Relationship Id="rId2" Type="http://schemas.openxmlformats.org/officeDocument/2006/relationships/hyperlink" Target="https://www.ipmglobal.org/content/ipm-032-dream" TargetMode="External"/><Relationship Id="rId1" Type="http://schemas.openxmlformats.org/officeDocument/2006/relationships/slideLayout" Target="../slideLayouts/slideLayout9.xml"/><Relationship Id="rId5" Type="http://schemas.openxmlformats.org/officeDocument/2006/relationships/image" Target="../media/image38.emf"/><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hyperlink" Target="https://www.thelancet.com/journals/lanhiv/article/PIIS2352-3018(20)30300-3/fulltext" TargetMode="External"/><Relationship Id="rId7"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38.emf"/><Relationship Id="rId5" Type="http://schemas.openxmlformats.org/officeDocument/2006/relationships/image" Target="../media/image37.png"/><Relationship Id="rId4" Type="http://schemas.openxmlformats.org/officeDocument/2006/relationships/hyperlink" Target="https://www.thelancet.com/pdfs/journals/lanhiv/PIIS2352-3018(20)30304-0.pdf"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ema.europa.eu/en/dapivirine-vaginal-ring-25-mg-h-w-2168" TargetMode="External"/><Relationship Id="rId7"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9.xml"/><Relationship Id="rId6" Type="http://schemas.openxmlformats.org/officeDocument/2006/relationships/image" Target="../media/image40.png"/><Relationship Id="rId5" Type="http://schemas.openxmlformats.org/officeDocument/2006/relationships/hyperlink" Target="https://www.thelancet.com/journals/lanhiv/article/PIIS2352-3018(20)30300-3/fulltext" TargetMode="External"/><Relationship Id="rId4" Type="http://schemas.openxmlformats.org/officeDocument/2006/relationships/hyperlink" Target="https://www.thelancet.com/journals/lanhiv/article/PIIS2352-3018(20)30304-0/fulltext"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hyperlink" Target="https://mtnstopshiv.org/research/studies/mtn-034" TargetMode="External"/><Relationship Id="rId7" Type="http://schemas.openxmlformats.org/officeDocument/2006/relationships/image" Target="../media/image43.jpe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42.png"/><Relationship Id="rId5" Type="http://schemas.openxmlformats.org/officeDocument/2006/relationships/hyperlink" Target="https://mtnstopshiv.org/research/studies/mtn-043" TargetMode="External"/><Relationship Id="rId4" Type="http://schemas.openxmlformats.org/officeDocument/2006/relationships/hyperlink" Target="https://mtnstopshiv.org/research/studies/mtn-042"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11.xml"/><Relationship Id="rId6" Type="http://schemas.openxmlformats.org/officeDocument/2006/relationships/hyperlink" Target="https://www.ema.europa.eu/en/dapivirine-vaginal-ring-25-mg-h-w-2168" TargetMode="External"/><Relationship Id="rId5" Type="http://schemas.openxmlformats.org/officeDocument/2006/relationships/image" Target="../media/image49.sv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2" Type="http://schemas.openxmlformats.org/officeDocument/2006/relationships/hyperlink" Target="https://www.who.int/publications/i/item/9789240031593" TargetMode="Externa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hyperlink" Target="https://www.ema.europa.eu/en/dapivirine-vaginal-ring-25-mg-h-w-2168" TargetMode="External"/><Relationship Id="rId2" Type="http://schemas.openxmlformats.org/officeDocument/2006/relationships/image" Target="../media/image50.jpe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54.png"/><Relationship Id="rId5" Type="http://schemas.openxmlformats.org/officeDocument/2006/relationships/hyperlink" Target="https://vimeo.com/707699170" TargetMode="External"/><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hyperlink" Target="https://vimeo.com/707699170" TargetMode="External"/><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image" Target="../media/image55.pn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8" Type="http://schemas.openxmlformats.org/officeDocument/2006/relationships/hyperlink" Target="https://vimeo.com/707699170" TargetMode="External"/><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53.png"/><Relationship Id="rId9"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49.sv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59.jpeg"/><Relationship Id="rId5" Type="http://schemas.openxmlformats.org/officeDocument/2006/relationships/hyperlink" Target="https://www.ema.europa.eu/en/dapivirine-vaginal-ring-25-mg-h-w-2168" TargetMode="External"/><Relationship Id="rId4" Type="http://schemas.openxmlformats.org/officeDocument/2006/relationships/image" Target="../media/image49.sv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hyperlink" Target="https://prepwatch.org/wp-content/uploads/2022/12/Oral-PrEP-ED-PrEP-Ring-CAB-PrEP-Template-Guidelines.docx" TargetMode="External"/><Relationship Id="rId5" Type="http://schemas.openxmlformats.org/officeDocument/2006/relationships/image" Target="../media/image60.jpeg"/><Relationship Id="rId4" Type="http://schemas.openxmlformats.org/officeDocument/2006/relationships/image" Target="../media/image49.sv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49.sv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11.xml"/><Relationship Id="rId5" Type="http://schemas.openxmlformats.org/officeDocument/2006/relationships/image" Target="../media/image61.jpeg"/><Relationship Id="rId4" Type="http://schemas.openxmlformats.org/officeDocument/2006/relationships/image" Target="../media/image49.svg"/></Relationships>
</file>

<file path=ppt/slides/_rels/slide3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11.xml"/><Relationship Id="rId5" Type="http://schemas.openxmlformats.org/officeDocument/2006/relationships/image" Target="../media/image66.jpeg"/><Relationship Id="rId4" Type="http://schemas.openxmlformats.org/officeDocument/2006/relationships/image" Target="../media/image49.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11.xml"/><Relationship Id="rId5" Type="http://schemas.openxmlformats.org/officeDocument/2006/relationships/image" Target="../media/image67.png"/><Relationship Id="rId4" Type="http://schemas.openxmlformats.org/officeDocument/2006/relationships/image" Target="../media/image49.svg"/></Relationships>
</file>

<file path=ppt/slides/_rels/slide4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hyperlink" Target="https://www.ema.europa.eu/en/dapivirine-vaginal-ring-25-mg-h-w-2168" TargetMode="Externa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hyperlink" Target="https://pubmed.ncbi.nlm.nih.gov/30239426/" TargetMode="External"/><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www.contraceptionjournal.org/article/S0010-7824(21)00410-8/fulltext" TargetMode="External"/><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hyperlink" Target="https://www.who.int/publications/i/item/9789240031593" TargetMode="External"/><Relationship Id="rId2" Type="http://schemas.openxmlformats.org/officeDocument/2006/relationships/hyperlink" Target="https://www.ipmglobal.org/" TargetMode="Externa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3.xml"/><Relationship Id="rId1" Type="http://schemas.openxmlformats.org/officeDocument/2006/relationships/slideLayout" Target="../slideLayouts/slideLayout9.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slides/_rels/slide67.xml.rels><?xml version="1.0" encoding="UTF-8" standalone="yes"?>
<Relationships xmlns="http://schemas.openxmlformats.org/package/2006/relationships"><Relationship Id="rId3" Type="http://schemas.openxmlformats.org/officeDocument/2006/relationships/hyperlink" Target="https://mtnstopshiv.org/news/mtn-044ipm-053ccn019" TargetMode="External"/><Relationship Id="rId7" Type="http://schemas.openxmlformats.org/officeDocument/2006/relationships/image" Target="../media/image72.svg"/><Relationship Id="rId2" Type="http://schemas.openxmlformats.org/officeDocument/2006/relationships/notesSlide" Target="../notesSlides/notesSlide44.xml"/><Relationship Id="rId1" Type="http://schemas.openxmlformats.org/officeDocument/2006/relationships/slideLayout" Target="../slideLayouts/slideLayout9.xml"/><Relationship Id="rId6" Type="http://schemas.openxmlformats.org/officeDocument/2006/relationships/image" Target="../media/image71.png"/><Relationship Id="rId5" Type="http://schemas.openxmlformats.org/officeDocument/2006/relationships/image" Target="../media/image70.svg"/><Relationship Id="rId4" Type="http://schemas.openxmlformats.org/officeDocument/2006/relationships/image" Target="../media/image69.png"/></Relationships>
</file>

<file path=ppt/slides/_rels/slide68.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9.xml"/><Relationship Id="rId5" Type="http://schemas.openxmlformats.org/officeDocument/2006/relationships/image" Target="../media/image74.svg"/><Relationship Id="rId4" Type="http://schemas.openxmlformats.org/officeDocument/2006/relationships/image" Target="../media/image73.png"/></Relationships>
</file>

<file path=ppt/slides/_rels/slide6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5.png"/><Relationship Id="rId1" Type="http://schemas.openxmlformats.org/officeDocument/2006/relationships/slideLayout" Target="../slideLayouts/slideLayout9.xml"/><Relationship Id="rId6" Type="http://schemas.openxmlformats.org/officeDocument/2006/relationships/image" Target="../media/image77.png"/><Relationship Id="rId5" Type="http://schemas.microsoft.com/office/2007/relationships/hdphoto" Target="../media/hdphoto2.wdp"/><Relationship Id="rId4" Type="http://schemas.openxmlformats.org/officeDocument/2006/relationships/image" Target="../media/image76.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70.xml.rels><?xml version="1.0" encoding="UTF-8" standalone="yes"?>
<Relationships xmlns="http://schemas.openxmlformats.org/package/2006/relationships"><Relationship Id="rId3" Type="http://schemas.openxmlformats.org/officeDocument/2006/relationships/hyperlink" Target="https://www.ipmglobal.org/" TargetMode="External"/><Relationship Id="rId7" Type="http://schemas.openxmlformats.org/officeDocument/2006/relationships/hyperlink" Target="https://www.who.int/publications/i/item/9789240031593" TargetMode="External"/><Relationship Id="rId2" Type="http://schemas.openxmlformats.org/officeDocument/2006/relationships/hyperlink" Target="https://www.prepwatch.org/partners/mosaic/" TargetMode="External"/><Relationship Id="rId1" Type="http://schemas.openxmlformats.org/officeDocument/2006/relationships/slideLayout" Target="../slideLayouts/slideLayout27.xml"/><Relationship Id="rId6" Type="http://schemas.openxmlformats.org/officeDocument/2006/relationships/hyperlink" Target="https://www.prepwatch.org/about-prep/dapivirine-ring/" TargetMode="External"/><Relationship Id="rId5" Type="http://schemas.openxmlformats.org/officeDocument/2006/relationships/hyperlink" Target="https://www.prepwatch.org/prep-ring-evidence-and-research/" TargetMode="External"/><Relationship Id="rId4" Type="http://schemas.openxmlformats.org/officeDocument/2006/relationships/hyperlink" Target="https://www.mtnstopshiv.org/"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A37502C8-7BA1-E22D-5D80-3B7ACA7D60FD}"/>
              </a:ext>
            </a:extLst>
          </p:cNvPr>
          <p:cNvSpPr>
            <a:spLocks noGrp="1"/>
          </p:cNvSpPr>
          <p:nvPr>
            <p:ph type="ctrTitle"/>
          </p:nvPr>
        </p:nvSpPr>
        <p:spPr>
          <a:xfrm>
            <a:off x="2511825" y="1616943"/>
            <a:ext cx="8458200" cy="2006840"/>
          </a:xfrm>
        </p:spPr>
        <p:txBody>
          <a:bodyPr/>
          <a:lstStyle/>
          <a:p>
            <a:r>
              <a:rPr lang="en-US" err="1"/>
              <a:t>Dapivirine</a:t>
            </a:r>
            <a:r>
              <a:rPr lang="en-US"/>
              <a:t> Vaginal Ring</a:t>
            </a:r>
            <a:br>
              <a:rPr lang="en-US"/>
            </a:br>
            <a:r>
              <a:rPr lang="en-US"/>
              <a:t>“</a:t>
            </a:r>
            <a:r>
              <a:rPr lang="en-US" err="1"/>
              <a:t>PrEP</a:t>
            </a:r>
            <a:r>
              <a:rPr lang="en-US"/>
              <a:t> Ring”</a:t>
            </a:r>
          </a:p>
        </p:txBody>
      </p:sp>
      <p:sp>
        <p:nvSpPr>
          <p:cNvPr id="3" name="Subtitle 4">
            <a:extLst>
              <a:ext uri="{FF2B5EF4-FFF2-40B4-BE49-F238E27FC236}">
                <a16:creationId xmlns:a16="http://schemas.microsoft.com/office/drawing/2014/main" id="{8B5C7800-BEF4-8B35-3B78-7A954382E243}"/>
              </a:ext>
            </a:extLst>
          </p:cNvPr>
          <p:cNvSpPr>
            <a:spLocks noGrp="1"/>
          </p:cNvSpPr>
          <p:nvPr>
            <p:ph type="subTitle" idx="1"/>
          </p:nvPr>
        </p:nvSpPr>
        <p:spPr>
          <a:xfrm>
            <a:off x="2511825" y="3601089"/>
            <a:ext cx="8458200" cy="1655762"/>
          </a:xfrm>
        </p:spPr>
        <p:txBody>
          <a:bodyPr/>
          <a:lstStyle/>
          <a:p>
            <a:r>
              <a:rPr lang="en-US"/>
              <a:t>Clinical training for providers</a:t>
            </a:r>
          </a:p>
          <a:p>
            <a:r>
              <a:rPr lang="en-US"/>
              <a:t>January 2023</a:t>
            </a:r>
          </a:p>
          <a:p>
            <a:r>
              <a:rPr lang="en-US"/>
              <a:t>Version 3.0</a:t>
            </a:r>
          </a:p>
        </p:txBody>
      </p:sp>
      <p:pic>
        <p:nvPicPr>
          <p:cNvPr id="6" name="Picture 5" descr="A picture containing person&#10;&#10;Description automatically generated">
            <a:extLst>
              <a:ext uri="{FF2B5EF4-FFF2-40B4-BE49-F238E27FC236}">
                <a16:creationId xmlns:a16="http://schemas.microsoft.com/office/drawing/2014/main" id="{15B8746E-2321-72B0-C969-EDE8F31FD54C}"/>
              </a:ext>
            </a:extLst>
          </p:cNvPr>
          <p:cNvPicPr>
            <a:picLocks noChangeAspect="1"/>
          </p:cNvPicPr>
          <p:nvPr/>
        </p:nvPicPr>
        <p:blipFill rotWithShape="1">
          <a:blip r:embed="rId2"/>
          <a:srcRect t="5903"/>
          <a:stretch/>
        </p:blipFill>
        <p:spPr>
          <a:xfrm>
            <a:off x="0" y="-4"/>
            <a:ext cx="3724102" cy="5256855"/>
          </a:xfrm>
          <a:prstGeom prst="rect">
            <a:avLst/>
          </a:prstGeom>
        </p:spPr>
      </p:pic>
    </p:spTree>
    <p:extLst>
      <p:ext uri="{BB962C8B-B14F-4D97-AF65-F5344CB8AC3E}">
        <p14:creationId xmlns:p14="http://schemas.microsoft.com/office/powerpoint/2010/main" val="8021289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A910A7-10B3-A14C-ADAC-26595BB9A78C}"/>
              </a:ext>
            </a:extLst>
          </p:cNvPr>
          <p:cNvSpPr>
            <a:spLocks noGrp="1"/>
          </p:cNvSpPr>
          <p:nvPr>
            <p:ph type="title"/>
          </p:nvPr>
        </p:nvSpPr>
        <p:spPr/>
        <p:txBody>
          <a:bodyPr/>
          <a:lstStyle/>
          <a:p>
            <a:r>
              <a:rPr lang="en-US"/>
              <a:t>PrEP Ring Clinical Trials – Overview </a:t>
            </a:r>
          </a:p>
        </p:txBody>
      </p:sp>
      <p:grpSp>
        <p:nvGrpSpPr>
          <p:cNvPr id="5" name="Group 4">
            <a:extLst>
              <a:ext uri="{FF2B5EF4-FFF2-40B4-BE49-F238E27FC236}">
                <a16:creationId xmlns:a16="http://schemas.microsoft.com/office/drawing/2014/main" id="{9E06DB5A-246A-EC53-02E1-3F701E4B9217}"/>
              </a:ext>
            </a:extLst>
          </p:cNvPr>
          <p:cNvGrpSpPr/>
          <p:nvPr/>
        </p:nvGrpSpPr>
        <p:grpSpPr>
          <a:xfrm>
            <a:off x="689657" y="1106686"/>
            <a:ext cx="8837115" cy="5569620"/>
            <a:chOff x="689657" y="1106686"/>
            <a:chExt cx="8837115" cy="5569620"/>
          </a:xfrm>
        </p:grpSpPr>
        <p:grpSp>
          <p:nvGrpSpPr>
            <p:cNvPr id="17" name="Group 16">
              <a:extLst>
                <a:ext uri="{FF2B5EF4-FFF2-40B4-BE49-F238E27FC236}">
                  <a16:creationId xmlns:a16="http://schemas.microsoft.com/office/drawing/2014/main" id="{E76AE3BE-1AAF-4769-8D4D-55857536491D}"/>
                </a:ext>
              </a:extLst>
            </p:cNvPr>
            <p:cNvGrpSpPr/>
            <p:nvPr/>
          </p:nvGrpSpPr>
          <p:grpSpPr>
            <a:xfrm>
              <a:off x="689657" y="1106686"/>
              <a:ext cx="8837115" cy="5569620"/>
              <a:chOff x="689657" y="1106686"/>
              <a:chExt cx="8837115" cy="5569620"/>
            </a:xfrm>
          </p:grpSpPr>
          <p:grpSp>
            <p:nvGrpSpPr>
              <p:cNvPr id="7" name="Group 6">
                <a:extLst>
                  <a:ext uri="{FF2B5EF4-FFF2-40B4-BE49-F238E27FC236}">
                    <a16:creationId xmlns:a16="http://schemas.microsoft.com/office/drawing/2014/main" id="{72B8D755-A099-41F5-B8A8-733AB7E942C8}"/>
                  </a:ext>
                </a:extLst>
              </p:cNvPr>
              <p:cNvGrpSpPr/>
              <p:nvPr/>
            </p:nvGrpSpPr>
            <p:grpSpPr>
              <a:xfrm>
                <a:off x="689657" y="1106686"/>
                <a:ext cx="8837115" cy="5569620"/>
                <a:chOff x="593964" y="1106686"/>
                <a:chExt cx="8837115" cy="5569620"/>
              </a:xfrm>
            </p:grpSpPr>
            <p:pic>
              <p:nvPicPr>
                <p:cNvPr id="3" name="Picture 2">
                  <a:extLst>
                    <a:ext uri="{FF2B5EF4-FFF2-40B4-BE49-F238E27FC236}">
                      <a16:creationId xmlns:a16="http://schemas.microsoft.com/office/drawing/2014/main" id="{ABCC1153-03DE-4433-A822-66E3F214CE8E}"/>
                    </a:ext>
                  </a:extLst>
                </p:cNvPr>
                <p:cNvPicPr>
                  <a:picLocks noChangeAspect="1"/>
                </p:cNvPicPr>
                <p:nvPr/>
              </p:nvPicPr>
              <p:blipFill>
                <a:blip r:embed="rId2"/>
                <a:stretch>
                  <a:fillRect/>
                </a:stretch>
              </p:blipFill>
              <p:spPr>
                <a:xfrm>
                  <a:off x="593964" y="1106686"/>
                  <a:ext cx="6614909" cy="5560358"/>
                </a:xfrm>
                <a:prstGeom prst="rect">
                  <a:avLst/>
                </a:prstGeom>
              </p:spPr>
            </p:pic>
            <p:pic>
              <p:nvPicPr>
                <p:cNvPr id="6" name="Picture 5">
                  <a:extLst>
                    <a:ext uri="{FF2B5EF4-FFF2-40B4-BE49-F238E27FC236}">
                      <a16:creationId xmlns:a16="http://schemas.microsoft.com/office/drawing/2014/main" id="{35A0C0A1-FA63-4839-8A6D-96DD42864EA7}"/>
                    </a:ext>
                  </a:extLst>
                </p:cNvPr>
                <p:cNvPicPr>
                  <a:picLocks noChangeAspect="1"/>
                </p:cNvPicPr>
                <p:nvPr/>
              </p:nvPicPr>
              <p:blipFill>
                <a:blip r:embed="rId3"/>
                <a:stretch>
                  <a:fillRect/>
                </a:stretch>
              </p:blipFill>
              <p:spPr>
                <a:xfrm>
                  <a:off x="7208873" y="1509504"/>
                  <a:ext cx="2222206" cy="5166802"/>
                </a:xfrm>
                <a:prstGeom prst="rect">
                  <a:avLst/>
                </a:prstGeom>
              </p:spPr>
            </p:pic>
          </p:grpSp>
          <p:sp>
            <p:nvSpPr>
              <p:cNvPr id="13" name="Rectangle 12">
                <a:extLst>
                  <a:ext uri="{FF2B5EF4-FFF2-40B4-BE49-F238E27FC236}">
                    <a16:creationId xmlns:a16="http://schemas.microsoft.com/office/drawing/2014/main" id="{A4D66A86-5B66-40D0-9A16-C035229D2CAC}"/>
                  </a:ext>
                </a:extLst>
              </p:cNvPr>
              <p:cNvSpPr/>
              <p:nvPr/>
            </p:nvSpPr>
            <p:spPr>
              <a:xfrm>
                <a:off x="1676400" y="2020186"/>
                <a:ext cx="258726" cy="74428"/>
              </a:xfrm>
              <a:prstGeom prst="rect">
                <a:avLst/>
              </a:prstGeom>
              <a:solidFill>
                <a:srgbClr val="E25D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a:extLst>
                <a:ext uri="{FF2B5EF4-FFF2-40B4-BE49-F238E27FC236}">
                  <a16:creationId xmlns:a16="http://schemas.microsoft.com/office/drawing/2014/main" id="{57CDFF31-8A99-A1F5-F7F5-B3F35AB7017F}"/>
                </a:ext>
              </a:extLst>
            </p:cNvPr>
            <p:cNvSpPr/>
            <p:nvPr/>
          </p:nvSpPr>
          <p:spPr>
            <a:xfrm>
              <a:off x="7348634" y="4617477"/>
              <a:ext cx="2081805" cy="1972019"/>
            </a:xfrm>
            <a:prstGeom prst="rect">
              <a:avLst/>
            </a:prstGeom>
            <a:solidFill>
              <a:srgbClr val="F8E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a:solidFill>
                    <a:srgbClr val="133F6A"/>
                  </a:solidFill>
                  <a:cs typeface="Arial" panose="020B0604020202020204" pitchFamily="34" charset="0"/>
                </a:rPr>
                <a:t>Safety and acceptability among adolescents and young women MTN-034/REACH</a:t>
              </a:r>
            </a:p>
            <a:p>
              <a:pPr algn="ctr"/>
              <a:endParaRPr lang="en-US" sz="1050" b="1">
                <a:solidFill>
                  <a:srgbClr val="133F6A"/>
                </a:solidFill>
                <a:cs typeface="Arial" panose="020B0604020202020204" pitchFamily="34" charset="0"/>
              </a:endParaRPr>
            </a:p>
            <a:p>
              <a:pPr algn="ctr"/>
              <a:r>
                <a:rPr lang="en-US" sz="1050" b="1">
                  <a:solidFill>
                    <a:srgbClr val="133F6A"/>
                  </a:solidFill>
                  <a:cs typeface="Arial" panose="020B0604020202020204" pitchFamily="34" charset="0"/>
                </a:rPr>
                <a:t>Maternal and infant safety during breastfeeding </a:t>
              </a:r>
            </a:p>
            <a:p>
              <a:pPr algn="ctr"/>
              <a:r>
                <a:rPr lang="en-US" sz="1050" b="1">
                  <a:solidFill>
                    <a:srgbClr val="133F6A"/>
                  </a:solidFill>
                  <a:cs typeface="Arial" panose="020B0604020202020204" pitchFamily="34" charset="0"/>
                </a:rPr>
                <a:t>MTN-043/B-PROTECTED</a:t>
              </a:r>
            </a:p>
            <a:p>
              <a:pPr algn="ctr"/>
              <a:endParaRPr lang="en-US" sz="1050" b="1">
                <a:solidFill>
                  <a:srgbClr val="133F6A"/>
                </a:solidFill>
                <a:cs typeface="Arial" panose="020B0604020202020204" pitchFamily="34" charset="0"/>
              </a:endParaRPr>
            </a:p>
            <a:p>
              <a:pPr algn="ctr"/>
              <a:r>
                <a:rPr lang="en-US" sz="1050" b="1">
                  <a:solidFill>
                    <a:srgbClr val="133F6A"/>
                  </a:solidFill>
                  <a:cs typeface="Arial" panose="020B0604020202020204" pitchFamily="34" charset="0"/>
                </a:rPr>
                <a:t>Maternal and infant safety and pregnancy outcomes</a:t>
              </a:r>
            </a:p>
            <a:p>
              <a:pPr algn="ctr"/>
              <a:r>
                <a:rPr lang="en-US" sz="1050" b="1">
                  <a:solidFill>
                    <a:srgbClr val="133F6A"/>
                  </a:solidFill>
                  <a:cs typeface="Arial" panose="020B0604020202020204" pitchFamily="34" charset="0"/>
                </a:rPr>
                <a:t>MTN-042/Deliver</a:t>
              </a:r>
            </a:p>
          </p:txBody>
        </p:sp>
      </p:grpSp>
    </p:spTree>
    <p:extLst>
      <p:ext uri="{BB962C8B-B14F-4D97-AF65-F5344CB8AC3E}">
        <p14:creationId xmlns:p14="http://schemas.microsoft.com/office/powerpoint/2010/main" val="29439102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A910A7-10B3-A14C-ADAC-26595BB9A78C}"/>
              </a:ext>
            </a:extLst>
          </p:cNvPr>
          <p:cNvSpPr>
            <a:spLocks noGrp="1"/>
          </p:cNvSpPr>
          <p:nvPr>
            <p:ph type="title"/>
          </p:nvPr>
        </p:nvSpPr>
        <p:spPr/>
        <p:txBody>
          <a:bodyPr/>
          <a:lstStyle/>
          <a:p>
            <a:r>
              <a:rPr lang="en-US"/>
              <a:t>PrEP Ring Phase III Trials At-A-Glance</a:t>
            </a:r>
          </a:p>
        </p:txBody>
      </p:sp>
      <p:graphicFrame>
        <p:nvGraphicFramePr>
          <p:cNvPr id="8" name="Table 7">
            <a:extLst>
              <a:ext uri="{FF2B5EF4-FFF2-40B4-BE49-F238E27FC236}">
                <a16:creationId xmlns:a16="http://schemas.microsoft.com/office/drawing/2014/main" id="{292B8903-14C8-4EF0-BF45-B05E3ED12670}"/>
              </a:ext>
            </a:extLst>
          </p:cNvPr>
          <p:cNvGraphicFramePr>
            <a:graphicFrameLocks noGrp="1"/>
          </p:cNvGraphicFramePr>
          <p:nvPr/>
        </p:nvGraphicFramePr>
        <p:xfrm>
          <a:off x="779273" y="1353549"/>
          <a:ext cx="10097832" cy="5007447"/>
        </p:xfrm>
        <a:graphic>
          <a:graphicData uri="http://schemas.openxmlformats.org/drawingml/2006/table">
            <a:tbl>
              <a:tblPr firstRow="1" bandRow="1">
                <a:tableStyleId>{5FD0F851-EC5A-4D38-B0AD-8093EC10F338}</a:tableStyleId>
              </a:tblPr>
              <a:tblGrid>
                <a:gridCol w="1818625">
                  <a:extLst>
                    <a:ext uri="{9D8B030D-6E8A-4147-A177-3AD203B41FA5}">
                      <a16:colId xmlns:a16="http://schemas.microsoft.com/office/drawing/2014/main" val="20000"/>
                    </a:ext>
                  </a:extLst>
                </a:gridCol>
                <a:gridCol w="3939637">
                  <a:extLst>
                    <a:ext uri="{9D8B030D-6E8A-4147-A177-3AD203B41FA5}">
                      <a16:colId xmlns:a16="http://schemas.microsoft.com/office/drawing/2014/main" val="20001"/>
                    </a:ext>
                  </a:extLst>
                </a:gridCol>
                <a:gridCol w="116840">
                  <a:extLst>
                    <a:ext uri="{9D8B030D-6E8A-4147-A177-3AD203B41FA5}">
                      <a16:colId xmlns:a16="http://schemas.microsoft.com/office/drawing/2014/main" val="870611908"/>
                    </a:ext>
                  </a:extLst>
                </a:gridCol>
                <a:gridCol w="4222730">
                  <a:extLst>
                    <a:ext uri="{9D8B030D-6E8A-4147-A177-3AD203B41FA5}">
                      <a16:colId xmlns:a16="http://schemas.microsoft.com/office/drawing/2014/main" val="20002"/>
                    </a:ext>
                  </a:extLst>
                </a:gridCol>
              </a:tblGrid>
              <a:tr h="593012">
                <a:tc>
                  <a:txBody>
                    <a:bodyPr/>
                    <a:lstStyle/>
                    <a:p>
                      <a:pPr marL="0" marR="0" lvl="0" indent="0" algn="ctr" defTabSz="914400" rtl="0" eaLnBrk="0" fontAlgn="base" latinLnBrk="0" hangingPunct="0">
                        <a:lnSpc>
                          <a:spcPct val="100000"/>
                        </a:lnSpc>
                        <a:spcBef>
                          <a:spcPct val="20000"/>
                        </a:spcBef>
                        <a:spcAft>
                          <a:spcPct val="0"/>
                        </a:spcAft>
                        <a:buClr>
                          <a:srgbClr val="F6FE56"/>
                        </a:buClr>
                        <a:buSzPct val="90000"/>
                        <a:buFont typeface="Wingdings" pitchFamily="2" charset="2"/>
                        <a:buNone/>
                        <a:tabLst/>
                      </a:pPr>
                      <a:endParaRPr kumimoji="0" lang="en-US" sz="2000" b="1" u="none" strike="noStrike" kern="1200" cap="none" normalizeH="0" baseline="0">
                        <a:ln>
                          <a:noFill/>
                        </a:ln>
                        <a:solidFill>
                          <a:srgbClr val="15406B"/>
                        </a:solidFill>
                        <a:effectLst/>
                        <a:latin typeface="Arial" panose="020B0604020202020204" pitchFamily="34" charset="0"/>
                        <a:ea typeface="Arial" charset="0"/>
                        <a:cs typeface="Arial" panose="020B0604020202020204" pitchFamily="34" charset="0"/>
                      </a:endParaRPr>
                    </a:p>
                  </a:txBody>
                  <a:tcPr/>
                </a:tc>
                <a:tc>
                  <a:txBody>
                    <a:bodyPr/>
                    <a:lstStyle/>
                    <a:p>
                      <a:pPr marL="0" marR="0" lvl="0" indent="0" algn="ctr" defTabSz="914400" rtl="0" eaLnBrk="0" fontAlgn="base" latinLnBrk="0" hangingPunct="0">
                        <a:lnSpc>
                          <a:spcPct val="100000"/>
                        </a:lnSpc>
                        <a:spcBef>
                          <a:spcPct val="20000"/>
                        </a:spcBef>
                        <a:spcAft>
                          <a:spcPct val="0"/>
                        </a:spcAft>
                        <a:buClr>
                          <a:srgbClr val="F6FE56"/>
                        </a:buClr>
                        <a:buSzPct val="90000"/>
                        <a:buFont typeface="Wingdings" pitchFamily="2" charset="2"/>
                        <a:buNone/>
                        <a:tabLst/>
                      </a:pPr>
                      <a:r>
                        <a:rPr kumimoji="0" lang="en-US" sz="1800" u="none" strike="noStrike" kern="1200" cap="none" normalizeH="0" baseline="0">
                          <a:ln>
                            <a:noFill/>
                          </a:ln>
                          <a:effectLst/>
                          <a:hlinkClick r:id="rId2"/>
                        </a:rPr>
                        <a:t>The Ring Study (IPM 027)</a:t>
                      </a:r>
                      <a:endParaRPr kumimoji="0" lang="en-US" sz="1800" b="1" u="none" strike="noStrike" kern="1200" cap="none" normalizeH="0" baseline="0">
                        <a:ln>
                          <a:noFill/>
                        </a:ln>
                        <a:solidFill>
                          <a:srgbClr val="15406B"/>
                        </a:solidFill>
                        <a:effectLst/>
                        <a:latin typeface="Arial" panose="020B0604020202020204" pitchFamily="34" charset="0"/>
                        <a:ea typeface="Arial" charset="0"/>
                        <a:cs typeface="Arial" panose="020B0604020202020204" pitchFamily="34" charset="0"/>
                      </a:endParaRPr>
                    </a:p>
                  </a:txBody>
                  <a:tcPr anchor="ctr"/>
                </a:tc>
                <a:tc gridSpan="2">
                  <a:txBody>
                    <a:bodyPr/>
                    <a:lstStyle/>
                    <a:p>
                      <a:pPr marL="0" marR="0" lvl="0" indent="0" algn="ctr" defTabSz="914400" rtl="0" eaLnBrk="0" fontAlgn="base" latinLnBrk="0" hangingPunct="0">
                        <a:lnSpc>
                          <a:spcPct val="100000"/>
                        </a:lnSpc>
                        <a:spcBef>
                          <a:spcPct val="20000"/>
                        </a:spcBef>
                        <a:spcAft>
                          <a:spcPct val="0"/>
                        </a:spcAft>
                        <a:buClr>
                          <a:srgbClr val="F6FE56"/>
                        </a:buClr>
                        <a:buSzPct val="90000"/>
                        <a:buFont typeface="Wingdings" pitchFamily="2" charset="2"/>
                        <a:buNone/>
                        <a:tabLst/>
                      </a:pPr>
                      <a:r>
                        <a:rPr kumimoji="0" lang="en-US" sz="1800" u="none" strike="noStrike" kern="1200" cap="none" normalizeH="0" baseline="0">
                          <a:ln>
                            <a:noFill/>
                          </a:ln>
                          <a:effectLst/>
                          <a:hlinkClick r:id="rId3"/>
                        </a:rPr>
                        <a:t>ASPIRE (MTN-020)</a:t>
                      </a:r>
                      <a:endParaRPr kumimoji="0" lang="en-US" sz="1800" b="1" u="none" strike="noStrike" kern="1200" cap="none" normalizeH="0" baseline="0">
                        <a:ln>
                          <a:noFill/>
                        </a:ln>
                        <a:solidFill>
                          <a:srgbClr val="15406B"/>
                        </a:solidFill>
                        <a:effectLst/>
                        <a:latin typeface="Arial" panose="020B0604020202020204" pitchFamily="34" charset="0"/>
                        <a:ea typeface="Arial" charset="0"/>
                        <a:cs typeface="Arial" panose="020B0604020202020204" pitchFamily="34" charset="0"/>
                      </a:endParaRPr>
                    </a:p>
                  </a:txBody>
                  <a:tcPr anchor="ctr"/>
                </a:tc>
                <a:tc hMerge="1">
                  <a:txBody>
                    <a:bodyPr/>
                    <a:lstStyle/>
                    <a:p>
                      <a:pPr marL="0" marR="0" lvl="0" indent="0" algn="ctr" defTabSz="914400" rtl="0" eaLnBrk="0" fontAlgn="base" latinLnBrk="0" hangingPunct="0">
                        <a:lnSpc>
                          <a:spcPct val="100000"/>
                        </a:lnSpc>
                        <a:spcBef>
                          <a:spcPct val="20000"/>
                        </a:spcBef>
                        <a:spcAft>
                          <a:spcPct val="0"/>
                        </a:spcAft>
                        <a:buClr>
                          <a:srgbClr val="F6FE56"/>
                        </a:buClr>
                        <a:buSzPct val="90000"/>
                        <a:buFont typeface="Wingdings" pitchFamily="2" charset="2"/>
                        <a:buNone/>
                        <a:tabLst/>
                      </a:pPr>
                      <a:r>
                        <a:rPr kumimoji="0" lang="en-US" sz="1800" u="none" strike="noStrike" kern="1200" cap="none" normalizeH="0" baseline="0">
                          <a:ln>
                            <a:noFill/>
                          </a:ln>
                          <a:effectLst/>
                          <a:hlinkClick r:id="" action="ppaction://noaction"/>
                        </a:rPr>
                        <a:t>ASPIRE (MTN-020)</a:t>
                      </a:r>
                      <a:endParaRPr kumimoji="0" lang="en-US" sz="1800" b="1" u="none" strike="noStrike" kern="1200" cap="none" normalizeH="0" baseline="0">
                        <a:ln>
                          <a:noFill/>
                        </a:ln>
                        <a:solidFill>
                          <a:srgbClr val="15406B"/>
                        </a:solidFill>
                        <a:effectLst/>
                        <a:latin typeface="Arial" panose="020B0604020202020204" pitchFamily="34" charset="0"/>
                        <a:ea typeface="Arial" charset="0"/>
                        <a:cs typeface="Arial" panose="020B0604020202020204" pitchFamily="34" charset="0"/>
                      </a:endParaRPr>
                    </a:p>
                  </a:txBody>
                  <a:tcPr anchor="ctr"/>
                </a:tc>
                <a:extLst>
                  <a:ext uri="{0D108BD9-81ED-4DB2-BD59-A6C34878D82A}">
                    <a16:rowId xmlns:a16="http://schemas.microsoft.com/office/drawing/2014/main" val="10000"/>
                  </a:ext>
                </a:extLst>
              </a:tr>
              <a:tr h="367962">
                <a:tc>
                  <a:txBody>
                    <a:bodyPr/>
                    <a:lstStyle/>
                    <a:p>
                      <a:pPr marL="0" marR="0" lvl="0" indent="0" algn="l" defTabSz="914400" rtl="0" eaLnBrk="0" fontAlgn="base" latinLnBrk="0" hangingPunct="0">
                        <a:lnSpc>
                          <a:spcPct val="100000"/>
                        </a:lnSpc>
                        <a:spcBef>
                          <a:spcPct val="20000"/>
                        </a:spcBef>
                        <a:spcAft>
                          <a:spcPct val="20000"/>
                        </a:spcAft>
                        <a:buClr>
                          <a:srgbClr val="F6FE56"/>
                        </a:buClr>
                        <a:buSzPct val="90000"/>
                        <a:buFont typeface="Wingdings" pitchFamily="2" charset="2"/>
                        <a:buNone/>
                        <a:tabLst/>
                      </a:pPr>
                      <a:r>
                        <a:rPr kumimoji="0" lang="en-US" sz="1800" b="1" u="none" strike="noStrike" kern="1200" cap="none" normalizeH="0" baseline="0">
                          <a:ln>
                            <a:noFill/>
                          </a:ln>
                          <a:solidFill>
                            <a:srgbClr val="15406B"/>
                          </a:solidFill>
                          <a:effectLst/>
                        </a:rPr>
                        <a:t>Objectives</a:t>
                      </a:r>
                      <a:endParaRPr kumimoji="0" lang="en-US" sz="1800" b="1" u="none" strike="noStrike" kern="1200" cap="none" normalizeH="0" baseline="0">
                        <a:ln>
                          <a:noFill/>
                        </a:ln>
                        <a:solidFill>
                          <a:srgbClr val="15406B"/>
                        </a:solidFill>
                        <a:effectLst/>
                        <a:latin typeface="Arial" panose="020B0604020202020204" pitchFamily="34" charset="0"/>
                        <a:ea typeface="Arial" charset="0"/>
                        <a:cs typeface="Arial" panose="020B0604020202020204" pitchFamily="34" charset="0"/>
                      </a:endParaRPr>
                    </a:p>
                  </a:txBody>
                  <a:tcPr anchor="ctr"/>
                </a:tc>
                <a:tc gridSpan="3">
                  <a:txBody>
                    <a:bodyPr/>
                    <a:lstStyle/>
                    <a:p>
                      <a:pPr marL="0" marR="0" lvl="0" indent="0" algn="ctr" defTabSz="914400" rtl="0" eaLnBrk="0" fontAlgn="base" latinLnBrk="0" hangingPunct="0">
                        <a:lnSpc>
                          <a:spcPct val="100000"/>
                        </a:lnSpc>
                        <a:spcBef>
                          <a:spcPct val="20000"/>
                        </a:spcBef>
                        <a:spcAft>
                          <a:spcPct val="20000"/>
                        </a:spcAft>
                        <a:buClr>
                          <a:srgbClr val="F6FE56"/>
                        </a:buClr>
                        <a:buSzPct val="90000"/>
                        <a:buFont typeface="Wingdings" pitchFamily="2" charset="2"/>
                        <a:buNone/>
                        <a:tabLst/>
                        <a:defRPr/>
                      </a:pPr>
                      <a:r>
                        <a:rPr kumimoji="0" lang="en-US" sz="1700" u="none" strike="noStrike" kern="1200" cap="none" normalizeH="0" baseline="0">
                          <a:ln>
                            <a:noFill/>
                          </a:ln>
                          <a:solidFill>
                            <a:srgbClr val="15406B"/>
                          </a:solidFill>
                          <a:effectLst/>
                        </a:rPr>
                        <a:t>Safety and </a:t>
                      </a:r>
                      <a:r>
                        <a:rPr kumimoji="0" lang="en-US" sz="1700" u="none" strike="noStrike" kern="1200" cap="none" normalizeH="0" baseline="0">
                          <a:ln>
                            <a:noFill/>
                          </a:ln>
                          <a:solidFill>
                            <a:srgbClr val="15406B"/>
                          </a:solidFill>
                          <a:effectLst/>
                          <a:latin typeface="+mn-lt"/>
                          <a:ea typeface="+mn-ea"/>
                          <a:cs typeface="+mn-cs"/>
                        </a:rPr>
                        <a:t>efficacy</a:t>
                      </a:r>
                    </a:p>
                  </a:txBody>
                  <a:tcPr anchor="ctr"/>
                </a:tc>
                <a:tc hMerge="1">
                  <a:txBody>
                    <a:bodyPr/>
                    <a:lstStyle/>
                    <a:p>
                      <a:pPr marL="0" marR="0" lvl="0" indent="0" algn="ctr" defTabSz="914400" rtl="0" eaLnBrk="0" fontAlgn="base" latinLnBrk="0" hangingPunct="0">
                        <a:lnSpc>
                          <a:spcPct val="100000"/>
                        </a:lnSpc>
                        <a:spcBef>
                          <a:spcPct val="20000"/>
                        </a:spcBef>
                        <a:spcAft>
                          <a:spcPct val="20000"/>
                        </a:spcAft>
                        <a:buClr>
                          <a:srgbClr val="F6FE56"/>
                        </a:buClr>
                        <a:buSzPct val="90000"/>
                        <a:buFont typeface="Wingdings" pitchFamily="2" charset="2"/>
                        <a:buNone/>
                        <a:tabLst/>
                        <a:defRPr/>
                      </a:pPr>
                      <a:r>
                        <a:rPr kumimoji="0" lang="en-US" sz="1700" u="none" strike="noStrike" kern="1200" cap="none" normalizeH="0" baseline="0">
                          <a:ln>
                            <a:noFill/>
                          </a:ln>
                          <a:solidFill>
                            <a:srgbClr val="15406B"/>
                          </a:solidFill>
                          <a:effectLst/>
                        </a:rPr>
                        <a:t>Safety and effectiveness</a:t>
                      </a:r>
                      <a:endParaRPr kumimoji="0" lang="en-US" sz="1700" b="0" u="none" strike="noStrike" kern="1200" cap="none" normalizeH="0" baseline="0">
                        <a:ln>
                          <a:noFill/>
                        </a:ln>
                        <a:solidFill>
                          <a:srgbClr val="15406B"/>
                        </a:solidFill>
                        <a:effectLst/>
                        <a:latin typeface="Arial" panose="020B0604020202020204" pitchFamily="34" charset="0"/>
                        <a:ea typeface="Arial" charset="0"/>
                        <a:cs typeface="Arial" panose="020B0604020202020204" pitchFamily="34" charset="0"/>
                      </a:endParaRPr>
                    </a:p>
                  </a:txBody>
                  <a:tcPr anchor="ctr"/>
                </a:tc>
                <a:tc hMerge="1">
                  <a:txBody>
                    <a:bodyPr/>
                    <a:lstStyle/>
                    <a:p>
                      <a:pPr marL="0" marR="0" lvl="0" indent="0" algn="ctr" defTabSz="914400" rtl="0" eaLnBrk="0" fontAlgn="base" latinLnBrk="0" hangingPunct="0">
                        <a:lnSpc>
                          <a:spcPct val="100000"/>
                        </a:lnSpc>
                        <a:spcBef>
                          <a:spcPct val="20000"/>
                        </a:spcBef>
                        <a:spcAft>
                          <a:spcPct val="20000"/>
                        </a:spcAft>
                        <a:buClr>
                          <a:srgbClr val="F6FE56"/>
                        </a:buClr>
                        <a:buSzPct val="90000"/>
                        <a:buFont typeface="Wingdings" pitchFamily="2" charset="2"/>
                        <a:buNone/>
                        <a:tabLst/>
                        <a:defRPr/>
                      </a:pPr>
                      <a:r>
                        <a:rPr kumimoji="0" lang="en-US" sz="1700" u="none" strike="noStrike" kern="1200" cap="none" normalizeH="0" baseline="0">
                          <a:ln>
                            <a:noFill/>
                          </a:ln>
                          <a:solidFill>
                            <a:srgbClr val="15406B"/>
                          </a:solidFill>
                          <a:effectLst/>
                        </a:rPr>
                        <a:t>Safety and effectiveness</a:t>
                      </a:r>
                      <a:endParaRPr kumimoji="0" lang="en-US" sz="1800" b="0" u="none" strike="noStrike" kern="1200" cap="none" normalizeH="0" baseline="0">
                        <a:ln>
                          <a:noFill/>
                        </a:ln>
                        <a:solidFill>
                          <a:srgbClr val="15406B"/>
                        </a:solidFill>
                        <a:effectLst/>
                        <a:latin typeface="Arial" panose="020B0604020202020204" pitchFamily="34" charset="0"/>
                        <a:ea typeface="Arial" charset="0"/>
                        <a:cs typeface="Arial" panose="020B0604020202020204" pitchFamily="34" charset="0"/>
                      </a:endParaRPr>
                    </a:p>
                  </a:txBody>
                  <a:tcPr anchor="ctr"/>
                </a:tc>
                <a:extLst>
                  <a:ext uri="{0D108BD9-81ED-4DB2-BD59-A6C34878D82A}">
                    <a16:rowId xmlns:a16="http://schemas.microsoft.com/office/drawing/2014/main" val="10001"/>
                  </a:ext>
                </a:extLst>
              </a:tr>
              <a:tr h="625535">
                <a:tc>
                  <a:txBody>
                    <a:bodyPr/>
                    <a:lstStyle/>
                    <a:p>
                      <a:pPr marL="0" marR="0" lvl="0" indent="0" algn="l" defTabSz="914400" rtl="0" eaLnBrk="0" fontAlgn="base" latinLnBrk="0" hangingPunct="0">
                        <a:lnSpc>
                          <a:spcPct val="100000"/>
                        </a:lnSpc>
                        <a:spcBef>
                          <a:spcPct val="20000"/>
                        </a:spcBef>
                        <a:spcAft>
                          <a:spcPct val="20000"/>
                        </a:spcAft>
                        <a:buClr>
                          <a:srgbClr val="F6FE56"/>
                        </a:buClr>
                        <a:buSzPct val="90000"/>
                        <a:buFont typeface="Wingdings" pitchFamily="2" charset="2"/>
                        <a:buNone/>
                        <a:tabLst/>
                      </a:pPr>
                      <a:r>
                        <a:rPr kumimoji="0" lang="en-US" sz="1800" b="1" u="none" strike="noStrike" kern="1200" cap="none" normalizeH="0" baseline="0">
                          <a:ln>
                            <a:noFill/>
                          </a:ln>
                          <a:solidFill>
                            <a:srgbClr val="15406B"/>
                          </a:solidFill>
                          <a:effectLst/>
                        </a:rPr>
                        <a:t>Study design</a:t>
                      </a:r>
                      <a:endParaRPr kumimoji="0" lang="en-US" sz="1800" b="1" u="none" strike="noStrike" kern="1200" cap="none" normalizeH="0" baseline="0">
                        <a:ln>
                          <a:noFill/>
                        </a:ln>
                        <a:solidFill>
                          <a:srgbClr val="15406B"/>
                        </a:solidFill>
                        <a:effectLst/>
                        <a:latin typeface="Arial" panose="020B0604020202020204" pitchFamily="34" charset="0"/>
                        <a:ea typeface="Arial" charset="0"/>
                        <a:cs typeface="Arial" panose="020B0604020202020204" pitchFamily="34" charset="0"/>
                      </a:endParaRPr>
                    </a:p>
                  </a:txBody>
                  <a:tcPr anchor="ctr"/>
                </a:tc>
                <a:tc>
                  <a:txBody>
                    <a:bodyPr/>
                    <a:lstStyle/>
                    <a:p>
                      <a:pPr marL="0" marR="0" lvl="0" indent="0" algn="ctr" defTabSz="914400" rtl="0" eaLnBrk="0" fontAlgn="base" latinLnBrk="0" hangingPunct="0">
                        <a:lnSpc>
                          <a:spcPct val="100000"/>
                        </a:lnSpc>
                        <a:spcBef>
                          <a:spcPct val="20000"/>
                        </a:spcBef>
                        <a:spcAft>
                          <a:spcPct val="20000"/>
                        </a:spcAft>
                        <a:buClr>
                          <a:srgbClr val="F6FE56"/>
                        </a:buClr>
                        <a:buSzPct val="90000"/>
                        <a:buFont typeface="Wingdings" pitchFamily="2" charset="2"/>
                        <a:buNone/>
                        <a:tabLst/>
                        <a:defRPr/>
                      </a:pPr>
                      <a:r>
                        <a:rPr kumimoji="0" lang="en-US" sz="1700" u="none" strike="noStrike" kern="1200" cap="none" normalizeH="0" baseline="0">
                          <a:ln>
                            <a:noFill/>
                          </a:ln>
                          <a:solidFill>
                            <a:srgbClr val="15406B"/>
                          </a:solidFill>
                          <a:effectLst/>
                        </a:rPr>
                        <a:t>Double-blind, randomized (2:1),     placebo-controlled</a:t>
                      </a:r>
                      <a:endParaRPr kumimoji="0" lang="en-US" sz="1700" b="0" u="none" strike="noStrike" kern="1200" cap="none" normalizeH="0" baseline="0">
                        <a:ln>
                          <a:noFill/>
                        </a:ln>
                        <a:solidFill>
                          <a:srgbClr val="15406B"/>
                        </a:solidFill>
                        <a:effectLst/>
                        <a:latin typeface="Arial" panose="020B0604020202020204" pitchFamily="34" charset="0"/>
                        <a:ea typeface="Arial" charset="0"/>
                        <a:cs typeface="Arial" panose="020B0604020202020204" pitchFamily="34" charset="0"/>
                      </a:endParaRPr>
                    </a:p>
                  </a:txBody>
                  <a:tcPr anchor="ctr"/>
                </a:tc>
                <a:tc gridSpan="2">
                  <a:txBody>
                    <a:bodyPr/>
                    <a:lstStyle/>
                    <a:p>
                      <a:pPr marL="0" marR="0" lvl="0" indent="0" algn="ctr" defTabSz="914400" rtl="0" eaLnBrk="0" fontAlgn="base" latinLnBrk="0" hangingPunct="0">
                        <a:lnSpc>
                          <a:spcPct val="100000"/>
                        </a:lnSpc>
                        <a:spcBef>
                          <a:spcPct val="20000"/>
                        </a:spcBef>
                        <a:spcAft>
                          <a:spcPct val="20000"/>
                        </a:spcAft>
                        <a:buClr>
                          <a:srgbClr val="F6FE56"/>
                        </a:buClr>
                        <a:buSzPct val="90000"/>
                        <a:buFont typeface="Wingdings" pitchFamily="2" charset="2"/>
                        <a:buNone/>
                        <a:tabLst/>
                        <a:defRPr/>
                      </a:pPr>
                      <a:r>
                        <a:rPr kumimoji="0" lang="en-US" sz="1700" u="none" strike="noStrike" kern="1200" cap="none" normalizeH="0" baseline="0">
                          <a:ln>
                            <a:noFill/>
                          </a:ln>
                          <a:solidFill>
                            <a:srgbClr val="15406B"/>
                          </a:solidFill>
                          <a:effectLst/>
                        </a:rPr>
                        <a:t>Double-blind, randomized (1:1), </a:t>
                      </a:r>
                      <a:br>
                        <a:rPr kumimoji="0" lang="en-US" sz="1700" u="none" strike="noStrike" kern="1200" cap="none" normalizeH="0" baseline="0">
                          <a:ln>
                            <a:noFill/>
                          </a:ln>
                          <a:solidFill>
                            <a:srgbClr val="15406B"/>
                          </a:solidFill>
                          <a:effectLst/>
                        </a:rPr>
                      </a:br>
                      <a:r>
                        <a:rPr kumimoji="0" lang="en-US" sz="1700" u="none" strike="noStrike" kern="1200" cap="none" normalizeH="0" baseline="0">
                          <a:ln>
                            <a:noFill/>
                          </a:ln>
                          <a:solidFill>
                            <a:srgbClr val="15406B"/>
                          </a:solidFill>
                          <a:effectLst/>
                        </a:rPr>
                        <a:t>placebo-controlled</a:t>
                      </a:r>
                      <a:endParaRPr kumimoji="0" lang="en-US" sz="1700" b="0" u="none" strike="noStrike" kern="1200" cap="none" normalizeH="0" baseline="0">
                        <a:ln>
                          <a:noFill/>
                        </a:ln>
                        <a:solidFill>
                          <a:srgbClr val="15406B"/>
                        </a:solidFill>
                        <a:effectLst/>
                        <a:latin typeface="Arial" panose="020B0604020202020204" pitchFamily="34" charset="0"/>
                        <a:ea typeface="Arial" charset="0"/>
                        <a:cs typeface="Arial" panose="020B0604020202020204" pitchFamily="34" charset="0"/>
                      </a:endParaRPr>
                    </a:p>
                  </a:txBody>
                  <a:tcPr anchor="ctr"/>
                </a:tc>
                <a:tc hMerge="1">
                  <a:txBody>
                    <a:bodyPr/>
                    <a:lstStyle/>
                    <a:p>
                      <a:pPr marL="0" marR="0" lvl="0" indent="0" algn="ctr" defTabSz="914400" rtl="0" eaLnBrk="0" fontAlgn="base" latinLnBrk="0" hangingPunct="0">
                        <a:lnSpc>
                          <a:spcPct val="100000"/>
                        </a:lnSpc>
                        <a:spcBef>
                          <a:spcPct val="20000"/>
                        </a:spcBef>
                        <a:spcAft>
                          <a:spcPct val="20000"/>
                        </a:spcAft>
                        <a:buClr>
                          <a:srgbClr val="F6FE56"/>
                        </a:buClr>
                        <a:buSzPct val="90000"/>
                        <a:buFont typeface="Wingdings" pitchFamily="2" charset="2"/>
                        <a:buNone/>
                        <a:tabLst/>
                        <a:defRPr/>
                      </a:pPr>
                      <a:r>
                        <a:rPr kumimoji="0" lang="en-US" sz="1700" u="none" strike="noStrike" kern="1200" cap="none" normalizeH="0" baseline="0">
                          <a:ln>
                            <a:noFill/>
                          </a:ln>
                          <a:solidFill>
                            <a:srgbClr val="15406B"/>
                          </a:solidFill>
                          <a:effectLst/>
                        </a:rPr>
                        <a:t>Double-blind, randomized (1:1), </a:t>
                      </a:r>
                      <a:br>
                        <a:rPr kumimoji="0" lang="en-US" sz="1700" u="none" strike="noStrike" kern="1200" cap="none" normalizeH="0" baseline="0">
                          <a:ln>
                            <a:noFill/>
                          </a:ln>
                          <a:solidFill>
                            <a:srgbClr val="15406B"/>
                          </a:solidFill>
                          <a:effectLst/>
                        </a:rPr>
                      </a:br>
                      <a:r>
                        <a:rPr kumimoji="0" lang="en-US" sz="1700" u="none" strike="noStrike" kern="1200" cap="none" normalizeH="0" baseline="0">
                          <a:ln>
                            <a:noFill/>
                          </a:ln>
                          <a:solidFill>
                            <a:srgbClr val="15406B"/>
                          </a:solidFill>
                          <a:effectLst/>
                        </a:rPr>
                        <a:t>placebo-controlled</a:t>
                      </a:r>
                      <a:endParaRPr kumimoji="0" lang="en-US" sz="1800" b="0" u="none" strike="noStrike" kern="1200" cap="none" normalizeH="0" baseline="0">
                        <a:ln>
                          <a:noFill/>
                        </a:ln>
                        <a:solidFill>
                          <a:srgbClr val="15406B"/>
                        </a:solidFill>
                        <a:effectLst/>
                        <a:latin typeface="Arial" panose="020B0604020202020204" pitchFamily="34" charset="0"/>
                        <a:ea typeface="Arial" charset="0"/>
                        <a:cs typeface="Arial" panose="020B0604020202020204" pitchFamily="34" charset="0"/>
                      </a:endParaRPr>
                    </a:p>
                  </a:txBody>
                  <a:tcPr anchor="ctr"/>
                </a:tc>
                <a:extLst>
                  <a:ext uri="{0D108BD9-81ED-4DB2-BD59-A6C34878D82A}">
                    <a16:rowId xmlns:a16="http://schemas.microsoft.com/office/drawing/2014/main" val="10002"/>
                  </a:ext>
                </a:extLst>
              </a:tr>
              <a:tr h="625535">
                <a:tc>
                  <a:txBody>
                    <a:bodyPr/>
                    <a:lstStyle/>
                    <a:p>
                      <a:pPr marL="0" marR="0" lvl="0" indent="0" algn="l" defTabSz="914400" rtl="0" eaLnBrk="0" fontAlgn="base" latinLnBrk="0" hangingPunct="0">
                        <a:lnSpc>
                          <a:spcPct val="100000"/>
                        </a:lnSpc>
                        <a:spcBef>
                          <a:spcPct val="20000"/>
                        </a:spcBef>
                        <a:spcAft>
                          <a:spcPct val="20000"/>
                        </a:spcAft>
                        <a:buClr>
                          <a:srgbClr val="F6FE56"/>
                        </a:buClr>
                        <a:buSzPct val="90000"/>
                        <a:buFont typeface="Wingdings" pitchFamily="2" charset="2"/>
                        <a:buNone/>
                        <a:tabLst/>
                      </a:pPr>
                      <a:r>
                        <a:rPr kumimoji="0" lang="en-US" sz="1800" b="1" u="none" strike="noStrike" kern="1200" cap="none" normalizeH="0" baseline="0">
                          <a:ln>
                            <a:noFill/>
                          </a:ln>
                          <a:solidFill>
                            <a:srgbClr val="15406B"/>
                          </a:solidFill>
                          <a:effectLst/>
                        </a:rPr>
                        <a:t>Enrollment</a:t>
                      </a:r>
                      <a:endParaRPr kumimoji="0" lang="en-US" sz="1800" b="1" u="none" strike="noStrike" kern="1200" cap="none" normalizeH="0" baseline="0">
                        <a:ln>
                          <a:noFill/>
                        </a:ln>
                        <a:solidFill>
                          <a:srgbClr val="15406B"/>
                        </a:solidFill>
                        <a:effectLst/>
                        <a:latin typeface="Arial" panose="020B0604020202020204" pitchFamily="34" charset="0"/>
                        <a:ea typeface="Arial" charset="0"/>
                        <a:cs typeface="Arial" panose="020B0604020202020204" pitchFamily="34" charset="0"/>
                      </a:endParaRPr>
                    </a:p>
                  </a:txBody>
                  <a:tcPr anchor="ctr"/>
                </a:tc>
                <a:tc>
                  <a:txBody>
                    <a:bodyPr/>
                    <a:lstStyle/>
                    <a:p>
                      <a:pPr marL="0" marR="0" lvl="0" indent="0" algn="ctr" defTabSz="914400" rtl="0" eaLnBrk="0" fontAlgn="base" latinLnBrk="0" hangingPunct="0">
                        <a:lnSpc>
                          <a:spcPct val="100000"/>
                        </a:lnSpc>
                        <a:spcBef>
                          <a:spcPts val="0"/>
                        </a:spcBef>
                        <a:spcAft>
                          <a:spcPts val="0"/>
                        </a:spcAft>
                        <a:buClr>
                          <a:srgbClr val="F6FE56"/>
                        </a:buClr>
                        <a:buSzPct val="90000"/>
                        <a:buFont typeface="Wingdings" pitchFamily="2" charset="2"/>
                        <a:buNone/>
                        <a:tabLst/>
                      </a:pPr>
                      <a:r>
                        <a:rPr kumimoji="0" lang="en-US" sz="1700" b="1" u="none" strike="noStrike" kern="1200" cap="none" normalizeH="0" baseline="0">
                          <a:ln>
                            <a:noFill/>
                          </a:ln>
                          <a:solidFill>
                            <a:srgbClr val="15406B"/>
                          </a:solidFill>
                          <a:effectLst/>
                        </a:rPr>
                        <a:t>1959</a:t>
                      </a:r>
                      <a:r>
                        <a:rPr kumimoji="0" lang="en-US" sz="1700" u="none" strike="noStrike" kern="1200" cap="none" normalizeH="0" baseline="0">
                          <a:ln>
                            <a:noFill/>
                          </a:ln>
                          <a:solidFill>
                            <a:srgbClr val="15406B"/>
                          </a:solidFill>
                          <a:effectLst/>
                        </a:rPr>
                        <a:t> women* ages 18-45</a:t>
                      </a:r>
                    </a:p>
                    <a:p>
                      <a:pPr marL="0" marR="0" lvl="0" indent="0" algn="ctr" defTabSz="914400" rtl="0" eaLnBrk="0" fontAlgn="base" latinLnBrk="0" hangingPunct="0">
                        <a:lnSpc>
                          <a:spcPct val="100000"/>
                        </a:lnSpc>
                        <a:spcBef>
                          <a:spcPts val="0"/>
                        </a:spcBef>
                        <a:spcAft>
                          <a:spcPts val="0"/>
                        </a:spcAft>
                        <a:buClr>
                          <a:srgbClr val="F6FE56"/>
                        </a:buClr>
                        <a:buSzPct val="90000"/>
                        <a:buFont typeface="Wingdings" pitchFamily="2" charset="2"/>
                        <a:buNone/>
                        <a:tabLst/>
                      </a:pPr>
                      <a:r>
                        <a:rPr kumimoji="0" lang="en-US" sz="1700" u="none" strike="noStrike" kern="1200" cap="none" normalizeH="0" baseline="0">
                          <a:ln>
                            <a:noFill/>
                          </a:ln>
                          <a:solidFill>
                            <a:srgbClr val="15406B"/>
                          </a:solidFill>
                          <a:effectLst/>
                        </a:rPr>
                        <a:t>Active arm: ~1300</a:t>
                      </a:r>
                      <a:endParaRPr kumimoji="0" lang="en-US" sz="1700" b="0" u="none" strike="noStrike" kern="1200" cap="none" normalizeH="0" baseline="0">
                        <a:ln>
                          <a:noFill/>
                        </a:ln>
                        <a:solidFill>
                          <a:srgbClr val="15406B"/>
                        </a:solidFill>
                        <a:effectLst/>
                        <a:latin typeface="Arial" panose="020B0604020202020204" pitchFamily="34" charset="0"/>
                        <a:ea typeface="Arial" charset="0"/>
                        <a:cs typeface="Arial" panose="020B0604020202020204" pitchFamily="34" charset="0"/>
                      </a:endParaRPr>
                    </a:p>
                  </a:txBody>
                  <a:tcPr anchor="ctr"/>
                </a:tc>
                <a:tc gridSpan="2">
                  <a:txBody>
                    <a:bodyPr/>
                    <a:lstStyle/>
                    <a:p>
                      <a:pPr marL="0" marR="0" lvl="0" indent="0" algn="ctr" defTabSz="914400" rtl="0" eaLnBrk="0" fontAlgn="base" latinLnBrk="0" hangingPunct="0">
                        <a:lnSpc>
                          <a:spcPct val="100000"/>
                        </a:lnSpc>
                        <a:spcBef>
                          <a:spcPts val="0"/>
                        </a:spcBef>
                        <a:spcAft>
                          <a:spcPts val="0"/>
                        </a:spcAft>
                        <a:buClr>
                          <a:srgbClr val="F6FE56"/>
                        </a:buClr>
                        <a:buSzPct val="90000"/>
                        <a:buFont typeface="Wingdings" pitchFamily="2" charset="2"/>
                        <a:buNone/>
                        <a:tabLst/>
                      </a:pPr>
                      <a:r>
                        <a:rPr kumimoji="0" lang="en-US" sz="1700" b="1" u="none" strike="noStrike" kern="1200" cap="none" normalizeH="0" baseline="0">
                          <a:ln>
                            <a:noFill/>
                          </a:ln>
                          <a:solidFill>
                            <a:srgbClr val="15406B"/>
                          </a:solidFill>
                          <a:effectLst/>
                        </a:rPr>
                        <a:t>2629</a:t>
                      </a:r>
                      <a:r>
                        <a:rPr kumimoji="0" lang="en-US" sz="1700" u="none" strike="noStrike" kern="1200" cap="none" normalizeH="0" baseline="0">
                          <a:ln>
                            <a:noFill/>
                          </a:ln>
                          <a:solidFill>
                            <a:srgbClr val="15406B"/>
                          </a:solidFill>
                          <a:effectLst/>
                        </a:rPr>
                        <a:t> women* ages 18-45</a:t>
                      </a:r>
                    </a:p>
                    <a:p>
                      <a:pPr marL="0" marR="0" lvl="0" indent="0" algn="ctr" defTabSz="914400" rtl="0" eaLnBrk="0" fontAlgn="base" latinLnBrk="0" hangingPunct="0">
                        <a:lnSpc>
                          <a:spcPct val="100000"/>
                        </a:lnSpc>
                        <a:spcBef>
                          <a:spcPts val="0"/>
                        </a:spcBef>
                        <a:spcAft>
                          <a:spcPts val="0"/>
                        </a:spcAft>
                        <a:buClr>
                          <a:srgbClr val="F6FE56"/>
                        </a:buClr>
                        <a:buSzPct val="90000"/>
                        <a:buFont typeface="Wingdings" pitchFamily="2" charset="2"/>
                        <a:buNone/>
                        <a:tabLst/>
                      </a:pPr>
                      <a:r>
                        <a:rPr kumimoji="0" lang="en-US" sz="1700" u="none" strike="noStrike" kern="1200" cap="none" normalizeH="0" baseline="0">
                          <a:ln>
                            <a:noFill/>
                          </a:ln>
                          <a:solidFill>
                            <a:srgbClr val="15406B"/>
                          </a:solidFill>
                          <a:effectLst/>
                        </a:rPr>
                        <a:t>Active arm: ~1315</a:t>
                      </a:r>
                      <a:endParaRPr kumimoji="0" lang="en-US" sz="1700" b="0" u="none" strike="noStrike" kern="1200" cap="none" normalizeH="0" baseline="0">
                        <a:ln>
                          <a:noFill/>
                        </a:ln>
                        <a:solidFill>
                          <a:srgbClr val="15406B"/>
                        </a:solidFill>
                        <a:effectLst/>
                        <a:latin typeface="Arial" panose="020B0604020202020204" pitchFamily="34" charset="0"/>
                        <a:ea typeface="Arial" charset="0"/>
                        <a:cs typeface="Arial" panose="020B0604020202020204" pitchFamily="34" charset="0"/>
                      </a:endParaRPr>
                    </a:p>
                  </a:txBody>
                  <a:tcPr anchor="ctr"/>
                </a:tc>
                <a:tc hMerge="1">
                  <a:txBody>
                    <a:bodyPr/>
                    <a:lstStyle/>
                    <a:p>
                      <a:pPr marL="0" marR="0" lvl="0" indent="0" algn="ctr" defTabSz="914400" rtl="0" eaLnBrk="0" fontAlgn="base" latinLnBrk="0" hangingPunct="0">
                        <a:lnSpc>
                          <a:spcPct val="100000"/>
                        </a:lnSpc>
                        <a:spcBef>
                          <a:spcPts val="0"/>
                        </a:spcBef>
                        <a:spcAft>
                          <a:spcPts val="0"/>
                        </a:spcAft>
                        <a:buClr>
                          <a:srgbClr val="F6FE56"/>
                        </a:buClr>
                        <a:buSzPct val="90000"/>
                        <a:buFont typeface="Wingdings" pitchFamily="2" charset="2"/>
                        <a:buNone/>
                        <a:tabLst/>
                      </a:pPr>
                      <a:r>
                        <a:rPr kumimoji="0" lang="en-US" sz="1700" b="1" u="none" strike="noStrike" kern="1200" cap="none" normalizeH="0" baseline="0">
                          <a:ln>
                            <a:noFill/>
                          </a:ln>
                          <a:solidFill>
                            <a:srgbClr val="15406B"/>
                          </a:solidFill>
                          <a:effectLst/>
                        </a:rPr>
                        <a:t>2629</a:t>
                      </a:r>
                      <a:r>
                        <a:rPr kumimoji="0" lang="en-US" sz="1700" u="none" strike="noStrike" kern="1200" cap="none" normalizeH="0" baseline="0">
                          <a:ln>
                            <a:noFill/>
                          </a:ln>
                          <a:solidFill>
                            <a:srgbClr val="15406B"/>
                          </a:solidFill>
                          <a:effectLst/>
                        </a:rPr>
                        <a:t> women* ages 18-45</a:t>
                      </a:r>
                    </a:p>
                    <a:p>
                      <a:pPr marL="0" marR="0" lvl="0" indent="0" algn="ctr" defTabSz="914400" rtl="0" eaLnBrk="0" fontAlgn="base" latinLnBrk="0" hangingPunct="0">
                        <a:lnSpc>
                          <a:spcPct val="100000"/>
                        </a:lnSpc>
                        <a:spcBef>
                          <a:spcPts val="0"/>
                        </a:spcBef>
                        <a:spcAft>
                          <a:spcPts val="0"/>
                        </a:spcAft>
                        <a:buClr>
                          <a:srgbClr val="F6FE56"/>
                        </a:buClr>
                        <a:buSzPct val="90000"/>
                        <a:buFont typeface="Wingdings" pitchFamily="2" charset="2"/>
                        <a:buNone/>
                        <a:tabLst/>
                      </a:pPr>
                      <a:r>
                        <a:rPr kumimoji="0" lang="en-US" sz="1700" u="none" strike="noStrike" kern="1200" cap="none" normalizeH="0" baseline="0">
                          <a:ln>
                            <a:noFill/>
                          </a:ln>
                          <a:solidFill>
                            <a:srgbClr val="15406B"/>
                          </a:solidFill>
                          <a:effectLst/>
                        </a:rPr>
                        <a:t>Active arm: ~1315</a:t>
                      </a:r>
                      <a:endParaRPr kumimoji="0" lang="en-US" sz="1800" b="0" u="none" strike="noStrike" kern="1200" cap="none" normalizeH="0" baseline="0">
                        <a:ln>
                          <a:noFill/>
                        </a:ln>
                        <a:solidFill>
                          <a:srgbClr val="15406B"/>
                        </a:solidFill>
                        <a:effectLst/>
                        <a:latin typeface="Arial" panose="020B0604020202020204" pitchFamily="34" charset="0"/>
                        <a:ea typeface="Arial" charset="0"/>
                        <a:cs typeface="Arial" panose="020B0604020202020204" pitchFamily="34" charset="0"/>
                      </a:endParaRPr>
                    </a:p>
                  </a:txBody>
                  <a:tcPr anchor="ctr"/>
                </a:tc>
                <a:extLst>
                  <a:ext uri="{0D108BD9-81ED-4DB2-BD59-A6C34878D82A}">
                    <a16:rowId xmlns:a16="http://schemas.microsoft.com/office/drawing/2014/main" val="10003"/>
                  </a:ext>
                </a:extLst>
              </a:tr>
              <a:tr h="625535">
                <a:tc>
                  <a:txBody>
                    <a:bodyPr/>
                    <a:lstStyle/>
                    <a:p>
                      <a:pPr marL="0" marR="0" lvl="0" indent="0" algn="l" defTabSz="914400" rtl="0" eaLnBrk="0" fontAlgn="base" latinLnBrk="0" hangingPunct="0">
                        <a:lnSpc>
                          <a:spcPct val="100000"/>
                        </a:lnSpc>
                        <a:spcBef>
                          <a:spcPct val="20000"/>
                        </a:spcBef>
                        <a:spcAft>
                          <a:spcPct val="20000"/>
                        </a:spcAft>
                        <a:buClr>
                          <a:srgbClr val="F6FE56"/>
                        </a:buClr>
                        <a:buSzPct val="90000"/>
                        <a:buFont typeface="Wingdings" pitchFamily="2" charset="2"/>
                        <a:buNone/>
                        <a:tabLst/>
                      </a:pPr>
                      <a:r>
                        <a:rPr kumimoji="0" lang="en-US" sz="1800" b="1" u="none" strike="noStrike" kern="1200" cap="none" normalizeH="0" baseline="0">
                          <a:ln>
                            <a:noFill/>
                          </a:ln>
                          <a:solidFill>
                            <a:srgbClr val="15406B"/>
                          </a:solidFill>
                          <a:effectLst/>
                        </a:rPr>
                        <a:t>Power</a:t>
                      </a:r>
                      <a:endParaRPr kumimoji="0" lang="en-US" sz="1800" b="1" u="none" strike="noStrike" kern="1200" cap="none" normalizeH="0" baseline="0">
                        <a:ln>
                          <a:noFill/>
                        </a:ln>
                        <a:solidFill>
                          <a:srgbClr val="15406B"/>
                        </a:solidFill>
                        <a:effectLst/>
                        <a:latin typeface="Arial" panose="020B0604020202020204" pitchFamily="34" charset="0"/>
                        <a:ea typeface="Arial" charset="0"/>
                        <a:cs typeface="Arial" panose="020B0604020202020204" pitchFamily="34" charset="0"/>
                      </a:endParaRPr>
                    </a:p>
                  </a:txBody>
                  <a:tcPr anchor="ctr"/>
                </a:tc>
                <a:tc>
                  <a:txBody>
                    <a:bodyPr/>
                    <a:lstStyle/>
                    <a:p>
                      <a:pPr marL="0" marR="0" lvl="0" indent="0" algn="ctr" defTabSz="914400" rtl="0" eaLnBrk="0" fontAlgn="base" latinLnBrk="0" hangingPunct="0">
                        <a:lnSpc>
                          <a:spcPct val="100000"/>
                        </a:lnSpc>
                        <a:spcBef>
                          <a:spcPct val="20000"/>
                        </a:spcBef>
                        <a:spcAft>
                          <a:spcPct val="20000"/>
                        </a:spcAft>
                        <a:buClr>
                          <a:srgbClr val="F6FE56"/>
                        </a:buClr>
                        <a:buSzPct val="90000"/>
                        <a:buFont typeface="Wingdings" pitchFamily="2" charset="2"/>
                        <a:buNone/>
                        <a:tabLst/>
                      </a:pPr>
                      <a:r>
                        <a:rPr kumimoji="0" lang="en-US" sz="1700" u="none" strike="noStrike" kern="1200" cap="none" normalizeH="0" baseline="0">
                          <a:ln>
                            <a:noFill/>
                          </a:ln>
                          <a:solidFill>
                            <a:srgbClr val="15406B"/>
                          </a:solidFill>
                          <a:effectLst/>
                        </a:rPr>
                        <a:t>81% power to detect 50% treatment effect</a:t>
                      </a:r>
                      <a:endParaRPr kumimoji="0" lang="en-US" sz="1700" b="0" u="none" strike="noStrike" kern="1200" cap="none" normalizeH="0" baseline="0">
                        <a:ln>
                          <a:noFill/>
                        </a:ln>
                        <a:solidFill>
                          <a:srgbClr val="15406B"/>
                        </a:solidFill>
                        <a:effectLst/>
                        <a:latin typeface="Arial" panose="020B0604020202020204" pitchFamily="34" charset="0"/>
                        <a:ea typeface="Arial" charset="0"/>
                        <a:cs typeface="Arial" panose="020B0604020202020204" pitchFamily="34" charset="0"/>
                      </a:endParaRPr>
                    </a:p>
                  </a:txBody>
                  <a:tcPr anchor="ctr"/>
                </a:tc>
                <a:tc gridSpan="2">
                  <a:txBody>
                    <a:bodyPr/>
                    <a:lstStyle/>
                    <a:p>
                      <a:pPr marL="0" marR="0" lvl="0" indent="0" algn="ctr" defTabSz="914400" rtl="0" eaLnBrk="0" fontAlgn="base" latinLnBrk="0" hangingPunct="0">
                        <a:lnSpc>
                          <a:spcPct val="100000"/>
                        </a:lnSpc>
                        <a:spcBef>
                          <a:spcPct val="20000"/>
                        </a:spcBef>
                        <a:spcAft>
                          <a:spcPct val="20000"/>
                        </a:spcAft>
                        <a:buClr>
                          <a:srgbClr val="F6FE56"/>
                        </a:buClr>
                        <a:buSzPct val="90000"/>
                        <a:buFont typeface="Wingdings" pitchFamily="2" charset="2"/>
                        <a:buNone/>
                        <a:tabLst/>
                      </a:pPr>
                      <a:r>
                        <a:rPr kumimoji="0" lang="en-US" sz="1700" u="none" strike="noStrike" kern="1200" cap="none" normalizeH="0" baseline="0">
                          <a:ln>
                            <a:noFill/>
                          </a:ln>
                          <a:solidFill>
                            <a:srgbClr val="15406B"/>
                          </a:solidFill>
                          <a:effectLst/>
                        </a:rPr>
                        <a:t>90% power to detect 60% treatment effect</a:t>
                      </a:r>
                      <a:endParaRPr kumimoji="0" lang="en-US" sz="1700" b="0" u="none" strike="noStrike" kern="1200" cap="none" normalizeH="0" baseline="0">
                        <a:ln>
                          <a:noFill/>
                        </a:ln>
                        <a:solidFill>
                          <a:srgbClr val="15406B"/>
                        </a:solidFill>
                        <a:effectLst/>
                        <a:latin typeface="Arial" panose="020B0604020202020204" pitchFamily="34" charset="0"/>
                        <a:ea typeface="Arial" charset="0"/>
                        <a:cs typeface="Arial" panose="020B0604020202020204" pitchFamily="34" charset="0"/>
                      </a:endParaRPr>
                    </a:p>
                  </a:txBody>
                  <a:tcPr anchor="ctr"/>
                </a:tc>
                <a:tc hMerge="1">
                  <a:txBody>
                    <a:bodyPr/>
                    <a:lstStyle/>
                    <a:p>
                      <a:pPr marL="0" marR="0" lvl="0" indent="0" algn="ctr" defTabSz="914400" rtl="0" eaLnBrk="0" fontAlgn="base" latinLnBrk="0" hangingPunct="0">
                        <a:lnSpc>
                          <a:spcPct val="100000"/>
                        </a:lnSpc>
                        <a:spcBef>
                          <a:spcPct val="20000"/>
                        </a:spcBef>
                        <a:spcAft>
                          <a:spcPct val="20000"/>
                        </a:spcAft>
                        <a:buClr>
                          <a:srgbClr val="F6FE56"/>
                        </a:buClr>
                        <a:buSzPct val="90000"/>
                        <a:buFont typeface="Wingdings" pitchFamily="2" charset="2"/>
                        <a:buNone/>
                        <a:tabLst/>
                        <a:defRPr/>
                      </a:pPr>
                      <a:r>
                        <a:rPr kumimoji="0" lang="en-US" sz="1700" u="none" strike="noStrike" kern="1200" cap="none" normalizeH="0" baseline="0">
                          <a:ln>
                            <a:noFill/>
                          </a:ln>
                          <a:solidFill>
                            <a:srgbClr val="15406B"/>
                          </a:solidFill>
                          <a:effectLst/>
                        </a:rPr>
                        <a:t>90% power to detect 60% treatment effect</a:t>
                      </a:r>
                      <a:endParaRPr kumimoji="0" lang="en-US" sz="1800" b="0" u="none" strike="noStrike" kern="1200" cap="none" normalizeH="0" baseline="0">
                        <a:ln>
                          <a:noFill/>
                        </a:ln>
                        <a:solidFill>
                          <a:srgbClr val="15406B"/>
                        </a:solidFill>
                        <a:effectLst/>
                        <a:latin typeface="Arial" panose="020B0604020202020204" pitchFamily="34" charset="0"/>
                        <a:ea typeface="Arial" charset="0"/>
                        <a:cs typeface="Arial" panose="020B0604020202020204" pitchFamily="34" charset="0"/>
                      </a:endParaRPr>
                    </a:p>
                  </a:txBody>
                  <a:tcPr anchor="ctr"/>
                </a:tc>
                <a:extLst>
                  <a:ext uri="{0D108BD9-81ED-4DB2-BD59-A6C34878D82A}">
                    <a16:rowId xmlns:a16="http://schemas.microsoft.com/office/drawing/2014/main" val="10004"/>
                  </a:ext>
                </a:extLst>
              </a:tr>
              <a:tr h="625535">
                <a:tc>
                  <a:txBody>
                    <a:bodyPr/>
                    <a:lstStyle/>
                    <a:p>
                      <a:pPr marL="0" marR="0" lvl="0" indent="0" algn="l" defTabSz="914400" rtl="0" eaLnBrk="0" fontAlgn="base" latinLnBrk="0" hangingPunct="0">
                        <a:lnSpc>
                          <a:spcPct val="100000"/>
                        </a:lnSpc>
                        <a:spcBef>
                          <a:spcPct val="20000"/>
                        </a:spcBef>
                        <a:spcAft>
                          <a:spcPct val="20000"/>
                        </a:spcAft>
                        <a:buClr>
                          <a:srgbClr val="F6FE56"/>
                        </a:buClr>
                        <a:buSzPct val="90000"/>
                        <a:buFont typeface="Wingdings" pitchFamily="2" charset="2"/>
                        <a:buNone/>
                        <a:tabLst/>
                      </a:pPr>
                      <a:r>
                        <a:rPr kumimoji="0" lang="en-US" sz="1800" b="1" u="none" strike="noStrike" kern="1200" cap="none" normalizeH="0" baseline="0">
                          <a:ln>
                            <a:noFill/>
                          </a:ln>
                          <a:solidFill>
                            <a:srgbClr val="15406B"/>
                          </a:solidFill>
                          <a:effectLst/>
                        </a:rPr>
                        <a:t>Regulatory requirement</a:t>
                      </a:r>
                      <a:endParaRPr kumimoji="0" lang="en-US" sz="1800" b="1" u="none" strike="noStrike" kern="1200" cap="none" normalizeH="0" baseline="0">
                        <a:ln>
                          <a:noFill/>
                        </a:ln>
                        <a:solidFill>
                          <a:srgbClr val="15406B"/>
                        </a:solidFill>
                        <a:effectLst/>
                        <a:latin typeface="Arial" panose="020B0604020202020204" pitchFamily="34" charset="0"/>
                        <a:ea typeface="Arial" charset="0"/>
                        <a:cs typeface="Arial" panose="020B0604020202020204" pitchFamily="34" charset="0"/>
                      </a:endParaRPr>
                    </a:p>
                  </a:txBody>
                  <a:tcPr anchor="ct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700" b="1" kern="1200">
                          <a:solidFill>
                            <a:srgbClr val="15406B"/>
                          </a:solidFill>
                        </a:rPr>
                        <a:t>3000</a:t>
                      </a:r>
                      <a:r>
                        <a:rPr lang="en-US" sz="1700" kern="1200">
                          <a:solidFill>
                            <a:srgbClr val="15406B"/>
                          </a:solidFill>
                        </a:rPr>
                        <a:t> women on dapivirine ring</a:t>
                      </a:r>
                      <a:r>
                        <a:rPr lang="en-US" sz="1700" kern="1200" baseline="0">
                          <a:solidFill>
                            <a:srgbClr val="15406B"/>
                          </a:solidFill>
                        </a:rPr>
                        <a:t> for at least 1-year follow-up</a:t>
                      </a:r>
                    </a:p>
                    <a:p>
                      <a:pPr marL="0" marR="0" indent="0" algn="ctr" defTabSz="914400" rtl="0" eaLnBrk="1" fontAlgn="auto" latinLnBrk="0" hangingPunct="1">
                        <a:lnSpc>
                          <a:spcPct val="100000"/>
                        </a:lnSpc>
                        <a:spcBef>
                          <a:spcPts val="0"/>
                        </a:spcBef>
                        <a:spcAft>
                          <a:spcPts val="0"/>
                        </a:spcAft>
                        <a:buClrTx/>
                        <a:buSzTx/>
                        <a:buFontTx/>
                        <a:buNone/>
                        <a:tabLst/>
                        <a:defRPr/>
                      </a:pPr>
                      <a:r>
                        <a:rPr lang="en-US" sz="1700" kern="1200" baseline="0">
                          <a:solidFill>
                            <a:srgbClr val="15406B"/>
                          </a:solidFill>
                        </a:rPr>
                        <a:t>1500 women on dapivirine ring for 2-year follow-up</a:t>
                      </a:r>
                      <a:endParaRPr lang="en-US" sz="1700" b="0" kern="1200">
                        <a:solidFill>
                          <a:srgbClr val="15406B"/>
                        </a:solidFill>
                        <a:latin typeface="Arial" panose="020B0604020202020204" pitchFamily="34" charset="0"/>
                        <a:ea typeface="Arial" charset="0"/>
                        <a:cs typeface="Arial" panose="020B0604020202020204" pitchFamily="34" charset="0"/>
                      </a:endParaRPr>
                    </a:p>
                  </a:txBody>
                  <a:tcPr anchor="ctr"/>
                </a:tc>
                <a:tc hMerge="1">
                  <a:txBody>
                    <a:bodyPr/>
                    <a:lstStyle/>
                    <a:p>
                      <a:endParaRPr lang="en-US"/>
                    </a:p>
                  </a:txBody>
                  <a:tcPr/>
                </a:tc>
                <a:tc hMerge="1">
                  <a:txBody>
                    <a:bodyPr/>
                    <a:lstStyle/>
                    <a:p>
                      <a:pPr marL="0" marR="0" lvl="0" indent="0" algn="ctr" defTabSz="914400" rtl="0" eaLnBrk="0" fontAlgn="base" latinLnBrk="0" hangingPunct="0">
                        <a:lnSpc>
                          <a:spcPct val="100000"/>
                        </a:lnSpc>
                        <a:spcBef>
                          <a:spcPct val="20000"/>
                        </a:spcBef>
                        <a:spcAft>
                          <a:spcPct val="20000"/>
                        </a:spcAft>
                        <a:buClr>
                          <a:srgbClr val="F6FE56"/>
                        </a:buClr>
                        <a:buSzPct val="90000"/>
                        <a:buFont typeface="Wingdings" pitchFamily="2" charset="2"/>
                        <a:buNone/>
                        <a:tabLst/>
                      </a:pPr>
                      <a:endParaRPr kumimoji="0" lang="en-US" sz="1700" u="none" strike="noStrike" kern="1200" cap="none" normalizeH="0" baseline="0">
                        <a:ln>
                          <a:noFill/>
                        </a:ln>
                        <a:solidFill>
                          <a:schemeClr val="dk1"/>
                        </a:solidFill>
                        <a:effectLst/>
                        <a:latin typeface="+mn-lt"/>
                        <a:ea typeface="+mn-ea"/>
                        <a:cs typeface="+mn-cs"/>
                      </a:endParaRPr>
                    </a:p>
                  </a:txBody>
                  <a:tcPr/>
                </a:tc>
                <a:extLst>
                  <a:ext uri="{0D108BD9-81ED-4DB2-BD59-A6C34878D82A}">
                    <a16:rowId xmlns:a16="http://schemas.microsoft.com/office/drawing/2014/main" val="10005"/>
                  </a:ext>
                </a:extLst>
              </a:tr>
              <a:tr h="625535">
                <a:tc>
                  <a:txBody>
                    <a:bodyPr/>
                    <a:lstStyle/>
                    <a:p>
                      <a:pPr marL="0" marR="0" lvl="0" indent="0" algn="l" defTabSz="914400" rtl="0" eaLnBrk="0" fontAlgn="base" latinLnBrk="0" hangingPunct="0">
                        <a:lnSpc>
                          <a:spcPct val="100000"/>
                        </a:lnSpc>
                        <a:spcBef>
                          <a:spcPct val="20000"/>
                        </a:spcBef>
                        <a:spcAft>
                          <a:spcPct val="20000"/>
                        </a:spcAft>
                        <a:buClr>
                          <a:srgbClr val="F6FE56"/>
                        </a:buClr>
                        <a:buSzPct val="90000"/>
                        <a:buFont typeface="Wingdings" pitchFamily="2" charset="2"/>
                        <a:buNone/>
                        <a:tabLst/>
                      </a:pPr>
                      <a:r>
                        <a:rPr kumimoji="0" lang="en-US" sz="1800" b="1" u="none" strike="noStrike" kern="1200" cap="none" normalizeH="0" baseline="0">
                          <a:ln>
                            <a:noFill/>
                          </a:ln>
                          <a:solidFill>
                            <a:srgbClr val="15406B"/>
                          </a:solidFill>
                          <a:effectLst/>
                        </a:rPr>
                        <a:t>Participant follow-up</a:t>
                      </a:r>
                      <a:endParaRPr kumimoji="0" lang="en-US" sz="1800" b="1" u="none" strike="noStrike" kern="1200" cap="none" normalizeH="0" baseline="0">
                        <a:ln>
                          <a:noFill/>
                        </a:ln>
                        <a:solidFill>
                          <a:srgbClr val="15406B"/>
                        </a:solidFill>
                        <a:effectLst/>
                        <a:latin typeface="Arial" panose="020B0604020202020204" pitchFamily="34" charset="0"/>
                        <a:ea typeface="Arial" charset="0"/>
                        <a:cs typeface="Arial" panose="020B0604020202020204" pitchFamily="34" charset="0"/>
                      </a:endParaRPr>
                    </a:p>
                  </a:txBody>
                  <a:tcPr anchor="ctr"/>
                </a:tc>
                <a:tc gridSpan="2">
                  <a:txBody>
                    <a:bodyPr/>
                    <a:lstStyle/>
                    <a:p>
                      <a:pPr marL="0" marR="0" lvl="0" indent="0" algn="ctr" defTabSz="914400" rtl="0" eaLnBrk="0" fontAlgn="base" latinLnBrk="0" hangingPunct="0">
                        <a:lnSpc>
                          <a:spcPct val="100000"/>
                        </a:lnSpc>
                        <a:spcBef>
                          <a:spcPct val="20000"/>
                        </a:spcBef>
                        <a:spcAft>
                          <a:spcPct val="20000"/>
                        </a:spcAft>
                        <a:buClr>
                          <a:srgbClr val="F6FE56"/>
                        </a:buClr>
                        <a:buSzPct val="90000"/>
                        <a:buFont typeface="Wingdings" pitchFamily="2" charset="2"/>
                        <a:buNone/>
                        <a:tabLst/>
                        <a:defRPr/>
                      </a:pPr>
                      <a:r>
                        <a:rPr kumimoji="0" lang="en-US" sz="1700" u="none" strike="noStrike" kern="1200" cap="none" normalizeH="0" baseline="0">
                          <a:ln>
                            <a:noFill/>
                          </a:ln>
                          <a:solidFill>
                            <a:srgbClr val="15406B"/>
                          </a:solidFill>
                          <a:effectLst/>
                        </a:rPr>
                        <a:t>2 years + 6 weeks </a:t>
                      </a:r>
                      <a:br>
                        <a:rPr kumimoji="0" lang="en-US" sz="1700" u="none" strike="noStrike" kern="1200" cap="none" normalizeH="0" baseline="0">
                          <a:ln>
                            <a:noFill/>
                          </a:ln>
                          <a:solidFill>
                            <a:srgbClr val="15406B"/>
                          </a:solidFill>
                          <a:effectLst/>
                        </a:rPr>
                      </a:br>
                      <a:r>
                        <a:rPr kumimoji="0" lang="en-US" sz="1700" u="none" strike="noStrike" kern="1200" cap="none" normalizeH="0" baseline="0">
                          <a:ln>
                            <a:noFill/>
                          </a:ln>
                          <a:solidFill>
                            <a:srgbClr val="15406B"/>
                          </a:solidFill>
                          <a:effectLst/>
                        </a:rPr>
                        <a:t>following ring discontinuation</a:t>
                      </a:r>
                      <a:endParaRPr kumimoji="0" lang="en-US" sz="1700" b="0" u="none" strike="noStrike" kern="1200" cap="none" normalizeH="0" baseline="0">
                        <a:ln>
                          <a:noFill/>
                        </a:ln>
                        <a:solidFill>
                          <a:srgbClr val="15406B"/>
                        </a:solidFill>
                        <a:effectLst/>
                        <a:latin typeface="Arial" panose="020B0604020202020204" pitchFamily="34" charset="0"/>
                        <a:ea typeface="Arial" charset="0"/>
                        <a:cs typeface="Arial" panose="020B0604020202020204" pitchFamily="34" charset="0"/>
                      </a:endParaRPr>
                    </a:p>
                  </a:txBody>
                  <a:tcPr anchor="ctr"/>
                </a:tc>
                <a:tc hMerge="1">
                  <a:txBody>
                    <a:bodyPr/>
                    <a:lstStyle/>
                    <a:p>
                      <a:pPr marL="0" marR="0" lvl="0" indent="0" algn="ctr" defTabSz="914400" rtl="0" eaLnBrk="0" fontAlgn="base" latinLnBrk="0" hangingPunct="0">
                        <a:lnSpc>
                          <a:spcPct val="100000"/>
                        </a:lnSpc>
                        <a:spcBef>
                          <a:spcPct val="20000"/>
                        </a:spcBef>
                        <a:spcAft>
                          <a:spcPct val="20000"/>
                        </a:spcAft>
                        <a:buClr>
                          <a:srgbClr val="F6FE56"/>
                        </a:buClr>
                        <a:buSzPct val="90000"/>
                        <a:buFont typeface="Wingdings" pitchFamily="2" charset="2"/>
                        <a:buNone/>
                        <a:tabLst/>
                        <a:defRPr/>
                      </a:pPr>
                      <a:endParaRPr kumimoji="0" lang="en-US" sz="1700" b="0" u="none" strike="noStrike" kern="1200" cap="none" normalizeH="0" baseline="0">
                        <a:ln>
                          <a:noFill/>
                        </a:ln>
                        <a:solidFill>
                          <a:srgbClr val="15406B"/>
                        </a:solidFill>
                        <a:effectLst/>
                        <a:latin typeface="Arial" panose="020B0604020202020204" pitchFamily="34" charset="0"/>
                        <a:ea typeface="Arial" charset="0"/>
                        <a:cs typeface="Arial" panose="020B0604020202020204" pitchFamily="34" charset="0"/>
                      </a:endParaRPr>
                    </a:p>
                  </a:txBody>
                  <a:tcPr anchor="ctr"/>
                </a:tc>
                <a:tc>
                  <a:txBody>
                    <a:bodyPr/>
                    <a:lstStyle/>
                    <a:p>
                      <a:pPr marL="0" marR="0" lvl="0" indent="0" algn="ctr" defTabSz="914400" rtl="0" eaLnBrk="0" fontAlgn="base" latinLnBrk="0" hangingPunct="0">
                        <a:lnSpc>
                          <a:spcPct val="100000"/>
                        </a:lnSpc>
                        <a:spcBef>
                          <a:spcPct val="20000"/>
                        </a:spcBef>
                        <a:spcAft>
                          <a:spcPct val="20000"/>
                        </a:spcAft>
                        <a:buClr>
                          <a:srgbClr val="F6FE56"/>
                        </a:buClr>
                        <a:buSzPct val="90000"/>
                        <a:buFont typeface="Wingdings" pitchFamily="2" charset="2"/>
                        <a:buNone/>
                        <a:tabLst/>
                        <a:defRPr/>
                      </a:pPr>
                      <a:r>
                        <a:rPr kumimoji="0" lang="en-US" sz="1700" b="0" u="none" strike="noStrike" kern="1200" cap="none" normalizeH="0" baseline="0">
                          <a:ln>
                            <a:noFill/>
                          </a:ln>
                          <a:solidFill>
                            <a:srgbClr val="15406B"/>
                          </a:solidFill>
                          <a:effectLst/>
                        </a:rPr>
                        <a:t>Minimum 1 year + 4 weeks following ring discontinuation</a:t>
                      </a:r>
                      <a:endParaRPr kumimoji="0" lang="en-US" sz="1700" b="0" u="none" strike="noStrike" kern="1200" cap="none" normalizeH="0" baseline="0">
                        <a:ln>
                          <a:noFill/>
                        </a:ln>
                        <a:solidFill>
                          <a:srgbClr val="15406B"/>
                        </a:solidFill>
                        <a:effectLst/>
                        <a:latin typeface="Arial" panose="020B0604020202020204" pitchFamily="34" charset="0"/>
                        <a:ea typeface="Arial" charset="0"/>
                        <a:cs typeface="Arial" panose="020B0604020202020204" pitchFamily="34" charset="0"/>
                      </a:endParaRPr>
                    </a:p>
                  </a:txBody>
                  <a:tcPr anchor="ctr"/>
                </a:tc>
                <a:extLst>
                  <a:ext uri="{0D108BD9-81ED-4DB2-BD59-A6C34878D82A}">
                    <a16:rowId xmlns:a16="http://schemas.microsoft.com/office/drawing/2014/main" val="10006"/>
                  </a:ext>
                </a:extLst>
              </a:tr>
              <a:tr h="889708">
                <a:tc>
                  <a:txBody>
                    <a:bodyPr/>
                    <a:lstStyle/>
                    <a:p>
                      <a:pPr marL="0" marR="0" lvl="0" indent="0" algn="l" defTabSz="914400" rtl="0" eaLnBrk="0" fontAlgn="base" latinLnBrk="0" hangingPunct="0">
                        <a:lnSpc>
                          <a:spcPct val="100000"/>
                        </a:lnSpc>
                        <a:spcBef>
                          <a:spcPct val="20000"/>
                        </a:spcBef>
                        <a:spcAft>
                          <a:spcPct val="20000"/>
                        </a:spcAft>
                        <a:buClr>
                          <a:srgbClr val="F6FE56"/>
                        </a:buClr>
                        <a:buSzPct val="90000"/>
                        <a:buFont typeface="Wingdings" pitchFamily="2" charset="2"/>
                        <a:buNone/>
                        <a:tabLst/>
                      </a:pPr>
                      <a:r>
                        <a:rPr kumimoji="0" lang="en-US" sz="1800" b="1" u="none" strike="noStrike" kern="1200" cap="none" normalizeH="0" baseline="0">
                          <a:ln>
                            <a:noFill/>
                          </a:ln>
                          <a:solidFill>
                            <a:srgbClr val="15406B"/>
                          </a:solidFill>
                          <a:effectLst/>
                        </a:rPr>
                        <a:t>Research sites</a:t>
                      </a:r>
                      <a:endParaRPr kumimoji="0" lang="en-US" sz="1800" b="1" u="none" strike="noStrike" kern="1200" cap="none" normalizeH="0" baseline="0">
                        <a:ln>
                          <a:noFill/>
                        </a:ln>
                        <a:solidFill>
                          <a:srgbClr val="15406B"/>
                        </a:solidFill>
                        <a:effectLst/>
                        <a:latin typeface="Arial" panose="020B0604020202020204" pitchFamily="34" charset="0"/>
                        <a:ea typeface="Arial" charset="0"/>
                        <a:cs typeface="Arial" panose="020B0604020202020204" pitchFamily="34" charset="0"/>
                      </a:endParaRPr>
                    </a:p>
                  </a:txBody>
                  <a:tcPr anchor="ctr"/>
                </a:tc>
                <a:tc gridSpan="2">
                  <a:txBody>
                    <a:bodyPr/>
                    <a:lstStyle/>
                    <a:p>
                      <a:pPr marL="0" marR="0" lvl="0" indent="0" algn="ctr" defTabSz="914400" rtl="0" eaLnBrk="0" fontAlgn="base" latinLnBrk="0" hangingPunct="0">
                        <a:lnSpc>
                          <a:spcPct val="100000"/>
                        </a:lnSpc>
                        <a:spcBef>
                          <a:spcPts val="0"/>
                        </a:spcBef>
                        <a:spcAft>
                          <a:spcPts val="0"/>
                        </a:spcAft>
                        <a:buClr>
                          <a:srgbClr val="F6FE56"/>
                        </a:buClr>
                        <a:buSzPct val="90000"/>
                        <a:buFont typeface="Wingdings" pitchFamily="2" charset="2"/>
                        <a:buNone/>
                        <a:tabLst/>
                        <a:defRPr/>
                      </a:pPr>
                      <a:r>
                        <a:rPr kumimoji="0" lang="en-US" sz="1700" u="none" strike="noStrike" kern="1200" cap="none" normalizeH="0" baseline="0">
                          <a:ln>
                            <a:noFill/>
                          </a:ln>
                          <a:solidFill>
                            <a:srgbClr val="15406B"/>
                          </a:solidFill>
                          <a:effectLst/>
                        </a:rPr>
                        <a:t>7 IPM research centers in South Africa and Uganda</a:t>
                      </a:r>
                      <a:endParaRPr kumimoji="0" lang="en-US" sz="1700" b="0" u="none" strike="noStrike" kern="1200" cap="none" normalizeH="0" baseline="0">
                        <a:ln>
                          <a:noFill/>
                        </a:ln>
                        <a:solidFill>
                          <a:srgbClr val="15406B"/>
                        </a:solidFill>
                        <a:effectLst/>
                        <a:latin typeface="Arial" panose="020B0604020202020204" pitchFamily="34" charset="0"/>
                        <a:ea typeface="Arial" charset="0"/>
                        <a:cs typeface="Arial" panose="020B0604020202020204" pitchFamily="34" charset="0"/>
                      </a:endParaRPr>
                    </a:p>
                  </a:txBody>
                  <a:tcPr anchor="ctr"/>
                </a:tc>
                <a:tc hMerge="1">
                  <a:txBody>
                    <a:bodyPr/>
                    <a:lstStyle/>
                    <a:p>
                      <a:pPr marL="0" marR="0" lvl="0" indent="0" algn="ctr" defTabSz="914400" rtl="0" eaLnBrk="0" fontAlgn="base" latinLnBrk="0" hangingPunct="0">
                        <a:lnSpc>
                          <a:spcPct val="100000"/>
                        </a:lnSpc>
                        <a:spcBef>
                          <a:spcPts val="0"/>
                        </a:spcBef>
                        <a:spcAft>
                          <a:spcPts val="0"/>
                        </a:spcAft>
                        <a:buClr>
                          <a:srgbClr val="F6FE56"/>
                        </a:buClr>
                        <a:buSzPct val="90000"/>
                        <a:buFont typeface="Wingdings" pitchFamily="2" charset="2"/>
                        <a:buNone/>
                        <a:tabLst/>
                        <a:defRPr/>
                      </a:pPr>
                      <a:endParaRPr kumimoji="0" lang="en-US" sz="1700" b="0" u="none" strike="noStrike" kern="1200" cap="none" normalizeH="0" baseline="0">
                        <a:ln>
                          <a:noFill/>
                        </a:ln>
                        <a:solidFill>
                          <a:srgbClr val="15406B"/>
                        </a:solidFill>
                        <a:effectLst/>
                        <a:latin typeface="Arial" panose="020B0604020202020204" pitchFamily="34" charset="0"/>
                        <a:ea typeface="Arial" charset="0"/>
                        <a:cs typeface="Arial" panose="020B0604020202020204" pitchFamily="34" charset="0"/>
                      </a:endParaRPr>
                    </a:p>
                  </a:txBody>
                  <a:tcPr anchor="ctr"/>
                </a:tc>
                <a:tc>
                  <a:txBody>
                    <a:bodyPr/>
                    <a:lstStyle/>
                    <a:p>
                      <a:pPr marL="0" marR="0" lvl="0" indent="0" algn="ctr" defTabSz="914400" rtl="0" eaLnBrk="0" fontAlgn="base" latinLnBrk="0" hangingPunct="0">
                        <a:lnSpc>
                          <a:spcPct val="100000"/>
                        </a:lnSpc>
                        <a:spcBef>
                          <a:spcPct val="20000"/>
                        </a:spcBef>
                        <a:spcAft>
                          <a:spcPct val="20000"/>
                        </a:spcAft>
                        <a:buClr>
                          <a:srgbClr val="F6FE56"/>
                        </a:buClr>
                        <a:buSzPct val="90000"/>
                        <a:buFont typeface="Wingdings" pitchFamily="2" charset="2"/>
                        <a:buNone/>
                        <a:tabLst/>
                        <a:defRPr/>
                      </a:pPr>
                      <a:r>
                        <a:rPr kumimoji="0" lang="en-US" sz="1700" u="none" strike="noStrike" kern="1200" cap="none" normalizeH="0" baseline="0">
                          <a:ln>
                            <a:noFill/>
                          </a:ln>
                          <a:solidFill>
                            <a:srgbClr val="15406B"/>
                          </a:solidFill>
                          <a:effectLst/>
                        </a:rPr>
                        <a:t>15 MTN research centers in Malawi, South Africa, Uganda, Zimbabwe</a:t>
                      </a:r>
                      <a:endParaRPr kumimoji="0" lang="en-US" sz="1700" b="0" u="none" strike="noStrike" kern="1200" cap="none" normalizeH="0" baseline="0">
                        <a:ln>
                          <a:noFill/>
                        </a:ln>
                        <a:solidFill>
                          <a:srgbClr val="15406B"/>
                        </a:solidFill>
                        <a:effectLst/>
                        <a:latin typeface="Arial" panose="020B0604020202020204" pitchFamily="34" charset="0"/>
                        <a:ea typeface="Arial" charset="0"/>
                        <a:cs typeface="Arial" panose="020B0604020202020204" pitchFamily="34" charset="0"/>
                      </a:endParaRPr>
                    </a:p>
                  </a:txBody>
                  <a:tcPr anchor="ctr"/>
                </a:tc>
                <a:extLst>
                  <a:ext uri="{0D108BD9-81ED-4DB2-BD59-A6C34878D82A}">
                    <a16:rowId xmlns:a16="http://schemas.microsoft.com/office/drawing/2014/main" val="10007"/>
                  </a:ext>
                </a:extLst>
              </a:tr>
            </a:tbl>
          </a:graphicData>
        </a:graphic>
      </p:graphicFrame>
      <p:pic>
        <p:nvPicPr>
          <p:cNvPr id="9" name="Picture 8">
            <a:extLst>
              <a:ext uri="{FF2B5EF4-FFF2-40B4-BE49-F238E27FC236}">
                <a16:creationId xmlns:a16="http://schemas.microsoft.com/office/drawing/2014/main" id="{A1494AF1-2362-4E03-8CEF-0D23509FAA1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6998824" y="1489347"/>
            <a:ext cx="723979" cy="340066"/>
          </a:xfrm>
          <a:prstGeom prst="rect">
            <a:avLst/>
          </a:prstGeom>
          <a:noFill/>
          <a:effectLst/>
        </p:spPr>
      </p:pic>
      <p:pic>
        <p:nvPicPr>
          <p:cNvPr id="10" name="Content Placeholder 4" descr="Logo&#10;&#10;Description automatically generated">
            <a:extLst>
              <a:ext uri="{FF2B5EF4-FFF2-40B4-BE49-F238E27FC236}">
                <a16:creationId xmlns:a16="http://schemas.microsoft.com/office/drawing/2014/main" id="{C5994346-11F7-4D61-9CCC-C3346BC2550A}"/>
              </a:ext>
            </a:extLst>
          </p:cNvPr>
          <p:cNvPicPr>
            <a:picLocks noChangeAspect="1"/>
          </p:cNvPicPr>
          <p:nvPr/>
        </p:nvPicPr>
        <p:blipFill>
          <a:blip r:embed="rId5"/>
          <a:stretch>
            <a:fillRect/>
          </a:stretch>
        </p:blipFill>
        <p:spPr>
          <a:xfrm>
            <a:off x="2784908" y="1423907"/>
            <a:ext cx="530865" cy="470945"/>
          </a:xfrm>
          <a:prstGeom prst="rect">
            <a:avLst/>
          </a:prstGeom>
        </p:spPr>
      </p:pic>
      <p:sp>
        <p:nvSpPr>
          <p:cNvPr id="2" name="TextBox 1">
            <a:extLst>
              <a:ext uri="{FF2B5EF4-FFF2-40B4-BE49-F238E27FC236}">
                <a16:creationId xmlns:a16="http://schemas.microsoft.com/office/drawing/2014/main" id="{40C09967-660E-43E2-98F9-FBB4DE19782F}"/>
              </a:ext>
            </a:extLst>
          </p:cNvPr>
          <p:cNvSpPr txBox="1"/>
          <p:nvPr/>
        </p:nvSpPr>
        <p:spPr>
          <a:xfrm>
            <a:off x="4444407" y="6380589"/>
            <a:ext cx="6432698" cy="461665"/>
          </a:xfrm>
          <a:prstGeom prst="rect">
            <a:avLst/>
          </a:prstGeom>
          <a:noFill/>
        </p:spPr>
        <p:txBody>
          <a:bodyPr wrap="square" rtlCol="0">
            <a:spAutoFit/>
          </a:bodyPr>
          <a:lstStyle/>
          <a:p>
            <a:pPr algn="r"/>
            <a:r>
              <a:rPr lang="en-US" sz="1200"/>
              <a:t>*participants in ring Phase III trials were assumed to be assigned female at birth and were not asked their gender identities. All participants underwent pelvic exams as part of enrollment procedures.</a:t>
            </a:r>
          </a:p>
        </p:txBody>
      </p:sp>
    </p:spTree>
    <p:extLst>
      <p:ext uri="{BB962C8B-B14F-4D97-AF65-F5344CB8AC3E}">
        <p14:creationId xmlns:p14="http://schemas.microsoft.com/office/powerpoint/2010/main" val="31652124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A910A7-10B3-A14C-ADAC-26595BB9A78C}"/>
              </a:ext>
            </a:extLst>
          </p:cNvPr>
          <p:cNvSpPr>
            <a:spLocks noGrp="1"/>
          </p:cNvSpPr>
          <p:nvPr>
            <p:ph type="title"/>
          </p:nvPr>
        </p:nvSpPr>
        <p:spPr/>
        <p:txBody>
          <a:bodyPr/>
          <a:lstStyle/>
          <a:p>
            <a:r>
              <a:rPr lang="en-US" err="1"/>
              <a:t>PrEP</a:t>
            </a:r>
            <a:r>
              <a:rPr lang="en-US"/>
              <a:t> Ring Phase III Trials: Efficacy results</a:t>
            </a:r>
          </a:p>
        </p:txBody>
      </p:sp>
      <p:sp>
        <p:nvSpPr>
          <p:cNvPr id="12" name="Title 1">
            <a:extLst>
              <a:ext uri="{FF2B5EF4-FFF2-40B4-BE49-F238E27FC236}">
                <a16:creationId xmlns:a16="http://schemas.microsoft.com/office/drawing/2014/main" id="{03A11EB4-6546-49E9-A8FE-F621B58562A0}"/>
              </a:ext>
            </a:extLst>
          </p:cNvPr>
          <p:cNvSpPr txBox="1">
            <a:spLocks/>
          </p:cNvSpPr>
          <p:nvPr/>
        </p:nvSpPr>
        <p:spPr>
          <a:xfrm>
            <a:off x="55991" y="3394818"/>
            <a:ext cx="2236442" cy="455138"/>
          </a:xfrm>
          <a:prstGeom prst="rect">
            <a:avLst/>
          </a:prstGeom>
        </p:spPr>
        <p:txBody>
          <a:bodyPr/>
          <a:lstStyle>
            <a:lvl1pPr algn="l" defTabSz="342900" rtl="0" eaLnBrk="1" latinLnBrk="0" hangingPunct="1">
              <a:spcBef>
                <a:spcPct val="0"/>
              </a:spcBef>
              <a:buNone/>
              <a:defRPr sz="3200" b="1" i="0" kern="1200">
                <a:solidFill>
                  <a:srgbClr val="15406B"/>
                </a:solidFill>
                <a:latin typeface="Arial"/>
                <a:ea typeface="+mj-ea"/>
                <a:cs typeface="Arial"/>
              </a:defRPr>
            </a:lvl1pPr>
          </a:lstStyle>
          <a:p>
            <a:pPr algn="ctr"/>
            <a:r>
              <a:rPr lang="en-US" sz="2250">
                <a:solidFill>
                  <a:schemeClr val="tx1">
                    <a:lumMod val="75000"/>
                  </a:schemeClr>
                </a:solidFill>
                <a:latin typeface="+mn-lt"/>
                <a:cs typeface="Arial" pitchFamily="34" charset="0"/>
                <a:hlinkClick r:id="rId3"/>
              </a:rPr>
              <a:t>The Ring Study</a:t>
            </a:r>
            <a:endParaRPr lang="en-US" sz="2250">
              <a:solidFill>
                <a:schemeClr val="tx1">
                  <a:lumMod val="75000"/>
                </a:schemeClr>
              </a:solidFill>
              <a:latin typeface="+mn-lt"/>
              <a:cs typeface="Arial" pitchFamily="34" charset="0"/>
            </a:endParaRPr>
          </a:p>
        </p:txBody>
      </p:sp>
      <p:sp>
        <p:nvSpPr>
          <p:cNvPr id="13" name="Title 1">
            <a:extLst>
              <a:ext uri="{FF2B5EF4-FFF2-40B4-BE49-F238E27FC236}">
                <a16:creationId xmlns:a16="http://schemas.microsoft.com/office/drawing/2014/main" id="{50A3044C-D6BC-472A-A4ED-BB936F320062}"/>
              </a:ext>
            </a:extLst>
          </p:cNvPr>
          <p:cNvSpPr txBox="1">
            <a:spLocks/>
          </p:cNvSpPr>
          <p:nvPr/>
        </p:nvSpPr>
        <p:spPr>
          <a:xfrm>
            <a:off x="8575171" y="3394818"/>
            <a:ext cx="1351430" cy="407885"/>
          </a:xfrm>
          <a:prstGeom prst="rect">
            <a:avLst/>
          </a:prstGeom>
        </p:spPr>
        <p:txBody>
          <a:bodyPr/>
          <a:lstStyle>
            <a:lvl1pPr algn="l" defTabSz="457200" rtl="0" eaLnBrk="1" latinLnBrk="0" hangingPunct="1">
              <a:spcBef>
                <a:spcPct val="0"/>
              </a:spcBef>
              <a:buNone/>
              <a:defRPr sz="3200" b="1" i="0" kern="1200">
                <a:solidFill>
                  <a:srgbClr val="15406B"/>
                </a:solidFill>
                <a:latin typeface="Arial"/>
                <a:ea typeface="+mj-ea"/>
                <a:cs typeface="Arial"/>
              </a:defRPr>
            </a:lvl1pPr>
          </a:lstStyle>
          <a:p>
            <a:pPr algn="ctr"/>
            <a:r>
              <a:rPr lang="en-US" sz="2250">
                <a:solidFill>
                  <a:schemeClr val="tx1">
                    <a:lumMod val="75000"/>
                  </a:schemeClr>
                </a:solidFill>
                <a:latin typeface="+mn-lt"/>
                <a:cs typeface="Arial" pitchFamily="34" charset="0"/>
                <a:hlinkClick r:id="rId4"/>
              </a:rPr>
              <a:t>ASPIRE</a:t>
            </a:r>
            <a:endParaRPr lang="en-US" sz="2250">
              <a:solidFill>
                <a:schemeClr val="tx1">
                  <a:lumMod val="75000"/>
                </a:schemeClr>
              </a:solidFill>
              <a:latin typeface="+mn-lt"/>
              <a:cs typeface="Arial" pitchFamily="34" charset="0"/>
            </a:endParaRPr>
          </a:p>
        </p:txBody>
      </p:sp>
      <p:sp>
        <p:nvSpPr>
          <p:cNvPr id="14" name="Content Placeholder 2">
            <a:extLst>
              <a:ext uri="{FF2B5EF4-FFF2-40B4-BE49-F238E27FC236}">
                <a16:creationId xmlns:a16="http://schemas.microsoft.com/office/drawing/2014/main" id="{AD05BD51-A4CD-4568-9451-06A6663CA586}"/>
              </a:ext>
            </a:extLst>
          </p:cNvPr>
          <p:cNvSpPr txBox="1">
            <a:spLocks/>
          </p:cNvSpPr>
          <p:nvPr/>
        </p:nvSpPr>
        <p:spPr>
          <a:xfrm>
            <a:off x="2201759" y="3956799"/>
            <a:ext cx="3694138" cy="1117090"/>
          </a:xfrm>
          <a:prstGeom prst="rect">
            <a:avLst/>
          </a:prstGeom>
        </p:spPr>
        <p:txBody>
          <a:bodyPr/>
          <a:lstStyle>
            <a:defPPr>
              <a:defRPr lang="en-US"/>
            </a:defPPr>
            <a:lvl1pPr marL="342900" indent="-342900" defTabSz="457200">
              <a:spcBef>
                <a:spcPct val="20000"/>
              </a:spcBef>
              <a:buFont typeface="Arial"/>
              <a:buChar char="•"/>
              <a:defRPr sz="3200"/>
            </a:lvl1pPr>
            <a:lvl2pPr marL="0" lvl="1" indent="0" defTabSz="457200">
              <a:spcBef>
                <a:spcPct val="20000"/>
              </a:spcBef>
              <a:buSzPct val="120000"/>
              <a:buFont typeface="Arial"/>
              <a:buNone/>
              <a:defRPr sz="1600" b="1">
                <a:solidFill>
                  <a:schemeClr val="tx1">
                    <a:lumMod val="75000"/>
                  </a:schemeClr>
                </a:solidFill>
                <a:cs typeface="Arial"/>
              </a:defRPr>
            </a:lvl2pPr>
            <a:lvl3pPr marL="0" lvl="2" indent="0" defTabSz="457200">
              <a:spcBef>
                <a:spcPts val="900"/>
              </a:spcBef>
              <a:buSzPct val="120000"/>
              <a:buFont typeface="Arial"/>
              <a:buNone/>
              <a:defRPr sz="1600" b="1" i="1">
                <a:solidFill>
                  <a:schemeClr val="tx1">
                    <a:lumMod val="75000"/>
                  </a:schemeClr>
                </a:solidFill>
                <a:cs typeface="Arial"/>
              </a:defRPr>
            </a:lvl3pPr>
            <a:lvl4pPr marL="1600200" indent="-228600" defTabSz="457200">
              <a:spcBef>
                <a:spcPct val="20000"/>
              </a:spcBef>
              <a:buFont typeface="Arial"/>
              <a:buChar char="–"/>
              <a:defRPr sz="2000"/>
            </a:lvl4pPr>
            <a:lvl5pPr marL="2057400" indent="-228600" defTabSz="457200">
              <a:spcBef>
                <a:spcPct val="20000"/>
              </a:spcBef>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lvl="1"/>
            <a:r>
              <a:rPr lang="en-US"/>
              <a:t>HIV-1 incidence rates:       </a:t>
            </a:r>
          </a:p>
          <a:p>
            <a:pPr marL="365760" lvl="1"/>
            <a:r>
              <a:rPr lang="pl-PL"/>
              <a:t>4.23 </a:t>
            </a:r>
            <a:r>
              <a:rPr lang="en-GB" b="0"/>
              <a:t>per 100 PY </a:t>
            </a:r>
          </a:p>
          <a:p>
            <a:pPr marL="365760" lvl="1"/>
            <a:r>
              <a:rPr lang="pl-PL" b="0"/>
              <a:t>95% CI, 3.31 to 5.16</a:t>
            </a:r>
            <a:r>
              <a:rPr lang="en-GB" b="0"/>
              <a:t> 100 </a:t>
            </a:r>
            <a:r>
              <a:rPr lang="en-US" b="0"/>
              <a:t>PY (DVR)      </a:t>
            </a:r>
          </a:p>
          <a:p>
            <a:pPr marL="365760" lvl="1"/>
            <a:endParaRPr lang="en-GB" b="0"/>
          </a:p>
          <a:p>
            <a:pPr marL="365760" lvl="1"/>
            <a:r>
              <a:rPr lang="pl-PL"/>
              <a:t>6.43</a:t>
            </a:r>
            <a:r>
              <a:rPr lang="en-GB"/>
              <a:t> </a:t>
            </a:r>
            <a:r>
              <a:rPr lang="en-GB" b="0"/>
              <a:t>per 100 PY</a:t>
            </a:r>
          </a:p>
          <a:p>
            <a:pPr marL="365760" lvl="1"/>
            <a:r>
              <a:rPr lang="pl-PL" b="0"/>
              <a:t>95% CI, 4.79 to 8.07</a:t>
            </a:r>
            <a:r>
              <a:rPr lang="en-GB" b="0"/>
              <a:t> </a:t>
            </a:r>
            <a:r>
              <a:rPr lang="en-US" b="0"/>
              <a:t>100 PY (placebo)</a:t>
            </a:r>
          </a:p>
          <a:p>
            <a:pPr lvl="1"/>
            <a:r>
              <a:rPr lang="en-US" i="1"/>
              <a:t>P</a:t>
            </a:r>
            <a:r>
              <a:rPr lang="en-US"/>
              <a:t> = 0.028, 95% CI: </a:t>
            </a:r>
            <a:r>
              <a:rPr lang="en-US" b="0"/>
              <a:t>9.0, 53.6%</a:t>
            </a:r>
          </a:p>
        </p:txBody>
      </p:sp>
      <p:sp>
        <p:nvSpPr>
          <p:cNvPr id="15" name="Content Placeholder 2">
            <a:extLst>
              <a:ext uri="{FF2B5EF4-FFF2-40B4-BE49-F238E27FC236}">
                <a16:creationId xmlns:a16="http://schemas.microsoft.com/office/drawing/2014/main" id="{8A2E2F48-1616-4E09-A74A-72B21090DEDE}"/>
              </a:ext>
            </a:extLst>
          </p:cNvPr>
          <p:cNvSpPr txBox="1">
            <a:spLocks/>
          </p:cNvSpPr>
          <p:nvPr/>
        </p:nvSpPr>
        <p:spPr>
          <a:xfrm>
            <a:off x="6604197" y="3951590"/>
            <a:ext cx="3303062" cy="161842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buSzPct val="120000"/>
              <a:buNone/>
            </a:pPr>
            <a:r>
              <a:rPr lang="en-US" sz="1600" b="1">
                <a:solidFill>
                  <a:schemeClr val="tx1">
                    <a:lumMod val="75000"/>
                  </a:schemeClr>
                </a:solidFill>
                <a:cs typeface="Arial"/>
              </a:rPr>
              <a:t>HIV-1 incidence rates</a:t>
            </a:r>
            <a:r>
              <a:rPr lang="en-US" sz="1600">
                <a:solidFill>
                  <a:schemeClr val="tx1">
                    <a:lumMod val="75000"/>
                  </a:schemeClr>
                </a:solidFill>
                <a:cs typeface="Arial"/>
              </a:rPr>
              <a:t>:      </a:t>
            </a:r>
          </a:p>
          <a:p>
            <a:pPr marL="0" lvl="1" indent="0">
              <a:buSzPct val="120000"/>
              <a:buNone/>
            </a:pPr>
            <a:r>
              <a:rPr lang="en-US" sz="1600" b="1">
                <a:solidFill>
                  <a:schemeClr val="tx1">
                    <a:lumMod val="75000"/>
                  </a:schemeClr>
                </a:solidFill>
                <a:cs typeface="Arial"/>
              </a:rPr>
              <a:t>     3.3 </a:t>
            </a:r>
            <a:r>
              <a:rPr lang="en-US" sz="1600">
                <a:solidFill>
                  <a:schemeClr val="tx1">
                    <a:lumMod val="75000"/>
                  </a:schemeClr>
                </a:solidFill>
                <a:cs typeface="Arial"/>
              </a:rPr>
              <a:t>per 100 PY </a:t>
            </a:r>
          </a:p>
          <a:p>
            <a:pPr marL="0" lvl="1" indent="0">
              <a:buSzPct val="120000"/>
              <a:buNone/>
            </a:pPr>
            <a:r>
              <a:rPr lang="en-GB" sz="1600">
                <a:solidFill>
                  <a:schemeClr val="tx1">
                    <a:lumMod val="75000"/>
                  </a:schemeClr>
                </a:solidFill>
                <a:cs typeface="Arial"/>
              </a:rPr>
              <a:t>     </a:t>
            </a:r>
            <a:r>
              <a:rPr lang="pl-PL" sz="1600">
                <a:solidFill>
                  <a:schemeClr val="tx1">
                    <a:lumMod val="75000"/>
                  </a:schemeClr>
                </a:solidFill>
                <a:cs typeface="Arial"/>
              </a:rPr>
              <a:t>95% CI: 2.54 to 4.08 </a:t>
            </a:r>
            <a:r>
              <a:rPr lang="en-GB" sz="1600">
                <a:solidFill>
                  <a:schemeClr val="tx1">
                    <a:lumMod val="75000"/>
                  </a:schemeClr>
                </a:solidFill>
                <a:cs typeface="Arial"/>
              </a:rPr>
              <a:t>100 </a:t>
            </a:r>
            <a:r>
              <a:rPr lang="en-US" sz="1600">
                <a:solidFill>
                  <a:schemeClr val="tx1">
                    <a:lumMod val="75000"/>
                  </a:schemeClr>
                </a:solidFill>
                <a:cs typeface="Arial"/>
              </a:rPr>
              <a:t>PY (DVR)       </a:t>
            </a:r>
          </a:p>
          <a:p>
            <a:pPr marL="0" lvl="1" indent="0">
              <a:buSzPct val="120000"/>
              <a:buNone/>
            </a:pPr>
            <a:endParaRPr lang="en-US" sz="1600" b="1">
              <a:solidFill>
                <a:schemeClr val="tx1">
                  <a:lumMod val="75000"/>
                </a:schemeClr>
              </a:solidFill>
              <a:cs typeface="Arial"/>
            </a:endParaRPr>
          </a:p>
          <a:p>
            <a:pPr marL="0" lvl="1" indent="0">
              <a:buSzPct val="120000"/>
              <a:buNone/>
            </a:pPr>
            <a:r>
              <a:rPr lang="en-US" sz="1600" b="1">
                <a:solidFill>
                  <a:schemeClr val="tx1">
                    <a:lumMod val="75000"/>
                  </a:schemeClr>
                </a:solidFill>
                <a:cs typeface="Arial"/>
              </a:rPr>
              <a:t>    4.6</a:t>
            </a:r>
            <a:r>
              <a:rPr lang="en-US" sz="1600">
                <a:solidFill>
                  <a:schemeClr val="tx1">
                    <a:lumMod val="75000"/>
                  </a:schemeClr>
                </a:solidFill>
                <a:cs typeface="Arial"/>
              </a:rPr>
              <a:t> per 100 PY </a:t>
            </a:r>
          </a:p>
          <a:p>
            <a:pPr marL="0" lvl="1" indent="0">
              <a:buSzPct val="120000"/>
              <a:buNone/>
            </a:pPr>
            <a:r>
              <a:rPr lang="en-GB" sz="1600">
                <a:solidFill>
                  <a:schemeClr val="tx1">
                    <a:lumMod val="75000"/>
                  </a:schemeClr>
                </a:solidFill>
                <a:cs typeface="Arial"/>
              </a:rPr>
              <a:t>    </a:t>
            </a:r>
            <a:r>
              <a:rPr lang="pl-PL" sz="1600">
                <a:solidFill>
                  <a:schemeClr val="tx1">
                    <a:lumMod val="75000"/>
                  </a:schemeClr>
                </a:solidFill>
                <a:cs typeface="Arial"/>
              </a:rPr>
              <a:t>95% CI: 3.64 to 5.45 </a:t>
            </a:r>
            <a:r>
              <a:rPr lang="en-US" sz="1600">
                <a:solidFill>
                  <a:schemeClr val="tx1">
                    <a:lumMod val="75000"/>
                  </a:schemeClr>
                </a:solidFill>
                <a:cs typeface="Arial"/>
              </a:rPr>
              <a:t>(placebo)</a:t>
            </a:r>
          </a:p>
          <a:p>
            <a:pPr marL="0" lvl="2" indent="0">
              <a:spcBef>
                <a:spcPts val="900"/>
              </a:spcBef>
              <a:buSzPct val="120000"/>
              <a:buNone/>
            </a:pPr>
            <a:r>
              <a:rPr lang="it-IT" sz="1600" b="1" i="1">
                <a:solidFill>
                  <a:schemeClr val="tx1">
                    <a:lumMod val="75000"/>
                  </a:schemeClr>
                </a:solidFill>
                <a:cs typeface="Arial"/>
              </a:rPr>
              <a:t>P </a:t>
            </a:r>
            <a:r>
              <a:rPr lang="it-IT" sz="1600" b="1">
                <a:solidFill>
                  <a:schemeClr val="tx1">
                    <a:lumMod val="75000"/>
                  </a:schemeClr>
                </a:solidFill>
                <a:cs typeface="Arial"/>
              </a:rPr>
              <a:t>= 0.046, 95% CI: </a:t>
            </a:r>
            <a:r>
              <a:rPr lang="it-IT" sz="1600">
                <a:solidFill>
                  <a:schemeClr val="tx1">
                    <a:lumMod val="75000"/>
                  </a:schemeClr>
                </a:solidFill>
                <a:cs typeface="Arial"/>
              </a:rPr>
              <a:t>1.0, 46%</a:t>
            </a:r>
          </a:p>
        </p:txBody>
      </p:sp>
      <p:pic>
        <p:nvPicPr>
          <p:cNvPr id="19" name="Picture 18">
            <a:extLst>
              <a:ext uri="{FF2B5EF4-FFF2-40B4-BE49-F238E27FC236}">
                <a16:creationId xmlns:a16="http://schemas.microsoft.com/office/drawing/2014/main" id="{F0AC7FB9-73EA-4223-9EE7-26DD390CD157}"/>
              </a:ext>
            </a:extLst>
          </p:cNvPr>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5973864" y="1203236"/>
            <a:ext cx="1007801" cy="473382"/>
          </a:xfrm>
          <a:prstGeom prst="rect">
            <a:avLst/>
          </a:prstGeom>
          <a:noFill/>
          <a:effectLst/>
        </p:spPr>
      </p:pic>
      <p:pic>
        <p:nvPicPr>
          <p:cNvPr id="20" name="Content Placeholder 4" descr="Logo&#10;&#10;Description automatically generated">
            <a:extLst>
              <a:ext uri="{FF2B5EF4-FFF2-40B4-BE49-F238E27FC236}">
                <a16:creationId xmlns:a16="http://schemas.microsoft.com/office/drawing/2014/main" id="{1F1AD50E-06E5-47C6-8E9C-658337DCA2D8}"/>
              </a:ext>
            </a:extLst>
          </p:cNvPr>
          <p:cNvPicPr>
            <a:picLocks noChangeAspect="1"/>
          </p:cNvPicPr>
          <p:nvPr/>
        </p:nvPicPr>
        <p:blipFill>
          <a:blip r:embed="rId6"/>
          <a:stretch>
            <a:fillRect/>
          </a:stretch>
        </p:blipFill>
        <p:spPr>
          <a:xfrm>
            <a:off x="1564395" y="1098308"/>
            <a:ext cx="928529" cy="823724"/>
          </a:xfrm>
          <a:prstGeom prst="rect">
            <a:avLst/>
          </a:prstGeom>
        </p:spPr>
      </p:pic>
      <p:sp>
        <p:nvSpPr>
          <p:cNvPr id="22" name="TextBox 21">
            <a:extLst>
              <a:ext uri="{FF2B5EF4-FFF2-40B4-BE49-F238E27FC236}">
                <a16:creationId xmlns:a16="http://schemas.microsoft.com/office/drawing/2014/main" id="{F7D8B711-EE1E-4CAF-8439-B8804930FD62}"/>
              </a:ext>
            </a:extLst>
          </p:cNvPr>
          <p:cNvSpPr txBox="1"/>
          <p:nvPr/>
        </p:nvSpPr>
        <p:spPr>
          <a:xfrm>
            <a:off x="405921" y="6231311"/>
            <a:ext cx="10280440"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b="1" i="1">
                <a:solidFill>
                  <a:schemeClr val="bg1"/>
                </a:solidFill>
              </a:rPr>
              <a:t>About 80% of rings returned in The Ring Study and ASPIRE showed indications of some use.</a:t>
            </a:r>
          </a:p>
        </p:txBody>
      </p:sp>
      <p:graphicFrame>
        <p:nvGraphicFramePr>
          <p:cNvPr id="23" name="Chart 22">
            <a:extLst>
              <a:ext uri="{FF2B5EF4-FFF2-40B4-BE49-F238E27FC236}">
                <a16:creationId xmlns:a16="http://schemas.microsoft.com/office/drawing/2014/main" id="{D630BFCF-B110-4727-9C18-3956BD66A17E}"/>
              </a:ext>
            </a:extLst>
          </p:cNvPr>
          <p:cNvGraphicFramePr/>
          <p:nvPr>
            <p:extLst>
              <p:ext uri="{D42A27DB-BD31-4B8C-83A1-F6EECF244321}">
                <p14:modId xmlns:p14="http://schemas.microsoft.com/office/powerpoint/2010/main" val="1493253661"/>
              </p:ext>
            </p:extLst>
          </p:nvPr>
        </p:nvGraphicFramePr>
        <p:xfrm>
          <a:off x="2101977" y="1250621"/>
          <a:ext cx="2646689" cy="261371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4" name="Chart 23">
            <a:extLst>
              <a:ext uri="{FF2B5EF4-FFF2-40B4-BE49-F238E27FC236}">
                <a16:creationId xmlns:a16="http://schemas.microsoft.com/office/drawing/2014/main" id="{A3429D6C-C308-48AE-8C9A-3978C1369B25}"/>
              </a:ext>
            </a:extLst>
          </p:cNvPr>
          <p:cNvGraphicFramePr/>
          <p:nvPr>
            <p:extLst>
              <p:ext uri="{D42A27DB-BD31-4B8C-83A1-F6EECF244321}">
                <p14:modId xmlns:p14="http://schemas.microsoft.com/office/powerpoint/2010/main" val="390382358"/>
              </p:ext>
            </p:extLst>
          </p:nvPr>
        </p:nvGraphicFramePr>
        <p:xfrm>
          <a:off x="6604197" y="1250621"/>
          <a:ext cx="2646689" cy="2613712"/>
        </p:xfrm>
        <a:graphic>
          <a:graphicData uri="http://schemas.openxmlformats.org/drawingml/2006/chart">
            <c:chart xmlns:c="http://schemas.openxmlformats.org/drawingml/2006/chart" xmlns:r="http://schemas.openxmlformats.org/officeDocument/2006/relationships" r:id="rId8"/>
          </a:graphicData>
        </a:graphic>
      </p:graphicFrame>
      <p:sp>
        <p:nvSpPr>
          <p:cNvPr id="16" name="TextBox 15">
            <a:extLst>
              <a:ext uri="{FF2B5EF4-FFF2-40B4-BE49-F238E27FC236}">
                <a16:creationId xmlns:a16="http://schemas.microsoft.com/office/drawing/2014/main" id="{F9A94E24-FF16-4F2A-96A0-40B38521F248}"/>
              </a:ext>
            </a:extLst>
          </p:cNvPr>
          <p:cNvSpPr txBox="1"/>
          <p:nvPr/>
        </p:nvSpPr>
        <p:spPr>
          <a:xfrm>
            <a:off x="2589009" y="2283673"/>
            <a:ext cx="1344420" cy="600164"/>
          </a:xfrm>
          <a:prstGeom prst="rect">
            <a:avLst/>
          </a:prstGeom>
          <a:noFill/>
        </p:spPr>
        <p:txBody>
          <a:bodyPr wrap="square" rtlCol="0">
            <a:spAutoFit/>
          </a:bodyPr>
          <a:lstStyle/>
          <a:p>
            <a:pPr algn="ctr"/>
            <a:r>
              <a:rPr lang="en-ZA" sz="2100" b="1" i="1">
                <a:solidFill>
                  <a:schemeClr val="tx1">
                    <a:lumMod val="75000"/>
                  </a:schemeClr>
                </a:solidFill>
                <a:ea typeface="Arial" charset="0"/>
                <a:cs typeface="Arial" charset="0"/>
              </a:rPr>
              <a:t>35%</a:t>
            </a:r>
          </a:p>
          <a:p>
            <a:pPr algn="ctr"/>
            <a:r>
              <a:rPr lang="en-ZA" sz="1200">
                <a:solidFill>
                  <a:schemeClr val="tx1">
                    <a:lumMod val="75000"/>
                  </a:schemeClr>
                </a:solidFill>
                <a:ea typeface="Arial" charset="0"/>
                <a:cs typeface="Arial" charset="0"/>
              </a:rPr>
              <a:t>reduction</a:t>
            </a:r>
            <a:endParaRPr lang="en-US" sz="1200">
              <a:solidFill>
                <a:schemeClr val="tx1">
                  <a:lumMod val="75000"/>
                </a:schemeClr>
              </a:solidFill>
              <a:ea typeface="Arial" charset="0"/>
              <a:cs typeface="Arial" charset="0"/>
            </a:endParaRPr>
          </a:p>
        </p:txBody>
      </p:sp>
      <p:sp>
        <p:nvSpPr>
          <p:cNvPr id="18" name="TextBox 17">
            <a:extLst>
              <a:ext uri="{FF2B5EF4-FFF2-40B4-BE49-F238E27FC236}">
                <a16:creationId xmlns:a16="http://schemas.microsoft.com/office/drawing/2014/main" id="{124BF08B-C86E-4C1E-8F86-93C0C793BC2D}"/>
              </a:ext>
            </a:extLst>
          </p:cNvPr>
          <p:cNvSpPr txBox="1"/>
          <p:nvPr/>
        </p:nvSpPr>
        <p:spPr>
          <a:xfrm>
            <a:off x="7098227" y="2422925"/>
            <a:ext cx="1344420" cy="969496"/>
          </a:xfrm>
          <a:prstGeom prst="rect">
            <a:avLst/>
          </a:prstGeom>
          <a:noFill/>
        </p:spPr>
        <p:txBody>
          <a:bodyPr wrap="square" rtlCol="0">
            <a:spAutoFit/>
          </a:bodyPr>
          <a:lstStyle/>
          <a:p>
            <a:pPr algn="ctr"/>
            <a:r>
              <a:rPr lang="en-ZA" sz="2100" b="1" i="1">
                <a:solidFill>
                  <a:schemeClr val="tx1">
                    <a:lumMod val="75000"/>
                  </a:schemeClr>
                </a:solidFill>
                <a:ea typeface="Arial" charset="0"/>
                <a:cs typeface="Arial" charset="0"/>
              </a:rPr>
              <a:t>27%</a:t>
            </a:r>
          </a:p>
          <a:p>
            <a:pPr algn="ctr"/>
            <a:r>
              <a:rPr lang="en-ZA" sz="1200">
                <a:solidFill>
                  <a:schemeClr val="tx1">
                    <a:lumMod val="75000"/>
                  </a:schemeClr>
                </a:solidFill>
                <a:ea typeface="Arial" charset="0"/>
                <a:cs typeface="Arial" charset="0"/>
              </a:rPr>
              <a:t>reduction</a:t>
            </a:r>
            <a:endParaRPr lang="en-US" sz="1200">
              <a:solidFill>
                <a:schemeClr val="tx1">
                  <a:lumMod val="75000"/>
                </a:schemeClr>
              </a:solidFill>
              <a:ea typeface="Arial" charset="0"/>
              <a:cs typeface="Arial" charset="0"/>
            </a:endParaRPr>
          </a:p>
          <a:p>
            <a:pPr algn="ctr"/>
            <a:endParaRPr lang="en-US" sz="2400">
              <a:solidFill>
                <a:schemeClr val="tx1">
                  <a:lumMod val="75000"/>
                </a:schemeClr>
              </a:solidFill>
              <a:ea typeface="Arial" charset="0"/>
              <a:cs typeface="Arial" charset="0"/>
            </a:endParaRPr>
          </a:p>
        </p:txBody>
      </p:sp>
    </p:spTree>
    <p:extLst>
      <p:ext uri="{BB962C8B-B14F-4D97-AF65-F5344CB8AC3E}">
        <p14:creationId xmlns:p14="http://schemas.microsoft.com/office/powerpoint/2010/main" val="26187091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A910A7-10B3-A14C-ADAC-26595BB9A78C}"/>
              </a:ext>
            </a:extLst>
          </p:cNvPr>
          <p:cNvSpPr>
            <a:spLocks noGrp="1"/>
          </p:cNvSpPr>
          <p:nvPr>
            <p:ph type="title"/>
          </p:nvPr>
        </p:nvSpPr>
        <p:spPr/>
        <p:txBody>
          <a:bodyPr/>
          <a:lstStyle/>
          <a:p>
            <a:r>
              <a:rPr lang="en-US" err="1"/>
              <a:t>PrEP</a:t>
            </a:r>
            <a:r>
              <a:rPr lang="en-US"/>
              <a:t> Ring Phase III Trials: Safety results</a:t>
            </a:r>
          </a:p>
        </p:txBody>
      </p:sp>
      <p:sp>
        <p:nvSpPr>
          <p:cNvPr id="3" name="Rectangle 2">
            <a:extLst>
              <a:ext uri="{FF2B5EF4-FFF2-40B4-BE49-F238E27FC236}">
                <a16:creationId xmlns:a16="http://schemas.microsoft.com/office/drawing/2014/main" id="{BAB3CED1-F4A2-467A-B298-527B92E0518D}"/>
              </a:ext>
            </a:extLst>
          </p:cNvPr>
          <p:cNvSpPr/>
          <p:nvPr/>
        </p:nvSpPr>
        <p:spPr>
          <a:xfrm>
            <a:off x="738130" y="1075266"/>
            <a:ext cx="10421957" cy="56837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ontent Placeholder 2">
            <a:extLst>
              <a:ext uri="{FF2B5EF4-FFF2-40B4-BE49-F238E27FC236}">
                <a16:creationId xmlns:a16="http://schemas.microsoft.com/office/drawing/2014/main" id="{D63F33D0-41C7-45B2-B3B1-0D7D59C52543}"/>
              </a:ext>
            </a:extLst>
          </p:cNvPr>
          <p:cNvSpPr txBox="1">
            <a:spLocks/>
          </p:cNvSpPr>
          <p:nvPr/>
        </p:nvSpPr>
        <p:spPr>
          <a:xfrm>
            <a:off x="936435" y="1162323"/>
            <a:ext cx="5078675" cy="51715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E0A141"/>
              </a:buClr>
              <a:buFont typeface="Wingdings" pitchFamily="2" charset="2"/>
              <a:buChar char="§"/>
              <a:defRPr sz="2800" kern="1200">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lgn="l" defTabSz="914400" rtl="0" eaLnBrk="1" latinLnBrk="0" hangingPunct="1">
              <a:lnSpc>
                <a:spcPct val="90000"/>
              </a:lnSpc>
              <a:spcBef>
                <a:spcPts val="500"/>
              </a:spcBef>
              <a:buClr>
                <a:srgbClr val="E0A141"/>
              </a:buClr>
              <a:buFont typeface="Arial" panose="020B0604020202020204" pitchFamily="34" charset="0"/>
              <a:buChar char="•"/>
              <a:defRPr sz="2400" kern="1200">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lgn="l" defTabSz="914400" rtl="0" eaLnBrk="1" latinLnBrk="0" hangingPunct="1">
              <a:lnSpc>
                <a:spcPct val="90000"/>
              </a:lnSpc>
              <a:spcBef>
                <a:spcPts val="500"/>
              </a:spcBef>
              <a:buClr>
                <a:srgbClr val="E0A141"/>
              </a:buClr>
              <a:buFont typeface="Arial" panose="020B0604020202020204" pitchFamily="34" charset="0"/>
              <a:buChar char="•"/>
              <a:defRPr sz="2000" kern="1200">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lgn="l" defTabSz="914400" rtl="0" eaLnBrk="1" latinLnBrk="0" hangingPunct="1">
              <a:lnSpc>
                <a:spcPct val="90000"/>
              </a:lnSpc>
              <a:spcBef>
                <a:spcPts val="500"/>
              </a:spcBef>
              <a:buClr>
                <a:srgbClr val="E0A141"/>
              </a:buClr>
              <a:buFont typeface="Arial" panose="020B0604020202020204" pitchFamily="34" charset="0"/>
              <a:buChar char="•"/>
              <a:defRPr sz="1800" kern="1200">
                <a:solidFill>
                  <a:srgbClr val="635F59"/>
                </a:solidFill>
                <a:latin typeface="Calibri" panose="020F0502020204030204" pitchFamily="34" charset="0"/>
                <a:ea typeface="Roboto" panose="02000000000000000000" pitchFamily="2" charset="0"/>
                <a:cs typeface="Calibri" panose="020F0502020204030204" pitchFamily="34" charset="0"/>
              </a:defRPr>
            </a:lvl4pPr>
            <a:lvl5pPr marL="2057400" indent="-228600" algn="l" defTabSz="914400" rtl="0" eaLnBrk="1" latinLnBrk="0" hangingPunct="1">
              <a:lnSpc>
                <a:spcPct val="90000"/>
              </a:lnSpc>
              <a:spcBef>
                <a:spcPts val="500"/>
              </a:spcBef>
              <a:buClr>
                <a:srgbClr val="E0A141"/>
              </a:buClr>
              <a:buFont typeface="Arial" panose="020B0604020202020204" pitchFamily="34" charset="0"/>
              <a:buChar char="•"/>
              <a:defRPr sz="1800" kern="1200">
                <a:solidFill>
                  <a:srgbClr val="635F59"/>
                </a:solidFill>
                <a:latin typeface="Calibri" panose="020F0502020204030204" pitchFamily="34" charset="0"/>
                <a:ea typeface="Roboto" panose="02000000000000000000" pitchFamily="2"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itchFamily="2" charset="2"/>
              <a:buNone/>
            </a:pPr>
            <a:r>
              <a:rPr lang="en-US" sz="3200" b="1" i="1">
                <a:solidFill>
                  <a:srgbClr val="ED9D11"/>
                </a:solidFill>
              </a:rPr>
              <a:t>The </a:t>
            </a:r>
            <a:r>
              <a:rPr lang="en-US" sz="3200" b="1" i="1" err="1">
                <a:solidFill>
                  <a:srgbClr val="ED9D11"/>
                </a:solidFill>
              </a:rPr>
              <a:t>PrEP</a:t>
            </a:r>
            <a:r>
              <a:rPr lang="en-US" sz="3200" b="1" i="1">
                <a:solidFill>
                  <a:srgbClr val="ED9D11"/>
                </a:solidFill>
              </a:rPr>
              <a:t> ring was shown to have a strong safety profile with no safety concerns</a:t>
            </a:r>
          </a:p>
          <a:p>
            <a:r>
              <a:rPr lang="en-US" sz="2000">
                <a:solidFill>
                  <a:schemeClr val="bg1"/>
                </a:solidFill>
              </a:rPr>
              <a:t>No difference between </a:t>
            </a:r>
            <a:r>
              <a:rPr lang="en-US" sz="2000" err="1">
                <a:solidFill>
                  <a:schemeClr val="bg1"/>
                </a:solidFill>
              </a:rPr>
              <a:t>dapivirine</a:t>
            </a:r>
            <a:r>
              <a:rPr lang="en-US" sz="2000">
                <a:solidFill>
                  <a:schemeClr val="bg1"/>
                </a:solidFill>
              </a:rPr>
              <a:t> and placebo groups in:</a:t>
            </a:r>
          </a:p>
          <a:p>
            <a:pPr lvl="1"/>
            <a:r>
              <a:rPr lang="en-US" sz="1800">
                <a:solidFill>
                  <a:schemeClr val="bg1"/>
                </a:solidFill>
              </a:rPr>
              <a:t>Number of side effects/health problems</a:t>
            </a:r>
          </a:p>
          <a:p>
            <a:pPr lvl="1"/>
            <a:r>
              <a:rPr lang="en-US" sz="1800">
                <a:solidFill>
                  <a:schemeClr val="bg1"/>
                </a:solidFill>
              </a:rPr>
              <a:t>Number of pregnancies</a:t>
            </a:r>
          </a:p>
          <a:p>
            <a:pPr lvl="1"/>
            <a:r>
              <a:rPr lang="en-US" sz="1800">
                <a:solidFill>
                  <a:schemeClr val="bg1"/>
                </a:solidFill>
              </a:rPr>
              <a:t>Number of STIs</a:t>
            </a:r>
          </a:p>
          <a:p>
            <a:r>
              <a:rPr lang="en-US" sz="2000">
                <a:solidFill>
                  <a:schemeClr val="bg1"/>
                </a:solidFill>
              </a:rPr>
              <a:t>No statistically significant HIV-1 drug resistance</a:t>
            </a:r>
          </a:p>
          <a:p>
            <a:r>
              <a:rPr lang="en-US" sz="2000">
                <a:solidFill>
                  <a:schemeClr val="bg1"/>
                </a:solidFill>
              </a:rPr>
              <a:t>Side effects were generally mild to moderate and resolved with no interruption in ring use</a:t>
            </a:r>
          </a:p>
          <a:p>
            <a:pPr lvl="1"/>
            <a:r>
              <a:rPr lang="en-US" sz="1800">
                <a:solidFill>
                  <a:schemeClr val="bg1"/>
                </a:solidFill>
              </a:rPr>
              <a:t>Common side effects included UTIs, vaginal discharge, itching, and pelvic and lower abdominal pain</a:t>
            </a:r>
          </a:p>
        </p:txBody>
      </p:sp>
      <p:pic>
        <p:nvPicPr>
          <p:cNvPr id="5" name="Picture 4" descr="A person holding a magnifying glass&#10;&#10;Description automatically generated with low confidence">
            <a:extLst>
              <a:ext uri="{FF2B5EF4-FFF2-40B4-BE49-F238E27FC236}">
                <a16:creationId xmlns:a16="http://schemas.microsoft.com/office/drawing/2014/main" id="{33FC07AB-366B-3E85-A418-5130C6F1294F}"/>
              </a:ext>
            </a:extLst>
          </p:cNvPr>
          <p:cNvPicPr>
            <a:picLocks noChangeAspect="1"/>
          </p:cNvPicPr>
          <p:nvPr/>
        </p:nvPicPr>
        <p:blipFill rotWithShape="1">
          <a:blip r:embed="rId3"/>
          <a:srcRect l="14337" r="11159"/>
          <a:stretch/>
        </p:blipFill>
        <p:spPr>
          <a:xfrm>
            <a:off x="6015110" y="1586229"/>
            <a:ext cx="5023892" cy="44953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780089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A910A7-10B3-A14C-ADAC-26595BB9A78C}"/>
              </a:ext>
            </a:extLst>
          </p:cNvPr>
          <p:cNvSpPr>
            <a:spLocks noGrp="1"/>
          </p:cNvSpPr>
          <p:nvPr>
            <p:ph type="title"/>
          </p:nvPr>
        </p:nvSpPr>
        <p:spPr>
          <a:xfrm>
            <a:off x="0" y="190956"/>
            <a:ext cx="11164186" cy="1143000"/>
          </a:xfrm>
        </p:spPr>
        <p:txBody>
          <a:bodyPr/>
          <a:lstStyle/>
          <a:p>
            <a:r>
              <a:rPr lang="en-US"/>
              <a:t>PrEP Ring Phase IIIB/Open-label Trials At-A-Glance</a:t>
            </a:r>
          </a:p>
        </p:txBody>
      </p:sp>
      <p:graphicFrame>
        <p:nvGraphicFramePr>
          <p:cNvPr id="11" name="Table 10">
            <a:extLst>
              <a:ext uri="{FF2B5EF4-FFF2-40B4-BE49-F238E27FC236}">
                <a16:creationId xmlns:a16="http://schemas.microsoft.com/office/drawing/2014/main" id="{FCE75721-5F45-4103-BB48-136C942BE79C}"/>
              </a:ext>
            </a:extLst>
          </p:cNvPr>
          <p:cNvGraphicFramePr>
            <a:graphicFrameLocks noGrp="1"/>
          </p:cNvGraphicFramePr>
          <p:nvPr>
            <p:extLst>
              <p:ext uri="{D42A27DB-BD31-4B8C-83A1-F6EECF244321}">
                <p14:modId xmlns:p14="http://schemas.microsoft.com/office/powerpoint/2010/main" val="3970054980"/>
              </p:ext>
            </p:extLst>
          </p:nvPr>
        </p:nvGraphicFramePr>
        <p:xfrm>
          <a:off x="671154" y="1159377"/>
          <a:ext cx="9821877" cy="5507667"/>
        </p:xfrm>
        <a:graphic>
          <a:graphicData uri="http://schemas.openxmlformats.org/drawingml/2006/table">
            <a:tbl>
              <a:tblPr firstRow="1" bandRow="1">
                <a:tableStyleId>{0E3FDE45-AF77-4B5C-9715-49D594BDF05E}</a:tableStyleId>
              </a:tblPr>
              <a:tblGrid>
                <a:gridCol w="2654123">
                  <a:extLst>
                    <a:ext uri="{9D8B030D-6E8A-4147-A177-3AD203B41FA5}">
                      <a16:colId xmlns:a16="http://schemas.microsoft.com/office/drawing/2014/main" val="20000"/>
                    </a:ext>
                  </a:extLst>
                </a:gridCol>
                <a:gridCol w="3583877">
                  <a:extLst>
                    <a:ext uri="{9D8B030D-6E8A-4147-A177-3AD203B41FA5}">
                      <a16:colId xmlns:a16="http://schemas.microsoft.com/office/drawing/2014/main" val="20001"/>
                    </a:ext>
                  </a:extLst>
                </a:gridCol>
                <a:gridCol w="186212">
                  <a:extLst>
                    <a:ext uri="{9D8B030D-6E8A-4147-A177-3AD203B41FA5}">
                      <a16:colId xmlns:a16="http://schemas.microsoft.com/office/drawing/2014/main" val="910378739"/>
                    </a:ext>
                  </a:extLst>
                </a:gridCol>
                <a:gridCol w="3397665">
                  <a:extLst>
                    <a:ext uri="{9D8B030D-6E8A-4147-A177-3AD203B41FA5}">
                      <a16:colId xmlns:a16="http://schemas.microsoft.com/office/drawing/2014/main" val="20002"/>
                    </a:ext>
                  </a:extLst>
                </a:gridCol>
              </a:tblGrid>
              <a:tr h="1015400">
                <a:tc>
                  <a:txBody>
                    <a:bodyPr/>
                    <a:lstStyle/>
                    <a:p>
                      <a:endParaRPr lang="en-US" sz="1950">
                        <a:solidFill>
                          <a:schemeClr val="tx1">
                            <a:lumMod val="75000"/>
                          </a:schemeClr>
                        </a:solidFill>
                        <a:latin typeface="Arial" panose="020B0604020202020204" pitchFamily="34" charset="0"/>
                        <a:cs typeface="Arial" panose="020B0604020202020204" pitchFamily="34" charset="0"/>
                      </a:endParaRPr>
                    </a:p>
                  </a:txBody>
                  <a:tcPr marT="45702" marB="45702"/>
                </a:tc>
                <a:tc gridSpan="2">
                  <a:txBody>
                    <a:bodyPr/>
                    <a:lstStyle/>
                    <a:p>
                      <a:pPr algn="ctr"/>
                      <a:r>
                        <a:rPr lang="en-US" sz="1950" b="1" kern="1200">
                          <a:solidFill>
                            <a:schemeClr val="tx1">
                              <a:lumMod val="75000"/>
                            </a:schemeClr>
                          </a:solidFill>
                          <a:hlinkClick r:id="rId2"/>
                        </a:rPr>
                        <a:t>IPM 032/DREAM</a:t>
                      </a:r>
                      <a:endParaRPr lang="en-ZA" sz="1950" b="1" kern="1200">
                        <a:solidFill>
                          <a:schemeClr val="tx1">
                            <a:lumMod val="75000"/>
                          </a:schemeClr>
                        </a:solidFill>
                        <a:latin typeface="Arial" charset="0"/>
                        <a:ea typeface="Arial" charset="0"/>
                        <a:cs typeface="Arial" charset="0"/>
                      </a:endParaRPr>
                    </a:p>
                  </a:txBody>
                  <a:tcPr marT="45702" marB="45702" anchor="ctr"/>
                </a:tc>
                <a:tc hMerge="1">
                  <a:txBody>
                    <a:bodyPr/>
                    <a:lstStyle/>
                    <a:p>
                      <a:endParaRPr lang="en-US"/>
                    </a:p>
                  </a:txBody>
                  <a:tcPr/>
                </a:tc>
                <a:tc>
                  <a:txBody>
                    <a:bodyPr/>
                    <a:lstStyle/>
                    <a:p>
                      <a:pPr marL="0" algn="ctr" defTabSz="457200" rtl="0" eaLnBrk="1" latinLnBrk="0" hangingPunct="1"/>
                      <a:r>
                        <a:rPr lang="en-US" sz="1950" b="1" kern="1200">
                          <a:solidFill>
                            <a:schemeClr val="tx1">
                              <a:lumMod val="75000"/>
                            </a:schemeClr>
                          </a:solidFill>
                          <a:hlinkClick r:id="rId3"/>
                        </a:rPr>
                        <a:t>MTN-025/HOPE</a:t>
                      </a:r>
                      <a:endParaRPr lang="en-US" sz="1950" b="1" kern="1200">
                        <a:solidFill>
                          <a:schemeClr val="tx1">
                            <a:lumMod val="75000"/>
                          </a:schemeClr>
                        </a:solidFill>
                        <a:latin typeface="Arial" charset="0"/>
                        <a:ea typeface="Arial" charset="0"/>
                        <a:cs typeface="Arial" charset="0"/>
                      </a:endParaRPr>
                    </a:p>
                  </a:txBody>
                  <a:tcPr marT="45702" marB="45702" anchor="ctr"/>
                </a:tc>
                <a:extLst>
                  <a:ext uri="{0D108BD9-81ED-4DB2-BD59-A6C34878D82A}">
                    <a16:rowId xmlns:a16="http://schemas.microsoft.com/office/drawing/2014/main" val="10000"/>
                  </a:ext>
                </a:extLst>
              </a:tr>
              <a:tr h="415693">
                <a:tc>
                  <a:txBody>
                    <a:bodyPr/>
                    <a:lstStyle/>
                    <a:p>
                      <a:r>
                        <a:rPr lang="en-US" sz="1950" b="1" kern="1200">
                          <a:solidFill>
                            <a:schemeClr val="tx1">
                              <a:lumMod val="75000"/>
                            </a:schemeClr>
                          </a:solidFill>
                        </a:rPr>
                        <a:t>Primary Objective</a:t>
                      </a:r>
                      <a:endParaRPr lang="en-US" sz="1950" b="1" kern="1200">
                        <a:solidFill>
                          <a:schemeClr val="tx1">
                            <a:lumMod val="75000"/>
                          </a:schemeClr>
                        </a:solidFill>
                        <a:latin typeface="Arial" charset="0"/>
                        <a:ea typeface="Arial" charset="0"/>
                        <a:cs typeface="Arial" charset="0"/>
                      </a:endParaRPr>
                    </a:p>
                  </a:txBody>
                  <a:tcPr marT="45702" marB="45702"/>
                </a:tc>
                <a:tc gridSpan="3">
                  <a:txBody>
                    <a:bodyPr/>
                    <a:lstStyle/>
                    <a:p>
                      <a:pPr algn="ctr"/>
                      <a:r>
                        <a:rPr lang="en-US" sz="1950" kern="1200">
                          <a:solidFill>
                            <a:schemeClr val="tx1">
                              <a:lumMod val="75000"/>
                            </a:schemeClr>
                          </a:solidFill>
                        </a:rPr>
                        <a:t>Long-term safety and adherence</a:t>
                      </a:r>
                      <a:endParaRPr lang="en-US" sz="1950" kern="1200">
                        <a:solidFill>
                          <a:schemeClr val="tx1">
                            <a:lumMod val="75000"/>
                          </a:schemeClr>
                        </a:solidFill>
                        <a:latin typeface="Arial" charset="0"/>
                        <a:ea typeface="Arial" charset="0"/>
                        <a:cs typeface="Arial" charset="0"/>
                      </a:endParaRPr>
                    </a:p>
                  </a:txBody>
                  <a:tcPr marT="45702" marB="45702"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20970">
                <a:tc>
                  <a:txBody>
                    <a:bodyPr/>
                    <a:lstStyle/>
                    <a:p>
                      <a:r>
                        <a:rPr lang="en-US" sz="1950" b="1" kern="1200">
                          <a:solidFill>
                            <a:schemeClr val="tx1">
                              <a:lumMod val="75000"/>
                            </a:schemeClr>
                          </a:solidFill>
                        </a:rPr>
                        <a:t>Design</a:t>
                      </a:r>
                      <a:endParaRPr lang="en-US" sz="1950" b="1" kern="1200">
                        <a:solidFill>
                          <a:schemeClr val="tx1">
                            <a:lumMod val="75000"/>
                          </a:schemeClr>
                        </a:solidFill>
                        <a:latin typeface="Arial" charset="0"/>
                        <a:ea typeface="Arial" charset="0"/>
                        <a:cs typeface="Arial" charset="0"/>
                      </a:endParaRPr>
                    </a:p>
                  </a:txBody>
                  <a:tcPr marT="45702" marB="45702" anchor="ctr"/>
                </a:tc>
                <a:tc gridSpan="3">
                  <a:txBody>
                    <a:bodyPr/>
                    <a:lstStyle/>
                    <a:p>
                      <a:pPr marL="0" algn="ctr" defTabSz="457200" rtl="0" eaLnBrk="1" latinLnBrk="0" hangingPunct="1"/>
                      <a:r>
                        <a:rPr lang="en-US" sz="1950" kern="1200">
                          <a:solidFill>
                            <a:schemeClr val="tx1">
                              <a:lumMod val="75000"/>
                            </a:schemeClr>
                          </a:solidFill>
                        </a:rPr>
                        <a:t>Open-label</a:t>
                      </a:r>
                      <a:endParaRPr lang="en-US" sz="1950" kern="1200">
                        <a:solidFill>
                          <a:schemeClr val="tx1">
                            <a:lumMod val="75000"/>
                          </a:schemeClr>
                        </a:solidFill>
                        <a:latin typeface="Arial" charset="0"/>
                        <a:ea typeface="Arial" charset="0"/>
                        <a:cs typeface="Arial" charset="0"/>
                      </a:endParaRPr>
                    </a:p>
                  </a:txBody>
                  <a:tcPr marT="45702" marB="45702"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932529">
                <a:tc>
                  <a:txBody>
                    <a:bodyPr/>
                    <a:lstStyle/>
                    <a:p>
                      <a:pPr marL="0" algn="l" defTabSz="457200" rtl="0" eaLnBrk="1" latinLnBrk="0" hangingPunct="1"/>
                      <a:r>
                        <a:rPr lang="en-US" sz="1950" b="1" kern="1200">
                          <a:solidFill>
                            <a:schemeClr val="tx1">
                              <a:lumMod val="75000"/>
                            </a:schemeClr>
                          </a:solidFill>
                        </a:rPr>
                        <a:t>Number of participants</a:t>
                      </a:r>
                      <a:endParaRPr lang="en-US" sz="1950" b="1" kern="1200">
                        <a:solidFill>
                          <a:schemeClr val="tx1">
                            <a:lumMod val="75000"/>
                          </a:schemeClr>
                        </a:solidFill>
                        <a:latin typeface="Arial" charset="0"/>
                        <a:ea typeface="Arial" charset="0"/>
                        <a:cs typeface="Arial" charset="0"/>
                      </a:endParaRPr>
                    </a:p>
                  </a:txBody>
                  <a:tcPr marT="45702" marB="45702" anchor="ctr"/>
                </a:tc>
                <a:tc gridSpan="2">
                  <a:txBody>
                    <a:bodyPr/>
                    <a:lstStyle/>
                    <a:p>
                      <a:pPr marL="0" algn="ctr" defTabSz="457200" rtl="0" eaLnBrk="1" latinLnBrk="0" hangingPunct="1"/>
                      <a:r>
                        <a:rPr lang="en-US" sz="1950" kern="1200">
                          <a:solidFill>
                            <a:schemeClr val="tx1">
                              <a:lumMod val="75000"/>
                            </a:schemeClr>
                          </a:solidFill>
                        </a:rPr>
                        <a:t>≈ 950 former The Ring Study participants</a:t>
                      </a:r>
                      <a:endParaRPr lang="en-US" sz="1950" kern="1200">
                        <a:solidFill>
                          <a:schemeClr val="tx1">
                            <a:lumMod val="75000"/>
                          </a:schemeClr>
                        </a:solidFill>
                        <a:latin typeface="Arial" charset="0"/>
                        <a:ea typeface="Arial" charset="0"/>
                        <a:cs typeface="Arial" charset="0"/>
                      </a:endParaRPr>
                    </a:p>
                  </a:txBody>
                  <a:tcPr marT="45702" marB="45702" anchor="ctr"/>
                </a:tc>
                <a:tc hMerge="1">
                  <a:txBody>
                    <a:bodyPr/>
                    <a:lstStyle/>
                    <a:p>
                      <a:endParaRPr lang="en-US"/>
                    </a:p>
                  </a:txBody>
                  <a:tcPr/>
                </a:tc>
                <a:tc>
                  <a:txBody>
                    <a:bodyPr/>
                    <a:lstStyle/>
                    <a:p>
                      <a:pPr marL="0" algn="ctr" defTabSz="457200" rtl="0" eaLnBrk="1" latinLnBrk="0" hangingPunct="1"/>
                      <a:r>
                        <a:rPr lang="en-US" sz="1950" kern="1200" baseline="0">
                          <a:solidFill>
                            <a:schemeClr val="tx1">
                              <a:lumMod val="75000"/>
                            </a:schemeClr>
                          </a:solidFill>
                        </a:rPr>
                        <a:t>≈ 1,400 f</a:t>
                      </a:r>
                      <a:r>
                        <a:rPr lang="en-US" sz="1950" kern="1200">
                          <a:solidFill>
                            <a:schemeClr val="tx1">
                              <a:lumMod val="75000"/>
                            </a:schemeClr>
                          </a:solidFill>
                        </a:rPr>
                        <a:t>ormer ASPIRE participants</a:t>
                      </a:r>
                      <a:endParaRPr lang="en-US" sz="1950" kern="1200">
                        <a:solidFill>
                          <a:schemeClr val="tx1">
                            <a:lumMod val="75000"/>
                          </a:schemeClr>
                        </a:solidFill>
                        <a:latin typeface="Arial" charset="0"/>
                        <a:ea typeface="Arial" charset="0"/>
                        <a:cs typeface="Arial" charset="0"/>
                      </a:endParaRPr>
                    </a:p>
                  </a:txBody>
                  <a:tcPr marT="45702" marB="45702" anchor="ctr"/>
                </a:tc>
                <a:extLst>
                  <a:ext uri="{0D108BD9-81ED-4DB2-BD59-A6C34878D82A}">
                    <a16:rowId xmlns:a16="http://schemas.microsoft.com/office/drawing/2014/main" val="10003"/>
                  </a:ext>
                </a:extLst>
              </a:tr>
              <a:tr h="733644">
                <a:tc>
                  <a:txBody>
                    <a:bodyPr/>
                    <a:lstStyle/>
                    <a:p>
                      <a:pPr marL="0" algn="l" defTabSz="457200" rtl="0" eaLnBrk="1" latinLnBrk="0" hangingPunct="1"/>
                      <a:r>
                        <a:rPr lang="en-US" sz="1950" b="1" kern="1200">
                          <a:solidFill>
                            <a:schemeClr val="tx1">
                              <a:lumMod val="75000"/>
                            </a:schemeClr>
                          </a:solidFill>
                        </a:rPr>
                        <a:t>Follow-up regimens</a:t>
                      </a:r>
                      <a:endParaRPr lang="en-US" sz="1950" b="1" kern="1200">
                        <a:solidFill>
                          <a:schemeClr val="tx1">
                            <a:lumMod val="75000"/>
                          </a:schemeClr>
                        </a:solidFill>
                        <a:latin typeface="Arial" charset="0"/>
                        <a:ea typeface="Arial" charset="0"/>
                        <a:cs typeface="Arial" charset="0"/>
                      </a:endParaRPr>
                    </a:p>
                  </a:txBody>
                  <a:tcPr anchor="ctr"/>
                </a:tc>
                <a:tc gridSpan="2">
                  <a:txBody>
                    <a:bodyPr/>
                    <a:lstStyle/>
                    <a:p>
                      <a:pPr algn="ctr"/>
                      <a:r>
                        <a:rPr lang="en-US" sz="1950" kern="1200">
                          <a:solidFill>
                            <a:schemeClr val="tx1">
                              <a:lumMod val="75000"/>
                            </a:schemeClr>
                          </a:solidFill>
                        </a:rPr>
                        <a:t>Monthly for 2 months followed by quarterly visits</a:t>
                      </a:r>
                      <a:endParaRPr lang="en-US" sz="1950" kern="1200">
                        <a:solidFill>
                          <a:schemeClr val="tx1">
                            <a:lumMod val="75000"/>
                          </a:schemeClr>
                        </a:solidFill>
                        <a:latin typeface="Arial" charset="0"/>
                        <a:ea typeface="Arial" charset="0"/>
                        <a:cs typeface="Arial" charset="0"/>
                      </a:endParaRPr>
                    </a:p>
                  </a:txBody>
                  <a:tcPr anchor="ctr"/>
                </a:tc>
                <a:tc hMerge="1">
                  <a:txBody>
                    <a:bodyPr/>
                    <a:lstStyle/>
                    <a:p>
                      <a:pPr algn="ctr"/>
                      <a:endParaRPr lang="en-US" sz="1950" kern="1200">
                        <a:solidFill>
                          <a:schemeClr val="tx1">
                            <a:lumMod val="75000"/>
                          </a:schemeClr>
                        </a:solidFill>
                        <a:latin typeface="Arial" charset="0"/>
                        <a:ea typeface="Arial" charset="0"/>
                        <a:cs typeface="Arial" charset="0"/>
                      </a:endParaRPr>
                    </a:p>
                  </a:txBody>
                  <a:tcPr anchor="ctr"/>
                </a:tc>
                <a:tc>
                  <a:txBody>
                    <a:bodyPr/>
                    <a:lstStyle/>
                    <a:p>
                      <a:pPr marL="0" algn="ctr" defTabSz="914400" rtl="0" eaLnBrk="1" latinLnBrk="0" hangingPunct="1"/>
                      <a:r>
                        <a:rPr lang="en-US" sz="2000" kern="1200">
                          <a:solidFill>
                            <a:schemeClr val="tx1">
                              <a:lumMod val="75000"/>
                            </a:schemeClr>
                          </a:solidFill>
                          <a:latin typeface="+mn-lt"/>
                          <a:ea typeface="+mn-ea"/>
                          <a:cs typeface="+mn-cs"/>
                        </a:rPr>
                        <a:t>Monthly for 3 months followed by quarterly visits</a:t>
                      </a:r>
                    </a:p>
                  </a:txBody>
                  <a:tcPr anchor="ctr"/>
                </a:tc>
                <a:extLst>
                  <a:ext uri="{0D108BD9-81ED-4DB2-BD59-A6C34878D82A}">
                    <a16:rowId xmlns:a16="http://schemas.microsoft.com/office/drawing/2014/main" val="10004"/>
                  </a:ext>
                </a:extLst>
              </a:tr>
              <a:tr h="733644">
                <a:tc>
                  <a:txBody>
                    <a:bodyPr/>
                    <a:lstStyle/>
                    <a:p>
                      <a:pPr marL="0" algn="l" defTabSz="457200" rtl="0" eaLnBrk="1" latinLnBrk="0" hangingPunct="1"/>
                      <a:r>
                        <a:rPr lang="en-US" sz="1950" b="1" kern="1200">
                          <a:solidFill>
                            <a:schemeClr val="tx1">
                              <a:lumMod val="75000"/>
                            </a:schemeClr>
                          </a:solidFill>
                          <a:latin typeface="+mn-lt"/>
                          <a:ea typeface="Arial" charset="0"/>
                          <a:cs typeface="Arial" charset="0"/>
                        </a:rPr>
                        <a:t>Ring use requirements</a:t>
                      </a:r>
                    </a:p>
                  </a:txBody>
                  <a:tcPr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olidFill>
                            <a:schemeClr val="tx1">
                              <a:lumMod val="75000"/>
                            </a:schemeClr>
                          </a:solidFill>
                        </a:rPr>
                        <a:t>Ring use REQUIRED</a:t>
                      </a:r>
                      <a:endParaRPr lang="en-US" sz="1950" kern="1200">
                        <a:solidFill>
                          <a:schemeClr val="tx1">
                            <a:lumMod val="75000"/>
                          </a:schemeClr>
                        </a:solidFill>
                        <a:latin typeface="Arial" charset="0"/>
                        <a:ea typeface="Arial" charset="0"/>
                        <a:cs typeface="Arial" charset="0"/>
                      </a:endParaRPr>
                    </a:p>
                  </a:txBody>
                  <a:tcPr anchor="ctr"/>
                </a:tc>
                <a:tc hMerge="1">
                  <a:txBody>
                    <a:bodyPr/>
                    <a:lstStyle/>
                    <a:p>
                      <a:pPr algn="ctr"/>
                      <a:endParaRPr lang="en-US" sz="1950" kern="1200">
                        <a:solidFill>
                          <a:schemeClr val="tx1">
                            <a:lumMod val="75000"/>
                          </a:schemeClr>
                        </a:solidFill>
                        <a:latin typeface="Arial" charset="0"/>
                        <a:ea typeface="Arial" charset="0"/>
                        <a:cs typeface="Arial" charset="0"/>
                      </a:endParaRPr>
                    </a:p>
                  </a:txBody>
                  <a:tcPr anchor="ctr"/>
                </a:tc>
                <a:tc>
                  <a:txBody>
                    <a:bodyPr/>
                    <a:lstStyle/>
                    <a:p>
                      <a:pPr algn="ctr"/>
                      <a:r>
                        <a:rPr lang="en-US" sz="2000" kern="1200">
                          <a:solidFill>
                            <a:schemeClr val="tx1">
                              <a:lumMod val="75000"/>
                            </a:schemeClr>
                          </a:solidFill>
                          <a:latin typeface="+mn-lt"/>
                          <a:ea typeface="+mn-ea"/>
                          <a:cs typeface="+mn-cs"/>
                        </a:rPr>
                        <a:t>Ring use OPTIONAL</a:t>
                      </a:r>
                    </a:p>
                  </a:txBody>
                  <a:tcPr anchor="ctr"/>
                </a:tc>
                <a:extLst>
                  <a:ext uri="{0D108BD9-81ED-4DB2-BD59-A6C34878D82A}">
                    <a16:rowId xmlns:a16="http://schemas.microsoft.com/office/drawing/2014/main" val="783153878"/>
                  </a:ext>
                </a:extLst>
              </a:tr>
              <a:tr h="415693">
                <a:tc>
                  <a:txBody>
                    <a:bodyPr/>
                    <a:lstStyle/>
                    <a:p>
                      <a:pPr marL="0" algn="l" defTabSz="457200" rtl="0" eaLnBrk="1" latinLnBrk="0" hangingPunct="1"/>
                      <a:r>
                        <a:rPr lang="en-US" sz="1950" b="1" kern="1200">
                          <a:solidFill>
                            <a:schemeClr val="tx1">
                              <a:lumMod val="75000"/>
                            </a:schemeClr>
                          </a:solidFill>
                        </a:rPr>
                        <a:t>Treatment regimen</a:t>
                      </a:r>
                      <a:endParaRPr lang="en-US" sz="1950" b="1" kern="1200">
                        <a:solidFill>
                          <a:schemeClr val="tx1">
                            <a:lumMod val="75000"/>
                          </a:schemeClr>
                        </a:solidFill>
                        <a:latin typeface="Arial" charset="0"/>
                        <a:ea typeface="Arial" charset="0"/>
                        <a:cs typeface="Arial" charset="0"/>
                      </a:endParaRPr>
                    </a:p>
                  </a:txBody>
                  <a:tcPr marT="45702" marB="45702" anchor="ctr"/>
                </a:tc>
                <a:tc gridSpan="3">
                  <a:txBody>
                    <a:bodyPr/>
                    <a:lstStyle/>
                    <a:p>
                      <a:pPr algn="ctr"/>
                      <a:r>
                        <a:rPr lang="en-US" sz="1950" kern="1200">
                          <a:solidFill>
                            <a:schemeClr val="tx1">
                              <a:lumMod val="75000"/>
                            </a:schemeClr>
                          </a:solidFill>
                        </a:rPr>
                        <a:t>1-monthly ring replacement; approx. 1-year follow-up</a:t>
                      </a:r>
                      <a:endParaRPr lang="en-US" sz="1950" kern="1200">
                        <a:solidFill>
                          <a:schemeClr val="tx1">
                            <a:lumMod val="75000"/>
                          </a:schemeClr>
                        </a:solidFill>
                        <a:latin typeface="Arial" charset="0"/>
                        <a:ea typeface="Arial" charset="0"/>
                        <a:cs typeface="Arial" charset="0"/>
                      </a:endParaRPr>
                    </a:p>
                  </a:txBody>
                  <a:tcPr marT="45702" marB="45702"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15693">
                <a:tc>
                  <a:txBody>
                    <a:bodyPr/>
                    <a:lstStyle/>
                    <a:p>
                      <a:pPr marL="0" algn="l" defTabSz="457200" rtl="0" eaLnBrk="1" latinLnBrk="0" hangingPunct="1"/>
                      <a:r>
                        <a:rPr lang="en-US" sz="1950" b="1" kern="1200">
                          <a:solidFill>
                            <a:schemeClr val="tx1">
                              <a:lumMod val="75000"/>
                            </a:schemeClr>
                          </a:solidFill>
                        </a:rPr>
                        <a:t>Launch date</a:t>
                      </a:r>
                      <a:endParaRPr lang="en-US" sz="1950" b="1" kern="1200">
                        <a:solidFill>
                          <a:schemeClr val="tx1">
                            <a:lumMod val="75000"/>
                          </a:schemeClr>
                        </a:solidFill>
                        <a:latin typeface="Arial" charset="0"/>
                        <a:ea typeface="Arial" charset="0"/>
                        <a:cs typeface="Arial" charset="0"/>
                      </a:endParaRPr>
                    </a:p>
                  </a:txBody>
                  <a:tcPr marT="45702" marB="45702" anchor="ctr"/>
                </a:tc>
                <a:tc gridSpan="3">
                  <a:txBody>
                    <a:bodyPr/>
                    <a:lstStyle/>
                    <a:p>
                      <a:pPr algn="ctr"/>
                      <a:r>
                        <a:rPr lang="en-US" sz="1950" kern="1200">
                          <a:solidFill>
                            <a:schemeClr val="tx1">
                              <a:lumMod val="75000"/>
                            </a:schemeClr>
                          </a:solidFill>
                        </a:rPr>
                        <a:t>July 2016</a:t>
                      </a:r>
                      <a:endParaRPr lang="en-US" sz="1950" kern="1200">
                        <a:solidFill>
                          <a:schemeClr val="tx1">
                            <a:lumMod val="75000"/>
                          </a:schemeClr>
                        </a:solidFill>
                        <a:latin typeface="Arial" charset="0"/>
                        <a:ea typeface="Arial" charset="0"/>
                        <a:cs typeface="Arial" charset="0"/>
                      </a:endParaRPr>
                    </a:p>
                  </a:txBody>
                  <a:tcPr marT="45702" marB="45702"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24401">
                <a:tc>
                  <a:txBody>
                    <a:bodyPr/>
                    <a:lstStyle/>
                    <a:p>
                      <a:pPr marL="0" algn="l" defTabSz="457200" rtl="0" eaLnBrk="1" latinLnBrk="0" hangingPunct="1"/>
                      <a:r>
                        <a:rPr lang="en-US" sz="1950" b="1" kern="1200">
                          <a:solidFill>
                            <a:schemeClr val="tx1">
                              <a:lumMod val="75000"/>
                            </a:schemeClr>
                          </a:solidFill>
                        </a:rPr>
                        <a:t>Completion date</a:t>
                      </a:r>
                      <a:endParaRPr lang="en-US" sz="1950" b="1" kern="1200">
                        <a:solidFill>
                          <a:schemeClr val="tx1">
                            <a:lumMod val="75000"/>
                          </a:schemeClr>
                        </a:solidFill>
                        <a:latin typeface="Arial" charset="0"/>
                        <a:ea typeface="Arial" charset="0"/>
                        <a:cs typeface="Arial" charset="0"/>
                      </a:endParaRPr>
                    </a:p>
                  </a:txBody>
                  <a:tcPr marT="45702" marB="45702" anchor="ctr"/>
                </a:tc>
                <a:tc>
                  <a:txBody>
                    <a:bodyPr/>
                    <a:lstStyle/>
                    <a:p>
                      <a:pPr algn="ctr"/>
                      <a:r>
                        <a:rPr lang="en-US" sz="1950" strike="noStrike" kern="1200">
                          <a:solidFill>
                            <a:schemeClr val="tx1">
                              <a:lumMod val="75000"/>
                            </a:schemeClr>
                          </a:solidFill>
                        </a:rPr>
                        <a:t>January 2019</a:t>
                      </a:r>
                      <a:endParaRPr lang="en-US" sz="1950" strike="noStrike" kern="1200">
                        <a:solidFill>
                          <a:schemeClr val="tx1">
                            <a:lumMod val="75000"/>
                          </a:schemeClr>
                        </a:solidFill>
                        <a:latin typeface="Arial" charset="0"/>
                        <a:ea typeface="Arial" charset="0"/>
                        <a:cs typeface="Arial" charset="0"/>
                      </a:endParaRPr>
                    </a:p>
                  </a:txBody>
                  <a:tcPr marT="45702" marB="45702" anchor="ctr"/>
                </a:tc>
                <a:tc gridSpan="2">
                  <a:txBody>
                    <a:bodyPr/>
                    <a:lstStyle/>
                    <a:p>
                      <a:pPr algn="ctr"/>
                      <a:r>
                        <a:rPr lang="en-US" sz="1950" strike="noStrike" kern="1200">
                          <a:solidFill>
                            <a:schemeClr val="tx1">
                              <a:lumMod val="75000"/>
                            </a:schemeClr>
                          </a:solidFill>
                        </a:rPr>
                        <a:t>October 2018</a:t>
                      </a:r>
                      <a:endParaRPr lang="en-US" sz="1950" strike="noStrike" kern="1200">
                        <a:solidFill>
                          <a:schemeClr val="tx1">
                            <a:lumMod val="75000"/>
                          </a:schemeClr>
                        </a:solidFill>
                        <a:latin typeface="Arial" charset="0"/>
                        <a:ea typeface="Arial" charset="0"/>
                        <a:cs typeface="Arial" charset="0"/>
                      </a:endParaRPr>
                    </a:p>
                  </a:txBody>
                  <a:tcPr marT="45702" marB="45702" anchor="ctr"/>
                </a:tc>
                <a:tc hMerge="1">
                  <a:txBody>
                    <a:bodyPr/>
                    <a:lstStyle/>
                    <a:p>
                      <a:endParaRPr lang="en-US"/>
                    </a:p>
                  </a:txBody>
                  <a:tcPr/>
                </a:tc>
                <a:extLst>
                  <a:ext uri="{0D108BD9-81ED-4DB2-BD59-A6C34878D82A}">
                    <a16:rowId xmlns:a16="http://schemas.microsoft.com/office/drawing/2014/main" val="10007"/>
                  </a:ext>
                </a:extLst>
              </a:tr>
            </a:tbl>
          </a:graphicData>
        </a:graphic>
      </p:graphicFrame>
      <p:pic>
        <p:nvPicPr>
          <p:cNvPr id="7" name="Picture 7">
            <a:extLst>
              <a:ext uri="{FF2B5EF4-FFF2-40B4-BE49-F238E27FC236}">
                <a16:creationId xmlns:a16="http://schemas.microsoft.com/office/drawing/2014/main" id="{B1FAD7AE-BDAE-4B44-B829-F2D459D8A51D}"/>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53040" y="1492847"/>
            <a:ext cx="12931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DREAMS logo.pdf">
            <a:extLst>
              <a:ext uri="{FF2B5EF4-FFF2-40B4-BE49-F238E27FC236}">
                <a16:creationId xmlns:a16="http://schemas.microsoft.com/office/drawing/2014/main" id="{28A81993-D02E-4F67-9829-9CBB6E3E6A29}"/>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3472784" y="1340636"/>
            <a:ext cx="833399" cy="702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08581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A910A7-10B3-A14C-ADAC-26595BB9A78C}"/>
              </a:ext>
            </a:extLst>
          </p:cNvPr>
          <p:cNvSpPr>
            <a:spLocks noGrp="1"/>
          </p:cNvSpPr>
          <p:nvPr>
            <p:ph type="title"/>
          </p:nvPr>
        </p:nvSpPr>
        <p:spPr>
          <a:xfrm>
            <a:off x="0" y="190956"/>
            <a:ext cx="11972260" cy="1143000"/>
          </a:xfrm>
        </p:spPr>
        <p:txBody>
          <a:bodyPr/>
          <a:lstStyle/>
          <a:p>
            <a:r>
              <a:rPr lang="en-US"/>
              <a:t>PrEP Ring Open-label Trials: Summary results</a:t>
            </a:r>
          </a:p>
        </p:txBody>
      </p:sp>
      <p:sp>
        <p:nvSpPr>
          <p:cNvPr id="12" name="Title 1">
            <a:extLst>
              <a:ext uri="{FF2B5EF4-FFF2-40B4-BE49-F238E27FC236}">
                <a16:creationId xmlns:a16="http://schemas.microsoft.com/office/drawing/2014/main" id="{03A11EB4-6546-49E9-A8FE-F621B58562A0}"/>
              </a:ext>
            </a:extLst>
          </p:cNvPr>
          <p:cNvSpPr txBox="1">
            <a:spLocks/>
          </p:cNvSpPr>
          <p:nvPr/>
        </p:nvSpPr>
        <p:spPr>
          <a:xfrm>
            <a:off x="571699" y="1221527"/>
            <a:ext cx="2236442" cy="455138"/>
          </a:xfrm>
          <a:prstGeom prst="rect">
            <a:avLst/>
          </a:prstGeom>
        </p:spPr>
        <p:txBody>
          <a:bodyPr/>
          <a:lstStyle>
            <a:lvl1pPr algn="l" defTabSz="342900" rtl="0" eaLnBrk="1" latinLnBrk="0" hangingPunct="1">
              <a:spcBef>
                <a:spcPct val="0"/>
              </a:spcBef>
              <a:buNone/>
              <a:defRPr sz="3200" b="1" i="0" kern="1200">
                <a:solidFill>
                  <a:srgbClr val="15406B"/>
                </a:solidFill>
                <a:latin typeface="Arial"/>
                <a:ea typeface="+mj-ea"/>
                <a:cs typeface="Arial"/>
              </a:defRPr>
            </a:lvl1pPr>
          </a:lstStyle>
          <a:p>
            <a:pPr algn="ctr"/>
            <a:r>
              <a:rPr lang="en-US" sz="2250">
                <a:solidFill>
                  <a:schemeClr val="tx1">
                    <a:lumMod val="75000"/>
                  </a:schemeClr>
                </a:solidFill>
                <a:latin typeface="+mn-lt"/>
                <a:cs typeface="Arial" pitchFamily="34" charset="0"/>
                <a:hlinkClick r:id="rId3"/>
              </a:rPr>
              <a:t>DREAM</a:t>
            </a:r>
            <a:endParaRPr lang="en-US" sz="2250">
              <a:solidFill>
                <a:schemeClr val="tx1">
                  <a:lumMod val="75000"/>
                </a:schemeClr>
              </a:solidFill>
              <a:latin typeface="+mn-lt"/>
              <a:cs typeface="Arial" pitchFamily="34" charset="0"/>
            </a:endParaRPr>
          </a:p>
        </p:txBody>
      </p:sp>
      <p:sp>
        <p:nvSpPr>
          <p:cNvPr id="13" name="Title 1">
            <a:extLst>
              <a:ext uri="{FF2B5EF4-FFF2-40B4-BE49-F238E27FC236}">
                <a16:creationId xmlns:a16="http://schemas.microsoft.com/office/drawing/2014/main" id="{50A3044C-D6BC-472A-A4ED-BB936F320062}"/>
              </a:ext>
            </a:extLst>
          </p:cNvPr>
          <p:cNvSpPr txBox="1">
            <a:spLocks/>
          </p:cNvSpPr>
          <p:nvPr/>
        </p:nvSpPr>
        <p:spPr>
          <a:xfrm>
            <a:off x="1067370" y="3712353"/>
            <a:ext cx="1351430" cy="407885"/>
          </a:xfrm>
          <a:prstGeom prst="rect">
            <a:avLst/>
          </a:prstGeom>
        </p:spPr>
        <p:txBody>
          <a:bodyPr/>
          <a:lstStyle>
            <a:lvl1pPr algn="l" defTabSz="457200" rtl="0" eaLnBrk="1" latinLnBrk="0" hangingPunct="1">
              <a:spcBef>
                <a:spcPct val="0"/>
              </a:spcBef>
              <a:buNone/>
              <a:defRPr sz="3200" b="1" i="0" kern="1200">
                <a:solidFill>
                  <a:srgbClr val="15406B"/>
                </a:solidFill>
                <a:latin typeface="Arial"/>
                <a:ea typeface="+mj-ea"/>
                <a:cs typeface="Arial"/>
              </a:defRPr>
            </a:lvl1pPr>
          </a:lstStyle>
          <a:p>
            <a:pPr algn="ctr"/>
            <a:r>
              <a:rPr lang="en-US" sz="2250">
                <a:solidFill>
                  <a:schemeClr val="tx1">
                    <a:lumMod val="75000"/>
                  </a:schemeClr>
                </a:solidFill>
                <a:latin typeface="+mn-lt"/>
                <a:cs typeface="Arial" pitchFamily="34" charset="0"/>
                <a:hlinkClick r:id="rId4"/>
              </a:rPr>
              <a:t>HOPE</a:t>
            </a:r>
            <a:endParaRPr lang="en-US" sz="2250">
              <a:solidFill>
                <a:schemeClr val="tx1">
                  <a:lumMod val="75000"/>
                </a:schemeClr>
              </a:solidFill>
              <a:latin typeface="+mn-lt"/>
              <a:cs typeface="Arial" pitchFamily="34" charset="0"/>
            </a:endParaRPr>
          </a:p>
        </p:txBody>
      </p:sp>
      <p:sp>
        <p:nvSpPr>
          <p:cNvPr id="14" name="Content Placeholder 2">
            <a:extLst>
              <a:ext uri="{FF2B5EF4-FFF2-40B4-BE49-F238E27FC236}">
                <a16:creationId xmlns:a16="http://schemas.microsoft.com/office/drawing/2014/main" id="{AD05BD51-A4CD-4568-9451-06A6663CA586}"/>
              </a:ext>
            </a:extLst>
          </p:cNvPr>
          <p:cNvSpPr txBox="1">
            <a:spLocks/>
          </p:cNvSpPr>
          <p:nvPr/>
        </p:nvSpPr>
        <p:spPr>
          <a:xfrm>
            <a:off x="2749267" y="1685450"/>
            <a:ext cx="3169023" cy="150576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buSzPct val="120000"/>
              <a:buNone/>
            </a:pPr>
            <a:r>
              <a:rPr lang="en-US" sz="1400" b="1">
                <a:solidFill>
                  <a:schemeClr val="tx1">
                    <a:lumMod val="75000"/>
                  </a:schemeClr>
                </a:solidFill>
                <a:cs typeface="Arial"/>
              </a:rPr>
              <a:t>Observed HIV-1 incidence</a:t>
            </a:r>
            <a:r>
              <a:rPr lang="en-US" sz="1400">
                <a:solidFill>
                  <a:schemeClr val="tx1">
                    <a:lumMod val="75000"/>
                  </a:schemeClr>
                </a:solidFill>
                <a:cs typeface="Arial"/>
              </a:rPr>
              <a:t>:       </a:t>
            </a:r>
          </a:p>
          <a:p>
            <a:pPr marL="268288" lvl="1" indent="0">
              <a:spcBef>
                <a:spcPts val="0"/>
              </a:spcBef>
              <a:buSzPct val="120000"/>
              <a:buNone/>
            </a:pPr>
            <a:r>
              <a:rPr lang="en-US" sz="1400" b="1">
                <a:solidFill>
                  <a:schemeClr val="tx1">
                    <a:lumMod val="75000"/>
                  </a:schemeClr>
                </a:solidFill>
                <a:cs typeface="Arial"/>
              </a:rPr>
              <a:t>1.8</a:t>
            </a:r>
            <a:r>
              <a:rPr lang="pl-PL" sz="1400">
                <a:solidFill>
                  <a:schemeClr val="tx1">
                    <a:lumMod val="75000"/>
                  </a:schemeClr>
                </a:solidFill>
                <a:cs typeface="Arial"/>
              </a:rPr>
              <a:t> </a:t>
            </a:r>
            <a:r>
              <a:rPr lang="en-GB" sz="1400">
                <a:solidFill>
                  <a:schemeClr val="tx1">
                    <a:lumMod val="75000"/>
                  </a:schemeClr>
                </a:solidFill>
                <a:cs typeface="Arial"/>
              </a:rPr>
              <a:t>per 100 PY (95% CI: 1.0-2.6)</a:t>
            </a:r>
          </a:p>
          <a:p>
            <a:pPr marL="0" lvl="1" indent="0">
              <a:buSzPct val="120000"/>
              <a:buNone/>
            </a:pPr>
            <a:endParaRPr lang="en-GB" sz="1400" b="1">
              <a:solidFill>
                <a:schemeClr val="tx1">
                  <a:lumMod val="75000"/>
                </a:schemeClr>
              </a:solidFill>
              <a:cs typeface="Arial"/>
            </a:endParaRPr>
          </a:p>
          <a:p>
            <a:pPr marL="0" lvl="1" indent="0">
              <a:buSzPct val="120000"/>
              <a:buNone/>
            </a:pPr>
            <a:r>
              <a:rPr lang="en-GB" sz="1400" b="1">
                <a:solidFill>
                  <a:schemeClr val="tx1">
                    <a:lumMod val="75000"/>
                  </a:schemeClr>
                </a:solidFill>
                <a:cs typeface="Arial"/>
              </a:rPr>
              <a:t>Expected</a:t>
            </a:r>
            <a:r>
              <a:rPr lang="en-US" sz="1400" b="1">
                <a:solidFill>
                  <a:schemeClr val="tx1">
                    <a:lumMod val="75000"/>
                  </a:schemeClr>
                </a:solidFill>
                <a:cs typeface="Arial"/>
              </a:rPr>
              <a:t> HIV-1 incidence based on The Ring Study placebo group</a:t>
            </a:r>
            <a:r>
              <a:rPr lang="en-US" sz="1400">
                <a:solidFill>
                  <a:schemeClr val="tx1">
                    <a:lumMod val="75000"/>
                  </a:schemeClr>
                </a:solidFill>
                <a:cs typeface="Arial"/>
              </a:rPr>
              <a:t>:       </a:t>
            </a:r>
          </a:p>
          <a:p>
            <a:pPr marL="268288" lvl="1" indent="0">
              <a:spcBef>
                <a:spcPts val="0"/>
              </a:spcBef>
              <a:buSzPct val="120000"/>
              <a:buNone/>
            </a:pPr>
            <a:r>
              <a:rPr lang="en-US" sz="1400" b="1">
                <a:solidFill>
                  <a:schemeClr val="tx1">
                    <a:lumMod val="75000"/>
                  </a:schemeClr>
                </a:solidFill>
                <a:cs typeface="Arial"/>
              </a:rPr>
              <a:t>4.7</a:t>
            </a:r>
            <a:r>
              <a:rPr lang="pl-PL" sz="1400">
                <a:solidFill>
                  <a:schemeClr val="tx1">
                    <a:lumMod val="75000"/>
                  </a:schemeClr>
                </a:solidFill>
                <a:cs typeface="Arial"/>
              </a:rPr>
              <a:t> </a:t>
            </a:r>
            <a:r>
              <a:rPr lang="en-GB" sz="1400">
                <a:solidFill>
                  <a:schemeClr val="tx1">
                    <a:lumMod val="75000"/>
                  </a:schemeClr>
                </a:solidFill>
                <a:cs typeface="Arial"/>
              </a:rPr>
              <a:t>per 100 PY (95% CI: 3.4-5.4)</a:t>
            </a:r>
          </a:p>
          <a:p>
            <a:pPr marL="0" lvl="1" indent="0">
              <a:spcBef>
                <a:spcPts val="900"/>
              </a:spcBef>
              <a:buSzPct val="120000"/>
              <a:buNone/>
            </a:pPr>
            <a:r>
              <a:rPr lang="en-US" sz="1400" i="1">
                <a:solidFill>
                  <a:schemeClr val="tx1">
                    <a:lumMod val="75000"/>
                  </a:schemeClr>
                </a:solidFill>
                <a:cs typeface="Arial"/>
              </a:rPr>
              <a:t>Based on a bootstrap analysis of 10,000 samplings</a:t>
            </a:r>
            <a:endParaRPr lang="en-US" sz="1400">
              <a:solidFill>
                <a:schemeClr val="tx1">
                  <a:lumMod val="75000"/>
                </a:schemeClr>
              </a:solidFill>
              <a:cs typeface="Arial"/>
            </a:endParaRPr>
          </a:p>
        </p:txBody>
      </p:sp>
      <p:sp>
        <p:nvSpPr>
          <p:cNvPr id="16" name="TextBox 15">
            <a:extLst>
              <a:ext uri="{FF2B5EF4-FFF2-40B4-BE49-F238E27FC236}">
                <a16:creationId xmlns:a16="http://schemas.microsoft.com/office/drawing/2014/main" id="{F9A94E24-FF16-4F2A-96A0-40B38521F248}"/>
              </a:ext>
            </a:extLst>
          </p:cNvPr>
          <p:cNvSpPr txBox="1"/>
          <p:nvPr/>
        </p:nvSpPr>
        <p:spPr>
          <a:xfrm>
            <a:off x="1012115" y="2279907"/>
            <a:ext cx="1344420" cy="969496"/>
          </a:xfrm>
          <a:prstGeom prst="rect">
            <a:avLst/>
          </a:prstGeom>
          <a:noFill/>
        </p:spPr>
        <p:txBody>
          <a:bodyPr wrap="square" rtlCol="0">
            <a:spAutoFit/>
          </a:bodyPr>
          <a:lstStyle/>
          <a:p>
            <a:pPr algn="ctr"/>
            <a:r>
              <a:rPr lang="en-ZA" sz="2100" b="1" i="1">
                <a:solidFill>
                  <a:schemeClr val="tx1">
                    <a:lumMod val="75000"/>
                  </a:schemeClr>
                </a:solidFill>
                <a:ea typeface="Arial" charset="0"/>
                <a:cs typeface="Arial" charset="0"/>
              </a:rPr>
              <a:t>62%</a:t>
            </a:r>
          </a:p>
          <a:p>
            <a:pPr algn="ctr"/>
            <a:r>
              <a:rPr lang="en-ZA" sz="1200">
                <a:solidFill>
                  <a:schemeClr val="tx1">
                    <a:lumMod val="75000"/>
                  </a:schemeClr>
                </a:solidFill>
                <a:ea typeface="Arial" charset="0"/>
                <a:cs typeface="Arial" charset="0"/>
              </a:rPr>
              <a:t>reduction</a:t>
            </a:r>
            <a:endParaRPr lang="en-US" sz="1200">
              <a:solidFill>
                <a:schemeClr val="tx1">
                  <a:lumMod val="75000"/>
                </a:schemeClr>
              </a:solidFill>
              <a:ea typeface="Arial" charset="0"/>
              <a:cs typeface="Arial" charset="0"/>
            </a:endParaRPr>
          </a:p>
          <a:p>
            <a:pPr algn="ctr"/>
            <a:endParaRPr lang="en-US" sz="2400">
              <a:solidFill>
                <a:schemeClr val="tx1">
                  <a:lumMod val="75000"/>
                </a:schemeClr>
              </a:solidFill>
              <a:ea typeface="Arial" charset="0"/>
              <a:cs typeface="Arial" charset="0"/>
            </a:endParaRPr>
          </a:p>
        </p:txBody>
      </p:sp>
      <p:sp>
        <p:nvSpPr>
          <p:cNvPr id="18" name="TextBox 17">
            <a:extLst>
              <a:ext uri="{FF2B5EF4-FFF2-40B4-BE49-F238E27FC236}">
                <a16:creationId xmlns:a16="http://schemas.microsoft.com/office/drawing/2014/main" id="{124BF08B-C86E-4C1E-8F86-93C0C793BC2D}"/>
              </a:ext>
            </a:extLst>
          </p:cNvPr>
          <p:cNvSpPr txBox="1"/>
          <p:nvPr/>
        </p:nvSpPr>
        <p:spPr>
          <a:xfrm>
            <a:off x="1063051" y="4748418"/>
            <a:ext cx="1344420" cy="969496"/>
          </a:xfrm>
          <a:prstGeom prst="rect">
            <a:avLst/>
          </a:prstGeom>
          <a:noFill/>
        </p:spPr>
        <p:txBody>
          <a:bodyPr wrap="square" rtlCol="0">
            <a:spAutoFit/>
          </a:bodyPr>
          <a:lstStyle/>
          <a:p>
            <a:pPr algn="ctr"/>
            <a:r>
              <a:rPr lang="en-ZA" sz="2100" b="1" i="1">
                <a:solidFill>
                  <a:schemeClr val="tx1">
                    <a:lumMod val="75000"/>
                  </a:schemeClr>
                </a:solidFill>
                <a:ea typeface="Arial" charset="0"/>
                <a:cs typeface="Arial" charset="0"/>
              </a:rPr>
              <a:t>39%</a:t>
            </a:r>
          </a:p>
          <a:p>
            <a:pPr algn="ctr"/>
            <a:r>
              <a:rPr lang="en-ZA" sz="1200">
                <a:solidFill>
                  <a:schemeClr val="tx1">
                    <a:lumMod val="75000"/>
                  </a:schemeClr>
                </a:solidFill>
                <a:ea typeface="Arial" charset="0"/>
                <a:cs typeface="Arial" charset="0"/>
              </a:rPr>
              <a:t>reduction</a:t>
            </a:r>
            <a:endParaRPr lang="en-US" sz="1200">
              <a:solidFill>
                <a:schemeClr val="tx1">
                  <a:lumMod val="75000"/>
                </a:schemeClr>
              </a:solidFill>
              <a:ea typeface="Arial" charset="0"/>
              <a:cs typeface="Arial" charset="0"/>
            </a:endParaRPr>
          </a:p>
          <a:p>
            <a:pPr algn="ctr"/>
            <a:endParaRPr lang="en-US" sz="2400">
              <a:solidFill>
                <a:schemeClr val="tx1">
                  <a:lumMod val="75000"/>
                </a:schemeClr>
              </a:solidFill>
              <a:ea typeface="Arial" charset="0"/>
              <a:cs typeface="Arial" charset="0"/>
            </a:endParaRPr>
          </a:p>
        </p:txBody>
      </p:sp>
      <p:sp>
        <p:nvSpPr>
          <p:cNvPr id="3" name="Rectangle 2">
            <a:extLst>
              <a:ext uri="{FF2B5EF4-FFF2-40B4-BE49-F238E27FC236}">
                <a16:creationId xmlns:a16="http://schemas.microsoft.com/office/drawing/2014/main" id="{BAB3CED1-F4A2-467A-B298-527B92E0518D}"/>
              </a:ext>
            </a:extLst>
          </p:cNvPr>
          <p:cNvSpPr/>
          <p:nvPr/>
        </p:nvSpPr>
        <p:spPr>
          <a:xfrm>
            <a:off x="6007395" y="1075265"/>
            <a:ext cx="5157538" cy="5550625"/>
          </a:xfrm>
          <a:prstGeom prst="rect">
            <a:avLst/>
          </a:prstGeom>
          <a:solidFill>
            <a:srgbClr val="AF31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ontent Placeholder 2">
            <a:extLst>
              <a:ext uri="{FF2B5EF4-FFF2-40B4-BE49-F238E27FC236}">
                <a16:creationId xmlns:a16="http://schemas.microsoft.com/office/drawing/2014/main" id="{D63F33D0-41C7-45B2-B3B1-0D7D59C52543}"/>
              </a:ext>
            </a:extLst>
          </p:cNvPr>
          <p:cNvSpPr txBox="1">
            <a:spLocks/>
          </p:cNvSpPr>
          <p:nvPr/>
        </p:nvSpPr>
        <p:spPr>
          <a:xfrm>
            <a:off x="6167401" y="1501632"/>
            <a:ext cx="4837525" cy="49052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E0A141"/>
              </a:buClr>
              <a:buFont typeface="Wingdings" pitchFamily="2" charset="2"/>
              <a:buChar char="§"/>
              <a:defRPr sz="2800" kern="1200">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lgn="l" defTabSz="914400" rtl="0" eaLnBrk="1" latinLnBrk="0" hangingPunct="1">
              <a:lnSpc>
                <a:spcPct val="90000"/>
              </a:lnSpc>
              <a:spcBef>
                <a:spcPts val="500"/>
              </a:spcBef>
              <a:buClr>
                <a:srgbClr val="E0A141"/>
              </a:buClr>
              <a:buFont typeface="Arial" panose="020B0604020202020204" pitchFamily="34" charset="0"/>
              <a:buChar char="•"/>
              <a:defRPr sz="2400" kern="1200">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lgn="l" defTabSz="914400" rtl="0" eaLnBrk="1" latinLnBrk="0" hangingPunct="1">
              <a:lnSpc>
                <a:spcPct val="90000"/>
              </a:lnSpc>
              <a:spcBef>
                <a:spcPts val="500"/>
              </a:spcBef>
              <a:buClr>
                <a:srgbClr val="E0A141"/>
              </a:buClr>
              <a:buFont typeface="Arial" panose="020B0604020202020204" pitchFamily="34" charset="0"/>
              <a:buChar char="•"/>
              <a:defRPr sz="2000" kern="1200">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lgn="l" defTabSz="914400" rtl="0" eaLnBrk="1" latinLnBrk="0" hangingPunct="1">
              <a:lnSpc>
                <a:spcPct val="90000"/>
              </a:lnSpc>
              <a:spcBef>
                <a:spcPts val="500"/>
              </a:spcBef>
              <a:buClr>
                <a:srgbClr val="E0A141"/>
              </a:buClr>
              <a:buFont typeface="Arial" panose="020B0604020202020204" pitchFamily="34" charset="0"/>
              <a:buChar char="•"/>
              <a:defRPr sz="1800" kern="1200">
                <a:solidFill>
                  <a:srgbClr val="635F59"/>
                </a:solidFill>
                <a:latin typeface="Calibri" panose="020F0502020204030204" pitchFamily="34" charset="0"/>
                <a:ea typeface="Roboto" panose="02000000000000000000" pitchFamily="2" charset="0"/>
                <a:cs typeface="Calibri" panose="020F0502020204030204" pitchFamily="34" charset="0"/>
              </a:defRPr>
            </a:lvl4pPr>
            <a:lvl5pPr marL="2057400" indent="-228600" algn="l" defTabSz="914400" rtl="0" eaLnBrk="1" latinLnBrk="0" hangingPunct="1">
              <a:lnSpc>
                <a:spcPct val="90000"/>
              </a:lnSpc>
              <a:spcBef>
                <a:spcPts val="500"/>
              </a:spcBef>
              <a:buClr>
                <a:srgbClr val="E0A141"/>
              </a:buClr>
              <a:buFont typeface="Arial" panose="020B0604020202020204" pitchFamily="34" charset="0"/>
              <a:buChar char="•"/>
              <a:defRPr sz="1800" kern="1200">
                <a:solidFill>
                  <a:srgbClr val="635F59"/>
                </a:solidFill>
                <a:latin typeface="Calibri" panose="020F0502020204030204" pitchFamily="34" charset="0"/>
                <a:ea typeface="Roboto" panose="02000000000000000000" pitchFamily="2"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itchFamily="2" charset="2"/>
              <a:buNone/>
            </a:pPr>
            <a:r>
              <a:rPr lang="en-US" sz="3600" b="1">
                <a:solidFill>
                  <a:schemeClr val="bg1"/>
                </a:solidFill>
              </a:rPr>
              <a:t>Summary findings</a:t>
            </a:r>
          </a:p>
          <a:p>
            <a:r>
              <a:rPr lang="en-US">
                <a:solidFill>
                  <a:schemeClr val="bg1"/>
                </a:solidFill>
              </a:rPr>
              <a:t>Continued favorable safety profile, similar to Phase III trials</a:t>
            </a:r>
          </a:p>
          <a:p>
            <a:r>
              <a:rPr lang="en-US">
                <a:solidFill>
                  <a:schemeClr val="bg1"/>
                </a:solidFill>
              </a:rPr>
              <a:t>Modeling results are limited due to the lack of placebo comparison groups, but indicate an encouraging trend of increased HIV-1 risk reduction with open-label use</a:t>
            </a:r>
          </a:p>
        </p:txBody>
      </p:sp>
      <p:sp>
        <p:nvSpPr>
          <p:cNvPr id="17" name="TextBox 16">
            <a:extLst>
              <a:ext uri="{FF2B5EF4-FFF2-40B4-BE49-F238E27FC236}">
                <a16:creationId xmlns:a16="http://schemas.microsoft.com/office/drawing/2014/main" id="{97E62CB3-796D-49A6-BF27-0A158679F6B8}"/>
              </a:ext>
            </a:extLst>
          </p:cNvPr>
          <p:cNvSpPr txBox="1"/>
          <p:nvPr/>
        </p:nvSpPr>
        <p:spPr>
          <a:xfrm>
            <a:off x="144765" y="6083734"/>
            <a:ext cx="5782627" cy="58477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defPPr>
              <a:defRPr lang="en-US"/>
            </a:defPPr>
            <a:lvl1pPr algn="ctr">
              <a:defRPr sz="2000" b="1" i="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600"/>
              <a:t>About 90% of rings returned in DREAM and HOPE showed indications of some use.</a:t>
            </a:r>
          </a:p>
        </p:txBody>
      </p:sp>
      <p:pic>
        <p:nvPicPr>
          <p:cNvPr id="22" name="Picture 7">
            <a:extLst>
              <a:ext uri="{FF2B5EF4-FFF2-40B4-BE49-F238E27FC236}">
                <a16:creationId xmlns:a16="http://schemas.microsoft.com/office/drawing/2014/main" id="{C163D074-9E12-496F-99F5-1B8CC04F7F4F}"/>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78860" y="3812025"/>
            <a:ext cx="1055269" cy="376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8" descr="DREAMS logo.pdf">
            <a:extLst>
              <a:ext uri="{FF2B5EF4-FFF2-40B4-BE49-F238E27FC236}">
                <a16:creationId xmlns:a16="http://schemas.microsoft.com/office/drawing/2014/main" id="{4DC7135F-51EB-4195-9D39-6C7ADE5FF1AC}"/>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457470" y="1214476"/>
            <a:ext cx="605581" cy="510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Content Placeholder 2">
            <a:extLst>
              <a:ext uri="{FF2B5EF4-FFF2-40B4-BE49-F238E27FC236}">
                <a16:creationId xmlns:a16="http://schemas.microsoft.com/office/drawing/2014/main" id="{02A406C0-DF0F-4133-8177-F04C714A547F}"/>
              </a:ext>
            </a:extLst>
          </p:cNvPr>
          <p:cNvSpPr txBox="1">
            <a:spLocks/>
          </p:cNvSpPr>
          <p:nvPr/>
        </p:nvSpPr>
        <p:spPr>
          <a:xfrm>
            <a:off x="2808141" y="3954258"/>
            <a:ext cx="3169023" cy="150576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buSzPct val="120000"/>
              <a:buNone/>
            </a:pPr>
            <a:r>
              <a:rPr lang="en-US" sz="1400" b="1">
                <a:solidFill>
                  <a:schemeClr val="tx1">
                    <a:lumMod val="75000"/>
                  </a:schemeClr>
                </a:solidFill>
                <a:cs typeface="Arial"/>
              </a:rPr>
              <a:t>Observed HIV-1 incidence</a:t>
            </a:r>
            <a:r>
              <a:rPr lang="en-US" sz="1400">
                <a:solidFill>
                  <a:schemeClr val="tx1">
                    <a:lumMod val="75000"/>
                  </a:schemeClr>
                </a:solidFill>
                <a:cs typeface="Arial"/>
              </a:rPr>
              <a:t>:       </a:t>
            </a:r>
          </a:p>
          <a:p>
            <a:pPr marL="268288" lvl="1" indent="0">
              <a:spcBef>
                <a:spcPts val="0"/>
              </a:spcBef>
              <a:buSzPct val="120000"/>
              <a:buNone/>
            </a:pPr>
            <a:r>
              <a:rPr lang="en-US" sz="1400" b="1">
                <a:solidFill>
                  <a:schemeClr val="tx1">
                    <a:lumMod val="75000"/>
                  </a:schemeClr>
                </a:solidFill>
                <a:cs typeface="Arial"/>
              </a:rPr>
              <a:t>2.7</a:t>
            </a:r>
            <a:r>
              <a:rPr lang="pl-PL" sz="1400">
                <a:solidFill>
                  <a:schemeClr val="tx1">
                    <a:lumMod val="75000"/>
                  </a:schemeClr>
                </a:solidFill>
                <a:cs typeface="Arial"/>
              </a:rPr>
              <a:t> </a:t>
            </a:r>
            <a:r>
              <a:rPr lang="en-GB" sz="1400">
                <a:solidFill>
                  <a:schemeClr val="tx1">
                    <a:lumMod val="75000"/>
                  </a:schemeClr>
                </a:solidFill>
                <a:cs typeface="Arial"/>
              </a:rPr>
              <a:t>per 100 PY (95% CI: 1.9-3.8)</a:t>
            </a:r>
          </a:p>
          <a:p>
            <a:pPr marL="0" lvl="1" indent="0">
              <a:buSzPct val="120000"/>
              <a:buNone/>
            </a:pPr>
            <a:endParaRPr lang="en-GB" sz="1400" b="1">
              <a:solidFill>
                <a:schemeClr val="tx1">
                  <a:lumMod val="75000"/>
                </a:schemeClr>
              </a:solidFill>
              <a:cs typeface="Arial"/>
            </a:endParaRPr>
          </a:p>
          <a:p>
            <a:pPr marL="0" lvl="1" indent="0">
              <a:buSzPct val="120000"/>
              <a:buNone/>
            </a:pPr>
            <a:r>
              <a:rPr lang="en-GB" sz="1400" b="1">
                <a:solidFill>
                  <a:schemeClr val="tx1">
                    <a:lumMod val="75000"/>
                  </a:schemeClr>
                </a:solidFill>
                <a:cs typeface="Arial"/>
              </a:rPr>
              <a:t>Expected</a:t>
            </a:r>
            <a:r>
              <a:rPr lang="en-US" sz="1400" b="1">
                <a:solidFill>
                  <a:schemeClr val="tx1">
                    <a:lumMod val="75000"/>
                  </a:schemeClr>
                </a:solidFill>
                <a:cs typeface="Arial"/>
              </a:rPr>
              <a:t> HIV-1 incidence based on ASPIRE placebo group</a:t>
            </a:r>
            <a:r>
              <a:rPr lang="en-US" sz="1400">
                <a:solidFill>
                  <a:schemeClr val="tx1">
                    <a:lumMod val="75000"/>
                  </a:schemeClr>
                </a:solidFill>
                <a:cs typeface="Arial"/>
              </a:rPr>
              <a:t>:       </a:t>
            </a:r>
          </a:p>
          <a:p>
            <a:pPr marL="268288" lvl="1" indent="0">
              <a:spcBef>
                <a:spcPts val="0"/>
              </a:spcBef>
              <a:buSzPct val="120000"/>
              <a:buNone/>
            </a:pPr>
            <a:r>
              <a:rPr lang="en-US" sz="1400" b="1">
                <a:solidFill>
                  <a:schemeClr val="tx1">
                    <a:lumMod val="75000"/>
                  </a:schemeClr>
                </a:solidFill>
                <a:cs typeface="Arial"/>
              </a:rPr>
              <a:t>3.9</a:t>
            </a:r>
            <a:r>
              <a:rPr lang="pl-PL" sz="1400">
                <a:solidFill>
                  <a:schemeClr val="tx1">
                    <a:lumMod val="75000"/>
                  </a:schemeClr>
                </a:solidFill>
                <a:cs typeface="Arial"/>
              </a:rPr>
              <a:t> </a:t>
            </a:r>
            <a:r>
              <a:rPr lang="en-GB" sz="1400">
                <a:solidFill>
                  <a:schemeClr val="tx1">
                    <a:lumMod val="75000"/>
                  </a:schemeClr>
                </a:solidFill>
                <a:cs typeface="Arial"/>
              </a:rPr>
              <a:t>per 100 PY (95% CI: 3.1-2.4)</a:t>
            </a:r>
          </a:p>
          <a:p>
            <a:pPr marL="0" lvl="1" indent="0">
              <a:spcBef>
                <a:spcPts val="900"/>
              </a:spcBef>
              <a:buSzPct val="120000"/>
              <a:buNone/>
            </a:pPr>
            <a:r>
              <a:rPr lang="en-US" sz="1400" i="1">
                <a:solidFill>
                  <a:schemeClr val="tx1">
                    <a:lumMod val="75000"/>
                  </a:schemeClr>
                </a:solidFill>
                <a:cs typeface="Arial"/>
              </a:rPr>
              <a:t>Based on a bootstrap analysis of 10,000 samplings</a:t>
            </a:r>
            <a:endParaRPr lang="en-US" sz="1400">
              <a:solidFill>
                <a:schemeClr val="tx1">
                  <a:lumMod val="75000"/>
                </a:schemeClr>
              </a:solidFill>
              <a:cs typeface="Arial"/>
            </a:endParaRPr>
          </a:p>
        </p:txBody>
      </p:sp>
      <p:graphicFrame>
        <p:nvGraphicFramePr>
          <p:cNvPr id="10" name="Chart 9">
            <a:extLst>
              <a:ext uri="{FF2B5EF4-FFF2-40B4-BE49-F238E27FC236}">
                <a16:creationId xmlns:a16="http://schemas.microsoft.com/office/drawing/2014/main" id="{599976EF-CDAC-4C57-8B8F-0888B51CEE13}"/>
              </a:ext>
            </a:extLst>
          </p:cNvPr>
          <p:cNvGraphicFramePr/>
          <p:nvPr/>
        </p:nvGraphicFramePr>
        <p:xfrm>
          <a:off x="806038" y="1432202"/>
          <a:ext cx="2091208" cy="20651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Chart 28">
            <a:extLst>
              <a:ext uri="{FF2B5EF4-FFF2-40B4-BE49-F238E27FC236}">
                <a16:creationId xmlns:a16="http://schemas.microsoft.com/office/drawing/2014/main" id="{3AA8FE8A-2B4A-4FAD-9079-5F594F1D528B}"/>
              </a:ext>
            </a:extLst>
          </p:cNvPr>
          <p:cNvGraphicFramePr/>
          <p:nvPr/>
        </p:nvGraphicFramePr>
        <p:xfrm>
          <a:off x="857444" y="3965335"/>
          <a:ext cx="2091208" cy="2065152"/>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7258201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A910A7-10B3-A14C-ADAC-26595BB9A78C}"/>
              </a:ext>
            </a:extLst>
          </p:cNvPr>
          <p:cNvSpPr>
            <a:spLocks noGrp="1"/>
          </p:cNvSpPr>
          <p:nvPr>
            <p:ph type="title"/>
          </p:nvPr>
        </p:nvSpPr>
        <p:spPr>
          <a:xfrm>
            <a:off x="0" y="190956"/>
            <a:ext cx="11972260" cy="1143000"/>
          </a:xfrm>
        </p:spPr>
        <p:txBody>
          <a:bodyPr/>
          <a:lstStyle/>
          <a:p>
            <a:r>
              <a:rPr lang="en-US"/>
              <a:t>PrEP Ring: Efficacy summary</a:t>
            </a:r>
          </a:p>
        </p:txBody>
      </p:sp>
      <p:sp>
        <p:nvSpPr>
          <p:cNvPr id="3" name="Rectangle 2">
            <a:extLst>
              <a:ext uri="{FF2B5EF4-FFF2-40B4-BE49-F238E27FC236}">
                <a16:creationId xmlns:a16="http://schemas.microsoft.com/office/drawing/2014/main" id="{BAB3CED1-F4A2-467A-B298-527B92E0518D}"/>
              </a:ext>
            </a:extLst>
          </p:cNvPr>
          <p:cNvSpPr/>
          <p:nvPr/>
        </p:nvSpPr>
        <p:spPr>
          <a:xfrm>
            <a:off x="1159080" y="1275046"/>
            <a:ext cx="8470111" cy="473387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ontent Placeholder 2">
            <a:extLst>
              <a:ext uri="{FF2B5EF4-FFF2-40B4-BE49-F238E27FC236}">
                <a16:creationId xmlns:a16="http://schemas.microsoft.com/office/drawing/2014/main" id="{D63F33D0-41C7-45B2-B3B1-0D7D59C52543}"/>
              </a:ext>
            </a:extLst>
          </p:cNvPr>
          <p:cNvSpPr txBox="1">
            <a:spLocks/>
          </p:cNvSpPr>
          <p:nvPr/>
        </p:nvSpPr>
        <p:spPr>
          <a:xfrm>
            <a:off x="1270125" y="1352312"/>
            <a:ext cx="6614242" cy="17763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E0A141"/>
              </a:buClr>
              <a:buFont typeface="Wingdings" pitchFamily="2" charset="2"/>
              <a:buChar char="§"/>
              <a:defRPr sz="2800" kern="1200">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lgn="l" defTabSz="914400" rtl="0" eaLnBrk="1" latinLnBrk="0" hangingPunct="1">
              <a:lnSpc>
                <a:spcPct val="90000"/>
              </a:lnSpc>
              <a:spcBef>
                <a:spcPts val="500"/>
              </a:spcBef>
              <a:buClr>
                <a:srgbClr val="E0A141"/>
              </a:buClr>
              <a:buFont typeface="Arial" panose="020B0604020202020204" pitchFamily="34" charset="0"/>
              <a:buChar char="•"/>
              <a:defRPr sz="2400" kern="1200">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lgn="l" defTabSz="914400" rtl="0" eaLnBrk="1" latinLnBrk="0" hangingPunct="1">
              <a:lnSpc>
                <a:spcPct val="90000"/>
              </a:lnSpc>
              <a:spcBef>
                <a:spcPts val="500"/>
              </a:spcBef>
              <a:buClr>
                <a:srgbClr val="E0A141"/>
              </a:buClr>
              <a:buFont typeface="Arial" panose="020B0604020202020204" pitchFamily="34" charset="0"/>
              <a:buChar char="•"/>
              <a:defRPr sz="2000" kern="1200">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lgn="l" defTabSz="914400" rtl="0" eaLnBrk="1" latinLnBrk="0" hangingPunct="1">
              <a:lnSpc>
                <a:spcPct val="90000"/>
              </a:lnSpc>
              <a:spcBef>
                <a:spcPts val="500"/>
              </a:spcBef>
              <a:buClr>
                <a:srgbClr val="E0A141"/>
              </a:buClr>
              <a:buFont typeface="Arial" panose="020B0604020202020204" pitchFamily="34" charset="0"/>
              <a:buChar char="•"/>
              <a:defRPr sz="1800" kern="1200">
                <a:solidFill>
                  <a:srgbClr val="635F59"/>
                </a:solidFill>
                <a:latin typeface="Calibri" panose="020F0502020204030204" pitchFamily="34" charset="0"/>
                <a:ea typeface="Roboto" panose="02000000000000000000" pitchFamily="2" charset="0"/>
                <a:cs typeface="Calibri" panose="020F0502020204030204" pitchFamily="34" charset="0"/>
              </a:defRPr>
            </a:lvl4pPr>
            <a:lvl5pPr marL="2057400" indent="-228600" algn="l" defTabSz="914400" rtl="0" eaLnBrk="1" latinLnBrk="0" hangingPunct="1">
              <a:lnSpc>
                <a:spcPct val="90000"/>
              </a:lnSpc>
              <a:spcBef>
                <a:spcPts val="500"/>
              </a:spcBef>
              <a:buClr>
                <a:srgbClr val="E0A141"/>
              </a:buClr>
              <a:buFont typeface="Arial" panose="020B0604020202020204" pitchFamily="34" charset="0"/>
              <a:buChar char="•"/>
              <a:defRPr sz="1800" kern="1200">
                <a:solidFill>
                  <a:srgbClr val="635F59"/>
                </a:solidFill>
                <a:latin typeface="Calibri" panose="020F0502020204030204" pitchFamily="34" charset="0"/>
                <a:ea typeface="Roboto" panose="02000000000000000000" pitchFamily="2"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itchFamily="2" charset="2"/>
              <a:buNone/>
            </a:pPr>
            <a:r>
              <a:rPr lang="en-US" b="1">
                <a:solidFill>
                  <a:schemeClr val="accent1"/>
                </a:solidFill>
              </a:rPr>
              <a:t>Open-label studies and adherence analyses suggest that </a:t>
            </a:r>
            <a:r>
              <a:rPr lang="en-US" b="1">
                <a:solidFill>
                  <a:schemeClr val="bg1"/>
                </a:solidFill>
              </a:rPr>
              <a:t>the </a:t>
            </a:r>
            <a:r>
              <a:rPr lang="en-US" b="1" err="1">
                <a:solidFill>
                  <a:schemeClr val="bg1"/>
                </a:solidFill>
              </a:rPr>
              <a:t>PrEP</a:t>
            </a:r>
            <a:r>
              <a:rPr lang="en-US" b="1">
                <a:solidFill>
                  <a:schemeClr val="bg1"/>
                </a:solidFill>
              </a:rPr>
              <a:t> ring reduces the chance of acquiring HIV by 50% or more </a:t>
            </a:r>
            <a:r>
              <a:rPr lang="en-US" b="1">
                <a:solidFill>
                  <a:schemeClr val="accent1"/>
                </a:solidFill>
              </a:rPr>
              <a:t>with consistent use.</a:t>
            </a:r>
            <a:endParaRPr lang="en-US" sz="2400" b="1" i="1">
              <a:solidFill>
                <a:schemeClr val="accent1"/>
              </a:solidFill>
            </a:endParaRPr>
          </a:p>
        </p:txBody>
      </p:sp>
      <p:pic>
        <p:nvPicPr>
          <p:cNvPr id="5" name="Picture 4">
            <a:extLst>
              <a:ext uri="{FF2B5EF4-FFF2-40B4-BE49-F238E27FC236}">
                <a16:creationId xmlns:a16="http://schemas.microsoft.com/office/drawing/2014/main" id="{EE594C4B-9FAE-6BCE-9B90-4FE5EF6CAF8E}"/>
              </a:ext>
            </a:extLst>
          </p:cNvPr>
          <p:cNvPicPr>
            <a:picLocks noChangeAspect="1"/>
          </p:cNvPicPr>
          <p:nvPr/>
        </p:nvPicPr>
        <p:blipFill>
          <a:blip r:embed="rId2"/>
          <a:stretch>
            <a:fillRect/>
          </a:stretch>
        </p:blipFill>
        <p:spPr>
          <a:xfrm>
            <a:off x="5966203" y="3267203"/>
            <a:ext cx="3466228" cy="1950097"/>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BF8C65B2-B60C-72EE-B05E-D685BBAA75CC}"/>
              </a:ext>
            </a:extLst>
          </p:cNvPr>
          <p:cNvSpPr txBox="1"/>
          <p:nvPr/>
        </p:nvSpPr>
        <p:spPr>
          <a:xfrm>
            <a:off x="5137796" y="6192756"/>
            <a:ext cx="6097772" cy="769441"/>
          </a:xfrm>
          <a:prstGeom prst="rect">
            <a:avLst/>
          </a:prstGeom>
          <a:noFill/>
        </p:spPr>
        <p:txBody>
          <a:bodyPr wrap="square">
            <a:spAutoFit/>
          </a:bodyPr>
          <a:lstStyle/>
          <a:p>
            <a:pPr marL="0" indent="0" algn="r">
              <a:buNone/>
            </a:pPr>
            <a:r>
              <a:rPr lang="en-US" sz="1100">
                <a:hlinkClick r:id="rId3"/>
              </a:rPr>
              <a:t>https://onlinelibrary.wiley.com/doi/full/10.1002/jia2.25634</a:t>
            </a:r>
          </a:p>
          <a:p>
            <a:pPr marL="0" indent="0" algn="r">
              <a:buNone/>
            </a:pPr>
            <a:r>
              <a:rPr lang="en-US" sz="1100">
                <a:hlinkClick r:id="rId4"/>
              </a:rPr>
              <a:t>https://www.thelancet.com/journals/lanhiv/article/PIIS2352-3018(20)30304-0/fulltext</a:t>
            </a:r>
            <a:endParaRPr lang="en-US" sz="1100"/>
          </a:p>
          <a:p>
            <a:pPr marL="0" indent="0" algn="r">
              <a:buNone/>
            </a:pPr>
            <a:r>
              <a:rPr lang="en-US" sz="1100">
                <a:hlinkClick r:id="rId5"/>
              </a:rPr>
              <a:t>https://www.thelancet.com/journals/lanhiv/article/PIIS2352-3018(20)30300-3/fulltext</a:t>
            </a:r>
            <a:r>
              <a:rPr lang="en-US" sz="1100"/>
              <a:t> </a:t>
            </a:r>
          </a:p>
          <a:p>
            <a:pPr marL="0" indent="0" algn="r">
              <a:buNone/>
            </a:pPr>
            <a:endParaRPr lang="en-US" sz="1100">
              <a:hlinkClick r:id="rId3"/>
            </a:endParaRPr>
          </a:p>
        </p:txBody>
      </p:sp>
      <p:pic>
        <p:nvPicPr>
          <p:cNvPr id="11" name="Picture 10">
            <a:extLst>
              <a:ext uri="{FF2B5EF4-FFF2-40B4-BE49-F238E27FC236}">
                <a16:creationId xmlns:a16="http://schemas.microsoft.com/office/drawing/2014/main" id="{4A45701D-11E5-5E1A-DB85-475A388BFE9A}"/>
              </a:ext>
            </a:extLst>
          </p:cNvPr>
          <p:cNvPicPr>
            <a:picLocks noChangeAspect="1"/>
          </p:cNvPicPr>
          <p:nvPr/>
        </p:nvPicPr>
        <p:blipFill>
          <a:blip r:embed="rId6"/>
          <a:stretch>
            <a:fillRect/>
          </a:stretch>
        </p:blipFill>
        <p:spPr>
          <a:xfrm>
            <a:off x="1270125" y="3153750"/>
            <a:ext cx="3581588" cy="1541386"/>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2718142A-3093-C12D-49E0-B3A195B61282}"/>
              </a:ext>
            </a:extLst>
          </p:cNvPr>
          <p:cNvPicPr>
            <a:picLocks noChangeAspect="1"/>
          </p:cNvPicPr>
          <p:nvPr/>
        </p:nvPicPr>
        <p:blipFill>
          <a:blip r:embed="rId7"/>
          <a:stretch>
            <a:fillRect/>
          </a:stretch>
        </p:blipFill>
        <p:spPr>
          <a:xfrm>
            <a:off x="2034827" y="4142854"/>
            <a:ext cx="3764225" cy="16547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832666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A910A7-10B3-A14C-ADAC-26595BB9A78C}"/>
              </a:ext>
            </a:extLst>
          </p:cNvPr>
          <p:cNvSpPr>
            <a:spLocks noGrp="1"/>
          </p:cNvSpPr>
          <p:nvPr>
            <p:ph type="title"/>
          </p:nvPr>
        </p:nvSpPr>
        <p:spPr>
          <a:xfrm>
            <a:off x="0" y="190956"/>
            <a:ext cx="11972260" cy="1143000"/>
          </a:xfrm>
        </p:spPr>
        <p:txBody>
          <a:bodyPr/>
          <a:lstStyle/>
          <a:p>
            <a:r>
              <a:rPr lang="en-US"/>
              <a:t>PrEP Ring Trials: Results in additional populations</a:t>
            </a:r>
          </a:p>
        </p:txBody>
      </p:sp>
      <p:graphicFrame>
        <p:nvGraphicFramePr>
          <p:cNvPr id="26" name="Table 25">
            <a:extLst>
              <a:ext uri="{FF2B5EF4-FFF2-40B4-BE49-F238E27FC236}">
                <a16:creationId xmlns:a16="http://schemas.microsoft.com/office/drawing/2014/main" id="{392C1EA7-BC17-4EE7-B0C2-2F559C313BD2}"/>
              </a:ext>
            </a:extLst>
          </p:cNvPr>
          <p:cNvGraphicFramePr>
            <a:graphicFrameLocks noGrp="1"/>
          </p:cNvGraphicFramePr>
          <p:nvPr/>
        </p:nvGraphicFramePr>
        <p:xfrm>
          <a:off x="695832" y="1055850"/>
          <a:ext cx="10383293" cy="5441776"/>
        </p:xfrm>
        <a:graphic>
          <a:graphicData uri="http://schemas.openxmlformats.org/drawingml/2006/table">
            <a:tbl>
              <a:tblPr firstRow="1" bandRow="1">
                <a:tableStyleId>{C083E6E3-FA7D-4D7B-A595-EF9225AFEA82}</a:tableStyleId>
              </a:tblPr>
              <a:tblGrid>
                <a:gridCol w="1770921">
                  <a:extLst>
                    <a:ext uri="{9D8B030D-6E8A-4147-A177-3AD203B41FA5}">
                      <a16:colId xmlns:a16="http://schemas.microsoft.com/office/drawing/2014/main" val="20000"/>
                    </a:ext>
                  </a:extLst>
                </a:gridCol>
                <a:gridCol w="3498112">
                  <a:extLst>
                    <a:ext uri="{9D8B030D-6E8A-4147-A177-3AD203B41FA5}">
                      <a16:colId xmlns:a16="http://schemas.microsoft.com/office/drawing/2014/main" val="20001"/>
                    </a:ext>
                  </a:extLst>
                </a:gridCol>
                <a:gridCol w="2062716">
                  <a:extLst>
                    <a:ext uri="{9D8B030D-6E8A-4147-A177-3AD203B41FA5}">
                      <a16:colId xmlns:a16="http://schemas.microsoft.com/office/drawing/2014/main" val="20002"/>
                    </a:ext>
                  </a:extLst>
                </a:gridCol>
                <a:gridCol w="3051544">
                  <a:extLst>
                    <a:ext uri="{9D8B030D-6E8A-4147-A177-3AD203B41FA5}">
                      <a16:colId xmlns:a16="http://schemas.microsoft.com/office/drawing/2014/main" val="39401676"/>
                    </a:ext>
                  </a:extLst>
                </a:gridCol>
              </a:tblGrid>
              <a:tr h="611577">
                <a:tc>
                  <a:txBody>
                    <a:bodyPr/>
                    <a:lstStyle/>
                    <a:p>
                      <a:endParaRPr lang="en-US" sz="1800">
                        <a:solidFill>
                          <a:schemeClr val="tx1">
                            <a:lumMod val="75000"/>
                          </a:schemeClr>
                        </a:solidFill>
                        <a:latin typeface="Arial" panose="020B0604020202020204" pitchFamily="34" charset="0"/>
                        <a:cs typeface="Arial" panose="020B0604020202020204" pitchFamily="34" charset="0"/>
                      </a:endParaRPr>
                    </a:p>
                  </a:txBody>
                  <a:tcPr marT="45702" marB="45702"/>
                </a:tc>
                <a:tc>
                  <a:txBody>
                    <a:bodyPr/>
                    <a:lstStyle/>
                    <a:p>
                      <a:pPr algn="ctr"/>
                      <a:r>
                        <a:rPr lang="en-US" sz="1800" b="1" kern="1200">
                          <a:solidFill>
                            <a:schemeClr val="tx1">
                              <a:lumMod val="75000"/>
                            </a:schemeClr>
                          </a:solidFill>
                          <a:hlinkClick r:id="rId3"/>
                        </a:rPr>
                        <a:t>REACH</a:t>
                      </a:r>
                      <a:endParaRPr lang="en-ZA" sz="1800" b="1" kern="1200">
                        <a:solidFill>
                          <a:schemeClr val="tx1">
                            <a:lumMod val="75000"/>
                          </a:schemeClr>
                        </a:solidFill>
                        <a:latin typeface="Arial" charset="0"/>
                        <a:ea typeface="Arial" charset="0"/>
                        <a:cs typeface="Arial" charset="0"/>
                      </a:endParaRPr>
                    </a:p>
                  </a:txBody>
                  <a:tcPr marT="45702" marB="45702" anchor="ctr"/>
                </a:tc>
                <a:tc>
                  <a:txBody>
                    <a:bodyPr/>
                    <a:lstStyle/>
                    <a:p>
                      <a:pPr marL="0" algn="ctr" defTabSz="457200" rtl="0" eaLnBrk="1" latinLnBrk="0" hangingPunct="1"/>
                      <a:r>
                        <a:rPr lang="en-US" sz="1800" b="1" kern="1200">
                          <a:solidFill>
                            <a:schemeClr val="tx1">
                              <a:lumMod val="75000"/>
                            </a:schemeClr>
                          </a:solidFill>
                          <a:hlinkClick r:id="rId4"/>
                        </a:rPr>
                        <a:t>B-PROTECTED</a:t>
                      </a:r>
                      <a:endParaRPr lang="en-US" sz="1800" b="1" kern="1200">
                        <a:solidFill>
                          <a:schemeClr val="tx1">
                            <a:lumMod val="75000"/>
                          </a:schemeClr>
                        </a:solidFill>
                        <a:latin typeface="Arial" charset="0"/>
                        <a:ea typeface="Arial" charset="0"/>
                        <a:cs typeface="Arial" charset="0"/>
                      </a:endParaRPr>
                    </a:p>
                  </a:txBody>
                  <a:tcPr marT="45702" marB="45702" anchor="ctr"/>
                </a:tc>
                <a:tc>
                  <a:txBody>
                    <a:bodyPr/>
                    <a:lstStyle/>
                    <a:p>
                      <a:pPr marL="0" algn="ctr" defTabSz="457200" rtl="0" eaLnBrk="1" latinLnBrk="0" hangingPunct="1"/>
                      <a:r>
                        <a:rPr lang="en-US" sz="1800" b="1" kern="1200">
                          <a:solidFill>
                            <a:schemeClr val="tx1">
                              <a:lumMod val="75000"/>
                            </a:schemeClr>
                          </a:solidFill>
                          <a:hlinkClick r:id="rId5"/>
                        </a:rPr>
                        <a:t>Deliver</a:t>
                      </a:r>
                      <a:endParaRPr lang="en-US" sz="1800" b="1" kern="1200">
                        <a:solidFill>
                          <a:schemeClr val="tx1">
                            <a:lumMod val="75000"/>
                          </a:schemeClr>
                        </a:solidFill>
                        <a:latin typeface="Arial" charset="0"/>
                        <a:ea typeface="Arial" charset="0"/>
                        <a:cs typeface="Arial" charset="0"/>
                      </a:endParaRPr>
                    </a:p>
                  </a:txBody>
                  <a:tcPr marT="45702" marB="45702" anchor="ctr"/>
                </a:tc>
                <a:extLst>
                  <a:ext uri="{0D108BD9-81ED-4DB2-BD59-A6C34878D82A}">
                    <a16:rowId xmlns:a16="http://schemas.microsoft.com/office/drawing/2014/main" val="10000"/>
                  </a:ext>
                </a:extLst>
              </a:tr>
              <a:tr h="325352">
                <a:tc>
                  <a:txBody>
                    <a:bodyPr/>
                    <a:lstStyle/>
                    <a:p>
                      <a:r>
                        <a:rPr lang="en-US" sz="1600" b="1" kern="1200">
                          <a:solidFill>
                            <a:schemeClr val="tx1">
                              <a:lumMod val="75000"/>
                            </a:schemeClr>
                          </a:solidFill>
                        </a:rPr>
                        <a:t>Primary Objective</a:t>
                      </a:r>
                      <a:endParaRPr lang="en-US" sz="1600" b="1" kern="1200">
                        <a:solidFill>
                          <a:schemeClr val="tx1">
                            <a:lumMod val="75000"/>
                          </a:schemeClr>
                        </a:solidFill>
                        <a:latin typeface="Arial" charset="0"/>
                        <a:ea typeface="Arial" charset="0"/>
                        <a:cs typeface="Arial" charset="0"/>
                      </a:endParaRPr>
                    </a:p>
                  </a:txBody>
                  <a:tcPr marT="45702" marB="45702"/>
                </a:tc>
                <a:tc>
                  <a:txBody>
                    <a:bodyPr/>
                    <a:lstStyle/>
                    <a:p>
                      <a:pPr algn="ctr"/>
                      <a:r>
                        <a:rPr lang="en-US" sz="1200" kern="1200">
                          <a:solidFill>
                            <a:schemeClr val="tx1">
                              <a:lumMod val="75000"/>
                            </a:schemeClr>
                          </a:solidFill>
                        </a:rPr>
                        <a:t>Safety and acceptability among adolescent girls and young women</a:t>
                      </a:r>
                      <a:endParaRPr lang="en-US" sz="1200" kern="1200">
                        <a:solidFill>
                          <a:schemeClr val="tx1">
                            <a:lumMod val="75000"/>
                          </a:schemeClr>
                        </a:solidFill>
                        <a:latin typeface="+mn-lt"/>
                        <a:ea typeface="Arial" charset="0"/>
                        <a:cs typeface="Arial" charset="0"/>
                      </a:endParaRPr>
                    </a:p>
                  </a:txBody>
                  <a:tcPr marT="45702" marB="45702" anchor="ctr"/>
                </a:tc>
                <a:tc>
                  <a:txBody>
                    <a:bodyPr/>
                    <a:lstStyle/>
                    <a:p>
                      <a:pPr algn="ctr"/>
                      <a:r>
                        <a:rPr lang="en-US" sz="1200"/>
                        <a:t>Maternal and infant safety during breastfeeding</a:t>
                      </a:r>
                      <a:endParaRPr lang="en-US" sz="1200">
                        <a:latin typeface="+mn-lt"/>
                      </a:endParaRPr>
                    </a:p>
                  </a:txBody>
                  <a:tcPr marT="45702" marB="45702" anchor="ctr"/>
                </a:tc>
                <a:tc>
                  <a:txBody>
                    <a:bodyPr/>
                    <a:lstStyle/>
                    <a:p>
                      <a:pPr algn="ctr"/>
                      <a:r>
                        <a:rPr lang="en-US" sz="1200" kern="1200">
                          <a:solidFill>
                            <a:schemeClr val="tx1">
                              <a:lumMod val="75000"/>
                            </a:schemeClr>
                          </a:solidFill>
                        </a:rPr>
                        <a:t>Safety during pregnancy and pregnancy outcomes </a:t>
                      </a:r>
                      <a:endParaRPr lang="en-US" sz="1200" kern="1200">
                        <a:solidFill>
                          <a:schemeClr val="tx1">
                            <a:lumMod val="75000"/>
                          </a:schemeClr>
                        </a:solidFill>
                        <a:latin typeface="+mn-lt"/>
                        <a:ea typeface="Arial" charset="0"/>
                        <a:cs typeface="Arial" charset="0"/>
                      </a:endParaRPr>
                    </a:p>
                  </a:txBody>
                  <a:tcPr marT="45702" marB="45702" anchor="ctr"/>
                </a:tc>
                <a:extLst>
                  <a:ext uri="{0D108BD9-81ED-4DB2-BD59-A6C34878D82A}">
                    <a16:rowId xmlns:a16="http://schemas.microsoft.com/office/drawing/2014/main" val="10001"/>
                  </a:ext>
                </a:extLst>
              </a:tr>
              <a:tr h="420970">
                <a:tc>
                  <a:txBody>
                    <a:bodyPr/>
                    <a:lstStyle/>
                    <a:p>
                      <a:r>
                        <a:rPr lang="en-US" sz="1600" b="1" kern="1200">
                          <a:solidFill>
                            <a:schemeClr val="tx1">
                              <a:lumMod val="75000"/>
                            </a:schemeClr>
                          </a:solidFill>
                        </a:rPr>
                        <a:t>Design</a:t>
                      </a:r>
                      <a:endParaRPr lang="en-US" sz="1600" b="1" kern="1200">
                        <a:solidFill>
                          <a:schemeClr val="tx1">
                            <a:lumMod val="75000"/>
                          </a:schemeClr>
                        </a:solidFill>
                        <a:latin typeface="Arial" charset="0"/>
                        <a:ea typeface="Arial" charset="0"/>
                        <a:cs typeface="Arial" charset="0"/>
                      </a:endParaRPr>
                    </a:p>
                  </a:txBody>
                  <a:tcPr marT="45702" marB="45702" anchor="ctr"/>
                </a:tc>
                <a:tc>
                  <a:txBody>
                    <a:bodyPr/>
                    <a:lstStyle/>
                    <a:p>
                      <a:pPr marL="0" algn="ctr" defTabSz="457200" rtl="0" eaLnBrk="1" latinLnBrk="0" hangingPunct="1"/>
                      <a:r>
                        <a:rPr lang="en-US" sz="1200" kern="1200">
                          <a:solidFill>
                            <a:schemeClr val="tx1">
                              <a:lumMod val="75000"/>
                            </a:schemeClr>
                          </a:solidFill>
                        </a:rPr>
                        <a:t>Open-label, randomized, crossover</a:t>
                      </a:r>
                      <a:endParaRPr lang="en-US" sz="1200" kern="1200">
                        <a:solidFill>
                          <a:schemeClr val="tx1">
                            <a:lumMod val="75000"/>
                          </a:schemeClr>
                        </a:solidFill>
                        <a:latin typeface="+mn-lt"/>
                        <a:ea typeface="Arial" charset="0"/>
                        <a:cs typeface="Arial" charset="0"/>
                      </a:endParaRPr>
                    </a:p>
                  </a:txBody>
                  <a:tcPr marT="45702" marB="4570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a:solidFill>
                            <a:srgbClr val="4A4642"/>
                          </a:solidFill>
                        </a:rPr>
                        <a:t>Open-label, randomized</a:t>
                      </a:r>
                      <a:endParaRPr lang="en-US" sz="1200" kern="1200">
                        <a:solidFill>
                          <a:srgbClr val="4A4642"/>
                        </a:solidFill>
                        <a:latin typeface="+mn-lt"/>
                        <a:ea typeface="Arial" charset="0"/>
                        <a:cs typeface="Arial" charset="0"/>
                      </a:endParaRPr>
                    </a:p>
                  </a:txBody>
                  <a:tcPr marT="45702" marB="45702" anchor="ctr"/>
                </a:tc>
                <a:tc>
                  <a:txBody>
                    <a:bodyPr/>
                    <a:lstStyle/>
                    <a:p>
                      <a:pPr marL="0" algn="ctr" defTabSz="457200" rtl="0" eaLnBrk="1" latinLnBrk="0" hangingPunct="1"/>
                      <a:r>
                        <a:rPr lang="en-US" sz="1200" kern="1200">
                          <a:solidFill>
                            <a:srgbClr val="4A4642"/>
                          </a:solidFill>
                        </a:rPr>
                        <a:t>Open-label, randomized</a:t>
                      </a:r>
                      <a:endParaRPr lang="en-US" sz="1200" kern="1200">
                        <a:solidFill>
                          <a:srgbClr val="4A4642"/>
                        </a:solidFill>
                        <a:latin typeface="+mn-lt"/>
                        <a:ea typeface="Arial" charset="0"/>
                        <a:cs typeface="Arial" charset="0"/>
                      </a:endParaRPr>
                    </a:p>
                  </a:txBody>
                  <a:tcPr marT="45702" marB="45702" anchor="ctr"/>
                </a:tc>
                <a:extLst>
                  <a:ext uri="{0D108BD9-81ED-4DB2-BD59-A6C34878D82A}">
                    <a16:rowId xmlns:a16="http://schemas.microsoft.com/office/drawing/2014/main" val="10002"/>
                  </a:ext>
                </a:extLst>
              </a:tr>
              <a:tr h="932529">
                <a:tc>
                  <a:txBody>
                    <a:bodyPr/>
                    <a:lstStyle/>
                    <a:p>
                      <a:pPr marL="0" algn="l" defTabSz="457200" rtl="0" eaLnBrk="1" latinLnBrk="0" hangingPunct="1"/>
                      <a:r>
                        <a:rPr lang="en-US" sz="1600" b="1" kern="1200">
                          <a:solidFill>
                            <a:schemeClr val="tx1">
                              <a:lumMod val="75000"/>
                            </a:schemeClr>
                          </a:solidFill>
                        </a:rPr>
                        <a:t>Enrolled participants*</a:t>
                      </a:r>
                      <a:endParaRPr lang="en-US" sz="1600" b="1" kern="1200">
                        <a:solidFill>
                          <a:schemeClr val="tx1">
                            <a:lumMod val="75000"/>
                          </a:schemeClr>
                        </a:solidFill>
                        <a:latin typeface="Arial" charset="0"/>
                        <a:ea typeface="Arial" charset="0"/>
                        <a:cs typeface="Arial" charset="0"/>
                      </a:endParaRPr>
                    </a:p>
                  </a:txBody>
                  <a:tcPr marT="45702" marB="45702" anchor="ctr"/>
                </a:tc>
                <a:tc>
                  <a:txBody>
                    <a:bodyPr/>
                    <a:lstStyle/>
                    <a:p>
                      <a:pPr marL="0" algn="ctr" defTabSz="457200" rtl="0" eaLnBrk="1" latinLnBrk="0" hangingPunct="1"/>
                      <a:r>
                        <a:rPr lang="en-US" sz="1200" kern="1200">
                          <a:solidFill>
                            <a:schemeClr val="tx1">
                              <a:lumMod val="75000"/>
                            </a:schemeClr>
                          </a:solidFill>
                        </a:rPr>
                        <a:t>247 participants aged 16-21</a:t>
                      </a:r>
                      <a:endParaRPr lang="en-US" sz="1200" kern="1200">
                        <a:solidFill>
                          <a:schemeClr val="tx1">
                            <a:lumMod val="75000"/>
                          </a:schemeClr>
                        </a:solidFill>
                        <a:latin typeface="+mn-lt"/>
                        <a:ea typeface="Arial" charset="0"/>
                        <a:cs typeface="Arial" charset="0"/>
                      </a:endParaRPr>
                    </a:p>
                  </a:txBody>
                  <a:tcPr marT="45702" marB="45702" anchor="ctr"/>
                </a:tc>
                <a:tc>
                  <a:txBody>
                    <a:bodyPr/>
                    <a:lstStyle/>
                    <a:p>
                      <a:pPr marL="0" algn="ctr" defTabSz="457200" rtl="0" eaLnBrk="1" latinLnBrk="0" hangingPunct="1"/>
                      <a:r>
                        <a:rPr lang="en-US" sz="1200" kern="1200" baseline="0">
                          <a:solidFill>
                            <a:srgbClr val="4A4642"/>
                          </a:solidFill>
                        </a:rPr>
                        <a:t>197 breastfeeding parent/infant pairs</a:t>
                      </a:r>
                      <a:endParaRPr lang="en-US" sz="1200" kern="1200">
                        <a:solidFill>
                          <a:srgbClr val="4A4642"/>
                        </a:solidFill>
                        <a:latin typeface="+mn-lt"/>
                        <a:ea typeface="Arial" charset="0"/>
                        <a:cs typeface="Arial" charset="0"/>
                      </a:endParaRPr>
                    </a:p>
                  </a:txBody>
                  <a:tcPr marT="45702" marB="45702" anchor="ctr"/>
                </a:tc>
                <a:tc>
                  <a:txBody>
                    <a:bodyPr/>
                    <a:lstStyle/>
                    <a:p>
                      <a:pPr marL="0" algn="ctr" defTabSz="457200" rtl="0" eaLnBrk="1" latinLnBrk="0" hangingPunct="1"/>
                      <a:r>
                        <a:rPr lang="en-US" sz="1200" kern="1200">
                          <a:solidFill>
                            <a:srgbClr val="4A4642"/>
                          </a:solidFill>
                        </a:rPr>
                        <a:t>Target: 550 pregnant participants across 3 gestational age cohorts</a:t>
                      </a:r>
                      <a:endParaRPr lang="en-US" sz="1200" kern="1200">
                        <a:solidFill>
                          <a:srgbClr val="4A4642"/>
                        </a:solidFill>
                        <a:latin typeface="+mn-lt"/>
                        <a:ea typeface="Arial" charset="0"/>
                        <a:cs typeface="Arial" charset="0"/>
                      </a:endParaRPr>
                    </a:p>
                  </a:txBody>
                  <a:tcPr marT="45702" marB="45702" anchor="ctr"/>
                </a:tc>
                <a:extLst>
                  <a:ext uri="{0D108BD9-81ED-4DB2-BD59-A6C34878D82A}">
                    <a16:rowId xmlns:a16="http://schemas.microsoft.com/office/drawing/2014/main" val="10003"/>
                  </a:ext>
                </a:extLst>
              </a:tr>
              <a:tr h="733644">
                <a:tc>
                  <a:txBody>
                    <a:bodyPr/>
                    <a:lstStyle/>
                    <a:p>
                      <a:pPr marL="0" algn="l" defTabSz="457200" rtl="0" eaLnBrk="1" latinLnBrk="0" hangingPunct="1"/>
                      <a:r>
                        <a:rPr lang="en-US" sz="1600" b="1" kern="1200">
                          <a:solidFill>
                            <a:schemeClr val="tx1">
                              <a:lumMod val="75000"/>
                            </a:schemeClr>
                          </a:solidFill>
                        </a:rPr>
                        <a:t>Treatment regimens</a:t>
                      </a:r>
                      <a:endParaRPr lang="en-US" sz="1600" b="1" kern="1200">
                        <a:solidFill>
                          <a:schemeClr val="tx1">
                            <a:lumMod val="75000"/>
                          </a:schemeClr>
                        </a:solidFill>
                        <a:latin typeface="Arial" charset="0"/>
                        <a:ea typeface="Arial" charset="0"/>
                        <a:cs typeface="Arial" charset="0"/>
                      </a:endParaRPr>
                    </a:p>
                  </a:txBody>
                  <a:tcPr anchor="ctr"/>
                </a:tc>
                <a:tc>
                  <a:txBody>
                    <a:bodyPr/>
                    <a:lstStyle/>
                    <a:p>
                      <a:pPr algn="ctr"/>
                      <a:r>
                        <a:rPr lang="en-US" sz="1200" kern="1200">
                          <a:solidFill>
                            <a:schemeClr val="tx1">
                              <a:lumMod val="75000"/>
                            </a:schemeClr>
                          </a:solidFill>
                        </a:rPr>
                        <a:t>6 mos. oral </a:t>
                      </a:r>
                      <a:r>
                        <a:rPr lang="en-US" sz="1200" kern="1200" err="1">
                          <a:solidFill>
                            <a:schemeClr val="tx1">
                              <a:lumMod val="75000"/>
                            </a:schemeClr>
                          </a:solidFill>
                        </a:rPr>
                        <a:t>PrEP</a:t>
                      </a:r>
                      <a:r>
                        <a:rPr lang="en-US" sz="1200" kern="1200">
                          <a:solidFill>
                            <a:schemeClr val="tx1">
                              <a:lumMod val="75000"/>
                            </a:schemeClr>
                          </a:solidFill>
                        </a:rPr>
                        <a:t>, 6 mos. </a:t>
                      </a:r>
                      <a:r>
                        <a:rPr lang="en-US" sz="1200" kern="1200" err="1">
                          <a:solidFill>
                            <a:schemeClr val="tx1">
                              <a:lumMod val="75000"/>
                            </a:schemeClr>
                          </a:solidFill>
                        </a:rPr>
                        <a:t>PrEP</a:t>
                      </a:r>
                      <a:r>
                        <a:rPr lang="en-US" sz="1200" kern="1200">
                          <a:solidFill>
                            <a:schemeClr val="tx1">
                              <a:lumMod val="75000"/>
                            </a:schemeClr>
                          </a:solidFill>
                        </a:rPr>
                        <a:t> ring (randomized order)</a:t>
                      </a:r>
                    </a:p>
                    <a:p>
                      <a:pPr algn="ctr"/>
                      <a:r>
                        <a:rPr lang="en-US" sz="1200" kern="1200">
                          <a:solidFill>
                            <a:schemeClr val="tx1">
                              <a:lumMod val="75000"/>
                            </a:schemeClr>
                          </a:solidFill>
                        </a:rPr>
                        <a:t>6 mos. choice of either or no product</a:t>
                      </a:r>
                      <a:endParaRPr lang="en-US" sz="1200" kern="1200">
                        <a:solidFill>
                          <a:schemeClr val="tx1">
                            <a:lumMod val="75000"/>
                          </a:schemeClr>
                        </a:solidFill>
                        <a:latin typeface="+mn-lt"/>
                        <a:ea typeface="Arial" charset="0"/>
                        <a:cs typeface="Arial"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a:solidFill>
                            <a:srgbClr val="4A4642"/>
                          </a:solidFill>
                        </a:rPr>
                        <a:t>3:1 assignment </a:t>
                      </a:r>
                      <a:r>
                        <a:rPr lang="en-US" sz="1200" kern="1200" err="1">
                          <a:solidFill>
                            <a:srgbClr val="4A4642"/>
                          </a:solidFill>
                        </a:rPr>
                        <a:t>PrEP</a:t>
                      </a:r>
                      <a:r>
                        <a:rPr lang="en-US" sz="1200" kern="1200">
                          <a:solidFill>
                            <a:srgbClr val="4A4642"/>
                          </a:solidFill>
                        </a:rPr>
                        <a:t> ring to oral </a:t>
                      </a:r>
                      <a:r>
                        <a:rPr lang="en-US" sz="1200" kern="1200" err="1">
                          <a:solidFill>
                            <a:srgbClr val="4A4642"/>
                          </a:solidFill>
                        </a:rPr>
                        <a:t>PrEP</a:t>
                      </a:r>
                      <a:endParaRPr lang="en-US" sz="1200" kern="1200" err="1">
                        <a:solidFill>
                          <a:srgbClr val="4A4642"/>
                        </a:solidFill>
                        <a:latin typeface="+mn-lt"/>
                        <a:ea typeface="Arial" charset="0"/>
                        <a:cs typeface="Arial" charset="0"/>
                      </a:endParaRPr>
                    </a:p>
                    <a:p>
                      <a:pPr algn="ctr"/>
                      <a:endParaRPr lang="en-US" sz="1200">
                        <a:solidFill>
                          <a:srgbClr val="4A4642"/>
                        </a:solidFill>
                        <a:latin typeface="+mn-lt"/>
                      </a:endParaRPr>
                    </a:p>
                  </a:txBody>
                  <a:tcPr anchor="ctr"/>
                </a:tc>
                <a:tc>
                  <a:txBody>
                    <a:bodyPr/>
                    <a:lstStyle/>
                    <a:p>
                      <a:pPr algn="ctr"/>
                      <a:r>
                        <a:rPr lang="en-US" sz="1200" kern="1200">
                          <a:solidFill>
                            <a:srgbClr val="4A4642"/>
                          </a:solidFill>
                        </a:rPr>
                        <a:t>2:1 assignment </a:t>
                      </a:r>
                      <a:r>
                        <a:rPr lang="en-US" sz="1200" kern="1200" err="1">
                          <a:solidFill>
                            <a:srgbClr val="4A4642"/>
                          </a:solidFill>
                        </a:rPr>
                        <a:t>PrEP</a:t>
                      </a:r>
                      <a:r>
                        <a:rPr lang="en-US" sz="1200" kern="1200">
                          <a:solidFill>
                            <a:srgbClr val="4A4642"/>
                          </a:solidFill>
                        </a:rPr>
                        <a:t> ring to oral </a:t>
                      </a:r>
                      <a:r>
                        <a:rPr lang="en-US" sz="1200" kern="1200" err="1">
                          <a:solidFill>
                            <a:srgbClr val="4A4642"/>
                          </a:solidFill>
                        </a:rPr>
                        <a:t>PrEP</a:t>
                      </a:r>
                      <a:r>
                        <a:rPr lang="en-US" sz="1200" kern="1200">
                          <a:solidFill>
                            <a:srgbClr val="4A4642"/>
                          </a:solidFill>
                        </a:rPr>
                        <a:t> in cohorts 1 &amp; 2; and 4:1 in Cohort 3</a:t>
                      </a:r>
                      <a:endParaRPr lang="en-US" sz="1200" kern="1200">
                        <a:solidFill>
                          <a:srgbClr val="4A4642"/>
                        </a:solidFill>
                        <a:latin typeface="+mn-lt"/>
                        <a:ea typeface="Arial" charset="0"/>
                        <a:cs typeface="Arial" charset="0"/>
                      </a:endParaRPr>
                    </a:p>
                  </a:txBody>
                  <a:tcPr anchor="ctr"/>
                </a:tc>
                <a:extLst>
                  <a:ext uri="{0D108BD9-81ED-4DB2-BD59-A6C34878D82A}">
                    <a16:rowId xmlns:a16="http://schemas.microsoft.com/office/drawing/2014/main" val="10004"/>
                  </a:ext>
                </a:extLst>
              </a:tr>
              <a:tr h="415693">
                <a:tc>
                  <a:txBody>
                    <a:bodyPr/>
                    <a:lstStyle/>
                    <a:p>
                      <a:pPr marL="0" algn="l" defTabSz="457200" rtl="0" eaLnBrk="1" latinLnBrk="0" hangingPunct="1"/>
                      <a:r>
                        <a:rPr lang="en-US" sz="1600" b="1" kern="1200">
                          <a:solidFill>
                            <a:schemeClr val="tx1">
                              <a:lumMod val="75000"/>
                            </a:schemeClr>
                          </a:solidFill>
                        </a:rPr>
                        <a:t>Locations</a:t>
                      </a:r>
                      <a:endParaRPr lang="en-US" sz="1600" b="1" kern="1200">
                        <a:solidFill>
                          <a:schemeClr val="tx1">
                            <a:lumMod val="75000"/>
                          </a:schemeClr>
                        </a:solidFill>
                        <a:latin typeface="Arial" charset="0"/>
                        <a:ea typeface="Arial" charset="0"/>
                        <a:cs typeface="Arial" charset="0"/>
                      </a:endParaRPr>
                    </a:p>
                  </a:txBody>
                  <a:tcPr marT="45702" marB="45702" anchor="ctr"/>
                </a:tc>
                <a:tc>
                  <a:txBody>
                    <a:bodyPr/>
                    <a:lstStyle/>
                    <a:p>
                      <a:pPr algn="ctr"/>
                      <a:r>
                        <a:rPr lang="en-US" sz="1200" kern="1200">
                          <a:solidFill>
                            <a:schemeClr val="tx1">
                              <a:lumMod val="75000"/>
                            </a:schemeClr>
                          </a:solidFill>
                        </a:rPr>
                        <a:t>South Africa, Uganda, Zimbabwe</a:t>
                      </a:r>
                      <a:endParaRPr lang="en-US" sz="1200" kern="1200">
                        <a:solidFill>
                          <a:schemeClr val="tx1">
                            <a:lumMod val="75000"/>
                          </a:schemeClr>
                        </a:solidFill>
                        <a:latin typeface="+mn-lt"/>
                        <a:ea typeface="Arial" charset="0"/>
                        <a:cs typeface="Arial" charset="0"/>
                      </a:endParaRPr>
                    </a:p>
                  </a:txBody>
                  <a:tcPr marT="45702" marB="4570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a:solidFill>
                            <a:schemeClr val="tx1">
                              <a:lumMod val="75000"/>
                            </a:schemeClr>
                          </a:solidFill>
                        </a:rPr>
                        <a:t>Malawi, South Africa, Uganda, Zimbabwe</a:t>
                      </a:r>
                      <a:endParaRPr lang="en-US" sz="1200" kern="1200">
                        <a:solidFill>
                          <a:schemeClr val="tx1">
                            <a:lumMod val="75000"/>
                          </a:schemeClr>
                        </a:solidFill>
                        <a:latin typeface="+mn-lt"/>
                        <a:ea typeface="Arial" charset="0"/>
                        <a:cs typeface="Arial" charset="0"/>
                      </a:endParaRPr>
                    </a:p>
                  </a:txBody>
                  <a:tcPr marT="45702" marB="45702" anchor="ctr"/>
                </a:tc>
                <a:tc>
                  <a:txBody>
                    <a:bodyPr/>
                    <a:lstStyle/>
                    <a:p>
                      <a:pPr algn="ctr"/>
                      <a:r>
                        <a:rPr lang="en-US" sz="1200" kern="1200">
                          <a:solidFill>
                            <a:schemeClr val="tx1">
                              <a:lumMod val="75000"/>
                            </a:schemeClr>
                          </a:solidFill>
                        </a:rPr>
                        <a:t>Malawi, South Africa, Uganda, Zimbabwe</a:t>
                      </a:r>
                      <a:endParaRPr lang="en-US" sz="1200" kern="1200">
                        <a:solidFill>
                          <a:schemeClr val="tx1">
                            <a:lumMod val="75000"/>
                          </a:schemeClr>
                        </a:solidFill>
                        <a:latin typeface="+mn-lt"/>
                        <a:ea typeface="Arial" charset="0"/>
                        <a:cs typeface="Arial" charset="0"/>
                      </a:endParaRPr>
                    </a:p>
                  </a:txBody>
                  <a:tcPr marT="45702" marB="45702" anchor="ctr"/>
                </a:tc>
                <a:extLst>
                  <a:ext uri="{0D108BD9-81ED-4DB2-BD59-A6C34878D82A}">
                    <a16:rowId xmlns:a16="http://schemas.microsoft.com/office/drawing/2014/main" val="10005"/>
                  </a:ext>
                </a:extLst>
              </a:tr>
              <a:tr h="415693">
                <a:tc>
                  <a:txBody>
                    <a:bodyPr/>
                    <a:lstStyle/>
                    <a:p>
                      <a:pPr marL="0" algn="l" defTabSz="457200" rtl="0" eaLnBrk="1" latinLnBrk="0" hangingPunct="1"/>
                      <a:r>
                        <a:rPr lang="en-US" sz="1600" b="1" kern="1200">
                          <a:solidFill>
                            <a:schemeClr val="tx1">
                              <a:lumMod val="75000"/>
                            </a:schemeClr>
                          </a:solidFill>
                        </a:rPr>
                        <a:t>Completion date</a:t>
                      </a:r>
                      <a:endParaRPr lang="en-US" sz="1600" b="1" kern="1200">
                        <a:solidFill>
                          <a:schemeClr val="tx1">
                            <a:lumMod val="75000"/>
                          </a:schemeClr>
                        </a:solidFill>
                        <a:latin typeface="Arial" charset="0"/>
                        <a:ea typeface="Arial" charset="0"/>
                        <a:cs typeface="Arial" charset="0"/>
                      </a:endParaRPr>
                    </a:p>
                  </a:txBody>
                  <a:tcPr marT="45702" marB="45702" anchor="ctr"/>
                </a:tc>
                <a:tc>
                  <a:txBody>
                    <a:bodyPr/>
                    <a:lstStyle/>
                    <a:p>
                      <a:pPr algn="ctr"/>
                      <a:r>
                        <a:rPr lang="en-US" sz="1200" kern="1200">
                          <a:solidFill>
                            <a:schemeClr val="tx1">
                              <a:lumMod val="75000"/>
                            </a:schemeClr>
                          </a:solidFill>
                        </a:rPr>
                        <a:t>September 2021</a:t>
                      </a:r>
                      <a:endParaRPr lang="en-US" sz="1200" kern="1200">
                        <a:solidFill>
                          <a:schemeClr val="tx1">
                            <a:lumMod val="75000"/>
                          </a:schemeClr>
                        </a:solidFill>
                        <a:latin typeface="+mn-lt"/>
                        <a:ea typeface="Arial" charset="0"/>
                        <a:cs typeface="Arial" charset="0"/>
                      </a:endParaRPr>
                    </a:p>
                  </a:txBody>
                  <a:tcPr marT="45702" marB="45702" anchor="ctr"/>
                </a:tc>
                <a:tc>
                  <a:txBody>
                    <a:bodyPr/>
                    <a:lstStyle/>
                    <a:p>
                      <a:pPr algn="ctr"/>
                      <a:r>
                        <a:rPr lang="en-US" sz="1200"/>
                        <a:t>November 2021</a:t>
                      </a:r>
                      <a:endParaRPr lang="en-US" sz="1200">
                        <a:latin typeface="+mn-lt"/>
                      </a:endParaRPr>
                    </a:p>
                  </a:txBody>
                  <a:tcPr marT="45702" marB="45702" anchor="ctr"/>
                </a:tc>
                <a:tc>
                  <a:txBody>
                    <a:bodyPr/>
                    <a:lstStyle/>
                    <a:p>
                      <a:pPr algn="ctr"/>
                      <a:r>
                        <a:rPr lang="en-US" sz="1200" kern="1200">
                          <a:solidFill>
                            <a:schemeClr val="tx1">
                              <a:lumMod val="75000"/>
                            </a:schemeClr>
                          </a:solidFill>
                        </a:rPr>
                        <a:t>Anticipated in 2023 (pregnant participants) and 2024 (infants)</a:t>
                      </a:r>
                      <a:endParaRPr lang="en-US" sz="1200" kern="1200">
                        <a:solidFill>
                          <a:schemeClr val="tx1">
                            <a:lumMod val="75000"/>
                          </a:schemeClr>
                        </a:solidFill>
                        <a:latin typeface="+mn-lt"/>
                        <a:ea typeface="Arial" charset="0"/>
                        <a:cs typeface="Arial" charset="0"/>
                      </a:endParaRPr>
                    </a:p>
                  </a:txBody>
                  <a:tcPr marT="45702" marB="45702" anchor="ctr"/>
                </a:tc>
                <a:extLst>
                  <a:ext uri="{0D108BD9-81ED-4DB2-BD59-A6C34878D82A}">
                    <a16:rowId xmlns:a16="http://schemas.microsoft.com/office/drawing/2014/main" val="10006"/>
                  </a:ext>
                </a:extLst>
              </a:tr>
              <a:tr h="424401">
                <a:tc>
                  <a:txBody>
                    <a:bodyPr/>
                    <a:lstStyle/>
                    <a:p>
                      <a:pPr marL="0" algn="l" defTabSz="457200" rtl="0" eaLnBrk="1" latinLnBrk="0" hangingPunct="1"/>
                      <a:r>
                        <a:rPr lang="en-US" sz="1600" b="1" kern="1200">
                          <a:solidFill>
                            <a:schemeClr val="tx1">
                              <a:lumMod val="75000"/>
                            </a:schemeClr>
                          </a:solidFill>
                        </a:rPr>
                        <a:t>Results</a:t>
                      </a:r>
                      <a:endParaRPr lang="en-US" sz="1600" b="1" kern="1200">
                        <a:solidFill>
                          <a:schemeClr val="tx1">
                            <a:lumMod val="75000"/>
                          </a:schemeClr>
                        </a:solidFill>
                        <a:latin typeface="Arial" charset="0"/>
                        <a:ea typeface="Arial" charset="0"/>
                        <a:cs typeface="Arial" charset="0"/>
                      </a:endParaRPr>
                    </a:p>
                  </a:txBody>
                  <a:tcPr marT="45702" marB="45702" anchor="ctr"/>
                </a:tc>
                <a:tc>
                  <a:txBody>
                    <a:bodyPr/>
                    <a:lstStyle/>
                    <a:p>
                      <a:pPr algn="ctr"/>
                      <a:r>
                        <a:rPr lang="en-US" sz="1200" strike="noStrike" kern="1200">
                          <a:solidFill>
                            <a:schemeClr val="tx1">
                              <a:lumMod val="75000"/>
                            </a:schemeClr>
                          </a:solidFill>
                        </a:rPr>
                        <a:t>Most participants found the ring to be acceptable. More than 50% of participants had high adherence to both study products. About 66% of participants chose the </a:t>
                      </a:r>
                      <a:r>
                        <a:rPr lang="en-US" sz="1200" strike="noStrike" kern="1200" err="1">
                          <a:solidFill>
                            <a:schemeClr val="tx1">
                              <a:lumMod val="75000"/>
                            </a:schemeClr>
                          </a:solidFill>
                        </a:rPr>
                        <a:t>PrEP</a:t>
                      </a:r>
                      <a:r>
                        <a:rPr lang="en-US" sz="1200" strike="noStrike" kern="1200">
                          <a:solidFill>
                            <a:schemeClr val="tx1">
                              <a:lumMod val="75000"/>
                            </a:schemeClr>
                          </a:solidFill>
                        </a:rPr>
                        <a:t> ring in the choice period, with those who had high adherence to oral </a:t>
                      </a:r>
                      <a:r>
                        <a:rPr lang="en-US" sz="1200" strike="noStrike" kern="1200" err="1">
                          <a:solidFill>
                            <a:schemeClr val="tx1">
                              <a:lumMod val="75000"/>
                            </a:schemeClr>
                          </a:solidFill>
                        </a:rPr>
                        <a:t>PrEP</a:t>
                      </a:r>
                      <a:r>
                        <a:rPr lang="en-US" sz="1200" strike="noStrike" kern="1200">
                          <a:solidFill>
                            <a:schemeClr val="tx1">
                              <a:lumMod val="75000"/>
                            </a:schemeClr>
                          </a:solidFill>
                        </a:rPr>
                        <a:t> in the randomization period more likely to select oral </a:t>
                      </a:r>
                      <a:r>
                        <a:rPr lang="en-US" sz="1200" strike="noStrike" kern="1200" err="1">
                          <a:solidFill>
                            <a:schemeClr val="tx1">
                              <a:lumMod val="75000"/>
                            </a:schemeClr>
                          </a:solidFill>
                        </a:rPr>
                        <a:t>PrEP</a:t>
                      </a:r>
                      <a:r>
                        <a:rPr lang="en-US" sz="1200" strike="noStrike" kern="1200">
                          <a:solidFill>
                            <a:schemeClr val="tx1">
                              <a:lumMod val="75000"/>
                            </a:schemeClr>
                          </a:solidFill>
                        </a:rPr>
                        <a:t> in the choice period.</a:t>
                      </a:r>
                      <a:endParaRPr lang="en-US" sz="1200" strike="noStrike" kern="1200">
                        <a:solidFill>
                          <a:schemeClr val="tx1">
                            <a:lumMod val="75000"/>
                          </a:schemeClr>
                        </a:solidFill>
                        <a:latin typeface="+mn-lt"/>
                        <a:ea typeface="Arial" charset="0"/>
                        <a:cs typeface="Arial" charset="0"/>
                      </a:endParaRPr>
                    </a:p>
                  </a:txBody>
                  <a:tcPr marT="45702" marB="45702" anchor="ctr"/>
                </a:tc>
                <a:tc>
                  <a:txBody>
                    <a:bodyPr/>
                    <a:lstStyle/>
                    <a:p>
                      <a:pPr lvl="0" algn="ctr">
                        <a:buNone/>
                      </a:pPr>
                      <a:r>
                        <a:rPr lang="en-US" sz="1200" b="0" i="0" u="none" strike="noStrike" kern="1200" noProof="0">
                          <a:solidFill>
                            <a:srgbClr val="4A4642"/>
                          </a:solidFill>
                          <a:latin typeface="Calibri"/>
                        </a:rPr>
                        <a:t>Few side effects were seen for breastfeeding parents and infants in either the </a:t>
                      </a:r>
                      <a:r>
                        <a:rPr lang="en-US" sz="1200" b="0" i="0" u="none" strike="noStrike" kern="1200" noProof="0" err="1">
                          <a:solidFill>
                            <a:srgbClr val="4A4642"/>
                          </a:solidFill>
                          <a:latin typeface="Calibri"/>
                        </a:rPr>
                        <a:t>PrEP</a:t>
                      </a:r>
                      <a:r>
                        <a:rPr lang="en-US" sz="1200" b="0" i="0" u="none" strike="noStrike" kern="1200" noProof="0">
                          <a:solidFill>
                            <a:srgbClr val="4A4642"/>
                          </a:solidFill>
                          <a:latin typeface="Calibri"/>
                        </a:rPr>
                        <a:t> ring or oral </a:t>
                      </a:r>
                      <a:r>
                        <a:rPr lang="en-US" sz="1200" b="0" i="0" u="none" strike="noStrike" kern="1200" noProof="0" err="1">
                          <a:solidFill>
                            <a:srgbClr val="4A4642"/>
                          </a:solidFill>
                          <a:latin typeface="Calibri"/>
                        </a:rPr>
                        <a:t>PrEP</a:t>
                      </a:r>
                      <a:r>
                        <a:rPr lang="en-US" sz="1200" b="0" i="0" u="none" strike="noStrike" kern="1200" noProof="0">
                          <a:solidFill>
                            <a:srgbClr val="4A4642"/>
                          </a:solidFill>
                          <a:latin typeface="Calibri"/>
                        </a:rPr>
                        <a:t> arm. Products did not cause problems for infants of a breastfeeding parent. </a:t>
                      </a:r>
                      <a:endParaRPr lang="en-US" sz="1200" strike="noStrike" kern="1200">
                        <a:solidFill>
                          <a:srgbClr val="4A4642"/>
                        </a:solidFill>
                      </a:endParaRPr>
                    </a:p>
                  </a:txBody>
                  <a:tcPr marT="45702" marB="45702" anchor="ctr"/>
                </a:tc>
                <a:tc>
                  <a:txBody>
                    <a:bodyPr/>
                    <a:lstStyle/>
                    <a:p>
                      <a:pPr algn="ctr"/>
                      <a:r>
                        <a:rPr lang="en-US" sz="1200" i="1" strike="noStrike" kern="1200">
                          <a:solidFill>
                            <a:schemeClr val="tx1">
                              <a:lumMod val="75000"/>
                            </a:schemeClr>
                          </a:solidFill>
                        </a:rPr>
                        <a:t>Anticipated in 2024</a:t>
                      </a:r>
                    </a:p>
                    <a:p>
                      <a:pPr algn="ctr"/>
                      <a:r>
                        <a:rPr lang="en-US" sz="1200" strike="noStrike" kern="1200">
                          <a:solidFill>
                            <a:schemeClr val="tx1">
                              <a:lumMod val="75000"/>
                            </a:schemeClr>
                          </a:solidFill>
                        </a:rPr>
                        <a:t>Interim results suggest that adverse pregnancy outcomes and complications were uncommon among ring users, and were similar to rates observed in study communities</a:t>
                      </a:r>
                      <a:endParaRPr lang="en-US" sz="1200" i="1" strike="noStrike" kern="1200">
                        <a:solidFill>
                          <a:schemeClr val="tx1">
                            <a:lumMod val="75000"/>
                          </a:schemeClr>
                        </a:solidFill>
                        <a:latin typeface="+mn-lt"/>
                        <a:ea typeface="Arial" charset="0"/>
                        <a:cs typeface="Arial" charset="0"/>
                      </a:endParaRPr>
                    </a:p>
                  </a:txBody>
                  <a:tcPr marT="45702" marB="45702" anchor="ctr"/>
                </a:tc>
                <a:extLst>
                  <a:ext uri="{0D108BD9-81ED-4DB2-BD59-A6C34878D82A}">
                    <a16:rowId xmlns:a16="http://schemas.microsoft.com/office/drawing/2014/main" val="10007"/>
                  </a:ext>
                </a:extLst>
              </a:tr>
            </a:tbl>
          </a:graphicData>
        </a:graphic>
      </p:graphicFrame>
      <p:sp>
        <p:nvSpPr>
          <p:cNvPr id="27" name="TextBox 26">
            <a:extLst>
              <a:ext uri="{FF2B5EF4-FFF2-40B4-BE49-F238E27FC236}">
                <a16:creationId xmlns:a16="http://schemas.microsoft.com/office/drawing/2014/main" id="{1AB34C1E-F341-47F5-97E9-1038E47FD97B}"/>
              </a:ext>
            </a:extLst>
          </p:cNvPr>
          <p:cNvSpPr txBox="1"/>
          <p:nvPr/>
        </p:nvSpPr>
        <p:spPr>
          <a:xfrm>
            <a:off x="4646427" y="6455018"/>
            <a:ext cx="6432698" cy="461665"/>
          </a:xfrm>
          <a:prstGeom prst="rect">
            <a:avLst/>
          </a:prstGeom>
          <a:noFill/>
        </p:spPr>
        <p:txBody>
          <a:bodyPr wrap="square" rtlCol="0">
            <a:spAutoFit/>
          </a:bodyPr>
          <a:lstStyle/>
          <a:p>
            <a:pPr algn="r"/>
            <a:r>
              <a:rPr lang="en-US" sz="1200"/>
              <a:t>*participants in these trials were assumed to be assigned female at birth and were not asked their gender identities. All participants underwent pelvic exams as part of enrollment procedures.</a:t>
            </a:r>
          </a:p>
        </p:txBody>
      </p:sp>
      <p:pic>
        <p:nvPicPr>
          <p:cNvPr id="19" name="Picture 18" descr="A close up of a logo&#10;&#10;Description generated with high confidence">
            <a:extLst>
              <a:ext uri="{FF2B5EF4-FFF2-40B4-BE49-F238E27FC236}">
                <a16:creationId xmlns:a16="http://schemas.microsoft.com/office/drawing/2014/main" id="{B3BD7904-9351-4D6C-8388-7AD862397F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70423" y="1110899"/>
            <a:ext cx="451153" cy="563942"/>
          </a:xfrm>
          <a:prstGeom prst="rect">
            <a:avLst/>
          </a:prstGeom>
        </p:spPr>
      </p:pic>
      <p:pic>
        <p:nvPicPr>
          <p:cNvPr id="20" name="Picture 19" descr="A close up of text on a black background&#10;&#10;Description generated with high confidence">
            <a:extLst>
              <a:ext uri="{FF2B5EF4-FFF2-40B4-BE49-F238E27FC236}">
                <a16:creationId xmlns:a16="http://schemas.microsoft.com/office/drawing/2014/main" id="{33C2EDCE-6A93-47F5-AC07-A5AD036CCB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74827" y="1142919"/>
            <a:ext cx="520997" cy="478015"/>
          </a:xfrm>
          <a:prstGeom prst="rect">
            <a:avLst/>
          </a:prstGeom>
        </p:spPr>
      </p:pic>
      <p:pic>
        <p:nvPicPr>
          <p:cNvPr id="25" name="Picture 24">
            <a:extLst>
              <a:ext uri="{FF2B5EF4-FFF2-40B4-BE49-F238E27FC236}">
                <a16:creationId xmlns:a16="http://schemas.microsoft.com/office/drawing/2014/main" id="{65F24041-6B6B-4BA9-B38B-D45FA0CCF42F}"/>
              </a:ext>
            </a:extLst>
          </p:cNvPr>
          <p:cNvPicPr>
            <a:picLocks noChangeAspect="1"/>
          </p:cNvPicPr>
          <p:nvPr/>
        </p:nvPicPr>
        <p:blipFill>
          <a:blip r:embed="rId8"/>
          <a:stretch>
            <a:fillRect/>
          </a:stretch>
        </p:blipFill>
        <p:spPr>
          <a:xfrm>
            <a:off x="8438707" y="1180630"/>
            <a:ext cx="737723" cy="402592"/>
          </a:xfrm>
          <a:prstGeom prst="rect">
            <a:avLst/>
          </a:prstGeom>
        </p:spPr>
      </p:pic>
    </p:spTree>
    <p:extLst>
      <p:ext uri="{BB962C8B-B14F-4D97-AF65-F5344CB8AC3E}">
        <p14:creationId xmlns:p14="http://schemas.microsoft.com/office/powerpoint/2010/main" val="21492271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B969B-E0C3-534A-8339-7E08C8BA6A92}"/>
              </a:ext>
            </a:extLst>
          </p:cNvPr>
          <p:cNvSpPr>
            <a:spLocks noGrp="1"/>
          </p:cNvSpPr>
          <p:nvPr>
            <p:ph type="title"/>
          </p:nvPr>
        </p:nvSpPr>
        <p:spPr/>
        <p:txBody>
          <a:bodyPr/>
          <a:lstStyle/>
          <a:p>
            <a:r>
              <a:rPr lang="en-US"/>
              <a:t>Part Two Check-In: Research to Date</a:t>
            </a:r>
          </a:p>
        </p:txBody>
      </p:sp>
      <p:sp>
        <p:nvSpPr>
          <p:cNvPr id="3" name="Content Placeholder 2">
            <a:extLst>
              <a:ext uri="{FF2B5EF4-FFF2-40B4-BE49-F238E27FC236}">
                <a16:creationId xmlns:a16="http://schemas.microsoft.com/office/drawing/2014/main" id="{564BFC52-4381-D5FE-F0D6-2D8AF88810C7}"/>
              </a:ext>
            </a:extLst>
          </p:cNvPr>
          <p:cNvSpPr>
            <a:spLocks noGrp="1"/>
          </p:cNvSpPr>
          <p:nvPr>
            <p:ph idx="4294967295"/>
          </p:nvPr>
        </p:nvSpPr>
        <p:spPr>
          <a:xfrm>
            <a:off x="731520" y="1825625"/>
            <a:ext cx="9784080" cy="4351338"/>
          </a:xfrm>
        </p:spPr>
        <p:txBody>
          <a:bodyPr/>
          <a:lstStyle/>
          <a:p>
            <a:pPr marL="0" indent="0">
              <a:buNone/>
            </a:pPr>
            <a:r>
              <a:rPr lang="en-US" b="1"/>
              <a:t>How many participants have participated in </a:t>
            </a:r>
            <a:r>
              <a:rPr lang="en-US" b="1" err="1"/>
              <a:t>PrEP</a:t>
            </a:r>
            <a:r>
              <a:rPr lang="en-US" b="1"/>
              <a:t> ring studies to date?</a:t>
            </a:r>
          </a:p>
          <a:p>
            <a:pPr marL="0" indent="0">
              <a:buNone/>
            </a:pPr>
            <a:r>
              <a:rPr lang="en-US"/>
              <a:t>1. Fewer than 100</a:t>
            </a:r>
          </a:p>
          <a:p>
            <a:pPr marL="0" indent="0">
              <a:buNone/>
            </a:pPr>
            <a:r>
              <a:rPr lang="en-US"/>
              <a:t>2. About 500</a:t>
            </a:r>
          </a:p>
          <a:p>
            <a:pPr marL="0" indent="0">
              <a:buNone/>
            </a:pPr>
            <a:r>
              <a:rPr lang="en-US"/>
              <a:t>3. About 1000</a:t>
            </a:r>
          </a:p>
          <a:p>
            <a:pPr marL="0" indent="0">
              <a:buNone/>
            </a:pPr>
            <a:r>
              <a:rPr lang="en-US"/>
              <a:t>4. About 2000</a:t>
            </a:r>
          </a:p>
          <a:p>
            <a:pPr marL="0" indent="0">
              <a:buNone/>
            </a:pPr>
            <a:r>
              <a:rPr lang="en-US"/>
              <a:t>5. More than 5000</a:t>
            </a:r>
          </a:p>
          <a:p>
            <a:pPr marL="0" indent="0">
              <a:buNone/>
            </a:pPr>
            <a:endParaRPr lang="en-US"/>
          </a:p>
          <a:p>
            <a:pPr marL="457200" lvl="1" indent="0">
              <a:buNone/>
            </a:pPr>
            <a:endParaRPr lang="en-US"/>
          </a:p>
          <a:p>
            <a:endParaRPr lang="en-US"/>
          </a:p>
        </p:txBody>
      </p:sp>
    </p:spTree>
    <p:extLst>
      <p:ext uri="{BB962C8B-B14F-4D97-AF65-F5344CB8AC3E}">
        <p14:creationId xmlns:p14="http://schemas.microsoft.com/office/powerpoint/2010/main" val="24486187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B969B-E0C3-534A-8339-7E08C8BA6A92}"/>
              </a:ext>
            </a:extLst>
          </p:cNvPr>
          <p:cNvSpPr>
            <a:spLocks noGrp="1"/>
          </p:cNvSpPr>
          <p:nvPr>
            <p:ph type="title"/>
          </p:nvPr>
        </p:nvSpPr>
        <p:spPr/>
        <p:txBody>
          <a:bodyPr/>
          <a:lstStyle/>
          <a:p>
            <a:r>
              <a:rPr lang="en-US"/>
              <a:t>Part Two Check-In: Research to Date</a:t>
            </a:r>
          </a:p>
        </p:txBody>
      </p:sp>
      <p:sp>
        <p:nvSpPr>
          <p:cNvPr id="3" name="Content Placeholder 2">
            <a:extLst>
              <a:ext uri="{FF2B5EF4-FFF2-40B4-BE49-F238E27FC236}">
                <a16:creationId xmlns:a16="http://schemas.microsoft.com/office/drawing/2014/main" id="{564BFC52-4381-D5FE-F0D6-2D8AF88810C7}"/>
              </a:ext>
            </a:extLst>
          </p:cNvPr>
          <p:cNvSpPr>
            <a:spLocks noGrp="1"/>
          </p:cNvSpPr>
          <p:nvPr>
            <p:ph idx="4294967295"/>
          </p:nvPr>
        </p:nvSpPr>
        <p:spPr>
          <a:xfrm>
            <a:off x="754380" y="1825625"/>
            <a:ext cx="9761220" cy="4351338"/>
          </a:xfrm>
        </p:spPr>
        <p:txBody>
          <a:bodyPr/>
          <a:lstStyle/>
          <a:p>
            <a:pPr marL="0" indent="0">
              <a:buNone/>
            </a:pPr>
            <a:r>
              <a:rPr lang="en-US" b="1"/>
              <a:t>Adherence analyses and open-label study findings suggest that HIV risk reduction among consistent ring users may be:</a:t>
            </a:r>
          </a:p>
          <a:p>
            <a:pPr marL="0" indent="0">
              <a:lnSpc>
                <a:spcPct val="150000"/>
              </a:lnSpc>
              <a:buNone/>
            </a:pPr>
            <a:r>
              <a:rPr lang="en-US"/>
              <a:t>1. 27%</a:t>
            </a:r>
          </a:p>
          <a:p>
            <a:pPr marL="0" indent="0">
              <a:lnSpc>
                <a:spcPct val="150000"/>
              </a:lnSpc>
              <a:buNone/>
            </a:pPr>
            <a:r>
              <a:rPr lang="en-US"/>
              <a:t>2. 39%</a:t>
            </a:r>
          </a:p>
          <a:p>
            <a:pPr marL="0" indent="0">
              <a:lnSpc>
                <a:spcPct val="150000"/>
              </a:lnSpc>
              <a:buNone/>
            </a:pPr>
            <a:r>
              <a:rPr lang="en-US"/>
              <a:t>3. 50% or more</a:t>
            </a:r>
          </a:p>
          <a:p>
            <a:pPr marL="0" indent="0">
              <a:lnSpc>
                <a:spcPct val="150000"/>
              </a:lnSpc>
              <a:buNone/>
            </a:pPr>
            <a:r>
              <a:rPr lang="en-US"/>
              <a:t>	 </a:t>
            </a:r>
          </a:p>
          <a:p>
            <a:pPr marL="0" indent="0">
              <a:buNone/>
            </a:pPr>
            <a:endParaRPr lang="en-US"/>
          </a:p>
          <a:p>
            <a:pPr marL="457200" lvl="1" indent="0">
              <a:buNone/>
            </a:pPr>
            <a:endParaRPr lang="en-US"/>
          </a:p>
          <a:p>
            <a:endParaRPr lang="en-US"/>
          </a:p>
        </p:txBody>
      </p:sp>
      <p:sp>
        <p:nvSpPr>
          <p:cNvPr id="4" name="TextBox 3">
            <a:extLst>
              <a:ext uri="{FF2B5EF4-FFF2-40B4-BE49-F238E27FC236}">
                <a16:creationId xmlns:a16="http://schemas.microsoft.com/office/drawing/2014/main" id="{AF9147FA-BF2E-8288-E722-2B9F3DC89EBA}"/>
              </a:ext>
            </a:extLst>
          </p:cNvPr>
          <p:cNvSpPr txBox="1"/>
          <p:nvPr/>
        </p:nvSpPr>
        <p:spPr>
          <a:xfrm>
            <a:off x="4070382" y="5946130"/>
            <a:ext cx="4930815" cy="461665"/>
          </a:xfrm>
          <a:prstGeom prst="rect">
            <a:avLst/>
          </a:prstGeom>
          <a:noFill/>
        </p:spPr>
        <p:txBody>
          <a:bodyPr wrap="square" rtlCol="0">
            <a:spAutoFit/>
          </a:bodyPr>
          <a:lstStyle/>
          <a:p>
            <a:r>
              <a:rPr lang="en-US" sz="2400">
                <a:solidFill>
                  <a:srgbClr val="29676B"/>
                </a:solidFill>
                <a:latin typeface="Poppins SemiBold" panose="00000700000000000000" pitchFamily="2" charset="0"/>
                <a:cs typeface="Poppins SemiBold" panose="00000700000000000000" pitchFamily="2" charset="0"/>
              </a:rPr>
              <a:t>Take-home point!</a:t>
            </a:r>
          </a:p>
        </p:txBody>
      </p:sp>
    </p:spTree>
    <p:extLst>
      <p:ext uri="{BB962C8B-B14F-4D97-AF65-F5344CB8AC3E}">
        <p14:creationId xmlns:p14="http://schemas.microsoft.com/office/powerpoint/2010/main" val="35897312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dancing&#10;&#10;Description automatically generated with medium confidence">
            <a:extLst>
              <a:ext uri="{FF2B5EF4-FFF2-40B4-BE49-F238E27FC236}">
                <a16:creationId xmlns:a16="http://schemas.microsoft.com/office/drawing/2014/main" id="{807B17EC-EA92-46B6-BAC3-35714818845F}"/>
              </a:ext>
            </a:extLst>
          </p:cNvPr>
          <p:cNvPicPr>
            <a:picLocks noChangeAspect="1"/>
          </p:cNvPicPr>
          <p:nvPr/>
        </p:nvPicPr>
        <p:blipFill rotWithShape="1">
          <a:blip r:embed="rId2"/>
          <a:srcRect l="13558" b="978"/>
          <a:stretch/>
        </p:blipFill>
        <p:spPr>
          <a:xfrm>
            <a:off x="0" y="-3985"/>
            <a:ext cx="10643190" cy="6858001"/>
          </a:xfrm>
          <a:prstGeom prst="rect">
            <a:avLst/>
          </a:prstGeom>
        </p:spPr>
      </p:pic>
      <p:sp>
        <p:nvSpPr>
          <p:cNvPr id="10" name="Rectangle 9">
            <a:extLst>
              <a:ext uri="{FF2B5EF4-FFF2-40B4-BE49-F238E27FC236}">
                <a16:creationId xmlns:a16="http://schemas.microsoft.com/office/drawing/2014/main" id="{DB445AE2-0C84-434A-A11A-E046AE81DAF2}"/>
              </a:ext>
            </a:extLst>
          </p:cNvPr>
          <p:cNvSpPr/>
          <p:nvPr/>
        </p:nvSpPr>
        <p:spPr>
          <a:xfrm>
            <a:off x="9395637" y="0"/>
            <a:ext cx="2817628" cy="6858000"/>
          </a:xfrm>
          <a:prstGeom prst="rect">
            <a:avLst/>
          </a:prstGeom>
          <a:solidFill>
            <a:srgbClr val="056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3">
            <a:extLst>
              <a:ext uri="{FF2B5EF4-FFF2-40B4-BE49-F238E27FC236}">
                <a16:creationId xmlns:a16="http://schemas.microsoft.com/office/drawing/2014/main" id="{A4E040ED-3378-303C-62DC-112EE7BB2DFC}"/>
              </a:ext>
            </a:extLst>
          </p:cNvPr>
          <p:cNvSpPr>
            <a:spLocks noGrp="1"/>
          </p:cNvSpPr>
          <p:nvPr>
            <p:ph type="title"/>
          </p:nvPr>
        </p:nvSpPr>
        <p:spPr>
          <a:xfrm>
            <a:off x="5144386" y="442410"/>
            <a:ext cx="5727405" cy="1143000"/>
          </a:xfrm>
        </p:spPr>
        <p:txBody>
          <a:bodyPr>
            <a:normAutofit/>
          </a:bodyPr>
          <a:lstStyle/>
          <a:p>
            <a:r>
              <a:rPr lang="en-US" sz="3600">
                <a:solidFill>
                  <a:srgbClr val="ED9D11"/>
                </a:solidFill>
              </a:rPr>
              <a:t>Training Overview</a:t>
            </a:r>
          </a:p>
        </p:txBody>
      </p:sp>
      <p:sp>
        <p:nvSpPr>
          <p:cNvPr id="13" name="TextBox 12">
            <a:extLst>
              <a:ext uri="{FF2B5EF4-FFF2-40B4-BE49-F238E27FC236}">
                <a16:creationId xmlns:a16="http://schemas.microsoft.com/office/drawing/2014/main" id="{F67B4BF9-C19F-447B-A1E4-9DEED21A24E8}"/>
              </a:ext>
            </a:extLst>
          </p:cNvPr>
          <p:cNvSpPr txBox="1"/>
          <p:nvPr/>
        </p:nvSpPr>
        <p:spPr>
          <a:xfrm>
            <a:off x="6241312" y="1601413"/>
            <a:ext cx="5228116" cy="4555093"/>
          </a:xfrm>
          <a:prstGeom prst="rect">
            <a:avLst/>
          </a:prstGeom>
          <a:noFill/>
        </p:spPr>
        <p:txBody>
          <a:bodyPr wrap="square">
            <a:spAutoFit/>
          </a:bodyPr>
          <a:lstStyle/>
          <a:p>
            <a:pPr marL="457200" marR="0" indent="-457200">
              <a:spcBef>
                <a:spcPts val="0"/>
              </a:spcBef>
              <a:spcAft>
                <a:spcPts val="0"/>
              </a:spcAft>
              <a:buClr>
                <a:schemeClr val="accent3"/>
              </a:buClr>
              <a:buFont typeface="Wingdings" panose="05000000000000000000" pitchFamily="2" charset="2"/>
              <a:buChar char="§"/>
            </a:pPr>
            <a:r>
              <a:rPr lang="en-US" sz="2600" b="1">
                <a:solidFill>
                  <a:schemeClr val="accent1"/>
                </a:solidFill>
                <a:effectLst/>
                <a:highlight>
                  <a:srgbClr val="FFFFFF"/>
                </a:highlight>
                <a:latin typeface="Poppins" panose="00000500000000000000" pitchFamily="2" charset="0"/>
                <a:ea typeface="Calibri" panose="020F0502020204030204" pitchFamily="34" charset="0"/>
                <a:cs typeface="Poppins" panose="00000500000000000000" pitchFamily="2" charset="0"/>
              </a:rPr>
              <a:t>Vaginal rings + PrEP ring basics</a:t>
            </a:r>
          </a:p>
          <a:p>
            <a:pPr marL="285750" marR="0" indent="-285750">
              <a:spcBef>
                <a:spcPts val="0"/>
              </a:spcBef>
              <a:spcAft>
                <a:spcPts val="0"/>
              </a:spcAft>
              <a:buClr>
                <a:schemeClr val="accent3"/>
              </a:buClr>
              <a:buFont typeface="Wingdings" panose="05000000000000000000" pitchFamily="2" charset="2"/>
              <a:buChar char="§"/>
            </a:pPr>
            <a:endParaRPr lang="en-US" sz="1400" b="1">
              <a:solidFill>
                <a:schemeClr val="accent1"/>
              </a:solidFill>
              <a:effectLst/>
              <a:highlight>
                <a:srgbClr val="FFFFFF"/>
              </a:highlight>
              <a:latin typeface="Poppins" panose="00000500000000000000" pitchFamily="2" charset="0"/>
              <a:ea typeface="Calibri" panose="020F0502020204030204" pitchFamily="34" charset="0"/>
              <a:cs typeface="Poppins" panose="00000500000000000000" pitchFamily="2" charset="0"/>
            </a:endParaRPr>
          </a:p>
          <a:p>
            <a:pPr marL="457200" marR="0" indent="-457200">
              <a:spcBef>
                <a:spcPts val="0"/>
              </a:spcBef>
              <a:spcAft>
                <a:spcPts val="0"/>
              </a:spcAft>
              <a:buClr>
                <a:schemeClr val="accent3"/>
              </a:buClr>
              <a:buFont typeface="Wingdings" panose="05000000000000000000" pitchFamily="2" charset="2"/>
              <a:buChar char="§"/>
            </a:pPr>
            <a:r>
              <a:rPr lang="en-US" sz="2600" b="1">
                <a:solidFill>
                  <a:schemeClr val="accent1"/>
                </a:solidFill>
                <a:highlight>
                  <a:srgbClr val="FFFFFF"/>
                </a:highlight>
                <a:latin typeface="Poppins" panose="00000500000000000000" pitchFamily="2" charset="0"/>
                <a:ea typeface="Calibri" panose="020F0502020204030204" pitchFamily="34" charset="0"/>
                <a:cs typeface="Poppins" panose="00000500000000000000" pitchFamily="2" charset="0"/>
              </a:rPr>
              <a:t>PrEP ring research overview</a:t>
            </a:r>
          </a:p>
          <a:p>
            <a:pPr marL="285750" marR="0" indent="-285750">
              <a:spcBef>
                <a:spcPts val="0"/>
              </a:spcBef>
              <a:spcAft>
                <a:spcPts val="0"/>
              </a:spcAft>
              <a:buClr>
                <a:schemeClr val="accent3"/>
              </a:buClr>
              <a:buFont typeface="Wingdings" panose="05000000000000000000" pitchFamily="2" charset="2"/>
              <a:buChar char="§"/>
            </a:pPr>
            <a:endParaRPr lang="en-US" sz="1400" b="1">
              <a:solidFill>
                <a:schemeClr val="accent1"/>
              </a:solidFill>
              <a:highlight>
                <a:srgbClr val="FFFFFF"/>
              </a:highlight>
              <a:latin typeface="Poppins" panose="00000500000000000000" pitchFamily="2" charset="0"/>
              <a:ea typeface="Calibri" panose="020F0502020204030204" pitchFamily="34" charset="0"/>
              <a:cs typeface="Poppins" panose="00000500000000000000" pitchFamily="2" charset="0"/>
            </a:endParaRPr>
          </a:p>
          <a:p>
            <a:pPr marL="457200" marR="0" indent="-457200">
              <a:spcBef>
                <a:spcPts val="0"/>
              </a:spcBef>
              <a:spcAft>
                <a:spcPts val="0"/>
              </a:spcAft>
              <a:buClr>
                <a:schemeClr val="accent3"/>
              </a:buClr>
              <a:buFont typeface="Wingdings" panose="05000000000000000000" pitchFamily="2" charset="2"/>
              <a:buChar char="§"/>
            </a:pPr>
            <a:r>
              <a:rPr lang="en-US" sz="2600" b="1">
                <a:solidFill>
                  <a:schemeClr val="accent1"/>
                </a:solidFill>
                <a:effectLst/>
                <a:highlight>
                  <a:srgbClr val="FFFFFF"/>
                </a:highlight>
                <a:latin typeface="Poppins" panose="00000500000000000000" pitchFamily="2" charset="0"/>
                <a:ea typeface="Calibri" panose="020F0502020204030204" pitchFamily="34" charset="0"/>
                <a:cs typeface="Poppins" panose="00000500000000000000" pitchFamily="2" charset="0"/>
              </a:rPr>
              <a:t>PrEP ring implementation</a:t>
            </a:r>
          </a:p>
          <a:p>
            <a:pPr marL="285750" marR="0" indent="-285750">
              <a:spcBef>
                <a:spcPts val="0"/>
              </a:spcBef>
              <a:spcAft>
                <a:spcPts val="0"/>
              </a:spcAft>
              <a:buClr>
                <a:schemeClr val="accent3"/>
              </a:buClr>
              <a:buFont typeface="Wingdings" panose="05000000000000000000" pitchFamily="2" charset="2"/>
              <a:buChar char="§"/>
            </a:pPr>
            <a:endParaRPr lang="en-US" sz="1400" b="1">
              <a:solidFill>
                <a:schemeClr val="accent1"/>
              </a:solidFill>
              <a:effectLst/>
              <a:highlight>
                <a:srgbClr val="FFFFFF"/>
              </a:highlight>
              <a:latin typeface="Poppins" panose="00000500000000000000" pitchFamily="2" charset="0"/>
              <a:ea typeface="Calibri" panose="020F0502020204030204" pitchFamily="34" charset="0"/>
              <a:cs typeface="Poppins" panose="00000500000000000000" pitchFamily="2" charset="0"/>
            </a:endParaRPr>
          </a:p>
          <a:p>
            <a:pPr marL="457200" marR="0" indent="-457200">
              <a:spcBef>
                <a:spcPts val="0"/>
              </a:spcBef>
              <a:spcAft>
                <a:spcPts val="0"/>
              </a:spcAft>
              <a:buClr>
                <a:schemeClr val="accent3"/>
              </a:buClr>
              <a:buFont typeface="Wingdings" panose="05000000000000000000" pitchFamily="2" charset="2"/>
              <a:buChar char="§"/>
            </a:pPr>
            <a:r>
              <a:rPr lang="en-US" sz="2600" b="1">
                <a:solidFill>
                  <a:schemeClr val="accent1"/>
                </a:solidFill>
                <a:effectLst/>
                <a:highlight>
                  <a:srgbClr val="FFFFFF"/>
                </a:highlight>
                <a:latin typeface="Poppins" panose="00000500000000000000" pitchFamily="2" charset="0"/>
                <a:ea typeface="Calibri" panose="020F0502020204030204" pitchFamily="34" charset="0"/>
                <a:cs typeface="Poppins" panose="00000500000000000000" pitchFamily="2" charset="0"/>
              </a:rPr>
              <a:t>PrEP ring counseling considerations</a:t>
            </a:r>
          </a:p>
          <a:p>
            <a:pPr marL="285750" marR="0" indent="-285750">
              <a:spcBef>
                <a:spcPts val="0"/>
              </a:spcBef>
              <a:spcAft>
                <a:spcPts val="0"/>
              </a:spcAft>
              <a:buClr>
                <a:schemeClr val="accent3"/>
              </a:buClr>
              <a:buFont typeface="Wingdings" panose="05000000000000000000" pitchFamily="2" charset="2"/>
              <a:buChar char="§"/>
            </a:pPr>
            <a:endParaRPr lang="en-US" sz="1400" b="1">
              <a:solidFill>
                <a:schemeClr val="accent1"/>
              </a:solidFill>
              <a:effectLst/>
              <a:highlight>
                <a:srgbClr val="FFFFFF"/>
              </a:highlight>
              <a:latin typeface="Poppins" panose="00000500000000000000" pitchFamily="2" charset="0"/>
              <a:ea typeface="Calibri" panose="020F0502020204030204" pitchFamily="34" charset="0"/>
              <a:cs typeface="Poppins" panose="00000500000000000000" pitchFamily="2" charset="0"/>
            </a:endParaRPr>
          </a:p>
          <a:p>
            <a:pPr marL="457200" marR="0" indent="-457200">
              <a:spcBef>
                <a:spcPts val="0"/>
              </a:spcBef>
              <a:spcAft>
                <a:spcPts val="0"/>
              </a:spcAft>
              <a:buClr>
                <a:schemeClr val="accent3"/>
              </a:buClr>
              <a:buFont typeface="Wingdings" panose="05000000000000000000" pitchFamily="2" charset="2"/>
              <a:buChar char="§"/>
            </a:pPr>
            <a:r>
              <a:rPr lang="en-US" sz="2600" b="1">
                <a:solidFill>
                  <a:schemeClr val="accent1"/>
                </a:solidFill>
                <a:highlight>
                  <a:srgbClr val="FFFFFF"/>
                </a:highlight>
                <a:latin typeface="Poppins" panose="00000500000000000000" pitchFamily="2" charset="0"/>
                <a:ea typeface="Calibri" panose="020F0502020204030204" pitchFamily="34" charset="0"/>
                <a:cs typeface="Poppins" panose="00000500000000000000" pitchFamily="2" charset="0"/>
              </a:rPr>
              <a:t>PrEP ring frequently asked questions</a:t>
            </a:r>
            <a:endParaRPr lang="en-US" sz="2600">
              <a:solidFill>
                <a:schemeClr val="accent1"/>
              </a:solidFill>
              <a:effectLst/>
              <a:highlight>
                <a:srgbClr val="FFFFFF"/>
              </a:highlight>
              <a:latin typeface="Poppins" panose="00000500000000000000" pitchFamily="2" charset="0"/>
              <a:ea typeface="Calibri" panose="020F0502020204030204" pitchFamily="34" charset="0"/>
              <a:cs typeface="Poppins" panose="00000500000000000000" pitchFamily="2" charset="0"/>
            </a:endParaRPr>
          </a:p>
        </p:txBody>
      </p:sp>
    </p:spTree>
    <p:extLst>
      <p:ext uri="{BB962C8B-B14F-4D97-AF65-F5344CB8AC3E}">
        <p14:creationId xmlns:p14="http://schemas.microsoft.com/office/powerpoint/2010/main" val="34980393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F00C6D-6479-0985-C69D-C2548DB6A5ED}"/>
              </a:ext>
            </a:extLst>
          </p:cNvPr>
          <p:cNvSpPr>
            <a:spLocks noGrp="1"/>
          </p:cNvSpPr>
          <p:nvPr>
            <p:ph type="body" sz="quarter" idx="13"/>
          </p:nvPr>
        </p:nvSpPr>
        <p:spPr/>
        <p:txBody>
          <a:bodyPr/>
          <a:lstStyle/>
          <a:p>
            <a:r>
              <a:rPr lang="en-US"/>
              <a:t>3</a:t>
            </a:r>
          </a:p>
        </p:txBody>
      </p:sp>
      <p:sp>
        <p:nvSpPr>
          <p:cNvPr id="3" name="Text Placeholder 2">
            <a:extLst>
              <a:ext uri="{FF2B5EF4-FFF2-40B4-BE49-F238E27FC236}">
                <a16:creationId xmlns:a16="http://schemas.microsoft.com/office/drawing/2014/main" id="{F2F59893-28D9-2919-FE8A-92C05CF4DEE5}"/>
              </a:ext>
            </a:extLst>
          </p:cNvPr>
          <p:cNvSpPr>
            <a:spLocks noGrp="1"/>
          </p:cNvSpPr>
          <p:nvPr>
            <p:ph type="body" sz="quarter" idx="14"/>
          </p:nvPr>
        </p:nvSpPr>
        <p:spPr/>
        <p:txBody>
          <a:bodyPr/>
          <a:lstStyle/>
          <a:p>
            <a:r>
              <a:rPr lang="en-US" err="1"/>
              <a:t>PrEP</a:t>
            </a:r>
            <a:r>
              <a:rPr lang="en-US"/>
              <a:t> Ring Implementation</a:t>
            </a:r>
          </a:p>
        </p:txBody>
      </p:sp>
    </p:spTree>
    <p:extLst>
      <p:ext uri="{BB962C8B-B14F-4D97-AF65-F5344CB8AC3E}">
        <p14:creationId xmlns:p14="http://schemas.microsoft.com/office/powerpoint/2010/main" val="41729299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B445AE2-0C84-434A-A11A-E046AE81DAF2}"/>
              </a:ext>
            </a:extLst>
          </p:cNvPr>
          <p:cNvSpPr/>
          <p:nvPr/>
        </p:nvSpPr>
        <p:spPr>
          <a:xfrm>
            <a:off x="9395637" y="0"/>
            <a:ext cx="2817628" cy="5530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CBC1131-3536-485A-84B4-5D4CFBFAE613}"/>
              </a:ext>
            </a:extLst>
          </p:cNvPr>
          <p:cNvSpPr/>
          <p:nvPr/>
        </p:nvSpPr>
        <p:spPr>
          <a:xfrm>
            <a:off x="0" y="0"/>
            <a:ext cx="2817628" cy="6921798"/>
          </a:xfrm>
          <a:prstGeom prst="rect">
            <a:avLst/>
          </a:prstGeom>
          <a:solidFill>
            <a:srgbClr val="ED9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group of people standing together&#10;&#10;Description automatically generated with low confidence">
            <a:extLst>
              <a:ext uri="{FF2B5EF4-FFF2-40B4-BE49-F238E27FC236}">
                <a16:creationId xmlns:a16="http://schemas.microsoft.com/office/drawing/2014/main" id="{83AADBEB-246D-45CE-B49B-4379A945FBAE}"/>
              </a:ext>
            </a:extLst>
          </p:cNvPr>
          <p:cNvPicPr>
            <a:picLocks noGrp="1" noChangeAspect="1"/>
          </p:cNvPicPr>
          <p:nvPr>
            <p:ph idx="1"/>
          </p:nvPr>
        </p:nvPicPr>
        <p:blipFill rotWithShape="1">
          <a:blip r:embed="rId2"/>
          <a:srcRect r="20277"/>
          <a:stretch/>
        </p:blipFill>
        <p:spPr>
          <a:xfrm>
            <a:off x="2381693" y="0"/>
            <a:ext cx="9810307" cy="6921798"/>
          </a:xfrm>
        </p:spPr>
      </p:pic>
      <p:sp>
        <p:nvSpPr>
          <p:cNvPr id="16" name="Title 3">
            <a:extLst>
              <a:ext uri="{FF2B5EF4-FFF2-40B4-BE49-F238E27FC236}">
                <a16:creationId xmlns:a16="http://schemas.microsoft.com/office/drawing/2014/main" id="{A4E040ED-3378-303C-62DC-112EE7BB2DFC}"/>
              </a:ext>
            </a:extLst>
          </p:cNvPr>
          <p:cNvSpPr>
            <a:spLocks noGrp="1"/>
          </p:cNvSpPr>
          <p:nvPr>
            <p:ph type="title"/>
          </p:nvPr>
        </p:nvSpPr>
        <p:spPr>
          <a:xfrm>
            <a:off x="-233916" y="361250"/>
            <a:ext cx="10515600" cy="1143000"/>
          </a:xfrm>
        </p:spPr>
        <p:txBody>
          <a:bodyPr>
            <a:normAutofit/>
          </a:bodyPr>
          <a:lstStyle/>
          <a:p>
            <a:r>
              <a:rPr lang="en-US" sz="3600"/>
              <a:t>PrEP Ring Implementation </a:t>
            </a:r>
            <a:br>
              <a:rPr lang="en-US" sz="3600"/>
            </a:br>
            <a:r>
              <a:rPr lang="en-US" sz="3600"/>
              <a:t>Overview</a:t>
            </a:r>
          </a:p>
        </p:txBody>
      </p:sp>
      <p:sp>
        <p:nvSpPr>
          <p:cNvPr id="13" name="TextBox 12">
            <a:extLst>
              <a:ext uri="{FF2B5EF4-FFF2-40B4-BE49-F238E27FC236}">
                <a16:creationId xmlns:a16="http://schemas.microsoft.com/office/drawing/2014/main" id="{F67B4BF9-C19F-447B-A1E4-9DEED21A24E8}"/>
              </a:ext>
            </a:extLst>
          </p:cNvPr>
          <p:cNvSpPr txBox="1"/>
          <p:nvPr/>
        </p:nvSpPr>
        <p:spPr>
          <a:xfrm>
            <a:off x="637954" y="1481189"/>
            <a:ext cx="5741582" cy="5416868"/>
          </a:xfrm>
          <a:prstGeom prst="rect">
            <a:avLst/>
          </a:prstGeom>
          <a:noFill/>
        </p:spPr>
        <p:txBody>
          <a:bodyPr wrap="square">
            <a:spAutoFit/>
          </a:bodyPr>
          <a:lstStyle/>
          <a:p>
            <a:pPr marL="457200" marR="0" indent="-457200">
              <a:spcBef>
                <a:spcPts val="0"/>
              </a:spcBef>
              <a:spcAft>
                <a:spcPts val="0"/>
              </a:spcAft>
              <a:buClr>
                <a:schemeClr val="accent1"/>
              </a:buClr>
              <a:buFont typeface="Wingdings" panose="05000000000000000000" pitchFamily="2" charset="2"/>
              <a:buChar char="§"/>
            </a:pPr>
            <a:r>
              <a:rPr lang="en-US" sz="2000" b="1">
                <a:solidFill>
                  <a:srgbClr val="ED9D11"/>
                </a:solidFill>
                <a:effectLst/>
                <a:highlight>
                  <a:srgbClr val="FFFFFF"/>
                </a:highlight>
                <a:latin typeface="Poppins" panose="00000500000000000000" pitchFamily="2" charset="0"/>
                <a:ea typeface="Calibri" panose="020F0502020204030204" pitchFamily="34" charset="0"/>
                <a:cs typeface="Poppins" panose="00000500000000000000" pitchFamily="2" charset="0"/>
              </a:rPr>
              <a:t>PrEP ring indications and contraindications</a:t>
            </a:r>
          </a:p>
          <a:p>
            <a:pPr marR="0">
              <a:spcBef>
                <a:spcPts val="0"/>
              </a:spcBef>
              <a:spcAft>
                <a:spcPts val="0"/>
              </a:spcAft>
              <a:buClr>
                <a:schemeClr val="accent1"/>
              </a:buClr>
            </a:pPr>
            <a:endParaRPr lang="en-US" sz="1100" b="1">
              <a:solidFill>
                <a:srgbClr val="ED9D11"/>
              </a:solidFill>
              <a:effectLst/>
              <a:highlight>
                <a:srgbClr val="FFFFFF"/>
              </a:highlight>
              <a:latin typeface="Poppins" panose="00000500000000000000" pitchFamily="2" charset="0"/>
              <a:ea typeface="Calibri" panose="020F0502020204030204" pitchFamily="34" charset="0"/>
              <a:cs typeface="Poppins" panose="00000500000000000000" pitchFamily="2" charset="0"/>
            </a:endParaRPr>
          </a:p>
          <a:p>
            <a:pPr marL="457200" marR="0" indent="-457200">
              <a:spcBef>
                <a:spcPts val="0"/>
              </a:spcBef>
              <a:spcAft>
                <a:spcPts val="0"/>
              </a:spcAft>
              <a:buClr>
                <a:schemeClr val="accent1"/>
              </a:buClr>
              <a:buFont typeface="Wingdings" panose="05000000000000000000" pitchFamily="2" charset="2"/>
              <a:buChar char="§"/>
            </a:pPr>
            <a:r>
              <a:rPr lang="en-US" sz="2000" b="1">
                <a:solidFill>
                  <a:srgbClr val="ED9D11"/>
                </a:solidFill>
                <a:highlight>
                  <a:srgbClr val="FFFFFF"/>
                </a:highlight>
                <a:latin typeface="Poppins" panose="00000500000000000000" pitchFamily="2" charset="0"/>
                <a:ea typeface="Calibri" panose="020F0502020204030204" pitchFamily="34" charset="0"/>
                <a:cs typeface="Poppins" panose="00000500000000000000" pitchFamily="2" charset="0"/>
              </a:rPr>
              <a:t>Dispensing the PrEP ring</a:t>
            </a:r>
          </a:p>
          <a:p>
            <a:pPr marL="457200" marR="0" indent="-457200">
              <a:spcBef>
                <a:spcPts val="0"/>
              </a:spcBef>
              <a:spcAft>
                <a:spcPts val="0"/>
              </a:spcAft>
              <a:buClr>
                <a:schemeClr val="accent1"/>
              </a:buClr>
              <a:buFont typeface="Wingdings" panose="05000000000000000000" pitchFamily="2" charset="2"/>
              <a:buChar char="§"/>
            </a:pPr>
            <a:endParaRPr lang="en-US" sz="1100" b="1">
              <a:solidFill>
                <a:srgbClr val="ED9D11"/>
              </a:solidFill>
              <a:highlight>
                <a:srgbClr val="FFFFFF"/>
              </a:highlight>
              <a:latin typeface="Poppins" panose="00000500000000000000" pitchFamily="2" charset="0"/>
              <a:ea typeface="Calibri" panose="020F0502020204030204" pitchFamily="34" charset="0"/>
              <a:cs typeface="Poppins" panose="00000500000000000000" pitchFamily="2" charset="0"/>
            </a:endParaRPr>
          </a:p>
          <a:p>
            <a:pPr marL="457200" marR="0" indent="-457200">
              <a:spcBef>
                <a:spcPts val="0"/>
              </a:spcBef>
              <a:spcAft>
                <a:spcPts val="0"/>
              </a:spcAft>
              <a:buClr>
                <a:schemeClr val="accent1"/>
              </a:buClr>
              <a:buFont typeface="Wingdings" panose="05000000000000000000" pitchFamily="2" charset="2"/>
              <a:buChar char="§"/>
            </a:pPr>
            <a:r>
              <a:rPr lang="en-US" sz="2000" b="1">
                <a:solidFill>
                  <a:srgbClr val="ED9D11"/>
                </a:solidFill>
                <a:highlight>
                  <a:srgbClr val="FFFFFF"/>
                </a:highlight>
                <a:latin typeface="Poppins" panose="00000500000000000000" pitchFamily="2" charset="0"/>
                <a:ea typeface="Calibri" panose="020F0502020204030204" pitchFamily="34" charset="0"/>
                <a:cs typeface="Poppins" panose="00000500000000000000" pitchFamily="2" charset="0"/>
              </a:rPr>
              <a:t>PrEP ring use instructions</a:t>
            </a:r>
          </a:p>
          <a:p>
            <a:pPr marR="0">
              <a:spcBef>
                <a:spcPts val="0"/>
              </a:spcBef>
              <a:spcAft>
                <a:spcPts val="0"/>
              </a:spcAft>
              <a:buClr>
                <a:schemeClr val="accent1"/>
              </a:buClr>
            </a:pPr>
            <a:endParaRPr lang="en-US" sz="1100" b="1">
              <a:solidFill>
                <a:srgbClr val="ED9D11"/>
              </a:solidFill>
              <a:highlight>
                <a:srgbClr val="FFFFFF"/>
              </a:highlight>
              <a:latin typeface="Poppins" panose="00000500000000000000" pitchFamily="2" charset="0"/>
              <a:ea typeface="Calibri" panose="020F0502020204030204" pitchFamily="34" charset="0"/>
              <a:cs typeface="Poppins" panose="00000500000000000000" pitchFamily="2" charset="0"/>
            </a:endParaRPr>
          </a:p>
          <a:p>
            <a:pPr marL="457200" marR="0" indent="-457200">
              <a:spcBef>
                <a:spcPts val="0"/>
              </a:spcBef>
              <a:spcAft>
                <a:spcPts val="0"/>
              </a:spcAft>
              <a:buClr>
                <a:schemeClr val="accent1"/>
              </a:buClr>
              <a:buFont typeface="Wingdings" panose="05000000000000000000" pitchFamily="2" charset="2"/>
              <a:buChar char="§"/>
            </a:pPr>
            <a:r>
              <a:rPr lang="en-US" sz="2000" b="1">
                <a:solidFill>
                  <a:srgbClr val="ED9D11"/>
                </a:solidFill>
                <a:effectLst/>
                <a:highlight>
                  <a:srgbClr val="FFFFFF"/>
                </a:highlight>
                <a:latin typeface="Poppins" panose="00000500000000000000" pitchFamily="2" charset="0"/>
                <a:ea typeface="Calibri" panose="020F0502020204030204" pitchFamily="34" charset="0"/>
                <a:cs typeface="Poppins" panose="00000500000000000000" pitchFamily="2" charset="0"/>
              </a:rPr>
              <a:t>PrEP ring insertion, removal, return &amp; disposal</a:t>
            </a:r>
          </a:p>
          <a:p>
            <a:pPr marR="0">
              <a:spcBef>
                <a:spcPts val="0"/>
              </a:spcBef>
              <a:spcAft>
                <a:spcPts val="0"/>
              </a:spcAft>
              <a:buClr>
                <a:schemeClr val="accent1"/>
              </a:buClr>
            </a:pPr>
            <a:endParaRPr lang="en-US" sz="1100" b="1">
              <a:solidFill>
                <a:srgbClr val="ED9D11"/>
              </a:solidFill>
              <a:effectLst/>
              <a:highlight>
                <a:srgbClr val="FFFFFF"/>
              </a:highlight>
              <a:latin typeface="Poppins" panose="00000500000000000000" pitchFamily="2" charset="0"/>
              <a:ea typeface="Calibri" panose="020F0502020204030204" pitchFamily="34" charset="0"/>
              <a:cs typeface="Poppins" panose="00000500000000000000" pitchFamily="2" charset="0"/>
            </a:endParaRPr>
          </a:p>
          <a:p>
            <a:pPr marL="457200" marR="0" indent="-457200">
              <a:spcBef>
                <a:spcPts val="0"/>
              </a:spcBef>
              <a:spcAft>
                <a:spcPts val="0"/>
              </a:spcAft>
              <a:buClr>
                <a:schemeClr val="accent1"/>
              </a:buClr>
              <a:buFont typeface="Wingdings" panose="05000000000000000000" pitchFamily="2" charset="2"/>
              <a:buChar char="§"/>
            </a:pPr>
            <a:r>
              <a:rPr lang="en-US" sz="2000" b="1">
                <a:solidFill>
                  <a:srgbClr val="ED9D11"/>
                </a:solidFill>
                <a:effectLst/>
                <a:highlight>
                  <a:srgbClr val="FFFFFF"/>
                </a:highlight>
                <a:latin typeface="Poppins" panose="00000500000000000000" pitchFamily="2" charset="0"/>
                <a:ea typeface="Calibri" panose="020F0502020204030204" pitchFamily="34" charset="0"/>
                <a:cs typeface="Poppins" panose="00000500000000000000" pitchFamily="2" charset="0"/>
              </a:rPr>
              <a:t>Side effects &amp; discontinuation</a:t>
            </a:r>
          </a:p>
          <a:p>
            <a:pPr marR="0">
              <a:spcBef>
                <a:spcPts val="0"/>
              </a:spcBef>
              <a:spcAft>
                <a:spcPts val="0"/>
              </a:spcAft>
              <a:buClr>
                <a:schemeClr val="accent1"/>
              </a:buClr>
            </a:pPr>
            <a:endParaRPr lang="en-US" sz="1100" b="1">
              <a:solidFill>
                <a:srgbClr val="ED9D11"/>
              </a:solidFill>
              <a:highlight>
                <a:srgbClr val="FFFFFF"/>
              </a:highlight>
              <a:latin typeface="Poppins" panose="00000500000000000000" pitchFamily="2" charset="0"/>
              <a:ea typeface="Calibri" panose="020F0502020204030204" pitchFamily="34" charset="0"/>
              <a:cs typeface="Poppins" panose="00000500000000000000" pitchFamily="2" charset="0"/>
            </a:endParaRPr>
          </a:p>
          <a:p>
            <a:pPr marL="457200" marR="0" indent="-457200">
              <a:spcBef>
                <a:spcPts val="0"/>
              </a:spcBef>
              <a:spcAft>
                <a:spcPts val="0"/>
              </a:spcAft>
              <a:buClr>
                <a:schemeClr val="accent1"/>
              </a:buClr>
              <a:buFont typeface="Wingdings" panose="05000000000000000000" pitchFamily="2" charset="2"/>
              <a:buChar char="§"/>
            </a:pPr>
            <a:r>
              <a:rPr lang="en-US" sz="2000" b="1">
                <a:solidFill>
                  <a:srgbClr val="ED9D11"/>
                </a:solidFill>
                <a:effectLst/>
                <a:highlight>
                  <a:srgbClr val="FFFFFF"/>
                </a:highlight>
                <a:latin typeface="Poppins" panose="00000500000000000000" pitchFamily="2" charset="0"/>
                <a:ea typeface="Calibri" panose="020F0502020204030204" pitchFamily="34" charset="0"/>
                <a:cs typeface="Poppins" panose="00000500000000000000" pitchFamily="2" charset="0"/>
              </a:rPr>
              <a:t>PrEP ring use during pregnancy, postpartum, and while breastfeeding</a:t>
            </a:r>
          </a:p>
          <a:p>
            <a:pPr marL="457200" marR="0" indent="-457200">
              <a:spcBef>
                <a:spcPts val="0"/>
              </a:spcBef>
              <a:spcAft>
                <a:spcPts val="0"/>
              </a:spcAft>
              <a:buClr>
                <a:schemeClr val="accent1"/>
              </a:buClr>
              <a:buFont typeface="Wingdings" panose="05000000000000000000" pitchFamily="2" charset="2"/>
              <a:buChar char="§"/>
            </a:pPr>
            <a:r>
              <a:rPr lang="en-US" sz="2000" b="1">
                <a:solidFill>
                  <a:srgbClr val="ED9D11"/>
                </a:solidFill>
                <a:highlight>
                  <a:srgbClr val="FFFFFF"/>
                </a:highlight>
                <a:latin typeface="Poppins" panose="00000500000000000000" pitchFamily="2" charset="0"/>
                <a:ea typeface="Calibri" panose="020F0502020204030204" pitchFamily="34" charset="0"/>
                <a:cs typeface="Poppins" panose="00000500000000000000" pitchFamily="2" charset="0"/>
              </a:rPr>
              <a:t>PrEP ring use by trans and non-binary people</a:t>
            </a:r>
            <a:endParaRPr lang="en-US" sz="2000" b="1">
              <a:solidFill>
                <a:srgbClr val="ED9D11"/>
              </a:solidFill>
              <a:effectLst/>
              <a:highlight>
                <a:srgbClr val="FFFFFF"/>
              </a:highlight>
              <a:latin typeface="Poppins" panose="00000500000000000000" pitchFamily="2" charset="0"/>
              <a:ea typeface="Calibri" panose="020F0502020204030204" pitchFamily="34" charset="0"/>
              <a:cs typeface="Poppins" panose="00000500000000000000" pitchFamily="2" charset="0"/>
            </a:endParaRPr>
          </a:p>
          <a:p>
            <a:pPr marR="0">
              <a:spcBef>
                <a:spcPts val="0"/>
              </a:spcBef>
              <a:spcAft>
                <a:spcPts val="0"/>
              </a:spcAft>
              <a:buClr>
                <a:schemeClr val="accent1"/>
              </a:buClr>
            </a:pPr>
            <a:endParaRPr lang="en-US" sz="1100" b="1">
              <a:solidFill>
                <a:srgbClr val="ED9D11"/>
              </a:solidFill>
              <a:effectLst/>
              <a:highlight>
                <a:srgbClr val="FFFFFF"/>
              </a:highlight>
              <a:latin typeface="Poppins" panose="00000500000000000000" pitchFamily="2" charset="0"/>
              <a:ea typeface="Calibri" panose="020F0502020204030204" pitchFamily="34" charset="0"/>
              <a:cs typeface="Poppins" panose="00000500000000000000" pitchFamily="2" charset="0"/>
            </a:endParaRPr>
          </a:p>
          <a:p>
            <a:pPr marL="457200" marR="0" indent="-457200">
              <a:spcBef>
                <a:spcPts val="0"/>
              </a:spcBef>
              <a:spcAft>
                <a:spcPts val="0"/>
              </a:spcAft>
              <a:buClr>
                <a:schemeClr val="accent1"/>
              </a:buClr>
              <a:buFont typeface="Wingdings" panose="05000000000000000000" pitchFamily="2" charset="2"/>
              <a:buChar char="§"/>
            </a:pPr>
            <a:r>
              <a:rPr lang="en-US" sz="2000" b="1">
                <a:solidFill>
                  <a:srgbClr val="ED9D11"/>
                </a:solidFill>
                <a:highlight>
                  <a:srgbClr val="FFFFFF"/>
                </a:highlight>
                <a:latin typeface="Poppins" panose="00000500000000000000" pitchFamily="2" charset="0"/>
                <a:ea typeface="Calibri" panose="020F0502020204030204" pitchFamily="34" charset="0"/>
                <a:cs typeface="Poppins" panose="00000500000000000000" pitchFamily="2" charset="0"/>
              </a:rPr>
              <a:t>PrEP ring storage</a:t>
            </a:r>
          </a:p>
          <a:p>
            <a:pPr marL="457200" marR="0" indent="-457200">
              <a:spcBef>
                <a:spcPts val="0"/>
              </a:spcBef>
              <a:spcAft>
                <a:spcPts val="0"/>
              </a:spcAft>
              <a:buClr>
                <a:schemeClr val="accent1"/>
              </a:buClr>
              <a:buFont typeface="Wingdings" panose="05000000000000000000" pitchFamily="2" charset="2"/>
              <a:buChar char="§"/>
            </a:pPr>
            <a:r>
              <a:rPr lang="en-US" sz="2000" b="1">
                <a:solidFill>
                  <a:srgbClr val="ED9D11"/>
                </a:solidFill>
                <a:effectLst/>
                <a:highlight>
                  <a:srgbClr val="FFFFFF"/>
                </a:highlight>
                <a:latin typeface="Poppins" panose="00000500000000000000" pitchFamily="2" charset="0"/>
                <a:ea typeface="Calibri" panose="020F0502020204030204" pitchFamily="34" charset="0"/>
                <a:cs typeface="Poppins" panose="00000500000000000000" pitchFamily="2" charset="0"/>
              </a:rPr>
              <a:t>The PrEP ring and intimate partner violence</a:t>
            </a:r>
            <a:endParaRPr lang="en-US" sz="2000">
              <a:solidFill>
                <a:srgbClr val="ED9D11"/>
              </a:solidFill>
              <a:effectLst/>
              <a:highlight>
                <a:srgbClr val="FFFFFF"/>
              </a:highlight>
              <a:latin typeface="Poppins" panose="00000500000000000000" pitchFamily="2" charset="0"/>
              <a:ea typeface="Calibri" panose="020F0502020204030204" pitchFamily="34" charset="0"/>
              <a:cs typeface="Poppins" panose="00000500000000000000" pitchFamily="2" charset="0"/>
            </a:endParaRPr>
          </a:p>
        </p:txBody>
      </p:sp>
    </p:spTree>
    <p:extLst>
      <p:ext uri="{BB962C8B-B14F-4D97-AF65-F5344CB8AC3E}">
        <p14:creationId xmlns:p14="http://schemas.microsoft.com/office/powerpoint/2010/main" val="9745765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5B0428AD-8575-4325-9556-D52D1CDC5FE4}"/>
              </a:ext>
            </a:extLst>
          </p:cNvPr>
          <p:cNvCxnSpPr>
            <a:cxnSpLocks/>
          </p:cNvCxnSpPr>
          <p:nvPr/>
        </p:nvCxnSpPr>
        <p:spPr>
          <a:xfrm>
            <a:off x="1082333" y="1253104"/>
            <a:ext cx="0" cy="5254022"/>
          </a:xfrm>
          <a:prstGeom prst="line">
            <a:avLst/>
          </a:prstGeom>
          <a:ln w="19812" cap="rnd">
            <a:solidFill>
              <a:srgbClr val="DE9F3B"/>
            </a:solidFill>
            <a:roun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A57274D-5B55-4755-BF49-453E2087BEA2}"/>
              </a:ext>
            </a:extLst>
          </p:cNvPr>
          <p:cNvCxnSpPr>
            <a:cxnSpLocks/>
          </p:cNvCxnSpPr>
          <p:nvPr/>
        </p:nvCxnSpPr>
        <p:spPr>
          <a:xfrm>
            <a:off x="5163125" y="1221250"/>
            <a:ext cx="0" cy="3543016"/>
          </a:xfrm>
          <a:prstGeom prst="line">
            <a:avLst/>
          </a:prstGeom>
          <a:ln w="19812" cap="rnd">
            <a:solidFill>
              <a:srgbClr val="DE9F3B"/>
            </a:solidFill>
            <a:round/>
          </a:ln>
        </p:spPr>
        <p:style>
          <a:lnRef idx="1">
            <a:schemeClr val="accent1"/>
          </a:lnRef>
          <a:fillRef idx="0">
            <a:schemeClr val="accent1"/>
          </a:fillRef>
          <a:effectRef idx="0">
            <a:schemeClr val="accent1"/>
          </a:effectRef>
          <a:fontRef idx="minor">
            <a:schemeClr val="tx1"/>
          </a:fontRef>
        </p:style>
      </p:cxnSp>
      <p:sp>
        <p:nvSpPr>
          <p:cNvPr id="16" name="Title 3">
            <a:extLst>
              <a:ext uri="{FF2B5EF4-FFF2-40B4-BE49-F238E27FC236}">
                <a16:creationId xmlns:a16="http://schemas.microsoft.com/office/drawing/2014/main" id="{A4E040ED-3378-303C-62DC-112EE7BB2DFC}"/>
              </a:ext>
            </a:extLst>
          </p:cNvPr>
          <p:cNvSpPr>
            <a:spLocks noGrp="1"/>
          </p:cNvSpPr>
          <p:nvPr>
            <p:ph type="title"/>
          </p:nvPr>
        </p:nvSpPr>
        <p:spPr>
          <a:xfrm>
            <a:off x="0" y="190956"/>
            <a:ext cx="10515600" cy="1143000"/>
          </a:xfrm>
        </p:spPr>
        <p:txBody>
          <a:bodyPr/>
          <a:lstStyle/>
          <a:p>
            <a:r>
              <a:rPr lang="en-US"/>
              <a:t>PrEP Ring: Indications and contraindications</a:t>
            </a:r>
          </a:p>
        </p:txBody>
      </p:sp>
      <p:sp>
        <p:nvSpPr>
          <p:cNvPr id="7" name="Content Placeholder 1">
            <a:extLst>
              <a:ext uri="{FF2B5EF4-FFF2-40B4-BE49-F238E27FC236}">
                <a16:creationId xmlns:a16="http://schemas.microsoft.com/office/drawing/2014/main" id="{2B9E014B-4663-4824-B2BE-C42781E5AEA1}"/>
              </a:ext>
            </a:extLst>
          </p:cNvPr>
          <p:cNvSpPr txBox="1">
            <a:spLocks/>
          </p:cNvSpPr>
          <p:nvPr/>
        </p:nvSpPr>
        <p:spPr>
          <a:xfrm>
            <a:off x="1110801" y="1645274"/>
            <a:ext cx="3800770" cy="25033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buClr>
                <a:srgbClr val="AE3158"/>
              </a:buClr>
              <a:buSzPct val="90000"/>
            </a:pPr>
            <a:r>
              <a:rPr lang="en-US" sz="1800">
                <a:solidFill>
                  <a:schemeClr val="bg2">
                    <a:lumMod val="25000"/>
                  </a:schemeClr>
                </a:solidFill>
                <a:cs typeface="Poppins" pitchFamily="2" charset="77"/>
              </a:rPr>
              <a:t>The ring is an </a:t>
            </a:r>
            <a:r>
              <a:rPr lang="en-US" sz="1800" b="1">
                <a:solidFill>
                  <a:schemeClr val="bg2">
                    <a:lumMod val="25000"/>
                  </a:schemeClr>
                </a:solidFill>
                <a:cs typeface="Poppins" pitchFamily="2" charset="77"/>
              </a:rPr>
              <a:t>additional option to prevent HIV during receptive vaginal intercourse </a:t>
            </a:r>
            <a:r>
              <a:rPr lang="en-US" sz="1800">
                <a:solidFill>
                  <a:schemeClr val="bg2">
                    <a:lumMod val="25000"/>
                  </a:schemeClr>
                </a:solidFill>
                <a:cs typeface="Poppins" pitchFamily="2" charset="77"/>
              </a:rPr>
              <a:t>for people who are unable or do not want to use oral </a:t>
            </a:r>
            <a:r>
              <a:rPr lang="en-US" sz="1800" err="1">
                <a:solidFill>
                  <a:schemeClr val="bg2">
                    <a:lumMod val="25000"/>
                  </a:schemeClr>
                </a:solidFill>
                <a:cs typeface="Poppins" pitchFamily="2" charset="77"/>
              </a:rPr>
              <a:t>PrEP</a:t>
            </a:r>
            <a:r>
              <a:rPr lang="en-US" sz="1800">
                <a:solidFill>
                  <a:schemeClr val="bg2">
                    <a:lumMod val="25000"/>
                  </a:schemeClr>
                </a:solidFill>
                <a:cs typeface="Poppins" pitchFamily="2" charset="77"/>
              </a:rPr>
              <a:t>, or when oral </a:t>
            </a:r>
            <a:r>
              <a:rPr lang="en-US" sz="1800" err="1">
                <a:solidFill>
                  <a:schemeClr val="bg2">
                    <a:lumMod val="25000"/>
                  </a:schemeClr>
                </a:solidFill>
                <a:cs typeface="Poppins" pitchFamily="2" charset="77"/>
              </a:rPr>
              <a:t>PrEP</a:t>
            </a:r>
            <a:r>
              <a:rPr lang="en-US" sz="1800">
                <a:solidFill>
                  <a:schemeClr val="bg2">
                    <a:lumMod val="25000"/>
                  </a:schemeClr>
                </a:solidFill>
                <a:cs typeface="Poppins" pitchFamily="2" charset="77"/>
              </a:rPr>
              <a:t> is not available</a:t>
            </a:r>
          </a:p>
          <a:p>
            <a:pPr>
              <a:lnSpc>
                <a:spcPct val="100000"/>
              </a:lnSpc>
              <a:spcBef>
                <a:spcPts val="600"/>
              </a:spcBef>
              <a:buClr>
                <a:srgbClr val="AE3158"/>
              </a:buClr>
              <a:buSzPct val="90000"/>
            </a:pPr>
            <a:r>
              <a:rPr lang="en-US" sz="1800">
                <a:solidFill>
                  <a:schemeClr val="bg2">
                    <a:lumMod val="25000"/>
                  </a:schemeClr>
                </a:solidFill>
                <a:cs typeface="Poppins" pitchFamily="2" charset="77"/>
              </a:rPr>
              <a:t>Requirements for age, gender identity, and sex assigned at birth may be </a:t>
            </a:r>
            <a:r>
              <a:rPr lang="en-US" sz="1800" b="1">
                <a:solidFill>
                  <a:schemeClr val="bg2">
                    <a:lumMod val="25000"/>
                  </a:schemeClr>
                </a:solidFill>
                <a:cs typeface="Poppins" pitchFamily="2" charset="77"/>
              </a:rPr>
              <a:t>determined by local guidelines</a:t>
            </a:r>
          </a:p>
          <a:p>
            <a:pPr marL="0" indent="0">
              <a:lnSpc>
                <a:spcPct val="110000"/>
              </a:lnSpc>
              <a:spcAft>
                <a:spcPts val="600"/>
              </a:spcAft>
              <a:buClr>
                <a:srgbClr val="AE3158"/>
              </a:buClr>
              <a:buSzPct val="90000"/>
              <a:buNone/>
            </a:pPr>
            <a:endParaRPr lang="en-US" sz="1800">
              <a:cs typeface="Poppins" pitchFamily="2" charset="77"/>
            </a:endParaRPr>
          </a:p>
        </p:txBody>
      </p:sp>
      <p:sp>
        <p:nvSpPr>
          <p:cNvPr id="8" name="TextBox 7">
            <a:extLst>
              <a:ext uri="{FF2B5EF4-FFF2-40B4-BE49-F238E27FC236}">
                <a16:creationId xmlns:a16="http://schemas.microsoft.com/office/drawing/2014/main" id="{252BD354-15B5-4419-A601-D2B52BA502F9}"/>
              </a:ext>
            </a:extLst>
          </p:cNvPr>
          <p:cNvSpPr txBox="1"/>
          <p:nvPr/>
        </p:nvSpPr>
        <p:spPr>
          <a:xfrm>
            <a:off x="5279909" y="1617687"/>
            <a:ext cx="5996704" cy="3459537"/>
          </a:xfrm>
          <a:prstGeom prst="rect">
            <a:avLst/>
          </a:prstGeom>
          <a:noFill/>
        </p:spPr>
        <p:txBody>
          <a:bodyPr wrap="square">
            <a:spAutoFit/>
          </a:bodyPr>
          <a:lstStyle/>
          <a:p>
            <a:pPr marL="228600" indent="-228600">
              <a:spcBef>
                <a:spcPts val="600"/>
              </a:spcBef>
              <a:buClr>
                <a:srgbClr val="AE3158"/>
              </a:buClr>
              <a:buSzPct val="90000"/>
              <a:buFont typeface="Arial" panose="020B0604020202020204" pitchFamily="34" charset="0"/>
              <a:buChar char="•"/>
            </a:pPr>
            <a:r>
              <a:rPr lang="en-US">
                <a:solidFill>
                  <a:schemeClr val="bg2">
                    <a:lumMod val="25000"/>
                  </a:schemeClr>
                </a:solidFill>
                <a:cs typeface="Poppins" pitchFamily="2" charset="77"/>
              </a:rPr>
              <a:t>People with </a:t>
            </a:r>
            <a:r>
              <a:rPr lang="en-US" b="1">
                <a:solidFill>
                  <a:schemeClr val="bg2">
                    <a:lumMod val="25000"/>
                  </a:schemeClr>
                </a:solidFill>
                <a:cs typeface="Poppins" pitchFamily="2" charset="77"/>
              </a:rPr>
              <a:t>unknown HIV status or who are living with HIV</a:t>
            </a:r>
          </a:p>
          <a:p>
            <a:pPr marL="228600" indent="-228600">
              <a:spcBef>
                <a:spcPts val="600"/>
              </a:spcBef>
              <a:buClr>
                <a:srgbClr val="AE3158"/>
              </a:buClr>
              <a:buSzPct val="90000"/>
              <a:buFont typeface="Arial" panose="020B0604020202020204" pitchFamily="34" charset="0"/>
              <a:buChar char="•"/>
            </a:pPr>
            <a:r>
              <a:rPr lang="en-US">
                <a:solidFill>
                  <a:schemeClr val="bg2">
                    <a:lumMod val="25000"/>
                  </a:schemeClr>
                </a:solidFill>
                <a:cs typeface="Poppins" pitchFamily="2" charset="77"/>
              </a:rPr>
              <a:t>Potential exposure to HIV within the past 72 hours, and thus would benefit from post-exposure prophylaxis (PEP)</a:t>
            </a:r>
          </a:p>
          <a:p>
            <a:pPr marL="228600" indent="-228600">
              <a:spcBef>
                <a:spcPts val="600"/>
              </a:spcBef>
              <a:buClr>
                <a:srgbClr val="AE3158"/>
              </a:buClr>
              <a:buSzPct val="90000"/>
              <a:buFont typeface="Arial" panose="020B0604020202020204" pitchFamily="34" charset="0"/>
              <a:buChar char="•"/>
            </a:pPr>
            <a:r>
              <a:rPr lang="en-US">
                <a:solidFill>
                  <a:schemeClr val="bg2">
                    <a:lumMod val="25000"/>
                  </a:schemeClr>
                </a:solidFill>
                <a:cs typeface="Poppins" pitchFamily="2" charset="77"/>
              </a:rPr>
              <a:t>Unwillingness or </a:t>
            </a:r>
            <a:r>
              <a:rPr lang="en-US" b="1">
                <a:solidFill>
                  <a:schemeClr val="bg2">
                    <a:lumMod val="25000"/>
                  </a:schemeClr>
                </a:solidFill>
                <a:cs typeface="Poppins" pitchFamily="2" charset="77"/>
              </a:rPr>
              <a:t>inability to commit to consistent ring </a:t>
            </a:r>
            <a:r>
              <a:rPr lang="en-US">
                <a:solidFill>
                  <a:schemeClr val="bg2">
                    <a:lumMod val="25000"/>
                  </a:schemeClr>
                </a:solidFill>
                <a:cs typeface="Poppins" pitchFamily="2" charset="77"/>
              </a:rPr>
              <a:t>use during periods of potential HIV exposure</a:t>
            </a:r>
          </a:p>
          <a:p>
            <a:pPr marL="228600" indent="-228600">
              <a:spcBef>
                <a:spcPts val="600"/>
              </a:spcBef>
              <a:buClr>
                <a:srgbClr val="AE3158"/>
              </a:buClr>
              <a:buSzPct val="90000"/>
              <a:buFont typeface="Arial" panose="020B0604020202020204" pitchFamily="34" charset="0"/>
              <a:buChar char="•"/>
            </a:pPr>
            <a:r>
              <a:rPr lang="en-US">
                <a:solidFill>
                  <a:schemeClr val="bg2">
                    <a:lumMod val="25000"/>
                  </a:schemeClr>
                </a:solidFill>
                <a:cs typeface="Poppins" pitchFamily="2" charset="77"/>
              </a:rPr>
              <a:t>People with an </a:t>
            </a:r>
            <a:r>
              <a:rPr lang="en-US" b="1">
                <a:solidFill>
                  <a:schemeClr val="bg2">
                    <a:lumMod val="25000"/>
                  </a:schemeClr>
                </a:solidFill>
                <a:cs typeface="Poppins" pitchFamily="2" charset="77"/>
              </a:rPr>
              <a:t>allergy or hypersensitivity to the active substance or other substances listed on the product info sheet</a:t>
            </a:r>
          </a:p>
          <a:p>
            <a:pPr marL="228600" indent="-228600">
              <a:spcBef>
                <a:spcPts val="600"/>
              </a:spcBef>
              <a:buClr>
                <a:srgbClr val="AE3158"/>
              </a:buClr>
              <a:buSzPct val="90000"/>
              <a:buFont typeface="Arial" panose="020B0604020202020204" pitchFamily="34" charset="0"/>
              <a:buChar char="•"/>
            </a:pPr>
            <a:r>
              <a:rPr lang="en-US" b="1">
                <a:solidFill>
                  <a:schemeClr val="bg2">
                    <a:lumMod val="25000"/>
                  </a:schemeClr>
                </a:solidFill>
                <a:cs typeface="Poppins" pitchFamily="2" charset="77"/>
              </a:rPr>
              <a:t>Recent pregnancy and delivery </a:t>
            </a:r>
            <a:r>
              <a:rPr lang="en-US">
                <a:solidFill>
                  <a:schemeClr val="bg2">
                    <a:lumMod val="25000"/>
                  </a:schemeClr>
                </a:solidFill>
                <a:cs typeface="Poppins" pitchFamily="2" charset="77"/>
              </a:rPr>
              <a:t>(within 6 weeks post-partum)</a:t>
            </a:r>
          </a:p>
          <a:p>
            <a:pPr marL="228600" indent="-228600">
              <a:lnSpc>
                <a:spcPct val="110000"/>
              </a:lnSpc>
              <a:buClr>
                <a:srgbClr val="AE3158"/>
              </a:buClr>
              <a:buSzPct val="90000"/>
              <a:buFont typeface="Arial" panose="020B0604020202020204" pitchFamily="34" charset="0"/>
              <a:buChar char="•"/>
            </a:pPr>
            <a:endParaRPr lang="en-US">
              <a:solidFill>
                <a:schemeClr val="bg2">
                  <a:lumMod val="25000"/>
                </a:schemeClr>
              </a:solidFill>
              <a:cs typeface="Poppins" pitchFamily="2" charset="77"/>
            </a:endParaRPr>
          </a:p>
        </p:txBody>
      </p:sp>
      <p:sp>
        <p:nvSpPr>
          <p:cNvPr id="9" name="TextBox 8">
            <a:extLst>
              <a:ext uri="{FF2B5EF4-FFF2-40B4-BE49-F238E27FC236}">
                <a16:creationId xmlns:a16="http://schemas.microsoft.com/office/drawing/2014/main" id="{C48CF3DE-3287-4E98-9043-37281602DC28}"/>
              </a:ext>
            </a:extLst>
          </p:cNvPr>
          <p:cNvSpPr txBox="1"/>
          <p:nvPr/>
        </p:nvSpPr>
        <p:spPr>
          <a:xfrm>
            <a:off x="1198450" y="1232267"/>
            <a:ext cx="3561809" cy="338554"/>
          </a:xfrm>
          <a:prstGeom prst="rect">
            <a:avLst/>
          </a:prstGeom>
          <a:noFill/>
        </p:spPr>
        <p:txBody>
          <a:bodyPr wrap="square" rtlCol="0">
            <a:spAutoFit/>
          </a:bodyPr>
          <a:lstStyle/>
          <a:p>
            <a:r>
              <a:rPr lang="en-US" sz="1600" b="1" spc="110">
                <a:cs typeface="Poppins" pitchFamily="2" charset="77"/>
              </a:rPr>
              <a:t>PREP RING INDICATIONS FOR USE</a:t>
            </a:r>
          </a:p>
        </p:txBody>
      </p:sp>
      <p:sp>
        <p:nvSpPr>
          <p:cNvPr id="10" name="TextBox 9">
            <a:extLst>
              <a:ext uri="{FF2B5EF4-FFF2-40B4-BE49-F238E27FC236}">
                <a16:creationId xmlns:a16="http://schemas.microsoft.com/office/drawing/2014/main" id="{7347E771-114E-4128-B289-068AA1550EEF}"/>
              </a:ext>
            </a:extLst>
          </p:cNvPr>
          <p:cNvSpPr txBox="1"/>
          <p:nvPr/>
        </p:nvSpPr>
        <p:spPr>
          <a:xfrm>
            <a:off x="5329212" y="1264121"/>
            <a:ext cx="4506351" cy="338554"/>
          </a:xfrm>
          <a:prstGeom prst="rect">
            <a:avLst/>
          </a:prstGeom>
          <a:noFill/>
        </p:spPr>
        <p:txBody>
          <a:bodyPr wrap="square" rtlCol="0">
            <a:spAutoFit/>
          </a:bodyPr>
          <a:lstStyle/>
          <a:p>
            <a:r>
              <a:rPr lang="en-US" sz="1600" b="1" spc="110">
                <a:cs typeface="Poppins" pitchFamily="2" charset="77"/>
              </a:rPr>
              <a:t>CONTRAINDICATIONS TO PREP RING USE</a:t>
            </a:r>
          </a:p>
        </p:txBody>
      </p:sp>
      <p:sp>
        <p:nvSpPr>
          <p:cNvPr id="11" name="Rectangle 10">
            <a:extLst>
              <a:ext uri="{FF2B5EF4-FFF2-40B4-BE49-F238E27FC236}">
                <a16:creationId xmlns:a16="http://schemas.microsoft.com/office/drawing/2014/main" id="{74ADD9C2-11E5-4935-A790-DD6198E647D2}"/>
              </a:ext>
            </a:extLst>
          </p:cNvPr>
          <p:cNvSpPr/>
          <p:nvPr/>
        </p:nvSpPr>
        <p:spPr>
          <a:xfrm>
            <a:off x="672298" y="1239482"/>
            <a:ext cx="418377" cy="405792"/>
          </a:xfrm>
          <a:prstGeom prst="rect">
            <a:avLst/>
          </a:prstGeom>
          <a:solidFill>
            <a:srgbClr val="DE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r" defTabSz="609523"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a:ln>
                  <a:noFill/>
                </a:ln>
                <a:solidFill>
                  <a:srgbClr val="FFFFFF"/>
                </a:solidFill>
                <a:effectLst/>
                <a:uLnTx/>
                <a:uFillTx/>
                <a:latin typeface="Century Gothic" panose="020F0302020204030204"/>
                <a:ea typeface="+mn-ea"/>
                <a:cs typeface="+mn-cs"/>
              </a:rPr>
              <a:t> </a:t>
            </a:r>
          </a:p>
        </p:txBody>
      </p:sp>
      <p:sp>
        <p:nvSpPr>
          <p:cNvPr id="15" name="Rectangle 14">
            <a:extLst>
              <a:ext uri="{FF2B5EF4-FFF2-40B4-BE49-F238E27FC236}">
                <a16:creationId xmlns:a16="http://schemas.microsoft.com/office/drawing/2014/main" id="{0381963F-FBA2-43E7-A749-BF2D0C1CE1C8}"/>
              </a:ext>
            </a:extLst>
          </p:cNvPr>
          <p:cNvSpPr/>
          <p:nvPr/>
        </p:nvSpPr>
        <p:spPr>
          <a:xfrm>
            <a:off x="4744792" y="1207200"/>
            <a:ext cx="418377" cy="405791"/>
          </a:xfrm>
          <a:prstGeom prst="rect">
            <a:avLst/>
          </a:prstGeom>
          <a:solidFill>
            <a:srgbClr val="DE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r" defTabSz="609523" rtl="0" eaLnBrk="1" fontAlgn="auto" latinLnBrk="0" hangingPunct="1">
              <a:lnSpc>
                <a:spcPct val="100000"/>
              </a:lnSpc>
              <a:spcBef>
                <a:spcPts val="0"/>
              </a:spcBef>
              <a:spcAft>
                <a:spcPts val="0"/>
              </a:spcAft>
              <a:buClrTx/>
              <a:buSzTx/>
              <a:tabLst/>
              <a:defRPr/>
            </a:pPr>
            <a:endParaRPr kumimoji="0" lang="en-US" sz="24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pic>
        <p:nvPicPr>
          <p:cNvPr id="5" name="Graphic 4" descr="No sign with solid fill">
            <a:extLst>
              <a:ext uri="{FF2B5EF4-FFF2-40B4-BE49-F238E27FC236}">
                <a16:creationId xmlns:a16="http://schemas.microsoft.com/office/drawing/2014/main" id="{69A266B3-BD18-495D-B888-1E69F10631E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57334" y="1226503"/>
            <a:ext cx="423759" cy="405790"/>
          </a:xfrm>
          <a:prstGeom prst="rect">
            <a:avLst/>
          </a:prstGeom>
        </p:spPr>
      </p:pic>
      <p:sp>
        <p:nvSpPr>
          <p:cNvPr id="18" name="TextBox 17">
            <a:extLst>
              <a:ext uri="{FF2B5EF4-FFF2-40B4-BE49-F238E27FC236}">
                <a16:creationId xmlns:a16="http://schemas.microsoft.com/office/drawing/2014/main" id="{8E12B10F-819A-466C-8C67-0972346E88E4}"/>
              </a:ext>
            </a:extLst>
          </p:cNvPr>
          <p:cNvSpPr txBox="1"/>
          <p:nvPr/>
        </p:nvSpPr>
        <p:spPr>
          <a:xfrm>
            <a:off x="1101214" y="5168699"/>
            <a:ext cx="9052879" cy="1354217"/>
          </a:xfrm>
          <a:prstGeom prst="rect">
            <a:avLst/>
          </a:prstGeom>
          <a:noFill/>
        </p:spPr>
        <p:txBody>
          <a:bodyPr wrap="square" lIns="91440" tIns="45720" rIns="91440" bIns="45720" anchor="t">
            <a:spAutoFit/>
          </a:bodyPr>
          <a:lstStyle/>
          <a:p>
            <a:pPr marL="228600" indent="-228600">
              <a:spcBef>
                <a:spcPts val="600"/>
              </a:spcBef>
              <a:buClr>
                <a:srgbClr val="AE3158"/>
              </a:buClr>
              <a:buSzPct val="90000"/>
              <a:buFont typeface="Arial" panose="020B0604020202020204" pitchFamily="34" charset="0"/>
              <a:buChar char="•"/>
            </a:pPr>
            <a:r>
              <a:rPr lang="en-US">
                <a:solidFill>
                  <a:schemeClr val="bg2">
                    <a:lumMod val="25000"/>
                  </a:schemeClr>
                </a:solidFill>
                <a:cs typeface="Poppins"/>
              </a:rPr>
              <a:t>The </a:t>
            </a:r>
            <a:r>
              <a:rPr lang="en-US" err="1">
                <a:solidFill>
                  <a:schemeClr val="bg2">
                    <a:lumMod val="25000"/>
                  </a:schemeClr>
                </a:solidFill>
                <a:cs typeface="Poppins"/>
              </a:rPr>
              <a:t>PrEP</a:t>
            </a:r>
            <a:r>
              <a:rPr lang="en-US">
                <a:solidFill>
                  <a:schemeClr val="bg2">
                    <a:lumMod val="25000"/>
                  </a:schemeClr>
                </a:solidFill>
                <a:cs typeface="Poppins"/>
              </a:rPr>
              <a:t> ring </a:t>
            </a:r>
            <a:r>
              <a:rPr lang="en-US" b="1">
                <a:solidFill>
                  <a:schemeClr val="bg2">
                    <a:lumMod val="25000"/>
                  </a:schemeClr>
                </a:solidFill>
                <a:cs typeface="Poppins"/>
              </a:rPr>
              <a:t>does not prevent HIV during receptive anal intercourse</a:t>
            </a:r>
            <a:endParaRPr lang="en-US">
              <a:solidFill>
                <a:schemeClr val="bg2">
                  <a:lumMod val="25000"/>
                </a:schemeClr>
              </a:solidFill>
              <a:cs typeface="Poppins"/>
            </a:endParaRPr>
          </a:p>
          <a:p>
            <a:pPr marL="228600" indent="-228600">
              <a:spcBef>
                <a:spcPts val="600"/>
              </a:spcBef>
              <a:buClr>
                <a:srgbClr val="AE3158"/>
              </a:buClr>
              <a:buSzPct val="90000"/>
              <a:buFont typeface="Arial" panose="020B0604020202020204" pitchFamily="34" charset="0"/>
              <a:buChar char="•"/>
            </a:pPr>
            <a:r>
              <a:rPr lang="en-US">
                <a:solidFill>
                  <a:schemeClr val="bg2">
                    <a:lumMod val="25000"/>
                  </a:schemeClr>
                </a:solidFill>
                <a:cs typeface="Poppins"/>
              </a:rPr>
              <a:t>The </a:t>
            </a:r>
            <a:r>
              <a:rPr lang="en-US" err="1">
                <a:solidFill>
                  <a:schemeClr val="bg2">
                    <a:lumMod val="25000"/>
                  </a:schemeClr>
                </a:solidFill>
                <a:cs typeface="Poppins"/>
              </a:rPr>
              <a:t>PrEP</a:t>
            </a:r>
            <a:r>
              <a:rPr lang="en-US">
                <a:solidFill>
                  <a:schemeClr val="bg2">
                    <a:lumMod val="25000"/>
                  </a:schemeClr>
                </a:solidFill>
                <a:cs typeface="Poppins"/>
              </a:rPr>
              <a:t> ring can </a:t>
            </a:r>
            <a:r>
              <a:rPr lang="en-US" b="1">
                <a:solidFill>
                  <a:schemeClr val="bg2">
                    <a:lumMod val="25000"/>
                  </a:schemeClr>
                </a:solidFill>
                <a:cs typeface="Poppins"/>
              </a:rPr>
              <a:t>only be inserted vaginally</a:t>
            </a:r>
            <a:r>
              <a:rPr lang="en-US">
                <a:solidFill>
                  <a:schemeClr val="bg2">
                    <a:lumMod val="25000"/>
                  </a:schemeClr>
                </a:solidFill>
                <a:cs typeface="Poppins"/>
              </a:rPr>
              <a:t>, so it is not appropriate for people assigned male at birth</a:t>
            </a:r>
            <a:endParaRPr lang="en-US" b="1">
              <a:solidFill>
                <a:schemeClr val="bg2">
                  <a:lumMod val="25000"/>
                </a:schemeClr>
              </a:solidFill>
              <a:cs typeface="Poppins"/>
            </a:endParaRPr>
          </a:p>
          <a:p>
            <a:pPr marL="228600" indent="-228600">
              <a:spcBef>
                <a:spcPts val="600"/>
              </a:spcBef>
              <a:buClr>
                <a:srgbClr val="AE3158"/>
              </a:buClr>
              <a:buSzPct val="90000"/>
              <a:buFont typeface="Arial" panose="020B0604020202020204" pitchFamily="34" charset="0"/>
              <a:buChar char="•"/>
            </a:pPr>
            <a:r>
              <a:rPr lang="en-US">
                <a:solidFill>
                  <a:schemeClr val="bg2">
                    <a:lumMod val="25000"/>
                  </a:schemeClr>
                </a:solidFill>
                <a:cs typeface="Poppins"/>
              </a:rPr>
              <a:t>The </a:t>
            </a:r>
            <a:r>
              <a:rPr lang="en-US" err="1">
                <a:solidFill>
                  <a:schemeClr val="bg2">
                    <a:lumMod val="25000"/>
                  </a:schemeClr>
                </a:solidFill>
                <a:cs typeface="Poppins"/>
              </a:rPr>
              <a:t>PrEP</a:t>
            </a:r>
            <a:r>
              <a:rPr lang="en-US">
                <a:solidFill>
                  <a:schemeClr val="bg2">
                    <a:lumMod val="25000"/>
                  </a:schemeClr>
                </a:solidFill>
                <a:cs typeface="Poppins"/>
              </a:rPr>
              <a:t> ring </a:t>
            </a:r>
            <a:r>
              <a:rPr lang="en-US" b="1">
                <a:solidFill>
                  <a:schemeClr val="bg2">
                    <a:lumMod val="25000"/>
                  </a:schemeClr>
                </a:solidFill>
                <a:cs typeface="Poppins"/>
              </a:rPr>
              <a:t>does not prevent pregnancy or STIs other than HIV</a:t>
            </a:r>
          </a:p>
        </p:txBody>
      </p:sp>
      <p:sp>
        <p:nvSpPr>
          <p:cNvPr id="19" name="TextBox 18">
            <a:extLst>
              <a:ext uri="{FF2B5EF4-FFF2-40B4-BE49-F238E27FC236}">
                <a16:creationId xmlns:a16="http://schemas.microsoft.com/office/drawing/2014/main" id="{C3AC8F60-477E-4A20-8753-1789532550A8}"/>
              </a:ext>
            </a:extLst>
          </p:cNvPr>
          <p:cNvSpPr txBox="1"/>
          <p:nvPr/>
        </p:nvSpPr>
        <p:spPr>
          <a:xfrm>
            <a:off x="1198450" y="4792810"/>
            <a:ext cx="3980391" cy="338554"/>
          </a:xfrm>
          <a:prstGeom prst="rect">
            <a:avLst/>
          </a:prstGeom>
          <a:noFill/>
        </p:spPr>
        <p:txBody>
          <a:bodyPr wrap="square" rtlCol="0">
            <a:spAutoFit/>
          </a:bodyPr>
          <a:lstStyle/>
          <a:p>
            <a:r>
              <a:rPr lang="en-US" sz="1600" b="1" spc="110">
                <a:cs typeface="Poppins" pitchFamily="2" charset="77"/>
              </a:rPr>
              <a:t>ADDITIONAL CONSIDERATIONS</a:t>
            </a:r>
          </a:p>
        </p:txBody>
      </p:sp>
      <p:cxnSp>
        <p:nvCxnSpPr>
          <p:cNvPr id="22" name="Straight Connector 21">
            <a:extLst>
              <a:ext uri="{FF2B5EF4-FFF2-40B4-BE49-F238E27FC236}">
                <a16:creationId xmlns:a16="http://schemas.microsoft.com/office/drawing/2014/main" id="{AD086BDC-6BDB-4815-87CC-C9F4B1721348}"/>
              </a:ext>
            </a:extLst>
          </p:cNvPr>
          <p:cNvCxnSpPr>
            <a:cxnSpLocks/>
          </p:cNvCxnSpPr>
          <p:nvPr/>
        </p:nvCxnSpPr>
        <p:spPr>
          <a:xfrm flipH="1">
            <a:off x="1090675" y="4764266"/>
            <a:ext cx="9680106" cy="0"/>
          </a:xfrm>
          <a:prstGeom prst="line">
            <a:avLst/>
          </a:prstGeom>
          <a:ln w="19812" cap="rnd">
            <a:solidFill>
              <a:srgbClr val="DE9F3B"/>
            </a:solidFill>
            <a:round/>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260A5A63-0790-4564-B2F0-B1082D3941F1}"/>
              </a:ext>
            </a:extLst>
          </p:cNvPr>
          <p:cNvSpPr/>
          <p:nvPr/>
        </p:nvSpPr>
        <p:spPr>
          <a:xfrm>
            <a:off x="658669" y="4753474"/>
            <a:ext cx="424368" cy="341609"/>
          </a:xfrm>
          <a:prstGeom prst="rect">
            <a:avLst/>
          </a:prstGeom>
          <a:solidFill>
            <a:srgbClr val="DE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r" defTabSz="609523"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a:ln>
                  <a:noFill/>
                </a:ln>
                <a:solidFill>
                  <a:srgbClr val="FFFFFF"/>
                </a:solidFill>
                <a:effectLst/>
                <a:uLnTx/>
                <a:uFillTx/>
                <a:latin typeface="Century Gothic" panose="020F0302020204030204"/>
                <a:ea typeface="+mn-ea"/>
                <a:cs typeface="+mn-cs"/>
              </a:rPr>
              <a:t> </a:t>
            </a:r>
          </a:p>
        </p:txBody>
      </p:sp>
      <p:pic>
        <p:nvPicPr>
          <p:cNvPr id="28" name="Graphic 27" descr="Exclamation mark with solid fill">
            <a:extLst>
              <a:ext uri="{FF2B5EF4-FFF2-40B4-BE49-F238E27FC236}">
                <a16:creationId xmlns:a16="http://schemas.microsoft.com/office/drawing/2014/main" id="{0FD4E6DB-EF9E-494D-A1E7-06697CCE2F8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0011" y="4746160"/>
            <a:ext cx="422950" cy="341609"/>
          </a:xfrm>
          <a:prstGeom prst="rect">
            <a:avLst/>
          </a:prstGeom>
        </p:spPr>
      </p:pic>
      <p:sp>
        <p:nvSpPr>
          <p:cNvPr id="31" name="TextBox 30">
            <a:extLst>
              <a:ext uri="{FF2B5EF4-FFF2-40B4-BE49-F238E27FC236}">
                <a16:creationId xmlns:a16="http://schemas.microsoft.com/office/drawing/2014/main" id="{2A3D56A4-DC4C-4757-8D60-C29569535467}"/>
              </a:ext>
            </a:extLst>
          </p:cNvPr>
          <p:cNvSpPr txBox="1"/>
          <p:nvPr/>
        </p:nvSpPr>
        <p:spPr>
          <a:xfrm>
            <a:off x="6775373" y="6618134"/>
            <a:ext cx="4501240" cy="261610"/>
          </a:xfrm>
          <a:prstGeom prst="rect">
            <a:avLst/>
          </a:prstGeom>
          <a:noFill/>
        </p:spPr>
        <p:txBody>
          <a:bodyPr wrap="square">
            <a:spAutoFit/>
          </a:bodyPr>
          <a:lstStyle/>
          <a:p>
            <a:pPr marL="0" indent="0" algn="r">
              <a:buNone/>
            </a:pPr>
            <a:r>
              <a:rPr lang="en-US" sz="1100">
                <a:hlinkClick r:id="rId6"/>
              </a:rPr>
              <a:t>https://www.ema.europa.eu/en/dapivirine-vaginal-ring-25-mg-h-w-2168</a:t>
            </a:r>
            <a:r>
              <a:rPr lang="en-US" sz="1100"/>
              <a:t> </a:t>
            </a:r>
          </a:p>
        </p:txBody>
      </p:sp>
    </p:spTree>
    <p:extLst>
      <p:ext uri="{BB962C8B-B14F-4D97-AF65-F5344CB8AC3E}">
        <p14:creationId xmlns:p14="http://schemas.microsoft.com/office/powerpoint/2010/main" val="3736410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3">
            <a:extLst>
              <a:ext uri="{FF2B5EF4-FFF2-40B4-BE49-F238E27FC236}">
                <a16:creationId xmlns:a16="http://schemas.microsoft.com/office/drawing/2014/main" id="{A4E040ED-3378-303C-62DC-112EE7BB2DFC}"/>
              </a:ext>
            </a:extLst>
          </p:cNvPr>
          <p:cNvSpPr>
            <a:spLocks noGrp="1"/>
          </p:cNvSpPr>
          <p:nvPr>
            <p:ph type="title"/>
          </p:nvPr>
        </p:nvSpPr>
        <p:spPr>
          <a:xfrm>
            <a:off x="0" y="190956"/>
            <a:ext cx="10738884" cy="1143000"/>
          </a:xfrm>
        </p:spPr>
        <p:txBody>
          <a:bodyPr/>
          <a:lstStyle/>
          <a:p>
            <a:r>
              <a:rPr lang="en-US"/>
              <a:t>Dispensing the PrEP ring</a:t>
            </a:r>
          </a:p>
        </p:txBody>
      </p:sp>
      <p:graphicFrame>
        <p:nvGraphicFramePr>
          <p:cNvPr id="2" name="Table 2">
            <a:extLst>
              <a:ext uri="{FF2B5EF4-FFF2-40B4-BE49-F238E27FC236}">
                <a16:creationId xmlns:a16="http://schemas.microsoft.com/office/drawing/2014/main" id="{56013B6A-091F-4981-9F4E-B0CC51A490DA}"/>
              </a:ext>
            </a:extLst>
          </p:cNvPr>
          <p:cNvGraphicFramePr>
            <a:graphicFrameLocks noGrp="1"/>
          </p:cNvGraphicFramePr>
          <p:nvPr/>
        </p:nvGraphicFramePr>
        <p:xfrm>
          <a:off x="732936" y="1106752"/>
          <a:ext cx="10005948" cy="1508760"/>
        </p:xfrm>
        <a:graphic>
          <a:graphicData uri="http://schemas.openxmlformats.org/drawingml/2006/table">
            <a:tbl>
              <a:tblPr firstRow="1" bandRow="1">
                <a:tableStyleId>{0E3FDE45-AF77-4B5C-9715-49D594BDF05E}</a:tableStyleId>
              </a:tblPr>
              <a:tblGrid>
                <a:gridCol w="10005948">
                  <a:extLst>
                    <a:ext uri="{9D8B030D-6E8A-4147-A177-3AD203B41FA5}">
                      <a16:colId xmlns:a16="http://schemas.microsoft.com/office/drawing/2014/main" val="3839558675"/>
                    </a:ext>
                  </a:extLst>
                </a:gridCol>
              </a:tblGrid>
              <a:tr h="370840">
                <a:tc>
                  <a:txBody>
                    <a:bodyPr/>
                    <a:lstStyle/>
                    <a:p>
                      <a:r>
                        <a:rPr lang="en-US" sz="2000">
                          <a:solidFill>
                            <a:schemeClr val="accent2"/>
                          </a:solidFill>
                        </a:rPr>
                        <a:t>Prior to dispensing the PrEP ring: REQUIREMENTS</a:t>
                      </a:r>
                    </a:p>
                  </a:txBody>
                  <a:tcPr/>
                </a:tc>
                <a:extLst>
                  <a:ext uri="{0D108BD9-81ED-4DB2-BD59-A6C34878D82A}">
                    <a16:rowId xmlns:a16="http://schemas.microsoft.com/office/drawing/2014/main" val="1913487308"/>
                  </a:ext>
                </a:extLst>
              </a:tr>
              <a:tr h="370840">
                <a:tc>
                  <a:txBody>
                    <a:bodyPr/>
                    <a:lstStyle/>
                    <a:p>
                      <a:r>
                        <a:rPr lang="en-US"/>
                        <a:t>Negative HIV test</a:t>
                      </a:r>
                    </a:p>
                  </a:txBody>
                  <a:tcPr/>
                </a:tc>
                <a:extLst>
                  <a:ext uri="{0D108BD9-81ED-4DB2-BD59-A6C34878D82A}">
                    <a16:rowId xmlns:a16="http://schemas.microsoft.com/office/drawing/2014/main" val="778336260"/>
                  </a:ext>
                </a:extLst>
              </a:tr>
              <a:tr h="370840">
                <a:tc>
                  <a:txBody>
                    <a:bodyPr/>
                    <a:lstStyle/>
                    <a:p>
                      <a:r>
                        <a:rPr lang="en-US"/>
                        <a:t>Assessment of PEP need or acute HIV infection</a:t>
                      </a:r>
                    </a:p>
                  </a:txBody>
                  <a:tcPr/>
                </a:tc>
                <a:extLst>
                  <a:ext uri="{0D108BD9-81ED-4DB2-BD59-A6C34878D82A}">
                    <a16:rowId xmlns:a16="http://schemas.microsoft.com/office/drawing/2014/main" val="445254263"/>
                  </a:ext>
                </a:extLst>
              </a:tr>
              <a:tr h="370840">
                <a:tc>
                  <a:txBody>
                    <a:bodyPr/>
                    <a:lstStyle/>
                    <a:p>
                      <a:pPr algn="r"/>
                      <a:r>
                        <a:rPr lang="en-US" sz="1600"/>
                        <a:t>*other testing requirements per national guidelines</a:t>
                      </a:r>
                    </a:p>
                  </a:txBody>
                  <a:tcPr/>
                </a:tc>
                <a:extLst>
                  <a:ext uri="{0D108BD9-81ED-4DB2-BD59-A6C34878D82A}">
                    <a16:rowId xmlns:a16="http://schemas.microsoft.com/office/drawing/2014/main" val="3245164666"/>
                  </a:ext>
                </a:extLst>
              </a:tr>
            </a:tbl>
          </a:graphicData>
        </a:graphic>
      </p:graphicFrame>
      <p:graphicFrame>
        <p:nvGraphicFramePr>
          <p:cNvPr id="14" name="Table 2">
            <a:extLst>
              <a:ext uri="{FF2B5EF4-FFF2-40B4-BE49-F238E27FC236}">
                <a16:creationId xmlns:a16="http://schemas.microsoft.com/office/drawing/2014/main" id="{0C56B501-F8D9-4CB4-B092-798807C46787}"/>
              </a:ext>
            </a:extLst>
          </p:cNvPr>
          <p:cNvGraphicFramePr>
            <a:graphicFrameLocks noGrp="1"/>
          </p:cNvGraphicFramePr>
          <p:nvPr/>
        </p:nvGraphicFramePr>
        <p:xfrm>
          <a:off x="732936" y="5060688"/>
          <a:ext cx="10005948" cy="1407160"/>
        </p:xfrm>
        <a:graphic>
          <a:graphicData uri="http://schemas.openxmlformats.org/drawingml/2006/table">
            <a:tbl>
              <a:tblPr firstRow="1" bandRow="1">
                <a:tableStyleId>{5FD0F851-EC5A-4D38-B0AD-8093EC10F338}</a:tableStyleId>
              </a:tblPr>
              <a:tblGrid>
                <a:gridCol w="10005948">
                  <a:extLst>
                    <a:ext uri="{9D8B030D-6E8A-4147-A177-3AD203B41FA5}">
                      <a16:colId xmlns:a16="http://schemas.microsoft.com/office/drawing/2014/main" val="3839558675"/>
                    </a:ext>
                  </a:extLst>
                </a:gridCol>
              </a:tblGrid>
              <a:tr h="370840">
                <a:tc>
                  <a:txBody>
                    <a:bodyPr/>
                    <a:lstStyle/>
                    <a:p>
                      <a:r>
                        <a:rPr lang="en-US" sz="2000">
                          <a:solidFill>
                            <a:schemeClr val="accent1"/>
                          </a:solidFill>
                        </a:rPr>
                        <a:t>Dispensing the PrEP ring: CONSIDERATIONS</a:t>
                      </a:r>
                    </a:p>
                  </a:txBody>
                  <a:tcPr/>
                </a:tc>
                <a:extLst>
                  <a:ext uri="{0D108BD9-81ED-4DB2-BD59-A6C34878D82A}">
                    <a16:rowId xmlns:a16="http://schemas.microsoft.com/office/drawing/2014/main" val="1913487308"/>
                  </a:ext>
                </a:extLst>
              </a:tr>
              <a:tr h="370840">
                <a:tc>
                  <a:txBody>
                    <a:bodyPr/>
                    <a:lstStyle/>
                    <a:p>
                      <a:r>
                        <a:rPr lang="en-US"/>
                        <a:t>The PrEP ring can be dispensed monthly or quarterly (3 rings at a time) based on local guidelines</a:t>
                      </a:r>
                    </a:p>
                  </a:txBody>
                  <a:tcPr/>
                </a:tc>
                <a:extLst>
                  <a:ext uri="{0D108BD9-81ED-4DB2-BD59-A6C34878D82A}">
                    <a16:rowId xmlns:a16="http://schemas.microsoft.com/office/drawing/2014/main" val="778336260"/>
                  </a:ext>
                </a:extLst>
              </a:tr>
              <a:tr h="370840">
                <a:tc>
                  <a:txBody>
                    <a:bodyPr/>
                    <a:lstStyle/>
                    <a:p>
                      <a:r>
                        <a:rPr lang="en-US"/>
                        <a:t>Clients may wish to schedule a one-month follow-up visit to assess for side effects and effective use support</a:t>
                      </a:r>
                    </a:p>
                  </a:txBody>
                  <a:tcPr/>
                </a:tc>
                <a:extLst>
                  <a:ext uri="{0D108BD9-81ED-4DB2-BD59-A6C34878D82A}">
                    <a16:rowId xmlns:a16="http://schemas.microsoft.com/office/drawing/2014/main" val="3245164666"/>
                  </a:ext>
                </a:extLst>
              </a:tr>
            </a:tbl>
          </a:graphicData>
        </a:graphic>
      </p:graphicFrame>
      <p:sp>
        <p:nvSpPr>
          <p:cNvPr id="15" name="TextBox 14">
            <a:extLst>
              <a:ext uri="{FF2B5EF4-FFF2-40B4-BE49-F238E27FC236}">
                <a16:creationId xmlns:a16="http://schemas.microsoft.com/office/drawing/2014/main" id="{C7C415FA-FD08-424C-8525-0977054D0A6C}"/>
              </a:ext>
            </a:extLst>
          </p:cNvPr>
          <p:cNvSpPr txBox="1"/>
          <p:nvPr/>
        </p:nvSpPr>
        <p:spPr>
          <a:xfrm>
            <a:off x="4994644" y="6482378"/>
            <a:ext cx="6097772" cy="307777"/>
          </a:xfrm>
          <a:prstGeom prst="rect">
            <a:avLst/>
          </a:prstGeom>
          <a:noFill/>
        </p:spPr>
        <p:txBody>
          <a:bodyPr wrap="square">
            <a:spAutoFit/>
          </a:bodyPr>
          <a:lstStyle/>
          <a:p>
            <a:pPr marL="0" indent="0" algn="r">
              <a:buNone/>
            </a:pPr>
            <a:r>
              <a:rPr lang="en-US" sz="1400">
                <a:hlinkClick r:id="rId2"/>
              </a:rPr>
              <a:t>https://www.who.int/publications/i/item/9789240031593</a:t>
            </a:r>
            <a:endParaRPr lang="en-US" sz="1400"/>
          </a:p>
        </p:txBody>
      </p:sp>
      <p:graphicFrame>
        <p:nvGraphicFramePr>
          <p:cNvPr id="18" name="Table 2">
            <a:extLst>
              <a:ext uri="{FF2B5EF4-FFF2-40B4-BE49-F238E27FC236}">
                <a16:creationId xmlns:a16="http://schemas.microsoft.com/office/drawing/2014/main" id="{FDE9AD08-C1EC-4BAB-9A3A-4AFC3DC5BF42}"/>
              </a:ext>
            </a:extLst>
          </p:cNvPr>
          <p:cNvGraphicFramePr>
            <a:graphicFrameLocks noGrp="1"/>
          </p:cNvGraphicFramePr>
          <p:nvPr>
            <p:extLst>
              <p:ext uri="{D42A27DB-BD31-4B8C-83A1-F6EECF244321}">
                <p14:modId xmlns:p14="http://schemas.microsoft.com/office/powerpoint/2010/main" val="1621552581"/>
              </p:ext>
            </p:extLst>
          </p:nvPr>
        </p:nvGraphicFramePr>
        <p:xfrm>
          <a:off x="732936" y="2712880"/>
          <a:ext cx="10005948" cy="2250440"/>
        </p:xfrm>
        <a:graphic>
          <a:graphicData uri="http://schemas.openxmlformats.org/drawingml/2006/table">
            <a:tbl>
              <a:tblPr firstRow="1" bandRow="1">
                <a:tableStyleId>{C083E6E3-FA7D-4D7B-A595-EF9225AFEA82}</a:tableStyleId>
              </a:tblPr>
              <a:tblGrid>
                <a:gridCol w="10005948">
                  <a:extLst>
                    <a:ext uri="{9D8B030D-6E8A-4147-A177-3AD203B41FA5}">
                      <a16:colId xmlns:a16="http://schemas.microsoft.com/office/drawing/2014/main" val="3839558675"/>
                    </a:ext>
                  </a:extLst>
                </a:gridCol>
              </a:tblGrid>
              <a:tr h="370840">
                <a:tc>
                  <a:txBody>
                    <a:bodyPr/>
                    <a:lstStyle/>
                    <a:p>
                      <a:r>
                        <a:rPr lang="en-US" sz="2000">
                          <a:solidFill>
                            <a:schemeClr val="accent3"/>
                          </a:solidFill>
                        </a:rPr>
                        <a:t>Prior to dispensing the PrEP ring: RECOMMENDATIONS</a:t>
                      </a:r>
                    </a:p>
                  </a:txBody>
                  <a:tcPr/>
                </a:tc>
                <a:extLst>
                  <a:ext uri="{0D108BD9-81ED-4DB2-BD59-A6C34878D82A}">
                    <a16:rowId xmlns:a16="http://schemas.microsoft.com/office/drawing/2014/main" val="1913487308"/>
                  </a:ext>
                </a:extLst>
              </a:tr>
              <a:tr h="370840">
                <a:tc>
                  <a:txBody>
                    <a:bodyPr/>
                    <a:lstStyle/>
                    <a:p>
                      <a:r>
                        <a:rPr lang="en-US"/>
                        <a:t>Screening, testing, and treatment of other STIs </a:t>
                      </a:r>
                    </a:p>
                  </a:txBody>
                  <a:tcPr/>
                </a:tc>
                <a:extLst>
                  <a:ext uri="{0D108BD9-81ED-4DB2-BD59-A6C34878D82A}">
                    <a16:rowId xmlns:a16="http://schemas.microsoft.com/office/drawing/2014/main" val="77833626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Pregnancy testing and provision of contraceptives, as needed</a:t>
                      </a:r>
                    </a:p>
                  </a:txBody>
                  <a:tcPr/>
                </a:tc>
                <a:extLst>
                  <a:ext uri="{0D108BD9-81ED-4DB2-BD59-A6C34878D82A}">
                    <a16:rowId xmlns:a16="http://schemas.microsoft.com/office/drawing/2014/main" val="3245164666"/>
                  </a:ext>
                </a:extLst>
              </a:tr>
              <a:tr h="370840">
                <a:tc>
                  <a:txBody>
                    <a:bodyPr/>
                    <a:lstStyle/>
                    <a:p>
                      <a:r>
                        <a:rPr lang="en-US"/>
                        <a:t>Provision of services for gender-based violence (GBV), including intimate partner violence (IPV)</a:t>
                      </a:r>
                    </a:p>
                  </a:txBody>
                  <a:tcPr/>
                </a:tc>
                <a:extLst>
                  <a:ext uri="{0D108BD9-81ED-4DB2-BD59-A6C34878D82A}">
                    <a16:rowId xmlns:a16="http://schemas.microsoft.com/office/drawing/2014/main" val="1951957949"/>
                  </a:ext>
                </a:extLst>
              </a:tr>
              <a:tr h="370840">
                <a:tc>
                  <a:txBody>
                    <a:bodyPr/>
                    <a:lstStyle/>
                    <a:p>
                      <a:r>
                        <a:rPr lang="en-US"/>
                        <a:t>Assessment and services or referral for mental health and substance use disorders</a:t>
                      </a:r>
                    </a:p>
                  </a:txBody>
                  <a:tcPr/>
                </a:tc>
                <a:extLst>
                  <a:ext uri="{0D108BD9-81ED-4DB2-BD59-A6C34878D82A}">
                    <a16:rowId xmlns:a16="http://schemas.microsoft.com/office/drawing/2014/main" val="916583903"/>
                  </a:ext>
                </a:extLst>
              </a:tr>
              <a:tr h="370840">
                <a:tc>
                  <a:txBody>
                    <a:bodyPr/>
                    <a:lstStyle/>
                    <a:p>
                      <a:r>
                        <a:rPr lang="en-US"/>
                        <a:t>Screening and treatment of noncommunicable diseases</a:t>
                      </a:r>
                    </a:p>
                  </a:txBody>
                  <a:tcPr/>
                </a:tc>
                <a:extLst>
                  <a:ext uri="{0D108BD9-81ED-4DB2-BD59-A6C34878D82A}">
                    <a16:rowId xmlns:a16="http://schemas.microsoft.com/office/drawing/2014/main" val="1314473549"/>
                  </a:ext>
                </a:extLst>
              </a:tr>
            </a:tbl>
          </a:graphicData>
        </a:graphic>
      </p:graphicFrame>
    </p:spTree>
    <p:extLst>
      <p:ext uri="{BB962C8B-B14F-4D97-AF65-F5344CB8AC3E}">
        <p14:creationId xmlns:p14="http://schemas.microsoft.com/office/powerpoint/2010/main" val="33153104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tanding together&#10;&#10;Description automatically generated with low confidence">
            <a:extLst>
              <a:ext uri="{FF2B5EF4-FFF2-40B4-BE49-F238E27FC236}">
                <a16:creationId xmlns:a16="http://schemas.microsoft.com/office/drawing/2014/main" id="{26E10A13-6BCD-4737-84E3-D16FE0C77F5F}"/>
              </a:ext>
            </a:extLst>
          </p:cNvPr>
          <p:cNvPicPr>
            <a:picLocks noChangeAspect="1"/>
          </p:cNvPicPr>
          <p:nvPr/>
        </p:nvPicPr>
        <p:blipFill rotWithShape="1">
          <a:blip r:embed="rId2"/>
          <a:srcRect l="22586"/>
          <a:stretch/>
        </p:blipFill>
        <p:spPr>
          <a:xfrm>
            <a:off x="6239281" y="1613491"/>
            <a:ext cx="4679046" cy="3928729"/>
          </a:xfrm>
          <a:prstGeom prst="rect">
            <a:avLst/>
          </a:prstGeom>
          <a:ln>
            <a:noFill/>
          </a:ln>
          <a:effectLst>
            <a:outerShdw blurRad="190500" algn="tl" rotWithShape="0">
              <a:srgbClr val="000000">
                <a:alpha val="70000"/>
              </a:srgbClr>
            </a:outerShdw>
          </a:effectLst>
        </p:spPr>
      </p:pic>
      <p:sp>
        <p:nvSpPr>
          <p:cNvPr id="12" name="Content Placeholder 1">
            <a:extLst>
              <a:ext uri="{FF2B5EF4-FFF2-40B4-BE49-F238E27FC236}">
                <a16:creationId xmlns:a16="http://schemas.microsoft.com/office/drawing/2014/main" id="{B2055F9C-E3F0-5BAE-3123-C3653E9F6768}"/>
              </a:ext>
            </a:extLst>
          </p:cNvPr>
          <p:cNvSpPr>
            <a:spLocks noGrp="1"/>
          </p:cNvSpPr>
          <p:nvPr>
            <p:ph idx="1"/>
          </p:nvPr>
        </p:nvSpPr>
        <p:spPr>
          <a:xfrm>
            <a:off x="838199" y="1350336"/>
            <a:ext cx="4977810" cy="5316708"/>
          </a:xfrm>
        </p:spPr>
        <p:txBody>
          <a:bodyPr>
            <a:normAutofit/>
          </a:bodyPr>
          <a:lstStyle/>
          <a:p>
            <a:pPr>
              <a:buFont typeface="Wingdings" panose="05000000000000000000" pitchFamily="2" charset="2"/>
              <a:buChar char="ü"/>
            </a:pPr>
            <a:r>
              <a:rPr lang="en-US" sz="2400"/>
              <a:t>The PrEP ring must be inserted vaginally </a:t>
            </a:r>
          </a:p>
          <a:p>
            <a:pPr>
              <a:buFont typeface="Wingdings" panose="05000000000000000000" pitchFamily="2" charset="2"/>
              <a:buChar char="ü"/>
            </a:pPr>
            <a:r>
              <a:rPr lang="en-US" sz="2400" err="1"/>
              <a:t>Dapivirine</a:t>
            </a:r>
            <a:r>
              <a:rPr lang="en-US" sz="2400"/>
              <a:t> concentrations to achieve maximum HIV prevention are reached once the PrEP ring has been in place for 24 hours</a:t>
            </a:r>
          </a:p>
          <a:p>
            <a:pPr>
              <a:buFont typeface="Wingdings" panose="05000000000000000000" pitchFamily="2" charset="2"/>
              <a:buChar char="ü"/>
            </a:pPr>
            <a:r>
              <a:rPr lang="en-US" sz="2400"/>
              <a:t>For maximum HIV prevention, the PrEP ring should be kept in place in the vagina for one full month</a:t>
            </a:r>
          </a:p>
          <a:p>
            <a:pPr lvl="1">
              <a:buFont typeface="Wingdings" panose="05000000000000000000" pitchFamily="2" charset="2"/>
              <a:buChar char="ü"/>
            </a:pPr>
            <a:r>
              <a:rPr lang="en-US"/>
              <a:t>The PrEP ring can be kept in place during sex and menses</a:t>
            </a:r>
          </a:p>
          <a:p>
            <a:pPr>
              <a:buFont typeface="Wingdings" panose="05000000000000000000" pitchFamily="2" charset="2"/>
              <a:buChar char="ü"/>
            </a:pPr>
            <a:r>
              <a:rPr lang="en-US" sz="2400"/>
              <a:t>The PrEP ring should be removed and replaced with a new ring immediately each month</a:t>
            </a:r>
          </a:p>
          <a:p>
            <a:pPr>
              <a:buFont typeface="Wingdings" panose="05000000000000000000" pitchFamily="2" charset="2"/>
              <a:buChar char="ü"/>
            </a:pPr>
            <a:endParaRPr lang="en-US" sz="2400"/>
          </a:p>
        </p:txBody>
      </p:sp>
      <p:sp>
        <p:nvSpPr>
          <p:cNvPr id="16" name="Title 3">
            <a:extLst>
              <a:ext uri="{FF2B5EF4-FFF2-40B4-BE49-F238E27FC236}">
                <a16:creationId xmlns:a16="http://schemas.microsoft.com/office/drawing/2014/main" id="{A4E040ED-3378-303C-62DC-112EE7BB2DFC}"/>
              </a:ext>
            </a:extLst>
          </p:cNvPr>
          <p:cNvSpPr>
            <a:spLocks noGrp="1"/>
          </p:cNvSpPr>
          <p:nvPr>
            <p:ph type="title"/>
          </p:nvPr>
        </p:nvSpPr>
        <p:spPr>
          <a:xfrm>
            <a:off x="0" y="190956"/>
            <a:ext cx="10515600" cy="1143000"/>
          </a:xfrm>
        </p:spPr>
        <p:txBody>
          <a:bodyPr anchor="ctr">
            <a:normAutofit/>
          </a:bodyPr>
          <a:lstStyle/>
          <a:p>
            <a:r>
              <a:rPr lang="en-US"/>
              <a:t>PrEP Ring Use Instructions</a:t>
            </a:r>
          </a:p>
        </p:txBody>
      </p:sp>
      <p:sp>
        <p:nvSpPr>
          <p:cNvPr id="13" name="TextBox 12">
            <a:extLst>
              <a:ext uri="{FF2B5EF4-FFF2-40B4-BE49-F238E27FC236}">
                <a16:creationId xmlns:a16="http://schemas.microsoft.com/office/drawing/2014/main" id="{B6F628AD-DEAE-4429-B176-89F3D060DDC3}"/>
              </a:ext>
            </a:extLst>
          </p:cNvPr>
          <p:cNvSpPr txBox="1"/>
          <p:nvPr/>
        </p:nvSpPr>
        <p:spPr>
          <a:xfrm>
            <a:off x="4820555" y="6424627"/>
            <a:ext cx="6097772" cy="261610"/>
          </a:xfrm>
          <a:prstGeom prst="rect">
            <a:avLst/>
          </a:prstGeom>
          <a:noFill/>
        </p:spPr>
        <p:txBody>
          <a:bodyPr wrap="square">
            <a:spAutoFit/>
          </a:bodyPr>
          <a:lstStyle/>
          <a:p>
            <a:pPr marL="0" indent="0" algn="r">
              <a:buNone/>
            </a:pPr>
            <a:r>
              <a:rPr lang="en-US" sz="1100">
                <a:hlinkClick r:id="rId3"/>
              </a:rPr>
              <a:t>https://www.ema.europa.eu/en/dapivirine-vaginal-ring-25-mg-h-w-2168</a:t>
            </a:r>
            <a:r>
              <a:rPr lang="en-US" sz="1100"/>
              <a:t> </a:t>
            </a:r>
          </a:p>
        </p:txBody>
      </p:sp>
    </p:spTree>
    <p:extLst>
      <p:ext uri="{BB962C8B-B14F-4D97-AF65-F5344CB8AC3E}">
        <p14:creationId xmlns:p14="http://schemas.microsoft.com/office/powerpoint/2010/main" val="34351524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
            <a:extLst>
              <a:ext uri="{FF2B5EF4-FFF2-40B4-BE49-F238E27FC236}">
                <a16:creationId xmlns:a16="http://schemas.microsoft.com/office/drawing/2014/main" id="{2A43BC94-8EE7-4CD8-A23C-158B17EA5092}"/>
              </a:ext>
            </a:extLst>
          </p:cNvPr>
          <p:cNvSpPr>
            <a:spLocks noGrp="1"/>
          </p:cNvSpPr>
          <p:nvPr>
            <p:ph idx="11"/>
          </p:nvPr>
        </p:nvSpPr>
        <p:spPr>
          <a:xfrm>
            <a:off x="5137631" y="1350336"/>
            <a:ext cx="5814239" cy="5316708"/>
          </a:xfrm>
        </p:spPr>
        <p:txBody>
          <a:bodyPr>
            <a:normAutofit fontScale="92500" lnSpcReduction="20000"/>
          </a:bodyPr>
          <a:lstStyle/>
          <a:p>
            <a:pPr fontAlgn="b"/>
            <a:r>
              <a:rPr lang="en-US" sz="3200" b="0" i="0" u="none" strike="noStrike">
                <a:effectLst/>
              </a:rPr>
              <a:t>Intermittent use of the PrEP ring has not been studied and is not recommended</a:t>
            </a:r>
            <a:endParaRPr lang="en-US" sz="3200"/>
          </a:p>
          <a:p>
            <a:pPr fontAlgn="b"/>
            <a:r>
              <a:rPr lang="en-US" sz="3200" b="0" i="0" u="none" strike="noStrike">
                <a:effectLst/>
              </a:rPr>
              <a:t>The ring is designed to be used continuously for 28 days, or one month</a:t>
            </a:r>
          </a:p>
          <a:p>
            <a:pPr lvl="1" fontAlgn="b"/>
            <a:r>
              <a:rPr lang="en-US" sz="2800" b="0" i="0" u="none" strike="noStrike">
                <a:effectLst/>
              </a:rPr>
              <a:t>If the ring is removed for a brief period and kept somewhere clean, it can be rinsed and reinserted. If it has been more than one month since the ring was first inserted, clients should not replace this ring. They should use a new ring instead.</a:t>
            </a:r>
          </a:p>
          <a:p>
            <a:pPr fontAlgn="b"/>
            <a:r>
              <a:rPr lang="en-US" sz="3200" b="0" i="0" u="none" strike="noStrike">
                <a:effectLst/>
              </a:rPr>
              <a:t>The PrEP ring must be in place for 24 hours to provide maximum HIV prevention</a:t>
            </a:r>
            <a:endParaRPr lang="en-US" sz="3200"/>
          </a:p>
        </p:txBody>
      </p:sp>
      <p:pic>
        <p:nvPicPr>
          <p:cNvPr id="3" name="Picture 2" descr="A picture containing diagram&#10;&#10;Description automatically generated">
            <a:extLst>
              <a:ext uri="{FF2B5EF4-FFF2-40B4-BE49-F238E27FC236}">
                <a16:creationId xmlns:a16="http://schemas.microsoft.com/office/drawing/2014/main" id="{F3A58931-7697-4F7E-89D4-1BC549EC0668}"/>
              </a:ext>
            </a:extLst>
          </p:cNvPr>
          <p:cNvPicPr>
            <a:picLocks noChangeAspect="1"/>
          </p:cNvPicPr>
          <p:nvPr/>
        </p:nvPicPr>
        <p:blipFill>
          <a:blip r:embed="rId3"/>
          <a:stretch>
            <a:fillRect/>
          </a:stretch>
        </p:blipFill>
        <p:spPr>
          <a:xfrm>
            <a:off x="1240130" y="1350336"/>
            <a:ext cx="3897501" cy="4826627"/>
          </a:xfrm>
          <a:prstGeom prst="rect">
            <a:avLst/>
          </a:prstGeom>
          <a:noFill/>
        </p:spPr>
      </p:pic>
      <p:sp>
        <p:nvSpPr>
          <p:cNvPr id="16" name="Title 3">
            <a:extLst>
              <a:ext uri="{FF2B5EF4-FFF2-40B4-BE49-F238E27FC236}">
                <a16:creationId xmlns:a16="http://schemas.microsoft.com/office/drawing/2014/main" id="{A4E040ED-3378-303C-62DC-112EE7BB2DFC}"/>
              </a:ext>
            </a:extLst>
          </p:cNvPr>
          <p:cNvSpPr>
            <a:spLocks noGrp="1"/>
          </p:cNvSpPr>
          <p:nvPr>
            <p:ph type="title"/>
          </p:nvPr>
        </p:nvSpPr>
        <p:spPr>
          <a:xfrm>
            <a:off x="0" y="190956"/>
            <a:ext cx="10515600" cy="1143000"/>
          </a:xfrm>
        </p:spPr>
        <p:txBody>
          <a:bodyPr anchor="ctr">
            <a:normAutofit/>
          </a:bodyPr>
          <a:lstStyle/>
          <a:p>
            <a:r>
              <a:rPr lang="en-US"/>
              <a:t>PrEP Ring: Intermittent use</a:t>
            </a:r>
          </a:p>
        </p:txBody>
      </p:sp>
    </p:spTree>
    <p:extLst>
      <p:ext uri="{BB962C8B-B14F-4D97-AF65-F5344CB8AC3E}">
        <p14:creationId xmlns:p14="http://schemas.microsoft.com/office/powerpoint/2010/main" val="27460917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3">
            <a:extLst>
              <a:ext uri="{FF2B5EF4-FFF2-40B4-BE49-F238E27FC236}">
                <a16:creationId xmlns:a16="http://schemas.microsoft.com/office/drawing/2014/main" id="{A4E040ED-3378-303C-62DC-112EE7BB2DFC}"/>
              </a:ext>
            </a:extLst>
          </p:cNvPr>
          <p:cNvSpPr>
            <a:spLocks noGrp="1"/>
          </p:cNvSpPr>
          <p:nvPr>
            <p:ph type="title"/>
          </p:nvPr>
        </p:nvSpPr>
        <p:spPr>
          <a:xfrm>
            <a:off x="0" y="190956"/>
            <a:ext cx="10515600" cy="1143000"/>
          </a:xfrm>
        </p:spPr>
        <p:txBody>
          <a:bodyPr/>
          <a:lstStyle/>
          <a:p>
            <a:r>
              <a:rPr lang="en-US"/>
              <a:t>For Clients: Preparing to insert the ring</a:t>
            </a:r>
          </a:p>
        </p:txBody>
      </p:sp>
      <p:sp>
        <p:nvSpPr>
          <p:cNvPr id="8" name="Content Placeholder 2">
            <a:extLst>
              <a:ext uri="{FF2B5EF4-FFF2-40B4-BE49-F238E27FC236}">
                <a16:creationId xmlns:a16="http://schemas.microsoft.com/office/drawing/2014/main" id="{4C459905-1082-4846-918C-47EFC27E3929}"/>
              </a:ext>
            </a:extLst>
          </p:cNvPr>
          <p:cNvSpPr txBox="1">
            <a:spLocks/>
          </p:cNvSpPr>
          <p:nvPr/>
        </p:nvSpPr>
        <p:spPr>
          <a:xfrm>
            <a:off x="2274082" y="1942139"/>
            <a:ext cx="6115538" cy="274735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9875" indent="-269875">
              <a:spcAft>
                <a:spcPts val="600"/>
              </a:spcAft>
              <a:buFont typeface="Arial" panose="020B0604020202020204" pitchFamily="34" charset="0"/>
              <a:buNone/>
            </a:pPr>
            <a:r>
              <a:rPr lang="en-GB" b="1">
                <a:solidFill>
                  <a:srgbClr val="05676D"/>
                </a:solidFill>
                <a:ea typeface="+mj-ea"/>
                <a:cs typeface="Arial" panose="020B0604020202020204" pitchFamily="34" charset="0"/>
              </a:rPr>
              <a:t>Explain preparation steps to the client:</a:t>
            </a:r>
          </a:p>
          <a:p>
            <a:pPr marL="727075" lvl="1" indent="-269875">
              <a:spcAft>
                <a:spcPts val="600"/>
              </a:spcAft>
              <a:buNone/>
            </a:pPr>
            <a:r>
              <a:rPr lang="en-GB" sz="1800"/>
              <a:t>1. Wash your hands in clean water and dry them</a:t>
            </a:r>
          </a:p>
          <a:p>
            <a:pPr marL="727075" lvl="1" indent="-269875">
              <a:spcAft>
                <a:spcPts val="600"/>
              </a:spcAft>
              <a:buNone/>
            </a:pPr>
            <a:r>
              <a:rPr lang="en-GB" sz="1800"/>
              <a:t>2. Check the expiry date on the package label</a:t>
            </a:r>
          </a:p>
          <a:p>
            <a:pPr marL="727075" lvl="1" indent="-269875">
              <a:spcAft>
                <a:spcPts val="600"/>
              </a:spcAft>
              <a:buNone/>
            </a:pPr>
            <a:r>
              <a:rPr lang="en-GB" sz="1800" b="1"/>
              <a:t>	DO NOT </a:t>
            </a:r>
            <a:r>
              <a:rPr lang="en-GB" sz="1800"/>
              <a:t>use if the ring is damaged or expired</a:t>
            </a:r>
          </a:p>
          <a:p>
            <a:pPr marL="727075" marR="48480" lvl="1" indent="-269875">
              <a:spcAft>
                <a:spcPts val="600"/>
              </a:spcAft>
              <a:buNone/>
            </a:pPr>
            <a:r>
              <a:rPr lang="en-GB" sz="1800"/>
              <a:t>3. Tear package to open. </a:t>
            </a:r>
            <a:r>
              <a:rPr lang="en-GB" sz="1800" b="1"/>
              <a:t>DO NOT </a:t>
            </a:r>
            <a:r>
              <a:rPr lang="en-GB" sz="1800"/>
              <a:t>use scissors to open the package. Remove the ring from its package in a clean place. Keep the package for later</a:t>
            </a:r>
          </a:p>
          <a:p>
            <a:pPr marL="0" indent="0">
              <a:spcAft>
                <a:spcPts val="600"/>
              </a:spcAft>
              <a:buFont typeface="Arial" panose="020B0604020202020204" pitchFamily="34" charset="0"/>
              <a:buNone/>
            </a:pPr>
            <a:endParaRPr lang="en-ZA"/>
          </a:p>
        </p:txBody>
      </p:sp>
      <p:sp>
        <p:nvSpPr>
          <p:cNvPr id="9" name="TextBox 8">
            <a:extLst>
              <a:ext uri="{FF2B5EF4-FFF2-40B4-BE49-F238E27FC236}">
                <a16:creationId xmlns:a16="http://schemas.microsoft.com/office/drawing/2014/main" id="{950C94E1-0C02-455B-9569-6CBA88663A17}"/>
              </a:ext>
            </a:extLst>
          </p:cNvPr>
          <p:cNvSpPr txBox="1"/>
          <p:nvPr/>
        </p:nvSpPr>
        <p:spPr>
          <a:xfrm>
            <a:off x="735178" y="5226002"/>
            <a:ext cx="4552918" cy="1200329"/>
          </a:xfrm>
          <a:prstGeom prst="rect">
            <a:avLst/>
          </a:prstGeom>
          <a:noFill/>
        </p:spPr>
        <p:txBody>
          <a:bodyPr wrap="square" rtlCol="0">
            <a:spAutoFit/>
          </a:bodyPr>
          <a:lstStyle/>
          <a:p>
            <a:pPr algn="l"/>
            <a:r>
              <a:rPr lang="en-GB">
                <a:solidFill>
                  <a:schemeClr val="bg2">
                    <a:lumMod val="25000"/>
                  </a:schemeClr>
                </a:solidFill>
              </a:rPr>
              <a:t>Possible insertion positions include: </a:t>
            </a:r>
            <a:r>
              <a:rPr lang="en-GB" sz="1800" b="0" i="0" u="none" strike="noStrike" baseline="0">
                <a:solidFill>
                  <a:schemeClr val="bg2">
                    <a:lumMod val="25000"/>
                  </a:schemeClr>
                </a:solidFill>
              </a:rPr>
              <a:t>raising one leg, squatting or lying down. Encourage the client to choose a position that is most comfortable for them. </a:t>
            </a:r>
          </a:p>
        </p:txBody>
      </p:sp>
      <p:pic>
        <p:nvPicPr>
          <p:cNvPr id="10" name="Picture 9">
            <a:extLst>
              <a:ext uri="{FF2B5EF4-FFF2-40B4-BE49-F238E27FC236}">
                <a16:creationId xmlns:a16="http://schemas.microsoft.com/office/drawing/2014/main" id="{F1E87DCB-9D12-4942-9B5C-B73A0D4777B9}"/>
              </a:ext>
            </a:extLst>
          </p:cNvPr>
          <p:cNvPicPr>
            <a:picLocks noChangeAspect="1"/>
          </p:cNvPicPr>
          <p:nvPr/>
        </p:nvPicPr>
        <p:blipFill>
          <a:blip r:embed="rId3"/>
          <a:stretch>
            <a:fillRect/>
          </a:stretch>
        </p:blipFill>
        <p:spPr>
          <a:xfrm>
            <a:off x="1214633" y="2168509"/>
            <a:ext cx="911403" cy="2520981"/>
          </a:xfrm>
          <a:prstGeom prst="rect">
            <a:avLst/>
          </a:prstGeom>
        </p:spPr>
      </p:pic>
      <p:pic>
        <p:nvPicPr>
          <p:cNvPr id="11" name="Picture 10">
            <a:extLst>
              <a:ext uri="{FF2B5EF4-FFF2-40B4-BE49-F238E27FC236}">
                <a16:creationId xmlns:a16="http://schemas.microsoft.com/office/drawing/2014/main" id="{6F7C7C49-A45D-4BC4-9988-424FF05B8E07}"/>
              </a:ext>
            </a:extLst>
          </p:cNvPr>
          <p:cNvPicPr>
            <a:picLocks noChangeAspect="1"/>
          </p:cNvPicPr>
          <p:nvPr/>
        </p:nvPicPr>
        <p:blipFill>
          <a:blip r:embed="rId4"/>
          <a:stretch>
            <a:fillRect/>
          </a:stretch>
        </p:blipFill>
        <p:spPr>
          <a:xfrm>
            <a:off x="5199125" y="5322430"/>
            <a:ext cx="4463947" cy="1218408"/>
          </a:xfrm>
          <a:prstGeom prst="rect">
            <a:avLst/>
          </a:prstGeom>
        </p:spPr>
      </p:pic>
      <p:sp>
        <p:nvSpPr>
          <p:cNvPr id="13" name="Title 1">
            <a:extLst>
              <a:ext uri="{FF2B5EF4-FFF2-40B4-BE49-F238E27FC236}">
                <a16:creationId xmlns:a16="http://schemas.microsoft.com/office/drawing/2014/main" id="{0D0DDBDB-F5B0-4754-98E9-C66CA91AD374}"/>
              </a:ext>
            </a:extLst>
          </p:cNvPr>
          <p:cNvSpPr txBox="1">
            <a:spLocks/>
          </p:cNvSpPr>
          <p:nvPr/>
        </p:nvSpPr>
        <p:spPr>
          <a:xfrm>
            <a:off x="735178" y="4486379"/>
            <a:ext cx="9441711" cy="11235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i="0" u="none" strike="noStrike" baseline="0">
                <a:solidFill>
                  <a:srgbClr val="05676D"/>
                </a:solidFill>
                <a:latin typeface="+mn-lt"/>
                <a:cs typeface="Arial" panose="020B0604020202020204" pitchFamily="34" charset="0"/>
              </a:rPr>
              <a:t>Explain possible ring insertion positions to the client:</a:t>
            </a:r>
            <a:endParaRPr lang="en-ZA" sz="2800">
              <a:solidFill>
                <a:srgbClr val="05676D"/>
              </a:solidFill>
              <a:latin typeface="+mn-lt"/>
              <a:cs typeface="Arial" panose="020B0604020202020204" pitchFamily="34" charset="0"/>
            </a:endParaRPr>
          </a:p>
        </p:txBody>
      </p:sp>
      <p:sp>
        <p:nvSpPr>
          <p:cNvPr id="18" name="TextBox 17">
            <a:extLst>
              <a:ext uri="{FF2B5EF4-FFF2-40B4-BE49-F238E27FC236}">
                <a16:creationId xmlns:a16="http://schemas.microsoft.com/office/drawing/2014/main" id="{44E63BF9-BF52-4418-8C70-D077DB9D449E}"/>
              </a:ext>
            </a:extLst>
          </p:cNvPr>
          <p:cNvSpPr txBox="1"/>
          <p:nvPr/>
        </p:nvSpPr>
        <p:spPr>
          <a:xfrm>
            <a:off x="644528" y="1173134"/>
            <a:ext cx="9871072" cy="707886"/>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en-US" sz="2000">
                <a:solidFill>
                  <a:schemeClr val="bg1"/>
                </a:solidFill>
              </a:rPr>
              <a:t>Clients can insert and remove the </a:t>
            </a:r>
            <a:r>
              <a:rPr lang="en-US" sz="2000" err="1">
                <a:solidFill>
                  <a:schemeClr val="bg1"/>
                </a:solidFill>
              </a:rPr>
              <a:t>PrEP</a:t>
            </a:r>
            <a:r>
              <a:rPr lang="en-US" sz="2000">
                <a:solidFill>
                  <a:schemeClr val="bg1"/>
                </a:solidFill>
              </a:rPr>
              <a:t> ring themselves. The below instructions outline the steps for ring insertion that the client will follow. </a:t>
            </a:r>
          </a:p>
        </p:txBody>
      </p:sp>
      <p:sp>
        <p:nvSpPr>
          <p:cNvPr id="14" name="Content Placeholder 2">
            <a:extLst>
              <a:ext uri="{FF2B5EF4-FFF2-40B4-BE49-F238E27FC236}">
                <a16:creationId xmlns:a16="http://schemas.microsoft.com/office/drawing/2014/main" id="{77989653-08BD-4B8F-8BE2-2C855C8B1A97}"/>
              </a:ext>
            </a:extLst>
          </p:cNvPr>
          <p:cNvSpPr txBox="1">
            <a:spLocks/>
          </p:cNvSpPr>
          <p:nvPr/>
        </p:nvSpPr>
        <p:spPr>
          <a:xfrm>
            <a:off x="8249055" y="3433802"/>
            <a:ext cx="2574441" cy="63219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600"/>
              </a:spcAft>
              <a:buFont typeface="Arial" panose="020B0604020202020204" pitchFamily="34" charset="0"/>
              <a:buNone/>
            </a:pPr>
            <a:r>
              <a:rPr lang="en-US" sz="1600">
                <a:hlinkClick r:id="rId5"/>
              </a:rPr>
              <a:t>Click here or scan the code above for a video on ring insertion and removal.</a:t>
            </a:r>
            <a:endParaRPr lang="en-ZA" sz="1600"/>
          </a:p>
        </p:txBody>
      </p:sp>
      <p:pic>
        <p:nvPicPr>
          <p:cNvPr id="15" name="Picture 14">
            <a:extLst>
              <a:ext uri="{FF2B5EF4-FFF2-40B4-BE49-F238E27FC236}">
                <a16:creationId xmlns:a16="http://schemas.microsoft.com/office/drawing/2014/main" id="{31E4ABA1-94E0-4CF7-8E17-77CA5322DEE1}"/>
              </a:ext>
            </a:extLst>
          </p:cNvPr>
          <p:cNvPicPr>
            <a:picLocks noChangeAspect="1"/>
          </p:cNvPicPr>
          <p:nvPr/>
        </p:nvPicPr>
        <p:blipFill>
          <a:blip r:embed="rId6"/>
          <a:stretch>
            <a:fillRect/>
          </a:stretch>
        </p:blipFill>
        <p:spPr>
          <a:xfrm>
            <a:off x="8970166" y="2263870"/>
            <a:ext cx="1132217" cy="1123524"/>
          </a:xfrm>
          <a:prstGeom prst="rect">
            <a:avLst/>
          </a:prstGeom>
        </p:spPr>
      </p:pic>
    </p:spTree>
    <p:extLst>
      <p:ext uri="{BB962C8B-B14F-4D97-AF65-F5344CB8AC3E}">
        <p14:creationId xmlns:p14="http://schemas.microsoft.com/office/powerpoint/2010/main" val="39662245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3">
            <a:extLst>
              <a:ext uri="{FF2B5EF4-FFF2-40B4-BE49-F238E27FC236}">
                <a16:creationId xmlns:a16="http://schemas.microsoft.com/office/drawing/2014/main" id="{A4E040ED-3378-303C-62DC-112EE7BB2DFC}"/>
              </a:ext>
            </a:extLst>
          </p:cNvPr>
          <p:cNvSpPr>
            <a:spLocks noGrp="1"/>
          </p:cNvSpPr>
          <p:nvPr>
            <p:ph type="title"/>
          </p:nvPr>
        </p:nvSpPr>
        <p:spPr>
          <a:xfrm>
            <a:off x="0" y="190956"/>
            <a:ext cx="10738884" cy="1143000"/>
          </a:xfrm>
        </p:spPr>
        <p:txBody>
          <a:bodyPr/>
          <a:lstStyle/>
          <a:p>
            <a:r>
              <a:rPr lang="en-US"/>
              <a:t>For Clients : Insertion instructions</a:t>
            </a:r>
          </a:p>
        </p:txBody>
      </p:sp>
      <p:sp>
        <p:nvSpPr>
          <p:cNvPr id="18" name="TextBox 17">
            <a:extLst>
              <a:ext uri="{FF2B5EF4-FFF2-40B4-BE49-F238E27FC236}">
                <a16:creationId xmlns:a16="http://schemas.microsoft.com/office/drawing/2014/main" id="{44E63BF9-BF52-4418-8C70-D077DB9D449E}"/>
              </a:ext>
            </a:extLst>
          </p:cNvPr>
          <p:cNvSpPr txBox="1"/>
          <p:nvPr/>
        </p:nvSpPr>
        <p:spPr>
          <a:xfrm>
            <a:off x="8713447" y="4444253"/>
            <a:ext cx="2199926" cy="1464231"/>
          </a:xfrm>
          <a:prstGeom prst="round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2000" b="1">
                <a:solidFill>
                  <a:schemeClr val="bg1"/>
                </a:solidFill>
              </a:rPr>
              <a:t>No special equipment is needed to insert the </a:t>
            </a:r>
            <a:r>
              <a:rPr lang="en-US" sz="2000" b="1" err="1">
                <a:solidFill>
                  <a:schemeClr val="bg1"/>
                </a:solidFill>
              </a:rPr>
              <a:t>PrEP</a:t>
            </a:r>
            <a:r>
              <a:rPr lang="en-US" sz="2000" b="1">
                <a:solidFill>
                  <a:schemeClr val="bg1"/>
                </a:solidFill>
              </a:rPr>
              <a:t> ring!</a:t>
            </a:r>
          </a:p>
        </p:txBody>
      </p:sp>
      <p:sp>
        <p:nvSpPr>
          <p:cNvPr id="22" name="Content Placeholder 2">
            <a:extLst>
              <a:ext uri="{FF2B5EF4-FFF2-40B4-BE49-F238E27FC236}">
                <a16:creationId xmlns:a16="http://schemas.microsoft.com/office/drawing/2014/main" id="{95C8AE26-5B2E-4474-984F-DD78BAC4A2AF}"/>
              </a:ext>
            </a:extLst>
          </p:cNvPr>
          <p:cNvSpPr txBox="1">
            <a:spLocks/>
          </p:cNvSpPr>
          <p:nvPr/>
        </p:nvSpPr>
        <p:spPr>
          <a:xfrm>
            <a:off x="2378590" y="1988302"/>
            <a:ext cx="6125379" cy="4241047"/>
          </a:xfrm>
          <a:prstGeom prst="rect">
            <a:avLst/>
          </a:prstGeom>
        </p:spPr>
        <p:txBody>
          <a:bodyPr/>
          <a:lstStyle>
            <a:lvl1pPr marL="342900" indent="-342900" algn="l" defTabSz="457200" rtl="0" eaLnBrk="1" latinLnBrk="0" hangingPunct="1">
              <a:spcBef>
                <a:spcPct val="20000"/>
              </a:spcBef>
              <a:buFont typeface="Arial"/>
              <a:buChar char="•"/>
              <a:defRPr sz="2400" b="1" kern="1200">
                <a:solidFill>
                  <a:srgbClr val="15406B"/>
                </a:solidFill>
                <a:latin typeface="Arial" charset="0"/>
                <a:ea typeface="Arial" charset="0"/>
                <a:cs typeface="Arial" charset="0"/>
              </a:defRPr>
            </a:lvl1pPr>
            <a:lvl2pPr marL="742950" indent="-285750" algn="l" defTabSz="457200" rtl="0" eaLnBrk="1" latinLnBrk="0" hangingPunct="1">
              <a:spcBef>
                <a:spcPct val="20000"/>
              </a:spcBef>
              <a:buFont typeface="Arial"/>
              <a:buChar char="–"/>
              <a:defRPr sz="2400" kern="1200">
                <a:solidFill>
                  <a:srgbClr val="15406B"/>
                </a:solidFill>
                <a:latin typeface="Arial" charset="0"/>
                <a:ea typeface="Arial" charset="0"/>
                <a:cs typeface="Arial" charset="0"/>
              </a:defRPr>
            </a:lvl2pPr>
            <a:lvl3pPr marL="1143000" indent="-228600" algn="l" defTabSz="457200" rtl="0" eaLnBrk="1" latinLnBrk="0" hangingPunct="1">
              <a:spcBef>
                <a:spcPct val="20000"/>
              </a:spcBef>
              <a:buFont typeface="Arial"/>
              <a:buChar char="•"/>
              <a:defRPr sz="2400" kern="1200">
                <a:solidFill>
                  <a:srgbClr val="15406B"/>
                </a:solidFill>
                <a:latin typeface="Arial" charset="0"/>
                <a:ea typeface="Arial" charset="0"/>
                <a:cs typeface="Arial" charset="0"/>
              </a:defRPr>
            </a:lvl3pPr>
            <a:lvl4pPr marL="1600200" indent="-228600" algn="l" defTabSz="457200" rtl="0" eaLnBrk="1" latinLnBrk="0" hangingPunct="1">
              <a:spcBef>
                <a:spcPct val="20000"/>
              </a:spcBef>
              <a:buFont typeface="Arial"/>
              <a:buChar char="–"/>
              <a:defRPr sz="2400" kern="1200">
                <a:solidFill>
                  <a:srgbClr val="15406B"/>
                </a:solidFill>
                <a:latin typeface="Arial" charset="0"/>
                <a:ea typeface="Arial" charset="0"/>
                <a:cs typeface="Arial" charset="0"/>
              </a:defRPr>
            </a:lvl4pPr>
            <a:lvl5pPr marL="2057400" indent="-228600" algn="l" defTabSz="457200" rtl="0" eaLnBrk="1" latinLnBrk="0" hangingPunct="1">
              <a:spcBef>
                <a:spcPct val="20000"/>
              </a:spcBef>
              <a:buFont typeface="Arial"/>
              <a:buChar char="»"/>
              <a:defRPr sz="2400" kern="1200">
                <a:solidFill>
                  <a:srgbClr val="15406B"/>
                </a:solidFill>
                <a:latin typeface="Arial" charset="0"/>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spcAft>
                <a:spcPts val="600"/>
              </a:spcAft>
              <a:buNone/>
              <a:defRPr/>
            </a:pPr>
            <a:r>
              <a:rPr lang="en-GB" b="1">
                <a:solidFill>
                  <a:srgbClr val="05676D"/>
                </a:solidFill>
                <a:ea typeface="+mj-ea"/>
                <a:cs typeface="Arial" panose="020B0604020202020204" pitchFamily="34" charset="0"/>
              </a:rPr>
              <a:t>Insertion steps for the client:</a:t>
            </a:r>
            <a:endParaRPr lang="en-GB" sz="3200" b="0">
              <a:solidFill>
                <a:schemeClr val="bg2">
                  <a:lumMod val="25000"/>
                </a:schemeClr>
              </a:solidFill>
              <a:latin typeface="+mn-lt"/>
            </a:endParaRPr>
          </a:p>
          <a:p>
            <a:pPr>
              <a:spcBef>
                <a:spcPts val="1200"/>
              </a:spcBef>
              <a:spcAft>
                <a:spcPts val="600"/>
              </a:spcAft>
              <a:buFont typeface="+mj-lt"/>
              <a:buAutoNum type="arabicPeriod"/>
              <a:defRPr/>
            </a:pPr>
            <a:r>
              <a:rPr lang="en-GB" sz="2000" b="0">
                <a:solidFill>
                  <a:schemeClr val="bg2">
                    <a:lumMod val="25000"/>
                  </a:schemeClr>
                </a:solidFill>
                <a:latin typeface="+mn-lt"/>
              </a:rPr>
              <a:t>Twist the </a:t>
            </a:r>
            <a:r>
              <a:rPr lang="en-GB" sz="2000" b="0" err="1">
                <a:solidFill>
                  <a:schemeClr val="bg2">
                    <a:lumMod val="25000"/>
                  </a:schemeClr>
                </a:solidFill>
                <a:latin typeface="+mn-lt"/>
              </a:rPr>
              <a:t>PrEP</a:t>
            </a:r>
            <a:r>
              <a:rPr lang="en-GB" sz="2000" b="0">
                <a:solidFill>
                  <a:schemeClr val="bg2">
                    <a:lumMod val="25000"/>
                  </a:schemeClr>
                </a:solidFill>
                <a:latin typeface="+mn-lt"/>
              </a:rPr>
              <a:t> ring into the shape of the number 8 or squeeze the sides of the ring together</a:t>
            </a:r>
            <a:endParaRPr lang="en-GB" sz="1400" b="0">
              <a:solidFill>
                <a:schemeClr val="bg2">
                  <a:lumMod val="25000"/>
                </a:schemeClr>
              </a:solidFill>
              <a:latin typeface="+mn-lt"/>
            </a:endParaRPr>
          </a:p>
          <a:p>
            <a:pPr>
              <a:spcBef>
                <a:spcPts val="1200"/>
              </a:spcBef>
              <a:spcAft>
                <a:spcPts val="600"/>
              </a:spcAft>
              <a:buFont typeface="+mj-lt"/>
              <a:buAutoNum type="arabicPeriod"/>
              <a:defRPr/>
            </a:pPr>
            <a:r>
              <a:rPr lang="en-GB" sz="2000" b="0">
                <a:solidFill>
                  <a:schemeClr val="bg2">
                    <a:lumMod val="25000"/>
                  </a:schemeClr>
                </a:solidFill>
                <a:latin typeface="+mn-lt"/>
              </a:rPr>
              <a:t>Use your other hand and hold open the folds of skin around the vagina. Place the tip of the ring in the vagina opening and then use your index finger to gently push the folded ring in.</a:t>
            </a:r>
          </a:p>
          <a:p>
            <a:pPr marR="52470">
              <a:spcBef>
                <a:spcPts val="1200"/>
              </a:spcBef>
              <a:spcAft>
                <a:spcPts val="600"/>
              </a:spcAft>
              <a:buFont typeface="+mj-lt"/>
              <a:buAutoNum type="arabicPeriod"/>
              <a:defRPr/>
            </a:pPr>
            <a:r>
              <a:rPr lang="en-GB" sz="2000" b="0">
                <a:solidFill>
                  <a:schemeClr val="bg2">
                    <a:lumMod val="25000"/>
                  </a:schemeClr>
                </a:solidFill>
                <a:latin typeface="+mn-lt"/>
              </a:rPr>
              <a:t>Push the ring into the upper vagina as far as you can</a:t>
            </a:r>
          </a:p>
          <a:p>
            <a:pPr marL="0" marR="52470" indent="0">
              <a:spcBef>
                <a:spcPts val="1200"/>
              </a:spcBef>
              <a:spcAft>
                <a:spcPts val="600"/>
              </a:spcAft>
              <a:buNone/>
              <a:defRPr/>
            </a:pPr>
            <a:endParaRPr lang="en-GB" b="0">
              <a:solidFill>
                <a:schemeClr val="bg2">
                  <a:lumMod val="25000"/>
                </a:schemeClr>
              </a:solidFill>
              <a:latin typeface="+mn-lt"/>
            </a:endParaRPr>
          </a:p>
          <a:p>
            <a:pPr marL="0" indent="0">
              <a:spcBef>
                <a:spcPts val="1200"/>
              </a:spcBef>
              <a:spcAft>
                <a:spcPts val="600"/>
              </a:spcAft>
              <a:buNone/>
              <a:defRPr/>
            </a:pPr>
            <a:r>
              <a:rPr lang="en-GB" sz="2000" b="0">
                <a:solidFill>
                  <a:schemeClr val="bg2">
                    <a:lumMod val="25000"/>
                  </a:schemeClr>
                </a:solidFill>
                <a:latin typeface="+mn-lt"/>
              </a:rPr>
              <a:t>4.  Wash your hands in clean water and dry them</a:t>
            </a:r>
          </a:p>
          <a:p>
            <a:pPr marL="0" indent="0">
              <a:buNone/>
              <a:defRPr/>
            </a:pPr>
            <a:endParaRPr lang="en-ZA" sz="2000">
              <a:solidFill>
                <a:schemeClr val="bg2">
                  <a:lumMod val="25000"/>
                </a:schemeClr>
              </a:solidFill>
              <a:latin typeface="+mn-lt"/>
            </a:endParaRPr>
          </a:p>
        </p:txBody>
      </p:sp>
      <p:sp>
        <p:nvSpPr>
          <p:cNvPr id="10" name="Content Placeholder 2">
            <a:extLst>
              <a:ext uri="{FF2B5EF4-FFF2-40B4-BE49-F238E27FC236}">
                <a16:creationId xmlns:a16="http://schemas.microsoft.com/office/drawing/2014/main" id="{EB606B40-1AE7-4B4B-85A0-6BC3940F1593}"/>
              </a:ext>
            </a:extLst>
          </p:cNvPr>
          <p:cNvSpPr txBox="1">
            <a:spLocks/>
          </p:cNvSpPr>
          <p:nvPr/>
        </p:nvSpPr>
        <p:spPr>
          <a:xfrm>
            <a:off x="8503969" y="3541806"/>
            <a:ext cx="2574441" cy="63219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600"/>
              </a:spcAft>
              <a:buFont typeface="Arial" panose="020B0604020202020204" pitchFamily="34" charset="0"/>
              <a:buNone/>
            </a:pPr>
            <a:r>
              <a:rPr lang="en-US" sz="1600">
                <a:hlinkClick r:id="rId3"/>
              </a:rPr>
              <a:t>Click here or scan the code above for a video on ring insertion and removal.</a:t>
            </a:r>
            <a:endParaRPr lang="en-ZA" sz="1600"/>
          </a:p>
        </p:txBody>
      </p:sp>
      <p:pic>
        <p:nvPicPr>
          <p:cNvPr id="11" name="Picture 10">
            <a:extLst>
              <a:ext uri="{FF2B5EF4-FFF2-40B4-BE49-F238E27FC236}">
                <a16:creationId xmlns:a16="http://schemas.microsoft.com/office/drawing/2014/main" id="{6E9E004F-6013-48E0-8DD1-3F456C562606}"/>
              </a:ext>
            </a:extLst>
          </p:cNvPr>
          <p:cNvPicPr>
            <a:picLocks noChangeAspect="1"/>
          </p:cNvPicPr>
          <p:nvPr/>
        </p:nvPicPr>
        <p:blipFill>
          <a:blip r:embed="rId4"/>
          <a:stretch>
            <a:fillRect/>
          </a:stretch>
        </p:blipFill>
        <p:spPr>
          <a:xfrm>
            <a:off x="9225080" y="2371874"/>
            <a:ext cx="1132217" cy="1123524"/>
          </a:xfrm>
          <a:prstGeom prst="rect">
            <a:avLst/>
          </a:prstGeom>
        </p:spPr>
      </p:pic>
      <p:pic>
        <p:nvPicPr>
          <p:cNvPr id="23" name="Picture 22">
            <a:extLst>
              <a:ext uri="{FF2B5EF4-FFF2-40B4-BE49-F238E27FC236}">
                <a16:creationId xmlns:a16="http://schemas.microsoft.com/office/drawing/2014/main" id="{2C5E89C2-D5C3-477F-8DBF-DEF2C95AD1A5}"/>
              </a:ext>
            </a:extLst>
          </p:cNvPr>
          <p:cNvPicPr>
            <a:picLocks noChangeAspect="1"/>
          </p:cNvPicPr>
          <p:nvPr/>
        </p:nvPicPr>
        <p:blipFill rotWithShape="1">
          <a:blip r:embed="rId5"/>
          <a:srcRect b="74909"/>
          <a:stretch/>
        </p:blipFill>
        <p:spPr>
          <a:xfrm>
            <a:off x="1014550" y="2202835"/>
            <a:ext cx="1218289" cy="1143000"/>
          </a:xfrm>
          <a:prstGeom prst="rect">
            <a:avLst/>
          </a:prstGeom>
        </p:spPr>
      </p:pic>
      <p:pic>
        <p:nvPicPr>
          <p:cNvPr id="2" name="Picture 1">
            <a:extLst>
              <a:ext uri="{FF2B5EF4-FFF2-40B4-BE49-F238E27FC236}">
                <a16:creationId xmlns:a16="http://schemas.microsoft.com/office/drawing/2014/main" id="{342505E2-39FE-D4C0-AA5E-5E2B8AF6D2C8}"/>
              </a:ext>
            </a:extLst>
          </p:cNvPr>
          <p:cNvPicPr>
            <a:picLocks noChangeAspect="1"/>
          </p:cNvPicPr>
          <p:nvPr/>
        </p:nvPicPr>
        <p:blipFill rotWithShape="1">
          <a:blip r:embed="rId5"/>
          <a:srcRect t="25796" b="49167"/>
          <a:stretch/>
        </p:blipFill>
        <p:spPr>
          <a:xfrm>
            <a:off x="1014550" y="3339931"/>
            <a:ext cx="1218289" cy="1140529"/>
          </a:xfrm>
          <a:prstGeom prst="rect">
            <a:avLst/>
          </a:prstGeom>
        </p:spPr>
      </p:pic>
      <p:pic>
        <p:nvPicPr>
          <p:cNvPr id="3" name="Picture 2">
            <a:extLst>
              <a:ext uri="{FF2B5EF4-FFF2-40B4-BE49-F238E27FC236}">
                <a16:creationId xmlns:a16="http://schemas.microsoft.com/office/drawing/2014/main" id="{4DB1AAB3-D055-DFFF-E681-B63DCED5A140}"/>
              </a:ext>
            </a:extLst>
          </p:cNvPr>
          <p:cNvPicPr>
            <a:picLocks noChangeAspect="1"/>
          </p:cNvPicPr>
          <p:nvPr/>
        </p:nvPicPr>
        <p:blipFill rotWithShape="1">
          <a:blip r:embed="rId5"/>
          <a:srcRect t="50248" b="25554"/>
          <a:stretch/>
        </p:blipFill>
        <p:spPr>
          <a:xfrm>
            <a:off x="1029746" y="4463126"/>
            <a:ext cx="1218289" cy="1102327"/>
          </a:xfrm>
          <a:prstGeom prst="rect">
            <a:avLst/>
          </a:prstGeom>
        </p:spPr>
      </p:pic>
      <p:pic>
        <p:nvPicPr>
          <p:cNvPr id="4" name="Picture 3">
            <a:extLst>
              <a:ext uri="{FF2B5EF4-FFF2-40B4-BE49-F238E27FC236}">
                <a16:creationId xmlns:a16="http://schemas.microsoft.com/office/drawing/2014/main" id="{7FF9446B-C630-60F5-4BDF-8E0B2E9932A6}"/>
              </a:ext>
            </a:extLst>
          </p:cNvPr>
          <p:cNvPicPr>
            <a:picLocks noChangeAspect="1"/>
          </p:cNvPicPr>
          <p:nvPr/>
        </p:nvPicPr>
        <p:blipFill rotWithShape="1">
          <a:blip r:embed="rId5"/>
          <a:srcRect t="75065"/>
          <a:stretch/>
        </p:blipFill>
        <p:spPr>
          <a:xfrm>
            <a:off x="1014549" y="5559549"/>
            <a:ext cx="1218289" cy="1135886"/>
          </a:xfrm>
          <a:prstGeom prst="rect">
            <a:avLst/>
          </a:prstGeom>
        </p:spPr>
      </p:pic>
      <p:sp>
        <p:nvSpPr>
          <p:cNvPr id="12" name="TextBox 11">
            <a:extLst>
              <a:ext uri="{FF2B5EF4-FFF2-40B4-BE49-F238E27FC236}">
                <a16:creationId xmlns:a16="http://schemas.microsoft.com/office/drawing/2014/main" id="{04551A1B-13C5-CDF0-E55D-E16C3450CC00}"/>
              </a:ext>
            </a:extLst>
          </p:cNvPr>
          <p:cNvSpPr txBox="1"/>
          <p:nvPr/>
        </p:nvSpPr>
        <p:spPr>
          <a:xfrm>
            <a:off x="644528" y="1173134"/>
            <a:ext cx="9871072" cy="707886"/>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en-US" sz="2000">
                <a:solidFill>
                  <a:schemeClr val="bg1"/>
                </a:solidFill>
              </a:rPr>
              <a:t>The below instructions outline the steps for ring insertion that the client will follow. Wear gloves and use a pelvic model (if available) to demonstrate the insertion process to the client. </a:t>
            </a:r>
          </a:p>
        </p:txBody>
      </p:sp>
    </p:spTree>
    <p:extLst>
      <p:ext uri="{BB962C8B-B14F-4D97-AF65-F5344CB8AC3E}">
        <p14:creationId xmlns:p14="http://schemas.microsoft.com/office/powerpoint/2010/main" val="22729206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3">
            <a:extLst>
              <a:ext uri="{FF2B5EF4-FFF2-40B4-BE49-F238E27FC236}">
                <a16:creationId xmlns:a16="http://schemas.microsoft.com/office/drawing/2014/main" id="{A4E040ED-3378-303C-62DC-112EE7BB2DFC}"/>
              </a:ext>
            </a:extLst>
          </p:cNvPr>
          <p:cNvSpPr>
            <a:spLocks noGrp="1"/>
          </p:cNvSpPr>
          <p:nvPr>
            <p:ph type="title"/>
          </p:nvPr>
        </p:nvSpPr>
        <p:spPr>
          <a:xfrm>
            <a:off x="0" y="190956"/>
            <a:ext cx="10515600" cy="1143000"/>
          </a:xfrm>
        </p:spPr>
        <p:txBody>
          <a:bodyPr/>
          <a:lstStyle/>
          <a:p>
            <a:r>
              <a:rPr lang="en-US"/>
              <a:t>For Clients : Removing the ring</a:t>
            </a:r>
          </a:p>
        </p:txBody>
      </p:sp>
      <p:sp>
        <p:nvSpPr>
          <p:cNvPr id="8" name="Content Placeholder 2">
            <a:extLst>
              <a:ext uri="{FF2B5EF4-FFF2-40B4-BE49-F238E27FC236}">
                <a16:creationId xmlns:a16="http://schemas.microsoft.com/office/drawing/2014/main" id="{4C459905-1082-4846-918C-47EFC27E3929}"/>
              </a:ext>
            </a:extLst>
          </p:cNvPr>
          <p:cNvSpPr txBox="1">
            <a:spLocks/>
          </p:cNvSpPr>
          <p:nvPr/>
        </p:nvSpPr>
        <p:spPr>
          <a:xfrm>
            <a:off x="488978" y="4022299"/>
            <a:ext cx="7005276" cy="4559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9875" marR="0" lvl="0" indent="-269875"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b="1" i="0" u="none" strike="noStrike" kern="1200" cap="none" spc="0" normalizeH="0" baseline="0" noProof="0">
                <a:ln>
                  <a:noFill/>
                </a:ln>
                <a:solidFill>
                  <a:srgbClr val="05676D"/>
                </a:solidFill>
                <a:effectLst/>
                <a:uLnTx/>
                <a:uFillTx/>
                <a:latin typeface="Calibri" panose="020F0502020204030204"/>
                <a:ea typeface="+mn-ea"/>
                <a:cs typeface="Arial" panose="020B0604020202020204" pitchFamily="34" charset="0"/>
              </a:rPr>
              <a:t>Explain ring removal steps to the client:</a:t>
            </a:r>
          </a:p>
        </p:txBody>
      </p:sp>
      <p:sp>
        <p:nvSpPr>
          <p:cNvPr id="9" name="TextBox 8">
            <a:extLst>
              <a:ext uri="{FF2B5EF4-FFF2-40B4-BE49-F238E27FC236}">
                <a16:creationId xmlns:a16="http://schemas.microsoft.com/office/drawing/2014/main" id="{950C94E1-0C02-455B-9569-6CBA88663A17}"/>
              </a:ext>
            </a:extLst>
          </p:cNvPr>
          <p:cNvSpPr txBox="1"/>
          <p:nvPr/>
        </p:nvSpPr>
        <p:spPr>
          <a:xfrm>
            <a:off x="488978" y="2517725"/>
            <a:ext cx="3684123" cy="1477328"/>
          </a:xfrm>
          <a:prstGeom prst="rect">
            <a:avLst/>
          </a:prstGeom>
          <a:noFill/>
        </p:spPr>
        <p:txBody>
          <a:bodyPr wrap="square" rtlCol="0">
            <a:spAutoFit/>
          </a:bodyPr>
          <a:lstStyle/>
          <a:p>
            <a:pPr algn="l"/>
            <a:r>
              <a:rPr lang="en-GB">
                <a:solidFill>
                  <a:schemeClr val="bg2">
                    <a:lumMod val="25000"/>
                  </a:schemeClr>
                </a:solidFill>
              </a:rPr>
              <a:t>Possible removal positions include: </a:t>
            </a:r>
            <a:r>
              <a:rPr lang="en-GB" sz="1800" b="0" i="0" u="none" strike="noStrike" baseline="0">
                <a:solidFill>
                  <a:schemeClr val="bg2">
                    <a:lumMod val="25000"/>
                  </a:schemeClr>
                </a:solidFill>
              </a:rPr>
              <a:t>raising one leg, squatting or lying down. Encourage the client to choose a position that is most comfortable for them. </a:t>
            </a:r>
          </a:p>
        </p:txBody>
      </p:sp>
      <p:pic>
        <p:nvPicPr>
          <p:cNvPr id="10" name="Picture 9">
            <a:extLst>
              <a:ext uri="{FF2B5EF4-FFF2-40B4-BE49-F238E27FC236}">
                <a16:creationId xmlns:a16="http://schemas.microsoft.com/office/drawing/2014/main" id="{F1E87DCB-9D12-4942-9B5C-B73A0D4777B9}"/>
              </a:ext>
            </a:extLst>
          </p:cNvPr>
          <p:cNvPicPr>
            <a:picLocks noChangeAspect="1"/>
          </p:cNvPicPr>
          <p:nvPr/>
        </p:nvPicPr>
        <p:blipFill rotWithShape="1">
          <a:blip r:embed="rId3"/>
          <a:srcRect b="65502"/>
          <a:stretch/>
        </p:blipFill>
        <p:spPr>
          <a:xfrm>
            <a:off x="357254" y="4585019"/>
            <a:ext cx="1093082" cy="1043032"/>
          </a:xfrm>
          <a:prstGeom prst="rect">
            <a:avLst/>
          </a:prstGeom>
        </p:spPr>
      </p:pic>
      <p:pic>
        <p:nvPicPr>
          <p:cNvPr id="11" name="Picture 10">
            <a:extLst>
              <a:ext uri="{FF2B5EF4-FFF2-40B4-BE49-F238E27FC236}">
                <a16:creationId xmlns:a16="http://schemas.microsoft.com/office/drawing/2014/main" id="{6F7C7C49-A45D-4BC4-9988-424FF05B8E07}"/>
              </a:ext>
            </a:extLst>
          </p:cNvPr>
          <p:cNvPicPr>
            <a:picLocks noChangeAspect="1"/>
          </p:cNvPicPr>
          <p:nvPr/>
        </p:nvPicPr>
        <p:blipFill>
          <a:blip r:embed="rId4"/>
          <a:stretch>
            <a:fillRect/>
          </a:stretch>
        </p:blipFill>
        <p:spPr>
          <a:xfrm>
            <a:off x="4281042" y="2469100"/>
            <a:ext cx="4463947" cy="1218408"/>
          </a:xfrm>
          <a:prstGeom prst="rect">
            <a:avLst/>
          </a:prstGeom>
        </p:spPr>
      </p:pic>
      <p:sp>
        <p:nvSpPr>
          <p:cNvPr id="13" name="Title 1">
            <a:extLst>
              <a:ext uri="{FF2B5EF4-FFF2-40B4-BE49-F238E27FC236}">
                <a16:creationId xmlns:a16="http://schemas.microsoft.com/office/drawing/2014/main" id="{0D0DDBDB-F5B0-4754-98E9-C66CA91AD374}"/>
              </a:ext>
            </a:extLst>
          </p:cNvPr>
          <p:cNvSpPr txBox="1">
            <a:spLocks/>
          </p:cNvSpPr>
          <p:nvPr/>
        </p:nvSpPr>
        <p:spPr>
          <a:xfrm>
            <a:off x="488978" y="1707252"/>
            <a:ext cx="8444370" cy="11235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i="0" u="none" strike="noStrike" baseline="0">
                <a:solidFill>
                  <a:srgbClr val="05676D"/>
                </a:solidFill>
                <a:latin typeface="+mn-lt"/>
                <a:cs typeface="Arial" panose="020B0604020202020204" pitchFamily="34" charset="0"/>
              </a:rPr>
              <a:t>Explain possible ring removal positions to the client:</a:t>
            </a:r>
            <a:endParaRPr lang="en-ZA" sz="2800">
              <a:solidFill>
                <a:srgbClr val="05676D"/>
              </a:solidFill>
              <a:latin typeface="+mn-lt"/>
              <a:cs typeface="Arial" panose="020B0604020202020204" pitchFamily="34" charset="0"/>
            </a:endParaRPr>
          </a:p>
        </p:txBody>
      </p:sp>
      <p:pic>
        <p:nvPicPr>
          <p:cNvPr id="20" name="Graphic 19" descr="Exclamation mark with solid fill">
            <a:extLst>
              <a:ext uri="{FF2B5EF4-FFF2-40B4-BE49-F238E27FC236}">
                <a16:creationId xmlns:a16="http://schemas.microsoft.com/office/drawing/2014/main" id="{98342DF2-3C51-45B2-B6FD-F145263F61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028" y="5977169"/>
            <a:ext cx="422950" cy="341609"/>
          </a:xfrm>
          <a:prstGeom prst="rect">
            <a:avLst/>
          </a:prstGeom>
        </p:spPr>
      </p:pic>
      <p:pic>
        <p:nvPicPr>
          <p:cNvPr id="12" name="Picture 11">
            <a:extLst>
              <a:ext uri="{FF2B5EF4-FFF2-40B4-BE49-F238E27FC236}">
                <a16:creationId xmlns:a16="http://schemas.microsoft.com/office/drawing/2014/main" id="{CABE2B58-4A15-4006-B132-ED7D1FC899EF}"/>
              </a:ext>
            </a:extLst>
          </p:cNvPr>
          <p:cNvPicPr>
            <a:picLocks noChangeAspect="1"/>
          </p:cNvPicPr>
          <p:nvPr/>
        </p:nvPicPr>
        <p:blipFill rotWithShape="1">
          <a:blip r:embed="rId7"/>
          <a:srcRect t="69984"/>
          <a:stretch/>
        </p:blipFill>
        <p:spPr>
          <a:xfrm>
            <a:off x="488978" y="5618546"/>
            <a:ext cx="961357" cy="968469"/>
          </a:xfrm>
          <a:prstGeom prst="rect">
            <a:avLst/>
          </a:prstGeom>
        </p:spPr>
      </p:pic>
      <p:sp>
        <p:nvSpPr>
          <p:cNvPr id="14" name="Content Placeholder 2">
            <a:extLst>
              <a:ext uri="{FF2B5EF4-FFF2-40B4-BE49-F238E27FC236}">
                <a16:creationId xmlns:a16="http://schemas.microsoft.com/office/drawing/2014/main" id="{A90E3F54-F5BB-4651-98A7-32F740E70B26}"/>
              </a:ext>
            </a:extLst>
          </p:cNvPr>
          <p:cNvSpPr txBox="1">
            <a:spLocks/>
          </p:cNvSpPr>
          <p:nvPr/>
        </p:nvSpPr>
        <p:spPr>
          <a:xfrm>
            <a:off x="1706654" y="4929512"/>
            <a:ext cx="4229326" cy="5633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9875" indent="-269875">
              <a:spcAft>
                <a:spcPts val="600"/>
              </a:spcAft>
              <a:buNone/>
            </a:pPr>
            <a:r>
              <a:rPr lang="en-GB" sz="1800"/>
              <a:t>1. Wash your hands in clean water and dry them</a:t>
            </a:r>
          </a:p>
          <a:p>
            <a:pPr marL="269875" indent="-269875">
              <a:spcAft>
                <a:spcPts val="600"/>
              </a:spcAft>
              <a:buFont typeface="Arial" panose="020B0604020202020204" pitchFamily="34" charset="0"/>
              <a:buNone/>
            </a:pPr>
            <a:r>
              <a:rPr lang="en-GB" sz="1800"/>
              <a:t>2. Use your finger to hook the ring and gently pull it out of the vagina</a:t>
            </a:r>
          </a:p>
        </p:txBody>
      </p:sp>
      <p:sp>
        <p:nvSpPr>
          <p:cNvPr id="18" name="Content Placeholder 2">
            <a:extLst>
              <a:ext uri="{FF2B5EF4-FFF2-40B4-BE49-F238E27FC236}">
                <a16:creationId xmlns:a16="http://schemas.microsoft.com/office/drawing/2014/main" id="{07A17149-A171-4282-A030-BC0506EEA39C}"/>
              </a:ext>
            </a:extLst>
          </p:cNvPr>
          <p:cNvSpPr txBox="1">
            <a:spLocks/>
          </p:cNvSpPr>
          <p:nvPr/>
        </p:nvSpPr>
        <p:spPr>
          <a:xfrm>
            <a:off x="8763988" y="3458990"/>
            <a:ext cx="2574441" cy="63219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600"/>
              </a:spcAft>
              <a:buFont typeface="Arial" panose="020B0604020202020204" pitchFamily="34" charset="0"/>
              <a:buNone/>
            </a:pPr>
            <a:r>
              <a:rPr lang="en-US" sz="1600">
                <a:hlinkClick r:id="rId8"/>
              </a:rPr>
              <a:t>Click here or scan the code above for a video on ring insertion and removal.</a:t>
            </a:r>
            <a:endParaRPr lang="en-ZA" sz="1600"/>
          </a:p>
        </p:txBody>
      </p:sp>
      <p:pic>
        <p:nvPicPr>
          <p:cNvPr id="19" name="Picture 18">
            <a:extLst>
              <a:ext uri="{FF2B5EF4-FFF2-40B4-BE49-F238E27FC236}">
                <a16:creationId xmlns:a16="http://schemas.microsoft.com/office/drawing/2014/main" id="{2EB94ADF-5EFA-4FC5-A113-886241F50511}"/>
              </a:ext>
            </a:extLst>
          </p:cNvPr>
          <p:cNvPicPr>
            <a:picLocks noChangeAspect="1"/>
          </p:cNvPicPr>
          <p:nvPr/>
        </p:nvPicPr>
        <p:blipFill>
          <a:blip r:embed="rId9"/>
          <a:stretch>
            <a:fillRect/>
          </a:stretch>
        </p:blipFill>
        <p:spPr>
          <a:xfrm>
            <a:off x="9645119" y="2238405"/>
            <a:ext cx="1132217" cy="1123524"/>
          </a:xfrm>
          <a:prstGeom prst="rect">
            <a:avLst/>
          </a:prstGeom>
        </p:spPr>
      </p:pic>
      <p:sp>
        <p:nvSpPr>
          <p:cNvPr id="23" name="TextBox 22">
            <a:extLst>
              <a:ext uri="{FF2B5EF4-FFF2-40B4-BE49-F238E27FC236}">
                <a16:creationId xmlns:a16="http://schemas.microsoft.com/office/drawing/2014/main" id="{43739DC9-21E3-B704-9163-61E9A5AB472F}"/>
              </a:ext>
            </a:extLst>
          </p:cNvPr>
          <p:cNvSpPr txBox="1"/>
          <p:nvPr/>
        </p:nvSpPr>
        <p:spPr>
          <a:xfrm>
            <a:off x="6012180" y="4612233"/>
            <a:ext cx="4971252" cy="1804749"/>
          </a:xfrm>
          <a:prstGeom prst="round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2000" b="1">
                <a:solidFill>
                  <a:schemeClr val="bg1"/>
                </a:solidFill>
              </a:rPr>
              <a:t>For clients who are continuing to use the </a:t>
            </a:r>
            <a:r>
              <a:rPr lang="en-US" sz="2000" b="1" err="1">
                <a:solidFill>
                  <a:schemeClr val="bg1"/>
                </a:solidFill>
              </a:rPr>
              <a:t>PrEP</a:t>
            </a:r>
            <a:r>
              <a:rPr lang="en-US" sz="2000" b="1">
                <a:solidFill>
                  <a:schemeClr val="bg1"/>
                </a:solidFill>
              </a:rPr>
              <a:t> ring as their HIV prevention method, a new ring should be inserted as soon as the old ring is removed to ensure adequate HIV prevention in case of exposure. </a:t>
            </a:r>
          </a:p>
        </p:txBody>
      </p:sp>
      <p:sp>
        <p:nvSpPr>
          <p:cNvPr id="24" name="TextBox 23">
            <a:extLst>
              <a:ext uri="{FF2B5EF4-FFF2-40B4-BE49-F238E27FC236}">
                <a16:creationId xmlns:a16="http://schemas.microsoft.com/office/drawing/2014/main" id="{5DC784CB-823F-5646-ACCE-887920D45BD5}"/>
              </a:ext>
            </a:extLst>
          </p:cNvPr>
          <p:cNvSpPr txBox="1"/>
          <p:nvPr/>
        </p:nvSpPr>
        <p:spPr>
          <a:xfrm>
            <a:off x="644528" y="1173134"/>
            <a:ext cx="9871072" cy="707886"/>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en-US" sz="2000">
                <a:solidFill>
                  <a:schemeClr val="bg1"/>
                </a:solidFill>
              </a:rPr>
              <a:t>The below instructions outline the steps for ring removal that the client will follow. Wear gloves and use a pelvic model (if available) to demonstrate the removal process to the client. </a:t>
            </a:r>
          </a:p>
        </p:txBody>
      </p:sp>
    </p:spTree>
    <p:extLst>
      <p:ext uri="{BB962C8B-B14F-4D97-AF65-F5344CB8AC3E}">
        <p14:creationId xmlns:p14="http://schemas.microsoft.com/office/powerpoint/2010/main" val="25345341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3">
            <a:extLst>
              <a:ext uri="{FF2B5EF4-FFF2-40B4-BE49-F238E27FC236}">
                <a16:creationId xmlns:a16="http://schemas.microsoft.com/office/drawing/2014/main" id="{A4E040ED-3378-303C-62DC-112EE7BB2DFC}"/>
              </a:ext>
            </a:extLst>
          </p:cNvPr>
          <p:cNvSpPr>
            <a:spLocks noGrp="1"/>
          </p:cNvSpPr>
          <p:nvPr>
            <p:ph type="title"/>
          </p:nvPr>
        </p:nvSpPr>
        <p:spPr>
          <a:xfrm>
            <a:off x="0" y="190956"/>
            <a:ext cx="10738884" cy="1143000"/>
          </a:xfrm>
        </p:spPr>
        <p:txBody>
          <a:bodyPr/>
          <a:lstStyle/>
          <a:p>
            <a:r>
              <a:rPr lang="en-US"/>
              <a:t>For Clients : </a:t>
            </a:r>
            <a:r>
              <a:rPr lang="en-US" err="1"/>
              <a:t>PrEP</a:t>
            </a:r>
            <a:r>
              <a:rPr lang="en-US"/>
              <a:t> ring return and disposal</a:t>
            </a:r>
          </a:p>
        </p:txBody>
      </p:sp>
      <p:sp>
        <p:nvSpPr>
          <p:cNvPr id="17" name="Content Placeholder 1">
            <a:extLst>
              <a:ext uri="{FF2B5EF4-FFF2-40B4-BE49-F238E27FC236}">
                <a16:creationId xmlns:a16="http://schemas.microsoft.com/office/drawing/2014/main" id="{2A43BC94-8EE7-4CD8-A23C-158B17EA5092}"/>
              </a:ext>
            </a:extLst>
          </p:cNvPr>
          <p:cNvSpPr>
            <a:spLocks noGrp="1"/>
          </p:cNvSpPr>
          <p:nvPr>
            <p:ph idx="11"/>
          </p:nvPr>
        </p:nvSpPr>
        <p:spPr>
          <a:xfrm>
            <a:off x="765545" y="1204677"/>
            <a:ext cx="8052090" cy="3176995"/>
          </a:xfrm>
        </p:spPr>
        <p:txBody>
          <a:bodyPr/>
          <a:lstStyle/>
          <a:p>
            <a:pPr marL="0" indent="0">
              <a:buNone/>
            </a:pPr>
            <a:r>
              <a:rPr lang="en-GB" sz="2800" b="1" i="0" u="none" strike="noStrike" baseline="0">
                <a:solidFill>
                  <a:srgbClr val="05676D"/>
                </a:solidFill>
                <a:latin typeface="+mn-lt"/>
                <a:cs typeface="Arial" panose="020B0604020202020204" pitchFamily="34" charset="0"/>
              </a:rPr>
              <a:t>Explain ring return and disposal requirements to the client:</a:t>
            </a:r>
            <a:endParaRPr lang="en-ZA" sz="2800">
              <a:solidFill>
                <a:srgbClr val="05676D"/>
              </a:solidFill>
              <a:latin typeface="+mn-lt"/>
              <a:cs typeface="Arial" panose="020B0604020202020204" pitchFamily="34" charset="0"/>
            </a:endParaRPr>
          </a:p>
          <a:p>
            <a:r>
              <a:rPr lang="en-US"/>
              <a:t>Used </a:t>
            </a:r>
            <a:r>
              <a:rPr lang="en-US" err="1"/>
              <a:t>PrEP</a:t>
            </a:r>
            <a:r>
              <a:rPr lang="en-US"/>
              <a:t> rings should be placed in the empty pouch or wrapped in tissue or toilet paper</a:t>
            </a:r>
          </a:p>
          <a:p>
            <a:r>
              <a:rPr lang="en-US"/>
              <a:t>Used </a:t>
            </a:r>
            <a:r>
              <a:rPr lang="en-US" err="1"/>
              <a:t>PrEP</a:t>
            </a:r>
            <a:r>
              <a:rPr lang="en-US"/>
              <a:t> rings should be placed in a rubbish bin out of reach of children and pets</a:t>
            </a:r>
          </a:p>
          <a:p>
            <a:r>
              <a:rPr lang="en-US"/>
              <a:t>Used rings </a:t>
            </a:r>
            <a:r>
              <a:rPr lang="en-US" i="1"/>
              <a:t>should not</a:t>
            </a:r>
            <a:r>
              <a:rPr lang="en-US"/>
              <a:t> be thrown into a toilet</a:t>
            </a:r>
          </a:p>
          <a:p>
            <a:r>
              <a:rPr lang="en-US"/>
              <a:t>Wash your hands in clean water after handling a used </a:t>
            </a:r>
            <a:r>
              <a:rPr lang="en-US" err="1"/>
              <a:t>PrEP</a:t>
            </a:r>
            <a:r>
              <a:rPr lang="en-US"/>
              <a:t> ring</a:t>
            </a:r>
          </a:p>
          <a:p>
            <a:r>
              <a:rPr lang="en-US"/>
              <a:t>NOTE: In CATALYST, some used </a:t>
            </a:r>
            <a:r>
              <a:rPr lang="en-US" err="1"/>
              <a:t>PrEP</a:t>
            </a:r>
            <a:r>
              <a:rPr lang="en-US"/>
              <a:t> rings will be collected as part of the study. See Study Specific Procedures for more information.</a:t>
            </a:r>
          </a:p>
        </p:txBody>
      </p:sp>
      <p:pic>
        <p:nvPicPr>
          <p:cNvPr id="14" name="Picture 13">
            <a:extLst>
              <a:ext uri="{FF2B5EF4-FFF2-40B4-BE49-F238E27FC236}">
                <a16:creationId xmlns:a16="http://schemas.microsoft.com/office/drawing/2014/main" id="{F5723B3D-FB91-4026-A410-D405942B18BE}"/>
              </a:ext>
            </a:extLst>
          </p:cNvPr>
          <p:cNvPicPr>
            <a:picLocks noChangeAspect="1"/>
          </p:cNvPicPr>
          <p:nvPr/>
        </p:nvPicPr>
        <p:blipFill>
          <a:blip r:embed="rId3"/>
          <a:stretch>
            <a:fillRect/>
          </a:stretch>
        </p:blipFill>
        <p:spPr>
          <a:xfrm>
            <a:off x="8817635" y="2185011"/>
            <a:ext cx="1818168" cy="3468312"/>
          </a:xfrm>
          <a:prstGeom prst="rect">
            <a:avLst/>
          </a:prstGeom>
        </p:spPr>
      </p:pic>
    </p:spTree>
    <p:extLst>
      <p:ext uri="{BB962C8B-B14F-4D97-AF65-F5344CB8AC3E}">
        <p14:creationId xmlns:p14="http://schemas.microsoft.com/office/powerpoint/2010/main" val="3690879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Map&#10;&#10;Description automatically generated">
            <a:extLst>
              <a:ext uri="{FF2B5EF4-FFF2-40B4-BE49-F238E27FC236}">
                <a16:creationId xmlns:a16="http://schemas.microsoft.com/office/drawing/2014/main" id="{C5D8B370-D5E7-67AB-DD1D-C4BBB0171249}"/>
              </a:ext>
            </a:extLst>
          </p:cNvPr>
          <p:cNvPicPr>
            <a:picLocks noGrp="1" noChangeAspect="1"/>
          </p:cNvPicPr>
          <p:nvPr>
            <p:ph idx="11"/>
          </p:nvPr>
        </p:nvPicPr>
        <p:blipFill>
          <a:blip r:embed="rId2"/>
          <a:stretch>
            <a:fillRect/>
          </a:stretch>
        </p:blipFill>
        <p:spPr>
          <a:xfrm>
            <a:off x="5814237" y="1718530"/>
            <a:ext cx="4701363" cy="4090239"/>
          </a:xfrm>
          <a:noFill/>
        </p:spPr>
      </p:pic>
      <p:sp>
        <p:nvSpPr>
          <p:cNvPr id="8" name="Content Placeholder 7">
            <a:extLst>
              <a:ext uri="{FF2B5EF4-FFF2-40B4-BE49-F238E27FC236}">
                <a16:creationId xmlns:a16="http://schemas.microsoft.com/office/drawing/2014/main" id="{DA330DBC-EC57-D7C2-245F-C50415EA20D4}"/>
              </a:ext>
            </a:extLst>
          </p:cNvPr>
          <p:cNvSpPr>
            <a:spLocks noGrp="1"/>
          </p:cNvSpPr>
          <p:nvPr>
            <p:ph idx="1"/>
          </p:nvPr>
        </p:nvSpPr>
        <p:spPr>
          <a:xfrm>
            <a:off x="838199" y="1350336"/>
            <a:ext cx="4701363" cy="4826627"/>
          </a:xfrm>
        </p:spPr>
        <p:txBody>
          <a:bodyPr>
            <a:normAutofit/>
          </a:bodyPr>
          <a:lstStyle/>
          <a:p>
            <a:pPr marL="0" indent="0">
              <a:buNone/>
            </a:pPr>
            <a:r>
              <a:rPr lang="en-US" i="1"/>
              <a:t>Because </a:t>
            </a:r>
            <a:r>
              <a:rPr lang="en-US" i="1" err="1"/>
              <a:t>PrEP</a:t>
            </a:r>
            <a:r>
              <a:rPr lang="en-US" i="1"/>
              <a:t> ring guidelines differ by country, it is expected that this training will be adapted in each CATALYST/MOSAIC country to align with national guidelines.  </a:t>
            </a:r>
          </a:p>
        </p:txBody>
      </p:sp>
      <p:sp>
        <p:nvSpPr>
          <p:cNvPr id="5" name="Title 4">
            <a:extLst>
              <a:ext uri="{FF2B5EF4-FFF2-40B4-BE49-F238E27FC236}">
                <a16:creationId xmlns:a16="http://schemas.microsoft.com/office/drawing/2014/main" id="{E2A0099C-1AB4-7FB5-FAFF-B31D2094F05F}"/>
              </a:ext>
            </a:extLst>
          </p:cNvPr>
          <p:cNvSpPr>
            <a:spLocks noGrp="1"/>
          </p:cNvSpPr>
          <p:nvPr>
            <p:ph type="title"/>
          </p:nvPr>
        </p:nvSpPr>
        <p:spPr>
          <a:xfrm>
            <a:off x="0" y="190956"/>
            <a:ext cx="10515600" cy="1143000"/>
          </a:xfrm>
        </p:spPr>
        <p:txBody>
          <a:bodyPr anchor="ctr">
            <a:normAutofit/>
          </a:bodyPr>
          <a:lstStyle/>
          <a:p>
            <a:r>
              <a:rPr lang="en-US"/>
              <a:t>A note about this training…</a:t>
            </a:r>
          </a:p>
        </p:txBody>
      </p:sp>
    </p:spTree>
    <p:extLst>
      <p:ext uri="{BB962C8B-B14F-4D97-AF65-F5344CB8AC3E}">
        <p14:creationId xmlns:p14="http://schemas.microsoft.com/office/powerpoint/2010/main" val="9965318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89A99272-CF1D-E659-6B63-9DDB8170B4D1}"/>
              </a:ext>
            </a:extLst>
          </p:cNvPr>
          <p:cNvGrpSpPr/>
          <p:nvPr/>
        </p:nvGrpSpPr>
        <p:grpSpPr>
          <a:xfrm>
            <a:off x="6257573" y="1761123"/>
            <a:ext cx="4838569" cy="3335754"/>
            <a:chOff x="5648587" y="2790092"/>
            <a:chExt cx="5419830" cy="3974662"/>
          </a:xfrm>
        </p:grpSpPr>
        <p:pic>
          <p:nvPicPr>
            <p:cNvPr id="5" name="Picture 4">
              <a:extLst>
                <a:ext uri="{FF2B5EF4-FFF2-40B4-BE49-F238E27FC236}">
                  <a16:creationId xmlns:a16="http://schemas.microsoft.com/office/drawing/2014/main" id="{390095AE-0CF6-BBEC-074B-6386BC5BABBB}"/>
                </a:ext>
              </a:extLst>
            </p:cNvPr>
            <p:cNvPicPr>
              <a:picLocks noChangeAspect="1"/>
            </p:cNvPicPr>
            <p:nvPr/>
          </p:nvPicPr>
          <p:blipFill>
            <a:blip r:embed="rId3"/>
            <a:stretch>
              <a:fillRect/>
            </a:stretch>
          </p:blipFill>
          <p:spPr>
            <a:xfrm>
              <a:off x="5648587" y="3001351"/>
              <a:ext cx="5419830" cy="3763403"/>
            </a:xfrm>
            <a:prstGeom prst="rect">
              <a:avLst/>
            </a:prstGeom>
          </p:spPr>
        </p:pic>
        <p:sp>
          <p:nvSpPr>
            <p:cNvPr id="7" name="Rectangle 6">
              <a:extLst>
                <a:ext uri="{FF2B5EF4-FFF2-40B4-BE49-F238E27FC236}">
                  <a16:creationId xmlns:a16="http://schemas.microsoft.com/office/drawing/2014/main" id="{85573E46-8307-895C-83B2-1CB060F4511E}"/>
                </a:ext>
              </a:extLst>
            </p:cNvPr>
            <p:cNvSpPr/>
            <p:nvPr/>
          </p:nvSpPr>
          <p:spPr>
            <a:xfrm>
              <a:off x="7737231" y="2790092"/>
              <a:ext cx="1078523" cy="6389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1EED17A-4A7C-0B80-836D-C048E481D62F}"/>
                </a:ext>
              </a:extLst>
            </p:cNvPr>
            <p:cNvSpPr/>
            <p:nvPr/>
          </p:nvSpPr>
          <p:spPr>
            <a:xfrm>
              <a:off x="5648587" y="2942492"/>
              <a:ext cx="581261" cy="6389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itle 3">
            <a:extLst>
              <a:ext uri="{FF2B5EF4-FFF2-40B4-BE49-F238E27FC236}">
                <a16:creationId xmlns:a16="http://schemas.microsoft.com/office/drawing/2014/main" id="{A4E040ED-3378-303C-62DC-112EE7BB2DFC}"/>
              </a:ext>
            </a:extLst>
          </p:cNvPr>
          <p:cNvSpPr>
            <a:spLocks noGrp="1"/>
          </p:cNvSpPr>
          <p:nvPr>
            <p:ph type="title"/>
          </p:nvPr>
        </p:nvSpPr>
        <p:spPr>
          <a:xfrm>
            <a:off x="0" y="190956"/>
            <a:ext cx="11704320" cy="1143000"/>
          </a:xfrm>
        </p:spPr>
        <p:txBody>
          <a:bodyPr/>
          <a:lstStyle/>
          <a:p>
            <a:r>
              <a:rPr lang="en-US"/>
              <a:t>For Providers: </a:t>
            </a:r>
            <a:r>
              <a:rPr lang="en-US" err="1"/>
              <a:t>PrEP</a:t>
            </a:r>
            <a:r>
              <a:rPr lang="en-US"/>
              <a:t> ring insertion, removal &amp; disposal</a:t>
            </a:r>
          </a:p>
        </p:txBody>
      </p:sp>
      <p:pic>
        <p:nvPicPr>
          <p:cNvPr id="20" name="Graphic 19" descr="Exclamation mark with solid fill">
            <a:extLst>
              <a:ext uri="{FF2B5EF4-FFF2-40B4-BE49-F238E27FC236}">
                <a16:creationId xmlns:a16="http://schemas.microsoft.com/office/drawing/2014/main" id="{98342DF2-3C51-45B2-B6FD-F145263F61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028" y="5977169"/>
            <a:ext cx="422950" cy="341609"/>
          </a:xfrm>
          <a:prstGeom prst="rect">
            <a:avLst/>
          </a:prstGeom>
        </p:spPr>
      </p:pic>
      <p:sp>
        <p:nvSpPr>
          <p:cNvPr id="23" name="TextBox 22">
            <a:extLst>
              <a:ext uri="{FF2B5EF4-FFF2-40B4-BE49-F238E27FC236}">
                <a16:creationId xmlns:a16="http://schemas.microsoft.com/office/drawing/2014/main" id="{43739DC9-21E3-B704-9163-61E9A5AB472F}"/>
              </a:ext>
            </a:extLst>
          </p:cNvPr>
          <p:cNvSpPr txBox="1"/>
          <p:nvPr/>
        </p:nvSpPr>
        <p:spPr>
          <a:xfrm>
            <a:off x="6471510" y="5202813"/>
            <a:ext cx="4410693" cy="1464231"/>
          </a:xfrm>
          <a:prstGeom prst="round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2000" b="1"/>
              <a:t>Providers should always use soap and water to wash their hands after inserting or removing rings, or handling used rings</a:t>
            </a:r>
          </a:p>
        </p:txBody>
      </p:sp>
      <p:sp>
        <p:nvSpPr>
          <p:cNvPr id="24" name="TextBox 23">
            <a:extLst>
              <a:ext uri="{FF2B5EF4-FFF2-40B4-BE49-F238E27FC236}">
                <a16:creationId xmlns:a16="http://schemas.microsoft.com/office/drawing/2014/main" id="{5DC784CB-823F-5646-ACCE-887920D45BD5}"/>
              </a:ext>
            </a:extLst>
          </p:cNvPr>
          <p:cNvSpPr txBox="1"/>
          <p:nvPr/>
        </p:nvSpPr>
        <p:spPr>
          <a:xfrm>
            <a:off x="644528" y="1173134"/>
            <a:ext cx="9871072" cy="400110"/>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en-US" sz="2000">
                <a:solidFill>
                  <a:schemeClr val="bg1"/>
                </a:solidFill>
              </a:rPr>
              <a:t>If desired, clients may request help from their provider to insert and remove the </a:t>
            </a:r>
            <a:r>
              <a:rPr lang="en-US" sz="2000" err="1">
                <a:solidFill>
                  <a:schemeClr val="bg1"/>
                </a:solidFill>
              </a:rPr>
              <a:t>PrEP</a:t>
            </a:r>
            <a:r>
              <a:rPr lang="en-US" sz="2000">
                <a:solidFill>
                  <a:schemeClr val="bg1"/>
                </a:solidFill>
              </a:rPr>
              <a:t> ring.</a:t>
            </a:r>
          </a:p>
        </p:txBody>
      </p:sp>
      <p:sp>
        <p:nvSpPr>
          <p:cNvPr id="3" name="Content Placeholder 1">
            <a:extLst>
              <a:ext uri="{FF2B5EF4-FFF2-40B4-BE49-F238E27FC236}">
                <a16:creationId xmlns:a16="http://schemas.microsoft.com/office/drawing/2014/main" id="{DB5D40D3-D9E5-FCA6-6F29-46EE58293DA2}"/>
              </a:ext>
            </a:extLst>
          </p:cNvPr>
          <p:cNvSpPr>
            <a:spLocks noGrp="1"/>
          </p:cNvSpPr>
          <p:nvPr>
            <p:ph idx="11"/>
          </p:nvPr>
        </p:nvSpPr>
        <p:spPr>
          <a:xfrm>
            <a:off x="644528" y="1622642"/>
            <a:ext cx="5861779" cy="5129850"/>
          </a:xfrm>
        </p:spPr>
        <p:txBody>
          <a:bodyPr/>
          <a:lstStyle/>
          <a:p>
            <a:r>
              <a:rPr lang="en-US" sz="2400"/>
              <a:t>Steps for </a:t>
            </a:r>
            <a:r>
              <a:rPr lang="en-US" sz="2400" b="1"/>
              <a:t>provider-supported </a:t>
            </a:r>
            <a:r>
              <a:rPr lang="en-US" sz="2400" b="1" err="1"/>
              <a:t>PrEP</a:t>
            </a:r>
            <a:r>
              <a:rPr lang="en-US" sz="2400" b="1"/>
              <a:t> ring insertion and removal </a:t>
            </a:r>
            <a:r>
              <a:rPr lang="en-US" sz="2400"/>
              <a:t>are the same as for clients, except for:</a:t>
            </a:r>
          </a:p>
          <a:p>
            <a:pPr lvl="1"/>
            <a:r>
              <a:rPr lang="en-US" sz="2000"/>
              <a:t>Clients should be lying down when providers insert/remove the ring</a:t>
            </a:r>
          </a:p>
          <a:p>
            <a:pPr lvl="1"/>
            <a:r>
              <a:rPr lang="en-US" sz="2000"/>
              <a:t>The </a:t>
            </a:r>
            <a:r>
              <a:rPr lang="en-US" sz="2000" err="1"/>
              <a:t>PrEP</a:t>
            </a:r>
            <a:r>
              <a:rPr lang="en-US" sz="2000"/>
              <a:t> ring should only be inserted to past the introitus</a:t>
            </a:r>
          </a:p>
          <a:p>
            <a:pPr lvl="1"/>
            <a:r>
              <a:rPr lang="en-US" sz="2000"/>
              <a:t>After ring insertion, ask the client if they can feel the ring. If “yes”, the provider should use an index finger to push the ring further.</a:t>
            </a:r>
          </a:p>
          <a:p>
            <a:r>
              <a:rPr lang="en-US" sz="2400" b="1"/>
              <a:t>Used </a:t>
            </a:r>
            <a:r>
              <a:rPr lang="en-US" sz="2400" b="1" err="1"/>
              <a:t>PrEP</a:t>
            </a:r>
            <a:r>
              <a:rPr lang="en-US" sz="2400" b="1"/>
              <a:t> rings </a:t>
            </a:r>
            <a:r>
              <a:rPr lang="en-US" sz="2400"/>
              <a:t>that are returned to the clinic should be:</a:t>
            </a:r>
          </a:p>
          <a:p>
            <a:pPr lvl="1"/>
            <a:r>
              <a:rPr lang="en-US" sz="2000"/>
              <a:t>Stored for study purposes per CATALYST SSPs</a:t>
            </a:r>
          </a:p>
          <a:p>
            <a:pPr marL="457200" lvl="1" indent="0">
              <a:buNone/>
            </a:pPr>
            <a:r>
              <a:rPr lang="en-US" sz="2000"/>
              <a:t>			</a:t>
            </a:r>
            <a:r>
              <a:rPr lang="en-US" sz="2000" i="1"/>
              <a:t>or</a:t>
            </a:r>
          </a:p>
          <a:p>
            <a:pPr lvl="1"/>
            <a:r>
              <a:rPr lang="en-US" sz="2000"/>
              <a:t>Disposed of with other medical waste, such as used gloves</a:t>
            </a:r>
          </a:p>
        </p:txBody>
      </p:sp>
    </p:spTree>
    <p:extLst>
      <p:ext uri="{BB962C8B-B14F-4D97-AF65-F5344CB8AC3E}">
        <p14:creationId xmlns:p14="http://schemas.microsoft.com/office/powerpoint/2010/main" val="40176108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3">
            <a:extLst>
              <a:ext uri="{FF2B5EF4-FFF2-40B4-BE49-F238E27FC236}">
                <a16:creationId xmlns:a16="http://schemas.microsoft.com/office/drawing/2014/main" id="{A4E040ED-3378-303C-62DC-112EE7BB2DFC}"/>
              </a:ext>
            </a:extLst>
          </p:cNvPr>
          <p:cNvSpPr>
            <a:spLocks noGrp="1"/>
          </p:cNvSpPr>
          <p:nvPr>
            <p:ph type="title"/>
          </p:nvPr>
        </p:nvSpPr>
        <p:spPr>
          <a:xfrm>
            <a:off x="0" y="190956"/>
            <a:ext cx="10738884" cy="1143000"/>
          </a:xfrm>
        </p:spPr>
        <p:txBody>
          <a:bodyPr/>
          <a:lstStyle/>
          <a:p>
            <a:r>
              <a:rPr lang="en-US"/>
              <a:t>PrEP Ring: Managing side effects</a:t>
            </a:r>
          </a:p>
        </p:txBody>
      </p:sp>
      <p:grpSp>
        <p:nvGrpSpPr>
          <p:cNvPr id="9" name="Group 8">
            <a:extLst>
              <a:ext uri="{FF2B5EF4-FFF2-40B4-BE49-F238E27FC236}">
                <a16:creationId xmlns:a16="http://schemas.microsoft.com/office/drawing/2014/main" id="{DF254DD4-213C-443C-8EB2-0E223AADCC2C}"/>
              </a:ext>
            </a:extLst>
          </p:cNvPr>
          <p:cNvGrpSpPr/>
          <p:nvPr/>
        </p:nvGrpSpPr>
        <p:grpSpPr>
          <a:xfrm>
            <a:off x="521462" y="5588474"/>
            <a:ext cx="9750056" cy="1017659"/>
            <a:chOff x="1061231" y="5327578"/>
            <a:chExt cx="9224197" cy="1017659"/>
          </a:xfrm>
        </p:grpSpPr>
        <p:grpSp>
          <p:nvGrpSpPr>
            <p:cNvPr id="10" name="Group 9">
              <a:extLst>
                <a:ext uri="{FF2B5EF4-FFF2-40B4-BE49-F238E27FC236}">
                  <a16:creationId xmlns:a16="http://schemas.microsoft.com/office/drawing/2014/main" id="{E83316AA-0F88-4934-9B9D-5FA72210E757}"/>
                </a:ext>
              </a:extLst>
            </p:cNvPr>
            <p:cNvGrpSpPr/>
            <p:nvPr/>
          </p:nvGrpSpPr>
          <p:grpSpPr>
            <a:xfrm>
              <a:off x="1061231" y="5329574"/>
              <a:ext cx="9224197" cy="1015663"/>
              <a:chOff x="518971" y="5312559"/>
              <a:chExt cx="9224197" cy="1015663"/>
            </a:xfrm>
          </p:grpSpPr>
          <p:sp>
            <p:nvSpPr>
              <p:cNvPr id="12" name="TextBox 11">
                <a:extLst>
                  <a:ext uri="{FF2B5EF4-FFF2-40B4-BE49-F238E27FC236}">
                    <a16:creationId xmlns:a16="http://schemas.microsoft.com/office/drawing/2014/main" id="{789C8D41-505E-4060-9C4E-D7C42492E767}"/>
                  </a:ext>
                </a:extLst>
              </p:cNvPr>
              <p:cNvSpPr txBox="1"/>
              <p:nvPr/>
            </p:nvSpPr>
            <p:spPr>
              <a:xfrm>
                <a:off x="518971" y="5312559"/>
                <a:ext cx="9224197" cy="1015663"/>
              </a:xfrm>
              <a:prstGeom prst="rect">
                <a:avLst/>
              </a:prstGeom>
              <a:solidFill>
                <a:schemeClr val="accent3">
                  <a:lumMod val="40000"/>
                  <a:lumOff val="60000"/>
                </a:schemeClr>
              </a:solidFill>
            </p:spPr>
            <p:txBody>
              <a:bodyPr wrap="square" rtlCol="0">
                <a:spAutoFit/>
              </a:bodyPr>
              <a:lstStyle/>
              <a:p>
                <a:pPr lvl="1"/>
                <a:r>
                  <a:rPr lang="en-US" sz="2000">
                    <a:solidFill>
                      <a:schemeClr val="accent2"/>
                    </a:solidFill>
                  </a:rPr>
                  <a:t>Most side effects from the </a:t>
                </a:r>
                <a:r>
                  <a:rPr lang="en-US" sz="2000" err="1">
                    <a:solidFill>
                      <a:schemeClr val="accent2"/>
                    </a:solidFill>
                  </a:rPr>
                  <a:t>PrEP</a:t>
                </a:r>
                <a:r>
                  <a:rPr lang="en-US" sz="2000">
                    <a:solidFill>
                      <a:schemeClr val="accent2"/>
                    </a:solidFill>
                  </a:rPr>
                  <a:t> ring are mild or moderate in intensity, and often resolve on their own. Side effects from the </a:t>
                </a:r>
                <a:r>
                  <a:rPr lang="en-US" sz="2000" err="1">
                    <a:solidFill>
                      <a:schemeClr val="accent2"/>
                    </a:solidFill>
                  </a:rPr>
                  <a:t>PrEP</a:t>
                </a:r>
                <a:r>
                  <a:rPr lang="en-US" sz="2000">
                    <a:solidFill>
                      <a:schemeClr val="accent2"/>
                    </a:solidFill>
                  </a:rPr>
                  <a:t> ring that need treatment can typically be treated successfully without the need to remove the ring.</a:t>
                </a:r>
                <a:endParaRPr lang="en-US" sz="2000" b="1">
                  <a:solidFill>
                    <a:schemeClr val="accent2"/>
                  </a:solidFill>
                </a:endParaRPr>
              </a:p>
            </p:txBody>
          </p:sp>
          <p:sp>
            <p:nvSpPr>
              <p:cNvPr id="13" name="Rectangle 12">
                <a:extLst>
                  <a:ext uri="{FF2B5EF4-FFF2-40B4-BE49-F238E27FC236}">
                    <a16:creationId xmlns:a16="http://schemas.microsoft.com/office/drawing/2014/main" id="{8851BB54-F848-4406-87D5-6409A284D9B2}"/>
                  </a:ext>
                </a:extLst>
              </p:cNvPr>
              <p:cNvSpPr/>
              <p:nvPr/>
            </p:nvSpPr>
            <p:spPr>
              <a:xfrm>
                <a:off x="522994" y="5312559"/>
                <a:ext cx="424368" cy="3416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r" defTabSz="609523"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a:ln>
                      <a:noFill/>
                    </a:ln>
                    <a:solidFill>
                      <a:srgbClr val="FFFFFF"/>
                    </a:solidFill>
                    <a:effectLst/>
                    <a:uLnTx/>
                    <a:uFillTx/>
                    <a:latin typeface="Century Gothic" panose="020F0302020204030204"/>
                    <a:ea typeface="+mn-ea"/>
                    <a:cs typeface="+mn-cs"/>
                  </a:rPr>
                  <a:t> </a:t>
                </a:r>
              </a:p>
            </p:txBody>
          </p:sp>
        </p:grpSp>
        <p:pic>
          <p:nvPicPr>
            <p:cNvPr id="11" name="Graphic 10" descr="Exclamation mark with solid fill">
              <a:extLst>
                <a:ext uri="{FF2B5EF4-FFF2-40B4-BE49-F238E27FC236}">
                  <a16:creationId xmlns:a16="http://schemas.microsoft.com/office/drawing/2014/main" id="{009F9B15-B7C0-4260-B6DB-0251E77340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1231" y="5327578"/>
              <a:ext cx="422950" cy="341609"/>
            </a:xfrm>
            <a:prstGeom prst="rect">
              <a:avLst/>
            </a:prstGeom>
          </p:spPr>
        </p:pic>
      </p:grpSp>
      <p:sp>
        <p:nvSpPr>
          <p:cNvPr id="17" name="Content Placeholder 1">
            <a:extLst>
              <a:ext uri="{FF2B5EF4-FFF2-40B4-BE49-F238E27FC236}">
                <a16:creationId xmlns:a16="http://schemas.microsoft.com/office/drawing/2014/main" id="{2A43BC94-8EE7-4CD8-A23C-158B17EA5092}"/>
              </a:ext>
            </a:extLst>
          </p:cNvPr>
          <p:cNvSpPr>
            <a:spLocks noGrp="1"/>
          </p:cNvSpPr>
          <p:nvPr>
            <p:ph idx="11"/>
          </p:nvPr>
        </p:nvSpPr>
        <p:spPr>
          <a:xfrm>
            <a:off x="765544" y="1077834"/>
            <a:ext cx="9973339" cy="4161479"/>
          </a:xfrm>
        </p:spPr>
        <p:txBody>
          <a:bodyPr/>
          <a:lstStyle/>
          <a:p>
            <a:pPr marL="0" indent="0">
              <a:buNone/>
            </a:pPr>
            <a:r>
              <a:rPr lang="en-US"/>
              <a:t>The most commonly reported* adverse drug reactions in </a:t>
            </a:r>
            <a:r>
              <a:rPr lang="en-US" err="1"/>
              <a:t>PrEP</a:t>
            </a:r>
            <a:r>
              <a:rPr lang="en-US"/>
              <a:t> ring clinical trials included:</a:t>
            </a:r>
          </a:p>
          <a:p>
            <a:r>
              <a:rPr lang="en-US"/>
              <a:t>Urinary tract infections (15.2%)</a:t>
            </a:r>
          </a:p>
          <a:p>
            <a:r>
              <a:rPr lang="en-US"/>
              <a:t>Vaginal discharge (7.1%)</a:t>
            </a:r>
          </a:p>
          <a:p>
            <a:r>
              <a:rPr lang="en-US"/>
              <a:t>Vulvovaginal pruritis (6.5%)</a:t>
            </a:r>
          </a:p>
          <a:p>
            <a:r>
              <a:rPr lang="en-US"/>
              <a:t>Vulvovaginitis (6.4%)</a:t>
            </a:r>
          </a:p>
          <a:p>
            <a:r>
              <a:rPr lang="en-US"/>
              <a:t>Pelvic pain (6.2%)</a:t>
            </a:r>
          </a:p>
          <a:p>
            <a:pPr marL="0" indent="0">
              <a:buNone/>
            </a:pPr>
            <a:r>
              <a:rPr lang="en-US" sz="2400" b="1" i="1">
                <a:solidFill>
                  <a:schemeClr val="accent2"/>
                </a:solidFill>
              </a:rPr>
              <a:t>Importantly, not all adverse reactions were determined to be product-related</a:t>
            </a:r>
          </a:p>
          <a:p>
            <a:pPr marL="0" indent="0" algn="r">
              <a:buNone/>
            </a:pPr>
            <a:r>
              <a:rPr lang="en-US" sz="1600"/>
              <a:t>*reported by </a:t>
            </a:r>
            <a:r>
              <a:rPr lang="en-GB" sz="1600" b="0"/>
              <a:t>≥</a:t>
            </a:r>
            <a:r>
              <a:rPr lang="en-US" sz="1600" b="0"/>
              <a:t> 5% of participants in the active arm</a:t>
            </a:r>
          </a:p>
          <a:p>
            <a:pPr marL="0" indent="0" algn="r">
              <a:buNone/>
            </a:pPr>
            <a:r>
              <a:rPr lang="en-US" sz="1200">
                <a:hlinkClick r:id="rId5"/>
              </a:rPr>
              <a:t>https://www.ema.europa.eu/en/dapivirine-vaginal-ring-25-mg-h-w-2168</a:t>
            </a:r>
            <a:r>
              <a:rPr lang="en-US" sz="1200"/>
              <a:t> </a:t>
            </a:r>
          </a:p>
        </p:txBody>
      </p:sp>
      <p:pic>
        <p:nvPicPr>
          <p:cNvPr id="4" name="Picture 3" descr="A picture containing text&#10;&#10;Description automatically generated">
            <a:extLst>
              <a:ext uri="{FF2B5EF4-FFF2-40B4-BE49-F238E27FC236}">
                <a16:creationId xmlns:a16="http://schemas.microsoft.com/office/drawing/2014/main" id="{AE31078A-7DB2-4DF1-927D-FC108F88D78C}"/>
              </a:ext>
            </a:extLst>
          </p:cNvPr>
          <p:cNvPicPr>
            <a:picLocks noChangeAspect="1"/>
          </p:cNvPicPr>
          <p:nvPr/>
        </p:nvPicPr>
        <p:blipFill>
          <a:blip r:embed="rId6"/>
          <a:stretch>
            <a:fillRect/>
          </a:stretch>
        </p:blipFill>
        <p:spPr>
          <a:xfrm>
            <a:off x="6875286" y="1749364"/>
            <a:ext cx="3383218" cy="261546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9033470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3">
            <a:extLst>
              <a:ext uri="{FF2B5EF4-FFF2-40B4-BE49-F238E27FC236}">
                <a16:creationId xmlns:a16="http://schemas.microsoft.com/office/drawing/2014/main" id="{A4E040ED-3378-303C-62DC-112EE7BB2DFC}"/>
              </a:ext>
            </a:extLst>
          </p:cNvPr>
          <p:cNvSpPr>
            <a:spLocks noGrp="1"/>
          </p:cNvSpPr>
          <p:nvPr>
            <p:ph type="title"/>
          </p:nvPr>
        </p:nvSpPr>
        <p:spPr>
          <a:xfrm>
            <a:off x="0" y="190956"/>
            <a:ext cx="10738884" cy="1143000"/>
          </a:xfrm>
        </p:spPr>
        <p:txBody>
          <a:bodyPr/>
          <a:lstStyle/>
          <a:p>
            <a:r>
              <a:rPr lang="en-US"/>
              <a:t>PrEP Ring:  Managing side effects, continued</a:t>
            </a:r>
          </a:p>
        </p:txBody>
      </p:sp>
      <p:grpSp>
        <p:nvGrpSpPr>
          <p:cNvPr id="9" name="Group 8">
            <a:extLst>
              <a:ext uri="{FF2B5EF4-FFF2-40B4-BE49-F238E27FC236}">
                <a16:creationId xmlns:a16="http://schemas.microsoft.com/office/drawing/2014/main" id="{DF254DD4-213C-443C-8EB2-0E223AADCC2C}"/>
              </a:ext>
            </a:extLst>
          </p:cNvPr>
          <p:cNvGrpSpPr/>
          <p:nvPr/>
        </p:nvGrpSpPr>
        <p:grpSpPr>
          <a:xfrm>
            <a:off x="525714" y="5330592"/>
            <a:ext cx="9750056" cy="1336452"/>
            <a:chOff x="1061231" y="5195374"/>
            <a:chExt cx="9224197" cy="1336452"/>
          </a:xfrm>
        </p:grpSpPr>
        <p:grpSp>
          <p:nvGrpSpPr>
            <p:cNvPr id="10" name="Group 9">
              <a:extLst>
                <a:ext uri="{FF2B5EF4-FFF2-40B4-BE49-F238E27FC236}">
                  <a16:creationId xmlns:a16="http://schemas.microsoft.com/office/drawing/2014/main" id="{E83316AA-0F88-4934-9B9D-5FA72210E757}"/>
                </a:ext>
              </a:extLst>
            </p:cNvPr>
            <p:cNvGrpSpPr/>
            <p:nvPr/>
          </p:nvGrpSpPr>
          <p:grpSpPr>
            <a:xfrm>
              <a:off x="1061231" y="5208387"/>
              <a:ext cx="9224197" cy="1323439"/>
              <a:chOff x="518971" y="5191372"/>
              <a:chExt cx="9224197" cy="1323439"/>
            </a:xfrm>
          </p:grpSpPr>
          <p:sp>
            <p:nvSpPr>
              <p:cNvPr id="12" name="TextBox 11">
                <a:extLst>
                  <a:ext uri="{FF2B5EF4-FFF2-40B4-BE49-F238E27FC236}">
                    <a16:creationId xmlns:a16="http://schemas.microsoft.com/office/drawing/2014/main" id="{789C8D41-505E-4060-9C4E-D7C42492E767}"/>
                  </a:ext>
                </a:extLst>
              </p:cNvPr>
              <p:cNvSpPr txBox="1"/>
              <p:nvPr/>
            </p:nvSpPr>
            <p:spPr>
              <a:xfrm>
                <a:off x="518971" y="5191372"/>
                <a:ext cx="9224197" cy="1323439"/>
              </a:xfrm>
              <a:prstGeom prst="rect">
                <a:avLst/>
              </a:prstGeom>
              <a:solidFill>
                <a:schemeClr val="accent3">
                  <a:lumMod val="40000"/>
                  <a:lumOff val="60000"/>
                </a:schemeClr>
              </a:solidFill>
            </p:spPr>
            <p:txBody>
              <a:bodyPr wrap="square" rtlCol="0">
                <a:spAutoFit/>
              </a:bodyPr>
              <a:lstStyle/>
              <a:p>
                <a:pPr lvl="1"/>
                <a:r>
                  <a:rPr lang="en-US" sz="2000">
                    <a:solidFill>
                      <a:schemeClr val="accent2"/>
                    </a:solidFill>
                  </a:rPr>
                  <a:t>Because the </a:t>
                </a:r>
                <a:r>
                  <a:rPr lang="en-US" sz="2000" err="1">
                    <a:solidFill>
                      <a:schemeClr val="accent2"/>
                    </a:solidFill>
                  </a:rPr>
                  <a:t>PrEP</a:t>
                </a:r>
                <a:r>
                  <a:rPr lang="en-US" sz="2000">
                    <a:solidFill>
                      <a:schemeClr val="accent2"/>
                    </a:solidFill>
                  </a:rPr>
                  <a:t> ring acts locally, there are no systemic drug-to-drug interactions with the ring. However, clients should be counseled to use additional HIV prevention measures if prescribed vaginally inserted medications, such as vaginal suppositories for reproductive tract issues.</a:t>
                </a:r>
                <a:endParaRPr lang="en-US" sz="2000" b="1">
                  <a:solidFill>
                    <a:schemeClr val="accent2"/>
                  </a:solidFill>
                </a:endParaRPr>
              </a:p>
            </p:txBody>
          </p:sp>
          <p:sp>
            <p:nvSpPr>
              <p:cNvPr id="13" name="Rectangle 12">
                <a:extLst>
                  <a:ext uri="{FF2B5EF4-FFF2-40B4-BE49-F238E27FC236}">
                    <a16:creationId xmlns:a16="http://schemas.microsoft.com/office/drawing/2014/main" id="{8851BB54-F848-4406-87D5-6409A284D9B2}"/>
                  </a:ext>
                </a:extLst>
              </p:cNvPr>
              <p:cNvSpPr/>
              <p:nvPr/>
            </p:nvSpPr>
            <p:spPr>
              <a:xfrm>
                <a:off x="522994" y="5191372"/>
                <a:ext cx="424368" cy="3416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r" defTabSz="609523"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a:ln>
                      <a:noFill/>
                    </a:ln>
                    <a:solidFill>
                      <a:srgbClr val="FFFFFF"/>
                    </a:solidFill>
                    <a:effectLst/>
                    <a:uLnTx/>
                    <a:uFillTx/>
                    <a:latin typeface="Century Gothic" panose="020F0302020204030204"/>
                    <a:ea typeface="+mn-ea"/>
                    <a:cs typeface="+mn-cs"/>
                  </a:rPr>
                  <a:t> </a:t>
                </a:r>
              </a:p>
            </p:txBody>
          </p:sp>
        </p:grpSp>
        <p:pic>
          <p:nvPicPr>
            <p:cNvPr id="11" name="Graphic 10" descr="Exclamation mark with solid fill">
              <a:extLst>
                <a:ext uri="{FF2B5EF4-FFF2-40B4-BE49-F238E27FC236}">
                  <a16:creationId xmlns:a16="http://schemas.microsoft.com/office/drawing/2014/main" id="{009F9B15-B7C0-4260-B6DB-0251E77340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1231" y="5195374"/>
              <a:ext cx="422950" cy="341609"/>
            </a:xfrm>
            <a:prstGeom prst="rect">
              <a:avLst/>
            </a:prstGeom>
          </p:spPr>
        </p:pic>
      </p:grpSp>
      <p:sp>
        <p:nvSpPr>
          <p:cNvPr id="17" name="Content Placeholder 1">
            <a:extLst>
              <a:ext uri="{FF2B5EF4-FFF2-40B4-BE49-F238E27FC236}">
                <a16:creationId xmlns:a16="http://schemas.microsoft.com/office/drawing/2014/main" id="{2A43BC94-8EE7-4CD8-A23C-158B17EA5092}"/>
              </a:ext>
            </a:extLst>
          </p:cNvPr>
          <p:cNvSpPr>
            <a:spLocks noGrp="1"/>
          </p:cNvSpPr>
          <p:nvPr>
            <p:ph idx="11"/>
          </p:nvPr>
        </p:nvSpPr>
        <p:spPr>
          <a:xfrm>
            <a:off x="765545" y="1350336"/>
            <a:ext cx="6178593" cy="4161479"/>
          </a:xfrm>
        </p:spPr>
        <p:txBody>
          <a:bodyPr/>
          <a:lstStyle/>
          <a:p>
            <a:pPr marL="0" indent="0">
              <a:buNone/>
            </a:pPr>
            <a:r>
              <a:rPr lang="en-US"/>
              <a:t>Vaginal and reproductive tract symptoms in PrEP ring users should be treated </a:t>
            </a:r>
            <a:r>
              <a:rPr lang="en-US" i="1"/>
              <a:t>per local standard of care</a:t>
            </a:r>
          </a:p>
          <a:p>
            <a:r>
              <a:rPr lang="en-US"/>
              <a:t>Testing for STIs and/or reproductive tract infections should be done where indicated</a:t>
            </a:r>
          </a:p>
          <a:p>
            <a:r>
              <a:rPr lang="en-US"/>
              <a:t>Treatment of symptoms or identified infections and conditions should be provided per standard of care</a:t>
            </a:r>
          </a:p>
        </p:txBody>
      </p:sp>
      <p:pic>
        <p:nvPicPr>
          <p:cNvPr id="3" name="Picture 2" descr="A picture containing text, person, file&#10;&#10;Description automatically generated">
            <a:extLst>
              <a:ext uri="{FF2B5EF4-FFF2-40B4-BE49-F238E27FC236}">
                <a16:creationId xmlns:a16="http://schemas.microsoft.com/office/drawing/2014/main" id="{048D1D35-C68D-4D88-B3CD-4A401EDF0887}"/>
              </a:ext>
            </a:extLst>
          </p:cNvPr>
          <p:cNvPicPr>
            <a:picLocks noChangeAspect="1"/>
          </p:cNvPicPr>
          <p:nvPr/>
        </p:nvPicPr>
        <p:blipFill>
          <a:blip r:embed="rId5"/>
          <a:stretch>
            <a:fillRect/>
          </a:stretch>
        </p:blipFill>
        <p:spPr>
          <a:xfrm>
            <a:off x="6944138" y="1811677"/>
            <a:ext cx="3327379" cy="2893010"/>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139D6532-E94C-2DDD-9E4F-4E89B915358E}"/>
              </a:ext>
            </a:extLst>
          </p:cNvPr>
          <p:cNvSpPr txBox="1"/>
          <p:nvPr/>
        </p:nvSpPr>
        <p:spPr>
          <a:xfrm>
            <a:off x="3585274" y="6405245"/>
            <a:ext cx="6717727" cy="253916"/>
          </a:xfrm>
          <a:prstGeom prst="rect">
            <a:avLst/>
          </a:prstGeom>
          <a:noFill/>
        </p:spPr>
        <p:txBody>
          <a:bodyPr wrap="square">
            <a:spAutoFit/>
          </a:bodyPr>
          <a:lstStyle/>
          <a:p>
            <a:pPr algn="r"/>
            <a:r>
              <a:rPr lang="en-US" sz="1050">
                <a:hlinkClick r:id="rId6"/>
              </a:rPr>
              <a:t>https://prepwatch.org/wp-content/uploads/2022/12/Oral-PrEP-ED-PrEP-Ring-CAB-PrEP-Template-Guidelines.docx</a:t>
            </a:r>
            <a:r>
              <a:rPr lang="en-US" sz="1050"/>
              <a:t> </a:t>
            </a:r>
          </a:p>
        </p:txBody>
      </p:sp>
    </p:spTree>
    <p:extLst>
      <p:ext uri="{BB962C8B-B14F-4D97-AF65-F5344CB8AC3E}">
        <p14:creationId xmlns:p14="http://schemas.microsoft.com/office/powerpoint/2010/main" val="7937621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3">
            <a:extLst>
              <a:ext uri="{FF2B5EF4-FFF2-40B4-BE49-F238E27FC236}">
                <a16:creationId xmlns:a16="http://schemas.microsoft.com/office/drawing/2014/main" id="{A4E040ED-3378-303C-62DC-112EE7BB2DFC}"/>
              </a:ext>
            </a:extLst>
          </p:cNvPr>
          <p:cNvSpPr>
            <a:spLocks noGrp="1"/>
          </p:cNvSpPr>
          <p:nvPr>
            <p:ph type="title"/>
          </p:nvPr>
        </p:nvSpPr>
        <p:spPr>
          <a:xfrm>
            <a:off x="-39757" y="151200"/>
            <a:ext cx="10738884" cy="1143000"/>
          </a:xfrm>
        </p:spPr>
        <p:txBody>
          <a:bodyPr/>
          <a:lstStyle/>
          <a:p>
            <a:r>
              <a:rPr lang="en-US"/>
              <a:t>PrEP Ring: Pauses and discontinuations</a:t>
            </a:r>
          </a:p>
        </p:txBody>
      </p:sp>
      <p:sp>
        <p:nvSpPr>
          <p:cNvPr id="17" name="Content Placeholder 1">
            <a:extLst>
              <a:ext uri="{FF2B5EF4-FFF2-40B4-BE49-F238E27FC236}">
                <a16:creationId xmlns:a16="http://schemas.microsoft.com/office/drawing/2014/main" id="{2A43BC94-8EE7-4CD8-A23C-158B17EA5092}"/>
              </a:ext>
            </a:extLst>
          </p:cNvPr>
          <p:cNvSpPr>
            <a:spLocks noGrp="1"/>
          </p:cNvSpPr>
          <p:nvPr>
            <p:ph idx="11"/>
          </p:nvPr>
        </p:nvSpPr>
        <p:spPr>
          <a:xfrm>
            <a:off x="712537" y="1350336"/>
            <a:ext cx="7294641" cy="4161479"/>
          </a:xfrm>
        </p:spPr>
        <p:txBody>
          <a:bodyPr vert="horz" lIns="91440" tIns="45720" rIns="91440" bIns="45720" rtlCol="0" anchor="t">
            <a:noAutofit/>
          </a:bodyPr>
          <a:lstStyle/>
          <a:p>
            <a:pPr marL="0" indent="0">
              <a:buNone/>
            </a:pPr>
            <a:r>
              <a:rPr lang="en-US" err="1"/>
              <a:t>PrEP</a:t>
            </a:r>
            <a:r>
              <a:rPr lang="en-US"/>
              <a:t> ring use should be </a:t>
            </a:r>
            <a:r>
              <a:rPr lang="en-US" b="1" i="1">
                <a:solidFill>
                  <a:schemeClr val="accent3"/>
                </a:solidFill>
              </a:rPr>
              <a:t>paused until symptoms resolve </a:t>
            </a:r>
            <a:r>
              <a:rPr lang="en-US"/>
              <a:t>if the participant has:</a:t>
            </a:r>
          </a:p>
          <a:p>
            <a:pPr lvl="1"/>
            <a:r>
              <a:rPr lang="en-US"/>
              <a:t>Deep epithelial disruption or ulcers on the cervix</a:t>
            </a:r>
          </a:p>
          <a:p>
            <a:pPr lvl="1"/>
            <a:r>
              <a:rPr lang="en-US"/>
              <a:t>Cervicitis, including inflammation or friability of the cervix</a:t>
            </a:r>
          </a:p>
          <a:p>
            <a:pPr lvl="1"/>
            <a:endParaRPr lang="en-US"/>
          </a:p>
          <a:p>
            <a:pPr marL="0" indent="0">
              <a:buNone/>
            </a:pPr>
            <a:r>
              <a:rPr lang="en-US" err="1">
                <a:latin typeface="Calibri"/>
                <a:ea typeface="Roboto"/>
                <a:cs typeface="Calibri"/>
              </a:rPr>
              <a:t>PrEP</a:t>
            </a:r>
            <a:r>
              <a:rPr lang="en-US">
                <a:latin typeface="Calibri"/>
                <a:ea typeface="Roboto"/>
                <a:cs typeface="Calibri"/>
              </a:rPr>
              <a:t> ring use should be </a:t>
            </a:r>
            <a:r>
              <a:rPr lang="en-US" b="1" i="1">
                <a:solidFill>
                  <a:srgbClr val="FF0000"/>
                </a:solidFill>
                <a:latin typeface="Calibri"/>
                <a:ea typeface="Roboto"/>
                <a:cs typeface="Calibri"/>
              </a:rPr>
              <a:t>discontinued</a:t>
            </a:r>
            <a:r>
              <a:rPr lang="en-US" i="1">
                <a:latin typeface="Calibri"/>
                <a:ea typeface="Roboto"/>
                <a:cs typeface="Calibri"/>
              </a:rPr>
              <a:t> </a:t>
            </a:r>
            <a:r>
              <a:rPr lang="en-US">
                <a:latin typeface="Calibri"/>
                <a:ea typeface="Roboto"/>
                <a:cs typeface="Calibri"/>
              </a:rPr>
              <a:t>if the participant:</a:t>
            </a:r>
          </a:p>
          <a:p>
            <a:pPr lvl="1"/>
            <a:r>
              <a:rPr lang="en-US">
                <a:latin typeface="Calibri"/>
                <a:ea typeface="Roboto"/>
                <a:cs typeface="Calibri"/>
              </a:rPr>
              <a:t>Has an </a:t>
            </a:r>
            <a:r>
              <a:rPr lang="en-US" i="1">
                <a:latin typeface="Calibri"/>
                <a:ea typeface="Roboto"/>
                <a:cs typeface="Calibri"/>
              </a:rPr>
              <a:t>allergic reaction </a:t>
            </a:r>
            <a:r>
              <a:rPr lang="en-US">
                <a:latin typeface="Calibri"/>
                <a:ea typeface="Roboto"/>
                <a:cs typeface="Calibri"/>
              </a:rPr>
              <a:t>to the </a:t>
            </a:r>
            <a:r>
              <a:rPr lang="en-US" err="1">
                <a:latin typeface="Calibri"/>
                <a:ea typeface="Roboto"/>
                <a:cs typeface="Calibri"/>
              </a:rPr>
              <a:t>PrEP</a:t>
            </a:r>
            <a:r>
              <a:rPr lang="en-US">
                <a:latin typeface="Calibri"/>
                <a:ea typeface="Roboto"/>
                <a:cs typeface="Calibri"/>
              </a:rPr>
              <a:t> ring</a:t>
            </a:r>
          </a:p>
          <a:p>
            <a:pPr lvl="1"/>
            <a:r>
              <a:rPr lang="en-US">
                <a:latin typeface="Calibri"/>
                <a:ea typeface="Roboto"/>
                <a:cs typeface="Calibri"/>
              </a:rPr>
              <a:t>Has a </a:t>
            </a:r>
            <a:r>
              <a:rPr lang="en-US">
                <a:solidFill>
                  <a:schemeClr val="tx1"/>
                </a:solidFill>
                <a:latin typeface="Calibri"/>
                <a:ea typeface="Roboto"/>
                <a:cs typeface="Calibri"/>
              </a:rPr>
              <a:t>reactive or </a:t>
            </a:r>
            <a:r>
              <a:rPr lang="en-US">
                <a:latin typeface="Calibri"/>
                <a:ea typeface="Roboto"/>
                <a:cs typeface="Calibri"/>
              </a:rPr>
              <a:t>positive HIV test</a:t>
            </a:r>
          </a:p>
          <a:p>
            <a:pPr marL="457200" lvl="1" indent="0">
              <a:buNone/>
            </a:pPr>
            <a:endParaRPr lang="en-US"/>
          </a:p>
        </p:txBody>
      </p:sp>
      <p:grpSp>
        <p:nvGrpSpPr>
          <p:cNvPr id="3" name="Group 2">
            <a:extLst>
              <a:ext uri="{FF2B5EF4-FFF2-40B4-BE49-F238E27FC236}">
                <a16:creationId xmlns:a16="http://schemas.microsoft.com/office/drawing/2014/main" id="{E85E0B70-E33A-0946-E6AF-F0A110D98AB5}"/>
              </a:ext>
            </a:extLst>
          </p:cNvPr>
          <p:cNvGrpSpPr/>
          <p:nvPr/>
        </p:nvGrpSpPr>
        <p:grpSpPr>
          <a:xfrm>
            <a:off x="8802070" y="3719983"/>
            <a:ext cx="2171700" cy="2057400"/>
            <a:chOff x="8769796" y="4560411"/>
            <a:chExt cx="2171700" cy="2057400"/>
          </a:xfrm>
        </p:grpSpPr>
        <p:sp>
          <p:nvSpPr>
            <p:cNvPr id="14" name="AutoShape 4">
              <a:extLst>
                <a:ext uri="{FF2B5EF4-FFF2-40B4-BE49-F238E27FC236}">
                  <a16:creationId xmlns:a16="http://schemas.microsoft.com/office/drawing/2014/main" id="{FAF82523-C715-48D3-91F6-BC0B83054C86}"/>
                </a:ext>
              </a:extLst>
            </p:cNvPr>
            <p:cNvSpPr>
              <a:spLocks noChangeArrowheads="1"/>
            </p:cNvSpPr>
            <p:nvPr/>
          </p:nvSpPr>
          <p:spPr bwMode="auto">
            <a:xfrm>
              <a:off x="8769796" y="4560411"/>
              <a:ext cx="2171700" cy="2057400"/>
            </a:xfrm>
            <a:prstGeom prst="octagon">
              <a:avLst>
                <a:gd name="adj" fmla="val 29287"/>
              </a:avLst>
            </a:prstGeom>
            <a:solidFill>
              <a:srgbClr val="FF0000"/>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b="1"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b="1"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b="1"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b="1"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b="1" kern="1200">
                  <a:solidFill>
                    <a:schemeClr val="tx1"/>
                  </a:solidFill>
                  <a:latin typeface="Arial" panose="020B0604020202020204" pitchFamily="34" charset="0"/>
                  <a:ea typeface="ＭＳ Ｐゴシック" panose="020B0600070205080204" pitchFamily="34" charset="-128"/>
                  <a:cs typeface="+mn-cs"/>
                </a:defRPr>
              </a:lvl9pPr>
            </a:lstStyle>
            <a:p>
              <a:pPr eaLnBrk="1" hangingPunct="1">
                <a:spcBef>
                  <a:spcPct val="0"/>
                </a:spcBef>
                <a:buFontTx/>
                <a:buNone/>
              </a:pPr>
              <a:endParaRPr lang="en-US" altLang="en-US" sz="1800"/>
            </a:p>
          </p:txBody>
        </p:sp>
        <p:sp>
          <p:nvSpPr>
            <p:cNvPr id="15" name="Rectangle 14">
              <a:extLst>
                <a:ext uri="{FF2B5EF4-FFF2-40B4-BE49-F238E27FC236}">
                  <a16:creationId xmlns:a16="http://schemas.microsoft.com/office/drawing/2014/main" id="{225CE1DD-1355-495D-AFBD-2E1353D338DF}"/>
                </a:ext>
              </a:extLst>
            </p:cNvPr>
            <p:cNvSpPr>
              <a:spLocks noChangeArrowheads="1"/>
            </p:cNvSpPr>
            <p:nvPr/>
          </p:nvSpPr>
          <p:spPr bwMode="auto">
            <a:xfrm>
              <a:off x="8780908" y="5223491"/>
              <a:ext cx="216058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b="1"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b="1"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b="1"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b="1"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b="1" kern="1200">
                  <a:solidFill>
                    <a:schemeClr val="tx1"/>
                  </a:solidFill>
                  <a:latin typeface="Arial" panose="020B0604020202020204" pitchFamily="34" charset="0"/>
                  <a:ea typeface="ＭＳ Ｐゴシック" panose="020B0600070205080204" pitchFamily="34" charset="-128"/>
                  <a:cs typeface="+mn-cs"/>
                </a:defRPr>
              </a:lvl9pPr>
            </a:lstStyle>
            <a:p>
              <a:pPr algn="ctr" eaLnBrk="1" hangingPunct="1">
                <a:spcBef>
                  <a:spcPct val="0"/>
                </a:spcBef>
                <a:buFontTx/>
                <a:buNone/>
              </a:pPr>
              <a:r>
                <a:rPr lang="en-US" altLang="en-US" sz="2000">
                  <a:solidFill>
                    <a:schemeClr val="tx2">
                      <a:lumMod val="50000"/>
                    </a:schemeClr>
                  </a:solidFill>
                </a:rPr>
                <a:t>DISCONTINUE ring use.</a:t>
              </a:r>
            </a:p>
          </p:txBody>
        </p:sp>
      </p:grpSp>
      <p:grpSp>
        <p:nvGrpSpPr>
          <p:cNvPr id="2" name="Group 1">
            <a:extLst>
              <a:ext uri="{FF2B5EF4-FFF2-40B4-BE49-F238E27FC236}">
                <a16:creationId xmlns:a16="http://schemas.microsoft.com/office/drawing/2014/main" id="{B04B073D-392D-321F-B6E3-78946058C883}"/>
              </a:ext>
            </a:extLst>
          </p:cNvPr>
          <p:cNvGrpSpPr/>
          <p:nvPr/>
        </p:nvGrpSpPr>
        <p:grpSpPr>
          <a:xfrm>
            <a:off x="8520894" y="1223724"/>
            <a:ext cx="2669504" cy="2258190"/>
            <a:chOff x="8484650" y="1578209"/>
            <a:chExt cx="2669504" cy="2258190"/>
          </a:xfrm>
        </p:grpSpPr>
        <p:sp>
          <p:nvSpPr>
            <p:cNvPr id="18" name="AutoShape 4">
              <a:extLst>
                <a:ext uri="{FF2B5EF4-FFF2-40B4-BE49-F238E27FC236}">
                  <a16:creationId xmlns:a16="http://schemas.microsoft.com/office/drawing/2014/main" id="{47AD56DF-FC53-4A75-8BD7-912CE69EFCB5}"/>
                </a:ext>
              </a:extLst>
            </p:cNvPr>
            <p:cNvSpPr>
              <a:spLocks noChangeArrowheads="1"/>
            </p:cNvSpPr>
            <p:nvPr/>
          </p:nvSpPr>
          <p:spPr bwMode="auto">
            <a:xfrm>
              <a:off x="8484650" y="1578209"/>
              <a:ext cx="2669504" cy="2258190"/>
            </a:xfrm>
            <a:prstGeom prst="hexagon">
              <a:avLst>
                <a:gd name="adj" fmla="val 30190"/>
                <a:gd name="vf" fmla="val 115470"/>
              </a:avLst>
            </a:prstGeom>
            <a:solidFill>
              <a:srgbClr val="FF9900"/>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b="1"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b="1"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b="1"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b="1"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b="1" kern="1200">
                  <a:solidFill>
                    <a:schemeClr val="tx1"/>
                  </a:solidFill>
                  <a:latin typeface="Arial" panose="020B0604020202020204" pitchFamily="34" charset="0"/>
                  <a:ea typeface="ＭＳ Ｐゴシック" panose="020B0600070205080204" pitchFamily="34" charset="-128"/>
                  <a:cs typeface="+mn-cs"/>
                </a:defRPr>
              </a:lvl9pPr>
            </a:lstStyle>
            <a:p>
              <a:pPr eaLnBrk="1" hangingPunct="1">
                <a:spcBef>
                  <a:spcPct val="0"/>
                </a:spcBef>
                <a:buFontTx/>
                <a:buNone/>
              </a:pPr>
              <a:endParaRPr lang="en-US" altLang="en-US" sz="1800"/>
            </a:p>
          </p:txBody>
        </p:sp>
        <p:sp>
          <p:nvSpPr>
            <p:cNvPr id="19" name="Rectangle 18">
              <a:extLst>
                <a:ext uri="{FF2B5EF4-FFF2-40B4-BE49-F238E27FC236}">
                  <a16:creationId xmlns:a16="http://schemas.microsoft.com/office/drawing/2014/main" id="{7B1F327C-DE5D-4B74-8D8C-0F132920C239}"/>
                </a:ext>
              </a:extLst>
            </p:cNvPr>
            <p:cNvSpPr>
              <a:spLocks noChangeArrowheads="1"/>
            </p:cNvSpPr>
            <p:nvPr/>
          </p:nvSpPr>
          <p:spPr bwMode="auto">
            <a:xfrm>
              <a:off x="8776938" y="1946728"/>
              <a:ext cx="220668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b="1"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b="1"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b="1"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b="1"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b="1" kern="1200">
                  <a:solidFill>
                    <a:schemeClr val="tx1"/>
                  </a:solidFill>
                  <a:latin typeface="Arial" panose="020B0604020202020204" pitchFamily="34" charset="0"/>
                  <a:ea typeface="ＭＳ Ｐゴシック" panose="020B0600070205080204" pitchFamily="34" charset="-128"/>
                  <a:cs typeface="+mn-cs"/>
                </a:defRPr>
              </a:lvl9pPr>
            </a:lstStyle>
            <a:p>
              <a:pPr algn="ctr" eaLnBrk="1" hangingPunct="1">
                <a:spcBef>
                  <a:spcPct val="0"/>
                </a:spcBef>
                <a:buFontTx/>
                <a:buNone/>
              </a:pPr>
              <a:r>
                <a:rPr lang="en-US" altLang="en-US" sz="1600">
                  <a:solidFill>
                    <a:schemeClr val="tx2">
                      <a:lumMod val="50000"/>
                    </a:schemeClr>
                  </a:solidFill>
                </a:rPr>
                <a:t>PAUSE </a:t>
              </a:r>
            </a:p>
            <a:p>
              <a:pPr algn="ctr" eaLnBrk="1" hangingPunct="1"/>
              <a:r>
                <a:rPr lang="en-US" altLang="en-US" sz="1600">
                  <a:solidFill>
                    <a:schemeClr val="tx2">
                      <a:lumMod val="50000"/>
                    </a:schemeClr>
                  </a:solidFill>
                </a:rPr>
                <a:t>ring </a:t>
              </a:r>
              <a:r>
                <a:rPr lang="en-US" altLang="en-US" sz="1600">
                  <a:solidFill>
                    <a:srgbClr val="312F2C"/>
                  </a:solidFill>
                </a:rPr>
                <a:t>use until symptoms resolve. </a:t>
              </a:r>
              <a:r>
                <a:rPr lang="en-US" sz="1600">
                  <a:solidFill>
                    <a:srgbClr val="312F2C"/>
                  </a:solidFill>
                </a:rPr>
                <a:t>Offer </a:t>
              </a:r>
              <a:r>
                <a:rPr lang="en-US" sz="1600" b="1">
                  <a:solidFill>
                    <a:srgbClr val="312F2C"/>
                  </a:solidFill>
                </a:rPr>
                <a:t>alternative </a:t>
              </a:r>
              <a:r>
                <a:rPr lang="en-US" sz="1600" b="1" err="1">
                  <a:solidFill>
                    <a:srgbClr val="312F2C"/>
                  </a:solidFill>
                </a:rPr>
                <a:t>PrEP</a:t>
              </a:r>
              <a:r>
                <a:rPr lang="en-US" sz="1600" b="1">
                  <a:solidFill>
                    <a:srgbClr val="312F2C"/>
                  </a:solidFill>
                </a:rPr>
                <a:t> methods.</a:t>
              </a:r>
              <a:endParaRPr lang="en-US" sz="1800" b="1">
                <a:solidFill>
                  <a:srgbClr val="312F2C"/>
                </a:solidFill>
              </a:endParaRPr>
            </a:p>
          </p:txBody>
        </p:sp>
      </p:grpSp>
      <p:sp>
        <p:nvSpPr>
          <p:cNvPr id="10" name="TextBox 9">
            <a:extLst>
              <a:ext uri="{FF2B5EF4-FFF2-40B4-BE49-F238E27FC236}">
                <a16:creationId xmlns:a16="http://schemas.microsoft.com/office/drawing/2014/main" id="{522D0980-26B9-89BF-12D3-62E0FCD4FA27}"/>
              </a:ext>
            </a:extLst>
          </p:cNvPr>
          <p:cNvSpPr txBox="1"/>
          <p:nvPr/>
        </p:nvSpPr>
        <p:spPr>
          <a:xfrm>
            <a:off x="712537" y="5712045"/>
            <a:ext cx="8344966" cy="1015663"/>
          </a:xfrm>
          <a:prstGeom prst="rect">
            <a:avLst/>
          </a:prstGeom>
          <a:solidFill>
            <a:schemeClr val="accent3">
              <a:lumMod val="40000"/>
              <a:lumOff val="60000"/>
            </a:schemeClr>
          </a:solidFill>
        </p:spPr>
        <p:txBody>
          <a:bodyPr wrap="square" rtlCol="0">
            <a:spAutoFit/>
          </a:bodyPr>
          <a:lstStyle/>
          <a:p>
            <a:pPr lvl="1"/>
            <a:r>
              <a:rPr lang="en-US" sz="2000">
                <a:solidFill>
                  <a:schemeClr val="accent2"/>
                </a:solidFill>
              </a:rPr>
              <a:t>Pelvic exams are not required for </a:t>
            </a:r>
            <a:r>
              <a:rPr lang="en-US" sz="2000" err="1">
                <a:solidFill>
                  <a:schemeClr val="accent2"/>
                </a:solidFill>
              </a:rPr>
              <a:t>PrEP</a:t>
            </a:r>
            <a:r>
              <a:rPr lang="en-US" sz="2000">
                <a:solidFill>
                  <a:schemeClr val="accent2"/>
                </a:solidFill>
              </a:rPr>
              <a:t> ring provision and should only be done in response to participant complaints or as part of routine gynecological care.</a:t>
            </a:r>
            <a:endParaRPr lang="en-US" sz="2000" b="1">
              <a:solidFill>
                <a:schemeClr val="accent2"/>
              </a:solidFill>
            </a:endParaRPr>
          </a:p>
        </p:txBody>
      </p:sp>
      <p:sp>
        <p:nvSpPr>
          <p:cNvPr id="12" name="Rectangle 11">
            <a:extLst>
              <a:ext uri="{FF2B5EF4-FFF2-40B4-BE49-F238E27FC236}">
                <a16:creationId xmlns:a16="http://schemas.microsoft.com/office/drawing/2014/main" id="{3D641869-44BA-4F3C-5DB0-C8815005780D}"/>
              </a:ext>
            </a:extLst>
          </p:cNvPr>
          <p:cNvSpPr/>
          <p:nvPr/>
        </p:nvSpPr>
        <p:spPr>
          <a:xfrm>
            <a:off x="723884" y="5724073"/>
            <a:ext cx="424368" cy="3598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r" defTabSz="609523"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a:ln>
                  <a:noFill/>
                </a:ln>
                <a:solidFill>
                  <a:srgbClr val="FFFFFF"/>
                </a:solidFill>
                <a:effectLst/>
                <a:uLnTx/>
                <a:uFillTx/>
                <a:latin typeface="Century Gothic" panose="020F0302020204030204"/>
                <a:ea typeface="+mn-ea"/>
                <a:cs typeface="+mn-cs"/>
              </a:rPr>
              <a:t> </a:t>
            </a:r>
          </a:p>
        </p:txBody>
      </p:sp>
      <p:pic>
        <p:nvPicPr>
          <p:cNvPr id="11" name="Graphic 10" descr="Exclamation mark with solid fill">
            <a:extLst>
              <a:ext uri="{FF2B5EF4-FFF2-40B4-BE49-F238E27FC236}">
                <a16:creationId xmlns:a16="http://schemas.microsoft.com/office/drawing/2014/main" id="{AF3F6600-F791-3892-72F0-316D55279A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2537" y="5721162"/>
            <a:ext cx="447062" cy="341609"/>
          </a:xfrm>
          <a:prstGeom prst="rect">
            <a:avLst/>
          </a:prstGeom>
        </p:spPr>
      </p:pic>
    </p:spTree>
    <p:extLst>
      <p:ext uri="{BB962C8B-B14F-4D97-AF65-F5344CB8AC3E}">
        <p14:creationId xmlns:p14="http://schemas.microsoft.com/office/powerpoint/2010/main" val="22777975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3">
            <a:extLst>
              <a:ext uri="{FF2B5EF4-FFF2-40B4-BE49-F238E27FC236}">
                <a16:creationId xmlns:a16="http://schemas.microsoft.com/office/drawing/2014/main" id="{A4E040ED-3378-303C-62DC-112EE7BB2DFC}"/>
              </a:ext>
            </a:extLst>
          </p:cNvPr>
          <p:cNvSpPr>
            <a:spLocks noGrp="1"/>
          </p:cNvSpPr>
          <p:nvPr>
            <p:ph type="title"/>
          </p:nvPr>
        </p:nvSpPr>
        <p:spPr>
          <a:xfrm>
            <a:off x="0" y="190956"/>
            <a:ext cx="10930270" cy="1143000"/>
          </a:xfrm>
        </p:spPr>
        <p:txBody>
          <a:bodyPr/>
          <a:lstStyle/>
          <a:p>
            <a:r>
              <a:rPr lang="en-US"/>
              <a:t>PrEP Ring: Use during pregnancy</a:t>
            </a:r>
          </a:p>
        </p:txBody>
      </p:sp>
      <p:grpSp>
        <p:nvGrpSpPr>
          <p:cNvPr id="9" name="Group 8">
            <a:extLst>
              <a:ext uri="{FF2B5EF4-FFF2-40B4-BE49-F238E27FC236}">
                <a16:creationId xmlns:a16="http://schemas.microsoft.com/office/drawing/2014/main" id="{DF254DD4-213C-443C-8EB2-0E223AADCC2C}"/>
              </a:ext>
            </a:extLst>
          </p:cNvPr>
          <p:cNvGrpSpPr/>
          <p:nvPr/>
        </p:nvGrpSpPr>
        <p:grpSpPr>
          <a:xfrm>
            <a:off x="595824" y="5051684"/>
            <a:ext cx="10408808" cy="1394085"/>
            <a:chOff x="1065254" y="5123282"/>
            <a:chExt cx="10408808" cy="1323439"/>
          </a:xfrm>
        </p:grpSpPr>
        <p:grpSp>
          <p:nvGrpSpPr>
            <p:cNvPr id="10" name="Group 9">
              <a:extLst>
                <a:ext uri="{FF2B5EF4-FFF2-40B4-BE49-F238E27FC236}">
                  <a16:creationId xmlns:a16="http://schemas.microsoft.com/office/drawing/2014/main" id="{E83316AA-0F88-4934-9B9D-5FA72210E757}"/>
                </a:ext>
              </a:extLst>
            </p:cNvPr>
            <p:cNvGrpSpPr/>
            <p:nvPr/>
          </p:nvGrpSpPr>
          <p:grpSpPr>
            <a:xfrm>
              <a:off x="1065254" y="5123282"/>
              <a:ext cx="10408808" cy="1323439"/>
              <a:chOff x="522994" y="5106267"/>
              <a:chExt cx="10408808" cy="1323439"/>
            </a:xfrm>
          </p:grpSpPr>
          <p:sp>
            <p:nvSpPr>
              <p:cNvPr id="12" name="TextBox 11">
                <a:extLst>
                  <a:ext uri="{FF2B5EF4-FFF2-40B4-BE49-F238E27FC236}">
                    <a16:creationId xmlns:a16="http://schemas.microsoft.com/office/drawing/2014/main" id="{789C8D41-505E-4060-9C4E-D7C42492E767}"/>
                  </a:ext>
                </a:extLst>
              </p:cNvPr>
              <p:cNvSpPr txBox="1"/>
              <p:nvPr/>
            </p:nvSpPr>
            <p:spPr>
              <a:xfrm>
                <a:off x="522994" y="5106267"/>
                <a:ext cx="10408808" cy="1323439"/>
              </a:xfrm>
              <a:prstGeom prst="rect">
                <a:avLst/>
              </a:prstGeom>
              <a:solidFill>
                <a:schemeClr val="accent3">
                  <a:lumMod val="40000"/>
                  <a:lumOff val="60000"/>
                </a:schemeClr>
              </a:solidFill>
            </p:spPr>
            <p:txBody>
              <a:bodyPr wrap="square" rtlCol="0">
                <a:spAutoFit/>
              </a:bodyPr>
              <a:lstStyle/>
              <a:p>
                <a:pPr lvl="1"/>
                <a:r>
                  <a:rPr lang="en-US" sz="2000">
                    <a:solidFill>
                      <a:schemeClr val="accent2"/>
                    </a:solidFill>
                  </a:rPr>
                  <a:t>Providers and clients should weigh client preferences and ability to effectively use HIV prevention methods when considering whether the ring or another HIV prevention method, such as oral PrEP, should be used during pregnancy. The PrEP ring </a:t>
                </a:r>
                <a:r>
                  <a:rPr lang="en-US" sz="2000" i="1">
                    <a:solidFill>
                      <a:schemeClr val="accent2"/>
                    </a:solidFill>
                  </a:rPr>
                  <a:t>should not be used </a:t>
                </a:r>
                <a:r>
                  <a:rPr lang="en-US" sz="2000">
                    <a:solidFill>
                      <a:schemeClr val="accent2"/>
                    </a:solidFill>
                  </a:rPr>
                  <a:t>by pregnant clients who are having vaginal bleeding or after the bag of waters breaks. </a:t>
                </a:r>
              </a:p>
            </p:txBody>
          </p:sp>
          <p:sp>
            <p:nvSpPr>
              <p:cNvPr id="13" name="Rectangle 12">
                <a:extLst>
                  <a:ext uri="{FF2B5EF4-FFF2-40B4-BE49-F238E27FC236}">
                    <a16:creationId xmlns:a16="http://schemas.microsoft.com/office/drawing/2014/main" id="{8851BB54-F848-4406-87D5-6409A284D9B2}"/>
                  </a:ext>
                </a:extLst>
              </p:cNvPr>
              <p:cNvSpPr/>
              <p:nvPr/>
            </p:nvSpPr>
            <p:spPr>
              <a:xfrm>
                <a:off x="522994" y="5121030"/>
                <a:ext cx="424368" cy="3416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r" defTabSz="609523"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a:ln>
                      <a:noFill/>
                    </a:ln>
                    <a:solidFill>
                      <a:srgbClr val="FFFFFF"/>
                    </a:solidFill>
                    <a:effectLst/>
                    <a:uLnTx/>
                    <a:uFillTx/>
                    <a:latin typeface="Century Gothic" panose="020F0302020204030204"/>
                    <a:ea typeface="+mn-ea"/>
                    <a:cs typeface="+mn-cs"/>
                  </a:rPr>
                  <a:t> </a:t>
                </a:r>
              </a:p>
            </p:txBody>
          </p:sp>
        </p:grpSp>
        <p:pic>
          <p:nvPicPr>
            <p:cNvPr id="11" name="Graphic 10" descr="Exclamation mark with solid fill">
              <a:extLst>
                <a:ext uri="{FF2B5EF4-FFF2-40B4-BE49-F238E27FC236}">
                  <a16:creationId xmlns:a16="http://schemas.microsoft.com/office/drawing/2014/main" id="{009F9B15-B7C0-4260-B6DB-0251E77340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1625" y="5138045"/>
              <a:ext cx="422950" cy="341609"/>
            </a:xfrm>
            <a:prstGeom prst="rect">
              <a:avLst/>
            </a:prstGeom>
          </p:spPr>
        </p:pic>
      </p:grpSp>
      <p:sp>
        <p:nvSpPr>
          <p:cNvPr id="17" name="Content Placeholder 1">
            <a:extLst>
              <a:ext uri="{FF2B5EF4-FFF2-40B4-BE49-F238E27FC236}">
                <a16:creationId xmlns:a16="http://schemas.microsoft.com/office/drawing/2014/main" id="{2A43BC94-8EE7-4CD8-A23C-158B17EA5092}"/>
              </a:ext>
            </a:extLst>
          </p:cNvPr>
          <p:cNvSpPr>
            <a:spLocks noGrp="1"/>
          </p:cNvSpPr>
          <p:nvPr>
            <p:ph idx="11"/>
          </p:nvPr>
        </p:nvSpPr>
        <p:spPr>
          <a:xfrm>
            <a:off x="595824" y="1144977"/>
            <a:ext cx="7996406" cy="3527508"/>
          </a:xfrm>
        </p:spPr>
        <p:txBody>
          <a:bodyPr vert="horz" lIns="91440" tIns="45720" rIns="91440" bIns="45720" rtlCol="0" anchor="t">
            <a:noAutofit/>
          </a:bodyPr>
          <a:lstStyle/>
          <a:p>
            <a:pPr marL="0" indent="0">
              <a:buNone/>
            </a:pPr>
            <a:r>
              <a:rPr lang="en-US" sz="2400"/>
              <a:t>Data are limited (fewer than 300 pregnancy outcomes) on PrEP ring use by people who are pregnant</a:t>
            </a:r>
          </a:p>
          <a:p>
            <a:r>
              <a:rPr lang="en-US" sz="2400">
                <a:latin typeface="Calibri"/>
                <a:ea typeface="Roboto"/>
                <a:cs typeface="Calibri"/>
              </a:rPr>
              <a:t>So far, ring use in pregnancy appears to be safe and well tolerated</a:t>
            </a:r>
          </a:p>
          <a:p>
            <a:r>
              <a:rPr lang="en-US" sz="2400">
                <a:latin typeface="Calibri"/>
                <a:ea typeface="Roboto"/>
                <a:cs typeface="Calibri"/>
              </a:rPr>
              <a:t>Interim results from a safety study showed that adverse pregnancy outcomes and complications were uncommon among ring users, and similar to rates observed in surrounding communities (final results expected in 2024)</a:t>
            </a:r>
          </a:p>
          <a:p>
            <a:pPr marL="0" indent="0">
              <a:buNone/>
            </a:pPr>
            <a:r>
              <a:rPr lang="en-US" sz="2400">
                <a:latin typeface="Calibri"/>
                <a:ea typeface="Roboto"/>
                <a:cs typeface="Calibri"/>
              </a:rPr>
              <a:t>Animal studies have not shown harmful reproductive health effects related to the PrEP ring</a:t>
            </a:r>
          </a:p>
        </p:txBody>
      </p:sp>
      <p:pic>
        <p:nvPicPr>
          <p:cNvPr id="3" name="Picture 2" descr="Diagram&#10;&#10;Description automatically generated with medium confidence">
            <a:extLst>
              <a:ext uri="{FF2B5EF4-FFF2-40B4-BE49-F238E27FC236}">
                <a16:creationId xmlns:a16="http://schemas.microsoft.com/office/drawing/2014/main" id="{3103EE32-0FA5-4793-A09B-65373B844072}"/>
              </a:ext>
            </a:extLst>
          </p:cNvPr>
          <p:cNvPicPr>
            <a:picLocks noChangeAspect="1"/>
          </p:cNvPicPr>
          <p:nvPr/>
        </p:nvPicPr>
        <p:blipFill>
          <a:blip r:embed="rId5"/>
          <a:stretch>
            <a:fillRect/>
          </a:stretch>
        </p:blipFill>
        <p:spPr>
          <a:xfrm>
            <a:off x="8666592" y="1894958"/>
            <a:ext cx="2338040" cy="202754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373526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162F30-90F6-079C-1E8C-A340E450BE53}"/>
              </a:ext>
            </a:extLst>
          </p:cNvPr>
          <p:cNvSpPr>
            <a:spLocks noGrp="1"/>
          </p:cNvSpPr>
          <p:nvPr>
            <p:ph idx="11"/>
          </p:nvPr>
        </p:nvSpPr>
        <p:spPr>
          <a:xfrm>
            <a:off x="3565310" y="1333956"/>
            <a:ext cx="7679009" cy="5524044"/>
          </a:xfrm>
        </p:spPr>
        <p:txBody>
          <a:bodyPr vert="horz" lIns="91440" tIns="45720" rIns="91440" bIns="45720" rtlCol="0" anchor="t">
            <a:normAutofit fontScale="70000" lnSpcReduction="20000"/>
          </a:bodyPr>
          <a:lstStyle/>
          <a:p>
            <a:pPr>
              <a:lnSpc>
                <a:spcPct val="120000"/>
              </a:lnSpc>
            </a:pPr>
            <a:r>
              <a:rPr lang="en-US" sz="2400">
                <a:latin typeface="Calibri"/>
                <a:ea typeface="Roboto"/>
                <a:cs typeface="Calibri"/>
              </a:rPr>
              <a:t>During pregnancy, the </a:t>
            </a:r>
            <a:r>
              <a:rPr lang="en-US" sz="2400" err="1">
                <a:latin typeface="Calibri"/>
                <a:ea typeface="Roboto"/>
                <a:cs typeface="Calibri"/>
              </a:rPr>
              <a:t>PrEP</a:t>
            </a:r>
            <a:r>
              <a:rPr lang="en-US" sz="2400">
                <a:latin typeface="Calibri"/>
                <a:ea typeface="Roboto"/>
                <a:cs typeface="Calibri"/>
              </a:rPr>
              <a:t> ring should be removed if a participant experiences:</a:t>
            </a:r>
          </a:p>
          <a:p>
            <a:pPr lvl="1">
              <a:lnSpc>
                <a:spcPct val="120000"/>
              </a:lnSpc>
            </a:pPr>
            <a:r>
              <a:rPr lang="en-US">
                <a:latin typeface="Calibri"/>
                <a:ea typeface="Roboto"/>
                <a:cs typeface="Calibri"/>
              </a:rPr>
              <a:t>Active labor at any gestation (ring use can be restarted in cases of false labor)</a:t>
            </a:r>
          </a:p>
          <a:p>
            <a:pPr lvl="1">
              <a:lnSpc>
                <a:spcPct val="120000"/>
              </a:lnSpc>
            </a:pPr>
            <a:r>
              <a:rPr lang="en-US">
                <a:latin typeface="Calibri"/>
                <a:ea typeface="Roboto"/>
                <a:cs typeface="Calibri"/>
              </a:rPr>
              <a:t>Vaginal bleeding</a:t>
            </a:r>
          </a:p>
          <a:p>
            <a:pPr lvl="1">
              <a:lnSpc>
                <a:spcPct val="120000"/>
              </a:lnSpc>
            </a:pPr>
            <a:r>
              <a:rPr lang="en-US">
                <a:latin typeface="Calibri"/>
                <a:ea typeface="Roboto"/>
                <a:cs typeface="Calibri"/>
              </a:rPr>
              <a:t>Spontaneous or therapeutic abortion</a:t>
            </a:r>
          </a:p>
          <a:p>
            <a:pPr lvl="1">
              <a:lnSpc>
                <a:spcPct val="120000"/>
              </a:lnSpc>
            </a:pPr>
            <a:r>
              <a:rPr lang="en-US">
                <a:latin typeface="Calibri"/>
                <a:ea typeface="Roboto"/>
                <a:cs typeface="Calibri"/>
              </a:rPr>
              <a:t>Suspected or confirmed rupture of amniotic membranes (bag of waters*)</a:t>
            </a:r>
          </a:p>
          <a:p>
            <a:pPr lvl="1">
              <a:lnSpc>
                <a:spcPct val="120000"/>
              </a:lnSpc>
            </a:pPr>
            <a:r>
              <a:rPr lang="en-US">
                <a:latin typeface="Calibri"/>
                <a:ea typeface="Roboto"/>
                <a:cs typeface="Calibri"/>
              </a:rPr>
              <a:t>Cervical cerclage (treatment for cervical insufficiency)</a:t>
            </a:r>
          </a:p>
          <a:p>
            <a:pPr lvl="1">
              <a:lnSpc>
                <a:spcPct val="120000"/>
              </a:lnSpc>
            </a:pPr>
            <a:r>
              <a:rPr lang="en-US">
                <a:latin typeface="Calibri"/>
                <a:ea typeface="Roboto"/>
                <a:cs typeface="Calibri"/>
              </a:rPr>
              <a:t>Suspected or confirmed intrauterine infection</a:t>
            </a:r>
          </a:p>
          <a:p>
            <a:pPr marL="0" indent="0">
              <a:lnSpc>
                <a:spcPct val="120000"/>
              </a:lnSpc>
              <a:buNone/>
            </a:pPr>
            <a:r>
              <a:rPr lang="en-US" sz="2400">
                <a:latin typeface="Calibri"/>
                <a:ea typeface="Roboto"/>
                <a:cs typeface="Calibri"/>
              </a:rPr>
              <a:t>The </a:t>
            </a:r>
            <a:r>
              <a:rPr lang="en-US" sz="2400" err="1">
                <a:latin typeface="Calibri"/>
                <a:ea typeface="Roboto"/>
                <a:cs typeface="Calibri"/>
              </a:rPr>
              <a:t>PrEP</a:t>
            </a:r>
            <a:r>
              <a:rPr lang="en-US" sz="2400">
                <a:latin typeface="Calibri"/>
                <a:ea typeface="Roboto"/>
                <a:cs typeface="Calibri"/>
              </a:rPr>
              <a:t> ring can be removed by the participant or provider. However, in some situations, (e.g., vaginal bleeding, suspected or confirmed ruptured membranes, intrauterine infection), it is ideal for removal to be carried out by a health care provider wearing sterile gloves. </a:t>
            </a:r>
            <a:r>
              <a:rPr lang="en-US" sz="2400" b="1">
                <a:latin typeface="Calibri"/>
                <a:ea typeface="Roboto"/>
                <a:cs typeface="Calibri"/>
              </a:rPr>
              <a:t>The </a:t>
            </a:r>
            <a:r>
              <a:rPr lang="en-US" sz="2400" b="1" err="1">
                <a:latin typeface="Calibri"/>
                <a:ea typeface="Roboto"/>
                <a:cs typeface="Calibri"/>
              </a:rPr>
              <a:t>PrEP</a:t>
            </a:r>
            <a:r>
              <a:rPr lang="en-US" sz="2400" b="1">
                <a:latin typeface="Calibri"/>
                <a:ea typeface="Roboto"/>
                <a:cs typeface="Calibri"/>
              </a:rPr>
              <a:t> ring has not been shown to cause such issues; rather, people experiencing them usually stop use of vaginally delivered medications. </a:t>
            </a:r>
          </a:p>
          <a:p>
            <a:pPr marL="0" indent="0" algn="r">
              <a:lnSpc>
                <a:spcPct val="120000"/>
              </a:lnSpc>
              <a:buNone/>
            </a:pPr>
            <a:r>
              <a:rPr lang="en-US" sz="1700" b="1">
                <a:latin typeface="Calibri"/>
                <a:ea typeface="Roboto"/>
                <a:cs typeface="Calibri"/>
              </a:rPr>
              <a:t>*</a:t>
            </a:r>
            <a:r>
              <a:rPr lang="en-US" sz="1700">
                <a:latin typeface="Calibri"/>
                <a:ea typeface="Roboto"/>
                <a:cs typeface="Calibri"/>
              </a:rPr>
              <a:t>Please use locally relevant term as appropriate</a:t>
            </a:r>
          </a:p>
        </p:txBody>
      </p:sp>
      <p:pic>
        <p:nvPicPr>
          <p:cNvPr id="5" name="Picture 4">
            <a:extLst>
              <a:ext uri="{FF2B5EF4-FFF2-40B4-BE49-F238E27FC236}">
                <a16:creationId xmlns:a16="http://schemas.microsoft.com/office/drawing/2014/main" id="{10F48DE1-3027-088F-AE55-D075E91C2FB1}"/>
              </a:ext>
            </a:extLst>
          </p:cNvPr>
          <p:cNvPicPr>
            <a:picLocks noChangeAspect="1"/>
          </p:cNvPicPr>
          <p:nvPr/>
        </p:nvPicPr>
        <p:blipFill>
          <a:blip r:embed="rId2"/>
          <a:stretch>
            <a:fillRect/>
          </a:stretch>
        </p:blipFill>
        <p:spPr>
          <a:xfrm>
            <a:off x="796566" y="1335359"/>
            <a:ext cx="2673494" cy="4430783"/>
          </a:xfrm>
          <a:prstGeom prst="rect">
            <a:avLst/>
          </a:prstGeom>
          <a:ln>
            <a:noFill/>
          </a:ln>
          <a:effectLst>
            <a:outerShdw blurRad="292100" dist="139700" dir="2700000" algn="tl" rotWithShape="0">
              <a:srgbClr val="333333">
                <a:alpha val="65000"/>
              </a:srgbClr>
            </a:outerShdw>
          </a:effectLst>
        </p:spPr>
      </p:pic>
      <p:sp>
        <p:nvSpPr>
          <p:cNvPr id="3" name="Title 2">
            <a:extLst>
              <a:ext uri="{FF2B5EF4-FFF2-40B4-BE49-F238E27FC236}">
                <a16:creationId xmlns:a16="http://schemas.microsoft.com/office/drawing/2014/main" id="{2D58B346-E1A3-543B-9909-10107D679EBF}"/>
              </a:ext>
            </a:extLst>
          </p:cNvPr>
          <p:cNvSpPr>
            <a:spLocks noGrp="1"/>
          </p:cNvSpPr>
          <p:nvPr>
            <p:ph type="title"/>
          </p:nvPr>
        </p:nvSpPr>
        <p:spPr>
          <a:xfrm>
            <a:off x="0" y="190956"/>
            <a:ext cx="10515600" cy="1143000"/>
          </a:xfrm>
        </p:spPr>
        <p:txBody>
          <a:bodyPr anchor="ctr">
            <a:normAutofit/>
          </a:bodyPr>
          <a:lstStyle/>
          <a:p>
            <a:r>
              <a:rPr lang="en-US" err="1"/>
              <a:t>PrEP</a:t>
            </a:r>
            <a:r>
              <a:rPr lang="en-US"/>
              <a:t> Ring: Removal during pregnancy</a:t>
            </a:r>
          </a:p>
        </p:txBody>
      </p:sp>
    </p:spTree>
    <p:extLst>
      <p:ext uri="{BB962C8B-B14F-4D97-AF65-F5344CB8AC3E}">
        <p14:creationId xmlns:p14="http://schemas.microsoft.com/office/powerpoint/2010/main" val="2849365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DE1970-98B7-02DA-B2E7-ED95C0E253FB}"/>
              </a:ext>
            </a:extLst>
          </p:cNvPr>
          <p:cNvSpPr>
            <a:spLocks noGrp="1"/>
          </p:cNvSpPr>
          <p:nvPr>
            <p:ph type="title"/>
          </p:nvPr>
        </p:nvSpPr>
        <p:spPr>
          <a:xfrm>
            <a:off x="0" y="190956"/>
            <a:ext cx="10515600" cy="695477"/>
          </a:xfrm>
        </p:spPr>
        <p:txBody>
          <a:bodyPr>
            <a:normAutofit/>
          </a:bodyPr>
          <a:lstStyle/>
          <a:p>
            <a:r>
              <a:rPr lang="en-US">
                <a:latin typeface="Poppins SemiBold"/>
                <a:ea typeface="Roboto"/>
                <a:cs typeface="Poppins SemiBold"/>
              </a:rPr>
              <a:t>PrEP Ring: Starting or re-starting after delivery</a:t>
            </a:r>
            <a:endParaRPr lang="en-US"/>
          </a:p>
        </p:txBody>
      </p:sp>
      <p:sp>
        <p:nvSpPr>
          <p:cNvPr id="2" name="Content Placeholder 1">
            <a:extLst>
              <a:ext uri="{FF2B5EF4-FFF2-40B4-BE49-F238E27FC236}">
                <a16:creationId xmlns:a16="http://schemas.microsoft.com/office/drawing/2014/main" id="{FA8B07B7-50B9-76B3-B939-240A94DA24F5}"/>
              </a:ext>
            </a:extLst>
          </p:cNvPr>
          <p:cNvSpPr>
            <a:spLocks noGrp="1"/>
          </p:cNvSpPr>
          <p:nvPr>
            <p:ph idx="1"/>
          </p:nvPr>
        </p:nvSpPr>
        <p:spPr>
          <a:xfrm>
            <a:off x="245405" y="1093983"/>
            <a:ext cx="9428314" cy="4790341"/>
          </a:xfrm>
        </p:spPr>
        <p:txBody>
          <a:bodyPr vert="horz" lIns="91440" tIns="45720" rIns="91440" bIns="45720" rtlCol="0" anchor="t">
            <a:noAutofit/>
          </a:bodyPr>
          <a:lstStyle/>
          <a:p>
            <a:r>
              <a:rPr lang="en-US" sz="2400" dirty="0">
                <a:latin typeface="Calibri"/>
                <a:ea typeface="Times New Roman"/>
                <a:cs typeface="Calibri"/>
              </a:rPr>
              <a:t>In general, encourage clients to wait until 6 weeks postpartum to resume or start </a:t>
            </a:r>
            <a:r>
              <a:rPr lang="en-US" sz="2400" dirty="0" err="1">
                <a:latin typeface="Calibri"/>
                <a:ea typeface="Times New Roman"/>
                <a:cs typeface="Calibri"/>
              </a:rPr>
              <a:t>PrEP</a:t>
            </a:r>
            <a:r>
              <a:rPr lang="en-US" sz="2400" dirty="0">
                <a:latin typeface="Calibri"/>
                <a:ea typeface="Times New Roman"/>
                <a:cs typeface="Calibri"/>
              </a:rPr>
              <a:t> ring use and vaginal intercourse</a:t>
            </a:r>
            <a:endParaRPr lang="en-US" sz="2400" dirty="0"/>
          </a:p>
          <a:p>
            <a:pPr lvl="1"/>
            <a:r>
              <a:rPr lang="en-US" sz="2000" dirty="0">
                <a:latin typeface="Calibri"/>
                <a:ea typeface="Times New Roman"/>
                <a:cs typeface="Calibri"/>
              </a:rPr>
              <a:t>Facilitates vaginal and cesarean scar healing, promotes maternal rest, allows for cervix to close, uterus to return to normal size, and vaginal bleeding to diminish</a:t>
            </a:r>
          </a:p>
          <a:p>
            <a:r>
              <a:rPr lang="en-US" sz="2400" dirty="0">
                <a:latin typeface="Calibri"/>
                <a:ea typeface="Times New Roman"/>
                <a:cs typeface="Calibri"/>
              </a:rPr>
              <a:t>However, likelihood of HIV exposure should be considered and discussed with the participant</a:t>
            </a:r>
            <a:endParaRPr lang="en-US" sz="2400" dirty="0"/>
          </a:p>
          <a:p>
            <a:pPr lvl="1"/>
            <a:r>
              <a:rPr lang="en-US" sz="2000" dirty="0">
                <a:latin typeface="Calibri"/>
                <a:ea typeface="Times New Roman"/>
                <a:cs typeface="Calibri"/>
              </a:rPr>
              <a:t>Vaginal intercourse or sexual assault may occur prior to 6 weeks postpartum</a:t>
            </a:r>
          </a:p>
          <a:p>
            <a:r>
              <a:rPr lang="en-US" sz="2400" dirty="0">
                <a:latin typeface="Calibri"/>
                <a:ea typeface="Times New Roman"/>
                <a:cs typeface="Calibri"/>
              </a:rPr>
              <a:t>Previous </a:t>
            </a:r>
            <a:r>
              <a:rPr lang="en-US" sz="2400" dirty="0" err="1">
                <a:latin typeface="Calibri"/>
                <a:ea typeface="Times New Roman"/>
                <a:cs typeface="Calibri"/>
              </a:rPr>
              <a:t>PrEP</a:t>
            </a:r>
            <a:r>
              <a:rPr lang="en-US" sz="2400" dirty="0">
                <a:latin typeface="Calibri"/>
                <a:ea typeface="Times New Roman"/>
                <a:cs typeface="Calibri"/>
              </a:rPr>
              <a:t> ring research did not include people less than 6 weeks postpartum, so evidence is limited</a:t>
            </a:r>
            <a:endParaRPr lang="en-US" sz="2400" dirty="0"/>
          </a:p>
          <a:p>
            <a:pPr lvl="1"/>
            <a:r>
              <a:rPr lang="en-US" sz="2000" dirty="0">
                <a:latin typeface="Calibri"/>
                <a:ea typeface="Roboto"/>
                <a:cs typeface="Calibri"/>
              </a:rPr>
              <a:t>However, the </a:t>
            </a:r>
            <a:r>
              <a:rPr lang="en-US" sz="2000" dirty="0" err="1">
                <a:latin typeface="Calibri"/>
                <a:ea typeface="Roboto"/>
                <a:cs typeface="Calibri"/>
              </a:rPr>
              <a:t>PrEP</a:t>
            </a:r>
            <a:r>
              <a:rPr lang="en-US" sz="2000" dirty="0">
                <a:latin typeface="Calibri"/>
                <a:ea typeface="Roboto"/>
                <a:cs typeface="Calibri"/>
              </a:rPr>
              <a:t> ring is unlikely to be problematic for pregnant people who are not experiencing vaginal pain or heavy vaginal bleeding in the postpartum period</a:t>
            </a:r>
            <a:endParaRPr lang="en-US" sz="1600" dirty="0">
              <a:latin typeface="Calibri"/>
              <a:cs typeface="Calibri"/>
            </a:endParaRPr>
          </a:p>
          <a:p>
            <a:r>
              <a:rPr lang="en-US" sz="2400" dirty="0">
                <a:latin typeface="Calibri"/>
                <a:ea typeface="Roboto"/>
                <a:cs typeface="Calibri"/>
              </a:rPr>
              <a:t>Use clinical judgment, considering the above factors, when counseling participants</a:t>
            </a:r>
            <a:endParaRPr lang="en-US" sz="2400" dirty="0">
              <a:latin typeface="Calibri"/>
              <a:cs typeface="Calibri"/>
            </a:endParaRPr>
          </a:p>
          <a:p>
            <a:pPr lvl="1"/>
            <a:endParaRPr lang="en-US" sz="2000" dirty="0">
              <a:latin typeface="Calibri"/>
              <a:cs typeface="Calibri"/>
            </a:endParaRPr>
          </a:p>
        </p:txBody>
      </p:sp>
      <p:pic>
        <p:nvPicPr>
          <p:cNvPr id="5" name="Picture 4">
            <a:extLst>
              <a:ext uri="{FF2B5EF4-FFF2-40B4-BE49-F238E27FC236}">
                <a16:creationId xmlns:a16="http://schemas.microsoft.com/office/drawing/2014/main" id="{5262AE44-44CD-0272-BDFB-EDD733BAA471}"/>
              </a:ext>
            </a:extLst>
          </p:cNvPr>
          <p:cNvPicPr>
            <a:picLocks noChangeAspect="1"/>
          </p:cNvPicPr>
          <p:nvPr/>
        </p:nvPicPr>
        <p:blipFill>
          <a:blip r:embed="rId3"/>
          <a:stretch>
            <a:fillRect/>
          </a:stretch>
        </p:blipFill>
        <p:spPr>
          <a:xfrm>
            <a:off x="9483139" y="2848374"/>
            <a:ext cx="1642445" cy="2189951"/>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30A4158D-1AFE-FED2-43C5-CAA809CE221E}"/>
              </a:ext>
            </a:extLst>
          </p:cNvPr>
          <p:cNvSpPr txBox="1"/>
          <p:nvPr/>
        </p:nvSpPr>
        <p:spPr>
          <a:xfrm>
            <a:off x="124110" y="6091874"/>
            <a:ext cx="11001474" cy="646331"/>
          </a:xfrm>
          <a:prstGeom prst="rect">
            <a:avLst/>
          </a:prstGeom>
          <a:solidFill>
            <a:schemeClr val="accent3">
              <a:lumMod val="40000"/>
              <a:lumOff val="60000"/>
            </a:schemeClr>
          </a:solidFill>
        </p:spPr>
        <p:txBody>
          <a:bodyPr wrap="square" lIns="91440" tIns="45720" rIns="91440" bIns="45720" rtlCol="0" anchor="t">
            <a:spAutoFit/>
          </a:bodyPr>
          <a:lstStyle/>
          <a:p>
            <a:pPr marL="114300" lvl="1"/>
            <a:r>
              <a:rPr lang="en-US">
                <a:cs typeface="Calibri"/>
              </a:rPr>
              <a:t>Vaginal spotting may be normal in the postnatal period and is more common among those using progestin-only methods of family planning, such as DMPA-IM, DMPA-SC, NET-EN, or progestin-only oral contraceptive pills.</a:t>
            </a:r>
          </a:p>
        </p:txBody>
      </p:sp>
    </p:spTree>
    <p:extLst>
      <p:ext uri="{BB962C8B-B14F-4D97-AF65-F5344CB8AC3E}">
        <p14:creationId xmlns:p14="http://schemas.microsoft.com/office/powerpoint/2010/main" val="21491190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A4482-EE3C-DB70-1397-1515C332F48F}"/>
              </a:ext>
            </a:extLst>
          </p:cNvPr>
          <p:cNvSpPr>
            <a:spLocks noGrp="1"/>
          </p:cNvSpPr>
          <p:nvPr>
            <p:ph type="title"/>
          </p:nvPr>
        </p:nvSpPr>
        <p:spPr/>
        <p:txBody>
          <a:bodyPr/>
          <a:lstStyle/>
          <a:p>
            <a:r>
              <a:rPr lang="en-US">
                <a:latin typeface="Poppins SemiBold"/>
                <a:ea typeface="Roboto"/>
                <a:cs typeface="Poppins SemiBold"/>
              </a:rPr>
              <a:t>PrEP Ring: Starting or re-starting after pregnancy loss</a:t>
            </a:r>
            <a:endParaRPr lang="en-US"/>
          </a:p>
        </p:txBody>
      </p:sp>
      <p:sp>
        <p:nvSpPr>
          <p:cNvPr id="3" name="Content Placeholder 2">
            <a:extLst>
              <a:ext uri="{FF2B5EF4-FFF2-40B4-BE49-F238E27FC236}">
                <a16:creationId xmlns:a16="http://schemas.microsoft.com/office/drawing/2014/main" id="{7CEF54F0-7EFB-56DB-DA9D-2A59BA72BF19}"/>
              </a:ext>
            </a:extLst>
          </p:cNvPr>
          <p:cNvSpPr>
            <a:spLocks noGrp="1"/>
          </p:cNvSpPr>
          <p:nvPr>
            <p:ph idx="1"/>
          </p:nvPr>
        </p:nvSpPr>
        <p:spPr>
          <a:xfrm>
            <a:off x="838199" y="1328872"/>
            <a:ext cx="6391322" cy="4848091"/>
          </a:xfrm>
        </p:spPr>
        <p:txBody>
          <a:bodyPr vert="horz" lIns="91440" tIns="45720" rIns="91440" bIns="45720" rtlCol="0" anchor="t">
            <a:noAutofit/>
          </a:bodyPr>
          <a:lstStyle/>
          <a:p>
            <a:r>
              <a:rPr lang="en-US">
                <a:latin typeface="Calibri"/>
                <a:ea typeface="Times New Roman"/>
                <a:cs typeface="Calibri"/>
              </a:rPr>
              <a:t>Following pregnancy loss, use clinical judgement for when to resume PrEP ring. Factors to consider:</a:t>
            </a:r>
          </a:p>
          <a:p>
            <a:pPr lvl="1"/>
            <a:r>
              <a:rPr lang="en-US">
                <a:latin typeface="Calibri"/>
                <a:ea typeface="Times New Roman"/>
                <a:cs typeface="Calibri"/>
              </a:rPr>
              <a:t>Gestational age at time of pregnancy loss</a:t>
            </a:r>
          </a:p>
          <a:p>
            <a:pPr lvl="1"/>
            <a:r>
              <a:rPr lang="en-US">
                <a:latin typeface="Calibri"/>
                <a:ea typeface="Times New Roman"/>
                <a:cs typeface="Calibri"/>
              </a:rPr>
              <a:t>Whether client is experiencing any pain or heavy vaginal bleeding</a:t>
            </a:r>
          </a:p>
          <a:p>
            <a:pPr lvl="1"/>
            <a:r>
              <a:rPr lang="en-US">
                <a:latin typeface="Calibri"/>
                <a:ea typeface="Times New Roman"/>
                <a:cs typeface="Calibri"/>
              </a:rPr>
              <a:t>Likelihood of HIV exposure and whether client has resumed or expects shortly to resume vaginal sex</a:t>
            </a:r>
          </a:p>
          <a:p>
            <a:pPr lvl="1"/>
            <a:r>
              <a:rPr lang="en-US">
                <a:latin typeface="Calibri"/>
                <a:ea typeface="Roboto"/>
                <a:cs typeface="Calibri"/>
              </a:rPr>
              <a:t>Client's reproductive health priorities, including whether and when she may attempt conception again</a:t>
            </a:r>
            <a:endParaRPr lang="en-US"/>
          </a:p>
          <a:p>
            <a:endParaRPr lang="en-US"/>
          </a:p>
        </p:txBody>
      </p:sp>
      <p:pic>
        <p:nvPicPr>
          <p:cNvPr id="5" name="Picture 4" descr="A close-up of hands shaking&#10;&#10;Description automatically generated with medium confidence">
            <a:extLst>
              <a:ext uri="{FF2B5EF4-FFF2-40B4-BE49-F238E27FC236}">
                <a16:creationId xmlns:a16="http://schemas.microsoft.com/office/drawing/2014/main" id="{6F1CF0CB-E796-84B5-330C-AFEBCF93D308}"/>
              </a:ext>
            </a:extLst>
          </p:cNvPr>
          <p:cNvPicPr>
            <a:picLocks noChangeAspect="1"/>
          </p:cNvPicPr>
          <p:nvPr/>
        </p:nvPicPr>
        <p:blipFill>
          <a:blip r:embed="rId2"/>
          <a:stretch>
            <a:fillRect/>
          </a:stretch>
        </p:blipFill>
        <p:spPr>
          <a:xfrm>
            <a:off x="7239221" y="2241547"/>
            <a:ext cx="3900332" cy="2387606"/>
          </a:xfrm>
          <a:prstGeom prst="rect">
            <a:avLst/>
          </a:prstGeom>
        </p:spPr>
      </p:pic>
    </p:spTree>
    <p:extLst>
      <p:ext uri="{BB962C8B-B14F-4D97-AF65-F5344CB8AC3E}">
        <p14:creationId xmlns:p14="http://schemas.microsoft.com/office/powerpoint/2010/main" val="8681414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B79E03C-01F6-6F7C-6BB6-EA8CCD7071F1}"/>
              </a:ext>
            </a:extLst>
          </p:cNvPr>
          <p:cNvSpPr>
            <a:spLocks noGrp="1"/>
          </p:cNvSpPr>
          <p:nvPr>
            <p:ph idx="11"/>
          </p:nvPr>
        </p:nvSpPr>
        <p:spPr>
          <a:xfrm>
            <a:off x="3336324" y="1344891"/>
            <a:ext cx="7461039" cy="4826627"/>
          </a:xfrm>
        </p:spPr>
        <p:txBody>
          <a:bodyPr vert="horz" lIns="91440" tIns="45720" rIns="91440" bIns="45720" rtlCol="0">
            <a:noAutofit/>
          </a:bodyPr>
          <a:lstStyle/>
          <a:p>
            <a:r>
              <a:rPr lang="en-US" sz="2400"/>
              <a:t>The PrEP ring is compatible with:</a:t>
            </a:r>
          </a:p>
          <a:p>
            <a:pPr lvl="1"/>
            <a:r>
              <a:rPr lang="en-US" sz="2000"/>
              <a:t>Vaccines against COVID-19, tetanus, and pertussis </a:t>
            </a:r>
          </a:p>
          <a:p>
            <a:pPr lvl="1"/>
            <a:r>
              <a:rPr lang="en-US" sz="2000"/>
              <a:t>Iron and folic acid tablets, multiple micronutrient supplements, prenatal vitamins, calcium supplements, and vitamin A</a:t>
            </a:r>
          </a:p>
          <a:p>
            <a:pPr lvl="1"/>
            <a:r>
              <a:rPr lang="en-US" sz="2000"/>
              <a:t>Penicillin injection and other antibiotics for STI treatment</a:t>
            </a:r>
          </a:p>
          <a:p>
            <a:pPr lvl="1"/>
            <a:r>
              <a:rPr lang="en-US" sz="2000"/>
              <a:t>Antibiotics for asymptomatic bacteriuria, UTI, respiratory infection, or other suspected bacterial infections</a:t>
            </a:r>
          </a:p>
          <a:p>
            <a:pPr lvl="1"/>
            <a:r>
              <a:rPr lang="en-US" sz="2000"/>
              <a:t>Intermittent prophylactic treatment of malaria in pregnancy with </a:t>
            </a:r>
            <a:r>
              <a:rPr lang="en-US" sz="2000" err="1"/>
              <a:t>sulfadoxine</a:t>
            </a:r>
            <a:r>
              <a:rPr lang="en-US" sz="2000"/>
              <a:t>-pyrimethamine (in settings where this is used)</a:t>
            </a:r>
          </a:p>
          <a:p>
            <a:pPr lvl="1"/>
            <a:r>
              <a:rPr lang="en-US" sz="2000"/>
              <a:t>Preventive chemotherapy (deworming), using single-dose albendazole (400 mg) or mebendazole (500 mg)</a:t>
            </a:r>
          </a:p>
          <a:p>
            <a:pPr lvl="1"/>
            <a:r>
              <a:rPr lang="en-US" sz="2000"/>
              <a:t>Multiple micronutrient supplements, balanced energy and protein supplements</a:t>
            </a:r>
          </a:p>
          <a:p>
            <a:pPr lvl="1"/>
            <a:r>
              <a:rPr lang="en-US" sz="2000"/>
              <a:t>Stool softeners such as docusate sodium</a:t>
            </a:r>
          </a:p>
          <a:p>
            <a:pPr lvl="1"/>
            <a:r>
              <a:rPr lang="en-US" sz="2000"/>
              <a:t>Vaginally administered miconazole nitrate*</a:t>
            </a:r>
          </a:p>
          <a:p>
            <a:endParaRPr lang="en-US" sz="2000"/>
          </a:p>
        </p:txBody>
      </p:sp>
      <p:pic>
        <p:nvPicPr>
          <p:cNvPr id="5" name="Picture 4" descr="Chart&#10;&#10;Description automatically generated">
            <a:extLst>
              <a:ext uri="{FF2B5EF4-FFF2-40B4-BE49-F238E27FC236}">
                <a16:creationId xmlns:a16="http://schemas.microsoft.com/office/drawing/2014/main" id="{D392690F-6B1C-54A5-5BD3-3044844F50B9}"/>
              </a:ext>
            </a:extLst>
          </p:cNvPr>
          <p:cNvPicPr>
            <a:picLocks noChangeAspect="1"/>
          </p:cNvPicPr>
          <p:nvPr/>
        </p:nvPicPr>
        <p:blipFill rotWithShape="1">
          <a:blip r:embed="rId2"/>
          <a:srcRect t="21245" b="23935"/>
          <a:stretch/>
        </p:blipFill>
        <p:spPr>
          <a:xfrm rot="16200000">
            <a:off x="-821798" y="2879623"/>
            <a:ext cx="5474192" cy="2100650"/>
          </a:xfrm>
          <a:prstGeom prst="rect">
            <a:avLst/>
          </a:prstGeom>
          <a:noFill/>
        </p:spPr>
      </p:pic>
      <p:sp>
        <p:nvSpPr>
          <p:cNvPr id="3" name="Title 2">
            <a:extLst>
              <a:ext uri="{FF2B5EF4-FFF2-40B4-BE49-F238E27FC236}">
                <a16:creationId xmlns:a16="http://schemas.microsoft.com/office/drawing/2014/main" id="{78F26A72-C9C3-0D3F-0BD6-421D902EEB68}"/>
              </a:ext>
            </a:extLst>
          </p:cNvPr>
          <p:cNvSpPr>
            <a:spLocks noGrp="1"/>
          </p:cNvSpPr>
          <p:nvPr>
            <p:ph type="title"/>
          </p:nvPr>
        </p:nvSpPr>
        <p:spPr>
          <a:xfrm>
            <a:off x="0" y="190956"/>
            <a:ext cx="10515600" cy="1143000"/>
          </a:xfrm>
        </p:spPr>
        <p:txBody>
          <a:bodyPr anchor="ctr">
            <a:normAutofit/>
          </a:bodyPr>
          <a:lstStyle/>
          <a:p>
            <a:r>
              <a:rPr lang="en-US" sz="2800" err="1"/>
              <a:t>PrEP</a:t>
            </a:r>
            <a:r>
              <a:rPr lang="en-US" sz="2800"/>
              <a:t> Ring: Compatibility with medicines commonly used in antenatal and postnatal periods</a:t>
            </a:r>
          </a:p>
        </p:txBody>
      </p:sp>
      <p:sp>
        <p:nvSpPr>
          <p:cNvPr id="4" name="TextBox 3">
            <a:extLst>
              <a:ext uri="{FF2B5EF4-FFF2-40B4-BE49-F238E27FC236}">
                <a16:creationId xmlns:a16="http://schemas.microsoft.com/office/drawing/2014/main" id="{C5CE1376-A9BA-C15F-FFDF-33DB89E76203}"/>
              </a:ext>
            </a:extLst>
          </p:cNvPr>
          <p:cNvSpPr txBox="1"/>
          <p:nvPr/>
        </p:nvSpPr>
        <p:spPr>
          <a:xfrm>
            <a:off x="4473569" y="6237737"/>
            <a:ext cx="6720109" cy="577081"/>
          </a:xfrm>
          <a:prstGeom prst="rect">
            <a:avLst/>
          </a:prstGeom>
          <a:noFill/>
        </p:spPr>
        <p:txBody>
          <a:bodyPr wrap="square" rtlCol="0">
            <a:spAutoFit/>
          </a:bodyPr>
          <a:lstStyle/>
          <a:p>
            <a:pPr algn="r"/>
            <a:r>
              <a:rPr lang="en-US" sz="1050"/>
              <a:t>*Vaginally administered miconazole may reduce </a:t>
            </a:r>
            <a:r>
              <a:rPr lang="en-US" sz="1050" err="1"/>
              <a:t>dapivirine</a:t>
            </a:r>
            <a:r>
              <a:rPr lang="en-US" sz="1050"/>
              <a:t> concentrations within the vagina. Additional HIV prevention methods should be used.</a:t>
            </a:r>
          </a:p>
          <a:p>
            <a:pPr algn="r"/>
            <a:r>
              <a:rPr lang="en-US" sz="1050" b="1"/>
              <a:t>Additional counseling considerations on </a:t>
            </a:r>
            <a:r>
              <a:rPr lang="en-US" sz="1050" b="1" err="1"/>
              <a:t>PrEP</a:t>
            </a:r>
            <a:r>
              <a:rPr lang="en-US" sz="1050" b="1"/>
              <a:t> ring use during pregnancy and breastfeeding are located in Annex 1</a:t>
            </a:r>
          </a:p>
        </p:txBody>
      </p:sp>
    </p:spTree>
    <p:extLst>
      <p:ext uri="{BB962C8B-B14F-4D97-AF65-F5344CB8AC3E}">
        <p14:creationId xmlns:p14="http://schemas.microsoft.com/office/powerpoint/2010/main" val="1729830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3">
            <a:extLst>
              <a:ext uri="{FF2B5EF4-FFF2-40B4-BE49-F238E27FC236}">
                <a16:creationId xmlns:a16="http://schemas.microsoft.com/office/drawing/2014/main" id="{A4E040ED-3378-303C-62DC-112EE7BB2DFC}"/>
              </a:ext>
            </a:extLst>
          </p:cNvPr>
          <p:cNvSpPr>
            <a:spLocks noGrp="1"/>
          </p:cNvSpPr>
          <p:nvPr>
            <p:ph type="title"/>
          </p:nvPr>
        </p:nvSpPr>
        <p:spPr>
          <a:xfrm>
            <a:off x="0" y="190956"/>
            <a:ext cx="10930270" cy="1143000"/>
          </a:xfrm>
        </p:spPr>
        <p:txBody>
          <a:bodyPr/>
          <a:lstStyle/>
          <a:p>
            <a:r>
              <a:rPr lang="en-US"/>
              <a:t>PrEP Ring: Use during breastfeeding</a:t>
            </a:r>
          </a:p>
        </p:txBody>
      </p:sp>
      <p:grpSp>
        <p:nvGrpSpPr>
          <p:cNvPr id="9" name="Group 8">
            <a:extLst>
              <a:ext uri="{FF2B5EF4-FFF2-40B4-BE49-F238E27FC236}">
                <a16:creationId xmlns:a16="http://schemas.microsoft.com/office/drawing/2014/main" id="{DF254DD4-213C-443C-8EB2-0E223AADCC2C}"/>
              </a:ext>
            </a:extLst>
          </p:cNvPr>
          <p:cNvGrpSpPr/>
          <p:nvPr/>
        </p:nvGrpSpPr>
        <p:grpSpPr>
          <a:xfrm>
            <a:off x="521462" y="5490477"/>
            <a:ext cx="10046224" cy="1026792"/>
            <a:chOff x="1061231" y="5195374"/>
            <a:chExt cx="9224197" cy="1200576"/>
          </a:xfrm>
        </p:grpSpPr>
        <p:grpSp>
          <p:nvGrpSpPr>
            <p:cNvPr id="10" name="Group 9">
              <a:extLst>
                <a:ext uri="{FF2B5EF4-FFF2-40B4-BE49-F238E27FC236}">
                  <a16:creationId xmlns:a16="http://schemas.microsoft.com/office/drawing/2014/main" id="{E83316AA-0F88-4934-9B9D-5FA72210E757}"/>
                </a:ext>
              </a:extLst>
            </p:cNvPr>
            <p:cNvGrpSpPr/>
            <p:nvPr/>
          </p:nvGrpSpPr>
          <p:grpSpPr>
            <a:xfrm>
              <a:off x="1061231" y="5208387"/>
              <a:ext cx="9224197" cy="1187563"/>
              <a:chOff x="518971" y="5191372"/>
              <a:chExt cx="9224197" cy="1187563"/>
            </a:xfrm>
          </p:grpSpPr>
          <p:sp>
            <p:nvSpPr>
              <p:cNvPr id="12" name="TextBox 11">
                <a:extLst>
                  <a:ext uri="{FF2B5EF4-FFF2-40B4-BE49-F238E27FC236}">
                    <a16:creationId xmlns:a16="http://schemas.microsoft.com/office/drawing/2014/main" id="{789C8D41-505E-4060-9C4E-D7C42492E767}"/>
                  </a:ext>
                </a:extLst>
              </p:cNvPr>
              <p:cNvSpPr txBox="1"/>
              <p:nvPr/>
            </p:nvSpPr>
            <p:spPr>
              <a:xfrm>
                <a:off x="518971" y="5191372"/>
                <a:ext cx="9224197" cy="1187563"/>
              </a:xfrm>
              <a:prstGeom prst="rect">
                <a:avLst/>
              </a:prstGeom>
              <a:solidFill>
                <a:schemeClr val="accent3">
                  <a:lumMod val="40000"/>
                  <a:lumOff val="60000"/>
                </a:schemeClr>
              </a:solidFill>
            </p:spPr>
            <p:txBody>
              <a:bodyPr wrap="square" rtlCol="0">
                <a:spAutoFit/>
              </a:bodyPr>
              <a:lstStyle/>
              <a:p>
                <a:pPr lvl="1"/>
                <a:r>
                  <a:rPr lang="en-US" sz="2000">
                    <a:solidFill>
                      <a:schemeClr val="accent2"/>
                    </a:solidFill>
                  </a:rPr>
                  <a:t>Providers and clients should weigh the known benefits of breastfeeding for clients and their infants, and the risks associated with human milk substitutes. A shared decision-making process should guide the selection of HIV prevention options.</a:t>
                </a:r>
                <a:endParaRPr lang="en-US" sz="2000" b="1">
                  <a:solidFill>
                    <a:schemeClr val="accent2"/>
                  </a:solidFill>
                </a:endParaRPr>
              </a:p>
            </p:txBody>
          </p:sp>
          <p:sp>
            <p:nvSpPr>
              <p:cNvPr id="13" name="Rectangle 12">
                <a:extLst>
                  <a:ext uri="{FF2B5EF4-FFF2-40B4-BE49-F238E27FC236}">
                    <a16:creationId xmlns:a16="http://schemas.microsoft.com/office/drawing/2014/main" id="{8851BB54-F848-4406-87D5-6409A284D9B2}"/>
                  </a:ext>
                </a:extLst>
              </p:cNvPr>
              <p:cNvSpPr/>
              <p:nvPr/>
            </p:nvSpPr>
            <p:spPr>
              <a:xfrm>
                <a:off x="522994" y="5191372"/>
                <a:ext cx="424368" cy="3416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r" defTabSz="609523"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a:ln>
                      <a:noFill/>
                    </a:ln>
                    <a:solidFill>
                      <a:srgbClr val="FFFFFF"/>
                    </a:solidFill>
                    <a:effectLst/>
                    <a:uLnTx/>
                    <a:uFillTx/>
                    <a:latin typeface="Century Gothic" panose="020F0302020204030204"/>
                    <a:ea typeface="+mn-ea"/>
                    <a:cs typeface="+mn-cs"/>
                  </a:rPr>
                  <a:t> </a:t>
                </a:r>
              </a:p>
            </p:txBody>
          </p:sp>
        </p:grpSp>
        <p:pic>
          <p:nvPicPr>
            <p:cNvPr id="11" name="Graphic 10" descr="Exclamation mark with solid fill">
              <a:extLst>
                <a:ext uri="{FF2B5EF4-FFF2-40B4-BE49-F238E27FC236}">
                  <a16:creationId xmlns:a16="http://schemas.microsoft.com/office/drawing/2014/main" id="{009F9B15-B7C0-4260-B6DB-0251E77340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1231" y="5195374"/>
              <a:ext cx="422950" cy="341609"/>
            </a:xfrm>
            <a:prstGeom prst="rect">
              <a:avLst/>
            </a:prstGeom>
          </p:spPr>
        </p:pic>
      </p:grpSp>
      <p:sp>
        <p:nvSpPr>
          <p:cNvPr id="17" name="Content Placeholder 1">
            <a:extLst>
              <a:ext uri="{FF2B5EF4-FFF2-40B4-BE49-F238E27FC236}">
                <a16:creationId xmlns:a16="http://schemas.microsoft.com/office/drawing/2014/main" id="{2A43BC94-8EE7-4CD8-A23C-158B17EA5092}"/>
              </a:ext>
            </a:extLst>
          </p:cNvPr>
          <p:cNvSpPr>
            <a:spLocks noGrp="1"/>
          </p:cNvSpPr>
          <p:nvPr>
            <p:ph idx="11"/>
          </p:nvPr>
        </p:nvSpPr>
        <p:spPr>
          <a:xfrm>
            <a:off x="765546" y="1282267"/>
            <a:ext cx="6251942" cy="4161479"/>
          </a:xfrm>
        </p:spPr>
        <p:txBody>
          <a:bodyPr vert="horz" lIns="91440" tIns="45720" rIns="91440" bIns="45720" rtlCol="0" anchor="t">
            <a:noAutofit/>
          </a:bodyPr>
          <a:lstStyle/>
          <a:p>
            <a:r>
              <a:rPr lang="en-US" sz="2400">
                <a:latin typeface="Calibri"/>
                <a:ea typeface="Roboto"/>
                <a:cs typeface="Calibri"/>
              </a:rPr>
              <a:t>Results from a recent trial of </a:t>
            </a:r>
            <a:r>
              <a:rPr lang="en-US" sz="2400" err="1">
                <a:latin typeface="Calibri"/>
                <a:ea typeface="Roboto"/>
                <a:cs typeface="Calibri"/>
              </a:rPr>
              <a:t>PrEP</a:t>
            </a:r>
            <a:r>
              <a:rPr lang="en-US" sz="2400">
                <a:latin typeface="Calibri"/>
                <a:ea typeface="Roboto"/>
                <a:cs typeface="Calibri"/>
              </a:rPr>
              <a:t> ring use during breastfeeding have been released </a:t>
            </a:r>
            <a:endParaRPr lang="en-US" sz="2400"/>
          </a:p>
          <a:p>
            <a:r>
              <a:rPr lang="en-US" sz="2400">
                <a:latin typeface="Calibri"/>
                <a:ea typeface="Roboto"/>
                <a:cs typeface="Calibri"/>
              </a:rPr>
              <a:t>Early results from this trial indicated that </a:t>
            </a:r>
            <a:r>
              <a:rPr lang="en-US" sz="2400" err="1">
                <a:latin typeface="Calibri"/>
                <a:ea typeface="Roboto"/>
                <a:cs typeface="Calibri"/>
              </a:rPr>
              <a:t>PrEP</a:t>
            </a:r>
            <a:r>
              <a:rPr lang="en-US" sz="2400">
                <a:latin typeface="Calibri"/>
                <a:ea typeface="Roboto"/>
                <a:cs typeface="Calibri"/>
              </a:rPr>
              <a:t> ring use was safe and well tolerated for breastfeeding people and their infants</a:t>
            </a:r>
            <a:endParaRPr lang="en-US" sz="2400"/>
          </a:p>
          <a:p>
            <a:r>
              <a:rPr lang="en-US" sz="2400" err="1">
                <a:latin typeface="Calibri"/>
                <a:ea typeface="Roboto"/>
                <a:cs typeface="Calibri"/>
              </a:rPr>
              <a:t>PrEP</a:t>
            </a:r>
            <a:r>
              <a:rPr lang="en-US" sz="2400">
                <a:latin typeface="Calibri"/>
                <a:ea typeface="Roboto"/>
                <a:cs typeface="Calibri"/>
              </a:rPr>
              <a:t> ring use during breastfeeding appears to be safe for both the pregnant person and their infant</a:t>
            </a:r>
          </a:p>
          <a:p>
            <a:r>
              <a:rPr lang="en-US" sz="2400" err="1">
                <a:latin typeface="Calibri"/>
                <a:ea typeface="Roboto"/>
                <a:cs typeface="Calibri"/>
              </a:rPr>
              <a:t>Dapivirine</a:t>
            </a:r>
            <a:r>
              <a:rPr lang="en-US" sz="2400">
                <a:latin typeface="Calibri"/>
                <a:ea typeface="Roboto"/>
                <a:cs typeface="Calibri"/>
              </a:rPr>
              <a:t> can pass into breast milk, but at very low levels that are very unlikely to affect infants</a:t>
            </a:r>
          </a:p>
        </p:txBody>
      </p:sp>
      <p:pic>
        <p:nvPicPr>
          <p:cNvPr id="4" name="Picture 3" descr="A picture containing text&#10;&#10;Description automatically generated">
            <a:extLst>
              <a:ext uri="{FF2B5EF4-FFF2-40B4-BE49-F238E27FC236}">
                <a16:creationId xmlns:a16="http://schemas.microsoft.com/office/drawing/2014/main" id="{7B8E07A6-0160-443E-B9D1-AE84A3EA25CB}"/>
              </a:ext>
            </a:extLst>
          </p:cNvPr>
          <p:cNvPicPr>
            <a:picLocks noChangeAspect="1"/>
          </p:cNvPicPr>
          <p:nvPr/>
        </p:nvPicPr>
        <p:blipFill>
          <a:blip r:embed="rId5"/>
          <a:stretch>
            <a:fillRect/>
          </a:stretch>
        </p:blipFill>
        <p:spPr>
          <a:xfrm>
            <a:off x="6903395" y="1036243"/>
            <a:ext cx="4140969" cy="4184200"/>
          </a:xfrm>
          <a:prstGeom prst="rect">
            <a:avLst/>
          </a:prstGeom>
          <a:ln>
            <a:noFill/>
          </a:ln>
          <a:effectLst>
            <a:outerShdw blurRad="190500" algn="tl" rotWithShape="0">
              <a:srgbClr val="000000">
                <a:alpha val="70000"/>
              </a:srgbClr>
            </a:outerShdw>
          </a:effectLst>
        </p:spPr>
      </p:pic>
      <p:sp>
        <p:nvSpPr>
          <p:cNvPr id="14" name="TextBox 13">
            <a:extLst>
              <a:ext uri="{FF2B5EF4-FFF2-40B4-BE49-F238E27FC236}">
                <a16:creationId xmlns:a16="http://schemas.microsoft.com/office/drawing/2014/main" id="{040B2696-708E-9FBD-6DDC-686749ABF295}"/>
              </a:ext>
            </a:extLst>
          </p:cNvPr>
          <p:cNvSpPr txBox="1"/>
          <p:nvPr/>
        </p:nvSpPr>
        <p:spPr>
          <a:xfrm>
            <a:off x="4606919" y="6596390"/>
            <a:ext cx="6720109" cy="261610"/>
          </a:xfrm>
          <a:prstGeom prst="rect">
            <a:avLst/>
          </a:prstGeom>
          <a:noFill/>
        </p:spPr>
        <p:txBody>
          <a:bodyPr wrap="none" rtlCol="0">
            <a:spAutoFit/>
          </a:bodyPr>
          <a:lstStyle/>
          <a:p>
            <a:r>
              <a:rPr lang="en-US" sz="1100"/>
              <a:t>*Additional counseling considerations on </a:t>
            </a:r>
            <a:r>
              <a:rPr lang="en-US" sz="1100" err="1"/>
              <a:t>PrEP</a:t>
            </a:r>
            <a:r>
              <a:rPr lang="en-US" sz="1100"/>
              <a:t> ring use during pregnancy and breastfeeding are located in Annex 1</a:t>
            </a:r>
          </a:p>
        </p:txBody>
      </p:sp>
    </p:spTree>
    <p:extLst>
      <p:ext uri="{BB962C8B-B14F-4D97-AF65-F5344CB8AC3E}">
        <p14:creationId xmlns:p14="http://schemas.microsoft.com/office/powerpoint/2010/main" val="19049606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D1B558-09B1-9CCA-5E46-88F242E39231}"/>
              </a:ext>
            </a:extLst>
          </p:cNvPr>
          <p:cNvSpPr>
            <a:spLocks noGrp="1"/>
          </p:cNvSpPr>
          <p:nvPr>
            <p:ph type="body" sz="quarter" idx="13"/>
          </p:nvPr>
        </p:nvSpPr>
        <p:spPr/>
        <p:txBody>
          <a:bodyPr/>
          <a:lstStyle/>
          <a:p>
            <a:r>
              <a:rPr lang="en-US"/>
              <a:t>1</a:t>
            </a:r>
          </a:p>
        </p:txBody>
      </p:sp>
      <p:sp>
        <p:nvSpPr>
          <p:cNvPr id="3" name="Text Placeholder 2">
            <a:extLst>
              <a:ext uri="{FF2B5EF4-FFF2-40B4-BE49-F238E27FC236}">
                <a16:creationId xmlns:a16="http://schemas.microsoft.com/office/drawing/2014/main" id="{F7BA7B3E-1A7C-B66D-CD5A-3E15C2C0BE57}"/>
              </a:ext>
            </a:extLst>
          </p:cNvPr>
          <p:cNvSpPr>
            <a:spLocks noGrp="1"/>
          </p:cNvSpPr>
          <p:nvPr>
            <p:ph type="body" sz="quarter" idx="14"/>
          </p:nvPr>
        </p:nvSpPr>
        <p:spPr/>
        <p:txBody>
          <a:bodyPr/>
          <a:lstStyle/>
          <a:p>
            <a:r>
              <a:rPr lang="en-US"/>
              <a:t>Vaginal Rings + </a:t>
            </a:r>
            <a:r>
              <a:rPr lang="en-US" err="1"/>
              <a:t>PrEP</a:t>
            </a:r>
            <a:r>
              <a:rPr lang="en-US"/>
              <a:t> Ring Basics</a:t>
            </a:r>
          </a:p>
        </p:txBody>
      </p:sp>
    </p:spTree>
    <p:extLst>
      <p:ext uri="{BB962C8B-B14F-4D97-AF65-F5344CB8AC3E}">
        <p14:creationId xmlns:p14="http://schemas.microsoft.com/office/powerpoint/2010/main" val="29275812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3">
            <a:extLst>
              <a:ext uri="{FF2B5EF4-FFF2-40B4-BE49-F238E27FC236}">
                <a16:creationId xmlns:a16="http://schemas.microsoft.com/office/drawing/2014/main" id="{A4E040ED-3378-303C-62DC-112EE7BB2DFC}"/>
              </a:ext>
            </a:extLst>
          </p:cNvPr>
          <p:cNvSpPr>
            <a:spLocks noGrp="1"/>
          </p:cNvSpPr>
          <p:nvPr>
            <p:ph type="title"/>
          </p:nvPr>
        </p:nvSpPr>
        <p:spPr>
          <a:xfrm>
            <a:off x="0" y="253361"/>
            <a:ext cx="10363200" cy="1143000"/>
          </a:xfrm>
        </p:spPr>
        <p:txBody>
          <a:bodyPr/>
          <a:lstStyle/>
          <a:p>
            <a:r>
              <a:rPr lang="en-US"/>
              <a:t>PrEP Ring: Use by trans and non-binary people</a:t>
            </a:r>
          </a:p>
        </p:txBody>
      </p:sp>
      <p:grpSp>
        <p:nvGrpSpPr>
          <p:cNvPr id="9" name="Group 8">
            <a:extLst>
              <a:ext uri="{FF2B5EF4-FFF2-40B4-BE49-F238E27FC236}">
                <a16:creationId xmlns:a16="http://schemas.microsoft.com/office/drawing/2014/main" id="{DF254DD4-213C-443C-8EB2-0E223AADCC2C}"/>
              </a:ext>
            </a:extLst>
          </p:cNvPr>
          <p:cNvGrpSpPr/>
          <p:nvPr/>
        </p:nvGrpSpPr>
        <p:grpSpPr>
          <a:xfrm>
            <a:off x="521463" y="5629891"/>
            <a:ext cx="8959210" cy="1028676"/>
            <a:chOff x="1061231" y="5195374"/>
            <a:chExt cx="9224197" cy="1028676"/>
          </a:xfrm>
        </p:grpSpPr>
        <p:grpSp>
          <p:nvGrpSpPr>
            <p:cNvPr id="10" name="Group 9">
              <a:extLst>
                <a:ext uri="{FF2B5EF4-FFF2-40B4-BE49-F238E27FC236}">
                  <a16:creationId xmlns:a16="http://schemas.microsoft.com/office/drawing/2014/main" id="{E83316AA-0F88-4934-9B9D-5FA72210E757}"/>
                </a:ext>
              </a:extLst>
            </p:cNvPr>
            <p:cNvGrpSpPr/>
            <p:nvPr/>
          </p:nvGrpSpPr>
          <p:grpSpPr>
            <a:xfrm>
              <a:off x="1061231" y="5208387"/>
              <a:ext cx="9224197" cy="1015663"/>
              <a:chOff x="518971" y="5191372"/>
              <a:chExt cx="9224197" cy="1015663"/>
            </a:xfrm>
          </p:grpSpPr>
          <p:sp>
            <p:nvSpPr>
              <p:cNvPr id="12" name="TextBox 11">
                <a:extLst>
                  <a:ext uri="{FF2B5EF4-FFF2-40B4-BE49-F238E27FC236}">
                    <a16:creationId xmlns:a16="http://schemas.microsoft.com/office/drawing/2014/main" id="{789C8D41-505E-4060-9C4E-D7C42492E767}"/>
                  </a:ext>
                </a:extLst>
              </p:cNvPr>
              <p:cNvSpPr txBox="1"/>
              <p:nvPr/>
            </p:nvSpPr>
            <p:spPr>
              <a:xfrm>
                <a:off x="518971" y="5191372"/>
                <a:ext cx="9224197" cy="1015663"/>
              </a:xfrm>
              <a:prstGeom prst="rect">
                <a:avLst/>
              </a:prstGeom>
              <a:solidFill>
                <a:schemeClr val="accent3">
                  <a:lumMod val="40000"/>
                  <a:lumOff val="60000"/>
                </a:schemeClr>
              </a:solidFill>
            </p:spPr>
            <p:txBody>
              <a:bodyPr wrap="square" rtlCol="0">
                <a:spAutoFit/>
              </a:bodyPr>
              <a:lstStyle/>
              <a:p>
                <a:pPr lvl="1"/>
                <a:r>
                  <a:rPr lang="en-US" sz="2000">
                    <a:solidFill>
                      <a:schemeClr val="accent2"/>
                    </a:solidFill>
                  </a:rPr>
                  <a:t>Providers and clients should weigh the client’s lifestyle, HIV prevention needs and goals, and make the decision that best supports the client’s preferences for HIV prevention.</a:t>
                </a:r>
                <a:endParaRPr lang="en-US" sz="2000" b="1">
                  <a:solidFill>
                    <a:schemeClr val="accent2"/>
                  </a:solidFill>
                </a:endParaRPr>
              </a:p>
            </p:txBody>
          </p:sp>
          <p:sp>
            <p:nvSpPr>
              <p:cNvPr id="13" name="Rectangle 12">
                <a:extLst>
                  <a:ext uri="{FF2B5EF4-FFF2-40B4-BE49-F238E27FC236}">
                    <a16:creationId xmlns:a16="http://schemas.microsoft.com/office/drawing/2014/main" id="{8851BB54-F848-4406-87D5-6409A284D9B2}"/>
                  </a:ext>
                </a:extLst>
              </p:cNvPr>
              <p:cNvSpPr/>
              <p:nvPr/>
            </p:nvSpPr>
            <p:spPr>
              <a:xfrm>
                <a:off x="522994" y="5191372"/>
                <a:ext cx="424368" cy="3416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r" defTabSz="609523"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a:ln>
                      <a:noFill/>
                    </a:ln>
                    <a:solidFill>
                      <a:srgbClr val="FFFFFF"/>
                    </a:solidFill>
                    <a:effectLst/>
                    <a:uLnTx/>
                    <a:uFillTx/>
                    <a:latin typeface="Century Gothic" panose="020F0302020204030204"/>
                    <a:ea typeface="+mn-ea"/>
                    <a:cs typeface="+mn-cs"/>
                  </a:rPr>
                  <a:t> </a:t>
                </a:r>
              </a:p>
            </p:txBody>
          </p:sp>
        </p:grpSp>
        <p:pic>
          <p:nvPicPr>
            <p:cNvPr id="11" name="Graphic 10" descr="Exclamation mark with solid fill">
              <a:extLst>
                <a:ext uri="{FF2B5EF4-FFF2-40B4-BE49-F238E27FC236}">
                  <a16:creationId xmlns:a16="http://schemas.microsoft.com/office/drawing/2014/main" id="{009F9B15-B7C0-4260-B6DB-0251E77340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1231" y="5195374"/>
              <a:ext cx="422950" cy="341609"/>
            </a:xfrm>
            <a:prstGeom prst="rect">
              <a:avLst/>
            </a:prstGeom>
          </p:spPr>
        </p:pic>
      </p:grpSp>
      <p:sp>
        <p:nvSpPr>
          <p:cNvPr id="17" name="Content Placeholder 1">
            <a:extLst>
              <a:ext uri="{FF2B5EF4-FFF2-40B4-BE49-F238E27FC236}">
                <a16:creationId xmlns:a16="http://schemas.microsoft.com/office/drawing/2014/main" id="{2A43BC94-8EE7-4CD8-A23C-158B17EA5092}"/>
              </a:ext>
            </a:extLst>
          </p:cNvPr>
          <p:cNvSpPr>
            <a:spLocks noGrp="1"/>
          </p:cNvSpPr>
          <p:nvPr>
            <p:ph idx="11"/>
          </p:nvPr>
        </p:nvSpPr>
        <p:spPr>
          <a:xfrm>
            <a:off x="765546" y="1493520"/>
            <a:ext cx="8214332" cy="3949738"/>
          </a:xfrm>
        </p:spPr>
        <p:txBody>
          <a:bodyPr/>
          <a:lstStyle/>
          <a:p>
            <a:pPr marL="0" indent="0">
              <a:buNone/>
            </a:pPr>
            <a:r>
              <a:rPr lang="en-US" sz="2400"/>
              <a:t>The </a:t>
            </a:r>
            <a:r>
              <a:rPr lang="en-US" sz="2400" err="1"/>
              <a:t>PrEP</a:t>
            </a:r>
            <a:r>
              <a:rPr lang="en-US" sz="2400"/>
              <a:t> ring has only been studied among people assigned female at birth.</a:t>
            </a:r>
          </a:p>
          <a:p>
            <a:pPr lvl="1"/>
            <a:r>
              <a:rPr lang="en-US" sz="1800"/>
              <a:t>Participants in ring trials were not asked their gender identity</a:t>
            </a:r>
          </a:p>
          <a:p>
            <a:pPr lvl="1"/>
            <a:r>
              <a:rPr lang="en-US" sz="1800"/>
              <a:t>All participants in ring clinical trials underwent pelvic exams during participation</a:t>
            </a:r>
          </a:p>
          <a:p>
            <a:pPr lvl="1"/>
            <a:r>
              <a:rPr lang="en-US" sz="1800"/>
              <a:t>People assigned male at birth were not included as ring users during ring clinical trials</a:t>
            </a:r>
          </a:p>
          <a:p>
            <a:pPr lvl="1"/>
            <a:r>
              <a:rPr lang="en-US" sz="1800"/>
              <a:t>Although data was collected on medications taken by ring users during the trials, there was insufficient evidence around gender-affirming hormone use</a:t>
            </a:r>
          </a:p>
          <a:p>
            <a:pPr marL="0" indent="0">
              <a:buNone/>
            </a:pPr>
            <a:r>
              <a:rPr lang="en-US" sz="2400"/>
              <a:t>It is likely that the </a:t>
            </a:r>
            <a:r>
              <a:rPr lang="en-US" sz="2400" err="1"/>
              <a:t>PrEP</a:t>
            </a:r>
            <a:r>
              <a:rPr lang="en-US" sz="2400"/>
              <a:t> ring can be used by people assigned female at birth who would like to prevent HIV during receptive vaginal sex, regardless of their gender identity.</a:t>
            </a:r>
          </a:p>
        </p:txBody>
      </p:sp>
      <p:pic>
        <p:nvPicPr>
          <p:cNvPr id="3" name="Picture 2">
            <a:extLst>
              <a:ext uri="{FF2B5EF4-FFF2-40B4-BE49-F238E27FC236}">
                <a16:creationId xmlns:a16="http://schemas.microsoft.com/office/drawing/2014/main" id="{D2C8F6BD-6D8B-42D6-8FF0-AD5672BC0EED}"/>
              </a:ext>
            </a:extLst>
          </p:cNvPr>
          <p:cNvPicPr>
            <a:picLocks noChangeAspect="1"/>
          </p:cNvPicPr>
          <p:nvPr/>
        </p:nvPicPr>
        <p:blipFill>
          <a:blip r:embed="rId5"/>
          <a:stretch>
            <a:fillRect/>
          </a:stretch>
        </p:blipFill>
        <p:spPr>
          <a:xfrm>
            <a:off x="9480672" y="944884"/>
            <a:ext cx="1647825" cy="5553075"/>
          </a:xfrm>
          <a:prstGeom prst="rect">
            <a:avLst/>
          </a:prstGeom>
        </p:spPr>
      </p:pic>
    </p:spTree>
    <p:extLst>
      <p:ext uri="{BB962C8B-B14F-4D97-AF65-F5344CB8AC3E}">
        <p14:creationId xmlns:p14="http://schemas.microsoft.com/office/powerpoint/2010/main" val="1898691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3">
            <a:extLst>
              <a:ext uri="{FF2B5EF4-FFF2-40B4-BE49-F238E27FC236}">
                <a16:creationId xmlns:a16="http://schemas.microsoft.com/office/drawing/2014/main" id="{A4E040ED-3378-303C-62DC-112EE7BB2DFC}"/>
              </a:ext>
            </a:extLst>
          </p:cNvPr>
          <p:cNvSpPr>
            <a:spLocks noGrp="1"/>
          </p:cNvSpPr>
          <p:nvPr>
            <p:ph type="title"/>
          </p:nvPr>
        </p:nvSpPr>
        <p:spPr>
          <a:xfrm>
            <a:off x="0" y="190956"/>
            <a:ext cx="10738884" cy="1143000"/>
          </a:xfrm>
        </p:spPr>
        <p:txBody>
          <a:bodyPr/>
          <a:lstStyle/>
          <a:p>
            <a:r>
              <a:rPr lang="en-US"/>
              <a:t>PrEP Ring: Storage</a:t>
            </a:r>
          </a:p>
        </p:txBody>
      </p:sp>
      <p:sp>
        <p:nvSpPr>
          <p:cNvPr id="17" name="Content Placeholder 1">
            <a:extLst>
              <a:ext uri="{FF2B5EF4-FFF2-40B4-BE49-F238E27FC236}">
                <a16:creationId xmlns:a16="http://schemas.microsoft.com/office/drawing/2014/main" id="{2A43BC94-8EE7-4CD8-A23C-158B17EA5092}"/>
              </a:ext>
            </a:extLst>
          </p:cNvPr>
          <p:cNvSpPr>
            <a:spLocks noGrp="1"/>
          </p:cNvSpPr>
          <p:nvPr>
            <p:ph idx="11"/>
          </p:nvPr>
        </p:nvSpPr>
        <p:spPr>
          <a:xfrm>
            <a:off x="765545" y="1350336"/>
            <a:ext cx="4976036" cy="4826627"/>
          </a:xfrm>
        </p:spPr>
        <p:txBody>
          <a:bodyPr/>
          <a:lstStyle/>
          <a:p>
            <a:pPr marL="0" indent="0">
              <a:buNone/>
            </a:pPr>
            <a:r>
              <a:rPr lang="en-US" i="1"/>
              <a:t>The shelf life of the PrEP ring is 5 years</a:t>
            </a:r>
          </a:p>
          <a:p>
            <a:r>
              <a:rPr lang="en-US"/>
              <a:t>Package labels include the expiry date</a:t>
            </a:r>
          </a:p>
          <a:p>
            <a:r>
              <a:rPr lang="en-US"/>
              <a:t>The ring does not require special storage conditions</a:t>
            </a:r>
          </a:p>
          <a:p>
            <a:r>
              <a:rPr lang="en-US"/>
              <a:t>Unused rings should be kept in a cool, dry place away from children and in the original package until it is time to be inserted</a:t>
            </a:r>
          </a:p>
          <a:p>
            <a:pPr marL="0" indent="0" algn="r">
              <a:buNone/>
            </a:pPr>
            <a:r>
              <a:rPr lang="en-US" sz="1200">
                <a:hlinkClick r:id="rId2"/>
              </a:rPr>
              <a:t>https://www.ema.europa.eu/en/dapivirine-vaginal-ring-25-mg-h-w-2168</a:t>
            </a:r>
            <a:r>
              <a:rPr lang="en-US" sz="1200"/>
              <a:t> </a:t>
            </a:r>
          </a:p>
        </p:txBody>
      </p:sp>
      <p:pic>
        <p:nvPicPr>
          <p:cNvPr id="7" name="Picture 6">
            <a:extLst>
              <a:ext uri="{FF2B5EF4-FFF2-40B4-BE49-F238E27FC236}">
                <a16:creationId xmlns:a16="http://schemas.microsoft.com/office/drawing/2014/main" id="{D2C97E84-F6DC-4845-8620-AA1BB2414BB5}"/>
              </a:ext>
            </a:extLst>
          </p:cNvPr>
          <p:cNvPicPr>
            <a:picLocks noChangeAspect="1"/>
          </p:cNvPicPr>
          <p:nvPr/>
        </p:nvPicPr>
        <p:blipFill rotWithShape="1">
          <a:blip r:embed="rId3"/>
          <a:srcRect t="9537"/>
          <a:stretch/>
        </p:blipFill>
        <p:spPr>
          <a:xfrm>
            <a:off x="6220047" y="0"/>
            <a:ext cx="5054010" cy="6858000"/>
          </a:xfrm>
          <a:prstGeom prst="rect">
            <a:avLst/>
          </a:prstGeom>
        </p:spPr>
      </p:pic>
    </p:spTree>
    <p:extLst>
      <p:ext uri="{BB962C8B-B14F-4D97-AF65-F5344CB8AC3E}">
        <p14:creationId xmlns:p14="http://schemas.microsoft.com/office/powerpoint/2010/main" val="9778245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E6D3EE8-991D-480D-BAA0-314A5C2E3006}"/>
              </a:ext>
            </a:extLst>
          </p:cNvPr>
          <p:cNvSpPr/>
          <p:nvPr/>
        </p:nvSpPr>
        <p:spPr>
          <a:xfrm>
            <a:off x="6876570" y="1246629"/>
            <a:ext cx="4403650" cy="5624623"/>
          </a:xfrm>
          <a:prstGeom prst="rect">
            <a:avLst/>
          </a:prstGeom>
          <a:solidFill>
            <a:srgbClr val="056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16" name="Title 3">
            <a:extLst>
              <a:ext uri="{FF2B5EF4-FFF2-40B4-BE49-F238E27FC236}">
                <a16:creationId xmlns:a16="http://schemas.microsoft.com/office/drawing/2014/main" id="{A4E040ED-3378-303C-62DC-112EE7BB2DFC}"/>
              </a:ext>
            </a:extLst>
          </p:cNvPr>
          <p:cNvSpPr>
            <a:spLocks noGrp="1"/>
          </p:cNvSpPr>
          <p:nvPr>
            <p:ph type="title"/>
          </p:nvPr>
        </p:nvSpPr>
        <p:spPr>
          <a:xfrm>
            <a:off x="0" y="190956"/>
            <a:ext cx="10930270" cy="1143000"/>
          </a:xfrm>
        </p:spPr>
        <p:txBody>
          <a:bodyPr/>
          <a:lstStyle/>
          <a:p>
            <a:r>
              <a:rPr lang="en-US"/>
              <a:t>The PrEP Ring and Intimate Partner Violence</a:t>
            </a:r>
          </a:p>
        </p:txBody>
      </p:sp>
      <p:sp>
        <p:nvSpPr>
          <p:cNvPr id="17" name="Content Placeholder 1">
            <a:extLst>
              <a:ext uri="{FF2B5EF4-FFF2-40B4-BE49-F238E27FC236}">
                <a16:creationId xmlns:a16="http://schemas.microsoft.com/office/drawing/2014/main" id="{2A43BC94-8EE7-4CD8-A23C-158B17EA5092}"/>
              </a:ext>
            </a:extLst>
          </p:cNvPr>
          <p:cNvSpPr>
            <a:spLocks noGrp="1"/>
          </p:cNvSpPr>
          <p:nvPr>
            <p:ph idx="11"/>
          </p:nvPr>
        </p:nvSpPr>
        <p:spPr>
          <a:xfrm>
            <a:off x="765546" y="1344589"/>
            <a:ext cx="5911701" cy="2600372"/>
          </a:xfrm>
        </p:spPr>
        <p:txBody>
          <a:bodyPr/>
          <a:lstStyle/>
          <a:p>
            <a:pPr marL="0" indent="0">
              <a:buNone/>
            </a:pPr>
            <a:r>
              <a:rPr lang="en-US" sz="2400">
                <a:solidFill>
                  <a:schemeClr val="accent4"/>
                </a:solidFill>
              </a:rPr>
              <a:t>Reports of social harms* related to intimate partner violence (IPV) during the PrEP ring clinical trials were low, and included:</a:t>
            </a:r>
          </a:p>
          <a:p>
            <a:pPr lvl="1"/>
            <a:r>
              <a:rPr lang="en-US" sz="2000">
                <a:solidFill>
                  <a:schemeClr val="accent4"/>
                </a:solidFill>
              </a:rPr>
              <a:t>Male partner destruction of the ring</a:t>
            </a:r>
          </a:p>
          <a:p>
            <a:pPr lvl="1"/>
            <a:r>
              <a:rPr lang="en-US" sz="2000">
                <a:solidFill>
                  <a:schemeClr val="accent4"/>
                </a:solidFill>
              </a:rPr>
              <a:t>Increases in an existing pattern of physical violence</a:t>
            </a:r>
          </a:p>
          <a:p>
            <a:pPr lvl="1"/>
            <a:r>
              <a:rPr lang="en-US" sz="2000">
                <a:solidFill>
                  <a:schemeClr val="accent4"/>
                </a:solidFill>
              </a:rPr>
              <a:t>Increases or changes in existing patterns of control</a:t>
            </a:r>
          </a:p>
        </p:txBody>
      </p:sp>
      <p:sp>
        <p:nvSpPr>
          <p:cNvPr id="14" name="TextBox 13">
            <a:extLst>
              <a:ext uri="{FF2B5EF4-FFF2-40B4-BE49-F238E27FC236}">
                <a16:creationId xmlns:a16="http://schemas.microsoft.com/office/drawing/2014/main" id="{34FC7E96-381A-450A-AD02-84D26ABC2EEE}"/>
              </a:ext>
            </a:extLst>
          </p:cNvPr>
          <p:cNvSpPr txBox="1"/>
          <p:nvPr/>
        </p:nvSpPr>
        <p:spPr>
          <a:xfrm>
            <a:off x="430620" y="6523638"/>
            <a:ext cx="6432698" cy="276999"/>
          </a:xfrm>
          <a:prstGeom prst="rect">
            <a:avLst/>
          </a:prstGeom>
          <a:noFill/>
        </p:spPr>
        <p:txBody>
          <a:bodyPr wrap="square" rtlCol="0">
            <a:spAutoFit/>
          </a:bodyPr>
          <a:lstStyle/>
          <a:p>
            <a:pPr algn="r"/>
            <a:r>
              <a:rPr lang="en-US" sz="1200">
                <a:solidFill>
                  <a:schemeClr val="accent4"/>
                </a:solidFill>
              </a:rPr>
              <a:t>*nonmedical consequences of PrEP ring use or trial participation more broadly</a:t>
            </a:r>
          </a:p>
        </p:txBody>
      </p:sp>
      <p:sp>
        <p:nvSpPr>
          <p:cNvPr id="22" name="TextBox 21">
            <a:extLst>
              <a:ext uri="{FF2B5EF4-FFF2-40B4-BE49-F238E27FC236}">
                <a16:creationId xmlns:a16="http://schemas.microsoft.com/office/drawing/2014/main" id="{444DA329-BEF9-4EEC-967E-7EE1D72D5D1C}"/>
              </a:ext>
            </a:extLst>
          </p:cNvPr>
          <p:cNvSpPr txBox="1"/>
          <p:nvPr/>
        </p:nvSpPr>
        <p:spPr>
          <a:xfrm>
            <a:off x="765546" y="3989303"/>
            <a:ext cx="6097772" cy="2554545"/>
          </a:xfrm>
          <a:prstGeom prst="rect">
            <a:avLst/>
          </a:prstGeom>
          <a:noFill/>
        </p:spPr>
        <p:txBody>
          <a:bodyPr wrap="square">
            <a:spAutoFit/>
          </a:bodyPr>
          <a:lstStyle/>
          <a:p>
            <a:pPr marL="0" indent="0">
              <a:buNone/>
            </a:pPr>
            <a:r>
              <a:rPr lang="en-US" sz="2400">
                <a:solidFill>
                  <a:schemeClr val="accent4"/>
                </a:solidFill>
              </a:rPr>
              <a:t>Younger women were more likely to experience a social harm.</a:t>
            </a:r>
          </a:p>
          <a:p>
            <a:pPr marL="0" indent="0">
              <a:buNone/>
            </a:pPr>
            <a:endParaRPr lang="en-US" sz="1600">
              <a:solidFill>
                <a:schemeClr val="accent4"/>
              </a:solidFill>
            </a:endParaRPr>
          </a:p>
          <a:p>
            <a:pPr marL="0" indent="0">
              <a:buNone/>
            </a:pPr>
            <a:r>
              <a:rPr lang="en-US" sz="2400">
                <a:solidFill>
                  <a:schemeClr val="accent4"/>
                </a:solidFill>
              </a:rPr>
              <a:t>In PrEP ring studies and studies of other HIV prevention products, experiences of male-partner related social harms were associated with lower adherence to the product.</a:t>
            </a:r>
          </a:p>
        </p:txBody>
      </p:sp>
      <p:sp>
        <p:nvSpPr>
          <p:cNvPr id="24" name="Content Placeholder 1">
            <a:extLst>
              <a:ext uri="{FF2B5EF4-FFF2-40B4-BE49-F238E27FC236}">
                <a16:creationId xmlns:a16="http://schemas.microsoft.com/office/drawing/2014/main" id="{FBA75A94-C119-4B62-BC68-9EABE585FED7}"/>
              </a:ext>
            </a:extLst>
          </p:cNvPr>
          <p:cNvSpPr txBox="1">
            <a:spLocks/>
          </p:cNvSpPr>
          <p:nvPr/>
        </p:nvSpPr>
        <p:spPr>
          <a:xfrm>
            <a:off x="7203561" y="1553736"/>
            <a:ext cx="3896832" cy="44640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E0A141"/>
              </a:buClr>
              <a:buFont typeface="Wingdings" pitchFamily="2" charset="2"/>
              <a:buChar char="§"/>
              <a:defRPr sz="2800" kern="1200">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lgn="l" defTabSz="914400" rtl="0" eaLnBrk="1" latinLnBrk="0" hangingPunct="1">
              <a:lnSpc>
                <a:spcPct val="90000"/>
              </a:lnSpc>
              <a:spcBef>
                <a:spcPts val="500"/>
              </a:spcBef>
              <a:buClr>
                <a:srgbClr val="E0A141"/>
              </a:buClr>
              <a:buFont typeface="Arial" panose="020B0604020202020204" pitchFamily="34" charset="0"/>
              <a:buChar char="•"/>
              <a:defRPr sz="2400" kern="1200">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lgn="l" defTabSz="914400" rtl="0" eaLnBrk="1" latinLnBrk="0" hangingPunct="1">
              <a:lnSpc>
                <a:spcPct val="90000"/>
              </a:lnSpc>
              <a:spcBef>
                <a:spcPts val="500"/>
              </a:spcBef>
              <a:buClr>
                <a:srgbClr val="E0A141"/>
              </a:buClr>
              <a:buFont typeface="Arial" panose="020B0604020202020204" pitchFamily="34" charset="0"/>
              <a:buChar char="•"/>
              <a:defRPr sz="2000" kern="1200">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lgn="l" defTabSz="914400" rtl="0" eaLnBrk="1" latinLnBrk="0" hangingPunct="1">
              <a:lnSpc>
                <a:spcPct val="90000"/>
              </a:lnSpc>
              <a:spcBef>
                <a:spcPts val="500"/>
              </a:spcBef>
              <a:buClr>
                <a:srgbClr val="E0A141"/>
              </a:buClr>
              <a:buFont typeface="Arial" panose="020B0604020202020204" pitchFamily="34" charset="0"/>
              <a:buChar char="•"/>
              <a:defRPr sz="1800" kern="1200">
                <a:solidFill>
                  <a:srgbClr val="635F59"/>
                </a:solidFill>
                <a:latin typeface="Calibri" panose="020F0502020204030204" pitchFamily="34" charset="0"/>
                <a:ea typeface="Roboto" panose="02000000000000000000" pitchFamily="2" charset="0"/>
                <a:cs typeface="Calibri" panose="020F0502020204030204" pitchFamily="34" charset="0"/>
              </a:defRPr>
            </a:lvl4pPr>
            <a:lvl5pPr marL="2057400" indent="-228600" algn="l" defTabSz="914400" rtl="0" eaLnBrk="1" latinLnBrk="0" hangingPunct="1">
              <a:lnSpc>
                <a:spcPct val="90000"/>
              </a:lnSpc>
              <a:spcBef>
                <a:spcPts val="500"/>
              </a:spcBef>
              <a:buClr>
                <a:srgbClr val="E0A141"/>
              </a:buClr>
              <a:buFont typeface="Arial" panose="020B0604020202020204" pitchFamily="34" charset="0"/>
              <a:buChar char="•"/>
              <a:defRPr sz="1800" kern="1200">
                <a:solidFill>
                  <a:srgbClr val="635F59"/>
                </a:solidFill>
                <a:latin typeface="Calibri" panose="020F0502020204030204" pitchFamily="34" charset="0"/>
                <a:ea typeface="Roboto" panose="02000000000000000000" pitchFamily="2"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itchFamily="2" charset="2"/>
              <a:buNone/>
            </a:pPr>
            <a:r>
              <a:rPr lang="en-US" sz="1500" b="1">
                <a:solidFill>
                  <a:schemeClr val="bg1"/>
                </a:solidFill>
                <a:latin typeface="Poppins" panose="00000500000000000000" pitchFamily="2" charset="0"/>
                <a:cs typeface="Poppins" panose="00000500000000000000" pitchFamily="2" charset="0"/>
              </a:rPr>
              <a:t>Social harms and the PrEP ring: The ASPIRE experience</a:t>
            </a:r>
          </a:p>
          <a:p>
            <a:pPr marL="0" indent="0">
              <a:buFont typeface="Wingdings" pitchFamily="2" charset="2"/>
              <a:buNone/>
            </a:pPr>
            <a:r>
              <a:rPr lang="en-US" sz="1500">
                <a:solidFill>
                  <a:schemeClr val="bg1"/>
                </a:solidFill>
              </a:rPr>
              <a:t>Among 2,629 women who participated in MTN-020/ASPIRE, 3.2% (n=85) reported 87 partner-related social harms during approximately 1.5 years of study participation. </a:t>
            </a:r>
          </a:p>
          <a:p>
            <a:pPr marL="0" indent="0">
              <a:buFont typeface="Wingdings" pitchFamily="2" charset="2"/>
              <a:buNone/>
            </a:pPr>
            <a:r>
              <a:rPr lang="en-US" sz="1500">
                <a:solidFill>
                  <a:schemeClr val="bg1"/>
                </a:solidFill>
              </a:rPr>
              <a:t>Of these 87 instances of partner-related social harms, 44.8% (n=39) were related to the ring. </a:t>
            </a:r>
          </a:p>
          <a:p>
            <a:pPr marL="0" indent="0">
              <a:buNone/>
            </a:pPr>
            <a:r>
              <a:rPr lang="en-US" sz="1500">
                <a:solidFill>
                  <a:schemeClr val="bg1"/>
                </a:solidFill>
              </a:rPr>
              <a:t>Common triggers of social harm included:</a:t>
            </a:r>
          </a:p>
          <a:p>
            <a:pPr lvl="1"/>
            <a:r>
              <a:rPr lang="en-US" sz="1100">
                <a:solidFill>
                  <a:schemeClr val="bg1"/>
                </a:solidFill>
              </a:rPr>
              <a:t>Partner discovery of the PrEP ring during foreplay or sex</a:t>
            </a:r>
          </a:p>
          <a:p>
            <a:pPr lvl="1"/>
            <a:r>
              <a:rPr lang="en-US" sz="1100">
                <a:solidFill>
                  <a:schemeClr val="bg1"/>
                </a:solidFill>
              </a:rPr>
              <a:t>Notifying the partner of a sexually transmitted infection </a:t>
            </a:r>
          </a:p>
          <a:p>
            <a:pPr lvl="1"/>
            <a:r>
              <a:rPr lang="en-US" sz="1100">
                <a:solidFill>
                  <a:schemeClr val="bg1"/>
                </a:solidFill>
              </a:rPr>
              <a:t>Partners suspecting that the ring was associated with ill health, “promiscuity” or “witchcraft”</a:t>
            </a:r>
          </a:p>
          <a:p>
            <a:r>
              <a:rPr lang="en-US" sz="1500">
                <a:solidFill>
                  <a:schemeClr val="bg1"/>
                </a:solidFill>
              </a:rPr>
              <a:t>Experiences of social harm were associated with short-term decreased product adherence</a:t>
            </a:r>
          </a:p>
          <a:p>
            <a:r>
              <a:rPr lang="en-US" sz="1500">
                <a:solidFill>
                  <a:schemeClr val="bg1"/>
                </a:solidFill>
              </a:rPr>
              <a:t>Younger women (18–26 years old) were more than twice as likely to experience social harm as older women</a:t>
            </a:r>
          </a:p>
        </p:txBody>
      </p:sp>
      <p:sp>
        <p:nvSpPr>
          <p:cNvPr id="25" name="TextBox 24">
            <a:extLst>
              <a:ext uri="{FF2B5EF4-FFF2-40B4-BE49-F238E27FC236}">
                <a16:creationId xmlns:a16="http://schemas.microsoft.com/office/drawing/2014/main" id="{711DED14-15C0-4D7D-A3AF-06387B8BA9C6}"/>
              </a:ext>
            </a:extLst>
          </p:cNvPr>
          <p:cNvSpPr txBox="1"/>
          <p:nvPr/>
        </p:nvSpPr>
        <p:spPr>
          <a:xfrm>
            <a:off x="4834270" y="6570895"/>
            <a:ext cx="6432698" cy="276999"/>
          </a:xfrm>
          <a:prstGeom prst="rect">
            <a:avLst/>
          </a:prstGeom>
          <a:noFill/>
        </p:spPr>
        <p:txBody>
          <a:bodyPr wrap="square" rtlCol="0">
            <a:spAutoFit/>
          </a:bodyPr>
          <a:lstStyle/>
          <a:p>
            <a:pPr algn="r"/>
            <a:r>
              <a:rPr lang="en-US" sz="1200">
                <a:solidFill>
                  <a:schemeClr val="bg1"/>
                </a:solidFill>
                <a:hlinkClick r:id="rId3">
                  <a:extLst>
                    <a:ext uri="{A12FA001-AC4F-418D-AE19-62706E023703}">
                      <ahyp:hlinkClr xmlns:ahyp="http://schemas.microsoft.com/office/drawing/2018/hyperlinkcolor" val="tx"/>
                    </a:ext>
                  </a:extLst>
                </a:hlinkClick>
              </a:rPr>
              <a:t>https://pubmed.ncbi.nlm.nih.gov/30239426/</a:t>
            </a:r>
            <a:r>
              <a:rPr lang="en-US" sz="1200">
                <a:solidFill>
                  <a:schemeClr val="bg1"/>
                </a:solidFill>
              </a:rPr>
              <a:t> </a:t>
            </a:r>
          </a:p>
        </p:txBody>
      </p:sp>
    </p:spTree>
    <p:extLst>
      <p:ext uri="{BB962C8B-B14F-4D97-AF65-F5344CB8AC3E}">
        <p14:creationId xmlns:p14="http://schemas.microsoft.com/office/powerpoint/2010/main" val="3891959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3">
            <a:extLst>
              <a:ext uri="{FF2B5EF4-FFF2-40B4-BE49-F238E27FC236}">
                <a16:creationId xmlns:a16="http://schemas.microsoft.com/office/drawing/2014/main" id="{A4E040ED-3378-303C-62DC-112EE7BB2DFC}"/>
              </a:ext>
            </a:extLst>
          </p:cNvPr>
          <p:cNvSpPr>
            <a:spLocks noGrp="1"/>
          </p:cNvSpPr>
          <p:nvPr>
            <p:ph type="title"/>
          </p:nvPr>
        </p:nvSpPr>
        <p:spPr>
          <a:xfrm>
            <a:off x="0" y="190956"/>
            <a:ext cx="10930270" cy="1143000"/>
          </a:xfrm>
        </p:spPr>
        <p:txBody>
          <a:bodyPr/>
          <a:lstStyle/>
          <a:p>
            <a:r>
              <a:rPr lang="en-US"/>
              <a:t>The PrEP Ring and Intimate Partner Violence</a:t>
            </a:r>
          </a:p>
        </p:txBody>
      </p:sp>
      <p:grpSp>
        <p:nvGrpSpPr>
          <p:cNvPr id="9" name="Group 8">
            <a:extLst>
              <a:ext uri="{FF2B5EF4-FFF2-40B4-BE49-F238E27FC236}">
                <a16:creationId xmlns:a16="http://schemas.microsoft.com/office/drawing/2014/main" id="{DF254DD4-213C-443C-8EB2-0E223AADCC2C}"/>
              </a:ext>
            </a:extLst>
          </p:cNvPr>
          <p:cNvGrpSpPr/>
          <p:nvPr/>
        </p:nvGrpSpPr>
        <p:grpSpPr>
          <a:xfrm>
            <a:off x="851025" y="3031867"/>
            <a:ext cx="9228220" cy="1577913"/>
            <a:chOff x="1061231" y="5195374"/>
            <a:chExt cx="9228220" cy="1577913"/>
          </a:xfrm>
        </p:grpSpPr>
        <p:grpSp>
          <p:nvGrpSpPr>
            <p:cNvPr id="10" name="Group 9">
              <a:extLst>
                <a:ext uri="{FF2B5EF4-FFF2-40B4-BE49-F238E27FC236}">
                  <a16:creationId xmlns:a16="http://schemas.microsoft.com/office/drawing/2014/main" id="{E83316AA-0F88-4934-9B9D-5FA72210E757}"/>
                </a:ext>
              </a:extLst>
            </p:cNvPr>
            <p:cNvGrpSpPr/>
            <p:nvPr/>
          </p:nvGrpSpPr>
          <p:grpSpPr>
            <a:xfrm>
              <a:off x="1065254" y="5203627"/>
              <a:ext cx="9224197" cy="1569660"/>
              <a:chOff x="522994" y="5186612"/>
              <a:chExt cx="9224197" cy="1569660"/>
            </a:xfrm>
          </p:grpSpPr>
          <p:sp>
            <p:nvSpPr>
              <p:cNvPr id="12" name="TextBox 11">
                <a:extLst>
                  <a:ext uri="{FF2B5EF4-FFF2-40B4-BE49-F238E27FC236}">
                    <a16:creationId xmlns:a16="http://schemas.microsoft.com/office/drawing/2014/main" id="{789C8D41-505E-4060-9C4E-D7C42492E767}"/>
                  </a:ext>
                </a:extLst>
              </p:cNvPr>
              <p:cNvSpPr txBox="1"/>
              <p:nvPr/>
            </p:nvSpPr>
            <p:spPr>
              <a:xfrm>
                <a:off x="522994" y="5186612"/>
                <a:ext cx="9224197" cy="1569660"/>
              </a:xfrm>
              <a:prstGeom prst="rect">
                <a:avLst/>
              </a:prstGeom>
              <a:solidFill>
                <a:schemeClr val="accent3">
                  <a:lumMod val="40000"/>
                  <a:lumOff val="60000"/>
                </a:schemeClr>
              </a:solidFill>
            </p:spPr>
            <p:txBody>
              <a:bodyPr wrap="square" rtlCol="0">
                <a:spAutoFit/>
              </a:bodyPr>
              <a:lstStyle/>
              <a:p>
                <a:pPr lvl="1"/>
                <a:r>
                  <a:rPr lang="en-US" sz="2400" dirty="0">
                    <a:solidFill>
                      <a:schemeClr val="accent2"/>
                    </a:solidFill>
                  </a:rPr>
                  <a:t>Remember that IPV is driven by gender norms, power, and control. No HIV prevention method causes IPV. Rather, a violent individual may seek power in the relationship by controlling the sexual and reproductive health choices of their partner.</a:t>
                </a:r>
                <a:endParaRPr lang="en-US" sz="2400" b="1" dirty="0">
                  <a:solidFill>
                    <a:schemeClr val="accent2"/>
                  </a:solidFill>
                </a:endParaRPr>
              </a:p>
            </p:txBody>
          </p:sp>
          <p:sp>
            <p:nvSpPr>
              <p:cNvPr id="13" name="Rectangle 12">
                <a:extLst>
                  <a:ext uri="{FF2B5EF4-FFF2-40B4-BE49-F238E27FC236}">
                    <a16:creationId xmlns:a16="http://schemas.microsoft.com/office/drawing/2014/main" id="{8851BB54-F848-4406-87D5-6409A284D9B2}"/>
                  </a:ext>
                </a:extLst>
              </p:cNvPr>
              <p:cNvSpPr/>
              <p:nvPr/>
            </p:nvSpPr>
            <p:spPr>
              <a:xfrm>
                <a:off x="522994" y="5191372"/>
                <a:ext cx="424368" cy="3416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r" defTabSz="609523"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a:ln>
                      <a:noFill/>
                    </a:ln>
                    <a:solidFill>
                      <a:srgbClr val="FFFFFF"/>
                    </a:solidFill>
                    <a:effectLst/>
                    <a:uLnTx/>
                    <a:uFillTx/>
                    <a:latin typeface="Century Gothic" panose="020F0302020204030204"/>
                    <a:ea typeface="+mn-ea"/>
                    <a:cs typeface="+mn-cs"/>
                  </a:rPr>
                  <a:t> </a:t>
                </a:r>
              </a:p>
            </p:txBody>
          </p:sp>
        </p:grpSp>
        <p:pic>
          <p:nvPicPr>
            <p:cNvPr id="11" name="Graphic 10" descr="Exclamation mark with solid fill">
              <a:extLst>
                <a:ext uri="{FF2B5EF4-FFF2-40B4-BE49-F238E27FC236}">
                  <a16:creationId xmlns:a16="http://schemas.microsoft.com/office/drawing/2014/main" id="{009F9B15-B7C0-4260-B6DB-0251E77340E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1231" y="5195374"/>
              <a:ext cx="422950" cy="341609"/>
            </a:xfrm>
            <a:prstGeom prst="rect">
              <a:avLst/>
            </a:prstGeom>
          </p:spPr>
        </p:pic>
      </p:grpSp>
      <p:grpSp>
        <p:nvGrpSpPr>
          <p:cNvPr id="15" name="Group 14">
            <a:extLst>
              <a:ext uri="{FF2B5EF4-FFF2-40B4-BE49-F238E27FC236}">
                <a16:creationId xmlns:a16="http://schemas.microsoft.com/office/drawing/2014/main" id="{A45F02F5-7DB3-4EEC-A024-8AA5664C0ED3}"/>
              </a:ext>
            </a:extLst>
          </p:cNvPr>
          <p:cNvGrpSpPr/>
          <p:nvPr/>
        </p:nvGrpSpPr>
        <p:grpSpPr>
          <a:xfrm>
            <a:off x="851025" y="1261691"/>
            <a:ext cx="9228220" cy="1577913"/>
            <a:chOff x="1061231" y="5195374"/>
            <a:chExt cx="9228220" cy="1577913"/>
          </a:xfrm>
        </p:grpSpPr>
        <p:grpSp>
          <p:nvGrpSpPr>
            <p:cNvPr id="18" name="Group 17">
              <a:extLst>
                <a:ext uri="{FF2B5EF4-FFF2-40B4-BE49-F238E27FC236}">
                  <a16:creationId xmlns:a16="http://schemas.microsoft.com/office/drawing/2014/main" id="{B1024BF5-0EAA-4F4D-B8A6-A73AE2913487}"/>
                </a:ext>
              </a:extLst>
            </p:cNvPr>
            <p:cNvGrpSpPr/>
            <p:nvPr/>
          </p:nvGrpSpPr>
          <p:grpSpPr>
            <a:xfrm>
              <a:off x="1065254" y="5203627"/>
              <a:ext cx="9224197" cy="1569660"/>
              <a:chOff x="522994" y="5186612"/>
              <a:chExt cx="9224197" cy="1569660"/>
            </a:xfrm>
          </p:grpSpPr>
          <p:sp>
            <p:nvSpPr>
              <p:cNvPr id="20" name="TextBox 19">
                <a:extLst>
                  <a:ext uri="{FF2B5EF4-FFF2-40B4-BE49-F238E27FC236}">
                    <a16:creationId xmlns:a16="http://schemas.microsoft.com/office/drawing/2014/main" id="{022825D8-0995-4FC2-ABB6-EA3D208D5DA2}"/>
                  </a:ext>
                </a:extLst>
              </p:cNvPr>
              <p:cNvSpPr txBox="1"/>
              <p:nvPr/>
            </p:nvSpPr>
            <p:spPr>
              <a:xfrm>
                <a:off x="522994" y="5186612"/>
                <a:ext cx="9224197" cy="1569660"/>
              </a:xfrm>
              <a:prstGeom prst="rect">
                <a:avLst/>
              </a:prstGeom>
              <a:solidFill>
                <a:schemeClr val="accent3">
                  <a:lumMod val="40000"/>
                  <a:lumOff val="60000"/>
                </a:schemeClr>
              </a:solidFill>
            </p:spPr>
            <p:txBody>
              <a:bodyPr wrap="square" rtlCol="0">
                <a:spAutoFit/>
              </a:bodyPr>
              <a:lstStyle/>
              <a:p>
                <a:pPr lvl="1"/>
                <a:r>
                  <a:rPr lang="en-US" sz="2400">
                    <a:solidFill>
                      <a:schemeClr val="accent2"/>
                    </a:solidFill>
                  </a:rPr>
                  <a:t>It is imperative to provide clients with IPV screening and individualized counseling that emphasizes their relationship experience. Clients must be supported to choose products that best fit within their lifestyles without exacerbating risk.</a:t>
                </a:r>
                <a:endParaRPr lang="en-US" sz="2400" b="1">
                  <a:solidFill>
                    <a:schemeClr val="accent2"/>
                  </a:solidFill>
                </a:endParaRPr>
              </a:p>
            </p:txBody>
          </p:sp>
          <p:sp>
            <p:nvSpPr>
              <p:cNvPr id="21" name="Rectangle 20">
                <a:extLst>
                  <a:ext uri="{FF2B5EF4-FFF2-40B4-BE49-F238E27FC236}">
                    <a16:creationId xmlns:a16="http://schemas.microsoft.com/office/drawing/2014/main" id="{8F514F47-5F42-4194-9BEC-9FF8E99BA9BF}"/>
                  </a:ext>
                </a:extLst>
              </p:cNvPr>
              <p:cNvSpPr/>
              <p:nvPr/>
            </p:nvSpPr>
            <p:spPr>
              <a:xfrm>
                <a:off x="522994" y="5191372"/>
                <a:ext cx="424368" cy="3416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r" defTabSz="609523" rtl="0" eaLnBrk="1" fontAlgn="auto" latinLnBrk="0" hangingPunct="1">
                  <a:lnSpc>
                    <a:spcPct val="100000"/>
                  </a:lnSpc>
                  <a:spcBef>
                    <a:spcPts val="0"/>
                  </a:spcBef>
                  <a:spcAft>
                    <a:spcPts val="0"/>
                  </a:spcAft>
                  <a:buClrTx/>
                  <a:buSzTx/>
                  <a:tabLst/>
                  <a:defRPr/>
                </a:pPr>
                <a:r>
                  <a:rPr kumimoji="0" lang="en-US" sz="2800" b="0" i="0" u="none" strike="noStrike" kern="1200" cap="none" spc="0" normalizeH="0" baseline="0" noProof="0">
                    <a:ln>
                      <a:noFill/>
                    </a:ln>
                    <a:solidFill>
                      <a:srgbClr val="FFFFFF"/>
                    </a:solidFill>
                    <a:effectLst/>
                    <a:uLnTx/>
                    <a:uFillTx/>
                    <a:latin typeface="Century Gothic" panose="020F0302020204030204"/>
                    <a:ea typeface="+mn-ea"/>
                    <a:cs typeface="+mn-cs"/>
                  </a:rPr>
                  <a:t> </a:t>
                </a:r>
              </a:p>
            </p:txBody>
          </p:sp>
        </p:grpSp>
        <p:pic>
          <p:nvPicPr>
            <p:cNvPr id="19" name="Graphic 18" descr="Exclamation mark with solid fill">
              <a:extLst>
                <a:ext uri="{FF2B5EF4-FFF2-40B4-BE49-F238E27FC236}">
                  <a16:creationId xmlns:a16="http://schemas.microsoft.com/office/drawing/2014/main" id="{7B44C5CE-015E-46E7-A975-450214658E9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1231" y="5195374"/>
              <a:ext cx="422950" cy="341609"/>
            </a:xfrm>
            <a:prstGeom prst="rect">
              <a:avLst/>
            </a:prstGeom>
          </p:spPr>
        </p:pic>
      </p:grpSp>
      <p:sp>
        <p:nvSpPr>
          <p:cNvPr id="25" name="TextBox 24">
            <a:extLst>
              <a:ext uri="{FF2B5EF4-FFF2-40B4-BE49-F238E27FC236}">
                <a16:creationId xmlns:a16="http://schemas.microsoft.com/office/drawing/2014/main" id="{744F7251-045B-4991-8F32-63AD5A80EF87}"/>
              </a:ext>
            </a:extLst>
          </p:cNvPr>
          <p:cNvSpPr txBox="1"/>
          <p:nvPr/>
        </p:nvSpPr>
        <p:spPr>
          <a:xfrm>
            <a:off x="859071" y="4797283"/>
            <a:ext cx="9224197" cy="1938992"/>
          </a:xfrm>
          <a:prstGeom prst="rect">
            <a:avLst/>
          </a:prstGeom>
          <a:solidFill>
            <a:srgbClr val="2A9C89"/>
          </a:solidFill>
        </p:spPr>
        <p:txBody>
          <a:bodyPr wrap="square" rtlCol="0">
            <a:spAutoFit/>
          </a:bodyPr>
          <a:lstStyle/>
          <a:p>
            <a:r>
              <a:rPr lang="en-US" sz="2400">
                <a:solidFill>
                  <a:schemeClr val="bg1"/>
                </a:solidFill>
              </a:rPr>
              <a:t>There are many available trainings and tools related to identification and response of IPV and other forms of gender-based violence, including the </a:t>
            </a:r>
            <a:r>
              <a:rPr lang="en-US" sz="2400" b="1">
                <a:solidFill>
                  <a:schemeClr val="bg1"/>
                </a:solidFill>
              </a:rPr>
              <a:t>WHO LIVES </a:t>
            </a:r>
            <a:r>
              <a:rPr lang="en-US" sz="2400">
                <a:solidFill>
                  <a:schemeClr val="bg1"/>
                </a:solidFill>
              </a:rPr>
              <a:t>training. The LIVES response, with an offer of warm referrals, are required as part of standard PrEP services in PEPFAR programming. Speak to your supervisor to find out more.</a:t>
            </a:r>
            <a:endParaRPr lang="en-US" sz="2400" b="1">
              <a:solidFill>
                <a:schemeClr val="bg1"/>
              </a:solidFill>
            </a:endParaRPr>
          </a:p>
        </p:txBody>
      </p:sp>
    </p:spTree>
    <p:extLst>
      <p:ext uri="{BB962C8B-B14F-4D97-AF65-F5344CB8AC3E}">
        <p14:creationId xmlns:p14="http://schemas.microsoft.com/office/powerpoint/2010/main" val="16839922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B969B-E0C3-534A-8339-7E08C8BA6A92}"/>
              </a:ext>
            </a:extLst>
          </p:cNvPr>
          <p:cNvSpPr>
            <a:spLocks noGrp="1"/>
          </p:cNvSpPr>
          <p:nvPr>
            <p:ph type="title"/>
          </p:nvPr>
        </p:nvSpPr>
        <p:spPr/>
        <p:txBody>
          <a:bodyPr/>
          <a:lstStyle/>
          <a:p>
            <a:r>
              <a:rPr lang="en-US"/>
              <a:t>Part Three Check-In: </a:t>
            </a:r>
            <a:r>
              <a:rPr lang="en-US" err="1"/>
              <a:t>PrEP</a:t>
            </a:r>
            <a:r>
              <a:rPr lang="en-US"/>
              <a:t> ring implementation</a:t>
            </a:r>
          </a:p>
        </p:txBody>
      </p:sp>
      <p:sp>
        <p:nvSpPr>
          <p:cNvPr id="3" name="Content Placeholder 2">
            <a:extLst>
              <a:ext uri="{FF2B5EF4-FFF2-40B4-BE49-F238E27FC236}">
                <a16:creationId xmlns:a16="http://schemas.microsoft.com/office/drawing/2014/main" id="{564BFC52-4381-D5FE-F0D6-2D8AF88810C7}"/>
              </a:ext>
            </a:extLst>
          </p:cNvPr>
          <p:cNvSpPr>
            <a:spLocks noGrp="1"/>
          </p:cNvSpPr>
          <p:nvPr>
            <p:ph idx="4294967295"/>
          </p:nvPr>
        </p:nvSpPr>
        <p:spPr>
          <a:xfrm>
            <a:off x="1367425" y="2776842"/>
            <a:ext cx="9730636" cy="1755253"/>
          </a:xfrm>
        </p:spPr>
        <p:txBody>
          <a:bodyPr/>
          <a:lstStyle/>
          <a:p>
            <a:pPr marL="0" indent="0">
              <a:buNone/>
            </a:pPr>
            <a:r>
              <a:rPr lang="en-US" b="1"/>
              <a:t>Explain this statement: “For maximum HIV prevention, the </a:t>
            </a:r>
            <a:r>
              <a:rPr lang="en-US" b="1" err="1"/>
              <a:t>PrEP</a:t>
            </a:r>
            <a:r>
              <a:rPr lang="en-US" b="1"/>
              <a:t> ring should be kept in place in the vagina for one full month”</a:t>
            </a:r>
          </a:p>
          <a:p>
            <a:endParaRPr lang="en-US"/>
          </a:p>
          <a:p>
            <a:pPr marL="457200" lvl="1" indent="0">
              <a:buNone/>
            </a:pPr>
            <a:endParaRPr lang="en-US"/>
          </a:p>
          <a:p>
            <a:endParaRPr lang="en-US"/>
          </a:p>
        </p:txBody>
      </p:sp>
    </p:spTree>
    <p:extLst>
      <p:ext uri="{BB962C8B-B14F-4D97-AF65-F5344CB8AC3E}">
        <p14:creationId xmlns:p14="http://schemas.microsoft.com/office/powerpoint/2010/main" val="17022505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B969B-E0C3-534A-8339-7E08C8BA6A92}"/>
              </a:ext>
            </a:extLst>
          </p:cNvPr>
          <p:cNvSpPr>
            <a:spLocks noGrp="1"/>
          </p:cNvSpPr>
          <p:nvPr>
            <p:ph type="title"/>
          </p:nvPr>
        </p:nvSpPr>
        <p:spPr/>
        <p:txBody>
          <a:bodyPr/>
          <a:lstStyle/>
          <a:p>
            <a:r>
              <a:rPr lang="en-US"/>
              <a:t>Part Three Check-In: </a:t>
            </a:r>
            <a:r>
              <a:rPr lang="en-US" err="1"/>
              <a:t>PrEP</a:t>
            </a:r>
            <a:r>
              <a:rPr lang="en-US"/>
              <a:t> ring implementation</a:t>
            </a:r>
          </a:p>
        </p:txBody>
      </p:sp>
      <p:sp>
        <p:nvSpPr>
          <p:cNvPr id="3" name="Content Placeholder 2">
            <a:extLst>
              <a:ext uri="{FF2B5EF4-FFF2-40B4-BE49-F238E27FC236}">
                <a16:creationId xmlns:a16="http://schemas.microsoft.com/office/drawing/2014/main" id="{564BFC52-4381-D5FE-F0D6-2D8AF88810C7}"/>
              </a:ext>
            </a:extLst>
          </p:cNvPr>
          <p:cNvSpPr>
            <a:spLocks noGrp="1"/>
          </p:cNvSpPr>
          <p:nvPr>
            <p:ph idx="4294967295"/>
          </p:nvPr>
        </p:nvSpPr>
        <p:spPr>
          <a:xfrm>
            <a:off x="811530" y="1825625"/>
            <a:ext cx="9704070" cy="4351338"/>
          </a:xfrm>
        </p:spPr>
        <p:txBody>
          <a:bodyPr/>
          <a:lstStyle/>
          <a:p>
            <a:pPr marL="0" indent="0" algn="just">
              <a:lnSpc>
                <a:spcPct val="150000"/>
              </a:lnSpc>
              <a:buNone/>
            </a:pPr>
            <a:r>
              <a:rPr lang="en-US" b="1"/>
              <a:t>Regarding menses, the client should do which of the following?</a:t>
            </a:r>
          </a:p>
          <a:p>
            <a:pPr marL="457200" indent="-457200" algn="just">
              <a:lnSpc>
                <a:spcPct val="150000"/>
              </a:lnSpc>
              <a:buAutoNum type="arabicPeriod"/>
            </a:pPr>
            <a:r>
              <a:rPr lang="en-US"/>
              <a:t>Remove the ring during menses</a:t>
            </a:r>
          </a:p>
          <a:p>
            <a:pPr marL="457200" indent="-457200" algn="just">
              <a:lnSpc>
                <a:spcPct val="150000"/>
              </a:lnSpc>
              <a:buAutoNum type="arabicPeriod"/>
            </a:pPr>
            <a:r>
              <a:rPr lang="en-US"/>
              <a:t>Remove the ring after menses has stopped, wash the ring with water and reinsert</a:t>
            </a:r>
          </a:p>
          <a:p>
            <a:pPr marL="457200" indent="-457200" algn="just">
              <a:lnSpc>
                <a:spcPct val="150000"/>
              </a:lnSpc>
              <a:buAutoNum type="arabicPeriod"/>
            </a:pPr>
            <a:r>
              <a:rPr lang="en-US"/>
              <a:t>Leave the ring in place. Do not remove the ring</a:t>
            </a:r>
          </a:p>
          <a:p>
            <a:endParaRPr lang="en-US"/>
          </a:p>
          <a:p>
            <a:pPr marL="457200" lvl="1" indent="0">
              <a:buNone/>
            </a:pPr>
            <a:endParaRPr lang="en-US"/>
          </a:p>
          <a:p>
            <a:endParaRPr lang="en-US"/>
          </a:p>
        </p:txBody>
      </p:sp>
    </p:spTree>
    <p:extLst>
      <p:ext uri="{BB962C8B-B14F-4D97-AF65-F5344CB8AC3E}">
        <p14:creationId xmlns:p14="http://schemas.microsoft.com/office/powerpoint/2010/main" val="17531469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B969B-E0C3-534A-8339-7E08C8BA6A92}"/>
              </a:ext>
            </a:extLst>
          </p:cNvPr>
          <p:cNvSpPr>
            <a:spLocks noGrp="1"/>
          </p:cNvSpPr>
          <p:nvPr>
            <p:ph type="title"/>
          </p:nvPr>
        </p:nvSpPr>
        <p:spPr/>
        <p:txBody>
          <a:bodyPr/>
          <a:lstStyle/>
          <a:p>
            <a:r>
              <a:rPr lang="en-US"/>
              <a:t>Part Three Check-In: </a:t>
            </a:r>
            <a:r>
              <a:rPr lang="en-US" err="1"/>
              <a:t>PrEP</a:t>
            </a:r>
            <a:r>
              <a:rPr lang="en-US"/>
              <a:t> ring implementation</a:t>
            </a:r>
          </a:p>
        </p:txBody>
      </p:sp>
      <p:sp>
        <p:nvSpPr>
          <p:cNvPr id="3" name="Content Placeholder 2">
            <a:extLst>
              <a:ext uri="{FF2B5EF4-FFF2-40B4-BE49-F238E27FC236}">
                <a16:creationId xmlns:a16="http://schemas.microsoft.com/office/drawing/2014/main" id="{564BFC52-4381-D5FE-F0D6-2D8AF88810C7}"/>
              </a:ext>
            </a:extLst>
          </p:cNvPr>
          <p:cNvSpPr>
            <a:spLocks noGrp="1"/>
          </p:cNvSpPr>
          <p:nvPr>
            <p:ph idx="4294967295"/>
          </p:nvPr>
        </p:nvSpPr>
        <p:spPr>
          <a:xfrm>
            <a:off x="731520" y="1499947"/>
            <a:ext cx="11383236" cy="4587701"/>
          </a:xfrm>
        </p:spPr>
        <p:txBody>
          <a:bodyPr>
            <a:normAutofit fontScale="92500"/>
          </a:bodyPr>
          <a:lstStyle/>
          <a:p>
            <a:pPr marL="0" indent="0">
              <a:buNone/>
            </a:pPr>
            <a:r>
              <a:rPr lang="en-US" b="1"/>
              <a:t>True or False</a:t>
            </a:r>
          </a:p>
          <a:p>
            <a:pPr marL="457200" indent="-457200">
              <a:lnSpc>
                <a:spcPct val="150000"/>
              </a:lnSpc>
              <a:buAutoNum type="arabicPeriod"/>
            </a:pPr>
            <a:r>
              <a:rPr lang="en-US"/>
              <a:t>As long as the ring is reinserted within 24 hours of receptive vaginal intercourse, the client will be protected from HIV</a:t>
            </a:r>
          </a:p>
          <a:p>
            <a:pPr marL="457200" indent="-457200">
              <a:lnSpc>
                <a:spcPct val="150000"/>
              </a:lnSpc>
              <a:buAutoNum type="arabicPeriod"/>
            </a:pPr>
            <a:r>
              <a:rPr lang="en-US"/>
              <a:t>Sexual partners of clients using the ring will never know their partner is using the ring</a:t>
            </a:r>
          </a:p>
          <a:p>
            <a:pPr marL="457200" indent="-457200">
              <a:lnSpc>
                <a:spcPct val="150000"/>
              </a:lnSpc>
              <a:buAutoNum type="arabicPeriod"/>
            </a:pPr>
            <a:r>
              <a:rPr lang="en-US"/>
              <a:t>The ring does not require special storage instructions</a:t>
            </a:r>
          </a:p>
          <a:p>
            <a:pPr marL="0" indent="0">
              <a:lnSpc>
                <a:spcPct val="150000"/>
              </a:lnSpc>
              <a:buNone/>
            </a:pPr>
            <a:r>
              <a:rPr lang="en-US"/>
              <a:t>4. The ring should be removed as soon as a client is diagnosed with pregnancy </a:t>
            </a:r>
          </a:p>
          <a:p>
            <a:pPr marL="914400" lvl="1" indent="-457200">
              <a:buAutoNum type="arabicPeriod"/>
            </a:pPr>
            <a:endParaRPr lang="en-US"/>
          </a:p>
          <a:p>
            <a:pPr marL="457200" lvl="1" indent="0">
              <a:buNone/>
            </a:pPr>
            <a:endParaRPr lang="en-US"/>
          </a:p>
          <a:p>
            <a:endParaRPr lang="en-US"/>
          </a:p>
        </p:txBody>
      </p:sp>
    </p:spTree>
    <p:extLst>
      <p:ext uri="{BB962C8B-B14F-4D97-AF65-F5344CB8AC3E}">
        <p14:creationId xmlns:p14="http://schemas.microsoft.com/office/powerpoint/2010/main" val="14831297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B969B-E0C3-534A-8339-7E08C8BA6A92}"/>
              </a:ext>
            </a:extLst>
          </p:cNvPr>
          <p:cNvSpPr>
            <a:spLocks noGrp="1"/>
          </p:cNvSpPr>
          <p:nvPr>
            <p:ph type="title"/>
          </p:nvPr>
        </p:nvSpPr>
        <p:spPr/>
        <p:txBody>
          <a:bodyPr/>
          <a:lstStyle/>
          <a:p>
            <a:r>
              <a:rPr lang="en-US"/>
              <a:t>Part Three Check-In: Ring Implementation</a:t>
            </a:r>
          </a:p>
        </p:txBody>
      </p:sp>
      <p:sp>
        <p:nvSpPr>
          <p:cNvPr id="3" name="Content Placeholder 2">
            <a:extLst>
              <a:ext uri="{FF2B5EF4-FFF2-40B4-BE49-F238E27FC236}">
                <a16:creationId xmlns:a16="http://schemas.microsoft.com/office/drawing/2014/main" id="{564BFC52-4381-D5FE-F0D6-2D8AF88810C7}"/>
              </a:ext>
            </a:extLst>
          </p:cNvPr>
          <p:cNvSpPr>
            <a:spLocks noGrp="1"/>
          </p:cNvSpPr>
          <p:nvPr>
            <p:ph idx="4294967295"/>
          </p:nvPr>
        </p:nvSpPr>
        <p:spPr>
          <a:xfrm>
            <a:off x="857250" y="1594131"/>
            <a:ext cx="9658350" cy="4351338"/>
          </a:xfrm>
        </p:spPr>
        <p:txBody>
          <a:bodyPr/>
          <a:lstStyle/>
          <a:p>
            <a:pPr marL="0" indent="0">
              <a:buNone/>
            </a:pPr>
            <a:r>
              <a:rPr lang="en-US" b="1"/>
              <a:t>List three contraindications to initiating </a:t>
            </a:r>
            <a:r>
              <a:rPr lang="en-US" b="1" err="1"/>
              <a:t>PrEP</a:t>
            </a:r>
            <a:r>
              <a:rPr lang="en-US" b="1"/>
              <a:t> ring use:</a:t>
            </a:r>
          </a:p>
          <a:p>
            <a:pPr marL="0" indent="0">
              <a:buNone/>
            </a:pPr>
            <a:endParaRPr lang="en-US" b="1"/>
          </a:p>
          <a:p>
            <a:pPr marL="0" indent="0">
              <a:buNone/>
            </a:pPr>
            <a:r>
              <a:rPr lang="en-US" b="1"/>
              <a:t>-</a:t>
            </a:r>
          </a:p>
          <a:p>
            <a:pPr marL="0" indent="0">
              <a:buNone/>
            </a:pPr>
            <a:r>
              <a:rPr lang="en-US" b="1"/>
              <a:t>-</a:t>
            </a:r>
          </a:p>
          <a:p>
            <a:pPr marL="0" indent="0">
              <a:buNone/>
            </a:pPr>
            <a:r>
              <a:rPr lang="en-US" b="1"/>
              <a:t>-</a:t>
            </a:r>
          </a:p>
          <a:p>
            <a:pPr marL="0" indent="0">
              <a:buNone/>
            </a:pPr>
            <a:endParaRPr lang="en-US" b="1"/>
          </a:p>
          <a:p>
            <a:pPr marL="457200" lvl="1" indent="0">
              <a:buNone/>
            </a:pPr>
            <a:endParaRPr lang="en-US"/>
          </a:p>
          <a:p>
            <a:endParaRPr lang="en-US"/>
          </a:p>
        </p:txBody>
      </p:sp>
    </p:spTree>
    <p:extLst>
      <p:ext uri="{BB962C8B-B14F-4D97-AF65-F5344CB8AC3E}">
        <p14:creationId xmlns:p14="http://schemas.microsoft.com/office/powerpoint/2010/main" val="3058295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B969B-E0C3-534A-8339-7E08C8BA6A92}"/>
              </a:ext>
            </a:extLst>
          </p:cNvPr>
          <p:cNvSpPr>
            <a:spLocks noGrp="1"/>
          </p:cNvSpPr>
          <p:nvPr>
            <p:ph type="title"/>
          </p:nvPr>
        </p:nvSpPr>
        <p:spPr/>
        <p:txBody>
          <a:bodyPr/>
          <a:lstStyle/>
          <a:p>
            <a:r>
              <a:rPr lang="en-US"/>
              <a:t>Part Three Check-In: </a:t>
            </a:r>
            <a:r>
              <a:rPr lang="en-US" err="1"/>
              <a:t>PrEP</a:t>
            </a:r>
            <a:r>
              <a:rPr lang="en-US"/>
              <a:t> ring implementation</a:t>
            </a:r>
          </a:p>
        </p:txBody>
      </p:sp>
      <p:sp>
        <p:nvSpPr>
          <p:cNvPr id="3" name="Content Placeholder 2">
            <a:extLst>
              <a:ext uri="{FF2B5EF4-FFF2-40B4-BE49-F238E27FC236}">
                <a16:creationId xmlns:a16="http://schemas.microsoft.com/office/drawing/2014/main" id="{564BFC52-4381-D5FE-F0D6-2D8AF88810C7}"/>
              </a:ext>
            </a:extLst>
          </p:cNvPr>
          <p:cNvSpPr>
            <a:spLocks noGrp="1"/>
          </p:cNvSpPr>
          <p:nvPr>
            <p:ph idx="4294967295"/>
          </p:nvPr>
        </p:nvSpPr>
        <p:spPr>
          <a:xfrm>
            <a:off x="777240" y="1825625"/>
            <a:ext cx="10050594" cy="4351338"/>
          </a:xfrm>
        </p:spPr>
        <p:txBody>
          <a:bodyPr>
            <a:normAutofit/>
          </a:bodyPr>
          <a:lstStyle/>
          <a:p>
            <a:pPr marL="0" indent="0">
              <a:buNone/>
            </a:pPr>
            <a:r>
              <a:rPr lang="en-US" sz="2400" b="1"/>
              <a:t>True or False</a:t>
            </a:r>
          </a:p>
          <a:p>
            <a:pPr marL="457200" indent="-457200">
              <a:lnSpc>
                <a:spcPct val="150000"/>
              </a:lnSpc>
              <a:buAutoNum type="arabicPeriod"/>
            </a:pPr>
            <a:r>
              <a:rPr lang="en-US" sz="2400"/>
              <a:t>The PrEP ring reduces the risk of acquiring HIV through anal sex</a:t>
            </a:r>
          </a:p>
          <a:p>
            <a:pPr marL="457200" indent="-457200">
              <a:lnSpc>
                <a:spcPct val="150000"/>
              </a:lnSpc>
              <a:buAutoNum type="arabicPeriod"/>
            </a:pPr>
            <a:r>
              <a:rPr lang="en-US" sz="2400"/>
              <a:t>Headaches are commonly reported by participants using the PrEP ring</a:t>
            </a:r>
          </a:p>
          <a:p>
            <a:pPr marL="457200" indent="-457200">
              <a:lnSpc>
                <a:spcPct val="150000"/>
              </a:lnSpc>
              <a:buAutoNum type="arabicPeriod"/>
            </a:pPr>
            <a:r>
              <a:rPr lang="en-US" sz="2400"/>
              <a:t>Clients must be on contraceptives to be prescribed the PrEP ring </a:t>
            </a:r>
          </a:p>
          <a:p>
            <a:pPr marL="457200" indent="-457200">
              <a:lnSpc>
                <a:spcPct val="150000"/>
              </a:lnSpc>
              <a:buAutoNum type="arabicPeriod"/>
            </a:pPr>
            <a:r>
              <a:rPr lang="en-US" sz="2400"/>
              <a:t>The PrEP ring also protects against herpes infection</a:t>
            </a:r>
          </a:p>
          <a:p>
            <a:pPr marL="914400" lvl="1" indent="-457200">
              <a:buAutoNum type="arabicPeriod"/>
            </a:pPr>
            <a:endParaRPr lang="en-US"/>
          </a:p>
          <a:p>
            <a:pPr marL="457200" lvl="1" indent="0">
              <a:buNone/>
            </a:pPr>
            <a:endParaRPr lang="en-US"/>
          </a:p>
          <a:p>
            <a:endParaRPr lang="en-US"/>
          </a:p>
        </p:txBody>
      </p:sp>
    </p:spTree>
    <p:extLst>
      <p:ext uri="{BB962C8B-B14F-4D97-AF65-F5344CB8AC3E}">
        <p14:creationId xmlns:p14="http://schemas.microsoft.com/office/powerpoint/2010/main" val="19219598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D1B558-09B1-9CCA-5E46-88F242E39231}"/>
              </a:ext>
            </a:extLst>
          </p:cNvPr>
          <p:cNvSpPr>
            <a:spLocks noGrp="1"/>
          </p:cNvSpPr>
          <p:nvPr>
            <p:ph type="body" sz="quarter" idx="13"/>
          </p:nvPr>
        </p:nvSpPr>
        <p:spPr/>
        <p:txBody>
          <a:bodyPr/>
          <a:lstStyle/>
          <a:p>
            <a:r>
              <a:rPr lang="en-US"/>
              <a:t>4</a:t>
            </a:r>
          </a:p>
        </p:txBody>
      </p:sp>
      <p:sp>
        <p:nvSpPr>
          <p:cNvPr id="3" name="Text Placeholder 2">
            <a:extLst>
              <a:ext uri="{FF2B5EF4-FFF2-40B4-BE49-F238E27FC236}">
                <a16:creationId xmlns:a16="http://schemas.microsoft.com/office/drawing/2014/main" id="{F7BA7B3E-1A7C-B66D-CD5A-3E15C2C0BE57}"/>
              </a:ext>
            </a:extLst>
          </p:cNvPr>
          <p:cNvSpPr>
            <a:spLocks noGrp="1"/>
          </p:cNvSpPr>
          <p:nvPr>
            <p:ph type="body" sz="quarter" idx="14"/>
          </p:nvPr>
        </p:nvSpPr>
        <p:spPr>
          <a:xfrm>
            <a:off x="3101546" y="4328290"/>
            <a:ext cx="8629306" cy="1816442"/>
          </a:xfrm>
        </p:spPr>
        <p:txBody>
          <a:bodyPr/>
          <a:lstStyle/>
          <a:p>
            <a:r>
              <a:rPr lang="en-US" err="1"/>
              <a:t>PrEP</a:t>
            </a:r>
            <a:r>
              <a:rPr lang="en-US"/>
              <a:t> Ring Counseling Considerations</a:t>
            </a:r>
          </a:p>
        </p:txBody>
      </p:sp>
    </p:spTree>
    <p:extLst>
      <p:ext uri="{BB962C8B-B14F-4D97-AF65-F5344CB8AC3E}">
        <p14:creationId xmlns:p14="http://schemas.microsoft.com/office/powerpoint/2010/main" val="187549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ED97810-6FA0-45B5-9BE1-505D4AA98888}"/>
              </a:ext>
            </a:extLst>
          </p:cNvPr>
          <p:cNvPicPr>
            <a:picLocks noChangeAspect="1"/>
          </p:cNvPicPr>
          <p:nvPr/>
        </p:nvPicPr>
        <p:blipFill rotWithShape="1">
          <a:blip r:embed="rId2"/>
          <a:srcRect l="3624" r="6180"/>
          <a:stretch/>
        </p:blipFill>
        <p:spPr>
          <a:xfrm>
            <a:off x="6775373" y="2250831"/>
            <a:ext cx="4372864" cy="4333986"/>
          </a:xfrm>
          <a:prstGeom prst="rect">
            <a:avLst/>
          </a:prstGeom>
        </p:spPr>
      </p:pic>
      <p:sp>
        <p:nvSpPr>
          <p:cNvPr id="10" name="Title 1">
            <a:extLst>
              <a:ext uri="{FF2B5EF4-FFF2-40B4-BE49-F238E27FC236}">
                <a16:creationId xmlns:a16="http://schemas.microsoft.com/office/drawing/2014/main" id="{C759BBF5-7387-77BE-AE77-AD455E8B86EC}"/>
              </a:ext>
            </a:extLst>
          </p:cNvPr>
          <p:cNvSpPr>
            <a:spLocks noGrp="1"/>
          </p:cNvSpPr>
          <p:nvPr>
            <p:ph type="title"/>
          </p:nvPr>
        </p:nvSpPr>
        <p:spPr>
          <a:xfrm>
            <a:off x="0" y="190956"/>
            <a:ext cx="10515600" cy="1143000"/>
          </a:xfrm>
        </p:spPr>
        <p:txBody>
          <a:bodyPr/>
          <a:lstStyle/>
          <a:p>
            <a:r>
              <a:rPr lang="en-US"/>
              <a:t>Vaginal rings – an overview</a:t>
            </a:r>
          </a:p>
        </p:txBody>
      </p:sp>
      <p:sp>
        <p:nvSpPr>
          <p:cNvPr id="12" name="Content Placeholder 2">
            <a:extLst>
              <a:ext uri="{FF2B5EF4-FFF2-40B4-BE49-F238E27FC236}">
                <a16:creationId xmlns:a16="http://schemas.microsoft.com/office/drawing/2014/main" id="{E948901C-D233-73D6-101C-9FC027A9E5E6}"/>
              </a:ext>
            </a:extLst>
          </p:cNvPr>
          <p:cNvSpPr>
            <a:spLocks noGrp="1"/>
          </p:cNvSpPr>
          <p:nvPr>
            <p:ph idx="1"/>
          </p:nvPr>
        </p:nvSpPr>
        <p:spPr>
          <a:xfrm>
            <a:off x="838200" y="2454539"/>
            <a:ext cx="6245646" cy="3623664"/>
          </a:xfrm>
        </p:spPr>
        <p:txBody>
          <a:bodyPr/>
          <a:lstStyle/>
          <a:p>
            <a:pPr marL="0" indent="0">
              <a:buNone/>
            </a:pPr>
            <a:r>
              <a:rPr lang="en-US" sz="2400"/>
              <a:t>Vaginal rings provide the opportunity for:</a:t>
            </a:r>
          </a:p>
          <a:p>
            <a:r>
              <a:rPr lang="en-US" sz="2400">
                <a:solidFill>
                  <a:schemeClr val="accent1"/>
                </a:solidFill>
              </a:rPr>
              <a:t>LOCALIZED, SUSTAINED ACTION</a:t>
            </a:r>
          </a:p>
          <a:p>
            <a:pPr lvl="1"/>
            <a:r>
              <a:rPr lang="en-US" sz="2000"/>
              <a:t>Steady drug release</a:t>
            </a:r>
          </a:p>
          <a:p>
            <a:pPr lvl="1"/>
            <a:r>
              <a:rPr lang="en-US" sz="2000"/>
              <a:t>Low systemic exposure</a:t>
            </a:r>
          </a:p>
          <a:p>
            <a:r>
              <a:rPr lang="en-US" sz="2400">
                <a:solidFill>
                  <a:schemeClr val="accent1"/>
                </a:solidFill>
              </a:rPr>
              <a:t>IMPLEMENTATION IN LOW-RESOURCE SETTINGS</a:t>
            </a:r>
          </a:p>
          <a:p>
            <a:pPr lvl="1"/>
            <a:r>
              <a:rPr lang="en-US" sz="2000"/>
              <a:t>Relatively low manufacturing cost</a:t>
            </a:r>
          </a:p>
          <a:p>
            <a:pPr lvl="1"/>
            <a:r>
              <a:rPr lang="en-US" sz="2000"/>
              <a:t>Stored at room temperature; no cold chain needed</a:t>
            </a:r>
          </a:p>
          <a:p>
            <a:r>
              <a:rPr lang="en-US" sz="2400">
                <a:solidFill>
                  <a:schemeClr val="accent1"/>
                </a:solidFill>
              </a:rPr>
              <a:t>POSSIBILITY FOR MULTI-PURPOSE TECHNOLOGIES</a:t>
            </a:r>
          </a:p>
          <a:p>
            <a:pPr lvl="1"/>
            <a:r>
              <a:rPr lang="en-US" sz="2000"/>
              <a:t>Rings could be developed to treat or prevent multiple conditions at once</a:t>
            </a:r>
          </a:p>
          <a:p>
            <a:pPr lvl="1"/>
            <a:endParaRPr lang="en-US" sz="2000"/>
          </a:p>
        </p:txBody>
      </p:sp>
      <p:sp>
        <p:nvSpPr>
          <p:cNvPr id="3" name="TextBox 2">
            <a:extLst>
              <a:ext uri="{FF2B5EF4-FFF2-40B4-BE49-F238E27FC236}">
                <a16:creationId xmlns:a16="http://schemas.microsoft.com/office/drawing/2014/main" id="{BBD1D7A6-523E-47B8-9B92-B85C734B2698}"/>
              </a:ext>
            </a:extLst>
          </p:cNvPr>
          <p:cNvSpPr txBox="1"/>
          <p:nvPr/>
        </p:nvSpPr>
        <p:spPr>
          <a:xfrm>
            <a:off x="838200" y="1184030"/>
            <a:ext cx="7285892" cy="1200329"/>
          </a:xfrm>
          <a:prstGeom prst="rect">
            <a:avLst/>
          </a:prstGeom>
          <a:solidFill>
            <a:schemeClr val="accent3">
              <a:lumMod val="40000"/>
              <a:lumOff val="60000"/>
            </a:schemeClr>
          </a:solidFill>
        </p:spPr>
        <p:txBody>
          <a:bodyPr wrap="square" rtlCol="0">
            <a:spAutoFit/>
          </a:bodyPr>
          <a:lstStyle/>
          <a:p>
            <a:r>
              <a:rPr lang="en-US" sz="2400" i="1">
                <a:solidFill>
                  <a:schemeClr val="accent1"/>
                </a:solidFill>
              </a:rPr>
              <a:t>Vaginal rings have been used to safely and effectively address reproductive health needs, such as contraception and hormone management, for decades</a:t>
            </a:r>
          </a:p>
        </p:txBody>
      </p:sp>
      <p:sp>
        <p:nvSpPr>
          <p:cNvPr id="14" name="TextBox 13">
            <a:extLst>
              <a:ext uri="{FF2B5EF4-FFF2-40B4-BE49-F238E27FC236}">
                <a16:creationId xmlns:a16="http://schemas.microsoft.com/office/drawing/2014/main" id="{279F496C-E971-40E3-BAF0-25F5F2D6CBE6}"/>
              </a:ext>
            </a:extLst>
          </p:cNvPr>
          <p:cNvSpPr txBox="1"/>
          <p:nvPr/>
        </p:nvSpPr>
        <p:spPr>
          <a:xfrm>
            <a:off x="6224530" y="6555432"/>
            <a:ext cx="4923707" cy="261610"/>
          </a:xfrm>
          <a:prstGeom prst="rect">
            <a:avLst/>
          </a:prstGeom>
          <a:noFill/>
        </p:spPr>
        <p:txBody>
          <a:bodyPr wrap="square">
            <a:spAutoFit/>
          </a:bodyPr>
          <a:lstStyle/>
          <a:p>
            <a:pPr marL="0" indent="0" algn="r">
              <a:buNone/>
            </a:pPr>
            <a:r>
              <a:rPr lang="en-US" sz="1100">
                <a:hlinkClick r:id="rId3"/>
              </a:rPr>
              <a:t>https://www.contraceptionjournal.org/article/S0010-7824(21)00410-8/fulltext</a:t>
            </a:r>
            <a:r>
              <a:rPr lang="en-US" sz="1100"/>
              <a:t> </a:t>
            </a:r>
          </a:p>
        </p:txBody>
      </p:sp>
    </p:spTree>
    <p:extLst>
      <p:ext uri="{BB962C8B-B14F-4D97-AF65-F5344CB8AC3E}">
        <p14:creationId xmlns:p14="http://schemas.microsoft.com/office/powerpoint/2010/main" val="17287584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7">
            <a:extLst>
              <a:ext uri="{FF2B5EF4-FFF2-40B4-BE49-F238E27FC236}">
                <a16:creationId xmlns:a16="http://schemas.microsoft.com/office/drawing/2014/main" id="{40A13400-C3F2-4F6A-9F16-9E6B55BE60FF}"/>
              </a:ext>
            </a:extLst>
          </p:cNvPr>
          <p:cNvGraphicFramePr>
            <a:graphicFrameLocks noGrp="1"/>
          </p:cNvGraphicFramePr>
          <p:nvPr>
            <p:ph idx="1"/>
            <p:extLst>
              <p:ext uri="{D42A27DB-BD31-4B8C-83A1-F6EECF244321}">
                <p14:modId xmlns:p14="http://schemas.microsoft.com/office/powerpoint/2010/main" val="127560642"/>
              </p:ext>
            </p:extLst>
          </p:nvPr>
        </p:nvGraphicFramePr>
        <p:xfrm>
          <a:off x="838200" y="1350962"/>
          <a:ext cx="9783726" cy="4950393"/>
        </p:xfrm>
        <a:graphic>
          <a:graphicData uri="http://schemas.openxmlformats.org/drawingml/2006/table">
            <a:tbl>
              <a:tblPr firstRow="1" bandRow="1">
                <a:tableStyleId>{3B4B98B0-60AC-42C2-AFA5-B58CD77FA1E5}</a:tableStyleId>
              </a:tblPr>
              <a:tblGrid>
                <a:gridCol w="1671084">
                  <a:extLst>
                    <a:ext uri="{9D8B030D-6E8A-4147-A177-3AD203B41FA5}">
                      <a16:colId xmlns:a16="http://schemas.microsoft.com/office/drawing/2014/main" val="235731362"/>
                    </a:ext>
                  </a:extLst>
                </a:gridCol>
                <a:gridCol w="8112642">
                  <a:extLst>
                    <a:ext uri="{9D8B030D-6E8A-4147-A177-3AD203B41FA5}">
                      <a16:colId xmlns:a16="http://schemas.microsoft.com/office/drawing/2014/main" val="3977362049"/>
                    </a:ext>
                  </a:extLst>
                </a:gridCol>
              </a:tblGrid>
              <a:tr h="652713">
                <a:tc>
                  <a:txBody>
                    <a:bodyPr/>
                    <a:lstStyle/>
                    <a:p>
                      <a:r>
                        <a:rPr lang="en-US" sz="2000"/>
                        <a:t>Topic</a:t>
                      </a:r>
                    </a:p>
                  </a:txBody>
                  <a:tcPr/>
                </a:tc>
                <a:tc>
                  <a:txBody>
                    <a:bodyPr/>
                    <a:lstStyle/>
                    <a:p>
                      <a:r>
                        <a:rPr lang="en-US" sz="2000"/>
                        <a:t>Counseling key messages</a:t>
                      </a:r>
                    </a:p>
                  </a:txBody>
                  <a:tcPr/>
                </a:tc>
                <a:extLst>
                  <a:ext uri="{0D108BD9-81ED-4DB2-BD59-A6C34878D82A}">
                    <a16:rowId xmlns:a16="http://schemas.microsoft.com/office/drawing/2014/main" val="1767009436"/>
                  </a:ext>
                </a:extLst>
              </a:tr>
              <a:tr h="652713">
                <a:tc>
                  <a:txBody>
                    <a:bodyPr/>
                    <a:lstStyle/>
                    <a:p>
                      <a:r>
                        <a:rPr lang="en-US"/>
                        <a:t>Supporting effective PrEP ring use</a:t>
                      </a:r>
                    </a:p>
                  </a:txBody>
                  <a:tcPr/>
                </a:tc>
                <a:tc>
                  <a:txBody>
                    <a:bodyPr/>
                    <a:lstStyle/>
                    <a:p>
                      <a:r>
                        <a:rPr lang="en-US"/>
                        <a:t>The </a:t>
                      </a:r>
                      <a:r>
                        <a:rPr lang="en-US" err="1"/>
                        <a:t>PrEP</a:t>
                      </a:r>
                      <a:r>
                        <a:rPr lang="en-US"/>
                        <a:t> ring is designed to be in place for a full month without being removed. </a:t>
                      </a:r>
                      <a:r>
                        <a:rPr lang="en-US" sz="1800" kern="1200">
                          <a:solidFill>
                            <a:schemeClr val="tx1"/>
                          </a:solidFill>
                          <a:effectLst/>
                          <a:latin typeface="+mn-lt"/>
                          <a:ea typeface="+mn-ea"/>
                          <a:cs typeface="+mn-cs"/>
                        </a:rPr>
                        <a:t>However, if you decide to remove the ring, it is important to rinse the ring with clean water and insert it again as soon as possible. Store the ring in a safe, dry place, away from direct sunlight. Since it needs to be changed monthly, setting a reminder may help you remember when to replace your </a:t>
                      </a:r>
                      <a:r>
                        <a:rPr lang="en-US" sz="1800" kern="1200" err="1">
                          <a:solidFill>
                            <a:schemeClr val="tx1"/>
                          </a:solidFill>
                          <a:effectLst/>
                          <a:latin typeface="+mn-lt"/>
                          <a:ea typeface="+mn-ea"/>
                          <a:cs typeface="+mn-cs"/>
                        </a:rPr>
                        <a:t>PrEP</a:t>
                      </a:r>
                      <a:r>
                        <a:rPr lang="en-US" sz="1800" kern="1200">
                          <a:solidFill>
                            <a:schemeClr val="tx1"/>
                          </a:solidFill>
                          <a:effectLst/>
                          <a:latin typeface="+mn-lt"/>
                          <a:ea typeface="+mn-ea"/>
                          <a:cs typeface="+mn-cs"/>
                        </a:rPr>
                        <a:t> ring. For example, an alert on your phone or a note in your diary.</a:t>
                      </a:r>
                    </a:p>
                    <a:p>
                      <a:endParaRPr lang="en-US" sz="1800" kern="1200">
                        <a:solidFill>
                          <a:schemeClr val="tx1"/>
                        </a:solidFill>
                        <a:effectLst/>
                        <a:latin typeface="+mn-lt"/>
                        <a:ea typeface="+mn-ea"/>
                        <a:cs typeface="+mn-cs"/>
                      </a:endParaRPr>
                    </a:p>
                    <a:p>
                      <a:r>
                        <a:rPr lang="en-US" sz="1800" b="1" kern="1200">
                          <a:solidFill>
                            <a:schemeClr val="tx1"/>
                          </a:solidFill>
                          <a:effectLst/>
                          <a:latin typeface="+mn-lt"/>
                          <a:ea typeface="+mn-ea"/>
                          <a:cs typeface="+mn-cs"/>
                        </a:rPr>
                        <a:t>PROVIDER NOTE: </a:t>
                      </a:r>
                      <a:r>
                        <a:rPr lang="en-US" sz="1800" kern="1200">
                          <a:solidFill>
                            <a:schemeClr val="tx1"/>
                          </a:solidFill>
                          <a:effectLst/>
                          <a:latin typeface="+mn-lt"/>
                          <a:ea typeface="+mn-ea"/>
                          <a:cs typeface="+mn-cs"/>
                        </a:rPr>
                        <a:t>Walk through insertion and removal instructions with the client</a:t>
                      </a:r>
                    </a:p>
                    <a:p>
                      <a:r>
                        <a:rPr lang="en-US" sz="1800" i="1" kern="1200">
                          <a:solidFill>
                            <a:schemeClr val="tx1"/>
                          </a:solidFill>
                          <a:effectLst/>
                          <a:latin typeface="+mn-lt"/>
                          <a:ea typeface="+mn-ea"/>
                          <a:cs typeface="+mn-cs"/>
                        </a:rPr>
                        <a:t>What strategies do you think will help you to be successful in using the </a:t>
                      </a:r>
                      <a:r>
                        <a:rPr lang="en-US" sz="1800" i="1" kern="1200" err="1">
                          <a:solidFill>
                            <a:schemeClr val="tx1"/>
                          </a:solidFill>
                          <a:effectLst/>
                          <a:latin typeface="+mn-lt"/>
                          <a:ea typeface="+mn-ea"/>
                          <a:cs typeface="+mn-cs"/>
                        </a:rPr>
                        <a:t>PrEP</a:t>
                      </a:r>
                      <a:r>
                        <a:rPr lang="en-US" sz="1800" i="1" kern="1200">
                          <a:solidFill>
                            <a:schemeClr val="tx1"/>
                          </a:solidFill>
                          <a:effectLst/>
                          <a:latin typeface="+mn-lt"/>
                          <a:ea typeface="+mn-ea"/>
                          <a:cs typeface="+mn-cs"/>
                        </a:rPr>
                        <a:t> ring? What challenges do you anticipate? (Providers should explore and emphasize effective use and ring replacement reminders specific to everyone. This may be an appropriate time to explore gender and intimate partner violence.)</a:t>
                      </a:r>
                      <a:endParaRPr lang="en-US"/>
                    </a:p>
                  </a:txBody>
                  <a:tcPr/>
                </a:tc>
                <a:extLst>
                  <a:ext uri="{0D108BD9-81ED-4DB2-BD59-A6C34878D82A}">
                    <a16:rowId xmlns:a16="http://schemas.microsoft.com/office/drawing/2014/main" val="3262474486"/>
                  </a:ext>
                </a:extLst>
              </a:tr>
              <a:tr h="652713">
                <a:tc>
                  <a:txBody>
                    <a:bodyPr/>
                    <a:lstStyle/>
                    <a:p>
                      <a:r>
                        <a:rPr lang="en-US"/>
                        <a:t>Cleaning the PrEP ring</a:t>
                      </a:r>
                    </a:p>
                  </a:txBody>
                  <a:tcPr/>
                </a:tc>
                <a:tc>
                  <a:txBody>
                    <a:bodyPr/>
                    <a:lstStyle/>
                    <a:p>
                      <a:r>
                        <a:rPr lang="en-US" sz="1800" kern="1200">
                          <a:solidFill>
                            <a:schemeClr val="tx1"/>
                          </a:solidFill>
                          <a:effectLst/>
                          <a:latin typeface="+mn-lt"/>
                          <a:ea typeface="+mn-ea"/>
                          <a:cs typeface="+mn-cs"/>
                        </a:rPr>
                        <a:t>The </a:t>
                      </a:r>
                      <a:r>
                        <a:rPr lang="en-US" sz="1800" kern="1200" err="1">
                          <a:solidFill>
                            <a:schemeClr val="tx1"/>
                          </a:solidFill>
                          <a:effectLst/>
                          <a:latin typeface="+mn-lt"/>
                          <a:ea typeface="+mn-ea"/>
                          <a:cs typeface="+mn-cs"/>
                        </a:rPr>
                        <a:t>PrEP</a:t>
                      </a:r>
                      <a:r>
                        <a:rPr lang="en-US" sz="1800" kern="1200">
                          <a:solidFill>
                            <a:schemeClr val="tx1"/>
                          </a:solidFill>
                          <a:effectLst/>
                          <a:latin typeface="+mn-lt"/>
                          <a:ea typeface="+mn-ea"/>
                          <a:cs typeface="+mn-cs"/>
                        </a:rPr>
                        <a:t> ring does not need to be removed and cleaned for any reason. However, if desired, it is acceptable to remove the ring, rinse it in clean water only, and then reinsert it immediately. </a:t>
                      </a:r>
                      <a:endParaRPr lang="en-US"/>
                    </a:p>
                  </a:txBody>
                  <a:tcPr/>
                </a:tc>
                <a:extLst>
                  <a:ext uri="{0D108BD9-81ED-4DB2-BD59-A6C34878D82A}">
                    <a16:rowId xmlns:a16="http://schemas.microsoft.com/office/drawing/2014/main" val="3783976186"/>
                  </a:ext>
                </a:extLst>
              </a:tr>
            </a:tbl>
          </a:graphicData>
        </a:graphic>
      </p:graphicFrame>
      <p:sp>
        <p:nvSpPr>
          <p:cNvPr id="4" name="Title 3">
            <a:extLst>
              <a:ext uri="{FF2B5EF4-FFF2-40B4-BE49-F238E27FC236}">
                <a16:creationId xmlns:a16="http://schemas.microsoft.com/office/drawing/2014/main" id="{D9281421-4877-244E-A4E3-CABE4FBB43C6}"/>
              </a:ext>
            </a:extLst>
          </p:cNvPr>
          <p:cNvSpPr>
            <a:spLocks noGrp="1"/>
          </p:cNvSpPr>
          <p:nvPr>
            <p:ph type="title"/>
          </p:nvPr>
        </p:nvSpPr>
        <p:spPr/>
        <p:txBody>
          <a:bodyPr/>
          <a:lstStyle/>
          <a:p>
            <a:r>
              <a:rPr lang="en-US"/>
              <a:t>PrEP Ring: Counseling considerations</a:t>
            </a:r>
          </a:p>
        </p:txBody>
      </p:sp>
    </p:spTree>
    <p:extLst>
      <p:ext uri="{BB962C8B-B14F-4D97-AF65-F5344CB8AC3E}">
        <p14:creationId xmlns:p14="http://schemas.microsoft.com/office/powerpoint/2010/main" val="14064823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7">
            <a:extLst>
              <a:ext uri="{FF2B5EF4-FFF2-40B4-BE49-F238E27FC236}">
                <a16:creationId xmlns:a16="http://schemas.microsoft.com/office/drawing/2014/main" id="{40A13400-C3F2-4F6A-9F16-9E6B55BE60FF}"/>
              </a:ext>
            </a:extLst>
          </p:cNvPr>
          <p:cNvGraphicFramePr>
            <a:graphicFrameLocks noGrp="1"/>
          </p:cNvGraphicFramePr>
          <p:nvPr>
            <p:ph idx="1"/>
          </p:nvPr>
        </p:nvGraphicFramePr>
        <p:xfrm>
          <a:off x="838200" y="1350962"/>
          <a:ext cx="9783726" cy="4767513"/>
        </p:xfrm>
        <a:graphic>
          <a:graphicData uri="http://schemas.openxmlformats.org/drawingml/2006/table">
            <a:tbl>
              <a:tblPr firstRow="1" bandRow="1">
                <a:tableStyleId>{3B4B98B0-60AC-42C2-AFA5-B58CD77FA1E5}</a:tableStyleId>
              </a:tblPr>
              <a:tblGrid>
                <a:gridCol w="1671084">
                  <a:extLst>
                    <a:ext uri="{9D8B030D-6E8A-4147-A177-3AD203B41FA5}">
                      <a16:colId xmlns:a16="http://schemas.microsoft.com/office/drawing/2014/main" val="235731362"/>
                    </a:ext>
                  </a:extLst>
                </a:gridCol>
                <a:gridCol w="8112642">
                  <a:extLst>
                    <a:ext uri="{9D8B030D-6E8A-4147-A177-3AD203B41FA5}">
                      <a16:colId xmlns:a16="http://schemas.microsoft.com/office/drawing/2014/main" val="3977362049"/>
                    </a:ext>
                  </a:extLst>
                </a:gridCol>
              </a:tblGrid>
              <a:tr h="652713">
                <a:tc>
                  <a:txBody>
                    <a:bodyPr/>
                    <a:lstStyle/>
                    <a:p>
                      <a:r>
                        <a:rPr lang="en-US" sz="2000"/>
                        <a:t>Topic</a:t>
                      </a:r>
                    </a:p>
                  </a:txBody>
                  <a:tcPr/>
                </a:tc>
                <a:tc>
                  <a:txBody>
                    <a:bodyPr/>
                    <a:lstStyle/>
                    <a:p>
                      <a:r>
                        <a:rPr lang="en-US" sz="2000"/>
                        <a:t>Counseling key messages</a:t>
                      </a:r>
                    </a:p>
                  </a:txBody>
                  <a:tcPr/>
                </a:tc>
                <a:extLst>
                  <a:ext uri="{0D108BD9-81ED-4DB2-BD59-A6C34878D82A}">
                    <a16:rowId xmlns:a16="http://schemas.microsoft.com/office/drawing/2014/main" val="1767009436"/>
                  </a:ext>
                </a:extLst>
              </a:tr>
              <a:tr h="652713">
                <a:tc>
                  <a:txBody>
                    <a:bodyPr/>
                    <a:lstStyle/>
                    <a:p>
                      <a:r>
                        <a:rPr lang="en-US"/>
                        <a:t>PrEP ring reinsertion</a:t>
                      </a:r>
                    </a:p>
                  </a:txBody>
                  <a:tcPr/>
                </a:tc>
                <a:tc>
                  <a:txBody>
                    <a:bodyPr/>
                    <a:lstStyle/>
                    <a:p>
                      <a:r>
                        <a:rPr lang="en-US" sz="1800" kern="1200">
                          <a:solidFill>
                            <a:schemeClr val="tx1"/>
                          </a:solidFill>
                          <a:effectLst/>
                          <a:latin typeface="+mn-lt"/>
                          <a:ea typeface="+mn-ea"/>
                          <a:cs typeface="+mn-cs"/>
                        </a:rPr>
                        <a:t>Although it is unlikely, it is possible that the ring may fall out. If this happens in a clean location, the ring should be rinsed in clean water and reinserted. If the ring falls out in a dirty location, the ring should be replaced with a new ring</a:t>
                      </a:r>
                      <a:r>
                        <a:rPr lang="en-US"/>
                        <a:t>.</a:t>
                      </a:r>
                    </a:p>
                  </a:txBody>
                  <a:tcPr/>
                </a:tc>
                <a:extLst>
                  <a:ext uri="{0D108BD9-81ED-4DB2-BD59-A6C34878D82A}">
                    <a16:rowId xmlns:a16="http://schemas.microsoft.com/office/drawing/2014/main" val="3262474486"/>
                  </a:ext>
                </a:extLst>
              </a:tr>
              <a:tr h="652713">
                <a:tc>
                  <a:txBody>
                    <a:bodyPr/>
                    <a:lstStyle/>
                    <a:p>
                      <a:r>
                        <a:rPr lang="en-US"/>
                        <a:t>Using the PrEP ring during sex</a:t>
                      </a:r>
                    </a:p>
                  </a:txBody>
                  <a:tcPr/>
                </a:tc>
                <a:tc>
                  <a:txBody>
                    <a:bodyPr/>
                    <a:lstStyle/>
                    <a:p>
                      <a:r>
                        <a:rPr lang="en-US"/>
                        <a:t>The PrEP ring does not interfere with sexual intercourse and should be worn during sex to provide maximum HIV prevention. It can be used with condoms and water-based lubricant. Although it is unlikely, it is possible that your partner may feel the ring during sex. If this happens, you may need to confirm that the ring is in place correctly, because it may need to be pushed further up into the vagina. The ring will not harm your partner, but it only prevents the user from getting HIV – it will does not provide HIV prevention for the ring user’s partner.</a:t>
                      </a:r>
                    </a:p>
                  </a:txBody>
                  <a:tcPr/>
                </a:tc>
                <a:extLst>
                  <a:ext uri="{0D108BD9-81ED-4DB2-BD59-A6C34878D82A}">
                    <a16:rowId xmlns:a16="http://schemas.microsoft.com/office/drawing/2014/main" val="3783976186"/>
                  </a:ext>
                </a:extLst>
              </a:tr>
              <a:tr h="652713">
                <a:tc>
                  <a:txBody>
                    <a:bodyPr/>
                    <a:lstStyle/>
                    <a:p>
                      <a:r>
                        <a:rPr lang="en-US"/>
                        <a:t>The PrEP ring and douching</a:t>
                      </a:r>
                    </a:p>
                  </a:txBody>
                  <a:tcPr/>
                </a:tc>
                <a:tc>
                  <a:txBody>
                    <a:bodyPr/>
                    <a:lstStyle/>
                    <a:p>
                      <a:r>
                        <a:rPr lang="en-US" sz="1800" kern="1200">
                          <a:solidFill>
                            <a:schemeClr val="tx1"/>
                          </a:solidFill>
                          <a:effectLst/>
                          <a:latin typeface="+mn-lt"/>
                          <a:ea typeface="+mn-ea"/>
                          <a:cs typeface="+mn-cs"/>
                        </a:rPr>
                        <a:t>It is possible that flushing the vagina with water to clean it (or any form of douching) may dilute the concentration of </a:t>
                      </a:r>
                      <a:r>
                        <a:rPr lang="en-US" sz="1800" kern="1200" err="1">
                          <a:solidFill>
                            <a:schemeClr val="tx1"/>
                          </a:solidFill>
                          <a:effectLst/>
                          <a:latin typeface="+mn-lt"/>
                          <a:ea typeface="+mn-ea"/>
                          <a:cs typeface="+mn-cs"/>
                        </a:rPr>
                        <a:t>dapivirine</a:t>
                      </a:r>
                      <a:r>
                        <a:rPr lang="en-US" sz="1800" kern="1200">
                          <a:solidFill>
                            <a:schemeClr val="tx1"/>
                          </a:solidFill>
                          <a:effectLst/>
                          <a:latin typeface="+mn-lt"/>
                          <a:ea typeface="+mn-ea"/>
                          <a:cs typeface="+mn-cs"/>
                        </a:rPr>
                        <a:t> in the vagina. Douching is not recommended at any time, including while using the ring, because it may have a negative impact on the health of the vagina</a:t>
                      </a:r>
                      <a:r>
                        <a:rPr lang="en-US"/>
                        <a:t>.</a:t>
                      </a:r>
                    </a:p>
                  </a:txBody>
                  <a:tcPr/>
                </a:tc>
                <a:extLst>
                  <a:ext uri="{0D108BD9-81ED-4DB2-BD59-A6C34878D82A}">
                    <a16:rowId xmlns:a16="http://schemas.microsoft.com/office/drawing/2014/main" val="597425019"/>
                  </a:ext>
                </a:extLst>
              </a:tr>
            </a:tbl>
          </a:graphicData>
        </a:graphic>
      </p:graphicFrame>
      <p:sp>
        <p:nvSpPr>
          <p:cNvPr id="4" name="Title 3">
            <a:extLst>
              <a:ext uri="{FF2B5EF4-FFF2-40B4-BE49-F238E27FC236}">
                <a16:creationId xmlns:a16="http://schemas.microsoft.com/office/drawing/2014/main" id="{D9281421-4877-244E-A4E3-CABE4FBB43C6}"/>
              </a:ext>
            </a:extLst>
          </p:cNvPr>
          <p:cNvSpPr>
            <a:spLocks noGrp="1"/>
          </p:cNvSpPr>
          <p:nvPr>
            <p:ph type="title"/>
          </p:nvPr>
        </p:nvSpPr>
        <p:spPr/>
        <p:txBody>
          <a:bodyPr/>
          <a:lstStyle/>
          <a:p>
            <a:r>
              <a:rPr lang="en-US"/>
              <a:t>PrEP Ring: Counseling considerations</a:t>
            </a:r>
          </a:p>
        </p:txBody>
      </p:sp>
    </p:spTree>
    <p:extLst>
      <p:ext uri="{BB962C8B-B14F-4D97-AF65-F5344CB8AC3E}">
        <p14:creationId xmlns:p14="http://schemas.microsoft.com/office/powerpoint/2010/main" val="37461481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7">
            <a:extLst>
              <a:ext uri="{FF2B5EF4-FFF2-40B4-BE49-F238E27FC236}">
                <a16:creationId xmlns:a16="http://schemas.microsoft.com/office/drawing/2014/main" id="{40A13400-C3F2-4F6A-9F16-9E6B55BE60FF}"/>
              </a:ext>
            </a:extLst>
          </p:cNvPr>
          <p:cNvGraphicFramePr>
            <a:graphicFrameLocks noGrp="1"/>
          </p:cNvGraphicFramePr>
          <p:nvPr>
            <p:ph idx="1"/>
            <p:extLst>
              <p:ext uri="{D42A27DB-BD31-4B8C-83A1-F6EECF244321}">
                <p14:modId xmlns:p14="http://schemas.microsoft.com/office/powerpoint/2010/main" val="3573070473"/>
              </p:ext>
            </p:extLst>
          </p:nvPr>
        </p:nvGraphicFramePr>
        <p:xfrm>
          <a:off x="838200" y="1350962"/>
          <a:ext cx="9783726" cy="5420226"/>
        </p:xfrm>
        <a:graphic>
          <a:graphicData uri="http://schemas.openxmlformats.org/drawingml/2006/table">
            <a:tbl>
              <a:tblPr firstRow="1" bandRow="1">
                <a:tableStyleId>{3B4B98B0-60AC-42C2-AFA5-B58CD77FA1E5}</a:tableStyleId>
              </a:tblPr>
              <a:tblGrid>
                <a:gridCol w="1671084">
                  <a:extLst>
                    <a:ext uri="{9D8B030D-6E8A-4147-A177-3AD203B41FA5}">
                      <a16:colId xmlns:a16="http://schemas.microsoft.com/office/drawing/2014/main" val="235731362"/>
                    </a:ext>
                  </a:extLst>
                </a:gridCol>
                <a:gridCol w="8112642">
                  <a:extLst>
                    <a:ext uri="{9D8B030D-6E8A-4147-A177-3AD203B41FA5}">
                      <a16:colId xmlns:a16="http://schemas.microsoft.com/office/drawing/2014/main" val="3977362049"/>
                    </a:ext>
                  </a:extLst>
                </a:gridCol>
              </a:tblGrid>
              <a:tr h="652713">
                <a:tc>
                  <a:txBody>
                    <a:bodyPr/>
                    <a:lstStyle/>
                    <a:p>
                      <a:r>
                        <a:rPr lang="en-US" sz="2000"/>
                        <a:t>Topic</a:t>
                      </a:r>
                    </a:p>
                  </a:txBody>
                  <a:tcPr/>
                </a:tc>
                <a:tc>
                  <a:txBody>
                    <a:bodyPr/>
                    <a:lstStyle/>
                    <a:p>
                      <a:r>
                        <a:rPr lang="en-US" sz="2000"/>
                        <a:t>Counseling key messages</a:t>
                      </a:r>
                    </a:p>
                  </a:txBody>
                  <a:tcPr/>
                </a:tc>
                <a:extLst>
                  <a:ext uri="{0D108BD9-81ED-4DB2-BD59-A6C34878D82A}">
                    <a16:rowId xmlns:a16="http://schemas.microsoft.com/office/drawing/2014/main" val="1767009436"/>
                  </a:ext>
                </a:extLst>
              </a:tr>
              <a:tr h="652713">
                <a:tc>
                  <a:txBody>
                    <a:bodyPr/>
                    <a:lstStyle/>
                    <a:p>
                      <a:r>
                        <a:rPr lang="en-US"/>
                        <a:t>PrEP ring effectiveness</a:t>
                      </a:r>
                    </a:p>
                  </a:txBody>
                  <a:tcPr/>
                </a:tc>
                <a:tc>
                  <a:txBody>
                    <a:bodyPr/>
                    <a:lstStyle/>
                    <a:p>
                      <a:r>
                        <a:rPr lang="en-US"/>
                        <a:t>The </a:t>
                      </a:r>
                      <a:r>
                        <a:rPr lang="en-US" err="1"/>
                        <a:t>PrEP</a:t>
                      </a:r>
                      <a:r>
                        <a:rPr lang="en-US"/>
                        <a:t> ring is about 50% effective – or more, when kept in place for the full month – in preventing HIV acquisition.</a:t>
                      </a:r>
                    </a:p>
                  </a:txBody>
                  <a:tcPr/>
                </a:tc>
                <a:extLst>
                  <a:ext uri="{0D108BD9-81ED-4DB2-BD59-A6C34878D82A}">
                    <a16:rowId xmlns:a16="http://schemas.microsoft.com/office/drawing/2014/main" val="3262474486"/>
                  </a:ext>
                </a:extLst>
              </a:tr>
              <a:tr h="652713">
                <a:tc>
                  <a:txBody>
                    <a:bodyPr/>
                    <a:lstStyle/>
                    <a:p>
                      <a:r>
                        <a:rPr lang="en-US"/>
                        <a:t>The PrEP ring and STIs other than HIV</a:t>
                      </a:r>
                    </a:p>
                  </a:txBody>
                  <a:tcPr/>
                </a:tc>
                <a:tc>
                  <a:txBody>
                    <a:bodyPr/>
                    <a:lstStyle/>
                    <a:p>
                      <a:r>
                        <a:rPr lang="en-US"/>
                        <a:t>The PrEP ring does not prevent STIs other than HIV. You should always use a condom, with water-based lubricant if possible, to prevent STIs while using the PrEP ring.</a:t>
                      </a:r>
                    </a:p>
                  </a:txBody>
                  <a:tcPr/>
                </a:tc>
                <a:extLst>
                  <a:ext uri="{0D108BD9-81ED-4DB2-BD59-A6C34878D82A}">
                    <a16:rowId xmlns:a16="http://schemas.microsoft.com/office/drawing/2014/main" val="597425019"/>
                  </a:ext>
                </a:extLst>
              </a:tr>
              <a:tr h="652713">
                <a:tc>
                  <a:txBody>
                    <a:bodyPr/>
                    <a:lstStyle/>
                    <a:p>
                      <a:r>
                        <a:rPr lang="en-US"/>
                        <a:t>Starting and stopping the PrEP ring</a:t>
                      </a:r>
                    </a:p>
                  </a:txBody>
                  <a:tcPr/>
                </a:tc>
                <a:tc>
                  <a:txBody>
                    <a:bodyPr/>
                    <a:lstStyle/>
                    <a:p>
                      <a:r>
                        <a:rPr lang="en-US"/>
                        <a:t>For the </a:t>
                      </a:r>
                      <a:r>
                        <a:rPr lang="en-US" err="1"/>
                        <a:t>PrEP</a:t>
                      </a:r>
                      <a:r>
                        <a:rPr lang="en-US"/>
                        <a:t> ring to be most effective, you must leave it in place for the full month. The </a:t>
                      </a:r>
                      <a:r>
                        <a:rPr lang="en-US" err="1"/>
                        <a:t>PrEP</a:t>
                      </a:r>
                      <a:r>
                        <a:rPr lang="en-US"/>
                        <a:t> ring reaches maximum effectiveness once it has been in place in the vagina for 24 hours. </a:t>
                      </a:r>
                    </a:p>
                    <a:p>
                      <a:endParaRPr lang="en-US"/>
                    </a:p>
                    <a:p>
                      <a:r>
                        <a:rPr lang="en-US"/>
                        <a:t>It is ok to stop using the </a:t>
                      </a:r>
                      <a:r>
                        <a:rPr lang="en-US" err="1"/>
                        <a:t>PrEP</a:t>
                      </a:r>
                      <a:r>
                        <a:rPr lang="en-US"/>
                        <a:t> ring if you decide you no longer need HIV prevention, or do not want to use it any longer. Simply remove the ring and dispose of it or return it to the clinic.</a:t>
                      </a:r>
                    </a:p>
                  </a:txBody>
                  <a:tcPr/>
                </a:tc>
                <a:extLst>
                  <a:ext uri="{0D108BD9-81ED-4DB2-BD59-A6C34878D82A}">
                    <a16:rowId xmlns:a16="http://schemas.microsoft.com/office/drawing/2014/main" val="349333039"/>
                  </a:ext>
                </a:extLst>
              </a:tr>
              <a:tr h="652713">
                <a:tc>
                  <a:txBody>
                    <a:bodyPr/>
                    <a:lstStyle/>
                    <a:p>
                      <a:r>
                        <a:rPr lang="en-US"/>
                        <a:t>PrEP ring and trans and non-binary people</a:t>
                      </a:r>
                    </a:p>
                  </a:txBody>
                  <a:tcPr/>
                </a:tc>
                <a:tc>
                  <a:txBody>
                    <a:bodyPr/>
                    <a:lstStyle/>
                    <a:p>
                      <a:r>
                        <a:rPr lang="en-US"/>
                        <a:t>The ring has only been studied for use by people assigned female at birth. It is likely that the </a:t>
                      </a:r>
                      <a:r>
                        <a:rPr lang="en-US" err="1"/>
                        <a:t>PrEP</a:t>
                      </a:r>
                      <a:r>
                        <a:rPr lang="en-US"/>
                        <a:t> ring can be used by people assigned female at birth who are not taking gender-affirming hormones and wish to prevent HIV during receptive vaginal sex, regardless of their gender identity.</a:t>
                      </a:r>
                    </a:p>
                  </a:txBody>
                  <a:tcPr/>
                </a:tc>
                <a:extLst>
                  <a:ext uri="{0D108BD9-81ED-4DB2-BD59-A6C34878D82A}">
                    <a16:rowId xmlns:a16="http://schemas.microsoft.com/office/drawing/2014/main" val="2722704474"/>
                  </a:ext>
                </a:extLst>
              </a:tr>
            </a:tbl>
          </a:graphicData>
        </a:graphic>
      </p:graphicFrame>
      <p:sp>
        <p:nvSpPr>
          <p:cNvPr id="4" name="Title 3">
            <a:extLst>
              <a:ext uri="{FF2B5EF4-FFF2-40B4-BE49-F238E27FC236}">
                <a16:creationId xmlns:a16="http://schemas.microsoft.com/office/drawing/2014/main" id="{D9281421-4877-244E-A4E3-CABE4FBB43C6}"/>
              </a:ext>
            </a:extLst>
          </p:cNvPr>
          <p:cNvSpPr>
            <a:spLocks noGrp="1"/>
          </p:cNvSpPr>
          <p:nvPr>
            <p:ph type="title"/>
          </p:nvPr>
        </p:nvSpPr>
        <p:spPr/>
        <p:txBody>
          <a:bodyPr/>
          <a:lstStyle/>
          <a:p>
            <a:r>
              <a:rPr lang="en-US"/>
              <a:t>PrEP Ring: Counseling considerations</a:t>
            </a:r>
          </a:p>
        </p:txBody>
      </p:sp>
    </p:spTree>
    <p:extLst>
      <p:ext uri="{BB962C8B-B14F-4D97-AF65-F5344CB8AC3E}">
        <p14:creationId xmlns:p14="http://schemas.microsoft.com/office/powerpoint/2010/main" val="21719592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7">
            <a:extLst>
              <a:ext uri="{FF2B5EF4-FFF2-40B4-BE49-F238E27FC236}">
                <a16:creationId xmlns:a16="http://schemas.microsoft.com/office/drawing/2014/main" id="{40A13400-C3F2-4F6A-9F16-9E6B55BE60FF}"/>
              </a:ext>
            </a:extLst>
          </p:cNvPr>
          <p:cNvGraphicFramePr>
            <a:graphicFrameLocks noGrp="1"/>
          </p:cNvGraphicFramePr>
          <p:nvPr>
            <p:ph idx="1"/>
            <p:extLst>
              <p:ext uri="{D42A27DB-BD31-4B8C-83A1-F6EECF244321}">
                <p14:modId xmlns:p14="http://schemas.microsoft.com/office/powerpoint/2010/main" val="438281451"/>
              </p:ext>
            </p:extLst>
          </p:nvPr>
        </p:nvGraphicFramePr>
        <p:xfrm>
          <a:off x="840131" y="1113817"/>
          <a:ext cx="9783726" cy="4340793"/>
        </p:xfrm>
        <a:graphic>
          <a:graphicData uri="http://schemas.openxmlformats.org/drawingml/2006/table">
            <a:tbl>
              <a:tblPr firstRow="1" bandRow="1">
                <a:tableStyleId>{3B4B98B0-60AC-42C2-AFA5-B58CD77FA1E5}</a:tableStyleId>
              </a:tblPr>
              <a:tblGrid>
                <a:gridCol w="1671084">
                  <a:extLst>
                    <a:ext uri="{9D8B030D-6E8A-4147-A177-3AD203B41FA5}">
                      <a16:colId xmlns:a16="http://schemas.microsoft.com/office/drawing/2014/main" val="235731362"/>
                    </a:ext>
                  </a:extLst>
                </a:gridCol>
                <a:gridCol w="8112642">
                  <a:extLst>
                    <a:ext uri="{9D8B030D-6E8A-4147-A177-3AD203B41FA5}">
                      <a16:colId xmlns:a16="http://schemas.microsoft.com/office/drawing/2014/main" val="3977362049"/>
                    </a:ext>
                  </a:extLst>
                </a:gridCol>
              </a:tblGrid>
              <a:tr h="652713">
                <a:tc>
                  <a:txBody>
                    <a:bodyPr/>
                    <a:lstStyle/>
                    <a:p>
                      <a:r>
                        <a:rPr lang="en-US" sz="2000"/>
                        <a:t>Topic</a:t>
                      </a:r>
                    </a:p>
                  </a:txBody>
                  <a:tcPr/>
                </a:tc>
                <a:tc>
                  <a:txBody>
                    <a:bodyPr/>
                    <a:lstStyle/>
                    <a:p>
                      <a:r>
                        <a:rPr lang="en-US" sz="2000"/>
                        <a:t>Counseling key messages</a:t>
                      </a:r>
                    </a:p>
                  </a:txBody>
                  <a:tcPr/>
                </a:tc>
                <a:extLst>
                  <a:ext uri="{0D108BD9-81ED-4DB2-BD59-A6C34878D82A}">
                    <a16:rowId xmlns:a16="http://schemas.microsoft.com/office/drawing/2014/main" val="1767009436"/>
                  </a:ext>
                </a:extLst>
              </a:tr>
              <a:tr h="652713">
                <a:tc>
                  <a:txBody>
                    <a:bodyPr/>
                    <a:lstStyle/>
                    <a:p>
                      <a:r>
                        <a:rPr lang="en-US"/>
                        <a:t>The PrEP ring and preventing pregnancy</a:t>
                      </a:r>
                    </a:p>
                  </a:txBody>
                  <a:tcPr/>
                </a:tc>
                <a:tc>
                  <a:txBody>
                    <a:bodyPr/>
                    <a:lstStyle/>
                    <a:p>
                      <a:r>
                        <a:rPr lang="en-US" sz="1600"/>
                        <a:t>The PrEP ring does not prevent pregnancy. If you do not wish to become pregnant, you should use an effective form of contraception while using the PrEP ring.</a:t>
                      </a:r>
                    </a:p>
                  </a:txBody>
                  <a:tcPr/>
                </a:tc>
                <a:extLst>
                  <a:ext uri="{0D108BD9-81ED-4DB2-BD59-A6C34878D82A}">
                    <a16:rowId xmlns:a16="http://schemas.microsoft.com/office/drawing/2014/main" val="296679827"/>
                  </a:ext>
                </a:extLst>
              </a:tr>
              <a:tr h="652713">
                <a:tc>
                  <a:txBody>
                    <a:bodyPr/>
                    <a:lstStyle/>
                    <a:p>
                      <a:r>
                        <a:rPr lang="en-US">
                          <a:solidFill>
                            <a:srgbClr val="625E58"/>
                          </a:solidFill>
                        </a:rPr>
                        <a:t>PrEP ring use during pregnancy and breastfeeding*</a:t>
                      </a:r>
                    </a:p>
                  </a:txBody>
                  <a:tcPr/>
                </a:tc>
                <a:tc>
                  <a:txBody>
                    <a:bodyPr/>
                    <a:lstStyle/>
                    <a:p>
                      <a:pPr marL="0" lvl="0" indent="0" algn="l">
                        <a:lnSpc>
                          <a:spcPct val="100000"/>
                        </a:lnSpc>
                        <a:spcBef>
                          <a:spcPts val="0"/>
                        </a:spcBef>
                        <a:spcAft>
                          <a:spcPts val="0"/>
                        </a:spcAft>
                        <a:buNone/>
                      </a:pPr>
                      <a:r>
                        <a:rPr lang="en-US" sz="1600" b="0" i="0" u="none" strike="noStrike" noProof="0" dirty="0">
                          <a:solidFill>
                            <a:srgbClr val="625E58"/>
                          </a:solidFill>
                          <a:latin typeface="Calibri"/>
                        </a:rPr>
                        <a:t>In general, the likelihood of getting HIV during pregnancy </a:t>
                      </a:r>
                      <a:r>
                        <a:rPr lang="en-US" sz="1600" b="0" i="0" u="none" strike="noStrike" noProof="0">
                          <a:solidFill>
                            <a:srgbClr val="625E58"/>
                          </a:solidFill>
                          <a:latin typeface="Calibri"/>
                        </a:rPr>
                        <a:t>or postpartum </a:t>
                      </a:r>
                      <a:r>
                        <a:rPr lang="en-US" sz="1600" b="0" i="0" u="none" strike="noStrike" noProof="0" dirty="0">
                          <a:solidFill>
                            <a:srgbClr val="625E58"/>
                          </a:solidFill>
                          <a:latin typeface="Calibri"/>
                        </a:rPr>
                        <a:t>is higher than at other times in people’s lives. </a:t>
                      </a:r>
                      <a:r>
                        <a:rPr lang="en-US" sz="1600" b="0" i="0" u="none" strike="noStrike" noProof="0" dirty="0">
                          <a:solidFill>
                            <a:srgbClr val="625E58"/>
                          </a:solidFill>
                        </a:rPr>
                        <a:t>O</a:t>
                      </a:r>
                      <a:r>
                        <a:rPr lang="en-US" sz="1600" b="0" i="0" u="none" strike="noStrike" noProof="0" dirty="0">
                          <a:solidFill>
                            <a:srgbClr val="625E58"/>
                          </a:solidFill>
                          <a:latin typeface="Calibri"/>
                        </a:rPr>
                        <a:t>ral </a:t>
                      </a:r>
                      <a:r>
                        <a:rPr lang="en-US" sz="1600" b="0" i="0" u="none" strike="noStrike" noProof="0" dirty="0" err="1">
                          <a:solidFill>
                            <a:srgbClr val="625E58"/>
                          </a:solidFill>
                          <a:latin typeface="Calibri"/>
                        </a:rPr>
                        <a:t>PrEP</a:t>
                      </a:r>
                      <a:r>
                        <a:rPr lang="en-US" sz="1600" b="0" i="0" u="none" strike="noStrike" noProof="0" dirty="0">
                          <a:solidFill>
                            <a:srgbClr val="625E58"/>
                          </a:solidFill>
                          <a:latin typeface="Calibri"/>
                        </a:rPr>
                        <a:t> is already proven to be safe during pregnancy and breastfeeding and is a good option for these individuals to consider. </a:t>
                      </a:r>
                      <a:r>
                        <a:rPr lang="en-US" sz="1600" dirty="0">
                          <a:solidFill>
                            <a:srgbClr val="625E58"/>
                          </a:solidFill>
                        </a:rPr>
                        <a:t>Clinical trials on </a:t>
                      </a:r>
                      <a:r>
                        <a:rPr lang="en-US" sz="1600" dirty="0" err="1">
                          <a:solidFill>
                            <a:srgbClr val="625E58"/>
                          </a:solidFill>
                        </a:rPr>
                        <a:t>PrEP</a:t>
                      </a:r>
                      <a:r>
                        <a:rPr lang="en-US" sz="1600" dirty="0">
                          <a:solidFill>
                            <a:srgbClr val="625E58"/>
                          </a:solidFill>
                        </a:rPr>
                        <a:t> ring use during pregnancy and breastfeeding are limited, but studies are ongoing. Early results from an ongoing trial suggest that there was no impact of ring use on pregnancy outcomes. Very small amounts of </a:t>
                      </a:r>
                      <a:r>
                        <a:rPr lang="en-US" sz="1600" dirty="0" err="1">
                          <a:solidFill>
                            <a:srgbClr val="625E58"/>
                          </a:solidFill>
                        </a:rPr>
                        <a:t>dapivirine</a:t>
                      </a:r>
                      <a:r>
                        <a:rPr lang="en-US" sz="1600" dirty="0">
                          <a:solidFill>
                            <a:srgbClr val="625E58"/>
                          </a:solidFill>
                        </a:rPr>
                        <a:t> can pass to breast milk. One study has shown that ring use was safe and well tolerated for breastfeeding individuals and their babies.  </a:t>
                      </a:r>
                      <a:endParaRPr lang="en-US" sz="1600" b="0" i="0" u="none" strike="noStrike" noProof="0" dirty="0">
                        <a:solidFill>
                          <a:srgbClr val="625E58"/>
                        </a:solidFill>
                        <a:latin typeface="Calibri"/>
                      </a:endParaRPr>
                    </a:p>
                    <a:p>
                      <a:pPr lvl="0">
                        <a:buNone/>
                      </a:pPr>
                      <a:endParaRPr lang="en-US" sz="1600" dirty="0">
                        <a:solidFill>
                          <a:srgbClr val="625E58"/>
                        </a:solidFill>
                      </a:endParaRPr>
                    </a:p>
                    <a:p>
                      <a:pPr marL="0" lvl="0" indent="0" algn="l">
                        <a:lnSpc>
                          <a:spcPct val="100000"/>
                        </a:lnSpc>
                        <a:spcBef>
                          <a:spcPts val="0"/>
                        </a:spcBef>
                        <a:spcAft>
                          <a:spcPts val="0"/>
                        </a:spcAft>
                        <a:buNone/>
                      </a:pPr>
                      <a:endParaRPr lang="en-US" sz="1600" b="0" i="0" u="none" strike="noStrike" noProof="0" dirty="0">
                        <a:solidFill>
                          <a:srgbClr val="625E58"/>
                        </a:solidFill>
                        <a:latin typeface="Calibri"/>
                      </a:endParaRPr>
                    </a:p>
                    <a:p>
                      <a:pPr marL="0" lvl="0" indent="0" algn="l">
                        <a:lnSpc>
                          <a:spcPct val="100000"/>
                        </a:lnSpc>
                        <a:spcBef>
                          <a:spcPts val="0"/>
                        </a:spcBef>
                        <a:spcAft>
                          <a:spcPts val="0"/>
                        </a:spcAft>
                        <a:buNone/>
                      </a:pPr>
                      <a:r>
                        <a:rPr lang="en-US" sz="1600" b="0" i="0" u="none" strike="noStrike" noProof="0" dirty="0">
                          <a:solidFill>
                            <a:srgbClr val="625E58"/>
                          </a:solidFill>
                          <a:latin typeface="Calibri"/>
                        </a:rPr>
                        <a:t>The </a:t>
                      </a:r>
                      <a:r>
                        <a:rPr lang="en-US" sz="1600" b="0" i="0" u="none" strike="noStrike" noProof="0" dirty="0" err="1">
                          <a:solidFill>
                            <a:srgbClr val="625E58"/>
                          </a:solidFill>
                          <a:latin typeface="Calibri"/>
                        </a:rPr>
                        <a:t>PrEP</a:t>
                      </a:r>
                      <a:r>
                        <a:rPr lang="en-US" sz="1600" b="0" i="0" u="none" strike="noStrike" noProof="0" dirty="0">
                          <a:solidFill>
                            <a:srgbClr val="625E58"/>
                          </a:solidFill>
                          <a:latin typeface="Calibri"/>
                        </a:rPr>
                        <a:t> ring should not be used by pregnant people who are having vaginal bleeding or after the bag of waters breaks. </a:t>
                      </a:r>
                      <a:endParaRPr lang="en-US" dirty="0"/>
                    </a:p>
                  </a:txBody>
                  <a:tcPr/>
                </a:tc>
                <a:extLst>
                  <a:ext uri="{0D108BD9-81ED-4DB2-BD59-A6C34878D82A}">
                    <a16:rowId xmlns:a16="http://schemas.microsoft.com/office/drawing/2014/main" val="3783976186"/>
                  </a:ext>
                </a:extLst>
              </a:tr>
            </a:tbl>
          </a:graphicData>
        </a:graphic>
      </p:graphicFrame>
      <p:sp>
        <p:nvSpPr>
          <p:cNvPr id="4" name="Title 3">
            <a:extLst>
              <a:ext uri="{FF2B5EF4-FFF2-40B4-BE49-F238E27FC236}">
                <a16:creationId xmlns:a16="http://schemas.microsoft.com/office/drawing/2014/main" id="{D9281421-4877-244E-A4E3-CABE4FBB43C6}"/>
              </a:ext>
            </a:extLst>
          </p:cNvPr>
          <p:cNvSpPr>
            <a:spLocks noGrp="1"/>
          </p:cNvSpPr>
          <p:nvPr>
            <p:ph type="title"/>
          </p:nvPr>
        </p:nvSpPr>
        <p:spPr/>
        <p:txBody>
          <a:bodyPr/>
          <a:lstStyle/>
          <a:p>
            <a:r>
              <a:rPr lang="en-US" err="1"/>
              <a:t>PrEP</a:t>
            </a:r>
            <a:r>
              <a:rPr lang="en-US"/>
              <a:t> Ring: Counseling considerations</a:t>
            </a:r>
          </a:p>
        </p:txBody>
      </p:sp>
      <p:sp>
        <p:nvSpPr>
          <p:cNvPr id="2" name="TextBox 1">
            <a:extLst>
              <a:ext uri="{FF2B5EF4-FFF2-40B4-BE49-F238E27FC236}">
                <a16:creationId xmlns:a16="http://schemas.microsoft.com/office/drawing/2014/main" id="{76FD0FE1-3B03-4173-6D7C-4ECE956B275A}"/>
              </a:ext>
            </a:extLst>
          </p:cNvPr>
          <p:cNvSpPr txBox="1"/>
          <p:nvPr/>
        </p:nvSpPr>
        <p:spPr>
          <a:xfrm>
            <a:off x="4473145" y="6513155"/>
            <a:ext cx="6881884" cy="307777"/>
          </a:xfrm>
          <a:prstGeom prst="rect">
            <a:avLst/>
          </a:prstGeom>
          <a:noFill/>
        </p:spPr>
        <p:txBody>
          <a:bodyPr wrap="none" rtlCol="0">
            <a:spAutoFit/>
          </a:bodyPr>
          <a:lstStyle/>
          <a:p>
            <a:r>
              <a:rPr lang="en-US" sz="1400"/>
              <a:t>*Complete counseling messages on </a:t>
            </a:r>
            <a:r>
              <a:rPr lang="en-US" sz="1400" err="1"/>
              <a:t>PrEP</a:t>
            </a:r>
            <a:r>
              <a:rPr lang="en-US" sz="1400"/>
              <a:t> ring use during pregnancy can be found in Annex 1</a:t>
            </a:r>
          </a:p>
        </p:txBody>
      </p:sp>
    </p:spTree>
    <p:extLst>
      <p:ext uri="{BB962C8B-B14F-4D97-AF65-F5344CB8AC3E}">
        <p14:creationId xmlns:p14="http://schemas.microsoft.com/office/powerpoint/2010/main" val="41988439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7">
            <a:extLst>
              <a:ext uri="{FF2B5EF4-FFF2-40B4-BE49-F238E27FC236}">
                <a16:creationId xmlns:a16="http://schemas.microsoft.com/office/drawing/2014/main" id="{40A13400-C3F2-4F6A-9F16-9E6B55BE60FF}"/>
              </a:ext>
            </a:extLst>
          </p:cNvPr>
          <p:cNvGraphicFramePr>
            <a:graphicFrameLocks noGrp="1"/>
          </p:cNvGraphicFramePr>
          <p:nvPr>
            <p:ph idx="1"/>
          </p:nvPr>
        </p:nvGraphicFramePr>
        <p:xfrm>
          <a:off x="838200" y="1361594"/>
          <a:ext cx="9783726" cy="4676073"/>
        </p:xfrm>
        <a:graphic>
          <a:graphicData uri="http://schemas.openxmlformats.org/drawingml/2006/table">
            <a:tbl>
              <a:tblPr firstRow="1" bandRow="1">
                <a:tableStyleId>{3B4B98B0-60AC-42C2-AFA5-B58CD77FA1E5}</a:tableStyleId>
              </a:tblPr>
              <a:tblGrid>
                <a:gridCol w="1660451">
                  <a:extLst>
                    <a:ext uri="{9D8B030D-6E8A-4147-A177-3AD203B41FA5}">
                      <a16:colId xmlns:a16="http://schemas.microsoft.com/office/drawing/2014/main" val="235731362"/>
                    </a:ext>
                  </a:extLst>
                </a:gridCol>
                <a:gridCol w="8123275">
                  <a:extLst>
                    <a:ext uri="{9D8B030D-6E8A-4147-A177-3AD203B41FA5}">
                      <a16:colId xmlns:a16="http://schemas.microsoft.com/office/drawing/2014/main" val="3977362049"/>
                    </a:ext>
                  </a:extLst>
                </a:gridCol>
              </a:tblGrid>
              <a:tr h="652713">
                <a:tc>
                  <a:txBody>
                    <a:bodyPr/>
                    <a:lstStyle/>
                    <a:p>
                      <a:r>
                        <a:rPr lang="en-US" sz="2000"/>
                        <a:t>Topic</a:t>
                      </a:r>
                    </a:p>
                  </a:txBody>
                  <a:tcPr/>
                </a:tc>
                <a:tc>
                  <a:txBody>
                    <a:bodyPr/>
                    <a:lstStyle/>
                    <a:p>
                      <a:r>
                        <a:rPr lang="en-US" sz="2000"/>
                        <a:t>Counseling key messages</a:t>
                      </a:r>
                    </a:p>
                  </a:txBody>
                  <a:tcPr/>
                </a:tc>
                <a:extLst>
                  <a:ext uri="{0D108BD9-81ED-4DB2-BD59-A6C34878D82A}">
                    <a16:rowId xmlns:a16="http://schemas.microsoft.com/office/drawing/2014/main" val="1767009436"/>
                  </a:ext>
                </a:extLst>
              </a:tr>
              <a:tr h="652713">
                <a:tc>
                  <a:txBody>
                    <a:bodyPr/>
                    <a:lstStyle/>
                    <a:p>
                      <a:r>
                        <a:rPr lang="en-US"/>
                        <a:t>The PrEP ring – switching products</a:t>
                      </a:r>
                    </a:p>
                  </a:txBody>
                  <a:tcPr/>
                </a:tc>
                <a:tc>
                  <a:txBody>
                    <a:bodyPr/>
                    <a:lstStyle/>
                    <a:p>
                      <a:r>
                        <a:rPr lang="en-US"/>
                        <a:t>If you decide that you would like to switch to a new HIV prevention method after using the PrEP ring, that is ok. If you would like to switch to oral PrEP, you should start oral PrEP and keep the PrEP ring in place for 7 days to give the oral PrEP time to reach maximum effectiveness in your body.</a:t>
                      </a:r>
                    </a:p>
                  </a:txBody>
                  <a:tcPr/>
                </a:tc>
                <a:extLst>
                  <a:ext uri="{0D108BD9-81ED-4DB2-BD59-A6C34878D82A}">
                    <a16:rowId xmlns:a16="http://schemas.microsoft.com/office/drawing/2014/main" val="3262474486"/>
                  </a:ext>
                </a:extLst>
              </a:tr>
              <a:tr h="652713">
                <a:tc>
                  <a:txBody>
                    <a:bodyPr/>
                    <a:lstStyle/>
                    <a:p>
                      <a:r>
                        <a:rPr lang="en-US"/>
                        <a:t>The PrEP ring and menses</a:t>
                      </a:r>
                    </a:p>
                  </a:txBody>
                  <a:tcPr/>
                </a:tc>
                <a:tc>
                  <a:txBody>
                    <a:bodyPr/>
                    <a:lstStyle/>
                    <a:p>
                      <a:r>
                        <a:rPr lang="en-US" sz="1800" kern="1200">
                          <a:solidFill>
                            <a:schemeClr val="tx1"/>
                          </a:solidFill>
                          <a:effectLst/>
                          <a:latin typeface="+mn-lt"/>
                          <a:ea typeface="+mn-ea"/>
                          <a:cs typeface="+mn-cs"/>
                        </a:rPr>
                        <a:t>The ring should be worn for one month, including during menses, to be most effective. The ring does not cover the cervix and does not interrupt the flow of menstrual fluids. There are no safety concerns related to the use of tampons, menstrual pads, and most other menstrual products while using the ring. Menstrual cups are not recommended for use with the </a:t>
                      </a:r>
                      <a:r>
                        <a:rPr lang="en-US" sz="1800" kern="1200" err="1">
                          <a:solidFill>
                            <a:schemeClr val="tx1"/>
                          </a:solidFill>
                          <a:effectLst/>
                          <a:latin typeface="+mn-lt"/>
                          <a:ea typeface="+mn-ea"/>
                          <a:cs typeface="+mn-cs"/>
                        </a:rPr>
                        <a:t>PrEP</a:t>
                      </a:r>
                      <a:r>
                        <a:rPr lang="en-US" sz="1800" kern="1200">
                          <a:solidFill>
                            <a:schemeClr val="tx1"/>
                          </a:solidFill>
                          <a:effectLst/>
                          <a:latin typeface="+mn-lt"/>
                          <a:ea typeface="+mn-ea"/>
                          <a:cs typeface="+mn-cs"/>
                        </a:rPr>
                        <a:t> ring. </a:t>
                      </a:r>
                    </a:p>
                    <a:p>
                      <a:endParaRPr lang="en-US" sz="1800" kern="1200">
                        <a:solidFill>
                          <a:schemeClr val="tx1"/>
                        </a:solidFill>
                        <a:effectLst/>
                        <a:latin typeface="+mn-lt"/>
                        <a:ea typeface="+mn-ea"/>
                        <a:cs typeface="+mn-cs"/>
                      </a:endParaRPr>
                    </a:p>
                    <a:p>
                      <a:r>
                        <a:rPr lang="en-US" sz="1800" kern="1200">
                          <a:solidFill>
                            <a:schemeClr val="tx1"/>
                          </a:solidFill>
                          <a:effectLst/>
                          <a:latin typeface="+mn-lt"/>
                          <a:ea typeface="+mn-ea"/>
                          <a:cs typeface="+mn-cs"/>
                        </a:rPr>
                        <a:t>If using a tampon, be careful not to accidentally remove the ring when removing the tampon. Although it is unlikely, it is possible that the ring may fall out. If this happens in a clean location, the ring should be rinsed in clean water and reinserted. If the ring falls out in a dirty location, the ring should be replaced with a new ring.</a:t>
                      </a:r>
                      <a:endParaRPr lang="en-US"/>
                    </a:p>
                  </a:txBody>
                  <a:tcPr/>
                </a:tc>
                <a:extLst>
                  <a:ext uri="{0D108BD9-81ED-4DB2-BD59-A6C34878D82A}">
                    <a16:rowId xmlns:a16="http://schemas.microsoft.com/office/drawing/2014/main" val="850220661"/>
                  </a:ext>
                </a:extLst>
              </a:tr>
            </a:tbl>
          </a:graphicData>
        </a:graphic>
      </p:graphicFrame>
      <p:sp>
        <p:nvSpPr>
          <p:cNvPr id="4" name="Title 3">
            <a:extLst>
              <a:ext uri="{FF2B5EF4-FFF2-40B4-BE49-F238E27FC236}">
                <a16:creationId xmlns:a16="http://schemas.microsoft.com/office/drawing/2014/main" id="{D9281421-4877-244E-A4E3-CABE4FBB43C6}"/>
              </a:ext>
            </a:extLst>
          </p:cNvPr>
          <p:cNvSpPr>
            <a:spLocks noGrp="1"/>
          </p:cNvSpPr>
          <p:nvPr>
            <p:ph type="title"/>
          </p:nvPr>
        </p:nvSpPr>
        <p:spPr/>
        <p:txBody>
          <a:bodyPr/>
          <a:lstStyle/>
          <a:p>
            <a:r>
              <a:rPr lang="en-US"/>
              <a:t>PrEP Ring: Counseling considerations</a:t>
            </a:r>
          </a:p>
        </p:txBody>
      </p:sp>
    </p:spTree>
    <p:extLst>
      <p:ext uri="{BB962C8B-B14F-4D97-AF65-F5344CB8AC3E}">
        <p14:creationId xmlns:p14="http://schemas.microsoft.com/office/powerpoint/2010/main" val="28091790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7">
            <a:extLst>
              <a:ext uri="{FF2B5EF4-FFF2-40B4-BE49-F238E27FC236}">
                <a16:creationId xmlns:a16="http://schemas.microsoft.com/office/drawing/2014/main" id="{40A13400-C3F2-4F6A-9F16-9E6B55BE60FF}"/>
              </a:ext>
            </a:extLst>
          </p:cNvPr>
          <p:cNvGraphicFramePr>
            <a:graphicFrameLocks noGrp="1"/>
          </p:cNvGraphicFramePr>
          <p:nvPr>
            <p:ph idx="1"/>
          </p:nvPr>
        </p:nvGraphicFramePr>
        <p:xfrm>
          <a:off x="838200" y="1350962"/>
          <a:ext cx="9783726" cy="5420226"/>
        </p:xfrm>
        <a:graphic>
          <a:graphicData uri="http://schemas.openxmlformats.org/drawingml/2006/table">
            <a:tbl>
              <a:tblPr firstRow="1" bandRow="1">
                <a:tableStyleId>{3B4B98B0-60AC-42C2-AFA5-B58CD77FA1E5}</a:tableStyleId>
              </a:tblPr>
              <a:tblGrid>
                <a:gridCol w="1671084">
                  <a:extLst>
                    <a:ext uri="{9D8B030D-6E8A-4147-A177-3AD203B41FA5}">
                      <a16:colId xmlns:a16="http://schemas.microsoft.com/office/drawing/2014/main" val="235731362"/>
                    </a:ext>
                  </a:extLst>
                </a:gridCol>
                <a:gridCol w="8112642">
                  <a:extLst>
                    <a:ext uri="{9D8B030D-6E8A-4147-A177-3AD203B41FA5}">
                      <a16:colId xmlns:a16="http://schemas.microsoft.com/office/drawing/2014/main" val="3977362049"/>
                    </a:ext>
                  </a:extLst>
                </a:gridCol>
              </a:tblGrid>
              <a:tr h="652713">
                <a:tc>
                  <a:txBody>
                    <a:bodyPr/>
                    <a:lstStyle/>
                    <a:p>
                      <a:r>
                        <a:rPr lang="en-US" sz="2000"/>
                        <a:t>Topic</a:t>
                      </a:r>
                    </a:p>
                  </a:txBody>
                  <a:tcPr/>
                </a:tc>
                <a:tc>
                  <a:txBody>
                    <a:bodyPr/>
                    <a:lstStyle/>
                    <a:p>
                      <a:r>
                        <a:rPr lang="en-US" sz="2000"/>
                        <a:t>Counseling key messages</a:t>
                      </a:r>
                    </a:p>
                  </a:txBody>
                  <a:tcPr/>
                </a:tc>
                <a:extLst>
                  <a:ext uri="{0D108BD9-81ED-4DB2-BD59-A6C34878D82A}">
                    <a16:rowId xmlns:a16="http://schemas.microsoft.com/office/drawing/2014/main" val="1767009436"/>
                  </a:ext>
                </a:extLst>
              </a:tr>
              <a:tr h="652713">
                <a:tc>
                  <a:txBody>
                    <a:bodyPr/>
                    <a:lstStyle/>
                    <a:p>
                      <a:r>
                        <a:rPr lang="en-US"/>
                        <a:t>Sharing the PrEP ring</a:t>
                      </a:r>
                    </a:p>
                  </a:txBody>
                  <a:tcPr/>
                </a:tc>
                <a:tc>
                  <a:txBody>
                    <a:bodyPr/>
                    <a:lstStyle/>
                    <a:p>
                      <a:r>
                        <a:rPr lang="en-US" sz="1800" kern="1200">
                          <a:solidFill>
                            <a:schemeClr val="tx1"/>
                          </a:solidFill>
                          <a:effectLst/>
                          <a:latin typeface="+mn-lt"/>
                          <a:ea typeface="+mn-ea"/>
                          <a:cs typeface="+mn-cs"/>
                        </a:rPr>
                        <a:t>The ring should not be shared with others. If other people you know are interested in using the ring, they can come here</a:t>
                      </a:r>
                      <a:r>
                        <a:rPr lang="en-US"/>
                        <a:t>.</a:t>
                      </a:r>
                    </a:p>
                  </a:txBody>
                  <a:tcPr/>
                </a:tc>
                <a:extLst>
                  <a:ext uri="{0D108BD9-81ED-4DB2-BD59-A6C34878D82A}">
                    <a16:rowId xmlns:a16="http://schemas.microsoft.com/office/drawing/2014/main" val="3262474486"/>
                  </a:ext>
                </a:extLst>
              </a:tr>
              <a:tr h="652713">
                <a:tc>
                  <a:txBody>
                    <a:bodyPr/>
                    <a:lstStyle/>
                    <a:p>
                      <a:r>
                        <a:rPr lang="en-US"/>
                        <a:t>PrEP ring storage</a:t>
                      </a:r>
                    </a:p>
                  </a:txBody>
                  <a:tcPr/>
                </a:tc>
                <a:tc>
                  <a:txBody>
                    <a:bodyPr/>
                    <a:lstStyle/>
                    <a:p>
                      <a:r>
                        <a:rPr lang="en-US" sz="1800" kern="1200">
                          <a:solidFill>
                            <a:schemeClr val="tx1"/>
                          </a:solidFill>
                          <a:effectLst/>
                          <a:latin typeface="+mn-lt"/>
                          <a:ea typeface="+mn-ea"/>
                          <a:cs typeface="+mn-cs"/>
                        </a:rPr>
                        <a:t>Store rings in their original packaging in a cool, dry place, away from children and direct sunlight, and secured from any pets or animals. The ring does not need to be refrigerated and can be safely stored at or around 25°C or 77°F for up to five years</a:t>
                      </a:r>
                      <a:r>
                        <a:rPr lang="en-US"/>
                        <a:t>. The expiration date appears on the packaging for the PrEP ring.</a:t>
                      </a:r>
                    </a:p>
                  </a:txBody>
                  <a:tcPr/>
                </a:tc>
                <a:extLst>
                  <a:ext uri="{0D108BD9-81ED-4DB2-BD59-A6C34878D82A}">
                    <a16:rowId xmlns:a16="http://schemas.microsoft.com/office/drawing/2014/main" val="3783976186"/>
                  </a:ext>
                </a:extLst>
              </a:tr>
              <a:tr h="652713">
                <a:tc>
                  <a:txBody>
                    <a:bodyPr/>
                    <a:lstStyle/>
                    <a:p>
                      <a:r>
                        <a:rPr lang="en-US"/>
                        <a:t>Disposing of the PrEP ring</a:t>
                      </a:r>
                    </a:p>
                  </a:txBody>
                  <a:tcPr/>
                </a:tc>
                <a:tc>
                  <a:txBody>
                    <a:bodyPr/>
                    <a:lstStyle/>
                    <a:p>
                      <a:r>
                        <a:rPr lang="en-US" sz="1800" kern="1200">
                          <a:solidFill>
                            <a:schemeClr val="tx1"/>
                          </a:solidFill>
                          <a:effectLst/>
                          <a:latin typeface="+mn-lt"/>
                          <a:ea typeface="+mn-ea"/>
                          <a:cs typeface="+mn-cs"/>
                        </a:rPr>
                        <a:t>Used rings can be placed inside the original wrapper provided with the ring or wrapped in tissue or toilet paper and disposed of in a trash bin out of reach of children. If you prefer, you can return your used ring to your health care provider/service provision point</a:t>
                      </a:r>
                      <a:r>
                        <a:rPr lang="en-US"/>
                        <a:t>.</a:t>
                      </a:r>
                    </a:p>
                  </a:txBody>
                  <a:tcPr/>
                </a:tc>
                <a:extLst>
                  <a:ext uri="{0D108BD9-81ED-4DB2-BD59-A6C34878D82A}">
                    <a16:rowId xmlns:a16="http://schemas.microsoft.com/office/drawing/2014/main" val="597425019"/>
                  </a:ext>
                </a:extLst>
              </a:tr>
              <a:tr h="652713">
                <a:tc>
                  <a:txBody>
                    <a:bodyPr/>
                    <a:lstStyle/>
                    <a:p>
                      <a:r>
                        <a:rPr lang="en-US"/>
                        <a:t>The PrEP ring and partner disclosure</a:t>
                      </a:r>
                    </a:p>
                  </a:txBody>
                  <a:tcPr/>
                </a:tc>
                <a:tc>
                  <a:txBody>
                    <a:bodyPr/>
                    <a:lstStyle/>
                    <a:p>
                      <a:r>
                        <a:rPr lang="en-US" sz="1800" kern="1200">
                          <a:solidFill>
                            <a:schemeClr val="tx1"/>
                          </a:solidFill>
                          <a:effectLst/>
                          <a:latin typeface="+mn-lt"/>
                          <a:ea typeface="+mn-ea"/>
                          <a:cs typeface="+mn-cs"/>
                        </a:rPr>
                        <a:t>People have different reasons for sharing or not sharing their PrEP ring use with their partner(s). Generally, individuals who can disclose their PrEP ring use with their partners can use it more effectively. If you’d like, we can discuss your thoughts on sharing or not sharing your PrEP ring use together. If you choose not to tell your partner, it is still possible that your partner might feel the PrEP ring during sex. We can discuss your plan if your partner happens to learn about your PrEP ring use</a:t>
                      </a:r>
                      <a:r>
                        <a:rPr lang="en-US"/>
                        <a:t>.</a:t>
                      </a:r>
                    </a:p>
                  </a:txBody>
                  <a:tcPr/>
                </a:tc>
                <a:extLst>
                  <a:ext uri="{0D108BD9-81ED-4DB2-BD59-A6C34878D82A}">
                    <a16:rowId xmlns:a16="http://schemas.microsoft.com/office/drawing/2014/main" val="349333039"/>
                  </a:ext>
                </a:extLst>
              </a:tr>
            </a:tbl>
          </a:graphicData>
        </a:graphic>
      </p:graphicFrame>
      <p:sp>
        <p:nvSpPr>
          <p:cNvPr id="4" name="Title 3">
            <a:extLst>
              <a:ext uri="{FF2B5EF4-FFF2-40B4-BE49-F238E27FC236}">
                <a16:creationId xmlns:a16="http://schemas.microsoft.com/office/drawing/2014/main" id="{D9281421-4877-244E-A4E3-CABE4FBB43C6}"/>
              </a:ext>
            </a:extLst>
          </p:cNvPr>
          <p:cNvSpPr>
            <a:spLocks noGrp="1"/>
          </p:cNvSpPr>
          <p:nvPr>
            <p:ph type="title"/>
          </p:nvPr>
        </p:nvSpPr>
        <p:spPr/>
        <p:txBody>
          <a:bodyPr/>
          <a:lstStyle/>
          <a:p>
            <a:r>
              <a:rPr lang="en-US"/>
              <a:t>PrEP Ring: Counseling considerations</a:t>
            </a:r>
          </a:p>
        </p:txBody>
      </p:sp>
    </p:spTree>
    <p:extLst>
      <p:ext uri="{BB962C8B-B14F-4D97-AF65-F5344CB8AC3E}">
        <p14:creationId xmlns:p14="http://schemas.microsoft.com/office/powerpoint/2010/main" val="9063478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7">
            <a:extLst>
              <a:ext uri="{FF2B5EF4-FFF2-40B4-BE49-F238E27FC236}">
                <a16:creationId xmlns:a16="http://schemas.microsoft.com/office/drawing/2014/main" id="{40A13400-C3F2-4F6A-9F16-9E6B55BE60FF}"/>
              </a:ext>
            </a:extLst>
          </p:cNvPr>
          <p:cNvGraphicFramePr>
            <a:graphicFrameLocks noGrp="1"/>
          </p:cNvGraphicFramePr>
          <p:nvPr>
            <p:ph idx="1"/>
            <p:extLst>
              <p:ext uri="{D42A27DB-BD31-4B8C-83A1-F6EECF244321}">
                <p14:modId xmlns:p14="http://schemas.microsoft.com/office/powerpoint/2010/main" val="2656344122"/>
              </p:ext>
            </p:extLst>
          </p:nvPr>
        </p:nvGraphicFramePr>
        <p:xfrm>
          <a:off x="838199" y="1076571"/>
          <a:ext cx="10214113" cy="5681913"/>
        </p:xfrm>
        <a:graphic>
          <a:graphicData uri="http://schemas.openxmlformats.org/drawingml/2006/table">
            <a:tbl>
              <a:tblPr firstRow="1" bandRow="1">
                <a:tableStyleId>{3B4B98B0-60AC-42C2-AFA5-B58CD77FA1E5}</a:tableStyleId>
              </a:tblPr>
              <a:tblGrid>
                <a:gridCol w="1958010">
                  <a:extLst>
                    <a:ext uri="{9D8B030D-6E8A-4147-A177-3AD203B41FA5}">
                      <a16:colId xmlns:a16="http://schemas.microsoft.com/office/drawing/2014/main" val="235731362"/>
                    </a:ext>
                  </a:extLst>
                </a:gridCol>
                <a:gridCol w="8256103">
                  <a:extLst>
                    <a:ext uri="{9D8B030D-6E8A-4147-A177-3AD203B41FA5}">
                      <a16:colId xmlns:a16="http://schemas.microsoft.com/office/drawing/2014/main" val="3977362049"/>
                    </a:ext>
                  </a:extLst>
                </a:gridCol>
              </a:tblGrid>
              <a:tr h="652713">
                <a:tc>
                  <a:txBody>
                    <a:bodyPr/>
                    <a:lstStyle/>
                    <a:p>
                      <a:r>
                        <a:rPr lang="en-US" sz="2000"/>
                        <a:t>Topic</a:t>
                      </a:r>
                    </a:p>
                  </a:txBody>
                  <a:tcPr/>
                </a:tc>
                <a:tc>
                  <a:txBody>
                    <a:bodyPr/>
                    <a:lstStyle/>
                    <a:p>
                      <a:r>
                        <a:rPr lang="en-US" sz="2000"/>
                        <a:t>Counseling key messages</a:t>
                      </a:r>
                    </a:p>
                  </a:txBody>
                  <a:tcPr/>
                </a:tc>
                <a:extLst>
                  <a:ext uri="{0D108BD9-81ED-4DB2-BD59-A6C34878D82A}">
                    <a16:rowId xmlns:a16="http://schemas.microsoft.com/office/drawing/2014/main" val="1767009436"/>
                  </a:ext>
                </a:extLst>
              </a:tr>
              <a:tr h="652713">
                <a:tc>
                  <a:txBody>
                    <a:bodyPr/>
                    <a:lstStyle/>
                    <a:p>
                      <a:r>
                        <a:rPr lang="en-US"/>
                        <a:t>Contraceptives and other drug interactions</a:t>
                      </a:r>
                    </a:p>
                  </a:txBody>
                  <a:tcPr/>
                </a:tc>
                <a:tc>
                  <a:txBody>
                    <a:bodyPr/>
                    <a:lstStyle/>
                    <a:p>
                      <a:r>
                        <a:rPr lang="en-US" sz="1800" kern="1200">
                          <a:solidFill>
                            <a:schemeClr val="tx1"/>
                          </a:solidFill>
                          <a:effectLst/>
                          <a:latin typeface="+mn-lt"/>
                          <a:ea typeface="+mn-ea"/>
                          <a:cs typeface="+mn-cs"/>
                        </a:rPr>
                        <a:t>The PrEP ring can be used with any contraceptive method except contraceptive vaginal rings. Because the ring acts locally, there are no systemic drug-drug interactions with the ring. However, vaginally inserted medications, such as those used to treat reproductive tract issues, should not be used with the PrEP ring.</a:t>
                      </a:r>
                    </a:p>
                  </a:txBody>
                  <a:tcPr/>
                </a:tc>
                <a:extLst>
                  <a:ext uri="{0D108BD9-81ED-4DB2-BD59-A6C34878D82A}">
                    <a16:rowId xmlns:a16="http://schemas.microsoft.com/office/drawing/2014/main" val="3262474486"/>
                  </a:ext>
                </a:extLst>
              </a:tr>
              <a:tr h="652713">
                <a:tc>
                  <a:txBody>
                    <a:bodyPr/>
                    <a:lstStyle/>
                    <a:p>
                      <a:r>
                        <a:rPr lang="en-US"/>
                        <a:t>Side effects management</a:t>
                      </a:r>
                    </a:p>
                  </a:txBody>
                  <a:tcPr/>
                </a:tc>
                <a:tc>
                  <a:txBody>
                    <a:bodyPr/>
                    <a:lstStyle/>
                    <a:p>
                      <a:r>
                        <a:rPr lang="en-US" sz="1800" kern="1200">
                          <a:solidFill>
                            <a:schemeClr val="tx1"/>
                          </a:solidFill>
                          <a:effectLst/>
                          <a:latin typeface="+mn-lt"/>
                          <a:ea typeface="+mn-ea"/>
                          <a:cs typeface="+mn-cs"/>
                        </a:rPr>
                        <a:t>Side effects from </a:t>
                      </a:r>
                      <a:r>
                        <a:rPr lang="en-US" sz="1800" kern="1200" err="1">
                          <a:solidFill>
                            <a:schemeClr val="tx1"/>
                          </a:solidFill>
                          <a:effectLst/>
                          <a:latin typeface="+mn-lt"/>
                          <a:ea typeface="+mn-ea"/>
                          <a:cs typeface="+mn-cs"/>
                        </a:rPr>
                        <a:t>PrEP</a:t>
                      </a:r>
                      <a:r>
                        <a:rPr lang="en-US" sz="1800" kern="1200">
                          <a:solidFill>
                            <a:schemeClr val="tx1"/>
                          </a:solidFill>
                          <a:effectLst/>
                          <a:latin typeface="+mn-lt"/>
                          <a:ea typeface="+mn-ea"/>
                          <a:cs typeface="+mn-cs"/>
                        </a:rPr>
                        <a:t> ring use are typically mild or moderate, and include urinary tract infections (UTI), vaginal discharge, vulvar itching, and/or pelvic and lower abdominal pain. Side effects usually resolve without needing to remove the ring. Contact me if you experience any urinary or reproductive tract changes, as these could be a sign of an STI or UTI needing treatment. </a:t>
                      </a:r>
                      <a:endParaRPr lang="en-US"/>
                    </a:p>
                  </a:txBody>
                  <a:tcPr/>
                </a:tc>
                <a:extLst>
                  <a:ext uri="{0D108BD9-81ED-4DB2-BD59-A6C34878D82A}">
                    <a16:rowId xmlns:a16="http://schemas.microsoft.com/office/drawing/2014/main" val="3783976186"/>
                  </a:ext>
                </a:extLst>
              </a:tr>
              <a:tr h="652713">
                <a:tc>
                  <a:txBody>
                    <a:bodyPr/>
                    <a:lstStyle/>
                    <a:p>
                      <a:r>
                        <a:rPr lang="en-US"/>
                        <a:t>The PrEP ring and vaginal, anal, and oral sex</a:t>
                      </a:r>
                    </a:p>
                  </a:txBody>
                  <a:tcPr/>
                </a:tc>
                <a:tc>
                  <a:txBody>
                    <a:bodyPr/>
                    <a:lstStyle/>
                    <a:p>
                      <a:r>
                        <a:rPr lang="en-US"/>
                        <a:t>The PrEP ring prevents HIV during receptive vaginal sex only. It does not provide protection during anal sex, or oral sex, and should not be inserted into the anus or mouth. Always use a condom and water-based lubricant during anal sex. Oral PrEP prevents HIV during vaginal, anal, and oral sex, so it may be a good option for you to consider if you have anal sex frequently.</a:t>
                      </a:r>
                    </a:p>
                  </a:txBody>
                  <a:tcPr/>
                </a:tc>
                <a:extLst>
                  <a:ext uri="{0D108BD9-81ED-4DB2-BD59-A6C34878D82A}">
                    <a16:rowId xmlns:a16="http://schemas.microsoft.com/office/drawing/2014/main" val="2507372709"/>
                  </a:ext>
                </a:extLst>
              </a:tr>
              <a:tr h="6527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PrEP ring and alcohol or recreational drugs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tx1"/>
                          </a:solidFill>
                          <a:effectLst/>
                          <a:latin typeface="+mn-lt"/>
                          <a:ea typeface="+mn-ea"/>
                          <a:cs typeface="+mn-cs"/>
                        </a:rPr>
                        <a:t>Using the </a:t>
                      </a:r>
                      <a:r>
                        <a:rPr lang="en-US" sz="1800" kern="1200" err="1">
                          <a:solidFill>
                            <a:schemeClr val="tx1"/>
                          </a:solidFill>
                          <a:effectLst/>
                          <a:latin typeface="+mn-lt"/>
                          <a:ea typeface="+mn-ea"/>
                          <a:cs typeface="+mn-cs"/>
                        </a:rPr>
                        <a:t>PrEP</a:t>
                      </a:r>
                      <a:r>
                        <a:rPr lang="en-US" sz="1800" kern="1200">
                          <a:solidFill>
                            <a:schemeClr val="tx1"/>
                          </a:solidFill>
                          <a:effectLst/>
                          <a:latin typeface="+mn-lt"/>
                          <a:ea typeface="+mn-ea"/>
                          <a:cs typeface="+mn-cs"/>
                        </a:rPr>
                        <a:t> ring while you are using alcohol or other recreational drugs will not hurt you. However, alcohol or other recreational drugs may make it challenging to use the </a:t>
                      </a:r>
                      <a:r>
                        <a:rPr lang="en-US" sz="1800" kern="1200" err="1">
                          <a:solidFill>
                            <a:schemeClr val="tx1"/>
                          </a:solidFill>
                          <a:effectLst/>
                          <a:latin typeface="+mn-lt"/>
                          <a:ea typeface="+mn-ea"/>
                          <a:cs typeface="+mn-cs"/>
                        </a:rPr>
                        <a:t>PrEP</a:t>
                      </a:r>
                      <a:r>
                        <a:rPr lang="en-US" sz="1800" kern="1200">
                          <a:solidFill>
                            <a:schemeClr val="tx1"/>
                          </a:solidFill>
                          <a:effectLst/>
                          <a:latin typeface="+mn-lt"/>
                          <a:ea typeface="+mn-ea"/>
                          <a:cs typeface="+mn-cs"/>
                        </a:rPr>
                        <a:t> ring correctly. We can talk about planning together if that would be helpful.</a:t>
                      </a:r>
                      <a:endParaRPr lang="en-US"/>
                    </a:p>
                  </a:txBody>
                  <a:tcPr/>
                </a:tc>
                <a:extLst>
                  <a:ext uri="{0D108BD9-81ED-4DB2-BD59-A6C34878D82A}">
                    <a16:rowId xmlns:a16="http://schemas.microsoft.com/office/drawing/2014/main" val="1025024485"/>
                  </a:ext>
                </a:extLst>
              </a:tr>
            </a:tbl>
          </a:graphicData>
        </a:graphic>
      </p:graphicFrame>
      <p:sp>
        <p:nvSpPr>
          <p:cNvPr id="4" name="Title 3">
            <a:extLst>
              <a:ext uri="{FF2B5EF4-FFF2-40B4-BE49-F238E27FC236}">
                <a16:creationId xmlns:a16="http://schemas.microsoft.com/office/drawing/2014/main" id="{D9281421-4877-244E-A4E3-CABE4FBB43C6}"/>
              </a:ext>
            </a:extLst>
          </p:cNvPr>
          <p:cNvSpPr>
            <a:spLocks noGrp="1"/>
          </p:cNvSpPr>
          <p:nvPr>
            <p:ph type="title"/>
          </p:nvPr>
        </p:nvSpPr>
        <p:spPr/>
        <p:txBody>
          <a:bodyPr/>
          <a:lstStyle/>
          <a:p>
            <a:r>
              <a:rPr lang="en-US"/>
              <a:t>PrEP Ring: Counseling considerations</a:t>
            </a:r>
          </a:p>
        </p:txBody>
      </p:sp>
    </p:spTree>
    <p:extLst>
      <p:ext uri="{BB962C8B-B14F-4D97-AF65-F5344CB8AC3E}">
        <p14:creationId xmlns:p14="http://schemas.microsoft.com/office/powerpoint/2010/main" val="32659063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86181-5A02-EE89-02D5-B9B15F887875}"/>
              </a:ext>
            </a:extLst>
          </p:cNvPr>
          <p:cNvSpPr>
            <a:spLocks noGrp="1"/>
          </p:cNvSpPr>
          <p:nvPr>
            <p:ph type="title"/>
          </p:nvPr>
        </p:nvSpPr>
        <p:spPr/>
        <p:txBody>
          <a:bodyPr/>
          <a:lstStyle/>
          <a:p>
            <a:r>
              <a:rPr lang="en-US"/>
              <a:t>Case Scenario: </a:t>
            </a:r>
            <a:r>
              <a:rPr lang="en-US" err="1"/>
              <a:t>PrEP</a:t>
            </a:r>
            <a:r>
              <a:rPr lang="en-US"/>
              <a:t> ring discoloration</a:t>
            </a:r>
          </a:p>
        </p:txBody>
      </p:sp>
      <p:sp>
        <p:nvSpPr>
          <p:cNvPr id="3" name="Content Placeholder 2">
            <a:extLst>
              <a:ext uri="{FF2B5EF4-FFF2-40B4-BE49-F238E27FC236}">
                <a16:creationId xmlns:a16="http://schemas.microsoft.com/office/drawing/2014/main" id="{152D1AF1-2DC5-A372-25D3-5FA8CFFCCA49}"/>
              </a:ext>
            </a:extLst>
          </p:cNvPr>
          <p:cNvSpPr>
            <a:spLocks noGrp="1"/>
          </p:cNvSpPr>
          <p:nvPr>
            <p:ph idx="4294967295"/>
          </p:nvPr>
        </p:nvSpPr>
        <p:spPr>
          <a:xfrm>
            <a:off x="838200" y="1950885"/>
            <a:ext cx="10515600" cy="4351338"/>
          </a:xfrm>
        </p:spPr>
        <p:txBody>
          <a:bodyPr/>
          <a:lstStyle/>
          <a:p>
            <a:pPr marL="0" indent="0">
              <a:buNone/>
            </a:pPr>
            <a:r>
              <a:rPr lang="en-US" b="1"/>
              <a:t>A client has chosen the </a:t>
            </a:r>
            <a:r>
              <a:rPr lang="en-US" b="1" err="1"/>
              <a:t>PrEP</a:t>
            </a:r>
            <a:r>
              <a:rPr lang="en-US" b="1"/>
              <a:t> ring as their HIV prevention method. They return for a follow-up visit and upon removing the ring notice that the ring is yellowish and discolored. The client is alarmed.</a:t>
            </a:r>
          </a:p>
          <a:p>
            <a:r>
              <a:rPr lang="en-US"/>
              <a:t>Are you alarmed?</a:t>
            </a:r>
          </a:p>
          <a:p>
            <a:r>
              <a:rPr lang="en-US"/>
              <a:t>How do you proceed?</a:t>
            </a:r>
          </a:p>
          <a:p>
            <a:r>
              <a:rPr lang="en-US"/>
              <a:t>What, if any, additional procedures would you do?</a:t>
            </a:r>
          </a:p>
          <a:p>
            <a:r>
              <a:rPr lang="en-US"/>
              <a:t>How do you counsel the client about continued product use?</a:t>
            </a:r>
          </a:p>
        </p:txBody>
      </p:sp>
    </p:spTree>
    <p:extLst>
      <p:ext uri="{BB962C8B-B14F-4D97-AF65-F5344CB8AC3E}">
        <p14:creationId xmlns:p14="http://schemas.microsoft.com/office/powerpoint/2010/main" val="17769395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BB68E-8B11-B68A-530F-56F793B1120D}"/>
              </a:ext>
            </a:extLst>
          </p:cNvPr>
          <p:cNvSpPr>
            <a:spLocks noGrp="1"/>
          </p:cNvSpPr>
          <p:nvPr>
            <p:ph type="title"/>
          </p:nvPr>
        </p:nvSpPr>
        <p:spPr/>
        <p:txBody>
          <a:bodyPr/>
          <a:lstStyle/>
          <a:p>
            <a:r>
              <a:rPr lang="en-US"/>
              <a:t>Case Scenario: </a:t>
            </a:r>
            <a:r>
              <a:rPr lang="en-US" err="1"/>
              <a:t>PrEP</a:t>
            </a:r>
            <a:r>
              <a:rPr lang="en-US"/>
              <a:t> ring placement</a:t>
            </a:r>
          </a:p>
        </p:txBody>
      </p:sp>
      <p:sp>
        <p:nvSpPr>
          <p:cNvPr id="3" name="Content Placeholder 2">
            <a:extLst>
              <a:ext uri="{FF2B5EF4-FFF2-40B4-BE49-F238E27FC236}">
                <a16:creationId xmlns:a16="http://schemas.microsoft.com/office/drawing/2014/main" id="{5CE49465-4CC5-17F3-E5F4-6A7539E1C1EC}"/>
              </a:ext>
            </a:extLst>
          </p:cNvPr>
          <p:cNvSpPr>
            <a:spLocks noGrp="1"/>
          </p:cNvSpPr>
          <p:nvPr>
            <p:ph idx="4294967295"/>
          </p:nvPr>
        </p:nvSpPr>
        <p:spPr>
          <a:xfrm>
            <a:off x="834390" y="2013559"/>
            <a:ext cx="9750625" cy="4351337"/>
          </a:xfrm>
        </p:spPr>
        <p:txBody>
          <a:bodyPr/>
          <a:lstStyle/>
          <a:p>
            <a:pPr marL="0" indent="0">
              <a:buNone/>
            </a:pPr>
            <a:r>
              <a:rPr lang="en-US" b="1"/>
              <a:t>A client chooses the </a:t>
            </a:r>
            <a:r>
              <a:rPr lang="en-US" b="1" err="1"/>
              <a:t>PrEP</a:t>
            </a:r>
            <a:r>
              <a:rPr lang="en-US" b="1"/>
              <a:t> ring as her prevention method. She elects to place the ring herself. After insertion she notes that she has significant vaginal pressure. </a:t>
            </a:r>
          </a:p>
          <a:p>
            <a:pPr marL="0" indent="0">
              <a:buNone/>
            </a:pPr>
            <a:endParaRPr lang="en-US" b="1"/>
          </a:p>
          <a:p>
            <a:r>
              <a:rPr lang="en-US"/>
              <a:t>What do should you do?</a:t>
            </a:r>
          </a:p>
        </p:txBody>
      </p:sp>
    </p:spTree>
    <p:extLst>
      <p:ext uri="{BB962C8B-B14F-4D97-AF65-F5344CB8AC3E}">
        <p14:creationId xmlns:p14="http://schemas.microsoft.com/office/powerpoint/2010/main" val="14126822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A4613-A440-C3DA-221A-B374A369A1BB}"/>
              </a:ext>
            </a:extLst>
          </p:cNvPr>
          <p:cNvSpPr>
            <a:spLocks noGrp="1"/>
          </p:cNvSpPr>
          <p:nvPr>
            <p:ph type="title"/>
          </p:nvPr>
        </p:nvSpPr>
        <p:spPr/>
        <p:txBody>
          <a:bodyPr/>
          <a:lstStyle/>
          <a:p>
            <a:r>
              <a:rPr lang="en-US"/>
              <a:t>Case Scenario: </a:t>
            </a:r>
            <a:r>
              <a:rPr lang="en-US" err="1"/>
              <a:t>PrEP</a:t>
            </a:r>
            <a:r>
              <a:rPr lang="en-US"/>
              <a:t> ring size</a:t>
            </a:r>
          </a:p>
        </p:txBody>
      </p:sp>
      <p:sp>
        <p:nvSpPr>
          <p:cNvPr id="3" name="Content Placeholder 2">
            <a:extLst>
              <a:ext uri="{FF2B5EF4-FFF2-40B4-BE49-F238E27FC236}">
                <a16:creationId xmlns:a16="http://schemas.microsoft.com/office/drawing/2014/main" id="{6CC365A8-34C1-89A0-8919-E922B017D9B7}"/>
              </a:ext>
            </a:extLst>
          </p:cNvPr>
          <p:cNvSpPr>
            <a:spLocks noGrp="1"/>
          </p:cNvSpPr>
          <p:nvPr>
            <p:ph idx="4294967295"/>
          </p:nvPr>
        </p:nvSpPr>
        <p:spPr>
          <a:xfrm>
            <a:off x="1139869" y="1913307"/>
            <a:ext cx="10515600" cy="4351338"/>
          </a:xfrm>
        </p:spPr>
        <p:txBody>
          <a:bodyPr/>
          <a:lstStyle/>
          <a:p>
            <a:pPr marL="0" indent="0">
              <a:buNone/>
            </a:pPr>
            <a:r>
              <a:rPr lang="en-US" b="1"/>
              <a:t>A client takes one look at the ring and says, “There’s no way! The ring is too big!”</a:t>
            </a:r>
          </a:p>
          <a:p>
            <a:pPr marL="0" indent="0">
              <a:buNone/>
            </a:pPr>
            <a:endParaRPr lang="en-US" b="1"/>
          </a:p>
          <a:p>
            <a:r>
              <a:rPr lang="en-US"/>
              <a:t>What can you tell the client to alleviate their fears?</a:t>
            </a:r>
          </a:p>
        </p:txBody>
      </p:sp>
    </p:spTree>
    <p:extLst>
      <p:ext uri="{BB962C8B-B14F-4D97-AF65-F5344CB8AC3E}">
        <p14:creationId xmlns:p14="http://schemas.microsoft.com/office/powerpoint/2010/main" val="32440089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759BBF5-7387-77BE-AE77-AD455E8B86EC}"/>
              </a:ext>
            </a:extLst>
          </p:cNvPr>
          <p:cNvSpPr>
            <a:spLocks noGrp="1"/>
          </p:cNvSpPr>
          <p:nvPr>
            <p:ph type="title"/>
          </p:nvPr>
        </p:nvSpPr>
        <p:spPr>
          <a:xfrm>
            <a:off x="0" y="190956"/>
            <a:ext cx="10515600" cy="1143000"/>
          </a:xfrm>
        </p:spPr>
        <p:txBody>
          <a:bodyPr/>
          <a:lstStyle/>
          <a:p>
            <a:r>
              <a:rPr lang="en-US"/>
              <a:t>What is the PrEP ring?</a:t>
            </a:r>
          </a:p>
        </p:txBody>
      </p:sp>
      <p:sp>
        <p:nvSpPr>
          <p:cNvPr id="12" name="Content Placeholder 2">
            <a:extLst>
              <a:ext uri="{FF2B5EF4-FFF2-40B4-BE49-F238E27FC236}">
                <a16:creationId xmlns:a16="http://schemas.microsoft.com/office/drawing/2014/main" id="{E948901C-D233-73D6-101C-9FC027A9E5E6}"/>
              </a:ext>
            </a:extLst>
          </p:cNvPr>
          <p:cNvSpPr>
            <a:spLocks noGrp="1"/>
          </p:cNvSpPr>
          <p:nvPr>
            <p:ph idx="1"/>
          </p:nvPr>
        </p:nvSpPr>
        <p:spPr>
          <a:xfrm>
            <a:off x="838200" y="3516923"/>
            <a:ext cx="6230815" cy="2977662"/>
          </a:xfrm>
        </p:spPr>
        <p:txBody>
          <a:bodyPr/>
          <a:lstStyle/>
          <a:p>
            <a:r>
              <a:rPr lang="en-US" sz="2400"/>
              <a:t>Developed by the nonprofit </a:t>
            </a:r>
            <a:r>
              <a:rPr lang="en-US" sz="2400">
                <a:hlinkClick r:id="rId2"/>
              </a:rPr>
              <a:t>International Partnership for Microbicides (IPM)</a:t>
            </a:r>
            <a:endParaRPr lang="en-US" sz="2400"/>
          </a:p>
          <a:p>
            <a:r>
              <a:rPr lang="en-US" sz="2400"/>
              <a:t>Recommended by the WHO “as an additional prevention choice for women* at substantial risk of HIV infection as part of combination prevention approaches”</a:t>
            </a:r>
          </a:p>
          <a:p>
            <a:pPr marL="0" indent="0" algn="r">
              <a:buNone/>
            </a:pPr>
            <a:r>
              <a:rPr lang="en-US" sz="1400"/>
              <a:t>*assigned female at birth</a:t>
            </a:r>
          </a:p>
          <a:p>
            <a:pPr marL="0" indent="0" algn="r">
              <a:buNone/>
            </a:pPr>
            <a:r>
              <a:rPr lang="en-US" sz="1400">
                <a:hlinkClick r:id="rId3"/>
              </a:rPr>
              <a:t>https://www.who.int/publications/i/item/9789240031593</a:t>
            </a:r>
            <a:endParaRPr lang="en-US" sz="1400"/>
          </a:p>
        </p:txBody>
      </p:sp>
      <p:sp>
        <p:nvSpPr>
          <p:cNvPr id="3" name="TextBox 2">
            <a:extLst>
              <a:ext uri="{FF2B5EF4-FFF2-40B4-BE49-F238E27FC236}">
                <a16:creationId xmlns:a16="http://schemas.microsoft.com/office/drawing/2014/main" id="{BBD1D7A6-523E-47B8-9B92-B85C734B2698}"/>
              </a:ext>
            </a:extLst>
          </p:cNvPr>
          <p:cNvSpPr txBox="1"/>
          <p:nvPr/>
        </p:nvSpPr>
        <p:spPr>
          <a:xfrm>
            <a:off x="838200" y="1184030"/>
            <a:ext cx="6090138" cy="2246769"/>
          </a:xfrm>
          <a:prstGeom prst="rect">
            <a:avLst/>
          </a:prstGeom>
          <a:solidFill>
            <a:schemeClr val="accent1"/>
          </a:solidFill>
        </p:spPr>
        <p:txBody>
          <a:bodyPr wrap="square" rtlCol="0">
            <a:spAutoFit/>
          </a:bodyPr>
          <a:lstStyle/>
          <a:p>
            <a:r>
              <a:rPr lang="en-US" sz="2800" i="1">
                <a:solidFill>
                  <a:schemeClr val="bg1"/>
                </a:solidFill>
              </a:rPr>
              <a:t>The PrEP ring is a flexible vaginal ring made of silicone that slowly releases the antiretroviral drug </a:t>
            </a:r>
            <a:r>
              <a:rPr lang="en-US" sz="2800" i="1" err="1">
                <a:solidFill>
                  <a:schemeClr val="bg1"/>
                </a:solidFill>
              </a:rPr>
              <a:t>dapivirine</a:t>
            </a:r>
            <a:r>
              <a:rPr lang="en-US" sz="2800" i="1">
                <a:solidFill>
                  <a:schemeClr val="bg1"/>
                </a:solidFill>
              </a:rPr>
              <a:t> over the course of one month to reduce the risk of HIV-1 acquisition.</a:t>
            </a:r>
          </a:p>
        </p:txBody>
      </p:sp>
      <p:pic>
        <p:nvPicPr>
          <p:cNvPr id="7" name="Picture 6">
            <a:extLst>
              <a:ext uri="{FF2B5EF4-FFF2-40B4-BE49-F238E27FC236}">
                <a16:creationId xmlns:a16="http://schemas.microsoft.com/office/drawing/2014/main" id="{6B576E3A-6738-44FE-BB62-749589D7667C}"/>
              </a:ext>
            </a:extLst>
          </p:cNvPr>
          <p:cNvPicPr>
            <a:picLocks noChangeAspect="1"/>
          </p:cNvPicPr>
          <p:nvPr/>
        </p:nvPicPr>
        <p:blipFill rotWithShape="1">
          <a:blip r:embed="rId4"/>
          <a:srcRect l="27500" r="27500"/>
          <a:stretch/>
        </p:blipFill>
        <p:spPr>
          <a:xfrm>
            <a:off x="7223760" y="1184030"/>
            <a:ext cx="3920197" cy="49002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449951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1E31A-93CB-790A-726B-7B036A849E26}"/>
              </a:ext>
            </a:extLst>
          </p:cNvPr>
          <p:cNvSpPr>
            <a:spLocks noGrp="1"/>
          </p:cNvSpPr>
          <p:nvPr>
            <p:ph type="title"/>
          </p:nvPr>
        </p:nvSpPr>
        <p:spPr/>
        <p:txBody>
          <a:bodyPr/>
          <a:lstStyle/>
          <a:p>
            <a:r>
              <a:rPr lang="en-US"/>
              <a:t>Case Scenario: Cervicitis</a:t>
            </a:r>
          </a:p>
        </p:txBody>
      </p:sp>
      <p:sp>
        <p:nvSpPr>
          <p:cNvPr id="3" name="Content Placeholder 2">
            <a:extLst>
              <a:ext uri="{FF2B5EF4-FFF2-40B4-BE49-F238E27FC236}">
                <a16:creationId xmlns:a16="http://schemas.microsoft.com/office/drawing/2014/main" id="{BA56D63F-FB6C-1A58-B644-033D83FAB8CB}"/>
              </a:ext>
            </a:extLst>
          </p:cNvPr>
          <p:cNvSpPr>
            <a:spLocks noGrp="1"/>
          </p:cNvSpPr>
          <p:nvPr>
            <p:ph idx="4294967295"/>
          </p:nvPr>
        </p:nvSpPr>
        <p:spPr>
          <a:xfrm>
            <a:off x="951978" y="1724874"/>
            <a:ext cx="10759857" cy="4351337"/>
          </a:xfrm>
        </p:spPr>
        <p:txBody>
          <a:bodyPr/>
          <a:lstStyle/>
          <a:p>
            <a:pPr marL="0" indent="0">
              <a:buNone/>
            </a:pPr>
            <a:r>
              <a:rPr lang="en-US" b="1"/>
              <a:t>A client who is using the ring for HIV prevention returns to the clinic complaining of purulent discharge and pelvic pain. On exam you diagnose a primary herpes outbreak. She has ulcers on her cervix, vaginal wall and labia. </a:t>
            </a:r>
          </a:p>
          <a:p>
            <a:pPr marL="0" indent="0">
              <a:buNone/>
            </a:pPr>
            <a:endParaRPr lang="en-US" b="1"/>
          </a:p>
          <a:p>
            <a:r>
              <a:rPr lang="en-US"/>
              <a:t>How do you proceed?</a:t>
            </a:r>
          </a:p>
        </p:txBody>
      </p:sp>
    </p:spTree>
    <p:extLst>
      <p:ext uri="{BB962C8B-B14F-4D97-AF65-F5344CB8AC3E}">
        <p14:creationId xmlns:p14="http://schemas.microsoft.com/office/powerpoint/2010/main" val="8804011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DDCFF-A196-957B-8CAF-A314F6D2D550}"/>
              </a:ext>
            </a:extLst>
          </p:cNvPr>
          <p:cNvSpPr>
            <a:spLocks noGrp="1"/>
          </p:cNvSpPr>
          <p:nvPr>
            <p:ph type="title"/>
          </p:nvPr>
        </p:nvSpPr>
        <p:spPr/>
        <p:txBody>
          <a:bodyPr/>
          <a:lstStyle/>
          <a:p>
            <a:r>
              <a:rPr lang="en-US"/>
              <a:t>Case Scenario: Transgender clients</a:t>
            </a:r>
          </a:p>
        </p:txBody>
      </p:sp>
      <p:sp>
        <p:nvSpPr>
          <p:cNvPr id="3" name="Content Placeholder 2">
            <a:extLst>
              <a:ext uri="{FF2B5EF4-FFF2-40B4-BE49-F238E27FC236}">
                <a16:creationId xmlns:a16="http://schemas.microsoft.com/office/drawing/2014/main" id="{C9894B48-3534-7B15-B942-1BF7D371543A}"/>
              </a:ext>
            </a:extLst>
          </p:cNvPr>
          <p:cNvSpPr>
            <a:spLocks noGrp="1"/>
          </p:cNvSpPr>
          <p:nvPr>
            <p:ph idx="4294967295"/>
          </p:nvPr>
        </p:nvSpPr>
        <p:spPr>
          <a:xfrm>
            <a:off x="989556" y="2126249"/>
            <a:ext cx="10515600" cy="4351338"/>
          </a:xfrm>
        </p:spPr>
        <p:txBody>
          <a:bodyPr/>
          <a:lstStyle/>
          <a:p>
            <a:pPr marL="0" indent="0">
              <a:buNone/>
            </a:pPr>
            <a:r>
              <a:rPr lang="en-US" b="1"/>
              <a:t>A client who was assigned female at birth and identifies as male has chosen the </a:t>
            </a:r>
            <a:r>
              <a:rPr lang="en-US" b="1" err="1"/>
              <a:t>PrEP</a:t>
            </a:r>
            <a:r>
              <a:rPr lang="en-US" b="1"/>
              <a:t> ring as his preferred HIV prevention method. He is planning to start testosterone hormone therapy. </a:t>
            </a:r>
          </a:p>
          <a:p>
            <a:pPr marL="0" indent="0">
              <a:buNone/>
            </a:pPr>
            <a:endParaRPr lang="en-US" b="1"/>
          </a:p>
          <a:p>
            <a:r>
              <a:rPr lang="en-US"/>
              <a:t>How would you counsel him on his ring use? </a:t>
            </a:r>
          </a:p>
        </p:txBody>
      </p:sp>
    </p:spTree>
    <p:extLst>
      <p:ext uri="{BB962C8B-B14F-4D97-AF65-F5344CB8AC3E}">
        <p14:creationId xmlns:p14="http://schemas.microsoft.com/office/powerpoint/2010/main" val="19200236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3100B-E3B5-1BCC-8D2B-BB6ECF5441AD}"/>
              </a:ext>
            </a:extLst>
          </p:cNvPr>
          <p:cNvSpPr>
            <a:spLocks noGrp="1"/>
          </p:cNvSpPr>
          <p:nvPr>
            <p:ph type="title"/>
          </p:nvPr>
        </p:nvSpPr>
        <p:spPr/>
        <p:txBody>
          <a:bodyPr/>
          <a:lstStyle/>
          <a:p>
            <a:r>
              <a:rPr lang="en-US"/>
              <a:t>Case Scenario: Pregnancy</a:t>
            </a:r>
          </a:p>
        </p:txBody>
      </p:sp>
      <p:sp>
        <p:nvSpPr>
          <p:cNvPr id="3" name="Content Placeholder 2">
            <a:extLst>
              <a:ext uri="{FF2B5EF4-FFF2-40B4-BE49-F238E27FC236}">
                <a16:creationId xmlns:a16="http://schemas.microsoft.com/office/drawing/2014/main" id="{83C0F8D0-28C1-C2C2-C130-B8BA41CC9497}"/>
              </a:ext>
            </a:extLst>
          </p:cNvPr>
          <p:cNvSpPr>
            <a:spLocks noGrp="1"/>
          </p:cNvSpPr>
          <p:nvPr>
            <p:ph idx="4294967295"/>
          </p:nvPr>
        </p:nvSpPr>
        <p:spPr>
          <a:xfrm>
            <a:off x="945713" y="1143000"/>
            <a:ext cx="9569887" cy="5524044"/>
          </a:xfrm>
        </p:spPr>
        <p:txBody>
          <a:bodyPr vert="horz" lIns="91440" tIns="45720" rIns="91440" bIns="45720" rtlCol="0" anchor="t">
            <a:normAutofit fontScale="92500" lnSpcReduction="10000"/>
          </a:bodyPr>
          <a:lstStyle/>
          <a:p>
            <a:pPr marL="0" indent="0">
              <a:lnSpc>
                <a:spcPct val="150000"/>
              </a:lnSpc>
              <a:buNone/>
            </a:pPr>
            <a:r>
              <a:rPr lang="en-US" sz="2400" b="1"/>
              <a:t>A client has chosen the </a:t>
            </a:r>
            <a:r>
              <a:rPr lang="en-US" sz="2400" b="1" err="1"/>
              <a:t>PrEP</a:t>
            </a:r>
            <a:r>
              <a:rPr lang="en-US" sz="2400" b="1"/>
              <a:t> ring as her HIV prevention method. She falls pregnant. You counsel her about the pros and cons of continuing the ring during pregnancy. </a:t>
            </a:r>
          </a:p>
          <a:p>
            <a:pPr marL="0" indent="0">
              <a:lnSpc>
                <a:spcPct val="150000"/>
              </a:lnSpc>
              <a:buNone/>
            </a:pPr>
            <a:r>
              <a:rPr lang="en-US" sz="2400"/>
              <a:t>1. What pros might you offer?</a:t>
            </a:r>
            <a:endParaRPr lang="en-US" sz="2400">
              <a:cs typeface="Calibri"/>
            </a:endParaRPr>
          </a:p>
          <a:p>
            <a:pPr marL="0" indent="0">
              <a:lnSpc>
                <a:spcPct val="150000"/>
              </a:lnSpc>
              <a:buNone/>
            </a:pPr>
            <a:endParaRPr lang="en-US" sz="400"/>
          </a:p>
          <a:p>
            <a:pPr marL="0" indent="0">
              <a:lnSpc>
                <a:spcPct val="150000"/>
              </a:lnSpc>
              <a:buNone/>
            </a:pPr>
            <a:r>
              <a:rPr lang="en-US" sz="2400" b="1"/>
              <a:t>The client loves using the </a:t>
            </a:r>
            <a:r>
              <a:rPr lang="en-US" sz="2400" b="1" err="1"/>
              <a:t>PrEP</a:t>
            </a:r>
            <a:r>
              <a:rPr lang="en-US" sz="2400" b="1"/>
              <a:t> ring so would prefer to stay on it while pregnant but worries that the ring might interfere with the baby’s growth. Perhaps even wrap itself around the baby! </a:t>
            </a:r>
            <a:endParaRPr lang="en-US" sz="2400" b="1">
              <a:cs typeface="Calibri"/>
            </a:endParaRPr>
          </a:p>
          <a:p>
            <a:pPr marL="0" indent="0">
              <a:lnSpc>
                <a:spcPct val="150000"/>
              </a:lnSpc>
              <a:buNone/>
            </a:pPr>
            <a:r>
              <a:rPr lang="en-US" sz="2400"/>
              <a:t>2. How might you reassure her that this is not a concern?</a:t>
            </a:r>
            <a:endParaRPr lang="en-US" sz="2400">
              <a:cs typeface="Calibri"/>
            </a:endParaRPr>
          </a:p>
          <a:p>
            <a:pPr marL="0" indent="0">
              <a:lnSpc>
                <a:spcPct val="150000"/>
              </a:lnSpc>
              <a:buNone/>
            </a:pPr>
            <a:r>
              <a:rPr lang="en-US" sz="2400"/>
              <a:t>3. When do you advise the client to remove the ring during pregnancy if all is going normally?</a:t>
            </a:r>
            <a:endParaRPr lang="en-US" sz="2400">
              <a:cs typeface="Calibri"/>
            </a:endParaRPr>
          </a:p>
        </p:txBody>
      </p:sp>
    </p:spTree>
    <p:extLst>
      <p:ext uri="{BB962C8B-B14F-4D97-AF65-F5344CB8AC3E}">
        <p14:creationId xmlns:p14="http://schemas.microsoft.com/office/powerpoint/2010/main" val="33474329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D232C-ED27-BCA9-5875-429BA08AA370}"/>
              </a:ext>
            </a:extLst>
          </p:cNvPr>
          <p:cNvSpPr>
            <a:spLocks noGrp="1"/>
          </p:cNvSpPr>
          <p:nvPr>
            <p:ph type="title"/>
          </p:nvPr>
        </p:nvSpPr>
        <p:spPr/>
        <p:txBody>
          <a:bodyPr/>
          <a:lstStyle/>
          <a:p>
            <a:r>
              <a:rPr lang="en-US"/>
              <a:t>Case Scenario: Partner concerns</a:t>
            </a:r>
          </a:p>
        </p:txBody>
      </p:sp>
      <p:sp>
        <p:nvSpPr>
          <p:cNvPr id="3" name="Content Placeholder 2">
            <a:extLst>
              <a:ext uri="{FF2B5EF4-FFF2-40B4-BE49-F238E27FC236}">
                <a16:creationId xmlns:a16="http://schemas.microsoft.com/office/drawing/2014/main" id="{2A4721A0-2308-B3F2-CCEA-E2E18295CD29}"/>
              </a:ext>
            </a:extLst>
          </p:cNvPr>
          <p:cNvSpPr>
            <a:spLocks noGrp="1"/>
          </p:cNvSpPr>
          <p:nvPr>
            <p:ph idx="4294967295"/>
          </p:nvPr>
        </p:nvSpPr>
        <p:spPr>
          <a:xfrm>
            <a:off x="838200" y="2126250"/>
            <a:ext cx="10515600" cy="4351338"/>
          </a:xfrm>
        </p:spPr>
        <p:txBody>
          <a:bodyPr/>
          <a:lstStyle/>
          <a:p>
            <a:pPr marL="0" indent="0">
              <a:buNone/>
            </a:pPr>
            <a:r>
              <a:rPr lang="en-US" b="1"/>
              <a:t>In reviewing the options for HIV prevention, the client tells you that she would be scared to use the oral </a:t>
            </a:r>
            <a:r>
              <a:rPr lang="en-US" b="1" err="1"/>
              <a:t>PrEP</a:t>
            </a:r>
            <a:r>
              <a:rPr lang="en-US" b="1"/>
              <a:t> because if her partner found out she was using </a:t>
            </a:r>
            <a:r>
              <a:rPr lang="en-US" b="1" err="1"/>
              <a:t>PrEP</a:t>
            </a:r>
            <a:r>
              <a:rPr lang="en-US" b="1"/>
              <a:t> he would be “incredibly angry.” She expresses interest in the </a:t>
            </a:r>
            <a:r>
              <a:rPr lang="en-US" b="1" err="1"/>
              <a:t>PrEP</a:t>
            </a:r>
            <a:r>
              <a:rPr lang="en-US" b="1"/>
              <a:t> ring.</a:t>
            </a:r>
          </a:p>
          <a:p>
            <a:r>
              <a:rPr lang="en-US"/>
              <a:t>How do you counsel her?</a:t>
            </a:r>
          </a:p>
        </p:txBody>
      </p:sp>
    </p:spTree>
    <p:extLst>
      <p:ext uri="{BB962C8B-B14F-4D97-AF65-F5344CB8AC3E}">
        <p14:creationId xmlns:p14="http://schemas.microsoft.com/office/powerpoint/2010/main" val="33230778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E5A41-5D6F-C3B0-E48D-B9AC05946B74}"/>
              </a:ext>
            </a:extLst>
          </p:cNvPr>
          <p:cNvSpPr>
            <a:spLocks noGrp="1"/>
          </p:cNvSpPr>
          <p:nvPr>
            <p:ph type="title"/>
          </p:nvPr>
        </p:nvSpPr>
        <p:spPr/>
        <p:txBody>
          <a:bodyPr/>
          <a:lstStyle/>
          <a:p>
            <a:r>
              <a:rPr lang="en-US"/>
              <a:t>Case Scenario: Anal sex</a:t>
            </a:r>
          </a:p>
        </p:txBody>
      </p:sp>
      <p:sp>
        <p:nvSpPr>
          <p:cNvPr id="3" name="Content Placeholder 2">
            <a:extLst>
              <a:ext uri="{FF2B5EF4-FFF2-40B4-BE49-F238E27FC236}">
                <a16:creationId xmlns:a16="http://schemas.microsoft.com/office/drawing/2014/main" id="{A6F7670F-1DD3-6AC7-4762-CF45831E1494}"/>
              </a:ext>
            </a:extLst>
          </p:cNvPr>
          <p:cNvSpPr>
            <a:spLocks noGrp="1"/>
          </p:cNvSpPr>
          <p:nvPr>
            <p:ph idx="4294967295"/>
          </p:nvPr>
        </p:nvSpPr>
        <p:spPr>
          <a:xfrm>
            <a:off x="1027134" y="1558507"/>
            <a:ext cx="10515600" cy="4351338"/>
          </a:xfrm>
        </p:spPr>
        <p:txBody>
          <a:bodyPr/>
          <a:lstStyle/>
          <a:p>
            <a:pPr marL="0" indent="0">
              <a:buNone/>
            </a:pPr>
            <a:r>
              <a:rPr lang="en-US" b="1"/>
              <a:t>A client who has chosen the </a:t>
            </a:r>
            <a:r>
              <a:rPr lang="en-US" b="1" err="1"/>
              <a:t>PrEP</a:t>
            </a:r>
            <a:r>
              <a:rPr lang="en-US" b="1"/>
              <a:t> ring as her preferred HIV prevention method returns to the clinic because of rectal pain and discharge. On exam, she has signs of an anal infection. She reports that her last receptive anal sex act was two weeks ago. She typically engages in receptive anal sex during her menses.</a:t>
            </a:r>
          </a:p>
          <a:p>
            <a:pPr marL="0" indent="0">
              <a:buNone/>
            </a:pPr>
            <a:endParaRPr lang="en-US" b="1"/>
          </a:p>
          <a:p>
            <a:r>
              <a:rPr lang="en-US"/>
              <a:t>How do you counsel her with respect to product use?</a:t>
            </a:r>
          </a:p>
          <a:p>
            <a:pPr marL="0" indent="0">
              <a:buNone/>
            </a:pPr>
            <a:endParaRPr lang="en-US"/>
          </a:p>
        </p:txBody>
      </p:sp>
    </p:spTree>
    <p:extLst>
      <p:ext uri="{BB962C8B-B14F-4D97-AF65-F5344CB8AC3E}">
        <p14:creationId xmlns:p14="http://schemas.microsoft.com/office/powerpoint/2010/main" val="270941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E8693A7-EB4F-F691-3CC3-A12C6C208837}"/>
              </a:ext>
            </a:extLst>
          </p:cNvPr>
          <p:cNvSpPr>
            <a:spLocks noGrp="1"/>
          </p:cNvSpPr>
          <p:nvPr>
            <p:ph type="body" sz="quarter" idx="13"/>
          </p:nvPr>
        </p:nvSpPr>
        <p:spPr/>
        <p:txBody>
          <a:bodyPr/>
          <a:lstStyle/>
          <a:p>
            <a:r>
              <a:rPr lang="en-US"/>
              <a:t>5</a:t>
            </a:r>
          </a:p>
        </p:txBody>
      </p:sp>
      <p:sp>
        <p:nvSpPr>
          <p:cNvPr id="5" name="Text Placeholder 4">
            <a:extLst>
              <a:ext uri="{FF2B5EF4-FFF2-40B4-BE49-F238E27FC236}">
                <a16:creationId xmlns:a16="http://schemas.microsoft.com/office/drawing/2014/main" id="{0AF915E1-019A-DD57-E101-5667CF1EBA87}"/>
              </a:ext>
            </a:extLst>
          </p:cNvPr>
          <p:cNvSpPr>
            <a:spLocks noGrp="1"/>
          </p:cNvSpPr>
          <p:nvPr>
            <p:ph type="body" sz="quarter" idx="14"/>
          </p:nvPr>
        </p:nvSpPr>
        <p:spPr>
          <a:xfrm>
            <a:off x="3101546" y="4328290"/>
            <a:ext cx="8885407" cy="1816442"/>
          </a:xfrm>
        </p:spPr>
        <p:txBody>
          <a:bodyPr/>
          <a:lstStyle/>
          <a:p>
            <a:r>
              <a:rPr lang="en-US" err="1"/>
              <a:t>PrEP</a:t>
            </a:r>
            <a:r>
              <a:rPr lang="en-US"/>
              <a:t> Ring Frequently Asked Questions</a:t>
            </a:r>
          </a:p>
        </p:txBody>
      </p:sp>
    </p:spTree>
    <p:extLst>
      <p:ext uri="{BB962C8B-B14F-4D97-AF65-F5344CB8AC3E}">
        <p14:creationId xmlns:p14="http://schemas.microsoft.com/office/powerpoint/2010/main" val="17622428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A910A7-10B3-A14C-ADAC-26595BB9A78C}"/>
              </a:ext>
            </a:extLst>
          </p:cNvPr>
          <p:cNvSpPr>
            <a:spLocks noGrp="1"/>
          </p:cNvSpPr>
          <p:nvPr>
            <p:ph type="title"/>
          </p:nvPr>
        </p:nvSpPr>
        <p:spPr>
          <a:xfrm>
            <a:off x="-1" y="190956"/>
            <a:ext cx="11259879" cy="1143000"/>
          </a:xfrm>
        </p:spPr>
        <p:txBody>
          <a:bodyPr/>
          <a:lstStyle/>
          <a:p>
            <a:r>
              <a:rPr lang="en-US"/>
              <a:t>PrEP Ring: Providers’ frequently asked questions</a:t>
            </a:r>
          </a:p>
        </p:txBody>
      </p:sp>
      <p:graphicFrame>
        <p:nvGraphicFramePr>
          <p:cNvPr id="2" name="Table 2">
            <a:extLst>
              <a:ext uri="{FF2B5EF4-FFF2-40B4-BE49-F238E27FC236}">
                <a16:creationId xmlns:a16="http://schemas.microsoft.com/office/drawing/2014/main" id="{FA275E6F-72C6-48C7-8F34-3DF2C6401706}"/>
              </a:ext>
            </a:extLst>
          </p:cNvPr>
          <p:cNvGraphicFramePr>
            <a:graphicFrameLocks noGrp="1"/>
          </p:cNvGraphicFramePr>
          <p:nvPr>
            <p:ph idx="11"/>
          </p:nvPr>
        </p:nvGraphicFramePr>
        <p:xfrm>
          <a:off x="635000" y="1074679"/>
          <a:ext cx="9880598" cy="5007430"/>
        </p:xfrm>
        <a:graphic>
          <a:graphicData uri="http://schemas.openxmlformats.org/drawingml/2006/table">
            <a:tbl>
              <a:tblPr firstRow="1" bandRow="1">
                <a:tableStyleId>{5C22544A-7EE6-4342-B048-85BDC9FD1C3A}</a:tableStyleId>
              </a:tblPr>
              <a:tblGrid>
                <a:gridCol w="2171700">
                  <a:extLst>
                    <a:ext uri="{9D8B030D-6E8A-4147-A177-3AD203B41FA5}">
                      <a16:colId xmlns:a16="http://schemas.microsoft.com/office/drawing/2014/main" val="2246673153"/>
                    </a:ext>
                  </a:extLst>
                </a:gridCol>
                <a:gridCol w="7708898">
                  <a:extLst>
                    <a:ext uri="{9D8B030D-6E8A-4147-A177-3AD203B41FA5}">
                      <a16:colId xmlns:a16="http://schemas.microsoft.com/office/drawing/2014/main" val="3459450004"/>
                    </a:ext>
                  </a:extLst>
                </a:gridCol>
              </a:tblGrid>
              <a:tr h="719138">
                <a:tc>
                  <a:txBody>
                    <a:bodyPr/>
                    <a:lstStyle/>
                    <a:p>
                      <a:r>
                        <a:rPr lang="en-US" sz="2400"/>
                        <a:t>Questions</a:t>
                      </a:r>
                    </a:p>
                  </a:txBody>
                  <a:tcPr/>
                </a:tc>
                <a:tc>
                  <a:txBody>
                    <a:bodyPr/>
                    <a:lstStyle/>
                    <a:p>
                      <a:r>
                        <a:rPr lang="en-US" sz="2400"/>
                        <a:t>Responses</a:t>
                      </a:r>
                    </a:p>
                  </a:txBody>
                  <a:tcPr/>
                </a:tc>
                <a:extLst>
                  <a:ext uri="{0D108BD9-81ED-4DB2-BD59-A6C34878D82A}">
                    <a16:rowId xmlns:a16="http://schemas.microsoft.com/office/drawing/2014/main" val="2460729910"/>
                  </a:ext>
                </a:extLst>
              </a:tr>
              <a:tr h="784283">
                <a:tc>
                  <a:txBody>
                    <a:bodyPr/>
                    <a:lstStyle/>
                    <a:p>
                      <a:pPr algn="l" fontAlgn="b"/>
                      <a:r>
                        <a:rPr lang="en-US" sz="1600" b="0" i="0" u="none" strike="noStrike">
                          <a:solidFill>
                            <a:schemeClr val="tx1">
                              <a:lumMod val="75000"/>
                            </a:schemeClr>
                          </a:solidFill>
                          <a:effectLst/>
                          <a:latin typeface="+mn-lt"/>
                        </a:rPr>
                        <a:t>Is there a lead-in time for the PrEP ring? </a:t>
                      </a:r>
                    </a:p>
                  </a:txBody>
                  <a:tcPr marL="0" marR="0" marT="0" marB="0" anchor="ctr"/>
                </a:tc>
                <a:tc>
                  <a:txBody>
                    <a:bodyPr/>
                    <a:lstStyle/>
                    <a:p>
                      <a:pPr algn="l" fontAlgn="b"/>
                      <a:r>
                        <a:rPr lang="en-US" sz="1600" b="0" i="0" u="none" strike="noStrike">
                          <a:solidFill>
                            <a:schemeClr val="tx1">
                              <a:lumMod val="75000"/>
                            </a:schemeClr>
                          </a:solidFill>
                          <a:effectLst/>
                          <a:latin typeface="+mn-lt"/>
                        </a:rPr>
                        <a:t>The PrEP ring provides a slow release of dapivirine. The ring must be in place for at least 24 hours to provide maximum HIV prevention. The manufacturer’s guidance does not recommend inserting the PrEP ring and then having sex immediately afterward.​</a:t>
                      </a:r>
                    </a:p>
                  </a:txBody>
                  <a:tcPr marL="0" marR="0" marT="0" marB="0" anchor="b"/>
                </a:tc>
                <a:extLst>
                  <a:ext uri="{0D108BD9-81ED-4DB2-BD59-A6C34878D82A}">
                    <a16:rowId xmlns:a16="http://schemas.microsoft.com/office/drawing/2014/main" val="3969624586"/>
                  </a:ext>
                </a:extLst>
              </a:tr>
              <a:tr h="1218009">
                <a:tc>
                  <a:txBody>
                    <a:bodyPr/>
                    <a:lstStyle/>
                    <a:p>
                      <a:pPr algn="l" fontAlgn="b"/>
                      <a:r>
                        <a:rPr lang="en-US" sz="1600" b="0" i="0" u="none" strike="noStrike">
                          <a:solidFill>
                            <a:schemeClr val="tx1">
                              <a:lumMod val="75000"/>
                            </a:schemeClr>
                          </a:solidFill>
                          <a:effectLst/>
                          <a:latin typeface="+mn-lt"/>
                        </a:rPr>
                        <a:t>Is there a possibility for intermittent use of the PrEP ring?</a:t>
                      </a:r>
                    </a:p>
                  </a:txBody>
                  <a:tcPr marL="0" marR="0" marT="0" marB="0" anchor="ctr"/>
                </a:tc>
                <a:tc>
                  <a:txBody>
                    <a:bodyPr/>
                    <a:lstStyle/>
                    <a:p>
                      <a:pPr algn="l" fontAlgn="b"/>
                      <a:r>
                        <a:rPr lang="en-US" sz="1600" b="0" i="0" u="none" strike="noStrike">
                          <a:solidFill>
                            <a:schemeClr val="tx1">
                              <a:lumMod val="75000"/>
                            </a:schemeClr>
                          </a:solidFill>
                          <a:effectLst/>
                          <a:latin typeface="+mn-lt"/>
                        </a:rPr>
                        <a:t>Intermittent use of the PrEP ring has not been studied and is not recommended. The PrEP ring is designed to be used continuously for 28 days, or one month. It is not necessary to clean or remove the ring during or after menses or sex, and sexually transmitted infections (STIs) can be diagnosed and treated without removal of the ring. The PrEP ring must be in place to reduce the chances of HIV acquisition. </a:t>
                      </a:r>
                    </a:p>
                  </a:txBody>
                  <a:tcPr marL="0" marR="0" marT="0" marB="0" anchor="b"/>
                </a:tc>
                <a:extLst>
                  <a:ext uri="{0D108BD9-81ED-4DB2-BD59-A6C34878D82A}">
                    <a16:rowId xmlns:a16="http://schemas.microsoft.com/office/drawing/2014/main" val="161414756"/>
                  </a:ext>
                </a:extLst>
              </a:tr>
              <a:tr h="1066800">
                <a:tc>
                  <a:txBody>
                    <a:bodyPr/>
                    <a:lstStyle/>
                    <a:p>
                      <a:pPr algn="l" fontAlgn="b"/>
                      <a:r>
                        <a:rPr lang="en-US" sz="1600" b="0" i="0" u="none" strike="noStrike">
                          <a:solidFill>
                            <a:schemeClr val="tx1">
                              <a:lumMod val="75000"/>
                            </a:schemeClr>
                          </a:solidFill>
                          <a:effectLst/>
                          <a:latin typeface="+mn-lt"/>
                        </a:rPr>
                        <a:t>Is there an association with STI rates and use of the PrEP ring? </a:t>
                      </a:r>
                    </a:p>
                  </a:txBody>
                  <a:tcPr marL="0" marR="0" marT="0" marB="0" anchor="ctr"/>
                </a:tc>
                <a:tc>
                  <a:txBody>
                    <a:bodyPr/>
                    <a:lstStyle/>
                    <a:p>
                      <a:pPr algn="l" fontAlgn="b"/>
                      <a:r>
                        <a:rPr lang="en-US" sz="1600" b="0" i="0" u="none" strike="noStrike">
                          <a:solidFill>
                            <a:schemeClr val="tx1">
                              <a:lumMod val="75000"/>
                            </a:schemeClr>
                          </a:solidFill>
                          <a:effectLst/>
                          <a:latin typeface="+mn-lt"/>
                        </a:rPr>
                        <a:t>No association between STI rates and use of the PrEP ring were seen in the Phase III trials. Overall STI rates were similar among participants using the PrEP ring and those using the placebo ring in both trials, and there was also no evidence of an increase in STI incidence or prevalence over time in the trials. </a:t>
                      </a:r>
                    </a:p>
                  </a:txBody>
                  <a:tcPr marL="0" marR="0" marT="0" marB="0" anchor="b"/>
                </a:tc>
                <a:extLst>
                  <a:ext uri="{0D108BD9-81ED-4DB2-BD59-A6C34878D82A}">
                    <a16:rowId xmlns:a16="http://schemas.microsoft.com/office/drawing/2014/main" val="1504338410"/>
                  </a:ext>
                </a:extLst>
              </a:tr>
              <a:tr h="1218009">
                <a:tc>
                  <a:txBody>
                    <a:bodyPr/>
                    <a:lstStyle/>
                    <a:p>
                      <a:pPr algn="l" fontAlgn="b"/>
                      <a:r>
                        <a:rPr lang="en-US" sz="1600" b="0" i="0" u="none" strike="noStrike">
                          <a:solidFill>
                            <a:schemeClr val="tx1">
                              <a:lumMod val="75000"/>
                            </a:schemeClr>
                          </a:solidFill>
                          <a:effectLst/>
                          <a:latin typeface="+mn-lt"/>
                        </a:rPr>
                        <a:t>Do STIs affect the efficacy of the PrEP ring?</a:t>
                      </a:r>
                    </a:p>
                  </a:txBody>
                  <a:tcPr marL="0" marR="0" marT="0" marB="0" anchor="ctr"/>
                </a:tc>
                <a:tc>
                  <a:txBody>
                    <a:bodyPr/>
                    <a:lstStyle/>
                    <a:p>
                      <a:pPr algn="l" rtl="0" fontAlgn="ctr"/>
                      <a:r>
                        <a:rPr lang="en-US" sz="1600" b="0" i="0" u="none" strike="noStrike">
                          <a:solidFill>
                            <a:schemeClr val="tx1">
                              <a:lumMod val="75000"/>
                            </a:schemeClr>
                          </a:solidFill>
                          <a:effectLst/>
                          <a:latin typeface="+mn-lt"/>
                        </a:rPr>
                        <a:t>Limited data are available on this topic. However, a post-hoc analysis suggests that STIs did not affect the PrEP ring’s efficacy in the Phase III trials.  It is important that anyone using a biomedical HIV prevention method contact their healthcare provider if they experience any health changes to ensure that STI testing and treatment are provided when needed.</a:t>
                      </a:r>
                    </a:p>
                  </a:txBody>
                  <a:tcPr marL="0" marR="0" marT="0" marB="0" anchor="ctr"/>
                </a:tc>
                <a:extLst>
                  <a:ext uri="{0D108BD9-81ED-4DB2-BD59-A6C34878D82A}">
                    <a16:rowId xmlns:a16="http://schemas.microsoft.com/office/drawing/2014/main" val="1701816849"/>
                  </a:ext>
                </a:extLst>
              </a:tr>
            </a:tbl>
          </a:graphicData>
        </a:graphic>
      </p:graphicFrame>
      <p:pic>
        <p:nvPicPr>
          <p:cNvPr id="5" name="Graphic 4" descr="Badge Question Mark with solid fill">
            <a:extLst>
              <a:ext uri="{FF2B5EF4-FFF2-40B4-BE49-F238E27FC236}">
                <a16:creationId xmlns:a16="http://schemas.microsoft.com/office/drawing/2014/main" id="{905E8055-DEBA-4F95-A8D3-91A67C7120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47100" y="1041400"/>
            <a:ext cx="772300" cy="772300"/>
          </a:xfrm>
          <a:prstGeom prst="rect">
            <a:avLst/>
          </a:prstGeom>
        </p:spPr>
      </p:pic>
      <p:pic>
        <p:nvPicPr>
          <p:cNvPr id="7" name="Graphic 6" descr="Information with solid fill">
            <a:extLst>
              <a:ext uri="{FF2B5EF4-FFF2-40B4-BE49-F238E27FC236}">
                <a16:creationId xmlns:a16="http://schemas.microsoft.com/office/drawing/2014/main" id="{DB9606E1-1681-4373-9A09-4F93D415E8C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23400" y="1041400"/>
            <a:ext cx="772300" cy="772300"/>
          </a:xfrm>
          <a:prstGeom prst="rect">
            <a:avLst/>
          </a:prstGeom>
        </p:spPr>
      </p:pic>
    </p:spTree>
    <p:extLst>
      <p:ext uri="{BB962C8B-B14F-4D97-AF65-F5344CB8AC3E}">
        <p14:creationId xmlns:p14="http://schemas.microsoft.com/office/powerpoint/2010/main" val="21347953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A910A7-10B3-A14C-ADAC-26595BB9A78C}"/>
              </a:ext>
            </a:extLst>
          </p:cNvPr>
          <p:cNvSpPr>
            <a:spLocks noGrp="1"/>
          </p:cNvSpPr>
          <p:nvPr>
            <p:ph type="title"/>
          </p:nvPr>
        </p:nvSpPr>
        <p:spPr>
          <a:xfrm>
            <a:off x="-1" y="190956"/>
            <a:ext cx="11259879" cy="1143000"/>
          </a:xfrm>
        </p:spPr>
        <p:txBody>
          <a:bodyPr/>
          <a:lstStyle/>
          <a:p>
            <a:r>
              <a:rPr lang="en-US"/>
              <a:t>PrEP Ring: Providers’ frequently asked questions</a:t>
            </a:r>
          </a:p>
        </p:txBody>
      </p:sp>
      <p:graphicFrame>
        <p:nvGraphicFramePr>
          <p:cNvPr id="2" name="Table 2">
            <a:extLst>
              <a:ext uri="{FF2B5EF4-FFF2-40B4-BE49-F238E27FC236}">
                <a16:creationId xmlns:a16="http://schemas.microsoft.com/office/drawing/2014/main" id="{FA275E6F-72C6-48C7-8F34-3DF2C6401706}"/>
              </a:ext>
            </a:extLst>
          </p:cNvPr>
          <p:cNvGraphicFramePr>
            <a:graphicFrameLocks noGrp="1"/>
          </p:cNvGraphicFramePr>
          <p:nvPr>
            <p:ph idx="11"/>
          </p:nvPr>
        </p:nvGraphicFramePr>
        <p:xfrm>
          <a:off x="635000" y="1074679"/>
          <a:ext cx="9880598" cy="5680340"/>
        </p:xfrm>
        <a:graphic>
          <a:graphicData uri="http://schemas.openxmlformats.org/drawingml/2006/table">
            <a:tbl>
              <a:tblPr firstRow="1" bandRow="1">
                <a:tableStyleId>{7DF18680-E054-41AD-8BC1-D1AEF772440D}</a:tableStyleId>
              </a:tblPr>
              <a:tblGrid>
                <a:gridCol w="3048000">
                  <a:extLst>
                    <a:ext uri="{9D8B030D-6E8A-4147-A177-3AD203B41FA5}">
                      <a16:colId xmlns:a16="http://schemas.microsoft.com/office/drawing/2014/main" val="2246673153"/>
                    </a:ext>
                  </a:extLst>
                </a:gridCol>
                <a:gridCol w="6832598">
                  <a:extLst>
                    <a:ext uri="{9D8B030D-6E8A-4147-A177-3AD203B41FA5}">
                      <a16:colId xmlns:a16="http://schemas.microsoft.com/office/drawing/2014/main" val="3459450004"/>
                    </a:ext>
                  </a:extLst>
                </a:gridCol>
              </a:tblGrid>
              <a:tr h="569059">
                <a:tc>
                  <a:txBody>
                    <a:bodyPr/>
                    <a:lstStyle/>
                    <a:p>
                      <a:r>
                        <a:rPr lang="en-US" sz="2400"/>
                        <a:t>Questions</a:t>
                      </a:r>
                    </a:p>
                  </a:txBody>
                  <a:tcPr/>
                </a:tc>
                <a:tc>
                  <a:txBody>
                    <a:bodyPr/>
                    <a:lstStyle/>
                    <a:p>
                      <a:r>
                        <a:rPr lang="en-US" sz="2400"/>
                        <a:t>Responses</a:t>
                      </a:r>
                    </a:p>
                  </a:txBody>
                  <a:tcPr/>
                </a:tc>
                <a:extLst>
                  <a:ext uri="{0D108BD9-81ED-4DB2-BD59-A6C34878D82A}">
                    <a16:rowId xmlns:a16="http://schemas.microsoft.com/office/drawing/2014/main" val="2460729910"/>
                  </a:ext>
                </a:extLst>
              </a:tr>
              <a:tr h="891873">
                <a:tc>
                  <a:txBody>
                    <a:bodyPr/>
                    <a:lstStyle/>
                    <a:p>
                      <a:pPr algn="l" fontAlgn="b"/>
                      <a:r>
                        <a:rPr lang="en-US" sz="1600" b="0" i="0" u="none" strike="noStrike">
                          <a:solidFill>
                            <a:schemeClr val="tx1">
                              <a:lumMod val="75000"/>
                            </a:schemeClr>
                          </a:solidFill>
                          <a:effectLst/>
                          <a:latin typeface="Calibri" panose="020F0502020204030204" pitchFamily="34" charset="0"/>
                        </a:rPr>
                        <a:t>How far along are the results for the ring that combines </a:t>
                      </a:r>
                      <a:r>
                        <a:rPr lang="en-US" sz="1600" b="0" i="0" u="none" strike="noStrike" err="1">
                          <a:solidFill>
                            <a:schemeClr val="tx1">
                              <a:lumMod val="75000"/>
                            </a:schemeClr>
                          </a:solidFill>
                          <a:effectLst/>
                          <a:latin typeface="Calibri" panose="020F0502020204030204" pitchFamily="34" charset="0"/>
                        </a:rPr>
                        <a:t>dapivirine</a:t>
                      </a:r>
                      <a:r>
                        <a:rPr lang="en-US" sz="1600" b="0" i="0" u="none" strike="noStrike">
                          <a:solidFill>
                            <a:schemeClr val="tx1">
                              <a:lumMod val="75000"/>
                            </a:schemeClr>
                          </a:solidFill>
                          <a:effectLst/>
                          <a:latin typeface="Calibri" panose="020F0502020204030204" pitchFamily="34" charset="0"/>
                        </a:rPr>
                        <a:t> with </a:t>
                      </a:r>
                      <a:r>
                        <a:rPr lang="en-US" sz="1600" b="0" i="0" u="none" strike="noStrike" err="1">
                          <a:solidFill>
                            <a:schemeClr val="tx1">
                              <a:lumMod val="75000"/>
                            </a:schemeClr>
                          </a:solidFill>
                          <a:effectLst/>
                          <a:latin typeface="Calibri" panose="020F0502020204030204" pitchFamily="34" charset="0"/>
                        </a:rPr>
                        <a:t>levonogestrel</a:t>
                      </a:r>
                      <a:r>
                        <a:rPr lang="en-US" sz="1600" b="0" i="0" u="none" strike="noStrike">
                          <a:solidFill>
                            <a:schemeClr val="tx1">
                              <a:lumMod val="75000"/>
                            </a:schemeClr>
                          </a:solidFill>
                          <a:effectLst/>
                          <a:latin typeface="Calibri" panose="020F0502020204030204" pitchFamily="34" charset="0"/>
                        </a:rPr>
                        <a:t>?  </a:t>
                      </a:r>
                    </a:p>
                  </a:txBody>
                  <a:tcPr marL="0" marR="0" marT="0" marB="0"/>
                </a:tc>
                <a:tc>
                  <a:txBody>
                    <a:bodyPr/>
                    <a:lstStyle/>
                    <a:p>
                      <a:pPr algn="l" fontAlgn="b"/>
                      <a:r>
                        <a:rPr lang="en-US" sz="1600" b="0" i="0" u="none" strike="noStrike">
                          <a:solidFill>
                            <a:schemeClr val="tx1">
                              <a:lumMod val="75000"/>
                            </a:schemeClr>
                          </a:solidFill>
                          <a:effectLst/>
                          <a:latin typeface="Calibri" panose="020F0502020204030204" pitchFamily="34" charset="0"/>
                          <a:hlinkClick r:id="rId3"/>
                        </a:rPr>
                        <a:t>The </a:t>
                      </a:r>
                      <a:r>
                        <a:rPr lang="en-US" sz="1600" b="0" i="0" u="none" strike="noStrike" err="1">
                          <a:solidFill>
                            <a:schemeClr val="tx1">
                              <a:lumMod val="75000"/>
                            </a:schemeClr>
                          </a:solidFill>
                          <a:effectLst/>
                          <a:latin typeface="Calibri" panose="020F0502020204030204" pitchFamily="34" charset="0"/>
                          <a:hlinkClick r:id="rId3"/>
                        </a:rPr>
                        <a:t>dapivirine-levonogestrel</a:t>
                      </a:r>
                      <a:r>
                        <a:rPr lang="en-US" sz="1600" b="0" i="0" u="none" strike="noStrike">
                          <a:solidFill>
                            <a:schemeClr val="tx1">
                              <a:lumMod val="75000"/>
                            </a:schemeClr>
                          </a:solidFill>
                          <a:effectLst/>
                          <a:latin typeface="Calibri" panose="020F0502020204030204" pitchFamily="34" charset="0"/>
                          <a:hlinkClick r:id="rId3"/>
                        </a:rPr>
                        <a:t> ring completed its second Phase I trial in 2021, with results supporting further development of the product. </a:t>
                      </a:r>
                      <a:r>
                        <a:rPr lang="en-US" sz="1600" b="0" i="0" u="none" strike="noStrike">
                          <a:solidFill>
                            <a:schemeClr val="tx1">
                              <a:lumMod val="75000"/>
                            </a:schemeClr>
                          </a:solidFill>
                          <a:effectLst/>
                          <a:latin typeface="Calibri" panose="020F0502020204030204" pitchFamily="34" charset="0"/>
                        </a:rPr>
                        <a:t>Pending study results and regulatory approvals, it is hoped that the dual-purpose ring would be added to a future HIV prevention portfolio that also includes the monthly </a:t>
                      </a:r>
                      <a:r>
                        <a:rPr lang="en-US" sz="1600" b="0" i="0" u="none" strike="noStrike" err="1">
                          <a:solidFill>
                            <a:schemeClr val="tx1">
                              <a:lumMod val="75000"/>
                            </a:schemeClr>
                          </a:solidFill>
                          <a:effectLst/>
                          <a:latin typeface="Calibri" panose="020F0502020204030204" pitchFamily="34" charset="0"/>
                        </a:rPr>
                        <a:t>dapivirine</a:t>
                      </a:r>
                      <a:r>
                        <a:rPr lang="en-US" sz="1600" b="0" i="0" u="none" strike="noStrike">
                          <a:solidFill>
                            <a:schemeClr val="tx1">
                              <a:lumMod val="75000"/>
                            </a:schemeClr>
                          </a:solidFill>
                          <a:effectLst/>
                          <a:latin typeface="Calibri" panose="020F0502020204030204" pitchFamily="34" charset="0"/>
                        </a:rPr>
                        <a:t>-only ring. </a:t>
                      </a:r>
                    </a:p>
                  </a:txBody>
                  <a:tcPr marL="0" marR="0" marT="0" marB="0"/>
                </a:tc>
                <a:extLst>
                  <a:ext uri="{0D108BD9-81ED-4DB2-BD59-A6C34878D82A}">
                    <a16:rowId xmlns:a16="http://schemas.microsoft.com/office/drawing/2014/main" val="3969624586"/>
                  </a:ext>
                </a:extLst>
              </a:tr>
              <a:tr h="1047668">
                <a:tc>
                  <a:txBody>
                    <a:bodyPr/>
                    <a:lstStyle/>
                    <a:p>
                      <a:pPr algn="l" fontAlgn="b"/>
                      <a:r>
                        <a:rPr lang="en-US" sz="1600" b="0" i="0" u="none" strike="noStrike">
                          <a:solidFill>
                            <a:schemeClr val="tx1">
                              <a:lumMod val="75000"/>
                            </a:schemeClr>
                          </a:solidFill>
                          <a:effectLst/>
                          <a:latin typeface="Calibri" panose="020F0502020204030204" pitchFamily="34" charset="0"/>
                        </a:rPr>
                        <a:t>Is it possible for a woman to use the </a:t>
                      </a:r>
                      <a:r>
                        <a:rPr lang="en-US" sz="1600" b="0" i="0" u="none" strike="noStrike" err="1">
                          <a:solidFill>
                            <a:schemeClr val="tx1">
                              <a:lumMod val="75000"/>
                            </a:schemeClr>
                          </a:solidFill>
                          <a:effectLst/>
                          <a:latin typeface="Calibri" panose="020F0502020204030204" pitchFamily="34" charset="0"/>
                        </a:rPr>
                        <a:t>dapivirine</a:t>
                      </a:r>
                      <a:r>
                        <a:rPr lang="en-US" sz="1600" b="0" i="0" u="none" strike="noStrike">
                          <a:solidFill>
                            <a:schemeClr val="tx1">
                              <a:lumMod val="75000"/>
                            </a:schemeClr>
                          </a:solidFill>
                          <a:effectLst/>
                          <a:latin typeface="Calibri" panose="020F0502020204030204" pitchFamily="34" charset="0"/>
                        </a:rPr>
                        <a:t>-only ring and </a:t>
                      </a:r>
                      <a:r>
                        <a:rPr lang="en-US" sz="1600" b="0" i="0" u="none" strike="noStrike" err="1">
                          <a:solidFill>
                            <a:schemeClr val="tx1">
                              <a:lumMod val="75000"/>
                            </a:schemeClr>
                          </a:solidFill>
                          <a:effectLst/>
                          <a:latin typeface="Calibri" panose="020F0502020204030204" pitchFamily="34" charset="0"/>
                        </a:rPr>
                        <a:t>levonogestrel</a:t>
                      </a:r>
                      <a:r>
                        <a:rPr lang="en-US" sz="1600" b="0" i="0" u="none" strike="noStrike">
                          <a:solidFill>
                            <a:schemeClr val="tx1">
                              <a:lumMod val="75000"/>
                            </a:schemeClr>
                          </a:solidFill>
                          <a:effectLst/>
                          <a:latin typeface="Calibri" panose="020F0502020204030204" pitchFamily="34" charset="0"/>
                        </a:rPr>
                        <a:t>-only ring at the same time? </a:t>
                      </a:r>
                    </a:p>
                  </a:txBody>
                  <a:tcPr marL="0" marR="0" marT="0" marB="0"/>
                </a:tc>
                <a:tc>
                  <a:txBody>
                    <a:bodyPr/>
                    <a:lstStyle/>
                    <a:p>
                      <a:pPr algn="l" rtl="0" fontAlgn="ctr"/>
                      <a:r>
                        <a:rPr lang="en-US" sz="1600" b="0" i="0" u="none" strike="noStrike">
                          <a:solidFill>
                            <a:schemeClr val="tx1">
                              <a:lumMod val="75000"/>
                            </a:schemeClr>
                          </a:solidFill>
                          <a:effectLst/>
                          <a:latin typeface="Calibri" panose="020F0502020204030204" pitchFamily="34" charset="0"/>
                        </a:rPr>
                        <a:t>The </a:t>
                      </a:r>
                      <a:r>
                        <a:rPr lang="en-US" sz="1600" b="0" i="0" u="none" strike="noStrike" err="1">
                          <a:solidFill>
                            <a:schemeClr val="tx1">
                              <a:lumMod val="75000"/>
                            </a:schemeClr>
                          </a:solidFill>
                          <a:effectLst/>
                          <a:latin typeface="Calibri" panose="020F0502020204030204" pitchFamily="34" charset="0"/>
                        </a:rPr>
                        <a:t>dapivirine</a:t>
                      </a:r>
                      <a:r>
                        <a:rPr lang="en-US" sz="1600" b="0" i="0" u="none" strike="noStrike">
                          <a:solidFill>
                            <a:schemeClr val="tx1">
                              <a:lumMod val="75000"/>
                            </a:schemeClr>
                          </a:solidFill>
                          <a:effectLst/>
                          <a:latin typeface="Calibri" panose="020F0502020204030204" pitchFamily="34" charset="0"/>
                        </a:rPr>
                        <a:t> ring may be used with most types of contraception but should not be used simultaneously with other types of vaginal rings such as the contraceptive vaginal ring. </a:t>
                      </a:r>
                    </a:p>
                  </a:txBody>
                  <a:tcPr marL="0" marR="0" marT="0" marB="0"/>
                </a:tc>
                <a:extLst>
                  <a:ext uri="{0D108BD9-81ED-4DB2-BD59-A6C34878D82A}">
                    <a16:rowId xmlns:a16="http://schemas.microsoft.com/office/drawing/2014/main" val="161414756"/>
                  </a:ext>
                </a:extLst>
              </a:tr>
              <a:tr h="844166">
                <a:tc>
                  <a:txBody>
                    <a:bodyPr/>
                    <a:lstStyle/>
                    <a:p>
                      <a:pPr algn="l" fontAlgn="b"/>
                      <a:r>
                        <a:rPr lang="en-US" sz="1600" b="0" i="0" u="none" strike="noStrike">
                          <a:solidFill>
                            <a:schemeClr val="tx1">
                              <a:lumMod val="75000"/>
                            </a:schemeClr>
                          </a:solidFill>
                          <a:effectLst/>
                          <a:latin typeface="Calibri" panose="020F0502020204030204" pitchFamily="34" charset="0"/>
                        </a:rPr>
                        <a:t>Is the PrEP ring effective for cisgender women who have sex with cisgender women?</a:t>
                      </a:r>
                    </a:p>
                  </a:txBody>
                  <a:tcPr marL="0" marR="0" marT="0" marB="0"/>
                </a:tc>
                <a:tc>
                  <a:txBody>
                    <a:bodyPr/>
                    <a:lstStyle/>
                    <a:p>
                      <a:pPr algn="l" fontAlgn="b"/>
                      <a:r>
                        <a:rPr lang="en-US" sz="1600" b="0" i="0" u="none" strike="noStrike">
                          <a:solidFill>
                            <a:schemeClr val="tx1">
                              <a:lumMod val="75000"/>
                            </a:schemeClr>
                          </a:solidFill>
                          <a:effectLst/>
                          <a:latin typeface="Calibri"/>
                        </a:rPr>
                        <a:t>In most scenarios it is believed that HIV transmission between cisgender women during sex is quite unlikely. We don't yet have any data on PrEP ring use in these scenarios.</a:t>
                      </a:r>
                    </a:p>
                  </a:txBody>
                  <a:tcPr marL="0" marR="0" marT="0" marB="0"/>
                </a:tc>
                <a:extLst>
                  <a:ext uri="{0D108BD9-81ED-4DB2-BD59-A6C34878D82A}">
                    <a16:rowId xmlns:a16="http://schemas.microsoft.com/office/drawing/2014/main" val="1504338410"/>
                  </a:ext>
                </a:extLst>
              </a:tr>
              <a:tr h="1280268">
                <a:tc>
                  <a:txBody>
                    <a:bodyPr/>
                    <a:lstStyle/>
                    <a:p>
                      <a:pPr algn="l" fontAlgn="t"/>
                      <a:r>
                        <a:rPr lang="en-US" sz="1600" b="0" i="0" u="none" strike="noStrike">
                          <a:solidFill>
                            <a:schemeClr val="tx1">
                              <a:lumMod val="75000"/>
                            </a:schemeClr>
                          </a:solidFill>
                          <a:effectLst/>
                          <a:latin typeface="Calibri" panose="020F0502020204030204" pitchFamily="34" charset="0"/>
                        </a:rPr>
                        <a:t>Can the ring cause cervical cancer in event of long-term use? Given the fact that it will be releasing the dapivirine in same general area over a period of time?  </a:t>
                      </a:r>
                    </a:p>
                  </a:txBody>
                  <a:tcPr marL="0" marR="0" marT="0" marB="0"/>
                </a:tc>
                <a:tc>
                  <a:txBody>
                    <a:bodyPr/>
                    <a:lstStyle/>
                    <a:p>
                      <a:pPr algn="l" fontAlgn="t"/>
                      <a:r>
                        <a:rPr lang="en-US" sz="1600" b="0" i="0" u="none" strike="noStrike">
                          <a:solidFill>
                            <a:schemeClr val="tx1">
                              <a:lumMod val="75000"/>
                            </a:schemeClr>
                          </a:solidFill>
                          <a:effectLst/>
                          <a:latin typeface="Calibri" panose="020F0502020204030204" pitchFamily="34" charset="0"/>
                        </a:rPr>
                        <a:t>Use of the ring, with or without </a:t>
                      </a:r>
                      <a:r>
                        <a:rPr lang="en-US" sz="1600" b="0" i="0" u="none" strike="noStrike" err="1">
                          <a:solidFill>
                            <a:schemeClr val="tx1">
                              <a:lumMod val="75000"/>
                            </a:schemeClr>
                          </a:solidFill>
                          <a:effectLst/>
                          <a:latin typeface="Calibri" panose="020F0502020204030204" pitchFamily="34" charset="0"/>
                        </a:rPr>
                        <a:t>dapivirine</a:t>
                      </a:r>
                      <a:r>
                        <a:rPr lang="en-US" sz="1600" b="0" i="0" u="none" strike="noStrike">
                          <a:solidFill>
                            <a:schemeClr val="tx1">
                              <a:lumMod val="75000"/>
                            </a:schemeClr>
                          </a:solidFill>
                          <a:effectLst/>
                          <a:latin typeface="Calibri" panose="020F0502020204030204" pitchFamily="34" charset="0"/>
                        </a:rPr>
                        <a:t>, even over the long-term, is not associated with cervical cytology abnormalities that could lead to precancerous or cancerous lesions.</a:t>
                      </a:r>
                    </a:p>
                  </a:txBody>
                  <a:tcPr marL="0" marR="0" marT="0" marB="0"/>
                </a:tc>
                <a:extLst>
                  <a:ext uri="{0D108BD9-81ED-4DB2-BD59-A6C34878D82A}">
                    <a16:rowId xmlns:a16="http://schemas.microsoft.com/office/drawing/2014/main" val="1701816849"/>
                  </a:ext>
                </a:extLst>
              </a:tr>
              <a:tr h="963819">
                <a:tc>
                  <a:txBody>
                    <a:bodyPr/>
                    <a:lstStyle/>
                    <a:p>
                      <a:pPr algn="l" fontAlgn="t"/>
                      <a:r>
                        <a:rPr lang="en-US" sz="1600" b="0" i="0" u="none" strike="noStrike">
                          <a:solidFill>
                            <a:schemeClr val="tx1">
                              <a:lumMod val="75000"/>
                            </a:schemeClr>
                          </a:solidFill>
                          <a:effectLst/>
                          <a:latin typeface="Calibri" panose="020F0502020204030204" pitchFamily="34" charset="0"/>
                        </a:rPr>
                        <a:t>Does the color remain the same as when it was inserted?</a:t>
                      </a:r>
                    </a:p>
                  </a:txBody>
                  <a:tcPr marL="0" marR="0" marT="0" marB="0"/>
                </a:tc>
                <a:tc>
                  <a:txBody>
                    <a:bodyPr/>
                    <a:lstStyle/>
                    <a:p>
                      <a:pPr algn="l" fontAlgn="t"/>
                      <a:r>
                        <a:rPr lang="en-US" sz="1600" b="0" i="0" u="none" strike="noStrike">
                          <a:solidFill>
                            <a:schemeClr val="tx1">
                              <a:lumMod val="75000"/>
                            </a:schemeClr>
                          </a:solidFill>
                          <a:effectLst/>
                          <a:latin typeface="Calibri" panose="020F0502020204030204" pitchFamily="34" charset="0"/>
                        </a:rPr>
                        <a:t>The PrEP ring may be stained brown or yellow from menstrual blood, but this is ok. Otherwise the ring does not change color during use.</a:t>
                      </a:r>
                    </a:p>
                  </a:txBody>
                  <a:tcPr marL="0" marR="0" marT="0" marB="0"/>
                </a:tc>
                <a:extLst>
                  <a:ext uri="{0D108BD9-81ED-4DB2-BD59-A6C34878D82A}">
                    <a16:rowId xmlns:a16="http://schemas.microsoft.com/office/drawing/2014/main" val="2342945613"/>
                  </a:ext>
                </a:extLst>
              </a:tr>
            </a:tbl>
          </a:graphicData>
        </a:graphic>
      </p:graphicFrame>
      <p:pic>
        <p:nvPicPr>
          <p:cNvPr id="5" name="Graphic 4" descr="Badge Question Mark with solid fill">
            <a:extLst>
              <a:ext uri="{FF2B5EF4-FFF2-40B4-BE49-F238E27FC236}">
                <a16:creationId xmlns:a16="http://schemas.microsoft.com/office/drawing/2014/main" id="{905E8055-DEBA-4F95-A8D3-91A67C7120A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12300" y="1066800"/>
            <a:ext cx="569100" cy="569100"/>
          </a:xfrm>
          <a:prstGeom prst="rect">
            <a:avLst/>
          </a:prstGeom>
        </p:spPr>
      </p:pic>
      <p:pic>
        <p:nvPicPr>
          <p:cNvPr id="7" name="Graphic 6" descr="Information with solid fill">
            <a:extLst>
              <a:ext uri="{FF2B5EF4-FFF2-40B4-BE49-F238E27FC236}">
                <a16:creationId xmlns:a16="http://schemas.microsoft.com/office/drawing/2014/main" id="{DB9606E1-1681-4373-9A09-4F93D415E8C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31400" y="1066800"/>
            <a:ext cx="569100" cy="569100"/>
          </a:xfrm>
          <a:prstGeom prst="rect">
            <a:avLst/>
          </a:prstGeom>
        </p:spPr>
      </p:pic>
    </p:spTree>
    <p:extLst>
      <p:ext uri="{BB962C8B-B14F-4D97-AF65-F5344CB8AC3E}">
        <p14:creationId xmlns:p14="http://schemas.microsoft.com/office/powerpoint/2010/main" val="14838983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A910A7-10B3-A14C-ADAC-26595BB9A78C}"/>
              </a:ext>
            </a:extLst>
          </p:cNvPr>
          <p:cNvSpPr>
            <a:spLocks noGrp="1"/>
          </p:cNvSpPr>
          <p:nvPr>
            <p:ph type="title"/>
          </p:nvPr>
        </p:nvSpPr>
        <p:spPr>
          <a:xfrm>
            <a:off x="-1" y="190956"/>
            <a:ext cx="11259879" cy="1143000"/>
          </a:xfrm>
        </p:spPr>
        <p:txBody>
          <a:bodyPr/>
          <a:lstStyle/>
          <a:p>
            <a:r>
              <a:rPr lang="en-US"/>
              <a:t>PrEP Ring: Providers’ frequently asked questions</a:t>
            </a:r>
          </a:p>
        </p:txBody>
      </p:sp>
      <p:graphicFrame>
        <p:nvGraphicFramePr>
          <p:cNvPr id="2" name="Table 2">
            <a:extLst>
              <a:ext uri="{FF2B5EF4-FFF2-40B4-BE49-F238E27FC236}">
                <a16:creationId xmlns:a16="http://schemas.microsoft.com/office/drawing/2014/main" id="{FA275E6F-72C6-48C7-8F34-3DF2C6401706}"/>
              </a:ext>
            </a:extLst>
          </p:cNvPr>
          <p:cNvGraphicFramePr>
            <a:graphicFrameLocks noGrp="1"/>
          </p:cNvGraphicFramePr>
          <p:nvPr>
            <p:ph idx="11"/>
            <p:extLst>
              <p:ext uri="{D42A27DB-BD31-4B8C-83A1-F6EECF244321}">
                <p14:modId xmlns:p14="http://schemas.microsoft.com/office/powerpoint/2010/main" val="669469963"/>
              </p:ext>
            </p:extLst>
          </p:nvPr>
        </p:nvGraphicFramePr>
        <p:xfrm>
          <a:off x="635000" y="1060391"/>
          <a:ext cx="9880598" cy="5592367"/>
        </p:xfrm>
        <a:graphic>
          <a:graphicData uri="http://schemas.openxmlformats.org/drawingml/2006/table">
            <a:tbl>
              <a:tblPr firstRow="1" bandRow="1">
                <a:tableStyleId>{F5AB1C69-6EDB-4FF4-983F-18BD219EF322}</a:tableStyleId>
              </a:tblPr>
              <a:tblGrid>
                <a:gridCol w="2171700">
                  <a:extLst>
                    <a:ext uri="{9D8B030D-6E8A-4147-A177-3AD203B41FA5}">
                      <a16:colId xmlns:a16="http://schemas.microsoft.com/office/drawing/2014/main" val="2246673153"/>
                    </a:ext>
                  </a:extLst>
                </a:gridCol>
                <a:gridCol w="7708898">
                  <a:extLst>
                    <a:ext uri="{9D8B030D-6E8A-4147-A177-3AD203B41FA5}">
                      <a16:colId xmlns:a16="http://schemas.microsoft.com/office/drawing/2014/main" val="3459450004"/>
                    </a:ext>
                  </a:extLst>
                </a:gridCol>
              </a:tblGrid>
              <a:tr h="713258">
                <a:tc>
                  <a:txBody>
                    <a:bodyPr/>
                    <a:lstStyle/>
                    <a:p>
                      <a:r>
                        <a:rPr lang="en-US" sz="2400"/>
                        <a:t>Questions</a:t>
                      </a:r>
                    </a:p>
                  </a:txBody>
                  <a:tcPr/>
                </a:tc>
                <a:tc>
                  <a:txBody>
                    <a:bodyPr/>
                    <a:lstStyle/>
                    <a:p>
                      <a:r>
                        <a:rPr lang="en-US" sz="2400"/>
                        <a:t>Responses</a:t>
                      </a:r>
                    </a:p>
                  </a:txBody>
                  <a:tcPr/>
                </a:tc>
                <a:extLst>
                  <a:ext uri="{0D108BD9-81ED-4DB2-BD59-A6C34878D82A}">
                    <a16:rowId xmlns:a16="http://schemas.microsoft.com/office/drawing/2014/main" val="2460729910"/>
                  </a:ext>
                </a:extLst>
              </a:tr>
              <a:tr h="742259">
                <a:tc>
                  <a:txBody>
                    <a:bodyPr/>
                    <a:lstStyle/>
                    <a:p>
                      <a:pPr algn="l" fontAlgn="b"/>
                      <a:r>
                        <a:rPr lang="en-US" sz="1600" b="0" u="none" strike="noStrike">
                          <a:solidFill>
                            <a:schemeClr val="tx1">
                              <a:lumMod val="75000"/>
                            </a:schemeClr>
                          </a:solidFill>
                          <a:effectLst/>
                        </a:rPr>
                        <a:t>Is any special equipment needed to insert the PrEP ring? </a:t>
                      </a:r>
                      <a:endParaRPr lang="en-US" sz="1600" b="0" i="0" u="none" strike="noStrike">
                        <a:solidFill>
                          <a:schemeClr val="tx1">
                            <a:lumMod val="75000"/>
                          </a:schemeClr>
                        </a:solidFill>
                        <a:effectLst/>
                        <a:latin typeface="+mn-lt"/>
                      </a:endParaRPr>
                    </a:p>
                  </a:txBody>
                  <a:tcPr marL="0" marR="0" marT="0" marB="0"/>
                </a:tc>
                <a:tc>
                  <a:txBody>
                    <a:bodyPr/>
                    <a:lstStyle/>
                    <a:p>
                      <a:pPr algn="l" fontAlgn="b"/>
                      <a:r>
                        <a:rPr lang="en-US" sz="1600" b="0" u="none" strike="noStrike">
                          <a:solidFill>
                            <a:schemeClr val="tx1">
                              <a:lumMod val="75000"/>
                            </a:schemeClr>
                          </a:solidFill>
                          <a:effectLst/>
                        </a:rPr>
                        <a:t>No. The PrEP ring can be inserted using the hands only. There is no need to use any insertion device, or to conduct any pelvic exam prior to ring use.</a:t>
                      </a:r>
                      <a:endParaRPr lang="en-US" sz="1600" b="0" i="0" u="none" strike="noStrike">
                        <a:solidFill>
                          <a:schemeClr val="tx1">
                            <a:lumMod val="75000"/>
                          </a:schemeClr>
                        </a:solidFill>
                        <a:effectLst/>
                        <a:latin typeface="+mn-lt"/>
                      </a:endParaRPr>
                    </a:p>
                  </a:txBody>
                  <a:tcPr marL="0" marR="0" marT="0" marB="0"/>
                </a:tc>
                <a:extLst>
                  <a:ext uri="{0D108BD9-81ED-4DB2-BD59-A6C34878D82A}">
                    <a16:rowId xmlns:a16="http://schemas.microsoft.com/office/drawing/2014/main" val="3969624586"/>
                  </a:ext>
                </a:extLst>
              </a:tr>
              <a:tr h="638208">
                <a:tc>
                  <a:txBody>
                    <a:bodyPr/>
                    <a:lstStyle/>
                    <a:p>
                      <a:pPr algn="l" fontAlgn="t"/>
                      <a:r>
                        <a:rPr lang="en-US" sz="1600" b="0" i="0" u="none" strike="noStrike">
                          <a:solidFill>
                            <a:schemeClr val="tx1">
                              <a:lumMod val="75000"/>
                            </a:schemeClr>
                          </a:solidFill>
                          <a:effectLst/>
                          <a:latin typeface="Calibri" panose="020F0502020204030204" pitchFamily="34" charset="0"/>
                        </a:rPr>
                        <a:t>Can the PrEP ring be used during menses?</a:t>
                      </a:r>
                    </a:p>
                  </a:txBody>
                  <a:tcPr marL="0" marR="0" marT="0" marB="0"/>
                </a:tc>
                <a:tc>
                  <a:txBody>
                    <a:bodyPr/>
                    <a:lstStyle/>
                    <a:p>
                      <a:pPr algn="l" fontAlgn="t"/>
                      <a:r>
                        <a:rPr lang="en-US" sz="1600" b="0" i="0" u="none" strike="noStrike">
                          <a:solidFill>
                            <a:schemeClr val="tx1">
                              <a:lumMod val="75000"/>
                            </a:schemeClr>
                          </a:solidFill>
                          <a:effectLst/>
                          <a:latin typeface="Calibri" panose="020F0502020204030204" pitchFamily="34" charset="0"/>
                        </a:rPr>
                        <a:t>Yes. There is no need to remove the PrEP ring during menstruation. The ring should be kept in place for 28 days to ensure risk reduction and then replaced with a new one.</a:t>
                      </a:r>
                    </a:p>
                  </a:txBody>
                  <a:tcPr marL="0" marR="0" marT="0" marB="0"/>
                </a:tc>
                <a:extLst>
                  <a:ext uri="{0D108BD9-81ED-4DB2-BD59-A6C34878D82A}">
                    <a16:rowId xmlns:a16="http://schemas.microsoft.com/office/drawing/2014/main" val="161414756"/>
                  </a:ext>
                </a:extLst>
              </a:tr>
              <a:tr h="570684">
                <a:tc>
                  <a:txBody>
                    <a:bodyPr/>
                    <a:lstStyle/>
                    <a:p>
                      <a:pPr algn="l" fontAlgn="t"/>
                      <a:r>
                        <a:rPr lang="en-US" sz="1600" b="0" i="0" u="none" strike="noStrike">
                          <a:solidFill>
                            <a:schemeClr val="tx1">
                              <a:lumMod val="75000"/>
                            </a:schemeClr>
                          </a:solidFill>
                          <a:effectLst/>
                          <a:latin typeface="Calibri" panose="020F0502020204030204" pitchFamily="34" charset="0"/>
                        </a:rPr>
                        <a:t>Does the PrEP ring protect against any STIs?</a:t>
                      </a:r>
                    </a:p>
                  </a:txBody>
                  <a:tcPr marL="0" marR="0" marT="0" marB="0"/>
                </a:tc>
                <a:tc>
                  <a:txBody>
                    <a:bodyPr/>
                    <a:lstStyle/>
                    <a:p>
                      <a:pPr algn="l" fontAlgn="t"/>
                      <a:r>
                        <a:rPr lang="en-US" sz="1600" b="0" i="0" u="none" strike="noStrike">
                          <a:solidFill>
                            <a:schemeClr val="tx1">
                              <a:lumMod val="75000"/>
                            </a:schemeClr>
                          </a:solidFill>
                          <a:effectLst/>
                          <a:latin typeface="Calibri" panose="020F0502020204030204" pitchFamily="34" charset="0"/>
                        </a:rPr>
                        <a:t>No. Condoms are currently the only product that can prevent HIV as well as other STIs</a:t>
                      </a:r>
                    </a:p>
                  </a:txBody>
                  <a:tcPr marL="0" marR="0" marT="0" marB="0"/>
                </a:tc>
                <a:extLst>
                  <a:ext uri="{0D108BD9-81ED-4DB2-BD59-A6C34878D82A}">
                    <a16:rowId xmlns:a16="http://schemas.microsoft.com/office/drawing/2014/main" val="1504338410"/>
                  </a:ext>
                </a:extLst>
              </a:tr>
              <a:tr h="817334">
                <a:tc>
                  <a:txBody>
                    <a:bodyPr/>
                    <a:lstStyle/>
                    <a:p>
                      <a:pPr algn="l" fontAlgn="t"/>
                      <a:r>
                        <a:rPr lang="en-US" sz="1600" b="0" i="0" u="none" strike="noStrike">
                          <a:solidFill>
                            <a:schemeClr val="tx1">
                              <a:lumMod val="75000"/>
                            </a:schemeClr>
                          </a:solidFill>
                          <a:effectLst/>
                          <a:latin typeface="Calibri" panose="020F0502020204030204" pitchFamily="34" charset="0"/>
                        </a:rPr>
                        <a:t>Will the PrEP ring slip if an individual uses lubricant during sex?</a:t>
                      </a:r>
                    </a:p>
                  </a:txBody>
                  <a:tcPr marL="0" marR="0" marT="0" marB="0"/>
                </a:tc>
                <a:tc>
                  <a:txBody>
                    <a:bodyPr/>
                    <a:lstStyle/>
                    <a:p>
                      <a:pPr algn="l" fontAlgn="t"/>
                      <a:r>
                        <a:rPr lang="en-US" sz="1600" b="0" i="0" u="none" strike="noStrike">
                          <a:solidFill>
                            <a:schemeClr val="tx1">
                              <a:lumMod val="75000"/>
                            </a:schemeClr>
                          </a:solidFill>
                          <a:effectLst/>
                          <a:latin typeface="Calibri" panose="020F0502020204030204" pitchFamily="34" charset="0"/>
                        </a:rPr>
                        <a:t>Although it is possible, there were few reports of the </a:t>
                      </a:r>
                      <a:r>
                        <a:rPr lang="en-US" sz="1600" b="0" i="0" u="none" strike="noStrike">
                          <a:solidFill>
                            <a:schemeClr val="tx1">
                              <a:lumMod val="75000"/>
                            </a:schemeClr>
                          </a:solidFill>
                          <a:effectLst/>
                          <a:latin typeface="+mn-lt"/>
                        </a:rPr>
                        <a:t>PrEP</a:t>
                      </a:r>
                      <a:r>
                        <a:rPr lang="en-US" sz="1600" b="0" i="0" u="none" strike="noStrike">
                          <a:solidFill>
                            <a:schemeClr val="tx1">
                              <a:lumMod val="75000"/>
                            </a:schemeClr>
                          </a:solidFill>
                          <a:effectLst/>
                          <a:latin typeface="Calibri" panose="020F0502020204030204" pitchFamily="34" charset="0"/>
                        </a:rPr>
                        <a:t> ring being displaced for any reason in studies on the use of the PrEP ring and condom (male and female) together during sex, in which participants could also use water-based lubricants.</a:t>
                      </a:r>
                    </a:p>
                  </a:txBody>
                  <a:tcPr marL="0" marR="0" marT="0" marB="0"/>
                </a:tc>
                <a:extLst>
                  <a:ext uri="{0D108BD9-81ED-4DB2-BD59-A6C34878D82A}">
                    <a16:rowId xmlns:a16="http://schemas.microsoft.com/office/drawing/2014/main" val="1701816849"/>
                  </a:ext>
                </a:extLst>
              </a:tr>
              <a:tr h="1055312">
                <a:tc>
                  <a:txBody>
                    <a:bodyPr/>
                    <a:lstStyle/>
                    <a:p>
                      <a:pPr algn="l" fontAlgn="t"/>
                      <a:r>
                        <a:rPr lang="en-US" sz="1600" b="0" i="0" u="none" strike="noStrike">
                          <a:solidFill>
                            <a:schemeClr val="tx1">
                              <a:lumMod val="75000"/>
                            </a:schemeClr>
                          </a:solidFill>
                          <a:effectLst/>
                          <a:latin typeface="+mn-lt"/>
                        </a:rPr>
                        <a:t>What is the likelihood of drug resistance with use of the PrEP ring?</a:t>
                      </a:r>
                    </a:p>
                  </a:txBody>
                  <a:tcPr marL="0" marR="0" marT="0" marB="0"/>
                </a:tc>
                <a:tc>
                  <a:txBody>
                    <a:bodyPr/>
                    <a:lstStyle/>
                    <a:p>
                      <a:pPr algn="l" fontAlgn="t"/>
                      <a:r>
                        <a:rPr lang="en-US" sz="1600" b="0" i="0" u="none" strike="noStrike">
                          <a:solidFill>
                            <a:schemeClr val="tx1">
                              <a:lumMod val="75000"/>
                            </a:schemeClr>
                          </a:solidFill>
                          <a:effectLst/>
                          <a:latin typeface="+mn-lt"/>
                        </a:rPr>
                        <a:t>There is no evidence that clients who seroconverted during </a:t>
                      </a:r>
                      <a:r>
                        <a:rPr lang="en-US" sz="1600" b="0" i="0" u="none" strike="noStrike" err="1">
                          <a:solidFill>
                            <a:schemeClr val="tx1">
                              <a:lumMod val="75000"/>
                            </a:schemeClr>
                          </a:solidFill>
                          <a:effectLst/>
                          <a:latin typeface="+mn-lt"/>
                        </a:rPr>
                        <a:t>PrEP</a:t>
                      </a:r>
                      <a:r>
                        <a:rPr lang="en-US" sz="1600" b="0" i="0" u="none" strike="noStrike">
                          <a:solidFill>
                            <a:schemeClr val="tx1">
                              <a:lumMod val="75000"/>
                            </a:schemeClr>
                          </a:solidFill>
                          <a:effectLst/>
                          <a:latin typeface="+mn-lt"/>
                        </a:rPr>
                        <a:t> ring use had increased levels of HIV drug resistance related to </a:t>
                      </a:r>
                      <a:r>
                        <a:rPr lang="en-US" sz="1600" b="0" i="0" u="none" strike="noStrike" err="1">
                          <a:solidFill>
                            <a:schemeClr val="tx1">
                              <a:lumMod val="75000"/>
                            </a:schemeClr>
                          </a:solidFill>
                          <a:effectLst/>
                          <a:latin typeface="+mn-lt"/>
                        </a:rPr>
                        <a:t>PrEP</a:t>
                      </a:r>
                      <a:r>
                        <a:rPr lang="en-US" sz="1600" b="0" i="0" u="none" strike="noStrike">
                          <a:solidFill>
                            <a:schemeClr val="tx1">
                              <a:lumMod val="75000"/>
                            </a:schemeClr>
                          </a:solidFill>
                          <a:effectLst/>
                          <a:latin typeface="+mn-lt"/>
                        </a:rPr>
                        <a:t> ring use. </a:t>
                      </a:r>
                    </a:p>
                  </a:txBody>
                  <a:tcPr marL="0" marR="0" marT="0" marB="0"/>
                </a:tc>
                <a:extLst>
                  <a:ext uri="{0D108BD9-81ED-4DB2-BD59-A6C34878D82A}">
                    <a16:rowId xmlns:a16="http://schemas.microsoft.com/office/drawing/2014/main" val="889956536"/>
                  </a:ext>
                </a:extLst>
              </a:tr>
              <a:tr h="1055312">
                <a:tc>
                  <a:txBody>
                    <a:bodyPr/>
                    <a:lstStyle/>
                    <a:p>
                      <a:pPr algn="l" fontAlgn="b"/>
                      <a:r>
                        <a:rPr lang="en-US" sz="1600" b="0" u="none" strike="noStrike">
                          <a:solidFill>
                            <a:schemeClr val="tx1">
                              <a:lumMod val="75000"/>
                            </a:schemeClr>
                          </a:solidFill>
                          <a:effectLst/>
                        </a:rPr>
                        <a:t>What if the client falls pregnant? Should the </a:t>
                      </a:r>
                      <a:r>
                        <a:rPr lang="en-US" sz="1600" b="0" u="none" strike="noStrike" err="1">
                          <a:solidFill>
                            <a:schemeClr val="tx1">
                              <a:lumMod val="75000"/>
                            </a:schemeClr>
                          </a:solidFill>
                          <a:effectLst/>
                        </a:rPr>
                        <a:t>PrEP</a:t>
                      </a:r>
                      <a:r>
                        <a:rPr lang="en-US" sz="1600" b="0" u="none" strike="noStrike">
                          <a:solidFill>
                            <a:schemeClr val="tx1">
                              <a:lumMod val="75000"/>
                            </a:schemeClr>
                          </a:solidFill>
                          <a:effectLst/>
                        </a:rPr>
                        <a:t> ring be removed?</a:t>
                      </a:r>
                      <a:endParaRPr lang="en-US" sz="1600" b="0" i="0" u="none" strike="noStrike">
                        <a:solidFill>
                          <a:schemeClr val="tx1">
                            <a:lumMod val="75000"/>
                          </a:schemeClr>
                        </a:solidFill>
                        <a:effectLst/>
                        <a:latin typeface="+mn-lt"/>
                      </a:endParaRPr>
                    </a:p>
                  </a:txBody>
                  <a:tcPr marL="0" marR="0" marT="0" marB="0"/>
                </a:tc>
                <a:tc>
                  <a:txBody>
                    <a:bodyPr/>
                    <a:lstStyle/>
                    <a:p>
                      <a:pPr algn="l" fontAlgn="b"/>
                      <a:r>
                        <a:rPr lang="en-US" sz="1600" b="0" u="none" strike="noStrike">
                          <a:solidFill>
                            <a:schemeClr val="tx1">
                              <a:lumMod val="75000"/>
                            </a:schemeClr>
                          </a:solidFill>
                          <a:effectLst/>
                        </a:rPr>
                        <a:t>The risks and benefits of different HIV prevention methods that are available to pregnant people should be discussed with the client. Depending on local guidelines and client preferences, some clients should be able to keep the ring in place. </a:t>
                      </a:r>
                      <a:endParaRPr lang="en-US" sz="1600" b="0" i="0" u="none" strike="noStrike">
                        <a:solidFill>
                          <a:schemeClr val="tx1">
                            <a:lumMod val="75000"/>
                          </a:schemeClr>
                        </a:solidFill>
                        <a:effectLst/>
                        <a:latin typeface="+mn-lt"/>
                      </a:endParaRPr>
                    </a:p>
                  </a:txBody>
                  <a:tcPr marL="0" marR="0" marT="0" marB="0"/>
                </a:tc>
                <a:extLst>
                  <a:ext uri="{0D108BD9-81ED-4DB2-BD59-A6C34878D82A}">
                    <a16:rowId xmlns:a16="http://schemas.microsoft.com/office/drawing/2014/main" val="2867604630"/>
                  </a:ext>
                </a:extLst>
              </a:tr>
            </a:tbl>
          </a:graphicData>
        </a:graphic>
      </p:graphicFrame>
      <p:pic>
        <p:nvPicPr>
          <p:cNvPr id="5" name="Graphic 4" descr="Badge Question Mark with solid fill">
            <a:extLst>
              <a:ext uri="{FF2B5EF4-FFF2-40B4-BE49-F238E27FC236}">
                <a16:creationId xmlns:a16="http://schemas.microsoft.com/office/drawing/2014/main" id="{905E8055-DEBA-4F95-A8D3-91A67C7120A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47100" y="1041400"/>
            <a:ext cx="772300" cy="772300"/>
          </a:xfrm>
          <a:prstGeom prst="rect">
            <a:avLst/>
          </a:prstGeom>
        </p:spPr>
      </p:pic>
      <p:pic>
        <p:nvPicPr>
          <p:cNvPr id="7" name="Graphic 6" descr="Information with solid fill">
            <a:extLst>
              <a:ext uri="{FF2B5EF4-FFF2-40B4-BE49-F238E27FC236}">
                <a16:creationId xmlns:a16="http://schemas.microsoft.com/office/drawing/2014/main" id="{DB9606E1-1681-4373-9A09-4F93D415E8C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23400" y="1041400"/>
            <a:ext cx="772300" cy="772300"/>
          </a:xfrm>
          <a:prstGeom prst="rect">
            <a:avLst/>
          </a:prstGeom>
        </p:spPr>
      </p:pic>
    </p:spTree>
    <p:extLst>
      <p:ext uri="{BB962C8B-B14F-4D97-AF65-F5344CB8AC3E}">
        <p14:creationId xmlns:p14="http://schemas.microsoft.com/office/powerpoint/2010/main" val="35714148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peech Bubble: Rectangle 31">
            <a:extLst>
              <a:ext uri="{FF2B5EF4-FFF2-40B4-BE49-F238E27FC236}">
                <a16:creationId xmlns:a16="http://schemas.microsoft.com/office/drawing/2014/main" id="{740407C3-FD44-4C90-9FD5-B8E2FE7ABF05}"/>
              </a:ext>
            </a:extLst>
          </p:cNvPr>
          <p:cNvSpPr/>
          <p:nvPr/>
        </p:nvSpPr>
        <p:spPr bwMode="auto">
          <a:xfrm>
            <a:off x="4878017" y="5200779"/>
            <a:ext cx="3811136" cy="418628"/>
          </a:xfrm>
          <a:prstGeom prst="wedgeRectCallout">
            <a:avLst>
              <a:gd name="adj1" fmla="val -46096"/>
              <a:gd name="adj2" fmla="val -190880"/>
            </a:avLst>
          </a:prstGeom>
          <a:solidFill>
            <a:schemeClr val="accent5">
              <a:lumMod val="20000"/>
              <a:lumOff val="80000"/>
            </a:schemeClr>
          </a:solidFill>
          <a:ln w="9525">
            <a:noFill/>
            <a:miter lim="800000"/>
            <a:headEnd/>
            <a:tailEnd/>
          </a:ln>
          <a:effectLst/>
        </p:spPr>
        <p:txBody>
          <a:bodyPr wrap="none" lIns="0" tIns="0" rIns="0" bIns="0" rtlCol="0" anchor="ctr"/>
          <a:lstStyle/>
          <a:p>
            <a:pPr algn="ctr" fontAlgn="base">
              <a:lnSpc>
                <a:spcPct val="60000"/>
              </a:lnSpc>
              <a:spcBef>
                <a:spcPct val="50000"/>
              </a:spcBef>
              <a:spcAft>
                <a:spcPct val="0"/>
              </a:spcAft>
            </a:pPr>
            <a:endParaRPr lang="en-US" sz="1200" b="1">
              <a:latin typeface="Poppins" panose="00000500000000000000" pitchFamily="2" charset="0"/>
              <a:ea typeface="Arial" charset="0"/>
              <a:cs typeface="Poppins" panose="00000500000000000000" pitchFamily="2" charset="0"/>
            </a:endParaRPr>
          </a:p>
          <a:p>
            <a:pPr algn="ctr" fontAlgn="base">
              <a:lnSpc>
                <a:spcPct val="60000"/>
              </a:lnSpc>
              <a:spcBef>
                <a:spcPct val="50000"/>
              </a:spcBef>
              <a:spcAft>
                <a:spcPct val="0"/>
              </a:spcAft>
            </a:pPr>
            <a:r>
              <a:rPr lang="en-US" sz="1200" b="1">
                <a:latin typeface="Poppins" panose="00000500000000000000" pitchFamily="2" charset="0"/>
                <a:ea typeface="Arial" charset="0"/>
                <a:cs typeface="Poppins" panose="00000500000000000000" pitchFamily="2" charset="0"/>
              </a:rPr>
              <a:t>What do I do if I think I am pregnant?</a:t>
            </a:r>
          </a:p>
          <a:p>
            <a:pPr algn="ctr" fontAlgn="base">
              <a:lnSpc>
                <a:spcPct val="60000"/>
              </a:lnSpc>
              <a:spcBef>
                <a:spcPct val="50000"/>
              </a:spcBef>
              <a:spcAft>
                <a:spcPct val="0"/>
              </a:spcAft>
            </a:pPr>
            <a:endParaRPr lang="en-ZA" sz="1200" b="1">
              <a:latin typeface="Poppins" panose="00000500000000000000" pitchFamily="2" charset="0"/>
              <a:ea typeface="Arial" charset="0"/>
              <a:cs typeface="Poppins" panose="00000500000000000000" pitchFamily="2" charset="0"/>
            </a:endParaRPr>
          </a:p>
        </p:txBody>
      </p:sp>
      <p:sp>
        <p:nvSpPr>
          <p:cNvPr id="4" name="Title 3">
            <a:extLst>
              <a:ext uri="{FF2B5EF4-FFF2-40B4-BE49-F238E27FC236}">
                <a16:creationId xmlns:a16="http://schemas.microsoft.com/office/drawing/2014/main" id="{B3A910A7-10B3-A14C-ADAC-26595BB9A78C}"/>
              </a:ext>
            </a:extLst>
          </p:cNvPr>
          <p:cNvSpPr>
            <a:spLocks noGrp="1"/>
          </p:cNvSpPr>
          <p:nvPr>
            <p:ph type="title"/>
          </p:nvPr>
        </p:nvSpPr>
        <p:spPr>
          <a:xfrm>
            <a:off x="0" y="190956"/>
            <a:ext cx="10813312" cy="1143000"/>
          </a:xfrm>
        </p:spPr>
        <p:txBody>
          <a:bodyPr/>
          <a:lstStyle/>
          <a:p>
            <a:r>
              <a:rPr lang="en-US"/>
              <a:t>PrEP Ring: Clients’ frequently asked questions</a:t>
            </a:r>
          </a:p>
        </p:txBody>
      </p:sp>
      <p:sp>
        <p:nvSpPr>
          <p:cNvPr id="7" name="Speech Bubble: Rectangle 6">
            <a:extLst>
              <a:ext uri="{FF2B5EF4-FFF2-40B4-BE49-F238E27FC236}">
                <a16:creationId xmlns:a16="http://schemas.microsoft.com/office/drawing/2014/main" id="{A135AD1E-4516-4DE1-BB3F-488D6682BF33}"/>
              </a:ext>
            </a:extLst>
          </p:cNvPr>
          <p:cNvSpPr/>
          <p:nvPr/>
        </p:nvSpPr>
        <p:spPr bwMode="auto">
          <a:xfrm>
            <a:off x="5803268" y="4169474"/>
            <a:ext cx="1906505" cy="605619"/>
          </a:xfrm>
          <a:prstGeom prst="wedgeRectCallout">
            <a:avLst>
              <a:gd name="adj1" fmla="val -74238"/>
              <a:gd name="adj2" fmla="val -47189"/>
            </a:avLst>
          </a:prstGeom>
          <a:solidFill>
            <a:schemeClr val="accent5">
              <a:lumMod val="20000"/>
              <a:lumOff val="80000"/>
            </a:schemeClr>
          </a:solidFill>
          <a:ln w="9525">
            <a:noFill/>
            <a:miter lim="800000"/>
            <a:headEnd/>
            <a:tailEnd/>
          </a:ln>
          <a:effectLst/>
        </p:spPr>
        <p:txBody>
          <a:bodyPr wrap="none" lIns="0" tIns="0" rIns="0" bIns="0" rtlCol="0" anchor="ctr"/>
          <a:lstStyle/>
          <a:p>
            <a:pPr algn="ctr" fontAlgn="base">
              <a:lnSpc>
                <a:spcPct val="60000"/>
              </a:lnSpc>
              <a:spcBef>
                <a:spcPct val="50000"/>
              </a:spcBef>
              <a:spcAft>
                <a:spcPct val="0"/>
              </a:spcAft>
            </a:pPr>
            <a:endParaRPr lang="en-US" sz="1200" b="1">
              <a:latin typeface="Poppins" panose="00000500000000000000" pitchFamily="2" charset="0"/>
              <a:ea typeface="Arial" charset="0"/>
              <a:cs typeface="Poppins" panose="00000500000000000000" pitchFamily="2" charset="0"/>
            </a:endParaRPr>
          </a:p>
          <a:p>
            <a:pPr algn="ctr" fontAlgn="base">
              <a:lnSpc>
                <a:spcPct val="60000"/>
              </a:lnSpc>
              <a:spcBef>
                <a:spcPct val="50000"/>
              </a:spcBef>
              <a:spcAft>
                <a:spcPct val="0"/>
              </a:spcAft>
            </a:pPr>
            <a:r>
              <a:rPr lang="en-US" sz="1200" b="1">
                <a:latin typeface="Poppins" panose="00000500000000000000" pitchFamily="2" charset="0"/>
                <a:ea typeface="Arial" charset="0"/>
                <a:cs typeface="Poppins" panose="00000500000000000000" pitchFamily="2" charset="0"/>
              </a:rPr>
              <a:t>Can the ring get lost  </a:t>
            </a:r>
          </a:p>
          <a:p>
            <a:pPr algn="ctr" fontAlgn="base">
              <a:lnSpc>
                <a:spcPct val="60000"/>
              </a:lnSpc>
              <a:spcBef>
                <a:spcPct val="50000"/>
              </a:spcBef>
              <a:spcAft>
                <a:spcPct val="0"/>
              </a:spcAft>
            </a:pPr>
            <a:r>
              <a:rPr lang="en-US" sz="1200" b="1">
                <a:latin typeface="Poppins" panose="00000500000000000000" pitchFamily="2" charset="0"/>
                <a:ea typeface="Arial" charset="0"/>
                <a:cs typeface="Poppins" panose="00000500000000000000" pitchFamily="2" charset="0"/>
              </a:rPr>
              <a:t>inside me?</a:t>
            </a:r>
          </a:p>
          <a:p>
            <a:pPr algn="ctr" fontAlgn="base">
              <a:lnSpc>
                <a:spcPct val="60000"/>
              </a:lnSpc>
              <a:spcBef>
                <a:spcPct val="50000"/>
              </a:spcBef>
              <a:spcAft>
                <a:spcPct val="0"/>
              </a:spcAft>
            </a:pPr>
            <a:endParaRPr lang="en-ZA" sz="1200" b="1">
              <a:latin typeface="Poppins" panose="00000500000000000000" pitchFamily="2" charset="0"/>
              <a:ea typeface="Arial" charset="0"/>
              <a:cs typeface="Poppins" panose="00000500000000000000" pitchFamily="2" charset="0"/>
            </a:endParaRPr>
          </a:p>
        </p:txBody>
      </p:sp>
      <p:pic>
        <p:nvPicPr>
          <p:cNvPr id="9" name="Picture 8">
            <a:extLst>
              <a:ext uri="{FF2B5EF4-FFF2-40B4-BE49-F238E27FC236}">
                <a16:creationId xmlns:a16="http://schemas.microsoft.com/office/drawing/2014/main" id="{2EA2CC73-D2C9-44F5-8B70-CFE1B13C69DF}"/>
              </a:ext>
            </a:extLst>
          </p:cNvPr>
          <p:cNvPicPr>
            <a:picLocks noChangeAspect="1"/>
          </p:cNvPicPr>
          <p:nvPr/>
        </p:nvPicPr>
        <p:blipFill>
          <a:blip r:embed="rId2">
            <a:duotone>
              <a:prstClr val="black"/>
              <a:schemeClr val="tx2">
                <a:tint val="45000"/>
                <a:satMod val="400000"/>
              </a:schemeClr>
            </a:duotone>
            <a:extLst>
              <a:ext uri="{BEBA8EAE-BF5A-486C-A8C5-ECC9F3942E4B}">
                <a14:imgProps xmlns:a14="http://schemas.microsoft.com/office/drawing/2010/main">
                  <a14:imgLayer r:embed="rId3">
                    <a14:imgEffect>
                      <a14:backgroundRemoval t="5719" b="92157" l="9683" r="89965">
                        <a14:foregroundMark x1="34507" y1="5882" x2="34507" y2="5882"/>
                        <a14:foregroundMark x1="57570" y1="92157" x2="57570" y2="92157"/>
                      </a14:backgroundRemoval>
                    </a14:imgEffect>
                  </a14:imgLayer>
                </a14:imgProps>
              </a:ext>
            </a:extLst>
          </a:blip>
          <a:stretch>
            <a:fillRect/>
          </a:stretch>
        </p:blipFill>
        <p:spPr>
          <a:xfrm>
            <a:off x="4465952" y="3262850"/>
            <a:ext cx="1230679" cy="1326014"/>
          </a:xfrm>
          <a:prstGeom prst="rect">
            <a:avLst/>
          </a:prstGeom>
        </p:spPr>
      </p:pic>
      <p:sp>
        <p:nvSpPr>
          <p:cNvPr id="10" name="Speech Bubble: Rectangle 9">
            <a:extLst>
              <a:ext uri="{FF2B5EF4-FFF2-40B4-BE49-F238E27FC236}">
                <a16:creationId xmlns:a16="http://schemas.microsoft.com/office/drawing/2014/main" id="{FB9CD104-6091-499D-BCED-7D35E49BCA1A}"/>
              </a:ext>
            </a:extLst>
          </p:cNvPr>
          <p:cNvSpPr/>
          <p:nvPr/>
        </p:nvSpPr>
        <p:spPr bwMode="auto">
          <a:xfrm>
            <a:off x="2808671" y="5417560"/>
            <a:ext cx="1912958" cy="861774"/>
          </a:xfrm>
          <a:prstGeom prst="wedgeRectCallout">
            <a:avLst>
              <a:gd name="adj1" fmla="val 54545"/>
              <a:gd name="adj2" fmla="val -151813"/>
            </a:avLst>
          </a:prstGeom>
          <a:solidFill>
            <a:schemeClr val="accent5">
              <a:lumMod val="20000"/>
              <a:lumOff val="80000"/>
            </a:schemeClr>
          </a:solidFill>
          <a:ln w="9525">
            <a:noFill/>
            <a:miter lim="800000"/>
            <a:headEnd/>
            <a:tailEnd/>
          </a:ln>
          <a:effectLst/>
        </p:spPr>
        <p:txBody>
          <a:bodyPr wrap="none" lIns="0" tIns="0" rIns="0" bIns="0" rtlCol="0" anchor="ctr"/>
          <a:lstStyle/>
          <a:p>
            <a:pPr algn="ctr" fontAlgn="base">
              <a:lnSpc>
                <a:spcPct val="60000"/>
              </a:lnSpc>
              <a:spcBef>
                <a:spcPct val="50000"/>
              </a:spcBef>
              <a:spcAft>
                <a:spcPct val="0"/>
              </a:spcAft>
            </a:pPr>
            <a:endParaRPr lang="en-US" sz="1200" b="1">
              <a:latin typeface="Poppins" panose="00000500000000000000" pitchFamily="2" charset="0"/>
              <a:ea typeface="Arial" charset="0"/>
              <a:cs typeface="Poppins" panose="00000500000000000000" pitchFamily="2" charset="0"/>
            </a:endParaRPr>
          </a:p>
          <a:p>
            <a:pPr algn="ctr" fontAlgn="base">
              <a:lnSpc>
                <a:spcPct val="60000"/>
              </a:lnSpc>
              <a:spcBef>
                <a:spcPct val="50000"/>
              </a:spcBef>
              <a:spcAft>
                <a:spcPct val="0"/>
              </a:spcAft>
            </a:pPr>
            <a:r>
              <a:rPr lang="en-US" sz="1200" b="1">
                <a:latin typeface="Poppins" panose="00000500000000000000" pitchFamily="2" charset="0"/>
                <a:ea typeface="Arial" charset="0"/>
                <a:cs typeface="Poppins" panose="00000500000000000000" pitchFamily="2" charset="0"/>
              </a:rPr>
              <a:t>Can I use the ring with </a:t>
            </a:r>
          </a:p>
          <a:p>
            <a:pPr algn="ctr" fontAlgn="base">
              <a:lnSpc>
                <a:spcPct val="60000"/>
              </a:lnSpc>
              <a:spcBef>
                <a:spcPct val="50000"/>
              </a:spcBef>
              <a:spcAft>
                <a:spcPct val="0"/>
              </a:spcAft>
            </a:pPr>
            <a:r>
              <a:rPr lang="en-US" sz="1200" b="1">
                <a:latin typeface="Poppins" panose="00000500000000000000" pitchFamily="2" charset="0"/>
                <a:ea typeface="Arial" charset="0"/>
                <a:cs typeface="Poppins" panose="00000500000000000000" pitchFamily="2" charset="0"/>
              </a:rPr>
              <a:t>contraception/birth </a:t>
            </a:r>
          </a:p>
          <a:p>
            <a:pPr algn="ctr" fontAlgn="base">
              <a:lnSpc>
                <a:spcPct val="60000"/>
              </a:lnSpc>
              <a:spcBef>
                <a:spcPct val="50000"/>
              </a:spcBef>
              <a:spcAft>
                <a:spcPct val="0"/>
              </a:spcAft>
            </a:pPr>
            <a:r>
              <a:rPr lang="en-US" sz="1200" b="1">
                <a:latin typeface="Poppins" panose="00000500000000000000" pitchFamily="2" charset="0"/>
                <a:ea typeface="Arial" charset="0"/>
                <a:cs typeface="Poppins" panose="00000500000000000000" pitchFamily="2" charset="0"/>
              </a:rPr>
              <a:t>control?</a:t>
            </a:r>
          </a:p>
          <a:p>
            <a:pPr algn="ctr" fontAlgn="base">
              <a:lnSpc>
                <a:spcPct val="60000"/>
              </a:lnSpc>
              <a:spcBef>
                <a:spcPct val="50000"/>
              </a:spcBef>
              <a:spcAft>
                <a:spcPct val="0"/>
              </a:spcAft>
            </a:pPr>
            <a:endParaRPr lang="en-ZA" sz="1200" b="1">
              <a:latin typeface="Poppins" panose="00000500000000000000" pitchFamily="2" charset="0"/>
              <a:ea typeface="Arial" charset="0"/>
              <a:cs typeface="Poppins" panose="00000500000000000000" pitchFamily="2" charset="0"/>
            </a:endParaRPr>
          </a:p>
        </p:txBody>
      </p:sp>
      <p:sp>
        <p:nvSpPr>
          <p:cNvPr id="11" name="TextBox 10">
            <a:extLst>
              <a:ext uri="{FF2B5EF4-FFF2-40B4-BE49-F238E27FC236}">
                <a16:creationId xmlns:a16="http://schemas.microsoft.com/office/drawing/2014/main" id="{B449491C-2ECB-463A-B768-FB5CAAFF34E3}"/>
              </a:ext>
            </a:extLst>
          </p:cNvPr>
          <p:cNvSpPr txBox="1"/>
          <p:nvPr/>
        </p:nvSpPr>
        <p:spPr>
          <a:xfrm>
            <a:off x="620409" y="6081152"/>
            <a:ext cx="2689403" cy="507831"/>
          </a:xfrm>
          <a:prstGeom prst="rect">
            <a:avLst/>
          </a:prstGeom>
          <a:solidFill>
            <a:schemeClr val="bg1"/>
          </a:solidFill>
          <a:ln>
            <a:solidFill>
              <a:schemeClr val="tx2"/>
            </a:solidFill>
          </a:ln>
        </p:spPr>
        <p:txBody>
          <a:bodyPr wrap="square" rtlCol="0">
            <a:spAutoFit/>
          </a:bodyPr>
          <a:lstStyle/>
          <a:p>
            <a:pPr algn="r"/>
            <a:r>
              <a:rPr lang="en-US" sz="900" b="1">
                <a:latin typeface="Poppins" panose="00000500000000000000" pitchFamily="2" charset="0"/>
                <a:cs typeface="Poppins" panose="00000500000000000000" pitchFamily="2" charset="0"/>
              </a:rPr>
              <a:t>    You can use the ring with male/female condoms &amp; all other forms of contraception except contraceptive rings.</a:t>
            </a:r>
            <a:endParaRPr lang="en-ZA" sz="900" b="1">
              <a:latin typeface="Poppins" panose="00000500000000000000" pitchFamily="2" charset="0"/>
              <a:cs typeface="Poppins" panose="00000500000000000000" pitchFamily="2" charset="0"/>
            </a:endParaRPr>
          </a:p>
        </p:txBody>
      </p:sp>
      <p:pic>
        <p:nvPicPr>
          <p:cNvPr id="12" name="Picture 2" descr="Cross &amp; Check Mark Icons, Flat Round Buttons Set. Vector EPS 10 - Buy this  stock vector and explore similar vectors at Adobe Stock | Adobe Stock">
            <a:extLst>
              <a:ext uri="{FF2B5EF4-FFF2-40B4-BE49-F238E27FC236}">
                <a16:creationId xmlns:a16="http://schemas.microsoft.com/office/drawing/2014/main" id="{3E3A0956-1555-4AE0-B25A-615B19625C34}"/>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8056" b="91111" l="53210" r="95150">
                        <a14:foregroundMark x1="53352" y1="48333" x2="53352" y2="48333"/>
                        <a14:foregroundMark x1="74037" y1="8611" x2="74037" y2="8611"/>
                        <a14:foregroundMark x1="95292" y1="47778" x2="95292" y2="47778"/>
                        <a14:foregroundMark x1="78031" y1="91111" x2="78031" y2="91111"/>
                        <a14:foregroundMark x1="66191" y1="54167" x2="76605" y2="53056"/>
                        <a14:foregroundMark x1="76605" y1="53056" x2="93723" y2="33333"/>
                        <a14:foregroundMark x1="93723" y1="33333" x2="93866" y2="33056"/>
                        <a14:foregroundMark x1="62054" y1="51111" x2="67047" y2="63333"/>
                        <a14:foregroundMark x1="67047" y1="63333" x2="83452" y2="40278"/>
                        <a14:foregroundMark x1="83452" y1="35833" x2="84308" y2="36944"/>
                        <a14:foregroundMark x1="86163" y1="33333" x2="86163" y2="33333"/>
                        <a14:foregroundMark x1="86305" y1="32778" x2="86305" y2="32778"/>
                        <a14:foregroundMark x1="85877" y1="30833" x2="85735" y2="40000"/>
                        <a14:foregroundMark x1="61341" y1="56389" x2="64907" y2="66389"/>
                        <a14:foregroundMark x1="69330" y1="69167" x2="70043" y2="65278"/>
                        <a14:foregroundMark x1="72753" y1="62500" x2="72753" y2="62500"/>
                      </a14:backgroundRemoval>
                    </a14:imgEffect>
                  </a14:imgLayer>
                </a14:imgProps>
              </a:ext>
              <a:ext uri="{28A0092B-C50C-407E-A947-70E740481C1C}">
                <a14:useLocalDpi xmlns:a14="http://schemas.microsoft.com/office/drawing/2010/main" val="0"/>
              </a:ext>
            </a:extLst>
          </a:blip>
          <a:srcRect l="48983"/>
          <a:stretch/>
        </p:blipFill>
        <p:spPr bwMode="auto">
          <a:xfrm>
            <a:off x="510513" y="5876798"/>
            <a:ext cx="415874" cy="41421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DEBAE08B-A83F-41B4-A89E-C8093F778DAB}"/>
              </a:ext>
            </a:extLst>
          </p:cNvPr>
          <p:cNvSpPr txBox="1"/>
          <p:nvPr/>
        </p:nvSpPr>
        <p:spPr>
          <a:xfrm>
            <a:off x="4366129" y="6164761"/>
            <a:ext cx="2586248" cy="507831"/>
          </a:xfrm>
          <a:prstGeom prst="rect">
            <a:avLst/>
          </a:prstGeom>
          <a:solidFill>
            <a:schemeClr val="bg1"/>
          </a:solidFill>
          <a:ln>
            <a:solidFill>
              <a:schemeClr val="tx2"/>
            </a:solidFill>
          </a:ln>
        </p:spPr>
        <p:txBody>
          <a:bodyPr wrap="square" rtlCol="0">
            <a:spAutoFit/>
          </a:bodyPr>
          <a:lstStyle/>
          <a:p>
            <a:pPr algn="r"/>
            <a:r>
              <a:rPr lang="en-US" sz="900" b="1">
                <a:latin typeface="Poppins" panose="00000500000000000000" pitchFamily="2" charset="0"/>
                <a:cs typeface="Poppins" panose="00000500000000000000" pitchFamily="2" charset="0"/>
              </a:rPr>
              <a:t>DO NOT use the ring with other vaginal rings. If you are unsure, contact your clinic/doctor</a:t>
            </a:r>
            <a:endParaRPr lang="en-ZA" sz="900" b="1">
              <a:latin typeface="Poppins" panose="00000500000000000000" pitchFamily="2" charset="0"/>
              <a:cs typeface="Poppins" panose="00000500000000000000" pitchFamily="2" charset="0"/>
            </a:endParaRPr>
          </a:p>
        </p:txBody>
      </p:sp>
      <p:pic>
        <p:nvPicPr>
          <p:cNvPr id="14" name="Picture 2" descr="Cross &amp; Check Mark Icons, Flat Round Buttons Set. Vector EPS 10 - Buy this  stock vector and explore similar vectors at Adobe Stock | Adobe Stock">
            <a:extLst>
              <a:ext uri="{FF2B5EF4-FFF2-40B4-BE49-F238E27FC236}">
                <a16:creationId xmlns:a16="http://schemas.microsoft.com/office/drawing/2014/main" id="{52111D5B-DC26-44AA-B97C-264D374C93CA}"/>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9167" b="90000" l="4280" r="46933">
                        <a14:foregroundMark x1="23823" y1="9722" x2="23823" y2="9722"/>
                        <a14:foregroundMark x1="4422" y1="46944" x2="4422" y2="46944"/>
                        <a14:foregroundMark x1="26391" y1="89722" x2="26391" y2="89722"/>
                        <a14:foregroundMark x1="46933" y1="47500" x2="46933" y2="47500"/>
                        <a14:foregroundMark x1="21541" y1="41111" x2="30385" y2="53611"/>
                        <a14:foregroundMark x1="30956" y1="37222" x2="12268" y2="66667"/>
                        <a14:foregroundMark x1="17118" y1="34444" x2="37090" y2="69722"/>
                        <a14:foregroundMark x1="36377" y1="32778" x2="31098" y2="46389"/>
                        <a14:foregroundMark x1="31098" y1="46389" x2="20114" y2="39722"/>
                        <a14:foregroundMark x1="20114" y1="39722" x2="13695" y2="31944"/>
                        <a14:foregroundMark x1="13695" y1="31944" x2="12553" y2="29444"/>
                        <a14:foregroundMark x1="18688" y1="58889" x2="25250" y2="65556"/>
                        <a14:foregroundMark x1="14979" y1="69722" x2="18402" y2="69444"/>
                      </a14:backgroundRemoval>
                    </a14:imgEffect>
                  </a14:imgLayer>
                </a14:imgProps>
              </a:ext>
              <a:ext uri="{28A0092B-C50C-407E-A947-70E740481C1C}">
                <a14:useLocalDpi xmlns:a14="http://schemas.microsoft.com/office/drawing/2010/main" val="0"/>
              </a:ext>
            </a:extLst>
          </a:blip>
          <a:srcRect r="48983"/>
          <a:stretch/>
        </p:blipFill>
        <p:spPr bwMode="auto">
          <a:xfrm>
            <a:off x="4195859" y="6004755"/>
            <a:ext cx="415874" cy="418628"/>
          </a:xfrm>
          <a:prstGeom prst="rect">
            <a:avLst/>
          </a:prstGeom>
          <a:noFill/>
          <a:extLst>
            <a:ext uri="{909E8E84-426E-40DD-AFC4-6F175D3DCCD1}">
              <a14:hiddenFill xmlns:a14="http://schemas.microsoft.com/office/drawing/2010/main">
                <a:solidFill>
                  <a:srgbClr val="FFFFFF"/>
                </a:solidFill>
              </a14:hiddenFill>
            </a:ext>
          </a:extLst>
        </p:spPr>
      </p:pic>
      <p:sp>
        <p:nvSpPr>
          <p:cNvPr id="15" name="Speech Bubble: Rectangle 14">
            <a:extLst>
              <a:ext uri="{FF2B5EF4-FFF2-40B4-BE49-F238E27FC236}">
                <a16:creationId xmlns:a16="http://schemas.microsoft.com/office/drawing/2014/main" id="{667D3199-A675-47E7-AA1C-2396C03718BD}"/>
              </a:ext>
            </a:extLst>
          </p:cNvPr>
          <p:cNvSpPr/>
          <p:nvPr/>
        </p:nvSpPr>
        <p:spPr bwMode="auto">
          <a:xfrm>
            <a:off x="6096000" y="2303070"/>
            <a:ext cx="1560989" cy="465344"/>
          </a:xfrm>
          <a:prstGeom prst="wedgeRectCallout">
            <a:avLst>
              <a:gd name="adj1" fmla="val -101182"/>
              <a:gd name="adj2" fmla="val 146537"/>
            </a:avLst>
          </a:prstGeom>
          <a:solidFill>
            <a:schemeClr val="accent5">
              <a:lumMod val="20000"/>
              <a:lumOff val="80000"/>
            </a:schemeClr>
          </a:solidFill>
          <a:ln w="9525">
            <a:noFill/>
            <a:miter lim="800000"/>
            <a:headEnd/>
            <a:tailEnd/>
          </a:ln>
          <a:effectLst/>
        </p:spPr>
        <p:txBody>
          <a:bodyPr wrap="none" lIns="0" tIns="0" rIns="0" bIns="0" rtlCol="0" anchor="ctr"/>
          <a:lstStyle/>
          <a:p>
            <a:pPr algn="ctr" fontAlgn="base">
              <a:lnSpc>
                <a:spcPct val="60000"/>
              </a:lnSpc>
              <a:spcBef>
                <a:spcPct val="50000"/>
              </a:spcBef>
              <a:spcAft>
                <a:spcPct val="0"/>
              </a:spcAft>
            </a:pPr>
            <a:endParaRPr lang="en-US" sz="1200" b="1">
              <a:latin typeface="Poppins" panose="00000500000000000000" pitchFamily="2" charset="0"/>
              <a:ea typeface="Arial" charset="0"/>
              <a:cs typeface="Poppins" panose="00000500000000000000" pitchFamily="2" charset="0"/>
            </a:endParaRPr>
          </a:p>
          <a:p>
            <a:pPr algn="ctr" fontAlgn="base">
              <a:lnSpc>
                <a:spcPct val="60000"/>
              </a:lnSpc>
              <a:spcBef>
                <a:spcPct val="50000"/>
              </a:spcBef>
              <a:spcAft>
                <a:spcPct val="0"/>
              </a:spcAft>
            </a:pPr>
            <a:r>
              <a:rPr lang="en-US" sz="1200" b="1">
                <a:latin typeface="Poppins" panose="00000500000000000000" pitchFamily="2" charset="0"/>
                <a:ea typeface="Microsoft Yi Baiti" panose="03000500000000000000" pitchFamily="66" charset="0"/>
                <a:cs typeface="Poppins" panose="00000500000000000000" pitchFamily="2" charset="0"/>
              </a:rPr>
              <a:t>Can I remove the </a:t>
            </a:r>
          </a:p>
          <a:p>
            <a:pPr algn="ctr" fontAlgn="base">
              <a:lnSpc>
                <a:spcPct val="60000"/>
              </a:lnSpc>
              <a:spcBef>
                <a:spcPct val="50000"/>
              </a:spcBef>
              <a:spcAft>
                <a:spcPct val="0"/>
              </a:spcAft>
            </a:pPr>
            <a:r>
              <a:rPr lang="en-US" sz="1200" b="1">
                <a:latin typeface="Poppins" panose="00000500000000000000" pitchFamily="2" charset="0"/>
                <a:ea typeface="Microsoft Yi Baiti" panose="03000500000000000000" pitchFamily="66" charset="0"/>
                <a:cs typeface="Poppins" panose="00000500000000000000" pitchFamily="2" charset="0"/>
              </a:rPr>
              <a:t>ring before sex?</a:t>
            </a:r>
          </a:p>
          <a:p>
            <a:pPr algn="ctr" fontAlgn="base">
              <a:lnSpc>
                <a:spcPct val="60000"/>
              </a:lnSpc>
              <a:spcBef>
                <a:spcPct val="50000"/>
              </a:spcBef>
              <a:spcAft>
                <a:spcPct val="0"/>
              </a:spcAft>
            </a:pPr>
            <a:endParaRPr lang="en-ZA" sz="1200" b="1">
              <a:latin typeface="Poppins" panose="00000500000000000000" pitchFamily="2" charset="0"/>
              <a:ea typeface="Arial" charset="0"/>
              <a:cs typeface="Poppins" panose="00000500000000000000" pitchFamily="2" charset="0"/>
            </a:endParaRPr>
          </a:p>
        </p:txBody>
      </p:sp>
      <p:sp>
        <p:nvSpPr>
          <p:cNvPr id="16" name="TextBox 15">
            <a:extLst>
              <a:ext uri="{FF2B5EF4-FFF2-40B4-BE49-F238E27FC236}">
                <a16:creationId xmlns:a16="http://schemas.microsoft.com/office/drawing/2014/main" id="{C17DCFAE-9526-4E9F-85CE-96B97AC6329E}"/>
              </a:ext>
            </a:extLst>
          </p:cNvPr>
          <p:cNvSpPr txBox="1"/>
          <p:nvPr/>
        </p:nvSpPr>
        <p:spPr>
          <a:xfrm>
            <a:off x="7729492" y="2220611"/>
            <a:ext cx="3421511" cy="784830"/>
          </a:xfrm>
          <a:prstGeom prst="rect">
            <a:avLst/>
          </a:prstGeom>
          <a:noFill/>
          <a:ln>
            <a:solidFill>
              <a:schemeClr val="tx2"/>
            </a:solidFill>
          </a:ln>
        </p:spPr>
        <p:txBody>
          <a:bodyPr wrap="square" rtlCol="0">
            <a:spAutoFit/>
          </a:bodyPr>
          <a:lstStyle/>
          <a:p>
            <a:pPr algn="r"/>
            <a:r>
              <a:rPr lang="en-US" sz="900" b="1">
                <a:latin typeface="Poppins" panose="00000500000000000000" pitchFamily="2" charset="0"/>
                <a:cs typeface="Poppins" panose="00000500000000000000" pitchFamily="2" charset="0"/>
              </a:rPr>
              <a:t>NO. </a:t>
            </a:r>
          </a:p>
          <a:p>
            <a:pPr algn="r"/>
            <a:r>
              <a:rPr lang="en-US" sz="900" b="1">
                <a:latin typeface="Poppins" panose="00000500000000000000" pitchFamily="2" charset="0"/>
                <a:cs typeface="Poppins" panose="00000500000000000000" pitchFamily="2" charset="0"/>
              </a:rPr>
              <a:t>The ring reduces the chances of getting  HIV during receptive vaginal sex. It is possible that your partner may feel the ring during sex; the ring will not harm you or your partner</a:t>
            </a:r>
            <a:endParaRPr lang="en-ZA" sz="900" b="1">
              <a:latin typeface="Poppins" panose="00000500000000000000" pitchFamily="2" charset="0"/>
              <a:cs typeface="Poppins" panose="00000500000000000000" pitchFamily="2" charset="0"/>
            </a:endParaRPr>
          </a:p>
        </p:txBody>
      </p:sp>
      <p:pic>
        <p:nvPicPr>
          <p:cNvPr id="17" name="Picture 2" descr="Cross &amp; Check Mark Icons, Flat Round Buttons Set. Vector EPS 10 - Buy this  stock vector and explore similar vectors at Adobe Stock | Adobe Stock">
            <a:extLst>
              <a:ext uri="{FF2B5EF4-FFF2-40B4-BE49-F238E27FC236}">
                <a16:creationId xmlns:a16="http://schemas.microsoft.com/office/drawing/2014/main" id="{079E8661-6901-4003-955F-C15F288FAF15}"/>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9167" b="90000" l="4280" r="46933">
                        <a14:foregroundMark x1="23823" y1="9722" x2="23823" y2="9722"/>
                        <a14:foregroundMark x1="4422" y1="46944" x2="4422" y2="46944"/>
                        <a14:foregroundMark x1="26391" y1="89722" x2="26391" y2="89722"/>
                        <a14:foregroundMark x1="46933" y1="47500" x2="46933" y2="47500"/>
                        <a14:foregroundMark x1="21541" y1="41111" x2="30385" y2="53611"/>
                        <a14:foregroundMark x1="30956" y1="37222" x2="12268" y2="66667"/>
                        <a14:foregroundMark x1="17118" y1="34444" x2="37090" y2="69722"/>
                        <a14:foregroundMark x1="36377" y1="32778" x2="31098" y2="46389"/>
                        <a14:foregroundMark x1="31098" y1="46389" x2="20114" y2="39722"/>
                        <a14:foregroundMark x1="20114" y1="39722" x2="13695" y2="31944"/>
                        <a14:foregroundMark x1="13695" y1="31944" x2="12553" y2="29444"/>
                        <a14:foregroundMark x1="18688" y1="58889" x2="25250" y2="65556"/>
                        <a14:foregroundMark x1="14979" y1="69722" x2="18402" y2="69444"/>
                      </a14:backgroundRemoval>
                    </a14:imgEffect>
                  </a14:imgLayer>
                </a14:imgProps>
              </a:ext>
              <a:ext uri="{28A0092B-C50C-407E-A947-70E740481C1C}">
                <a14:useLocalDpi xmlns:a14="http://schemas.microsoft.com/office/drawing/2010/main" val="0"/>
              </a:ext>
            </a:extLst>
          </a:blip>
          <a:srcRect r="48983"/>
          <a:stretch/>
        </p:blipFill>
        <p:spPr bwMode="auto">
          <a:xfrm>
            <a:off x="7544308" y="2164439"/>
            <a:ext cx="415874" cy="418628"/>
          </a:xfrm>
          <a:prstGeom prst="rect">
            <a:avLst/>
          </a:prstGeom>
          <a:noFill/>
          <a:extLst>
            <a:ext uri="{909E8E84-426E-40DD-AFC4-6F175D3DCCD1}">
              <a14:hiddenFill xmlns:a14="http://schemas.microsoft.com/office/drawing/2010/main">
                <a:solidFill>
                  <a:srgbClr val="FFFFFF"/>
                </a:solidFill>
              </a14:hiddenFill>
            </a:ext>
          </a:extLst>
        </p:spPr>
      </p:pic>
      <p:sp>
        <p:nvSpPr>
          <p:cNvPr id="18" name="Speech Bubble: Rectangle 17">
            <a:extLst>
              <a:ext uri="{FF2B5EF4-FFF2-40B4-BE49-F238E27FC236}">
                <a16:creationId xmlns:a16="http://schemas.microsoft.com/office/drawing/2014/main" id="{E0E4F0B2-2E3A-4701-A3B9-9F8679C321BB}"/>
              </a:ext>
            </a:extLst>
          </p:cNvPr>
          <p:cNvSpPr/>
          <p:nvPr/>
        </p:nvSpPr>
        <p:spPr bwMode="auto">
          <a:xfrm>
            <a:off x="5837825" y="3211978"/>
            <a:ext cx="1819164" cy="788292"/>
          </a:xfrm>
          <a:prstGeom prst="wedgeRectCallout">
            <a:avLst>
              <a:gd name="adj1" fmla="val -74876"/>
              <a:gd name="adj2" fmla="val 417"/>
            </a:avLst>
          </a:prstGeom>
          <a:solidFill>
            <a:schemeClr val="accent5">
              <a:lumMod val="20000"/>
              <a:lumOff val="80000"/>
            </a:schemeClr>
          </a:solidFill>
          <a:ln w="9525">
            <a:noFill/>
            <a:miter lim="800000"/>
            <a:headEnd/>
            <a:tailEnd/>
          </a:ln>
          <a:effectLst/>
        </p:spPr>
        <p:txBody>
          <a:bodyPr wrap="none" lIns="0" tIns="0" rIns="0" bIns="0" rtlCol="0" anchor="ctr"/>
          <a:lstStyle/>
          <a:p>
            <a:pPr algn="ctr" fontAlgn="base">
              <a:lnSpc>
                <a:spcPct val="60000"/>
              </a:lnSpc>
              <a:spcBef>
                <a:spcPct val="50000"/>
              </a:spcBef>
              <a:spcAft>
                <a:spcPct val="0"/>
              </a:spcAft>
            </a:pPr>
            <a:endParaRPr lang="en-US" sz="1200" b="1">
              <a:latin typeface="Poppins" panose="00000500000000000000" pitchFamily="2" charset="0"/>
              <a:ea typeface="Arial" charset="0"/>
              <a:cs typeface="Poppins" panose="00000500000000000000" pitchFamily="2" charset="0"/>
            </a:endParaRPr>
          </a:p>
          <a:p>
            <a:pPr algn="ctr" fontAlgn="base">
              <a:lnSpc>
                <a:spcPct val="60000"/>
              </a:lnSpc>
              <a:spcBef>
                <a:spcPct val="50000"/>
              </a:spcBef>
              <a:spcAft>
                <a:spcPct val="0"/>
              </a:spcAft>
            </a:pPr>
            <a:r>
              <a:rPr lang="en-US" sz="1200" b="1">
                <a:latin typeface="Poppins" panose="00000500000000000000" pitchFamily="2" charset="0"/>
                <a:ea typeface="Arial" charset="0"/>
                <a:cs typeface="Poppins" panose="00000500000000000000" pitchFamily="2" charset="0"/>
              </a:rPr>
              <a:t>Does the ring prevent </a:t>
            </a:r>
          </a:p>
          <a:p>
            <a:pPr algn="ctr" fontAlgn="base">
              <a:lnSpc>
                <a:spcPct val="60000"/>
              </a:lnSpc>
              <a:spcBef>
                <a:spcPct val="50000"/>
              </a:spcBef>
              <a:spcAft>
                <a:spcPct val="0"/>
              </a:spcAft>
            </a:pPr>
            <a:r>
              <a:rPr lang="en-US" sz="1200" b="1">
                <a:latin typeface="Poppins" panose="00000500000000000000" pitchFamily="2" charset="0"/>
                <a:ea typeface="Arial" charset="0"/>
                <a:cs typeface="Poppins" panose="00000500000000000000" pitchFamily="2" charset="0"/>
              </a:rPr>
              <a:t>me from getting </a:t>
            </a:r>
          </a:p>
          <a:p>
            <a:pPr algn="ctr" fontAlgn="base">
              <a:lnSpc>
                <a:spcPct val="60000"/>
              </a:lnSpc>
              <a:spcBef>
                <a:spcPct val="50000"/>
              </a:spcBef>
              <a:spcAft>
                <a:spcPct val="0"/>
              </a:spcAft>
            </a:pPr>
            <a:r>
              <a:rPr lang="en-US" sz="1200" b="1">
                <a:latin typeface="Poppins" panose="00000500000000000000" pitchFamily="2" charset="0"/>
                <a:ea typeface="Arial" charset="0"/>
                <a:cs typeface="Poppins" panose="00000500000000000000" pitchFamily="2" charset="0"/>
              </a:rPr>
              <a:t>pregnant?</a:t>
            </a:r>
          </a:p>
          <a:p>
            <a:pPr algn="ctr" fontAlgn="base">
              <a:lnSpc>
                <a:spcPct val="60000"/>
              </a:lnSpc>
              <a:spcBef>
                <a:spcPct val="50000"/>
              </a:spcBef>
              <a:spcAft>
                <a:spcPct val="0"/>
              </a:spcAft>
            </a:pPr>
            <a:endParaRPr lang="en-ZA" sz="1200" b="1">
              <a:latin typeface="Poppins" panose="00000500000000000000" pitchFamily="2" charset="0"/>
              <a:ea typeface="Arial" charset="0"/>
              <a:cs typeface="Poppins" panose="00000500000000000000" pitchFamily="2" charset="0"/>
            </a:endParaRPr>
          </a:p>
        </p:txBody>
      </p:sp>
      <p:sp>
        <p:nvSpPr>
          <p:cNvPr id="19" name="TextBox 18">
            <a:extLst>
              <a:ext uri="{FF2B5EF4-FFF2-40B4-BE49-F238E27FC236}">
                <a16:creationId xmlns:a16="http://schemas.microsoft.com/office/drawing/2014/main" id="{766E7881-54B0-47EA-B2FA-1A42D6D151F7}"/>
              </a:ext>
            </a:extLst>
          </p:cNvPr>
          <p:cNvSpPr txBox="1"/>
          <p:nvPr/>
        </p:nvSpPr>
        <p:spPr>
          <a:xfrm>
            <a:off x="7863885" y="3214691"/>
            <a:ext cx="3220585" cy="707886"/>
          </a:xfrm>
          <a:prstGeom prst="rect">
            <a:avLst/>
          </a:prstGeom>
          <a:noFill/>
          <a:ln>
            <a:solidFill>
              <a:schemeClr val="tx2"/>
            </a:solidFill>
          </a:ln>
        </p:spPr>
        <p:txBody>
          <a:bodyPr wrap="square" rtlCol="0">
            <a:spAutoFit/>
          </a:bodyPr>
          <a:lstStyle/>
          <a:p>
            <a:pPr algn="r"/>
            <a:r>
              <a:rPr lang="en-US" sz="1000" b="1">
                <a:latin typeface="Poppins" panose="00000500000000000000" pitchFamily="2" charset="0"/>
                <a:cs typeface="Poppins" panose="00000500000000000000" pitchFamily="2" charset="0"/>
              </a:rPr>
              <a:t>NO. The ring only reduces the chances of getting HIV during vaginal sex. It will NOT prevent you from getting pregnant</a:t>
            </a:r>
            <a:endParaRPr lang="en-ZA" sz="1000" b="1">
              <a:latin typeface="Poppins" panose="00000500000000000000" pitchFamily="2" charset="0"/>
              <a:cs typeface="Poppins" panose="00000500000000000000" pitchFamily="2" charset="0"/>
            </a:endParaRPr>
          </a:p>
          <a:p>
            <a:pPr algn="r"/>
            <a:endParaRPr lang="en-US" sz="1000" b="1">
              <a:latin typeface="Poppins" panose="00000500000000000000" pitchFamily="2" charset="0"/>
              <a:cs typeface="Poppins" panose="00000500000000000000" pitchFamily="2" charset="0"/>
            </a:endParaRPr>
          </a:p>
        </p:txBody>
      </p:sp>
      <p:pic>
        <p:nvPicPr>
          <p:cNvPr id="20" name="Picture 2" descr="Cross &amp; Check Mark Icons, Flat Round Buttons Set. Vector EPS 10 - Buy this  stock vector and explore similar vectors at Adobe Stock | Adobe Stock">
            <a:extLst>
              <a:ext uri="{FF2B5EF4-FFF2-40B4-BE49-F238E27FC236}">
                <a16:creationId xmlns:a16="http://schemas.microsoft.com/office/drawing/2014/main" id="{55A880A3-5A5E-41B7-84AC-176CDA32796B}"/>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9167" b="90000" l="4280" r="46933">
                        <a14:foregroundMark x1="23823" y1="9722" x2="23823" y2="9722"/>
                        <a14:foregroundMark x1="4422" y1="46944" x2="4422" y2="46944"/>
                        <a14:foregroundMark x1="26391" y1="89722" x2="26391" y2="89722"/>
                        <a14:foregroundMark x1="46933" y1="47500" x2="46933" y2="47500"/>
                        <a14:foregroundMark x1="21541" y1="41111" x2="30385" y2="53611"/>
                        <a14:foregroundMark x1="30956" y1="37222" x2="12268" y2="66667"/>
                        <a14:foregroundMark x1="17118" y1="34444" x2="37090" y2="69722"/>
                        <a14:foregroundMark x1="36377" y1="32778" x2="31098" y2="46389"/>
                        <a14:foregroundMark x1="31098" y1="46389" x2="20114" y2="39722"/>
                        <a14:foregroundMark x1="20114" y1="39722" x2="13695" y2="31944"/>
                        <a14:foregroundMark x1="13695" y1="31944" x2="12553" y2="29444"/>
                        <a14:foregroundMark x1="18688" y1="58889" x2="25250" y2="65556"/>
                        <a14:foregroundMark x1="14979" y1="69722" x2="18402" y2="69444"/>
                      </a14:backgroundRemoval>
                    </a14:imgEffect>
                  </a14:imgLayer>
                </a14:imgProps>
              </a:ext>
              <a:ext uri="{28A0092B-C50C-407E-A947-70E740481C1C}">
                <a14:useLocalDpi xmlns:a14="http://schemas.microsoft.com/office/drawing/2010/main" val="0"/>
              </a:ext>
            </a:extLst>
          </a:blip>
          <a:srcRect r="48983"/>
          <a:stretch/>
        </p:blipFill>
        <p:spPr bwMode="auto">
          <a:xfrm>
            <a:off x="7709773" y="3081562"/>
            <a:ext cx="415874" cy="41862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77D7F8B7-FE5E-49D5-8A1F-38F3408080D7}"/>
              </a:ext>
            </a:extLst>
          </p:cNvPr>
          <p:cNvSpPr txBox="1"/>
          <p:nvPr/>
        </p:nvSpPr>
        <p:spPr>
          <a:xfrm>
            <a:off x="7285867" y="4756233"/>
            <a:ext cx="2440289" cy="369332"/>
          </a:xfrm>
          <a:prstGeom prst="rect">
            <a:avLst/>
          </a:prstGeom>
          <a:noFill/>
          <a:ln>
            <a:solidFill>
              <a:schemeClr val="tx2"/>
            </a:solidFill>
          </a:ln>
        </p:spPr>
        <p:txBody>
          <a:bodyPr wrap="square" rtlCol="0">
            <a:spAutoFit/>
          </a:bodyPr>
          <a:lstStyle/>
          <a:p>
            <a:pPr marL="180975" algn="r"/>
            <a:r>
              <a:rPr lang="en-US" sz="900" b="1">
                <a:latin typeface="Poppins" panose="00000500000000000000" pitchFamily="2" charset="0"/>
                <a:cs typeface="Poppins" panose="00000500000000000000" pitchFamily="2" charset="0"/>
              </a:rPr>
              <a:t>NO. The ring cannot be pushed up too far or get lost in the body</a:t>
            </a:r>
            <a:endParaRPr lang="en-ZA" sz="900" b="1">
              <a:latin typeface="Poppins" panose="00000500000000000000" pitchFamily="2" charset="0"/>
              <a:cs typeface="Poppins" panose="00000500000000000000" pitchFamily="2" charset="0"/>
            </a:endParaRPr>
          </a:p>
        </p:txBody>
      </p:sp>
      <p:pic>
        <p:nvPicPr>
          <p:cNvPr id="22" name="Picture 2" descr="Cross &amp; Check Mark Icons, Flat Round Buttons Set. Vector EPS 10 - Buy this  stock vector and explore similar vectors at Adobe Stock | Adobe Stock">
            <a:extLst>
              <a:ext uri="{FF2B5EF4-FFF2-40B4-BE49-F238E27FC236}">
                <a16:creationId xmlns:a16="http://schemas.microsoft.com/office/drawing/2014/main" id="{326A63AB-5992-4A70-9907-B7700B7AEE85}"/>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9167" b="90000" l="4280" r="46933">
                        <a14:foregroundMark x1="23823" y1="9722" x2="23823" y2="9722"/>
                        <a14:foregroundMark x1="4422" y1="46944" x2="4422" y2="46944"/>
                        <a14:foregroundMark x1="26391" y1="89722" x2="26391" y2="89722"/>
                        <a14:foregroundMark x1="46933" y1="47500" x2="46933" y2="47500"/>
                        <a14:foregroundMark x1="21541" y1="41111" x2="30385" y2="53611"/>
                        <a14:foregroundMark x1="30956" y1="37222" x2="12268" y2="66667"/>
                        <a14:foregroundMark x1="17118" y1="34444" x2="37090" y2="69722"/>
                        <a14:foregroundMark x1="36377" y1="32778" x2="31098" y2="46389"/>
                        <a14:foregroundMark x1="31098" y1="46389" x2="20114" y2="39722"/>
                        <a14:foregroundMark x1="20114" y1="39722" x2="13695" y2="31944"/>
                        <a14:foregroundMark x1="13695" y1="31944" x2="12553" y2="29444"/>
                        <a14:foregroundMark x1="18688" y1="58889" x2="25250" y2="65556"/>
                        <a14:foregroundMark x1="14979" y1="69722" x2="18402" y2="69444"/>
                      </a14:backgroundRemoval>
                    </a14:imgEffect>
                  </a14:imgLayer>
                </a14:imgProps>
              </a:ext>
              <a:ext uri="{28A0092B-C50C-407E-A947-70E740481C1C}">
                <a14:useLocalDpi xmlns:a14="http://schemas.microsoft.com/office/drawing/2010/main" val="0"/>
              </a:ext>
            </a:extLst>
          </a:blip>
          <a:srcRect r="48983"/>
          <a:stretch/>
        </p:blipFill>
        <p:spPr bwMode="auto">
          <a:xfrm>
            <a:off x="7170839" y="4652268"/>
            <a:ext cx="375593" cy="418628"/>
          </a:xfrm>
          <a:prstGeom prst="rect">
            <a:avLst/>
          </a:prstGeom>
          <a:noFill/>
          <a:extLst>
            <a:ext uri="{909E8E84-426E-40DD-AFC4-6F175D3DCCD1}">
              <a14:hiddenFill xmlns:a14="http://schemas.microsoft.com/office/drawing/2010/main">
                <a:solidFill>
                  <a:srgbClr val="FFFFFF"/>
                </a:solidFill>
              </a14:hiddenFill>
            </a:ext>
          </a:extLst>
        </p:spPr>
      </p:pic>
      <p:sp>
        <p:nvSpPr>
          <p:cNvPr id="23" name="Speech Bubble: Rectangle 22">
            <a:extLst>
              <a:ext uri="{FF2B5EF4-FFF2-40B4-BE49-F238E27FC236}">
                <a16:creationId xmlns:a16="http://schemas.microsoft.com/office/drawing/2014/main" id="{4449C00B-37C0-4442-8FF8-874B1AC3019B}"/>
              </a:ext>
            </a:extLst>
          </p:cNvPr>
          <p:cNvSpPr/>
          <p:nvPr/>
        </p:nvSpPr>
        <p:spPr bwMode="auto">
          <a:xfrm>
            <a:off x="2236077" y="1213468"/>
            <a:ext cx="3125995" cy="553829"/>
          </a:xfrm>
          <a:prstGeom prst="wedgeRectCallout">
            <a:avLst>
              <a:gd name="adj1" fmla="val 38903"/>
              <a:gd name="adj2" fmla="val 296227"/>
            </a:avLst>
          </a:prstGeom>
          <a:solidFill>
            <a:schemeClr val="accent5">
              <a:lumMod val="20000"/>
              <a:lumOff val="80000"/>
            </a:schemeClr>
          </a:solidFill>
          <a:ln w="9525">
            <a:noFill/>
            <a:miter lim="800000"/>
            <a:headEnd/>
            <a:tailEnd/>
          </a:ln>
          <a:effectLst/>
        </p:spPr>
        <p:txBody>
          <a:bodyPr wrap="none" lIns="0" tIns="0" rIns="0" bIns="0" rtlCol="0" anchor="ctr"/>
          <a:lstStyle/>
          <a:p>
            <a:pPr algn="ctr" fontAlgn="base">
              <a:lnSpc>
                <a:spcPct val="60000"/>
              </a:lnSpc>
              <a:spcBef>
                <a:spcPct val="50000"/>
              </a:spcBef>
              <a:spcAft>
                <a:spcPct val="0"/>
              </a:spcAft>
            </a:pPr>
            <a:endParaRPr lang="en-US" sz="1200" b="1">
              <a:latin typeface="Poppins" panose="00000500000000000000" pitchFamily="2" charset="0"/>
              <a:ea typeface="Arial" charset="0"/>
              <a:cs typeface="Poppins" panose="00000500000000000000" pitchFamily="2" charset="0"/>
            </a:endParaRPr>
          </a:p>
          <a:p>
            <a:pPr algn="ctr" fontAlgn="base">
              <a:lnSpc>
                <a:spcPct val="60000"/>
              </a:lnSpc>
              <a:spcBef>
                <a:spcPct val="50000"/>
              </a:spcBef>
              <a:spcAft>
                <a:spcPct val="0"/>
              </a:spcAft>
            </a:pPr>
            <a:r>
              <a:rPr lang="en-US" sz="1200" b="1">
                <a:latin typeface="Poppins" panose="00000500000000000000" pitchFamily="2" charset="0"/>
                <a:ea typeface="Arial" charset="0"/>
                <a:cs typeface="Poppins" panose="00000500000000000000" pitchFamily="2" charset="0"/>
              </a:rPr>
              <a:t>Should I remove the ring during my </a:t>
            </a:r>
          </a:p>
          <a:p>
            <a:pPr algn="ctr" fontAlgn="base">
              <a:lnSpc>
                <a:spcPct val="60000"/>
              </a:lnSpc>
              <a:spcBef>
                <a:spcPct val="50000"/>
              </a:spcBef>
              <a:spcAft>
                <a:spcPct val="0"/>
              </a:spcAft>
            </a:pPr>
            <a:r>
              <a:rPr lang="en-US" sz="1200" b="1">
                <a:latin typeface="Poppins" panose="00000500000000000000" pitchFamily="2" charset="0"/>
                <a:ea typeface="Arial" charset="0"/>
                <a:cs typeface="Poppins" panose="00000500000000000000" pitchFamily="2" charset="0"/>
              </a:rPr>
              <a:t>period?</a:t>
            </a:r>
          </a:p>
          <a:p>
            <a:pPr algn="ctr" fontAlgn="base">
              <a:lnSpc>
                <a:spcPct val="60000"/>
              </a:lnSpc>
              <a:spcBef>
                <a:spcPct val="50000"/>
              </a:spcBef>
              <a:spcAft>
                <a:spcPct val="0"/>
              </a:spcAft>
            </a:pPr>
            <a:endParaRPr lang="en-ZA" sz="1200" b="1">
              <a:latin typeface="Poppins" panose="00000500000000000000" pitchFamily="2" charset="0"/>
              <a:ea typeface="Arial" charset="0"/>
              <a:cs typeface="Poppins" panose="00000500000000000000" pitchFamily="2" charset="0"/>
            </a:endParaRPr>
          </a:p>
        </p:txBody>
      </p:sp>
      <p:sp>
        <p:nvSpPr>
          <p:cNvPr id="24" name="TextBox 23">
            <a:extLst>
              <a:ext uri="{FF2B5EF4-FFF2-40B4-BE49-F238E27FC236}">
                <a16:creationId xmlns:a16="http://schemas.microsoft.com/office/drawing/2014/main" id="{6FC33E7F-00D3-48A9-B029-BF6685670727}"/>
              </a:ext>
            </a:extLst>
          </p:cNvPr>
          <p:cNvSpPr txBox="1"/>
          <p:nvPr/>
        </p:nvSpPr>
        <p:spPr>
          <a:xfrm>
            <a:off x="901516" y="1808868"/>
            <a:ext cx="3125995" cy="646331"/>
          </a:xfrm>
          <a:prstGeom prst="rect">
            <a:avLst/>
          </a:prstGeom>
          <a:noFill/>
          <a:ln>
            <a:solidFill>
              <a:schemeClr val="tx2"/>
            </a:solidFill>
          </a:ln>
        </p:spPr>
        <p:txBody>
          <a:bodyPr wrap="square" rtlCol="0">
            <a:spAutoFit/>
          </a:bodyPr>
          <a:lstStyle/>
          <a:p>
            <a:pPr algn="r"/>
            <a:r>
              <a:rPr lang="en-US" sz="900" b="1">
                <a:latin typeface="Poppins" panose="00000500000000000000" pitchFamily="2" charset="0"/>
                <a:cs typeface="Poppins" panose="00000500000000000000" pitchFamily="2" charset="0"/>
              </a:rPr>
              <a:t>NO. </a:t>
            </a:r>
          </a:p>
          <a:p>
            <a:pPr algn="r"/>
            <a:r>
              <a:rPr lang="en-US" sz="900" b="1">
                <a:latin typeface="Poppins" panose="00000500000000000000" pitchFamily="2" charset="0"/>
                <a:cs typeface="Poppins" panose="00000500000000000000" pitchFamily="2" charset="0"/>
              </a:rPr>
              <a:t>It is safe to use during your period. The ring should remain in the vagina during your period to reduce the chances of HIV-1 infection</a:t>
            </a:r>
            <a:endParaRPr lang="en-ZA" sz="900" b="1">
              <a:latin typeface="Poppins" panose="00000500000000000000" pitchFamily="2" charset="0"/>
              <a:cs typeface="Poppins" panose="00000500000000000000" pitchFamily="2" charset="0"/>
            </a:endParaRPr>
          </a:p>
        </p:txBody>
      </p:sp>
      <p:pic>
        <p:nvPicPr>
          <p:cNvPr id="25" name="Picture 2" descr="Cross &amp; Check Mark Icons, Flat Round Buttons Set. Vector EPS 10 - Buy this  stock vector and explore similar vectors at Adobe Stock | Adobe Stock">
            <a:extLst>
              <a:ext uri="{FF2B5EF4-FFF2-40B4-BE49-F238E27FC236}">
                <a16:creationId xmlns:a16="http://schemas.microsoft.com/office/drawing/2014/main" id="{BAA9CB15-74E9-4588-81FE-D506C234F116}"/>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9167" b="90000" l="4280" r="46933">
                        <a14:foregroundMark x1="23823" y1="9722" x2="23823" y2="9722"/>
                        <a14:foregroundMark x1="4422" y1="46944" x2="4422" y2="46944"/>
                        <a14:foregroundMark x1="26391" y1="89722" x2="26391" y2="89722"/>
                        <a14:foregroundMark x1="46933" y1="47500" x2="46933" y2="47500"/>
                        <a14:foregroundMark x1="21541" y1="41111" x2="30385" y2="53611"/>
                        <a14:foregroundMark x1="30956" y1="37222" x2="12268" y2="66667"/>
                        <a14:foregroundMark x1="17118" y1="34444" x2="37090" y2="69722"/>
                        <a14:foregroundMark x1="36377" y1="32778" x2="31098" y2="46389"/>
                        <a14:foregroundMark x1="31098" y1="46389" x2="20114" y2="39722"/>
                        <a14:foregroundMark x1="20114" y1="39722" x2="13695" y2="31944"/>
                        <a14:foregroundMark x1="13695" y1="31944" x2="12553" y2="29444"/>
                        <a14:foregroundMark x1="18688" y1="58889" x2="25250" y2="65556"/>
                        <a14:foregroundMark x1="14979" y1="69722" x2="18402" y2="69444"/>
                      </a14:backgroundRemoval>
                    </a14:imgEffect>
                  </a14:imgLayer>
                </a14:imgProps>
              </a:ext>
              <a:ext uri="{28A0092B-C50C-407E-A947-70E740481C1C}">
                <a14:useLocalDpi xmlns:a14="http://schemas.microsoft.com/office/drawing/2010/main" val="0"/>
              </a:ext>
            </a:extLst>
          </a:blip>
          <a:srcRect r="48983"/>
          <a:stretch/>
        </p:blipFill>
        <p:spPr bwMode="auto">
          <a:xfrm>
            <a:off x="982609" y="1598047"/>
            <a:ext cx="415874" cy="418628"/>
          </a:xfrm>
          <a:prstGeom prst="rect">
            <a:avLst/>
          </a:prstGeom>
          <a:noFill/>
          <a:extLst>
            <a:ext uri="{909E8E84-426E-40DD-AFC4-6F175D3DCCD1}">
              <a14:hiddenFill xmlns:a14="http://schemas.microsoft.com/office/drawing/2010/main">
                <a:solidFill>
                  <a:srgbClr val="FFFFFF"/>
                </a:solidFill>
              </a14:hiddenFill>
            </a:ext>
          </a:extLst>
        </p:spPr>
      </p:pic>
      <p:sp>
        <p:nvSpPr>
          <p:cNvPr id="26" name="Speech Bubble: Rectangle 25">
            <a:extLst>
              <a:ext uri="{FF2B5EF4-FFF2-40B4-BE49-F238E27FC236}">
                <a16:creationId xmlns:a16="http://schemas.microsoft.com/office/drawing/2014/main" id="{138C3345-5313-4553-B03C-10C0299A7832}"/>
              </a:ext>
            </a:extLst>
          </p:cNvPr>
          <p:cNvSpPr/>
          <p:nvPr/>
        </p:nvSpPr>
        <p:spPr bwMode="auto">
          <a:xfrm>
            <a:off x="1214685" y="2523391"/>
            <a:ext cx="3125995" cy="553829"/>
          </a:xfrm>
          <a:prstGeom prst="wedgeRectCallout">
            <a:avLst>
              <a:gd name="adj1" fmla="val 62043"/>
              <a:gd name="adj2" fmla="val 80016"/>
            </a:avLst>
          </a:prstGeom>
          <a:solidFill>
            <a:schemeClr val="accent5">
              <a:lumMod val="20000"/>
              <a:lumOff val="80000"/>
            </a:schemeClr>
          </a:solidFill>
          <a:ln w="9525">
            <a:noFill/>
            <a:miter lim="800000"/>
            <a:headEnd/>
            <a:tailEnd/>
          </a:ln>
          <a:effectLst/>
        </p:spPr>
        <p:txBody>
          <a:bodyPr wrap="none" lIns="0" tIns="0" rIns="0" bIns="0" rtlCol="0" anchor="ctr"/>
          <a:lstStyle/>
          <a:p>
            <a:pPr algn="ctr" fontAlgn="base">
              <a:lnSpc>
                <a:spcPct val="60000"/>
              </a:lnSpc>
              <a:spcBef>
                <a:spcPct val="50000"/>
              </a:spcBef>
              <a:spcAft>
                <a:spcPct val="0"/>
              </a:spcAft>
            </a:pPr>
            <a:endParaRPr lang="en-US" sz="1200" b="1">
              <a:latin typeface="Poppins" panose="00000500000000000000" pitchFamily="2" charset="0"/>
              <a:ea typeface="Arial" charset="0"/>
              <a:cs typeface="Poppins" panose="00000500000000000000" pitchFamily="2" charset="0"/>
            </a:endParaRPr>
          </a:p>
          <a:p>
            <a:pPr algn="ctr" fontAlgn="base">
              <a:lnSpc>
                <a:spcPct val="60000"/>
              </a:lnSpc>
              <a:spcBef>
                <a:spcPct val="50000"/>
              </a:spcBef>
              <a:spcAft>
                <a:spcPct val="0"/>
              </a:spcAft>
            </a:pPr>
            <a:r>
              <a:rPr lang="en-US" sz="1200" b="1">
                <a:latin typeface="Poppins" panose="00000500000000000000" pitchFamily="2" charset="0"/>
                <a:ea typeface="Arial" charset="0"/>
                <a:cs typeface="Poppins" panose="00000500000000000000" pitchFamily="2" charset="0"/>
              </a:rPr>
              <a:t>Can I use products to clean my vagina </a:t>
            </a:r>
          </a:p>
          <a:p>
            <a:pPr algn="ctr" fontAlgn="base">
              <a:lnSpc>
                <a:spcPct val="60000"/>
              </a:lnSpc>
              <a:spcBef>
                <a:spcPct val="50000"/>
              </a:spcBef>
              <a:spcAft>
                <a:spcPct val="0"/>
              </a:spcAft>
            </a:pPr>
            <a:r>
              <a:rPr lang="en-US" sz="1200" b="1">
                <a:latin typeface="Poppins" panose="00000500000000000000" pitchFamily="2" charset="0"/>
                <a:ea typeface="Arial" charset="0"/>
                <a:cs typeface="Poppins" panose="00000500000000000000" pitchFamily="2" charset="0"/>
              </a:rPr>
              <a:t>while using the ring?</a:t>
            </a:r>
          </a:p>
          <a:p>
            <a:pPr algn="ctr" fontAlgn="base">
              <a:lnSpc>
                <a:spcPct val="60000"/>
              </a:lnSpc>
              <a:spcBef>
                <a:spcPct val="50000"/>
              </a:spcBef>
              <a:spcAft>
                <a:spcPct val="0"/>
              </a:spcAft>
            </a:pPr>
            <a:endParaRPr lang="en-ZA" sz="1200" b="1">
              <a:latin typeface="Poppins" panose="00000500000000000000" pitchFamily="2" charset="0"/>
              <a:ea typeface="Arial" charset="0"/>
              <a:cs typeface="Poppins" panose="00000500000000000000" pitchFamily="2" charset="0"/>
            </a:endParaRPr>
          </a:p>
        </p:txBody>
      </p:sp>
      <p:sp>
        <p:nvSpPr>
          <p:cNvPr id="27" name="TextBox 26">
            <a:extLst>
              <a:ext uri="{FF2B5EF4-FFF2-40B4-BE49-F238E27FC236}">
                <a16:creationId xmlns:a16="http://schemas.microsoft.com/office/drawing/2014/main" id="{6BDFED65-F66C-48EE-A349-8AE4B5646D55}"/>
              </a:ext>
            </a:extLst>
          </p:cNvPr>
          <p:cNvSpPr txBox="1"/>
          <p:nvPr/>
        </p:nvSpPr>
        <p:spPr>
          <a:xfrm>
            <a:off x="465025" y="3153561"/>
            <a:ext cx="3088035" cy="646331"/>
          </a:xfrm>
          <a:prstGeom prst="rect">
            <a:avLst/>
          </a:prstGeom>
          <a:noFill/>
          <a:ln>
            <a:solidFill>
              <a:schemeClr val="tx2"/>
            </a:solidFill>
          </a:ln>
        </p:spPr>
        <p:txBody>
          <a:bodyPr wrap="square" rtlCol="0">
            <a:spAutoFit/>
          </a:bodyPr>
          <a:lstStyle/>
          <a:p>
            <a:pPr algn="r"/>
            <a:r>
              <a:rPr lang="en-US" sz="900" b="1">
                <a:latin typeface="Poppins" panose="00000500000000000000" pitchFamily="2" charset="0"/>
                <a:cs typeface="Poppins" panose="00000500000000000000" pitchFamily="2" charset="0"/>
              </a:rPr>
              <a:t>NO. </a:t>
            </a:r>
          </a:p>
          <a:p>
            <a:pPr algn="r"/>
            <a:r>
              <a:rPr lang="en-US" sz="900" b="1">
                <a:latin typeface="Poppins" panose="00000500000000000000" pitchFamily="2" charset="0"/>
                <a:cs typeface="Poppins" panose="00000500000000000000" pitchFamily="2" charset="0"/>
              </a:rPr>
              <a:t>The vagina cleans itself naturally and cleaning inside of the vagina with soap or other products can cause harm</a:t>
            </a:r>
            <a:endParaRPr lang="en-ZA" sz="900" b="1">
              <a:latin typeface="Poppins" panose="00000500000000000000" pitchFamily="2" charset="0"/>
              <a:cs typeface="Poppins" panose="00000500000000000000" pitchFamily="2" charset="0"/>
            </a:endParaRPr>
          </a:p>
        </p:txBody>
      </p:sp>
      <p:pic>
        <p:nvPicPr>
          <p:cNvPr id="28" name="Picture 2" descr="Cross &amp; Check Mark Icons, Flat Round Buttons Set. Vector EPS 10 - Buy this  stock vector and explore similar vectors at Adobe Stock | Adobe Stock">
            <a:extLst>
              <a:ext uri="{FF2B5EF4-FFF2-40B4-BE49-F238E27FC236}">
                <a16:creationId xmlns:a16="http://schemas.microsoft.com/office/drawing/2014/main" id="{2EF9FBC1-1B4B-410F-A752-5770C27F7158}"/>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9167" b="90000" l="4280" r="46933">
                        <a14:foregroundMark x1="23823" y1="9722" x2="23823" y2="9722"/>
                        <a14:foregroundMark x1="4422" y1="46944" x2="4422" y2="46944"/>
                        <a14:foregroundMark x1="26391" y1="89722" x2="26391" y2="89722"/>
                        <a14:foregroundMark x1="46933" y1="47500" x2="46933" y2="47500"/>
                        <a14:foregroundMark x1="21541" y1="41111" x2="30385" y2="53611"/>
                        <a14:foregroundMark x1="30956" y1="37222" x2="12268" y2="66667"/>
                        <a14:foregroundMark x1="17118" y1="34444" x2="37090" y2="69722"/>
                        <a14:foregroundMark x1="36377" y1="32778" x2="31098" y2="46389"/>
                        <a14:foregroundMark x1="31098" y1="46389" x2="20114" y2="39722"/>
                        <a14:foregroundMark x1="20114" y1="39722" x2="13695" y2="31944"/>
                        <a14:foregroundMark x1="13695" y1="31944" x2="12553" y2="29444"/>
                        <a14:foregroundMark x1="18688" y1="58889" x2="25250" y2="65556"/>
                        <a14:foregroundMark x1="14979" y1="69722" x2="18402" y2="69444"/>
                      </a14:backgroundRemoval>
                    </a14:imgEffect>
                  </a14:imgLayer>
                </a14:imgProps>
              </a:ext>
              <a:ext uri="{28A0092B-C50C-407E-A947-70E740481C1C}">
                <a14:useLocalDpi xmlns:a14="http://schemas.microsoft.com/office/drawing/2010/main" val="0"/>
              </a:ext>
            </a:extLst>
          </a:blip>
          <a:srcRect r="48983"/>
          <a:stretch/>
        </p:blipFill>
        <p:spPr bwMode="auto">
          <a:xfrm>
            <a:off x="318111" y="2990579"/>
            <a:ext cx="415874" cy="418628"/>
          </a:xfrm>
          <a:prstGeom prst="rect">
            <a:avLst/>
          </a:prstGeom>
          <a:noFill/>
          <a:extLst>
            <a:ext uri="{909E8E84-426E-40DD-AFC4-6F175D3DCCD1}">
              <a14:hiddenFill xmlns:a14="http://schemas.microsoft.com/office/drawing/2010/main">
                <a:solidFill>
                  <a:srgbClr val="FFFFFF"/>
                </a:solidFill>
              </a14:hiddenFill>
            </a:ext>
          </a:extLst>
        </p:spPr>
      </p:pic>
      <p:sp>
        <p:nvSpPr>
          <p:cNvPr id="29" name="Speech Bubble: Rectangle 28">
            <a:extLst>
              <a:ext uri="{FF2B5EF4-FFF2-40B4-BE49-F238E27FC236}">
                <a16:creationId xmlns:a16="http://schemas.microsoft.com/office/drawing/2014/main" id="{0E19D3B5-057E-4C9F-A43B-9E10DC0EA6BB}"/>
              </a:ext>
            </a:extLst>
          </p:cNvPr>
          <p:cNvSpPr/>
          <p:nvPr/>
        </p:nvSpPr>
        <p:spPr bwMode="auto">
          <a:xfrm>
            <a:off x="1214686" y="3938436"/>
            <a:ext cx="3125994" cy="466072"/>
          </a:xfrm>
          <a:prstGeom prst="wedgeRectCallout">
            <a:avLst>
              <a:gd name="adj1" fmla="val 61854"/>
              <a:gd name="adj2" fmla="val -42987"/>
            </a:avLst>
          </a:prstGeom>
          <a:solidFill>
            <a:schemeClr val="accent5">
              <a:lumMod val="20000"/>
              <a:lumOff val="80000"/>
            </a:schemeClr>
          </a:solidFill>
          <a:ln w="9525">
            <a:noFill/>
            <a:miter lim="800000"/>
            <a:headEnd/>
            <a:tailEnd/>
          </a:ln>
          <a:effectLst/>
        </p:spPr>
        <p:txBody>
          <a:bodyPr wrap="none" lIns="0" tIns="0" rIns="0" bIns="0" rtlCol="0" anchor="ctr"/>
          <a:lstStyle/>
          <a:p>
            <a:pPr algn="ctr" fontAlgn="base">
              <a:lnSpc>
                <a:spcPct val="60000"/>
              </a:lnSpc>
              <a:spcBef>
                <a:spcPct val="50000"/>
              </a:spcBef>
              <a:spcAft>
                <a:spcPct val="0"/>
              </a:spcAft>
            </a:pPr>
            <a:endParaRPr lang="en-US" sz="1200" b="1">
              <a:latin typeface="Poppins" panose="00000500000000000000" pitchFamily="2" charset="0"/>
              <a:ea typeface="Arial" charset="0"/>
              <a:cs typeface="Poppins" panose="00000500000000000000" pitchFamily="2" charset="0"/>
            </a:endParaRPr>
          </a:p>
          <a:p>
            <a:pPr algn="ctr" fontAlgn="base">
              <a:lnSpc>
                <a:spcPct val="60000"/>
              </a:lnSpc>
              <a:spcBef>
                <a:spcPct val="50000"/>
              </a:spcBef>
              <a:spcAft>
                <a:spcPct val="0"/>
              </a:spcAft>
            </a:pPr>
            <a:r>
              <a:rPr lang="en-US" sz="1200" b="1">
                <a:latin typeface="Poppins" panose="00000500000000000000" pitchFamily="2" charset="0"/>
                <a:ea typeface="Arial" charset="0"/>
                <a:cs typeface="Poppins" panose="00000500000000000000" pitchFamily="2" charset="0"/>
              </a:rPr>
              <a:t>Can I use tampons with the ring?</a:t>
            </a:r>
          </a:p>
          <a:p>
            <a:pPr algn="ctr" fontAlgn="base">
              <a:lnSpc>
                <a:spcPct val="60000"/>
              </a:lnSpc>
              <a:spcBef>
                <a:spcPct val="50000"/>
              </a:spcBef>
              <a:spcAft>
                <a:spcPct val="0"/>
              </a:spcAft>
            </a:pPr>
            <a:endParaRPr lang="en-ZA" sz="1200" b="1">
              <a:latin typeface="Poppins" panose="00000500000000000000" pitchFamily="2" charset="0"/>
              <a:ea typeface="Arial" charset="0"/>
              <a:cs typeface="Poppins" panose="00000500000000000000" pitchFamily="2" charset="0"/>
            </a:endParaRPr>
          </a:p>
        </p:txBody>
      </p:sp>
      <p:sp>
        <p:nvSpPr>
          <p:cNvPr id="30" name="TextBox 29">
            <a:extLst>
              <a:ext uri="{FF2B5EF4-FFF2-40B4-BE49-F238E27FC236}">
                <a16:creationId xmlns:a16="http://schemas.microsoft.com/office/drawing/2014/main" id="{6A51292D-1F2A-4112-B369-4567E46F6C6F}"/>
              </a:ext>
            </a:extLst>
          </p:cNvPr>
          <p:cNvSpPr txBox="1"/>
          <p:nvPr/>
        </p:nvSpPr>
        <p:spPr>
          <a:xfrm>
            <a:off x="1099658" y="4436858"/>
            <a:ext cx="3220585" cy="923330"/>
          </a:xfrm>
          <a:prstGeom prst="rect">
            <a:avLst/>
          </a:prstGeom>
          <a:solidFill>
            <a:schemeClr val="bg1"/>
          </a:solidFill>
          <a:ln>
            <a:solidFill>
              <a:schemeClr val="tx2"/>
            </a:solidFill>
          </a:ln>
        </p:spPr>
        <p:txBody>
          <a:bodyPr wrap="square" rtlCol="0">
            <a:spAutoFit/>
          </a:bodyPr>
          <a:lstStyle/>
          <a:p>
            <a:pPr algn="r"/>
            <a:r>
              <a:rPr lang="en-US" sz="900" b="1">
                <a:latin typeface="Poppins" panose="00000500000000000000" pitchFamily="2" charset="0"/>
                <a:cs typeface="Poppins" panose="00000500000000000000" pitchFamily="2" charset="0"/>
              </a:rPr>
              <a:t>YES. Tampons can be used with the ring. The ring should be in the vagina before inserting a tampon. Be careful when removing the tampon, in case the ring is accidentally pulled out. If this occurs, immediately reinsert the ring according to instructions</a:t>
            </a:r>
            <a:endParaRPr lang="en-ZA" sz="900" b="1">
              <a:latin typeface="Poppins" panose="00000500000000000000" pitchFamily="2" charset="0"/>
              <a:cs typeface="Poppins" panose="00000500000000000000" pitchFamily="2" charset="0"/>
            </a:endParaRPr>
          </a:p>
        </p:txBody>
      </p:sp>
      <p:pic>
        <p:nvPicPr>
          <p:cNvPr id="31" name="Picture 2" descr="Cross &amp; Check Mark Icons, Flat Round Buttons Set. Vector EPS 10 - Buy this  stock vector and explore similar vectors at Adobe Stock | Adobe Stock">
            <a:extLst>
              <a:ext uri="{FF2B5EF4-FFF2-40B4-BE49-F238E27FC236}">
                <a16:creationId xmlns:a16="http://schemas.microsoft.com/office/drawing/2014/main" id="{5BE4EA9F-6CB3-4E16-B2A4-78C414F398E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8056" b="91111" l="53210" r="95150">
                        <a14:foregroundMark x1="53352" y1="48333" x2="53352" y2="48333"/>
                        <a14:foregroundMark x1="74037" y1="8611" x2="74037" y2="8611"/>
                        <a14:foregroundMark x1="95292" y1="47778" x2="95292" y2="47778"/>
                        <a14:foregroundMark x1="78031" y1="91111" x2="78031" y2="91111"/>
                        <a14:foregroundMark x1="66191" y1="54167" x2="76605" y2="53056"/>
                        <a14:foregroundMark x1="76605" y1="53056" x2="93723" y2="33333"/>
                        <a14:foregroundMark x1="93723" y1="33333" x2="93866" y2="33056"/>
                        <a14:foregroundMark x1="62054" y1="51111" x2="67047" y2="63333"/>
                        <a14:foregroundMark x1="67047" y1="63333" x2="83452" y2="40278"/>
                        <a14:foregroundMark x1="83452" y1="35833" x2="84308" y2="36944"/>
                        <a14:foregroundMark x1="86163" y1="33333" x2="86163" y2="33333"/>
                        <a14:foregroundMark x1="86305" y1="32778" x2="86305" y2="32778"/>
                        <a14:foregroundMark x1="85877" y1="30833" x2="85735" y2="40000"/>
                        <a14:foregroundMark x1="61341" y1="56389" x2="64907" y2="66389"/>
                        <a14:foregroundMark x1="69330" y1="69167" x2="70043" y2="65278"/>
                        <a14:foregroundMark x1="72753" y1="62500" x2="72753" y2="62500"/>
                      </a14:backgroundRemoval>
                    </a14:imgEffect>
                  </a14:imgLayer>
                </a14:imgProps>
              </a:ext>
              <a:ext uri="{28A0092B-C50C-407E-A947-70E740481C1C}">
                <a14:useLocalDpi xmlns:a14="http://schemas.microsoft.com/office/drawing/2010/main" val="0"/>
              </a:ext>
            </a:extLst>
          </a:blip>
          <a:srcRect l="48983"/>
          <a:stretch/>
        </p:blipFill>
        <p:spPr bwMode="auto">
          <a:xfrm>
            <a:off x="875688" y="4222956"/>
            <a:ext cx="408054" cy="351411"/>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247A6F04-E429-4252-A730-C74FDC61D96E}"/>
              </a:ext>
            </a:extLst>
          </p:cNvPr>
          <p:cNvSpPr txBox="1"/>
          <p:nvPr/>
        </p:nvSpPr>
        <p:spPr>
          <a:xfrm>
            <a:off x="7459727" y="5783184"/>
            <a:ext cx="3038502" cy="507831"/>
          </a:xfrm>
          <a:prstGeom prst="rect">
            <a:avLst/>
          </a:prstGeom>
          <a:noFill/>
          <a:ln>
            <a:solidFill>
              <a:schemeClr val="tx2"/>
            </a:solidFill>
          </a:ln>
        </p:spPr>
        <p:txBody>
          <a:bodyPr wrap="square" rtlCol="0">
            <a:spAutoFit/>
          </a:bodyPr>
          <a:lstStyle/>
          <a:p>
            <a:pPr algn="r"/>
            <a:r>
              <a:rPr lang="en-US" sz="900" b="1">
                <a:latin typeface="Poppins" panose="00000500000000000000" pitchFamily="2" charset="0"/>
                <a:cs typeface="Poppins" panose="00000500000000000000" pitchFamily="2" charset="0"/>
              </a:rPr>
              <a:t>Contact your doctor immediately for advice. Practice safer sex if the vaginal ring is not being used.</a:t>
            </a:r>
            <a:endParaRPr lang="en-ZA" sz="900" b="1">
              <a:latin typeface="Poppins" panose="00000500000000000000" pitchFamily="2" charset="0"/>
              <a:cs typeface="Poppins" panose="00000500000000000000" pitchFamily="2" charset="0"/>
            </a:endParaRPr>
          </a:p>
        </p:txBody>
      </p:sp>
      <p:pic>
        <p:nvPicPr>
          <p:cNvPr id="34" name="Picture 2" descr="Cross &amp; Check Mark Icons, Flat Round Buttons Set. Vector EPS 10 - Buy this  stock vector and explore similar vectors at Adobe Stock | Adobe Stock">
            <a:extLst>
              <a:ext uri="{FF2B5EF4-FFF2-40B4-BE49-F238E27FC236}">
                <a16:creationId xmlns:a16="http://schemas.microsoft.com/office/drawing/2014/main" id="{A330A825-A5C4-46D3-9D9B-5D2DB4FB8DAF}"/>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9167" b="90000" l="4280" r="46933">
                        <a14:foregroundMark x1="23823" y1="9722" x2="23823" y2="9722"/>
                        <a14:foregroundMark x1="4422" y1="46944" x2="4422" y2="46944"/>
                        <a14:foregroundMark x1="26391" y1="89722" x2="26391" y2="89722"/>
                        <a14:foregroundMark x1="46933" y1="47500" x2="46933" y2="47500"/>
                        <a14:foregroundMark x1="21541" y1="41111" x2="30385" y2="53611"/>
                        <a14:foregroundMark x1="30956" y1="37222" x2="12268" y2="66667"/>
                        <a14:foregroundMark x1="17118" y1="34444" x2="37090" y2="69722"/>
                        <a14:foregroundMark x1="36377" y1="32778" x2="31098" y2="46389"/>
                        <a14:foregroundMark x1="31098" y1="46389" x2="20114" y2="39722"/>
                        <a14:foregroundMark x1="20114" y1="39722" x2="13695" y2="31944"/>
                        <a14:foregroundMark x1="13695" y1="31944" x2="12553" y2="29444"/>
                        <a14:foregroundMark x1="18688" y1="58889" x2="25250" y2="65556"/>
                        <a14:foregroundMark x1="14979" y1="69722" x2="18402" y2="69444"/>
                      </a14:backgroundRemoval>
                    </a14:imgEffect>
                  </a14:imgLayer>
                </a14:imgProps>
              </a:ext>
              <a:ext uri="{28A0092B-C50C-407E-A947-70E740481C1C}">
                <a14:useLocalDpi xmlns:a14="http://schemas.microsoft.com/office/drawing/2010/main" val="0"/>
              </a:ext>
            </a:extLst>
          </a:blip>
          <a:srcRect r="48983"/>
          <a:stretch/>
        </p:blipFill>
        <p:spPr bwMode="auto">
          <a:xfrm>
            <a:off x="7358635" y="5589322"/>
            <a:ext cx="462477" cy="418628"/>
          </a:xfrm>
          <a:prstGeom prst="rect">
            <a:avLst/>
          </a:prstGeom>
          <a:noFill/>
          <a:extLst>
            <a:ext uri="{909E8E84-426E-40DD-AFC4-6F175D3DCCD1}">
              <a14:hiddenFill xmlns:a14="http://schemas.microsoft.com/office/drawing/2010/main">
                <a:solidFill>
                  <a:srgbClr val="FFFFFF"/>
                </a:solidFill>
              </a14:hiddenFill>
            </a:ext>
          </a:extLst>
        </p:spPr>
      </p:pic>
      <p:sp>
        <p:nvSpPr>
          <p:cNvPr id="35" name="Speech Bubble: Rectangle 34">
            <a:extLst>
              <a:ext uri="{FF2B5EF4-FFF2-40B4-BE49-F238E27FC236}">
                <a16:creationId xmlns:a16="http://schemas.microsoft.com/office/drawing/2014/main" id="{0580B4BD-783B-4C41-BA14-408A537CC9F6}"/>
              </a:ext>
            </a:extLst>
          </p:cNvPr>
          <p:cNvSpPr/>
          <p:nvPr/>
        </p:nvSpPr>
        <p:spPr bwMode="auto">
          <a:xfrm>
            <a:off x="5539471" y="1261058"/>
            <a:ext cx="1819164" cy="788292"/>
          </a:xfrm>
          <a:prstGeom prst="wedgeRectCallout">
            <a:avLst>
              <a:gd name="adj1" fmla="val -71890"/>
              <a:gd name="adj2" fmla="val 195661"/>
            </a:avLst>
          </a:prstGeom>
          <a:solidFill>
            <a:schemeClr val="accent5">
              <a:lumMod val="20000"/>
              <a:lumOff val="80000"/>
            </a:schemeClr>
          </a:solidFill>
          <a:ln w="9525">
            <a:noFill/>
            <a:miter lim="800000"/>
            <a:headEnd/>
            <a:tailEnd/>
          </a:ln>
          <a:effectLst/>
        </p:spPr>
        <p:txBody>
          <a:bodyPr wrap="none" lIns="0" tIns="0" rIns="0" bIns="0" rtlCol="0" anchor="ctr"/>
          <a:lstStyle/>
          <a:p>
            <a:pPr algn="ctr" fontAlgn="base">
              <a:lnSpc>
                <a:spcPct val="60000"/>
              </a:lnSpc>
              <a:spcBef>
                <a:spcPct val="50000"/>
              </a:spcBef>
              <a:spcAft>
                <a:spcPct val="0"/>
              </a:spcAft>
            </a:pPr>
            <a:endParaRPr lang="en-US" sz="1200" b="1">
              <a:latin typeface="Poppins" panose="00000500000000000000" pitchFamily="2" charset="0"/>
              <a:ea typeface="Arial" charset="0"/>
              <a:cs typeface="Poppins" panose="00000500000000000000" pitchFamily="2" charset="0"/>
            </a:endParaRPr>
          </a:p>
          <a:p>
            <a:pPr algn="ctr" fontAlgn="base">
              <a:lnSpc>
                <a:spcPct val="60000"/>
              </a:lnSpc>
              <a:spcBef>
                <a:spcPct val="50000"/>
              </a:spcBef>
              <a:spcAft>
                <a:spcPct val="0"/>
              </a:spcAft>
            </a:pPr>
            <a:r>
              <a:rPr lang="en-US" sz="1200" b="1">
                <a:latin typeface="Poppins" panose="00000500000000000000" pitchFamily="2" charset="0"/>
                <a:ea typeface="Arial" charset="0"/>
                <a:cs typeface="Poppins" panose="00000500000000000000" pitchFamily="2" charset="0"/>
              </a:rPr>
              <a:t>Does the ring prevent </a:t>
            </a:r>
          </a:p>
          <a:p>
            <a:pPr algn="ctr" fontAlgn="base">
              <a:lnSpc>
                <a:spcPct val="60000"/>
              </a:lnSpc>
              <a:spcBef>
                <a:spcPct val="50000"/>
              </a:spcBef>
              <a:spcAft>
                <a:spcPct val="0"/>
              </a:spcAft>
            </a:pPr>
            <a:r>
              <a:rPr lang="en-US" sz="1200" b="1">
                <a:latin typeface="Poppins" panose="00000500000000000000" pitchFamily="2" charset="0"/>
                <a:ea typeface="Arial" charset="0"/>
                <a:cs typeface="Poppins" panose="00000500000000000000" pitchFamily="2" charset="0"/>
              </a:rPr>
              <a:t>HIV during anal sex?</a:t>
            </a:r>
          </a:p>
          <a:p>
            <a:pPr algn="ctr" fontAlgn="base">
              <a:lnSpc>
                <a:spcPct val="60000"/>
              </a:lnSpc>
              <a:spcBef>
                <a:spcPct val="50000"/>
              </a:spcBef>
              <a:spcAft>
                <a:spcPct val="0"/>
              </a:spcAft>
            </a:pPr>
            <a:endParaRPr lang="en-ZA" sz="1200" b="1">
              <a:latin typeface="Poppins" panose="00000500000000000000" pitchFamily="2" charset="0"/>
              <a:ea typeface="Arial" charset="0"/>
              <a:cs typeface="Poppins" panose="00000500000000000000" pitchFamily="2" charset="0"/>
            </a:endParaRPr>
          </a:p>
        </p:txBody>
      </p:sp>
      <p:sp>
        <p:nvSpPr>
          <p:cNvPr id="36" name="TextBox 35">
            <a:extLst>
              <a:ext uri="{FF2B5EF4-FFF2-40B4-BE49-F238E27FC236}">
                <a16:creationId xmlns:a16="http://schemas.microsoft.com/office/drawing/2014/main" id="{A191FF8D-06FC-460A-AC94-72C19A04BBAA}"/>
              </a:ext>
            </a:extLst>
          </p:cNvPr>
          <p:cNvSpPr txBox="1"/>
          <p:nvPr/>
        </p:nvSpPr>
        <p:spPr>
          <a:xfrm>
            <a:off x="7709773" y="1101648"/>
            <a:ext cx="3220585" cy="1015663"/>
          </a:xfrm>
          <a:prstGeom prst="rect">
            <a:avLst/>
          </a:prstGeom>
          <a:noFill/>
          <a:ln>
            <a:solidFill>
              <a:schemeClr val="tx2"/>
            </a:solidFill>
          </a:ln>
        </p:spPr>
        <p:txBody>
          <a:bodyPr wrap="square" rtlCol="0">
            <a:spAutoFit/>
          </a:bodyPr>
          <a:lstStyle/>
          <a:p>
            <a:pPr algn="r"/>
            <a:r>
              <a:rPr lang="en-US" sz="1000" b="1">
                <a:latin typeface="Poppins" panose="00000500000000000000" pitchFamily="2" charset="0"/>
                <a:cs typeface="Poppins" panose="00000500000000000000" pitchFamily="2" charset="0"/>
              </a:rPr>
              <a:t>NO. The ring only reduces the chances of getting HIV during  receptive vaginal sex. An alternate method of HIV prevention, such as condoms and water-based lubricant, should be used during anal sex.</a:t>
            </a:r>
            <a:endParaRPr lang="en-ZA" sz="1000" b="1">
              <a:latin typeface="Poppins" panose="00000500000000000000" pitchFamily="2" charset="0"/>
              <a:cs typeface="Poppins" panose="00000500000000000000" pitchFamily="2" charset="0"/>
            </a:endParaRPr>
          </a:p>
          <a:p>
            <a:pPr algn="r"/>
            <a:endParaRPr lang="en-US" sz="1000" b="1">
              <a:latin typeface="Poppins" panose="00000500000000000000" pitchFamily="2" charset="0"/>
              <a:cs typeface="Poppins" panose="00000500000000000000" pitchFamily="2" charset="0"/>
            </a:endParaRPr>
          </a:p>
        </p:txBody>
      </p:sp>
      <p:pic>
        <p:nvPicPr>
          <p:cNvPr id="37" name="Picture 2" descr="Cross &amp; Check Mark Icons, Flat Round Buttons Set. Vector EPS 10 - Buy this  stock vector and explore similar vectors at Adobe Stock | Adobe Stock">
            <a:extLst>
              <a:ext uri="{FF2B5EF4-FFF2-40B4-BE49-F238E27FC236}">
                <a16:creationId xmlns:a16="http://schemas.microsoft.com/office/drawing/2014/main" id="{D9D4C15F-8D68-43B1-86AD-B45E06D8C216}"/>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9167" b="90000" l="4280" r="46933">
                        <a14:foregroundMark x1="23823" y1="9722" x2="23823" y2="9722"/>
                        <a14:foregroundMark x1="4422" y1="46944" x2="4422" y2="46944"/>
                        <a14:foregroundMark x1="26391" y1="89722" x2="26391" y2="89722"/>
                        <a14:foregroundMark x1="46933" y1="47500" x2="46933" y2="47500"/>
                        <a14:foregroundMark x1="21541" y1="41111" x2="30385" y2="53611"/>
                        <a14:foregroundMark x1="30956" y1="37222" x2="12268" y2="66667"/>
                        <a14:foregroundMark x1="17118" y1="34444" x2="37090" y2="69722"/>
                        <a14:foregroundMark x1="36377" y1="32778" x2="31098" y2="46389"/>
                        <a14:foregroundMark x1="31098" y1="46389" x2="20114" y2="39722"/>
                        <a14:foregroundMark x1="20114" y1="39722" x2="13695" y2="31944"/>
                        <a14:foregroundMark x1="13695" y1="31944" x2="12553" y2="29444"/>
                        <a14:foregroundMark x1="18688" y1="58889" x2="25250" y2="65556"/>
                        <a14:foregroundMark x1="14979" y1="69722" x2="18402" y2="69444"/>
                      </a14:backgroundRemoval>
                    </a14:imgEffect>
                  </a14:imgLayer>
                </a14:imgProps>
              </a:ext>
              <a:ext uri="{28A0092B-C50C-407E-A947-70E740481C1C}">
                <a14:useLocalDpi xmlns:a14="http://schemas.microsoft.com/office/drawing/2010/main" val="0"/>
              </a:ext>
            </a:extLst>
          </a:blip>
          <a:srcRect r="48983"/>
          <a:stretch/>
        </p:blipFill>
        <p:spPr bwMode="auto">
          <a:xfrm>
            <a:off x="7454507" y="1032701"/>
            <a:ext cx="415874" cy="418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45985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759BBF5-7387-77BE-AE77-AD455E8B86EC}"/>
              </a:ext>
            </a:extLst>
          </p:cNvPr>
          <p:cNvSpPr>
            <a:spLocks noGrp="1"/>
          </p:cNvSpPr>
          <p:nvPr>
            <p:ph type="title"/>
          </p:nvPr>
        </p:nvSpPr>
        <p:spPr>
          <a:xfrm>
            <a:off x="0" y="190956"/>
            <a:ext cx="10515600" cy="1143000"/>
          </a:xfrm>
        </p:spPr>
        <p:txBody>
          <a:bodyPr/>
          <a:lstStyle/>
          <a:p>
            <a:r>
              <a:rPr lang="en-US"/>
              <a:t>What is </a:t>
            </a:r>
            <a:r>
              <a:rPr lang="en-US" err="1"/>
              <a:t>dapivirine</a:t>
            </a:r>
            <a:r>
              <a:rPr lang="en-US"/>
              <a:t>?</a:t>
            </a:r>
          </a:p>
        </p:txBody>
      </p:sp>
      <p:sp>
        <p:nvSpPr>
          <p:cNvPr id="12" name="Content Placeholder 2">
            <a:extLst>
              <a:ext uri="{FF2B5EF4-FFF2-40B4-BE49-F238E27FC236}">
                <a16:creationId xmlns:a16="http://schemas.microsoft.com/office/drawing/2014/main" id="{E948901C-D233-73D6-101C-9FC027A9E5E6}"/>
              </a:ext>
            </a:extLst>
          </p:cNvPr>
          <p:cNvSpPr>
            <a:spLocks noGrp="1"/>
          </p:cNvSpPr>
          <p:nvPr>
            <p:ph idx="1"/>
          </p:nvPr>
        </p:nvSpPr>
        <p:spPr>
          <a:xfrm>
            <a:off x="838200" y="2676668"/>
            <a:ext cx="5375031" cy="2977662"/>
          </a:xfrm>
        </p:spPr>
        <p:txBody>
          <a:bodyPr/>
          <a:lstStyle/>
          <a:p>
            <a:r>
              <a:rPr lang="en-US" sz="2400"/>
              <a:t>A non-nucleoside reverse transcriptase inhibitor (NNRTI)</a:t>
            </a:r>
          </a:p>
          <a:p>
            <a:r>
              <a:rPr lang="en-US" sz="2400"/>
              <a:t>Developed by Janssen and licensed to IPM in 2004</a:t>
            </a:r>
          </a:p>
          <a:p>
            <a:r>
              <a:rPr lang="en-US" sz="2400" err="1"/>
              <a:t>Dapivirine</a:t>
            </a:r>
            <a:r>
              <a:rPr lang="en-US" sz="2400"/>
              <a:t> has a favorable safety profile in all clinical trials to date – oral and topical</a:t>
            </a:r>
          </a:p>
          <a:p>
            <a:r>
              <a:rPr lang="en-US" sz="2400"/>
              <a:t>Each </a:t>
            </a:r>
            <a:r>
              <a:rPr lang="en-US" sz="2400" err="1"/>
              <a:t>PrEP</a:t>
            </a:r>
            <a:r>
              <a:rPr lang="en-US" sz="2400"/>
              <a:t> ring contains about 25mg of </a:t>
            </a:r>
            <a:r>
              <a:rPr lang="en-US" sz="2400" err="1"/>
              <a:t>dapivirine</a:t>
            </a:r>
            <a:r>
              <a:rPr lang="en-US" sz="2400"/>
              <a:t> upon manufacturing, and about 4mg of the drug is released during one month of use</a:t>
            </a:r>
          </a:p>
        </p:txBody>
      </p:sp>
      <p:sp>
        <p:nvSpPr>
          <p:cNvPr id="3" name="TextBox 2">
            <a:extLst>
              <a:ext uri="{FF2B5EF4-FFF2-40B4-BE49-F238E27FC236}">
                <a16:creationId xmlns:a16="http://schemas.microsoft.com/office/drawing/2014/main" id="{BBD1D7A6-523E-47B8-9B92-B85C734B2698}"/>
              </a:ext>
            </a:extLst>
          </p:cNvPr>
          <p:cNvSpPr txBox="1"/>
          <p:nvPr/>
        </p:nvSpPr>
        <p:spPr>
          <a:xfrm>
            <a:off x="838200" y="1184030"/>
            <a:ext cx="5375031" cy="1384995"/>
          </a:xfrm>
          <a:prstGeom prst="rect">
            <a:avLst/>
          </a:prstGeom>
          <a:solidFill>
            <a:schemeClr val="accent2">
              <a:lumMod val="40000"/>
              <a:lumOff val="60000"/>
            </a:schemeClr>
          </a:solidFill>
        </p:spPr>
        <p:txBody>
          <a:bodyPr wrap="square" rtlCol="0">
            <a:spAutoFit/>
          </a:bodyPr>
          <a:lstStyle/>
          <a:p>
            <a:r>
              <a:rPr lang="en-US" sz="2800" i="1" err="1">
                <a:solidFill>
                  <a:schemeClr val="bg1"/>
                </a:solidFill>
              </a:rPr>
              <a:t>Dapivirine</a:t>
            </a:r>
            <a:r>
              <a:rPr lang="en-US" sz="2800" i="1">
                <a:solidFill>
                  <a:schemeClr val="bg1"/>
                </a:solidFill>
              </a:rPr>
              <a:t> is a highly potent ARV that acts inside cells to block the ability of HIV to multiply.</a:t>
            </a:r>
          </a:p>
        </p:txBody>
      </p:sp>
      <p:pic>
        <p:nvPicPr>
          <p:cNvPr id="8" name="Picture 7">
            <a:extLst>
              <a:ext uri="{FF2B5EF4-FFF2-40B4-BE49-F238E27FC236}">
                <a16:creationId xmlns:a16="http://schemas.microsoft.com/office/drawing/2014/main" id="{3A322717-62B3-469E-9931-E087BD021463}"/>
              </a:ext>
            </a:extLst>
          </p:cNvPr>
          <p:cNvPicPr>
            <a:picLocks noChangeAspect="1"/>
          </p:cNvPicPr>
          <p:nvPr/>
        </p:nvPicPr>
        <p:blipFill rotWithShape="1">
          <a:blip r:embed="rId3">
            <a:extLst>
              <a:ext uri="{28A0092B-C50C-407E-A947-70E740481C1C}">
                <a14:useLocalDpi xmlns:a14="http://schemas.microsoft.com/office/drawing/2010/main"/>
              </a:ext>
            </a:extLst>
          </a:blip>
          <a:srcRect l="6732" t="4255" r="13711" b="3771"/>
          <a:stretch/>
        </p:blipFill>
        <p:spPr>
          <a:xfrm rot="1068324">
            <a:off x="8203386" y="867509"/>
            <a:ext cx="3281722" cy="4079630"/>
          </a:xfrm>
          <a:prstGeom prst="rect">
            <a:avLst/>
          </a:prstGeom>
          <a:ln>
            <a:noFill/>
          </a:ln>
        </p:spPr>
      </p:pic>
      <p:pic>
        <p:nvPicPr>
          <p:cNvPr id="9" name="Picture 8">
            <a:extLst>
              <a:ext uri="{FF2B5EF4-FFF2-40B4-BE49-F238E27FC236}">
                <a16:creationId xmlns:a16="http://schemas.microsoft.com/office/drawing/2014/main" id="{B9A9EAE7-BD72-49F3-A2F2-E509249CD6A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41873" y="5137238"/>
            <a:ext cx="3573727" cy="1316636"/>
          </a:xfrm>
          <a:prstGeom prst="rect">
            <a:avLst/>
          </a:prstGeom>
        </p:spPr>
      </p:pic>
      <p:sp>
        <p:nvSpPr>
          <p:cNvPr id="2" name="Arrow: Right 1">
            <a:extLst>
              <a:ext uri="{FF2B5EF4-FFF2-40B4-BE49-F238E27FC236}">
                <a16:creationId xmlns:a16="http://schemas.microsoft.com/office/drawing/2014/main" id="{5AE53E4F-56AC-41B4-82A7-491A5B1EEA29}"/>
              </a:ext>
            </a:extLst>
          </p:cNvPr>
          <p:cNvSpPr/>
          <p:nvPr/>
        </p:nvSpPr>
        <p:spPr>
          <a:xfrm>
            <a:off x="8135815" y="3118338"/>
            <a:ext cx="773723" cy="116564"/>
          </a:xfrm>
          <a:prstGeom prst="rightArrow">
            <a:avLst/>
          </a:prstGeom>
          <a:solidFill>
            <a:srgbClr val="01ABF0"/>
          </a:solidFill>
          <a:ln>
            <a:solidFill>
              <a:srgbClr val="43BC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0EA4512-03EE-4F8C-B980-1D49E6BC9B9A}"/>
              </a:ext>
            </a:extLst>
          </p:cNvPr>
          <p:cNvSpPr txBox="1"/>
          <p:nvPr/>
        </p:nvSpPr>
        <p:spPr>
          <a:xfrm>
            <a:off x="7011656" y="2983524"/>
            <a:ext cx="1165704" cy="369332"/>
          </a:xfrm>
          <a:prstGeom prst="rect">
            <a:avLst/>
          </a:prstGeom>
          <a:noFill/>
        </p:spPr>
        <p:txBody>
          <a:bodyPr wrap="square" rtlCol="0">
            <a:spAutoFit/>
          </a:bodyPr>
          <a:lstStyle/>
          <a:p>
            <a:r>
              <a:rPr lang="en-US" b="1" err="1">
                <a:solidFill>
                  <a:schemeClr val="bg1">
                    <a:lumMod val="50000"/>
                  </a:schemeClr>
                </a:solidFill>
              </a:rPr>
              <a:t>Dapivirine</a:t>
            </a:r>
            <a:endParaRPr lang="en-US" b="1">
              <a:solidFill>
                <a:schemeClr val="bg1">
                  <a:lumMod val="50000"/>
                </a:schemeClr>
              </a:solidFill>
            </a:endParaRPr>
          </a:p>
        </p:txBody>
      </p:sp>
      <p:sp>
        <p:nvSpPr>
          <p:cNvPr id="14" name="TextBox 13">
            <a:extLst>
              <a:ext uri="{FF2B5EF4-FFF2-40B4-BE49-F238E27FC236}">
                <a16:creationId xmlns:a16="http://schemas.microsoft.com/office/drawing/2014/main" id="{1D30161C-33D6-48BA-9B8C-21DF17287454}"/>
              </a:ext>
            </a:extLst>
          </p:cNvPr>
          <p:cNvSpPr txBox="1"/>
          <p:nvPr/>
        </p:nvSpPr>
        <p:spPr>
          <a:xfrm>
            <a:off x="8428892" y="6359267"/>
            <a:ext cx="3178764" cy="307777"/>
          </a:xfrm>
          <a:prstGeom prst="rect">
            <a:avLst/>
          </a:prstGeom>
          <a:noFill/>
        </p:spPr>
        <p:txBody>
          <a:bodyPr wrap="square" rtlCol="0">
            <a:spAutoFit/>
          </a:bodyPr>
          <a:lstStyle/>
          <a:p>
            <a:r>
              <a:rPr lang="en-US" sz="1400" b="1" err="1">
                <a:solidFill>
                  <a:schemeClr val="bg1">
                    <a:lumMod val="50000"/>
                  </a:schemeClr>
                </a:solidFill>
              </a:rPr>
              <a:t>Dapivirine</a:t>
            </a:r>
            <a:r>
              <a:rPr lang="en-US" sz="1400" b="1">
                <a:solidFill>
                  <a:schemeClr val="bg1">
                    <a:lumMod val="50000"/>
                  </a:schemeClr>
                </a:solidFill>
              </a:rPr>
              <a:t> molecular structure</a:t>
            </a:r>
          </a:p>
        </p:txBody>
      </p:sp>
    </p:spTree>
    <p:extLst>
      <p:ext uri="{BB962C8B-B14F-4D97-AF65-F5344CB8AC3E}">
        <p14:creationId xmlns:p14="http://schemas.microsoft.com/office/powerpoint/2010/main" val="19461006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5AE25A2-FFAA-D143-947C-ADEBFCA891A5}"/>
              </a:ext>
            </a:extLst>
          </p:cNvPr>
          <p:cNvSpPr>
            <a:spLocks noGrp="1"/>
          </p:cNvSpPr>
          <p:nvPr>
            <p:ph type="body" sz="quarter" idx="13"/>
          </p:nvPr>
        </p:nvSpPr>
        <p:spPr>
          <a:xfrm>
            <a:off x="1583766" y="2339347"/>
            <a:ext cx="8493292" cy="490871"/>
          </a:xfrm>
        </p:spPr>
        <p:txBody>
          <a:bodyPr/>
          <a:lstStyle/>
          <a:p>
            <a:r>
              <a:rPr lang="en-US">
                <a:hlinkClick r:id="rId2"/>
              </a:rPr>
              <a:t>PrEP Technical Guidelines and other resources</a:t>
            </a:r>
            <a:endParaRPr lang="en-US"/>
          </a:p>
        </p:txBody>
      </p:sp>
      <p:sp>
        <p:nvSpPr>
          <p:cNvPr id="9" name="Text Placeholder 8">
            <a:extLst>
              <a:ext uri="{FF2B5EF4-FFF2-40B4-BE49-F238E27FC236}">
                <a16:creationId xmlns:a16="http://schemas.microsoft.com/office/drawing/2014/main" id="{1AF8C0C9-7576-3844-87A4-E374DDF7E7D9}"/>
              </a:ext>
            </a:extLst>
          </p:cNvPr>
          <p:cNvSpPr>
            <a:spLocks noGrp="1"/>
          </p:cNvSpPr>
          <p:nvPr>
            <p:ph type="body" sz="quarter" idx="14"/>
          </p:nvPr>
        </p:nvSpPr>
        <p:spPr>
          <a:xfrm>
            <a:off x="1583766" y="3135135"/>
            <a:ext cx="8493292" cy="490871"/>
          </a:xfrm>
        </p:spPr>
        <p:txBody>
          <a:bodyPr/>
          <a:lstStyle/>
          <a:p>
            <a:r>
              <a:rPr lang="en-US">
                <a:hlinkClick r:id="rId3"/>
              </a:rPr>
              <a:t>International Partnership for Microbicides</a:t>
            </a:r>
            <a:endParaRPr lang="en-US"/>
          </a:p>
        </p:txBody>
      </p:sp>
      <p:sp>
        <p:nvSpPr>
          <p:cNvPr id="10" name="Text Placeholder 9">
            <a:extLst>
              <a:ext uri="{FF2B5EF4-FFF2-40B4-BE49-F238E27FC236}">
                <a16:creationId xmlns:a16="http://schemas.microsoft.com/office/drawing/2014/main" id="{D3518D00-2C4E-6747-8C26-BE511A7B8849}"/>
              </a:ext>
            </a:extLst>
          </p:cNvPr>
          <p:cNvSpPr>
            <a:spLocks noGrp="1"/>
          </p:cNvSpPr>
          <p:nvPr>
            <p:ph type="body" sz="quarter" idx="15"/>
          </p:nvPr>
        </p:nvSpPr>
        <p:spPr>
          <a:xfrm>
            <a:off x="1583766" y="3930923"/>
            <a:ext cx="8493292" cy="490871"/>
          </a:xfrm>
        </p:spPr>
        <p:txBody>
          <a:bodyPr/>
          <a:lstStyle/>
          <a:p>
            <a:r>
              <a:rPr lang="en-US">
                <a:hlinkClick r:id="rId4"/>
              </a:rPr>
              <a:t>Microbicide Trials Network</a:t>
            </a:r>
            <a:endParaRPr lang="en-US"/>
          </a:p>
        </p:txBody>
      </p:sp>
      <p:sp>
        <p:nvSpPr>
          <p:cNvPr id="4" name="Text Placeholder 10">
            <a:extLst>
              <a:ext uri="{FF2B5EF4-FFF2-40B4-BE49-F238E27FC236}">
                <a16:creationId xmlns:a16="http://schemas.microsoft.com/office/drawing/2014/main" id="{B7865C45-D758-862C-88CD-1EE074CF5FF9}"/>
              </a:ext>
            </a:extLst>
          </p:cNvPr>
          <p:cNvSpPr txBox="1">
            <a:spLocks/>
          </p:cNvSpPr>
          <p:nvPr/>
        </p:nvSpPr>
        <p:spPr>
          <a:xfrm>
            <a:off x="1583766" y="4762810"/>
            <a:ext cx="8493292" cy="49087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800" kern="1200">
                <a:solidFill>
                  <a:srgbClr val="635F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err="1">
                <a:hlinkClick r:id="rId5"/>
              </a:rPr>
              <a:t>PrEP</a:t>
            </a:r>
            <a:r>
              <a:rPr lang="en-US">
                <a:hlinkClick r:id="rId5"/>
              </a:rPr>
              <a:t> Ring Evidence &amp; Research</a:t>
            </a:r>
            <a:endParaRPr lang="en-US"/>
          </a:p>
        </p:txBody>
      </p:sp>
      <p:sp>
        <p:nvSpPr>
          <p:cNvPr id="5" name="Text Placeholder 10">
            <a:extLst>
              <a:ext uri="{FF2B5EF4-FFF2-40B4-BE49-F238E27FC236}">
                <a16:creationId xmlns:a16="http://schemas.microsoft.com/office/drawing/2014/main" id="{A88D4411-8FAE-C6A0-8A9C-9760BC43A546}"/>
              </a:ext>
            </a:extLst>
          </p:cNvPr>
          <p:cNvSpPr txBox="1">
            <a:spLocks/>
          </p:cNvSpPr>
          <p:nvPr/>
        </p:nvSpPr>
        <p:spPr>
          <a:xfrm>
            <a:off x="1583766" y="5555926"/>
            <a:ext cx="8493292" cy="49087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800" kern="1200">
                <a:solidFill>
                  <a:srgbClr val="635F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err="1">
                <a:hlinkClick r:id="rId6"/>
              </a:rPr>
              <a:t>PrEP</a:t>
            </a:r>
            <a:r>
              <a:rPr lang="en-US">
                <a:hlinkClick r:id="rId6"/>
              </a:rPr>
              <a:t> Ring Resources</a:t>
            </a:r>
            <a:endParaRPr lang="en-US"/>
          </a:p>
        </p:txBody>
      </p:sp>
      <p:sp>
        <p:nvSpPr>
          <p:cNvPr id="7" name="Text Placeholder 7">
            <a:extLst>
              <a:ext uri="{FF2B5EF4-FFF2-40B4-BE49-F238E27FC236}">
                <a16:creationId xmlns:a16="http://schemas.microsoft.com/office/drawing/2014/main" id="{208929C0-B414-A81F-6AA5-0FE887944607}"/>
              </a:ext>
            </a:extLst>
          </p:cNvPr>
          <p:cNvSpPr txBox="1">
            <a:spLocks/>
          </p:cNvSpPr>
          <p:nvPr/>
        </p:nvSpPr>
        <p:spPr>
          <a:xfrm>
            <a:off x="1583766" y="1570609"/>
            <a:ext cx="8493292" cy="49087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800" kern="1200">
                <a:solidFill>
                  <a:srgbClr val="635F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hlinkClick r:id="rId7"/>
              </a:rPr>
              <a:t>WHO Consolidated Guidelines</a:t>
            </a:r>
            <a:endParaRPr lang="en-US"/>
          </a:p>
        </p:txBody>
      </p:sp>
    </p:spTree>
    <p:extLst>
      <p:ext uri="{BB962C8B-B14F-4D97-AF65-F5344CB8AC3E}">
        <p14:creationId xmlns:p14="http://schemas.microsoft.com/office/powerpoint/2010/main" val="12754919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DC455AC-D97E-4A4D-8DDF-4DF4C67FCC55}"/>
              </a:ext>
            </a:extLst>
          </p:cNvPr>
          <p:cNvSpPr>
            <a:spLocks noGrp="1"/>
          </p:cNvSpPr>
          <p:nvPr>
            <p:ph type="body" sz="quarter" idx="10"/>
          </p:nvPr>
        </p:nvSpPr>
        <p:spPr/>
        <p:txBody>
          <a:bodyPr vert="horz" lIns="91440" tIns="45720" rIns="91440" bIns="45720" rtlCol="0" anchor="t">
            <a:normAutofit/>
          </a:bodyPr>
          <a:lstStyle/>
          <a:p>
            <a:r>
              <a:rPr lang="en-US"/>
              <a:t>Morgan Garcia and Ashley Mayo, FHI 360; Lisa Noguchi and Jason Reed, Jhpiego; Katie Bunge, University of Pittsburgh</a:t>
            </a:r>
          </a:p>
          <a:p>
            <a:endParaRPr lang="en-US"/>
          </a:p>
        </p:txBody>
      </p:sp>
    </p:spTree>
    <p:extLst>
      <p:ext uri="{BB962C8B-B14F-4D97-AF65-F5344CB8AC3E}">
        <p14:creationId xmlns:p14="http://schemas.microsoft.com/office/powerpoint/2010/main" val="19482907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D2420034-51C1-6564-D8EE-09947FE13A20}"/>
              </a:ext>
            </a:extLst>
          </p:cNvPr>
          <p:cNvSpPr txBox="1">
            <a:spLocks/>
          </p:cNvSpPr>
          <p:nvPr/>
        </p:nvSpPr>
        <p:spPr>
          <a:xfrm>
            <a:off x="247136" y="388664"/>
            <a:ext cx="10867768"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a:solidFill>
                  <a:schemeClr val="bg1"/>
                </a:solidFill>
                <a:latin typeface="Poppins SemiBold" panose="00000700000000000000" pitchFamily="2" charset="0"/>
                <a:cs typeface="Poppins SemiBold" panose="00000700000000000000" pitchFamily="2" charset="0"/>
              </a:rPr>
              <a:t>PrEP Ring: Additional counseling messages regarding pregnancy and breastfeeding</a:t>
            </a:r>
          </a:p>
        </p:txBody>
      </p:sp>
      <p:sp>
        <p:nvSpPr>
          <p:cNvPr id="7" name="TextBox 6">
            <a:extLst>
              <a:ext uri="{FF2B5EF4-FFF2-40B4-BE49-F238E27FC236}">
                <a16:creationId xmlns:a16="http://schemas.microsoft.com/office/drawing/2014/main" id="{DF161C8E-FBA7-AC9B-C2BF-393C03B9C563}"/>
              </a:ext>
            </a:extLst>
          </p:cNvPr>
          <p:cNvSpPr txBox="1"/>
          <p:nvPr/>
        </p:nvSpPr>
        <p:spPr>
          <a:xfrm>
            <a:off x="11114904" y="98856"/>
            <a:ext cx="958532" cy="369332"/>
          </a:xfrm>
          <a:prstGeom prst="rect">
            <a:avLst/>
          </a:prstGeom>
          <a:solidFill>
            <a:schemeClr val="bg1"/>
          </a:solidFill>
        </p:spPr>
        <p:txBody>
          <a:bodyPr wrap="none" rtlCol="0">
            <a:spAutoFit/>
          </a:bodyPr>
          <a:lstStyle/>
          <a:p>
            <a:r>
              <a:rPr lang="en-US" b="1">
                <a:solidFill>
                  <a:schemeClr val="accent1"/>
                </a:solidFill>
              </a:rPr>
              <a:t>Annex 1</a:t>
            </a:r>
          </a:p>
        </p:txBody>
      </p:sp>
      <p:sp>
        <p:nvSpPr>
          <p:cNvPr id="9" name="TextBox 8">
            <a:extLst>
              <a:ext uri="{FF2B5EF4-FFF2-40B4-BE49-F238E27FC236}">
                <a16:creationId xmlns:a16="http://schemas.microsoft.com/office/drawing/2014/main" id="{BDC1F523-8B46-D177-EC79-93CB7109D5E8}"/>
              </a:ext>
            </a:extLst>
          </p:cNvPr>
          <p:cNvSpPr txBox="1"/>
          <p:nvPr/>
        </p:nvSpPr>
        <p:spPr>
          <a:xfrm>
            <a:off x="247136" y="1531664"/>
            <a:ext cx="11697728" cy="5062924"/>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anchor="t">
            <a:spAutoFit/>
          </a:bodyPr>
          <a:lstStyle/>
          <a:p>
            <a:pPr>
              <a:spcAft>
                <a:spcPts val="600"/>
              </a:spcAft>
            </a:pPr>
            <a:r>
              <a:rPr lang="en-US" b="1"/>
              <a:t>In general, the chances of getting HIV are higher during pregnancy and in the postpartum period.</a:t>
            </a:r>
            <a:endParaRPr lang="en-US" b="1">
              <a:cs typeface="Calibri"/>
            </a:endParaRPr>
          </a:p>
          <a:p>
            <a:pPr marL="285750" indent="-285750">
              <a:spcAft>
                <a:spcPts val="600"/>
              </a:spcAft>
              <a:buFont typeface="Arial" panose="020B0604020202020204" pitchFamily="34" charset="0"/>
              <a:buChar char="•"/>
            </a:pPr>
            <a:r>
              <a:rPr lang="en-US"/>
              <a:t>For most healthy people who live in areas where HIV is common, the potential benefits of oral PrEP and PrEP ring use during pregnancy and postpartum outweigh potential risks. Getting HIV is a greater health risk when compared to the potential risks of using either oral PrEP or the PrEP ring.</a:t>
            </a:r>
          </a:p>
          <a:p>
            <a:pPr marL="285750" indent="-285750">
              <a:spcAft>
                <a:spcPts val="600"/>
              </a:spcAft>
              <a:buFont typeface="Arial" panose="020B0604020202020204" pitchFamily="34" charset="0"/>
              <a:buChar char="•"/>
            </a:pPr>
            <a:r>
              <a:rPr lang="en-US"/>
              <a:t>There is no evidence that either oral PrEP or the PrEP ring increase the chance of birth defects, miscarriage, or other complications during pregnancy, postpartum, or while breastfeeding for the parent or child.</a:t>
            </a:r>
          </a:p>
          <a:p>
            <a:pPr marL="285750" indent="-285750">
              <a:spcAft>
                <a:spcPts val="600"/>
              </a:spcAft>
              <a:buFont typeface="Arial" panose="020B0604020202020204" pitchFamily="34" charset="0"/>
              <a:buChar char="•"/>
            </a:pPr>
            <a:r>
              <a:rPr lang="en-US"/>
              <a:t>Oral PrEP and the PrEP ring do not have any known negative interactions with the medications and supplements most commonly prescribed during pregnancy, postpartum, or while breastfeeding.</a:t>
            </a:r>
          </a:p>
          <a:p>
            <a:pPr marL="285750" indent="-285750">
              <a:spcAft>
                <a:spcPts val="600"/>
              </a:spcAft>
              <a:buFont typeface="Arial" panose="020B0604020202020204" pitchFamily="34" charset="0"/>
              <a:buChar char="•"/>
            </a:pPr>
            <a:r>
              <a:rPr lang="en-US"/>
              <a:t>Research has shown that oral PrEP and the PrEP ring are generally safe and well tolerated when used during breastfeeding. </a:t>
            </a:r>
          </a:p>
          <a:p>
            <a:pPr marL="285750" indent="-285750">
              <a:spcAft>
                <a:spcPts val="600"/>
              </a:spcAft>
              <a:buFont typeface="Arial" panose="020B0604020202020204" pitchFamily="34" charset="0"/>
              <a:buChar char="•"/>
            </a:pPr>
            <a:r>
              <a:rPr lang="en-US"/>
              <a:t>The amount of medication that may pass to the baby with oral PrEP or the PrEP ring during pregnancy and breastfeeding is very small and has not been shown to cause any serious health problems for babies.</a:t>
            </a:r>
          </a:p>
          <a:p>
            <a:pPr marL="285750" indent="-285750">
              <a:spcAft>
                <a:spcPts val="600"/>
              </a:spcAft>
              <a:buFont typeface="Arial" panose="020B0604020202020204" pitchFamily="34" charset="0"/>
              <a:buChar char="•"/>
            </a:pPr>
            <a:r>
              <a:rPr lang="en-US"/>
              <a:t>Oral PrEP and PrEP ring use during pregnancy and breastfeeding have not been shown to cause the baby to be too big or too small.</a:t>
            </a:r>
          </a:p>
          <a:p>
            <a:pPr marL="285750" indent="-285750">
              <a:spcAft>
                <a:spcPts val="600"/>
              </a:spcAft>
              <a:buFont typeface="Arial" panose="020B0604020202020204" pitchFamily="34" charset="0"/>
              <a:buChar char="•"/>
            </a:pPr>
            <a:r>
              <a:rPr lang="en-US"/>
              <a:t>Oral PrEP and PrEP ring use have not been shown to have any impact on a person’s ability to become pregnant in the future.</a:t>
            </a:r>
          </a:p>
        </p:txBody>
      </p:sp>
    </p:spTree>
    <p:extLst>
      <p:ext uri="{BB962C8B-B14F-4D97-AF65-F5344CB8AC3E}">
        <p14:creationId xmlns:p14="http://schemas.microsoft.com/office/powerpoint/2010/main" val="3580314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D2420034-51C1-6564-D8EE-09947FE13A20}"/>
              </a:ext>
            </a:extLst>
          </p:cNvPr>
          <p:cNvSpPr txBox="1">
            <a:spLocks/>
          </p:cNvSpPr>
          <p:nvPr/>
        </p:nvSpPr>
        <p:spPr>
          <a:xfrm>
            <a:off x="247136" y="388664"/>
            <a:ext cx="10867768" cy="114300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a:solidFill>
                  <a:schemeClr val="bg1"/>
                </a:solidFill>
                <a:latin typeface="Poppins SemiBold"/>
                <a:cs typeface="Poppins SemiBold"/>
              </a:rPr>
              <a:t>PrEP Ring: Additional counseling messages regarding pregnancy and breastfeeding </a:t>
            </a:r>
            <a:r>
              <a:rPr lang="en-US" sz="3000" i="1">
                <a:solidFill>
                  <a:schemeClr val="bg1"/>
                </a:solidFill>
                <a:latin typeface="Poppins SemiBold"/>
                <a:cs typeface="Poppins SemiBold"/>
              </a:rPr>
              <a:t>(continued)</a:t>
            </a:r>
            <a:endParaRPr lang="en-US" sz="3000" i="1">
              <a:solidFill>
                <a:schemeClr val="bg1"/>
              </a:solidFill>
              <a:latin typeface="Poppins SemiBold" panose="00000700000000000000" pitchFamily="2" charset="0"/>
              <a:cs typeface="Poppins SemiBold" panose="00000700000000000000" pitchFamily="2" charset="0"/>
            </a:endParaRPr>
          </a:p>
        </p:txBody>
      </p:sp>
      <p:sp>
        <p:nvSpPr>
          <p:cNvPr id="7" name="TextBox 6">
            <a:extLst>
              <a:ext uri="{FF2B5EF4-FFF2-40B4-BE49-F238E27FC236}">
                <a16:creationId xmlns:a16="http://schemas.microsoft.com/office/drawing/2014/main" id="{DF161C8E-FBA7-AC9B-C2BF-393C03B9C563}"/>
              </a:ext>
            </a:extLst>
          </p:cNvPr>
          <p:cNvSpPr txBox="1"/>
          <p:nvPr/>
        </p:nvSpPr>
        <p:spPr>
          <a:xfrm>
            <a:off x="11114904" y="98856"/>
            <a:ext cx="958532" cy="369332"/>
          </a:xfrm>
          <a:prstGeom prst="rect">
            <a:avLst/>
          </a:prstGeom>
          <a:solidFill>
            <a:schemeClr val="bg1"/>
          </a:solidFill>
        </p:spPr>
        <p:txBody>
          <a:bodyPr wrap="none" rtlCol="0">
            <a:spAutoFit/>
          </a:bodyPr>
          <a:lstStyle/>
          <a:p>
            <a:r>
              <a:rPr lang="en-US" b="1">
                <a:solidFill>
                  <a:schemeClr val="accent1"/>
                </a:solidFill>
              </a:rPr>
              <a:t>Annex 1</a:t>
            </a:r>
          </a:p>
        </p:txBody>
      </p:sp>
      <p:sp>
        <p:nvSpPr>
          <p:cNvPr id="9" name="TextBox 8">
            <a:extLst>
              <a:ext uri="{FF2B5EF4-FFF2-40B4-BE49-F238E27FC236}">
                <a16:creationId xmlns:a16="http://schemas.microsoft.com/office/drawing/2014/main" id="{BDC1F523-8B46-D177-EC79-93CB7109D5E8}"/>
              </a:ext>
            </a:extLst>
          </p:cNvPr>
          <p:cNvSpPr txBox="1"/>
          <p:nvPr/>
        </p:nvSpPr>
        <p:spPr>
          <a:xfrm>
            <a:off x="247136" y="1575689"/>
            <a:ext cx="11697728" cy="415498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a:spcAft>
                <a:spcPts val="600"/>
              </a:spcAft>
              <a:buFont typeface="Arial" panose="020B0604020202020204" pitchFamily="34" charset="0"/>
              <a:buChar char="•"/>
            </a:pPr>
            <a:r>
              <a:rPr lang="en-US"/>
              <a:t>Some people using oral PrEP or the PrEP ring experience side effects, with some side effects (such as nausea) that may be similar to pregnancy discomforts; these side effects are generally mild, not dangerous, and resolve quickly.</a:t>
            </a:r>
          </a:p>
          <a:p>
            <a:pPr marL="285750" indent="-285750">
              <a:spcAft>
                <a:spcPts val="600"/>
              </a:spcAft>
              <a:buFont typeface="Arial" panose="020B0604020202020204" pitchFamily="34" charset="0"/>
              <a:buChar char="•"/>
            </a:pPr>
            <a:r>
              <a:rPr lang="en-US"/>
              <a:t>The </a:t>
            </a:r>
            <a:r>
              <a:rPr lang="en-US" err="1"/>
              <a:t>PrEP</a:t>
            </a:r>
            <a:r>
              <a:rPr lang="en-US"/>
              <a:t> ring rests at the top of the vagina, right below the opening to the cervix, and in this position, it does not enter the uterus or touch the baby.</a:t>
            </a:r>
          </a:p>
          <a:p>
            <a:pPr marL="285750" indent="-285750">
              <a:spcAft>
                <a:spcPts val="600"/>
              </a:spcAft>
              <a:buFont typeface="Arial" panose="020B0604020202020204" pitchFamily="34" charset="0"/>
              <a:buChar char="•"/>
            </a:pPr>
            <a:r>
              <a:rPr lang="en-US"/>
              <a:t>The PrEP ring should be removed before delivering the baby, ideally when contractions start or when arriving at the hospital for delivery.</a:t>
            </a:r>
          </a:p>
          <a:p>
            <a:pPr marL="285750" indent="-285750">
              <a:spcAft>
                <a:spcPts val="600"/>
              </a:spcAft>
              <a:buFont typeface="Arial" panose="020B0604020202020204" pitchFamily="34" charset="0"/>
              <a:buChar char="•"/>
            </a:pPr>
            <a:r>
              <a:rPr lang="en-US"/>
              <a:t>It is recommended that individuals wait until 6 weeks after delivery to resume or start PrEP ring use and vaginal sex.</a:t>
            </a:r>
          </a:p>
          <a:p>
            <a:pPr marL="285750" indent="-285750">
              <a:spcAft>
                <a:spcPts val="600"/>
              </a:spcAft>
              <a:buFont typeface="Arial" panose="020B0604020202020204" pitchFamily="34" charset="0"/>
              <a:buChar char="•"/>
            </a:pPr>
            <a:r>
              <a:rPr lang="en-US"/>
              <a:t>Neither oral </a:t>
            </a:r>
            <a:r>
              <a:rPr lang="en-US" err="1"/>
              <a:t>PrEP</a:t>
            </a:r>
            <a:r>
              <a:rPr lang="en-US"/>
              <a:t> nor the </a:t>
            </a:r>
            <a:r>
              <a:rPr lang="en-US" err="1"/>
              <a:t>PrEP</a:t>
            </a:r>
            <a:r>
              <a:rPr lang="en-US"/>
              <a:t> ring have been shown to affect milk production or the taste or quality of breast milk.</a:t>
            </a:r>
          </a:p>
          <a:p>
            <a:pPr marL="285750" indent="-285750">
              <a:spcAft>
                <a:spcPts val="600"/>
              </a:spcAft>
              <a:buFont typeface="Arial" panose="020B0604020202020204" pitchFamily="34" charset="0"/>
              <a:buChar char="•"/>
            </a:pPr>
            <a:r>
              <a:rPr lang="en-US"/>
              <a:t>Even when using oral </a:t>
            </a:r>
            <a:r>
              <a:rPr lang="en-US" err="1"/>
              <a:t>PrEP</a:t>
            </a:r>
            <a:r>
              <a:rPr lang="en-US"/>
              <a:t> or the </a:t>
            </a:r>
            <a:r>
              <a:rPr lang="en-US" err="1"/>
              <a:t>PrEP</a:t>
            </a:r>
            <a:r>
              <a:rPr lang="en-US"/>
              <a:t> ring, exclusive breastfeeding for the first 6 months of life is still the recommended way of feeding infants, followed by continued breastfeeding with appropriate complementary foods for up to 2 years or beyond.</a:t>
            </a:r>
          </a:p>
          <a:p>
            <a:pPr marL="285750" indent="-285750">
              <a:spcAft>
                <a:spcPts val="600"/>
              </a:spcAft>
              <a:buFont typeface="Arial" panose="020B0604020202020204" pitchFamily="34" charset="0"/>
              <a:buChar char="•"/>
            </a:pPr>
            <a:r>
              <a:rPr lang="en-US"/>
              <a:t>Health care providers should explore whether the pregnant client is experiencing violence, and if so, discuss ways they can help them and their baby stay safe.</a:t>
            </a:r>
          </a:p>
        </p:txBody>
      </p:sp>
    </p:spTree>
    <p:extLst>
      <p:ext uri="{BB962C8B-B14F-4D97-AF65-F5344CB8AC3E}">
        <p14:creationId xmlns:p14="http://schemas.microsoft.com/office/powerpoint/2010/main" val="11521675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7BC7E-B6ED-0673-D4EA-FAD5BD9B3D3F}"/>
              </a:ext>
            </a:extLst>
          </p:cNvPr>
          <p:cNvSpPr>
            <a:spLocks noGrp="1"/>
          </p:cNvSpPr>
          <p:nvPr>
            <p:ph type="title"/>
          </p:nvPr>
        </p:nvSpPr>
        <p:spPr/>
        <p:txBody>
          <a:bodyPr/>
          <a:lstStyle/>
          <a:p>
            <a:r>
              <a:rPr lang="en-US"/>
              <a:t>Part One Check-in: Ring Basics</a:t>
            </a:r>
          </a:p>
        </p:txBody>
      </p:sp>
      <p:sp>
        <p:nvSpPr>
          <p:cNvPr id="3" name="Content Placeholder 2">
            <a:extLst>
              <a:ext uri="{FF2B5EF4-FFF2-40B4-BE49-F238E27FC236}">
                <a16:creationId xmlns:a16="http://schemas.microsoft.com/office/drawing/2014/main" id="{5C4E3D71-DB26-879F-5135-7CEC989056A2}"/>
              </a:ext>
            </a:extLst>
          </p:cNvPr>
          <p:cNvSpPr>
            <a:spLocks noGrp="1"/>
          </p:cNvSpPr>
          <p:nvPr>
            <p:ph idx="4294967295"/>
          </p:nvPr>
        </p:nvSpPr>
        <p:spPr>
          <a:xfrm>
            <a:off x="745297" y="1253330"/>
            <a:ext cx="10515601" cy="5413713"/>
          </a:xfrm>
        </p:spPr>
        <p:txBody>
          <a:bodyPr>
            <a:normAutofit fontScale="92500" lnSpcReduction="10000"/>
          </a:bodyPr>
          <a:lstStyle/>
          <a:p>
            <a:pPr marL="0" indent="0">
              <a:lnSpc>
                <a:spcPct val="150000"/>
              </a:lnSpc>
              <a:buNone/>
            </a:pPr>
            <a:r>
              <a:rPr lang="en-US" b="1"/>
              <a:t>The </a:t>
            </a:r>
            <a:r>
              <a:rPr lang="en-US" b="1" err="1"/>
              <a:t>PrEP</a:t>
            </a:r>
            <a:r>
              <a:rPr lang="en-US" b="1"/>
              <a:t> ring contains the drug </a:t>
            </a:r>
            <a:r>
              <a:rPr lang="en-US" b="1" err="1"/>
              <a:t>dapivirine</a:t>
            </a:r>
            <a:endParaRPr lang="en-US" b="1"/>
          </a:p>
          <a:p>
            <a:pPr marL="0" indent="0">
              <a:lnSpc>
                <a:spcPct val="150000"/>
              </a:lnSpc>
              <a:buNone/>
            </a:pPr>
            <a:r>
              <a:rPr lang="en-US"/>
              <a:t>1. How much </a:t>
            </a:r>
            <a:r>
              <a:rPr lang="en-US" err="1"/>
              <a:t>dapivirine</a:t>
            </a:r>
            <a:r>
              <a:rPr lang="en-US"/>
              <a:t> is in the ring?</a:t>
            </a:r>
          </a:p>
          <a:p>
            <a:pPr marL="0" indent="0">
              <a:lnSpc>
                <a:spcPct val="150000"/>
              </a:lnSpc>
              <a:buNone/>
            </a:pPr>
            <a:r>
              <a:rPr lang="en-US"/>
              <a:t>2. What class of medicine is </a:t>
            </a:r>
            <a:r>
              <a:rPr lang="en-US" err="1"/>
              <a:t>dapivirine</a:t>
            </a:r>
            <a:r>
              <a:rPr lang="en-US"/>
              <a:t>?</a:t>
            </a:r>
          </a:p>
          <a:p>
            <a:pPr marL="0" indent="0">
              <a:lnSpc>
                <a:spcPct val="150000"/>
              </a:lnSpc>
              <a:buNone/>
            </a:pPr>
            <a:r>
              <a:rPr lang="en-US"/>
              <a:t>3. How long is the ring intended to be left in place?</a:t>
            </a:r>
          </a:p>
          <a:p>
            <a:pPr marL="0" indent="0">
              <a:lnSpc>
                <a:spcPct val="150000"/>
              </a:lnSpc>
              <a:buNone/>
            </a:pPr>
            <a:endParaRPr lang="en-US"/>
          </a:p>
          <a:p>
            <a:pPr marL="0" indent="0">
              <a:lnSpc>
                <a:spcPct val="150000"/>
              </a:lnSpc>
              <a:buNone/>
            </a:pPr>
            <a:r>
              <a:rPr lang="en-US"/>
              <a:t>Bonus!</a:t>
            </a:r>
          </a:p>
          <a:p>
            <a:pPr marL="0" indent="0">
              <a:lnSpc>
                <a:spcPct val="150000"/>
              </a:lnSpc>
              <a:buNone/>
            </a:pPr>
            <a:r>
              <a:rPr lang="en-US"/>
              <a:t>If you had to guess…..In clinical trials, how can researchers determine whether the ring was used as intended?</a:t>
            </a:r>
          </a:p>
        </p:txBody>
      </p:sp>
    </p:spTree>
    <p:extLst>
      <p:ext uri="{BB962C8B-B14F-4D97-AF65-F5344CB8AC3E}">
        <p14:creationId xmlns:p14="http://schemas.microsoft.com/office/powerpoint/2010/main" val="20358618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E8693A7-EB4F-F691-3CC3-A12C6C208837}"/>
              </a:ext>
            </a:extLst>
          </p:cNvPr>
          <p:cNvSpPr>
            <a:spLocks noGrp="1"/>
          </p:cNvSpPr>
          <p:nvPr>
            <p:ph type="body" sz="quarter" idx="13"/>
          </p:nvPr>
        </p:nvSpPr>
        <p:spPr/>
        <p:txBody>
          <a:bodyPr/>
          <a:lstStyle/>
          <a:p>
            <a:r>
              <a:rPr lang="en-US"/>
              <a:t>2</a:t>
            </a:r>
          </a:p>
        </p:txBody>
      </p:sp>
      <p:sp>
        <p:nvSpPr>
          <p:cNvPr id="5" name="Text Placeholder 4">
            <a:extLst>
              <a:ext uri="{FF2B5EF4-FFF2-40B4-BE49-F238E27FC236}">
                <a16:creationId xmlns:a16="http://schemas.microsoft.com/office/drawing/2014/main" id="{0AF915E1-019A-DD57-E101-5667CF1EBA87}"/>
              </a:ext>
            </a:extLst>
          </p:cNvPr>
          <p:cNvSpPr>
            <a:spLocks noGrp="1"/>
          </p:cNvSpPr>
          <p:nvPr>
            <p:ph type="body" sz="quarter" idx="14"/>
          </p:nvPr>
        </p:nvSpPr>
        <p:spPr/>
        <p:txBody>
          <a:bodyPr/>
          <a:lstStyle/>
          <a:p>
            <a:r>
              <a:rPr lang="en-US" err="1"/>
              <a:t>PrEP</a:t>
            </a:r>
            <a:r>
              <a:rPr lang="en-US"/>
              <a:t> Ring Research Overview</a:t>
            </a:r>
          </a:p>
        </p:txBody>
      </p:sp>
    </p:spTree>
    <p:extLst>
      <p:ext uri="{BB962C8B-B14F-4D97-AF65-F5344CB8AC3E}">
        <p14:creationId xmlns:p14="http://schemas.microsoft.com/office/powerpoint/2010/main" val="811260910"/>
      </p:ext>
    </p:extLst>
  </p:cSld>
  <p:clrMapOvr>
    <a:masterClrMapping/>
  </p:clrMapOvr>
</p:sld>
</file>

<file path=ppt/theme/theme1.xml><?xml version="1.0" encoding="utf-8"?>
<a:theme xmlns:a="http://schemas.openxmlformats.org/drawingml/2006/main" name="MosaicColorThemeADJ">
  <a:themeElements>
    <a:clrScheme name="MOSAIC Template Colors">
      <a:dk1>
        <a:srgbClr val="625E58"/>
      </a:dk1>
      <a:lt1>
        <a:srgbClr val="FFFFFF"/>
      </a:lt1>
      <a:dk2>
        <a:srgbClr val="625E58"/>
      </a:dk2>
      <a:lt2>
        <a:srgbClr val="E7E6E6"/>
      </a:lt2>
      <a:accent1>
        <a:srgbClr val="29676B"/>
      </a:accent1>
      <a:accent2>
        <a:srgbClr val="AF3158"/>
      </a:accent2>
      <a:accent3>
        <a:srgbClr val="DE9F3B"/>
      </a:accent3>
      <a:accent4>
        <a:srgbClr val="645F59"/>
      </a:accent4>
      <a:accent5>
        <a:srgbClr val="50A849"/>
      </a:accent5>
      <a:accent6>
        <a:srgbClr val="919191"/>
      </a:accent6>
      <a:hlink>
        <a:srgbClr val="057AB2"/>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SAIC_PPT Presentation Template_FINAL_Dec2022" id="{AAB2FF4A-0917-7F49-9A60-63A97956A801}" vid="{4ECF3E5A-6ED2-834E-873F-47F54C865BE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A8F0ACE12F80A4794329C3456661B9E" ma:contentTypeVersion="18" ma:contentTypeDescription="Create a new document." ma:contentTypeScope="" ma:versionID="db235ef9cd5e4203c8c5e0ffb862b242">
  <xsd:schema xmlns:xsd="http://www.w3.org/2001/XMLSchema" xmlns:xs="http://www.w3.org/2001/XMLSchema" xmlns:p="http://schemas.microsoft.com/office/2006/metadata/properties" xmlns:ns2="1865d82a-bf83-4eaa-817a-e97c662b7d46" xmlns:ns3="d35616bd-f3ab-4ee4-8f55-73cb5167d911" targetNamespace="http://schemas.microsoft.com/office/2006/metadata/properties" ma:root="true" ma:fieldsID="ef0a53d1d17084104c8ff2252ea4822d" ns2:_="" ns3:_="">
    <xsd:import namespace="1865d82a-bf83-4eaa-817a-e97c662b7d46"/>
    <xsd:import namespace="d35616bd-f3ab-4ee4-8f55-73cb5167d91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65d82a-bf83-4eaa-817a-e97c662b7d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955067c-4844-4e4f-970b-73b17f11172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35616bd-f3ab-4ee4-8f55-73cb5167d91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44e5cab-ca8b-48ba-a99c-e62ef9b13973}" ma:internalName="TaxCatchAll" ma:showField="CatchAllData" ma:web="d35616bd-f3ab-4ee4-8f55-73cb5167d91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d35616bd-f3ab-4ee4-8f55-73cb5167d911" xsi:nil="true"/>
    <lcf76f155ced4ddcb4097134ff3c332f xmlns="1865d82a-bf83-4eaa-817a-e97c662b7d46">
      <Terms xmlns="http://schemas.microsoft.com/office/infopath/2007/PartnerControls"/>
    </lcf76f155ced4ddcb4097134ff3c332f>
    <SharedWithUsers xmlns="d35616bd-f3ab-4ee4-8f55-73cb5167d911">
      <UserInfo>
        <DisplayName>Morgan Garcia</DisplayName>
        <AccountId>20</AccountId>
        <AccountType/>
      </UserInfo>
      <UserInfo>
        <DisplayName>Ashley Mayo</DisplayName>
        <AccountId>144</AccountId>
        <AccountType/>
      </UserInfo>
      <UserInfo>
        <DisplayName>Tara McClure</DisplayName>
        <AccountId>30</AccountId>
        <AccountType/>
      </UserInfo>
      <UserInfo>
        <DisplayName>Katie Schwartz</DisplayName>
        <AccountId>15</AccountId>
        <AccountType/>
      </UserInfo>
      <UserInfo>
        <DisplayName>Katie Williams</DisplayName>
        <AccountId>26</AccountId>
        <AccountType/>
      </UserInfo>
      <UserInfo>
        <DisplayName>Carolyne Akello</DisplayName>
        <AccountId>742</AccountId>
        <AccountType/>
      </UserInfo>
      <UserInfo>
        <DisplayName>Emily Wendel</DisplayName>
        <AccountId>1744</AccountId>
        <AccountType/>
      </UserInfo>
      <UserInfo>
        <DisplayName>Njambi Njuguna</DisplayName>
        <AccountId>37</AccountId>
        <AccountType/>
      </UserInfo>
      <UserInfo>
        <DisplayName>Bongiwe Khumalo</DisplayName>
        <AccountId>860</AccountId>
        <AccountType/>
      </UserInfo>
      <UserInfo>
        <DisplayName>Marga Eichleay</DisplayName>
        <AccountId>29</AccountId>
        <AccountType/>
      </UserInfo>
      <UserInfo>
        <DisplayName>Casey Bishopp</DisplayName>
        <AccountId>16</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4936254-E322-4885-9FD3-7949E47B5FCF}">
  <ds:schemaRefs>
    <ds:schemaRef ds:uri="1865d82a-bf83-4eaa-817a-e97c662b7d46"/>
    <ds:schemaRef ds:uri="d35616bd-f3ab-4ee4-8f55-73cb5167d91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36EBD7C-FDA1-47A0-8E65-4816BEEBFFC4}">
  <ds:schemaRefs>
    <ds:schemaRef ds:uri="http://www.w3.org/XML/1998/namespace"/>
    <ds:schemaRef ds:uri="http://schemas.microsoft.com/office/2006/documentManagement/types"/>
    <ds:schemaRef ds:uri="http://purl.org/dc/dcmitype/"/>
    <ds:schemaRef ds:uri="http://schemas.openxmlformats.org/package/2006/metadata/core-properties"/>
    <ds:schemaRef ds:uri="http://purl.org/dc/terms/"/>
    <ds:schemaRef ds:uri="1865d82a-bf83-4eaa-817a-e97c662b7d46"/>
    <ds:schemaRef ds:uri="http://schemas.microsoft.com/office/infopath/2007/PartnerControls"/>
    <ds:schemaRef ds:uri="d35616bd-f3ab-4ee4-8f55-73cb5167d911"/>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43479079-273F-4AE9-85C4-98276B00939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CATALYST PPT Presentation Template_FINAL Dec 2022</Template>
  <TotalTime>29</TotalTime>
  <Words>10002</Words>
  <Application>Microsoft Office PowerPoint</Application>
  <PresentationFormat>Widescreen</PresentationFormat>
  <Paragraphs>809</Paragraphs>
  <Slides>73</Slides>
  <Notes>46</Notes>
  <HiddenSlides>0</HiddenSlides>
  <MMClips>0</MMClips>
  <ScaleCrop>false</ScaleCrop>
  <HeadingPairs>
    <vt:vector size="4" baseType="variant">
      <vt:variant>
        <vt:lpstr>Theme</vt:lpstr>
      </vt:variant>
      <vt:variant>
        <vt:i4>1</vt:i4>
      </vt:variant>
      <vt:variant>
        <vt:lpstr>Slide Titles</vt:lpstr>
      </vt:variant>
      <vt:variant>
        <vt:i4>73</vt:i4>
      </vt:variant>
    </vt:vector>
  </HeadingPairs>
  <TitlesOfParts>
    <vt:vector size="74" baseType="lpstr">
      <vt:lpstr>MosaicColorThemeADJ</vt:lpstr>
      <vt:lpstr>Dapivirine Vaginal Ring “PrEP Ring”</vt:lpstr>
      <vt:lpstr>Training Overview</vt:lpstr>
      <vt:lpstr>A note about this training…</vt:lpstr>
      <vt:lpstr>PowerPoint Presentation</vt:lpstr>
      <vt:lpstr>Vaginal rings – an overview</vt:lpstr>
      <vt:lpstr>What is the PrEP ring?</vt:lpstr>
      <vt:lpstr>What is dapivirine?</vt:lpstr>
      <vt:lpstr>Part One Check-in: Ring Basics</vt:lpstr>
      <vt:lpstr>PowerPoint Presentation</vt:lpstr>
      <vt:lpstr>PrEP Ring Clinical Trials – Overview </vt:lpstr>
      <vt:lpstr>PrEP Ring Phase III Trials At-A-Glance</vt:lpstr>
      <vt:lpstr>PrEP Ring Phase III Trials: Efficacy results</vt:lpstr>
      <vt:lpstr>PrEP Ring Phase III Trials: Safety results</vt:lpstr>
      <vt:lpstr>PrEP Ring Phase IIIB/Open-label Trials At-A-Glance</vt:lpstr>
      <vt:lpstr>PrEP Ring Open-label Trials: Summary results</vt:lpstr>
      <vt:lpstr>PrEP Ring: Efficacy summary</vt:lpstr>
      <vt:lpstr>PrEP Ring Trials: Results in additional populations</vt:lpstr>
      <vt:lpstr>Part Two Check-In: Research to Date</vt:lpstr>
      <vt:lpstr>Part Two Check-In: Research to Date</vt:lpstr>
      <vt:lpstr>PowerPoint Presentation</vt:lpstr>
      <vt:lpstr>PrEP Ring Implementation  Overview</vt:lpstr>
      <vt:lpstr>PrEP Ring: Indications and contraindications</vt:lpstr>
      <vt:lpstr>Dispensing the PrEP ring</vt:lpstr>
      <vt:lpstr>PrEP Ring Use Instructions</vt:lpstr>
      <vt:lpstr>PrEP Ring: Intermittent use</vt:lpstr>
      <vt:lpstr>For Clients: Preparing to insert the ring</vt:lpstr>
      <vt:lpstr>For Clients : Insertion instructions</vt:lpstr>
      <vt:lpstr>For Clients : Removing the ring</vt:lpstr>
      <vt:lpstr>For Clients : PrEP ring return and disposal</vt:lpstr>
      <vt:lpstr>For Providers: PrEP ring insertion, removal &amp; disposal</vt:lpstr>
      <vt:lpstr>PrEP Ring: Managing side effects</vt:lpstr>
      <vt:lpstr>PrEP Ring:  Managing side effects, continued</vt:lpstr>
      <vt:lpstr>PrEP Ring: Pauses and discontinuations</vt:lpstr>
      <vt:lpstr>PrEP Ring: Use during pregnancy</vt:lpstr>
      <vt:lpstr>PrEP Ring: Removal during pregnancy</vt:lpstr>
      <vt:lpstr>PrEP Ring: Starting or re-starting after delivery</vt:lpstr>
      <vt:lpstr>PrEP Ring: Starting or re-starting after pregnancy loss</vt:lpstr>
      <vt:lpstr>PrEP Ring: Compatibility with medicines commonly used in antenatal and postnatal periods</vt:lpstr>
      <vt:lpstr>PrEP Ring: Use during breastfeeding</vt:lpstr>
      <vt:lpstr>PrEP Ring: Use by trans and non-binary people</vt:lpstr>
      <vt:lpstr>PrEP Ring: Storage</vt:lpstr>
      <vt:lpstr>The PrEP Ring and Intimate Partner Violence</vt:lpstr>
      <vt:lpstr>The PrEP Ring and Intimate Partner Violence</vt:lpstr>
      <vt:lpstr>Part Three Check-In: PrEP ring implementation</vt:lpstr>
      <vt:lpstr>Part Three Check-In: PrEP ring implementation</vt:lpstr>
      <vt:lpstr>Part Three Check-In: PrEP ring implementation</vt:lpstr>
      <vt:lpstr>Part Three Check-In: Ring Implementation</vt:lpstr>
      <vt:lpstr>Part Three Check-In: PrEP ring implementation</vt:lpstr>
      <vt:lpstr>PowerPoint Presentation</vt:lpstr>
      <vt:lpstr>PrEP Ring: Counseling considerations</vt:lpstr>
      <vt:lpstr>PrEP Ring: Counseling considerations</vt:lpstr>
      <vt:lpstr>PrEP Ring: Counseling considerations</vt:lpstr>
      <vt:lpstr>PrEP Ring: Counseling considerations</vt:lpstr>
      <vt:lpstr>PrEP Ring: Counseling considerations</vt:lpstr>
      <vt:lpstr>PrEP Ring: Counseling considerations</vt:lpstr>
      <vt:lpstr>PrEP Ring: Counseling considerations</vt:lpstr>
      <vt:lpstr>Case Scenario: PrEP ring discoloration</vt:lpstr>
      <vt:lpstr>Case Scenario: PrEP ring placement</vt:lpstr>
      <vt:lpstr>Case Scenario: PrEP ring size</vt:lpstr>
      <vt:lpstr>Case Scenario: Cervicitis</vt:lpstr>
      <vt:lpstr>Case Scenario: Transgender clients</vt:lpstr>
      <vt:lpstr>Case Scenario: Pregnancy</vt:lpstr>
      <vt:lpstr>Case Scenario: Partner concerns</vt:lpstr>
      <vt:lpstr>Case Scenario: Anal sex</vt:lpstr>
      <vt:lpstr>PowerPoint Presentation</vt:lpstr>
      <vt:lpstr>PrEP Ring: Providers’ frequently asked questions</vt:lpstr>
      <vt:lpstr>PrEP Ring: Providers’ frequently asked questions</vt:lpstr>
      <vt:lpstr>PrEP Ring: Providers’ frequently asked questions</vt:lpstr>
      <vt:lpstr>PrEP Ring: Clients’ frequently asked questions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Morgan Garcia</dc:creator>
  <cp:lastModifiedBy>Morgan Garcia</cp:lastModifiedBy>
  <cp:revision>5</cp:revision>
  <dcterms:created xsi:type="dcterms:W3CDTF">2023-01-04T17:50:15Z</dcterms:created>
  <dcterms:modified xsi:type="dcterms:W3CDTF">2023-04-14T14:18:39Z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0x010100EA8F0ACE12F80A4794329C3456661B9E</vt:lpwstr>
  </property>
  <property fmtid="{D5CDD505-2E9C-101B-9397-08002B2CF9AE}" pid="3" name="MediaServiceImageTags">
    <vt:lpwstr/>
  </property>
</Properties>
</file>