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sldIdLst>
    <p:sldId id="303" r:id="rId5"/>
    <p:sldId id="276" r:id="rId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58D411-2848-6118-3BD4-2F7026B1C649}" name="Ashley Mayo" initials="AM" userId="S::AMayo@fhi360.org::7b0347e3-e893-48f6-af4a-3fd1d59def47" providerId="AD"/>
  <p188:author id="{93B30F80-C175-FF1C-416C-989800690B99}" name="Tara McClure" initials="TM" userId="S::TMcClure@fhi360.org::e5439c73-25d8-48a5-8dcb-87907cf33aad" providerId="AD"/>
  <p188:author id="{81F5B1FF-BA8D-117E-49CD-FB579DE952C2}" name="Morgan Garcia" initials="MG" userId="S::MGarcia@fhi360.org::df38321e-dbf4-4ff3-94ab-6142781cfa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F59"/>
    <a:srgbClr val="05978E"/>
    <a:srgbClr val="E28700"/>
    <a:srgbClr val="DE5700"/>
    <a:srgbClr val="E9EFF0"/>
    <a:srgbClr val="FDFAF6"/>
    <a:srgbClr val="F5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2A5BB-9B4A-49C2-8274-F0975CB96151}" v="1" dt="2023-03-16T15:19:21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42" d="100"/>
          <a:sy n="42" d="100"/>
        </p:scale>
        <p:origin x="21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063B-6453-2A42-8D03-76AE5EA5A9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1441047"/>
            <a:ext cx="5639907" cy="2898769"/>
          </a:xfrm>
        </p:spPr>
        <p:txBody>
          <a:bodyPr lIns="1371600" rIns="685800" anchor="b">
            <a:normAutofit/>
          </a:bodyPr>
          <a:lstStyle>
            <a:lvl1pPr algn="l">
              <a:defRPr sz="2362" b="0" i="0">
                <a:solidFill>
                  <a:schemeClr val="bg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 dirty="0"/>
              <a:t>Add Presentation Title Here</a:t>
            </a:r>
            <a:br>
              <a:rPr lang="en-US" dirty="0"/>
            </a:br>
            <a:r>
              <a:rPr lang="en-US" dirty="0"/>
              <a:t>Add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053FB-3181-5D49-BE63-400BC05649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5051485"/>
            <a:ext cx="5639907" cy="2391656"/>
          </a:xfrm>
        </p:spPr>
        <p:txBody>
          <a:bodyPr lIns="1371600">
            <a:normAutofit/>
          </a:bodyPr>
          <a:lstStyle>
            <a:lvl1pPr marL="0" indent="0" algn="l">
              <a:spcBef>
                <a:spcPts val="225"/>
              </a:spcBef>
              <a:buNone/>
              <a:defRPr sz="900" b="0" i="0" cap="all" spc="141" baseline="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257169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8" indent="0" algn="ctr">
              <a:buNone/>
              <a:defRPr sz="900"/>
            </a:lvl4pPr>
            <a:lvl5pPr marL="1028678" indent="0" algn="ctr">
              <a:buNone/>
              <a:defRPr sz="900"/>
            </a:lvl5pPr>
            <a:lvl6pPr marL="1285847" indent="0" algn="ctr">
              <a:buNone/>
              <a:defRPr sz="900"/>
            </a:lvl6pPr>
            <a:lvl7pPr marL="1543016" indent="0" algn="ctr">
              <a:buNone/>
              <a:defRPr sz="900"/>
            </a:lvl7pPr>
            <a:lvl8pPr marL="1800186" indent="0" algn="ctr">
              <a:buNone/>
              <a:defRPr sz="900"/>
            </a:lvl8pPr>
            <a:lvl9pPr marL="2057355" indent="0" algn="ctr">
              <a:buNone/>
              <a:defRPr sz="900"/>
            </a:lvl9pPr>
          </a:lstStyle>
          <a:p>
            <a:r>
              <a:rPr lang="en-US" dirty="0"/>
              <a:t>Add Presentation Subtitle Here</a:t>
            </a:r>
          </a:p>
          <a:p>
            <a:r>
              <a:rPr lang="en-US" dirty="0"/>
              <a:t>Name, Affiliation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36CA5-FA41-0141-9D8B-BF11B31A8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1895"/>
            <a:ext cx="278606" cy="2127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3B9E3-6662-1340-2736-AB7A5C5E73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085" y="8282777"/>
            <a:ext cx="1134066" cy="787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ACE14-FD76-C9BD-CADC-DFB10562DC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45" y="8245685"/>
            <a:ext cx="1055861" cy="813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347875-EB65-8232-6208-87FCA342CD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51" y="8064416"/>
            <a:ext cx="737465" cy="1270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650499-5343-4C53-68E0-E211956F83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095" y="8224774"/>
            <a:ext cx="1050296" cy="7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0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Go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5CE729-EF4F-E94A-85D2-3668AEFAA5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337"/>
            <a:ext cx="279339" cy="10229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C2E576-8369-45BC-A089-0B31C7F1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6A08E6-2B96-4F88-B6EB-F6B8ADFF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950489"/>
            <a:ext cx="5443538" cy="6971795"/>
          </a:xfrm>
        </p:spPr>
        <p:txBody>
          <a:bodyPr>
            <a:noAutofit/>
          </a:bodyPr>
          <a:lstStyle>
            <a:lvl1pPr marL="128585" indent="-128585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85754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64292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90009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7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--Go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5CE729-EF4F-E94A-85D2-3668AEFAA5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337"/>
            <a:ext cx="279339" cy="102291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B1B3EC-872B-4194-A0DB-1BDA946FB21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70508" y="1950489"/>
            <a:ext cx="2644517" cy="6971795"/>
          </a:xfrm>
        </p:spPr>
        <p:txBody>
          <a:bodyPr>
            <a:noAutofit/>
          </a:bodyPr>
          <a:lstStyle>
            <a:lvl1pPr marL="128585" indent="-128585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85754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64292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90009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15CB24-8436-4EEF-A592-7C06AD8B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9" y="1950489"/>
            <a:ext cx="2644517" cy="6971795"/>
          </a:xfrm>
        </p:spPr>
        <p:txBody>
          <a:bodyPr>
            <a:noAutofit/>
          </a:bodyPr>
          <a:lstStyle>
            <a:lvl1pPr marL="128585" indent="-128585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85754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64292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90009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D3F024-36A0-426B-A8DC-BC1B10A4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40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-Te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CFD60-40D4-3345-8773-F42ECF9D1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337"/>
            <a:ext cx="279339" cy="10229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C25052-BA82-416E-8995-D251565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607E55-5539-4E64-B48A-CA7163A6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950489"/>
            <a:ext cx="5443538" cy="6971795"/>
          </a:xfrm>
        </p:spPr>
        <p:txBody>
          <a:bodyPr>
            <a:noAutofit/>
          </a:bodyPr>
          <a:lstStyle>
            <a:lvl1pPr marL="128585" indent="-128585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85754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64292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90009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9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-Te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CFD60-40D4-3345-8773-F42ECF9D1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337"/>
            <a:ext cx="279339" cy="102291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69E144-BFE2-4CC2-BE63-EAD3E30B0AA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70508" y="1950489"/>
            <a:ext cx="2644517" cy="6971795"/>
          </a:xfrm>
        </p:spPr>
        <p:txBody>
          <a:bodyPr>
            <a:noAutofit/>
          </a:bodyPr>
          <a:lstStyle>
            <a:lvl1pPr marL="128585" indent="-128585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85754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64292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90009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71E526-EFDA-4787-8B6A-FAB88878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9" y="1950489"/>
            <a:ext cx="2644517" cy="6971795"/>
          </a:xfrm>
        </p:spPr>
        <p:txBody>
          <a:bodyPr>
            <a:noAutofit/>
          </a:bodyPr>
          <a:lstStyle>
            <a:lvl1pPr marL="128585" indent="-128585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85754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64292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90009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C519C8-34B2-4606-9A3B-B2B6A386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8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315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52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410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l">
    <p:bg>
      <p:bgPr>
        <a:solidFill>
          <a:srgbClr val="0266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53B96F-08DD-469C-9F8C-D31ACBFA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nk">
    <p:bg>
      <p:bgPr>
        <a:solidFill>
          <a:srgbClr val="AF315A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30B7A9-3A89-6E4C-ADF6-FA23B9E6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old">
    <p:bg>
      <p:bgPr>
        <a:solidFill>
          <a:srgbClr val="E0A141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B6B67-225D-474B-A9EC-88515CA9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4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Photo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uple of wome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FB7E668C-EDC6-BD6B-645B-A91850FA2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" y="0"/>
            <a:ext cx="6858004" cy="990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B24FB4-FBDB-BCDD-8726-2003B5B5C3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858000" cy="990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B9E195-1A02-E6B3-24D0-FAB94BBF2588}"/>
              </a:ext>
            </a:extLst>
          </p:cNvPr>
          <p:cNvSpPr/>
          <p:nvPr userDrawn="1"/>
        </p:nvSpPr>
        <p:spPr>
          <a:xfrm>
            <a:off x="-1" y="6516723"/>
            <a:ext cx="6858001" cy="208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D41F857F-4A06-C174-6986-639EC00395DD}"/>
              </a:ext>
            </a:extLst>
          </p:cNvPr>
          <p:cNvSpPr/>
          <p:nvPr userDrawn="1"/>
        </p:nvSpPr>
        <p:spPr>
          <a:xfrm rot="5400000">
            <a:off x="-515224" y="6760455"/>
            <a:ext cx="2623750" cy="1593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3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3F4F93-1E7C-F640-8BE4-319E5E0030AD}"/>
              </a:ext>
            </a:extLst>
          </p:cNvPr>
          <p:cNvSpPr/>
          <p:nvPr/>
        </p:nvSpPr>
        <p:spPr>
          <a:xfrm>
            <a:off x="-1" y="6516723"/>
            <a:ext cx="6858001" cy="208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CABD8D1B-840A-9645-AFC3-1C4C2EF2D27A}"/>
              </a:ext>
            </a:extLst>
          </p:cNvPr>
          <p:cNvSpPr/>
          <p:nvPr/>
        </p:nvSpPr>
        <p:spPr>
          <a:xfrm rot="5400000">
            <a:off x="-515224" y="6760455"/>
            <a:ext cx="2623750" cy="1593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3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4BA3B2-F362-964A-A00A-57A23CDA2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396" y="6297780"/>
            <a:ext cx="1338138" cy="2630502"/>
          </a:xfrm>
        </p:spPr>
        <p:txBody>
          <a:bodyPr lIns="914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399" b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 1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AFA2E06-3ACE-5649-834D-18FF5D35F7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4621" y="6251974"/>
            <a:ext cx="4436945" cy="2623750"/>
          </a:xfrm>
        </p:spPr>
        <p:txBody>
          <a:bodyPr anchor="ctr">
            <a:normAutofit/>
          </a:bodyPr>
          <a:lstStyle>
            <a:lvl1pPr marL="0" indent="0">
              <a:buNone/>
              <a:defRPr sz="1688" b="1" cap="all" spc="56" baseline="0">
                <a:solidFill>
                  <a:schemeClr val="accent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Add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604452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al">
    <p:bg>
      <p:bgPr>
        <a:solidFill>
          <a:srgbClr val="0266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D1475-7176-2948-9793-B78039E83F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337"/>
            <a:ext cx="279339" cy="10229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55E129-83E0-3A46-AF56-E1BAEB25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87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nk">
    <p:bg>
      <p:bgPr>
        <a:solidFill>
          <a:srgbClr val="AF315A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B0BC5F-C487-A744-9239-01BA7E5D1E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2337"/>
            <a:ext cx="279339" cy="10229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C2EEB0-D3B9-B449-BE0E-901ADF19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29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old">
    <p:bg>
      <p:bgPr>
        <a:solidFill>
          <a:srgbClr val="E0A141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04DB06-2BB7-FA4D-9DA1-8DE92897C0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337"/>
            <a:ext cx="279339" cy="10229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17282B-4C54-3F4D-9CDA-5B7D607E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68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A5C8800-B6EF-A145-A1F1-96E4FF5167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rgbClr val="02666D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811865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he Tea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78A47C4-1320-9047-8046-FA0DB1A98318}"/>
              </a:ext>
            </a:extLst>
          </p:cNvPr>
          <p:cNvSpPr txBox="1">
            <a:spLocks/>
          </p:cNvSpPr>
          <p:nvPr/>
        </p:nvSpPr>
        <p:spPr>
          <a:xfrm>
            <a:off x="1" y="275825"/>
            <a:ext cx="5915025" cy="1651000"/>
          </a:xfrm>
          <a:prstGeom prst="rect">
            <a:avLst/>
          </a:prstGeom>
        </p:spPr>
        <p:txBody>
          <a:bodyPr vert="horz" lIns="452628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cap="all" spc="150" baseline="0">
                <a:solidFill>
                  <a:srgbClr val="02666D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r>
              <a:rPr lang="en-US" sz="1688" dirty="0"/>
              <a:t>Meet the Team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764CF7B-840F-2D41-ED09-59B769EDD88F}"/>
              </a:ext>
            </a:extLst>
          </p:cNvPr>
          <p:cNvSpPr txBox="1">
            <a:spLocks/>
          </p:cNvSpPr>
          <p:nvPr userDrawn="1"/>
        </p:nvSpPr>
        <p:spPr>
          <a:xfrm>
            <a:off x="1" y="275825"/>
            <a:ext cx="5915025" cy="1651000"/>
          </a:xfrm>
          <a:prstGeom prst="rect">
            <a:avLst/>
          </a:prstGeom>
        </p:spPr>
        <p:txBody>
          <a:bodyPr vert="horz" lIns="452628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cap="all" spc="150" baseline="0">
                <a:solidFill>
                  <a:srgbClr val="02666D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r>
              <a:rPr lang="en-US" sz="1688" dirty="0">
                <a:solidFill>
                  <a:schemeClr val="accent1"/>
                </a:solidFill>
              </a:rPr>
              <a:t>Meet the Team</a:t>
            </a:r>
          </a:p>
        </p:txBody>
      </p:sp>
    </p:spTree>
    <p:extLst>
      <p:ext uri="{BB962C8B-B14F-4D97-AF65-F5344CB8AC3E}">
        <p14:creationId xmlns:p14="http://schemas.microsoft.com/office/powerpoint/2010/main" val="327267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women sitting on a bed&#10;&#10;Description automatically generated with low confidence">
            <a:extLst>
              <a:ext uri="{FF2B5EF4-FFF2-40B4-BE49-F238E27FC236}">
                <a16:creationId xmlns:a16="http://schemas.microsoft.com/office/drawing/2014/main" id="{61E110E7-E123-F276-8AD4-28D7AAE0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F28414-4EED-FB93-56C2-412A14F6E9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858000" cy="990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67A2A-0E3F-ED7B-908F-DA0C25325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4006" t="78" r="-1" b="-78"/>
          <a:stretch/>
        </p:blipFill>
        <p:spPr>
          <a:xfrm>
            <a:off x="4389455" y="0"/>
            <a:ext cx="2468547" cy="990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D26820-EDFB-7F15-B829-80F4642B3979}"/>
              </a:ext>
            </a:extLst>
          </p:cNvPr>
          <p:cNvSpPr/>
          <p:nvPr userDrawn="1"/>
        </p:nvSpPr>
        <p:spPr>
          <a:xfrm>
            <a:off x="-1" y="6516723"/>
            <a:ext cx="6858001" cy="208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EA2946DD-A6C7-0A3D-35B9-E5B90FF64163}"/>
              </a:ext>
            </a:extLst>
          </p:cNvPr>
          <p:cNvSpPr/>
          <p:nvPr userDrawn="1"/>
        </p:nvSpPr>
        <p:spPr>
          <a:xfrm rot="5400000">
            <a:off x="-515224" y="6760455"/>
            <a:ext cx="2623750" cy="1593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26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FFB380-79DD-9AB1-25DF-283BBD8E282C}"/>
              </a:ext>
            </a:extLst>
          </p:cNvPr>
          <p:cNvSpPr/>
          <p:nvPr userDrawn="1"/>
        </p:nvSpPr>
        <p:spPr>
          <a:xfrm>
            <a:off x="-1" y="6516723"/>
            <a:ext cx="6858001" cy="208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14C0A663-45FD-78F6-92BB-67D71A98BFA4}"/>
              </a:ext>
            </a:extLst>
          </p:cNvPr>
          <p:cNvSpPr/>
          <p:nvPr userDrawn="1"/>
        </p:nvSpPr>
        <p:spPr>
          <a:xfrm rot="5400000">
            <a:off x="-515224" y="6760455"/>
            <a:ext cx="2623750" cy="1593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26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411D53B-2C17-0513-DAAF-C9EEA0ACA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396" y="6297780"/>
            <a:ext cx="1338138" cy="2630502"/>
          </a:xfrm>
        </p:spPr>
        <p:txBody>
          <a:bodyPr lIns="914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5399" b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 1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F01515E3-006C-9ED8-FA17-B99B5E3067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4621" y="6251974"/>
            <a:ext cx="4436945" cy="2623750"/>
          </a:xfrm>
        </p:spPr>
        <p:txBody>
          <a:bodyPr anchor="ctr">
            <a:normAutofit/>
          </a:bodyPr>
          <a:lstStyle>
            <a:lvl1pPr marL="0" indent="0">
              <a:buNone/>
              <a:defRPr sz="1688" b="1" cap="all" spc="56" baseline="0">
                <a:solidFill>
                  <a:schemeClr val="accent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Add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57445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, tree&#10;&#10;Description automatically generated">
            <a:extLst>
              <a:ext uri="{FF2B5EF4-FFF2-40B4-BE49-F238E27FC236}">
                <a16:creationId xmlns:a16="http://schemas.microsoft.com/office/drawing/2014/main" id="{76062521-196F-236D-42EF-188B4FE16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5633"/>
            <a:ext cx="6857999" cy="9900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306F4-AE0F-F13F-D53B-4E9D7C3FA0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858000" cy="990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7471C7-EDCF-B8F6-839D-A040509AFFD2}"/>
              </a:ext>
            </a:extLst>
          </p:cNvPr>
          <p:cNvSpPr/>
          <p:nvPr userDrawn="1"/>
        </p:nvSpPr>
        <p:spPr>
          <a:xfrm>
            <a:off x="-1" y="6516723"/>
            <a:ext cx="6858001" cy="208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CDED1D49-4FFE-FD17-B7E1-0EB298C4B3C3}"/>
              </a:ext>
            </a:extLst>
          </p:cNvPr>
          <p:cNvSpPr/>
          <p:nvPr userDrawn="1"/>
        </p:nvSpPr>
        <p:spPr>
          <a:xfrm rot="5400000">
            <a:off x="-515224" y="6760459"/>
            <a:ext cx="2623750" cy="1593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F9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39E7DF-9EF7-1D29-E2FE-10EBEEA10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4006" t="78" r="-1" b="-78"/>
          <a:stretch/>
        </p:blipFill>
        <p:spPr>
          <a:xfrm>
            <a:off x="4389455" y="0"/>
            <a:ext cx="2468547" cy="990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897F14-2BE8-B7C1-3969-B64D618890AA}"/>
              </a:ext>
            </a:extLst>
          </p:cNvPr>
          <p:cNvSpPr/>
          <p:nvPr userDrawn="1"/>
        </p:nvSpPr>
        <p:spPr>
          <a:xfrm>
            <a:off x="-1" y="6516723"/>
            <a:ext cx="6858001" cy="208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C9E64E1D-F63D-8649-CACC-05D3D8724CF8}"/>
              </a:ext>
            </a:extLst>
          </p:cNvPr>
          <p:cNvSpPr/>
          <p:nvPr userDrawn="1"/>
        </p:nvSpPr>
        <p:spPr>
          <a:xfrm rot="5400000">
            <a:off x="-515224" y="6760459"/>
            <a:ext cx="2623750" cy="1593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F9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E09BC866-D106-A00C-64CA-14503E7324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396" y="6297780"/>
            <a:ext cx="1338138" cy="2630502"/>
          </a:xfrm>
        </p:spPr>
        <p:txBody>
          <a:bodyPr lIns="914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5399" b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 1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EA1D9D07-D075-7CEC-341D-0EB776192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4621" y="6251974"/>
            <a:ext cx="4436945" cy="2623750"/>
          </a:xfrm>
        </p:spPr>
        <p:txBody>
          <a:bodyPr anchor="ctr">
            <a:normAutofit/>
          </a:bodyPr>
          <a:lstStyle>
            <a:lvl1pPr marL="0" indent="0">
              <a:buNone/>
              <a:defRPr sz="1688" b="1" cap="all" spc="56" baseline="0">
                <a:solidFill>
                  <a:schemeClr val="accent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Add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39469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Te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CABD8D1B-840A-9645-AFC3-1C4C2EF2D27A}"/>
              </a:ext>
            </a:extLst>
          </p:cNvPr>
          <p:cNvSpPr/>
          <p:nvPr/>
        </p:nvSpPr>
        <p:spPr>
          <a:xfrm rot="5400000">
            <a:off x="-515224" y="4149604"/>
            <a:ext cx="2623750" cy="1593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4BA3B2-F362-964A-A00A-57A23CDA2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396" y="3686929"/>
            <a:ext cx="1338138" cy="2630502"/>
          </a:xfrm>
        </p:spPr>
        <p:txBody>
          <a:bodyPr lIns="914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5399" b="1">
                <a:solidFill>
                  <a:srgbClr val="02666D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 1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AFA2E06-3ACE-5649-834D-18FF5D35F7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4621" y="3641126"/>
            <a:ext cx="4436945" cy="2623750"/>
          </a:xfrm>
        </p:spPr>
        <p:txBody>
          <a:bodyPr anchor="ctr">
            <a:normAutofit/>
          </a:bodyPr>
          <a:lstStyle>
            <a:lvl1pPr marL="0" indent="0">
              <a:buNone/>
              <a:defRPr sz="1688" b="1" cap="all" spc="56" baseline="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Add Section title Here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EAA457FB-0279-DF5F-C9A6-62C28081BE54}"/>
              </a:ext>
            </a:extLst>
          </p:cNvPr>
          <p:cNvSpPr/>
          <p:nvPr userDrawn="1"/>
        </p:nvSpPr>
        <p:spPr>
          <a:xfrm rot="5400000">
            <a:off x="-515224" y="4149604"/>
            <a:ext cx="2623750" cy="1593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23673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Pi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CABD8D1B-840A-9645-AFC3-1C4C2EF2D27A}"/>
              </a:ext>
            </a:extLst>
          </p:cNvPr>
          <p:cNvSpPr/>
          <p:nvPr/>
        </p:nvSpPr>
        <p:spPr>
          <a:xfrm rot="5400000">
            <a:off x="-515224" y="4149604"/>
            <a:ext cx="2623750" cy="1593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4BA3B2-F362-964A-A00A-57A23CDA2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396" y="3686929"/>
            <a:ext cx="1338138" cy="2630502"/>
          </a:xfrm>
        </p:spPr>
        <p:txBody>
          <a:bodyPr lIns="914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5399" b="1">
                <a:solidFill>
                  <a:srgbClr val="AF315A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 1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AFA2E06-3ACE-5649-834D-18FF5D35F7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4621" y="3641126"/>
            <a:ext cx="4436945" cy="2623750"/>
          </a:xfrm>
        </p:spPr>
        <p:txBody>
          <a:bodyPr anchor="ctr">
            <a:normAutofit/>
          </a:bodyPr>
          <a:lstStyle>
            <a:lvl1pPr marL="0" indent="0">
              <a:buNone/>
              <a:defRPr sz="1688" b="1" cap="all" spc="56" baseline="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Add Section title Here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5D7C1A45-D173-C8B1-BC80-C4A338932B9F}"/>
              </a:ext>
            </a:extLst>
          </p:cNvPr>
          <p:cNvSpPr/>
          <p:nvPr userDrawn="1"/>
        </p:nvSpPr>
        <p:spPr>
          <a:xfrm rot="5400000">
            <a:off x="-515224" y="4149604"/>
            <a:ext cx="2623750" cy="1593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9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Go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CABD8D1B-840A-9645-AFC3-1C4C2EF2D27A}"/>
              </a:ext>
            </a:extLst>
          </p:cNvPr>
          <p:cNvSpPr/>
          <p:nvPr/>
        </p:nvSpPr>
        <p:spPr>
          <a:xfrm rot="5400000">
            <a:off x="-515224" y="4149604"/>
            <a:ext cx="2623750" cy="1593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4BA3B2-F362-964A-A00A-57A23CDA2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396" y="3686929"/>
            <a:ext cx="1338138" cy="2630502"/>
          </a:xfrm>
        </p:spPr>
        <p:txBody>
          <a:bodyPr lIns="914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5399" b="1">
                <a:solidFill>
                  <a:srgbClr val="DF9F3B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 1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AFA2E06-3ACE-5649-834D-18FF5D35F7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4621" y="3641126"/>
            <a:ext cx="4436945" cy="2623750"/>
          </a:xfrm>
        </p:spPr>
        <p:txBody>
          <a:bodyPr anchor="ctr">
            <a:normAutofit/>
          </a:bodyPr>
          <a:lstStyle>
            <a:lvl1pPr marL="0" indent="0">
              <a:buNone/>
              <a:defRPr sz="1688" b="1" cap="all" spc="56" baseline="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Add Section title Here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86EE2C5D-5463-C964-5C5A-7128CA81CC3E}"/>
              </a:ext>
            </a:extLst>
          </p:cNvPr>
          <p:cNvSpPr/>
          <p:nvPr userDrawn="1"/>
        </p:nvSpPr>
        <p:spPr>
          <a:xfrm rot="5400000">
            <a:off x="-510991" y="4156351"/>
            <a:ext cx="2623750" cy="1593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7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-Pi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22B1F-575D-BB42-97B4-34BF4248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950489"/>
            <a:ext cx="5443538" cy="6971795"/>
          </a:xfrm>
        </p:spPr>
        <p:txBody>
          <a:bodyPr>
            <a:noAutofit/>
          </a:bodyPr>
          <a:lstStyle>
            <a:lvl1pPr marL="128585" indent="-128585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85754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64292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90009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77A70A-6F4E-5C47-8E74-FD877FEDCF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2337"/>
            <a:ext cx="279339" cy="10229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1A0D84-D40D-4B0B-AA0B-6E5D05F5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-Pi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F9E271-AAC7-F748-AA3D-0443064B07B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70508" y="1950489"/>
            <a:ext cx="2644517" cy="6971795"/>
          </a:xfrm>
        </p:spPr>
        <p:txBody>
          <a:bodyPr>
            <a:noAutofit/>
          </a:bodyPr>
          <a:lstStyle>
            <a:lvl1pPr marL="128585" indent="-128585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85754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64292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90009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22B1F-575D-BB42-97B4-34BF4248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9" y="1950489"/>
            <a:ext cx="2644517" cy="6971795"/>
          </a:xfrm>
        </p:spPr>
        <p:txBody>
          <a:bodyPr>
            <a:noAutofit/>
          </a:bodyPr>
          <a:lstStyle>
            <a:lvl1pPr marL="128585" indent="-128585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385754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64292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900093" indent="-128585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77A70A-6F4E-5C47-8E74-FD877FEDCF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2337"/>
            <a:ext cx="279339" cy="1022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F6C658-983B-4C3F-9E55-51F84372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5915025" cy="1651000"/>
          </a:xfrm>
        </p:spPr>
        <p:txBody>
          <a:bodyPr lIns="804672">
            <a:normAutofit/>
          </a:bodyPr>
          <a:lstStyle>
            <a:lvl1pPr>
              <a:defRPr sz="1688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5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1C18C7-44E9-A849-A928-B8E8636A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DA799-6C4E-E449-822B-0C755EE6E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7D608-4208-EF42-89C9-4CF2EAA47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7F1C-AA46-F440-992C-E659F30495C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2D1D9-95FD-2048-8C24-2A1B55F65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BEC77-9EA5-F74E-A125-70D246120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773F-A8FD-9A43-AD89-7584A207D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  <p:sldLayoutId id="2147483726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</p:sldLayoutIdLst>
  <p:txStyles>
    <p:titleStyle>
      <a:lvl1pPr algn="l" defTabSz="514338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8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62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31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00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70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40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7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55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F33339-039D-6C40-A632-F2785FE94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1600198"/>
            <a:ext cx="5600282" cy="7327234"/>
          </a:xfrm>
          <a:solidFill>
            <a:srgbClr val="05978E"/>
          </a:solidFill>
        </p:spPr>
        <p:txBody>
          <a:bodyPr/>
          <a:lstStyle/>
          <a:p>
            <a:pPr marL="0" indent="0">
              <a:buNone/>
            </a:pPr>
            <a:r>
              <a:rPr lang="en-US" sz="1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tool is intended to:</a:t>
            </a:r>
          </a:p>
          <a:p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Help sites</a:t>
            </a:r>
            <a:r>
              <a:rPr lang="en-US" sz="17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implementing</a:t>
            </a:r>
            <a:r>
              <a:rPr lang="en-US" sz="17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CATALYST select the PrEP use support options they will provide to participants</a:t>
            </a:r>
          </a:p>
          <a:p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Serve as a resource for providers as they offer </a:t>
            </a:r>
            <a:r>
              <a:rPr lang="en-US" sz="17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PrEP</a:t>
            </a:r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use support options to participants</a:t>
            </a:r>
          </a:p>
          <a:p>
            <a:endParaRPr lang="en-US" sz="17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prepare this tool for use:</a:t>
            </a:r>
          </a:p>
          <a:p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Review the following page of suggested </a:t>
            </a:r>
            <a:r>
              <a:rPr lang="en-US" sz="17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PrEP</a:t>
            </a:r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use support options</a:t>
            </a:r>
          </a:p>
          <a:p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 which options are possible for your site given available staffing and resources</a:t>
            </a:r>
          </a:p>
          <a:p>
            <a:r>
              <a:rPr lang="en-US" sz="1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Delete</a:t>
            </a:r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PrEP use support options that are </a:t>
            </a:r>
            <a:r>
              <a:rPr lang="en-US" sz="1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</a:t>
            </a:r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possible for your site</a:t>
            </a:r>
          </a:p>
          <a:p>
            <a:r>
              <a:rPr lang="en-US" sz="1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</a:t>
            </a:r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any PrEP use support options your site can provide that are not yet listed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Providers should use this tool by:</a:t>
            </a:r>
          </a:p>
          <a:p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Verbally offering the site-provided PrEP support options to the participant</a:t>
            </a:r>
          </a:p>
          <a:p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Supporting the participant to choose which support options work for them, if any</a:t>
            </a:r>
          </a:p>
          <a:p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Noting which support option(s) have been chosen per</a:t>
            </a:r>
            <a:r>
              <a:rPr lang="en-US" sz="17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site</a:t>
            </a:r>
            <a:r>
              <a:rPr lang="en-US" sz="17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practice</a:t>
            </a:r>
          </a:p>
          <a:p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Checking in with participants about how support options are working with them during </a:t>
            </a:r>
            <a:r>
              <a:rPr lang="en-US" sz="17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PrEP</a:t>
            </a:r>
            <a:r>
              <a:rPr lang="en-US" sz="1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visits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281421-4877-244E-A4E3-CABE4FBB4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25"/>
            <a:ext cx="6352673" cy="1651000"/>
          </a:xfrm>
        </p:spPr>
        <p:txBody>
          <a:bodyPr>
            <a:normAutofit/>
          </a:bodyPr>
          <a:lstStyle/>
          <a:p>
            <a:r>
              <a:rPr lang="en-US" sz="2000" dirty="0"/>
              <a:t>CATALYST </a:t>
            </a:r>
            <a:r>
              <a:rPr lang="en-US" sz="2000" dirty="0" err="1"/>
              <a:t>PrEP</a:t>
            </a:r>
            <a:r>
              <a:rPr lang="en-US" sz="2000" dirty="0"/>
              <a:t> Use Support Job Aid </a:t>
            </a:r>
            <a:br>
              <a:rPr lang="en-US" sz="2000" dirty="0"/>
            </a:br>
            <a:r>
              <a:rPr lang="en-US" sz="2000" dirty="0">
                <a:solidFill>
                  <a:schemeClr val="accent2"/>
                </a:solidFill>
              </a:rPr>
              <a:t>INSTRUCTIONS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C6A43B-5FB4-68A7-C7B6-1ABBA95B0A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117" y="9279252"/>
            <a:ext cx="1359654" cy="367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4E6E7-9924-56C8-7C7A-4909F7A6DA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280" y="9284626"/>
            <a:ext cx="1265894" cy="379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91CC5-E003-23AE-66EA-EB73B5B0D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18455" y="9159498"/>
            <a:ext cx="1009229" cy="59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54365-8240-8259-2040-B1C8689FE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806" y="9284626"/>
            <a:ext cx="1259220" cy="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8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E95B04C-314A-B510-D33D-13C0A6C30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500369"/>
              </p:ext>
            </p:extLst>
          </p:nvPr>
        </p:nvGraphicFramePr>
        <p:xfrm>
          <a:off x="608953" y="1282284"/>
          <a:ext cx="5443538" cy="745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7047">
                  <a:extLst>
                    <a:ext uri="{9D8B030D-6E8A-4147-A177-3AD203B41FA5}">
                      <a16:colId xmlns:a16="http://schemas.microsoft.com/office/drawing/2014/main" val="3849170414"/>
                    </a:ext>
                  </a:extLst>
                </a:gridCol>
                <a:gridCol w="3766491">
                  <a:extLst>
                    <a:ext uri="{9D8B030D-6E8A-4147-A177-3AD203B41FA5}">
                      <a16:colId xmlns:a16="http://schemas.microsoft.com/office/drawing/2014/main" val="9488790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 the provider: </a:t>
                      </a:r>
                      <a:r>
                        <a:rPr lang="en-US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Review the below options verbally with the participant and take note of what they choose as their preferred support according to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facility</a:t>
                      </a:r>
                      <a:r>
                        <a:rPr lang="en-US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procedures.</a:t>
                      </a: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47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Use Support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52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Text message support for correct </a:t>
                      </a:r>
                      <a:r>
                        <a:rPr lang="en-US" sz="1100" dirty="0" err="1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</a:t>
                      </a:r>
                      <a:r>
                        <a:rPr lang="en-US" sz="1100" strike="noStrike" baseline="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site </a:t>
                      </a: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will send the participant an automated text message to remind them to use their </a:t>
                      </a:r>
                      <a:r>
                        <a:rPr lang="en-US" sz="1100" dirty="0" err="1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 correctly.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[</a:t>
                      </a:r>
                      <a:r>
                        <a:rPr lang="en-US" sz="1100" strike="noStrike" baseline="0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Sites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to specify frequency of messages that will be offered: for example, daily, weekly or monthly, and if participants will be able to chose their reminder frequency]</a:t>
                      </a:r>
                      <a:endParaRPr lang="en-US" sz="1100" strike="sngStrike" baseline="0" dirty="0">
                        <a:solidFill>
                          <a:srgbClr val="FF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17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Phone call support for correct </a:t>
                      </a:r>
                      <a:r>
                        <a:rPr lang="en-US" sz="1100" dirty="0" err="1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he site will call the participant to remind them to use their </a:t>
                      </a:r>
                      <a:r>
                        <a:rPr lang="en-US" sz="1100" dirty="0" err="1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 correctly.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[</a:t>
                      </a:r>
                      <a:r>
                        <a:rPr lang="en-US" sz="1100" strike="noStrike" baseline="0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Sites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to specify frequency of calls that will be offered: for example, weekly or monthly, and if participants will be able to chose their reminder frequency]</a:t>
                      </a:r>
                      <a:endParaRPr lang="en-US" sz="1100" strike="sngStrike" dirty="0">
                        <a:solidFill>
                          <a:srgbClr val="FF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9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visit reminders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</a:t>
                      </a:r>
                      <a:r>
                        <a:rPr lang="en-US" sz="1100" strike="noStrike" baseline="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site</a:t>
                      </a:r>
                      <a:r>
                        <a:rPr lang="en-US" sz="1100" strike="noStrike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will provide a reminder </a:t>
                      </a:r>
                      <a:r>
                        <a:rPr lang="en-US" sz="1100" strike="noStrike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[</a:t>
                      </a:r>
                      <a:r>
                        <a:rPr lang="en-US" sz="1100" strike="noStrike" baseline="0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Sites</a:t>
                      </a:r>
                      <a:r>
                        <a:rPr lang="en-US" sz="1100" strike="noStrike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to specify: via text, phone, etc.] </a:t>
                      </a:r>
                      <a:r>
                        <a:rPr lang="en-US" sz="1100" strike="noStrike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about upcoming </a:t>
                      </a:r>
                      <a:r>
                        <a:rPr lang="en-US" sz="1100" strike="noStrike" dirty="0" err="1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strike="noStrike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visits </a:t>
                      </a:r>
                      <a:r>
                        <a:rPr lang="en-US" sz="1100" strike="noStrike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[X]</a:t>
                      </a:r>
                      <a:r>
                        <a:rPr lang="en-US" sz="1100" strike="noStrike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days in advance of the scheduled visit.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4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Peer buddy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site will connect the participant to another participant who is also interested in a </a:t>
                      </a:r>
                      <a:r>
                        <a:rPr lang="en-US" sz="1100" dirty="0" err="1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use buddy. The site will help them develop a plan to support each other.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80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Additional PreP counseling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site will provide the participant with additional in-person counseling visits in between regularly scheduled </a:t>
                      </a:r>
                      <a:r>
                        <a:rPr lang="en-US" sz="1100" dirty="0" err="1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visits.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42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support groups – in-person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site will arrange support groups for participants who would like to meet regularly to discuss their experiences with </a:t>
                      </a:r>
                      <a:r>
                        <a:rPr lang="en-US" sz="1100" dirty="0" err="1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dirty="0">
                          <a:solidFill>
                            <a:srgbClr val="635F59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use. A site staff member will facilitate the group.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27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support groups – online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site will arrange secure online support groups via an app such as WhatsApp for participants to communicate with each other about their experiences with PrEP use. A site staff member will facilitate the online group.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81982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 the provider: </a:t>
                      </a:r>
                      <a:r>
                        <a:rPr lang="en-US" sz="1100" b="0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After reviewing the above list, ask the participant if there is anything else that the site could do to support their </a:t>
                      </a:r>
                      <a:r>
                        <a:rPr lang="en-US" sz="1100" b="0" kern="1200" dirty="0" err="1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PrEP</a:t>
                      </a:r>
                      <a:r>
                        <a:rPr lang="en-US" sz="1100" b="0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use. If they prefer a different option that the site is able to provide, take note of this according to site procedures.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5143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1111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9281421-4877-244E-A4E3-CABE4FBB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CATALYST </a:t>
            </a:r>
            <a:r>
              <a:rPr lang="en-US" sz="2000" dirty="0" err="1"/>
              <a:t>PrEP</a:t>
            </a:r>
            <a:r>
              <a:rPr lang="en-US" sz="2000" dirty="0"/>
              <a:t> Use Support Job Aid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C6A43B-5FB4-68A7-C7B6-1ABBA95B0A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117" y="9279252"/>
            <a:ext cx="1359654" cy="367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4E6E7-9924-56C8-7C7A-4909F7A6DA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280" y="9284626"/>
            <a:ext cx="1265894" cy="379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54365-8240-8259-2040-B1C8689FE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806" y="9284626"/>
            <a:ext cx="1259220" cy="356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180457-1D5B-0239-D72A-3DF5C17966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418455" y="9159498"/>
            <a:ext cx="1009229" cy="5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09260"/>
      </p:ext>
    </p:extLst>
  </p:cSld>
  <p:clrMapOvr>
    <a:masterClrMapping/>
  </p:clrMapOvr>
</p:sld>
</file>

<file path=ppt/theme/theme1.xml><?xml version="1.0" encoding="utf-8"?>
<a:theme xmlns:a="http://schemas.openxmlformats.org/drawingml/2006/main" name="MosaicColorThemeADJ">
  <a:themeElements>
    <a:clrScheme name="MOSAIC Template Colors">
      <a:dk1>
        <a:srgbClr val="625E58"/>
      </a:dk1>
      <a:lt1>
        <a:srgbClr val="FFFFFF"/>
      </a:lt1>
      <a:dk2>
        <a:srgbClr val="625E58"/>
      </a:dk2>
      <a:lt2>
        <a:srgbClr val="E7E6E6"/>
      </a:lt2>
      <a:accent1>
        <a:srgbClr val="29676B"/>
      </a:accent1>
      <a:accent2>
        <a:srgbClr val="AF3158"/>
      </a:accent2>
      <a:accent3>
        <a:srgbClr val="DE9F3B"/>
      </a:accent3>
      <a:accent4>
        <a:srgbClr val="645F59"/>
      </a:accent4>
      <a:accent5>
        <a:srgbClr val="50A849"/>
      </a:accent5>
      <a:accent6>
        <a:srgbClr val="919191"/>
      </a:accent6>
      <a:hlink>
        <a:srgbClr val="057AB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_PPT Presentation Template_FINAL_Dec2022" id="{AAB2FF4A-0917-7F49-9A60-63A97956A801}" vid="{4ECF3E5A-6ED2-834E-873F-47F54C865BE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F0ACE12F80A4794329C3456661B9E" ma:contentTypeVersion="18" ma:contentTypeDescription="Create a new document." ma:contentTypeScope="" ma:versionID="db235ef9cd5e4203c8c5e0ffb862b242">
  <xsd:schema xmlns:xsd="http://www.w3.org/2001/XMLSchema" xmlns:xs="http://www.w3.org/2001/XMLSchema" xmlns:p="http://schemas.microsoft.com/office/2006/metadata/properties" xmlns:ns2="1865d82a-bf83-4eaa-817a-e97c662b7d46" xmlns:ns3="d35616bd-f3ab-4ee4-8f55-73cb5167d911" targetNamespace="http://schemas.microsoft.com/office/2006/metadata/properties" ma:root="true" ma:fieldsID="ef0a53d1d17084104c8ff2252ea4822d" ns2:_="" ns3:_="">
    <xsd:import namespace="1865d82a-bf83-4eaa-817a-e97c662b7d46"/>
    <xsd:import namespace="d35616bd-f3ab-4ee4-8f55-73cb5167d9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5d82a-bf83-4eaa-817a-e97c662b7d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616bd-f3ab-4ee4-8f55-73cb5167d9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e5cab-ca8b-48ba-a99c-e62ef9b13973}" ma:internalName="TaxCatchAll" ma:showField="CatchAllData" ma:web="d35616bd-f3ab-4ee4-8f55-73cb5167d9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5616bd-f3ab-4ee4-8f55-73cb5167d911" xsi:nil="true"/>
    <lcf76f155ced4ddcb4097134ff3c332f xmlns="1865d82a-bf83-4eaa-817a-e97c662b7d46">
      <Terms xmlns="http://schemas.microsoft.com/office/infopath/2007/PartnerControls"/>
    </lcf76f155ced4ddcb4097134ff3c332f>
    <SharedWithUsers xmlns="d35616bd-f3ab-4ee4-8f55-73cb5167d911">
      <UserInfo>
        <DisplayName>Larissa Popp</DisplayName>
        <AccountId>1090</AccountId>
        <AccountType/>
      </UserInfo>
      <UserInfo>
        <DisplayName>Courtney McGuire</DisplayName>
        <AccountId>1353</AccountId>
        <AccountType/>
      </UserInfo>
      <UserInfo>
        <DisplayName>Doris Marwanga</DisplayName>
        <AccountId>1423</AccountId>
        <AccountType/>
      </UserInfo>
      <UserInfo>
        <DisplayName>Jill Peterson</DisplayName>
        <AccountId>32</AccountId>
        <AccountType/>
      </UserInfo>
      <UserInfo>
        <DisplayName>Katie Schwartz</DisplayName>
        <AccountId>15</AccountId>
        <AccountType/>
      </UserInfo>
      <UserInfo>
        <DisplayName>Kristine Torjesen</DisplayName>
        <AccountId>14</AccountId>
        <AccountType/>
      </UserInfo>
      <UserInfo>
        <DisplayName>Marga Eichleay</DisplayName>
        <AccountId>29</AccountId>
        <AccountType/>
      </UserInfo>
      <UserInfo>
        <DisplayName>Tara McClure</DisplayName>
        <AccountId>30</AccountId>
        <AccountType/>
      </UserInfo>
      <UserInfo>
        <DisplayName>Tatenda Yemeke</DisplayName>
        <AccountId>1421</AccountId>
        <AccountType/>
      </UserInfo>
      <UserInfo>
        <DisplayName>Ashley Mayo</DisplayName>
        <AccountId>144</AccountId>
        <AccountType/>
      </UserInfo>
      <UserInfo>
        <DisplayName>Casey Bishopp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4936254-E322-4885-9FD3-7949E47B5FCF}">
  <ds:schemaRefs>
    <ds:schemaRef ds:uri="1865d82a-bf83-4eaa-817a-e97c662b7d46"/>
    <ds:schemaRef ds:uri="d35616bd-f3ab-4ee4-8f55-73cb5167d9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479079-273F-4AE9-85C4-98276B0093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6EBD7C-FDA1-47A0-8E65-4816BEEBFFC4}">
  <ds:schemaRefs>
    <ds:schemaRef ds:uri="d35616bd-f3ab-4ee4-8f55-73cb5167d911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1865d82a-bf83-4eaa-817a-e97c662b7d46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CATALYST PPT Presentation Template_FINAL Dec 2022</Template>
  <TotalTime>175</TotalTime>
  <Words>536</Words>
  <Application>Microsoft Office PowerPoint</Application>
  <PresentationFormat>A4 Paper (210x297 mm)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Poppins SemiBold</vt:lpstr>
      <vt:lpstr>Wingdings</vt:lpstr>
      <vt:lpstr>MosaicColorThemeADJ</vt:lpstr>
      <vt:lpstr>CATALYST PrEP Use Support Job Aid  INSTRUCTIONS</vt:lpstr>
      <vt:lpstr>CATALYST PrEP Use Support Job Aid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Garcia</dc:creator>
  <cp:lastModifiedBy>Casey Bishopp</cp:lastModifiedBy>
  <cp:revision>2</cp:revision>
  <dcterms:created xsi:type="dcterms:W3CDTF">2023-01-09T21:50:56Z</dcterms:created>
  <dcterms:modified xsi:type="dcterms:W3CDTF">2023-04-14T14:20:38Z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0x010100EA8F0ACE12F80A4794329C3456661B9E</vt:lpwstr>
  </property>
  <property fmtid="{D5CDD505-2E9C-101B-9397-08002B2CF9AE}" pid="3" name="MediaServiceImageTags">
    <vt:lpwstr/>
  </property>
</Properties>
</file>