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20" r:id="rId5"/>
  </p:sldMasterIdLst>
  <p:notesMasterIdLst>
    <p:notesMasterId r:id="rId39"/>
  </p:notesMasterIdLst>
  <p:sldIdLst>
    <p:sldId id="406" r:id="rId6"/>
    <p:sldId id="320" r:id="rId7"/>
    <p:sldId id="377" r:id="rId8"/>
    <p:sldId id="2146847545" r:id="rId9"/>
    <p:sldId id="2146847546" r:id="rId10"/>
    <p:sldId id="263" r:id="rId11"/>
    <p:sldId id="266" r:id="rId12"/>
    <p:sldId id="371" r:id="rId13"/>
    <p:sldId id="372" r:id="rId14"/>
    <p:sldId id="378" r:id="rId15"/>
    <p:sldId id="380" r:id="rId16"/>
    <p:sldId id="264" r:id="rId17"/>
    <p:sldId id="2146847575" r:id="rId18"/>
    <p:sldId id="381" r:id="rId19"/>
    <p:sldId id="409" r:id="rId20"/>
    <p:sldId id="384" r:id="rId21"/>
    <p:sldId id="386" r:id="rId22"/>
    <p:sldId id="387" r:id="rId23"/>
    <p:sldId id="388" r:id="rId24"/>
    <p:sldId id="2146847573" r:id="rId25"/>
    <p:sldId id="2146847558" r:id="rId26"/>
    <p:sldId id="265" r:id="rId27"/>
    <p:sldId id="394" r:id="rId28"/>
    <p:sldId id="370" r:id="rId29"/>
    <p:sldId id="410" r:id="rId30"/>
    <p:sldId id="397" r:id="rId31"/>
    <p:sldId id="398" r:id="rId32"/>
    <p:sldId id="2146847577" r:id="rId33"/>
    <p:sldId id="402" r:id="rId34"/>
    <p:sldId id="2146847574" r:id="rId35"/>
    <p:sldId id="2146847568" r:id="rId36"/>
    <p:sldId id="403" r:id="rId37"/>
    <p:sldId id="4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CDEC18-7A24-EBAE-7D5D-1A1BA5ACEFDD}" name="Jason Reed" initials="JR" userId="S::jreed_jhpiego.org#ext#@fhi360web.onmicrosoft.com::f2f605e3-382a-4859-8c73-6f46d9bf469a" providerId="AD"/>
  <p188:author id="{13515629-DD85-B560-5CDB-A669014F81A1}" name="Katie Williams" initials="KW" userId="S::KtWilliams@fhi360.org::5f1bf0e6-3ff6-4d92-8b85-a4340d55b8fc" providerId="AD"/>
  <p188:author id="{3F1D7C2C-390B-79B4-94E4-0882ACE2AB6C}" name="Katie Williams" initials="KW" userId="S::ktwilliams@fhi360.org::5f1bf0e6-3ff6-4d92-8b85-a4340d55b8fc" providerId="AD"/>
  <p188:author id="{458C2E47-2BAF-40D6-7A45-19C02FDCEC07}" name="Kristine Torjesen" initials="KT" userId="S::KTorjesen@fhi360.org::b33f106b-7c9a-411c-8845-be0f3091624f" providerId="AD"/>
  <p188:author id="{B9510849-D756-11F2-158E-2CD474F85A08}" name="Parikh, Urvi M" initials="PM" userId="S::ump3_pitt.edu#ext#@fhi360web.onmicrosoft.com::9d9f2630-bf8c-4c8c-96bf-41a1d3ba52dd" providerId="AD"/>
  <p188:author id="{B390A25B-E4FE-15E3-8B84-2B6C8AAB0E75}" name="Casey Bishopp" initials="CB" userId="S::CBishopp@fhi360.org::3f4cc975-6c83-46a8-ae62-9e161429965b" providerId="AD"/>
  <p188:author id="{CDD2B69F-F96D-2B07-F138-CB2A2CD51F0C}" name="Morgan Garcia" initials="MG" userId="S::mgarcia@fhi360.org::df38321e-dbf4-4ff3-94ab-6142781cfadd" providerId="AD"/>
  <p188:author id="{0C4CABA3-4DA4-C974-829F-13DC98BFE865}" name="Njambi Njuguna" initials="NN" userId="S::nnjuguna@fhi360.org::753d8a8d-6704-441d-8ab2-4c964bba6f3a" providerId="AD"/>
  <p188:author id="{EBB5C5B4-77C0-3995-C6E5-86EFC77CE074}" name="Katie Schwartz" initials="KS" userId="S::KSchwartz@fhi360.org::b4babe39-de04-4206-95b2-c6026c8fda13" providerId="AD"/>
  <p188:author id="{C9E9E3B6-B6EA-0DFB-05EF-57C27F2FE649}" name="Tara McClure" initials="TM" userId="S::tmcclure@fhi360.org::e5439c73-25d8-48a5-8dcb-87907cf33aad" providerId="AD"/>
  <p188:author id="{D5E921DA-D41F-17D6-5F08-DE48C6584F20}" name="Katie Schwartz" initials="KS" userId="S::kschwartz@fhi360.org::b4babe39-de04-4206-95b2-c6026c8fda13" providerId="AD"/>
  <p188:author id="{C9A550EB-AFD9-EEB5-BD69-91C80F5DD90E}" name="Njambi Njuguna" initials="NN" userId="S::NNjuguna@fhi360.org::753d8a8d-6704-441d-8ab2-4c964bba6f3a" providerId="AD"/>
  <p188:author id="{81F5B1FF-BA8D-117E-49CD-FB579DE952C2}" name="Morgan Garcia" initials="MG" userId="S::MGarcia@fhi360.org::df38321e-dbf4-4ff3-94ab-6142781cfa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CD8"/>
    <a:srgbClr val="05676D"/>
    <a:srgbClr val="D3FBFD"/>
    <a:srgbClr val="6A6560"/>
    <a:srgbClr val="2A9C89"/>
    <a:srgbClr val="ED9D11"/>
    <a:srgbClr val="FFFFFF"/>
    <a:srgbClr val="7A7772"/>
    <a:srgbClr val="DE9F3B"/>
    <a:srgbClr val="E70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DE67E-6783-4CBD-86D1-7C5864C76D83}" vWet="2" dt="2023-04-13T16:35:37.391"/>
    <p1510:client id="{A120541B-C695-48D6-BCC9-646A30D88528}" v="1" dt="2023-04-13T18:06:33.790"/>
    <p1510:client id="{DFBFC830-CF93-4F7C-A81B-677E921CC8D3}" v="142" dt="2023-04-13T16:36:43.58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55FE2-7C41-4D82-A5BB-F64F03C773F4}"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EB6925E1-75CC-44D2-923C-19D70D1EE693}">
      <dgm:prSet phldrT="[Text]"/>
      <dgm:spPr/>
      <dgm:t>
        <a:bodyPr/>
        <a:lstStyle/>
        <a:p>
          <a:r>
            <a:rPr lang="en-US">
              <a:latin typeface="Poppins" panose="00000500000000000000" pitchFamily="2" charset="0"/>
              <a:cs typeface="Poppins" panose="00000500000000000000" pitchFamily="2" charset="0"/>
            </a:rPr>
            <a:t>RDT(s) Positive</a:t>
          </a:r>
        </a:p>
      </dgm:t>
    </dgm:pt>
    <dgm:pt modelId="{8725598D-F308-4CEC-80D4-7E98212B93EE}" type="parTrans" cxnId="{288858CE-39D0-4273-BCA1-009FCC95DA07}">
      <dgm:prSet/>
      <dgm:spPr/>
      <dgm:t>
        <a:bodyPr/>
        <a:lstStyle/>
        <a:p>
          <a:endParaRPr lang="en-US"/>
        </a:p>
      </dgm:t>
    </dgm:pt>
    <dgm:pt modelId="{A6265C94-0034-4378-94FA-18D2E79BC9F3}" type="sibTrans" cxnId="{288858CE-39D0-4273-BCA1-009FCC95DA07}">
      <dgm:prSet/>
      <dgm:spPr/>
      <dgm:t>
        <a:bodyPr/>
        <a:lstStyle/>
        <a:p>
          <a:endParaRPr lang="en-US"/>
        </a:p>
      </dgm:t>
    </dgm:pt>
    <dgm:pt modelId="{F2155E50-EB19-4067-AC32-50DB3EBC734D}">
      <dgm:prSet phldrT="[Text]"/>
      <dgm:spPr/>
      <dgm:t>
        <a:bodyPr/>
        <a:lstStyle/>
        <a:p>
          <a:pPr rtl="0"/>
          <a:r>
            <a:rPr lang="en-US" b="0">
              <a:latin typeface="Poppins" panose="00000500000000000000" pitchFamily="2" charset="0"/>
              <a:cs typeface="Poppins" panose="00000500000000000000" pitchFamily="2" charset="0"/>
            </a:rPr>
            <a:t>Confirm HIV status using national guidelines</a:t>
          </a:r>
        </a:p>
      </dgm:t>
    </dgm:pt>
    <dgm:pt modelId="{A1EBA5F0-4566-4F63-A47A-43FB0B12D53A}" type="parTrans" cxnId="{B016C5DE-D9A1-44B5-9563-E696D8FAEF51}">
      <dgm:prSet/>
      <dgm:spPr/>
      <dgm:t>
        <a:bodyPr/>
        <a:lstStyle/>
        <a:p>
          <a:endParaRPr lang="en-US"/>
        </a:p>
      </dgm:t>
    </dgm:pt>
    <dgm:pt modelId="{7FA7CB9A-B15C-428D-9CB4-4FC52917D4D0}" type="sibTrans" cxnId="{B016C5DE-D9A1-44B5-9563-E696D8FAEF51}">
      <dgm:prSet/>
      <dgm:spPr/>
      <dgm:t>
        <a:bodyPr/>
        <a:lstStyle/>
        <a:p>
          <a:endParaRPr lang="en-US"/>
        </a:p>
      </dgm:t>
    </dgm:pt>
    <dgm:pt modelId="{860AE6FC-C5AA-4B8F-8D56-CB68DAB9226A}" type="pres">
      <dgm:prSet presAssocID="{01F55FE2-7C41-4D82-A5BB-F64F03C773F4}" presName="diagram" presStyleCnt="0">
        <dgm:presLayoutVars>
          <dgm:chPref val="1"/>
          <dgm:dir/>
          <dgm:animOne val="branch"/>
          <dgm:animLvl val="lvl"/>
          <dgm:resizeHandles/>
        </dgm:presLayoutVars>
      </dgm:prSet>
      <dgm:spPr/>
    </dgm:pt>
    <dgm:pt modelId="{5C410271-B136-431C-A786-4F0514DB5599}" type="pres">
      <dgm:prSet presAssocID="{EB6925E1-75CC-44D2-923C-19D70D1EE693}" presName="root" presStyleCnt="0"/>
      <dgm:spPr/>
    </dgm:pt>
    <dgm:pt modelId="{1CD4F0EA-7814-473D-B60D-7ABA09CD98F6}" type="pres">
      <dgm:prSet presAssocID="{EB6925E1-75CC-44D2-923C-19D70D1EE693}" presName="rootComposite" presStyleCnt="0"/>
      <dgm:spPr/>
    </dgm:pt>
    <dgm:pt modelId="{9C2BB294-C91E-4F6A-92E7-3D1F3467BE6A}" type="pres">
      <dgm:prSet presAssocID="{EB6925E1-75CC-44D2-923C-19D70D1EE693}" presName="rootText" presStyleLbl="node1" presStyleIdx="0" presStyleCnt="1"/>
      <dgm:spPr/>
    </dgm:pt>
    <dgm:pt modelId="{FAF1FFE4-DC2B-4A5B-8694-4A1643D3DC0A}" type="pres">
      <dgm:prSet presAssocID="{EB6925E1-75CC-44D2-923C-19D70D1EE693}" presName="rootConnector" presStyleLbl="node1" presStyleIdx="0" presStyleCnt="1"/>
      <dgm:spPr/>
    </dgm:pt>
    <dgm:pt modelId="{CDAA1CCC-0758-447E-9DB9-5A02B2118577}" type="pres">
      <dgm:prSet presAssocID="{EB6925E1-75CC-44D2-923C-19D70D1EE693}" presName="childShape" presStyleCnt="0"/>
      <dgm:spPr/>
    </dgm:pt>
    <dgm:pt modelId="{CC96A82D-BEDF-43D8-85CB-AFEE7E113444}" type="pres">
      <dgm:prSet presAssocID="{A1EBA5F0-4566-4F63-A47A-43FB0B12D53A}" presName="Name13" presStyleLbl="parChTrans1D2" presStyleIdx="0" presStyleCnt="1"/>
      <dgm:spPr/>
    </dgm:pt>
    <dgm:pt modelId="{730C3A4B-618E-4631-A576-EF2C9881C19E}" type="pres">
      <dgm:prSet presAssocID="{F2155E50-EB19-4067-AC32-50DB3EBC734D}" presName="childText" presStyleLbl="bgAcc1" presStyleIdx="0" presStyleCnt="1">
        <dgm:presLayoutVars>
          <dgm:bulletEnabled val="1"/>
        </dgm:presLayoutVars>
      </dgm:prSet>
      <dgm:spPr/>
    </dgm:pt>
  </dgm:ptLst>
  <dgm:cxnLst>
    <dgm:cxn modelId="{BB54360E-010A-4337-9354-3B8B96B3C285}" type="presOf" srcId="{EB6925E1-75CC-44D2-923C-19D70D1EE693}" destId="{FAF1FFE4-DC2B-4A5B-8694-4A1643D3DC0A}" srcOrd="1" destOrd="0" presId="urn:microsoft.com/office/officeart/2005/8/layout/hierarchy3"/>
    <dgm:cxn modelId="{3086E81D-881C-43C8-812A-40AF253C0C1D}" type="presOf" srcId="{EB6925E1-75CC-44D2-923C-19D70D1EE693}" destId="{9C2BB294-C91E-4F6A-92E7-3D1F3467BE6A}" srcOrd="0" destOrd="0" presId="urn:microsoft.com/office/officeart/2005/8/layout/hierarchy3"/>
    <dgm:cxn modelId="{646E9E8B-937B-4FC3-AB51-E4A25A164F8F}" type="presOf" srcId="{F2155E50-EB19-4067-AC32-50DB3EBC734D}" destId="{730C3A4B-618E-4631-A576-EF2C9881C19E}" srcOrd="0" destOrd="0" presId="urn:microsoft.com/office/officeart/2005/8/layout/hierarchy3"/>
    <dgm:cxn modelId="{288858CE-39D0-4273-BCA1-009FCC95DA07}" srcId="{01F55FE2-7C41-4D82-A5BB-F64F03C773F4}" destId="{EB6925E1-75CC-44D2-923C-19D70D1EE693}" srcOrd="0" destOrd="0" parTransId="{8725598D-F308-4CEC-80D4-7E98212B93EE}" sibTransId="{A6265C94-0034-4378-94FA-18D2E79BC9F3}"/>
    <dgm:cxn modelId="{B016C5DE-D9A1-44B5-9563-E696D8FAEF51}" srcId="{EB6925E1-75CC-44D2-923C-19D70D1EE693}" destId="{F2155E50-EB19-4067-AC32-50DB3EBC734D}" srcOrd="0" destOrd="0" parTransId="{A1EBA5F0-4566-4F63-A47A-43FB0B12D53A}" sibTransId="{7FA7CB9A-B15C-428D-9CB4-4FC52917D4D0}"/>
    <dgm:cxn modelId="{FF0796E5-74E0-4BF2-82F6-18859820F3C0}" type="presOf" srcId="{A1EBA5F0-4566-4F63-A47A-43FB0B12D53A}" destId="{CC96A82D-BEDF-43D8-85CB-AFEE7E113444}" srcOrd="0" destOrd="0" presId="urn:microsoft.com/office/officeart/2005/8/layout/hierarchy3"/>
    <dgm:cxn modelId="{F83E95F4-E1A4-4572-8267-D6CC940E15D5}" type="presOf" srcId="{01F55FE2-7C41-4D82-A5BB-F64F03C773F4}" destId="{860AE6FC-C5AA-4B8F-8D56-CB68DAB9226A}" srcOrd="0" destOrd="0" presId="urn:microsoft.com/office/officeart/2005/8/layout/hierarchy3"/>
    <dgm:cxn modelId="{9970871B-C1C8-4D6C-8AAA-6F38D4E65161}" type="presParOf" srcId="{860AE6FC-C5AA-4B8F-8D56-CB68DAB9226A}" destId="{5C410271-B136-431C-A786-4F0514DB5599}" srcOrd="0" destOrd="0" presId="urn:microsoft.com/office/officeart/2005/8/layout/hierarchy3"/>
    <dgm:cxn modelId="{767FFAB7-E765-40E6-8C3B-A59F142C1CBC}" type="presParOf" srcId="{5C410271-B136-431C-A786-4F0514DB5599}" destId="{1CD4F0EA-7814-473D-B60D-7ABA09CD98F6}" srcOrd="0" destOrd="0" presId="urn:microsoft.com/office/officeart/2005/8/layout/hierarchy3"/>
    <dgm:cxn modelId="{584CE5F4-EB34-4836-AC7F-8F0AB9342D34}" type="presParOf" srcId="{1CD4F0EA-7814-473D-B60D-7ABA09CD98F6}" destId="{9C2BB294-C91E-4F6A-92E7-3D1F3467BE6A}" srcOrd="0" destOrd="0" presId="urn:microsoft.com/office/officeart/2005/8/layout/hierarchy3"/>
    <dgm:cxn modelId="{B3A707BA-1B00-4988-BB3C-1D358B9E6F5B}" type="presParOf" srcId="{1CD4F0EA-7814-473D-B60D-7ABA09CD98F6}" destId="{FAF1FFE4-DC2B-4A5B-8694-4A1643D3DC0A}" srcOrd="1" destOrd="0" presId="urn:microsoft.com/office/officeart/2005/8/layout/hierarchy3"/>
    <dgm:cxn modelId="{06A55BCE-E030-4FA7-9022-9EC7E61D496B}" type="presParOf" srcId="{5C410271-B136-431C-A786-4F0514DB5599}" destId="{CDAA1CCC-0758-447E-9DB9-5A02B2118577}" srcOrd="1" destOrd="0" presId="urn:microsoft.com/office/officeart/2005/8/layout/hierarchy3"/>
    <dgm:cxn modelId="{5F3765E1-00FB-484F-B00C-FA1855495F46}" type="presParOf" srcId="{CDAA1CCC-0758-447E-9DB9-5A02B2118577}" destId="{CC96A82D-BEDF-43D8-85CB-AFEE7E113444}" srcOrd="0" destOrd="0" presId="urn:microsoft.com/office/officeart/2005/8/layout/hierarchy3"/>
    <dgm:cxn modelId="{DFC1EB39-6AFB-45BB-AE6F-447C66EBA370}" type="presParOf" srcId="{CDAA1CCC-0758-447E-9DB9-5A02B2118577}" destId="{730C3A4B-618E-4631-A576-EF2C9881C19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55FE2-7C41-4D82-A5BB-F64F03C773F4}" type="doc">
      <dgm:prSet loTypeId="urn:microsoft.com/office/officeart/2005/8/layout/hierarchy3" loCatId="hierarchy" qsTypeId="urn:microsoft.com/office/officeart/2005/8/quickstyle/simple1" qsCatId="simple" csTypeId="urn:microsoft.com/office/officeart/2005/8/colors/accent3_5" csCatId="accent3" phldr="1"/>
      <dgm:spPr/>
      <dgm:t>
        <a:bodyPr/>
        <a:lstStyle/>
        <a:p>
          <a:endParaRPr lang="en-US"/>
        </a:p>
      </dgm:t>
    </dgm:pt>
    <dgm:pt modelId="{EB6925E1-75CC-44D2-923C-19D70D1EE693}">
      <dgm:prSet phldrT="[Text]"/>
      <dgm:spPr/>
      <dgm:t>
        <a:bodyPr/>
        <a:lstStyle/>
        <a:p>
          <a:r>
            <a:rPr lang="en-US">
              <a:latin typeface="Poppins" panose="00000500000000000000" pitchFamily="2" charset="0"/>
              <a:cs typeface="Poppins" panose="00000500000000000000" pitchFamily="2" charset="0"/>
            </a:rPr>
            <a:t>RDT(s) Negative</a:t>
          </a:r>
        </a:p>
      </dgm:t>
    </dgm:pt>
    <dgm:pt modelId="{8725598D-F308-4CEC-80D4-7E98212B93EE}" type="parTrans" cxnId="{288858CE-39D0-4273-BCA1-009FCC95DA07}">
      <dgm:prSet/>
      <dgm:spPr/>
      <dgm:t>
        <a:bodyPr/>
        <a:lstStyle/>
        <a:p>
          <a:endParaRPr lang="en-US"/>
        </a:p>
      </dgm:t>
    </dgm:pt>
    <dgm:pt modelId="{A6265C94-0034-4378-94FA-18D2E79BC9F3}" type="sibTrans" cxnId="{288858CE-39D0-4273-BCA1-009FCC95DA07}">
      <dgm:prSet/>
      <dgm:spPr/>
      <dgm:t>
        <a:bodyPr/>
        <a:lstStyle/>
        <a:p>
          <a:endParaRPr lang="en-US"/>
        </a:p>
      </dgm:t>
    </dgm:pt>
    <dgm:pt modelId="{A34E30CC-ACC3-4F30-AA26-5E4D81B54E01}">
      <dgm:prSet phldrT="[Text]"/>
      <dgm:spPr/>
      <dgm:t>
        <a:bodyPr/>
        <a:lstStyle/>
        <a:p>
          <a:r>
            <a:rPr lang="en-US">
              <a:latin typeface="Poppins" panose="00000500000000000000" pitchFamily="2" charset="0"/>
              <a:ea typeface="Roboto"/>
              <a:cs typeface="Poppins" panose="00000500000000000000" pitchFamily="2" charset="0"/>
            </a:rPr>
            <a:t>Continue ruling out HIV acquisition by proceeding to </a:t>
          </a:r>
          <a:r>
            <a:rPr lang="en-US" b="1">
              <a:latin typeface="Poppins" panose="00000500000000000000" pitchFamily="2" charset="0"/>
              <a:ea typeface="Roboto"/>
              <a:cs typeface="Poppins" panose="00000500000000000000" pitchFamily="2" charset="0"/>
            </a:rPr>
            <a:t>Step 2: HIV exposure assessment and PEP screen</a:t>
          </a:r>
          <a:endParaRPr lang="en-US">
            <a:latin typeface="Poppins" panose="00000500000000000000" pitchFamily="2" charset="0"/>
            <a:cs typeface="Poppins" panose="00000500000000000000" pitchFamily="2" charset="0"/>
          </a:endParaRPr>
        </a:p>
      </dgm:t>
    </dgm:pt>
    <dgm:pt modelId="{32CE768C-6CDF-4D6D-91D0-86C644E9D979}" type="parTrans" cxnId="{4B939807-237D-4755-B814-71BDBE0EE34D}">
      <dgm:prSet/>
      <dgm:spPr/>
      <dgm:t>
        <a:bodyPr/>
        <a:lstStyle/>
        <a:p>
          <a:endParaRPr lang="en-US"/>
        </a:p>
      </dgm:t>
    </dgm:pt>
    <dgm:pt modelId="{E4019F5A-612E-4067-B7C0-CDDF348B7430}" type="sibTrans" cxnId="{4B939807-237D-4755-B814-71BDBE0EE34D}">
      <dgm:prSet/>
      <dgm:spPr/>
      <dgm:t>
        <a:bodyPr/>
        <a:lstStyle/>
        <a:p>
          <a:endParaRPr lang="en-US"/>
        </a:p>
      </dgm:t>
    </dgm:pt>
    <dgm:pt modelId="{860AE6FC-C5AA-4B8F-8D56-CB68DAB9226A}" type="pres">
      <dgm:prSet presAssocID="{01F55FE2-7C41-4D82-A5BB-F64F03C773F4}" presName="diagram" presStyleCnt="0">
        <dgm:presLayoutVars>
          <dgm:chPref val="1"/>
          <dgm:dir/>
          <dgm:animOne val="branch"/>
          <dgm:animLvl val="lvl"/>
          <dgm:resizeHandles/>
        </dgm:presLayoutVars>
      </dgm:prSet>
      <dgm:spPr/>
    </dgm:pt>
    <dgm:pt modelId="{5C410271-B136-431C-A786-4F0514DB5599}" type="pres">
      <dgm:prSet presAssocID="{EB6925E1-75CC-44D2-923C-19D70D1EE693}" presName="root" presStyleCnt="0"/>
      <dgm:spPr/>
    </dgm:pt>
    <dgm:pt modelId="{1CD4F0EA-7814-473D-B60D-7ABA09CD98F6}" type="pres">
      <dgm:prSet presAssocID="{EB6925E1-75CC-44D2-923C-19D70D1EE693}" presName="rootComposite" presStyleCnt="0"/>
      <dgm:spPr/>
    </dgm:pt>
    <dgm:pt modelId="{9C2BB294-C91E-4F6A-92E7-3D1F3467BE6A}" type="pres">
      <dgm:prSet presAssocID="{EB6925E1-75CC-44D2-923C-19D70D1EE693}" presName="rootText" presStyleLbl="node1" presStyleIdx="0" presStyleCnt="1"/>
      <dgm:spPr/>
    </dgm:pt>
    <dgm:pt modelId="{FAF1FFE4-DC2B-4A5B-8694-4A1643D3DC0A}" type="pres">
      <dgm:prSet presAssocID="{EB6925E1-75CC-44D2-923C-19D70D1EE693}" presName="rootConnector" presStyleLbl="node1" presStyleIdx="0" presStyleCnt="1"/>
      <dgm:spPr/>
    </dgm:pt>
    <dgm:pt modelId="{CDAA1CCC-0758-447E-9DB9-5A02B2118577}" type="pres">
      <dgm:prSet presAssocID="{EB6925E1-75CC-44D2-923C-19D70D1EE693}" presName="childShape" presStyleCnt="0"/>
      <dgm:spPr/>
    </dgm:pt>
    <dgm:pt modelId="{F89423B5-B769-484B-A48A-F0AF5D250DD2}" type="pres">
      <dgm:prSet presAssocID="{32CE768C-6CDF-4D6D-91D0-86C644E9D979}" presName="Name13" presStyleLbl="parChTrans1D2" presStyleIdx="0" presStyleCnt="1"/>
      <dgm:spPr/>
    </dgm:pt>
    <dgm:pt modelId="{C3CCE1FF-751C-4092-81F0-531BCF51E7B7}" type="pres">
      <dgm:prSet presAssocID="{A34E30CC-ACC3-4F30-AA26-5E4D81B54E01}" presName="childText" presStyleLbl="bgAcc1" presStyleIdx="0" presStyleCnt="1">
        <dgm:presLayoutVars>
          <dgm:bulletEnabled val="1"/>
        </dgm:presLayoutVars>
      </dgm:prSet>
      <dgm:spPr/>
    </dgm:pt>
  </dgm:ptLst>
  <dgm:cxnLst>
    <dgm:cxn modelId="{06074002-E7BE-4E83-9C8E-A1B0DA208F72}" type="presOf" srcId="{EB6925E1-75CC-44D2-923C-19D70D1EE693}" destId="{FAF1FFE4-DC2B-4A5B-8694-4A1643D3DC0A}" srcOrd="1" destOrd="0" presId="urn:microsoft.com/office/officeart/2005/8/layout/hierarchy3"/>
    <dgm:cxn modelId="{81501D04-C75D-40D3-9B7E-FD791084FC35}" type="presOf" srcId="{01F55FE2-7C41-4D82-A5BB-F64F03C773F4}" destId="{860AE6FC-C5AA-4B8F-8D56-CB68DAB9226A}" srcOrd="0" destOrd="0" presId="urn:microsoft.com/office/officeart/2005/8/layout/hierarchy3"/>
    <dgm:cxn modelId="{4B939807-237D-4755-B814-71BDBE0EE34D}" srcId="{EB6925E1-75CC-44D2-923C-19D70D1EE693}" destId="{A34E30CC-ACC3-4F30-AA26-5E4D81B54E01}" srcOrd="0" destOrd="0" parTransId="{32CE768C-6CDF-4D6D-91D0-86C644E9D979}" sibTransId="{E4019F5A-612E-4067-B7C0-CDDF348B7430}"/>
    <dgm:cxn modelId="{86C33F0C-06C8-417E-93DD-07A0057BFAE9}" type="presOf" srcId="{EB6925E1-75CC-44D2-923C-19D70D1EE693}" destId="{9C2BB294-C91E-4F6A-92E7-3D1F3467BE6A}" srcOrd="0" destOrd="0" presId="urn:microsoft.com/office/officeart/2005/8/layout/hierarchy3"/>
    <dgm:cxn modelId="{DB312858-4492-4E80-8AFB-8C7072671264}" type="presOf" srcId="{A34E30CC-ACC3-4F30-AA26-5E4D81B54E01}" destId="{C3CCE1FF-751C-4092-81F0-531BCF51E7B7}" srcOrd="0" destOrd="0" presId="urn:microsoft.com/office/officeart/2005/8/layout/hierarchy3"/>
    <dgm:cxn modelId="{CC1310BD-83E8-407F-8543-386E4DA3D236}" type="presOf" srcId="{32CE768C-6CDF-4D6D-91D0-86C644E9D979}" destId="{F89423B5-B769-484B-A48A-F0AF5D250DD2}" srcOrd="0" destOrd="0" presId="urn:microsoft.com/office/officeart/2005/8/layout/hierarchy3"/>
    <dgm:cxn modelId="{288858CE-39D0-4273-BCA1-009FCC95DA07}" srcId="{01F55FE2-7C41-4D82-A5BB-F64F03C773F4}" destId="{EB6925E1-75CC-44D2-923C-19D70D1EE693}" srcOrd="0" destOrd="0" parTransId="{8725598D-F308-4CEC-80D4-7E98212B93EE}" sibTransId="{A6265C94-0034-4378-94FA-18D2E79BC9F3}"/>
    <dgm:cxn modelId="{94DD8395-1272-40D9-8F4F-01BC295FA23E}" type="presParOf" srcId="{860AE6FC-C5AA-4B8F-8D56-CB68DAB9226A}" destId="{5C410271-B136-431C-A786-4F0514DB5599}" srcOrd="0" destOrd="0" presId="urn:microsoft.com/office/officeart/2005/8/layout/hierarchy3"/>
    <dgm:cxn modelId="{763026EE-3BBA-4546-8A1C-BB9CA7D9998E}" type="presParOf" srcId="{5C410271-B136-431C-A786-4F0514DB5599}" destId="{1CD4F0EA-7814-473D-B60D-7ABA09CD98F6}" srcOrd="0" destOrd="0" presId="urn:microsoft.com/office/officeart/2005/8/layout/hierarchy3"/>
    <dgm:cxn modelId="{51394417-20BA-4ACA-85B5-B1A29C23869F}" type="presParOf" srcId="{1CD4F0EA-7814-473D-B60D-7ABA09CD98F6}" destId="{9C2BB294-C91E-4F6A-92E7-3D1F3467BE6A}" srcOrd="0" destOrd="0" presId="urn:microsoft.com/office/officeart/2005/8/layout/hierarchy3"/>
    <dgm:cxn modelId="{60AEDE8F-8AE7-40D1-B6E2-27662E02A401}" type="presParOf" srcId="{1CD4F0EA-7814-473D-B60D-7ABA09CD98F6}" destId="{FAF1FFE4-DC2B-4A5B-8694-4A1643D3DC0A}" srcOrd="1" destOrd="0" presId="urn:microsoft.com/office/officeart/2005/8/layout/hierarchy3"/>
    <dgm:cxn modelId="{7C67C8A7-1DB6-4846-B225-66B712F85261}" type="presParOf" srcId="{5C410271-B136-431C-A786-4F0514DB5599}" destId="{CDAA1CCC-0758-447E-9DB9-5A02B2118577}" srcOrd="1" destOrd="0" presId="urn:microsoft.com/office/officeart/2005/8/layout/hierarchy3"/>
    <dgm:cxn modelId="{3392C0BE-EF24-4549-A778-2EE5459CE4C0}" type="presParOf" srcId="{CDAA1CCC-0758-447E-9DB9-5A02B2118577}" destId="{F89423B5-B769-484B-A48A-F0AF5D250DD2}" srcOrd="0" destOrd="0" presId="urn:microsoft.com/office/officeart/2005/8/layout/hierarchy3"/>
    <dgm:cxn modelId="{7713916C-B746-48E2-858C-792E1E8AACEC}" type="presParOf" srcId="{CDAA1CCC-0758-447E-9DB9-5A02B2118577}" destId="{C3CCE1FF-751C-4092-81F0-531BCF51E7B7}"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F55FE2-7C41-4D82-A5BB-F64F03C773F4}" type="doc">
      <dgm:prSet loTypeId="urn:microsoft.com/office/officeart/2005/8/layout/hierarchy3" loCatId="hierarchy" qsTypeId="urn:microsoft.com/office/officeart/2005/8/quickstyle/simple1" qsCatId="simple" csTypeId="urn:microsoft.com/office/officeart/2005/8/colors/accent3_5" csCatId="accent3" phldr="1"/>
      <dgm:spPr/>
      <dgm:t>
        <a:bodyPr/>
        <a:lstStyle/>
        <a:p>
          <a:endParaRPr lang="en-US"/>
        </a:p>
      </dgm:t>
    </dgm:pt>
    <dgm:pt modelId="{EB6925E1-75CC-44D2-923C-19D70D1EE693}">
      <dgm:prSet phldrT="[Text]"/>
      <dgm:spPr>
        <a:solidFill>
          <a:schemeClr val="accent6">
            <a:alpha val="90000"/>
          </a:schemeClr>
        </a:solidFill>
      </dgm:spPr>
      <dgm:t>
        <a:bodyPr/>
        <a:lstStyle/>
        <a:p>
          <a:r>
            <a:rPr lang="en-US">
              <a:latin typeface="Poppins" panose="00000500000000000000" pitchFamily="2" charset="0"/>
              <a:cs typeface="Poppins" panose="00000500000000000000" pitchFamily="2" charset="0"/>
            </a:rPr>
            <a:t>RDT(s) Inconclusive</a:t>
          </a:r>
        </a:p>
      </dgm:t>
    </dgm:pt>
    <dgm:pt modelId="{8725598D-F308-4CEC-80D4-7E98212B93EE}" type="parTrans" cxnId="{288858CE-39D0-4273-BCA1-009FCC95DA07}">
      <dgm:prSet/>
      <dgm:spPr/>
      <dgm:t>
        <a:bodyPr/>
        <a:lstStyle/>
        <a:p>
          <a:endParaRPr lang="en-US"/>
        </a:p>
      </dgm:t>
    </dgm:pt>
    <dgm:pt modelId="{A6265C94-0034-4378-94FA-18D2E79BC9F3}" type="sibTrans" cxnId="{288858CE-39D0-4273-BCA1-009FCC95DA07}">
      <dgm:prSet/>
      <dgm:spPr/>
      <dgm:t>
        <a:bodyPr/>
        <a:lstStyle/>
        <a:p>
          <a:endParaRPr lang="en-US"/>
        </a:p>
      </dgm:t>
    </dgm:pt>
    <dgm:pt modelId="{A34E30CC-ACC3-4F30-AA26-5E4D81B54E01}">
      <dgm:prSet phldrT="[Text]"/>
      <dgm:spPr>
        <a:ln>
          <a:solidFill>
            <a:schemeClr val="accent6">
              <a:alpha val="90000"/>
            </a:schemeClr>
          </a:solidFill>
        </a:ln>
      </dgm:spPr>
      <dgm:t>
        <a:bodyPr/>
        <a:lstStyle/>
        <a:p>
          <a:r>
            <a:rPr lang="en-US">
              <a:latin typeface="Poppins" panose="00000500000000000000" pitchFamily="2" charset="0"/>
              <a:ea typeface="Roboto"/>
              <a:cs typeface="Poppins" panose="00000500000000000000" pitchFamily="2" charset="0"/>
            </a:rPr>
            <a:t>Confirm HIV status per national guidelines before proceeding*</a:t>
          </a:r>
          <a:endParaRPr lang="en-US">
            <a:latin typeface="Poppins" panose="00000500000000000000" pitchFamily="2" charset="0"/>
            <a:cs typeface="Poppins" panose="00000500000000000000" pitchFamily="2" charset="0"/>
          </a:endParaRPr>
        </a:p>
      </dgm:t>
    </dgm:pt>
    <dgm:pt modelId="{32CE768C-6CDF-4D6D-91D0-86C644E9D979}" type="parTrans" cxnId="{4B939807-237D-4755-B814-71BDBE0EE34D}">
      <dgm:prSet/>
      <dgm:spPr>
        <a:ln>
          <a:solidFill>
            <a:schemeClr val="accent6"/>
          </a:solidFill>
        </a:ln>
      </dgm:spPr>
      <dgm:t>
        <a:bodyPr/>
        <a:lstStyle/>
        <a:p>
          <a:endParaRPr lang="en-US"/>
        </a:p>
      </dgm:t>
    </dgm:pt>
    <dgm:pt modelId="{E4019F5A-612E-4067-B7C0-CDDF348B7430}" type="sibTrans" cxnId="{4B939807-237D-4755-B814-71BDBE0EE34D}">
      <dgm:prSet/>
      <dgm:spPr/>
      <dgm:t>
        <a:bodyPr/>
        <a:lstStyle/>
        <a:p>
          <a:endParaRPr lang="en-US"/>
        </a:p>
      </dgm:t>
    </dgm:pt>
    <dgm:pt modelId="{860AE6FC-C5AA-4B8F-8D56-CB68DAB9226A}" type="pres">
      <dgm:prSet presAssocID="{01F55FE2-7C41-4D82-A5BB-F64F03C773F4}" presName="diagram" presStyleCnt="0">
        <dgm:presLayoutVars>
          <dgm:chPref val="1"/>
          <dgm:dir/>
          <dgm:animOne val="branch"/>
          <dgm:animLvl val="lvl"/>
          <dgm:resizeHandles/>
        </dgm:presLayoutVars>
      </dgm:prSet>
      <dgm:spPr/>
    </dgm:pt>
    <dgm:pt modelId="{5C410271-B136-431C-A786-4F0514DB5599}" type="pres">
      <dgm:prSet presAssocID="{EB6925E1-75CC-44D2-923C-19D70D1EE693}" presName="root" presStyleCnt="0"/>
      <dgm:spPr/>
    </dgm:pt>
    <dgm:pt modelId="{1CD4F0EA-7814-473D-B60D-7ABA09CD98F6}" type="pres">
      <dgm:prSet presAssocID="{EB6925E1-75CC-44D2-923C-19D70D1EE693}" presName="rootComposite" presStyleCnt="0"/>
      <dgm:spPr/>
    </dgm:pt>
    <dgm:pt modelId="{9C2BB294-C91E-4F6A-92E7-3D1F3467BE6A}" type="pres">
      <dgm:prSet presAssocID="{EB6925E1-75CC-44D2-923C-19D70D1EE693}" presName="rootText" presStyleLbl="node1" presStyleIdx="0" presStyleCnt="1"/>
      <dgm:spPr/>
    </dgm:pt>
    <dgm:pt modelId="{FAF1FFE4-DC2B-4A5B-8694-4A1643D3DC0A}" type="pres">
      <dgm:prSet presAssocID="{EB6925E1-75CC-44D2-923C-19D70D1EE693}" presName="rootConnector" presStyleLbl="node1" presStyleIdx="0" presStyleCnt="1"/>
      <dgm:spPr/>
    </dgm:pt>
    <dgm:pt modelId="{CDAA1CCC-0758-447E-9DB9-5A02B2118577}" type="pres">
      <dgm:prSet presAssocID="{EB6925E1-75CC-44D2-923C-19D70D1EE693}" presName="childShape" presStyleCnt="0"/>
      <dgm:spPr/>
    </dgm:pt>
    <dgm:pt modelId="{F89423B5-B769-484B-A48A-F0AF5D250DD2}" type="pres">
      <dgm:prSet presAssocID="{32CE768C-6CDF-4D6D-91D0-86C644E9D979}" presName="Name13" presStyleLbl="parChTrans1D2" presStyleIdx="0" presStyleCnt="1"/>
      <dgm:spPr/>
    </dgm:pt>
    <dgm:pt modelId="{C3CCE1FF-751C-4092-81F0-531BCF51E7B7}" type="pres">
      <dgm:prSet presAssocID="{A34E30CC-ACC3-4F30-AA26-5E4D81B54E01}" presName="childText" presStyleLbl="bgAcc1" presStyleIdx="0" presStyleCnt="1">
        <dgm:presLayoutVars>
          <dgm:bulletEnabled val="1"/>
        </dgm:presLayoutVars>
      </dgm:prSet>
      <dgm:spPr/>
    </dgm:pt>
  </dgm:ptLst>
  <dgm:cxnLst>
    <dgm:cxn modelId="{06074002-E7BE-4E83-9C8E-A1B0DA208F72}" type="presOf" srcId="{EB6925E1-75CC-44D2-923C-19D70D1EE693}" destId="{FAF1FFE4-DC2B-4A5B-8694-4A1643D3DC0A}" srcOrd="1" destOrd="0" presId="urn:microsoft.com/office/officeart/2005/8/layout/hierarchy3"/>
    <dgm:cxn modelId="{81501D04-C75D-40D3-9B7E-FD791084FC35}" type="presOf" srcId="{01F55FE2-7C41-4D82-A5BB-F64F03C773F4}" destId="{860AE6FC-C5AA-4B8F-8D56-CB68DAB9226A}" srcOrd="0" destOrd="0" presId="urn:microsoft.com/office/officeart/2005/8/layout/hierarchy3"/>
    <dgm:cxn modelId="{4B939807-237D-4755-B814-71BDBE0EE34D}" srcId="{EB6925E1-75CC-44D2-923C-19D70D1EE693}" destId="{A34E30CC-ACC3-4F30-AA26-5E4D81B54E01}" srcOrd="0" destOrd="0" parTransId="{32CE768C-6CDF-4D6D-91D0-86C644E9D979}" sibTransId="{E4019F5A-612E-4067-B7C0-CDDF348B7430}"/>
    <dgm:cxn modelId="{86C33F0C-06C8-417E-93DD-07A0057BFAE9}" type="presOf" srcId="{EB6925E1-75CC-44D2-923C-19D70D1EE693}" destId="{9C2BB294-C91E-4F6A-92E7-3D1F3467BE6A}" srcOrd="0" destOrd="0" presId="urn:microsoft.com/office/officeart/2005/8/layout/hierarchy3"/>
    <dgm:cxn modelId="{DB312858-4492-4E80-8AFB-8C7072671264}" type="presOf" srcId="{A34E30CC-ACC3-4F30-AA26-5E4D81B54E01}" destId="{C3CCE1FF-751C-4092-81F0-531BCF51E7B7}" srcOrd="0" destOrd="0" presId="urn:microsoft.com/office/officeart/2005/8/layout/hierarchy3"/>
    <dgm:cxn modelId="{CC1310BD-83E8-407F-8543-386E4DA3D236}" type="presOf" srcId="{32CE768C-6CDF-4D6D-91D0-86C644E9D979}" destId="{F89423B5-B769-484B-A48A-F0AF5D250DD2}" srcOrd="0" destOrd="0" presId="urn:microsoft.com/office/officeart/2005/8/layout/hierarchy3"/>
    <dgm:cxn modelId="{288858CE-39D0-4273-BCA1-009FCC95DA07}" srcId="{01F55FE2-7C41-4D82-A5BB-F64F03C773F4}" destId="{EB6925E1-75CC-44D2-923C-19D70D1EE693}" srcOrd="0" destOrd="0" parTransId="{8725598D-F308-4CEC-80D4-7E98212B93EE}" sibTransId="{A6265C94-0034-4378-94FA-18D2E79BC9F3}"/>
    <dgm:cxn modelId="{94DD8395-1272-40D9-8F4F-01BC295FA23E}" type="presParOf" srcId="{860AE6FC-C5AA-4B8F-8D56-CB68DAB9226A}" destId="{5C410271-B136-431C-A786-4F0514DB5599}" srcOrd="0" destOrd="0" presId="urn:microsoft.com/office/officeart/2005/8/layout/hierarchy3"/>
    <dgm:cxn modelId="{763026EE-3BBA-4546-8A1C-BB9CA7D9998E}" type="presParOf" srcId="{5C410271-B136-431C-A786-4F0514DB5599}" destId="{1CD4F0EA-7814-473D-B60D-7ABA09CD98F6}" srcOrd="0" destOrd="0" presId="urn:microsoft.com/office/officeart/2005/8/layout/hierarchy3"/>
    <dgm:cxn modelId="{51394417-20BA-4ACA-85B5-B1A29C23869F}" type="presParOf" srcId="{1CD4F0EA-7814-473D-B60D-7ABA09CD98F6}" destId="{9C2BB294-C91E-4F6A-92E7-3D1F3467BE6A}" srcOrd="0" destOrd="0" presId="urn:microsoft.com/office/officeart/2005/8/layout/hierarchy3"/>
    <dgm:cxn modelId="{60AEDE8F-8AE7-40D1-B6E2-27662E02A401}" type="presParOf" srcId="{1CD4F0EA-7814-473D-B60D-7ABA09CD98F6}" destId="{FAF1FFE4-DC2B-4A5B-8694-4A1643D3DC0A}" srcOrd="1" destOrd="0" presId="urn:microsoft.com/office/officeart/2005/8/layout/hierarchy3"/>
    <dgm:cxn modelId="{7C67C8A7-1DB6-4846-B225-66B712F85261}" type="presParOf" srcId="{5C410271-B136-431C-A786-4F0514DB5599}" destId="{CDAA1CCC-0758-447E-9DB9-5A02B2118577}" srcOrd="1" destOrd="0" presId="urn:microsoft.com/office/officeart/2005/8/layout/hierarchy3"/>
    <dgm:cxn modelId="{3392C0BE-EF24-4549-A778-2EE5459CE4C0}" type="presParOf" srcId="{CDAA1CCC-0758-447E-9DB9-5A02B2118577}" destId="{F89423B5-B769-484B-A48A-F0AF5D250DD2}" srcOrd="0" destOrd="0" presId="urn:microsoft.com/office/officeart/2005/8/layout/hierarchy3"/>
    <dgm:cxn modelId="{7713916C-B746-48E2-858C-792E1E8AACEC}" type="presParOf" srcId="{CDAA1CCC-0758-447E-9DB9-5A02B2118577}" destId="{C3CCE1FF-751C-4092-81F0-531BCF51E7B7}" srcOrd="1"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5B94DE-5F32-4773-B0A4-310B4C987DEE}" type="doc">
      <dgm:prSet loTypeId="urn:microsoft.com/office/officeart/2005/8/layout/process1" loCatId="process" qsTypeId="urn:microsoft.com/office/officeart/2005/8/quickstyle/simple1" qsCatId="simple" csTypeId="urn:microsoft.com/office/officeart/2005/8/colors/accent2_3" csCatId="accent2" phldr="1"/>
      <dgm:spPr/>
    </dgm:pt>
    <dgm:pt modelId="{DAF2060C-8199-4D3C-8181-64821F5B261B}">
      <dgm:prSet phldrT="[Text]"/>
      <dgm:spPr/>
      <dgm:t>
        <a:bodyPr/>
        <a:lstStyle/>
        <a:p>
          <a:r>
            <a:rPr lang="en-US" b="1"/>
            <a:t>Likelihood of Exposure</a:t>
          </a:r>
        </a:p>
      </dgm:t>
    </dgm:pt>
    <dgm:pt modelId="{4BF40E90-3C12-4E3A-8805-27CA58507841}" type="parTrans" cxnId="{194F36B2-3072-4AD8-8B75-D3BEB6E23E7D}">
      <dgm:prSet/>
      <dgm:spPr/>
      <dgm:t>
        <a:bodyPr/>
        <a:lstStyle/>
        <a:p>
          <a:endParaRPr lang="en-US"/>
        </a:p>
      </dgm:t>
    </dgm:pt>
    <dgm:pt modelId="{5E83FE0E-892F-4C12-B23B-5F4434F68A40}" type="sibTrans" cxnId="{194F36B2-3072-4AD8-8B75-D3BEB6E23E7D}">
      <dgm:prSet/>
      <dgm:spPr/>
      <dgm:t>
        <a:bodyPr/>
        <a:lstStyle/>
        <a:p>
          <a:endParaRPr lang="en-US"/>
        </a:p>
      </dgm:t>
    </dgm:pt>
    <dgm:pt modelId="{670E6FBE-182D-4BDC-9318-6AFCA54999A2}">
      <dgm:prSet phldrT="[Text]"/>
      <dgm:spPr/>
      <dgm:t>
        <a:bodyPr/>
        <a:lstStyle/>
        <a:p>
          <a:r>
            <a:rPr lang="en-US"/>
            <a:t>Higher likelihood = more indicative of need for PEP</a:t>
          </a:r>
        </a:p>
      </dgm:t>
    </dgm:pt>
    <dgm:pt modelId="{A399EAE3-A11D-4A00-8F69-78E81179B159}" type="parTrans" cxnId="{9884EF7E-14B5-4AF2-84C0-F477564684EE}">
      <dgm:prSet/>
      <dgm:spPr/>
      <dgm:t>
        <a:bodyPr/>
        <a:lstStyle/>
        <a:p>
          <a:endParaRPr lang="en-US"/>
        </a:p>
      </dgm:t>
    </dgm:pt>
    <dgm:pt modelId="{F56AB2F3-175C-40D5-8879-03275AA97DCE}" type="sibTrans" cxnId="{9884EF7E-14B5-4AF2-84C0-F477564684EE}">
      <dgm:prSet/>
      <dgm:spPr/>
      <dgm:t>
        <a:bodyPr/>
        <a:lstStyle/>
        <a:p>
          <a:endParaRPr lang="en-US"/>
        </a:p>
      </dgm:t>
    </dgm:pt>
    <dgm:pt modelId="{839A2C6D-3F55-495C-A487-226A27EB0878}" type="pres">
      <dgm:prSet presAssocID="{B75B94DE-5F32-4773-B0A4-310B4C987DEE}" presName="Name0" presStyleCnt="0">
        <dgm:presLayoutVars>
          <dgm:dir/>
          <dgm:resizeHandles val="exact"/>
        </dgm:presLayoutVars>
      </dgm:prSet>
      <dgm:spPr/>
    </dgm:pt>
    <dgm:pt modelId="{0C4EC4C7-4975-4D46-9395-1688C9CB1733}" type="pres">
      <dgm:prSet presAssocID="{DAF2060C-8199-4D3C-8181-64821F5B261B}" presName="node" presStyleLbl="node1" presStyleIdx="0" presStyleCnt="2">
        <dgm:presLayoutVars>
          <dgm:bulletEnabled val="1"/>
        </dgm:presLayoutVars>
      </dgm:prSet>
      <dgm:spPr/>
    </dgm:pt>
    <dgm:pt modelId="{C95AED9E-D8ED-497B-9859-1C4706A85040}" type="pres">
      <dgm:prSet presAssocID="{5E83FE0E-892F-4C12-B23B-5F4434F68A40}" presName="sibTrans" presStyleLbl="sibTrans2D1" presStyleIdx="0" presStyleCnt="1"/>
      <dgm:spPr/>
    </dgm:pt>
    <dgm:pt modelId="{F0A7EF16-D210-440C-8915-1D2CA9004914}" type="pres">
      <dgm:prSet presAssocID="{5E83FE0E-892F-4C12-B23B-5F4434F68A40}" presName="connectorText" presStyleLbl="sibTrans2D1" presStyleIdx="0" presStyleCnt="1"/>
      <dgm:spPr/>
    </dgm:pt>
    <dgm:pt modelId="{682E2B9B-D5C9-489D-84CF-46833CD3D1D7}" type="pres">
      <dgm:prSet presAssocID="{670E6FBE-182D-4BDC-9318-6AFCA54999A2}" presName="node" presStyleLbl="node1" presStyleIdx="1" presStyleCnt="2">
        <dgm:presLayoutVars>
          <dgm:bulletEnabled val="1"/>
        </dgm:presLayoutVars>
      </dgm:prSet>
      <dgm:spPr/>
    </dgm:pt>
  </dgm:ptLst>
  <dgm:cxnLst>
    <dgm:cxn modelId="{BAEEBF35-D561-49FD-91AF-A9F1DBE9FE7F}" type="presOf" srcId="{5E83FE0E-892F-4C12-B23B-5F4434F68A40}" destId="{C95AED9E-D8ED-497B-9859-1C4706A85040}" srcOrd="0" destOrd="0" presId="urn:microsoft.com/office/officeart/2005/8/layout/process1"/>
    <dgm:cxn modelId="{9C183A42-1A7F-492A-901D-7BFF39E9A117}" type="presOf" srcId="{670E6FBE-182D-4BDC-9318-6AFCA54999A2}" destId="{682E2B9B-D5C9-489D-84CF-46833CD3D1D7}" srcOrd="0" destOrd="0" presId="urn:microsoft.com/office/officeart/2005/8/layout/process1"/>
    <dgm:cxn modelId="{9884EF7E-14B5-4AF2-84C0-F477564684EE}" srcId="{B75B94DE-5F32-4773-B0A4-310B4C987DEE}" destId="{670E6FBE-182D-4BDC-9318-6AFCA54999A2}" srcOrd="1" destOrd="0" parTransId="{A399EAE3-A11D-4A00-8F69-78E81179B159}" sibTransId="{F56AB2F3-175C-40D5-8879-03275AA97DCE}"/>
    <dgm:cxn modelId="{E83DAC81-1F30-4222-BC02-51740EA3F2AB}" type="presOf" srcId="{5E83FE0E-892F-4C12-B23B-5F4434F68A40}" destId="{F0A7EF16-D210-440C-8915-1D2CA9004914}" srcOrd="1" destOrd="0" presId="urn:microsoft.com/office/officeart/2005/8/layout/process1"/>
    <dgm:cxn modelId="{636A8591-578D-4692-9928-C433609E9C54}" type="presOf" srcId="{B75B94DE-5F32-4773-B0A4-310B4C987DEE}" destId="{839A2C6D-3F55-495C-A487-226A27EB0878}" srcOrd="0" destOrd="0" presId="urn:microsoft.com/office/officeart/2005/8/layout/process1"/>
    <dgm:cxn modelId="{5DB14DA2-7E32-4511-8094-CE832B3BC970}" type="presOf" srcId="{DAF2060C-8199-4D3C-8181-64821F5B261B}" destId="{0C4EC4C7-4975-4D46-9395-1688C9CB1733}" srcOrd="0" destOrd="0" presId="urn:microsoft.com/office/officeart/2005/8/layout/process1"/>
    <dgm:cxn modelId="{194F36B2-3072-4AD8-8B75-D3BEB6E23E7D}" srcId="{B75B94DE-5F32-4773-B0A4-310B4C987DEE}" destId="{DAF2060C-8199-4D3C-8181-64821F5B261B}" srcOrd="0" destOrd="0" parTransId="{4BF40E90-3C12-4E3A-8805-27CA58507841}" sibTransId="{5E83FE0E-892F-4C12-B23B-5F4434F68A40}"/>
    <dgm:cxn modelId="{A610879A-7F8A-4515-8CE4-2DDC03AE3C59}" type="presParOf" srcId="{839A2C6D-3F55-495C-A487-226A27EB0878}" destId="{0C4EC4C7-4975-4D46-9395-1688C9CB1733}" srcOrd="0" destOrd="0" presId="urn:microsoft.com/office/officeart/2005/8/layout/process1"/>
    <dgm:cxn modelId="{2B5AF376-F0C9-4CD9-AF65-B7757D5D88A3}" type="presParOf" srcId="{839A2C6D-3F55-495C-A487-226A27EB0878}" destId="{C95AED9E-D8ED-497B-9859-1C4706A85040}" srcOrd="1" destOrd="0" presId="urn:microsoft.com/office/officeart/2005/8/layout/process1"/>
    <dgm:cxn modelId="{113368E0-2C01-4D98-AAFE-0172E42FEFFA}" type="presParOf" srcId="{C95AED9E-D8ED-497B-9859-1C4706A85040}" destId="{F0A7EF16-D210-440C-8915-1D2CA9004914}" srcOrd="0" destOrd="0" presId="urn:microsoft.com/office/officeart/2005/8/layout/process1"/>
    <dgm:cxn modelId="{03C0500C-DA1F-496F-8741-E69AF46AF2BA}" type="presParOf" srcId="{839A2C6D-3F55-495C-A487-226A27EB0878}" destId="{682E2B9B-D5C9-489D-84CF-46833CD3D1D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5B94DE-5F32-4773-B0A4-310B4C987DEE}" type="doc">
      <dgm:prSet loTypeId="urn:microsoft.com/office/officeart/2005/8/layout/process1" loCatId="process" qsTypeId="urn:microsoft.com/office/officeart/2005/8/quickstyle/simple1" qsCatId="simple" csTypeId="urn:microsoft.com/office/officeart/2005/8/colors/accent3_4" csCatId="accent3" phldr="1"/>
      <dgm:spPr/>
    </dgm:pt>
    <dgm:pt modelId="{DAF2060C-8199-4D3C-8181-64821F5B261B}">
      <dgm:prSet phldrT="[Text]"/>
      <dgm:spPr/>
      <dgm:t>
        <a:bodyPr/>
        <a:lstStyle/>
        <a:p>
          <a:r>
            <a:rPr lang="en-US" b="1"/>
            <a:t>Timing</a:t>
          </a:r>
        </a:p>
      </dgm:t>
    </dgm:pt>
    <dgm:pt modelId="{4BF40E90-3C12-4E3A-8805-27CA58507841}" type="parTrans" cxnId="{194F36B2-3072-4AD8-8B75-D3BEB6E23E7D}">
      <dgm:prSet/>
      <dgm:spPr/>
      <dgm:t>
        <a:bodyPr/>
        <a:lstStyle/>
        <a:p>
          <a:endParaRPr lang="en-US"/>
        </a:p>
      </dgm:t>
    </dgm:pt>
    <dgm:pt modelId="{5E83FE0E-892F-4C12-B23B-5F4434F68A40}" type="sibTrans" cxnId="{194F36B2-3072-4AD8-8B75-D3BEB6E23E7D}">
      <dgm:prSet/>
      <dgm:spPr/>
      <dgm:t>
        <a:bodyPr/>
        <a:lstStyle/>
        <a:p>
          <a:endParaRPr lang="en-US"/>
        </a:p>
      </dgm:t>
    </dgm:pt>
    <dgm:pt modelId="{670E6FBE-182D-4BDC-9318-6AFCA54999A2}">
      <dgm:prSet phldrT="[Text]"/>
      <dgm:spPr>
        <a:solidFill>
          <a:schemeClr val="accent3">
            <a:lumMod val="60000"/>
            <a:lumOff val="40000"/>
          </a:schemeClr>
        </a:solidFill>
      </dgm:spPr>
      <dgm:t>
        <a:bodyPr/>
        <a:lstStyle/>
        <a:p>
          <a:r>
            <a:rPr lang="en-US"/>
            <a:t>Shorter time since exposure = greater effectiveness of PEP</a:t>
          </a:r>
        </a:p>
      </dgm:t>
    </dgm:pt>
    <dgm:pt modelId="{A399EAE3-A11D-4A00-8F69-78E81179B159}" type="parTrans" cxnId="{9884EF7E-14B5-4AF2-84C0-F477564684EE}">
      <dgm:prSet/>
      <dgm:spPr/>
      <dgm:t>
        <a:bodyPr/>
        <a:lstStyle/>
        <a:p>
          <a:endParaRPr lang="en-US"/>
        </a:p>
      </dgm:t>
    </dgm:pt>
    <dgm:pt modelId="{F56AB2F3-175C-40D5-8879-03275AA97DCE}" type="sibTrans" cxnId="{9884EF7E-14B5-4AF2-84C0-F477564684EE}">
      <dgm:prSet/>
      <dgm:spPr/>
      <dgm:t>
        <a:bodyPr/>
        <a:lstStyle/>
        <a:p>
          <a:endParaRPr lang="en-US"/>
        </a:p>
      </dgm:t>
    </dgm:pt>
    <dgm:pt modelId="{839A2C6D-3F55-495C-A487-226A27EB0878}" type="pres">
      <dgm:prSet presAssocID="{B75B94DE-5F32-4773-B0A4-310B4C987DEE}" presName="Name0" presStyleCnt="0">
        <dgm:presLayoutVars>
          <dgm:dir/>
          <dgm:resizeHandles val="exact"/>
        </dgm:presLayoutVars>
      </dgm:prSet>
      <dgm:spPr/>
    </dgm:pt>
    <dgm:pt modelId="{0C4EC4C7-4975-4D46-9395-1688C9CB1733}" type="pres">
      <dgm:prSet presAssocID="{DAF2060C-8199-4D3C-8181-64821F5B261B}" presName="node" presStyleLbl="node1" presStyleIdx="0" presStyleCnt="2">
        <dgm:presLayoutVars>
          <dgm:bulletEnabled val="1"/>
        </dgm:presLayoutVars>
      </dgm:prSet>
      <dgm:spPr/>
    </dgm:pt>
    <dgm:pt modelId="{C95AED9E-D8ED-497B-9859-1C4706A85040}" type="pres">
      <dgm:prSet presAssocID="{5E83FE0E-892F-4C12-B23B-5F4434F68A40}" presName="sibTrans" presStyleLbl="sibTrans2D1" presStyleIdx="0" presStyleCnt="1"/>
      <dgm:spPr/>
    </dgm:pt>
    <dgm:pt modelId="{F0A7EF16-D210-440C-8915-1D2CA9004914}" type="pres">
      <dgm:prSet presAssocID="{5E83FE0E-892F-4C12-B23B-5F4434F68A40}" presName="connectorText" presStyleLbl="sibTrans2D1" presStyleIdx="0" presStyleCnt="1"/>
      <dgm:spPr/>
    </dgm:pt>
    <dgm:pt modelId="{682E2B9B-D5C9-489D-84CF-46833CD3D1D7}" type="pres">
      <dgm:prSet presAssocID="{670E6FBE-182D-4BDC-9318-6AFCA54999A2}" presName="node" presStyleLbl="node1" presStyleIdx="1" presStyleCnt="2">
        <dgm:presLayoutVars>
          <dgm:bulletEnabled val="1"/>
        </dgm:presLayoutVars>
      </dgm:prSet>
      <dgm:spPr/>
    </dgm:pt>
  </dgm:ptLst>
  <dgm:cxnLst>
    <dgm:cxn modelId="{BAEEBF35-D561-49FD-91AF-A9F1DBE9FE7F}" type="presOf" srcId="{5E83FE0E-892F-4C12-B23B-5F4434F68A40}" destId="{C95AED9E-D8ED-497B-9859-1C4706A85040}" srcOrd="0" destOrd="0" presId="urn:microsoft.com/office/officeart/2005/8/layout/process1"/>
    <dgm:cxn modelId="{9C183A42-1A7F-492A-901D-7BFF39E9A117}" type="presOf" srcId="{670E6FBE-182D-4BDC-9318-6AFCA54999A2}" destId="{682E2B9B-D5C9-489D-84CF-46833CD3D1D7}" srcOrd="0" destOrd="0" presId="urn:microsoft.com/office/officeart/2005/8/layout/process1"/>
    <dgm:cxn modelId="{9884EF7E-14B5-4AF2-84C0-F477564684EE}" srcId="{B75B94DE-5F32-4773-B0A4-310B4C987DEE}" destId="{670E6FBE-182D-4BDC-9318-6AFCA54999A2}" srcOrd="1" destOrd="0" parTransId="{A399EAE3-A11D-4A00-8F69-78E81179B159}" sibTransId="{F56AB2F3-175C-40D5-8879-03275AA97DCE}"/>
    <dgm:cxn modelId="{E83DAC81-1F30-4222-BC02-51740EA3F2AB}" type="presOf" srcId="{5E83FE0E-892F-4C12-B23B-5F4434F68A40}" destId="{F0A7EF16-D210-440C-8915-1D2CA9004914}" srcOrd="1" destOrd="0" presId="urn:microsoft.com/office/officeart/2005/8/layout/process1"/>
    <dgm:cxn modelId="{636A8591-578D-4692-9928-C433609E9C54}" type="presOf" srcId="{B75B94DE-5F32-4773-B0A4-310B4C987DEE}" destId="{839A2C6D-3F55-495C-A487-226A27EB0878}" srcOrd="0" destOrd="0" presId="urn:microsoft.com/office/officeart/2005/8/layout/process1"/>
    <dgm:cxn modelId="{5DB14DA2-7E32-4511-8094-CE832B3BC970}" type="presOf" srcId="{DAF2060C-8199-4D3C-8181-64821F5B261B}" destId="{0C4EC4C7-4975-4D46-9395-1688C9CB1733}" srcOrd="0" destOrd="0" presId="urn:microsoft.com/office/officeart/2005/8/layout/process1"/>
    <dgm:cxn modelId="{194F36B2-3072-4AD8-8B75-D3BEB6E23E7D}" srcId="{B75B94DE-5F32-4773-B0A4-310B4C987DEE}" destId="{DAF2060C-8199-4D3C-8181-64821F5B261B}" srcOrd="0" destOrd="0" parTransId="{4BF40E90-3C12-4E3A-8805-27CA58507841}" sibTransId="{5E83FE0E-892F-4C12-B23B-5F4434F68A40}"/>
    <dgm:cxn modelId="{A610879A-7F8A-4515-8CE4-2DDC03AE3C59}" type="presParOf" srcId="{839A2C6D-3F55-495C-A487-226A27EB0878}" destId="{0C4EC4C7-4975-4D46-9395-1688C9CB1733}" srcOrd="0" destOrd="0" presId="urn:microsoft.com/office/officeart/2005/8/layout/process1"/>
    <dgm:cxn modelId="{2B5AF376-F0C9-4CD9-AF65-B7757D5D88A3}" type="presParOf" srcId="{839A2C6D-3F55-495C-A487-226A27EB0878}" destId="{C95AED9E-D8ED-497B-9859-1C4706A85040}" srcOrd="1" destOrd="0" presId="urn:microsoft.com/office/officeart/2005/8/layout/process1"/>
    <dgm:cxn modelId="{113368E0-2C01-4D98-AAFE-0172E42FEFFA}" type="presParOf" srcId="{C95AED9E-D8ED-497B-9859-1C4706A85040}" destId="{F0A7EF16-D210-440C-8915-1D2CA9004914}" srcOrd="0" destOrd="0" presId="urn:microsoft.com/office/officeart/2005/8/layout/process1"/>
    <dgm:cxn modelId="{03C0500C-DA1F-496F-8741-E69AF46AF2BA}" type="presParOf" srcId="{839A2C6D-3F55-495C-A487-226A27EB0878}" destId="{682E2B9B-D5C9-489D-84CF-46833CD3D1D7}"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C32726-6F3E-4F1F-B98F-B3DF02CA6A0A}"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35E731C9-CD35-4334-9077-E6EF45F3B0DA}">
      <dgm:prSet phldrT="[Text]"/>
      <dgm:spPr/>
      <dgm:t>
        <a:bodyPr anchor="t"/>
        <a:lstStyle/>
        <a:p>
          <a:endParaRPr lang="en-US"/>
        </a:p>
        <a:p>
          <a:pPr rtl="0"/>
          <a:r>
            <a:rPr lang="en-US">
              <a:solidFill>
                <a:schemeClr val="accent1"/>
              </a:solidFill>
              <a:latin typeface="Poppins" panose="00000500000000000000" pitchFamily="2" charset="0"/>
              <a:cs typeface="Poppins" panose="00000500000000000000" pitchFamily="2" charset="0"/>
            </a:rPr>
            <a:t>Condomless anal sex with HIV-positive non-consensual or casual partners not on ART</a:t>
          </a:r>
        </a:p>
      </dgm:t>
    </dgm:pt>
    <dgm:pt modelId="{357E27F0-26F1-468E-900C-703CC15455E6}" type="parTrans" cxnId="{D6796FBD-F5D5-444A-B7C3-396A31C3CA08}">
      <dgm:prSet/>
      <dgm:spPr/>
      <dgm:t>
        <a:bodyPr/>
        <a:lstStyle/>
        <a:p>
          <a:endParaRPr lang="en-US"/>
        </a:p>
      </dgm:t>
    </dgm:pt>
    <dgm:pt modelId="{E9FD1671-9F1C-4C0F-BB53-93CD815F4406}" type="sibTrans" cxnId="{D6796FBD-F5D5-444A-B7C3-396A31C3CA08}">
      <dgm:prSet/>
      <dgm:spPr/>
      <dgm:t>
        <a:bodyPr/>
        <a:lstStyle/>
        <a:p>
          <a:endParaRPr lang="en-US"/>
        </a:p>
      </dgm:t>
    </dgm:pt>
    <dgm:pt modelId="{384C24FE-C958-4400-A56D-5EACCAD762B9}">
      <dgm:prSet phldrT="[Text]"/>
      <dgm:spPr/>
      <dgm:t>
        <a:bodyPr anchor="b"/>
        <a:lstStyle/>
        <a:p>
          <a:pPr rtl="0"/>
          <a:r>
            <a:rPr lang="en-US">
              <a:solidFill>
                <a:schemeClr val="accent1"/>
              </a:solidFill>
              <a:latin typeface="Poppins" panose="00000500000000000000" pitchFamily="2" charset="0"/>
              <a:cs typeface="Poppins" panose="00000500000000000000" pitchFamily="2" charset="0"/>
            </a:rPr>
            <a:t>Vaginal sex with HIV-negative, regular consensual partner and consistent correct condom use</a:t>
          </a:r>
        </a:p>
        <a:p>
          <a:endParaRPr lang="en-US"/>
        </a:p>
      </dgm:t>
    </dgm:pt>
    <dgm:pt modelId="{B31EE265-C34D-44A1-B670-1348A1E094E0}" type="parTrans" cxnId="{50F66317-BBE2-430D-843D-78A6D604FC88}">
      <dgm:prSet/>
      <dgm:spPr/>
      <dgm:t>
        <a:bodyPr/>
        <a:lstStyle/>
        <a:p>
          <a:endParaRPr lang="en-US"/>
        </a:p>
      </dgm:t>
    </dgm:pt>
    <dgm:pt modelId="{4B3E2C60-D155-4ED3-9F8D-979B60FC630E}" type="sibTrans" cxnId="{50F66317-BBE2-430D-843D-78A6D604FC88}">
      <dgm:prSet/>
      <dgm:spPr/>
      <dgm:t>
        <a:bodyPr/>
        <a:lstStyle/>
        <a:p>
          <a:endParaRPr lang="en-US"/>
        </a:p>
      </dgm:t>
    </dgm:pt>
    <dgm:pt modelId="{6BA4E608-DB88-45A7-876F-F16E6EF25B05}" type="pres">
      <dgm:prSet presAssocID="{2CC32726-6F3E-4F1F-B98F-B3DF02CA6A0A}" presName="compositeShape" presStyleCnt="0">
        <dgm:presLayoutVars>
          <dgm:chMax val="2"/>
          <dgm:dir/>
          <dgm:resizeHandles val="exact"/>
        </dgm:presLayoutVars>
      </dgm:prSet>
      <dgm:spPr/>
    </dgm:pt>
    <dgm:pt modelId="{44F816C6-5D1D-4CAF-97D9-C9D78576E841}" type="pres">
      <dgm:prSet presAssocID="{35E731C9-CD35-4334-9077-E6EF45F3B0DA}" presName="upArrow" presStyleLbl="node1" presStyleIdx="0" presStyleCnt="2" custLinFactNeighborX="10200"/>
      <dgm:spPr>
        <a:solidFill>
          <a:schemeClr val="accent2"/>
        </a:solidFill>
      </dgm:spPr>
    </dgm:pt>
    <dgm:pt modelId="{2F739859-80D4-415A-A943-665077DF8B98}" type="pres">
      <dgm:prSet presAssocID="{35E731C9-CD35-4334-9077-E6EF45F3B0DA}" presName="upArrowText" presStyleLbl="revTx" presStyleIdx="0" presStyleCnt="2">
        <dgm:presLayoutVars>
          <dgm:chMax val="0"/>
          <dgm:bulletEnabled val="1"/>
        </dgm:presLayoutVars>
      </dgm:prSet>
      <dgm:spPr/>
    </dgm:pt>
    <dgm:pt modelId="{F64D3CAD-BAE0-440C-B3D6-8B715BC118C3}" type="pres">
      <dgm:prSet presAssocID="{384C24FE-C958-4400-A56D-5EACCAD762B9}" presName="downArrow" presStyleLbl="node1" presStyleIdx="1" presStyleCnt="2" custLinFactNeighborX="-18844"/>
      <dgm:spPr>
        <a:solidFill>
          <a:schemeClr val="accent3"/>
        </a:solidFill>
      </dgm:spPr>
    </dgm:pt>
    <dgm:pt modelId="{48806AC2-3A07-43B8-99C0-FCD997957914}" type="pres">
      <dgm:prSet presAssocID="{384C24FE-C958-4400-A56D-5EACCAD762B9}" presName="downArrowText" presStyleLbl="revTx" presStyleIdx="1" presStyleCnt="2" custLinFactNeighborX="-16528">
        <dgm:presLayoutVars>
          <dgm:chMax val="0"/>
          <dgm:bulletEnabled val="1"/>
        </dgm:presLayoutVars>
      </dgm:prSet>
      <dgm:spPr/>
    </dgm:pt>
  </dgm:ptLst>
  <dgm:cxnLst>
    <dgm:cxn modelId="{50F66317-BBE2-430D-843D-78A6D604FC88}" srcId="{2CC32726-6F3E-4F1F-B98F-B3DF02CA6A0A}" destId="{384C24FE-C958-4400-A56D-5EACCAD762B9}" srcOrd="1" destOrd="0" parTransId="{B31EE265-C34D-44A1-B670-1348A1E094E0}" sibTransId="{4B3E2C60-D155-4ED3-9F8D-979B60FC630E}"/>
    <dgm:cxn modelId="{28C208AB-42BB-4FA7-9006-26AC5221F47E}" type="presOf" srcId="{384C24FE-C958-4400-A56D-5EACCAD762B9}" destId="{48806AC2-3A07-43B8-99C0-FCD997957914}" srcOrd="0" destOrd="0" presId="urn:microsoft.com/office/officeart/2005/8/layout/arrow4"/>
    <dgm:cxn modelId="{249F33B1-FDD7-4410-9631-2504BDC2BC35}" type="presOf" srcId="{35E731C9-CD35-4334-9077-E6EF45F3B0DA}" destId="{2F739859-80D4-415A-A943-665077DF8B98}" srcOrd="0" destOrd="0" presId="urn:microsoft.com/office/officeart/2005/8/layout/arrow4"/>
    <dgm:cxn modelId="{D6796FBD-F5D5-444A-B7C3-396A31C3CA08}" srcId="{2CC32726-6F3E-4F1F-B98F-B3DF02CA6A0A}" destId="{35E731C9-CD35-4334-9077-E6EF45F3B0DA}" srcOrd="0" destOrd="0" parTransId="{357E27F0-26F1-468E-900C-703CC15455E6}" sibTransId="{E9FD1671-9F1C-4C0F-BB53-93CD815F4406}"/>
    <dgm:cxn modelId="{EA9417FB-236F-4B4C-9EA4-0CAA8B971A65}" type="presOf" srcId="{2CC32726-6F3E-4F1F-B98F-B3DF02CA6A0A}" destId="{6BA4E608-DB88-45A7-876F-F16E6EF25B05}" srcOrd="0" destOrd="0" presId="urn:microsoft.com/office/officeart/2005/8/layout/arrow4"/>
    <dgm:cxn modelId="{BD2C9A61-F680-4219-9890-E32F634DB1AF}" type="presParOf" srcId="{6BA4E608-DB88-45A7-876F-F16E6EF25B05}" destId="{44F816C6-5D1D-4CAF-97D9-C9D78576E841}" srcOrd="0" destOrd="0" presId="urn:microsoft.com/office/officeart/2005/8/layout/arrow4"/>
    <dgm:cxn modelId="{D63ACA43-FDAE-4DCE-99C6-6D56EE6E0842}" type="presParOf" srcId="{6BA4E608-DB88-45A7-876F-F16E6EF25B05}" destId="{2F739859-80D4-415A-A943-665077DF8B98}" srcOrd="1" destOrd="0" presId="urn:microsoft.com/office/officeart/2005/8/layout/arrow4"/>
    <dgm:cxn modelId="{9C5BB0C5-0AEA-42DF-BF10-59B3BF897DC9}" type="presParOf" srcId="{6BA4E608-DB88-45A7-876F-F16E6EF25B05}" destId="{F64D3CAD-BAE0-440C-B3D6-8B715BC118C3}" srcOrd="2" destOrd="0" presId="urn:microsoft.com/office/officeart/2005/8/layout/arrow4"/>
    <dgm:cxn modelId="{08EC1B8E-0826-40BE-A32B-2954D8FD9F24}" type="presParOf" srcId="{6BA4E608-DB88-45A7-876F-F16E6EF25B05}" destId="{48806AC2-3A07-43B8-99C0-FCD99795791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5B94DE-5F32-4773-B0A4-310B4C987DEE}" type="doc">
      <dgm:prSet loTypeId="urn:microsoft.com/office/officeart/2005/8/layout/process1" loCatId="process" qsTypeId="urn:microsoft.com/office/officeart/2005/8/quickstyle/simple1" qsCatId="simple" csTypeId="urn:microsoft.com/office/officeart/2005/8/colors/accent2_3" csCatId="accent2" phldr="1"/>
      <dgm:spPr/>
    </dgm:pt>
    <dgm:pt modelId="{DAF2060C-8199-4D3C-8181-64821F5B261B}">
      <dgm:prSet phldrT="[Text]"/>
      <dgm:spPr/>
      <dgm:t>
        <a:bodyPr/>
        <a:lstStyle/>
        <a:p>
          <a:r>
            <a:rPr lang="en-US" b="1"/>
            <a:t>Signs/Symptoms</a:t>
          </a:r>
        </a:p>
      </dgm:t>
    </dgm:pt>
    <dgm:pt modelId="{4BF40E90-3C12-4E3A-8805-27CA58507841}" type="parTrans" cxnId="{194F36B2-3072-4AD8-8B75-D3BEB6E23E7D}">
      <dgm:prSet/>
      <dgm:spPr/>
      <dgm:t>
        <a:bodyPr/>
        <a:lstStyle/>
        <a:p>
          <a:endParaRPr lang="en-US"/>
        </a:p>
      </dgm:t>
    </dgm:pt>
    <dgm:pt modelId="{5E83FE0E-892F-4C12-B23B-5F4434F68A40}" type="sibTrans" cxnId="{194F36B2-3072-4AD8-8B75-D3BEB6E23E7D}">
      <dgm:prSet/>
      <dgm:spPr/>
      <dgm:t>
        <a:bodyPr/>
        <a:lstStyle/>
        <a:p>
          <a:endParaRPr lang="en-US"/>
        </a:p>
      </dgm:t>
    </dgm:pt>
    <dgm:pt modelId="{670E6FBE-182D-4BDC-9318-6AFCA54999A2}">
      <dgm:prSet phldrT="[Text]"/>
      <dgm:spPr/>
      <dgm:t>
        <a:bodyPr/>
        <a:lstStyle/>
        <a:p>
          <a:r>
            <a:rPr lang="en-US"/>
            <a:t>Greater number or severity = higher suspicion of AHI</a:t>
          </a:r>
        </a:p>
      </dgm:t>
    </dgm:pt>
    <dgm:pt modelId="{A399EAE3-A11D-4A00-8F69-78E81179B159}" type="parTrans" cxnId="{9884EF7E-14B5-4AF2-84C0-F477564684EE}">
      <dgm:prSet/>
      <dgm:spPr/>
      <dgm:t>
        <a:bodyPr/>
        <a:lstStyle/>
        <a:p>
          <a:endParaRPr lang="en-US"/>
        </a:p>
      </dgm:t>
    </dgm:pt>
    <dgm:pt modelId="{F56AB2F3-175C-40D5-8879-03275AA97DCE}" type="sibTrans" cxnId="{9884EF7E-14B5-4AF2-84C0-F477564684EE}">
      <dgm:prSet/>
      <dgm:spPr/>
      <dgm:t>
        <a:bodyPr/>
        <a:lstStyle/>
        <a:p>
          <a:endParaRPr lang="en-US"/>
        </a:p>
      </dgm:t>
    </dgm:pt>
    <dgm:pt modelId="{839A2C6D-3F55-495C-A487-226A27EB0878}" type="pres">
      <dgm:prSet presAssocID="{B75B94DE-5F32-4773-B0A4-310B4C987DEE}" presName="Name0" presStyleCnt="0">
        <dgm:presLayoutVars>
          <dgm:dir/>
          <dgm:resizeHandles val="exact"/>
        </dgm:presLayoutVars>
      </dgm:prSet>
      <dgm:spPr/>
    </dgm:pt>
    <dgm:pt modelId="{0C4EC4C7-4975-4D46-9395-1688C9CB1733}" type="pres">
      <dgm:prSet presAssocID="{DAF2060C-8199-4D3C-8181-64821F5B261B}" presName="node" presStyleLbl="node1" presStyleIdx="0" presStyleCnt="2">
        <dgm:presLayoutVars>
          <dgm:bulletEnabled val="1"/>
        </dgm:presLayoutVars>
      </dgm:prSet>
      <dgm:spPr/>
    </dgm:pt>
    <dgm:pt modelId="{C95AED9E-D8ED-497B-9859-1C4706A85040}" type="pres">
      <dgm:prSet presAssocID="{5E83FE0E-892F-4C12-B23B-5F4434F68A40}" presName="sibTrans" presStyleLbl="sibTrans2D1" presStyleIdx="0" presStyleCnt="1"/>
      <dgm:spPr/>
    </dgm:pt>
    <dgm:pt modelId="{F0A7EF16-D210-440C-8915-1D2CA9004914}" type="pres">
      <dgm:prSet presAssocID="{5E83FE0E-892F-4C12-B23B-5F4434F68A40}" presName="connectorText" presStyleLbl="sibTrans2D1" presStyleIdx="0" presStyleCnt="1"/>
      <dgm:spPr/>
    </dgm:pt>
    <dgm:pt modelId="{682E2B9B-D5C9-489D-84CF-46833CD3D1D7}" type="pres">
      <dgm:prSet presAssocID="{670E6FBE-182D-4BDC-9318-6AFCA54999A2}" presName="node" presStyleLbl="node1" presStyleIdx="1" presStyleCnt="2">
        <dgm:presLayoutVars>
          <dgm:bulletEnabled val="1"/>
        </dgm:presLayoutVars>
      </dgm:prSet>
      <dgm:spPr/>
    </dgm:pt>
  </dgm:ptLst>
  <dgm:cxnLst>
    <dgm:cxn modelId="{BAEEBF35-D561-49FD-91AF-A9F1DBE9FE7F}" type="presOf" srcId="{5E83FE0E-892F-4C12-B23B-5F4434F68A40}" destId="{C95AED9E-D8ED-497B-9859-1C4706A85040}" srcOrd="0" destOrd="0" presId="urn:microsoft.com/office/officeart/2005/8/layout/process1"/>
    <dgm:cxn modelId="{9C183A42-1A7F-492A-901D-7BFF39E9A117}" type="presOf" srcId="{670E6FBE-182D-4BDC-9318-6AFCA54999A2}" destId="{682E2B9B-D5C9-489D-84CF-46833CD3D1D7}" srcOrd="0" destOrd="0" presId="urn:microsoft.com/office/officeart/2005/8/layout/process1"/>
    <dgm:cxn modelId="{9884EF7E-14B5-4AF2-84C0-F477564684EE}" srcId="{B75B94DE-5F32-4773-B0A4-310B4C987DEE}" destId="{670E6FBE-182D-4BDC-9318-6AFCA54999A2}" srcOrd="1" destOrd="0" parTransId="{A399EAE3-A11D-4A00-8F69-78E81179B159}" sibTransId="{F56AB2F3-175C-40D5-8879-03275AA97DCE}"/>
    <dgm:cxn modelId="{E83DAC81-1F30-4222-BC02-51740EA3F2AB}" type="presOf" srcId="{5E83FE0E-892F-4C12-B23B-5F4434F68A40}" destId="{F0A7EF16-D210-440C-8915-1D2CA9004914}" srcOrd="1" destOrd="0" presId="urn:microsoft.com/office/officeart/2005/8/layout/process1"/>
    <dgm:cxn modelId="{636A8591-578D-4692-9928-C433609E9C54}" type="presOf" srcId="{B75B94DE-5F32-4773-B0A4-310B4C987DEE}" destId="{839A2C6D-3F55-495C-A487-226A27EB0878}" srcOrd="0" destOrd="0" presId="urn:microsoft.com/office/officeart/2005/8/layout/process1"/>
    <dgm:cxn modelId="{5DB14DA2-7E32-4511-8094-CE832B3BC970}" type="presOf" srcId="{DAF2060C-8199-4D3C-8181-64821F5B261B}" destId="{0C4EC4C7-4975-4D46-9395-1688C9CB1733}" srcOrd="0" destOrd="0" presId="urn:microsoft.com/office/officeart/2005/8/layout/process1"/>
    <dgm:cxn modelId="{194F36B2-3072-4AD8-8B75-D3BEB6E23E7D}" srcId="{B75B94DE-5F32-4773-B0A4-310B4C987DEE}" destId="{DAF2060C-8199-4D3C-8181-64821F5B261B}" srcOrd="0" destOrd="0" parTransId="{4BF40E90-3C12-4E3A-8805-27CA58507841}" sibTransId="{5E83FE0E-892F-4C12-B23B-5F4434F68A40}"/>
    <dgm:cxn modelId="{A610879A-7F8A-4515-8CE4-2DDC03AE3C59}" type="presParOf" srcId="{839A2C6D-3F55-495C-A487-226A27EB0878}" destId="{0C4EC4C7-4975-4D46-9395-1688C9CB1733}" srcOrd="0" destOrd="0" presId="urn:microsoft.com/office/officeart/2005/8/layout/process1"/>
    <dgm:cxn modelId="{2B5AF376-F0C9-4CD9-AF65-B7757D5D88A3}" type="presParOf" srcId="{839A2C6D-3F55-495C-A487-226A27EB0878}" destId="{C95AED9E-D8ED-497B-9859-1C4706A85040}" srcOrd="1" destOrd="0" presId="urn:microsoft.com/office/officeart/2005/8/layout/process1"/>
    <dgm:cxn modelId="{113368E0-2C01-4D98-AAFE-0172E42FEFFA}" type="presParOf" srcId="{C95AED9E-D8ED-497B-9859-1C4706A85040}" destId="{F0A7EF16-D210-440C-8915-1D2CA9004914}" srcOrd="0" destOrd="0" presId="urn:microsoft.com/office/officeart/2005/8/layout/process1"/>
    <dgm:cxn modelId="{03C0500C-DA1F-496F-8741-E69AF46AF2BA}" type="presParOf" srcId="{839A2C6D-3F55-495C-A487-226A27EB0878}" destId="{682E2B9B-D5C9-489D-84CF-46833CD3D1D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5B94DE-5F32-4773-B0A4-310B4C987DEE}" type="doc">
      <dgm:prSet loTypeId="urn:microsoft.com/office/officeart/2005/8/layout/process1" loCatId="process" qsTypeId="urn:microsoft.com/office/officeart/2005/8/quickstyle/simple1" qsCatId="simple" csTypeId="urn:microsoft.com/office/officeart/2005/8/colors/accent3_4" csCatId="accent3" phldr="1"/>
      <dgm:spPr/>
    </dgm:pt>
    <dgm:pt modelId="{DAF2060C-8199-4D3C-8181-64821F5B261B}">
      <dgm:prSet phldrT="[Text]"/>
      <dgm:spPr/>
      <dgm:t>
        <a:bodyPr/>
        <a:lstStyle/>
        <a:p>
          <a:r>
            <a:rPr lang="en-US" b="1"/>
            <a:t>Likelihood of Exposure</a:t>
          </a:r>
        </a:p>
      </dgm:t>
    </dgm:pt>
    <dgm:pt modelId="{4BF40E90-3C12-4E3A-8805-27CA58507841}" type="parTrans" cxnId="{194F36B2-3072-4AD8-8B75-D3BEB6E23E7D}">
      <dgm:prSet/>
      <dgm:spPr/>
      <dgm:t>
        <a:bodyPr/>
        <a:lstStyle/>
        <a:p>
          <a:endParaRPr lang="en-US"/>
        </a:p>
      </dgm:t>
    </dgm:pt>
    <dgm:pt modelId="{5E83FE0E-892F-4C12-B23B-5F4434F68A40}" type="sibTrans" cxnId="{194F36B2-3072-4AD8-8B75-D3BEB6E23E7D}">
      <dgm:prSet/>
      <dgm:spPr/>
      <dgm:t>
        <a:bodyPr/>
        <a:lstStyle/>
        <a:p>
          <a:endParaRPr lang="en-US"/>
        </a:p>
      </dgm:t>
    </dgm:pt>
    <dgm:pt modelId="{670E6FBE-182D-4BDC-9318-6AFCA54999A2}">
      <dgm:prSet phldrT="[Text]"/>
      <dgm:spPr>
        <a:solidFill>
          <a:schemeClr val="accent3">
            <a:lumMod val="60000"/>
            <a:lumOff val="40000"/>
          </a:schemeClr>
        </a:solidFill>
      </dgm:spPr>
      <dgm:t>
        <a:bodyPr/>
        <a:lstStyle/>
        <a:p>
          <a:r>
            <a:rPr lang="en-US"/>
            <a:t>Higher likelihood of exposure = higher suspicion of AHI</a:t>
          </a:r>
        </a:p>
      </dgm:t>
    </dgm:pt>
    <dgm:pt modelId="{A399EAE3-A11D-4A00-8F69-78E81179B159}" type="parTrans" cxnId="{9884EF7E-14B5-4AF2-84C0-F477564684EE}">
      <dgm:prSet/>
      <dgm:spPr/>
      <dgm:t>
        <a:bodyPr/>
        <a:lstStyle/>
        <a:p>
          <a:endParaRPr lang="en-US"/>
        </a:p>
      </dgm:t>
    </dgm:pt>
    <dgm:pt modelId="{F56AB2F3-175C-40D5-8879-03275AA97DCE}" type="sibTrans" cxnId="{9884EF7E-14B5-4AF2-84C0-F477564684EE}">
      <dgm:prSet/>
      <dgm:spPr/>
      <dgm:t>
        <a:bodyPr/>
        <a:lstStyle/>
        <a:p>
          <a:endParaRPr lang="en-US"/>
        </a:p>
      </dgm:t>
    </dgm:pt>
    <dgm:pt modelId="{839A2C6D-3F55-495C-A487-226A27EB0878}" type="pres">
      <dgm:prSet presAssocID="{B75B94DE-5F32-4773-B0A4-310B4C987DEE}" presName="Name0" presStyleCnt="0">
        <dgm:presLayoutVars>
          <dgm:dir/>
          <dgm:resizeHandles val="exact"/>
        </dgm:presLayoutVars>
      </dgm:prSet>
      <dgm:spPr/>
    </dgm:pt>
    <dgm:pt modelId="{0C4EC4C7-4975-4D46-9395-1688C9CB1733}" type="pres">
      <dgm:prSet presAssocID="{DAF2060C-8199-4D3C-8181-64821F5B261B}" presName="node" presStyleLbl="node1" presStyleIdx="0" presStyleCnt="2">
        <dgm:presLayoutVars>
          <dgm:bulletEnabled val="1"/>
        </dgm:presLayoutVars>
      </dgm:prSet>
      <dgm:spPr/>
    </dgm:pt>
    <dgm:pt modelId="{C95AED9E-D8ED-497B-9859-1C4706A85040}" type="pres">
      <dgm:prSet presAssocID="{5E83FE0E-892F-4C12-B23B-5F4434F68A40}" presName="sibTrans" presStyleLbl="sibTrans2D1" presStyleIdx="0" presStyleCnt="1"/>
      <dgm:spPr/>
    </dgm:pt>
    <dgm:pt modelId="{F0A7EF16-D210-440C-8915-1D2CA9004914}" type="pres">
      <dgm:prSet presAssocID="{5E83FE0E-892F-4C12-B23B-5F4434F68A40}" presName="connectorText" presStyleLbl="sibTrans2D1" presStyleIdx="0" presStyleCnt="1"/>
      <dgm:spPr/>
    </dgm:pt>
    <dgm:pt modelId="{682E2B9B-D5C9-489D-84CF-46833CD3D1D7}" type="pres">
      <dgm:prSet presAssocID="{670E6FBE-182D-4BDC-9318-6AFCA54999A2}" presName="node" presStyleLbl="node1" presStyleIdx="1" presStyleCnt="2">
        <dgm:presLayoutVars>
          <dgm:bulletEnabled val="1"/>
        </dgm:presLayoutVars>
      </dgm:prSet>
      <dgm:spPr/>
    </dgm:pt>
  </dgm:ptLst>
  <dgm:cxnLst>
    <dgm:cxn modelId="{BAEEBF35-D561-49FD-91AF-A9F1DBE9FE7F}" type="presOf" srcId="{5E83FE0E-892F-4C12-B23B-5F4434F68A40}" destId="{C95AED9E-D8ED-497B-9859-1C4706A85040}" srcOrd="0" destOrd="0" presId="urn:microsoft.com/office/officeart/2005/8/layout/process1"/>
    <dgm:cxn modelId="{9C183A42-1A7F-492A-901D-7BFF39E9A117}" type="presOf" srcId="{670E6FBE-182D-4BDC-9318-6AFCA54999A2}" destId="{682E2B9B-D5C9-489D-84CF-46833CD3D1D7}" srcOrd="0" destOrd="0" presId="urn:microsoft.com/office/officeart/2005/8/layout/process1"/>
    <dgm:cxn modelId="{9884EF7E-14B5-4AF2-84C0-F477564684EE}" srcId="{B75B94DE-5F32-4773-B0A4-310B4C987DEE}" destId="{670E6FBE-182D-4BDC-9318-6AFCA54999A2}" srcOrd="1" destOrd="0" parTransId="{A399EAE3-A11D-4A00-8F69-78E81179B159}" sibTransId="{F56AB2F3-175C-40D5-8879-03275AA97DCE}"/>
    <dgm:cxn modelId="{E83DAC81-1F30-4222-BC02-51740EA3F2AB}" type="presOf" srcId="{5E83FE0E-892F-4C12-B23B-5F4434F68A40}" destId="{F0A7EF16-D210-440C-8915-1D2CA9004914}" srcOrd="1" destOrd="0" presId="urn:microsoft.com/office/officeart/2005/8/layout/process1"/>
    <dgm:cxn modelId="{636A8591-578D-4692-9928-C433609E9C54}" type="presOf" srcId="{B75B94DE-5F32-4773-B0A4-310B4C987DEE}" destId="{839A2C6D-3F55-495C-A487-226A27EB0878}" srcOrd="0" destOrd="0" presId="urn:microsoft.com/office/officeart/2005/8/layout/process1"/>
    <dgm:cxn modelId="{5DB14DA2-7E32-4511-8094-CE832B3BC970}" type="presOf" srcId="{DAF2060C-8199-4D3C-8181-64821F5B261B}" destId="{0C4EC4C7-4975-4D46-9395-1688C9CB1733}" srcOrd="0" destOrd="0" presId="urn:microsoft.com/office/officeart/2005/8/layout/process1"/>
    <dgm:cxn modelId="{194F36B2-3072-4AD8-8B75-D3BEB6E23E7D}" srcId="{B75B94DE-5F32-4773-B0A4-310B4C987DEE}" destId="{DAF2060C-8199-4D3C-8181-64821F5B261B}" srcOrd="0" destOrd="0" parTransId="{4BF40E90-3C12-4E3A-8805-27CA58507841}" sibTransId="{5E83FE0E-892F-4C12-B23B-5F4434F68A40}"/>
    <dgm:cxn modelId="{A610879A-7F8A-4515-8CE4-2DDC03AE3C59}" type="presParOf" srcId="{839A2C6D-3F55-495C-A487-226A27EB0878}" destId="{0C4EC4C7-4975-4D46-9395-1688C9CB1733}" srcOrd="0" destOrd="0" presId="urn:microsoft.com/office/officeart/2005/8/layout/process1"/>
    <dgm:cxn modelId="{2B5AF376-F0C9-4CD9-AF65-B7757D5D88A3}" type="presParOf" srcId="{839A2C6D-3F55-495C-A487-226A27EB0878}" destId="{C95AED9E-D8ED-497B-9859-1C4706A85040}" srcOrd="1" destOrd="0" presId="urn:microsoft.com/office/officeart/2005/8/layout/process1"/>
    <dgm:cxn modelId="{113368E0-2C01-4D98-AAFE-0172E42FEFFA}" type="presParOf" srcId="{C95AED9E-D8ED-497B-9859-1C4706A85040}" destId="{F0A7EF16-D210-440C-8915-1D2CA9004914}" srcOrd="0" destOrd="0" presId="urn:microsoft.com/office/officeart/2005/8/layout/process1"/>
    <dgm:cxn modelId="{03C0500C-DA1F-496F-8741-E69AF46AF2BA}" type="presParOf" srcId="{839A2C6D-3F55-495C-A487-226A27EB0878}" destId="{682E2B9B-D5C9-489D-84CF-46833CD3D1D7}"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C32726-6F3E-4F1F-B98F-B3DF02CA6A0A}"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35E731C9-CD35-4334-9077-E6EF45F3B0DA}">
      <dgm:prSet phldrT="[Text]"/>
      <dgm:spPr/>
      <dgm:t>
        <a:bodyPr/>
        <a:lstStyle/>
        <a:p>
          <a:endParaRPr lang="en-US"/>
        </a:p>
        <a:p>
          <a:pPr rtl="0"/>
          <a:r>
            <a:rPr lang="en-US">
              <a:solidFill>
                <a:schemeClr val="accent1"/>
              </a:solidFill>
              <a:latin typeface="Poppins" panose="00000500000000000000" pitchFamily="2" charset="0"/>
              <a:cs typeface="Poppins" panose="00000500000000000000" pitchFamily="2" charset="0"/>
            </a:rPr>
            <a:t>Condomless anal sex with HIV-positive non-consensual or casual partners not on ART</a:t>
          </a:r>
        </a:p>
      </dgm:t>
    </dgm:pt>
    <dgm:pt modelId="{357E27F0-26F1-468E-900C-703CC15455E6}" type="parTrans" cxnId="{D6796FBD-F5D5-444A-B7C3-396A31C3CA08}">
      <dgm:prSet/>
      <dgm:spPr/>
      <dgm:t>
        <a:bodyPr/>
        <a:lstStyle/>
        <a:p>
          <a:endParaRPr lang="en-US"/>
        </a:p>
      </dgm:t>
    </dgm:pt>
    <dgm:pt modelId="{E9FD1671-9F1C-4C0F-BB53-93CD815F4406}" type="sibTrans" cxnId="{D6796FBD-F5D5-444A-B7C3-396A31C3CA08}">
      <dgm:prSet/>
      <dgm:spPr/>
      <dgm:t>
        <a:bodyPr/>
        <a:lstStyle/>
        <a:p>
          <a:endParaRPr lang="en-US"/>
        </a:p>
      </dgm:t>
    </dgm:pt>
    <dgm:pt modelId="{384C24FE-C958-4400-A56D-5EACCAD762B9}">
      <dgm:prSet phldrT="[Text]"/>
      <dgm:spPr/>
      <dgm:t>
        <a:bodyPr/>
        <a:lstStyle/>
        <a:p>
          <a:pPr rtl="0"/>
          <a:r>
            <a:rPr lang="en-US">
              <a:solidFill>
                <a:schemeClr val="accent1"/>
              </a:solidFill>
              <a:latin typeface="Poppins" panose="00000500000000000000" pitchFamily="2" charset="0"/>
              <a:cs typeface="Poppins" panose="00000500000000000000" pitchFamily="2" charset="0"/>
            </a:rPr>
            <a:t>Vaginal sex with HIV-negative regular consensual partner and consistent correct condom use</a:t>
          </a:r>
        </a:p>
        <a:p>
          <a:endParaRPr lang="en-US"/>
        </a:p>
      </dgm:t>
    </dgm:pt>
    <dgm:pt modelId="{B31EE265-C34D-44A1-B670-1348A1E094E0}" type="parTrans" cxnId="{50F66317-BBE2-430D-843D-78A6D604FC88}">
      <dgm:prSet/>
      <dgm:spPr/>
      <dgm:t>
        <a:bodyPr/>
        <a:lstStyle/>
        <a:p>
          <a:endParaRPr lang="en-US"/>
        </a:p>
      </dgm:t>
    </dgm:pt>
    <dgm:pt modelId="{4B3E2C60-D155-4ED3-9F8D-979B60FC630E}" type="sibTrans" cxnId="{50F66317-BBE2-430D-843D-78A6D604FC88}">
      <dgm:prSet/>
      <dgm:spPr/>
      <dgm:t>
        <a:bodyPr/>
        <a:lstStyle/>
        <a:p>
          <a:endParaRPr lang="en-US"/>
        </a:p>
      </dgm:t>
    </dgm:pt>
    <dgm:pt modelId="{6BA4E608-DB88-45A7-876F-F16E6EF25B05}" type="pres">
      <dgm:prSet presAssocID="{2CC32726-6F3E-4F1F-B98F-B3DF02CA6A0A}" presName="compositeShape" presStyleCnt="0">
        <dgm:presLayoutVars>
          <dgm:chMax val="2"/>
          <dgm:dir/>
          <dgm:resizeHandles val="exact"/>
        </dgm:presLayoutVars>
      </dgm:prSet>
      <dgm:spPr/>
    </dgm:pt>
    <dgm:pt modelId="{44F816C6-5D1D-4CAF-97D9-C9D78576E841}" type="pres">
      <dgm:prSet presAssocID="{35E731C9-CD35-4334-9077-E6EF45F3B0DA}" presName="upArrow" presStyleLbl="node1" presStyleIdx="0" presStyleCnt="2" custLinFactNeighborX="10200"/>
      <dgm:spPr>
        <a:solidFill>
          <a:schemeClr val="accent2"/>
        </a:solidFill>
      </dgm:spPr>
    </dgm:pt>
    <dgm:pt modelId="{2F739859-80D4-415A-A943-665077DF8B98}" type="pres">
      <dgm:prSet presAssocID="{35E731C9-CD35-4334-9077-E6EF45F3B0DA}" presName="upArrowText" presStyleLbl="revTx" presStyleIdx="0" presStyleCnt="2">
        <dgm:presLayoutVars>
          <dgm:chMax val="0"/>
          <dgm:bulletEnabled val="1"/>
        </dgm:presLayoutVars>
      </dgm:prSet>
      <dgm:spPr/>
    </dgm:pt>
    <dgm:pt modelId="{F64D3CAD-BAE0-440C-B3D6-8B715BC118C3}" type="pres">
      <dgm:prSet presAssocID="{384C24FE-C958-4400-A56D-5EACCAD762B9}" presName="downArrow" presStyleLbl="node1" presStyleIdx="1" presStyleCnt="2" custLinFactNeighborX="-18844"/>
      <dgm:spPr>
        <a:solidFill>
          <a:schemeClr val="accent3"/>
        </a:solidFill>
      </dgm:spPr>
    </dgm:pt>
    <dgm:pt modelId="{48806AC2-3A07-43B8-99C0-FCD997957914}" type="pres">
      <dgm:prSet presAssocID="{384C24FE-C958-4400-A56D-5EACCAD762B9}" presName="downArrowText" presStyleLbl="revTx" presStyleIdx="1" presStyleCnt="2" custLinFactNeighborX="-16528">
        <dgm:presLayoutVars>
          <dgm:chMax val="0"/>
          <dgm:bulletEnabled val="1"/>
        </dgm:presLayoutVars>
      </dgm:prSet>
      <dgm:spPr/>
    </dgm:pt>
  </dgm:ptLst>
  <dgm:cxnLst>
    <dgm:cxn modelId="{50F66317-BBE2-430D-843D-78A6D604FC88}" srcId="{2CC32726-6F3E-4F1F-B98F-B3DF02CA6A0A}" destId="{384C24FE-C958-4400-A56D-5EACCAD762B9}" srcOrd="1" destOrd="0" parTransId="{B31EE265-C34D-44A1-B670-1348A1E094E0}" sibTransId="{4B3E2C60-D155-4ED3-9F8D-979B60FC630E}"/>
    <dgm:cxn modelId="{28C208AB-42BB-4FA7-9006-26AC5221F47E}" type="presOf" srcId="{384C24FE-C958-4400-A56D-5EACCAD762B9}" destId="{48806AC2-3A07-43B8-99C0-FCD997957914}" srcOrd="0" destOrd="0" presId="urn:microsoft.com/office/officeart/2005/8/layout/arrow4"/>
    <dgm:cxn modelId="{249F33B1-FDD7-4410-9631-2504BDC2BC35}" type="presOf" srcId="{35E731C9-CD35-4334-9077-E6EF45F3B0DA}" destId="{2F739859-80D4-415A-A943-665077DF8B98}" srcOrd="0" destOrd="0" presId="urn:microsoft.com/office/officeart/2005/8/layout/arrow4"/>
    <dgm:cxn modelId="{D6796FBD-F5D5-444A-B7C3-396A31C3CA08}" srcId="{2CC32726-6F3E-4F1F-B98F-B3DF02CA6A0A}" destId="{35E731C9-CD35-4334-9077-E6EF45F3B0DA}" srcOrd="0" destOrd="0" parTransId="{357E27F0-26F1-468E-900C-703CC15455E6}" sibTransId="{E9FD1671-9F1C-4C0F-BB53-93CD815F4406}"/>
    <dgm:cxn modelId="{EA9417FB-236F-4B4C-9EA4-0CAA8B971A65}" type="presOf" srcId="{2CC32726-6F3E-4F1F-B98F-B3DF02CA6A0A}" destId="{6BA4E608-DB88-45A7-876F-F16E6EF25B05}" srcOrd="0" destOrd="0" presId="urn:microsoft.com/office/officeart/2005/8/layout/arrow4"/>
    <dgm:cxn modelId="{BD2C9A61-F680-4219-9890-E32F634DB1AF}" type="presParOf" srcId="{6BA4E608-DB88-45A7-876F-F16E6EF25B05}" destId="{44F816C6-5D1D-4CAF-97D9-C9D78576E841}" srcOrd="0" destOrd="0" presId="urn:microsoft.com/office/officeart/2005/8/layout/arrow4"/>
    <dgm:cxn modelId="{D63ACA43-FDAE-4DCE-99C6-6D56EE6E0842}" type="presParOf" srcId="{6BA4E608-DB88-45A7-876F-F16E6EF25B05}" destId="{2F739859-80D4-415A-A943-665077DF8B98}" srcOrd="1" destOrd="0" presId="urn:microsoft.com/office/officeart/2005/8/layout/arrow4"/>
    <dgm:cxn modelId="{9C5BB0C5-0AEA-42DF-BF10-59B3BF897DC9}" type="presParOf" srcId="{6BA4E608-DB88-45A7-876F-F16E6EF25B05}" destId="{F64D3CAD-BAE0-440C-B3D6-8B715BC118C3}" srcOrd="2" destOrd="0" presId="urn:microsoft.com/office/officeart/2005/8/layout/arrow4"/>
    <dgm:cxn modelId="{08EC1B8E-0826-40BE-A32B-2954D8FD9F24}" type="presParOf" srcId="{6BA4E608-DB88-45A7-876F-F16E6EF25B05}" destId="{48806AC2-3A07-43B8-99C0-FCD997957914}"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BB294-C91E-4F6A-92E7-3D1F3467BE6A}">
      <dsp:nvSpPr>
        <dsp:cNvPr id="0" name=""/>
        <dsp:cNvSpPr/>
      </dsp:nvSpPr>
      <dsp:spPr>
        <a:xfrm>
          <a:off x="1326344" y="1988"/>
          <a:ext cx="3126786" cy="15633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a:latin typeface="Poppins" panose="00000500000000000000" pitchFamily="2" charset="0"/>
              <a:cs typeface="Poppins" panose="00000500000000000000" pitchFamily="2" charset="0"/>
            </a:rPr>
            <a:t>RDT(s) Positive</a:t>
          </a:r>
        </a:p>
      </dsp:txBody>
      <dsp:txXfrm>
        <a:off x="1372134" y="47778"/>
        <a:ext cx="3035206" cy="1471813"/>
      </dsp:txXfrm>
    </dsp:sp>
    <dsp:sp modelId="{CC96A82D-BEDF-43D8-85CB-AFEE7E113444}">
      <dsp:nvSpPr>
        <dsp:cNvPr id="0" name=""/>
        <dsp:cNvSpPr/>
      </dsp:nvSpPr>
      <dsp:spPr>
        <a:xfrm>
          <a:off x="1639022" y="1565381"/>
          <a:ext cx="312678" cy="1172544"/>
        </a:xfrm>
        <a:custGeom>
          <a:avLst/>
          <a:gdLst/>
          <a:ahLst/>
          <a:cxnLst/>
          <a:rect l="0" t="0" r="0" b="0"/>
          <a:pathLst>
            <a:path>
              <a:moveTo>
                <a:pt x="0" y="0"/>
              </a:moveTo>
              <a:lnTo>
                <a:pt x="0" y="1172544"/>
              </a:lnTo>
              <a:lnTo>
                <a:pt x="312678" y="11725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C3A4B-618E-4631-A576-EF2C9881C19E}">
      <dsp:nvSpPr>
        <dsp:cNvPr id="0" name=""/>
        <dsp:cNvSpPr/>
      </dsp:nvSpPr>
      <dsp:spPr>
        <a:xfrm>
          <a:off x="1951701" y="1956230"/>
          <a:ext cx="2501429" cy="15633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0" kern="1200">
              <a:latin typeface="Poppins" panose="00000500000000000000" pitchFamily="2" charset="0"/>
              <a:cs typeface="Poppins" panose="00000500000000000000" pitchFamily="2" charset="0"/>
            </a:rPr>
            <a:t>Confirm HIV status using national guidelines</a:t>
          </a:r>
        </a:p>
      </dsp:txBody>
      <dsp:txXfrm>
        <a:off x="1997491" y="2002020"/>
        <a:ext cx="2409849" cy="1471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BB294-C91E-4F6A-92E7-3D1F3467BE6A}">
      <dsp:nvSpPr>
        <dsp:cNvPr id="0" name=""/>
        <dsp:cNvSpPr/>
      </dsp:nvSpPr>
      <dsp:spPr>
        <a:xfrm>
          <a:off x="1160257" y="461"/>
          <a:ext cx="3129501" cy="1564750"/>
        </a:xfrm>
        <a:prstGeom prst="roundRect">
          <a:avLst>
            <a:gd name="adj" fmla="val 10000"/>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a:latin typeface="Poppins" panose="00000500000000000000" pitchFamily="2" charset="0"/>
              <a:cs typeface="Poppins" panose="00000500000000000000" pitchFamily="2" charset="0"/>
            </a:rPr>
            <a:t>RDT(s) Negative</a:t>
          </a:r>
        </a:p>
      </dsp:txBody>
      <dsp:txXfrm>
        <a:off x="1206087" y="46291"/>
        <a:ext cx="3037841" cy="1473090"/>
      </dsp:txXfrm>
    </dsp:sp>
    <dsp:sp modelId="{F89423B5-B769-484B-A48A-F0AF5D250DD2}">
      <dsp:nvSpPr>
        <dsp:cNvPr id="0" name=""/>
        <dsp:cNvSpPr/>
      </dsp:nvSpPr>
      <dsp:spPr>
        <a:xfrm>
          <a:off x="1473207" y="1565212"/>
          <a:ext cx="312950" cy="1173563"/>
        </a:xfrm>
        <a:custGeom>
          <a:avLst/>
          <a:gdLst/>
          <a:ahLst/>
          <a:cxnLst/>
          <a:rect l="0" t="0" r="0" b="0"/>
          <a:pathLst>
            <a:path>
              <a:moveTo>
                <a:pt x="0" y="0"/>
              </a:moveTo>
              <a:lnTo>
                <a:pt x="0" y="1173563"/>
              </a:lnTo>
              <a:lnTo>
                <a:pt x="312950" y="1173563"/>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CCE1FF-751C-4092-81F0-531BCF51E7B7}">
      <dsp:nvSpPr>
        <dsp:cNvPr id="0" name=""/>
        <dsp:cNvSpPr/>
      </dsp:nvSpPr>
      <dsp:spPr>
        <a:xfrm>
          <a:off x="1786157" y="1956399"/>
          <a:ext cx="2503601" cy="1564750"/>
        </a:xfrm>
        <a:prstGeom prst="roundRect">
          <a:avLst>
            <a:gd name="adj" fmla="val 10000"/>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latin typeface="Poppins" panose="00000500000000000000" pitchFamily="2" charset="0"/>
              <a:ea typeface="Roboto"/>
              <a:cs typeface="Poppins" panose="00000500000000000000" pitchFamily="2" charset="0"/>
            </a:rPr>
            <a:t>Continue ruling out HIV acquisition by proceeding to </a:t>
          </a:r>
          <a:r>
            <a:rPr lang="en-US" sz="1400" b="1" kern="1200">
              <a:latin typeface="Poppins" panose="00000500000000000000" pitchFamily="2" charset="0"/>
              <a:ea typeface="Roboto"/>
              <a:cs typeface="Poppins" panose="00000500000000000000" pitchFamily="2" charset="0"/>
            </a:rPr>
            <a:t>Step 2: HIV exposure assessment and PEP screen</a:t>
          </a:r>
          <a:endParaRPr lang="en-US" sz="1400" kern="1200">
            <a:latin typeface="Poppins" panose="00000500000000000000" pitchFamily="2" charset="0"/>
            <a:cs typeface="Poppins" panose="00000500000000000000" pitchFamily="2" charset="0"/>
          </a:endParaRPr>
        </a:p>
      </dsp:txBody>
      <dsp:txXfrm>
        <a:off x="1831987" y="2002229"/>
        <a:ext cx="2411941" cy="1473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BB294-C91E-4F6A-92E7-3D1F3467BE6A}">
      <dsp:nvSpPr>
        <dsp:cNvPr id="0" name=""/>
        <dsp:cNvSpPr/>
      </dsp:nvSpPr>
      <dsp:spPr>
        <a:xfrm>
          <a:off x="1160257" y="461"/>
          <a:ext cx="3129501" cy="1564750"/>
        </a:xfrm>
        <a:prstGeom prst="roundRect">
          <a:avLst>
            <a:gd name="adj" fmla="val 10000"/>
          </a:avLst>
        </a:prstGeom>
        <a:solidFill>
          <a:schemeClr val="accent6">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a:latin typeface="Poppins" panose="00000500000000000000" pitchFamily="2" charset="0"/>
              <a:cs typeface="Poppins" panose="00000500000000000000" pitchFamily="2" charset="0"/>
            </a:rPr>
            <a:t>RDT(s) Inconclusive</a:t>
          </a:r>
        </a:p>
      </dsp:txBody>
      <dsp:txXfrm>
        <a:off x="1206087" y="46291"/>
        <a:ext cx="3037841" cy="1473090"/>
      </dsp:txXfrm>
    </dsp:sp>
    <dsp:sp modelId="{F89423B5-B769-484B-A48A-F0AF5D250DD2}">
      <dsp:nvSpPr>
        <dsp:cNvPr id="0" name=""/>
        <dsp:cNvSpPr/>
      </dsp:nvSpPr>
      <dsp:spPr>
        <a:xfrm>
          <a:off x="1473207" y="1565212"/>
          <a:ext cx="312950" cy="1173563"/>
        </a:xfrm>
        <a:custGeom>
          <a:avLst/>
          <a:gdLst/>
          <a:ahLst/>
          <a:cxnLst/>
          <a:rect l="0" t="0" r="0" b="0"/>
          <a:pathLst>
            <a:path>
              <a:moveTo>
                <a:pt x="0" y="0"/>
              </a:moveTo>
              <a:lnTo>
                <a:pt x="0" y="1173563"/>
              </a:lnTo>
              <a:lnTo>
                <a:pt x="312950" y="1173563"/>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C3CCE1FF-751C-4092-81F0-531BCF51E7B7}">
      <dsp:nvSpPr>
        <dsp:cNvPr id="0" name=""/>
        <dsp:cNvSpPr/>
      </dsp:nvSpPr>
      <dsp:spPr>
        <a:xfrm>
          <a:off x="1786157" y="1956399"/>
          <a:ext cx="2503601" cy="1564750"/>
        </a:xfrm>
        <a:prstGeom prst="roundRect">
          <a:avLst>
            <a:gd name="adj" fmla="val 10000"/>
          </a:avLst>
        </a:prstGeom>
        <a:solidFill>
          <a:schemeClr val="lt1">
            <a:alpha val="90000"/>
            <a:hueOff val="0"/>
            <a:satOff val="0"/>
            <a:lumOff val="0"/>
            <a:alphaOff val="0"/>
          </a:schemeClr>
        </a:solidFill>
        <a:ln w="12700" cap="flat" cmpd="sng" algn="ctr">
          <a:solidFill>
            <a:schemeClr val="accent6">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Poppins" panose="00000500000000000000" pitchFamily="2" charset="0"/>
              <a:ea typeface="Roboto"/>
              <a:cs typeface="Poppins" panose="00000500000000000000" pitchFamily="2" charset="0"/>
            </a:rPr>
            <a:t>Confirm HIV status per national guidelines before proceeding*</a:t>
          </a:r>
          <a:endParaRPr lang="en-US" sz="1900" kern="1200">
            <a:latin typeface="Poppins" panose="00000500000000000000" pitchFamily="2" charset="0"/>
            <a:cs typeface="Poppins" panose="00000500000000000000" pitchFamily="2" charset="0"/>
          </a:endParaRPr>
        </a:p>
      </dsp:txBody>
      <dsp:txXfrm>
        <a:off x="1831987" y="2002229"/>
        <a:ext cx="2411941" cy="1473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EC4C7-4975-4D46-9395-1688C9CB1733}">
      <dsp:nvSpPr>
        <dsp:cNvPr id="0" name=""/>
        <dsp:cNvSpPr/>
      </dsp:nvSpPr>
      <dsp:spPr>
        <a:xfrm>
          <a:off x="1070" y="1611189"/>
          <a:ext cx="2282495" cy="1369497"/>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Likelihood of Exposure</a:t>
          </a:r>
        </a:p>
      </dsp:txBody>
      <dsp:txXfrm>
        <a:off x="41181" y="1651300"/>
        <a:ext cx="2202273" cy="1289275"/>
      </dsp:txXfrm>
    </dsp:sp>
    <dsp:sp modelId="{C95AED9E-D8ED-497B-9859-1C4706A85040}">
      <dsp:nvSpPr>
        <dsp:cNvPr id="0" name=""/>
        <dsp:cNvSpPr/>
      </dsp:nvSpPr>
      <dsp:spPr>
        <a:xfrm>
          <a:off x="2511814" y="2012909"/>
          <a:ext cx="483888" cy="56605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511814" y="2126121"/>
        <a:ext cx="338722" cy="339634"/>
      </dsp:txXfrm>
    </dsp:sp>
    <dsp:sp modelId="{682E2B9B-D5C9-489D-84CF-46833CD3D1D7}">
      <dsp:nvSpPr>
        <dsp:cNvPr id="0" name=""/>
        <dsp:cNvSpPr/>
      </dsp:nvSpPr>
      <dsp:spPr>
        <a:xfrm>
          <a:off x="3196563" y="1611189"/>
          <a:ext cx="2282495" cy="1369497"/>
        </a:xfrm>
        <a:prstGeom prst="roundRect">
          <a:avLst>
            <a:gd name="adj" fmla="val 10000"/>
          </a:avLst>
        </a:prstGeom>
        <a:solidFill>
          <a:schemeClr val="accent2">
            <a:shade val="80000"/>
            <a:hueOff val="407913"/>
            <a:satOff val="-24385"/>
            <a:lumOff val="30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Higher likelihood = more indicative of need for PEP</a:t>
          </a:r>
        </a:p>
      </dsp:txBody>
      <dsp:txXfrm>
        <a:off x="3236674" y="1651300"/>
        <a:ext cx="2202273" cy="1289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EC4C7-4975-4D46-9395-1688C9CB1733}">
      <dsp:nvSpPr>
        <dsp:cNvPr id="0" name=""/>
        <dsp:cNvSpPr/>
      </dsp:nvSpPr>
      <dsp:spPr>
        <a:xfrm>
          <a:off x="1070" y="1611189"/>
          <a:ext cx="2282495" cy="1369497"/>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Timing</a:t>
          </a:r>
        </a:p>
      </dsp:txBody>
      <dsp:txXfrm>
        <a:off x="41181" y="1651300"/>
        <a:ext cx="2202273" cy="1289275"/>
      </dsp:txXfrm>
    </dsp:sp>
    <dsp:sp modelId="{C95AED9E-D8ED-497B-9859-1C4706A85040}">
      <dsp:nvSpPr>
        <dsp:cNvPr id="0" name=""/>
        <dsp:cNvSpPr/>
      </dsp:nvSpPr>
      <dsp:spPr>
        <a:xfrm>
          <a:off x="2511814" y="2012909"/>
          <a:ext cx="483888" cy="56605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11814" y="2126121"/>
        <a:ext cx="338722" cy="339634"/>
      </dsp:txXfrm>
    </dsp:sp>
    <dsp:sp modelId="{682E2B9B-D5C9-489D-84CF-46833CD3D1D7}">
      <dsp:nvSpPr>
        <dsp:cNvPr id="0" name=""/>
        <dsp:cNvSpPr/>
      </dsp:nvSpPr>
      <dsp:spPr>
        <a:xfrm>
          <a:off x="3196563" y="1611189"/>
          <a:ext cx="2282495" cy="1369497"/>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Shorter time since exposure = greater effectiveness of PEP</a:t>
          </a:r>
        </a:p>
      </dsp:txBody>
      <dsp:txXfrm>
        <a:off x="3236674" y="1651300"/>
        <a:ext cx="2202273" cy="1289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816C6-5D1D-4CAF-97D9-C9D78576E841}">
      <dsp:nvSpPr>
        <dsp:cNvPr id="0" name=""/>
        <dsp:cNvSpPr/>
      </dsp:nvSpPr>
      <dsp:spPr>
        <a:xfrm>
          <a:off x="116188" y="0"/>
          <a:ext cx="1120792" cy="3291839"/>
        </a:xfrm>
        <a:prstGeom prst="upArrow">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39859-80D4-415A-A943-665077DF8B98}">
      <dsp:nvSpPr>
        <dsp:cNvPr id="0" name=""/>
        <dsp:cNvSpPr/>
      </dsp:nvSpPr>
      <dsp:spPr>
        <a:xfrm>
          <a:off x="1156284" y="0"/>
          <a:ext cx="1901951" cy="329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t"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rtl="0">
            <a:lnSpc>
              <a:spcPct val="90000"/>
            </a:lnSpc>
            <a:spcBef>
              <a:spcPct val="0"/>
            </a:spcBef>
            <a:spcAft>
              <a:spcPct val="35000"/>
            </a:spcAft>
            <a:buNone/>
          </a:pPr>
          <a:r>
            <a:rPr lang="en-US" sz="1800" kern="1200">
              <a:solidFill>
                <a:schemeClr val="accent1"/>
              </a:solidFill>
              <a:latin typeface="Poppins" panose="00000500000000000000" pitchFamily="2" charset="0"/>
              <a:cs typeface="Poppins" panose="00000500000000000000" pitchFamily="2" charset="0"/>
            </a:rPr>
            <a:t>Condomless anal sex with HIV-positive non-consensual or casual partners not on ART</a:t>
          </a:r>
        </a:p>
      </dsp:txBody>
      <dsp:txXfrm>
        <a:off x="1156284" y="0"/>
        <a:ext cx="1901951" cy="3291839"/>
      </dsp:txXfrm>
    </dsp:sp>
    <dsp:sp modelId="{F64D3CAD-BAE0-440C-B3D6-8B715BC118C3}">
      <dsp:nvSpPr>
        <dsp:cNvPr id="0" name=""/>
        <dsp:cNvSpPr/>
      </dsp:nvSpPr>
      <dsp:spPr>
        <a:xfrm>
          <a:off x="126903" y="3566159"/>
          <a:ext cx="1120792" cy="3291839"/>
        </a:xfrm>
        <a:prstGeom prst="downArrow">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06AC2-3A07-43B8-99C0-FCD997957914}">
      <dsp:nvSpPr>
        <dsp:cNvPr id="0" name=""/>
        <dsp:cNvSpPr/>
      </dsp:nvSpPr>
      <dsp:spPr>
        <a:xfrm>
          <a:off x="1178167" y="3566159"/>
          <a:ext cx="1901951" cy="329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b" anchorCtr="0">
          <a:noAutofit/>
        </a:bodyPr>
        <a:lstStyle/>
        <a:p>
          <a:pPr marL="0" lvl="0" indent="0" algn="l" defTabSz="800100" rtl="0">
            <a:lnSpc>
              <a:spcPct val="90000"/>
            </a:lnSpc>
            <a:spcBef>
              <a:spcPct val="0"/>
            </a:spcBef>
            <a:spcAft>
              <a:spcPct val="35000"/>
            </a:spcAft>
            <a:buNone/>
          </a:pPr>
          <a:r>
            <a:rPr lang="en-US" sz="1800" kern="1200">
              <a:solidFill>
                <a:schemeClr val="accent1"/>
              </a:solidFill>
              <a:latin typeface="Poppins" panose="00000500000000000000" pitchFamily="2" charset="0"/>
              <a:cs typeface="Poppins" panose="00000500000000000000" pitchFamily="2" charset="0"/>
            </a:rPr>
            <a:t>Vaginal sex with HIV-negative, regular consensual partner and consistent correct condom use</a:t>
          </a:r>
        </a:p>
        <a:p>
          <a:pPr marL="0" lvl="0" indent="0" algn="l" defTabSz="800100">
            <a:lnSpc>
              <a:spcPct val="90000"/>
            </a:lnSpc>
            <a:spcBef>
              <a:spcPct val="0"/>
            </a:spcBef>
            <a:spcAft>
              <a:spcPct val="35000"/>
            </a:spcAft>
            <a:buNone/>
          </a:pPr>
          <a:endParaRPr lang="en-US" sz="1800" kern="1200"/>
        </a:p>
      </dsp:txBody>
      <dsp:txXfrm>
        <a:off x="1178167" y="3566159"/>
        <a:ext cx="1901951" cy="32918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EC4C7-4975-4D46-9395-1688C9CB1733}">
      <dsp:nvSpPr>
        <dsp:cNvPr id="0" name=""/>
        <dsp:cNvSpPr/>
      </dsp:nvSpPr>
      <dsp:spPr>
        <a:xfrm>
          <a:off x="1070" y="1611189"/>
          <a:ext cx="2282495" cy="1369497"/>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Signs/Symptoms</a:t>
          </a:r>
        </a:p>
      </dsp:txBody>
      <dsp:txXfrm>
        <a:off x="41181" y="1651300"/>
        <a:ext cx="2202273" cy="1289275"/>
      </dsp:txXfrm>
    </dsp:sp>
    <dsp:sp modelId="{C95AED9E-D8ED-497B-9859-1C4706A85040}">
      <dsp:nvSpPr>
        <dsp:cNvPr id="0" name=""/>
        <dsp:cNvSpPr/>
      </dsp:nvSpPr>
      <dsp:spPr>
        <a:xfrm>
          <a:off x="2511814" y="2012909"/>
          <a:ext cx="483888" cy="56605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11814" y="2126121"/>
        <a:ext cx="338722" cy="339634"/>
      </dsp:txXfrm>
    </dsp:sp>
    <dsp:sp modelId="{682E2B9B-D5C9-489D-84CF-46833CD3D1D7}">
      <dsp:nvSpPr>
        <dsp:cNvPr id="0" name=""/>
        <dsp:cNvSpPr/>
      </dsp:nvSpPr>
      <dsp:spPr>
        <a:xfrm>
          <a:off x="3196563" y="1611189"/>
          <a:ext cx="2282495" cy="1369497"/>
        </a:xfrm>
        <a:prstGeom prst="roundRect">
          <a:avLst>
            <a:gd name="adj" fmla="val 10000"/>
          </a:avLst>
        </a:prstGeom>
        <a:solidFill>
          <a:schemeClr val="accent2">
            <a:shade val="80000"/>
            <a:hueOff val="407913"/>
            <a:satOff val="-24385"/>
            <a:lumOff val="304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Greater number or severity = higher suspicion of AHI</a:t>
          </a:r>
        </a:p>
      </dsp:txBody>
      <dsp:txXfrm>
        <a:off x="3236674" y="1651300"/>
        <a:ext cx="2202273" cy="12892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EC4C7-4975-4D46-9395-1688C9CB1733}">
      <dsp:nvSpPr>
        <dsp:cNvPr id="0" name=""/>
        <dsp:cNvSpPr/>
      </dsp:nvSpPr>
      <dsp:spPr>
        <a:xfrm>
          <a:off x="1070" y="1611189"/>
          <a:ext cx="2282495" cy="1369497"/>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Likelihood of Exposure</a:t>
          </a:r>
        </a:p>
      </dsp:txBody>
      <dsp:txXfrm>
        <a:off x="41181" y="1651300"/>
        <a:ext cx="2202273" cy="1289275"/>
      </dsp:txXfrm>
    </dsp:sp>
    <dsp:sp modelId="{C95AED9E-D8ED-497B-9859-1C4706A85040}">
      <dsp:nvSpPr>
        <dsp:cNvPr id="0" name=""/>
        <dsp:cNvSpPr/>
      </dsp:nvSpPr>
      <dsp:spPr>
        <a:xfrm>
          <a:off x="2511814" y="2012909"/>
          <a:ext cx="483888" cy="56605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11814" y="2126121"/>
        <a:ext cx="338722" cy="339634"/>
      </dsp:txXfrm>
    </dsp:sp>
    <dsp:sp modelId="{682E2B9B-D5C9-489D-84CF-46833CD3D1D7}">
      <dsp:nvSpPr>
        <dsp:cNvPr id="0" name=""/>
        <dsp:cNvSpPr/>
      </dsp:nvSpPr>
      <dsp:spPr>
        <a:xfrm>
          <a:off x="3196563" y="1611189"/>
          <a:ext cx="2282495" cy="1369497"/>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Higher likelihood of exposure = higher suspicion of AHI</a:t>
          </a:r>
        </a:p>
      </dsp:txBody>
      <dsp:txXfrm>
        <a:off x="3236674" y="1651300"/>
        <a:ext cx="2202273" cy="12892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816C6-5D1D-4CAF-97D9-C9D78576E841}">
      <dsp:nvSpPr>
        <dsp:cNvPr id="0" name=""/>
        <dsp:cNvSpPr/>
      </dsp:nvSpPr>
      <dsp:spPr>
        <a:xfrm>
          <a:off x="116188" y="0"/>
          <a:ext cx="1120792" cy="3291839"/>
        </a:xfrm>
        <a:prstGeom prst="upArrow">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39859-80D4-415A-A943-665077DF8B98}">
      <dsp:nvSpPr>
        <dsp:cNvPr id="0" name=""/>
        <dsp:cNvSpPr/>
      </dsp:nvSpPr>
      <dsp:spPr>
        <a:xfrm>
          <a:off x="1156284" y="0"/>
          <a:ext cx="1901951" cy="329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endParaRPr lang="en-US" sz="1800" kern="1200"/>
        </a:p>
        <a:p>
          <a:pPr marL="0" lvl="0" indent="0" algn="l" defTabSz="800100" rtl="0">
            <a:lnSpc>
              <a:spcPct val="90000"/>
            </a:lnSpc>
            <a:spcBef>
              <a:spcPct val="0"/>
            </a:spcBef>
            <a:spcAft>
              <a:spcPct val="35000"/>
            </a:spcAft>
            <a:buNone/>
          </a:pPr>
          <a:r>
            <a:rPr lang="en-US" sz="1800" kern="1200">
              <a:solidFill>
                <a:schemeClr val="accent1"/>
              </a:solidFill>
              <a:latin typeface="Poppins" panose="00000500000000000000" pitchFamily="2" charset="0"/>
              <a:cs typeface="Poppins" panose="00000500000000000000" pitchFamily="2" charset="0"/>
            </a:rPr>
            <a:t>Condomless anal sex with HIV-positive non-consensual or casual partners not on ART</a:t>
          </a:r>
        </a:p>
      </dsp:txBody>
      <dsp:txXfrm>
        <a:off x="1156284" y="0"/>
        <a:ext cx="1901951" cy="3291839"/>
      </dsp:txXfrm>
    </dsp:sp>
    <dsp:sp modelId="{F64D3CAD-BAE0-440C-B3D6-8B715BC118C3}">
      <dsp:nvSpPr>
        <dsp:cNvPr id="0" name=""/>
        <dsp:cNvSpPr/>
      </dsp:nvSpPr>
      <dsp:spPr>
        <a:xfrm>
          <a:off x="126903" y="3566159"/>
          <a:ext cx="1120792" cy="3291839"/>
        </a:xfrm>
        <a:prstGeom prst="downArrow">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06AC2-3A07-43B8-99C0-FCD997957914}">
      <dsp:nvSpPr>
        <dsp:cNvPr id="0" name=""/>
        <dsp:cNvSpPr/>
      </dsp:nvSpPr>
      <dsp:spPr>
        <a:xfrm>
          <a:off x="1178167" y="3566159"/>
          <a:ext cx="1901951" cy="3291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rtl="0">
            <a:lnSpc>
              <a:spcPct val="90000"/>
            </a:lnSpc>
            <a:spcBef>
              <a:spcPct val="0"/>
            </a:spcBef>
            <a:spcAft>
              <a:spcPct val="35000"/>
            </a:spcAft>
            <a:buNone/>
          </a:pPr>
          <a:r>
            <a:rPr lang="en-US" sz="1800" kern="1200">
              <a:solidFill>
                <a:schemeClr val="accent1"/>
              </a:solidFill>
              <a:latin typeface="Poppins" panose="00000500000000000000" pitchFamily="2" charset="0"/>
              <a:cs typeface="Poppins" panose="00000500000000000000" pitchFamily="2" charset="0"/>
            </a:rPr>
            <a:t>Vaginal sex with HIV-negative regular consensual partner and consistent correct condom use</a:t>
          </a:r>
        </a:p>
        <a:p>
          <a:pPr marL="0" lvl="0" indent="0" algn="l" defTabSz="800100">
            <a:lnSpc>
              <a:spcPct val="90000"/>
            </a:lnSpc>
            <a:spcBef>
              <a:spcPct val="0"/>
            </a:spcBef>
            <a:spcAft>
              <a:spcPct val="35000"/>
            </a:spcAft>
            <a:buNone/>
          </a:pPr>
          <a:endParaRPr lang="en-US" sz="1800" kern="1200"/>
        </a:p>
      </dsp:txBody>
      <dsp:txXfrm>
        <a:off x="1178167" y="3566159"/>
        <a:ext cx="1901951" cy="3291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16B04-E996-4C2A-8E5B-7087E7556ACF}"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B80C2-F696-471E-A755-7F5C711EBDA6}" type="slidenum">
              <a:rPr lang="en-US" smtClean="0"/>
              <a:t>‹#›</a:t>
            </a:fld>
            <a:endParaRPr lang="en-US"/>
          </a:p>
        </p:txBody>
      </p:sp>
    </p:spTree>
    <p:extLst>
      <p:ext uri="{BB962C8B-B14F-4D97-AF65-F5344CB8AC3E}">
        <p14:creationId xmlns:p14="http://schemas.microsoft.com/office/powerpoint/2010/main" val="393967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to providers: if the HIV status is confirmed as </a:t>
            </a:r>
            <a:r>
              <a:rPr lang="en-US" b="1" i="1"/>
              <a:t>negative</a:t>
            </a:r>
            <a:r>
              <a:rPr lang="en-US"/>
              <a:t> after the initial inconclusive status, the algorithm can be restarted at step 1, with the answer to “what was the client’s HIV rapid test result per the national algorithm?” now being </a:t>
            </a:r>
            <a:r>
              <a:rPr lang="en-US" b="1" i="1"/>
              <a:t>negative</a:t>
            </a:r>
            <a:r>
              <a:rPr lang="en-US"/>
              <a:t>.</a:t>
            </a:r>
          </a:p>
        </p:txBody>
      </p:sp>
      <p:sp>
        <p:nvSpPr>
          <p:cNvPr id="4" name="Slide Number Placeholder 3"/>
          <p:cNvSpPr>
            <a:spLocks noGrp="1"/>
          </p:cNvSpPr>
          <p:nvPr>
            <p:ph type="sldNum" sz="quarter" idx="5"/>
          </p:nvPr>
        </p:nvSpPr>
        <p:spPr/>
        <p:txBody>
          <a:bodyPr/>
          <a:lstStyle/>
          <a:p>
            <a:fld id="{CF8B80C2-F696-471E-A755-7F5C711EBDA6}" type="slidenum">
              <a:rPr lang="en-US" smtClean="0"/>
              <a:t>8</a:t>
            </a:fld>
            <a:endParaRPr lang="en-US"/>
          </a:p>
        </p:txBody>
      </p:sp>
    </p:spTree>
    <p:extLst>
      <p:ext uri="{BB962C8B-B14F-4D97-AF65-F5344CB8AC3E}">
        <p14:creationId xmlns:p14="http://schemas.microsoft.com/office/powerpoint/2010/main" val="83199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13</a:t>
            </a:fld>
            <a:endParaRPr lang="en-US"/>
          </a:p>
        </p:txBody>
      </p:sp>
    </p:spTree>
    <p:extLst>
      <p:ext uri="{BB962C8B-B14F-4D97-AF65-F5344CB8AC3E}">
        <p14:creationId xmlns:p14="http://schemas.microsoft.com/office/powerpoint/2010/main" val="117026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15</a:t>
            </a:fld>
            <a:endParaRPr lang="en-US"/>
          </a:p>
        </p:txBody>
      </p:sp>
    </p:spTree>
    <p:extLst>
      <p:ext uri="{BB962C8B-B14F-4D97-AF65-F5344CB8AC3E}">
        <p14:creationId xmlns:p14="http://schemas.microsoft.com/office/powerpoint/2010/main" val="359379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16</a:t>
            </a:fld>
            <a:endParaRPr lang="en-US"/>
          </a:p>
        </p:txBody>
      </p:sp>
    </p:spTree>
    <p:extLst>
      <p:ext uri="{BB962C8B-B14F-4D97-AF65-F5344CB8AC3E}">
        <p14:creationId xmlns:p14="http://schemas.microsoft.com/office/powerpoint/2010/main" val="428161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17</a:t>
            </a:fld>
            <a:endParaRPr lang="en-US"/>
          </a:p>
        </p:txBody>
      </p:sp>
    </p:spTree>
    <p:extLst>
      <p:ext uri="{BB962C8B-B14F-4D97-AF65-F5344CB8AC3E}">
        <p14:creationId xmlns:p14="http://schemas.microsoft.com/office/powerpoint/2010/main" val="286443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25</a:t>
            </a:fld>
            <a:endParaRPr lang="en-US"/>
          </a:p>
        </p:txBody>
      </p:sp>
    </p:spTree>
    <p:extLst>
      <p:ext uri="{BB962C8B-B14F-4D97-AF65-F5344CB8AC3E}">
        <p14:creationId xmlns:p14="http://schemas.microsoft.com/office/powerpoint/2010/main" val="111577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26</a:t>
            </a:fld>
            <a:endParaRPr lang="en-US"/>
          </a:p>
        </p:txBody>
      </p:sp>
    </p:spTree>
    <p:extLst>
      <p:ext uri="{BB962C8B-B14F-4D97-AF65-F5344CB8AC3E}">
        <p14:creationId xmlns:p14="http://schemas.microsoft.com/office/powerpoint/2010/main" val="259255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B80C2-F696-471E-A755-7F5C711EBDA6}" type="slidenum">
              <a:rPr lang="en-US" smtClean="0"/>
              <a:t>29</a:t>
            </a:fld>
            <a:endParaRPr lang="en-US"/>
          </a:p>
        </p:txBody>
      </p:sp>
    </p:spTree>
    <p:extLst>
      <p:ext uri="{BB962C8B-B14F-4D97-AF65-F5344CB8AC3E}">
        <p14:creationId xmlns:p14="http://schemas.microsoft.com/office/powerpoint/2010/main" val="2299057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in/mosaic-consortium-86682b22a/" TargetMode="External"/><Relationship Id="rId3" Type="http://schemas.openxmlformats.org/officeDocument/2006/relationships/image" Target="../media/image16.jpeg"/><Relationship Id="rId7" Type="http://schemas.openxmlformats.org/officeDocument/2006/relationships/hyperlink" Target="https://twitter.com/MOSAICproj" TargetMode="External"/><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hyperlink" Target="https://www.fhi360.org/projects/maximizing-options-advance-informed-choice-hiv-prevention-mosaic" TargetMode="External"/><Relationship Id="rId4" Type="http://schemas.openxmlformats.org/officeDocument/2006/relationships/image" Target="../media/image17.jpeg"/><Relationship Id="rId9" Type="http://schemas.openxmlformats.org/officeDocument/2006/relationships/hyperlink" Target="https://www.mosaicproject.blog/"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26.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8F54F-975F-4B47-B428-5E4CB9F2AE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02436" y="5704012"/>
            <a:ext cx="1867191" cy="529139"/>
          </a:xfrm>
          <a:prstGeom prst="rect">
            <a:avLst/>
          </a:prstGeom>
        </p:spPr>
      </p:pic>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a:t>Add Presentation Title Here</a:t>
            </a:r>
            <a:br>
              <a:rPr lang="en-US"/>
            </a:br>
            <a:r>
              <a:rPr lang="en-US"/>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84714"/>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Presentation Subtitle Here</a:t>
            </a:r>
          </a:p>
          <a:p>
            <a:r>
              <a:rPr lang="en-US"/>
              <a:t>Name, Affiliation</a:t>
            </a:r>
          </a:p>
          <a:p>
            <a:r>
              <a:rPr lang="en-US"/>
              <a:t>Date</a:t>
            </a:r>
          </a:p>
        </p:txBody>
      </p:sp>
      <p:pic>
        <p:nvPicPr>
          <p:cNvPr id="14" name="Picture 13">
            <a:extLst>
              <a:ext uri="{FF2B5EF4-FFF2-40B4-BE49-F238E27FC236}">
                <a16:creationId xmlns:a16="http://schemas.microsoft.com/office/drawing/2014/main" id="{B020C297-0AAB-3641-83C6-4EA8E63A6A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1105" y="5698612"/>
            <a:ext cx="1877087" cy="563126"/>
          </a:xfrm>
          <a:prstGeom prst="rect">
            <a:avLst/>
          </a:prstGeom>
        </p:spPr>
      </p:pic>
      <p:pic>
        <p:nvPicPr>
          <p:cNvPr id="6" name="Picture 5">
            <a:extLst>
              <a:ext uri="{FF2B5EF4-FFF2-40B4-BE49-F238E27FC236}">
                <a16:creationId xmlns:a16="http://schemas.microsoft.com/office/drawing/2014/main" id="{35EEA26A-F7EE-0E44-9B56-2BB651D52C8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343250" y="5592995"/>
            <a:ext cx="1311049" cy="879250"/>
          </a:xfrm>
          <a:prstGeom prst="rect">
            <a:avLst/>
          </a:prstGeom>
        </p:spPr>
      </p:pic>
      <p:pic>
        <p:nvPicPr>
          <p:cNvPr id="7" name="Picture 6">
            <a:extLst>
              <a:ext uri="{FF2B5EF4-FFF2-40B4-BE49-F238E27FC236}">
                <a16:creationId xmlns:a16="http://schemas.microsoft.com/office/drawing/2014/main" id="{A4BD8C1A-C263-5940-B184-E4430A6DBB1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95072"/>
            <a:ext cx="12192000" cy="5235548"/>
          </a:xfrm>
          <a:prstGeom prst="rect">
            <a:avLst/>
          </a:prstGeom>
        </p:spPr>
      </p:pic>
    </p:spTree>
    <p:extLst>
      <p:ext uri="{BB962C8B-B14F-4D97-AF65-F5344CB8AC3E}">
        <p14:creationId xmlns:p14="http://schemas.microsoft.com/office/powerpoint/2010/main" val="54103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C2E576-8369-45BC-A089-0B31C7F1303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7" name="Content Placeholder 2">
            <a:extLst>
              <a:ext uri="{FF2B5EF4-FFF2-40B4-BE49-F238E27FC236}">
                <a16:creationId xmlns:a16="http://schemas.microsoft.com/office/drawing/2014/main" id="{F56A08E6-2B96-4F88-B6EB-F6B8ADFF82D6}"/>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21603A9-984A-72A8-3778-287AA70A218C}"/>
              </a:ext>
            </a:extLst>
          </p:cNvPr>
          <p:cNvSpPr/>
          <p:nvPr userDrawn="1"/>
        </p:nvSpPr>
        <p:spPr>
          <a:xfrm>
            <a:off x="11153274" y="0"/>
            <a:ext cx="103471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19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7B1B3EC-872B-4194-A0DB-1BDA946FB219}"/>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E015CB24-8436-4EEF-A592-7C06AD8B32B5}"/>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6FD3F024-36A0-426B-A8DC-BC1B10A4E3B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02171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C25052-BA82-416E-8995-D25156506233}"/>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6" name="Content Placeholder 2">
            <a:extLst>
              <a:ext uri="{FF2B5EF4-FFF2-40B4-BE49-F238E27FC236}">
                <a16:creationId xmlns:a16="http://schemas.microsoft.com/office/drawing/2014/main" id="{12607E55-5539-4E64-B48A-CA7163A62299}"/>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832BD1BA-AB6F-5B94-7FE4-7CB9C63E90AB}"/>
              </a:ext>
            </a:extLst>
          </p:cNvPr>
          <p:cNvSpPr/>
          <p:nvPr userDrawn="1"/>
        </p:nvSpPr>
        <p:spPr>
          <a:xfrm>
            <a:off x="11191875" y="0"/>
            <a:ext cx="1000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014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169E144-BFE2-4CC2-BE63-EAD3E30B0AAC}"/>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B71E526-EFDA-4787-8B6A-FAB888784F3C}"/>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9CC519C8-34B2-4606-9A3B-B2B6A3865438}"/>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
        <p:nvSpPr>
          <p:cNvPr id="2" name="Rectangle 1">
            <a:extLst>
              <a:ext uri="{FF2B5EF4-FFF2-40B4-BE49-F238E27FC236}">
                <a16:creationId xmlns:a16="http://schemas.microsoft.com/office/drawing/2014/main" id="{91CD7486-5955-0014-AF94-E4F19CEF3A0C}"/>
              </a:ext>
            </a:extLst>
          </p:cNvPr>
          <p:cNvSpPr/>
          <p:nvPr userDrawn="1"/>
        </p:nvSpPr>
        <p:spPr>
          <a:xfrm>
            <a:off x="11191875" y="0"/>
            <a:ext cx="10001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38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498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0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299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53B96F-08DD-469C-9F8C-D31ACBFAA87C}"/>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290529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ink">
    <p:bg>
      <p:bgPr>
        <a:solidFill>
          <a:srgbClr val="F5EBE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30B7A9-3A89-6E4C-ADF6-FA23B9E64697}"/>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390397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Gold">
    <p:bg>
      <p:bgPr>
        <a:solidFill>
          <a:srgbClr val="FDFAF6"/>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4B6B67-225D-474B-A9EC-88515CA904BB}"/>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84931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Photo-Pink">
    <p:spTree>
      <p:nvGrpSpPr>
        <p:cNvPr id="1" name=""/>
        <p:cNvGrpSpPr/>
        <p:nvPr/>
      </p:nvGrpSpPr>
      <p:grpSpPr>
        <a:xfrm>
          <a:off x="0" y="0"/>
          <a:ext cx="0" cy="0"/>
          <a:chOff x="0" y="0"/>
          <a:chExt cx="0" cy="0"/>
        </a:xfrm>
      </p:grpSpPr>
      <p:pic>
        <p:nvPicPr>
          <p:cNvPr id="4" name="Picture 3" descr="A picture containing person&#10;&#10;Description automatically generated">
            <a:extLst>
              <a:ext uri="{FF2B5EF4-FFF2-40B4-BE49-F238E27FC236}">
                <a16:creationId xmlns:a16="http://schemas.microsoft.com/office/drawing/2014/main" id="{FB42B8FD-185E-4B6D-A5CA-2D63B3B242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D119E19-727D-2E44-BB4B-70C0D12CB5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AF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chorCtr="0">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587077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eal">
    <p:bg>
      <p:bgPr>
        <a:solidFill>
          <a:srgbClr val="E9EFF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55E129-83E0-3A46-AF56-E1BAEB2554D6}"/>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EC4E15-C116-494F-8973-B0A3AC1146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28116"/>
            <a:ext cx="289560" cy="868680"/>
          </a:xfrm>
          <a:prstGeom prst="rect">
            <a:avLst/>
          </a:prstGeom>
        </p:spPr>
      </p:pic>
    </p:spTree>
    <p:extLst>
      <p:ext uri="{BB962C8B-B14F-4D97-AF65-F5344CB8AC3E}">
        <p14:creationId xmlns:p14="http://schemas.microsoft.com/office/powerpoint/2010/main" val="3210934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Pink">
    <p:bg>
      <p:bgPr>
        <a:solidFill>
          <a:srgbClr val="F5EBEE"/>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2EEB0-D3B9-B449-BE0E-901ADF190C7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5" name="Picture 4">
            <a:extLst>
              <a:ext uri="{FF2B5EF4-FFF2-40B4-BE49-F238E27FC236}">
                <a16:creationId xmlns:a16="http://schemas.microsoft.com/office/drawing/2014/main" id="{3A826244-D0F4-534A-BC18-CD9FF88DCAB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962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Gold">
    <p:bg>
      <p:bgPr>
        <a:solidFill>
          <a:srgbClr val="FDFAF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17282B-4C54-3F4D-9CDA-5B7D607EA0B9}"/>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6" name="Picture 5">
            <a:extLst>
              <a:ext uri="{FF2B5EF4-FFF2-40B4-BE49-F238E27FC236}">
                <a16:creationId xmlns:a16="http://schemas.microsoft.com/office/drawing/2014/main" id="{2B4AA313-5773-7240-A76F-5E3C4D33F2D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16" y="328116"/>
            <a:ext cx="289560" cy="868680"/>
          </a:xfrm>
          <a:prstGeom prst="rect">
            <a:avLst/>
          </a:prstGeom>
        </p:spPr>
      </p:pic>
    </p:spTree>
    <p:extLst>
      <p:ext uri="{BB962C8B-B14F-4D97-AF65-F5344CB8AC3E}">
        <p14:creationId xmlns:p14="http://schemas.microsoft.com/office/powerpoint/2010/main" val="802447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a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5C8800-B6EF-A145-A1F1-96E4FF516797}"/>
              </a:ext>
            </a:extLst>
          </p:cNvPr>
          <p:cNvSpPr>
            <a:spLocks noGrp="1"/>
          </p:cNvSpPr>
          <p:nvPr>
            <p:ph type="title" hasCustomPrompt="1"/>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Chart Title</a:t>
            </a:r>
          </a:p>
        </p:txBody>
      </p:sp>
    </p:spTree>
    <p:extLst>
      <p:ext uri="{BB962C8B-B14F-4D97-AF65-F5344CB8AC3E}">
        <p14:creationId xmlns:p14="http://schemas.microsoft.com/office/powerpoint/2010/main" val="92854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et the Te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78A47C4-1320-9047-8046-FA0DB1A98318}"/>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Meet the Team</a:t>
            </a:r>
          </a:p>
        </p:txBody>
      </p:sp>
      <p:sp>
        <p:nvSpPr>
          <p:cNvPr id="3" name="Title 2">
            <a:extLst>
              <a:ext uri="{FF2B5EF4-FFF2-40B4-BE49-F238E27FC236}">
                <a16:creationId xmlns:a16="http://schemas.microsoft.com/office/drawing/2014/main" id="{F9081981-A8F1-6145-84E9-A6A60567441C}"/>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solidFill>
                  <a:schemeClr val="accent1"/>
                </a:solidFill>
              </a:rPr>
              <a:t>Meet the Team</a:t>
            </a:r>
          </a:p>
        </p:txBody>
      </p:sp>
    </p:spTree>
    <p:extLst>
      <p:ext uri="{BB962C8B-B14F-4D97-AF65-F5344CB8AC3E}">
        <p14:creationId xmlns:p14="http://schemas.microsoft.com/office/powerpoint/2010/main" val="109966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y Connected – Comple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Stay Connected</a:t>
            </a:r>
          </a:p>
        </p:txBody>
      </p:sp>
      <p:pic>
        <p:nvPicPr>
          <p:cNvPr id="41" name="Picture 40">
            <a:extLst>
              <a:ext uri="{FF2B5EF4-FFF2-40B4-BE49-F238E27FC236}">
                <a16:creationId xmlns:a16="http://schemas.microsoft.com/office/drawing/2014/main" id="{00A91F30-25A2-BD43-AF85-91E13726DD1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17860" y="1863000"/>
            <a:ext cx="787625" cy="793170"/>
          </a:xfrm>
          <a:prstGeom prst="rect">
            <a:avLst/>
          </a:prstGeom>
        </p:spPr>
      </p:pic>
      <p:sp>
        <p:nvSpPr>
          <p:cNvPr id="44" name="Oval 43">
            <a:extLst>
              <a:ext uri="{FF2B5EF4-FFF2-40B4-BE49-F238E27FC236}">
                <a16:creationId xmlns:a16="http://schemas.microsoft.com/office/drawing/2014/main" id="{71E0AF84-C5EF-2248-9C14-A58466C45827}"/>
              </a:ext>
            </a:extLst>
          </p:cNvPr>
          <p:cNvSpPr>
            <a:spLocks noChangeAspect="1"/>
          </p:cNvSpPr>
          <p:nvPr userDrawn="1"/>
        </p:nvSpPr>
        <p:spPr>
          <a:xfrm>
            <a:off x="764930" y="1814014"/>
            <a:ext cx="893484" cy="893484"/>
          </a:xfrm>
          <a:prstGeom prst="ellipse">
            <a:avLst/>
          </a:prstGeom>
          <a:noFill/>
          <a:ln w="19050">
            <a:solidFill>
              <a:srgbClr val="0E8389">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nvGrpSpPr>
          <p:cNvPr id="6" name="Group 5">
            <a:extLst>
              <a:ext uri="{FF2B5EF4-FFF2-40B4-BE49-F238E27FC236}">
                <a16:creationId xmlns:a16="http://schemas.microsoft.com/office/drawing/2014/main" id="{AC55BD36-5B92-B549-88FD-BCA0EC5A3327}"/>
              </a:ext>
            </a:extLst>
          </p:cNvPr>
          <p:cNvGrpSpPr/>
          <p:nvPr userDrawn="1"/>
        </p:nvGrpSpPr>
        <p:grpSpPr>
          <a:xfrm>
            <a:off x="764930" y="2851251"/>
            <a:ext cx="893484" cy="893484"/>
            <a:chOff x="764930" y="2292326"/>
            <a:chExt cx="685498" cy="685498"/>
          </a:xfrm>
        </p:grpSpPr>
        <p:pic>
          <p:nvPicPr>
            <p:cNvPr id="40" name="Picture 39">
              <a:extLst>
                <a:ext uri="{FF2B5EF4-FFF2-40B4-BE49-F238E27FC236}">
                  <a16:creationId xmlns:a16="http://schemas.microsoft.com/office/drawing/2014/main" id="{312645D2-0245-7345-9683-C6264B423EB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05538" y="2332934"/>
              <a:ext cx="604282" cy="604282"/>
            </a:xfrm>
            <a:prstGeom prst="rect">
              <a:avLst/>
            </a:prstGeom>
          </p:spPr>
        </p:pic>
        <p:sp>
          <p:nvSpPr>
            <p:cNvPr id="46" name="Oval 45">
              <a:extLst>
                <a:ext uri="{FF2B5EF4-FFF2-40B4-BE49-F238E27FC236}">
                  <a16:creationId xmlns:a16="http://schemas.microsoft.com/office/drawing/2014/main" id="{AC6CCBD5-3D75-FF49-B33C-69C56340B94C}"/>
                </a:ext>
              </a:extLst>
            </p:cNvPr>
            <p:cNvSpPr>
              <a:spLocks noChangeAspect="1"/>
            </p:cNvSpPr>
            <p:nvPr userDrawn="1"/>
          </p:nvSpPr>
          <p:spPr>
            <a:xfrm>
              <a:off x="764930" y="2292326"/>
              <a:ext cx="685498" cy="685498"/>
            </a:xfrm>
            <a:prstGeom prst="ellipse">
              <a:avLst/>
            </a:prstGeom>
            <a:noFill/>
            <a:ln w="19050">
              <a:solidFill>
                <a:srgbClr val="E0A141">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8" name="Group 7">
            <a:extLst>
              <a:ext uri="{FF2B5EF4-FFF2-40B4-BE49-F238E27FC236}">
                <a16:creationId xmlns:a16="http://schemas.microsoft.com/office/drawing/2014/main" id="{D637A571-F790-1241-B29A-C45690576F1E}"/>
              </a:ext>
            </a:extLst>
          </p:cNvPr>
          <p:cNvGrpSpPr/>
          <p:nvPr userDrawn="1"/>
        </p:nvGrpSpPr>
        <p:grpSpPr>
          <a:xfrm>
            <a:off x="764930" y="3888488"/>
            <a:ext cx="893484" cy="893484"/>
            <a:chOff x="764930" y="3118638"/>
            <a:chExt cx="685498" cy="685498"/>
          </a:xfrm>
        </p:grpSpPr>
        <p:pic>
          <p:nvPicPr>
            <p:cNvPr id="39" name="Picture 38">
              <a:extLst>
                <a:ext uri="{FF2B5EF4-FFF2-40B4-BE49-F238E27FC236}">
                  <a16:creationId xmlns:a16="http://schemas.microsoft.com/office/drawing/2014/main" id="{8886BECB-1720-F941-9B5F-14C8AA3309D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05538" y="3159248"/>
              <a:ext cx="604282" cy="604282"/>
            </a:xfrm>
            <a:prstGeom prst="rect">
              <a:avLst/>
            </a:prstGeom>
          </p:spPr>
        </p:pic>
        <p:sp>
          <p:nvSpPr>
            <p:cNvPr id="48" name="Oval 47">
              <a:extLst>
                <a:ext uri="{FF2B5EF4-FFF2-40B4-BE49-F238E27FC236}">
                  <a16:creationId xmlns:a16="http://schemas.microsoft.com/office/drawing/2014/main" id="{923C9BA7-8275-AC4A-9B92-414B34A85424}"/>
                </a:ext>
              </a:extLst>
            </p:cNvPr>
            <p:cNvSpPr>
              <a:spLocks noChangeAspect="1"/>
            </p:cNvSpPr>
            <p:nvPr userDrawn="1"/>
          </p:nvSpPr>
          <p:spPr>
            <a:xfrm>
              <a:off x="764930" y="3118638"/>
              <a:ext cx="685498" cy="685498"/>
            </a:xfrm>
            <a:prstGeom prst="ellipse">
              <a:avLst/>
            </a:prstGeom>
            <a:noFill/>
            <a:ln w="19050">
              <a:solidFill>
                <a:srgbClr val="AF315A">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4925725"/>
            <a:ext cx="893484" cy="893484"/>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13" name="Rectangle 12">
            <a:extLst>
              <a:ext uri="{FF2B5EF4-FFF2-40B4-BE49-F238E27FC236}">
                <a16:creationId xmlns:a16="http://schemas.microsoft.com/office/drawing/2014/main" id="{1D319E76-BDA6-A24B-BA88-F6CAE192FA84}"/>
              </a:ext>
            </a:extLst>
          </p:cNvPr>
          <p:cNvSpPr/>
          <p:nvPr userDrawn="1"/>
        </p:nvSpPr>
        <p:spPr>
          <a:xfrm>
            <a:off x="1828824" y="1982586"/>
            <a:ext cx="2285819" cy="523220"/>
          </a:xfrm>
          <a:prstGeom prst="rect">
            <a:avLst/>
          </a:prstGeom>
        </p:spPr>
        <p:txBody>
          <a:bodyPr wrap="none">
            <a:spAutoFit/>
          </a:bodyPr>
          <a:lstStyle/>
          <a:p>
            <a:pPr lvl="0"/>
            <a:r>
              <a:rPr lang="en-US" sz="2800" b="0" u="none">
                <a:solidFill>
                  <a:srgbClr val="635F59"/>
                </a:solidFill>
                <a:hlinkClick r:id="rId7"/>
              </a:rPr>
              <a:t>@MOSAICproj</a:t>
            </a:r>
            <a:endParaRPr lang="en-US" sz="2800" b="0" u="none">
              <a:solidFill>
                <a:srgbClr val="635F59"/>
              </a:solidFill>
            </a:endParaRPr>
          </a:p>
        </p:txBody>
      </p:sp>
      <p:sp>
        <p:nvSpPr>
          <p:cNvPr id="35" name="Rectangle 34">
            <a:extLst>
              <a:ext uri="{FF2B5EF4-FFF2-40B4-BE49-F238E27FC236}">
                <a16:creationId xmlns:a16="http://schemas.microsoft.com/office/drawing/2014/main" id="{3EA867C9-5934-F14B-8BAF-8C87043A8986}"/>
              </a:ext>
            </a:extLst>
          </p:cNvPr>
          <p:cNvSpPr/>
          <p:nvPr userDrawn="1"/>
        </p:nvSpPr>
        <p:spPr>
          <a:xfrm>
            <a:off x="1828824" y="3026594"/>
            <a:ext cx="2682401" cy="523220"/>
          </a:xfrm>
          <a:prstGeom prst="rect">
            <a:avLst/>
          </a:prstGeom>
        </p:spPr>
        <p:txBody>
          <a:bodyPr wrap="none">
            <a:spAutoFit/>
          </a:bodyPr>
          <a:lstStyle/>
          <a:p>
            <a:pPr lvl="0"/>
            <a:r>
              <a:rPr lang="en-US" sz="2800">
                <a:hlinkClick r:id="rId8"/>
              </a:rPr>
              <a:t>MOSAIC LinkedIn</a:t>
            </a:r>
            <a:endParaRPr lang="en-US" sz="2800"/>
          </a:p>
        </p:txBody>
      </p:sp>
      <p:sp>
        <p:nvSpPr>
          <p:cNvPr id="36" name="Rectangle 35">
            <a:extLst>
              <a:ext uri="{FF2B5EF4-FFF2-40B4-BE49-F238E27FC236}">
                <a16:creationId xmlns:a16="http://schemas.microsoft.com/office/drawing/2014/main" id="{F56E5A25-F1F8-CE46-A58F-2ABD673173DF}"/>
              </a:ext>
            </a:extLst>
          </p:cNvPr>
          <p:cNvSpPr/>
          <p:nvPr userDrawn="1"/>
        </p:nvSpPr>
        <p:spPr>
          <a:xfrm>
            <a:off x="1828824" y="4058231"/>
            <a:ext cx="2097626" cy="523220"/>
          </a:xfrm>
          <a:prstGeom prst="rect">
            <a:avLst/>
          </a:prstGeom>
        </p:spPr>
        <p:txBody>
          <a:bodyPr wrap="none">
            <a:spAutoFit/>
          </a:bodyPr>
          <a:lstStyle/>
          <a:p>
            <a:pPr lvl="0"/>
            <a:r>
              <a:rPr lang="en-US" sz="2800">
                <a:hlinkClick r:id="rId9"/>
              </a:rPr>
              <a:t>MOSAIC Blog</a:t>
            </a:r>
            <a:endParaRPr lang="en-US" sz="2800"/>
          </a:p>
        </p:txBody>
      </p:sp>
      <p:sp>
        <p:nvSpPr>
          <p:cNvPr id="38" name="Rectangle 37">
            <a:extLst>
              <a:ext uri="{FF2B5EF4-FFF2-40B4-BE49-F238E27FC236}">
                <a16:creationId xmlns:a16="http://schemas.microsoft.com/office/drawing/2014/main" id="{5CC04863-2DD0-FC40-98B4-50038DB6161C}"/>
              </a:ext>
            </a:extLst>
          </p:cNvPr>
          <p:cNvSpPr/>
          <p:nvPr userDrawn="1"/>
        </p:nvSpPr>
        <p:spPr>
          <a:xfrm>
            <a:off x="1828824" y="5089868"/>
            <a:ext cx="2839752" cy="523220"/>
          </a:xfrm>
          <a:prstGeom prst="rect">
            <a:avLst/>
          </a:prstGeom>
        </p:spPr>
        <p:txBody>
          <a:bodyPr wrap="none">
            <a:spAutoFit/>
          </a:bodyPr>
          <a:lstStyle/>
          <a:p>
            <a:pPr lvl="0"/>
            <a:r>
              <a:rPr lang="en-US" sz="2800">
                <a:hlinkClick r:id="rId10"/>
              </a:rPr>
              <a:t>MOSAIC Webpage</a:t>
            </a:r>
            <a:endParaRPr lang="en-US" sz="2800"/>
          </a:p>
        </p:txBody>
      </p:sp>
    </p:spTree>
    <p:extLst>
      <p:ext uri="{BB962C8B-B14F-4D97-AF65-F5344CB8AC3E}">
        <p14:creationId xmlns:p14="http://schemas.microsoft.com/office/powerpoint/2010/main" val="428439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y Connected – 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93AB0EE-8DD5-2547-A667-167DE3CC7F83}"/>
              </a:ext>
            </a:extLst>
          </p:cNvPr>
          <p:cNvSpPr>
            <a:spLocks noGrp="1"/>
          </p:cNvSpPr>
          <p:nvPr>
            <p:ph type="body" sz="quarter" idx="13"/>
          </p:nvPr>
        </p:nvSpPr>
        <p:spPr>
          <a:xfrm>
            <a:off x="1583766" y="1557149"/>
            <a:ext cx="8493292" cy="490871"/>
          </a:xfrm>
        </p:spPr>
        <p:txBody>
          <a:bodyPr>
            <a:normAutofit/>
          </a:bodyPr>
          <a:lstStyle>
            <a:lvl1pPr marL="0" indent="0">
              <a:buFontTx/>
              <a:buNone/>
              <a:defRPr sz="2800">
                <a:solidFill>
                  <a:srgbClr val="635F59"/>
                </a:solidFill>
              </a:defRPr>
            </a:lvl1pPr>
          </a:lstStyle>
          <a:p>
            <a:pPr lvl="0"/>
            <a:r>
              <a:rPr lang="en-US"/>
              <a:t>Click to edit Master text styles</a:t>
            </a:r>
          </a:p>
        </p:txBody>
      </p:sp>
      <p:sp>
        <p:nvSpPr>
          <p:cNvPr id="15" name="Title 2">
            <a:extLst>
              <a:ext uri="{FF2B5EF4-FFF2-40B4-BE49-F238E27FC236}">
                <a16:creationId xmlns:a16="http://schemas.microsoft.com/office/drawing/2014/main" id="{3149C131-7C4C-234E-B5FE-297C7B678DC9}"/>
              </a:ext>
            </a:extLst>
          </p:cNvPr>
          <p:cNvSpPr txBox="1">
            <a:spLocks/>
          </p:cNvSpPr>
          <p:nvPr userDrawn="1"/>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FOR MORE INFORMATION ON THE PREP RING</a:t>
            </a:r>
          </a:p>
        </p:txBody>
      </p:sp>
      <p:grpSp>
        <p:nvGrpSpPr>
          <p:cNvPr id="9" name="Group 8">
            <a:extLst>
              <a:ext uri="{FF2B5EF4-FFF2-40B4-BE49-F238E27FC236}">
                <a16:creationId xmlns:a16="http://schemas.microsoft.com/office/drawing/2014/main" id="{34744FDC-ADFF-D142-A991-12D39CA2EAC0}"/>
              </a:ext>
            </a:extLst>
          </p:cNvPr>
          <p:cNvGrpSpPr/>
          <p:nvPr userDrawn="1"/>
        </p:nvGrpSpPr>
        <p:grpSpPr>
          <a:xfrm>
            <a:off x="764930" y="3847199"/>
            <a:ext cx="685498" cy="685498"/>
            <a:chOff x="764930" y="3944950"/>
            <a:chExt cx="685498" cy="685498"/>
          </a:xfrm>
        </p:grpSpPr>
        <p:pic>
          <p:nvPicPr>
            <p:cNvPr id="37" name="Picture 36">
              <a:extLst>
                <a:ext uri="{FF2B5EF4-FFF2-40B4-BE49-F238E27FC236}">
                  <a16:creationId xmlns:a16="http://schemas.microsoft.com/office/drawing/2014/main" id="{86AE816E-8555-B847-96A2-FA019A92F1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50" name="Oval 49">
              <a:extLst>
                <a:ext uri="{FF2B5EF4-FFF2-40B4-BE49-F238E27FC236}">
                  <a16:creationId xmlns:a16="http://schemas.microsoft.com/office/drawing/2014/main" id="{9957D8E7-EABC-D54C-92FE-C6050DA58CB4}"/>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
        <p:nvSpPr>
          <p:cNvPr id="21" name="Text Placeholder 2">
            <a:extLst>
              <a:ext uri="{FF2B5EF4-FFF2-40B4-BE49-F238E27FC236}">
                <a16:creationId xmlns:a16="http://schemas.microsoft.com/office/drawing/2014/main" id="{6BF37722-D3FB-6F44-B941-5903A05BE46D}"/>
              </a:ext>
            </a:extLst>
          </p:cNvPr>
          <p:cNvSpPr>
            <a:spLocks noGrp="1"/>
          </p:cNvSpPr>
          <p:nvPr userDrawn="1">
            <p:ph type="body" sz="quarter" idx="14"/>
          </p:nvPr>
        </p:nvSpPr>
        <p:spPr>
          <a:xfrm>
            <a:off x="1583766" y="2352937"/>
            <a:ext cx="8493292" cy="490871"/>
          </a:xfrm>
        </p:spPr>
        <p:txBody>
          <a:bodyPr>
            <a:normAutofit/>
          </a:bodyPr>
          <a:lstStyle>
            <a:lvl1pPr marL="0" indent="0">
              <a:buFontTx/>
              <a:buNone/>
              <a:defRPr sz="2800">
                <a:solidFill>
                  <a:srgbClr val="635F59"/>
                </a:solidFill>
              </a:defRPr>
            </a:lvl1pPr>
          </a:lstStyle>
          <a:p>
            <a:pPr lvl="0"/>
            <a:r>
              <a:rPr lang="en-US"/>
              <a:t>Click to edit Master text styles</a:t>
            </a:r>
          </a:p>
        </p:txBody>
      </p:sp>
      <p:sp>
        <p:nvSpPr>
          <p:cNvPr id="22" name="Text Placeholder 2">
            <a:extLst>
              <a:ext uri="{FF2B5EF4-FFF2-40B4-BE49-F238E27FC236}">
                <a16:creationId xmlns:a16="http://schemas.microsoft.com/office/drawing/2014/main" id="{785A64FC-0925-9545-B8C4-5227A20CCF9D}"/>
              </a:ext>
            </a:extLst>
          </p:cNvPr>
          <p:cNvSpPr>
            <a:spLocks noGrp="1"/>
          </p:cNvSpPr>
          <p:nvPr userDrawn="1">
            <p:ph type="body" sz="quarter" idx="15"/>
          </p:nvPr>
        </p:nvSpPr>
        <p:spPr>
          <a:xfrm>
            <a:off x="1583766" y="3148725"/>
            <a:ext cx="8493292" cy="490871"/>
          </a:xfrm>
        </p:spPr>
        <p:txBody>
          <a:bodyPr>
            <a:normAutofit/>
          </a:bodyPr>
          <a:lstStyle>
            <a:lvl1pPr marL="0" indent="0">
              <a:buFontTx/>
              <a:buNone/>
              <a:defRPr sz="2800">
                <a:solidFill>
                  <a:srgbClr val="635F59"/>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073A80D5-EA50-814F-9BF8-3955E160D4AD}"/>
              </a:ext>
            </a:extLst>
          </p:cNvPr>
          <p:cNvSpPr>
            <a:spLocks noGrp="1"/>
          </p:cNvSpPr>
          <p:nvPr userDrawn="1">
            <p:ph type="body" sz="quarter" idx="16"/>
          </p:nvPr>
        </p:nvSpPr>
        <p:spPr>
          <a:xfrm>
            <a:off x="1583766" y="3944513"/>
            <a:ext cx="8493292" cy="490871"/>
          </a:xfrm>
        </p:spPr>
        <p:txBody>
          <a:bodyPr>
            <a:normAutofit/>
          </a:bodyPr>
          <a:lstStyle>
            <a:lvl1pPr marL="0" indent="0">
              <a:buFontTx/>
              <a:buNone/>
              <a:defRPr sz="2800">
                <a:solidFill>
                  <a:srgbClr val="635F59"/>
                </a:solidFill>
              </a:defRPr>
            </a:lvl1pPr>
          </a:lstStyle>
          <a:p>
            <a:pPr lvl="0"/>
            <a:r>
              <a:rPr lang="en-US"/>
              <a:t>Click to edit Master text styles</a:t>
            </a:r>
          </a:p>
        </p:txBody>
      </p:sp>
      <p:grpSp>
        <p:nvGrpSpPr>
          <p:cNvPr id="27" name="Group 26">
            <a:extLst>
              <a:ext uri="{FF2B5EF4-FFF2-40B4-BE49-F238E27FC236}">
                <a16:creationId xmlns:a16="http://schemas.microsoft.com/office/drawing/2014/main" id="{2BB4DC03-B744-458F-9E63-8C44CAD029BA}"/>
              </a:ext>
            </a:extLst>
          </p:cNvPr>
          <p:cNvGrpSpPr/>
          <p:nvPr userDrawn="1"/>
        </p:nvGrpSpPr>
        <p:grpSpPr>
          <a:xfrm>
            <a:off x="764930" y="1453702"/>
            <a:ext cx="685498" cy="685498"/>
            <a:chOff x="764930" y="3944950"/>
            <a:chExt cx="685498" cy="685498"/>
          </a:xfrm>
        </p:grpSpPr>
        <p:pic>
          <p:nvPicPr>
            <p:cNvPr id="29" name="Picture 28">
              <a:extLst>
                <a:ext uri="{FF2B5EF4-FFF2-40B4-BE49-F238E27FC236}">
                  <a16:creationId xmlns:a16="http://schemas.microsoft.com/office/drawing/2014/main" id="{597F1A75-F5C1-4725-9416-9BA2D64D7B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30" name="Oval 29">
              <a:extLst>
                <a:ext uri="{FF2B5EF4-FFF2-40B4-BE49-F238E27FC236}">
                  <a16:creationId xmlns:a16="http://schemas.microsoft.com/office/drawing/2014/main" id="{9E6E16B9-FDAB-4EF0-BA9A-E66999075027}"/>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33" name="Group 32">
            <a:extLst>
              <a:ext uri="{FF2B5EF4-FFF2-40B4-BE49-F238E27FC236}">
                <a16:creationId xmlns:a16="http://schemas.microsoft.com/office/drawing/2014/main" id="{900D9898-9D51-475A-B481-B9DCEEB44145}"/>
              </a:ext>
            </a:extLst>
          </p:cNvPr>
          <p:cNvGrpSpPr/>
          <p:nvPr userDrawn="1"/>
        </p:nvGrpSpPr>
        <p:grpSpPr>
          <a:xfrm>
            <a:off x="764930" y="2244990"/>
            <a:ext cx="685498" cy="685498"/>
            <a:chOff x="764930" y="3944950"/>
            <a:chExt cx="685498" cy="685498"/>
          </a:xfrm>
        </p:grpSpPr>
        <p:pic>
          <p:nvPicPr>
            <p:cNvPr id="34" name="Picture 33">
              <a:extLst>
                <a:ext uri="{FF2B5EF4-FFF2-40B4-BE49-F238E27FC236}">
                  <a16:creationId xmlns:a16="http://schemas.microsoft.com/office/drawing/2014/main" id="{85DBB3C6-86F4-4266-9F66-34A0DDB5AB3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35" name="Oval 34">
              <a:extLst>
                <a:ext uri="{FF2B5EF4-FFF2-40B4-BE49-F238E27FC236}">
                  <a16:creationId xmlns:a16="http://schemas.microsoft.com/office/drawing/2014/main" id="{56146F9C-930E-4026-BBE4-47CD05745AFE}"/>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grpSp>
        <p:nvGrpSpPr>
          <p:cNvPr id="36" name="Group 35">
            <a:extLst>
              <a:ext uri="{FF2B5EF4-FFF2-40B4-BE49-F238E27FC236}">
                <a16:creationId xmlns:a16="http://schemas.microsoft.com/office/drawing/2014/main" id="{2EBC73A1-B186-4204-8EE1-A720BA959B2B}"/>
              </a:ext>
            </a:extLst>
          </p:cNvPr>
          <p:cNvGrpSpPr/>
          <p:nvPr userDrawn="1"/>
        </p:nvGrpSpPr>
        <p:grpSpPr>
          <a:xfrm>
            <a:off x="764930" y="3051411"/>
            <a:ext cx="685498" cy="685498"/>
            <a:chOff x="764930" y="3944950"/>
            <a:chExt cx="685498" cy="685498"/>
          </a:xfrm>
        </p:grpSpPr>
        <p:pic>
          <p:nvPicPr>
            <p:cNvPr id="38" name="Picture 37">
              <a:extLst>
                <a:ext uri="{FF2B5EF4-FFF2-40B4-BE49-F238E27FC236}">
                  <a16:creationId xmlns:a16="http://schemas.microsoft.com/office/drawing/2014/main" id="{C39C1F69-225C-4847-8118-FA2BEF5A815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05538" y="3988035"/>
              <a:ext cx="604282" cy="604282"/>
            </a:xfrm>
            <a:prstGeom prst="rect">
              <a:avLst/>
            </a:prstGeom>
          </p:spPr>
        </p:pic>
        <p:sp>
          <p:nvSpPr>
            <p:cNvPr id="42" name="Oval 41">
              <a:extLst>
                <a:ext uri="{FF2B5EF4-FFF2-40B4-BE49-F238E27FC236}">
                  <a16:creationId xmlns:a16="http://schemas.microsoft.com/office/drawing/2014/main" id="{A4FC8A22-04E6-40D5-9CD8-5C4AE5DB8E5D}"/>
                </a:ext>
              </a:extLst>
            </p:cNvPr>
            <p:cNvSpPr>
              <a:spLocks noChangeAspect="1"/>
            </p:cNvSpPr>
            <p:nvPr userDrawn="1"/>
          </p:nvSpPr>
          <p:spPr>
            <a:xfrm>
              <a:off x="764930" y="3944950"/>
              <a:ext cx="685498" cy="685498"/>
            </a:xfrm>
            <a:prstGeom prst="ellipse">
              <a:avLst/>
            </a:prstGeom>
            <a:noFill/>
            <a:ln w="19050">
              <a:solidFill>
                <a:schemeClr val="accent5">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pSp>
    </p:spTree>
    <p:extLst>
      <p:ext uri="{BB962C8B-B14F-4D97-AF65-F5344CB8AC3E}">
        <p14:creationId xmlns:p14="http://schemas.microsoft.com/office/powerpoint/2010/main" val="346829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48D5244-407F-8347-940E-16584EF266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45829" y="0"/>
            <a:ext cx="3828833" cy="6858000"/>
          </a:xfrm>
          <a:prstGeom prst="rect">
            <a:avLst/>
          </a:prstGeom>
        </p:spPr>
      </p:pic>
      <p:sp>
        <p:nvSpPr>
          <p:cNvPr id="37" name="TextBox 36">
            <a:extLst>
              <a:ext uri="{FF2B5EF4-FFF2-40B4-BE49-F238E27FC236}">
                <a16:creationId xmlns:a16="http://schemas.microsoft.com/office/drawing/2014/main" id="{C355AD93-7E4A-4B1B-A616-C5E58B8E1BE9}"/>
              </a:ext>
            </a:extLst>
          </p:cNvPr>
          <p:cNvSpPr txBox="1"/>
          <p:nvPr/>
        </p:nvSpPr>
        <p:spPr>
          <a:xfrm>
            <a:off x="715518" y="5294037"/>
            <a:ext cx="5751532" cy="6463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t>ACKNOWLEDGMENTS</a:t>
            </a:r>
          </a:p>
        </p:txBody>
      </p:sp>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74662" y="0"/>
            <a:ext cx="917337" cy="6858000"/>
          </a:xfrm>
          <a:prstGeom prst="rect">
            <a:avLst/>
          </a:prstGeom>
        </p:spPr>
      </p:pic>
      <p:pic>
        <p:nvPicPr>
          <p:cNvPr id="9" name="Picture 8">
            <a:extLst>
              <a:ext uri="{FF2B5EF4-FFF2-40B4-BE49-F238E27FC236}">
                <a16:creationId xmlns:a16="http://schemas.microsoft.com/office/drawing/2014/main" id="{4FC6A1CC-EA90-1845-BF1E-68021122606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15518" y="2637041"/>
            <a:ext cx="5996781" cy="2421653"/>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 as well as photography credit (if applicable).</a:t>
            </a:r>
          </a:p>
        </p:txBody>
      </p:sp>
    </p:spTree>
    <p:extLst>
      <p:ext uri="{BB962C8B-B14F-4D97-AF65-F5344CB8AC3E}">
        <p14:creationId xmlns:p14="http://schemas.microsoft.com/office/powerpoint/2010/main" val="2041371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063B-6453-2A42-8D03-76AE5EA5A98B}"/>
              </a:ext>
            </a:extLst>
          </p:cNvPr>
          <p:cNvSpPr>
            <a:spLocks noGrp="1"/>
          </p:cNvSpPr>
          <p:nvPr>
            <p:ph type="ctrTitle" hasCustomPrompt="1"/>
          </p:nvPr>
        </p:nvSpPr>
        <p:spPr>
          <a:xfrm>
            <a:off x="0" y="997648"/>
            <a:ext cx="10026502" cy="2006840"/>
          </a:xfrm>
        </p:spPr>
        <p:txBody>
          <a:bodyPr lIns="1371600" rIns="685800" anchor="b">
            <a:normAutofit/>
          </a:bodyPr>
          <a:lstStyle>
            <a:lvl1pPr algn="l">
              <a:defRPr sz="4200" b="0" i="0">
                <a:solidFill>
                  <a:schemeClr val="bg1"/>
                </a:solidFill>
                <a:latin typeface="Poppins SemiBold" pitchFamily="2" charset="77"/>
                <a:ea typeface="Roboto" panose="02000000000000000000" pitchFamily="2" charset="0"/>
                <a:cs typeface="Poppins SemiBold" pitchFamily="2" charset="77"/>
              </a:defRPr>
            </a:lvl1pPr>
          </a:lstStyle>
          <a:p>
            <a:r>
              <a:rPr lang="en-US"/>
              <a:t>Add Presentation Title Here</a:t>
            </a:r>
            <a:br>
              <a:rPr lang="en-US"/>
            </a:br>
            <a:r>
              <a:rPr lang="en-US"/>
              <a:t>Add Presentation Title Here</a:t>
            </a:r>
          </a:p>
        </p:txBody>
      </p:sp>
      <p:sp>
        <p:nvSpPr>
          <p:cNvPr id="3" name="Subtitle 2">
            <a:extLst>
              <a:ext uri="{FF2B5EF4-FFF2-40B4-BE49-F238E27FC236}">
                <a16:creationId xmlns:a16="http://schemas.microsoft.com/office/drawing/2014/main" id="{377053FB-3181-5D49-BE63-400BC05649CF}"/>
              </a:ext>
            </a:extLst>
          </p:cNvPr>
          <p:cNvSpPr>
            <a:spLocks noGrp="1"/>
          </p:cNvSpPr>
          <p:nvPr>
            <p:ph type="subTitle" idx="1" hasCustomPrompt="1"/>
          </p:nvPr>
        </p:nvSpPr>
        <p:spPr>
          <a:xfrm>
            <a:off x="0" y="3497182"/>
            <a:ext cx="10026502" cy="1655762"/>
          </a:xfrm>
        </p:spPr>
        <p:txBody>
          <a:bodyPr lIns="1371600">
            <a:normAutofit/>
          </a:bodyPr>
          <a:lstStyle>
            <a:lvl1pPr marL="0" indent="0" algn="l">
              <a:spcBef>
                <a:spcPts val="400"/>
              </a:spcBef>
              <a:buNone/>
              <a:defRPr sz="1600" b="0" i="0" cap="all" spc="250" baseline="0">
                <a:solidFill>
                  <a:schemeClr val="bg1"/>
                </a:solidFill>
                <a:latin typeface="Poppins" pitchFamily="2" charset="77"/>
                <a:ea typeface="Roboto" panose="02000000000000000000" pitchFamily="2" charset="0"/>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Presentation Subtitle Here</a:t>
            </a:r>
          </a:p>
          <a:p>
            <a:r>
              <a:rPr lang="en-US"/>
              <a:t>Name, Affiliation</a:t>
            </a:r>
          </a:p>
          <a:p>
            <a:r>
              <a:rPr lang="en-US"/>
              <a:t>Date</a:t>
            </a:r>
          </a:p>
        </p:txBody>
      </p:sp>
      <p:pic>
        <p:nvPicPr>
          <p:cNvPr id="5" name="Picture 4">
            <a:extLst>
              <a:ext uri="{FF2B5EF4-FFF2-40B4-BE49-F238E27FC236}">
                <a16:creationId xmlns:a16="http://schemas.microsoft.com/office/drawing/2014/main" id="{F093B9E3-6662-1340-2736-AB7A5C5E73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337040" y="5734228"/>
            <a:ext cx="2016116" cy="545073"/>
          </a:xfrm>
          <a:prstGeom prst="rect">
            <a:avLst/>
          </a:prstGeom>
        </p:spPr>
      </p:pic>
      <p:pic>
        <p:nvPicPr>
          <p:cNvPr id="7" name="Picture 6">
            <a:extLst>
              <a:ext uri="{FF2B5EF4-FFF2-40B4-BE49-F238E27FC236}">
                <a16:creationId xmlns:a16="http://schemas.microsoft.com/office/drawing/2014/main" id="{BF1ACE14-FD76-C9BD-CADC-DFB10562DC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14212" y="5708551"/>
            <a:ext cx="1877087" cy="563126"/>
          </a:xfrm>
          <a:prstGeom prst="rect">
            <a:avLst/>
          </a:prstGeom>
        </p:spPr>
      </p:pic>
      <p:pic>
        <p:nvPicPr>
          <p:cNvPr id="8" name="Picture 7">
            <a:extLst>
              <a:ext uri="{FF2B5EF4-FFF2-40B4-BE49-F238E27FC236}">
                <a16:creationId xmlns:a16="http://schemas.microsoft.com/office/drawing/2014/main" id="{CA347875-EB65-8232-6208-87FCA342CDFB}"/>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6379" y="5583056"/>
            <a:ext cx="1230999" cy="879250"/>
          </a:xfrm>
          <a:prstGeom prst="rect">
            <a:avLst/>
          </a:prstGeom>
        </p:spPr>
      </p:pic>
      <p:pic>
        <p:nvPicPr>
          <p:cNvPr id="9" name="Picture 8">
            <a:extLst>
              <a:ext uri="{FF2B5EF4-FFF2-40B4-BE49-F238E27FC236}">
                <a16:creationId xmlns:a16="http://schemas.microsoft.com/office/drawing/2014/main" id="{FC650499-5343-4C53-68E0-E211956F830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82391" y="5694073"/>
            <a:ext cx="1867191" cy="529139"/>
          </a:xfrm>
          <a:prstGeom prst="rect">
            <a:avLst/>
          </a:prstGeom>
        </p:spPr>
      </p:pic>
    </p:spTree>
    <p:extLst>
      <p:ext uri="{BB962C8B-B14F-4D97-AF65-F5344CB8AC3E}">
        <p14:creationId xmlns:p14="http://schemas.microsoft.com/office/powerpoint/2010/main" val="64040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hank You">
    <p:spTree>
      <p:nvGrpSpPr>
        <p:cNvPr id="1" name=""/>
        <p:cNvGrpSpPr/>
        <p:nvPr/>
      </p:nvGrpSpPr>
      <p:grpSpPr>
        <a:xfrm>
          <a:off x="0" y="0"/>
          <a:ext cx="0" cy="0"/>
          <a:chOff x="0" y="0"/>
          <a:chExt cx="0" cy="0"/>
        </a:xfrm>
      </p:grpSpPr>
      <p:pic>
        <p:nvPicPr>
          <p:cNvPr id="4" name="Picture 3" descr="A picture containing outdoor, tree, person, standing&#10;&#10;Description automatically generated">
            <a:extLst>
              <a:ext uri="{FF2B5EF4-FFF2-40B4-BE49-F238E27FC236}">
                <a16:creationId xmlns:a16="http://schemas.microsoft.com/office/drawing/2014/main" id="{DE3DFD45-99EF-10D2-19EC-E88E4B854F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56500" y="0"/>
            <a:ext cx="4101912" cy="6858000"/>
          </a:xfrm>
          <a:prstGeom prst="rect">
            <a:avLst/>
          </a:prstGeom>
        </p:spPr>
      </p:pic>
      <p:sp>
        <p:nvSpPr>
          <p:cNvPr id="37" name="TextBox 36">
            <a:extLst>
              <a:ext uri="{FF2B5EF4-FFF2-40B4-BE49-F238E27FC236}">
                <a16:creationId xmlns:a16="http://schemas.microsoft.com/office/drawing/2014/main" id="{C355AD93-7E4A-4B1B-A616-C5E58B8E1BE9}"/>
              </a:ext>
            </a:extLst>
          </p:cNvPr>
          <p:cNvSpPr txBox="1"/>
          <p:nvPr/>
        </p:nvSpPr>
        <p:spPr>
          <a:xfrm>
            <a:off x="715518" y="5294037"/>
            <a:ext cx="5751532" cy="91307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MOSAIC is made possible by the generous support of the American people through the U.S. President’s Emergency Plan for AIDS Relief (PEPFAR) and the U.S. Agency for International Development (USAID) cooperative agreement 7200AA21CA00011. The contents of this presentation are the responsibility of MOSAIC and do not necessarily reflect the views of PEPFAR, USAID, or the U.S.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a:ln>
                  <a:noFill/>
                </a:ln>
                <a:solidFill>
                  <a:srgbClr val="635F59"/>
                </a:solidFill>
                <a:effectLst/>
                <a:uLnTx/>
                <a:uFillTx/>
                <a:latin typeface="Calibri" panose="020F0502020204030204"/>
                <a:ea typeface="+mn-ea"/>
                <a:cs typeface="+mn-cs"/>
              </a:rPr>
              <a:t>Photo Credit: MOSAIC Consortium</a:t>
            </a:r>
          </a:p>
        </p:txBody>
      </p:sp>
      <p:sp>
        <p:nvSpPr>
          <p:cNvPr id="19" name="Title 2">
            <a:extLst>
              <a:ext uri="{FF2B5EF4-FFF2-40B4-BE49-F238E27FC236}">
                <a16:creationId xmlns:a16="http://schemas.microsoft.com/office/drawing/2014/main" id="{FA06B5C9-C4CB-1E42-92BE-1E8453325584}"/>
              </a:ext>
            </a:extLst>
          </p:cNvPr>
          <p:cNvSpPr txBox="1">
            <a:spLocks/>
          </p:cNvSpPr>
          <p:nvPr/>
        </p:nvSpPr>
        <p:spPr>
          <a:xfrm>
            <a:off x="0" y="190956"/>
            <a:ext cx="10515600" cy="1143000"/>
          </a:xfrm>
          <a:prstGeom prst="rect">
            <a:avLst/>
          </a:prstGeom>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cap="all" spc="150" baseline="0">
                <a:solidFill>
                  <a:srgbClr val="02666D"/>
                </a:solidFill>
                <a:latin typeface="Poppins" pitchFamily="2" charset="77"/>
                <a:ea typeface="Roboto" panose="02000000000000000000" pitchFamily="2" charset="0"/>
                <a:cs typeface="Poppins" pitchFamily="2" charset="77"/>
              </a:defRPr>
            </a:lvl1pPr>
          </a:lstStyle>
          <a:p>
            <a:r>
              <a:rPr lang="en-US">
                <a:solidFill>
                  <a:schemeClr val="accent1"/>
                </a:solidFill>
              </a:rPr>
              <a:t>ACKNOWLEDGMENTS</a:t>
            </a:r>
          </a:p>
        </p:txBody>
      </p:sp>
      <p:pic>
        <p:nvPicPr>
          <p:cNvPr id="3" name="Picture 2">
            <a:extLst>
              <a:ext uri="{FF2B5EF4-FFF2-40B4-BE49-F238E27FC236}">
                <a16:creationId xmlns:a16="http://schemas.microsoft.com/office/drawing/2014/main" id="{805ED304-335E-1145-BEA0-619398728E2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74662" y="0"/>
            <a:ext cx="917337" cy="6858000"/>
          </a:xfrm>
          <a:prstGeom prst="rect">
            <a:avLst/>
          </a:prstGeom>
        </p:spPr>
      </p:pic>
      <p:sp>
        <p:nvSpPr>
          <p:cNvPr id="8" name="Text Placeholder 7">
            <a:extLst>
              <a:ext uri="{FF2B5EF4-FFF2-40B4-BE49-F238E27FC236}">
                <a16:creationId xmlns:a16="http://schemas.microsoft.com/office/drawing/2014/main" id="{C2D24103-1287-6C49-88C4-9E81E1DAA736}"/>
              </a:ext>
            </a:extLst>
          </p:cNvPr>
          <p:cNvSpPr>
            <a:spLocks noGrp="1"/>
          </p:cNvSpPr>
          <p:nvPr>
            <p:ph type="body" sz="quarter" idx="10" hasCustomPrompt="1"/>
          </p:nvPr>
        </p:nvSpPr>
        <p:spPr>
          <a:xfrm>
            <a:off x="715518" y="1333956"/>
            <a:ext cx="5886450" cy="1067741"/>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700" baseline="0">
                <a:solidFill>
                  <a:srgbClr val="635F59"/>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u="none" strike="noStrike">
                <a:solidFill>
                  <a:srgbClr val="000000"/>
                </a:solidFill>
                <a:effectLst/>
                <a:latin typeface="Calibri" panose="020F0502020204030204" pitchFamily="34" charset="0"/>
              </a:rPr>
              <a:t>Click here to add the names of individual contributors to this presentation/slide deck, as well as photography credit (if applicable).</a:t>
            </a:r>
          </a:p>
        </p:txBody>
      </p:sp>
      <p:pic>
        <p:nvPicPr>
          <p:cNvPr id="7" name="Picture 6" descr="Logo, company name&#10;&#10;Description automatically generated">
            <a:extLst>
              <a:ext uri="{FF2B5EF4-FFF2-40B4-BE49-F238E27FC236}">
                <a16:creationId xmlns:a16="http://schemas.microsoft.com/office/drawing/2014/main" id="{B4115A47-C488-E3DD-CE84-ACC98073DA88}"/>
              </a:ext>
            </a:extLst>
          </p:cNvPr>
          <p:cNvPicPr>
            <a:picLocks noChangeAspect="1"/>
          </p:cNvPicPr>
          <p:nvPr userDrawn="1"/>
        </p:nvPicPr>
        <p:blipFill>
          <a:blip r:embed="rId4"/>
          <a:stretch>
            <a:fillRect/>
          </a:stretch>
        </p:blipFill>
        <p:spPr>
          <a:xfrm>
            <a:off x="716268" y="2597453"/>
            <a:ext cx="5885700" cy="2447549"/>
          </a:xfrm>
          <a:prstGeom prst="rect">
            <a:avLst/>
          </a:prstGeom>
        </p:spPr>
      </p:pic>
    </p:spTree>
    <p:extLst>
      <p:ext uri="{BB962C8B-B14F-4D97-AF65-F5344CB8AC3E}">
        <p14:creationId xmlns:p14="http://schemas.microsoft.com/office/powerpoint/2010/main" val="313314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Photo-Teal">
    <p:spTree>
      <p:nvGrpSpPr>
        <p:cNvPr id="1" name=""/>
        <p:cNvGrpSpPr/>
        <p:nvPr/>
      </p:nvGrpSpPr>
      <p:grpSpPr>
        <a:xfrm>
          <a:off x="0" y="0"/>
          <a:ext cx="0" cy="0"/>
          <a:chOff x="0" y="0"/>
          <a:chExt cx="0" cy="0"/>
        </a:xfrm>
      </p:grpSpPr>
      <p:pic>
        <p:nvPicPr>
          <p:cNvPr id="11" name="Picture 10" descr="A person smiling for the camera&#10;&#10;Description automatically generated with medium confidence">
            <a:extLst>
              <a:ext uri="{FF2B5EF4-FFF2-40B4-BE49-F238E27FC236}">
                <a16:creationId xmlns:a16="http://schemas.microsoft.com/office/drawing/2014/main" id="{EC947E4A-E47A-4EAF-85DF-E9F71818D0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12192002" cy="6858000"/>
          </a:xfrm>
          <a:prstGeom prst="rect">
            <a:avLst/>
          </a:prstGeom>
        </p:spPr>
      </p:pic>
      <p:pic>
        <p:nvPicPr>
          <p:cNvPr id="7" name="Picture 6">
            <a:extLst>
              <a:ext uri="{FF2B5EF4-FFF2-40B4-BE49-F238E27FC236}">
                <a16:creationId xmlns:a16="http://schemas.microsoft.com/office/drawing/2014/main" id="{52406D6B-08A2-8E43-AB35-F05AC992A6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4"/>
            <a:ext cx="1816442" cy="2832533"/>
          </a:xfrm>
          <a:prstGeom prst="round2SameRect">
            <a:avLst>
              <a:gd name="adj1" fmla="val 50000"/>
              <a:gd name="adj2" fmla="val 0"/>
            </a:avLst>
          </a:prstGeom>
          <a:solidFill>
            <a:srgbClr val="026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17533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Photo-Gold">
    <p:spTree>
      <p:nvGrpSpPr>
        <p:cNvPr id="1" name=""/>
        <p:cNvGrpSpPr/>
        <p:nvPr/>
      </p:nvGrpSpPr>
      <p:grpSpPr>
        <a:xfrm>
          <a:off x="0" y="0"/>
          <a:ext cx="0" cy="0"/>
          <a:chOff x="0" y="0"/>
          <a:chExt cx="0" cy="0"/>
        </a:xfrm>
      </p:grpSpPr>
      <p:pic>
        <p:nvPicPr>
          <p:cNvPr id="11" name="Picture 10" descr="A picture containing person, crowd&#10;&#10;Description automatically generated">
            <a:extLst>
              <a:ext uri="{FF2B5EF4-FFF2-40B4-BE49-F238E27FC236}">
                <a16:creationId xmlns:a16="http://schemas.microsoft.com/office/drawing/2014/main" id="{5EE8FEB6-FC2D-434E-9EC9-C0BF0D6B846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3"/>
          <a:stretch/>
        </p:blipFill>
        <p:spPr>
          <a:xfrm>
            <a:off x="-2" y="0"/>
            <a:ext cx="12192002" cy="6858000"/>
          </a:xfrm>
          <a:prstGeom prst="rect">
            <a:avLst/>
          </a:prstGeom>
        </p:spPr>
      </p:pic>
      <p:pic>
        <p:nvPicPr>
          <p:cNvPr id="7" name="Picture 6">
            <a:extLst>
              <a:ext uri="{FF2B5EF4-FFF2-40B4-BE49-F238E27FC236}">
                <a16:creationId xmlns:a16="http://schemas.microsoft.com/office/drawing/2014/main" id="{EC2D6D01-9029-1C47-BF9C-6037D9781F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0"/>
            <a:ext cx="12192000" cy="6858000"/>
          </a:xfrm>
          <a:prstGeom prst="rect">
            <a:avLst/>
          </a:prstGeom>
        </p:spPr>
      </p:pic>
      <p:sp>
        <p:nvSpPr>
          <p:cNvPr id="15" name="Rectangle 14">
            <a:extLst>
              <a:ext uri="{FF2B5EF4-FFF2-40B4-BE49-F238E27FC236}">
                <a16:creationId xmlns:a16="http://schemas.microsoft.com/office/drawing/2014/main" id="{EC3F4F93-1E7C-F640-8BE4-319E5E0030AD}"/>
              </a:ext>
            </a:extLst>
          </p:cNvPr>
          <p:cNvSpPr/>
          <p:nvPr userDrawn="1"/>
        </p:nvSpPr>
        <p:spPr>
          <a:xfrm>
            <a:off x="-1" y="4511575"/>
            <a:ext cx="12192001" cy="1440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3815577"/>
            <a:ext cx="1816442" cy="2832533"/>
          </a:xfrm>
          <a:prstGeom prst="round2SameRect">
            <a:avLst>
              <a:gd name="adj1" fmla="val 50000"/>
              <a:gd name="adj2" fmla="val 0"/>
            </a:avLst>
          </a:prstGeom>
          <a:solidFill>
            <a:srgbClr val="DF9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4360000"/>
            <a:ext cx="2378912" cy="1821117"/>
          </a:xfrm>
        </p:spPr>
        <p:txBody>
          <a:bodyPr lIns="91440" anchor="ctr">
            <a:noAutofit/>
          </a:bodyPr>
          <a:lstStyle>
            <a:lvl1pPr marL="0" indent="0" algn="ctr">
              <a:lnSpc>
                <a:spcPct val="100000"/>
              </a:lnSpc>
              <a:buNone/>
              <a:defRPr sz="9600" b="1">
                <a:solidFill>
                  <a:schemeClr val="bg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4328290"/>
            <a:ext cx="7887901" cy="1816442"/>
          </a:xfrm>
        </p:spPr>
        <p:txBody>
          <a:bodyPr anchor="ctr">
            <a:normAutofit/>
          </a:bodyPr>
          <a:lstStyle>
            <a:lvl1pPr marL="0" indent="0">
              <a:buNone/>
              <a:defRPr sz="3000" b="1" cap="all" spc="100" baseline="0">
                <a:solidFill>
                  <a:schemeClr val="accent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839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Tea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chemeClr val="accent1"/>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207017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08046" y="2008063"/>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AF315A"/>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10011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Go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CABD8D1B-840A-9645-AFC3-1C4C2EF2D27A}"/>
              </a:ext>
            </a:extLst>
          </p:cNvPr>
          <p:cNvSpPr/>
          <p:nvPr userDrawn="1"/>
        </p:nvSpPr>
        <p:spPr>
          <a:xfrm rot="5400000">
            <a:off x="515572" y="2012734"/>
            <a:ext cx="1816442" cy="283253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0" name="Text Placeholder 19">
            <a:extLst>
              <a:ext uri="{FF2B5EF4-FFF2-40B4-BE49-F238E27FC236}">
                <a16:creationId xmlns:a16="http://schemas.microsoft.com/office/drawing/2014/main" id="{BE4BA3B2-F362-964A-A00A-57A23CDA2A98}"/>
              </a:ext>
            </a:extLst>
          </p:cNvPr>
          <p:cNvSpPr>
            <a:spLocks noGrp="1"/>
          </p:cNvSpPr>
          <p:nvPr>
            <p:ph type="body" sz="quarter" idx="13" hasCustomPrompt="1"/>
          </p:nvPr>
        </p:nvSpPr>
        <p:spPr>
          <a:xfrm>
            <a:off x="461148" y="2552489"/>
            <a:ext cx="2378912" cy="1821117"/>
          </a:xfrm>
        </p:spPr>
        <p:txBody>
          <a:bodyPr lIns="91440" anchor="ctr">
            <a:noAutofit/>
          </a:bodyPr>
          <a:lstStyle>
            <a:lvl1pPr marL="0" indent="0" algn="ctr">
              <a:lnSpc>
                <a:spcPct val="100000"/>
              </a:lnSpc>
              <a:buNone/>
              <a:defRPr sz="9600" b="1">
                <a:solidFill>
                  <a:srgbClr val="DF9F3B"/>
                </a:solidFill>
                <a:latin typeface="Poppins" pitchFamily="2" charset="77"/>
                <a:ea typeface="Roboto" panose="02000000000000000000" pitchFamily="2" charset="0"/>
                <a:cs typeface="Poppins" pitchFamily="2" charset="77"/>
              </a:defRPr>
            </a:lvl1pPr>
          </a:lstStyle>
          <a:p>
            <a:pPr lvl="0"/>
            <a:r>
              <a:rPr lang="en-US"/>
              <a:t> 1</a:t>
            </a:r>
          </a:p>
        </p:txBody>
      </p:sp>
      <p:sp>
        <p:nvSpPr>
          <p:cNvPr id="22" name="Text Placeholder 21">
            <a:extLst>
              <a:ext uri="{FF2B5EF4-FFF2-40B4-BE49-F238E27FC236}">
                <a16:creationId xmlns:a16="http://schemas.microsoft.com/office/drawing/2014/main" id="{4AFA2E06-3ACE-5649-834D-18FF5D35F79C}"/>
              </a:ext>
            </a:extLst>
          </p:cNvPr>
          <p:cNvSpPr>
            <a:spLocks noGrp="1"/>
          </p:cNvSpPr>
          <p:nvPr>
            <p:ph type="body" sz="quarter" idx="14" hasCustomPrompt="1"/>
          </p:nvPr>
        </p:nvSpPr>
        <p:spPr>
          <a:xfrm>
            <a:off x="3101546" y="2520779"/>
            <a:ext cx="7887901" cy="1816442"/>
          </a:xfrm>
        </p:spPr>
        <p:txBody>
          <a:bodyPr anchor="ctr">
            <a:normAutofit/>
          </a:bodyPr>
          <a:lstStyle>
            <a:lvl1pPr marL="0" indent="0">
              <a:buNone/>
              <a:defRPr sz="3000" b="1" cap="all" spc="100" baseline="0">
                <a:solidFill>
                  <a:schemeClr val="bg1"/>
                </a:solidFill>
                <a:latin typeface="Poppins" pitchFamily="2" charset="77"/>
                <a:ea typeface="Roboto" panose="02000000000000000000" pitchFamily="2" charset="0"/>
                <a:cs typeface="Poppins" pitchFamily="2" charset="77"/>
              </a:defRPr>
            </a:lvl1pPr>
          </a:lstStyle>
          <a:p>
            <a:pPr lvl="0"/>
            <a:r>
              <a:rPr lang="en-US"/>
              <a:t>Add Section title Here</a:t>
            </a:r>
          </a:p>
        </p:txBody>
      </p:sp>
    </p:spTree>
    <p:extLst>
      <p:ext uri="{BB962C8B-B14F-4D97-AF65-F5344CB8AC3E}">
        <p14:creationId xmlns:p14="http://schemas.microsoft.com/office/powerpoint/2010/main" val="311437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200" y="1350336"/>
            <a:ext cx="9677400"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031A0D84-D40D-4B0B-AA0B-6E5D05F5667F}"/>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spTree>
    <p:extLst>
      <p:ext uri="{BB962C8B-B14F-4D97-AF65-F5344CB8AC3E}">
        <p14:creationId xmlns:p14="http://schemas.microsoft.com/office/powerpoint/2010/main" val="210391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Pi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BF9E271-AAC7-F748-AA3D-0443064B07B0}"/>
              </a:ext>
            </a:extLst>
          </p:cNvPr>
          <p:cNvSpPr>
            <a:spLocks noGrp="1"/>
          </p:cNvSpPr>
          <p:nvPr>
            <p:ph idx="11"/>
          </p:nvPr>
        </p:nvSpPr>
        <p:spPr>
          <a:xfrm>
            <a:off x="5814237"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08022B1F-575D-BB42-97B4-34BF4248A872}"/>
              </a:ext>
            </a:extLst>
          </p:cNvPr>
          <p:cNvSpPr>
            <a:spLocks noGrp="1"/>
          </p:cNvSpPr>
          <p:nvPr>
            <p:ph idx="1"/>
          </p:nvPr>
        </p:nvSpPr>
        <p:spPr>
          <a:xfrm>
            <a:off x="838199" y="1350336"/>
            <a:ext cx="4701363" cy="4826627"/>
          </a:xfrm>
        </p:spPr>
        <p:txBody>
          <a:bodyPr>
            <a:noAutofit/>
          </a:bodyPr>
          <a:lstStyle>
            <a:lvl1pPr marL="228600" indent="-228600">
              <a:buClr>
                <a:srgbClr val="E0A141"/>
              </a:buClr>
              <a:buFont typeface="Wingdings" pitchFamily="2" charset="2"/>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buClr>
                <a:srgbClr val="E0A141"/>
              </a:buClr>
              <a:buFont typeface="Arial" panose="020B0604020202020204" pitchFamily="34" charset="0"/>
              <a:buChar char="•"/>
              <a:defRPr>
                <a:solidFill>
                  <a:srgbClr val="635F59"/>
                </a:solidFill>
                <a:latin typeface="Calibri" panose="020F0502020204030204" pitchFamily="34" charset="0"/>
                <a:ea typeface="Roboto" panose="02000000000000000000" pitchFamily="2" charset="0"/>
                <a:cs typeface="Calibri" panose="020F0502020204030204" pitchFamily="34" charset="0"/>
              </a:defRPr>
            </a:lvl4pPr>
            <a:lvl5pPr>
              <a:buClr>
                <a:srgbClr val="E0A141"/>
              </a:buClr>
              <a:defRPr>
                <a:solidFill>
                  <a:srgbClr val="635F59"/>
                </a:solidFill>
                <a:latin typeface="Calibri" panose="020F0502020204030204" pitchFamily="34" charset="0"/>
                <a:ea typeface="Roboto" panose="02000000000000000000" pitchFamily="2"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FF6C658-983B-4C3F-9E55-51F84372F6EA}"/>
              </a:ext>
            </a:extLst>
          </p:cNvPr>
          <p:cNvSpPr>
            <a:spLocks noGrp="1"/>
          </p:cNvSpPr>
          <p:nvPr>
            <p:ph type="title"/>
          </p:nvPr>
        </p:nvSpPr>
        <p:spPr>
          <a:xfrm>
            <a:off x="0" y="190956"/>
            <a:ext cx="10515600" cy="1143000"/>
          </a:xfrm>
        </p:spPr>
        <p:txBody>
          <a:bodyPr lIns="804672">
            <a:normAutofit/>
          </a:bodyPr>
          <a:lstStyle>
            <a:lvl1pPr>
              <a:defRPr sz="3000" b="1" i="0">
                <a:solidFill>
                  <a:schemeClr val="accent1"/>
                </a:solidFill>
                <a:latin typeface="Poppins SemiBold" pitchFamily="2" charset="77"/>
                <a:ea typeface="Roboto" panose="02000000000000000000" pitchFamily="2" charset="0"/>
                <a:cs typeface="Poppins SemiBold" pitchFamily="2" charset="77"/>
              </a:defRPr>
            </a:lvl1pPr>
          </a:lstStyle>
          <a:p>
            <a:r>
              <a:rPr lang="en-US"/>
              <a:t>Click to edit Master title style</a:t>
            </a:r>
          </a:p>
        </p:txBody>
      </p:sp>
      <p:pic>
        <p:nvPicPr>
          <p:cNvPr id="7" name="Picture 6">
            <a:extLst>
              <a:ext uri="{FF2B5EF4-FFF2-40B4-BE49-F238E27FC236}">
                <a16:creationId xmlns:a16="http://schemas.microsoft.com/office/drawing/2014/main" id="{88A7A3CF-A70B-B142-AF1C-85CEC1ABC8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328116"/>
            <a:ext cx="291993" cy="868679"/>
          </a:xfrm>
          <a:prstGeom prst="rect">
            <a:avLst/>
          </a:prstGeom>
        </p:spPr>
      </p:pic>
    </p:spTree>
    <p:extLst>
      <p:ext uri="{BB962C8B-B14F-4D97-AF65-F5344CB8AC3E}">
        <p14:creationId xmlns:p14="http://schemas.microsoft.com/office/powerpoint/2010/main" val="236203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4/14/2023</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18193642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5"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9" r:id="rId26"/>
    <p:sldLayoutId id="214748371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C18C7-44E9-A849-A928-B8E8636A7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8DA799-6C4E-E449-822B-0C755EE6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7D608-4208-EF42-89C9-4CF2EAA47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57F1C-AA46-F440-992C-E659F30495C3}" type="datetimeFigureOut">
              <a:rPr lang="en-US" smtClean="0"/>
              <a:t>4/14/2023</a:t>
            </a:fld>
            <a:endParaRPr lang="en-US"/>
          </a:p>
        </p:txBody>
      </p:sp>
      <p:sp>
        <p:nvSpPr>
          <p:cNvPr id="5" name="Footer Placeholder 4">
            <a:extLst>
              <a:ext uri="{FF2B5EF4-FFF2-40B4-BE49-F238E27FC236}">
                <a16:creationId xmlns:a16="http://schemas.microsoft.com/office/drawing/2014/main" id="{AD22D1D9-95FD-2048-8C24-2A1B55F65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2BEC77-9EA5-F74E-A125-70D246120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E773F-A8FD-9A43-AD89-7584A207DBAB}" type="slidenum">
              <a:rPr lang="en-US" smtClean="0"/>
              <a:t>‹#›</a:t>
            </a:fld>
            <a:endParaRPr lang="en-US"/>
          </a:p>
        </p:txBody>
      </p:sp>
    </p:spTree>
    <p:extLst>
      <p:ext uri="{BB962C8B-B14F-4D97-AF65-F5344CB8AC3E}">
        <p14:creationId xmlns:p14="http://schemas.microsoft.com/office/powerpoint/2010/main" val="3965933813"/>
      </p:ext>
    </p:extLst>
  </p:cSld>
  <p:clrMap bg1="lt1" tx1="dk1" bg2="lt2" tx2="dk2" accent1="accent1" accent2="accent2" accent3="accent3" accent4="accent4" accent5="accent5" accent6="accent6" hlink="hlink" folHlink="folHlink"/>
  <p:sldLayoutIdLst>
    <p:sldLayoutId id="2147483721" r:id="rId1"/>
    <p:sldLayoutId id="21474837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83FF-577A-C643-8B63-00EA32A36BAA}"/>
              </a:ext>
            </a:extLst>
          </p:cNvPr>
          <p:cNvSpPr>
            <a:spLocks noGrp="1"/>
          </p:cNvSpPr>
          <p:nvPr>
            <p:ph type="ctrTitle"/>
          </p:nvPr>
        </p:nvSpPr>
        <p:spPr>
          <a:xfrm>
            <a:off x="0" y="597598"/>
            <a:ext cx="10026502" cy="2006840"/>
          </a:xfrm>
        </p:spPr>
        <p:txBody>
          <a:bodyPr/>
          <a:lstStyle/>
          <a:p>
            <a:r>
              <a:rPr lang="en-US"/>
              <a:t>Ruling Out HIV Infection</a:t>
            </a:r>
          </a:p>
        </p:txBody>
      </p:sp>
      <p:sp>
        <p:nvSpPr>
          <p:cNvPr id="5" name="Subtitle 4">
            <a:extLst>
              <a:ext uri="{FF2B5EF4-FFF2-40B4-BE49-F238E27FC236}">
                <a16:creationId xmlns:a16="http://schemas.microsoft.com/office/drawing/2014/main" id="{AE36B07D-CFC6-184C-823C-C940B3F68AC9}"/>
              </a:ext>
            </a:extLst>
          </p:cNvPr>
          <p:cNvSpPr>
            <a:spLocks noGrp="1"/>
          </p:cNvSpPr>
          <p:nvPr>
            <p:ph type="subTitle" idx="1"/>
          </p:nvPr>
        </p:nvSpPr>
        <p:spPr>
          <a:xfrm>
            <a:off x="0" y="3097132"/>
            <a:ext cx="10026502" cy="1655762"/>
          </a:xfrm>
        </p:spPr>
        <p:txBody>
          <a:bodyPr/>
          <a:lstStyle/>
          <a:p>
            <a:r>
              <a:rPr lang="en-US"/>
              <a:t>Clinical training for providers</a:t>
            </a:r>
          </a:p>
          <a:p>
            <a:r>
              <a:rPr lang="en-US"/>
              <a:t>March 2023</a:t>
            </a:r>
          </a:p>
          <a:p>
            <a:endParaRPr lang="en-US"/>
          </a:p>
        </p:txBody>
      </p:sp>
    </p:spTree>
    <p:extLst>
      <p:ext uri="{BB962C8B-B14F-4D97-AF65-F5344CB8AC3E}">
        <p14:creationId xmlns:p14="http://schemas.microsoft.com/office/powerpoint/2010/main" val="108984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F0ECE6AE-9E80-72E7-AB60-DCC10F6FCB51}"/>
              </a:ext>
            </a:extLst>
          </p:cNvPr>
          <p:cNvSpPr>
            <a:spLocks noGrp="1"/>
          </p:cNvSpPr>
          <p:nvPr>
            <p:ph idx="11"/>
          </p:nvPr>
        </p:nvSpPr>
        <p:spPr>
          <a:xfrm>
            <a:off x="6096000" y="1190828"/>
            <a:ext cx="5451418" cy="4936418"/>
          </a:xfrm>
        </p:spPr>
        <p:txBody>
          <a:bodyPr vert="horz" lIns="91440" tIns="45720" rIns="91440" bIns="45720" rtlCol="0" anchor="t">
            <a:noAutofit/>
          </a:bodyPr>
          <a:lstStyle/>
          <a:p>
            <a:pPr marL="0" indent="0">
              <a:lnSpc>
                <a:spcPct val="110000"/>
              </a:lnSpc>
              <a:buNone/>
            </a:pPr>
            <a:r>
              <a:rPr lang="en-US" sz="2200">
                <a:latin typeface="Poppins" panose="00000500000000000000" pitchFamily="2" charset="0"/>
                <a:cs typeface="Poppins" panose="00000500000000000000" pitchFamily="2" charset="0"/>
              </a:rPr>
              <a:t>Testing at follow-up visits for refills, new supplies, or reinjection varies by method:</a:t>
            </a:r>
          </a:p>
          <a:p>
            <a:pPr lvl="1">
              <a:lnSpc>
                <a:spcPct val="110000"/>
              </a:lnSpc>
              <a:buFont typeface="Wingdings" panose="05000000000000000000" pitchFamily="2" charset="2"/>
              <a:buChar char="§"/>
            </a:pPr>
            <a:r>
              <a:rPr lang="en-US" sz="2200" b="1">
                <a:latin typeface="Poppins" panose="00000500000000000000" pitchFamily="2" charset="0"/>
                <a:ea typeface="Roboto"/>
                <a:cs typeface="Poppins" panose="00000500000000000000" pitchFamily="2" charset="0"/>
              </a:rPr>
              <a:t>Oral PrEP</a:t>
            </a:r>
            <a:r>
              <a:rPr lang="en-US" sz="2200">
                <a:latin typeface="Poppins" panose="00000500000000000000" pitchFamily="2" charset="0"/>
                <a:ea typeface="Roboto"/>
                <a:cs typeface="Poppins" panose="00000500000000000000" pitchFamily="2" charset="0"/>
              </a:rPr>
              <a:t>: at Month 1 then quarterly thereafter</a:t>
            </a:r>
          </a:p>
          <a:p>
            <a:pPr lvl="1">
              <a:lnSpc>
                <a:spcPct val="110000"/>
              </a:lnSpc>
              <a:buFont typeface="Wingdings" panose="05000000000000000000" pitchFamily="2" charset="2"/>
              <a:buChar char="§"/>
            </a:pPr>
            <a:r>
              <a:rPr lang="en-US" sz="2200" b="1">
                <a:latin typeface="Poppins" panose="00000500000000000000" pitchFamily="2" charset="0"/>
                <a:ea typeface="Roboto"/>
                <a:cs typeface="Poppins" panose="00000500000000000000" pitchFamily="2" charset="0"/>
              </a:rPr>
              <a:t>CAB PrEP: </a:t>
            </a:r>
            <a:r>
              <a:rPr lang="en-US" sz="2200">
                <a:latin typeface="Poppins" panose="00000500000000000000" pitchFamily="2" charset="0"/>
                <a:ea typeface="Roboto"/>
                <a:cs typeface="Poppins" panose="00000500000000000000" pitchFamily="2" charset="0"/>
              </a:rPr>
              <a:t>at Month 1 then every 8 weeks thereafter (timed with regular follow-up injections); quarterly for one year after discontinuing/final CAB PrEP injections</a:t>
            </a:r>
          </a:p>
          <a:p>
            <a:pPr lvl="1">
              <a:lnSpc>
                <a:spcPct val="110000"/>
              </a:lnSpc>
              <a:buFont typeface="Wingdings" panose="05000000000000000000" pitchFamily="2" charset="2"/>
              <a:buChar char="§"/>
            </a:pPr>
            <a:r>
              <a:rPr lang="en-US" sz="2200" b="1">
                <a:latin typeface="Poppins" panose="00000500000000000000" pitchFamily="2" charset="0"/>
                <a:cs typeface="Poppins" panose="00000500000000000000" pitchFamily="2" charset="0"/>
              </a:rPr>
              <a:t>PrEP ring: </a:t>
            </a:r>
            <a:r>
              <a:rPr lang="en-US" sz="2200">
                <a:latin typeface="Poppins" panose="00000500000000000000" pitchFamily="2" charset="0"/>
                <a:cs typeface="Poppins" panose="00000500000000000000" pitchFamily="2" charset="0"/>
              </a:rPr>
              <a:t>at least quarterly, per national guidelines</a:t>
            </a:r>
          </a:p>
        </p:txBody>
      </p:sp>
      <p:pic>
        <p:nvPicPr>
          <p:cNvPr id="5" name="Picture 4">
            <a:extLst>
              <a:ext uri="{FF2B5EF4-FFF2-40B4-BE49-F238E27FC236}">
                <a16:creationId xmlns:a16="http://schemas.microsoft.com/office/drawing/2014/main" id="{CC044F43-8BB5-9551-D030-E7BE77324067}"/>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0" y="838200"/>
            <a:ext cx="5905500" cy="6019800"/>
          </a:xfrm>
          <a:prstGeom prst="rect">
            <a:avLst/>
          </a:prstGeom>
        </p:spPr>
      </p:pic>
      <p:sp>
        <p:nvSpPr>
          <p:cNvPr id="2" name="Title 1">
            <a:extLst>
              <a:ext uri="{FF2B5EF4-FFF2-40B4-BE49-F238E27FC236}">
                <a16:creationId xmlns:a16="http://schemas.microsoft.com/office/drawing/2014/main" id="{7C23397A-7203-6CB5-6A0B-8E955B70F51D}"/>
              </a:ext>
            </a:extLst>
          </p:cNvPr>
          <p:cNvSpPr txBox="1">
            <a:spLocks/>
          </p:cNvSpPr>
          <p:nvPr/>
        </p:nvSpPr>
        <p:spPr>
          <a:xfrm>
            <a:off x="0" y="0"/>
            <a:ext cx="12192000" cy="838200"/>
          </a:xfrm>
          <a:prstGeom prst="rect">
            <a:avLst/>
          </a:prstGeom>
          <a:solidFill>
            <a:schemeClr val="accent1"/>
          </a:solidFill>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US">
                <a:solidFill>
                  <a:schemeClr val="bg1"/>
                </a:solidFill>
                <a:latin typeface="Poppins" panose="00000500000000000000" pitchFamily="2" charset="0"/>
                <a:cs typeface="Poppins" panose="00000500000000000000" pitchFamily="2" charset="0"/>
              </a:rPr>
              <a:t>Step 1: HIV Testing – Follow-up Visits</a:t>
            </a:r>
          </a:p>
        </p:txBody>
      </p:sp>
    </p:spTree>
    <p:extLst>
      <p:ext uri="{BB962C8B-B14F-4D97-AF65-F5344CB8AC3E}">
        <p14:creationId xmlns:p14="http://schemas.microsoft.com/office/powerpoint/2010/main" val="423993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DE008C-6A98-6409-4652-179877C77971}"/>
              </a:ext>
            </a:extLst>
          </p:cNvPr>
          <p:cNvSpPr/>
          <p:nvPr/>
        </p:nvSpPr>
        <p:spPr>
          <a:xfrm>
            <a:off x="0" y="0"/>
            <a:ext cx="3943350" cy="6858000"/>
          </a:xfrm>
          <a:prstGeom prst="rect">
            <a:avLst/>
          </a:prstGeom>
          <a:solidFill>
            <a:srgbClr val="F8ECD8"/>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76BD024-ACCA-43AA-8399-EEC7C035C7F6}"/>
              </a:ext>
            </a:extLst>
          </p:cNvPr>
          <p:cNvSpPr>
            <a:spLocks noGrp="1"/>
          </p:cNvSpPr>
          <p:nvPr>
            <p:ph type="title"/>
          </p:nvPr>
        </p:nvSpPr>
        <p:spPr>
          <a:xfrm>
            <a:off x="3943350" y="0"/>
            <a:ext cx="10515600" cy="1143000"/>
          </a:xfrm>
        </p:spPr>
        <p:txBody>
          <a:bodyPr>
            <a:normAutofit/>
          </a:bodyPr>
          <a:lstStyle/>
          <a:p>
            <a:r>
              <a:rPr lang="en-US" sz="2800">
                <a:latin typeface="Poppins" panose="00000500000000000000" pitchFamily="2" charset="0"/>
                <a:cs typeface="Poppins" panose="00000500000000000000" pitchFamily="2" charset="0"/>
              </a:rPr>
              <a:t>Following Step 1 with Steps 2 &amp; 3</a:t>
            </a:r>
          </a:p>
        </p:txBody>
      </p:sp>
      <p:sp>
        <p:nvSpPr>
          <p:cNvPr id="8" name="Content Placeholder 7">
            <a:extLst>
              <a:ext uri="{FF2B5EF4-FFF2-40B4-BE49-F238E27FC236}">
                <a16:creationId xmlns:a16="http://schemas.microsoft.com/office/drawing/2014/main" id="{E99EAA6B-16CE-4236-8900-EBD54541372C}"/>
              </a:ext>
            </a:extLst>
          </p:cNvPr>
          <p:cNvSpPr>
            <a:spLocks noGrp="1"/>
          </p:cNvSpPr>
          <p:nvPr>
            <p:ph idx="1"/>
          </p:nvPr>
        </p:nvSpPr>
        <p:spPr>
          <a:xfrm>
            <a:off x="5020909" y="1326699"/>
            <a:ext cx="6455485" cy="5103699"/>
          </a:xfrm>
        </p:spPr>
        <p:txBody>
          <a:bodyPr vert="horz" lIns="91440" tIns="45720" rIns="91440" bIns="45720" rtlCol="0" anchor="t">
            <a:noAutofit/>
          </a:bodyPr>
          <a:lstStyle/>
          <a:p>
            <a:pPr marL="0" indent="0">
              <a:lnSpc>
                <a:spcPct val="100000"/>
              </a:lnSpc>
              <a:buNone/>
            </a:pPr>
            <a:r>
              <a:rPr lang="en-US" sz="2200">
                <a:solidFill>
                  <a:schemeClr val="tx1"/>
                </a:solidFill>
                <a:latin typeface="Poppins" panose="00000500000000000000" pitchFamily="2" charset="0"/>
                <a:cs typeface="Poppins" panose="00000500000000000000" pitchFamily="2" charset="0"/>
              </a:rPr>
              <a:t>Why is HIV testing alone insufficient to rule-out HIV infection?</a:t>
            </a:r>
          </a:p>
          <a:p>
            <a:pPr marL="0" indent="0">
              <a:lnSpc>
                <a:spcPct val="100000"/>
              </a:lnSpc>
              <a:buNone/>
            </a:pPr>
            <a:endParaRPr lang="en-US" sz="1000">
              <a:solidFill>
                <a:schemeClr val="tx1"/>
              </a:solidFill>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2200">
                <a:solidFill>
                  <a:schemeClr val="tx1"/>
                </a:solidFill>
                <a:latin typeface="Poppins" panose="00000500000000000000" pitchFamily="2" charset="0"/>
                <a:ea typeface="Roboto"/>
                <a:cs typeface="Poppins" panose="00000500000000000000" pitchFamily="2" charset="0"/>
              </a:rPr>
              <a:t>A small number of CATALYST participants may receive false-negative 3</a:t>
            </a:r>
            <a:r>
              <a:rPr lang="en-US" sz="2200" baseline="30000">
                <a:solidFill>
                  <a:schemeClr val="tx1"/>
                </a:solidFill>
                <a:latin typeface="Poppins" panose="00000500000000000000" pitchFamily="2" charset="0"/>
                <a:ea typeface="Roboto"/>
                <a:cs typeface="Poppins" panose="00000500000000000000" pitchFamily="2" charset="0"/>
              </a:rPr>
              <a:t>rd</a:t>
            </a:r>
            <a:r>
              <a:rPr lang="en-US" sz="2200">
                <a:solidFill>
                  <a:schemeClr val="tx1"/>
                </a:solidFill>
                <a:latin typeface="Poppins" panose="00000500000000000000" pitchFamily="2" charset="0"/>
                <a:ea typeface="Roboto"/>
                <a:cs typeface="Poppins" panose="00000500000000000000" pitchFamily="2" charset="0"/>
              </a:rPr>
              <a:t> Gen RDT result if  they are newly infected with HIV and have not yet seroconverted ("window period")</a:t>
            </a:r>
          </a:p>
          <a:p>
            <a:pPr marL="457200" lvl="1" indent="0">
              <a:lnSpc>
                <a:spcPct val="100000"/>
              </a:lnSpc>
              <a:buNone/>
            </a:pPr>
            <a:endParaRPr lang="en-US" sz="2200" strike="sngStrike">
              <a:solidFill>
                <a:schemeClr val="tx1"/>
              </a:solidFill>
              <a:latin typeface="Poppins" panose="00000500000000000000" pitchFamily="2" charset="0"/>
              <a:ea typeface="Roboto"/>
              <a:cs typeface="Poppins" panose="00000500000000000000" pitchFamily="2" charset="0"/>
            </a:endParaRPr>
          </a:p>
          <a:p>
            <a:pPr lvl="1">
              <a:lnSpc>
                <a:spcPct val="100000"/>
              </a:lnSpc>
              <a:buFont typeface="Wingdings" panose="05000000000000000000" pitchFamily="2" charset="2"/>
              <a:buChar char="§"/>
            </a:pPr>
            <a:r>
              <a:rPr lang="en-US" sz="2200">
                <a:solidFill>
                  <a:schemeClr val="tx1"/>
                </a:solidFill>
                <a:latin typeface="Poppins" panose="00000500000000000000" pitchFamily="2" charset="0"/>
                <a:ea typeface="Roboto"/>
                <a:cs typeface="Poppins" panose="00000500000000000000" pitchFamily="2" charset="0"/>
              </a:rPr>
              <a:t>Steps 2 &amp; 3 will help to identify participants who may have been recently HIV infected and in the window period through further clinical and behavioral screening</a:t>
            </a:r>
          </a:p>
        </p:txBody>
      </p:sp>
      <p:sp>
        <p:nvSpPr>
          <p:cNvPr id="2" name="TextBox 1">
            <a:extLst>
              <a:ext uri="{FF2B5EF4-FFF2-40B4-BE49-F238E27FC236}">
                <a16:creationId xmlns:a16="http://schemas.microsoft.com/office/drawing/2014/main" id="{3918D0FA-4E6F-13FB-4487-9D5024E4575F}"/>
              </a:ext>
            </a:extLst>
          </p:cNvPr>
          <p:cNvSpPr txBox="1"/>
          <p:nvPr/>
        </p:nvSpPr>
        <p:spPr>
          <a:xfrm>
            <a:off x="209550" y="305644"/>
            <a:ext cx="3524250" cy="5878532"/>
          </a:xfrm>
          <a:prstGeom prst="rect">
            <a:avLst/>
          </a:prstGeom>
          <a:solidFill>
            <a:schemeClr val="accent3">
              <a:lumMod val="20000"/>
              <a:lumOff val="80000"/>
            </a:schemeClr>
          </a:solidFill>
          <a:ln w="38100">
            <a:noFill/>
          </a:ln>
        </p:spPr>
        <p:txBody>
          <a:bodyPr wrap="square" rtlCol="0">
            <a:spAutoFit/>
          </a:bodyPr>
          <a:lstStyle/>
          <a:p>
            <a:pPr algn="ctr"/>
            <a:r>
              <a:rPr lang="en-US" sz="2000" b="1">
                <a:latin typeface="Poppins" panose="00000500000000000000" pitchFamily="2" charset="0"/>
                <a:cs typeface="Poppins" panose="00000500000000000000" pitchFamily="2" charset="0"/>
              </a:rPr>
              <a:t>RULING OUT HIV INFECTION</a:t>
            </a:r>
          </a:p>
          <a:p>
            <a:pPr algn="ctr"/>
            <a:endParaRPr lang="en-US" sz="1600" b="1">
              <a:latin typeface="Poppins" panose="00000500000000000000" pitchFamily="2" charset="0"/>
              <a:cs typeface="Poppins" panose="00000500000000000000" pitchFamily="2" charset="0"/>
            </a:endParaRPr>
          </a:p>
          <a:p>
            <a:pPr algn="ctr"/>
            <a:endParaRPr lang="en-US" sz="1600">
              <a:latin typeface="Poppins" panose="00000500000000000000" pitchFamily="2" charset="0"/>
              <a:cs typeface="Poppins" panose="00000500000000000000" pitchFamily="2" charset="0"/>
            </a:endParaRPr>
          </a:p>
          <a:p>
            <a:pPr algn="ctr"/>
            <a:r>
              <a:rPr lang="en-US" sz="1600" b="1">
                <a:solidFill>
                  <a:schemeClr val="accent1"/>
                </a:solidFill>
                <a:latin typeface="Poppins" panose="00000500000000000000" pitchFamily="2" charset="0"/>
                <a:cs typeface="Poppins" panose="00000500000000000000" pitchFamily="2" charset="0"/>
              </a:rPr>
              <a:t>STEP </a:t>
            </a:r>
            <a:br>
              <a:rPr lang="en-US" sz="1600" b="1">
                <a:solidFill>
                  <a:schemeClr val="accent1"/>
                </a:solidFill>
                <a:latin typeface="Poppins" panose="00000500000000000000" pitchFamily="2" charset="0"/>
                <a:cs typeface="Poppins" panose="00000500000000000000" pitchFamily="2" charset="0"/>
              </a:rPr>
            </a:br>
            <a:endParaRPr lang="en-US" sz="1600" b="1">
              <a:solidFill>
                <a:schemeClr val="accent1"/>
              </a:solidFill>
              <a:latin typeface="Poppins" panose="00000500000000000000" pitchFamily="2" charset="0"/>
              <a:cs typeface="Poppins" panose="00000500000000000000" pitchFamily="2" charset="0"/>
            </a:endParaRPr>
          </a:p>
          <a:p>
            <a:pPr algn="ctr"/>
            <a:endParaRPr lang="en-US" sz="1600" b="1">
              <a:solidFill>
                <a:schemeClr val="accent1"/>
              </a:solidFill>
              <a:latin typeface="Poppins" panose="00000500000000000000" pitchFamily="2" charset="0"/>
              <a:cs typeface="Poppins" panose="00000500000000000000" pitchFamily="2" charset="0"/>
            </a:endParaRPr>
          </a:p>
          <a:p>
            <a:pPr algn="ctr"/>
            <a:r>
              <a:rPr lang="en-US" sz="1600">
                <a:latin typeface="Poppins" panose="00000500000000000000" pitchFamily="2" charset="0"/>
                <a:cs typeface="Poppins" panose="00000500000000000000" pitchFamily="2" charset="0"/>
              </a:rPr>
              <a:t>HIV Testing </a:t>
            </a:r>
          </a:p>
          <a:p>
            <a:pPr algn="ctr"/>
            <a:br>
              <a:rPr lang="en-US" sz="1600">
                <a:latin typeface="Poppins" panose="00000500000000000000" pitchFamily="2" charset="0"/>
                <a:cs typeface="Poppins" panose="00000500000000000000" pitchFamily="2" charset="0"/>
              </a:rPr>
            </a:br>
            <a:endParaRPr lang="en-US" sz="1600">
              <a:latin typeface="Poppins" panose="00000500000000000000" pitchFamily="2" charset="0"/>
              <a:cs typeface="Poppins" panose="00000500000000000000" pitchFamily="2" charset="0"/>
            </a:endParaRPr>
          </a:p>
          <a:p>
            <a:pPr algn="ctr"/>
            <a:r>
              <a:rPr lang="en-US" sz="1600" b="1">
                <a:solidFill>
                  <a:schemeClr val="accent1"/>
                </a:solidFill>
                <a:latin typeface="Poppins" panose="00000500000000000000" pitchFamily="2" charset="0"/>
                <a:cs typeface="Poppins" panose="00000500000000000000" pitchFamily="2" charset="0"/>
              </a:rPr>
              <a:t>STEP </a:t>
            </a:r>
          </a:p>
          <a:p>
            <a:pPr algn="ctr"/>
            <a:endParaRPr lang="en-US" sz="1600" b="1">
              <a:solidFill>
                <a:schemeClr val="accent1"/>
              </a:solidFill>
              <a:latin typeface="Poppins" panose="00000500000000000000" pitchFamily="2" charset="0"/>
              <a:cs typeface="Poppins" panose="00000500000000000000" pitchFamily="2" charset="0"/>
            </a:endParaRPr>
          </a:p>
          <a:p>
            <a:pPr algn="ctr"/>
            <a:endParaRPr lang="en-US" sz="1600" b="1">
              <a:solidFill>
                <a:schemeClr val="accent1"/>
              </a:solidFill>
              <a:latin typeface="Poppins" panose="00000500000000000000" pitchFamily="2" charset="0"/>
              <a:cs typeface="Poppins" panose="00000500000000000000" pitchFamily="2" charset="0"/>
            </a:endParaRPr>
          </a:p>
          <a:p>
            <a:pPr algn="ctr"/>
            <a:r>
              <a:rPr lang="en-US" sz="1600">
                <a:latin typeface="Poppins" panose="00000500000000000000" pitchFamily="2" charset="0"/>
                <a:cs typeface="Poppins" panose="00000500000000000000" pitchFamily="2" charset="0"/>
              </a:rPr>
              <a:t>HIV Recent Exposure Assessment: PEP Screen</a:t>
            </a:r>
          </a:p>
          <a:p>
            <a:pPr algn="ctr"/>
            <a:br>
              <a:rPr lang="en-US" sz="1600">
                <a:latin typeface="Poppins" panose="00000500000000000000" pitchFamily="2" charset="0"/>
                <a:cs typeface="Poppins" panose="00000500000000000000" pitchFamily="2" charset="0"/>
              </a:rPr>
            </a:br>
            <a:endParaRPr lang="en-US" sz="1600">
              <a:latin typeface="Poppins" panose="00000500000000000000" pitchFamily="2" charset="0"/>
              <a:cs typeface="Poppins" panose="00000500000000000000" pitchFamily="2" charset="0"/>
            </a:endParaRPr>
          </a:p>
          <a:p>
            <a:pPr algn="ctr"/>
            <a:r>
              <a:rPr lang="en-US" sz="1600" b="1">
                <a:solidFill>
                  <a:schemeClr val="accent1"/>
                </a:solidFill>
                <a:latin typeface="Poppins" panose="00000500000000000000" pitchFamily="2" charset="0"/>
                <a:cs typeface="Poppins" panose="00000500000000000000" pitchFamily="2" charset="0"/>
              </a:rPr>
              <a:t>STEP </a:t>
            </a:r>
          </a:p>
          <a:p>
            <a:pPr algn="ctr"/>
            <a:endParaRPr lang="en-US" sz="1600" b="1">
              <a:solidFill>
                <a:schemeClr val="accent1"/>
              </a:solidFill>
              <a:latin typeface="Poppins" panose="00000500000000000000" pitchFamily="2" charset="0"/>
              <a:cs typeface="Poppins" panose="00000500000000000000" pitchFamily="2" charset="0"/>
            </a:endParaRPr>
          </a:p>
          <a:p>
            <a:pPr algn="ctr"/>
            <a:endParaRPr lang="en-US" sz="1600" b="1">
              <a:solidFill>
                <a:schemeClr val="accent1"/>
              </a:solidFill>
              <a:latin typeface="Poppins" panose="00000500000000000000" pitchFamily="2" charset="0"/>
              <a:cs typeface="Poppins" panose="00000500000000000000" pitchFamily="2" charset="0"/>
            </a:endParaRPr>
          </a:p>
          <a:p>
            <a:pPr algn="ctr"/>
            <a:r>
              <a:rPr lang="en-US" sz="1600">
                <a:latin typeface="Poppins" panose="00000500000000000000" pitchFamily="2" charset="0"/>
                <a:cs typeface="Poppins" panose="00000500000000000000" pitchFamily="2" charset="0"/>
              </a:rPr>
              <a:t>Acute HIV Infection (AHI) Assessment – Signs, Symptoms and Risks </a:t>
            </a:r>
          </a:p>
        </p:txBody>
      </p:sp>
      <p:cxnSp>
        <p:nvCxnSpPr>
          <p:cNvPr id="4" name="Straight Arrow Connector 3">
            <a:extLst>
              <a:ext uri="{FF2B5EF4-FFF2-40B4-BE49-F238E27FC236}">
                <a16:creationId xmlns:a16="http://schemas.microsoft.com/office/drawing/2014/main" id="{AEC9B0A4-F292-67BD-03FD-FD9B04F6D7A8}"/>
              </a:ext>
            </a:extLst>
          </p:cNvPr>
          <p:cNvCxnSpPr>
            <a:cxnSpLocks/>
          </p:cNvCxnSpPr>
          <p:nvPr/>
        </p:nvCxnSpPr>
        <p:spPr>
          <a:xfrm>
            <a:off x="1952625" y="2530719"/>
            <a:ext cx="0" cy="215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9CFAF7-BEFD-CD84-08F8-0C4D67B83049}"/>
              </a:ext>
            </a:extLst>
          </p:cNvPr>
          <p:cNvCxnSpPr>
            <a:cxnSpLocks/>
          </p:cNvCxnSpPr>
          <p:nvPr/>
        </p:nvCxnSpPr>
        <p:spPr>
          <a:xfrm>
            <a:off x="1971675" y="4256950"/>
            <a:ext cx="0" cy="2151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Badge 1 with solid fill">
            <a:extLst>
              <a:ext uri="{FF2B5EF4-FFF2-40B4-BE49-F238E27FC236}">
                <a16:creationId xmlns:a16="http://schemas.microsoft.com/office/drawing/2014/main" id="{2AC1098B-EBBC-DE2C-7AB2-A9A9CFF7ED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7443" y="1713300"/>
            <a:ext cx="457200" cy="457200"/>
          </a:xfrm>
          <a:prstGeom prst="rect">
            <a:avLst/>
          </a:prstGeom>
        </p:spPr>
      </p:pic>
      <p:pic>
        <p:nvPicPr>
          <p:cNvPr id="13" name="Graphic 12" descr="Badge 3 with solid fill">
            <a:extLst>
              <a:ext uri="{FF2B5EF4-FFF2-40B4-BE49-F238E27FC236}">
                <a16:creationId xmlns:a16="http://schemas.microsoft.com/office/drawing/2014/main" id="{EAD1CEEB-B9B4-1B3E-19DA-DA1660C76D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3075" y="4856811"/>
            <a:ext cx="457200" cy="457200"/>
          </a:xfrm>
          <a:prstGeom prst="rect">
            <a:avLst/>
          </a:prstGeom>
        </p:spPr>
      </p:pic>
      <p:pic>
        <p:nvPicPr>
          <p:cNvPr id="15" name="Graphic 14" descr="Badge with solid fill">
            <a:extLst>
              <a:ext uri="{FF2B5EF4-FFF2-40B4-BE49-F238E27FC236}">
                <a16:creationId xmlns:a16="http://schemas.microsoft.com/office/drawing/2014/main" id="{4648D500-1426-2B0F-58E8-9DB0772ABA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32571" y="3176947"/>
            <a:ext cx="457200" cy="457200"/>
          </a:xfrm>
          <a:prstGeom prst="rect">
            <a:avLst/>
          </a:prstGeom>
        </p:spPr>
      </p:pic>
    </p:spTree>
    <p:extLst>
      <p:ext uri="{BB962C8B-B14F-4D97-AF65-F5344CB8AC3E}">
        <p14:creationId xmlns:p14="http://schemas.microsoft.com/office/powerpoint/2010/main" val="267628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E85BA-654A-3B46-8334-A00D8E7B2A3B}"/>
              </a:ext>
            </a:extLst>
          </p:cNvPr>
          <p:cNvSpPr>
            <a:spLocks noGrp="1"/>
          </p:cNvSpPr>
          <p:nvPr>
            <p:ph type="body" sz="quarter" idx="13"/>
          </p:nvPr>
        </p:nvSpPr>
        <p:spPr/>
        <p:txBody>
          <a:bodyPr/>
          <a:lstStyle/>
          <a:p>
            <a:r>
              <a:rPr lang="en-US"/>
              <a:t>2</a:t>
            </a:r>
          </a:p>
        </p:txBody>
      </p:sp>
      <p:sp>
        <p:nvSpPr>
          <p:cNvPr id="3" name="Text Placeholder 2">
            <a:extLst>
              <a:ext uri="{FF2B5EF4-FFF2-40B4-BE49-F238E27FC236}">
                <a16:creationId xmlns:a16="http://schemas.microsoft.com/office/drawing/2014/main" id="{E427FAEC-0A9E-4445-A30C-9D360FD25190}"/>
              </a:ext>
            </a:extLst>
          </p:cNvPr>
          <p:cNvSpPr>
            <a:spLocks noGrp="1"/>
          </p:cNvSpPr>
          <p:nvPr>
            <p:ph type="body" sz="quarter" idx="14"/>
          </p:nvPr>
        </p:nvSpPr>
        <p:spPr/>
        <p:txBody>
          <a:bodyPr/>
          <a:lstStyle/>
          <a:p>
            <a:r>
              <a:rPr lang="en-US">
                <a:latin typeface="Poppins"/>
                <a:ea typeface="Roboto"/>
                <a:cs typeface="Poppins"/>
              </a:rPr>
              <a:t>Step 2: ASSESSING FOR PEP INDICATION (LIKELIHOOD OF RECENT EXPOSURE) - IN CASE PEP NEEDED instead of </a:t>
            </a:r>
            <a:r>
              <a:rPr lang="en-US" err="1">
                <a:latin typeface="Poppins"/>
                <a:ea typeface="Roboto"/>
                <a:cs typeface="Poppins"/>
              </a:rPr>
              <a:t>preP</a:t>
            </a:r>
            <a:endParaRPr lang="en-US">
              <a:latin typeface="Poppins"/>
              <a:ea typeface="Roboto"/>
              <a:cs typeface="Poppins"/>
            </a:endParaRPr>
          </a:p>
        </p:txBody>
      </p:sp>
    </p:spTree>
    <p:extLst>
      <p:ext uri="{BB962C8B-B14F-4D97-AF65-F5344CB8AC3E}">
        <p14:creationId xmlns:p14="http://schemas.microsoft.com/office/powerpoint/2010/main" val="303547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726DF6-FCBC-4724-BC5F-B61B75BF3A37}"/>
              </a:ext>
            </a:extLst>
          </p:cNvPr>
          <p:cNvSpPr>
            <a:spLocks noGrp="1"/>
          </p:cNvSpPr>
          <p:nvPr>
            <p:ph type="title"/>
          </p:nvPr>
        </p:nvSpPr>
        <p:spPr/>
        <p:txBody>
          <a:bodyPr>
            <a:normAutofit/>
          </a:bodyPr>
          <a:lstStyle/>
          <a:p>
            <a:r>
              <a:rPr lang="en-US">
                <a:latin typeface="Poppins SemiBold"/>
                <a:ea typeface="Roboto"/>
                <a:cs typeface="Poppins SemiBold"/>
              </a:rPr>
              <a:t>Working definitions of adherence </a:t>
            </a:r>
            <a:br>
              <a:rPr lang="en-US">
                <a:latin typeface="Poppins SemiBold"/>
                <a:ea typeface="Roboto"/>
                <a:cs typeface="Poppins SemiBold"/>
              </a:rPr>
            </a:br>
            <a:r>
              <a:rPr lang="en-US">
                <a:latin typeface="Poppins SemiBold"/>
                <a:ea typeface="Roboto"/>
                <a:cs typeface="Poppins SemiBold"/>
              </a:rPr>
              <a:t>(relevant to Steps 2 &amp; 3)</a:t>
            </a:r>
            <a:endParaRPr lang="en-US"/>
          </a:p>
        </p:txBody>
      </p:sp>
      <p:pic>
        <p:nvPicPr>
          <p:cNvPr id="2" name="Picture 1">
            <a:extLst>
              <a:ext uri="{FF2B5EF4-FFF2-40B4-BE49-F238E27FC236}">
                <a16:creationId xmlns:a16="http://schemas.microsoft.com/office/drawing/2014/main" id="{BF909730-7F03-536D-1FFB-B286E9C58D87}"/>
              </a:ext>
            </a:extLst>
          </p:cNvPr>
          <p:cNvPicPr>
            <a:picLocks noChangeAspect="1"/>
          </p:cNvPicPr>
          <p:nvPr/>
        </p:nvPicPr>
        <p:blipFill>
          <a:blip r:embed="rId3"/>
          <a:stretch>
            <a:fillRect/>
          </a:stretch>
        </p:blipFill>
        <p:spPr>
          <a:xfrm>
            <a:off x="11231310" y="-9525"/>
            <a:ext cx="960690" cy="6858000"/>
          </a:xfrm>
          <a:prstGeom prst="rect">
            <a:avLst/>
          </a:prstGeom>
        </p:spPr>
      </p:pic>
      <p:sp>
        <p:nvSpPr>
          <p:cNvPr id="6" name="TextBox 5">
            <a:extLst>
              <a:ext uri="{FF2B5EF4-FFF2-40B4-BE49-F238E27FC236}">
                <a16:creationId xmlns:a16="http://schemas.microsoft.com/office/drawing/2014/main" id="{B034B406-51A5-659C-BBE0-37F4286210CF}"/>
              </a:ext>
            </a:extLst>
          </p:cNvPr>
          <p:cNvSpPr txBox="1"/>
          <p:nvPr/>
        </p:nvSpPr>
        <p:spPr>
          <a:xfrm>
            <a:off x="247816" y="5957241"/>
            <a:ext cx="10705105" cy="646331"/>
          </a:xfrm>
          <a:prstGeom prst="rect">
            <a:avLst/>
          </a:prstGeom>
          <a:noFill/>
        </p:spPr>
        <p:txBody>
          <a:bodyPr wrap="square">
            <a:spAutoFit/>
          </a:bodyPr>
          <a:lstStyle/>
          <a:p>
            <a:pPr lvl="1" algn="ctr">
              <a:buClr>
                <a:schemeClr val="accent3"/>
              </a:buClr>
            </a:pPr>
            <a:r>
              <a:rPr lang="en-US" b="1" i="1">
                <a:latin typeface="Poppins" panose="00000500000000000000" pitchFamily="2" charset="0"/>
                <a:cs typeface="Poppins" panose="00000500000000000000" pitchFamily="2" charset="0"/>
              </a:rPr>
              <a:t>As part of recent exposure/PEP and AHI assessments, clinicians need to determine method-specific adherence based on participant self-report.</a:t>
            </a:r>
            <a:endParaRPr lang="en-US" b="1">
              <a:latin typeface="Poppins" panose="00000500000000000000" pitchFamily="2" charset="0"/>
              <a:cs typeface="Poppins" panose="00000500000000000000" pitchFamily="2" charset="0"/>
            </a:endParaRPr>
          </a:p>
        </p:txBody>
      </p:sp>
      <p:graphicFrame>
        <p:nvGraphicFramePr>
          <p:cNvPr id="3" name="Table 6">
            <a:extLst>
              <a:ext uri="{FF2B5EF4-FFF2-40B4-BE49-F238E27FC236}">
                <a16:creationId xmlns:a16="http://schemas.microsoft.com/office/drawing/2014/main" id="{40B991DF-D63C-FD15-4D02-A6BBDEC40B6C}"/>
              </a:ext>
            </a:extLst>
          </p:cNvPr>
          <p:cNvGraphicFramePr>
            <a:graphicFrameLocks noGrp="1"/>
          </p:cNvGraphicFramePr>
          <p:nvPr>
            <p:extLst>
              <p:ext uri="{D42A27DB-BD31-4B8C-83A1-F6EECF244321}">
                <p14:modId xmlns:p14="http://schemas.microsoft.com/office/powerpoint/2010/main" val="4135085671"/>
              </p:ext>
            </p:extLst>
          </p:nvPr>
        </p:nvGraphicFramePr>
        <p:xfrm>
          <a:off x="775677" y="1394000"/>
          <a:ext cx="9649382" cy="4070000"/>
        </p:xfrm>
        <a:graphic>
          <a:graphicData uri="http://schemas.openxmlformats.org/drawingml/2006/table">
            <a:tbl>
              <a:tblPr firstRow="1" bandRow="1">
                <a:tableStyleId>{5C22544A-7EE6-4342-B048-85BDC9FD1C3A}</a:tableStyleId>
              </a:tblPr>
              <a:tblGrid>
                <a:gridCol w="1049149">
                  <a:extLst>
                    <a:ext uri="{9D8B030D-6E8A-4147-A177-3AD203B41FA5}">
                      <a16:colId xmlns:a16="http://schemas.microsoft.com/office/drawing/2014/main" val="2619610018"/>
                    </a:ext>
                  </a:extLst>
                </a:gridCol>
                <a:gridCol w="3979406">
                  <a:extLst>
                    <a:ext uri="{9D8B030D-6E8A-4147-A177-3AD203B41FA5}">
                      <a16:colId xmlns:a16="http://schemas.microsoft.com/office/drawing/2014/main" val="1756483963"/>
                    </a:ext>
                  </a:extLst>
                </a:gridCol>
                <a:gridCol w="4620827">
                  <a:extLst>
                    <a:ext uri="{9D8B030D-6E8A-4147-A177-3AD203B41FA5}">
                      <a16:colId xmlns:a16="http://schemas.microsoft.com/office/drawing/2014/main" val="3500948434"/>
                    </a:ext>
                  </a:extLst>
                </a:gridCol>
              </a:tblGrid>
              <a:tr h="491433">
                <a:tc>
                  <a:txBody>
                    <a:bodyPr/>
                    <a:lstStyle/>
                    <a:p>
                      <a:r>
                        <a:rPr lang="en-US" sz="1400">
                          <a:latin typeface="Poppins" panose="00000500000000000000" pitchFamily="2" charset="0"/>
                          <a:cs typeface="Poppins" panose="00000500000000000000" pitchFamily="2" charset="0"/>
                        </a:rPr>
                        <a:t>PrEP Method</a:t>
                      </a:r>
                    </a:p>
                  </a:txBody>
                  <a:tcPr>
                    <a:solidFill>
                      <a:schemeClr val="accent3"/>
                    </a:solidFill>
                  </a:tcPr>
                </a:tc>
                <a:tc>
                  <a:txBody>
                    <a:bodyPr/>
                    <a:lstStyle/>
                    <a:p>
                      <a:r>
                        <a:rPr lang="en-US" sz="1400">
                          <a:latin typeface="Poppins" panose="00000500000000000000" pitchFamily="2" charset="0"/>
                          <a:cs typeface="Poppins" panose="00000500000000000000" pitchFamily="2" charset="0"/>
                        </a:rPr>
                        <a:t>Adherent</a:t>
                      </a:r>
                    </a:p>
                  </a:txBody>
                  <a:tcPr>
                    <a:solidFill>
                      <a:schemeClr val="accent5"/>
                    </a:solidFill>
                  </a:tcPr>
                </a:tc>
                <a:tc>
                  <a:txBody>
                    <a:bodyPr/>
                    <a:lstStyle/>
                    <a:p>
                      <a:r>
                        <a:rPr lang="en-US" sz="1400">
                          <a:latin typeface="Poppins" panose="00000500000000000000" pitchFamily="2" charset="0"/>
                          <a:cs typeface="Poppins" panose="00000500000000000000" pitchFamily="2" charset="0"/>
                        </a:rPr>
                        <a:t>Non-adherent</a:t>
                      </a:r>
                    </a:p>
                  </a:txBody>
                  <a:tcPr>
                    <a:solidFill>
                      <a:schemeClr val="accent2"/>
                    </a:solidFill>
                  </a:tcPr>
                </a:tc>
                <a:extLst>
                  <a:ext uri="{0D108BD9-81ED-4DB2-BD59-A6C34878D82A}">
                    <a16:rowId xmlns:a16="http://schemas.microsoft.com/office/drawing/2014/main" val="704373842"/>
                  </a:ext>
                </a:extLst>
              </a:tr>
              <a:tr h="1098497">
                <a:tc>
                  <a:txBody>
                    <a:bodyPr/>
                    <a:lstStyle/>
                    <a:p>
                      <a:r>
                        <a:rPr lang="en-US" sz="1400" b="1">
                          <a:latin typeface="Poppins" panose="00000500000000000000" pitchFamily="2" charset="0"/>
                          <a:cs typeface="Poppins" panose="00000500000000000000" pitchFamily="2" charset="0"/>
                        </a:rPr>
                        <a:t>CAB PrEP*</a:t>
                      </a:r>
                    </a:p>
                  </a:txBody>
                  <a:tcPr>
                    <a:solidFill>
                      <a:schemeClr val="accent3">
                        <a:lumMod val="20000"/>
                        <a:lumOff val="80000"/>
                      </a:schemeClr>
                    </a:solidFill>
                  </a:tcPr>
                </a:tc>
                <a:tc>
                  <a:txBody>
                    <a:bodyPr/>
                    <a:lstStyle/>
                    <a:p>
                      <a:r>
                        <a:rPr lang="en-US" sz="1400" b="0">
                          <a:latin typeface="Poppins" panose="00000500000000000000" pitchFamily="2" charset="0"/>
                          <a:cs typeface="Poppins" panose="00000500000000000000" pitchFamily="2" charset="0"/>
                        </a:rPr>
                        <a:t>Prior injection was initiation injection 1 and </a:t>
                      </a:r>
                      <a:r>
                        <a:rPr lang="en-US" sz="1400" u="sng">
                          <a:latin typeface="Poppins" panose="00000500000000000000" pitchFamily="2" charset="0"/>
                          <a:cs typeface="Poppins" panose="00000500000000000000" pitchFamily="2" charset="0"/>
                        </a:rPr>
                        <a:t>&lt;</a:t>
                      </a:r>
                      <a:r>
                        <a:rPr lang="en-US" sz="1400" b="0">
                          <a:latin typeface="Poppins" panose="00000500000000000000" pitchFamily="2" charset="0"/>
                          <a:cs typeface="Poppins" panose="00000500000000000000" pitchFamily="2" charset="0"/>
                        </a:rPr>
                        <a:t> 2 months ago</a:t>
                      </a:r>
                    </a:p>
                    <a:p>
                      <a:endParaRPr lang="en-US" sz="1400" b="0">
                        <a:latin typeface="Poppins" panose="00000500000000000000" pitchFamily="2" charset="0"/>
                        <a:cs typeface="Poppins" panose="00000500000000000000" pitchFamily="2" charset="0"/>
                      </a:endParaRPr>
                    </a:p>
                    <a:p>
                      <a:r>
                        <a:rPr lang="en-US" sz="1400" b="0">
                          <a:latin typeface="Poppins" panose="00000500000000000000" pitchFamily="2" charset="0"/>
                          <a:cs typeface="Poppins" panose="00000500000000000000" pitchFamily="2" charset="0"/>
                        </a:rPr>
                        <a:t>Prior injection was initiation injection 2 or follow-up and </a:t>
                      </a:r>
                      <a:r>
                        <a:rPr lang="en-US" sz="1400" u="sng">
                          <a:latin typeface="Poppins" panose="00000500000000000000" pitchFamily="2" charset="0"/>
                          <a:cs typeface="Poppins" panose="00000500000000000000" pitchFamily="2" charset="0"/>
                        </a:rPr>
                        <a:t>&lt;</a:t>
                      </a:r>
                      <a:r>
                        <a:rPr lang="en-US" sz="1400" u="none">
                          <a:latin typeface="Poppins" panose="00000500000000000000" pitchFamily="2" charset="0"/>
                          <a:cs typeface="Poppins" panose="00000500000000000000" pitchFamily="2" charset="0"/>
                        </a:rPr>
                        <a:t> 3 months ago</a:t>
                      </a:r>
                      <a:endParaRPr lang="en-US" sz="1400" b="0" u="none">
                        <a:latin typeface="Poppins" panose="00000500000000000000" pitchFamily="2" charset="0"/>
                        <a:cs typeface="Poppins" panose="00000500000000000000" pitchFamily="2"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Poppins" panose="00000500000000000000" pitchFamily="2" charset="0"/>
                          <a:cs typeface="Poppins" panose="00000500000000000000" pitchFamily="2" charset="0"/>
                        </a:rPr>
                        <a:t>Prior injection was initiation injection 1 and &gt; 2 months ago</a:t>
                      </a:r>
                      <a:br>
                        <a:rPr lang="en-US" sz="1400">
                          <a:latin typeface="Poppins" panose="00000500000000000000" pitchFamily="2" charset="0"/>
                          <a:cs typeface="Poppins" panose="00000500000000000000" pitchFamily="2" charset="0"/>
                        </a:rPr>
                      </a:br>
                      <a:br>
                        <a:rPr lang="en-US" sz="1400">
                          <a:latin typeface="Poppins" panose="00000500000000000000" pitchFamily="2" charset="0"/>
                          <a:cs typeface="Poppins" panose="00000500000000000000" pitchFamily="2" charset="0"/>
                        </a:rPr>
                      </a:br>
                      <a:r>
                        <a:rPr lang="en-US" sz="1400">
                          <a:latin typeface="Poppins" panose="00000500000000000000" pitchFamily="2" charset="0"/>
                          <a:cs typeface="Poppins" panose="00000500000000000000" pitchFamily="2" charset="0"/>
                        </a:rPr>
                        <a:t>Prior injection was initiation injection 2 or follow-up and </a:t>
                      </a:r>
                      <a:r>
                        <a:rPr lang="en-US" sz="1400" b="0" u="sng" kern="1200">
                          <a:solidFill>
                            <a:schemeClr val="dk1"/>
                          </a:solidFill>
                          <a:effectLst/>
                          <a:latin typeface="Poppins" panose="00000500000000000000" pitchFamily="2" charset="0"/>
                          <a:ea typeface="+mn-ea"/>
                          <a:cs typeface="Poppins" panose="00000500000000000000" pitchFamily="2" charset="0"/>
                        </a:rPr>
                        <a:t>&gt;</a:t>
                      </a:r>
                      <a:r>
                        <a:rPr lang="en-US" sz="1400" b="0" kern="1200">
                          <a:solidFill>
                            <a:schemeClr val="dk1"/>
                          </a:solidFill>
                          <a:effectLst/>
                          <a:latin typeface="Poppins" panose="00000500000000000000" pitchFamily="2" charset="0"/>
                          <a:ea typeface="+mn-ea"/>
                          <a:cs typeface="Poppins" panose="00000500000000000000" pitchFamily="2" charset="0"/>
                        </a:rPr>
                        <a:t> 3 months ago</a:t>
                      </a:r>
                      <a:endParaRPr lang="en-US" sz="1400" b="0">
                        <a:latin typeface="Poppins" panose="00000500000000000000" pitchFamily="2" charset="0"/>
                        <a:cs typeface="Poppins" panose="00000500000000000000" pitchFamily="2" charset="0"/>
                      </a:endParaRPr>
                    </a:p>
                  </a:txBody>
                  <a:tcPr>
                    <a:solidFill>
                      <a:schemeClr val="accent2">
                        <a:lumMod val="20000"/>
                        <a:lumOff val="80000"/>
                      </a:schemeClr>
                    </a:solidFill>
                  </a:tcPr>
                </a:tc>
                <a:extLst>
                  <a:ext uri="{0D108BD9-81ED-4DB2-BD59-A6C34878D82A}">
                    <a16:rowId xmlns:a16="http://schemas.microsoft.com/office/drawing/2014/main" val="3247043893"/>
                  </a:ext>
                </a:extLst>
              </a:tr>
              <a:tr h="553782">
                <a:tc>
                  <a:txBody>
                    <a:bodyPr/>
                    <a:lstStyle/>
                    <a:p>
                      <a:r>
                        <a:rPr lang="en-US" sz="1400" b="1">
                          <a:latin typeface="Poppins" panose="00000500000000000000" pitchFamily="2" charset="0"/>
                          <a:cs typeface="Poppins" panose="00000500000000000000" pitchFamily="2" charset="0"/>
                        </a:rPr>
                        <a:t>Oral PrEP</a:t>
                      </a:r>
                    </a:p>
                  </a:txBody>
                  <a:tcPr>
                    <a:solidFill>
                      <a:schemeClr val="accent3">
                        <a:lumMod val="20000"/>
                        <a:lumOff val="80000"/>
                      </a:schemeClr>
                    </a:solidFill>
                  </a:tcPr>
                </a:tc>
                <a:tc>
                  <a:txBody>
                    <a:bodyPr/>
                    <a:lstStyle/>
                    <a:p>
                      <a:r>
                        <a:rPr lang="en-US" sz="1400" u="sng">
                          <a:latin typeface="Poppins" panose="00000500000000000000" pitchFamily="2" charset="0"/>
                          <a:cs typeface="Poppins" panose="00000500000000000000" pitchFamily="2" charset="0"/>
                        </a:rPr>
                        <a:t>&lt;</a:t>
                      </a:r>
                      <a:r>
                        <a:rPr lang="en-US" sz="1400">
                          <a:latin typeface="Poppins" panose="00000500000000000000" pitchFamily="2" charset="0"/>
                          <a:cs typeface="Poppins" panose="00000500000000000000" pitchFamily="2" charset="0"/>
                        </a:rPr>
                        <a:t> 3 doses missed each week in week before and week after each day of sex</a:t>
                      </a:r>
                    </a:p>
                  </a:txBody>
                  <a:tcPr>
                    <a:solidFill>
                      <a:schemeClr val="accent5">
                        <a:lumMod val="20000"/>
                        <a:lumOff val="80000"/>
                      </a:schemeClr>
                    </a:solidFill>
                  </a:tcPr>
                </a:tc>
                <a:tc>
                  <a:txBody>
                    <a:bodyPr/>
                    <a:lstStyle/>
                    <a:p>
                      <a:r>
                        <a:rPr lang="en-US" sz="1400">
                          <a:latin typeface="Poppins" panose="00000500000000000000" pitchFamily="2" charset="0"/>
                          <a:cs typeface="Poppins" panose="00000500000000000000" pitchFamily="2" charset="0"/>
                        </a:rPr>
                        <a:t>4+ doses missed each week in week before and week after each day of sex</a:t>
                      </a:r>
                    </a:p>
                  </a:txBody>
                  <a:tcPr>
                    <a:solidFill>
                      <a:schemeClr val="accent2">
                        <a:lumMod val="20000"/>
                        <a:lumOff val="80000"/>
                      </a:schemeClr>
                    </a:solidFill>
                  </a:tcPr>
                </a:tc>
                <a:extLst>
                  <a:ext uri="{0D108BD9-81ED-4DB2-BD59-A6C34878D82A}">
                    <a16:rowId xmlns:a16="http://schemas.microsoft.com/office/drawing/2014/main" val="827854458"/>
                  </a:ext>
                </a:extLst>
              </a:tr>
              <a:tr h="1098497">
                <a:tc>
                  <a:txBody>
                    <a:bodyPr/>
                    <a:lstStyle/>
                    <a:p>
                      <a:r>
                        <a:rPr lang="en-US" sz="1400" b="1">
                          <a:latin typeface="Poppins" panose="00000500000000000000" pitchFamily="2" charset="0"/>
                          <a:cs typeface="Poppins" panose="00000500000000000000" pitchFamily="2" charset="0"/>
                        </a:rPr>
                        <a:t>PrEP Ring</a:t>
                      </a:r>
                    </a:p>
                  </a:txBody>
                  <a:tcPr>
                    <a:solidFill>
                      <a:schemeClr val="accent3">
                        <a:lumMod val="20000"/>
                        <a:lumOff val="80000"/>
                      </a:schemeClr>
                    </a:solidFill>
                  </a:tcPr>
                </a:tc>
                <a:tc>
                  <a:txBody>
                    <a:bodyPr/>
                    <a:lstStyle/>
                    <a:p>
                      <a:r>
                        <a:rPr lang="en-US" sz="1400">
                          <a:latin typeface="Poppins" panose="00000500000000000000" pitchFamily="2" charset="0"/>
                          <a:cs typeface="Poppins" panose="00000500000000000000" pitchFamily="2" charset="0"/>
                        </a:rPr>
                        <a:t>Ring in place continuously day before and day of sex for each day of vaginal sex</a:t>
                      </a:r>
                    </a:p>
                  </a:txBody>
                  <a:tcPr>
                    <a:solidFill>
                      <a:schemeClr val="accent5">
                        <a:lumMod val="20000"/>
                        <a:lumOff val="80000"/>
                      </a:schemeClr>
                    </a:solidFill>
                  </a:tcPr>
                </a:tc>
                <a:tc>
                  <a:txBody>
                    <a:bodyPr/>
                    <a:lstStyle/>
                    <a:p>
                      <a:r>
                        <a:rPr lang="en-US" sz="1400">
                          <a:latin typeface="Poppins" panose="00000500000000000000" pitchFamily="2" charset="0"/>
                          <a:cs typeface="Poppins" panose="00000500000000000000" pitchFamily="2" charset="0"/>
                        </a:rPr>
                        <a:t>Ring not continuously in place the day before </a:t>
                      </a:r>
                      <a:r>
                        <a:rPr lang="en-US" sz="1400" i="1">
                          <a:latin typeface="Poppins" panose="00000500000000000000" pitchFamily="2" charset="0"/>
                          <a:cs typeface="Poppins" panose="00000500000000000000" pitchFamily="2" charset="0"/>
                        </a:rPr>
                        <a:t>and</a:t>
                      </a:r>
                      <a:r>
                        <a:rPr lang="en-US" sz="1400" i="0">
                          <a:latin typeface="Poppins" panose="00000500000000000000" pitchFamily="2" charset="0"/>
                          <a:cs typeface="Poppins" panose="00000500000000000000" pitchFamily="2" charset="0"/>
                        </a:rPr>
                        <a:t> the day of vaginal sex</a:t>
                      </a:r>
                    </a:p>
                    <a:p>
                      <a:endParaRPr lang="en-US" sz="1400" i="0">
                        <a:latin typeface="Poppins" panose="00000500000000000000" pitchFamily="2" charset="0"/>
                        <a:cs typeface="Poppins" panose="00000500000000000000" pitchFamily="2" charset="0"/>
                      </a:endParaRPr>
                    </a:p>
                    <a:p>
                      <a:r>
                        <a:rPr lang="en-US" sz="1400" i="0">
                          <a:latin typeface="Poppins" panose="00000500000000000000" pitchFamily="2" charset="0"/>
                          <a:cs typeface="Poppins" panose="00000500000000000000" pitchFamily="2" charset="0"/>
                        </a:rPr>
                        <a:t>Any reported anal sex without a condom should be considered PrEP ring non-adherent</a:t>
                      </a:r>
                      <a:endParaRPr lang="en-US" sz="1400">
                        <a:latin typeface="Poppins" panose="00000500000000000000" pitchFamily="2" charset="0"/>
                        <a:cs typeface="Poppins" panose="00000500000000000000" pitchFamily="2" charset="0"/>
                      </a:endParaRPr>
                    </a:p>
                  </a:txBody>
                  <a:tcPr>
                    <a:solidFill>
                      <a:schemeClr val="accent2">
                        <a:lumMod val="20000"/>
                        <a:lumOff val="80000"/>
                      </a:schemeClr>
                    </a:solidFill>
                  </a:tcPr>
                </a:tc>
                <a:extLst>
                  <a:ext uri="{0D108BD9-81ED-4DB2-BD59-A6C34878D82A}">
                    <a16:rowId xmlns:a16="http://schemas.microsoft.com/office/drawing/2014/main" val="340425268"/>
                  </a:ext>
                </a:extLst>
              </a:tr>
              <a:tr h="681578">
                <a:tc>
                  <a:txBody>
                    <a:bodyPr/>
                    <a:lstStyle/>
                    <a:p>
                      <a:r>
                        <a:rPr lang="en-US" sz="1400" b="1">
                          <a:latin typeface="Poppins" panose="00000500000000000000" pitchFamily="2" charset="0"/>
                          <a:cs typeface="Poppins" panose="00000500000000000000" pitchFamily="2" charset="0"/>
                        </a:rPr>
                        <a:t>PEP</a:t>
                      </a:r>
                    </a:p>
                  </a:txBody>
                  <a:tcPr>
                    <a:solidFill>
                      <a:schemeClr val="accent3">
                        <a:lumMod val="20000"/>
                        <a:lumOff val="80000"/>
                      </a:schemeClr>
                    </a:solidFill>
                  </a:tcPr>
                </a:tc>
                <a:tc>
                  <a:txBody>
                    <a:bodyPr/>
                    <a:lstStyle/>
                    <a:p>
                      <a:r>
                        <a:rPr lang="en-US" sz="1400">
                          <a:latin typeface="Poppins" panose="00000500000000000000" pitchFamily="2" charset="0"/>
                          <a:cs typeface="Poppins" panose="00000500000000000000" pitchFamily="2" charset="0"/>
                        </a:rPr>
                        <a:t>At time of assessment, client reports completion of the 28-day PEP regimen</a:t>
                      </a:r>
                    </a:p>
                  </a:txBody>
                  <a:tcPr>
                    <a:solidFill>
                      <a:schemeClr val="accent5">
                        <a:lumMod val="20000"/>
                        <a:lumOff val="80000"/>
                      </a:schemeClr>
                    </a:solidFill>
                  </a:tcPr>
                </a:tc>
                <a:tc>
                  <a:txBody>
                    <a:bodyPr/>
                    <a:lstStyle/>
                    <a:p>
                      <a:r>
                        <a:rPr lang="en-US" sz="1400">
                          <a:latin typeface="Poppins" panose="00000500000000000000" pitchFamily="2" charset="0"/>
                          <a:cs typeface="Poppins" panose="00000500000000000000" pitchFamily="2" charset="0"/>
                        </a:rPr>
                        <a:t>At time of assessment, client reports inconsistent  or incomplete use of 28-day PEP regimen</a:t>
                      </a:r>
                    </a:p>
                  </a:txBody>
                  <a:tcPr>
                    <a:solidFill>
                      <a:schemeClr val="accent2">
                        <a:lumMod val="20000"/>
                        <a:lumOff val="80000"/>
                      </a:schemeClr>
                    </a:solidFill>
                  </a:tcPr>
                </a:tc>
                <a:extLst>
                  <a:ext uri="{0D108BD9-81ED-4DB2-BD59-A6C34878D82A}">
                    <a16:rowId xmlns:a16="http://schemas.microsoft.com/office/drawing/2014/main" val="3838067845"/>
                  </a:ext>
                </a:extLst>
              </a:tr>
            </a:tbl>
          </a:graphicData>
        </a:graphic>
      </p:graphicFrame>
      <p:sp>
        <p:nvSpPr>
          <p:cNvPr id="7" name="TextBox 6">
            <a:extLst>
              <a:ext uri="{FF2B5EF4-FFF2-40B4-BE49-F238E27FC236}">
                <a16:creationId xmlns:a16="http://schemas.microsoft.com/office/drawing/2014/main" id="{7038F8CD-2765-1466-2219-F31F9E3B9479}"/>
              </a:ext>
            </a:extLst>
          </p:cNvPr>
          <p:cNvSpPr txBox="1"/>
          <p:nvPr/>
        </p:nvSpPr>
        <p:spPr>
          <a:xfrm>
            <a:off x="775677" y="5524044"/>
            <a:ext cx="7244179" cy="369332"/>
          </a:xfrm>
          <a:prstGeom prst="rect">
            <a:avLst/>
          </a:prstGeom>
          <a:noFill/>
        </p:spPr>
        <p:txBody>
          <a:bodyPr wrap="square" rtlCol="0">
            <a:spAutoFit/>
          </a:bodyPr>
          <a:lstStyle/>
          <a:p>
            <a:r>
              <a:rPr lang="en-US" sz="900"/>
              <a:t>*</a:t>
            </a:r>
            <a:r>
              <a:rPr lang="en-US" sz="900">
                <a:latin typeface="Poppins"/>
                <a:cs typeface="Poppins"/>
              </a:rPr>
              <a:t> Adherence depends on whether the prior injection was the initiation or follow-up injection and the duration since prior injection</a:t>
            </a:r>
            <a:endParaRPr lang="en-US" sz="900"/>
          </a:p>
        </p:txBody>
      </p:sp>
    </p:spTree>
    <p:extLst>
      <p:ext uri="{BB962C8B-B14F-4D97-AF65-F5344CB8AC3E}">
        <p14:creationId xmlns:p14="http://schemas.microsoft.com/office/powerpoint/2010/main" val="175109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D4D343-18D9-4795-AA89-42243DD4FCEB}"/>
              </a:ext>
            </a:extLst>
          </p:cNvPr>
          <p:cNvSpPr>
            <a:spLocks noGrp="1"/>
          </p:cNvSpPr>
          <p:nvPr>
            <p:ph idx="1"/>
          </p:nvPr>
        </p:nvSpPr>
        <p:spPr>
          <a:xfrm>
            <a:off x="762000" y="1143000"/>
            <a:ext cx="9753600" cy="5316708"/>
          </a:xfrm>
        </p:spPr>
        <p:txBody>
          <a:bodyPr vert="horz" lIns="91440" tIns="45720" rIns="91440" bIns="45720" rtlCol="0" anchor="t">
            <a:noAutofit/>
          </a:bodyPr>
          <a:lstStyle/>
          <a:p>
            <a:r>
              <a:rPr lang="en-US" sz="2200">
                <a:solidFill>
                  <a:schemeClr val="tx1"/>
                </a:solidFill>
                <a:latin typeface="Poppins" panose="00000500000000000000" pitchFamily="2" charset="0"/>
                <a:ea typeface="Roboto"/>
                <a:cs typeface="Poppins" panose="00000500000000000000" pitchFamily="2" charset="0"/>
              </a:rPr>
              <a:t>All participants—regardless of method—should be assessed for HIV exposure during the past 72 hours, </a:t>
            </a:r>
            <a:r>
              <a:rPr lang="en-US" sz="2200" i="1">
                <a:solidFill>
                  <a:schemeClr val="tx1"/>
                </a:solidFill>
                <a:latin typeface="Poppins" panose="00000500000000000000" pitchFamily="2" charset="0"/>
                <a:ea typeface="Roboto"/>
                <a:cs typeface="Poppins" panose="00000500000000000000" pitchFamily="2" charset="0"/>
              </a:rPr>
              <a:t>in case</a:t>
            </a:r>
            <a:r>
              <a:rPr lang="en-US" sz="2200" b="1" i="1">
                <a:solidFill>
                  <a:schemeClr val="tx1"/>
                </a:solidFill>
                <a:latin typeface="Poppins" panose="00000500000000000000" pitchFamily="2" charset="0"/>
                <a:ea typeface="Roboto"/>
                <a:cs typeface="Poppins" panose="00000500000000000000" pitchFamily="2" charset="0"/>
              </a:rPr>
              <a:t> PEP </a:t>
            </a:r>
            <a:r>
              <a:rPr lang="en-US" sz="2200" i="1">
                <a:solidFill>
                  <a:schemeClr val="tx1"/>
                </a:solidFill>
                <a:latin typeface="Poppins" panose="00000500000000000000" pitchFamily="2" charset="0"/>
                <a:ea typeface="Roboto"/>
                <a:cs typeface="Poppins" panose="00000500000000000000" pitchFamily="2" charset="0"/>
              </a:rPr>
              <a:t>is indicated instead of </a:t>
            </a:r>
            <a:r>
              <a:rPr lang="en-US" sz="2200" b="1" i="1" err="1">
                <a:solidFill>
                  <a:schemeClr val="tx1"/>
                </a:solidFill>
                <a:latin typeface="Poppins" panose="00000500000000000000" pitchFamily="2" charset="0"/>
                <a:ea typeface="Roboto"/>
                <a:cs typeface="Poppins" panose="00000500000000000000" pitchFamily="2" charset="0"/>
              </a:rPr>
              <a:t>PrEP</a:t>
            </a:r>
            <a:endParaRPr lang="en-US" sz="2200" b="1" i="1">
              <a:solidFill>
                <a:schemeClr val="tx1"/>
              </a:solidFill>
              <a:latin typeface="Poppins" panose="00000500000000000000" pitchFamily="2" charset="0"/>
              <a:ea typeface="Roboto"/>
              <a:cs typeface="Poppins" panose="00000500000000000000" pitchFamily="2" charset="0"/>
            </a:endParaRPr>
          </a:p>
          <a:p>
            <a:r>
              <a:rPr lang="en-US" sz="2200">
                <a:solidFill>
                  <a:schemeClr val="tx1"/>
                </a:solidFill>
                <a:latin typeface="Poppins" panose="00000500000000000000" pitchFamily="2" charset="0"/>
                <a:ea typeface="Roboto"/>
                <a:cs typeface="Poppins" panose="00000500000000000000" pitchFamily="2" charset="0"/>
              </a:rPr>
              <a:t>PEP determination is a clinical judgment call based upon </a:t>
            </a:r>
            <a:r>
              <a:rPr lang="en-US" sz="2200" b="1">
                <a:solidFill>
                  <a:schemeClr val="tx1"/>
                </a:solidFill>
                <a:latin typeface="Poppins" panose="00000500000000000000" pitchFamily="2" charset="0"/>
                <a:ea typeface="Roboto"/>
                <a:cs typeface="Poppins" panose="00000500000000000000" pitchFamily="2" charset="0"/>
              </a:rPr>
              <a:t>likelihood of exposure </a:t>
            </a:r>
            <a:r>
              <a:rPr lang="en-US" sz="2200">
                <a:solidFill>
                  <a:schemeClr val="tx1"/>
                </a:solidFill>
                <a:latin typeface="Poppins" panose="00000500000000000000" pitchFamily="2" charset="0"/>
                <a:ea typeface="Roboto"/>
                <a:cs typeface="Poppins" panose="00000500000000000000" pitchFamily="2" charset="0"/>
              </a:rPr>
              <a:t>and elapsed </a:t>
            </a:r>
            <a:r>
              <a:rPr lang="en-US" sz="2200" b="1">
                <a:solidFill>
                  <a:schemeClr val="tx1"/>
                </a:solidFill>
                <a:latin typeface="Poppins" panose="00000500000000000000" pitchFamily="2" charset="0"/>
                <a:ea typeface="Roboto"/>
                <a:cs typeface="Poppins" panose="00000500000000000000" pitchFamily="2" charset="0"/>
              </a:rPr>
              <a:t>time since exposure </a:t>
            </a:r>
            <a:r>
              <a:rPr lang="en-US" sz="2200">
                <a:solidFill>
                  <a:schemeClr val="tx1"/>
                </a:solidFill>
                <a:latin typeface="Poppins" panose="00000500000000000000" pitchFamily="2" charset="0"/>
                <a:ea typeface="Roboto"/>
                <a:cs typeface="Poppins" panose="00000500000000000000" pitchFamily="2" charset="0"/>
              </a:rPr>
              <a:t>event</a:t>
            </a:r>
          </a:p>
          <a:p>
            <a:pPr marL="0" indent="0">
              <a:buNone/>
            </a:pPr>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a:p>
            <a:endParaRPr lang="en-US">
              <a:latin typeface="Poppins" panose="00000500000000000000" pitchFamily="2" charset="0"/>
              <a:cs typeface="Poppins" panose="00000500000000000000" pitchFamily="2" charset="0"/>
            </a:endParaRPr>
          </a:p>
        </p:txBody>
      </p:sp>
      <p:sp>
        <p:nvSpPr>
          <p:cNvPr id="4" name="Title 3">
            <a:extLst>
              <a:ext uri="{FF2B5EF4-FFF2-40B4-BE49-F238E27FC236}">
                <a16:creationId xmlns:a16="http://schemas.microsoft.com/office/drawing/2014/main" id="{9BB0C4DD-8B1D-453E-B7CD-DDA3F0B37E64}"/>
              </a:ext>
            </a:extLst>
          </p:cNvPr>
          <p:cNvSpPr>
            <a:spLocks noGrp="1"/>
          </p:cNvSpPr>
          <p:nvPr>
            <p:ph type="title"/>
          </p:nvPr>
        </p:nvSpPr>
        <p:spPr>
          <a:xfrm>
            <a:off x="0" y="0"/>
            <a:ext cx="10515600" cy="1143000"/>
          </a:xfrm>
        </p:spPr>
        <p:txBody>
          <a:bodyPr/>
          <a:lstStyle/>
          <a:p>
            <a:r>
              <a:rPr lang="en-US">
                <a:latin typeface="Poppins SemiBold" panose="00000700000000000000" pitchFamily="2" charset="0"/>
                <a:cs typeface="Poppins SemiBold" panose="00000700000000000000" pitchFamily="2" charset="0"/>
              </a:rPr>
              <a:t>Assessing </a:t>
            </a:r>
            <a:r>
              <a:rPr lang="en-US" b="0">
                <a:latin typeface="Poppins SemiBold" panose="00000700000000000000" pitchFamily="2" charset="0"/>
                <a:cs typeface="Poppins SemiBold" panose="00000700000000000000" pitchFamily="2" charset="0"/>
              </a:rPr>
              <a:t>for</a:t>
            </a:r>
            <a:r>
              <a:rPr lang="en-US">
                <a:latin typeface="Poppins SemiBold" panose="00000700000000000000" pitchFamily="2" charset="0"/>
                <a:cs typeface="Poppins SemiBold" panose="00000700000000000000" pitchFamily="2" charset="0"/>
              </a:rPr>
              <a:t> PEP—2 Components</a:t>
            </a:r>
          </a:p>
        </p:txBody>
      </p:sp>
      <p:graphicFrame>
        <p:nvGraphicFramePr>
          <p:cNvPr id="2" name="Diagram 1">
            <a:extLst>
              <a:ext uri="{FF2B5EF4-FFF2-40B4-BE49-F238E27FC236}">
                <a16:creationId xmlns:a16="http://schemas.microsoft.com/office/drawing/2014/main" id="{F2090A5B-69A8-CB2B-C864-D285727DCE3A}"/>
              </a:ext>
            </a:extLst>
          </p:cNvPr>
          <p:cNvGraphicFramePr/>
          <p:nvPr>
            <p:extLst>
              <p:ext uri="{D42A27DB-BD31-4B8C-83A1-F6EECF244321}">
                <p14:modId xmlns:p14="http://schemas.microsoft.com/office/powerpoint/2010/main" val="3074965021"/>
              </p:ext>
            </p:extLst>
          </p:nvPr>
        </p:nvGraphicFramePr>
        <p:xfrm>
          <a:off x="2898734" y="1505415"/>
          <a:ext cx="5480129" cy="459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404B751F-48A7-DB67-BC70-E87F92AE99E5}"/>
              </a:ext>
            </a:extLst>
          </p:cNvPr>
          <p:cNvGraphicFramePr/>
          <p:nvPr>
            <p:extLst>
              <p:ext uri="{D42A27DB-BD31-4B8C-83A1-F6EECF244321}">
                <p14:modId xmlns:p14="http://schemas.microsoft.com/office/powerpoint/2010/main" val="1760513747"/>
              </p:ext>
            </p:extLst>
          </p:nvPr>
        </p:nvGraphicFramePr>
        <p:xfrm>
          <a:off x="2898735" y="3429000"/>
          <a:ext cx="5480129" cy="4591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507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BFD6EB-46F9-3A23-957E-A0F3E242AE8B}"/>
              </a:ext>
            </a:extLst>
          </p:cNvPr>
          <p:cNvSpPr/>
          <p:nvPr/>
        </p:nvSpPr>
        <p:spPr>
          <a:xfrm>
            <a:off x="8795658" y="0"/>
            <a:ext cx="3396342"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F81A001-664A-4E52-A78D-D1E785539135}"/>
              </a:ext>
            </a:extLst>
          </p:cNvPr>
          <p:cNvSpPr>
            <a:spLocks noGrp="1"/>
          </p:cNvSpPr>
          <p:nvPr>
            <p:ph idx="1"/>
          </p:nvPr>
        </p:nvSpPr>
        <p:spPr>
          <a:xfrm>
            <a:off x="654316" y="957298"/>
            <a:ext cx="7469205" cy="4826627"/>
          </a:xfrm>
        </p:spPr>
        <p:txBody>
          <a:bodyPr vert="horz" lIns="91440" tIns="45720" rIns="91440" bIns="45720" rtlCol="0" anchor="t">
            <a:noAutofit/>
          </a:bodyPr>
          <a:lstStyle/>
          <a:p>
            <a:pPr marL="0" indent="0">
              <a:lnSpc>
                <a:spcPct val="100000"/>
              </a:lnSpc>
              <a:buNone/>
            </a:pPr>
            <a:r>
              <a:rPr lang="en-US" sz="1800" i="1">
                <a:latin typeface="Poppins" panose="00000500000000000000" pitchFamily="2" charset="0"/>
                <a:ea typeface="Roboto"/>
                <a:cs typeface="Poppins" panose="00000500000000000000" pitchFamily="2" charset="0"/>
              </a:rPr>
              <a:t>Combination</a:t>
            </a:r>
            <a:r>
              <a:rPr lang="en-US" sz="1800">
                <a:latin typeface="Poppins" panose="00000500000000000000" pitchFamily="2" charset="0"/>
                <a:ea typeface="Roboto"/>
                <a:cs typeface="Poppins" panose="00000500000000000000" pitchFamily="2" charset="0"/>
              </a:rPr>
              <a:t> of factors to be weighed – each with associated likelihood of exposure:</a:t>
            </a:r>
            <a:endParaRPr lang="en-US" sz="1800">
              <a:latin typeface="Poppins" panose="00000500000000000000" pitchFamily="2" charset="0"/>
              <a:cs typeface="Poppins" panose="00000500000000000000" pitchFamily="2" charset="0"/>
            </a:endParaRPr>
          </a:p>
          <a:p>
            <a:pPr marL="0" indent="0">
              <a:lnSpc>
                <a:spcPct val="100000"/>
              </a:lnSpc>
              <a:buNone/>
            </a:pPr>
            <a:r>
              <a:rPr lang="en-US" sz="1800" b="1">
                <a:latin typeface="Poppins" panose="00000500000000000000" pitchFamily="2" charset="0"/>
                <a:ea typeface="Roboto"/>
                <a:cs typeface="Poppins" panose="00000500000000000000" pitchFamily="2" charset="0"/>
              </a:rPr>
              <a:t>HIV status and viral suppression of partner(s) </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Highest: unsuppressed HIV-positive partner(s) </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Lowest/no possibility of exposure: HIV-negative partner(s)</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Middle: partner(s) of unknown HIV status/unknown viral suppression level</a:t>
            </a:r>
          </a:p>
          <a:p>
            <a:pPr marL="0" indent="0">
              <a:lnSpc>
                <a:spcPct val="100000"/>
              </a:lnSpc>
              <a:buNone/>
            </a:pPr>
            <a:r>
              <a:rPr lang="en-US" sz="1800" b="1">
                <a:latin typeface="Poppins" panose="00000500000000000000" pitchFamily="2" charset="0"/>
                <a:ea typeface="Roboto"/>
                <a:cs typeface="Poppins" panose="00000500000000000000" pitchFamily="2" charset="0"/>
              </a:rPr>
              <a:t>Type of sex  </a:t>
            </a:r>
            <a:endParaRPr lang="en-US" sz="1800" b="1">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Anal sex (higher); vaginal sex (lower)</a:t>
            </a:r>
            <a:endParaRPr lang="en-US" sz="1800">
              <a:latin typeface="Poppins" panose="00000500000000000000" pitchFamily="2" charset="0"/>
              <a:cs typeface="Poppins" panose="00000500000000000000" pitchFamily="2" charset="0"/>
            </a:endParaRPr>
          </a:p>
          <a:p>
            <a:pPr marL="0" indent="0">
              <a:lnSpc>
                <a:spcPct val="100000"/>
              </a:lnSpc>
              <a:buNone/>
            </a:pPr>
            <a:r>
              <a:rPr lang="en-US" sz="1800" b="1">
                <a:latin typeface="Poppins" panose="00000500000000000000" pitchFamily="2" charset="0"/>
                <a:ea typeface="Roboto"/>
                <a:cs typeface="Poppins" panose="00000500000000000000" pitchFamily="2" charset="0"/>
              </a:rPr>
              <a:t>Condom use</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Highest: no condom use </a:t>
            </a:r>
            <a:endParaRPr lang="en-US" sz="1800">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Lowest: correct use throughout all sex acts </a:t>
            </a:r>
            <a:endParaRPr lang="en-US" sz="1800">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Middle: some condom use</a:t>
            </a:r>
          </a:p>
          <a:p>
            <a:pPr marL="0" indent="0">
              <a:lnSpc>
                <a:spcPct val="100000"/>
              </a:lnSpc>
              <a:buNone/>
            </a:pPr>
            <a:r>
              <a:rPr lang="en-US" sz="1800" b="1">
                <a:latin typeface="Poppins" panose="00000500000000000000" pitchFamily="2" charset="0"/>
                <a:ea typeface="Roboto"/>
                <a:cs typeface="Poppins" panose="00000500000000000000" pitchFamily="2" charset="0"/>
              </a:rPr>
              <a:t>Partner type and number</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Multiple casual or non-consensual, including by needle stick (higher); single regular consensual (lower)</a:t>
            </a:r>
          </a:p>
          <a:p>
            <a:pPr marL="0" indent="0">
              <a:lnSpc>
                <a:spcPct val="100000"/>
              </a:lnSpc>
              <a:buNone/>
            </a:pPr>
            <a:endParaRPr lang="en-US" sz="1800">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D21DC231-2BCF-4199-8AFB-A45EB0017B3A}"/>
              </a:ext>
            </a:extLst>
          </p:cNvPr>
          <p:cNvSpPr>
            <a:spLocks noGrp="1"/>
          </p:cNvSpPr>
          <p:nvPr>
            <p:ph type="title"/>
          </p:nvPr>
        </p:nvSpPr>
        <p:spPr>
          <a:xfrm>
            <a:off x="-95250" y="61555"/>
            <a:ext cx="10515600" cy="1143000"/>
          </a:xfrm>
        </p:spPr>
        <p:txBody>
          <a:bodyPr/>
          <a:lstStyle/>
          <a:p>
            <a:r>
              <a:rPr lang="en-US">
                <a:latin typeface="Poppins SemiBold"/>
                <a:ea typeface="Roboto"/>
                <a:cs typeface="Poppins SemiBold"/>
              </a:rPr>
              <a:t>Likelihood of Exposure</a:t>
            </a:r>
            <a:endParaRPr lang="en-US"/>
          </a:p>
        </p:txBody>
      </p:sp>
      <p:graphicFrame>
        <p:nvGraphicFramePr>
          <p:cNvPr id="4" name="Diagram 3">
            <a:extLst>
              <a:ext uri="{FF2B5EF4-FFF2-40B4-BE49-F238E27FC236}">
                <a16:creationId xmlns:a16="http://schemas.microsoft.com/office/drawing/2014/main" id="{47B943D1-934E-48DC-B4E1-7DE30275935E}"/>
              </a:ext>
            </a:extLst>
          </p:cNvPr>
          <p:cNvGraphicFramePr/>
          <p:nvPr>
            <p:extLst>
              <p:ext uri="{D42A27DB-BD31-4B8C-83A1-F6EECF244321}">
                <p14:modId xmlns:p14="http://schemas.microsoft.com/office/powerpoint/2010/main" val="4103775309"/>
              </p:ext>
            </p:extLst>
          </p:nvPr>
        </p:nvGraphicFramePr>
        <p:xfrm>
          <a:off x="8795658" y="0"/>
          <a:ext cx="3396342"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5A612FB-4CF7-43F7-A7CF-CF9990668078}"/>
              </a:ext>
            </a:extLst>
          </p:cNvPr>
          <p:cNvSpPr txBox="1"/>
          <p:nvPr/>
        </p:nvSpPr>
        <p:spPr>
          <a:xfrm>
            <a:off x="8364771" y="-1"/>
            <a:ext cx="430887" cy="6857999"/>
          </a:xfrm>
          <a:prstGeom prst="rect">
            <a:avLst/>
          </a:prstGeom>
          <a:solidFill>
            <a:schemeClr val="accent1"/>
          </a:solidFill>
        </p:spPr>
        <p:txBody>
          <a:bodyPr vert="vert270" wrap="square" rtlCol="0">
            <a:spAutoFit/>
          </a:bodyPr>
          <a:lstStyle/>
          <a:p>
            <a:pPr algn="ctr"/>
            <a:r>
              <a:rPr lang="en-US" sz="1600">
                <a:solidFill>
                  <a:schemeClr val="bg1"/>
                </a:solidFill>
                <a:latin typeface="Poppins" panose="00000500000000000000" pitchFamily="2" charset="0"/>
                <a:cs typeface="Poppins" panose="00000500000000000000" pitchFamily="2" charset="0"/>
              </a:rPr>
              <a:t>LOWER ←  LIKELIHOOD OF EXPOSURE → HIGHER</a:t>
            </a:r>
          </a:p>
        </p:txBody>
      </p:sp>
      <p:sp>
        <p:nvSpPr>
          <p:cNvPr id="6" name="TextBox 5">
            <a:extLst>
              <a:ext uri="{FF2B5EF4-FFF2-40B4-BE49-F238E27FC236}">
                <a16:creationId xmlns:a16="http://schemas.microsoft.com/office/drawing/2014/main" id="{281FC70D-4DB5-FA87-6033-ED8B48E5DB1D}"/>
              </a:ext>
            </a:extLst>
          </p:cNvPr>
          <p:cNvSpPr txBox="1"/>
          <p:nvPr/>
        </p:nvSpPr>
        <p:spPr>
          <a:xfrm>
            <a:off x="10903226" y="6396333"/>
            <a:ext cx="1207767" cy="307777"/>
          </a:xfrm>
          <a:prstGeom prst="rect">
            <a:avLst/>
          </a:prstGeom>
          <a:noFill/>
        </p:spPr>
        <p:txBody>
          <a:bodyPr wrap="square" rtlCol="0">
            <a:spAutoFit/>
          </a:bodyPr>
          <a:lstStyle/>
          <a:p>
            <a:r>
              <a:rPr lang="en-US" sz="1400">
                <a:latin typeface="Poppins" panose="00000500000000000000" pitchFamily="2" charset="0"/>
                <a:cs typeface="Poppins" panose="00000500000000000000" pitchFamily="2" charset="0"/>
              </a:rPr>
              <a:t>*example*</a:t>
            </a:r>
          </a:p>
        </p:txBody>
      </p:sp>
    </p:spTree>
    <p:extLst>
      <p:ext uri="{BB962C8B-B14F-4D97-AF65-F5344CB8AC3E}">
        <p14:creationId xmlns:p14="http://schemas.microsoft.com/office/powerpoint/2010/main" val="137736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D00433-489F-4901-9A9A-3DB0850CC28D}"/>
              </a:ext>
            </a:extLst>
          </p:cNvPr>
          <p:cNvSpPr>
            <a:spLocks noGrp="1"/>
          </p:cNvSpPr>
          <p:nvPr>
            <p:ph type="title"/>
          </p:nvPr>
        </p:nvSpPr>
        <p:spPr>
          <a:xfrm>
            <a:off x="-107399" y="205145"/>
            <a:ext cx="7803599" cy="1143000"/>
          </a:xfrm>
        </p:spPr>
        <p:txBody>
          <a:bodyPr/>
          <a:lstStyle/>
          <a:p>
            <a:r>
              <a:rPr lang="en-US">
                <a:latin typeface="Poppins SemiBold"/>
                <a:ea typeface="Roboto"/>
                <a:cs typeface="Poppins SemiBold"/>
              </a:rPr>
              <a:t>PEP Assessment: Time Since Possible Exposure</a:t>
            </a:r>
            <a:endParaRPr lang="en-US"/>
          </a:p>
        </p:txBody>
      </p:sp>
      <p:sp>
        <p:nvSpPr>
          <p:cNvPr id="11" name="Content Placeholder 10">
            <a:extLst>
              <a:ext uri="{FF2B5EF4-FFF2-40B4-BE49-F238E27FC236}">
                <a16:creationId xmlns:a16="http://schemas.microsoft.com/office/drawing/2014/main" id="{7A68C0A2-91E5-4D62-9482-CE5411D5E60F}"/>
              </a:ext>
            </a:extLst>
          </p:cNvPr>
          <p:cNvSpPr>
            <a:spLocks noGrp="1"/>
          </p:cNvSpPr>
          <p:nvPr>
            <p:ph idx="1"/>
          </p:nvPr>
        </p:nvSpPr>
        <p:spPr>
          <a:xfrm>
            <a:off x="665436" y="1643397"/>
            <a:ext cx="5257801" cy="3916988"/>
          </a:xfrm>
        </p:spPr>
        <p:txBody>
          <a:bodyPr>
            <a:normAutofit/>
          </a:bodyPr>
          <a:lstStyle/>
          <a:p>
            <a:pPr marL="0" indent="0">
              <a:lnSpc>
                <a:spcPct val="100000"/>
              </a:lnSpc>
              <a:buNone/>
            </a:pPr>
            <a:r>
              <a:rPr lang="en-US" sz="2000">
                <a:latin typeface="Poppins" panose="00000500000000000000" pitchFamily="2" charset="0"/>
                <a:cs typeface="Poppins" panose="00000500000000000000" pitchFamily="2" charset="0"/>
              </a:rPr>
              <a:t>Clinicians to determine elapsed time since possible exposure</a:t>
            </a:r>
          </a:p>
          <a:p>
            <a:pPr>
              <a:lnSpc>
                <a:spcPct val="100000"/>
              </a:lnSpc>
            </a:pPr>
            <a:r>
              <a:rPr lang="en-US" sz="2000" b="1">
                <a:latin typeface="Poppins" panose="00000500000000000000" pitchFamily="2" charset="0"/>
                <a:cs typeface="Poppins" panose="00000500000000000000" pitchFamily="2" charset="0"/>
              </a:rPr>
              <a:t>PEP most effective when started </a:t>
            </a:r>
            <a:r>
              <a:rPr lang="en-US" sz="2000" b="1" i="1">
                <a:latin typeface="Poppins" panose="00000500000000000000" pitchFamily="2" charset="0"/>
                <a:cs typeface="Poppins" panose="00000500000000000000" pitchFamily="2" charset="0"/>
              </a:rPr>
              <a:t>immediately</a:t>
            </a:r>
          </a:p>
          <a:p>
            <a:pPr lvl="1">
              <a:lnSpc>
                <a:spcPct val="100000"/>
              </a:lnSpc>
              <a:buFont typeface="Wingdings" panose="05000000000000000000" pitchFamily="2" charset="2"/>
              <a:buChar char="§"/>
            </a:pPr>
            <a:r>
              <a:rPr lang="en-US" sz="2000">
                <a:latin typeface="Poppins" panose="00000500000000000000" pitchFamily="2" charset="0"/>
                <a:cs typeface="Poppins" panose="00000500000000000000" pitchFamily="2" charset="0"/>
              </a:rPr>
              <a:t>Ideally started within 0-24 hours of potential exposure; the earlier the better!</a:t>
            </a:r>
          </a:p>
          <a:p>
            <a:pPr lvl="1">
              <a:lnSpc>
                <a:spcPct val="100000"/>
              </a:lnSpc>
              <a:buFont typeface="Wingdings" panose="05000000000000000000" pitchFamily="2" charset="2"/>
              <a:buChar char="§"/>
            </a:pPr>
            <a:r>
              <a:rPr lang="en-US" sz="2000">
                <a:latin typeface="Poppins" panose="00000500000000000000" pitchFamily="2" charset="0"/>
                <a:ea typeface="Roboto"/>
                <a:cs typeface="Poppins" panose="00000500000000000000" pitchFamily="2" charset="0"/>
              </a:rPr>
              <a:t>Should be started if </a:t>
            </a:r>
            <a:r>
              <a:rPr lang="en-US" sz="2000" u="sng">
                <a:latin typeface="Poppins" panose="00000500000000000000" pitchFamily="2" charset="0"/>
                <a:ea typeface="Roboto"/>
                <a:cs typeface="Poppins" panose="00000500000000000000" pitchFamily="2" charset="0"/>
              </a:rPr>
              <a:t>&lt;</a:t>
            </a:r>
            <a:r>
              <a:rPr lang="en-US" sz="2000">
                <a:latin typeface="Poppins" panose="00000500000000000000" pitchFamily="2" charset="0"/>
                <a:ea typeface="Roboto"/>
                <a:cs typeface="Poppins" panose="00000500000000000000" pitchFamily="2" charset="0"/>
              </a:rPr>
              <a:t> 72 hours since exposure </a:t>
            </a:r>
            <a:endParaRPr lang="en-US" sz="2000">
              <a:latin typeface="Poppins" panose="00000500000000000000" pitchFamily="2" charset="0"/>
              <a:cs typeface="Poppins" panose="00000500000000000000" pitchFamily="2" charset="0"/>
            </a:endParaRPr>
          </a:p>
          <a:p>
            <a:pPr>
              <a:lnSpc>
                <a:spcPct val="100000"/>
              </a:lnSpc>
            </a:pPr>
            <a:r>
              <a:rPr lang="en-US" sz="2000">
                <a:latin typeface="Poppins" panose="00000500000000000000" pitchFamily="2" charset="0"/>
                <a:ea typeface="Roboto"/>
                <a:cs typeface="Poppins" panose="00000500000000000000" pitchFamily="2" charset="0"/>
              </a:rPr>
              <a:t>Not considered effective if &gt;72 hours elapsed since exposure </a:t>
            </a:r>
            <a:endParaRPr lang="en-US" sz="2000">
              <a:latin typeface="Poppins" panose="00000500000000000000" pitchFamily="2" charset="0"/>
              <a:cs typeface="Poppins" panose="00000500000000000000" pitchFamily="2" charset="0"/>
            </a:endParaRPr>
          </a:p>
        </p:txBody>
      </p:sp>
      <p:sp>
        <p:nvSpPr>
          <p:cNvPr id="2" name="Rectangle 1">
            <a:extLst>
              <a:ext uri="{FF2B5EF4-FFF2-40B4-BE49-F238E27FC236}">
                <a16:creationId xmlns:a16="http://schemas.microsoft.com/office/drawing/2014/main" id="{4B5F3067-2072-D139-BEA7-E2ED16C07763}"/>
              </a:ext>
            </a:extLst>
          </p:cNvPr>
          <p:cNvSpPr/>
          <p:nvPr/>
        </p:nvSpPr>
        <p:spPr>
          <a:xfrm>
            <a:off x="11259862" y="0"/>
            <a:ext cx="9715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DBB3A57-754F-73A0-6AE9-74D691896370}"/>
              </a:ext>
            </a:extLst>
          </p:cNvPr>
          <p:cNvSpPr/>
          <p:nvPr/>
        </p:nvSpPr>
        <p:spPr>
          <a:xfrm>
            <a:off x="6684886" y="783453"/>
            <a:ext cx="1695634" cy="151586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u="sng">
                <a:solidFill>
                  <a:schemeClr val="bg1"/>
                </a:solidFill>
                <a:latin typeface="Poppins" panose="00000500000000000000" pitchFamily="2" charset="0"/>
                <a:cs typeface="Poppins" panose="00000500000000000000" pitchFamily="2" charset="0"/>
              </a:rPr>
              <a:t>&gt;72 Hours</a:t>
            </a:r>
            <a:r>
              <a:rPr lang="en-US" sz="1200" b="1">
                <a:solidFill>
                  <a:schemeClr val="bg1"/>
                </a:solidFill>
                <a:latin typeface="Poppins" panose="00000500000000000000" pitchFamily="2" charset="0"/>
                <a:cs typeface="Poppins" panose="00000500000000000000" pitchFamily="2" charset="0"/>
              </a:rPr>
              <a:t>:</a:t>
            </a:r>
          </a:p>
          <a:p>
            <a:pPr lvl="0" algn="ctr"/>
            <a:r>
              <a:rPr lang="en-US" sz="1200" b="0">
                <a:solidFill>
                  <a:schemeClr val="bg1"/>
                </a:solidFill>
                <a:latin typeface="Poppins" panose="00000500000000000000" pitchFamily="2" charset="0"/>
                <a:cs typeface="Poppins" panose="00000500000000000000" pitchFamily="2" charset="0"/>
              </a:rPr>
              <a:t>Not considered </a:t>
            </a:r>
          </a:p>
          <a:p>
            <a:pPr lvl="0" algn="ctr"/>
            <a:r>
              <a:rPr lang="en-US" sz="1200" b="0">
                <a:solidFill>
                  <a:schemeClr val="bg1"/>
                </a:solidFill>
                <a:latin typeface="Poppins" panose="00000500000000000000" pitchFamily="2" charset="0"/>
                <a:cs typeface="Poppins" panose="00000500000000000000" pitchFamily="2" charset="0"/>
              </a:rPr>
              <a:t>effective</a:t>
            </a:r>
          </a:p>
          <a:p>
            <a:pPr algn="ctr"/>
            <a:endParaRPr lang="en-US" sz="1000">
              <a:latin typeface="Poppins" panose="00000500000000000000" pitchFamily="2" charset="0"/>
              <a:cs typeface="Poppins" panose="00000500000000000000" pitchFamily="2" charset="0"/>
            </a:endParaRPr>
          </a:p>
        </p:txBody>
      </p:sp>
      <p:sp>
        <p:nvSpPr>
          <p:cNvPr id="4" name="Oval 3">
            <a:extLst>
              <a:ext uri="{FF2B5EF4-FFF2-40B4-BE49-F238E27FC236}">
                <a16:creationId xmlns:a16="http://schemas.microsoft.com/office/drawing/2014/main" id="{1D546F22-558D-CAD3-ABFB-711D4E153B92}"/>
              </a:ext>
            </a:extLst>
          </p:cNvPr>
          <p:cNvSpPr/>
          <p:nvPr/>
        </p:nvSpPr>
        <p:spPr>
          <a:xfrm>
            <a:off x="7696200" y="2106227"/>
            <a:ext cx="2264546" cy="2110666"/>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latin typeface="Poppins" panose="00000500000000000000" pitchFamily="2" charset="0"/>
                <a:cs typeface="Poppins" panose="00000500000000000000" pitchFamily="2" charset="0"/>
              </a:rPr>
              <a:t>24-72 Hours:</a:t>
            </a:r>
            <a:r>
              <a:rPr lang="en-US" sz="1600">
                <a:latin typeface="Poppins" panose="00000500000000000000" pitchFamily="2" charset="0"/>
                <a:cs typeface="Poppins" panose="00000500000000000000" pitchFamily="2" charset="0"/>
              </a:rPr>
              <a:t> </a:t>
            </a:r>
          </a:p>
          <a:p>
            <a:pPr algn="ctr"/>
            <a:r>
              <a:rPr lang="en-US" sz="1600">
                <a:latin typeface="Poppins" panose="00000500000000000000" pitchFamily="2" charset="0"/>
                <a:cs typeface="Poppins" panose="00000500000000000000" pitchFamily="2" charset="0"/>
              </a:rPr>
              <a:t>May still be effective</a:t>
            </a:r>
          </a:p>
        </p:txBody>
      </p:sp>
      <p:sp>
        <p:nvSpPr>
          <p:cNvPr id="5" name="Oval 4">
            <a:extLst>
              <a:ext uri="{FF2B5EF4-FFF2-40B4-BE49-F238E27FC236}">
                <a16:creationId xmlns:a16="http://schemas.microsoft.com/office/drawing/2014/main" id="{835B6C26-C506-F2B4-AE92-E20AC32F1BEB}"/>
              </a:ext>
            </a:extLst>
          </p:cNvPr>
          <p:cNvSpPr/>
          <p:nvPr/>
        </p:nvSpPr>
        <p:spPr>
          <a:xfrm>
            <a:off x="9004174" y="3952783"/>
            <a:ext cx="2998436" cy="274985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a:latin typeface="Poppins" panose="00000500000000000000" pitchFamily="2" charset="0"/>
                <a:cs typeface="Poppins" panose="00000500000000000000" pitchFamily="2" charset="0"/>
              </a:rPr>
              <a:t>Within 24 Hours:</a:t>
            </a:r>
            <a:endParaRPr lang="en-US" u="sng">
              <a:latin typeface="Poppins" panose="00000500000000000000" pitchFamily="2" charset="0"/>
              <a:cs typeface="Poppins" panose="00000500000000000000" pitchFamily="2" charset="0"/>
            </a:endParaRPr>
          </a:p>
          <a:p>
            <a:pPr algn="ctr"/>
            <a:r>
              <a:rPr lang="en-US">
                <a:latin typeface="Poppins" panose="00000500000000000000" pitchFamily="2" charset="0"/>
                <a:cs typeface="Poppins" panose="00000500000000000000" pitchFamily="2" charset="0"/>
              </a:rPr>
              <a:t>Most effective if started immediately</a:t>
            </a:r>
          </a:p>
        </p:txBody>
      </p:sp>
    </p:spTree>
    <p:extLst>
      <p:ext uri="{BB962C8B-B14F-4D97-AF65-F5344CB8AC3E}">
        <p14:creationId xmlns:p14="http://schemas.microsoft.com/office/powerpoint/2010/main" val="185974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2A11A4-3928-C94B-91CB-0F0B5B49A087}"/>
              </a:ext>
            </a:extLst>
          </p:cNvPr>
          <p:cNvSpPr/>
          <p:nvPr/>
        </p:nvSpPr>
        <p:spPr>
          <a:xfrm>
            <a:off x="9905801" y="1228707"/>
            <a:ext cx="2133853" cy="15130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latin typeface="Poppins"/>
                <a:ea typeface="+mn-lt"/>
                <a:cs typeface="Poppins"/>
              </a:rPr>
              <a:t>Use clinical judgement to carefully</a:t>
            </a:r>
            <a:r>
              <a:rPr lang="en-US" sz="1600">
                <a:solidFill>
                  <a:schemeClr val="tx1"/>
                </a:solidFill>
                <a:latin typeface="Poppins"/>
                <a:cs typeface="Poppins"/>
              </a:rPr>
              <a:t> weigh pros and cons of starting PEP before </a:t>
            </a:r>
            <a:r>
              <a:rPr lang="en-US" sz="1600" err="1">
                <a:solidFill>
                  <a:schemeClr val="tx1"/>
                </a:solidFill>
                <a:latin typeface="Poppins"/>
                <a:cs typeface="Poppins"/>
              </a:rPr>
              <a:t>PrEP</a:t>
            </a:r>
            <a:endParaRPr lang="en-US" err="1">
              <a:solidFill>
                <a:schemeClr val="tx1"/>
              </a:solidFill>
              <a:cs typeface="Calibri"/>
            </a:endParaRPr>
          </a:p>
        </p:txBody>
      </p:sp>
      <p:sp>
        <p:nvSpPr>
          <p:cNvPr id="5" name="Title 4">
            <a:extLst>
              <a:ext uri="{FF2B5EF4-FFF2-40B4-BE49-F238E27FC236}">
                <a16:creationId xmlns:a16="http://schemas.microsoft.com/office/drawing/2014/main" id="{7C546CD1-9929-4D65-AA2D-DCD5A048ABC2}"/>
              </a:ext>
            </a:extLst>
          </p:cNvPr>
          <p:cNvSpPr>
            <a:spLocks noGrp="1"/>
          </p:cNvSpPr>
          <p:nvPr>
            <p:ph type="title"/>
          </p:nvPr>
        </p:nvSpPr>
        <p:spPr>
          <a:xfrm>
            <a:off x="1" y="-13942"/>
            <a:ext cx="12192000" cy="1008082"/>
          </a:xfrm>
          <a:solidFill>
            <a:schemeClr val="accent1"/>
          </a:solidFill>
        </p:spPr>
        <p:txBody>
          <a:bodyPr>
            <a:normAutofit fontScale="90000"/>
          </a:bodyPr>
          <a:lstStyle/>
          <a:p>
            <a:r>
              <a:rPr lang="en-US">
                <a:solidFill>
                  <a:schemeClr val="bg1"/>
                </a:solidFill>
                <a:latin typeface="Poppins SemiBold"/>
                <a:ea typeface="Roboto"/>
                <a:cs typeface="Poppins SemiBold"/>
              </a:rPr>
              <a:t>Intersecting likelihood of exposure and time since exposure: </a:t>
            </a:r>
            <a:br>
              <a:rPr lang="en-US">
                <a:solidFill>
                  <a:schemeClr val="bg1"/>
                </a:solidFill>
                <a:latin typeface="Poppins SemiBold"/>
                <a:ea typeface="Roboto"/>
                <a:cs typeface="Poppins SemiBold"/>
              </a:rPr>
            </a:br>
            <a:r>
              <a:rPr lang="en-US">
                <a:solidFill>
                  <a:schemeClr val="bg1"/>
                </a:solidFill>
                <a:latin typeface="Poppins SemiBold"/>
                <a:ea typeface="Roboto"/>
                <a:cs typeface="Poppins SemiBold"/>
              </a:rPr>
              <a:t>Is PEP indicated?</a:t>
            </a:r>
          </a:p>
        </p:txBody>
      </p:sp>
      <p:cxnSp>
        <p:nvCxnSpPr>
          <p:cNvPr id="9" name="Straight Connector 8">
            <a:extLst>
              <a:ext uri="{FF2B5EF4-FFF2-40B4-BE49-F238E27FC236}">
                <a16:creationId xmlns:a16="http://schemas.microsoft.com/office/drawing/2014/main" id="{7DC5BE5C-5F7A-479A-8082-F6333C82ED0B}"/>
              </a:ext>
            </a:extLst>
          </p:cNvPr>
          <p:cNvCxnSpPr>
            <a:cxnSpLocks/>
          </p:cNvCxnSpPr>
          <p:nvPr/>
        </p:nvCxnSpPr>
        <p:spPr>
          <a:xfrm flipH="1">
            <a:off x="2879526" y="5236028"/>
            <a:ext cx="626029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71E5CD-B693-4E05-86A1-F93985E56D4F}"/>
              </a:ext>
            </a:extLst>
          </p:cNvPr>
          <p:cNvSpPr txBox="1"/>
          <p:nvPr/>
        </p:nvSpPr>
        <p:spPr>
          <a:xfrm>
            <a:off x="3064876" y="5399707"/>
            <a:ext cx="5932714" cy="307777"/>
          </a:xfrm>
          <a:prstGeom prst="rect">
            <a:avLst/>
          </a:prstGeom>
          <a:noFill/>
        </p:spPr>
        <p:txBody>
          <a:bodyPr wrap="square" lIns="91440" tIns="45720" rIns="91440" bIns="45720" rtlCol="0" anchor="t">
            <a:spAutoFit/>
          </a:bodyPr>
          <a:lstStyle/>
          <a:p>
            <a:pPr algn="ctr"/>
            <a:r>
              <a:rPr lang="en-US" sz="1400">
                <a:latin typeface="Poppins" panose="00000500000000000000" pitchFamily="2" charset="0"/>
                <a:cs typeface="Poppins" panose="00000500000000000000" pitchFamily="2" charset="0"/>
              </a:rPr>
              <a:t>0 Hours       </a:t>
            </a:r>
            <a:r>
              <a:rPr lang="en-US" sz="1400" b="1">
                <a:latin typeface="Poppins" panose="00000500000000000000" pitchFamily="2" charset="0"/>
                <a:cs typeface="Poppins" panose="00000500000000000000" pitchFamily="2" charset="0"/>
              </a:rPr>
              <a:t>←  Elapsed time since exposure  →          </a:t>
            </a:r>
            <a:r>
              <a:rPr lang="en-US" sz="1400">
                <a:latin typeface="Poppins" panose="00000500000000000000" pitchFamily="2" charset="0"/>
                <a:cs typeface="Poppins" panose="00000500000000000000" pitchFamily="2" charset="0"/>
              </a:rPr>
              <a:t>72 Hours</a:t>
            </a:r>
          </a:p>
        </p:txBody>
      </p:sp>
      <p:sp>
        <p:nvSpPr>
          <p:cNvPr id="14" name="TextBox 13">
            <a:extLst>
              <a:ext uri="{FF2B5EF4-FFF2-40B4-BE49-F238E27FC236}">
                <a16:creationId xmlns:a16="http://schemas.microsoft.com/office/drawing/2014/main" id="{4F98C076-6124-4D9B-A201-B3CCC9E97FC5}"/>
              </a:ext>
            </a:extLst>
          </p:cNvPr>
          <p:cNvSpPr txBox="1"/>
          <p:nvPr/>
        </p:nvSpPr>
        <p:spPr>
          <a:xfrm rot="16200000">
            <a:off x="-334949" y="3242475"/>
            <a:ext cx="5932714" cy="307777"/>
          </a:xfrm>
          <a:prstGeom prst="rect">
            <a:avLst/>
          </a:prstGeom>
          <a:noFill/>
        </p:spPr>
        <p:txBody>
          <a:bodyPr wrap="square" rtlCol="0">
            <a:spAutoFit/>
          </a:bodyPr>
          <a:lstStyle/>
          <a:p>
            <a:pPr algn="ctr"/>
            <a:r>
              <a:rPr lang="en-US" sz="1400">
                <a:latin typeface="Poppins" panose="00000500000000000000" pitchFamily="2" charset="0"/>
                <a:cs typeface="Poppins" panose="00000500000000000000" pitchFamily="2" charset="0"/>
              </a:rPr>
              <a:t>Low(er)  </a:t>
            </a:r>
            <a:r>
              <a:rPr lang="en-US" sz="1400" b="1">
                <a:latin typeface="Poppins" panose="00000500000000000000" pitchFamily="2" charset="0"/>
                <a:cs typeface="Poppins" panose="00000500000000000000" pitchFamily="2" charset="0"/>
              </a:rPr>
              <a:t>←  Likelihood of exposure  →  </a:t>
            </a:r>
            <a:r>
              <a:rPr lang="en-US" sz="1400">
                <a:latin typeface="Poppins" panose="00000500000000000000" pitchFamily="2" charset="0"/>
                <a:cs typeface="Poppins" panose="00000500000000000000" pitchFamily="2" charset="0"/>
              </a:rPr>
              <a:t>High(er)</a:t>
            </a:r>
          </a:p>
        </p:txBody>
      </p:sp>
      <p:grpSp>
        <p:nvGrpSpPr>
          <p:cNvPr id="24" name="Group 23">
            <a:extLst>
              <a:ext uri="{FF2B5EF4-FFF2-40B4-BE49-F238E27FC236}">
                <a16:creationId xmlns:a16="http://schemas.microsoft.com/office/drawing/2014/main" id="{1D51E410-07EC-A33B-662D-29BB73A43B08}"/>
              </a:ext>
            </a:extLst>
          </p:cNvPr>
          <p:cNvGrpSpPr/>
          <p:nvPr/>
        </p:nvGrpSpPr>
        <p:grpSpPr>
          <a:xfrm>
            <a:off x="3066168" y="1753125"/>
            <a:ext cx="6059663" cy="3420251"/>
            <a:chOff x="3086649" y="1621970"/>
            <a:chExt cx="6059663" cy="3420251"/>
          </a:xfrm>
        </p:grpSpPr>
        <p:sp>
          <p:nvSpPr>
            <p:cNvPr id="21" name="Rectangle 20">
              <a:extLst>
                <a:ext uri="{FF2B5EF4-FFF2-40B4-BE49-F238E27FC236}">
                  <a16:creationId xmlns:a16="http://schemas.microsoft.com/office/drawing/2014/main" id="{F6EB2EEF-37E1-5D27-F1E0-75361970A93B}"/>
                </a:ext>
              </a:extLst>
            </p:cNvPr>
            <p:cNvSpPr/>
            <p:nvPr/>
          </p:nvSpPr>
          <p:spPr>
            <a:xfrm>
              <a:off x="6117160" y="3246622"/>
              <a:ext cx="3029151" cy="1631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06241DB-2512-50D2-2B5B-ABC290BDB490}"/>
                </a:ext>
              </a:extLst>
            </p:cNvPr>
            <p:cNvSpPr/>
            <p:nvPr/>
          </p:nvSpPr>
          <p:spPr>
            <a:xfrm>
              <a:off x="3086649" y="3246622"/>
              <a:ext cx="3029151" cy="16312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3F4450-D01A-7348-EA5B-F4B9B3ABEC71}"/>
                </a:ext>
              </a:extLst>
            </p:cNvPr>
            <p:cNvSpPr/>
            <p:nvPr/>
          </p:nvSpPr>
          <p:spPr>
            <a:xfrm>
              <a:off x="6117161" y="1621970"/>
              <a:ext cx="3029151" cy="163121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ABF589-FA2E-4B66-CE4D-D4A505BDF711}"/>
                </a:ext>
              </a:extLst>
            </p:cNvPr>
            <p:cNvSpPr/>
            <p:nvPr/>
          </p:nvSpPr>
          <p:spPr>
            <a:xfrm>
              <a:off x="3086649" y="1621970"/>
              <a:ext cx="3029151" cy="16312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1E3838-F736-4FEE-8082-10CDA037BF4A}"/>
                </a:ext>
              </a:extLst>
            </p:cNvPr>
            <p:cNvSpPr txBox="1"/>
            <p:nvPr/>
          </p:nvSpPr>
          <p:spPr>
            <a:xfrm>
              <a:off x="3165784" y="3103229"/>
              <a:ext cx="2950016" cy="1938992"/>
            </a:xfrm>
            <a:prstGeom prst="rect">
              <a:avLst/>
            </a:prstGeom>
            <a:noFill/>
            <a:ln>
              <a:noFill/>
            </a:ln>
          </p:spPr>
          <p:txBody>
            <a:bodyPr wrap="square" lIns="91440" tIns="45720" rIns="91440" bIns="45720" rtlCol="0" anchor="ctr">
              <a:spAutoFit/>
            </a:bodyPr>
            <a:lstStyle/>
            <a:p>
              <a:pPr algn="ctr"/>
              <a:endParaRPr lang="en-US" sz="2400"/>
            </a:p>
            <a:p>
              <a:pPr algn="ctr"/>
              <a:r>
                <a:rPr lang="en-US" sz="2000">
                  <a:solidFill>
                    <a:schemeClr val="bg1"/>
                  </a:solidFill>
                  <a:latin typeface="Poppins"/>
                  <a:cs typeface="Poppins"/>
                </a:rPr>
                <a:t>Moderate PEP Indication: </a:t>
              </a:r>
              <a:endParaRPr lang="en-US" sz="2000">
                <a:solidFill>
                  <a:schemeClr val="bg1"/>
                </a:solidFill>
                <a:latin typeface="Poppins" panose="00000500000000000000" pitchFamily="2" charset="0"/>
                <a:cs typeface="Poppins" panose="00000500000000000000" pitchFamily="2" charset="0"/>
              </a:endParaRPr>
            </a:p>
            <a:p>
              <a:pPr algn="ctr"/>
              <a:r>
                <a:rPr lang="en-US" sz="2000">
                  <a:solidFill>
                    <a:schemeClr val="bg1"/>
                  </a:solidFill>
                  <a:latin typeface="Poppins"/>
                  <a:cs typeface="Poppins"/>
                </a:rPr>
                <a:t>possibly beneficial</a:t>
              </a:r>
            </a:p>
            <a:p>
              <a:pPr algn="ctr"/>
              <a:endParaRPr lang="en-US"/>
            </a:p>
            <a:p>
              <a:pPr algn="ctr"/>
              <a:endParaRPr lang="en-US"/>
            </a:p>
          </p:txBody>
        </p:sp>
        <p:sp>
          <p:nvSpPr>
            <p:cNvPr id="17" name="TextBox 16">
              <a:extLst>
                <a:ext uri="{FF2B5EF4-FFF2-40B4-BE49-F238E27FC236}">
                  <a16:creationId xmlns:a16="http://schemas.microsoft.com/office/drawing/2014/main" id="{AF2AB52F-76C4-477A-8A72-83B9B4BEF286}"/>
                </a:ext>
              </a:extLst>
            </p:cNvPr>
            <p:cNvSpPr txBox="1"/>
            <p:nvPr/>
          </p:nvSpPr>
          <p:spPr>
            <a:xfrm>
              <a:off x="3165784" y="1743314"/>
              <a:ext cx="2950016" cy="1477328"/>
            </a:xfrm>
            <a:prstGeom prst="rect">
              <a:avLst/>
            </a:prstGeom>
            <a:noFill/>
            <a:ln>
              <a:noFill/>
            </a:ln>
          </p:spPr>
          <p:txBody>
            <a:bodyPr wrap="square" lIns="91440" tIns="45720" rIns="91440" bIns="45720" rtlCol="0" anchor="ctr">
              <a:spAutoFit/>
            </a:bodyPr>
            <a:lstStyle/>
            <a:p>
              <a:pPr algn="ctr"/>
              <a:endParaRPr lang="en-US" sz="1000">
                <a:solidFill>
                  <a:schemeClr val="bg1"/>
                </a:solidFill>
                <a:latin typeface="Poppins" panose="00000500000000000000" pitchFamily="2" charset="0"/>
                <a:cs typeface="Poppins" panose="00000500000000000000" pitchFamily="2" charset="0"/>
              </a:endParaRPr>
            </a:p>
            <a:p>
              <a:pPr algn="ctr"/>
              <a:r>
                <a:rPr lang="en-US" sz="1600">
                  <a:solidFill>
                    <a:schemeClr val="bg1"/>
                  </a:solidFill>
                  <a:latin typeface="Poppins"/>
                  <a:cs typeface="Poppins"/>
                </a:rPr>
                <a:t>Excellent PEP Indication:</a:t>
              </a:r>
            </a:p>
            <a:p>
              <a:pPr algn="ctr"/>
              <a:r>
                <a:rPr lang="en-US" sz="1600">
                  <a:solidFill>
                    <a:schemeClr val="bg1"/>
                  </a:solidFill>
                  <a:latin typeface="Poppins"/>
                  <a:cs typeface="Poppins"/>
                </a:rPr>
                <a:t>High likelihood of benefit (prescription recommended)</a:t>
              </a:r>
              <a:endParaRPr lang="en-US" sz="1400">
                <a:solidFill>
                  <a:schemeClr val="bg1"/>
                </a:solidFill>
                <a:latin typeface="Poppins"/>
                <a:cs typeface="Poppins"/>
              </a:endParaRPr>
            </a:p>
            <a:p>
              <a:pPr algn="ctr"/>
              <a:endParaRPr lang="en-US" sz="1600">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DB838245-8A3A-4648-95CC-4BF433D8ACDC}"/>
                </a:ext>
              </a:extLst>
            </p:cNvPr>
            <p:cNvSpPr txBox="1"/>
            <p:nvPr/>
          </p:nvSpPr>
          <p:spPr>
            <a:xfrm>
              <a:off x="6115800" y="3338788"/>
              <a:ext cx="2950016" cy="1569660"/>
            </a:xfrm>
            <a:prstGeom prst="rect">
              <a:avLst/>
            </a:prstGeom>
            <a:noFill/>
            <a:ln>
              <a:noFill/>
            </a:ln>
          </p:spPr>
          <p:txBody>
            <a:bodyPr wrap="square" lIns="91440" tIns="45720" rIns="91440" bIns="45720" rtlCol="0" anchor="t">
              <a:spAutoFit/>
            </a:bodyPr>
            <a:lstStyle/>
            <a:p>
              <a:pPr algn="ctr"/>
              <a:endParaRPr lang="en-US" sz="2400"/>
            </a:p>
            <a:p>
              <a:pPr algn="ctr"/>
              <a:r>
                <a:rPr lang="en-US">
                  <a:solidFill>
                    <a:schemeClr val="bg1"/>
                  </a:solidFill>
                  <a:latin typeface="Poppins"/>
                  <a:cs typeface="Poppins"/>
                </a:rPr>
                <a:t>Poor PEP Indication:</a:t>
              </a:r>
            </a:p>
            <a:p>
              <a:pPr algn="ctr"/>
              <a:r>
                <a:rPr lang="en-US">
                  <a:solidFill>
                    <a:schemeClr val="bg1"/>
                  </a:solidFill>
                  <a:latin typeface="Poppins"/>
                  <a:cs typeface="Poppins"/>
                </a:rPr>
                <a:t>Low likelihood of benefit</a:t>
              </a:r>
            </a:p>
            <a:p>
              <a:pPr algn="ctr"/>
              <a:endParaRPr lang="en-US" sz="1200">
                <a:solidFill>
                  <a:schemeClr val="bg1"/>
                </a:solidFill>
              </a:endParaRPr>
            </a:p>
            <a:p>
              <a:pPr algn="ctr"/>
              <a:endParaRPr lang="en-US" sz="1200"/>
            </a:p>
            <a:p>
              <a:pPr algn="ctr"/>
              <a:endParaRPr lang="en-US" sz="1200"/>
            </a:p>
          </p:txBody>
        </p:sp>
        <p:sp>
          <p:nvSpPr>
            <p:cNvPr id="19" name="TextBox 18">
              <a:extLst>
                <a:ext uri="{FF2B5EF4-FFF2-40B4-BE49-F238E27FC236}">
                  <a16:creationId xmlns:a16="http://schemas.microsoft.com/office/drawing/2014/main" id="{89E8FA02-3F01-4713-BF50-F665A02CB960}"/>
                </a:ext>
              </a:extLst>
            </p:cNvPr>
            <p:cNvSpPr txBox="1"/>
            <p:nvPr/>
          </p:nvSpPr>
          <p:spPr>
            <a:xfrm>
              <a:off x="6115800" y="1733789"/>
              <a:ext cx="2950016" cy="1908215"/>
            </a:xfrm>
            <a:prstGeom prst="rect">
              <a:avLst/>
            </a:prstGeom>
            <a:noFill/>
            <a:ln>
              <a:noFill/>
            </a:ln>
          </p:spPr>
          <p:txBody>
            <a:bodyPr wrap="square" lIns="91440" tIns="45720" rIns="91440" bIns="45720" rtlCol="0" anchor="t">
              <a:spAutoFit/>
            </a:bodyPr>
            <a:lstStyle/>
            <a:p>
              <a:pPr algn="ctr"/>
              <a:endParaRPr lang="en-US" sz="2400"/>
            </a:p>
            <a:p>
              <a:pPr algn="ctr"/>
              <a:r>
                <a:rPr lang="en-US" sz="2000">
                  <a:solidFill>
                    <a:schemeClr val="bg1"/>
                  </a:solidFill>
                  <a:latin typeface="Poppins"/>
                  <a:cs typeface="Poppins"/>
                </a:rPr>
                <a:t>Moderate PEP Indication: </a:t>
              </a:r>
              <a:endParaRPr lang="en-US" sz="2000">
                <a:solidFill>
                  <a:schemeClr val="bg1"/>
                </a:solidFill>
                <a:latin typeface="Poppins" panose="00000500000000000000" pitchFamily="2" charset="0"/>
                <a:cs typeface="Poppins" panose="00000500000000000000" pitchFamily="2" charset="0"/>
              </a:endParaRPr>
            </a:p>
            <a:p>
              <a:pPr algn="ctr"/>
              <a:r>
                <a:rPr lang="en-US" sz="2000">
                  <a:solidFill>
                    <a:schemeClr val="bg1"/>
                  </a:solidFill>
                  <a:latin typeface="Poppins"/>
                  <a:cs typeface="Poppins"/>
                </a:rPr>
                <a:t>possibly beneficial</a:t>
              </a:r>
              <a:br>
                <a:rPr lang="en-US" sz="1600">
                  <a:latin typeface="Poppins" panose="00000500000000000000" pitchFamily="2" charset="0"/>
                  <a:cs typeface="Poppins" panose="00000500000000000000" pitchFamily="2" charset="0"/>
                </a:rPr>
              </a:br>
              <a:endParaRPr lang="en-US" sz="1600">
                <a:solidFill>
                  <a:schemeClr val="bg1"/>
                </a:solidFill>
                <a:latin typeface="Poppins" panose="00000500000000000000" pitchFamily="2" charset="0"/>
                <a:cs typeface="Poppins" panose="00000500000000000000" pitchFamily="2" charset="0"/>
              </a:endParaRPr>
            </a:p>
            <a:p>
              <a:pPr algn="ctr"/>
              <a:endParaRPr lang="en-US"/>
            </a:p>
          </p:txBody>
        </p:sp>
      </p:grpSp>
      <p:sp>
        <p:nvSpPr>
          <p:cNvPr id="2" name="Rectangle 1">
            <a:extLst>
              <a:ext uri="{FF2B5EF4-FFF2-40B4-BE49-F238E27FC236}">
                <a16:creationId xmlns:a16="http://schemas.microsoft.com/office/drawing/2014/main" id="{C791C1D2-50A0-4844-AC4B-2036CD3489CE}"/>
              </a:ext>
            </a:extLst>
          </p:cNvPr>
          <p:cNvSpPr/>
          <p:nvPr/>
        </p:nvSpPr>
        <p:spPr>
          <a:xfrm>
            <a:off x="88196" y="5240336"/>
            <a:ext cx="2182240" cy="15308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solidFill>
                <a:latin typeface="Poppins"/>
                <a:cs typeface="Poppins"/>
              </a:rPr>
              <a:t>Use clinical judgement to carefully weigh pros and cons of starting PEP before </a:t>
            </a:r>
            <a:r>
              <a:rPr lang="en-US" sz="1600" err="1">
                <a:solidFill>
                  <a:schemeClr val="tx1"/>
                </a:solidFill>
                <a:latin typeface="Poppins"/>
                <a:cs typeface="Poppins"/>
              </a:rPr>
              <a:t>PrEP</a:t>
            </a:r>
            <a:endParaRPr lang="en-US" sz="1600">
              <a:solidFill>
                <a:schemeClr val="tx1"/>
              </a:solidFill>
              <a:latin typeface="Poppins"/>
              <a:cs typeface="Poppins"/>
            </a:endParaRPr>
          </a:p>
        </p:txBody>
      </p:sp>
      <p:cxnSp>
        <p:nvCxnSpPr>
          <p:cNvPr id="4" name="Straight Arrow Connector 3">
            <a:extLst>
              <a:ext uri="{FF2B5EF4-FFF2-40B4-BE49-F238E27FC236}">
                <a16:creationId xmlns:a16="http://schemas.microsoft.com/office/drawing/2014/main" id="{11419B43-6326-4E24-808D-6D379E133D41}"/>
              </a:ext>
            </a:extLst>
          </p:cNvPr>
          <p:cNvCxnSpPr>
            <a:cxnSpLocks/>
          </p:cNvCxnSpPr>
          <p:nvPr/>
        </p:nvCxnSpPr>
        <p:spPr>
          <a:xfrm flipV="1">
            <a:off x="2276475" y="4891876"/>
            <a:ext cx="1057611" cy="148134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D1E341-340B-4813-AD98-CAA045B90BE4}"/>
              </a:ext>
            </a:extLst>
          </p:cNvPr>
          <p:cNvCxnSpPr>
            <a:cxnSpLocks/>
          </p:cNvCxnSpPr>
          <p:nvPr/>
        </p:nvCxnSpPr>
        <p:spPr>
          <a:xfrm flipH="1">
            <a:off x="8745153" y="2315977"/>
            <a:ext cx="1160847" cy="837030"/>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922524C-850E-D314-B837-2785C9EF1531}"/>
              </a:ext>
            </a:extLst>
          </p:cNvPr>
          <p:cNvCxnSpPr>
            <a:cxnSpLocks/>
          </p:cNvCxnSpPr>
          <p:nvPr/>
        </p:nvCxnSpPr>
        <p:spPr>
          <a:xfrm>
            <a:off x="2878770" y="1556701"/>
            <a:ext cx="0" cy="36793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86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957AD3-D883-E1EB-0CC7-A013F977F1BD}"/>
              </a:ext>
            </a:extLst>
          </p:cNvPr>
          <p:cNvSpPr/>
          <p:nvPr/>
        </p:nvSpPr>
        <p:spPr>
          <a:xfrm>
            <a:off x="11220450" y="0"/>
            <a:ext cx="9715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2D6822-004F-4BC9-8729-7CBEB8BA7283}"/>
              </a:ext>
            </a:extLst>
          </p:cNvPr>
          <p:cNvSpPr>
            <a:spLocks noGrp="1"/>
          </p:cNvSpPr>
          <p:nvPr>
            <p:ph type="title"/>
          </p:nvPr>
        </p:nvSpPr>
        <p:spPr>
          <a:xfrm>
            <a:off x="0" y="0"/>
            <a:ext cx="12192000" cy="1000125"/>
          </a:xfrm>
          <a:solidFill>
            <a:schemeClr val="accent1"/>
          </a:solidFill>
        </p:spPr>
        <p:txBody>
          <a:bodyPr/>
          <a:lstStyle/>
          <a:p>
            <a:r>
              <a:rPr lang="en-US">
                <a:solidFill>
                  <a:schemeClr val="bg1"/>
                </a:solidFill>
              </a:rPr>
              <a:t>Step 2: Initial Visit—all methods</a:t>
            </a:r>
          </a:p>
        </p:txBody>
      </p:sp>
      <p:sp>
        <p:nvSpPr>
          <p:cNvPr id="5" name="Content Placeholder 1">
            <a:extLst>
              <a:ext uri="{FF2B5EF4-FFF2-40B4-BE49-F238E27FC236}">
                <a16:creationId xmlns:a16="http://schemas.microsoft.com/office/drawing/2014/main" id="{37C8A52C-C563-444C-A242-EA1BF7A2CDBF}"/>
              </a:ext>
            </a:extLst>
          </p:cNvPr>
          <p:cNvSpPr txBox="1">
            <a:spLocks/>
          </p:cNvSpPr>
          <p:nvPr/>
        </p:nvSpPr>
        <p:spPr>
          <a:xfrm>
            <a:off x="400050" y="1195652"/>
            <a:ext cx="11070691" cy="533189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accent3"/>
              </a:buClr>
              <a:buNone/>
            </a:pPr>
            <a:r>
              <a:rPr lang="en-US" sz="1800" b="1">
                <a:solidFill>
                  <a:schemeClr val="accent3"/>
                </a:solidFill>
                <a:latin typeface="Poppins"/>
                <a:cs typeface="Poppins"/>
              </a:rPr>
              <a:t>Assess for PEP regardless of PrEP method being considered.</a:t>
            </a:r>
          </a:p>
          <a:p>
            <a:pPr marL="457200" lvl="1" indent="0">
              <a:buClr>
                <a:schemeClr val="accent3"/>
              </a:buClr>
              <a:buNone/>
            </a:pPr>
            <a:br>
              <a:rPr lang="en-US" sz="1800" b="1">
                <a:latin typeface="Poppins" panose="00000500000000000000" pitchFamily="2" charset="0"/>
                <a:cs typeface="Poppins" panose="00000500000000000000" pitchFamily="2" charset="0"/>
              </a:rPr>
            </a:br>
            <a:r>
              <a:rPr lang="en-US" sz="1800">
                <a:latin typeface="Poppins" panose="00000500000000000000" pitchFamily="2" charset="0"/>
                <a:cs typeface="Poppins" panose="00000500000000000000" pitchFamily="2" charset="0"/>
              </a:rPr>
              <a:t>If high PEP indication:</a:t>
            </a:r>
            <a:endParaRPr lang="en-US" sz="1800">
              <a:solidFill>
                <a:schemeClr val="accent2"/>
              </a:solidFill>
              <a:latin typeface="Poppins" panose="00000500000000000000" pitchFamily="2" charset="0"/>
              <a:cs typeface="Poppins" panose="00000500000000000000" pitchFamily="2" charset="0"/>
            </a:endParaRPr>
          </a:p>
          <a:p>
            <a:pPr lvl="2">
              <a:buClr>
                <a:schemeClr val="accent3"/>
              </a:buClr>
              <a:buFont typeface="Wingdings" panose="05000000000000000000" pitchFamily="2" charset="2"/>
              <a:buChar char="§"/>
            </a:pPr>
            <a:r>
              <a:rPr lang="en-US" sz="1800" b="1">
                <a:latin typeface="Poppins"/>
                <a:cs typeface="Poppins"/>
              </a:rPr>
              <a:t>CAB PrEP: </a:t>
            </a:r>
            <a:r>
              <a:rPr lang="en-US" sz="1800">
                <a:latin typeface="Poppins"/>
                <a:cs typeface="Poppins"/>
              </a:rPr>
              <a:t>Do not initiate CAB PrEP. Request expedited RNA PCR on sample collected same day as RDT (prior to PEP) through CATALYST. </a:t>
            </a:r>
            <a:r>
              <a:rPr lang="en-US" sz="1800" b="1">
                <a:latin typeface="Poppins"/>
                <a:cs typeface="Poppins"/>
              </a:rPr>
              <a:t>Do not wait for RNA PCR result to start PEP. </a:t>
            </a:r>
          </a:p>
          <a:p>
            <a:pPr lvl="3">
              <a:buClr>
                <a:schemeClr val="accent3"/>
              </a:buClr>
              <a:buFont typeface="Wingdings" panose="05000000000000000000" pitchFamily="2" charset="2"/>
              <a:buChar char="§"/>
            </a:pPr>
            <a:r>
              <a:rPr lang="en-US" sz="1600">
                <a:latin typeface="Poppins"/>
                <a:cs typeface="Poppins"/>
              </a:rPr>
              <a:t>If RNA detectable, refer to HIV care and treatment for HIV confirmation</a:t>
            </a:r>
          </a:p>
          <a:p>
            <a:pPr lvl="3">
              <a:buClr>
                <a:schemeClr val="accent3"/>
              </a:buClr>
              <a:buFont typeface="Wingdings" panose="05000000000000000000" pitchFamily="2" charset="2"/>
              <a:buChar char="§"/>
            </a:pPr>
            <a:r>
              <a:rPr lang="en-US" sz="1600">
                <a:latin typeface="Poppins"/>
                <a:cs typeface="Poppins"/>
              </a:rPr>
              <a:t>If RNA undetectable, complete 28-day PEP course</a:t>
            </a:r>
          </a:p>
          <a:p>
            <a:pPr lvl="2">
              <a:buClr>
                <a:schemeClr val="accent3"/>
              </a:buClr>
              <a:buFont typeface="Wingdings" panose="05000000000000000000" pitchFamily="2" charset="2"/>
              <a:buChar char="§"/>
            </a:pPr>
            <a:r>
              <a:rPr lang="en-US" sz="1800" b="1">
                <a:latin typeface="Poppins"/>
                <a:cs typeface="Poppins"/>
              </a:rPr>
              <a:t>Oral PrEP: </a:t>
            </a:r>
            <a:r>
              <a:rPr lang="en-US" sz="1800">
                <a:latin typeface="Poppins"/>
                <a:cs typeface="Poppins"/>
              </a:rPr>
              <a:t>Do not start oral PrEP</a:t>
            </a:r>
            <a:endParaRPr lang="en-US" sz="1800" b="1">
              <a:latin typeface="Poppins"/>
              <a:cs typeface="Poppins"/>
            </a:endParaRPr>
          </a:p>
          <a:p>
            <a:pPr lvl="2">
              <a:buClr>
                <a:schemeClr val="accent3"/>
              </a:buClr>
              <a:buFont typeface="Wingdings" panose="05000000000000000000" pitchFamily="2" charset="2"/>
              <a:buChar char="§"/>
            </a:pPr>
            <a:r>
              <a:rPr lang="en-US" sz="1800" b="1">
                <a:latin typeface="Poppins"/>
                <a:cs typeface="Poppins"/>
              </a:rPr>
              <a:t>PrEP ring:  </a:t>
            </a:r>
            <a:r>
              <a:rPr lang="en-US" sz="1800">
                <a:latin typeface="Poppins"/>
                <a:cs typeface="Poppins"/>
              </a:rPr>
              <a:t>Do not start PrEP ring</a:t>
            </a:r>
            <a:endParaRPr lang="en-US" sz="1800" b="1">
              <a:latin typeface="Poppins"/>
              <a:cs typeface="Poppins"/>
            </a:endParaRPr>
          </a:p>
          <a:p>
            <a:pPr marL="457200" lvl="1" indent="0">
              <a:buClr>
                <a:schemeClr val="accent3"/>
              </a:buClr>
              <a:buNone/>
            </a:pPr>
            <a:endParaRPr lang="en-US" sz="1800">
              <a:latin typeface="Poppins" panose="00000500000000000000" pitchFamily="2" charset="0"/>
              <a:cs typeface="Poppins" panose="00000500000000000000" pitchFamily="2" charset="0"/>
            </a:endParaRPr>
          </a:p>
          <a:p>
            <a:pPr marL="457200" lvl="1" indent="0">
              <a:buClr>
                <a:schemeClr val="accent3"/>
              </a:buClr>
              <a:buNone/>
            </a:pPr>
            <a:r>
              <a:rPr lang="en-US" sz="1800">
                <a:latin typeface="Poppins"/>
                <a:cs typeface="Poppins"/>
              </a:rPr>
              <a:t>Schedule follow-up in 28 days/after PEP</a:t>
            </a:r>
          </a:p>
          <a:p>
            <a:pPr lvl="2">
              <a:buClr>
                <a:schemeClr val="accent3"/>
              </a:buClr>
              <a:buFont typeface="Wingdings" panose="05000000000000000000" pitchFamily="2" charset="2"/>
              <a:buChar char="§"/>
            </a:pPr>
            <a:r>
              <a:rPr lang="en-US" sz="1800">
                <a:latin typeface="Poppins"/>
                <a:cs typeface="Poppins"/>
              </a:rPr>
              <a:t>Re-test with 3</a:t>
            </a:r>
            <a:r>
              <a:rPr lang="en-US" sz="1800" baseline="30000">
                <a:latin typeface="Poppins"/>
                <a:cs typeface="Poppins"/>
              </a:rPr>
              <a:t>rd</a:t>
            </a:r>
            <a:r>
              <a:rPr lang="en-US" sz="1800">
                <a:latin typeface="Poppins"/>
                <a:cs typeface="Poppins"/>
              </a:rPr>
              <a:t> Gen RDT</a:t>
            </a:r>
          </a:p>
          <a:p>
            <a:pPr lvl="3">
              <a:buClr>
                <a:schemeClr val="accent3"/>
              </a:buClr>
              <a:buFont typeface="Wingdings" panose="05000000000000000000" pitchFamily="2" charset="2"/>
              <a:buChar char="§"/>
            </a:pPr>
            <a:r>
              <a:rPr lang="en-US">
                <a:latin typeface="Poppins"/>
                <a:cs typeface="Poppins"/>
              </a:rPr>
              <a:t>If HIV-negative and </a:t>
            </a:r>
            <a:r>
              <a:rPr lang="en-US" b="1">
                <a:solidFill>
                  <a:schemeClr val="accent5"/>
                </a:solidFill>
                <a:latin typeface="Poppins"/>
                <a:cs typeface="Poppins"/>
              </a:rPr>
              <a:t>adherent</a:t>
            </a:r>
            <a:r>
              <a:rPr lang="en-US">
                <a:latin typeface="Poppins"/>
                <a:cs typeface="Poppins"/>
              </a:rPr>
              <a:t> to 28-day PEP course, transition to desired PrEP method (if otherwise clinically eligible)</a:t>
            </a:r>
          </a:p>
          <a:p>
            <a:pPr lvl="4">
              <a:buClr>
                <a:schemeClr val="accent3"/>
              </a:buClr>
              <a:buFont typeface="Wingdings" panose="05000000000000000000" pitchFamily="2" charset="2"/>
              <a:buChar char="§"/>
            </a:pPr>
            <a:r>
              <a:rPr lang="en-US" b="1">
                <a:latin typeface="Poppins"/>
                <a:cs typeface="Poppins"/>
              </a:rPr>
              <a:t>CAB PrEP: </a:t>
            </a:r>
            <a:r>
              <a:rPr lang="en-US">
                <a:latin typeface="Poppins"/>
                <a:cs typeface="Poppins"/>
              </a:rPr>
              <a:t>Request expedited RNA PCR per CATALYST study requirements</a:t>
            </a:r>
          </a:p>
          <a:p>
            <a:pPr lvl="3">
              <a:buClr>
                <a:schemeClr val="accent3"/>
              </a:buClr>
              <a:buFont typeface="Wingdings" panose="05000000000000000000" pitchFamily="2" charset="2"/>
              <a:buChar char="§"/>
            </a:pPr>
            <a:r>
              <a:rPr lang="en-US">
                <a:latin typeface="Poppins"/>
                <a:cs typeface="Poppins"/>
              </a:rPr>
              <a:t>If HIV-negative but </a:t>
            </a:r>
            <a:r>
              <a:rPr lang="en-US" b="1">
                <a:solidFill>
                  <a:schemeClr val="accent2"/>
                </a:solidFill>
                <a:latin typeface="Poppins"/>
                <a:cs typeface="Poppins"/>
              </a:rPr>
              <a:t>not adherent </a:t>
            </a:r>
            <a:r>
              <a:rPr lang="en-US">
                <a:latin typeface="Poppins"/>
                <a:cs typeface="Poppins"/>
              </a:rPr>
              <a:t>to 28-day PEP course, re-screen for PEP indication and assess for AHI</a:t>
            </a:r>
            <a:endParaRPr lang="en-US">
              <a:latin typeface="Poppins" panose="00000500000000000000" pitchFamily="2" charset="0"/>
              <a:cs typeface="Poppins" panose="00000500000000000000" pitchFamily="2" charset="0"/>
            </a:endParaRPr>
          </a:p>
        </p:txBody>
      </p:sp>
      <p:sp>
        <p:nvSpPr>
          <p:cNvPr id="4" name="Rectangle: Rounded Corners 3">
            <a:extLst>
              <a:ext uri="{FF2B5EF4-FFF2-40B4-BE49-F238E27FC236}">
                <a16:creationId xmlns:a16="http://schemas.microsoft.com/office/drawing/2014/main" id="{72354180-4ED6-A30C-DDB4-8848F826878F}"/>
              </a:ext>
            </a:extLst>
          </p:cNvPr>
          <p:cNvSpPr/>
          <p:nvPr/>
        </p:nvSpPr>
        <p:spPr>
          <a:xfrm>
            <a:off x="9550968" y="1097998"/>
            <a:ext cx="2522664" cy="8826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sz="1400">
                <a:solidFill>
                  <a:schemeClr val="bg1"/>
                </a:solidFill>
                <a:latin typeface="Poppins"/>
                <a:ea typeface="Poppins Light" panose="00000400000000000000" pitchFamily="2" charset="0"/>
                <a:cs typeface="Poppins"/>
              </a:rPr>
              <a:t>PEP</a:t>
            </a:r>
            <a:r>
              <a:rPr lang="en-US" sz="1400">
                <a:solidFill>
                  <a:schemeClr val="bg1"/>
                </a:solidFill>
                <a:effectLst/>
                <a:latin typeface="Poppins"/>
                <a:ea typeface="Poppins Light" panose="00000400000000000000" pitchFamily="2" charset="0"/>
                <a:cs typeface="Poppins"/>
              </a:rPr>
              <a:t> use can be an indicator of clients who may benefit from </a:t>
            </a:r>
            <a:r>
              <a:rPr lang="en-US" sz="1400">
                <a:solidFill>
                  <a:schemeClr val="bg1"/>
                </a:solidFill>
                <a:latin typeface="Poppins"/>
                <a:ea typeface="Poppins Light" panose="00000400000000000000" pitchFamily="2" charset="0"/>
                <a:cs typeface="Poppins"/>
              </a:rPr>
              <a:t>PrEP</a:t>
            </a:r>
            <a:endParaRPr lang="en-US" sz="1400">
              <a:solidFill>
                <a:schemeClr val="bg1"/>
              </a:solidFill>
              <a:effectLst/>
              <a:latin typeface="Poppins"/>
              <a:ea typeface="Poppins Light" panose="00000400000000000000" pitchFamily="2" charset="0"/>
              <a:cs typeface="Poppins"/>
            </a:endParaRPr>
          </a:p>
        </p:txBody>
      </p:sp>
    </p:spTree>
    <p:extLst>
      <p:ext uri="{BB962C8B-B14F-4D97-AF65-F5344CB8AC3E}">
        <p14:creationId xmlns:p14="http://schemas.microsoft.com/office/powerpoint/2010/main" val="169044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1E4CB-307A-1BE0-57AD-78373AE96BC6}"/>
              </a:ext>
            </a:extLst>
          </p:cNvPr>
          <p:cNvSpPr/>
          <p:nvPr/>
        </p:nvSpPr>
        <p:spPr>
          <a:xfrm>
            <a:off x="11220450" y="0"/>
            <a:ext cx="9715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37C8A52C-C563-444C-A242-EA1BF7A2CDBF}"/>
              </a:ext>
            </a:extLst>
          </p:cNvPr>
          <p:cNvSpPr txBox="1">
            <a:spLocks/>
          </p:cNvSpPr>
          <p:nvPr/>
        </p:nvSpPr>
        <p:spPr>
          <a:xfrm>
            <a:off x="318052" y="1086321"/>
            <a:ext cx="11529391" cy="56424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chemeClr val="accent3"/>
              </a:buClr>
              <a:buNone/>
            </a:pPr>
            <a:r>
              <a:rPr lang="en-US" sz="1600" b="1">
                <a:solidFill>
                  <a:schemeClr val="accent3"/>
                </a:solidFill>
                <a:latin typeface="Poppins"/>
                <a:cs typeface="Poppins"/>
              </a:rPr>
              <a:t>Assess for PEP regardless of </a:t>
            </a:r>
            <a:r>
              <a:rPr lang="en-US" sz="1600" b="1" err="1">
                <a:solidFill>
                  <a:schemeClr val="accent3"/>
                </a:solidFill>
                <a:latin typeface="Poppins"/>
                <a:cs typeface="Poppins"/>
              </a:rPr>
              <a:t>PrEP</a:t>
            </a:r>
            <a:r>
              <a:rPr lang="en-US" sz="1600" b="1">
                <a:solidFill>
                  <a:schemeClr val="accent3"/>
                </a:solidFill>
                <a:latin typeface="Poppins"/>
                <a:cs typeface="Poppins"/>
              </a:rPr>
              <a:t> method being used.</a:t>
            </a:r>
          </a:p>
          <a:p>
            <a:pPr marL="457200" lvl="1" indent="0">
              <a:lnSpc>
                <a:spcPct val="100000"/>
              </a:lnSpc>
              <a:buClr>
                <a:schemeClr val="accent3"/>
              </a:buClr>
              <a:buNone/>
            </a:pPr>
            <a:endParaRPr lang="en-US" sz="800">
              <a:solidFill>
                <a:schemeClr val="accent3"/>
              </a:solidFill>
              <a:latin typeface="Poppins" panose="00000500000000000000" pitchFamily="2" charset="0"/>
              <a:cs typeface="Poppins" panose="00000500000000000000" pitchFamily="2" charset="0"/>
            </a:endParaRPr>
          </a:p>
          <a:p>
            <a:pPr marL="457200" lvl="1" indent="0">
              <a:lnSpc>
                <a:spcPct val="100000"/>
              </a:lnSpc>
              <a:buClr>
                <a:schemeClr val="accent3"/>
              </a:buClr>
              <a:buNone/>
            </a:pPr>
            <a:r>
              <a:rPr lang="en-US" sz="1400">
                <a:latin typeface="Poppins"/>
                <a:cs typeface="Poppins"/>
              </a:rPr>
              <a:t>If</a:t>
            </a:r>
            <a:r>
              <a:rPr lang="en-US" sz="1400" b="1">
                <a:latin typeface="Poppins"/>
                <a:cs typeface="Poppins"/>
              </a:rPr>
              <a:t> </a:t>
            </a:r>
            <a:r>
              <a:rPr lang="en-US" sz="1400" b="1">
                <a:solidFill>
                  <a:schemeClr val="accent5"/>
                </a:solidFill>
                <a:latin typeface="Poppins"/>
                <a:cs typeface="Poppins"/>
              </a:rPr>
              <a:t>adherent</a:t>
            </a:r>
            <a:r>
              <a:rPr lang="en-US" sz="1400" b="1">
                <a:latin typeface="Poppins"/>
                <a:cs typeface="Poppins"/>
              </a:rPr>
              <a:t> </a:t>
            </a:r>
            <a:r>
              <a:rPr lang="en-US" sz="1400">
                <a:latin typeface="Poppins"/>
                <a:cs typeface="Poppins"/>
              </a:rPr>
              <a:t>to </a:t>
            </a:r>
            <a:r>
              <a:rPr lang="en-US" sz="1400" err="1">
                <a:latin typeface="Poppins"/>
                <a:cs typeface="Poppins"/>
              </a:rPr>
              <a:t>PrEP</a:t>
            </a:r>
            <a:r>
              <a:rPr lang="en-US" sz="1400">
                <a:latin typeface="Poppins"/>
                <a:cs typeface="Poppins"/>
              </a:rPr>
              <a:t> method</a:t>
            </a:r>
            <a:r>
              <a:rPr lang="en-US" sz="1400" b="1">
                <a:latin typeface="Poppins"/>
                <a:cs typeface="Poppins"/>
              </a:rPr>
              <a:t>:</a:t>
            </a:r>
            <a:endParaRPr lang="en-US" sz="1400" b="1">
              <a:highlight>
                <a:srgbClr val="FFFF00"/>
              </a:highlight>
              <a:latin typeface="Poppins"/>
              <a:cs typeface="Poppins"/>
            </a:endParaRPr>
          </a:p>
          <a:p>
            <a:pPr lvl="1">
              <a:lnSpc>
                <a:spcPct val="100000"/>
              </a:lnSpc>
            </a:pPr>
            <a:r>
              <a:rPr lang="en-US" sz="1400" b="1">
                <a:latin typeface="Poppins"/>
                <a:cs typeface="Poppins"/>
              </a:rPr>
              <a:t>CAB PrEP: </a:t>
            </a:r>
            <a:r>
              <a:rPr lang="en-US" sz="1400">
                <a:latin typeface="Poppins"/>
                <a:cs typeface="Poppins"/>
              </a:rPr>
              <a:t>continue method (don’t switch to PEP, but document timing and exposure details)</a:t>
            </a:r>
          </a:p>
          <a:p>
            <a:pPr lvl="1">
              <a:lnSpc>
                <a:spcPct val="100000"/>
              </a:lnSpc>
            </a:pPr>
            <a:r>
              <a:rPr lang="en-US" sz="1400" b="1">
                <a:latin typeface="Poppins"/>
                <a:cs typeface="Poppins"/>
              </a:rPr>
              <a:t>Oral PrEP: </a:t>
            </a:r>
            <a:r>
              <a:rPr lang="en-US" sz="1400">
                <a:latin typeface="Poppins"/>
                <a:cs typeface="Poppins"/>
              </a:rPr>
              <a:t>continue method (don’t switch to PEP, but document timing and exposure details)</a:t>
            </a:r>
          </a:p>
          <a:p>
            <a:pPr lvl="1">
              <a:lnSpc>
                <a:spcPct val="100000"/>
              </a:lnSpc>
            </a:pPr>
            <a:r>
              <a:rPr lang="en-US" sz="1400" b="1">
                <a:latin typeface="Poppins"/>
                <a:cs typeface="Poppins"/>
              </a:rPr>
              <a:t>PrEP ring: </a:t>
            </a:r>
            <a:r>
              <a:rPr lang="en-US" sz="1400">
                <a:latin typeface="Poppins"/>
                <a:cs typeface="Poppins"/>
              </a:rPr>
              <a:t>offer client choice to stop PrEP ring and switch to PEP, if particularly high indication for PEP. If client chooses to continue with the PrEP ring, document recent exposure. Continue PrEP ring if lesser PEP indication. </a:t>
            </a:r>
            <a:endParaRPr lang="en-US" sz="1400">
              <a:highlight>
                <a:srgbClr val="FFFF00"/>
              </a:highlight>
              <a:latin typeface="Poppins"/>
              <a:cs typeface="Poppins"/>
            </a:endParaRPr>
          </a:p>
          <a:p>
            <a:pPr marL="457200" lvl="1" indent="0">
              <a:lnSpc>
                <a:spcPct val="100000"/>
              </a:lnSpc>
              <a:buClr>
                <a:schemeClr val="accent3"/>
              </a:buClr>
              <a:buNone/>
            </a:pPr>
            <a:endParaRPr lang="en-US" sz="700">
              <a:latin typeface="Poppins" panose="00000500000000000000" pitchFamily="2" charset="0"/>
              <a:cs typeface="Poppins" panose="00000500000000000000" pitchFamily="2" charset="0"/>
            </a:endParaRPr>
          </a:p>
          <a:p>
            <a:pPr marL="457200" lvl="1" indent="0">
              <a:lnSpc>
                <a:spcPct val="100000"/>
              </a:lnSpc>
              <a:buClr>
                <a:schemeClr val="accent3"/>
              </a:buClr>
              <a:buNone/>
            </a:pPr>
            <a:r>
              <a:rPr lang="en-US" sz="1400">
                <a:latin typeface="Poppins"/>
                <a:cs typeface="Poppins"/>
              </a:rPr>
              <a:t>If </a:t>
            </a:r>
            <a:r>
              <a:rPr lang="en-US" sz="1400" b="1">
                <a:solidFill>
                  <a:schemeClr val="accent2"/>
                </a:solidFill>
                <a:latin typeface="Poppins"/>
                <a:cs typeface="Poppins"/>
              </a:rPr>
              <a:t>non-adherent</a:t>
            </a:r>
            <a:r>
              <a:rPr lang="en-US" sz="1400">
                <a:solidFill>
                  <a:schemeClr val="accent2"/>
                </a:solidFill>
                <a:latin typeface="Poppins"/>
                <a:cs typeface="Poppins"/>
              </a:rPr>
              <a:t> </a:t>
            </a:r>
            <a:r>
              <a:rPr lang="en-US" sz="1400">
                <a:latin typeface="Poppins"/>
                <a:cs typeface="Poppins"/>
              </a:rPr>
              <a:t>to PrEP, and PEP is indicated, take a </a:t>
            </a:r>
            <a:r>
              <a:rPr lang="en-US" sz="1400" b="1">
                <a:latin typeface="Poppins"/>
                <a:cs typeface="Poppins"/>
              </a:rPr>
              <a:t>similar approach as for new clients</a:t>
            </a:r>
            <a:r>
              <a:rPr lang="en-US" sz="1400">
                <a:latin typeface="Poppins"/>
                <a:cs typeface="Poppins"/>
              </a:rPr>
              <a:t>:</a:t>
            </a:r>
          </a:p>
          <a:p>
            <a:pPr lvl="2">
              <a:buClr>
                <a:schemeClr val="accent3"/>
              </a:buClr>
              <a:buFont typeface="Wingdings" panose="05000000000000000000" pitchFamily="2" charset="2"/>
              <a:buChar char="§"/>
            </a:pPr>
            <a:r>
              <a:rPr lang="en-US" sz="1400" b="1">
                <a:latin typeface="Poppins"/>
                <a:cs typeface="Poppins"/>
              </a:rPr>
              <a:t>CAB PrEP: </a:t>
            </a:r>
            <a:r>
              <a:rPr lang="en-US" sz="1400">
                <a:latin typeface="Poppins"/>
                <a:cs typeface="Poppins"/>
              </a:rPr>
              <a:t>Stop CAB PrEP. Request expedited RNA PCR on sample collected same day as RDT (prior to PEP) through CATALYST. Offer PEP. </a:t>
            </a:r>
            <a:r>
              <a:rPr lang="en-US" sz="1400" b="1">
                <a:latin typeface="Poppins"/>
                <a:cs typeface="Poppins"/>
              </a:rPr>
              <a:t>Do not wait for RNA PCR result to start PEP. </a:t>
            </a:r>
          </a:p>
          <a:p>
            <a:pPr lvl="3">
              <a:buClr>
                <a:schemeClr val="accent3"/>
              </a:buClr>
              <a:buFont typeface="Wingdings" panose="05000000000000000000" pitchFamily="2" charset="2"/>
              <a:buChar char="§"/>
            </a:pPr>
            <a:r>
              <a:rPr lang="en-US" sz="1400">
                <a:latin typeface="Poppins"/>
                <a:cs typeface="Poppins"/>
              </a:rPr>
              <a:t>If RNA detectable, refer to HIV care and treatment for HIV confirmation</a:t>
            </a:r>
          </a:p>
          <a:p>
            <a:pPr lvl="3">
              <a:buClr>
                <a:schemeClr val="accent3"/>
              </a:buClr>
              <a:buFont typeface="Wingdings" panose="05000000000000000000" pitchFamily="2" charset="2"/>
              <a:buChar char="§"/>
            </a:pPr>
            <a:r>
              <a:rPr lang="en-US" sz="1400">
                <a:latin typeface="Poppins"/>
                <a:cs typeface="Poppins"/>
              </a:rPr>
              <a:t>If RNA undetectable, complete 28-day PEP course</a:t>
            </a:r>
          </a:p>
          <a:p>
            <a:pPr lvl="2">
              <a:lnSpc>
                <a:spcPct val="100000"/>
              </a:lnSpc>
              <a:buClr>
                <a:schemeClr val="accent3"/>
              </a:buClr>
              <a:buFont typeface="Wingdings" panose="05000000000000000000" pitchFamily="2" charset="2"/>
              <a:buChar char="§"/>
            </a:pPr>
            <a:r>
              <a:rPr lang="en-US" sz="1400" b="1">
                <a:latin typeface="Poppins"/>
                <a:cs typeface="Poppins"/>
              </a:rPr>
              <a:t>Oral PrEP: </a:t>
            </a:r>
            <a:r>
              <a:rPr lang="en-US" sz="1400">
                <a:latin typeface="Poppins"/>
                <a:cs typeface="Poppins"/>
              </a:rPr>
              <a:t>Stop oral PrEP and offer PEP</a:t>
            </a:r>
          </a:p>
          <a:p>
            <a:pPr lvl="2">
              <a:lnSpc>
                <a:spcPct val="100000"/>
              </a:lnSpc>
              <a:buClr>
                <a:schemeClr val="accent3"/>
              </a:buClr>
              <a:buFont typeface="Wingdings" panose="05000000000000000000" pitchFamily="2" charset="2"/>
              <a:buChar char="§"/>
            </a:pPr>
            <a:r>
              <a:rPr lang="en-US" sz="1400" b="1">
                <a:latin typeface="Poppins"/>
                <a:cs typeface="Poppins"/>
              </a:rPr>
              <a:t>PrEP ring: </a:t>
            </a:r>
            <a:r>
              <a:rPr lang="en-US" sz="1400">
                <a:latin typeface="Poppins"/>
                <a:cs typeface="Poppins"/>
              </a:rPr>
              <a:t>Stop PrEP ring and offer PEP</a:t>
            </a:r>
            <a:endParaRPr lang="en-US" sz="1400" b="1">
              <a:latin typeface="Poppins"/>
              <a:cs typeface="Poppins"/>
            </a:endParaRPr>
          </a:p>
          <a:p>
            <a:pPr marL="457200" lvl="1" indent="0">
              <a:buClr>
                <a:schemeClr val="accent3"/>
              </a:buClr>
              <a:buNone/>
            </a:pPr>
            <a:endParaRPr lang="en-US" sz="1400">
              <a:latin typeface="Poppins"/>
              <a:cs typeface="Poppins"/>
            </a:endParaRPr>
          </a:p>
          <a:p>
            <a:pPr marL="457200" lvl="1" indent="0">
              <a:buClr>
                <a:schemeClr val="accent3"/>
              </a:buClr>
              <a:buNone/>
            </a:pPr>
            <a:r>
              <a:rPr lang="en-US" sz="1400">
                <a:latin typeface="Poppins"/>
                <a:cs typeface="Poppins"/>
              </a:rPr>
              <a:t>Schedule follow-up in 28 days/after PEP</a:t>
            </a:r>
          </a:p>
          <a:p>
            <a:pPr lvl="2">
              <a:buClr>
                <a:schemeClr val="accent3"/>
              </a:buClr>
              <a:buFont typeface="Wingdings" panose="05000000000000000000" pitchFamily="2" charset="2"/>
              <a:buChar char="§"/>
            </a:pPr>
            <a:r>
              <a:rPr lang="en-US" sz="1400">
                <a:latin typeface="Poppins"/>
                <a:cs typeface="Poppins"/>
              </a:rPr>
              <a:t>Re-test with 3</a:t>
            </a:r>
            <a:r>
              <a:rPr lang="en-US" sz="1400" baseline="30000">
                <a:latin typeface="Poppins"/>
                <a:cs typeface="Poppins"/>
              </a:rPr>
              <a:t>rd</a:t>
            </a:r>
            <a:r>
              <a:rPr lang="en-US" sz="1400">
                <a:latin typeface="Poppins"/>
                <a:cs typeface="Poppins"/>
              </a:rPr>
              <a:t> Gen RDT</a:t>
            </a:r>
          </a:p>
          <a:p>
            <a:pPr lvl="3">
              <a:buClr>
                <a:schemeClr val="accent3"/>
              </a:buClr>
              <a:buFont typeface="Wingdings" panose="05000000000000000000" pitchFamily="2" charset="2"/>
              <a:buChar char="§"/>
            </a:pPr>
            <a:r>
              <a:rPr lang="en-US" sz="1400">
                <a:latin typeface="Poppins"/>
                <a:cs typeface="Poppins"/>
              </a:rPr>
              <a:t>If HIV-negative and </a:t>
            </a:r>
            <a:r>
              <a:rPr lang="en-US" sz="1400" b="1">
                <a:solidFill>
                  <a:schemeClr val="accent5"/>
                </a:solidFill>
                <a:latin typeface="Poppins"/>
                <a:cs typeface="Poppins"/>
              </a:rPr>
              <a:t>adherent</a:t>
            </a:r>
            <a:r>
              <a:rPr lang="en-US" sz="1400">
                <a:latin typeface="Poppins"/>
                <a:cs typeface="Poppins"/>
              </a:rPr>
              <a:t> to 28-day PEP course, transition to desired PrEP method (if otherwise clinically eligible)</a:t>
            </a:r>
          </a:p>
          <a:p>
            <a:pPr lvl="4">
              <a:buClr>
                <a:schemeClr val="accent3"/>
              </a:buClr>
              <a:buFont typeface="Wingdings" panose="05000000000000000000" pitchFamily="2" charset="2"/>
              <a:buChar char="§"/>
            </a:pPr>
            <a:r>
              <a:rPr lang="en-US" sz="1400" b="1">
                <a:latin typeface="Poppins"/>
                <a:cs typeface="Poppins"/>
              </a:rPr>
              <a:t>CAB PrEP: </a:t>
            </a:r>
            <a:r>
              <a:rPr lang="en-US" sz="1400">
                <a:latin typeface="Poppins"/>
                <a:cs typeface="Poppins"/>
              </a:rPr>
              <a:t>Request expedited RNA PCR per CATALYST study requirements</a:t>
            </a:r>
          </a:p>
          <a:p>
            <a:pPr lvl="3">
              <a:buClr>
                <a:schemeClr val="accent3"/>
              </a:buClr>
              <a:buFont typeface="Wingdings" panose="05000000000000000000" pitchFamily="2" charset="2"/>
              <a:buChar char="§"/>
            </a:pPr>
            <a:r>
              <a:rPr lang="en-US" sz="1400">
                <a:latin typeface="Poppins"/>
                <a:cs typeface="Poppins"/>
              </a:rPr>
              <a:t>If HIV-negative but </a:t>
            </a:r>
            <a:r>
              <a:rPr lang="en-US" sz="1400" b="1">
                <a:solidFill>
                  <a:schemeClr val="accent2"/>
                </a:solidFill>
                <a:latin typeface="Poppins"/>
                <a:cs typeface="Poppins"/>
              </a:rPr>
              <a:t>not adherent </a:t>
            </a:r>
            <a:r>
              <a:rPr lang="en-US" sz="1400">
                <a:latin typeface="Poppins"/>
                <a:cs typeface="Poppins"/>
              </a:rPr>
              <a:t>to 28-day PEP course, re-screen for PEP indication and assess for AHI</a:t>
            </a:r>
            <a:endParaRPr lang="en-US" sz="1400">
              <a:latin typeface="Poppins" panose="00000500000000000000" pitchFamily="2" charset="0"/>
              <a:cs typeface="Poppins" panose="00000500000000000000" pitchFamily="2" charset="0"/>
            </a:endParaRPr>
          </a:p>
        </p:txBody>
      </p:sp>
      <p:sp>
        <p:nvSpPr>
          <p:cNvPr id="4" name="Title 2">
            <a:extLst>
              <a:ext uri="{FF2B5EF4-FFF2-40B4-BE49-F238E27FC236}">
                <a16:creationId xmlns:a16="http://schemas.microsoft.com/office/drawing/2014/main" id="{9C15C445-4966-4966-1B28-8EDD16D9321A}"/>
              </a:ext>
            </a:extLst>
          </p:cNvPr>
          <p:cNvSpPr txBox="1">
            <a:spLocks/>
          </p:cNvSpPr>
          <p:nvPr/>
        </p:nvSpPr>
        <p:spPr>
          <a:xfrm>
            <a:off x="0" y="-14024"/>
            <a:ext cx="12192000" cy="1000125"/>
          </a:xfrm>
          <a:prstGeom prst="rect">
            <a:avLst/>
          </a:prstGeom>
          <a:solidFill>
            <a:schemeClr val="accent1"/>
          </a:solidFill>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US">
                <a:solidFill>
                  <a:schemeClr val="bg1"/>
                </a:solidFill>
              </a:rPr>
              <a:t>Step 2: Follow-up Visits—all methods</a:t>
            </a:r>
          </a:p>
        </p:txBody>
      </p:sp>
    </p:spTree>
    <p:extLst>
      <p:ext uri="{BB962C8B-B14F-4D97-AF65-F5344CB8AC3E}">
        <p14:creationId xmlns:p14="http://schemas.microsoft.com/office/powerpoint/2010/main" val="364518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7B17EC-EA92-46B6-BAC3-35714818845F}"/>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a:off x="0" y="-1"/>
            <a:ext cx="9059674" cy="6858001"/>
          </a:xfrm>
          <a:prstGeom prst="rect">
            <a:avLst/>
          </a:prstGeom>
        </p:spPr>
      </p:pic>
      <p:sp>
        <p:nvSpPr>
          <p:cNvPr id="10" name="Rectangle 9">
            <a:extLst>
              <a:ext uri="{FF2B5EF4-FFF2-40B4-BE49-F238E27FC236}">
                <a16:creationId xmlns:a16="http://schemas.microsoft.com/office/drawing/2014/main" id="{DB445AE2-0C84-434A-A11A-E046AE81DAF2}"/>
              </a:ext>
            </a:extLst>
          </p:cNvPr>
          <p:cNvSpPr/>
          <p:nvPr/>
        </p:nvSpPr>
        <p:spPr>
          <a:xfrm>
            <a:off x="5403273" y="0"/>
            <a:ext cx="6809992" cy="6858000"/>
          </a:xfrm>
          <a:prstGeom prst="rect">
            <a:avLst/>
          </a:prstGeom>
          <a:solidFill>
            <a:srgbClr val="056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3">
            <a:extLst>
              <a:ext uri="{FF2B5EF4-FFF2-40B4-BE49-F238E27FC236}">
                <a16:creationId xmlns:a16="http://schemas.microsoft.com/office/drawing/2014/main" id="{A4E040ED-3378-303C-62DC-112EE7BB2DFC}"/>
              </a:ext>
            </a:extLst>
          </p:cNvPr>
          <p:cNvSpPr>
            <a:spLocks noGrp="1"/>
          </p:cNvSpPr>
          <p:nvPr>
            <p:ph type="title"/>
          </p:nvPr>
        </p:nvSpPr>
        <p:spPr>
          <a:xfrm>
            <a:off x="5000625" y="458413"/>
            <a:ext cx="5642565" cy="1143000"/>
          </a:xfrm>
        </p:spPr>
        <p:txBody>
          <a:bodyPr>
            <a:normAutofit/>
          </a:bodyPr>
          <a:lstStyle/>
          <a:p>
            <a:r>
              <a:rPr lang="en-US" sz="3600">
                <a:solidFill>
                  <a:schemeClr val="bg1"/>
                </a:solidFill>
              </a:rPr>
              <a:t>Training Overview</a:t>
            </a:r>
          </a:p>
        </p:txBody>
      </p:sp>
      <p:sp>
        <p:nvSpPr>
          <p:cNvPr id="13" name="TextBox 12">
            <a:extLst>
              <a:ext uri="{FF2B5EF4-FFF2-40B4-BE49-F238E27FC236}">
                <a16:creationId xmlns:a16="http://schemas.microsoft.com/office/drawing/2014/main" id="{F67B4BF9-C19F-447B-A1E4-9DEED21A24E8}"/>
              </a:ext>
            </a:extLst>
          </p:cNvPr>
          <p:cNvSpPr txBox="1"/>
          <p:nvPr/>
        </p:nvSpPr>
        <p:spPr>
          <a:xfrm>
            <a:off x="5781675" y="1315086"/>
            <a:ext cx="6039221" cy="5262979"/>
          </a:xfrm>
          <a:prstGeom prst="rect">
            <a:avLst/>
          </a:prstGeom>
          <a:noFill/>
        </p:spPr>
        <p:txBody>
          <a:bodyPr wrap="square">
            <a:spAutoFit/>
          </a:bodyPr>
          <a:lstStyle/>
          <a:p>
            <a:pPr marR="0">
              <a:spcBef>
                <a:spcPts val="0"/>
              </a:spcBef>
              <a:spcAft>
                <a:spcPts val="0"/>
              </a:spcAft>
              <a:buClr>
                <a:schemeClr val="accent3"/>
              </a:buClr>
            </a:pPr>
            <a:r>
              <a:rPr lang="en-US" sz="2400">
                <a:solidFill>
                  <a:schemeClr val="bg1"/>
                </a:solidFill>
                <a:latin typeface="Poppins" panose="00000500000000000000" pitchFamily="2" charset="0"/>
                <a:ea typeface="Calibri" panose="020F0502020204030204" pitchFamily="34" charset="0"/>
                <a:cs typeface="Poppins" panose="00000500000000000000" pitchFamily="2" charset="0"/>
              </a:rPr>
              <a:t>3 Steps to Ruling Out HIV Infection – </a:t>
            </a:r>
            <a:r>
              <a:rPr lang="en-US" sz="2400" i="1">
                <a:solidFill>
                  <a:schemeClr val="bg1"/>
                </a:solidFill>
                <a:latin typeface="Poppins" panose="00000500000000000000" pitchFamily="2" charset="0"/>
                <a:ea typeface="Calibri" panose="020F0502020204030204" pitchFamily="34" charset="0"/>
                <a:cs typeface="Poppins" panose="00000500000000000000" pitchFamily="2" charset="0"/>
              </a:rPr>
              <a:t>in this order</a:t>
            </a:r>
            <a:br>
              <a:rPr lang="en-US" sz="2400" i="1">
                <a:solidFill>
                  <a:schemeClr val="bg1"/>
                </a:solidFill>
                <a:latin typeface="Poppins" panose="00000500000000000000" pitchFamily="2" charset="0"/>
                <a:ea typeface="Calibri" panose="020F0502020204030204" pitchFamily="34" charset="0"/>
                <a:cs typeface="Poppins" panose="00000500000000000000" pitchFamily="2" charset="0"/>
              </a:rPr>
            </a:br>
            <a:endParaRPr lang="en-US" sz="2400" i="1">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L="285750" marR="0" indent="-285750">
              <a:spcBef>
                <a:spcPts val="0"/>
              </a:spcBef>
              <a:spcAft>
                <a:spcPts val="0"/>
              </a:spcAft>
              <a:buClr>
                <a:schemeClr val="accent3"/>
              </a:buClr>
              <a:buFont typeface="Wingdings" panose="05000000000000000000" pitchFamily="2" charset="2"/>
              <a:buChar char="§"/>
            </a:pPr>
            <a:endParaRPr lang="en-US" sz="1200">
              <a:solidFill>
                <a:schemeClr val="accent1"/>
              </a:solidFill>
              <a:effectLst/>
              <a:highlight>
                <a:srgbClr val="FFFFFF"/>
              </a:highlight>
              <a:latin typeface="Poppins" panose="00000500000000000000" pitchFamily="2" charset="0"/>
              <a:ea typeface="Calibri" panose="020F0502020204030204" pitchFamily="34" charset="0"/>
              <a:cs typeface="Poppins" panose="00000500000000000000" pitchFamily="2" charset="0"/>
            </a:endParaRPr>
          </a:p>
          <a:p>
            <a:pPr marL="514350" marR="0" indent="-514350">
              <a:spcBef>
                <a:spcPts val="0"/>
              </a:spcBef>
              <a:spcAft>
                <a:spcPts val="0"/>
              </a:spcAft>
              <a:buClr>
                <a:schemeClr val="accent3"/>
              </a:buClr>
              <a:buFont typeface="+mj-lt"/>
              <a:buAutoNum type="arabicParenR"/>
            </a:pPr>
            <a:r>
              <a:rPr lang="en-US" sz="2400">
                <a:solidFill>
                  <a:schemeClr val="bg1"/>
                </a:solidFill>
                <a:latin typeface="Poppins" panose="00000500000000000000" pitchFamily="2" charset="0"/>
                <a:ea typeface="Calibri" panose="020F0502020204030204" pitchFamily="34" charset="0"/>
                <a:cs typeface="Poppins" panose="00000500000000000000" pitchFamily="2" charset="0"/>
              </a:rPr>
              <a:t>HIV Testing </a:t>
            </a:r>
          </a:p>
          <a:p>
            <a:pPr marL="285750" marR="0" indent="-285750">
              <a:spcBef>
                <a:spcPts val="0"/>
              </a:spcBef>
              <a:spcAft>
                <a:spcPts val="0"/>
              </a:spcAft>
              <a:buClr>
                <a:schemeClr val="accent3"/>
              </a:buClr>
              <a:buFont typeface="Wingdings" panose="05000000000000000000" pitchFamily="2" charset="2"/>
              <a:buChar char="§"/>
            </a:pPr>
            <a:endParaRPr lang="en-US" sz="1200">
              <a:solidFill>
                <a:schemeClr val="bg1"/>
              </a:solidFill>
              <a:latin typeface="Poppins" panose="00000500000000000000" pitchFamily="2" charset="0"/>
              <a:ea typeface="Calibri" panose="020F0502020204030204" pitchFamily="34" charset="0"/>
              <a:cs typeface="Poppins" panose="00000500000000000000" pitchFamily="2" charset="0"/>
            </a:endParaRPr>
          </a:p>
          <a:p>
            <a:pPr marL="514350" marR="0" indent="-514350">
              <a:spcBef>
                <a:spcPts val="0"/>
              </a:spcBef>
              <a:spcAft>
                <a:spcPts val="0"/>
              </a:spcAft>
              <a:buClr>
                <a:schemeClr val="accent3"/>
              </a:buClr>
              <a:buFont typeface="+mj-lt"/>
              <a:buAutoNum type="arabicParenR" startAt="2"/>
            </a:pPr>
            <a:r>
              <a:rPr lang="en-US" sz="2400">
                <a:solidFill>
                  <a:schemeClr val="bg1"/>
                </a:solidFill>
                <a:effectLst/>
                <a:latin typeface="Poppins" panose="00000500000000000000" pitchFamily="2" charset="0"/>
                <a:ea typeface="Calibri" panose="020F0502020204030204" pitchFamily="34" charset="0"/>
                <a:cs typeface="Poppins" panose="00000500000000000000" pitchFamily="2" charset="0"/>
              </a:rPr>
              <a:t>HIV Recent </a:t>
            </a:r>
            <a:r>
              <a:rPr lang="en-US" sz="2400">
                <a:solidFill>
                  <a:schemeClr val="bg1"/>
                </a:solidFill>
                <a:latin typeface="Poppins" panose="00000500000000000000" pitchFamily="2" charset="0"/>
                <a:ea typeface="Calibri" panose="020F0502020204030204" pitchFamily="34" charset="0"/>
                <a:cs typeface="Poppins" panose="00000500000000000000" pitchFamily="2" charset="0"/>
              </a:rPr>
              <a:t>Exposure Assessment: Determining Need for PEP Instead of PrEP</a:t>
            </a:r>
            <a:endParaRPr lang="en-US" sz="24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R="0">
              <a:spcBef>
                <a:spcPts val="0"/>
              </a:spcBef>
              <a:spcAft>
                <a:spcPts val="0"/>
              </a:spcAft>
              <a:buClr>
                <a:schemeClr val="accent3"/>
              </a:buClr>
            </a:pPr>
            <a:endParaRPr lang="en-US" sz="12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L="514350" marR="0" indent="-514350">
              <a:spcBef>
                <a:spcPts val="0"/>
              </a:spcBef>
              <a:spcAft>
                <a:spcPts val="0"/>
              </a:spcAft>
              <a:buClr>
                <a:schemeClr val="accent3"/>
              </a:buClr>
              <a:buFont typeface="+mj-lt"/>
              <a:buAutoNum type="arabicParenR" startAt="3"/>
            </a:pPr>
            <a:r>
              <a:rPr lang="en-US" sz="2400">
                <a:solidFill>
                  <a:schemeClr val="bg1"/>
                </a:solidFill>
                <a:latin typeface="Poppins" panose="00000500000000000000" pitchFamily="2" charset="0"/>
                <a:ea typeface="Calibri" panose="020F0502020204030204" pitchFamily="34" charset="0"/>
                <a:cs typeface="Poppins" panose="00000500000000000000" pitchFamily="2" charset="0"/>
              </a:rPr>
              <a:t>Acute HIV Infection Assessment – Signs/Symptoms and Risks </a:t>
            </a:r>
          </a:p>
          <a:p>
            <a:pPr marR="0">
              <a:spcBef>
                <a:spcPts val="0"/>
              </a:spcBef>
              <a:spcAft>
                <a:spcPts val="0"/>
              </a:spcAft>
              <a:buClr>
                <a:schemeClr val="accent3"/>
              </a:buClr>
            </a:pPr>
            <a:endParaRPr lang="en-US" sz="2400" b="1">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R="0">
              <a:spcBef>
                <a:spcPts val="0"/>
              </a:spcBef>
              <a:spcAft>
                <a:spcPts val="0"/>
              </a:spcAft>
              <a:buClr>
                <a:schemeClr val="accent3"/>
              </a:buClr>
            </a:pPr>
            <a:r>
              <a:rPr lang="en-US" sz="2000">
                <a:solidFill>
                  <a:schemeClr val="bg1"/>
                </a:solidFill>
                <a:effectLst/>
                <a:latin typeface="Poppins" panose="00000500000000000000" pitchFamily="2" charset="0"/>
                <a:ea typeface="Calibri" panose="020F0502020204030204" pitchFamily="34" charset="0"/>
                <a:cs typeface="Poppins" panose="00000500000000000000" pitchFamily="2" charset="0"/>
              </a:rPr>
              <a:t>Refer to the “Ruling Out HIV Infection Algorithm &amp; Table” provided as job aids for this training</a:t>
            </a:r>
          </a:p>
        </p:txBody>
      </p:sp>
    </p:spTree>
    <p:extLst>
      <p:ext uri="{BB962C8B-B14F-4D97-AF65-F5344CB8AC3E}">
        <p14:creationId xmlns:p14="http://schemas.microsoft.com/office/powerpoint/2010/main" val="349803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055F9-CE6D-4FE4-8876-618B47B6076F}"/>
              </a:ext>
            </a:extLst>
          </p:cNvPr>
          <p:cNvSpPr>
            <a:spLocks noGrp="1"/>
          </p:cNvSpPr>
          <p:nvPr>
            <p:ph type="title"/>
          </p:nvPr>
        </p:nvSpPr>
        <p:spPr>
          <a:xfrm>
            <a:off x="-353960" y="811320"/>
            <a:ext cx="4441866" cy="2241162"/>
          </a:xfrm>
        </p:spPr>
        <p:txBody>
          <a:bodyPr>
            <a:noAutofit/>
          </a:bodyPr>
          <a:lstStyle/>
          <a:p>
            <a:r>
              <a:rPr lang="en-US" sz="3200"/>
              <a:t>ALGORITHM: </a:t>
            </a:r>
            <a:r>
              <a:rPr lang="en-US" sz="3200">
                <a:solidFill>
                  <a:schemeClr val="accent3"/>
                </a:solidFill>
              </a:rPr>
              <a:t>Ruling out HIV infection for new or returning non-adherent </a:t>
            </a:r>
            <a:r>
              <a:rPr lang="en-US" sz="3200" err="1">
                <a:solidFill>
                  <a:schemeClr val="accent3"/>
                </a:solidFill>
              </a:rPr>
              <a:t>PrEP</a:t>
            </a:r>
            <a:r>
              <a:rPr lang="en-US" sz="3200">
                <a:solidFill>
                  <a:schemeClr val="accent3"/>
                </a:solidFill>
              </a:rPr>
              <a:t> ring clients*</a:t>
            </a:r>
          </a:p>
        </p:txBody>
      </p:sp>
      <p:sp>
        <p:nvSpPr>
          <p:cNvPr id="7" name="TextBox 6">
            <a:extLst>
              <a:ext uri="{FF2B5EF4-FFF2-40B4-BE49-F238E27FC236}">
                <a16:creationId xmlns:a16="http://schemas.microsoft.com/office/drawing/2014/main" id="{40419D0D-47B9-D7E5-03C8-ABE16727649B}"/>
              </a:ext>
            </a:extLst>
          </p:cNvPr>
          <p:cNvSpPr txBox="1"/>
          <p:nvPr/>
        </p:nvSpPr>
        <p:spPr>
          <a:xfrm>
            <a:off x="330200" y="6488668"/>
            <a:ext cx="5325304" cy="307777"/>
          </a:xfrm>
          <a:prstGeom prst="rect">
            <a:avLst/>
          </a:prstGeom>
          <a:noFill/>
        </p:spPr>
        <p:txBody>
          <a:bodyPr wrap="none" rtlCol="0">
            <a:spAutoFit/>
          </a:bodyPr>
          <a:lstStyle/>
          <a:p>
            <a:r>
              <a:rPr lang="en-US" sz="1400" i="1"/>
              <a:t>*Additional algorithm for returning adherent PrEP ring clients available</a:t>
            </a:r>
          </a:p>
        </p:txBody>
      </p:sp>
      <p:pic>
        <p:nvPicPr>
          <p:cNvPr id="3" name="Picture 2">
            <a:extLst>
              <a:ext uri="{FF2B5EF4-FFF2-40B4-BE49-F238E27FC236}">
                <a16:creationId xmlns:a16="http://schemas.microsoft.com/office/drawing/2014/main" id="{709A5E51-7B5C-2C01-06DD-A4013206B731}"/>
              </a:ext>
            </a:extLst>
          </p:cNvPr>
          <p:cNvPicPr>
            <a:picLocks noChangeAspect="1"/>
          </p:cNvPicPr>
          <p:nvPr/>
        </p:nvPicPr>
        <p:blipFill rotWithShape="1">
          <a:blip r:embed="rId2"/>
          <a:srcRect t="1156" b="1156"/>
          <a:stretch/>
        </p:blipFill>
        <p:spPr>
          <a:xfrm>
            <a:off x="4256037" y="495941"/>
            <a:ext cx="7696117" cy="5404527"/>
          </a:xfrm>
          <a:prstGeom prst="rect">
            <a:avLst/>
          </a:prstGeom>
        </p:spPr>
      </p:pic>
    </p:spTree>
    <p:extLst>
      <p:ext uri="{BB962C8B-B14F-4D97-AF65-F5344CB8AC3E}">
        <p14:creationId xmlns:p14="http://schemas.microsoft.com/office/powerpoint/2010/main" val="391664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9781FBCE-D252-A60E-3CF3-47D1557E5625}"/>
              </a:ext>
            </a:extLst>
          </p:cNvPr>
          <p:cNvPicPr>
            <a:picLocks noChangeAspect="1"/>
          </p:cNvPicPr>
          <p:nvPr/>
        </p:nvPicPr>
        <p:blipFill>
          <a:blip r:embed="rId2"/>
          <a:stretch>
            <a:fillRect/>
          </a:stretch>
        </p:blipFill>
        <p:spPr>
          <a:xfrm>
            <a:off x="4424082" y="494387"/>
            <a:ext cx="6447117" cy="6173113"/>
          </a:xfrm>
          <a:prstGeom prst="rect">
            <a:avLst/>
          </a:prstGeom>
          <a:noFill/>
        </p:spPr>
      </p:pic>
      <p:sp>
        <p:nvSpPr>
          <p:cNvPr id="3" name="Title 3">
            <a:extLst>
              <a:ext uri="{FF2B5EF4-FFF2-40B4-BE49-F238E27FC236}">
                <a16:creationId xmlns:a16="http://schemas.microsoft.com/office/drawing/2014/main" id="{36BE1B0C-46D3-2C0B-5848-0087A06280FE}"/>
              </a:ext>
            </a:extLst>
          </p:cNvPr>
          <p:cNvSpPr txBox="1">
            <a:spLocks/>
          </p:cNvSpPr>
          <p:nvPr/>
        </p:nvSpPr>
        <p:spPr>
          <a:xfrm>
            <a:off x="838199" y="2260600"/>
            <a:ext cx="3416301" cy="3916363"/>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pPr marL="0" marR="0" indent="-228600">
              <a:spcBef>
                <a:spcPts val="0"/>
              </a:spcBef>
              <a:spcAft>
                <a:spcPts val="800"/>
              </a:spcAft>
              <a:buClr>
                <a:srgbClr val="E0A141"/>
              </a:buClr>
            </a:pPr>
            <a:r>
              <a:rPr lang="en-US" sz="2000" b="0">
                <a:solidFill>
                  <a:srgbClr val="635F59"/>
                </a:solidFill>
                <a:effectLst/>
                <a:latin typeface="Calibri" panose="020F0502020204030204" pitchFamily="34" charset="0"/>
                <a:cs typeface="Calibri" panose="020F0502020204030204" pitchFamily="34" charset="0"/>
              </a:rPr>
              <a:t>Use this table to determine whether </a:t>
            </a:r>
            <a:r>
              <a:rPr lang="en-US" sz="2000">
                <a:solidFill>
                  <a:srgbClr val="635F59"/>
                </a:solidFill>
                <a:effectLst/>
                <a:latin typeface="Calibri" panose="020F0502020204030204" pitchFamily="34" charset="0"/>
                <a:cs typeface="Calibri" panose="020F0502020204030204" pitchFamily="34" charset="0"/>
              </a:rPr>
              <a:t>to start/continue PrEP ring or start PEP</a:t>
            </a:r>
            <a:r>
              <a:rPr lang="en-US" sz="2000" b="0">
                <a:solidFill>
                  <a:srgbClr val="635F59"/>
                </a:solidFill>
                <a:effectLst/>
                <a:latin typeface="Calibri" panose="020F0502020204030204" pitchFamily="34" charset="0"/>
                <a:cs typeface="Calibri" panose="020F0502020204030204" pitchFamily="34" charset="0"/>
              </a:rPr>
              <a:t> instead in a client with a NEGATIVE 3</a:t>
            </a:r>
            <a:r>
              <a:rPr lang="en-US" sz="2000" b="0" baseline="30000">
                <a:solidFill>
                  <a:srgbClr val="635F59"/>
                </a:solidFill>
                <a:effectLst/>
                <a:latin typeface="Calibri" panose="020F0502020204030204" pitchFamily="34" charset="0"/>
                <a:cs typeface="Calibri" panose="020F0502020204030204" pitchFamily="34" charset="0"/>
              </a:rPr>
              <a:t>rd</a:t>
            </a:r>
            <a:r>
              <a:rPr lang="en-US" sz="2000" b="0">
                <a:solidFill>
                  <a:srgbClr val="635F59"/>
                </a:solidFill>
                <a:effectLst/>
                <a:latin typeface="Calibri" panose="020F0502020204030204" pitchFamily="34" charset="0"/>
                <a:cs typeface="Calibri" panose="020F0502020204030204" pitchFamily="34" charset="0"/>
              </a:rPr>
              <a:t> generation rapid diagnostic test (RDT) </a:t>
            </a:r>
            <a:r>
              <a:rPr lang="en-US" sz="2000" b="0" u="sng">
                <a:solidFill>
                  <a:srgbClr val="635F59"/>
                </a:solidFill>
                <a:effectLst/>
                <a:latin typeface="Calibri" panose="020F0502020204030204" pitchFamily="34" charset="0"/>
                <a:cs typeface="Calibri" panose="020F0502020204030204" pitchFamily="34" charset="0"/>
              </a:rPr>
              <a:t>AND</a:t>
            </a:r>
            <a:r>
              <a:rPr lang="en-US" sz="2000" b="0">
                <a:solidFill>
                  <a:srgbClr val="635F59"/>
                </a:solidFill>
                <a:effectLst/>
                <a:latin typeface="Calibri" panose="020F0502020204030204" pitchFamily="34" charset="0"/>
                <a:cs typeface="Calibri" panose="020F0502020204030204" pitchFamily="34" charset="0"/>
              </a:rPr>
              <a:t> clinically assessed as having PEP indication or suspected of acute HIV infection. </a:t>
            </a:r>
          </a:p>
          <a:p>
            <a:pPr marL="0" marR="0" indent="-228600">
              <a:spcBef>
                <a:spcPts val="0"/>
              </a:spcBef>
              <a:spcAft>
                <a:spcPts val="800"/>
              </a:spcAft>
              <a:buClr>
                <a:srgbClr val="E0A141"/>
              </a:buClr>
            </a:pPr>
            <a:r>
              <a:rPr lang="en-US" sz="2000" b="0">
                <a:solidFill>
                  <a:srgbClr val="635F59"/>
                </a:solidFill>
                <a:effectLst/>
                <a:latin typeface="Calibri" panose="020F0502020204030204" pitchFamily="34" charset="0"/>
                <a:cs typeface="Calibri" panose="020F0502020204030204" pitchFamily="34" charset="0"/>
              </a:rPr>
              <a:t> All notation of 3</a:t>
            </a:r>
            <a:r>
              <a:rPr lang="en-US" sz="2000" b="0" baseline="30000">
                <a:solidFill>
                  <a:srgbClr val="635F59"/>
                </a:solidFill>
                <a:effectLst/>
                <a:latin typeface="Calibri" panose="020F0502020204030204" pitchFamily="34" charset="0"/>
                <a:cs typeface="Calibri" panose="020F0502020204030204" pitchFamily="34" charset="0"/>
              </a:rPr>
              <a:t>rd </a:t>
            </a:r>
            <a:r>
              <a:rPr lang="en-US" sz="2000" b="0">
                <a:solidFill>
                  <a:srgbClr val="635F59"/>
                </a:solidFill>
                <a:effectLst/>
                <a:latin typeface="Calibri" panose="020F0502020204030204" pitchFamily="34" charset="0"/>
                <a:cs typeface="Calibri" panose="020F0502020204030204" pitchFamily="34" charset="0"/>
              </a:rPr>
              <a:t>generation RDT is in accordance with RDTs specified in your national testing algorithm.</a:t>
            </a:r>
          </a:p>
        </p:txBody>
      </p:sp>
      <p:sp>
        <p:nvSpPr>
          <p:cNvPr id="12" name="Title 3">
            <a:extLst>
              <a:ext uri="{FF2B5EF4-FFF2-40B4-BE49-F238E27FC236}">
                <a16:creationId xmlns:a16="http://schemas.microsoft.com/office/drawing/2014/main" id="{078F1835-D82B-F0DC-621E-12EA850DEC5A}"/>
              </a:ext>
            </a:extLst>
          </p:cNvPr>
          <p:cNvSpPr>
            <a:spLocks noGrp="1"/>
          </p:cNvSpPr>
          <p:nvPr>
            <p:ph type="title"/>
          </p:nvPr>
        </p:nvSpPr>
        <p:spPr>
          <a:xfrm>
            <a:off x="0" y="190500"/>
            <a:ext cx="4660900" cy="1905000"/>
          </a:xfrm>
        </p:spPr>
        <p:txBody>
          <a:bodyPr vert="horz" lIns="804672" tIns="45720" rIns="91440" bIns="45720" rtlCol="0" anchor="ctr">
            <a:normAutofit fontScale="90000"/>
          </a:bodyPr>
          <a:lstStyle/>
          <a:p>
            <a:r>
              <a:rPr lang="en-US" b="1" i="0" kern="1200">
                <a:latin typeface="Poppins SemiBold" pitchFamily="2" charset="77"/>
                <a:ea typeface="Roboto" panose="02000000000000000000" pitchFamily="2" charset="0"/>
                <a:cs typeface="Poppins SemiBold" pitchFamily="2" charset="77"/>
              </a:rPr>
              <a:t>TABLE for </a:t>
            </a:r>
            <a:r>
              <a:rPr lang="en-US" b="1" i="0" kern="1200">
                <a:solidFill>
                  <a:schemeClr val="accent3"/>
                </a:solidFill>
                <a:latin typeface="Poppins SemiBold" pitchFamily="2" charset="77"/>
                <a:ea typeface="Roboto" panose="02000000000000000000" pitchFamily="2" charset="0"/>
                <a:cs typeface="Poppins SemiBold" pitchFamily="2" charset="77"/>
              </a:rPr>
              <a:t>Ruling Out HIV Infection for New or Returning PrEP Ring Clients</a:t>
            </a:r>
          </a:p>
        </p:txBody>
      </p:sp>
    </p:spTree>
    <p:extLst>
      <p:ext uri="{BB962C8B-B14F-4D97-AF65-F5344CB8AC3E}">
        <p14:creationId xmlns:p14="http://schemas.microsoft.com/office/powerpoint/2010/main" val="272680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31B1E-637D-DA49-9F96-912C6CA53BB7}"/>
              </a:ext>
            </a:extLst>
          </p:cNvPr>
          <p:cNvSpPr>
            <a:spLocks noGrp="1"/>
          </p:cNvSpPr>
          <p:nvPr>
            <p:ph type="body" sz="quarter" idx="13"/>
          </p:nvPr>
        </p:nvSpPr>
        <p:spPr/>
        <p:txBody>
          <a:bodyPr/>
          <a:lstStyle/>
          <a:p>
            <a:r>
              <a:rPr lang="en-US"/>
              <a:t>3</a:t>
            </a:r>
          </a:p>
        </p:txBody>
      </p:sp>
      <p:sp>
        <p:nvSpPr>
          <p:cNvPr id="3" name="Text Placeholder 2">
            <a:extLst>
              <a:ext uri="{FF2B5EF4-FFF2-40B4-BE49-F238E27FC236}">
                <a16:creationId xmlns:a16="http://schemas.microsoft.com/office/drawing/2014/main" id="{2A9D28CD-1A6F-0440-B426-6F35B5155FAB}"/>
              </a:ext>
            </a:extLst>
          </p:cNvPr>
          <p:cNvSpPr>
            <a:spLocks noGrp="1"/>
          </p:cNvSpPr>
          <p:nvPr>
            <p:ph type="body" sz="quarter" idx="14"/>
          </p:nvPr>
        </p:nvSpPr>
        <p:spPr/>
        <p:txBody>
          <a:bodyPr/>
          <a:lstStyle/>
          <a:p>
            <a:r>
              <a:rPr lang="en-US">
                <a:latin typeface="Poppins"/>
                <a:ea typeface="Roboto"/>
                <a:cs typeface="Poppins"/>
              </a:rPr>
              <a:t>Step 3: acute HIV infection Assessment - SIGNS/symptoms and likelihood of exposure</a:t>
            </a:r>
          </a:p>
        </p:txBody>
      </p:sp>
    </p:spTree>
    <p:extLst>
      <p:ext uri="{BB962C8B-B14F-4D97-AF65-F5344CB8AC3E}">
        <p14:creationId xmlns:p14="http://schemas.microsoft.com/office/powerpoint/2010/main" val="236468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0C4DD-8B1D-453E-B7CD-DDA3F0B37E64}"/>
              </a:ext>
            </a:extLst>
          </p:cNvPr>
          <p:cNvSpPr>
            <a:spLocks noGrp="1"/>
          </p:cNvSpPr>
          <p:nvPr>
            <p:ph type="title"/>
          </p:nvPr>
        </p:nvSpPr>
        <p:spPr/>
        <p:txBody>
          <a:bodyPr/>
          <a:lstStyle/>
          <a:p>
            <a:r>
              <a:rPr lang="en-US"/>
              <a:t>Assessing Acute HIV Infection —2 Components</a:t>
            </a:r>
          </a:p>
        </p:txBody>
      </p:sp>
      <p:sp>
        <p:nvSpPr>
          <p:cNvPr id="5" name="Content Placeholder 4">
            <a:extLst>
              <a:ext uri="{FF2B5EF4-FFF2-40B4-BE49-F238E27FC236}">
                <a16:creationId xmlns:a16="http://schemas.microsoft.com/office/drawing/2014/main" id="{ADD4D343-18D9-4795-AA89-42243DD4FCEB}"/>
              </a:ext>
            </a:extLst>
          </p:cNvPr>
          <p:cNvSpPr>
            <a:spLocks noGrp="1"/>
          </p:cNvSpPr>
          <p:nvPr>
            <p:ph idx="1"/>
          </p:nvPr>
        </p:nvSpPr>
        <p:spPr>
          <a:xfrm>
            <a:off x="838200" y="1350336"/>
            <a:ext cx="9677400" cy="1143001"/>
          </a:xfrm>
        </p:spPr>
        <p:txBody>
          <a:bodyPr/>
          <a:lstStyle/>
          <a:p>
            <a:pPr>
              <a:lnSpc>
                <a:spcPct val="100000"/>
              </a:lnSpc>
            </a:pPr>
            <a:r>
              <a:rPr lang="en-US" sz="2000">
                <a:latin typeface="Poppins" panose="00000500000000000000" pitchFamily="2" charset="0"/>
                <a:cs typeface="Poppins" panose="00000500000000000000" pitchFamily="2" charset="0"/>
              </a:rPr>
              <a:t>Participants not in need of PEP </a:t>
            </a:r>
            <a:r>
              <a:rPr lang="en-US" sz="2000" b="1">
                <a:latin typeface="Poppins" panose="00000500000000000000" pitchFamily="2" charset="0"/>
                <a:cs typeface="Poppins" panose="00000500000000000000" pitchFamily="2" charset="0"/>
              </a:rPr>
              <a:t>should next be assessed for acute HIV infection (AHI)</a:t>
            </a:r>
            <a:r>
              <a:rPr lang="en-US" sz="2000">
                <a:latin typeface="Poppins" panose="00000500000000000000" pitchFamily="2" charset="0"/>
                <a:cs typeface="Poppins" panose="00000500000000000000" pitchFamily="2" charset="0"/>
              </a:rPr>
              <a:t>, regardless of </a:t>
            </a:r>
            <a:r>
              <a:rPr lang="en-US" sz="2000" err="1">
                <a:latin typeface="Poppins" panose="00000500000000000000" pitchFamily="2" charset="0"/>
                <a:cs typeface="Poppins" panose="00000500000000000000" pitchFamily="2" charset="0"/>
              </a:rPr>
              <a:t>PrEP</a:t>
            </a:r>
            <a:r>
              <a:rPr lang="en-US" sz="2000">
                <a:latin typeface="Poppins" panose="00000500000000000000" pitchFamily="2" charset="0"/>
                <a:cs typeface="Poppins" panose="00000500000000000000" pitchFamily="2" charset="0"/>
              </a:rPr>
              <a:t> method, </a:t>
            </a:r>
            <a:r>
              <a:rPr lang="en-US" sz="2000" i="1">
                <a:latin typeface="Poppins" panose="00000500000000000000" pitchFamily="2" charset="0"/>
                <a:cs typeface="Poppins" panose="00000500000000000000" pitchFamily="2" charset="0"/>
              </a:rPr>
              <a:t>in case </a:t>
            </a:r>
            <a:r>
              <a:rPr lang="en-US" sz="2000" i="1" err="1">
                <a:latin typeface="Poppins" panose="00000500000000000000" pitchFamily="2" charset="0"/>
                <a:cs typeface="Poppins" panose="00000500000000000000" pitchFamily="2" charset="0"/>
              </a:rPr>
              <a:t>PrEP</a:t>
            </a:r>
            <a:r>
              <a:rPr lang="en-US" sz="2000" i="1">
                <a:latin typeface="Poppins" panose="00000500000000000000" pitchFamily="2" charset="0"/>
                <a:cs typeface="Poppins" panose="00000500000000000000" pitchFamily="2" charset="0"/>
              </a:rPr>
              <a:t> needs to be withheld or paused </a:t>
            </a:r>
            <a:r>
              <a:rPr lang="en-US" sz="2000">
                <a:latin typeface="Poppins" panose="00000500000000000000" pitchFamily="2" charset="0"/>
                <a:cs typeface="Poppins" panose="00000500000000000000" pitchFamily="2" charset="0"/>
              </a:rPr>
              <a:t>to reduce the possibility of drug resistance during seroconversion</a:t>
            </a:r>
            <a:endParaRPr lang="en-US" sz="2000" b="1" i="1">
              <a:latin typeface="Poppins" panose="00000500000000000000" pitchFamily="2" charset="0"/>
              <a:cs typeface="Poppins" panose="00000500000000000000" pitchFamily="2" charset="0"/>
            </a:endParaRPr>
          </a:p>
          <a:p>
            <a:pPr marL="0" indent="0">
              <a:buNone/>
            </a:pPr>
            <a:endParaRPr lang="en-US" sz="2000">
              <a:latin typeface="Poppins" panose="00000500000000000000" pitchFamily="2" charset="0"/>
              <a:cs typeface="Poppins" panose="00000500000000000000" pitchFamily="2" charset="0"/>
            </a:endParaRPr>
          </a:p>
          <a:p>
            <a:endParaRPr lang="en-US" sz="2000">
              <a:latin typeface="Poppins" panose="00000500000000000000" pitchFamily="2" charset="0"/>
              <a:cs typeface="Poppins" panose="00000500000000000000" pitchFamily="2" charset="0"/>
            </a:endParaRPr>
          </a:p>
          <a:p>
            <a:pPr marL="0" indent="0">
              <a:buNone/>
            </a:pPr>
            <a:endParaRPr lang="en-US" sz="2000">
              <a:latin typeface="Poppins" panose="00000500000000000000" pitchFamily="2" charset="0"/>
              <a:cs typeface="Poppins" panose="00000500000000000000" pitchFamily="2" charset="0"/>
            </a:endParaRPr>
          </a:p>
        </p:txBody>
      </p:sp>
      <p:sp>
        <p:nvSpPr>
          <p:cNvPr id="7" name="Content Placeholder 4">
            <a:extLst>
              <a:ext uri="{FF2B5EF4-FFF2-40B4-BE49-F238E27FC236}">
                <a16:creationId xmlns:a16="http://schemas.microsoft.com/office/drawing/2014/main" id="{22FC227F-B263-4FA6-A35A-0C6D91A58855}"/>
              </a:ext>
            </a:extLst>
          </p:cNvPr>
          <p:cNvSpPr txBox="1">
            <a:spLocks/>
          </p:cNvSpPr>
          <p:nvPr/>
        </p:nvSpPr>
        <p:spPr>
          <a:xfrm>
            <a:off x="838200" y="2719854"/>
            <a:ext cx="4350026" cy="29197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0A141"/>
              </a:buClr>
              <a:buFont typeface="Wingdings" pitchFamily="2" charset="2"/>
              <a:buChar char="§"/>
              <a:defRPr sz="2800" kern="1200">
                <a:solidFill>
                  <a:srgbClr val="635F59"/>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90000"/>
              </a:lnSpc>
              <a:spcBef>
                <a:spcPts val="500"/>
              </a:spcBef>
              <a:buClr>
                <a:srgbClr val="E0A141"/>
              </a:buClr>
              <a:buFont typeface="Arial" panose="020B0604020202020204" pitchFamily="34" charset="0"/>
              <a:buChar char="•"/>
              <a:defRPr sz="2400" kern="1200">
                <a:solidFill>
                  <a:srgbClr val="635F59"/>
                </a:solidFill>
                <a:latin typeface="Calibri" panose="020F0502020204030204" pitchFamily="34" charset="0"/>
                <a:ea typeface="Roboto" panose="02000000000000000000" pitchFamily="2" charset="0"/>
                <a:cs typeface="Calibri" panose="020F0502020204030204" pitchFamily="34" charset="0"/>
              </a:defRPr>
            </a:lvl2pPr>
            <a:lvl3pPr marL="1143000" indent="-228600" algn="l" defTabSz="914400" rtl="0" eaLnBrk="1" latinLnBrk="0" hangingPunct="1">
              <a:lnSpc>
                <a:spcPct val="90000"/>
              </a:lnSpc>
              <a:spcBef>
                <a:spcPts val="500"/>
              </a:spcBef>
              <a:buClr>
                <a:srgbClr val="E0A141"/>
              </a:buClr>
              <a:buFont typeface="Arial" panose="020B0604020202020204" pitchFamily="34" charset="0"/>
              <a:buChar char="•"/>
              <a:defRPr sz="2000" kern="1200">
                <a:solidFill>
                  <a:srgbClr val="635F59"/>
                </a:solidFill>
                <a:latin typeface="Calibri" panose="020F0502020204030204" pitchFamily="34" charset="0"/>
                <a:ea typeface="Roboto" panose="02000000000000000000" pitchFamily="2" charset="0"/>
                <a:cs typeface="Calibri" panose="020F0502020204030204" pitchFamily="34" charset="0"/>
              </a:defRPr>
            </a:lvl3pPr>
            <a:lvl4pPr marL="16002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4pPr>
            <a:lvl5pPr marL="2057400" indent="-228600" algn="l" defTabSz="914400" rtl="0" eaLnBrk="1" latinLnBrk="0" hangingPunct="1">
              <a:lnSpc>
                <a:spcPct val="90000"/>
              </a:lnSpc>
              <a:spcBef>
                <a:spcPts val="500"/>
              </a:spcBef>
              <a:buClr>
                <a:srgbClr val="E0A141"/>
              </a:buClr>
              <a:buFont typeface="Arial" panose="020B0604020202020204" pitchFamily="34" charset="0"/>
              <a:buChar char="•"/>
              <a:defRPr sz="1800" kern="1200">
                <a:solidFill>
                  <a:srgbClr val="635F59"/>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latin typeface="Poppins" panose="00000500000000000000" pitchFamily="2" charset="0"/>
                <a:cs typeface="Poppins" panose="00000500000000000000" pitchFamily="2" charset="0"/>
              </a:rPr>
              <a:t>Suspecting AHI is a clinical judgment call based upon </a:t>
            </a:r>
            <a:r>
              <a:rPr lang="en-US" sz="2000" b="1">
                <a:latin typeface="Poppins" panose="00000500000000000000" pitchFamily="2" charset="0"/>
                <a:cs typeface="Poppins" panose="00000500000000000000" pitchFamily="2" charset="0"/>
              </a:rPr>
              <a:t>signs/symptoms </a:t>
            </a:r>
            <a:r>
              <a:rPr lang="en-US" sz="2000">
                <a:latin typeface="Poppins" panose="00000500000000000000" pitchFamily="2" charset="0"/>
                <a:cs typeface="Poppins" panose="00000500000000000000" pitchFamily="2" charset="0"/>
              </a:rPr>
              <a:t>and possible </a:t>
            </a:r>
            <a:r>
              <a:rPr lang="en-US" sz="2000" b="1">
                <a:latin typeface="Poppins" panose="00000500000000000000" pitchFamily="2" charset="0"/>
                <a:cs typeface="Poppins" panose="00000500000000000000" pitchFamily="2" charset="0"/>
              </a:rPr>
              <a:t>HIV exposure </a:t>
            </a:r>
            <a:r>
              <a:rPr lang="en-US" sz="2000">
                <a:latin typeface="Poppins" panose="00000500000000000000" pitchFamily="2" charset="0"/>
                <a:cs typeface="Poppins" panose="00000500000000000000" pitchFamily="2" charset="0"/>
              </a:rPr>
              <a:t>in past 2 weeks </a:t>
            </a:r>
          </a:p>
        </p:txBody>
      </p:sp>
      <p:graphicFrame>
        <p:nvGraphicFramePr>
          <p:cNvPr id="2" name="Diagram 1">
            <a:extLst>
              <a:ext uri="{FF2B5EF4-FFF2-40B4-BE49-F238E27FC236}">
                <a16:creationId xmlns:a16="http://schemas.microsoft.com/office/drawing/2014/main" id="{13F010C6-11FF-D23C-650D-29A0FD4A57BA}"/>
              </a:ext>
            </a:extLst>
          </p:cNvPr>
          <p:cNvGraphicFramePr/>
          <p:nvPr>
            <p:extLst>
              <p:ext uri="{D42A27DB-BD31-4B8C-83A1-F6EECF244321}">
                <p14:modId xmlns:p14="http://schemas.microsoft.com/office/powerpoint/2010/main" val="1294741653"/>
              </p:ext>
            </p:extLst>
          </p:nvPr>
        </p:nvGraphicFramePr>
        <p:xfrm>
          <a:off x="5676900" y="1232452"/>
          <a:ext cx="5480129" cy="459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9EF4B3DB-EBCF-7997-24C2-FA6ABFBA7A71}"/>
              </a:ext>
            </a:extLst>
          </p:cNvPr>
          <p:cNvGraphicFramePr/>
          <p:nvPr>
            <p:extLst>
              <p:ext uri="{D42A27DB-BD31-4B8C-83A1-F6EECF244321}">
                <p14:modId xmlns:p14="http://schemas.microsoft.com/office/powerpoint/2010/main" val="3990103744"/>
              </p:ext>
            </p:extLst>
          </p:nvPr>
        </p:nvGraphicFramePr>
        <p:xfrm>
          <a:off x="5676900" y="2940028"/>
          <a:ext cx="5480129" cy="4591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4412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910A7-10B3-A14C-ADAC-26595BB9A78C}"/>
              </a:ext>
            </a:extLst>
          </p:cNvPr>
          <p:cNvSpPr>
            <a:spLocks noGrp="1"/>
          </p:cNvSpPr>
          <p:nvPr>
            <p:ph type="title"/>
          </p:nvPr>
        </p:nvSpPr>
        <p:spPr/>
        <p:txBody>
          <a:bodyPr/>
          <a:lstStyle/>
          <a:p>
            <a:r>
              <a:rPr lang="en-US">
                <a:latin typeface="Poppins SemiBold"/>
                <a:ea typeface="Roboto"/>
                <a:cs typeface="Poppins SemiBold"/>
              </a:rPr>
              <a:t>Signs and symptoms</a:t>
            </a:r>
            <a:endParaRPr lang="en-US"/>
          </a:p>
        </p:txBody>
      </p:sp>
      <p:sp>
        <p:nvSpPr>
          <p:cNvPr id="7" name="TextBox 6">
            <a:extLst>
              <a:ext uri="{FF2B5EF4-FFF2-40B4-BE49-F238E27FC236}">
                <a16:creationId xmlns:a16="http://schemas.microsoft.com/office/drawing/2014/main" id="{A397B4AB-CCE6-4E6B-BE30-193C66A6FB62}"/>
              </a:ext>
            </a:extLst>
          </p:cNvPr>
          <p:cNvSpPr txBox="1"/>
          <p:nvPr/>
        </p:nvSpPr>
        <p:spPr>
          <a:xfrm>
            <a:off x="760617" y="1650443"/>
            <a:ext cx="4887708" cy="4154984"/>
          </a:xfrm>
          <a:prstGeom prst="rect">
            <a:avLst/>
          </a:prstGeom>
          <a:noFill/>
        </p:spPr>
        <p:txBody>
          <a:bodyPr wrap="square" lIns="91440" tIns="45720" rIns="91440" bIns="45720" rtlCol="0" anchor="t">
            <a:spAutoFit/>
          </a:bodyPr>
          <a:lstStyle/>
          <a:p>
            <a:pPr>
              <a:buClr>
                <a:schemeClr val="accent3"/>
              </a:buClr>
            </a:pPr>
            <a:r>
              <a:rPr lang="en-US" sz="2200">
                <a:latin typeface="Poppins" panose="00000500000000000000" pitchFamily="2" charset="0"/>
                <a:cs typeface="Poppins" panose="00000500000000000000" pitchFamily="2" charset="0"/>
              </a:rPr>
              <a:t>Viral syndrome with non-specific signs/symptoms, meaning not exclusive to HIV. Most will have a flu or cold, not HIV.</a:t>
            </a:r>
          </a:p>
          <a:p>
            <a:pPr>
              <a:buClr>
                <a:schemeClr val="accent3"/>
              </a:buClr>
            </a:pPr>
            <a:endParaRPr lang="en-US" sz="2200">
              <a:latin typeface="Poppins" panose="00000500000000000000" pitchFamily="2" charset="0"/>
              <a:cs typeface="Poppins" panose="00000500000000000000" pitchFamily="2" charset="0"/>
            </a:endParaRPr>
          </a:p>
          <a:p>
            <a:pPr>
              <a:buClr>
                <a:schemeClr val="accent3"/>
              </a:buClr>
            </a:pPr>
            <a:r>
              <a:rPr lang="en-US" sz="2200">
                <a:latin typeface="Poppins" panose="00000500000000000000" pitchFamily="2" charset="0"/>
                <a:cs typeface="Poppins" panose="00000500000000000000" pitchFamily="2" charset="0"/>
              </a:rPr>
              <a:t>Suspicion of AHI may be higher if there are multiple signs/symptoms.</a:t>
            </a:r>
            <a:endParaRPr lang="en-US" sz="2200">
              <a:highlight>
                <a:srgbClr val="FFFF00"/>
              </a:highlight>
              <a:latin typeface="Poppins" panose="00000500000000000000" pitchFamily="2" charset="0"/>
              <a:cs typeface="Poppins" panose="00000500000000000000" pitchFamily="2" charset="0"/>
            </a:endParaRPr>
          </a:p>
          <a:p>
            <a:pPr marL="457200" indent="-457200">
              <a:buClr>
                <a:schemeClr val="accent3"/>
              </a:buClr>
              <a:buFont typeface="Wingdings" panose="05000000000000000000" pitchFamily="2" charset="2"/>
              <a:buChar char="§"/>
            </a:pPr>
            <a:r>
              <a:rPr lang="en-US" sz="2200">
                <a:latin typeface="Poppins" panose="00000500000000000000" pitchFamily="2" charset="0"/>
                <a:cs typeface="Poppins" panose="00000500000000000000" pitchFamily="2" charset="0"/>
              </a:rPr>
              <a:t>Should also include history of symptoms reported by participant in past 2 weeks, which may have resolved</a:t>
            </a:r>
          </a:p>
        </p:txBody>
      </p:sp>
      <p:pic>
        <p:nvPicPr>
          <p:cNvPr id="2" name="Picture 1">
            <a:extLst>
              <a:ext uri="{FF2B5EF4-FFF2-40B4-BE49-F238E27FC236}">
                <a16:creationId xmlns:a16="http://schemas.microsoft.com/office/drawing/2014/main" id="{EDC7A16F-31A6-9423-AED6-2E168B9D99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328116"/>
            <a:ext cx="289560" cy="868680"/>
          </a:xfrm>
          <a:prstGeom prst="rect">
            <a:avLst/>
          </a:prstGeom>
        </p:spPr>
      </p:pic>
      <p:sp>
        <p:nvSpPr>
          <p:cNvPr id="5" name="Rectangle 4">
            <a:extLst>
              <a:ext uri="{FF2B5EF4-FFF2-40B4-BE49-F238E27FC236}">
                <a16:creationId xmlns:a16="http://schemas.microsoft.com/office/drawing/2014/main" id="{59F4546F-FE98-064B-67F6-481261FFE8A2}"/>
              </a:ext>
            </a:extLst>
          </p:cNvPr>
          <p:cNvSpPr/>
          <p:nvPr/>
        </p:nvSpPr>
        <p:spPr>
          <a:xfrm>
            <a:off x="6570030" y="0"/>
            <a:ext cx="472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E81433E-820E-147B-EA85-51C68403B0D8}"/>
              </a:ext>
            </a:extLst>
          </p:cNvPr>
          <p:cNvSpPr/>
          <p:nvPr/>
        </p:nvSpPr>
        <p:spPr>
          <a:xfrm>
            <a:off x="7146350" y="1524912"/>
            <a:ext cx="3895724" cy="5135225"/>
          </a:xfrm>
          <a:prstGeom prst="rect">
            <a:avLst/>
          </a:prstGeom>
          <a:noFill/>
          <a:ln w="38100">
            <a:noFill/>
            <a:prstDash val="sysDot"/>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marR="0">
              <a:lnSpc>
                <a:spcPct val="107000"/>
              </a:lnSpc>
              <a:spcBef>
                <a:spcPts val="0"/>
              </a:spcBef>
              <a:spcAft>
                <a:spcPts val="600"/>
              </a:spcAft>
            </a:pPr>
            <a:r>
              <a:rPr lang="en-US" sz="2200" b="1">
                <a:solidFill>
                  <a:schemeClr val="bg1"/>
                </a:solidFill>
                <a:effectLst/>
                <a:latin typeface="Poppins" panose="00000500000000000000" pitchFamily="2" charset="0"/>
                <a:ea typeface="Calibri" panose="020F0502020204030204" pitchFamily="34" charset="0"/>
                <a:cs typeface="Poppins" panose="00000500000000000000" pitchFamily="2" charset="0"/>
              </a:rPr>
              <a:t>Signs &amp; Symptoms of AHI</a:t>
            </a:r>
            <a:endPar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Fever </a:t>
            </a: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Swollen lymph glands</a:t>
            </a: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Skin rash</a:t>
            </a: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Headache</a:t>
            </a: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Sore throat</a:t>
            </a: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Aches and pains</a:t>
            </a:r>
          </a:p>
          <a:p>
            <a:pPr marL="342900" marR="0" lvl="0" indent="-342900">
              <a:lnSpc>
                <a:spcPct val="107000"/>
              </a:lnSpc>
              <a:spcBef>
                <a:spcPts val="0"/>
              </a:spcBef>
              <a:spcAft>
                <a:spcPts val="600"/>
              </a:spcAft>
              <a:buClr>
                <a:schemeClr val="accent3"/>
              </a:buClr>
              <a:buFont typeface="Wingdings" panose="05000000000000000000" pitchFamily="2" charset="2"/>
              <a:buChar char="§"/>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Mouth sores</a:t>
            </a:r>
          </a:p>
          <a:p>
            <a:pPr marL="342900" marR="0" lvl="0" indent="-342900">
              <a:lnSpc>
                <a:spcPct val="107000"/>
              </a:lnSpc>
              <a:spcBef>
                <a:spcPts val="0"/>
              </a:spcBef>
              <a:spcAft>
                <a:spcPts val="600"/>
              </a:spcAft>
              <a:buFont typeface="Symbol" panose="05050102010706020507" pitchFamily="18" charset="2"/>
              <a:buChar char=""/>
            </a:pPr>
            <a:endPar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600"/>
              </a:spcAft>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 </a:t>
            </a:r>
          </a:p>
          <a:p>
            <a:pPr marL="0" marR="0">
              <a:lnSpc>
                <a:spcPct val="107000"/>
              </a:lnSpc>
              <a:spcBef>
                <a:spcPts val="0"/>
              </a:spcBef>
              <a:spcAft>
                <a:spcPts val="0"/>
              </a:spcAft>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 </a:t>
            </a:r>
          </a:p>
          <a:p>
            <a:pPr marL="0" marR="0">
              <a:lnSpc>
                <a:spcPct val="107000"/>
              </a:lnSpc>
              <a:spcBef>
                <a:spcPts val="0"/>
              </a:spcBef>
              <a:spcAft>
                <a:spcPts val="0"/>
              </a:spcAft>
            </a:pPr>
            <a:r>
              <a:rPr lang="en-US" sz="2200">
                <a:solidFill>
                  <a:schemeClr val="bg1"/>
                </a:solidFill>
                <a:effectLst/>
                <a:latin typeface="Poppins" panose="00000500000000000000" pitchFamily="2" charset="0"/>
                <a:ea typeface="Calibri" panose="020F0502020204030204" pitchFamily="34" charset="0"/>
                <a:cs typeface="Poppins" panose="00000500000000000000" pitchFamily="2" charset="0"/>
              </a:rPr>
              <a:t> </a:t>
            </a:r>
          </a:p>
        </p:txBody>
      </p:sp>
    </p:spTree>
    <p:extLst>
      <p:ext uri="{BB962C8B-B14F-4D97-AF65-F5344CB8AC3E}">
        <p14:creationId xmlns:p14="http://schemas.microsoft.com/office/powerpoint/2010/main" val="348996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BFD6EB-46F9-3A23-957E-A0F3E242AE8B}"/>
              </a:ext>
            </a:extLst>
          </p:cNvPr>
          <p:cNvSpPr/>
          <p:nvPr/>
        </p:nvSpPr>
        <p:spPr>
          <a:xfrm>
            <a:off x="8795658" y="0"/>
            <a:ext cx="3396342" cy="6857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5F81A001-664A-4E52-A78D-D1E785539135}"/>
              </a:ext>
            </a:extLst>
          </p:cNvPr>
          <p:cNvSpPr>
            <a:spLocks noGrp="1"/>
          </p:cNvSpPr>
          <p:nvPr>
            <p:ph idx="1"/>
          </p:nvPr>
        </p:nvSpPr>
        <p:spPr>
          <a:xfrm>
            <a:off x="654316" y="957298"/>
            <a:ext cx="7469205" cy="4826627"/>
          </a:xfrm>
        </p:spPr>
        <p:txBody>
          <a:bodyPr vert="horz" lIns="91440" tIns="45720" rIns="91440" bIns="45720" rtlCol="0" anchor="t">
            <a:noAutofit/>
          </a:bodyPr>
          <a:lstStyle/>
          <a:p>
            <a:pPr marL="0" indent="0">
              <a:lnSpc>
                <a:spcPct val="100000"/>
              </a:lnSpc>
              <a:buNone/>
            </a:pPr>
            <a:r>
              <a:rPr lang="en-US" sz="1800" i="1">
                <a:latin typeface="Poppins" panose="00000500000000000000" pitchFamily="2" charset="0"/>
                <a:ea typeface="Roboto"/>
                <a:cs typeface="Poppins" panose="00000500000000000000" pitchFamily="2" charset="0"/>
              </a:rPr>
              <a:t>Combination</a:t>
            </a:r>
            <a:r>
              <a:rPr lang="en-US" sz="1800">
                <a:latin typeface="Poppins" panose="00000500000000000000" pitchFamily="2" charset="0"/>
                <a:ea typeface="Roboto"/>
                <a:cs typeface="Poppins" panose="00000500000000000000" pitchFamily="2" charset="0"/>
              </a:rPr>
              <a:t> of factors to be weighed – each with associated likelihood of exposure:</a:t>
            </a:r>
            <a:endParaRPr lang="en-US" sz="1800">
              <a:latin typeface="Poppins" panose="00000500000000000000" pitchFamily="2" charset="0"/>
              <a:cs typeface="Poppins" panose="00000500000000000000" pitchFamily="2" charset="0"/>
            </a:endParaRPr>
          </a:p>
          <a:p>
            <a:pPr marL="0" indent="0">
              <a:lnSpc>
                <a:spcPct val="100000"/>
              </a:lnSpc>
              <a:buNone/>
            </a:pPr>
            <a:r>
              <a:rPr lang="en-US" sz="1800" b="1">
                <a:latin typeface="Poppins" panose="00000500000000000000" pitchFamily="2" charset="0"/>
                <a:ea typeface="Roboto"/>
                <a:cs typeface="Poppins" panose="00000500000000000000" pitchFamily="2" charset="0"/>
              </a:rPr>
              <a:t>HIV status and viral suppression of partner(s) </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Highest: unsuppressed HIV-positive partner(s) </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Lowest/no possibility of exposure: HIV-negative partner(s)</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Middle: partner(s) of unknown HIV status/unknown viral suppression level</a:t>
            </a:r>
          </a:p>
          <a:p>
            <a:pPr marL="0" indent="0">
              <a:lnSpc>
                <a:spcPct val="100000"/>
              </a:lnSpc>
              <a:buNone/>
            </a:pPr>
            <a:r>
              <a:rPr lang="en-US" sz="1800" b="1">
                <a:latin typeface="Poppins" panose="00000500000000000000" pitchFamily="2" charset="0"/>
                <a:ea typeface="Roboto"/>
                <a:cs typeface="Poppins" panose="00000500000000000000" pitchFamily="2" charset="0"/>
              </a:rPr>
              <a:t>Type of sex  </a:t>
            </a:r>
            <a:endParaRPr lang="en-US" sz="1800" b="1">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Anal sex (higher); vaginal sex (lower)</a:t>
            </a:r>
            <a:endParaRPr lang="en-US" sz="1800">
              <a:latin typeface="Poppins" panose="00000500000000000000" pitchFamily="2" charset="0"/>
              <a:cs typeface="Poppins" panose="00000500000000000000" pitchFamily="2" charset="0"/>
            </a:endParaRPr>
          </a:p>
          <a:p>
            <a:pPr marL="0" indent="0">
              <a:lnSpc>
                <a:spcPct val="100000"/>
              </a:lnSpc>
              <a:buNone/>
            </a:pPr>
            <a:r>
              <a:rPr lang="en-US" sz="1800" b="1">
                <a:latin typeface="Poppins" panose="00000500000000000000" pitchFamily="2" charset="0"/>
                <a:ea typeface="Roboto"/>
                <a:cs typeface="Poppins" panose="00000500000000000000" pitchFamily="2" charset="0"/>
              </a:rPr>
              <a:t>Condom use</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Highest: no condom use </a:t>
            </a:r>
            <a:endParaRPr lang="en-US" sz="1800">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Lowest: correct use throughout all sex acts </a:t>
            </a:r>
            <a:endParaRPr lang="en-US" sz="1800">
              <a:latin typeface="Poppins" panose="00000500000000000000" pitchFamily="2" charset="0"/>
              <a:cs typeface="Poppins" panose="00000500000000000000" pitchFamily="2" charset="0"/>
            </a:endParaRP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Middle: some condom use</a:t>
            </a:r>
          </a:p>
          <a:p>
            <a:pPr marL="0" indent="0">
              <a:lnSpc>
                <a:spcPct val="100000"/>
              </a:lnSpc>
              <a:buNone/>
            </a:pPr>
            <a:r>
              <a:rPr lang="en-US" sz="1800" b="1">
                <a:latin typeface="Poppins" panose="00000500000000000000" pitchFamily="2" charset="0"/>
                <a:ea typeface="Roboto"/>
                <a:cs typeface="Poppins" panose="00000500000000000000" pitchFamily="2" charset="0"/>
              </a:rPr>
              <a:t>Partner type and number</a:t>
            </a:r>
          </a:p>
          <a:p>
            <a:pPr lvl="1">
              <a:lnSpc>
                <a:spcPct val="100000"/>
              </a:lnSpc>
              <a:buFont typeface="Wingdings" panose="05000000000000000000" pitchFamily="2" charset="2"/>
              <a:buChar char="§"/>
            </a:pPr>
            <a:r>
              <a:rPr lang="en-US" sz="1800">
                <a:latin typeface="Poppins" panose="00000500000000000000" pitchFamily="2" charset="0"/>
                <a:ea typeface="Roboto"/>
                <a:cs typeface="Poppins" panose="00000500000000000000" pitchFamily="2" charset="0"/>
              </a:rPr>
              <a:t>Multiple casual or non-consensual, including by needle stick (higher); single regular consensual (lower)</a:t>
            </a:r>
          </a:p>
          <a:p>
            <a:pPr marL="0" indent="0">
              <a:lnSpc>
                <a:spcPct val="100000"/>
              </a:lnSpc>
              <a:buNone/>
            </a:pPr>
            <a:endParaRPr lang="en-US" sz="1800">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D21DC231-2BCF-4199-8AFB-A45EB0017B3A}"/>
              </a:ext>
            </a:extLst>
          </p:cNvPr>
          <p:cNvSpPr>
            <a:spLocks noGrp="1"/>
          </p:cNvSpPr>
          <p:nvPr>
            <p:ph type="title"/>
          </p:nvPr>
        </p:nvSpPr>
        <p:spPr>
          <a:xfrm>
            <a:off x="-95250" y="61555"/>
            <a:ext cx="10515600" cy="1143000"/>
          </a:xfrm>
        </p:spPr>
        <p:txBody>
          <a:bodyPr/>
          <a:lstStyle/>
          <a:p>
            <a:r>
              <a:rPr lang="en-US">
                <a:latin typeface="Poppins SemiBold"/>
                <a:ea typeface="Roboto"/>
                <a:cs typeface="Poppins SemiBold"/>
              </a:rPr>
              <a:t>Likelihood of Exposure</a:t>
            </a:r>
            <a:endParaRPr lang="en-US"/>
          </a:p>
        </p:txBody>
      </p:sp>
      <p:graphicFrame>
        <p:nvGraphicFramePr>
          <p:cNvPr id="4" name="Diagram 3">
            <a:extLst>
              <a:ext uri="{FF2B5EF4-FFF2-40B4-BE49-F238E27FC236}">
                <a16:creationId xmlns:a16="http://schemas.microsoft.com/office/drawing/2014/main" id="{47B943D1-934E-48DC-B4E1-7DE30275935E}"/>
              </a:ext>
            </a:extLst>
          </p:cNvPr>
          <p:cNvGraphicFramePr/>
          <p:nvPr/>
        </p:nvGraphicFramePr>
        <p:xfrm>
          <a:off x="8795658" y="0"/>
          <a:ext cx="3396342"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5A612FB-4CF7-43F7-A7CF-CF9990668078}"/>
              </a:ext>
            </a:extLst>
          </p:cNvPr>
          <p:cNvSpPr txBox="1"/>
          <p:nvPr/>
        </p:nvSpPr>
        <p:spPr>
          <a:xfrm>
            <a:off x="8364771" y="-1"/>
            <a:ext cx="430887" cy="6857999"/>
          </a:xfrm>
          <a:prstGeom prst="rect">
            <a:avLst/>
          </a:prstGeom>
          <a:solidFill>
            <a:schemeClr val="accent1"/>
          </a:solidFill>
        </p:spPr>
        <p:txBody>
          <a:bodyPr vert="vert270" wrap="square" rtlCol="0">
            <a:spAutoFit/>
          </a:bodyPr>
          <a:lstStyle/>
          <a:p>
            <a:pPr algn="ctr"/>
            <a:r>
              <a:rPr lang="en-US" sz="1600">
                <a:solidFill>
                  <a:schemeClr val="bg1"/>
                </a:solidFill>
                <a:latin typeface="Poppins" panose="00000500000000000000" pitchFamily="2" charset="0"/>
                <a:cs typeface="Poppins" panose="00000500000000000000" pitchFamily="2" charset="0"/>
              </a:rPr>
              <a:t>LOWER ←  LIKELIHOOD OF EXPOSURE → HIGHER</a:t>
            </a:r>
          </a:p>
        </p:txBody>
      </p:sp>
      <p:sp>
        <p:nvSpPr>
          <p:cNvPr id="6" name="TextBox 5">
            <a:extLst>
              <a:ext uri="{FF2B5EF4-FFF2-40B4-BE49-F238E27FC236}">
                <a16:creationId xmlns:a16="http://schemas.microsoft.com/office/drawing/2014/main" id="{281FC70D-4DB5-FA87-6033-ED8B48E5DB1D}"/>
              </a:ext>
            </a:extLst>
          </p:cNvPr>
          <p:cNvSpPr txBox="1"/>
          <p:nvPr/>
        </p:nvSpPr>
        <p:spPr>
          <a:xfrm>
            <a:off x="10515600" y="6488668"/>
            <a:ext cx="1207767" cy="307777"/>
          </a:xfrm>
          <a:prstGeom prst="rect">
            <a:avLst/>
          </a:prstGeom>
          <a:noFill/>
        </p:spPr>
        <p:txBody>
          <a:bodyPr wrap="square" rtlCol="0">
            <a:spAutoFit/>
          </a:bodyPr>
          <a:lstStyle/>
          <a:p>
            <a:r>
              <a:rPr lang="en-US" sz="1400">
                <a:latin typeface="Poppins" panose="00000500000000000000" pitchFamily="2" charset="0"/>
                <a:cs typeface="Poppins" panose="00000500000000000000" pitchFamily="2" charset="0"/>
              </a:rPr>
              <a:t>*example*</a:t>
            </a:r>
          </a:p>
        </p:txBody>
      </p:sp>
    </p:spTree>
    <p:extLst>
      <p:ext uri="{BB962C8B-B14F-4D97-AF65-F5344CB8AC3E}">
        <p14:creationId xmlns:p14="http://schemas.microsoft.com/office/powerpoint/2010/main" val="283932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5EE7C29-C25D-89A8-FB81-A20D7B0A7410}"/>
              </a:ext>
            </a:extLst>
          </p:cNvPr>
          <p:cNvSpPr/>
          <p:nvPr/>
        </p:nvSpPr>
        <p:spPr>
          <a:xfrm>
            <a:off x="768343" y="1391800"/>
            <a:ext cx="2417387"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Poppins"/>
                <a:ea typeface="+mn-lt"/>
                <a:cs typeface="Poppins"/>
              </a:rPr>
              <a:t>Use clinical judgement to</a:t>
            </a:r>
            <a:r>
              <a:rPr lang="en-US" sz="1400">
                <a:solidFill>
                  <a:schemeClr val="tx1"/>
                </a:solidFill>
                <a:latin typeface="Poppins"/>
                <a:cs typeface="Poppins"/>
              </a:rPr>
              <a:t> carefully weigh pros and cons of withholding/pausing </a:t>
            </a:r>
            <a:r>
              <a:rPr lang="en-US" sz="1400" err="1">
                <a:solidFill>
                  <a:schemeClr val="tx1"/>
                </a:solidFill>
                <a:latin typeface="Poppins"/>
                <a:cs typeface="Poppins"/>
              </a:rPr>
              <a:t>PrEP</a:t>
            </a:r>
            <a:r>
              <a:rPr lang="en-US" sz="1400">
                <a:solidFill>
                  <a:schemeClr val="tx1"/>
                </a:solidFill>
                <a:latin typeface="Poppins"/>
                <a:cs typeface="Poppins"/>
              </a:rPr>
              <a:t> pending re-testing</a:t>
            </a:r>
            <a:endParaRPr lang="en-US">
              <a:solidFill>
                <a:schemeClr val="tx1"/>
              </a:solidFill>
            </a:endParaRPr>
          </a:p>
        </p:txBody>
      </p:sp>
      <p:sp>
        <p:nvSpPr>
          <p:cNvPr id="5" name="Title 4">
            <a:extLst>
              <a:ext uri="{FF2B5EF4-FFF2-40B4-BE49-F238E27FC236}">
                <a16:creationId xmlns:a16="http://schemas.microsoft.com/office/drawing/2014/main" id="{7C546CD1-9929-4D65-AA2D-DCD5A048ABC2}"/>
              </a:ext>
            </a:extLst>
          </p:cNvPr>
          <p:cNvSpPr>
            <a:spLocks noGrp="1"/>
          </p:cNvSpPr>
          <p:nvPr>
            <p:ph type="title"/>
          </p:nvPr>
        </p:nvSpPr>
        <p:spPr>
          <a:xfrm>
            <a:off x="16025" y="0"/>
            <a:ext cx="12191997" cy="1143000"/>
          </a:xfrm>
          <a:solidFill>
            <a:schemeClr val="accent1"/>
          </a:solidFill>
        </p:spPr>
        <p:txBody>
          <a:bodyPr/>
          <a:lstStyle/>
          <a:p>
            <a:r>
              <a:rPr lang="en-US">
                <a:solidFill>
                  <a:schemeClr val="bg1"/>
                </a:solidFill>
                <a:latin typeface="Poppins SemiBold"/>
                <a:ea typeface="Roboto"/>
                <a:cs typeface="Poppins SemiBold"/>
              </a:rPr>
              <a:t>Intersecting signs/symptoms &amp; likelihood of exposure: </a:t>
            </a:r>
            <a:br>
              <a:rPr lang="en-US">
                <a:solidFill>
                  <a:schemeClr val="bg1"/>
                </a:solidFill>
                <a:latin typeface="Poppins SemiBold"/>
                <a:ea typeface="Roboto"/>
                <a:cs typeface="Poppins SemiBold"/>
              </a:rPr>
            </a:br>
            <a:r>
              <a:rPr lang="en-US">
                <a:solidFill>
                  <a:schemeClr val="bg1"/>
                </a:solidFill>
                <a:latin typeface="Poppins SemiBold"/>
                <a:ea typeface="Roboto"/>
                <a:cs typeface="Poppins SemiBold"/>
              </a:rPr>
              <a:t>Is there a clinical suspicion of AHI?</a:t>
            </a:r>
          </a:p>
        </p:txBody>
      </p:sp>
      <p:cxnSp>
        <p:nvCxnSpPr>
          <p:cNvPr id="8" name="Straight Connector 7">
            <a:extLst>
              <a:ext uri="{FF2B5EF4-FFF2-40B4-BE49-F238E27FC236}">
                <a16:creationId xmlns:a16="http://schemas.microsoft.com/office/drawing/2014/main" id="{99D0AE53-D71A-478E-9B48-A72E98FDD2EB}"/>
              </a:ext>
            </a:extLst>
          </p:cNvPr>
          <p:cNvCxnSpPr>
            <a:cxnSpLocks/>
          </p:cNvCxnSpPr>
          <p:nvPr/>
        </p:nvCxnSpPr>
        <p:spPr>
          <a:xfrm>
            <a:off x="2906485" y="2856987"/>
            <a:ext cx="0" cy="310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DC5BE5C-5F7A-479A-8082-F6333C82ED0B}"/>
              </a:ext>
            </a:extLst>
          </p:cNvPr>
          <p:cNvCxnSpPr>
            <a:cxnSpLocks/>
          </p:cNvCxnSpPr>
          <p:nvPr/>
        </p:nvCxnSpPr>
        <p:spPr>
          <a:xfrm flipH="1">
            <a:off x="2902532" y="5956102"/>
            <a:ext cx="5791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71E5CD-B693-4E05-86A1-F93985E56D4F}"/>
              </a:ext>
            </a:extLst>
          </p:cNvPr>
          <p:cNvSpPr txBox="1"/>
          <p:nvPr/>
        </p:nvSpPr>
        <p:spPr>
          <a:xfrm>
            <a:off x="2242897" y="6022008"/>
            <a:ext cx="7502967" cy="338554"/>
          </a:xfrm>
          <a:prstGeom prst="rect">
            <a:avLst/>
          </a:prstGeom>
          <a:noFill/>
        </p:spPr>
        <p:txBody>
          <a:bodyPr wrap="square" rtlCol="0">
            <a:spAutoFit/>
          </a:bodyPr>
          <a:lstStyle/>
          <a:p>
            <a:pPr algn="ctr"/>
            <a:r>
              <a:rPr lang="en-US" sz="1600">
                <a:latin typeface="Poppins" panose="00000500000000000000" pitchFamily="2" charset="0"/>
                <a:cs typeface="Poppins" panose="00000500000000000000" pitchFamily="2" charset="0"/>
              </a:rPr>
              <a:t>        Single/lower </a:t>
            </a:r>
            <a:r>
              <a:rPr lang="en-US" sz="1600" b="1">
                <a:latin typeface="Poppins" panose="00000500000000000000" pitchFamily="2" charset="0"/>
                <a:cs typeface="Poppins" panose="00000500000000000000" pitchFamily="2" charset="0"/>
              </a:rPr>
              <a:t>←  Signs/Symptoms &amp; Severity  → </a:t>
            </a:r>
            <a:r>
              <a:rPr lang="en-US" sz="1600">
                <a:latin typeface="Poppins" panose="00000500000000000000" pitchFamily="2" charset="0"/>
                <a:cs typeface="Poppins" panose="00000500000000000000" pitchFamily="2" charset="0"/>
              </a:rPr>
              <a:t>Multiple/higher</a:t>
            </a:r>
            <a:r>
              <a:rPr lang="en-US" sz="1600" b="1">
                <a:latin typeface="Poppins" panose="00000500000000000000" pitchFamily="2" charset="0"/>
                <a:cs typeface="Poppins" panose="00000500000000000000" pitchFamily="2" charset="0"/>
              </a:rPr>
              <a:t> </a:t>
            </a:r>
            <a:endParaRPr lang="en-US" sz="1600">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4F98C076-6124-4D9B-A201-B3CCC9E97FC5}"/>
              </a:ext>
            </a:extLst>
          </p:cNvPr>
          <p:cNvSpPr txBox="1"/>
          <p:nvPr/>
        </p:nvSpPr>
        <p:spPr>
          <a:xfrm rot="16200000">
            <a:off x="-302184" y="4440835"/>
            <a:ext cx="5932714" cy="307777"/>
          </a:xfrm>
          <a:prstGeom prst="rect">
            <a:avLst/>
          </a:prstGeom>
          <a:noFill/>
        </p:spPr>
        <p:txBody>
          <a:bodyPr wrap="square" rtlCol="0">
            <a:spAutoFit/>
          </a:bodyPr>
          <a:lstStyle/>
          <a:p>
            <a:pPr algn="ctr"/>
            <a:r>
              <a:rPr lang="en-US" sz="1400">
                <a:latin typeface="Poppins" panose="00000500000000000000" pitchFamily="2" charset="0"/>
                <a:cs typeface="Poppins" panose="00000500000000000000" pitchFamily="2" charset="0"/>
              </a:rPr>
              <a:t>Low(er)  </a:t>
            </a:r>
            <a:r>
              <a:rPr lang="en-US" sz="1400" b="1">
                <a:latin typeface="Poppins" panose="00000500000000000000" pitchFamily="2" charset="0"/>
                <a:cs typeface="Poppins" panose="00000500000000000000" pitchFamily="2" charset="0"/>
              </a:rPr>
              <a:t>←  Likelihood of exposure →  </a:t>
            </a:r>
            <a:r>
              <a:rPr lang="en-US" sz="1400">
                <a:latin typeface="Poppins" panose="00000500000000000000" pitchFamily="2" charset="0"/>
                <a:cs typeface="Poppins" panose="00000500000000000000" pitchFamily="2" charset="0"/>
              </a:rPr>
              <a:t>High(er)</a:t>
            </a:r>
          </a:p>
        </p:txBody>
      </p:sp>
      <p:grpSp>
        <p:nvGrpSpPr>
          <p:cNvPr id="21" name="Group 20">
            <a:extLst>
              <a:ext uri="{FF2B5EF4-FFF2-40B4-BE49-F238E27FC236}">
                <a16:creationId xmlns:a16="http://schemas.microsoft.com/office/drawing/2014/main" id="{A9254C49-C948-AB55-8F9D-92E985573792}"/>
              </a:ext>
            </a:extLst>
          </p:cNvPr>
          <p:cNvGrpSpPr/>
          <p:nvPr/>
        </p:nvGrpSpPr>
        <p:grpSpPr>
          <a:xfrm>
            <a:off x="5855214" y="4362299"/>
            <a:ext cx="2950017" cy="1500703"/>
            <a:chOff x="2996506" y="3226516"/>
            <a:chExt cx="2950017" cy="1500703"/>
          </a:xfrm>
        </p:grpSpPr>
        <p:sp>
          <p:nvSpPr>
            <p:cNvPr id="7" name="Rectangle 6">
              <a:extLst>
                <a:ext uri="{FF2B5EF4-FFF2-40B4-BE49-F238E27FC236}">
                  <a16:creationId xmlns:a16="http://schemas.microsoft.com/office/drawing/2014/main" id="{7E9A3B60-9220-6474-FAE0-2DF4CA2DA4C2}"/>
                </a:ext>
              </a:extLst>
            </p:cNvPr>
            <p:cNvSpPr/>
            <p:nvPr/>
          </p:nvSpPr>
          <p:spPr>
            <a:xfrm>
              <a:off x="2996506" y="3226516"/>
              <a:ext cx="2859993" cy="1500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1E3838-F736-4FEE-8082-10CDA037BF4A}"/>
                </a:ext>
              </a:extLst>
            </p:cNvPr>
            <p:cNvSpPr txBox="1"/>
            <p:nvPr/>
          </p:nvSpPr>
          <p:spPr>
            <a:xfrm>
              <a:off x="2996507" y="3771269"/>
              <a:ext cx="2950016" cy="923330"/>
            </a:xfrm>
            <a:prstGeom prst="rect">
              <a:avLst/>
            </a:prstGeom>
            <a:noFill/>
            <a:ln>
              <a:noFill/>
            </a:ln>
          </p:spPr>
          <p:txBody>
            <a:bodyPr wrap="square" rtlCol="0" anchor="ctr">
              <a:spAutoFit/>
            </a:bodyPr>
            <a:lstStyle/>
            <a:p>
              <a:pPr algn="ctr"/>
              <a:r>
                <a:rPr lang="en-US" sz="2000">
                  <a:solidFill>
                    <a:schemeClr val="bg1"/>
                  </a:solidFill>
                  <a:latin typeface="Poppins" panose="00000500000000000000" pitchFamily="2" charset="0"/>
                  <a:cs typeface="Poppins" panose="00000500000000000000" pitchFamily="2" charset="0"/>
                </a:rPr>
                <a:t>Medium suspicion</a:t>
              </a:r>
              <a:endParaRPr lang="en-US">
                <a:solidFill>
                  <a:schemeClr val="bg1"/>
                </a:solidFill>
                <a:latin typeface="Poppins" panose="00000500000000000000" pitchFamily="2" charset="0"/>
                <a:cs typeface="Poppins" panose="00000500000000000000" pitchFamily="2" charset="0"/>
              </a:endParaRPr>
            </a:p>
            <a:p>
              <a:pPr algn="ctr"/>
              <a:endParaRPr lang="en-US">
                <a:latin typeface="Poppins" panose="00000500000000000000" pitchFamily="2" charset="0"/>
                <a:cs typeface="Poppins" panose="00000500000000000000" pitchFamily="2" charset="0"/>
              </a:endParaRPr>
            </a:p>
            <a:p>
              <a:pPr algn="ctr"/>
              <a:endParaRPr lang="en-US" sz="1600">
                <a:latin typeface="Poppins" panose="00000500000000000000" pitchFamily="2" charset="0"/>
                <a:cs typeface="Poppins" panose="00000500000000000000" pitchFamily="2" charset="0"/>
              </a:endParaRPr>
            </a:p>
          </p:txBody>
        </p:sp>
      </p:grpSp>
      <p:grpSp>
        <p:nvGrpSpPr>
          <p:cNvPr id="13" name="Group 12">
            <a:extLst>
              <a:ext uri="{FF2B5EF4-FFF2-40B4-BE49-F238E27FC236}">
                <a16:creationId xmlns:a16="http://schemas.microsoft.com/office/drawing/2014/main" id="{68855C1F-5038-CE72-BD37-B4C70397932A}"/>
              </a:ext>
            </a:extLst>
          </p:cNvPr>
          <p:cNvGrpSpPr/>
          <p:nvPr/>
        </p:nvGrpSpPr>
        <p:grpSpPr>
          <a:xfrm>
            <a:off x="5855205" y="2867756"/>
            <a:ext cx="2950016" cy="1575621"/>
            <a:chOff x="2996507" y="1730829"/>
            <a:chExt cx="2950016" cy="1575621"/>
          </a:xfrm>
        </p:grpSpPr>
        <p:sp>
          <p:nvSpPr>
            <p:cNvPr id="3" name="Rectangle 2">
              <a:extLst>
                <a:ext uri="{FF2B5EF4-FFF2-40B4-BE49-F238E27FC236}">
                  <a16:creationId xmlns:a16="http://schemas.microsoft.com/office/drawing/2014/main" id="{D505B77D-882A-EF56-80B0-946005510CC7}"/>
                </a:ext>
              </a:extLst>
            </p:cNvPr>
            <p:cNvSpPr/>
            <p:nvPr/>
          </p:nvSpPr>
          <p:spPr>
            <a:xfrm>
              <a:off x="2996507" y="1730829"/>
              <a:ext cx="2859993" cy="15007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F2AB52F-76C4-477A-8A72-83B9B4BEF286}"/>
                </a:ext>
              </a:extLst>
            </p:cNvPr>
            <p:cNvSpPr txBox="1"/>
            <p:nvPr/>
          </p:nvSpPr>
          <p:spPr>
            <a:xfrm>
              <a:off x="2996507" y="1844511"/>
              <a:ext cx="2950016" cy="1461939"/>
            </a:xfrm>
            <a:prstGeom prst="rect">
              <a:avLst/>
            </a:prstGeom>
            <a:noFill/>
            <a:ln>
              <a:noFill/>
            </a:ln>
          </p:spPr>
          <p:txBody>
            <a:bodyPr wrap="square" rtlCol="0" anchor="ctr">
              <a:spAutoFit/>
            </a:bodyPr>
            <a:lstStyle/>
            <a:p>
              <a:pPr algn="ctr"/>
              <a:endParaRPr lang="en-US" sz="700">
                <a:solidFill>
                  <a:schemeClr val="bg1"/>
                </a:solidFill>
                <a:latin typeface="Poppins" panose="00000500000000000000" pitchFamily="2" charset="0"/>
                <a:cs typeface="Poppins" panose="00000500000000000000" pitchFamily="2" charset="0"/>
              </a:endParaRPr>
            </a:p>
            <a:p>
              <a:pPr algn="ctr"/>
              <a:endParaRPr lang="en-US" sz="800">
                <a:solidFill>
                  <a:schemeClr val="bg1"/>
                </a:solidFill>
                <a:latin typeface="Poppins" panose="00000500000000000000" pitchFamily="2" charset="0"/>
                <a:cs typeface="Poppins" panose="00000500000000000000" pitchFamily="2" charset="0"/>
              </a:endParaRPr>
            </a:p>
            <a:p>
              <a:pPr algn="ctr"/>
              <a:r>
                <a:rPr lang="en-US" sz="2000">
                  <a:solidFill>
                    <a:schemeClr val="bg1"/>
                  </a:solidFill>
                  <a:latin typeface="Poppins" panose="00000500000000000000" pitchFamily="2" charset="0"/>
                  <a:cs typeface="Poppins" panose="00000500000000000000" pitchFamily="2" charset="0"/>
                </a:rPr>
                <a:t>High suspicion</a:t>
              </a:r>
            </a:p>
            <a:p>
              <a:pPr algn="ctr"/>
              <a:r>
                <a:rPr lang="en-US" sz="1400">
                  <a:solidFill>
                    <a:schemeClr val="bg1"/>
                  </a:solidFill>
                  <a:latin typeface="Poppins" panose="00000500000000000000" pitchFamily="2" charset="0"/>
                  <a:cs typeface="Poppins" panose="00000500000000000000" pitchFamily="2" charset="0"/>
                </a:rPr>
                <a:t>(holding/pausing </a:t>
              </a:r>
              <a:r>
                <a:rPr lang="en-US" sz="1400" err="1">
                  <a:solidFill>
                    <a:schemeClr val="bg1"/>
                  </a:solidFill>
                  <a:latin typeface="Poppins" panose="00000500000000000000" pitchFamily="2" charset="0"/>
                  <a:cs typeface="Poppins" panose="00000500000000000000" pitchFamily="2" charset="0"/>
                </a:rPr>
                <a:t>PrEP</a:t>
              </a:r>
              <a:r>
                <a:rPr lang="en-US" sz="1400">
                  <a:solidFill>
                    <a:schemeClr val="bg1"/>
                  </a:solidFill>
                  <a:latin typeface="Poppins" panose="00000500000000000000" pitchFamily="2" charset="0"/>
                  <a:cs typeface="Poppins" panose="00000500000000000000" pitchFamily="2" charset="0"/>
                </a:rPr>
                <a:t> may be appropriate)</a:t>
              </a:r>
            </a:p>
            <a:p>
              <a:pPr algn="ctr"/>
              <a:endParaRPr lang="en-US" sz="900">
                <a:solidFill>
                  <a:schemeClr val="bg1"/>
                </a:solidFill>
                <a:latin typeface="Poppins" panose="00000500000000000000" pitchFamily="2" charset="0"/>
                <a:cs typeface="Poppins" panose="00000500000000000000" pitchFamily="2" charset="0"/>
              </a:endParaRPr>
            </a:p>
            <a:p>
              <a:pPr algn="ctr"/>
              <a:endParaRPr lang="en-US" sz="1400">
                <a:latin typeface="Poppins" panose="00000500000000000000" pitchFamily="2" charset="0"/>
                <a:cs typeface="Poppins" panose="00000500000000000000" pitchFamily="2" charset="0"/>
              </a:endParaRPr>
            </a:p>
          </p:txBody>
        </p:sp>
      </p:grpSp>
      <p:grpSp>
        <p:nvGrpSpPr>
          <p:cNvPr id="22" name="Group 21">
            <a:extLst>
              <a:ext uri="{FF2B5EF4-FFF2-40B4-BE49-F238E27FC236}">
                <a16:creationId xmlns:a16="http://schemas.microsoft.com/office/drawing/2014/main" id="{4A95277B-C936-D5B5-1625-0780607A72E4}"/>
              </a:ext>
            </a:extLst>
          </p:cNvPr>
          <p:cNvGrpSpPr/>
          <p:nvPr/>
        </p:nvGrpSpPr>
        <p:grpSpPr>
          <a:xfrm>
            <a:off x="2992100" y="4285751"/>
            <a:ext cx="2892799" cy="1574538"/>
            <a:chOff x="2992100" y="3149968"/>
            <a:chExt cx="2892799" cy="1574538"/>
          </a:xfrm>
        </p:grpSpPr>
        <p:sp>
          <p:nvSpPr>
            <p:cNvPr id="10" name="Rectangle 9">
              <a:extLst>
                <a:ext uri="{FF2B5EF4-FFF2-40B4-BE49-F238E27FC236}">
                  <a16:creationId xmlns:a16="http://schemas.microsoft.com/office/drawing/2014/main" id="{FF9D82AA-193F-05F1-74AD-60EDDB015DEE}"/>
                </a:ext>
              </a:extLst>
            </p:cNvPr>
            <p:cNvSpPr/>
            <p:nvPr/>
          </p:nvSpPr>
          <p:spPr>
            <a:xfrm>
              <a:off x="2992100" y="3223803"/>
              <a:ext cx="2859993" cy="15007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838245-8A3A-4648-95CC-4BF433D8ACDC}"/>
                </a:ext>
              </a:extLst>
            </p:cNvPr>
            <p:cNvSpPr txBox="1"/>
            <p:nvPr/>
          </p:nvSpPr>
          <p:spPr>
            <a:xfrm>
              <a:off x="3021769" y="3149968"/>
              <a:ext cx="2863130" cy="1554272"/>
            </a:xfrm>
            <a:prstGeom prst="rect">
              <a:avLst/>
            </a:prstGeom>
            <a:noFill/>
            <a:ln>
              <a:noFill/>
            </a:ln>
          </p:spPr>
          <p:txBody>
            <a:bodyPr wrap="square" rtlCol="0">
              <a:spAutoFit/>
            </a:bodyPr>
            <a:lstStyle/>
            <a:p>
              <a:pPr algn="ctr"/>
              <a:endParaRPr lang="en-US" sz="3600">
                <a:latin typeface="Poppins" panose="00000500000000000000" pitchFamily="2" charset="0"/>
                <a:cs typeface="Poppins" panose="00000500000000000000" pitchFamily="2" charset="0"/>
              </a:endParaRPr>
            </a:p>
            <a:p>
              <a:pPr algn="ctr"/>
              <a:r>
                <a:rPr lang="en-US" sz="2000">
                  <a:solidFill>
                    <a:schemeClr val="bg1"/>
                  </a:solidFill>
                  <a:latin typeface="Poppins" panose="00000500000000000000" pitchFamily="2" charset="0"/>
                  <a:cs typeface="Poppins" panose="00000500000000000000" pitchFamily="2" charset="0"/>
                </a:rPr>
                <a:t>Low suspicion</a:t>
              </a:r>
              <a:endParaRPr lang="en-US">
                <a:solidFill>
                  <a:schemeClr val="bg1"/>
                </a:solidFill>
                <a:latin typeface="Poppins" panose="00000500000000000000" pitchFamily="2" charset="0"/>
                <a:cs typeface="Poppins" panose="00000500000000000000" pitchFamily="2" charset="0"/>
              </a:endParaRPr>
            </a:p>
            <a:p>
              <a:pPr algn="ctr"/>
              <a:endParaRPr lang="en-US" sz="1200">
                <a:solidFill>
                  <a:schemeClr val="bg1"/>
                </a:solidFill>
                <a:latin typeface="Poppins" panose="00000500000000000000" pitchFamily="2" charset="0"/>
                <a:cs typeface="Poppins" panose="00000500000000000000" pitchFamily="2" charset="0"/>
              </a:endParaRPr>
            </a:p>
            <a:p>
              <a:pPr algn="ctr"/>
              <a:endParaRPr lang="en-US" sz="1100">
                <a:latin typeface="Poppins" panose="00000500000000000000" pitchFamily="2" charset="0"/>
                <a:cs typeface="Poppins" panose="00000500000000000000" pitchFamily="2" charset="0"/>
              </a:endParaRPr>
            </a:p>
            <a:p>
              <a:endParaRPr lang="en-US" sz="1600">
                <a:latin typeface="Poppins" panose="00000500000000000000" pitchFamily="2" charset="0"/>
                <a:cs typeface="Poppins" panose="00000500000000000000" pitchFamily="2" charset="0"/>
              </a:endParaRPr>
            </a:p>
          </p:txBody>
        </p:sp>
      </p:grpSp>
      <p:grpSp>
        <p:nvGrpSpPr>
          <p:cNvPr id="20" name="Group 19">
            <a:extLst>
              <a:ext uri="{FF2B5EF4-FFF2-40B4-BE49-F238E27FC236}">
                <a16:creationId xmlns:a16="http://schemas.microsoft.com/office/drawing/2014/main" id="{34D97E25-22A2-97B6-4678-E518723D16DB}"/>
              </a:ext>
            </a:extLst>
          </p:cNvPr>
          <p:cNvGrpSpPr/>
          <p:nvPr/>
        </p:nvGrpSpPr>
        <p:grpSpPr>
          <a:xfrm>
            <a:off x="2997795" y="2866119"/>
            <a:ext cx="2859993" cy="1501196"/>
            <a:chOff x="5856500" y="1730336"/>
            <a:chExt cx="2859993" cy="1501196"/>
          </a:xfrm>
        </p:grpSpPr>
        <p:sp>
          <p:nvSpPr>
            <p:cNvPr id="6" name="Rectangle 5">
              <a:extLst>
                <a:ext uri="{FF2B5EF4-FFF2-40B4-BE49-F238E27FC236}">
                  <a16:creationId xmlns:a16="http://schemas.microsoft.com/office/drawing/2014/main" id="{48C038A8-CA89-A4E5-6128-A0E43494F35D}"/>
                </a:ext>
              </a:extLst>
            </p:cNvPr>
            <p:cNvSpPr/>
            <p:nvPr/>
          </p:nvSpPr>
          <p:spPr>
            <a:xfrm>
              <a:off x="5856500" y="1730336"/>
              <a:ext cx="2859993" cy="1500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9E8FA02-3F01-4713-BF50-F665A02CB960}"/>
                </a:ext>
              </a:extLst>
            </p:cNvPr>
            <p:cNvSpPr txBox="1"/>
            <p:nvPr/>
          </p:nvSpPr>
          <p:spPr>
            <a:xfrm>
              <a:off x="5946523" y="1846537"/>
              <a:ext cx="2740276" cy="1384995"/>
            </a:xfrm>
            <a:prstGeom prst="rect">
              <a:avLst/>
            </a:prstGeom>
            <a:noFill/>
            <a:ln>
              <a:noFill/>
            </a:ln>
          </p:spPr>
          <p:txBody>
            <a:bodyPr wrap="square" rtlCol="0">
              <a:spAutoFit/>
            </a:bodyPr>
            <a:lstStyle/>
            <a:p>
              <a:pPr algn="ctr"/>
              <a:endParaRPr lang="en-US" sz="2000">
                <a:solidFill>
                  <a:schemeClr val="bg1"/>
                </a:solidFill>
                <a:latin typeface="Poppins" panose="00000500000000000000" pitchFamily="2" charset="0"/>
                <a:cs typeface="Poppins" panose="00000500000000000000" pitchFamily="2" charset="0"/>
              </a:endParaRPr>
            </a:p>
            <a:p>
              <a:pPr algn="ctr"/>
              <a:endParaRPr lang="en-US" sz="1200">
                <a:solidFill>
                  <a:schemeClr val="bg1"/>
                </a:solidFill>
                <a:latin typeface="Poppins" panose="00000500000000000000" pitchFamily="2" charset="0"/>
                <a:cs typeface="Poppins" panose="00000500000000000000" pitchFamily="2" charset="0"/>
              </a:endParaRPr>
            </a:p>
            <a:p>
              <a:pPr algn="ctr"/>
              <a:r>
                <a:rPr lang="en-US" sz="2000">
                  <a:solidFill>
                    <a:schemeClr val="bg1"/>
                  </a:solidFill>
                  <a:latin typeface="Poppins" panose="00000500000000000000" pitchFamily="2" charset="0"/>
                  <a:cs typeface="Poppins" panose="00000500000000000000" pitchFamily="2" charset="0"/>
                </a:rPr>
                <a:t>Medium suspicion</a:t>
              </a:r>
              <a:endParaRPr lang="en-US">
                <a:solidFill>
                  <a:schemeClr val="bg1"/>
                </a:solidFill>
                <a:latin typeface="Poppins" panose="00000500000000000000" pitchFamily="2" charset="0"/>
                <a:cs typeface="Poppins" panose="00000500000000000000" pitchFamily="2" charset="0"/>
              </a:endParaRPr>
            </a:p>
            <a:p>
              <a:pPr algn="ctr"/>
              <a:endParaRPr lang="en-US" sz="1600">
                <a:solidFill>
                  <a:schemeClr val="bg1"/>
                </a:solidFill>
                <a:latin typeface="Poppins" panose="00000500000000000000" pitchFamily="2" charset="0"/>
                <a:cs typeface="Poppins" panose="00000500000000000000" pitchFamily="2" charset="0"/>
              </a:endParaRPr>
            </a:p>
            <a:p>
              <a:pPr algn="ctr"/>
              <a:endParaRPr lang="en-US" sz="1600">
                <a:solidFill>
                  <a:schemeClr val="bg1"/>
                </a:solidFill>
                <a:latin typeface="Poppins" panose="00000500000000000000" pitchFamily="2" charset="0"/>
                <a:cs typeface="Poppins" panose="00000500000000000000" pitchFamily="2" charset="0"/>
              </a:endParaRPr>
            </a:p>
          </p:txBody>
        </p:sp>
      </p:grpSp>
      <p:sp>
        <p:nvSpPr>
          <p:cNvPr id="2" name="Rectangle 1">
            <a:extLst>
              <a:ext uri="{FF2B5EF4-FFF2-40B4-BE49-F238E27FC236}">
                <a16:creationId xmlns:a16="http://schemas.microsoft.com/office/drawing/2014/main" id="{C791C1D2-50A0-4844-AC4B-2036CD3489CE}"/>
              </a:ext>
            </a:extLst>
          </p:cNvPr>
          <p:cNvSpPr/>
          <p:nvPr/>
        </p:nvSpPr>
        <p:spPr>
          <a:xfrm>
            <a:off x="9504975" y="4196386"/>
            <a:ext cx="2417063" cy="10735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latin typeface="Poppins"/>
                <a:ea typeface="+mn-lt"/>
                <a:cs typeface="Poppins"/>
              </a:rPr>
              <a:t>Use clinical judgement to carefully</a:t>
            </a:r>
            <a:r>
              <a:rPr lang="en-US" sz="1400">
                <a:solidFill>
                  <a:schemeClr val="tx1"/>
                </a:solidFill>
                <a:latin typeface="Poppins"/>
                <a:cs typeface="Poppins"/>
              </a:rPr>
              <a:t> weigh pros and cons of withholding/</a:t>
            </a:r>
            <a:br>
              <a:rPr lang="en-US" sz="1400">
                <a:latin typeface="Poppins" panose="00000500000000000000" pitchFamily="2" charset="0"/>
                <a:cs typeface="Poppins" panose="00000500000000000000" pitchFamily="2" charset="0"/>
              </a:rPr>
            </a:br>
            <a:r>
              <a:rPr lang="en-US" sz="1400">
                <a:solidFill>
                  <a:schemeClr val="tx1"/>
                </a:solidFill>
                <a:latin typeface="Poppins"/>
                <a:cs typeface="Poppins"/>
              </a:rPr>
              <a:t>pausing </a:t>
            </a:r>
            <a:r>
              <a:rPr lang="en-US" sz="1400" err="1">
                <a:solidFill>
                  <a:schemeClr val="tx1"/>
                </a:solidFill>
                <a:latin typeface="Poppins"/>
                <a:cs typeface="Poppins"/>
              </a:rPr>
              <a:t>PrEP</a:t>
            </a:r>
            <a:r>
              <a:rPr lang="en-US" sz="1400">
                <a:solidFill>
                  <a:schemeClr val="tx1"/>
                </a:solidFill>
                <a:latin typeface="Poppins"/>
                <a:cs typeface="Poppins"/>
              </a:rPr>
              <a:t> pending </a:t>
            </a:r>
            <a:endParaRPr lang="en-US">
              <a:solidFill>
                <a:schemeClr val="tx1"/>
              </a:solidFill>
              <a:cs typeface="Calibri"/>
            </a:endParaRPr>
          </a:p>
          <a:p>
            <a:pPr algn="ctr"/>
            <a:r>
              <a:rPr lang="en-US" sz="1400">
                <a:solidFill>
                  <a:schemeClr val="tx1"/>
                </a:solidFill>
                <a:latin typeface="Poppins"/>
                <a:cs typeface="Poppins"/>
              </a:rPr>
              <a:t>re-testing</a:t>
            </a:r>
          </a:p>
        </p:txBody>
      </p:sp>
      <p:cxnSp>
        <p:nvCxnSpPr>
          <p:cNvPr id="4" name="Straight Arrow Connector 3">
            <a:extLst>
              <a:ext uri="{FF2B5EF4-FFF2-40B4-BE49-F238E27FC236}">
                <a16:creationId xmlns:a16="http://schemas.microsoft.com/office/drawing/2014/main" id="{11419B43-6326-4E24-808D-6D379E133D41}"/>
              </a:ext>
            </a:extLst>
          </p:cNvPr>
          <p:cNvCxnSpPr>
            <a:cxnSpLocks/>
          </p:cNvCxnSpPr>
          <p:nvPr/>
        </p:nvCxnSpPr>
        <p:spPr>
          <a:xfrm flipH="1">
            <a:off x="8174648" y="5166840"/>
            <a:ext cx="1171132" cy="206259"/>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D1E341-340B-4813-AD98-CAA045B90BE4}"/>
              </a:ext>
            </a:extLst>
          </p:cNvPr>
          <p:cNvCxnSpPr>
            <a:cxnSpLocks/>
          </p:cNvCxnSpPr>
          <p:nvPr/>
        </p:nvCxnSpPr>
        <p:spPr>
          <a:xfrm>
            <a:off x="3085449" y="2650879"/>
            <a:ext cx="1224591" cy="727076"/>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042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4F92E-15C6-C6F9-AC1B-770F1D744A88}"/>
              </a:ext>
            </a:extLst>
          </p:cNvPr>
          <p:cNvSpPr/>
          <p:nvPr/>
        </p:nvSpPr>
        <p:spPr>
          <a:xfrm>
            <a:off x="11220450" y="0"/>
            <a:ext cx="9715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2D6822-004F-4BC9-8729-7CBEB8BA7283}"/>
              </a:ext>
            </a:extLst>
          </p:cNvPr>
          <p:cNvSpPr>
            <a:spLocks noGrp="1"/>
          </p:cNvSpPr>
          <p:nvPr>
            <p:ph type="title"/>
          </p:nvPr>
        </p:nvSpPr>
        <p:spPr>
          <a:xfrm>
            <a:off x="0" y="-1"/>
            <a:ext cx="12192000" cy="962025"/>
          </a:xfrm>
          <a:solidFill>
            <a:schemeClr val="accent1"/>
          </a:solidFill>
        </p:spPr>
        <p:txBody>
          <a:bodyPr/>
          <a:lstStyle/>
          <a:p>
            <a:r>
              <a:rPr lang="en-US">
                <a:solidFill>
                  <a:schemeClr val="bg1"/>
                </a:solidFill>
              </a:rPr>
              <a:t>Step 3: Initial Visit—all methods</a:t>
            </a:r>
          </a:p>
        </p:txBody>
      </p:sp>
      <p:sp>
        <p:nvSpPr>
          <p:cNvPr id="2" name="Content Placeholder 1">
            <a:extLst>
              <a:ext uri="{FF2B5EF4-FFF2-40B4-BE49-F238E27FC236}">
                <a16:creationId xmlns:a16="http://schemas.microsoft.com/office/drawing/2014/main" id="{E2678D4B-2C78-4633-974D-35CE60E52C94}"/>
              </a:ext>
            </a:extLst>
          </p:cNvPr>
          <p:cNvSpPr>
            <a:spLocks noGrp="1"/>
          </p:cNvSpPr>
          <p:nvPr>
            <p:ph idx="1"/>
          </p:nvPr>
        </p:nvSpPr>
        <p:spPr>
          <a:xfrm>
            <a:off x="419100" y="1210947"/>
            <a:ext cx="10953750" cy="5150948"/>
          </a:xfrm>
        </p:spPr>
        <p:txBody>
          <a:bodyPr vert="horz" lIns="91440" tIns="45720" rIns="91440" bIns="45720" rtlCol="0" anchor="t">
            <a:normAutofit fontScale="85000" lnSpcReduction="20000"/>
          </a:bodyPr>
          <a:lstStyle/>
          <a:p>
            <a:pPr marL="457200" lvl="1" indent="0">
              <a:lnSpc>
                <a:spcPct val="100000"/>
              </a:lnSpc>
              <a:buNone/>
            </a:pPr>
            <a:r>
              <a:rPr lang="en-US" b="1">
                <a:solidFill>
                  <a:schemeClr val="accent3"/>
                </a:solidFill>
                <a:latin typeface="Poppins"/>
                <a:ea typeface="Roboto"/>
                <a:cs typeface="Poppins"/>
              </a:rPr>
              <a:t>Assess for AHI regardless of PrEP method.</a:t>
            </a:r>
          </a:p>
          <a:p>
            <a:pPr marL="457200" lvl="1" indent="0">
              <a:lnSpc>
                <a:spcPct val="100000"/>
              </a:lnSpc>
              <a:buNone/>
            </a:pPr>
            <a:endParaRPr lang="en-US" sz="2200">
              <a:solidFill>
                <a:schemeClr val="tx1"/>
              </a:solidFill>
              <a:latin typeface="Poppins" panose="00000500000000000000" pitchFamily="2" charset="0"/>
              <a:cs typeface="Poppins" panose="00000500000000000000" pitchFamily="2" charset="0"/>
            </a:endParaRPr>
          </a:p>
          <a:p>
            <a:pPr marL="457200" lvl="1" indent="0">
              <a:lnSpc>
                <a:spcPct val="100000"/>
              </a:lnSpc>
              <a:buNone/>
            </a:pPr>
            <a:r>
              <a:rPr lang="en-US" sz="2200">
                <a:solidFill>
                  <a:schemeClr val="tx1"/>
                </a:solidFill>
                <a:latin typeface="Poppins"/>
                <a:ea typeface="Roboto"/>
                <a:cs typeface="Poppins"/>
              </a:rPr>
              <a:t>If high AHI suspicion:</a:t>
            </a:r>
          </a:p>
          <a:p>
            <a:pPr lvl="1">
              <a:lnSpc>
                <a:spcPct val="100000"/>
              </a:lnSpc>
            </a:pPr>
            <a:r>
              <a:rPr lang="en-US" sz="2200" b="1">
                <a:solidFill>
                  <a:schemeClr val="tx1"/>
                </a:solidFill>
                <a:latin typeface="Poppins"/>
                <a:ea typeface="Roboto"/>
                <a:cs typeface="Poppins"/>
              </a:rPr>
              <a:t>Oral PrEP: </a:t>
            </a:r>
            <a:r>
              <a:rPr lang="en-US" sz="2200">
                <a:solidFill>
                  <a:schemeClr val="tx1"/>
                </a:solidFill>
                <a:latin typeface="Poppins"/>
                <a:ea typeface="Roboto"/>
                <a:cs typeface="Poppins"/>
              </a:rPr>
              <a:t>Do not start oral PrEP. Schedule return HIV re-testing withhold by 3rd Gen RDT in 1 month; offer use of PrEP ring pending HIV re-testing. If re-test result is negative, re-assess for PEP and AHI before initiating.</a:t>
            </a:r>
          </a:p>
          <a:p>
            <a:pPr marL="457200" lvl="1" indent="0">
              <a:lnSpc>
                <a:spcPct val="100000"/>
              </a:lnSpc>
              <a:buNone/>
            </a:pPr>
            <a:endParaRPr lang="en-US">
              <a:solidFill>
                <a:schemeClr val="tx1"/>
              </a:solidFill>
            </a:endParaRPr>
          </a:p>
          <a:p>
            <a:pPr lvl="1">
              <a:lnSpc>
                <a:spcPct val="100000"/>
              </a:lnSpc>
            </a:pPr>
            <a:r>
              <a:rPr lang="en-US" sz="2200" b="1">
                <a:solidFill>
                  <a:schemeClr val="tx1"/>
                </a:solidFill>
                <a:latin typeface="Poppins"/>
                <a:ea typeface="Roboto"/>
                <a:cs typeface="Poppins"/>
              </a:rPr>
              <a:t>PrEP ring: </a:t>
            </a:r>
            <a:r>
              <a:rPr lang="en-US" sz="2200">
                <a:solidFill>
                  <a:schemeClr val="tx1"/>
                </a:solidFill>
                <a:latin typeface="Poppins"/>
                <a:ea typeface="Roboto"/>
                <a:cs typeface="Poppins"/>
              </a:rPr>
              <a:t>Client may initiate PrEP ring use. Repeat HIV testing in 1 month; document signs and/or symptoms of AHI and possible exposures within 14 days of sign/symptom onset</a:t>
            </a:r>
          </a:p>
          <a:p>
            <a:pPr marL="457200" lvl="1" indent="0">
              <a:lnSpc>
                <a:spcPct val="100000"/>
              </a:lnSpc>
              <a:buNone/>
            </a:pPr>
            <a:endParaRPr lang="en-US" sz="2200">
              <a:solidFill>
                <a:schemeClr val="tx1"/>
              </a:solidFill>
              <a:latin typeface="Poppins" panose="00000500000000000000" pitchFamily="2" charset="0"/>
              <a:cs typeface="Poppins" panose="00000500000000000000" pitchFamily="2" charset="0"/>
            </a:endParaRPr>
          </a:p>
          <a:p>
            <a:pPr lvl="1">
              <a:lnSpc>
                <a:spcPct val="100000"/>
              </a:lnSpc>
            </a:pPr>
            <a:r>
              <a:rPr lang="en-US" sz="2200" b="1">
                <a:solidFill>
                  <a:schemeClr val="tx1"/>
                </a:solidFill>
                <a:latin typeface="Poppins"/>
                <a:ea typeface="Roboto"/>
                <a:cs typeface="Poppins"/>
              </a:rPr>
              <a:t>CAB PrEP: </a:t>
            </a:r>
            <a:r>
              <a:rPr lang="en-US" sz="2200">
                <a:solidFill>
                  <a:schemeClr val="tx1"/>
                </a:solidFill>
                <a:latin typeface="Poppins"/>
                <a:ea typeface="Roboto"/>
                <a:cs typeface="Poppins"/>
              </a:rPr>
              <a:t>Do not start CAB PrEP. Request expedited RNA PCR (blood sample collected today). Offer use of PrEP ring pending RNA PCR result</a:t>
            </a:r>
          </a:p>
          <a:p>
            <a:pPr lvl="2">
              <a:lnSpc>
                <a:spcPct val="100000"/>
              </a:lnSpc>
              <a:buFont typeface="Wingdings" panose="05000000000000000000" pitchFamily="2" charset="2"/>
              <a:buChar char="§"/>
            </a:pPr>
            <a:r>
              <a:rPr lang="en-US" sz="2200">
                <a:solidFill>
                  <a:schemeClr val="tx1"/>
                </a:solidFill>
                <a:latin typeface="Poppins"/>
                <a:ea typeface="Roboto"/>
                <a:cs typeface="Poppins"/>
              </a:rPr>
              <a:t>Schedule follow-up when RNA PCR result available</a:t>
            </a:r>
          </a:p>
          <a:p>
            <a:pPr lvl="3">
              <a:lnSpc>
                <a:spcPct val="100000"/>
              </a:lnSpc>
              <a:buFont typeface="Wingdings" panose="05000000000000000000" pitchFamily="2" charset="2"/>
              <a:buChar char="§"/>
            </a:pPr>
            <a:r>
              <a:rPr lang="en-US" sz="2000">
                <a:solidFill>
                  <a:schemeClr val="tx1"/>
                </a:solidFill>
                <a:latin typeface="Poppins"/>
                <a:ea typeface="Roboto"/>
                <a:cs typeface="Poppins"/>
              </a:rPr>
              <a:t>If RNA detectable, refer HIV confirmation, care and treatment</a:t>
            </a:r>
          </a:p>
          <a:p>
            <a:pPr lvl="3">
              <a:lnSpc>
                <a:spcPct val="100000"/>
              </a:lnSpc>
              <a:buFont typeface="Wingdings" panose="05000000000000000000" pitchFamily="2" charset="2"/>
              <a:buChar char="§"/>
            </a:pPr>
            <a:r>
              <a:rPr lang="en-US" sz="2000">
                <a:solidFill>
                  <a:schemeClr val="tx1"/>
                </a:solidFill>
                <a:latin typeface="Poppins"/>
                <a:ea typeface="Roboto"/>
                <a:cs typeface="Poppins"/>
              </a:rPr>
              <a:t>If RNA undetectable, client may be re-screened for CAB PrEP by ruling-out HIV infection with 3rd gen RDT(s) (Step #1), PEP assessment (Step #2), AHI assessment (Step #3) in case they’ve had a new possible exposure since the earlier screening date</a:t>
            </a:r>
            <a:endParaRPr lang="en-US" sz="2200">
              <a:solidFill>
                <a:schemeClr val="tx1"/>
              </a:solidFill>
              <a:latin typeface="Poppins"/>
              <a:ea typeface="Roboto"/>
              <a:cs typeface="Poppins"/>
            </a:endParaRPr>
          </a:p>
          <a:p>
            <a:pPr marL="914400" lvl="2" indent="0">
              <a:lnSpc>
                <a:spcPct val="100000"/>
              </a:lnSpc>
              <a:buNone/>
            </a:pPr>
            <a:endParaRPr lang="en-US" sz="2200">
              <a:solidFill>
                <a:schemeClr val="tx1"/>
              </a:solidFill>
              <a:latin typeface="Poppins"/>
              <a:ea typeface="Roboto"/>
              <a:cs typeface="Poppins"/>
            </a:endParaRPr>
          </a:p>
        </p:txBody>
      </p:sp>
      <p:sp>
        <p:nvSpPr>
          <p:cNvPr id="5" name="Content Placeholder 1">
            <a:extLst>
              <a:ext uri="{FF2B5EF4-FFF2-40B4-BE49-F238E27FC236}">
                <a16:creationId xmlns:a16="http://schemas.microsoft.com/office/drawing/2014/main" id="{37C8A52C-C563-444C-A242-EA1BF7A2CDBF}"/>
              </a:ext>
            </a:extLst>
          </p:cNvPr>
          <p:cNvSpPr txBox="1">
            <a:spLocks/>
          </p:cNvSpPr>
          <p:nvPr/>
        </p:nvSpPr>
        <p:spPr>
          <a:xfrm>
            <a:off x="400050" y="1195652"/>
            <a:ext cx="10625505" cy="446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sz="2400">
              <a:highlight>
                <a:srgbClr val="FFFF00"/>
              </a:highlight>
            </a:endParaRPr>
          </a:p>
        </p:txBody>
      </p:sp>
    </p:spTree>
    <p:extLst>
      <p:ext uri="{BB962C8B-B14F-4D97-AF65-F5344CB8AC3E}">
        <p14:creationId xmlns:p14="http://schemas.microsoft.com/office/powerpoint/2010/main" val="1546869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64F92E-15C6-C6F9-AC1B-770F1D744A88}"/>
              </a:ext>
            </a:extLst>
          </p:cNvPr>
          <p:cNvSpPr/>
          <p:nvPr/>
        </p:nvSpPr>
        <p:spPr>
          <a:xfrm>
            <a:off x="11220450" y="0"/>
            <a:ext cx="9715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82D6822-004F-4BC9-8729-7CBEB8BA7283}"/>
              </a:ext>
            </a:extLst>
          </p:cNvPr>
          <p:cNvSpPr>
            <a:spLocks noGrp="1"/>
          </p:cNvSpPr>
          <p:nvPr>
            <p:ph type="title"/>
          </p:nvPr>
        </p:nvSpPr>
        <p:spPr>
          <a:xfrm>
            <a:off x="0" y="-1"/>
            <a:ext cx="12192000" cy="962025"/>
          </a:xfrm>
          <a:solidFill>
            <a:schemeClr val="accent1"/>
          </a:solidFill>
        </p:spPr>
        <p:txBody>
          <a:bodyPr/>
          <a:lstStyle/>
          <a:p>
            <a:r>
              <a:rPr lang="en-US">
                <a:solidFill>
                  <a:schemeClr val="bg1"/>
                </a:solidFill>
              </a:rPr>
              <a:t>Step 3: Follow-up Visits—all methods</a:t>
            </a:r>
          </a:p>
        </p:txBody>
      </p:sp>
      <p:sp>
        <p:nvSpPr>
          <p:cNvPr id="5" name="Content Placeholder 1">
            <a:extLst>
              <a:ext uri="{FF2B5EF4-FFF2-40B4-BE49-F238E27FC236}">
                <a16:creationId xmlns:a16="http://schemas.microsoft.com/office/drawing/2014/main" id="{37C8A52C-C563-444C-A242-EA1BF7A2CDBF}"/>
              </a:ext>
            </a:extLst>
          </p:cNvPr>
          <p:cNvSpPr txBox="1">
            <a:spLocks/>
          </p:cNvSpPr>
          <p:nvPr/>
        </p:nvSpPr>
        <p:spPr>
          <a:xfrm>
            <a:off x="400050" y="1195652"/>
            <a:ext cx="10625505" cy="446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sz="2400">
              <a:highlight>
                <a:srgbClr val="FFFF00"/>
              </a:highlight>
            </a:endParaRPr>
          </a:p>
        </p:txBody>
      </p:sp>
      <p:sp>
        <p:nvSpPr>
          <p:cNvPr id="7" name="Content Placeholder 6">
            <a:extLst>
              <a:ext uri="{FF2B5EF4-FFF2-40B4-BE49-F238E27FC236}">
                <a16:creationId xmlns:a16="http://schemas.microsoft.com/office/drawing/2014/main" id="{A1B8C3B7-7EE9-5DFC-0774-8D4CFC951E45}"/>
              </a:ext>
            </a:extLst>
          </p:cNvPr>
          <p:cNvSpPr>
            <a:spLocks noGrp="1"/>
          </p:cNvSpPr>
          <p:nvPr>
            <p:ph idx="1"/>
          </p:nvPr>
        </p:nvSpPr>
        <p:spPr>
          <a:xfrm>
            <a:off x="400050" y="1195652"/>
            <a:ext cx="10954512" cy="5148072"/>
          </a:xfrm>
        </p:spPr>
        <p:txBody>
          <a:bodyPr>
            <a:normAutofit fontScale="85000" lnSpcReduction="20000"/>
          </a:bodyPr>
          <a:lstStyle/>
          <a:p>
            <a:pPr marL="457200" lvl="1" indent="0">
              <a:lnSpc>
                <a:spcPct val="100000"/>
              </a:lnSpc>
              <a:buNone/>
            </a:pPr>
            <a:r>
              <a:rPr lang="en-US" b="1">
                <a:solidFill>
                  <a:schemeClr val="accent3"/>
                </a:solidFill>
                <a:latin typeface="Poppins" panose="00000500000000000000" pitchFamily="2" charset="0"/>
                <a:cs typeface="Poppins" panose="00000500000000000000" pitchFamily="2" charset="0"/>
              </a:rPr>
              <a:t>Assess for AHI regardless of method.</a:t>
            </a:r>
          </a:p>
          <a:p>
            <a:pPr marL="457200" lvl="1" indent="0">
              <a:lnSpc>
                <a:spcPct val="100000"/>
              </a:lnSpc>
              <a:buNone/>
            </a:pPr>
            <a:endParaRPr lang="en-US" sz="1100" b="1">
              <a:latin typeface="Poppins"/>
              <a:ea typeface="Roboto"/>
              <a:cs typeface="Poppins"/>
            </a:endParaRPr>
          </a:p>
          <a:p>
            <a:pPr marL="457200" lvl="1" indent="0">
              <a:lnSpc>
                <a:spcPct val="120000"/>
              </a:lnSpc>
              <a:buNone/>
            </a:pPr>
            <a:r>
              <a:rPr lang="en-US" sz="1900" b="1">
                <a:solidFill>
                  <a:schemeClr val="accent5"/>
                </a:solidFill>
                <a:latin typeface="Poppins"/>
                <a:ea typeface="Roboto"/>
                <a:cs typeface="Poppins"/>
              </a:rPr>
              <a:t>If adherent </a:t>
            </a:r>
            <a:r>
              <a:rPr lang="en-US" sz="1900">
                <a:latin typeface="Poppins"/>
                <a:ea typeface="Roboto"/>
                <a:cs typeface="Poppins"/>
              </a:rPr>
              <a:t>to PrEP method, </a:t>
            </a:r>
            <a:r>
              <a:rPr lang="en-US" sz="1900" b="1" i="1">
                <a:latin typeface="Poppins"/>
                <a:ea typeface="Roboto"/>
                <a:cs typeface="Poppins"/>
              </a:rPr>
              <a:t>continue the method </a:t>
            </a:r>
            <a:r>
              <a:rPr lang="en-US" sz="1900" i="1">
                <a:latin typeface="Poppins"/>
                <a:ea typeface="Roboto"/>
                <a:cs typeface="Poppins"/>
              </a:rPr>
              <a:t>(don’t pause but document AHI signs/symptoms/risk).</a:t>
            </a:r>
            <a:r>
              <a:rPr lang="en-US" sz="1900" b="1" i="1">
                <a:latin typeface="Poppins"/>
                <a:ea typeface="Roboto"/>
                <a:cs typeface="Poppins"/>
              </a:rPr>
              <a:t> </a:t>
            </a:r>
          </a:p>
          <a:p>
            <a:pPr marL="457200" lvl="1" indent="0">
              <a:lnSpc>
                <a:spcPct val="100000"/>
              </a:lnSpc>
              <a:buNone/>
            </a:pPr>
            <a:endParaRPr lang="en-US" sz="1900" b="1" i="1">
              <a:latin typeface="Poppins"/>
              <a:ea typeface="Roboto"/>
              <a:cs typeface="Poppins"/>
            </a:endParaRPr>
          </a:p>
          <a:p>
            <a:pPr marL="457200" lvl="1" indent="0">
              <a:lnSpc>
                <a:spcPct val="100000"/>
              </a:lnSpc>
              <a:buNone/>
            </a:pPr>
            <a:r>
              <a:rPr lang="en-US" sz="1900" b="1">
                <a:solidFill>
                  <a:schemeClr val="accent2"/>
                </a:solidFill>
                <a:latin typeface="Poppins"/>
                <a:ea typeface="Roboto"/>
                <a:cs typeface="Poppins"/>
              </a:rPr>
              <a:t>If non-adherent </a:t>
            </a:r>
            <a:r>
              <a:rPr lang="en-US" sz="1900">
                <a:latin typeface="Poppins"/>
                <a:ea typeface="Roboto"/>
                <a:cs typeface="Poppins"/>
              </a:rPr>
              <a:t>to PrEP method and AHI suspected, take a </a:t>
            </a:r>
            <a:r>
              <a:rPr lang="en-US" sz="1900" b="1">
                <a:latin typeface="Poppins"/>
                <a:ea typeface="Roboto"/>
                <a:cs typeface="Poppins"/>
              </a:rPr>
              <a:t>similar approach as for new clients</a:t>
            </a:r>
            <a:r>
              <a:rPr lang="en-US" sz="1900">
                <a:latin typeface="Poppins"/>
                <a:ea typeface="Roboto"/>
                <a:cs typeface="Poppins"/>
              </a:rPr>
              <a:t>:</a:t>
            </a:r>
          </a:p>
          <a:p>
            <a:pPr marL="457200" lvl="1" indent="0">
              <a:lnSpc>
                <a:spcPct val="100000"/>
              </a:lnSpc>
              <a:buNone/>
            </a:pPr>
            <a:endParaRPr lang="en-US" sz="1900" b="1">
              <a:solidFill>
                <a:schemeClr val="tx1"/>
              </a:solidFill>
              <a:latin typeface="Poppins"/>
              <a:ea typeface="Roboto"/>
              <a:cs typeface="Poppins"/>
            </a:endParaRPr>
          </a:p>
          <a:p>
            <a:pPr lvl="1">
              <a:lnSpc>
                <a:spcPct val="100000"/>
              </a:lnSpc>
            </a:pPr>
            <a:r>
              <a:rPr lang="en-US" sz="1900" b="1">
                <a:solidFill>
                  <a:schemeClr val="tx1"/>
                </a:solidFill>
                <a:latin typeface="Poppins"/>
                <a:ea typeface="Roboto"/>
                <a:cs typeface="Poppins"/>
              </a:rPr>
              <a:t>Oral PrEP: </a:t>
            </a:r>
            <a:r>
              <a:rPr lang="en-US" sz="1900">
                <a:solidFill>
                  <a:schemeClr val="tx1"/>
                </a:solidFill>
                <a:latin typeface="Poppins"/>
                <a:ea typeface="Roboto"/>
                <a:cs typeface="Poppins"/>
              </a:rPr>
              <a:t>Do not start oral PrEP. Schedule return HIV re-testing withhold by 3rd Gen RDT in 1 month; offer use of PrEP ring pending HIV re-testing. If re-test result is negative, re-assess for PEP and AHI before initiating.</a:t>
            </a:r>
          </a:p>
          <a:p>
            <a:pPr marL="457200" lvl="1" indent="0">
              <a:lnSpc>
                <a:spcPct val="100000"/>
              </a:lnSpc>
              <a:buNone/>
            </a:pPr>
            <a:endParaRPr lang="en-US" sz="1900">
              <a:solidFill>
                <a:schemeClr val="tx1"/>
              </a:solidFill>
            </a:endParaRPr>
          </a:p>
          <a:p>
            <a:pPr lvl="1">
              <a:lnSpc>
                <a:spcPct val="100000"/>
              </a:lnSpc>
            </a:pPr>
            <a:r>
              <a:rPr lang="en-US" sz="1900" b="1">
                <a:solidFill>
                  <a:schemeClr val="tx1"/>
                </a:solidFill>
                <a:latin typeface="Poppins"/>
                <a:ea typeface="Roboto"/>
                <a:cs typeface="Poppins"/>
              </a:rPr>
              <a:t>PrEP ring: </a:t>
            </a:r>
            <a:r>
              <a:rPr lang="en-US" sz="1900">
                <a:solidFill>
                  <a:schemeClr val="tx1"/>
                </a:solidFill>
                <a:latin typeface="Poppins"/>
                <a:ea typeface="Roboto"/>
                <a:cs typeface="Poppins"/>
              </a:rPr>
              <a:t>Client may initiate PrEP ring use. Repeat HIV testing in 1 month; document signs and/or symptoms of AHI and possible exposures within 14 days of sign/symptom onset</a:t>
            </a:r>
          </a:p>
          <a:p>
            <a:pPr marL="457200" lvl="1" indent="0">
              <a:lnSpc>
                <a:spcPct val="100000"/>
              </a:lnSpc>
              <a:buNone/>
            </a:pPr>
            <a:endParaRPr lang="en-US" sz="1900">
              <a:solidFill>
                <a:schemeClr val="tx1"/>
              </a:solidFill>
              <a:latin typeface="Poppins" panose="00000500000000000000" pitchFamily="2" charset="0"/>
              <a:cs typeface="Poppins" panose="00000500000000000000" pitchFamily="2" charset="0"/>
            </a:endParaRPr>
          </a:p>
          <a:p>
            <a:pPr lvl="1">
              <a:lnSpc>
                <a:spcPct val="100000"/>
              </a:lnSpc>
            </a:pPr>
            <a:r>
              <a:rPr lang="en-US" sz="1900" b="1">
                <a:solidFill>
                  <a:schemeClr val="tx1"/>
                </a:solidFill>
                <a:latin typeface="Poppins"/>
                <a:ea typeface="Roboto"/>
                <a:cs typeface="Poppins"/>
              </a:rPr>
              <a:t>CAB PrEP: </a:t>
            </a:r>
            <a:r>
              <a:rPr lang="en-US" sz="1900">
                <a:solidFill>
                  <a:schemeClr val="tx1"/>
                </a:solidFill>
                <a:latin typeface="Poppins"/>
                <a:ea typeface="Roboto"/>
                <a:cs typeface="Poppins"/>
              </a:rPr>
              <a:t>Do not start CAB PrEP. Request expedited RNA PCR (blood sample collected today). Offer use of PrEP ring pending RNA PCR result</a:t>
            </a:r>
          </a:p>
          <a:p>
            <a:pPr lvl="2">
              <a:lnSpc>
                <a:spcPct val="100000"/>
              </a:lnSpc>
            </a:pPr>
            <a:r>
              <a:rPr lang="en-US" sz="1900">
                <a:solidFill>
                  <a:schemeClr val="tx1"/>
                </a:solidFill>
                <a:latin typeface="Poppins"/>
                <a:ea typeface="Roboto"/>
                <a:cs typeface="Poppins"/>
              </a:rPr>
              <a:t>Schedule follow-up when RNA PCR result available</a:t>
            </a:r>
          </a:p>
          <a:p>
            <a:pPr lvl="3">
              <a:lnSpc>
                <a:spcPct val="100000"/>
              </a:lnSpc>
            </a:pPr>
            <a:r>
              <a:rPr lang="en-US" sz="1900">
                <a:solidFill>
                  <a:schemeClr val="tx1"/>
                </a:solidFill>
                <a:latin typeface="Poppins"/>
                <a:ea typeface="Roboto"/>
                <a:cs typeface="Poppins"/>
              </a:rPr>
              <a:t>If RNA detectable, refer HIV confirmation, care and treatment</a:t>
            </a:r>
          </a:p>
          <a:p>
            <a:pPr lvl="3">
              <a:lnSpc>
                <a:spcPct val="100000"/>
              </a:lnSpc>
            </a:pPr>
            <a:r>
              <a:rPr lang="en-US" sz="1900">
                <a:solidFill>
                  <a:schemeClr val="tx1"/>
                </a:solidFill>
                <a:latin typeface="Poppins"/>
                <a:ea typeface="Roboto"/>
                <a:cs typeface="Poppins"/>
              </a:rPr>
              <a:t>If RNA undetectable, client may be re-screened for CAB PrEP by ruling-out HIV infection with 3rd gen RDT(s) (Step #1), PEP assessment (Step #2), AHI assessment (Step #3) in case they’ve had a new possible exposure since the earlier screening date</a:t>
            </a:r>
          </a:p>
        </p:txBody>
      </p:sp>
    </p:spTree>
    <p:extLst>
      <p:ext uri="{BB962C8B-B14F-4D97-AF65-F5344CB8AC3E}">
        <p14:creationId xmlns:p14="http://schemas.microsoft.com/office/powerpoint/2010/main" val="4084937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D6822-004F-4BC9-8729-7CBEB8BA7283}"/>
              </a:ext>
            </a:extLst>
          </p:cNvPr>
          <p:cNvSpPr>
            <a:spLocks noGrp="1"/>
          </p:cNvSpPr>
          <p:nvPr>
            <p:ph type="title"/>
          </p:nvPr>
        </p:nvSpPr>
        <p:spPr>
          <a:xfrm>
            <a:off x="0" y="0"/>
            <a:ext cx="12192000" cy="1143000"/>
          </a:xfrm>
          <a:solidFill>
            <a:schemeClr val="accent1"/>
          </a:solidFill>
        </p:spPr>
        <p:txBody>
          <a:bodyPr/>
          <a:lstStyle/>
          <a:p>
            <a:r>
              <a:rPr lang="en-US">
                <a:solidFill>
                  <a:schemeClr val="bg1"/>
                </a:solidFill>
              </a:rPr>
              <a:t>Step 3: Resuming vs. Restarting CAB PrEP After Pause</a:t>
            </a:r>
          </a:p>
        </p:txBody>
      </p:sp>
      <p:graphicFrame>
        <p:nvGraphicFramePr>
          <p:cNvPr id="4" name="Content Placeholder 3">
            <a:extLst>
              <a:ext uri="{FF2B5EF4-FFF2-40B4-BE49-F238E27FC236}">
                <a16:creationId xmlns:a16="http://schemas.microsoft.com/office/drawing/2014/main" id="{F421257F-0E4A-4CB5-88ED-F0D7F93DA866}"/>
              </a:ext>
            </a:extLst>
          </p:cNvPr>
          <p:cNvGraphicFramePr>
            <a:graphicFrameLocks noGrp="1"/>
          </p:cNvGraphicFramePr>
          <p:nvPr>
            <p:ph idx="1"/>
            <p:extLst>
              <p:ext uri="{D42A27DB-BD31-4B8C-83A1-F6EECF244321}">
                <p14:modId xmlns:p14="http://schemas.microsoft.com/office/powerpoint/2010/main" val="2153509417"/>
              </p:ext>
            </p:extLst>
          </p:nvPr>
        </p:nvGraphicFramePr>
        <p:xfrm>
          <a:off x="1082224" y="1657183"/>
          <a:ext cx="9859110" cy="4466695"/>
        </p:xfrm>
        <a:graphic>
          <a:graphicData uri="http://schemas.openxmlformats.org/drawingml/2006/table">
            <a:tbl>
              <a:tblPr firstRow="1" firstCol="1" bandRow="1">
                <a:tableStyleId>{7DF18680-E054-41AD-8BC1-D1AEF772440D}</a:tableStyleId>
              </a:tblPr>
              <a:tblGrid>
                <a:gridCol w="2464251">
                  <a:extLst>
                    <a:ext uri="{9D8B030D-6E8A-4147-A177-3AD203B41FA5}">
                      <a16:colId xmlns:a16="http://schemas.microsoft.com/office/drawing/2014/main" val="3701718516"/>
                    </a:ext>
                  </a:extLst>
                </a:gridCol>
                <a:gridCol w="2464251">
                  <a:extLst>
                    <a:ext uri="{9D8B030D-6E8A-4147-A177-3AD203B41FA5}">
                      <a16:colId xmlns:a16="http://schemas.microsoft.com/office/drawing/2014/main" val="2984613320"/>
                    </a:ext>
                  </a:extLst>
                </a:gridCol>
                <a:gridCol w="2465304">
                  <a:extLst>
                    <a:ext uri="{9D8B030D-6E8A-4147-A177-3AD203B41FA5}">
                      <a16:colId xmlns:a16="http://schemas.microsoft.com/office/drawing/2014/main" val="2957956056"/>
                    </a:ext>
                  </a:extLst>
                </a:gridCol>
                <a:gridCol w="2465304">
                  <a:extLst>
                    <a:ext uri="{9D8B030D-6E8A-4147-A177-3AD203B41FA5}">
                      <a16:colId xmlns:a16="http://schemas.microsoft.com/office/drawing/2014/main" val="3151950229"/>
                    </a:ext>
                  </a:extLst>
                </a:gridCol>
              </a:tblGrid>
              <a:tr h="1222963">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If prior injection before pause was…</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…and time elapsed since then has been…</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 then injection today is…</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…with next injection scheduled in:</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838119"/>
                  </a:ext>
                </a:extLst>
              </a:tr>
              <a:tr h="810933">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Initiation Injection #1</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&gt; 2 months</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RESTART CAB PrEP</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1 month</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3356282"/>
                  </a:ext>
                </a:extLst>
              </a:tr>
              <a:tr h="810933">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Initiation Injection #1</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000" u="sng">
                          <a:effectLst/>
                          <a:latin typeface="Poppins" panose="00000500000000000000" pitchFamily="2" charset="0"/>
                          <a:cs typeface="Poppins" panose="00000500000000000000" pitchFamily="2" charset="0"/>
                        </a:rPr>
                        <a:t>&lt;</a:t>
                      </a:r>
                      <a:r>
                        <a:rPr lang="en-US" sz="2000">
                          <a:effectLst/>
                          <a:latin typeface="Poppins" panose="00000500000000000000" pitchFamily="2" charset="0"/>
                          <a:cs typeface="Poppins" panose="00000500000000000000" pitchFamily="2" charset="0"/>
                        </a:rPr>
                        <a:t> 2 months </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RESUME CAB PrEP</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2 months</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17871117"/>
                  </a:ext>
                </a:extLst>
              </a:tr>
              <a:tr h="810933">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Injection #2+</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&gt; 3 months</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RESTART CAB PrEP</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1 month</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5256255"/>
                  </a:ext>
                </a:extLst>
              </a:tr>
              <a:tr h="810933">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Injection #2+</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u="sng">
                          <a:effectLst/>
                          <a:latin typeface="Poppins" panose="00000500000000000000" pitchFamily="2" charset="0"/>
                          <a:cs typeface="Poppins" panose="00000500000000000000" pitchFamily="2" charset="0"/>
                        </a:rPr>
                        <a:t>&lt;</a:t>
                      </a:r>
                      <a:r>
                        <a:rPr lang="en-US" sz="2000">
                          <a:effectLst/>
                          <a:latin typeface="Poppins" panose="00000500000000000000" pitchFamily="2" charset="0"/>
                          <a:cs typeface="Poppins" panose="00000500000000000000" pitchFamily="2" charset="0"/>
                        </a:rPr>
                        <a:t> 3 months </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RESUME CAB PrEP</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Poppins" panose="00000500000000000000" pitchFamily="2" charset="0"/>
                          <a:cs typeface="Poppins" panose="00000500000000000000" pitchFamily="2" charset="0"/>
                        </a:rPr>
                        <a:t>2 months</a:t>
                      </a:r>
                      <a:endParaRPr lang="en-US" sz="20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861418"/>
                  </a:ext>
                </a:extLst>
              </a:tr>
            </a:tbl>
          </a:graphicData>
        </a:graphic>
      </p:graphicFrame>
      <p:sp>
        <p:nvSpPr>
          <p:cNvPr id="5" name="Content Placeholder 1">
            <a:extLst>
              <a:ext uri="{FF2B5EF4-FFF2-40B4-BE49-F238E27FC236}">
                <a16:creationId xmlns:a16="http://schemas.microsoft.com/office/drawing/2014/main" id="{37C8A52C-C563-444C-A242-EA1BF7A2CDBF}"/>
              </a:ext>
            </a:extLst>
          </p:cNvPr>
          <p:cNvSpPr txBox="1">
            <a:spLocks/>
          </p:cNvSpPr>
          <p:nvPr/>
        </p:nvSpPr>
        <p:spPr>
          <a:xfrm>
            <a:off x="223520" y="1195652"/>
            <a:ext cx="10802035" cy="4466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2200">
              <a:highlight>
                <a:srgbClr val="FFFF00"/>
              </a:highlight>
            </a:endParaRPr>
          </a:p>
        </p:txBody>
      </p:sp>
    </p:spTree>
    <p:extLst>
      <p:ext uri="{BB962C8B-B14F-4D97-AF65-F5344CB8AC3E}">
        <p14:creationId xmlns:p14="http://schemas.microsoft.com/office/powerpoint/2010/main" val="368796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968FA-B653-A844-D815-851D02310D89}"/>
              </a:ext>
            </a:extLst>
          </p:cNvPr>
          <p:cNvPicPr>
            <a:picLocks noChangeAspect="1"/>
          </p:cNvPicPr>
          <p:nvPr/>
        </p:nvPicPr>
        <p:blipFill>
          <a:blip r:embed="rId2"/>
          <a:stretch>
            <a:fillRect/>
          </a:stretch>
        </p:blipFill>
        <p:spPr>
          <a:xfrm>
            <a:off x="5636955" y="1103127"/>
            <a:ext cx="5346834" cy="4651746"/>
          </a:xfrm>
          <a:prstGeom prst="rect">
            <a:avLst/>
          </a:prstGeom>
          <a:noFill/>
        </p:spPr>
      </p:pic>
      <p:sp>
        <p:nvSpPr>
          <p:cNvPr id="8" name="Content Placeholder 7">
            <a:extLst>
              <a:ext uri="{FF2B5EF4-FFF2-40B4-BE49-F238E27FC236}">
                <a16:creationId xmlns:a16="http://schemas.microsoft.com/office/drawing/2014/main" id="{DA330DBC-EC57-D7C2-245F-C50415EA20D4}"/>
              </a:ext>
            </a:extLst>
          </p:cNvPr>
          <p:cNvSpPr>
            <a:spLocks noGrp="1"/>
          </p:cNvSpPr>
          <p:nvPr>
            <p:ph idx="1"/>
          </p:nvPr>
        </p:nvSpPr>
        <p:spPr>
          <a:xfrm>
            <a:off x="838199" y="1350336"/>
            <a:ext cx="4701363" cy="4826627"/>
          </a:xfrm>
        </p:spPr>
        <p:txBody>
          <a:bodyPr>
            <a:normAutofit/>
          </a:bodyPr>
          <a:lstStyle/>
          <a:p>
            <a:pPr marL="0" indent="0">
              <a:buNone/>
            </a:pPr>
            <a:r>
              <a:rPr lang="en-US"/>
              <a:t>Because HIV testing guidelines may differ by country, it is expected that this training will be adapted in each CATALYST country to align with national guidelines.</a:t>
            </a:r>
          </a:p>
          <a:p>
            <a:pPr marL="0" indent="0">
              <a:buNone/>
            </a:pPr>
            <a:endParaRPr lang="en-US"/>
          </a:p>
          <a:p>
            <a:pPr marL="0" indent="0">
              <a:buNone/>
            </a:pPr>
            <a:r>
              <a:rPr lang="en-US"/>
              <a:t>Slides where these adaptations are anticipated are marked with red text.  </a:t>
            </a:r>
          </a:p>
        </p:txBody>
      </p:sp>
      <p:sp>
        <p:nvSpPr>
          <p:cNvPr id="5" name="Title 4">
            <a:extLst>
              <a:ext uri="{FF2B5EF4-FFF2-40B4-BE49-F238E27FC236}">
                <a16:creationId xmlns:a16="http://schemas.microsoft.com/office/drawing/2014/main" id="{E2A0099C-1AB4-7FB5-FAFF-B31D2094F05F}"/>
              </a:ext>
            </a:extLst>
          </p:cNvPr>
          <p:cNvSpPr>
            <a:spLocks noGrp="1"/>
          </p:cNvSpPr>
          <p:nvPr>
            <p:ph type="title"/>
          </p:nvPr>
        </p:nvSpPr>
        <p:spPr>
          <a:xfrm>
            <a:off x="0" y="190956"/>
            <a:ext cx="10515600" cy="1143000"/>
          </a:xfrm>
        </p:spPr>
        <p:txBody>
          <a:bodyPr anchor="ctr">
            <a:normAutofit/>
          </a:bodyPr>
          <a:lstStyle/>
          <a:p>
            <a:r>
              <a:rPr lang="en-US"/>
              <a:t>A note about this training…</a:t>
            </a:r>
          </a:p>
        </p:txBody>
      </p:sp>
    </p:spTree>
    <p:extLst>
      <p:ext uri="{BB962C8B-B14F-4D97-AF65-F5344CB8AC3E}">
        <p14:creationId xmlns:p14="http://schemas.microsoft.com/office/powerpoint/2010/main" val="99653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055F9-CE6D-4FE4-8876-618B47B6076F}"/>
              </a:ext>
            </a:extLst>
          </p:cNvPr>
          <p:cNvSpPr>
            <a:spLocks noGrp="1"/>
          </p:cNvSpPr>
          <p:nvPr>
            <p:ph type="title"/>
          </p:nvPr>
        </p:nvSpPr>
        <p:spPr>
          <a:xfrm>
            <a:off x="-353960" y="811319"/>
            <a:ext cx="4522548" cy="2254609"/>
          </a:xfrm>
        </p:spPr>
        <p:txBody>
          <a:bodyPr>
            <a:noAutofit/>
          </a:bodyPr>
          <a:lstStyle/>
          <a:p>
            <a:r>
              <a:rPr lang="en-US" sz="3200"/>
              <a:t>ALGORITHM: </a:t>
            </a:r>
            <a:r>
              <a:rPr lang="en-US" sz="3200">
                <a:solidFill>
                  <a:schemeClr val="accent3"/>
                </a:solidFill>
              </a:rPr>
              <a:t>Ruling out HIV infection for new or returning non-adherent CAB PrEP clients*</a:t>
            </a:r>
          </a:p>
        </p:txBody>
      </p:sp>
      <p:sp>
        <p:nvSpPr>
          <p:cNvPr id="6" name="TextBox 5">
            <a:extLst>
              <a:ext uri="{FF2B5EF4-FFF2-40B4-BE49-F238E27FC236}">
                <a16:creationId xmlns:a16="http://schemas.microsoft.com/office/drawing/2014/main" id="{DA59F411-BC1D-6113-30D5-F49CEA4F2170}"/>
              </a:ext>
            </a:extLst>
          </p:cNvPr>
          <p:cNvSpPr txBox="1"/>
          <p:nvPr/>
        </p:nvSpPr>
        <p:spPr>
          <a:xfrm>
            <a:off x="330200" y="6488668"/>
            <a:ext cx="5355120" cy="307777"/>
          </a:xfrm>
          <a:prstGeom prst="rect">
            <a:avLst/>
          </a:prstGeom>
          <a:noFill/>
        </p:spPr>
        <p:txBody>
          <a:bodyPr wrap="none" rtlCol="0">
            <a:spAutoFit/>
          </a:bodyPr>
          <a:lstStyle/>
          <a:p>
            <a:r>
              <a:rPr lang="en-US" sz="1400" i="1"/>
              <a:t>*Additional algorithm for returning adherent CAB PrEP clients available</a:t>
            </a:r>
          </a:p>
        </p:txBody>
      </p:sp>
      <p:pic>
        <p:nvPicPr>
          <p:cNvPr id="5" name="Picture 4">
            <a:extLst>
              <a:ext uri="{FF2B5EF4-FFF2-40B4-BE49-F238E27FC236}">
                <a16:creationId xmlns:a16="http://schemas.microsoft.com/office/drawing/2014/main" id="{3FF8CD92-558D-A5B5-0D4F-B892B9A66E10}"/>
              </a:ext>
            </a:extLst>
          </p:cNvPr>
          <p:cNvPicPr>
            <a:picLocks noChangeAspect="1"/>
          </p:cNvPicPr>
          <p:nvPr/>
        </p:nvPicPr>
        <p:blipFill rotWithShape="1">
          <a:blip r:embed="rId2"/>
          <a:srcRect l="3917"/>
          <a:stretch/>
        </p:blipFill>
        <p:spPr>
          <a:xfrm>
            <a:off x="4551163" y="249609"/>
            <a:ext cx="6944502" cy="5991300"/>
          </a:xfrm>
          <a:prstGeom prst="rect">
            <a:avLst/>
          </a:prstGeom>
        </p:spPr>
      </p:pic>
    </p:spTree>
    <p:extLst>
      <p:ext uri="{BB962C8B-B14F-4D97-AF65-F5344CB8AC3E}">
        <p14:creationId xmlns:p14="http://schemas.microsoft.com/office/powerpoint/2010/main" val="241544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A122B476-E6AC-E971-34B2-F0ED225F7A2E}"/>
              </a:ext>
            </a:extLst>
          </p:cNvPr>
          <p:cNvPicPr>
            <a:picLocks noChangeAspect="1"/>
          </p:cNvPicPr>
          <p:nvPr/>
        </p:nvPicPr>
        <p:blipFill>
          <a:blip r:embed="rId2"/>
          <a:stretch>
            <a:fillRect/>
          </a:stretch>
        </p:blipFill>
        <p:spPr>
          <a:xfrm>
            <a:off x="5264961" y="372495"/>
            <a:ext cx="5586815" cy="6295005"/>
          </a:xfrm>
          <a:prstGeom prst="rect">
            <a:avLst/>
          </a:prstGeom>
          <a:noFill/>
        </p:spPr>
      </p:pic>
      <p:sp>
        <p:nvSpPr>
          <p:cNvPr id="2" name="Title 3">
            <a:extLst>
              <a:ext uri="{FF2B5EF4-FFF2-40B4-BE49-F238E27FC236}">
                <a16:creationId xmlns:a16="http://schemas.microsoft.com/office/drawing/2014/main" id="{B94702D3-8298-19CB-E9FB-66D7F51CF163}"/>
              </a:ext>
            </a:extLst>
          </p:cNvPr>
          <p:cNvSpPr txBox="1">
            <a:spLocks/>
          </p:cNvSpPr>
          <p:nvPr/>
        </p:nvSpPr>
        <p:spPr>
          <a:xfrm>
            <a:off x="838200" y="2259106"/>
            <a:ext cx="3854824" cy="391785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pPr marR="0" indent="-228600">
              <a:spcBef>
                <a:spcPts val="0"/>
              </a:spcBef>
              <a:spcAft>
                <a:spcPts val="800"/>
              </a:spcAft>
              <a:buClr>
                <a:srgbClr val="E0A141"/>
              </a:buClr>
            </a:pPr>
            <a:r>
              <a:rPr lang="en-US" sz="2000" b="0">
                <a:solidFill>
                  <a:srgbClr val="635F59"/>
                </a:solidFill>
                <a:effectLst/>
                <a:latin typeface="Calibri" panose="020F0502020204030204" pitchFamily="34" charset="0"/>
                <a:cs typeface="Calibri" panose="020F0502020204030204" pitchFamily="34" charset="0"/>
              </a:rPr>
              <a:t>Use this table to determine whether to </a:t>
            </a:r>
            <a:r>
              <a:rPr lang="en-US" sz="2000">
                <a:solidFill>
                  <a:srgbClr val="635F59"/>
                </a:solidFill>
                <a:effectLst/>
                <a:latin typeface="Calibri" panose="020F0502020204030204" pitchFamily="34" charset="0"/>
                <a:cs typeface="Calibri" panose="020F0502020204030204" pitchFamily="34" charset="0"/>
              </a:rPr>
              <a:t>start/continue CAB PrEP, start PEP instead, or defer start of/pause CAB PrEP </a:t>
            </a:r>
            <a:r>
              <a:rPr lang="en-US" sz="2000" b="0">
                <a:solidFill>
                  <a:srgbClr val="635F59"/>
                </a:solidFill>
                <a:effectLst/>
                <a:latin typeface="Calibri" panose="020F0502020204030204" pitchFamily="34" charset="0"/>
                <a:cs typeface="Calibri" panose="020F0502020204030204" pitchFamily="34" charset="0"/>
              </a:rPr>
              <a:t>in a client with a NEGATIVE 3</a:t>
            </a:r>
            <a:r>
              <a:rPr lang="en-US" sz="2000" b="0" baseline="30000">
                <a:solidFill>
                  <a:srgbClr val="635F59"/>
                </a:solidFill>
                <a:effectLst/>
                <a:latin typeface="Calibri" panose="020F0502020204030204" pitchFamily="34" charset="0"/>
                <a:cs typeface="Calibri" panose="020F0502020204030204" pitchFamily="34" charset="0"/>
              </a:rPr>
              <a:t>rd</a:t>
            </a:r>
            <a:r>
              <a:rPr lang="en-US" sz="2000" b="0">
                <a:solidFill>
                  <a:srgbClr val="635F59"/>
                </a:solidFill>
                <a:effectLst/>
                <a:latin typeface="Calibri" panose="020F0502020204030204" pitchFamily="34" charset="0"/>
                <a:cs typeface="Calibri" panose="020F0502020204030204" pitchFamily="34" charset="0"/>
              </a:rPr>
              <a:t> generation rapid diagnostic test (RDT) </a:t>
            </a:r>
            <a:r>
              <a:rPr lang="en-US" sz="2000" b="0" u="sng">
                <a:solidFill>
                  <a:srgbClr val="635F59"/>
                </a:solidFill>
                <a:effectLst/>
                <a:latin typeface="Calibri" panose="020F0502020204030204" pitchFamily="34" charset="0"/>
                <a:cs typeface="Calibri" panose="020F0502020204030204" pitchFamily="34" charset="0"/>
              </a:rPr>
              <a:t>AND</a:t>
            </a:r>
            <a:r>
              <a:rPr lang="en-US" sz="2000" b="0">
                <a:solidFill>
                  <a:srgbClr val="635F59"/>
                </a:solidFill>
                <a:effectLst/>
                <a:latin typeface="Calibri" panose="020F0502020204030204" pitchFamily="34" charset="0"/>
                <a:cs typeface="Calibri" panose="020F0502020204030204" pitchFamily="34" charset="0"/>
              </a:rPr>
              <a:t> clinically assessed as having PEP indication or suspected of acute HIV infection.  </a:t>
            </a:r>
          </a:p>
          <a:p>
            <a:pPr marR="0" indent="-228600">
              <a:spcBef>
                <a:spcPts val="0"/>
              </a:spcBef>
              <a:spcAft>
                <a:spcPts val="800"/>
              </a:spcAft>
              <a:buClr>
                <a:srgbClr val="E0A141"/>
              </a:buClr>
            </a:pPr>
            <a:r>
              <a:rPr lang="en-US" sz="2000" b="0">
                <a:solidFill>
                  <a:srgbClr val="635F59"/>
                </a:solidFill>
                <a:effectLst/>
                <a:latin typeface="Calibri" panose="020F0502020204030204" pitchFamily="34" charset="0"/>
                <a:cs typeface="Calibri" panose="020F0502020204030204" pitchFamily="34" charset="0"/>
              </a:rPr>
              <a:t>All notation of 3</a:t>
            </a:r>
            <a:r>
              <a:rPr lang="en-US" sz="2000" b="0" baseline="30000">
                <a:solidFill>
                  <a:srgbClr val="635F59"/>
                </a:solidFill>
                <a:effectLst/>
                <a:latin typeface="Calibri" panose="020F0502020204030204" pitchFamily="34" charset="0"/>
                <a:cs typeface="Calibri" panose="020F0502020204030204" pitchFamily="34" charset="0"/>
              </a:rPr>
              <a:t>rd </a:t>
            </a:r>
            <a:r>
              <a:rPr lang="en-US" sz="2000" b="0">
                <a:solidFill>
                  <a:srgbClr val="635F59"/>
                </a:solidFill>
                <a:effectLst/>
                <a:latin typeface="Calibri" panose="020F0502020204030204" pitchFamily="34" charset="0"/>
                <a:cs typeface="Calibri" panose="020F0502020204030204" pitchFamily="34" charset="0"/>
              </a:rPr>
              <a:t>generation RDT is in accordance with RDTs specified in your national testing algorithm.</a:t>
            </a:r>
          </a:p>
        </p:txBody>
      </p:sp>
      <p:sp>
        <p:nvSpPr>
          <p:cNvPr id="7" name="Title 3">
            <a:extLst>
              <a:ext uri="{FF2B5EF4-FFF2-40B4-BE49-F238E27FC236}">
                <a16:creationId xmlns:a16="http://schemas.microsoft.com/office/drawing/2014/main" id="{17C6065D-82E5-C21E-C3A8-D2C82D4299DA}"/>
              </a:ext>
            </a:extLst>
          </p:cNvPr>
          <p:cNvSpPr>
            <a:spLocks noGrp="1"/>
          </p:cNvSpPr>
          <p:nvPr>
            <p:ph type="title"/>
          </p:nvPr>
        </p:nvSpPr>
        <p:spPr>
          <a:xfrm>
            <a:off x="0" y="190500"/>
            <a:ext cx="5150224" cy="1974476"/>
          </a:xfrm>
        </p:spPr>
        <p:txBody>
          <a:bodyPr vert="horz" lIns="804672" tIns="45720" rIns="91440" bIns="45720" rtlCol="0" anchor="ctr">
            <a:normAutofit fontScale="90000"/>
          </a:bodyPr>
          <a:lstStyle/>
          <a:p>
            <a:r>
              <a:rPr lang="en-US" b="1" i="0" kern="1200">
                <a:latin typeface="Poppins SemiBold" pitchFamily="2" charset="77"/>
                <a:ea typeface="Roboto" panose="02000000000000000000" pitchFamily="2" charset="0"/>
                <a:cs typeface="Poppins SemiBold" pitchFamily="2" charset="77"/>
              </a:rPr>
              <a:t>SAMPLE TABLE for </a:t>
            </a:r>
            <a:r>
              <a:rPr lang="en-US" b="1" i="0" kern="1200">
                <a:solidFill>
                  <a:schemeClr val="accent3"/>
                </a:solidFill>
                <a:latin typeface="Poppins SemiBold" pitchFamily="2" charset="77"/>
                <a:ea typeface="Roboto" panose="02000000000000000000" pitchFamily="2" charset="0"/>
                <a:cs typeface="Poppins SemiBold" pitchFamily="2" charset="77"/>
              </a:rPr>
              <a:t>Ruling Out HIV Infection for New or Returning CAB PrEP Clients</a:t>
            </a:r>
          </a:p>
        </p:txBody>
      </p:sp>
    </p:spTree>
    <p:extLst>
      <p:ext uri="{BB962C8B-B14F-4D97-AF65-F5344CB8AC3E}">
        <p14:creationId xmlns:p14="http://schemas.microsoft.com/office/powerpoint/2010/main" val="1474973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CB547-64B2-413B-ABFB-F88FCABBAE79}"/>
              </a:ext>
            </a:extLst>
          </p:cNvPr>
          <p:cNvSpPr>
            <a:spLocks noGrp="1"/>
          </p:cNvSpPr>
          <p:nvPr>
            <p:ph type="title"/>
          </p:nvPr>
        </p:nvSpPr>
        <p:spPr>
          <a:xfrm>
            <a:off x="514350" y="2514600"/>
            <a:ext cx="10858500" cy="1123950"/>
          </a:xfrm>
        </p:spPr>
        <p:txBody>
          <a:bodyPr>
            <a:noAutofit/>
          </a:bodyPr>
          <a:lstStyle/>
          <a:p>
            <a:pPr algn="ctr"/>
            <a:r>
              <a:rPr lang="en-US" sz="4000">
                <a:solidFill>
                  <a:schemeClr val="bg1"/>
                </a:solidFill>
              </a:rPr>
              <a:t>Once criteria met for steps 1-3, HIV infection has been ruled out to the extent possible.</a:t>
            </a:r>
          </a:p>
        </p:txBody>
      </p:sp>
      <p:pic>
        <p:nvPicPr>
          <p:cNvPr id="7" name="Picture 6">
            <a:extLst>
              <a:ext uri="{FF2B5EF4-FFF2-40B4-BE49-F238E27FC236}">
                <a16:creationId xmlns:a16="http://schemas.microsoft.com/office/drawing/2014/main" id="{FAAEDB8F-FC41-2416-97D0-9B08C11391A7}"/>
              </a:ext>
            </a:extLst>
          </p:cNvPr>
          <p:cNvPicPr>
            <a:picLocks noChangeAspect="1"/>
          </p:cNvPicPr>
          <p:nvPr/>
        </p:nvPicPr>
        <p:blipFill>
          <a:blip r:embed="rId2"/>
          <a:stretch>
            <a:fillRect/>
          </a:stretch>
        </p:blipFill>
        <p:spPr>
          <a:xfrm>
            <a:off x="4066900" y="3943351"/>
            <a:ext cx="3943900" cy="914528"/>
          </a:xfrm>
          <a:prstGeom prst="rect">
            <a:avLst/>
          </a:prstGeom>
        </p:spPr>
      </p:pic>
    </p:spTree>
    <p:extLst>
      <p:ext uri="{BB962C8B-B14F-4D97-AF65-F5344CB8AC3E}">
        <p14:creationId xmlns:p14="http://schemas.microsoft.com/office/powerpoint/2010/main" val="1409163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7CFECF-94D3-83AD-9741-4B8B830A87EF}"/>
              </a:ext>
            </a:extLst>
          </p:cNvPr>
          <p:cNvSpPr>
            <a:spLocks noGrp="1"/>
          </p:cNvSpPr>
          <p:nvPr>
            <p:ph type="body" sz="quarter" idx="10"/>
          </p:nvPr>
        </p:nvSpPr>
        <p:spPr>
          <a:xfrm>
            <a:off x="715518" y="1104406"/>
            <a:ext cx="5886450" cy="1297292"/>
          </a:xfrm>
        </p:spPr>
        <p:txBody>
          <a:bodyPr>
            <a:normAutofit/>
          </a:bodyPr>
          <a:lstStyle/>
          <a:p>
            <a:r>
              <a:rPr lang="en-US"/>
              <a:t>Jason Reed, Jhpiego</a:t>
            </a:r>
          </a:p>
          <a:p>
            <a:r>
              <a:rPr lang="en-US"/>
              <a:t>Urvi Parikh, University of Pittsburgh</a:t>
            </a:r>
          </a:p>
          <a:p>
            <a:r>
              <a:rPr lang="en-US"/>
              <a:t>Njambi Njuguna, Kristine Torjesen, Morgan Garcia, Katie Williams, and Katie Schwartz; FHI 360</a:t>
            </a:r>
          </a:p>
        </p:txBody>
      </p:sp>
    </p:spTree>
    <p:extLst>
      <p:ext uri="{BB962C8B-B14F-4D97-AF65-F5344CB8AC3E}">
        <p14:creationId xmlns:p14="http://schemas.microsoft.com/office/powerpoint/2010/main" val="3521470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4055F9-CE6D-4FE4-8876-618B47B6076F}"/>
              </a:ext>
            </a:extLst>
          </p:cNvPr>
          <p:cNvSpPr>
            <a:spLocks noGrp="1"/>
          </p:cNvSpPr>
          <p:nvPr>
            <p:ph type="title"/>
          </p:nvPr>
        </p:nvSpPr>
        <p:spPr>
          <a:xfrm>
            <a:off x="-353960" y="811319"/>
            <a:ext cx="3935360" cy="2741505"/>
          </a:xfrm>
        </p:spPr>
        <p:txBody>
          <a:bodyPr>
            <a:noAutofit/>
          </a:bodyPr>
          <a:lstStyle/>
          <a:p>
            <a:r>
              <a:rPr lang="en-US" sz="3200"/>
              <a:t>ALGORITHM: </a:t>
            </a:r>
            <a:r>
              <a:rPr lang="en-US" sz="3200">
                <a:solidFill>
                  <a:schemeClr val="accent3"/>
                </a:solidFill>
              </a:rPr>
              <a:t>Ruling out HIV infection for new or returning non-adherent oral PrEP clients*</a:t>
            </a:r>
          </a:p>
        </p:txBody>
      </p:sp>
      <p:sp>
        <p:nvSpPr>
          <p:cNvPr id="8" name="TextBox 7">
            <a:extLst>
              <a:ext uri="{FF2B5EF4-FFF2-40B4-BE49-F238E27FC236}">
                <a16:creationId xmlns:a16="http://schemas.microsoft.com/office/drawing/2014/main" id="{73C41B87-272E-BAD0-8F1A-38FE3E0E8C0A}"/>
              </a:ext>
            </a:extLst>
          </p:cNvPr>
          <p:cNvSpPr txBox="1"/>
          <p:nvPr/>
        </p:nvSpPr>
        <p:spPr>
          <a:xfrm>
            <a:off x="330200" y="6488668"/>
            <a:ext cx="5355120" cy="307777"/>
          </a:xfrm>
          <a:prstGeom prst="rect">
            <a:avLst/>
          </a:prstGeom>
          <a:noFill/>
        </p:spPr>
        <p:txBody>
          <a:bodyPr wrap="none" rtlCol="0">
            <a:spAutoFit/>
          </a:bodyPr>
          <a:lstStyle/>
          <a:p>
            <a:r>
              <a:rPr lang="en-US" sz="1400" i="1"/>
              <a:t>*Additional algorithm for returning adherent oral PrEP clients available</a:t>
            </a:r>
          </a:p>
        </p:txBody>
      </p:sp>
      <p:pic>
        <p:nvPicPr>
          <p:cNvPr id="3" name="Picture 2">
            <a:extLst>
              <a:ext uri="{FF2B5EF4-FFF2-40B4-BE49-F238E27FC236}">
                <a16:creationId xmlns:a16="http://schemas.microsoft.com/office/drawing/2014/main" id="{BE287353-7406-E50D-D7D9-3CD5111A2ABB}"/>
              </a:ext>
            </a:extLst>
          </p:cNvPr>
          <p:cNvPicPr>
            <a:picLocks noChangeAspect="1"/>
          </p:cNvPicPr>
          <p:nvPr/>
        </p:nvPicPr>
        <p:blipFill>
          <a:blip r:embed="rId2"/>
          <a:srcRect/>
          <a:stretch/>
        </p:blipFill>
        <p:spPr>
          <a:xfrm>
            <a:off x="4704941" y="293297"/>
            <a:ext cx="6803781" cy="5887079"/>
          </a:xfrm>
          <a:prstGeom prst="rect">
            <a:avLst/>
          </a:prstGeom>
        </p:spPr>
      </p:pic>
    </p:spTree>
    <p:extLst>
      <p:ext uri="{BB962C8B-B14F-4D97-AF65-F5344CB8AC3E}">
        <p14:creationId xmlns:p14="http://schemas.microsoft.com/office/powerpoint/2010/main" val="144934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D92E3D1-2907-32F9-2896-0ADF300D459E}"/>
              </a:ext>
            </a:extLst>
          </p:cNvPr>
          <p:cNvPicPr>
            <a:picLocks noChangeAspect="1"/>
          </p:cNvPicPr>
          <p:nvPr/>
        </p:nvPicPr>
        <p:blipFill>
          <a:blip r:embed="rId2"/>
          <a:stretch>
            <a:fillRect/>
          </a:stretch>
        </p:blipFill>
        <p:spPr>
          <a:xfrm>
            <a:off x="4424053" y="265386"/>
            <a:ext cx="6515687" cy="6401658"/>
          </a:xfrm>
          <a:prstGeom prst="rect">
            <a:avLst/>
          </a:prstGeom>
          <a:noFill/>
        </p:spPr>
      </p:pic>
      <p:sp>
        <p:nvSpPr>
          <p:cNvPr id="3" name="Title 3">
            <a:extLst>
              <a:ext uri="{FF2B5EF4-FFF2-40B4-BE49-F238E27FC236}">
                <a16:creationId xmlns:a16="http://schemas.microsoft.com/office/drawing/2014/main" id="{5B41DD2E-5111-BD20-F7C7-D6F01174B379}"/>
              </a:ext>
            </a:extLst>
          </p:cNvPr>
          <p:cNvSpPr txBox="1">
            <a:spLocks/>
          </p:cNvSpPr>
          <p:nvPr/>
        </p:nvSpPr>
        <p:spPr>
          <a:xfrm>
            <a:off x="723900" y="2222500"/>
            <a:ext cx="3492500" cy="3929063"/>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pPr indent="-228600">
              <a:spcAft>
                <a:spcPts val="600"/>
              </a:spcAft>
              <a:buClr>
                <a:srgbClr val="E0A141"/>
              </a:buClr>
            </a:pPr>
            <a:r>
              <a:rPr lang="en-US" sz="2000" b="0">
                <a:solidFill>
                  <a:srgbClr val="635F59"/>
                </a:solidFill>
                <a:effectLst/>
                <a:latin typeface="Calibri" panose="020F0502020204030204" pitchFamily="34" charset="0"/>
                <a:cs typeface="Calibri" panose="020F0502020204030204" pitchFamily="34" charset="0"/>
              </a:rPr>
              <a:t>Use this table to determine whether to </a:t>
            </a:r>
            <a:r>
              <a:rPr lang="en-US" sz="2000">
                <a:solidFill>
                  <a:srgbClr val="635F59"/>
                </a:solidFill>
                <a:effectLst/>
                <a:latin typeface="Calibri" panose="020F0502020204030204" pitchFamily="34" charset="0"/>
                <a:cs typeface="Calibri" panose="020F0502020204030204" pitchFamily="34" charset="0"/>
              </a:rPr>
              <a:t>start/continue oral PrEP, start PEP instead, or defer start of/pause oral PrEP</a:t>
            </a:r>
            <a:r>
              <a:rPr lang="en-US" sz="2000" b="0">
                <a:solidFill>
                  <a:srgbClr val="635F59"/>
                </a:solidFill>
                <a:effectLst/>
                <a:latin typeface="Calibri" panose="020F0502020204030204" pitchFamily="34" charset="0"/>
                <a:cs typeface="Calibri" panose="020F0502020204030204" pitchFamily="34" charset="0"/>
              </a:rPr>
              <a:t> in a client with a NEGATIVE 3</a:t>
            </a:r>
            <a:r>
              <a:rPr lang="en-US" sz="2000" b="0" baseline="30000">
                <a:solidFill>
                  <a:srgbClr val="635F59"/>
                </a:solidFill>
                <a:effectLst/>
                <a:latin typeface="Calibri" panose="020F0502020204030204" pitchFamily="34" charset="0"/>
                <a:cs typeface="Calibri" panose="020F0502020204030204" pitchFamily="34" charset="0"/>
              </a:rPr>
              <a:t>rd</a:t>
            </a:r>
            <a:r>
              <a:rPr lang="en-US" sz="2000" b="0">
                <a:solidFill>
                  <a:srgbClr val="635F59"/>
                </a:solidFill>
                <a:effectLst/>
                <a:latin typeface="Calibri" panose="020F0502020204030204" pitchFamily="34" charset="0"/>
                <a:cs typeface="Calibri" panose="020F0502020204030204" pitchFamily="34" charset="0"/>
              </a:rPr>
              <a:t> generation rapid diagnostic test (RDT) </a:t>
            </a:r>
            <a:r>
              <a:rPr lang="en-US" sz="2000" b="0" u="sng">
                <a:solidFill>
                  <a:srgbClr val="635F59"/>
                </a:solidFill>
                <a:effectLst/>
                <a:latin typeface="Calibri" panose="020F0502020204030204" pitchFamily="34" charset="0"/>
                <a:cs typeface="Calibri" panose="020F0502020204030204" pitchFamily="34" charset="0"/>
              </a:rPr>
              <a:t>AND</a:t>
            </a:r>
            <a:r>
              <a:rPr lang="en-US" sz="2000" b="0">
                <a:solidFill>
                  <a:srgbClr val="635F59"/>
                </a:solidFill>
                <a:effectLst/>
                <a:latin typeface="Calibri" panose="020F0502020204030204" pitchFamily="34" charset="0"/>
                <a:cs typeface="Calibri" panose="020F0502020204030204" pitchFamily="34" charset="0"/>
              </a:rPr>
              <a:t> clinically assessed as having PEP indication or suspected of acute HIV infection.  </a:t>
            </a:r>
          </a:p>
          <a:p>
            <a:pPr indent="-228600">
              <a:spcAft>
                <a:spcPts val="600"/>
              </a:spcAft>
              <a:buClr>
                <a:srgbClr val="E0A141"/>
              </a:buClr>
            </a:pPr>
            <a:endParaRPr lang="en-US" sz="2000" b="0">
              <a:solidFill>
                <a:srgbClr val="635F59"/>
              </a:solidFill>
              <a:latin typeface="Calibri" panose="020F0502020204030204" pitchFamily="34" charset="0"/>
              <a:cs typeface="Calibri" panose="020F0502020204030204" pitchFamily="34" charset="0"/>
            </a:endParaRPr>
          </a:p>
          <a:p>
            <a:pPr indent="-228600">
              <a:spcAft>
                <a:spcPts val="600"/>
              </a:spcAft>
              <a:buClr>
                <a:srgbClr val="E0A141"/>
              </a:buClr>
            </a:pPr>
            <a:r>
              <a:rPr lang="en-US" sz="2000" b="0">
                <a:solidFill>
                  <a:srgbClr val="635F59"/>
                </a:solidFill>
                <a:effectLst/>
                <a:latin typeface="Calibri" panose="020F0502020204030204" pitchFamily="34" charset="0"/>
                <a:cs typeface="Calibri" panose="020F0502020204030204" pitchFamily="34" charset="0"/>
              </a:rPr>
              <a:t>All notation of 3</a:t>
            </a:r>
            <a:r>
              <a:rPr lang="en-US" sz="2000" b="0" baseline="30000">
                <a:solidFill>
                  <a:srgbClr val="635F59"/>
                </a:solidFill>
                <a:effectLst/>
                <a:latin typeface="Calibri" panose="020F0502020204030204" pitchFamily="34" charset="0"/>
                <a:cs typeface="Calibri" panose="020F0502020204030204" pitchFamily="34" charset="0"/>
              </a:rPr>
              <a:t>rd </a:t>
            </a:r>
            <a:r>
              <a:rPr lang="en-US" sz="2000" b="0">
                <a:solidFill>
                  <a:srgbClr val="635F59"/>
                </a:solidFill>
                <a:effectLst/>
                <a:latin typeface="Calibri" panose="020F0502020204030204" pitchFamily="34" charset="0"/>
                <a:cs typeface="Calibri" panose="020F0502020204030204" pitchFamily="34" charset="0"/>
              </a:rPr>
              <a:t>generation RDT is in accordance with RDTs specified in your national testing algorithm.</a:t>
            </a:r>
            <a:endParaRPr lang="en-US" sz="2000" b="0">
              <a:solidFill>
                <a:srgbClr val="635F59"/>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B84055F9-CE6D-4FE4-8876-618B47B6076F}"/>
              </a:ext>
            </a:extLst>
          </p:cNvPr>
          <p:cNvSpPr>
            <a:spLocks noGrp="1"/>
          </p:cNvSpPr>
          <p:nvPr>
            <p:ph type="title"/>
          </p:nvPr>
        </p:nvSpPr>
        <p:spPr>
          <a:xfrm>
            <a:off x="0" y="190956"/>
            <a:ext cx="4424053" cy="2031544"/>
          </a:xfrm>
        </p:spPr>
        <p:txBody>
          <a:bodyPr vert="horz" lIns="804672" tIns="45720" rIns="91440" bIns="45720" rtlCol="0" anchor="ctr">
            <a:normAutofit fontScale="90000"/>
          </a:bodyPr>
          <a:lstStyle/>
          <a:p>
            <a:r>
              <a:rPr lang="en-US" b="1" i="0" kern="1200">
                <a:latin typeface="Poppins SemiBold" pitchFamily="2" charset="77"/>
                <a:ea typeface="Roboto" panose="02000000000000000000" pitchFamily="2" charset="0"/>
                <a:cs typeface="Poppins SemiBold" pitchFamily="2" charset="77"/>
              </a:rPr>
              <a:t>TABLE for </a:t>
            </a:r>
            <a:r>
              <a:rPr lang="en-US" b="1" i="0" kern="1200">
                <a:solidFill>
                  <a:schemeClr val="accent3"/>
                </a:solidFill>
                <a:latin typeface="Poppins SemiBold" pitchFamily="2" charset="77"/>
                <a:ea typeface="Roboto" panose="02000000000000000000" pitchFamily="2" charset="0"/>
                <a:cs typeface="Poppins SemiBold" pitchFamily="2" charset="77"/>
              </a:rPr>
              <a:t>Ruling Out HIV Infection for New or Returning Oral PrEP Client</a:t>
            </a:r>
          </a:p>
        </p:txBody>
      </p:sp>
    </p:spTree>
    <p:extLst>
      <p:ext uri="{BB962C8B-B14F-4D97-AF65-F5344CB8AC3E}">
        <p14:creationId xmlns:p14="http://schemas.microsoft.com/office/powerpoint/2010/main" val="409744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36CEF-2DF6-B34B-9579-988965D5410C}"/>
              </a:ext>
            </a:extLst>
          </p:cNvPr>
          <p:cNvSpPr>
            <a:spLocks noGrp="1"/>
          </p:cNvSpPr>
          <p:nvPr>
            <p:ph type="body" sz="quarter" idx="13"/>
          </p:nvPr>
        </p:nvSpPr>
        <p:spPr/>
        <p:txBody>
          <a:bodyPr/>
          <a:lstStyle/>
          <a:p>
            <a:r>
              <a:rPr lang="en-US"/>
              <a:t>1</a:t>
            </a:r>
          </a:p>
        </p:txBody>
      </p:sp>
      <p:sp>
        <p:nvSpPr>
          <p:cNvPr id="3" name="Text Placeholder 2">
            <a:extLst>
              <a:ext uri="{FF2B5EF4-FFF2-40B4-BE49-F238E27FC236}">
                <a16:creationId xmlns:a16="http://schemas.microsoft.com/office/drawing/2014/main" id="{5BE933A6-E6C9-A947-9415-1293CB2B876D}"/>
              </a:ext>
            </a:extLst>
          </p:cNvPr>
          <p:cNvSpPr>
            <a:spLocks noGrp="1"/>
          </p:cNvSpPr>
          <p:nvPr>
            <p:ph type="body" sz="quarter" idx="14"/>
          </p:nvPr>
        </p:nvSpPr>
        <p:spPr/>
        <p:txBody>
          <a:bodyPr/>
          <a:lstStyle/>
          <a:p>
            <a:r>
              <a:rPr lang="en-US"/>
              <a:t>Step 1: HIV Testing</a:t>
            </a:r>
          </a:p>
        </p:txBody>
      </p:sp>
    </p:spTree>
    <p:extLst>
      <p:ext uri="{BB962C8B-B14F-4D97-AF65-F5344CB8AC3E}">
        <p14:creationId xmlns:p14="http://schemas.microsoft.com/office/powerpoint/2010/main" val="217210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10;&#10;Description automatically generated">
            <a:extLst>
              <a:ext uri="{FF2B5EF4-FFF2-40B4-BE49-F238E27FC236}">
                <a16:creationId xmlns:a16="http://schemas.microsoft.com/office/drawing/2014/main" id="{4A1BF16A-6093-251C-3168-60330CC7D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99710" y="2506229"/>
            <a:ext cx="3219450" cy="3219450"/>
          </a:xfrm>
          <a:prstGeom prst="rect">
            <a:avLst/>
          </a:prstGeom>
        </p:spPr>
      </p:pic>
      <p:sp>
        <p:nvSpPr>
          <p:cNvPr id="10" name="Title 1">
            <a:extLst>
              <a:ext uri="{FF2B5EF4-FFF2-40B4-BE49-F238E27FC236}">
                <a16:creationId xmlns:a16="http://schemas.microsoft.com/office/drawing/2014/main" id="{C759BBF5-7387-77BE-AE77-AD455E8B86EC}"/>
              </a:ext>
            </a:extLst>
          </p:cNvPr>
          <p:cNvSpPr>
            <a:spLocks noGrp="1"/>
          </p:cNvSpPr>
          <p:nvPr>
            <p:ph type="title"/>
          </p:nvPr>
        </p:nvSpPr>
        <p:spPr>
          <a:xfrm>
            <a:off x="0" y="0"/>
            <a:ext cx="12192000" cy="920459"/>
          </a:xfrm>
          <a:solidFill>
            <a:schemeClr val="accent1"/>
          </a:solidFill>
        </p:spPr>
        <p:txBody>
          <a:bodyPr/>
          <a:lstStyle/>
          <a:p>
            <a:r>
              <a:rPr lang="en-US">
                <a:solidFill>
                  <a:schemeClr val="bg1"/>
                </a:solidFill>
                <a:latin typeface="Poppins" panose="00000500000000000000" pitchFamily="2" charset="0"/>
                <a:cs typeface="Poppins" panose="00000500000000000000" pitchFamily="2" charset="0"/>
              </a:rPr>
              <a:t>Step 1: HIV Testing </a:t>
            </a:r>
          </a:p>
        </p:txBody>
      </p:sp>
      <p:sp>
        <p:nvSpPr>
          <p:cNvPr id="12" name="Content Placeholder 2">
            <a:extLst>
              <a:ext uri="{FF2B5EF4-FFF2-40B4-BE49-F238E27FC236}">
                <a16:creationId xmlns:a16="http://schemas.microsoft.com/office/drawing/2014/main" id="{E948901C-D233-73D6-101C-9FC027A9E5E6}"/>
              </a:ext>
            </a:extLst>
          </p:cNvPr>
          <p:cNvSpPr>
            <a:spLocks noGrp="1"/>
          </p:cNvSpPr>
          <p:nvPr>
            <p:ph idx="1"/>
          </p:nvPr>
        </p:nvSpPr>
        <p:spPr>
          <a:xfrm>
            <a:off x="772790" y="2171127"/>
            <a:ext cx="6316924" cy="3623664"/>
          </a:xfrm>
        </p:spPr>
        <p:txBody>
          <a:bodyPr>
            <a:normAutofit/>
          </a:bodyPr>
          <a:lstStyle/>
          <a:p>
            <a:pPr marL="0" indent="0">
              <a:lnSpc>
                <a:spcPct val="100000"/>
              </a:lnSpc>
              <a:buNone/>
            </a:pPr>
            <a:r>
              <a:rPr lang="en-US" sz="1800">
                <a:latin typeface="Poppins" panose="00000500000000000000" pitchFamily="2" charset="0"/>
                <a:cs typeface="Poppins" panose="00000500000000000000" pitchFamily="2" charset="0"/>
              </a:rPr>
              <a:t>HIV testing should be performed :</a:t>
            </a:r>
          </a:p>
          <a:p>
            <a:pPr lvl="1">
              <a:lnSpc>
                <a:spcPct val="100000"/>
              </a:lnSpc>
              <a:buFont typeface="Wingdings" panose="05000000000000000000" pitchFamily="2" charset="2"/>
              <a:buChar char="§"/>
            </a:pPr>
            <a:r>
              <a:rPr lang="en-US" sz="1800">
                <a:latin typeface="Poppins" panose="00000500000000000000" pitchFamily="2" charset="0"/>
                <a:cs typeface="Poppins" panose="00000500000000000000" pitchFamily="2" charset="0"/>
              </a:rPr>
              <a:t>By the CATALYST site only</a:t>
            </a:r>
          </a:p>
          <a:p>
            <a:pPr lvl="1">
              <a:lnSpc>
                <a:spcPct val="100000"/>
              </a:lnSpc>
              <a:buFont typeface="Wingdings" panose="05000000000000000000" pitchFamily="2" charset="2"/>
              <a:buChar char="§"/>
            </a:pPr>
            <a:r>
              <a:rPr lang="en-US" sz="1800">
                <a:latin typeface="Poppins" panose="00000500000000000000" pitchFamily="2" charset="0"/>
                <a:cs typeface="Poppins" panose="00000500000000000000" pitchFamily="2" charset="0"/>
              </a:rPr>
              <a:t>On the same day as PrEP is dispensed</a:t>
            </a:r>
          </a:p>
          <a:p>
            <a:pPr lvl="1">
              <a:lnSpc>
                <a:spcPct val="100000"/>
              </a:lnSpc>
              <a:buFont typeface="Wingdings" panose="05000000000000000000" pitchFamily="2" charset="2"/>
              <a:buChar char="§"/>
            </a:pPr>
            <a:r>
              <a:rPr lang="en-US" sz="1800">
                <a:latin typeface="Poppins" panose="00000500000000000000" pitchFamily="2" charset="0"/>
                <a:cs typeface="Poppins" panose="00000500000000000000" pitchFamily="2" charset="0"/>
              </a:rPr>
              <a:t>Using the 3</a:t>
            </a:r>
            <a:r>
              <a:rPr lang="en-US" sz="1800" baseline="30000">
                <a:latin typeface="Poppins" panose="00000500000000000000" pitchFamily="2" charset="0"/>
                <a:cs typeface="Poppins" panose="00000500000000000000" pitchFamily="2" charset="0"/>
              </a:rPr>
              <a:t>rd</a:t>
            </a:r>
            <a:r>
              <a:rPr lang="en-US" sz="1800">
                <a:latin typeface="Poppins" panose="00000500000000000000" pitchFamily="2" charset="0"/>
                <a:cs typeface="Poppins" panose="00000500000000000000" pitchFamily="2" charset="0"/>
              </a:rPr>
              <a:t> Generation RDTs in your national HIV testing algorithm</a:t>
            </a:r>
          </a:p>
          <a:p>
            <a:pPr lvl="1">
              <a:lnSpc>
                <a:spcPct val="100000"/>
              </a:lnSpc>
              <a:buFont typeface="Wingdings" panose="05000000000000000000" pitchFamily="2" charset="2"/>
              <a:buChar char="§"/>
            </a:pPr>
            <a:r>
              <a:rPr lang="en-US" sz="1800">
                <a:latin typeface="Poppins" panose="00000500000000000000" pitchFamily="2" charset="0"/>
                <a:cs typeface="Poppins" panose="00000500000000000000" pitchFamily="2" charset="0"/>
              </a:rPr>
              <a:t>No variation by PrEP method</a:t>
            </a:r>
          </a:p>
          <a:p>
            <a:pPr marL="0" indent="0">
              <a:lnSpc>
                <a:spcPct val="100000"/>
              </a:lnSpc>
              <a:buNone/>
            </a:pPr>
            <a:r>
              <a:rPr lang="en-US" sz="1800">
                <a:latin typeface="Poppins" panose="00000500000000000000" pitchFamily="2" charset="0"/>
                <a:cs typeface="Poppins" panose="00000500000000000000" pitchFamily="2" charset="0"/>
              </a:rPr>
              <a:t>Molecular testing, e.g., nucleic acid testing (NAT), is not required as part of eligibility assessment</a:t>
            </a:r>
          </a:p>
          <a:p>
            <a:pPr lvl="1">
              <a:lnSpc>
                <a:spcPct val="100000"/>
              </a:lnSpc>
              <a:buFont typeface="Wingdings" panose="05000000000000000000" pitchFamily="2" charset="2"/>
              <a:buChar char="§"/>
            </a:pPr>
            <a:r>
              <a:rPr lang="en-US" sz="1800">
                <a:latin typeface="Poppins" panose="00000500000000000000" pitchFamily="2" charset="0"/>
                <a:cs typeface="Poppins" panose="00000500000000000000" pitchFamily="2" charset="0"/>
              </a:rPr>
              <a:t>4</a:t>
            </a:r>
            <a:r>
              <a:rPr lang="en-US" sz="1800" baseline="30000">
                <a:latin typeface="Poppins" panose="00000500000000000000" pitchFamily="2" charset="0"/>
                <a:cs typeface="Poppins" panose="00000500000000000000" pitchFamily="2" charset="0"/>
              </a:rPr>
              <a:t>th</a:t>
            </a:r>
            <a:r>
              <a:rPr lang="en-US" sz="1800">
                <a:latin typeface="Poppins" panose="00000500000000000000" pitchFamily="2" charset="0"/>
                <a:cs typeface="Poppins" panose="00000500000000000000" pitchFamily="2" charset="0"/>
              </a:rPr>
              <a:t> Generation Ag/Ab RDT and NAT will be occurring as part of the nested HIV testing study in CATALYST </a:t>
            </a:r>
          </a:p>
        </p:txBody>
      </p:sp>
      <p:sp>
        <p:nvSpPr>
          <p:cNvPr id="3" name="TextBox 2">
            <a:extLst>
              <a:ext uri="{FF2B5EF4-FFF2-40B4-BE49-F238E27FC236}">
                <a16:creationId xmlns:a16="http://schemas.microsoft.com/office/drawing/2014/main" id="{BBD1D7A6-523E-47B8-9B92-B85C734B2698}"/>
              </a:ext>
            </a:extLst>
          </p:cNvPr>
          <p:cNvSpPr txBox="1"/>
          <p:nvPr/>
        </p:nvSpPr>
        <p:spPr>
          <a:xfrm>
            <a:off x="772790" y="1132321"/>
            <a:ext cx="10561960" cy="646331"/>
          </a:xfrm>
          <a:prstGeom prst="rect">
            <a:avLst/>
          </a:prstGeom>
          <a:solidFill>
            <a:schemeClr val="accent3">
              <a:lumMod val="40000"/>
              <a:lumOff val="60000"/>
            </a:schemeClr>
          </a:solidFill>
        </p:spPr>
        <p:txBody>
          <a:bodyPr wrap="square" rtlCol="0">
            <a:spAutoFit/>
          </a:bodyPr>
          <a:lstStyle/>
          <a:p>
            <a:r>
              <a:rPr lang="en-US">
                <a:solidFill>
                  <a:schemeClr val="accent1"/>
                </a:solidFill>
                <a:latin typeface="Poppins" panose="00000500000000000000" pitchFamily="2" charset="0"/>
                <a:cs typeface="Poppins" panose="00000500000000000000" pitchFamily="2" charset="0"/>
              </a:rPr>
              <a:t>WHO recommends use of HIV rapid diagnostic tests (RDT) specified in the national HIV testing algorithm as part of determining PrEP eligibility </a:t>
            </a:r>
          </a:p>
        </p:txBody>
      </p:sp>
      <p:sp>
        <p:nvSpPr>
          <p:cNvPr id="5" name="TextBox 4">
            <a:extLst>
              <a:ext uri="{FF2B5EF4-FFF2-40B4-BE49-F238E27FC236}">
                <a16:creationId xmlns:a16="http://schemas.microsoft.com/office/drawing/2014/main" id="{BF65F7C1-92C8-56C4-C233-96740FC36882}"/>
              </a:ext>
            </a:extLst>
          </p:cNvPr>
          <p:cNvSpPr txBox="1"/>
          <p:nvPr/>
        </p:nvSpPr>
        <p:spPr>
          <a:xfrm>
            <a:off x="924290" y="6002600"/>
            <a:ext cx="6165424" cy="369332"/>
          </a:xfrm>
          <a:prstGeom prst="rect">
            <a:avLst/>
          </a:prstGeom>
          <a:noFill/>
        </p:spPr>
        <p:txBody>
          <a:bodyPr wrap="square">
            <a:spAutoFit/>
          </a:bodyPr>
          <a:lstStyle/>
          <a:p>
            <a:r>
              <a:rPr lang="en-US">
                <a:solidFill>
                  <a:srgbClr val="FF0000"/>
                </a:solidFill>
                <a:latin typeface="Poppins" panose="00000500000000000000" pitchFamily="2" charset="0"/>
                <a:cs typeface="Poppins" panose="00000500000000000000" pitchFamily="2" charset="0"/>
              </a:rPr>
              <a:t>*Align with national guidance on testing</a:t>
            </a:r>
            <a:endParaRPr lang="en-US">
              <a:solidFill>
                <a:schemeClr val="accent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6139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97B4AB-CCE6-4E6B-BE30-193C66A6FB62}"/>
              </a:ext>
            </a:extLst>
          </p:cNvPr>
          <p:cNvSpPr txBox="1"/>
          <p:nvPr/>
        </p:nvSpPr>
        <p:spPr>
          <a:xfrm>
            <a:off x="722398" y="1084426"/>
            <a:ext cx="9358312" cy="461665"/>
          </a:xfrm>
          <a:prstGeom prst="rect">
            <a:avLst/>
          </a:prstGeom>
          <a:noFill/>
        </p:spPr>
        <p:txBody>
          <a:bodyPr wrap="square" rtlCol="0">
            <a:spAutoFit/>
          </a:bodyPr>
          <a:lstStyle/>
          <a:p>
            <a:r>
              <a:rPr lang="en-US" sz="2400">
                <a:latin typeface="Poppins" panose="00000500000000000000" pitchFamily="2" charset="0"/>
                <a:cs typeface="Poppins" panose="00000500000000000000" pitchFamily="2" charset="0"/>
              </a:rPr>
              <a:t>Determine HIV status according to the national algorithm:</a:t>
            </a:r>
          </a:p>
        </p:txBody>
      </p:sp>
      <p:grpSp>
        <p:nvGrpSpPr>
          <p:cNvPr id="2" name="Group 1">
            <a:extLst>
              <a:ext uri="{FF2B5EF4-FFF2-40B4-BE49-F238E27FC236}">
                <a16:creationId xmlns:a16="http://schemas.microsoft.com/office/drawing/2014/main" id="{EBFFF49E-6C0A-4774-A550-B4B03E62A22B}"/>
              </a:ext>
            </a:extLst>
          </p:cNvPr>
          <p:cNvGrpSpPr/>
          <p:nvPr/>
        </p:nvGrpSpPr>
        <p:grpSpPr>
          <a:xfrm>
            <a:off x="-870732" y="2422528"/>
            <a:ext cx="9454058" cy="3521612"/>
            <a:chOff x="82063" y="2005740"/>
            <a:chExt cx="9454058" cy="3521612"/>
          </a:xfrm>
        </p:grpSpPr>
        <p:graphicFrame>
          <p:nvGraphicFramePr>
            <p:cNvPr id="3" name="Diagram 2">
              <a:extLst>
                <a:ext uri="{FF2B5EF4-FFF2-40B4-BE49-F238E27FC236}">
                  <a16:creationId xmlns:a16="http://schemas.microsoft.com/office/drawing/2014/main" id="{69D943CD-62E2-E565-2DCA-4C2F0ECFD724}"/>
                </a:ext>
              </a:extLst>
            </p:cNvPr>
            <p:cNvGraphicFramePr/>
            <p:nvPr>
              <p:extLst>
                <p:ext uri="{D42A27DB-BD31-4B8C-83A1-F6EECF244321}">
                  <p14:modId xmlns:p14="http://schemas.microsoft.com/office/powerpoint/2010/main" val="963042867"/>
                </p:ext>
              </p:extLst>
            </p:nvPr>
          </p:nvGraphicFramePr>
          <p:xfrm>
            <a:off x="82063" y="2005740"/>
            <a:ext cx="5779475" cy="352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0B02FD88-F853-5815-DA24-9E782F02C34D}"/>
                </a:ext>
              </a:extLst>
            </p:cNvPr>
            <p:cNvGraphicFramePr/>
            <p:nvPr>
              <p:extLst>
                <p:ext uri="{D42A27DB-BD31-4B8C-83A1-F6EECF244321}">
                  <p14:modId xmlns:p14="http://schemas.microsoft.com/office/powerpoint/2010/main" val="3302793041"/>
                </p:ext>
              </p:extLst>
            </p:nvPr>
          </p:nvGraphicFramePr>
          <p:xfrm>
            <a:off x="4086104" y="2005740"/>
            <a:ext cx="5450017" cy="35216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8" name="Title 1">
            <a:extLst>
              <a:ext uri="{FF2B5EF4-FFF2-40B4-BE49-F238E27FC236}">
                <a16:creationId xmlns:a16="http://schemas.microsoft.com/office/drawing/2014/main" id="{96C5B99B-73D9-D1D5-7F7F-4909A7E1322B}"/>
              </a:ext>
            </a:extLst>
          </p:cNvPr>
          <p:cNvSpPr>
            <a:spLocks noGrp="1"/>
          </p:cNvSpPr>
          <p:nvPr>
            <p:ph type="title"/>
          </p:nvPr>
        </p:nvSpPr>
        <p:spPr>
          <a:xfrm>
            <a:off x="0" y="1"/>
            <a:ext cx="12192000" cy="838200"/>
          </a:xfrm>
          <a:solidFill>
            <a:schemeClr val="accent1"/>
          </a:solidFill>
        </p:spPr>
        <p:txBody>
          <a:bodyPr/>
          <a:lstStyle/>
          <a:p>
            <a:r>
              <a:rPr lang="en-US">
                <a:solidFill>
                  <a:schemeClr val="bg1"/>
                </a:solidFill>
                <a:latin typeface="Poppins" panose="00000500000000000000" pitchFamily="2" charset="0"/>
                <a:cs typeface="Poppins" panose="00000500000000000000" pitchFamily="2" charset="0"/>
              </a:rPr>
              <a:t>Step 1: HIV Testing </a:t>
            </a:r>
          </a:p>
        </p:txBody>
      </p:sp>
      <p:graphicFrame>
        <p:nvGraphicFramePr>
          <p:cNvPr id="5" name="Diagram 4">
            <a:extLst>
              <a:ext uri="{FF2B5EF4-FFF2-40B4-BE49-F238E27FC236}">
                <a16:creationId xmlns:a16="http://schemas.microsoft.com/office/drawing/2014/main" id="{38E0A30F-2BDA-9B7E-493C-9ACF5AD6EF71}"/>
              </a:ext>
            </a:extLst>
          </p:cNvPr>
          <p:cNvGraphicFramePr/>
          <p:nvPr>
            <p:extLst>
              <p:ext uri="{D42A27DB-BD31-4B8C-83A1-F6EECF244321}">
                <p14:modId xmlns:p14="http://schemas.microsoft.com/office/powerpoint/2010/main" val="261432552"/>
              </p:ext>
            </p:extLst>
          </p:nvPr>
        </p:nvGraphicFramePr>
        <p:xfrm>
          <a:off x="7083802" y="2422528"/>
          <a:ext cx="5450017" cy="35216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TextBox 5">
            <a:extLst>
              <a:ext uri="{FF2B5EF4-FFF2-40B4-BE49-F238E27FC236}">
                <a16:creationId xmlns:a16="http://schemas.microsoft.com/office/drawing/2014/main" id="{2EAEC93A-4FFD-48BA-CA05-6EC2703A5ABB}"/>
              </a:ext>
            </a:extLst>
          </p:cNvPr>
          <p:cNvSpPr txBox="1"/>
          <p:nvPr/>
        </p:nvSpPr>
        <p:spPr>
          <a:xfrm>
            <a:off x="7083801" y="6207227"/>
            <a:ext cx="5000623" cy="584775"/>
          </a:xfrm>
          <a:prstGeom prst="rect">
            <a:avLst/>
          </a:prstGeom>
          <a:noFill/>
        </p:spPr>
        <p:txBody>
          <a:bodyPr wrap="square" rtlCol="0">
            <a:spAutoFit/>
          </a:bodyPr>
          <a:lstStyle/>
          <a:p>
            <a:pPr algn="r"/>
            <a:r>
              <a:rPr lang="en-US" sz="1600"/>
              <a:t>*Including pausing product start or continuation until the client/participant can return for repeat testing if required</a:t>
            </a:r>
          </a:p>
        </p:txBody>
      </p:sp>
    </p:spTree>
    <p:extLst>
      <p:ext uri="{BB962C8B-B14F-4D97-AF65-F5344CB8AC3E}">
        <p14:creationId xmlns:p14="http://schemas.microsoft.com/office/powerpoint/2010/main" val="146989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F0ECE6AE-9E80-72E7-AB60-DCC10F6FCB51}"/>
              </a:ext>
            </a:extLst>
          </p:cNvPr>
          <p:cNvSpPr>
            <a:spLocks noGrp="1"/>
          </p:cNvSpPr>
          <p:nvPr>
            <p:ph idx="11"/>
          </p:nvPr>
        </p:nvSpPr>
        <p:spPr>
          <a:xfrm>
            <a:off x="4893733" y="1774921"/>
            <a:ext cx="6055621" cy="4466696"/>
          </a:xfrm>
        </p:spPr>
        <p:txBody>
          <a:bodyPr vert="horz" lIns="91440" tIns="45720" rIns="91440" bIns="45720" rtlCol="0" anchor="t">
            <a:noAutofit/>
          </a:bodyPr>
          <a:lstStyle/>
          <a:p>
            <a:pPr marL="0" indent="0">
              <a:lnSpc>
                <a:spcPct val="100000"/>
              </a:lnSpc>
              <a:buNone/>
            </a:pPr>
            <a:r>
              <a:rPr lang="en-US" sz="2400" b="1">
                <a:latin typeface="Poppins" panose="00000500000000000000" pitchFamily="2" charset="0"/>
                <a:cs typeface="Poppins" panose="00000500000000000000" pitchFamily="2" charset="0"/>
              </a:rPr>
              <a:t>Initial PrEP Visit </a:t>
            </a:r>
          </a:p>
          <a:p>
            <a:pPr lvl="1">
              <a:lnSpc>
                <a:spcPct val="100000"/>
              </a:lnSpc>
              <a:buFont typeface="Wingdings" panose="05000000000000000000" pitchFamily="2" charset="2"/>
              <a:buChar char="§"/>
            </a:pPr>
            <a:r>
              <a:rPr lang="en-US">
                <a:latin typeface="Poppins" panose="00000500000000000000" pitchFamily="2" charset="0"/>
                <a:ea typeface="Roboto"/>
                <a:cs typeface="Poppins" panose="00000500000000000000" pitchFamily="2" charset="0"/>
              </a:rPr>
              <a:t>HIV testing should be completed before starting PrEP and on the same day PrEP dispensed for all methods</a:t>
            </a:r>
          </a:p>
          <a:p>
            <a:pPr lvl="1">
              <a:lnSpc>
                <a:spcPct val="100000"/>
              </a:lnSpc>
              <a:buFont typeface="Wingdings" panose="05000000000000000000" pitchFamily="2" charset="2"/>
              <a:buChar char="§"/>
            </a:pPr>
            <a:r>
              <a:rPr lang="en-US">
                <a:latin typeface="Poppins" panose="00000500000000000000" pitchFamily="2" charset="0"/>
                <a:ea typeface="Roboto"/>
                <a:cs typeface="Poppins" panose="00000500000000000000" pitchFamily="2" charset="0"/>
              </a:rPr>
              <a:t>"Starting" PrEP also includes transitioning to a new PrEP method or restarting a method after having discontinued</a:t>
            </a:r>
          </a:p>
        </p:txBody>
      </p:sp>
      <p:pic>
        <p:nvPicPr>
          <p:cNvPr id="5" name="Content Placeholder 4">
            <a:extLst>
              <a:ext uri="{FF2B5EF4-FFF2-40B4-BE49-F238E27FC236}">
                <a16:creationId xmlns:a16="http://schemas.microsoft.com/office/drawing/2014/main" id="{784EBAE0-2BFA-E003-62F0-F2AD682035F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242646" y="1151467"/>
            <a:ext cx="3278553" cy="4826627"/>
          </a:xfrm>
        </p:spPr>
      </p:pic>
      <p:sp>
        <p:nvSpPr>
          <p:cNvPr id="7" name="Title 1">
            <a:extLst>
              <a:ext uri="{FF2B5EF4-FFF2-40B4-BE49-F238E27FC236}">
                <a16:creationId xmlns:a16="http://schemas.microsoft.com/office/drawing/2014/main" id="{54EF3056-35F5-015F-6541-B0459DCDBD12}"/>
              </a:ext>
            </a:extLst>
          </p:cNvPr>
          <p:cNvSpPr txBox="1">
            <a:spLocks/>
          </p:cNvSpPr>
          <p:nvPr/>
        </p:nvSpPr>
        <p:spPr>
          <a:xfrm>
            <a:off x="0" y="0"/>
            <a:ext cx="12192000" cy="838200"/>
          </a:xfrm>
          <a:prstGeom prst="rect">
            <a:avLst/>
          </a:prstGeom>
          <a:solidFill>
            <a:schemeClr val="accent1"/>
          </a:solidFill>
        </p:spPr>
        <p:txBody>
          <a:bodyPr vert="horz" lIns="804672" tIns="45720" rIns="91440" bIns="45720" rtlCol="0" anchor="ctr">
            <a:normAutofit/>
          </a:bodyPr>
          <a:lstStyle>
            <a:lvl1pPr algn="l" defTabSz="914400" rtl="0" eaLnBrk="1" latinLnBrk="0" hangingPunct="1">
              <a:lnSpc>
                <a:spcPct val="90000"/>
              </a:lnSpc>
              <a:spcBef>
                <a:spcPct val="0"/>
              </a:spcBef>
              <a:buNone/>
              <a:defRPr sz="3000" b="1" i="0" kern="1200">
                <a:solidFill>
                  <a:schemeClr val="accent1"/>
                </a:solidFill>
                <a:latin typeface="Poppins SemiBold" pitchFamily="2" charset="77"/>
                <a:ea typeface="Roboto" panose="02000000000000000000" pitchFamily="2" charset="0"/>
                <a:cs typeface="Poppins SemiBold" pitchFamily="2" charset="77"/>
              </a:defRPr>
            </a:lvl1pPr>
          </a:lstStyle>
          <a:p>
            <a:r>
              <a:rPr lang="en-US">
                <a:solidFill>
                  <a:schemeClr val="bg1"/>
                </a:solidFill>
                <a:latin typeface="Poppins" panose="00000500000000000000" pitchFamily="2" charset="0"/>
                <a:cs typeface="Poppins" panose="00000500000000000000" pitchFamily="2" charset="0"/>
              </a:rPr>
              <a:t>Step 1: HIV Testing – Initial Visit </a:t>
            </a:r>
          </a:p>
        </p:txBody>
      </p:sp>
    </p:spTree>
    <p:extLst>
      <p:ext uri="{BB962C8B-B14F-4D97-AF65-F5344CB8AC3E}">
        <p14:creationId xmlns:p14="http://schemas.microsoft.com/office/powerpoint/2010/main" val="4261330632"/>
      </p:ext>
    </p:extLst>
  </p:cSld>
  <p:clrMapOvr>
    <a:masterClrMapping/>
  </p:clrMapOvr>
</p:sld>
</file>

<file path=ppt/theme/theme1.xml><?xml version="1.0" encoding="utf-8"?>
<a:theme xmlns:a="http://schemas.openxmlformats.org/drawingml/2006/main" name="MOSAIC-Template Core Colors">
  <a:themeElements>
    <a:clrScheme name="MOSAIC Template Colors">
      <a:dk1>
        <a:srgbClr val="625E58"/>
      </a:dk1>
      <a:lt1>
        <a:srgbClr val="FFFFFF"/>
      </a:lt1>
      <a:dk2>
        <a:srgbClr val="625E58"/>
      </a:dk2>
      <a:lt2>
        <a:srgbClr val="E7E6E6"/>
      </a:lt2>
      <a:accent1>
        <a:srgbClr val="05676D"/>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_RING_ClinicalTraining" id="{43488E7A-AC7D-4FA2-8050-15DB2095647F}" vid="{9417E7A5-A2E0-4ABA-941B-6263338C811B}"/>
    </a:ext>
  </a:extLst>
</a:theme>
</file>

<file path=ppt/theme/theme2.xml><?xml version="1.0" encoding="utf-8"?>
<a:theme xmlns:a="http://schemas.openxmlformats.org/drawingml/2006/main" name="MosaicColorThemeADJ">
  <a:themeElements>
    <a:clrScheme name="MOSAIC Template Colors">
      <a:dk1>
        <a:srgbClr val="625E58"/>
      </a:dk1>
      <a:lt1>
        <a:srgbClr val="FFFFFF"/>
      </a:lt1>
      <a:dk2>
        <a:srgbClr val="625E58"/>
      </a:dk2>
      <a:lt2>
        <a:srgbClr val="E7E6E6"/>
      </a:lt2>
      <a:accent1>
        <a:srgbClr val="29676B"/>
      </a:accent1>
      <a:accent2>
        <a:srgbClr val="AF3158"/>
      </a:accent2>
      <a:accent3>
        <a:srgbClr val="DE9F3B"/>
      </a:accent3>
      <a:accent4>
        <a:srgbClr val="645F59"/>
      </a:accent4>
      <a:accent5>
        <a:srgbClr val="50A849"/>
      </a:accent5>
      <a:accent6>
        <a:srgbClr val="919191"/>
      </a:accent6>
      <a:hlink>
        <a:srgbClr val="057AB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ALYST_PPT Template_FOR USE ONLY IN 2023" id="{C418C912-A49F-49D5-B737-F76CDEE25ED8}" vid="{9430D346-95DB-4129-9197-432523D821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35616bd-f3ab-4ee4-8f55-73cb5167d911">
      <UserInfo>
        <DisplayName>Casey Bishopp</DisplayName>
        <AccountId>16</AccountId>
        <AccountType/>
      </UserInfo>
    </SharedWithUsers>
    <TaxCatchAll xmlns="d35616bd-f3ab-4ee4-8f55-73cb5167d911" xsi:nil="true"/>
    <lcf76f155ced4ddcb4097134ff3c332f xmlns="1865d82a-bf83-4eaa-817a-e97c662b7d4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8F0ACE12F80A4794329C3456661B9E" ma:contentTypeVersion="18" ma:contentTypeDescription="Create a new document." ma:contentTypeScope="" ma:versionID="db235ef9cd5e4203c8c5e0ffb862b242">
  <xsd:schema xmlns:xsd="http://www.w3.org/2001/XMLSchema" xmlns:xs="http://www.w3.org/2001/XMLSchema" xmlns:p="http://schemas.microsoft.com/office/2006/metadata/properties" xmlns:ns2="1865d82a-bf83-4eaa-817a-e97c662b7d46" xmlns:ns3="d35616bd-f3ab-4ee4-8f55-73cb5167d911" targetNamespace="http://schemas.microsoft.com/office/2006/metadata/properties" ma:root="true" ma:fieldsID="ef0a53d1d17084104c8ff2252ea4822d" ns2:_="" ns3:_="">
    <xsd:import namespace="1865d82a-bf83-4eaa-817a-e97c662b7d46"/>
    <xsd:import namespace="d35616bd-f3ab-4ee4-8f55-73cb5167d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5d82a-bf83-4eaa-817a-e97c662b7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5616bd-f3ab-4ee4-8f55-73cb5167d9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e5cab-ca8b-48ba-a99c-e62ef9b13973}" ma:internalName="TaxCatchAll" ma:showField="CatchAllData" ma:web="d35616bd-f3ab-4ee4-8f55-73cb5167d9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EBD7C-FDA1-47A0-8E65-4816BEEBFFC4}">
  <ds:schemaRefs>
    <ds:schemaRef ds:uri="1865d82a-bf83-4eaa-817a-e97c662b7d46"/>
    <ds:schemaRef ds:uri="d35616bd-f3ab-4ee4-8f55-73cb5167d9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F9433F7-F198-4D25-909E-C80BA0BFFE3A}">
  <ds:schemaRefs>
    <ds:schemaRef ds:uri="1865d82a-bf83-4eaa-817a-e97c662b7d46"/>
    <ds:schemaRef ds:uri="d35616bd-f3ab-4ee4-8f55-73cb5167d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43479079-273F-4AE9-85C4-98276B0093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MOSAIC_RING_ClinicalTraining</Template>
  <Application>Microsoft Office PowerPoint</Application>
  <PresentationFormat>Widescreen</PresentationFormat>
  <Slides>33</Slides>
  <Notes>8</Notes>
  <HiddenSlides>0</HiddenSlide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MOSAIC-Template Core Colors</vt:lpstr>
      <vt:lpstr>MosaicColorThemeADJ</vt:lpstr>
      <vt:lpstr>Ruling Out HIV Infection</vt:lpstr>
      <vt:lpstr>Training Overview</vt:lpstr>
      <vt:lpstr>A note about this training…</vt:lpstr>
      <vt:lpstr>ALGORITHM: Ruling out HIV infection for new or returning non-adherent oral PrEP clients*</vt:lpstr>
      <vt:lpstr>TABLE for Ruling Out HIV Infection for New or Returning Oral PrEP Client</vt:lpstr>
      <vt:lpstr>PowerPoint Presentation</vt:lpstr>
      <vt:lpstr>Step 1: HIV Testing </vt:lpstr>
      <vt:lpstr>Step 1: HIV Testing </vt:lpstr>
      <vt:lpstr>PowerPoint Presentation</vt:lpstr>
      <vt:lpstr>PowerPoint Presentation</vt:lpstr>
      <vt:lpstr>Following Step 1 with Steps 2 &amp; 3</vt:lpstr>
      <vt:lpstr>PowerPoint Presentation</vt:lpstr>
      <vt:lpstr>Working definitions of adherence  (relevant to Steps 2 &amp; 3)</vt:lpstr>
      <vt:lpstr>Assessing for PEP—2 Components</vt:lpstr>
      <vt:lpstr>Likelihood of Exposure</vt:lpstr>
      <vt:lpstr>PEP Assessment: Time Since Possible Exposure</vt:lpstr>
      <vt:lpstr>Intersecting likelihood of exposure and time since exposure:  Is PEP indicated?</vt:lpstr>
      <vt:lpstr>Step 2: Initial Visit—all methods</vt:lpstr>
      <vt:lpstr>PowerPoint Presentation</vt:lpstr>
      <vt:lpstr>ALGORITHM: Ruling out HIV infection for new or returning non-adherent PrEP ring clients*</vt:lpstr>
      <vt:lpstr>TABLE for Ruling Out HIV Infection for New or Returning PrEP Ring Clients</vt:lpstr>
      <vt:lpstr>PowerPoint Presentation</vt:lpstr>
      <vt:lpstr>Assessing Acute HIV Infection —2 Components</vt:lpstr>
      <vt:lpstr>Signs and symptoms</vt:lpstr>
      <vt:lpstr>Likelihood of Exposure</vt:lpstr>
      <vt:lpstr>Intersecting signs/symptoms &amp; likelihood of exposure:  Is there a clinical suspicion of AHI?</vt:lpstr>
      <vt:lpstr>Step 3: Initial Visit—all methods</vt:lpstr>
      <vt:lpstr>Step 3: Follow-up Visits—all methods</vt:lpstr>
      <vt:lpstr>Step 3: Resuming vs. Restarting CAB PrEP After Pause</vt:lpstr>
      <vt:lpstr>ALGORITHM: Ruling out HIV infection for new or returning non-adherent CAB PrEP clients*</vt:lpstr>
      <vt:lpstr>SAMPLE TABLE for Ruling Out HIV Infection for New or Returning CAB PrEP Clients</vt:lpstr>
      <vt:lpstr>Once criteria met for steps 1-3, HIV infection has been ruled out to the extent possible.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Ruling Out AHI Training - CATALYST</dc:title>
  <dc:creator>Jason Reed;Morgan Garcia</dc:creator>
  <cp:revision>2</cp:revision>
  <dcterms:created xsi:type="dcterms:W3CDTF">2022-05-09T21:10:02Z</dcterms:created>
  <dcterms:modified xsi:type="dcterms:W3CDTF">2023-04-14T14:21:51Z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0x010100EA8F0ACE12F80A4794329C3456661B9E</vt:lpwstr>
  </property>
  <property fmtid="{D5CDD505-2E9C-101B-9397-08002B2CF9AE}" pid="3" name="MediaServiceImageTags">
    <vt:lpwstr/>
  </property>
</Properties>
</file>