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9"/>
  </p:notesMasterIdLst>
  <p:sldIdLst>
    <p:sldId id="266" r:id="rId4"/>
    <p:sldId id="267" r:id="rId5"/>
    <p:sldId id="280" r:id="rId6"/>
    <p:sldId id="259" r:id="rId7"/>
    <p:sldId id="271" r:id="rId8"/>
    <p:sldId id="272" r:id="rId9"/>
    <p:sldId id="277" r:id="rId10"/>
    <p:sldId id="273" r:id="rId11"/>
    <p:sldId id="261" r:id="rId12"/>
    <p:sldId id="262" r:id="rId13"/>
    <p:sldId id="274" r:id="rId14"/>
    <p:sldId id="278" r:id="rId15"/>
    <p:sldId id="276" r:id="rId16"/>
    <p:sldId id="282" r:id="rId17"/>
    <p:sldId id="2146847413" r:id="rId18"/>
  </p:sldIdLst>
  <p:sldSz cx="18288000" cy="10287000"/>
  <p:notesSz cx="9144000" cy="6858000"/>
  <p:defaultTextStyle>
    <a:defPPr>
      <a:defRPr lang="en-US"/>
    </a:defPPr>
    <a:lvl1pPr marL="0" algn="l" defTabSz="1632844" rtl="0" eaLnBrk="1" latinLnBrk="0" hangingPunct="1">
      <a:defRPr sz="3214" kern="1200">
        <a:solidFill>
          <a:schemeClr val="tx1"/>
        </a:solidFill>
        <a:latin typeface="+mn-lt"/>
        <a:ea typeface="+mn-ea"/>
        <a:cs typeface="+mn-cs"/>
      </a:defRPr>
    </a:lvl1pPr>
    <a:lvl2pPr marL="816422" algn="l" defTabSz="1632844" rtl="0" eaLnBrk="1" latinLnBrk="0" hangingPunct="1">
      <a:defRPr sz="3214" kern="1200">
        <a:solidFill>
          <a:schemeClr val="tx1"/>
        </a:solidFill>
        <a:latin typeface="+mn-lt"/>
        <a:ea typeface="+mn-ea"/>
        <a:cs typeface="+mn-cs"/>
      </a:defRPr>
    </a:lvl2pPr>
    <a:lvl3pPr marL="1632844" algn="l" defTabSz="1632844" rtl="0" eaLnBrk="1" latinLnBrk="0" hangingPunct="1">
      <a:defRPr sz="3214" kern="1200">
        <a:solidFill>
          <a:schemeClr val="tx1"/>
        </a:solidFill>
        <a:latin typeface="+mn-lt"/>
        <a:ea typeface="+mn-ea"/>
        <a:cs typeface="+mn-cs"/>
      </a:defRPr>
    </a:lvl3pPr>
    <a:lvl4pPr marL="2449266" algn="l" defTabSz="1632844" rtl="0" eaLnBrk="1" latinLnBrk="0" hangingPunct="1">
      <a:defRPr sz="3214" kern="1200">
        <a:solidFill>
          <a:schemeClr val="tx1"/>
        </a:solidFill>
        <a:latin typeface="+mn-lt"/>
        <a:ea typeface="+mn-ea"/>
        <a:cs typeface="+mn-cs"/>
      </a:defRPr>
    </a:lvl4pPr>
    <a:lvl5pPr marL="3265688" algn="l" defTabSz="1632844" rtl="0" eaLnBrk="1" latinLnBrk="0" hangingPunct="1">
      <a:defRPr sz="3214" kern="1200">
        <a:solidFill>
          <a:schemeClr val="tx1"/>
        </a:solidFill>
        <a:latin typeface="+mn-lt"/>
        <a:ea typeface="+mn-ea"/>
        <a:cs typeface="+mn-cs"/>
      </a:defRPr>
    </a:lvl5pPr>
    <a:lvl6pPr marL="4082110" algn="l" defTabSz="1632844" rtl="0" eaLnBrk="1" latinLnBrk="0" hangingPunct="1">
      <a:defRPr sz="3214" kern="1200">
        <a:solidFill>
          <a:schemeClr val="tx1"/>
        </a:solidFill>
        <a:latin typeface="+mn-lt"/>
        <a:ea typeface="+mn-ea"/>
        <a:cs typeface="+mn-cs"/>
      </a:defRPr>
    </a:lvl6pPr>
    <a:lvl7pPr marL="4898532" algn="l" defTabSz="1632844" rtl="0" eaLnBrk="1" latinLnBrk="0" hangingPunct="1">
      <a:defRPr sz="3214" kern="1200">
        <a:solidFill>
          <a:schemeClr val="tx1"/>
        </a:solidFill>
        <a:latin typeface="+mn-lt"/>
        <a:ea typeface="+mn-ea"/>
        <a:cs typeface="+mn-cs"/>
      </a:defRPr>
    </a:lvl7pPr>
    <a:lvl8pPr marL="5714954" algn="l" defTabSz="1632844" rtl="0" eaLnBrk="1" latinLnBrk="0" hangingPunct="1">
      <a:defRPr sz="3214" kern="1200">
        <a:solidFill>
          <a:schemeClr val="tx1"/>
        </a:solidFill>
        <a:latin typeface="+mn-lt"/>
        <a:ea typeface="+mn-ea"/>
        <a:cs typeface="+mn-cs"/>
      </a:defRPr>
    </a:lvl8pPr>
    <a:lvl9pPr marL="6531376" algn="l" defTabSz="1632844" rtl="0" eaLnBrk="1" latinLnBrk="0" hangingPunct="1">
      <a:defRPr sz="321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ikh, Urvi M" initials="PUM" lastIdx="1" clrIdx="0"/>
  <p:cmAuthor id="2" name="Kudrick, Lauren Downey" initials="KLD" lastIdx="7" clrIdx="1">
    <p:extLst>
      <p:ext uri="{19B8F6BF-5375-455C-9EA6-DF929625EA0E}">
        <p15:presenceInfo xmlns:p15="http://schemas.microsoft.com/office/powerpoint/2012/main" userId="S-1-5-21-2361984597-2039549782-3180204118-8372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9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90CE64-9963-47AA-940F-67E5AA16B9F6}" v="1" dt="2023-04-19T20:28:31.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73"/>
    <p:restoredTop sz="81346" autoAdjust="0"/>
  </p:normalViewPr>
  <p:slideViewPr>
    <p:cSldViewPr snapToGrid="0">
      <p:cViewPr varScale="1">
        <p:scale>
          <a:sx n="58" d="100"/>
          <a:sy n="58" d="100"/>
        </p:scale>
        <p:origin x="1638" y="78"/>
      </p:cViewPr>
      <p:guideLst>
        <p:guide orient="horz" pos="3240"/>
        <p:guide pos="576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1.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9673DBB-611E-4443-8FA3-D7C898C178F5}" type="datetimeFigureOut">
              <a:rPr lang="en-US" smtClean="0"/>
              <a:t>5/2/2023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360D59C4-F6B7-4A30-9224-C725207A5FBB}" type="slidenum">
              <a:rPr lang="en-US" smtClean="0"/>
              <a:t>‹#›</a:t>
            </a:fld>
            <a:endParaRPr lang="en-US"/>
          </a:p>
        </p:txBody>
      </p:sp>
    </p:spTree>
    <p:extLst>
      <p:ext uri="{BB962C8B-B14F-4D97-AF65-F5344CB8AC3E}">
        <p14:creationId xmlns:p14="http://schemas.microsoft.com/office/powerpoint/2010/main" val="2122273577"/>
      </p:ext>
    </p:extLst>
  </p:cSld>
  <p:clrMap bg1="lt1" tx1="dk1" bg2="lt2" tx2="dk2" accent1="accent1" accent2="accent2" accent3="accent3" accent4="accent4" accent5="accent5" accent6="accent6" hlink="hlink" folHlink="folHlink"/>
  <p:notesStyle>
    <a:lvl1pPr marL="0" algn="l" defTabSz="1632844" rtl="0" eaLnBrk="1" latinLnBrk="0" hangingPunct="1">
      <a:defRPr sz="2143" kern="1200">
        <a:solidFill>
          <a:schemeClr val="tx1"/>
        </a:solidFill>
        <a:latin typeface="+mn-lt"/>
        <a:ea typeface="+mn-ea"/>
        <a:cs typeface="+mn-cs"/>
      </a:defRPr>
    </a:lvl1pPr>
    <a:lvl2pPr marL="816422" algn="l" defTabSz="1632844" rtl="0" eaLnBrk="1" latinLnBrk="0" hangingPunct="1">
      <a:defRPr sz="2143" kern="1200">
        <a:solidFill>
          <a:schemeClr val="tx1"/>
        </a:solidFill>
        <a:latin typeface="+mn-lt"/>
        <a:ea typeface="+mn-ea"/>
        <a:cs typeface="+mn-cs"/>
      </a:defRPr>
    </a:lvl2pPr>
    <a:lvl3pPr marL="1632844" algn="l" defTabSz="1632844" rtl="0" eaLnBrk="1" latinLnBrk="0" hangingPunct="1">
      <a:defRPr sz="2143" kern="1200">
        <a:solidFill>
          <a:schemeClr val="tx1"/>
        </a:solidFill>
        <a:latin typeface="+mn-lt"/>
        <a:ea typeface="+mn-ea"/>
        <a:cs typeface="+mn-cs"/>
      </a:defRPr>
    </a:lvl3pPr>
    <a:lvl4pPr marL="2449266" algn="l" defTabSz="1632844" rtl="0" eaLnBrk="1" latinLnBrk="0" hangingPunct="1">
      <a:defRPr sz="2143" kern="1200">
        <a:solidFill>
          <a:schemeClr val="tx1"/>
        </a:solidFill>
        <a:latin typeface="+mn-lt"/>
        <a:ea typeface="+mn-ea"/>
        <a:cs typeface="+mn-cs"/>
      </a:defRPr>
    </a:lvl4pPr>
    <a:lvl5pPr marL="3265688" algn="l" defTabSz="1632844" rtl="0" eaLnBrk="1" latinLnBrk="0" hangingPunct="1">
      <a:defRPr sz="2143" kern="1200">
        <a:solidFill>
          <a:schemeClr val="tx1"/>
        </a:solidFill>
        <a:latin typeface="+mn-lt"/>
        <a:ea typeface="+mn-ea"/>
        <a:cs typeface="+mn-cs"/>
      </a:defRPr>
    </a:lvl5pPr>
    <a:lvl6pPr marL="4082110" algn="l" defTabSz="1632844" rtl="0" eaLnBrk="1" latinLnBrk="0" hangingPunct="1">
      <a:defRPr sz="2143" kern="1200">
        <a:solidFill>
          <a:schemeClr val="tx1"/>
        </a:solidFill>
        <a:latin typeface="+mn-lt"/>
        <a:ea typeface="+mn-ea"/>
        <a:cs typeface="+mn-cs"/>
      </a:defRPr>
    </a:lvl6pPr>
    <a:lvl7pPr marL="4898532" algn="l" defTabSz="1632844" rtl="0" eaLnBrk="1" latinLnBrk="0" hangingPunct="1">
      <a:defRPr sz="2143" kern="1200">
        <a:solidFill>
          <a:schemeClr val="tx1"/>
        </a:solidFill>
        <a:latin typeface="+mn-lt"/>
        <a:ea typeface="+mn-ea"/>
        <a:cs typeface="+mn-cs"/>
      </a:defRPr>
    </a:lvl7pPr>
    <a:lvl8pPr marL="5714954" algn="l" defTabSz="1632844" rtl="0" eaLnBrk="1" latinLnBrk="0" hangingPunct="1">
      <a:defRPr sz="2143" kern="1200">
        <a:solidFill>
          <a:schemeClr val="tx1"/>
        </a:solidFill>
        <a:latin typeface="+mn-lt"/>
        <a:ea typeface="+mn-ea"/>
        <a:cs typeface="+mn-cs"/>
      </a:defRPr>
    </a:lvl8pPr>
    <a:lvl9pPr marL="6531376" algn="l" defTabSz="1632844" rtl="0" eaLnBrk="1" latinLnBrk="0" hangingPunct="1">
      <a:defRPr sz="2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a:solidFill>
                  <a:schemeClr val="tx1"/>
                </a:solidFill>
                <a:effectLst/>
                <a:latin typeface="+mn-lt"/>
                <a:ea typeface="+mn-ea"/>
                <a:cs typeface="+mn-cs"/>
              </a:rPr>
              <a:t>This video will demonstrate how to collect a Dried Blood Spot, using a venipuncture blood draw, for HIV drug resistance testing. </a:t>
            </a:r>
            <a:endParaRPr lang="en-US"/>
          </a:p>
        </p:txBody>
      </p:sp>
      <p:sp>
        <p:nvSpPr>
          <p:cNvPr id="4" name="Slide Number Placeholder 3"/>
          <p:cNvSpPr>
            <a:spLocks noGrp="1"/>
          </p:cNvSpPr>
          <p:nvPr>
            <p:ph type="sldNum" sz="quarter" idx="10"/>
          </p:nvPr>
        </p:nvSpPr>
        <p:spPr/>
        <p:txBody>
          <a:bodyPr/>
          <a:lstStyle/>
          <a:p>
            <a:fld id="{E88F1A63-9CFC-4263-8694-35F00CD4D22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23562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Repeat</a:t>
            </a:r>
            <a:r>
              <a:rPr lang="en-US" baseline="0"/>
              <a:t> the procedure with a second card.  After spotting the second card, discard the pipette and cap the tube.</a:t>
            </a:r>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10</a:t>
            </a:fld>
            <a:endParaRPr lang="en-US"/>
          </a:p>
        </p:txBody>
      </p:sp>
    </p:spTree>
    <p:extLst>
      <p:ext uri="{BB962C8B-B14F-4D97-AF65-F5344CB8AC3E}">
        <p14:creationId xmlns:p14="http://schemas.microsoft.com/office/powerpoint/2010/main" val="445992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a:solidFill>
                  <a:schemeClr val="tx1"/>
                </a:solidFill>
                <a:effectLst/>
                <a:latin typeface="+mn-lt"/>
                <a:ea typeface="+mn-ea"/>
                <a:cs typeface="+mn-cs"/>
              </a:rPr>
              <a:t>Once you’re done, store the DBS card on the drying rack and dispose of any used and leftover materials.  </a:t>
            </a:r>
          </a:p>
          <a:p>
            <a:r>
              <a:rPr lang="en-US" sz="2143" kern="1200">
                <a:solidFill>
                  <a:schemeClr val="tx1"/>
                </a:solidFill>
                <a:effectLst/>
                <a:latin typeface="+mn-lt"/>
                <a:ea typeface="+mn-ea"/>
                <a:cs typeface="+mn-cs"/>
              </a:rPr>
              <a:t> </a:t>
            </a:r>
          </a:p>
          <a:p>
            <a:r>
              <a:rPr lang="en-US" sz="2143" kern="1200">
                <a:solidFill>
                  <a:schemeClr val="tx1"/>
                </a:solidFill>
                <a:effectLst/>
                <a:latin typeface="+mn-lt"/>
                <a:ea typeface="+mn-ea"/>
                <a:cs typeface="+mn-cs"/>
              </a:rPr>
              <a:t>The card should dry for at least 3 hours, and</a:t>
            </a:r>
            <a:r>
              <a:rPr lang="en-US" sz="2143" kern="1200" baseline="0">
                <a:solidFill>
                  <a:schemeClr val="tx1"/>
                </a:solidFill>
                <a:effectLst/>
                <a:latin typeface="+mn-lt"/>
                <a:ea typeface="+mn-ea"/>
                <a:cs typeface="+mn-cs"/>
              </a:rPr>
              <a:t> preferably overnight</a:t>
            </a:r>
            <a:r>
              <a:rPr lang="en-US" sz="2143"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11</a:t>
            </a:fld>
            <a:endParaRPr lang="en-US"/>
          </a:p>
        </p:txBody>
      </p:sp>
    </p:spTree>
    <p:extLst>
      <p:ext uri="{BB962C8B-B14F-4D97-AF65-F5344CB8AC3E}">
        <p14:creationId xmlns:p14="http://schemas.microsoft.com/office/powerpoint/2010/main" val="2750475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12</a:t>
            </a:fld>
            <a:endParaRPr lang="en-US"/>
          </a:p>
        </p:txBody>
      </p:sp>
    </p:spTree>
    <p:extLst>
      <p:ext uri="{BB962C8B-B14F-4D97-AF65-F5344CB8AC3E}">
        <p14:creationId xmlns:p14="http://schemas.microsoft.com/office/powerpoint/2010/main" val="337684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dirty="0">
                <a:solidFill>
                  <a:schemeClr val="tx1"/>
                </a:solidFill>
                <a:effectLst/>
                <a:latin typeface="+mn-lt"/>
                <a:ea typeface="+mn-ea"/>
                <a:cs typeface="+mn-cs"/>
              </a:rPr>
              <a:t>Once it dries, put the DBS card in the sealable plastic bag with the desiccant and humidity indicator.</a:t>
            </a:r>
          </a:p>
          <a:p>
            <a:r>
              <a:rPr lang="en-US" sz="2143" kern="1200" dirty="0">
                <a:solidFill>
                  <a:schemeClr val="tx1"/>
                </a:solidFill>
                <a:effectLst/>
                <a:latin typeface="+mn-lt"/>
                <a:ea typeface="+mn-ea"/>
                <a:cs typeface="+mn-cs"/>
              </a:rPr>
              <a:t> </a:t>
            </a:r>
          </a:p>
          <a:p>
            <a:r>
              <a:rPr lang="en-US" sz="2100" kern="1200" dirty="0">
                <a:solidFill>
                  <a:schemeClr val="tx1"/>
                </a:solidFill>
                <a:effectLst/>
                <a:latin typeface="+mn-lt"/>
                <a:ea typeface="+mn-ea"/>
                <a:cs typeface="+mn-cs"/>
              </a:rPr>
              <a:t>Then put the sealed</a:t>
            </a:r>
            <a:r>
              <a:rPr lang="en-US" sz="2100" kern="1200" baseline="0" dirty="0">
                <a:solidFill>
                  <a:schemeClr val="tx1"/>
                </a:solidFill>
                <a:effectLst/>
                <a:latin typeface="+mn-lt"/>
                <a:ea typeface="+mn-ea"/>
                <a:cs typeface="+mn-cs"/>
              </a:rPr>
              <a:t> plastic </a:t>
            </a:r>
            <a:r>
              <a:rPr lang="en-US" sz="2100" kern="1200" dirty="0">
                <a:solidFill>
                  <a:schemeClr val="tx1"/>
                </a:solidFill>
                <a:effectLst/>
                <a:latin typeface="+mn-lt"/>
                <a:ea typeface="+mn-ea"/>
                <a:cs typeface="+mn-cs"/>
              </a:rPr>
              <a:t>bag with the DBS card, along with the </a:t>
            </a:r>
            <a:r>
              <a:rPr lang="en-US" sz="2100" dirty="0"/>
              <a:t>case report form, and lab</a:t>
            </a:r>
            <a:r>
              <a:rPr lang="en-US" sz="2100" kern="1200" dirty="0">
                <a:solidFill>
                  <a:schemeClr val="tx1"/>
                </a:solidFill>
                <a:effectLst/>
                <a:latin typeface="+mn-lt"/>
                <a:ea typeface="+mn-ea"/>
                <a:cs typeface="+mn-cs"/>
              </a:rPr>
              <a:t> requisition form, in the envelope provided.</a:t>
            </a:r>
            <a:endParaRPr lang="en-US" sz="2100" kern="1200" dirty="0">
              <a:solidFill>
                <a:schemeClr val="tx1"/>
              </a:solidFill>
              <a:effectLst/>
              <a:latin typeface="+mn-lt"/>
              <a:cs typeface="Calibri"/>
            </a:endParaRPr>
          </a:p>
          <a:p>
            <a:r>
              <a:rPr lang="en-US" sz="2143" kern="1200" dirty="0">
                <a:solidFill>
                  <a:schemeClr val="tx1"/>
                </a:solidFill>
                <a:effectLst/>
                <a:latin typeface="+mn-lt"/>
                <a:ea typeface="+mn-ea"/>
                <a:cs typeface="+mn-cs"/>
              </a:rPr>
              <a:t> </a:t>
            </a:r>
          </a:p>
          <a:p>
            <a:r>
              <a:rPr lang="en-US" sz="2100" kern="1200" dirty="0">
                <a:solidFill>
                  <a:schemeClr val="tx1"/>
                </a:solidFill>
                <a:effectLst/>
                <a:latin typeface="+mn-lt"/>
                <a:ea typeface="+mn-ea"/>
                <a:cs typeface="+mn-cs"/>
              </a:rPr>
              <a:t>Remember to ship the envelope </a:t>
            </a:r>
            <a:r>
              <a:rPr lang="en-US" sz="2100" dirty="0"/>
              <a:t>as soon as possible</a:t>
            </a:r>
            <a:r>
              <a:rPr lang="en-US" sz="2100" kern="1200" dirty="0">
                <a:solidFill>
                  <a:schemeClr val="tx1"/>
                </a:solidFill>
                <a:effectLst/>
                <a:latin typeface="+mn-lt"/>
                <a:ea typeface="+mn-ea"/>
                <a:cs typeface="+mn-cs"/>
              </a:rPr>
              <a:t>.</a:t>
            </a:r>
            <a:r>
              <a:rPr lang="en-US" sz="2100" dirty="0"/>
              <a:t> </a:t>
            </a:r>
            <a:r>
              <a:rPr lang="en-US" sz="2100" kern="1200" dirty="0">
                <a:solidFill>
                  <a:schemeClr val="tx1"/>
                </a:solidFill>
                <a:effectLst/>
                <a:latin typeface="+mn-lt"/>
                <a:ea typeface="+mn-ea"/>
                <a:cs typeface="+mn-cs"/>
              </a:rPr>
              <a:t> If it’s a Friday, remember</a:t>
            </a:r>
            <a:r>
              <a:rPr lang="en-US" sz="2100" kern="1200" baseline="0" dirty="0">
                <a:solidFill>
                  <a:schemeClr val="tx1"/>
                </a:solidFill>
                <a:effectLst/>
                <a:latin typeface="+mn-lt"/>
                <a:ea typeface="+mn-ea"/>
                <a:cs typeface="+mn-cs"/>
              </a:rPr>
              <a:t> to ship on Monday.</a:t>
            </a:r>
            <a:endParaRPr lang="en-US" sz="210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360D59C4-F6B7-4A30-9224-C725207A5FBB}" type="slidenum">
              <a:rPr lang="en-US" smtClean="0"/>
              <a:t>13</a:t>
            </a:fld>
            <a:endParaRPr lang="en-US"/>
          </a:p>
        </p:txBody>
      </p:sp>
    </p:spTree>
    <p:extLst>
      <p:ext uri="{BB962C8B-B14F-4D97-AF65-F5344CB8AC3E}">
        <p14:creationId xmlns:p14="http://schemas.microsoft.com/office/powerpoint/2010/main" val="3015947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14</a:t>
            </a:fld>
            <a:endParaRPr lang="en-US"/>
          </a:p>
        </p:txBody>
      </p:sp>
    </p:spTree>
    <p:extLst>
      <p:ext uri="{BB962C8B-B14F-4D97-AF65-F5344CB8AC3E}">
        <p14:creationId xmlns:p14="http://schemas.microsoft.com/office/powerpoint/2010/main" val="25881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00" kern="1200" dirty="0">
                <a:solidFill>
                  <a:schemeClr val="tx1"/>
                </a:solidFill>
                <a:effectLst/>
                <a:latin typeface="+mn-lt"/>
                <a:ea typeface="+mn-ea"/>
                <a:cs typeface="+mn-cs"/>
              </a:rPr>
              <a:t>Before you begin, make sure you have all the </a:t>
            </a:r>
            <a:r>
              <a:rPr lang="en-US" sz="2100" dirty="0"/>
              <a:t>necessary </a:t>
            </a:r>
            <a:r>
              <a:rPr lang="en-US" sz="2100" kern="1200" dirty="0">
                <a:solidFill>
                  <a:schemeClr val="tx1"/>
                </a:solidFill>
                <a:effectLst/>
                <a:latin typeface="+mn-lt"/>
                <a:ea typeface="+mn-ea"/>
                <a:cs typeface="+mn-cs"/>
              </a:rPr>
              <a:t>materials ready – including the</a:t>
            </a:r>
            <a:r>
              <a:rPr lang="en-US" sz="2100" dirty="0"/>
              <a:t> </a:t>
            </a:r>
            <a:r>
              <a:rPr lang="en-US" sz="2100" kern="1200" dirty="0">
                <a:solidFill>
                  <a:schemeClr val="tx1"/>
                </a:solidFill>
                <a:effectLst/>
                <a:latin typeface="+mn-lt"/>
                <a:ea typeface="+mn-ea"/>
                <a:cs typeface="+mn-cs"/>
              </a:rPr>
              <a:t>lab requisition form, </a:t>
            </a:r>
            <a:r>
              <a:rPr lang="en-US" sz="2100" dirty="0"/>
              <a:t>informed consent form,</a:t>
            </a:r>
            <a:r>
              <a:rPr lang="en-US" sz="2100" kern="1200" dirty="0">
                <a:solidFill>
                  <a:schemeClr val="tx1"/>
                </a:solidFill>
                <a:effectLst/>
                <a:latin typeface="+mn-lt"/>
                <a:ea typeface="+mn-ea"/>
                <a:cs typeface="+mn-cs"/>
              </a:rPr>
              <a:t> </a:t>
            </a:r>
            <a:r>
              <a:rPr lang="en-US" sz="2100" dirty="0"/>
              <a:t>case report form,</a:t>
            </a:r>
            <a:r>
              <a:rPr lang="en-US" sz="2100" kern="1200" dirty="0">
                <a:solidFill>
                  <a:schemeClr val="tx1"/>
                </a:solidFill>
                <a:effectLst/>
                <a:latin typeface="+mn-lt"/>
                <a:ea typeface="+mn-ea"/>
                <a:cs typeface="+mn-cs"/>
              </a:rPr>
              <a:t> gloves, alcohol wipe, tourniquet, blood collection needle, gauze, blood collection tube,</a:t>
            </a:r>
            <a:r>
              <a:rPr lang="en-US" sz="2100" dirty="0"/>
              <a:t> pipette,</a:t>
            </a:r>
            <a:r>
              <a:rPr lang="en-US" sz="2100" kern="1200" dirty="0">
                <a:solidFill>
                  <a:schemeClr val="tx1"/>
                </a:solidFill>
                <a:effectLst/>
                <a:latin typeface="+mn-lt"/>
                <a:ea typeface="+mn-ea"/>
                <a:cs typeface="+mn-cs"/>
              </a:rPr>
              <a:t> dried blood spot </a:t>
            </a:r>
            <a:r>
              <a:rPr lang="en-US" sz="2100" dirty="0"/>
              <a:t>cards</a:t>
            </a:r>
            <a:r>
              <a:rPr lang="en-US" sz="2100" kern="1200" dirty="0">
                <a:solidFill>
                  <a:schemeClr val="tx1"/>
                </a:solidFill>
                <a:effectLst/>
                <a:latin typeface="+mn-lt"/>
                <a:ea typeface="+mn-ea"/>
                <a:cs typeface="+mn-cs"/>
              </a:rPr>
              <a:t>, drying rack, bag with desiccant and humidity indicator, and shipping</a:t>
            </a:r>
            <a:r>
              <a:rPr lang="en-US" sz="2100" kern="1200" baseline="0" dirty="0">
                <a:solidFill>
                  <a:schemeClr val="tx1"/>
                </a:solidFill>
                <a:effectLst/>
                <a:latin typeface="+mn-lt"/>
                <a:ea typeface="+mn-ea"/>
                <a:cs typeface="+mn-cs"/>
              </a:rPr>
              <a:t> </a:t>
            </a:r>
            <a:r>
              <a:rPr lang="en-US" sz="2100" kern="1200" dirty="0">
                <a:solidFill>
                  <a:schemeClr val="tx1"/>
                </a:solidFill>
                <a:effectLst/>
                <a:latin typeface="+mn-lt"/>
                <a:ea typeface="+mn-ea"/>
                <a:cs typeface="+mn-cs"/>
              </a:rPr>
              <a:t>envelope.</a:t>
            </a:r>
            <a:r>
              <a:rPr lang="en-US" sz="2100" dirty="0"/>
              <a:t> </a:t>
            </a:r>
          </a:p>
        </p:txBody>
      </p:sp>
      <p:sp>
        <p:nvSpPr>
          <p:cNvPr id="4" name="Slide Number Placeholder 3"/>
          <p:cNvSpPr>
            <a:spLocks noGrp="1"/>
          </p:cNvSpPr>
          <p:nvPr>
            <p:ph type="sldNum" sz="quarter" idx="10"/>
          </p:nvPr>
        </p:nvSpPr>
        <p:spPr/>
        <p:txBody>
          <a:bodyPr/>
          <a:lstStyle/>
          <a:p>
            <a:fld id="{360D59C4-F6B7-4A30-9224-C725207A5FBB}" type="slidenum">
              <a:rPr lang="en-US" smtClean="0"/>
              <a:t>2</a:t>
            </a:fld>
            <a:endParaRPr lang="en-US"/>
          </a:p>
        </p:txBody>
      </p:sp>
    </p:spTree>
    <p:extLst>
      <p:ext uri="{BB962C8B-B14F-4D97-AF65-F5344CB8AC3E}">
        <p14:creationId xmlns:p14="http://schemas.microsoft.com/office/powerpoint/2010/main" val="400765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100" kern="1200">
                <a:solidFill>
                  <a:schemeClr val="tx1"/>
                </a:solidFill>
                <a:effectLst/>
                <a:latin typeface="+mn-lt"/>
                <a:ea typeface="+mn-ea"/>
                <a:cs typeface="+mn-cs"/>
              </a:rPr>
              <a:t>Write the participant’s PrEP ID number or attach the same numbered barcode stickers to the blood collection tube, the case report and lab requisition forms, 2 DBS cards, and the client’s file.</a:t>
            </a:r>
            <a:r>
              <a:rPr lang="en-US" sz="2100"/>
              <a:t> Do not write the participant's name on the forms or DBS cards.</a:t>
            </a:r>
            <a:endParaRPr lang="en-US" sz="2143"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3</a:t>
            </a:fld>
            <a:endParaRPr lang="en-US"/>
          </a:p>
        </p:txBody>
      </p:sp>
    </p:spTree>
    <p:extLst>
      <p:ext uri="{BB962C8B-B14F-4D97-AF65-F5344CB8AC3E}">
        <p14:creationId xmlns:p14="http://schemas.microsoft.com/office/powerpoint/2010/main" val="208193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4:notes"/>
          <p:cNvSpPr txBox="1">
            <a:spLocks noGrp="1"/>
          </p:cNvSpPr>
          <p:nvPr>
            <p:ph type="body" idx="1"/>
          </p:nvPr>
        </p:nvSpPr>
        <p:spPr>
          <a:xfrm>
            <a:off x="914400" y="3300413"/>
            <a:ext cx="7315200" cy="2700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143">
                <a:solidFill>
                  <a:schemeClr val="dk1"/>
                </a:solidFill>
                <a:latin typeface="Calibri"/>
                <a:ea typeface="Calibri"/>
                <a:cs typeface="Calibri"/>
                <a:sym typeface="Calibri"/>
              </a:rPr>
              <a:t>Once you’ve placed the stickers, fill out the case report form and lab requisition form</a:t>
            </a:r>
            <a:r>
              <a:rPr lang="en-US"/>
              <a:t>.</a:t>
            </a:r>
            <a:endParaRPr/>
          </a:p>
        </p:txBody>
      </p:sp>
      <p:sp>
        <p:nvSpPr>
          <p:cNvPr id="144" name="Google Shape;144;p4:notes"/>
          <p:cNvSpPr txBox="1">
            <a:spLocks noGrp="1"/>
          </p:cNvSpPr>
          <p:nvPr>
            <p:ph type="sldNum" idx="12"/>
          </p:nvPr>
        </p:nvSpPr>
        <p:spPr>
          <a:xfrm>
            <a:off x="5180013" y="6513513"/>
            <a:ext cx="3962400" cy="3444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wash hands, dry them and put on gloves.</a:t>
            </a:r>
          </a:p>
        </p:txBody>
      </p:sp>
      <p:sp>
        <p:nvSpPr>
          <p:cNvPr id="4" name="Slide Number Placeholder 3"/>
          <p:cNvSpPr>
            <a:spLocks noGrp="1"/>
          </p:cNvSpPr>
          <p:nvPr>
            <p:ph type="sldNum" sz="quarter" idx="10"/>
          </p:nvPr>
        </p:nvSpPr>
        <p:spPr/>
        <p:txBody>
          <a:bodyPr/>
          <a:lstStyle/>
          <a:p>
            <a:fld id="{360D59C4-F6B7-4A30-9224-C725207A5FBB}" type="slidenum">
              <a:rPr lang="en-US" smtClean="0"/>
              <a:t>5</a:t>
            </a:fld>
            <a:endParaRPr lang="en-US"/>
          </a:p>
        </p:txBody>
      </p:sp>
    </p:spTree>
    <p:extLst>
      <p:ext uri="{BB962C8B-B14F-4D97-AF65-F5344CB8AC3E}">
        <p14:creationId xmlns:p14="http://schemas.microsoft.com/office/powerpoint/2010/main" val="371665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C000"/>
                </a:solidFill>
              </a:rPr>
              <a:t>C</a:t>
            </a:r>
            <a:r>
              <a:rPr lang="en-US"/>
              <a:t>ollect venous blood according to your clinic’s Standard Operating Procedure. </a:t>
            </a:r>
          </a:p>
        </p:txBody>
      </p:sp>
      <p:sp>
        <p:nvSpPr>
          <p:cNvPr id="4" name="Slide Number Placeholder 3"/>
          <p:cNvSpPr>
            <a:spLocks noGrp="1"/>
          </p:cNvSpPr>
          <p:nvPr>
            <p:ph type="sldNum" sz="quarter" idx="10"/>
          </p:nvPr>
        </p:nvSpPr>
        <p:spPr/>
        <p:txBody>
          <a:bodyPr/>
          <a:lstStyle/>
          <a:p>
            <a:fld id="{360D59C4-F6B7-4A30-9224-C725207A5FBB}" type="slidenum">
              <a:rPr lang="en-US" smtClean="0"/>
              <a:t>6</a:t>
            </a:fld>
            <a:endParaRPr lang="en-US"/>
          </a:p>
        </p:txBody>
      </p:sp>
    </p:spTree>
    <p:extLst>
      <p:ext uri="{BB962C8B-B14F-4D97-AF65-F5344CB8AC3E}">
        <p14:creationId xmlns:p14="http://schemas.microsoft.com/office/powerpoint/2010/main" val="355994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7</a:t>
            </a:fld>
            <a:endParaRPr lang="en-US"/>
          </a:p>
        </p:txBody>
      </p:sp>
    </p:spTree>
    <p:extLst>
      <p:ext uri="{BB962C8B-B14F-4D97-AF65-F5344CB8AC3E}">
        <p14:creationId xmlns:p14="http://schemas.microsoft.com/office/powerpoint/2010/main" val="1113596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143" kern="1200">
                <a:solidFill>
                  <a:schemeClr val="tx1"/>
                </a:solidFill>
                <a:effectLst/>
                <a:latin typeface="+mn-lt"/>
                <a:ea typeface="+mn-ea"/>
                <a:cs typeface="+mn-cs"/>
              </a:rPr>
              <a:t>Gently invert the blood collection tube 2 – 4 times.</a:t>
            </a:r>
          </a:p>
          <a:p>
            <a:r>
              <a:rPr lang="en-US" sz="2143" kern="1200">
                <a:solidFill>
                  <a:schemeClr val="tx1"/>
                </a:solidFill>
                <a:effectLst/>
                <a:latin typeface="+mn-lt"/>
                <a:ea typeface="+mn-ea"/>
                <a:cs typeface="+mn-cs"/>
              </a:rPr>
              <a:t> </a:t>
            </a:r>
          </a:p>
          <a:p>
            <a:r>
              <a:rPr lang="en-US" sz="2143" kern="1200">
                <a:solidFill>
                  <a:schemeClr val="tx1"/>
                </a:solidFill>
                <a:effectLst/>
                <a:latin typeface="+mn-lt"/>
                <a:ea typeface="+mn-ea"/>
                <a:cs typeface="+mn-cs"/>
              </a:rPr>
              <a:t>Afterward, open the stopper carefully and insert the pipette in the tube.</a:t>
            </a:r>
          </a:p>
          <a:p>
            <a:r>
              <a:rPr lang="en-US" sz="2143" kern="1200">
                <a:solidFill>
                  <a:schemeClr val="tx1"/>
                </a:solidFill>
                <a:effectLst/>
                <a:latin typeface="+mn-lt"/>
                <a:ea typeface="+mn-ea"/>
                <a:cs typeface="+mn-cs"/>
              </a:rPr>
              <a:t>Aspirate the blood into the transfer pipette, avoiding air bubbles.</a:t>
            </a:r>
          </a:p>
          <a:p>
            <a:endParaRPr lang="en-US" sz="2143" kern="1200">
              <a:solidFill>
                <a:schemeClr val="tx1"/>
              </a:solidFill>
              <a:effectLst/>
              <a:latin typeface="+mn-lt"/>
              <a:ea typeface="+mn-ea"/>
              <a:cs typeface="+mn-cs"/>
            </a:endParaRPr>
          </a:p>
          <a:p>
            <a:r>
              <a:rPr lang="en-US" sz="2143" kern="1200">
                <a:solidFill>
                  <a:schemeClr val="tx1"/>
                </a:solidFill>
                <a:effectLst/>
                <a:latin typeface="+mn-lt"/>
                <a:ea typeface="+mn-ea"/>
                <a:cs typeface="+mn-cs"/>
              </a:rPr>
              <a:t>Using the pipette, transfer two</a:t>
            </a:r>
            <a:r>
              <a:rPr lang="en-US" sz="2143" kern="1200" baseline="0">
                <a:solidFill>
                  <a:schemeClr val="tx1"/>
                </a:solidFill>
                <a:effectLst/>
                <a:latin typeface="+mn-lt"/>
                <a:ea typeface="+mn-ea"/>
                <a:cs typeface="+mn-cs"/>
              </a:rPr>
              <a:t> drops of </a:t>
            </a:r>
            <a:r>
              <a:rPr lang="en-US" sz="2143" kern="1200">
                <a:solidFill>
                  <a:schemeClr val="tx1"/>
                </a:solidFill>
                <a:effectLst/>
                <a:latin typeface="+mn-lt"/>
                <a:ea typeface="+mn-ea"/>
                <a:cs typeface="+mn-cs"/>
              </a:rPr>
              <a:t>blood to the center of all the circles without touching the DBS card directly with the tip of the pipette. </a:t>
            </a:r>
          </a:p>
          <a:p>
            <a:r>
              <a:rPr lang="en-US" sz="2143" kern="1200">
                <a:solidFill>
                  <a:schemeClr val="tx1"/>
                </a:solidFill>
                <a:effectLst/>
                <a:latin typeface="+mn-lt"/>
                <a:ea typeface="+mn-ea"/>
                <a:cs typeface="+mn-cs"/>
              </a:rPr>
              <a:t> </a:t>
            </a:r>
          </a:p>
          <a:p>
            <a:r>
              <a:rPr lang="en-US" sz="2143" kern="1200">
                <a:solidFill>
                  <a:schemeClr val="tx1"/>
                </a:solidFill>
                <a:effectLst/>
                <a:latin typeface="+mn-lt"/>
                <a:ea typeface="+mn-ea"/>
                <a:cs typeface="+mn-cs"/>
              </a:rPr>
              <a:t>Try to fully saturate the circle.</a:t>
            </a:r>
          </a:p>
          <a:p>
            <a:r>
              <a:rPr lang="en-US" sz="2143" kern="1200">
                <a:solidFill>
                  <a:schemeClr val="tx1"/>
                </a:solidFill>
                <a:effectLst/>
                <a:latin typeface="+mn-lt"/>
                <a:ea typeface="+mn-ea"/>
                <a:cs typeface="+mn-cs"/>
              </a:rPr>
              <a:t> </a:t>
            </a:r>
          </a:p>
          <a:p>
            <a:r>
              <a:rPr lang="en-US" sz="2143" kern="1200">
                <a:solidFill>
                  <a:schemeClr val="tx1"/>
                </a:solidFill>
                <a:effectLst/>
                <a:latin typeface="+mn-lt"/>
                <a:ea typeface="+mn-ea"/>
                <a:cs typeface="+mn-cs"/>
              </a:rPr>
              <a:t>The blood should fill in the entire circle, and fill all five circles.  Repeat this transfer</a:t>
            </a:r>
            <a:r>
              <a:rPr lang="en-US" sz="2143" kern="1200" baseline="0">
                <a:solidFill>
                  <a:schemeClr val="tx1"/>
                </a:solidFill>
                <a:effectLst/>
                <a:latin typeface="+mn-lt"/>
                <a:ea typeface="+mn-ea"/>
                <a:cs typeface="+mn-cs"/>
              </a:rPr>
              <a:t> process on a second DBS card</a:t>
            </a:r>
            <a:endParaRPr lang="en-US"/>
          </a:p>
        </p:txBody>
      </p:sp>
      <p:sp>
        <p:nvSpPr>
          <p:cNvPr id="4" name="Slide Number Placeholder 3"/>
          <p:cNvSpPr>
            <a:spLocks noGrp="1"/>
          </p:cNvSpPr>
          <p:nvPr>
            <p:ph type="sldNum" sz="quarter" idx="10"/>
          </p:nvPr>
        </p:nvSpPr>
        <p:spPr/>
        <p:txBody>
          <a:bodyPr/>
          <a:lstStyle/>
          <a:p>
            <a:fld id="{360D59C4-F6B7-4A30-9224-C725207A5FBB}" type="slidenum">
              <a:rPr lang="en-US" smtClean="0"/>
              <a:t>8</a:t>
            </a:fld>
            <a:endParaRPr lang="en-US"/>
          </a:p>
        </p:txBody>
      </p:sp>
    </p:spTree>
    <p:extLst>
      <p:ext uri="{BB962C8B-B14F-4D97-AF65-F5344CB8AC3E}">
        <p14:creationId xmlns:p14="http://schemas.microsoft.com/office/powerpoint/2010/main" val="2413563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closer look at how to spot the DBS card.</a:t>
            </a:r>
          </a:p>
        </p:txBody>
      </p:sp>
      <p:sp>
        <p:nvSpPr>
          <p:cNvPr id="4" name="Slide Number Placeholder 3"/>
          <p:cNvSpPr>
            <a:spLocks noGrp="1"/>
          </p:cNvSpPr>
          <p:nvPr>
            <p:ph type="sldNum" sz="quarter" idx="10"/>
          </p:nvPr>
        </p:nvSpPr>
        <p:spPr/>
        <p:txBody>
          <a:bodyPr/>
          <a:lstStyle/>
          <a:p>
            <a:fld id="{360D59C4-F6B7-4A30-9224-C725207A5FBB}" type="slidenum">
              <a:rPr lang="en-US" smtClean="0"/>
              <a:t>9</a:t>
            </a:fld>
            <a:endParaRPr lang="en-US"/>
          </a:p>
        </p:txBody>
      </p:sp>
    </p:spTree>
    <p:extLst>
      <p:ext uri="{BB962C8B-B14F-4D97-AF65-F5344CB8AC3E}">
        <p14:creationId xmlns:p14="http://schemas.microsoft.com/office/powerpoint/2010/main" val="1326590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6"/>
            <a:ext cx="15544800" cy="3581399"/>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9"/>
            <a:ext cx="13716000" cy="2483642"/>
          </a:xfrm>
        </p:spPr>
        <p:txBody>
          <a:bodyPr/>
          <a:lstStyle>
            <a:lvl1pPr marL="0" indent="0" algn="ctr">
              <a:buNone/>
              <a:defRPr sz="3600"/>
            </a:lvl1pPr>
            <a:lvl2pPr marL="685834" indent="0" algn="ctr">
              <a:buNone/>
              <a:defRPr sz="2999"/>
            </a:lvl2pPr>
            <a:lvl3pPr marL="1371668" indent="0" algn="ctr">
              <a:buNone/>
              <a:defRPr sz="2700"/>
            </a:lvl3pPr>
            <a:lvl4pPr marL="2057504" indent="0" algn="ctr">
              <a:buNone/>
              <a:defRPr sz="2401"/>
            </a:lvl4pPr>
            <a:lvl5pPr marL="2743337" indent="0" algn="ctr">
              <a:buNone/>
              <a:defRPr sz="2401"/>
            </a:lvl5pPr>
            <a:lvl6pPr marL="3429171" indent="0" algn="ctr">
              <a:buNone/>
              <a:defRPr sz="2401"/>
            </a:lvl6pPr>
            <a:lvl7pPr marL="4115005" indent="0" algn="ctr">
              <a:buNone/>
              <a:defRPr sz="2401"/>
            </a:lvl7pPr>
            <a:lvl8pPr marL="4800841" indent="0" algn="ctr">
              <a:buNone/>
              <a:defRPr sz="2401"/>
            </a:lvl8pPr>
            <a:lvl9pPr marL="5486675" indent="0" algn="ctr">
              <a:buNone/>
              <a:defRPr sz="2401"/>
            </a:lvl9pPr>
          </a:lstStyle>
          <a:p>
            <a:r>
              <a:rPr lang="en-US"/>
              <a:t>Click to edit Master subtitle style</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597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257642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9"/>
            <a:ext cx="3943351"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9"/>
            <a:ext cx="11601451" cy="87177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178426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hank You">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748D5244-407F-8347-940E-16584EF26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168744" y="0"/>
            <a:ext cx="5743250" cy="10287000"/>
          </a:xfrm>
          <a:prstGeom prst="rect">
            <a:avLst/>
          </a:prstGeom>
        </p:spPr>
      </p:pic>
      <p:sp>
        <p:nvSpPr>
          <p:cNvPr id="37" name="TextBox 36">
            <a:extLst>
              <a:ext uri="{FF2B5EF4-FFF2-40B4-BE49-F238E27FC236}">
                <a16:creationId xmlns:a16="http://schemas.microsoft.com/office/drawing/2014/main" id="{C355AD93-7E4A-4B1B-A616-C5E58B8E1BE9}"/>
              </a:ext>
            </a:extLst>
          </p:cNvPr>
          <p:cNvSpPr txBox="1"/>
          <p:nvPr/>
        </p:nvSpPr>
        <p:spPr>
          <a:xfrm>
            <a:off x="1073277" y="7941056"/>
            <a:ext cx="8627298" cy="923330"/>
          </a:xfrm>
          <a:prstGeom prst="rect">
            <a:avLst/>
          </a:prstGeom>
          <a:noFill/>
        </p:spPr>
        <p:txBody>
          <a:bodyPr wrap="square" rtlCol="0">
            <a:spAutoFit/>
          </a:body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kumimoji="0" lang="en-US" sz="1500" b="0" i="1" u="none" strike="noStrike" kern="1200" cap="none" spc="0" normalizeH="0" baseline="0" noProof="0">
                <a:ln>
                  <a:noFill/>
                </a:ln>
                <a:solidFill>
                  <a:srgbClr val="635F59"/>
                </a:solidFill>
                <a:effectLst/>
                <a:uLnTx/>
                <a:uFillTx/>
                <a:latin typeface="Calibri" panose="020F0502020204030204"/>
                <a:ea typeface="+mn-ea"/>
                <a:cs typeface="+mn-cs"/>
              </a:rPr>
              <a:t>MOSAIC is made possible by the generous support of the American people through the U.S. President’s Emergency Plan for AIDS Relief (PEPFAR) and the U.S. Agency for International Development (USAID) cooperative agreement 7200AA21CA00011. The contents of this presentation are the responsibility of MOSAIC and do not necessarily reflect the views of PEPFAR, USAID, or the U.S. Government.</a:t>
            </a:r>
          </a:p>
        </p:txBody>
      </p:sp>
      <p:sp>
        <p:nvSpPr>
          <p:cNvPr id="19" name="Title 2">
            <a:extLst>
              <a:ext uri="{FF2B5EF4-FFF2-40B4-BE49-F238E27FC236}">
                <a16:creationId xmlns:a16="http://schemas.microsoft.com/office/drawing/2014/main" id="{FA06B5C9-C4CB-1E42-92BE-1E8453325584}"/>
              </a:ext>
            </a:extLst>
          </p:cNvPr>
          <p:cNvSpPr txBox="1">
            <a:spLocks/>
          </p:cNvSpPr>
          <p:nvPr/>
        </p:nvSpPr>
        <p:spPr>
          <a:xfrm>
            <a:off x="0" y="286434"/>
            <a:ext cx="15773400" cy="1714500"/>
          </a:xfrm>
          <a:prstGeom prst="rect">
            <a:avLst/>
          </a:prstGeom>
        </p:spPr>
        <p:txBody>
          <a:bodyPr vert="horz" lIns="1207008" tIns="68580" rIns="137160" bIns="68580" rtlCol="0" anchor="ctr">
            <a:normAutofit/>
          </a:bodyPr>
          <a:lstStyle>
            <a:lvl1pPr algn="l" defTabSz="914400" rtl="0" eaLnBrk="1" latinLnBrk="0" hangingPunct="1">
              <a:lnSpc>
                <a:spcPct val="90000"/>
              </a:lnSpc>
              <a:spcBef>
                <a:spcPct val="0"/>
              </a:spcBef>
              <a:buNone/>
              <a:defRPr sz="3000" b="1" i="0" kern="1200" cap="all" spc="150" baseline="0">
                <a:solidFill>
                  <a:srgbClr val="02666D"/>
                </a:solidFill>
                <a:latin typeface="Poppins" pitchFamily="2" charset="77"/>
                <a:ea typeface="Roboto" panose="02000000000000000000" pitchFamily="2" charset="0"/>
                <a:cs typeface="Poppins" pitchFamily="2" charset="77"/>
              </a:defRPr>
            </a:lvl1pPr>
          </a:lstStyle>
          <a:p>
            <a:r>
              <a:rPr lang="en-US" sz="4500"/>
              <a:t>ACKNOWLEDGMENTS</a:t>
            </a:r>
          </a:p>
        </p:txBody>
      </p:sp>
      <p:pic>
        <p:nvPicPr>
          <p:cNvPr id="3" name="Picture 2">
            <a:extLst>
              <a:ext uri="{FF2B5EF4-FFF2-40B4-BE49-F238E27FC236}">
                <a16:creationId xmlns:a16="http://schemas.microsoft.com/office/drawing/2014/main" id="{805ED304-335E-1145-BEA0-619398728E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6911994" y="0"/>
            <a:ext cx="1376006" cy="10287000"/>
          </a:xfrm>
          <a:prstGeom prst="rect">
            <a:avLst/>
          </a:prstGeom>
        </p:spPr>
      </p:pic>
      <p:pic>
        <p:nvPicPr>
          <p:cNvPr id="9" name="Picture 8">
            <a:extLst>
              <a:ext uri="{FF2B5EF4-FFF2-40B4-BE49-F238E27FC236}">
                <a16:creationId xmlns:a16="http://schemas.microsoft.com/office/drawing/2014/main" id="{4FC6A1CC-EA90-1845-BF1E-68021122606F}"/>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73278" y="3955562"/>
            <a:ext cx="8995172" cy="3632480"/>
          </a:xfrm>
          <a:prstGeom prst="rect">
            <a:avLst/>
          </a:prstGeom>
        </p:spPr>
      </p:pic>
      <p:sp>
        <p:nvSpPr>
          <p:cNvPr id="8" name="Text Placeholder 7">
            <a:extLst>
              <a:ext uri="{FF2B5EF4-FFF2-40B4-BE49-F238E27FC236}">
                <a16:creationId xmlns:a16="http://schemas.microsoft.com/office/drawing/2014/main" id="{C2D24103-1287-6C49-88C4-9E81E1DAA736}"/>
              </a:ext>
            </a:extLst>
          </p:cNvPr>
          <p:cNvSpPr>
            <a:spLocks noGrp="1"/>
          </p:cNvSpPr>
          <p:nvPr>
            <p:ph type="body" sz="quarter" idx="10" hasCustomPrompt="1"/>
          </p:nvPr>
        </p:nvSpPr>
        <p:spPr>
          <a:xfrm>
            <a:off x="1073277" y="2000935"/>
            <a:ext cx="8829675" cy="1601612"/>
          </a:xfrm>
        </p:spPr>
        <p:txBody>
          <a:bodyPr>
            <a:normAutofit/>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sz="2550" baseline="0">
                <a:solidFill>
                  <a:srgbClr val="635F59"/>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b="0" i="0" u="none" strike="noStrike">
                <a:solidFill>
                  <a:srgbClr val="000000"/>
                </a:solidFill>
                <a:effectLst/>
                <a:latin typeface="Calibri" panose="020F0502020204030204" pitchFamily="34" charset="0"/>
              </a:rPr>
              <a:t>Click here to add the names of individual contributors to this presentation/slide deck, as well as photography credit (if applicable).</a:t>
            </a:r>
          </a:p>
        </p:txBody>
      </p:sp>
    </p:spTree>
    <p:extLst>
      <p:ext uri="{BB962C8B-B14F-4D97-AF65-F5344CB8AC3E}">
        <p14:creationId xmlns:p14="http://schemas.microsoft.com/office/powerpoint/2010/main" val="388624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09103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0"/>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7" y="6884198"/>
            <a:ext cx="15773400" cy="2250281"/>
          </a:xfrm>
        </p:spPr>
        <p:txBody>
          <a:bodyPr/>
          <a:lstStyle>
            <a:lvl1pPr marL="0" indent="0">
              <a:buNone/>
              <a:defRPr sz="3600">
                <a:solidFill>
                  <a:schemeClr val="tx1"/>
                </a:solidFill>
              </a:defRPr>
            </a:lvl1pPr>
            <a:lvl2pPr marL="685834" indent="0">
              <a:buNone/>
              <a:defRPr sz="2999">
                <a:solidFill>
                  <a:schemeClr val="tx1">
                    <a:tint val="75000"/>
                  </a:schemeClr>
                </a:solidFill>
              </a:defRPr>
            </a:lvl2pPr>
            <a:lvl3pPr marL="1371668" indent="0">
              <a:buNone/>
              <a:defRPr sz="2700">
                <a:solidFill>
                  <a:schemeClr val="tx1">
                    <a:tint val="75000"/>
                  </a:schemeClr>
                </a:solidFill>
              </a:defRPr>
            </a:lvl3pPr>
            <a:lvl4pPr marL="2057504" indent="0">
              <a:buNone/>
              <a:defRPr sz="2401">
                <a:solidFill>
                  <a:schemeClr val="tx1">
                    <a:tint val="75000"/>
                  </a:schemeClr>
                </a:solidFill>
              </a:defRPr>
            </a:lvl4pPr>
            <a:lvl5pPr marL="2743337" indent="0">
              <a:buNone/>
              <a:defRPr sz="2401">
                <a:solidFill>
                  <a:schemeClr val="tx1">
                    <a:tint val="75000"/>
                  </a:schemeClr>
                </a:solidFill>
              </a:defRPr>
            </a:lvl5pPr>
            <a:lvl6pPr marL="3429171" indent="0">
              <a:buNone/>
              <a:defRPr sz="2401">
                <a:solidFill>
                  <a:schemeClr val="tx1">
                    <a:tint val="75000"/>
                  </a:schemeClr>
                </a:solidFill>
              </a:defRPr>
            </a:lvl6pPr>
            <a:lvl7pPr marL="4115005" indent="0">
              <a:buNone/>
              <a:defRPr sz="2401">
                <a:solidFill>
                  <a:schemeClr val="tx1">
                    <a:tint val="75000"/>
                  </a:schemeClr>
                </a:solidFill>
              </a:defRPr>
            </a:lvl7pPr>
            <a:lvl8pPr marL="4800841" indent="0">
              <a:buNone/>
              <a:defRPr sz="2401">
                <a:solidFill>
                  <a:schemeClr val="tx1">
                    <a:tint val="75000"/>
                  </a:schemeClr>
                </a:solidFill>
              </a:defRPr>
            </a:lvl8pPr>
            <a:lvl9pPr marL="5486675" indent="0">
              <a:buNone/>
              <a:defRPr sz="24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5" name="Footer Placeholder 4"/>
          <p:cNvSpPr>
            <a:spLocks noGrp="1"/>
          </p:cNvSpPr>
          <p:nvPr>
            <p:ph type="ftr" sz="quarter" idx="11"/>
          </p:nvPr>
        </p:nvSpPr>
        <p:spPr/>
        <p:txBody>
          <a:bodyPr/>
          <a:lstStyle/>
          <a:p>
            <a:endParaRPr lang="en-US">
              <a:solidFill>
                <a:srgbClr val="3B2314">
                  <a:tint val="75000"/>
                </a:srgbClr>
              </a:solidFill>
            </a:endParaRPr>
          </a:p>
        </p:txBody>
      </p:sp>
      <p:sp>
        <p:nvSpPr>
          <p:cNvPr id="6" name="Slide Number Placeholder 5"/>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6423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071203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3" y="547692"/>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0" cy="1235869"/>
          </a:xfrm>
        </p:spPr>
        <p:txBody>
          <a:bodyPr anchor="b"/>
          <a:lstStyle>
            <a:lvl1pPr marL="0" indent="0">
              <a:buNone/>
              <a:defRPr sz="3600" b="1"/>
            </a:lvl1pPr>
            <a:lvl2pPr marL="685834" indent="0">
              <a:buNone/>
              <a:defRPr sz="2999" b="1"/>
            </a:lvl2pPr>
            <a:lvl3pPr marL="1371668" indent="0">
              <a:buNone/>
              <a:defRPr sz="2700" b="1"/>
            </a:lvl3pPr>
            <a:lvl4pPr marL="2057504" indent="0">
              <a:buNone/>
              <a:defRPr sz="2401" b="1"/>
            </a:lvl4pPr>
            <a:lvl5pPr marL="2743337" indent="0">
              <a:buNone/>
              <a:defRPr sz="2401" b="1"/>
            </a:lvl5pPr>
            <a:lvl6pPr marL="3429171" indent="0">
              <a:buNone/>
              <a:defRPr sz="2401" b="1"/>
            </a:lvl6pPr>
            <a:lvl7pPr marL="4115005" indent="0">
              <a:buNone/>
              <a:defRPr sz="2401" b="1"/>
            </a:lvl7pPr>
            <a:lvl8pPr marL="4800841" indent="0">
              <a:buNone/>
              <a:defRPr sz="2401" b="1"/>
            </a:lvl8pPr>
            <a:lvl9pPr marL="5486675" indent="0">
              <a:buNone/>
              <a:defRPr sz="2401" b="1"/>
            </a:lvl9pPr>
          </a:lstStyle>
          <a:p>
            <a:pPr lvl="0"/>
            <a:r>
              <a:rPr lang="en-US"/>
              <a:t>Click to edit Master text styles</a:t>
            </a:r>
          </a:p>
        </p:txBody>
      </p:sp>
      <p:sp>
        <p:nvSpPr>
          <p:cNvPr id="4" name="Content Placeholder 3"/>
          <p:cNvSpPr>
            <a:spLocks noGrp="1"/>
          </p:cNvSpPr>
          <p:nvPr>
            <p:ph sz="half" idx="2"/>
          </p:nvPr>
        </p:nvSpPr>
        <p:spPr>
          <a:xfrm>
            <a:off x="1259683"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3" cy="1235869"/>
          </a:xfrm>
        </p:spPr>
        <p:txBody>
          <a:bodyPr anchor="b"/>
          <a:lstStyle>
            <a:lvl1pPr marL="0" indent="0">
              <a:buNone/>
              <a:defRPr sz="3600" b="1"/>
            </a:lvl1pPr>
            <a:lvl2pPr marL="685834" indent="0">
              <a:buNone/>
              <a:defRPr sz="2999" b="1"/>
            </a:lvl2pPr>
            <a:lvl3pPr marL="1371668" indent="0">
              <a:buNone/>
              <a:defRPr sz="2700" b="1"/>
            </a:lvl3pPr>
            <a:lvl4pPr marL="2057504" indent="0">
              <a:buNone/>
              <a:defRPr sz="2401" b="1"/>
            </a:lvl4pPr>
            <a:lvl5pPr marL="2743337" indent="0">
              <a:buNone/>
              <a:defRPr sz="2401" b="1"/>
            </a:lvl5pPr>
            <a:lvl6pPr marL="3429171" indent="0">
              <a:buNone/>
              <a:defRPr sz="2401" b="1"/>
            </a:lvl6pPr>
            <a:lvl7pPr marL="4115005" indent="0">
              <a:buNone/>
              <a:defRPr sz="2401" b="1"/>
            </a:lvl7pPr>
            <a:lvl8pPr marL="4800841" indent="0">
              <a:buNone/>
              <a:defRPr sz="2401" b="1"/>
            </a:lvl8pPr>
            <a:lvl9pPr marL="5486675" indent="0">
              <a:buNone/>
              <a:defRPr sz="2401" b="1"/>
            </a:lvl9pPr>
          </a:lstStyle>
          <a:p>
            <a:pPr lvl="0"/>
            <a:r>
              <a:rPr lang="en-US"/>
              <a:t>Click to edit Master text styles</a:t>
            </a:r>
          </a:p>
        </p:txBody>
      </p:sp>
      <p:sp>
        <p:nvSpPr>
          <p:cNvPr id="6" name="Content Placeholder 5"/>
          <p:cNvSpPr>
            <a:spLocks noGrp="1"/>
          </p:cNvSpPr>
          <p:nvPr>
            <p:ph sz="quarter" idx="4"/>
          </p:nvPr>
        </p:nvSpPr>
        <p:spPr>
          <a:xfrm>
            <a:off x="9258300" y="3757613"/>
            <a:ext cx="7774783"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8" name="Footer Placeholder 7"/>
          <p:cNvSpPr>
            <a:spLocks noGrp="1"/>
          </p:cNvSpPr>
          <p:nvPr>
            <p:ph type="ftr" sz="quarter" idx="11"/>
          </p:nvPr>
        </p:nvSpPr>
        <p:spPr/>
        <p:txBody>
          <a:bodyPr/>
          <a:lstStyle/>
          <a:p>
            <a:endParaRPr lang="en-US">
              <a:solidFill>
                <a:srgbClr val="3B2314">
                  <a:tint val="75000"/>
                </a:srgbClr>
              </a:solidFill>
            </a:endParaRPr>
          </a:p>
        </p:txBody>
      </p:sp>
      <p:sp>
        <p:nvSpPr>
          <p:cNvPr id="9" name="Slide Number Placeholder 8"/>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136195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4" name="Footer Placeholder 3"/>
          <p:cNvSpPr>
            <a:spLocks noGrp="1"/>
          </p:cNvSpPr>
          <p:nvPr>
            <p:ph type="ftr" sz="quarter" idx="11"/>
          </p:nvPr>
        </p:nvSpPr>
        <p:spPr/>
        <p:txBody>
          <a:bodyPr/>
          <a:lstStyle/>
          <a:p>
            <a:endParaRPr lang="en-US">
              <a:solidFill>
                <a:srgbClr val="3B2314">
                  <a:tint val="75000"/>
                </a:srgbClr>
              </a:solidFill>
            </a:endParaRPr>
          </a:p>
        </p:txBody>
      </p:sp>
      <p:sp>
        <p:nvSpPr>
          <p:cNvPr id="5" name="Slide Number Placeholder 4"/>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73986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3" name="Footer Placeholder 2"/>
          <p:cNvSpPr>
            <a:spLocks noGrp="1"/>
          </p:cNvSpPr>
          <p:nvPr>
            <p:ph type="ftr" sz="quarter" idx="11"/>
          </p:nvPr>
        </p:nvSpPr>
        <p:spPr/>
        <p:txBody>
          <a:bodyPr/>
          <a:lstStyle/>
          <a:p>
            <a:endParaRPr lang="en-US">
              <a:solidFill>
                <a:srgbClr val="3B2314">
                  <a:tint val="75000"/>
                </a:srgbClr>
              </a:solidFill>
            </a:endParaRPr>
          </a:p>
        </p:txBody>
      </p:sp>
      <p:sp>
        <p:nvSpPr>
          <p:cNvPr id="4" name="Slide Number Placeholder 3"/>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989352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4799"/>
            </a:lvl1pPr>
          </a:lstStyle>
          <a:p>
            <a:r>
              <a:rPr lang="en-US"/>
              <a:t>Click to edit Master title style</a:t>
            </a:r>
          </a:p>
        </p:txBody>
      </p:sp>
      <p:sp>
        <p:nvSpPr>
          <p:cNvPr id="3" name="Content Placeholder 2"/>
          <p:cNvSpPr>
            <a:spLocks noGrp="1"/>
          </p:cNvSpPr>
          <p:nvPr>
            <p:ph idx="1"/>
          </p:nvPr>
        </p:nvSpPr>
        <p:spPr>
          <a:xfrm>
            <a:off x="7774784" y="1481142"/>
            <a:ext cx="9258300" cy="7310437"/>
          </a:xfrm>
        </p:spPr>
        <p:txBody>
          <a:bodyPr/>
          <a:lstStyle>
            <a:lvl1pPr>
              <a:defRPr sz="4799"/>
            </a:lvl1pPr>
            <a:lvl2pPr>
              <a:defRPr sz="4201"/>
            </a:lvl2pPr>
            <a:lvl3pPr>
              <a:defRPr sz="3600"/>
            </a:lvl3pPr>
            <a:lvl4pPr>
              <a:defRPr sz="2999"/>
            </a:lvl4pPr>
            <a:lvl5pPr>
              <a:defRPr sz="2999"/>
            </a:lvl5pPr>
            <a:lvl6pPr>
              <a:defRPr sz="2999"/>
            </a:lvl6pPr>
            <a:lvl7pPr>
              <a:defRPr sz="2999"/>
            </a:lvl7pPr>
            <a:lvl8pPr>
              <a:defRPr sz="2999"/>
            </a:lvl8pPr>
            <a:lvl9pPr>
              <a:defRPr sz="2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4" y="3086101"/>
            <a:ext cx="5898357" cy="5717383"/>
          </a:xfrm>
        </p:spPr>
        <p:txBody>
          <a:bodyPr/>
          <a:lstStyle>
            <a:lvl1pPr marL="0" indent="0">
              <a:buNone/>
              <a:defRPr sz="2401"/>
            </a:lvl1pPr>
            <a:lvl2pPr marL="685834" indent="0">
              <a:buNone/>
              <a:defRPr sz="2099"/>
            </a:lvl2pPr>
            <a:lvl3pPr marL="1371668" indent="0">
              <a:buNone/>
              <a:defRPr sz="1800"/>
            </a:lvl3pPr>
            <a:lvl4pPr marL="2057504" indent="0">
              <a:buNone/>
              <a:defRPr sz="1501"/>
            </a:lvl4pPr>
            <a:lvl5pPr marL="2743337" indent="0">
              <a:buNone/>
              <a:defRPr sz="1501"/>
            </a:lvl5pPr>
            <a:lvl6pPr marL="3429171" indent="0">
              <a:buNone/>
              <a:defRPr sz="1501"/>
            </a:lvl6pPr>
            <a:lvl7pPr marL="4115005" indent="0">
              <a:buNone/>
              <a:defRPr sz="1501"/>
            </a:lvl7pPr>
            <a:lvl8pPr marL="4800841" indent="0">
              <a:buNone/>
              <a:defRPr sz="1501"/>
            </a:lvl8pPr>
            <a:lvl9pPr marL="5486675" indent="0">
              <a:buNone/>
              <a:defRPr sz="1501"/>
            </a:lvl9pPr>
          </a:lstStyle>
          <a:p>
            <a:pPr lvl="0"/>
            <a:r>
              <a:rPr lang="en-US"/>
              <a:t>Click to edit Master text styles</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411789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4" y="685800"/>
            <a:ext cx="5898357" cy="2400300"/>
          </a:xfrm>
        </p:spPr>
        <p:txBody>
          <a:bodyPr anchor="b"/>
          <a:lstStyle>
            <a:lvl1pPr>
              <a:defRPr sz="4799"/>
            </a:lvl1pPr>
          </a:lstStyle>
          <a:p>
            <a:r>
              <a:rPr lang="en-US"/>
              <a:t>Click to edit Master title style</a:t>
            </a:r>
          </a:p>
        </p:txBody>
      </p:sp>
      <p:sp>
        <p:nvSpPr>
          <p:cNvPr id="3" name="Picture Placeholder 2"/>
          <p:cNvSpPr>
            <a:spLocks noGrp="1" noChangeAspect="1"/>
          </p:cNvSpPr>
          <p:nvPr>
            <p:ph type="pic" idx="1"/>
          </p:nvPr>
        </p:nvSpPr>
        <p:spPr>
          <a:xfrm>
            <a:off x="7774784" y="1481142"/>
            <a:ext cx="9258300" cy="7310437"/>
          </a:xfrm>
        </p:spPr>
        <p:txBody>
          <a:bodyPr anchor="t"/>
          <a:lstStyle>
            <a:lvl1pPr marL="0" indent="0">
              <a:buNone/>
              <a:defRPr sz="4799"/>
            </a:lvl1pPr>
            <a:lvl2pPr marL="685834" indent="0">
              <a:buNone/>
              <a:defRPr sz="4201"/>
            </a:lvl2pPr>
            <a:lvl3pPr marL="1371668" indent="0">
              <a:buNone/>
              <a:defRPr sz="3600"/>
            </a:lvl3pPr>
            <a:lvl4pPr marL="2057504" indent="0">
              <a:buNone/>
              <a:defRPr sz="2999"/>
            </a:lvl4pPr>
            <a:lvl5pPr marL="2743337" indent="0">
              <a:buNone/>
              <a:defRPr sz="2999"/>
            </a:lvl5pPr>
            <a:lvl6pPr marL="3429171" indent="0">
              <a:buNone/>
              <a:defRPr sz="2999"/>
            </a:lvl6pPr>
            <a:lvl7pPr marL="4115005" indent="0">
              <a:buNone/>
              <a:defRPr sz="2999"/>
            </a:lvl7pPr>
            <a:lvl8pPr marL="4800841" indent="0">
              <a:buNone/>
              <a:defRPr sz="2999"/>
            </a:lvl8pPr>
            <a:lvl9pPr marL="5486675" indent="0">
              <a:buNone/>
              <a:defRPr sz="2999"/>
            </a:lvl9pPr>
          </a:lstStyle>
          <a:p>
            <a:r>
              <a:rPr lang="en-US"/>
              <a:t>Click icon to add picture</a:t>
            </a:r>
          </a:p>
        </p:txBody>
      </p:sp>
      <p:sp>
        <p:nvSpPr>
          <p:cNvPr id="4" name="Text Placeholder 3"/>
          <p:cNvSpPr>
            <a:spLocks noGrp="1"/>
          </p:cNvSpPr>
          <p:nvPr>
            <p:ph type="body" sz="half" idx="2"/>
          </p:nvPr>
        </p:nvSpPr>
        <p:spPr>
          <a:xfrm>
            <a:off x="1259684" y="3086101"/>
            <a:ext cx="5898357" cy="5717383"/>
          </a:xfrm>
        </p:spPr>
        <p:txBody>
          <a:bodyPr/>
          <a:lstStyle>
            <a:lvl1pPr marL="0" indent="0">
              <a:buNone/>
              <a:defRPr sz="2401"/>
            </a:lvl1pPr>
            <a:lvl2pPr marL="685834" indent="0">
              <a:buNone/>
              <a:defRPr sz="2099"/>
            </a:lvl2pPr>
            <a:lvl3pPr marL="1371668" indent="0">
              <a:buNone/>
              <a:defRPr sz="1800"/>
            </a:lvl3pPr>
            <a:lvl4pPr marL="2057504" indent="0">
              <a:buNone/>
              <a:defRPr sz="1501"/>
            </a:lvl4pPr>
            <a:lvl5pPr marL="2743337" indent="0">
              <a:buNone/>
              <a:defRPr sz="1501"/>
            </a:lvl5pPr>
            <a:lvl6pPr marL="3429171" indent="0">
              <a:buNone/>
              <a:defRPr sz="1501"/>
            </a:lvl6pPr>
            <a:lvl7pPr marL="4115005" indent="0">
              <a:buNone/>
              <a:defRPr sz="1501"/>
            </a:lvl7pPr>
            <a:lvl8pPr marL="4800841" indent="0">
              <a:buNone/>
              <a:defRPr sz="1501"/>
            </a:lvl8pPr>
            <a:lvl9pPr marL="5486675" indent="0">
              <a:buNone/>
              <a:defRPr sz="1501"/>
            </a:lvl9pPr>
          </a:lstStyle>
          <a:p>
            <a:pPr lvl="0"/>
            <a:r>
              <a:rPr lang="en-US"/>
              <a:t>Click to edit Master text styles</a:t>
            </a:r>
          </a:p>
        </p:txBody>
      </p:sp>
      <p:sp>
        <p:nvSpPr>
          <p:cNvPr id="5" name="Date Placeholder 4"/>
          <p:cNvSpPr>
            <a:spLocks noGrp="1"/>
          </p:cNvSpPr>
          <p:nvPr>
            <p:ph type="dt" sz="half" idx="10"/>
          </p:nvPr>
        </p:nvSpPr>
        <p:spPr/>
        <p:txBody>
          <a:bodyPr/>
          <a:lstStyle/>
          <a:p>
            <a:fld id="{AC0E3789-5BC1-44F1-AFED-321D95437D1C}" type="datetimeFigureOut">
              <a:rPr lang="en-US" smtClean="0">
                <a:solidFill>
                  <a:srgbClr val="3B2314">
                    <a:tint val="75000"/>
                  </a:srgbClr>
                </a:solidFill>
              </a:rPr>
              <a:pPr/>
              <a:t>5/2/2023</a:t>
            </a:fld>
            <a:endParaRPr lang="en-US">
              <a:solidFill>
                <a:srgbClr val="3B2314">
                  <a:tint val="75000"/>
                </a:srgbClr>
              </a:solidFill>
            </a:endParaRPr>
          </a:p>
        </p:txBody>
      </p:sp>
      <p:sp>
        <p:nvSpPr>
          <p:cNvPr id="6" name="Footer Placeholder 5"/>
          <p:cNvSpPr>
            <a:spLocks noGrp="1"/>
          </p:cNvSpPr>
          <p:nvPr>
            <p:ph type="ftr" sz="quarter" idx="11"/>
          </p:nvPr>
        </p:nvSpPr>
        <p:spPr/>
        <p:txBody>
          <a:bodyPr/>
          <a:lstStyle/>
          <a:p>
            <a:endParaRPr lang="en-US">
              <a:solidFill>
                <a:srgbClr val="3B2314">
                  <a:tint val="75000"/>
                </a:srgbClr>
              </a:solidFill>
            </a:endParaRPr>
          </a:p>
        </p:txBody>
      </p:sp>
      <p:sp>
        <p:nvSpPr>
          <p:cNvPr id="7" name="Slide Number Placeholder 6"/>
          <p:cNvSpPr>
            <a:spLocks noGrp="1"/>
          </p:cNvSpPr>
          <p:nvPr>
            <p:ph type="sldNum" sz="quarter" idx="12"/>
          </p:nvPr>
        </p:nvSpPr>
        <p:spPr/>
        <p:txBody>
          <a:bodyPr/>
          <a:lstStyle/>
          <a:p>
            <a:fld id="{CF410503-368C-47CB-8501-0F43B6DE70CE}" type="slidenum">
              <a:rPr lang="en-US" smtClean="0">
                <a:solidFill>
                  <a:srgbClr val="3B2314">
                    <a:tint val="75000"/>
                  </a:srgbClr>
                </a:solidFill>
              </a:rPr>
              <a:pPr/>
              <a:t>‹#›</a:t>
            </a:fld>
            <a:endParaRPr lang="en-US">
              <a:solidFill>
                <a:srgbClr val="3B2314">
                  <a:tint val="75000"/>
                </a:srgbClr>
              </a:solidFill>
            </a:endParaRPr>
          </a:p>
        </p:txBody>
      </p:sp>
    </p:spTree>
    <p:extLst>
      <p:ext uri="{BB962C8B-B14F-4D97-AF65-F5344CB8AC3E}">
        <p14:creationId xmlns:p14="http://schemas.microsoft.com/office/powerpoint/2010/main" val="321567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2"/>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185062"/>
            <a:fld id="{AC0E3789-5BC1-44F1-AFED-321D95437D1C}" type="datetimeFigureOut">
              <a:rPr lang="en-US" smtClean="0">
                <a:solidFill>
                  <a:srgbClr val="3B2314">
                    <a:tint val="75000"/>
                  </a:srgbClr>
                </a:solidFill>
              </a:rPr>
              <a:pPr defTabSz="1185062"/>
              <a:t>5/2/2023</a:t>
            </a:fld>
            <a:endParaRPr lang="en-US">
              <a:solidFill>
                <a:srgbClr val="3B2314">
                  <a:tint val="75000"/>
                </a:srgbClr>
              </a:solidFill>
            </a:endParaRPr>
          </a:p>
        </p:txBody>
      </p:sp>
      <p:sp>
        <p:nvSpPr>
          <p:cNvPr id="5" name="Footer Placeholder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185062"/>
            <a:endParaRPr lang="en-US">
              <a:solidFill>
                <a:srgbClr val="3B2314">
                  <a:tint val="75000"/>
                </a:srgbClr>
              </a:solidFill>
            </a:endParaRPr>
          </a:p>
        </p:txBody>
      </p:sp>
      <p:sp>
        <p:nvSpPr>
          <p:cNvPr id="6" name="Slide Number Placeholder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185062"/>
            <a:fld id="{CF410503-368C-47CB-8501-0F43B6DE70CE}" type="slidenum">
              <a:rPr lang="en-US" smtClean="0">
                <a:solidFill>
                  <a:srgbClr val="3B2314">
                    <a:tint val="75000"/>
                  </a:srgbClr>
                </a:solidFill>
              </a:rPr>
              <a:pPr defTabSz="1185062"/>
              <a:t>‹#›</a:t>
            </a:fld>
            <a:endParaRPr lang="en-US">
              <a:solidFill>
                <a:srgbClr val="3B2314">
                  <a:tint val="75000"/>
                </a:srgbClr>
              </a:solidFill>
            </a:endParaRPr>
          </a:p>
        </p:txBody>
      </p:sp>
    </p:spTree>
    <p:extLst>
      <p:ext uri="{BB962C8B-B14F-4D97-AF65-F5344CB8AC3E}">
        <p14:creationId xmlns:p14="http://schemas.microsoft.com/office/powerpoint/2010/main" val="4200305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68" rtl="0" eaLnBrk="1" latinLnBrk="0" hangingPunct="1">
        <a:lnSpc>
          <a:spcPct val="90000"/>
        </a:lnSpc>
        <a:spcBef>
          <a:spcPct val="0"/>
        </a:spcBef>
        <a:buNone/>
        <a:defRPr sz="6599" kern="1200">
          <a:solidFill>
            <a:schemeClr val="tx1"/>
          </a:solidFill>
          <a:latin typeface="+mj-lt"/>
          <a:ea typeface="+mj-ea"/>
          <a:cs typeface="+mj-cs"/>
        </a:defRPr>
      </a:lvl1pPr>
    </p:titleStyle>
    <p:bodyStyle>
      <a:lvl1pPr marL="342918" indent="-342918" algn="l" defTabSz="1371668" rtl="0" eaLnBrk="1" latinLnBrk="0" hangingPunct="1">
        <a:lnSpc>
          <a:spcPct val="90000"/>
        </a:lnSpc>
        <a:spcBef>
          <a:spcPts val="1501"/>
        </a:spcBef>
        <a:buFont typeface="Arial" panose="020B0604020202020204" pitchFamily="34" charset="0"/>
        <a:buChar char="•"/>
        <a:defRPr sz="4201" kern="1200">
          <a:solidFill>
            <a:schemeClr val="tx1"/>
          </a:solidFill>
          <a:latin typeface="+mn-lt"/>
          <a:ea typeface="+mn-ea"/>
          <a:cs typeface="+mn-cs"/>
        </a:defRPr>
      </a:lvl1pPr>
      <a:lvl2pPr marL="1028752" indent="-342918" algn="l" defTabSz="1371668" rtl="0" eaLnBrk="1" latinLnBrk="0" hangingPunct="1">
        <a:lnSpc>
          <a:spcPct val="90000"/>
        </a:lnSpc>
        <a:spcBef>
          <a:spcPts val="749"/>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68" rtl="0" eaLnBrk="1" latinLnBrk="0" hangingPunct="1">
        <a:lnSpc>
          <a:spcPct val="90000"/>
        </a:lnSpc>
        <a:spcBef>
          <a:spcPts val="749"/>
        </a:spcBef>
        <a:buFont typeface="Arial" panose="020B0604020202020204" pitchFamily="34" charset="0"/>
        <a:buChar char="•"/>
        <a:defRPr sz="2999" kern="1200">
          <a:solidFill>
            <a:schemeClr val="tx1"/>
          </a:solidFill>
          <a:latin typeface="+mn-lt"/>
          <a:ea typeface="+mn-ea"/>
          <a:cs typeface="+mn-cs"/>
        </a:defRPr>
      </a:lvl3pPr>
      <a:lvl4pPr marL="240041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4pPr>
      <a:lvl5pPr marL="3086255"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5pPr>
      <a:lvl6pPr marL="377208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6pPr>
      <a:lvl7pPr marL="445792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7pPr>
      <a:lvl8pPr marL="5143757"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8pPr>
      <a:lvl9pPr marL="582959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8" rtl="0" eaLnBrk="1" latinLnBrk="0" hangingPunct="1">
        <a:defRPr sz="2700" kern="1200">
          <a:solidFill>
            <a:schemeClr val="tx1"/>
          </a:solidFill>
          <a:latin typeface="+mn-lt"/>
          <a:ea typeface="+mn-ea"/>
          <a:cs typeface="+mn-cs"/>
        </a:defRPr>
      </a:lvl1pPr>
      <a:lvl2pPr marL="685834" algn="l" defTabSz="1371668" rtl="0" eaLnBrk="1" latinLnBrk="0" hangingPunct="1">
        <a:defRPr sz="2700" kern="1200">
          <a:solidFill>
            <a:schemeClr val="tx1"/>
          </a:solidFill>
          <a:latin typeface="+mn-lt"/>
          <a:ea typeface="+mn-ea"/>
          <a:cs typeface="+mn-cs"/>
        </a:defRPr>
      </a:lvl2pPr>
      <a:lvl3pPr marL="1371668" algn="l" defTabSz="1371668" rtl="0" eaLnBrk="1" latinLnBrk="0" hangingPunct="1">
        <a:defRPr sz="2700" kern="1200">
          <a:solidFill>
            <a:schemeClr val="tx1"/>
          </a:solidFill>
          <a:latin typeface="+mn-lt"/>
          <a:ea typeface="+mn-ea"/>
          <a:cs typeface="+mn-cs"/>
        </a:defRPr>
      </a:lvl3pPr>
      <a:lvl4pPr marL="2057504" algn="l" defTabSz="1371668" rtl="0" eaLnBrk="1" latinLnBrk="0" hangingPunct="1">
        <a:defRPr sz="2700" kern="1200">
          <a:solidFill>
            <a:schemeClr val="tx1"/>
          </a:solidFill>
          <a:latin typeface="+mn-lt"/>
          <a:ea typeface="+mn-ea"/>
          <a:cs typeface="+mn-cs"/>
        </a:defRPr>
      </a:lvl4pPr>
      <a:lvl5pPr marL="2743337" algn="l" defTabSz="1371668" rtl="0" eaLnBrk="1" latinLnBrk="0" hangingPunct="1">
        <a:defRPr sz="2700" kern="1200">
          <a:solidFill>
            <a:schemeClr val="tx1"/>
          </a:solidFill>
          <a:latin typeface="+mn-lt"/>
          <a:ea typeface="+mn-ea"/>
          <a:cs typeface="+mn-cs"/>
        </a:defRPr>
      </a:lvl5pPr>
      <a:lvl6pPr marL="3429171" algn="l" defTabSz="1371668" rtl="0" eaLnBrk="1" latinLnBrk="0" hangingPunct="1">
        <a:defRPr sz="2700" kern="1200">
          <a:solidFill>
            <a:schemeClr val="tx1"/>
          </a:solidFill>
          <a:latin typeface="+mn-lt"/>
          <a:ea typeface="+mn-ea"/>
          <a:cs typeface="+mn-cs"/>
        </a:defRPr>
      </a:lvl6pPr>
      <a:lvl7pPr marL="4115005" algn="l" defTabSz="1371668" rtl="0" eaLnBrk="1" latinLnBrk="0" hangingPunct="1">
        <a:defRPr sz="2700" kern="1200">
          <a:solidFill>
            <a:schemeClr val="tx1"/>
          </a:solidFill>
          <a:latin typeface="+mn-lt"/>
          <a:ea typeface="+mn-ea"/>
          <a:cs typeface="+mn-cs"/>
        </a:defRPr>
      </a:lvl7pPr>
      <a:lvl8pPr marL="4800841" algn="l" defTabSz="1371668" rtl="0" eaLnBrk="1" latinLnBrk="0" hangingPunct="1">
        <a:defRPr sz="2700" kern="1200">
          <a:solidFill>
            <a:schemeClr val="tx1"/>
          </a:solidFill>
          <a:latin typeface="+mn-lt"/>
          <a:ea typeface="+mn-ea"/>
          <a:cs typeface="+mn-cs"/>
        </a:defRPr>
      </a:lvl8pPr>
      <a:lvl9pPr marL="5486675" algn="l" defTabSz="137166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microsoft.com/office/2007/relationships/media" Target="../media/media2.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4a"/><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5.m4a"/><Relationship Id="rId7" Type="http://schemas.openxmlformats.org/officeDocument/2006/relationships/image" Target="../media/image23.png"/><Relationship Id="rId2" Type="http://schemas.microsoft.com/office/2007/relationships/media" Target="../media/media14.mp4"/><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7.m4a"/><Relationship Id="rId7" Type="http://schemas.openxmlformats.org/officeDocument/2006/relationships/image" Target="../media/image24.png"/><Relationship Id="rId2" Type="http://schemas.microsoft.com/office/2007/relationships/media" Target="../media/media16.mp4"/><Relationship Id="rId1" Type="http://schemas.openxmlformats.org/officeDocument/2006/relationships/video" Target="NULL" TargetMode="Externa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audio" Target="../media/media17.m4a"/></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8.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8.m4a"/></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0.m4a"/><Relationship Id="rId7" Type="http://schemas.openxmlformats.org/officeDocument/2006/relationships/image" Target="../media/image25.png"/><Relationship Id="rId2" Type="http://schemas.microsoft.com/office/2007/relationships/media" Target="../media/media19.mp4"/><Relationship Id="rId1" Type="http://schemas.openxmlformats.org/officeDocument/2006/relationships/video" Target="NULL" TargetMode="Externa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0.m4a"/></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1.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jpeg"/><Relationship Id="rId11" Type="http://schemas.openxmlformats.org/officeDocument/2006/relationships/image" Target="../media/image6.png"/><Relationship Id="rId5" Type="http://schemas.openxmlformats.org/officeDocument/2006/relationships/notesSlide" Target="../notesSlides/notesSlide3.xml"/><Relationship Id="rId10" Type="http://schemas.openxmlformats.org/officeDocument/2006/relationships/image" Target="../media/image14.pn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7.m4a"/><Relationship Id="rId7" Type="http://schemas.openxmlformats.org/officeDocument/2006/relationships/image" Target="../media/image17.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9.m4a"/><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1.m4a"/><Relationship Id="rId7" Type="http://schemas.openxmlformats.org/officeDocument/2006/relationships/image" Target="../media/image20.png"/><Relationship Id="rId2" Type="http://schemas.microsoft.com/office/2007/relationships/media" Target="../media/media10.mp4"/><Relationship Id="rId1" Type="http://schemas.openxmlformats.org/officeDocument/2006/relationships/video" Target="NULL" TargetMode="Externa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13.m4a"/><Relationship Id="rId7" Type="http://schemas.openxmlformats.org/officeDocument/2006/relationships/image" Target="../media/image21.png"/><Relationship Id="rId2" Type="http://schemas.microsoft.com/office/2007/relationships/media" Target="../media/media12.mp4"/><Relationship Id="rId1" Type="http://schemas.openxmlformats.org/officeDocument/2006/relationships/video" Target="NULL" TargetMode="Externa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3.m4a"/><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8991984"/>
            <a:ext cx="18288000" cy="1295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endParaRPr lang="en-US" sz="2333">
              <a:solidFill>
                <a:prstClr val="white"/>
              </a:solidFill>
            </a:endParaRPr>
          </a:p>
        </p:txBody>
      </p:sp>
      <p:sp>
        <p:nvSpPr>
          <p:cNvPr id="6" name="Rectangle 5"/>
          <p:cNvSpPr/>
          <p:nvPr/>
        </p:nvSpPr>
        <p:spPr>
          <a:xfrm>
            <a:off x="0" y="-1"/>
            <a:ext cx="18288000" cy="2444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endParaRPr lang="en-US" sz="2333">
              <a:solidFill>
                <a:prstClr val="white"/>
              </a:solidFill>
            </a:endParaRPr>
          </a:p>
        </p:txBody>
      </p:sp>
      <p:sp>
        <p:nvSpPr>
          <p:cNvPr id="11" name="Rectangle 10"/>
          <p:cNvSpPr/>
          <p:nvPr/>
        </p:nvSpPr>
        <p:spPr>
          <a:xfrm>
            <a:off x="7550136" y="3029804"/>
            <a:ext cx="8488044" cy="715581"/>
          </a:xfrm>
          <a:prstGeom prst="rect">
            <a:avLst/>
          </a:prstGeom>
        </p:spPr>
        <p:txBody>
          <a:bodyPr wrap="square">
            <a:spAutoFit/>
          </a:bodyPr>
          <a:lstStyle/>
          <a:p>
            <a:pPr algn="ctr" defTabSz="1185062"/>
            <a:r>
              <a:rPr lang="en-US" sz="4050" b="1">
                <a:solidFill>
                  <a:srgbClr val="FFFFFF"/>
                </a:solidFill>
                <a:ea typeface="Times New Roman" panose="02020603050405020304" pitchFamily="18" charset="0"/>
                <a:cs typeface="Times New Roman" panose="02020603050405020304" pitchFamily="18" charset="0"/>
              </a:rPr>
              <a:t> </a:t>
            </a:r>
            <a:endParaRPr lang="en-US" sz="7200" b="1">
              <a:solidFill>
                <a:srgbClr val="FFFFFF"/>
              </a:solidFill>
              <a:latin typeface="Tahoma" panose="020B0604030504040204" pitchFamily="34" charset="0"/>
              <a:ea typeface="Times New Roman" panose="02020603050405020304" pitchFamily="18" charset="0"/>
              <a:cs typeface="Times New Roman" panose="02020603050405020304" pitchFamily="18" charset="0"/>
            </a:endParaRPr>
          </a:p>
        </p:txBody>
      </p:sp>
      <p:pic>
        <p:nvPicPr>
          <p:cNvPr id="8"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4503.25"/>
                  <p14:fade out="2000"/>
                </p14:media>
              </p:ext>
            </p:extLst>
          </p:nvPr>
        </p:nvPicPr>
        <p:blipFill>
          <a:blip r:embed="rId7"/>
          <a:stretch>
            <a:fillRect/>
          </a:stretch>
        </p:blipFill>
        <p:spPr>
          <a:xfrm>
            <a:off x="17322800" y="8352220"/>
            <a:ext cx="487363" cy="487363"/>
          </a:xfrm>
          <a:prstGeom prst="rect">
            <a:avLst/>
          </a:prstGeom>
        </p:spPr>
      </p:pic>
      <p:sp>
        <p:nvSpPr>
          <p:cNvPr id="10" name="TextBox 9">
            <a:extLst>
              <a:ext uri="{FF2B5EF4-FFF2-40B4-BE49-F238E27FC236}">
                <a16:creationId xmlns:a16="http://schemas.microsoft.com/office/drawing/2014/main" id="{4E29DB5F-26E8-4F35-B4F7-C794D4FCFD9D}"/>
              </a:ext>
            </a:extLst>
          </p:cNvPr>
          <p:cNvSpPr txBox="1"/>
          <p:nvPr/>
        </p:nvSpPr>
        <p:spPr>
          <a:xfrm>
            <a:off x="7550136" y="3390900"/>
            <a:ext cx="9975864" cy="3785652"/>
          </a:xfrm>
          <a:prstGeom prst="rect">
            <a:avLst/>
          </a:prstGeom>
          <a:noFill/>
        </p:spPr>
        <p:txBody>
          <a:bodyPr wrap="square" rtlCol="0">
            <a:spAutoFit/>
          </a:bodyPr>
          <a:lstStyle/>
          <a:p>
            <a:r>
              <a:rPr lang="en-US" sz="8000">
                <a:solidFill>
                  <a:schemeClr val="bg1"/>
                </a:solidFill>
              </a:rPr>
              <a:t>Dried blood spot collection from venipuncture</a:t>
            </a:r>
          </a:p>
        </p:txBody>
      </p:sp>
      <p:pic>
        <p:nvPicPr>
          <p:cNvPr id="18" name="Picture 17">
            <a:extLst>
              <a:ext uri="{FF2B5EF4-FFF2-40B4-BE49-F238E27FC236}">
                <a16:creationId xmlns:a16="http://schemas.microsoft.com/office/drawing/2014/main" id="{62CD5303-3F6A-4929-868F-16C87D04B12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16200000">
            <a:off x="7927847" y="-7915565"/>
            <a:ext cx="2444589" cy="18275717"/>
          </a:xfrm>
          <a:prstGeom prst="rect">
            <a:avLst/>
          </a:prstGeom>
        </p:spPr>
      </p:pic>
      <p:sp>
        <p:nvSpPr>
          <p:cNvPr id="12" name="Rectangle 11"/>
          <p:cNvSpPr/>
          <p:nvPr/>
        </p:nvSpPr>
        <p:spPr>
          <a:xfrm>
            <a:off x="1326733" y="-46055"/>
            <a:ext cx="4756930" cy="6691176"/>
          </a:xfrm>
          <a:prstGeom prst="rect">
            <a:avLst/>
          </a:prstGeom>
          <a:solidFill>
            <a:srgbClr val="DE9F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85062"/>
            <a:r>
              <a:rPr lang="en-US" sz="5400" b="1">
                <a:solidFill>
                  <a:srgbClr val="FFFFFF"/>
                </a:solidFill>
                <a:ea typeface="Times New Roman" panose="02020603050405020304" pitchFamily="18" charset="0"/>
                <a:cs typeface="Times New Roman" panose="02020603050405020304" pitchFamily="18" charset="0"/>
              </a:rPr>
              <a:t>Drug Resistance Testing </a:t>
            </a:r>
          </a:p>
          <a:p>
            <a:pPr algn="ctr" defTabSz="1185062"/>
            <a:r>
              <a:rPr lang="en-US" sz="5400" b="1">
                <a:solidFill>
                  <a:srgbClr val="FFFFFF"/>
                </a:solidFill>
                <a:ea typeface="Times New Roman" panose="02020603050405020304" pitchFamily="18" charset="0"/>
                <a:cs typeface="Times New Roman" panose="02020603050405020304" pitchFamily="18" charset="0"/>
              </a:rPr>
              <a:t>for PrEP Seroconverters</a:t>
            </a:r>
          </a:p>
        </p:txBody>
      </p:sp>
      <p:pic>
        <p:nvPicPr>
          <p:cNvPr id="4" name="Audio 3">
            <a:hlinkClick r:id="" action="ppaction://media"/>
            <a:extLst>
              <a:ext uri="{FF2B5EF4-FFF2-40B4-BE49-F238E27FC236}">
                <a16:creationId xmlns:a16="http://schemas.microsoft.com/office/drawing/2014/main" id="{121ED3C6-230B-7448-A261-D3172FE9AAD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322800" y="9321800"/>
            <a:ext cx="812800" cy="812800"/>
          </a:xfrm>
          <a:prstGeom prst="rect">
            <a:avLst/>
          </a:prstGeom>
        </p:spPr>
      </p:pic>
      <p:pic>
        <p:nvPicPr>
          <p:cNvPr id="3" name="Picture 2" descr="Logo, company name&#10;&#10;Description automatically generated">
            <a:extLst>
              <a:ext uri="{FF2B5EF4-FFF2-40B4-BE49-F238E27FC236}">
                <a16:creationId xmlns:a16="http://schemas.microsoft.com/office/drawing/2014/main" id="{8C9033FB-C7A1-1570-CD97-B2636E8E9B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6415" y="8990811"/>
            <a:ext cx="8007838" cy="1295018"/>
          </a:xfrm>
          <a:prstGeom prst="rect">
            <a:avLst/>
          </a:prstGeom>
        </p:spPr>
      </p:pic>
    </p:spTree>
    <p:extLst>
      <p:ext uri="{BB962C8B-B14F-4D97-AF65-F5344CB8AC3E}">
        <p14:creationId xmlns:p14="http://schemas.microsoft.com/office/powerpoint/2010/main" val="1803063780"/>
      </p:ext>
    </p:extLst>
  </p:cSld>
  <p:clrMapOvr>
    <a:masterClrMapping/>
  </p:clrMapOvr>
  <mc:AlternateContent xmlns:mc="http://schemas.openxmlformats.org/markup-compatibility/2006" xmlns:p14="http://schemas.microsoft.com/office/powerpoint/2010/main">
    <mc:Choice Requires="p14">
      <p:transition spd="slow" p14:dur="2000" advTm="11478"/>
    </mc:Choice>
    <mc:Fallback xmlns="">
      <p:transition spd="slow" advTm="11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00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audio>
              <p:cMediaNode vol="20000">
                <p:cTn id="11"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5-capping tube.MOV">
            <a:hlinkClick r:id="" action="ppaction://media"/>
          </p:cNvPr>
          <p:cNvPicPr>
            <a:picLocks noGrp="1" noChangeAspect="1"/>
          </p:cNvPicPr>
          <p:nvPr>
            <p:ph idx="1"/>
            <a:videoFile r:link="rId1"/>
            <p:extLst>
              <p:ext uri="{DAA4B4D4-6D71-4841-9C94-3DE7FCFB9230}">
                <p14:media xmlns:p14="http://schemas.microsoft.com/office/powerpoint/2010/main" r:embed="rId2">
                  <p14:trim st="533"/>
                </p14:media>
              </p:ext>
            </p:extLst>
          </p:nvPr>
        </p:nvPicPr>
        <p:blipFill>
          <a:blip r:embed="rId7"/>
          <a:stretch>
            <a:fillRect/>
          </a:stretch>
        </p:blipFill>
        <p:spPr>
          <a:xfrm>
            <a:off x="-3175" y="0"/>
            <a:ext cx="18291175" cy="10288588"/>
          </a:xfrm>
        </p:spPr>
      </p:pic>
      <p:sp>
        <p:nvSpPr>
          <p:cNvPr id="5" name="TextBox 4"/>
          <p:cNvSpPr txBox="1"/>
          <p:nvPr/>
        </p:nvSpPr>
        <p:spPr>
          <a:xfrm>
            <a:off x="-23957" y="224526"/>
            <a:ext cx="18311957" cy="1006301"/>
          </a:xfrm>
          <a:prstGeom prst="rect">
            <a:avLst/>
          </a:prstGeom>
        </p:spPr>
        <p:txBody>
          <a:bodyPr vert="horz" lIns="91440" tIns="45720" rIns="91440" bIns="45720" rtlCol="0" anchor="ctr">
            <a:normAutofit/>
          </a:bodyPr>
          <a:lstStyle>
            <a:lvl1pPr algn="ctr" defTabSz="1371668">
              <a:lnSpc>
                <a:spcPct val="90000"/>
              </a:lnSpc>
              <a:spcBef>
                <a:spcPct val="0"/>
              </a:spcBef>
              <a:buNone/>
              <a:defRPr sz="6599">
                <a:solidFill>
                  <a:schemeClr val="bg1"/>
                </a:solidFill>
                <a:latin typeface="+mj-lt"/>
                <a:ea typeface="+mj-ea"/>
                <a:cs typeface="+mj-cs"/>
              </a:defRPr>
            </a:lvl1pPr>
          </a:lstStyle>
          <a:p>
            <a:r>
              <a:rPr lang="en-US"/>
              <a:t>Spot the second card and cap the tube</a:t>
            </a:r>
          </a:p>
        </p:txBody>
      </p:sp>
      <p:pic>
        <p:nvPicPr>
          <p:cNvPr id="8" name="Audio 7">
            <a:hlinkClick r:id="" action="ppaction://media"/>
            <a:extLst>
              <a:ext uri="{FF2B5EF4-FFF2-40B4-BE49-F238E27FC236}">
                <a16:creationId xmlns:a16="http://schemas.microsoft.com/office/drawing/2014/main" id="{95707218-26ED-544E-886E-26FFDC9C82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89987119"/>
      </p:ext>
    </p:extLst>
  </p:cSld>
  <p:clrMapOvr>
    <a:masterClrMapping/>
  </p:clrMapOvr>
  <mc:AlternateContent xmlns:mc="http://schemas.openxmlformats.org/markup-compatibility/2006" xmlns:p14="http://schemas.microsoft.com/office/powerpoint/2010/main">
    <mc:Choice Requires="p14">
      <p:transition spd="med" p14:dur="700" advTm="10994">
        <p:fade/>
      </p:transition>
    </mc:Choice>
    <mc:Fallback xmlns="">
      <p:transition spd="med" advTm="109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5" objId="4"/>
        <p14:stopEvt time="10427"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oot ">
            <a:hlinkClick r:id="" action="ppaction://media"/>
          </p:cNvPr>
          <p:cNvPicPr>
            <a:picLocks noGrp="1" noChangeAspect="1"/>
          </p:cNvPicPr>
          <p:nvPr>
            <p:ph idx="1"/>
            <a:videoFile r:link="rId1"/>
            <p:extLst>
              <p:ext uri="{DAA4B4D4-6D71-4841-9C94-3DE7FCFB9230}">
                <p14:media xmlns:p14="http://schemas.microsoft.com/office/powerpoint/2010/main" r:embed="rId2">
                  <p14:trim st="1148" end="1868.3333"/>
                </p14:media>
              </p:ext>
            </p:extLst>
          </p:nvPr>
        </p:nvPicPr>
        <p:blipFill>
          <a:blip r:embed="rId7"/>
          <a:stretch>
            <a:fillRect/>
          </a:stretch>
        </p:blipFill>
        <p:spPr>
          <a:xfrm>
            <a:off x="0" y="-64533"/>
            <a:ext cx="18288000" cy="10351533"/>
          </a:xfrm>
        </p:spPr>
      </p:pic>
      <p:sp>
        <p:nvSpPr>
          <p:cNvPr id="2" name="Title 1"/>
          <p:cNvSpPr>
            <a:spLocks noGrp="1"/>
          </p:cNvSpPr>
          <p:nvPr>
            <p:ph type="title"/>
          </p:nvPr>
        </p:nvSpPr>
        <p:spPr>
          <a:xfrm>
            <a:off x="1257300" y="24244"/>
            <a:ext cx="15773400" cy="1988345"/>
          </a:xfrm>
        </p:spPr>
        <p:txBody>
          <a:bodyPr/>
          <a:lstStyle/>
          <a:p>
            <a:pPr algn="ctr"/>
            <a:r>
              <a:rPr lang="en-US">
                <a:solidFill>
                  <a:schemeClr val="bg1"/>
                </a:solidFill>
              </a:rPr>
              <a:t>Dry the cards for at least 3 hours or overnight</a:t>
            </a:r>
          </a:p>
        </p:txBody>
      </p:sp>
      <p:pic>
        <p:nvPicPr>
          <p:cNvPr id="7" name="Audio 6">
            <a:hlinkClick r:id="" action="ppaction://media"/>
            <a:extLst>
              <a:ext uri="{FF2B5EF4-FFF2-40B4-BE49-F238E27FC236}">
                <a16:creationId xmlns:a16="http://schemas.microsoft.com/office/drawing/2014/main" id="{29515B57-D12F-B44E-9EE4-21D22F08D8F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04490061"/>
      </p:ext>
    </p:extLst>
  </p:cSld>
  <p:clrMapOvr>
    <a:masterClrMapping/>
  </p:clrMapOvr>
  <mc:AlternateContent xmlns:mc="http://schemas.openxmlformats.org/markup-compatibility/2006" xmlns:p14="http://schemas.microsoft.com/office/powerpoint/2010/main">
    <mc:Choice Requires="p14">
      <p:transition spd="slow" p14:dur="2000" advTm="25120"/>
    </mc:Choice>
    <mc:Fallback xmlns="">
      <p:transition spd="slow" advTm="25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598" objId="4"/>
        <p14:stopEvt time="22946"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924300"/>
            <a:ext cx="15773400" cy="1988345"/>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pPr algn="ctr"/>
            <a:r>
              <a:rPr lang="en-US" b="1">
                <a:solidFill>
                  <a:srgbClr val="DE9F3B"/>
                </a:solidFill>
                <a:effectLst>
                  <a:outerShdw blurRad="38100" dist="38100" dir="2700000" algn="tl">
                    <a:srgbClr val="000000">
                      <a:alpha val="43137"/>
                    </a:srgbClr>
                  </a:outerShdw>
                </a:effectLst>
              </a:rPr>
              <a:t>Preparing for Shipment</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3500"/>
                </p14:media>
              </p:ext>
            </p:extLst>
          </p:nvPr>
        </p:nvPicPr>
        <p:blipFill>
          <a:blip r:embed="rId7"/>
          <a:stretch>
            <a:fillRect/>
          </a:stretch>
        </p:blipFill>
        <p:spPr>
          <a:xfrm>
            <a:off x="18440400" y="114300"/>
            <a:ext cx="487363" cy="487363"/>
          </a:xfrm>
          <a:prstGeom prst="rect">
            <a:avLst/>
          </a:prstGeom>
        </p:spPr>
      </p:pic>
      <p:pic>
        <p:nvPicPr>
          <p:cNvPr id="7" name="Audio 6">
            <a:hlinkClick r:id="" action="ppaction://media"/>
            <a:extLst>
              <a:ext uri="{FF2B5EF4-FFF2-40B4-BE49-F238E27FC236}">
                <a16:creationId xmlns:a16="http://schemas.microsoft.com/office/drawing/2014/main" id="{C7F10F2C-B7F5-C342-8C58-261B00C1C8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69495432"/>
      </p:ext>
    </p:extLst>
  </p:cSld>
  <p:clrMapOvr>
    <a:masterClrMapping/>
  </p:clrMapOvr>
  <mc:AlternateContent xmlns:mc="http://schemas.openxmlformats.org/markup-compatibility/2006" xmlns:p14="http://schemas.microsoft.com/office/powerpoint/2010/main">
    <mc:Choice Requires="p14">
      <p:transition spd="med" p14:dur="700" advTm="1697">
        <p:fade/>
      </p:transition>
    </mc:Choice>
    <mc:Fallback xmlns="">
      <p:transition spd="med" advTm="16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oot ">
            <a:hlinkClick r:id="" action="ppaction://media"/>
          </p:cNvPr>
          <p:cNvPicPr>
            <a:picLocks noGrp="1" noChangeAspect="1"/>
          </p:cNvPicPr>
          <p:nvPr>
            <p:ph idx="1"/>
            <a:videoFile r:link="rId1"/>
            <p:extLst>
              <p:ext uri="{DAA4B4D4-6D71-4841-9C94-3DE7FCFB9230}">
                <p14:media xmlns:p14="http://schemas.microsoft.com/office/powerpoint/2010/main" r:embed="rId2">
                  <p14:trim st="697" end="2887.6666"/>
                </p14:media>
              </p:ext>
            </p:extLst>
          </p:nvPr>
        </p:nvPicPr>
        <p:blipFill>
          <a:blip r:embed="rId7"/>
          <a:stretch>
            <a:fillRect/>
          </a:stretch>
        </p:blipFill>
        <p:spPr>
          <a:xfrm>
            <a:off x="533400" y="2088730"/>
            <a:ext cx="11887200" cy="66916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13854" y="0"/>
            <a:ext cx="18274145" cy="1988345"/>
          </a:xfrm>
        </p:spPr>
        <p:txBody>
          <a:bodyPr/>
          <a:lstStyle/>
          <a:p>
            <a:pPr algn="ctr"/>
            <a:r>
              <a:rPr lang="en-US" b="1">
                <a:solidFill>
                  <a:srgbClr val="DE9F3B"/>
                </a:solidFill>
                <a:effectLst>
                  <a:outerShdw blurRad="38100" dist="38100" dir="2700000" algn="tl">
                    <a:srgbClr val="000000">
                      <a:alpha val="43137"/>
                    </a:srgbClr>
                  </a:outerShdw>
                </a:effectLst>
              </a:rPr>
              <a:t>Items to Ship</a:t>
            </a:r>
          </a:p>
        </p:txBody>
      </p:sp>
      <p:sp>
        <p:nvSpPr>
          <p:cNvPr id="5" name="Content Placeholder 2"/>
          <p:cNvSpPr txBox="1">
            <a:spLocks/>
          </p:cNvSpPr>
          <p:nvPr/>
        </p:nvSpPr>
        <p:spPr>
          <a:xfrm>
            <a:off x="12649200" y="2826075"/>
            <a:ext cx="5486400" cy="5216929"/>
          </a:xfrm>
          <a:prstGeom prst="rect">
            <a:avLst/>
          </a:prstGeom>
        </p:spPr>
        <p:txBody>
          <a:bodyPr vert="horz" lIns="91440" tIns="45720" rIns="91440" bIns="45720" rtlCol="0" anchor="t">
            <a:normAutofit/>
          </a:bodyPr>
          <a:lstStyle>
            <a:lvl1pPr marL="342918" indent="-342918" algn="l" defTabSz="1371668" rtl="0" eaLnBrk="1" latinLnBrk="0" hangingPunct="1">
              <a:lnSpc>
                <a:spcPct val="90000"/>
              </a:lnSpc>
              <a:spcBef>
                <a:spcPts val="1501"/>
              </a:spcBef>
              <a:buFont typeface="Arial" panose="020B0604020202020204" pitchFamily="34" charset="0"/>
              <a:buChar char="•"/>
              <a:defRPr sz="4201" kern="1200">
                <a:solidFill>
                  <a:schemeClr val="tx1"/>
                </a:solidFill>
                <a:latin typeface="+mn-lt"/>
                <a:ea typeface="+mn-ea"/>
                <a:cs typeface="+mn-cs"/>
              </a:defRPr>
            </a:lvl1pPr>
            <a:lvl2pPr marL="1028752" indent="-342918" algn="l" defTabSz="1371668" rtl="0" eaLnBrk="1" latinLnBrk="0" hangingPunct="1">
              <a:lnSpc>
                <a:spcPct val="90000"/>
              </a:lnSpc>
              <a:spcBef>
                <a:spcPts val="749"/>
              </a:spcBef>
              <a:buFont typeface="Arial" panose="020B0604020202020204" pitchFamily="34" charset="0"/>
              <a:buChar char="•"/>
              <a:defRPr sz="3600" kern="1200">
                <a:solidFill>
                  <a:schemeClr val="tx1"/>
                </a:solidFill>
                <a:latin typeface="+mn-lt"/>
                <a:ea typeface="+mn-ea"/>
                <a:cs typeface="+mn-cs"/>
              </a:defRPr>
            </a:lvl2pPr>
            <a:lvl3pPr marL="1714586" indent="-342918" algn="l" defTabSz="1371668" rtl="0" eaLnBrk="1" latinLnBrk="0" hangingPunct="1">
              <a:lnSpc>
                <a:spcPct val="90000"/>
              </a:lnSpc>
              <a:spcBef>
                <a:spcPts val="749"/>
              </a:spcBef>
              <a:buFont typeface="Arial" panose="020B0604020202020204" pitchFamily="34" charset="0"/>
              <a:buChar char="•"/>
              <a:defRPr sz="2999" kern="1200">
                <a:solidFill>
                  <a:schemeClr val="tx1"/>
                </a:solidFill>
                <a:latin typeface="+mn-lt"/>
                <a:ea typeface="+mn-ea"/>
                <a:cs typeface="+mn-cs"/>
              </a:defRPr>
            </a:lvl3pPr>
            <a:lvl4pPr marL="240041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4pPr>
            <a:lvl5pPr marL="3086255"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5pPr>
            <a:lvl6pPr marL="3772089"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6pPr>
            <a:lvl7pPr marL="445792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7pPr>
            <a:lvl8pPr marL="5143757"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8pPr>
            <a:lvl9pPr marL="5829593" indent="-342918" algn="l" defTabSz="1371668" rtl="0" eaLnBrk="1" latinLnBrk="0" hangingPunct="1">
              <a:lnSpc>
                <a:spcPct val="90000"/>
              </a:lnSpc>
              <a:spcBef>
                <a:spcPts val="749"/>
              </a:spcBef>
              <a:buFont typeface="Arial" panose="020B0604020202020204" pitchFamily="34" charset="0"/>
              <a:buChar char="•"/>
              <a:defRPr sz="2700" kern="1200">
                <a:solidFill>
                  <a:schemeClr val="tx1"/>
                </a:solidFill>
                <a:latin typeface="+mn-lt"/>
                <a:ea typeface="+mn-ea"/>
                <a:cs typeface="+mn-cs"/>
              </a:defRPr>
            </a:lvl9pPr>
          </a:lstStyle>
          <a:p>
            <a:pPr marL="342900" indent="-342900"/>
            <a:r>
              <a:rPr lang="en-US" sz="4400" dirty="0">
                <a:solidFill>
                  <a:schemeClr val="accent1">
                    <a:lumMod val="60000"/>
                    <a:lumOff val="40000"/>
                  </a:schemeClr>
                </a:solidFill>
              </a:rPr>
              <a:t>Envelope includes:</a:t>
            </a:r>
          </a:p>
          <a:p>
            <a:pPr marL="1028734" lvl="1" indent="-342900"/>
            <a:r>
              <a:rPr lang="en-US" sz="3799" dirty="0">
                <a:solidFill>
                  <a:schemeClr val="accent1">
                    <a:lumMod val="60000"/>
                    <a:lumOff val="40000"/>
                  </a:schemeClr>
                </a:solidFill>
              </a:rPr>
              <a:t>Sealed plastic bag with DBS cards, Desiccant, Humidity Indicator</a:t>
            </a:r>
            <a:endParaRPr lang="en-US" dirty="0"/>
          </a:p>
          <a:p>
            <a:pPr marL="1028700" lvl="1" indent="-342900">
              <a:lnSpc>
                <a:spcPct val="150000"/>
              </a:lnSpc>
            </a:pPr>
            <a:r>
              <a:rPr lang="en-US" sz="3800" dirty="0">
                <a:solidFill>
                  <a:schemeClr val="accent1">
                    <a:lumMod val="60000"/>
                    <a:lumOff val="40000"/>
                  </a:schemeClr>
                </a:solidFill>
              </a:rPr>
              <a:t>Case report form</a:t>
            </a:r>
          </a:p>
          <a:p>
            <a:pPr marL="1028700" lvl="1" indent="-342900">
              <a:lnSpc>
                <a:spcPct val="150000"/>
              </a:lnSpc>
            </a:pPr>
            <a:r>
              <a:rPr lang="en-US" sz="3800" dirty="0">
                <a:solidFill>
                  <a:schemeClr val="accent1">
                    <a:lumMod val="60000"/>
                    <a:lumOff val="40000"/>
                  </a:schemeClr>
                </a:solidFill>
              </a:rPr>
              <a:t>Lab requisition form</a:t>
            </a:r>
          </a:p>
          <a:p>
            <a:pPr marL="342900" indent="-342900"/>
            <a:endParaRPr lang="en-US" dirty="0">
              <a:cs typeface="Calibri" panose="020F0502020204030204"/>
            </a:endParaRPr>
          </a:p>
        </p:txBody>
      </p:sp>
      <p:sp>
        <p:nvSpPr>
          <p:cNvPr id="3" name="Rectangle 2"/>
          <p:cNvSpPr/>
          <p:nvPr/>
        </p:nvSpPr>
        <p:spPr>
          <a:xfrm>
            <a:off x="0" y="9258300"/>
            <a:ext cx="18288000" cy="707886"/>
          </a:xfrm>
          <a:prstGeom prst="rect">
            <a:avLst/>
          </a:prstGeom>
        </p:spPr>
        <p:txBody>
          <a:bodyPr wrap="square">
            <a:spAutoFit/>
          </a:bodyPr>
          <a:lstStyle/>
          <a:p>
            <a:pPr algn="ctr"/>
            <a:r>
              <a:rPr lang="en-US" sz="4000" b="1"/>
              <a:t>Mail the envelope immediately, or within 3 days.</a:t>
            </a:r>
          </a:p>
        </p:txBody>
      </p:sp>
      <p:pic>
        <p:nvPicPr>
          <p:cNvPr id="8" name="Audio 7">
            <a:hlinkClick r:id="" action="ppaction://media"/>
            <a:extLst>
              <a:ext uri="{FF2B5EF4-FFF2-40B4-BE49-F238E27FC236}">
                <a16:creationId xmlns:a16="http://schemas.microsoft.com/office/drawing/2014/main" id="{4684F890-D456-0A4D-BF91-88610A8D71C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843355753"/>
      </p:ext>
    </p:extLst>
  </p:cSld>
  <p:clrMapOvr>
    <a:masterClrMapping/>
  </p:clrMapOvr>
  <mc:AlternateContent xmlns:mc="http://schemas.openxmlformats.org/markup-compatibility/2006" xmlns:p14="http://schemas.microsoft.com/office/powerpoint/2010/main">
    <mc:Choice Requires="p14">
      <p:transition spd="slow" p14:dur="1500" advTm="56248">
        <p:split orient="vert"/>
      </p:transition>
    </mc:Choice>
    <mc:Fallback xmlns="">
      <p:transition spd="slow" advTm="5624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518" objId="4"/>
        <p14:stopEvt time="5499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527" y="2157845"/>
            <a:ext cx="15773400" cy="7433180"/>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normAutofit/>
          </a:bodyPr>
          <a:lstStyle/>
          <a:p>
            <a:pPr algn="ctr">
              <a:spcBef>
                <a:spcPts val="1501"/>
              </a:spcBef>
            </a:pPr>
            <a:r>
              <a:rPr lang="en-US" sz="6550" b="1">
                <a:solidFill>
                  <a:srgbClr val="DE9F3B"/>
                </a:solidFill>
                <a:effectLst>
                  <a:outerShdw blurRad="38100" dist="38100" dir="2700000" algn="tl">
                    <a:srgbClr val="000000">
                      <a:alpha val="43137"/>
                    </a:srgbClr>
                  </a:outerShdw>
                </a:effectLst>
              </a:rPr>
              <a:t>Thank you!</a:t>
            </a:r>
            <a:br>
              <a:rPr lang="en-US" sz="6550" b="1">
                <a:solidFill>
                  <a:srgbClr val="DE9F3B"/>
                </a:solidFill>
                <a:effectLst>
                  <a:outerShdw blurRad="38100" dist="38100" dir="2700000" algn="tl">
                    <a:srgbClr val="000000">
                      <a:alpha val="43137"/>
                    </a:srgbClr>
                  </a:outerShdw>
                </a:effectLst>
              </a:rPr>
            </a:br>
            <a:br>
              <a:rPr lang="en-US" sz="6550" b="1">
                <a:effectLst>
                  <a:outerShdw blurRad="38100" dist="38100" dir="2700000" algn="tl">
                    <a:srgbClr val="000000">
                      <a:alpha val="43137"/>
                    </a:srgbClr>
                  </a:outerShdw>
                </a:effectLst>
              </a:rPr>
            </a:br>
            <a:r>
              <a:rPr lang="en-US" sz="6550">
                <a:solidFill>
                  <a:schemeClr val="bg1"/>
                </a:solidFill>
                <a:effectLst>
                  <a:outerShdw blurRad="38100" dist="38100" dir="2700000" algn="tl">
                    <a:srgbClr val="000000">
                      <a:alpha val="43137"/>
                    </a:srgbClr>
                  </a:outerShdw>
                </a:effectLst>
                <a:ea typeface="+mn-lt"/>
                <a:cs typeface="+mn-lt"/>
              </a:rPr>
              <a:t>For further information, please visit</a:t>
            </a:r>
          </a:p>
          <a:p>
            <a:pPr algn="ctr">
              <a:spcBef>
                <a:spcPts val="1501"/>
              </a:spcBef>
            </a:pPr>
            <a:r>
              <a:rPr lang="en-US" sz="6550" b="1">
                <a:solidFill>
                  <a:srgbClr val="DE9F3B"/>
                </a:solidFill>
                <a:effectLst>
                  <a:outerShdw blurRad="38100" dist="38100" dir="2700000" algn="tl">
                    <a:srgbClr val="000000">
                      <a:alpha val="43137"/>
                    </a:srgbClr>
                  </a:outerShdw>
                </a:effectLst>
              </a:rPr>
              <a:t>www.prepwatch.org/mosaic-hiv-drug-resistance-monitoring-program/</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3500"/>
                </p14:media>
              </p:ext>
            </p:extLst>
          </p:nvPr>
        </p:nvPicPr>
        <p:blipFill>
          <a:blip r:embed="rId7"/>
          <a:stretch>
            <a:fillRect/>
          </a:stretch>
        </p:blipFill>
        <p:spPr>
          <a:xfrm>
            <a:off x="18440400" y="114300"/>
            <a:ext cx="487363" cy="487363"/>
          </a:xfrm>
          <a:prstGeom prst="rect">
            <a:avLst/>
          </a:prstGeom>
        </p:spPr>
      </p:pic>
      <p:pic>
        <p:nvPicPr>
          <p:cNvPr id="6" name="Audio 5">
            <a:hlinkClick r:id="" action="ppaction://media"/>
            <a:extLst>
              <a:ext uri="{FF2B5EF4-FFF2-40B4-BE49-F238E27FC236}">
                <a16:creationId xmlns:a16="http://schemas.microsoft.com/office/drawing/2014/main" id="{513D280A-172A-1742-BDD6-C3E44C2A034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922229709"/>
      </p:ext>
    </p:extLst>
  </p:cSld>
  <p:clrMapOvr>
    <a:masterClrMapping/>
  </p:clrMapOvr>
  <mc:AlternateContent xmlns:mc="http://schemas.openxmlformats.org/markup-compatibility/2006" xmlns:p14="http://schemas.microsoft.com/office/powerpoint/2010/main">
    <mc:Choice Requires="p14">
      <p:transition spd="med" p14:dur="700" advTm="5682">
        <p:fade/>
      </p:transition>
    </mc:Choice>
    <mc:Fallback xmlns="">
      <p:transition spd="med" advTm="56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094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8800" b="1">
                <a:solidFill>
                  <a:srgbClr val="DE9F3B"/>
                </a:solidFill>
                <a:effectLst>
                  <a:outerShdw blurRad="38100" dist="38100" dir="2700000" algn="tl">
                    <a:srgbClr val="000000">
                      <a:alpha val="43137"/>
                    </a:srgbClr>
                  </a:outerShdw>
                </a:effectLst>
                <a:latin typeface="+mn-lt"/>
              </a:rPr>
              <a:t>Materials Needed</a:t>
            </a:r>
          </a:p>
        </p:txBody>
      </p:sp>
      <p:pic>
        <p:nvPicPr>
          <p:cNvPr id="4" name="Content Placeholder 3" descr="Z:\Act. 1 - Lab\Project Data - Lab\DBS videos\Venipuncture videos\Shoot #2\supplies needed.JPG"/>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tretch/>
        </p:blipFill>
        <p:spPr bwMode="auto">
          <a:xfrm>
            <a:off x="1371600" y="2607207"/>
            <a:ext cx="9601200" cy="67818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238854" y="1915978"/>
            <a:ext cx="5448300" cy="7973593"/>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200" b="1" dirty="0">
                <a:solidFill>
                  <a:schemeClr val="bg1"/>
                </a:solidFill>
              </a:rPr>
              <a:t>Lab requisition form </a:t>
            </a:r>
            <a:endParaRPr lang="en-US" dirty="0">
              <a:solidFill>
                <a:schemeClr val="bg1"/>
              </a:solidFill>
            </a:endParaRPr>
          </a:p>
          <a:p>
            <a:pPr marL="457200" indent="-457200">
              <a:buFont typeface="Arial" panose="020B0604020202020204" pitchFamily="34" charset="0"/>
              <a:buChar char="•"/>
            </a:pPr>
            <a:r>
              <a:rPr lang="en-US" sz="3200" b="1" dirty="0">
                <a:solidFill>
                  <a:schemeClr val="bg1"/>
                </a:solidFill>
                <a:cs typeface="Calibri"/>
              </a:rPr>
              <a:t>Informed consent form</a:t>
            </a: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cs typeface="Calibri"/>
              </a:rPr>
              <a:t>Case report form</a:t>
            </a:r>
            <a:endParaRPr lang="en-US" sz="3200" b="1" dirty="0">
              <a:solidFill>
                <a:schemeClr val="bg1"/>
              </a:solidFill>
            </a:endParaRPr>
          </a:p>
          <a:p>
            <a:pPr marL="457200" indent="-457200">
              <a:buFont typeface="Arial" panose="020B0604020202020204" pitchFamily="34" charset="0"/>
              <a:buChar char="•"/>
            </a:pPr>
            <a:r>
              <a:rPr lang="en-US" sz="3200" b="1" dirty="0">
                <a:solidFill>
                  <a:schemeClr val="bg1"/>
                </a:solidFill>
              </a:rPr>
              <a:t>Gloves</a:t>
            </a:r>
          </a:p>
          <a:p>
            <a:pPr marL="457200" indent="-457200">
              <a:buFont typeface="Arial" panose="020B0604020202020204" pitchFamily="34" charset="0"/>
              <a:buChar char="•"/>
            </a:pPr>
            <a:r>
              <a:rPr lang="en-US" sz="3200" b="1" dirty="0">
                <a:solidFill>
                  <a:schemeClr val="bg1"/>
                </a:solidFill>
              </a:rPr>
              <a:t>Alcohol wipe</a:t>
            </a:r>
          </a:p>
          <a:p>
            <a:pPr marL="457200" indent="-457200">
              <a:buFont typeface="Arial" panose="020B0604020202020204" pitchFamily="34" charset="0"/>
              <a:buChar char="•"/>
            </a:pPr>
            <a:r>
              <a:rPr lang="en-US" sz="3200" b="1" dirty="0">
                <a:solidFill>
                  <a:schemeClr val="bg1"/>
                </a:solidFill>
              </a:rPr>
              <a:t>Tourniquet</a:t>
            </a:r>
          </a:p>
          <a:p>
            <a:pPr marL="457200" indent="-457200">
              <a:buFont typeface="Arial" panose="020B0604020202020204" pitchFamily="34" charset="0"/>
              <a:buChar char="•"/>
            </a:pPr>
            <a:r>
              <a:rPr lang="en-US" sz="3200" b="1" dirty="0">
                <a:solidFill>
                  <a:schemeClr val="bg1"/>
                </a:solidFill>
              </a:rPr>
              <a:t>Blood collection needle</a:t>
            </a:r>
          </a:p>
          <a:p>
            <a:pPr marL="457200" indent="-457200">
              <a:buFont typeface="Arial" panose="020B0604020202020204" pitchFamily="34" charset="0"/>
              <a:buChar char="•"/>
            </a:pPr>
            <a:r>
              <a:rPr lang="en-US" sz="3200" b="1" dirty="0">
                <a:solidFill>
                  <a:schemeClr val="bg1"/>
                </a:solidFill>
              </a:rPr>
              <a:t>Gauze</a:t>
            </a:r>
          </a:p>
          <a:p>
            <a:pPr marL="457200" indent="-457200">
              <a:buFont typeface="Arial" panose="020B0604020202020204" pitchFamily="34" charset="0"/>
              <a:buChar char="•"/>
            </a:pPr>
            <a:r>
              <a:rPr lang="en-US" sz="3200" b="1" dirty="0">
                <a:solidFill>
                  <a:schemeClr val="bg1"/>
                </a:solidFill>
              </a:rPr>
              <a:t>Blood collection tube</a:t>
            </a:r>
          </a:p>
          <a:p>
            <a:pPr marL="457200" indent="-457200">
              <a:buFont typeface="Arial" panose="020B0604020202020204" pitchFamily="34" charset="0"/>
              <a:buChar char="•"/>
            </a:pPr>
            <a:r>
              <a:rPr lang="en-US" sz="3200" b="1" dirty="0">
                <a:solidFill>
                  <a:schemeClr val="bg1"/>
                </a:solidFill>
                <a:cs typeface="Calibri"/>
              </a:rPr>
              <a:t>Pipette</a:t>
            </a:r>
          </a:p>
          <a:p>
            <a:pPr marL="457200" indent="-457200">
              <a:buFont typeface="Arial" panose="020B0604020202020204" pitchFamily="34" charset="0"/>
              <a:buChar char="•"/>
            </a:pPr>
            <a:r>
              <a:rPr lang="en-US" sz="3200" b="1" dirty="0">
                <a:solidFill>
                  <a:schemeClr val="bg1"/>
                </a:solidFill>
              </a:rPr>
              <a:t>Dried blood spot cards</a:t>
            </a:r>
          </a:p>
          <a:p>
            <a:pPr marL="457200" indent="-457200">
              <a:buFont typeface="Arial" panose="020B0604020202020204" pitchFamily="34" charset="0"/>
              <a:buChar char="•"/>
            </a:pPr>
            <a:r>
              <a:rPr lang="en-US" sz="3200" b="1" dirty="0">
                <a:solidFill>
                  <a:schemeClr val="bg1"/>
                </a:solidFill>
              </a:rPr>
              <a:t>Drying rack</a:t>
            </a:r>
          </a:p>
          <a:p>
            <a:pPr marL="457200" indent="-457200">
              <a:buFont typeface="Arial" panose="020B0604020202020204" pitchFamily="34" charset="0"/>
              <a:buChar char="•"/>
            </a:pPr>
            <a:r>
              <a:rPr lang="en-US" sz="3200" b="1" dirty="0">
                <a:solidFill>
                  <a:schemeClr val="bg1"/>
                </a:solidFill>
              </a:rPr>
              <a:t>Sealable bag with desiccant and humidity indicator</a:t>
            </a:r>
          </a:p>
          <a:p>
            <a:pPr marL="457200" indent="-457200">
              <a:buFont typeface="Arial" panose="020B0604020202020204" pitchFamily="34" charset="0"/>
              <a:buChar char="•"/>
            </a:pPr>
            <a:r>
              <a:rPr lang="en-US" sz="3200" b="1" dirty="0">
                <a:solidFill>
                  <a:schemeClr val="bg1"/>
                </a:solidFill>
              </a:rPr>
              <a:t>Shipping envelope</a:t>
            </a:r>
          </a:p>
          <a:p>
            <a:endParaRPr lang="en-US" dirty="0">
              <a:solidFill>
                <a:schemeClr val="bg1"/>
              </a:solidFill>
            </a:endParaRPr>
          </a:p>
        </p:txBody>
      </p:sp>
      <p:pic>
        <p:nvPicPr>
          <p:cNvPr id="3" name="Picture 2"/>
          <p:cNvPicPr>
            <a:picLocks noChangeAspect="1"/>
          </p:cNvPicPr>
          <p:nvPr/>
        </p:nvPicPr>
        <p:blipFill>
          <a:blip r:embed="rId7"/>
          <a:stretch>
            <a:fillRect/>
          </a:stretch>
        </p:blipFill>
        <p:spPr>
          <a:xfrm rot="19137901">
            <a:off x="7394346" y="5256534"/>
            <a:ext cx="1484075" cy="564367"/>
          </a:xfrm>
          <a:prstGeom prst="rect">
            <a:avLst/>
          </a:prstGeom>
        </p:spPr>
      </p:pic>
      <p:pic>
        <p:nvPicPr>
          <p:cNvPr id="9" name="Audio 8">
            <a:hlinkClick r:id="" action="ppaction://media"/>
            <a:extLst>
              <a:ext uri="{FF2B5EF4-FFF2-40B4-BE49-F238E27FC236}">
                <a16:creationId xmlns:a16="http://schemas.microsoft.com/office/drawing/2014/main" id="{4AFA3AFB-CA8B-4248-B190-5DEDEDD1CA0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322800" y="9321800"/>
            <a:ext cx="812800" cy="812800"/>
          </a:xfrm>
          <a:prstGeom prst="rect">
            <a:avLst/>
          </a:prstGeom>
        </p:spPr>
      </p:pic>
    </p:spTree>
    <p:custDataLst>
      <p:tags r:id="rId1"/>
    </p:custDataLst>
    <p:extLst>
      <p:ext uri="{BB962C8B-B14F-4D97-AF65-F5344CB8AC3E}">
        <p14:creationId xmlns:p14="http://schemas.microsoft.com/office/powerpoint/2010/main" val="2132328521"/>
      </p:ext>
    </p:extLst>
  </p:cSld>
  <p:clrMapOvr>
    <a:masterClrMapping/>
  </p:clrMapOvr>
  <mc:AlternateContent xmlns:mc="http://schemas.openxmlformats.org/markup-compatibility/2006" xmlns:p14="http://schemas.microsoft.com/office/powerpoint/2010/main">
    <mc:Choice Requires="p14">
      <p:transition spd="slow" p14:dur="2000" advTm="30178"/>
    </mc:Choice>
    <mc:Fallback xmlns="">
      <p:transition spd="slow" advTm="30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5">
                                            <p:txEl>
                                              <p:pRg st="0" end="0"/>
                                            </p:txEl>
                                          </p:spTgt>
                                        </p:tgtEl>
                                        <p:attrNameLst>
                                          <p:attrName>style.color</p:attrName>
                                        </p:attrNameLst>
                                      </p:cBhvr>
                                      <p:to>
                                        <a:srgbClr val="FFFF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5">
                                            <p:txEl>
                                              <p:pRg st="1" end="1"/>
                                            </p:txEl>
                                          </p:spTgt>
                                        </p:tgtEl>
                                        <p:attrNameLst>
                                          <p:attrName>style.color</p:attrName>
                                        </p:attrNameLst>
                                      </p:cBhvr>
                                      <p:to>
                                        <a:srgbClr val="FFFF00"/>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rgbClr val="FFFF00"/>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5">
                                            <p:txEl>
                                              <p:pRg st="3" end="3"/>
                                            </p:txEl>
                                          </p:spTgt>
                                        </p:tgtEl>
                                        <p:attrNameLst>
                                          <p:attrName>style.color</p:attrName>
                                        </p:attrNameLst>
                                      </p:cBhvr>
                                      <p:to>
                                        <a:srgbClr val="FFFF00"/>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5">
                                            <p:txEl>
                                              <p:pRg st="4" end="4"/>
                                            </p:txEl>
                                          </p:spTgt>
                                        </p:tgtEl>
                                        <p:attrNameLst>
                                          <p:attrName>style.color</p:attrName>
                                        </p:attrNameLst>
                                      </p:cBhvr>
                                      <p:to>
                                        <a:srgbClr val="FFFF00"/>
                                      </p:to>
                                    </p:animClr>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5">
                                            <p:txEl>
                                              <p:pRg st="5" end="5"/>
                                            </p:txEl>
                                          </p:spTgt>
                                        </p:tgtEl>
                                        <p:attrNameLst>
                                          <p:attrName>style.color</p:attrName>
                                        </p:attrNameLst>
                                      </p:cBhvr>
                                      <p:to>
                                        <a:srgbClr val="FFFF00"/>
                                      </p:to>
                                    </p:animClr>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nodeType="clickEffect">
                                  <p:stCondLst>
                                    <p:cond delay="0"/>
                                  </p:stCondLst>
                                  <p:childTnLst>
                                    <p:animClr clrSpc="rgb" dir="cw">
                                      <p:cBhvr override="childStyle">
                                        <p:cTn id="34" dur="2000" fill="hold"/>
                                        <p:tgtEl>
                                          <p:spTgt spid="5">
                                            <p:txEl>
                                              <p:pRg st="6" end="6"/>
                                            </p:txEl>
                                          </p:spTgt>
                                        </p:tgtEl>
                                        <p:attrNameLst>
                                          <p:attrName>style.color</p:attrName>
                                        </p:attrNameLst>
                                      </p:cBhvr>
                                      <p:to>
                                        <a:srgbClr val="FFFF00"/>
                                      </p:to>
                                    </p:animClr>
                                  </p:childTnLst>
                                </p:cTn>
                              </p:par>
                            </p:childTnLst>
                          </p:cTn>
                        </p:par>
                      </p:childTnLst>
                    </p:cTn>
                  </p:par>
                  <p:par>
                    <p:cTn id="35" fill="hold">
                      <p:stCondLst>
                        <p:cond delay="indefinite"/>
                      </p:stCondLst>
                      <p:childTnLst>
                        <p:par>
                          <p:cTn id="36" fill="hold">
                            <p:stCondLst>
                              <p:cond delay="0"/>
                            </p:stCondLst>
                            <p:childTnLst>
                              <p:par>
                                <p:cTn id="37" presetID="3" presetClass="emph" presetSubtype="2" fill="hold" nodeType="clickEffect">
                                  <p:stCondLst>
                                    <p:cond delay="0"/>
                                  </p:stCondLst>
                                  <p:childTnLst>
                                    <p:animClr clrSpc="rgb" dir="cw">
                                      <p:cBhvr override="childStyle">
                                        <p:cTn id="38" dur="10" fill="hold"/>
                                        <p:tgtEl>
                                          <p:spTgt spid="5">
                                            <p:txEl>
                                              <p:pRg st="7" end="7"/>
                                            </p:txEl>
                                          </p:spTgt>
                                        </p:tgtEl>
                                        <p:attrNameLst>
                                          <p:attrName>style.color</p:attrName>
                                        </p:attrNameLst>
                                      </p:cBhvr>
                                      <p:to>
                                        <a:srgbClr val="FFFF00"/>
                                      </p:to>
                                    </p:animClr>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2000" fill="hold"/>
                                        <p:tgtEl>
                                          <p:spTgt spid="5">
                                            <p:txEl>
                                              <p:pRg st="8" end="8"/>
                                            </p:txEl>
                                          </p:spTgt>
                                        </p:tgtEl>
                                        <p:attrNameLst>
                                          <p:attrName>style.color</p:attrName>
                                        </p:attrNameLst>
                                      </p:cBhvr>
                                      <p:to>
                                        <a:srgbClr val="FFFF00"/>
                                      </p:to>
                                    </p:animClr>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dir="cw">
                                      <p:cBhvr override="childStyle">
                                        <p:cTn id="46" dur="2000" fill="hold"/>
                                        <p:tgtEl>
                                          <p:spTgt spid="5">
                                            <p:txEl>
                                              <p:pRg st="9" end="9"/>
                                            </p:txEl>
                                          </p:spTgt>
                                        </p:tgtEl>
                                        <p:attrNameLst>
                                          <p:attrName>style.color</p:attrName>
                                        </p:attrNameLst>
                                      </p:cBhvr>
                                      <p:to>
                                        <a:srgbClr val="FFFF00"/>
                                      </p:to>
                                    </p:animClr>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2000" fill="hold"/>
                                        <p:tgtEl>
                                          <p:spTgt spid="5">
                                            <p:txEl>
                                              <p:pRg st="10" end="10"/>
                                            </p:txEl>
                                          </p:spTgt>
                                        </p:tgtEl>
                                        <p:attrNameLst>
                                          <p:attrName>style.color</p:attrName>
                                        </p:attrNameLst>
                                      </p:cBhvr>
                                      <p:to>
                                        <a:srgbClr val="FFFF00"/>
                                      </p:to>
                                    </p:animClr>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nodeType="clickEffect">
                                  <p:stCondLst>
                                    <p:cond delay="0"/>
                                  </p:stCondLst>
                                  <p:childTnLst>
                                    <p:animClr clrSpc="rgb" dir="cw">
                                      <p:cBhvr override="childStyle">
                                        <p:cTn id="54" dur="2000" fill="hold"/>
                                        <p:tgtEl>
                                          <p:spTgt spid="5">
                                            <p:txEl>
                                              <p:pRg st="11" end="11"/>
                                            </p:txEl>
                                          </p:spTgt>
                                        </p:tgtEl>
                                        <p:attrNameLst>
                                          <p:attrName>style.color</p:attrName>
                                        </p:attrNameLst>
                                      </p:cBhvr>
                                      <p:to>
                                        <a:srgbClr val="FFFF00"/>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2000" fill="hold"/>
                                        <p:tgtEl>
                                          <p:spTgt spid="5">
                                            <p:txEl>
                                              <p:pRg st="12" end="12"/>
                                            </p:txEl>
                                          </p:spTgt>
                                        </p:tgtEl>
                                        <p:attrNameLst>
                                          <p:attrName>style.color</p:attrName>
                                        </p:attrNameLst>
                                      </p:cBhvr>
                                      <p:to>
                                        <a:srgbClr val="FFFF00"/>
                                      </p:to>
                                    </p:animClr>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2000" fill="hold"/>
                                        <p:tgtEl>
                                          <p:spTgt spid="5">
                                            <p:txEl>
                                              <p:pRg st="13" end="13"/>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1640123" y="34857"/>
            <a:ext cx="15773400" cy="1988345"/>
          </a:xfrm>
        </p:spPr>
        <p:txBody>
          <a:bodyPr>
            <a:normAutofit/>
          </a:bodyPr>
          <a:lstStyle/>
          <a:p>
            <a:pPr algn="ctr"/>
            <a:r>
              <a:rPr lang="en-US" sz="6000">
                <a:solidFill>
                  <a:srgbClr val="DE9F3B"/>
                </a:solidFill>
              </a:rPr>
              <a:t>Place barcodes or write the </a:t>
            </a:r>
            <a:r>
              <a:rPr lang="en-US" sz="6000" err="1">
                <a:solidFill>
                  <a:srgbClr val="DE9F3B"/>
                </a:solidFill>
              </a:rPr>
              <a:t>PrEP</a:t>
            </a:r>
            <a:r>
              <a:rPr lang="en-US" sz="6000">
                <a:solidFill>
                  <a:srgbClr val="DE9F3B"/>
                </a:solidFill>
              </a:rPr>
              <a:t> ID number on documentation materials</a:t>
            </a:r>
          </a:p>
        </p:txBody>
      </p:sp>
      <p:grpSp>
        <p:nvGrpSpPr>
          <p:cNvPr id="42" name="Group 41"/>
          <p:cNvGrpSpPr/>
          <p:nvPr/>
        </p:nvGrpSpPr>
        <p:grpSpPr>
          <a:xfrm>
            <a:off x="15056190" y="3412240"/>
            <a:ext cx="2895600" cy="3393029"/>
            <a:chOff x="15056190" y="3412240"/>
            <a:chExt cx="2895600" cy="3393029"/>
          </a:xfrm>
        </p:grpSpPr>
        <p:sp>
          <p:nvSpPr>
            <p:cNvPr id="23" name="File"/>
            <p:cNvSpPr>
              <a:spLocks noEditPoints="1" noChangeArrowheads="1"/>
            </p:cNvSpPr>
            <p:nvPr/>
          </p:nvSpPr>
          <p:spPr bwMode="auto">
            <a:xfrm>
              <a:off x="15056190" y="4995519"/>
              <a:ext cx="2895600" cy="1809750"/>
            </a:xfrm>
            <a:custGeom>
              <a:avLst/>
              <a:gdLst>
                <a:gd name="T0" fmla="*/ 10981 w 21600"/>
                <a:gd name="T1" fmla="*/ 3240 h 21600"/>
                <a:gd name="T2" fmla="*/ 0 w 21600"/>
                <a:gd name="T3" fmla="*/ 10800 h 21600"/>
                <a:gd name="T4" fmla="*/ 10800 w 21600"/>
                <a:gd name="T5" fmla="*/ 21600 h 21600"/>
                <a:gd name="T6" fmla="*/ 21600 w 21600"/>
                <a:gd name="T7" fmla="*/ 10800 h 21600"/>
                <a:gd name="T8" fmla="*/ 0 w 21600"/>
                <a:gd name="T9" fmla="*/ 21600 h 21600"/>
                <a:gd name="T10" fmla="*/ 21600 w 21600"/>
                <a:gd name="T11" fmla="*/ 21600 h 21600"/>
                <a:gd name="T12" fmla="*/ 1086 w 21600"/>
                <a:gd name="T13" fmla="*/ 4628 h 21600"/>
                <a:gd name="T14" fmla="*/ 20635 w 21600"/>
                <a:gd name="T15" fmla="*/ 20289 h 21600"/>
              </a:gdLst>
              <a:ahLst/>
              <a:cxnLst>
                <a:cxn ang="0">
                  <a:pos x="T0" y="T1"/>
                </a:cxn>
                <a:cxn ang="0">
                  <a:pos x="T2" y="T3"/>
                </a:cxn>
                <a:cxn ang="0">
                  <a:pos x="T4" y="T5"/>
                </a:cxn>
                <a:cxn ang="0">
                  <a:pos x="T6" y="T7"/>
                </a:cxn>
                <a:cxn ang="0">
                  <a:pos x="T8" y="T9"/>
                </a:cxn>
                <a:cxn ang="0">
                  <a:pos x="T10" y="T11"/>
                </a:cxn>
              </a:cxnLst>
              <a:rect l="T12" t="T13" r="T14" b="T15"/>
              <a:pathLst>
                <a:path w="21600" h="21600">
                  <a:moveTo>
                    <a:pt x="19790" y="3240"/>
                  </a:moveTo>
                  <a:cubicBezTo>
                    <a:pt x="10981" y="3240"/>
                    <a:pt x="9171" y="3240"/>
                    <a:pt x="9050" y="3086"/>
                  </a:cubicBezTo>
                  <a:cubicBezTo>
                    <a:pt x="9050" y="2931"/>
                    <a:pt x="8930" y="2777"/>
                    <a:pt x="8930" y="2469"/>
                  </a:cubicBezTo>
                  <a:cubicBezTo>
                    <a:pt x="8930" y="2160"/>
                    <a:pt x="8809" y="1851"/>
                    <a:pt x="8688" y="1389"/>
                  </a:cubicBezTo>
                  <a:cubicBezTo>
                    <a:pt x="8568" y="1080"/>
                    <a:pt x="8326" y="771"/>
                    <a:pt x="8085" y="463"/>
                  </a:cubicBezTo>
                  <a:cubicBezTo>
                    <a:pt x="7723" y="154"/>
                    <a:pt x="7361" y="0"/>
                    <a:pt x="7361" y="0"/>
                  </a:cubicBezTo>
                  <a:cubicBezTo>
                    <a:pt x="7361" y="0"/>
                    <a:pt x="2293" y="0"/>
                    <a:pt x="2051" y="154"/>
                  </a:cubicBezTo>
                  <a:cubicBezTo>
                    <a:pt x="1689" y="309"/>
                    <a:pt x="1448" y="463"/>
                    <a:pt x="1327" y="771"/>
                  </a:cubicBezTo>
                  <a:cubicBezTo>
                    <a:pt x="1207" y="1080"/>
                    <a:pt x="1086" y="1389"/>
                    <a:pt x="965" y="1697"/>
                  </a:cubicBezTo>
                  <a:cubicBezTo>
                    <a:pt x="845" y="2160"/>
                    <a:pt x="724" y="2314"/>
                    <a:pt x="724" y="2469"/>
                  </a:cubicBezTo>
                  <a:cubicBezTo>
                    <a:pt x="603" y="2623"/>
                    <a:pt x="603" y="2777"/>
                    <a:pt x="483" y="2931"/>
                  </a:cubicBezTo>
                  <a:cubicBezTo>
                    <a:pt x="483" y="3086"/>
                    <a:pt x="362" y="3240"/>
                    <a:pt x="241" y="3240"/>
                  </a:cubicBezTo>
                  <a:lnTo>
                    <a:pt x="0" y="3394"/>
                  </a:lnTo>
                  <a:lnTo>
                    <a:pt x="0" y="3703"/>
                  </a:lnTo>
                  <a:lnTo>
                    <a:pt x="0" y="10800"/>
                  </a:lnTo>
                  <a:lnTo>
                    <a:pt x="0" y="21600"/>
                  </a:lnTo>
                  <a:lnTo>
                    <a:pt x="10981" y="21600"/>
                  </a:lnTo>
                  <a:lnTo>
                    <a:pt x="21600" y="21600"/>
                  </a:lnTo>
                  <a:lnTo>
                    <a:pt x="21600" y="10800"/>
                  </a:lnTo>
                  <a:lnTo>
                    <a:pt x="21600" y="5246"/>
                  </a:lnTo>
                  <a:lnTo>
                    <a:pt x="21600" y="4783"/>
                  </a:lnTo>
                  <a:cubicBezTo>
                    <a:pt x="21479" y="4320"/>
                    <a:pt x="21359" y="4011"/>
                    <a:pt x="21117" y="3703"/>
                  </a:cubicBezTo>
                  <a:cubicBezTo>
                    <a:pt x="20876" y="3549"/>
                    <a:pt x="20514" y="3394"/>
                    <a:pt x="20152" y="324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
          <p:nvSpPr>
            <p:cNvPr id="34" name="Down Arrow 33"/>
            <p:cNvSpPr/>
            <p:nvPr/>
          </p:nvSpPr>
          <p:spPr>
            <a:xfrm>
              <a:off x="16104837"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grpSp>
      <p:grpSp>
        <p:nvGrpSpPr>
          <p:cNvPr id="2" name="Group 1"/>
          <p:cNvGrpSpPr/>
          <p:nvPr/>
        </p:nvGrpSpPr>
        <p:grpSpPr>
          <a:xfrm>
            <a:off x="1380307" y="3412240"/>
            <a:ext cx="883921" cy="5483123"/>
            <a:chOff x="1380307" y="3412240"/>
            <a:chExt cx="883921" cy="5483123"/>
          </a:xfrm>
        </p:grpSpPr>
        <p:sp>
          <p:nvSpPr>
            <p:cNvPr id="28" name="Down Arrow 27"/>
            <p:cNvSpPr/>
            <p:nvPr/>
          </p:nvSpPr>
          <p:spPr>
            <a:xfrm>
              <a:off x="1447800"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5612" r="35611"/>
            <a:stretch/>
          </p:blipFill>
          <p:spPr>
            <a:xfrm>
              <a:off x="1380307" y="4807233"/>
              <a:ext cx="883921" cy="4088130"/>
            </a:xfrm>
            <a:prstGeom prst="rect">
              <a:avLst/>
            </a:prstGeom>
          </p:spPr>
        </p:pic>
      </p:grpSp>
      <p:pic>
        <p:nvPicPr>
          <p:cNvPr id="6" name="Picture 5"/>
          <p:cNvPicPr>
            <a:picLocks noChangeAspect="1"/>
          </p:cNvPicPr>
          <p:nvPr/>
        </p:nvPicPr>
        <p:blipFill>
          <a:blip r:embed="rId7"/>
          <a:stretch>
            <a:fillRect/>
          </a:stretch>
        </p:blipFill>
        <p:spPr>
          <a:xfrm>
            <a:off x="875758" y="2398433"/>
            <a:ext cx="2596675" cy="985837"/>
          </a:xfrm>
          <a:prstGeom prst="rect">
            <a:avLst/>
          </a:prstGeom>
        </p:spPr>
      </p:pic>
      <p:pic>
        <p:nvPicPr>
          <p:cNvPr id="29" name="Picture 28"/>
          <p:cNvPicPr>
            <a:picLocks noChangeAspect="1"/>
          </p:cNvPicPr>
          <p:nvPr/>
        </p:nvPicPr>
        <p:blipFill>
          <a:blip r:embed="rId7"/>
          <a:stretch>
            <a:fillRect/>
          </a:stretch>
        </p:blipFill>
        <p:spPr>
          <a:xfrm>
            <a:off x="4119514" y="2426403"/>
            <a:ext cx="2596675" cy="985837"/>
          </a:xfrm>
          <a:prstGeom prst="rect">
            <a:avLst/>
          </a:prstGeom>
        </p:spPr>
      </p:pic>
      <p:pic>
        <p:nvPicPr>
          <p:cNvPr id="30" name="Picture 29"/>
          <p:cNvPicPr>
            <a:picLocks noChangeAspect="1"/>
          </p:cNvPicPr>
          <p:nvPr/>
        </p:nvPicPr>
        <p:blipFill>
          <a:blip r:embed="rId7"/>
          <a:stretch>
            <a:fillRect/>
          </a:stretch>
        </p:blipFill>
        <p:spPr>
          <a:xfrm>
            <a:off x="7908039" y="2412696"/>
            <a:ext cx="2596675" cy="985837"/>
          </a:xfrm>
          <a:prstGeom prst="rect">
            <a:avLst/>
          </a:prstGeom>
        </p:spPr>
      </p:pic>
      <p:pic>
        <p:nvPicPr>
          <p:cNvPr id="35" name="Picture 34"/>
          <p:cNvPicPr>
            <a:picLocks noChangeAspect="1"/>
          </p:cNvPicPr>
          <p:nvPr/>
        </p:nvPicPr>
        <p:blipFill>
          <a:blip r:embed="rId7"/>
          <a:stretch>
            <a:fillRect/>
          </a:stretch>
        </p:blipFill>
        <p:spPr>
          <a:xfrm>
            <a:off x="11798875" y="2426403"/>
            <a:ext cx="2596675" cy="985837"/>
          </a:xfrm>
          <a:prstGeom prst="rect">
            <a:avLst/>
          </a:prstGeom>
        </p:spPr>
      </p:pic>
      <p:pic>
        <p:nvPicPr>
          <p:cNvPr id="36" name="Picture 35"/>
          <p:cNvPicPr>
            <a:picLocks noChangeAspect="1"/>
          </p:cNvPicPr>
          <p:nvPr/>
        </p:nvPicPr>
        <p:blipFill>
          <a:blip r:embed="rId7"/>
          <a:stretch>
            <a:fillRect/>
          </a:stretch>
        </p:blipFill>
        <p:spPr>
          <a:xfrm>
            <a:off x="15234125" y="2429380"/>
            <a:ext cx="2596675" cy="985837"/>
          </a:xfrm>
          <a:prstGeom prst="rect">
            <a:avLst/>
          </a:prstGeom>
        </p:spPr>
      </p:pic>
      <p:grpSp>
        <p:nvGrpSpPr>
          <p:cNvPr id="8" name="Group 7"/>
          <p:cNvGrpSpPr/>
          <p:nvPr/>
        </p:nvGrpSpPr>
        <p:grpSpPr>
          <a:xfrm>
            <a:off x="7956580" y="3393404"/>
            <a:ext cx="2503714" cy="3369559"/>
            <a:chOff x="8001000" y="3412241"/>
            <a:chExt cx="2503714" cy="3369559"/>
          </a:xfrm>
        </p:grpSpPr>
        <p:grpSp>
          <p:nvGrpSpPr>
            <p:cNvPr id="39" name="Group 38"/>
            <p:cNvGrpSpPr/>
            <p:nvPr/>
          </p:nvGrpSpPr>
          <p:grpSpPr>
            <a:xfrm>
              <a:off x="8001000" y="3412241"/>
              <a:ext cx="2503714" cy="3369559"/>
              <a:chOff x="8001000" y="3412241"/>
              <a:chExt cx="2503714" cy="3369559"/>
            </a:xfrm>
          </p:grpSpPr>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1161" t="5447" r="5268" b="10268"/>
              <a:stretch/>
            </p:blipFill>
            <p:spPr>
              <a:xfrm rot="10800000">
                <a:off x="8001000" y="4887964"/>
                <a:ext cx="2503714" cy="1893836"/>
              </a:xfrm>
              <a:prstGeom prst="rect">
                <a:avLst/>
              </a:prstGeom>
            </p:spPr>
          </p:pic>
          <p:sp>
            <p:nvSpPr>
              <p:cNvPr id="32" name="Down Arrow 31"/>
              <p:cNvSpPr/>
              <p:nvPr/>
            </p:nvSpPr>
            <p:spPr>
              <a:xfrm>
                <a:off x="8728518" y="3412241"/>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grpSp>
        <p:pic>
          <p:nvPicPr>
            <p:cNvPr id="37" name="Picture 36"/>
            <p:cNvPicPr>
              <a:picLocks noChangeAspect="1"/>
            </p:cNvPicPr>
            <p:nvPr/>
          </p:nvPicPr>
          <p:blipFill>
            <a:blip r:embed="rId7"/>
            <a:stretch>
              <a:fillRect/>
            </a:stretch>
          </p:blipFill>
          <p:spPr>
            <a:xfrm rot="16200000">
              <a:off x="7726993" y="5909796"/>
              <a:ext cx="1135842" cy="283027"/>
            </a:xfrm>
            <a:prstGeom prst="rect">
              <a:avLst/>
            </a:prstGeom>
          </p:spPr>
        </p:pic>
      </p:grpSp>
      <p:grpSp>
        <p:nvGrpSpPr>
          <p:cNvPr id="7" name="Group 6"/>
          <p:cNvGrpSpPr/>
          <p:nvPr/>
        </p:nvGrpSpPr>
        <p:grpSpPr>
          <a:xfrm>
            <a:off x="11798875" y="3412240"/>
            <a:ext cx="2481142" cy="3400404"/>
            <a:chOff x="11798875" y="3412240"/>
            <a:chExt cx="2481142" cy="3400404"/>
          </a:xfrm>
        </p:grpSpPr>
        <p:grpSp>
          <p:nvGrpSpPr>
            <p:cNvPr id="41" name="Group 40"/>
            <p:cNvGrpSpPr/>
            <p:nvPr/>
          </p:nvGrpSpPr>
          <p:grpSpPr>
            <a:xfrm>
              <a:off x="11798875" y="3412240"/>
              <a:ext cx="2481142" cy="3400404"/>
              <a:chOff x="11797360" y="3412241"/>
              <a:chExt cx="2481142" cy="3400404"/>
            </a:xfrm>
          </p:grpSpPr>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11161" t="5447" r="5268" b="10268"/>
              <a:stretch/>
            </p:blipFill>
            <p:spPr>
              <a:xfrm rot="10800000">
                <a:off x="11797360" y="4935883"/>
                <a:ext cx="2481142" cy="1876762"/>
              </a:xfrm>
              <a:prstGeom prst="rect">
                <a:avLst/>
              </a:prstGeom>
            </p:spPr>
          </p:pic>
          <p:sp>
            <p:nvSpPr>
              <p:cNvPr id="33" name="Down Arrow 32"/>
              <p:cNvSpPr/>
              <p:nvPr/>
            </p:nvSpPr>
            <p:spPr>
              <a:xfrm>
                <a:off x="12494975" y="3412241"/>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grpSp>
        <p:pic>
          <p:nvPicPr>
            <p:cNvPr id="43" name="Picture 42"/>
            <p:cNvPicPr>
              <a:picLocks noChangeAspect="1"/>
            </p:cNvPicPr>
            <p:nvPr/>
          </p:nvPicPr>
          <p:blipFill>
            <a:blip r:embed="rId7"/>
            <a:stretch>
              <a:fillRect/>
            </a:stretch>
          </p:blipFill>
          <p:spPr>
            <a:xfrm rot="16200000">
              <a:off x="11536993" y="5940638"/>
              <a:ext cx="1135842" cy="283027"/>
            </a:xfrm>
            <a:prstGeom prst="rect">
              <a:avLst/>
            </a:prstGeom>
          </p:spPr>
        </p:pic>
      </p:grpSp>
      <p:sp>
        <p:nvSpPr>
          <p:cNvPr id="31" name="Down Arrow 30"/>
          <p:cNvSpPr/>
          <p:nvPr/>
        </p:nvSpPr>
        <p:spPr>
          <a:xfrm>
            <a:off x="5024614" y="3412240"/>
            <a:ext cx="798305" cy="11978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13" name="Picture 12">
            <a:extLst>
              <a:ext uri="{FF2B5EF4-FFF2-40B4-BE49-F238E27FC236}">
                <a16:creationId xmlns:a16="http://schemas.microsoft.com/office/drawing/2014/main" id="{CC271565-5B91-A529-ACEF-3D89F5DDD2B2}"/>
              </a:ext>
            </a:extLst>
          </p:cNvPr>
          <p:cNvPicPr>
            <a:picLocks noChangeAspect="1"/>
          </p:cNvPicPr>
          <p:nvPr/>
        </p:nvPicPr>
        <p:blipFill>
          <a:blip r:embed="rId9"/>
          <a:stretch>
            <a:fillRect/>
          </a:stretch>
        </p:blipFill>
        <p:spPr>
          <a:xfrm>
            <a:off x="4119514" y="4918685"/>
            <a:ext cx="2440715" cy="3074611"/>
          </a:xfrm>
          <a:prstGeom prst="rect">
            <a:avLst/>
          </a:prstGeom>
        </p:spPr>
      </p:pic>
      <p:pic>
        <p:nvPicPr>
          <p:cNvPr id="16" name="Picture 15">
            <a:extLst>
              <a:ext uri="{FF2B5EF4-FFF2-40B4-BE49-F238E27FC236}">
                <a16:creationId xmlns:a16="http://schemas.microsoft.com/office/drawing/2014/main" id="{2AD66148-BECD-7B6D-76C3-30E5BDF4BEEB}"/>
              </a:ext>
            </a:extLst>
          </p:cNvPr>
          <p:cNvPicPr>
            <a:picLocks noChangeAspect="1"/>
          </p:cNvPicPr>
          <p:nvPr/>
        </p:nvPicPr>
        <p:blipFill>
          <a:blip r:embed="rId10"/>
          <a:stretch>
            <a:fillRect/>
          </a:stretch>
        </p:blipFill>
        <p:spPr>
          <a:xfrm>
            <a:off x="4765447" y="6286500"/>
            <a:ext cx="2828925" cy="3652838"/>
          </a:xfrm>
          <a:prstGeom prst="rect">
            <a:avLst/>
          </a:prstGeom>
        </p:spPr>
      </p:pic>
      <p:pic>
        <p:nvPicPr>
          <p:cNvPr id="12" name="Audio 11">
            <a:hlinkClick r:id="" action="ppaction://media"/>
            <a:extLst>
              <a:ext uri="{FF2B5EF4-FFF2-40B4-BE49-F238E27FC236}">
                <a16:creationId xmlns:a16="http://schemas.microsoft.com/office/drawing/2014/main" id="{7E4D35E0-84BD-EC46-B3A4-85DDF36F854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322800" y="9321800"/>
            <a:ext cx="812800" cy="812800"/>
          </a:xfrm>
          <a:prstGeom prst="rect">
            <a:avLst/>
          </a:prstGeom>
        </p:spPr>
      </p:pic>
    </p:spTree>
    <p:custDataLst>
      <p:tags r:id="rId1"/>
    </p:custDataLst>
    <p:extLst>
      <p:ext uri="{BB962C8B-B14F-4D97-AF65-F5344CB8AC3E}">
        <p14:creationId xmlns:p14="http://schemas.microsoft.com/office/powerpoint/2010/main" val="3545840043"/>
      </p:ext>
    </p:extLst>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2000"/>
                                  </p:stCondLst>
                                  <p:childTnLst>
                                    <p:set>
                                      <p:cBhvr>
                                        <p:cTn id="15" dur="1" fill="hold">
                                          <p:stCondLst>
                                            <p:cond delay="0"/>
                                          </p:stCondLst>
                                        </p:cTn>
                                        <p:tgtEl>
                                          <p:spTgt spid="31"/>
                                        </p:tgtEl>
                                        <p:attrNameLst>
                                          <p:attrName>style.visibility</p:attrName>
                                        </p:attrNameLst>
                                      </p:cBhvr>
                                      <p:to>
                                        <p:strVal val="visible"/>
                                      </p:to>
                                    </p:set>
                                  </p:childTnLst>
                                </p:cTn>
                              </p:par>
                              <p:par>
                                <p:cTn id="16" presetID="2" presetClass="entr" presetSubtype="4" fill="hold" nodeType="withEffect">
                                  <p:stCondLst>
                                    <p:cond delay="200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200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4"/>
          <p:cNvSpPr/>
          <p:nvPr/>
        </p:nvSpPr>
        <p:spPr>
          <a:xfrm rot="-5400000">
            <a:off x="8067993" y="3211403"/>
            <a:ext cx="798305" cy="2151490"/>
          </a:xfrm>
          <a:prstGeom prst="downArrow">
            <a:avLst>
              <a:gd name="adj1" fmla="val 50000"/>
              <a:gd name="adj2" fmla="val 50000"/>
            </a:avLst>
          </a:prstGeom>
          <a:solidFill>
            <a:schemeClr val="accent1"/>
          </a:solidFill>
          <a:ln w="12700" cap="flat" cmpd="sng">
            <a:solidFill>
              <a:srgbClr val="BA6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14">
              <a:solidFill>
                <a:schemeClr val="lt1"/>
              </a:solidFill>
              <a:latin typeface="Calibri"/>
              <a:ea typeface="Calibri"/>
              <a:cs typeface="Calibri"/>
              <a:sym typeface="Calibri"/>
            </a:endParaRPr>
          </a:p>
        </p:txBody>
      </p:sp>
      <p:sp>
        <p:nvSpPr>
          <p:cNvPr id="147" name="Google Shape;147;p4"/>
          <p:cNvSpPr txBox="1">
            <a:spLocks noGrp="1"/>
          </p:cNvSpPr>
          <p:nvPr>
            <p:ph type="title"/>
          </p:nvPr>
        </p:nvSpPr>
        <p:spPr>
          <a:xfrm>
            <a:off x="838200" y="1104901"/>
            <a:ext cx="6050764" cy="7162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DE9F3B"/>
              </a:buClr>
              <a:buSzPts val="6550"/>
              <a:buFont typeface="Calibri"/>
              <a:buNone/>
            </a:pPr>
            <a:r>
              <a:rPr lang="en-US" sz="6550">
                <a:solidFill>
                  <a:srgbClr val="DE9F3B"/>
                </a:solidFill>
              </a:rPr>
              <a:t>Fill out the case report form and the laboratory requisition form </a:t>
            </a:r>
            <a:endParaRPr>
              <a:solidFill>
                <a:srgbClr val="DE9F3B"/>
              </a:solidFill>
            </a:endParaRPr>
          </a:p>
        </p:txBody>
      </p:sp>
      <p:pic>
        <p:nvPicPr>
          <p:cNvPr id="148" name="Google Shape;148;p4"/>
          <p:cNvPicPr preferRelativeResize="0"/>
          <p:nvPr/>
        </p:nvPicPr>
        <p:blipFill rotWithShape="1">
          <a:blip r:embed="rId5">
            <a:alphaModFix/>
          </a:blip>
          <a:srcRect/>
          <a:stretch/>
        </p:blipFill>
        <p:spPr>
          <a:xfrm rot="905616">
            <a:off x="10936976" y="948968"/>
            <a:ext cx="6747514" cy="4750801"/>
          </a:xfrm>
          <a:prstGeom prst="rect">
            <a:avLst/>
          </a:prstGeom>
          <a:noFill/>
          <a:ln w="38100" cap="flat" cmpd="sng">
            <a:solidFill>
              <a:schemeClr val="accent1"/>
            </a:solidFill>
            <a:prstDash val="solid"/>
            <a:round/>
            <a:headEnd type="none" w="sm" len="sm"/>
            <a:tailEnd type="none" w="sm" len="sm"/>
          </a:ln>
        </p:spPr>
      </p:pic>
      <p:pic>
        <p:nvPicPr>
          <p:cNvPr id="149" name="Google Shape;149;p4"/>
          <p:cNvPicPr preferRelativeResize="0"/>
          <p:nvPr/>
        </p:nvPicPr>
        <p:blipFill rotWithShape="1">
          <a:blip r:embed="rId6">
            <a:alphaModFix/>
          </a:blip>
          <a:srcRect/>
          <a:stretch/>
        </p:blipFill>
        <p:spPr>
          <a:xfrm rot="-1433979">
            <a:off x="8827068" y="4144094"/>
            <a:ext cx="7421476" cy="4704487"/>
          </a:xfrm>
          <a:prstGeom prst="rect">
            <a:avLst/>
          </a:prstGeom>
          <a:noFill/>
          <a:ln w="38100" cap="flat" cmpd="sng">
            <a:solidFill>
              <a:schemeClr val="accent1"/>
            </a:solidFill>
            <a:prstDash val="solid"/>
            <a:round/>
            <a:headEnd type="none" w="sm" len="sm"/>
            <a:tailEnd type="none" w="sm" len="sm"/>
          </a:ln>
        </p:spPr>
      </p:pic>
      <p:pic>
        <p:nvPicPr>
          <p:cNvPr id="4" name="Audio 3">
            <a:hlinkClick r:id="" action="ppaction://media"/>
            <a:extLst>
              <a:ext uri="{FF2B5EF4-FFF2-40B4-BE49-F238E27FC236}">
                <a16:creationId xmlns:a16="http://schemas.microsoft.com/office/drawing/2014/main" id="{F5B39974-66FA-2048-AE18-4228F0C559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85"/>
    </mc:Choice>
    <mc:Fallback xmlns="">
      <p:transition spd="slow" advTm="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7406" y="1507066"/>
            <a:ext cx="4038601" cy="7162800"/>
          </a:xfrm>
        </p:spPr>
        <p:txBody>
          <a:bodyPr>
            <a:normAutofit/>
          </a:bodyPr>
          <a:lstStyle/>
          <a:p>
            <a:pPr algn="ctr"/>
            <a:r>
              <a:rPr lang="en-US">
                <a:solidFill>
                  <a:srgbClr val="DE9F3B"/>
                </a:solidFill>
              </a:rPr>
              <a:t>Make sure to wash hands, dry them and put on gloves.</a:t>
            </a:r>
          </a:p>
        </p:txBody>
      </p:sp>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0439400" y="2533649"/>
            <a:ext cx="7162801" cy="5372101"/>
          </a:xfrm>
        </p:spPr>
      </p:pic>
      <p:pic>
        <p:nvPicPr>
          <p:cNvPr id="5" name="Shoot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5400000">
            <a:off x="-1266561" y="2676260"/>
            <a:ext cx="8576734" cy="4824413"/>
          </a:xfrm>
          <a:prstGeom prst="rect">
            <a:avLst/>
          </a:prstGeom>
        </p:spPr>
      </p:pic>
      <p:pic>
        <p:nvPicPr>
          <p:cNvPr id="8" name="Audio 7">
            <a:hlinkClick r:id="" action="ppaction://media"/>
            <a:extLst>
              <a:ext uri="{FF2B5EF4-FFF2-40B4-BE49-F238E27FC236}">
                <a16:creationId xmlns:a16="http://schemas.microsoft.com/office/drawing/2014/main" id="{C8BF93DF-329E-6B48-85AA-27439CABBEE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44038192"/>
      </p:ext>
    </p:extLst>
  </p:cSld>
  <p:clrMapOvr>
    <a:masterClrMapping/>
  </p:clrMapOvr>
  <mc:AlternateContent xmlns:mc="http://schemas.openxmlformats.org/markup-compatibility/2006" xmlns:p14="http://schemas.microsoft.com/office/powerpoint/2010/main">
    <mc:Choice Requires="p14">
      <p:transition spd="slow" p14:dur="2000" advTm="8349"/>
    </mc:Choice>
    <mc:Fallback xmlns="">
      <p:transition spd="slow" advTm="8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281" objId="5"/>
        <p14:stopEvt time="4470"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DE9F3B"/>
                </a:solidFill>
              </a:rPr>
              <a:t>Collect venous blood according to your clinic’s Standard Operating Procedure</a:t>
            </a:r>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792133" y="3009900"/>
            <a:ext cx="8703733" cy="6527800"/>
          </a:xfrm>
        </p:spPr>
      </p:pic>
      <p:pic>
        <p:nvPicPr>
          <p:cNvPr id="7" name="Audio 6">
            <a:hlinkClick r:id="" action="ppaction://media"/>
            <a:extLst>
              <a:ext uri="{FF2B5EF4-FFF2-40B4-BE49-F238E27FC236}">
                <a16:creationId xmlns:a16="http://schemas.microsoft.com/office/drawing/2014/main" id="{3C113E68-DE98-8D40-96F7-F857E04D7C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802648158"/>
      </p:ext>
    </p:extLst>
  </p:cSld>
  <p:clrMapOvr>
    <a:masterClrMapping/>
  </p:clrMapOvr>
  <mc:AlternateContent xmlns:mc="http://schemas.openxmlformats.org/markup-compatibility/2006" xmlns:p14="http://schemas.microsoft.com/office/powerpoint/2010/main">
    <mc:Choice Requires="p14">
      <p:transition spd="slow" p14:dur="2000" advTm="7187"/>
    </mc:Choice>
    <mc:Fallback xmlns="">
      <p:transition spd="slow" advTm="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924300"/>
            <a:ext cx="15773400" cy="1988345"/>
          </a:xfrm>
          <a:noFill/>
          <a:ln>
            <a:noFill/>
          </a:ln>
          <a:effectLst>
            <a:glow rad="139700">
              <a:schemeClr val="accent4">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p>
            <a:pPr algn="ctr"/>
            <a:r>
              <a:rPr lang="en-US" b="1">
                <a:solidFill>
                  <a:srgbClr val="DE9F3B"/>
                </a:solidFill>
                <a:effectLst>
                  <a:outerShdw blurRad="38100" dist="38100" dir="2700000" algn="tl">
                    <a:srgbClr val="000000">
                      <a:alpha val="43137"/>
                    </a:srgbClr>
                  </a:outerShdw>
                </a:effectLst>
              </a:rPr>
              <a:t>Spotting the Dried Blood Spot Card</a:t>
            </a:r>
          </a:p>
        </p:txBody>
      </p:sp>
      <p:pic>
        <p:nvPicPr>
          <p:cNvPr id="5" name="Doctor_Turtle_-_Doctor_Talos_Answers_The_Door">
            <a:hlinkClick r:id="" action="ppaction://media"/>
          </p:cNvPr>
          <p:cNvPicPr>
            <a:picLocks noChangeAspect="1"/>
          </p:cNvPicPr>
          <p:nvPr>
            <a:audioFile r:link="rId1"/>
            <p:extLst>
              <p:ext uri="{DAA4B4D4-6D71-4841-9C94-3DE7FCFB9230}">
                <p14:media xmlns:p14="http://schemas.microsoft.com/office/powerpoint/2010/main" r:embed="rId2">
                  <p14:trim st="672" end="165703.25"/>
                  <p14:fade out="4000"/>
                </p14:media>
              </p:ext>
            </p:extLst>
          </p:nvPr>
        </p:nvPicPr>
        <p:blipFill>
          <a:blip r:embed="rId7"/>
          <a:stretch>
            <a:fillRect/>
          </a:stretch>
        </p:blipFill>
        <p:spPr>
          <a:xfrm>
            <a:off x="18440400" y="160337"/>
            <a:ext cx="487363" cy="487363"/>
          </a:xfrm>
          <a:prstGeom prst="rect">
            <a:avLst/>
          </a:prstGeom>
        </p:spPr>
      </p:pic>
      <p:pic>
        <p:nvPicPr>
          <p:cNvPr id="7" name="Audio 6">
            <a:hlinkClick r:id="" action="ppaction://media"/>
            <a:extLst>
              <a:ext uri="{FF2B5EF4-FFF2-40B4-BE49-F238E27FC236}">
                <a16:creationId xmlns:a16="http://schemas.microsoft.com/office/drawing/2014/main" id="{13FCC7D1-08DE-7F40-9B85-BCB84FFA83F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05227233"/>
      </p:ext>
    </p:extLst>
  </p:cSld>
  <p:clrMapOvr>
    <a:masterClrMapping/>
  </p:clrMapOvr>
  <mc:AlternateContent xmlns:mc="http://schemas.openxmlformats.org/markup-compatibility/2006" xmlns:p14="http://schemas.microsoft.com/office/powerpoint/2010/main">
    <mc:Choice Requires="p14">
      <p:transition spd="med" p14:dur="700" advTm="1660">
        <p:fade/>
      </p:transition>
    </mc:Choice>
    <mc:Fallback xmlns="">
      <p:transition spd="med" advTm="1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828"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oot ">
            <a:hlinkClick r:id="" action="ppaction://media"/>
          </p:cNvPr>
          <p:cNvPicPr>
            <a:picLocks noChangeAspect="1"/>
          </p:cNvPicPr>
          <p:nvPr>
            <a:videoFile r:link="rId1"/>
            <p:extLst>
              <p:ext uri="{DAA4B4D4-6D71-4841-9C94-3DE7FCFB9230}">
                <p14:media xmlns:p14="http://schemas.microsoft.com/office/powerpoint/2010/main" r:embed="rId2">
                  <p14:trim end="2149.5242"/>
                </p14:media>
              </p:ext>
            </p:extLst>
          </p:nvPr>
        </p:nvPicPr>
        <p:blipFill>
          <a:blip r:embed="rId7"/>
          <a:stretch>
            <a:fillRect/>
          </a:stretch>
        </p:blipFill>
        <p:spPr>
          <a:xfrm>
            <a:off x="-17585" y="17585"/>
            <a:ext cx="18287444" cy="10287000"/>
          </a:xfrm>
          <a:prstGeom prst="rect">
            <a:avLst/>
          </a:prstGeom>
        </p:spPr>
      </p:pic>
      <p:sp>
        <p:nvSpPr>
          <p:cNvPr id="2" name="Title 1"/>
          <p:cNvSpPr>
            <a:spLocks noGrp="1"/>
          </p:cNvSpPr>
          <p:nvPr>
            <p:ph type="title"/>
          </p:nvPr>
        </p:nvSpPr>
        <p:spPr>
          <a:xfrm>
            <a:off x="0" y="31173"/>
            <a:ext cx="18287444" cy="845345"/>
          </a:xfrm>
        </p:spPr>
        <p:txBody>
          <a:bodyPr vert="horz" lIns="91440" tIns="45720" rIns="91440" bIns="45720" rtlCol="0" anchor="ctr">
            <a:normAutofit fontScale="90000"/>
          </a:bodyPr>
          <a:lstStyle/>
          <a:p>
            <a:pPr algn="ctr"/>
            <a:r>
              <a:rPr lang="en-US">
                <a:solidFill>
                  <a:schemeClr val="bg1"/>
                </a:solidFill>
              </a:rPr>
              <a:t>Use a transfer pipette to spot the card</a:t>
            </a:r>
          </a:p>
        </p:txBody>
      </p:sp>
      <p:pic>
        <p:nvPicPr>
          <p:cNvPr id="7" name="Audio 6">
            <a:hlinkClick r:id="" action="ppaction://media"/>
            <a:extLst>
              <a:ext uri="{FF2B5EF4-FFF2-40B4-BE49-F238E27FC236}">
                <a16:creationId xmlns:a16="http://schemas.microsoft.com/office/drawing/2014/main" id="{79C1452E-A2BA-5240-9812-06730A0708D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144542347"/>
      </p:ext>
    </p:extLst>
  </p:cSld>
  <p:clrMapOvr>
    <a:masterClrMapping/>
  </p:clrMapOvr>
  <p:transition spd="slow" advTm="5239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699" objId="6"/>
        <p14:stopEvt time="40769"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4-spotting- blue bkgd close up.MOV">
            <a:hlinkClick r:id="" action="ppaction://media"/>
          </p:cNvPr>
          <p:cNvPicPr>
            <a:picLocks noGrp="1" noChangeAspect="1"/>
          </p:cNvPicPr>
          <p:nvPr>
            <p:ph idx="1"/>
            <a:videoFile r:link="rId1"/>
            <p:extLst>
              <p:ext uri="{DAA4B4D4-6D71-4841-9C94-3DE7FCFB9230}">
                <p14:media xmlns:p14="http://schemas.microsoft.com/office/powerpoint/2010/main" r:embed="rId2">
                  <p14:trim st="1353" end="1645.6458"/>
                </p14:media>
              </p:ext>
            </p:extLst>
          </p:nvPr>
        </p:nvPicPr>
        <p:blipFill>
          <a:blip r:embed="rId7"/>
          <a:stretch>
            <a:fillRect/>
          </a:stretch>
        </p:blipFill>
        <p:spPr>
          <a:xfrm>
            <a:off x="0" y="0"/>
            <a:ext cx="18291175" cy="10288588"/>
          </a:xfrm>
        </p:spPr>
      </p:pic>
      <p:pic>
        <p:nvPicPr>
          <p:cNvPr id="3" name="Picture 2"/>
          <p:cNvPicPr>
            <a:picLocks noChangeAspect="1"/>
          </p:cNvPicPr>
          <p:nvPr/>
        </p:nvPicPr>
        <p:blipFill>
          <a:blip r:embed="rId8"/>
          <a:stretch>
            <a:fillRect/>
          </a:stretch>
        </p:blipFill>
        <p:spPr>
          <a:xfrm>
            <a:off x="2514600" y="-37137"/>
            <a:ext cx="12327180" cy="1579001"/>
          </a:xfrm>
          <a:prstGeom prst="rect">
            <a:avLst/>
          </a:prstGeom>
        </p:spPr>
      </p:pic>
      <p:pic>
        <p:nvPicPr>
          <p:cNvPr id="8" name="Audio 7">
            <a:hlinkClick r:id="" action="ppaction://media"/>
            <a:extLst>
              <a:ext uri="{FF2B5EF4-FFF2-40B4-BE49-F238E27FC236}">
                <a16:creationId xmlns:a16="http://schemas.microsoft.com/office/drawing/2014/main" id="{9CBB5CE6-C50B-3342-8935-1EA1A16732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494045897"/>
      </p:ext>
    </p:extLst>
  </p:cSld>
  <p:clrMapOvr>
    <a:masterClrMapping/>
  </p:clrMapOvr>
  <mc:AlternateContent xmlns:mc="http://schemas.openxmlformats.org/markup-compatibility/2006" xmlns:p14="http://schemas.microsoft.com/office/powerpoint/2010/main">
    <mc:Choice Requires="p14">
      <p:transition spd="slow" p14:dur="800" advTm="26471">
        <p:circle/>
      </p:transition>
    </mc:Choice>
    <mc:Fallback xmlns="">
      <p:transition spd="slow" advTm="2647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4" objId="5"/>
        <p14:stopEvt time="24751"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6.5|1.5|1.7|1.4|1.6|1.3|1.2|1.4|1.5|1.6|1.4|1.7|1.5|3"/>
</p:tagLst>
</file>

<file path=ppt/tags/tag2.xml><?xml version="1.0" encoding="utf-8"?>
<p:tagLst xmlns:a="http://schemas.openxmlformats.org/drawingml/2006/main" xmlns:r="http://schemas.openxmlformats.org/officeDocument/2006/relationships" xmlns:p="http://schemas.openxmlformats.org/presentationml/2006/main">
  <p:tag name="TIMING" val="|8.7|0.2|4.3|0.8|1.4"/>
</p:tagLst>
</file>

<file path=ppt/theme/theme1.xml><?xml version="1.0" encoding="utf-8"?>
<a:theme xmlns:a="http://schemas.openxmlformats.org/drawingml/2006/main" name="1_Office Theme">
  <a:themeElements>
    <a:clrScheme name="GEMS">
      <a:dk1>
        <a:srgbClr val="3B2314"/>
      </a:dk1>
      <a:lt1>
        <a:sysClr val="window" lastClr="FFFFFF"/>
      </a:lt1>
      <a:dk2>
        <a:srgbClr val="000000"/>
      </a:dk2>
      <a:lt2>
        <a:srgbClr val="E7E6E6"/>
      </a:lt2>
      <a:accent1>
        <a:srgbClr val="FF9900"/>
      </a:accent1>
      <a:accent2>
        <a:srgbClr val="13838E"/>
      </a:accent2>
      <a:accent3>
        <a:srgbClr val="C3996B"/>
      </a:accent3>
      <a:accent4>
        <a:srgbClr val="FF99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A8F0ACE12F80A4794329C3456661B9E" ma:contentTypeVersion="18" ma:contentTypeDescription="Create a new document." ma:contentTypeScope="" ma:versionID="db235ef9cd5e4203c8c5e0ffb862b242">
  <xsd:schema xmlns:xsd="http://www.w3.org/2001/XMLSchema" xmlns:xs="http://www.w3.org/2001/XMLSchema" xmlns:p="http://schemas.microsoft.com/office/2006/metadata/properties" xmlns:ns2="1865d82a-bf83-4eaa-817a-e97c662b7d46" xmlns:ns3="d35616bd-f3ab-4ee4-8f55-73cb5167d911" targetNamespace="http://schemas.microsoft.com/office/2006/metadata/properties" ma:root="true" ma:fieldsID="ef0a53d1d17084104c8ff2252ea4822d" ns2:_="" ns3:_="">
    <xsd:import namespace="1865d82a-bf83-4eaa-817a-e97c662b7d46"/>
    <xsd:import namespace="d35616bd-f3ab-4ee4-8f55-73cb5167d91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5d82a-bf83-4eaa-817a-e97c662b7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35616bd-f3ab-4ee4-8f55-73cb5167d9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44e5cab-ca8b-48ba-a99c-e62ef9b13973}" ma:internalName="TaxCatchAll" ma:showField="CatchAllData" ma:web="d35616bd-f3ab-4ee4-8f55-73cb5167d9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3EFD77-688E-4C22-BCBD-3998723BFC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5d82a-bf83-4eaa-817a-e97c662b7d46"/>
    <ds:schemaRef ds:uri="d35616bd-f3ab-4ee4-8f55-73cb5167d9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3F3698-4F78-49D8-8319-8CFD2C6E71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4291</TotalTime>
  <Words>624</Words>
  <Application>Microsoft Office PowerPoint</Application>
  <PresentationFormat>Custom</PresentationFormat>
  <Paragraphs>81</Paragraphs>
  <Slides>15</Slides>
  <Notes>14</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Poppins</vt:lpstr>
      <vt:lpstr>Tahoma</vt:lpstr>
      <vt:lpstr>1_Office Theme</vt:lpstr>
      <vt:lpstr>PowerPoint Presentation</vt:lpstr>
      <vt:lpstr>Materials Needed</vt:lpstr>
      <vt:lpstr>Place barcodes or write the PrEP ID number on documentation materials</vt:lpstr>
      <vt:lpstr>Fill out the case report form and the laboratory requisition form </vt:lpstr>
      <vt:lpstr>Make sure to wash hands, dry them and put on gloves.</vt:lpstr>
      <vt:lpstr>Collect venous blood according to your clinic’s Standard Operating Procedure</vt:lpstr>
      <vt:lpstr>Spotting the Dried Blood Spot Card</vt:lpstr>
      <vt:lpstr>Use a transfer pipette to spot the card</vt:lpstr>
      <vt:lpstr>PowerPoint Presentation</vt:lpstr>
      <vt:lpstr>PowerPoint Presentation</vt:lpstr>
      <vt:lpstr>Dry the cards for at least 3 hours or overnight</vt:lpstr>
      <vt:lpstr>Preparing for Shipment</vt:lpstr>
      <vt:lpstr>Items to Ship</vt:lpstr>
      <vt:lpstr>Thank you!  For further information, please visit www.prepwatch.org/mosaic-hiv-drug-resistance-monitoring-program/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DBS Preparation Preliminary Videos (Venipuncture)</dc:title>
  <dc:creator>Heaps, Amy</dc:creator>
  <cp:lastModifiedBy>Casey Bishopp</cp:lastModifiedBy>
  <cp:revision>11</cp:revision>
  <dcterms:created xsi:type="dcterms:W3CDTF">2017-04-12T20:08:15Z</dcterms:created>
  <dcterms:modified xsi:type="dcterms:W3CDTF">2023-05-02T20:48:18Z</dcterms:modified>
</cp:coreProperties>
</file>