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comments/comment5.xml" ContentType="application/vnd.openxmlformats-officedocument.presentationml.comments+xml"/>
  <Override PartName="/ppt/comments/comment4.xml" ContentType="application/vnd.openxmlformats-officedocument.presentationml.comments+xml"/>
  <Override PartName="/ppt/comments/comment3.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2.xml" ContentType="application/vnd.openxmlformats-officedocument.presentationml.comments+xml"/>
  <Override PartName="/ppt/comments/comment1.xml" ContentType="application/vnd.openxmlformats-officedocument.presentationml.comments+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7"/>
  </p:notesMasterIdLst>
  <p:sldIdLst>
    <p:sldId id="259" r:id="rId3"/>
    <p:sldId id="541" r:id="rId4"/>
    <p:sldId id="258" r:id="rId5"/>
    <p:sldId id="261" r:id="rId6"/>
    <p:sldId id="538" r:id="rId7"/>
    <p:sldId id="262" r:id="rId8"/>
    <p:sldId id="263" r:id="rId9"/>
    <p:sldId id="264" r:id="rId10"/>
    <p:sldId id="266" r:id="rId11"/>
    <p:sldId id="267" r:id="rId12"/>
    <p:sldId id="268" r:id="rId13"/>
    <p:sldId id="269" r:id="rId14"/>
    <p:sldId id="270" r:id="rId15"/>
    <p:sldId id="271" r:id="rId16"/>
    <p:sldId id="539" r:id="rId17"/>
    <p:sldId id="272" r:id="rId18"/>
    <p:sldId id="273" r:id="rId19"/>
    <p:sldId id="274" r:id="rId20"/>
    <p:sldId id="275" r:id="rId21"/>
    <p:sldId id="540" r:id="rId22"/>
    <p:sldId id="276" r:id="rId23"/>
    <p:sldId id="510" r:id="rId24"/>
    <p:sldId id="537" r:id="rId25"/>
    <p:sldId id="535" r:id="rId26"/>
    <p:sldId id="528" r:id="rId27"/>
    <p:sldId id="298" r:id="rId28"/>
    <p:sldId id="531" r:id="rId29"/>
    <p:sldId id="291" r:id="rId30"/>
    <p:sldId id="515" r:id="rId31"/>
    <p:sldId id="517" r:id="rId32"/>
    <p:sldId id="518" r:id="rId33"/>
    <p:sldId id="519" r:id="rId34"/>
    <p:sldId id="520" r:id="rId35"/>
    <p:sldId id="5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 id="3" name="Kathleen Shears" initials="KS" lastIdx="21" clrIdx="2">
    <p:extLst>
      <p:ext uri="{19B8F6BF-5375-455C-9EA6-DF929625EA0E}">
        <p15:presenceInfo xmlns:p15="http://schemas.microsoft.com/office/powerpoint/2012/main" userId="S::KShears@fhi360.org::6694a3c8-9709-49a4-97f9-f83c96d56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p:restoredTop sz="94615"/>
  </p:normalViewPr>
  <p:slideViewPr>
    <p:cSldViewPr snapToGrid="0" snapToObjects="1">
      <p:cViewPr varScale="1">
        <p:scale>
          <a:sx n="82" d="100"/>
          <a:sy n="82" d="100"/>
        </p:scale>
        <p:origin x="16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r>
              <a:rPr lang="en-US" baseline="0" dirty="0">
                <a:solidFill>
                  <a:srgbClr val="7030A0"/>
                </a:solidFill>
              </a:rPr>
              <a:t>[GRAPH]</a:t>
            </a:r>
            <a:r>
              <a:rPr lang="en-US" baseline="0" dirty="0"/>
              <a:t> </a:t>
            </a:r>
            <a:r>
              <a:rPr lang="en-US" dirty="0"/>
              <a:t> New HIV infections in 2020</a:t>
            </a:r>
          </a:p>
        </c:rich>
      </c:tx>
      <c:layout>
        <c:manualLayout>
          <c:xMode val="edge"/>
          <c:yMode val="edge"/>
          <c:x val="0.11653522947640595"/>
          <c:y val="3.95174609253452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9570873776524537"/>
          <c:y val="0.23685296440795611"/>
          <c:w val="0.38973313856129976"/>
          <c:h val="0.44716344693872784"/>
        </c:manualLayout>
      </c:layout>
      <c:doughnutChart>
        <c:varyColors val="1"/>
        <c:ser>
          <c:idx val="0"/>
          <c:order val="0"/>
          <c:tx>
            <c:strRef>
              <c:f>Sheet1!$B$1</c:f>
              <c:strCache>
                <c:ptCount val="1"/>
                <c:pt idx="0">
                  <c:v>EXAMPLE GRAPH: Zambians Newly Infected with HIV in 2020</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EC9-E548-96E7-BB775B7C7694}"/>
              </c:ext>
            </c:extLst>
          </c:dPt>
          <c:dPt>
            <c:idx val="1"/>
            <c:bubble3D val="0"/>
            <c:spPr>
              <a:solidFill>
                <a:schemeClr val="accent3"/>
              </a:solidFill>
              <a:ln w="19050">
                <a:noFill/>
              </a:ln>
              <a:effectLst/>
            </c:spPr>
            <c:extLst>
              <c:ext xmlns:c16="http://schemas.microsoft.com/office/drawing/2014/chart" uri="{C3380CC4-5D6E-409C-BE32-E72D297353CC}">
                <c16:uniqueId val="{00000003-5EC9-E548-96E7-BB775B7C7694}"/>
              </c:ext>
            </c:extLst>
          </c:dPt>
          <c:dPt>
            <c:idx val="2"/>
            <c:bubble3D val="0"/>
            <c:spPr>
              <a:solidFill>
                <a:schemeClr val="accent5"/>
              </a:solidFill>
              <a:ln w="19050">
                <a:noFill/>
              </a:ln>
              <a:effectLst/>
            </c:spPr>
            <c:extLst>
              <c:ext xmlns:c16="http://schemas.microsoft.com/office/drawing/2014/chart" uri="{C3380CC4-5D6E-409C-BE32-E72D297353CC}">
                <c16:uniqueId val="{00000005-5EC9-E548-96E7-BB775B7C7694}"/>
              </c:ext>
            </c:extLst>
          </c:dPt>
          <c:dLbls>
            <c:dLbl>
              <c:idx val="0"/>
              <c:layout>
                <c:manualLayout>
                  <c:x val="0.17065287653522948"/>
                  <c:y val="8.6806768950907793E-3"/>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EC9-E548-96E7-BB775B7C7694}"/>
                </c:ext>
              </c:extLst>
            </c:dLbl>
            <c:dLbl>
              <c:idx val="1"/>
              <c:layout>
                <c:manualLayout>
                  <c:x val="-0.16289592760180996"/>
                  <c:y val="2.6699992992127768E-2"/>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EC9-E548-96E7-BB775B7C7694}"/>
                </c:ext>
              </c:extLst>
            </c:dLbl>
            <c:dLbl>
              <c:idx val="2"/>
              <c:layout>
                <c:manualLayout>
                  <c:x val="-5.1712992889463474E-2"/>
                  <c:y val="-0.10419899949735516"/>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EC9-E548-96E7-BB775B7C76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1"/>
            <c:showVal val="1"/>
            <c:showCatName val="0"/>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Women ages 15 and over newly infected with HIV</c:v>
                </c:pt>
                <c:pt idx="1">
                  <c:v>Men ages 15 and over newly infected with HIV</c:v>
                </c:pt>
                <c:pt idx="2">
                  <c:v>Children aged 0 to 14 newly infected with HIV</c:v>
                </c:pt>
              </c:strCache>
            </c:strRef>
          </c:cat>
          <c:val>
            <c:numRef>
              <c:f>Sheet1!$B$2:$B$4</c:f>
              <c:numCache>
                <c:formatCode>General</c:formatCode>
                <c:ptCount val="3"/>
                <c:pt idx="0">
                  <c:v>39000</c:v>
                </c:pt>
                <c:pt idx="1">
                  <c:v>21000</c:v>
                </c:pt>
                <c:pt idx="2">
                  <c:v>8300</c:v>
                </c:pt>
              </c:numCache>
            </c:numRef>
          </c:val>
          <c:extLst>
            <c:ext xmlns:c16="http://schemas.microsoft.com/office/drawing/2014/chart" uri="{C3380CC4-5D6E-409C-BE32-E72D297353CC}">
              <c16:uniqueId val="{00000006-5EC9-E548-96E7-BB775B7C7694}"/>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manualLayout>
          <c:xMode val="edge"/>
          <c:yMode val="edge"/>
          <c:x val="0.12204408838035517"/>
          <c:y val="0.75037291462217859"/>
          <c:w val="0.78589599377000963"/>
          <c:h val="0.21369922212618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2633</c:v>
                </c:pt>
                <c:pt idx="1">
                  <c:v>6580</c:v>
                </c:pt>
                <c:pt idx="2">
                  <c:v>18035</c:v>
                </c:pt>
                <c:pt idx="3">
                  <c:v>21568</c:v>
                </c:pt>
                <c:pt idx="4">
                  <c:v>30535</c:v>
                </c:pt>
              </c:numCache>
            </c:numRef>
          </c:val>
          <c:extLst>
            <c:ext xmlns:c16="http://schemas.microsoft.com/office/drawing/2014/chart" uri="{C3380CC4-5D6E-409C-BE32-E72D297353CC}">
              <c16:uniqueId val="{00000000-2FA1-334A-A014-DB167E5DB53F}"/>
            </c:ext>
          </c:extLst>
        </c:ser>
        <c:dLbls>
          <c:showLegendKey val="0"/>
          <c:showVal val="0"/>
          <c:showCatName val="0"/>
          <c:showSerName val="0"/>
          <c:showPercent val="0"/>
          <c:showBubbleSize val="0"/>
        </c:dLbls>
        <c:gapWidth val="48"/>
        <c:overlap val="-27"/>
        <c:axId val="1897157727"/>
        <c:axId val="1897371135"/>
      </c:barChart>
      <c:catAx>
        <c:axId val="1897157727"/>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897371135"/>
        <c:crosses val="autoZero"/>
        <c:auto val="1"/>
        <c:lblAlgn val="ctr"/>
        <c:lblOffset val="100"/>
        <c:noMultiLvlLbl val="0"/>
      </c:catAx>
      <c:valAx>
        <c:axId val="1897371135"/>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18971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06-23T12:18:05.127" idx="10">
    <p:pos x="202" y="202"/>
    <p:text>Changed slide 17 to 19. Neeraja, is that the correct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6-23T12:29:15.920" idx="12">
    <p:pos x="10" y="10"/>
    <p:text>Changed slides 25-29 to 29-33. Neeraja, are those slide numbers correct?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21T14:53:56.261" idx="1">
    <p:pos x="4042" y="3658"/>
    <p:text>Double check slide numbers once formatted into final design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0-21T15:00:12.506" idx="2">
    <p:pos x="4302" y="2517"/>
    <p:text>Double check slide numbers once formatted into final design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9-20T23:36:50.315" idx="1">
    <p:pos x="7222" y="879"/>
    <p:text>Insert link to this tool</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8/23/22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dirty="0"/>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4</a:t>
            </a:fld>
            <a:endParaRPr lang="en-US" dirty="0"/>
          </a:p>
        </p:txBody>
      </p:sp>
    </p:spTree>
    <p:extLst>
      <p:ext uri="{BB962C8B-B14F-4D97-AF65-F5344CB8AC3E}">
        <p14:creationId xmlns:p14="http://schemas.microsoft.com/office/powerpoint/2010/main" val="366923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19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98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6757b039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86757b039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rgbClr val="434343"/>
              </a:solidFill>
              <a:latin typeface="Arial"/>
              <a:ea typeface="Arial"/>
              <a:cs typeface="Arial"/>
              <a:sym typeface="Arial"/>
            </a:endParaRPr>
          </a:p>
        </p:txBody>
      </p:sp>
      <p:sp>
        <p:nvSpPr>
          <p:cNvPr id="229" name="Google Shape;229;g86757b039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extLst>
      <p:ext uri="{BB962C8B-B14F-4D97-AF65-F5344CB8AC3E}">
        <p14:creationId xmlns:p14="http://schemas.microsoft.com/office/powerpoint/2010/main" val="53923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679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58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10" name="Google Shape;4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2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8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49" name="Google Shape;4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6</a:t>
            </a:fld>
            <a:endParaRPr lang="en-US" dirty="0"/>
          </a:p>
        </p:txBody>
      </p:sp>
    </p:spTree>
    <p:extLst>
      <p:ext uri="{BB962C8B-B14F-4D97-AF65-F5344CB8AC3E}">
        <p14:creationId xmlns:p14="http://schemas.microsoft.com/office/powerpoint/2010/main" val="38329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11</a:t>
            </a:fld>
            <a:endParaRPr lang="en-US" dirty="0"/>
          </a:p>
        </p:txBody>
      </p:sp>
    </p:spTree>
    <p:extLst>
      <p:ext uri="{BB962C8B-B14F-4D97-AF65-F5344CB8AC3E}">
        <p14:creationId xmlns:p14="http://schemas.microsoft.com/office/powerpoint/2010/main" val="292384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16</a:t>
            </a:fld>
            <a:endParaRPr lang="en-US" dirty="0"/>
          </a:p>
        </p:txBody>
      </p:sp>
    </p:spTree>
    <p:extLst>
      <p:ext uri="{BB962C8B-B14F-4D97-AF65-F5344CB8AC3E}">
        <p14:creationId xmlns:p14="http://schemas.microsoft.com/office/powerpoint/2010/main" val="416293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17</a:t>
            </a:fld>
            <a:endParaRPr lang="en-US" dirty="0"/>
          </a:p>
        </p:txBody>
      </p:sp>
    </p:spTree>
    <p:extLst>
      <p:ext uri="{BB962C8B-B14F-4D97-AF65-F5344CB8AC3E}">
        <p14:creationId xmlns:p14="http://schemas.microsoft.com/office/powerpoint/2010/main" val="171035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18</a:t>
            </a:fld>
            <a:endParaRPr lang="en-US" dirty="0"/>
          </a:p>
        </p:txBody>
      </p:sp>
    </p:spTree>
    <p:extLst>
      <p:ext uri="{BB962C8B-B14F-4D97-AF65-F5344CB8AC3E}">
        <p14:creationId xmlns:p14="http://schemas.microsoft.com/office/powerpoint/2010/main" val="403393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19</a:t>
            </a:fld>
            <a:endParaRPr lang="en-US" dirty="0"/>
          </a:p>
        </p:txBody>
      </p:sp>
    </p:spTree>
    <p:extLst>
      <p:ext uri="{BB962C8B-B14F-4D97-AF65-F5344CB8AC3E}">
        <p14:creationId xmlns:p14="http://schemas.microsoft.com/office/powerpoint/2010/main" val="342089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21" name="Google Shape;3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19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591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Powerpoint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EB76A3B-314E-87B4-D8BA-CEA8DDB2857B}"/>
              </a:ext>
            </a:extLst>
          </p:cNvPr>
          <p:cNvSpPr txBox="1">
            <a:spLocks/>
          </p:cNvSpPr>
          <p:nvPr userDrawn="1"/>
        </p:nvSpPr>
        <p:spPr>
          <a:xfrm>
            <a:off x="1577388" y="814301"/>
            <a:ext cx="9667149" cy="1370285"/>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200" b="0" dirty="0"/>
              <a:t>This resource is part of the </a:t>
            </a:r>
            <a:r>
              <a:rPr lang="en-US" sz="3200" dirty="0"/>
              <a:t>PLAN </a:t>
            </a:r>
            <a:r>
              <a:rPr lang="en-US" sz="3200" b="0" dirty="0"/>
              <a:t>4</a:t>
            </a:r>
            <a:r>
              <a:rPr lang="en-US" sz="3200" dirty="0"/>
              <a:t> RING </a:t>
            </a:r>
            <a:r>
              <a:rPr lang="en-US" sz="3200" b="0" dirty="0"/>
              <a:t>TOOLKIT,</a:t>
            </a:r>
            <a:endParaRPr lang="en-US" sz="3600" b="0" dirty="0"/>
          </a:p>
          <a:p>
            <a:pPr>
              <a:lnSpc>
                <a:spcPct val="110000"/>
              </a:lnSpc>
            </a:pPr>
            <a:r>
              <a:rPr lang="en-US" sz="2800" b="0" dirty="0"/>
              <a:t>a suite of resources and tools designed to support planning for </a:t>
            </a:r>
            <a:r>
              <a:rPr lang="en-US" sz="2800" b="0" dirty="0" err="1"/>
              <a:t>PrEP</a:t>
            </a:r>
            <a:r>
              <a:rPr lang="en-US" sz="2800" b="0" dirty="0"/>
              <a:t> ring introduction and scale-up.</a:t>
            </a:r>
            <a:endParaRPr lang="en-US" sz="4800" b="0" dirty="0"/>
          </a:p>
        </p:txBody>
      </p:sp>
      <p:sp>
        <p:nvSpPr>
          <p:cNvPr id="3" name="Text Placeholder 8">
            <a:extLst>
              <a:ext uri="{FF2B5EF4-FFF2-40B4-BE49-F238E27FC236}">
                <a16:creationId xmlns:a16="http://schemas.microsoft.com/office/drawing/2014/main" id="{02C7EDD1-690C-7914-87EA-55AE779B0F2D}"/>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47" name="Rectangle 46">
            <a:hlinkClick r:id="rId2"/>
            <a:extLst>
              <a:ext uri="{FF2B5EF4-FFF2-40B4-BE49-F238E27FC236}">
                <a16:creationId xmlns:a16="http://schemas.microsoft.com/office/drawing/2014/main" id="{08294B06-8C81-DF55-F07F-F5313A67B14C}"/>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48" name="Group 47">
            <a:extLst>
              <a:ext uri="{FF2B5EF4-FFF2-40B4-BE49-F238E27FC236}">
                <a16:creationId xmlns:a16="http://schemas.microsoft.com/office/drawing/2014/main" id="{FE6309AF-A58F-B9FA-197E-01E14A79B03C}"/>
              </a:ext>
            </a:extLst>
          </p:cNvPr>
          <p:cNvGrpSpPr/>
          <p:nvPr userDrawn="1"/>
        </p:nvGrpSpPr>
        <p:grpSpPr>
          <a:xfrm>
            <a:off x="0" y="-10885"/>
            <a:ext cx="12192000" cy="6869661"/>
            <a:chOff x="0" y="-10885"/>
            <a:chExt cx="12192000" cy="6869661"/>
          </a:xfrm>
        </p:grpSpPr>
        <p:sp>
          <p:nvSpPr>
            <p:cNvPr id="49" name="Rectangle 48">
              <a:extLst>
                <a:ext uri="{FF2B5EF4-FFF2-40B4-BE49-F238E27FC236}">
                  <a16:creationId xmlns:a16="http://schemas.microsoft.com/office/drawing/2014/main" id="{396E9E4C-5915-78E8-9E21-2DD759F09EF5}"/>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50" name="Group 49">
              <a:extLst>
                <a:ext uri="{FF2B5EF4-FFF2-40B4-BE49-F238E27FC236}">
                  <a16:creationId xmlns:a16="http://schemas.microsoft.com/office/drawing/2014/main" id="{0498075F-F086-ACB0-4675-6A616E020033}"/>
                </a:ext>
              </a:extLst>
            </p:cNvPr>
            <p:cNvGrpSpPr/>
            <p:nvPr/>
          </p:nvGrpSpPr>
          <p:grpSpPr>
            <a:xfrm>
              <a:off x="479608" y="-10885"/>
              <a:ext cx="693490" cy="6869661"/>
              <a:chOff x="-9705" y="-10885"/>
              <a:chExt cx="693490" cy="6869661"/>
            </a:xfrm>
          </p:grpSpPr>
          <p:sp>
            <p:nvSpPr>
              <p:cNvPr id="55" name="Freeform 54">
                <a:extLst>
                  <a:ext uri="{FF2B5EF4-FFF2-40B4-BE49-F238E27FC236}">
                    <a16:creationId xmlns:a16="http://schemas.microsoft.com/office/drawing/2014/main" id="{50C50A6E-D232-2919-1778-C8D9FAC4BF77}"/>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6" name="Freeform 55">
                <a:extLst>
                  <a:ext uri="{FF2B5EF4-FFF2-40B4-BE49-F238E27FC236}">
                    <a16:creationId xmlns:a16="http://schemas.microsoft.com/office/drawing/2014/main" id="{C7FD8F65-2EE3-CB5B-9EA3-6CDA1DDB5AB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7" name="Freeform 56">
                <a:extLst>
                  <a:ext uri="{FF2B5EF4-FFF2-40B4-BE49-F238E27FC236}">
                    <a16:creationId xmlns:a16="http://schemas.microsoft.com/office/drawing/2014/main" id="{60FA6E12-3726-D092-19F2-D71DB9EAFAF1}"/>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8" name="Freeform 57">
                <a:extLst>
                  <a:ext uri="{FF2B5EF4-FFF2-40B4-BE49-F238E27FC236}">
                    <a16:creationId xmlns:a16="http://schemas.microsoft.com/office/drawing/2014/main" id="{E3AFB0C0-A530-46EA-32A7-5680CBB8E8E1}"/>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9" name="Freeform 58">
                <a:extLst>
                  <a:ext uri="{FF2B5EF4-FFF2-40B4-BE49-F238E27FC236}">
                    <a16:creationId xmlns:a16="http://schemas.microsoft.com/office/drawing/2014/main" id="{98837480-09DB-1BA7-3122-A6EE11AFDD01}"/>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0" name="Freeform 59">
                <a:extLst>
                  <a:ext uri="{FF2B5EF4-FFF2-40B4-BE49-F238E27FC236}">
                    <a16:creationId xmlns:a16="http://schemas.microsoft.com/office/drawing/2014/main" id="{F252ED75-0014-03B9-1641-138BBB69124A}"/>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60">
                <a:extLst>
                  <a:ext uri="{FF2B5EF4-FFF2-40B4-BE49-F238E27FC236}">
                    <a16:creationId xmlns:a16="http://schemas.microsoft.com/office/drawing/2014/main" id="{3AF7DD5B-E63C-0622-C36A-09BEA6ABD9E0}"/>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61">
                <a:extLst>
                  <a:ext uri="{FF2B5EF4-FFF2-40B4-BE49-F238E27FC236}">
                    <a16:creationId xmlns:a16="http://schemas.microsoft.com/office/drawing/2014/main" id="{B7B62ED7-23FD-B668-F38B-5A14B36CB2E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62">
                <a:extLst>
                  <a:ext uri="{FF2B5EF4-FFF2-40B4-BE49-F238E27FC236}">
                    <a16:creationId xmlns:a16="http://schemas.microsoft.com/office/drawing/2014/main" id="{C7C7FF57-8F10-ED2C-FB7E-4F774CADD059}"/>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4" name="Freeform 63">
                <a:extLst>
                  <a:ext uri="{FF2B5EF4-FFF2-40B4-BE49-F238E27FC236}">
                    <a16:creationId xmlns:a16="http://schemas.microsoft.com/office/drawing/2014/main" id="{5C77A851-6F18-4F6D-5A6A-C0F2BE1D69E7}"/>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5" name="Freeform 64">
                <a:extLst>
                  <a:ext uri="{FF2B5EF4-FFF2-40B4-BE49-F238E27FC236}">
                    <a16:creationId xmlns:a16="http://schemas.microsoft.com/office/drawing/2014/main" id="{F713BDE1-A84D-4D0D-90CD-CA97CFF1E117}"/>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Rectangle 50">
              <a:extLst>
                <a:ext uri="{FF2B5EF4-FFF2-40B4-BE49-F238E27FC236}">
                  <a16:creationId xmlns:a16="http://schemas.microsoft.com/office/drawing/2014/main" id="{C3AB8895-B054-73A1-E280-9FDCFACC8CDB}"/>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52" name="Rectangle 51">
              <a:extLst>
                <a:ext uri="{FF2B5EF4-FFF2-40B4-BE49-F238E27FC236}">
                  <a16:creationId xmlns:a16="http://schemas.microsoft.com/office/drawing/2014/main" id="{18431E02-2348-3360-5A91-2F5F799C7AA5}"/>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53" name="Rectangle 52">
              <a:extLst>
                <a:ext uri="{FF2B5EF4-FFF2-40B4-BE49-F238E27FC236}">
                  <a16:creationId xmlns:a16="http://schemas.microsoft.com/office/drawing/2014/main" id="{26D66224-515C-082D-941B-EE02A467AB51}"/>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54" name="Rectangle 53">
              <a:extLst>
                <a:ext uri="{FF2B5EF4-FFF2-40B4-BE49-F238E27FC236}">
                  <a16:creationId xmlns:a16="http://schemas.microsoft.com/office/drawing/2014/main" id="{546378D9-52FE-24F2-A508-A47A2F54AB95}"/>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66" name="Group 65">
            <a:extLst>
              <a:ext uri="{FF2B5EF4-FFF2-40B4-BE49-F238E27FC236}">
                <a16:creationId xmlns:a16="http://schemas.microsoft.com/office/drawing/2014/main" id="{E7C757B1-26AD-EAD2-DCCB-E6F401994B4A}"/>
              </a:ext>
            </a:extLst>
          </p:cNvPr>
          <p:cNvGrpSpPr/>
          <p:nvPr userDrawn="1"/>
        </p:nvGrpSpPr>
        <p:grpSpPr>
          <a:xfrm>
            <a:off x="1530224" y="3046480"/>
            <a:ext cx="9824386" cy="2450935"/>
            <a:chOff x="1530224" y="3293116"/>
            <a:chExt cx="9824386" cy="2450935"/>
          </a:xfrm>
        </p:grpSpPr>
        <p:cxnSp>
          <p:nvCxnSpPr>
            <p:cNvPr id="67" name="Straight Connector 66">
              <a:extLst>
                <a:ext uri="{FF2B5EF4-FFF2-40B4-BE49-F238E27FC236}">
                  <a16:creationId xmlns:a16="http://schemas.microsoft.com/office/drawing/2014/main" id="{302C3F0A-1E7B-EA9B-E9E3-C31417B9A1BC}"/>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BFDE2F9-51A1-4C6C-4215-DA0AD89CA06F}"/>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D1BA6AB-BA05-C1CA-97BD-9ED34C667ED1}"/>
                </a:ext>
              </a:extLst>
            </p:cNvPr>
            <p:cNvGrpSpPr/>
            <p:nvPr/>
          </p:nvGrpSpPr>
          <p:grpSpPr>
            <a:xfrm>
              <a:off x="1530224" y="3296555"/>
              <a:ext cx="3267560" cy="2280280"/>
              <a:chOff x="1530224" y="3296555"/>
              <a:chExt cx="3267560" cy="2280280"/>
            </a:xfrm>
          </p:grpSpPr>
          <p:sp>
            <p:nvSpPr>
              <p:cNvPr id="82" name="Text Placeholder 8">
                <a:extLst>
                  <a:ext uri="{FF2B5EF4-FFF2-40B4-BE49-F238E27FC236}">
                    <a16:creationId xmlns:a16="http://schemas.microsoft.com/office/drawing/2014/main" id="{F32F4315-FB6D-B900-9F1E-B24FB69C9AB2}"/>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83" name="Group 82">
                <a:extLst>
                  <a:ext uri="{FF2B5EF4-FFF2-40B4-BE49-F238E27FC236}">
                    <a16:creationId xmlns:a16="http://schemas.microsoft.com/office/drawing/2014/main" id="{A4E74950-D848-743A-E43F-6B2AF8DCF95B}"/>
                  </a:ext>
                </a:extLst>
              </p:cNvPr>
              <p:cNvGrpSpPr/>
              <p:nvPr/>
            </p:nvGrpSpPr>
            <p:grpSpPr>
              <a:xfrm>
                <a:off x="1530224" y="3296555"/>
                <a:ext cx="3063923" cy="697162"/>
                <a:chOff x="1530224" y="3382283"/>
                <a:chExt cx="3063923" cy="697162"/>
              </a:xfrm>
            </p:grpSpPr>
            <p:sp>
              <p:nvSpPr>
                <p:cNvPr id="84" name="Text Placeholder 8">
                  <a:extLst>
                    <a:ext uri="{FF2B5EF4-FFF2-40B4-BE49-F238E27FC236}">
                      <a16:creationId xmlns:a16="http://schemas.microsoft.com/office/drawing/2014/main" id="{A5FC620A-053A-D8C9-6DAD-223843C1098A}"/>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85" name="Straight Connector 84">
                  <a:extLst>
                    <a:ext uri="{FF2B5EF4-FFF2-40B4-BE49-F238E27FC236}">
                      <a16:creationId xmlns:a16="http://schemas.microsoft.com/office/drawing/2014/main" id="{2C73ADA3-5D85-4149-506A-D0ACA7177F6F}"/>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4FDC45C8-8B19-C784-A6E2-CF9E22A8A664}"/>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70" name="Group 69">
              <a:extLst>
                <a:ext uri="{FF2B5EF4-FFF2-40B4-BE49-F238E27FC236}">
                  <a16:creationId xmlns:a16="http://schemas.microsoft.com/office/drawing/2014/main" id="{5B1133D8-E950-B971-5B65-F6118DB01553}"/>
                </a:ext>
              </a:extLst>
            </p:cNvPr>
            <p:cNvGrpSpPr/>
            <p:nvPr/>
          </p:nvGrpSpPr>
          <p:grpSpPr>
            <a:xfrm>
              <a:off x="4920720" y="3293116"/>
              <a:ext cx="3066037" cy="2364332"/>
              <a:chOff x="4920720" y="3293116"/>
              <a:chExt cx="3066037" cy="2364332"/>
            </a:xfrm>
          </p:grpSpPr>
          <p:sp>
            <p:nvSpPr>
              <p:cNvPr id="77" name="Text Placeholder 8">
                <a:extLst>
                  <a:ext uri="{FF2B5EF4-FFF2-40B4-BE49-F238E27FC236}">
                    <a16:creationId xmlns:a16="http://schemas.microsoft.com/office/drawing/2014/main" id="{5EF51C44-6239-2194-81D2-EE9E65D756E0}"/>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 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78" name="Group 77">
                <a:extLst>
                  <a:ext uri="{FF2B5EF4-FFF2-40B4-BE49-F238E27FC236}">
                    <a16:creationId xmlns:a16="http://schemas.microsoft.com/office/drawing/2014/main" id="{98FAA942-AB1E-336D-ABD6-CCFF4EFEED28}"/>
                  </a:ext>
                </a:extLst>
              </p:cNvPr>
              <p:cNvGrpSpPr/>
              <p:nvPr/>
            </p:nvGrpSpPr>
            <p:grpSpPr>
              <a:xfrm>
                <a:off x="4920720" y="3293116"/>
                <a:ext cx="2917941" cy="697162"/>
                <a:chOff x="4877856" y="3378844"/>
                <a:chExt cx="2917941" cy="697162"/>
              </a:xfrm>
            </p:grpSpPr>
            <p:cxnSp>
              <p:nvCxnSpPr>
                <p:cNvPr id="79" name="Straight Connector 78">
                  <a:extLst>
                    <a:ext uri="{FF2B5EF4-FFF2-40B4-BE49-F238E27FC236}">
                      <a16:creationId xmlns:a16="http://schemas.microsoft.com/office/drawing/2014/main" id="{06799E6C-8CF8-60C9-3BAD-1CAD3A3B28EA}"/>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E265D954-05DF-DA53-3132-6B9AB4631DBA}"/>
                    </a:ext>
                  </a:extLst>
                </p:cNvPr>
                <p:cNvPicPr>
                  <a:picLocks noChangeAspect="1"/>
                </p:cNvPicPr>
                <p:nvPr/>
              </p:nvPicPr>
              <p:blipFill>
                <a:blip r:embed="rId4"/>
                <a:stretch>
                  <a:fillRect/>
                </a:stretch>
              </p:blipFill>
              <p:spPr>
                <a:xfrm>
                  <a:off x="4877856" y="3378844"/>
                  <a:ext cx="697162" cy="697162"/>
                </a:xfrm>
                <a:prstGeom prst="rect">
                  <a:avLst/>
                </a:prstGeom>
              </p:spPr>
            </p:pic>
            <p:sp>
              <p:nvSpPr>
                <p:cNvPr id="81" name="Text Placeholder 8">
                  <a:extLst>
                    <a:ext uri="{FF2B5EF4-FFF2-40B4-BE49-F238E27FC236}">
                      <a16:creationId xmlns:a16="http://schemas.microsoft.com/office/drawing/2014/main" id="{E3AB7DCB-A157-9B57-0381-E6E3CDC76A0F}"/>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71" name="Group 70">
              <a:extLst>
                <a:ext uri="{FF2B5EF4-FFF2-40B4-BE49-F238E27FC236}">
                  <a16:creationId xmlns:a16="http://schemas.microsoft.com/office/drawing/2014/main" id="{6DA647C5-8CDA-A467-38C1-5A2A2760498A}"/>
                </a:ext>
              </a:extLst>
            </p:cNvPr>
            <p:cNvGrpSpPr/>
            <p:nvPr/>
          </p:nvGrpSpPr>
          <p:grpSpPr>
            <a:xfrm>
              <a:off x="8152881" y="3293116"/>
              <a:ext cx="3201729" cy="1922126"/>
              <a:chOff x="8152881" y="3293116"/>
              <a:chExt cx="3201729" cy="1922126"/>
            </a:xfrm>
          </p:grpSpPr>
          <p:sp>
            <p:nvSpPr>
              <p:cNvPr id="72" name="Text Placeholder 8">
                <a:extLst>
                  <a:ext uri="{FF2B5EF4-FFF2-40B4-BE49-F238E27FC236}">
                    <a16:creationId xmlns:a16="http://schemas.microsoft.com/office/drawing/2014/main" id="{0D9593C1-22ED-A1DB-413F-A31851E50927}"/>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73" name="Group 72">
                <a:extLst>
                  <a:ext uri="{FF2B5EF4-FFF2-40B4-BE49-F238E27FC236}">
                    <a16:creationId xmlns:a16="http://schemas.microsoft.com/office/drawing/2014/main" id="{D9F0F06C-517B-54B3-78F9-1BCF50CB98EA}"/>
                  </a:ext>
                </a:extLst>
              </p:cNvPr>
              <p:cNvGrpSpPr/>
              <p:nvPr/>
            </p:nvGrpSpPr>
            <p:grpSpPr>
              <a:xfrm>
                <a:off x="8152881" y="3293116"/>
                <a:ext cx="2724908" cy="697162"/>
                <a:chOff x="8152881" y="3378844"/>
                <a:chExt cx="2724908" cy="697162"/>
              </a:xfrm>
            </p:grpSpPr>
            <p:cxnSp>
              <p:nvCxnSpPr>
                <p:cNvPr id="74" name="Straight Connector 73">
                  <a:extLst>
                    <a:ext uri="{FF2B5EF4-FFF2-40B4-BE49-F238E27FC236}">
                      <a16:creationId xmlns:a16="http://schemas.microsoft.com/office/drawing/2014/main" id="{A4CFD2FD-BC4F-81A0-7212-6711FB71E487}"/>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88C7FC2B-676B-58B9-3809-1D064E4E7D0E}"/>
                    </a:ext>
                  </a:extLst>
                </p:cNvPr>
                <p:cNvPicPr>
                  <a:picLocks noChangeAspect="1"/>
                </p:cNvPicPr>
                <p:nvPr/>
              </p:nvPicPr>
              <p:blipFill>
                <a:blip r:embed="rId5"/>
                <a:stretch>
                  <a:fillRect/>
                </a:stretch>
              </p:blipFill>
              <p:spPr>
                <a:xfrm>
                  <a:off x="8152881" y="3378844"/>
                  <a:ext cx="697162" cy="697162"/>
                </a:xfrm>
                <a:prstGeom prst="rect">
                  <a:avLst/>
                </a:prstGeom>
              </p:spPr>
            </p:pic>
            <p:sp>
              <p:nvSpPr>
                <p:cNvPr id="76" name="Text Placeholder 8">
                  <a:extLst>
                    <a:ext uri="{FF2B5EF4-FFF2-40B4-BE49-F238E27FC236}">
                      <a16:creationId xmlns:a16="http://schemas.microsoft.com/office/drawing/2014/main" id="{05EB0522-7045-41B9-B9D0-D3554AB1EA09}"/>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87" name="TextBox 86">
            <a:extLst>
              <a:ext uri="{FF2B5EF4-FFF2-40B4-BE49-F238E27FC236}">
                <a16:creationId xmlns:a16="http://schemas.microsoft.com/office/drawing/2014/main" id="{7D4151A0-6197-F14C-2987-C35AEBFD3F95}"/>
              </a:ext>
            </a:extLst>
          </p:cNvPr>
          <p:cNvSpPr txBox="1"/>
          <p:nvPr userDrawn="1"/>
        </p:nvSpPr>
        <p:spPr>
          <a:xfrm>
            <a:off x="1556548" y="5749858"/>
            <a:ext cx="9923023" cy="461665"/>
          </a:xfrm>
          <a:prstGeom prst="rect">
            <a:avLst/>
          </a:prstGeom>
          <a:noFill/>
        </p:spPr>
        <p:txBody>
          <a:bodyPr wrap="square" rtlCol="0">
            <a:spAutoFit/>
          </a:bodyPr>
          <a:lstStyle/>
          <a:p>
            <a:r>
              <a:rPr lang="en-US" sz="800" b="0" i="0" kern="1200" dirty="0">
                <a:solidFill>
                  <a:schemeClr val="bg2">
                    <a:lumMod val="75000"/>
                  </a:schemeClr>
                </a:solidFill>
                <a:effectLst/>
                <a:latin typeface="+mn-lt"/>
                <a:ea typeface="+mn-ea"/>
                <a:cs typeface="+mn-cs"/>
              </a:rPr>
              <a:t>The resources in this toolkit were made possible by the generous support of the American people through the U.S. President’s Emergency Plan for AIDS Relief (PEPFAR) and the U.S. Agency for International Development (USAID) through the terms of several cooperative agreements</a:t>
            </a:r>
            <a:r>
              <a:rPr lang="en-US" sz="800" kern="1200" dirty="0">
                <a:solidFill>
                  <a:schemeClr val="bg2">
                    <a:lumMod val="75000"/>
                  </a:schemeClr>
                </a:solidFill>
                <a:effectLst/>
                <a:latin typeface="+mn-lt"/>
                <a:ea typeface="+mn-ea"/>
                <a:cs typeface="+mn-cs"/>
              </a:rPr>
              <a:t>,</a:t>
            </a:r>
            <a:r>
              <a:rPr lang="en-US" sz="800" dirty="0">
                <a:solidFill>
                  <a:schemeClr val="bg2">
                    <a:lumMod val="75000"/>
                  </a:schemeClr>
                </a:solidFill>
              </a:rPr>
              <a:t>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1874247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96529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2730844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135784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207932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31820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94204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99130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258204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1014805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3602815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3872255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dirty="0"/>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rm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uation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221189" y="132566"/>
            <a:ext cx="1581727" cy="333187"/>
            <a:chOff x="9221189" y="132566"/>
            <a:chExt cx="1581727" cy="333187"/>
          </a:xfrm>
        </p:grpSpPr>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gr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uation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uation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uation Analysis - Step 2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uation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spAutoFit/>
          </a:bodyPr>
          <a:lstStyle/>
          <a:p>
            <a:pPr algn="ctr"/>
            <a:r>
              <a:rPr lang="en-US" sz="1050" spc="50" baseline="0" dirty="0">
                <a:solidFill>
                  <a:schemeClr val="bg2">
                    <a:lumMod val="60000"/>
                    <a:lumOff val="40000"/>
                  </a:schemeClr>
                </a:solidFill>
              </a:rPr>
              <a:t>Situation Analysis for the Introduction of the PrEP Ring</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1" r:id="rId22"/>
    <p:sldLayoutId id="2147483682" r:id="rId23"/>
    <p:sldLayoutId id="2147483684" r:id="rId24"/>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dirty="0"/>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comments" Target="../comments/comment4.xml"/><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7.sv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prepwatch.org/" TargetMode="Externa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en-US" dirty="0"/>
              <a:t>Situation Analysis for the Introduction of the PrEP Ring</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a:xfrm>
            <a:off x="1524000" y="2738964"/>
            <a:ext cx="9144000" cy="743552"/>
          </a:xfrm>
        </p:spPr>
        <p:txBody>
          <a:bodyPr/>
          <a:lstStyle/>
          <a:p>
            <a:r>
              <a:rPr lang="en-US" dirty="0">
                <a:solidFill>
                  <a:schemeClr val="accent1"/>
                </a:solidFill>
              </a:rPr>
              <a:t>Overview and Instructions</a:t>
            </a:r>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en-US" b="1" spc="50" dirty="0">
                <a:solidFill>
                  <a:schemeClr val="bg2"/>
                </a:solidFill>
                <a:latin typeface="Franklin Gothic Demi" panose="020B0603020102020204" pitchFamily="34" charset="0"/>
              </a:rPr>
              <a:t>PLAN</a:t>
            </a:r>
            <a:r>
              <a:rPr lang="en-US" spc="50" dirty="0">
                <a:solidFill>
                  <a:schemeClr val="bg2"/>
                </a:solidFill>
              </a:rPr>
              <a:t> 4 </a:t>
            </a:r>
            <a:r>
              <a:rPr lang="en-US" b="1" spc="50" dirty="0">
                <a:solidFill>
                  <a:schemeClr val="bg2"/>
                </a:solidFill>
                <a:latin typeface="Franklin Gothic Demi" panose="020B0603020102020204" pitchFamily="34" charset="0"/>
              </a:rPr>
              <a:t>RING </a:t>
            </a:r>
            <a:r>
              <a:rPr lang="en-US" spc="50" dirty="0">
                <a:solidFill>
                  <a:schemeClr val="bg2"/>
                </a:solidFill>
              </a:rPr>
              <a:t>TOOLKIT</a:t>
            </a:r>
            <a:endParaRPr lang="en-US" b="1" spc="50" dirty="0">
              <a:solidFill>
                <a:schemeClr val="bg2"/>
              </a:solidFill>
              <a:latin typeface="Franklin Gothic Demi" panose="020B0603020102020204" pitchFamily="34" charset="0"/>
            </a:endParaRPr>
          </a:p>
        </p:txBody>
      </p:sp>
      <p:grpSp>
        <p:nvGrpSpPr>
          <p:cNvPr id="3" name="Group 2">
            <a:extLst>
              <a:ext uri="{FF2B5EF4-FFF2-40B4-BE49-F238E27FC236}">
                <a16:creationId xmlns:a16="http://schemas.microsoft.com/office/drawing/2014/main" id="{96A18134-DB36-AF0E-D627-D1042B6F50ED}"/>
              </a:ext>
            </a:extLst>
          </p:cNvPr>
          <p:cNvGrpSpPr/>
          <p:nvPr/>
        </p:nvGrpSpPr>
        <p:grpSpPr>
          <a:xfrm>
            <a:off x="538011" y="5880121"/>
            <a:ext cx="11260619" cy="790362"/>
            <a:chOff x="538011" y="5880121"/>
            <a:chExt cx="11260619" cy="790362"/>
          </a:xfrm>
        </p:grpSpPr>
        <p:pic>
          <p:nvPicPr>
            <p:cNvPr id="4" name="Picture 3">
              <a:extLst>
                <a:ext uri="{FF2B5EF4-FFF2-40B4-BE49-F238E27FC236}">
                  <a16:creationId xmlns:a16="http://schemas.microsoft.com/office/drawing/2014/main" id="{AFFA315C-00D4-4B5F-D709-F4E8439F1A8A}"/>
                </a:ext>
              </a:extLst>
            </p:cNvPr>
            <p:cNvPicPr>
              <a:picLocks noChangeAspect="1"/>
            </p:cNvPicPr>
            <p:nvPr/>
          </p:nvPicPr>
          <p:blipFill>
            <a:blip r:embed="rId2"/>
            <a:stretch>
              <a:fillRect/>
            </a:stretch>
          </p:blipFill>
          <p:spPr>
            <a:xfrm>
              <a:off x="3991593" y="5880121"/>
              <a:ext cx="1236582" cy="576072"/>
            </a:xfrm>
            <a:prstGeom prst="rect">
              <a:avLst/>
            </a:prstGeom>
          </p:spPr>
        </p:pic>
        <p:pic>
          <p:nvPicPr>
            <p:cNvPr id="6" name="Picture 5">
              <a:extLst>
                <a:ext uri="{FF2B5EF4-FFF2-40B4-BE49-F238E27FC236}">
                  <a16:creationId xmlns:a16="http://schemas.microsoft.com/office/drawing/2014/main" id="{3D31F1F0-F20B-72ED-1A17-7F49333625AF}"/>
                </a:ext>
              </a:extLst>
            </p:cNvPr>
            <p:cNvPicPr>
              <a:picLocks noChangeAspect="1"/>
            </p:cNvPicPr>
            <p:nvPr/>
          </p:nvPicPr>
          <p:blipFill>
            <a:blip r:embed="rId3"/>
            <a:stretch>
              <a:fillRect/>
            </a:stretch>
          </p:blipFill>
          <p:spPr>
            <a:xfrm>
              <a:off x="538011" y="5929741"/>
              <a:ext cx="1004756" cy="673835"/>
            </a:xfrm>
            <a:prstGeom prst="rect">
              <a:avLst/>
            </a:prstGeom>
          </p:spPr>
        </p:pic>
        <p:pic>
          <p:nvPicPr>
            <p:cNvPr id="7" name="Picture 6">
              <a:extLst>
                <a:ext uri="{FF2B5EF4-FFF2-40B4-BE49-F238E27FC236}">
                  <a16:creationId xmlns:a16="http://schemas.microsoft.com/office/drawing/2014/main" id="{C1F2998F-6FC3-7C6C-375E-70448B55A285}"/>
                </a:ext>
              </a:extLst>
            </p:cNvPr>
            <p:cNvPicPr>
              <a:picLocks noChangeAspect="1"/>
            </p:cNvPicPr>
            <p:nvPr/>
          </p:nvPicPr>
          <p:blipFill>
            <a:blip r:embed="rId4"/>
            <a:stretch>
              <a:fillRect/>
            </a:stretch>
          </p:blipFill>
          <p:spPr>
            <a:xfrm>
              <a:off x="1825593" y="5926931"/>
              <a:ext cx="1916372" cy="743552"/>
            </a:xfrm>
            <a:prstGeom prst="rect">
              <a:avLst/>
            </a:prstGeom>
          </p:spPr>
        </p:pic>
        <p:pic>
          <p:nvPicPr>
            <p:cNvPr id="8" name="Picture 7">
              <a:extLst>
                <a:ext uri="{FF2B5EF4-FFF2-40B4-BE49-F238E27FC236}">
                  <a16:creationId xmlns:a16="http://schemas.microsoft.com/office/drawing/2014/main" id="{EBE71B88-3F98-CA7D-1FAF-5E1D9806ADFF}"/>
                </a:ext>
              </a:extLst>
            </p:cNvPr>
            <p:cNvPicPr>
              <a:picLocks noChangeAspect="1"/>
            </p:cNvPicPr>
            <p:nvPr/>
          </p:nvPicPr>
          <p:blipFill>
            <a:blip r:embed="rId5"/>
            <a:stretch>
              <a:fillRect/>
            </a:stretch>
          </p:blipFill>
          <p:spPr>
            <a:xfrm>
              <a:off x="5714124" y="6033134"/>
              <a:ext cx="960304" cy="426802"/>
            </a:xfrm>
            <a:prstGeom prst="rect">
              <a:avLst/>
            </a:prstGeom>
          </p:spPr>
        </p:pic>
        <p:pic>
          <p:nvPicPr>
            <p:cNvPr id="9" name="Picture 8" descr="Logo&#10;&#10;Description automatically generated">
              <a:extLst>
                <a:ext uri="{FF2B5EF4-FFF2-40B4-BE49-F238E27FC236}">
                  <a16:creationId xmlns:a16="http://schemas.microsoft.com/office/drawing/2014/main" id="{6A2A2F1D-B191-922F-3E9E-B6E5E166B857}"/>
                </a:ext>
              </a:extLst>
            </p:cNvPr>
            <p:cNvPicPr>
              <a:picLocks noChangeAspect="1"/>
            </p:cNvPicPr>
            <p:nvPr/>
          </p:nvPicPr>
          <p:blipFill>
            <a:blip r:embed="rId6"/>
            <a:stretch>
              <a:fillRect/>
            </a:stretch>
          </p:blipFill>
          <p:spPr>
            <a:xfrm>
              <a:off x="7295436" y="6086929"/>
              <a:ext cx="725170" cy="477953"/>
            </a:xfrm>
            <a:prstGeom prst="rect">
              <a:avLst/>
            </a:prstGeom>
          </p:spPr>
        </p:pic>
        <p:pic>
          <p:nvPicPr>
            <p:cNvPr id="10" name="Picture 9" descr="Logo&#10;&#10;Description automatically generated">
              <a:extLst>
                <a:ext uri="{FF2B5EF4-FFF2-40B4-BE49-F238E27FC236}">
                  <a16:creationId xmlns:a16="http://schemas.microsoft.com/office/drawing/2014/main" id="{5B014304-33FF-1AD0-6A6D-8FAEA456276A}"/>
                </a:ext>
              </a:extLst>
            </p:cNvPr>
            <p:cNvPicPr>
              <a:picLocks noChangeAspect="1"/>
            </p:cNvPicPr>
            <p:nvPr/>
          </p:nvPicPr>
          <p:blipFill>
            <a:blip r:embed="rId7"/>
            <a:stretch>
              <a:fillRect/>
            </a:stretch>
          </p:blipFill>
          <p:spPr>
            <a:xfrm>
              <a:off x="8559570" y="6042299"/>
              <a:ext cx="791095" cy="477953"/>
            </a:xfrm>
            <a:prstGeom prst="rect">
              <a:avLst/>
            </a:prstGeom>
          </p:spPr>
        </p:pic>
        <p:pic>
          <p:nvPicPr>
            <p:cNvPr id="11" name="Picture 10" descr="Logo, company name&#10;&#10;Description automatically generated">
              <a:extLst>
                <a:ext uri="{FF2B5EF4-FFF2-40B4-BE49-F238E27FC236}">
                  <a16:creationId xmlns:a16="http://schemas.microsoft.com/office/drawing/2014/main" id="{E65F922E-CCEF-A116-D12D-523DE0F1040D}"/>
                </a:ext>
              </a:extLst>
            </p:cNvPr>
            <p:cNvPicPr>
              <a:picLocks noChangeAspect="1"/>
            </p:cNvPicPr>
            <p:nvPr/>
          </p:nvPicPr>
          <p:blipFill>
            <a:blip r:embed="rId8"/>
            <a:stretch>
              <a:fillRect/>
            </a:stretch>
          </p:blipFill>
          <p:spPr>
            <a:xfrm>
              <a:off x="9804414" y="5926931"/>
              <a:ext cx="1994216" cy="708688"/>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End-user Populations for the Ring</a:t>
            </a:r>
            <a:endParaRPr lang="en-US" dirty="0">
              <a:solidFill>
                <a:srgbClr val="9C6FBD"/>
              </a:solidFill>
            </a:endParaRP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10</a:t>
            </a:fld>
            <a:endParaRPr lang="en-US" dirty="0"/>
          </a:p>
        </p:txBody>
      </p:sp>
      <p:sp>
        <p:nvSpPr>
          <p:cNvPr id="3" name="Text Placeholder 2">
            <a:extLst>
              <a:ext uri="{FF2B5EF4-FFF2-40B4-BE49-F238E27FC236}">
                <a16:creationId xmlns:a16="http://schemas.microsoft.com/office/drawing/2014/main" id="{CFDC4606-BE47-8644-BB31-4AA5C06AB424}"/>
              </a:ext>
            </a:extLst>
          </p:cNvPr>
          <p:cNvSpPr>
            <a:spLocks noGrp="1"/>
          </p:cNvSpPr>
          <p:nvPr>
            <p:ph type="body" sz="quarter" idx="4294967295"/>
          </p:nvPr>
        </p:nvSpPr>
        <p:spPr>
          <a:xfrm>
            <a:off x="1228725" y="2263607"/>
            <a:ext cx="10152063" cy="4076700"/>
          </a:xfrm>
        </p:spPr>
        <p:txBody>
          <a:bodyPr/>
          <a:lstStyle/>
          <a:p>
            <a:endParaRPr lang="en-US" dirty="0"/>
          </a:p>
        </p:txBody>
      </p:sp>
      <p:graphicFrame>
        <p:nvGraphicFramePr>
          <p:cNvPr id="19" name="Table 3">
            <a:extLst>
              <a:ext uri="{FF2B5EF4-FFF2-40B4-BE49-F238E27FC236}">
                <a16:creationId xmlns:a16="http://schemas.microsoft.com/office/drawing/2014/main" id="{5D758D47-3E52-DC4E-9574-6E77BA7AC05E}"/>
              </a:ext>
            </a:extLst>
          </p:cNvPr>
          <p:cNvGraphicFramePr>
            <a:graphicFrameLocks noGrp="1"/>
          </p:cNvGraphicFramePr>
          <p:nvPr>
            <p:extLst>
              <p:ext uri="{D42A27DB-BD31-4B8C-83A1-F6EECF244321}">
                <p14:modId xmlns:p14="http://schemas.microsoft.com/office/powerpoint/2010/main" val="4101947229"/>
              </p:ext>
            </p:extLst>
          </p:nvPr>
        </p:nvGraphicFramePr>
        <p:xfrm>
          <a:off x="614156" y="1450197"/>
          <a:ext cx="11138056" cy="4906153"/>
        </p:xfrm>
        <a:graphic>
          <a:graphicData uri="http://schemas.openxmlformats.org/drawingml/2006/table">
            <a:tbl>
              <a:tblPr firstRow="1" bandRow="1"/>
              <a:tblGrid>
                <a:gridCol w="360598">
                  <a:extLst>
                    <a:ext uri="{9D8B030D-6E8A-4147-A177-3AD203B41FA5}">
                      <a16:colId xmlns:a16="http://schemas.microsoft.com/office/drawing/2014/main" val="243939794"/>
                    </a:ext>
                  </a:extLst>
                </a:gridCol>
                <a:gridCol w="1796243">
                  <a:extLst>
                    <a:ext uri="{9D8B030D-6E8A-4147-A177-3AD203B41FA5}">
                      <a16:colId xmlns:a16="http://schemas.microsoft.com/office/drawing/2014/main" val="2604996297"/>
                    </a:ext>
                  </a:extLst>
                </a:gridCol>
                <a:gridCol w="1796243">
                  <a:extLst>
                    <a:ext uri="{9D8B030D-6E8A-4147-A177-3AD203B41FA5}">
                      <a16:colId xmlns:a16="http://schemas.microsoft.com/office/drawing/2014/main" val="1414985298"/>
                    </a:ext>
                  </a:extLst>
                </a:gridCol>
                <a:gridCol w="1796243">
                  <a:extLst>
                    <a:ext uri="{9D8B030D-6E8A-4147-A177-3AD203B41FA5}">
                      <a16:colId xmlns:a16="http://schemas.microsoft.com/office/drawing/2014/main" val="3700175229"/>
                    </a:ext>
                  </a:extLst>
                </a:gridCol>
                <a:gridCol w="1796243">
                  <a:extLst>
                    <a:ext uri="{9D8B030D-6E8A-4147-A177-3AD203B41FA5}">
                      <a16:colId xmlns:a16="http://schemas.microsoft.com/office/drawing/2014/main" val="2246909396"/>
                    </a:ext>
                  </a:extLst>
                </a:gridCol>
                <a:gridCol w="1796243">
                  <a:extLst>
                    <a:ext uri="{9D8B030D-6E8A-4147-A177-3AD203B41FA5}">
                      <a16:colId xmlns:a16="http://schemas.microsoft.com/office/drawing/2014/main" val="267672110"/>
                    </a:ext>
                  </a:extLst>
                </a:gridCol>
                <a:gridCol w="1796243">
                  <a:extLst>
                    <a:ext uri="{9D8B030D-6E8A-4147-A177-3AD203B41FA5}">
                      <a16:colId xmlns:a16="http://schemas.microsoft.com/office/drawing/2014/main" val="2776493472"/>
                    </a:ext>
                  </a:extLst>
                </a:gridCol>
              </a:tblGrid>
              <a:tr h="675520">
                <a:tc>
                  <a:txBody>
                    <a:bodyPr/>
                    <a:lstStyle/>
                    <a:p>
                      <a:endParaRPr lang="en-CH" b="1" dirty="0"/>
                    </a:p>
                    <a:p>
                      <a:endParaRPr lang="en-CH" b="1" dirty="0"/>
                    </a:p>
                  </a:txBody>
                  <a:tcPr vert="vert27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FFF"/>
                    </a:solidFill>
                  </a:tcPr>
                </a:tc>
                <a:tc>
                  <a:txBody>
                    <a:bodyPr/>
                    <a:lstStyle/>
                    <a:p>
                      <a:pPr algn="ctr"/>
                      <a:r>
                        <a:rPr lang="en-CH" sz="1400" b="1" dirty="0">
                          <a:solidFill>
                            <a:srgbClr val="FFFFFF"/>
                          </a:solidFill>
                        </a:rPr>
                        <a:t>Adolescent girls </a:t>
                      </a:r>
                      <a:r>
                        <a:rPr lang="en-CH" sz="1200" b="1" dirty="0">
                          <a:solidFill>
                            <a:srgbClr val="FFFFFF"/>
                          </a:solidFill>
                        </a:rPr>
                        <a:t>(</a:t>
                      </a:r>
                      <a:r>
                        <a:rPr lang="en-US" sz="1200" b="1" dirty="0">
                          <a:solidFill>
                            <a:srgbClr val="FFFFFF"/>
                          </a:solidFill>
                        </a:rPr>
                        <a:t>e.g., </a:t>
                      </a:r>
                      <a:r>
                        <a:rPr lang="en-CH" sz="1200" b="1" dirty="0">
                          <a:solidFill>
                            <a:srgbClr val="FFFFFF"/>
                          </a:solidFill>
                        </a:rPr>
                        <a:t>10–19 years)</a:t>
                      </a:r>
                      <a:endParaRPr lang="en-CH" sz="1600" b="1" dirty="0">
                        <a:solidFill>
                          <a:srgbClr val="FFFFFF"/>
                        </a:solidFill>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Young women</a:t>
                      </a:r>
                    </a:p>
                    <a:p>
                      <a:pPr algn="ctr"/>
                      <a:r>
                        <a:rPr lang="en-CH" sz="1200" b="1" dirty="0">
                          <a:solidFill>
                            <a:srgbClr val="FFFFFF"/>
                          </a:solidFill>
                        </a:rPr>
                        <a:t>(</a:t>
                      </a:r>
                      <a:r>
                        <a:rPr lang="en-US" sz="1200" b="1" dirty="0">
                          <a:solidFill>
                            <a:srgbClr val="FFFFFF"/>
                          </a:solidFill>
                        </a:rPr>
                        <a:t>e.g., </a:t>
                      </a:r>
                      <a:r>
                        <a:rPr lang="en-CH" sz="1200" b="1" dirty="0">
                          <a:solidFill>
                            <a:srgbClr val="FFFFFF"/>
                          </a:solidFill>
                        </a:rPr>
                        <a:t>19–2</a:t>
                      </a:r>
                      <a:r>
                        <a:rPr lang="en-US" sz="1200" b="1" dirty="0">
                          <a:solidFill>
                            <a:srgbClr val="FFFFFF"/>
                          </a:solidFill>
                        </a:rPr>
                        <a:t>4</a:t>
                      </a:r>
                      <a:r>
                        <a:rPr lang="en-CH" sz="1200" b="1" dirty="0">
                          <a:solidFill>
                            <a:srgbClr val="FFFFFF"/>
                          </a:solidFill>
                        </a:rPr>
                        <a:t> ye</a:t>
                      </a:r>
                      <a:r>
                        <a:rPr lang="en-GB" sz="1200" b="1" dirty="0">
                          <a:solidFill>
                            <a:srgbClr val="FFFFFF"/>
                          </a:solidFill>
                        </a:rPr>
                        <a:t>ar</a:t>
                      </a:r>
                      <a:r>
                        <a:rPr lang="en-CH" sz="1200" b="1" dirty="0">
                          <a:solidFill>
                            <a:srgbClr val="FFFFFF"/>
                          </a:solidFill>
                        </a:rPr>
                        <a:t>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Serodifferent couples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Female </a:t>
                      </a:r>
                      <a:r>
                        <a:rPr lang="en-US" sz="1400" b="1" dirty="0">
                          <a:solidFill>
                            <a:srgbClr val="FFFFFF"/>
                          </a:solidFill>
                        </a:rPr>
                        <a:t>s</a:t>
                      </a:r>
                      <a:r>
                        <a:rPr lang="en-CH" sz="1400" b="1" dirty="0">
                          <a:solidFill>
                            <a:srgbClr val="FFFFFF"/>
                          </a:solidFill>
                        </a:rPr>
                        <a:t>ex </a:t>
                      </a:r>
                      <a:r>
                        <a:rPr lang="en-US" sz="1400" b="1" dirty="0">
                          <a:solidFill>
                            <a:srgbClr val="FFFFFF"/>
                          </a:solidFill>
                        </a:rPr>
                        <a:t>w</a:t>
                      </a:r>
                      <a:r>
                        <a:rPr lang="en-CH" sz="1400" b="1" dirty="0">
                          <a:solidFill>
                            <a:srgbClr val="FFFFFF"/>
                          </a:solidFill>
                        </a:rPr>
                        <a:t>orkers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People </a:t>
                      </a:r>
                      <a:r>
                        <a:rPr lang="en-US" sz="1400" b="1" dirty="0">
                          <a:solidFill>
                            <a:srgbClr val="FFFFFF"/>
                          </a:solidFill>
                        </a:rPr>
                        <a:t>w</a:t>
                      </a:r>
                      <a:r>
                        <a:rPr lang="en-CH" sz="1400" b="1" dirty="0">
                          <a:solidFill>
                            <a:srgbClr val="FFFFFF"/>
                          </a:solidFill>
                        </a:rPr>
                        <a:t>ho </a:t>
                      </a:r>
                      <a:r>
                        <a:rPr lang="en-US" sz="1400" b="1" dirty="0">
                          <a:solidFill>
                            <a:srgbClr val="FFFFFF"/>
                          </a:solidFill>
                        </a:rPr>
                        <a:t>i</a:t>
                      </a:r>
                      <a:r>
                        <a:rPr lang="en-GB" sz="1400" b="1" dirty="0">
                          <a:solidFill>
                            <a:srgbClr val="FFFFFF"/>
                          </a:solidFill>
                        </a:rPr>
                        <a:t>n</a:t>
                      </a:r>
                      <a:r>
                        <a:rPr lang="en-CH" sz="1400" b="1" dirty="0">
                          <a:solidFill>
                            <a:srgbClr val="FFFFFF"/>
                          </a:solidFill>
                        </a:rPr>
                        <a:t>ject </a:t>
                      </a:r>
                      <a:r>
                        <a:rPr lang="en-US" sz="1400" b="1" dirty="0">
                          <a:solidFill>
                            <a:srgbClr val="FFFFFF"/>
                          </a:solidFill>
                        </a:rPr>
                        <a:t>d</a:t>
                      </a:r>
                      <a:r>
                        <a:rPr lang="en-CH" sz="1400" b="1" dirty="0">
                          <a:solidFill>
                            <a:srgbClr val="FFFFFF"/>
                          </a:solidFill>
                        </a:rPr>
                        <a:t>rugs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US" sz="1400" b="1" dirty="0">
                          <a:solidFill>
                            <a:srgbClr val="FFFFFF"/>
                          </a:solidFill>
                        </a:rPr>
                        <a:t>Other</a:t>
                      </a:r>
                      <a:endParaRPr lang="en-CH" sz="1400" b="1" dirty="0">
                        <a:solidFill>
                          <a:srgbClr val="FFFFFF"/>
                        </a:solidFill>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34155496"/>
                  </a:ext>
                </a:extLst>
              </a:tr>
              <a:tr h="1410211">
                <a:tc>
                  <a:txBody>
                    <a:bodyPr/>
                    <a:lstStyle/>
                    <a:p>
                      <a:pPr algn="ctr"/>
                      <a:r>
                        <a:rPr lang="en-CH" sz="1200" b="1" dirty="0"/>
                        <a:t>Key indicators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6777582"/>
                  </a:ext>
                </a:extLst>
              </a:tr>
              <a:tr h="1410211">
                <a:tc>
                  <a:txBody>
                    <a:bodyPr/>
                    <a:lstStyle/>
                    <a:p>
                      <a:pPr algn="ctr"/>
                      <a:r>
                        <a:rPr lang="en-CH" sz="1200" b="1" dirty="0"/>
                        <a:t>Priorization</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9343946"/>
                  </a:ext>
                </a:extLst>
              </a:tr>
              <a:tr h="1410211">
                <a:tc>
                  <a:txBody>
                    <a:bodyPr/>
                    <a:lstStyle/>
                    <a:p>
                      <a:pPr algn="ctr"/>
                      <a:r>
                        <a:rPr lang="en-CH" sz="1200" b="1" dirty="0"/>
                        <a:t>Quesitons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1525544"/>
                  </a:ext>
                </a:extLst>
              </a:tr>
            </a:tbl>
          </a:graphicData>
        </a:graphic>
      </p:graphicFrame>
      <p:sp>
        <p:nvSpPr>
          <p:cNvPr id="20" name="Pentagon 19">
            <a:extLst>
              <a:ext uri="{FF2B5EF4-FFF2-40B4-BE49-F238E27FC236}">
                <a16:creationId xmlns:a16="http://schemas.microsoft.com/office/drawing/2014/main" id="{3BC78DCE-F084-A44D-B7A8-D9D1F175E6DF}"/>
              </a:ext>
            </a:extLst>
          </p:cNvPr>
          <p:cNvSpPr/>
          <p:nvPr/>
        </p:nvSpPr>
        <p:spPr>
          <a:xfrm>
            <a:off x="1241896" y="2249437"/>
            <a:ext cx="6850957" cy="1197244"/>
          </a:xfrm>
          <a:prstGeom prst="homePlate">
            <a:avLst>
              <a:gd name="adj" fmla="val 19646"/>
            </a:avLst>
          </a:prstGeom>
          <a:solidFill>
            <a:srgbClr val="7030A0">
              <a:alpha val="497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1400" dirty="0">
                <a:solidFill>
                  <a:srgbClr val="FFFFFF"/>
                </a:solidFill>
              </a:rPr>
              <a:t>For each population, include:</a:t>
            </a:r>
          </a:p>
          <a:p>
            <a:pPr marL="285750" indent="-285750">
              <a:buClr>
                <a:srgbClr val="FFFFFF"/>
              </a:buClr>
              <a:buFont typeface="Arial" panose="020B0604020202020204" pitchFamily="34" charset="0"/>
              <a:buChar char="•"/>
            </a:pPr>
            <a:r>
              <a:rPr lang="en-CH" sz="1400" dirty="0">
                <a:solidFill>
                  <a:srgbClr val="FFFFFF"/>
                </a:solidFill>
              </a:rPr>
              <a:t>Size</a:t>
            </a:r>
          </a:p>
          <a:p>
            <a:pPr marL="285750" indent="-285750">
              <a:buClr>
                <a:srgbClr val="FFFFFF"/>
              </a:buClr>
              <a:buFont typeface="Arial" panose="020B0604020202020204" pitchFamily="34" charset="0"/>
              <a:buChar char="•"/>
            </a:pPr>
            <a:r>
              <a:rPr lang="en-CH" sz="1400" dirty="0">
                <a:solidFill>
                  <a:srgbClr val="FFFFFF"/>
                </a:solidFill>
              </a:rPr>
              <a:t>Contribution to new infections</a:t>
            </a:r>
          </a:p>
          <a:p>
            <a:pPr marL="285750" indent="-285750">
              <a:buClr>
                <a:srgbClr val="FFFFFF"/>
              </a:buClr>
              <a:buFont typeface="Arial" panose="020B0604020202020204" pitchFamily="34" charset="0"/>
              <a:buChar char="•"/>
            </a:pPr>
            <a:r>
              <a:rPr lang="en-CH" sz="1400" dirty="0">
                <a:solidFill>
                  <a:srgbClr val="FFFFFF"/>
                </a:solidFill>
              </a:rPr>
              <a:t>Prevalence</a:t>
            </a:r>
          </a:p>
          <a:p>
            <a:pPr marL="285750" indent="-285750">
              <a:buClr>
                <a:srgbClr val="FFFFFF"/>
              </a:buClr>
              <a:buFont typeface="Arial" panose="020B0604020202020204" pitchFamily="34" charset="0"/>
              <a:buChar char="•"/>
            </a:pPr>
            <a:r>
              <a:rPr lang="en-CH" sz="1400" dirty="0">
                <a:solidFill>
                  <a:srgbClr val="FFFFFF"/>
                </a:solidFill>
              </a:rPr>
              <a:t>Current access to </a:t>
            </a:r>
            <a:r>
              <a:rPr lang="en-US" sz="1400" dirty="0">
                <a:solidFill>
                  <a:srgbClr val="FFFFFF"/>
                </a:solidFill>
              </a:rPr>
              <a:t>HIV testing and counseling</a:t>
            </a:r>
            <a:r>
              <a:rPr lang="en-CH" sz="1400" dirty="0">
                <a:solidFill>
                  <a:srgbClr val="FFFFFF"/>
                </a:solidFill>
              </a:rPr>
              <a:t> or other relevant health services</a:t>
            </a:r>
          </a:p>
        </p:txBody>
      </p:sp>
      <p:sp>
        <p:nvSpPr>
          <p:cNvPr id="21" name="Rectangular Callout 20">
            <a:extLst>
              <a:ext uri="{FF2B5EF4-FFF2-40B4-BE49-F238E27FC236}">
                <a16:creationId xmlns:a16="http://schemas.microsoft.com/office/drawing/2014/main" id="{2EC3CD84-ABD0-D94E-A2F5-5549767F7C93}"/>
              </a:ext>
            </a:extLst>
          </p:cNvPr>
          <p:cNvSpPr/>
          <p:nvPr/>
        </p:nvSpPr>
        <p:spPr>
          <a:xfrm>
            <a:off x="8720594" y="2342697"/>
            <a:ext cx="3195700" cy="1085623"/>
          </a:xfrm>
          <a:prstGeom prst="wedgeRectCallout">
            <a:avLst>
              <a:gd name="adj1" fmla="val 9253"/>
              <a:gd name="adj2" fmla="val -81582"/>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a:solidFill>
                  <a:srgbClr val="FFFFFF"/>
                </a:solidFill>
              </a:rPr>
              <a:t>Population </a:t>
            </a:r>
            <a:r>
              <a:rPr lang="en-CH" sz="1400" dirty="0">
                <a:solidFill>
                  <a:srgbClr val="FFFFFF"/>
                </a:solidFill>
              </a:rPr>
              <a:t>types are illustrative. Please complete for population types that align with your HIV </a:t>
            </a:r>
            <a:r>
              <a:rPr lang="en-CH" sz="1400">
                <a:solidFill>
                  <a:srgbClr val="FFFFFF"/>
                </a:solidFill>
              </a:rPr>
              <a:t>strategy.</a:t>
            </a:r>
            <a:endParaRPr lang="en-CH" sz="1400" dirty="0">
              <a:solidFill>
                <a:srgbClr val="FFFFFF"/>
              </a:solidFill>
            </a:endParaRPr>
          </a:p>
        </p:txBody>
      </p:sp>
      <p:sp>
        <p:nvSpPr>
          <p:cNvPr id="22" name="Pentagon 21">
            <a:extLst>
              <a:ext uri="{FF2B5EF4-FFF2-40B4-BE49-F238E27FC236}">
                <a16:creationId xmlns:a16="http://schemas.microsoft.com/office/drawing/2014/main" id="{F710DC68-1EF5-4345-A98D-00BA5D5A8CF4}"/>
              </a:ext>
            </a:extLst>
          </p:cNvPr>
          <p:cNvSpPr/>
          <p:nvPr/>
        </p:nvSpPr>
        <p:spPr>
          <a:xfrm>
            <a:off x="1241896" y="3670680"/>
            <a:ext cx="6850957" cy="1197244"/>
          </a:xfrm>
          <a:prstGeom prst="homePlate">
            <a:avLst>
              <a:gd name="adj" fmla="val 22583"/>
            </a:avLst>
          </a:prstGeom>
          <a:solidFill>
            <a:srgbClr val="7030A0">
              <a:alpha val="497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1400" dirty="0">
                <a:solidFill>
                  <a:srgbClr val="FFFFFF"/>
                </a:solidFill>
              </a:rPr>
              <a:t>For each population, include:</a:t>
            </a:r>
          </a:p>
          <a:p>
            <a:pPr marL="285750" indent="-285750">
              <a:buClr>
                <a:srgbClr val="FFFFFF"/>
              </a:buClr>
              <a:buFont typeface="Arial" panose="020B0604020202020204" pitchFamily="34" charset="0"/>
              <a:buChar char="•"/>
            </a:pPr>
            <a:r>
              <a:rPr lang="en-CH" sz="1400" dirty="0">
                <a:solidFill>
                  <a:srgbClr val="FFFFFF"/>
                </a:solidFill>
              </a:rPr>
              <a:t>Inclusion/exclusion as priority population in country’s national HIV plan</a:t>
            </a:r>
          </a:p>
          <a:p>
            <a:pPr marL="285750" indent="-285750">
              <a:buClr>
                <a:srgbClr val="FFFFFF"/>
              </a:buClr>
              <a:buFont typeface="Arial" panose="020B0604020202020204" pitchFamily="34" charset="0"/>
              <a:buChar char="•"/>
            </a:pPr>
            <a:r>
              <a:rPr lang="en-US" sz="1400" dirty="0">
                <a:solidFill>
                  <a:srgbClr val="FFFFFF"/>
                </a:solidFill>
              </a:rPr>
              <a:t>I</a:t>
            </a:r>
            <a:r>
              <a:rPr lang="en-CH" sz="1400">
                <a:solidFill>
                  <a:srgbClr val="FFFFFF"/>
                </a:solidFill>
              </a:rPr>
              <a:t>nclusion</a:t>
            </a:r>
            <a:r>
              <a:rPr lang="en-CH" sz="1400" dirty="0">
                <a:solidFill>
                  <a:srgbClr val="FFFFFF"/>
                </a:solidFill>
              </a:rPr>
              <a:t>/exclusion of this population as </a:t>
            </a:r>
            <a:r>
              <a:rPr lang="en-CH" sz="1400">
                <a:solidFill>
                  <a:srgbClr val="FFFFFF"/>
                </a:solidFill>
              </a:rPr>
              <a:t>priority for</a:t>
            </a:r>
            <a:r>
              <a:rPr lang="en-US" sz="1400" dirty="0">
                <a:solidFill>
                  <a:srgbClr val="FFFFFF"/>
                </a:solidFill>
              </a:rPr>
              <a:t> oral PrEP and the PrEP ring</a:t>
            </a:r>
            <a:endParaRPr lang="en-CH" sz="1400" dirty="0">
              <a:solidFill>
                <a:srgbClr val="FFFFFF"/>
              </a:solidFill>
            </a:endParaRPr>
          </a:p>
          <a:p>
            <a:pPr marL="285750" indent="-285750">
              <a:buClr>
                <a:srgbClr val="FFFFFF"/>
              </a:buClr>
              <a:buFont typeface="Arial" panose="020B0604020202020204" pitchFamily="34" charset="0"/>
              <a:buChar char="•"/>
            </a:pPr>
            <a:r>
              <a:rPr lang="en-CH" sz="1400" dirty="0">
                <a:solidFill>
                  <a:srgbClr val="FFFFFF"/>
                </a:solidFill>
              </a:rPr>
              <a:t>Demonstration </a:t>
            </a:r>
            <a:r>
              <a:rPr lang="en-CH" sz="1400">
                <a:solidFill>
                  <a:srgbClr val="FFFFFF"/>
                </a:solidFill>
              </a:rPr>
              <a:t>projects </a:t>
            </a:r>
            <a:r>
              <a:rPr lang="en-US" sz="1400" dirty="0">
                <a:solidFill>
                  <a:srgbClr val="FFFFFF"/>
                </a:solidFill>
              </a:rPr>
              <a:t>currently </a:t>
            </a:r>
            <a:r>
              <a:rPr lang="en-CH" sz="1400">
                <a:solidFill>
                  <a:srgbClr val="FFFFFF"/>
                </a:solidFill>
              </a:rPr>
              <a:t>working </a:t>
            </a:r>
            <a:r>
              <a:rPr lang="en-CH" sz="1400" dirty="0">
                <a:solidFill>
                  <a:srgbClr val="FFFFFF"/>
                </a:solidFill>
              </a:rPr>
              <a:t>with this population</a:t>
            </a:r>
          </a:p>
        </p:txBody>
      </p:sp>
      <p:sp>
        <p:nvSpPr>
          <p:cNvPr id="23" name="Pentagon 22">
            <a:extLst>
              <a:ext uri="{FF2B5EF4-FFF2-40B4-BE49-F238E27FC236}">
                <a16:creationId xmlns:a16="http://schemas.microsoft.com/office/drawing/2014/main" id="{52EB1B1A-55F4-F24A-B511-4BB668673312}"/>
              </a:ext>
            </a:extLst>
          </p:cNvPr>
          <p:cNvSpPr/>
          <p:nvPr/>
        </p:nvSpPr>
        <p:spPr>
          <a:xfrm>
            <a:off x="1241896" y="5173984"/>
            <a:ext cx="6850957" cy="1000251"/>
          </a:xfrm>
          <a:prstGeom prst="homePlate">
            <a:avLst>
              <a:gd name="adj" fmla="val 25388"/>
            </a:avLst>
          </a:prstGeom>
          <a:solidFill>
            <a:srgbClr val="7030A0">
              <a:alpha val="497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1400" dirty="0">
                <a:solidFill>
                  <a:srgbClr val="FFFFFF"/>
                </a:solidFill>
              </a:rPr>
              <a:t>For each population, include:</a:t>
            </a:r>
          </a:p>
          <a:p>
            <a:pPr marL="285750" indent="-285750">
              <a:buClr>
                <a:srgbClr val="FFFFFF"/>
              </a:buClr>
              <a:buFont typeface="Arial" panose="020B0604020202020204" pitchFamily="34" charset="0"/>
              <a:buChar char="•"/>
            </a:pPr>
            <a:r>
              <a:rPr lang="en-CH" sz="1400" dirty="0">
                <a:solidFill>
                  <a:srgbClr val="FFFFFF"/>
                </a:solidFill>
              </a:rPr>
              <a:t>Key questions that will need to be answered to guide implementation</a:t>
            </a:r>
          </a:p>
        </p:txBody>
      </p:sp>
    </p:spTree>
    <p:extLst>
      <p:ext uri="{BB962C8B-B14F-4D97-AF65-F5344CB8AC3E}">
        <p14:creationId xmlns:p14="http://schemas.microsoft.com/office/powerpoint/2010/main" val="9818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1: HIV in </a:t>
            </a:r>
            <a:r>
              <a:rPr lang="en-US" dirty="0">
                <a:solidFill>
                  <a:srgbClr val="9C6FBD"/>
                </a:solidFill>
              </a:rPr>
              <a:t>[Country]</a:t>
            </a:r>
            <a:endParaRPr lang="en-US" dirty="0"/>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normAutofit fontScale="92500" lnSpcReduction="20000"/>
          </a:bodyPr>
          <a:lstStyle/>
          <a:p>
            <a:r>
              <a:rPr lang="en-US" dirty="0"/>
              <a:t>Step 1B: Oral PrEP rollout</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11</a:t>
            </a:fld>
            <a:endParaRPr lang="en-US" dirty="0"/>
          </a:p>
        </p:txBody>
      </p:sp>
      <p:sp>
        <p:nvSpPr>
          <p:cNvPr id="2" name="Text Placeholder 1">
            <a:extLst>
              <a:ext uri="{FF2B5EF4-FFF2-40B4-BE49-F238E27FC236}">
                <a16:creationId xmlns:a16="http://schemas.microsoft.com/office/drawing/2014/main" id="{0BBC854E-5411-AD44-BB95-C22590788B70}"/>
              </a:ext>
            </a:extLst>
          </p:cNvPr>
          <p:cNvSpPr>
            <a:spLocks noGrp="1"/>
          </p:cNvSpPr>
          <p:nvPr>
            <p:ph type="body" sz="quarter" idx="13"/>
          </p:nvPr>
        </p:nvSpPr>
        <p:spPr>
          <a:xfrm>
            <a:off x="1258439" y="2923143"/>
            <a:ext cx="5910457" cy="3282412"/>
          </a:xfrm>
        </p:spPr>
        <p:txBody>
          <a:bodyPr>
            <a:normAutofit/>
          </a:bodyPr>
          <a:lstStyle/>
          <a:p>
            <a:pPr marL="0" indent="0">
              <a:buNone/>
            </a:pPr>
            <a:r>
              <a:rPr lang="en-GB" sz="1400" b="1" dirty="0">
                <a:latin typeface="Arial" panose="020B0604020202020204" pitchFamily="34" charset="0"/>
                <a:cs typeface="Arial" panose="020B0604020202020204" pitchFamily="34" charset="0"/>
              </a:rPr>
              <a:t>INSTRUCTIONS</a:t>
            </a:r>
          </a:p>
          <a:p>
            <a:pPr marL="0" indent="0">
              <a:buNone/>
            </a:pPr>
            <a:r>
              <a:rPr lang="en-GB" sz="1400" dirty="0">
                <a:latin typeface="Arial" panose="020B0604020202020204" pitchFamily="34" charset="0"/>
                <a:cs typeface="Arial" panose="020B0604020202020204" pitchFamily="34" charset="0"/>
              </a:rPr>
              <a:t>Before conducting interviews, collect data and use secondary research methods to understand the situation for oral PrEP rollout. </a:t>
            </a:r>
          </a:p>
          <a:p>
            <a:pPr marL="0" indent="0">
              <a:buNone/>
            </a:pPr>
            <a:r>
              <a:rPr lang="en-GB" sz="1400" dirty="0">
                <a:latin typeface="Arial" panose="020B0604020202020204" pitchFamily="34" charset="0"/>
                <a:cs typeface="Arial" panose="020B0604020202020204" pitchFamily="34" charset="0"/>
              </a:rPr>
              <a:t>For example, you can collect data on the oral PrEP rollout, build a timeline of rollout milestones, and/or pull together the key lessons learned through oral PrEP rollout that may influence how the PrEP ring should be introduced. </a:t>
            </a:r>
          </a:p>
          <a:p>
            <a:pPr marL="0" indent="0">
              <a:buNone/>
            </a:pPr>
            <a:r>
              <a:rPr lang="en-GB" sz="1400" dirty="0">
                <a:latin typeface="Arial" panose="020B0604020202020204" pitchFamily="34" charset="0"/>
                <a:cs typeface="Arial" panose="020B0604020202020204" pitchFamily="34" charset="0"/>
              </a:rPr>
              <a:t>When information is limited, conducting interviews with key national stakeholders and implementing partners for oral PrEP programming will be a necessary starting point to understanding the situation for oral PrEP rollout.</a:t>
            </a:r>
          </a:p>
        </p:txBody>
      </p:sp>
      <p:sp>
        <p:nvSpPr>
          <p:cNvPr id="9" name="Rectangle 8">
            <a:extLst>
              <a:ext uri="{FF2B5EF4-FFF2-40B4-BE49-F238E27FC236}">
                <a16:creationId xmlns:a16="http://schemas.microsoft.com/office/drawing/2014/main" id="{139D8BF2-23D0-034B-81AD-F9C9D8E705BE}"/>
              </a:ext>
            </a:extLst>
          </p:cNvPr>
          <p:cNvSpPr/>
          <p:nvPr/>
        </p:nvSpPr>
        <p:spPr>
          <a:xfrm>
            <a:off x="1258439" y="1894208"/>
            <a:ext cx="6136972" cy="8829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r>
              <a:rPr lang="en-GB" sz="1600" b="1" dirty="0">
                <a:solidFill>
                  <a:schemeClr val="tx1"/>
                </a:solidFill>
              </a:rPr>
              <a:t>GOAL</a:t>
            </a:r>
          </a:p>
          <a:p>
            <a:r>
              <a:rPr lang="en-GB" sz="1600" dirty="0">
                <a:solidFill>
                  <a:schemeClr val="tx1"/>
                </a:solidFill>
              </a:rPr>
              <a:t>Understand the current situation for oral PrEP rollout in country.</a:t>
            </a:r>
          </a:p>
        </p:txBody>
      </p:sp>
      <p:pic>
        <p:nvPicPr>
          <p:cNvPr id="11" name="Picture 10">
            <a:extLst>
              <a:ext uri="{FF2B5EF4-FFF2-40B4-BE49-F238E27FC236}">
                <a16:creationId xmlns:a16="http://schemas.microsoft.com/office/drawing/2014/main" id="{A3322FA9-1999-7F41-B6BA-9EF56BB13CA3}"/>
              </a:ext>
            </a:extLst>
          </p:cNvPr>
          <p:cNvPicPr>
            <a:picLocks noChangeAspect="1"/>
          </p:cNvPicPr>
          <p:nvPr/>
        </p:nvPicPr>
        <p:blipFill>
          <a:blip r:embed="rId3"/>
          <a:stretch>
            <a:fillRect/>
          </a:stretch>
        </p:blipFill>
        <p:spPr>
          <a:xfrm>
            <a:off x="7826335" y="1026736"/>
            <a:ext cx="4030384" cy="2267091"/>
          </a:xfrm>
          <a:prstGeom prst="rect">
            <a:avLst/>
          </a:prstGeom>
          <a:ln>
            <a:solidFill>
              <a:schemeClr val="bg2"/>
            </a:solidFill>
          </a:ln>
        </p:spPr>
      </p:pic>
      <p:pic>
        <p:nvPicPr>
          <p:cNvPr id="12" name="Picture 11">
            <a:extLst>
              <a:ext uri="{FF2B5EF4-FFF2-40B4-BE49-F238E27FC236}">
                <a16:creationId xmlns:a16="http://schemas.microsoft.com/office/drawing/2014/main" id="{B430E347-E96B-6843-A8EC-B5787F0AC851}"/>
              </a:ext>
            </a:extLst>
          </p:cNvPr>
          <p:cNvPicPr>
            <a:picLocks noChangeAspect="1"/>
          </p:cNvPicPr>
          <p:nvPr/>
        </p:nvPicPr>
        <p:blipFill>
          <a:blip r:embed="rId4"/>
          <a:stretch>
            <a:fillRect/>
          </a:stretch>
        </p:blipFill>
        <p:spPr>
          <a:xfrm>
            <a:off x="7720024" y="2297258"/>
            <a:ext cx="4030384" cy="2267091"/>
          </a:xfrm>
          <a:prstGeom prst="rect">
            <a:avLst/>
          </a:prstGeom>
          <a:ln>
            <a:solidFill>
              <a:schemeClr val="bg2"/>
            </a:solidFill>
          </a:ln>
        </p:spPr>
      </p:pic>
      <p:pic>
        <p:nvPicPr>
          <p:cNvPr id="13" name="Picture 12">
            <a:extLst>
              <a:ext uri="{FF2B5EF4-FFF2-40B4-BE49-F238E27FC236}">
                <a16:creationId xmlns:a16="http://schemas.microsoft.com/office/drawing/2014/main" id="{8A9FA999-A0C2-7445-96FF-D26B3DC73760}"/>
              </a:ext>
            </a:extLst>
          </p:cNvPr>
          <p:cNvPicPr>
            <a:picLocks noChangeAspect="1"/>
          </p:cNvPicPr>
          <p:nvPr/>
        </p:nvPicPr>
        <p:blipFill>
          <a:blip r:embed="rId5"/>
          <a:stretch>
            <a:fillRect/>
          </a:stretch>
        </p:blipFill>
        <p:spPr>
          <a:xfrm>
            <a:off x="7576860" y="3978743"/>
            <a:ext cx="4030384" cy="2267091"/>
          </a:xfrm>
          <a:prstGeom prst="rect">
            <a:avLst/>
          </a:prstGeom>
          <a:ln>
            <a:solidFill>
              <a:schemeClr val="bg2"/>
            </a:solidFill>
          </a:ln>
        </p:spPr>
      </p:pic>
    </p:spTree>
    <p:extLst>
      <p:ext uri="{BB962C8B-B14F-4D97-AF65-F5344CB8AC3E}">
        <p14:creationId xmlns:p14="http://schemas.microsoft.com/office/powerpoint/2010/main" val="67707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4;p3">
            <a:extLst>
              <a:ext uri="{FF2B5EF4-FFF2-40B4-BE49-F238E27FC236}">
                <a16:creationId xmlns:a16="http://schemas.microsoft.com/office/drawing/2014/main" id="{CEDC8D9C-CE99-9147-B5AF-2DB036D6D83E}"/>
              </a:ext>
            </a:extLst>
          </p:cNvPr>
          <p:cNvSpPr txBox="1"/>
          <p:nvPr/>
        </p:nvSpPr>
        <p:spPr>
          <a:xfrm>
            <a:off x="1234807" y="1947354"/>
            <a:ext cx="5698427" cy="4383243"/>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dirty="0">
                <a:latin typeface="Arial" panose="020B0604020202020204" pitchFamily="34" charset="0"/>
                <a:ea typeface="Arial"/>
                <a:cs typeface="Arial" panose="020B0604020202020204" pitchFamily="34" charset="0"/>
                <a:sym typeface="Arial"/>
              </a:rPr>
              <a:t>KEY MILESTONES FOR ORAL PREP INTRODUCTION</a:t>
            </a:r>
            <a:r>
              <a:rPr lang="en-US" sz="1600" b="1" baseline="30000" dirty="0">
                <a:latin typeface="Arial" panose="020B0604020202020204" pitchFamily="34" charset="0"/>
                <a:ea typeface="Arial"/>
                <a:cs typeface="Arial" panose="020B0604020202020204" pitchFamily="34" charset="0"/>
                <a:sym typeface="Arial"/>
              </a:rPr>
              <a:t>1</a:t>
            </a:r>
            <a:r>
              <a:rPr lang="en-US" sz="1600" b="1" dirty="0">
                <a:latin typeface="Arial" panose="020B0604020202020204" pitchFamily="34" charset="0"/>
                <a:ea typeface="Arial"/>
                <a:cs typeface="Arial" panose="020B0604020202020204" pitchFamily="34" charset="0"/>
                <a:sym typeface="Arial"/>
              </a:rPr>
              <a:t> </a:t>
            </a: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latin typeface="Arial" panose="020B0604020202020204" pitchFamily="34" charset="0"/>
              <a:ea typeface="Arial"/>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dirty="0" err="1">
                <a:latin typeface="Arial" panose="020B0604020202020204" pitchFamily="34" charset="0"/>
                <a:cs typeface="Arial" panose="020B0604020202020204" pitchFamily="34" charset="0"/>
              </a:rPr>
              <a:t>xxxxx</a:t>
            </a:r>
            <a:endParaRPr lang="en-US" sz="1600" dirty="0">
              <a:latin typeface="Arial" panose="020B0604020202020204" pitchFamily="34" charset="0"/>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p:txBody>
      </p:sp>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Oral PrEP Rollout in </a:t>
            </a:r>
            <a:r>
              <a:rPr lang="en-US" dirty="0">
                <a:solidFill>
                  <a:srgbClr val="9C6FBD"/>
                </a:solidFill>
              </a:rPr>
              <a:t>[Country]</a:t>
            </a:r>
          </a:p>
        </p:txBody>
      </p:sp>
      <p:sp>
        <p:nvSpPr>
          <p:cNvPr id="36" name="Text Placeholder 35">
            <a:extLst>
              <a:ext uri="{FF2B5EF4-FFF2-40B4-BE49-F238E27FC236}">
                <a16:creationId xmlns:a16="http://schemas.microsoft.com/office/drawing/2014/main" id="{32B829B7-8AB5-594C-9F46-351713AC0B3F}"/>
              </a:ext>
            </a:extLst>
          </p:cNvPr>
          <p:cNvSpPr>
            <a:spLocks noGrp="1"/>
          </p:cNvSpPr>
          <p:nvPr>
            <p:ph type="body" sz="quarter" idx="12"/>
          </p:nvPr>
        </p:nvSpPr>
        <p:spPr/>
        <p:txBody>
          <a:bodyPr>
            <a:noAutofit/>
          </a:bodyPr>
          <a:lstStyle/>
          <a:p>
            <a:pPr lvl="0">
              <a:lnSpc>
                <a:spcPct val="115000"/>
              </a:lnSpc>
            </a:pPr>
            <a:r>
              <a:rPr lang="en-US" sz="1800" dirty="0">
                <a:solidFill>
                  <a:srgbClr val="7030A0"/>
                </a:solidFill>
              </a:rPr>
              <a:t>High-level summary or timeline of oral PrEP rollout</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12</a:t>
            </a:fld>
            <a:endParaRPr lang="en-US" dirty="0"/>
          </a:p>
        </p:txBody>
      </p:sp>
      <p:sp>
        <p:nvSpPr>
          <p:cNvPr id="19" name="Google Shape;91;p3">
            <a:extLst>
              <a:ext uri="{FF2B5EF4-FFF2-40B4-BE49-F238E27FC236}">
                <a16:creationId xmlns:a16="http://schemas.microsoft.com/office/drawing/2014/main" id="{96AADE8D-91A4-024D-877F-F415BEE5C190}"/>
              </a:ext>
            </a:extLst>
          </p:cNvPr>
          <p:cNvSpPr txBox="1"/>
          <p:nvPr/>
        </p:nvSpPr>
        <p:spPr>
          <a:xfrm>
            <a:off x="7437476" y="1921605"/>
            <a:ext cx="4436880" cy="4383241"/>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1" i="0" u="none" strike="noStrike" cap="none" dirty="0">
              <a:solidFill>
                <a:srgbClr val="43434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a:t>
            </a:r>
            <a:endParaRPr sz="1400" b="0" i="0" strike="noStrike" cap="none" dirty="0">
              <a:latin typeface="Arial"/>
              <a:ea typeface="Arial"/>
              <a:cs typeface="Arial"/>
              <a:sym typeface="Arial"/>
            </a:endParaRPr>
          </a:p>
        </p:txBody>
      </p:sp>
      <p:sp>
        <p:nvSpPr>
          <p:cNvPr id="32" name="Rectangular Callout 31">
            <a:extLst>
              <a:ext uri="{FF2B5EF4-FFF2-40B4-BE49-F238E27FC236}">
                <a16:creationId xmlns:a16="http://schemas.microsoft.com/office/drawing/2014/main" id="{1CDBDE32-B6CA-C445-9D98-396DBA30BDBE}"/>
              </a:ext>
            </a:extLst>
          </p:cNvPr>
          <p:cNvSpPr/>
          <p:nvPr/>
        </p:nvSpPr>
        <p:spPr>
          <a:xfrm>
            <a:off x="2679909" y="3563738"/>
            <a:ext cx="4377938" cy="2103041"/>
          </a:xfrm>
          <a:prstGeom prst="wedgeRectCallout">
            <a:avLst>
              <a:gd name="adj1" fmla="val -39388"/>
              <a:gd name="adj2" fmla="val -106512"/>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Summarize key milestones for oral PrEP rollout specific to your country of focus. Elements to include are key dates of regulatory approval, when a national PrEP task force may have been formed, when and where pilot studies may have taken place, as well as progress toward integration into national guidelines, national rollout or scale-up of PrEP, etc.</a:t>
            </a:r>
          </a:p>
        </p:txBody>
      </p:sp>
      <p:sp>
        <p:nvSpPr>
          <p:cNvPr id="12" name="Google Shape;161;p20">
            <a:extLst>
              <a:ext uri="{FF2B5EF4-FFF2-40B4-BE49-F238E27FC236}">
                <a16:creationId xmlns:a16="http://schemas.microsoft.com/office/drawing/2014/main" id="{9ED6DE4F-0773-9E4B-BEAC-AB5FBA80FA63}"/>
              </a:ext>
            </a:extLst>
          </p:cNvPr>
          <p:cNvSpPr txBox="1"/>
          <p:nvPr/>
        </p:nvSpPr>
        <p:spPr>
          <a:xfrm>
            <a:off x="7437477" y="2061300"/>
            <a:ext cx="4436879" cy="4148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dirty="0">
                <a:solidFill>
                  <a:schemeClr val="accent5"/>
                </a:solidFill>
                <a:latin typeface="Calibri"/>
                <a:ea typeface="Calibri"/>
                <a:cs typeface="Calibri"/>
                <a:sym typeface="Calibri"/>
              </a:rPr>
              <a:t>Number of PrEP users, 2017–2021 </a:t>
            </a:r>
            <a:endParaRPr sz="1400" dirty="0">
              <a:solidFill>
                <a:schemeClr val="accent5"/>
              </a:solidFill>
              <a:latin typeface="Calibri"/>
              <a:ea typeface="Calibri"/>
              <a:cs typeface="Calibri"/>
              <a:sym typeface="Calibri"/>
            </a:endParaRPr>
          </a:p>
        </p:txBody>
      </p:sp>
      <p:graphicFrame>
        <p:nvGraphicFramePr>
          <p:cNvPr id="13" name="Chart 12">
            <a:extLst>
              <a:ext uri="{FF2B5EF4-FFF2-40B4-BE49-F238E27FC236}">
                <a16:creationId xmlns:a16="http://schemas.microsoft.com/office/drawing/2014/main" id="{3C1966BE-DC59-C844-B34B-FC138CB8013B}"/>
              </a:ext>
            </a:extLst>
          </p:cNvPr>
          <p:cNvGraphicFramePr/>
          <p:nvPr>
            <p:extLst>
              <p:ext uri="{D42A27DB-BD31-4B8C-83A1-F6EECF244321}">
                <p14:modId xmlns:p14="http://schemas.microsoft.com/office/powerpoint/2010/main" val="4259801041"/>
              </p:ext>
            </p:extLst>
          </p:nvPr>
        </p:nvGraphicFramePr>
        <p:xfrm>
          <a:off x="7609966" y="2527626"/>
          <a:ext cx="4140442" cy="3506931"/>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ular Callout 30">
            <a:extLst>
              <a:ext uri="{FF2B5EF4-FFF2-40B4-BE49-F238E27FC236}">
                <a16:creationId xmlns:a16="http://schemas.microsoft.com/office/drawing/2014/main" id="{7EC9011C-A654-9B4A-A4DA-98E91917F66C}"/>
              </a:ext>
            </a:extLst>
          </p:cNvPr>
          <p:cNvSpPr/>
          <p:nvPr/>
        </p:nvSpPr>
        <p:spPr>
          <a:xfrm>
            <a:off x="7230337" y="2544934"/>
            <a:ext cx="2691749" cy="1768132"/>
          </a:xfrm>
          <a:prstGeom prst="wedgeRectCallout">
            <a:avLst>
              <a:gd name="adj1" fmla="val 70303"/>
              <a:gd name="adj2" fmla="val -9896"/>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a:solidFill>
                  <a:srgbClr val="FFFFFF"/>
                </a:solidFill>
              </a:rPr>
              <a:t>You can edit this graph and update the data with statistics for your situation analysis by clicking the chart, entering the Chart Design tab</a:t>
            </a:r>
            <a:r>
              <a:rPr lang="en-US" sz="1400" dirty="0">
                <a:solidFill>
                  <a:srgbClr val="FFFFFF"/>
                </a:solidFill>
              </a:rPr>
              <a:t>, </a:t>
            </a:r>
            <a:r>
              <a:rPr lang="en-CH" sz="1400">
                <a:solidFill>
                  <a:srgbClr val="FFFFFF"/>
                </a:solidFill>
              </a:rPr>
              <a:t>and using</a:t>
            </a:r>
            <a:r>
              <a:rPr lang="en-US" sz="1400" dirty="0">
                <a:solidFill>
                  <a:srgbClr val="FFFFFF"/>
                </a:solidFill>
              </a:rPr>
              <a:t> the</a:t>
            </a:r>
            <a:r>
              <a:rPr lang="en-CH" sz="1400">
                <a:solidFill>
                  <a:srgbClr val="FFFFFF"/>
                </a:solidFill>
              </a:rPr>
              <a:t> “Edit Data in Excel” function. </a:t>
            </a:r>
            <a:endParaRPr lang="en-CH" sz="1400" dirty="0">
              <a:solidFill>
                <a:srgbClr val="FFFFFF"/>
              </a:solidFill>
            </a:endParaRPr>
          </a:p>
        </p:txBody>
      </p:sp>
    </p:spTree>
    <p:extLst>
      <p:ext uri="{BB962C8B-B14F-4D97-AF65-F5344CB8AC3E}">
        <p14:creationId xmlns:p14="http://schemas.microsoft.com/office/powerpoint/2010/main" val="264888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94;p3">
            <a:extLst>
              <a:ext uri="{FF2B5EF4-FFF2-40B4-BE49-F238E27FC236}">
                <a16:creationId xmlns:a16="http://schemas.microsoft.com/office/drawing/2014/main" id="{060730C6-2A82-2A46-AEF5-1C3CAE5FAFB8}"/>
              </a:ext>
            </a:extLst>
          </p:cNvPr>
          <p:cNvSpPr txBox="1"/>
          <p:nvPr/>
        </p:nvSpPr>
        <p:spPr>
          <a:xfrm>
            <a:off x="1234807" y="1947353"/>
            <a:ext cx="4861192" cy="4383243"/>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dirty="0">
                <a:latin typeface="Arial" panose="020B0604020202020204" pitchFamily="34" charset="0"/>
                <a:ea typeface="Arial"/>
                <a:cs typeface="Arial" panose="020B0604020202020204" pitchFamily="34" charset="0"/>
                <a:sym typeface="Arial"/>
              </a:rPr>
              <a:t>What worked well</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dirty="0">
                <a:latin typeface="Arial" panose="020B0604020202020204" pitchFamily="34" charset="0"/>
                <a:cs typeface="Arial" panose="020B0604020202020204" pitchFamily="34" charset="0"/>
              </a:rPr>
              <a:t>xxxxx</a:t>
            </a:r>
            <a:endParaRPr lang="en-US" sz="1600" dirty="0">
              <a:latin typeface="Arial" panose="020B0604020202020204" pitchFamily="34" charset="0"/>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p:txBody>
      </p:sp>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Oral PrEP Rollout — Lessons Learned</a:t>
            </a:r>
            <a:endParaRPr lang="en-US" dirty="0">
              <a:solidFill>
                <a:srgbClr val="9C6FBD"/>
              </a:solidFill>
            </a:endParaRPr>
          </a:p>
        </p:txBody>
      </p:sp>
      <p:sp>
        <p:nvSpPr>
          <p:cNvPr id="12" name="Text Placeholder 35">
            <a:extLst>
              <a:ext uri="{FF2B5EF4-FFF2-40B4-BE49-F238E27FC236}">
                <a16:creationId xmlns:a16="http://schemas.microsoft.com/office/drawing/2014/main" id="{C5CAA2EC-1A6D-784A-BF51-1552656199F0}"/>
              </a:ext>
            </a:extLst>
          </p:cNvPr>
          <p:cNvSpPr>
            <a:spLocks noGrp="1"/>
          </p:cNvSpPr>
          <p:nvPr>
            <p:ph type="body" sz="quarter" idx="12"/>
          </p:nvPr>
        </p:nvSpPr>
        <p:spPr/>
        <p:txBody>
          <a:bodyPr>
            <a:noAutofit/>
          </a:bodyPr>
          <a:lstStyle/>
          <a:p>
            <a:pPr>
              <a:lnSpc>
                <a:spcPct val="115000"/>
              </a:lnSpc>
            </a:pPr>
            <a:r>
              <a:rPr lang="en-GB" sz="1800" dirty="0">
                <a:solidFill>
                  <a:srgbClr val="7030A0"/>
                </a:solidFill>
              </a:rPr>
              <a:t>High-level summary of key lessons learned from stakeholders involved in oral PrEP rollout</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13</a:t>
            </a:fld>
            <a:endParaRPr lang="en-US" dirty="0"/>
          </a:p>
        </p:txBody>
      </p:sp>
      <p:sp>
        <p:nvSpPr>
          <p:cNvPr id="14" name="Google Shape;94;p3">
            <a:extLst>
              <a:ext uri="{FF2B5EF4-FFF2-40B4-BE49-F238E27FC236}">
                <a16:creationId xmlns:a16="http://schemas.microsoft.com/office/drawing/2014/main" id="{4C756752-B961-114C-82DD-7AEF1754FEEF}"/>
              </a:ext>
            </a:extLst>
          </p:cNvPr>
          <p:cNvSpPr txBox="1"/>
          <p:nvPr/>
        </p:nvSpPr>
        <p:spPr>
          <a:xfrm>
            <a:off x="6304518" y="1947353"/>
            <a:ext cx="4861192" cy="4383243"/>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dirty="0">
                <a:latin typeface="Arial" panose="020B0604020202020204" pitchFamily="34" charset="0"/>
                <a:ea typeface="Arial"/>
                <a:cs typeface="Arial" panose="020B0604020202020204" pitchFamily="34" charset="0"/>
                <a:sym typeface="Arial"/>
              </a:rPr>
              <a:t>What was challenging</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dirty="0">
                <a:latin typeface="Arial" panose="020B0604020202020204" pitchFamily="34" charset="0"/>
                <a:cs typeface="Arial" panose="020B0604020202020204" pitchFamily="34" charset="0"/>
              </a:rPr>
              <a:t>xxxxx</a:t>
            </a:r>
            <a:endParaRPr lang="en-US" sz="1600" dirty="0">
              <a:latin typeface="Arial" panose="020B0604020202020204" pitchFamily="34" charset="0"/>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p:txBody>
      </p:sp>
    </p:spTree>
    <p:extLst>
      <p:ext uri="{BB962C8B-B14F-4D97-AF65-F5344CB8AC3E}">
        <p14:creationId xmlns:p14="http://schemas.microsoft.com/office/powerpoint/2010/main" val="60392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653D021-1540-D54F-9D66-64EDCC7902BD}"/>
              </a:ext>
            </a:extLst>
          </p:cNvPr>
          <p:cNvGraphicFramePr>
            <a:graphicFrameLocks noGrp="1"/>
          </p:cNvGraphicFramePr>
          <p:nvPr>
            <p:extLst>
              <p:ext uri="{D42A27DB-BD31-4B8C-83A1-F6EECF244321}">
                <p14:modId xmlns:p14="http://schemas.microsoft.com/office/powerpoint/2010/main" val="287484598"/>
              </p:ext>
            </p:extLst>
          </p:nvPr>
        </p:nvGraphicFramePr>
        <p:xfrm>
          <a:off x="1379197" y="1838133"/>
          <a:ext cx="9790374" cy="4840225"/>
        </p:xfrm>
        <a:graphic>
          <a:graphicData uri="http://schemas.openxmlformats.org/drawingml/2006/table">
            <a:tbl>
              <a:tblPr>
                <a:noFill/>
              </a:tblPr>
              <a:tblGrid>
                <a:gridCol w="9790374">
                  <a:extLst>
                    <a:ext uri="{9D8B030D-6E8A-4147-A177-3AD203B41FA5}">
                      <a16:colId xmlns:a16="http://schemas.microsoft.com/office/drawing/2014/main" val="4082306571"/>
                    </a:ext>
                  </a:extLst>
                </a:gridCol>
              </a:tblGrid>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37838"/>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3140406"/>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413600"/>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795211"/>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662932"/>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5597864"/>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551735"/>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759441"/>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99569"/>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600" b="0" i="0" u="none" strike="noStrike" cap="none" dirty="0">
                        <a:solidFill>
                          <a:schemeClr val="bg2">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522765"/>
                  </a:ext>
                </a:extLst>
              </a:tr>
              <a:tr h="372325">
                <a:tc>
                  <a:txBody>
                    <a:bodyPr/>
                    <a:lstStyle/>
                    <a:p>
                      <a:pPr marL="0" marR="0" lvl="0" indent="0" algn="l" rtl="0">
                        <a:lnSpc>
                          <a:spcPct val="100000"/>
                        </a:lnSpc>
                        <a:spcBef>
                          <a:spcPts val="0"/>
                        </a:spcBef>
                        <a:spcAft>
                          <a:spcPts val="0"/>
                        </a:spcAft>
                        <a:buClr>
                          <a:srgbClr val="353535"/>
                        </a:buClr>
                        <a:buSzPts val="1100"/>
                        <a:buFont typeface="Calibri"/>
                        <a:buNone/>
                      </a:pPr>
                      <a:endParaRPr sz="1600" b="0" i="0" u="none" strike="noStrike" cap="none" dirty="0">
                        <a:solidFill>
                          <a:schemeClr val="bg2">
                            <a:lumMod val="50000"/>
                          </a:schemeClr>
                        </a:solidFill>
                        <a:latin typeface="+mj-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0309432"/>
                  </a:ext>
                </a:extLst>
              </a:tr>
              <a:tr h="372325">
                <a:tc>
                  <a:txBody>
                    <a:bodyPr/>
                    <a:lstStyle/>
                    <a:p>
                      <a:pPr marL="0" marR="0" lvl="0" indent="0" algn="l" rtl="0">
                        <a:lnSpc>
                          <a:spcPct val="100000"/>
                        </a:lnSpc>
                        <a:spcBef>
                          <a:spcPts val="0"/>
                        </a:spcBef>
                        <a:spcAft>
                          <a:spcPts val="0"/>
                        </a:spcAft>
                        <a:buClr>
                          <a:schemeClr val="dk1"/>
                        </a:buClr>
                        <a:buSzPts val="1100"/>
                        <a:buFont typeface="Arial"/>
                        <a:buNone/>
                      </a:pPr>
                      <a:endParaRPr sz="1600" b="0" i="0" u="none" strike="noStrike" cap="none" dirty="0">
                        <a:solidFill>
                          <a:schemeClr val="bg2">
                            <a:lumMod val="50000"/>
                          </a:schemeClr>
                        </a:solidFill>
                        <a:latin typeface="+mj-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433363"/>
                  </a:ext>
                </a:extLst>
              </a:tr>
              <a:tr h="372325">
                <a:tc>
                  <a:txBody>
                    <a:bodyPr/>
                    <a:lstStyle/>
                    <a:p>
                      <a:pPr marL="0" marR="0" lvl="0" indent="0" algn="l" rtl="0">
                        <a:lnSpc>
                          <a:spcPct val="100000"/>
                        </a:lnSpc>
                        <a:spcBef>
                          <a:spcPts val="0"/>
                        </a:spcBef>
                        <a:spcAft>
                          <a:spcPts val="0"/>
                        </a:spcAft>
                        <a:buClr>
                          <a:schemeClr val="dk1"/>
                        </a:buClr>
                        <a:buSzPts val="1100"/>
                        <a:buFont typeface="Arial"/>
                        <a:buNone/>
                      </a:pPr>
                      <a:endParaRPr sz="1600" b="0" i="0" u="none" strike="noStrike" cap="none" dirty="0">
                        <a:solidFill>
                          <a:schemeClr val="bg2">
                            <a:lumMod val="50000"/>
                          </a:schemeClr>
                        </a:solidFill>
                        <a:latin typeface="+mj-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326705113"/>
                  </a:ext>
                </a:extLst>
              </a:tr>
            </a:tbl>
          </a:graphicData>
        </a:graphic>
      </p:graphicFrame>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Selected Desk Review Sources</a:t>
            </a:r>
            <a:endParaRPr lang="en-US" dirty="0">
              <a:solidFill>
                <a:srgbClr val="9C6FBD"/>
              </a:solidFill>
            </a:endParaRPr>
          </a:p>
        </p:txBody>
      </p:sp>
      <p:sp>
        <p:nvSpPr>
          <p:cNvPr id="3" name="Text Placeholder 2">
            <a:extLst>
              <a:ext uri="{FF2B5EF4-FFF2-40B4-BE49-F238E27FC236}">
                <a16:creationId xmlns:a16="http://schemas.microsoft.com/office/drawing/2014/main" id="{18BF0D3A-DF13-FF4D-88BA-0BA6495027B2}"/>
              </a:ext>
            </a:extLst>
          </p:cNvPr>
          <p:cNvSpPr>
            <a:spLocks noGrp="1"/>
          </p:cNvSpPr>
          <p:nvPr>
            <p:ph type="body" sz="quarter" idx="12"/>
          </p:nvPr>
        </p:nvSpPr>
        <p:spPr>
          <a:xfrm>
            <a:off x="1235075" y="1680713"/>
            <a:ext cx="10145712" cy="477056"/>
          </a:xfrm>
        </p:spPr>
        <p:txBody>
          <a:bodyPr>
            <a:normAutofit fontScale="92500" lnSpcReduction="20000"/>
          </a:bodyPr>
          <a:lstStyle/>
          <a:p>
            <a:r>
              <a:rPr lang="en-US" dirty="0"/>
              <a:t>Sources</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14</a:t>
            </a:fld>
            <a:endParaRPr lang="en-US" dirty="0"/>
          </a:p>
        </p:txBody>
      </p:sp>
      <p:sp>
        <p:nvSpPr>
          <p:cNvPr id="11" name="Rectangular Callout 10">
            <a:extLst>
              <a:ext uri="{FF2B5EF4-FFF2-40B4-BE49-F238E27FC236}">
                <a16:creationId xmlns:a16="http://schemas.microsoft.com/office/drawing/2014/main" id="{84015574-AD95-C84C-8018-18D5BB78788F}"/>
              </a:ext>
            </a:extLst>
          </p:cNvPr>
          <p:cNvSpPr/>
          <p:nvPr/>
        </p:nvSpPr>
        <p:spPr>
          <a:xfrm>
            <a:off x="7216166" y="1781592"/>
            <a:ext cx="4703118" cy="752355"/>
          </a:xfrm>
          <a:prstGeom prst="wedgeRectCallout">
            <a:avLst>
              <a:gd name="adj1" fmla="val -32979"/>
              <a:gd name="adj2" fmla="val 109183"/>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rPr>
              <a:t>Track the secondary resources and documents you use for your research using your preferred citation style.</a:t>
            </a:r>
          </a:p>
        </p:txBody>
      </p:sp>
    </p:spTree>
    <p:extLst>
      <p:ext uri="{BB962C8B-B14F-4D97-AF65-F5344CB8AC3E}">
        <p14:creationId xmlns:p14="http://schemas.microsoft.com/office/powerpoint/2010/main" val="428574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05F65B-D344-7E41-A35B-CDCBDED9E802}"/>
              </a:ext>
            </a:extLst>
          </p:cNvPr>
          <p:cNvSpPr>
            <a:spLocks noGrp="1"/>
          </p:cNvSpPr>
          <p:nvPr>
            <p:ph type="body" sz="quarter" idx="11"/>
          </p:nvPr>
        </p:nvSpPr>
        <p:spPr/>
        <p:txBody>
          <a:bodyPr/>
          <a:lstStyle/>
          <a:p>
            <a:r>
              <a:rPr lang="en-US" dirty="0"/>
              <a:t>Step 2</a:t>
            </a:r>
          </a:p>
        </p:txBody>
      </p:sp>
      <p:sp>
        <p:nvSpPr>
          <p:cNvPr id="7" name="Text Placeholder 6">
            <a:extLst>
              <a:ext uri="{FF2B5EF4-FFF2-40B4-BE49-F238E27FC236}">
                <a16:creationId xmlns:a16="http://schemas.microsoft.com/office/drawing/2014/main" id="{CEE73A19-A54B-6544-A24C-A035A6C5F27C}"/>
              </a:ext>
            </a:extLst>
          </p:cNvPr>
          <p:cNvSpPr>
            <a:spLocks noGrp="1"/>
          </p:cNvSpPr>
          <p:nvPr>
            <p:ph type="body" sz="quarter" idx="12"/>
          </p:nvPr>
        </p:nvSpPr>
        <p:spPr/>
        <p:txBody>
          <a:bodyPr/>
          <a:lstStyle/>
          <a:p>
            <a:r>
              <a:rPr lang="en-US" dirty="0"/>
              <a:t>Stakeholder Interviews</a:t>
            </a:r>
          </a:p>
        </p:txBody>
      </p:sp>
      <p:sp>
        <p:nvSpPr>
          <p:cNvPr id="15" name="Pentagon 14">
            <a:extLst>
              <a:ext uri="{FF2B5EF4-FFF2-40B4-BE49-F238E27FC236}">
                <a16:creationId xmlns:a16="http://schemas.microsoft.com/office/drawing/2014/main" id="{C1534EBA-62AA-044B-8077-92A62F3CD580}"/>
              </a:ext>
            </a:extLst>
          </p:cNvPr>
          <p:cNvSpPr/>
          <p:nvPr/>
        </p:nvSpPr>
        <p:spPr>
          <a:xfrm>
            <a:off x="1" y="3167059"/>
            <a:ext cx="1270000" cy="762000"/>
          </a:xfrm>
          <a:prstGeom prst="homePlate">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259834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2</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normAutofit fontScale="92500" lnSpcReduction="20000"/>
          </a:bodyPr>
          <a:lstStyle/>
          <a:p>
            <a:r>
              <a:rPr lang="en-US" dirty="0"/>
              <a:t>Stakeholder interviews</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16</a:t>
            </a:fld>
            <a:endParaRPr lang="en-US" dirty="0"/>
          </a:p>
        </p:txBody>
      </p:sp>
      <p:sp>
        <p:nvSpPr>
          <p:cNvPr id="9" name="Rectangle 8">
            <a:extLst>
              <a:ext uri="{FF2B5EF4-FFF2-40B4-BE49-F238E27FC236}">
                <a16:creationId xmlns:a16="http://schemas.microsoft.com/office/drawing/2014/main" id="{139D8BF2-23D0-034B-81AD-F9C9D8E705BE}"/>
              </a:ext>
            </a:extLst>
          </p:cNvPr>
          <p:cNvSpPr/>
          <p:nvPr/>
        </p:nvSpPr>
        <p:spPr>
          <a:xfrm>
            <a:off x="1258438" y="1963000"/>
            <a:ext cx="10269947" cy="7563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nSpc>
                <a:spcPct val="114000"/>
              </a:lnSpc>
            </a:pPr>
            <a:r>
              <a:rPr lang="en-CH" sz="1600" b="1">
                <a:solidFill>
                  <a:schemeClr val="tx1">
                    <a:lumMod val="50000"/>
                  </a:schemeClr>
                </a:solidFill>
              </a:rPr>
              <a:t>GOAL</a:t>
            </a:r>
            <a:r>
              <a:rPr lang="en-US" sz="1600" b="1" dirty="0">
                <a:solidFill>
                  <a:schemeClr val="tx1">
                    <a:lumMod val="50000"/>
                  </a:schemeClr>
                </a:solidFill>
              </a:rPr>
              <a:t>: </a:t>
            </a:r>
            <a:r>
              <a:rPr lang="en-US" sz="1600" dirty="0">
                <a:solidFill>
                  <a:schemeClr val="tx1">
                    <a:lumMod val="50000"/>
                  </a:schemeClr>
                </a:solidFill>
              </a:rPr>
              <a:t>Gather input from key </a:t>
            </a:r>
            <a:r>
              <a:rPr lang="en-CH" sz="1600">
                <a:solidFill>
                  <a:schemeClr val="tx1">
                    <a:lumMod val="50000"/>
                  </a:schemeClr>
                </a:solidFill>
              </a:rPr>
              <a:t>stakeholders </a:t>
            </a:r>
            <a:r>
              <a:rPr lang="en-US" sz="1600" dirty="0">
                <a:solidFill>
                  <a:schemeClr val="tx1">
                    <a:lumMod val="50000"/>
                  </a:schemeClr>
                </a:solidFill>
              </a:rPr>
              <a:t>to inform an assessment of the current situation for PrEP ring rollout in your country along a structured framework.   </a:t>
            </a:r>
            <a:endParaRPr lang="en-CH" sz="1600">
              <a:solidFill>
                <a:schemeClr val="tx1">
                  <a:lumMod val="50000"/>
                </a:schemeClr>
              </a:solidFill>
            </a:endParaRPr>
          </a:p>
        </p:txBody>
      </p:sp>
      <p:pic>
        <p:nvPicPr>
          <p:cNvPr id="11" name="Picture 10">
            <a:extLst>
              <a:ext uri="{FF2B5EF4-FFF2-40B4-BE49-F238E27FC236}">
                <a16:creationId xmlns:a16="http://schemas.microsoft.com/office/drawing/2014/main" id="{618FB772-F1BC-FF4C-AF64-61C1B849C47D}"/>
              </a:ext>
            </a:extLst>
          </p:cNvPr>
          <p:cNvPicPr>
            <a:picLocks noChangeAspect="1"/>
          </p:cNvPicPr>
          <p:nvPr/>
        </p:nvPicPr>
        <p:blipFill>
          <a:blip r:embed="rId3"/>
          <a:stretch>
            <a:fillRect/>
          </a:stretch>
        </p:blipFill>
        <p:spPr>
          <a:xfrm>
            <a:off x="7963383" y="2964466"/>
            <a:ext cx="3917787" cy="2203755"/>
          </a:xfrm>
          <a:prstGeom prst="rect">
            <a:avLst/>
          </a:prstGeom>
          <a:ln>
            <a:solidFill>
              <a:schemeClr val="bg2"/>
            </a:solidFill>
          </a:ln>
        </p:spPr>
      </p:pic>
      <p:pic>
        <p:nvPicPr>
          <p:cNvPr id="12" name="Picture 11">
            <a:extLst>
              <a:ext uri="{FF2B5EF4-FFF2-40B4-BE49-F238E27FC236}">
                <a16:creationId xmlns:a16="http://schemas.microsoft.com/office/drawing/2014/main" id="{51F88C87-46A3-FB49-A87C-22E6F69031DA}"/>
              </a:ext>
            </a:extLst>
          </p:cNvPr>
          <p:cNvPicPr>
            <a:picLocks noChangeAspect="1"/>
          </p:cNvPicPr>
          <p:nvPr/>
        </p:nvPicPr>
        <p:blipFill>
          <a:blip r:embed="rId4"/>
          <a:stretch>
            <a:fillRect/>
          </a:stretch>
        </p:blipFill>
        <p:spPr>
          <a:xfrm>
            <a:off x="6786832" y="4067406"/>
            <a:ext cx="3914005" cy="2201629"/>
          </a:xfrm>
          <a:prstGeom prst="rect">
            <a:avLst/>
          </a:prstGeom>
          <a:ln>
            <a:solidFill>
              <a:schemeClr val="bg2"/>
            </a:solidFill>
          </a:ln>
        </p:spPr>
      </p:pic>
      <p:sp>
        <p:nvSpPr>
          <p:cNvPr id="3" name="Rectangle 2">
            <a:extLst>
              <a:ext uri="{FF2B5EF4-FFF2-40B4-BE49-F238E27FC236}">
                <a16:creationId xmlns:a16="http://schemas.microsoft.com/office/drawing/2014/main" id="{70059A91-DDAE-5E46-9DE7-DF9CC3E43F7C}"/>
              </a:ext>
            </a:extLst>
          </p:cNvPr>
          <p:cNvSpPr/>
          <p:nvPr/>
        </p:nvSpPr>
        <p:spPr>
          <a:xfrm>
            <a:off x="1234808" y="2937954"/>
            <a:ext cx="5165992" cy="3177793"/>
          </a:xfrm>
          <a:prstGeom prst="rect">
            <a:avLst/>
          </a:prstGeom>
        </p:spPr>
        <p:txBody>
          <a:bodyPr wrap="square">
            <a:spAutoFit/>
          </a:bodyPr>
          <a:lstStyle/>
          <a:p>
            <a:r>
              <a:rPr lang="en-CH" sz="1400" b="1" dirty="0">
                <a:solidFill>
                  <a:schemeClr val="tx1">
                    <a:lumMod val="50000"/>
                  </a:schemeClr>
                </a:solidFill>
              </a:rPr>
              <a:t>INSTRUCTIONS</a:t>
            </a:r>
            <a:endParaRPr lang="en-US" sz="1400" b="1" dirty="0">
              <a:solidFill>
                <a:schemeClr val="tx1">
                  <a:lumMod val="50000"/>
                </a:schemeClr>
              </a:solidFill>
            </a:endParaRPr>
          </a:p>
          <a:p>
            <a:pPr>
              <a:spcAft>
                <a:spcPts val="300"/>
              </a:spcAft>
            </a:pPr>
            <a:r>
              <a:rPr lang="en-CH" sz="1400" dirty="0">
                <a:solidFill>
                  <a:schemeClr val="tx1">
                    <a:lumMod val="50000"/>
                  </a:schemeClr>
                </a:solidFill>
              </a:rPr>
              <a:t>Based on your research in Step 1</a:t>
            </a:r>
            <a:r>
              <a:rPr lang="en-US" sz="1400" dirty="0">
                <a:solidFill>
                  <a:schemeClr val="tx1">
                    <a:lumMod val="50000"/>
                  </a:schemeClr>
                </a:solidFill>
              </a:rPr>
              <a:t>:</a:t>
            </a:r>
            <a:r>
              <a:rPr lang="en-CH" sz="1400" dirty="0">
                <a:solidFill>
                  <a:schemeClr val="tx1">
                    <a:lumMod val="50000"/>
                  </a:schemeClr>
                </a:solidFill>
              </a:rPr>
              <a:t> </a:t>
            </a:r>
            <a:endParaRPr lang="en-US" sz="1400" dirty="0">
              <a:solidFill>
                <a:schemeClr val="tx1">
                  <a:lumMod val="50000"/>
                </a:schemeClr>
              </a:solidFill>
            </a:endParaRPr>
          </a:p>
          <a:p>
            <a:pPr marL="285750" indent="-285750">
              <a:spcBef>
                <a:spcPts val="1200"/>
              </a:spcBef>
              <a:buFont typeface="Arial" panose="020B0604020202020204" pitchFamily="34" charset="0"/>
              <a:buChar char="•"/>
            </a:pPr>
            <a:r>
              <a:rPr lang="en-US" sz="1400" dirty="0">
                <a:solidFill>
                  <a:schemeClr val="tx1">
                    <a:lumMod val="50000"/>
                  </a:schemeClr>
                </a:solidFill>
              </a:rPr>
              <a:t>B</a:t>
            </a:r>
            <a:r>
              <a:rPr lang="en-CH" sz="1400" dirty="0">
                <a:solidFill>
                  <a:schemeClr val="tx1">
                    <a:lumMod val="50000"/>
                  </a:schemeClr>
                </a:solidFill>
              </a:rPr>
              <a:t>uild a stakeholder ma</a:t>
            </a:r>
            <a:r>
              <a:rPr lang="en-US" sz="1400" dirty="0">
                <a:solidFill>
                  <a:schemeClr val="tx1">
                    <a:lumMod val="50000"/>
                  </a:schemeClr>
                </a:solidFill>
              </a:rPr>
              <a:t>p </a:t>
            </a:r>
            <a:r>
              <a:rPr lang="en-US" sz="1400" i="1" dirty="0">
                <a:solidFill>
                  <a:schemeClr val="tx1">
                    <a:lumMod val="50000"/>
                  </a:schemeClr>
                </a:solidFill>
              </a:rPr>
              <a:t>(see slide 17) </a:t>
            </a:r>
            <a:r>
              <a:rPr lang="en-US" sz="1400" dirty="0">
                <a:solidFill>
                  <a:schemeClr val="tx1">
                    <a:lumMod val="50000"/>
                  </a:schemeClr>
                </a:solidFill>
              </a:rPr>
              <a:t>to identify</a:t>
            </a:r>
            <a:r>
              <a:rPr lang="en-CH" sz="1400" dirty="0">
                <a:solidFill>
                  <a:schemeClr val="tx1">
                    <a:lumMod val="50000"/>
                  </a:schemeClr>
                </a:solidFill>
              </a:rPr>
              <a:t> organizations</a:t>
            </a:r>
            <a:r>
              <a:rPr lang="en-US" sz="1400" dirty="0">
                <a:solidFill>
                  <a:schemeClr val="tx1">
                    <a:lumMod val="50000"/>
                  </a:schemeClr>
                </a:solidFill>
              </a:rPr>
              <a:t> and individuals who can provide informed perspectives on the past rollout of oral PrEP and potential future rollout of the PrEP ring on topics along the PrEP Ring Introduction Framework </a:t>
            </a:r>
            <a:r>
              <a:rPr lang="en-US" sz="1400" i="1" dirty="0">
                <a:solidFill>
                  <a:schemeClr val="tx1">
                    <a:lumMod val="50000"/>
                  </a:schemeClr>
                </a:solidFill>
              </a:rPr>
              <a:t>(see slides 22 and 23).</a:t>
            </a:r>
          </a:p>
          <a:p>
            <a:pPr marL="285750" indent="-285750">
              <a:spcBef>
                <a:spcPts val="1200"/>
              </a:spcBef>
              <a:buFont typeface="Arial" panose="020B0604020202020204" pitchFamily="34" charset="0"/>
              <a:buChar char="•"/>
            </a:pPr>
            <a:r>
              <a:rPr lang="en-US" sz="1400" dirty="0">
                <a:solidFill>
                  <a:schemeClr val="tx1">
                    <a:lumMod val="50000"/>
                  </a:schemeClr>
                </a:solidFill>
              </a:rPr>
              <a:t>Customize interview guides for your interviews based on the Question Bank included in this tool; </a:t>
            </a:r>
            <a:r>
              <a:rPr lang="en-CH" sz="1400" dirty="0">
                <a:solidFill>
                  <a:schemeClr val="tx1">
                    <a:lumMod val="50000"/>
                  </a:schemeClr>
                </a:solidFill>
              </a:rPr>
              <a:t>note it may be necessary to adapt questions </a:t>
            </a:r>
            <a:r>
              <a:rPr lang="en-US" sz="1400" dirty="0">
                <a:solidFill>
                  <a:schemeClr val="tx1">
                    <a:lumMod val="50000"/>
                  </a:schemeClr>
                </a:solidFill>
              </a:rPr>
              <a:t>to your context </a:t>
            </a:r>
            <a:r>
              <a:rPr lang="en-US" sz="1400" i="1" dirty="0">
                <a:solidFill>
                  <a:schemeClr val="tx1">
                    <a:lumMod val="50000"/>
                  </a:schemeClr>
                </a:solidFill>
              </a:rPr>
              <a:t>(see slide 19).</a:t>
            </a:r>
          </a:p>
          <a:p>
            <a:pPr marL="285750" indent="-285750">
              <a:spcBef>
                <a:spcPts val="1200"/>
              </a:spcBef>
              <a:buFont typeface="Arial" panose="020B0604020202020204" pitchFamily="34" charset="0"/>
              <a:buChar char="•"/>
            </a:pPr>
            <a:r>
              <a:rPr lang="en-US" sz="1400" dirty="0">
                <a:solidFill>
                  <a:schemeClr val="tx1">
                    <a:lumMod val="50000"/>
                  </a:schemeClr>
                </a:solidFill>
              </a:rPr>
              <a:t>Conduct interviews and t</a:t>
            </a:r>
            <a:r>
              <a:rPr lang="en-CH" sz="1400" dirty="0">
                <a:solidFill>
                  <a:schemeClr val="tx1">
                    <a:lumMod val="50000"/>
                  </a:schemeClr>
                </a:solidFill>
              </a:rPr>
              <a:t>ake notes as </a:t>
            </a:r>
            <a:r>
              <a:rPr lang="en-US" sz="1400" dirty="0">
                <a:solidFill>
                  <a:schemeClr val="tx1">
                    <a:lumMod val="50000"/>
                  </a:schemeClr>
                </a:solidFill>
              </a:rPr>
              <a:t>the</a:t>
            </a:r>
            <a:r>
              <a:rPr lang="en-CH" sz="1400" dirty="0">
                <a:solidFill>
                  <a:schemeClr val="tx1">
                    <a:lumMod val="50000"/>
                  </a:schemeClr>
                </a:solidFill>
              </a:rPr>
              <a:t> primary </a:t>
            </a:r>
            <a:r>
              <a:rPr lang="en-US" sz="1400" dirty="0">
                <a:solidFill>
                  <a:schemeClr val="tx1">
                    <a:lumMod val="50000"/>
                  </a:schemeClr>
                </a:solidFill>
              </a:rPr>
              <a:t>method of collecting the data you will analyze in Step 3.</a:t>
            </a:r>
            <a:endParaRPr lang="en-CH" sz="1400" dirty="0">
              <a:solidFill>
                <a:schemeClr val="tx1">
                  <a:lumMod val="50000"/>
                </a:schemeClr>
              </a:solidFill>
            </a:endParaRPr>
          </a:p>
        </p:txBody>
      </p:sp>
    </p:spTree>
    <p:extLst>
      <p:ext uri="{BB962C8B-B14F-4D97-AF65-F5344CB8AC3E}">
        <p14:creationId xmlns:p14="http://schemas.microsoft.com/office/powerpoint/2010/main" val="287177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Stakeholder Map for the Ring</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5075" y="1361077"/>
            <a:ext cx="5360797" cy="477056"/>
          </a:xfrm>
        </p:spPr>
        <p:txBody>
          <a:bodyPr>
            <a:noAutofit/>
          </a:bodyPr>
          <a:lstStyle/>
          <a:p>
            <a:r>
              <a:rPr lang="en-CH" sz="1400">
                <a:solidFill>
                  <a:schemeClr val="tx1"/>
                </a:solidFill>
                <a:latin typeface="Arial" panose="020B0604020202020204" pitchFamily="34" charset="0"/>
                <a:cs typeface="Arial" panose="020B0604020202020204" pitchFamily="34" charset="0"/>
              </a:rPr>
              <a:t>Map stakeholders across the </a:t>
            </a:r>
            <a:r>
              <a:rPr lang="en-US" sz="1400" dirty="0">
                <a:solidFill>
                  <a:schemeClr val="tx1"/>
                </a:solidFill>
                <a:latin typeface="Arial" panose="020B0604020202020204" pitchFamily="34" charset="0"/>
                <a:cs typeface="Arial" panose="020B0604020202020204" pitchFamily="34" charset="0"/>
              </a:rPr>
              <a:t>PrEP Ring Introduction Framework </a:t>
            </a:r>
            <a:r>
              <a:rPr lang="en-CH" sz="1400">
                <a:solidFill>
                  <a:schemeClr val="tx1"/>
                </a:solidFill>
                <a:latin typeface="Arial" panose="020B0604020202020204" pitchFamily="34" charset="0"/>
                <a:cs typeface="Arial" panose="020B0604020202020204" pitchFamily="34" charset="0"/>
              </a:rPr>
              <a:t>to plan for interviews that will inform the situation analysis.</a:t>
            </a:r>
            <a:endParaRPr lang="en-CH" sz="1400" dirty="0">
              <a:solidFill>
                <a:schemeClr val="tx1"/>
              </a:solidFill>
              <a:latin typeface="Arial" panose="020B0604020202020204" pitchFamily="34" charset="0"/>
              <a:cs typeface="Arial" panose="020B0604020202020204" pitchFamily="34" charset="0"/>
            </a:endParaRP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17</a:t>
            </a:fld>
            <a:endParaRPr lang="en-US" dirty="0"/>
          </a:p>
        </p:txBody>
      </p:sp>
      <p:sp>
        <p:nvSpPr>
          <p:cNvPr id="2" name="Text Placeholder 1">
            <a:extLst>
              <a:ext uri="{FF2B5EF4-FFF2-40B4-BE49-F238E27FC236}">
                <a16:creationId xmlns:a16="http://schemas.microsoft.com/office/drawing/2014/main" id="{9B8D6D2C-8327-324E-8D78-A1073FF3F78E}"/>
              </a:ext>
            </a:extLst>
          </p:cNvPr>
          <p:cNvSpPr>
            <a:spLocks noGrp="1"/>
          </p:cNvSpPr>
          <p:nvPr>
            <p:ph type="body" sz="quarter" idx="13"/>
          </p:nvPr>
        </p:nvSpPr>
        <p:spPr/>
        <p:txBody>
          <a:bodyPr/>
          <a:lstStyle/>
          <a:p>
            <a:endParaRPr lang="en-US" dirty="0"/>
          </a:p>
        </p:txBody>
      </p:sp>
      <p:graphicFrame>
        <p:nvGraphicFramePr>
          <p:cNvPr id="13" name="Google Shape;263;p6">
            <a:extLst>
              <a:ext uri="{FF2B5EF4-FFF2-40B4-BE49-F238E27FC236}">
                <a16:creationId xmlns:a16="http://schemas.microsoft.com/office/drawing/2014/main" id="{6B3F4060-F8FA-1548-84F9-9AACCE3303AB}"/>
              </a:ext>
            </a:extLst>
          </p:cNvPr>
          <p:cNvGraphicFramePr/>
          <p:nvPr>
            <p:extLst>
              <p:ext uri="{D42A27DB-BD31-4B8C-83A1-F6EECF244321}">
                <p14:modId xmlns:p14="http://schemas.microsoft.com/office/powerpoint/2010/main" val="4015862580"/>
              </p:ext>
            </p:extLst>
          </p:nvPr>
        </p:nvGraphicFramePr>
        <p:xfrm>
          <a:off x="747002" y="1986957"/>
          <a:ext cx="11279093" cy="4734518"/>
        </p:xfrm>
        <a:graphic>
          <a:graphicData uri="http://schemas.openxmlformats.org/drawingml/2006/table">
            <a:tbl>
              <a:tblPr firstRow="1" bandRow="1">
                <a:noFill/>
              </a:tblPr>
              <a:tblGrid>
                <a:gridCol w="1302899">
                  <a:extLst>
                    <a:ext uri="{9D8B030D-6E8A-4147-A177-3AD203B41FA5}">
                      <a16:colId xmlns:a16="http://schemas.microsoft.com/office/drawing/2014/main" val="3158465095"/>
                    </a:ext>
                  </a:extLst>
                </a:gridCol>
                <a:gridCol w="2579493">
                  <a:extLst>
                    <a:ext uri="{9D8B030D-6E8A-4147-A177-3AD203B41FA5}">
                      <a16:colId xmlns:a16="http://schemas.microsoft.com/office/drawing/2014/main" val="20000"/>
                    </a:ext>
                  </a:extLst>
                </a:gridCol>
                <a:gridCol w="2954630">
                  <a:extLst>
                    <a:ext uri="{9D8B030D-6E8A-4147-A177-3AD203B41FA5}">
                      <a16:colId xmlns:a16="http://schemas.microsoft.com/office/drawing/2014/main" val="20001"/>
                    </a:ext>
                  </a:extLst>
                </a:gridCol>
                <a:gridCol w="888414">
                  <a:extLst>
                    <a:ext uri="{9D8B030D-6E8A-4147-A177-3AD203B41FA5}">
                      <a16:colId xmlns:a16="http://schemas.microsoft.com/office/drawing/2014/main" val="2982749694"/>
                    </a:ext>
                  </a:extLst>
                </a:gridCol>
                <a:gridCol w="888414">
                  <a:extLst>
                    <a:ext uri="{9D8B030D-6E8A-4147-A177-3AD203B41FA5}">
                      <a16:colId xmlns:a16="http://schemas.microsoft.com/office/drawing/2014/main" val="2618919862"/>
                    </a:ext>
                  </a:extLst>
                </a:gridCol>
                <a:gridCol w="888415">
                  <a:extLst>
                    <a:ext uri="{9D8B030D-6E8A-4147-A177-3AD203B41FA5}">
                      <a16:colId xmlns:a16="http://schemas.microsoft.com/office/drawing/2014/main" val="4096721904"/>
                    </a:ext>
                  </a:extLst>
                </a:gridCol>
                <a:gridCol w="888414">
                  <a:extLst>
                    <a:ext uri="{9D8B030D-6E8A-4147-A177-3AD203B41FA5}">
                      <a16:colId xmlns:a16="http://schemas.microsoft.com/office/drawing/2014/main" val="2999951107"/>
                    </a:ext>
                  </a:extLst>
                </a:gridCol>
                <a:gridCol w="888414">
                  <a:extLst>
                    <a:ext uri="{9D8B030D-6E8A-4147-A177-3AD203B41FA5}">
                      <a16:colId xmlns:a16="http://schemas.microsoft.com/office/drawing/2014/main" val="1137893730"/>
                    </a:ext>
                  </a:extLst>
                </a:gridCol>
              </a:tblGrid>
              <a:tr h="410414">
                <a:tc>
                  <a:txBody>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noProof="0" dirty="0">
                          <a:solidFill>
                            <a:srgbClr val="353535"/>
                          </a:solidFill>
                          <a:latin typeface="Calibri" panose="020F0502020204030204" pitchFamily="34" charset="0"/>
                          <a:cs typeface="Calibri" panose="020F0502020204030204" pitchFamily="34" charset="0"/>
                          <a:sym typeface="Arial"/>
                        </a:rPr>
                        <a:t>Type</a:t>
                      </a:r>
                    </a:p>
                  </a:txBody>
                  <a:tcPr marL="133275" marR="133275" marT="45725" marB="45725" anchor="b">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200" b="1" u="none" strike="noStrike" cap="none" noProof="0" dirty="0">
                          <a:solidFill>
                            <a:srgbClr val="353535"/>
                          </a:solidFill>
                          <a:latin typeface="Calibri" panose="020F0502020204030204" pitchFamily="34" charset="0"/>
                          <a:ea typeface="Calibri"/>
                          <a:cs typeface="Calibri" panose="020F0502020204030204" pitchFamily="34" charset="0"/>
                          <a:sym typeface="Calibri"/>
                        </a:rPr>
                        <a:t>Organization(s)</a:t>
                      </a:r>
                      <a:endParaRPr lang="en-US" sz="1200" b="1" u="none" strike="noStrike" cap="none" noProof="0" dirty="0">
                        <a:latin typeface="Calibri" panose="020F0502020204030204" pitchFamily="34" charset="0"/>
                        <a:cs typeface="Calibri" panose="020F0502020204030204" pitchFamily="34" charset="0"/>
                      </a:endParaRPr>
                    </a:p>
                  </a:txBody>
                  <a:tcPr marL="133275" marR="133275" marT="45725" marB="45725" anchor="b">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353535"/>
                        </a:buClr>
                        <a:buSzPts val="1300"/>
                        <a:buFont typeface="Calibri"/>
                        <a:buNone/>
                      </a:pPr>
                      <a:r>
                        <a:rPr lang="en-US" sz="1200" b="1" u="none" strike="noStrike" cap="none" noProof="0" dirty="0">
                          <a:solidFill>
                            <a:srgbClr val="353535"/>
                          </a:solidFill>
                          <a:latin typeface="Calibri" panose="020F0502020204030204" pitchFamily="34" charset="0"/>
                          <a:ea typeface="Calibri"/>
                          <a:cs typeface="Calibri" panose="020F0502020204030204" pitchFamily="34" charset="0"/>
                          <a:sym typeface="Calibri"/>
                        </a:rPr>
                        <a:t>Role in PrEP ring Introduction</a:t>
                      </a:r>
                      <a:endParaRPr lang="en-US" sz="1200" b="1" u="none" strike="noStrike" cap="none" noProof="0" dirty="0">
                        <a:latin typeface="Calibri" panose="020F0502020204030204" pitchFamily="34" charset="0"/>
                        <a:cs typeface="Calibri" panose="020F0502020204030204" pitchFamily="34" charset="0"/>
                      </a:endParaRPr>
                    </a:p>
                  </a:txBody>
                  <a:tcPr marL="133275" marR="133275" marT="45725" marB="45725" anchor="b">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Planning &amp; budgeting</a:t>
                      </a:r>
                    </a:p>
                  </a:txBody>
                  <a:tcPr marL="45720" marR="4572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Supply </a:t>
                      </a:r>
                    </a:p>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chain mgmt</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Ring delivery platforms</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Uptake &amp; effective use</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Monitoring</a:t>
                      </a:r>
                    </a:p>
                  </a:txBody>
                  <a:tcPr marL="45720" marR="4572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268358">
                <a:tc rowSpan="5">
                  <a:txBody>
                    <a:bodyPr/>
                    <a:lstStyle/>
                    <a:p>
                      <a:pPr marL="0" marR="0" lvl="0" indent="0" algn="l" rtl="0">
                        <a:lnSpc>
                          <a:spcPct val="95000"/>
                        </a:lnSpc>
                        <a:spcBef>
                          <a:spcPts val="0"/>
                        </a:spcBef>
                        <a:spcAft>
                          <a:spcPts val="0"/>
                        </a:spcAft>
                        <a:buClr>
                          <a:srgbClr val="000000"/>
                        </a:buClr>
                        <a:buSzPts val="1100"/>
                        <a:buFont typeface="Arial"/>
                        <a:buNone/>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Arial"/>
                        </a:rPr>
                        <a:t>Governmental organizations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noProof="0" dirty="0">
                          <a:solidFill>
                            <a:srgbClr val="7030A0"/>
                          </a:solidFill>
                          <a:latin typeface="Calibri" panose="020F0502020204030204" pitchFamily="34" charset="0"/>
                          <a:cs typeface="Calibri" panose="020F0502020204030204" pitchFamily="34" charset="0"/>
                        </a:rPr>
                        <a:t>Organization 1</a:t>
                      </a: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0001"/>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noProof="0" dirty="0">
                          <a:solidFill>
                            <a:srgbClr val="7030A0"/>
                          </a:solidFill>
                          <a:latin typeface="Calibri" panose="020F0502020204030204" pitchFamily="34" charset="0"/>
                          <a:cs typeface="Calibri" panose="020F0502020204030204" pitchFamily="34" charset="0"/>
                        </a:rPr>
                        <a:t>Organization 2</a:t>
                      </a: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0002"/>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noProof="0" dirty="0">
                          <a:solidFill>
                            <a:srgbClr val="7030A0"/>
                          </a:solidFill>
                          <a:latin typeface="Calibri" panose="020F0502020204030204" pitchFamily="34" charset="0"/>
                          <a:cs typeface="Calibri" panose="020F0502020204030204" pitchFamily="34" charset="0"/>
                        </a:rPr>
                        <a:t>Organization 3</a:t>
                      </a: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0003"/>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fr-CH"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4"/>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40276787"/>
                  </a:ext>
                </a:extLst>
              </a:tr>
              <a:tr h="268358">
                <a:tc rowSpan="2">
                  <a:txBody>
                    <a:bodyPr/>
                    <a:lstStyle/>
                    <a:p>
                      <a:pPr marL="0" marR="0" lvl="0" indent="0" algn="l" defTabSz="914400" rtl="0" eaLnBrk="1" fontAlgn="auto" latinLnBrk="0" hangingPunct="1">
                        <a:lnSpc>
                          <a:spcPct val="95000"/>
                        </a:lnSpc>
                        <a:spcBef>
                          <a:spcPts val="0"/>
                        </a:spcBef>
                        <a:spcAft>
                          <a:spcPts val="0"/>
                        </a:spcAft>
                        <a:buClr>
                          <a:srgbClr val="353535"/>
                        </a:buClr>
                        <a:buSzPts val="1100"/>
                        <a:buFont typeface="Calibri"/>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Arial"/>
                        </a:rPr>
                        <a:t>Development and implementing partners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0005"/>
                  </a:ext>
                </a:extLst>
              </a:tr>
              <a:tr h="298734">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753395256"/>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Civil society organizations and community-based organizations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2601290552"/>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3369383263"/>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3904078722"/>
                  </a:ext>
                </a:extLst>
              </a:tr>
              <a:tr h="268358">
                <a:tc rowSpan="3">
                  <a:txBody>
                    <a:bodyPr/>
                    <a:lstStyle/>
                    <a:p>
                      <a:pPr marL="0" marR="0" lvl="0" indent="0" algn="l" rtl="0">
                        <a:lnSpc>
                          <a:spcPct val="95000"/>
                        </a:lnSpc>
                        <a:spcBef>
                          <a:spcPts val="0"/>
                        </a:spcBef>
                        <a:spcAft>
                          <a:spcPts val="0"/>
                        </a:spcAft>
                        <a:buClr>
                          <a:schemeClr val="dk1"/>
                        </a:buClr>
                        <a:buSzPts val="1100"/>
                        <a:buFont typeface="Arial"/>
                        <a:buNone/>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Private sector and/or community-based providers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2347726694"/>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425530600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914722208"/>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Bilateral organizations and funders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2244920241"/>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07725311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172394634"/>
                  </a:ext>
                </a:extLst>
              </a:tr>
            </a:tbl>
          </a:graphicData>
        </a:graphic>
      </p:graphicFrame>
      <p:sp>
        <p:nvSpPr>
          <p:cNvPr id="14" name="Rounded Rectangle 13">
            <a:extLst>
              <a:ext uri="{FF2B5EF4-FFF2-40B4-BE49-F238E27FC236}">
                <a16:creationId xmlns:a16="http://schemas.microsoft.com/office/drawing/2014/main" id="{F129EE5F-79F9-6048-BF27-98345AA23FE5}"/>
              </a:ext>
            </a:extLst>
          </p:cNvPr>
          <p:cNvSpPr/>
          <p:nvPr/>
        </p:nvSpPr>
        <p:spPr>
          <a:xfrm>
            <a:off x="3128068" y="3429000"/>
            <a:ext cx="7790066" cy="2060293"/>
          </a:xfrm>
          <a:prstGeom prst="roundRect">
            <a:avLst>
              <a:gd name="adj" fmla="val 3206"/>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FFFF"/>
                </a:solidFill>
              </a:rPr>
              <a:t>GOAL: </a:t>
            </a:r>
            <a:r>
              <a:rPr lang="en-GB" sz="1600" dirty="0">
                <a:solidFill>
                  <a:srgbClr val="FFFFFF"/>
                </a:solidFill>
              </a:rPr>
              <a:t>Identify the organizations that are currently involved or should be involved in PrEP ring introduction along the PrEP Ring Introduction Framework. This will help you plan stakeholder interviews to build the situation analysis.</a:t>
            </a:r>
          </a:p>
          <a:p>
            <a:endParaRPr lang="en-GB" sz="1600" dirty="0">
              <a:solidFill>
                <a:srgbClr val="FFFFFF"/>
              </a:solidFill>
            </a:endParaRPr>
          </a:p>
          <a:p>
            <a:r>
              <a:rPr lang="en-GB" sz="1600" b="1" dirty="0">
                <a:solidFill>
                  <a:srgbClr val="FFFFFF"/>
                </a:solidFill>
              </a:rPr>
              <a:t>DIRECTIONS: </a:t>
            </a:r>
            <a:r>
              <a:rPr lang="en-GB" sz="1600" dirty="0">
                <a:solidFill>
                  <a:srgbClr val="FFFFFF"/>
                </a:solidFill>
              </a:rPr>
              <a:t>Specify the name and describe the current or expected role of each stakeholder. You can categorize stakeholders by type, Framework component, and involvement status.</a:t>
            </a:r>
          </a:p>
        </p:txBody>
      </p:sp>
      <p:graphicFrame>
        <p:nvGraphicFramePr>
          <p:cNvPr id="15" name="Table 14">
            <a:extLst>
              <a:ext uri="{FF2B5EF4-FFF2-40B4-BE49-F238E27FC236}">
                <a16:creationId xmlns:a16="http://schemas.microsoft.com/office/drawing/2014/main" id="{A3B9463F-A6A5-7246-92EB-15AB77F68584}"/>
              </a:ext>
            </a:extLst>
          </p:cNvPr>
          <p:cNvGraphicFramePr>
            <a:graphicFrameLocks noGrp="1"/>
          </p:cNvGraphicFramePr>
          <p:nvPr>
            <p:extLst>
              <p:ext uri="{D42A27DB-BD31-4B8C-83A1-F6EECF244321}">
                <p14:modId xmlns:p14="http://schemas.microsoft.com/office/powerpoint/2010/main" val="1150425103"/>
              </p:ext>
            </p:extLst>
          </p:nvPr>
        </p:nvGraphicFramePr>
        <p:xfrm>
          <a:off x="10239836" y="960843"/>
          <a:ext cx="1786259" cy="457200"/>
        </p:xfrm>
        <a:graphic>
          <a:graphicData uri="http://schemas.openxmlformats.org/drawingml/2006/table">
            <a:tbl>
              <a:tblPr firstRow="1" bandRow="1">
                <a:noFill/>
              </a:tblPr>
              <a:tblGrid>
                <a:gridCol w="185563">
                  <a:extLst>
                    <a:ext uri="{9D8B030D-6E8A-4147-A177-3AD203B41FA5}">
                      <a16:colId xmlns:a16="http://schemas.microsoft.com/office/drawing/2014/main" val="1084159577"/>
                    </a:ext>
                  </a:extLst>
                </a:gridCol>
                <a:gridCol w="1600696">
                  <a:extLst>
                    <a:ext uri="{9D8B030D-6E8A-4147-A177-3AD203B41FA5}">
                      <a16:colId xmlns:a16="http://schemas.microsoft.com/office/drawing/2014/main" val="249593921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i="1" u="none" strike="noStrike" cap="none" noProof="0" dirty="0">
                          <a:latin typeface="Calibri" panose="020F0502020204030204" pitchFamily="34" charset="0"/>
                          <a:cs typeface="Calibri" panose="020F0502020204030204" pitchFamily="34" charset="0"/>
                        </a:rPr>
                        <a:t>Currently involved</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878901"/>
                  </a:ext>
                </a:extLst>
              </a:tr>
              <a:tr h="0">
                <a:tc>
                  <a:txBody>
                    <a:bodyPr/>
                    <a:lstStyle/>
                    <a:p>
                      <a:pPr marL="0" marR="0" lvl="0" indent="0" algn="l" rtl="0">
                        <a:lnSpc>
                          <a:spcPct val="100000"/>
                        </a:lnSpc>
                        <a:spcBef>
                          <a:spcPts val="0"/>
                        </a:spcBef>
                        <a:spcAft>
                          <a:spcPts val="0"/>
                        </a:spcAft>
                        <a:buClr>
                          <a:srgbClr val="000000"/>
                        </a:buClr>
                        <a:buSzPts val="1100"/>
                        <a:buFont typeface="Arial"/>
                        <a:buNone/>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00" u="none" strike="noStrike" cap="none" noProof="0" dirty="0">
                          <a:latin typeface="Calibri" panose="020F0502020204030204" pitchFamily="34" charset="0"/>
                          <a:cs typeface="Calibri" panose="020F0502020204030204" pitchFamily="34" charset="0"/>
                        </a:rPr>
                        <a:t>Potential/future involvement</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52410544"/>
                  </a:ext>
                </a:extLst>
              </a:tr>
            </a:tbl>
          </a:graphicData>
        </a:graphic>
      </p:graphicFrame>
      <p:grpSp>
        <p:nvGrpSpPr>
          <p:cNvPr id="64" name="Group 63">
            <a:extLst>
              <a:ext uri="{FF2B5EF4-FFF2-40B4-BE49-F238E27FC236}">
                <a16:creationId xmlns:a16="http://schemas.microsoft.com/office/drawing/2014/main" id="{01C42009-31B0-D849-8358-277897276C22}"/>
              </a:ext>
            </a:extLst>
          </p:cNvPr>
          <p:cNvGrpSpPr/>
          <p:nvPr/>
        </p:nvGrpSpPr>
        <p:grpSpPr>
          <a:xfrm>
            <a:off x="7928025" y="1695630"/>
            <a:ext cx="3822383" cy="260384"/>
            <a:chOff x="7928025" y="1691906"/>
            <a:chExt cx="3822383" cy="260384"/>
          </a:xfrm>
        </p:grpSpPr>
        <p:grpSp>
          <p:nvGrpSpPr>
            <p:cNvPr id="60" name="Group 59">
              <a:extLst>
                <a:ext uri="{FF2B5EF4-FFF2-40B4-BE49-F238E27FC236}">
                  <a16:creationId xmlns:a16="http://schemas.microsoft.com/office/drawing/2014/main" id="{D400E9BD-F847-824B-8659-5EFC42DC4016}"/>
                </a:ext>
              </a:extLst>
            </p:cNvPr>
            <p:cNvGrpSpPr/>
            <p:nvPr/>
          </p:nvGrpSpPr>
          <p:grpSpPr>
            <a:xfrm>
              <a:off x="8808875" y="1691906"/>
              <a:ext cx="268785" cy="260384"/>
              <a:chOff x="8808875" y="1691906"/>
              <a:chExt cx="268785" cy="260384"/>
            </a:xfrm>
          </p:grpSpPr>
          <p:sp>
            <p:nvSpPr>
              <p:cNvPr id="39" name="Google Shape;329;p30">
                <a:extLst>
                  <a:ext uri="{FF2B5EF4-FFF2-40B4-BE49-F238E27FC236}">
                    <a16:creationId xmlns:a16="http://schemas.microsoft.com/office/drawing/2014/main" id="{495953C1-C1A6-3E4A-A9A2-B567B21422B5}"/>
                  </a:ext>
                </a:extLst>
              </p:cNvPr>
              <p:cNvSpPr/>
              <p:nvPr/>
            </p:nvSpPr>
            <p:spPr>
              <a:xfrm>
                <a:off x="880887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0" name="Graphic 49">
                <a:extLst>
                  <a:ext uri="{FF2B5EF4-FFF2-40B4-BE49-F238E27FC236}">
                    <a16:creationId xmlns:a16="http://schemas.microsoft.com/office/drawing/2014/main" id="{BC507C6A-29E5-D043-8186-2671E6768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3264" y="1729079"/>
                <a:ext cx="186038" cy="186038"/>
              </a:xfrm>
              <a:prstGeom prst="rect">
                <a:avLst/>
              </a:prstGeom>
            </p:spPr>
          </p:pic>
        </p:grpSp>
        <p:grpSp>
          <p:nvGrpSpPr>
            <p:cNvPr id="61" name="Group 60">
              <a:extLst>
                <a:ext uri="{FF2B5EF4-FFF2-40B4-BE49-F238E27FC236}">
                  <a16:creationId xmlns:a16="http://schemas.microsoft.com/office/drawing/2014/main" id="{927C78DF-7351-E24C-9790-23332C9212C4}"/>
                </a:ext>
              </a:extLst>
            </p:cNvPr>
            <p:cNvGrpSpPr/>
            <p:nvPr/>
          </p:nvGrpSpPr>
          <p:grpSpPr>
            <a:xfrm>
              <a:off x="9714514" y="1691906"/>
              <a:ext cx="268785" cy="260384"/>
              <a:chOff x="9714514" y="1691906"/>
              <a:chExt cx="268785" cy="260384"/>
            </a:xfrm>
          </p:grpSpPr>
          <p:sp>
            <p:nvSpPr>
              <p:cNvPr id="42" name="Google Shape;331;p30">
                <a:extLst>
                  <a:ext uri="{FF2B5EF4-FFF2-40B4-BE49-F238E27FC236}">
                    <a16:creationId xmlns:a16="http://schemas.microsoft.com/office/drawing/2014/main" id="{76316365-62B2-784E-8A84-50797EEB33C9}"/>
                  </a:ext>
                </a:extLst>
              </p:cNvPr>
              <p:cNvSpPr/>
              <p:nvPr/>
            </p:nvSpPr>
            <p:spPr>
              <a:xfrm>
                <a:off x="9714514"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2" name="Graphic 51">
                <a:extLst>
                  <a:ext uri="{FF2B5EF4-FFF2-40B4-BE49-F238E27FC236}">
                    <a16:creationId xmlns:a16="http://schemas.microsoft.com/office/drawing/2014/main" id="{B30F5FC1-436A-8E45-956F-1B44F3791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1681" y="1727207"/>
                <a:ext cx="186038" cy="186038"/>
              </a:xfrm>
              <a:prstGeom prst="rect">
                <a:avLst/>
              </a:prstGeom>
            </p:spPr>
          </p:pic>
        </p:grpSp>
        <p:grpSp>
          <p:nvGrpSpPr>
            <p:cNvPr id="62" name="Group 61">
              <a:extLst>
                <a:ext uri="{FF2B5EF4-FFF2-40B4-BE49-F238E27FC236}">
                  <a16:creationId xmlns:a16="http://schemas.microsoft.com/office/drawing/2014/main" id="{4A8615ED-D563-264B-B661-D0AE94753039}"/>
                </a:ext>
              </a:extLst>
            </p:cNvPr>
            <p:cNvGrpSpPr/>
            <p:nvPr/>
          </p:nvGrpSpPr>
          <p:grpSpPr>
            <a:xfrm>
              <a:off x="10536457" y="1691906"/>
              <a:ext cx="268785" cy="260384"/>
              <a:chOff x="10536457" y="1691906"/>
              <a:chExt cx="268785" cy="260384"/>
            </a:xfrm>
          </p:grpSpPr>
          <p:sp>
            <p:nvSpPr>
              <p:cNvPr id="48" name="Google Shape;333;p30">
                <a:extLst>
                  <a:ext uri="{FF2B5EF4-FFF2-40B4-BE49-F238E27FC236}">
                    <a16:creationId xmlns:a16="http://schemas.microsoft.com/office/drawing/2014/main" id="{549B16F9-44F1-5941-983D-15BBDB93692E}"/>
                  </a:ext>
                </a:extLst>
              </p:cNvPr>
              <p:cNvSpPr/>
              <p:nvPr/>
            </p:nvSpPr>
            <p:spPr>
              <a:xfrm>
                <a:off x="10536457"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4" name="Graphic 53">
                <a:extLst>
                  <a:ext uri="{FF2B5EF4-FFF2-40B4-BE49-F238E27FC236}">
                    <a16:creationId xmlns:a16="http://schemas.microsoft.com/office/drawing/2014/main" id="{3604CE68-6823-D143-9B5D-357CFE4304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77830" y="1729079"/>
                <a:ext cx="186038" cy="186038"/>
              </a:xfrm>
              <a:prstGeom prst="rect">
                <a:avLst/>
              </a:prstGeom>
            </p:spPr>
          </p:pic>
        </p:grpSp>
        <p:grpSp>
          <p:nvGrpSpPr>
            <p:cNvPr id="63" name="Group 62">
              <a:extLst>
                <a:ext uri="{FF2B5EF4-FFF2-40B4-BE49-F238E27FC236}">
                  <a16:creationId xmlns:a16="http://schemas.microsoft.com/office/drawing/2014/main" id="{AFAB5DF5-1FD1-E44F-8E85-E2C39812FF3F}"/>
                </a:ext>
              </a:extLst>
            </p:cNvPr>
            <p:cNvGrpSpPr/>
            <p:nvPr/>
          </p:nvGrpSpPr>
          <p:grpSpPr>
            <a:xfrm>
              <a:off x="11481623" y="1691906"/>
              <a:ext cx="268785" cy="260384"/>
              <a:chOff x="11481623" y="1691906"/>
              <a:chExt cx="268785" cy="260384"/>
            </a:xfrm>
          </p:grpSpPr>
          <p:sp>
            <p:nvSpPr>
              <p:cNvPr id="45" name="Google Shape;335;p30">
                <a:extLst>
                  <a:ext uri="{FF2B5EF4-FFF2-40B4-BE49-F238E27FC236}">
                    <a16:creationId xmlns:a16="http://schemas.microsoft.com/office/drawing/2014/main" id="{CDF535DE-3797-924D-8337-21C8F02AAE4B}"/>
                  </a:ext>
                </a:extLst>
              </p:cNvPr>
              <p:cNvSpPr/>
              <p:nvPr/>
            </p:nvSpPr>
            <p:spPr>
              <a:xfrm>
                <a:off x="11481623"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6" name="Graphic 55">
                <a:extLst>
                  <a:ext uri="{FF2B5EF4-FFF2-40B4-BE49-F238E27FC236}">
                    <a16:creationId xmlns:a16="http://schemas.microsoft.com/office/drawing/2014/main" id="{DFFD31E4-4C00-FC46-86AE-FD5F5C28AB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22996" y="1723079"/>
                <a:ext cx="186038" cy="186038"/>
              </a:xfrm>
              <a:prstGeom prst="rect">
                <a:avLst/>
              </a:prstGeom>
            </p:spPr>
          </p:pic>
        </p:grpSp>
        <p:grpSp>
          <p:nvGrpSpPr>
            <p:cNvPr id="59" name="Group 58">
              <a:extLst>
                <a:ext uri="{FF2B5EF4-FFF2-40B4-BE49-F238E27FC236}">
                  <a16:creationId xmlns:a16="http://schemas.microsoft.com/office/drawing/2014/main" id="{9F0EC424-13DF-DE45-8653-3E043EBD4BA8}"/>
                </a:ext>
              </a:extLst>
            </p:cNvPr>
            <p:cNvGrpSpPr/>
            <p:nvPr/>
          </p:nvGrpSpPr>
          <p:grpSpPr>
            <a:xfrm>
              <a:off x="7928025" y="1691906"/>
              <a:ext cx="268785" cy="260384"/>
              <a:chOff x="7928025" y="1691906"/>
              <a:chExt cx="268785" cy="260384"/>
            </a:xfrm>
          </p:grpSpPr>
          <p:sp>
            <p:nvSpPr>
              <p:cNvPr id="36" name="Google Shape;327;p30">
                <a:extLst>
                  <a:ext uri="{FF2B5EF4-FFF2-40B4-BE49-F238E27FC236}">
                    <a16:creationId xmlns:a16="http://schemas.microsoft.com/office/drawing/2014/main" id="{7CF2CE10-8A2D-8D47-9BF2-384EB7067408}"/>
                  </a:ext>
                </a:extLst>
              </p:cNvPr>
              <p:cNvSpPr/>
              <p:nvPr/>
            </p:nvSpPr>
            <p:spPr>
              <a:xfrm>
                <a:off x="792802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8" name="Graphic 57">
                <a:extLst>
                  <a:ext uri="{FF2B5EF4-FFF2-40B4-BE49-F238E27FC236}">
                    <a16:creationId xmlns:a16="http://schemas.microsoft.com/office/drawing/2014/main" id="{7429A17B-25D0-A643-BF0A-51C773020A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9398" y="1723079"/>
                <a:ext cx="186038" cy="186038"/>
              </a:xfrm>
              <a:prstGeom prst="rect">
                <a:avLst/>
              </a:prstGeom>
            </p:spPr>
          </p:pic>
        </p:grpSp>
      </p:grpSp>
    </p:spTree>
    <p:extLst>
      <p:ext uri="{BB962C8B-B14F-4D97-AF65-F5344CB8AC3E}">
        <p14:creationId xmlns:p14="http://schemas.microsoft.com/office/powerpoint/2010/main" val="88571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Interview Outreach List</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18</a:t>
            </a:fld>
            <a:endParaRPr lang="en-US" dirty="0"/>
          </a:p>
        </p:txBody>
      </p:sp>
      <p:graphicFrame>
        <p:nvGraphicFramePr>
          <p:cNvPr id="24" name="Google Shape;515;p45">
            <a:extLst>
              <a:ext uri="{FF2B5EF4-FFF2-40B4-BE49-F238E27FC236}">
                <a16:creationId xmlns:a16="http://schemas.microsoft.com/office/drawing/2014/main" id="{8886969C-A903-2C40-8B6C-0ABBFE4F5326}"/>
              </a:ext>
            </a:extLst>
          </p:cNvPr>
          <p:cNvGraphicFramePr/>
          <p:nvPr>
            <p:extLst>
              <p:ext uri="{D42A27DB-BD31-4B8C-83A1-F6EECF244321}">
                <p14:modId xmlns:p14="http://schemas.microsoft.com/office/powerpoint/2010/main" val="4092437133"/>
              </p:ext>
            </p:extLst>
          </p:nvPr>
        </p:nvGraphicFramePr>
        <p:xfrm>
          <a:off x="1000719" y="2329595"/>
          <a:ext cx="10749689" cy="4026755"/>
        </p:xfrm>
        <a:graphic>
          <a:graphicData uri="http://schemas.openxmlformats.org/drawingml/2006/table">
            <a:tbl>
              <a:tblPr>
                <a:noFill/>
              </a:tblPr>
              <a:tblGrid>
                <a:gridCol w="1899049">
                  <a:extLst>
                    <a:ext uri="{9D8B030D-6E8A-4147-A177-3AD203B41FA5}">
                      <a16:colId xmlns:a16="http://schemas.microsoft.com/office/drawing/2014/main" val="20000"/>
                    </a:ext>
                  </a:extLst>
                </a:gridCol>
                <a:gridCol w="1387077">
                  <a:extLst>
                    <a:ext uri="{9D8B030D-6E8A-4147-A177-3AD203B41FA5}">
                      <a16:colId xmlns:a16="http://schemas.microsoft.com/office/drawing/2014/main" val="57848712"/>
                    </a:ext>
                  </a:extLst>
                </a:gridCol>
                <a:gridCol w="4639300">
                  <a:extLst>
                    <a:ext uri="{9D8B030D-6E8A-4147-A177-3AD203B41FA5}">
                      <a16:colId xmlns:a16="http://schemas.microsoft.com/office/drawing/2014/main" val="2411584424"/>
                    </a:ext>
                  </a:extLst>
                </a:gridCol>
                <a:gridCol w="1428600">
                  <a:extLst>
                    <a:ext uri="{9D8B030D-6E8A-4147-A177-3AD203B41FA5}">
                      <a16:colId xmlns:a16="http://schemas.microsoft.com/office/drawing/2014/main" val="4273391725"/>
                    </a:ext>
                  </a:extLst>
                </a:gridCol>
                <a:gridCol w="1395663">
                  <a:extLst>
                    <a:ext uri="{9D8B030D-6E8A-4147-A177-3AD203B41FA5}">
                      <a16:colId xmlns:a16="http://schemas.microsoft.com/office/drawing/2014/main" val="3688305138"/>
                    </a:ext>
                  </a:extLst>
                </a:gridCol>
              </a:tblGrid>
              <a:tr h="279519">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Calibri"/>
                        </a:rPr>
                        <a:t>Organization</a:t>
                      </a:r>
                      <a:endParaRPr lang="en-US" sz="1100" b="1" i="0" u="none" strike="noStrike" cap="none" dirty="0">
                        <a:solidFill>
                          <a:srgbClr val="353535"/>
                        </a:solidFill>
                        <a:latin typeface="+mn-lt"/>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Interviewee(s)</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Areas to probe across the PrEP Ring Introduction Framework</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Status</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Interview date</a:t>
                      </a:r>
                      <a:endParaRPr lang="en-US" sz="1100" b="1" i="0" u="none" strike="noStrike" cap="none" noProof="0" dirty="0">
                        <a:solidFill>
                          <a:srgbClr val="353535"/>
                        </a:solidFill>
                        <a:latin typeface="+mn-lt"/>
                        <a:cs typeface="Calibri"/>
                        <a:sym typeface="Arial"/>
                      </a:endParaRPr>
                    </a:p>
                  </a:txBody>
                  <a:tcPr marL="133275" marR="133275" marT="45725" marB="45725" anchor="ctr">
                    <a:lnL w="28575" cap="flat" cmpd="sng" algn="ctr">
                      <a:solidFill>
                        <a:srgbClr val="FFFFFF"/>
                      </a:solidFill>
                      <a:prstDash val="solid"/>
                      <a:round/>
                      <a:headEnd type="none" w="med" len="med"/>
                      <a:tailEnd type="none" w="med" len="med"/>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475176">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Organization 1</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Planning &amp; budgeting, supply chain management, monitoring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Outreach sent</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Pending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5176">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Organization 2</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Planning &amp; budgeting, delivery platforms, uptake &amp; effective use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Scheduling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Feb 2,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283454"/>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Organization 3</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Delivery platforms, uptake &amp; effective use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Completed</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Jan 5,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797353"/>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098367"/>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878518"/>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862">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25" name="Rounded Rectangle 24">
            <a:extLst>
              <a:ext uri="{FF2B5EF4-FFF2-40B4-BE49-F238E27FC236}">
                <a16:creationId xmlns:a16="http://schemas.microsoft.com/office/drawing/2014/main" id="{F8458584-E532-BF45-8698-5BF1D541CB42}"/>
              </a:ext>
            </a:extLst>
          </p:cNvPr>
          <p:cNvSpPr/>
          <p:nvPr/>
        </p:nvSpPr>
        <p:spPr>
          <a:xfrm>
            <a:off x="1235075" y="1412822"/>
            <a:ext cx="7661195" cy="784946"/>
          </a:xfrm>
          <a:prstGeom prst="roundRect">
            <a:avLst>
              <a:gd name="adj" fmla="val 4241"/>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FFFFFF"/>
                </a:solidFill>
              </a:rPr>
              <a:t>DIRECTIONS: </a:t>
            </a:r>
            <a:r>
              <a:rPr lang="en-GB" sz="1400" dirty="0">
                <a:solidFill>
                  <a:srgbClr val="FFFFFF"/>
                </a:solidFill>
              </a:rPr>
              <a:t>Track outreach for interviewees and plan which areas to ask questions about across the PrEP Ring Introduction Framework. Interviews may need to be planned in waves to identify remaining questions or missing information.</a:t>
            </a:r>
          </a:p>
        </p:txBody>
      </p:sp>
    </p:spTree>
    <p:extLst>
      <p:ext uri="{BB962C8B-B14F-4D97-AF65-F5344CB8AC3E}">
        <p14:creationId xmlns:p14="http://schemas.microsoft.com/office/powerpoint/2010/main" val="233663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a:xfrm>
            <a:off x="4060658" y="811045"/>
            <a:ext cx="7320129" cy="513544"/>
          </a:xfrm>
        </p:spPr>
        <p:txBody>
          <a:bodyPr>
            <a:normAutofit fontScale="90000"/>
          </a:bodyPr>
          <a:lstStyle/>
          <a:p>
            <a:r>
              <a:rPr lang="en-US" dirty="0"/>
              <a:t>Interview Questions</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19</a:t>
            </a:fld>
            <a:endParaRPr lang="en-US" dirty="0"/>
          </a:p>
        </p:txBody>
      </p:sp>
      <p:sp>
        <p:nvSpPr>
          <p:cNvPr id="25" name="Rounded Rectangle 24">
            <a:extLst>
              <a:ext uri="{FF2B5EF4-FFF2-40B4-BE49-F238E27FC236}">
                <a16:creationId xmlns:a16="http://schemas.microsoft.com/office/drawing/2014/main" id="{F8458584-E532-BF45-8698-5BF1D541CB42}"/>
              </a:ext>
            </a:extLst>
          </p:cNvPr>
          <p:cNvSpPr/>
          <p:nvPr/>
        </p:nvSpPr>
        <p:spPr>
          <a:xfrm>
            <a:off x="1235075" y="1412822"/>
            <a:ext cx="9091549" cy="2072514"/>
          </a:xfrm>
          <a:prstGeom prst="roundRect">
            <a:avLst>
              <a:gd name="adj" fmla="val 3137"/>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10000"/>
              </a:lnSpc>
              <a:spcBef>
                <a:spcPts val="600"/>
              </a:spcBef>
            </a:pPr>
            <a:r>
              <a:rPr lang="en-GB" sz="1400" b="1" dirty="0">
                <a:solidFill>
                  <a:srgbClr val="FFFFFF"/>
                </a:solidFill>
              </a:rPr>
              <a:t>INSTRUCTIONS</a:t>
            </a:r>
          </a:p>
          <a:p>
            <a:pPr marL="180975" indent="-169863">
              <a:lnSpc>
                <a:spcPct val="110000"/>
              </a:lnSpc>
              <a:spcBef>
                <a:spcPts val="600"/>
              </a:spcBef>
              <a:buFont typeface="Arial" panose="020B0604020202020204" pitchFamily="34" charset="0"/>
              <a:buChar char="•"/>
            </a:pPr>
            <a:r>
              <a:rPr lang="en-GB" sz="1400" dirty="0">
                <a:solidFill>
                  <a:srgbClr val="FFFFFF"/>
                </a:solidFill>
              </a:rPr>
              <a:t>Download the Interview Questions Bank, which includes a list of questions that can be used in stakeholder interviews. These questions are aligned to the PrEP Ring Introduction Framework </a:t>
            </a:r>
            <a:r>
              <a:rPr lang="en-GB" sz="1400" i="1" dirty="0">
                <a:solidFill>
                  <a:srgbClr val="FFFFFF"/>
                </a:solidFill>
              </a:rPr>
              <a:t>(see below) </a:t>
            </a:r>
            <a:r>
              <a:rPr lang="en-GB" sz="1400" dirty="0">
                <a:solidFill>
                  <a:srgbClr val="FFFFFF"/>
                </a:solidFill>
              </a:rPr>
              <a:t>so that inputs from the interviews can be easily translated to the analysis templates (</a:t>
            </a:r>
            <a:r>
              <a:rPr lang="en-GB" sz="1400" i="1" dirty="0">
                <a:solidFill>
                  <a:srgbClr val="FFFFFF"/>
                </a:solidFill>
              </a:rPr>
              <a:t>see slides 29–33</a:t>
            </a:r>
            <a:r>
              <a:rPr lang="en-GB" sz="1400" dirty="0">
                <a:solidFill>
                  <a:srgbClr val="FFFFFF"/>
                </a:solidFill>
              </a:rPr>
              <a:t>).</a:t>
            </a:r>
            <a:endParaRPr lang="en-GB" sz="1400" dirty="0">
              <a:solidFill>
                <a:srgbClr val="FFFFFF"/>
              </a:solidFill>
              <a:highlight>
                <a:srgbClr val="FFFF00"/>
              </a:highlight>
            </a:endParaRPr>
          </a:p>
          <a:p>
            <a:pPr marL="180975" indent="-169863">
              <a:lnSpc>
                <a:spcPct val="110000"/>
              </a:lnSpc>
              <a:spcBef>
                <a:spcPts val="600"/>
              </a:spcBef>
              <a:buFont typeface="Arial" panose="020B0604020202020204" pitchFamily="34" charset="0"/>
              <a:buChar char="•"/>
            </a:pPr>
            <a:r>
              <a:rPr lang="en-GB" sz="1400" dirty="0">
                <a:solidFill>
                  <a:srgbClr val="FFFFFF"/>
                </a:solidFill>
              </a:rPr>
              <a:t>Adapt the questions as needed so that they are tailored to your context.</a:t>
            </a:r>
          </a:p>
          <a:p>
            <a:pPr marL="180975" indent="-169863">
              <a:lnSpc>
                <a:spcPct val="110000"/>
              </a:lnSpc>
              <a:spcBef>
                <a:spcPts val="600"/>
              </a:spcBef>
              <a:buFont typeface="Arial" panose="020B0604020202020204" pitchFamily="34" charset="0"/>
              <a:buChar char="•"/>
            </a:pPr>
            <a:r>
              <a:rPr lang="en-GB" sz="1400" dirty="0">
                <a:solidFill>
                  <a:srgbClr val="FFFFFF"/>
                </a:solidFill>
              </a:rPr>
              <a:t>Consider which questions are relevant for each stakeholder interview based on “areas to probe” on </a:t>
            </a:r>
            <a:r>
              <a:rPr lang="en-GB" sz="1400" i="1" dirty="0">
                <a:solidFill>
                  <a:srgbClr val="FFFFFF"/>
                </a:solidFill>
              </a:rPr>
              <a:t>slide 18</a:t>
            </a:r>
            <a:r>
              <a:rPr lang="en-GB" sz="1400" b="1" dirty="0">
                <a:solidFill>
                  <a:srgbClr val="FFFFFF"/>
                </a:solidFill>
              </a:rPr>
              <a:t>.</a:t>
            </a:r>
          </a:p>
        </p:txBody>
      </p:sp>
      <p:sp>
        <p:nvSpPr>
          <p:cNvPr id="10" name="Rectangle 9">
            <a:extLst>
              <a:ext uri="{FF2B5EF4-FFF2-40B4-BE49-F238E27FC236}">
                <a16:creationId xmlns:a16="http://schemas.microsoft.com/office/drawing/2014/main" id="{0308604B-6891-DA4C-8602-006EA3452E58}"/>
              </a:ext>
            </a:extLst>
          </p:cNvPr>
          <p:cNvSpPr/>
          <p:nvPr/>
        </p:nvSpPr>
        <p:spPr>
          <a:xfrm>
            <a:off x="1235075" y="850330"/>
            <a:ext cx="2711283"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ADDITIONAL RESOURCE</a:t>
            </a:r>
          </a:p>
        </p:txBody>
      </p:sp>
      <p:grpSp>
        <p:nvGrpSpPr>
          <p:cNvPr id="9" name="Group 8">
            <a:extLst>
              <a:ext uri="{FF2B5EF4-FFF2-40B4-BE49-F238E27FC236}">
                <a16:creationId xmlns:a16="http://schemas.microsoft.com/office/drawing/2014/main" id="{B470AB0C-4636-D048-8B95-318E16808B8F}"/>
              </a:ext>
            </a:extLst>
          </p:cNvPr>
          <p:cNvGrpSpPr/>
          <p:nvPr/>
        </p:nvGrpSpPr>
        <p:grpSpPr>
          <a:xfrm>
            <a:off x="1148595" y="3925102"/>
            <a:ext cx="10480126" cy="2121853"/>
            <a:chOff x="-264939" y="3846906"/>
            <a:chExt cx="10480126" cy="2121853"/>
          </a:xfrm>
        </p:grpSpPr>
        <p:pic>
          <p:nvPicPr>
            <p:cNvPr id="11" name="Picture 10">
              <a:extLst>
                <a:ext uri="{FF2B5EF4-FFF2-40B4-BE49-F238E27FC236}">
                  <a16:creationId xmlns:a16="http://schemas.microsoft.com/office/drawing/2014/main" id="{2960F09D-C1FE-0945-BE19-1232211B41D1}"/>
                </a:ext>
              </a:extLst>
            </p:cNvPr>
            <p:cNvPicPr>
              <a:picLocks noChangeAspect="1"/>
            </p:cNvPicPr>
            <p:nvPr/>
          </p:nvPicPr>
          <p:blipFill rotWithShape="1">
            <a:blip r:embed="rId3"/>
            <a:srcRect t="1" b="47200"/>
            <a:stretch/>
          </p:blipFill>
          <p:spPr>
            <a:xfrm>
              <a:off x="2674482" y="3846906"/>
              <a:ext cx="7540705" cy="1088861"/>
            </a:xfrm>
            <a:prstGeom prst="rect">
              <a:avLst/>
            </a:prstGeom>
          </p:spPr>
        </p:pic>
        <p:sp>
          <p:nvSpPr>
            <p:cNvPr id="12" name="TextBox 11">
              <a:extLst>
                <a:ext uri="{FF2B5EF4-FFF2-40B4-BE49-F238E27FC236}">
                  <a16:creationId xmlns:a16="http://schemas.microsoft.com/office/drawing/2014/main" id="{8D3FF3C3-9D96-5542-855E-10F1BB9D27B4}"/>
                </a:ext>
              </a:extLst>
            </p:cNvPr>
            <p:cNvSpPr txBox="1"/>
            <p:nvPr/>
          </p:nvSpPr>
          <p:spPr>
            <a:xfrm>
              <a:off x="2923242" y="5127353"/>
              <a:ext cx="1078986" cy="307777"/>
            </a:xfrm>
            <a:prstGeom prst="rect">
              <a:avLst/>
            </a:prstGeom>
            <a:noFill/>
          </p:spPr>
          <p:txBody>
            <a:bodyPr wrap="square" rtlCol="0">
              <a:spAutoFit/>
            </a:bodyPr>
            <a:lstStyle/>
            <a:p>
              <a:pPr algn="ctr"/>
              <a:r>
                <a:rPr lang="en-CH" sz="1400" dirty="0"/>
                <a:t>P1</a:t>
              </a:r>
              <a:r>
                <a:rPr lang="en-US" sz="1400" i="1" dirty="0">
                  <a:solidFill>
                    <a:schemeClr val="tx1">
                      <a:lumMod val="50000"/>
                    </a:schemeClr>
                  </a:solidFill>
                </a:rPr>
                <a:t>–</a:t>
              </a:r>
              <a:r>
                <a:rPr lang="en-CH" sz="1400" dirty="0"/>
                <a:t>P6</a:t>
              </a:r>
            </a:p>
          </p:txBody>
        </p:sp>
        <p:sp>
          <p:nvSpPr>
            <p:cNvPr id="13" name="TextBox 12">
              <a:extLst>
                <a:ext uri="{FF2B5EF4-FFF2-40B4-BE49-F238E27FC236}">
                  <a16:creationId xmlns:a16="http://schemas.microsoft.com/office/drawing/2014/main" id="{CC5BB31C-548E-8B41-8379-0AC20C10573B}"/>
                </a:ext>
              </a:extLst>
            </p:cNvPr>
            <p:cNvSpPr txBox="1"/>
            <p:nvPr/>
          </p:nvSpPr>
          <p:spPr>
            <a:xfrm>
              <a:off x="4309021" y="5127353"/>
              <a:ext cx="1078986" cy="307777"/>
            </a:xfrm>
            <a:prstGeom prst="rect">
              <a:avLst/>
            </a:prstGeom>
            <a:noFill/>
          </p:spPr>
          <p:txBody>
            <a:bodyPr wrap="square" rtlCol="0">
              <a:spAutoFit/>
            </a:bodyPr>
            <a:lstStyle/>
            <a:p>
              <a:pPr algn="ctr"/>
              <a:r>
                <a:rPr lang="en-CH" sz="1400" dirty="0"/>
                <a:t>S1</a:t>
              </a:r>
              <a:r>
                <a:rPr lang="en-US" sz="1400" i="1" dirty="0">
                  <a:solidFill>
                    <a:schemeClr val="tx1">
                      <a:lumMod val="50000"/>
                    </a:schemeClr>
                  </a:solidFill>
                </a:rPr>
                <a:t>–</a:t>
              </a:r>
              <a:r>
                <a:rPr lang="en-CH" sz="1400" dirty="0"/>
                <a:t>S</a:t>
              </a:r>
              <a:r>
                <a:rPr lang="en-US" sz="1400" dirty="0"/>
                <a:t>4</a:t>
              </a:r>
              <a:endParaRPr lang="en-CH" sz="1400" dirty="0"/>
            </a:p>
          </p:txBody>
        </p:sp>
        <p:sp>
          <p:nvSpPr>
            <p:cNvPr id="14" name="TextBox 13">
              <a:extLst>
                <a:ext uri="{FF2B5EF4-FFF2-40B4-BE49-F238E27FC236}">
                  <a16:creationId xmlns:a16="http://schemas.microsoft.com/office/drawing/2014/main" id="{53FF4D12-F888-2E41-9C93-56033F5F1A97}"/>
                </a:ext>
              </a:extLst>
            </p:cNvPr>
            <p:cNvSpPr txBox="1"/>
            <p:nvPr/>
          </p:nvSpPr>
          <p:spPr>
            <a:xfrm>
              <a:off x="5900691" y="5127353"/>
              <a:ext cx="1078986" cy="307777"/>
            </a:xfrm>
            <a:prstGeom prst="rect">
              <a:avLst/>
            </a:prstGeom>
            <a:noFill/>
          </p:spPr>
          <p:txBody>
            <a:bodyPr wrap="square" rtlCol="0">
              <a:spAutoFit/>
            </a:bodyPr>
            <a:lstStyle/>
            <a:p>
              <a:pPr algn="ctr"/>
              <a:r>
                <a:rPr lang="en-CH" sz="1400" dirty="0"/>
                <a:t>D1</a:t>
              </a:r>
              <a:r>
                <a:rPr lang="en-US" sz="1400" i="1" dirty="0">
                  <a:solidFill>
                    <a:schemeClr val="tx1">
                      <a:lumMod val="50000"/>
                    </a:schemeClr>
                  </a:solidFill>
                </a:rPr>
                <a:t>–</a:t>
              </a:r>
              <a:r>
                <a:rPr lang="en-CH" sz="1400" dirty="0"/>
                <a:t>D5</a:t>
              </a:r>
            </a:p>
          </p:txBody>
        </p:sp>
        <p:sp>
          <p:nvSpPr>
            <p:cNvPr id="15" name="TextBox 14">
              <a:extLst>
                <a:ext uri="{FF2B5EF4-FFF2-40B4-BE49-F238E27FC236}">
                  <a16:creationId xmlns:a16="http://schemas.microsoft.com/office/drawing/2014/main" id="{06807FD8-AA25-A84C-A973-93B473A4918F}"/>
                </a:ext>
              </a:extLst>
            </p:cNvPr>
            <p:cNvSpPr txBox="1"/>
            <p:nvPr/>
          </p:nvSpPr>
          <p:spPr>
            <a:xfrm>
              <a:off x="7395572" y="5127353"/>
              <a:ext cx="1078986" cy="307777"/>
            </a:xfrm>
            <a:prstGeom prst="rect">
              <a:avLst/>
            </a:prstGeom>
            <a:noFill/>
          </p:spPr>
          <p:txBody>
            <a:bodyPr wrap="square" rtlCol="0">
              <a:spAutoFit/>
            </a:bodyPr>
            <a:lstStyle/>
            <a:p>
              <a:pPr algn="ctr"/>
              <a:r>
                <a:rPr lang="en-CH" sz="1400" dirty="0"/>
                <a:t>U1</a:t>
              </a:r>
              <a:r>
                <a:rPr lang="en-US" sz="1400" i="1" dirty="0">
                  <a:solidFill>
                    <a:schemeClr val="tx1">
                      <a:lumMod val="50000"/>
                    </a:schemeClr>
                  </a:solidFill>
                </a:rPr>
                <a:t>–</a:t>
              </a:r>
              <a:r>
                <a:rPr lang="en-CH" sz="1400" dirty="0"/>
                <a:t>U5</a:t>
              </a:r>
            </a:p>
          </p:txBody>
        </p:sp>
        <p:sp>
          <p:nvSpPr>
            <p:cNvPr id="16" name="TextBox 15">
              <a:extLst>
                <a:ext uri="{FF2B5EF4-FFF2-40B4-BE49-F238E27FC236}">
                  <a16:creationId xmlns:a16="http://schemas.microsoft.com/office/drawing/2014/main" id="{E133D490-1CA9-694F-BFB2-8C49DF7AFEC7}"/>
                </a:ext>
              </a:extLst>
            </p:cNvPr>
            <p:cNvSpPr txBox="1"/>
            <p:nvPr/>
          </p:nvSpPr>
          <p:spPr>
            <a:xfrm>
              <a:off x="8924743" y="5127353"/>
              <a:ext cx="1078986" cy="307777"/>
            </a:xfrm>
            <a:prstGeom prst="rect">
              <a:avLst/>
            </a:prstGeom>
            <a:noFill/>
          </p:spPr>
          <p:txBody>
            <a:bodyPr wrap="square" rtlCol="0">
              <a:spAutoFit/>
            </a:bodyPr>
            <a:lstStyle/>
            <a:p>
              <a:pPr algn="ctr"/>
              <a:r>
                <a:rPr lang="en-CH" sz="1400" dirty="0"/>
                <a:t>M1</a:t>
              </a:r>
              <a:r>
                <a:rPr lang="en-US" sz="1400" i="1" dirty="0">
                  <a:solidFill>
                    <a:schemeClr val="tx1">
                      <a:lumMod val="50000"/>
                    </a:schemeClr>
                  </a:solidFill>
                </a:rPr>
                <a:t>–</a:t>
              </a:r>
              <a:r>
                <a:rPr lang="en-CH" sz="1400" dirty="0"/>
                <a:t>M3</a:t>
              </a:r>
            </a:p>
          </p:txBody>
        </p:sp>
        <p:sp>
          <p:nvSpPr>
            <p:cNvPr id="17" name="TextBox 16">
              <a:extLst>
                <a:ext uri="{FF2B5EF4-FFF2-40B4-BE49-F238E27FC236}">
                  <a16:creationId xmlns:a16="http://schemas.microsoft.com/office/drawing/2014/main" id="{95A1A73F-EEB9-6B4C-9913-48490F2824E5}"/>
                </a:ext>
              </a:extLst>
            </p:cNvPr>
            <p:cNvSpPr txBox="1"/>
            <p:nvPr/>
          </p:nvSpPr>
          <p:spPr>
            <a:xfrm>
              <a:off x="-264939" y="5144709"/>
              <a:ext cx="2939421" cy="261610"/>
            </a:xfrm>
            <a:prstGeom prst="rect">
              <a:avLst/>
            </a:prstGeom>
            <a:noFill/>
          </p:spPr>
          <p:txBody>
            <a:bodyPr wrap="square" rtlCol="0">
              <a:spAutoFit/>
            </a:bodyPr>
            <a:lstStyle/>
            <a:p>
              <a:pPr algn="r"/>
              <a:r>
                <a:rPr lang="en-US" sz="1100" dirty="0">
                  <a:solidFill>
                    <a:schemeClr val="accent1"/>
                  </a:solidFill>
                </a:rPr>
                <a:t>Section in Interview Questions Bank</a:t>
              </a:r>
              <a:endParaRPr lang="en-CH" sz="1100" dirty="0">
                <a:solidFill>
                  <a:schemeClr val="accent1"/>
                </a:solidFill>
              </a:endParaRPr>
            </a:p>
          </p:txBody>
        </p:sp>
        <p:sp>
          <p:nvSpPr>
            <p:cNvPr id="18" name="TextBox 17">
              <a:extLst>
                <a:ext uri="{FF2B5EF4-FFF2-40B4-BE49-F238E27FC236}">
                  <a16:creationId xmlns:a16="http://schemas.microsoft.com/office/drawing/2014/main" id="{37255C2F-E29D-4F4C-960D-6B53B542C245}"/>
                </a:ext>
              </a:extLst>
            </p:cNvPr>
            <p:cNvSpPr txBox="1"/>
            <p:nvPr/>
          </p:nvSpPr>
          <p:spPr>
            <a:xfrm>
              <a:off x="-264939" y="5684289"/>
              <a:ext cx="2939421" cy="261610"/>
            </a:xfrm>
            <a:prstGeom prst="rect">
              <a:avLst/>
            </a:prstGeom>
            <a:noFill/>
          </p:spPr>
          <p:txBody>
            <a:bodyPr wrap="square" rtlCol="0">
              <a:spAutoFit/>
            </a:bodyPr>
            <a:lstStyle/>
            <a:p>
              <a:pPr algn="r"/>
              <a:r>
                <a:rPr lang="en-CH" sz="1100" dirty="0">
                  <a:solidFill>
                    <a:schemeClr val="accent1"/>
                  </a:solidFill>
                </a:rPr>
                <a:t>Corresponding slide for </a:t>
              </a:r>
              <a:r>
                <a:rPr lang="en-US" sz="1100" dirty="0">
                  <a:solidFill>
                    <a:schemeClr val="accent1"/>
                  </a:solidFill>
                </a:rPr>
                <a:t>Step 3 </a:t>
              </a:r>
              <a:r>
                <a:rPr lang="en-CH" sz="1100" dirty="0">
                  <a:solidFill>
                    <a:schemeClr val="accent1"/>
                  </a:solidFill>
                </a:rPr>
                <a:t>data analysis</a:t>
              </a:r>
            </a:p>
          </p:txBody>
        </p:sp>
        <p:sp>
          <p:nvSpPr>
            <p:cNvPr id="19" name="TextBox 18">
              <a:extLst>
                <a:ext uri="{FF2B5EF4-FFF2-40B4-BE49-F238E27FC236}">
                  <a16:creationId xmlns:a16="http://schemas.microsoft.com/office/drawing/2014/main" id="{D81A9CE3-9A72-8C43-BE64-5C839C55CCA3}"/>
                </a:ext>
              </a:extLst>
            </p:cNvPr>
            <p:cNvSpPr txBox="1"/>
            <p:nvPr/>
          </p:nvSpPr>
          <p:spPr>
            <a:xfrm>
              <a:off x="2895388" y="5660982"/>
              <a:ext cx="1134695" cy="307777"/>
            </a:xfrm>
            <a:prstGeom prst="rect">
              <a:avLst/>
            </a:prstGeom>
            <a:noFill/>
          </p:spPr>
          <p:txBody>
            <a:bodyPr wrap="square" rtlCol="0">
              <a:spAutoFit/>
            </a:bodyPr>
            <a:lstStyle/>
            <a:p>
              <a:pPr algn="ctr"/>
              <a:r>
                <a:rPr lang="en-CH" sz="1400" dirty="0"/>
                <a:t>Slide 2</a:t>
              </a:r>
              <a:r>
                <a:rPr lang="en-US" sz="1400" dirty="0"/>
                <a:t>9</a:t>
              </a:r>
              <a:endParaRPr lang="en-CH" sz="1400" dirty="0"/>
            </a:p>
          </p:txBody>
        </p:sp>
        <p:sp>
          <p:nvSpPr>
            <p:cNvPr id="20" name="TextBox 19">
              <a:extLst>
                <a:ext uri="{FF2B5EF4-FFF2-40B4-BE49-F238E27FC236}">
                  <a16:creationId xmlns:a16="http://schemas.microsoft.com/office/drawing/2014/main" id="{AAA00799-D519-3141-8703-4B9F691E2F4F}"/>
                </a:ext>
              </a:extLst>
            </p:cNvPr>
            <p:cNvSpPr txBox="1"/>
            <p:nvPr/>
          </p:nvSpPr>
          <p:spPr>
            <a:xfrm>
              <a:off x="4309021" y="5660982"/>
              <a:ext cx="1078986" cy="307777"/>
            </a:xfrm>
            <a:prstGeom prst="rect">
              <a:avLst/>
            </a:prstGeom>
            <a:noFill/>
          </p:spPr>
          <p:txBody>
            <a:bodyPr wrap="square" rtlCol="0">
              <a:spAutoFit/>
            </a:bodyPr>
            <a:lstStyle/>
            <a:p>
              <a:pPr algn="ctr"/>
              <a:r>
                <a:rPr lang="en-CH" sz="1400" dirty="0"/>
                <a:t>Slide </a:t>
              </a:r>
              <a:r>
                <a:rPr lang="en-US" sz="1400" dirty="0"/>
                <a:t>30</a:t>
              </a:r>
              <a:endParaRPr lang="en-CH" sz="1400" dirty="0"/>
            </a:p>
          </p:txBody>
        </p:sp>
        <p:sp>
          <p:nvSpPr>
            <p:cNvPr id="21" name="TextBox 20">
              <a:extLst>
                <a:ext uri="{FF2B5EF4-FFF2-40B4-BE49-F238E27FC236}">
                  <a16:creationId xmlns:a16="http://schemas.microsoft.com/office/drawing/2014/main" id="{2EFF3983-C379-BA4A-A448-BFFB726A0682}"/>
                </a:ext>
              </a:extLst>
            </p:cNvPr>
            <p:cNvSpPr txBox="1"/>
            <p:nvPr/>
          </p:nvSpPr>
          <p:spPr>
            <a:xfrm>
              <a:off x="5900691" y="5660982"/>
              <a:ext cx="1078986" cy="307777"/>
            </a:xfrm>
            <a:prstGeom prst="rect">
              <a:avLst/>
            </a:prstGeom>
            <a:noFill/>
          </p:spPr>
          <p:txBody>
            <a:bodyPr wrap="square" rtlCol="0">
              <a:spAutoFit/>
            </a:bodyPr>
            <a:lstStyle/>
            <a:p>
              <a:pPr algn="ctr"/>
              <a:r>
                <a:rPr lang="en-CH" sz="1400" dirty="0"/>
                <a:t>Slide </a:t>
              </a:r>
              <a:r>
                <a:rPr lang="en-US" sz="1400" dirty="0"/>
                <a:t>31</a:t>
              </a:r>
              <a:endParaRPr lang="en-CH" sz="1400" dirty="0"/>
            </a:p>
          </p:txBody>
        </p:sp>
        <p:sp>
          <p:nvSpPr>
            <p:cNvPr id="22" name="TextBox 21">
              <a:extLst>
                <a:ext uri="{FF2B5EF4-FFF2-40B4-BE49-F238E27FC236}">
                  <a16:creationId xmlns:a16="http://schemas.microsoft.com/office/drawing/2014/main" id="{2D1ECDAB-5170-0842-9B5E-29BAB6DF8049}"/>
                </a:ext>
              </a:extLst>
            </p:cNvPr>
            <p:cNvSpPr txBox="1"/>
            <p:nvPr/>
          </p:nvSpPr>
          <p:spPr>
            <a:xfrm>
              <a:off x="7395572" y="5660982"/>
              <a:ext cx="1078986" cy="307777"/>
            </a:xfrm>
            <a:prstGeom prst="rect">
              <a:avLst/>
            </a:prstGeom>
            <a:noFill/>
          </p:spPr>
          <p:txBody>
            <a:bodyPr wrap="square" rtlCol="0">
              <a:spAutoFit/>
            </a:bodyPr>
            <a:lstStyle/>
            <a:p>
              <a:pPr algn="ctr"/>
              <a:r>
                <a:rPr lang="en-CH" sz="1400" dirty="0"/>
                <a:t>Slide </a:t>
              </a:r>
              <a:r>
                <a:rPr lang="en-US" sz="1400" dirty="0"/>
                <a:t>32</a:t>
              </a:r>
              <a:endParaRPr lang="en-CH" sz="1400" dirty="0"/>
            </a:p>
          </p:txBody>
        </p:sp>
        <p:sp>
          <p:nvSpPr>
            <p:cNvPr id="23" name="TextBox 22">
              <a:extLst>
                <a:ext uri="{FF2B5EF4-FFF2-40B4-BE49-F238E27FC236}">
                  <a16:creationId xmlns:a16="http://schemas.microsoft.com/office/drawing/2014/main" id="{A4727CF1-220D-FA48-80C7-9BA88CB21651}"/>
                </a:ext>
              </a:extLst>
            </p:cNvPr>
            <p:cNvSpPr txBox="1"/>
            <p:nvPr/>
          </p:nvSpPr>
          <p:spPr>
            <a:xfrm>
              <a:off x="8924743" y="5660982"/>
              <a:ext cx="1078986" cy="307777"/>
            </a:xfrm>
            <a:prstGeom prst="rect">
              <a:avLst/>
            </a:prstGeom>
            <a:noFill/>
          </p:spPr>
          <p:txBody>
            <a:bodyPr wrap="square" rtlCol="0">
              <a:spAutoFit/>
            </a:bodyPr>
            <a:lstStyle/>
            <a:p>
              <a:pPr algn="ctr"/>
              <a:r>
                <a:rPr lang="en-CH" sz="1400" dirty="0"/>
                <a:t>Slide 3</a:t>
              </a:r>
              <a:r>
                <a:rPr lang="en-US" sz="1400" dirty="0"/>
                <a:t>3</a:t>
              </a:r>
              <a:endParaRPr lang="en-CH" sz="1400" dirty="0"/>
            </a:p>
          </p:txBody>
        </p:sp>
      </p:grpSp>
      <p:sp>
        <p:nvSpPr>
          <p:cNvPr id="24" name="Rectangle 23">
            <a:extLst>
              <a:ext uri="{FF2B5EF4-FFF2-40B4-BE49-F238E27FC236}">
                <a16:creationId xmlns:a16="http://schemas.microsoft.com/office/drawing/2014/main" id="{A30DA714-2990-8B4D-A730-C5732661B96C}"/>
              </a:ext>
            </a:extLst>
          </p:cNvPr>
          <p:cNvSpPr/>
          <p:nvPr/>
        </p:nvSpPr>
        <p:spPr>
          <a:xfrm>
            <a:off x="961477" y="3844145"/>
            <a:ext cx="3207929" cy="523220"/>
          </a:xfrm>
          <a:prstGeom prst="rect">
            <a:avLst/>
          </a:prstGeom>
        </p:spPr>
        <p:txBody>
          <a:bodyPr wrap="none">
            <a:spAutoFit/>
          </a:bodyPr>
          <a:lstStyle/>
          <a:p>
            <a:r>
              <a:rPr lang="en-US" sz="1400" b="1" i="1" dirty="0">
                <a:solidFill>
                  <a:schemeClr val="accent2"/>
                </a:solidFill>
              </a:rPr>
              <a:t>PrEP Ring Introduction Framework</a:t>
            </a:r>
          </a:p>
          <a:p>
            <a:r>
              <a:rPr lang="en-US" sz="1400" i="1" dirty="0">
                <a:solidFill>
                  <a:schemeClr val="accent2"/>
                </a:solidFill>
              </a:rPr>
              <a:t>See slides 22–23 for greater detail </a:t>
            </a:r>
            <a:r>
              <a:rPr lang="en-US" sz="1400" b="1" i="1" dirty="0">
                <a:solidFill>
                  <a:schemeClr val="accent2"/>
                </a:solidFill>
              </a:rPr>
              <a:t> </a:t>
            </a:r>
            <a:endParaRPr lang="en-US" sz="1400" i="1" dirty="0">
              <a:solidFill>
                <a:schemeClr val="accent2"/>
              </a:solidFill>
            </a:endParaRPr>
          </a:p>
        </p:txBody>
      </p:sp>
      <p:cxnSp>
        <p:nvCxnSpPr>
          <p:cNvPr id="5" name="Straight Connector 4">
            <a:extLst>
              <a:ext uri="{FF2B5EF4-FFF2-40B4-BE49-F238E27FC236}">
                <a16:creationId xmlns:a16="http://schemas.microsoft.com/office/drawing/2014/main" id="{D084CFDC-94EB-2E40-BDAF-A4E73CB85371}"/>
              </a:ext>
            </a:extLst>
          </p:cNvPr>
          <p:cNvCxnSpPr>
            <a:cxnSpLocks/>
          </p:cNvCxnSpPr>
          <p:nvPr/>
        </p:nvCxnSpPr>
        <p:spPr>
          <a:xfrm flipH="1">
            <a:off x="1467913" y="5661647"/>
            <a:ext cx="10380264" cy="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9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05F65B-D344-7E41-A35B-CDCBDED9E802}"/>
              </a:ext>
            </a:extLst>
          </p:cNvPr>
          <p:cNvSpPr>
            <a:spLocks noGrp="1"/>
          </p:cNvSpPr>
          <p:nvPr>
            <p:ph type="body" sz="quarter" idx="11"/>
          </p:nvPr>
        </p:nvSpPr>
        <p:spPr/>
        <p:txBody>
          <a:bodyPr/>
          <a:lstStyle/>
          <a:p>
            <a:r>
              <a:rPr lang="en-US" dirty="0"/>
              <a:t>Step 3</a:t>
            </a:r>
          </a:p>
        </p:txBody>
      </p:sp>
      <p:sp>
        <p:nvSpPr>
          <p:cNvPr id="7" name="Text Placeholder 6">
            <a:extLst>
              <a:ext uri="{FF2B5EF4-FFF2-40B4-BE49-F238E27FC236}">
                <a16:creationId xmlns:a16="http://schemas.microsoft.com/office/drawing/2014/main" id="{CEE73A19-A54B-6544-A24C-A035A6C5F27C}"/>
              </a:ext>
            </a:extLst>
          </p:cNvPr>
          <p:cNvSpPr>
            <a:spLocks noGrp="1"/>
          </p:cNvSpPr>
          <p:nvPr>
            <p:ph type="body" sz="quarter" idx="12"/>
          </p:nvPr>
        </p:nvSpPr>
        <p:spPr/>
        <p:txBody>
          <a:bodyPr/>
          <a:lstStyle/>
          <a:p>
            <a:r>
              <a:rPr lang="en-US" dirty="0"/>
              <a:t>Analysis &amp; Synthesis</a:t>
            </a:r>
          </a:p>
        </p:txBody>
      </p:sp>
      <p:sp>
        <p:nvSpPr>
          <p:cNvPr id="15" name="Pentagon 14">
            <a:extLst>
              <a:ext uri="{FF2B5EF4-FFF2-40B4-BE49-F238E27FC236}">
                <a16:creationId xmlns:a16="http://schemas.microsoft.com/office/drawing/2014/main" id="{C1534EBA-62AA-044B-8077-92A62F3CD580}"/>
              </a:ext>
            </a:extLst>
          </p:cNvPr>
          <p:cNvSpPr/>
          <p:nvPr/>
        </p:nvSpPr>
        <p:spPr>
          <a:xfrm>
            <a:off x="1" y="3167059"/>
            <a:ext cx="1270000" cy="762000"/>
          </a:xfrm>
          <a:prstGeom prst="homePlate">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250892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6CD50A2-6810-BA48-A905-E4EA288B61FC}"/>
              </a:ext>
            </a:extLst>
          </p:cNvPr>
          <p:cNvSpPr>
            <a:spLocks noGrp="1"/>
          </p:cNvSpPr>
          <p:nvPr>
            <p:ph type="title"/>
          </p:nvPr>
        </p:nvSpPr>
        <p:spPr/>
        <p:txBody>
          <a:bodyPr>
            <a:normAutofit fontScale="90000"/>
          </a:bodyPr>
          <a:lstStyle/>
          <a:p>
            <a:r>
              <a:rPr lang="en-US" dirty="0"/>
              <a:t>Step 3</a:t>
            </a:r>
          </a:p>
        </p:txBody>
      </p:sp>
      <p:sp>
        <p:nvSpPr>
          <p:cNvPr id="17" name="Text Placeholder 16">
            <a:extLst>
              <a:ext uri="{FF2B5EF4-FFF2-40B4-BE49-F238E27FC236}">
                <a16:creationId xmlns:a16="http://schemas.microsoft.com/office/drawing/2014/main" id="{690C7EA6-3F1A-9D45-B10E-6BC55465D66E}"/>
              </a:ext>
            </a:extLst>
          </p:cNvPr>
          <p:cNvSpPr>
            <a:spLocks noGrp="1"/>
          </p:cNvSpPr>
          <p:nvPr>
            <p:ph type="body" sz="quarter" idx="12"/>
          </p:nvPr>
        </p:nvSpPr>
        <p:spPr/>
        <p:txBody>
          <a:bodyPr/>
          <a:lstStyle/>
          <a:p>
            <a:r>
              <a:rPr lang="en-US" dirty="0"/>
              <a:t>Analysis &amp; synthesis</a:t>
            </a:r>
          </a:p>
        </p:txBody>
      </p:sp>
      <p:sp>
        <p:nvSpPr>
          <p:cNvPr id="22" name="Slide Number Placeholder 26">
            <a:extLst>
              <a:ext uri="{FF2B5EF4-FFF2-40B4-BE49-F238E27FC236}">
                <a16:creationId xmlns:a16="http://schemas.microsoft.com/office/drawing/2014/main" id="{07B553ED-F153-F747-AD58-F246A2D87A72}"/>
              </a:ext>
            </a:extLst>
          </p:cNvPr>
          <p:cNvSpPr>
            <a:spLocks noGrp="1"/>
          </p:cNvSpPr>
          <p:nvPr>
            <p:ph type="sldNum" sz="quarter" idx="4"/>
          </p:nvPr>
        </p:nvSpPr>
        <p:spPr>
          <a:xfrm>
            <a:off x="9007208" y="6356350"/>
            <a:ext cx="2743200" cy="365125"/>
          </a:xfrm>
        </p:spPr>
        <p:txBody>
          <a:bodyPr/>
          <a:lstStyle/>
          <a:p>
            <a:fld id="{282D8E3E-8532-C943-903F-91E14D4CAD95}" type="slidenum">
              <a:rPr lang="en-US" smtClean="0"/>
              <a:pPr/>
              <a:t>21</a:t>
            </a:fld>
            <a:endParaRPr lang="en-US" dirty="0"/>
          </a:p>
        </p:txBody>
      </p:sp>
      <p:sp>
        <p:nvSpPr>
          <p:cNvPr id="25" name="Rectangle 24">
            <a:extLst>
              <a:ext uri="{FF2B5EF4-FFF2-40B4-BE49-F238E27FC236}">
                <a16:creationId xmlns:a16="http://schemas.microsoft.com/office/drawing/2014/main" id="{ED079AF2-E55A-2C46-918A-6B6B059EA5B9}"/>
              </a:ext>
            </a:extLst>
          </p:cNvPr>
          <p:cNvSpPr/>
          <p:nvPr/>
        </p:nvSpPr>
        <p:spPr>
          <a:xfrm>
            <a:off x="1258439" y="1963001"/>
            <a:ext cx="4954792" cy="6760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GB" sz="1600" b="1" dirty="0">
                <a:solidFill>
                  <a:schemeClr val="tx1">
                    <a:lumMod val="50000"/>
                  </a:schemeClr>
                </a:solidFill>
              </a:rPr>
              <a:t>GOAL: </a:t>
            </a:r>
            <a:r>
              <a:rPr lang="en-GB" sz="1600" dirty="0">
                <a:solidFill>
                  <a:schemeClr val="tx1">
                    <a:lumMod val="50000"/>
                  </a:schemeClr>
                </a:solidFill>
              </a:rPr>
              <a:t>Synthesize interview inputs to assess the current situation for PrEP ring rollout in your country.</a:t>
            </a:r>
          </a:p>
        </p:txBody>
      </p:sp>
      <p:sp>
        <p:nvSpPr>
          <p:cNvPr id="26" name="Rectangle 25">
            <a:extLst>
              <a:ext uri="{FF2B5EF4-FFF2-40B4-BE49-F238E27FC236}">
                <a16:creationId xmlns:a16="http://schemas.microsoft.com/office/drawing/2014/main" id="{E3057301-65D9-7F43-ABBA-BC7D2A859A66}"/>
              </a:ext>
            </a:extLst>
          </p:cNvPr>
          <p:cNvSpPr/>
          <p:nvPr/>
        </p:nvSpPr>
        <p:spPr>
          <a:xfrm>
            <a:off x="1234808" y="2795099"/>
            <a:ext cx="4590441" cy="2507931"/>
          </a:xfrm>
          <a:prstGeom prst="rect">
            <a:avLst/>
          </a:prstGeom>
        </p:spPr>
        <p:txBody>
          <a:bodyPr wrap="square">
            <a:spAutoFit/>
          </a:bodyPr>
          <a:lstStyle/>
          <a:p>
            <a:pPr>
              <a:lnSpc>
                <a:spcPct val="110000"/>
              </a:lnSpc>
              <a:spcAft>
                <a:spcPts val="500"/>
              </a:spcAft>
            </a:pPr>
            <a:r>
              <a:rPr lang="en-GB" sz="1400" b="1" dirty="0">
                <a:solidFill>
                  <a:schemeClr val="tx1">
                    <a:lumMod val="50000"/>
                  </a:schemeClr>
                </a:solidFill>
              </a:rPr>
              <a:t>INSTRUCTIONS</a:t>
            </a:r>
          </a:p>
          <a:p>
            <a:pPr>
              <a:lnSpc>
                <a:spcPct val="110000"/>
              </a:lnSpc>
            </a:pPr>
            <a:r>
              <a:rPr lang="en-GB" sz="1400" dirty="0">
                <a:solidFill>
                  <a:schemeClr val="tx1">
                    <a:lumMod val="50000"/>
                  </a:schemeClr>
                </a:solidFill>
              </a:rPr>
              <a:t>Review the data you collected during the interviews to pull out the key findings for each element of the PrEP Ring Introduction Framework. </a:t>
            </a:r>
          </a:p>
          <a:p>
            <a:pPr>
              <a:lnSpc>
                <a:spcPct val="110000"/>
              </a:lnSpc>
            </a:pPr>
            <a:endParaRPr lang="en-GB" sz="1400" dirty="0">
              <a:solidFill>
                <a:schemeClr val="tx1">
                  <a:lumMod val="50000"/>
                </a:schemeClr>
              </a:solidFill>
            </a:endParaRPr>
          </a:p>
          <a:p>
            <a:pPr>
              <a:lnSpc>
                <a:spcPct val="110000"/>
              </a:lnSpc>
            </a:pPr>
            <a:r>
              <a:rPr lang="en-GB" sz="1400" dirty="0">
                <a:solidFill>
                  <a:schemeClr val="tx1">
                    <a:lumMod val="50000"/>
                  </a:schemeClr>
                </a:solidFill>
              </a:rPr>
              <a:t>The following slides include templates for data analysis and synthesis across the Framework. Follow the directions on each slide and track where you may need to plan additional interviews to collect any missing information.</a:t>
            </a:r>
          </a:p>
        </p:txBody>
      </p:sp>
      <p:pic>
        <p:nvPicPr>
          <p:cNvPr id="27" name="Picture 26">
            <a:extLst>
              <a:ext uri="{FF2B5EF4-FFF2-40B4-BE49-F238E27FC236}">
                <a16:creationId xmlns:a16="http://schemas.microsoft.com/office/drawing/2014/main" id="{0B718B12-11AF-0943-A395-8F27C9BF29DB}"/>
              </a:ext>
            </a:extLst>
          </p:cNvPr>
          <p:cNvPicPr>
            <a:picLocks noChangeAspect="1"/>
          </p:cNvPicPr>
          <p:nvPr/>
        </p:nvPicPr>
        <p:blipFill>
          <a:blip r:embed="rId2"/>
          <a:stretch>
            <a:fillRect/>
          </a:stretch>
        </p:blipFill>
        <p:spPr>
          <a:xfrm>
            <a:off x="7621585" y="1020619"/>
            <a:ext cx="4114800" cy="2133924"/>
          </a:xfrm>
          <a:prstGeom prst="rect">
            <a:avLst/>
          </a:prstGeom>
          <a:solidFill>
            <a:srgbClr val="FFFFFF"/>
          </a:solidFill>
          <a:ln>
            <a:solidFill>
              <a:schemeClr val="bg2"/>
            </a:solidFill>
          </a:ln>
          <a:effectLst/>
        </p:spPr>
      </p:pic>
      <p:pic>
        <p:nvPicPr>
          <p:cNvPr id="28" name="Picture 27">
            <a:extLst>
              <a:ext uri="{FF2B5EF4-FFF2-40B4-BE49-F238E27FC236}">
                <a16:creationId xmlns:a16="http://schemas.microsoft.com/office/drawing/2014/main" id="{49DAEE23-CBF3-6B49-A6C9-8F92BBD9D0CF}"/>
              </a:ext>
            </a:extLst>
          </p:cNvPr>
          <p:cNvPicPr>
            <a:picLocks noChangeAspect="1"/>
          </p:cNvPicPr>
          <p:nvPr/>
        </p:nvPicPr>
        <p:blipFill>
          <a:blip r:embed="rId3"/>
          <a:stretch>
            <a:fillRect/>
          </a:stretch>
        </p:blipFill>
        <p:spPr>
          <a:xfrm>
            <a:off x="7022807" y="2538747"/>
            <a:ext cx="4114800" cy="2205916"/>
          </a:xfrm>
          <a:prstGeom prst="rect">
            <a:avLst/>
          </a:prstGeom>
          <a:solidFill>
            <a:srgbClr val="FFFFFF"/>
          </a:solidFill>
          <a:ln>
            <a:solidFill>
              <a:schemeClr val="bg2"/>
            </a:solidFill>
          </a:ln>
          <a:effectLst/>
        </p:spPr>
      </p:pic>
      <p:pic>
        <p:nvPicPr>
          <p:cNvPr id="29" name="Picture 28">
            <a:extLst>
              <a:ext uri="{FF2B5EF4-FFF2-40B4-BE49-F238E27FC236}">
                <a16:creationId xmlns:a16="http://schemas.microsoft.com/office/drawing/2014/main" id="{EB295925-B2F3-BC4C-B584-BB922889F3BA}"/>
              </a:ext>
            </a:extLst>
          </p:cNvPr>
          <p:cNvPicPr>
            <a:picLocks noChangeAspect="1"/>
          </p:cNvPicPr>
          <p:nvPr/>
        </p:nvPicPr>
        <p:blipFill>
          <a:blip r:embed="rId4"/>
          <a:stretch>
            <a:fillRect/>
          </a:stretch>
        </p:blipFill>
        <p:spPr>
          <a:xfrm>
            <a:off x="6424028" y="4128867"/>
            <a:ext cx="4114800" cy="2140395"/>
          </a:xfrm>
          <a:prstGeom prst="rect">
            <a:avLst/>
          </a:prstGeom>
          <a:solidFill>
            <a:srgbClr val="FFFFFF"/>
          </a:solidFill>
          <a:ln>
            <a:solidFill>
              <a:schemeClr val="bg2"/>
            </a:solidFill>
          </a:ln>
          <a:effectLst/>
        </p:spPr>
      </p:pic>
    </p:spTree>
    <p:extLst>
      <p:ext uri="{BB962C8B-B14F-4D97-AF65-F5344CB8AC3E}">
        <p14:creationId xmlns:p14="http://schemas.microsoft.com/office/powerpoint/2010/main" val="193661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1125283" y="811045"/>
            <a:ext cx="8853105" cy="513544"/>
          </a:xfrm>
        </p:spPr>
        <p:txBody>
          <a:bodyPr>
            <a:normAutofit fontScale="90000"/>
          </a:bodyPr>
          <a:lstStyle/>
          <a:p>
            <a:r>
              <a:rPr lang="en-US" dirty="0"/>
              <a:t>PrEP Ring Introduction Framework</a:t>
            </a:r>
          </a:p>
        </p:txBody>
      </p:sp>
      <p:sp>
        <p:nvSpPr>
          <p:cNvPr id="57" name="Slide Number Placeholder 26">
            <a:extLst>
              <a:ext uri="{FF2B5EF4-FFF2-40B4-BE49-F238E27FC236}">
                <a16:creationId xmlns:a16="http://schemas.microsoft.com/office/drawing/2014/main" id="{CEDD4D8D-4A7C-4044-90E3-59D7ED78A8FB}"/>
              </a:ext>
            </a:extLst>
          </p:cNvPr>
          <p:cNvSpPr>
            <a:spLocks noGrp="1"/>
          </p:cNvSpPr>
          <p:nvPr>
            <p:ph type="sldNum" sz="quarter" idx="4"/>
          </p:nvPr>
        </p:nvSpPr>
        <p:spPr/>
        <p:txBody>
          <a:bodyPr/>
          <a:lstStyle/>
          <a:p>
            <a:fld id="{282D8E3E-8532-C943-903F-91E14D4CAD95}" type="slidenum">
              <a:rPr lang="en-US" smtClean="0"/>
              <a:pPr/>
              <a:t>22</a:t>
            </a:fld>
            <a:endParaRPr lang="en-US" dirty="0"/>
          </a:p>
        </p:txBody>
      </p:sp>
      <p:sp>
        <p:nvSpPr>
          <p:cNvPr id="337" name="Google Shape;337;p30"/>
          <p:cNvSpPr/>
          <p:nvPr/>
        </p:nvSpPr>
        <p:spPr>
          <a:xfrm>
            <a:off x="1074429" y="1494484"/>
            <a:ext cx="10446935" cy="971041"/>
          </a:xfrm>
          <a:prstGeom prst="rect">
            <a:avLst/>
          </a:prstGeom>
          <a:noFill/>
          <a:ln>
            <a:noFill/>
          </a:ln>
        </p:spPr>
        <p:txBody>
          <a:bodyPr spcFirstLastPara="1" wrap="square" lIns="91425" tIns="45700" rIns="91425" bIns="45700" anchor="t" anchorCtr="0">
            <a:noAutofit/>
          </a:bodyPr>
          <a:lstStyle/>
          <a:p>
            <a:pPr>
              <a:lnSpc>
                <a:spcPct val="110000"/>
              </a:lnSpc>
            </a:pPr>
            <a:r>
              <a:rPr lang="en-US" sz="1400" dirty="0">
                <a:solidFill>
                  <a:schemeClr val="tx1">
                    <a:lumMod val="50000"/>
                  </a:schemeClr>
                </a:solidFill>
                <a:latin typeface="Arial" panose="020B0604020202020204" pitchFamily="34" charset="0"/>
                <a:ea typeface="Calibri"/>
                <a:cs typeface="Arial" panose="020B0604020202020204" pitchFamily="34" charset="0"/>
                <a:sym typeface="Calibri"/>
              </a:rPr>
              <a:t>This analysis is organized along the PrEP Ring Introduction Framework, which </a:t>
            </a:r>
            <a:r>
              <a:rPr lang="en-US" sz="1400" dirty="0">
                <a:solidFill>
                  <a:srgbClr val="353535"/>
                </a:solidFill>
                <a:latin typeface="Arial" panose="020B0604020202020204" pitchFamily="34" charset="0"/>
                <a:ea typeface="Calibri"/>
                <a:cs typeface="Arial" panose="020B0604020202020204" pitchFamily="34" charset="0"/>
                <a:sym typeface="Calibri"/>
              </a:rPr>
              <a:t>was developed based on experiences with the introduction of oral PrEP and has been adapted for the PrEP ring. It identifies necessary steps for ring introduction and scale-up across five major categories. It can also be used to track progress toward ring introduction by different partners. </a:t>
            </a:r>
            <a:endParaRPr lang="en-US" sz="1400" dirty="0">
              <a:latin typeface="Arial" panose="020B0604020202020204" pitchFamily="34" charset="0"/>
              <a:cs typeface="Arial" panose="020B0604020202020204" pitchFamily="34" charset="0"/>
            </a:endParaRPr>
          </a:p>
        </p:txBody>
      </p:sp>
      <p:sp>
        <p:nvSpPr>
          <p:cNvPr id="33" name="Google Shape;327;p30">
            <a:extLst>
              <a:ext uri="{FF2B5EF4-FFF2-40B4-BE49-F238E27FC236}">
                <a16:creationId xmlns:a16="http://schemas.microsoft.com/office/drawing/2014/main" id="{84A79E15-EA61-6E46-9E29-BB956E82777B}"/>
              </a:ext>
            </a:extLst>
          </p:cNvPr>
          <p:cNvSpPr/>
          <p:nvPr/>
        </p:nvSpPr>
        <p:spPr>
          <a:xfrm>
            <a:off x="1444988" y="2936374"/>
            <a:ext cx="957533" cy="958305"/>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pic>
        <p:nvPicPr>
          <p:cNvPr id="34" name="Google Shape;328;p30" descr="C:\Users\neeraja.bhavaraju\Downloads\noun_81215_cc.png">
            <a:extLst>
              <a:ext uri="{FF2B5EF4-FFF2-40B4-BE49-F238E27FC236}">
                <a16:creationId xmlns:a16="http://schemas.microsoft.com/office/drawing/2014/main" id="{DBFBE310-E6CA-7142-B1A5-0CD7FC087469}"/>
              </a:ext>
            </a:extLst>
          </p:cNvPr>
          <p:cNvPicPr preferRelativeResize="0"/>
          <p:nvPr/>
        </p:nvPicPr>
        <p:blipFill rotWithShape="1">
          <a:blip r:embed="rId3">
            <a:alphaModFix/>
          </a:blip>
          <a:srcRect b="15346"/>
          <a:stretch/>
        </p:blipFill>
        <p:spPr>
          <a:xfrm>
            <a:off x="1558436" y="3106269"/>
            <a:ext cx="730637" cy="618515"/>
          </a:xfrm>
          <a:prstGeom prst="rect">
            <a:avLst/>
          </a:prstGeom>
          <a:noFill/>
          <a:ln>
            <a:noFill/>
          </a:ln>
        </p:spPr>
      </p:pic>
      <p:grpSp>
        <p:nvGrpSpPr>
          <p:cNvPr id="60" name="Group 59">
            <a:extLst>
              <a:ext uri="{FF2B5EF4-FFF2-40B4-BE49-F238E27FC236}">
                <a16:creationId xmlns:a16="http://schemas.microsoft.com/office/drawing/2014/main" id="{BF3DC688-024E-3445-86D8-FCB5A4D2AFB1}"/>
              </a:ext>
            </a:extLst>
          </p:cNvPr>
          <p:cNvGrpSpPr/>
          <p:nvPr/>
        </p:nvGrpSpPr>
        <p:grpSpPr>
          <a:xfrm>
            <a:off x="1074494" y="2635420"/>
            <a:ext cx="10446870" cy="3169798"/>
            <a:chOff x="1023640" y="2812391"/>
            <a:chExt cx="10446870" cy="3169798"/>
          </a:xfrm>
        </p:grpSpPr>
        <p:graphicFrame>
          <p:nvGraphicFramePr>
            <p:cNvPr id="31" name="Google Shape;325;p30">
              <a:extLst>
                <a:ext uri="{FF2B5EF4-FFF2-40B4-BE49-F238E27FC236}">
                  <a16:creationId xmlns:a16="http://schemas.microsoft.com/office/drawing/2014/main" id="{491F9F14-F921-2244-98C9-7CE3366DB179}"/>
                </a:ext>
              </a:extLst>
            </p:cNvPr>
            <p:cNvGraphicFramePr/>
            <p:nvPr>
              <p:extLst>
                <p:ext uri="{D42A27DB-BD31-4B8C-83A1-F6EECF244321}">
                  <p14:modId xmlns:p14="http://schemas.microsoft.com/office/powerpoint/2010/main" val="3064826882"/>
                </p:ext>
              </p:extLst>
            </p:nvPr>
          </p:nvGraphicFramePr>
          <p:xfrm>
            <a:off x="1023640" y="2812391"/>
            <a:ext cx="10446870" cy="3169798"/>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1904873">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endParaRPr sz="1400" u="none" strike="noStrike" cap="none" dirty="0"/>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822425444"/>
                    </a:ext>
                  </a:extLst>
                </a:tr>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National and subnational plans are established to implement ring guidelines for priority end-user populations.</a:t>
                        </a: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The ring is available and distributed in sufficient quantity to meet projected demand via priority delivery channels.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delivered by trained health care workers in priority delivery channels to effectively reach end users.</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dirty="0">
                            <a:solidFill>
                              <a:srgbClr val="353535"/>
                            </a:solidFill>
                            <a:latin typeface="Calibri"/>
                            <a:ea typeface="Calibri"/>
                            <a:cs typeface="Calibri"/>
                            <a:sym typeface="Calibri"/>
                          </a:rPr>
                          <a:t>End users know about and understand the ring and are able to seek, initiate, and effectively use it.</a:t>
                        </a:r>
                        <a:endParaRPr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dirty="0">
                            <a:solidFill>
                              <a:srgbClr val="353535"/>
                            </a:solidFill>
                            <a:latin typeface="Calibri"/>
                            <a:ea typeface="Calibri"/>
                            <a:cs typeface="Calibri"/>
                            <a:sym typeface="Calibri"/>
                          </a:rPr>
                          <a:t>The ring is effectively integrated into national, subnational, facility, community, and program- level monitoring systems.</a:t>
                        </a:r>
                        <a:endParaRPr sz="1400" u="none" strike="noStrike" cap="none" dirty="0"/>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20" name="Group 19">
              <a:extLst>
                <a:ext uri="{FF2B5EF4-FFF2-40B4-BE49-F238E27FC236}">
                  <a16:creationId xmlns:a16="http://schemas.microsoft.com/office/drawing/2014/main" id="{EEAB015E-F5CA-9742-BFC6-78D6405A7D42}"/>
                </a:ext>
              </a:extLst>
            </p:cNvPr>
            <p:cNvGrpSpPr/>
            <p:nvPr/>
          </p:nvGrpSpPr>
          <p:grpSpPr>
            <a:xfrm>
              <a:off x="1074429" y="2926269"/>
              <a:ext cx="1820570" cy="1558765"/>
              <a:chOff x="1074429" y="2926269"/>
              <a:chExt cx="1820570" cy="1558765"/>
            </a:xfrm>
          </p:grpSpPr>
          <p:sp>
            <p:nvSpPr>
              <p:cNvPr id="41" name="Google Shape;339;p30">
                <a:extLst>
                  <a:ext uri="{FF2B5EF4-FFF2-40B4-BE49-F238E27FC236}">
                    <a16:creationId xmlns:a16="http://schemas.microsoft.com/office/drawing/2014/main" id="{1E8F794E-2B25-9C46-9A28-4424BC539BBD}"/>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PLANNING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BUDGETING</a:t>
                </a:r>
                <a:endParaRPr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09DCCD1-59E3-AE41-95BD-1AF7224092E6}"/>
                  </a:ext>
                </a:extLst>
              </p:cNvPr>
              <p:cNvGrpSpPr/>
              <p:nvPr/>
            </p:nvGrpSpPr>
            <p:grpSpPr>
              <a:xfrm>
                <a:off x="1481983" y="2926269"/>
                <a:ext cx="1005462" cy="1005462"/>
                <a:chOff x="1167153" y="3069525"/>
                <a:chExt cx="1005462" cy="1005462"/>
              </a:xfrm>
            </p:grpSpPr>
            <p:sp>
              <p:nvSpPr>
                <p:cNvPr id="14" name="Oval 13">
                  <a:extLst>
                    <a:ext uri="{FF2B5EF4-FFF2-40B4-BE49-F238E27FC236}">
                      <a16:creationId xmlns:a16="http://schemas.microsoft.com/office/drawing/2014/main" id="{33CC5644-2FFE-4547-9BBC-3E03E118DB27}"/>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 name="Graphic 4">
                  <a:extLst>
                    <a:ext uri="{FF2B5EF4-FFF2-40B4-BE49-F238E27FC236}">
                      <a16:creationId xmlns:a16="http://schemas.microsoft.com/office/drawing/2014/main" id="{9F7AD702-7505-9F4F-B972-ECFEF104C0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486" y="3254787"/>
                  <a:ext cx="592418" cy="592418"/>
                </a:xfrm>
                <a:prstGeom prst="rect">
                  <a:avLst/>
                </a:prstGeom>
              </p:spPr>
            </p:pic>
          </p:grpSp>
        </p:grpSp>
        <p:grpSp>
          <p:nvGrpSpPr>
            <p:cNvPr id="21" name="Group 20">
              <a:extLst>
                <a:ext uri="{FF2B5EF4-FFF2-40B4-BE49-F238E27FC236}">
                  <a16:creationId xmlns:a16="http://schemas.microsoft.com/office/drawing/2014/main" id="{B5010AA2-3382-2041-9BDE-AAF6A3A215F6}"/>
                </a:ext>
              </a:extLst>
            </p:cNvPr>
            <p:cNvGrpSpPr/>
            <p:nvPr/>
          </p:nvGrpSpPr>
          <p:grpSpPr>
            <a:xfrm>
              <a:off x="3176410" y="2926269"/>
              <a:ext cx="1820570" cy="1558765"/>
              <a:chOff x="3176410" y="2926269"/>
              <a:chExt cx="1820570" cy="1558765"/>
            </a:xfrm>
          </p:grpSpPr>
          <p:sp>
            <p:nvSpPr>
              <p:cNvPr id="42" name="Google Shape;340;p30">
                <a:extLst>
                  <a:ext uri="{FF2B5EF4-FFF2-40B4-BE49-F238E27FC236}">
                    <a16:creationId xmlns:a16="http://schemas.microsoft.com/office/drawing/2014/main" id="{488E56C7-7399-254D-B9E6-C4A8314B5C7D}"/>
                  </a:ext>
                </a:extLst>
              </p:cNvPr>
              <p:cNvSpPr/>
              <p:nvPr/>
            </p:nvSpPr>
            <p:spPr>
              <a:xfrm>
                <a:off x="31764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SUPPLY CHAIN MANAGEMENT</a:t>
                </a:r>
                <a:endParaRPr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9669F13-C568-284E-A198-F4FC49AD13CF}"/>
                  </a:ext>
                </a:extLst>
              </p:cNvPr>
              <p:cNvGrpSpPr/>
              <p:nvPr/>
            </p:nvGrpSpPr>
            <p:grpSpPr>
              <a:xfrm>
                <a:off x="3530239" y="2926269"/>
                <a:ext cx="1005462" cy="1005462"/>
                <a:chOff x="3264177" y="3069525"/>
                <a:chExt cx="1005462" cy="1005462"/>
              </a:xfrm>
            </p:grpSpPr>
            <p:sp>
              <p:nvSpPr>
                <p:cNvPr id="53" name="Oval 52">
                  <a:extLst>
                    <a:ext uri="{FF2B5EF4-FFF2-40B4-BE49-F238E27FC236}">
                      <a16:creationId xmlns:a16="http://schemas.microsoft.com/office/drawing/2014/main" id="{6AAA070D-FF65-3740-AD3F-360852EBD1E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7" name="Graphic 6">
                  <a:extLst>
                    <a:ext uri="{FF2B5EF4-FFF2-40B4-BE49-F238E27FC236}">
                      <a16:creationId xmlns:a16="http://schemas.microsoft.com/office/drawing/2014/main" id="{E48F2B6A-2586-E44D-AB47-0FD966880F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1773" y="3199921"/>
                  <a:ext cx="717721" cy="717721"/>
                </a:xfrm>
                <a:prstGeom prst="rect">
                  <a:avLst/>
                </a:prstGeom>
              </p:spPr>
            </p:pic>
          </p:grpSp>
        </p:grpSp>
        <p:grpSp>
          <p:nvGrpSpPr>
            <p:cNvPr id="22" name="Group 21">
              <a:extLst>
                <a:ext uri="{FF2B5EF4-FFF2-40B4-BE49-F238E27FC236}">
                  <a16:creationId xmlns:a16="http://schemas.microsoft.com/office/drawing/2014/main" id="{8967BF40-BC3B-CE4C-BF75-F3C9500230FE}"/>
                </a:ext>
              </a:extLst>
            </p:cNvPr>
            <p:cNvGrpSpPr/>
            <p:nvPr/>
          </p:nvGrpSpPr>
          <p:grpSpPr>
            <a:xfrm>
              <a:off x="5303240" y="2926269"/>
              <a:ext cx="1820570" cy="1558765"/>
              <a:chOff x="5303240" y="2926269"/>
              <a:chExt cx="1820570" cy="1558765"/>
            </a:xfrm>
          </p:grpSpPr>
          <p:sp>
            <p:nvSpPr>
              <p:cNvPr id="43" name="Google Shape;341;p30">
                <a:extLst>
                  <a:ext uri="{FF2B5EF4-FFF2-40B4-BE49-F238E27FC236}">
                    <a16:creationId xmlns:a16="http://schemas.microsoft.com/office/drawing/2014/main" id="{0A1F94B4-EF80-3E4F-90AC-6A4829B1C41D}"/>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en-US" sz="1200" b="1" dirty="0">
                    <a:solidFill>
                      <a:srgbClr val="FFFFFF"/>
                    </a:solidFill>
                    <a:latin typeface="Arial" panose="020B0604020202020204" pitchFamily="34" charset="0"/>
                    <a:ea typeface="Calibri"/>
                    <a:cs typeface="Arial" panose="020B0604020202020204" pitchFamily="34" charset="0"/>
                    <a:sym typeface="Calibri"/>
                  </a:rPr>
                  <a:t>PrEP RING DELIVERY PLATFORMS </a:t>
                </a:r>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0C788C0-2584-1A4B-939D-D87D551E9E39}"/>
                  </a:ext>
                </a:extLst>
              </p:cNvPr>
              <p:cNvGrpSpPr/>
              <p:nvPr/>
            </p:nvGrpSpPr>
            <p:grpSpPr>
              <a:xfrm>
                <a:off x="5700415" y="2926269"/>
                <a:ext cx="1005462" cy="1005462"/>
                <a:chOff x="5373393" y="3069525"/>
                <a:chExt cx="1005462" cy="1005462"/>
              </a:xfrm>
            </p:grpSpPr>
            <p:sp>
              <p:nvSpPr>
                <p:cNvPr id="54" name="Oval 53">
                  <a:extLst>
                    <a:ext uri="{FF2B5EF4-FFF2-40B4-BE49-F238E27FC236}">
                      <a16:creationId xmlns:a16="http://schemas.microsoft.com/office/drawing/2014/main" id="{C037960F-C970-5A48-BC4A-F7F67A1C0DBF}"/>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9" name="Graphic 8">
                  <a:extLst>
                    <a:ext uri="{FF2B5EF4-FFF2-40B4-BE49-F238E27FC236}">
                      <a16:creationId xmlns:a16="http://schemas.microsoft.com/office/drawing/2014/main" id="{A566348A-C2B6-744D-8DE5-5E303A05A1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7643" y="3199920"/>
                  <a:ext cx="717721" cy="717721"/>
                </a:xfrm>
                <a:prstGeom prst="rect">
                  <a:avLst/>
                </a:prstGeom>
              </p:spPr>
            </p:pic>
          </p:grpSp>
        </p:grpSp>
        <p:grpSp>
          <p:nvGrpSpPr>
            <p:cNvPr id="24" name="Group 23">
              <a:extLst>
                <a:ext uri="{FF2B5EF4-FFF2-40B4-BE49-F238E27FC236}">
                  <a16:creationId xmlns:a16="http://schemas.microsoft.com/office/drawing/2014/main" id="{C8FF65ED-748D-884D-9446-55BC2D35542B}"/>
                </a:ext>
              </a:extLst>
            </p:cNvPr>
            <p:cNvGrpSpPr/>
            <p:nvPr/>
          </p:nvGrpSpPr>
          <p:grpSpPr>
            <a:xfrm>
              <a:off x="9548335" y="2926269"/>
              <a:ext cx="1820570" cy="1558765"/>
              <a:chOff x="9548335" y="2926269"/>
              <a:chExt cx="1820570" cy="1558765"/>
            </a:xfrm>
          </p:grpSpPr>
          <p:sp>
            <p:nvSpPr>
              <p:cNvPr id="45" name="Google Shape;343;p30">
                <a:extLst>
                  <a:ext uri="{FF2B5EF4-FFF2-40B4-BE49-F238E27FC236}">
                    <a16:creationId xmlns:a16="http://schemas.microsoft.com/office/drawing/2014/main" id="{BAE0C939-4F1E-B14C-AD25-18D404B9D17F}"/>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MONITORING</a:t>
                </a:r>
                <a:endParaRPr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4B127F5C-FC1A-C24B-85F3-D558652190DA}"/>
                  </a:ext>
                </a:extLst>
              </p:cNvPr>
              <p:cNvGrpSpPr/>
              <p:nvPr/>
            </p:nvGrpSpPr>
            <p:grpSpPr>
              <a:xfrm>
                <a:off x="9978388" y="2926269"/>
                <a:ext cx="1005462" cy="1005462"/>
                <a:chOff x="9884433" y="3069525"/>
                <a:chExt cx="1005462" cy="1005462"/>
              </a:xfrm>
            </p:grpSpPr>
            <p:sp>
              <p:nvSpPr>
                <p:cNvPr id="56" name="Oval 55">
                  <a:extLst>
                    <a:ext uri="{FF2B5EF4-FFF2-40B4-BE49-F238E27FC236}">
                      <a16:creationId xmlns:a16="http://schemas.microsoft.com/office/drawing/2014/main" id="{7EFC6ED3-C75F-3540-8B4D-E3E2AC76D03D}"/>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3" name="Graphic 12">
                  <a:extLst>
                    <a:ext uri="{FF2B5EF4-FFF2-40B4-BE49-F238E27FC236}">
                      <a16:creationId xmlns:a16="http://schemas.microsoft.com/office/drawing/2014/main" id="{AEAB8E28-1EFC-BF46-B53B-5CE33F1985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58760" y="3199920"/>
                  <a:ext cx="717721" cy="717721"/>
                </a:xfrm>
                <a:prstGeom prst="rect">
                  <a:avLst/>
                </a:prstGeom>
              </p:spPr>
            </p:pic>
          </p:grpSp>
        </p:grpSp>
        <p:grpSp>
          <p:nvGrpSpPr>
            <p:cNvPr id="23" name="Group 22">
              <a:extLst>
                <a:ext uri="{FF2B5EF4-FFF2-40B4-BE49-F238E27FC236}">
                  <a16:creationId xmlns:a16="http://schemas.microsoft.com/office/drawing/2014/main" id="{9D4491EC-34FC-E143-8102-1DAA4455657C}"/>
                </a:ext>
              </a:extLst>
            </p:cNvPr>
            <p:cNvGrpSpPr/>
            <p:nvPr/>
          </p:nvGrpSpPr>
          <p:grpSpPr>
            <a:xfrm>
              <a:off x="7431610" y="2926269"/>
              <a:ext cx="1820570" cy="1558765"/>
              <a:chOff x="7431610" y="2926269"/>
              <a:chExt cx="1820570" cy="1558765"/>
            </a:xfrm>
          </p:grpSpPr>
          <p:sp>
            <p:nvSpPr>
              <p:cNvPr id="44" name="Google Shape;342;p30">
                <a:extLst>
                  <a:ext uri="{FF2B5EF4-FFF2-40B4-BE49-F238E27FC236}">
                    <a16:creationId xmlns:a16="http://schemas.microsoft.com/office/drawing/2014/main" id="{C189E910-A558-4345-8F03-CF0286072CD2}"/>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UPTAKE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EFFECTIVE USE</a:t>
                </a:r>
                <a:endParaRPr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CDFE3619-8AAC-D64C-B346-035BC7585FA6}"/>
                  </a:ext>
                </a:extLst>
              </p:cNvPr>
              <p:cNvGrpSpPr/>
              <p:nvPr/>
            </p:nvGrpSpPr>
            <p:grpSpPr>
              <a:xfrm>
                <a:off x="7839165" y="2926269"/>
                <a:ext cx="1005462" cy="1005462"/>
                <a:chOff x="8181589" y="3069525"/>
                <a:chExt cx="1005462" cy="1005462"/>
              </a:xfrm>
            </p:grpSpPr>
            <p:sp>
              <p:nvSpPr>
                <p:cNvPr id="55" name="Oval 54">
                  <a:extLst>
                    <a:ext uri="{FF2B5EF4-FFF2-40B4-BE49-F238E27FC236}">
                      <a16:creationId xmlns:a16="http://schemas.microsoft.com/office/drawing/2014/main" id="{57192B06-C0B7-324A-BAC6-870DDAEB6290}"/>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 name="Graphic 10">
                  <a:extLst>
                    <a:ext uri="{FF2B5EF4-FFF2-40B4-BE49-F238E27FC236}">
                      <a16:creationId xmlns:a16="http://schemas.microsoft.com/office/drawing/2014/main" id="{27A43573-2ED6-D04C-BEC6-5F4BF94FDE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25459" y="3224171"/>
                  <a:ext cx="717721" cy="717721"/>
                </a:xfrm>
                <a:prstGeom prst="rect">
                  <a:avLst/>
                </a:prstGeom>
              </p:spPr>
            </p:pic>
          </p:grpSp>
        </p:grpSp>
      </p:grpSp>
    </p:spTree>
    <p:extLst>
      <p:ext uri="{BB962C8B-B14F-4D97-AF65-F5344CB8AC3E}">
        <p14:creationId xmlns:p14="http://schemas.microsoft.com/office/powerpoint/2010/main" val="348558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p:txBody>
          <a:bodyPr>
            <a:normAutofit fontScale="90000"/>
          </a:bodyPr>
          <a:lstStyle/>
          <a:p>
            <a:pPr lvl="0"/>
            <a:r>
              <a:rPr lang="en-US" dirty="0"/>
              <a:t>Detailed PrEP Ring Introduction Framework</a:t>
            </a:r>
          </a:p>
        </p:txBody>
      </p:sp>
      <p:sp>
        <p:nvSpPr>
          <p:cNvPr id="21" name="Slide Number Placeholder 26">
            <a:extLst>
              <a:ext uri="{FF2B5EF4-FFF2-40B4-BE49-F238E27FC236}">
                <a16:creationId xmlns:a16="http://schemas.microsoft.com/office/drawing/2014/main" id="{819D0E71-5A8D-2943-9431-686E5099AD1F}"/>
              </a:ext>
            </a:extLst>
          </p:cNvPr>
          <p:cNvSpPr>
            <a:spLocks noGrp="1"/>
          </p:cNvSpPr>
          <p:nvPr>
            <p:ph type="sldNum" sz="quarter" idx="4"/>
          </p:nvPr>
        </p:nvSpPr>
        <p:spPr/>
        <p:txBody>
          <a:bodyPr/>
          <a:lstStyle/>
          <a:p>
            <a:fld id="{282D8E3E-8532-C943-903F-91E14D4CAD95}" type="slidenum">
              <a:rPr lang="en-US" smtClean="0"/>
              <a:pPr/>
              <a:t>23</a:t>
            </a:fld>
            <a:endParaRPr lang="en-US" dirty="0"/>
          </a:p>
        </p:txBody>
      </p:sp>
      <p:sp>
        <p:nvSpPr>
          <p:cNvPr id="8" name="Text Placeholder 7">
            <a:extLst>
              <a:ext uri="{FF2B5EF4-FFF2-40B4-BE49-F238E27FC236}">
                <a16:creationId xmlns:a16="http://schemas.microsoft.com/office/drawing/2014/main" id="{09E17D90-C1F2-6541-83D0-EC12043422B5}"/>
              </a:ext>
            </a:extLst>
          </p:cNvPr>
          <p:cNvSpPr>
            <a:spLocks noGrp="1"/>
          </p:cNvSpPr>
          <p:nvPr>
            <p:ph type="body" sz="quarter" idx="13"/>
          </p:nvPr>
        </p:nvSpPr>
        <p:spPr>
          <a:xfrm>
            <a:off x="1228725" y="1383646"/>
            <a:ext cx="10152063" cy="323234"/>
          </a:xfrm>
        </p:spPr>
        <p:txBody>
          <a:bodyPr/>
          <a:lstStyle/>
          <a:p>
            <a:r>
              <a:rPr lang="en-US" dirty="0"/>
              <a:t>This framework highlights the critical elements that must be in place to support introduction of the PrEP ring. </a:t>
            </a:r>
          </a:p>
        </p:txBody>
      </p:sp>
      <p:grpSp>
        <p:nvGrpSpPr>
          <p:cNvPr id="14" name="Group 13">
            <a:extLst>
              <a:ext uri="{FF2B5EF4-FFF2-40B4-BE49-F238E27FC236}">
                <a16:creationId xmlns:a16="http://schemas.microsoft.com/office/drawing/2014/main" id="{3FC89AFD-A5CF-964D-8F4D-2045AF7FAB9C}"/>
              </a:ext>
            </a:extLst>
          </p:cNvPr>
          <p:cNvGrpSpPr/>
          <p:nvPr/>
        </p:nvGrpSpPr>
        <p:grpSpPr>
          <a:xfrm>
            <a:off x="1121664" y="1814485"/>
            <a:ext cx="10631424" cy="4917828"/>
            <a:chOff x="1121664" y="1803647"/>
            <a:chExt cx="10631424" cy="4917828"/>
          </a:xfrm>
        </p:grpSpPr>
        <p:sp>
          <p:nvSpPr>
            <p:cNvPr id="36" name="Google Shape;348;p31">
              <a:extLst>
                <a:ext uri="{FF2B5EF4-FFF2-40B4-BE49-F238E27FC236}">
                  <a16:creationId xmlns:a16="http://schemas.microsoft.com/office/drawing/2014/main" id="{D785FDA6-636E-904F-8F4F-66D1FAF80BAA}"/>
                </a:ext>
              </a:extLst>
            </p:cNvPr>
            <p:cNvSpPr/>
            <p:nvPr/>
          </p:nvSpPr>
          <p:spPr>
            <a:xfrm>
              <a:off x="1121664" y="1803647"/>
              <a:ext cx="10631424"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46" name="Google Shape;360;p31">
              <a:extLst>
                <a:ext uri="{FF2B5EF4-FFF2-40B4-BE49-F238E27FC236}">
                  <a16:creationId xmlns:a16="http://schemas.microsoft.com/office/drawing/2014/main" id="{391C688C-DD18-F04D-912E-675FA5068AF9}"/>
                </a:ext>
              </a:extLst>
            </p:cNvPr>
            <p:cNvSpPr/>
            <p:nvPr/>
          </p:nvSpPr>
          <p:spPr>
            <a:xfrm>
              <a:off x="1232155"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graphicFrame>
          <p:nvGraphicFramePr>
            <p:cNvPr id="47" name="Google Shape;361;p31">
              <a:extLst>
                <a:ext uri="{FF2B5EF4-FFF2-40B4-BE49-F238E27FC236}">
                  <a16:creationId xmlns:a16="http://schemas.microsoft.com/office/drawing/2014/main" id="{BA9A2E39-A2DA-C240-B907-CE48D706696D}"/>
                </a:ext>
              </a:extLst>
            </p:cNvPr>
            <p:cNvGraphicFramePr/>
            <p:nvPr>
              <p:extLst>
                <p:ext uri="{D42A27DB-BD31-4B8C-83A1-F6EECF244321}">
                  <p14:modId xmlns:p14="http://schemas.microsoft.com/office/powerpoint/2010/main" val="421978216"/>
                </p:ext>
              </p:extLst>
            </p:nvPr>
          </p:nvGraphicFramePr>
          <p:xfrm>
            <a:off x="1251717" y="2841015"/>
            <a:ext cx="1837125" cy="3880460"/>
          </p:xfrm>
          <a:graphic>
            <a:graphicData uri="http://schemas.openxmlformats.org/drawingml/2006/table">
              <a:tbl>
                <a:tblPr>
                  <a:noFill/>
                </a:tblPr>
                <a:tblGrid>
                  <a:gridCol w="1837125">
                    <a:extLst>
                      <a:ext uri="{9D8B030D-6E8A-4147-A177-3AD203B41FA5}">
                        <a16:colId xmlns:a16="http://schemas.microsoft.com/office/drawing/2014/main" val="20001"/>
                      </a:ext>
                    </a:extLst>
                  </a:gridCol>
                </a:tblGrid>
                <a:tr h="569059">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Convene new or existing subcommittee or task team within HIV prevention or PrEP </a:t>
                        </a:r>
                        <a:r>
                          <a:rPr lang="en-US" sz="1100" b="1" i="0" u="none" strike="noStrike" cap="none" dirty="0">
                            <a:solidFill>
                              <a:srgbClr val="434343"/>
                            </a:solidFill>
                            <a:latin typeface="Calibri"/>
                            <a:ea typeface="Calibri"/>
                            <a:cs typeface="Calibri"/>
                            <a:sym typeface="Calibri"/>
                          </a:rPr>
                          <a:t>technical working group.</a:t>
                        </a:r>
                        <a:endParaRPr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Identify </a:t>
                        </a:r>
                        <a:r>
                          <a:rPr lang="en-US" sz="1100" b="1" i="0" u="none" strike="noStrike" cap="none" dirty="0">
                            <a:solidFill>
                              <a:srgbClr val="434343"/>
                            </a:solidFill>
                            <a:latin typeface="Calibri"/>
                            <a:ea typeface="Calibri"/>
                            <a:cs typeface="Calibri"/>
                            <a:sym typeface="Calibri"/>
                          </a:rPr>
                          <a:t>focus populations </a:t>
                        </a:r>
                        <a:r>
                          <a:rPr lang="en-US" sz="1100" b="0" i="0" u="none" strike="noStrike" cap="none" dirty="0">
                            <a:solidFill>
                              <a:srgbClr val="434343"/>
                            </a:solidFill>
                            <a:latin typeface="Calibri"/>
                            <a:ea typeface="Calibri"/>
                            <a:cs typeface="Calibri"/>
                            <a:sym typeface="Calibri"/>
                          </a:rPr>
                          <a:t>for ring use and set </a:t>
                        </a:r>
                        <a:r>
                          <a:rPr lang="en-US" sz="1100" b="1" i="0" u="none" strike="noStrike" cap="none" dirty="0">
                            <a:solidFill>
                              <a:srgbClr val="434343"/>
                            </a:solidFill>
                            <a:latin typeface="Calibri"/>
                            <a:ea typeface="Calibri"/>
                            <a:cs typeface="Calibri"/>
                            <a:sym typeface="Calibri"/>
                          </a:rPr>
                          <a:t>targets</a:t>
                        </a:r>
                        <a:r>
                          <a:rPr lang="en-US" sz="1100" b="0" i="0" u="none" strike="noStrike" cap="none" dirty="0">
                            <a:solidFill>
                              <a:srgbClr val="434343"/>
                            </a:solidFill>
                            <a:latin typeface="Calibri"/>
                            <a:ea typeface="Calibri"/>
                            <a:cs typeface="Calibri"/>
                            <a:sym typeface="Calibri"/>
                          </a:rPr>
                          <a:t> for  ring use.</a:t>
                        </a:r>
                        <a:endParaRPr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Engage </a:t>
                        </a:r>
                        <a:r>
                          <a:rPr lang="en-US" sz="1100" b="1" i="0" u="none" strike="noStrike" cap="none" dirty="0">
                            <a:solidFill>
                              <a:srgbClr val="434343"/>
                            </a:solidFill>
                            <a:latin typeface="Calibri"/>
                            <a:ea typeface="Calibri"/>
                            <a:cs typeface="Calibri"/>
                            <a:sym typeface="Calibri"/>
                          </a:rPr>
                          <a:t>community </a:t>
                        </a:r>
                        <a:r>
                          <a:rPr lang="en-US" sz="1100" b="0" i="0" u="none" strike="noStrike" cap="none" dirty="0">
                            <a:solidFill>
                              <a:srgbClr val="434343"/>
                            </a:solidFill>
                            <a:latin typeface="Calibri"/>
                            <a:ea typeface="Calibri"/>
                            <a:cs typeface="Calibri"/>
                            <a:sym typeface="Calibri"/>
                          </a:rPr>
                          <a:t>stakeholders</a:t>
                        </a:r>
                        <a:r>
                          <a:rPr lang="en-US" sz="1100" b="1" i="0" u="none" strike="noStrike" cap="none" dirty="0">
                            <a:solidFill>
                              <a:srgbClr val="434343"/>
                            </a:solidFill>
                            <a:latin typeface="Calibri"/>
                            <a:ea typeface="Calibri"/>
                            <a:cs typeface="Calibri"/>
                            <a:sym typeface="Calibri"/>
                          </a:rPr>
                          <a:t> </a:t>
                        </a:r>
                        <a:r>
                          <a:rPr lang="en-US" sz="1100" b="0" i="0" u="none" strike="noStrike" cap="none" dirty="0">
                            <a:solidFill>
                              <a:srgbClr val="434343"/>
                            </a:solidFill>
                            <a:latin typeface="Calibri"/>
                            <a:ea typeface="Calibri"/>
                            <a:cs typeface="Calibri"/>
                            <a:sym typeface="Calibri"/>
                          </a:rPr>
                          <a:t>to inform planning for ring rollout.</a:t>
                        </a:r>
                        <a:endParaRPr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impact, cost, and/or cost-effectiveness</a:t>
                        </a:r>
                        <a:r>
                          <a:rPr lang="en-US" sz="1100" b="1" i="0" u="none" strike="noStrike" cap="none" dirty="0">
                            <a:solidFill>
                              <a:srgbClr val="353535"/>
                            </a:solidFill>
                            <a:latin typeface="Calibri"/>
                            <a:ea typeface="Calibri"/>
                            <a:cs typeface="Calibri"/>
                            <a:sym typeface="Calibri"/>
                          </a:rPr>
                          <a:t> analyses </a:t>
                        </a:r>
                        <a:r>
                          <a:rPr lang="en-US" sz="1100" b="0" i="0" u="none" strike="noStrike" cap="none" dirty="0">
                            <a:solidFill>
                              <a:srgbClr val="353535"/>
                            </a:solidFill>
                            <a:latin typeface="Calibri"/>
                            <a:ea typeface="Calibri"/>
                            <a:cs typeface="Calibri"/>
                            <a:sym typeface="Calibri"/>
                          </a:rPr>
                          <a:t>to inform ring planning.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Include the ring in national HIV prevention and other relevant </a:t>
                        </a:r>
                        <a:r>
                          <a:rPr lang="en-US" sz="1100" b="1" i="0" u="none" strike="noStrike" cap="none" dirty="0">
                            <a:solidFill>
                              <a:srgbClr val="353535"/>
                            </a:solidFill>
                            <a:latin typeface="Calibri"/>
                            <a:ea typeface="Calibri"/>
                            <a:cs typeface="Calibri"/>
                            <a:sym typeface="Calibri"/>
                          </a:rPr>
                          <a:t>plans </a:t>
                        </a:r>
                        <a:r>
                          <a:rPr lang="en-US" sz="1100" b="0" i="0" u="none" strike="noStrike" cap="none" dirty="0">
                            <a:solidFill>
                              <a:srgbClr val="353535"/>
                            </a:solidFill>
                            <a:latin typeface="Calibri"/>
                            <a:ea typeface="Calibri"/>
                            <a:cs typeface="Calibri"/>
                            <a:sym typeface="Calibri"/>
                          </a:rPr>
                          <a:t>(e.g., FP).</a:t>
                        </a:r>
                        <a:endParaRPr b="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a:t>
                        </a:r>
                        <a:r>
                          <a:rPr lang="en-US" sz="1100" b="1" i="0" u="none" strike="noStrike" cap="none" dirty="0">
                            <a:solidFill>
                              <a:srgbClr val="353535"/>
                            </a:solidFill>
                            <a:latin typeface="Calibri"/>
                            <a:ea typeface="Calibri"/>
                            <a:cs typeface="Calibri"/>
                            <a:sym typeface="Calibri"/>
                          </a:rPr>
                          <a:t> implementation plan and budget </a:t>
                        </a:r>
                        <a:r>
                          <a:rPr lang="en-US" sz="1100" b="0" i="0" u="none" strike="noStrike" cap="none" dirty="0">
                            <a:solidFill>
                              <a:srgbClr val="353535"/>
                            </a:solidFill>
                            <a:latin typeface="Calibri"/>
                            <a:ea typeface="Calibri"/>
                            <a:cs typeface="Calibri"/>
                            <a:sym typeface="Calibri"/>
                          </a:rPr>
                          <a:t>to guide ring introduction and scale-up.</a:t>
                        </a:r>
                        <a:endParaRPr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8" name="Google Shape;362;p31">
              <a:extLst>
                <a:ext uri="{FF2B5EF4-FFF2-40B4-BE49-F238E27FC236}">
                  <a16:creationId xmlns:a16="http://schemas.microsoft.com/office/drawing/2014/main" id="{6CB654D4-919D-CB40-9746-44CA28C3B0BD}"/>
                </a:ext>
              </a:extLst>
            </p:cNvPr>
            <p:cNvSpPr/>
            <p:nvPr/>
          </p:nvSpPr>
          <p:spPr>
            <a:xfrm>
              <a:off x="3438692"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graphicFrame>
          <p:nvGraphicFramePr>
            <p:cNvPr id="49" name="Google Shape;363;p31">
              <a:extLst>
                <a:ext uri="{FF2B5EF4-FFF2-40B4-BE49-F238E27FC236}">
                  <a16:creationId xmlns:a16="http://schemas.microsoft.com/office/drawing/2014/main" id="{B44FC302-424D-6143-873B-1FA894A34BF3}"/>
                </a:ext>
              </a:extLst>
            </p:cNvPr>
            <p:cNvGraphicFramePr/>
            <p:nvPr>
              <p:extLst>
                <p:ext uri="{D42A27DB-BD31-4B8C-83A1-F6EECF244321}">
                  <p14:modId xmlns:p14="http://schemas.microsoft.com/office/powerpoint/2010/main" val="2426306424"/>
                </p:ext>
              </p:extLst>
            </p:nvPr>
          </p:nvGraphicFramePr>
          <p:xfrm>
            <a:off x="3415582" y="2841015"/>
            <a:ext cx="1837125" cy="2615183"/>
          </p:xfrm>
          <a:graphic>
            <a:graphicData uri="http://schemas.openxmlformats.org/drawingml/2006/table">
              <a:tbl>
                <a:tblPr>
                  <a:noFill/>
                </a:tblPr>
                <a:tblGrid>
                  <a:gridCol w="1837125">
                    <a:extLst>
                      <a:ext uri="{9D8B030D-6E8A-4147-A177-3AD203B41FA5}">
                        <a16:colId xmlns:a16="http://schemas.microsoft.com/office/drawing/2014/main" val="20001"/>
                      </a:ext>
                    </a:extLst>
                  </a:gridCol>
                </a:tblGrid>
                <a:tr h="643736">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Register</a:t>
                        </a:r>
                        <a:r>
                          <a:rPr lang="en-US" sz="1100" b="0" i="0" u="none" strike="noStrike" cap="none" dirty="0">
                            <a:solidFill>
                              <a:srgbClr val="353535"/>
                            </a:solidFill>
                            <a:latin typeface="Calibri"/>
                            <a:ea typeface="Calibri"/>
                            <a:cs typeface="Calibri"/>
                            <a:sym typeface="Calibri"/>
                          </a:rPr>
                          <a:t> the ring and include the ring on the national essential medicines list.</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3736">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Update </a:t>
                        </a:r>
                        <a:r>
                          <a:rPr lang="en-US" sz="1100" b="1" i="0" u="none" strike="noStrike" cap="none" dirty="0">
                            <a:solidFill>
                              <a:srgbClr val="434343"/>
                            </a:solidFill>
                            <a:latin typeface="Calibri"/>
                            <a:ea typeface="Calibri"/>
                            <a:cs typeface="Calibri"/>
                            <a:sym typeface="Calibri"/>
                          </a:rPr>
                          <a:t>supply chain guidelines and logistics systems </a:t>
                        </a:r>
                        <a:r>
                          <a:rPr lang="en-US" sz="1100" b="0" i="0" u="none" strike="noStrike" cap="none" dirty="0">
                            <a:solidFill>
                              <a:srgbClr val="434343"/>
                            </a:solidFill>
                            <a:latin typeface="Calibri"/>
                            <a:ea typeface="Calibri"/>
                            <a:cs typeface="Calibri"/>
                            <a:sym typeface="Calibri"/>
                          </a:rPr>
                          <a:t>to include the ring.  </a:t>
                        </a:r>
                        <a:endParaRPr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3736">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Conduct </a:t>
                        </a:r>
                        <a:r>
                          <a:rPr lang="en-US" sz="1100" b="1" i="0" u="none" strike="noStrike" cap="none" dirty="0">
                            <a:solidFill>
                              <a:srgbClr val="434343"/>
                            </a:solidFill>
                            <a:latin typeface="Calibri"/>
                            <a:ea typeface="Calibri"/>
                            <a:cs typeface="Calibri"/>
                            <a:sym typeface="Calibri"/>
                          </a:rPr>
                          <a:t>forecasting and/or quantification</a:t>
                        </a:r>
                        <a:r>
                          <a:rPr lang="en-US" sz="1100" b="0" i="0" u="none" strike="noStrike" cap="none" dirty="0">
                            <a:solidFill>
                              <a:srgbClr val="434343"/>
                            </a:solidFill>
                            <a:latin typeface="Calibri"/>
                            <a:ea typeface="Calibri"/>
                            <a:cs typeface="Calibri"/>
                            <a:sym typeface="Calibri"/>
                          </a:rPr>
                          <a:t> exercises to guide procurement of the ring.</a:t>
                        </a:r>
                        <a:endParaRPr b="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839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Calibri"/>
                            <a:ea typeface="Calibri"/>
                            <a:cs typeface="Calibri"/>
                            <a:sym typeface="Calibri"/>
                          </a:rPr>
                          <a:t>Establish</a:t>
                        </a:r>
                        <a:r>
                          <a:rPr lang="en-US" sz="1100" b="1" i="0" u="none" strike="noStrike" cap="none" dirty="0">
                            <a:solidFill>
                              <a:srgbClr val="434343"/>
                            </a:solidFill>
                            <a:latin typeface="Calibri"/>
                            <a:ea typeface="Calibri"/>
                            <a:cs typeface="Calibri"/>
                            <a:sym typeface="Calibri"/>
                          </a:rPr>
                          <a:t> procurement, commodity monitoring, and distribution systems </a:t>
                        </a:r>
                        <a:r>
                          <a:rPr lang="en-US" sz="1100" b="0" i="0" u="none" strike="noStrike" cap="none" dirty="0">
                            <a:solidFill>
                              <a:srgbClr val="434343"/>
                            </a:solidFill>
                            <a:latin typeface="Calibri"/>
                            <a:ea typeface="Calibri"/>
                            <a:cs typeface="Calibri"/>
                            <a:sym typeface="Calibri"/>
                          </a:rPr>
                          <a:t>to avoid stock-outs.</a:t>
                        </a:r>
                        <a:endParaRPr sz="1100" dirty="0">
                          <a:solidFill>
                            <a:srgbClr val="434343"/>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496204743"/>
                    </a:ext>
                  </a:extLst>
                </a:tr>
              </a:tbl>
            </a:graphicData>
          </a:graphic>
        </p:graphicFrame>
        <p:sp>
          <p:nvSpPr>
            <p:cNvPr id="50" name="Google Shape;364;p31">
              <a:extLst>
                <a:ext uri="{FF2B5EF4-FFF2-40B4-BE49-F238E27FC236}">
                  <a16:creationId xmlns:a16="http://schemas.microsoft.com/office/drawing/2014/main" id="{4CF4B013-9C4B-A846-A4B0-7D449DD4C180}"/>
                </a:ext>
              </a:extLst>
            </p:cNvPr>
            <p:cNvSpPr/>
            <p:nvPr/>
          </p:nvSpPr>
          <p:spPr>
            <a:xfrm>
              <a:off x="5602557"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algn="ctr"/>
              <a:r>
                <a:rPr lang="en-US" sz="1200" b="1" dirty="0">
                  <a:solidFill>
                    <a:srgbClr val="FFFFFF"/>
                  </a:solidFill>
                  <a:latin typeface="Calibri"/>
                  <a:ea typeface="Calibri"/>
                  <a:cs typeface="Calibri"/>
                  <a:sym typeface="Calibri"/>
                </a:rPr>
                <a:t>PrEP RING DELIVERY PLATFORMS </a:t>
              </a:r>
              <a:endParaRPr lang="en-US" sz="1200" dirty="0"/>
            </a:p>
          </p:txBody>
        </p:sp>
        <p:graphicFrame>
          <p:nvGraphicFramePr>
            <p:cNvPr id="51" name="Google Shape;365;p31">
              <a:extLst>
                <a:ext uri="{FF2B5EF4-FFF2-40B4-BE49-F238E27FC236}">
                  <a16:creationId xmlns:a16="http://schemas.microsoft.com/office/drawing/2014/main" id="{4A5C2BAC-7257-9844-ABCD-DBC67FFBAC24}"/>
                </a:ext>
              </a:extLst>
            </p:cNvPr>
            <p:cNvGraphicFramePr/>
            <p:nvPr>
              <p:extLst>
                <p:ext uri="{D42A27DB-BD31-4B8C-83A1-F6EECF244321}">
                  <p14:modId xmlns:p14="http://schemas.microsoft.com/office/powerpoint/2010/main" val="3856029748"/>
                </p:ext>
              </p:extLst>
            </p:nvPr>
          </p:nvGraphicFramePr>
          <p:xfrm>
            <a:off x="5579447" y="2841015"/>
            <a:ext cx="1837125" cy="3200375"/>
          </p:xfrm>
          <a:graphic>
            <a:graphicData uri="http://schemas.openxmlformats.org/drawingml/2006/table">
              <a:tbl>
                <a:tblPr>
                  <a:noFill/>
                </a:tblPr>
                <a:tblGrid>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Issue standard</a:t>
                        </a:r>
                        <a:r>
                          <a:rPr lang="en-US" sz="1100" b="1" i="0" u="none" strike="noStrike" cap="none" dirty="0">
                            <a:solidFill>
                              <a:srgbClr val="353535"/>
                            </a:solidFill>
                            <a:latin typeface="Calibri"/>
                            <a:ea typeface="Calibri"/>
                            <a:cs typeface="Calibri"/>
                            <a:sym typeface="Calibri"/>
                          </a:rPr>
                          <a:t> clinical guidelines </a:t>
                        </a:r>
                        <a:r>
                          <a:rPr lang="en-US" sz="1100" b="0" i="0" u="none" strike="noStrike" cap="none" dirty="0">
                            <a:solidFill>
                              <a:srgbClr val="353535"/>
                            </a:solidFill>
                            <a:latin typeface="Calibri"/>
                            <a:ea typeface="Calibri"/>
                            <a:cs typeface="Calibri"/>
                            <a:sym typeface="Calibri"/>
                          </a:rPr>
                          <a:t>for delivery and use of the ring.</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100" b="0" i="0" u="none" strike="noStrike" cap="none" dirty="0">
                            <a:solidFill>
                              <a:srgbClr val="353535"/>
                            </a:solidFill>
                            <a:latin typeface="Calibri"/>
                            <a:ea typeface="+mn-ea"/>
                            <a:cs typeface="Calibri"/>
                            <a:sym typeface="Arial"/>
                          </a:rPr>
                          <a:t>Dedicate resources to conduct regular </a:t>
                        </a:r>
                        <a:r>
                          <a:rPr lang="en-US" sz="11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143016634"/>
                    </a:ext>
                  </a:extLst>
                </a:tr>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Develop materials and conduct trainings on the ring for </a:t>
                        </a:r>
                        <a:r>
                          <a:rPr lang="en-US" sz="1100" b="1" i="0" u="none" strike="noStrike" cap="none" dirty="0">
                            <a:solidFill>
                              <a:srgbClr val="353535"/>
                            </a:solidFill>
                            <a:latin typeface="Calibri"/>
                            <a:ea typeface="Calibri"/>
                            <a:cs typeface="Calibri"/>
                            <a:sym typeface="Calibri"/>
                          </a:rPr>
                          <a:t>health care workers</a:t>
                        </a:r>
                        <a:r>
                          <a:rPr lang="en-US" sz="1100" b="0" i="0" u="none" strike="noStrike" cap="none" dirty="0">
                            <a:solidFill>
                              <a:srgbClr val="353535"/>
                            </a:solidFill>
                            <a:latin typeface="Calibri"/>
                            <a:ea typeface="Calibri"/>
                            <a:cs typeface="Calibri"/>
                            <a:sym typeface="Calibri"/>
                          </a:rPr>
                          <a:t>.</a:t>
                        </a:r>
                        <a:endParaRPr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Establish </a:t>
                        </a:r>
                        <a:r>
                          <a:rPr lang="en-US" sz="1100" b="1" i="0" u="none" strike="noStrike" cap="none" dirty="0">
                            <a:solidFill>
                              <a:srgbClr val="353535"/>
                            </a:solidFill>
                            <a:latin typeface="Calibri"/>
                            <a:ea typeface="Calibri"/>
                            <a:cs typeface="Calibri"/>
                            <a:sym typeface="Calibri"/>
                          </a:rPr>
                          <a:t>referral systems </a:t>
                        </a:r>
                        <a:r>
                          <a:rPr lang="en-US" sz="1100" b="0" i="0" u="none" strike="noStrike" cap="none" dirty="0">
                            <a:solidFill>
                              <a:srgbClr val="353535"/>
                            </a:solidFill>
                            <a:latin typeface="Calibri"/>
                            <a:ea typeface="Calibri"/>
                            <a:cs typeface="Calibri"/>
                            <a:sym typeface="Calibri"/>
                          </a:rPr>
                          <a:t>to link clients from other channels to sites dispensing the ring. </a:t>
                        </a:r>
                        <a:endParaRPr dirty="0"/>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Integrate support for </a:t>
                        </a:r>
                        <a:r>
                          <a:rPr lang="en-US" sz="1100" b="1" i="0" u="none" strike="noStrike" cap="none" dirty="0">
                            <a:solidFill>
                              <a:srgbClr val="353535"/>
                            </a:solidFill>
                            <a:latin typeface="Calibri"/>
                            <a:ea typeface="Calibri"/>
                            <a:cs typeface="Calibri"/>
                            <a:sym typeface="Calibri"/>
                          </a:rPr>
                          <a:t>partner communication</a:t>
                        </a:r>
                        <a:r>
                          <a:rPr lang="en-US" sz="1100" b="0" i="0" u="none" strike="noStrike" cap="none" dirty="0">
                            <a:solidFill>
                              <a:srgbClr val="353535"/>
                            </a:solidFill>
                            <a:latin typeface="Calibri"/>
                            <a:ea typeface="Calibri"/>
                            <a:cs typeface="Calibri"/>
                            <a:sym typeface="Calibri"/>
                          </a:rPr>
                          <a:t> and intimate partner violence (IPV).</a:t>
                        </a:r>
                        <a:endParaRPr sz="1100" b="0" i="0" u="none" strike="noStrike" cap="none" dirty="0">
                          <a:solidFill>
                            <a:srgbClr val="353535"/>
                          </a:solidFill>
                          <a:latin typeface="Calibri"/>
                          <a:ea typeface="Calibri"/>
                          <a:cs typeface="Calibri"/>
                          <a:sym typeface="Calibri"/>
                        </a:endParaRP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2" name="Google Shape;366;p31">
              <a:extLst>
                <a:ext uri="{FF2B5EF4-FFF2-40B4-BE49-F238E27FC236}">
                  <a16:creationId xmlns:a16="http://schemas.microsoft.com/office/drawing/2014/main" id="{CEF01910-E53D-A146-8D7F-D87C4465DD01}"/>
                </a:ext>
              </a:extLst>
            </p:cNvPr>
            <p:cNvSpPr/>
            <p:nvPr/>
          </p:nvSpPr>
          <p:spPr>
            <a:xfrm>
              <a:off x="7766422"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graphicFrame>
          <p:nvGraphicFramePr>
            <p:cNvPr id="53" name="Google Shape;367;p31">
              <a:extLst>
                <a:ext uri="{FF2B5EF4-FFF2-40B4-BE49-F238E27FC236}">
                  <a16:creationId xmlns:a16="http://schemas.microsoft.com/office/drawing/2014/main" id="{CD7114AC-A7D2-4F4B-9947-782D5250F579}"/>
                </a:ext>
              </a:extLst>
            </p:cNvPr>
            <p:cNvGraphicFramePr/>
            <p:nvPr>
              <p:extLst>
                <p:ext uri="{D42A27DB-BD31-4B8C-83A1-F6EECF244321}">
                  <p14:modId xmlns:p14="http://schemas.microsoft.com/office/powerpoint/2010/main" val="3228115850"/>
                </p:ext>
              </p:extLst>
            </p:nvPr>
          </p:nvGraphicFramePr>
          <p:xfrm>
            <a:off x="7743312" y="2841015"/>
            <a:ext cx="1837125" cy="3200375"/>
          </p:xfrm>
          <a:graphic>
            <a:graphicData uri="http://schemas.openxmlformats.org/drawingml/2006/table">
              <a:tbl>
                <a:tblPr>
                  <a:noFill/>
                </a:tblPr>
                <a:tblGrid>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implement </a:t>
                        </a:r>
                        <a:r>
                          <a:rPr lang="en-US" sz="1100" b="1" i="0" u="none" strike="noStrike" cap="none" dirty="0">
                            <a:solidFill>
                              <a:srgbClr val="353535"/>
                            </a:solidFill>
                            <a:latin typeface="Calibri"/>
                            <a:ea typeface="Calibri"/>
                            <a:cs typeface="Calibri"/>
                            <a:sym typeface="Calibri"/>
                          </a:rPr>
                          <a:t>demand creation strategies </a:t>
                        </a:r>
                        <a:r>
                          <a:rPr lang="en-US" sz="1100" b="0" i="0" u="none" strike="noStrike" cap="none" dirty="0">
                            <a:solidFill>
                              <a:srgbClr val="353535"/>
                            </a:solidFill>
                            <a:latin typeface="Calibri"/>
                            <a:ea typeface="Calibri"/>
                            <a:cs typeface="Calibri"/>
                            <a:sym typeface="Calibri"/>
                          </a:rPr>
                          <a:t>that include ring promotion.</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Address social norms/stigma to build </a:t>
                        </a:r>
                        <a:r>
                          <a:rPr lang="en-US" sz="1100" b="1" i="0" u="none" strike="noStrike" cap="none" dirty="0">
                            <a:solidFill>
                              <a:srgbClr val="353535"/>
                            </a:solidFill>
                            <a:latin typeface="Calibri"/>
                            <a:ea typeface="Calibri"/>
                            <a:cs typeface="Calibri"/>
                            <a:sym typeface="Calibri"/>
                          </a:rPr>
                          <a:t>community and partner acceptance</a:t>
                        </a:r>
                        <a:r>
                          <a:rPr lang="en-US" sz="1100" b="0" i="0" u="none" strike="noStrike" cap="none" dirty="0">
                            <a:solidFill>
                              <a:srgbClr val="353535"/>
                            </a:solidFill>
                            <a:latin typeface="Calibri"/>
                            <a:ea typeface="Calibri"/>
                            <a:cs typeface="Calibri"/>
                            <a:sym typeface="Calibri"/>
                          </a:rPr>
                          <a:t> of PrEP.</a:t>
                        </a:r>
                        <a:endParaRPr sz="1100" b="0" i="0" u="none" strike="noStrike" cap="none" dirty="0">
                          <a:solidFill>
                            <a:srgbClr val="353535"/>
                          </a:solidFill>
                          <a:latin typeface="Calibri"/>
                          <a:ea typeface="Calibri"/>
                          <a:cs typeface="Calibri"/>
                          <a:sym typeface="Calibri"/>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t>
                        </a:r>
                        <a:r>
                          <a:rPr lang="en-US" sz="1100" b="1" i="0" u="none" strike="noStrike" cap="none" dirty="0">
                            <a:solidFill>
                              <a:srgbClr val="353535"/>
                            </a:solidFill>
                            <a:latin typeface="Calibri"/>
                            <a:ea typeface="Calibri"/>
                            <a:cs typeface="Calibri"/>
                            <a:sym typeface="Calibri"/>
                          </a:rPr>
                          <a:t>information and tools for clients </a:t>
                        </a:r>
                        <a:r>
                          <a:rPr lang="en-US" sz="1100" b="0" i="0" u="none" strike="noStrike" cap="none" dirty="0">
                            <a:solidFill>
                              <a:srgbClr val="353535"/>
                            </a:solidFill>
                            <a:latin typeface="Calibri"/>
                            <a:ea typeface="Calibri"/>
                            <a:cs typeface="Calibri"/>
                            <a:sym typeface="Calibri"/>
                          </a:rPr>
                          <a:t>to guide product choice and support ring use.</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Support </a:t>
                        </a:r>
                        <a:r>
                          <a:rPr lang="en-US" sz="1100" b="1" i="0" u="none" strike="noStrike" cap="none" dirty="0">
                            <a:solidFill>
                              <a:srgbClr val="353535"/>
                            </a:solidFill>
                            <a:latin typeface="Calibri"/>
                            <a:ea typeface="Calibri"/>
                            <a:cs typeface="Calibri"/>
                            <a:sym typeface="Calibri"/>
                          </a:rPr>
                          <a:t>effective use and continuation</a:t>
                        </a:r>
                        <a:r>
                          <a:rPr lang="en-US" sz="1100" b="0" i="0" u="none" strike="noStrike" cap="none" dirty="0">
                            <a:solidFill>
                              <a:srgbClr val="353535"/>
                            </a:solidFill>
                            <a:latin typeface="Calibri"/>
                            <a:ea typeface="Calibri"/>
                            <a:cs typeface="Calibri"/>
                            <a:sym typeface="Calibri"/>
                          </a:rPr>
                          <a:t> for ring users.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Develop and communicate plans for sanitary </a:t>
                        </a:r>
                        <a:r>
                          <a:rPr lang="en-US" sz="1100" b="1" i="0" u="none" strike="noStrike" cap="none" dirty="0">
                            <a:solidFill>
                              <a:srgbClr val="353535"/>
                            </a:solidFill>
                            <a:latin typeface="Calibri"/>
                            <a:ea typeface="Calibri"/>
                            <a:cs typeface="Calibri"/>
                            <a:sym typeface="Calibri"/>
                          </a:rPr>
                          <a:t>disposal</a:t>
                        </a:r>
                        <a:r>
                          <a:rPr lang="en-US" sz="1100" b="0" i="0" u="none" strike="noStrike" cap="none" dirty="0">
                            <a:solidFill>
                              <a:srgbClr val="353535"/>
                            </a:solidFill>
                            <a:latin typeface="Calibri"/>
                            <a:ea typeface="Calibri"/>
                            <a:cs typeface="Calibri"/>
                            <a:sym typeface="Calibri"/>
                          </a:rPr>
                          <a:t> of used rings.</a:t>
                        </a:r>
                        <a:endParaRPr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4" name="Google Shape;368;p31">
              <a:extLst>
                <a:ext uri="{FF2B5EF4-FFF2-40B4-BE49-F238E27FC236}">
                  <a16:creationId xmlns:a16="http://schemas.microsoft.com/office/drawing/2014/main" id="{0340D0CC-64E7-044E-8AA2-98026ADD76F9}"/>
                </a:ext>
              </a:extLst>
            </p:cNvPr>
            <p:cNvSpPr/>
            <p:nvPr/>
          </p:nvSpPr>
          <p:spPr>
            <a:xfrm>
              <a:off x="9972959"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graphicFrame>
          <p:nvGraphicFramePr>
            <p:cNvPr id="55" name="Google Shape;369;p31">
              <a:extLst>
                <a:ext uri="{FF2B5EF4-FFF2-40B4-BE49-F238E27FC236}">
                  <a16:creationId xmlns:a16="http://schemas.microsoft.com/office/drawing/2014/main" id="{0FAB0D58-9F21-D640-ABD4-F4755F4BC992}"/>
                </a:ext>
              </a:extLst>
            </p:cNvPr>
            <p:cNvGraphicFramePr/>
            <p:nvPr>
              <p:extLst>
                <p:ext uri="{D42A27DB-BD31-4B8C-83A1-F6EECF244321}">
                  <p14:modId xmlns:p14="http://schemas.microsoft.com/office/powerpoint/2010/main" val="337530639"/>
                </p:ext>
              </p:extLst>
            </p:nvPr>
          </p:nvGraphicFramePr>
          <p:xfrm>
            <a:off x="9907177" y="2841015"/>
            <a:ext cx="1837125" cy="1920225"/>
          </p:xfrm>
          <a:graphic>
            <a:graphicData uri="http://schemas.openxmlformats.org/drawingml/2006/table">
              <a:tbl>
                <a:tblPr>
                  <a:noFill/>
                </a:tblPr>
                <a:tblGrid>
                  <a:gridCol w="18371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a:t>
                        </a:r>
                        <a:r>
                          <a:rPr lang="en-US" sz="1100" b="1" i="0" u="none" strike="noStrike" cap="none" dirty="0">
                            <a:solidFill>
                              <a:srgbClr val="353535"/>
                            </a:solidFill>
                            <a:latin typeface="Calibri"/>
                            <a:ea typeface="Calibri"/>
                            <a:cs typeface="Calibri"/>
                            <a:sym typeface="Calibri"/>
                          </a:rPr>
                          <a:t> monitoring tools</a:t>
                        </a:r>
                        <a:r>
                          <a:rPr lang="en-US" sz="1100" b="0" i="0" u="none" strike="noStrike" cap="none" dirty="0">
                            <a:solidFill>
                              <a:srgbClr val="353535"/>
                            </a:solidFill>
                            <a:latin typeface="Calibri"/>
                            <a:ea typeface="Calibri"/>
                            <a:cs typeface="Calibri"/>
                            <a:sym typeface="Calibri"/>
                          </a:rPr>
                          <a:t> to support data collection and analysis on ring use.</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 systems for </a:t>
                        </a:r>
                        <a:r>
                          <a:rPr lang="en-US" sz="1100" b="1" i="0" u="none" strike="noStrike" cap="none" dirty="0">
                            <a:solidFill>
                              <a:srgbClr val="353535"/>
                            </a:solidFill>
                            <a:latin typeface="Calibri"/>
                            <a:ea typeface="Calibri"/>
                            <a:cs typeface="Calibri"/>
                            <a:sym typeface="Calibri"/>
                          </a:rPr>
                          <a:t>pharmacovigilance</a:t>
                        </a:r>
                        <a:r>
                          <a:rPr lang="en-US" sz="1100" b="0" i="0" u="none" strike="noStrike" cap="none" dirty="0">
                            <a:solidFill>
                              <a:srgbClr val="353535"/>
                            </a:solidFill>
                            <a:latin typeface="Calibri"/>
                            <a:ea typeface="Calibri"/>
                            <a:cs typeface="Calibri"/>
                            <a:sym typeface="Calibri"/>
                          </a:rPr>
                          <a:t> and to monitor drug resistance. </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Conduct </a:t>
                        </a:r>
                        <a:r>
                          <a:rPr lang="en-US" sz="1100" b="1" i="0" u="none" strike="noStrike" cap="none" dirty="0">
                            <a:solidFill>
                              <a:srgbClr val="353535"/>
                            </a:solidFill>
                            <a:latin typeface="Calibri"/>
                            <a:ea typeface="Calibri"/>
                            <a:cs typeface="Calibri"/>
                            <a:sym typeface="Calibri"/>
                          </a:rPr>
                          <a:t>implementation science </a:t>
                        </a:r>
                        <a:r>
                          <a:rPr lang="en-US" sz="1100" b="0" i="0" u="none" strike="noStrike" cap="none" dirty="0">
                            <a:solidFill>
                              <a:srgbClr val="353535"/>
                            </a:solidFill>
                            <a:latin typeface="Calibri"/>
                            <a:ea typeface="Calibri"/>
                            <a:cs typeface="Calibri"/>
                            <a:sym typeface="Calibri"/>
                          </a:rPr>
                          <a:t>research to inform policy and programs.</a:t>
                        </a:r>
                        <a:endParaRPr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058CE3F9-FDDA-7646-9771-470BE1DD63E6}"/>
                </a:ext>
              </a:extLst>
            </p:cNvPr>
            <p:cNvSpPr txBox="1"/>
            <p:nvPr/>
          </p:nvSpPr>
          <p:spPr>
            <a:xfrm>
              <a:off x="1121664" y="2520348"/>
              <a:ext cx="10631424" cy="261610"/>
            </a:xfrm>
            <a:prstGeom prst="rect">
              <a:avLst/>
            </a:prstGeom>
            <a:solidFill>
              <a:schemeClr val="accent1">
                <a:lumMod val="20000"/>
                <a:lumOff val="80000"/>
              </a:schemeClr>
            </a:solidFill>
          </p:spPr>
          <p:txBody>
            <a:bodyPr wrap="square" rtlCol="0">
              <a:spAutoFit/>
            </a:bodyPr>
            <a:lstStyle/>
            <a:p>
              <a:pPr algn="ctr"/>
              <a:r>
                <a:rPr lang="en-US" sz="1100" dirty="0">
                  <a:solidFill>
                    <a:srgbClr val="353535"/>
                  </a:solidFill>
                  <a:latin typeface="Calibri"/>
                  <a:ea typeface="Calibri"/>
                  <a:cs typeface="Calibri"/>
                  <a:sym typeface="Calibri"/>
                </a:rPr>
                <a:t>Plans, systems, and processes to support service integration across priority delivery channels, including reproductive health/family planning and private sector providers/pharmacies  </a:t>
              </a:r>
              <a:endParaRPr lang="en-US" sz="1100" dirty="0"/>
            </a:p>
          </p:txBody>
        </p:sp>
      </p:grpSp>
    </p:spTree>
    <p:extLst>
      <p:ext uri="{BB962C8B-B14F-4D97-AF65-F5344CB8AC3E}">
        <p14:creationId xmlns:p14="http://schemas.microsoft.com/office/powerpoint/2010/main" val="314728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35D6-ED83-514C-AB1B-2319EE957044}"/>
              </a:ext>
            </a:extLst>
          </p:cNvPr>
          <p:cNvSpPr>
            <a:spLocks noGrp="1"/>
          </p:cNvSpPr>
          <p:nvPr>
            <p:ph type="title"/>
          </p:nvPr>
        </p:nvSpPr>
        <p:spPr/>
        <p:txBody>
          <a:bodyPr>
            <a:normAutofit fontScale="90000"/>
          </a:bodyPr>
          <a:lstStyle/>
          <a:p>
            <a:r>
              <a:rPr lang="en-GB" sz="3200" dirty="0">
                <a:latin typeface="Arial" panose="020B0604020202020204" pitchFamily="34" charset="0"/>
                <a:cs typeface="Arial" panose="020B0604020202020204" pitchFamily="34" charset="0"/>
              </a:rPr>
              <a:t>How to Use the Framework</a:t>
            </a:r>
            <a:endParaRPr lang="en-CH"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CD1330F-B59D-ED49-9FD4-D938F76411C5}"/>
              </a:ext>
            </a:extLst>
          </p:cNvPr>
          <p:cNvSpPr>
            <a:spLocks noGrp="1"/>
          </p:cNvSpPr>
          <p:nvPr>
            <p:ph type="body" sz="quarter" idx="13"/>
          </p:nvPr>
        </p:nvSpPr>
        <p:spPr>
          <a:xfrm>
            <a:off x="1228725" y="1497149"/>
            <a:ext cx="6427851" cy="690558"/>
          </a:xfrm>
          <a:noFill/>
        </p:spPr>
        <p:txBody>
          <a:bodyPr/>
          <a:lstStyle/>
          <a:p>
            <a:r>
              <a:rPr lang="en-US" sz="1400" dirty="0">
                <a:latin typeface="Arial" panose="020B0604020202020204" pitchFamily="34" charset="0"/>
                <a:cs typeface="Arial" panose="020B0604020202020204" pitchFamily="34" charset="0"/>
              </a:rPr>
              <a:t>For each element of the PrEP Ring Introduction Framework, you can assess ring introduction progress using the following categories: </a:t>
            </a:r>
          </a:p>
        </p:txBody>
      </p:sp>
      <p:grpSp>
        <p:nvGrpSpPr>
          <p:cNvPr id="8" name="Group 7">
            <a:extLst>
              <a:ext uri="{FF2B5EF4-FFF2-40B4-BE49-F238E27FC236}">
                <a16:creationId xmlns:a16="http://schemas.microsoft.com/office/drawing/2014/main" id="{CD41F3BE-8148-F547-B9F7-BC4C4AA3F0F4}"/>
              </a:ext>
            </a:extLst>
          </p:cNvPr>
          <p:cNvGrpSpPr/>
          <p:nvPr/>
        </p:nvGrpSpPr>
        <p:grpSpPr>
          <a:xfrm>
            <a:off x="1362904" y="2382973"/>
            <a:ext cx="2099624" cy="740385"/>
            <a:chOff x="1449458" y="2340777"/>
            <a:chExt cx="2099624" cy="740385"/>
          </a:xfrm>
        </p:grpSpPr>
        <p:sp>
          <p:nvSpPr>
            <p:cNvPr id="12" name="Google Shape;352;p31">
              <a:extLst>
                <a:ext uri="{FF2B5EF4-FFF2-40B4-BE49-F238E27FC236}">
                  <a16:creationId xmlns:a16="http://schemas.microsoft.com/office/drawing/2014/main" id="{191785F9-9602-7F44-A592-FFB0B263D901}"/>
                </a:ext>
              </a:extLst>
            </p:cNvPr>
            <p:cNvSpPr/>
            <p:nvPr/>
          </p:nvSpPr>
          <p:spPr>
            <a:xfrm>
              <a:off x="1449458" y="2453207"/>
              <a:ext cx="276245" cy="2701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6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5;p31">
              <a:extLst>
                <a:ext uri="{FF2B5EF4-FFF2-40B4-BE49-F238E27FC236}">
                  <a16:creationId xmlns:a16="http://schemas.microsoft.com/office/drawing/2014/main" id="{F9F40379-81B1-B443-85BA-8826D799400D}"/>
                </a:ext>
              </a:extLst>
            </p:cNvPr>
            <p:cNvSpPr/>
            <p:nvPr/>
          </p:nvSpPr>
          <p:spPr>
            <a:xfrm>
              <a:off x="1795067" y="2340777"/>
              <a:ext cx="1754015" cy="74038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400" b="1" i="0" u="none" strike="noStrike" cap="none" dirty="0">
                  <a:latin typeface="Arial" panose="020B0604020202020204" pitchFamily="34" charset="0"/>
                  <a:ea typeface="Calibri"/>
                  <a:cs typeface="Arial" panose="020B0604020202020204" pitchFamily="34" charset="0"/>
                  <a:sym typeface="Calibri"/>
                </a:rPr>
                <a:t>Opportunity to easily build on oral PrEP rollout </a:t>
              </a:r>
            </a:p>
          </p:txBody>
        </p:sp>
      </p:grpSp>
      <p:grpSp>
        <p:nvGrpSpPr>
          <p:cNvPr id="7" name="Group 6">
            <a:extLst>
              <a:ext uri="{FF2B5EF4-FFF2-40B4-BE49-F238E27FC236}">
                <a16:creationId xmlns:a16="http://schemas.microsoft.com/office/drawing/2014/main" id="{9040D9AE-0AEA-EC43-895B-A1C9D3272473}"/>
              </a:ext>
            </a:extLst>
          </p:cNvPr>
          <p:cNvGrpSpPr/>
          <p:nvPr/>
        </p:nvGrpSpPr>
        <p:grpSpPr>
          <a:xfrm>
            <a:off x="1362897" y="3517405"/>
            <a:ext cx="2575119" cy="797475"/>
            <a:chOff x="1449451" y="3145446"/>
            <a:chExt cx="2575119" cy="797475"/>
          </a:xfrm>
        </p:grpSpPr>
        <p:sp>
          <p:nvSpPr>
            <p:cNvPr id="14" name="Google Shape;354;p31">
              <a:extLst>
                <a:ext uri="{FF2B5EF4-FFF2-40B4-BE49-F238E27FC236}">
                  <a16:creationId xmlns:a16="http://schemas.microsoft.com/office/drawing/2014/main" id="{45537DA8-2E64-5C4F-BBA7-D2174D49634C}"/>
                </a:ext>
              </a:extLst>
            </p:cNvPr>
            <p:cNvSpPr/>
            <p:nvPr/>
          </p:nvSpPr>
          <p:spPr>
            <a:xfrm>
              <a:off x="1449451" y="3239854"/>
              <a:ext cx="276245" cy="270163"/>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chemeClr val="accent1">
                    <a:lumMod val="40000"/>
                    <a:lumOff val="60000"/>
                  </a:schemeClr>
                </a:solidFill>
                <a:latin typeface="Arial" panose="020B0604020202020204" pitchFamily="34" charset="0"/>
                <a:ea typeface="Calibri"/>
                <a:cs typeface="Arial" panose="020B0604020202020204" pitchFamily="34" charset="0"/>
                <a:sym typeface="Calibri"/>
              </a:endParaRPr>
            </a:p>
          </p:txBody>
        </p:sp>
        <p:sp>
          <p:nvSpPr>
            <p:cNvPr id="16" name="Google Shape;356;p31">
              <a:extLst>
                <a:ext uri="{FF2B5EF4-FFF2-40B4-BE49-F238E27FC236}">
                  <a16:creationId xmlns:a16="http://schemas.microsoft.com/office/drawing/2014/main" id="{E4C1C548-C8CC-974F-95A8-36864FD1B072}"/>
                </a:ext>
              </a:extLst>
            </p:cNvPr>
            <p:cNvSpPr/>
            <p:nvPr/>
          </p:nvSpPr>
          <p:spPr>
            <a:xfrm>
              <a:off x="1774463" y="3145446"/>
              <a:ext cx="2250107" cy="79747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400" b="1" i="0" u="none" strike="noStrike" cap="none" dirty="0">
                  <a:latin typeface="Arial" panose="020B0604020202020204" pitchFamily="34" charset="0"/>
                  <a:ea typeface="Calibri"/>
                  <a:cs typeface="Arial" panose="020B0604020202020204" pitchFamily="34" charset="0"/>
                  <a:sym typeface="Calibri"/>
                </a:rPr>
                <a:t>Will require new effort, but no anticipated challenges</a:t>
              </a:r>
            </a:p>
          </p:txBody>
        </p:sp>
      </p:grpSp>
      <p:grpSp>
        <p:nvGrpSpPr>
          <p:cNvPr id="6" name="Group 5">
            <a:extLst>
              <a:ext uri="{FF2B5EF4-FFF2-40B4-BE49-F238E27FC236}">
                <a16:creationId xmlns:a16="http://schemas.microsoft.com/office/drawing/2014/main" id="{F09FD1C0-8700-2843-AA34-AB63805EE261}"/>
              </a:ext>
            </a:extLst>
          </p:cNvPr>
          <p:cNvGrpSpPr/>
          <p:nvPr/>
        </p:nvGrpSpPr>
        <p:grpSpPr>
          <a:xfrm>
            <a:off x="1362898" y="4561214"/>
            <a:ext cx="2233742" cy="752986"/>
            <a:chOff x="1449452" y="3967023"/>
            <a:chExt cx="2233742" cy="752986"/>
          </a:xfrm>
        </p:grpSpPr>
        <p:sp>
          <p:nvSpPr>
            <p:cNvPr id="13" name="Google Shape;353;p31">
              <a:extLst>
                <a:ext uri="{FF2B5EF4-FFF2-40B4-BE49-F238E27FC236}">
                  <a16:creationId xmlns:a16="http://schemas.microsoft.com/office/drawing/2014/main" id="{D63FDBAD-9D71-9646-A8C2-0734A9170325}"/>
                </a:ext>
              </a:extLst>
            </p:cNvPr>
            <p:cNvSpPr/>
            <p:nvPr/>
          </p:nvSpPr>
          <p:spPr>
            <a:xfrm>
              <a:off x="1449452" y="4073622"/>
              <a:ext cx="276245" cy="270163"/>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7" name="Google Shape;357;p31">
              <a:extLst>
                <a:ext uri="{FF2B5EF4-FFF2-40B4-BE49-F238E27FC236}">
                  <a16:creationId xmlns:a16="http://schemas.microsoft.com/office/drawing/2014/main" id="{494E1EFC-1274-B045-A98D-D2CE2EECF069}"/>
                </a:ext>
              </a:extLst>
            </p:cNvPr>
            <p:cNvSpPr txBox="1"/>
            <p:nvPr/>
          </p:nvSpPr>
          <p:spPr>
            <a:xfrm>
              <a:off x="1774464" y="3967023"/>
              <a:ext cx="1908730" cy="75298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400" b="1" dirty="0">
                  <a:latin typeface="Arial" panose="020B0604020202020204" pitchFamily="34" charset="0"/>
                  <a:ea typeface="Calibri"/>
                  <a:cs typeface="Arial" panose="020B0604020202020204" pitchFamily="34" charset="0"/>
                  <a:sym typeface="Calibri"/>
                </a:rPr>
                <a:t>Requires significant consideration specifically for the PrEP ring </a:t>
              </a:r>
            </a:p>
          </p:txBody>
        </p:sp>
      </p:grpSp>
      <p:sp>
        <p:nvSpPr>
          <p:cNvPr id="20" name="Slide Number Placeholder 26">
            <a:extLst>
              <a:ext uri="{FF2B5EF4-FFF2-40B4-BE49-F238E27FC236}">
                <a16:creationId xmlns:a16="http://schemas.microsoft.com/office/drawing/2014/main" id="{D87B2162-910B-E943-9D5B-31D280061542}"/>
              </a:ext>
            </a:extLst>
          </p:cNvPr>
          <p:cNvSpPr>
            <a:spLocks noGrp="1"/>
          </p:cNvSpPr>
          <p:nvPr>
            <p:ph type="sldNum" sz="quarter" idx="4"/>
          </p:nvPr>
        </p:nvSpPr>
        <p:spPr>
          <a:xfrm>
            <a:off x="9007208" y="6356350"/>
            <a:ext cx="2743200" cy="365125"/>
          </a:xfrm>
        </p:spPr>
        <p:txBody>
          <a:bodyPr/>
          <a:lstStyle/>
          <a:p>
            <a:fld id="{282D8E3E-8532-C943-903F-91E14D4CAD95}"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B2746A12-5EC2-E149-BAF2-153F338E7A42}"/>
              </a:ext>
            </a:extLst>
          </p:cNvPr>
          <p:cNvSpPr txBox="1">
            <a:spLocks/>
          </p:cNvSpPr>
          <p:nvPr/>
        </p:nvSpPr>
        <p:spPr>
          <a:xfrm>
            <a:off x="1228725" y="5953886"/>
            <a:ext cx="6281547" cy="690558"/>
          </a:xfrm>
          <a:prstGeom prst="rect">
            <a:avLst/>
          </a:prstGeom>
          <a:noFill/>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lvl="0" defTabSz="457200">
              <a:spcAft>
                <a:spcPts val="1500"/>
              </a:spcAft>
              <a:buClrTx/>
              <a:tabLst>
                <a:tab pos="109538" algn="l"/>
              </a:tabLst>
              <a:defRPr/>
            </a:pPr>
            <a:r>
              <a:rPr lang="en-US" sz="1400" dirty="0">
                <a:latin typeface="Arial" panose="020B0604020202020204" pitchFamily="34" charset="0"/>
                <a:cs typeface="Arial" panose="020B0604020202020204" pitchFamily="34" charset="0"/>
              </a:rPr>
              <a:t>These categories were defined based on interviews and research on efforts to introduce oral PrEP and early work to introduce the PrEP ring.</a:t>
            </a:r>
          </a:p>
        </p:txBody>
      </p:sp>
      <p:sp>
        <p:nvSpPr>
          <p:cNvPr id="28" name="Google Shape;355;p31">
            <a:extLst>
              <a:ext uri="{FF2B5EF4-FFF2-40B4-BE49-F238E27FC236}">
                <a16:creationId xmlns:a16="http://schemas.microsoft.com/office/drawing/2014/main" id="{0BD03EB7-9CFE-814D-8EEC-85F18ABFB922}"/>
              </a:ext>
            </a:extLst>
          </p:cNvPr>
          <p:cNvSpPr/>
          <p:nvPr/>
        </p:nvSpPr>
        <p:spPr>
          <a:xfrm>
            <a:off x="3792686" y="3519164"/>
            <a:ext cx="6946174" cy="740385"/>
          </a:xfrm>
          <a:prstGeom prst="rect">
            <a:avLst/>
          </a:prstGeom>
          <a:noFill/>
          <a:ln>
            <a:noFill/>
          </a:ln>
        </p:spPr>
        <p:txBody>
          <a:bodyPr spcFirstLastPara="1" wrap="square" lIns="91425" tIns="45700" rIns="91425" bIns="45700" anchor="t" anchorCtr="0">
            <a:noAutofit/>
          </a:bodyPr>
          <a:lstStyle/>
          <a:p>
            <a:pPr>
              <a:lnSpc>
                <a:spcPct val="110000"/>
              </a:lnSpc>
              <a:spcBef>
                <a:spcPts val="600"/>
              </a:spcBef>
              <a:buClr>
                <a:srgbClr val="595959"/>
              </a:buClr>
              <a:buSzPts val="1100"/>
            </a:pPr>
            <a:r>
              <a:rPr lang="en-US" sz="1400" dirty="0">
                <a:solidFill>
                  <a:schemeClr val="tx1">
                    <a:lumMod val="50000"/>
                    <a:lumOff val="50000"/>
                  </a:schemeClr>
                </a:solidFill>
                <a:latin typeface="Arial" panose="020B0604020202020204" pitchFamily="34" charset="0"/>
                <a:ea typeface="Calibri"/>
                <a:cs typeface="Arial" panose="020B0604020202020204" pitchFamily="34" charset="0"/>
                <a:sym typeface="Calibri"/>
              </a:rPr>
              <a:t>Stakeholders recognize efforts to introduce the ring will be distinct and different from what was needed to introduce oral PrEP but do not anticipate any significant challenges.</a:t>
            </a:r>
          </a:p>
        </p:txBody>
      </p:sp>
      <p:sp>
        <p:nvSpPr>
          <p:cNvPr id="29" name="Google Shape;355;p31">
            <a:extLst>
              <a:ext uri="{FF2B5EF4-FFF2-40B4-BE49-F238E27FC236}">
                <a16:creationId xmlns:a16="http://schemas.microsoft.com/office/drawing/2014/main" id="{B6AC265C-A7DA-6E47-A3BC-A24967AF3E1F}"/>
              </a:ext>
            </a:extLst>
          </p:cNvPr>
          <p:cNvSpPr/>
          <p:nvPr/>
        </p:nvSpPr>
        <p:spPr>
          <a:xfrm>
            <a:off x="3787924" y="4589725"/>
            <a:ext cx="6946174" cy="740385"/>
          </a:xfrm>
          <a:prstGeom prst="rect">
            <a:avLst/>
          </a:prstGeom>
          <a:noFill/>
          <a:ln>
            <a:noFill/>
          </a:ln>
        </p:spPr>
        <p:txBody>
          <a:bodyPr spcFirstLastPara="1" wrap="square" lIns="91425" tIns="45700" rIns="91425" bIns="45700" anchor="t" anchorCtr="0">
            <a:noAutofit/>
          </a:bodyPr>
          <a:lstStyle/>
          <a:p>
            <a:pPr lvl="0">
              <a:lnSpc>
                <a:spcPct val="110000"/>
              </a:lnSpc>
              <a:spcBef>
                <a:spcPts val="600"/>
              </a:spcBef>
              <a:buClr>
                <a:srgbClr val="595959"/>
              </a:buClr>
              <a:buSzPts val="1100"/>
            </a:pPr>
            <a:r>
              <a:rPr lang="en-US" sz="1400" dirty="0">
                <a:solidFill>
                  <a:schemeClr val="tx1">
                    <a:lumMod val="50000"/>
                    <a:lumOff val="50000"/>
                  </a:schemeClr>
                </a:solidFill>
                <a:latin typeface="Arial" panose="020B0604020202020204" pitchFamily="34" charset="0"/>
                <a:cs typeface="Arial" panose="020B0604020202020204" pitchFamily="34" charset="0"/>
                <a:sym typeface="Calibri"/>
              </a:rPr>
              <a:t>Stakeholders expect introduction of the ring will require establishing new systems and/or overcoming significant challenges that are distinct from those encountered with the introduction of oral PrEP or are ongoing challenges with the scale-up of oral PrEP.</a:t>
            </a:r>
            <a:endParaRPr lang="en-US" sz="1400" dirty="0">
              <a:solidFill>
                <a:schemeClr val="tx1">
                  <a:lumMod val="50000"/>
                  <a:lumOff val="50000"/>
                </a:schemeClr>
              </a:solidFill>
              <a:latin typeface="Arial" panose="020B0604020202020204" pitchFamily="34" charset="0"/>
              <a:ea typeface="Arial"/>
              <a:cs typeface="Arial" panose="020B0604020202020204" pitchFamily="34" charset="0"/>
              <a:sym typeface="Arial"/>
            </a:endParaRPr>
          </a:p>
        </p:txBody>
      </p:sp>
      <p:sp>
        <p:nvSpPr>
          <p:cNvPr id="30" name="Google Shape;355;p31">
            <a:extLst>
              <a:ext uri="{FF2B5EF4-FFF2-40B4-BE49-F238E27FC236}">
                <a16:creationId xmlns:a16="http://schemas.microsoft.com/office/drawing/2014/main" id="{1D0A2321-4720-7146-97FA-598FD75C1324}"/>
              </a:ext>
            </a:extLst>
          </p:cNvPr>
          <p:cNvSpPr/>
          <p:nvPr/>
        </p:nvSpPr>
        <p:spPr>
          <a:xfrm>
            <a:off x="3787924" y="2382973"/>
            <a:ext cx="6946174" cy="740385"/>
          </a:xfrm>
          <a:prstGeom prst="rect">
            <a:avLst/>
          </a:prstGeom>
          <a:noFill/>
          <a:ln>
            <a:noFill/>
          </a:ln>
        </p:spPr>
        <p:txBody>
          <a:bodyPr spcFirstLastPara="1" wrap="square" lIns="91425" tIns="45700" rIns="91425" bIns="45700" anchor="t" anchorCtr="0">
            <a:noAutofit/>
          </a:bodyPr>
          <a:lstStyle/>
          <a:p>
            <a:pPr lvl="0">
              <a:lnSpc>
                <a:spcPct val="110000"/>
              </a:lnSpc>
              <a:spcBef>
                <a:spcPts val="600"/>
              </a:spcBef>
              <a:buClr>
                <a:srgbClr val="595959"/>
              </a:buClr>
              <a:buSzPts val="1100"/>
            </a:pPr>
            <a:r>
              <a:rPr lang="en-US" sz="1400" dirty="0">
                <a:solidFill>
                  <a:schemeClr val="tx1">
                    <a:lumMod val="50000"/>
                    <a:lumOff val="50000"/>
                  </a:schemeClr>
                </a:solidFill>
                <a:latin typeface="Arial" panose="020B0604020202020204" pitchFamily="34" charset="0"/>
                <a:ea typeface="Calibri"/>
                <a:cs typeface="Arial" panose="020B0604020202020204" pitchFamily="34" charset="0"/>
                <a:sym typeface="Calibri"/>
              </a:rPr>
              <a:t>Stakeholders anticipate relatively easy integration of the ring into existing systems and processes that were initially established for oral PrEP (e.g., existing task forces, provider training, and demand creation campaigns).</a:t>
            </a:r>
            <a:endParaRPr lang="en-US" sz="1400" i="1" dirty="0">
              <a:solidFill>
                <a:schemeClr val="tx1">
                  <a:lumMod val="50000"/>
                  <a:lumOff val="50000"/>
                </a:schemeClr>
              </a:solidFill>
              <a:latin typeface="Arial" panose="020B0604020202020204" pitchFamily="34" charset="0"/>
              <a:ea typeface="Calibri"/>
              <a:cs typeface="Arial" panose="020B0604020202020204" pitchFamily="34" charset="0"/>
              <a:sym typeface="Calibri"/>
            </a:endParaRPr>
          </a:p>
        </p:txBody>
      </p:sp>
      <p:cxnSp>
        <p:nvCxnSpPr>
          <p:cNvPr id="32" name="Straight Connector 31">
            <a:extLst>
              <a:ext uri="{FF2B5EF4-FFF2-40B4-BE49-F238E27FC236}">
                <a16:creationId xmlns:a16="http://schemas.microsoft.com/office/drawing/2014/main" id="{0A5E7F8E-1034-3F4B-A2AE-D631142C9619}"/>
              </a:ext>
            </a:extLst>
          </p:cNvPr>
          <p:cNvCxnSpPr/>
          <p:nvPr/>
        </p:nvCxnSpPr>
        <p:spPr>
          <a:xfrm>
            <a:off x="1362897" y="3429000"/>
            <a:ext cx="9731823" cy="0"/>
          </a:xfrm>
          <a:prstGeom prst="line">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C2028F-68A4-1A40-950C-F0F4678D9833}"/>
              </a:ext>
            </a:extLst>
          </p:cNvPr>
          <p:cNvCxnSpPr/>
          <p:nvPr/>
        </p:nvCxnSpPr>
        <p:spPr>
          <a:xfrm>
            <a:off x="1362897" y="4514088"/>
            <a:ext cx="9731823" cy="0"/>
          </a:xfrm>
          <a:prstGeom prst="line">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5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6CCFF6-B88E-4C4E-9633-1F735FB96D00}"/>
              </a:ext>
            </a:extLst>
          </p:cNvPr>
          <p:cNvPicPr>
            <a:picLocks noChangeAspect="1"/>
          </p:cNvPicPr>
          <p:nvPr/>
        </p:nvPicPr>
        <p:blipFill>
          <a:blip r:embed="rId3"/>
          <a:stretch>
            <a:fillRect/>
          </a:stretch>
        </p:blipFill>
        <p:spPr>
          <a:xfrm>
            <a:off x="3022190" y="1911539"/>
            <a:ext cx="8720760" cy="3713672"/>
          </a:xfrm>
          <a:prstGeom prst="rect">
            <a:avLst/>
          </a:prstGeom>
        </p:spPr>
      </p:pic>
      <p:sp>
        <p:nvSpPr>
          <p:cNvPr id="3" name="Title 2">
            <a:extLst>
              <a:ext uri="{FF2B5EF4-FFF2-40B4-BE49-F238E27FC236}">
                <a16:creationId xmlns:a16="http://schemas.microsoft.com/office/drawing/2014/main" id="{C1163547-B030-6146-BD52-5A124E899804}"/>
              </a:ext>
            </a:extLst>
          </p:cNvPr>
          <p:cNvSpPr>
            <a:spLocks noGrp="1"/>
          </p:cNvSpPr>
          <p:nvPr>
            <p:ph type="title"/>
          </p:nvPr>
        </p:nvSpPr>
        <p:spPr/>
        <p:txBody>
          <a:bodyPr>
            <a:normAutofit fontScale="90000"/>
          </a:bodyPr>
          <a:lstStyle/>
          <a:p>
            <a:r>
              <a:rPr lang="en-CH" sz="3200" dirty="0"/>
              <a:t>How to </a:t>
            </a:r>
            <a:r>
              <a:rPr lang="en-US" sz="3200" dirty="0"/>
              <a:t>Complete the Following Slides</a:t>
            </a:r>
            <a:endParaRPr lang="en-CH" sz="3200" dirty="0"/>
          </a:p>
        </p:txBody>
      </p:sp>
      <p:sp>
        <p:nvSpPr>
          <p:cNvPr id="54" name="Rectangular Callout 53">
            <a:extLst>
              <a:ext uri="{FF2B5EF4-FFF2-40B4-BE49-F238E27FC236}">
                <a16:creationId xmlns:a16="http://schemas.microsoft.com/office/drawing/2014/main" id="{ED8A10F2-F53A-1B42-A142-3170B048003D}"/>
              </a:ext>
            </a:extLst>
          </p:cNvPr>
          <p:cNvSpPr/>
          <p:nvPr/>
        </p:nvSpPr>
        <p:spPr>
          <a:xfrm>
            <a:off x="1228724" y="2182368"/>
            <a:ext cx="1706505" cy="1084934"/>
          </a:xfrm>
          <a:prstGeom prst="wedgeRectCallout">
            <a:avLst>
              <a:gd name="adj1" fmla="val 69508"/>
              <a:gd name="adj2" fmla="val 17343"/>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rPr>
              <a:t>These readiness factors correspond to each section of the Framework.</a:t>
            </a:r>
          </a:p>
        </p:txBody>
      </p:sp>
      <p:sp>
        <p:nvSpPr>
          <p:cNvPr id="56" name="Rectangular Callout 55">
            <a:extLst>
              <a:ext uri="{FF2B5EF4-FFF2-40B4-BE49-F238E27FC236}">
                <a16:creationId xmlns:a16="http://schemas.microsoft.com/office/drawing/2014/main" id="{5F935B8A-1BA9-2C46-9912-95CD2EFC77B8}"/>
              </a:ext>
            </a:extLst>
          </p:cNvPr>
          <p:cNvSpPr/>
          <p:nvPr/>
        </p:nvSpPr>
        <p:spPr>
          <a:xfrm>
            <a:off x="665144" y="3493036"/>
            <a:ext cx="2183126" cy="1737332"/>
          </a:xfrm>
          <a:prstGeom prst="wedgeRectCallout">
            <a:avLst>
              <a:gd name="adj1" fmla="val 61792"/>
              <a:gd name="adj2" fmla="val -35743"/>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rPr>
              <a:t>The components can be assessed according to the color key below. Ratings are meant to indicate relative progress. See slide 24 to guide your assessment.</a:t>
            </a:r>
          </a:p>
        </p:txBody>
      </p:sp>
      <p:sp>
        <p:nvSpPr>
          <p:cNvPr id="14" name="Slide Number Placeholder 26">
            <a:extLst>
              <a:ext uri="{FF2B5EF4-FFF2-40B4-BE49-F238E27FC236}">
                <a16:creationId xmlns:a16="http://schemas.microsoft.com/office/drawing/2014/main" id="{C91CCE2B-169D-2F42-AB75-2BE4C4F155B1}"/>
              </a:ext>
            </a:extLst>
          </p:cNvPr>
          <p:cNvSpPr>
            <a:spLocks noGrp="1"/>
          </p:cNvSpPr>
          <p:nvPr>
            <p:ph type="sldNum" sz="quarter" idx="4"/>
          </p:nvPr>
        </p:nvSpPr>
        <p:spPr>
          <a:xfrm>
            <a:off x="9007208" y="6356350"/>
            <a:ext cx="2743200" cy="365125"/>
          </a:xfrm>
        </p:spPr>
        <p:txBody>
          <a:bodyPr/>
          <a:lstStyle/>
          <a:p>
            <a:fld id="{282D8E3E-8532-C943-903F-91E14D4CAD95}" type="slidenum">
              <a:rPr lang="en-US" smtClean="0"/>
              <a:pPr/>
              <a:t>25</a:t>
            </a:fld>
            <a:endParaRPr lang="en-US" dirty="0"/>
          </a:p>
        </p:txBody>
      </p:sp>
      <p:sp>
        <p:nvSpPr>
          <p:cNvPr id="5" name="Text Placeholder 4">
            <a:extLst>
              <a:ext uri="{FF2B5EF4-FFF2-40B4-BE49-F238E27FC236}">
                <a16:creationId xmlns:a16="http://schemas.microsoft.com/office/drawing/2014/main" id="{5779FD8E-A78B-AC46-81D0-20CC59216D0A}"/>
              </a:ext>
            </a:extLst>
          </p:cNvPr>
          <p:cNvSpPr>
            <a:spLocks noGrp="1"/>
          </p:cNvSpPr>
          <p:nvPr>
            <p:ph type="body" sz="quarter" idx="13"/>
          </p:nvPr>
        </p:nvSpPr>
        <p:spPr>
          <a:xfrm>
            <a:off x="1228725" y="1324589"/>
            <a:ext cx="10152063" cy="740130"/>
          </a:xfrm>
        </p:spPr>
        <p:txBody>
          <a:bodyPr/>
          <a:lstStyle/>
          <a:p>
            <a:r>
              <a:rPr lang="en-GB" dirty="0">
                <a:solidFill>
                  <a:schemeClr val="tx1">
                    <a:lumMod val="50000"/>
                  </a:schemeClr>
                </a:solidFill>
                <a:latin typeface="Arial" panose="020B0604020202020204" pitchFamily="34" charset="0"/>
                <a:cs typeface="Arial" panose="020B0604020202020204" pitchFamily="34" charset="0"/>
              </a:rPr>
              <a:t>For each section of the Framework, input the data you collected during the stakeholder interviews into the templates on the following slides. </a:t>
            </a:r>
          </a:p>
        </p:txBody>
      </p:sp>
      <p:sp>
        <p:nvSpPr>
          <p:cNvPr id="55" name="Rectangular Callout 54">
            <a:extLst>
              <a:ext uri="{FF2B5EF4-FFF2-40B4-BE49-F238E27FC236}">
                <a16:creationId xmlns:a16="http://schemas.microsoft.com/office/drawing/2014/main" id="{A5F3ADB8-2BB5-294A-8007-E0625F330C4C}"/>
              </a:ext>
            </a:extLst>
          </p:cNvPr>
          <p:cNvSpPr/>
          <p:nvPr/>
        </p:nvSpPr>
        <p:spPr>
          <a:xfrm>
            <a:off x="5819721" y="5344347"/>
            <a:ext cx="5418900" cy="1202370"/>
          </a:xfrm>
          <a:prstGeom prst="wedgeRectCallout">
            <a:avLst>
              <a:gd name="adj1" fmla="val -34502"/>
              <a:gd name="adj2" fmla="val -96395"/>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rPr>
              <a:t>This space provides room for a brief description of the current state of each component. Key points are included in the following slides to guide data synthesis. Also include key obstacles and/or considerations relevant to the readiness factors.</a:t>
            </a:r>
          </a:p>
        </p:txBody>
      </p:sp>
      <p:grpSp>
        <p:nvGrpSpPr>
          <p:cNvPr id="30" name="Group 29">
            <a:extLst>
              <a:ext uri="{FF2B5EF4-FFF2-40B4-BE49-F238E27FC236}">
                <a16:creationId xmlns:a16="http://schemas.microsoft.com/office/drawing/2014/main" id="{7281F378-29A3-D34C-A045-D4583A09C21D}"/>
              </a:ext>
            </a:extLst>
          </p:cNvPr>
          <p:cNvGrpSpPr/>
          <p:nvPr/>
        </p:nvGrpSpPr>
        <p:grpSpPr>
          <a:xfrm>
            <a:off x="999898" y="5686381"/>
            <a:ext cx="3696744" cy="991251"/>
            <a:chOff x="999898" y="5686381"/>
            <a:chExt cx="3696744" cy="991251"/>
          </a:xfrm>
        </p:grpSpPr>
        <p:grpSp>
          <p:nvGrpSpPr>
            <p:cNvPr id="9" name="Group 8">
              <a:extLst>
                <a:ext uri="{FF2B5EF4-FFF2-40B4-BE49-F238E27FC236}">
                  <a16:creationId xmlns:a16="http://schemas.microsoft.com/office/drawing/2014/main" id="{233F2864-542D-6541-960D-BA966405FB17}"/>
                </a:ext>
              </a:extLst>
            </p:cNvPr>
            <p:cNvGrpSpPr/>
            <p:nvPr/>
          </p:nvGrpSpPr>
          <p:grpSpPr>
            <a:xfrm>
              <a:off x="999898" y="5686381"/>
              <a:ext cx="3696744" cy="991251"/>
              <a:chOff x="835211" y="5839968"/>
              <a:chExt cx="4028005" cy="891179"/>
            </a:xfrm>
          </p:grpSpPr>
          <p:sp>
            <p:nvSpPr>
              <p:cNvPr id="27" name="Rectangle 26">
                <a:extLst>
                  <a:ext uri="{FF2B5EF4-FFF2-40B4-BE49-F238E27FC236}">
                    <a16:creationId xmlns:a16="http://schemas.microsoft.com/office/drawing/2014/main" id="{81951586-6964-314D-8EA8-3DF4CAF9420F}"/>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7" name="Rectangle 6">
                <a:extLst>
                  <a:ext uri="{FF2B5EF4-FFF2-40B4-BE49-F238E27FC236}">
                    <a16:creationId xmlns:a16="http://schemas.microsoft.com/office/drawing/2014/main" id="{CBF60C00-BE56-F645-827F-9E88DEB1FF1C}"/>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10" name="Group 9">
              <a:extLst>
                <a:ext uri="{FF2B5EF4-FFF2-40B4-BE49-F238E27FC236}">
                  <a16:creationId xmlns:a16="http://schemas.microsoft.com/office/drawing/2014/main" id="{4A6DB238-281C-8E40-B7AA-3888FCE4F262}"/>
                </a:ext>
              </a:extLst>
            </p:cNvPr>
            <p:cNvGrpSpPr/>
            <p:nvPr/>
          </p:nvGrpSpPr>
          <p:grpSpPr>
            <a:xfrm>
              <a:off x="1164606" y="5921853"/>
              <a:ext cx="1091386" cy="620987"/>
              <a:chOff x="939345" y="5864780"/>
              <a:chExt cx="1091386" cy="620987"/>
            </a:xfrm>
          </p:grpSpPr>
          <p:sp>
            <p:nvSpPr>
              <p:cNvPr id="19" name="Google Shape;352;p31">
                <a:extLst>
                  <a:ext uri="{FF2B5EF4-FFF2-40B4-BE49-F238E27FC236}">
                    <a16:creationId xmlns:a16="http://schemas.microsoft.com/office/drawing/2014/main" id="{49ABCF5D-5D10-C94E-B5B6-1A4916322196}"/>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20" name="Google Shape;355;p31">
                <a:extLst>
                  <a:ext uri="{FF2B5EF4-FFF2-40B4-BE49-F238E27FC236}">
                    <a16:creationId xmlns:a16="http://schemas.microsoft.com/office/drawing/2014/main" id="{CC0C3CA6-2AFE-7948-98CA-3BFBC1E7FD21}"/>
                  </a:ext>
                </a:extLst>
              </p:cNvPr>
              <p:cNvSpPr/>
              <p:nvPr/>
            </p:nvSpPr>
            <p:spPr>
              <a:xfrm>
                <a:off x="1126459" y="5864780"/>
                <a:ext cx="904272" cy="620987"/>
              </a:xfrm>
              <a:prstGeom prst="rect">
                <a:avLst/>
              </a:prstGeom>
              <a:noFill/>
              <a:ln>
                <a:noFill/>
              </a:ln>
            </p:spPr>
            <p:txBody>
              <a:bodyPr spcFirstLastPara="1" wrap="square" lIns="91425" tIns="0" rIns="91425" bIns="45700" anchor="t" anchorCtr="0">
                <a:noAutofit/>
              </a:bodyPr>
              <a:lstStyle/>
              <a:p>
                <a:pPr marL="0" marR="0" lvl="0" indent="0" algn="l" rtl="0">
                  <a:lnSpc>
                    <a:spcPct val="95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Opportunity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to easily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build on oral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PrEP rollout</a:t>
                </a:r>
              </a:p>
            </p:txBody>
          </p:sp>
        </p:grpSp>
        <p:grpSp>
          <p:nvGrpSpPr>
            <p:cNvPr id="11" name="Group 10">
              <a:extLst>
                <a:ext uri="{FF2B5EF4-FFF2-40B4-BE49-F238E27FC236}">
                  <a16:creationId xmlns:a16="http://schemas.microsoft.com/office/drawing/2014/main" id="{827838F6-1F70-DF41-955A-1CC80FEDEC49}"/>
                </a:ext>
              </a:extLst>
            </p:cNvPr>
            <p:cNvGrpSpPr/>
            <p:nvPr/>
          </p:nvGrpSpPr>
          <p:grpSpPr>
            <a:xfrm>
              <a:off x="2174611" y="5939368"/>
              <a:ext cx="1090128" cy="607349"/>
              <a:chOff x="2046886" y="5882295"/>
              <a:chExt cx="1090128" cy="607349"/>
            </a:xfrm>
          </p:grpSpPr>
          <p:sp>
            <p:nvSpPr>
              <p:cNvPr id="22" name="Google Shape;354;p31">
                <a:extLst>
                  <a:ext uri="{FF2B5EF4-FFF2-40B4-BE49-F238E27FC236}">
                    <a16:creationId xmlns:a16="http://schemas.microsoft.com/office/drawing/2014/main" id="{20FA5652-AE58-5F49-BFB5-8C37EB99A4E4}"/>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23" name="Google Shape;356;p31">
                <a:extLst>
                  <a:ext uri="{FF2B5EF4-FFF2-40B4-BE49-F238E27FC236}">
                    <a16:creationId xmlns:a16="http://schemas.microsoft.com/office/drawing/2014/main" id="{DC65E422-4A8B-5944-A814-C6FD48E03ED4}"/>
                  </a:ext>
                </a:extLst>
              </p:cNvPr>
              <p:cNvSpPr/>
              <p:nvPr/>
            </p:nvSpPr>
            <p:spPr>
              <a:xfrm>
                <a:off x="2225595"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5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Will require new effort, but no anticipated challenges</a:t>
                </a:r>
              </a:p>
            </p:txBody>
          </p:sp>
        </p:grpSp>
        <p:grpSp>
          <p:nvGrpSpPr>
            <p:cNvPr id="12" name="Group 11">
              <a:extLst>
                <a:ext uri="{FF2B5EF4-FFF2-40B4-BE49-F238E27FC236}">
                  <a16:creationId xmlns:a16="http://schemas.microsoft.com/office/drawing/2014/main" id="{FCEF91BC-CBE5-CE48-AD00-886E4CF7568E}"/>
                </a:ext>
              </a:extLst>
            </p:cNvPr>
            <p:cNvGrpSpPr/>
            <p:nvPr/>
          </p:nvGrpSpPr>
          <p:grpSpPr>
            <a:xfrm>
              <a:off x="3318028" y="5922056"/>
              <a:ext cx="1378613" cy="607349"/>
              <a:chOff x="3287839" y="5864983"/>
              <a:chExt cx="1378613" cy="607349"/>
            </a:xfrm>
          </p:grpSpPr>
          <p:sp>
            <p:nvSpPr>
              <p:cNvPr id="25" name="Google Shape;353;p31">
                <a:extLst>
                  <a:ext uri="{FF2B5EF4-FFF2-40B4-BE49-F238E27FC236}">
                    <a16:creationId xmlns:a16="http://schemas.microsoft.com/office/drawing/2014/main" id="{0555EFF3-6ED5-0547-8925-80A9F8FEA6C0}"/>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26" name="Google Shape;357;p31">
                <a:extLst>
                  <a:ext uri="{FF2B5EF4-FFF2-40B4-BE49-F238E27FC236}">
                    <a16:creationId xmlns:a16="http://schemas.microsoft.com/office/drawing/2014/main" id="{3B381203-CDF9-5F42-9E2E-8F580E276786}"/>
                  </a:ext>
                </a:extLst>
              </p:cNvPr>
              <p:cNvSpPr txBox="1"/>
              <p:nvPr/>
            </p:nvSpPr>
            <p:spPr>
              <a:xfrm>
                <a:off x="3466548" y="5864983"/>
                <a:ext cx="1199904" cy="607349"/>
              </a:xfrm>
              <a:prstGeom prst="rect">
                <a:avLst/>
              </a:prstGeom>
              <a:noFill/>
              <a:ln>
                <a:noFill/>
              </a:ln>
            </p:spPr>
            <p:txBody>
              <a:bodyPr spcFirstLastPara="1" wrap="square" lIns="91425" tIns="0" rIns="91425" bIns="45700" anchor="t" anchorCtr="0">
                <a:noAutofit/>
              </a:bodyPr>
              <a:lstStyle/>
              <a:p>
                <a:pPr marL="0" marR="0" lvl="0" indent="0" algn="l" rtl="0">
                  <a:lnSpc>
                    <a:spcPct val="95000"/>
                  </a:lnSpc>
                  <a:spcBef>
                    <a:spcPts val="600"/>
                  </a:spcBef>
                  <a:spcAft>
                    <a:spcPts val="0"/>
                  </a:spcAft>
                  <a:buClr>
                    <a:srgbClr val="595959"/>
                  </a:buClr>
                  <a:buSzPts val="1100"/>
                  <a:buFont typeface="Calibri"/>
                  <a:buNone/>
                </a:pPr>
                <a:r>
                  <a:rPr lang="en-US" sz="900" dirty="0">
                    <a:solidFill>
                      <a:srgbClr val="434343"/>
                    </a:solidFill>
                    <a:latin typeface="Arial" panose="020B0604020202020204" pitchFamily="34" charset="0"/>
                    <a:ea typeface="Calibri"/>
                    <a:cs typeface="Arial" panose="020B0604020202020204" pitchFamily="34" charset="0"/>
                    <a:sym typeface="Calibri"/>
                  </a:rPr>
                  <a:t>Requires significant consideration specifically for </a:t>
                </a:r>
                <a:br>
                  <a:rPr lang="en-US" sz="900" dirty="0">
                    <a:solidFill>
                      <a:srgbClr val="434343"/>
                    </a:solidFill>
                    <a:latin typeface="Arial" panose="020B0604020202020204" pitchFamily="34" charset="0"/>
                    <a:ea typeface="Calibri"/>
                    <a:cs typeface="Arial" panose="020B0604020202020204" pitchFamily="34" charset="0"/>
                    <a:sym typeface="Calibri"/>
                  </a:rPr>
                </a:br>
                <a:r>
                  <a:rPr lang="en-US" sz="900" dirty="0">
                    <a:solidFill>
                      <a:srgbClr val="434343"/>
                    </a:solidFill>
                    <a:latin typeface="Arial" panose="020B0604020202020204" pitchFamily="34" charset="0"/>
                    <a:ea typeface="Calibri"/>
                    <a:cs typeface="Arial" panose="020B0604020202020204" pitchFamily="34" charset="0"/>
                    <a:sym typeface="Calibri"/>
                  </a:rPr>
                  <a:t>the PrEP ring </a:t>
                </a:r>
              </a:p>
            </p:txBody>
          </p:sp>
        </p:grpSp>
        <p:sp>
          <p:nvSpPr>
            <p:cNvPr id="28" name="Google Shape;355;p31">
              <a:extLst>
                <a:ext uri="{FF2B5EF4-FFF2-40B4-BE49-F238E27FC236}">
                  <a16:creationId xmlns:a16="http://schemas.microsoft.com/office/drawing/2014/main" id="{7B78491A-9D41-DB4B-9106-DC4C406084ED}"/>
                </a:ext>
              </a:extLst>
            </p:cNvPr>
            <p:cNvSpPr/>
            <p:nvPr/>
          </p:nvSpPr>
          <p:spPr>
            <a:xfrm>
              <a:off x="1046919" y="5690205"/>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COLOR KEY</a:t>
              </a:r>
            </a:p>
          </p:txBody>
        </p:sp>
      </p:grpSp>
    </p:spTree>
    <p:extLst>
      <p:ext uri="{BB962C8B-B14F-4D97-AF65-F5344CB8AC3E}">
        <p14:creationId xmlns:p14="http://schemas.microsoft.com/office/powerpoint/2010/main" val="330443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Detailed PrEP Ring Introduction Framework</a:t>
            </a:r>
            <a:endParaRPr sz="3200" dirty="0">
              <a:solidFill>
                <a:schemeClr val="bg2"/>
              </a:solidFill>
            </a:endParaRPr>
          </a:p>
        </p:txBody>
      </p:sp>
      <p:sp>
        <p:nvSpPr>
          <p:cNvPr id="31" name="Slide Number Placeholder 26">
            <a:extLst>
              <a:ext uri="{FF2B5EF4-FFF2-40B4-BE49-F238E27FC236}">
                <a16:creationId xmlns:a16="http://schemas.microsoft.com/office/drawing/2014/main" id="{1F9851DE-71FF-B34C-B99B-7D89FD02BFBE}"/>
              </a:ext>
            </a:extLst>
          </p:cNvPr>
          <p:cNvSpPr>
            <a:spLocks noGrp="1"/>
          </p:cNvSpPr>
          <p:nvPr>
            <p:ph type="sldNum" sz="quarter" idx="4"/>
          </p:nvPr>
        </p:nvSpPr>
        <p:spPr/>
        <p:txBody>
          <a:bodyPr/>
          <a:lstStyle/>
          <a:p>
            <a:fld id="{282D8E3E-8532-C943-903F-91E14D4CAD95}" type="slidenum">
              <a:rPr lang="en-US" smtClean="0"/>
              <a:pPr/>
              <a:t>26</a:t>
            </a:fld>
            <a:endParaRPr lang="en-US" dirty="0"/>
          </a:p>
        </p:txBody>
      </p:sp>
      <p:sp>
        <p:nvSpPr>
          <p:cNvPr id="24" name="Rectangle 23">
            <a:extLst>
              <a:ext uri="{FF2B5EF4-FFF2-40B4-BE49-F238E27FC236}">
                <a16:creationId xmlns:a16="http://schemas.microsoft.com/office/drawing/2014/main" id="{7F70FFFF-1D4B-CC4E-98FF-78B5BEDDFC7D}"/>
              </a:ext>
            </a:extLst>
          </p:cNvPr>
          <p:cNvSpPr/>
          <p:nvPr/>
        </p:nvSpPr>
        <p:spPr>
          <a:xfrm>
            <a:off x="1126908" y="1236511"/>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95959"/>
                </a:solidFill>
              </a:rPr>
              <a:t>This framework can be used to provide a snapshot of the current situation for ring introduction.</a:t>
            </a:r>
          </a:p>
        </p:txBody>
      </p:sp>
      <p:grpSp>
        <p:nvGrpSpPr>
          <p:cNvPr id="6" name="Group 5">
            <a:extLst>
              <a:ext uri="{FF2B5EF4-FFF2-40B4-BE49-F238E27FC236}">
                <a16:creationId xmlns:a16="http://schemas.microsoft.com/office/drawing/2014/main" id="{825747AB-65D6-D847-AC1E-07F19285ABE4}"/>
              </a:ext>
            </a:extLst>
          </p:cNvPr>
          <p:cNvGrpSpPr/>
          <p:nvPr/>
        </p:nvGrpSpPr>
        <p:grpSpPr>
          <a:xfrm>
            <a:off x="913728" y="2473583"/>
            <a:ext cx="11022240" cy="4053157"/>
            <a:chOff x="462989" y="2055716"/>
            <a:chExt cx="11022240" cy="4053157"/>
          </a:xfrm>
        </p:grpSpPr>
        <p:graphicFrame>
          <p:nvGraphicFramePr>
            <p:cNvPr id="47" name="Google Shape;361;p31">
              <a:extLst>
                <a:ext uri="{FF2B5EF4-FFF2-40B4-BE49-F238E27FC236}">
                  <a16:creationId xmlns:a16="http://schemas.microsoft.com/office/drawing/2014/main" id="{BA9A2E39-A2DA-C240-B907-CE48D706696D}"/>
                </a:ext>
              </a:extLst>
            </p:cNvPr>
            <p:cNvGraphicFramePr/>
            <p:nvPr>
              <p:extLst>
                <p:ext uri="{D42A27DB-BD31-4B8C-83A1-F6EECF244321}">
                  <p14:modId xmlns:p14="http://schemas.microsoft.com/office/powerpoint/2010/main" val="68374039"/>
                </p:ext>
              </p:extLst>
            </p:nvPr>
          </p:nvGraphicFramePr>
          <p:xfrm>
            <a:off x="462989" y="2350313"/>
            <a:ext cx="1974275" cy="37585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18750">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Convene new or existing subcommittee or task team within HIV prevention or PrEP </a:t>
                        </a:r>
                        <a:r>
                          <a:rPr lang="en-US" sz="1000" b="1" i="0" u="none" strike="noStrike" cap="none" dirty="0">
                            <a:solidFill>
                              <a:srgbClr val="434343"/>
                            </a:solidFill>
                            <a:latin typeface="Calibri"/>
                            <a:ea typeface="Calibri"/>
                            <a:cs typeface="Calibri"/>
                            <a:sym typeface="Calibri"/>
                          </a:rPr>
                          <a:t>technical working group.</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Identify </a:t>
                        </a:r>
                        <a:r>
                          <a:rPr lang="en-US" sz="1000" b="1" i="0" u="none" strike="noStrike" cap="none" dirty="0">
                            <a:solidFill>
                              <a:srgbClr val="434343"/>
                            </a:solidFill>
                            <a:latin typeface="Calibri"/>
                            <a:ea typeface="Calibri"/>
                            <a:cs typeface="Calibri"/>
                            <a:sym typeface="Calibri"/>
                          </a:rPr>
                          <a:t>focus populations </a:t>
                        </a:r>
                        <a:r>
                          <a:rPr lang="en-US" sz="1000" b="0" i="0" u="none" strike="noStrike" cap="none" dirty="0">
                            <a:solidFill>
                              <a:srgbClr val="434343"/>
                            </a:solidFill>
                            <a:latin typeface="Calibri"/>
                            <a:ea typeface="Calibri"/>
                            <a:cs typeface="Calibri"/>
                            <a:sym typeface="Calibri"/>
                          </a:rPr>
                          <a:t>for ring use and set </a:t>
                        </a:r>
                        <a:r>
                          <a:rPr lang="en-US" sz="1000" b="1" i="0" u="none" strike="noStrike" cap="none" dirty="0">
                            <a:solidFill>
                              <a:srgbClr val="434343"/>
                            </a:solidFill>
                            <a:latin typeface="Calibri"/>
                            <a:ea typeface="Calibri"/>
                            <a:cs typeface="Calibri"/>
                            <a:sym typeface="Calibri"/>
                          </a:rPr>
                          <a:t>targets</a:t>
                        </a:r>
                        <a:r>
                          <a:rPr lang="en-US" sz="1000" b="0" i="0" u="none" strike="noStrike" cap="none" dirty="0">
                            <a:solidFill>
                              <a:srgbClr val="434343"/>
                            </a:solidFill>
                            <a:latin typeface="Calibri"/>
                            <a:ea typeface="Calibri"/>
                            <a:cs typeface="Calibri"/>
                            <a:sym typeface="Calibri"/>
                          </a:rPr>
                          <a:t> for ring use.</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Engage </a:t>
                        </a:r>
                        <a:r>
                          <a:rPr lang="en-US" sz="1000" b="1" i="0" u="none" strike="noStrike" cap="none" dirty="0">
                            <a:solidFill>
                              <a:srgbClr val="434343"/>
                            </a:solidFill>
                            <a:latin typeface="Calibri"/>
                            <a:ea typeface="Calibri"/>
                            <a:cs typeface="Calibri"/>
                            <a:sym typeface="Calibri"/>
                          </a:rPr>
                          <a:t>community </a:t>
                        </a:r>
                        <a:r>
                          <a:rPr lang="en-US" sz="1000" b="0" i="0" u="none" strike="noStrike" cap="none" dirty="0">
                            <a:solidFill>
                              <a:srgbClr val="434343"/>
                            </a:solidFill>
                            <a:latin typeface="Calibri"/>
                            <a:ea typeface="Calibri"/>
                            <a:cs typeface="Calibri"/>
                            <a:sym typeface="Calibri"/>
                          </a:rPr>
                          <a:t>stakeholders</a:t>
                        </a:r>
                        <a:r>
                          <a:rPr lang="en-US" sz="1000" b="1" i="0" u="none" strike="noStrike" cap="none" dirty="0">
                            <a:solidFill>
                              <a:srgbClr val="434343"/>
                            </a:solidFill>
                            <a:latin typeface="Calibri"/>
                            <a:ea typeface="Calibri"/>
                            <a:cs typeface="Calibri"/>
                            <a:sym typeface="Calibri"/>
                          </a:rPr>
                          <a:t> </a:t>
                        </a:r>
                        <a:r>
                          <a:rPr lang="en-US" sz="1000" b="0" i="0" u="none" strike="noStrike" cap="none" dirty="0">
                            <a:solidFill>
                              <a:srgbClr val="434343"/>
                            </a:solidFill>
                            <a:latin typeface="Calibri"/>
                            <a:ea typeface="Calibri"/>
                            <a:cs typeface="Calibri"/>
                            <a:sym typeface="Calibri"/>
                          </a:rPr>
                          <a:t>to inform planning for ring rollout.</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impact, cost, and/or cost-effectiveness</a:t>
                        </a:r>
                        <a:r>
                          <a:rPr lang="en-US" sz="1000" b="1" i="0" u="none" strike="noStrike" cap="none" dirty="0">
                            <a:solidFill>
                              <a:srgbClr val="353535"/>
                            </a:solidFill>
                            <a:latin typeface="Calibri"/>
                            <a:ea typeface="Calibri"/>
                            <a:cs typeface="Calibri"/>
                            <a:sym typeface="Calibri"/>
                          </a:rPr>
                          <a:t> analyses </a:t>
                        </a:r>
                        <a:r>
                          <a:rPr lang="en-US" sz="1000" b="0" i="0" u="none" strike="noStrike" cap="none" dirty="0">
                            <a:solidFill>
                              <a:srgbClr val="353535"/>
                            </a:solidFill>
                            <a:latin typeface="Calibri"/>
                            <a:ea typeface="Calibri"/>
                            <a:cs typeface="Calibri"/>
                            <a:sym typeface="Calibri"/>
                          </a:rPr>
                          <a:t>to inform ring planning.</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Include the ring in national HIV prevention and other relevant </a:t>
                        </a:r>
                        <a:r>
                          <a:rPr lang="en-US" sz="1000" b="1" i="0" u="none" strike="noStrike" cap="none" dirty="0">
                            <a:solidFill>
                              <a:srgbClr val="353535"/>
                            </a:solidFill>
                            <a:latin typeface="Calibri"/>
                            <a:ea typeface="Calibri"/>
                            <a:cs typeface="Calibri"/>
                            <a:sym typeface="Calibri"/>
                          </a:rPr>
                          <a:t>plans </a:t>
                        </a:r>
                        <a:r>
                          <a:rPr lang="en-US" sz="1000" b="0" i="0" u="none" strike="noStrike" cap="none" dirty="0">
                            <a:solidFill>
                              <a:srgbClr val="353535"/>
                            </a:solidFill>
                            <a:latin typeface="Calibri"/>
                            <a:ea typeface="Calibri"/>
                            <a:cs typeface="Calibri"/>
                            <a:sym typeface="Calibri"/>
                          </a:rPr>
                          <a:t>(e.g., FP).</a:t>
                        </a:r>
                        <a:endParaRPr sz="1400" b="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a:t>
                        </a:r>
                        <a:r>
                          <a:rPr lang="en-US" sz="1000" b="1" i="0" u="none" strike="noStrike" cap="none" dirty="0">
                            <a:solidFill>
                              <a:srgbClr val="353535"/>
                            </a:solidFill>
                            <a:latin typeface="Calibri"/>
                            <a:ea typeface="Calibri"/>
                            <a:cs typeface="Calibri"/>
                            <a:sym typeface="Calibri"/>
                          </a:rPr>
                          <a:t> implementation plan and budget </a:t>
                        </a:r>
                        <a:r>
                          <a:rPr lang="en-US" sz="1000" b="0" i="0" u="none" strike="noStrike" cap="none" dirty="0">
                            <a:solidFill>
                              <a:srgbClr val="353535"/>
                            </a:solidFill>
                            <a:latin typeface="Calibri"/>
                            <a:ea typeface="Calibri"/>
                            <a:cs typeface="Calibri"/>
                            <a:sym typeface="Calibri"/>
                          </a:rPr>
                          <a:t>to guide ring introduction and scale-up.</a:t>
                        </a:r>
                        <a:endParaRPr sz="1400"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9" name="Google Shape;363;p31">
              <a:extLst>
                <a:ext uri="{FF2B5EF4-FFF2-40B4-BE49-F238E27FC236}">
                  <a16:creationId xmlns:a16="http://schemas.microsoft.com/office/drawing/2014/main" id="{B44FC302-424D-6143-873B-1FA894A34BF3}"/>
                </a:ext>
              </a:extLst>
            </p:cNvPr>
            <p:cNvGraphicFramePr/>
            <p:nvPr>
              <p:extLst>
                <p:ext uri="{D42A27DB-BD31-4B8C-83A1-F6EECF244321}">
                  <p14:modId xmlns:p14="http://schemas.microsoft.com/office/powerpoint/2010/main" val="2196988174"/>
                </p:ext>
              </p:extLst>
            </p:nvPr>
          </p:nvGraphicFramePr>
          <p:xfrm>
            <a:off x="2736769" y="2372301"/>
            <a:ext cx="1974275" cy="246888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dirty="0">
                            <a:solidFill>
                              <a:srgbClr val="353535"/>
                            </a:solidFill>
                            <a:latin typeface="Calibri"/>
                            <a:ea typeface="Calibri"/>
                            <a:cs typeface="Calibri"/>
                            <a:sym typeface="Calibri"/>
                          </a:rPr>
                          <a:t>Register</a:t>
                        </a:r>
                        <a:r>
                          <a:rPr lang="en-US" sz="1000" b="0" i="0" u="none" strike="noStrike" cap="none" dirty="0">
                            <a:solidFill>
                              <a:srgbClr val="353535"/>
                            </a:solidFill>
                            <a:latin typeface="Calibri"/>
                            <a:ea typeface="Calibri"/>
                            <a:cs typeface="Calibri"/>
                            <a:sym typeface="Calibri"/>
                          </a:rPr>
                          <a:t> the ring and include the ring on the national essential medicines list.</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Update </a:t>
                        </a:r>
                        <a:r>
                          <a:rPr lang="en-US" sz="1000" b="1" i="0" u="none" strike="noStrike" cap="none" dirty="0">
                            <a:solidFill>
                              <a:srgbClr val="434343"/>
                            </a:solidFill>
                            <a:latin typeface="Calibri"/>
                            <a:ea typeface="Calibri"/>
                            <a:cs typeface="Calibri"/>
                            <a:sym typeface="Calibri"/>
                          </a:rPr>
                          <a:t>supply chain guidelines and logistics systems </a:t>
                        </a:r>
                        <a:r>
                          <a:rPr lang="en-US" sz="1000" b="0" i="0" u="none" strike="noStrike" cap="none" dirty="0">
                            <a:solidFill>
                              <a:srgbClr val="434343"/>
                            </a:solidFill>
                            <a:latin typeface="Calibri"/>
                            <a:ea typeface="Calibri"/>
                            <a:cs typeface="Calibri"/>
                            <a:sym typeface="Calibri"/>
                          </a:rPr>
                          <a:t>to include the ring.</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Conduct </a:t>
                        </a:r>
                        <a:r>
                          <a:rPr lang="en-US" sz="1000" b="1" i="0" u="none" strike="noStrike" cap="none" dirty="0">
                            <a:solidFill>
                              <a:srgbClr val="434343"/>
                            </a:solidFill>
                            <a:latin typeface="Calibri"/>
                            <a:ea typeface="Calibri"/>
                            <a:cs typeface="Calibri"/>
                            <a:sym typeface="Calibri"/>
                          </a:rPr>
                          <a:t>forecasting and/or quantification</a:t>
                        </a:r>
                        <a:r>
                          <a:rPr lang="en-US" sz="1000" b="0" i="0" u="none" strike="noStrike" cap="none" dirty="0">
                            <a:solidFill>
                              <a:srgbClr val="434343"/>
                            </a:solidFill>
                            <a:latin typeface="Calibri"/>
                            <a:ea typeface="Calibri"/>
                            <a:cs typeface="Calibri"/>
                            <a:sym typeface="Calibri"/>
                          </a:rPr>
                          <a:t> exercises to guide procurement of the ring.</a:t>
                        </a:r>
                        <a:endParaRPr sz="1400" b="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5711">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Establish</a:t>
                        </a:r>
                        <a:r>
                          <a:rPr lang="en-US" sz="1000" b="1" i="0" u="none" strike="noStrike" cap="none" dirty="0">
                            <a:solidFill>
                              <a:srgbClr val="434343"/>
                            </a:solidFill>
                            <a:latin typeface="Calibri"/>
                            <a:ea typeface="Calibri"/>
                            <a:cs typeface="Calibri"/>
                            <a:sym typeface="Calibri"/>
                          </a:rPr>
                          <a:t> procurement, commodity monitoring, and distribution systems </a:t>
                        </a:r>
                        <a:r>
                          <a:rPr lang="en-US" sz="1000" b="0" i="0" u="none" strike="noStrike" cap="none" dirty="0">
                            <a:solidFill>
                              <a:srgbClr val="434343"/>
                            </a:solidFill>
                            <a:latin typeface="Calibri"/>
                            <a:ea typeface="Calibri"/>
                            <a:cs typeface="Calibri"/>
                            <a:sym typeface="Calibri"/>
                          </a:rPr>
                          <a:t>to avoid stock-outs.</a:t>
                        </a:r>
                        <a:endParaRPr sz="1000" dirty="0">
                          <a:solidFill>
                            <a:srgbClr val="434343"/>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496204743"/>
                    </a:ext>
                  </a:extLst>
                </a:tr>
              </a:tbl>
            </a:graphicData>
          </a:graphic>
        </p:graphicFrame>
        <p:graphicFrame>
          <p:nvGraphicFramePr>
            <p:cNvPr id="51" name="Google Shape;365;p31">
              <a:extLst>
                <a:ext uri="{FF2B5EF4-FFF2-40B4-BE49-F238E27FC236}">
                  <a16:creationId xmlns:a16="http://schemas.microsoft.com/office/drawing/2014/main" id="{4A5C2BAC-7257-9844-ABCD-DBC67FFBAC24}"/>
                </a:ext>
              </a:extLst>
            </p:cNvPr>
            <p:cNvGraphicFramePr/>
            <p:nvPr>
              <p:extLst>
                <p:ext uri="{D42A27DB-BD31-4B8C-83A1-F6EECF244321}">
                  <p14:modId xmlns:p14="http://schemas.microsoft.com/office/powerpoint/2010/main" val="3424309205"/>
                </p:ext>
              </p:extLst>
            </p:nvPr>
          </p:nvGraphicFramePr>
          <p:xfrm>
            <a:off x="5065803" y="2350313"/>
            <a:ext cx="1974275" cy="31089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Issue standard</a:t>
                        </a:r>
                        <a:r>
                          <a:rPr lang="en-US" sz="1000" b="1" i="0" u="none" strike="noStrike" cap="none" dirty="0">
                            <a:solidFill>
                              <a:srgbClr val="353535"/>
                            </a:solidFill>
                            <a:latin typeface="Calibri"/>
                            <a:ea typeface="Calibri"/>
                            <a:cs typeface="Calibri"/>
                            <a:sym typeface="Calibri"/>
                          </a:rPr>
                          <a:t> clinical guidelines </a:t>
                        </a:r>
                        <a:r>
                          <a:rPr lang="en-US" sz="1000" b="0" i="0" u="none" strike="noStrike" cap="none" dirty="0">
                            <a:solidFill>
                              <a:srgbClr val="353535"/>
                            </a:solidFill>
                            <a:latin typeface="Calibri"/>
                            <a:ea typeface="Calibri"/>
                            <a:cs typeface="Calibri"/>
                            <a:sym typeface="Calibri"/>
                          </a:rPr>
                          <a:t>for delivery and use of the ring.</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000" b="0" i="0" u="none" strike="noStrike" cap="none" dirty="0">
                          <a:solidFill>
                            <a:srgbClr val="353535"/>
                          </a:solidFill>
                          <a:latin typeface="Calibri"/>
                          <a:cs typeface="Calibri"/>
                          <a:sym typeface="Arial"/>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00" b="0" i="0" u="none" strike="noStrike" cap="none" dirty="0">
                            <a:solidFill>
                              <a:srgbClr val="353535"/>
                            </a:solidFill>
                            <a:latin typeface="Calibri"/>
                            <a:ea typeface="+mn-ea"/>
                            <a:cs typeface="Calibri"/>
                            <a:sym typeface="Arial"/>
                          </a:rPr>
                          <a:t>Dedicate resources to conduct regular </a:t>
                        </a:r>
                        <a:r>
                          <a:rPr lang="en-US" sz="10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143016634"/>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Develop materials and conduct trainings for </a:t>
                        </a:r>
                        <a:r>
                          <a:rPr lang="en-US" sz="1000" b="1" i="0" u="none" strike="noStrike" cap="none" dirty="0">
                            <a:solidFill>
                              <a:srgbClr val="353535"/>
                            </a:solidFill>
                            <a:latin typeface="Calibri"/>
                            <a:ea typeface="Calibri"/>
                            <a:cs typeface="Calibri"/>
                            <a:sym typeface="Calibri"/>
                          </a:rPr>
                          <a:t>health care workers </a:t>
                        </a:r>
                        <a:r>
                          <a:rPr lang="en-US" sz="1000" b="0" i="0" u="none" strike="noStrike" cap="none" dirty="0">
                            <a:solidFill>
                              <a:srgbClr val="353535"/>
                            </a:solidFill>
                            <a:latin typeface="Calibri"/>
                            <a:ea typeface="Calibri"/>
                            <a:cs typeface="Calibri"/>
                            <a:sym typeface="Calibri"/>
                          </a:rPr>
                          <a:t>on the ring.</a:t>
                        </a:r>
                        <a:endParaRPr sz="1400"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Establish </a:t>
                        </a:r>
                        <a:r>
                          <a:rPr lang="en-US" sz="1000" b="1" i="0" u="none" strike="noStrike" cap="none" dirty="0">
                            <a:solidFill>
                              <a:srgbClr val="353535"/>
                            </a:solidFill>
                            <a:latin typeface="Calibri"/>
                            <a:ea typeface="Calibri"/>
                            <a:cs typeface="Calibri"/>
                            <a:sym typeface="Calibri"/>
                          </a:rPr>
                          <a:t>referral systems </a:t>
                        </a:r>
                        <a:r>
                          <a:rPr lang="en-US" sz="1000" b="0" i="0" u="none" strike="noStrike" cap="none" dirty="0">
                            <a:solidFill>
                              <a:srgbClr val="353535"/>
                            </a:solidFill>
                            <a:latin typeface="Calibri"/>
                            <a:ea typeface="Calibri"/>
                            <a:cs typeface="Calibri"/>
                            <a:sym typeface="Calibri"/>
                          </a:rPr>
                          <a:t>to link clients from other channels to sites dispensing the ring.</a:t>
                        </a:r>
                        <a:endParaRPr sz="1400" dirty="0"/>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Integrate support for </a:t>
                        </a:r>
                        <a:r>
                          <a:rPr lang="en-US" sz="1000" b="1" i="0" u="none" strike="noStrike" cap="none" dirty="0">
                            <a:solidFill>
                              <a:srgbClr val="353535"/>
                            </a:solidFill>
                            <a:latin typeface="Calibri"/>
                            <a:ea typeface="Calibri"/>
                            <a:cs typeface="Calibri"/>
                            <a:sym typeface="Calibri"/>
                          </a:rPr>
                          <a:t>partner communication</a:t>
                        </a:r>
                        <a:r>
                          <a:rPr lang="en-US" sz="1000" b="0" i="0" u="none" strike="noStrike" cap="none" dirty="0">
                            <a:solidFill>
                              <a:srgbClr val="353535"/>
                            </a:solidFill>
                            <a:latin typeface="Calibri"/>
                            <a:ea typeface="Calibri"/>
                            <a:cs typeface="Calibri"/>
                            <a:sym typeface="Calibri"/>
                          </a:rPr>
                          <a:t> and intimate partner violence (IPV).</a:t>
                        </a:r>
                        <a:endParaRPr sz="1000" b="0" i="0" u="none" strike="noStrike" cap="none" dirty="0">
                          <a:solidFill>
                            <a:srgbClr val="353535"/>
                          </a:solidFill>
                          <a:latin typeface="Calibri"/>
                          <a:ea typeface="Calibri"/>
                          <a:cs typeface="Calibri"/>
                          <a:sym typeface="Calibri"/>
                        </a:endParaRP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3" name="Google Shape;367;p31">
              <a:extLst>
                <a:ext uri="{FF2B5EF4-FFF2-40B4-BE49-F238E27FC236}">
                  <a16:creationId xmlns:a16="http://schemas.microsoft.com/office/drawing/2014/main" id="{CD7114AC-A7D2-4F4B-9947-782D5250F579}"/>
                </a:ext>
              </a:extLst>
            </p:cNvPr>
            <p:cNvGraphicFramePr/>
            <p:nvPr>
              <p:extLst>
                <p:ext uri="{D42A27DB-BD31-4B8C-83A1-F6EECF244321}">
                  <p14:modId xmlns:p14="http://schemas.microsoft.com/office/powerpoint/2010/main" val="2395856565"/>
                </p:ext>
              </p:extLst>
            </p:nvPr>
          </p:nvGraphicFramePr>
          <p:xfrm>
            <a:off x="7321793" y="2350313"/>
            <a:ext cx="1974275" cy="31089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implement </a:t>
                        </a:r>
                        <a:r>
                          <a:rPr lang="en-US" sz="1000" b="1" i="0" u="none" strike="noStrike" cap="none" dirty="0">
                            <a:solidFill>
                              <a:srgbClr val="353535"/>
                            </a:solidFill>
                            <a:latin typeface="Calibri"/>
                            <a:ea typeface="Calibri"/>
                            <a:cs typeface="Calibri"/>
                            <a:sym typeface="Calibri"/>
                          </a:rPr>
                          <a:t>demand creation strategies </a:t>
                        </a:r>
                        <a:r>
                          <a:rPr lang="en-US" sz="1000" b="0" i="0" u="none" strike="noStrike" cap="none" dirty="0">
                            <a:solidFill>
                              <a:srgbClr val="353535"/>
                            </a:solidFill>
                            <a:latin typeface="Calibri"/>
                            <a:ea typeface="Calibri"/>
                            <a:cs typeface="Calibri"/>
                            <a:sym typeface="Calibri"/>
                          </a:rPr>
                          <a:t>that include ring promotion.</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Address social norms/stigma to build </a:t>
                        </a:r>
                        <a:r>
                          <a:rPr lang="en-US" sz="1000" b="1" i="0" u="none" strike="noStrike" cap="none" dirty="0">
                            <a:solidFill>
                              <a:srgbClr val="353535"/>
                            </a:solidFill>
                            <a:latin typeface="Calibri"/>
                            <a:ea typeface="Calibri"/>
                            <a:cs typeface="Calibri"/>
                            <a:sym typeface="Calibri"/>
                          </a:rPr>
                          <a:t>community and partner acceptance</a:t>
                        </a:r>
                        <a:r>
                          <a:rPr lang="en-US" sz="1000" b="0" i="0" u="none" strike="noStrike" cap="none" dirty="0">
                            <a:solidFill>
                              <a:srgbClr val="353535"/>
                            </a:solidFill>
                            <a:latin typeface="Calibri"/>
                            <a:ea typeface="Calibri"/>
                            <a:cs typeface="Calibri"/>
                            <a:sym typeface="Calibri"/>
                          </a:rPr>
                          <a:t> of PrEP.</a:t>
                        </a:r>
                        <a:endParaRPr sz="1000" b="0" i="0" u="none" strike="noStrike" cap="none" dirty="0">
                          <a:solidFill>
                            <a:srgbClr val="353535"/>
                          </a:solidFill>
                          <a:latin typeface="Calibri"/>
                          <a:ea typeface="Calibri"/>
                          <a:cs typeface="Calibri"/>
                          <a:sym typeface="Calibri"/>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t>
                        </a:r>
                        <a:r>
                          <a:rPr lang="en-US" sz="1000" b="1" i="0" u="none" strike="noStrike" cap="none" dirty="0">
                            <a:solidFill>
                              <a:srgbClr val="353535"/>
                            </a:solidFill>
                            <a:latin typeface="Calibri"/>
                            <a:ea typeface="Calibri"/>
                            <a:cs typeface="Calibri"/>
                            <a:sym typeface="Calibri"/>
                          </a:rPr>
                          <a:t>information and tools for clients </a:t>
                        </a:r>
                        <a:r>
                          <a:rPr lang="en-US" sz="1000" b="0" i="0" u="none" strike="noStrike" cap="none" dirty="0">
                            <a:solidFill>
                              <a:srgbClr val="353535"/>
                            </a:solidFill>
                            <a:latin typeface="Calibri"/>
                            <a:ea typeface="Calibri"/>
                            <a:cs typeface="Calibri"/>
                            <a:sym typeface="Calibri"/>
                          </a:rPr>
                          <a:t>to guide product choice and support ring use.</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Support </a:t>
                        </a:r>
                        <a:r>
                          <a:rPr lang="en-US" sz="1000" b="1" i="0" u="none" strike="noStrike" cap="none" dirty="0">
                            <a:solidFill>
                              <a:srgbClr val="353535"/>
                            </a:solidFill>
                            <a:latin typeface="Calibri"/>
                            <a:ea typeface="Calibri"/>
                            <a:cs typeface="Calibri"/>
                            <a:sym typeface="Calibri"/>
                          </a:rPr>
                          <a:t>effective use and continuation</a:t>
                        </a:r>
                        <a:r>
                          <a:rPr lang="en-US" sz="1000" b="0" i="0" u="none" strike="noStrike" cap="none" dirty="0">
                            <a:solidFill>
                              <a:srgbClr val="353535"/>
                            </a:solidFill>
                            <a:latin typeface="Calibri"/>
                            <a:ea typeface="Calibri"/>
                            <a:cs typeface="Calibri"/>
                            <a:sym typeface="Calibri"/>
                          </a:rPr>
                          <a:t> for ring users.</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communicate plans for sanitary </a:t>
                        </a:r>
                        <a:r>
                          <a:rPr lang="en-US" sz="1000" b="1" i="0" u="none" strike="noStrike" cap="none" dirty="0">
                            <a:solidFill>
                              <a:srgbClr val="353535"/>
                            </a:solidFill>
                            <a:latin typeface="Calibri"/>
                            <a:ea typeface="Calibri"/>
                            <a:cs typeface="Calibri"/>
                            <a:sym typeface="Calibri"/>
                          </a:rPr>
                          <a:t>disposal</a:t>
                        </a:r>
                        <a:r>
                          <a:rPr lang="en-US" sz="1000" b="0" i="0" u="none" strike="noStrike" cap="none" dirty="0">
                            <a:solidFill>
                              <a:srgbClr val="353535"/>
                            </a:solidFill>
                            <a:latin typeface="Calibri"/>
                            <a:ea typeface="Calibri"/>
                            <a:cs typeface="Calibri"/>
                            <a:sym typeface="Calibri"/>
                          </a:rPr>
                          <a:t> of used rings.</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5" name="Google Shape;369;p31">
              <a:extLst>
                <a:ext uri="{FF2B5EF4-FFF2-40B4-BE49-F238E27FC236}">
                  <a16:creationId xmlns:a16="http://schemas.microsoft.com/office/drawing/2014/main" id="{0FAB0D58-9F21-D640-ABD4-F4755F4BC992}"/>
                </a:ext>
              </a:extLst>
            </p:cNvPr>
            <p:cNvGraphicFramePr/>
            <p:nvPr>
              <p:extLst>
                <p:ext uri="{D42A27DB-BD31-4B8C-83A1-F6EECF244321}">
                  <p14:modId xmlns:p14="http://schemas.microsoft.com/office/powerpoint/2010/main" val="1023904833"/>
                </p:ext>
              </p:extLst>
            </p:nvPr>
          </p:nvGraphicFramePr>
          <p:xfrm>
            <a:off x="9606130" y="2350314"/>
            <a:ext cx="1879099" cy="1876971"/>
          </p:xfrm>
          <a:graphic>
            <a:graphicData uri="http://schemas.openxmlformats.org/drawingml/2006/table">
              <a:tbl>
                <a:tblPr>
                  <a:noFill/>
                </a:tblPr>
                <a:tblGrid>
                  <a:gridCol w="130538">
                    <a:extLst>
                      <a:ext uri="{9D8B030D-6E8A-4147-A177-3AD203B41FA5}">
                        <a16:colId xmlns:a16="http://schemas.microsoft.com/office/drawing/2014/main" val="20000"/>
                      </a:ext>
                    </a:extLst>
                  </a:gridCol>
                  <a:gridCol w="1748561">
                    <a:extLst>
                      <a:ext uri="{9D8B030D-6E8A-4147-A177-3AD203B41FA5}">
                        <a16:colId xmlns:a16="http://schemas.microsoft.com/office/drawing/2014/main" val="20001"/>
                      </a:ext>
                    </a:extLst>
                  </a:gridCol>
                </a:tblGrid>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a:t>
                        </a:r>
                        <a:r>
                          <a:rPr lang="en-US" sz="1000" b="1" i="0" u="none" strike="noStrike" cap="none" dirty="0">
                            <a:solidFill>
                              <a:srgbClr val="353535"/>
                            </a:solidFill>
                            <a:latin typeface="Calibri"/>
                            <a:ea typeface="Calibri"/>
                            <a:cs typeface="Calibri"/>
                            <a:sym typeface="Calibri"/>
                          </a:rPr>
                          <a:t> monitoring tools</a:t>
                        </a:r>
                        <a:r>
                          <a:rPr lang="en-US" sz="1000" b="0" i="0" u="none" strike="noStrike" cap="none" dirty="0">
                            <a:solidFill>
                              <a:srgbClr val="353535"/>
                            </a:solidFill>
                            <a:latin typeface="Calibri"/>
                            <a:ea typeface="Calibri"/>
                            <a:cs typeface="Calibri"/>
                            <a:sym typeface="Calibri"/>
                          </a:rPr>
                          <a:t> to support data collection and analysis on ring use.</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 systems for </a:t>
                        </a:r>
                        <a:r>
                          <a:rPr lang="en-US" sz="1000" b="1" i="0" u="none" strike="noStrike" cap="none" dirty="0">
                            <a:solidFill>
                              <a:srgbClr val="353535"/>
                            </a:solidFill>
                            <a:latin typeface="Calibri"/>
                            <a:ea typeface="Calibri"/>
                            <a:cs typeface="Calibri"/>
                            <a:sym typeface="Calibri"/>
                          </a:rPr>
                          <a:t>pharmacovigilance</a:t>
                        </a:r>
                        <a:r>
                          <a:rPr lang="en-US" sz="1000" b="0" i="0" u="none" strike="noStrike" cap="none" dirty="0">
                            <a:solidFill>
                              <a:srgbClr val="353535"/>
                            </a:solidFill>
                            <a:latin typeface="Calibri"/>
                            <a:ea typeface="Calibri"/>
                            <a:cs typeface="Calibri"/>
                            <a:sym typeface="Calibri"/>
                          </a:rPr>
                          <a:t> and to monitor drug resistance.</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Conduct </a:t>
                        </a:r>
                        <a:r>
                          <a:rPr lang="en-US" sz="1000" b="1" i="0" u="none" strike="noStrike" cap="none" dirty="0">
                            <a:solidFill>
                              <a:srgbClr val="353535"/>
                            </a:solidFill>
                            <a:latin typeface="Calibri"/>
                            <a:ea typeface="Calibri"/>
                            <a:cs typeface="Calibri"/>
                            <a:sym typeface="Calibri"/>
                          </a:rPr>
                          <a:t>implementation science </a:t>
                        </a:r>
                        <a:r>
                          <a:rPr lang="en-US" sz="1000" b="0" i="0" u="none" strike="noStrike" cap="none" dirty="0">
                            <a:solidFill>
                              <a:srgbClr val="353535"/>
                            </a:solidFill>
                            <a:latin typeface="Calibri"/>
                            <a:ea typeface="Calibri"/>
                            <a:cs typeface="Calibri"/>
                            <a:sym typeface="Calibri"/>
                          </a:rPr>
                          <a:t>research to inform policy and programs.</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6" name="Google Shape;361;p31">
              <a:extLst>
                <a:ext uri="{FF2B5EF4-FFF2-40B4-BE49-F238E27FC236}">
                  <a16:creationId xmlns:a16="http://schemas.microsoft.com/office/drawing/2014/main" id="{ACB90738-34FA-2A4A-B5B0-2629510B9918}"/>
                </a:ext>
              </a:extLst>
            </p:cNvPr>
            <p:cNvGraphicFramePr/>
            <p:nvPr>
              <p:extLst>
                <p:ext uri="{D42A27DB-BD31-4B8C-83A1-F6EECF244321}">
                  <p14:modId xmlns:p14="http://schemas.microsoft.com/office/powerpoint/2010/main" val="633834268"/>
                </p:ext>
              </p:extLst>
            </p:nvPr>
          </p:nvGraphicFramePr>
          <p:xfrm>
            <a:off x="462989" y="2055716"/>
            <a:ext cx="11022240" cy="219456"/>
          </p:xfrm>
          <a:graphic>
            <a:graphicData uri="http://schemas.openxmlformats.org/drawingml/2006/table">
              <a:tbl>
                <a:tblPr>
                  <a:noFill/>
                </a:tblPr>
                <a:tblGrid>
                  <a:gridCol w="136077">
                    <a:extLst>
                      <a:ext uri="{9D8B030D-6E8A-4147-A177-3AD203B41FA5}">
                        <a16:colId xmlns:a16="http://schemas.microsoft.com/office/drawing/2014/main" val="20000"/>
                      </a:ext>
                    </a:extLst>
                  </a:gridCol>
                  <a:gridCol w="10886163">
                    <a:extLst>
                      <a:ext uri="{9D8B030D-6E8A-4147-A177-3AD203B41FA5}">
                        <a16:colId xmlns:a16="http://schemas.microsoft.com/office/drawing/2014/main" val="20001"/>
                      </a:ext>
                    </a:extLst>
                  </a:gridCol>
                </a:tblGrid>
                <a:tr h="219456">
                  <a:tc>
                    <a:txBody>
                      <a:bodyPr/>
                      <a:lstStyle/>
                      <a:p>
                        <a:pPr marL="0" marR="0" lvl="0" indent="0" algn="l" rtl="0">
                          <a:lnSpc>
                            <a:spcPct val="100000"/>
                          </a:lnSpc>
                          <a:spcBef>
                            <a:spcPts val="0"/>
                          </a:spcBef>
                          <a:spcAft>
                            <a:spcPts val="0"/>
                          </a:spcAft>
                          <a:buClr>
                            <a:srgbClr val="000000"/>
                          </a:buClr>
                          <a:buSzPts val="1100"/>
                          <a:buFont typeface="Arial"/>
                          <a:buNone/>
                        </a:pPr>
                        <a:endParaRPr sz="1100" b="0" i="1"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Plans, systems, and processes to support service integration across priority delivery channels, including reproductive health/family planning and private sector providers/pharmacies  </a:t>
                        </a:r>
                        <a:endParaRPr i="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lgn="ctr">
                        <a:noFill/>
                        <a:prstDash val="solid"/>
                        <a:round/>
                        <a:headEnd type="none" w="med" len="med"/>
                        <a:tailEnd type="none" w="med" len="med"/>
                      </a:lnB>
                      <a:solidFill>
                        <a:srgbClr val="E4EDF0"/>
                      </a:solidFill>
                    </a:tcPr>
                  </a:tc>
                  <a:extLst>
                    <a:ext uri="{0D108BD9-81ED-4DB2-BD59-A6C34878D82A}">
                      <a16:rowId xmlns:a16="http://schemas.microsoft.com/office/drawing/2014/main" val="10000"/>
                    </a:ext>
                  </a:extLst>
                </a:tr>
              </a:tbl>
            </a:graphicData>
          </a:graphic>
        </p:graphicFrame>
      </p:grpSp>
      <p:sp>
        <p:nvSpPr>
          <p:cNvPr id="29" name="Rectangular Callout 28">
            <a:extLst>
              <a:ext uri="{FF2B5EF4-FFF2-40B4-BE49-F238E27FC236}">
                <a16:creationId xmlns:a16="http://schemas.microsoft.com/office/drawing/2014/main" id="{4105E518-6319-3345-BB95-3089F5840A3E}"/>
              </a:ext>
            </a:extLst>
          </p:cNvPr>
          <p:cNvSpPr/>
          <p:nvPr/>
        </p:nvSpPr>
        <p:spPr>
          <a:xfrm>
            <a:off x="3329231" y="5704933"/>
            <a:ext cx="4310827" cy="980493"/>
          </a:xfrm>
          <a:prstGeom prst="wedgeRectCallout">
            <a:avLst>
              <a:gd name="adj1" fmla="val -10446"/>
              <a:gd name="adj2" fmla="val -94783"/>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1400" b="1" dirty="0">
                <a:solidFill>
                  <a:srgbClr val="FFFFFF"/>
                </a:solidFill>
              </a:rPr>
              <a:t>INSTRUCTIONS: </a:t>
            </a:r>
          </a:p>
          <a:p>
            <a:r>
              <a:rPr lang="en-GB" sz="1400" dirty="0">
                <a:solidFill>
                  <a:srgbClr val="FFFFFF"/>
                </a:solidFill>
              </a:rPr>
              <a:t>Use the color key to update the progress bars based on the assessment made for your country in the PrEP Ring Introduction Framework slides 25-29.</a:t>
            </a:r>
            <a:endParaRPr lang="en-GB" sz="1400" dirty="0">
              <a:solidFill>
                <a:srgbClr val="FF0000"/>
              </a:solidFill>
            </a:endParaRPr>
          </a:p>
        </p:txBody>
      </p:sp>
      <p:grpSp>
        <p:nvGrpSpPr>
          <p:cNvPr id="7" name="Group 6">
            <a:extLst>
              <a:ext uri="{FF2B5EF4-FFF2-40B4-BE49-F238E27FC236}">
                <a16:creationId xmlns:a16="http://schemas.microsoft.com/office/drawing/2014/main" id="{BF3E10CF-D120-C640-9C10-8F3D27AF798E}"/>
              </a:ext>
            </a:extLst>
          </p:cNvPr>
          <p:cNvGrpSpPr/>
          <p:nvPr/>
        </p:nvGrpSpPr>
        <p:grpSpPr>
          <a:xfrm>
            <a:off x="913728" y="1768375"/>
            <a:ext cx="11022240" cy="663351"/>
            <a:chOff x="1121664" y="1803647"/>
            <a:chExt cx="11022240" cy="663351"/>
          </a:xfrm>
        </p:grpSpPr>
        <p:sp>
          <p:nvSpPr>
            <p:cNvPr id="68" name="Google Shape;348;p31">
              <a:extLst>
                <a:ext uri="{FF2B5EF4-FFF2-40B4-BE49-F238E27FC236}">
                  <a16:creationId xmlns:a16="http://schemas.microsoft.com/office/drawing/2014/main" id="{AEF62171-361D-1240-AC5C-9179E4DBE8FC}"/>
                </a:ext>
              </a:extLst>
            </p:cNvPr>
            <p:cNvSpPr/>
            <p:nvPr/>
          </p:nvSpPr>
          <p:spPr>
            <a:xfrm>
              <a:off x="1121664" y="1803647"/>
              <a:ext cx="11022240"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69" name="Google Shape;360;p31">
              <a:extLst>
                <a:ext uri="{FF2B5EF4-FFF2-40B4-BE49-F238E27FC236}">
                  <a16:creationId xmlns:a16="http://schemas.microsoft.com/office/drawing/2014/main" id="{2D91875B-8A7B-0242-BB41-0CF366169BE4}"/>
                </a:ext>
              </a:extLst>
            </p:cNvPr>
            <p:cNvSpPr/>
            <p:nvPr/>
          </p:nvSpPr>
          <p:spPr>
            <a:xfrm>
              <a:off x="1232155"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sp>
          <p:nvSpPr>
            <p:cNvPr id="70" name="Google Shape;362;p31">
              <a:extLst>
                <a:ext uri="{FF2B5EF4-FFF2-40B4-BE49-F238E27FC236}">
                  <a16:creationId xmlns:a16="http://schemas.microsoft.com/office/drawing/2014/main" id="{D9C9B60A-45FE-1B49-A71A-B77CDCED0D34}"/>
                </a:ext>
              </a:extLst>
            </p:cNvPr>
            <p:cNvSpPr/>
            <p:nvPr/>
          </p:nvSpPr>
          <p:spPr>
            <a:xfrm>
              <a:off x="3396937"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sp>
          <p:nvSpPr>
            <p:cNvPr id="71" name="Google Shape;364;p31">
              <a:extLst>
                <a:ext uri="{FF2B5EF4-FFF2-40B4-BE49-F238E27FC236}">
                  <a16:creationId xmlns:a16="http://schemas.microsoft.com/office/drawing/2014/main" id="{B487C208-9078-714F-848B-C34272D2C076}"/>
                </a:ext>
              </a:extLst>
            </p:cNvPr>
            <p:cNvSpPr/>
            <p:nvPr/>
          </p:nvSpPr>
          <p:spPr>
            <a:xfrm>
              <a:off x="5724478"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algn="ctr"/>
              <a:r>
                <a:rPr lang="en-US" sz="1200" b="1" dirty="0">
                  <a:solidFill>
                    <a:srgbClr val="FFFFFF"/>
                  </a:solidFill>
                  <a:latin typeface="Calibri"/>
                  <a:ea typeface="Calibri"/>
                  <a:cs typeface="Calibri"/>
                  <a:sym typeface="Calibri"/>
                </a:rPr>
                <a:t>PrEP RING DELIVERY PLATFORMS </a:t>
              </a:r>
              <a:endParaRPr lang="en-US" sz="1200" dirty="0"/>
            </a:p>
          </p:txBody>
        </p:sp>
        <p:sp>
          <p:nvSpPr>
            <p:cNvPr id="72" name="Google Shape;366;p31">
              <a:extLst>
                <a:ext uri="{FF2B5EF4-FFF2-40B4-BE49-F238E27FC236}">
                  <a16:creationId xmlns:a16="http://schemas.microsoft.com/office/drawing/2014/main" id="{CE1CE255-3F47-E745-AE6C-A201854F24C0}"/>
                </a:ext>
              </a:extLst>
            </p:cNvPr>
            <p:cNvSpPr/>
            <p:nvPr/>
          </p:nvSpPr>
          <p:spPr>
            <a:xfrm>
              <a:off x="7979019"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sp>
          <p:nvSpPr>
            <p:cNvPr id="73" name="Google Shape;368;p31">
              <a:extLst>
                <a:ext uri="{FF2B5EF4-FFF2-40B4-BE49-F238E27FC236}">
                  <a16:creationId xmlns:a16="http://schemas.microsoft.com/office/drawing/2014/main" id="{41E023F1-F186-974A-932F-A6F4688D8B81}"/>
                </a:ext>
              </a:extLst>
            </p:cNvPr>
            <p:cNvSpPr/>
            <p:nvPr/>
          </p:nvSpPr>
          <p:spPr>
            <a:xfrm>
              <a:off x="10264805"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grpSp>
      <p:grpSp>
        <p:nvGrpSpPr>
          <p:cNvPr id="8" name="Group 7">
            <a:extLst>
              <a:ext uri="{FF2B5EF4-FFF2-40B4-BE49-F238E27FC236}">
                <a16:creationId xmlns:a16="http://schemas.microsoft.com/office/drawing/2014/main" id="{037C18F5-DCE7-714B-945F-503B6DECCC77}"/>
              </a:ext>
            </a:extLst>
          </p:cNvPr>
          <p:cNvGrpSpPr/>
          <p:nvPr/>
        </p:nvGrpSpPr>
        <p:grpSpPr>
          <a:xfrm>
            <a:off x="8239224" y="5853703"/>
            <a:ext cx="3696744" cy="917418"/>
            <a:chOff x="7238714" y="5768009"/>
            <a:chExt cx="3696744" cy="917418"/>
          </a:xfrm>
        </p:grpSpPr>
        <p:grpSp>
          <p:nvGrpSpPr>
            <p:cNvPr id="75" name="Group 74">
              <a:extLst>
                <a:ext uri="{FF2B5EF4-FFF2-40B4-BE49-F238E27FC236}">
                  <a16:creationId xmlns:a16="http://schemas.microsoft.com/office/drawing/2014/main" id="{26774403-94E7-004C-A283-80E17682EB7D}"/>
                </a:ext>
              </a:extLst>
            </p:cNvPr>
            <p:cNvGrpSpPr/>
            <p:nvPr/>
          </p:nvGrpSpPr>
          <p:grpSpPr>
            <a:xfrm>
              <a:off x="7238714" y="5768009"/>
              <a:ext cx="3696744" cy="917418"/>
              <a:chOff x="835211" y="5839968"/>
              <a:chExt cx="4028005" cy="891179"/>
            </a:xfrm>
          </p:grpSpPr>
          <p:sp>
            <p:nvSpPr>
              <p:cNvPr id="86" name="Rectangle 85">
                <a:extLst>
                  <a:ext uri="{FF2B5EF4-FFF2-40B4-BE49-F238E27FC236}">
                    <a16:creationId xmlns:a16="http://schemas.microsoft.com/office/drawing/2014/main" id="{64B4964E-5254-0243-A4C5-926963912EE7}"/>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87" name="Rectangle 86">
                <a:extLst>
                  <a:ext uri="{FF2B5EF4-FFF2-40B4-BE49-F238E27FC236}">
                    <a16:creationId xmlns:a16="http://schemas.microsoft.com/office/drawing/2014/main" id="{D709845B-FAEE-B94A-9F31-C9EB8B104C71}"/>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76" name="Group 75">
              <a:extLst>
                <a:ext uri="{FF2B5EF4-FFF2-40B4-BE49-F238E27FC236}">
                  <a16:creationId xmlns:a16="http://schemas.microsoft.com/office/drawing/2014/main" id="{AA742251-6D04-374C-967B-2807BE99F246}"/>
                </a:ext>
              </a:extLst>
            </p:cNvPr>
            <p:cNvGrpSpPr/>
            <p:nvPr/>
          </p:nvGrpSpPr>
          <p:grpSpPr>
            <a:xfrm>
              <a:off x="7403422" y="5979096"/>
              <a:ext cx="1091386" cy="620987"/>
              <a:chOff x="939345" y="5864780"/>
              <a:chExt cx="1091386" cy="620987"/>
            </a:xfrm>
          </p:grpSpPr>
          <p:sp>
            <p:nvSpPr>
              <p:cNvPr id="84" name="Google Shape;352;p31">
                <a:extLst>
                  <a:ext uri="{FF2B5EF4-FFF2-40B4-BE49-F238E27FC236}">
                    <a16:creationId xmlns:a16="http://schemas.microsoft.com/office/drawing/2014/main" id="{E8C98D35-7E4B-9C4A-8F92-07DE3BE91807}"/>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5" name="Google Shape;355;p31">
                <a:extLst>
                  <a:ext uri="{FF2B5EF4-FFF2-40B4-BE49-F238E27FC236}">
                    <a16:creationId xmlns:a16="http://schemas.microsoft.com/office/drawing/2014/main" id="{18FDBB1B-818C-0D42-B2F9-432696350DC1}"/>
                  </a:ext>
                </a:extLst>
              </p:cNvPr>
              <p:cNvSpPr/>
              <p:nvPr/>
            </p:nvSpPr>
            <p:spPr>
              <a:xfrm>
                <a:off x="1126459" y="5864780"/>
                <a:ext cx="904272" cy="620987"/>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Opportunity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to easily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build on oral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PrEP rollout</a:t>
                </a:r>
              </a:p>
            </p:txBody>
          </p:sp>
        </p:grpSp>
        <p:grpSp>
          <p:nvGrpSpPr>
            <p:cNvPr id="77" name="Group 76">
              <a:extLst>
                <a:ext uri="{FF2B5EF4-FFF2-40B4-BE49-F238E27FC236}">
                  <a16:creationId xmlns:a16="http://schemas.microsoft.com/office/drawing/2014/main" id="{2D22579A-084D-734A-9BAA-F369FD6EDBFD}"/>
                </a:ext>
              </a:extLst>
            </p:cNvPr>
            <p:cNvGrpSpPr/>
            <p:nvPr/>
          </p:nvGrpSpPr>
          <p:grpSpPr>
            <a:xfrm>
              <a:off x="8413427" y="5996611"/>
              <a:ext cx="1090128" cy="607349"/>
              <a:chOff x="2046886" y="5882295"/>
              <a:chExt cx="1090128" cy="607349"/>
            </a:xfrm>
          </p:grpSpPr>
          <p:sp>
            <p:nvSpPr>
              <p:cNvPr id="82" name="Google Shape;354;p31">
                <a:extLst>
                  <a:ext uri="{FF2B5EF4-FFF2-40B4-BE49-F238E27FC236}">
                    <a16:creationId xmlns:a16="http://schemas.microsoft.com/office/drawing/2014/main" id="{C15B3502-6020-6245-8E79-9B6F4FBA782B}"/>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3" name="Google Shape;356;p31">
                <a:extLst>
                  <a:ext uri="{FF2B5EF4-FFF2-40B4-BE49-F238E27FC236}">
                    <a16:creationId xmlns:a16="http://schemas.microsoft.com/office/drawing/2014/main" id="{827FD2BC-6FC9-394C-A144-D21EE52ED49B}"/>
                  </a:ext>
                </a:extLst>
              </p:cNvPr>
              <p:cNvSpPr/>
              <p:nvPr/>
            </p:nvSpPr>
            <p:spPr>
              <a:xfrm>
                <a:off x="2225595"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Will require new effort, but no anticipated challenges</a:t>
                </a:r>
              </a:p>
            </p:txBody>
          </p:sp>
        </p:grpSp>
        <p:grpSp>
          <p:nvGrpSpPr>
            <p:cNvPr id="78" name="Group 77">
              <a:extLst>
                <a:ext uri="{FF2B5EF4-FFF2-40B4-BE49-F238E27FC236}">
                  <a16:creationId xmlns:a16="http://schemas.microsoft.com/office/drawing/2014/main" id="{B4049F92-14C8-9E43-8B8B-C3FFCF66F9C7}"/>
                </a:ext>
              </a:extLst>
            </p:cNvPr>
            <p:cNvGrpSpPr/>
            <p:nvPr/>
          </p:nvGrpSpPr>
          <p:grpSpPr>
            <a:xfrm>
              <a:off x="9556844" y="5979299"/>
              <a:ext cx="1378613" cy="607349"/>
              <a:chOff x="3287839" y="5864983"/>
              <a:chExt cx="1378613" cy="607349"/>
            </a:xfrm>
          </p:grpSpPr>
          <p:sp>
            <p:nvSpPr>
              <p:cNvPr id="80" name="Google Shape;353;p31">
                <a:extLst>
                  <a:ext uri="{FF2B5EF4-FFF2-40B4-BE49-F238E27FC236}">
                    <a16:creationId xmlns:a16="http://schemas.microsoft.com/office/drawing/2014/main" id="{AEF3BD76-57C8-0843-9D3A-471521DEDA34}"/>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1" name="Google Shape;357;p31">
                <a:extLst>
                  <a:ext uri="{FF2B5EF4-FFF2-40B4-BE49-F238E27FC236}">
                    <a16:creationId xmlns:a16="http://schemas.microsoft.com/office/drawing/2014/main" id="{E5CDBA0D-6DB6-7B4D-94DF-16656C55E07D}"/>
                  </a:ext>
                </a:extLst>
              </p:cNvPr>
              <p:cNvSpPr txBox="1"/>
              <p:nvPr/>
            </p:nvSpPr>
            <p:spPr>
              <a:xfrm>
                <a:off x="3466548" y="5864983"/>
                <a:ext cx="1199904"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dirty="0">
                    <a:solidFill>
                      <a:srgbClr val="434343"/>
                    </a:solidFill>
                    <a:latin typeface="Arial" panose="020B0604020202020204" pitchFamily="34" charset="0"/>
                    <a:ea typeface="Calibri"/>
                    <a:cs typeface="Arial" panose="020B0604020202020204" pitchFamily="34" charset="0"/>
                    <a:sym typeface="Calibri"/>
                  </a:rPr>
                  <a:t>Requires significant consideration specifically for </a:t>
                </a:r>
                <a:br>
                  <a:rPr lang="en-US" sz="900" dirty="0">
                    <a:solidFill>
                      <a:srgbClr val="434343"/>
                    </a:solidFill>
                    <a:latin typeface="Arial" panose="020B0604020202020204" pitchFamily="34" charset="0"/>
                    <a:ea typeface="Calibri"/>
                    <a:cs typeface="Arial" panose="020B0604020202020204" pitchFamily="34" charset="0"/>
                    <a:sym typeface="Calibri"/>
                  </a:rPr>
                </a:br>
                <a:r>
                  <a:rPr lang="en-US" sz="900" dirty="0">
                    <a:solidFill>
                      <a:srgbClr val="434343"/>
                    </a:solidFill>
                    <a:latin typeface="Arial" panose="020B0604020202020204" pitchFamily="34" charset="0"/>
                    <a:ea typeface="Calibri"/>
                    <a:cs typeface="Arial" panose="020B0604020202020204" pitchFamily="34" charset="0"/>
                    <a:sym typeface="Calibri"/>
                  </a:rPr>
                  <a:t>the PrEP ring </a:t>
                </a:r>
              </a:p>
            </p:txBody>
          </p:sp>
        </p:grpSp>
        <p:sp>
          <p:nvSpPr>
            <p:cNvPr id="79" name="Google Shape;355;p31">
              <a:extLst>
                <a:ext uri="{FF2B5EF4-FFF2-40B4-BE49-F238E27FC236}">
                  <a16:creationId xmlns:a16="http://schemas.microsoft.com/office/drawing/2014/main" id="{D3ADCDD9-7A8A-8149-B2C9-878CB8C6F6A4}"/>
                </a:ext>
              </a:extLst>
            </p:cNvPr>
            <p:cNvSpPr/>
            <p:nvPr/>
          </p:nvSpPr>
          <p:spPr>
            <a:xfrm>
              <a:off x="7285735" y="5771832"/>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COLOR KEY</a:t>
              </a:r>
            </a:p>
          </p:txBody>
        </p:sp>
      </p:grpSp>
    </p:spTree>
    <p:extLst>
      <p:ext uri="{BB962C8B-B14F-4D97-AF65-F5344CB8AC3E}">
        <p14:creationId xmlns:p14="http://schemas.microsoft.com/office/powerpoint/2010/main" val="180716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4;p8">
            <a:extLst>
              <a:ext uri="{FF2B5EF4-FFF2-40B4-BE49-F238E27FC236}">
                <a16:creationId xmlns:a16="http://schemas.microsoft.com/office/drawing/2014/main" id="{1E8B324C-66D8-9449-8415-FEAE71E9E0A8}"/>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600"/>
              <a:buFont typeface="Arial"/>
              <a:buNone/>
            </a:pPr>
            <a:r>
              <a:rPr lang="en-US" sz="3200" dirty="0"/>
              <a:t>Summary Findings Across the Framework</a:t>
            </a:r>
            <a:endParaRPr sz="3200" dirty="0"/>
          </a:p>
        </p:txBody>
      </p:sp>
      <p:sp>
        <p:nvSpPr>
          <p:cNvPr id="38" name="Slide Number Placeholder 26">
            <a:extLst>
              <a:ext uri="{FF2B5EF4-FFF2-40B4-BE49-F238E27FC236}">
                <a16:creationId xmlns:a16="http://schemas.microsoft.com/office/drawing/2014/main" id="{E4E099D9-2741-FC45-9A48-A2E749CBDD41}"/>
              </a:ext>
            </a:extLst>
          </p:cNvPr>
          <p:cNvSpPr>
            <a:spLocks noGrp="1"/>
          </p:cNvSpPr>
          <p:nvPr>
            <p:ph type="sldNum" sz="quarter" idx="4"/>
          </p:nvPr>
        </p:nvSpPr>
        <p:spPr/>
        <p:txBody>
          <a:bodyPr/>
          <a:lstStyle/>
          <a:p>
            <a:fld id="{282D8E3E-8532-C943-903F-91E14D4CAD95}" type="slidenum">
              <a:rPr lang="en-US" smtClean="0"/>
              <a:pPr/>
              <a:t>27</a:t>
            </a:fld>
            <a:endParaRPr lang="en-US" dirty="0"/>
          </a:p>
        </p:txBody>
      </p:sp>
      <p:grpSp>
        <p:nvGrpSpPr>
          <p:cNvPr id="61" name="Group 60">
            <a:extLst>
              <a:ext uri="{FF2B5EF4-FFF2-40B4-BE49-F238E27FC236}">
                <a16:creationId xmlns:a16="http://schemas.microsoft.com/office/drawing/2014/main" id="{CBBF7F56-6DE4-B548-B289-3AAC5DF71571}"/>
              </a:ext>
            </a:extLst>
          </p:cNvPr>
          <p:cNvGrpSpPr/>
          <p:nvPr/>
        </p:nvGrpSpPr>
        <p:grpSpPr>
          <a:xfrm>
            <a:off x="565404" y="4823907"/>
            <a:ext cx="11400660" cy="1683748"/>
            <a:chOff x="565404" y="4823907"/>
            <a:chExt cx="11400660" cy="1683748"/>
          </a:xfrm>
        </p:grpSpPr>
        <p:graphicFrame>
          <p:nvGraphicFramePr>
            <p:cNvPr id="60" name="Google Shape;361;p31">
              <a:extLst>
                <a:ext uri="{FF2B5EF4-FFF2-40B4-BE49-F238E27FC236}">
                  <a16:creationId xmlns:a16="http://schemas.microsoft.com/office/drawing/2014/main" id="{749370A4-7C61-DD4E-A3C4-E95BCF5434DC}"/>
                </a:ext>
              </a:extLst>
            </p:cNvPr>
            <p:cNvGraphicFramePr/>
            <p:nvPr>
              <p:extLst>
                <p:ext uri="{D42A27DB-BD31-4B8C-83A1-F6EECF244321}">
                  <p14:modId xmlns:p14="http://schemas.microsoft.com/office/powerpoint/2010/main" val="2935858672"/>
                </p:ext>
              </p:extLst>
            </p:nvPr>
          </p:nvGraphicFramePr>
          <p:xfrm>
            <a:off x="1154684" y="4823907"/>
            <a:ext cx="10811380" cy="168374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8374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dirty="0">
                          <a:solidFill>
                            <a:srgbClr val="595959"/>
                          </a:solidFill>
                          <a:sym typeface="Arial"/>
                        </a:endParaRPr>
                      </a:p>
                    </a:txBody>
                    <a:tcPr marL="137165" marR="137160" marT="9525" marB="0" anchor="ctr">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dirty="0">
                          <a:solidFill>
                            <a:srgbClr val="595959"/>
                          </a:solidFill>
                          <a:sym typeface="Arial"/>
                        </a:endParaRP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dirty="0">
                          <a:solidFill>
                            <a:srgbClr val="595959"/>
                          </a:solidFill>
                          <a:sym typeface="Arial"/>
                        </a:endParaRP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dirty="0">
                          <a:solidFill>
                            <a:srgbClr val="595959"/>
                          </a:solidFill>
                          <a:sym typeface="Arial"/>
                        </a:endParaRP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dirty="0">
                          <a:solidFill>
                            <a:srgbClr val="595959"/>
                          </a:solidFill>
                          <a:sym typeface="Arial"/>
                        </a:endParaRP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694F2741-E5B9-E54D-9818-D17C036BCA94}"/>
                </a:ext>
              </a:extLst>
            </p:cNvPr>
            <p:cNvSpPr/>
            <p:nvPr/>
          </p:nvSpPr>
          <p:spPr>
            <a:xfrm rot="16200000">
              <a:off x="-26267" y="5420951"/>
              <a:ext cx="1653990" cy="4706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595959"/>
                  </a:solidFill>
                </a:rPr>
                <a:t>Areas that need consideration</a:t>
              </a:r>
            </a:p>
          </p:txBody>
        </p:sp>
      </p:grpSp>
      <p:sp>
        <p:nvSpPr>
          <p:cNvPr id="24" name="Rectangle 23">
            <a:extLst>
              <a:ext uri="{FF2B5EF4-FFF2-40B4-BE49-F238E27FC236}">
                <a16:creationId xmlns:a16="http://schemas.microsoft.com/office/drawing/2014/main" id="{E22E8C59-017D-4846-9301-ED1BE274F910}"/>
              </a:ext>
            </a:extLst>
          </p:cNvPr>
          <p:cNvSpPr/>
          <p:nvPr/>
        </p:nvSpPr>
        <p:spPr>
          <a:xfrm>
            <a:off x="3359325" y="4817477"/>
            <a:ext cx="2013408" cy="269304"/>
          </a:xfrm>
          <a:prstGeom prst="rect">
            <a:avLst/>
          </a:prstGeom>
        </p:spPr>
        <p:txBody>
          <a:bodyPr wrap="square">
            <a:spAutoFit/>
          </a:bodyPr>
          <a:lstStyle/>
          <a:p>
            <a:pPr lvl="0">
              <a:spcAft>
                <a:spcPts val="300"/>
              </a:spcAft>
              <a:buClr>
                <a:srgbClr val="595959"/>
              </a:buClr>
              <a:buSzPts val="1400"/>
              <a:defRPr/>
            </a:pPr>
            <a:r>
              <a:rPr lang="en-US" sz="1150" dirty="0">
                <a:solidFill>
                  <a:srgbClr val="595959"/>
                </a:solidFill>
                <a:sym typeface="Arial"/>
              </a:rPr>
              <a:t> </a:t>
            </a:r>
          </a:p>
        </p:txBody>
      </p:sp>
      <p:sp>
        <p:nvSpPr>
          <p:cNvPr id="13" name="Rounded Rectangle 12">
            <a:extLst>
              <a:ext uri="{FF2B5EF4-FFF2-40B4-BE49-F238E27FC236}">
                <a16:creationId xmlns:a16="http://schemas.microsoft.com/office/drawing/2014/main" id="{4C438AF1-6DFB-3D47-A56C-FE519225FD50}"/>
              </a:ext>
            </a:extLst>
          </p:cNvPr>
          <p:cNvSpPr/>
          <p:nvPr/>
        </p:nvSpPr>
        <p:spPr>
          <a:xfrm>
            <a:off x="116687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PLANNING &amp; </a:t>
            </a:r>
            <a:endParaRPr lang="en-US" sz="1400" dirty="0">
              <a:solidFill>
                <a:srgbClr val="000000"/>
              </a:solidFill>
              <a:latin typeface="Arial"/>
              <a:ea typeface="Arial"/>
              <a:cs typeface="Arial"/>
              <a:sym typeface="Arial"/>
            </a:endParaRPr>
          </a:p>
          <a:p>
            <a:pPr lvl="0" algn="ctr">
              <a:buClr>
                <a:srgbClr val="000000"/>
              </a:buClr>
              <a:buSzPts val="1200"/>
            </a:pPr>
            <a:r>
              <a:rPr lang="en-US" sz="1200" b="1" dirty="0">
                <a:solidFill>
                  <a:srgbClr val="FFFFFF"/>
                </a:solidFill>
                <a:ea typeface="Calibri"/>
                <a:cs typeface="Calibri"/>
                <a:sym typeface="Calibri"/>
              </a:rPr>
              <a:t>BUDGETING</a:t>
            </a:r>
          </a:p>
        </p:txBody>
      </p:sp>
      <p:sp>
        <p:nvSpPr>
          <p:cNvPr id="14" name="Rounded Rectangle 13">
            <a:extLst>
              <a:ext uri="{FF2B5EF4-FFF2-40B4-BE49-F238E27FC236}">
                <a16:creationId xmlns:a16="http://schemas.microsoft.com/office/drawing/2014/main" id="{69B76290-E6DA-CC4A-8C56-013289B594DA}"/>
              </a:ext>
            </a:extLst>
          </p:cNvPr>
          <p:cNvSpPr/>
          <p:nvPr/>
        </p:nvSpPr>
        <p:spPr>
          <a:xfrm>
            <a:off x="335932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SUPPLY CHAIN MANAGEMENT</a:t>
            </a:r>
          </a:p>
        </p:txBody>
      </p:sp>
      <p:sp>
        <p:nvSpPr>
          <p:cNvPr id="15" name="Rounded Rectangle 14">
            <a:extLst>
              <a:ext uri="{FF2B5EF4-FFF2-40B4-BE49-F238E27FC236}">
                <a16:creationId xmlns:a16="http://schemas.microsoft.com/office/drawing/2014/main" id="{E635A1C7-60DB-0843-BA42-FCC9A983A406}"/>
              </a:ext>
            </a:extLst>
          </p:cNvPr>
          <p:cNvSpPr/>
          <p:nvPr/>
        </p:nvSpPr>
        <p:spPr>
          <a:xfrm>
            <a:off x="5533673"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US" sz="1200" b="1" dirty="0">
                <a:solidFill>
                  <a:srgbClr val="FFFFFF"/>
                </a:solidFill>
                <a:latin typeface="+mn-lt"/>
                <a:ea typeface="Calibri"/>
                <a:cs typeface="Calibri"/>
                <a:sym typeface="Calibri"/>
              </a:rPr>
              <a:t>PrEP RING DELIVERY PLATFORMS </a:t>
            </a:r>
            <a:endParaRPr lang="en-US" sz="1200" dirty="0">
              <a:latin typeface="+mn-lt"/>
            </a:endParaRPr>
          </a:p>
        </p:txBody>
      </p:sp>
      <p:sp>
        <p:nvSpPr>
          <p:cNvPr id="16" name="Rounded Rectangle 15">
            <a:extLst>
              <a:ext uri="{FF2B5EF4-FFF2-40B4-BE49-F238E27FC236}">
                <a16:creationId xmlns:a16="http://schemas.microsoft.com/office/drawing/2014/main" id="{59D658DA-BCC7-AA47-B310-267C18FD3F97}"/>
              </a:ext>
            </a:extLst>
          </p:cNvPr>
          <p:cNvSpPr/>
          <p:nvPr/>
        </p:nvSpPr>
        <p:spPr>
          <a:xfrm>
            <a:off x="7764742"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UPTAKE &amp; </a:t>
            </a:r>
            <a:endParaRPr lang="en-US" sz="1400" dirty="0">
              <a:solidFill>
                <a:srgbClr val="000000"/>
              </a:solidFill>
              <a:latin typeface="Arial"/>
              <a:ea typeface="Arial"/>
              <a:cs typeface="Arial"/>
              <a:sym typeface="Arial"/>
            </a:endParaRPr>
          </a:p>
          <a:p>
            <a:pPr lvl="0" algn="ctr">
              <a:buClr>
                <a:srgbClr val="000000"/>
              </a:buClr>
              <a:buSzPts val="1200"/>
            </a:pPr>
            <a:r>
              <a:rPr lang="en-US" sz="1200" b="1" dirty="0">
                <a:solidFill>
                  <a:srgbClr val="FFFFFF"/>
                </a:solidFill>
                <a:ea typeface="Calibri"/>
                <a:cs typeface="Calibri"/>
                <a:sym typeface="Calibri"/>
              </a:rPr>
              <a:t>EFFECTIVE USE</a:t>
            </a:r>
          </a:p>
        </p:txBody>
      </p:sp>
      <p:sp>
        <p:nvSpPr>
          <p:cNvPr id="17" name="Rounded Rectangle 16">
            <a:extLst>
              <a:ext uri="{FF2B5EF4-FFF2-40B4-BE49-F238E27FC236}">
                <a16:creationId xmlns:a16="http://schemas.microsoft.com/office/drawing/2014/main" id="{F31036CC-711D-4243-83DF-FEAAF26435D6}"/>
              </a:ext>
            </a:extLst>
          </p:cNvPr>
          <p:cNvSpPr/>
          <p:nvPr/>
        </p:nvSpPr>
        <p:spPr>
          <a:xfrm>
            <a:off x="9952657"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MONITORING</a:t>
            </a:r>
          </a:p>
        </p:txBody>
      </p:sp>
      <p:grpSp>
        <p:nvGrpSpPr>
          <p:cNvPr id="39" name="Group 38">
            <a:extLst>
              <a:ext uri="{FF2B5EF4-FFF2-40B4-BE49-F238E27FC236}">
                <a16:creationId xmlns:a16="http://schemas.microsoft.com/office/drawing/2014/main" id="{4D8C6E57-8A5F-1048-9CEC-23A2354F334F}"/>
              </a:ext>
            </a:extLst>
          </p:cNvPr>
          <p:cNvGrpSpPr/>
          <p:nvPr/>
        </p:nvGrpSpPr>
        <p:grpSpPr>
          <a:xfrm>
            <a:off x="1851012" y="1460044"/>
            <a:ext cx="648864" cy="648864"/>
            <a:chOff x="1167153" y="3069525"/>
            <a:chExt cx="1005462" cy="1005462"/>
          </a:xfrm>
        </p:grpSpPr>
        <p:sp>
          <p:nvSpPr>
            <p:cNvPr id="44" name="Oval 43">
              <a:extLst>
                <a:ext uri="{FF2B5EF4-FFF2-40B4-BE49-F238E27FC236}">
                  <a16:creationId xmlns:a16="http://schemas.microsoft.com/office/drawing/2014/main" id="{3E0E6C19-C667-6548-A42F-60C2546864E1}"/>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5" name="Graphic 44">
              <a:extLst>
                <a:ext uri="{FF2B5EF4-FFF2-40B4-BE49-F238E27FC236}">
                  <a16:creationId xmlns:a16="http://schemas.microsoft.com/office/drawing/2014/main" id="{942D6C27-1974-684D-98F2-813E83E5C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486" y="3254787"/>
              <a:ext cx="592418" cy="592418"/>
            </a:xfrm>
            <a:prstGeom prst="rect">
              <a:avLst/>
            </a:prstGeom>
          </p:spPr>
        </p:pic>
      </p:grpSp>
      <p:grpSp>
        <p:nvGrpSpPr>
          <p:cNvPr id="46" name="Group 45">
            <a:extLst>
              <a:ext uri="{FF2B5EF4-FFF2-40B4-BE49-F238E27FC236}">
                <a16:creationId xmlns:a16="http://schemas.microsoft.com/office/drawing/2014/main" id="{7A396F07-7DE4-FC4B-B538-725D7F20C1A9}"/>
              </a:ext>
            </a:extLst>
          </p:cNvPr>
          <p:cNvGrpSpPr/>
          <p:nvPr/>
        </p:nvGrpSpPr>
        <p:grpSpPr>
          <a:xfrm>
            <a:off x="4043314" y="1460044"/>
            <a:ext cx="648864" cy="648864"/>
            <a:chOff x="3264177" y="3069525"/>
            <a:chExt cx="1005462" cy="1005462"/>
          </a:xfrm>
        </p:grpSpPr>
        <p:sp>
          <p:nvSpPr>
            <p:cNvPr id="47" name="Oval 46">
              <a:extLst>
                <a:ext uri="{FF2B5EF4-FFF2-40B4-BE49-F238E27FC236}">
                  <a16:creationId xmlns:a16="http://schemas.microsoft.com/office/drawing/2014/main" id="{ACC2C6D8-1D6B-1E4C-9088-C03CB06D846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AED0AE40-6BE3-7F4D-9660-DD046CACC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1773" y="3199921"/>
              <a:ext cx="717721" cy="717721"/>
            </a:xfrm>
            <a:prstGeom prst="rect">
              <a:avLst/>
            </a:prstGeom>
          </p:spPr>
        </p:pic>
      </p:grpSp>
      <p:grpSp>
        <p:nvGrpSpPr>
          <p:cNvPr id="49" name="Group 48">
            <a:extLst>
              <a:ext uri="{FF2B5EF4-FFF2-40B4-BE49-F238E27FC236}">
                <a16:creationId xmlns:a16="http://schemas.microsoft.com/office/drawing/2014/main" id="{549711F9-7286-F94F-BDAF-1DA2D5FEA7D4}"/>
              </a:ext>
            </a:extLst>
          </p:cNvPr>
          <p:cNvGrpSpPr/>
          <p:nvPr/>
        </p:nvGrpSpPr>
        <p:grpSpPr>
          <a:xfrm>
            <a:off x="6214229" y="1460044"/>
            <a:ext cx="648864" cy="648864"/>
            <a:chOff x="5373393" y="3069525"/>
            <a:chExt cx="1005462" cy="1005462"/>
          </a:xfrm>
        </p:grpSpPr>
        <p:sp>
          <p:nvSpPr>
            <p:cNvPr id="50" name="Oval 49">
              <a:extLst>
                <a:ext uri="{FF2B5EF4-FFF2-40B4-BE49-F238E27FC236}">
                  <a16:creationId xmlns:a16="http://schemas.microsoft.com/office/drawing/2014/main" id="{CF2C281A-0CEA-8741-920E-69E4C191D0A7}"/>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1" name="Graphic 50">
              <a:extLst>
                <a:ext uri="{FF2B5EF4-FFF2-40B4-BE49-F238E27FC236}">
                  <a16:creationId xmlns:a16="http://schemas.microsoft.com/office/drawing/2014/main" id="{5D01C80B-3F57-F34B-B6E6-4917324FB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nvGrpSpPr>
          <p:cNvPr id="52" name="Group 51">
            <a:extLst>
              <a:ext uri="{FF2B5EF4-FFF2-40B4-BE49-F238E27FC236}">
                <a16:creationId xmlns:a16="http://schemas.microsoft.com/office/drawing/2014/main" id="{1CDD3FF2-6C44-CF43-96D1-BB5F7D3751B3}"/>
              </a:ext>
            </a:extLst>
          </p:cNvPr>
          <p:cNvGrpSpPr/>
          <p:nvPr/>
        </p:nvGrpSpPr>
        <p:grpSpPr>
          <a:xfrm>
            <a:off x="10634928" y="1460044"/>
            <a:ext cx="648864" cy="648864"/>
            <a:chOff x="9884433" y="3069525"/>
            <a:chExt cx="1005462" cy="1005462"/>
          </a:xfrm>
        </p:grpSpPr>
        <p:sp>
          <p:nvSpPr>
            <p:cNvPr id="53" name="Oval 52">
              <a:extLst>
                <a:ext uri="{FF2B5EF4-FFF2-40B4-BE49-F238E27FC236}">
                  <a16:creationId xmlns:a16="http://schemas.microsoft.com/office/drawing/2014/main" id="{30AAB0D8-F1A8-3E40-9FE4-24EDA3E35CB4}"/>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4" name="Graphic 53">
              <a:extLst>
                <a:ext uri="{FF2B5EF4-FFF2-40B4-BE49-F238E27FC236}">
                  <a16:creationId xmlns:a16="http://schemas.microsoft.com/office/drawing/2014/main" id="{3997B460-9742-4044-82C7-0B6F1F3176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8760" y="3199920"/>
              <a:ext cx="717721" cy="717721"/>
            </a:xfrm>
            <a:prstGeom prst="rect">
              <a:avLst/>
            </a:prstGeom>
          </p:spPr>
        </p:pic>
      </p:grpSp>
      <p:grpSp>
        <p:nvGrpSpPr>
          <p:cNvPr id="55" name="Group 54">
            <a:extLst>
              <a:ext uri="{FF2B5EF4-FFF2-40B4-BE49-F238E27FC236}">
                <a16:creationId xmlns:a16="http://schemas.microsoft.com/office/drawing/2014/main" id="{AF8E207C-BC8F-C14B-92DF-C5FC25EE8870}"/>
              </a:ext>
            </a:extLst>
          </p:cNvPr>
          <p:cNvGrpSpPr/>
          <p:nvPr/>
        </p:nvGrpSpPr>
        <p:grpSpPr>
          <a:xfrm>
            <a:off x="8492052" y="1460044"/>
            <a:ext cx="648864" cy="648864"/>
            <a:chOff x="8181589" y="3069525"/>
            <a:chExt cx="1005462" cy="1005462"/>
          </a:xfrm>
        </p:grpSpPr>
        <p:sp>
          <p:nvSpPr>
            <p:cNvPr id="56" name="Oval 55">
              <a:extLst>
                <a:ext uri="{FF2B5EF4-FFF2-40B4-BE49-F238E27FC236}">
                  <a16:creationId xmlns:a16="http://schemas.microsoft.com/office/drawing/2014/main" id="{AA0211F0-087D-9B4A-8A45-41693CA012D4}"/>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7" name="Graphic 56">
              <a:extLst>
                <a:ext uri="{FF2B5EF4-FFF2-40B4-BE49-F238E27FC236}">
                  <a16:creationId xmlns:a16="http://schemas.microsoft.com/office/drawing/2014/main" id="{60DBDBC7-856D-2445-9903-28941B4E34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8759" y="3211979"/>
              <a:ext cx="717720" cy="717720"/>
            </a:xfrm>
            <a:prstGeom prst="rect">
              <a:avLst/>
            </a:prstGeom>
          </p:spPr>
        </p:pic>
      </p:grpSp>
      <p:grpSp>
        <p:nvGrpSpPr>
          <p:cNvPr id="27" name="Group 26">
            <a:extLst>
              <a:ext uri="{FF2B5EF4-FFF2-40B4-BE49-F238E27FC236}">
                <a16:creationId xmlns:a16="http://schemas.microsoft.com/office/drawing/2014/main" id="{248801D7-7D26-844F-AD54-617E46F422C8}"/>
              </a:ext>
            </a:extLst>
          </p:cNvPr>
          <p:cNvGrpSpPr/>
          <p:nvPr/>
        </p:nvGrpSpPr>
        <p:grpSpPr>
          <a:xfrm>
            <a:off x="565405" y="2873187"/>
            <a:ext cx="11400659" cy="1638068"/>
            <a:chOff x="565405" y="2873187"/>
            <a:chExt cx="11400659" cy="1638068"/>
          </a:xfrm>
        </p:grpSpPr>
        <p:sp>
          <p:nvSpPr>
            <p:cNvPr id="19" name="Rectangle 18">
              <a:extLst>
                <a:ext uri="{FF2B5EF4-FFF2-40B4-BE49-F238E27FC236}">
                  <a16:creationId xmlns:a16="http://schemas.microsoft.com/office/drawing/2014/main" id="{FDB9AFB1-6FAC-FA46-B4D7-768754EDD7E7}"/>
                </a:ext>
              </a:extLst>
            </p:cNvPr>
            <p:cNvSpPr/>
            <p:nvPr/>
          </p:nvSpPr>
          <p:spPr>
            <a:xfrm rot="16200000">
              <a:off x="-17950" y="3457253"/>
              <a:ext cx="1637357" cy="470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595959"/>
                  </a:solidFill>
                </a:rPr>
                <a:t>Opportunities for easy introduction</a:t>
              </a:r>
            </a:p>
          </p:txBody>
        </p:sp>
        <p:graphicFrame>
          <p:nvGraphicFramePr>
            <p:cNvPr id="58" name="Google Shape;361;p31">
              <a:extLst>
                <a:ext uri="{FF2B5EF4-FFF2-40B4-BE49-F238E27FC236}">
                  <a16:creationId xmlns:a16="http://schemas.microsoft.com/office/drawing/2014/main" id="{ED887C98-D0D8-084B-BC9E-79B1182528CE}"/>
                </a:ext>
              </a:extLst>
            </p:cNvPr>
            <p:cNvGraphicFramePr/>
            <p:nvPr>
              <p:extLst>
                <p:ext uri="{D42A27DB-BD31-4B8C-83A1-F6EECF244321}">
                  <p14:modId xmlns:p14="http://schemas.microsoft.com/office/powerpoint/2010/main" val="295505709"/>
                </p:ext>
              </p:extLst>
            </p:nvPr>
          </p:nvGraphicFramePr>
          <p:xfrm>
            <a:off x="1154684" y="2873187"/>
            <a:ext cx="10811380" cy="163735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3735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1</a:t>
                        </a:r>
                      </a:p>
                    </a:txBody>
                    <a:tcPr marL="137165" marR="137160" marT="9525" marB="0" anchor="ctr">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2</a:t>
                        </a: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3</a:t>
                        </a: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4</a:t>
                        </a: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5</a:t>
                        </a:r>
                      </a:p>
                    </a:txBody>
                    <a:tcPr marL="137165" marR="137160" marT="9525" marB="0" anchor="ctr">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sp>
        <p:nvSpPr>
          <p:cNvPr id="40" name="Rectangular Callout 39">
            <a:extLst>
              <a:ext uri="{FF2B5EF4-FFF2-40B4-BE49-F238E27FC236}">
                <a16:creationId xmlns:a16="http://schemas.microsoft.com/office/drawing/2014/main" id="{1B947E7A-5300-5343-9282-B0326E05D0A2}"/>
              </a:ext>
            </a:extLst>
          </p:cNvPr>
          <p:cNvSpPr/>
          <p:nvPr/>
        </p:nvSpPr>
        <p:spPr>
          <a:xfrm>
            <a:off x="6096000" y="4111820"/>
            <a:ext cx="5829518" cy="1544454"/>
          </a:xfrm>
          <a:prstGeom prst="wedgeRectCallout">
            <a:avLst>
              <a:gd name="adj1" fmla="val -33086"/>
              <a:gd name="adj2" fmla="val -77931"/>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1600" b="1" dirty="0">
                <a:solidFill>
                  <a:srgbClr val="FFFFFF"/>
                </a:solidFill>
              </a:rPr>
              <a:t>INSTRUCTIONS: </a:t>
            </a:r>
          </a:p>
          <a:p>
            <a:r>
              <a:rPr lang="en-CH" sz="1600" dirty="0">
                <a:solidFill>
                  <a:srgbClr val="FFFFFF"/>
                </a:solidFill>
              </a:rPr>
              <a:t>After completing the framework</a:t>
            </a:r>
            <a:r>
              <a:rPr lang="en-US" sz="1600" dirty="0">
                <a:solidFill>
                  <a:srgbClr val="FFFFFF"/>
                </a:solidFill>
              </a:rPr>
              <a:t> slides </a:t>
            </a:r>
            <a:r>
              <a:rPr lang="en-US" sz="1600" i="1" dirty="0">
                <a:solidFill>
                  <a:srgbClr val="FFFFFF"/>
                </a:solidFill>
              </a:rPr>
              <a:t>(slides 29–33)</a:t>
            </a:r>
            <a:r>
              <a:rPr lang="en-CH" sz="1600" i="1" dirty="0">
                <a:solidFill>
                  <a:srgbClr val="FFFFFF"/>
                </a:solidFill>
              </a:rPr>
              <a:t>, </a:t>
            </a:r>
            <a:r>
              <a:rPr lang="en-CH" sz="1600" dirty="0">
                <a:solidFill>
                  <a:srgbClr val="FFFFFF"/>
                </a:solidFill>
              </a:rPr>
              <a:t>elevate summary findings from each section </a:t>
            </a:r>
            <a:r>
              <a:rPr lang="en-US" sz="1600" dirty="0">
                <a:solidFill>
                  <a:srgbClr val="FFFFFF"/>
                </a:solidFill>
              </a:rPr>
              <a:t>in a few short bullets o</a:t>
            </a:r>
            <a:r>
              <a:rPr lang="en-CH" sz="1600" dirty="0">
                <a:solidFill>
                  <a:srgbClr val="FFFFFF"/>
                </a:solidFill>
              </a:rPr>
              <a:t>n this summary page </a:t>
            </a:r>
            <a:r>
              <a:rPr lang="en-US" sz="1600" dirty="0">
                <a:solidFill>
                  <a:srgbClr val="FFFFFF"/>
                </a:solidFill>
              </a:rPr>
              <a:t>to </a:t>
            </a:r>
            <a:r>
              <a:rPr lang="en-CH" sz="1600" dirty="0">
                <a:solidFill>
                  <a:srgbClr val="FFFFFF"/>
                </a:solidFill>
              </a:rPr>
              <a:t>create </a:t>
            </a:r>
            <a:r>
              <a:rPr lang="en-US" sz="1600" dirty="0">
                <a:solidFill>
                  <a:srgbClr val="FFFFFF"/>
                </a:solidFill>
              </a:rPr>
              <a:t>an overview </a:t>
            </a:r>
            <a:r>
              <a:rPr lang="en-CH" sz="1600" dirty="0">
                <a:solidFill>
                  <a:srgbClr val="FFFFFF"/>
                </a:solidFill>
              </a:rPr>
              <a:t>of key opportunities and considerations </a:t>
            </a:r>
            <a:r>
              <a:rPr lang="en-US" sz="1600" dirty="0">
                <a:solidFill>
                  <a:srgbClr val="FFFFFF"/>
                </a:solidFill>
              </a:rPr>
              <a:t>for PrEP ring introduction in your country. </a:t>
            </a:r>
            <a:endParaRPr lang="en-CH" sz="1600" dirty="0">
              <a:solidFill>
                <a:srgbClr val="FFFFFF"/>
              </a:solidFill>
            </a:endParaRPr>
          </a:p>
        </p:txBody>
      </p:sp>
    </p:spTree>
    <p:extLst>
      <p:ext uri="{BB962C8B-B14F-4D97-AF65-F5344CB8AC3E}">
        <p14:creationId xmlns:p14="http://schemas.microsoft.com/office/powerpoint/2010/main" val="68109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57" name="Google Shape;257;p24"/>
          <p:cNvSpPr txBox="1"/>
          <p:nvPr/>
        </p:nvSpPr>
        <p:spPr>
          <a:xfrm>
            <a:off x="1166095" y="1407280"/>
            <a:ext cx="9268123" cy="865589"/>
          </a:xfrm>
          <a:prstGeom prst="rect">
            <a:avLst/>
          </a:prstGeom>
          <a:solidFill>
            <a:srgbClr val="9C6FBD"/>
          </a:solidFill>
          <a:ln>
            <a:noFill/>
          </a:ln>
        </p:spPr>
        <p:txBody>
          <a:bodyPr spcFirstLastPara="1" wrap="square" lIns="91425" tIns="91425" rIns="91425" bIns="91425" anchor="ctr" anchorCtr="0">
            <a:noAutofit/>
          </a:bodyPr>
          <a:lstStyle/>
          <a:p>
            <a:pPr marL="0" marR="0" lvl="0" indent="0" rtl="0">
              <a:lnSpc>
                <a:spcPct val="110000"/>
              </a:lnSpc>
              <a:spcBef>
                <a:spcPts val="0"/>
              </a:spcBef>
              <a:spcAft>
                <a:spcPts val="0"/>
              </a:spcAft>
              <a:buNone/>
            </a:pPr>
            <a:r>
              <a:rPr lang="en-US" sz="1400" dirty="0">
                <a:solidFill>
                  <a:srgbClr val="FFFFFF"/>
                </a:solidFill>
                <a:latin typeface="Arial" panose="020B0604020202020204" pitchFamily="34" charset="0"/>
                <a:cs typeface="Arial" panose="020B0604020202020204" pitchFamily="34" charset="0"/>
              </a:rPr>
              <a:t>The ring could be made available across a diverse range of channels, including the channels listed below. As you complete the following slides, consider what would be needed to introduce the ring across these diverse channels. To do a deeper dive on delivery channels for the ring, see the PrEP Ring Service Delivery Channel Analysis tool.   </a:t>
            </a:r>
            <a:endParaRPr sz="1400" dirty="0">
              <a:solidFill>
                <a:srgbClr val="FFFFFF"/>
              </a:solidFill>
              <a:latin typeface="Arial" panose="020B0604020202020204" pitchFamily="34" charset="0"/>
              <a:cs typeface="Arial" panose="020B0604020202020204" pitchFamily="34" charset="0"/>
            </a:endParaRPr>
          </a:p>
        </p:txBody>
      </p:sp>
      <p:sp>
        <p:nvSpPr>
          <p:cNvPr id="48" name="Google Shape;251;p24">
            <a:extLst>
              <a:ext uri="{FF2B5EF4-FFF2-40B4-BE49-F238E27FC236}">
                <a16:creationId xmlns:a16="http://schemas.microsoft.com/office/drawing/2014/main" id="{794F83F8-CB88-C243-9851-149B6BFEE643}"/>
              </a:ext>
            </a:extLst>
          </p:cNvPr>
          <p:cNvSpPr/>
          <p:nvPr/>
        </p:nvSpPr>
        <p:spPr>
          <a:xfrm>
            <a:off x="1097252" y="2347256"/>
            <a:ext cx="2971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3F5B66"/>
                </a:solidFill>
                <a:latin typeface="Calibri"/>
                <a:ea typeface="Calibri"/>
                <a:cs typeface="Calibri"/>
                <a:sym typeface="Calibri"/>
              </a:rPr>
              <a:t>Women’s health delivery channels</a:t>
            </a:r>
            <a:endParaRPr sz="1200" dirty="0"/>
          </a:p>
        </p:txBody>
      </p:sp>
      <p:sp>
        <p:nvSpPr>
          <p:cNvPr id="49" name="Google Shape;253;p24">
            <a:extLst>
              <a:ext uri="{FF2B5EF4-FFF2-40B4-BE49-F238E27FC236}">
                <a16:creationId xmlns:a16="http://schemas.microsoft.com/office/drawing/2014/main" id="{E3C9AF92-8E5A-AF49-BA45-C155E4DFAB8B}"/>
              </a:ext>
            </a:extLst>
          </p:cNvPr>
          <p:cNvSpPr/>
          <p:nvPr/>
        </p:nvSpPr>
        <p:spPr>
          <a:xfrm>
            <a:off x="4182350" y="2347256"/>
            <a:ext cx="4150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3F5B66"/>
                </a:solidFill>
                <a:latin typeface="Calibri"/>
                <a:ea typeface="Calibri"/>
                <a:cs typeface="Calibri"/>
                <a:sym typeface="Calibri"/>
              </a:rPr>
              <a:t>Description</a:t>
            </a:r>
            <a:endParaRPr sz="1200" dirty="0"/>
          </a:p>
        </p:txBody>
      </p:sp>
      <p:grpSp>
        <p:nvGrpSpPr>
          <p:cNvPr id="16" name="Group 15">
            <a:extLst>
              <a:ext uri="{FF2B5EF4-FFF2-40B4-BE49-F238E27FC236}">
                <a16:creationId xmlns:a16="http://schemas.microsoft.com/office/drawing/2014/main" id="{484E7482-342F-9F42-93FC-3BD6BA897AD1}"/>
              </a:ext>
            </a:extLst>
          </p:cNvPr>
          <p:cNvGrpSpPr/>
          <p:nvPr/>
        </p:nvGrpSpPr>
        <p:grpSpPr>
          <a:xfrm>
            <a:off x="449911" y="4369509"/>
            <a:ext cx="11415412" cy="843310"/>
            <a:chOff x="449911" y="4247589"/>
            <a:chExt cx="11415412" cy="843310"/>
          </a:xfrm>
        </p:grpSpPr>
        <p:sp>
          <p:nvSpPr>
            <p:cNvPr id="36" name="Google Shape;232;p24">
              <a:extLst>
                <a:ext uri="{FF2B5EF4-FFF2-40B4-BE49-F238E27FC236}">
                  <a16:creationId xmlns:a16="http://schemas.microsoft.com/office/drawing/2014/main" id="{4250B53C-B113-3F44-A867-9C45A449BCE2}"/>
                </a:ext>
              </a:extLst>
            </p:cNvPr>
            <p:cNvSpPr/>
            <p:nvPr/>
          </p:nvSpPr>
          <p:spPr>
            <a:xfrm>
              <a:off x="1169811" y="4672339"/>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Drug shops and pharmacies</a:t>
              </a:r>
              <a:endParaRPr sz="1200" b="1" dirty="0"/>
            </a:p>
          </p:txBody>
        </p:sp>
        <p:sp>
          <p:nvSpPr>
            <p:cNvPr id="38" name="Google Shape;234;p24">
              <a:extLst>
                <a:ext uri="{FF2B5EF4-FFF2-40B4-BE49-F238E27FC236}">
                  <a16:creationId xmlns:a16="http://schemas.microsoft.com/office/drawing/2014/main" id="{38181937-F568-0A4C-B509-0809158E36F2}"/>
                </a:ext>
              </a:extLst>
            </p:cNvPr>
            <p:cNvSpPr/>
            <p:nvPr/>
          </p:nvSpPr>
          <p:spPr>
            <a:xfrm>
              <a:off x="1169811" y="4247590"/>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Commercial health care</a:t>
              </a:r>
              <a:endParaRPr sz="1200" b="1" dirty="0"/>
            </a:p>
          </p:txBody>
        </p:sp>
        <p:sp>
          <p:nvSpPr>
            <p:cNvPr id="45" name="Google Shape;248;p24">
              <a:extLst>
                <a:ext uri="{FF2B5EF4-FFF2-40B4-BE49-F238E27FC236}">
                  <a16:creationId xmlns:a16="http://schemas.microsoft.com/office/drawing/2014/main" id="{109C9112-46A3-7949-B25B-091C8A6423F3}"/>
                </a:ext>
              </a:extLst>
            </p:cNvPr>
            <p:cNvSpPr/>
            <p:nvPr/>
          </p:nvSpPr>
          <p:spPr>
            <a:xfrm>
              <a:off x="4171060" y="4620799"/>
              <a:ext cx="7694263" cy="470100"/>
            </a:xfrm>
            <a:prstGeom prst="rect">
              <a:avLst/>
            </a:prstGeom>
            <a:noFill/>
            <a:ln>
              <a:noFill/>
            </a:ln>
          </p:spPr>
          <p:txBody>
            <a:bodyPr spcFirstLastPara="1" wrap="square" lIns="91425" tIns="45700" rIns="91425" bIns="45700" anchor="ctr" anchorCtr="0">
              <a:noAutofit/>
            </a:bodyPr>
            <a:lstStyle/>
            <a:p>
              <a:pPr lvl="0"/>
              <a:r>
                <a:rPr lang="en-US" sz="1100" dirty="0">
                  <a:solidFill>
                    <a:srgbClr val="595959"/>
                  </a:solidFill>
                  <a:latin typeface="Calibri"/>
                  <a:ea typeface="Calibri"/>
                  <a:cs typeface="Calibri"/>
                  <a:sym typeface="Calibri"/>
                </a:rPr>
                <a:t>Includes large pharmacy networks and smaller community-based pharmacies and drug shops; some are </a:t>
              </a:r>
              <a:r>
                <a:rPr lang="en-US" sz="1100" dirty="0">
                  <a:solidFill>
                    <a:srgbClr val="595959"/>
                  </a:solidFill>
                  <a:latin typeface="Calibri"/>
                  <a:cs typeface="Calibri"/>
                  <a:sym typeface="Calibri"/>
                </a:rPr>
                <a:t>managed by trained health care workers (HCWs)</a:t>
              </a:r>
              <a:endParaRPr sz="1100" dirty="0"/>
            </a:p>
          </p:txBody>
        </p:sp>
        <p:sp>
          <p:nvSpPr>
            <p:cNvPr id="46" name="Google Shape;249;p24">
              <a:extLst>
                <a:ext uri="{FF2B5EF4-FFF2-40B4-BE49-F238E27FC236}">
                  <a16:creationId xmlns:a16="http://schemas.microsoft.com/office/drawing/2014/main" id="{3BD48CD4-2C31-784E-A756-A831A8C51C50}"/>
                </a:ext>
              </a:extLst>
            </p:cNvPr>
            <p:cNvSpPr/>
            <p:nvPr/>
          </p:nvSpPr>
          <p:spPr>
            <a:xfrm>
              <a:off x="4171061" y="4284686"/>
              <a:ext cx="7359162"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doctors, clinics, or hospitals that provide health services to individuals who pay out-of-pocket or use health insurance </a:t>
              </a:r>
              <a:endParaRPr sz="1100" dirty="0"/>
            </a:p>
          </p:txBody>
        </p:sp>
        <p:sp>
          <p:nvSpPr>
            <p:cNvPr id="51" name="Google Shape;259;p24">
              <a:extLst>
                <a:ext uri="{FF2B5EF4-FFF2-40B4-BE49-F238E27FC236}">
                  <a16:creationId xmlns:a16="http://schemas.microsoft.com/office/drawing/2014/main" id="{18CE63BE-91CE-E448-8D39-9C06582D55CF}"/>
                </a:ext>
              </a:extLst>
            </p:cNvPr>
            <p:cNvSpPr/>
            <p:nvPr/>
          </p:nvSpPr>
          <p:spPr>
            <a:xfrm rot="-5400000">
              <a:off x="366386" y="4331114"/>
              <a:ext cx="797949" cy="63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Private for profit</a:t>
              </a:r>
              <a:endParaRPr sz="1200" b="1" dirty="0"/>
            </a:p>
          </p:txBody>
        </p:sp>
      </p:grpSp>
      <p:grpSp>
        <p:nvGrpSpPr>
          <p:cNvPr id="15" name="Group 14">
            <a:extLst>
              <a:ext uri="{FF2B5EF4-FFF2-40B4-BE49-F238E27FC236}">
                <a16:creationId xmlns:a16="http://schemas.microsoft.com/office/drawing/2014/main" id="{F66292BC-28DC-F547-B8A6-D84E8F1F0018}"/>
              </a:ext>
            </a:extLst>
          </p:cNvPr>
          <p:cNvGrpSpPr/>
          <p:nvPr/>
        </p:nvGrpSpPr>
        <p:grpSpPr>
          <a:xfrm>
            <a:off x="449911" y="2500144"/>
            <a:ext cx="11415413" cy="1815362"/>
            <a:chOff x="449911" y="2378224"/>
            <a:chExt cx="11415413" cy="1815362"/>
          </a:xfrm>
        </p:grpSpPr>
        <p:sp>
          <p:nvSpPr>
            <p:cNvPr id="34" name="Google Shape;231;p24">
              <a:extLst>
                <a:ext uri="{FF2B5EF4-FFF2-40B4-BE49-F238E27FC236}">
                  <a16:creationId xmlns:a16="http://schemas.microsoft.com/office/drawing/2014/main" id="{FFA97E8E-CB4E-D742-BC4E-492A7CEF83B2}"/>
                </a:ext>
              </a:extLst>
            </p:cNvPr>
            <p:cNvSpPr/>
            <p:nvPr/>
          </p:nvSpPr>
          <p:spPr>
            <a:xfrm>
              <a:off x="1169811" y="292457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Public sector FP services</a:t>
              </a:r>
              <a:endParaRPr sz="1200" b="1" dirty="0"/>
            </a:p>
          </p:txBody>
        </p:sp>
        <p:sp>
          <p:nvSpPr>
            <p:cNvPr id="37" name="Google Shape;233;p24">
              <a:extLst>
                <a:ext uri="{FF2B5EF4-FFF2-40B4-BE49-F238E27FC236}">
                  <a16:creationId xmlns:a16="http://schemas.microsoft.com/office/drawing/2014/main" id="{298643DF-4FC4-1E49-9ABC-45180451E319}"/>
                </a:ext>
              </a:extLst>
            </p:cNvPr>
            <p:cNvSpPr/>
            <p:nvPr/>
          </p:nvSpPr>
          <p:spPr>
            <a:xfrm>
              <a:off x="1169811" y="3349324"/>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Maternal &amp; child health services (MCH)</a:t>
              </a:r>
              <a:endParaRPr sz="1200" b="1" dirty="0"/>
            </a:p>
          </p:txBody>
        </p:sp>
        <p:sp>
          <p:nvSpPr>
            <p:cNvPr id="41" name="Google Shape;243;p24">
              <a:extLst>
                <a:ext uri="{FF2B5EF4-FFF2-40B4-BE49-F238E27FC236}">
                  <a16:creationId xmlns:a16="http://schemas.microsoft.com/office/drawing/2014/main" id="{E74BE98C-4FAF-C748-90E6-693DF2922CF2}"/>
                </a:ext>
              </a:extLst>
            </p:cNvPr>
            <p:cNvSpPr/>
            <p:nvPr/>
          </p:nvSpPr>
          <p:spPr>
            <a:xfrm>
              <a:off x="4171061" y="2378224"/>
              <a:ext cx="7694263" cy="5982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0" u="none" strike="noStrike" cap="none" dirty="0">
                  <a:solidFill>
                    <a:srgbClr val="595959"/>
                  </a:solidFill>
                  <a:latin typeface="Calibri"/>
                  <a:ea typeface="Calibri"/>
                  <a:cs typeface="Calibri"/>
                  <a:sym typeface="Calibri"/>
                </a:rPr>
                <a:t>Departments in public sector facilities offering </a:t>
              </a:r>
              <a:r>
                <a:rPr lang="en-US" sz="1100" dirty="0">
                  <a:solidFill>
                    <a:srgbClr val="595959"/>
                  </a:solidFill>
                  <a:latin typeface="Calibri"/>
                  <a:ea typeface="Calibri"/>
                  <a:cs typeface="Calibri"/>
                  <a:sym typeface="Calibri"/>
                </a:rPr>
                <a:t>HIV testing, oral pre-exposure prophylaxis (PrEP), and </a:t>
              </a:r>
              <a:r>
                <a:rPr lang="en-US" sz="1100" dirty="0">
                  <a:solidFill>
                    <a:srgbClr val="595959"/>
                  </a:solidFill>
                  <a:latin typeface="Calibri"/>
                  <a:cs typeface="Calibri"/>
                  <a:sym typeface="Calibri"/>
                </a:rPr>
                <a:t>antiretroviral therapy (ART) services managed by national and subnational ministries of health (MoHs)</a:t>
              </a:r>
              <a:endParaRPr sz="1100" b="1" i="1" u="none" strike="sngStrike" cap="none" dirty="0">
                <a:solidFill>
                  <a:srgbClr val="FF0000"/>
                </a:solidFill>
                <a:latin typeface="Calibri"/>
                <a:ea typeface="Calibri"/>
                <a:cs typeface="Calibri"/>
                <a:sym typeface="Calibri"/>
              </a:endParaRPr>
            </a:p>
          </p:txBody>
        </p:sp>
        <p:sp>
          <p:nvSpPr>
            <p:cNvPr id="42" name="Google Shape;244;p24">
              <a:extLst>
                <a:ext uri="{FF2B5EF4-FFF2-40B4-BE49-F238E27FC236}">
                  <a16:creationId xmlns:a16="http://schemas.microsoft.com/office/drawing/2014/main" id="{76605AEB-571D-9944-A9FC-131D5F289F0C}"/>
                </a:ext>
              </a:extLst>
            </p:cNvPr>
            <p:cNvSpPr/>
            <p:nvPr/>
          </p:nvSpPr>
          <p:spPr>
            <a:xfrm>
              <a:off x="1169811" y="2499826"/>
              <a:ext cx="2887500" cy="373200"/>
            </a:xfrm>
            <a:prstGeom prst="rect">
              <a:avLst/>
            </a:prstGeom>
            <a:solidFill>
              <a:srgbClr val="BCBCBC"/>
            </a:solidFill>
            <a:ln>
              <a:noFill/>
            </a:ln>
          </p:spPr>
          <p:txBody>
            <a:bodyPr spcFirstLastPara="1" wrap="square" lIns="91440" tIns="45720" rIns="0" bIns="45700" anchor="ctr" anchorCtr="0">
              <a:noAutofit/>
            </a:bodyPr>
            <a:lstStyle/>
            <a:p>
              <a:pPr marL="12700" marR="0" lvl="0" rtl="0">
                <a:spcBef>
                  <a:spcPts val="0"/>
                </a:spcBef>
                <a:spcAft>
                  <a:spcPts val="0"/>
                </a:spcAft>
                <a:buNone/>
              </a:pPr>
              <a:r>
                <a:rPr lang="en-US" sz="1200" b="1" dirty="0">
                  <a:solidFill>
                    <a:srgbClr val="FFFFFF"/>
                  </a:solidFill>
                  <a:latin typeface="Calibri"/>
                  <a:ea typeface="Calibri"/>
                  <a:cs typeface="Calibri"/>
                  <a:sym typeface="Calibri"/>
                </a:rPr>
                <a:t>Public sector HIV services</a:t>
              </a:r>
              <a:endParaRPr sz="1200" b="1" dirty="0"/>
            </a:p>
          </p:txBody>
        </p:sp>
        <p:sp>
          <p:nvSpPr>
            <p:cNvPr id="43" name="Google Shape;245;p24">
              <a:extLst>
                <a:ext uri="{FF2B5EF4-FFF2-40B4-BE49-F238E27FC236}">
                  <a16:creationId xmlns:a16="http://schemas.microsoft.com/office/drawing/2014/main" id="{B0B744B7-E62D-914F-AB97-706FEEBEC95E}"/>
                </a:ext>
              </a:extLst>
            </p:cNvPr>
            <p:cNvSpPr/>
            <p:nvPr/>
          </p:nvSpPr>
          <p:spPr>
            <a:xfrm>
              <a:off x="4171061" y="2961707"/>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Departments in public sector facilities </a:t>
              </a:r>
              <a:r>
                <a:rPr lang="en-US" sz="1100" dirty="0">
                  <a:solidFill>
                    <a:srgbClr val="595959"/>
                  </a:solidFill>
                  <a:latin typeface="Calibri"/>
                  <a:cs typeface="Calibri"/>
                  <a:sym typeface="Calibri"/>
                </a:rPr>
                <a:t>offering family planning (FP) and other reproductive health </a:t>
              </a:r>
              <a:r>
                <a:rPr lang="en-US" sz="1100" dirty="0">
                  <a:solidFill>
                    <a:srgbClr val="595959"/>
                  </a:solidFill>
                  <a:latin typeface="Calibri"/>
                  <a:ea typeface="Calibri"/>
                  <a:cs typeface="Calibri"/>
                  <a:sym typeface="Calibri"/>
                </a:rPr>
                <a:t>services </a:t>
              </a:r>
              <a:endParaRPr sz="1100" i="1" u="none" strike="noStrike" cap="none" dirty="0">
                <a:solidFill>
                  <a:srgbClr val="595959"/>
                </a:solidFill>
                <a:latin typeface="Calibri"/>
                <a:ea typeface="Calibri"/>
                <a:cs typeface="Calibri"/>
                <a:sym typeface="Calibri"/>
              </a:endParaRPr>
            </a:p>
          </p:txBody>
        </p:sp>
        <p:sp>
          <p:nvSpPr>
            <p:cNvPr id="44" name="Google Shape;246;p24">
              <a:extLst>
                <a:ext uri="{FF2B5EF4-FFF2-40B4-BE49-F238E27FC236}">
                  <a16:creationId xmlns:a16="http://schemas.microsoft.com/office/drawing/2014/main" id="{44E7D97B-9095-F447-9200-52FDB78E5CB3}"/>
                </a:ext>
              </a:extLst>
            </p:cNvPr>
            <p:cNvSpPr/>
            <p:nvPr/>
          </p:nvSpPr>
          <p:spPr>
            <a:xfrm>
              <a:off x="4171061" y="3285317"/>
              <a:ext cx="7191894" cy="470100"/>
            </a:xfrm>
            <a:prstGeom prst="rect">
              <a:avLst/>
            </a:prstGeom>
            <a:noFill/>
            <a:ln>
              <a:noFill/>
            </a:ln>
          </p:spPr>
          <p:txBody>
            <a:bodyPr spcFirstLastPara="1" wrap="square" lIns="91425" tIns="45700" rIns="91425" bIns="45700" anchor="ctr" anchorCtr="0">
              <a:noAutofit/>
            </a:bodyPr>
            <a:lstStyle/>
            <a:p>
              <a:r>
                <a:rPr lang="en-US" sz="1100" i="0" u="none" strike="noStrike" cap="none" dirty="0">
                  <a:solidFill>
                    <a:srgbClr val="595959"/>
                  </a:solidFill>
                  <a:latin typeface="Calibri"/>
                  <a:ea typeface="Calibri"/>
                  <a:cs typeface="Calibri"/>
                  <a:sym typeface="Calibri"/>
                </a:rPr>
                <a:t>Departments in public sector facilities offering antenatal care (ANC) services for </a:t>
              </a:r>
              <a:r>
                <a:rPr lang="en-US" sz="1100" dirty="0">
                  <a:solidFill>
                    <a:srgbClr val="595959"/>
                  </a:solidFill>
                  <a:latin typeface="Calibri"/>
                  <a:ea typeface="Calibri"/>
                  <a:cs typeface="Calibri"/>
                  <a:sym typeface="Calibri"/>
                </a:rPr>
                <a:t>pregnant women, postnatal care (PNC), immunizations, and other services, including prevention of perinatal HIV transmission (PMTCT)</a:t>
              </a:r>
              <a:endParaRPr sz="1100" i="1" u="none" strike="noStrike" cap="none" dirty="0">
                <a:solidFill>
                  <a:srgbClr val="595959"/>
                </a:solidFill>
                <a:latin typeface="Calibri"/>
                <a:ea typeface="Calibri"/>
                <a:cs typeface="Calibri"/>
                <a:sym typeface="Calibri"/>
              </a:endParaRPr>
            </a:p>
          </p:txBody>
        </p:sp>
        <p:sp>
          <p:nvSpPr>
            <p:cNvPr id="50" name="Google Shape;258;p24">
              <a:extLst>
                <a:ext uri="{FF2B5EF4-FFF2-40B4-BE49-F238E27FC236}">
                  <a16:creationId xmlns:a16="http://schemas.microsoft.com/office/drawing/2014/main" id="{A1B98752-50FF-2446-B729-89E5C9351F27}"/>
                </a:ext>
              </a:extLst>
            </p:cNvPr>
            <p:cNvSpPr/>
            <p:nvPr/>
          </p:nvSpPr>
          <p:spPr>
            <a:xfrm rot="-5400000">
              <a:off x="-58213" y="3007949"/>
              <a:ext cx="1647447" cy="63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Public sector </a:t>
              </a:r>
            </a:p>
          </p:txBody>
        </p:sp>
        <p:sp>
          <p:nvSpPr>
            <p:cNvPr id="54" name="Google Shape;235;p24">
              <a:extLst>
                <a:ext uri="{FF2B5EF4-FFF2-40B4-BE49-F238E27FC236}">
                  <a16:creationId xmlns:a16="http://schemas.microsoft.com/office/drawing/2014/main" id="{AC67E3CD-78AD-494D-BA08-8F467D8EA148}"/>
                </a:ext>
              </a:extLst>
            </p:cNvPr>
            <p:cNvSpPr/>
            <p:nvPr/>
          </p:nvSpPr>
          <p:spPr>
            <a:xfrm>
              <a:off x="1169811" y="3774073"/>
              <a:ext cx="2887500" cy="373200"/>
            </a:xfrm>
            <a:prstGeom prst="rect">
              <a:avLst/>
            </a:prstGeom>
            <a:solidFill>
              <a:srgbClr val="BCBCBC"/>
            </a:solidFill>
            <a:ln>
              <a:noFill/>
            </a:ln>
          </p:spPr>
          <p:txBody>
            <a:bodyPr spcFirstLastPara="1" wrap="square" lIns="91440" tIns="45720" rIns="0" bIns="45700" anchor="ctr" anchorCtr="0">
              <a:noAutofit/>
            </a:bodyPr>
            <a:lstStyle/>
            <a:p>
              <a:pPr marL="14288" marR="0" lvl="0" rtl="0">
                <a:spcBef>
                  <a:spcPts val="0"/>
                </a:spcBef>
                <a:spcAft>
                  <a:spcPts val="0"/>
                </a:spcAft>
                <a:buNone/>
              </a:pPr>
              <a:r>
                <a:rPr lang="en-US" sz="1200" b="1" dirty="0">
                  <a:solidFill>
                    <a:srgbClr val="FFFFFF"/>
                  </a:solidFill>
                  <a:latin typeface="Calibri"/>
                  <a:ea typeface="Calibri"/>
                  <a:cs typeface="Calibri"/>
                  <a:sym typeface="Calibri"/>
                </a:rPr>
                <a:t>Work/school-based services</a:t>
              </a:r>
              <a:endParaRPr sz="1200" b="1" dirty="0"/>
            </a:p>
          </p:txBody>
        </p:sp>
        <p:sp>
          <p:nvSpPr>
            <p:cNvPr id="55" name="Google Shape;246;p24">
              <a:extLst>
                <a:ext uri="{FF2B5EF4-FFF2-40B4-BE49-F238E27FC236}">
                  <a16:creationId xmlns:a16="http://schemas.microsoft.com/office/drawing/2014/main" id="{5D533DAB-6A0D-994E-8ABC-7ABE17296C46}"/>
                </a:ext>
              </a:extLst>
            </p:cNvPr>
            <p:cNvSpPr/>
            <p:nvPr/>
          </p:nvSpPr>
          <p:spPr>
            <a:xfrm>
              <a:off x="4171061" y="3723486"/>
              <a:ext cx="7481700" cy="470100"/>
            </a:xfrm>
            <a:prstGeom prst="rect">
              <a:avLst/>
            </a:prstGeom>
            <a:noFill/>
            <a:ln>
              <a:noFill/>
            </a:ln>
          </p:spPr>
          <p:txBody>
            <a:bodyPr spcFirstLastPara="1" wrap="square" lIns="91425" tIns="45700" rIns="91425" bIns="45700" anchor="ctr" anchorCtr="0">
              <a:noAutofit/>
            </a:bodyPr>
            <a:lstStyle/>
            <a:p>
              <a:pPr lvl="0"/>
              <a:r>
                <a:rPr lang="en-US" sz="1100" i="0" u="none" strike="noStrike" cap="none" dirty="0">
                  <a:solidFill>
                    <a:srgbClr val="595959"/>
                  </a:solidFill>
                  <a:latin typeface="Calibri"/>
                  <a:ea typeface="Calibri"/>
                  <a:cs typeface="Calibri"/>
                  <a:sym typeface="Calibri"/>
                </a:rPr>
                <a:t>Programs </a:t>
              </a:r>
              <a:r>
                <a:rPr lang="en-US" sz="1100" dirty="0">
                  <a:solidFill>
                    <a:srgbClr val="595959"/>
                  </a:solidFill>
                  <a:latin typeface="Calibri"/>
                  <a:cs typeface="Calibri"/>
                  <a:sym typeface="Calibri"/>
                </a:rPr>
                <a:t>that offer HIV counseling and testing services (HTS) and/or antiretroviral therapy (ART) at </a:t>
              </a:r>
              <a:r>
                <a:rPr lang="en-US" sz="1100" dirty="0">
                  <a:solidFill>
                    <a:srgbClr val="595959"/>
                  </a:solidFill>
                  <a:latin typeface="Calibri"/>
                  <a:ea typeface="Calibri"/>
                  <a:cs typeface="Calibri"/>
                  <a:sym typeface="Calibri"/>
                </a:rPr>
                <a:t>selected worksites (e.g., at mining operations) or tertiary education institutions</a:t>
              </a:r>
              <a:endParaRPr lang="en-US" sz="1100" i="1" u="none" strike="noStrike" cap="none" dirty="0">
                <a:solidFill>
                  <a:srgbClr val="595959"/>
                </a:solidFill>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FD68235D-9DAC-BD4B-9336-3609B62B40AF}"/>
              </a:ext>
            </a:extLst>
          </p:cNvPr>
          <p:cNvGrpSpPr/>
          <p:nvPr/>
        </p:nvGrpSpPr>
        <p:grpSpPr>
          <a:xfrm>
            <a:off x="434961" y="5267776"/>
            <a:ext cx="11257304" cy="1271146"/>
            <a:chOff x="434961" y="5145856"/>
            <a:chExt cx="11257304" cy="1271146"/>
          </a:xfrm>
        </p:grpSpPr>
        <p:sp>
          <p:nvSpPr>
            <p:cNvPr id="39" name="Google Shape;235;p24">
              <a:extLst>
                <a:ext uri="{FF2B5EF4-FFF2-40B4-BE49-F238E27FC236}">
                  <a16:creationId xmlns:a16="http://schemas.microsoft.com/office/drawing/2014/main" id="{92F4E60A-DCF1-F74E-990B-27EDF93AE526}"/>
                </a:ext>
              </a:extLst>
            </p:cNvPr>
            <p:cNvSpPr/>
            <p:nvPr/>
          </p:nvSpPr>
          <p:spPr>
            <a:xfrm>
              <a:off x="1169811" y="557060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Faith-based organizations</a:t>
              </a:r>
              <a:endParaRPr sz="1200" b="1" dirty="0">
                <a:solidFill>
                  <a:srgbClr val="FFFFFF"/>
                </a:solidFill>
              </a:endParaRPr>
            </a:p>
          </p:txBody>
        </p:sp>
        <p:sp>
          <p:nvSpPr>
            <p:cNvPr id="40" name="Google Shape;236;p24">
              <a:extLst>
                <a:ext uri="{FF2B5EF4-FFF2-40B4-BE49-F238E27FC236}">
                  <a16:creationId xmlns:a16="http://schemas.microsoft.com/office/drawing/2014/main" id="{ADFE93FD-8B5A-414E-A8B4-EFE60260EB1E}"/>
                </a:ext>
              </a:extLst>
            </p:cNvPr>
            <p:cNvSpPr/>
            <p:nvPr/>
          </p:nvSpPr>
          <p:spPr>
            <a:xfrm>
              <a:off x="1169811" y="5145856"/>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NGO clinics/social franchises</a:t>
              </a:r>
              <a:endParaRPr sz="1200" b="1" dirty="0"/>
            </a:p>
          </p:txBody>
        </p:sp>
        <p:sp>
          <p:nvSpPr>
            <p:cNvPr id="47" name="Google Shape;250;p24">
              <a:extLst>
                <a:ext uri="{FF2B5EF4-FFF2-40B4-BE49-F238E27FC236}">
                  <a16:creationId xmlns:a16="http://schemas.microsoft.com/office/drawing/2014/main" id="{C50B1C77-E268-574B-88AB-DBF49AACD7E2}"/>
                </a:ext>
              </a:extLst>
            </p:cNvPr>
            <p:cNvSpPr/>
            <p:nvPr/>
          </p:nvSpPr>
          <p:spPr>
            <a:xfrm>
              <a:off x="4171061" y="5212884"/>
              <a:ext cx="7521204" cy="3061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not-for-profit facilities, including clinics managed by nongovernmental organizations (NGOs) and social franchises offering sexual and reproductive health (SRH) services at subsidized rates*</a:t>
              </a:r>
              <a:endParaRPr sz="1100" dirty="0"/>
            </a:p>
          </p:txBody>
        </p:sp>
        <p:sp>
          <p:nvSpPr>
            <p:cNvPr id="52" name="Google Shape;260;p24">
              <a:extLst>
                <a:ext uri="{FF2B5EF4-FFF2-40B4-BE49-F238E27FC236}">
                  <a16:creationId xmlns:a16="http://schemas.microsoft.com/office/drawing/2014/main" id="{3C373EA5-77FC-0E40-8486-06599B93A031}"/>
                </a:ext>
              </a:extLst>
            </p:cNvPr>
            <p:cNvSpPr/>
            <p:nvPr/>
          </p:nvSpPr>
          <p:spPr>
            <a:xfrm rot="-5400000">
              <a:off x="149113" y="5431704"/>
              <a:ext cx="1222695" cy="651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Private not for profit</a:t>
              </a:r>
              <a:endParaRPr sz="1200" b="1" dirty="0"/>
            </a:p>
          </p:txBody>
        </p:sp>
        <p:sp>
          <p:nvSpPr>
            <p:cNvPr id="53" name="Google Shape;262;p24">
              <a:extLst>
                <a:ext uri="{FF2B5EF4-FFF2-40B4-BE49-F238E27FC236}">
                  <a16:creationId xmlns:a16="http://schemas.microsoft.com/office/drawing/2014/main" id="{085C9A45-449E-3D4E-83DD-7ADF626B7E6B}"/>
                </a:ext>
              </a:extLst>
            </p:cNvPr>
            <p:cNvSpPr/>
            <p:nvPr/>
          </p:nvSpPr>
          <p:spPr>
            <a:xfrm>
              <a:off x="4171061" y="5537209"/>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facilities affiliated with religious institutions, including church networks and mission hospitals that provide subsidized/free services</a:t>
              </a:r>
              <a:endParaRPr sz="1100" i="1" u="none" strike="noStrike" cap="none" dirty="0">
                <a:solidFill>
                  <a:srgbClr val="595959"/>
                </a:solidFill>
                <a:latin typeface="Calibri"/>
                <a:ea typeface="Calibri"/>
                <a:cs typeface="Calibri"/>
                <a:sym typeface="Calibri"/>
              </a:endParaRPr>
            </a:p>
          </p:txBody>
        </p:sp>
        <p:sp>
          <p:nvSpPr>
            <p:cNvPr id="56" name="Google Shape;232;p24">
              <a:extLst>
                <a:ext uri="{FF2B5EF4-FFF2-40B4-BE49-F238E27FC236}">
                  <a16:creationId xmlns:a16="http://schemas.microsoft.com/office/drawing/2014/main" id="{3268D0B3-0433-C54E-B01B-65E20EAD14A9}"/>
                </a:ext>
              </a:extLst>
            </p:cNvPr>
            <p:cNvSpPr/>
            <p:nvPr/>
          </p:nvSpPr>
          <p:spPr>
            <a:xfrm>
              <a:off x="1166095" y="5995352"/>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cs typeface="Calibri"/>
                </a:rPr>
                <a:t>NGO</a:t>
              </a:r>
              <a:r>
                <a:rPr lang="en-US" sz="1200" b="1" dirty="0"/>
                <a:t> </a:t>
              </a:r>
              <a:r>
                <a:rPr lang="en-US" sz="1200" b="1" dirty="0">
                  <a:solidFill>
                    <a:srgbClr val="FFFFFF"/>
                  </a:solidFill>
                  <a:latin typeface="Calibri"/>
                  <a:cs typeface="Calibri"/>
                </a:rPr>
                <a:t>programs for AGYW</a:t>
              </a:r>
              <a:endParaRPr sz="1200" b="1" dirty="0">
                <a:solidFill>
                  <a:srgbClr val="FFFFFF"/>
                </a:solidFill>
                <a:latin typeface="Calibri"/>
                <a:cs typeface="Calibri"/>
              </a:endParaRPr>
            </a:p>
          </p:txBody>
        </p:sp>
        <p:sp>
          <p:nvSpPr>
            <p:cNvPr id="57" name="Google Shape;248;p24">
              <a:extLst>
                <a:ext uri="{FF2B5EF4-FFF2-40B4-BE49-F238E27FC236}">
                  <a16:creationId xmlns:a16="http://schemas.microsoft.com/office/drawing/2014/main" id="{C64F3C97-10AB-FD49-A2EA-9220E5C0BB85}"/>
                </a:ext>
              </a:extLst>
            </p:cNvPr>
            <p:cNvSpPr/>
            <p:nvPr/>
          </p:nvSpPr>
          <p:spPr>
            <a:xfrm>
              <a:off x="4167345" y="5946902"/>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cs typeface="Calibri"/>
                  <a:sym typeface="Calibri"/>
                </a:rPr>
                <a:t>Donor-funded, NGO-led programs that provide HIV and other services to adolescent girls and young women (AGYW), including DREAMS and other programs (e.g., AGYW safe spaces)</a:t>
              </a:r>
              <a:endParaRPr sz="1100" dirty="0"/>
            </a:p>
          </p:txBody>
        </p:sp>
      </p:grpSp>
      <p:sp>
        <p:nvSpPr>
          <p:cNvPr id="58" name="Google Shape;198;p22">
            <a:extLst>
              <a:ext uri="{FF2B5EF4-FFF2-40B4-BE49-F238E27FC236}">
                <a16:creationId xmlns:a16="http://schemas.microsoft.com/office/drawing/2014/main" id="{7F4C952C-C78B-5743-8786-57C626497123}"/>
              </a:ext>
            </a:extLst>
          </p:cNvPr>
          <p:cNvSpPr txBox="1"/>
          <p:nvPr/>
        </p:nvSpPr>
        <p:spPr>
          <a:xfrm>
            <a:off x="0" y="6540550"/>
            <a:ext cx="10771200" cy="317450"/>
          </a:xfrm>
          <a:prstGeom prst="rect">
            <a:avLst/>
          </a:prstGeom>
          <a:noFill/>
          <a:ln>
            <a:noFill/>
          </a:ln>
        </p:spPr>
        <p:txBody>
          <a:bodyPr spcFirstLastPara="1" wrap="square" lIns="91425" tIns="91425" rIns="91425" bIns="91425" anchor="t" anchorCtr="0">
            <a:noAutofit/>
          </a:bodyPr>
          <a:lstStyle/>
          <a:p>
            <a:r>
              <a:rPr lang="en-US" sz="1000" dirty="0">
                <a:solidFill>
                  <a:srgbClr val="EFEFEF"/>
                </a:solidFill>
                <a:latin typeface="Arial"/>
                <a:ea typeface="Arial"/>
                <a:cs typeface="Arial"/>
                <a:sym typeface="Arial"/>
              </a:rPr>
              <a:t>* Major networks are often managed by global NGOs or local affiliates </a:t>
            </a:r>
            <a:endParaRPr sz="1400" b="0" i="0" u="none" strike="noStrike" cap="none" dirty="0">
              <a:solidFill>
                <a:srgbClr val="FBFFFC"/>
              </a:solidFill>
              <a:latin typeface="Arial"/>
              <a:ea typeface="Arial"/>
              <a:cs typeface="Arial"/>
              <a:sym typeface="Arial"/>
            </a:endParaRPr>
          </a:p>
        </p:txBody>
      </p:sp>
      <p:sp>
        <p:nvSpPr>
          <p:cNvPr id="5" name="Title 4">
            <a:extLst>
              <a:ext uri="{FF2B5EF4-FFF2-40B4-BE49-F238E27FC236}">
                <a16:creationId xmlns:a16="http://schemas.microsoft.com/office/drawing/2014/main" id="{89C0B17C-2668-4C42-852F-3F5EBCB253EF}"/>
              </a:ext>
            </a:extLst>
          </p:cNvPr>
          <p:cNvSpPr>
            <a:spLocks noGrp="1"/>
          </p:cNvSpPr>
          <p:nvPr>
            <p:ph type="title"/>
          </p:nvPr>
        </p:nvSpPr>
        <p:spPr/>
        <p:txBody>
          <a:bodyPr>
            <a:normAutofit fontScale="90000"/>
          </a:bodyPr>
          <a:lstStyle/>
          <a:p>
            <a:r>
              <a:rPr lang="en-US" dirty="0"/>
              <a:t>Potential D</a:t>
            </a:r>
            <a:r>
              <a:rPr lang="en-US" dirty="0">
                <a:sym typeface="Arial"/>
              </a:rPr>
              <a:t>elivery Channels for the Ring </a:t>
            </a:r>
            <a:endParaRPr lang="en-US" dirty="0"/>
          </a:p>
        </p:txBody>
      </p:sp>
      <p:sp>
        <p:nvSpPr>
          <p:cNvPr id="59" name="Slide Number Placeholder 26">
            <a:extLst>
              <a:ext uri="{FF2B5EF4-FFF2-40B4-BE49-F238E27FC236}">
                <a16:creationId xmlns:a16="http://schemas.microsoft.com/office/drawing/2014/main" id="{CF26E745-29F4-3F48-91FD-BA3F02655231}"/>
              </a:ext>
            </a:extLst>
          </p:cNvPr>
          <p:cNvSpPr>
            <a:spLocks noGrp="1"/>
          </p:cNvSpPr>
          <p:nvPr>
            <p:ph type="sldNum" sz="quarter" idx="4"/>
          </p:nvPr>
        </p:nvSpPr>
        <p:spPr/>
        <p:txBody>
          <a:bodyPr/>
          <a:lstStyle/>
          <a:p>
            <a:fld id="{282D8E3E-8532-C943-903F-91E14D4CAD95}" type="slidenum">
              <a:rPr lang="en-US" smtClean="0"/>
              <a:pPr/>
              <a:t>28</a:t>
            </a:fld>
            <a:endParaRPr lang="en-US" dirty="0"/>
          </a:p>
        </p:txBody>
      </p:sp>
    </p:spTree>
    <p:extLst>
      <p:ext uri="{BB962C8B-B14F-4D97-AF65-F5344CB8AC3E}">
        <p14:creationId xmlns:p14="http://schemas.microsoft.com/office/powerpoint/2010/main" val="72960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Planning &amp; Budgeting</a:t>
            </a:r>
            <a:endParaRPr sz="2800" dirty="0">
              <a:solidFill>
                <a:schemeClr val="accent2"/>
              </a:solidFill>
            </a:endParaRPr>
          </a:p>
        </p:txBody>
      </p:sp>
      <p:sp>
        <p:nvSpPr>
          <p:cNvPr id="4" name="Text Placeholder 3">
            <a:extLst>
              <a:ext uri="{FF2B5EF4-FFF2-40B4-BE49-F238E27FC236}">
                <a16:creationId xmlns:a16="http://schemas.microsoft.com/office/drawing/2014/main" id="{4C6CA533-AABB-5D43-875B-8CF22375D76A}"/>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D3E91225-70F4-D241-8A2E-A0C4D28D32C0}"/>
              </a:ext>
            </a:extLst>
          </p:cNvPr>
          <p:cNvSpPr>
            <a:spLocks noGrp="1"/>
          </p:cNvSpPr>
          <p:nvPr>
            <p:ph type="sldNum" sz="quarter" idx="4"/>
          </p:nvPr>
        </p:nvSpPr>
        <p:spPr/>
        <p:txBody>
          <a:bodyPr/>
          <a:lstStyle/>
          <a:p>
            <a:fld id="{282D8E3E-8532-C943-903F-91E14D4CAD95}" type="slidenum">
              <a:rPr lang="en-US" smtClean="0"/>
              <a:pPr/>
              <a:t>29</a:t>
            </a:fld>
            <a:endParaRPr lang="en-US" dirty="0"/>
          </a:p>
        </p:txBody>
      </p:sp>
      <p:graphicFrame>
        <p:nvGraphicFramePr>
          <p:cNvPr id="375" name="Google Shape;375;p32"/>
          <p:cNvGraphicFramePr/>
          <p:nvPr>
            <p:extLst>
              <p:ext uri="{D42A27DB-BD31-4B8C-83A1-F6EECF244321}">
                <p14:modId xmlns:p14="http://schemas.microsoft.com/office/powerpoint/2010/main" val="3808688054"/>
              </p:ext>
            </p:extLst>
          </p:nvPr>
        </p:nvGraphicFramePr>
        <p:xfrm>
          <a:off x="1300315" y="1892970"/>
          <a:ext cx="9691445" cy="4763793"/>
        </p:xfrm>
        <a:graphic>
          <a:graphicData uri="http://schemas.openxmlformats.org/drawingml/2006/table">
            <a:tbl>
              <a:tblPr>
                <a:noFill/>
              </a:tblPr>
              <a:tblGrid>
                <a:gridCol w="212781">
                  <a:extLst>
                    <a:ext uri="{9D8B030D-6E8A-4147-A177-3AD203B41FA5}">
                      <a16:colId xmlns:a16="http://schemas.microsoft.com/office/drawing/2014/main" val="20000"/>
                    </a:ext>
                  </a:extLst>
                </a:gridCol>
                <a:gridCol w="2150439">
                  <a:extLst>
                    <a:ext uri="{9D8B030D-6E8A-4147-A177-3AD203B41FA5}">
                      <a16:colId xmlns:a16="http://schemas.microsoft.com/office/drawing/2014/main" val="20001"/>
                    </a:ext>
                  </a:extLst>
                </a:gridCol>
                <a:gridCol w="7328225">
                  <a:extLst>
                    <a:ext uri="{9D8B030D-6E8A-4147-A177-3AD203B41FA5}">
                      <a16:colId xmlns:a16="http://schemas.microsoft.com/office/drawing/2014/main" val="20002"/>
                    </a:ext>
                  </a:extLst>
                </a:gridCol>
              </a:tblGrid>
              <a:tr h="17644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PrEP ring &amp; other key considerations</a:t>
                      </a:r>
                      <a:endParaRPr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7817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Convene a new or existing subcommittee or task team within the HIV prevention or PrEP </a:t>
                      </a:r>
                      <a:r>
                        <a:rPr lang="en-US" sz="1150" b="1" i="0" u="none" strike="noStrike" cap="none" dirty="0">
                          <a:solidFill>
                            <a:srgbClr val="353535"/>
                          </a:solidFill>
                          <a:latin typeface="Calibri"/>
                          <a:ea typeface="Calibri"/>
                          <a:cs typeface="Calibri"/>
                          <a:sym typeface="Calibri"/>
                        </a:rPr>
                        <a:t>technical working group.</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rtl="0">
                        <a:lnSpc>
                          <a:spcPct val="100000"/>
                        </a:lnSpc>
                        <a:spcBef>
                          <a:spcPts val="0"/>
                        </a:spcBef>
                        <a:spcAft>
                          <a:spcPts val="100"/>
                        </a:spcAft>
                        <a:buClr>
                          <a:srgbClr val="000000"/>
                        </a:buClr>
                        <a:buSzPts val="1100"/>
                        <a:buFont typeface="Arial"/>
                        <a:buNone/>
                        <a:tabLst/>
                      </a:pPr>
                      <a:r>
                        <a:rPr lang="en-US" sz="1100" b="1" i="0" u="none" strike="noStrike" cap="none" dirty="0">
                          <a:solidFill>
                            <a:srgbClr val="7030A0"/>
                          </a:solidFill>
                          <a:latin typeface="Arial" panose="020B0604020202020204" pitchFamily="34" charset="0"/>
                          <a:ea typeface="Calibri"/>
                          <a:cs typeface="Arial" panose="020B0604020202020204" pitchFamily="34" charset="0"/>
                          <a:sym typeface="Calibri"/>
                        </a:rPr>
                        <a:t>Refer to P1a &amp; P1b in the Question Bank and include details on:</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 for a task force or TWG to lead PrEP ring introduction</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Timelines and/or milestones for key decisions</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chemeClr val="accent5">
                              <a:lumMod val="50000"/>
                              <a:lumOff val="50000"/>
                            </a:schemeClr>
                          </a:solidFill>
                          <a:latin typeface="Arial" panose="020B0604020202020204" pitchFamily="34" charset="0"/>
                          <a:ea typeface="Calibri"/>
                          <a:cs typeface="Arial" panose="020B0604020202020204" pitchFamily="34" charset="0"/>
                          <a:sym typeface="Calibri"/>
                        </a:rPr>
                        <a:t>Plan for participation of stakeholders from other relevant areas (e.g., FP, MCH)</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28575"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48041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Identify </a:t>
                      </a:r>
                      <a:r>
                        <a:rPr lang="en-US" sz="1150" b="1" i="0" u="none" strike="noStrike" cap="none" dirty="0">
                          <a:solidFill>
                            <a:srgbClr val="353535"/>
                          </a:solidFill>
                          <a:latin typeface="Calibri"/>
                          <a:ea typeface="Calibri"/>
                          <a:cs typeface="Calibri"/>
                          <a:sym typeface="Calibri"/>
                        </a:rPr>
                        <a:t>focus</a:t>
                      </a:r>
                      <a:r>
                        <a:rPr lang="en-US" sz="1150" b="0" i="0" u="none" strike="noStrike" cap="none" dirty="0">
                          <a:solidFill>
                            <a:srgbClr val="353535"/>
                          </a:solidFill>
                          <a:latin typeface="Calibri"/>
                          <a:ea typeface="Calibri"/>
                          <a:cs typeface="Calibri"/>
                          <a:sym typeface="Calibri"/>
                        </a:rPr>
                        <a:t> </a:t>
                      </a:r>
                      <a:r>
                        <a:rPr lang="en-US" sz="1150" b="1" i="0" u="none" strike="noStrike" cap="none" dirty="0">
                          <a:solidFill>
                            <a:srgbClr val="353535"/>
                          </a:solidFill>
                          <a:latin typeface="Calibri"/>
                          <a:ea typeface="Calibri"/>
                          <a:cs typeface="Calibri"/>
                          <a:sym typeface="Calibri"/>
                        </a:rPr>
                        <a:t>populations</a:t>
                      </a:r>
                      <a:r>
                        <a:rPr lang="en-US" sz="1150" b="0" i="0" u="none" strike="noStrike" cap="none" dirty="0">
                          <a:solidFill>
                            <a:srgbClr val="353535"/>
                          </a:solidFill>
                          <a:latin typeface="Calibri"/>
                          <a:ea typeface="Calibri"/>
                          <a:cs typeface="Calibri"/>
                          <a:sym typeface="Calibri"/>
                        </a:rPr>
                        <a:t> for ring use and set </a:t>
                      </a:r>
                      <a:r>
                        <a:rPr lang="en-US" sz="1150" b="1" i="0" u="none" strike="noStrike" cap="none" dirty="0">
                          <a:solidFill>
                            <a:srgbClr val="353535"/>
                          </a:solidFill>
                          <a:latin typeface="Calibri"/>
                          <a:ea typeface="Calibri"/>
                          <a:cs typeface="Calibri"/>
                          <a:sym typeface="Calibri"/>
                        </a:rPr>
                        <a:t>targets</a:t>
                      </a:r>
                      <a:r>
                        <a:rPr lang="en-US" sz="1150" b="0" i="0" u="none" strike="noStrike" cap="none" dirty="0">
                          <a:solidFill>
                            <a:srgbClr val="353535"/>
                          </a:solidFill>
                          <a:latin typeface="Calibri"/>
                          <a:ea typeface="Calibri"/>
                          <a:cs typeface="Calibri"/>
                          <a:sym typeface="Calibri"/>
                        </a:rPr>
                        <a:t> for ring use.</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P2a &amp; P2b in the Question Bank and include details on: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rgbClr val="7030A0"/>
                          </a:solidFill>
                          <a:latin typeface="Arial" panose="020B0604020202020204" pitchFamily="34" charset="0"/>
                          <a:ea typeface="Arial"/>
                          <a:cs typeface="Arial" panose="020B0604020202020204" pitchFamily="34" charset="0"/>
                          <a:sym typeface="Arial"/>
                        </a:rPr>
                        <a:t>Plans for end-user populations for the ring (e.g., population groups, targets set, etc.)</a:t>
                      </a:r>
                      <a:endParaRPr lang="en-GB" sz="1100" b="0" i="0" u="none" strike="noStrike" cap="none" dirty="0">
                        <a:solidFill>
                          <a:srgbClr val="7030A0"/>
                        </a:solidFill>
                        <a:latin typeface="Arial" panose="020B0604020202020204" pitchFamily="34" charset="0"/>
                        <a:cs typeface="Arial" panose="020B0604020202020204" pitchFamily="34" charset="0"/>
                        <a:sym typeface="Arial"/>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78034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Engage community </a:t>
                      </a:r>
                      <a:r>
                        <a:rPr lang="en-US" sz="1150" b="1" i="0" u="none" strike="noStrike" cap="none" dirty="0">
                          <a:solidFill>
                            <a:schemeClr val="tx1">
                              <a:lumMod val="50000"/>
                            </a:schemeClr>
                          </a:solidFill>
                          <a:latin typeface="Calibri"/>
                          <a:ea typeface="Calibri"/>
                          <a:cs typeface="Calibri"/>
                          <a:sym typeface="Calibri"/>
                        </a:rPr>
                        <a:t>stakeholders</a:t>
                      </a:r>
                      <a:r>
                        <a:rPr lang="en-US" sz="1150" b="1" i="0" u="none" strike="noStrike" cap="none" dirty="0">
                          <a:solidFill>
                            <a:srgbClr val="353535"/>
                          </a:solidFill>
                          <a:latin typeface="Calibri"/>
                          <a:ea typeface="Calibri"/>
                          <a:cs typeface="Calibri"/>
                          <a:sym typeface="Calibri"/>
                        </a:rPr>
                        <a:t> </a:t>
                      </a:r>
                      <a:r>
                        <a:rPr lang="en-US" sz="1150" b="0" i="0" u="none" strike="noStrike" cap="none" dirty="0">
                          <a:solidFill>
                            <a:srgbClr val="353535"/>
                          </a:solidFill>
                          <a:latin typeface="Calibri"/>
                          <a:ea typeface="Calibri"/>
                          <a:cs typeface="Calibri"/>
                          <a:sym typeface="Calibri"/>
                        </a:rPr>
                        <a:t>to inform planning for ring rollout.</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P3a &amp; P3b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Key lessons on community engagement from oral PrEP rollout (e.g., effective ways to authentically engage community members and hear their perspectives)</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 for engaging community stakeholders on PrEP ring introduction</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827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impact, cost, and/or   cost-effectiveness</a:t>
                      </a:r>
                      <a:r>
                        <a:rPr lang="en-US" sz="1150" b="1" i="0" u="none" strike="noStrike" cap="none" dirty="0">
                          <a:solidFill>
                            <a:srgbClr val="353535"/>
                          </a:solidFill>
                          <a:latin typeface="Calibri"/>
                          <a:ea typeface="Calibri"/>
                          <a:cs typeface="Calibri"/>
                          <a:sym typeface="Calibri"/>
                        </a:rPr>
                        <a:t> analyses </a:t>
                      </a:r>
                      <a:r>
                        <a:rPr lang="en-US" sz="1150" b="0" i="0" u="none" strike="noStrike" cap="none" dirty="0">
                          <a:solidFill>
                            <a:srgbClr val="353535"/>
                          </a:solidFill>
                          <a:latin typeface="Calibri"/>
                          <a:ea typeface="Calibri"/>
                          <a:cs typeface="Calibri"/>
                          <a:sym typeface="Calibri"/>
                        </a:rPr>
                        <a:t>to inform ring planning.</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P4 in the Question Bank and include details on: </a:t>
                      </a:r>
                      <a:endParaRPr lang="en-GB" sz="1100" b="0" i="0" u="none" strike="noStrike" cap="none" dirty="0">
                        <a:solidFill>
                          <a:srgbClr val="7030A0"/>
                        </a:solidFill>
                        <a:latin typeface="Arial" panose="020B0604020202020204" pitchFamily="34" charset="0"/>
                        <a:ea typeface="Arial"/>
                        <a:cs typeface="Arial" panose="020B0604020202020204" pitchFamily="34" charset="0"/>
                        <a:sym typeface="Arial"/>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rgbClr val="7030A0"/>
                          </a:solidFill>
                          <a:latin typeface="Arial" panose="020B0604020202020204" pitchFamily="34" charset="0"/>
                          <a:ea typeface="Arial"/>
                          <a:cs typeface="Arial" panose="020B0604020202020204" pitchFamily="34" charset="0"/>
                          <a:sym typeface="Arial"/>
                        </a:rPr>
                        <a:t>Existing analyses for oral PrEP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rgbClr val="7030A0"/>
                          </a:solidFill>
                          <a:latin typeface="Arial" panose="020B0604020202020204" pitchFamily="34" charset="0"/>
                          <a:ea typeface="Arial"/>
                          <a:cs typeface="Arial" panose="020B0604020202020204" pitchFamily="34" charset="0"/>
                          <a:sym typeface="Arial"/>
                        </a:rPr>
                        <a:t>Plans for cost-effectiveness analyses for the ring rollout</a:t>
                      </a:r>
                      <a:endParaRPr lang="en-GB" sz="1100" b="0" i="0" u="none" strike="noStrike" cap="none" dirty="0">
                        <a:solidFill>
                          <a:srgbClr val="7030A0"/>
                        </a:solidFill>
                        <a:latin typeface="Arial" panose="020B0604020202020204" pitchFamily="34" charset="0"/>
                        <a:cs typeface="Arial" panose="020B0604020202020204" pitchFamily="34" charset="0"/>
                        <a:sym typeface="Arial"/>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809573">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Include the ring in national HIV prevention and other relevant </a:t>
                      </a:r>
                      <a:r>
                        <a:rPr lang="en-US" sz="1150" b="1" i="0" u="none" strike="noStrike" cap="none" dirty="0">
                          <a:solidFill>
                            <a:srgbClr val="353535"/>
                          </a:solidFill>
                          <a:latin typeface="Calibri"/>
                          <a:ea typeface="Calibri"/>
                          <a:cs typeface="Calibri"/>
                          <a:sym typeface="Calibri"/>
                        </a:rPr>
                        <a:t>plans</a:t>
                      </a:r>
                      <a:r>
                        <a:rPr lang="en-US" sz="1150" b="0" i="0" u="none" strike="noStrike" cap="none" dirty="0">
                          <a:solidFill>
                            <a:srgbClr val="353535"/>
                          </a:solidFill>
                          <a:latin typeface="Calibri"/>
                          <a:ea typeface="Calibri"/>
                          <a:cs typeface="Calibri"/>
                          <a:sym typeface="Calibri"/>
                        </a:rPr>
                        <a:t> (e.g., FP).</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P5a &amp; P5b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Key HIV prevention strategies/plans that will need to incorporate the ring; how these strategies/plans currently incorporate oral PrEP</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accent5">
                              <a:lumMod val="50000"/>
                              <a:lumOff val="50000"/>
                            </a:schemeClr>
                          </a:solidFill>
                          <a:latin typeface="Arial" panose="020B0604020202020204" pitchFamily="34" charset="0"/>
                          <a:ea typeface="Calibri"/>
                          <a:cs typeface="Arial" panose="020B0604020202020204" pitchFamily="34" charset="0"/>
                          <a:sym typeface="Calibri"/>
                        </a:rPr>
                        <a:t>Other strategies/plans that could include the PrEP ring (e.g., plans for SRH, adolescent health, or self-care) </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5"/>
                  </a:ext>
                </a:extLst>
              </a:tr>
              <a:tr h="768096">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a:t>
                      </a:r>
                      <a:r>
                        <a:rPr lang="en-US" sz="1150" b="1" i="0" u="none" strike="noStrike" cap="none" dirty="0">
                          <a:solidFill>
                            <a:srgbClr val="353535"/>
                          </a:solidFill>
                          <a:latin typeface="Calibri"/>
                          <a:ea typeface="Calibri"/>
                          <a:cs typeface="Calibri"/>
                          <a:sym typeface="Calibri"/>
                        </a:rPr>
                        <a:t> implementation plan  and budget </a:t>
                      </a:r>
                      <a:r>
                        <a:rPr lang="en-US" sz="1150" b="0" i="0" u="none" strike="noStrike" cap="none" dirty="0">
                          <a:solidFill>
                            <a:srgbClr val="353535"/>
                          </a:solidFill>
                          <a:latin typeface="Calibri"/>
                          <a:ea typeface="Calibri"/>
                          <a:cs typeface="Calibri"/>
                          <a:sym typeface="Calibri"/>
                        </a:rPr>
                        <a:t>to guide initial ring introduction and scale-up.</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P6a &amp; P6b in the Question Bank and include details on: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rgbClr val="7030A0"/>
                          </a:solidFill>
                          <a:latin typeface="Arial" panose="020B0604020202020204" pitchFamily="34" charset="0"/>
                          <a:ea typeface="Calibri"/>
                          <a:cs typeface="Arial" panose="020B0604020202020204" pitchFamily="34" charset="0"/>
                          <a:sym typeface="Arial"/>
                        </a:rPr>
                        <a:t>Plans/timelines for introduction and scale-up of the PrEP ring</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rgbClr val="7030A0"/>
                          </a:solidFill>
                          <a:latin typeface="Arial" panose="020B0604020202020204" pitchFamily="34" charset="0"/>
                          <a:ea typeface="Calibri"/>
                          <a:cs typeface="Arial" panose="020B0604020202020204" pitchFamily="34" charset="0"/>
                          <a:sym typeface="Arial"/>
                        </a:rPr>
                        <a:t>Integration of the PrEP ring in HIV prevention budgets and donor requests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rgbClr val="7030A0"/>
                          </a:solidFill>
                          <a:latin typeface="Arial" panose="020B0604020202020204" pitchFamily="34" charset="0"/>
                          <a:ea typeface="Calibri"/>
                          <a:cs typeface="Arial" panose="020B0604020202020204" pitchFamily="34" charset="0"/>
                          <a:sym typeface="Arial"/>
                        </a:rPr>
                        <a:t>Sources of financial resources to support PrEP ring procurement and introduction activities</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7" name="Group 6">
            <a:extLst>
              <a:ext uri="{FF2B5EF4-FFF2-40B4-BE49-F238E27FC236}">
                <a16:creationId xmlns:a16="http://schemas.microsoft.com/office/drawing/2014/main" id="{A339457A-E3E7-6941-8E4D-30315F3BB593}"/>
              </a:ext>
            </a:extLst>
          </p:cNvPr>
          <p:cNvGrpSpPr/>
          <p:nvPr/>
        </p:nvGrpSpPr>
        <p:grpSpPr>
          <a:xfrm>
            <a:off x="9633826" y="695682"/>
            <a:ext cx="1836682" cy="648864"/>
            <a:chOff x="9282422" y="555598"/>
            <a:chExt cx="1836682" cy="648864"/>
          </a:xfrm>
        </p:grpSpPr>
        <p:sp>
          <p:nvSpPr>
            <p:cNvPr id="16" name="Rounded Rectangle 15">
              <a:extLst>
                <a:ext uri="{FF2B5EF4-FFF2-40B4-BE49-F238E27FC236}">
                  <a16:creationId xmlns:a16="http://schemas.microsoft.com/office/drawing/2014/main" id="{91CF18B5-F7D9-6D4A-842D-7FE31019B037}"/>
                </a:ext>
              </a:extLst>
            </p:cNvPr>
            <p:cNvSpPr/>
            <p:nvPr/>
          </p:nvSpPr>
          <p:spPr>
            <a:xfrm>
              <a:off x="9519752" y="6240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PLANNING &amp; </a:t>
              </a:r>
              <a:endParaRPr lang="en-US" sz="1200" dirty="0">
                <a:solidFill>
                  <a:srgbClr val="000000"/>
                </a:solidFill>
                <a:latin typeface="Arial"/>
                <a:ea typeface="Arial"/>
                <a:cs typeface="Arial"/>
                <a:sym typeface="Arial"/>
              </a:endParaRPr>
            </a:p>
            <a:p>
              <a:pPr lvl="0" algn="r">
                <a:buClr>
                  <a:srgbClr val="000000"/>
                </a:buClr>
                <a:buSzPts val="1200"/>
              </a:pPr>
              <a:r>
                <a:rPr lang="en-US" sz="1100" b="1" dirty="0">
                  <a:solidFill>
                    <a:srgbClr val="FFFFFF"/>
                  </a:solidFill>
                  <a:ea typeface="Calibri"/>
                  <a:cs typeface="Calibri"/>
                  <a:sym typeface="Calibri"/>
                </a:rPr>
                <a:t>BUDGETING</a:t>
              </a:r>
            </a:p>
          </p:txBody>
        </p:sp>
        <p:grpSp>
          <p:nvGrpSpPr>
            <p:cNvPr id="6" name="Group 5">
              <a:extLst>
                <a:ext uri="{FF2B5EF4-FFF2-40B4-BE49-F238E27FC236}">
                  <a16:creationId xmlns:a16="http://schemas.microsoft.com/office/drawing/2014/main" id="{12ADB47E-5294-0C47-A8B8-241F9D1FE26B}"/>
                </a:ext>
              </a:extLst>
            </p:cNvPr>
            <p:cNvGrpSpPr/>
            <p:nvPr/>
          </p:nvGrpSpPr>
          <p:grpSpPr>
            <a:xfrm>
              <a:off x="9282422" y="555598"/>
              <a:ext cx="648864" cy="648864"/>
              <a:chOff x="9282422" y="555598"/>
              <a:chExt cx="648864" cy="648864"/>
            </a:xfrm>
          </p:grpSpPr>
          <p:sp>
            <p:nvSpPr>
              <p:cNvPr id="17" name="Oval 16">
                <a:extLst>
                  <a:ext uri="{FF2B5EF4-FFF2-40B4-BE49-F238E27FC236}">
                    <a16:creationId xmlns:a16="http://schemas.microsoft.com/office/drawing/2014/main" id="{29DDAD52-21E7-E640-B2AF-3E479E4651E2}"/>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8" name="Graphic 17">
                <a:extLst>
                  <a:ext uri="{FF2B5EF4-FFF2-40B4-BE49-F238E27FC236}">
                    <a16:creationId xmlns:a16="http://schemas.microsoft.com/office/drawing/2014/main" id="{778A0454-05EB-CD45-8478-4EFF9937C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867" y="675155"/>
                <a:ext cx="382311" cy="382311"/>
              </a:xfrm>
              <a:prstGeom prst="rect">
                <a:avLst/>
              </a:prstGeom>
            </p:spPr>
          </p:pic>
        </p:grpSp>
      </p:grpSp>
      <p:sp>
        <p:nvSpPr>
          <p:cNvPr id="21" name="Rectangular Callout 20">
            <a:extLst>
              <a:ext uri="{FF2B5EF4-FFF2-40B4-BE49-F238E27FC236}">
                <a16:creationId xmlns:a16="http://schemas.microsoft.com/office/drawing/2014/main" id="{F89641EB-35CE-9A44-886C-71EE73407D8A}"/>
              </a:ext>
            </a:extLst>
          </p:cNvPr>
          <p:cNvSpPr/>
          <p:nvPr/>
        </p:nvSpPr>
        <p:spPr>
          <a:xfrm>
            <a:off x="8314972" y="3284030"/>
            <a:ext cx="3120469" cy="935668"/>
          </a:xfrm>
          <a:prstGeom prst="wedgeRectCallout">
            <a:avLst>
              <a:gd name="adj1" fmla="val -28099"/>
              <a:gd name="adj2" fmla="val -88355"/>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Arial" panose="020B0604020202020204" pitchFamily="34" charset="0"/>
                <a:ea typeface="Calibri"/>
                <a:cs typeface="Arial" panose="020B0604020202020204" pitchFamily="34" charset="0"/>
                <a:sym typeface="Calibri"/>
              </a:rPr>
              <a:t>Text in light blue indicates key steps related to diverse delivery channels (e.g., non-HIV channels)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74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normAutofit fontScale="90000"/>
          </a:bodyPr>
          <a:lstStyle/>
          <a:p>
            <a:r>
              <a:rPr lang="en-US" dirty="0"/>
              <a:t>Overview</a:t>
            </a:r>
          </a:p>
        </p:txBody>
      </p:sp>
      <p:sp>
        <p:nvSpPr>
          <p:cNvPr id="20" name="Text Placeholder 19">
            <a:extLst>
              <a:ext uri="{FF2B5EF4-FFF2-40B4-BE49-F238E27FC236}">
                <a16:creationId xmlns:a16="http://schemas.microsoft.com/office/drawing/2014/main" id="{6A1A9180-A872-4D4B-A4A1-59FB5F57B5D7}"/>
              </a:ext>
            </a:extLst>
          </p:cNvPr>
          <p:cNvSpPr>
            <a:spLocks noGrp="1"/>
          </p:cNvSpPr>
          <p:nvPr>
            <p:ph type="body" sz="quarter" idx="12"/>
          </p:nvPr>
        </p:nvSpPr>
        <p:spPr/>
        <p:txBody>
          <a:bodyPr>
            <a:normAutofit fontScale="92500" lnSpcReduction="20000"/>
          </a:bodyPr>
          <a:lstStyle/>
          <a:p>
            <a:r>
              <a:rPr lang="en-US" dirty="0"/>
              <a:t>Purpose of this tool</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3</a:t>
            </a:fld>
            <a:endParaRPr lang="en-US" dirty="0"/>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p:txBody>
          <a:bodyPr>
            <a:normAutofit lnSpcReduction="10000"/>
          </a:bodyPr>
          <a:lstStyle/>
          <a:p>
            <a:pPr marL="285750" lvl="0" indent="-285750">
              <a:buFont typeface="Arial" panose="020B0604020202020204" pitchFamily="34" charset="0"/>
              <a:buChar char="•"/>
            </a:pPr>
            <a:r>
              <a:rPr lang="en-US" sz="1800" dirty="0">
                <a:sym typeface="Calibri"/>
              </a:rPr>
              <a:t>The monthly dapivirine vaginal ring (“PrEP ring” or “the ring”) is a new HIV prevention method for women. It can be integrated with much of the existing infrastructure, systems, and policies established for the introduction and scale-up of oral pre-exposure prophylaxis (PrEP) but also requires distinct consideration as a new method and a new product form.    </a:t>
            </a:r>
          </a:p>
          <a:p>
            <a:pPr marL="285750" lvl="0" indent="-285750">
              <a:buFont typeface="Arial" panose="020B0604020202020204" pitchFamily="34" charset="0"/>
              <a:buChar char="•"/>
            </a:pPr>
            <a:r>
              <a:rPr lang="en-US" sz="1800" dirty="0">
                <a:sym typeface="Calibri"/>
              </a:rPr>
              <a:t>This tool can be used by policymakers or others supporting policy development for the PrEP ring (e.g., nongovernmental organization [NGOs], donors) to conduct an analysis to assess the existing situation for the introduction of the ring. </a:t>
            </a:r>
          </a:p>
          <a:p>
            <a:pPr marL="285750" lvl="0" indent="-285750">
              <a:buFont typeface="Arial" panose="020B0604020202020204" pitchFamily="34" charset="0"/>
              <a:buChar char="•"/>
            </a:pPr>
            <a:r>
              <a:rPr lang="en-US" sz="1800" dirty="0">
                <a:sym typeface="Calibri"/>
              </a:rPr>
              <a:t>This analysis will help identify opportunities or gaps that should inform planning for introduction and scale-up of the ring. </a:t>
            </a:r>
          </a:p>
          <a:p>
            <a:pPr marL="285750" lvl="0" indent="-285750">
              <a:buFont typeface="Arial" panose="020B0604020202020204" pitchFamily="34" charset="0"/>
              <a:buChar char="•"/>
            </a:pPr>
            <a:r>
              <a:rPr lang="en-US" sz="1800" dirty="0">
                <a:sym typeface="Calibri"/>
              </a:rPr>
              <a:t>The analysis will be informed by secondary research and feedback from interviews with key stakeholders. These inputs will be analyzed using a structured, comprehensive framework developed based on the experiences of “early adopter” countries.</a:t>
            </a:r>
            <a:endParaRPr lang="en-US" sz="1800" dirty="0"/>
          </a:p>
        </p:txBody>
      </p:sp>
    </p:spTree>
    <p:extLst>
      <p:ext uri="{BB962C8B-B14F-4D97-AF65-F5344CB8AC3E}">
        <p14:creationId xmlns:p14="http://schemas.microsoft.com/office/powerpoint/2010/main" val="417729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Supply Chain Management </a:t>
            </a:r>
            <a:endParaRPr sz="2800" dirty="0">
              <a:solidFill>
                <a:schemeClr val="accent2"/>
              </a:solidFill>
            </a:endParaRPr>
          </a:p>
        </p:txBody>
      </p:sp>
      <p:sp>
        <p:nvSpPr>
          <p:cNvPr id="4" name="Text Placeholder 3">
            <a:extLst>
              <a:ext uri="{FF2B5EF4-FFF2-40B4-BE49-F238E27FC236}">
                <a16:creationId xmlns:a16="http://schemas.microsoft.com/office/drawing/2014/main" id="{62387E9F-66B6-114D-A4CD-F536E0266C29}"/>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B2249D5E-C238-E544-AE98-20BB9CD7E3F8}"/>
              </a:ext>
            </a:extLst>
          </p:cNvPr>
          <p:cNvSpPr>
            <a:spLocks noGrp="1"/>
          </p:cNvSpPr>
          <p:nvPr>
            <p:ph type="sldNum" sz="quarter" idx="4"/>
          </p:nvPr>
        </p:nvSpPr>
        <p:spPr/>
        <p:txBody>
          <a:bodyPr/>
          <a:lstStyle/>
          <a:p>
            <a:fld id="{282D8E3E-8532-C943-903F-91E14D4CAD95}" type="slidenum">
              <a:rPr lang="en-US" smtClean="0"/>
              <a:pPr/>
              <a:t>30</a:t>
            </a:fld>
            <a:endParaRPr lang="en-US" dirty="0"/>
          </a:p>
        </p:txBody>
      </p:sp>
      <p:graphicFrame>
        <p:nvGraphicFramePr>
          <p:cNvPr id="395" name="Google Shape;395;p34"/>
          <p:cNvGraphicFramePr/>
          <p:nvPr>
            <p:extLst>
              <p:ext uri="{D42A27DB-BD31-4B8C-83A1-F6EECF244321}">
                <p14:modId xmlns:p14="http://schemas.microsoft.com/office/powerpoint/2010/main" val="1773623837"/>
              </p:ext>
            </p:extLst>
          </p:nvPr>
        </p:nvGraphicFramePr>
        <p:xfrm>
          <a:off x="1316736" y="1910655"/>
          <a:ext cx="9434580" cy="4186428"/>
        </p:xfrm>
        <a:graphic>
          <a:graphicData uri="http://schemas.openxmlformats.org/drawingml/2006/table">
            <a:tbl>
              <a:tblPr>
                <a:noFill/>
              </a:tblPr>
              <a:tblGrid>
                <a:gridCol w="208280">
                  <a:extLst>
                    <a:ext uri="{9D8B030D-6E8A-4147-A177-3AD203B41FA5}">
                      <a16:colId xmlns:a16="http://schemas.microsoft.com/office/drawing/2014/main" val="20000"/>
                    </a:ext>
                  </a:extLst>
                </a:gridCol>
                <a:gridCol w="2154940">
                  <a:extLst>
                    <a:ext uri="{9D8B030D-6E8A-4147-A177-3AD203B41FA5}">
                      <a16:colId xmlns:a16="http://schemas.microsoft.com/office/drawing/2014/main" val="20001"/>
                    </a:ext>
                  </a:extLst>
                </a:gridCol>
                <a:gridCol w="7071360">
                  <a:extLst>
                    <a:ext uri="{9D8B030D-6E8A-4147-A177-3AD203B41FA5}">
                      <a16:colId xmlns:a16="http://schemas.microsoft.com/office/drawing/2014/main" val="20002"/>
                    </a:ext>
                  </a:extLst>
                </a:gridCol>
              </a:tblGrid>
              <a:tr h="20220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PrEP ring &amp; other key considerations</a:t>
                      </a:r>
                      <a:endParaRPr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51334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Register</a:t>
                      </a:r>
                      <a:r>
                        <a:rPr lang="en-US" sz="1150" b="0" i="0" u="none" strike="noStrike" cap="none" dirty="0">
                          <a:solidFill>
                            <a:srgbClr val="353535"/>
                          </a:solidFill>
                          <a:latin typeface="Calibri"/>
                          <a:ea typeface="Calibri"/>
                          <a:cs typeface="Calibri"/>
                          <a:sym typeface="Calibri"/>
                        </a:rPr>
                        <a:t> the ring and include the ring on the national essential medicines list.</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S1a, S1b, &amp; S1c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Current situation/timeline for the regulatory approval of the ring</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Considerations for inclusion of the ring on national essential medicines lists and other key procurement and supply chain systems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00B0F0"/>
                          </a:solidFill>
                          <a:latin typeface="Arial" panose="020B0604020202020204" pitchFamily="34" charset="0"/>
                          <a:ea typeface="Calibri"/>
                          <a:cs typeface="Arial" panose="020B0604020202020204" pitchFamily="34" charset="0"/>
                          <a:sym typeface="Calibri"/>
                        </a:rPr>
                        <a:t>Considerations of how scheduling and/or classification of the ring upon approval may enable or inhibit delivery of the ring in nonclinical channels (e.g., pharmacies, community-based settings)</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3718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Update </a:t>
                      </a:r>
                      <a:r>
                        <a:rPr lang="en-US" sz="1150" b="1" i="0" u="none" strike="noStrike" cap="none" dirty="0">
                          <a:solidFill>
                            <a:srgbClr val="353535"/>
                          </a:solidFill>
                          <a:latin typeface="Calibri"/>
                          <a:ea typeface="Calibri"/>
                          <a:cs typeface="Calibri"/>
                          <a:sym typeface="Calibri"/>
                        </a:rPr>
                        <a:t>supply chain guidelines and logistics systems </a:t>
                      </a:r>
                      <a:r>
                        <a:rPr lang="en-US" sz="1150" b="0" i="0" u="none" strike="noStrike" cap="none" dirty="0">
                          <a:solidFill>
                            <a:srgbClr val="353535"/>
                          </a:solidFill>
                          <a:latin typeface="Calibri"/>
                          <a:ea typeface="Calibri"/>
                          <a:cs typeface="Calibri"/>
                          <a:sym typeface="Calibri"/>
                        </a:rPr>
                        <a:t>to include the ring.</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95250" marR="0" lvl="3"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S2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Existing systems, processes, and lessons learned from oral PrEP introduction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Expected differences for the PrEP ring, as a new product form that has not previously been procured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00B0F0"/>
                          </a:solidFill>
                          <a:latin typeface="Arial" panose="020B0604020202020204" pitchFamily="34" charset="0"/>
                          <a:ea typeface="Calibri"/>
                          <a:cs typeface="Arial" panose="020B0604020202020204" pitchFamily="34" charset="0"/>
                          <a:sym typeface="Calibri"/>
                        </a:rPr>
                        <a:t>What is needed to include the PrEP ring in supply chain systems for other delivery channels (e.g., FP, MCH, private sector)</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noProof="0" dirty="0">
                          <a:solidFill>
                            <a:srgbClr val="353535"/>
                          </a:solidFill>
                          <a:latin typeface="Calibri"/>
                          <a:cs typeface="Calibri"/>
                          <a:sym typeface="Arial"/>
                        </a:rPr>
                        <a:t>Conduct </a:t>
                      </a:r>
                      <a:r>
                        <a:rPr lang="en-US" sz="1150" b="1" i="0" u="none" strike="noStrike" cap="none" noProof="0" dirty="0">
                          <a:solidFill>
                            <a:srgbClr val="353535"/>
                          </a:solidFill>
                          <a:latin typeface="Calibri"/>
                          <a:cs typeface="Calibri"/>
                          <a:sym typeface="Arial"/>
                        </a:rPr>
                        <a:t>forecasting</a:t>
                      </a:r>
                      <a:r>
                        <a:rPr lang="en-US" sz="1150" b="0" i="0" u="none" strike="noStrike" cap="none" noProof="0" dirty="0">
                          <a:solidFill>
                            <a:srgbClr val="353535"/>
                          </a:solidFill>
                          <a:latin typeface="Calibri"/>
                          <a:cs typeface="Calibri"/>
                          <a:sym typeface="Arial"/>
                        </a:rPr>
                        <a:t> and/or </a:t>
                      </a:r>
                      <a:r>
                        <a:rPr lang="en-US" sz="1150" b="1" i="0" u="none" strike="noStrike" cap="none" noProof="0" dirty="0">
                          <a:solidFill>
                            <a:srgbClr val="353535"/>
                          </a:solidFill>
                          <a:latin typeface="Calibri"/>
                          <a:cs typeface="Calibri"/>
                          <a:sym typeface="Arial"/>
                        </a:rPr>
                        <a:t>quantification</a:t>
                      </a:r>
                      <a:r>
                        <a:rPr lang="en-US" sz="1150" b="0" i="0" u="none" strike="noStrike" cap="none" noProof="0" dirty="0">
                          <a:solidFill>
                            <a:srgbClr val="353535"/>
                          </a:solidFill>
                          <a:latin typeface="Calibri"/>
                          <a:cs typeface="Calibri"/>
                          <a:sym typeface="Arial"/>
                        </a:rPr>
                        <a:t> exercises to guide procurement of the ring.</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S3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 for ring demand forecasting and quantification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Key stakeholders engaged in demand forecasting and quantification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Expected challenges and/or unknowns </a:t>
                      </a:r>
                    </a:p>
                  </a:txBody>
                  <a:tcPr>
                    <a:lnL w="12700" cap="flat" cmpd="sng" algn="ctr">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979113334"/>
                  </a:ext>
                </a:extLst>
              </a:tr>
              <a:tr h="9022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 </a:t>
                      </a:r>
                      <a:r>
                        <a:rPr lang="en-US" sz="1150" b="1" i="0" u="none" strike="noStrike" cap="none" dirty="0">
                          <a:solidFill>
                            <a:srgbClr val="353535"/>
                          </a:solidFill>
                          <a:latin typeface="Calibri"/>
                          <a:ea typeface="Calibri"/>
                          <a:cs typeface="Calibri"/>
                          <a:sym typeface="Calibri"/>
                        </a:rPr>
                        <a:t>procurement, commodity monitoring, and distribution systems </a:t>
                      </a:r>
                      <a:r>
                        <a:rPr lang="en-US" sz="1150" b="0" i="0" u="none" strike="noStrike" cap="none" dirty="0">
                          <a:solidFill>
                            <a:srgbClr val="353535"/>
                          </a:solidFill>
                          <a:latin typeface="Calibri"/>
                          <a:ea typeface="Calibri"/>
                          <a:cs typeface="Calibri"/>
                          <a:sym typeface="Calibri"/>
                        </a:rPr>
                        <a:t>to avoid stock-outs.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S4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 for procurement, commodity monitoring, and distribution of the ring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Relevant stakeholders involved</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rgbClr val="00B0F0"/>
                          </a:solidFill>
                          <a:latin typeface="Arial" panose="020B0604020202020204" pitchFamily="34" charset="0"/>
                          <a:ea typeface="Calibri"/>
                          <a:cs typeface="Arial" panose="020B0604020202020204" pitchFamily="34" charset="0"/>
                          <a:sym typeface="Calibri"/>
                        </a:rPr>
                        <a:t>Potential barriers and/or challenges to distributing the PrEP ring to non-HIV channels </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58BF0E73-30C1-F14C-B5DB-A1D4D454CCFC}"/>
              </a:ext>
            </a:extLst>
          </p:cNvPr>
          <p:cNvGrpSpPr/>
          <p:nvPr/>
        </p:nvGrpSpPr>
        <p:grpSpPr>
          <a:xfrm>
            <a:off x="9607891" y="700021"/>
            <a:ext cx="1862617" cy="648864"/>
            <a:chOff x="9012647" y="1844932"/>
            <a:chExt cx="1862617" cy="648864"/>
          </a:xfrm>
        </p:grpSpPr>
        <p:sp>
          <p:nvSpPr>
            <p:cNvPr id="18" name="Rounded Rectangle 17">
              <a:extLst>
                <a:ext uri="{FF2B5EF4-FFF2-40B4-BE49-F238E27FC236}">
                  <a16:creationId xmlns:a16="http://schemas.microsoft.com/office/drawing/2014/main" id="{164002FB-8530-B646-B6A3-15E2EF3F7DF3}"/>
                </a:ext>
              </a:extLst>
            </p:cNvPr>
            <p:cNvSpPr/>
            <p:nvPr/>
          </p:nvSpPr>
          <p:spPr>
            <a:xfrm>
              <a:off x="9275912" y="19092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SUPPLY CHAIN MANAGEMENT</a:t>
              </a:r>
            </a:p>
          </p:txBody>
        </p:sp>
        <p:grpSp>
          <p:nvGrpSpPr>
            <p:cNvPr id="24" name="Group 23">
              <a:extLst>
                <a:ext uri="{FF2B5EF4-FFF2-40B4-BE49-F238E27FC236}">
                  <a16:creationId xmlns:a16="http://schemas.microsoft.com/office/drawing/2014/main" id="{68D6797A-F67B-1045-BA1B-0B8751E05935}"/>
                </a:ext>
              </a:extLst>
            </p:cNvPr>
            <p:cNvGrpSpPr/>
            <p:nvPr/>
          </p:nvGrpSpPr>
          <p:grpSpPr>
            <a:xfrm>
              <a:off x="9012647" y="1844932"/>
              <a:ext cx="648864" cy="648864"/>
              <a:chOff x="4043314" y="1460044"/>
              <a:chExt cx="648864" cy="648864"/>
            </a:xfrm>
          </p:grpSpPr>
          <p:sp>
            <p:nvSpPr>
              <p:cNvPr id="25" name="Oval 24">
                <a:extLst>
                  <a:ext uri="{FF2B5EF4-FFF2-40B4-BE49-F238E27FC236}">
                    <a16:creationId xmlns:a16="http://schemas.microsoft.com/office/drawing/2014/main" id="{50D24DCC-92BD-F645-8340-0CCA3137EBE3}"/>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6" name="Graphic 25">
                <a:extLst>
                  <a:ext uri="{FF2B5EF4-FFF2-40B4-BE49-F238E27FC236}">
                    <a16:creationId xmlns:a16="http://schemas.microsoft.com/office/drawing/2014/main" id="{B33D080C-A596-9848-AA0D-2578590A4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830" y="1544194"/>
                <a:ext cx="463173" cy="463173"/>
              </a:xfrm>
              <a:prstGeom prst="rect">
                <a:avLst/>
              </a:prstGeom>
            </p:spPr>
          </p:pic>
        </p:grpSp>
      </p:grpSp>
      <p:sp>
        <p:nvSpPr>
          <p:cNvPr id="46" name="Rectangular Callout 45">
            <a:extLst>
              <a:ext uri="{FF2B5EF4-FFF2-40B4-BE49-F238E27FC236}">
                <a16:creationId xmlns:a16="http://schemas.microsoft.com/office/drawing/2014/main" id="{B88455A0-5C72-4C4E-B0F5-41434F94FFD8}"/>
              </a:ext>
            </a:extLst>
          </p:cNvPr>
          <p:cNvSpPr/>
          <p:nvPr/>
        </p:nvSpPr>
        <p:spPr>
          <a:xfrm>
            <a:off x="8848042" y="4561255"/>
            <a:ext cx="3061532" cy="935668"/>
          </a:xfrm>
          <a:prstGeom prst="wedgeRectCallout">
            <a:avLst>
              <a:gd name="adj1" fmla="val -51932"/>
              <a:gd name="adj2" fmla="val -81840"/>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Arial" panose="020B0604020202020204" pitchFamily="34" charset="0"/>
                <a:ea typeface="Calibri"/>
                <a:cs typeface="Arial" panose="020B0604020202020204" pitchFamily="34" charset="0"/>
                <a:sym typeface="Calibri"/>
              </a:rPr>
              <a:t>Text in light blue indicates key steps related to diverse delivery channels (e.g., non-HIV channels)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07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buSzPts val="3240"/>
            </a:pPr>
            <a:r>
              <a:rPr lang="en-US" sz="3200" dirty="0"/>
              <a:t>PrEP Ring Delivery Platforms</a:t>
            </a:r>
            <a:endParaRPr sz="2800" dirty="0">
              <a:solidFill>
                <a:schemeClr val="accent2"/>
              </a:solidFill>
            </a:endParaRPr>
          </a:p>
        </p:txBody>
      </p:sp>
      <p:sp>
        <p:nvSpPr>
          <p:cNvPr id="4" name="Text Placeholder 3">
            <a:extLst>
              <a:ext uri="{FF2B5EF4-FFF2-40B4-BE49-F238E27FC236}">
                <a16:creationId xmlns:a16="http://schemas.microsoft.com/office/drawing/2014/main" id="{21537866-D3AC-1E48-8712-2B1A0D09EBAE}"/>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28ABE5A2-F8D5-1A44-8509-286E82758A75}"/>
              </a:ext>
            </a:extLst>
          </p:cNvPr>
          <p:cNvSpPr>
            <a:spLocks noGrp="1"/>
          </p:cNvSpPr>
          <p:nvPr>
            <p:ph type="sldNum" sz="quarter" idx="4"/>
          </p:nvPr>
        </p:nvSpPr>
        <p:spPr/>
        <p:txBody>
          <a:bodyPr/>
          <a:lstStyle/>
          <a:p>
            <a:fld id="{282D8E3E-8532-C943-903F-91E14D4CAD95}" type="slidenum">
              <a:rPr lang="en-US" smtClean="0"/>
              <a:pPr/>
              <a:t>31</a:t>
            </a:fld>
            <a:endParaRPr lang="en-US" dirty="0"/>
          </a:p>
        </p:txBody>
      </p:sp>
      <p:graphicFrame>
        <p:nvGraphicFramePr>
          <p:cNvPr id="413" name="Google Shape;413;p36"/>
          <p:cNvGraphicFramePr/>
          <p:nvPr>
            <p:extLst>
              <p:ext uri="{D42A27DB-BD31-4B8C-83A1-F6EECF244321}">
                <p14:modId xmlns:p14="http://schemas.microsoft.com/office/powerpoint/2010/main" val="1793481263"/>
              </p:ext>
            </p:extLst>
          </p:nvPr>
        </p:nvGraphicFramePr>
        <p:xfrm>
          <a:off x="1300315" y="1897785"/>
          <a:ext cx="9201277" cy="4748027"/>
        </p:xfrm>
        <a:graphic>
          <a:graphicData uri="http://schemas.openxmlformats.org/drawingml/2006/table">
            <a:tbl>
              <a:tblPr>
                <a:noFill/>
              </a:tblPr>
              <a:tblGrid>
                <a:gridCol w="214762">
                  <a:extLst>
                    <a:ext uri="{9D8B030D-6E8A-4147-A177-3AD203B41FA5}">
                      <a16:colId xmlns:a16="http://schemas.microsoft.com/office/drawing/2014/main" val="20000"/>
                    </a:ext>
                  </a:extLst>
                </a:gridCol>
                <a:gridCol w="2148458">
                  <a:extLst>
                    <a:ext uri="{9D8B030D-6E8A-4147-A177-3AD203B41FA5}">
                      <a16:colId xmlns:a16="http://schemas.microsoft.com/office/drawing/2014/main" val="20001"/>
                    </a:ext>
                  </a:extLst>
                </a:gridCol>
                <a:gridCol w="6838057">
                  <a:extLst>
                    <a:ext uri="{9D8B030D-6E8A-4147-A177-3AD203B41FA5}">
                      <a16:colId xmlns:a16="http://schemas.microsoft.com/office/drawing/2014/main" val="20002"/>
                    </a:ext>
                  </a:extLst>
                </a:gridCol>
              </a:tblGrid>
              <a:tr h="25348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accent2"/>
                          </a:solidFill>
                          <a:latin typeface="Calibri"/>
                          <a:ea typeface="Calibri"/>
                          <a:cs typeface="Calibri"/>
                          <a:sym typeface="Calibri"/>
                        </a:rPr>
                        <a:t>What is needed to introduce the PrEP ring &amp; other key considerations</a:t>
                      </a:r>
                      <a:endParaRPr lang="en-US" sz="110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78140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Issue standard</a:t>
                      </a:r>
                      <a:r>
                        <a:rPr lang="en-US" sz="1150" b="1" i="0" u="none" strike="noStrike" cap="none" dirty="0">
                          <a:solidFill>
                            <a:srgbClr val="353535"/>
                          </a:solidFill>
                          <a:latin typeface="Calibri"/>
                          <a:ea typeface="Calibri"/>
                          <a:cs typeface="Calibri"/>
                          <a:sym typeface="Calibri"/>
                        </a:rPr>
                        <a:t> clinical guidelines </a:t>
                      </a:r>
                      <a:r>
                        <a:rPr lang="en-US" sz="1150" b="0" i="0" u="none" strike="noStrike" cap="none" dirty="0">
                          <a:solidFill>
                            <a:srgbClr val="353535"/>
                          </a:solidFill>
                          <a:latin typeface="Calibri"/>
                          <a:ea typeface="Calibri"/>
                          <a:cs typeface="Calibri"/>
                          <a:sym typeface="Calibri"/>
                        </a:rPr>
                        <a:t>for delivery and use of the ring.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D1a and D1b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Current state of and lessons learned from clinical guidelines for oral PrEP</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Plans/timelines for clinical guidelines for the PrEP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157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150" b="0" i="0" u="none" strike="noStrike" cap="none" dirty="0">
                          <a:solidFill>
                            <a:srgbClr val="353535"/>
                          </a:solidFill>
                          <a:latin typeface="Calibri"/>
                          <a:ea typeface="Arial"/>
                          <a:cs typeface="Calibri"/>
                          <a:sym typeface="Arial"/>
                        </a:rPr>
                        <a:t>Dedicate resources to conduct regular </a:t>
                      </a:r>
                      <a:r>
                        <a:rPr lang="en-US" sz="1150" b="1" i="0" u="none" strike="noStrike" cap="none" dirty="0">
                          <a:solidFill>
                            <a:srgbClr val="353535"/>
                          </a:solidFill>
                          <a:latin typeface="Calibri"/>
                          <a:ea typeface="Arial"/>
                          <a:cs typeface="Calibri"/>
                          <a:sym typeface="Arial"/>
                        </a:rPr>
                        <a:t>HIV tests, initiate ring use, and support refills.</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D2a, D2b, &amp; D2c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Lessons learned from oral PrEP rollout</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Potential opportunities/barriers for the introduction of the ring</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Required resources for successful ring rollout</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accent5">
                              <a:lumMod val="50000"/>
                              <a:lumOff val="50000"/>
                            </a:schemeClr>
                          </a:solidFill>
                          <a:latin typeface="Arial" panose="020B0604020202020204" pitchFamily="34" charset="0"/>
                          <a:cs typeface="Arial" panose="020B0604020202020204" pitchFamily="34" charset="0"/>
                          <a:sym typeface="Arial"/>
                        </a:rPr>
                        <a:t>Considerations for other channels (e.g., access to HIV tests)</a:t>
                      </a:r>
                      <a:endParaRPr lang="en-GB" sz="1100" b="0" i="0" u="none" strike="noStrike" cap="none" dirty="0">
                        <a:solidFill>
                          <a:schemeClr val="accent5">
                            <a:lumMod val="50000"/>
                            <a:lumOff val="50000"/>
                          </a:schemeClr>
                        </a:solidFill>
                        <a:latin typeface="Arial" panose="020B0604020202020204" pitchFamily="34" charset="0"/>
                        <a:cs typeface="Arial" panose="020B0604020202020204" pitchFamily="34" charset="0"/>
                        <a:sym typeface="Arial"/>
                      </a:endParaRP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3275719853"/>
                  </a:ext>
                </a:extLst>
              </a:tr>
              <a:tr h="123083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Develop materials and conduct trainings on the ring for </a:t>
                      </a:r>
                      <a:r>
                        <a:rPr lang="en-US" sz="1150" b="1" i="0" u="none" strike="noStrike" cap="none" dirty="0">
                          <a:solidFill>
                            <a:srgbClr val="353535"/>
                          </a:solidFill>
                          <a:latin typeface="Calibri"/>
                          <a:ea typeface="Calibri"/>
                          <a:cs typeface="Calibri"/>
                          <a:sym typeface="Calibri"/>
                        </a:rPr>
                        <a:t>health care workers.</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D3a, D3b, D3c, &amp; D3d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Materials and models for provider training on oral PrEP and plans to integrate the PrEP ring</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Opportunities to train other health care providers on the PrEP ring</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Plans to engage and train health care providers on vaginally inserted methods and how to communicate and support decision-making about multiple methods </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accent5">
                              <a:lumMod val="50000"/>
                              <a:lumOff val="50000"/>
                            </a:schemeClr>
                          </a:solidFill>
                          <a:latin typeface="Arial" panose="020B0604020202020204" pitchFamily="34" charset="0"/>
                          <a:cs typeface="Arial" panose="020B0604020202020204" pitchFamily="34" charset="0"/>
                          <a:sym typeface="Arial"/>
                        </a:rPr>
                        <a:t>Considerations to train health care providers in non-HIV channels</a:t>
                      </a:r>
                      <a:endParaRPr lang="en-GB" sz="1100" b="0" i="0" u="none" strike="noStrike" cap="none" dirty="0">
                        <a:solidFill>
                          <a:schemeClr val="accent5">
                            <a:lumMod val="50000"/>
                            <a:lumOff val="50000"/>
                          </a:schemeClr>
                        </a:solidFill>
                        <a:latin typeface="Arial" panose="020B0604020202020204" pitchFamily="34" charset="0"/>
                        <a:cs typeface="Arial" panose="020B0604020202020204" pitchFamily="34" charset="0"/>
                        <a:sym typeface="Arial"/>
                      </a:endParaRP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736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Establish </a:t>
                      </a:r>
                      <a:r>
                        <a:rPr lang="en-US" sz="1150" b="1" i="0" u="none" strike="noStrike" cap="none" dirty="0">
                          <a:solidFill>
                            <a:srgbClr val="353535"/>
                          </a:solidFill>
                          <a:latin typeface="Calibri"/>
                          <a:ea typeface="Calibri"/>
                          <a:cs typeface="Calibri"/>
                          <a:sym typeface="Calibri"/>
                        </a:rPr>
                        <a:t>referral systems </a:t>
                      </a:r>
                      <a:r>
                        <a:rPr lang="en-US" sz="1150" b="0" i="0" u="none" strike="noStrike" cap="none" dirty="0">
                          <a:solidFill>
                            <a:srgbClr val="353535"/>
                          </a:solidFill>
                          <a:latin typeface="Calibri"/>
                          <a:ea typeface="Calibri"/>
                          <a:cs typeface="Calibri"/>
                          <a:sym typeface="Calibri"/>
                        </a:rPr>
                        <a:t>to link clients from other channels to sites dispensing the ring. </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D4a, D4b, &amp; D4c in the Question Bank and include details on: </a:t>
                      </a:r>
                      <a:endPar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rgbClr val="7030A0"/>
                          </a:solidFill>
                          <a:latin typeface="Arial" panose="020B0604020202020204" pitchFamily="34" charset="0"/>
                          <a:ea typeface="Calibri"/>
                          <a:cs typeface="Arial" panose="020B0604020202020204" pitchFamily="34" charset="0"/>
                          <a:sym typeface="Calibri"/>
                        </a:rPr>
                        <a:t>Existing referral systems for oral PrEP (e.g., from non-HIV channels such as FP and/or from HTS) </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249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Integrate support for </a:t>
                      </a:r>
                      <a:r>
                        <a:rPr lang="en-US" sz="1150" b="1" i="0" u="none" strike="noStrike" cap="none" dirty="0">
                          <a:solidFill>
                            <a:srgbClr val="353535"/>
                          </a:solidFill>
                          <a:latin typeface="Calibri"/>
                          <a:ea typeface="Calibri"/>
                          <a:cs typeface="Calibri"/>
                          <a:sym typeface="Calibri"/>
                        </a:rPr>
                        <a:t>partner communication</a:t>
                      </a:r>
                      <a:r>
                        <a:rPr lang="en-US" sz="1150" b="0" i="0" u="none" strike="noStrike" cap="none" dirty="0">
                          <a:solidFill>
                            <a:srgbClr val="353535"/>
                          </a:solidFill>
                          <a:latin typeface="Calibri"/>
                          <a:ea typeface="Calibri"/>
                          <a:cs typeface="Calibri"/>
                          <a:sym typeface="Calibri"/>
                        </a:rPr>
                        <a:t> and intimate partner violence (IPV).</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rgbClr val="7030A0"/>
                          </a:solidFill>
                          <a:latin typeface="Arial" panose="020B0604020202020204" pitchFamily="34" charset="0"/>
                          <a:ea typeface="Arial"/>
                          <a:cs typeface="Arial" panose="020B0604020202020204" pitchFamily="34" charset="0"/>
                          <a:sym typeface="Arial"/>
                        </a:rPr>
                        <a:t>Refer to D5 in the Question Bank and include details on: </a:t>
                      </a: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rgbClr val="7030A0"/>
                          </a:solidFill>
                          <a:latin typeface="Arial" panose="020B0604020202020204" pitchFamily="34" charset="0"/>
                          <a:ea typeface="Calibri"/>
                          <a:cs typeface="Arial" panose="020B0604020202020204" pitchFamily="34" charset="0"/>
                          <a:sym typeface="Arial"/>
                        </a:rPr>
                        <a:t>Existing screening and supportive services for oral PrEP users experiencing IPV and potential to extend services to PrEP ring users</a:t>
                      </a: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rgbClr val="7030A0"/>
                          </a:solidFill>
                          <a:latin typeface="Arial" panose="020B0604020202020204" pitchFamily="34" charset="0"/>
                          <a:ea typeface="Calibri"/>
                          <a:cs typeface="Arial" panose="020B0604020202020204" pitchFamily="34" charset="0"/>
                          <a:sym typeface="Arial"/>
                        </a:rPr>
                        <a:t>Opportunities to integrate considerations for vaginally inserted methods into existing IPV support</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5">
            <a:extLst>
              <a:ext uri="{FF2B5EF4-FFF2-40B4-BE49-F238E27FC236}">
                <a16:creationId xmlns:a16="http://schemas.microsoft.com/office/drawing/2014/main" id="{6C54A707-75CF-4A4B-A76C-13F2826C5D5F}"/>
              </a:ext>
            </a:extLst>
          </p:cNvPr>
          <p:cNvGrpSpPr/>
          <p:nvPr/>
        </p:nvGrpSpPr>
        <p:grpSpPr>
          <a:xfrm>
            <a:off x="9159773" y="686334"/>
            <a:ext cx="2310735" cy="648864"/>
            <a:chOff x="8356933" y="1572131"/>
            <a:chExt cx="2310735" cy="648864"/>
          </a:xfrm>
        </p:grpSpPr>
        <p:sp>
          <p:nvSpPr>
            <p:cNvPr id="17" name="Rounded Rectangle 16">
              <a:extLst>
                <a:ext uri="{FF2B5EF4-FFF2-40B4-BE49-F238E27FC236}">
                  <a16:creationId xmlns:a16="http://schemas.microsoft.com/office/drawing/2014/main" id="{18F30FA2-971D-654E-817E-BDF3751B6198}"/>
                </a:ext>
              </a:extLst>
            </p:cNvPr>
            <p:cNvSpPr/>
            <p:nvPr/>
          </p:nvSpPr>
          <p:spPr>
            <a:xfrm>
              <a:off x="8680373" y="1641846"/>
              <a:ext cx="1987295"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PrEP RING DELIVERY PLATFORMS</a:t>
              </a:r>
            </a:p>
          </p:txBody>
        </p:sp>
        <p:grpSp>
          <p:nvGrpSpPr>
            <p:cNvPr id="21" name="Group 20">
              <a:extLst>
                <a:ext uri="{FF2B5EF4-FFF2-40B4-BE49-F238E27FC236}">
                  <a16:creationId xmlns:a16="http://schemas.microsoft.com/office/drawing/2014/main" id="{3E943927-7355-2F45-A601-E4F9080A2F81}"/>
                </a:ext>
              </a:extLst>
            </p:cNvPr>
            <p:cNvGrpSpPr/>
            <p:nvPr/>
          </p:nvGrpSpPr>
          <p:grpSpPr>
            <a:xfrm>
              <a:off x="8356933" y="1572131"/>
              <a:ext cx="648864" cy="648864"/>
              <a:chOff x="5373393" y="3069525"/>
              <a:chExt cx="1005462" cy="1005462"/>
            </a:xfrm>
          </p:grpSpPr>
          <p:sp>
            <p:nvSpPr>
              <p:cNvPr id="22" name="Oval 21">
                <a:extLst>
                  <a:ext uri="{FF2B5EF4-FFF2-40B4-BE49-F238E27FC236}">
                    <a16:creationId xmlns:a16="http://schemas.microsoft.com/office/drawing/2014/main" id="{84D227D5-6C5B-D646-B16D-0A92A39A580B}"/>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F2834E7-0BA7-5845-AFEA-20048B079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643" y="3199920"/>
                <a:ext cx="717721" cy="717721"/>
              </a:xfrm>
              <a:prstGeom prst="rect">
                <a:avLst/>
              </a:prstGeom>
            </p:spPr>
          </p:pic>
        </p:grpSp>
      </p:grpSp>
      <p:sp>
        <p:nvSpPr>
          <p:cNvPr id="30" name="Rectangular Callout 29">
            <a:extLst>
              <a:ext uri="{FF2B5EF4-FFF2-40B4-BE49-F238E27FC236}">
                <a16:creationId xmlns:a16="http://schemas.microsoft.com/office/drawing/2014/main" id="{53FA7C97-D07F-EB40-A4CA-10861C4B50B7}"/>
              </a:ext>
            </a:extLst>
          </p:cNvPr>
          <p:cNvSpPr/>
          <p:nvPr/>
        </p:nvSpPr>
        <p:spPr>
          <a:xfrm>
            <a:off x="8836778" y="2640130"/>
            <a:ext cx="3084060" cy="935668"/>
          </a:xfrm>
          <a:prstGeom prst="wedgeRectCallout">
            <a:avLst>
              <a:gd name="adj1" fmla="val -85017"/>
              <a:gd name="adj2" fmla="val 58887"/>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Arial" panose="020B0604020202020204" pitchFamily="34" charset="0"/>
                <a:ea typeface="Calibri"/>
                <a:cs typeface="Arial" panose="020B0604020202020204" pitchFamily="34" charset="0"/>
                <a:sym typeface="Calibri"/>
              </a:rPr>
              <a:t>Text in light blue indicates key steps related to diverse delivery channels (e.g., non-HIV channels)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515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Uptake &amp; Effective Use</a:t>
            </a:r>
            <a:endParaRPr sz="2800" dirty="0">
              <a:solidFill>
                <a:schemeClr val="accent2"/>
              </a:solidFill>
            </a:endParaRPr>
          </a:p>
        </p:txBody>
      </p:sp>
      <p:sp>
        <p:nvSpPr>
          <p:cNvPr id="4" name="Text Placeholder 3">
            <a:extLst>
              <a:ext uri="{FF2B5EF4-FFF2-40B4-BE49-F238E27FC236}">
                <a16:creationId xmlns:a16="http://schemas.microsoft.com/office/drawing/2014/main" id="{D2368CDA-3FA4-D44D-ACB4-58B377376322}"/>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2CF8CA03-7A44-4143-BDD2-16CB3443C5BA}"/>
              </a:ext>
            </a:extLst>
          </p:cNvPr>
          <p:cNvSpPr>
            <a:spLocks noGrp="1"/>
          </p:cNvSpPr>
          <p:nvPr>
            <p:ph type="sldNum" sz="quarter" idx="4"/>
          </p:nvPr>
        </p:nvSpPr>
        <p:spPr/>
        <p:txBody>
          <a:bodyPr/>
          <a:lstStyle/>
          <a:p>
            <a:fld id="{282D8E3E-8532-C943-903F-91E14D4CAD95}" type="slidenum">
              <a:rPr lang="en-US" smtClean="0"/>
              <a:pPr/>
              <a:t>32</a:t>
            </a:fld>
            <a:endParaRPr lang="en-US" dirty="0"/>
          </a:p>
        </p:txBody>
      </p:sp>
      <p:graphicFrame>
        <p:nvGraphicFramePr>
          <p:cNvPr id="432" name="Google Shape;432;p38"/>
          <p:cNvGraphicFramePr/>
          <p:nvPr>
            <p:extLst>
              <p:ext uri="{D42A27DB-BD31-4B8C-83A1-F6EECF244321}">
                <p14:modId xmlns:p14="http://schemas.microsoft.com/office/powerpoint/2010/main" val="3678605189"/>
              </p:ext>
            </p:extLst>
          </p:nvPr>
        </p:nvGraphicFramePr>
        <p:xfrm>
          <a:off x="1300315" y="1906489"/>
          <a:ext cx="9907781" cy="4655631"/>
        </p:xfrm>
        <a:graphic>
          <a:graphicData uri="http://schemas.openxmlformats.org/drawingml/2006/table">
            <a:tbl>
              <a:tblPr>
                <a:noFill/>
              </a:tblPr>
              <a:tblGrid>
                <a:gridCol w="219004">
                  <a:extLst>
                    <a:ext uri="{9D8B030D-6E8A-4147-A177-3AD203B41FA5}">
                      <a16:colId xmlns:a16="http://schemas.microsoft.com/office/drawing/2014/main" val="20000"/>
                    </a:ext>
                  </a:extLst>
                </a:gridCol>
                <a:gridCol w="2139496">
                  <a:extLst>
                    <a:ext uri="{9D8B030D-6E8A-4147-A177-3AD203B41FA5}">
                      <a16:colId xmlns:a16="http://schemas.microsoft.com/office/drawing/2014/main" val="20001"/>
                    </a:ext>
                  </a:extLst>
                </a:gridCol>
                <a:gridCol w="7549281">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PrEP ring &amp; other key considerations</a:t>
                      </a:r>
                      <a:endParaRPr lang="en-US"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04541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and implement </a:t>
                      </a:r>
                      <a:r>
                        <a:rPr lang="en-US" sz="1150" b="1" i="0" u="none" strike="noStrike" cap="none" dirty="0">
                          <a:solidFill>
                            <a:srgbClr val="353535"/>
                          </a:solidFill>
                          <a:latin typeface="Calibri"/>
                          <a:ea typeface="Calibri"/>
                          <a:cs typeface="Calibri"/>
                          <a:sym typeface="Calibri"/>
                        </a:rPr>
                        <a:t>demand creation strategies </a:t>
                      </a:r>
                      <a:r>
                        <a:rPr lang="en-US" sz="1150" b="0" i="0" u="none" strike="noStrike" cap="none" dirty="0">
                          <a:solidFill>
                            <a:srgbClr val="353535"/>
                          </a:solidFill>
                          <a:latin typeface="Calibri"/>
                          <a:ea typeface="Calibri"/>
                          <a:cs typeface="Calibri"/>
                          <a:sym typeface="Calibri"/>
                        </a:rPr>
                        <a:t>that include ring promotion.</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U1a and U1b in the Question Bank and include details on: </a:t>
                      </a:r>
                      <a:endParaRPr lang="en-US" sz="1150" b="0" i="0" u="none" strike="noStrike" cap="none" dirty="0">
                        <a:solidFill>
                          <a:srgbClr val="7030A0"/>
                        </a:solidFill>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Lessons learned from oral PrEP rollout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Existing campaigns, materials, etc., developed for oral PrEP that could include the PrEP 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Plans for demand creation for oral PrEP or other SRH products that can be relevant for creation of materials for the ring (e.g., moon cup, diaphragm, internal condom, etc.)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6302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Address social norms/stigma to build </a:t>
                      </a:r>
                      <a:r>
                        <a:rPr lang="en-US" sz="1150" b="1" i="0" u="none" strike="noStrike" cap="none" dirty="0">
                          <a:solidFill>
                            <a:srgbClr val="353535"/>
                          </a:solidFill>
                          <a:latin typeface="Calibri"/>
                          <a:ea typeface="Calibri"/>
                          <a:cs typeface="Calibri"/>
                          <a:sym typeface="Calibri"/>
                        </a:rPr>
                        <a:t>community and partner acceptance</a:t>
                      </a:r>
                      <a:r>
                        <a:rPr lang="en-US" sz="1150" b="0" i="0" u="none" strike="noStrike" cap="none" dirty="0">
                          <a:solidFill>
                            <a:srgbClr val="353535"/>
                          </a:solidFill>
                          <a:latin typeface="Calibri"/>
                          <a:ea typeface="Calibri"/>
                          <a:cs typeface="Calibri"/>
                          <a:sym typeface="Calibri"/>
                        </a:rPr>
                        <a:t> of PrEP.</a:t>
                      </a:r>
                      <a:endParaRPr lang="en-US" sz="1150" b="0" i="0" u="none" strike="noStrike" cap="none" dirty="0">
                        <a:solidFill>
                          <a:srgbClr val="FF0000"/>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U2a &amp; U2b in the Question Bank and include details on:</a:t>
                      </a:r>
                      <a:endParaRPr lang="en-US" sz="1150" b="0" i="0" u="none" strike="noStrike" cap="none" dirty="0">
                        <a:solidFill>
                          <a:srgbClr val="7030A0"/>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Key areas of concern for stigma/social norms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Lessons learned from oral PrEP rollout or other SRH products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Effective methods to address stigma/social norms for the PrEP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5759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t>
                      </a:r>
                      <a:r>
                        <a:rPr lang="en-US" sz="1150" b="1" i="0" u="none" strike="noStrike" cap="none" dirty="0">
                          <a:solidFill>
                            <a:srgbClr val="353535"/>
                          </a:solidFill>
                          <a:latin typeface="Calibri"/>
                          <a:ea typeface="Calibri"/>
                          <a:cs typeface="Calibri"/>
                          <a:sym typeface="Calibri"/>
                        </a:rPr>
                        <a:t>information and tools  for clients </a:t>
                      </a:r>
                      <a:r>
                        <a:rPr lang="en-US" sz="1150" b="0" i="0" u="none" strike="noStrike" cap="none" dirty="0">
                          <a:solidFill>
                            <a:srgbClr val="353535"/>
                          </a:solidFill>
                          <a:latin typeface="Calibri"/>
                          <a:ea typeface="Calibri"/>
                          <a:cs typeface="Calibri"/>
                          <a:sym typeface="Calibri"/>
                        </a:rPr>
                        <a:t>to guide product choice and support ring use.</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U3a &amp; U3b in the Question Bank and include details on:</a:t>
                      </a:r>
                      <a:endParaRPr lang="en-US" sz="1150" b="0" i="0" u="none" strike="noStrike" cap="none" dirty="0">
                        <a:solidFill>
                          <a:srgbClr val="7030A0"/>
                        </a:solidFill>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Existing information and tools for clients developed for oral PrEP that could include the PrEP 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Plan/timelines to adapt materials for ring introduction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Need to create materials and/or approaches to supporting end-user choice among options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79805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Support </a:t>
                      </a:r>
                      <a:r>
                        <a:rPr lang="en-US" sz="1150" b="1" i="0" u="none" strike="noStrike" cap="none" dirty="0">
                          <a:solidFill>
                            <a:srgbClr val="353535"/>
                          </a:solidFill>
                          <a:latin typeface="Calibri"/>
                          <a:ea typeface="Calibri"/>
                          <a:cs typeface="Calibri"/>
                          <a:sym typeface="Calibri"/>
                        </a:rPr>
                        <a:t>effective use and continuation</a:t>
                      </a:r>
                      <a:r>
                        <a:rPr lang="en-US" sz="1150" b="0" i="0" u="none" strike="noStrike" cap="none" dirty="0">
                          <a:solidFill>
                            <a:srgbClr val="353535"/>
                          </a:solidFill>
                          <a:latin typeface="Calibri"/>
                          <a:ea typeface="Calibri"/>
                          <a:cs typeface="Calibri"/>
                          <a:sym typeface="Calibri"/>
                        </a:rPr>
                        <a:t> for ring users.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U4a &amp; U4b in the Question Bank and include details on:</a:t>
                      </a:r>
                      <a:endParaRPr lang="en-US" sz="1150" b="0" i="0" u="none" strike="noStrike" cap="none" dirty="0">
                        <a:solidFill>
                          <a:srgbClr val="7030A0"/>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Lessons learned from oral PrEP adherence and continuation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rgbClr val="7030A0"/>
                          </a:solidFill>
                          <a:latin typeface="Calibri"/>
                          <a:ea typeface="Calibri"/>
                          <a:cs typeface="Calibri"/>
                          <a:sym typeface="Calibri"/>
                        </a:rPr>
                        <a:t>Key opportunities/challenges for the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008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and communicate plans for sanitary </a:t>
                      </a:r>
                      <a:r>
                        <a:rPr lang="en-US" sz="1150" b="1" i="0" u="none" strike="noStrike" cap="none" dirty="0">
                          <a:solidFill>
                            <a:srgbClr val="353535"/>
                          </a:solidFill>
                          <a:latin typeface="Calibri"/>
                          <a:ea typeface="Calibri"/>
                          <a:cs typeface="Calibri"/>
                          <a:sym typeface="Calibri"/>
                        </a:rPr>
                        <a:t>disposal</a:t>
                      </a:r>
                      <a:r>
                        <a:rPr lang="en-US" sz="1150" b="0" i="0" u="none" strike="noStrike" cap="none" dirty="0">
                          <a:solidFill>
                            <a:srgbClr val="353535"/>
                          </a:solidFill>
                          <a:latin typeface="Calibri"/>
                          <a:ea typeface="Calibri"/>
                          <a:cs typeface="Calibri"/>
                          <a:sym typeface="Calibri"/>
                        </a:rPr>
                        <a:t> of used rings.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U5a &amp; U5b in the Question Bank and include details 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Plans/timelines for communication on ring disposal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50" b="0" i="0" u="none" strike="noStrike" cap="none" dirty="0">
                        <a:solidFill>
                          <a:srgbClr val="7030A0"/>
                        </a:solidFill>
                        <a:latin typeface="Calibri"/>
                        <a:ea typeface="Calibri"/>
                        <a:cs typeface="Calibri"/>
                        <a:sym typeface="Calibri"/>
                      </a:endParaRP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Rounded Rectangle 17">
            <a:extLst>
              <a:ext uri="{FF2B5EF4-FFF2-40B4-BE49-F238E27FC236}">
                <a16:creationId xmlns:a16="http://schemas.microsoft.com/office/drawing/2014/main" id="{BD326838-A480-1E43-B8FA-F0747A962A2C}"/>
              </a:ext>
            </a:extLst>
          </p:cNvPr>
          <p:cNvSpPr/>
          <p:nvPr/>
        </p:nvSpPr>
        <p:spPr>
          <a:xfrm>
            <a:off x="9871156" y="764175"/>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UPTAKE &amp; EFFECTIVE USE</a:t>
            </a:r>
          </a:p>
        </p:txBody>
      </p:sp>
      <p:grpSp>
        <p:nvGrpSpPr>
          <p:cNvPr id="29" name="Group 28">
            <a:extLst>
              <a:ext uri="{FF2B5EF4-FFF2-40B4-BE49-F238E27FC236}">
                <a16:creationId xmlns:a16="http://schemas.microsoft.com/office/drawing/2014/main" id="{D4740B38-AB3D-A245-B1B2-DA3CE5F03FB0}"/>
              </a:ext>
            </a:extLst>
          </p:cNvPr>
          <p:cNvGrpSpPr/>
          <p:nvPr/>
        </p:nvGrpSpPr>
        <p:grpSpPr>
          <a:xfrm>
            <a:off x="9485499" y="695681"/>
            <a:ext cx="648864" cy="648864"/>
            <a:chOff x="8181589" y="3069525"/>
            <a:chExt cx="1005462" cy="1005462"/>
          </a:xfrm>
        </p:grpSpPr>
        <p:sp>
          <p:nvSpPr>
            <p:cNvPr id="30" name="Oval 29">
              <a:extLst>
                <a:ext uri="{FF2B5EF4-FFF2-40B4-BE49-F238E27FC236}">
                  <a16:creationId xmlns:a16="http://schemas.microsoft.com/office/drawing/2014/main" id="{8F533C20-3762-CA4C-91AC-19287181C53A}"/>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1" name="Graphic 30">
              <a:extLst>
                <a:ext uri="{FF2B5EF4-FFF2-40B4-BE49-F238E27FC236}">
                  <a16:creationId xmlns:a16="http://schemas.microsoft.com/office/drawing/2014/main" id="{9FDA02A2-E2C2-6B4A-A3AA-D40DCB73D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8759" y="3211979"/>
              <a:ext cx="717720" cy="717720"/>
            </a:xfrm>
            <a:prstGeom prst="rect">
              <a:avLst/>
            </a:prstGeom>
          </p:spPr>
        </p:pic>
      </p:grpSp>
    </p:spTree>
    <p:extLst>
      <p:ext uri="{BB962C8B-B14F-4D97-AF65-F5344CB8AC3E}">
        <p14:creationId xmlns:p14="http://schemas.microsoft.com/office/powerpoint/2010/main" val="3731359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Monitoring </a:t>
            </a:r>
            <a:endParaRPr sz="2800" dirty="0">
              <a:solidFill>
                <a:schemeClr val="accent2"/>
              </a:solidFill>
            </a:endParaRPr>
          </a:p>
        </p:txBody>
      </p:sp>
      <p:sp>
        <p:nvSpPr>
          <p:cNvPr id="4" name="Text Placeholder 3">
            <a:extLst>
              <a:ext uri="{FF2B5EF4-FFF2-40B4-BE49-F238E27FC236}">
                <a16:creationId xmlns:a16="http://schemas.microsoft.com/office/drawing/2014/main" id="{18EC9CCC-76F7-C545-8E2D-6870A26DC2DE}"/>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91CC58CC-652A-C047-8191-0C6A18DC9F73}"/>
              </a:ext>
            </a:extLst>
          </p:cNvPr>
          <p:cNvSpPr>
            <a:spLocks noGrp="1"/>
          </p:cNvSpPr>
          <p:nvPr>
            <p:ph type="sldNum" sz="quarter" idx="4"/>
          </p:nvPr>
        </p:nvSpPr>
        <p:spPr/>
        <p:txBody>
          <a:bodyPr/>
          <a:lstStyle/>
          <a:p>
            <a:fld id="{282D8E3E-8532-C943-903F-91E14D4CAD95}" type="slidenum">
              <a:rPr lang="en-US" smtClean="0"/>
              <a:pPr/>
              <a:t>33</a:t>
            </a:fld>
            <a:endParaRPr lang="en-US" dirty="0"/>
          </a:p>
        </p:txBody>
      </p:sp>
      <p:graphicFrame>
        <p:nvGraphicFramePr>
          <p:cNvPr id="452" name="Google Shape;452;p40"/>
          <p:cNvGraphicFramePr/>
          <p:nvPr>
            <p:extLst>
              <p:ext uri="{D42A27DB-BD31-4B8C-83A1-F6EECF244321}">
                <p14:modId xmlns:p14="http://schemas.microsoft.com/office/powerpoint/2010/main" val="1146948068"/>
              </p:ext>
            </p:extLst>
          </p:nvPr>
        </p:nvGraphicFramePr>
        <p:xfrm>
          <a:off x="1300315" y="1917940"/>
          <a:ext cx="8537248" cy="3869160"/>
        </p:xfrm>
        <a:graphic>
          <a:graphicData uri="http://schemas.openxmlformats.org/drawingml/2006/table">
            <a:tbl>
              <a:tblPr>
                <a:noFill/>
              </a:tblPr>
              <a:tblGrid>
                <a:gridCol w="208280">
                  <a:extLst>
                    <a:ext uri="{9D8B030D-6E8A-4147-A177-3AD203B41FA5}">
                      <a16:colId xmlns:a16="http://schemas.microsoft.com/office/drawing/2014/main" val="20000"/>
                    </a:ext>
                  </a:extLst>
                </a:gridCol>
                <a:gridCol w="2136813">
                  <a:extLst>
                    <a:ext uri="{9D8B030D-6E8A-4147-A177-3AD203B41FA5}">
                      <a16:colId xmlns:a16="http://schemas.microsoft.com/office/drawing/2014/main" val="20001"/>
                    </a:ext>
                  </a:extLst>
                </a:gridCol>
                <a:gridCol w="6192155">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sz="110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accent2"/>
                          </a:solidFill>
                          <a:latin typeface="Calibri"/>
                          <a:ea typeface="Calibri"/>
                          <a:cs typeface="Calibri"/>
                          <a:sym typeface="Calibri"/>
                        </a:rPr>
                        <a:t>What is needed to introduce the PrEP ring &amp; other key considerations</a:t>
                      </a:r>
                      <a:endParaRPr lang="en-US" sz="110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34789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a:t>
                      </a:r>
                      <a:r>
                        <a:rPr lang="en-US" sz="1150" b="1" i="0" u="none" strike="noStrike" cap="none" dirty="0">
                          <a:solidFill>
                            <a:srgbClr val="353535"/>
                          </a:solidFill>
                          <a:latin typeface="Calibri"/>
                          <a:ea typeface="Calibri"/>
                          <a:cs typeface="Calibri"/>
                          <a:sym typeface="Calibri"/>
                        </a:rPr>
                        <a:t> monitoring tools</a:t>
                      </a:r>
                      <a:r>
                        <a:rPr lang="en-US" sz="1150" b="0" i="0" u="none" strike="noStrike" cap="none" dirty="0">
                          <a:solidFill>
                            <a:srgbClr val="353535"/>
                          </a:solidFill>
                          <a:latin typeface="Calibri"/>
                          <a:ea typeface="Calibri"/>
                          <a:cs typeface="Calibri"/>
                          <a:sym typeface="Calibri"/>
                        </a:rPr>
                        <a:t> to support data collection and analysis on ring use.</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200"/>
                        </a:spcAft>
                        <a:buClr>
                          <a:srgbClr val="000000"/>
                        </a:buClr>
                        <a:buSzPts val="1100"/>
                        <a:buFont typeface="Arial"/>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M1a, M1b, &amp; M1c in the Question Bank and include details on:</a:t>
                      </a:r>
                      <a:endParaRPr lang="en-US" sz="1150" b="0" i="0" u="none" strike="noStrike" cap="none" dirty="0">
                        <a:solidFill>
                          <a:srgbClr val="7030A0"/>
                        </a:solidFill>
                        <a:latin typeface="Calibri"/>
                        <a:ea typeface="Calibri"/>
                        <a:cs typeface="Calibri"/>
                        <a:sym typeface="Calibri"/>
                      </a:endParaRP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rgbClr val="7030A0"/>
                          </a:solidFill>
                          <a:latin typeface="Calibri"/>
                          <a:ea typeface="Calibri"/>
                          <a:cs typeface="Calibri"/>
                          <a:sym typeface="Calibri"/>
                        </a:rPr>
                        <a:t>Current systems and indicators for monitoring oral PrEP delivery at the facility, regional, and national levels </a:t>
                      </a: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rgbClr val="7030A0"/>
                          </a:solidFill>
                          <a:latin typeface="Calibri"/>
                          <a:ea typeface="Calibri"/>
                          <a:cs typeface="Calibri"/>
                          <a:sym typeface="Calibri"/>
                        </a:rPr>
                        <a:t>Opportunities to include the PrEP ring in monitoring tools alongside oral PrEP </a:t>
                      </a: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chemeClr val="accent5">
                              <a:lumMod val="50000"/>
                              <a:lumOff val="50000"/>
                            </a:schemeClr>
                          </a:solidFill>
                          <a:latin typeface="Calibri"/>
                          <a:ea typeface="Calibri"/>
                          <a:cs typeface="Calibri"/>
                          <a:sym typeface="Calibri"/>
                        </a:rPr>
                        <a:t>Opportunities/barriers to integrating the ring into monitoring systems for FP and other non-HIV services and/or to linking private sector delivery to public sector monitoring systems</a:t>
                      </a:r>
                    </a:p>
                    <a:p>
                      <a:pPr marL="231775" marR="0" lvl="0" indent="-168275" algn="l" rtl="0">
                        <a:lnSpc>
                          <a:spcPct val="100000"/>
                        </a:lnSpc>
                        <a:spcBef>
                          <a:spcPts val="0"/>
                        </a:spcBef>
                        <a:spcAft>
                          <a:spcPts val="200"/>
                        </a:spcAft>
                        <a:buClr>
                          <a:srgbClr val="000000"/>
                        </a:buClr>
                        <a:buSzPts val="1100"/>
                        <a:buFont typeface="Arial"/>
                        <a:buChar char="•"/>
                        <a:tabLst/>
                      </a:pPr>
                      <a:endParaRPr lang="en-US" sz="1150" b="0" i="0" u="none" strike="noStrike" cap="none" dirty="0">
                        <a:solidFill>
                          <a:srgbClr val="7030A0"/>
                        </a:solidFill>
                        <a:latin typeface="Calibri"/>
                        <a:ea typeface="Calibri"/>
                        <a:cs typeface="Calibri"/>
                        <a:sym typeface="Calibri"/>
                      </a:endParaRP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8989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 systems for </a:t>
                      </a:r>
                      <a:r>
                        <a:rPr lang="en-US" sz="1150" b="1" i="0" u="none" strike="noStrike" cap="none" dirty="0">
                          <a:solidFill>
                            <a:srgbClr val="353535"/>
                          </a:solidFill>
                          <a:latin typeface="Calibri"/>
                          <a:ea typeface="Calibri"/>
                          <a:cs typeface="Calibri"/>
                          <a:sym typeface="Calibri"/>
                        </a:rPr>
                        <a:t>pharmacovigilance</a:t>
                      </a:r>
                      <a:r>
                        <a:rPr lang="en-US" sz="1150" b="0" i="0" u="none" strike="noStrike" cap="none" dirty="0">
                          <a:solidFill>
                            <a:srgbClr val="353535"/>
                          </a:solidFill>
                          <a:latin typeface="Calibri"/>
                          <a:ea typeface="Calibri"/>
                          <a:cs typeface="Calibri"/>
                          <a:sym typeface="Calibri"/>
                        </a:rPr>
                        <a:t> and to monitor drug resistance.</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9850" marR="0" lvl="0" indent="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None/>
                        <a:tabLst/>
                        <a:defRPr/>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M2 in the Question Bank and include details on:</a:t>
                      </a:r>
                      <a:endParaRPr lang="en-US" sz="1150" b="0" i="0" u="none" strike="noStrike" cap="none" dirty="0">
                        <a:solidFill>
                          <a:srgbClr val="7030A0"/>
                        </a:solidFill>
                        <a:latin typeface="Calibri"/>
                        <a:ea typeface="Calibri"/>
                        <a:cs typeface="Calibri"/>
                        <a:sym typeface="Calibri"/>
                      </a:endParaRP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Current plans for pharmacovigilance for oral PrEP and plans to integrate the PrEP ring </a:t>
                      </a: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en-US" sz="1150" b="0" i="0" u="none" strike="noStrike" cap="none" dirty="0">
                          <a:solidFill>
                            <a:srgbClr val="7030A0"/>
                          </a:solidFill>
                          <a:latin typeface="Calibri"/>
                          <a:ea typeface="Calibri"/>
                          <a:cs typeface="Calibri"/>
                          <a:sym typeface="Calibri"/>
                        </a:rPr>
                        <a:t>Considerations for pharmacovigilance if the PrEP ring is approved for use without a prescription (e.g., need to create a hotline, include information with the PrEP ring package)</a:t>
                      </a: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08508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Conduct </a:t>
                      </a:r>
                      <a:r>
                        <a:rPr lang="en-US" sz="1150" b="1" i="0" u="none" strike="noStrike" cap="none" dirty="0">
                          <a:solidFill>
                            <a:srgbClr val="353535"/>
                          </a:solidFill>
                          <a:latin typeface="Calibri"/>
                          <a:ea typeface="Calibri"/>
                          <a:cs typeface="Calibri"/>
                          <a:sym typeface="Calibri"/>
                        </a:rPr>
                        <a:t>implementation science </a:t>
                      </a:r>
                      <a:r>
                        <a:rPr lang="en-US" sz="1150" b="0" i="0" u="none" strike="noStrike" cap="none" dirty="0">
                          <a:solidFill>
                            <a:srgbClr val="353535"/>
                          </a:solidFill>
                          <a:latin typeface="Calibri"/>
                          <a:ea typeface="Calibri"/>
                          <a:cs typeface="Calibri"/>
                          <a:sym typeface="Calibri"/>
                        </a:rPr>
                        <a:t>research to inform  policy and programs.</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63500" marR="0" lvl="0" indent="0" algn="l" rtl="0">
                        <a:lnSpc>
                          <a:spcPct val="100000"/>
                        </a:lnSpc>
                        <a:spcBef>
                          <a:spcPts val="0"/>
                        </a:spcBef>
                        <a:spcAft>
                          <a:spcPts val="200"/>
                        </a:spcAft>
                        <a:buClr>
                          <a:srgbClr val="000000"/>
                        </a:buClr>
                        <a:buSzPts val="1100"/>
                        <a:buFont typeface="Arial" panose="020B0604020202020204" pitchFamily="34" charset="0"/>
                        <a:buNone/>
                        <a:tabLst/>
                      </a:pPr>
                      <a:r>
                        <a:rPr lang="en-GB" sz="1150" b="1" i="0" u="none" strike="noStrike" cap="none" dirty="0">
                          <a:solidFill>
                            <a:srgbClr val="7030A0"/>
                          </a:solidFill>
                          <a:latin typeface="Calibri" panose="020F0502020204030204" pitchFamily="34" charset="0"/>
                          <a:ea typeface="Arial"/>
                          <a:cs typeface="Calibri" panose="020F0502020204030204" pitchFamily="34" charset="0"/>
                          <a:sym typeface="Arial"/>
                        </a:rPr>
                        <a:t>Refer to M3 in the Question Bank and include details on:</a:t>
                      </a:r>
                      <a:endParaRPr lang="en-US" sz="1150" b="0" i="0" u="none" strike="noStrike" cap="none" dirty="0">
                        <a:solidFill>
                          <a:srgbClr val="7030A0"/>
                        </a:solidFill>
                        <a:latin typeface="Calibri"/>
                        <a:ea typeface="Calibri"/>
                        <a:cs typeface="Calibri"/>
                        <a:sym typeface="Calibri"/>
                      </a:endParaRP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en-US" sz="1150" b="0" i="0" u="none" strike="noStrike" cap="none" dirty="0">
                          <a:solidFill>
                            <a:srgbClr val="7030A0"/>
                          </a:solidFill>
                          <a:latin typeface="Calibri"/>
                          <a:ea typeface="Calibri"/>
                          <a:cs typeface="Calibri"/>
                          <a:sym typeface="Calibri"/>
                        </a:rPr>
                        <a:t>Plans for demonstration projects and/or key implementation science questions for initial, phased PrEP ring rollout</a:t>
                      </a: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en-US" sz="1150" b="0" i="0" u="none" strike="noStrike" cap="none" dirty="0">
                          <a:solidFill>
                            <a:srgbClr val="7030A0"/>
                          </a:solidFill>
                          <a:latin typeface="Calibri"/>
                          <a:ea typeface="Calibri"/>
                          <a:cs typeface="Calibri"/>
                          <a:sym typeface="Calibri"/>
                        </a:rPr>
                        <a:t>Plans for ongoing implementation science research to inform programming of the PrEP ring in future years</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8473AD74-2AF4-554B-A0E4-68EB6FF283D5}"/>
              </a:ext>
            </a:extLst>
          </p:cNvPr>
          <p:cNvGrpSpPr/>
          <p:nvPr/>
        </p:nvGrpSpPr>
        <p:grpSpPr>
          <a:xfrm>
            <a:off x="9626088" y="694828"/>
            <a:ext cx="1838705" cy="648864"/>
            <a:chOff x="9876248" y="596012"/>
            <a:chExt cx="1838705" cy="648864"/>
          </a:xfrm>
        </p:grpSpPr>
        <p:sp>
          <p:nvSpPr>
            <p:cNvPr id="17" name="Rounded Rectangle 16">
              <a:extLst>
                <a:ext uri="{FF2B5EF4-FFF2-40B4-BE49-F238E27FC236}">
                  <a16:creationId xmlns:a16="http://schemas.microsoft.com/office/drawing/2014/main" id="{0F3B8793-1497-2E47-AF76-2E507347A83C}"/>
                </a:ext>
              </a:extLst>
            </p:cNvPr>
            <p:cNvSpPr/>
            <p:nvPr/>
          </p:nvSpPr>
          <p:spPr>
            <a:xfrm>
              <a:off x="10115601" y="664173"/>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MONITORING</a:t>
              </a:r>
            </a:p>
          </p:txBody>
        </p:sp>
        <p:grpSp>
          <p:nvGrpSpPr>
            <p:cNvPr id="21" name="Group 20">
              <a:extLst>
                <a:ext uri="{FF2B5EF4-FFF2-40B4-BE49-F238E27FC236}">
                  <a16:creationId xmlns:a16="http://schemas.microsoft.com/office/drawing/2014/main" id="{CAAC17B9-5713-F74D-A9E1-D3F0A8379093}"/>
                </a:ext>
              </a:extLst>
            </p:cNvPr>
            <p:cNvGrpSpPr/>
            <p:nvPr/>
          </p:nvGrpSpPr>
          <p:grpSpPr>
            <a:xfrm>
              <a:off x="9876248" y="596012"/>
              <a:ext cx="648864" cy="648864"/>
              <a:chOff x="9884433" y="3069525"/>
              <a:chExt cx="1005462" cy="1005462"/>
            </a:xfrm>
          </p:grpSpPr>
          <p:sp>
            <p:nvSpPr>
              <p:cNvPr id="22" name="Oval 21">
                <a:extLst>
                  <a:ext uri="{FF2B5EF4-FFF2-40B4-BE49-F238E27FC236}">
                    <a16:creationId xmlns:a16="http://schemas.microsoft.com/office/drawing/2014/main" id="{3D918113-F19F-404E-9F4F-47E0B6B3F510}"/>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3BB2787-B44D-9D44-B4D1-D2D9685F6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sp>
        <p:nvSpPr>
          <p:cNvPr id="28" name="Rectangular Callout 27">
            <a:extLst>
              <a:ext uri="{FF2B5EF4-FFF2-40B4-BE49-F238E27FC236}">
                <a16:creationId xmlns:a16="http://schemas.microsoft.com/office/drawing/2014/main" id="{1318BEB6-0612-2F4A-B395-A5854A6E6422}"/>
              </a:ext>
            </a:extLst>
          </p:cNvPr>
          <p:cNvSpPr/>
          <p:nvPr/>
        </p:nvSpPr>
        <p:spPr>
          <a:xfrm>
            <a:off x="8714073" y="3352210"/>
            <a:ext cx="3084060" cy="935668"/>
          </a:xfrm>
          <a:prstGeom prst="wedgeRectCallout">
            <a:avLst>
              <a:gd name="adj1" fmla="val -71181"/>
              <a:gd name="adj2" fmla="val -41446"/>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Arial" panose="020B0604020202020204" pitchFamily="34" charset="0"/>
                <a:ea typeface="Calibri"/>
                <a:cs typeface="Arial" panose="020B0604020202020204" pitchFamily="34" charset="0"/>
                <a:sym typeface="Calibri"/>
              </a:rPr>
              <a:t>Text in light blue indicates key steps related to diverse delivery channels (e.g., non-HIV channels)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41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8DD9-CC71-EC4F-AF57-B89E6E9D0FC1}"/>
              </a:ext>
            </a:extLst>
          </p:cNvPr>
          <p:cNvSpPr>
            <a:spLocks noGrp="1"/>
          </p:cNvSpPr>
          <p:nvPr>
            <p:ph type="title"/>
          </p:nvPr>
        </p:nvSpPr>
        <p:spPr/>
        <p:txBody>
          <a:bodyPr>
            <a:normAutofit fontScale="90000"/>
          </a:bodyPr>
          <a:lstStyle/>
          <a:p>
            <a:r>
              <a:rPr lang="en-GB" sz="3200" dirty="0"/>
              <a:t>Remaining Key Questions</a:t>
            </a:r>
            <a:endParaRPr lang="en-CH" sz="3200" dirty="0"/>
          </a:p>
        </p:txBody>
      </p:sp>
      <p:sp>
        <p:nvSpPr>
          <p:cNvPr id="29" name="Slide Number Placeholder 26">
            <a:extLst>
              <a:ext uri="{FF2B5EF4-FFF2-40B4-BE49-F238E27FC236}">
                <a16:creationId xmlns:a16="http://schemas.microsoft.com/office/drawing/2014/main" id="{51B2AB37-A43E-E543-A088-19104579E756}"/>
              </a:ext>
            </a:extLst>
          </p:cNvPr>
          <p:cNvSpPr>
            <a:spLocks noGrp="1"/>
          </p:cNvSpPr>
          <p:nvPr>
            <p:ph type="sldNum" sz="quarter" idx="4"/>
          </p:nvPr>
        </p:nvSpPr>
        <p:spPr/>
        <p:txBody>
          <a:bodyPr/>
          <a:lstStyle/>
          <a:p>
            <a:fld id="{282D8E3E-8532-C943-903F-91E14D4CAD95}" type="slidenum">
              <a:rPr lang="en-US" smtClean="0"/>
              <a:pPr/>
              <a:t>34</a:t>
            </a:fld>
            <a:endParaRPr lang="en-US" dirty="0"/>
          </a:p>
        </p:txBody>
      </p:sp>
      <p:graphicFrame>
        <p:nvGraphicFramePr>
          <p:cNvPr id="33" name="Google Shape;325;p30">
            <a:extLst>
              <a:ext uri="{FF2B5EF4-FFF2-40B4-BE49-F238E27FC236}">
                <a16:creationId xmlns:a16="http://schemas.microsoft.com/office/drawing/2014/main" id="{E771DF1D-8099-AD4C-B3AD-E6F0DF221495}"/>
              </a:ext>
            </a:extLst>
          </p:cNvPr>
          <p:cNvGraphicFramePr/>
          <p:nvPr>
            <p:extLst>
              <p:ext uri="{D42A27DB-BD31-4B8C-83A1-F6EECF244321}">
                <p14:modId xmlns:p14="http://schemas.microsoft.com/office/powerpoint/2010/main" val="3617898598"/>
              </p:ext>
            </p:extLst>
          </p:nvPr>
        </p:nvGraphicFramePr>
        <p:xfrm>
          <a:off x="1023640" y="2917123"/>
          <a:ext cx="10446870" cy="1944442"/>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679517">
                <a:tc>
                  <a:txBody>
                    <a:bodyPr/>
                    <a:lstStyle/>
                    <a:p>
                      <a:pPr marL="0" marR="0" lvl="0" indent="0" algn="ctr" rtl="0">
                        <a:lnSpc>
                          <a:spcPct val="110000"/>
                        </a:lnSpc>
                        <a:spcBef>
                          <a:spcPts val="0"/>
                        </a:spcBef>
                        <a:spcAft>
                          <a:spcPts val="600"/>
                        </a:spcAft>
                        <a:buClr>
                          <a:srgbClr val="000000"/>
                        </a:buClr>
                        <a:buSzPts val="1300"/>
                        <a:buFont typeface="Arial"/>
                        <a:buNone/>
                      </a:pPr>
                      <a:endParaRPr sz="1200" dirty="0"/>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000000"/>
                        </a:buClr>
                        <a:buSzPts val="1300"/>
                        <a:buFont typeface="Arial"/>
                        <a:buNone/>
                      </a:pP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353535"/>
                        </a:buClr>
                        <a:buSzPts val="1300"/>
                        <a:buFont typeface="Calibri"/>
                        <a:buNone/>
                      </a:pP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000000"/>
                        </a:buClr>
                        <a:buSzPts val="1300"/>
                        <a:buFont typeface="Arial"/>
                        <a:buNone/>
                      </a:pP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353535"/>
                        </a:buClr>
                        <a:buSzPts val="1300"/>
                        <a:buFont typeface="Calibri"/>
                        <a:buNone/>
                      </a:pPr>
                      <a:endParaRPr sz="1200" u="none" strike="noStrike" cap="none" dirty="0"/>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822425444"/>
                  </a:ext>
                </a:extLst>
              </a:tr>
              <a:tr h="1264925">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dirty="0"/>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000000"/>
                        </a:buClr>
                        <a:buSzPts val="1300"/>
                        <a:buFont typeface="Arial"/>
                        <a:buNone/>
                      </a:pPr>
                      <a:endParaRPr sz="1200"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353535"/>
                        </a:buClr>
                        <a:buSzPts val="1300"/>
                        <a:buFont typeface="Calibri"/>
                        <a:buNone/>
                      </a:pPr>
                      <a:endParaRPr sz="1200"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000000"/>
                        </a:buClr>
                        <a:buSzPts val="1300"/>
                        <a:buFont typeface="Arial"/>
                        <a:buNone/>
                      </a:pPr>
                      <a:endParaRPr sz="1200" dirty="0"/>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10000"/>
                        </a:lnSpc>
                        <a:spcBef>
                          <a:spcPts val="0"/>
                        </a:spcBef>
                        <a:spcAft>
                          <a:spcPts val="600"/>
                        </a:spcAft>
                        <a:buClr>
                          <a:srgbClr val="353535"/>
                        </a:buClr>
                        <a:buSzPts val="1300"/>
                        <a:buFont typeface="Calibri"/>
                        <a:buNone/>
                      </a:pPr>
                      <a:endParaRPr sz="1200" u="none" strike="noStrike" cap="none" dirty="0"/>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34" name="Group 33">
            <a:extLst>
              <a:ext uri="{FF2B5EF4-FFF2-40B4-BE49-F238E27FC236}">
                <a16:creationId xmlns:a16="http://schemas.microsoft.com/office/drawing/2014/main" id="{0536AAD5-ECB4-044A-9492-B0A799558117}"/>
              </a:ext>
            </a:extLst>
          </p:cNvPr>
          <p:cNvGrpSpPr/>
          <p:nvPr/>
        </p:nvGrpSpPr>
        <p:grpSpPr>
          <a:xfrm>
            <a:off x="1074429" y="1870235"/>
            <a:ext cx="1820570" cy="1558765"/>
            <a:chOff x="1074429" y="2926269"/>
            <a:chExt cx="1820570" cy="1558765"/>
          </a:xfrm>
        </p:grpSpPr>
        <p:sp>
          <p:nvSpPr>
            <p:cNvPr id="35" name="Google Shape;339;p30">
              <a:extLst>
                <a:ext uri="{FF2B5EF4-FFF2-40B4-BE49-F238E27FC236}">
                  <a16:creationId xmlns:a16="http://schemas.microsoft.com/office/drawing/2014/main" id="{E51DE599-DB82-B249-8130-860B568E5698}"/>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PLANNING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BUDGETING</a:t>
              </a:r>
              <a:endParaRPr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4F0DCDE4-DF42-0243-B782-2EEB95CD29DC}"/>
                </a:ext>
              </a:extLst>
            </p:cNvPr>
            <p:cNvGrpSpPr/>
            <p:nvPr/>
          </p:nvGrpSpPr>
          <p:grpSpPr>
            <a:xfrm>
              <a:off x="1481983" y="2926269"/>
              <a:ext cx="1005462" cy="1005462"/>
              <a:chOff x="1167153" y="3069525"/>
              <a:chExt cx="1005462" cy="1005462"/>
            </a:xfrm>
          </p:grpSpPr>
          <p:sp>
            <p:nvSpPr>
              <p:cNvPr id="37" name="Oval 36">
                <a:extLst>
                  <a:ext uri="{FF2B5EF4-FFF2-40B4-BE49-F238E27FC236}">
                    <a16:creationId xmlns:a16="http://schemas.microsoft.com/office/drawing/2014/main" id="{AB235CE3-6C0B-7045-A306-6EFC7D6D5B6D}"/>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8" name="Graphic 37">
                <a:extLst>
                  <a:ext uri="{FF2B5EF4-FFF2-40B4-BE49-F238E27FC236}">
                    <a16:creationId xmlns:a16="http://schemas.microsoft.com/office/drawing/2014/main" id="{9DF08EF0-6CFF-4E43-8FB5-BAC286C134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486" y="3254787"/>
                <a:ext cx="592418" cy="592418"/>
              </a:xfrm>
              <a:prstGeom prst="rect">
                <a:avLst/>
              </a:prstGeom>
            </p:spPr>
          </p:pic>
        </p:grpSp>
      </p:grpSp>
      <p:grpSp>
        <p:nvGrpSpPr>
          <p:cNvPr id="39" name="Group 38">
            <a:extLst>
              <a:ext uri="{FF2B5EF4-FFF2-40B4-BE49-F238E27FC236}">
                <a16:creationId xmlns:a16="http://schemas.microsoft.com/office/drawing/2014/main" id="{0E0532D6-BFA4-4D46-9735-4828B16DBBB6}"/>
              </a:ext>
            </a:extLst>
          </p:cNvPr>
          <p:cNvGrpSpPr/>
          <p:nvPr/>
        </p:nvGrpSpPr>
        <p:grpSpPr>
          <a:xfrm>
            <a:off x="3176410" y="1870235"/>
            <a:ext cx="1820570" cy="1558765"/>
            <a:chOff x="3176410" y="2926269"/>
            <a:chExt cx="1820570" cy="1558765"/>
          </a:xfrm>
        </p:grpSpPr>
        <p:sp>
          <p:nvSpPr>
            <p:cNvPr id="40" name="Google Shape;340;p30">
              <a:extLst>
                <a:ext uri="{FF2B5EF4-FFF2-40B4-BE49-F238E27FC236}">
                  <a16:creationId xmlns:a16="http://schemas.microsoft.com/office/drawing/2014/main" id="{DE074C68-5F84-D643-9A25-2C0E53DA8836}"/>
                </a:ext>
              </a:extLst>
            </p:cNvPr>
            <p:cNvSpPr/>
            <p:nvPr/>
          </p:nvSpPr>
          <p:spPr>
            <a:xfrm>
              <a:off x="31764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SUPPLY CHAIN MANAGEMENT</a:t>
              </a:r>
              <a:endParaRPr dirty="0">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50661BF5-F5CE-6B4D-A274-1953DA8F6E15}"/>
                </a:ext>
              </a:extLst>
            </p:cNvPr>
            <p:cNvGrpSpPr/>
            <p:nvPr/>
          </p:nvGrpSpPr>
          <p:grpSpPr>
            <a:xfrm>
              <a:off x="3530239" y="2926269"/>
              <a:ext cx="1005462" cy="1005462"/>
              <a:chOff x="3264177" y="3069525"/>
              <a:chExt cx="1005462" cy="1005462"/>
            </a:xfrm>
          </p:grpSpPr>
          <p:sp>
            <p:nvSpPr>
              <p:cNvPr id="42" name="Oval 41">
                <a:extLst>
                  <a:ext uri="{FF2B5EF4-FFF2-40B4-BE49-F238E27FC236}">
                    <a16:creationId xmlns:a16="http://schemas.microsoft.com/office/drawing/2014/main" id="{BDF98490-EFB3-2946-8691-1C6DF7A17722}"/>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3" name="Graphic 42">
                <a:extLst>
                  <a:ext uri="{FF2B5EF4-FFF2-40B4-BE49-F238E27FC236}">
                    <a16:creationId xmlns:a16="http://schemas.microsoft.com/office/drawing/2014/main" id="{6B7BF100-619B-6A49-8926-944DAA850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1773" y="3199921"/>
                <a:ext cx="717721" cy="717721"/>
              </a:xfrm>
              <a:prstGeom prst="rect">
                <a:avLst/>
              </a:prstGeom>
            </p:spPr>
          </p:pic>
        </p:grpSp>
      </p:grpSp>
      <p:grpSp>
        <p:nvGrpSpPr>
          <p:cNvPr id="44" name="Group 43">
            <a:extLst>
              <a:ext uri="{FF2B5EF4-FFF2-40B4-BE49-F238E27FC236}">
                <a16:creationId xmlns:a16="http://schemas.microsoft.com/office/drawing/2014/main" id="{E3BA9ADB-B4F7-2D49-86B0-A2DA91BA6452}"/>
              </a:ext>
            </a:extLst>
          </p:cNvPr>
          <p:cNvGrpSpPr/>
          <p:nvPr/>
        </p:nvGrpSpPr>
        <p:grpSpPr>
          <a:xfrm>
            <a:off x="5303240" y="1870235"/>
            <a:ext cx="1820570" cy="1558765"/>
            <a:chOff x="5303240" y="2926269"/>
            <a:chExt cx="1820570" cy="1558765"/>
          </a:xfrm>
        </p:grpSpPr>
        <p:sp>
          <p:nvSpPr>
            <p:cNvPr id="45" name="Google Shape;341;p30">
              <a:extLst>
                <a:ext uri="{FF2B5EF4-FFF2-40B4-BE49-F238E27FC236}">
                  <a16:creationId xmlns:a16="http://schemas.microsoft.com/office/drawing/2014/main" id="{30375DD5-71C7-6640-8A78-03278DB64F4B}"/>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en-US" sz="1200" b="1" dirty="0">
                  <a:solidFill>
                    <a:srgbClr val="FFFFFF"/>
                  </a:solidFill>
                  <a:latin typeface="Arial" panose="020B0604020202020204" pitchFamily="34" charset="0"/>
                  <a:ea typeface="Calibri"/>
                  <a:cs typeface="Arial" panose="020B0604020202020204" pitchFamily="34" charset="0"/>
                  <a:sym typeface="Calibri"/>
                </a:rPr>
                <a:t>PrEP RING DELIVERY PLATFORMS </a:t>
              </a:r>
              <a:endParaRPr lang="en-US"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85D225F1-89EB-5543-BDFB-C7654D739602}"/>
                </a:ext>
              </a:extLst>
            </p:cNvPr>
            <p:cNvGrpSpPr/>
            <p:nvPr/>
          </p:nvGrpSpPr>
          <p:grpSpPr>
            <a:xfrm>
              <a:off x="5700415" y="2926269"/>
              <a:ext cx="1005462" cy="1005462"/>
              <a:chOff x="5373393" y="3069525"/>
              <a:chExt cx="1005462" cy="1005462"/>
            </a:xfrm>
          </p:grpSpPr>
          <p:sp>
            <p:nvSpPr>
              <p:cNvPr id="47" name="Oval 46">
                <a:extLst>
                  <a:ext uri="{FF2B5EF4-FFF2-40B4-BE49-F238E27FC236}">
                    <a16:creationId xmlns:a16="http://schemas.microsoft.com/office/drawing/2014/main" id="{3FE98DD6-8B43-6B42-846F-567A05AE61DE}"/>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B2A89AB4-13FA-9B42-94E4-00A8DC518F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7643" y="3199920"/>
                <a:ext cx="717721" cy="717721"/>
              </a:xfrm>
              <a:prstGeom prst="rect">
                <a:avLst/>
              </a:prstGeom>
            </p:spPr>
          </p:pic>
        </p:grpSp>
      </p:grpSp>
      <p:grpSp>
        <p:nvGrpSpPr>
          <p:cNvPr id="49" name="Group 48">
            <a:extLst>
              <a:ext uri="{FF2B5EF4-FFF2-40B4-BE49-F238E27FC236}">
                <a16:creationId xmlns:a16="http://schemas.microsoft.com/office/drawing/2014/main" id="{08E7B5DD-02E7-C041-A278-2961CE48E949}"/>
              </a:ext>
            </a:extLst>
          </p:cNvPr>
          <p:cNvGrpSpPr/>
          <p:nvPr/>
        </p:nvGrpSpPr>
        <p:grpSpPr>
          <a:xfrm>
            <a:off x="9548335" y="1870235"/>
            <a:ext cx="1820570" cy="1558765"/>
            <a:chOff x="9548335" y="2926269"/>
            <a:chExt cx="1820570" cy="1558765"/>
          </a:xfrm>
        </p:grpSpPr>
        <p:sp>
          <p:nvSpPr>
            <p:cNvPr id="50" name="Google Shape;343;p30">
              <a:extLst>
                <a:ext uri="{FF2B5EF4-FFF2-40B4-BE49-F238E27FC236}">
                  <a16:creationId xmlns:a16="http://schemas.microsoft.com/office/drawing/2014/main" id="{BEC67C62-D6D9-914C-AAFB-81ADB629A0CE}"/>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MONITORING</a:t>
              </a:r>
              <a:endParaRPr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9E960F31-B480-044E-B44A-1FE0E160440E}"/>
                </a:ext>
              </a:extLst>
            </p:cNvPr>
            <p:cNvGrpSpPr/>
            <p:nvPr/>
          </p:nvGrpSpPr>
          <p:grpSpPr>
            <a:xfrm>
              <a:off x="9978388" y="2926269"/>
              <a:ext cx="1005462" cy="1005462"/>
              <a:chOff x="9884433" y="3069525"/>
              <a:chExt cx="1005462" cy="1005462"/>
            </a:xfrm>
          </p:grpSpPr>
          <p:sp>
            <p:nvSpPr>
              <p:cNvPr id="52" name="Oval 51">
                <a:extLst>
                  <a:ext uri="{FF2B5EF4-FFF2-40B4-BE49-F238E27FC236}">
                    <a16:creationId xmlns:a16="http://schemas.microsoft.com/office/drawing/2014/main" id="{EBDE63F5-D51F-184A-846A-FA7453F81169}"/>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3" name="Graphic 52">
                <a:extLst>
                  <a:ext uri="{FF2B5EF4-FFF2-40B4-BE49-F238E27FC236}">
                    <a16:creationId xmlns:a16="http://schemas.microsoft.com/office/drawing/2014/main" id="{77F152CF-95DE-5D45-AA99-4FB66FBD90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760" y="3199920"/>
                <a:ext cx="717721" cy="717721"/>
              </a:xfrm>
              <a:prstGeom prst="rect">
                <a:avLst/>
              </a:prstGeom>
            </p:spPr>
          </p:pic>
        </p:grpSp>
      </p:grpSp>
      <p:grpSp>
        <p:nvGrpSpPr>
          <p:cNvPr id="54" name="Group 53">
            <a:extLst>
              <a:ext uri="{FF2B5EF4-FFF2-40B4-BE49-F238E27FC236}">
                <a16:creationId xmlns:a16="http://schemas.microsoft.com/office/drawing/2014/main" id="{50139066-ABD3-FA47-BAED-10E53317BC3A}"/>
              </a:ext>
            </a:extLst>
          </p:cNvPr>
          <p:cNvGrpSpPr/>
          <p:nvPr/>
        </p:nvGrpSpPr>
        <p:grpSpPr>
          <a:xfrm>
            <a:off x="7431610" y="1870235"/>
            <a:ext cx="1820570" cy="1558765"/>
            <a:chOff x="7431610" y="2926269"/>
            <a:chExt cx="1820570" cy="1558765"/>
          </a:xfrm>
        </p:grpSpPr>
        <p:sp>
          <p:nvSpPr>
            <p:cNvPr id="55" name="Google Shape;342;p30">
              <a:extLst>
                <a:ext uri="{FF2B5EF4-FFF2-40B4-BE49-F238E27FC236}">
                  <a16:creationId xmlns:a16="http://schemas.microsoft.com/office/drawing/2014/main" id="{513ABE5B-8E4D-6B42-94B0-49E79B87443B}"/>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UPTAKE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EFFECTIVE USE</a:t>
              </a:r>
              <a:endParaRPr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F489407D-61D7-EF40-89E5-141338F64344}"/>
                </a:ext>
              </a:extLst>
            </p:cNvPr>
            <p:cNvGrpSpPr/>
            <p:nvPr/>
          </p:nvGrpSpPr>
          <p:grpSpPr>
            <a:xfrm>
              <a:off x="7839165" y="2926269"/>
              <a:ext cx="1005462" cy="1005462"/>
              <a:chOff x="8181589" y="3069525"/>
              <a:chExt cx="1005462" cy="1005462"/>
            </a:xfrm>
          </p:grpSpPr>
          <p:sp>
            <p:nvSpPr>
              <p:cNvPr id="57" name="Oval 56">
                <a:extLst>
                  <a:ext uri="{FF2B5EF4-FFF2-40B4-BE49-F238E27FC236}">
                    <a16:creationId xmlns:a16="http://schemas.microsoft.com/office/drawing/2014/main" id="{404CFC77-88F7-7A49-BCB5-1BA230B4AEC0}"/>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8" name="Graphic 57">
                <a:extLst>
                  <a:ext uri="{FF2B5EF4-FFF2-40B4-BE49-F238E27FC236}">
                    <a16:creationId xmlns:a16="http://schemas.microsoft.com/office/drawing/2014/main" id="{36A625A8-974B-4B4A-9F89-E1326CC343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5459" y="3224171"/>
                <a:ext cx="717721" cy="717721"/>
              </a:xfrm>
              <a:prstGeom prst="rect">
                <a:avLst/>
              </a:prstGeom>
            </p:spPr>
          </p:pic>
        </p:grpSp>
      </p:grpSp>
      <p:sp>
        <p:nvSpPr>
          <p:cNvPr id="23" name="Rounded Rectangle 22">
            <a:extLst>
              <a:ext uri="{FF2B5EF4-FFF2-40B4-BE49-F238E27FC236}">
                <a16:creationId xmlns:a16="http://schemas.microsoft.com/office/drawing/2014/main" id="{008DE9BA-D329-6A4E-A1E1-E3ACAB00DBC8}"/>
              </a:ext>
            </a:extLst>
          </p:cNvPr>
          <p:cNvSpPr/>
          <p:nvPr/>
        </p:nvSpPr>
        <p:spPr>
          <a:xfrm>
            <a:off x="4212455" y="4353138"/>
            <a:ext cx="6637013" cy="1733783"/>
          </a:xfrm>
          <a:prstGeom prst="roundRect">
            <a:avLst>
              <a:gd name="adj" fmla="val 3426"/>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FFFF"/>
                </a:solidFill>
              </a:rPr>
              <a:t>GOAL: </a:t>
            </a:r>
            <a:r>
              <a:rPr lang="en-GB" sz="1600" dirty="0">
                <a:solidFill>
                  <a:srgbClr val="FFFFFF"/>
                </a:solidFill>
              </a:rPr>
              <a:t>To identify the remaining key questions about the PrEP Ring and its introduction along the PrEP Ring Introduction Framework. </a:t>
            </a:r>
          </a:p>
          <a:p>
            <a:endParaRPr lang="en-GB" sz="1600" dirty="0">
              <a:solidFill>
                <a:srgbClr val="FFFFFF"/>
              </a:solidFill>
            </a:endParaRPr>
          </a:p>
          <a:p>
            <a:r>
              <a:rPr lang="en-GB" sz="1600" b="1" dirty="0">
                <a:solidFill>
                  <a:srgbClr val="FFFFFF"/>
                </a:solidFill>
              </a:rPr>
              <a:t>INSTRUCTIONS: </a:t>
            </a:r>
            <a:r>
              <a:rPr lang="en-GB" sz="1600" dirty="0">
                <a:solidFill>
                  <a:srgbClr val="FFFFFF"/>
                </a:solidFill>
              </a:rPr>
              <a:t>List the key outstanding concerns, information gaps, and unknowns for each stage of the Framework that arise from your research and/or stakeholder interviews. </a:t>
            </a:r>
          </a:p>
        </p:txBody>
      </p:sp>
    </p:spTree>
    <p:extLst>
      <p:ext uri="{BB962C8B-B14F-4D97-AF65-F5344CB8AC3E}">
        <p14:creationId xmlns:p14="http://schemas.microsoft.com/office/powerpoint/2010/main" val="280566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950B02D-A8AB-EF45-B96F-3EEE0E42D6B4}"/>
              </a:ext>
            </a:extLst>
          </p:cNvPr>
          <p:cNvSpPr>
            <a:spLocks noGrp="1"/>
          </p:cNvSpPr>
          <p:nvPr>
            <p:ph type="title"/>
          </p:nvPr>
        </p:nvSpPr>
        <p:spPr/>
        <p:txBody>
          <a:bodyPr>
            <a:normAutofit fontScale="90000"/>
          </a:bodyPr>
          <a:lstStyle/>
          <a:p>
            <a:r>
              <a:rPr lang="en-CH"/>
              <a:t>Situation Analysis</a:t>
            </a:r>
            <a:endParaRPr lang="en-CH" dirty="0"/>
          </a:p>
        </p:txBody>
      </p:sp>
      <p:sp>
        <p:nvSpPr>
          <p:cNvPr id="25" name="Text Placeholder 24">
            <a:extLst>
              <a:ext uri="{FF2B5EF4-FFF2-40B4-BE49-F238E27FC236}">
                <a16:creationId xmlns:a16="http://schemas.microsoft.com/office/drawing/2014/main" id="{B7176770-F247-EC44-9C0E-072DCB8AE19B}"/>
              </a:ext>
            </a:extLst>
          </p:cNvPr>
          <p:cNvSpPr>
            <a:spLocks noGrp="1"/>
          </p:cNvSpPr>
          <p:nvPr>
            <p:ph type="body" sz="quarter" idx="12"/>
          </p:nvPr>
        </p:nvSpPr>
        <p:spPr/>
        <p:txBody>
          <a:bodyPr>
            <a:normAutofit fontScale="92500" lnSpcReduction="20000"/>
          </a:bodyPr>
          <a:lstStyle/>
          <a:p>
            <a:r>
              <a:rPr lang="en-CH"/>
              <a:t>Overview of </a:t>
            </a:r>
            <a:r>
              <a:rPr lang="en-US" dirty="0"/>
              <a:t>c</a:t>
            </a:r>
            <a:r>
              <a:rPr lang="en-CH"/>
              <a:t>ontents</a:t>
            </a:r>
            <a:endParaRPr lang="en-US" dirty="0"/>
          </a:p>
        </p:txBody>
      </p:sp>
      <p:sp>
        <p:nvSpPr>
          <p:cNvPr id="4" name="Slide Number Placeholder 3">
            <a:extLst>
              <a:ext uri="{FF2B5EF4-FFF2-40B4-BE49-F238E27FC236}">
                <a16:creationId xmlns:a16="http://schemas.microsoft.com/office/drawing/2014/main" id="{5960E8F7-61B7-6D48-8608-5578030824D7}"/>
              </a:ext>
            </a:extLst>
          </p:cNvPr>
          <p:cNvSpPr>
            <a:spLocks noGrp="1"/>
          </p:cNvSpPr>
          <p:nvPr>
            <p:ph type="sldNum" sz="quarter" idx="4"/>
          </p:nvPr>
        </p:nvSpPr>
        <p:spPr/>
        <p:txBody>
          <a:bodyPr/>
          <a:lstStyle/>
          <a:p>
            <a:fld id="{282D8E3E-8532-C943-903F-91E14D4CAD95}" type="slidenum">
              <a:rPr lang="en-US" smtClean="0"/>
              <a:pPr/>
              <a:t>4</a:t>
            </a:fld>
            <a:endParaRPr lang="en-US" dirty="0"/>
          </a:p>
        </p:txBody>
      </p:sp>
      <p:sp>
        <p:nvSpPr>
          <p:cNvPr id="30" name="Text Placeholder 29">
            <a:extLst>
              <a:ext uri="{FF2B5EF4-FFF2-40B4-BE49-F238E27FC236}">
                <a16:creationId xmlns:a16="http://schemas.microsoft.com/office/drawing/2014/main" id="{FC9F742E-D5F6-1A4E-8DA3-9F06597864A4}"/>
              </a:ext>
            </a:extLst>
          </p:cNvPr>
          <p:cNvSpPr>
            <a:spLocks noGrp="1"/>
          </p:cNvSpPr>
          <p:nvPr>
            <p:ph type="body" sz="quarter" idx="13"/>
          </p:nvPr>
        </p:nvSpPr>
        <p:spPr>
          <a:xfrm>
            <a:off x="1228725" y="1877878"/>
            <a:ext cx="10152063" cy="344997"/>
          </a:xfrm>
        </p:spPr>
        <p:txBody>
          <a:bodyPr/>
          <a:lstStyle/>
          <a:p>
            <a:r>
              <a:rPr lang="en-GB" dirty="0"/>
              <a:t>T</a:t>
            </a:r>
            <a:r>
              <a:rPr lang="en-CH"/>
              <a:t>his tool facilitates a structured process in three steps to support initial planning for ring introduction.</a:t>
            </a:r>
            <a:endParaRPr lang="en-US" dirty="0"/>
          </a:p>
        </p:txBody>
      </p:sp>
      <p:sp>
        <p:nvSpPr>
          <p:cNvPr id="20" name="TextBox 19">
            <a:extLst>
              <a:ext uri="{FF2B5EF4-FFF2-40B4-BE49-F238E27FC236}">
                <a16:creationId xmlns:a16="http://schemas.microsoft.com/office/drawing/2014/main" id="{DC9726A5-5D91-EA4B-A29F-2B978D295DE8}"/>
              </a:ext>
            </a:extLst>
          </p:cNvPr>
          <p:cNvSpPr txBox="1"/>
          <p:nvPr/>
        </p:nvSpPr>
        <p:spPr>
          <a:xfrm>
            <a:off x="1228725" y="3512935"/>
            <a:ext cx="2685549" cy="2585323"/>
          </a:xfrm>
          <a:prstGeom prst="rect">
            <a:avLst/>
          </a:prstGeom>
          <a:noFill/>
        </p:spPr>
        <p:txBody>
          <a:bodyPr wrap="square" rtlCol="0">
            <a:spAutoFit/>
          </a:bodyPr>
          <a:lstStyle/>
          <a:p>
            <a:r>
              <a:rPr lang="fr-CH" b="1" dirty="0">
                <a:latin typeface="Calibri" panose="020F0502020204030204" pitchFamily="34" charset="0"/>
                <a:cs typeface="Calibri" panose="020F0502020204030204" pitchFamily="34" charset="0"/>
              </a:rPr>
              <a:t>Step 1: Data Collection</a:t>
            </a:r>
          </a:p>
          <a:p>
            <a:endParaRPr lang="fr-CH" b="1" dirty="0">
              <a:latin typeface="Calibri" panose="020F0502020204030204" pitchFamily="34" charset="0"/>
              <a:cs typeface="Calibri" panose="020F0502020204030204" pitchFamily="34" charset="0"/>
            </a:endParaRPr>
          </a:p>
          <a:p>
            <a:r>
              <a:rPr lang="en-CH">
                <a:latin typeface="Calibri" panose="020F0502020204030204" pitchFamily="34" charset="0"/>
                <a:cs typeface="Calibri" panose="020F0502020204030204" pitchFamily="34" charset="0"/>
              </a:rPr>
              <a:t>Research the context of HIV prevention and oral PrEP rollout </a:t>
            </a:r>
            <a:r>
              <a:rPr lang="en-US" dirty="0">
                <a:latin typeface="Calibri" panose="020F0502020204030204" pitchFamily="34" charset="0"/>
                <a:cs typeface="Calibri" panose="020F0502020204030204" pitchFamily="34" charset="0"/>
              </a:rPr>
              <a:t>and map key stakeholders </a:t>
            </a:r>
            <a:r>
              <a:rPr lang="en-CH">
                <a:latin typeface="Calibri" panose="020F0502020204030204" pitchFamily="34" charset="0"/>
                <a:cs typeface="Calibri" panose="020F0502020204030204" pitchFamily="34" charset="0"/>
              </a:rPr>
              <a:t>to </a:t>
            </a:r>
            <a:r>
              <a:rPr lang="en-US" dirty="0">
                <a:latin typeface="Calibri" panose="020F0502020204030204" pitchFamily="34" charset="0"/>
                <a:cs typeface="Calibri" panose="020F0502020204030204" pitchFamily="34" charset="0"/>
              </a:rPr>
              <a:t>identify interview targets.</a:t>
            </a:r>
          </a:p>
          <a:p>
            <a:endParaRPr lang="en-CH">
              <a:latin typeface="Calibri" panose="020F0502020204030204" pitchFamily="34" charset="0"/>
              <a:cs typeface="Calibri" panose="020F0502020204030204" pitchFamily="34" charset="0"/>
            </a:endParaRPr>
          </a:p>
          <a:p>
            <a:r>
              <a:rPr lang="en-CH" b="1">
                <a:solidFill>
                  <a:schemeClr val="accent2"/>
                </a:solidFill>
                <a:latin typeface="Calibri" panose="020F0502020204030204" pitchFamily="34" charset="0"/>
                <a:cs typeface="Calibri" panose="020F0502020204030204" pitchFamily="34" charset="0"/>
              </a:rPr>
              <a:t>Slides </a:t>
            </a:r>
            <a:r>
              <a:rPr lang="en-US" b="1" dirty="0">
                <a:solidFill>
                  <a:schemeClr val="accent2"/>
                </a:solidFill>
                <a:latin typeface="Calibri" panose="020F0502020204030204" pitchFamily="34" charset="0"/>
                <a:cs typeface="Calibri" panose="020F0502020204030204" pitchFamily="34" charset="0"/>
              </a:rPr>
              <a:t>4</a:t>
            </a:r>
            <a:r>
              <a:rPr lang="en-CH" b="1">
                <a:solidFill>
                  <a:schemeClr val="accent2"/>
                </a:solidFill>
                <a:latin typeface="Calibri" panose="020F0502020204030204" pitchFamily="34" charset="0"/>
                <a:cs typeface="Calibri" panose="020F0502020204030204" pitchFamily="34" charset="0"/>
              </a:rPr>
              <a:t>–1</a:t>
            </a:r>
            <a:r>
              <a:rPr lang="en-US" b="1" dirty="0">
                <a:solidFill>
                  <a:schemeClr val="accent2"/>
                </a:solidFill>
                <a:latin typeface="Calibri" panose="020F0502020204030204" pitchFamily="34" charset="0"/>
                <a:cs typeface="Calibri" panose="020F0502020204030204" pitchFamily="34" charset="0"/>
              </a:rPr>
              <a:t>2</a:t>
            </a:r>
            <a:endParaRPr lang="en-CH"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EBA07A40-280B-C04F-990B-5B792A14FAC3}"/>
              </a:ext>
            </a:extLst>
          </p:cNvPr>
          <p:cNvSpPr/>
          <p:nvPr/>
        </p:nvSpPr>
        <p:spPr>
          <a:xfrm>
            <a:off x="7838894" y="3512934"/>
            <a:ext cx="2971433" cy="2862322"/>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Step 3: </a:t>
            </a:r>
            <a:r>
              <a:rPr lang="en-CH" b="1" dirty="0">
                <a:latin typeface="Calibri" panose="020F0502020204030204" pitchFamily="34" charset="0"/>
                <a:cs typeface="Calibri" panose="020F0502020204030204" pitchFamily="34" charset="0"/>
              </a:rPr>
              <a:t>Analysis &amp; Synthesis</a:t>
            </a:r>
            <a:endParaRPr lang="en-CH"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Synthesize interview findings to complete the situation analysis and establish </a:t>
            </a:r>
            <a:r>
              <a:rPr lang="en-CH" dirty="0">
                <a:latin typeface="Calibri" panose="020F0502020204030204" pitchFamily="34" charset="0"/>
                <a:cs typeface="Calibri" panose="020F0502020204030204" pitchFamily="34" charset="0"/>
              </a:rPr>
              <a:t>a common understanding of what is needed to effectively introduce the </a:t>
            </a:r>
            <a:r>
              <a:rPr lang="en-US" dirty="0">
                <a:latin typeface="Calibri" panose="020F0502020204030204" pitchFamily="34" charset="0"/>
                <a:cs typeface="Calibri" panose="020F0502020204030204" pitchFamily="34" charset="0"/>
              </a:rPr>
              <a:t>PrEP </a:t>
            </a:r>
            <a:r>
              <a:rPr lang="en-CH" dirty="0">
                <a:latin typeface="Calibri" panose="020F0502020204030204" pitchFamily="34" charset="0"/>
                <a:cs typeface="Calibri" panose="020F0502020204030204" pitchFamily="34" charset="0"/>
              </a:rPr>
              <a:t>ring</a:t>
            </a:r>
            <a:r>
              <a:rPr lang="en-US" dirty="0">
                <a:latin typeface="Calibri" panose="020F0502020204030204" pitchFamily="34" charset="0"/>
                <a:cs typeface="Calibri" panose="020F0502020204030204" pitchFamily="34" charset="0"/>
              </a:rPr>
              <a:t>.</a:t>
            </a:r>
            <a:endParaRPr lang="en-CH" dirty="0">
              <a:latin typeface="Calibri" panose="020F0502020204030204" pitchFamily="34" charset="0"/>
              <a:cs typeface="Calibri" panose="020F0502020204030204" pitchFamily="34" charset="0"/>
            </a:endParaRPr>
          </a:p>
          <a:p>
            <a:endParaRPr lang="en-CH" dirty="0">
              <a:latin typeface="Calibri" panose="020F0502020204030204" pitchFamily="34" charset="0"/>
              <a:cs typeface="Calibri" panose="020F0502020204030204" pitchFamily="34" charset="0"/>
            </a:endParaRPr>
          </a:p>
          <a:p>
            <a:r>
              <a:rPr lang="en-CH" b="1" dirty="0">
                <a:solidFill>
                  <a:schemeClr val="accent2"/>
                </a:solidFill>
                <a:latin typeface="Calibri" panose="020F0502020204030204" pitchFamily="34" charset="0"/>
                <a:cs typeface="Calibri" panose="020F0502020204030204" pitchFamily="34" charset="0"/>
              </a:rPr>
              <a:t>Slides 1</a:t>
            </a:r>
            <a:r>
              <a:rPr lang="en-US" b="1" dirty="0">
                <a:solidFill>
                  <a:schemeClr val="accent2"/>
                </a:solidFill>
                <a:latin typeface="Calibri" panose="020F0502020204030204" pitchFamily="34" charset="0"/>
                <a:cs typeface="Calibri" panose="020F0502020204030204" pitchFamily="34" charset="0"/>
              </a:rPr>
              <a:t>7</a:t>
            </a:r>
            <a:r>
              <a:rPr lang="en-CH" b="1">
                <a:solidFill>
                  <a:schemeClr val="accent2"/>
                </a:solidFill>
                <a:latin typeface="Calibri" panose="020F0502020204030204" pitchFamily="34" charset="0"/>
                <a:cs typeface="Calibri" panose="020F0502020204030204" pitchFamily="34" charset="0"/>
              </a:rPr>
              <a:t>–</a:t>
            </a:r>
            <a:r>
              <a:rPr lang="en-US" b="1" dirty="0">
                <a:solidFill>
                  <a:schemeClr val="accent2"/>
                </a:solidFill>
                <a:latin typeface="Calibri" panose="020F0502020204030204" pitchFamily="34" charset="0"/>
                <a:cs typeface="Calibri" panose="020F0502020204030204" pitchFamily="34" charset="0"/>
              </a:rPr>
              <a:t>30</a:t>
            </a:r>
            <a:endParaRPr lang="en-CH"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2F45290C-B674-FD4F-B29F-759B04D97B8C}"/>
              </a:ext>
            </a:extLst>
          </p:cNvPr>
          <p:cNvSpPr txBox="1"/>
          <p:nvPr/>
        </p:nvSpPr>
        <p:spPr>
          <a:xfrm>
            <a:off x="4287003" y="3512934"/>
            <a:ext cx="3570410" cy="2585323"/>
          </a:xfrm>
          <a:prstGeom prst="rect">
            <a:avLst/>
          </a:prstGeom>
          <a:noFill/>
        </p:spPr>
        <p:txBody>
          <a:bodyPr wrap="square" rtlCol="0">
            <a:spAutoFit/>
          </a:bodyPr>
          <a:lstStyle/>
          <a:p>
            <a:r>
              <a:rPr lang="fr-CH" b="1" dirty="0">
                <a:latin typeface="Calibri" panose="020F0502020204030204" pitchFamily="34" charset="0"/>
                <a:cs typeface="Calibri" panose="020F0502020204030204" pitchFamily="34" charset="0"/>
              </a:rPr>
              <a:t>Step 2: Stakeholder Interviews</a:t>
            </a:r>
            <a:endParaRPr lang="en-CH"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CH">
                <a:latin typeface="Calibri" panose="020F0502020204030204" pitchFamily="34" charset="0"/>
                <a:cs typeface="Calibri" panose="020F0502020204030204" pitchFamily="34" charset="0"/>
              </a:rPr>
              <a:t>Conduct </a:t>
            </a:r>
            <a:r>
              <a:rPr lang="en-CH" dirty="0">
                <a:latin typeface="Calibri" panose="020F0502020204030204" pitchFamily="34" charset="0"/>
                <a:cs typeface="Calibri" panose="020F0502020204030204" pitchFamily="34" charset="0"/>
              </a:rPr>
              <a:t>interviews</a:t>
            </a:r>
            <a:r>
              <a:rPr lang="en-US" dirty="0">
                <a:latin typeface="Calibri" panose="020F0502020204030204" pitchFamily="34" charset="0"/>
                <a:cs typeface="Calibri" panose="020F0502020204030204" pitchFamily="34" charset="0"/>
              </a:rPr>
              <a:t> with a diverse set of stakeholders</a:t>
            </a:r>
            <a:r>
              <a:rPr lang="en-CH" dirty="0">
                <a:latin typeface="Calibri" panose="020F0502020204030204" pitchFamily="34" charset="0"/>
                <a:cs typeface="Calibri" panose="020F0502020204030204" pitchFamily="34" charset="0"/>
              </a:rPr>
              <a:t> to </a:t>
            </a:r>
            <a:r>
              <a:rPr lang="en-US" dirty="0">
                <a:latin typeface="Calibri" panose="020F0502020204030204" pitchFamily="34" charset="0"/>
                <a:cs typeface="Calibri" panose="020F0502020204030204" pitchFamily="34" charset="0"/>
              </a:rPr>
              <a:t>inform </a:t>
            </a:r>
            <a:r>
              <a:rPr lang="en-GB" dirty="0">
                <a:latin typeface="Calibri" panose="020F0502020204030204" pitchFamily="34" charset="0"/>
                <a:cs typeface="Calibri" panose="020F0502020204030204" pitchFamily="34" charset="0"/>
              </a:rPr>
              <a:t>an assessment of what is needed for ring introduction along the PrEP Ring Introduction Framework.</a:t>
            </a:r>
          </a:p>
          <a:p>
            <a:pPr lvl="2"/>
            <a:endParaRPr lang="en-GB" dirty="0">
              <a:latin typeface="Calibri" panose="020F0502020204030204" pitchFamily="34" charset="0"/>
              <a:cs typeface="Calibri" panose="020F0502020204030204" pitchFamily="34" charset="0"/>
            </a:endParaRPr>
          </a:p>
          <a:p>
            <a:r>
              <a:rPr lang="en-CH" b="1">
                <a:solidFill>
                  <a:schemeClr val="accent2"/>
                </a:solidFill>
                <a:latin typeface="Calibri" panose="020F0502020204030204" pitchFamily="34" charset="0"/>
                <a:cs typeface="Calibri" panose="020F0502020204030204" pitchFamily="34" charset="0"/>
              </a:rPr>
              <a:t>Slides 1</a:t>
            </a:r>
            <a:r>
              <a:rPr lang="en-US" b="1" dirty="0">
                <a:solidFill>
                  <a:schemeClr val="accent2"/>
                </a:solidFill>
                <a:latin typeface="Calibri" panose="020F0502020204030204" pitchFamily="34" charset="0"/>
                <a:cs typeface="Calibri" panose="020F0502020204030204" pitchFamily="34" charset="0"/>
              </a:rPr>
              <a:t>3</a:t>
            </a:r>
            <a:r>
              <a:rPr lang="en-CH" b="1">
                <a:solidFill>
                  <a:schemeClr val="accent2"/>
                </a:solidFill>
                <a:latin typeface="Calibri" panose="020F0502020204030204" pitchFamily="34" charset="0"/>
                <a:cs typeface="Calibri" panose="020F0502020204030204" pitchFamily="34" charset="0"/>
              </a:rPr>
              <a:t>–1</a:t>
            </a:r>
            <a:r>
              <a:rPr lang="en-US" b="1" dirty="0">
                <a:solidFill>
                  <a:schemeClr val="accent2"/>
                </a:solidFill>
                <a:latin typeface="Calibri" panose="020F0502020204030204" pitchFamily="34" charset="0"/>
                <a:cs typeface="Calibri" panose="020F0502020204030204" pitchFamily="34" charset="0"/>
              </a:rPr>
              <a:t>6</a:t>
            </a:r>
            <a:endParaRPr lang="en-CH" dirty="0">
              <a:latin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8ABDC4CD-C9C7-F348-9DC1-4DEC75008B43}"/>
              </a:ext>
            </a:extLst>
          </p:cNvPr>
          <p:cNvGrpSpPr/>
          <p:nvPr/>
        </p:nvGrpSpPr>
        <p:grpSpPr>
          <a:xfrm>
            <a:off x="1235075" y="2275266"/>
            <a:ext cx="9575252" cy="1096701"/>
            <a:chOff x="1235075" y="2187543"/>
            <a:chExt cx="9575252" cy="1096701"/>
          </a:xfrm>
        </p:grpSpPr>
        <p:sp>
          <p:nvSpPr>
            <p:cNvPr id="15" name="Pentagon 14">
              <a:extLst>
                <a:ext uri="{FF2B5EF4-FFF2-40B4-BE49-F238E27FC236}">
                  <a16:creationId xmlns:a16="http://schemas.microsoft.com/office/drawing/2014/main" id="{C3FA393A-C7E2-AD4E-98E8-2A5BFE150146}"/>
                </a:ext>
              </a:extLst>
            </p:cNvPr>
            <p:cNvSpPr/>
            <p:nvPr/>
          </p:nvSpPr>
          <p:spPr>
            <a:xfrm>
              <a:off x="7550520" y="2187543"/>
              <a:ext cx="3259807" cy="1096701"/>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lnSpc>
                  <a:spcPct val="95000"/>
                </a:lnSpc>
              </a:pPr>
              <a:r>
                <a:rPr lang="en-US" sz="2400" b="1" dirty="0">
                  <a:solidFill>
                    <a:srgbClr val="FFFFFF"/>
                  </a:solidFill>
                </a:rPr>
                <a:t>Analysis &amp; </a:t>
              </a:r>
              <a:br>
                <a:rPr lang="en-US" sz="2400" b="1" dirty="0">
                  <a:solidFill>
                    <a:srgbClr val="FFFFFF"/>
                  </a:solidFill>
                </a:rPr>
              </a:br>
              <a:r>
                <a:rPr lang="en-US" sz="2400" b="1" dirty="0">
                  <a:solidFill>
                    <a:srgbClr val="FFFFFF"/>
                  </a:solidFill>
                </a:rPr>
                <a:t>Synthesis</a:t>
              </a:r>
            </a:p>
          </p:txBody>
        </p:sp>
        <p:sp>
          <p:nvSpPr>
            <p:cNvPr id="16" name="Pentagon 15">
              <a:extLst>
                <a:ext uri="{FF2B5EF4-FFF2-40B4-BE49-F238E27FC236}">
                  <a16:creationId xmlns:a16="http://schemas.microsoft.com/office/drawing/2014/main" id="{BF3BA484-23AD-284D-8917-F125B4E689FC}"/>
                </a:ext>
              </a:extLst>
            </p:cNvPr>
            <p:cNvSpPr/>
            <p:nvPr/>
          </p:nvSpPr>
          <p:spPr>
            <a:xfrm>
              <a:off x="4189789" y="2187543"/>
              <a:ext cx="3570410" cy="1096701"/>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lnSpc>
                  <a:spcPct val="95000"/>
                </a:lnSpc>
              </a:pPr>
              <a:r>
                <a:rPr lang="en-US" sz="2400" b="1" dirty="0">
                  <a:solidFill>
                    <a:srgbClr val="FFFFFF"/>
                  </a:solidFill>
                </a:rPr>
                <a:t>Stakeholder </a:t>
              </a:r>
              <a:br>
                <a:rPr lang="en-US" sz="2400" b="1" dirty="0">
                  <a:solidFill>
                    <a:srgbClr val="FFFFFF"/>
                  </a:solidFill>
                </a:rPr>
              </a:br>
              <a:r>
                <a:rPr lang="en-US" sz="2400" b="1" dirty="0">
                  <a:solidFill>
                    <a:srgbClr val="FFFFFF"/>
                  </a:solidFill>
                </a:rPr>
                <a:t>Interviews</a:t>
              </a:r>
            </a:p>
          </p:txBody>
        </p:sp>
        <p:sp>
          <p:nvSpPr>
            <p:cNvPr id="17" name="Pentagon 16">
              <a:extLst>
                <a:ext uri="{FF2B5EF4-FFF2-40B4-BE49-F238E27FC236}">
                  <a16:creationId xmlns:a16="http://schemas.microsoft.com/office/drawing/2014/main" id="{E35D29FB-DBA4-B74C-9DEA-518ECB1F3B44}"/>
                </a:ext>
              </a:extLst>
            </p:cNvPr>
            <p:cNvSpPr/>
            <p:nvPr/>
          </p:nvSpPr>
          <p:spPr>
            <a:xfrm>
              <a:off x="1235075" y="2187543"/>
              <a:ext cx="3259807" cy="1096701"/>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lnSpc>
                  <a:spcPct val="95000"/>
                </a:lnSpc>
              </a:pPr>
              <a:r>
                <a:rPr lang="en-US" sz="2400" b="1" dirty="0">
                  <a:solidFill>
                    <a:srgbClr val="FFFFFF"/>
                  </a:solidFill>
                </a:rPr>
                <a:t> Data Collection</a:t>
              </a:r>
            </a:p>
          </p:txBody>
        </p:sp>
        <p:sp>
          <p:nvSpPr>
            <p:cNvPr id="43" name="Oval 42">
              <a:extLst>
                <a:ext uri="{FF2B5EF4-FFF2-40B4-BE49-F238E27FC236}">
                  <a16:creationId xmlns:a16="http://schemas.microsoft.com/office/drawing/2014/main" id="{7F70D30C-632E-3E49-B524-9E1D56507862}"/>
                </a:ext>
              </a:extLst>
            </p:cNvPr>
            <p:cNvSpPr/>
            <p:nvPr/>
          </p:nvSpPr>
          <p:spPr>
            <a:xfrm>
              <a:off x="1410052" y="256902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rgbClr val="9C6FBD"/>
                  </a:solidFill>
                </a:rPr>
                <a:t>1</a:t>
              </a:r>
            </a:p>
          </p:txBody>
        </p:sp>
        <p:sp>
          <p:nvSpPr>
            <p:cNvPr id="44" name="Oval 43">
              <a:extLst>
                <a:ext uri="{FF2B5EF4-FFF2-40B4-BE49-F238E27FC236}">
                  <a16:creationId xmlns:a16="http://schemas.microsoft.com/office/drawing/2014/main" id="{5AEF38A2-E537-D34B-A74B-04663269C913}"/>
                </a:ext>
              </a:extLst>
            </p:cNvPr>
            <p:cNvSpPr/>
            <p:nvPr/>
          </p:nvSpPr>
          <p:spPr>
            <a:xfrm>
              <a:off x="4789895" y="256902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rgbClr val="9C6FBD"/>
                  </a:solidFill>
                </a:rPr>
                <a:t>2</a:t>
              </a:r>
            </a:p>
          </p:txBody>
        </p:sp>
        <p:sp>
          <p:nvSpPr>
            <p:cNvPr id="45" name="Oval 44">
              <a:extLst>
                <a:ext uri="{FF2B5EF4-FFF2-40B4-BE49-F238E27FC236}">
                  <a16:creationId xmlns:a16="http://schemas.microsoft.com/office/drawing/2014/main" id="{033E2FA3-ADF1-DC48-968F-E017B4BD1A1E}"/>
                </a:ext>
              </a:extLst>
            </p:cNvPr>
            <p:cNvSpPr/>
            <p:nvPr/>
          </p:nvSpPr>
          <p:spPr>
            <a:xfrm>
              <a:off x="8030590" y="256902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rgbClr val="9C6FBD"/>
                  </a:solidFill>
                </a:rPr>
                <a:t>3</a:t>
              </a:r>
            </a:p>
          </p:txBody>
        </p:sp>
      </p:grpSp>
    </p:spTree>
    <p:extLst>
      <p:ext uri="{BB962C8B-B14F-4D97-AF65-F5344CB8AC3E}">
        <p14:creationId xmlns:p14="http://schemas.microsoft.com/office/powerpoint/2010/main" val="83180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05F65B-D344-7E41-A35B-CDCBDED9E802}"/>
              </a:ext>
            </a:extLst>
          </p:cNvPr>
          <p:cNvSpPr>
            <a:spLocks noGrp="1"/>
          </p:cNvSpPr>
          <p:nvPr>
            <p:ph type="body" sz="quarter" idx="11"/>
          </p:nvPr>
        </p:nvSpPr>
        <p:spPr/>
        <p:txBody>
          <a:bodyPr/>
          <a:lstStyle/>
          <a:p>
            <a:r>
              <a:rPr lang="en-US" dirty="0"/>
              <a:t>Step 1</a:t>
            </a:r>
          </a:p>
        </p:txBody>
      </p:sp>
      <p:sp>
        <p:nvSpPr>
          <p:cNvPr id="7" name="Text Placeholder 6">
            <a:extLst>
              <a:ext uri="{FF2B5EF4-FFF2-40B4-BE49-F238E27FC236}">
                <a16:creationId xmlns:a16="http://schemas.microsoft.com/office/drawing/2014/main" id="{CEE73A19-A54B-6544-A24C-A035A6C5F27C}"/>
              </a:ext>
            </a:extLst>
          </p:cNvPr>
          <p:cNvSpPr>
            <a:spLocks noGrp="1"/>
          </p:cNvSpPr>
          <p:nvPr>
            <p:ph type="body" sz="quarter" idx="12"/>
          </p:nvPr>
        </p:nvSpPr>
        <p:spPr/>
        <p:txBody>
          <a:bodyPr/>
          <a:lstStyle/>
          <a:p>
            <a:r>
              <a:rPr lang="en-US" dirty="0"/>
              <a:t>Data Collection</a:t>
            </a:r>
          </a:p>
        </p:txBody>
      </p:sp>
      <p:sp>
        <p:nvSpPr>
          <p:cNvPr id="15" name="Pentagon 14">
            <a:extLst>
              <a:ext uri="{FF2B5EF4-FFF2-40B4-BE49-F238E27FC236}">
                <a16:creationId xmlns:a16="http://schemas.microsoft.com/office/drawing/2014/main" id="{C1534EBA-62AA-044B-8077-92A62F3CD580}"/>
              </a:ext>
            </a:extLst>
          </p:cNvPr>
          <p:cNvSpPr/>
          <p:nvPr/>
        </p:nvSpPr>
        <p:spPr>
          <a:xfrm>
            <a:off x="1" y="3167059"/>
            <a:ext cx="1270000" cy="762000"/>
          </a:xfrm>
          <a:prstGeom prst="homePlate">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244653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3B943F-EAF3-D645-B26A-F6D3644EE40C}"/>
              </a:ext>
            </a:extLst>
          </p:cNvPr>
          <p:cNvPicPr>
            <a:picLocks noChangeAspect="1"/>
          </p:cNvPicPr>
          <p:nvPr/>
        </p:nvPicPr>
        <p:blipFill>
          <a:blip r:embed="rId3"/>
          <a:stretch>
            <a:fillRect/>
          </a:stretch>
        </p:blipFill>
        <p:spPr>
          <a:xfrm>
            <a:off x="7624606" y="878670"/>
            <a:ext cx="3925775" cy="2208248"/>
          </a:xfrm>
          <a:prstGeom prst="rect">
            <a:avLst/>
          </a:prstGeom>
          <a:ln>
            <a:solidFill>
              <a:schemeClr val="bg2"/>
            </a:solidFill>
          </a:ln>
        </p:spPr>
      </p:pic>
      <p:pic>
        <p:nvPicPr>
          <p:cNvPr id="7" name="Picture 6">
            <a:extLst>
              <a:ext uri="{FF2B5EF4-FFF2-40B4-BE49-F238E27FC236}">
                <a16:creationId xmlns:a16="http://schemas.microsoft.com/office/drawing/2014/main" id="{BAFB4475-176B-F349-A797-C60A072D7A1D}"/>
              </a:ext>
            </a:extLst>
          </p:cNvPr>
          <p:cNvPicPr>
            <a:picLocks noChangeAspect="1"/>
          </p:cNvPicPr>
          <p:nvPr/>
        </p:nvPicPr>
        <p:blipFill>
          <a:blip r:embed="rId4"/>
          <a:stretch>
            <a:fillRect/>
          </a:stretch>
        </p:blipFill>
        <p:spPr>
          <a:xfrm>
            <a:off x="7291671" y="2396122"/>
            <a:ext cx="3832630" cy="2155855"/>
          </a:xfrm>
          <a:prstGeom prst="rect">
            <a:avLst/>
          </a:prstGeom>
          <a:ln>
            <a:solidFill>
              <a:schemeClr val="bg2"/>
            </a:solidFill>
          </a:ln>
        </p:spPr>
      </p:pic>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1: HIV in </a:t>
            </a:r>
            <a:r>
              <a:rPr lang="en-US" dirty="0">
                <a:solidFill>
                  <a:srgbClr val="9C6FBD"/>
                </a:solidFill>
              </a:rPr>
              <a:t>[Country]</a:t>
            </a:r>
            <a:endParaRPr lang="en-US" dirty="0"/>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normAutofit fontScale="92500" lnSpcReduction="20000"/>
          </a:bodyPr>
          <a:lstStyle/>
          <a:p>
            <a:r>
              <a:rPr lang="en-US" dirty="0"/>
              <a:t>Step 1A: HIV prevention context</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dirty="0"/>
          </a:p>
        </p:txBody>
      </p:sp>
      <p:pic>
        <p:nvPicPr>
          <p:cNvPr id="10" name="Picture 9">
            <a:extLst>
              <a:ext uri="{FF2B5EF4-FFF2-40B4-BE49-F238E27FC236}">
                <a16:creationId xmlns:a16="http://schemas.microsoft.com/office/drawing/2014/main" id="{FC86FD7D-85FD-2747-8137-DC7786D21EBD}"/>
              </a:ext>
            </a:extLst>
          </p:cNvPr>
          <p:cNvPicPr>
            <a:picLocks noChangeAspect="1"/>
          </p:cNvPicPr>
          <p:nvPr/>
        </p:nvPicPr>
        <p:blipFill>
          <a:blip r:embed="rId5"/>
          <a:stretch>
            <a:fillRect/>
          </a:stretch>
        </p:blipFill>
        <p:spPr>
          <a:xfrm>
            <a:off x="7004930" y="3943158"/>
            <a:ext cx="3635763" cy="2045116"/>
          </a:xfrm>
          <a:prstGeom prst="rect">
            <a:avLst/>
          </a:prstGeom>
          <a:ln>
            <a:solidFill>
              <a:schemeClr val="bg2"/>
            </a:solidFill>
          </a:ln>
        </p:spPr>
      </p:pic>
      <p:sp>
        <p:nvSpPr>
          <p:cNvPr id="14" name="Rectangle 13">
            <a:extLst>
              <a:ext uri="{FF2B5EF4-FFF2-40B4-BE49-F238E27FC236}">
                <a16:creationId xmlns:a16="http://schemas.microsoft.com/office/drawing/2014/main" id="{847DA9D3-9F7B-A64C-B43B-FC35A4B829D3}"/>
              </a:ext>
            </a:extLst>
          </p:cNvPr>
          <p:cNvSpPr/>
          <p:nvPr/>
        </p:nvSpPr>
        <p:spPr>
          <a:xfrm>
            <a:off x="6709319" y="5639361"/>
            <a:ext cx="4592863" cy="67993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FF"/>
                </a:solidFill>
              </a:rPr>
              <a:t>Completed situation analyses from other countries can be found on </a:t>
            </a:r>
            <a:r>
              <a:rPr lang="en-GB" sz="1600" dirty="0">
                <a:solidFill>
                  <a:schemeClr val="tx2"/>
                </a:solidFill>
                <a:hlinkClick r:id="rId6">
                  <a:extLst>
                    <a:ext uri="{A12FA001-AC4F-418D-AE19-62706E023703}">
                      <ahyp:hlinkClr xmlns:ahyp="http://schemas.microsoft.com/office/drawing/2018/hyperlinkcolor" val="tx"/>
                    </a:ext>
                  </a:extLst>
                </a:hlinkClick>
              </a:rPr>
              <a:t>PrEPWatch</a:t>
            </a:r>
            <a:r>
              <a:rPr lang="en-GB" sz="1600" dirty="0">
                <a:solidFill>
                  <a:srgbClr val="FFFFFF"/>
                </a:solidFill>
              </a:rPr>
              <a:t>. </a:t>
            </a:r>
            <a:endParaRPr lang="en-US" sz="1600" dirty="0">
              <a:solidFill>
                <a:srgbClr val="FFFFFF"/>
              </a:solidFill>
            </a:endParaRPr>
          </a:p>
        </p:txBody>
      </p:sp>
      <p:sp>
        <p:nvSpPr>
          <p:cNvPr id="43" name="Rectangle 42">
            <a:extLst>
              <a:ext uri="{FF2B5EF4-FFF2-40B4-BE49-F238E27FC236}">
                <a16:creationId xmlns:a16="http://schemas.microsoft.com/office/drawing/2014/main" id="{0D5700B3-0D77-CE47-B471-0122820947FC}"/>
              </a:ext>
            </a:extLst>
          </p:cNvPr>
          <p:cNvSpPr/>
          <p:nvPr/>
        </p:nvSpPr>
        <p:spPr>
          <a:xfrm>
            <a:off x="1258439" y="1963001"/>
            <a:ext cx="4954792" cy="6760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GB" sz="1600" b="1" dirty="0">
                <a:solidFill>
                  <a:schemeClr val="tx1">
                    <a:lumMod val="50000"/>
                  </a:schemeClr>
                </a:solidFill>
                <a:latin typeface="Arial" panose="020B0604020202020204" pitchFamily="34" charset="0"/>
                <a:cs typeface="Arial" panose="020B0604020202020204" pitchFamily="34" charset="0"/>
              </a:rPr>
              <a:t>GOAL: </a:t>
            </a:r>
            <a:r>
              <a:rPr lang="en-GB" sz="1600" dirty="0">
                <a:solidFill>
                  <a:schemeClr val="tx1">
                    <a:lumMod val="50000"/>
                  </a:schemeClr>
                </a:solidFill>
                <a:latin typeface="Arial" panose="020B0604020202020204" pitchFamily="34" charset="0"/>
                <a:cs typeface="Arial" panose="020B0604020202020204" pitchFamily="34" charset="0"/>
              </a:rPr>
              <a:t>Understand the HIV prevention context in the country relevant to the introduction of the PrEP ring.</a:t>
            </a:r>
          </a:p>
        </p:txBody>
      </p:sp>
      <p:sp>
        <p:nvSpPr>
          <p:cNvPr id="44" name="Rectangle 43">
            <a:extLst>
              <a:ext uri="{FF2B5EF4-FFF2-40B4-BE49-F238E27FC236}">
                <a16:creationId xmlns:a16="http://schemas.microsoft.com/office/drawing/2014/main" id="{BE7D8223-06F8-3E4A-97D0-5EB4099F2FDF}"/>
              </a:ext>
            </a:extLst>
          </p:cNvPr>
          <p:cNvSpPr/>
          <p:nvPr/>
        </p:nvSpPr>
        <p:spPr>
          <a:xfrm>
            <a:off x="1234808" y="2795099"/>
            <a:ext cx="5165992" cy="3174267"/>
          </a:xfrm>
          <a:prstGeom prst="rect">
            <a:avLst/>
          </a:prstGeom>
        </p:spPr>
        <p:txBody>
          <a:bodyPr wrap="square">
            <a:spAutoFit/>
          </a:bodyPr>
          <a:lstStyle/>
          <a:p>
            <a:pPr>
              <a:lnSpc>
                <a:spcPct val="110000"/>
              </a:lnSpc>
              <a:spcAft>
                <a:spcPts val="500"/>
              </a:spcAft>
            </a:pPr>
            <a:r>
              <a:rPr lang="en-GB" sz="1400" b="1" dirty="0">
                <a:solidFill>
                  <a:schemeClr val="tx1">
                    <a:lumMod val="50000"/>
                  </a:schemeClr>
                </a:solidFill>
                <a:latin typeface="Arial" panose="020B0604020202020204" pitchFamily="34" charset="0"/>
                <a:cs typeface="Arial" panose="020B0604020202020204" pitchFamily="34" charset="0"/>
              </a:rPr>
              <a:t>INSTRUCTIONS</a:t>
            </a:r>
          </a:p>
          <a:p>
            <a:pPr>
              <a:lnSpc>
                <a:spcPct val="110000"/>
              </a:lnSpc>
              <a:spcAft>
                <a:spcPts val="500"/>
              </a:spcAft>
            </a:pPr>
            <a:r>
              <a:rPr lang="en-GB" sz="1400" dirty="0">
                <a:solidFill>
                  <a:schemeClr val="tx1">
                    <a:lumMod val="50000"/>
                  </a:schemeClr>
                </a:solidFill>
                <a:latin typeface="Arial" panose="020B0604020202020204" pitchFamily="34" charset="0"/>
                <a:cs typeface="Arial" panose="020B0604020202020204" pitchFamily="34" charset="0"/>
              </a:rPr>
              <a:t>Collect data and summarize the current situation for HIV prevention using the templates on the following slides. Key topics include:</a:t>
            </a:r>
          </a:p>
          <a:p>
            <a:pPr marL="285750" indent="-285750">
              <a:lnSpc>
                <a:spcPct val="110000"/>
              </a:lnSpc>
              <a:spcAft>
                <a:spcPts val="500"/>
              </a:spcAft>
              <a:buFont typeface="Arial" panose="020B0604020202020204" pitchFamily="34" charset="0"/>
              <a:buChar char="•"/>
            </a:pPr>
            <a:r>
              <a:rPr lang="en-GB" sz="1400" dirty="0">
                <a:solidFill>
                  <a:schemeClr val="tx1">
                    <a:lumMod val="50000"/>
                  </a:schemeClr>
                </a:solidFill>
                <a:latin typeface="Arial" panose="020B0604020202020204" pitchFamily="34" charset="0"/>
                <a:cs typeface="Arial" panose="020B0604020202020204" pitchFamily="34" charset="0"/>
              </a:rPr>
              <a:t>Indicators for HIV prevalence, incidence, and new infections for adults by age, gender, and population group </a:t>
            </a:r>
            <a:r>
              <a:rPr lang="en-GB" sz="1400" i="1" dirty="0">
                <a:solidFill>
                  <a:schemeClr val="tx1">
                    <a:lumMod val="50000"/>
                  </a:schemeClr>
                </a:solidFill>
                <a:latin typeface="Arial" panose="020B0604020202020204" pitchFamily="34" charset="0"/>
                <a:cs typeface="Arial" panose="020B0604020202020204" pitchFamily="34" charset="0"/>
              </a:rPr>
              <a:t>(e.g., from PHIA surveys, UNAIDS estimates)</a:t>
            </a:r>
          </a:p>
          <a:p>
            <a:pPr marL="285750" indent="-285750">
              <a:lnSpc>
                <a:spcPct val="110000"/>
              </a:lnSpc>
              <a:spcAft>
                <a:spcPts val="500"/>
              </a:spcAft>
              <a:buFont typeface="Arial" panose="020B0604020202020204" pitchFamily="34" charset="0"/>
              <a:buChar char="•"/>
            </a:pPr>
            <a:r>
              <a:rPr lang="en-GB" sz="1400" dirty="0">
                <a:solidFill>
                  <a:schemeClr val="tx1">
                    <a:lumMod val="50000"/>
                  </a:schemeClr>
                </a:solidFill>
                <a:latin typeface="Arial" panose="020B0604020202020204" pitchFamily="34" charset="0"/>
                <a:cs typeface="Arial" panose="020B0604020202020204" pitchFamily="34" charset="0"/>
              </a:rPr>
              <a:t>Indicators for HIV prevalence, incidence, and new infections for subnational regions </a:t>
            </a:r>
            <a:r>
              <a:rPr lang="en-GB" sz="1400" i="1" dirty="0">
                <a:solidFill>
                  <a:schemeClr val="tx1">
                    <a:lumMod val="50000"/>
                  </a:schemeClr>
                </a:solidFill>
                <a:latin typeface="Arial" panose="020B0604020202020204" pitchFamily="34" charset="0"/>
                <a:cs typeface="Arial" panose="020B0604020202020204" pitchFamily="34" charset="0"/>
              </a:rPr>
              <a:t>(e.g., from PHIA surveys, UNAIDS estimates) </a:t>
            </a:r>
          </a:p>
          <a:p>
            <a:pPr marL="285750" indent="-285750">
              <a:lnSpc>
                <a:spcPct val="110000"/>
              </a:lnSpc>
              <a:spcAft>
                <a:spcPts val="500"/>
              </a:spcAft>
              <a:buFont typeface="Arial" panose="020B0604020202020204" pitchFamily="34" charset="0"/>
              <a:buChar char="•"/>
            </a:pPr>
            <a:r>
              <a:rPr lang="en-GB" sz="1400" dirty="0">
                <a:solidFill>
                  <a:schemeClr val="tx1">
                    <a:lumMod val="50000"/>
                  </a:schemeClr>
                </a:solidFill>
                <a:latin typeface="Arial" panose="020B0604020202020204" pitchFamily="34" charset="0"/>
                <a:cs typeface="Arial" panose="020B0604020202020204" pitchFamily="34" charset="0"/>
              </a:rPr>
              <a:t>An overview of existing HIV prevention policies, systems, and delivery  </a:t>
            </a:r>
          </a:p>
        </p:txBody>
      </p:sp>
    </p:spTree>
    <p:extLst>
      <p:ext uri="{BB962C8B-B14F-4D97-AF65-F5344CB8AC3E}">
        <p14:creationId xmlns:p14="http://schemas.microsoft.com/office/powerpoint/2010/main" val="265165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3F61C-BE10-F143-8BA7-62FA6DD6AFFA}"/>
              </a:ext>
            </a:extLst>
          </p:cNvPr>
          <p:cNvSpPr>
            <a:spLocks noGrp="1"/>
          </p:cNvSpPr>
          <p:nvPr>
            <p:ph type="title"/>
          </p:nvPr>
        </p:nvSpPr>
        <p:spPr/>
        <p:txBody>
          <a:bodyPr>
            <a:normAutofit fontScale="90000"/>
          </a:bodyPr>
          <a:lstStyle/>
          <a:p>
            <a:r>
              <a:rPr lang="en-US" dirty="0"/>
              <a:t>HIV in </a:t>
            </a:r>
            <a:r>
              <a:rPr lang="en-US" dirty="0">
                <a:solidFill>
                  <a:srgbClr val="9C6FBD"/>
                </a:solidFill>
              </a:rPr>
              <a:t>[Country]</a:t>
            </a:r>
            <a:endParaRPr lang="en-US" dirty="0"/>
          </a:p>
        </p:txBody>
      </p:sp>
      <p:sp>
        <p:nvSpPr>
          <p:cNvPr id="36" name="Text Placeholder 35">
            <a:extLst>
              <a:ext uri="{FF2B5EF4-FFF2-40B4-BE49-F238E27FC236}">
                <a16:creationId xmlns:a16="http://schemas.microsoft.com/office/drawing/2014/main" id="{32B829B7-8AB5-594C-9F46-351713AC0B3F}"/>
              </a:ext>
            </a:extLst>
          </p:cNvPr>
          <p:cNvSpPr>
            <a:spLocks noGrp="1"/>
          </p:cNvSpPr>
          <p:nvPr>
            <p:ph type="body" sz="quarter" idx="12"/>
          </p:nvPr>
        </p:nvSpPr>
        <p:spPr/>
        <p:txBody>
          <a:bodyPr>
            <a:normAutofit fontScale="55000" lnSpcReduction="20000"/>
          </a:bodyPr>
          <a:lstStyle/>
          <a:p>
            <a:r>
              <a:rPr lang="en-US" dirty="0">
                <a:solidFill>
                  <a:srgbClr val="9C6FBD"/>
                </a:solidFill>
              </a:rPr>
              <a:t>High-level summary of HIV in country and general trends for new infections by population groups in recent years</a:t>
            </a:r>
            <a:endParaRPr lang="en-US" dirty="0">
              <a:solidFill>
                <a:srgbClr val="9C6FBD"/>
              </a:solidFill>
              <a:sym typeface="Arial"/>
            </a:endParaRPr>
          </a:p>
          <a:p>
            <a:endParaRPr lang="en-US" dirty="0">
              <a:solidFill>
                <a:srgbClr val="9C6FBD"/>
              </a:solidFill>
            </a:endParaRP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7</a:t>
            </a:fld>
            <a:endParaRPr lang="en-US" dirty="0"/>
          </a:p>
        </p:txBody>
      </p:sp>
      <p:sp>
        <p:nvSpPr>
          <p:cNvPr id="4" name="Text Placeholder 3">
            <a:extLst>
              <a:ext uri="{FF2B5EF4-FFF2-40B4-BE49-F238E27FC236}">
                <a16:creationId xmlns:a16="http://schemas.microsoft.com/office/drawing/2014/main" id="{5069BBD7-A38C-A44E-A5DF-A920179C0670}"/>
              </a:ext>
            </a:extLst>
          </p:cNvPr>
          <p:cNvSpPr>
            <a:spLocks noGrp="1"/>
          </p:cNvSpPr>
          <p:nvPr>
            <p:ph type="body" sz="quarter" idx="4294967295"/>
          </p:nvPr>
        </p:nvSpPr>
        <p:spPr>
          <a:xfrm>
            <a:off x="1228725" y="2263607"/>
            <a:ext cx="10152063" cy="4076700"/>
          </a:xfrm>
        </p:spPr>
        <p:txBody>
          <a:bodyPr/>
          <a:lstStyle/>
          <a:p>
            <a:endParaRPr lang="en-US" dirty="0"/>
          </a:p>
        </p:txBody>
      </p:sp>
      <p:sp>
        <p:nvSpPr>
          <p:cNvPr id="19" name="Google Shape;91;p3">
            <a:extLst>
              <a:ext uri="{FF2B5EF4-FFF2-40B4-BE49-F238E27FC236}">
                <a16:creationId xmlns:a16="http://schemas.microsoft.com/office/drawing/2014/main" id="{96AADE8D-91A4-024D-877F-F415BEE5C190}"/>
              </a:ext>
            </a:extLst>
          </p:cNvPr>
          <p:cNvSpPr txBox="1"/>
          <p:nvPr/>
        </p:nvSpPr>
        <p:spPr>
          <a:xfrm>
            <a:off x="7437476" y="1921605"/>
            <a:ext cx="4436880" cy="4383241"/>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1" i="0" u="none" strike="noStrike" cap="none" dirty="0">
              <a:solidFill>
                <a:srgbClr val="43434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sp>
        <p:nvSpPr>
          <p:cNvPr id="20" name="Google Shape;94;p3">
            <a:extLst>
              <a:ext uri="{FF2B5EF4-FFF2-40B4-BE49-F238E27FC236}">
                <a16:creationId xmlns:a16="http://schemas.microsoft.com/office/drawing/2014/main" id="{F61BC164-63E9-734D-ABD5-D12EEAD4BD48}"/>
              </a:ext>
            </a:extLst>
          </p:cNvPr>
          <p:cNvSpPr txBox="1"/>
          <p:nvPr/>
        </p:nvSpPr>
        <p:spPr>
          <a:xfrm>
            <a:off x="1234808" y="1921605"/>
            <a:ext cx="5994518" cy="4383243"/>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panose="020B0604020202020204" pitchFamily="34" charset="0"/>
                <a:ea typeface="Arial"/>
                <a:cs typeface="Arial" panose="020B0604020202020204" pitchFamily="34" charset="0"/>
                <a:sym typeface="Arial"/>
              </a:rPr>
              <a:t>KEY STATISTICS</a:t>
            </a:r>
            <a:r>
              <a:rPr lang="en-US" sz="1600" b="1" i="0" u="none" strike="noStrike" cap="none" baseline="30000" dirty="0">
                <a:solidFill>
                  <a:srgbClr val="434343"/>
                </a:solidFill>
                <a:latin typeface="Arial" panose="020B0604020202020204" pitchFamily="34" charset="0"/>
                <a:ea typeface="Arial"/>
                <a:cs typeface="Arial" panose="020B0604020202020204" pitchFamily="34" charset="0"/>
                <a:sym typeface="Arial"/>
              </a:rPr>
              <a:t>1</a:t>
            </a:r>
            <a:endParaRPr sz="1600" b="1" i="0" u="none" strike="noStrike" cap="none" dirty="0">
              <a:solidFill>
                <a:srgbClr val="434343"/>
              </a:solidFill>
              <a:latin typeface="Arial" panose="020B0604020202020204" pitchFamily="34" charset="0"/>
              <a:ea typeface="Arial"/>
              <a:cs typeface="Arial" panose="020B0604020202020204" pitchFamily="34" charset="0"/>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434343"/>
              </a:solidFill>
              <a:latin typeface="Arial" panose="020B0604020202020204" pitchFamily="34" charset="0"/>
              <a:ea typeface="Arial"/>
              <a:cs typeface="Arial" panose="020B0604020202020204" pitchFamily="34" charset="0"/>
              <a:sym typeface="Arial"/>
            </a:endParaRPr>
          </a:p>
          <a:p>
            <a:pPr marL="15875" marR="0" lvl="0" algn="l" rtl="0">
              <a:lnSpc>
                <a:spcPct val="115000"/>
              </a:lnSpc>
              <a:spcBef>
                <a:spcPts val="0"/>
              </a:spcBef>
              <a:spcAft>
                <a:spcPts val="0"/>
              </a:spcAft>
              <a:buClr>
                <a:srgbClr val="000000"/>
              </a:buClr>
              <a:buSzPts val="1600"/>
              <a:buFont typeface="Arial"/>
              <a:buNone/>
            </a:pPr>
            <a:r>
              <a:rPr lang="en-US" sz="1400" b="1" i="0" u="none" strike="noStrike" cap="none" dirty="0">
                <a:solidFill>
                  <a:srgbClr val="434343"/>
                </a:solidFill>
                <a:latin typeface="Arial" panose="020B0604020202020204" pitchFamily="34" charset="0"/>
                <a:ea typeface="Arial"/>
                <a:cs typeface="Arial" panose="020B0604020202020204" pitchFamily="34" charset="0"/>
                <a:sym typeface="Arial"/>
              </a:rPr>
              <a:t>HIV prevalence </a:t>
            </a:r>
            <a:r>
              <a:rPr lang="en-US" sz="1400" i="0" u="none" strike="noStrike" cap="none" dirty="0">
                <a:solidFill>
                  <a:srgbClr val="434343"/>
                </a:solidFill>
                <a:latin typeface="Arial" panose="020B0604020202020204" pitchFamily="34" charset="0"/>
                <a:ea typeface="Arial"/>
                <a:cs typeface="Arial" panose="020B0604020202020204" pitchFamily="34" charset="0"/>
                <a:sym typeface="Arial"/>
              </a:rPr>
              <a:t>in adults </a:t>
            </a:r>
            <a:r>
              <a:rPr lang="en-US" sz="1400" b="0" i="0" u="none" strike="noStrike" cap="none" dirty="0">
                <a:solidFill>
                  <a:srgbClr val="434343"/>
                </a:solidFill>
                <a:latin typeface="Arial" panose="020B0604020202020204" pitchFamily="34" charset="0"/>
                <a:ea typeface="Arial"/>
                <a:cs typeface="Arial" panose="020B0604020202020204" pitchFamily="34" charset="0"/>
                <a:sym typeface="Arial"/>
              </a:rPr>
              <a:t>(aged 15–</a:t>
            </a:r>
            <a:r>
              <a:rPr lang="en-US" sz="1400" dirty="0">
                <a:solidFill>
                  <a:srgbClr val="434343"/>
                </a:solidFill>
                <a:latin typeface="Arial" panose="020B0604020202020204" pitchFamily="34" charset="0"/>
                <a:cs typeface="Arial" panose="020B0604020202020204" pitchFamily="34" charset="0"/>
              </a:rPr>
              <a:t>4</a:t>
            </a:r>
            <a:r>
              <a:rPr lang="en-US" sz="1400" b="0" i="0" u="none" strike="noStrike" cap="none" dirty="0">
                <a:solidFill>
                  <a:srgbClr val="434343"/>
                </a:solidFill>
                <a:latin typeface="Arial" panose="020B0604020202020204" pitchFamily="34" charset="0"/>
                <a:ea typeface="Arial"/>
                <a:cs typeface="Arial" panose="020B0604020202020204" pitchFamily="34" charset="0"/>
                <a:sym typeface="Arial"/>
              </a:rPr>
              <a:t>9) and young people (aged 15–24)</a:t>
            </a:r>
            <a:endParaRPr sz="1400" b="0" i="0" u="none" strike="noStrike" cap="none" baseline="30000" dirty="0">
              <a:solidFill>
                <a:srgbClr val="434343"/>
              </a:solidFill>
              <a:latin typeface="Arial" panose="020B0604020202020204" pitchFamily="34" charset="0"/>
              <a:ea typeface="Arial"/>
              <a:cs typeface="Arial" panose="020B0604020202020204" pitchFamily="34" charset="0"/>
              <a:sym typeface="Arial"/>
            </a:endParaRPr>
          </a:p>
          <a:p>
            <a:pPr marL="301625" marR="0" lvl="0" indent="-174625" algn="l" rtl="0">
              <a:lnSpc>
                <a:spcPct val="115000"/>
              </a:lnSpc>
              <a:spcBef>
                <a:spcPts val="0"/>
              </a:spcBef>
              <a:spcAft>
                <a:spcPts val="0"/>
              </a:spcAft>
              <a:buClr>
                <a:srgbClr val="434343"/>
              </a:buClr>
              <a:buSzPts val="1600"/>
              <a:buFont typeface="Arial" panose="020B0604020202020204" pitchFamily="34" charset="0"/>
              <a:buChar char="•"/>
            </a:pPr>
            <a:r>
              <a:rPr lang="en-US" sz="1400" b="0" i="0" u="none" strike="noStrike" cap="none" dirty="0">
                <a:solidFill>
                  <a:srgbClr val="7030A0"/>
                </a:solidFill>
                <a:latin typeface="Arial" panose="020B0604020202020204" pitchFamily="34" charset="0"/>
                <a:ea typeface="Arial"/>
                <a:cs typeface="Arial" panose="020B0604020202020204" pitchFamily="34" charset="0"/>
                <a:sym typeface="Arial"/>
              </a:rPr>
              <a:t>National prevalence for adults</a:t>
            </a:r>
            <a:r>
              <a:rPr lang="en-US" sz="1400" b="1" dirty="0">
                <a:solidFill>
                  <a:srgbClr val="7030A0"/>
                </a:solidFill>
                <a:latin typeface="Arial" panose="020B0604020202020204" pitchFamily="34" charset="0"/>
                <a:cs typeface="Arial" panose="020B0604020202020204" pitchFamily="34" charset="0"/>
              </a:rPr>
              <a:t>, </a:t>
            </a:r>
            <a:r>
              <a:rPr lang="en-US" sz="1400" dirty="0">
                <a:solidFill>
                  <a:srgbClr val="7030A0"/>
                </a:solidFill>
                <a:latin typeface="Arial" panose="020B0604020202020204" pitchFamily="34" charset="0"/>
                <a:cs typeface="Arial" panose="020B0604020202020204" pitchFamily="34" charset="0"/>
              </a:rPr>
              <a:t>adolescents, and key populations</a:t>
            </a:r>
            <a:endParaRPr lang="en-US" sz="1400" b="0" i="0" u="none" strike="noStrike" cap="none" dirty="0">
              <a:solidFill>
                <a:srgbClr val="7030A0"/>
              </a:solidFill>
              <a:latin typeface="Arial" panose="020B0604020202020204" pitchFamily="34" charset="0"/>
              <a:ea typeface="Arial"/>
              <a:cs typeface="Arial" panose="020B0604020202020204" pitchFamily="34" charset="0"/>
              <a:sym typeface="Arial"/>
            </a:endParaRPr>
          </a:p>
          <a:p>
            <a:pPr marL="301625" marR="0" lvl="0" indent="-174625" algn="l" rtl="0">
              <a:lnSpc>
                <a:spcPct val="115000"/>
              </a:lnSpc>
              <a:spcBef>
                <a:spcPts val="0"/>
              </a:spcBef>
              <a:spcAft>
                <a:spcPts val="0"/>
              </a:spcAft>
              <a:buClr>
                <a:srgbClr val="434343"/>
              </a:buClr>
              <a:buSzPts val="1600"/>
              <a:buFont typeface="Arial" panose="020B0604020202020204" pitchFamily="34" charset="0"/>
              <a:buChar char="•"/>
            </a:pPr>
            <a:r>
              <a:rPr lang="en-US" sz="1400" dirty="0">
                <a:solidFill>
                  <a:srgbClr val="7030A0"/>
                </a:solidFill>
                <a:latin typeface="Arial" panose="020B0604020202020204" pitchFamily="34" charset="0"/>
                <a:cs typeface="Arial" panose="020B0604020202020204" pitchFamily="34" charset="0"/>
              </a:rPr>
              <a:t>Data on the current state of and recent trends in prevalence</a:t>
            </a:r>
            <a:endParaRPr lang="en-US" sz="1400" b="0" i="0" u="none" strike="noStrike" cap="none" dirty="0">
              <a:solidFill>
                <a:srgbClr val="7030A0"/>
              </a:solidFill>
              <a:latin typeface="Arial" panose="020B0604020202020204" pitchFamily="34" charset="0"/>
              <a:ea typeface="Arial"/>
              <a:cs typeface="Arial" panose="020B0604020202020204" pitchFamily="34" charset="0"/>
              <a:sym typeface="Arial"/>
            </a:endParaRPr>
          </a:p>
          <a:p>
            <a:pPr marL="15875" marR="0" lvl="0" algn="l" rtl="0">
              <a:lnSpc>
                <a:spcPct val="115000"/>
              </a:lnSpc>
              <a:spcBef>
                <a:spcPts val="0"/>
              </a:spcBef>
              <a:spcAft>
                <a:spcPts val="0"/>
              </a:spcAft>
              <a:buClr>
                <a:srgbClr val="434343"/>
              </a:buClr>
              <a:buSzPts val="1600"/>
              <a:buFont typeface="Arial"/>
              <a:buChar char="●"/>
            </a:pPr>
            <a:endParaRPr sz="1400" b="0" i="0" u="none" strike="noStrike" cap="none" dirty="0">
              <a:solidFill>
                <a:srgbClr val="434343"/>
              </a:solidFill>
              <a:latin typeface="Arial" panose="020B0604020202020204" pitchFamily="34" charset="0"/>
              <a:ea typeface="Arial"/>
              <a:cs typeface="Arial" panose="020B0604020202020204" pitchFamily="34" charset="0"/>
              <a:sym typeface="Arial"/>
            </a:endParaRPr>
          </a:p>
          <a:p>
            <a:pPr marL="15875">
              <a:lnSpc>
                <a:spcPct val="115000"/>
              </a:lnSpc>
              <a:buSzPts val="1600"/>
            </a:pPr>
            <a:r>
              <a:rPr lang="en-US" sz="1400" b="1" dirty="0">
                <a:solidFill>
                  <a:srgbClr val="434343"/>
                </a:solidFill>
                <a:latin typeface="Arial" panose="020B0604020202020204" pitchFamily="34" charset="0"/>
                <a:cs typeface="Arial" panose="020B0604020202020204" pitchFamily="34" charset="0"/>
              </a:rPr>
              <a:t>HIV incidence </a:t>
            </a:r>
            <a:r>
              <a:rPr lang="en-US" sz="1400" dirty="0">
                <a:solidFill>
                  <a:srgbClr val="434343"/>
                </a:solidFill>
                <a:latin typeface="Arial" panose="020B0604020202020204" pitchFamily="34" charset="0"/>
                <a:cs typeface="Arial" panose="020B0604020202020204" pitchFamily="34" charset="0"/>
              </a:rPr>
              <a:t>in adults (aged 15–49) and young people (aged 15–24)</a:t>
            </a:r>
            <a:endParaRPr lang="en-US" sz="1400" b="0" i="0" u="none" strike="noStrike" cap="none" dirty="0">
              <a:solidFill>
                <a:srgbClr val="434343"/>
              </a:solidFill>
              <a:latin typeface="Arial" panose="020B0604020202020204" pitchFamily="34" charset="0"/>
              <a:ea typeface="Arial"/>
              <a:cs typeface="Arial" panose="020B0604020202020204" pitchFamily="34" charset="0"/>
              <a:sym typeface="Arial"/>
            </a:endParaRPr>
          </a:p>
          <a:p>
            <a:pPr marL="301625" lvl="0" indent="-174625">
              <a:lnSpc>
                <a:spcPct val="115000"/>
              </a:lnSpc>
              <a:buClr>
                <a:srgbClr val="434343"/>
              </a:buClr>
              <a:buSzPts val="1600"/>
              <a:buFont typeface="Arial" panose="020B0604020202020204" pitchFamily="34" charset="0"/>
              <a:buChar char="•"/>
            </a:pPr>
            <a:r>
              <a:rPr lang="en-US" sz="1400" dirty="0">
                <a:solidFill>
                  <a:srgbClr val="7030A0"/>
                </a:solidFill>
                <a:latin typeface="Arial" panose="020B0604020202020204" pitchFamily="34" charset="0"/>
                <a:cs typeface="Arial" panose="020B0604020202020204" pitchFamily="34" charset="0"/>
              </a:rPr>
              <a:t>National incidence for adults</a:t>
            </a:r>
            <a:r>
              <a:rPr lang="en-US" sz="1400" b="1" dirty="0">
                <a:solidFill>
                  <a:srgbClr val="7030A0"/>
                </a:solidFill>
                <a:latin typeface="Arial" panose="020B0604020202020204" pitchFamily="34" charset="0"/>
                <a:cs typeface="Arial" panose="020B0604020202020204" pitchFamily="34" charset="0"/>
              </a:rPr>
              <a:t>, </a:t>
            </a:r>
            <a:r>
              <a:rPr lang="en-US" sz="1400" dirty="0">
                <a:solidFill>
                  <a:srgbClr val="7030A0"/>
                </a:solidFill>
                <a:latin typeface="Arial" panose="020B0604020202020204" pitchFamily="34" charset="0"/>
                <a:cs typeface="Arial" panose="020B0604020202020204" pitchFamily="34" charset="0"/>
              </a:rPr>
              <a:t>adolescents, and key populations </a:t>
            </a:r>
          </a:p>
          <a:p>
            <a:pPr marL="301625" lvl="0" indent="-174625">
              <a:lnSpc>
                <a:spcPct val="115000"/>
              </a:lnSpc>
              <a:buClr>
                <a:srgbClr val="434343"/>
              </a:buClr>
              <a:buSzPts val="1600"/>
              <a:buFont typeface="Arial" panose="020B0604020202020204" pitchFamily="34" charset="0"/>
              <a:buChar char="•"/>
            </a:pPr>
            <a:r>
              <a:rPr lang="en-US" sz="1400" dirty="0">
                <a:solidFill>
                  <a:srgbClr val="7030A0"/>
                </a:solidFill>
                <a:latin typeface="Arial" panose="020B0604020202020204" pitchFamily="34" charset="0"/>
                <a:cs typeface="Arial" panose="020B0604020202020204" pitchFamily="34" charset="0"/>
              </a:rPr>
              <a:t>Data on the current state of and recent trends in incidence </a:t>
            </a:r>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 (2) Source </a:t>
            </a:r>
            <a:endParaRPr sz="1400" b="0" i="0" strike="noStrike" cap="none" dirty="0">
              <a:latin typeface="Arial"/>
              <a:ea typeface="Arial"/>
              <a:cs typeface="Arial"/>
              <a:sym typeface="Arial"/>
            </a:endParaRPr>
          </a:p>
        </p:txBody>
      </p:sp>
      <p:graphicFrame>
        <p:nvGraphicFramePr>
          <p:cNvPr id="29" name="Chart 28">
            <a:extLst>
              <a:ext uri="{FF2B5EF4-FFF2-40B4-BE49-F238E27FC236}">
                <a16:creationId xmlns:a16="http://schemas.microsoft.com/office/drawing/2014/main" id="{B8E673B9-426F-FE47-BE8B-9AE5268D6FFE}"/>
              </a:ext>
            </a:extLst>
          </p:cNvPr>
          <p:cNvGraphicFramePr/>
          <p:nvPr>
            <p:extLst>
              <p:ext uri="{D42A27DB-BD31-4B8C-83A1-F6EECF244321}">
                <p14:modId xmlns:p14="http://schemas.microsoft.com/office/powerpoint/2010/main" val="3453527755"/>
              </p:ext>
            </p:extLst>
          </p:nvPr>
        </p:nvGraphicFramePr>
        <p:xfrm>
          <a:off x="7170780" y="2024606"/>
          <a:ext cx="4911725" cy="4280241"/>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2C3B6A63-E4E3-7A4B-9DF5-9349AB22AF08}"/>
              </a:ext>
            </a:extLst>
          </p:cNvPr>
          <p:cNvSpPr txBox="1"/>
          <p:nvPr/>
        </p:nvSpPr>
        <p:spPr>
          <a:xfrm>
            <a:off x="11117055" y="2178251"/>
            <a:ext cx="210065" cy="261610"/>
          </a:xfrm>
          <a:prstGeom prst="rect">
            <a:avLst/>
          </a:prstGeom>
          <a:noFill/>
        </p:spPr>
        <p:txBody>
          <a:bodyPr wrap="square" rtlCol="0">
            <a:spAutoFit/>
          </a:bodyPr>
          <a:lstStyle/>
          <a:p>
            <a:r>
              <a:rPr lang="en-CH" sz="1050" dirty="0"/>
              <a:t>2</a:t>
            </a:r>
            <a:endParaRPr lang="en-CH" sz="1200" dirty="0"/>
          </a:p>
        </p:txBody>
      </p:sp>
      <p:sp>
        <p:nvSpPr>
          <p:cNvPr id="31" name="Rectangular Callout 30">
            <a:extLst>
              <a:ext uri="{FF2B5EF4-FFF2-40B4-BE49-F238E27FC236}">
                <a16:creationId xmlns:a16="http://schemas.microsoft.com/office/drawing/2014/main" id="{7EC9011C-A654-9B4A-A4DA-98E91917F66C}"/>
              </a:ext>
            </a:extLst>
          </p:cNvPr>
          <p:cNvSpPr/>
          <p:nvPr/>
        </p:nvSpPr>
        <p:spPr>
          <a:xfrm>
            <a:off x="9422113" y="5014982"/>
            <a:ext cx="2357563" cy="1703317"/>
          </a:xfrm>
          <a:prstGeom prst="wedgeRectCallout">
            <a:avLst>
              <a:gd name="adj1" fmla="val -35788"/>
              <a:gd name="adj2" fmla="val -78579"/>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dirty="0">
                <a:solidFill>
                  <a:srgbClr val="FFFFFF"/>
                </a:solidFill>
                <a:latin typeface="Arial" panose="020B0604020202020204" pitchFamily="34" charset="0"/>
                <a:cs typeface="Arial" panose="020B0604020202020204" pitchFamily="34" charset="0"/>
              </a:rPr>
              <a:t>You can edit this graph and update the data with statistics for your situation analysis by clicking the chart, entering the Chart Design tab</a:t>
            </a:r>
            <a:r>
              <a:rPr lang="en-US" sz="1400" dirty="0">
                <a:solidFill>
                  <a:srgbClr val="FFFFFF"/>
                </a:solidFill>
                <a:latin typeface="Arial" panose="020B0604020202020204" pitchFamily="34" charset="0"/>
                <a:cs typeface="Arial" panose="020B0604020202020204" pitchFamily="34" charset="0"/>
              </a:rPr>
              <a:t>,</a:t>
            </a:r>
            <a:r>
              <a:rPr lang="en-CH" sz="1400" dirty="0">
                <a:solidFill>
                  <a:srgbClr val="FFFFFF"/>
                </a:solidFill>
                <a:latin typeface="Arial" panose="020B0604020202020204" pitchFamily="34" charset="0"/>
                <a:cs typeface="Arial" panose="020B0604020202020204" pitchFamily="34" charset="0"/>
              </a:rPr>
              <a:t> and using “Edit Data in Excel” function. </a:t>
            </a:r>
          </a:p>
        </p:txBody>
      </p:sp>
      <p:sp>
        <p:nvSpPr>
          <p:cNvPr id="32" name="Rectangular Callout 31">
            <a:extLst>
              <a:ext uri="{FF2B5EF4-FFF2-40B4-BE49-F238E27FC236}">
                <a16:creationId xmlns:a16="http://schemas.microsoft.com/office/drawing/2014/main" id="{1CDBDE32-B6CA-C445-9D98-396DBA30BDBE}"/>
              </a:ext>
            </a:extLst>
          </p:cNvPr>
          <p:cNvSpPr/>
          <p:nvPr/>
        </p:nvSpPr>
        <p:spPr>
          <a:xfrm>
            <a:off x="2521574" y="3052159"/>
            <a:ext cx="3018548" cy="2732855"/>
          </a:xfrm>
          <a:prstGeom prst="wedgeRectCallout">
            <a:avLst>
              <a:gd name="adj1" fmla="val -45904"/>
              <a:gd name="adj2" fmla="val -71782"/>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Arial" panose="020B0604020202020204" pitchFamily="34" charset="0"/>
                <a:cs typeface="Arial" panose="020B0604020202020204" pitchFamily="34" charset="0"/>
              </a:rPr>
              <a:t>These data are commonly found on WHO/UNAIDS databases. If these data do not exist for the country of focus, you can flag here which data do not exist and advocate for greater data collection.</a:t>
            </a:r>
          </a:p>
          <a:p>
            <a:pPr algn="ctr"/>
            <a:r>
              <a:rPr lang="en-US" sz="1400" dirty="0">
                <a:solidFill>
                  <a:srgbClr val="FBFFFC"/>
                </a:solidFill>
                <a:latin typeface="Arial" panose="020B0604020202020204" pitchFamily="34" charset="0"/>
                <a:ea typeface="Arial"/>
                <a:cs typeface="Arial" panose="020B0604020202020204" pitchFamily="34" charset="0"/>
              </a:rPr>
              <a:t>Note: WHO/UNAIDS categorizes adults as ages 15-49; other data sources may report adolescent and adult groups separately.</a:t>
            </a:r>
            <a:endParaRPr lang="en-US" sz="1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66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46C70-6A6A-0F46-BFC2-1A9EAB65D331}"/>
              </a:ext>
            </a:extLst>
          </p:cNvPr>
          <p:cNvSpPr>
            <a:spLocks noGrp="1"/>
          </p:cNvSpPr>
          <p:nvPr>
            <p:ph type="title"/>
          </p:nvPr>
        </p:nvSpPr>
        <p:spPr/>
        <p:txBody>
          <a:bodyPr>
            <a:normAutofit fontScale="90000"/>
          </a:bodyPr>
          <a:lstStyle/>
          <a:p>
            <a:r>
              <a:rPr lang="en-US" dirty="0"/>
              <a:t>HIV in </a:t>
            </a:r>
            <a:r>
              <a:rPr lang="en-US" dirty="0">
                <a:solidFill>
                  <a:srgbClr val="9C6FBD"/>
                </a:solidFill>
              </a:rPr>
              <a:t>[Country]</a:t>
            </a:r>
            <a:endParaRPr lang="en-US" dirty="0"/>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8</a:t>
            </a:fld>
            <a:endParaRPr lang="en-US" dirty="0"/>
          </a:p>
        </p:txBody>
      </p:sp>
      <p:sp>
        <p:nvSpPr>
          <p:cNvPr id="8" name="Google Shape;102;p4">
            <a:extLst>
              <a:ext uri="{FF2B5EF4-FFF2-40B4-BE49-F238E27FC236}">
                <a16:creationId xmlns:a16="http://schemas.microsoft.com/office/drawing/2014/main" id="{17960BFA-A2DB-714D-8F55-1CB3DAC24221}"/>
              </a:ext>
            </a:extLst>
          </p:cNvPr>
          <p:cNvSpPr txBox="1"/>
          <p:nvPr/>
        </p:nvSpPr>
        <p:spPr>
          <a:xfrm>
            <a:off x="1234808" y="1525811"/>
            <a:ext cx="5087453" cy="120135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60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HIV PREVALENCE BY GEOGRAPHY</a:t>
            </a:r>
            <a:r>
              <a:rPr lang="en-US" sz="1600" b="1" i="0" u="none" strike="noStrike" cap="none" baseline="30000" dirty="0">
                <a:solidFill>
                  <a:srgbClr val="434343"/>
                </a:solidFill>
                <a:latin typeface="Arial"/>
                <a:ea typeface="Arial"/>
                <a:cs typeface="Arial"/>
                <a:sym typeface="Arial"/>
              </a:rPr>
              <a:t>1</a:t>
            </a:r>
            <a:endParaRPr lang="en-US" sz="1600" baseline="30000" dirty="0">
              <a:solidFill>
                <a:srgbClr val="434343"/>
              </a:solidFill>
            </a:endParaRPr>
          </a:p>
          <a:p>
            <a:pPr>
              <a:lnSpc>
                <a:spcPct val="115000"/>
              </a:lnSpc>
              <a:buSzPts val="1600"/>
            </a:pPr>
            <a:r>
              <a:rPr lang="en-GB" sz="1600" dirty="0">
                <a:solidFill>
                  <a:srgbClr val="7030A0"/>
                </a:solidFill>
              </a:rPr>
              <a:t>Statistics on variations in HIV prevalence across </a:t>
            </a:r>
            <a:r>
              <a:rPr lang="en-US" sz="1600" dirty="0">
                <a:solidFill>
                  <a:srgbClr val="7030A0"/>
                </a:solidFill>
              </a:rPr>
              <a:t>subnational regions</a:t>
            </a:r>
            <a:endParaRPr sz="1600" b="1" i="0" u="none" strike="noStrike" cap="none" dirty="0">
              <a:solidFill>
                <a:srgbClr val="7030A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sp>
        <p:nvSpPr>
          <p:cNvPr id="9" name="Google Shape;102;p4">
            <a:extLst>
              <a:ext uri="{FF2B5EF4-FFF2-40B4-BE49-F238E27FC236}">
                <a16:creationId xmlns:a16="http://schemas.microsoft.com/office/drawing/2014/main" id="{C0C6927F-22CB-314C-AEA5-A49F62532A58}"/>
              </a:ext>
            </a:extLst>
          </p:cNvPr>
          <p:cNvSpPr txBox="1"/>
          <p:nvPr/>
        </p:nvSpPr>
        <p:spPr>
          <a:xfrm>
            <a:off x="6662956" y="1525811"/>
            <a:ext cx="5087452" cy="120135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60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HIV INCIDENCE BY GEOGRAPHY</a:t>
            </a:r>
            <a:r>
              <a:rPr lang="en-US" sz="1600" b="1" i="0" u="none" strike="noStrike" cap="none" baseline="30000" dirty="0">
                <a:solidFill>
                  <a:srgbClr val="434343"/>
                </a:solidFill>
                <a:latin typeface="Arial"/>
                <a:ea typeface="Arial"/>
                <a:cs typeface="Arial"/>
                <a:sym typeface="Arial"/>
              </a:rPr>
              <a:t>2</a:t>
            </a:r>
            <a:endParaRPr lang="en-US" sz="1600" b="0" i="0" u="none" strike="noStrike" cap="none" baseline="30000" dirty="0">
              <a:solidFill>
                <a:srgbClr val="434343"/>
              </a:solidFill>
              <a:latin typeface="Arial"/>
              <a:ea typeface="Arial"/>
              <a:cs typeface="Arial"/>
              <a:sym typeface="Arial"/>
            </a:endParaRPr>
          </a:p>
          <a:p>
            <a:pPr>
              <a:lnSpc>
                <a:spcPct val="115000"/>
              </a:lnSpc>
              <a:buSzPts val="1600"/>
            </a:pPr>
            <a:r>
              <a:rPr lang="en-GB" sz="1600" dirty="0">
                <a:solidFill>
                  <a:srgbClr val="7030A0"/>
                </a:solidFill>
              </a:rPr>
              <a:t>Statistics on </a:t>
            </a:r>
            <a:r>
              <a:rPr lang="en-US" sz="1600" dirty="0">
                <a:solidFill>
                  <a:srgbClr val="7030A0"/>
                </a:solidFill>
              </a:rPr>
              <a:t>variations in HIV incidence across subnational regions</a:t>
            </a:r>
            <a:endParaRPr sz="2200" b="1" i="0" u="none" strike="noStrike" cap="none" dirty="0">
              <a:solidFill>
                <a:srgbClr val="000000"/>
              </a:solidFill>
              <a:latin typeface="Arial"/>
              <a:ea typeface="Arial"/>
              <a:cs typeface="Arial"/>
              <a:sym typeface="Arial"/>
            </a:endParaRPr>
          </a:p>
        </p:txBody>
      </p:sp>
      <p:sp>
        <p:nvSpPr>
          <p:cNvPr id="10" name="Google Shape;97;p3">
            <a:extLst>
              <a:ext uri="{FF2B5EF4-FFF2-40B4-BE49-F238E27FC236}">
                <a16:creationId xmlns:a16="http://schemas.microsoft.com/office/drawing/2014/main" id="{2DDA700F-29BE-1B4F-952B-6279064DE9EF}"/>
              </a:ext>
            </a:extLst>
          </p:cNvPr>
          <p:cNvSpPr txBox="1"/>
          <p:nvPr/>
        </p:nvSpPr>
        <p:spPr>
          <a:xfrm>
            <a:off x="1397373" y="6273948"/>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 (2) Source </a:t>
            </a:r>
            <a:endParaRPr sz="1400" b="0" i="0" strike="noStrike" cap="none" dirty="0">
              <a:latin typeface="Arial"/>
              <a:ea typeface="Arial"/>
              <a:cs typeface="Arial"/>
              <a:sym typeface="Arial"/>
            </a:endParaRPr>
          </a:p>
        </p:txBody>
      </p:sp>
      <p:grpSp>
        <p:nvGrpSpPr>
          <p:cNvPr id="19" name="Group 18">
            <a:extLst>
              <a:ext uri="{FF2B5EF4-FFF2-40B4-BE49-F238E27FC236}">
                <a16:creationId xmlns:a16="http://schemas.microsoft.com/office/drawing/2014/main" id="{8F2C947E-267D-DA4A-8DC8-FD93E815B7FB}"/>
              </a:ext>
            </a:extLst>
          </p:cNvPr>
          <p:cNvGrpSpPr/>
          <p:nvPr/>
        </p:nvGrpSpPr>
        <p:grpSpPr>
          <a:xfrm>
            <a:off x="1574891" y="2894835"/>
            <a:ext cx="3758809" cy="3162520"/>
            <a:chOff x="1574891" y="2727161"/>
            <a:chExt cx="3758809" cy="3162520"/>
          </a:xfrm>
        </p:grpSpPr>
        <p:pic>
          <p:nvPicPr>
            <p:cNvPr id="11" name="Picture 10" descr="Diagram, map&#10;&#10;Description automatically generated">
              <a:extLst>
                <a:ext uri="{FF2B5EF4-FFF2-40B4-BE49-F238E27FC236}">
                  <a16:creationId xmlns:a16="http://schemas.microsoft.com/office/drawing/2014/main" id="{8B73A6C4-CAC6-9645-936B-EB96C4C13944}"/>
                </a:ext>
              </a:extLst>
            </p:cNvPr>
            <p:cNvPicPr>
              <a:picLocks noChangeAspect="1"/>
            </p:cNvPicPr>
            <p:nvPr/>
          </p:nvPicPr>
          <p:blipFill rotWithShape="1">
            <a:blip r:embed="rId2"/>
            <a:srcRect t="6784"/>
            <a:stretch/>
          </p:blipFill>
          <p:spPr>
            <a:xfrm>
              <a:off x="1574891" y="2727161"/>
              <a:ext cx="3758809" cy="3162520"/>
            </a:xfrm>
            <a:prstGeom prst="rect">
              <a:avLst/>
            </a:prstGeom>
          </p:spPr>
        </p:pic>
        <p:sp>
          <p:nvSpPr>
            <p:cNvPr id="13" name="TextBox 12">
              <a:extLst>
                <a:ext uri="{FF2B5EF4-FFF2-40B4-BE49-F238E27FC236}">
                  <a16:creationId xmlns:a16="http://schemas.microsoft.com/office/drawing/2014/main" id="{B01EB915-A11A-B441-8749-4D31A4DA2E51}"/>
                </a:ext>
              </a:extLst>
            </p:cNvPr>
            <p:cNvSpPr txBox="1"/>
            <p:nvPr/>
          </p:nvSpPr>
          <p:spPr>
            <a:xfrm>
              <a:off x="1574891" y="2940713"/>
              <a:ext cx="2233535" cy="338554"/>
            </a:xfrm>
            <a:prstGeom prst="rect">
              <a:avLst/>
            </a:prstGeom>
            <a:noFill/>
          </p:spPr>
          <p:txBody>
            <a:bodyPr wrap="square" rtlCol="0">
              <a:spAutoFit/>
            </a:bodyPr>
            <a:lstStyle/>
            <a:p>
              <a:r>
                <a:rPr lang="en-CH" sz="1600" b="1" i="1">
                  <a:solidFill>
                    <a:srgbClr val="7030A0"/>
                  </a:solidFill>
                </a:rPr>
                <a:t>EXAMPLE</a:t>
              </a:r>
              <a:endParaRPr lang="en-CH" sz="1600" b="1" i="1" dirty="0">
                <a:solidFill>
                  <a:srgbClr val="7030A0"/>
                </a:solidFill>
              </a:endParaRPr>
            </a:p>
          </p:txBody>
        </p:sp>
      </p:grpSp>
      <p:grpSp>
        <p:nvGrpSpPr>
          <p:cNvPr id="20" name="Group 19">
            <a:extLst>
              <a:ext uri="{FF2B5EF4-FFF2-40B4-BE49-F238E27FC236}">
                <a16:creationId xmlns:a16="http://schemas.microsoft.com/office/drawing/2014/main" id="{B50A25DF-200B-6F4F-834C-93B45F4360CC}"/>
              </a:ext>
            </a:extLst>
          </p:cNvPr>
          <p:cNvGrpSpPr/>
          <p:nvPr/>
        </p:nvGrpSpPr>
        <p:grpSpPr>
          <a:xfrm>
            <a:off x="7674232" y="2894835"/>
            <a:ext cx="3736095" cy="3211439"/>
            <a:chOff x="7674232" y="2727161"/>
            <a:chExt cx="3736095" cy="3211439"/>
          </a:xfrm>
        </p:grpSpPr>
        <p:pic>
          <p:nvPicPr>
            <p:cNvPr id="12" name="Picture 11" descr="Diagram, map&#10;&#10;Description automatically generated">
              <a:extLst>
                <a:ext uri="{FF2B5EF4-FFF2-40B4-BE49-F238E27FC236}">
                  <a16:creationId xmlns:a16="http://schemas.microsoft.com/office/drawing/2014/main" id="{13A4434F-482A-6446-8B2B-67BA0897A85F}"/>
                </a:ext>
              </a:extLst>
            </p:cNvPr>
            <p:cNvPicPr>
              <a:picLocks noChangeAspect="1"/>
            </p:cNvPicPr>
            <p:nvPr/>
          </p:nvPicPr>
          <p:blipFill rotWithShape="1">
            <a:blip r:embed="rId3"/>
            <a:srcRect r="781"/>
            <a:stretch/>
          </p:blipFill>
          <p:spPr>
            <a:xfrm>
              <a:off x="7674232" y="2727161"/>
              <a:ext cx="3736095" cy="3211439"/>
            </a:xfrm>
            <a:prstGeom prst="rect">
              <a:avLst/>
            </a:prstGeom>
          </p:spPr>
        </p:pic>
        <p:sp>
          <p:nvSpPr>
            <p:cNvPr id="14" name="TextBox 13">
              <a:extLst>
                <a:ext uri="{FF2B5EF4-FFF2-40B4-BE49-F238E27FC236}">
                  <a16:creationId xmlns:a16="http://schemas.microsoft.com/office/drawing/2014/main" id="{A848977A-D800-AC40-80FB-810F5CEDA200}"/>
                </a:ext>
              </a:extLst>
            </p:cNvPr>
            <p:cNvSpPr txBox="1"/>
            <p:nvPr/>
          </p:nvSpPr>
          <p:spPr>
            <a:xfrm>
              <a:off x="7674232" y="2908620"/>
              <a:ext cx="2233535" cy="307777"/>
            </a:xfrm>
            <a:prstGeom prst="rect">
              <a:avLst/>
            </a:prstGeom>
            <a:noFill/>
          </p:spPr>
          <p:txBody>
            <a:bodyPr wrap="square" rtlCol="0">
              <a:spAutoFit/>
            </a:bodyPr>
            <a:lstStyle/>
            <a:p>
              <a:r>
                <a:rPr lang="en-CH" b="1" i="1">
                  <a:solidFill>
                    <a:srgbClr val="7030A0"/>
                  </a:solidFill>
                </a:rPr>
                <a:t>EXAMPLE</a:t>
              </a:r>
              <a:endParaRPr lang="en-CH" b="1" i="1" dirty="0">
                <a:solidFill>
                  <a:srgbClr val="7030A0"/>
                </a:solidFill>
              </a:endParaRPr>
            </a:p>
          </p:txBody>
        </p:sp>
      </p:grpSp>
    </p:spTree>
    <p:extLst>
      <p:ext uri="{BB962C8B-B14F-4D97-AF65-F5344CB8AC3E}">
        <p14:creationId xmlns:p14="http://schemas.microsoft.com/office/powerpoint/2010/main" val="111841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94;p3">
            <a:extLst>
              <a:ext uri="{FF2B5EF4-FFF2-40B4-BE49-F238E27FC236}">
                <a16:creationId xmlns:a16="http://schemas.microsoft.com/office/drawing/2014/main" id="{060730C6-2A82-2A46-AEF5-1C3CAE5FAFB8}"/>
              </a:ext>
            </a:extLst>
          </p:cNvPr>
          <p:cNvSpPr txBox="1"/>
          <p:nvPr/>
        </p:nvSpPr>
        <p:spPr>
          <a:xfrm>
            <a:off x="1234808" y="1525810"/>
            <a:ext cx="4861192" cy="4383243"/>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dirty="0">
                <a:latin typeface="Arial" panose="020B0604020202020204" pitchFamily="34" charset="0"/>
                <a:ea typeface="Arial"/>
                <a:cs typeface="Arial" panose="020B0604020202020204" pitchFamily="34" charset="0"/>
                <a:sym typeface="Arial"/>
              </a:rPr>
              <a:t>National HIV Prevention Response</a:t>
            </a: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latin typeface="Arial" panose="020B0604020202020204" pitchFamily="34" charset="0"/>
              <a:ea typeface="Arial"/>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dirty="0">
                <a:latin typeface="Arial" panose="020B0604020202020204" pitchFamily="34" charset="0"/>
                <a:cs typeface="Arial" panose="020B0604020202020204" pitchFamily="34" charset="0"/>
              </a:rPr>
              <a:t>xxxxx</a:t>
            </a:r>
            <a:endParaRPr lang="en-US" sz="1600" dirty="0">
              <a:latin typeface="Arial" panose="020B0604020202020204" pitchFamily="34" charset="0"/>
              <a:cs typeface="Arial" panose="020B0604020202020204" pitchFamily="34" charset="0"/>
              <a:sym typeface="Arial"/>
            </a:endParaRPr>
          </a:p>
          <a:p>
            <a:pPr marL="301625" marR="0" lvl="0" indent="-174625" algn="l" rtl="0">
              <a:lnSpc>
                <a:spcPct val="115000"/>
              </a:lnSpc>
              <a:spcBef>
                <a:spcPts val="1800"/>
              </a:spcBef>
              <a:spcAft>
                <a:spcPts val="0"/>
              </a:spcAft>
              <a:buClr>
                <a:srgbClr val="434343"/>
              </a:buClr>
              <a:buSzPts val="1600"/>
              <a:buFont typeface="Arial" panose="020B0604020202020204" pitchFamily="34" charset="0"/>
              <a:buChar char="•"/>
            </a:pPr>
            <a:r>
              <a:rPr lang="en-US" sz="1600" b="0" i="0" u="none" strike="noStrike" cap="none" dirty="0">
                <a:latin typeface="Arial" panose="020B0604020202020204" pitchFamily="34" charset="0"/>
                <a:ea typeface="Arial"/>
                <a:cs typeface="Arial" panose="020B0604020202020204" pitchFamily="34" charset="0"/>
                <a:sym typeface="Arial"/>
              </a:rPr>
              <a:t>xxxxx</a:t>
            </a:r>
          </a:p>
        </p:txBody>
      </p:sp>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HIV in </a:t>
            </a:r>
            <a:r>
              <a:rPr lang="en-US" dirty="0">
                <a:solidFill>
                  <a:srgbClr val="9C6FBD"/>
                </a:solidFill>
              </a:rPr>
              <a:t>[Country]</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9</a:t>
            </a:fld>
            <a:endParaRPr lang="en-US" dirty="0"/>
          </a:p>
        </p:txBody>
      </p:sp>
      <p:sp>
        <p:nvSpPr>
          <p:cNvPr id="9" name="Google Shape;102;p4">
            <a:extLst>
              <a:ext uri="{FF2B5EF4-FFF2-40B4-BE49-F238E27FC236}">
                <a16:creationId xmlns:a16="http://schemas.microsoft.com/office/drawing/2014/main" id="{C0C6927F-22CB-314C-AEA5-A49F62532A58}"/>
              </a:ext>
            </a:extLst>
          </p:cNvPr>
          <p:cNvSpPr txBox="1"/>
          <p:nvPr/>
        </p:nvSpPr>
        <p:spPr>
          <a:xfrm>
            <a:off x="6336632" y="1525810"/>
            <a:ext cx="5582652" cy="4313515"/>
          </a:xfrm>
          <a:prstGeom prst="rect">
            <a:avLst/>
          </a:prstGeom>
          <a:solidFill>
            <a:srgbClr val="EFEFEF"/>
          </a:solidFill>
          <a:ln>
            <a:noFill/>
          </a:ln>
        </p:spPr>
        <p:txBody>
          <a:bodyPr spcFirstLastPara="1" wrap="square" lIns="91425" tIns="91425" rIns="91425" bIns="91425" anchor="t" anchorCtr="0">
            <a:noAutofit/>
          </a:bodyPr>
          <a:lstStyle/>
          <a:p>
            <a:pPr>
              <a:lnSpc>
                <a:spcPct val="115000"/>
              </a:lnSpc>
              <a:spcAft>
                <a:spcPts val="600"/>
              </a:spcAft>
              <a:buSzPts val="1600"/>
            </a:pPr>
            <a:r>
              <a:rPr lang="en-US" sz="1600" b="1" dirty="0">
                <a:ea typeface="Arial"/>
                <a:cs typeface="Arial"/>
                <a:sym typeface="Arial"/>
              </a:rPr>
              <a:t>KEY STATISTICS (2021)</a:t>
            </a:r>
            <a:r>
              <a:rPr lang="en-US" sz="1600" b="1" baseline="30000" dirty="0">
                <a:ea typeface="Arial"/>
                <a:cs typeface="Arial"/>
                <a:sym typeface="Arial"/>
              </a:rPr>
              <a:t>1</a:t>
            </a:r>
            <a:endParaRPr lang="en-US" sz="600" dirty="0">
              <a:ea typeface="Arial"/>
              <a:cs typeface="Arial"/>
              <a:sym typeface="Arial"/>
            </a:endParaRPr>
          </a:p>
          <a:p>
            <a:pPr>
              <a:lnSpc>
                <a:spcPct val="115000"/>
              </a:lnSpc>
              <a:buSzPts val="1600"/>
            </a:pPr>
            <a:r>
              <a:rPr lang="en-US" sz="1600" dirty="0">
                <a:solidFill>
                  <a:srgbClr val="9C6FBD"/>
                </a:solidFill>
                <a:ea typeface="Arial"/>
                <a:cs typeface="Arial"/>
                <a:sym typeface="Arial"/>
              </a:rPr>
              <a:t>Statistics on 90:90:90 </a:t>
            </a:r>
            <a:r>
              <a:rPr lang="en-US" sz="1600" dirty="0">
                <a:solidFill>
                  <a:srgbClr val="9C6FBD"/>
                </a:solidFill>
              </a:rPr>
              <a:t>goals (or, if applicable, 95:95:95)</a:t>
            </a:r>
          </a:p>
          <a:p>
            <a:pPr>
              <a:lnSpc>
                <a:spcPct val="115000"/>
              </a:lnSpc>
              <a:buSzPts val="1600"/>
            </a:pPr>
            <a:endParaRPr lang="en-US" sz="1600" baseline="30000" dirty="0"/>
          </a:p>
          <a:p>
            <a:pPr marL="285750" indent="-285750">
              <a:lnSpc>
                <a:spcPct val="115000"/>
              </a:lnSpc>
              <a:buSzPts val="1600"/>
              <a:buFont typeface="Arial" panose="020B0604020202020204" pitchFamily="34" charset="0"/>
              <a:buChar char="•"/>
            </a:pPr>
            <a:r>
              <a:rPr lang="en-US" sz="1600" b="1" dirty="0">
                <a:solidFill>
                  <a:srgbClr val="9C6FBD"/>
                </a:solidFill>
              </a:rPr>
              <a:t>XX% </a:t>
            </a:r>
            <a:r>
              <a:rPr lang="en-US" sz="1600" dirty="0"/>
              <a:t>of people living with HIV who know their HIV status</a:t>
            </a:r>
          </a:p>
          <a:p>
            <a:pPr marL="285750" indent="-285750">
              <a:lnSpc>
                <a:spcPct val="115000"/>
              </a:lnSpc>
              <a:buSzPts val="1600"/>
              <a:buFont typeface="Arial" panose="020B0604020202020204" pitchFamily="34" charset="0"/>
              <a:buChar char="•"/>
            </a:pPr>
            <a:endParaRPr lang="en-US" sz="1600" dirty="0"/>
          </a:p>
          <a:p>
            <a:pPr marL="285750" indent="-285750">
              <a:lnSpc>
                <a:spcPct val="115000"/>
              </a:lnSpc>
              <a:buSzPts val="1600"/>
              <a:buFont typeface="Arial" panose="020B0604020202020204" pitchFamily="34" charset="0"/>
              <a:buChar char="•"/>
            </a:pPr>
            <a:r>
              <a:rPr lang="en-US" sz="1600" b="1" dirty="0">
                <a:solidFill>
                  <a:srgbClr val="9C6FBD"/>
                </a:solidFill>
              </a:rPr>
              <a:t>XX% </a:t>
            </a:r>
            <a:r>
              <a:rPr lang="en-US" sz="1600" dirty="0"/>
              <a:t>of people living with HIV who know their status, are positive, and are on treatment </a:t>
            </a:r>
          </a:p>
          <a:p>
            <a:pPr marL="285750" indent="-285750">
              <a:lnSpc>
                <a:spcPct val="115000"/>
              </a:lnSpc>
              <a:buSzPts val="1600"/>
              <a:buFont typeface="Arial" panose="020B0604020202020204" pitchFamily="34" charset="0"/>
              <a:buChar char="•"/>
            </a:pPr>
            <a:endParaRPr lang="en-US" sz="1600" dirty="0"/>
          </a:p>
          <a:p>
            <a:pPr marL="285750" indent="-285750">
              <a:lnSpc>
                <a:spcPct val="115000"/>
              </a:lnSpc>
              <a:buSzPts val="1600"/>
              <a:buFont typeface="Arial" panose="020B0604020202020204" pitchFamily="34" charset="0"/>
              <a:buChar char="•"/>
            </a:pPr>
            <a:r>
              <a:rPr lang="en-US" sz="1600" b="1" dirty="0">
                <a:solidFill>
                  <a:srgbClr val="9C6FBD"/>
                </a:solidFill>
              </a:rPr>
              <a:t>XX% </a:t>
            </a:r>
            <a:r>
              <a:rPr lang="en-US" sz="1600" dirty="0"/>
              <a:t>of people on treatment who are virally suppressed  </a:t>
            </a:r>
          </a:p>
          <a:p>
            <a:pPr>
              <a:lnSpc>
                <a:spcPct val="115000"/>
              </a:lnSpc>
              <a:buSzPts val="1600"/>
            </a:pPr>
            <a:endParaRPr lang="en-US" sz="1600" dirty="0">
              <a:ea typeface="Arial"/>
              <a:cs typeface="Arial"/>
              <a:sym typeface="Arial"/>
            </a:endParaRPr>
          </a:p>
          <a:p>
            <a:pPr lvl="0">
              <a:lnSpc>
                <a:spcPct val="115000"/>
              </a:lnSpc>
              <a:buClr>
                <a:srgbClr val="000000"/>
              </a:buClr>
              <a:buSzPts val="1600"/>
            </a:pPr>
            <a:r>
              <a:rPr lang="en-US" sz="1600" dirty="0">
                <a:ea typeface="Arial"/>
                <a:cs typeface="Arial"/>
                <a:sym typeface="Arial"/>
              </a:rPr>
              <a:t>  </a:t>
            </a:r>
            <a:r>
              <a:rPr lang="en-US" sz="1600" b="1" dirty="0">
                <a:ea typeface="Arial"/>
                <a:cs typeface="Arial"/>
                <a:sym typeface="Arial"/>
              </a:rPr>
              <a:t> </a:t>
            </a:r>
            <a:endParaRPr lang="en-US" sz="2200" b="1" dirty="0">
              <a:ea typeface="Arial"/>
              <a:cs typeface="Arial"/>
              <a:sym typeface="Arial"/>
            </a:endParaRPr>
          </a:p>
        </p:txBody>
      </p:sp>
      <p:sp>
        <p:nvSpPr>
          <p:cNvPr id="10" name="Google Shape;97;p3">
            <a:extLst>
              <a:ext uri="{FF2B5EF4-FFF2-40B4-BE49-F238E27FC236}">
                <a16:creationId xmlns:a16="http://schemas.microsoft.com/office/drawing/2014/main" id="{2DDA700F-29BE-1B4F-952B-6279064DE9EF}"/>
              </a:ext>
            </a:extLst>
          </p:cNvPr>
          <p:cNvSpPr txBox="1"/>
          <p:nvPr/>
        </p:nvSpPr>
        <p:spPr>
          <a:xfrm>
            <a:off x="1397373" y="6273948"/>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a:t>
            </a:r>
            <a:endParaRPr sz="1400" b="0" i="0" strike="noStrike" cap="none" dirty="0">
              <a:latin typeface="Arial"/>
              <a:ea typeface="Arial"/>
              <a:cs typeface="Arial"/>
              <a:sym typeface="Arial"/>
            </a:endParaRPr>
          </a:p>
        </p:txBody>
      </p:sp>
      <p:pic>
        <p:nvPicPr>
          <p:cNvPr id="15" name="Picture 14" descr="Diagram&#10;&#10;Description automatically generated">
            <a:extLst>
              <a:ext uri="{FF2B5EF4-FFF2-40B4-BE49-F238E27FC236}">
                <a16:creationId xmlns:a16="http://schemas.microsoft.com/office/drawing/2014/main" id="{AA618B35-37C0-BC4A-A516-C8B9E0F85F92}"/>
              </a:ext>
            </a:extLst>
          </p:cNvPr>
          <p:cNvPicPr>
            <a:picLocks noChangeAspect="1"/>
          </p:cNvPicPr>
          <p:nvPr/>
        </p:nvPicPr>
        <p:blipFill>
          <a:blip r:embed="rId2"/>
          <a:stretch>
            <a:fillRect/>
          </a:stretch>
        </p:blipFill>
        <p:spPr>
          <a:xfrm>
            <a:off x="7097236" y="4423592"/>
            <a:ext cx="3859956" cy="2106018"/>
          </a:xfrm>
          <a:prstGeom prst="rect">
            <a:avLst/>
          </a:prstGeom>
        </p:spPr>
      </p:pic>
      <p:sp>
        <p:nvSpPr>
          <p:cNvPr id="16" name="Rectangular Callout 15">
            <a:extLst>
              <a:ext uri="{FF2B5EF4-FFF2-40B4-BE49-F238E27FC236}">
                <a16:creationId xmlns:a16="http://schemas.microsoft.com/office/drawing/2014/main" id="{4589C0BE-5A79-6342-BD43-3700347B7340}"/>
              </a:ext>
            </a:extLst>
          </p:cNvPr>
          <p:cNvSpPr/>
          <p:nvPr/>
        </p:nvSpPr>
        <p:spPr>
          <a:xfrm>
            <a:off x="1815170" y="2756531"/>
            <a:ext cx="3700467" cy="2085474"/>
          </a:xfrm>
          <a:prstGeom prst="wedgeRectCallout">
            <a:avLst>
              <a:gd name="adj1" fmla="val -39570"/>
              <a:gd name="adj2" fmla="val -85191"/>
            </a:avLst>
          </a:prstGeom>
          <a:solidFill>
            <a:srgbClr val="9C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Summarize the national response to HIV in a few bullets. Information on this slide may include (but is not limited to) key stakeholders in HIV prevention, HIV policy frameworks, priority population groups, and history of national HIV prevention campaigns.</a:t>
            </a:r>
          </a:p>
        </p:txBody>
      </p:sp>
    </p:spTree>
    <p:extLst>
      <p:ext uri="{BB962C8B-B14F-4D97-AF65-F5344CB8AC3E}">
        <p14:creationId xmlns:p14="http://schemas.microsoft.com/office/powerpoint/2010/main" val="2930027719"/>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E9C040FE21049B42EC8A63B56A2EB" ma:contentTypeVersion="16" ma:contentTypeDescription="Create a new document." ma:contentTypeScope="" ma:versionID="5bd9169b99f8e9ef74b164db3bffbb3b">
  <xsd:schema xmlns:xsd="http://www.w3.org/2001/XMLSchema" xmlns:xs="http://www.w3.org/2001/XMLSchema" xmlns:p="http://schemas.microsoft.com/office/2006/metadata/properties" xmlns:ns2="c0a2663f-5b3f-4f95-8d6c-1997e8b40ff4" xmlns:ns3="e2dc73f8-33d3-4dd9-ba84-bb84c97b9c97" targetNamespace="http://schemas.microsoft.com/office/2006/metadata/properties" ma:root="true" ma:fieldsID="ff6794c6a96fea8f7d3d4a8f07aebebe" ns2:_="" ns3:_="">
    <xsd:import namespace="c0a2663f-5b3f-4f95-8d6c-1997e8b40ff4"/>
    <xsd:import namespace="e2dc73f8-33d3-4dd9-ba84-bb84c97b9c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2663f-5b3f-4f95-8d6c-1997e8b40f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dc73f8-33d3-4dd9-ba84-bb84c97b9c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136dbb-e94c-41c9-bdd7-3495a1c4be00}" ma:internalName="TaxCatchAll" ma:showField="CatchAllData" ma:web="e2dc73f8-33d3-4dd9-ba84-bb84c97b9c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a2663f-5b3f-4f95-8d6c-1997e8b40ff4">
      <Terms xmlns="http://schemas.microsoft.com/office/infopath/2007/PartnerControls"/>
    </lcf76f155ced4ddcb4097134ff3c332f>
    <TaxCatchAll xmlns="e2dc73f8-33d3-4dd9-ba84-bb84c97b9c97" xsi:nil="true"/>
  </documentManagement>
</p:properties>
</file>

<file path=customXml/itemProps1.xml><?xml version="1.0" encoding="utf-8"?>
<ds:datastoreItem xmlns:ds="http://schemas.openxmlformats.org/officeDocument/2006/customXml" ds:itemID="{5E6E504C-9D25-49E6-8B3D-60FCA1625035}"/>
</file>

<file path=customXml/itemProps2.xml><?xml version="1.0" encoding="utf-8"?>
<ds:datastoreItem xmlns:ds="http://schemas.openxmlformats.org/officeDocument/2006/customXml" ds:itemID="{A286C9D3-5A66-4804-B135-AAAF982FF76A}"/>
</file>

<file path=customXml/itemProps3.xml><?xml version="1.0" encoding="utf-8"?>
<ds:datastoreItem xmlns:ds="http://schemas.openxmlformats.org/officeDocument/2006/customXml" ds:itemID="{49325AE2-79C8-4F67-A6C1-E5ABE6A2705A}"/>
</file>

<file path=docProps/app.xml><?xml version="1.0" encoding="utf-8"?>
<Properties xmlns="http://schemas.openxmlformats.org/officeDocument/2006/extended-properties" xmlns:vt="http://schemas.openxmlformats.org/officeDocument/2006/docPropsVTypes">
  <TotalTime>3680</TotalTime>
  <Words>5451</Words>
  <Application>Microsoft Macintosh PowerPoint</Application>
  <PresentationFormat>Widescreen</PresentationFormat>
  <Paragraphs>568</Paragraphs>
  <Slides>34</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Black</vt:lpstr>
      <vt:lpstr>Calibri</vt:lpstr>
      <vt:lpstr>Franklin Gothic Book</vt:lpstr>
      <vt:lpstr>Franklin Gothic Demi</vt:lpstr>
      <vt:lpstr>Franklin Gothic Medium</vt:lpstr>
      <vt:lpstr>Plan 4 Ring Theme</vt:lpstr>
      <vt:lpstr>PPT default styled</vt:lpstr>
      <vt:lpstr>Situation Analysis for the Introduction of the PrEP Ring</vt:lpstr>
      <vt:lpstr>PowerPoint Presentation</vt:lpstr>
      <vt:lpstr>Overview</vt:lpstr>
      <vt:lpstr>Situation Analysis</vt:lpstr>
      <vt:lpstr>PowerPoint Presentation</vt:lpstr>
      <vt:lpstr>Step 1: HIV in [Country]</vt:lpstr>
      <vt:lpstr>HIV in [Country]</vt:lpstr>
      <vt:lpstr>HIV in [Country]</vt:lpstr>
      <vt:lpstr>HIV in [Country]</vt:lpstr>
      <vt:lpstr>End-user Populations for the Ring</vt:lpstr>
      <vt:lpstr>Step 1: HIV in [Country]</vt:lpstr>
      <vt:lpstr>Oral PrEP Rollout in [Country]</vt:lpstr>
      <vt:lpstr>Oral PrEP Rollout — Lessons Learned</vt:lpstr>
      <vt:lpstr>Selected Desk Review Sources</vt:lpstr>
      <vt:lpstr>PowerPoint Presentation</vt:lpstr>
      <vt:lpstr>Step 2</vt:lpstr>
      <vt:lpstr>Stakeholder Map for the Ring</vt:lpstr>
      <vt:lpstr>Interview Outreach List</vt:lpstr>
      <vt:lpstr>Interview Questions</vt:lpstr>
      <vt:lpstr>PowerPoint Presentation</vt:lpstr>
      <vt:lpstr>Step 3</vt:lpstr>
      <vt:lpstr>PrEP Ring Introduction Framework</vt:lpstr>
      <vt:lpstr>Detailed PrEP Ring Introduction Framework</vt:lpstr>
      <vt:lpstr>How to Use the Framework</vt:lpstr>
      <vt:lpstr>How to Complete the Following Slides</vt:lpstr>
      <vt:lpstr>Detailed PrEP Ring Introduction Framework</vt:lpstr>
      <vt:lpstr>Summary Findings Across the Framework</vt:lpstr>
      <vt:lpstr>Potential Delivery Channels for the Ring </vt:lpstr>
      <vt:lpstr>Planning &amp; Budgeting</vt:lpstr>
      <vt:lpstr>Supply Chain Management </vt:lpstr>
      <vt:lpstr>PrEP Ring Delivery Platforms</vt:lpstr>
      <vt:lpstr>Uptake &amp; Effective Use</vt:lpstr>
      <vt:lpstr>Monitoring </vt:lpstr>
      <vt:lpstr>Remaining Key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Kay Garcia</cp:lastModifiedBy>
  <cp:revision>121</cp:revision>
  <dcterms:created xsi:type="dcterms:W3CDTF">2021-10-12T16:02:07Z</dcterms:created>
  <dcterms:modified xsi:type="dcterms:W3CDTF">2022-08-23T14:14:26Z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0x0101005C6E9C040FE21049B42EC8A63B56A2EB</vt:lpwstr>
  </property>
</Properties>
</file>