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33" r:id="rId5"/>
  </p:sldMasterIdLst>
  <p:notesMasterIdLst>
    <p:notesMasterId r:id="rId37"/>
  </p:notesMasterIdLst>
  <p:sldIdLst>
    <p:sldId id="256" r:id="rId6"/>
    <p:sldId id="1993219665" r:id="rId7"/>
    <p:sldId id="2146847690" r:id="rId8"/>
    <p:sldId id="2146847691" r:id="rId9"/>
    <p:sldId id="2146847692" r:id="rId10"/>
    <p:sldId id="2146847695" r:id="rId11"/>
    <p:sldId id="2146847694" r:id="rId12"/>
    <p:sldId id="258" r:id="rId13"/>
    <p:sldId id="2146847306" r:id="rId14"/>
    <p:sldId id="2146847684" r:id="rId15"/>
    <p:sldId id="261" r:id="rId16"/>
    <p:sldId id="260" r:id="rId17"/>
    <p:sldId id="1993219662" r:id="rId18"/>
    <p:sldId id="542" r:id="rId19"/>
    <p:sldId id="307" r:id="rId20"/>
    <p:sldId id="2146847303" r:id="rId21"/>
    <p:sldId id="2146847688" r:id="rId22"/>
    <p:sldId id="2146847689" r:id="rId23"/>
    <p:sldId id="509" r:id="rId24"/>
    <p:sldId id="510" r:id="rId25"/>
    <p:sldId id="511" r:id="rId26"/>
    <p:sldId id="1993219673" r:id="rId27"/>
    <p:sldId id="512" r:id="rId28"/>
    <p:sldId id="544" r:id="rId29"/>
    <p:sldId id="2146847686" r:id="rId30"/>
    <p:sldId id="1993219666" r:id="rId31"/>
    <p:sldId id="2146847693" r:id="rId32"/>
    <p:sldId id="538" r:id="rId33"/>
    <p:sldId id="539" r:id="rId34"/>
    <p:sldId id="522" r:id="rId35"/>
    <p:sldId id="21468476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F86115-DEB7-BE28-28FA-0E1CBBD97410}" name="Neeraja Bhavaraju" initials="NB" userId="YAUEsrkzw2eVrQcrmLy+/PJQFkQ9EE38x3IK5VGSvdE=" providerId="None"/>
  <p188:author id="{DD7B8025-08DB-20E9-2321-3C9F1363BF97}" name="Catherine Todd" initials="CT" userId="S::ctodd@fhi360.org::7668df1e-d256-4b7f-a777-4865a953c925" providerId="AD"/>
  <p188:author id="{BEB0D22A-9294-AE70-2E7E-4756727BF8F8}" name="Kathleen Shears" initials="KS" userId="S::KShears@fhi360.org::6694a3c8-9709-49a4-97f9-f83c96d5684a" providerId="AD"/>
  <p188:author id="{9C0FED39-D679-7E0C-5665-AA93C50A4E2D}" name="Isana Singh" initials="IS" userId="40MEgA9RwsJ84Q4r7IXriP3Ht+EYLO2xhhO91kgPryw=" providerId="None"/>
  <p188:author id="{9D584D3C-98FA-08DE-FA79-7EB609A8F69F}" name="Lilian Tutegyereize" initials="LT" userId="S::LTutegyereize@fhi360.org::272f852e-2ca1-4889-a6e2-92697f7d64dd" providerId="AD"/>
  <p188:author id="{3E09003E-9A44-954E-DB78-5853C63CAC0A}" name="isana@aftonbloom.com" initials="" userId="23edca2a0fec392d" providerId="Windows Live"/>
  <p188:author id="{458C2E47-2BAF-40D6-7A45-19C02FDCEC07}" name="Kristine Torjesen" initials="KT" userId="S::KTorjesen@fhi360.org::b33f106b-7c9a-411c-8845-be0f3091624f" providerId="AD"/>
  <p188:author id="{AA7C497C-FC6C-682A-1FB8-247E2E2115AC}" name="Olivia Meiners" initials="OM" userId="34b3c6203090258a" providerId="Windows Live"/>
  <p188:author id="{E4F20B82-C8BD-7017-E6C4-565409AA0AB3}" name="Chris Obermeyer" initials="CO" userId="S::CObermeyer@fhi360.org::f59cb17d-0206-436b-9fed-3d5a1bcd76d3" providerId="AD"/>
  <p188:author id="{6F9717A4-8703-956A-A6E1-6B7725D27C0D}" name=" " initials="" userId="S::olivia@aftonbloom.com::0d663236-18d5-48c3-8841-a882619342ab" providerId="AD"/>
  <p188:author id="{E3D403A9-8DC1-5B29-2675-5BF6424E6AE2}" name="Neeraja Bhavaraju" initials="NB" userId="8fef035578a96f3b" providerId="Windows Live"/>
  <p188:author id="{EBB5C5B4-77C0-3995-C6E5-86EFC77CE074}" name="Katie Schwartz" initials="KS" userId="S::KSchwartz@fhi360.org::b4babe39-de04-4206-95b2-c6026c8fda13" providerId="AD"/>
  <p188:author id="{F9C43ED9-1904-762C-49E7-CD288C18DBB4}" name="Olivia Meiners" initials="OM" userId="jyCdtje0YndVL/U1V+XBpvN+0rzv+5MVH0RJeXD336I=" providerId="None"/>
  <p188:author id="{4B2874D9-5E10-F1C4-3881-84FE339B8A39}" name="Adaobi Olisa" initials="AO" userId="S::adolisa@fhi360.org::52948554-974b-4d92-93e4-ab1d1139eede" providerId="AD"/>
  <p188:author id="{4B8BC5DB-B1EF-33BE-8A1D-3B9DFC615701}" name="Peter Michael Adamu" initials="PMA" userId="S::PMichael@fhi360.org::9b64ed31-9a6a-4df7-b26f-8db979413ba0" providerId="AD"/>
  <p188:author id="{8A0A9DDF-ACDA-2E9C-7EC1-754C6E0DC496}" name="Peter Michael Adamu" initials="PA" userId="S::pmichael@fhi360.org::9b64ed31-9a6a-4df7-b26f-8db979413b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4" clrIdx="0">
    <p:extLst>
      <p:ext uri="{19B8F6BF-5375-455C-9EA6-DF929625EA0E}">
        <p15:presenceInfo xmlns:p15="http://schemas.microsoft.com/office/powerpoint/2012/main" userId="34b3c6203090258a" providerId="Windows Live"/>
      </p:ext>
    </p:extLst>
  </p:cmAuthor>
  <p:cmAuthor id="2" name="Neeraja Bhavaraju" initials="NB" lastIdx="2" clrIdx="1">
    <p:extLst>
      <p:ext uri="{19B8F6BF-5375-455C-9EA6-DF929625EA0E}">
        <p15:presenceInfo xmlns:p15="http://schemas.microsoft.com/office/powerpoint/2012/main" userId="8fef035578a96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F58"/>
    <a:srgbClr val="AF3158"/>
    <a:srgbClr val="F8A977"/>
    <a:srgbClr val="AAC1CA"/>
    <a:srgbClr val="C3CD47"/>
    <a:srgbClr val="C3B3C9"/>
    <a:srgbClr val="635F59"/>
    <a:srgbClr val="DBE291"/>
    <a:srgbClr val="55626C"/>
    <a:srgbClr val="DE5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F9B48-253F-2869-5FE5-A1867E1C7CB5}" v="7" dt="2023-02-22T15:26:12.897"/>
    <p1510:client id="{7C91C498-0BAD-364D-A6B9-54B1B1DBE792}" v="2" dt="2023-02-22T16:19:14.984"/>
    <p1510:client id="{CB7493D9-CA38-836E-DFAB-19C2A1474181}" v="184" dt="2023-02-23T16:08:06.726"/>
    <p1510:client id="{D99BBF93-8F6A-74C9-C622-CE5AE4877927}" v="2" dt="2023-02-23T16:18:52.84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163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Meiners" userId="S::olivia_aftonbloom.com#ext#@fhi360web.onmicrosoft.com::0d663236-18d5-48c3-8841-a882619342ab" providerId="AD" clId="Web-{5F7F9B48-253F-2869-5FE5-A1867E1C7CB5}"/>
    <pc:docChg chg="modSld">
      <pc:chgData name="Olivia Meiners" userId="S::olivia_aftonbloom.com#ext#@fhi360web.onmicrosoft.com::0d663236-18d5-48c3-8841-a882619342ab" providerId="AD" clId="Web-{5F7F9B48-253F-2869-5FE5-A1867E1C7CB5}" dt="2023-02-22T15:26:12.897" v="6" actId="20577"/>
      <pc:docMkLst>
        <pc:docMk/>
      </pc:docMkLst>
      <pc:sldChg chg="modSp">
        <pc:chgData name="Olivia Meiners" userId="S::olivia_aftonbloom.com#ext#@fhi360web.onmicrosoft.com::0d663236-18d5-48c3-8841-a882619342ab" providerId="AD" clId="Web-{5F7F9B48-253F-2869-5FE5-A1867E1C7CB5}" dt="2023-02-22T15:26:12.897" v="6" actId="20577"/>
        <pc:sldMkLst>
          <pc:docMk/>
          <pc:sldMk cId="3230013365" sldId="2146847690"/>
        </pc:sldMkLst>
        <pc:spChg chg="mod">
          <ac:chgData name="Olivia Meiners" userId="S::olivia_aftonbloom.com#ext#@fhi360web.onmicrosoft.com::0d663236-18d5-48c3-8841-a882619342ab" providerId="AD" clId="Web-{5F7F9B48-253F-2869-5FE5-A1867E1C7CB5}" dt="2023-02-22T15:26:12.897" v="6" actId="20577"/>
          <ac:spMkLst>
            <pc:docMk/>
            <pc:sldMk cId="3230013365" sldId="2146847690"/>
            <ac:spMk id="8" creationId="{F7E14CE8-D83A-C35C-DE81-656C9B5E74C8}"/>
          </ac:spMkLst>
        </pc:spChg>
      </pc:sldChg>
    </pc:docChg>
  </pc:docChgLst>
  <pc:docChgLst>
    <pc:chgData name=" " userId="0d663236-18d5-48c3-8841-a882619342ab" providerId="ADAL" clId="{7C91C498-0BAD-364D-A6B9-54B1B1DBE792}"/>
    <pc:docChg chg="custSel modSld">
      <pc:chgData name=" " userId="0d663236-18d5-48c3-8841-a882619342ab" providerId="ADAL" clId="{7C91C498-0BAD-364D-A6B9-54B1B1DBE792}" dt="2023-02-23T12:19:25.554" v="136" actId="20577"/>
      <pc:docMkLst>
        <pc:docMk/>
      </pc:docMkLst>
      <pc:sldChg chg="modSp mod">
        <pc:chgData name=" " userId="0d663236-18d5-48c3-8841-a882619342ab" providerId="ADAL" clId="{7C91C498-0BAD-364D-A6B9-54B1B1DBE792}" dt="2023-02-22T16:22:31.473" v="28" actId="207"/>
        <pc:sldMkLst>
          <pc:docMk/>
          <pc:sldMk cId="3376746724" sldId="509"/>
        </pc:sldMkLst>
        <pc:graphicFrameChg chg="modGraphic">
          <ac:chgData name=" " userId="0d663236-18d5-48c3-8841-a882619342ab" providerId="ADAL" clId="{7C91C498-0BAD-364D-A6B9-54B1B1DBE792}" dt="2023-02-22T16:22:31.473" v="28" actId="207"/>
          <ac:graphicFrameMkLst>
            <pc:docMk/>
            <pc:sldMk cId="3376746724" sldId="509"/>
            <ac:graphicFrameMk id="8" creationId="{2555CF26-C16A-EC4B-B4AE-EFA16A1C24FD}"/>
          </ac:graphicFrameMkLst>
        </pc:graphicFrameChg>
      </pc:sldChg>
      <pc:sldChg chg="modSp mod">
        <pc:chgData name=" " userId="0d663236-18d5-48c3-8841-a882619342ab" providerId="ADAL" clId="{7C91C498-0BAD-364D-A6B9-54B1B1DBE792}" dt="2023-02-22T16:22:51.070" v="31" actId="207"/>
        <pc:sldMkLst>
          <pc:docMk/>
          <pc:sldMk cId="4097070660" sldId="510"/>
        </pc:sldMkLst>
        <pc:graphicFrameChg chg="modGraphic">
          <ac:chgData name=" " userId="0d663236-18d5-48c3-8841-a882619342ab" providerId="ADAL" clId="{7C91C498-0BAD-364D-A6B9-54B1B1DBE792}" dt="2023-02-22T16:22:51.070" v="31" actId="207"/>
          <ac:graphicFrameMkLst>
            <pc:docMk/>
            <pc:sldMk cId="4097070660" sldId="510"/>
            <ac:graphicFrameMk id="10" creationId="{1A592243-D314-204A-906A-FBFB2E561134}"/>
          </ac:graphicFrameMkLst>
        </pc:graphicFrameChg>
      </pc:sldChg>
      <pc:sldChg chg="modSp mod">
        <pc:chgData name=" " userId="0d663236-18d5-48c3-8841-a882619342ab" providerId="ADAL" clId="{7C91C498-0BAD-364D-A6B9-54B1B1DBE792}" dt="2023-02-22T16:23:07.086" v="34" actId="207"/>
        <pc:sldMkLst>
          <pc:docMk/>
          <pc:sldMk cId="3021515328" sldId="511"/>
        </pc:sldMkLst>
        <pc:graphicFrameChg chg="modGraphic">
          <ac:chgData name=" " userId="0d663236-18d5-48c3-8841-a882619342ab" providerId="ADAL" clId="{7C91C498-0BAD-364D-A6B9-54B1B1DBE792}" dt="2023-02-22T16:23:07.086" v="34" actId="207"/>
          <ac:graphicFrameMkLst>
            <pc:docMk/>
            <pc:sldMk cId="3021515328" sldId="511"/>
            <ac:graphicFrameMk id="10" creationId="{DC29CD12-E690-8E46-8217-727C353CC5AA}"/>
          </ac:graphicFrameMkLst>
        </pc:graphicFrameChg>
      </pc:sldChg>
      <pc:sldChg chg="modSp mod">
        <pc:chgData name=" " userId="0d663236-18d5-48c3-8841-a882619342ab" providerId="ADAL" clId="{7C91C498-0BAD-364D-A6B9-54B1B1DBE792}" dt="2023-02-22T16:23:42.131" v="43" actId="207"/>
        <pc:sldMkLst>
          <pc:docMk/>
          <pc:sldMk cId="3731359834" sldId="512"/>
        </pc:sldMkLst>
        <pc:graphicFrameChg chg="modGraphic">
          <ac:chgData name=" " userId="0d663236-18d5-48c3-8841-a882619342ab" providerId="ADAL" clId="{7C91C498-0BAD-364D-A6B9-54B1B1DBE792}" dt="2023-02-22T16:23:42.131" v="43" actId="207"/>
          <ac:graphicFrameMkLst>
            <pc:docMk/>
            <pc:sldMk cId="3731359834" sldId="512"/>
            <ac:graphicFrameMk id="11" creationId="{246E4831-5FDA-6648-B7CD-EFEE3C1DF093}"/>
          </ac:graphicFrameMkLst>
        </pc:graphicFrameChg>
      </pc:sldChg>
      <pc:sldChg chg="modSp mod">
        <pc:chgData name=" " userId="0d663236-18d5-48c3-8841-a882619342ab" providerId="ADAL" clId="{7C91C498-0BAD-364D-A6B9-54B1B1DBE792}" dt="2023-02-22T16:23:50.490" v="45" actId="207"/>
        <pc:sldMkLst>
          <pc:docMk/>
          <pc:sldMk cId="914413549" sldId="544"/>
        </pc:sldMkLst>
        <pc:graphicFrameChg chg="modGraphic">
          <ac:chgData name=" " userId="0d663236-18d5-48c3-8841-a882619342ab" providerId="ADAL" clId="{7C91C498-0BAD-364D-A6B9-54B1B1DBE792}" dt="2023-02-22T16:23:50.490" v="45" actId="207"/>
          <ac:graphicFrameMkLst>
            <pc:docMk/>
            <pc:sldMk cId="914413549" sldId="544"/>
            <ac:graphicFrameMk id="10" creationId="{C79B070E-CCC6-A54A-9188-059B491EC60C}"/>
          </ac:graphicFrameMkLst>
        </pc:graphicFrameChg>
      </pc:sldChg>
      <pc:sldChg chg="modSp mod">
        <pc:chgData name=" " userId="0d663236-18d5-48c3-8841-a882619342ab" providerId="ADAL" clId="{7C91C498-0BAD-364D-A6B9-54B1B1DBE792}" dt="2023-02-22T16:23:30.908" v="39" actId="207"/>
        <pc:sldMkLst>
          <pc:docMk/>
          <pc:sldMk cId="1643563930" sldId="1993219673"/>
        </pc:sldMkLst>
        <pc:graphicFrameChg chg="modGraphic">
          <ac:chgData name=" " userId="0d663236-18d5-48c3-8841-a882619342ab" providerId="ADAL" clId="{7C91C498-0BAD-364D-A6B9-54B1B1DBE792}" dt="2023-02-22T16:23:30.908" v="39" actId="207"/>
          <ac:graphicFrameMkLst>
            <pc:docMk/>
            <pc:sldMk cId="1643563930" sldId="1993219673"/>
            <ac:graphicFrameMk id="5" creationId="{513C7562-AD31-88C1-D967-3457629AC8B0}"/>
          </ac:graphicFrameMkLst>
        </pc:graphicFrameChg>
        <pc:graphicFrameChg chg="modGraphic">
          <ac:chgData name=" " userId="0d663236-18d5-48c3-8841-a882619342ab" providerId="ADAL" clId="{7C91C498-0BAD-364D-A6B9-54B1B1DBE792}" dt="2023-02-22T16:23:23.753" v="38" actId="207"/>
          <ac:graphicFrameMkLst>
            <pc:docMk/>
            <pc:sldMk cId="1643563930" sldId="1993219673"/>
            <ac:graphicFrameMk id="7" creationId="{1E5FDB78-DE28-9C18-078B-B32EEB547DCC}"/>
          </ac:graphicFrameMkLst>
        </pc:graphicFrameChg>
      </pc:sldChg>
      <pc:sldChg chg="modSp mod">
        <pc:chgData name=" " userId="0d663236-18d5-48c3-8841-a882619342ab" providerId="ADAL" clId="{7C91C498-0BAD-364D-A6B9-54B1B1DBE792}" dt="2023-02-22T16:21:07.371" v="23" actId="207"/>
        <pc:sldMkLst>
          <pc:docMk/>
          <pc:sldMk cId="0" sldId="2146847303"/>
        </pc:sldMkLst>
        <pc:spChg chg="mod">
          <ac:chgData name=" " userId="0d663236-18d5-48c3-8841-a882619342ab" providerId="ADAL" clId="{7C91C498-0BAD-364D-A6B9-54B1B1DBE792}" dt="2023-02-22T16:20:28.495" v="13" actId="207"/>
          <ac:spMkLst>
            <pc:docMk/>
            <pc:sldMk cId="0" sldId="2146847303"/>
            <ac:spMk id="22" creationId="{600D505B-03EC-58A5-38B1-FFB30EFA88D7}"/>
          </ac:spMkLst>
        </pc:spChg>
        <pc:spChg chg="mod">
          <ac:chgData name=" " userId="0d663236-18d5-48c3-8841-a882619342ab" providerId="ADAL" clId="{7C91C498-0BAD-364D-A6B9-54B1B1DBE792}" dt="2023-02-22T16:19:59.981" v="7" actId="207"/>
          <ac:spMkLst>
            <pc:docMk/>
            <pc:sldMk cId="0" sldId="2146847303"/>
            <ac:spMk id="23" creationId="{F76C373A-8954-CACB-5BC1-EE5A86E1637F}"/>
          </ac:spMkLst>
        </pc:spChg>
        <pc:spChg chg="mod">
          <ac:chgData name=" " userId="0d663236-18d5-48c3-8841-a882619342ab" providerId="ADAL" clId="{7C91C498-0BAD-364D-A6B9-54B1B1DBE792}" dt="2023-02-22T16:21:07.371" v="23" actId="207"/>
          <ac:spMkLst>
            <pc:docMk/>
            <pc:sldMk cId="0" sldId="2146847303"/>
            <ac:spMk id="24" creationId="{ED6EED5A-07C7-51CB-BF33-F0C77E6D1260}"/>
          </ac:spMkLst>
        </pc:spChg>
        <pc:graphicFrameChg chg="modGraphic">
          <ac:chgData name=" " userId="0d663236-18d5-48c3-8841-a882619342ab" providerId="ADAL" clId="{7C91C498-0BAD-364D-A6B9-54B1B1DBE792}" dt="2023-02-22T16:20:46.407" v="17" actId="207"/>
          <ac:graphicFrameMkLst>
            <pc:docMk/>
            <pc:sldMk cId="0" sldId="2146847303"/>
            <ac:graphicFrameMk id="247" creationId="{00000000-0000-0000-0000-000000000000}"/>
          </ac:graphicFrameMkLst>
        </pc:graphicFrameChg>
        <pc:graphicFrameChg chg="modGraphic">
          <ac:chgData name=" " userId="0d663236-18d5-48c3-8841-a882619342ab" providerId="ADAL" clId="{7C91C498-0BAD-364D-A6B9-54B1B1DBE792}" dt="2023-02-22T16:20:51.493" v="18" actId="207"/>
          <ac:graphicFrameMkLst>
            <pc:docMk/>
            <pc:sldMk cId="0" sldId="2146847303"/>
            <ac:graphicFrameMk id="248" creationId="{00000000-0000-0000-0000-000000000000}"/>
          </ac:graphicFrameMkLst>
        </pc:graphicFrameChg>
        <pc:graphicFrameChg chg="modGraphic">
          <ac:chgData name=" " userId="0d663236-18d5-48c3-8841-a882619342ab" providerId="ADAL" clId="{7C91C498-0BAD-364D-A6B9-54B1B1DBE792}" dt="2023-02-22T16:20:54.894" v="19" actId="207"/>
          <ac:graphicFrameMkLst>
            <pc:docMk/>
            <pc:sldMk cId="0" sldId="2146847303"/>
            <ac:graphicFrameMk id="249" creationId="{00000000-0000-0000-0000-000000000000}"/>
          </ac:graphicFrameMkLst>
        </pc:graphicFrameChg>
        <pc:graphicFrameChg chg="modGraphic">
          <ac:chgData name=" " userId="0d663236-18d5-48c3-8841-a882619342ab" providerId="ADAL" clId="{7C91C498-0BAD-364D-A6B9-54B1B1DBE792}" dt="2023-02-22T16:20:59.075" v="21" actId="207"/>
          <ac:graphicFrameMkLst>
            <pc:docMk/>
            <pc:sldMk cId="0" sldId="2146847303"/>
            <ac:graphicFrameMk id="250" creationId="{00000000-0000-0000-0000-000000000000}"/>
          </ac:graphicFrameMkLst>
        </pc:graphicFrameChg>
        <pc:graphicFrameChg chg="modGraphic">
          <ac:chgData name=" " userId="0d663236-18d5-48c3-8841-a882619342ab" providerId="ADAL" clId="{7C91C498-0BAD-364D-A6B9-54B1B1DBE792}" dt="2023-02-22T16:21:03.072" v="22" actId="207"/>
          <ac:graphicFrameMkLst>
            <pc:docMk/>
            <pc:sldMk cId="0" sldId="2146847303"/>
            <ac:graphicFrameMk id="251" creationId="{00000000-0000-0000-0000-000000000000}"/>
          </ac:graphicFrameMkLst>
        </pc:graphicFrameChg>
        <pc:graphicFrameChg chg="modGraphic">
          <ac:chgData name=" " userId="0d663236-18d5-48c3-8841-a882619342ab" providerId="ADAL" clId="{7C91C498-0BAD-364D-A6B9-54B1B1DBE792}" dt="2023-02-22T16:19:38.713" v="2" actId="207"/>
          <ac:graphicFrameMkLst>
            <pc:docMk/>
            <pc:sldMk cId="0" sldId="2146847303"/>
            <ac:graphicFrameMk id="268" creationId="{00000000-0000-0000-0000-000000000000}"/>
          </ac:graphicFrameMkLst>
        </pc:graphicFrameChg>
      </pc:sldChg>
      <pc:sldChg chg="modSp mod">
        <pc:chgData name=" " userId="0d663236-18d5-48c3-8841-a882619342ab" providerId="ADAL" clId="{7C91C498-0BAD-364D-A6B9-54B1B1DBE792}" dt="2023-02-23T12:19:25.554" v="136" actId="20577"/>
        <pc:sldMkLst>
          <pc:docMk/>
          <pc:sldMk cId="1860722262" sldId="2146847689"/>
        </pc:sldMkLst>
        <pc:spChg chg="mod">
          <ac:chgData name=" " userId="0d663236-18d5-48c3-8841-a882619342ab" providerId="ADAL" clId="{7C91C498-0BAD-364D-A6B9-54B1B1DBE792}" dt="2023-02-22T13:24:28.179" v="0" actId="13926"/>
          <ac:spMkLst>
            <pc:docMk/>
            <pc:sldMk cId="1860722262" sldId="2146847689"/>
            <ac:spMk id="13" creationId="{A8625527-8BD7-9840-B447-3CEBE21944BC}"/>
          </ac:spMkLst>
        </pc:spChg>
        <pc:spChg chg="mod">
          <ac:chgData name=" " userId="0d663236-18d5-48c3-8841-a882619342ab" providerId="ADAL" clId="{7C91C498-0BAD-364D-A6B9-54B1B1DBE792}" dt="2023-02-23T12:19:25.554" v="136" actId="20577"/>
          <ac:spMkLst>
            <pc:docMk/>
            <pc:sldMk cId="1860722262" sldId="2146847689"/>
            <ac:spMk id="14" creationId="{21506202-7ED3-9A48-9005-6AF0196FE3D0}"/>
          </ac:spMkLst>
        </pc:spChg>
      </pc:sldChg>
    </pc:docChg>
  </pc:docChgLst>
  <pc:docChgLst>
    <pc:chgData name="Katie Schwartz" userId="S::kschwartz@fhi360.org::b4babe39-de04-4206-95b2-c6026c8fda13" providerId="AD" clId="Web-{CB7493D9-CA38-836E-DFAB-19C2A1474181}"/>
    <pc:docChg chg="modSld">
      <pc:chgData name="Katie Schwartz" userId="S::kschwartz@fhi360.org::b4babe39-de04-4206-95b2-c6026c8fda13" providerId="AD" clId="Web-{CB7493D9-CA38-836E-DFAB-19C2A1474181}" dt="2023-02-23T16:08:06.726" v="183"/>
      <pc:docMkLst>
        <pc:docMk/>
      </pc:docMkLst>
      <pc:sldChg chg="modSp">
        <pc:chgData name="Katie Schwartz" userId="S::kschwartz@fhi360.org::b4babe39-de04-4206-95b2-c6026c8fda13" providerId="AD" clId="Web-{CB7493D9-CA38-836E-DFAB-19C2A1474181}" dt="2023-02-23T16:08:06.726" v="183"/>
        <pc:sldMkLst>
          <pc:docMk/>
          <pc:sldMk cId="4097070660" sldId="510"/>
        </pc:sldMkLst>
        <pc:graphicFrameChg chg="mod modGraphic">
          <ac:chgData name="Katie Schwartz" userId="S::kschwartz@fhi360.org::b4babe39-de04-4206-95b2-c6026c8fda13" providerId="AD" clId="Web-{CB7493D9-CA38-836E-DFAB-19C2A1474181}" dt="2023-02-23T16:08:06.726" v="183"/>
          <ac:graphicFrameMkLst>
            <pc:docMk/>
            <pc:sldMk cId="4097070660" sldId="510"/>
            <ac:graphicFrameMk id="10" creationId="{1A592243-D314-204A-906A-FBFB2E561134}"/>
          </ac:graphicFrameMkLst>
        </pc:graphicFrameChg>
      </pc:sldChg>
    </pc:docChg>
  </pc:docChgLst>
  <pc:docChgLst>
    <pc:chgData name="Olivia Meiners" userId="S::olivia_aftonbloom.com#ext#@fhi360web.onmicrosoft.com::0d663236-18d5-48c3-8841-a882619342ab" providerId="AD" clId="Web-{D99BBF93-8F6A-74C9-C622-CE5AE4877927}"/>
    <pc:docChg chg="modSld">
      <pc:chgData name="Olivia Meiners" userId="S::olivia_aftonbloom.com#ext#@fhi360web.onmicrosoft.com::0d663236-18d5-48c3-8841-a882619342ab" providerId="AD" clId="Web-{D99BBF93-8F6A-74C9-C622-CE5AE4877927}" dt="2023-02-23T16:18:52.846" v="1" actId="1076"/>
      <pc:docMkLst>
        <pc:docMk/>
      </pc:docMkLst>
      <pc:sldChg chg="modSp">
        <pc:chgData name="Olivia Meiners" userId="S::olivia_aftonbloom.com#ext#@fhi360web.onmicrosoft.com::0d663236-18d5-48c3-8841-a882619342ab" providerId="AD" clId="Web-{D99BBF93-8F6A-74C9-C622-CE5AE4877927}" dt="2023-02-23T16:18:52.846" v="1" actId="1076"/>
        <pc:sldMkLst>
          <pc:docMk/>
          <pc:sldMk cId="4097070660" sldId="510"/>
        </pc:sldMkLst>
        <pc:graphicFrameChg chg="mod">
          <ac:chgData name="Olivia Meiners" userId="S::olivia_aftonbloom.com#ext#@fhi360web.onmicrosoft.com::0d663236-18d5-48c3-8841-a882619342ab" providerId="AD" clId="Web-{D99BBF93-8F6A-74C9-C622-CE5AE4877927}" dt="2023-02-23T16:18:52.846" v="1" actId="1076"/>
          <ac:graphicFrameMkLst>
            <pc:docMk/>
            <pc:sldMk cId="4097070660" sldId="510"/>
            <ac:graphicFrameMk id="10" creationId="{1A592243-D314-204A-906A-FBFB2E56113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64A4A_40CB8BAF.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7FF64BC8_82104E4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HIV Prevalence Among Key and Priority Populations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217-4A99-8AFE-65893A2071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217-4A99-8AFE-65893A2071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217-4A99-8AFE-65893A2071C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217-4A99-8AFE-65893A2071C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217-4A99-8AFE-65893A2071C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217-4A99-8AFE-65893A2071C3}"/>
              </c:ext>
            </c:extLst>
          </c:dPt>
          <c:dLbls>
            <c:spPr>
              <a:noFill/>
              <a:ln>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lumMod val="50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BBFSW</c:v>
                </c:pt>
                <c:pt idx="1">
                  <c:v>NBBFSW</c:v>
                </c:pt>
                <c:pt idx="2">
                  <c:v>MSM</c:v>
                </c:pt>
                <c:pt idx="3">
                  <c:v>PWID</c:v>
                </c:pt>
                <c:pt idx="4">
                  <c:v>TGP</c:v>
                </c:pt>
                <c:pt idx="5">
                  <c:v>Other KP groups</c:v>
                </c:pt>
              </c:strCache>
            </c:strRef>
          </c:cat>
          <c:val>
            <c:numRef>
              <c:f>Sheet1!$B$2:$B$7</c:f>
              <c:numCache>
                <c:formatCode>General</c:formatCode>
                <c:ptCount val="6"/>
                <c:pt idx="0">
                  <c:v>0.17100000000000001</c:v>
                </c:pt>
                <c:pt idx="1">
                  <c:v>0.15</c:v>
                </c:pt>
                <c:pt idx="2">
                  <c:v>0.25</c:v>
                </c:pt>
                <c:pt idx="3">
                  <c:v>0.109</c:v>
                </c:pt>
                <c:pt idx="4">
                  <c:v>0.28799999999999998</c:v>
                </c:pt>
                <c:pt idx="5">
                  <c:v>3.2000000000000028E-2</c:v>
                </c:pt>
              </c:numCache>
            </c:numRef>
          </c:val>
          <c:extLst>
            <c:ext xmlns:c16="http://schemas.microsoft.com/office/drawing/2014/chart" uri="{C3380CC4-5D6E-409C-BE32-E72D297353CC}">
              <c16:uniqueId val="{00000000-E9CC-844E-823E-0ED1D48EE447}"/>
            </c:ext>
          </c:extLst>
        </c:ser>
        <c:dLbls>
          <c:dLblPos val="outEnd"/>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6493537548770953"/>
          <c:y val="2.774900486489588E-3"/>
          <c:w val="0.3148574715651728"/>
          <c:h val="0.997225099513510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29897813951108"/>
          <c:y val="0.12803162326910764"/>
          <c:w val="0.3085191134155299"/>
          <c:h val="0.80279117096764729"/>
        </c:manualLayout>
      </c:layout>
      <c:barChart>
        <c:barDir val="bar"/>
        <c:grouping val="percentStacked"/>
        <c:varyColors val="0"/>
        <c:ser>
          <c:idx val="0"/>
          <c:order val="0"/>
          <c:tx>
            <c:strRef>
              <c:f>Sheet1!$B$1</c:f>
              <c:strCache>
                <c:ptCount val="1"/>
                <c:pt idx="0">
                  <c:v>The experience was very easy for oral PrEP.</c:v>
                </c:pt>
              </c:strCache>
            </c:strRef>
          </c:tx>
          <c:spPr>
            <a:solidFill>
              <a:schemeClr val="accent5">
                <a:lumMod val="75000"/>
              </a:schemeClr>
            </a:solidFill>
          </c:spPr>
          <c:invertIfNegative val="0"/>
          <c:cat>
            <c:strRef>
              <c:f>Sheet1!$A$2:$A$9</c:f>
              <c:strCache>
                <c:ptCount val="8"/>
                <c:pt idx="0">
                  <c:v>Inclusion of oral PrEP in policy and guidelines</c:v>
                </c:pt>
                <c:pt idx="1">
                  <c:v>Adequate resources for program implementation and scale-up</c:v>
                </c:pt>
                <c:pt idx="2">
                  <c:v>Supply chain management (e.g., forecasting, quantification, procurement, and distribution)</c:v>
                </c:pt>
                <c:pt idx="3">
                  <c:v>Delivery of oral PrEP services within health facilities</c:v>
                </c:pt>
                <c:pt idx="4">
                  <c:v>Delivery of oral PrEP outside of health facilities (e.g., community-based models such as OSS or mobile clincis)</c:v>
                </c:pt>
                <c:pt idx="5">
                  <c:v>Awareness and acceptance of oral PrEP among potential PrEP users as well as their partners and families</c:v>
                </c:pt>
                <c:pt idx="6">
                  <c:v>Effective use of oral PrEP (e.g., retention and continuation)</c:v>
                </c:pt>
                <c:pt idx="7">
                  <c:v>Integration of oral PrEP in monitoring and health reporting systems</c:v>
                </c:pt>
              </c:strCache>
            </c:strRef>
          </c:cat>
          <c:val>
            <c:numRef>
              <c:f>Sheet1!$B$2:$B$9</c:f>
              <c:numCache>
                <c:formatCode>General</c:formatCode>
                <c:ptCount val="8"/>
                <c:pt idx="0">
                  <c:v>0.42859999999999998</c:v>
                </c:pt>
                <c:pt idx="1">
                  <c:v>0.28570000000000001</c:v>
                </c:pt>
                <c:pt idx="2">
                  <c:v>0</c:v>
                </c:pt>
                <c:pt idx="3">
                  <c:v>0.35709999999999997</c:v>
                </c:pt>
                <c:pt idx="4">
                  <c:v>0.42859999999999998</c:v>
                </c:pt>
                <c:pt idx="5">
                  <c:v>0.42859999999999998</c:v>
                </c:pt>
                <c:pt idx="6">
                  <c:v>0.1429</c:v>
                </c:pt>
                <c:pt idx="7">
                  <c:v>0.30769999999999997</c:v>
                </c:pt>
              </c:numCache>
            </c:numRef>
          </c:val>
          <c:extLst>
            <c:ext xmlns:c16="http://schemas.microsoft.com/office/drawing/2014/chart" uri="{C3380CC4-5D6E-409C-BE32-E72D297353CC}">
              <c16:uniqueId val="{00000000-48BD-884B-9E4D-D57D9D0A757F}"/>
            </c:ext>
          </c:extLst>
        </c:ser>
        <c:ser>
          <c:idx val="1"/>
          <c:order val="1"/>
          <c:tx>
            <c:strRef>
              <c:f>Sheet1!$C$1</c:f>
              <c:strCache>
                <c:ptCount val="1"/>
                <c:pt idx="0">
                  <c:v>The experience was somewhat easy for oral PrEP.</c:v>
                </c:pt>
              </c:strCache>
            </c:strRef>
          </c:tx>
          <c:spPr>
            <a:solidFill>
              <a:schemeClr val="accent5"/>
            </a:solidFill>
          </c:spPr>
          <c:invertIfNegative val="0"/>
          <c:cat>
            <c:strRef>
              <c:f>Sheet1!$A$2:$A$9</c:f>
              <c:strCache>
                <c:ptCount val="8"/>
                <c:pt idx="0">
                  <c:v>Inclusion of oral PrEP in policy and guidelines</c:v>
                </c:pt>
                <c:pt idx="1">
                  <c:v>Adequate resources for program implementation and scale-up</c:v>
                </c:pt>
                <c:pt idx="2">
                  <c:v>Supply chain management (e.g., forecasting, quantification, procurement, and distribution)</c:v>
                </c:pt>
                <c:pt idx="3">
                  <c:v>Delivery of oral PrEP services within health facilities</c:v>
                </c:pt>
                <c:pt idx="4">
                  <c:v>Delivery of oral PrEP outside of health facilities (e.g., community-based models such as OSS or mobile clincis)</c:v>
                </c:pt>
                <c:pt idx="5">
                  <c:v>Awareness and acceptance of oral PrEP among potential PrEP users as well as their partners and families</c:v>
                </c:pt>
                <c:pt idx="6">
                  <c:v>Effective use of oral PrEP (e.g., retention and continuation)</c:v>
                </c:pt>
                <c:pt idx="7">
                  <c:v>Integration of oral PrEP in monitoring and health reporting systems</c:v>
                </c:pt>
              </c:strCache>
            </c:strRef>
          </c:cat>
          <c:val>
            <c:numRef>
              <c:f>Sheet1!$C$2:$C$9</c:f>
              <c:numCache>
                <c:formatCode>General</c:formatCode>
                <c:ptCount val="8"/>
                <c:pt idx="0">
                  <c:v>0.28570000000000001</c:v>
                </c:pt>
                <c:pt idx="1">
                  <c:v>0.28570000000000001</c:v>
                </c:pt>
                <c:pt idx="2">
                  <c:v>0.21429999999999999</c:v>
                </c:pt>
                <c:pt idx="3">
                  <c:v>0.28570000000000001</c:v>
                </c:pt>
                <c:pt idx="4">
                  <c:v>0.35709999999999997</c:v>
                </c:pt>
                <c:pt idx="5">
                  <c:v>0.1429</c:v>
                </c:pt>
                <c:pt idx="6">
                  <c:v>0.42859999999999998</c:v>
                </c:pt>
                <c:pt idx="7">
                  <c:v>0.15379999999999999</c:v>
                </c:pt>
              </c:numCache>
            </c:numRef>
          </c:val>
          <c:extLst>
            <c:ext xmlns:c16="http://schemas.microsoft.com/office/drawing/2014/chart" uri="{C3380CC4-5D6E-409C-BE32-E72D297353CC}">
              <c16:uniqueId val="{00000001-48BD-884B-9E4D-D57D9D0A757F}"/>
            </c:ext>
          </c:extLst>
        </c:ser>
        <c:ser>
          <c:idx val="2"/>
          <c:order val="2"/>
          <c:tx>
            <c:strRef>
              <c:f>Sheet1!$D$1</c:f>
              <c:strCache>
                <c:ptCount val="1"/>
                <c:pt idx="0">
                  <c:v>Neutral, the experience was neither difficult nor easy.</c:v>
                </c:pt>
              </c:strCache>
            </c:strRef>
          </c:tx>
          <c:spPr>
            <a:solidFill>
              <a:schemeClr val="bg1">
                <a:lumMod val="75000"/>
              </a:schemeClr>
            </a:solidFill>
          </c:spPr>
          <c:invertIfNegative val="0"/>
          <c:cat>
            <c:strRef>
              <c:f>Sheet1!$A$2:$A$9</c:f>
              <c:strCache>
                <c:ptCount val="8"/>
                <c:pt idx="0">
                  <c:v>Inclusion of oral PrEP in policy and guidelines</c:v>
                </c:pt>
                <c:pt idx="1">
                  <c:v>Adequate resources for program implementation and scale-up</c:v>
                </c:pt>
                <c:pt idx="2">
                  <c:v>Supply chain management (e.g., forecasting, quantification, procurement, and distribution)</c:v>
                </c:pt>
                <c:pt idx="3">
                  <c:v>Delivery of oral PrEP services within health facilities</c:v>
                </c:pt>
                <c:pt idx="4">
                  <c:v>Delivery of oral PrEP outside of health facilities (e.g., community-based models such as OSS or mobile clincis)</c:v>
                </c:pt>
                <c:pt idx="5">
                  <c:v>Awareness and acceptance of oral PrEP among potential PrEP users as well as their partners and families</c:v>
                </c:pt>
                <c:pt idx="6">
                  <c:v>Effective use of oral PrEP (e.g., retention and continuation)</c:v>
                </c:pt>
                <c:pt idx="7">
                  <c:v>Integration of oral PrEP in monitoring and health reporting systems</c:v>
                </c:pt>
              </c:strCache>
            </c:strRef>
          </c:cat>
          <c:val>
            <c:numRef>
              <c:f>Sheet1!$D$2:$D$9</c:f>
              <c:numCache>
                <c:formatCode>General</c:formatCode>
                <c:ptCount val="8"/>
                <c:pt idx="0">
                  <c:v>0.21429999999999999</c:v>
                </c:pt>
                <c:pt idx="1">
                  <c:v>0</c:v>
                </c:pt>
                <c:pt idx="2">
                  <c:v>0.28570000000000001</c:v>
                </c:pt>
                <c:pt idx="3">
                  <c:v>0.1429</c:v>
                </c:pt>
                <c:pt idx="4">
                  <c:v>0</c:v>
                </c:pt>
                <c:pt idx="5">
                  <c:v>0.1429</c:v>
                </c:pt>
                <c:pt idx="6">
                  <c:v>7.1400000000000005E-2</c:v>
                </c:pt>
                <c:pt idx="7">
                  <c:v>0.23080000000000001</c:v>
                </c:pt>
              </c:numCache>
            </c:numRef>
          </c:val>
          <c:extLst>
            <c:ext xmlns:c16="http://schemas.microsoft.com/office/drawing/2014/chart" uri="{C3380CC4-5D6E-409C-BE32-E72D297353CC}">
              <c16:uniqueId val="{00000002-48BD-884B-9E4D-D57D9D0A757F}"/>
            </c:ext>
          </c:extLst>
        </c:ser>
        <c:ser>
          <c:idx val="3"/>
          <c:order val="3"/>
          <c:tx>
            <c:strRef>
              <c:f>Sheet1!$E$1</c:f>
              <c:strCache>
                <c:ptCount val="1"/>
                <c:pt idx="0">
                  <c:v>The experience was somewhat difficult for oral PrEP.</c:v>
                </c:pt>
              </c:strCache>
            </c:strRef>
          </c:tx>
          <c:spPr>
            <a:solidFill>
              <a:schemeClr val="accent2"/>
            </a:solidFill>
          </c:spPr>
          <c:invertIfNegative val="0"/>
          <c:cat>
            <c:strRef>
              <c:f>Sheet1!$A$2:$A$9</c:f>
              <c:strCache>
                <c:ptCount val="8"/>
                <c:pt idx="0">
                  <c:v>Inclusion of oral PrEP in policy and guidelines</c:v>
                </c:pt>
                <c:pt idx="1">
                  <c:v>Adequate resources for program implementation and scale-up</c:v>
                </c:pt>
                <c:pt idx="2">
                  <c:v>Supply chain management (e.g., forecasting, quantification, procurement, and distribution)</c:v>
                </c:pt>
                <c:pt idx="3">
                  <c:v>Delivery of oral PrEP services within health facilities</c:v>
                </c:pt>
                <c:pt idx="4">
                  <c:v>Delivery of oral PrEP outside of health facilities (e.g., community-based models such as OSS or mobile clincis)</c:v>
                </c:pt>
                <c:pt idx="5">
                  <c:v>Awareness and acceptance of oral PrEP among potential PrEP users as well as their partners and families</c:v>
                </c:pt>
                <c:pt idx="6">
                  <c:v>Effective use of oral PrEP (e.g., retention and continuation)</c:v>
                </c:pt>
                <c:pt idx="7">
                  <c:v>Integration of oral PrEP in monitoring and health reporting systems</c:v>
                </c:pt>
              </c:strCache>
            </c:strRef>
          </c:cat>
          <c:val>
            <c:numRef>
              <c:f>Sheet1!$E$2:$E$9</c:f>
              <c:numCache>
                <c:formatCode>General</c:formatCode>
                <c:ptCount val="8"/>
                <c:pt idx="0">
                  <c:v>7.1400000000000005E-2</c:v>
                </c:pt>
                <c:pt idx="1">
                  <c:v>0.35709999999999997</c:v>
                </c:pt>
                <c:pt idx="2">
                  <c:v>0.28570000000000001</c:v>
                </c:pt>
                <c:pt idx="3">
                  <c:v>0.21429999999999999</c:v>
                </c:pt>
                <c:pt idx="4">
                  <c:v>0.21429999999999999</c:v>
                </c:pt>
                <c:pt idx="5">
                  <c:v>0.21429999999999999</c:v>
                </c:pt>
                <c:pt idx="6">
                  <c:v>0.1429</c:v>
                </c:pt>
                <c:pt idx="7">
                  <c:v>0.15379999999999999</c:v>
                </c:pt>
              </c:numCache>
            </c:numRef>
          </c:val>
          <c:extLst>
            <c:ext xmlns:c16="http://schemas.microsoft.com/office/drawing/2014/chart" uri="{C3380CC4-5D6E-409C-BE32-E72D297353CC}">
              <c16:uniqueId val="{00000003-48BD-884B-9E4D-D57D9D0A757F}"/>
            </c:ext>
          </c:extLst>
        </c:ser>
        <c:ser>
          <c:idx val="4"/>
          <c:order val="4"/>
          <c:tx>
            <c:strRef>
              <c:f>Sheet1!$F$1</c:f>
              <c:strCache>
                <c:ptCount val="1"/>
                <c:pt idx="0">
                  <c:v>The experience was very difficult for oral PrEP.</c:v>
                </c:pt>
              </c:strCache>
            </c:strRef>
          </c:tx>
          <c:spPr>
            <a:solidFill>
              <a:schemeClr val="accent2">
                <a:lumMod val="75000"/>
              </a:schemeClr>
            </a:solidFill>
          </c:spPr>
          <c:invertIfNegative val="0"/>
          <c:cat>
            <c:strRef>
              <c:f>Sheet1!$A$2:$A$9</c:f>
              <c:strCache>
                <c:ptCount val="8"/>
                <c:pt idx="0">
                  <c:v>Inclusion of oral PrEP in policy and guidelines</c:v>
                </c:pt>
                <c:pt idx="1">
                  <c:v>Adequate resources for program implementation and scale-up</c:v>
                </c:pt>
                <c:pt idx="2">
                  <c:v>Supply chain management (e.g., forecasting, quantification, procurement, and distribution)</c:v>
                </c:pt>
                <c:pt idx="3">
                  <c:v>Delivery of oral PrEP services within health facilities</c:v>
                </c:pt>
                <c:pt idx="4">
                  <c:v>Delivery of oral PrEP outside of health facilities (e.g., community-based models such as OSS or mobile clincis)</c:v>
                </c:pt>
                <c:pt idx="5">
                  <c:v>Awareness and acceptance of oral PrEP among potential PrEP users as well as their partners and families</c:v>
                </c:pt>
                <c:pt idx="6">
                  <c:v>Effective use of oral PrEP (e.g., retention and continuation)</c:v>
                </c:pt>
                <c:pt idx="7">
                  <c:v>Integration of oral PrEP in monitoring and health reporting systems</c:v>
                </c:pt>
              </c:strCache>
            </c:strRef>
          </c:cat>
          <c:val>
            <c:numRef>
              <c:f>Sheet1!$F$2:$F$9</c:f>
              <c:numCache>
                <c:formatCode>General</c:formatCode>
                <c:ptCount val="8"/>
                <c:pt idx="0">
                  <c:v>0</c:v>
                </c:pt>
                <c:pt idx="1">
                  <c:v>7.1400000000000005E-2</c:v>
                </c:pt>
                <c:pt idx="2">
                  <c:v>7.1400000000000005E-2</c:v>
                </c:pt>
                <c:pt idx="3">
                  <c:v>0</c:v>
                </c:pt>
                <c:pt idx="4">
                  <c:v>0</c:v>
                </c:pt>
                <c:pt idx="5">
                  <c:v>7.1400000000000005E-2</c:v>
                </c:pt>
                <c:pt idx="6">
                  <c:v>0.21429999999999999</c:v>
                </c:pt>
                <c:pt idx="7">
                  <c:v>0</c:v>
                </c:pt>
              </c:numCache>
            </c:numRef>
          </c:val>
          <c:extLst>
            <c:ext xmlns:c16="http://schemas.microsoft.com/office/drawing/2014/chart" uri="{C3380CC4-5D6E-409C-BE32-E72D297353CC}">
              <c16:uniqueId val="{00000004-48BD-884B-9E4D-D57D9D0A757F}"/>
            </c:ext>
          </c:extLst>
        </c:ser>
        <c:ser>
          <c:idx val="5"/>
          <c:order val="5"/>
          <c:tx>
            <c:strRef>
              <c:f>Sheet1!$G$1</c:f>
              <c:strCache>
                <c:ptCount val="1"/>
                <c:pt idx="0">
                  <c:v>No opinion / opt out.</c:v>
                </c:pt>
              </c:strCache>
            </c:strRef>
          </c:tx>
          <c:spPr>
            <a:solidFill>
              <a:schemeClr val="bg1">
                <a:lumMod val="95000"/>
              </a:schemeClr>
            </a:solidFill>
          </c:spPr>
          <c:invertIfNegative val="0"/>
          <c:cat>
            <c:strRef>
              <c:f>Sheet1!$A$2:$A$9</c:f>
              <c:strCache>
                <c:ptCount val="8"/>
                <c:pt idx="0">
                  <c:v>Inclusion of oral PrEP in policy and guidelines</c:v>
                </c:pt>
                <c:pt idx="1">
                  <c:v>Adequate resources for program implementation and scale-up</c:v>
                </c:pt>
                <c:pt idx="2">
                  <c:v>Supply chain management (e.g., forecasting, quantification, procurement, and distribution)</c:v>
                </c:pt>
                <c:pt idx="3">
                  <c:v>Delivery of oral PrEP services within health facilities</c:v>
                </c:pt>
                <c:pt idx="4">
                  <c:v>Delivery of oral PrEP outside of health facilities (e.g., community-based models such as OSS or mobile clincis)</c:v>
                </c:pt>
                <c:pt idx="5">
                  <c:v>Awareness and acceptance of oral PrEP among potential PrEP users as well as their partners and families</c:v>
                </c:pt>
                <c:pt idx="6">
                  <c:v>Effective use of oral PrEP (e.g., retention and continuation)</c:v>
                </c:pt>
                <c:pt idx="7">
                  <c:v>Integration of oral PrEP in monitoring and health reporting systems</c:v>
                </c:pt>
              </c:strCache>
            </c:strRef>
          </c:cat>
          <c:val>
            <c:numRef>
              <c:f>Sheet1!$G$2:$G$9</c:f>
              <c:numCache>
                <c:formatCode>General</c:formatCode>
                <c:ptCount val="8"/>
                <c:pt idx="0">
                  <c:v>0</c:v>
                </c:pt>
                <c:pt idx="1">
                  <c:v>0</c:v>
                </c:pt>
                <c:pt idx="2">
                  <c:v>0.1429</c:v>
                </c:pt>
                <c:pt idx="3">
                  <c:v>0</c:v>
                </c:pt>
                <c:pt idx="4">
                  <c:v>0</c:v>
                </c:pt>
                <c:pt idx="5">
                  <c:v>0</c:v>
                </c:pt>
                <c:pt idx="6">
                  <c:v>0</c:v>
                </c:pt>
                <c:pt idx="7">
                  <c:v>0.15379999999999999</c:v>
                </c:pt>
              </c:numCache>
            </c:numRef>
          </c:val>
          <c:extLst>
            <c:ext xmlns:c16="http://schemas.microsoft.com/office/drawing/2014/chart" uri="{C3380CC4-5D6E-409C-BE32-E72D297353CC}">
              <c16:uniqueId val="{00000005-48BD-884B-9E4D-D57D9D0A757F}"/>
            </c:ext>
          </c:extLst>
        </c:ser>
        <c:dLbls>
          <c:showLegendKey val="0"/>
          <c:showVal val="0"/>
          <c:showCatName val="0"/>
          <c:showSerName val="0"/>
          <c:showPercent val="0"/>
          <c:showBubbleSize val="0"/>
        </c:dLbls>
        <c:gapWidth val="55"/>
        <c:overlap val="100"/>
        <c:axId val="2068027336"/>
        <c:axId val="2113994440"/>
      </c:barChart>
      <c:catAx>
        <c:axId val="2068027336"/>
        <c:scaling>
          <c:orientation val="maxMin"/>
        </c:scaling>
        <c:delete val="0"/>
        <c:axPos val="l"/>
        <c:numFmt formatCode="General" sourceLinked="0"/>
        <c:majorTickMark val="none"/>
        <c:minorTickMark val="none"/>
        <c:tickLblPos val="low"/>
        <c:spPr>
          <a:ln>
            <a:solidFill>
              <a:srgbClr val="7F7F7F"/>
            </a:solidFill>
          </a:ln>
        </c:spPr>
        <c:txPr>
          <a:bodyPr/>
          <a:lstStyle/>
          <a:p>
            <a:pPr>
              <a:defRPr sz="1600" b="0">
                <a:solidFill>
                  <a:schemeClr val="tx1">
                    <a:lumMod val="50000"/>
                  </a:schemeClr>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none"/>
        <c:minorTickMark val="none"/>
        <c:tickLblPos val="nextTo"/>
        <c:spPr>
          <a:ln>
            <a:solidFill>
              <a:srgbClr val="7F7F7F"/>
            </a:solidFill>
          </a:ln>
        </c:spPr>
        <c:txPr>
          <a:bodyPr/>
          <a:lstStyle/>
          <a:p>
            <a:pPr>
              <a:defRPr sz="1000" b="0">
                <a:solidFill>
                  <a:schemeClr val="tx1">
                    <a:lumMod val="50000"/>
                  </a:schemeClr>
                </a:solidFill>
              </a:defRPr>
            </a:pPr>
            <a:endParaRPr lang="en-US"/>
          </a:p>
        </c:txPr>
        <c:crossAx val="2068027336"/>
        <c:crosses val="max"/>
        <c:crossBetween val="between"/>
      </c:valAx>
    </c:plotArea>
    <c:legend>
      <c:legendPos val="r"/>
      <c:layout>
        <c:manualLayout>
          <c:xMode val="edge"/>
          <c:yMode val="edge"/>
          <c:x val="0.77642903248466821"/>
          <c:y val="0.14016822692043848"/>
          <c:w val="0.21612423937578118"/>
          <c:h val="0.84508943527785918"/>
        </c:manualLayout>
      </c:layout>
      <c:overlay val="0"/>
      <c:txPr>
        <a:bodyPr/>
        <a:lstStyle/>
        <a:p>
          <a:pPr>
            <a:defRPr sz="1400" b="0">
              <a:solidFill>
                <a:schemeClr val="tx1">
                  <a:lumMod val="50000"/>
                </a:schemeClr>
              </a:solidFill>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0E09F-6676-0A44-B301-0357FC044A44}" type="datetimeFigureOut">
              <a:rPr lang="en-CH" smtClean="0"/>
              <a:t>02/23/2023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9CF4D7-2CDB-D041-8793-CFDD66484A54}" type="slidenum">
              <a:rPr lang="en-CH" smtClean="0"/>
              <a:t>‹#›</a:t>
            </a:fld>
            <a:endParaRPr lang="en-CH"/>
          </a:p>
        </p:txBody>
      </p:sp>
    </p:spTree>
    <p:extLst>
      <p:ext uri="{BB962C8B-B14F-4D97-AF65-F5344CB8AC3E}">
        <p14:creationId xmlns:p14="http://schemas.microsoft.com/office/powerpoint/2010/main" val="107215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MOSAIC, the term “women” is inclusive of individuals assigned female at birth of any gender identity or individuals assigned male at birth who identify as women.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CA4EA-9574-4D9A-970A-04272D51A8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076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143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72" name="Google Shape;3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6797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91" name="Google Shape;39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958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10" name="Google Shape;4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2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093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29" name="Google Shape;42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28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49" name="Google Shape;4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970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CF4D7-2CDB-D041-8793-CFDD66484A54}" type="slidenum">
              <a:rPr lang="en-CH" smtClean="0"/>
              <a:t>25</a:t>
            </a:fld>
            <a:endParaRPr lang="en-CH"/>
          </a:p>
        </p:txBody>
      </p:sp>
    </p:spTree>
    <p:extLst>
      <p:ext uri="{BB962C8B-B14F-4D97-AF65-F5344CB8AC3E}">
        <p14:creationId xmlns:p14="http://schemas.microsoft.com/office/powerpoint/2010/main" val="181488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478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marR="0" lvl="0" indent="0" algn="l" defTabSz="914400" rtl="0" eaLnBrk="1" fontAlgn="auto" latinLnBrk="0" hangingPunct="1">
              <a:lnSpc>
                <a:spcPct val="110000"/>
              </a:lnSpc>
              <a:spcBef>
                <a:spcPts val="0"/>
              </a:spcBef>
              <a:spcAft>
                <a:spcPts val="600"/>
              </a:spcAft>
              <a:buClr>
                <a:srgbClr val="E0A141"/>
              </a:buClr>
              <a:buSzTx/>
              <a:buFontTx/>
              <a:buNone/>
              <a:tabLst/>
              <a:defRPr/>
            </a:pPr>
            <a:r>
              <a:rPr kumimoji="0" lang="en-US" sz="1200" b="0" i="0" u="none" strike="noStrike" kern="1200" cap="none" spc="2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Promote a </a:t>
            </a:r>
            <a:r>
              <a:rPr kumimoji="0" lang="en-US" sz="1200" b="1" i="0" u="none" strike="noStrike" kern="1200" cap="none" spc="20" normalizeH="0" baseline="0" noProof="0">
                <a:ln>
                  <a:noFill/>
                </a:ln>
                <a:solidFill>
                  <a:srgbClr val="DE9F3B"/>
                </a:solidFill>
                <a:effectLst/>
                <a:uLnTx/>
                <a:uFillTx/>
                <a:latin typeface="Poppins" pitchFamily="2" charset="77"/>
                <a:ea typeface="Roboto" panose="02000000000000000000" pitchFamily="2" charset="0"/>
                <a:cs typeface="Poppins" pitchFamily="2" charset="77"/>
              </a:rPr>
              <a:t>user-centered approach </a:t>
            </a:r>
            <a:r>
              <a:rPr kumimoji="0" lang="en-US" sz="1200" b="0" i="0" u="none" strike="noStrike" kern="1200" cap="none" spc="2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in which the needs and preferences of users — especially adolescent girls and young women (AGYW) — are understood and addressed in product introduction and scale-up.</a:t>
            </a:r>
          </a:p>
          <a:p>
            <a:pPr marL="6350" marR="0" lvl="0" indent="0" algn="l" defTabSz="914400" rtl="0" eaLnBrk="1" fontAlgn="auto" latinLnBrk="0" hangingPunct="1">
              <a:lnSpc>
                <a:spcPct val="110000"/>
              </a:lnSpc>
              <a:spcBef>
                <a:spcPts val="0"/>
              </a:spcBef>
              <a:spcAft>
                <a:spcPts val="600"/>
              </a:spcAft>
              <a:buClr>
                <a:srgbClr val="E0A141"/>
              </a:buClr>
              <a:buSzTx/>
              <a:buFontTx/>
              <a:buNone/>
              <a:tabLst/>
              <a:defRPr/>
            </a:pPr>
            <a:endParaRPr kumimoji="0" lang="en-US" sz="1200" b="0" i="0" u="none" strike="noStrike" kern="1200" cap="none" spc="20" normalizeH="0" baseline="0" noProof="0">
              <a:ln>
                <a:noFill/>
              </a:ln>
              <a:solidFill>
                <a:srgbClr val="FFFFFF"/>
              </a:solidFill>
              <a:effectLst/>
              <a:uLnTx/>
              <a:uFillTx/>
              <a:latin typeface="Poppins" pitchFamily="2" charset="77"/>
              <a:ea typeface="Roboto" panose="02000000000000000000" pitchFamily="2" charset="0"/>
              <a:cs typeface="Poppins" pitchFamily="2" charset="77"/>
            </a:endParaRPr>
          </a:p>
          <a:p>
            <a:pPr marL="6350" marR="0" lvl="0" indent="0" algn="l" defTabSz="914400" rtl="0" eaLnBrk="1" fontAlgn="auto" latinLnBrk="0" hangingPunct="1">
              <a:lnSpc>
                <a:spcPct val="110000"/>
              </a:lnSpc>
              <a:spcBef>
                <a:spcPts val="0"/>
              </a:spcBef>
              <a:spcAft>
                <a:spcPts val="600"/>
              </a:spcAft>
              <a:buClr>
                <a:srgbClr val="E0A141"/>
              </a:buClr>
              <a:buSzTx/>
              <a:buFontTx/>
              <a:buNone/>
              <a:tabLst/>
              <a:defRPr/>
            </a:pPr>
            <a:r>
              <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Conduct </a:t>
            </a:r>
            <a:r>
              <a:rPr kumimoji="0" lang="en-US" sz="1200" b="1" i="0" u="none" strike="noStrike" kern="1200" cap="none" spc="20" normalizeH="0" baseline="0" noProof="0">
                <a:ln>
                  <a:noFill/>
                </a:ln>
                <a:solidFill>
                  <a:srgbClr val="DE9F3B"/>
                </a:solidFill>
                <a:effectLst/>
                <a:uLnTx/>
                <a:uFillTx/>
                <a:latin typeface="Poppins" pitchFamily="2" charset="77"/>
                <a:ea typeface="Calibri" panose="020F0502020204030204" pitchFamily="34" charset="0"/>
                <a:cs typeface="Poppins" pitchFamily="2" charset="77"/>
              </a:rPr>
              <a:t>research to expand the evidence base</a:t>
            </a:r>
            <a:r>
              <a:rPr kumimoji="0" lang="en-US" sz="1200" b="0" i="0" u="none" strike="noStrike" kern="1200" cap="none" spc="20" normalizeH="0" baseline="0" noProof="0">
                <a:ln>
                  <a:noFill/>
                </a:ln>
                <a:solidFill>
                  <a:srgbClr val="DE9F3B"/>
                </a:solidFill>
                <a:effectLst/>
                <a:uLnTx/>
                <a:uFillTx/>
                <a:latin typeface="Poppins" pitchFamily="2" charset="77"/>
                <a:ea typeface="Calibri" panose="020F0502020204030204" pitchFamily="34" charset="0"/>
                <a:cs typeface="Poppins" pitchFamily="2" charset="77"/>
              </a:rPr>
              <a:t> </a:t>
            </a:r>
            <a:r>
              <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on how to effectively enhance product availability, acceptability, uptake, and effective use.</a:t>
            </a:r>
          </a:p>
          <a:p>
            <a:pPr marL="6350" marR="0" lvl="0" indent="0" algn="l" defTabSz="914400" rtl="0" eaLnBrk="1" fontAlgn="auto" latinLnBrk="0" hangingPunct="1">
              <a:lnSpc>
                <a:spcPct val="110000"/>
              </a:lnSpc>
              <a:spcBef>
                <a:spcPts val="0"/>
              </a:spcBef>
              <a:spcAft>
                <a:spcPts val="600"/>
              </a:spcAft>
              <a:buClr>
                <a:srgbClr val="E0A141"/>
              </a:buClr>
              <a:buSzTx/>
              <a:buFontTx/>
              <a:buNone/>
              <a:tabLst/>
              <a:defRPr/>
            </a:pPr>
            <a:endPar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endParaRPr>
          </a:p>
          <a:p>
            <a:pPr marL="6350" marR="0" lvl="0" indent="0" algn="l" defTabSz="914400" rtl="0" eaLnBrk="1" fontAlgn="auto" latinLnBrk="0" hangingPunct="1">
              <a:lnSpc>
                <a:spcPct val="110000"/>
              </a:lnSpc>
              <a:spcBef>
                <a:spcPts val="0"/>
              </a:spcBef>
              <a:spcAft>
                <a:spcPts val="600"/>
              </a:spcAft>
              <a:buClr>
                <a:srgbClr val="E0A141"/>
              </a:buClr>
              <a:buSzTx/>
              <a:buFontTx/>
              <a:buNone/>
              <a:tabLst/>
              <a:defRPr/>
            </a:pPr>
            <a:r>
              <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Coordinate and provide technical assistance to global, national, and subnational stakeholders to </a:t>
            </a:r>
            <a:r>
              <a:rPr kumimoji="0" lang="en-US" sz="1200" b="1" i="0" u="none" strike="noStrike" kern="1200" cap="none" spc="20" normalizeH="0" baseline="0" noProof="0">
                <a:ln>
                  <a:noFill/>
                </a:ln>
                <a:solidFill>
                  <a:srgbClr val="DE9F3B"/>
                </a:solidFill>
                <a:effectLst/>
                <a:uLnTx/>
                <a:uFillTx/>
                <a:latin typeface="Poppins" pitchFamily="2" charset="77"/>
                <a:ea typeface="Calibri" panose="020F0502020204030204" pitchFamily="34" charset="0"/>
                <a:cs typeface="Poppins" pitchFamily="2" charset="77"/>
              </a:rPr>
              <a:t>expedite product introduction</a:t>
            </a:r>
            <a:r>
              <a:rPr kumimoji="0" lang="en-US" sz="1200" b="0" i="0" u="none" strike="noStrike" kern="1200" cap="none" spc="20" normalizeH="0" baseline="0" noProof="0">
                <a:ln>
                  <a:noFill/>
                </a:ln>
                <a:solidFill>
                  <a:srgbClr val="DE9F3B"/>
                </a:solidFill>
                <a:effectLst/>
                <a:uLnTx/>
                <a:uFillTx/>
                <a:latin typeface="Poppins" pitchFamily="2" charset="77"/>
                <a:ea typeface="Calibri" panose="020F0502020204030204" pitchFamily="34" charset="0"/>
                <a:cs typeface="Poppins" pitchFamily="2" charset="77"/>
              </a:rPr>
              <a:t> </a:t>
            </a:r>
            <a:r>
              <a:rPr kumimoji="0" lang="en-US" sz="1200" b="1" i="0" u="none" strike="noStrike" kern="1200" cap="none" spc="20" normalizeH="0" baseline="0" noProof="0">
                <a:ln>
                  <a:noFill/>
                </a:ln>
                <a:solidFill>
                  <a:srgbClr val="DE9F3B"/>
                </a:solidFill>
                <a:effectLst/>
                <a:uLnTx/>
                <a:uFillTx/>
                <a:latin typeface="Poppins" pitchFamily="2" charset="77"/>
                <a:ea typeface="Calibri" panose="020F0502020204030204" pitchFamily="34" charset="0"/>
                <a:cs typeface="Poppins" pitchFamily="2" charset="77"/>
              </a:rPr>
              <a:t>in policy and programs</a:t>
            </a:r>
            <a:r>
              <a:rPr kumimoji="0" lang="en-US" sz="1200" b="1"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 </a:t>
            </a:r>
            <a:r>
              <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by addressing issues related to regulatory review, policy development, resource mobilization, supply chain, delivery models and platforms, </a:t>
            </a:r>
            <a:r>
              <a:rPr kumimoji="0" lang="en-US" sz="1200" b="0" i="0" u="none" strike="noStrike" kern="1200" cap="none" spc="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monitoring and evaluation, surveillance, </a:t>
            </a:r>
            <a:r>
              <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and demand generation.</a:t>
            </a:r>
          </a:p>
          <a:p>
            <a:pPr marL="6350" marR="0" lvl="0" indent="0" algn="l" defTabSz="914400" rtl="0" eaLnBrk="1" fontAlgn="auto" latinLnBrk="0" hangingPunct="1">
              <a:lnSpc>
                <a:spcPct val="110000"/>
              </a:lnSpc>
              <a:spcBef>
                <a:spcPts val="0"/>
              </a:spcBef>
              <a:spcAft>
                <a:spcPts val="600"/>
              </a:spcAft>
              <a:buClr>
                <a:srgbClr val="E0A141"/>
              </a:buClr>
              <a:buSzTx/>
              <a:buFontTx/>
              <a:buNone/>
              <a:tabLst/>
              <a:defRPr/>
            </a:pPr>
            <a:endParaRPr kumimoji="0" lang="en-US" sz="1200" b="0" i="0" u="none" strike="noStrike" kern="1200" cap="none" spc="0" normalizeH="0" baseline="0" noProof="0">
              <a:ln>
                <a:noFill/>
              </a:ln>
              <a:solidFill>
                <a:srgbClr val="FFFFFF"/>
              </a:solidFill>
              <a:effectLst/>
              <a:uLnTx/>
              <a:uFillTx/>
              <a:latin typeface="Poppins" pitchFamily="2" charset="77"/>
              <a:ea typeface="Calibri" panose="020F0502020204030204" pitchFamily="34" charset="0"/>
              <a:cs typeface="Poppins" pitchFamily="2" charset="77"/>
            </a:endParaRPr>
          </a:p>
          <a:p>
            <a:pPr marL="6350" marR="0" lvl="0" indent="0" algn="l" defTabSz="914400" rtl="0" eaLnBrk="1" fontAlgn="auto" latinLnBrk="0" hangingPunct="1">
              <a:lnSpc>
                <a:spcPct val="110000"/>
              </a:lnSpc>
              <a:spcBef>
                <a:spcPts val="0"/>
              </a:spcBef>
              <a:spcAft>
                <a:spcPts val="600"/>
              </a:spcAft>
              <a:buClr>
                <a:srgbClr val="E0A141"/>
              </a:buClr>
              <a:buSzTx/>
              <a:buFontTx/>
              <a:buNone/>
              <a:tabLst/>
              <a:defRPr/>
            </a:pPr>
            <a:r>
              <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Implement </a:t>
            </a:r>
            <a:r>
              <a:rPr kumimoji="0" lang="en-US" sz="1200" b="1" i="0" u="none" strike="noStrike" kern="1200" cap="none" spc="20" normalizeH="0" baseline="0" noProof="0">
                <a:ln>
                  <a:noFill/>
                </a:ln>
                <a:solidFill>
                  <a:srgbClr val="DE9F3B"/>
                </a:solidFill>
                <a:effectLst/>
                <a:uLnTx/>
                <a:uFillTx/>
                <a:latin typeface="Poppins" pitchFamily="2" charset="77"/>
                <a:ea typeface="Calibri" panose="020F0502020204030204" pitchFamily="34" charset="0"/>
                <a:cs typeface="Poppins" pitchFamily="2" charset="77"/>
              </a:rPr>
              <a:t>research utilization </a:t>
            </a:r>
            <a:r>
              <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activities and establish mechanisms for </a:t>
            </a:r>
            <a:r>
              <a:rPr kumimoji="0" lang="en-US" sz="1200" b="1" i="0" u="none" strike="noStrike" kern="1200" cap="none" spc="20" normalizeH="0" baseline="0" noProof="0">
                <a:ln>
                  <a:noFill/>
                </a:ln>
                <a:solidFill>
                  <a:srgbClr val="DE9F3B"/>
                </a:solidFill>
                <a:effectLst/>
                <a:uLnTx/>
                <a:uFillTx/>
                <a:latin typeface="Poppins" pitchFamily="2" charset="77"/>
                <a:ea typeface="Calibri" panose="020F0502020204030204" pitchFamily="34" charset="0"/>
                <a:cs typeface="Poppins" pitchFamily="2" charset="77"/>
              </a:rPr>
              <a:t>rapid, effective knowledge exchange</a:t>
            </a:r>
            <a:r>
              <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 among key stakeholders to facilitate application of existing and emerging evidence on product introduction in policy and programs.</a:t>
            </a:r>
          </a:p>
          <a:p>
            <a:pPr marL="6350" marR="0" lvl="0" indent="0" algn="l" defTabSz="914400" rtl="0" eaLnBrk="1" fontAlgn="auto" latinLnBrk="0" hangingPunct="1">
              <a:lnSpc>
                <a:spcPct val="110000"/>
              </a:lnSpc>
              <a:spcBef>
                <a:spcPts val="0"/>
              </a:spcBef>
              <a:spcAft>
                <a:spcPts val="600"/>
              </a:spcAft>
              <a:buClr>
                <a:srgbClr val="E0A141"/>
              </a:buClr>
              <a:buSzTx/>
              <a:buFontTx/>
              <a:buNone/>
              <a:tabLst/>
              <a:defRPr/>
            </a:pPr>
            <a:endParaRPr kumimoji="0" lang="en-US" sz="1200" b="0" i="0" u="none" strike="noStrike" kern="1200" cap="none" spc="0" normalizeH="0" baseline="0" noProof="0">
              <a:ln>
                <a:noFill/>
              </a:ln>
              <a:solidFill>
                <a:srgbClr val="FFFFFF"/>
              </a:solidFill>
              <a:effectLst/>
              <a:uLnTx/>
              <a:uFillTx/>
              <a:latin typeface="Poppins" pitchFamily="2" charset="77"/>
              <a:ea typeface="Calibri" panose="020F0502020204030204" pitchFamily="34" charset="0"/>
              <a:cs typeface="Poppins" pitchFamily="2" charset="77"/>
            </a:endParaRPr>
          </a:p>
          <a:p>
            <a:pPr marL="6350" marR="0" lvl="0" indent="0" algn="l" defTabSz="914400" rtl="0" eaLnBrk="1" fontAlgn="auto" latinLnBrk="0" hangingPunct="1">
              <a:lnSpc>
                <a:spcPct val="110000"/>
              </a:lnSpc>
              <a:spcBef>
                <a:spcPts val="0"/>
              </a:spcBef>
              <a:spcAft>
                <a:spcPts val="600"/>
              </a:spcAft>
              <a:buClr>
                <a:srgbClr val="E0A141"/>
              </a:buClr>
              <a:buSzTx/>
              <a:buFontTx/>
              <a:buNone/>
              <a:tabLst/>
              <a:defRPr/>
            </a:pPr>
            <a:r>
              <a:rPr kumimoji="0" lang="en-US" sz="1200" b="1" i="0" u="none" strike="noStrike" kern="1200" cap="none" spc="20" normalizeH="0" baseline="0" noProof="0">
                <a:ln>
                  <a:noFill/>
                </a:ln>
                <a:solidFill>
                  <a:srgbClr val="DE9F3B"/>
                </a:solidFill>
                <a:effectLst/>
                <a:uLnTx/>
                <a:uFillTx/>
                <a:latin typeface="Poppins" pitchFamily="2" charset="77"/>
                <a:ea typeface="Calibri" panose="020F0502020204030204" pitchFamily="34" charset="0"/>
                <a:cs typeface="Poppins" pitchFamily="2" charset="77"/>
              </a:rPr>
              <a:t>Strengthen and sustain local partner capacity</a:t>
            </a:r>
            <a:r>
              <a:rPr kumimoji="0" lang="en-US" sz="1200" b="0" i="0" u="none" strike="noStrike" kern="1200" cap="none" spc="20" normalizeH="0" baseline="0" noProof="0">
                <a:ln>
                  <a:noFill/>
                </a:ln>
                <a:solidFill>
                  <a:srgbClr val="DE9F3B"/>
                </a:solidFill>
                <a:effectLst/>
                <a:uLnTx/>
                <a:uFillTx/>
                <a:latin typeface="Poppins" pitchFamily="2" charset="77"/>
                <a:ea typeface="Calibri" panose="020F0502020204030204" pitchFamily="34" charset="0"/>
                <a:cs typeface="Poppins" pitchFamily="2" charset="77"/>
              </a:rPr>
              <a:t> </a:t>
            </a:r>
            <a:r>
              <a:rPr kumimoji="0" lang="en-US" sz="1200" b="0" i="0" u="none" strike="noStrike" kern="1200" cap="none" spc="20" normalizeH="0" baseline="0" noProof="0">
                <a:ln>
                  <a:noFill/>
                </a:ln>
                <a:solidFill>
                  <a:srgbClr val="FFFFFF"/>
                </a:solidFill>
                <a:effectLst/>
                <a:uLnTx/>
                <a:uFillTx/>
                <a:latin typeface="Poppins" pitchFamily="2" charset="77"/>
                <a:ea typeface="Calibri" panose="020F0502020204030204" pitchFamily="34" charset="0"/>
                <a:cs typeface="Poppins" pitchFamily="2" charset="77"/>
              </a:rPr>
              <a:t>to advocate for, design, and implement high-quality product introduction activities and research.</a:t>
            </a:r>
            <a:endParaRPr kumimoji="0" lang="en-US" sz="1200" b="0" i="0" u="none" strike="noStrike" kern="1200" cap="none" spc="0" normalizeH="0" baseline="0" noProof="0">
              <a:ln>
                <a:noFill/>
              </a:ln>
              <a:solidFill>
                <a:srgbClr val="FFFFFF"/>
              </a:solidFill>
              <a:effectLst/>
              <a:uLnTx/>
              <a:uFillTx/>
              <a:latin typeface="Poppins" pitchFamily="2" charset="77"/>
              <a:ea typeface="Calibri" panose="020F0502020204030204" pitchFamily="34" charset="0"/>
              <a:cs typeface="Poppins" pitchFamily="2" charset="77"/>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B8FD4-42DC-42DF-99FE-339C9BAAE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96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CF4D7-2CDB-D041-8793-CFDD66484A54}" type="slidenum">
              <a:rPr lang="en-CH" smtClean="0"/>
              <a:t>9</a:t>
            </a:fld>
            <a:endParaRPr lang="en-CH"/>
          </a:p>
        </p:txBody>
      </p:sp>
    </p:spTree>
    <p:extLst>
      <p:ext uri="{BB962C8B-B14F-4D97-AF65-F5344CB8AC3E}">
        <p14:creationId xmlns:p14="http://schemas.microsoft.com/office/powerpoint/2010/main" val="36456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3e222aa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83e222aa5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rgbClr val="FFFFFF"/>
              </a:highlight>
            </a:endParaRPr>
          </a:p>
        </p:txBody>
      </p:sp>
    </p:spTree>
    <p:extLst>
      <p:ext uri="{BB962C8B-B14F-4D97-AF65-F5344CB8AC3E}">
        <p14:creationId xmlns:p14="http://schemas.microsoft.com/office/powerpoint/2010/main" val="386579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3e222aa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83e222aa5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21" name="Google Shape;32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963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244" name="Google Shape;2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www.linkedin.com/in/mosaic-consortium-86682b22a/" TargetMode="External"/><Relationship Id="rId3" Type="http://schemas.openxmlformats.org/officeDocument/2006/relationships/image" Target="../media/image16.jpeg"/><Relationship Id="rId7" Type="http://schemas.openxmlformats.org/officeDocument/2006/relationships/hyperlink" Target="https://twitter.com/MOSAICproj" TargetMode="External"/><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hyperlink" Target="https://www.fhi360.org/projects/maximizing-options-advance-informed-choice-hiv-prevention-mosaic" TargetMode="External"/><Relationship Id="rId4" Type="http://schemas.openxmlformats.org/officeDocument/2006/relationships/image" Target="../media/image17.jpeg"/><Relationship Id="rId9" Type="http://schemas.openxmlformats.org/officeDocument/2006/relationships/hyperlink" Target="https://www.mosaicproject.blog/"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8.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0.jpe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2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hyperlink" Target="https://www.linkedin.com/in/mosaic-consortium-86682b22a/" TargetMode="External"/><Relationship Id="rId3" Type="http://schemas.openxmlformats.org/officeDocument/2006/relationships/image" Target="../media/image16.jpeg"/><Relationship Id="rId7" Type="http://schemas.openxmlformats.org/officeDocument/2006/relationships/hyperlink" Target="https://twitter.com/MOSAICproj" TargetMode="External"/><Relationship Id="rId2" Type="http://schemas.openxmlformats.org/officeDocument/2006/relationships/image" Target="../media/image31.jpeg"/><Relationship Id="rId1" Type="http://schemas.openxmlformats.org/officeDocument/2006/relationships/slideMaster" Target="../slideMasters/slideMaster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hyperlink" Target="https://www.fhi360.org/projects/maximizing-options-advance-informed-choice-hiv-prevention-mosaic" TargetMode="External"/><Relationship Id="rId4" Type="http://schemas.openxmlformats.org/officeDocument/2006/relationships/image" Target="../media/image17.jpeg"/><Relationship Id="rId9" Type="http://schemas.openxmlformats.org/officeDocument/2006/relationships/hyperlink" Target="https://www.mosaicproject.blog/" TargetMode="Externa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31.jpeg"/><Relationship Id="rId1" Type="http://schemas.openxmlformats.org/officeDocument/2006/relationships/slideMaster" Target="../slideMasters/slideMaster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36.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8F54F-975F-4B47-B428-5E4CB9F2AE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02436" y="5704012"/>
            <a:ext cx="1867191" cy="529139"/>
          </a:xfrm>
          <a:prstGeom prst="rect">
            <a:avLst/>
          </a:prstGeom>
        </p:spPr>
      </p:pic>
      <p:sp>
        <p:nvSpPr>
          <p:cNvPr id="2" name="Title 1">
            <a:extLst>
              <a:ext uri="{FF2B5EF4-FFF2-40B4-BE49-F238E27FC236}">
                <a16:creationId xmlns:a16="http://schemas.microsoft.com/office/drawing/2014/main" id="{6770063B-6453-2A42-8D03-76AE5EA5A98B}"/>
              </a:ext>
            </a:extLst>
          </p:cNvPr>
          <p:cNvSpPr>
            <a:spLocks noGrp="1"/>
          </p:cNvSpPr>
          <p:nvPr>
            <p:ph type="ctrTitle" hasCustomPrompt="1"/>
          </p:nvPr>
        </p:nvSpPr>
        <p:spPr>
          <a:xfrm>
            <a:off x="0" y="997648"/>
            <a:ext cx="10026502" cy="2006840"/>
          </a:xfrm>
        </p:spPr>
        <p:txBody>
          <a:bodyPr lIns="1371600" rIns="685800" anchor="b">
            <a:normAutofit/>
          </a:bodyPr>
          <a:lstStyle>
            <a:lvl1pPr algn="l">
              <a:defRPr sz="4200" b="0" i="0">
                <a:solidFill>
                  <a:schemeClr val="bg1"/>
                </a:solidFill>
                <a:latin typeface="Poppins SemiBold" pitchFamily="2" charset="77"/>
                <a:ea typeface="Roboto" panose="02000000000000000000" pitchFamily="2" charset="0"/>
                <a:cs typeface="Poppins SemiBold" pitchFamily="2" charset="77"/>
              </a:defRPr>
            </a:lvl1pPr>
          </a:lstStyle>
          <a:p>
            <a:r>
              <a:rPr lang="en-US"/>
              <a:t>Add Presentation Title Here</a:t>
            </a:r>
            <a:br>
              <a:rPr lang="en-US"/>
            </a:br>
            <a:r>
              <a:rPr lang="en-US"/>
              <a:t>Add Presentation Title Here</a:t>
            </a:r>
          </a:p>
        </p:txBody>
      </p:sp>
      <p:sp>
        <p:nvSpPr>
          <p:cNvPr id="3" name="Subtitle 2">
            <a:extLst>
              <a:ext uri="{FF2B5EF4-FFF2-40B4-BE49-F238E27FC236}">
                <a16:creationId xmlns:a16="http://schemas.microsoft.com/office/drawing/2014/main" id="{377053FB-3181-5D49-BE63-400BC05649CF}"/>
              </a:ext>
            </a:extLst>
          </p:cNvPr>
          <p:cNvSpPr>
            <a:spLocks noGrp="1"/>
          </p:cNvSpPr>
          <p:nvPr>
            <p:ph type="subTitle" idx="1" hasCustomPrompt="1"/>
          </p:nvPr>
        </p:nvSpPr>
        <p:spPr>
          <a:xfrm>
            <a:off x="0" y="3484714"/>
            <a:ext cx="10026502" cy="1655762"/>
          </a:xfrm>
        </p:spPr>
        <p:txBody>
          <a:bodyPr lIns="1371600">
            <a:normAutofit/>
          </a:bodyPr>
          <a:lstStyle>
            <a:lvl1pPr marL="0" indent="0" algn="l">
              <a:spcBef>
                <a:spcPts val="400"/>
              </a:spcBef>
              <a:buNone/>
              <a:defRPr sz="1600" b="0" i="0" cap="all" spc="250" baseline="0">
                <a:solidFill>
                  <a:schemeClr val="bg1"/>
                </a:solidFill>
                <a:latin typeface="Poppins" pitchFamily="2" charset="77"/>
                <a:ea typeface="Roboto" panose="02000000000000000000" pitchFamily="2" charset="0"/>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Presentation Subtitle Here</a:t>
            </a:r>
          </a:p>
          <a:p>
            <a:r>
              <a:rPr lang="en-US"/>
              <a:t>Name, Affiliation</a:t>
            </a:r>
          </a:p>
          <a:p>
            <a:r>
              <a:rPr lang="en-US"/>
              <a:t>Date</a:t>
            </a:r>
          </a:p>
        </p:txBody>
      </p:sp>
      <p:pic>
        <p:nvPicPr>
          <p:cNvPr id="14" name="Picture 13">
            <a:extLst>
              <a:ext uri="{FF2B5EF4-FFF2-40B4-BE49-F238E27FC236}">
                <a16:creationId xmlns:a16="http://schemas.microsoft.com/office/drawing/2014/main" id="{B020C297-0AAB-3641-83C6-4EA8E63A6A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1105" y="5698612"/>
            <a:ext cx="1877087" cy="563126"/>
          </a:xfrm>
          <a:prstGeom prst="rect">
            <a:avLst/>
          </a:prstGeom>
        </p:spPr>
      </p:pic>
      <p:pic>
        <p:nvPicPr>
          <p:cNvPr id="6" name="Picture 5">
            <a:extLst>
              <a:ext uri="{FF2B5EF4-FFF2-40B4-BE49-F238E27FC236}">
                <a16:creationId xmlns:a16="http://schemas.microsoft.com/office/drawing/2014/main" id="{35EEA26A-F7EE-0E44-9B56-2BB651D52C8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343250" y="5592995"/>
            <a:ext cx="1311049" cy="879250"/>
          </a:xfrm>
          <a:prstGeom prst="rect">
            <a:avLst/>
          </a:prstGeom>
        </p:spPr>
      </p:pic>
      <p:pic>
        <p:nvPicPr>
          <p:cNvPr id="7" name="Picture 6">
            <a:extLst>
              <a:ext uri="{FF2B5EF4-FFF2-40B4-BE49-F238E27FC236}">
                <a16:creationId xmlns:a16="http://schemas.microsoft.com/office/drawing/2014/main" id="{A4BD8C1A-C263-5940-B184-E4430A6DBB1C}"/>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12192000" cy="5235548"/>
          </a:xfrm>
          <a:prstGeom prst="rect">
            <a:avLst/>
          </a:prstGeom>
        </p:spPr>
      </p:pic>
    </p:spTree>
    <p:extLst>
      <p:ext uri="{BB962C8B-B14F-4D97-AF65-F5344CB8AC3E}">
        <p14:creationId xmlns:p14="http://schemas.microsoft.com/office/powerpoint/2010/main" val="54103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C2E576-8369-45BC-A089-0B31C7F1303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7" name="Content Placeholder 2">
            <a:extLst>
              <a:ext uri="{FF2B5EF4-FFF2-40B4-BE49-F238E27FC236}">
                <a16:creationId xmlns:a16="http://schemas.microsoft.com/office/drawing/2014/main" id="{F56A08E6-2B96-4F88-B6EB-F6B8ADFF82D6}"/>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56CEC55-2F1E-6044-9EB3-5169B0354CE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328116"/>
            <a:ext cx="289560" cy="868680"/>
          </a:xfrm>
          <a:prstGeom prst="rect">
            <a:avLst/>
          </a:prstGeom>
        </p:spPr>
      </p:pic>
    </p:spTree>
    <p:extLst>
      <p:ext uri="{BB962C8B-B14F-4D97-AF65-F5344CB8AC3E}">
        <p14:creationId xmlns:p14="http://schemas.microsoft.com/office/powerpoint/2010/main" val="306719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7B1B3EC-872B-4194-A0DB-1BDA946FB219}"/>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E015CB24-8436-4EEF-A592-7C06AD8B32B5}"/>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6FD3F024-36A0-426B-A8DC-BC1B10A4E3B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7" name="Picture 6">
            <a:extLst>
              <a:ext uri="{FF2B5EF4-FFF2-40B4-BE49-F238E27FC236}">
                <a16:creationId xmlns:a16="http://schemas.microsoft.com/office/drawing/2014/main" id="{C63DEE15-209E-DB4F-A3B4-176A3D7B784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328116"/>
            <a:ext cx="289560" cy="868680"/>
          </a:xfrm>
          <a:prstGeom prst="rect">
            <a:avLst/>
          </a:prstGeom>
        </p:spPr>
      </p:pic>
    </p:spTree>
    <p:extLst>
      <p:ext uri="{BB962C8B-B14F-4D97-AF65-F5344CB8AC3E}">
        <p14:creationId xmlns:p14="http://schemas.microsoft.com/office/powerpoint/2010/main" val="202171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C25052-BA82-416E-8995-D25156506233}"/>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6" name="Content Placeholder 2">
            <a:extLst>
              <a:ext uri="{FF2B5EF4-FFF2-40B4-BE49-F238E27FC236}">
                <a16:creationId xmlns:a16="http://schemas.microsoft.com/office/drawing/2014/main" id="{12607E55-5539-4E64-B48A-CA7163A62299}"/>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A3ADC89-C532-6A48-861E-623CE8D873E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666014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169E144-BFE2-4CC2-BE63-EAD3E30B0AAC}"/>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B71E526-EFDA-4787-8B6A-FAB888784F3C}"/>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CC519C8-34B2-4606-9A3B-B2B6A3865438}"/>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8" name="Picture 7">
            <a:extLst>
              <a:ext uri="{FF2B5EF4-FFF2-40B4-BE49-F238E27FC236}">
                <a16:creationId xmlns:a16="http://schemas.microsoft.com/office/drawing/2014/main" id="{F0486663-A4B7-224A-9F1B-A559958B68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24338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498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0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29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53B96F-08DD-469C-9F8C-D31ACBFAA87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3290529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ink">
    <p:bg>
      <p:bgPr>
        <a:solidFill>
          <a:srgbClr val="F5EBE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30B7A9-3A89-6E4C-ADF6-FA23B9E6469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390397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Gold">
    <p:bg>
      <p:bgPr>
        <a:solidFill>
          <a:srgbClr val="FDFAF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4B6B67-225D-474B-A9EC-88515CA904BB}"/>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284931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Photo-Pink">
    <p:spTree>
      <p:nvGrpSpPr>
        <p:cNvPr id="1" name=""/>
        <p:cNvGrpSpPr/>
        <p:nvPr/>
      </p:nvGrpSpPr>
      <p:grpSpPr>
        <a:xfrm>
          <a:off x="0" y="0"/>
          <a:ext cx="0" cy="0"/>
          <a:chOff x="0" y="0"/>
          <a:chExt cx="0" cy="0"/>
        </a:xfrm>
      </p:grpSpPr>
      <p:pic>
        <p:nvPicPr>
          <p:cNvPr id="4" name="Picture 3" descr="A picture containing person&#10;&#10;Description automatically generated">
            <a:extLst>
              <a:ext uri="{FF2B5EF4-FFF2-40B4-BE49-F238E27FC236}">
                <a16:creationId xmlns:a16="http://schemas.microsoft.com/office/drawing/2014/main" id="{FB42B8FD-185E-4B6D-A5CA-2D63B3B242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1D119E19-727D-2E44-BB4B-70C0D12CB5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4"/>
            <a:ext cx="1816442" cy="2832533"/>
          </a:xfrm>
          <a:prstGeom prst="round2SameRect">
            <a:avLst>
              <a:gd name="adj1" fmla="val 50000"/>
              <a:gd name="adj2" fmla="val 0"/>
            </a:avLst>
          </a:prstGeom>
          <a:solidFill>
            <a:srgbClr val="AF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chorCtr="0">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5870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5E129-83E0-3A46-AF56-E1BAEB2554D6}"/>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2BEC4E15-C116-494F-8973-B0A3AC1146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210934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Pink">
    <p:bg>
      <p:bgPr>
        <a:solidFill>
          <a:srgbClr val="F5EBEE"/>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C2EEB0-D3B9-B449-BE0E-901ADF190C7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5" name="Picture 4">
            <a:extLst>
              <a:ext uri="{FF2B5EF4-FFF2-40B4-BE49-F238E27FC236}">
                <a16:creationId xmlns:a16="http://schemas.microsoft.com/office/drawing/2014/main" id="{3A826244-D0F4-534A-BC18-CD9FF88DCAB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962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Gold">
    <p:bg>
      <p:bgPr>
        <a:solidFill>
          <a:srgbClr val="FDFAF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17282B-4C54-3F4D-9CDA-5B7D607EA0B9}"/>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2B4AA313-5773-7240-A76F-5E3C4D33F2D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216" y="328116"/>
            <a:ext cx="289560" cy="868680"/>
          </a:xfrm>
          <a:prstGeom prst="rect">
            <a:avLst/>
          </a:prstGeom>
        </p:spPr>
      </p:pic>
    </p:spTree>
    <p:extLst>
      <p:ext uri="{BB962C8B-B14F-4D97-AF65-F5344CB8AC3E}">
        <p14:creationId xmlns:p14="http://schemas.microsoft.com/office/powerpoint/2010/main" val="802447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eal">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5E129-83E0-3A46-AF56-E1BAEB2554D6}"/>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2BEC4E15-C116-494F-8973-B0A3AC1146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61270227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5C8800-B6EF-A145-A1F1-96E4FF516797}"/>
              </a:ext>
            </a:extLst>
          </p:cNvPr>
          <p:cNvSpPr>
            <a:spLocks noGrp="1"/>
          </p:cNvSpPr>
          <p:nvPr>
            <p:ph type="title" hasCustomPrompt="1"/>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Chart Title</a:t>
            </a:r>
          </a:p>
        </p:txBody>
      </p:sp>
    </p:spTree>
    <p:extLst>
      <p:ext uri="{BB962C8B-B14F-4D97-AF65-F5344CB8AC3E}">
        <p14:creationId xmlns:p14="http://schemas.microsoft.com/office/powerpoint/2010/main" val="92854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eet the T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78A47C4-1320-9047-8046-FA0DB1A98318}"/>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Meet the Team</a:t>
            </a:r>
          </a:p>
        </p:txBody>
      </p:sp>
      <p:sp>
        <p:nvSpPr>
          <p:cNvPr id="3" name="Title 2">
            <a:extLst>
              <a:ext uri="{FF2B5EF4-FFF2-40B4-BE49-F238E27FC236}">
                <a16:creationId xmlns:a16="http://schemas.microsoft.com/office/drawing/2014/main" id="{F9081981-A8F1-6145-84E9-A6A60567441C}"/>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solidFill>
                  <a:schemeClr val="accent1"/>
                </a:solidFill>
              </a:rPr>
              <a:t>Meet the Team</a:t>
            </a:r>
          </a:p>
        </p:txBody>
      </p:sp>
    </p:spTree>
    <p:extLst>
      <p:ext uri="{BB962C8B-B14F-4D97-AF65-F5344CB8AC3E}">
        <p14:creationId xmlns:p14="http://schemas.microsoft.com/office/powerpoint/2010/main" val="1099665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y Connected – Comple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Stay Connected</a:t>
            </a:r>
          </a:p>
        </p:txBody>
      </p:sp>
      <p:pic>
        <p:nvPicPr>
          <p:cNvPr id="41" name="Picture 40">
            <a:extLst>
              <a:ext uri="{FF2B5EF4-FFF2-40B4-BE49-F238E27FC236}">
                <a16:creationId xmlns:a16="http://schemas.microsoft.com/office/drawing/2014/main" id="{00A91F30-25A2-BD43-AF85-91E13726DD1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17860" y="1863000"/>
            <a:ext cx="787625" cy="793170"/>
          </a:xfrm>
          <a:prstGeom prst="rect">
            <a:avLst/>
          </a:prstGeom>
        </p:spPr>
      </p:pic>
      <p:sp>
        <p:nvSpPr>
          <p:cNvPr id="44" name="Oval 43">
            <a:extLst>
              <a:ext uri="{FF2B5EF4-FFF2-40B4-BE49-F238E27FC236}">
                <a16:creationId xmlns:a16="http://schemas.microsoft.com/office/drawing/2014/main" id="{71E0AF84-C5EF-2248-9C14-A58466C45827}"/>
              </a:ext>
            </a:extLst>
          </p:cNvPr>
          <p:cNvSpPr>
            <a:spLocks noChangeAspect="1"/>
          </p:cNvSpPr>
          <p:nvPr userDrawn="1"/>
        </p:nvSpPr>
        <p:spPr>
          <a:xfrm>
            <a:off x="764930" y="1814014"/>
            <a:ext cx="893484" cy="893484"/>
          </a:xfrm>
          <a:prstGeom prst="ellipse">
            <a:avLst/>
          </a:prstGeom>
          <a:noFill/>
          <a:ln w="19050">
            <a:solidFill>
              <a:srgbClr val="0E8389">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AC55BD36-5B92-B549-88FD-BCA0EC5A3327}"/>
              </a:ext>
            </a:extLst>
          </p:cNvPr>
          <p:cNvGrpSpPr/>
          <p:nvPr userDrawn="1"/>
        </p:nvGrpSpPr>
        <p:grpSpPr>
          <a:xfrm>
            <a:off x="764930" y="2851251"/>
            <a:ext cx="893484" cy="893484"/>
            <a:chOff x="764930" y="2292326"/>
            <a:chExt cx="685498" cy="685498"/>
          </a:xfrm>
        </p:grpSpPr>
        <p:pic>
          <p:nvPicPr>
            <p:cNvPr id="40" name="Picture 39">
              <a:extLst>
                <a:ext uri="{FF2B5EF4-FFF2-40B4-BE49-F238E27FC236}">
                  <a16:creationId xmlns:a16="http://schemas.microsoft.com/office/drawing/2014/main" id="{312645D2-0245-7345-9683-C6264B423EBD}"/>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05538" y="2332934"/>
              <a:ext cx="604282" cy="604282"/>
            </a:xfrm>
            <a:prstGeom prst="rect">
              <a:avLst/>
            </a:prstGeom>
          </p:spPr>
        </p:pic>
        <p:sp>
          <p:nvSpPr>
            <p:cNvPr id="46" name="Oval 45">
              <a:extLst>
                <a:ext uri="{FF2B5EF4-FFF2-40B4-BE49-F238E27FC236}">
                  <a16:creationId xmlns:a16="http://schemas.microsoft.com/office/drawing/2014/main" id="{AC6CCBD5-3D75-FF49-B33C-69C56340B94C}"/>
                </a:ext>
              </a:extLst>
            </p:cNvPr>
            <p:cNvSpPr>
              <a:spLocks noChangeAspect="1"/>
            </p:cNvSpPr>
            <p:nvPr userDrawn="1"/>
          </p:nvSpPr>
          <p:spPr>
            <a:xfrm>
              <a:off x="764930" y="2292326"/>
              <a:ext cx="685498" cy="685498"/>
            </a:xfrm>
            <a:prstGeom prst="ellipse">
              <a:avLst/>
            </a:prstGeom>
            <a:noFill/>
            <a:ln w="19050">
              <a:solidFill>
                <a:srgbClr val="E0A141">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8" name="Group 7">
            <a:extLst>
              <a:ext uri="{FF2B5EF4-FFF2-40B4-BE49-F238E27FC236}">
                <a16:creationId xmlns:a16="http://schemas.microsoft.com/office/drawing/2014/main" id="{D637A571-F790-1241-B29A-C45690576F1E}"/>
              </a:ext>
            </a:extLst>
          </p:cNvPr>
          <p:cNvGrpSpPr/>
          <p:nvPr userDrawn="1"/>
        </p:nvGrpSpPr>
        <p:grpSpPr>
          <a:xfrm>
            <a:off x="764930" y="3888488"/>
            <a:ext cx="893484" cy="893484"/>
            <a:chOff x="764930" y="3118638"/>
            <a:chExt cx="685498" cy="685498"/>
          </a:xfrm>
        </p:grpSpPr>
        <p:pic>
          <p:nvPicPr>
            <p:cNvPr id="39" name="Picture 38">
              <a:extLst>
                <a:ext uri="{FF2B5EF4-FFF2-40B4-BE49-F238E27FC236}">
                  <a16:creationId xmlns:a16="http://schemas.microsoft.com/office/drawing/2014/main" id="{8886BECB-1720-F941-9B5F-14C8AA3309DD}"/>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05538" y="3159248"/>
              <a:ext cx="604282" cy="604282"/>
            </a:xfrm>
            <a:prstGeom prst="rect">
              <a:avLst/>
            </a:prstGeom>
          </p:spPr>
        </p:pic>
        <p:sp>
          <p:nvSpPr>
            <p:cNvPr id="48" name="Oval 47">
              <a:extLst>
                <a:ext uri="{FF2B5EF4-FFF2-40B4-BE49-F238E27FC236}">
                  <a16:creationId xmlns:a16="http://schemas.microsoft.com/office/drawing/2014/main" id="{923C9BA7-8275-AC4A-9B92-414B34A85424}"/>
                </a:ext>
              </a:extLst>
            </p:cNvPr>
            <p:cNvSpPr>
              <a:spLocks noChangeAspect="1"/>
            </p:cNvSpPr>
            <p:nvPr userDrawn="1"/>
          </p:nvSpPr>
          <p:spPr>
            <a:xfrm>
              <a:off x="764930" y="3118638"/>
              <a:ext cx="685498" cy="685498"/>
            </a:xfrm>
            <a:prstGeom prst="ellipse">
              <a:avLst/>
            </a:prstGeom>
            <a:noFill/>
            <a:ln w="19050">
              <a:solidFill>
                <a:srgbClr val="AF315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4925725"/>
            <a:ext cx="893484" cy="893484"/>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13" name="Rectangle 12">
            <a:extLst>
              <a:ext uri="{FF2B5EF4-FFF2-40B4-BE49-F238E27FC236}">
                <a16:creationId xmlns:a16="http://schemas.microsoft.com/office/drawing/2014/main" id="{1D319E76-BDA6-A24B-BA88-F6CAE192FA84}"/>
              </a:ext>
            </a:extLst>
          </p:cNvPr>
          <p:cNvSpPr/>
          <p:nvPr userDrawn="1"/>
        </p:nvSpPr>
        <p:spPr>
          <a:xfrm>
            <a:off x="1828824" y="1982586"/>
            <a:ext cx="2285819" cy="523220"/>
          </a:xfrm>
          <a:prstGeom prst="rect">
            <a:avLst/>
          </a:prstGeom>
        </p:spPr>
        <p:txBody>
          <a:bodyPr wrap="none">
            <a:spAutoFit/>
          </a:bodyPr>
          <a:lstStyle/>
          <a:p>
            <a:pPr lvl="0"/>
            <a:r>
              <a:rPr lang="en-US" sz="2800" b="0" u="none">
                <a:solidFill>
                  <a:srgbClr val="635F59"/>
                </a:solidFill>
                <a:hlinkClick r:id="rId7"/>
              </a:rPr>
              <a:t>@MOSAICproj</a:t>
            </a:r>
            <a:endParaRPr lang="en-US" sz="2800" b="0" u="none">
              <a:solidFill>
                <a:srgbClr val="635F59"/>
              </a:solidFill>
            </a:endParaRPr>
          </a:p>
        </p:txBody>
      </p:sp>
      <p:sp>
        <p:nvSpPr>
          <p:cNvPr id="35" name="Rectangle 34">
            <a:extLst>
              <a:ext uri="{FF2B5EF4-FFF2-40B4-BE49-F238E27FC236}">
                <a16:creationId xmlns:a16="http://schemas.microsoft.com/office/drawing/2014/main" id="{3EA867C9-5934-F14B-8BAF-8C87043A8986}"/>
              </a:ext>
            </a:extLst>
          </p:cNvPr>
          <p:cNvSpPr/>
          <p:nvPr userDrawn="1"/>
        </p:nvSpPr>
        <p:spPr>
          <a:xfrm>
            <a:off x="1828824" y="3026594"/>
            <a:ext cx="2682401" cy="523220"/>
          </a:xfrm>
          <a:prstGeom prst="rect">
            <a:avLst/>
          </a:prstGeom>
        </p:spPr>
        <p:txBody>
          <a:bodyPr wrap="none">
            <a:spAutoFit/>
          </a:bodyPr>
          <a:lstStyle/>
          <a:p>
            <a:pPr lvl="0"/>
            <a:r>
              <a:rPr lang="en-US" sz="2800">
                <a:hlinkClick r:id="rId8"/>
              </a:rPr>
              <a:t>MOSAIC LinkedIn</a:t>
            </a:r>
            <a:endParaRPr lang="en-US" sz="2800"/>
          </a:p>
        </p:txBody>
      </p:sp>
      <p:sp>
        <p:nvSpPr>
          <p:cNvPr id="36" name="Rectangle 35">
            <a:extLst>
              <a:ext uri="{FF2B5EF4-FFF2-40B4-BE49-F238E27FC236}">
                <a16:creationId xmlns:a16="http://schemas.microsoft.com/office/drawing/2014/main" id="{F56E5A25-F1F8-CE46-A58F-2ABD673173DF}"/>
              </a:ext>
            </a:extLst>
          </p:cNvPr>
          <p:cNvSpPr/>
          <p:nvPr userDrawn="1"/>
        </p:nvSpPr>
        <p:spPr>
          <a:xfrm>
            <a:off x="1828824" y="4058231"/>
            <a:ext cx="2097626" cy="523220"/>
          </a:xfrm>
          <a:prstGeom prst="rect">
            <a:avLst/>
          </a:prstGeom>
        </p:spPr>
        <p:txBody>
          <a:bodyPr wrap="none">
            <a:spAutoFit/>
          </a:bodyPr>
          <a:lstStyle/>
          <a:p>
            <a:pPr lvl="0"/>
            <a:r>
              <a:rPr lang="en-US" sz="2800">
                <a:hlinkClick r:id="rId9"/>
              </a:rPr>
              <a:t>MOSAIC Blog</a:t>
            </a:r>
            <a:endParaRPr lang="en-US" sz="2800"/>
          </a:p>
        </p:txBody>
      </p:sp>
      <p:sp>
        <p:nvSpPr>
          <p:cNvPr id="38" name="Rectangle 37">
            <a:extLst>
              <a:ext uri="{FF2B5EF4-FFF2-40B4-BE49-F238E27FC236}">
                <a16:creationId xmlns:a16="http://schemas.microsoft.com/office/drawing/2014/main" id="{5CC04863-2DD0-FC40-98B4-50038DB6161C}"/>
              </a:ext>
            </a:extLst>
          </p:cNvPr>
          <p:cNvSpPr/>
          <p:nvPr userDrawn="1"/>
        </p:nvSpPr>
        <p:spPr>
          <a:xfrm>
            <a:off x="1828824" y="5089868"/>
            <a:ext cx="2839752" cy="523220"/>
          </a:xfrm>
          <a:prstGeom prst="rect">
            <a:avLst/>
          </a:prstGeom>
        </p:spPr>
        <p:txBody>
          <a:bodyPr wrap="none">
            <a:spAutoFit/>
          </a:bodyPr>
          <a:lstStyle/>
          <a:p>
            <a:pPr lvl="0"/>
            <a:r>
              <a:rPr lang="en-US" sz="2800">
                <a:hlinkClick r:id="rId10"/>
              </a:rPr>
              <a:t>MOSAIC Webpage</a:t>
            </a:r>
            <a:endParaRPr lang="en-US" sz="2800"/>
          </a:p>
        </p:txBody>
      </p:sp>
    </p:spTree>
    <p:extLst>
      <p:ext uri="{BB962C8B-B14F-4D97-AF65-F5344CB8AC3E}">
        <p14:creationId xmlns:p14="http://schemas.microsoft.com/office/powerpoint/2010/main" val="4284392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y Connected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93AB0EE-8DD5-2547-A667-167DE3CC7F83}"/>
              </a:ext>
            </a:extLst>
          </p:cNvPr>
          <p:cNvSpPr>
            <a:spLocks noGrp="1"/>
          </p:cNvSpPr>
          <p:nvPr>
            <p:ph type="body" sz="quarter" idx="13" hasCustomPrompt="1"/>
          </p:nvPr>
        </p:nvSpPr>
        <p:spPr>
          <a:xfrm>
            <a:off x="1583766" y="1557149"/>
            <a:ext cx="8493292" cy="490871"/>
          </a:xfrm>
        </p:spPr>
        <p:txBody>
          <a:bodyPr>
            <a:normAutofit/>
          </a:bodyPr>
          <a:lstStyle>
            <a:lvl1pPr marL="0" indent="0">
              <a:buFontTx/>
              <a:buNone/>
              <a:defRPr sz="2800">
                <a:solidFill>
                  <a:srgbClr val="635F59"/>
                </a:solidFill>
              </a:defRPr>
            </a:lvl1pPr>
          </a:lstStyle>
          <a:p>
            <a:pPr lvl="0"/>
            <a:r>
              <a:rPr lang="en-US"/>
              <a:t>Click here to add the MOSAIC Twitter handle</a:t>
            </a:r>
          </a:p>
        </p:txBody>
      </p:sp>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Stay Connected</a:t>
            </a:r>
          </a:p>
        </p:txBody>
      </p:sp>
      <p:grpSp>
        <p:nvGrpSpPr>
          <p:cNvPr id="7" name="Group 6">
            <a:extLst>
              <a:ext uri="{FF2B5EF4-FFF2-40B4-BE49-F238E27FC236}">
                <a16:creationId xmlns:a16="http://schemas.microsoft.com/office/drawing/2014/main" id="{321476AB-9EBD-8A47-BE24-20AB7C1F79BC}"/>
              </a:ext>
            </a:extLst>
          </p:cNvPr>
          <p:cNvGrpSpPr/>
          <p:nvPr userDrawn="1"/>
        </p:nvGrpSpPr>
        <p:grpSpPr>
          <a:xfrm>
            <a:off x="764930" y="1459835"/>
            <a:ext cx="685498" cy="685498"/>
            <a:chOff x="764930" y="1459835"/>
            <a:chExt cx="685498" cy="685498"/>
          </a:xfrm>
        </p:grpSpPr>
        <p:pic>
          <p:nvPicPr>
            <p:cNvPr id="41" name="Picture 40">
              <a:extLst>
                <a:ext uri="{FF2B5EF4-FFF2-40B4-BE49-F238E27FC236}">
                  <a16:creationId xmlns:a16="http://schemas.microsoft.com/office/drawing/2014/main" id="{00A91F30-25A2-BD43-AF85-91E13726DD1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05539" y="1497418"/>
              <a:ext cx="604281" cy="608535"/>
            </a:xfrm>
            <a:prstGeom prst="rect">
              <a:avLst/>
            </a:prstGeom>
          </p:spPr>
        </p:pic>
        <p:sp>
          <p:nvSpPr>
            <p:cNvPr id="44" name="Oval 43">
              <a:extLst>
                <a:ext uri="{FF2B5EF4-FFF2-40B4-BE49-F238E27FC236}">
                  <a16:creationId xmlns:a16="http://schemas.microsoft.com/office/drawing/2014/main" id="{71E0AF84-C5EF-2248-9C14-A58466C45827}"/>
                </a:ext>
              </a:extLst>
            </p:cNvPr>
            <p:cNvSpPr>
              <a:spLocks noChangeAspect="1"/>
            </p:cNvSpPr>
            <p:nvPr userDrawn="1"/>
          </p:nvSpPr>
          <p:spPr>
            <a:xfrm>
              <a:off x="764930" y="1459835"/>
              <a:ext cx="685498" cy="685498"/>
            </a:xfrm>
            <a:prstGeom prst="ellipse">
              <a:avLst/>
            </a:prstGeom>
            <a:noFill/>
            <a:ln w="19050">
              <a:solidFill>
                <a:srgbClr val="0E8389">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6" name="Group 5">
            <a:extLst>
              <a:ext uri="{FF2B5EF4-FFF2-40B4-BE49-F238E27FC236}">
                <a16:creationId xmlns:a16="http://schemas.microsoft.com/office/drawing/2014/main" id="{AC55BD36-5B92-B549-88FD-BCA0EC5A3327}"/>
              </a:ext>
            </a:extLst>
          </p:cNvPr>
          <p:cNvGrpSpPr/>
          <p:nvPr userDrawn="1"/>
        </p:nvGrpSpPr>
        <p:grpSpPr>
          <a:xfrm>
            <a:off x="764930" y="2255623"/>
            <a:ext cx="685498" cy="685498"/>
            <a:chOff x="764930" y="2292326"/>
            <a:chExt cx="685498" cy="685498"/>
          </a:xfrm>
        </p:grpSpPr>
        <p:pic>
          <p:nvPicPr>
            <p:cNvPr id="40" name="Picture 39">
              <a:extLst>
                <a:ext uri="{FF2B5EF4-FFF2-40B4-BE49-F238E27FC236}">
                  <a16:creationId xmlns:a16="http://schemas.microsoft.com/office/drawing/2014/main" id="{312645D2-0245-7345-9683-C6264B423EBD}"/>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805538" y="2332934"/>
              <a:ext cx="604282" cy="604282"/>
            </a:xfrm>
            <a:prstGeom prst="rect">
              <a:avLst/>
            </a:prstGeom>
          </p:spPr>
        </p:pic>
        <p:sp>
          <p:nvSpPr>
            <p:cNvPr id="46" name="Oval 45">
              <a:extLst>
                <a:ext uri="{FF2B5EF4-FFF2-40B4-BE49-F238E27FC236}">
                  <a16:creationId xmlns:a16="http://schemas.microsoft.com/office/drawing/2014/main" id="{AC6CCBD5-3D75-FF49-B33C-69C56340B94C}"/>
                </a:ext>
              </a:extLst>
            </p:cNvPr>
            <p:cNvSpPr>
              <a:spLocks noChangeAspect="1"/>
            </p:cNvSpPr>
            <p:nvPr userDrawn="1"/>
          </p:nvSpPr>
          <p:spPr>
            <a:xfrm>
              <a:off x="764930" y="2292326"/>
              <a:ext cx="685498" cy="685498"/>
            </a:xfrm>
            <a:prstGeom prst="ellipse">
              <a:avLst/>
            </a:prstGeom>
            <a:noFill/>
            <a:ln w="19050">
              <a:solidFill>
                <a:srgbClr val="E0A141">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8" name="Group 7">
            <a:extLst>
              <a:ext uri="{FF2B5EF4-FFF2-40B4-BE49-F238E27FC236}">
                <a16:creationId xmlns:a16="http://schemas.microsoft.com/office/drawing/2014/main" id="{D637A571-F790-1241-B29A-C45690576F1E}"/>
              </a:ext>
            </a:extLst>
          </p:cNvPr>
          <p:cNvGrpSpPr/>
          <p:nvPr userDrawn="1"/>
        </p:nvGrpSpPr>
        <p:grpSpPr>
          <a:xfrm>
            <a:off x="764930" y="3051411"/>
            <a:ext cx="685498" cy="685498"/>
            <a:chOff x="764930" y="3118638"/>
            <a:chExt cx="685498" cy="685498"/>
          </a:xfrm>
        </p:grpSpPr>
        <p:pic>
          <p:nvPicPr>
            <p:cNvPr id="39" name="Picture 38">
              <a:extLst>
                <a:ext uri="{FF2B5EF4-FFF2-40B4-BE49-F238E27FC236}">
                  <a16:creationId xmlns:a16="http://schemas.microsoft.com/office/drawing/2014/main" id="{8886BECB-1720-F941-9B5F-14C8AA3309DD}"/>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05538" y="3159248"/>
              <a:ext cx="604282" cy="604282"/>
            </a:xfrm>
            <a:prstGeom prst="rect">
              <a:avLst/>
            </a:prstGeom>
          </p:spPr>
        </p:pic>
        <p:sp>
          <p:nvSpPr>
            <p:cNvPr id="48" name="Oval 47">
              <a:extLst>
                <a:ext uri="{FF2B5EF4-FFF2-40B4-BE49-F238E27FC236}">
                  <a16:creationId xmlns:a16="http://schemas.microsoft.com/office/drawing/2014/main" id="{923C9BA7-8275-AC4A-9B92-414B34A85424}"/>
                </a:ext>
              </a:extLst>
            </p:cNvPr>
            <p:cNvSpPr>
              <a:spLocks noChangeAspect="1"/>
            </p:cNvSpPr>
            <p:nvPr userDrawn="1"/>
          </p:nvSpPr>
          <p:spPr>
            <a:xfrm>
              <a:off x="764930" y="3118638"/>
              <a:ext cx="685498" cy="685498"/>
            </a:xfrm>
            <a:prstGeom prst="ellipse">
              <a:avLst/>
            </a:prstGeom>
            <a:noFill/>
            <a:ln w="19050">
              <a:solidFill>
                <a:srgbClr val="AF315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3847199"/>
            <a:ext cx="685498" cy="685498"/>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10" name="Group 9">
            <a:extLst>
              <a:ext uri="{FF2B5EF4-FFF2-40B4-BE49-F238E27FC236}">
                <a16:creationId xmlns:a16="http://schemas.microsoft.com/office/drawing/2014/main" id="{D664190D-24C2-584F-A421-455F91D605C0}"/>
              </a:ext>
            </a:extLst>
          </p:cNvPr>
          <p:cNvGrpSpPr/>
          <p:nvPr userDrawn="1"/>
        </p:nvGrpSpPr>
        <p:grpSpPr>
          <a:xfrm>
            <a:off x="764930" y="4642987"/>
            <a:ext cx="685498" cy="685498"/>
            <a:chOff x="764930" y="4800610"/>
            <a:chExt cx="685498" cy="685498"/>
          </a:xfrm>
        </p:grpSpPr>
        <p:pic>
          <p:nvPicPr>
            <p:cNvPr id="18" name="Picture 17">
              <a:extLst>
                <a:ext uri="{FF2B5EF4-FFF2-40B4-BE49-F238E27FC236}">
                  <a16:creationId xmlns:a16="http://schemas.microsoft.com/office/drawing/2014/main" id="{875FFC0F-363A-E440-BFBF-68765A556116}"/>
                </a:ext>
              </a:extLst>
            </p:cNvPr>
            <p:cNvPicPr>
              <a:picLocks noChangeAspect="1"/>
            </p:cNvPicPr>
            <p:nvPr userDrawn="1"/>
          </p:nvPicPr>
          <p:blipFill>
            <a:blip r:embed="rId7" cstate="print">
              <a:extLst>
                <a:ext uri="{28A0092B-C50C-407E-A947-70E740481C1C}">
                  <a14:useLocalDpi xmlns:a14="http://schemas.microsoft.com/office/drawing/2010/main"/>
                </a:ext>
              </a:extLst>
            </a:blip>
            <a:srcRect/>
            <a:stretch/>
          </p:blipFill>
          <p:spPr>
            <a:xfrm>
              <a:off x="805538" y="4841220"/>
              <a:ext cx="604282" cy="604282"/>
            </a:xfrm>
            <a:prstGeom prst="rect">
              <a:avLst/>
            </a:prstGeom>
          </p:spPr>
        </p:pic>
        <p:sp>
          <p:nvSpPr>
            <p:cNvPr id="19" name="Oval 18">
              <a:extLst>
                <a:ext uri="{FF2B5EF4-FFF2-40B4-BE49-F238E27FC236}">
                  <a16:creationId xmlns:a16="http://schemas.microsoft.com/office/drawing/2014/main" id="{0C887298-22BE-1C4E-9B6B-CD4C9E4687EA}"/>
                </a:ext>
              </a:extLst>
            </p:cNvPr>
            <p:cNvSpPr>
              <a:spLocks noChangeAspect="1"/>
            </p:cNvSpPr>
            <p:nvPr userDrawn="1"/>
          </p:nvSpPr>
          <p:spPr>
            <a:xfrm>
              <a:off x="764930" y="4800610"/>
              <a:ext cx="685498" cy="685498"/>
            </a:xfrm>
            <a:prstGeom prst="ellipse">
              <a:avLst/>
            </a:prstGeom>
            <a:noFill/>
            <a:ln w="19050">
              <a:solidFill>
                <a:schemeClr val="accent4">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11" name="Group 10">
            <a:extLst>
              <a:ext uri="{FF2B5EF4-FFF2-40B4-BE49-F238E27FC236}">
                <a16:creationId xmlns:a16="http://schemas.microsoft.com/office/drawing/2014/main" id="{D5BFC2FB-7134-0946-9607-765CF9EF21A9}"/>
              </a:ext>
            </a:extLst>
          </p:cNvPr>
          <p:cNvGrpSpPr/>
          <p:nvPr userDrawn="1"/>
        </p:nvGrpSpPr>
        <p:grpSpPr>
          <a:xfrm>
            <a:off x="764930" y="5438775"/>
            <a:ext cx="685498" cy="685498"/>
            <a:chOff x="764930" y="5626923"/>
            <a:chExt cx="685498" cy="685498"/>
          </a:xfrm>
        </p:grpSpPr>
        <p:pic>
          <p:nvPicPr>
            <p:cNvPr id="17" name="Picture 16">
              <a:extLst>
                <a:ext uri="{FF2B5EF4-FFF2-40B4-BE49-F238E27FC236}">
                  <a16:creationId xmlns:a16="http://schemas.microsoft.com/office/drawing/2014/main" id="{2AE2126A-5997-D44A-90C4-E0761FCAA8E4}"/>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805538" y="5670008"/>
              <a:ext cx="604282" cy="604282"/>
            </a:xfrm>
            <a:prstGeom prst="rect">
              <a:avLst/>
            </a:prstGeom>
          </p:spPr>
        </p:pic>
        <p:sp>
          <p:nvSpPr>
            <p:cNvPr id="20" name="Oval 19">
              <a:extLst>
                <a:ext uri="{FF2B5EF4-FFF2-40B4-BE49-F238E27FC236}">
                  <a16:creationId xmlns:a16="http://schemas.microsoft.com/office/drawing/2014/main" id="{26EAB1EA-D8B6-D34C-B9FD-5EF8EFE20C04}"/>
                </a:ext>
              </a:extLst>
            </p:cNvPr>
            <p:cNvSpPr>
              <a:spLocks noChangeAspect="1"/>
            </p:cNvSpPr>
            <p:nvPr userDrawn="1"/>
          </p:nvSpPr>
          <p:spPr>
            <a:xfrm>
              <a:off x="764930" y="5626923"/>
              <a:ext cx="685498" cy="685498"/>
            </a:xfrm>
            <a:prstGeom prst="ellipse">
              <a:avLst/>
            </a:prstGeom>
            <a:noFill/>
            <a:ln w="19050">
              <a:solidFill>
                <a:schemeClr val="accent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21" name="Text Placeholder 2">
            <a:extLst>
              <a:ext uri="{FF2B5EF4-FFF2-40B4-BE49-F238E27FC236}">
                <a16:creationId xmlns:a16="http://schemas.microsoft.com/office/drawing/2014/main" id="{6BF37722-D3FB-6F44-B941-5903A05BE46D}"/>
              </a:ext>
            </a:extLst>
          </p:cNvPr>
          <p:cNvSpPr>
            <a:spLocks noGrp="1"/>
          </p:cNvSpPr>
          <p:nvPr userDrawn="1">
            <p:ph type="body" sz="quarter" idx="14" hasCustomPrompt="1"/>
          </p:nvPr>
        </p:nvSpPr>
        <p:spPr>
          <a:xfrm>
            <a:off x="1583766" y="2352937"/>
            <a:ext cx="8493292" cy="490871"/>
          </a:xfrm>
        </p:spPr>
        <p:txBody>
          <a:bodyPr>
            <a:normAutofit/>
          </a:bodyPr>
          <a:lstStyle>
            <a:lvl1pPr marL="0" indent="0">
              <a:buFontTx/>
              <a:buNone/>
              <a:defRPr sz="2800">
                <a:solidFill>
                  <a:srgbClr val="635F59"/>
                </a:solidFill>
              </a:defRPr>
            </a:lvl1pPr>
          </a:lstStyle>
          <a:p>
            <a:pPr lvl="0"/>
            <a:r>
              <a:rPr lang="en-US"/>
              <a:t>Click here to add the MOSAIC LinkedIn profile</a:t>
            </a:r>
          </a:p>
        </p:txBody>
      </p:sp>
      <p:sp>
        <p:nvSpPr>
          <p:cNvPr id="22" name="Text Placeholder 2">
            <a:extLst>
              <a:ext uri="{FF2B5EF4-FFF2-40B4-BE49-F238E27FC236}">
                <a16:creationId xmlns:a16="http://schemas.microsoft.com/office/drawing/2014/main" id="{785A64FC-0925-9545-B8C4-5227A20CCF9D}"/>
              </a:ext>
            </a:extLst>
          </p:cNvPr>
          <p:cNvSpPr>
            <a:spLocks noGrp="1"/>
          </p:cNvSpPr>
          <p:nvPr userDrawn="1">
            <p:ph type="body" sz="quarter" idx="15" hasCustomPrompt="1"/>
          </p:nvPr>
        </p:nvSpPr>
        <p:spPr>
          <a:xfrm>
            <a:off x="1583766" y="3148725"/>
            <a:ext cx="8493292" cy="490871"/>
          </a:xfrm>
        </p:spPr>
        <p:txBody>
          <a:bodyPr>
            <a:normAutofit/>
          </a:bodyPr>
          <a:lstStyle>
            <a:lvl1pPr marL="0" indent="0">
              <a:buFontTx/>
              <a:buNone/>
              <a:defRPr sz="2800">
                <a:solidFill>
                  <a:srgbClr val="635F59"/>
                </a:solidFill>
              </a:defRPr>
            </a:lvl1pPr>
          </a:lstStyle>
          <a:p>
            <a:pPr lvl="0"/>
            <a:r>
              <a:rPr lang="en-US"/>
              <a:t>Click here to add the MOSAIC WordPress link</a:t>
            </a:r>
          </a:p>
        </p:txBody>
      </p:sp>
      <p:sp>
        <p:nvSpPr>
          <p:cNvPr id="23" name="Text Placeholder 2">
            <a:extLst>
              <a:ext uri="{FF2B5EF4-FFF2-40B4-BE49-F238E27FC236}">
                <a16:creationId xmlns:a16="http://schemas.microsoft.com/office/drawing/2014/main" id="{073A80D5-EA50-814F-9BF8-3955E160D4AD}"/>
              </a:ext>
            </a:extLst>
          </p:cNvPr>
          <p:cNvSpPr>
            <a:spLocks noGrp="1"/>
          </p:cNvSpPr>
          <p:nvPr userDrawn="1">
            <p:ph type="body" sz="quarter" idx="16" hasCustomPrompt="1"/>
          </p:nvPr>
        </p:nvSpPr>
        <p:spPr>
          <a:xfrm>
            <a:off x="1583766" y="3944513"/>
            <a:ext cx="8493292" cy="490871"/>
          </a:xfrm>
        </p:spPr>
        <p:txBody>
          <a:bodyPr>
            <a:normAutofit/>
          </a:bodyPr>
          <a:lstStyle>
            <a:lvl1pPr marL="0" indent="0">
              <a:buFontTx/>
              <a:buNone/>
              <a:defRPr sz="2800">
                <a:solidFill>
                  <a:srgbClr val="635F59"/>
                </a:solidFill>
              </a:defRPr>
            </a:lvl1pPr>
          </a:lstStyle>
          <a:p>
            <a:pPr lvl="0"/>
            <a:r>
              <a:rPr lang="en-US"/>
              <a:t>Click here to add the MOSAIC webpage</a:t>
            </a:r>
          </a:p>
        </p:txBody>
      </p:sp>
      <p:sp>
        <p:nvSpPr>
          <p:cNvPr id="31" name="Text Placeholder 2">
            <a:extLst>
              <a:ext uri="{FF2B5EF4-FFF2-40B4-BE49-F238E27FC236}">
                <a16:creationId xmlns:a16="http://schemas.microsoft.com/office/drawing/2014/main" id="{AA78EC53-490F-E441-B578-1E0B2BD87F14}"/>
              </a:ext>
            </a:extLst>
          </p:cNvPr>
          <p:cNvSpPr>
            <a:spLocks noGrp="1"/>
          </p:cNvSpPr>
          <p:nvPr>
            <p:ph type="body" sz="quarter" idx="17" hasCustomPrompt="1"/>
          </p:nvPr>
        </p:nvSpPr>
        <p:spPr>
          <a:xfrm>
            <a:off x="1583766" y="4740301"/>
            <a:ext cx="8493292" cy="490871"/>
          </a:xfrm>
        </p:spPr>
        <p:txBody>
          <a:bodyPr>
            <a:normAutofit/>
          </a:bodyPr>
          <a:lstStyle>
            <a:lvl1pPr marL="0" indent="0">
              <a:buFontTx/>
              <a:buNone/>
              <a:defRPr sz="2800">
                <a:solidFill>
                  <a:srgbClr val="635F59"/>
                </a:solidFill>
              </a:defRPr>
            </a:lvl1pPr>
          </a:lstStyle>
          <a:p>
            <a:pPr lvl="0"/>
            <a:r>
              <a:rPr lang="en-US"/>
              <a:t>Click here to add presenter email(s)</a:t>
            </a:r>
          </a:p>
        </p:txBody>
      </p:sp>
      <p:sp>
        <p:nvSpPr>
          <p:cNvPr id="32" name="Text Placeholder 2">
            <a:extLst>
              <a:ext uri="{FF2B5EF4-FFF2-40B4-BE49-F238E27FC236}">
                <a16:creationId xmlns:a16="http://schemas.microsoft.com/office/drawing/2014/main" id="{18F7FD57-B0F2-1045-A79F-54CD5CDF2C44}"/>
              </a:ext>
            </a:extLst>
          </p:cNvPr>
          <p:cNvSpPr>
            <a:spLocks noGrp="1"/>
          </p:cNvSpPr>
          <p:nvPr>
            <p:ph type="body" sz="quarter" idx="18" hasCustomPrompt="1"/>
          </p:nvPr>
        </p:nvSpPr>
        <p:spPr>
          <a:xfrm>
            <a:off x="1583766" y="5536089"/>
            <a:ext cx="8493292" cy="490871"/>
          </a:xfrm>
        </p:spPr>
        <p:txBody>
          <a:bodyPr>
            <a:normAutofit/>
          </a:bodyPr>
          <a:lstStyle>
            <a:lvl1pPr marL="0" indent="0">
              <a:buFontTx/>
              <a:buNone/>
              <a:defRPr sz="2600">
                <a:solidFill>
                  <a:srgbClr val="635F59"/>
                </a:solidFill>
              </a:defRPr>
            </a:lvl1pPr>
          </a:lstStyle>
          <a:p>
            <a:pPr lvl="0"/>
            <a:r>
              <a:rPr lang="en-US"/>
              <a:t>Click here to add additional networks/presenter social media</a:t>
            </a:r>
          </a:p>
        </p:txBody>
      </p:sp>
    </p:spTree>
    <p:extLst>
      <p:ext uri="{BB962C8B-B14F-4D97-AF65-F5344CB8AC3E}">
        <p14:creationId xmlns:p14="http://schemas.microsoft.com/office/powerpoint/2010/main" val="3468299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48D5244-407F-8347-940E-16584EF266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445829" y="0"/>
            <a:ext cx="3828833" cy="6858000"/>
          </a:xfrm>
          <a:prstGeom prst="rect">
            <a:avLst/>
          </a:prstGeom>
        </p:spPr>
      </p:pic>
      <p:sp>
        <p:nvSpPr>
          <p:cNvPr id="37" name="TextBox 36">
            <a:extLst>
              <a:ext uri="{FF2B5EF4-FFF2-40B4-BE49-F238E27FC236}">
                <a16:creationId xmlns:a16="http://schemas.microsoft.com/office/drawing/2014/main" id="{C355AD93-7E4A-4B1B-A616-C5E58B8E1BE9}"/>
              </a:ext>
            </a:extLst>
          </p:cNvPr>
          <p:cNvSpPr txBox="1"/>
          <p:nvPr/>
        </p:nvSpPr>
        <p:spPr>
          <a:xfrm>
            <a:off x="715518" y="5294037"/>
            <a:ext cx="5751532" cy="91307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MOSAIC is made possible by the generous support of the American people through the U.S. President’s Emergency Plan for AIDS Relief (PEPFAR) and the U.S. Agency for International Development (USAID) cooperative agreement 7200AA21CA00011. The contents of this presentation are the responsibility of MOSAIC and do not necessarily reflect the views of PEPFAR, USAID, or the U.S. Government.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635F59"/>
                </a:solidFill>
                <a:effectLst/>
                <a:uLnTx/>
                <a:uFillTx/>
                <a:latin typeface="Calibri" panose="020F0502020204030204"/>
                <a:ea typeface="+mn-ea"/>
                <a:cs typeface="+mn-cs"/>
              </a:rPr>
              <a:t>Photography: FHI 360, OPTIONS Consortium, Canva</a:t>
            </a:r>
          </a:p>
        </p:txBody>
      </p:sp>
      <p:sp>
        <p:nvSpPr>
          <p:cNvPr id="19" name="Title 2">
            <a:extLst>
              <a:ext uri="{FF2B5EF4-FFF2-40B4-BE49-F238E27FC236}">
                <a16:creationId xmlns:a16="http://schemas.microsoft.com/office/drawing/2014/main" id="{FA06B5C9-C4CB-1E42-92BE-1E8453325584}"/>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ACKNOWLEDGMENTS</a:t>
            </a:r>
          </a:p>
        </p:txBody>
      </p:sp>
      <p:pic>
        <p:nvPicPr>
          <p:cNvPr id="3" name="Picture 2">
            <a:extLst>
              <a:ext uri="{FF2B5EF4-FFF2-40B4-BE49-F238E27FC236}">
                <a16:creationId xmlns:a16="http://schemas.microsoft.com/office/drawing/2014/main" id="{805ED304-335E-1145-BEA0-619398728E2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74662" y="0"/>
            <a:ext cx="917337" cy="6858000"/>
          </a:xfrm>
          <a:prstGeom prst="rect">
            <a:avLst/>
          </a:prstGeom>
        </p:spPr>
      </p:pic>
      <p:pic>
        <p:nvPicPr>
          <p:cNvPr id="9" name="Picture 8">
            <a:extLst>
              <a:ext uri="{FF2B5EF4-FFF2-40B4-BE49-F238E27FC236}">
                <a16:creationId xmlns:a16="http://schemas.microsoft.com/office/drawing/2014/main" id="{4FC6A1CC-EA90-1845-BF1E-68021122606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15518" y="2637041"/>
            <a:ext cx="5996781" cy="2421653"/>
          </a:xfrm>
          <a:prstGeom prst="rect">
            <a:avLst/>
          </a:prstGeom>
        </p:spPr>
      </p:pic>
      <p:sp>
        <p:nvSpPr>
          <p:cNvPr id="8" name="Text Placeholder 7">
            <a:extLst>
              <a:ext uri="{FF2B5EF4-FFF2-40B4-BE49-F238E27FC236}">
                <a16:creationId xmlns:a16="http://schemas.microsoft.com/office/drawing/2014/main" id="{C2D24103-1287-6C49-88C4-9E81E1DAA736}"/>
              </a:ext>
            </a:extLst>
          </p:cNvPr>
          <p:cNvSpPr>
            <a:spLocks noGrp="1"/>
          </p:cNvSpPr>
          <p:nvPr>
            <p:ph type="body" sz="quarter" idx="10" hasCustomPrompt="1"/>
          </p:nvPr>
        </p:nvSpPr>
        <p:spPr>
          <a:xfrm>
            <a:off x="715518" y="1333956"/>
            <a:ext cx="5886450" cy="106774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solidFill>
                  <a:srgbClr val="635F5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a:solidFill>
                  <a:srgbClr val="000000"/>
                </a:solidFill>
                <a:effectLst/>
                <a:latin typeface="Calibri" panose="020F0502020204030204" pitchFamily="34" charset="0"/>
              </a:rPr>
              <a:t>Click here to add the names of individual contributors to this presentation/slide deck.</a:t>
            </a:r>
            <a:endParaRPr lang="en-US"/>
          </a:p>
        </p:txBody>
      </p:sp>
    </p:spTree>
    <p:extLst>
      <p:ext uri="{BB962C8B-B14F-4D97-AF65-F5344CB8AC3E}">
        <p14:creationId xmlns:p14="http://schemas.microsoft.com/office/powerpoint/2010/main" val="2041371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2604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Photo-Teal">
    <p:spTree>
      <p:nvGrpSpPr>
        <p:cNvPr id="1" name=""/>
        <p:cNvGrpSpPr/>
        <p:nvPr/>
      </p:nvGrpSpPr>
      <p:grpSpPr>
        <a:xfrm>
          <a:off x="0" y="0"/>
          <a:ext cx="0" cy="0"/>
          <a:chOff x="0" y="0"/>
          <a:chExt cx="0" cy="0"/>
        </a:xfrm>
      </p:grpSpPr>
      <p:pic>
        <p:nvPicPr>
          <p:cNvPr id="11" name="Picture 10" descr="A person smiling for the camera&#10;&#10;Description automatically generated with medium confidence">
            <a:extLst>
              <a:ext uri="{FF2B5EF4-FFF2-40B4-BE49-F238E27FC236}">
                <a16:creationId xmlns:a16="http://schemas.microsoft.com/office/drawing/2014/main" id="{EC947E4A-E47A-4EAF-85DF-E9F71818D0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0"/>
            <a:ext cx="12192002" cy="6858000"/>
          </a:xfrm>
          <a:prstGeom prst="rect">
            <a:avLst/>
          </a:prstGeom>
        </p:spPr>
      </p:pic>
      <p:pic>
        <p:nvPicPr>
          <p:cNvPr id="7" name="Picture 6">
            <a:extLst>
              <a:ext uri="{FF2B5EF4-FFF2-40B4-BE49-F238E27FC236}">
                <a16:creationId xmlns:a16="http://schemas.microsoft.com/office/drawing/2014/main" id="{52406D6B-08A2-8E43-AB35-F05AC992A6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4"/>
            <a:ext cx="1816442" cy="2832533"/>
          </a:xfrm>
          <a:prstGeom prst="round2SameRect">
            <a:avLst>
              <a:gd name="adj1" fmla="val 50000"/>
              <a:gd name="adj2" fmla="val 0"/>
            </a:avLst>
          </a:prstGeom>
          <a:solidFill>
            <a:srgbClr val="02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175333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solidFill>
          <a:schemeClr val="lt1"/>
        </a:solidFill>
        <a:effectLst/>
      </p:bgPr>
    </p:bg>
    <p:spTree>
      <p:nvGrpSpPr>
        <p:cNvPr id="1" name="Shape 15"/>
        <p:cNvGrpSpPr/>
        <p:nvPr/>
      </p:nvGrpSpPr>
      <p:grpSpPr>
        <a:xfrm>
          <a:off x="0" y="0"/>
          <a:ext cx="0" cy="0"/>
          <a:chOff x="0" y="0"/>
          <a:chExt cx="0" cy="0"/>
        </a:xfrm>
      </p:grpSpPr>
      <p:pic>
        <p:nvPicPr>
          <p:cNvPr id="16" name="Google Shape;16;p23"/>
          <p:cNvPicPr preferRelativeResize="0"/>
          <p:nvPr/>
        </p:nvPicPr>
        <p:blipFill rotWithShape="1">
          <a:blip r:embed="rId2">
            <a:alphaModFix/>
          </a:blip>
          <a:srcRect/>
          <a:stretch/>
        </p:blipFill>
        <p:spPr>
          <a:xfrm>
            <a:off x="9102436" y="5704012"/>
            <a:ext cx="1867191" cy="529139"/>
          </a:xfrm>
          <a:prstGeom prst="rect">
            <a:avLst/>
          </a:prstGeom>
          <a:noFill/>
          <a:ln>
            <a:noFill/>
          </a:ln>
        </p:spPr>
      </p:pic>
      <p:sp>
        <p:nvSpPr>
          <p:cNvPr id="17" name="Google Shape;17;p23"/>
          <p:cNvSpPr txBox="1">
            <a:spLocks noGrp="1"/>
          </p:cNvSpPr>
          <p:nvPr>
            <p:ph type="ctrTitle"/>
          </p:nvPr>
        </p:nvSpPr>
        <p:spPr>
          <a:xfrm>
            <a:off x="0" y="997648"/>
            <a:ext cx="10026502" cy="2006840"/>
          </a:xfrm>
          <a:prstGeom prst="rect">
            <a:avLst/>
          </a:prstGeom>
          <a:noFill/>
          <a:ln>
            <a:noFill/>
          </a:ln>
        </p:spPr>
        <p:txBody>
          <a:bodyPr spcFirstLastPara="1" wrap="square" lIns="1371600" tIns="45700" rIns="685800" bIns="45700" anchor="b" anchorCtr="0">
            <a:normAutofit/>
          </a:bodyPr>
          <a:lstStyle>
            <a:lvl1pPr lvl="0" algn="l">
              <a:lnSpc>
                <a:spcPct val="90000"/>
              </a:lnSpc>
              <a:spcBef>
                <a:spcPts val="0"/>
              </a:spcBef>
              <a:spcAft>
                <a:spcPts val="0"/>
              </a:spcAft>
              <a:buClr>
                <a:schemeClr val="lt1"/>
              </a:buClr>
              <a:buSzPts val="4200"/>
              <a:buFont typeface="Poppins SemiBold"/>
              <a:buNone/>
              <a:defRPr sz="4200" b="0" i="0">
                <a:solidFill>
                  <a:schemeClr val="l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0" y="3484714"/>
            <a:ext cx="10026502" cy="1655762"/>
          </a:xfrm>
          <a:prstGeom prst="rect">
            <a:avLst/>
          </a:prstGeom>
          <a:noFill/>
          <a:ln>
            <a:noFill/>
          </a:ln>
        </p:spPr>
        <p:txBody>
          <a:bodyPr spcFirstLastPara="1" wrap="square" lIns="1371600" tIns="45700" rIns="91425" bIns="45700" anchor="t" anchorCtr="0">
            <a:normAutofit/>
          </a:bodyPr>
          <a:lstStyle>
            <a:lvl1pPr lvl="0" algn="l">
              <a:lnSpc>
                <a:spcPct val="90000"/>
              </a:lnSpc>
              <a:spcBef>
                <a:spcPts val="400"/>
              </a:spcBef>
              <a:spcAft>
                <a:spcPts val="0"/>
              </a:spcAft>
              <a:buClr>
                <a:schemeClr val="lt1"/>
              </a:buClr>
              <a:buSzPts val="1600"/>
              <a:buNone/>
              <a:defRPr sz="1600" b="0" i="0" cap="none">
                <a:solidFill>
                  <a:schemeClr val="lt1"/>
                </a:solidFill>
                <a:latin typeface="Poppins"/>
                <a:ea typeface="Poppins"/>
                <a:cs typeface="Poppins"/>
                <a:sym typeface="Poppi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23"/>
          <p:cNvPicPr preferRelativeResize="0"/>
          <p:nvPr/>
        </p:nvPicPr>
        <p:blipFill rotWithShape="1">
          <a:blip r:embed="rId3">
            <a:alphaModFix/>
          </a:blip>
          <a:srcRect/>
          <a:stretch/>
        </p:blipFill>
        <p:spPr>
          <a:xfrm>
            <a:off x="5021105" y="5698612"/>
            <a:ext cx="1877087" cy="563126"/>
          </a:xfrm>
          <a:prstGeom prst="rect">
            <a:avLst/>
          </a:prstGeom>
          <a:noFill/>
          <a:ln>
            <a:noFill/>
          </a:ln>
        </p:spPr>
      </p:pic>
      <p:pic>
        <p:nvPicPr>
          <p:cNvPr id="20" name="Google Shape;20;p23"/>
          <p:cNvPicPr preferRelativeResize="0"/>
          <p:nvPr/>
        </p:nvPicPr>
        <p:blipFill rotWithShape="1">
          <a:blip r:embed="rId4">
            <a:alphaModFix/>
          </a:blip>
          <a:srcRect/>
          <a:stretch/>
        </p:blipFill>
        <p:spPr>
          <a:xfrm>
            <a:off x="1343250" y="5592995"/>
            <a:ext cx="1311049" cy="879250"/>
          </a:xfrm>
          <a:prstGeom prst="rect">
            <a:avLst/>
          </a:prstGeom>
          <a:noFill/>
          <a:ln>
            <a:noFill/>
          </a:ln>
        </p:spPr>
      </p:pic>
      <p:pic>
        <p:nvPicPr>
          <p:cNvPr id="21" name="Google Shape;21;p23"/>
          <p:cNvPicPr preferRelativeResize="0"/>
          <p:nvPr/>
        </p:nvPicPr>
        <p:blipFill rotWithShape="1">
          <a:blip r:embed="rId5">
            <a:alphaModFix/>
          </a:blip>
          <a:srcRect/>
          <a:stretch/>
        </p:blipFill>
        <p:spPr>
          <a:xfrm>
            <a:off x="0" y="0"/>
            <a:ext cx="12192000" cy="5235548"/>
          </a:xfrm>
          <a:prstGeom prst="rect">
            <a:avLst/>
          </a:prstGeom>
          <a:noFill/>
          <a:ln>
            <a:noFill/>
          </a:ln>
        </p:spPr>
      </p:pic>
    </p:spTree>
    <p:extLst>
      <p:ext uri="{BB962C8B-B14F-4D97-AF65-F5344CB8AC3E}">
        <p14:creationId xmlns:p14="http://schemas.microsoft.com/office/powerpoint/2010/main" val="3854552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Teal">
  <p:cSld name="Two Content-Teal">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26"/>
          <p:cNvSpPr txBox="1">
            <a:spLocks noGrp="1"/>
          </p:cNvSpPr>
          <p:nvPr>
            <p:ph type="body" idx="1"/>
          </p:nvPr>
        </p:nvSpPr>
        <p:spPr>
          <a:xfrm>
            <a:off x="5814237" y="1350336"/>
            <a:ext cx="4701363" cy="48266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E0A141"/>
              </a:buClr>
              <a:buSzPts val="2800"/>
              <a:buFont typeface="Noto Sans Symbols"/>
              <a:buChar char="▪"/>
              <a:defRPr>
                <a:solidFill>
                  <a:srgbClr val="635F59"/>
                </a:solidFill>
                <a:latin typeface="Calibri"/>
                <a:ea typeface="Calibri"/>
                <a:cs typeface="Calibri"/>
                <a:sym typeface="Calibri"/>
              </a:defRPr>
            </a:lvl1pPr>
            <a:lvl2pPr marL="914400" lvl="1" indent="-381000" algn="l">
              <a:lnSpc>
                <a:spcPct val="90000"/>
              </a:lnSpc>
              <a:spcBef>
                <a:spcPts val="500"/>
              </a:spcBef>
              <a:spcAft>
                <a:spcPts val="0"/>
              </a:spcAft>
              <a:buClr>
                <a:srgbClr val="E0A141"/>
              </a:buClr>
              <a:buSzPts val="2400"/>
              <a:buFont typeface="Arial"/>
              <a:buChar char="•"/>
              <a:defRPr>
                <a:solidFill>
                  <a:srgbClr val="635F59"/>
                </a:solidFill>
                <a:latin typeface="Calibri"/>
                <a:ea typeface="Calibri"/>
                <a:cs typeface="Calibri"/>
                <a:sym typeface="Calibri"/>
              </a:defRPr>
            </a:lvl2pPr>
            <a:lvl3pPr marL="1371600" lvl="2" indent="-355600" algn="l">
              <a:lnSpc>
                <a:spcPct val="90000"/>
              </a:lnSpc>
              <a:spcBef>
                <a:spcPts val="500"/>
              </a:spcBef>
              <a:spcAft>
                <a:spcPts val="0"/>
              </a:spcAft>
              <a:buClr>
                <a:srgbClr val="E0A141"/>
              </a:buClr>
              <a:buSzPts val="2000"/>
              <a:buFont typeface="Arial"/>
              <a:buChar char="•"/>
              <a:defRPr>
                <a:solidFill>
                  <a:srgbClr val="635F59"/>
                </a:solidFill>
                <a:latin typeface="Calibri"/>
                <a:ea typeface="Calibri"/>
                <a:cs typeface="Calibri"/>
                <a:sym typeface="Calibri"/>
              </a:defRPr>
            </a:lvl3pPr>
            <a:lvl4pPr marL="1828800" lvl="3" indent="-342900" algn="l">
              <a:lnSpc>
                <a:spcPct val="90000"/>
              </a:lnSpc>
              <a:spcBef>
                <a:spcPts val="500"/>
              </a:spcBef>
              <a:spcAft>
                <a:spcPts val="0"/>
              </a:spcAft>
              <a:buClr>
                <a:srgbClr val="E0A141"/>
              </a:buClr>
              <a:buSzPts val="1800"/>
              <a:buFont typeface="Arial"/>
              <a:buChar char="•"/>
              <a:defRPr>
                <a:solidFill>
                  <a:srgbClr val="635F59"/>
                </a:solidFill>
                <a:latin typeface="Calibri"/>
                <a:ea typeface="Calibri"/>
                <a:cs typeface="Calibri"/>
                <a:sym typeface="Calibri"/>
              </a:defRPr>
            </a:lvl4pPr>
            <a:lvl5pPr marL="2286000" lvl="4" indent="-342900" algn="l">
              <a:lnSpc>
                <a:spcPct val="90000"/>
              </a:lnSpc>
              <a:spcBef>
                <a:spcPts val="500"/>
              </a:spcBef>
              <a:spcAft>
                <a:spcPts val="0"/>
              </a:spcAft>
              <a:buClr>
                <a:srgbClr val="E0A141"/>
              </a:buClr>
              <a:buSzPts val="1800"/>
              <a:buChar char="•"/>
              <a:defRPr>
                <a:solidFill>
                  <a:srgbClr val="635F5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txBox="1">
            <a:spLocks noGrp="1"/>
          </p:cNvSpPr>
          <p:nvPr>
            <p:ph type="body" idx="2"/>
          </p:nvPr>
        </p:nvSpPr>
        <p:spPr>
          <a:xfrm>
            <a:off x="838199" y="1350336"/>
            <a:ext cx="4701363" cy="48266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E0A141"/>
              </a:buClr>
              <a:buSzPts val="2800"/>
              <a:buFont typeface="Noto Sans Symbols"/>
              <a:buChar char="▪"/>
              <a:defRPr>
                <a:solidFill>
                  <a:srgbClr val="635F59"/>
                </a:solidFill>
                <a:latin typeface="Calibri"/>
                <a:ea typeface="Calibri"/>
                <a:cs typeface="Calibri"/>
                <a:sym typeface="Calibri"/>
              </a:defRPr>
            </a:lvl1pPr>
            <a:lvl2pPr marL="914400" lvl="1" indent="-381000" algn="l">
              <a:lnSpc>
                <a:spcPct val="90000"/>
              </a:lnSpc>
              <a:spcBef>
                <a:spcPts val="500"/>
              </a:spcBef>
              <a:spcAft>
                <a:spcPts val="0"/>
              </a:spcAft>
              <a:buClr>
                <a:srgbClr val="E0A141"/>
              </a:buClr>
              <a:buSzPts val="2400"/>
              <a:buFont typeface="Arial"/>
              <a:buChar char="•"/>
              <a:defRPr>
                <a:solidFill>
                  <a:srgbClr val="635F59"/>
                </a:solidFill>
                <a:latin typeface="Calibri"/>
                <a:ea typeface="Calibri"/>
                <a:cs typeface="Calibri"/>
                <a:sym typeface="Calibri"/>
              </a:defRPr>
            </a:lvl2pPr>
            <a:lvl3pPr marL="1371600" lvl="2" indent="-355600" algn="l">
              <a:lnSpc>
                <a:spcPct val="90000"/>
              </a:lnSpc>
              <a:spcBef>
                <a:spcPts val="500"/>
              </a:spcBef>
              <a:spcAft>
                <a:spcPts val="0"/>
              </a:spcAft>
              <a:buClr>
                <a:srgbClr val="E0A141"/>
              </a:buClr>
              <a:buSzPts val="2000"/>
              <a:buFont typeface="Arial"/>
              <a:buChar char="•"/>
              <a:defRPr>
                <a:solidFill>
                  <a:srgbClr val="635F59"/>
                </a:solidFill>
                <a:latin typeface="Calibri"/>
                <a:ea typeface="Calibri"/>
                <a:cs typeface="Calibri"/>
                <a:sym typeface="Calibri"/>
              </a:defRPr>
            </a:lvl3pPr>
            <a:lvl4pPr marL="1828800" lvl="3" indent="-342900" algn="l">
              <a:lnSpc>
                <a:spcPct val="90000"/>
              </a:lnSpc>
              <a:spcBef>
                <a:spcPts val="500"/>
              </a:spcBef>
              <a:spcAft>
                <a:spcPts val="0"/>
              </a:spcAft>
              <a:buClr>
                <a:srgbClr val="E0A141"/>
              </a:buClr>
              <a:buSzPts val="1800"/>
              <a:buFont typeface="Arial"/>
              <a:buChar char="•"/>
              <a:defRPr>
                <a:solidFill>
                  <a:srgbClr val="635F59"/>
                </a:solidFill>
                <a:latin typeface="Calibri"/>
                <a:ea typeface="Calibri"/>
                <a:cs typeface="Calibri"/>
                <a:sym typeface="Calibri"/>
              </a:defRPr>
            </a:lvl4pPr>
            <a:lvl5pPr marL="2286000" lvl="4" indent="-342900" algn="l">
              <a:lnSpc>
                <a:spcPct val="90000"/>
              </a:lnSpc>
              <a:spcBef>
                <a:spcPts val="500"/>
              </a:spcBef>
              <a:spcAft>
                <a:spcPts val="0"/>
              </a:spcAft>
              <a:buClr>
                <a:srgbClr val="E0A141"/>
              </a:buClr>
              <a:buSzPts val="1800"/>
              <a:buChar char="•"/>
              <a:defRPr>
                <a:solidFill>
                  <a:srgbClr val="635F5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6"/>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26"/>
          <p:cNvPicPr preferRelativeResize="0"/>
          <p:nvPr/>
        </p:nvPicPr>
        <p:blipFill rotWithShape="1">
          <a:blip r:embed="rId3">
            <a:alphaModFix/>
          </a:blip>
          <a:srcRect/>
          <a:stretch/>
        </p:blipFill>
        <p:spPr>
          <a:xfrm>
            <a:off x="0" y="328116"/>
            <a:ext cx="289560" cy="868680"/>
          </a:xfrm>
          <a:prstGeom prst="rect">
            <a:avLst/>
          </a:prstGeom>
          <a:noFill/>
          <a:ln>
            <a:noFill/>
          </a:ln>
        </p:spPr>
      </p:pic>
    </p:spTree>
    <p:extLst>
      <p:ext uri="{BB962C8B-B14F-4D97-AF65-F5344CB8AC3E}">
        <p14:creationId xmlns:p14="http://schemas.microsoft.com/office/powerpoint/2010/main" val="3608772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Teal">
  <p:cSld name="3_Teal">
    <p:bg>
      <p:bgPr>
        <a:solidFill>
          <a:schemeClr val="lt1"/>
        </a:solidFill>
        <a:effectLst/>
      </p:bgPr>
    </p:bg>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4" name="Google Shape;34;p27"/>
          <p:cNvPicPr preferRelativeResize="0"/>
          <p:nvPr/>
        </p:nvPicPr>
        <p:blipFill rotWithShape="1">
          <a:blip r:embed="rId2">
            <a:alphaModFix/>
          </a:blip>
          <a:srcRect/>
          <a:stretch/>
        </p:blipFill>
        <p:spPr>
          <a:xfrm>
            <a:off x="0" y="328116"/>
            <a:ext cx="289560" cy="868680"/>
          </a:xfrm>
          <a:prstGeom prst="rect">
            <a:avLst/>
          </a:prstGeom>
          <a:noFill/>
          <a:ln>
            <a:noFill/>
          </a:ln>
        </p:spPr>
      </p:pic>
    </p:spTree>
    <p:extLst>
      <p:ext uri="{BB962C8B-B14F-4D97-AF65-F5344CB8AC3E}">
        <p14:creationId xmlns:p14="http://schemas.microsoft.com/office/powerpoint/2010/main" val="2428994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Photo-Pink">
  <p:cSld name="Section Header-Photo-Pink">
    <p:spTree>
      <p:nvGrpSpPr>
        <p:cNvPr id="1" name="Shape 42"/>
        <p:cNvGrpSpPr/>
        <p:nvPr/>
      </p:nvGrpSpPr>
      <p:grpSpPr>
        <a:xfrm>
          <a:off x="0" y="0"/>
          <a:ext cx="0" cy="0"/>
          <a:chOff x="0" y="0"/>
          <a:chExt cx="0" cy="0"/>
        </a:xfrm>
      </p:grpSpPr>
      <p:pic>
        <p:nvPicPr>
          <p:cNvPr id="43" name="Google Shape;43;p29" descr="A picture containing person&#10;&#10;Description automatically generated"/>
          <p:cNvPicPr preferRelativeResize="0"/>
          <p:nvPr/>
        </p:nvPicPr>
        <p:blipFill rotWithShape="1">
          <a:blip>
            <a:alphaModFix/>
          </a:blip>
          <a:srcRect/>
          <a:stretch/>
        </p:blipFill>
        <p:spPr>
          <a:xfrm>
            <a:off x="0" y="0"/>
            <a:ext cx="12192000" cy="6858000"/>
          </a:xfrm>
          <a:prstGeom prst="rect">
            <a:avLst/>
          </a:prstGeom>
          <a:noFill/>
          <a:ln>
            <a:noFill/>
          </a:ln>
        </p:spPr>
      </p:pic>
      <p:pic>
        <p:nvPicPr>
          <p:cNvPr id="44" name="Google Shape;44;p29"/>
          <p:cNvPicPr preferRelativeResize="0"/>
          <p:nvPr/>
        </p:nvPicPr>
        <p:blipFill rotWithShape="1">
          <a:blip>
            <a:alphaModFix/>
          </a:blip>
          <a:srcRect/>
          <a:stretch/>
        </p:blipFill>
        <p:spPr>
          <a:xfrm>
            <a:off x="-1" y="0"/>
            <a:ext cx="12192000" cy="6858000"/>
          </a:xfrm>
          <a:prstGeom prst="rect">
            <a:avLst/>
          </a:prstGeom>
          <a:noFill/>
          <a:ln>
            <a:noFill/>
          </a:ln>
        </p:spPr>
      </p:pic>
      <p:sp>
        <p:nvSpPr>
          <p:cNvPr id="45" name="Google Shape;45;p29"/>
          <p:cNvSpPr/>
          <p:nvPr/>
        </p:nvSpPr>
        <p:spPr>
          <a:xfrm>
            <a:off x="-1" y="4511575"/>
            <a:ext cx="12192001" cy="14405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9"/>
          <p:cNvSpPr/>
          <p:nvPr/>
        </p:nvSpPr>
        <p:spPr>
          <a:xfrm rot="5400000">
            <a:off x="508046" y="3815574"/>
            <a:ext cx="1816442" cy="2832533"/>
          </a:xfrm>
          <a:prstGeom prst="round2SameRect">
            <a:avLst>
              <a:gd name="adj1" fmla="val 50000"/>
              <a:gd name="adj2" fmla="val 0"/>
            </a:avLst>
          </a:prstGeom>
          <a:solidFill>
            <a:srgbClr val="AF31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29"/>
          <p:cNvSpPr txBox="1">
            <a:spLocks noGrp="1"/>
          </p:cNvSpPr>
          <p:nvPr>
            <p:ph type="body" idx="1"/>
          </p:nvPr>
        </p:nvSpPr>
        <p:spPr>
          <a:xfrm>
            <a:off x="461148" y="4360000"/>
            <a:ext cx="2378912" cy="182111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chemeClr val="lt1"/>
              </a:buClr>
              <a:buSzPts val="9600"/>
              <a:buNone/>
              <a:defRPr sz="9600" b="1">
                <a:solidFill>
                  <a:schemeClr val="l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2"/>
          </p:nvPr>
        </p:nvSpPr>
        <p:spPr>
          <a:xfrm>
            <a:off x="3101546" y="4328290"/>
            <a:ext cx="7887901" cy="181644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3000"/>
              <a:buNone/>
              <a:defRPr sz="3000" b="1" cap="none">
                <a:solidFill>
                  <a:schemeClr val="accen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77508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Photo-Teal">
  <p:cSld name="Section Header-Photo-Teal">
    <p:spTree>
      <p:nvGrpSpPr>
        <p:cNvPr id="1" name="Shape 49"/>
        <p:cNvGrpSpPr/>
        <p:nvPr/>
      </p:nvGrpSpPr>
      <p:grpSpPr>
        <a:xfrm>
          <a:off x="0" y="0"/>
          <a:ext cx="0" cy="0"/>
          <a:chOff x="0" y="0"/>
          <a:chExt cx="0" cy="0"/>
        </a:xfrm>
      </p:grpSpPr>
      <p:pic>
        <p:nvPicPr>
          <p:cNvPr id="50" name="Google Shape;50;p30" descr="A person smiling for the camera&#10;&#10;Description automatically generated with medium confidence"/>
          <p:cNvPicPr preferRelativeResize="0"/>
          <p:nvPr/>
        </p:nvPicPr>
        <p:blipFill rotWithShape="1">
          <a:blip>
            <a:alphaModFix/>
          </a:blip>
          <a:srcRect/>
          <a:stretch/>
        </p:blipFill>
        <p:spPr>
          <a:xfrm>
            <a:off x="-2" y="0"/>
            <a:ext cx="12192002" cy="6858000"/>
          </a:xfrm>
          <a:prstGeom prst="rect">
            <a:avLst/>
          </a:prstGeom>
          <a:noFill/>
          <a:ln>
            <a:noFill/>
          </a:ln>
        </p:spPr>
      </p:pic>
      <p:pic>
        <p:nvPicPr>
          <p:cNvPr id="51" name="Google Shape;51;p30"/>
          <p:cNvPicPr preferRelativeResize="0"/>
          <p:nvPr/>
        </p:nvPicPr>
        <p:blipFill rotWithShape="1">
          <a:blip>
            <a:alphaModFix/>
          </a:blip>
          <a:srcRect/>
          <a:stretch/>
        </p:blipFill>
        <p:spPr>
          <a:xfrm>
            <a:off x="-2" y="0"/>
            <a:ext cx="12192000" cy="6858000"/>
          </a:xfrm>
          <a:prstGeom prst="rect">
            <a:avLst/>
          </a:prstGeom>
          <a:noFill/>
          <a:ln>
            <a:noFill/>
          </a:ln>
        </p:spPr>
      </p:pic>
      <p:sp>
        <p:nvSpPr>
          <p:cNvPr id="52" name="Google Shape;52;p30"/>
          <p:cNvSpPr/>
          <p:nvPr/>
        </p:nvSpPr>
        <p:spPr>
          <a:xfrm>
            <a:off x="-1" y="4511575"/>
            <a:ext cx="12192001" cy="14405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30"/>
          <p:cNvSpPr/>
          <p:nvPr/>
        </p:nvSpPr>
        <p:spPr>
          <a:xfrm rot="5400000">
            <a:off x="508046" y="3815574"/>
            <a:ext cx="1816442" cy="2832533"/>
          </a:xfrm>
          <a:prstGeom prst="round2SameRect">
            <a:avLst>
              <a:gd name="adj1" fmla="val 50000"/>
              <a:gd name="adj2" fmla="val 0"/>
            </a:avLst>
          </a:prstGeom>
          <a:solidFill>
            <a:srgbClr val="0266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0"/>
          <p:cNvSpPr txBox="1">
            <a:spLocks noGrp="1"/>
          </p:cNvSpPr>
          <p:nvPr>
            <p:ph type="body" idx="1"/>
          </p:nvPr>
        </p:nvSpPr>
        <p:spPr>
          <a:xfrm>
            <a:off x="461148" y="4360000"/>
            <a:ext cx="2378912" cy="182111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chemeClr val="lt1"/>
              </a:buClr>
              <a:buSzPts val="9600"/>
              <a:buNone/>
              <a:defRPr sz="9600" b="1">
                <a:solidFill>
                  <a:schemeClr val="l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0"/>
          <p:cNvSpPr txBox="1">
            <a:spLocks noGrp="1"/>
          </p:cNvSpPr>
          <p:nvPr>
            <p:ph type="body" idx="2"/>
          </p:nvPr>
        </p:nvSpPr>
        <p:spPr>
          <a:xfrm>
            <a:off x="3101546" y="4328290"/>
            <a:ext cx="7887901" cy="181644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3000"/>
              <a:buNone/>
              <a:defRPr sz="3000" b="1" cap="none">
                <a:solidFill>
                  <a:schemeClr val="accen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19163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Photo-Gold">
  <p:cSld name="Section Header-Photo-Gold">
    <p:spTree>
      <p:nvGrpSpPr>
        <p:cNvPr id="1" name="Shape 56"/>
        <p:cNvGrpSpPr/>
        <p:nvPr/>
      </p:nvGrpSpPr>
      <p:grpSpPr>
        <a:xfrm>
          <a:off x="0" y="0"/>
          <a:ext cx="0" cy="0"/>
          <a:chOff x="0" y="0"/>
          <a:chExt cx="0" cy="0"/>
        </a:xfrm>
      </p:grpSpPr>
      <p:pic>
        <p:nvPicPr>
          <p:cNvPr id="57" name="Google Shape;57;p31" descr="A picture containing person, crowd&#10;&#10;Description automatically generated"/>
          <p:cNvPicPr preferRelativeResize="0"/>
          <p:nvPr/>
        </p:nvPicPr>
        <p:blipFill rotWithShape="1">
          <a:blip r:embed="rId2">
            <a:alphaModFix/>
          </a:blip>
          <a:srcRect b="-22"/>
          <a:stretch/>
        </p:blipFill>
        <p:spPr>
          <a:xfrm>
            <a:off x="-2" y="0"/>
            <a:ext cx="12192002" cy="6858000"/>
          </a:xfrm>
          <a:prstGeom prst="rect">
            <a:avLst/>
          </a:prstGeom>
          <a:noFill/>
          <a:ln>
            <a:noFill/>
          </a:ln>
        </p:spPr>
      </p:pic>
      <p:pic>
        <p:nvPicPr>
          <p:cNvPr id="58" name="Google Shape;58;p31"/>
          <p:cNvPicPr preferRelativeResize="0"/>
          <p:nvPr/>
        </p:nvPicPr>
        <p:blipFill rotWithShape="1">
          <a:blip>
            <a:alphaModFix/>
          </a:blip>
          <a:srcRect/>
          <a:stretch/>
        </p:blipFill>
        <p:spPr>
          <a:xfrm>
            <a:off x="-2" y="0"/>
            <a:ext cx="12192000" cy="6858000"/>
          </a:xfrm>
          <a:prstGeom prst="rect">
            <a:avLst/>
          </a:prstGeom>
          <a:noFill/>
          <a:ln>
            <a:noFill/>
          </a:ln>
        </p:spPr>
      </p:pic>
      <p:sp>
        <p:nvSpPr>
          <p:cNvPr id="59" name="Google Shape;59;p31"/>
          <p:cNvSpPr/>
          <p:nvPr/>
        </p:nvSpPr>
        <p:spPr>
          <a:xfrm>
            <a:off x="-1" y="4511575"/>
            <a:ext cx="12192001" cy="14405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1"/>
          <p:cNvSpPr/>
          <p:nvPr/>
        </p:nvSpPr>
        <p:spPr>
          <a:xfrm rot="5400000">
            <a:off x="508046" y="3815577"/>
            <a:ext cx="1816442" cy="2832533"/>
          </a:xfrm>
          <a:prstGeom prst="round2SameRect">
            <a:avLst>
              <a:gd name="adj1" fmla="val 50000"/>
              <a:gd name="adj2" fmla="val 0"/>
            </a:avLst>
          </a:prstGeom>
          <a:solidFill>
            <a:srgbClr val="DF9F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31"/>
          <p:cNvSpPr txBox="1">
            <a:spLocks noGrp="1"/>
          </p:cNvSpPr>
          <p:nvPr>
            <p:ph type="body" idx="1"/>
          </p:nvPr>
        </p:nvSpPr>
        <p:spPr>
          <a:xfrm>
            <a:off x="461148" y="4360000"/>
            <a:ext cx="2378912" cy="182111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chemeClr val="lt1"/>
              </a:buClr>
              <a:buSzPts val="9600"/>
              <a:buNone/>
              <a:defRPr sz="9600" b="1">
                <a:solidFill>
                  <a:schemeClr val="l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body" idx="2"/>
          </p:nvPr>
        </p:nvSpPr>
        <p:spPr>
          <a:xfrm>
            <a:off x="3101546" y="4328290"/>
            <a:ext cx="7887901" cy="181644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3000"/>
              <a:buNone/>
              <a:defRPr sz="3000" b="1" cap="none">
                <a:solidFill>
                  <a:schemeClr val="accen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05166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hank You">
  <p:cSld name="1_Thank You">
    <p:spTree>
      <p:nvGrpSpPr>
        <p:cNvPr id="1" name="Shape 35"/>
        <p:cNvGrpSpPr/>
        <p:nvPr/>
      </p:nvGrpSpPr>
      <p:grpSpPr>
        <a:xfrm>
          <a:off x="0" y="0"/>
          <a:ext cx="0" cy="0"/>
          <a:chOff x="0" y="0"/>
          <a:chExt cx="0" cy="0"/>
        </a:xfrm>
      </p:grpSpPr>
      <p:pic>
        <p:nvPicPr>
          <p:cNvPr id="36" name="Google Shape;36;p28"/>
          <p:cNvPicPr preferRelativeResize="0"/>
          <p:nvPr/>
        </p:nvPicPr>
        <p:blipFill rotWithShape="1">
          <a:blip r:embed="rId2">
            <a:alphaModFix/>
          </a:blip>
          <a:srcRect/>
          <a:stretch/>
        </p:blipFill>
        <p:spPr>
          <a:xfrm>
            <a:off x="7445829" y="0"/>
            <a:ext cx="3828833" cy="6858000"/>
          </a:xfrm>
          <a:prstGeom prst="rect">
            <a:avLst/>
          </a:prstGeom>
          <a:noFill/>
          <a:ln>
            <a:noFill/>
          </a:ln>
        </p:spPr>
      </p:pic>
      <p:sp>
        <p:nvSpPr>
          <p:cNvPr id="37" name="Google Shape;37;p28"/>
          <p:cNvSpPr txBox="1"/>
          <p:nvPr/>
        </p:nvSpPr>
        <p:spPr>
          <a:xfrm>
            <a:off x="715518" y="5294037"/>
            <a:ext cx="5751532" cy="91307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635F59"/>
              </a:buClr>
              <a:buSzPts val="1000"/>
              <a:buFont typeface="Arial"/>
              <a:buNone/>
            </a:pPr>
            <a:r>
              <a:rPr lang="en-US" sz="1000" b="0" i="1" u="none" strike="noStrike" cap="none">
                <a:solidFill>
                  <a:srgbClr val="635F59"/>
                </a:solidFill>
                <a:latin typeface="Calibri"/>
                <a:ea typeface="Calibri"/>
                <a:cs typeface="Calibri"/>
                <a:sym typeface="Calibri"/>
              </a:rPr>
              <a:t>MOSAIC is made possible by the generous support of the American people through the U.S. President’s Emergency Plan for AIDS Relief (PEPFAR) and the U.S. Agency for International Development (USAID) cooperative agreement 7200AA21CA00011. The contents of this presentation are the responsibility of MOSAIC and do not necessarily reflect the views of PEPFAR, USAID, or the U.S. Government.</a:t>
            </a:r>
            <a:endParaRPr/>
          </a:p>
          <a:p>
            <a:pPr marL="0" marR="0" lvl="0" indent="0" algn="l" rtl="0">
              <a:lnSpc>
                <a:spcPct val="90000"/>
              </a:lnSpc>
              <a:spcBef>
                <a:spcPts val="1000"/>
              </a:spcBef>
              <a:spcAft>
                <a:spcPts val="0"/>
              </a:spcAft>
              <a:buClr>
                <a:srgbClr val="635F59"/>
              </a:buClr>
              <a:buSzPts val="1000"/>
              <a:buFont typeface="Arial"/>
              <a:buNone/>
            </a:pPr>
            <a:r>
              <a:rPr lang="en-US" sz="1000" b="0" i="0" u="none" strike="noStrike" cap="none">
                <a:solidFill>
                  <a:srgbClr val="635F59"/>
                </a:solidFill>
                <a:latin typeface="Calibri"/>
                <a:ea typeface="Calibri"/>
                <a:cs typeface="Calibri"/>
                <a:sym typeface="Calibri"/>
              </a:rPr>
              <a:t>Photography: FHI 360, OPTIONS Consortium, Canva</a:t>
            </a:r>
            <a:endParaRPr/>
          </a:p>
        </p:txBody>
      </p:sp>
      <p:sp>
        <p:nvSpPr>
          <p:cNvPr id="38" name="Google Shape;38;p28"/>
          <p:cNvSpPr txBox="1"/>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p>
            <a:pPr marL="0" marR="0" lvl="0" indent="0" algn="l" rtl="0">
              <a:lnSpc>
                <a:spcPct val="90000"/>
              </a:lnSpc>
              <a:spcBef>
                <a:spcPts val="0"/>
              </a:spcBef>
              <a:spcAft>
                <a:spcPts val="0"/>
              </a:spcAft>
              <a:buClr>
                <a:srgbClr val="02666D"/>
              </a:buClr>
              <a:buSzPts val="3000"/>
              <a:buFont typeface="Poppins"/>
              <a:buNone/>
            </a:pPr>
            <a:r>
              <a:rPr lang="en-US" sz="3000" b="1" i="0" cap="none">
                <a:solidFill>
                  <a:srgbClr val="02666D"/>
                </a:solidFill>
                <a:latin typeface="Poppins"/>
                <a:ea typeface="Poppins"/>
                <a:cs typeface="Poppins"/>
                <a:sym typeface="Poppins"/>
              </a:rPr>
              <a:t>ACKNOWLEDGMENTS</a:t>
            </a:r>
            <a:endParaRPr/>
          </a:p>
        </p:txBody>
      </p:sp>
      <p:pic>
        <p:nvPicPr>
          <p:cNvPr id="39" name="Google Shape;39;p28"/>
          <p:cNvPicPr preferRelativeResize="0"/>
          <p:nvPr/>
        </p:nvPicPr>
        <p:blipFill rotWithShape="1">
          <a:blip r:embed="rId3">
            <a:alphaModFix/>
          </a:blip>
          <a:srcRect/>
          <a:stretch/>
        </p:blipFill>
        <p:spPr>
          <a:xfrm>
            <a:off x="11274662" y="0"/>
            <a:ext cx="917337" cy="6858000"/>
          </a:xfrm>
          <a:prstGeom prst="rect">
            <a:avLst/>
          </a:prstGeom>
          <a:noFill/>
          <a:ln>
            <a:noFill/>
          </a:ln>
        </p:spPr>
      </p:pic>
      <p:pic>
        <p:nvPicPr>
          <p:cNvPr id="40" name="Google Shape;40;p28"/>
          <p:cNvPicPr preferRelativeResize="0"/>
          <p:nvPr/>
        </p:nvPicPr>
        <p:blipFill rotWithShape="1">
          <a:blip r:embed="rId4">
            <a:alphaModFix/>
          </a:blip>
          <a:srcRect/>
          <a:stretch/>
        </p:blipFill>
        <p:spPr>
          <a:xfrm>
            <a:off x="715518" y="2637041"/>
            <a:ext cx="5996781" cy="2421653"/>
          </a:xfrm>
          <a:prstGeom prst="rect">
            <a:avLst/>
          </a:prstGeom>
          <a:noFill/>
          <a:ln>
            <a:noFill/>
          </a:ln>
        </p:spPr>
      </p:pic>
      <p:sp>
        <p:nvSpPr>
          <p:cNvPr id="41" name="Google Shape;41;p28"/>
          <p:cNvSpPr txBox="1">
            <a:spLocks noGrp="1"/>
          </p:cNvSpPr>
          <p:nvPr>
            <p:ph type="body" idx="1"/>
          </p:nvPr>
        </p:nvSpPr>
        <p:spPr>
          <a:xfrm>
            <a:off x="715518" y="1333956"/>
            <a:ext cx="5886450" cy="1067741"/>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635F59"/>
              </a:buClr>
              <a:buSzPts val="1700"/>
              <a:buFont typeface="Arial"/>
              <a:buNone/>
              <a:defRPr sz="1700">
                <a:solidFill>
                  <a:srgbClr val="635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80950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Photo-Pink">
  <p:cSld name="Section Header-Photo-Pink">
    <p:spTree>
      <p:nvGrpSpPr>
        <p:cNvPr id="1" name="Shape 42"/>
        <p:cNvGrpSpPr/>
        <p:nvPr/>
      </p:nvGrpSpPr>
      <p:grpSpPr>
        <a:xfrm>
          <a:off x="0" y="0"/>
          <a:ext cx="0" cy="0"/>
          <a:chOff x="0" y="0"/>
          <a:chExt cx="0" cy="0"/>
        </a:xfrm>
      </p:grpSpPr>
      <p:pic>
        <p:nvPicPr>
          <p:cNvPr id="43" name="Google Shape;43;p29" descr="A picture containing perso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4" name="Google Shape;44;p29"/>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45" name="Google Shape;45;p29"/>
          <p:cNvSpPr/>
          <p:nvPr/>
        </p:nvSpPr>
        <p:spPr>
          <a:xfrm>
            <a:off x="-1" y="4511575"/>
            <a:ext cx="12192001" cy="14405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9"/>
          <p:cNvSpPr/>
          <p:nvPr/>
        </p:nvSpPr>
        <p:spPr>
          <a:xfrm rot="5400000">
            <a:off x="508046" y="3815574"/>
            <a:ext cx="1816442" cy="2832533"/>
          </a:xfrm>
          <a:prstGeom prst="round2SameRect">
            <a:avLst>
              <a:gd name="adj1" fmla="val 50000"/>
              <a:gd name="adj2" fmla="val 0"/>
            </a:avLst>
          </a:prstGeom>
          <a:solidFill>
            <a:srgbClr val="AF31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29"/>
          <p:cNvSpPr txBox="1">
            <a:spLocks noGrp="1"/>
          </p:cNvSpPr>
          <p:nvPr>
            <p:ph type="body" idx="1"/>
          </p:nvPr>
        </p:nvSpPr>
        <p:spPr>
          <a:xfrm>
            <a:off x="461148" y="4360000"/>
            <a:ext cx="2378912" cy="182111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chemeClr val="lt1"/>
              </a:buClr>
              <a:buSzPts val="9600"/>
              <a:buNone/>
              <a:defRPr sz="9600" b="1">
                <a:solidFill>
                  <a:schemeClr val="l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2"/>
          </p:nvPr>
        </p:nvSpPr>
        <p:spPr>
          <a:xfrm>
            <a:off x="3101546" y="4328290"/>
            <a:ext cx="7887901" cy="181644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3000"/>
              <a:buNone/>
              <a:defRPr sz="3000" b="1" cap="none">
                <a:solidFill>
                  <a:schemeClr val="accen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37752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Photo-Teal">
  <p:cSld name="Section Header-Photo-Teal">
    <p:spTree>
      <p:nvGrpSpPr>
        <p:cNvPr id="1" name="Shape 49"/>
        <p:cNvGrpSpPr/>
        <p:nvPr/>
      </p:nvGrpSpPr>
      <p:grpSpPr>
        <a:xfrm>
          <a:off x="0" y="0"/>
          <a:ext cx="0" cy="0"/>
          <a:chOff x="0" y="0"/>
          <a:chExt cx="0" cy="0"/>
        </a:xfrm>
      </p:grpSpPr>
      <p:pic>
        <p:nvPicPr>
          <p:cNvPr id="50" name="Google Shape;50;p30" descr="A person smiling for the camera&#10;&#10;Description automatically generated with medium confidence"/>
          <p:cNvPicPr preferRelativeResize="0"/>
          <p:nvPr/>
        </p:nvPicPr>
        <p:blipFill rotWithShape="1">
          <a:blip r:embed="rId2">
            <a:alphaModFix/>
          </a:blip>
          <a:srcRect/>
          <a:stretch/>
        </p:blipFill>
        <p:spPr>
          <a:xfrm>
            <a:off x="-2" y="0"/>
            <a:ext cx="12192002" cy="6858000"/>
          </a:xfrm>
          <a:prstGeom prst="rect">
            <a:avLst/>
          </a:prstGeom>
          <a:noFill/>
          <a:ln>
            <a:noFill/>
          </a:ln>
        </p:spPr>
      </p:pic>
      <p:pic>
        <p:nvPicPr>
          <p:cNvPr id="51" name="Google Shape;51;p30"/>
          <p:cNvPicPr preferRelativeResize="0"/>
          <p:nvPr/>
        </p:nvPicPr>
        <p:blipFill rotWithShape="1">
          <a:blip r:embed="rId3">
            <a:alphaModFix/>
          </a:blip>
          <a:srcRect/>
          <a:stretch/>
        </p:blipFill>
        <p:spPr>
          <a:xfrm>
            <a:off x="-2" y="0"/>
            <a:ext cx="12192000" cy="6858000"/>
          </a:xfrm>
          <a:prstGeom prst="rect">
            <a:avLst/>
          </a:prstGeom>
          <a:noFill/>
          <a:ln>
            <a:noFill/>
          </a:ln>
        </p:spPr>
      </p:pic>
      <p:sp>
        <p:nvSpPr>
          <p:cNvPr id="52" name="Google Shape;52;p30"/>
          <p:cNvSpPr/>
          <p:nvPr/>
        </p:nvSpPr>
        <p:spPr>
          <a:xfrm>
            <a:off x="-1" y="4511575"/>
            <a:ext cx="12192001" cy="14405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30"/>
          <p:cNvSpPr/>
          <p:nvPr/>
        </p:nvSpPr>
        <p:spPr>
          <a:xfrm rot="5400000">
            <a:off x="508046" y="3815574"/>
            <a:ext cx="1816442" cy="2832533"/>
          </a:xfrm>
          <a:prstGeom prst="round2SameRect">
            <a:avLst>
              <a:gd name="adj1" fmla="val 50000"/>
              <a:gd name="adj2" fmla="val 0"/>
            </a:avLst>
          </a:prstGeom>
          <a:solidFill>
            <a:srgbClr val="0266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0"/>
          <p:cNvSpPr txBox="1">
            <a:spLocks noGrp="1"/>
          </p:cNvSpPr>
          <p:nvPr>
            <p:ph type="body" idx="1"/>
          </p:nvPr>
        </p:nvSpPr>
        <p:spPr>
          <a:xfrm>
            <a:off x="461148" y="4360000"/>
            <a:ext cx="2378912" cy="182111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chemeClr val="lt1"/>
              </a:buClr>
              <a:buSzPts val="9600"/>
              <a:buNone/>
              <a:defRPr sz="9600" b="1">
                <a:solidFill>
                  <a:schemeClr val="l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0"/>
          <p:cNvSpPr txBox="1">
            <a:spLocks noGrp="1"/>
          </p:cNvSpPr>
          <p:nvPr>
            <p:ph type="body" idx="2"/>
          </p:nvPr>
        </p:nvSpPr>
        <p:spPr>
          <a:xfrm>
            <a:off x="3101546" y="4328290"/>
            <a:ext cx="7887901" cy="181644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3000"/>
              <a:buNone/>
              <a:defRPr sz="3000" b="1" cap="none">
                <a:solidFill>
                  <a:schemeClr val="accen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04863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Photo-Gold">
  <p:cSld name="Section Header-Photo-Gold">
    <p:spTree>
      <p:nvGrpSpPr>
        <p:cNvPr id="1" name="Shape 56"/>
        <p:cNvGrpSpPr/>
        <p:nvPr/>
      </p:nvGrpSpPr>
      <p:grpSpPr>
        <a:xfrm>
          <a:off x="0" y="0"/>
          <a:ext cx="0" cy="0"/>
          <a:chOff x="0" y="0"/>
          <a:chExt cx="0" cy="0"/>
        </a:xfrm>
      </p:grpSpPr>
      <p:pic>
        <p:nvPicPr>
          <p:cNvPr id="57" name="Google Shape;57;p31" descr="A picture containing person, crowd&#10;&#10;Description automatically generated"/>
          <p:cNvPicPr preferRelativeResize="0"/>
          <p:nvPr/>
        </p:nvPicPr>
        <p:blipFill rotWithShape="1">
          <a:blip r:embed="rId2">
            <a:alphaModFix/>
          </a:blip>
          <a:srcRect b="-22"/>
          <a:stretch/>
        </p:blipFill>
        <p:spPr>
          <a:xfrm>
            <a:off x="-2" y="0"/>
            <a:ext cx="12192002" cy="6858000"/>
          </a:xfrm>
          <a:prstGeom prst="rect">
            <a:avLst/>
          </a:prstGeom>
          <a:noFill/>
          <a:ln>
            <a:noFill/>
          </a:ln>
        </p:spPr>
      </p:pic>
      <p:pic>
        <p:nvPicPr>
          <p:cNvPr id="58" name="Google Shape;58;p31"/>
          <p:cNvPicPr preferRelativeResize="0"/>
          <p:nvPr/>
        </p:nvPicPr>
        <p:blipFill rotWithShape="1">
          <a:blip r:embed="rId3">
            <a:alphaModFix/>
          </a:blip>
          <a:srcRect/>
          <a:stretch/>
        </p:blipFill>
        <p:spPr>
          <a:xfrm>
            <a:off x="-2" y="0"/>
            <a:ext cx="12192000" cy="6858000"/>
          </a:xfrm>
          <a:prstGeom prst="rect">
            <a:avLst/>
          </a:prstGeom>
          <a:noFill/>
          <a:ln>
            <a:noFill/>
          </a:ln>
        </p:spPr>
      </p:pic>
      <p:sp>
        <p:nvSpPr>
          <p:cNvPr id="59" name="Google Shape;59;p31"/>
          <p:cNvSpPr/>
          <p:nvPr/>
        </p:nvSpPr>
        <p:spPr>
          <a:xfrm>
            <a:off x="-1" y="4511575"/>
            <a:ext cx="12192001" cy="14405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1"/>
          <p:cNvSpPr/>
          <p:nvPr/>
        </p:nvSpPr>
        <p:spPr>
          <a:xfrm rot="5400000">
            <a:off x="508046" y="3815577"/>
            <a:ext cx="1816442" cy="2832533"/>
          </a:xfrm>
          <a:prstGeom prst="round2SameRect">
            <a:avLst>
              <a:gd name="adj1" fmla="val 50000"/>
              <a:gd name="adj2" fmla="val 0"/>
            </a:avLst>
          </a:prstGeom>
          <a:solidFill>
            <a:srgbClr val="DF9F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31"/>
          <p:cNvSpPr txBox="1">
            <a:spLocks noGrp="1"/>
          </p:cNvSpPr>
          <p:nvPr>
            <p:ph type="body" idx="1"/>
          </p:nvPr>
        </p:nvSpPr>
        <p:spPr>
          <a:xfrm>
            <a:off x="461148" y="4360000"/>
            <a:ext cx="2378912" cy="182111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chemeClr val="lt1"/>
              </a:buClr>
              <a:buSzPts val="9600"/>
              <a:buNone/>
              <a:defRPr sz="9600" b="1">
                <a:solidFill>
                  <a:schemeClr val="l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body" idx="2"/>
          </p:nvPr>
        </p:nvSpPr>
        <p:spPr>
          <a:xfrm>
            <a:off x="3101546" y="4328290"/>
            <a:ext cx="7887901" cy="181644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accent1"/>
              </a:buClr>
              <a:buSzPts val="3000"/>
              <a:buNone/>
              <a:defRPr sz="3000" b="1" cap="none">
                <a:solidFill>
                  <a:schemeClr val="accen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1382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Photo-Gold">
    <p:spTree>
      <p:nvGrpSpPr>
        <p:cNvPr id="1" name=""/>
        <p:cNvGrpSpPr/>
        <p:nvPr/>
      </p:nvGrpSpPr>
      <p:grpSpPr>
        <a:xfrm>
          <a:off x="0" y="0"/>
          <a:ext cx="0" cy="0"/>
          <a:chOff x="0" y="0"/>
          <a:chExt cx="0" cy="0"/>
        </a:xfrm>
      </p:grpSpPr>
      <p:pic>
        <p:nvPicPr>
          <p:cNvPr id="11" name="Picture 10" descr="A picture containing person, crowd&#10;&#10;Description automatically generated">
            <a:extLst>
              <a:ext uri="{FF2B5EF4-FFF2-40B4-BE49-F238E27FC236}">
                <a16:creationId xmlns:a16="http://schemas.microsoft.com/office/drawing/2014/main" id="{5EE8FEB6-FC2D-434E-9EC9-C0BF0D6B846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3"/>
          <a:stretch/>
        </p:blipFill>
        <p:spPr>
          <a:xfrm>
            <a:off x="-2" y="0"/>
            <a:ext cx="12192002" cy="6858000"/>
          </a:xfrm>
          <a:prstGeom prst="rect">
            <a:avLst/>
          </a:prstGeom>
        </p:spPr>
      </p:pic>
      <p:pic>
        <p:nvPicPr>
          <p:cNvPr id="7" name="Picture 6">
            <a:extLst>
              <a:ext uri="{FF2B5EF4-FFF2-40B4-BE49-F238E27FC236}">
                <a16:creationId xmlns:a16="http://schemas.microsoft.com/office/drawing/2014/main" id="{EC2D6D01-9029-1C47-BF9C-6037D9781F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7"/>
            <a:ext cx="1816442" cy="2832533"/>
          </a:xfrm>
          <a:prstGeom prst="round2SameRect">
            <a:avLst>
              <a:gd name="adj1" fmla="val 50000"/>
              <a:gd name="adj2" fmla="val 0"/>
            </a:avLst>
          </a:prstGeom>
          <a:solidFill>
            <a:srgbClr val="DF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83948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Pink">
  <p:cSld name="Section Header-Pink">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33"/>
          <p:cNvSpPr/>
          <p:nvPr/>
        </p:nvSpPr>
        <p:spPr>
          <a:xfrm rot="5400000">
            <a:off x="508046" y="2008063"/>
            <a:ext cx="1816442" cy="283253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Calibri"/>
              <a:ea typeface="Calibri"/>
              <a:cs typeface="Calibri"/>
              <a:sym typeface="Calibri"/>
            </a:endParaRPr>
          </a:p>
        </p:txBody>
      </p:sp>
      <p:sp>
        <p:nvSpPr>
          <p:cNvPr id="69" name="Google Shape;69;p33"/>
          <p:cNvSpPr txBox="1">
            <a:spLocks noGrp="1"/>
          </p:cNvSpPr>
          <p:nvPr>
            <p:ph type="body" idx="1"/>
          </p:nvPr>
        </p:nvSpPr>
        <p:spPr>
          <a:xfrm>
            <a:off x="461148" y="2552489"/>
            <a:ext cx="2378912" cy="182111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rgbClr val="AF315A"/>
              </a:buClr>
              <a:buSzPts val="9600"/>
              <a:buNone/>
              <a:defRPr sz="9600" b="1">
                <a:solidFill>
                  <a:srgbClr val="AF315A"/>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3"/>
          <p:cNvSpPr txBox="1">
            <a:spLocks noGrp="1"/>
          </p:cNvSpPr>
          <p:nvPr>
            <p:ph type="body" idx="2"/>
          </p:nvPr>
        </p:nvSpPr>
        <p:spPr>
          <a:xfrm>
            <a:off x="3101546" y="2520779"/>
            <a:ext cx="7887901" cy="181644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000"/>
              <a:buNone/>
              <a:defRPr sz="3000" b="1" cap="none">
                <a:solidFill>
                  <a:schemeClr val="l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46487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Gold">
  <p:cSld name="Section Header-Gold">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34"/>
          <p:cNvSpPr/>
          <p:nvPr/>
        </p:nvSpPr>
        <p:spPr>
          <a:xfrm rot="5400000">
            <a:off x="515572" y="2012734"/>
            <a:ext cx="1816442" cy="283253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3"/>
              </a:solidFill>
              <a:latin typeface="Calibri"/>
              <a:ea typeface="Calibri"/>
              <a:cs typeface="Calibri"/>
              <a:sym typeface="Calibri"/>
            </a:endParaRPr>
          </a:p>
        </p:txBody>
      </p:sp>
      <p:sp>
        <p:nvSpPr>
          <p:cNvPr id="73" name="Google Shape;73;p34"/>
          <p:cNvSpPr txBox="1">
            <a:spLocks noGrp="1"/>
          </p:cNvSpPr>
          <p:nvPr>
            <p:ph type="body" idx="1"/>
          </p:nvPr>
        </p:nvSpPr>
        <p:spPr>
          <a:xfrm>
            <a:off x="461148" y="2552489"/>
            <a:ext cx="2378912" cy="182111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rgbClr val="DF9F3B"/>
              </a:buClr>
              <a:buSzPts val="9600"/>
              <a:buNone/>
              <a:defRPr sz="9600" b="1">
                <a:solidFill>
                  <a:srgbClr val="DF9F3B"/>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4"/>
          <p:cNvSpPr txBox="1">
            <a:spLocks noGrp="1"/>
          </p:cNvSpPr>
          <p:nvPr>
            <p:ph type="body" idx="2"/>
          </p:nvPr>
        </p:nvSpPr>
        <p:spPr>
          <a:xfrm>
            <a:off x="3101546" y="2520779"/>
            <a:ext cx="7887901" cy="181644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000"/>
              <a:buNone/>
              <a:defRPr sz="3000" b="1" cap="none">
                <a:solidFill>
                  <a:schemeClr val="lt1"/>
                </a:solidFill>
                <a:latin typeface="Poppins"/>
                <a:ea typeface="Poppins"/>
                <a:cs typeface="Poppins"/>
                <a:sym typeface="Poppi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37418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Pink">
  <p:cSld name="Two Content-Pink">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36"/>
          <p:cNvSpPr txBox="1">
            <a:spLocks noGrp="1"/>
          </p:cNvSpPr>
          <p:nvPr>
            <p:ph type="body" idx="1"/>
          </p:nvPr>
        </p:nvSpPr>
        <p:spPr>
          <a:xfrm>
            <a:off x="5814237" y="1350336"/>
            <a:ext cx="4701363" cy="48266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E0A141"/>
              </a:buClr>
              <a:buSzPts val="2800"/>
              <a:buFont typeface="Noto Sans Symbols"/>
              <a:buChar char="▪"/>
              <a:defRPr>
                <a:solidFill>
                  <a:srgbClr val="635F59"/>
                </a:solidFill>
                <a:latin typeface="Calibri"/>
                <a:ea typeface="Calibri"/>
                <a:cs typeface="Calibri"/>
                <a:sym typeface="Calibri"/>
              </a:defRPr>
            </a:lvl1pPr>
            <a:lvl2pPr marL="914400" lvl="1" indent="-381000" algn="l">
              <a:lnSpc>
                <a:spcPct val="90000"/>
              </a:lnSpc>
              <a:spcBef>
                <a:spcPts val="500"/>
              </a:spcBef>
              <a:spcAft>
                <a:spcPts val="0"/>
              </a:spcAft>
              <a:buClr>
                <a:srgbClr val="E0A141"/>
              </a:buClr>
              <a:buSzPts val="2400"/>
              <a:buFont typeface="Arial"/>
              <a:buChar char="•"/>
              <a:defRPr>
                <a:solidFill>
                  <a:srgbClr val="635F59"/>
                </a:solidFill>
                <a:latin typeface="Calibri"/>
                <a:ea typeface="Calibri"/>
                <a:cs typeface="Calibri"/>
                <a:sym typeface="Calibri"/>
              </a:defRPr>
            </a:lvl2pPr>
            <a:lvl3pPr marL="1371600" lvl="2" indent="-355600" algn="l">
              <a:lnSpc>
                <a:spcPct val="90000"/>
              </a:lnSpc>
              <a:spcBef>
                <a:spcPts val="500"/>
              </a:spcBef>
              <a:spcAft>
                <a:spcPts val="0"/>
              </a:spcAft>
              <a:buClr>
                <a:srgbClr val="E0A141"/>
              </a:buClr>
              <a:buSzPts val="2000"/>
              <a:buFont typeface="Arial"/>
              <a:buChar char="•"/>
              <a:defRPr>
                <a:solidFill>
                  <a:srgbClr val="635F59"/>
                </a:solidFill>
                <a:latin typeface="Calibri"/>
                <a:ea typeface="Calibri"/>
                <a:cs typeface="Calibri"/>
                <a:sym typeface="Calibri"/>
              </a:defRPr>
            </a:lvl3pPr>
            <a:lvl4pPr marL="1828800" lvl="3" indent="-342900" algn="l">
              <a:lnSpc>
                <a:spcPct val="90000"/>
              </a:lnSpc>
              <a:spcBef>
                <a:spcPts val="500"/>
              </a:spcBef>
              <a:spcAft>
                <a:spcPts val="0"/>
              </a:spcAft>
              <a:buClr>
                <a:srgbClr val="E0A141"/>
              </a:buClr>
              <a:buSzPts val="1800"/>
              <a:buFont typeface="Arial"/>
              <a:buChar char="•"/>
              <a:defRPr>
                <a:solidFill>
                  <a:srgbClr val="635F59"/>
                </a:solidFill>
                <a:latin typeface="Calibri"/>
                <a:ea typeface="Calibri"/>
                <a:cs typeface="Calibri"/>
                <a:sym typeface="Calibri"/>
              </a:defRPr>
            </a:lvl4pPr>
            <a:lvl5pPr marL="2286000" lvl="4" indent="-342900" algn="l">
              <a:lnSpc>
                <a:spcPct val="90000"/>
              </a:lnSpc>
              <a:spcBef>
                <a:spcPts val="500"/>
              </a:spcBef>
              <a:spcAft>
                <a:spcPts val="0"/>
              </a:spcAft>
              <a:buClr>
                <a:srgbClr val="E0A141"/>
              </a:buClr>
              <a:buSzPts val="1800"/>
              <a:buChar char="•"/>
              <a:defRPr>
                <a:solidFill>
                  <a:srgbClr val="635F5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body" idx="2"/>
          </p:nvPr>
        </p:nvSpPr>
        <p:spPr>
          <a:xfrm>
            <a:off x="838199" y="1350336"/>
            <a:ext cx="4701363" cy="48266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E0A141"/>
              </a:buClr>
              <a:buSzPts val="2800"/>
              <a:buFont typeface="Noto Sans Symbols"/>
              <a:buChar char="▪"/>
              <a:defRPr>
                <a:solidFill>
                  <a:srgbClr val="635F59"/>
                </a:solidFill>
                <a:latin typeface="Calibri"/>
                <a:ea typeface="Calibri"/>
                <a:cs typeface="Calibri"/>
                <a:sym typeface="Calibri"/>
              </a:defRPr>
            </a:lvl1pPr>
            <a:lvl2pPr marL="914400" lvl="1" indent="-381000" algn="l">
              <a:lnSpc>
                <a:spcPct val="90000"/>
              </a:lnSpc>
              <a:spcBef>
                <a:spcPts val="500"/>
              </a:spcBef>
              <a:spcAft>
                <a:spcPts val="0"/>
              </a:spcAft>
              <a:buClr>
                <a:srgbClr val="E0A141"/>
              </a:buClr>
              <a:buSzPts val="2400"/>
              <a:buFont typeface="Arial"/>
              <a:buChar char="•"/>
              <a:defRPr>
                <a:solidFill>
                  <a:srgbClr val="635F59"/>
                </a:solidFill>
                <a:latin typeface="Calibri"/>
                <a:ea typeface="Calibri"/>
                <a:cs typeface="Calibri"/>
                <a:sym typeface="Calibri"/>
              </a:defRPr>
            </a:lvl2pPr>
            <a:lvl3pPr marL="1371600" lvl="2" indent="-355600" algn="l">
              <a:lnSpc>
                <a:spcPct val="90000"/>
              </a:lnSpc>
              <a:spcBef>
                <a:spcPts val="500"/>
              </a:spcBef>
              <a:spcAft>
                <a:spcPts val="0"/>
              </a:spcAft>
              <a:buClr>
                <a:srgbClr val="E0A141"/>
              </a:buClr>
              <a:buSzPts val="2000"/>
              <a:buFont typeface="Arial"/>
              <a:buChar char="•"/>
              <a:defRPr>
                <a:solidFill>
                  <a:srgbClr val="635F59"/>
                </a:solidFill>
                <a:latin typeface="Calibri"/>
                <a:ea typeface="Calibri"/>
                <a:cs typeface="Calibri"/>
                <a:sym typeface="Calibri"/>
              </a:defRPr>
            </a:lvl3pPr>
            <a:lvl4pPr marL="1828800" lvl="3" indent="-342900" algn="l">
              <a:lnSpc>
                <a:spcPct val="90000"/>
              </a:lnSpc>
              <a:spcBef>
                <a:spcPts val="500"/>
              </a:spcBef>
              <a:spcAft>
                <a:spcPts val="0"/>
              </a:spcAft>
              <a:buClr>
                <a:srgbClr val="E0A141"/>
              </a:buClr>
              <a:buSzPts val="1800"/>
              <a:buFont typeface="Arial"/>
              <a:buChar char="•"/>
              <a:defRPr>
                <a:solidFill>
                  <a:srgbClr val="635F59"/>
                </a:solidFill>
                <a:latin typeface="Calibri"/>
                <a:ea typeface="Calibri"/>
                <a:cs typeface="Calibri"/>
                <a:sym typeface="Calibri"/>
              </a:defRPr>
            </a:lvl4pPr>
            <a:lvl5pPr marL="2286000" lvl="4" indent="-342900" algn="l">
              <a:lnSpc>
                <a:spcPct val="90000"/>
              </a:lnSpc>
              <a:spcBef>
                <a:spcPts val="500"/>
              </a:spcBef>
              <a:spcAft>
                <a:spcPts val="0"/>
              </a:spcAft>
              <a:buClr>
                <a:srgbClr val="E0A141"/>
              </a:buClr>
              <a:buSzPts val="1800"/>
              <a:buChar char="•"/>
              <a:defRPr>
                <a:solidFill>
                  <a:srgbClr val="635F5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6"/>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3" name="Google Shape;83;p36"/>
          <p:cNvPicPr preferRelativeResize="0"/>
          <p:nvPr/>
        </p:nvPicPr>
        <p:blipFill rotWithShape="1">
          <a:blip r:embed="rId3">
            <a:alphaModFix/>
          </a:blip>
          <a:srcRect/>
          <a:stretch/>
        </p:blipFill>
        <p:spPr>
          <a:xfrm>
            <a:off x="0" y="328116"/>
            <a:ext cx="291993" cy="868679"/>
          </a:xfrm>
          <a:prstGeom prst="rect">
            <a:avLst/>
          </a:prstGeom>
          <a:noFill/>
          <a:ln>
            <a:noFill/>
          </a:ln>
        </p:spPr>
      </p:pic>
    </p:spTree>
    <p:extLst>
      <p:ext uri="{BB962C8B-B14F-4D97-AF65-F5344CB8AC3E}">
        <p14:creationId xmlns:p14="http://schemas.microsoft.com/office/powerpoint/2010/main" val="3338718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Gold">
  <p:cSld name="Title and Content-Gold">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7"/>
          <p:cNvSpPr txBox="1">
            <a:spLocks noGrp="1"/>
          </p:cNvSpPr>
          <p:nvPr>
            <p:ph type="body" idx="1"/>
          </p:nvPr>
        </p:nvSpPr>
        <p:spPr>
          <a:xfrm>
            <a:off x="838200" y="1350336"/>
            <a:ext cx="9677400" cy="48266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E0A141"/>
              </a:buClr>
              <a:buSzPts val="2800"/>
              <a:buFont typeface="Noto Sans Symbols"/>
              <a:buChar char="▪"/>
              <a:defRPr>
                <a:solidFill>
                  <a:srgbClr val="635F59"/>
                </a:solidFill>
                <a:latin typeface="Calibri"/>
                <a:ea typeface="Calibri"/>
                <a:cs typeface="Calibri"/>
                <a:sym typeface="Calibri"/>
              </a:defRPr>
            </a:lvl1pPr>
            <a:lvl2pPr marL="914400" lvl="1" indent="-381000" algn="l">
              <a:lnSpc>
                <a:spcPct val="90000"/>
              </a:lnSpc>
              <a:spcBef>
                <a:spcPts val="500"/>
              </a:spcBef>
              <a:spcAft>
                <a:spcPts val="0"/>
              </a:spcAft>
              <a:buClr>
                <a:srgbClr val="E0A141"/>
              </a:buClr>
              <a:buSzPts val="2400"/>
              <a:buFont typeface="Arial"/>
              <a:buChar char="•"/>
              <a:defRPr>
                <a:solidFill>
                  <a:srgbClr val="635F59"/>
                </a:solidFill>
                <a:latin typeface="Calibri"/>
                <a:ea typeface="Calibri"/>
                <a:cs typeface="Calibri"/>
                <a:sym typeface="Calibri"/>
              </a:defRPr>
            </a:lvl2pPr>
            <a:lvl3pPr marL="1371600" lvl="2" indent="-355600" algn="l">
              <a:lnSpc>
                <a:spcPct val="90000"/>
              </a:lnSpc>
              <a:spcBef>
                <a:spcPts val="500"/>
              </a:spcBef>
              <a:spcAft>
                <a:spcPts val="0"/>
              </a:spcAft>
              <a:buClr>
                <a:srgbClr val="E0A141"/>
              </a:buClr>
              <a:buSzPts val="2000"/>
              <a:buFont typeface="Arial"/>
              <a:buChar char="•"/>
              <a:defRPr>
                <a:solidFill>
                  <a:srgbClr val="635F59"/>
                </a:solidFill>
                <a:latin typeface="Calibri"/>
                <a:ea typeface="Calibri"/>
                <a:cs typeface="Calibri"/>
                <a:sym typeface="Calibri"/>
              </a:defRPr>
            </a:lvl3pPr>
            <a:lvl4pPr marL="1828800" lvl="3" indent="-342900" algn="l">
              <a:lnSpc>
                <a:spcPct val="90000"/>
              </a:lnSpc>
              <a:spcBef>
                <a:spcPts val="500"/>
              </a:spcBef>
              <a:spcAft>
                <a:spcPts val="0"/>
              </a:spcAft>
              <a:buClr>
                <a:srgbClr val="E0A141"/>
              </a:buClr>
              <a:buSzPts val="1800"/>
              <a:buFont typeface="Arial"/>
              <a:buChar char="•"/>
              <a:defRPr>
                <a:solidFill>
                  <a:srgbClr val="635F59"/>
                </a:solidFill>
                <a:latin typeface="Calibri"/>
                <a:ea typeface="Calibri"/>
                <a:cs typeface="Calibri"/>
                <a:sym typeface="Calibri"/>
              </a:defRPr>
            </a:lvl4pPr>
            <a:lvl5pPr marL="2286000" lvl="4" indent="-342900" algn="l">
              <a:lnSpc>
                <a:spcPct val="90000"/>
              </a:lnSpc>
              <a:spcBef>
                <a:spcPts val="500"/>
              </a:spcBef>
              <a:spcAft>
                <a:spcPts val="0"/>
              </a:spcAft>
              <a:buClr>
                <a:srgbClr val="E0A141"/>
              </a:buClr>
              <a:buSzPts val="1800"/>
              <a:buChar char="•"/>
              <a:defRPr>
                <a:solidFill>
                  <a:srgbClr val="635F5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7" name="Google Shape;87;p37"/>
          <p:cNvPicPr preferRelativeResize="0"/>
          <p:nvPr/>
        </p:nvPicPr>
        <p:blipFill rotWithShape="1">
          <a:blip r:embed="rId3">
            <a:alphaModFix/>
          </a:blip>
          <a:srcRect/>
          <a:stretch/>
        </p:blipFill>
        <p:spPr>
          <a:xfrm>
            <a:off x="0" y="328116"/>
            <a:ext cx="289560" cy="868680"/>
          </a:xfrm>
          <a:prstGeom prst="rect">
            <a:avLst/>
          </a:prstGeom>
          <a:noFill/>
          <a:ln>
            <a:noFill/>
          </a:ln>
        </p:spPr>
      </p:pic>
    </p:spTree>
    <p:extLst>
      <p:ext uri="{BB962C8B-B14F-4D97-AF65-F5344CB8AC3E}">
        <p14:creationId xmlns:p14="http://schemas.microsoft.com/office/powerpoint/2010/main" val="1329360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Gold">
  <p:cSld name="Two Content--Gol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8"/>
          <p:cNvSpPr txBox="1">
            <a:spLocks noGrp="1"/>
          </p:cNvSpPr>
          <p:nvPr>
            <p:ph type="body" idx="1"/>
          </p:nvPr>
        </p:nvSpPr>
        <p:spPr>
          <a:xfrm>
            <a:off x="5814237" y="1350336"/>
            <a:ext cx="4701363" cy="48266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E0A141"/>
              </a:buClr>
              <a:buSzPts val="2800"/>
              <a:buFont typeface="Noto Sans Symbols"/>
              <a:buChar char="▪"/>
              <a:defRPr>
                <a:solidFill>
                  <a:srgbClr val="635F59"/>
                </a:solidFill>
                <a:latin typeface="Calibri"/>
                <a:ea typeface="Calibri"/>
                <a:cs typeface="Calibri"/>
                <a:sym typeface="Calibri"/>
              </a:defRPr>
            </a:lvl1pPr>
            <a:lvl2pPr marL="914400" lvl="1" indent="-381000" algn="l">
              <a:lnSpc>
                <a:spcPct val="90000"/>
              </a:lnSpc>
              <a:spcBef>
                <a:spcPts val="500"/>
              </a:spcBef>
              <a:spcAft>
                <a:spcPts val="0"/>
              </a:spcAft>
              <a:buClr>
                <a:srgbClr val="E0A141"/>
              </a:buClr>
              <a:buSzPts val="2400"/>
              <a:buFont typeface="Arial"/>
              <a:buChar char="•"/>
              <a:defRPr>
                <a:solidFill>
                  <a:srgbClr val="635F59"/>
                </a:solidFill>
                <a:latin typeface="Calibri"/>
                <a:ea typeface="Calibri"/>
                <a:cs typeface="Calibri"/>
                <a:sym typeface="Calibri"/>
              </a:defRPr>
            </a:lvl2pPr>
            <a:lvl3pPr marL="1371600" lvl="2" indent="-355600" algn="l">
              <a:lnSpc>
                <a:spcPct val="90000"/>
              </a:lnSpc>
              <a:spcBef>
                <a:spcPts val="500"/>
              </a:spcBef>
              <a:spcAft>
                <a:spcPts val="0"/>
              </a:spcAft>
              <a:buClr>
                <a:srgbClr val="E0A141"/>
              </a:buClr>
              <a:buSzPts val="2000"/>
              <a:buFont typeface="Arial"/>
              <a:buChar char="•"/>
              <a:defRPr>
                <a:solidFill>
                  <a:srgbClr val="635F59"/>
                </a:solidFill>
                <a:latin typeface="Calibri"/>
                <a:ea typeface="Calibri"/>
                <a:cs typeface="Calibri"/>
                <a:sym typeface="Calibri"/>
              </a:defRPr>
            </a:lvl3pPr>
            <a:lvl4pPr marL="1828800" lvl="3" indent="-342900" algn="l">
              <a:lnSpc>
                <a:spcPct val="90000"/>
              </a:lnSpc>
              <a:spcBef>
                <a:spcPts val="500"/>
              </a:spcBef>
              <a:spcAft>
                <a:spcPts val="0"/>
              </a:spcAft>
              <a:buClr>
                <a:srgbClr val="E0A141"/>
              </a:buClr>
              <a:buSzPts val="1800"/>
              <a:buFont typeface="Arial"/>
              <a:buChar char="•"/>
              <a:defRPr>
                <a:solidFill>
                  <a:srgbClr val="635F59"/>
                </a:solidFill>
                <a:latin typeface="Calibri"/>
                <a:ea typeface="Calibri"/>
                <a:cs typeface="Calibri"/>
                <a:sym typeface="Calibri"/>
              </a:defRPr>
            </a:lvl4pPr>
            <a:lvl5pPr marL="2286000" lvl="4" indent="-342900" algn="l">
              <a:lnSpc>
                <a:spcPct val="90000"/>
              </a:lnSpc>
              <a:spcBef>
                <a:spcPts val="500"/>
              </a:spcBef>
              <a:spcAft>
                <a:spcPts val="0"/>
              </a:spcAft>
              <a:buClr>
                <a:srgbClr val="E0A141"/>
              </a:buClr>
              <a:buSzPts val="1800"/>
              <a:buChar char="•"/>
              <a:defRPr>
                <a:solidFill>
                  <a:srgbClr val="635F5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8"/>
          <p:cNvSpPr txBox="1">
            <a:spLocks noGrp="1"/>
          </p:cNvSpPr>
          <p:nvPr>
            <p:ph type="body" idx="2"/>
          </p:nvPr>
        </p:nvSpPr>
        <p:spPr>
          <a:xfrm>
            <a:off x="838199" y="1350336"/>
            <a:ext cx="4701363" cy="482662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E0A141"/>
              </a:buClr>
              <a:buSzPts val="2800"/>
              <a:buFont typeface="Noto Sans Symbols"/>
              <a:buChar char="▪"/>
              <a:defRPr>
                <a:solidFill>
                  <a:srgbClr val="635F59"/>
                </a:solidFill>
                <a:latin typeface="Calibri"/>
                <a:ea typeface="Calibri"/>
                <a:cs typeface="Calibri"/>
                <a:sym typeface="Calibri"/>
              </a:defRPr>
            </a:lvl1pPr>
            <a:lvl2pPr marL="914400" lvl="1" indent="-381000" algn="l">
              <a:lnSpc>
                <a:spcPct val="90000"/>
              </a:lnSpc>
              <a:spcBef>
                <a:spcPts val="500"/>
              </a:spcBef>
              <a:spcAft>
                <a:spcPts val="0"/>
              </a:spcAft>
              <a:buClr>
                <a:srgbClr val="E0A141"/>
              </a:buClr>
              <a:buSzPts val="2400"/>
              <a:buFont typeface="Arial"/>
              <a:buChar char="•"/>
              <a:defRPr>
                <a:solidFill>
                  <a:srgbClr val="635F59"/>
                </a:solidFill>
                <a:latin typeface="Calibri"/>
                <a:ea typeface="Calibri"/>
                <a:cs typeface="Calibri"/>
                <a:sym typeface="Calibri"/>
              </a:defRPr>
            </a:lvl2pPr>
            <a:lvl3pPr marL="1371600" lvl="2" indent="-355600" algn="l">
              <a:lnSpc>
                <a:spcPct val="90000"/>
              </a:lnSpc>
              <a:spcBef>
                <a:spcPts val="500"/>
              </a:spcBef>
              <a:spcAft>
                <a:spcPts val="0"/>
              </a:spcAft>
              <a:buClr>
                <a:srgbClr val="E0A141"/>
              </a:buClr>
              <a:buSzPts val="2000"/>
              <a:buFont typeface="Arial"/>
              <a:buChar char="•"/>
              <a:defRPr>
                <a:solidFill>
                  <a:srgbClr val="635F59"/>
                </a:solidFill>
                <a:latin typeface="Calibri"/>
                <a:ea typeface="Calibri"/>
                <a:cs typeface="Calibri"/>
                <a:sym typeface="Calibri"/>
              </a:defRPr>
            </a:lvl3pPr>
            <a:lvl4pPr marL="1828800" lvl="3" indent="-342900" algn="l">
              <a:lnSpc>
                <a:spcPct val="90000"/>
              </a:lnSpc>
              <a:spcBef>
                <a:spcPts val="500"/>
              </a:spcBef>
              <a:spcAft>
                <a:spcPts val="0"/>
              </a:spcAft>
              <a:buClr>
                <a:srgbClr val="E0A141"/>
              </a:buClr>
              <a:buSzPts val="1800"/>
              <a:buFont typeface="Arial"/>
              <a:buChar char="•"/>
              <a:defRPr>
                <a:solidFill>
                  <a:srgbClr val="635F59"/>
                </a:solidFill>
                <a:latin typeface="Calibri"/>
                <a:ea typeface="Calibri"/>
                <a:cs typeface="Calibri"/>
                <a:sym typeface="Calibri"/>
              </a:defRPr>
            </a:lvl4pPr>
            <a:lvl5pPr marL="2286000" lvl="4" indent="-342900" algn="l">
              <a:lnSpc>
                <a:spcPct val="90000"/>
              </a:lnSpc>
              <a:spcBef>
                <a:spcPts val="500"/>
              </a:spcBef>
              <a:spcAft>
                <a:spcPts val="0"/>
              </a:spcAft>
              <a:buClr>
                <a:srgbClr val="E0A141"/>
              </a:buClr>
              <a:buSzPts val="1800"/>
              <a:buChar char="•"/>
              <a:defRPr>
                <a:solidFill>
                  <a:srgbClr val="635F59"/>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8"/>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2" name="Google Shape;92;p38"/>
          <p:cNvPicPr preferRelativeResize="0"/>
          <p:nvPr/>
        </p:nvPicPr>
        <p:blipFill rotWithShape="1">
          <a:blip r:embed="rId3">
            <a:alphaModFix/>
          </a:blip>
          <a:srcRect/>
          <a:stretch/>
        </p:blipFill>
        <p:spPr>
          <a:xfrm>
            <a:off x="0" y="328116"/>
            <a:ext cx="289560" cy="868680"/>
          </a:xfrm>
          <a:prstGeom prst="rect">
            <a:avLst/>
          </a:prstGeom>
          <a:noFill/>
          <a:ln>
            <a:noFill/>
          </a:ln>
        </p:spPr>
      </p:pic>
    </p:spTree>
    <p:extLst>
      <p:ext uri="{BB962C8B-B14F-4D97-AF65-F5344CB8AC3E}">
        <p14:creationId xmlns:p14="http://schemas.microsoft.com/office/powerpoint/2010/main" val="2567634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nk">
  <p:cSld name="Pink">
    <p:bg>
      <p:bgPr>
        <a:blipFill>
          <a:blip r:embed="rId2">
            <a:alphaModFix/>
          </a:blip>
          <a:stretch>
            <a:fillRect/>
          </a:stretch>
        </a:blipFill>
        <a:effectLst/>
      </p:bgPr>
    </p:bg>
    <p:spTree>
      <p:nvGrpSpPr>
        <p:cNvPr id="1" name="Shape 93"/>
        <p:cNvGrpSpPr/>
        <p:nvPr/>
      </p:nvGrpSpPr>
      <p:grpSpPr>
        <a:xfrm>
          <a:off x="0" y="0"/>
          <a:ext cx="0" cy="0"/>
          <a:chOff x="0" y="0"/>
          <a:chExt cx="0" cy="0"/>
        </a:xfrm>
      </p:grpSpPr>
    </p:spTree>
    <p:extLst>
      <p:ext uri="{BB962C8B-B14F-4D97-AF65-F5344CB8AC3E}">
        <p14:creationId xmlns:p14="http://schemas.microsoft.com/office/powerpoint/2010/main" val="4853911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Gold">
  <p:cSld name="Gold">
    <p:bg>
      <p:bgPr>
        <a:blipFill>
          <a:blip r:embed="rId2">
            <a:alphaModFix/>
          </a:blip>
          <a:stretch>
            <a:fillRect/>
          </a:stretch>
        </a:blipFill>
        <a:effectLst/>
      </p:bgPr>
    </p:bg>
    <p:spTree>
      <p:nvGrpSpPr>
        <p:cNvPr id="1" name="Shape 94"/>
        <p:cNvGrpSpPr/>
        <p:nvPr/>
      </p:nvGrpSpPr>
      <p:grpSpPr>
        <a:xfrm>
          <a:off x="0" y="0"/>
          <a:ext cx="0" cy="0"/>
          <a:chOff x="0" y="0"/>
          <a:chExt cx="0" cy="0"/>
        </a:xfrm>
      </p:grpSpPr>
    </p:spTree>
    <p:extLst>
      <p:ext uri="{BB962C8B-B14F-4D97-AF65-F5344CB8AC3E}">
        <p14:creationId xmlns:p14="http://schemas.microsoft.com/office/powerpoint/2010/main" val="1257994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eal">
  <p:cSld name="1_Teal">
    <p:bg>
      <p:bgPr>
        <a:solidFill>
          <a:srgbClr val="E9EFF0"/>
        </a:solidFill>
        <a:effectLst/>
      </p:bgPr>
    </p:bg>
    <p:spTree>
      <p:nvGrpSpPr>
        <p:cNvPr id="1" name="Shape 95"/>
        <p:cNvGrpSpPr/>
        <p:nvPr/>
      </p:nvGrpSpPr>
      <p:grpSpPr>
        <a:xfrm>
          <a:off x="0" y="0"/>
          <a:ext cx="0" cy="0"/>
          <a:chOff x="0" y="0"/>
          <a:chExt cx="0" cy="0"/>
        </a:xfrm>
      </p:grpSpPr>
      <p:sp>
        <p:nvSpPr>
          <p:cNvPr id="96" name="Google Shape;96;p41"/>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30382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Pink">
  <p:cSld name="1_Pink">
    <p:bg>
      <p:bgPr>
        <a:solidFill>
          <a:srgbClr val="F5EBEE"/>
        </a:solidFill>
        <a:effectLst/>
      </p:bgPr>
    </p:bg>
    <p:spTree>
      <p:nvGrpSpPr>
        <p:cNvPr id="1" name="Shape 97"/>
        <p:cNvGrpSpPr/>
        <p:nvPr/>
      </p:nvGrpSpPr>
      <p:grpSpPr>
        <a:xfrm>
          <a:off x="0" y="0"/>
          <a:ext cx="0" cy="0"/>
          <a:chOff x="0" y="0"/>
          <a:chExt cx="0" cy="0"/>
        </a:xfrm>
      </p:grpSpPr>
      <p:sp>
        <p:nvSpPr>
          <p:cNvPr id="98" name="Google Shape;98;p42"/>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67179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Gold">
  <p:cSld name="1_Gold">
    <p:bg>
      <p:bgPr>
        <a:solidFill>
          <a:srgbClr val="FDFAF6"/>
        </a:solidFill>
        <a:effectLst/>
      </p:bgPr>
    </p:bg>
    <p:spTree>
      <p:nvGrpSpPr>
        <p:cNvPr id="1" name="Shape 99"/>
        <p:cNvGrpSpPr/>
        <p:nvPr/>
      </p:nvGrpSpPr>
      <p:grpSpPr>
        <a:xfrm>
          <a:off x="0" y="0"/>
          <a:ext cx="0" cy="0"/>
          <a:chOff x="0" y="0"/>
          <a:chExt cx="0" cy="0"/>
        </a:xfrm>
      </p:grpSpPr>
      <p:sp>
        <p:nvSpPr>
          <p:cNvPr id="100" name="Google Shape;100;p43"/>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1453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chemeClr val="accent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2070178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Teal">
  <p:cSld name="2_Teal">
    <p:bg>
      <p:bgPr>
        <a:solidFill>
          <a:srgbClr val="E9EFF0"/>
        </a:solidFill>
        <a:effectLst/>
      </p:bgPr>
    </p:bg>
    <p:spTree>
      <p:nvGrpSpPr>
        <p:cNvPr id="1" name="Shape 101"/>
        <p:cNvGrpSpPr/>
        <p:nvPr/>
      </p:nvGrpSpPr>
      <p:grpSpPr>
        <a:xfrm>
          <a:off x="0" y="0"/>
          <a:ext cx="0" cy="0"/>
          <a:chOff x="0" y="0"/>
          <a:chExt cx="0" cy="0"/>
        </a:xfrm>
      </p:grpSpPr>
      <p:sp>
        <p:nvSpPr>
          <p:cNvPr id="102" name="Google Shape;102;p44"/>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3" name="Google Shape;103;p44"/>
          <p:cNvPicPr preferRelativeResize="0"/>
          <p:nvPr/>
        </p:nvPicPr>
        <p:blipFill rotWithShape="1">
          <a:blip r:embed="rId2">
            <a:alphaModFix/>
          </a:blip>
          <a:srcRect/>
          <a:stretch/>
        </p:blipFill>
        <p:spPr>
          <a:xfrm>
            <a:off x="0" y="328116"/>
            <a:ext cx="289560" cy="868680"/>
          </a:xfrm>
          <a:prstGeom prst="rect">
            <a:avLst/>
          </a:prstGeom>
          <a:noFill/>
          <a:ln>
            <a:noFill/>
          </a:ln>
        </p:spPr>
      </p:pic>
    </p:spTree>
    <p:extLst>
      <p:ext uri="{BB962C8B-B14F-4D97-AF65-F5344CB8AC3E}">
        <p14:creationId xmlns:p14="http://schemas.microsoft.com/office/powerpoint/2010/main" val="2549474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Pink">
  <p:cSld name="2_Pink">
    <p:bg>
      <p:bgPr>
        <a:solidFill>
          <a:srgbClr val="F5EBEE"/>
        </a:solidFill>
        <a:effectLst/>
      </p:bgPr>
    </p:bg>
    <p:spTree>
      <p:nvGrpSpPr>
        <p:cNvPr id="1" name="Shape 104"/>
        <p:cNvGrpSpPr/>
        <p:nvPr/>
      </p:nvGrpSpPr>
      <p:grpSpPr>
        <a:xfrm>
          <a:off x="0" y="0"/>
          <a:ext cx="0" cy="0"/>
          <a:chOff x="0" y="0"/>
          <a:chExt cx="0" cy="0"/>
        </a:xfrm>
      </p:grpSpPr>
      <p:sp>
        <p:nvSpPr>
          <p:cNvPr id="105" name="Google Shape;105;p45"/>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6" name="Google Shape;106;p45"/>
          <p:cNvPicPr preferRelativeResize="0"/>
          <p:nvPr/>
        </p:nvPicPr>
        <p:blipFill rotWithShape="1">
          <a:blip r:embed="rId2">
            <a:alphaModFix/>
          </a:blip>
          <a:srcRect/>
          <a:stretch/>
        </p:blipFill>
        <p:spPr>
          <a:xfrm>
            <a:off x="0" y="328116"/>
            <a:ext cx="291993" cy="868679"/>
          </a:xfrm>
          <a:prstGeom prst="rect">
            <a:avLst/>
          </a:prstGeom>
          <a:noFill/>
          <a:ln>
            <a:noFill/>
          </a:ln>
        </p:spPr>
      </p:pic>
    </p:spTree>
    <p:extLst>
      <p:ext uri="{BB962C8B-B14F-4D97-AF65-F5344CB8AC3E}">
        <p14:creationId xmlns:p14="http://schemas.microsoft.com/office/powerpoint/2010/main" val="1301662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Gold">
  <p:cSld name="2_Gold">
    <p:bg>
      <p:bgPr>
        <a:solidFill>
          <a:srgbClr val="FDFAF6"/>
        </a:solidFill>
        <a:effectLst/>
      </p:bgPr>
    </p:bg>
    <p:spTree>
      <p:nvGrpSpPr>
        <p:cNvPr id="1" name="Shape 107"/>
        <p:cNvGrpSpPr/>
        <p:nvPr/>
      </p:nvGrpSpPr>
      <p:grpSpPr>
        <a:xfrm>
          <a:off x="0" y="0"/>
          <a:ext cx="0" cy="0"/>
          <a:chOff x="0" y="0"/>
          <a:chExt cx="0" cy="0"/>
        </a:xfrm>
      </p:grpSpPr>
      <p:sp>
        <p:nvSpPr>
          <p:cNvPr id="108" name="Google Shape;108;p46"/>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9" name="Google Shape;109;p46"/>
          <p:cNvPicPr preferRelativeResize="0"/>
          <p:nvPr/>
        </p:nvPicPr>
        <p:blipFill rotWithShape="1">
          <a:blip r:embed="rId2">
            <a:alphaModFix/>
          </a:blip>
          <a:srcRect/>
          <a:stretch/>
        </p:blipFill>
        <p:spPr>
          <a:xfrm>
            <a:off x="1216" y="328116"/>
            <a:ext cx="289560" cy="868680"/>
          </a:xfrm>
          <a:prstGeom prst="rect">
            <a:avLst/>
          </a:prstGeom>
          <a:noFill/>
          <a:ln>
            <a:noFill/>
          </a:ln>
        </p:spPr>
      </p:pic>
    </p:spTree>
    <p:extLst>
      <p:ext uri="{BB962C8B-B14F-4D97-AF65-F5344CB8AC3E}">
        <p14:creationId xmlns:p14="http://schemas.microsoft.com/office/powerpoint/2010/main" val="1465064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p">
  <p:cSld name="Map">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47"/>
          <p:cNvSpPr txBox="1">
            <a:spLocks noGrp="1"/>
          </p:cNvSpPr>
          <p:nvPr>
            <p:ph type="title"/>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lvl1pPr lvl="0" algn="l">
              <a:lnSpc>
                <a:spcPct val="90000"/>
              </a:lnSpc>
              <a:spcBef>
                <a:spcPts val="0"/>
              </a:spcBef>
              <a:spcAft>
                <a:spcPts val="0"/>
              </a:spcAft>
              <a:buClr>
                <a:schemeClr val="accent1"/>
              </a:buClr>
              <a:buSzPts val="3000"/>
              <a:buFont typeface="Poppins SemiBold"/>
              <a:buNone/>
              <a:defRPr sz="3000" b="1" i="0">
                <a:solidFill>
                  <a:schemeClr val="accent1"/>
                </a:solidFill>
                <a:latin typeface="Poppins SemiBold"/>
                <a:ea typeface="Poppins SemiBold"/>
                <a:cs typeface="Poppins SemiBold"/>
                <a:sym typeface="Poppi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46383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eet the Team">
  <p:cSld name="Meet the Team">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48"/>
          <p:cNvSpPr txBox="1"/>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p>
            <a:pPr marL="0" marR="0" lvl="0" indent="0" algn="l" rtl="0">
              <a:lnSpc>
                <a:spcPct val="90000"/>
              </a:lnSpc>
              <a:spcBef>
                <a:spcPts val="0"/>
              </a:spcBef>
              <a:spcAft>
                <a:spcPts val="0"/>
              </a:spcAft>
              <a:buClr>
                <a:srgbClr val="02666D"/>
              </a:buClr>
              <a:buSzPts val="3000"/>
              <a:buFont typeface="Poppins"/>
              <a:buNone/>
            </a:pPr>
            <a:r>
              <a:rPr lang="en-US" sz="3000" b="1" i="0" cap="none">
                <a:solidFill>
                  <a:srgbClr val="02666D"/>
                </a:solidFill>
                <a:latin typeface="Poppins"/>
                <a:ea typeface="Poppins"/>
                <a:cs typeface="Poppins"/>
                <a:sym typeface="Poppins"/>
              </a:rPr>
              <a:t>MEET THE TEAM</a:t>
            </a:r>
            <a:endParaRPr/>
          </a:p>
        </p:txBody>
      </p:sp>
      <p:sp>
        <p:nvSpPr>
          <p:cNvPr id="114" name="Google Shape;114;p48"/>
          <p:cNvSpPr txBox="1"/>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p>
            <a:pPr marL="0" marR="0" lvl="0" indent="0" algn="l" rtl="0">
              <a:lnSpc>
                <a:spcPct val="90000"/>
              </a:lnSpc>
              <a:spcBef>
                <a:spcPts val="0"/>
              </a:spcBef>
              <a:spcAft>
                <a:spcPts val="0"/>
              </a:spcAft>
              <a:buClr>
                <a:schemeClr val="accent1"/>
              </a:buClr>
              <a:buSzPts val="3000"/>
              <a:buFont typeface="Poppins"/>
              <a:buNone/>
            </a:pPr>
            <a:r>
              <a:rPr lang="en-US" sz="3000" b="1" i="0" cap="none">
                <a:solidFill>
                  <a:schemeClr val="accent1"/>
                </a:solidFill>
                <a:latin typeface="Poppins"/>
                <a:ea typeface="Poppins"/>
                <a:cs typeface="Poppins"/>
                <a:sym typeface="Poppins"/>
              </a:rPr>
              <a:t>MEET THE TEAM</a:t>
            </a:r>
            <a:endParaRPr/>
          </a:p>
        </p:txBody>
      </p:sp>
    </p:spTree>
    <p:extLst>
      <p:ext uri="{BB962C8B-B14F-4D97-AF65-F5344CB8AC3E}">
        <p14:creationId xmlns:p14="http://schemas.microsoft.com/office/powerpoint/2010/main" val="1031565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tay Connected – Complete">
  <p:cSld name="Stay Connected – Complete">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49"/>
          <p:cNvSpPr txBox="1"/>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p>
            <a:pPr marL="0" marR="0" lvl="0" indent="0" algn="l" rtl="0">
              <a:lnSpc>
                <a:spcPct val="90000"/>
              </a:lnSpc>
              <a:spcBef>
                <a:spcPts val="0"/>
              </a:spcBef>
              <a:spcAft>
                <a:spcPts val="0"/>
              </a:spcAft>
              <a:buClr>
                <a:srgbClr val="02666D"/>
              </a:buClr>
              <a:buSzPts val="3000"/>
              <a:buFont typeface="Poppins"/>
              <a:buNone/>
            </a:pPr>
            <a:r>
              <a:rPr lang="en-US" sz="3000" b="1" i="0" cap="none">
                <a:solidFill>
                  <a:srgbClr val="02666D"/>
                </a:solidFill>
                <a:latin typeface="Poppins"/>
                <a:ea typeface="Poppins"/>
                <a:cs typeface="Poppins"/>
                <a:sym typeface="Poppins"/>
              </a:rPr>
              <a:t>STAY CONNECTED</a:t>
            </a:r>
            <a:endParaRPr/>
          </a:p>
        </p:txBody>
      </p:sp>
      <p:pic>
        <p:nvPicPr>
          <p:cNvPr id="117" name="Google Shape;117;p49"/>
          <p:cNvPicPr preferRelativeResize="0"/>
          <p:nvPr/>
        </p:nvPicPr>
        <p:blipFill rotWithShape="1">
          <a:blip r:embed="rId3">
            <a:alphaModFix/>
          </a:blip>
          <a:srcRect/>
          <a:stretch/>
        </p:blipFill>
        <p:spPr>
          <a:xfrm>
            <a:off x="817860" y="1863000"/>
            <a:ext cx="787625" cy="793170"/>
          </a:xfrm>
          <a:prstGeom prst="rect">
            <a:avLst/>
          </a:prstGeom>
          <a:noFill/>
          <a:ln>
            <a:noFill/>
          </a:ln>
        </p:spPr>
      </p:pic>
      <p:sp>
        <p:nvSpPr>
          <p:cNvPr id="118" name="Google Shape;118;p49"/>
          <p:cNvSpPr/>
          <p:nvPr/>
        </p:nvSpPr>
        <p:spPr>
          <a:xfrm>
            <a:off x="764930" y="1814014"/>
            <a:ext cx="893484" cy="893484"/>
          </a:xfrm>
          <a:prstGeom prst="ellipse">
            <a:avLst/>
          </a:prstGeom>
          <a:noFill/>
          <a:ln w="19050" cap="flat" cmpd="sng">
            <a:solidFill>
              <a:srgbClr val="0E8389">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nvGrpSpPr>
          <p:cNvPr id="119" name="Google Shape;119;p49"/>
          <p:cNvGrpSpPr/>
          <p:nvPr/>
        </p:nvGrpSpPr>
        <p:grpSpPr>
          <a:xfrm>
            <a:off x="764930" y="2851251"/>
            <a:ext cx="893484" cy="893484"/>
            <a:chOff x="764930" y="2292326"/>
            <a:chExt cx="685498" cy="685498"/>
          </a:xfrm>
        </p:grpSpPr>
        <p:pic>
          <p:nvPicPr>
            <p:cNvPr id="120" name="Google Shape;120;p49"/>
            <p:cNvPicPr preferRelativeResize="0"/>
            <p:nvPr/>
          </p:nvPicPr>
          <p:blipFill rotWithShape="1">
            <a:blip r:embed="rId4">
              <a:alphaModFix/>
            </a:blip>
            <a:srcRect/>
            <a:stretch/>
          </p:blipFill>
          <p:spPr>
            <a:xfrm>
              <a:off x="805538" y="2332934"/>
              <a:ext cx="604282" cy="604282"/>
            </a:xfrm>
            <a:prstGeom prst="rect">
              <a:avLst/>
            </a:prstGeom>
            <a:noFill/>
            <a:ln>
              <a:noFill/>
            </a:ln>
          </p:spPr>
        </p:pic>
        <p:sp>
          <p:nvSpPr>
            <p:cNvPr id="121" name="Google Shape;121;p49"/>
            <p:cNvSpPr/>
            <p:nvPr/>
          </p:nvSpPr>
          <p:spPr>
            <a:xfrm>
              <a:off x="764930" y="2292326"/>
              <a:ext cx="685498" cy="685498"/>
            </a:xfrm>
            <a:prstGeom prst="ellipse">
              <a:avLst/>
            </a:prstGeom>
            <a:noFill/>
            <a:ln w="19050" cap="flat" cmpd="sng">
              <a:solidFill>
                <a:srgbClr val="E0A141">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grpSp>
        <p:nvGrpSpPr>
          <p:cNvPr id="122" name="Google Shape;122;p49"/>
          <p:cNvGrpSpPr/>
          <p:nvPr/>
        </p:nvGrpSpPr>
        <p:grpSpPr>
          <a:xfrm>
            <a:off x="764930" y="3888488"/>
            <a:ext cx="893484" cy="893484"/>
            <a:chOff x="764930" y="3118638"/>
            <a:chExt cx="685498" cy="685498"/>
          </a:xfrm>
        </p:grpSpPr>
        <p:pic>
          <p:nvPicPr>
            <p:cNvPr id="123" name="Google Shape;123;p49"/>
            <p:cNvPicPr preferRelativeResize="0"/>
            <p:nvPr/>
          </p:nvPicPr>
          <p:blipFill rotWithShape="1">
            <a:blip r:embed="rId5">
              <a:alphaModFix/>
            </a:blip>
            <a:srcRect/>
            <a:stretch/>
          </p:blipFill>
          <p:spPr>
            <a:xfrm>
              <a:off x="805538" y="3159248"/>
              <a:ext cx="604282" cy="604282"/>
            </a:xfrm>
            <a:prstGeom prst="rect">
              <a:avLst/>
            </a:prstGeom>
            <a:noFill/>
            <a:ln>
              <a:noFill/>
            </a:ln>
          </p:spPr>
        </p:pic>
        <p:sp>
          <p:nvSpPr>
            <p:cNvPr id="124" name="Google Shape;124;p49"/>
            <p:cNvSpPr/>
            <p:nvPr/>
          </p:nvSpPr>
          <p:spPr>
            <a:xfrm>
              <a:off x="764930" y="3118638"/>
              <a:ext cx="685498" cy="685498"/>
            </a:xfrm>
            <a:prstGeom prst="ellipse">
              <a:avLst/>
            </a:prstGeom>
            <a:noFill/>
            <a:ln w="19050" cap="flat" cmpd="sng">
              <a:solidFill>
                <a:srgbClr val="AF315A">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grpSp>
        <p:nvGrpSpPr>
          <p:cNvPr id="125" name="Google Shape;125;p49"/>
          <p:cNvGrpSpPr/>
          <p:nvPr/>
        </p:nvGrpSpPr>
        <p:grpSpPr>
          <a:xfrm>
            <a:off x="764930" y="4925725"/>
            <a:ext cx="893484" cy="893484"/>
            <a:chOff x="764930" y="3944950"/>
            <a:chExt cx="685498" cy="685498"/>
          </a:xfrm>
        </p:grpSpPr>
        <p:pic>
          <p:nvPicPr>
            <p:cNvPr id="126" name="Google Shape;126;p49"/>
            <p:cNvPicPr preferRelativeResize="0"/>
            <p:nvPr/>
          </p:nvPicPr>
          <p:blipFill rotWithShape="1">
            <a:blip r:embed="rId6">
              <a:alphaModFix/>
            </a:blip>
            <a:srcRect/>
            <a:stretch/>
          </p:blipFill>
          <p:spPr>
            <a:xfrm>
              <a:off x="805538" y="3988035"/>
              <a:ext cx="604282" cy="604282"/>
            </a:xfrm>
            <a:prstGeom prst="rect">
              <a:avLst/>
            </a:prstGeom>
            <a:noFill/>
            <a:ln>
              <a:noFill/>
            </a:ln>
          </p:spPr>
        </p:pic>
        <p:sp>
          <p:nvSpPr>
            <p:cNvPr id="127" name="Google Shape;127;p49"/>
            <p:cNvSpPr/>
            <p:nvPr/>
          </p:nvSpPr>
          <p:spPr>
            <a:xfrm>
              <a:off x="764930" y="3944950"/>
              <a:ext cx="685498" cy="685498"/>
            </a:xfrm>
            <a:prstGeom prst="ellipse">
              <a:avLst/>
            </a:prstGeom>
            <a:noFill/>
            <a:ln w="19050" cap="flat" cmpd="sng">
              <a:solidFill>
                <a:schemeClr val="accent5">
                  <a:alpha val="4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sp>
        <p:nvSpPr>
          <p:cNvPr id="128" name="Google Shape;128;p49"/>
          <p:cNvSpPr/>
          <p:nvPr/>
        </p:nvSpPr>
        <p:spPr>
          <a:xfrm>
            <a:off x="1828824" y="1982586"/>
            <a:ext cx="228581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u="sng">
                <a:solidFill>
                  <a:srgbClr val="635F5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@MOSAICproj</a:t>
            </a:r>
            <a:endParaRPr sz="2800" b="0" u="none">
              <a:solidFill>
                <a:srgbClr val="635F59"/>
              </a:solidFill>
              <a:latin typeface="Calibri"/>
              <a:ea typeface="Calibri"/>
              <a:cs typeface="Calibri"/>
              <a:sym typeface="Calibri"/>
            </a:endParaRPr>
          </a:p>
        </p:txBody>
      </p:sp>
      <p:sp>
        <p:nvSpPr>
          <p:cNvPr id="129" name="Google Shape;129;p49"/>
          <p:cNvSpPr/>
          <p:nvPr/>
        </p:nvSpPr>
        <p:spPr>
          <a:xfrm>
            <a:off x="1828824" y="3026594"/>
            <a:ext cx="26824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MOSAIC LinkedIn</a:t>
            </a:r>
            <a:endParaRPr sz="2800">
              <a:solidFill>
                <a:schemeClr val="dk1"/>
              </a:solidFill>
              <a:latin typeface="Calibri"/>
              <a:ea typeface="Calibri"/>
              <a:cs typeface="Calibri"/>
              <a:sym typeface="Calibri"/>
            </a:endParaRPr>
          </a:p>
        </p:txBody>
      </p:sp>
      <p:sp>
        <p:nvSpPr>
          <p:cNvPr id="130" name="Google Shape;130;p49"/>
          <p:cNvSpPr/>
          <p:nvPr/>
        </p:nvSpPr>
        <p:spPr>
          <a:xfrm>
            <a:off x="1828824" y="4058231"/>
            <a:ext cx="20976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MOSAIC Blog</a:t>
            </a:r>
            <a:endParaRPr sz="2800">
              <a:solidFill>
                <a:schemeClr val="dk1"/>
              </a:solidFill>
              <a:latin typeface="Calibri"/>
              <a:ea typeface="Calibri"/>
              <a:cs typeface="Calibri"/>
              <a:sym typeface="Calibri"/>
            </a:endParaRPr>
          </a:p>
        </p:txBody>
      </p:sp>
      <p:sp>
        <p:nvSpPr>
          <p:cNvPr id="131" name="Google Shape;131;p49"/>
          <p:cNvSpPr/>
          <p:nvPr/>
        </p:nvSpPr>
        <p:spPr>
          <a:xfrm>
            <a:off x="1828824" y="5089868"/>
            <a:ext cx="28397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MOSAIC Webpage</a:t>
            </a:r>
            <a:endParaRPr sz="2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9956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tay Connected – Blank">
  <p:cSld name="Stay Connected – Blank">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50"/>
          <p:cNvSpPr txBox="1">
            <a:spLocks noGrp="1"/>
          </p:cNvSpPr>
          <p:nvPr>
            <p:ph type="body" idx="1"/>
          </p:nvPr>
        </p:nvSpPr>
        <p:spPr>
          <a:xfrm>
            <a:off x="1583766" y="1557149"/>
            <a:ext cx="8493292" cy="4908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35F59"/>
              </a:buClr>
              <a:buSzPts val="2800"/>
              <a:buFont typeface="Calibri"/>
              <a:buNone/>
              <a:defRPr sz="2800">
                <a:solidFill>
                  <a:srgbClr val="635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0"/>
          <p:cNvSpPr txBox="1"/>
          <p:nvPr/>
        </p:nvSpPr>
        <p:spPr>
          <a:xfrm>
            <a:off x="0" y="190956"/>
            <a:ext cx="10515600" cy="1143000"/>
          </a:xfrm>
          <a:prstGeom prst="rect">
            <a:avLst/>
          </a:prstGeom>
          <a:noFill/>
          <a:ln>
            <a:noFill/>
          </a:ln>
        </p:spPr>
        <p:txBody>
          <a:bodyPr spcFirstLastPara="1" wrap="square" lIns="804650" tIns="45700" rIns="91425" bIns="45700" anchor="ctr" anchorCtr="0">
            <a:normAutofit/>
          </a:bodyPr>
          <a:lstStyle/>
          <a:p>
            <a:pPr marL="0" marR="0" lvl="0" indent="0" algn="l" rtl="0">
              <a:lnSpc>
                <a:spcPct val="90000"/>
              </a:lnSpc>
              <a:spcBef>
                <a:spcPts val="0"/>
              </a:spcBef>
              <a:spcAft>
                <a:spcPts val="0"/>
              </a:spcAft>
              <a:buClr>
                <a:srgbClr val="02666D"/>
              </a:buClr>
              <a:buSzPts val="3000"/>
              <a:buFont typeface="Poppins"/>
              <a:buNone/>
            </a:pPr>
            <a:r>
              <a:rPr lang="en-US" sz="3000" b="1" i="0" cap="none">
                <a:solidFill>
                  <a:srgbClr val="02666D"/>
                </a:solidFill>
                <a:latin typeface="Poppins"/>
                <a:ea typeface="Poppins"/>
                <a:cs typeface="Poppins"/>
                <a:sym typeface="Poppins"/>
              </a:rPr>
              <a:t>STAY CONNECTED</a:t>
            </a:r>
            <a:endParaRPr/>
          </a:p>
        </p:txBody>
      </p:sp>
      <p:grpSp>
        <p:nvGrpSpPr>
          <p:cNvPr id="135" name="Google Shape;135;p50"/>
          <p:cNvGrpSpPr/>
          <p:nvPr/>
        </p:nvGrpSpPr>
        <p:grpSpPr>
          <a:xfrm>
            <a:off x="764930" y="1459835"/>
            <a:ext cx="685498" cy="685498"/>
            <a:chOff x="764930" y="1459835"/>
            <a:chExt cx="685498" cy="685498"/>
          </a:xfrm>
        </p:grpSpPr>
        <p:pic>
          <p:nvPicPr>
            <p:cNvPr id="136" name="Google Shape;136;p50"/>
            <p:cNvPicPr preferRelativeResize="0"/>
            <p:nvPr/>
          </p:nvPicPr>
          <p:blipFill rotWithShape="1">
            <a:blip r:embed="rId3">
              <a:alphaModFix/>
            </a:blip>
            <a:srcRect/>
            <a:stretch/>
          </p:blipFill>
          <p:spPr>
            <a:xfrm>
              <a:off x="805539" y="1497418"/>
              <a:ext cx="604281" cy="608535"/>
            </a:xfrm>
            <a:prstGeom prst="rect">
              <a:avLst/>
            </a:prstGeom>
            <a:noFill/>
            <a:ln>
              <a:noFill/>
            </a:ln>
          </p:spPr>
        </p:pic>
        <p:sp>
          <p:nvSpPr>
            <p:cNvPr id="137" name="Google Shape;137;p50"/>
            <p:cNvSpPr/>
            <p:nvPr/>
          </p:nvSpPr>
          <p:spPr>
            <a:xfrm>
              <a:off x="764930" y="1459835"/>
              <a:ext cx="685498" cy="685498"/>
            </a:xfrm>
            <a:prstGeom prst="ellipse">
              <a:avLst/>
            </a:prstGeom>
            <a:noFill/>
            <a:ln w="19050" cap="flat" cmpd="sng">
              <a:solidFill>
                <a:srgbClr val="0E8389">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grpSp>
        <p:nvGrpSpPr>
          <p:cNvPr id="138" name="Google Shape;138;p50"/>
          <p:cNvGrpSpPr/>
          <p:nvPr/>
        </p:nvGrpSpPr>
        <p:grpSpPr>
          <a:xfrm>
            <a:off x="764930" y="2255623"/>
            <a:ext cx="685498" cy="685498"/>
            <a:chOff x="764930" y="2292326"/>
            <a:chExt cx="685498" cy="685498"/>
          </a:xfrm>
        </p:grpSpPr>
        <p:pic>
          <p:nvPicPr>
            <p:cNvPr id="139" name="Google Shape;139;p50"/>
            <p:cNvPicPr preferRelativeResize="0"/>
            <p:nvPr/>
          </p:nvPicPr>
          <p:blipFill rotWithShape="1">
            <a:blip r:embed="rId4">
              <a:alphaModFix/>
            </a:blip>
            <a:srcRect/>
            <a:stretch/>
          </p:blipFill>
          <p:spPr>
            <a:xfrm>
              <a:off x="805538" y="2332934"/>
              <a:ext cx="604282" cy="604282"/>
            </a:xfrm>
            <a:prstGeom prst="rect">
              <a:avLst/>
            </a:prstGeom>
            <a:noFill/>
            <a:ln>
              <a:noFill/>
            </a:ln>
          </p:spPr>
        </p:pic>
        <p:sp>
          <p:nvSpPr>
            <p:cNvPr id="140" name="Google Shape;140;p50"/>
            <p:cNvSpPr/>
            <p:nvPr/>
          </p:nvSpPr>
          <p:spPr>
            <a:xfrm>
              <a:off x="764930" y="2292326"/>
              <a:ext cx="685498" cy="685498"/>
            </a:xfrm>
            <a:prstGeom prst="ellipse">
              <a:avLst/>
            </a:prstGeom>
            <a:noFill/>
            <a:ln w="19050" cap="flat" cmpd="sng">
              <a:solidFill>
                <a:srgbClr val="E0A141">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grpSp>
        <p:nvGrpSpPr>
          <p:cNvPr id="141" name="Google Shape;141;p50"/>
          <p:cNvGrpSpPr/>
          <p:nvPr/>
        </p:nvGrpSpPr>
        <p:grpSpPr>
          <a:xfrm>
            <a:off x="764930" y="3051411"/>
            <a:ext cx="685498" cy="685498"/>
            <a:chOff x="764930" y="3118638"/>
            <a:chExt cx="685498" cy="685498"/>
          </a:xfrm>
        </p:grpSpPr>
        <p:pic>
          <p:nvPicPr>
            <p:cNvPr id="142" name="Google Shape;142;p50"/>
            <p:cNvPicPr preferRelativeResize="0"/>
            <p:nvPr/>
          </p:nvPicPr>
          <p:blipFill rotWithShape="1">
            <a:blip r:embed="rId5">
              <a:alphaModFix/>
            </a:blip>
            <a:srcRect/>
            <a:stretch/>
          </p:blipFill>
          <p:spPr>
            <a:xfrm>
              <a:off x="805538" y="3159248"/>
              <a:ext cx="604282" cy="604282"/>
            </a:xfrm>
            <a:prstGeom prst="rect">
              <a:avLst/>
            </a:prstGeom>
            <a:noFill/>
            <a:ln>
              <a:noFill/>
            </a:ln>
          </p:spPr>
        </p:pic>
        <p:sp>
          <p:nvSpPr>
            <p:cNvPr id="143" name="Google Shape;143;p50"/>
            <p:cNvSpPr/>
            <p:nvPr/>
          </p:nvSpPr>
          <p:spPr>
            <a:xfrm>
              <a:off x="764930" y="3118638"/>
              <a:ext cx="685498" cy="685498"/>
            </a:xfrm>
            <a:prstGeom prst="ellipse">
              <a:avLst/>
            </a:prstGeom>
            <a:noFill/>
            <a:ln w="19050" cap="flat" cmpd="sng">
              <a:solidFill>
                <a:srgbClr val="AF315A">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grpSp>
        <p:nvGrpSpPr>
          <p:cNvPr id="144" name="Google Shape;144;p50"/>
          <p:cNvGrpSpPr/>
          <p:nvPr/>
        </p:nvGrpSpPr>
        <p:grpSpPr>
          <a:xfrm>
            <a:off x="764930" y="3847199"/>
            <a:ext cx="685498" cy="685498"/>
            <a:chOff x="764930" y="3944950"/>
            <a:chExt cx="685498" cy="685498"/>
          </a:xfrm>
        </p:grpSpPr>
        <p:pic>
          <p:nvPicPr>
            <p:cNvPr id="145" name="Google Shape;145;p50"/>
            <p:cNvPicPr preferRelativeResize="0"/>
            <p:nvPr/>
          </p:nvPicPr>
          <p:blipFill rotWithShape="1">
            <a:blip r:embed="rId6">
              <a:alphaModFix/>
            </a:blip>
            <a:srcRect/>
            <a:stretch/>
          </p:blipFill>
          <p:spPr>
            <a:xfrm>
              <a:off x="805538" y="3988035"/>
              <a:ext cx="604282" cy="604282"/>
            </a:xfrm>
            <a:prstGeom prst="rect">
              <a:avLst/>
            </a:prstGeom>
            <a:noFill/>
            <a:ln>
              <a:noFill/>
            </a:ln>
          </p:spPr>
        </p:pic>
        <p:sp>
          <p:nvSpPr>
            <p:cNvPr id="146" name="Google Shape;146;p50"/>
            <p:cNvSpPr/>
            <p:nvPr/>
          </p:nvSpPr>
          <p:spPr>
            <a:xfrm>
              <a:off x="764930" y="3944950"/>
              <a:ext cx="685498" cy="685498"/>
            </a:xfrm>
            <a:prstGeom prst="ellipse">
              <a:avLst/>
            </a:prstGeom>
            <a:noFill/>
            <a:ln w="19050" cap="flat" cmpd="sng">
              <a:solidFill>
                <a:schemeClr val="accent5">
                  <a:alpha val="4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grpSp>
        <p:nvGrpSpPr>
          <p:cNvPr id="147" name="Google Shape;147;p50"/>
          <p:cNvGrpSpPr/>
          <p:nvPr/>
        </p:nvGrpSpPr>
        <p:grpSpPr>
          <a:xfrm>
            <a:off x="764930" y="4642987"/>
            <a:ext cx="685498" cy="685498"/>
            <a:chOff x="764930" y="4800610"/>
            <a:chExt cx="685498" cy="685498"/>
          </a:xfrm>
        </p:grpSpPr>
        <p:pic>
          <p:nvPicPr>
            <p:cNvPr id="148" name="Google Shape;148;p50"/>
            <p:cNvPicPr preferRelativeResize="0"/>
            <p:nvPr/>
          </p:nvPicPr>
          <p:blipFill rotWithShape="1">
            <a:blip r:embed="rId7">
              <a:alphaModFix/>
            </a:blip>
            <a:srcRect/>
            <a:stretch/>
          </p:blipFill>
          <p:spPr>
            <a:xfrm>
              <a:off x="805538" y="4841220"/>
              <a:ext cx="604282" cy="604282"/>
            </a:xfrm>
            <a:prstGeom prst="rect">
              <a:avLst/>
            </a:prstGeom>
            <a:noFill/>
            <a:ln>
              <a:noFill/>
            </a:ln>
          </p:spPr>
        </p:pic>
        <p:sp>
          <p:nvSpPr>
            <p:cNvPr id="149" name="Google Shape;149;p50"/>
            <p:cNvSpPr/>
            <p:nvPr/>
          </p:nvSpPr>
          <p:spPr>
            <a:xfrm>
              <a:off x="764930" y="4800610"/>
              <a:ext cx="685498" cy="685498"/>
            </a:xfrm>
            <a:prstGeom prst="ellipse">
              <a:avLst/>
            </a:prstGeom>
            <a:noFill/>
            <a:ln w="19050" cap="flat" cmpd="sng">
              <a:solidFill>
                <a:schemeClr val="accent4">
                  <a:alpha val="4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grpSp>
        <p:nvGrpSpPr>
          <p:cNvPr id="150" name="Google Shape;150;p50"/>
          <p:cNvGrpSpPr/>
          <p:nvPr/>
        </p:nvGrpSpPr>
        <p:grpSpPr>
          <a:xfrm>
            <a:off x="764930" y="5438775"/>
            <a:ext cx="685498" cy="685498"/>
            <a:chOff x="764930" y="5626923"/>
            <a:chExt cx="685498" cy="685498"/>
          </a:xfrm>
        </p:grpSpPr>
        <p:pic>
          <p:nvPicPr>
            <p:cNvPr id="151" name="Google Shape;151;p50"/>
            <p:cNvPicPr preferRelativeResize="0"/>
            <p:nvPr/>
          </p:nvPicPr>
          <p:blipFill rotWithShape="1">
            <a:blip r:embed="rId8">
              <a:alphaModFix/>
            </a:blip>
            <a:srcRect/>
            <a:stretch/>
          </p:blipFill>
          <p:spPr>
            <a:xfrm>
              <a:off x="805538" y="5670008"/>
              <a:ext cx="604282" cy="604282"/>
            </a:xfrm>
            <a:prstGeom prst="rect">
              <a:avLst/>
            </a:prstGeom>
            <a:noFill/>
            <a:ln>
              <a:noFill/>
            </a:ln>
          </p:spPr>
        </p:pic>
        <p:sp>
          <p:nvSpPr>
            <p:cNvPr id="152" name="Google Shape;152;p50"/>
            <p:cNvSpPr/>
            <p:nvPr/>
          </p:nvSpPr>
          <p:spPr>
            <a:xfrm>
              <a:off x="764930" y="5626923"/>
              <a:ext cx="685498" cy="685498"/>
            </a:xfrm>
            <a:prstGeom prst="ellipse">
              <a:avLst/>
            </a:prstGeom>
            <a:noFill/>
            <a:ln w="19050" cap="flat" cmpd="sng">
              <a:solidFill>
                <a:schemeClr val="accent1">
                  <a:alpha val="49803"/>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sp>
        <p:nvSpPr>
          <p:cNvPr id="153" name="Google Shape;153;p50"/>
          <p:cNvSpPr txBox="1">
            <a:spLocks noGrp="1"/>
          </p:cNvSpPr>
          <p:nvPr>
            <p:ph type="body" idx="2"/>
          </p:nvPr>
        </p:nvSpPr>
        <p:spPr>
          <a:xfrm>
            <a:off x="1583766" y="2352937"/>
            <a:ext cx="8493292" cy="4908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35F59"/>
              </a:buClr>
              <a:buSzPts val="2800"/>
              <a:buFont typeface="Calibri"/>
              <a:buNone/>
              <a:defRPr sz="2800">
                <a:solidFill>
                  <a:srgbClr val="635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0"/>
          <p:cNvSpPr txBox="1">
            <a:spLocks noGrp="1"/>
          </p:cNvSpPr>
          <p:nvPr>
            <p:ph type="body" idx="3"/>
          </p:nvPr>
        </p:nvSpPr>
        <p:spPr>
          <a:xfrm>
            <a:off x="1583766" y="3148725"/>
            <a:ext cx="8493292" cy="4908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35F59"/>
              </a:buClr>
              <a:buSzPts val="2800"/>
              <a:buFont typeface="Calibri"/>
              <a:buNone/>
              <a:defRPr sz="2800">
                <a:solidFill>
                  <a:srgbClr val="635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0"/>
          <p:cNvSpPr txBox="1">
            <a:spLocks noGrp="1"/>
          </p:cNvSpPr>
          <p:nvPr>
            <p:ph type="body" idx="4"/>
          </p:nvPr>
        </p:nvSpPr>
        <p:spPr>
          <a:xfrm>
            <a:off x="1583766" y="3944513"/>
            <a:ext cx="8493292" cy="4908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35F59"/>
              </a:buClr>
              <a:buSzPts val="2800"/>
              <a:buFont typeface="Calibri"/>
              <a:buNone/>
              <a:defRPr sz="2800">
                <a:solidFill>
                  <a:srgbClr val="635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0"/>
          <p:cNvSpPr txBox="1">
            <a:spLocks noGrp="1"/>
          </p:cNvSpPr>
          <p:nvPr>
            <p:ph type="body" idx="5"/>
          </p:nvPr>
        </p:nvSpPr>
        <p:spPr>
          <a:xfrm>
            <a:off x="1583766" y="4740301"/>
            <a:ext cx="8493292" cy="4908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35F59"/>
              </a:buClr>
              <a:buSzPts val="2800"/>
              <a:buFont typeface="Calibri"/>
              <a:buNone/>
              <a:defRPr sz="2800">
                <a:solidFill>
                  <a:srgbClr val="635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0"/>
          <p:cNvSpPr txBox="1">
            <a:spLocks noGrp="1"/>
          </p:cNvSpPr>
          <p:nvPr>
            <p:ph type="body" idx="6"/>
          </p:nvPr>
        </p:nvSpPr>
        <p:spPr>
          <a:xfrm>
            <a:off x="1583766" y="5536089"/>
            <a:ext cx="8493292" cy="4908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35F59"/>
              </a:buClr>
              <a:buSzPts val="2600"/>
              <a:buFont typeface="Calibri"/>
              <a:buNone/>
              <a:defRPr sz="2600">
                <a:solidFill>
                  <a:srgbClr val="635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58880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158"/>
        <p:cNvGrpSpPr/>
        <p:nvPr/>
      </p:nvGrpSpPr>
      <p:grpSpPr>
        <a:xfrm>
          <a:off x="0" y="0"/>
          <a:ext cx="0" cy="0"/>
          <a:chOff x="0" y="0"/>
          <a:chExt cx="0" cy="0"/>
        </a:xfrm>
      </p:grpSpPr>
      <p:sp>
        <p:nvSpPr>
          <p:cNvPr id="159" name="Google Shape;159;p51"/>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1"/>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82682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6326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amp; Content-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C25052-BA82-416E-8995-D25156506233}"/>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6" name="Content Placeholder 2">
            <a:extLst>
              <a:ext uri="{FF2B5EF4-FFF2-40B4-BE49-F238E27FC236}">
                <a16:creationId xmlns:a16="http://schemas.microsoft.com/office/drawing/2014/main" id="{12607E55-5539-4E64-B48A-CA7163A62299}"/>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A3ADC89-C532-6A48-861E-623CE8D873E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20874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AF315A"/>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001107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wo Content-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169E144-BFE2-4CC2-BE63-EAD3E30B0AAC}"/>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B71E526-EFDA-4787-8B6A-FAB888784F3C}"/>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CC519C8-34B2-4606-9A3B-B2B6A3865438}"/>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8" name="Picture 7">
            <a:extLst>
              <a:ext uri="{FF2B5EF4-FFF2-40B4-BE49-F238E27FC236}">
                <a16:creationId xmlns:a16="http://schemas.microsoft.com/office/drawing/2014/main" id="{F0486663-A4B7-224A-9F1B-A559958B68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16264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hank You">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C355AD93-7E4A-4B1B-A616-C5E58B8E1BE9}"/>
              </a:ext>
            </a:extLst>
          </p:cNvPr>
          <p:cNvSpPr txBox="1"/>
          <p:nvPr/>
        </p:nvSpPr>
        <p:spPr>
          <a:xfrm>
            <a:off x="715518" y="5294037"/>
            <a:ext cx="5751532" cy="91307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MOSAIC is made possible by the generous support of the American people through the U.S. President’s Emergency Plan for AIDS Relief (PEPFAR) and the U.S. Agency for International Development (USAID) cooperative agreement 7200AA21CA00011. The contents of this presentation are the responsibility of MOSAIC and do not necessarily reflect the views of PEPFAR, USAID, or the U.S. Government.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635F59"/>
                </a:solidFill>
                <a:effectLst/>
                <a:uLnTx/>
                <a:uFillTx/>
                <a:latin typeface="Calibri" panose="020F0502020204030204"/>
                <a:ea typeface="+mn-ea"/>
                <a:cs typeface="+mn-cs"/>
              </a:rPr>
              <a:t>Photography: FHI 360, OPTIONS Consortium, Canva</a:t>
            </a:r>
          </a:p>
        </p:txBody>
      </p:sp>
      <p:sp>
        <p:nvSpPr>
          <p:cNvPr id="19" name="Title 2">
            <a:extLst>
              <a:ext uri="{FF2B5EF4-FFF2-40B4-BE49-F238E27FC236}">
                <a16:creationId xmlns:a16="http://schemas.microsoft.com/office/drawing/2014/main" id="{FA06B5C9-C4CB-1E42-92BE-1E8453325584}"/>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ACKNOWLEDGMENTS</a:t>
            </a:r>
          </a:p>
        </p:txBody>
      </p:sp>
      <p:pic>
        <p:nvPicPr>
          <p:cNvPr id="3" name="Picture 2">
            <a:extLst>
              <a:ext uri="{FF2B5EF4-FFF2-40B4-BE49-F238E27FC236}">
                <a16:creationId xmlns:a16="http://schemas.microsoft.com/office/drawing/2014/main" id="{805ED304-335E-1145-BEA0-619398728E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1274662" y="0"/>
            <a:ext cx="917337" cy="6858000"/>
          </a:xfrm>
          <a:prstGeom prst="rect">
            <a:avLst/>
          </a:prstGeom>
        </p:spPr>
      </p:pic>
      <p:pic>
        <p:nvPicPr>
          <p:cNvPr id="9" name="Picture 8">
            <a:extLst>
              <a:ext uri="{FF2B5EF4-FFF2-40B4-BE49-F238E27FC236}">
                <a16:creationId xmlns:a16="http://schemas.microsoft.com/office/drawing/2014/main" id="{4FC6A1CC-EA90-1845-BF1E-68021122606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15518" y="2637041"/>
            <a:ext cx="5996781" cy="2421653"/>
          </a:xfrm>
          <a:prstGeom prst="rect">
            <a:avLst/>
          </a:prstGeom>
        </p:spPr>
      </p:pic>
      <p:sp>
        <p:nvSpPr>
          <p:cNvPr id="8" name="Text Placeholder 7">
            <a:extLst>
              <a:ext uri="{FF2B5EF4-FFF2-40B4-BE49-F238E27FC236}">
                <a16:creationId xmlns:a16="http://schemas.microsoft.com/office/drawing/2014/main" id="{C2D24103-1287-6C49-88C4-9E81E1DAA736}"/>
              </a:ext>
            </a:extLst>
          </p:cNvPr>
          <p:cNvSpPr>
            <a:spLocks noGrp="1"/>
          </p:cNvSpPr>
          <p:nvPr>
            <p:ph type="body" sz="quarter" idx="10" hasCustomPrompt="1"/>
          </p:nvPr>
        </p:nvSpPr>
        <p:spPr>
          <a:xfrm>
            <a:off x="715518" y="1333956"/>
            <a:ext cx="5886450" cy="106774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solidFill>
                  <a:srgbClr val="635F5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a:solidFill>
                  <a:srgbClr val="000000"/>
                </a:solidFill>
                <a:effectLst/>
                <a:latin typeface="Calibri" panose="020F0502020204030204" pitchFamily="34" charset="0"/>
              </a:rPr>
              <a:t>Click here to add the names of individual contributors to this presentation/slide deck.</a:t>
            </a:r>
            <a:endParaRPr lang="en-US"/>
          </a:p>
        </p:txBody>
      </p:sp>
      <p:pic>
        <p:nvPicPr>
          <p:cNvPr id="2" name="Picture 1" descr="A picture containing outdoor, tree, person, standing&#10;&#10;Description automatically generated">
            <a:extLst>
              <a:ext uri="{FF2B5EF4-FFF2-40B4-BE49-F238E27FC236}">
                <a16:creationId xmlns:a16="http://schemas.microsoft.com/office/drawing/2014/main" id="{127CCF87-712C-B108-3374-B079AC4C85B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556500" y="0"/>
            <a:ext cx="4101912" cy="6858000"/>
          </a:xfrm>
          <a:prstGeom prst="rect">
            <a:avLst/>
          </a:prstGeom>
        </p:spPr>
      </p:pic>
    </p:spTree>
    <p:extLst>
      <p:ext uri="{BB962C8B-B14F-4D97-AF65-F5344CB8AC3E}">
        <p14:creationId xmlns:p14="http://schemas.microsoft.com/office/powerpoint/2010/main" val="2430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15572" y="2012734"/>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DF9F3B"/>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311437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031A0D84-D40D-4B0B-AA0B-6E5D05F5667F}"/>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993F41DF-89D9-134C-9861-E4A034C5D99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10391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BF9E271-AAC7-F748-AA3D-0443064B07B0}"/>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FF6C658-983B-4C3F-9E55-51F84372F6E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7" name="Picture 6">
            <a:extLst>
              <a:ext uri="{FF2B5EF4-FFF2-40B4-BE49-F238E27FC236}">
                <a16:creationId xmlns:a16="http://schemas.microsoft.com/office/drawing/2014/main" id="{88A7A3CF-A70B-B142-AF1C-85CEC1ABC89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36203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C18C7-44E9-A849-A928-B8E8636A7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DA799-6C4E-E449-822B-0C755EE6E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7D608-4208-EF42-89C9-4CF2EAA47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7F1C-AA46-F440-992C-E659F30495C3}" type="datetimeFigureOut">
              <a:rPr lang="en-US" smtClean="0"/>
              <a:t>2/23/2023</a:t>
            </a:fld>
            <a:endParaRPr lang="en-US"/>
          </a:p>
        </p:txBody>
      </p:sp>
      <p:sp>
        <p:nvSpPr>
          <p:cNvPr id="5" name="Footer Placeholder 4">
            <a:extLst>
              <a:ext uri="{FF2B5EF4-FFF2-40B4-BE49-F238E27FC236}">
                <a16:creationId xmlns:a16="http://schemas.microsoft.com/office/drawing/2014/main" id="{AD22D1D9-95FD-2048-8C24-2A1B55F65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BEC77-9EA5-F74E-A125-70D246120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773F-A8FD-9A43-AD89-7584A207DBAB}" type="slidenum">
              <a:rPr lang="en-US" smtClean="0"/>
              <a:t>‹#›</a:t>
            </a:fld>
            <a:endParaRPr lang="en-US"/>
          </a:p>
        </p:txBody>
      </p:sp>
    </p:spTree>
    <p:extLst>
      <p:ext uri="{BB962C8B-B14F-4D97-AF65-F5344CB8AC3E}">
        <p14:creationId xmlns:p14="http://schemas.microsoft.com/office/powerpoint/2010/main" val="18193642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5"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32" r:id="rId23"/>
    <p:sldLayoutId id="2147483715" r:id="rId24"/>
    <p:sldLayoutId id="2147483716" r:id="rId25"/>
    <p:sldLayoutId id="2147483717" r:id="rId26"/>
    <p:sldLayoutId id="2147483719" r:id="rId27"/>
    <p:sldLayoutId id="2147483718" r:id="rId28"/>
    <p:sldLayoutId id="2147483720"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C9B9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C9B9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C9B98"/>
                </a:solidFill>
                <a:latin typeface="Calibri"/>
                <a:ea typeface="Calibri"/>
                <a:cs typeface="Calibri"/>
                <a:sym typeface="Calibri"/>
              </a:defRPr>
            </a:lvl1pPr>
            <a:lvl2pPr marL="0" marR="0" lvl="1" indent="0" algn="r" rtl="0">
              <a:spcBef>
                <a:spcPts val="0"/>
              </a:spcBef>
              <a:buNone/>
              <a:defRPr sz="1200" b="0" i="0" u="none" strike="noStrike" cap="none">
                <a:solidFill>
                  <a:srgbClr val="9C9B98"/>
                </a:solidFill>
                <a:latin typeface="Calibri"/>
                <a:ea typeface="Calibri"/>
                <a:cs typeface="Calibri"/>
                <a:sym typeface="Calibri"/>
              </a:defRPr>
            </a:lvl2pPr>
            <a:lvl3pPr marL="0" marR="0" lvl="2" indent="0" algn="r" rtl="0">
              <a:spcBef>
                <a:spcPts val="0"/>
              </a:spcBef>
              <a:buNone/>
              <a:defRPr sz="1200" b="0" i="0" u="none" strike="noStrike" cap="none">
                <a:solidFill>
                  <a:srgbClr val="9C9B98"/>
                </a:solidFill>
                <a:latin typeface="Calibri"/>
                <a:ea typeface="Calibri"/>
                <a:cs typeface="Calibri"/>
                <a:sym typeface="Calibri"/>
              </a:defRPr>
            </a:lvl3pPr>
            <a:lvl4pPr marL="0" marR="0" lvl="3" indent="0" algn="r" rtl="0">
              <a:spcBef>
                <a:spcPts val="0"/>
              </a:spcBef>
              <a:buNone/>
              <a:defRPr sz="1200" b="0" i="0" u="none" strike="noStrike" cap="none">
                <a:solidFill>
                  <a:srgbClr val="9C9B98"/>
                </a:solidFill>
                <a:latin typeface="Calibri"/>
                <a:ea typeface="Calibri"/>
                <a:cs typeface="Calibri"/>
                <a:sym typeface="Calibri"/>
              </a:defRPr>
            </a:lvl4pPr>
            <a:lvl5pPr marL="0" marR="0" lvl="4" indent="0" algn="r" rtl="0">
              <a:spcBef>
                <a:spcPts val="0"/>
              </a:spcBef>
              <a:buNone/>
              <a:defRPr sz="1200" b="0" i="0" u="none" strike="noStrike" cap="none">
                <a:solidFill>
                  <a:srgbClr val="9C9B98"/>
                </a:solidFill>
                <a:latin typeface="Calibri"/>
                <a:ea typeface="Calibri"/>
                <a:cs typeface="Calibri"/>
                <a:sym typeface="Calibri"/>
              </a:defRPr>
            </a:lvl5pPr>
            <a:lvl6pPr marL="0" marR="0" lvl="5" indent="0" algn="r" rtl="0">
              <a:spcBef>
                <a:spcPts val="0"/>
              </a:spcBef>
              <a:buNone/>
              <a:defRPr sz="1200" b="0" i="0" u="none" strike="noStrike" cap="none">
                <a:solidFill>
                  <a:srgbClr val="9C9B98"/>
                </a:solidFill>
                <a:latin typeface="Calibri"/>
                <a:ea typeface="Calibri"/>
                <a:cs typeface="Calibri"/>
                <a:sym typeface="Calibri"/>
              </a:defRPr>
            </a:lvl6pPr>
            <a:lvl7pPr marL="0" marR="0" lvl="6" indent="0" algn="r" rtl="0">
              <a:spcBef>
                <a:spcPts val="0"/>
              </a:spcBef>
              <a:buNone/>
              <a:defRPr sz="1200" b="0" i="0" u="none" strike="noStrike" cap="none">
                <a:solidFill>
                  <a:srgbClr val="9C9B98"/>
                </a:solidFill>
                <a:latin typeface="Calibri"/>
                <a:ea typeface="Calibri"/>
                <a:cs typeface="Calibri"/>
                <a:sym typeface="Calibri"/>
              </a:defRPr>
            </a:lvl7pPr>
            <a:lvl8pPr marL="0" marR="0" lvl="7" indent="0" algn="r" rtl="0">
              <a:spcBef>
                <a:spcPts val="0"/>
              </a:spcBef>
              <a:buNone/>
              <a:defRPr sz="1200" b="0" i="0" u="none" strike="noStrike" cap="none">
                <a:solidFill>
                  <a:srgbClr val="9C9B98"/>
                </a:solidFill>
                <a:latin typeface="Calibri"/>
                <a:ea typeface="Calibri"/>
                <a:cs typeface="Calibri"/>
                <a:sym typeface="Calibri"/>
              </a:defRPr>
            </a:lvl8pPr>
            <a:lvl9pPr marL="0" marR="0" lvl="8" indent="0" algn="r" rtl="0">
              <a:spcBef>
                <a:spcPts val="0"/>
              </a:spcBef>
              <a:buNone/>
              <a:defRPr sz="1200" b="0" i="0" u="none" strike="noStrike" cap="none">
                <a:solidFill>
                  <a:srgbClr val="9C9B9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2656483"/>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57" r:id="rId4"/>
    <p:sldLayoutId id="2147483758" r:id="rId5"/>
    <p:sldLayoutId id="2147483759"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81" r:id="rId27"/>
    <p:sldLayoutId id="2147483782" r:id="rId28"/>
    <p:sldLayoutId id="2147483783" r:id="rId29"/>
    <p:sldLayoutId id="2147483760" r:id="rId30"/>
    <p:sldLayoutId id="2147483761" r:id="rId31"/>
    <p:sldLayoutId id="214748378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e.gov/wp-content/uploads/2020/01/Nigeria_COP-2020_Part-2-of-Planning-Letter.pdf"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hyperlink" Target="https://www.prepwatch.org/countries/nigeri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hyperlink" Target="https://www.prepwatch.org/wp-content/uploads/2022/10/National-Oral-PrEP-Implementation-plan-2022-2024-Nigeria.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5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8.png"/><Relationship Id="rId5" Type="http://schemas.microsoft.com/office/2007/relationships/hdphoto" Target="../media/hdphoto1.wdp"/><Relationship Id="rId10" Type="http://schemas.openxmlformats.org/officeDocument/2006/relationships/image" Target="../media/image50.png"/><Relationship Id="rId4" Type="http://schemas.openxmlformats.org/officeDocument/2006/relationships/image" Target="../media/image47.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83FF-577A-C643-8B63-00EA32A36BAA}"/>
              </a:ext>
            </a:extLst>
          </p:cNvPr>
          <p:cNvSpPr>
            <a:spLocks noGrp="1"/>
          </p:cNvSpPr>
          <p:nvPr>
            <p:ph type="ctrTitle"/>
          </p:nvPr>
        </p:nvSpPr>
        <p:spPr>
          <a:xfrm>
            <a:off x="0" y="997648"/>
            <a:ext cx="11134865" cy="2006840"/>
          </a:xfrm>
        </p:spPr>
        <p:txBody>
          <a:bodyPr>
            <a:normAutofit/>
          </a:bodyPr>
          <a:lstStyle/>
          <a:p>
            <a:r>
              <a:rPr lang="en-US">
                <a:latin typeface="Poppins SemiBold"/>
                <a:ea typeface="Roboto"/>
                <a:cs typeface="Poppins SemiBold"/>
              </a:rPr>
              <a:t>PrEP Introduction in Nigeria</a:t>
            </a:r>
            <a:br>
              <a:rPr lang="en-US">
                <a:latin typeface="Poppins SemiBold"/>
                <a:ea typeface="Roboto"/>
                <a:cs typeface="Poppins SemiBold"/>
              </a:rPr>
            </a:br>
            <a:r>
              <a:rPr lang="en-US">
                <a:latin typeface="Poppins SemiBold"/>
                <a:ea typeface="Roboto"/>
                <a:cs typeface="Poppins SemiBold"/>
              </a:rPr>
              <a:t>Value Chain Situation Analysis</a:t>
            </a:r>
          </a:p>
        </p:txBody>
      </p:sp>
      <p:sp>
        <p:nvSpPr>
          <p:cNvPr id="5" name="Subtitle 4">
            <a:extLst>
              <a:ext uri="{FF2B5EF4-FFF2-40B4-BE49-F238E27FC236}">
                <a16:creationId xmlns:a16="http://schemas.microsoft.com/office/drawing/2014/main" id="{AE36B07D-CFC6-184C-823C-C940B3F68AC9}"/>
              </a:ext>
            </a:extLst>
          </p:cNvPr>
          <p:cNvSpPr>
            <a:spLocks noGrp="1"/>
          </p:cNvSpPr>
          <p:nvPr>
            <p:ph type="subTitle" idx="1"/>
          </p:nvPr>
        </p:nvSpPr>
        <p:spPr/>
        <p:txBody>
          <a:bodyPr vert="horz" lIns="1371600" tIns="45720" rIns="91440" bIns="45720" rtlCol="0" anchor="t">
            <a:normAutofit/>
          </a:bodyPr>
          <a:lstStyle/>
          <a:p>
            <a:r>
              <a:rPr lang="en-US">
                <a:latin typeface="Poppins"/>
                <a:ea typeface="Roboto"/>
                <a:cs typeface="Poppins"/>
              </a:rPr>
              <a:t>Final report</a:t>
            </a:r>
            <a:endParaRPr lang="en-US"/>
          </a:p>
          <a:p>
            <a:r>
              <a:rPr lang="en-US">
                <a:latin typeface="Poppins"/>
                <a:ea typeface="Roboto"/>
                <a:cs typeface="Poppins"/>
              </a:rPr>
              <a:t>December 2022</a:t>
            </a:r>
            <a:endParaRPr lang="en-US"/>
          </a:p>
        </p:txBody>
      </p:sp>
    </p:spTree>
    <p:extLst>
      <p:ext uri="{BB962C8B-B14F-4D97-AF65-F5344CB8AC3E}">
        <p14:creationId xmlns:p14="http://schemas.microsoft.com/office/powerpoint/2010/main" val="802128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3" name="Title 2">
            <a:extLst>
              <a:ext uri="{FF2B5EF4-FFF2-40B4-BE49-F238E27FC236}">
                <a16:creationId xmlns:a16="http://schemas.microsoft.com/office/drawing/2014/main" id="{2C6B3A27-CEBF-2C54-465B-A51DCD888F54}"/>
              </a:ext>
            </a:extLst>
          </p:cNvPr>
          <p:cNvSpPr>
            <a:spLocks noGrp="1"/>
          </p:cNvSpPr>
          <p:nvPr>
            <p:ph type="title"/>
          </p:nvPr>
        </p:nvSpPr>
        <p:spPr>
          <a:xfrm>
            <a:off x="0" y="190956"/>
            <a:ext cx="11092070" cy="1143000"/>
          </a:xfrm>
        </p:spPr>
        <p:txBody>
          <a:bodyPr>
            <a:normAutofit/>
          </a:bodyPr>
          <a:lstStyle/>
          <a:p>
            <a:r>
              <a:rPr lang="en-GB" sz="3200">
                <a:latin typeface="Poppins SemiBold"/>
                <a:ea typeface="Roboto"/>
                <a:cs typeface="Poppins SemiBold"/>
              </a:rPr>
              <a:t>Nigeria has made significant progress on oral PrEP rollout</a:t>
            </a:r>
            <a:endParaRPr lang="en-CH">
              <a:latin typeface="Poppins SemiBold"/>
              <a:ea typeface="Roboto"/>
              <a:cs typeface="Poppins SemiBold"/>
            </a:endParaRPr>
          </a:p>
        </p:txBody>
      </p:sp>
      <p:sp>
        <p:nvSpPr>
          <p:cNvPr id="6" name="TextBox 5">
            <a:extLst>
              <a:ext uri="{FF2B5EF4-FFF2-40B4-BE49-F238E27FC236}">
                <a16:creationId xmlns:a16="http://schemas.microsoft.com/office/drawing/2014/main" id="{6C9975C4-3AB2-D7AC-9D7D-6C4AA7D0409E}"/>
              </a:ext>
            </a:extLst>
          </p:cNvPr>
          <p:cNvSpPr txBox="1"/>
          <p:nvPr/>
        </p:nvSpPr>
        <p:spPr>
          <a:xfrm>
            <a:off x="668513" y="1866104"/>
            <a:ext cx="8752826" cy="307777"/>
          </a:xfrm>
          <a:prstGeom prst="rect">
            <a:avLst/>
          </a:prstGeom>
          <a:noFill/>
        </p:spPr>
        <p:txBody>
          <a:bodyPr wrap="square" lIns="91440" tIns="45720" rIns="91440" bIns="45720" rtlCol="0" anchor="t">
            <a:spAutoFit/>
          </a:bodyPr>
          <a:lstStyle/>
          <a:p>
            <a:r>
              <a:rPr lang="en-US" sz="1400" b="1" i="0" u="none" strike="noStrike" cap="none">
                <a:solidFill>
                  <a:srgbClr val="434343"/>
                </a:solidFill>
                <a:ea typeface="Arial"/>
                <a:cs typeface="Arial"/>
                <a:sym typeface="Arial"/>
              </a:rPr>
              <a:t>Timeline for key milestone of Nigeria’s national response: Biomedical HIV prevention</a:t>
            </a:r>
          </a:p>
        </p:txBody>
      </p:sp>
      <p:sp>
        <p:nvSpPr>
          <p:cNvPr id="4" name="TextBox 3">
            <a:extLst>
              <a:ext uri="{FF2B5EF4-FFF2-40B4-BE49-F238E27FC236}">
                <a16:creationId xmlns:a16="http://schemas.microsoft.com/office/drawing/2014/main" id="{2FBB360A-2E77-A4EB-8A21-A3FDFACE8CA8}"/>
              </a:ext>
            </a:extLst>
          </p:cNvPr>
          <p:cNvSpPr txBox="1"/>
          <p:nvPr/>
        </p:nvSpPr>
        <p:spPr>
          <a:xfrm>
            <a:off x="636919" y="6640713"/>
            <a:ext cx="5059226" cy="252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tx1">
                    <a:lumMod val="50000"/>
                  </a:schemeClr>
                </a:solidFill>
                <a:effectLst/>
                <a:uLnTx/>
                <a:uFillTx/>
                <a:latin typeface="Arial" panose="020B0604020202020204" pitchFamily="34" charset="0"/>
                <a:cs typeface="Arial" panose="020B0604020202020204" pitchFamily="34" charset="0"/>
              </a:rPr>
              <a:t>Sources: MOSAIC interviews and desk research; </a:t>
            </a:r>
            <a:r>
              <a:rPr kumimoji="0" lang="en-US" sz="1000" b="0" u="none" strike="noStrike" kern="1200" cap="none" spc="0" normalizeH="0" baseline="0" noProof="0" err="1">
                <a:ln>
                  <a:noFill/>
                </a:ln>
                <a:solidFill>
                  <a:schemeClr val="tx1">
                    <a:lumMod val="50000"/>
                  </a:schemeClr>
                </a:solidFill>
                <a:effectLst/>
                <a:uLnTx/>
                <a:uFillTx/>
                <a:latin typeface="Arial" panose="020B0604020202020204" pitchFamily="34" charset="0"/>
                <a:cs typeface="Arial" panose="020B0604020202020204" pitchFamily="34" charset="0"/>
              </a:rPr>
              <a:t>PrEPWatch</a:t>
            </a:r>
            <a:r>
              <a:rPr kumimoji="0" lang="en-US" sz="1000" b="0" u="none" strike="noStrike" kern="1200" cap="none" spc="0" normalizeH="0" baseline="0" noProof="0">
                <a:ln>
                  <a:noFill/>
                </a:ln>
                <a:solidFill>
                  <a:schemeClr val="tx1">
                    <a:lumMod val="50000"/>
                  </a:schemeClr>
                </a:solidFill>
                <a:effectLst/>
                <a:uLnTx/>
                <a:uFillTx/>
                <a:latin typeface="Arial" panose="020B0604020202020204" pitchFamily="34" charset="0"/>
                <a:cs typeface="Arial" panose="020B0604020202020204" pitchFamily="34" charset="0"/>
              </a:rPr>
              <a:t>, November 2022.</a:t>
            </a:r>
          </a:p>
        </p:txBody>
      </p:sp>
      <p:sp>
        <p:nvSpPr>
          <p:cNvPr id="23" name="TextBox 22">
            <a:extLst>
              <a:ext uri="{FF2B5EF4-FFF2-40B4-BE49-F238E27FC236}">
                <a16:creationId xmlns:a16="http://schemas.microsoft.com/office/drawing/2014/main" id="{F447A658-E52E-48B3-01EF-F5267F4F77AC}"/>
              </a:ext>
            </a:extLst>
          </p:cNvPr>
          <p:cNvSpPr txBox="1"/>
          <p:nvPr/>
        </p:nvSpPr>
        <p:spPr>
          <a:xfrm>
            <a:off x="668513" y="2487722"/>
            <a:ext cx="1850333" cy="1200329"/>
          </a:xfrm>
          <a:prstGeom prst="rect">
            <a:avLst/>
          </a:prstGeom>
          <a:noFill/>
        </p:spPr>
        <p:txBody>
          <a:bodyPr wrap="square">
            <a:spAutoFit/>
          </a:bodyPr>
          <a:lstStyle/>
          <a:p>
            <a:r>
              <a:rPr lang="en-US" sz="1200" b="1" i="0" u="none" strike="noStrike" cap="none">
                <a:solidFill>
                  <a:srgbClr val="434343"/>
                </a:solidFill>
                <a:ea typeface="Arial"/>
                <a:cs typeface="Arial"/>
                <a:sym typeface="Arial"/>
              </a:rPr>
              <a:t>2016</a:t>
            </a:r>
            <a:r>
              <a:rPr lang="en-US" sz="1200" b="0" i="0" u="none" strike="noStrike" cap="none">
                <a:solidFill>
                  <a:srgbClr val="434343"/>
                </a:solidFill>
                <a:ea typeface="Arial"/>
                <a:cs typeface="Arial"/>
                <a:sym typeface="Arial"/>
              </a:rPr>
              <a:t>: </a:t>
            </a:r>
            <a:r>
              <a:rPr lang="en-US" sz="1200" b="1">
                <a:solidFill>
                  <a:schemeClr val="accent2"/>
                </a:solidFill>
                <a:ea typeface="Arial"/>
                <a:cs typeface="Arial"/>
                <a:sym typeface="Arial"/>
              </a:rPr>
              <a:t>The GoN</a:t>
            </a:r>
            <a:r>
              <a:rPr lang="en-US" sz="1200" b="1" i="0" u="none" strike="noStrike" cap="none">
                <a:solidFill>
                  <a:schemeClr val="accent2"/>
                </a:solidFill>
                <a:ea typeface="Arial"/>
                <a:cs typeface="Arial"/>
                <a:sym typeface="Arial"/>
              </a:rPr>
              <a:t> recommended the use of oral PrEP </a:t>
            </a:r>
            <a:r>
              <a:rPr lang="en-US" sz="1200" b="0" i="0" u="none" strike="noStrike" cap="none">
                <a:solidFill>
                  <a:srgbClr val="434343"/>
                </a:solidFill>
                <a:ea typeface="Arial"/>
                <a:cs typeface="Arial"/>
                <a:sym typeface="Arial"/>
              </a:rPr>
              <a:t>and updated the National Guidelines for HIV Prevention, Treatment and Care.</a:t>
            </a:r>
          </a:p>
        </p:txBody>
      </p:sp>
      <p:sp>
        <p:nvSpPr>
          <p:cNvPr id="25" name="TextBox 24">
            <a:extLst>
              <a:ext uri="{FF2B5EF4-FFF2-40B4-BE49-F238E27FC236}">
                <a16:creationId xmlns:a16="http://schemas.microsoft.com/office/drawing/2014/main" id="{E897D048-6839-D99E-C92D-643E525C5B25}"/>
              </a:ext>
            </a:extLst>
          </p:cNvPr>
          <p:cNvSpPr txBox="1"/>
          <p:nvPr/>
        </p:nvSpPr>
        <p:spPr>
          <a:xfrm>
            <a:off x="667984" y="3938240"/>
            <a:ext cx="2038646" cy="1015663"/>
          </a:xfrm>
          <a:prstGeom prst="rect">
            <a:avLst/>
          </a:prstGeom>
          <a:noFill/>
        </p:spPr>
        <p:txBody>
          <a:bodyPr wrap="square">
            <a:spAutoFit/>
          </a:bodyPr>
          <a:lstStyle/>
          <a:p>
            <a:r>
              <a:rPr lang="en-US" sz="1200" b="1">
                <a:solidFill>
                  <a:srgbClr val="434343"/>
                </a:solidFill>
                <a:cs typeface="Arial"/>
              </a:rPr>
              <a:t>2017/2018</a:t>
            </a:r>
            <a:r>
              <a:rPr lang="en-US" sz="1200">
                <a:solidFill>
                  <a:srgbClr val="434343"/>
                </a:solidFill>
                <a:cs typeface="Arial"/>
              </a:rPr>
              <a:t>: </a:t>
            </a:r>
            <a:r>
              <a:rPr lang="en-US" sz="1200" b="1">
                <a:solidFill>
                  <a:schemeClr val="accent2"/>
                </a:solidFill>
                <a:cs typeface="Arial"/>
              </a:rPr>
              <a:t>Demonstration projects</a:t>
            </a:r>
            <a:r>
              <a:rPr lang="en-US" sz="1200">
                <a:solidFill>
                  <a:srgbClr val="434343"/>
                </a:solidFill>
                <a:cs typeface="Arial"/>
              </a:rPr>
              <a:t> began to test the acceptability of oral PrEP in Nigeria in three states (Calabar, Jos, and Nnewi).</a:t>
            </a:r>
          </a:p>
        </p:txBody>
      </p:sp>
      <p:sp>
        <p:nvSpPr>
          <p:cNvPr id="28" name="TextBox 27">
            <a:extLst>
              <a:ext uri="{FF2B5EF4-FFF2-40B4-BE49-F238E27FC236}">
                <a16:creationId xmlns:a16="http://schemas.microsoft.com/office/drawing/2014/main" id="{681FDE7C-4356-6331-0170-7C3952D32AB4}"/>
              </a:ext>
            </a:extLst>
          </p:cNvPr>
          <p:cNvSpPr txBox="1"/>
          <p:nvPr/>
        </p:nvSpPr>
        <p:spPr>
          <a:xfrm>
            <a:off x="668512" y="5239404"/>
            <a:ext cx="2038118" cy="1200329"/>
          </a:xfrm>
          <a:prstGeom prst="rect">
            <a:avLst/>
          </a:prstGeom>
          <a:noFill/>
        </p:spPr>
        <p:txBody>
          <a:bodyPr wrap="square">
            <a:spAutoFit/>
          </a:bodyPr>
          <a:lstStyle/>
          <a:p>
            <a:r>
              <a:rPr lang="en-US" sz="1200" b="1">
                <a:solidFill>
                  <a:srgbClr val="434343"/>
                </a:solidFill>
                <a:cs typeface="Arial"/>
              </a:rPr>
              <a:t>2018</a:t>
            </a:r>
            <a:r>
              <a:rPr lang="en-US" sz="1200">
                <a:solidFill>
                  <a:srgbClr val="434343"/>
                </a:solidFill>
                <a:cs typeface="Arial"/>
              </a:rPr>
              <a:t>: The Nigeria HIV/AIDS Indicator and Impact Survey (NAIIS), a population-based survey, provided improved data on the HIV epidemic in Nigeria.</a:t>
            </a:r>
          </a:p>
        </p:txBody>
      </p:sp>
      <p:sp>
        <p:nvSpPr>
          <p:cNvPr id="30" name="TextBox 29">
            <a:extLst>
              <a:ext uri="{FF2B5EF4-FFF2-40B4-BE49-F238E27FC236}">
                <a16:creationId xmlns:a16="http://schemas.microsoft.com/office/drawing/2014/main" id="{041FA3FA-D021-66DF-316D-A3AC96D6708A}"/>
              </a:ext>
            </a:extLst>
          </p:cNvPr>
          <p:cNvSpPr txBox="1"/>
          <p:nvPr/>
        </p:nvSpPr>
        <p:spPr>
          <a:xfrm>
            <a:off x="2706633" y="2487722"/>
            <a:ext cx="1832883" cy="646331"/>
          </a:xfrm>
          <a:prstGeom prst="rect">
            <a:avLst/>
          </a:prstGeom>
          <a:noFill/>
        </p:spPr>
        <p:txBody>
          <a:bodyPr wrap="square">
            <a:spAutoFit/>
          </a:bodyPr>
          <a:lstStyle/>
          <a:p>
            <a:r>
              <a:rPr lang="en-US" sz="1200" b="1" i="0" u="none" strike="noStrike" cap="none">
                <a:solidFill>
                  <a:srgbClr val="434343"/>
                </a:solidFill>
                <a:ea typeface="Arial"/>
                <a:cs typeface="Arial"/>
                <a:sym typeface="Arial"/>
              </a:rPr>
              <a:t>2019</a:t>
            </a:r>
            <a:r>
              <a:rPr lang="en-US" sz="1200" b="0" i="0" u="none" strike="noStrike" cap="none">
                <a:solidFill>
                  <a:srgbClr val="434343"/>
                </a:solidFill>
                <a:ea typeface="Arial"/>
                <a:cs typeface="Arial"/>
                <a:sym typeface="Arial"/>
              </a:rPr>
              <a:t>: HIV self-testing (HIVST) was approved for use in Nigeria.</a:t>
            </a:r>
            <a:endParaRPr lang="en-US" sz="1200">
              <a:solidFill>
                <a:srgbClr val="434343"/>
              </a:solidFill>
              <a:cs typeface="Arial"/>
            </a:endParaRPr>
          </a:p>
        </p:txBody>
      </p:sp>
      <p:sp>
        <p:nvSpPr>
          <p:cNvPr id="32" name="TextBox 31">
            <a:extLst>
              <a:ext uri="{FF2B5EF4-FFF2-40B4-BE49-F238E27FC236}">
                <a16:creationId xmlns:a16="http://schemas.microsoft.com/office/drawing/2014/main" id="{877163FA-F256-6709-E284-580764EBBC7E}"/>
              </a:ext>
            </a:extLst>
          </p:cNvPr>
          <p:cNvSpPr txBox="1"/>
          <p:nvPr/>
        </p:nvSpPr>
        <p:spPr>
          <a:xfrm>
            <a:off x="2706630" y="3200082"/>
            <a:ext cx="1832883" cy="1384995"/>
          </a:xfrm>
          <a:prstGeom prst="rect">
            <a:avLst/>
          </a:prstGeom>
          <a:noFill/>
        </p:spPr>
        <p:txBody>
          <a:bodyPr wrap="square">
            <a:spAutoFit/>
          </a:bodyPr>
          <a:lstStyle/>
          <a:p>
            <a:r>
              <a:rPr lang="en-US" sz="1200" b="1">
                <a:solidFill>
                  <a:srgbClr val="434343"/>
                </a:solidFill>
                <a:cs typeface="Arial"/>
              </a:rPr>
              <a:t>2019</a:t>
            </a:r>
            <a:r>
              <a:rPr lang="en-US" sz="1200">
                <a:solidFill>
                  <a:srgbClr val="434343"/>
                </a:solidFill>
                <a:cs typeface="Arial"/>
              </a:rPr>
              <a:t>: The </a:t>
            </a:r>
            <a:r>
              <a:rPr lang="en-GB" sz="1200" b="1">
                <a:solidFill>
                  <a:schemeClr val="accent2"/>
                </a:solidFill>
              </a:rPr>
              <a:t>Revised National AIDS and HIV Strategic Framework </a:t>
            </a:r>
            <a:r>
              <a:rPr lang="en-GB" sz="1200">
                <a:solidFill>
                  <a:schemeClr val="tx1">
                    <a:lumMod val="50000"/>
                  </a:schemeClr>
                </a:solidFill>
              </a:rPr>
              <a:t>2019–2021 was published to fast-track the national AIDS response based on NAIIS findings.</a:t>
            </a:r>
            <a:endParaRPr lang="en-US" sz="1200">
              <a:solidFill>
                <a:schemeClr val="tx1">
                  <a:lumMod val="50000"/>
                </a:schemeClr>
              </a:solidFill>
              <a:cs typeface="Arial"/>
            </a:endParaRPr>
          </a:p>
        </p:txBody>
      </p:sp>
      <p:sp>
        <p:nvSpPr>
          <p:cNvPr id="34" name="TextBox 33">
            <a:extLst>
              <a:ext uri="{FF2B5EF4-FFF2-40B4-BE49-F238E27FC236}">
                <a16:creationId xmlns:a16="http://schemas.microsoft.com/office/drawing/2014/main" id="{23A1DAAF-BEE3-745C-C8AB-2587F545C88B}"/>
              </a:ext>
            </a:extLst>
          </p:cNvPr>
          <p:cNvSpPr txBox="1"/>
          <p:nvPr/>
        </p:nvSpPr>
        <p:spPr>
          <a:xfrm>
            <a:off x="4662105" y="2487722"/>
            <a:ext cx="2450684" cy="1569660"/>
          </a:xfrm>
          <a:prstGeom prst="rect">
            <a:avLst/>
          </a:prstGeom>
          <a:noFill/>
        </p:spPr>
        <p:txBody>
          <a:bodyPr wrap="square">
            <a:spAutoFit/>
          </a:bodyPr>
          <a:lstStyle/>
          <a:p>
            <a:r>
              <a:rPr lang="en-US" sz="1200" b="1">
                <a:solidFill>
                  <a:srgbClr val="434343"/>
                </a:solidFill>
                <a:cs typeface="Arial"/>
                <a:sym typeface="Arial"/>
              </a:rPr>
              <a:t>2020</a:t>
            </a:r>
            <a:r>
              <a:rPr lang="en-US" sz="1200">
                <a:solidFill>
                  <a:srgbClr val="434343"/>
                </a:solidFill>
                <a:cs typeface="Arial"/>
                <a:sym typeface="Arial"/>
              </a:rPr>
              <a:t>: The </a:t>
            </a:r>
            <a:r>
              <a:rPr lang="en-US" sz="1200" b="1">
                <a:solidFill>
                  <a:schemeClr val="accent2"/>
                </a:solidFill>
                <a:cs typeface="Arial"/>
                <a:sym typeface="Arial"/>
              </a:rPr>
              <a:t>HIV Prevention Technical Working Group </a:t>
            </a:r>
            <a:r>
              <a:rPr lang="en-US" sz="1200">
                <a:solidFill>
                  <a:srgbClr val="434343"/>
                </a:solidFill>
                <a:cs typeface="Arial"/>
                <a:sym typeface="Arial"/>
              </a:rPr>
              <a:t>(TWG) was convened by the </a:t>
            </a:r>
            <a:r>
              <a:rPr lang="en-US" sz="1200" b="0" i="0" u="none" strike="noStrike" cap="none">
                <a:solidFill>
                  <a:schemeClr val="tx1">
                    <a:lumMod val="50000"/>
                  </a:schemeClr>
                </a:solidFill>
                <a:latin typeface="Calibri"/>
                <a:ea typeface="Calibri"/>
                <a:cs typeface="Calibri"/>
                <a:sym typeface="Calibri"/>
              </a:rPr>
              <a:t>National Agency for the Control of AIDS (NACA)</a:t>
            </a:r>
            <a:r>
              <a:rPr lang="en-US" sz="1200" b="0" i="0" u="none" strike="noStrike" cap="none">
                <a:solidFill>
                  <a:srgbClr val="434343"/>
                </a:solidFill>
                <a:latin typeface="Calibri"/>
                <a:ea typeface="Calibri"/>
                <a:cs typeface="Arial"/>
                <a:sym typeface="Arial"/>
              </a:rPr>
              <a:t>. A </a:t>
            </a:r>
            <a:r>
              <a:rPr lang="en-US" sz="1200">
                <a:solidFill>
                  <a:srgbClr val="434343"/>
                </a:solidFill>
                <a:cs typeface="Arial"/>
                <a:sym typeface="Arial"/>
              </a:rPr>
              <a:t>subcommittee was formed to meet each quarter to lead the introduction of oral PrEP and develop the national guidelines.  </a:t>
            </a:r>
          </a:p>
        </p:txBody>
      </p:sp>
      <p:sp>
        <p:nvSpPr>
          <p:cNvPr id="36" name="TextBox 35">
            <a:extLst>
              <a:ext uri="{FF2B5EF4-FFF2-40B4-BE49-F238E27FC236}">
                <a16:creationId xmlns:a16="http://schemas.microsoft.com/office/drawing/2014/main" id="{946C309A-5C24-6CD9-9A14-95DAECB3345F}"/>
              </a:ext>
            </a:extLst>
          </p:cNvPr>
          <p:cNvSpPr txBox="1"/>
          <p:nvPr/>
        </p:nvSpPr>
        <p:spPr>
          <a:xfrm>
            <a:off x="4633386" y="5266626"/>
            <a:ext cx="2479402" cy="1200329"/>
          </a:xfrm>
          <a:prstGeom prst="rect">
            <a:avLst/>
          </a:prstGeom>
          <a:noFill/>
        </p:spPr>
        <p:txBody>
          <a:bodyPr wrap="square" lIns="91440" tIns="45720" rIns="91440" bIns="45720" anchor="t">
            <a:spAutoFit/>
          </a:bodyPr>
          <a:lstStyle/>
          <a:p>
            <a:r>
              <a:rPr lang="en-US" sz="1200" b="1">
                <a:solidFill>
                  <a:srgbClr val="434343"/>
                </a:solidFill>
                <a:cs typeface="Arial"/>
                <a:sym typeface="Arial"/>
              </a:rPr>
              <a:t>2020</a:t>
            </a:r>
            <a:r>
              <a:rPr lang="en-US" sz="1200">
                <a:solidFill>
                  <a:srgbClr val="434343"/>
                </a:solidFill>
                <a:cs typeface="Arial"/>
                <a:sym typeface="Arial"/>
              </a:rPr>
              <a:t>: </a:t>
            </a:r>
            <a:r>
              <a:rPr lang="en-US" sz="1200" b="1">
                <a:solidFill>
                  <a:schemeClr val="accent2"/>
                </a:solidFill>
                <a:cs typeface="Arial"/>
                <a:sym typeface="Arial"/>
              </a:rPr>
              <a:t>Scale-up of oral PrEP began in early 2020</a:t>
            </a:r>
            <a:r>
              <a:rPr lang="en-US" sz="1200">
                <a:solidFill>
                  <a:srgbClr val="434343"/>
                </a:solidFill>
                <a:cs typeface="Arial"/>
                <a:sym typeface="Arial"/>
              </a:rPr>
              <a:t>, primarily through donor-funded projects across Nigeria. Integration of oral PrEP was informed by a value chain situation analysis.</a:t>
            </a:r>
          </a:p>
        </p:txBody>
      </p:sp>
      <p:sp>
        <p:nvSpPr>
          <p:cNvPr id="38" name="TextBox 37">
            <a:extLst>
              <a:ext uri="{FF2B5EF4-FFF2-40B4-BE49-F238E27FC236}">
                <a16:creationId xmlns:a16="http://schemas.microsoft.com/office/drawing/2014/main" id="{3F52B093-6200-44BF-9270-0F61578D3B77}"/>
              </a:ext>
            </a:extLst>
          </p:cNvPr>
          <p:cNvSpPr txBox="1"/>
          <p:nvPr/>
        </p:nvSpPr>
        <p:spPr>
          <a:xfrm>
            <a:off x="4633385" y="4061157"/>
            <a:ext cx="2479403" cy="1200329"/>
          </a:xfrm>
          <a:prstGeom prst="rect">
            <a:avLst/>
          </a:prstGeom>
          <a:noFill/>
        </p:spPr>
        <p:txBody>
          <a:bodyPr wrap="square" lIns="91440" tIns="45720" rIns="91440" bIns="45720" anchor="t">
            <a:spAutoFit/>
          </a:bodyPr>
          <a:lstStyle/>
          <a:p>
            <a:r>
              <a:rPr lang="en-US" sz="1200" b="1">
                <a:solidFill>
                  <a:srgbClr val="434343"/>
                </a:solidFill>
                <a:cs typeface="Arial"/>
                <a:sym typeface="Arial"/>
              </a:rPr>
              <a:t>2020</a:t>
            </a:r>
            <a:r>
              <a:rPr lang="en-US" sz="1200">
                <a:solidFill>
                  <a:srgbClr val="434343"/>
                </a:solidFill>
                <a:cs typeface="Arial"/>
                <a:sym typeface="Arial"/>
              </a:rPr>
              <a:t>: </a:t>
            </a:r>
            <a:r>
              <a:rPr lang="en-GB" sz="1200" b="0" i="0">
                <a:solidFill>
                  <a:srgbClr val="333333"/>
                </a:solidFill>
                <a:effectLst/>
                <a:latin typeface="Calibri"/>
                <a:cs typeface="Calibri"/>
              </a:rPr>
              <a:t>USAID Nigeria and </a:t>
            </a:r>
            <a:r>
              <a:rPr lang="en-GB" sz="1200" b="0" i="0" err="1">
                <a:solidFill>
                  <a:srgbClr val="333333"/>
                </a:solidFill>
                <a:effectLst/>
                <a:latin typeface="Calibri"/>
                <a:cs typeface="Calibri"/>
              </a:rPr>
              <a:t>AIDSFree</a:t>
            </a:r>
            <a:r>
              <a:rPr lang="en-GB" sz="1200" b="0" i="0">
                <a:solidFill>
                  <a:srgbClr val="333333"/>
                </a:solidFill>
                <a:effectLst/>
                <a:latin typeface="Calibri"/>
                <a:cs typeface="Calibri"/>
              </a:rPr>
              <a:t> organized and facilitated </a:t>
            </a:r>
            <a:r>
              <a:rPr lang="en-GB" sz="1200" b="1" i="0">
                <a:solidFill>
                  <a:schemeClr val="accent2"/>
                </a:solidFill>
                <a:effectLst/>
                <a:latin typeface="Calibri"/>
                <a:cs typeface="Calibri"/>
              </a:rPr>
              <a:t>virtual PrEP training for partners implementing </a:t>
            </a:r>
            <a:r>
              <a:rPr lang="en-GB" sz="1200" b="0" i="0">
                <a:solidFill>
                  <a:srgbClr val="333333"/>
                </a:solidFill>
                <a:effectLst/>
                <a:latin typeface="Calibri"/>
                <a:cs typeface="Calibri"/>
              </a:rPr>
              <a:t>PrEP, using the </a:t>
            </a:r>
            <a:r>
              <a:rPr lang="en-GB" sz="1200">
                <a:solidFill>
                  <a:srgbClr val="333333"/>
                </a:solidFill>
                <a:latin typeface="Calibri"/>
                <a:cs typeface="Calibri"/>
              </a:rPr>
              <a:t>O</a:t>
            </a:r>
            <a:r>
              <a:rPr lang="en-GB" sz="1200" b="0" i="0">
                <a:solidFill>
                  <a:srgbClr val="333333"/>
                </a:solidFill>
                <a:effectLst/>
                <a:latin typeface="Calibri"/>
                <a:cs typeface="Calibri"/>
              </a:rPr>
              <a:t>ral PrEP eLearning course developed by WHO and Jhpiego.</a:t>
            </a:r>
            <a:endParaRPr lang="en-US" sz="1200">
              <a:solidFill>
                <a:srgbClr val="434343"/>
              </a:solidFill>
              <a:latin typeface="Calibri"/>
              <a:cs typeface="Calibri"/>
              <a:sym typeface="Arial"/>
            </a:endParaRPr>
          </a:p>
        </p:txBody>
      </p:sp>
      <p:sp>
        <p:nvSpPr>
          <p:cNvPr id="40" name="TextBox 39">
            <a:extLst>
              <a:ext uri="{FF2B5EF4-FFF2-40B4-BE49-F238E27FC236}">
                <a16:creationId xmlns:a16="http://schemas.microsoft.com/office/drawing/2014/main" id="{D68777C6-F0CE-6447-A37D-2D17DFBCFF0F}"/>
              </a:ext>
            </a:extLst>
          </p:cNvPr>
          <p:cNvSpPr txBox="1"/>
          <p:nvPr/>
        </p:nvSpPr>
        <p:spPr>
          <a:xfrm>
            <a:off x="7333854" y="2487722"/>
            <a:ext cx="1701132" cy="1384995"/>
          </a:xfrm>
          <a:prstGeom prst="rect">
            <a:avLst/>
          </a:prstGeom>
          <a:noFill/>
        </p:spPr>
        <p:txBody>
          <a:bodyPr wrap="square">
            <a:spAutoFit/>
          </a:bodyPr>
          <a:lstStyle/>
          <a:p>
            <a:r>
              <a:rPr lang="en-US" sz="1200" b="1">
                <a:solidFill>
                  <a:srgbClr val="434343"/>
                </a:solidFill>
                <a:cs typeface="Arial"/>
                <a:sym typeface="Arial"/>
              </a:rPr>
              <a:t>2021</a:t>
            </a:r>
            <a:r>
              <a:rPr lang="en-US" sz="1200">
                <a:solidFill>
                  <a:srgbClr val="434343"/>
                </a:solidFill>
                <a:cs typeface="Arial"/>
                <a:sym typeface="Arial"/>
              </a:rPr>
              <a:t>: The National HIV and AIDS Strategic Framework 2021–2025 was developed to include oral PrEP in HIV prevention policies and plans.</a:t>
            </a:r>
          </a:p>
        </p:txBody>
      </p:sp>
      <p:sp>
        <p:nvSpPr>
          <p:cNvPr id="42" name="TextBox 41">
            <a:extLst>
              <a:ext uri="{FF2B5EF4-FFF2-40B4-BE49-F238E27FC236}">
                <a16:creationId xmlns:a16="http://schemas.microsoft.com/office/drawing/2014/main" id="{0662A97E-E90D-EE28-82F2-578BC4FB5FDD}"/>
              </a:ext>
            </a:extLst>
          </p:cNvPr>
          <p:cNvSpPr txBox="1"/>
          <p:nvPr/>
        </p:nvSpPr>
        <p:spPr>
          <a:xfrm>
            <a:off x="9210323" y="2487722"/>
            <a:ext cx="2794333" cy="2123658"/>
          </a:xfrm>
          <a:prstGeom prst="rect">
            <a:avLst/>
          </a:prstGeom>
          <a:noFill/>
        </p:spPr>
        <p:txBody>
          <a:bodyPr wrap="square">
            <a:spAutoFit/>
          </a:bodyPr>
          <a:lstStyle/>
          <a:p>
            <a:r>
              <a:rPr lang="en-US" sz="1200" b="1">
                <a:solidFill>
                  <a:srgbClr val="434343"/>
                </a:solidFill>
                <a:cs typeface="Arial"/>
                <a:sym typeface="Arial"/>
              </a:rPr>
              <a:t>2022</a:t>
            </a:r>
            <a:r>
              <a:rPr lang="en-US" sz="1200">
                <a:solidFill>
                  <a:srgbClr val="434343"/>
                </a:solidFill>
                <a:cs typeface="Arial"/>
                <a:sym typeface="Arial"/>
              </a:rPr>
              <a:t>: Several </a:t>
            </a:r>
            <a:r>
              <a:rPr lang="en-US" sz="1200" b="1">
                <a:solidFill>
                  <a:schemeClr val="accent2"/>
                </a:solidFill>
                <a:cs typeface="Arial"/>
                <a:sym typeface="Arial"/>
              </a:rPr>
              <a:t>guidelines and policies </a:t>
            </a:r>
            <a:r>
              <a:rPr lang="en-US" sz="1200">
                <a:solidFill>
                  <a:srgbClr val="434343"/>
                </a:solidFill>
                <a:cs typeface="Arial"/>
                <a:sym typeface="Arial"/>
              </a:rPr>
              <a:t>were developed, including: </a:t>
            </a:r>
          </a:p>
          <a:p>
            <a:pPr marL="171450" indent="-171450">
              <a:buFont typeface="Arial" panose="020B0604020202020204" pitchFamily="34" charset="0"/>
              <a:buChar char="•"/>
            </a:pPr>
            <a:r>
              <a:rPr lang="en-US" sz="1200">
                <a:solidFill>
                  <a:srgbClr val="434343"/>
                </a:solidFill>
                <a:cs typeface="Arial"/>
                <a:sym typeface="Arial"/>
              </a:rPr>
              <a:t>National HIV Self-Testing and Pre-Exposure Prophylaxis </a:t>
            </a:r>
            <a:r>
              <a:rPr lang="en-US" sz="1200">
                <a:solidFill>
                  <a:schemeClr val="tx1">
                    <a:lumMod val="50000"/>
                  </a:schemeClr>
                </a:solidFill>
                <a:cs typeface="Arial"/>
                <a:sym typeface="Arial"/>
              </a:rPr>
              <a:t>Communication Strategy</a:t>
            </a:r>
            <a:endParaRPr lang="en-US" sz="1200" b="1">
              <a:solidFill>
                <a:schemeClr val="accent2"/>
              </a:solidFill>
              <a:cs typeface="Arial"/>
              <a:sym typeface="Arial"/>
            </a:endParaRPr>
          </a:p>
          <a:p>
            <a:pPr marL="171450" indent="-171450">
              <a:buFont typeface="Arial" panose="020B0604020202020204" pitchFamily="34" charset="0"/>
              <a:buChar char="•"/>
            </a:pPr>
            <a:r>
              <a:rPr lang="en-US" sz="1200">
                <a:solidFill>
                  <a:srgbClr val="434343"/>
                </a:solidFill>
                <a:cs typeface="Arial"/>
                <a:sym typeface="Arial"/>
              </a:rPr>
              <a:t>National Oral PrEP Implementation Plan</a:t>
            </a:r>
          </a:p>
          <a:p>
            <a:pPr marL="171450" indent="-171450">
              <a:buFont typeface="Arial" panose="020B0604020202020204" pitchFamily="34" charset="0"/>
              <a:buChar char="•"/>
            </a:pPr>
            <a:r>
              <a:rPr lang="en-US" sz="1200">
                <a:solidFill>
                  <a:srgbClr val="434343"/>
                </a:solidFill>
                <a:cs typeface="Arial"/>
                <a:sym typeface="Arial"/>
              </a:rPr>
              <a:t>National Oral PrEP Training materials</a:t>
            </a:r>
          </a:p>
          <a:p>
            <a:pPr marL="171450" indent="-171450">
              <a:buFont typeface="Arial" panose="020B0604020202020204" pitchFamily="34" charset="0"/>
              <a:buChar char="•"/>
            </a:pPr>
            <a:r>
              <a:rPr lang="en-US" sz="1200">
                <a:solidFill>
                  <a:srgbClr val="434343"/>
                </a:solidFill>
                <a:cs typeface="Arial"/>
                <a:sym typeface="Arial"/>
              </a:rPr>
              <a:t>The first harmonized national job aids and standard operating procedures for oral PrEP service delivery</a:t>
            </a:r>
            <a:endParaRPr lang="en-US" sz="1200" b="1">
              <a:solidFill>
                <a:schemeClr val="accent2"/>
              </a:solidFill>
              <a:cs typeface="Arial"/>
              <a:sym typeface="Arial"/>
            </a:endParaRPr>
          </a:p>
        </p:txBody>
      </p:sp>
      <p:grpSp>
        <p:nvGrpSpPr>
          <p:cNvPr id="69" name="Group 68">
            <a:extLst>
              <a:ext uri="{FF2B5EF4-FFF2-40B4-BE49-F238E27FC236}">
                <a16:creationId xmlns:a16="http://schemas.microsoft.com/office/drawing/2014/main" id="{14A8B630-472B-1289-4105-4C2DC143523D}"/>
              </a:ext>
            </a:extLst>
          </p:cNvPr>
          <p:cNvGrpSpPr/>
          <p:nvPr/>
        </p:nvGrpSpPr>
        <p:grpSpPr>
          <a:xfrm>
            <a:off x="754741" y="2233109"/>
            <a:ext cx="10571343" cy="115183"/>
            <a:chOff x="754741" y="1857538"/>
            <a:chExt cx="10571343" cy="115183"/>
          </a:xfrm>
        </p:grpSpPr>
        <p:cxnSp>
          <p:nvCxnSpPr>
            <p:cNvPr id="21" name="Straight Arrow Connector 20">
              <a:extLst>
                <a:ext uri="{FF2B5EF4-FFF2-40B4-BE49-F238E27FC236}">
                  <a16:creationId xmlns:a16="http://schemas.microsoft.com/office/drawing/2014/main" id="{B10724CB-4E90-D853-2D6A-10EF187C31F4}"/>
                </a:ext>
              </a:extLst>
            </p:cNvPr>
            <p:cNvCxnSpPr/>
            <p:nvPr/>
          </p:nvCxnSpPr>
          <p:spPr>
            <a:xfrm>
              <a:off x="778084" y="1913192"/>
              <a:ext cx="105480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Oval 45">
              <a:extLst>
                <a:ext uri="{FF2B5EF4-FFF2-40B4-BE49-F238E27FC236}">
                  <a16:creationId xmlns:a16="http://schemas.microsoft.com/office/drawing/2014/main" id="{8CD270D6-F033-20AE-09A0-E7A0DC9938DF}"/>
                </a:ext>
              </a:extLst>
            </p:cNvPr>
            <p:cNvSpPr/>
            <p:nvPr/>
          </p:nvSpPr>
          <p:spPr>
            <a:xfrm>
              <a:off x="754741" y="1858750"/>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196305C-AC6F-7FFA-B536-5B02CFD767C3}"/>
                </a:ext>
              </a:extLst>
            </p:cNvPr>
            <p:cNvSpPr/>
            <p:nvPr/>
          </p:nvSpPr>
          <p:spPr>
            <a:xfrm>
              <a:off x="2770661" y="1858750"/>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8895DB7-BFB5-5A8F-475E-AE29DA1C36CD}"/>
                </a:ext>
              </a:extLst>
            </p:cNvPr>
            <p:cNvSpPr/>
            <p:nvPr/>
          </p:nvSpPr>
          <p:spPr>
            <a:xfrm>
              <a:off x="4723008" y="1858750"/>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28BBD6F-3B5D-69C2-6636-4C64662B55AA}"/>
                </a:ext>
              </a:extLst>
            </p:cNvPr>
            <p:cNvSpPr/>
            <p:nvPr/>
          </p:nvSpPr>
          <p:spPr>
            <a:xfrm>
              <a:off x="7336687" y="1857538"/>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2B6DE66-B95D-CE62-D4F8-7C8AF1A12652}"/>
                </a:ext>
              </a:extLst>
            </p:cNvPr>
            <p:cNvSpPr/>
            <p:nvPr/>
          </p:nvSpPr>
          <p:spPr>
            <a:xfrm>
              <a:off x="9271896" y="1864721"/>
              <a:ext cx="108000" cy="10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1DA7C517-851A-19D0-A7FD-1C26510D49B2}"/>
              </a:ext>
            </a:extLst>
          </p:cNvPr>
          <p:cNvSpPr txBox="1"/>
          <p:nvPr/>
        </p:nvSpPr>
        <p:spPr>
          <a:xfrm>
            <a:off x="667984" y="1286128"/>
            <a:ext cx="10855503" cy="738664"/>
          </a:xfrm>
          <a:prstGeom prst="rect">
            <a:avLst/>
          </a:prstGeom>
          <a:noFill/>
        </p:spPr>
        <p:txBody>
          <a:bodyPr wrap="square" lIns="91440" tIns="45720" rIns="91440" bIns="45720" anchor="t">
            <a:spAutoFit/>
          </a:bodyPr>
          <a:lstStyle/>
          <a:p>
            <a:r>
              <a:rPr lang="en-US" sz="1400">
                <a:solidFill>
                  <a:srgbClr val="434343"/>
                </a:solidFill>
                <a:ea typeface="Arial"/>
                <a:cs typeface="Arial"/>
                <a:sym typeface="Arial"/>
              </a:rPr>
              <a:t>After oral PrEP was approved for use in Nigeria in 2016 and demonstration projects showed high acceptability among priority populations (2017–2018), the Government of Nigeria (GoN) quickly integrated oral PrEP in HIV prevention plans and began rollout in 2020. </a:t>
            </a:r>
            <a:endParaRPr lang="en-US" sz="1400">
              <a:solidFill>
                <a:srgbClr val="625E58"/>
              </a:solidFill>
              <a:ea typeface="Arial"/>
              <a:cs typeface="Calibri" panose="020F0502020204030204"/>
              <a:sym typeface="Arial"/>
            </a:endParaRPr>
          </a:p>
          <a:p>
            <a:r>
              <a:rPr lang="en-US" sz="1400">
                <a:solidFill>
                  <a:srgbClr val="434343"/>
                </a:solidFill>
                <a:ea typeface="Arial"/>
                <a:cs typeface="Arial"/>
                <a:sym typeface="Arial"/>
              </a:rPr>
              <a:t>  </a:t>
            </a:r>
            <a:endParaRPr lang="en-US" sz="1400">
              <a:cs typeface="Calibri"/>
            </a:endParaRPr>
          </a:p>
        </p:txBody>
      </p:sp>
      <p:sp>
        <p:nvSpPr>
          <p:cNvPr id="5" name="TextBox 4">
            <a:extLst>
              <a:ext uri="{FF2B5EF4-FFF2-40B4-BE49-F238E27FC236}">
                <a16:creationId xmlns:a16="http://schemas.microsoft.com/office/drawing/2014/main" id="{4FD3B08B-9662-FA02-A844-EDAF72268510}"/>
              </a:ext>
            </a:extLst>
          </p:cNvPr>
          <p:cNvSpPr txBox="1"/>
          <p:nvPr/>
        </p:nvSpPr>
        <p:spPr>
          <a:xfrm>
            <a:off x="7333852" y="3959599"/>
            <a:ext cx="1701133" cy="1200329"/>
          </a:xfrm>
          <a:prstGeom prst="rect">
            <a:avLst/>
          </a:prstGeom>
          <a:noFill/>
        </p:spPr>
        <p:txBody>
          <a:bodyPr wrap="square">
            <a:spAutoFit/>
          </a:bodyPr>
          <a:lstStyle/>
          <a:p>
            <a:r>
              <a:rPr lang="en-US" sz="1200" b="1">
                <a:solidFill>
                  <a:srgbClr val="434343"/>
                </a:solidFill>
                <a:cs typeface="Arial"/>
                <a:sym typeface="Arial"/>
              </a:rPr>
              <a:t>2021</a:t>
            </a:r>
            <a:r>
              <a:rPr lang="en-US" sz="1200">
                <a:solidFill>
                  <a:srgbClr val="434343"/>
                </a:solidFill>
                <a:cs typeface="Arial"/>
                <a:sym typeface="Arial"/>
              </a:rPr>
              <a:t>: </a:t>
            </a:r>
            <a:r>
              <a:rPr lang="en-US" sz="1200" b="1">
                <a:solidFill>
                  <a:schemeClr val="accent2"/>
                </a:solidFill>
                <a:cs typeface="Arial"/>
                <a:sym typeface="Arial"/>
              </a:rPr>
              <a:t>National monitoring, supportive supervisory visits began </a:t>
            </a:r>
            <a:r>
              <a:rPr lang="en-US" sz="1200">
                <a:solidFill>
                  <a:srgbClr val="434343"/>
                </a:solidFill>
                <a:cs typeface="Arial"/>
                <a:sym typeface="Arial"/>
              </a:rPr>
              <a:t>to support facilities and  community centers providing PrEP services.</a:t>
            </a:r>
          </a:p>
        </p:txBody>
      </p:sp>
      <p:sp>
        <p:nvSpPr>
          <p:cNvPr id="7" name="TextBox 6">
            <a:extLst>
              <a:ext uri="{FF2B5EF4-FFF2-40B4-BE49-F238E27FC236}">
                <a16:creationId xmlns:a16="http://schemas.microsoft.com/office/drawing/2014/main" id="{F0203239-5861-5D41-FED7-1207778795AF}"/>
              </a:ext>
            </a:extLst>
          </p:cNvPr>
          <p:cNvSpPr txBox="1"/>
          <p:nvPr/>
        </p:nvSpPr>
        <p:spPr>
          <a:xfrm>
            <a:off x="7333852" y="5444282"/>
            <a:ext cx="1701133" cy="1200329"/>
          </a:xfrm>
          <a:prstGeom prst="rect">
            <a:avLst/>
          </a:prstGeom>
          <a:noFill/>
        </p:spPr>
        <p:txBody>
          <a:bodyPr wrap="square">
            <a:spAutoFit/>
          </a:bodyPr>
          <a:lstStyle/>
          <a:p>
            <a:r>
              <a:rPr lang="en-US" sz="1200" b="1">
                <a:solidFill>
                  <a:srgbClr val="434343"/>
                </a:solidFill>
                <a:cs typeface="Arial"/>
                <a:sym typeface="Arial"/>
              </a:rPr>
              <a:t>2021</a:t>
            </a:r>
            <a:r>
              <a:rPr lang="en-US" sz="1200">
                <a:solidFill>
                  <a:srgbClr val="434343"/>
                </a:solidFill>
                <a:cs typeface="Arial"/>
                <a:sym typeface="Arial"/>
              </a:rPr>
              <a:t>: The HIV Prevention TWG reviewed the </a:t>
            </a:r>
            <a:r>
              <a:rPr lang="en-US" sz="1200" b="1">
                <a:solidFill>
                  <a:schemeClr val="accent2"/>
                </a:solidFill>
                <a:cs typeface="Arial"/>
                <a:sym typeface="Arial"/>
              </a:rPr>
              <a:t>National HIV Strategy for Adolescents and Young People</a:t>
            </a:r>
            <a:r>
              <a:rPr lang="en-US" sz="1200">
                <a:solidFill>
                  <a:srgbClr val="434343"/>
                </a:solidFill>
                <a:cs typeface="Arial"/>
                <a:sym typeface="Arial"/>
              </a:rPr>
              <a:t>.</a:t>
            </a:r>
          </a:p>
        </p:txBody>
      </p:sp>
      <p:sp>
        <p:nvSpPr>
          <p:cNvPr id="9" name="TextBox 8">
            <a:extLst>
              <a:ext uri="{FF2B5EF4-FFF2-40B4-BE49-F238E27FC236}">
                <a16:creationId xmlns:a16="http://schemas.microsoft.com/office/drawing/2014/main" id="{B96A3576-2C96-2776-35D8-C77913F96236}"/>
              </a:ext>
            </a:extLst>
          </p:cNvPr>
          <p:cNvSpPr txBox="1"/>
          <p:nvPr/>
        </p:nvSpPr>
        <p:spPr>
          <a:xfrm>
            <a:off x="9210322" y="4658313"/>
            <a:ext cx="2881420" cy="1384995"/>
          </a:xfrm>
          <a:prstGeom prst="rect">
            <a:avLst/>
          </a:prstGeom>
          <a:noFill/>
        </p:spPr>
        <p:txBody>
          <a:bodyPr wrap="square" lIns="91440" tIns="45720" rIns="91440" bIns="45720" anchor="t">
            <a:spAutoFit/>
          </a:bodyPr>
          <a:lstStyle/>
          <a:p>
            <a:r>
              <a:rPr lang="en-US" sz="1200" b="1">
                <a:solidFill>
                  <a:srgbClr val="434343"/>
                </a:solidFill>
                <a:cs typeface="Arial"/>
                <a:sym typeface="Arial"/>
              </a:rPr>
              <a:t>2022</a:t>
            </a:r>
            <a:r>
              <a:rPr lang="en-US" sz="1200">
                <a:solidFill>
                  <a:srgbClr val="434343"/>
                </a:solidFill>
                <a:cs typeface="Arial"/>
                <a:sym typeface="Arial"/>
              </a:rPr>
              <a:t>: The first national Training of Trainers on oral </a:t>
            </a:r>
            <a:r>
              <a:rPr lang="en-US" sz="1200" err="1">
                <a:solidFill>
                  <a:srgbClr val="434343"/>
                </a:solidFill>
                <a:cs typeface="Arial"/>
                <a:sym typeface="Arial"/>
              </a:rPr>
              <a:t>PrEP</a:t>
            </a:r>
            <a:r>
              <a:rPr lang="en-US" sz="1200">
                <a:solidFill>
                  <a:srgbClr val="434343"/>
                </a:solidFill>
                <a:cs typeface="Arial"/>
                <a:sym typeface="Arial"/>
              </a:rPr>
              <a:t> service delivery was conducted; capacity building workshops were facilitated on the use of digital strategies for condom use, oral </a:t>
            </a:r>
            <a:r>
              <a:rPr lang="en-US" sz="1200" err="1">
                <a:solidFill>
                  <a:srgbClr val="434343"/>
                </a:solidFill>
                <a:cs typeface="Arial"/>
                <a:sym typeface="Arial"/>
              </a:rPr>
              <a:t>PrEP</a:t>
            </a:r>
            <a:r>
              <a:rPr lang="en-US" sz="1200">
                <a:solidFill>
                  <a:srgbClr val="434343"/>
                </a:solidFill>
                <a:cs typeface="Arial"/>
                <a:sym typeface="Arial"/>
              </a:rPr>
              <a:t>, and HIVST; and th</a:t>
            </a:r>
            <a:r>
              <a:rPr lang="en-US" sz="1200">
                <a:solidFill>
                  <a:schemeClr val="tx1">
                    <a:lumMod val="50000"/>
                  </a:schemeClr>
                </a:solidFill>
                <a:cs typeface="Arial"/>
                <a:sym typeface="Arial"/>
              </a:rPr>
              <a:t>e </a:t>
            </a:r>
            <a:r>
              <a:rPr lang="en-US" sz="1200">
                <a:solidFill>
                  <a:schemeClr val="tx1">
                    <a:lumMod val="50000"/>
                  </a:schemeClr>
                </a:solidFill>
                <a:ea typeface="+mn-lt"/>
                <a:cs typeface="+mn-lt"/>
                <a:sym typeface="Arial"/>
              </a:rPr>
              <a:t>first youth-focused HIV Prevention Campaign</a:t>
            </a:r>
            <a:r>
              <a:rPr lang="en-US" sz="1200">
                <a:solidFill>
                  <a:schemeClr val="tx1">
                    <a:lumMod val="50000"/>
                  </a:schemeClr>
                </a:solidFill>
                <a:cs typeface="Arial"/>
                <a:sym typeface="Arial"/>
              </a:rPr>
              <a:t> Gen-N was launched.</a:t>
            </a:r>
            <a:endParaRPr lang="en-US" sz="1200">
              <a:solidFill>
                <a:schemeClr val="tx1">
                  <a:lumMod val="50000"/>
                </a:schemeClr>
              </a:solidFill>
              <a:cs typeface="Arial"/>
            </a:endParaRPr>
          </a:p>
        </p:txBody>
      </p:sp>
      <p:sp>
        <p:nvSpPr>
          <p:cNvPr id="11" name="TextBox 10">
            <a:extLst>
              <a:ext uri="{FF2B5EF4-FFF2-40B4-BE49-F238E27FC236}">
                <a16:creationId xmlns:a16="http://schemas.microsoft.com/office/drawing/2014/main" id="{5AB4171F-5A56-4FBE-8440-24E319FD5149}"/>
              </a:ext>
            </a:extLst>
          </p:cNvPr>
          <p:cNvSpPr txBox="1"/>
          <p:nvPr/>
        </p:nvSpPr>
        <p:spPr>
          <a:xfrm>
            <a:off x="9210322" y="6176487"/>
            <a:ext cx="2794335" cy="461665"/>
          </a:xfrm>
          <a:prstGeom prst="rect">
            <a:avLst/>
          </a:prstGeom>
          <a:noFill/>
        </p:spPr>
        <p:txBody>
          <a:bodyPr wrap="square">
            <a:spAutoFit/>
          </a:bodyPr>
          <a:lstStyle/>
          <a:p>
            <a:r>
              <a:rPr lang="en-US" sz="1200" b="1">
                <a:solidFill>
                  <a:srgbClr val="434343"/>
                </a:solidFill>
                <a:cs typeface="Arial"/>
                <a:sym typeface="Arial"/>
              </a:rPr>
              <a:t>2022: </a:t>
            </a:r>
            <a:r>
              <a:rPr lang="en-US" sz="1200">
                <a:solidFill>
                  <a:srgbClr val="434343"/>
                </a:solidFill>
                <a:cs typeface="Arial"/>
                <a:sym typeface="Arial"/>
              </a:rPr>
              <a:t>A stakeholder mapping for oral PrEP implementation was conducted. </a:t>
            </a:r>
          </a:p>
        </p:txBody>
      </p:sp>
    </p:spTree>
    <p:extLst>
      <p:ext uri="{BB962C8B-B14F-4D97-AF65-F5344CB8AC3E}">
        <p14:creationId xmlns:p14="http://schemas.microsoft.com/office/powerpoint/2010/main" val="352659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5"/>
          <p:cNvSpPr/>
          <p:nvPr/>
        </p:nvSpPr>
        <p:spPr>
          <a:xfrm>
            <a:off x="7190495" y="1370980"/>
            <a:ext cx="4595738" cy="4668904"/>
          </a:xfrm>
          <a:prstGeom prst="rect">
            <a:avLst/>
          </a:prstGeom>
          <a:noFill/>
          <a:ln>
            <a:noFill/>
          </a:ln>
        </p:spPr>
        <p:txBody>
          <a:bodyPr spcFirstLastPara="1" wrap="square" lIns="91425" tIns="45700" rIns="91425" bIns="45700" anchor="t" anchorCtr="0">
            <a:noAutofit/>
          </a:bodyPr>
          <a:lstStyle/>
          <a:p>
            <a:pPr marL="290195" indent="-171450">
              <a:buClr>
                <a:srgbClr val="434343"/>
              </a:buClr>
              <a:buSzPts val="1300"/>
              <a:buFont typeface="Arial,Sans-Serif" panose="020B0604020202020204" pitchFamily="34" charset="0"/>
              <a:buChar char="•"/>
            </a:pPr>
            <a:r>
              <a:rPr lang="en-US" sz="1400">
                <a:solidFill>
                  <a:srgbClr val="434343"/>
                </a:solidFill>
                <a:effectLst/>
                <a:ea typeface="+mn-lt"/>
                <a:cs typeface="+mn-lt"/>
              </a:rPr>
              <a:t>The </a:t>
            </a:r>
            <a:r>
              <a:rPr lang="en-US" sz="1400">
                <a:solidFill>
                  <a:srgbClr val="434343"/>
                </a:solidFill>
                <a:ea typeface="+mn-lt"/>
                <a:cs typeface="+mn-lt"/>
              </a:rPr>
              <a:t>cumulative </a:t>
            </a:r>
            <a:r>
              <a:rPr lang="en-US" sz="1400">
                <a:solidFill>
                  <a:schemeClr val="tx1">
                    <a:lumMod val="50000"/>
                  </a:schemeClr>
                </a:solidFill>
                <a:ea typeface="+mn-lt"/>
                <a:cs typeface="+mn-lt"/>
              </a:rPr>
              <a:t>number of </a:t>
            </a:r>
            <a:r>
              <a:rPr lang="en-US" sz="1400" b="1">
                <a:solidFill>
                  <a:schemeClr val="accent2"/>
                </a:solidFill>
                <a:ea typeface="+mn-lt"/>
                <a:cs typeface="+mn-lt"/>
              </a:rPr>
              <a:t>individuals initiated on oral PrEP is estimated to be 342,710</a:t>
            </a:r>
            <a:r>
              <a:rPr lang="en-US" sz="1400">
                <a:solidFill>
                  <a:schemeClr val="tx1">
                    <a:lumMod val="50000"/>
                  </a:schemeClr>
                </a:solidFill>
                <a:ea typeface="+mn-lt"/>
                <a:cs typeface="+mn-lt"/>
              </a:rPr>
              <a:t>.</a:t>
            </a:r>
            <a:r>
              <a:rPr lang="en-US" sz="1400" baseline="30000">
                <a:solidFill>
                  <a:schemeClr val="tx1">
                    <a:lumMod val="50000"/>
                  </a:schemeClr>
                </a:solidFill>
                <a:ea typeface="+mn-lt"/>
                <a:cs typeface="+mn-lt"/>
              </a:rPr>
              <a:t>3</a:t>
            </a:r>
            <a:r>
              <a:rPr lang="en-US" sz="1400">
                <a:solidFill>
                  <a:srgbClr val="434343"/>
                </a:solidFill>
                <a:ea typeface="+mn-lt"/>
                <a:cs typeface="+mn-lt"/>
              </a:rPr>
              <a:t> </a:t>
            </a:r>
            <a:endParaRPr lang="en-US" sz="1400">
              <a:ea typeface="+mn-lt"/>
              <a:cs typeface="+mn-lt"/>
            </a:endParaRPr>
          </a:p>
          <a:p>
            <a:pPr marL="290195" indent="-171450">
              <a:buClr>
                <a:srgbClr val="434343"/>
              </a:buClr>
              <a:buSzPts val="1300"/>
              <a:buFont typeface="Arial" panose="020B0604020202020204" pitchFamily="34" charset="0"/>
              <a:buChar char="•"/>
            </a:pPr>
            <a:endParaRPr lang="en-US" sz="1400">
              <a:solidFill>
                <a:schemeClr val="tx1">
                  <a:lumMod val="50000"/>
                </a:schemeClr>
              </a:solidFill>
            </a:endParaRPr>
          </a:p>
          <a:p>
            <a:pPr marL="290195" indent="-171450">
              <a:buClr>
                <a:srgbClr val="434343"/>
              </a:buClr>
              <a:buSzPts val="1300"/>
              <a:buFont typeface="Arial" panose="020B0604020202020204" pitchFamily="34" charset="0"/>
              <a:buChar char="•"/>
            </a:pPr>
            <a:r>
              <a:rPr lang="en-US" sz="1400">
                <a:solidFill>
                  <a:schemeClr val="tx1">
                    <a:lumMod val="50000"/>
                  </a:schemeClr>
                </a:solidFill>
              </a:rPr>
              <a:t>The </a:t>
            </a:r>
            <a:r>
              <a:rPr lang="en-US" sz="1400">
                <a:solidFill>
                  <a:schemeClr val="tx1">
                    <a:lumMod val="50000"/>
                  </a:schemeClr>
                </a:solidFill>
                <a:effectLst/>
              </a:rPr>
              <a:t>oral PrEP program is implemented across Nigeria’s </a:t>
            </a:r>
            <a:r>
              <a:rPr lang="en-US" sz="1400" b="1">
                <a:solidFill>
                  <a:schemeClr val="accent2"/>
                </a:solidFill>
                <a:effectLst/>
              </a:rPr>
              <a:t>36 states and the Federal Capital Territory (FCT</a:t>
            </a:r>
            <a:r>
              <a:rPr lang="en-US" sz="1400">
                <a:solidFill>
                  <a:schemeClr val="accent2"/>
                </a:solidFill>
                <a:effectLst/>
              </a:rPr>
              <a:t>)</a:t>
            </a:r>
            <a:r>
              <a:rPr lang="en-US" sz="1400">
                <a:solidFill>
                  <a:schemeClr val="tx1">
                    <a:lumMod val="50000"/>
                  </a:schemeClr>
                </a:solidFill>
                <a:effectLst/>
              </a:rPr>
              <a:t>.</a:t>
            </a:r>
            <a:r>
              <a:rPr lang="en-US" sz="1400">
                <a:solidFill>
                  <a:schemeClr val="tx1">
                    <a:lumMod val="50000"/>
                  </a:schemeClr>
                </a:solidFill>
              </a:rPr>
              <a:t> </a:t>
            </a:r>
          </a:p>
          <a:p>
            <a:pPr marL="290513" indent="-171450">
              <a:buClr>
                <a:srgbClr val="434343"/>
              </a:buClr>
              <a:buSzPts val="1300"/>
              <a:buFont typeface="Arial" panose="020B0604020202020204" pitchFamily="34" charset="0"/>
              <a:buChar char="•"/>
            </a:pPr>
            <a:endParaRPr lang="en-US" sz="1400">
              <a:solidFill>
                <a:schemeClr val="tx1">
                  <a:lumMod val="50000"/>
                </a:schemeClr>
              </a:solidFill>
            </a:endParaRPr>
          </a:p>
          <a:p>
            <a:pPr marL="290195" indent="-171450">
              <a:buClr>
                <a:srgbClr val="434343"/>
              </a:buClr>
              <a:buSzPts val="1300"/>
              <a:buFont typeface="Arial" panose="020B0604020202020204" pitchFamily="34" charset="0"/>
              <a:buChar char="•"/>
            </a:pPr>
            <a:r>
              <a:rPr lang="en-US" sz="1400">
                <a:solidFill>
                  <a:schemeClr val="tx1">
                    <a:lumMod val="50000"/>
                  </a:schemeClr>
                </a:solidFill>
                <a:effectLst/>
              </a:rPr>
              <a:t>However, </a:t>
            </a:r>
            <a:r>
              <a:rPr lang="en-US" sz="1400">
                <a:solidFill>
                  <a:schemeClr val="tx1">
                    <a:lumMod val="50000"/>
                  </a:schemeClr>
                </a:solidFill>
              </a:rPr>
              <a:t>implementation is focused on </a:t>
            </a:r>
            <a:r>
              <a:rPr lang="en-US" sz="1400" b="1">
                <a:solidFill>
                  <a:schemeClr val="accent2"/>
                </a:solidFill>
                <a:effectLst/>
              </a:rPr>
              <a:t>high-burden areas</a:t>
            </a:r>
            <a:r>
              <a:rPr lang="en-US" sz="1400">
                <a:solidFill>
                  <a:schemeClr val="tx1">
                    <a:lumMod val="50000"/>
                  </a:schemeClr>
                </a:solidFill>
                <a:effectLst/>
              </a:rPr>
              <a:t> (prevalence above 1.7%).</a:t>
            </a:r>
            <a:r>
              <a:rPr lang="en-US" sz="1400">
                <a:solidFill>
                  <a:schemeClr val="tx1">
                    <a:lumMod val="50000"/>
                  </a:schemeClr>
                </a:solidFill>
              </a:rPr>
              <a:t> </a:t>
            </a:r>
            <a:endParaRPr lang="en-US" sz="1400">
              <a:solidFill>
                <a:schemeClr val="tx1">
                  <a:lumMod val="50000"/>
                </a:schemeClr>
              </a:solidFill>
              <a:effectLst/>
              <a:cs typeface="Calibri"/>
            </a:endParaRPr>
          </a:p>
          <a:p>
            <a:pPr marL="290195" indent="-171450">
              <a:buClr>
                <a:srgbClr val="434343"/>
              </a:buClr>
              <a:buSzPts val="1300"/>
              <a:buFont typeface="Arial" panose="020B0604020202020204" pitchFamily="34" charset="0"/>
              <a:buChar char="•"/>
            </a:pPr>
            <a:endParaRPr lang="en-US" sz="1400">
              <a:solidFill>
                <a:srgbClr val="434343"/>
              </a:solidFill>
              <a:ea typeface="+mn-lt"/>
              <a:cs typeface="+mn-lt"/>
            </a:endParaRPr>
          </a:p>
          <a:p>
            <a:pPr marL="290195" marR="0" lvl="0" indent="-171450" algn="l" rtl="0">
              <a:lnSpc>
                <a:spcPct val="100000"/>
              </a:lnSpc>
              <a:spcBef>
                <a:spcPts val="800"/>
              </a:spcBef>
              <a:spcAft>
                <a:spcPts val="0"/>
              </a:spcAft>
              <a:buClr>
                <a:srgbClr val="434343"/>
              </a:buClr>
              <a:buSzPts val="1300"/>
              <a:buFont typeface="Arial" panose="020B0604020202020204" pitchFamily="34" charset="0"/>
              <a:buChar char="•"/>
            </a:pPr>
            <a:r>
              <a:rPr lang="en-US" sz="1400" b="1" i="0" u="none" strike="noStrike" cap="none">
                <a:solidFill>
                  <a:schemeClr val="accent2"/>
                </a:solidFill>
                <a:ea typeface="Arial"/>
                <a:cs typeface="Arial"/>
                <a:sym typeface="Arial"/>
              </a:rPr>
              <a:t>Implementing partners </a:t>
            </a:r>
            <a:r>
              <a:rPr lang="en-US" sz="1400" b="0" i="0" u="none" strike="noStrike" cap="none">
                <a:solidFill>
                  <a:srgbClr val="434343"/>
                </a:solidFill>
                <a:ea typeface="Arial"/>
                <a:cs typeface="Arial"/>
                <a:sym typeface="Arial"/>
              </a:rPr>
              <a:t>for oral PrEP programs include:</a:t>
            </a:r>
            <a:endParaRPr lang="en-US" sz="1400" b="0" i="0" u="none" strike="noStrike" cap="none">
              <a:solidFill>
                <a:srgbClr val="434343"/>
              </a:solidFill>
              <a:ea typeface="Arial"/>
              <a:cs typeface="Arial"/>
            </a:endParaRPr>
          </a:p>
          <a:p>
            <a:pPr marL="747713" lvl="2" indent="-171450">
              <a:spcBef>
                <a:spcPts val="800"/>
              </a:spcBef>
              <a:buClr>
                <a:srgbClr val="434343"/>
              </a:buClr>
              <a:buSzPts val="1300"/>
              <a:buFont typeface="Arial" panose="020B0604020202020204" pitchFamily="34" charset="0"/>
              <a:buChar char="•"/>
            </a:pPr>
            <a:r>
              <a:rPr lang="en-US" sz="1400" b="0" i="0" u="none" strike="noStrike" cap="none">
                <a:solidFill>
                  <a:srgbClr val="434343"/>
                </a:solidFill>
                <a:ea typeface="Arial"/>
                <a:cs typeface="Arial"/>
                <a:sym typeface="Arial"/>
              </a:rPr>
              <a:t>PEPFAR/USAID - FHI 360 </a:t>
            </a:r>
            <a:r>
              <a:rPr lang="en-US" sz="1400" b="0" i="0" u="none" strike="noStrike" cap="none" err="1">
                <a:solidFill>
                  <a:srgbClr val="434343"/>
                </a:solidFill>
                <a:ea typeface="Arial"/>
                <a:cs typeface="Arial"/>
                <a:sym typeface="Arial"/>
              </a:rPr>
              <a:t>EpiC</a:t>
            </a:r>
            <a:r>
              <a:rPr lang="en-US" sz="1400" b="0" i="0" u="none" strike="noStrike" cap="none">
                <a:solidFill>
                  <a:srgbClr val="434343"/>
                </a:solidFill>
                <a:ea typeface="Arial"/>
                <a:cs typeface="Arial"/>
                <a:sym typeface="Arial"/>
              </a:rPr>
              <a:t>, FHI 360 SIDHAS, Jhpiego RISE, Heartland Alliance, Chemonics SHARP, ECEWS, HSCL</a:t>
            </a:r>
          </a:p>
          <a:p>
            <a:pPr marL="747713" lvl="2" indent="-171450">
              <a:spcBef>
                <a:spcPts val="800"/>
              </a:spcBef>
              <a:buClr>
                <a:srgbClr val="434343"/>
              </a:buClr>
              <a:buSzPts val="1300"/>
              <a:buFont typeface="Arial" panose="020B0604020202020204" pitchFamily="34" charset="0"/>
              <a:buChar char="•"/>
            </a:pPr>
            <a:r>
              <a:rPr lang="en-US" sz="1400">
                <a:solidFill>
                  <a:srgbClr val="434343"/>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0"/>
                  </a:ext>
                </a:extLst>
              </a:rPr>
              <a:t>PEPFAR/CDC - IHVN, APIN, CIHP, and CCFN</a:t>
            </a:r>
          </a:p>
          <a:p>
            <a:pPr marL="747713" lvl="2" indent="-171450">
              <a:spcBef>
                <a:spcPts val="800"/>
              </a:spcBef>
              <a:buClr>
                <a:srgbClr val="434343"/>
              </a:buClr>
              <a:buSzPts val="1300"/>
              <a:buFont typeface="Arial" panose="020B0604020202020204" pitchFamily="34" charset="0"/>
              <a:buChar char="•"/>
            </a:pPr>
            <a:r>
              <a:rPr lang="en-US" sz="1400">
                <a:solidFill>
                  <a:srgbClr val="434343"/>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0"/>
                  </a:ext>
                </a:extLst>
              </a:rPr>
              <a:t>DOD – Henry Jackson Foundation (military bases) and Population Council </a:t>
            </a:r>
          </a:p>
          <a:p>
            <a:pPr marL="747713" lvl="2" indent="-171450">
              <a:spcBef>
                <a:spcPts val="800"/>
              </a:spcBef>
              <a:buClr>
                <a:srgbClr val="434343"/>
              </a:buClr>
              <a:buSzPts val="1300"/>
              <a:buFont typeface="Arial" panose="020B0604020202020204" pitchFamily="34" charset="0"/>
              <a:buChar char="•"/>
            </a:pPr>
            <a:r>
              <a:rPr lang="en-US" sz="1400">
                <a:solidFill>
                  <a:srgbClr val="434343"/>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2"/>
                  </a:ext>
                </a:extLst>
              </a:rPr>
              <a:t>Global Fund - FHI 360 Impact project</a:t>
            </a:r>
          </a:p>
          <a:p>
            <a:pPr marL="747713" lvl="2" indent="-171450">
              <a:spcBef>
                <a:spcPts val="800"/>
              </a:spcBef>
              <a:buClr>
                <a:srgbClr val="434343"/>
              </a:buClr>
              <a:buSzPts val="1300"/>
              <a:buFont typeface="Arial" panose="020B0604020202020204" pitchFamily="34" charset="0"/>
              <a:buChar char="•"/>
            </a:pPr>
            <a:r>
              <a:rPr lang="en-US" sz="1400" b="0" i="0" u="none" strike="noStrike" cap="none">
                <a:solidFill>
                  <a:srgbClr val="434343"/>
                </a:solidFil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2"/>
                  </a:ext>
                </a:extLst>
              </a:rPr>
              <a:t>A</a:t>
            </a:r>
            <a:r>
              <a:rPr lang="en-US" sz="1400">
                <a:solidFill>
                  <a:srgbClr val="434343"/>
                </a:solidFil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textRoundtripDataId="2"/>
                  </a:ext>
                </a:extLst>
              </a:rPr>
              <a:t>ids Healthcare Foundation (AHF) – AHF Nigeria</a:t>
            </a:r>
            <a:endParaRPr lang="en-US" sz="1400" b="0" i="0" u="none" strike="noStrike" cap="none">
              <a:solidFill>
                <a:srgbClr val="434343"/>
              </a:solidFill>
              <a:ea typeface="Arial"/>
              <a:cs typeface="Arial"/>
              <a:sym typeface="Arial"/>
            </a:endParaRPr>
          </a:p>
        </p:txBody>
      </p:sp>
      <p:sp>
        <p:nvSpPr>
          <p:cNvPr id="124" name="Google Shape;124;p5"/>
          <p:cNvSpPr/>
          <p:nvPr/>
        </p:nvSpPr>
        <p:spPr>
          <a:xfrm>
            <a:off x="1146712" y="1718521"/>
            <a:ext cx="999206" cy="882978"/>
          </a:xfrm>
          <a:custGeom>
            <a:avLst/>
            <a:gdLst/>
            <a:ahLst/>
            <a:cxnLst/>
            <a:rect l="l" t="t" r="r" b="b"/>
            <a:pathLst>
              <a:path w="3804" h="2931" extrusionOk="0">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25" name="Google Shape;125;p5"/>
          <p:cNvSpPr/>
          <p:nvPr/>
        </p:nvSpPr>
        <p:spPr>
          <a:xfrm>
            <a:off x="872624" y="1983934"/>
            <a:ext cx="1047777" cy="1458918"/>
          </a:xfrm>
          <a:custGeom>
            <a:avLst/>
            <a:gdLst/>
            <a:ahLst/>
            <a:cxnLst/>
            <a:rect l="l" t="t" r="r" b="b"/>
            <a:pathLst>
              <a:path w="3289" h="4638" extrusionOk="0">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26" name="Google Shape;126;p5"/>
          <p:cNvSpPr/>
          <p:nvPr/>
        </p:nvSpPr>
        <p:spPr>
          <a:xfrm>
            <a:off x="1294164" y="2006486"/>
            <a:ext cx="1087680" cy="1141459"/>
          </a:xfrm>
          <a:custGeom>
            <a:avLst/>
            <a:gdLst/>
            <a:ahLst/>
            <a:cxnLst/>
            <a:rect l="l" t="t" r="r" b="b"/>
            <a:pathLst>
              <a:path w="3408" h="3631" extrusionOk="0">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27" name="Google Shape;127;p5"/>
          <p:cNvSpPr/>
          <p:nvPr/>
        </p:nvSpPr>
        <p:spPr>
          <a:xfrm>
            <a:off x="912523" y="2964061"/>
            <a:ext cx="1514424" cy="1491877"/>
          </a:xfrm>
          <a:custGeom>
            <a:avLst/>
            <a:gdLst/>
            <a:ahLst/>
            <a:cxnLst/>
            <a:rect l="l" t="t" r="r" b="b"/>
            <a:pathLst>
              <a:path w="4366" h="4301" extrusionOk="0">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28" name="Google Shape;128;p5"/>
          <p:cNvSpPr/>
          <p:nvPr/>
        </p:nvSpPr>
        <p:spPr>
          <a:xfrm>
            <a:off x="1930814" y="2905079"/>
            <a:ext cx="1118905" cy="1160535"/>
          </a:xfrm>
          <a:custGeom>
            <a:avLst/>
            <a:gdLst/>
            <a:ahLst/>
            <a:cxnLst/>
            <a:rect l="l" t="t" r="r" b="b"/>
            <a:pathLst>
              <a:path w="3224" h="3346" extrusionOk="0">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endParaRPr>
          </a:p>
        </p:txBody>
      </p:sp>
      <p:sp>
        <p:nvSpPr>
          <p:cNvPr id="129" name="Google Shape;129;p5"/>
          <p:cNvSpPr/>
          <p:nvPr/>
        </p:nvSpPr>
        <p:spPr>
          <a:xfrm>
            <a:off x="2244800" y="2008221"/>
            <a:ext cx="902064" cy="1013083"/>
          </a:xfrm>
          <a:custGeom>
            <a:avLst/>
            <a:gdLst/>
            <a:ahLst/>
            <a:cxnLst/>
            <a:rect l="l" t="t" r="r" b="b"/>
            <a:pathLst>
              <a:path w="2600" h="2919" extrusionOk="0">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30" name="Google Shape;130;p5"/>
          <p:cNvSpPr/>
          <p:nvPr/>
        </p:nvSpPr>
        <p:spPr>
          <a:xfrm>
            <a:off x="3745347" y="2967530"/>
            <a:ext cx="612363" cy="895123"/>
          </a:xfrm>
          <a:custGeom>
            <a:avLst/>
            <a:gdLst/>
            <a:ahLst/>
            <a:cxnLst/>
            <a:rect l="l" t="t" r="r" b="b"/>
            <a:pathLst>
              <a:path w="1767" h="2581" extrusionOk="0">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31" name="Google Shape;131;p5"/>
          <p:cNvSpPr/>
          <p:nvPr/>
        </p:nvSpPr>
        <p:spPr>
          <a:xfrm>
            <a:off x="536085" y="3526114"/>
            <a:ext cx="1398194" cy="1056452"/>
          </a:xfrm>
          <a:custGeom>
            <a:avLst/>
            <a:gdLst/>
            <a:ahLst/>
            <a:cxnLst/>
            <a:rect l="l" t="t" r="r" b="b"/>
            <a:pathLst>
              <a:path w="4029" h="3046" extrusionOk="0">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32" name="Google Shape;132;p5"/>
          <p:cNvSpPr/>
          <p:nvPr/>
        </p:nvSpPr>
        <p:spPr>
          <a:xfrm>
            <a:off x="2203165" y="3947654"/>
            <a:ext cx="343479" cy="508279"/>
          </a:xfrm>
          <a:custGeom>
            <a:avLst/>
            <a:gdLst/>
            <a:ahLst/>
            <a:cxnLst/>
            <a:rect l="l" t="t" r="r" b="b"/>
            <a:pathLst>
              <a:path w="1311" h="1683" extrusionOk="0">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3" name="Google Shape;133;p5"/>
          <p:cNvSpPr/>
          <p:nvPr/>
        </p:nvSpPr>
        <p:spPr>
          <a:xfrm>
            <a:off x="2355823" y="3932042"/>
            <a:ext cx="1044308" cy="718180"/>
          </a:xfrm>
          <a:custGeom>
            <a:avLst/>
            <a:gdLst/>
            <a:ahLst/>
            <a:cxnLst/>
            <a:rect l="l" t="t" r="r" b="b"/>
            <a:pathLst>
              <a:path w="3972" h="2384" extrusionOk="0">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solidFill>
            <a:srgbClr val="C3B3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4" name="Google Shape;134;p5"/>
          <p:cNvSpPr/>
          <p:nvPr/>
        </p:nvSpPr>
        <p:spPr>
          <a:xfrm>
            <a:off x="2976857" y="3434173"/>
            <a:ext cx="850019" cy="995742"/>
          </a:xfrm>
          <a:custGeom>
            <a:avLst/>
            <a:gdLst/>
            <a:ahLst/>
            <a:cxnLst/>
            <a:rect l="l" t="t" r="r" b="b"/>
            <a:pathLst>
              <a:path w="2451" h="2871" extrusionOk="0">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5" name="Google Shape;135;p5"/>
          <p:cNvSpPr/>
          <p:nvPr/>
        </p:nvSpPr>
        <p:spPr>
          <a:xfrm>
            <a:off x="3238803" y="3796733"/>
            <a:ext cx="1049515" cy="1556058"/>
          </a:xfrm>
          <a:custGeom>
            <a:avLst/>
            <a:gdLst/>
            <a:ahLst/>
            <a:cxnLst/>
            <a:rect l="l" t="t" r="r" b="b"/>
            <a:pathLst>
              <a:path w="3026" h="4487" extrusionOk="0">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solidFill>
            <a:srgbClr val="C3B3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36" name="Google Shape;136;p5"/>
          <p:cNvSpPr/>
          <p:nvPr/>
        </p:nvSpPr>
        <p:spPr>
          <a:xfrm>
            <a:off x="517003" y="3991023"/>
            <a:ext cx="784103" cy="1018293"/>
          </a:xfrm>
          <a:custGeom>
            <a:avLst/>
            <a:gdLst/>
            <a:ahLst/>
            <a:cxnLst/>
            <a:rect l="l" t="t" r="r" b="b"/>
            <a:pathLst>
              <a:path w="2456" h="3239" extrusionOk="0">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7" name="Google Shape;137;p5"/>
          <p:cNvSpPr/>
          <p:nvPr/>
        </p:nvSpPr>
        <p:spPr>
          <a:xfrm>
            <a:off x="1630703" y="4199191"/>
            <a:ext cx="983596" cy="1141456"/>
          </a:xfrm>
          <a:custGeom>
            <a:avLst/>
            <a:gdLst/>
            <a:ahLst/>
            <a:cxnLst/>
            <a:rect l="l" t="t" r="r" b="b"/>
            <a:pathLst>
              <a:path w="2835" h="3289" extrusionOk="0">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38" name="Google Shape;138;p5"/>
          <p:cNvSpPr/>
          <p:nvPr/>
        </p:nvSpPr>
        <p:spPr>
          <a:xfrm>
            <a:off x="2482459" y="4514914"/>
            <a:ext cx="1018291" cy="870835"/>
          </a:xfrm>
          <a:custGeom>
            <a:avLst/>
            <a:gdLst/>
            <a:ahLst/>
            <a:cxnLst/>
            <a:rect l="l" t="t" r="r" b="b"/>
            <a:pathLst>
              <a:path w="2935" h="2512" extrusionOk="0">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solidFill>
            <a:srgbClr val="C3B3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39" name="Google Shape;139;p5"/>
          <p:cNvSpPr/>
          <p:nvPr/>
        </p:nvSpPr>
        <p:spPr>
          <a:xfrm>
            <a:off x="2647259" y="5129010"/>
            <a:ext cx="645319" cy="1226462"/>
          </a:xfrm>
          <a:custGeom>
            <a:avLst/>
            <a:gdLst/>
            <a:ahLst/>
            <a:cxnLst/>
            <a:rect l="l" t="t" r="r" b="b"/>
            <a:pathLst>
              <a:path w="1859" h="3536" extrusionOk="0">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0" name="Google Shape;140;p5"/>
          <p:cNvSpPr/>
          <p:nvPr/>
        </p:nvSpPr>
        <p:spPr>
          <a:xfrm>
            <a:off x="477105" y="4599915"/>
            <a:ext cx="827472" cy="815322"/>
          </a:xfrm>
          <a:custGeom>
            <a:avLst/>
            <a:gdLst/>
            <a:ahLst/>
            <a:cxnLst/>
            <a:rect l="l" t="t" r="r" b="b"/>
            <a:pathLst>
              <a:path w="3156" h="2712" extrusionOk="0">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41" name="Google Shape;141;p5"/>
          <p:cNvSpPr/>
          <p:nvPr/>
        </p:nvSpPr>
        <p:spPr>
          <a:xfrm>
            <a:off x="1439883" y="5368403"/>
            <a:ext cx="730324" cy="719916"/>
          </a:xfrm>
          <a:custGeom>
            <a:avLst/>
            <a:gdLst/>
            <a:ahLst/>
            <a:cxnLst/>
            <a:rect l="l" t="t" r="r" b="b"/>
            <a:pathLst>
              <a:path w="2105" h="2075" extrusionOk="0">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solidFill>
            <a:srgbClr val="C3B3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42" name="Google Shape;142;p5"/>
          <p:cNvSpPr/>
          <p:nvPr/>
        </p:nvSpPr>
        <p:spPr>
          <a:xfrm>
            <a:off x="2475520" y="5212277"/>
            <a:ext cx="430215" cy="534297"/>
          </a:xfrm>
          <a:custGeom>
            <a:avLst/>
            <a:gdLst/>
            <a:ahLst/>
            <a:cxnLst/>
            <a:rect l="l" t="t" r="r" b="b"/>
            <a:pathLst>
              <a:path w="1240" h="1538" extrusionOk="0">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3" name="Google Shape;143;p5"/>
          <p:cNvSpPr/>
          <p:nvPr/>
        </p:nvSpPr>
        <p:spPr>
          <a:xfrm>
            <a:off x="2310720" y="5547081"/>
            <a:ext cx="371234" cy="640115"/>
          </a:xfrm>
          <a:custGeom>
            <a:avLst/>
            <a:gdLst/>
            <a:ahLst/>
            <a:cxnLst/>
            <a:rect l="l" t="t" r="r" b="b"/>
            <a:pathLst>
              <a:path w="1070" h="1843" extrusionOk="0">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solidFill>
            <a:srgbClr val="C3B3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44" name="Google Shape;144;p5"/>
          <p:cNvSpPr/>
          <p:nvPr/>
        </p:nvSpPr>
        <p:spPr>
          <a:xfrm>
            <a:off x="2001936" y="5828107"/>
            <a:ext cx="457971" cy="610627"/>
          </a:xfrm>
          <a:custGeom>
            <a:avLst/>
            <a:gdLst/>
            <a:ahLst/>
            <a:cxnLst/>
            <a:rect l="l" t="t" r="r" b="b"/>
            <a:pathLst>
              <a:path w="1320" h="1761" extrusionOk="0">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45" name="Google Shape;145;p5"/>
          <p:cNvSpPr/>
          <p:nvPr/>
        </p:nvSpPr>
        <p:spPr>
          <a:xfrm>
            <a:off x="2435620" y="5890558"/>
            <a:ext cx="346948" cy="466644"/>
          </a:xfrm>
          <a:custGeom>
            <a:avLst/>
            <a:gdLst/>
            <a:ahLst/>
            <a:cxnLst/>
            <a:rect l="l" t="t" r="r" b="b"/>
            <a:pathLst>
              <a:path w="1085" h="1483" extrusionOk="0">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6" name="Google Shape;146;p5"/>
          <p:cNvSpPr/>
          <p:nvPr/>
        </p:nvSpPr>
        <p:spPr>
          <a:xfrm>
            <a:off x="4191172" y="1796583"/>
            <a:ext cx="1276767" cy="1819734"/>
          </a:xfrm>
          <a:custGeom>
            <a:avLst/>
            <a:gdLst/>
            <a:ahLst/>
            <a:cxnLst/>
            <a:rect l="l" t="t" r="r" b="b"/>
            <a:pathLst>
              <a:path w="3680" h="5244" extrusionOk="0">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47" name="Google Shape;147;p5"/>
          <p:cNvSpPr txBox="1"/>
          <p:nvPr/>
        </p:nvSpPr>
        <p:spPr>
          <a:xfrm>
            <a:off x="1514872" y="5191354"/>
            <a:ext cx="8997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Calibri"/>
                <a:ea typeface="Calibri"/>
                <a:cs typeface="Calibri"/>
                <a:sym typeface="Calibri"/>
              </a:rPr>
              <a:t>EDO</a:t>
            </a:r>
            <a:endParaRPr sz="1900" b="0" i="0" u="none" strike="noStrike" cap="none">
              <a:solidFill>
                <a:srgbClr val="000000"/>
              </a:solidFill>
              <a:latin typeface="Arial"/>
              <a:ea typeface="Arial"/>
              <a:cs typeface="Arial"/>
              <a:sym typeface="Arial"/>
            </a:endParaRPr>
          </a:p>
        </p:txBody>
      </p:sp>
      <p:sp>
        <p:nvSpPr>
          <p:cNvPr id="148" name="Google Shape;148;p5"/>
          <p:cNvSpPr txBox="1"/>
          <p:nvPr/>
        </p:nvSpPr>
        <p:spPr>
          <a:xfrm>
            <a:off x="1465891" y="3422187"/>
            <a:ext cx="751952"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NIGER</a:t>
            </a:r>
            <a:endParaRPr sz="1000" b="0" i="0" u="none" strike="noStrike" cap="none">
              <a:solidFill>
                <a:srgbClr val="434343"/>
              </a:solidFill>
              <a:latin typeface="Arial"/>
              <a:ea typeface="Arial"/>
              <a:cs typeface="Arial"/>
              <a:sym typeface="Arial"/>
            </a:endParaRPr>
          </a:p>
        </p:txBody>
      </p:sp>
      <p:grpSp>
        <p:nvGrpSpPr>
          <p:cNvPr id="149" name="Google Shape;149;p5"/>
          <p:cNvGrpSpPr/>
          <p:nvPr/>
        </p:nvGrpSpPr>
        <p:grpSpPr>
          <a:xfrm>
            <a:off x="5017431" y="4101106"/>
            <a:ext cx="1951010" cy="466500"/>
            <a:chOff x="4980465" y="4023400"/>
            <a:chExt cx="1951010" cy="466500"/>
          </a:xfrm>
        </p:grpSpPr>
        <p:sp>
          <p:nvSpPr>
            <p:cNvPr id="150" name="Google Shape;150;p5"/>
            <p:cNvSpPr/>
            <p:nvPr/>
          </p:nvSpPr>
          <p:spPr>
            <a:xfrm>
              <a:off x="4980465" y="4147750"/>
              <a:ext cx="214200" cy="217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1" name="Google Shape;151;p5"/>
            <p:cNvSpPr txBox="1"/>
            <p:nvPr/>
          </p:nvSpPr>
          <p:spPr>
            <a:xfrm>
              <a:off x="5144375" y="4023400"/>
              <a:ext cx="1787100" cy="4665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434343"/>
                  </a:solidFill>
                  <a:latin typeface="Calibri"/>
                  <a:ea typeface="Calibri"/>
                  <a:cs typeface="Calibri"/>
                  <a:sym typeface="Calibri"/>
                </a:rPr>
                <a:t>FHI 360 (</a:t>
              </a:r>
              <a:r>
                <a:rPr lang="en-US" sz="1300" i="0" u="none" strike="noStrike" cap="none" err="1">
                  <a:solidFill>
                    <a:srgbClr val="434343"/>
                  </a:solidFill>
                  <a:latin typeface="Calibri"/>
                  <a:ea typeface="Calibri"/>
                  <a:cs typeface="Calibri"/>
                  <a:sym typeface="Calibri"/>
                </a:rPr>
                <a:t>EpiC</a:t>
              </a:r>
              <a:r>
                <a:rPr lang="en-US" sz="1300" i="0" u="none" strike="noStrike" cap="none">
                  <a:solidFill>
                    <a:srgbClr val="434343"/>
                  </a:solidFill>
                  <a:latin typeface="Calibri"/>
                  <a:ea typeface="Calibri"/>
                  <a:cs typeface="Calibri"/>
                  <a:sym typeface="Calibri"/>
                </a:rPr>
                <a:t>, Global Fund Impact, SIDHAS)</a:t>
              </a:r>
              <a:endParaRPr sz="1900" i="0" u="none" strike="noStrike" cap="none">
                <a:solidFill>
                  <a:srgbClr val="434343"/>
                </a:solidFill>
              </a:endParaRPr>
            </a:p>
          </p:txBody>
        </p:sp>
      </p:grpSp>
      <p:grpSp>
        <p:nvGrpSpPr>
          <p:cNvPr id="152" name="Google Shape;152;p5"/>
          <p:cNvGrpSpPr/>
          <p:nvPr/>
        </p:nvGrpSpPr>
        <p:grpSpPr>
          <a:xfrm>
            <a:off x="5017431" y="4533780"/>
            <a:ext cx="2321810" cy="328200"/>
            <a:chOff x="4980465" y="4445188"/>
            <a:chExt cx="2321810" cy="328200"/>
          </a:xfrm>
        </p:grpSpPr>
        <p:sp>
          <p:nvSpPr>
            <p:cNvPr id="153" name="Google Shape;153;p5"/>
            <p:cNvSpPr/>
            <p:nvPr/>
          </p:nvSpPr>
          <p:spPr>
            <a:xfrm>
              <a:off x="4980465" y="4500388"/>
              <a:ext cx="214200" cy="217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54" name="Google Shape;154;p5"/>
            <p:cNvSpPr txBox="1"/>
            <p:nvPr/>
          </p:nvSpPr>
          <p:spPr>
            <a:xfrm>
              <a:off x="5144375" y="4445188"/>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434343"/>
                  </a:solidFill>
                  <a:latin typeface="Calibri"/>
                  <a:ea typeface="Calibri"/>
                  <a:cs typeface="Calibri"/>
                  <a:sym typeface="Calibri"/>
                </a:rPr>
                <a:t>Jhpiego (RISE)</a:t>
              </a:r>
              <a:endParaRPr sz="1900" i="0" u="none" strike="noStrike" cap="none">
                <a:solidFill>
                  <a:srgbClr val="434343"/>
                </a:solidFill>
              </a:endParaRPr>
            </a:p>
          </p:txBody>
        </p:sp>
      </p:grpSp>
      <p:sp>
        <p:nvSpPr>
          <p:cNvPr id="155" name="Google Shape;155;p5"/>
          <p:cNvSpPr/>
          <p:nvPr/>
        </p:nvSpPr>
        <p:spPr>
          <a:xfrm>
            <a:off x="2808590" y="2140061"/>
            <a:ext cx="987062" cy="1049516"/>
          </a:xfrm>
          <a:custGeom>
            <a:avLst/>
            <a:gdLst/>
            <a:ahLst/>
            <a:cxnLst/>
            <a:rect l="l" t="t" r="r" b="b"/>
            <a:pathLst>
              <a:path w="2847" h="3025" extrusionOk="0">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endParaRPr>
          </a:p>
        </p:txBody>
      </p:sp>
      <p:sp>
        <p:nvSpPr>
          <p:cNvPr id="156" name="Google Shape;156;p5"/>
          <p:cNvSpPr/>
          <p:nvPr/>
        </p:nvSpPr>
        <p:spPr>
          <a:xfrm>
            <a:off x="3041044" y="2422823"/>
            <a:ext cx="898591" cy="1476259"/>
          </a:xfrm>
          <a:custGeom>
            <a:avLst/>
            <a:gdLst/>
            <a:ahLst/>
            <a:cxnLst/>
            <a:rect l="l" t="t" r="r" b="b"/>
            <a:pathLst>
              <a:path w="2591" h="4258" extrusionOk="0">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sp>
        <p:nvSpPr>
          <p:cNvPr id="157" name="Google Shape;157;p5"/>
          <p:cNvSpPr/>
          <p:nvPr/>
        </p:nvSpPr>
        <p:spPr>
          <a:xfrm>
            <a:off x="3452174" y="1975261"/>
            <a:ext cx="1120640" cy="1415546"/>
          </a:xfrm>
          <a:custGeom>
            <a:avLst/>
            <a:gdLst/>
            <a:ahLst/>
            <a:cxnLst/>
            <a:rect l="l" t="t" r="r" b="b"/>
            <a:pathLst>
              <a:path w="3231" h="4080" extrusionOk="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58" name="Google Shape;158;p5"/>
          <p:cNvSpPr txBox="1"/>
          <p:nvPr/>
        </p:nvSpPr>
        <p:spPr>
          <a:xfrm>
            <a:off x="2590859" y="2564874"/>
            <a:ext cx="10155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Calibri"/>
                <a:ea typeface="Calibri"/>
                <a:cs typeface="Calibri"/>
                <a:sym typeface="Calibri"/>
              </a:rPr>
              <a:t>KANO</a:t>
            </a:r>
            <a:endParaRPr sz="1900" b="0" i="0" u="none" strike="noStrike" cap="none">
              <a:solidFill>
                <a:srgbClr val="000000"/>
              </a:solidFill>
              <a:latin typeface="Arial"/>
              <a:ea typeface="Arial"/>
              <a:cs typeface="Arial"/>
              <a:sym typeface="Arial"/>
            </a:endParaRPr>
          </a:p>
        </p:txBody>
      </p:sp>
      <p:sp>
        <p:nvSpPr>
          <p:cNvPr id="161" name="Google Shape;161;p5"/>
          <p:cNvSpPr txBox="1"/>
          <p:nvPr/>
        </p:nvSpPr>
        <p:spPr>
          <a:xfrm>
            <a:off x="3107924" y="3171245"/>
            <a:ext cx="681404"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BAUCHI</a:t>
            </a:r>
            <a:endParaRPr sz="1000" b="0" i="0" u="none" strike="noStrike" cap="none">
              <a:solidFill>
                <a:srgbClr val="434343"/>
              </a:solidFill>
              <a:latin typeface="Arial"/>
              <a:ea typeface="Arial"/>
              <a:cs typeface="Arial"/>
              <a:sym typeface="Arial"/>
            </a:endParaRPr>
          </a:p>
        </p:txBody>
      </p:sp>
      <p:sp>
        <p:nvSpPr>
          <p:cNvPr id="162" name="Google Shape;162;p5"/>
          <p:cNvSpPr/>
          <p:nvPr/>
        </p:nvSpPr>
        <p:spPr>
          <a:xfrm>
            <a:off x="2602155" y="2353434"/>
            <a:ext cx="690426" cy="1030434"/>
          </a:xfrm>
          <a:custGeom>
            <a:avLst/>
            <a:gdLst/>
            <a:ahLst/>
            <a:cxnLst/>
            <a:rect l="l" t="t" r="r" b="b"/>
            <a:pathLst>
              <a:path w="1990" h="2970" extrusionOk="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sp>
        <p:nvSpPr>
          <p:cNvPr id="163" name="Google Shape;163;p5"/>
          <p:cNvSpPr/>
          <p:nvPr/>
        </p:nvSpPr>
        <p:spPr>
          <a:xfrm>
            <a:off x="1047832" y="4521853"/>
            <a:ext cx="418070" cy="584604"/>
          </a:xfrm>
          <a:custGeom>
            <a:avLst/>
            <a:gdLst/>
            <a:ahLst/>
            <a:cxnLst/>
            <a:rect l="l" t="t" r="r" b="b"/>
            <a:pathLst>
              <a:path w="1306" h="1859" extrusionOk="0">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64" name="Google Shape;164;p5"/>
          <p:cNvSpPr/>
          <p:nvPr/>
        </p:nvSpPr>
        <p:spPr>
          <a:xfrm>
            <a:off x="1432944" y="4528791"/>
            <a:ext cx="374704" cy="426747"/>
          </a:xfrm>
          <a:custGeom>
            <a:avLst/>
            <a:gdLst/>
            <a:ahLst/>
            <a:cxnLst/>
            <a:rect l="l" t="t" r="r" b="b"/>
            <a:pathLst>
              <a:path w="1428" h="1419" extrusionOk="0">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165" name="Google Shape;165;p5"/>
          <p:cNvSpPr/>
          <p:nvPr/>
        </p:nvSpPr>
        <p:spPr>
          <a:xfrm>
            <a:off x="1479781" y="4818491"/>
            <a:ext cx="667872" cy="903798"/>
          </a:xfrm>
          <a:custGeom>
            <a:avLst/>
            <a:gdLst/>
            <a:ahLst/>
            <a:cxnLst/>
            <a:rect l="l" t="t" r="r" b="b"/>
            <a:pathLst>
              <a:path w="2545" h="3004" extrusionOk="0">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solidFill>
            <a:srgbClr val="C3B3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66" name="Google Shape;166;p5"/>
          <p:cNvSpPr/>
          <p:nvPr/>
        </p:nvSpPr>
        <p:spPr>
          <a:xfrm>
            <a:off x="1195285" y="4700530"/>
            <a:ext cx="683487" cy="940225"/>
          </a:xfrm>
          <a:custGeom>
            <a:avLst/>
            <a:gdLst/>
            <a:ahLst/>
            <a:cxnLst/>
            <a:rect l="l" t="t" r="r" b="b"/>
            <a:pathLst>
              <a:path w="2147" h="2987" extrusionOk="0">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solidFill>
            <a:srgbClr val="BFBFBF"/>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67" name="Google Shape;167;p5"/>
          <p:cNvSpPr/>
          <p:nvPr/>
        </p:nvSpPr>
        <p:spPr>
          <a:xfrm>
            <a:off x="2090408" y="5632083"/>
            <a:ext cx="341743" cy="355621"/>
          </a:xfrm>
          <a:custGeom>
            <a:avLst/>
            <a:gdLst/>
            <a:ahLst/>
            <a:cxnLst/>
            <a:rect l="l" t="t" r="r" b="b"/>
            <a:pathLst>
              <a:path w="985" h="1025" extrusionOk="0">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solidFill>
            <a:srgbClr val="C3B3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68" name="Google Shape;168;p5"/>
          <p:cNvSpPr txBox="1"/>
          <p:nvPr/>
        </p:nvSpPr>
        <p:spPr>
          <a:xfrm>
            <a:off x="1655169" y="4922341"/>
            <a:ext cx="6345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EDO</a:t>
            </a:r>
            <a:endParaRPr sz="1000" b="0" i="0" u="none" strike="noStrike" cap="none">
              <a:solidFill>
                <a:srgbClr val="434343"/>
              </a:solidFill>
              <a:latin typeface="Arial"/>
              <a:ea typeface="Arial"/>
              <a:cs typeface="Arial"/>
              <a:sym typeface="Arial"/>
            </a:endParaRPr>
          </a:p>
        </p:txBody>
      </p:sp>
      <p:sp>
        <p:nvSpPr>
          <p:cNvPr id="169" name="Google Shape;169;p5"/>
          <p:cNvSpPr/>
          <p:nvPr/>
        </p:nvSpPr>
        <p:spPr>
          <a:xfrm>
            <a:off x="2104286" y="5179317"/>
            <a:ext cx="310518" cy="536034"/>
          </a:xfrm>
          <a:custGeom>
            <a:avLst/>
            <a:gdLst/>
            <a:ahLst/>
            <a:cxnLst/>
            <a:rect l="l" t="t" r="r" b="b"/>
            <a:pathLst>
              <a:path w="895" h="1545" extrusionOk="0">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solidFill>
            <a:srgbClr val="C3B3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70" name="Google Shape;170;p5"/>
          <p:cNvSpPr/>
          <p:nvPr/>
        </p:nvSpPr>
        <p:spPr>
          <a:xfrm>
            <a:off x="2307249" y="5066559"/>
            <a:ext cx="308783" cy="536034"/>
          </a:xfrm>
          <a:custGeom>
            <a:avLst/>
            <a:gdLst/>
            <a:ahLst/>
            <a:cxnLst/>
            <a:rect l="l" t="t" r="r" b="b"/>
            <a:pathLst>
              <a:path w="890" h="1545" extrusionOk="0">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solidFill>
            <a:srgbClr val="C3B3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a:buSzPts val="1600"/>
            </a:pPr>
            <a:endParaRPr sz="1600">
              <a:latin typeface="Calibri"/>
              <a:cs typeface="Calibri"/>
              <a:sym typeface="Calibri"/>
            </a:endParaRPr>
          </a:p>
        </p:txBody>
      </p:sp>
      <p:sp>
        <p:nvSpPr>
          <p:cNvPr id="171" name="Google Shape;171;p5"/>
          <p:cNvSpPr/>
          <p:nvPr/>
        </p:nvSpPr>
        <p:spPr>
          <a:xfrm>
            <a:off x="494452" y="5182786"/>
            <a:ext cx="652261" cy="202964"/>
          </a:xfrm>
          <a:custGeom>
            <a:avLst/>
            <a:gdLst/>
            <a:ahLst/>
            <a:cxnLst/>
            <a:rect l="l" t="t" r="r" b="b"/>
            <a:pathLst>
              <a:path w="2044" h="651" extrusionOk="0">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72" name="Google Shape;172;p5"/>
          <p:cNvSpPr/>
          <p:nvPr/>
        </p:nvSpPr>
        <p:spPr>
          <a:xfrm>
            <a:off x="4118314" y="3144473"/>
            <a:ext cx="994005" cy="1691368"/>
          </a:xfrm>
          <a:custGeom>
            <a:avLst/>
            <a:gdLst/>
            <a:ahLst/>
            <a:cxnLst/>
            <a:rect l="l" t="t" r="r" b="b"/>
            <a:pathLst>
              <a:path w="2865" h="4877" extrusionOk="0">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solidFill>
            <a:srgbClr val="E1DBE2"/>
          </a:solidFill>
          <a:ln w="19050" cap="flat" cmpd="sng">
            <a:solidFill>
              <a:srgbClr val="FFFFFF"/>
            </a:solidFill>
            <a:prstDash val="solid"/>
            <a:round/>
            <a:headEnd type="none" w="sm" len="sm"/>
            <a:tailEnd type="none" w="sm" len="sm"/>
          </a:ln>
          <a:effectLst>
            <a:outerShdw dist="28398" dir="6993903" algn="ctr" rotWithShape="0">
              <a:srgbClr val="B2B2B2">
                <a:alpha val="49411"/>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73" name="Google Shape;173;p5"/>
          <p:cNvSpPr txBox="1"/>
          <p:nvPr/>
        </p:nvSpPr>
        <p:spPr>
          <a:xfrm>
            <a:off x="3971857" y="3770198"/>
            <a:ext cx="10728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ADAMAWA</a:t>
            </a:r>
            <a:endParaRPr sz="1000" b="0" i="0" u="none" strike="noStrike" cap="none">
              <a:solidFill>
                <a:srgbClr val="434343"/>
              </a:solidFill>
              <a:latin typeface="Arial"/>
              <a:ea typeface="Arial"/>
              <a:cs typeface="Arial"/>
              <a:sym typeface="Arial"/>
            </a:endParaRPr>
          </a:p>
        </p:txBody>
      </p:sp>
      <p:sp>
        <p:nvSpPr>
          <p:cNvPr id="174" name="Google Shape;174;p5"/>
          <p:cNvSpPr txBox="1"/>
          <p:nvPr/>
        </p:nvSpPr>
        <p:spPr>
          <a:xfrm>
            <a:off x="2336449" y="6024034"/>
            <a:ext cx="1226400" cy="533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AKWA IBOM</a:t>
            </a:r>
            <a:endParaRPr sz="1000" b="0" i="0" u="none" strike="noStrike" cap="none">
              <a:solidFill>
                <a:srgbClr val="434343"/>
              </a:solidFill>
              <a:latin typeface="Arial"/>
              <a:ea typeface="Arial"/>
              <a:cs typeface="Arial"/>
              <a:sym typeface="Arial"/>
            </a:endParaRPr>
          </a:p>
        </p:txBody>
      </p:sp>
      <p:sp>
        <p:nvSpPr>
          <p:cNvPr id="175" name="Google Shape;175;p5"/>
          <p:cNvSpPr txBox="1"/>
          <p:nvPr/>
        </p:nvSpPr>
        <p:spPr>
          <a:xfrm>
            <a:off x="2801775" y="5394687"/>
            <a:ext cx="1226400" cy="533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CROSS RIVER</a:t>
            </a:r>
            <a:endParaRPr sz="1000" b="0" i="0" u="none" strike="noStrike" cap="none">
              <a:solidFill>
                <a:srgbClr val="434343"/>
              </a:solidFill>
              <a:latin typeface="Arial"/>
              <a:ea typeface="Arial"/>
              <a:cs typeface="Arial"/>
              <a:sym typeface="Arial"/>
            </a:endParaRPr>
          </a:p>
        </p:txBody>
      </p:sp>
      <p:sp>
        <p:nvSpPr>
          <p:cNvPr id="176" name="Google Shape;176;p5"/>
          <p:cNvSpPr txBox="1"/>
          <p:nvPr/>
        </p:nvSpPr>
        <p:spPr>
          <a:xfrm>
            <a:off x="4531439" y="2156171"/>
            <a:ext cx="8433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BORNO</a:t>
            </a:r>
            <a:endParaRPr sz="1000" b="0" i="0" u="none" strike="noStrike" cap="none">
              <a:solidFill>
                <a:srgbClr val="434343"/>
              </a:solidFill>
              <a:latin typeface="Arial"/>
              <a:ea typeface="Arial"/>
              <a:cs typeface="Arial"/>
              <a:sym typeface="Arial"/>
            </a:endParaRPr>
          </a:p>
        </p:txBody>
      </p:sp>
      <p:sp>
        <p:nvSpPr>
          <p:cNvPr id="177" name="Google Shape;177;p5"/>
          <p:cNvSpPr txBox="1"/>
          <p:nvPr/>
        </p:nvSpPr>
        <p:spPr>
          <a:xfrm>
            <a:off x="2425296" y="2443433"/>
            <a:ext cx="1015500" cy="328200"/>
          </a:xfrm>
          <a:prstGeom prst="rect">
            <a:avLst/>
          </a:prstGeom>
          <a:noFill/>
          <a:ln>
            <a:noFill/>
          </a:ln>
        </p:spPr>
        <p:txBody>
          <a:bodyPr spcFirstLastPara="1" wrap="square" lIns="121900" tIns="60925" rIns="121900" bIns="609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KANO</a:t>
            </a:r>
            <a:endParaRPr sz="1000" b="0" i="0" u="none" strike="noStrike" cap="none">
              <a:solidFill>
                <a:srgbClr val="434343"/>
              </a:solidFill>
              <a:latin typeface="Arial"/>
              <a:ea typeface="Arial"/>
              <a:cs typeface="Arial"/>
              <a:sym typeface="Arial"/>
            </a:endParaRPr>
          </a:p>
        </p:txBody>
      </p:sp>
      <p:grpSp>
        <p:nvGrpSpPr>
          <p:cNvPr id="178" name="Google Shape;178;p5"/>
          <p:cNvGrpSpPr/>
          <p:nvPr/>
        </p:nvGrpSpPr>
        <p:grpSpPr>
          <a:xfrm>
            <a:off x="5017431" y="4828153"/>
            <a:ext cx="2321810" cy="328200"/>
            <a:chOff x="4980465" y="4728676"/>
            <a:chExt cx="2321810" cy="328200"/>
          </a:xfrm>
        </p:grpSpPr>
        <p:sp>
          <p:nvSpPr>
            <p:cNvPr id="179" name="Google Shape;179;p5"/>
            <p:cNvSpPr/>
            <p:nvPr/>
          </p:nvSpPr>
          <p:spPr>
            <a:xfrm>
              <a:off x="4980465" y="4783876"/>
              <a:ext cx="214200" cy="2178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80" name="Google Shape;180;p5"/>
            <p:cNvSpPr txBox="1"/>
            <p:nvPr/>
          </p:nvSpPr>
          <p:spPr>
            <a:xfrm>
              <a:off x="5144375" y="4728676"/>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434343"/>
                  </a:solidFill>
                  <a:latin typeface="Calibri"/>
                  <a:ea typeface="Calibri"/>
                  <a:cs typeface="Calibri"/>
                  <a:sym typeface="Calibri"/>
                </a:rPr>
                <a:t>Heartland Alliance</a:t>
              </a:r>
              <a:endParaRPr sz="1900" i="0" u="none" strike="noStrike" cap="none">
                <a:solidFill>
                  <a:srgbClr val="434343"/>
                </a:solidFill>
              </a:endParaRPr>
            </a:p>
          </p:txBody>
        </p:sp>
      </p:grpSp>
      <p:grpSp>
        <p:nvGrpSpPr>
          <p:cNvPr id="181" name="Google Shape;181;p5"/>
          <p:cNvGrpSpPr/>
          <p:nvPr/>
        </p:nvGrpSpPr>
        <p:grpSpPr>
          <a:xfrm>
            <a:off x="5017431" y="5122527"/>
            <a:ext cx="2321810" cy="328200"/>
            <a:chOff x="4980465" y="5012164"/>
            <a:chExt cx="2321810" cy="328200"/>
          </a:xfrm>
        </p:grpSpPr>
        <p:sp>
          <p:nvSpPr>
            <p:cNvPr id="182" name="Google Shape;182;p5"/>
            <p:cNvSpPr/>
            <p:nvPr/>
          </p:nvSpPr>
          <p:spPr>
            <a:xfrm>
              <a:off x="4980465" y="5067364"/>
              <a:ext cx="214200" cy="217800"/>
            </a:xfrm>
            <a:prstGeom prst="rect">
              <a:avLst/>
            </a:prstGeom>
            <a:solidFill>
              <a:schemeClr val="dk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83" name="Google Shape;183;p5"/>
            <p:cNvSpPr txBox="1"/>
            <p:nvPr/>
          </p:nvSpPr>
          <p:spPr>
            <a:xfrm>
              <a:off x="5144375" y="5012164"/>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i="0" u="none" strike="noStrike" cap="none">
                  <a:solidFill>
                    <a:srgbClr val="434343"/>
                  </a:solidFill>
                  <a:latin typeface="Calibri"/>
                  <a:ea typeface="Calibri"/>
                  <a:cs typeface="Calibri"/>
                  <a:sym typeface="Calibri"/>
                </a:rPr>
                <a:t>Chemonics (SHARP)</a:t>
              </a:r>
              <a:endParaRPr sz="1900" i="0" u="none" strike="noStrike" cap="none">
                <a:solidFill>
                  <a:srgbClr val="434343"/>
                </a:solidFill>
              </a:endParaRPr>
            </a:p>
          </p:txBody>
        </p:sp>
      </p:grpSp>
      <p:sp>
        <p:nvSpPr>
          <p:cNvPr id="192" name="Google Shape;192;p5"/>
          <p:cNvSpPr/>
          <p:nvPr/>
        </p:nvSpPr>
        <p:spPr>
          <a:xfrm>
            <a:off x="4448857" y="3999714"/>
            <a:ext cx="118800" cy="118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201" name="Google Shape;201;p5"/>
          <p:cNvGrpSpPr/>
          <p:nvPr/>
        </p:nvGrpSpPr>
        <p:grpSpPr>
          <a:xfrm>
            <a:off x="1626213" y="3698339"/>
            <a:ext cx="423600" cy="118800"/>
            <a:chOff x="1686165" y="3402564"/>
            <a:chExt cx="423600" cy="118800"/>
          </a:xfrm>
        </p:grpSpPr>
        <p:sp>
          <p:nvSpPr>
            <p:cNvPr id="202" name="Google Shape;202;p5"/>
            <p:cNvSpPr/>
            <p:nvPr/>
          </p:nvSpPr>
          <p:spPr>
            <a:xfrm>
              <a:off x="1686165" y="3402564"/>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3" name="Google Shape;203;p5"/>
            <p:cNvSpPr/>
            <p:nvPr/>
          </p:nvSpPr>
          <p:spPr>
            <a:xfrm>
              <a:off x="1838565" y="3402564"/>
              <a:ext cx="118800" cy="118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4" name="Google Shape;204;p5"/>
            <p:cNvSpPr/>
            <p:nvPr/>
          </p:nvSpPr>
          <p:spPr>
            <a:xfrm>
              <a:off x="1990965" y="3402564"/>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05" name="Google Shape;205;p5"/>
          <p:cNvSpPr/>
          <p:nvPr/>
        </p:nvSpPr>
        <p:spPr>
          <a:xfrm>
            <a:off x="1100439" y="2731691"/>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7" name="Google Shape;207;p5"/>
          <p:cNvSpPr/>
          <p:nvPr/>
        </p:nvSpPr>
        <p:spPr>
          <a:xfrm>
            <a:off x="1990965" y="2731691"/>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8" name="Google Shape;208;p5"/>
          <p:cNvSpPr/>
          <p:nvPr/>
        </p:nvSpPr>
        <p:spPr>
          <a:xfrm>
            <a:off x="1381365" y="4214144"/>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9" name="Google Shape;209;p5"/>
          <p:cNvSpPr txBox="1"/>
          <p:nvPr/>
        </p:nvSpPr>
        <p:spPr>
          <a:xfrm>
            <a:off x="738189" y="2443433"/>
            <a:ext cx="843300" cy="328200"/>
          </a:xfrm>
          <a:prstGeom prst="rect">
            <a:avLst/>
          </a:prstGeom>
          <a:noFill/>
          <a:ln>
            <a:noFill/>
          </a:ln>
        </p:spPr>
        <p:txBody>
          <a:bodyPr spcFirstLastPara="1" wrap="square" lIns="121900" tIns="60925" rIns="121900" bIns="609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KEBBI</a:t>
            </a:r>
            <a:endParaRPr sz="1000" b="0" i="0" u="none" strike="noStrike" cap="none">
              <a:solidFill>
                <a:srgbClr val="434343"/>
              </a:solidFill>
              <a:latin typeface="Arial"/>
              <a:ea typeface="Arial"/>
              <a:cs typeface="Arial"/>
              <a:sym typeface="Arial"/>
            </a:endParaRPr>
          </a:p>
        </p:txBody>
      </p:sp>
      <p:sp>
        <p:nvSpPr>
          <p:cNvPr id="210" name="Google Shape;210;p5"/>
          <p:cNvSpPr txBox="1"/>
          <p:nvPr/>
        </p:nvSpPr>
        <p:spPr>
          <a:xfrm>
            <a:off x="1224665" y="1744028"/>
            <a:ext cx="8433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SOKOTO</a:t>
            </a:r>
            <a:endParaRPr sz="1000" b="0" i="0" u="none" strike="noStrike" cap="none">
              <a:solidFill>
                <a:srgbClr val="434343"/>
              </a:solidFill>
              <a:latin typeface="Arial"/>
              <a:ea typeface="Arial"/>
              <a:cs typeface="Arial"/>
              <a:sym typeface="Arial"/>
            </a:endParaRPr>
          </a:p>
        </p:txBody>
      </p:sp>
      <p:sp>
        <p:nvSpPr>
          <p:cNvPr id="211" name="Google Shape;211;p5"/>
          <p:cNvSpPr txBox="1"/>
          <p:nvPr/>
        </p:nvSpPr>
        <p:spPr>
          <a:xfrm>
            <a:off x="1551578" y="2443433"/>
            <a:ext cx="983700" cy="328200"/>
          </a:xfrm>
          <a:prstGeom prst="rect">
            <a:avLst/>
          </a:prstGeom>
          <a:noFill/>
          <a:ln>
            <a:noFill/>
          </a:ln>
        </p:spPr>
        <p:txBody>
          <a:bodyPr spcFirstLastPara="1" wrap="square" lIns="121900" tIns="60925" rIns="121900" bIns="609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ZAMFARA</a:t>
            </a:r>
            <a:endParaRPr sz="1000" b="0" i="0" u="none" strike="noStrike" cap="none">
              <a:solidFill>
                <a:srgbClr val="434343"/>
              </a:solidFill>
              <a:latin typeface="Arial"/>
              <a:ea typeface="Arial"/>
              <a:cs typeface="Arial"/>
              <a:sym typeface="Arial"/>
            </a:endParaRPr>
          </a:p>
        </p:txBody>
      </p:sp>
      <p:sp>
        <p:nvSpPr>
          <p:cNvPr id="212" name="Google Shape;212;p5"/>
          <p:cNvSpPr txBox="1"/>
          <p:nvPr/>
        </p:nvSpPr>
        <p:spPr>
          <a:xfrm>
            <a:off x="968977" y="3975487"/>
            <a:ext cx="9837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KWARA</a:t>
            </a:r>
            <a:endParaRPr sz="1000" b="0" i="0" u="none" strike="noStrike" cap="none">
              <a:solidFill>
                <a:srgbClr val="434343"/>
              </a:solidFill>
              <a:latin typeface="Arial"/>
              <a:ea typeface="Arial"/>
              <a:cs typeface="Arial"/>
              <a:sym typeface="Arial"/>
            </a:endParaRPr>
          </a:p>
        </p:txBody>
      </p:sp>
      <p:sp>
        <p:nvSpPr>
          <p:cNvPr id="213" name="Google Shape;213;p5"/>
          <p:cNvSpPr txBox="1"/>
          <p:nvPr/>
        </p:nvSpPr>
        <p:spPr>
          <a:xfrm>
            <a:off x="471110" y="5204946"/>
            <a:ext cx="730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LAGOS</a:t>
            </a:r>
            <a:endParaRPr sz="1000" b="0" i="0" u="none" strike="noStrike" cap="none">
              <a:solidFill>
                <a:srgbClr val="434343"/>
              </a:solidFill>
              <a:latin typeface="Arial"/>
              <a:ea typeface="Arial"/>
              <a:cs typeface="Arial"/>
              <a:sym typeface="Arial"/>
            </a:endParaRPr>
          </a:p>
        </p:txBody>
      </p:sp>
      <p:sp>
        <p:nvSpPr>
          <p:cNvPr id="214" name="Google Shape;214;p5"/>
          <p:cNvSpPr txBox="1"/>
          <p:nvPr/>
        </p:nvSpPr>
        <p:spPr>
          <a:xfrm>
            <a:off x="730178" y="1241140"/>
            <a:ext cx="7140371" cy="426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434343"/>
                </a:solidFill>
                <a:latin typeface="Arial"/>
                <a:ea typeface="Arial"/>
                <a:cs typeface="Arial"/>
                <a:sym typeface="Arial"/>
              </a:rPr>
              <a:t>Map of current PrEP implementation projects</a:t>
            </a:r>
            <a:r>
              <a:rPr lang="en-US" sz="1600" b="0" i="0" u="none" strike="noStrike" cap="none" baseline="30000">
                <a:solidFill>
                  <a:srgbClr val="434343"/>
                </a:solidFill>
                <a:latin typeface="Arial"/>
                <a:ea typeface="Arial"/>
                <a:cs typeface="Arial"/>
                <a:sym typeface="Arial"/>
              </a:rPr>
              <a:t>1</a:t>
            </a:r>
            <a:r>
              <a:rPr lang="en-US" sz="1600" b="1" i="0" u="none" strike="noStrike" cap="none">
                <a:solidFill>
                  <a:srgbClr val="434343"/>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5" name="Google Shape;215;p5"/>
          <p:cNvSpPr txBox="1"/>
          <p:nvPr/>
        </p:nvSpPr>
        <p:spPr>
          <a:xfrm>
            <a:off x="543981" y="6538200"/>
            <a:ext cx="9485235" cy="31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tx1">
                    <a:lumMod val="50000"/>
                  </a:schemeClr>
                </a:solidFill>
                <a:latin typeface="Arial"/>
                <a:ea typeface="Arial"/>
                <a:cs typeface="Arial"/>
                <a:sym typeface="Arial"/>
              </a:rPr>
              <a:t>Sources: (1) Nigeria National Oral PrEP Implementation Plan 2022-2024. (2) Nigeria </a:t>
            </a:r>
            <a:r>
              <a:rPr lang="en-US" sz="1000" b="0" u="sng" strike="noStrike" cap="none">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COP 2020 Planning Letter</a:t>
            </a:r>
            <a:r>
              <a:rPr lang="en-US" sz="1000">
                <a:solidFill>
                  <a:schemeClr val="tx1">
                    <a:lumMod val="50000"/>
                  </a:schemeClr>
                </a:solidFill>
                <a:latin typeface="Arial"/>
                <a:ea typeface="Arial"/>
                <a:cs typeface="Arial"/>
                <a:sym typeface="Arial"/>
              </a:rPr>
              <a:t>.</a:t>
            </a:r>
            <a:r>
              <a:rPr lang="en-US" sz="1000" b="0" u="none" strike="noStrike" cap="none">
                <a:solidFill>
                  <a:schemeClr val="tx1">
                    <a:lumMod val="50000"/>
                  </a:schemeClr>
                </a:solidFill>
                <a:latin typeface="Arial"/>
                <a:ea typeface="Arial"/>
                <a:cs typeface="Arial"/>
                <a:sym typeface="Arial"/>
              </a:rPr>
              <a:t> (3) </a:t>
            </a:r>
            <a:r>
              <a:rPr lang="en-US" sz="1000" b="0" u="none" strike="noStrike" cap="none">
                <a:solidFill>
                  <a:schemeClr val="tx1">
                    <a:lumMod val="50000"/>
                  </a:schemeClr>
                </a:solidFill>
                <a:latin typeface="Arial"/>
                <a:ea typeface="Arial"/>
                <a:cs typeface="Arial"/>
                <a:sym typeface="Arial"/>
                <a:hlinkClick r:id="rId4"/>
              </a:rPr>
              <a:t>Country overview: Nigeria. </a:t>
            </a:r>
            <a:r>
              <a:rPr lang="en-US" sz="1000" b="0" u="none" strike="noStrike" cap="none" err="1">
                <a:solidFill>
                  <a:schemeClr val="tx1">
                    <a:lumMod val="50000"/>
                  </a:schemeClr>
                </a:solidFill>
                <a:latin typeface="Arial"/>
                <a:ea typeface="Arial"/>
                <a:cs typeface="Arial"/>
                <a:sym typeface="Arial"/>
              </a:rPr>
              <a:t>PrEPWatch</a:t>
            </a:r>
            <a:r>
              <a:rPr lang="en-US" sz="1000" b="0" u="none" strike="noStrike" cap="none">
                <a:solidFill>
                  <a:schemeClr val="tx1">
                    <a:lumMod val="50000"/>
                  </a:schemeClr>
                </a:solidFill>
                <a:latin typeface="Arial"/>
                <a:ea typeface="Arial"/>
                <a:cs typeface="Arial"/>
                <a:sym typeface="Arial"/>
              </a:rPr>
              <a:t>, 2021. </a:t>
            </a:r>
          </a:p>
        </p:txBody>
      </p:sp>
      <p:grpSp>
        <p:nvGrpSpPr>
          <p:cNvPr id="216" name="Google Shape;216;p5"/>
          <p:cNvGrpSpPr/>
          <p:nvPr/>
        </p:nvGrpSpPr>
        <p:grpSpPr>
          <a:xfrm>
            <a:off x="5017431" y="5416901"/>
            <a:ext cx="2321810" cy="328200"/>
            <a:chOff x="4980465" y="5312284"/>
            <a:chExt cx="2321810" cy="328200"/>
          </a:xfrm>
        </p:grpSpPr>
        <p:sp>
          <p:nvSpPr>
            <p:cNvPr id="217" name="Google Shape;217;p5"/>
            <p:cNvSpPr/>
            <p:nvPr/>
          </p:nvSpPr>
          <p:spPr>
            <a:xfrm>
              <a:off x="4980465" y="5367484"/>
              <a:ext cx="214200" cy="217800"/>
            </a:xfrm>
            <a:prstGeom prst="rect">
              <a:avLst/>
            </a:prstGeom>
            <a:solidFill>
              <a:srgbClr val="F48D8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18" name="Google Shape;218;p5"/>
            <p:cNvSpPr txBox="1"/>
            <p:nvPr/>
          </p:nvSpPr>
          <p:spPr>
            <a:xfrm>
              <a:off x="5144375" y="5312284"/>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IHVN</a:t>
              </a:r>
              <a:endParaRPr sz="1900" i="0" u="none" strike="noStrike" cap="none">
                <a:solidFill>
                  <a:srgbClr val="434343"/>
                </a:solidFill>
              </a:endParaRPr>
            </a:p>
          </p:txBody>
        </p:sp>
      </p:grpSp>
      <p:grpSp>
        <p:nvGrpSpPr>
          <p:cNvPr id="219" name="Google Shape;219;p5"/>
          <p:cNvGrpSpPr/>
          <p:nvPr/>
        </p:nvGrpSpPr>
        <p:grpSpPr>
          <a:xfrm>
            <a:off x="5017431" y="5711684"/>
            <a:ext cx="2321810" cy="328200"/>
            <a:chOff x="4980465" y="5579140"/>
            <a:chExt cx="2321810" cy="328200"/>
          </a:xfrm>
        </p:grpSpPr>
        <p:sp>
          <p:nvSpPr>
            <p:cNvPr id="220" name="Google Shape;220;p5"/>
            <p:cNvSpPr txBox="1"/>
            <p:nvPr/>
          </p:nvSpPr>
          <p:spPr>
            <a:xfrm>
              <a:off x="5144375" y="5579140"/>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APIN</a:t>
              </a:r>
              <a:endParaRPr sz="1900" i="0" u="none" strike="noStrike" cap="none">
                <a:solidFill>
                  <a:srgbClr val="434343"/>
                </a:solidFill>
              </a:endParaRPr>
            </a:p>
          </p:txBody>
        </p:sp>
        <p:sp>
          <p:nvSpPr>
            <p:cNvPr id="221" name="Google Shape;221;p5"/>
            <p:cNvSpPr/>
            <p:nvPr/>
          </p:nvSpPr>
          <p:spPr>
            <a:xfrm>
              <a:off x="4980465" y="5634340"/>
              <a:ext cx="214200" cy="217800"/>
            </a:xfrm>
            <a:prstGeom prst="rect">
              <a:avLst/>
            </a:prstGeom>
            <a:solidFill>
              <a:srgbClr val="9FC5E8"/>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22" name="Google Shape;222;p5"/>
          <p:cNvGrpSpPr/>
          <p:nvPr/>
        </p:nvGrpSpPr>
        <p:grpSpPr>
          <a:xfrm>
            <a:off x="5017431" y="6006058"/>
            <a:ext cx="2321810" cy="328200"/>
            <a:chOff x="4980465" y="5862628"/>
            <a:chExt cx="2321810" cy="328200"/>
          </a:xfrm>
        </p:grpSpPr>
        <p:sp>
          <p:nvSpPr>
            <p:cNvPr id="223" name="Google Shape;223;p5"/>
            <p:cNvSpPr txBox="1"/>
            <p:nvPr/>
          </p:nvSpPr>
          <p:spPr>
            <a:xfrm>
              <a:off x="5144375" y="5862628"/>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CIHP</a:t>
              </a:r>
              <a:endParaRPr sz="1900" i="0" u="none" strike="noStrike" cap="none">
                <a:solidFill>
                  <a:srgbClr val="434343"/>
                </a:solidFill>
              </a:endParaRPr>
            </a:p>
          </p:txBody>
        </p:sp>
        <p:sp>
          <p:nvSpPr>
            <p:cNvPr id="224" name="Google Shape;224;p5"/>
            <p:cNvSpPr/>
            <p:nvPr/>
          </p:nvSpPr>
          <p:spPr>
            <a:xfrm>
              <a:off x="4980465" y="5917828"/>
              <a:ext cx="214200" cy="217800"/>
            </a:xfrm>
            <a:prstGeom prst="rect">
              <a:avLst/>
            </a:prstGeom>
            <a:solidFill>
              <a:srgbClr val="93C47D"/>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25" name="Google Shape;225;p5"/>
          <p:cNvGrpSpPr/>
          <p:nvPr/>
        </p:nvGrpSpPr>
        <p:grpSpPr>
          <a:xfrm>
            <a:off x="5017431" y="6300022"/>
            <a:ext cx="2321810" cy="328200"/>
            <a:chOff x="4980465" y="6146116"/>
            <a:chExt cx="2321810" cy="328200"/>
          </a:xfrm>
        </p:grpSpPr>
        <p:sp>
          <p:nvSpPr>
            <p:cNvPr id="226" name="Google Shape;226;p5"/>
            <p:cNvSpPr txBox="1"/>
            <p:nvPr/>
          </p:nvSpPr>
          <p:spPr>
            <a:xfrm>
              <a:off x="5144375" y="6146116"/>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CCFN</a:t>
              </a:r>
              <a:endParaRPr sz="1900" i="0" u="none" strike="noStrike" cap="none">
                <a:solidFill>
                  <a:srgbClr val="434343"/>
                </a:solidFill>
              </a:endParaRPr>
            </a:p>
          </p:txBody>
        </p:sp>
        <p:sp>
          <p:nvSpPr>
            <p:cNvPr id="227" name="Google Shape;227;p5"/>
            <p:cNvSpPr/>
            <p:nvPr/>
          </p:nvSpPr>
          <p:spPr>
            <a:xfrm>
              <a:off x="4980465" y="6201316"/>
              <a:ext cx="214200" cy="217800"/>
            </a:xfrm>
            <a:prstGeom prst="rect">
              <a:avLst/>
            </a:prstGeom>
            <a:solidFill>
              <a:srgbClr val="99999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28" name="Google Shape;228;p5"/>
          <p:cNvSpPr txBox="1"/>
          <p:nvPr/>
        </p:nvSpPr>
        <p:spPr>
          <a:xfrm>
            <a:off x="2041000" y="3937062"/>
            <a:ext cx="6678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Arial"/>
                <a:cs typeface="Calibri"/>
                <a:sym typeface="Calibri"/>
              </a:rPr>
              <a:t>FCT</a:t>
            </a:r>
            <a:endParaRPr sz="1000" b="0" i="0" u="none" strike="noStrike" cap="none">
              <a:solidFill>
                <a:srgbClr val="434343"/>
              </a:solidFill>
              <a:latin typeface="Arial"/>
              <a:ea typeface="Arial"/>
              <a:cs typeface="Arial"/>
              <a:sym typeface="Arial"/>
            </a:endParaRPr>
          </a:p>
        </p:txBody>
      </p:sp>
      <p:sp>
        <p:nvSpPr>
          <p:cNvPr id="229" name="Google Shape;229;p5"/>
          <p:cNvSpPr/>
          <p:nvPr/>
        </p:nvSpPr>
        <p:spPr>
          <a:xfrm>
            <a:off x="2394466" y="4200421"/>
            <a:ext cx="118800" cy="118800"/>
          </a:xfrm>
          <a:prstGeom prst="rect">
            <a:avLst/>
          </a:prstGeom>
          <a:solidFill>
            <a:srgbClr val="F48D8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0" name="Google Shape;230;p5"/>
          <p:cNvSpPr txBox="1"/>
          <p:nvPr/>
        </p:nvSpPr>
        <p:spPr>
          <a:xfrm>
            <a:off x="2332483" y="4109618"/>
            <a:ext cx="1120500" cy="3198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NASARAWA</a:t>
            </a:r>
            <a:endParaRPr sz="1000" b="0" i="0" u="none" strike="noStrike" cap="none">
              <a:solidFill>
                <a:srgbClr val="434343"/>
              </a:solidFill>
              <a:latin typeface="Arial"/>
              <a:ea typeface="Arial"/>
              <a:cs typeface="Arial"/>
              <a:sym typeface="Arial"/>
            </a:endParaRPr>
          </a:p>
        </p:txBody>
      </p:sp>
      <p:sp>
        <p:nvSpPr>
          <p:cNvPr id="231" name="Google Shape;231;p5"/>
          <p:cNvSpPr/>
          <p:nvPr/>
        </p:nvSpPr>
        <p:spPr>
          <a:xfrm>
            <a:off x="2790158" y="4346103"/>
            <a:ext cx="118800" cy="118800"/>
          </a:xfrm>
          <a:prstGeom prst="rect">
            <a:avLst/>
          </a:prstGeom>
          <a:solidFill>
            <a:srgbClr val="F48D8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2" name="Google Shape;232;p5"/>
          <p:cNvSpPr txBox="1"/>
          <p:nvPr/>
        </p:nvSpPr>
        <p:spPr>
          <a:xfrm>
            <a:off x="428488" y="4302807"/>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OYO</a:t>
            </a:r>
            <a:endParaRPr sz="1000" b="0" i="0" u="none" strike="noStrike" cap="none">
              <a:solidFill>
                <a:srgbClr val="434343"/>
              </a:solidFill>
              <a:latin typeface="Arial"/>
              <a:ea typeface="Arial"/>
              <a:cs typeface="Arial"/>
              <a:sym typeface="Arial"/>
            </a:endParaRPr>
          </a:p>
        </p:txBody>
      </p:sp>
      <p:sp>
        <p:nvSpPr>
          <p:cNvPr id="233" name="Google Shape;233;p5"/>
          <p:cNvSpPr/>
          <p:nvPr/>
        </p:nvSpPr>
        <p:spPr>
          <a:xfrm>
            <a:off x="754370" y="4538400"/>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4" name="Google Shape;234;p5"/>
          <p:cNvSpPr txBox="1"/>
          <p:nvPr/>
        </p:nvSpPr>
        <p:spPr>
          <a:xfrm>
            <a:off x="304250" y="4762920"/>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OGUN</a:t>
            </a:r>
            <a:endParaRPr sz="1000" b="0" i="0" u="none" strike="noStrike" cap="none">
              <a:solidFill>
                <a:srgbClr val="434343"/>
              </a:solidFill>
              <a:latin typeface="Arial"/>
              <a:ea typeface="Arial"/>
              <a:cs typeface="Arial"/>
              <a:sym typeface="Arial"/>
            </a:endParaRPr>
          </a:p>
        </p:txBody>
      </p:sp>
      <p:sp>
        <p:nvSpPr>
          <p:cNvPr id="235" name="Google Shape;235;p5"/>
          <p:cNvSpPr/>
          <p:nvPr/>
        </p:nvSpPr>
        <p:spPr>
          <a:xfrm>
            <a:off x="697332" y="5003349"/>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6" name="Google Shape;236;p5"/>
          <p:cNvSpPr txBox="1"/>
          <p:nvPr/>
        </p:nvSpPr>
        <p:spPr>
          <a:xfrm>
            <a:off x="853413" y="4593170"/>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OSUN</a:t>
            </a:r>
            <a:endParaRPr sz="1000" b="0" i="0" u="none" strike="noStrike" cap="none">
              <a:solidFill>
                <a:srgbClr val="434343"/>
              </a:solidFill>
              <a:latin typeface="Arial"/>
              <a:ea typeface="Arial"/>
              <a:cs typeface="Arial"/>
              <a:sym typeface="Arial"/>
            </a:endParaRPr>
          </a:p>
        </p:txBody>
      </p:sp>
      <p:sp>
        <p:nvSpPr>
          <p:cNvPr id="237" name="Google Shape;237;p5"/>
          <p:cNvSpPr/>
          <p:nvPr/>
        </p:nvSpPr>
        <p:spPr>
          <a:xfrm>
            <a:off x="1186113" y="4829647"/>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38" name="Google Shape;238;p5"/>
          <p:cNvSpPr txBox="1"/>
          <p:nvPr/>
        </p:nvSpPr>
        <p:spPr>
          <a:xfrm>
            <a:off x="1239750" y="4517045"/>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EKITI</a:t>
            </a:r>
            <a:endParaRPr sz="1000" b="0" i="0" u="none" strike="noStrike" cap="none">
              <a:solidFill>
                <a:srgbClr val="434343"/>
              </a:solidFill>
              <a:latin typeface="Arial"/>
              <a:ea typeface="Arial"/>
              <a:cs typeface="Arial"/>
              <a:sym typeface="Arial"/>
            </a:endParaRPr>
          </a:p>
        </p:txBody>
      </p:sp>
      <p:sp>
        <p:nvSpPr>
          <p:cNvPr id="239" name="Google Shape;239;p5"/>
          <p:cNvSpPr/>
          <p:nvPr/>
        </p:nvSpPr>
        <p:spPr>
          <a:xfrm>
            <a:off x="1563824" y="4762148"/>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0" name="Google Shape;240;p5"/>
          <p:cNvSpPr txBox="1"/>
          <p:nvPr/>
        </p:nvSpPr>
        <p:spPr>
          <a:xfrm>
            <a:off x="2606450" y="4694720"/>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BENUE</a:t>
            </a:r>
            <a:endParaRPr sz="1000" b="0" i="0" u="none" strike="noStrike" cap="none">
              <a:solidFill>
                <a:srgbClr val="434343"/>
              </a:solidFill>
              <a:latin typeface="Arial"/>
              <a:ea typeface="Arial"/>
              <a:cs typeface="Arial"/>
              <a:sym typeface="Arial"/>
            </a:endParaRPr>
          </a:p>
        </p:txBody>
      </p:sp>
      <p:sp>
        <p:nvSpPr>
          <p:cNvPr id="241" name="Google Shape;241;p5"/>
          <p:cNvSpPr/>
          <p:nvPr/>
        </p:nvSpPr>
        <p:spPr>
          <a:xfrm>
            <a:off x="2870141" y="4935889"/>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2" name="Google Shape;242;p5"/>
          <p:cNvSpPr txBox="1"/>
          <p:nvPr/>
        </p:nvSpPr>
        <p:spPr>
          <a:xfrm>
            <a:off x="3025576" y="3792478"/>
            <a:ext cx="9021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PLATEAU</a:t>
            </a:r>
            <a:endParaRPr sz="1000" b="0" i="0" u="none" strike="noStrike" cap="none">
              <a:solidFill>
                <a:srgbClr val="434343"/>
              </a:solidFill>
              <a:latin typeface="Arial"/>
              <a:ea typeface="Arial"/>
              <a:cs typeface="Arial"/>
              <a:sym typeface="Arial"/>
            </a:endParaRPr>
          </a:p>
        </p:txBody>
      </p:sp>
      <p:sp>
        <p:nvSpPr>
          <p:cNvPr id="243" name="Google Shape;243;p5"/>
          <p:cNvSpPr/>
          <p:nvPr/>
        </p:nvSpPr>
        <p:spPr>
          <a:xfrm>
            <a:off x="3331122" y="4017795"/>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9" name="Google Shape;249;p5"/>
          <p:cNvSpPr txBox="1"/>
          <p:nvPr/>
        </p:nvSpPr>
        <p:spPr>
          <a:xfrm>
            <a:off x="1877850" y="4540982"/>
            <a:ext cx="7842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KOJI</a:t>
            </a:r>
            <a:endParaRPr sz="1000" b="0" i="0" u="none" strike="noStrike" cap="none">
              <a:solidFill>
                <a:srgbClr val="434343"/>
              </a:solidFill>
              <a:latin typeface="Arial"/>
              <a:ea typeface="Arial"/>
              <a:cs typeface="Arial"/>
              <a:sym typeface="Arial"/>
            </a:endParaRPr>
          </a:p>
        </p:txBody>
      </p:sp>
      <p:sp>
        <p:nvSpPr>
          <p:cNvPr id="250" name="Google Shape;250;p5"/>
          <p:cNvSpPr/>
          <p:nvPr/>
        </p:nvSpPr>
        <p:spPr>
          <a:xfrm>
            <a:off x="2210550" y="4787095"/>
            <a:ext cx="118800" cy="118800"/>
          </a:xfrm>
          <a:prstGeom prst="rect">
            <a:avLst/>
          </a:prstGeom>
          <a:solidFill>
            <a:srgbClr val="93C47D"/>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51" name="Google Shape;251;p5"/>
          <p:cNvSpPr/>
          <p:nvPr/>
        </p:nvSpPr>
        <p:spPr>
          <a:xfrm>
            <a:off x="1632281" y="5949378"/>
            <a:ext cx="445826" cy="501338"/>
          </a:xfrm>
          <a:custGeom>
            <a:avLst/>
            <a:gdLst/>
            <a:ahLst/>
            <a:cxnLst/>
            <a:rect l="l" t="t" r="r" b="b"/>
            <a:pathLst>
              <a:path w="1699" h="1664" extrusionOk="0">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solidFill>
            <a:srgbClr val="C3B2C9"/>
          </a:solidFill>
          <a:ln w="19050" cap="flat" cmpd="sng">
            <a:solidFill>
              <a:srgbClr val="FFFFFF"/>
            </a:solidFill>
            <a:prstDash val="solid"/>
            <a:round/>
            <a:headEnd type="none" w="sm" len="sm"/>
            <a:tailEnd type="none" w="sm" len="sm"/>
          </a:ln>
          <a:effectLst>
            <a:outerShdw dist="28398" dir="6993903" algn="ctr" rotWithShape="0">
              <a:srgbClr val="B2B2B2">
                <a:alpha val="49410"/>
              </a:srgbClr>
            </a:outerShdw>
          </a:effectLst>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a:latin typeface="Calibri"/>
              <a:ea typeface="Calibri"/>
              <a:cs typeface="Calibri"/>
              <a:sym typeface="Calibri"/>
            </a:endParaRPr>
          </a:p>
        </p:txBody>
      </p:sp>
      <p:sp>
        <p:nvSpPr>
          <p:cNvPr id="252" name="Google Shape;252;p5"/>
          <p:cNvSpPr txBox="1"/>
          <p:nvPr/>
        </p:nvSpPr>
        <p:spPr>
          <a:xfrm>
            <a:off x="1161633" y="6024034"/>
            <a:ext cx="10155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BAYELSA</a:t>
            </a:r>
            <a:endParaRPr sz="1000"/>
          </a:p>
        </p:txBody>
      </p:sp>
      <p:sp>
        <p:nvSpPr>
          <p:cNvPr id="253" name="Google Shape;253;p5"/>
          <p:cNvSpPr txBox="1"/>
          <p:nvPr/>
        </p:nvSpPr>
        <p:spPr>
          <a:xfrm>
            <a:off x="1874756" y="6024034"/>
            <a:ext cx="784200" cy="3198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RIVERS</a:t>
            </a:r>
            <a:endParaRPr sz="1000" b="0" i="0" u="none" strike="noStrike" cap="none">
              <a:solidFill>
                <a:srgbClr val="434343"/>
              </a:solidFill>
              <a:latin typeface="Arial"/>
              <a:ea typeface="Arial"/>
              <a:cs typeface="Arial"/>
              <a:sym typeface="Arial"/>
            </a:endParaRPr>
          </a:p>
        </p:txBody>
      </p:sp>
      <p:sp>
        <p:nvSpPr>
          <p:cNvPr id="255" name="Google Shape;255;p5"/>
          <p:cNvSpPr/>
          <p:nvPr/>
        </p:nvSpPr>
        <p:spPr>
          <a:xfrm>
            <a:off x="1641583" y="6246892"/>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56" name="Google Shape;256;p5"/>
          <p:cNvSpPr/>
          <p:nvPr/>
        </p:nvSpPr>
        <p:spPr>
          <a:xfrm>
            <a:off x="5414550" y="1787761"/>
            <a:ext cx="257100" cy="275100"/>
          </a:xfrm>
          <a:prstGeom prst="ellipse">
            <a:avLst/>
          </a:prstGeom>
          <a:solidFill>
            <a:srgbClr val="C3B2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txBox="1"/>
          <p:nvPr/>
        </p:nvSpPr>
        <p:spPr>
          <a:xfrm>
            <a:off x="5611053" y="1700887"/>
            <a:ext cx="1276766" cy="466500"/>
          </a:xfrm>
          <a:prstGeom prst="rect">
            <a:avLst/>
          </a:prstGeom>
          <a:noFill/>
          <a:ln>
            <a:noFill/>
          </a:ln>
        </p:spPr>
        <p:txBody>
          <a:bodyPr spcFirstLastPara="1" wrap="square" lIns="121900" tIns="60925" rIns="121900" bIns="60925" anchor="t" anchorCtr="0">
            <a:noAutofit/>
          </a:bodyPr>
          <a:lstStyle/>
          <a:p>
            <a:pPr marL="0" marR="0" lvl="0" indent="0" algn="l" rtl="0">
              <a:lnSpc>
                <a:spcPct val="9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High prevalence (above 1.7%)</a:t>
            </a:r>
            <a:endParaRPr sz="1900" i="0" u="none" strike="noStrike" cap="none">
              <a:solidFill>
                <a:srgbClr val="434343"/>
              </a:solidFill>
            </a:endParaRPr>
          </a:p>
        </p:txBody>
      </p:sp>
      <p:sp>
        <p:nvSpPr>
          <p:cNvPr id="258" name="Google Shape;252;p5">
            <a:extLst>
              <a:ext uri="{FF2B5EF4-FFF2-40B4-BE49-F238E27FC236}">
                <a16:creationId xmlns:a16="http://schemas.microsoft.com/office/drawing/2014/main" id="{7E770611-88C3-3E48-97E2-E8E4AA3980EE}"/>
              </a:ext>
            </a:extLst>
          </p:cNvPr>
          <p:cNvSpPr txBox="1"/>
          <p:nvPr/>
        </p:nvSpPr>
        <p:spPr>
          <a:xfrm>
            <a:off x="1249590" y="5634364"/>
            <a:ext cx="10155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ea typeface="Calibri"/>
                <a:cs typeface="Calibri"/>
                <a:sym typeface="Calibri"/>
              </a:rPr>
              <a:t>DELTA</a:t>
            </a:r>
            <a:endParaRPr sz="1000"/>
          </a:p>
        </p:txBody>
      </p:sp>
      <p:sp>
        <p:nvSpPr>
          <p:cNvPr id="259" name="Google Shape;255;p5">
            <a:extLst>
              <a:ext uri="{FF2B5EF4-FFF2-40B4-BE49-F238E27FC236}">
                <a16:creationId xmlns:a16="http://schemas.microsoft.com/office/drawing/2014/main" id="{A564109A-151F-9245-81D2-D4585E4423CA}"/>
              </a:ext>
            </a:extLst>
          </p:cNvPr>
          <p:cNvSpPr/>
          <p:nvPr/>
        </p:nvSpPr>
        <p:spPr>
          <a:xfrm>
            <a:off x="1761368" y="5861909"/>
            <a:ext cx="118800" cy="118800"/>
          </a:xfrm>
          <a:prstGeom prst="rect">
            <a:avLst/>
          </a:prstGeom>
          <a:solidFill>
            <a:srgbClr val="999999"/>
          </a:solidFill>
          <a:ln>
            <a:noFill/>
          </a:ln>
        </p:spPr>
        <p:txBody>
          <a:bodyPr spcFirstLastPara="1" wrap="square" lIns="121900" tIns="60925" rIns="121900" bIns="60925" anchor="ctr" anchorCtr="0">
            <a:noAutofit/>
          </a:bodyPr>
          <a:lstStyle/>
          <a:p>
            <a:pPr algn="ctr">
              <a:buSzPts val="2400"/>
            </a:pPr>
            <a:endParaRPr sz="2400">
              <a:solidFill>
                <a:schemeClr val="lt1"/>
              </a:solidFill>
              <a:latin typeface="Calibri"/>
              <a:cs typeface="Calibri"/>
              <a:sym typeface="Calibri"/>
            </a:endParaRPr>
          </a:p>
        </p:txBody>
      </p:sp>
      <p:grpSp>
        <p:nvGrpSpPr>
          <p:cNvPr id="189" name="Google Shape;225;p5">
            <a:extLst>
              <a:ext uri="{FF2B5EF4-FFF2-40B4-BE49-F238E27FC236}">
                <a16:creationId xmlns:a16="http://schemas.microsoft.com/office/drawing/2014/main" id="{B4231580-8027-6244-825B-0F567BF1D66A}"/>
              </a:ext>
            </a:extLst>
          </p:cNvPr>
          <p:cNvGrpSpPr/>
          <p:nvPr/>
        </p:nvGrpSpPr>
        <p:grpSpPr>
          <a:xfrm>
            <a:off x="5835264" y="5601322"/>
            <a:ext cx="2321810" cy="328200"/>
            <a:chOff x="4980465" y="6146116"/>
            <a:chExt cx="2321810" cy="328200"/>
          </a:xfrm>
        </p:grpSpPr>
        <p:sp>
          <p:nvSpPr>
            <p:cNvPr id="260" name="Google Shape;226;p5">
              <a:extLst>
                <a:ext uri="{FF2B5EF4-FFF2-40B4-BE49-F238E27FC236}">
                  <a16:creationId xmlns:a16="http://schemas.microsoft.com/office/drawing/2014/main" id="{C0FEFAF7-CE26-7942-891E-B6808B8C8021}"/>
                </a:ext>
              </a:extLst>
            </p:cNvPr>
            <p:cNvSpPr txBox="1"/>
            <p:nvPr/>
          </p:nvSpPr>
          <p:spPr>
            <a:xfrm>
              <a:off x="5144375" y="6146116"/>
              <a:ext cx="21579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Population Council</a:t>
              </a:r>
              <a:endParaRPr sz="1900" i="0" u="none" strike="noStrike" cap="none">
                <a:solidFill>
                  <a:srgbClr val="434343"/>
                </a:solidFill>
              </a:endParaRPr>
            </a:p>
          </p:txBody>
        </p:sp>
        <p:sp>
          <p:nvSpPr>
            <p:cNvPr id="261" name="Google Shape;227;p5">
              <a:extLst>
                <a:ext uri="{FF2B5EF4-FFF2-40B4-BE49-F238E27FC236}">
                  <a16:creationId xmlns:a16="http://schemas.microsoft.com/office/drawing/2014/main" id="{EFEB8EC9-227C-8347-A9A4-EA698DFDCF93}"/>
                </a:ext>
              </a:extLst>
            </p:cNvPr>
            <p:cNvSpPr/>
            <p:nvPr/>
          </p:nvSpPr>
          <p:spPr>
            <a:xfrm>
              <a:off x="4980465" y="6201316"/>
              <a:ext cx="214200" cy="217800"/>
            </a:xfrm>
            <a:prstGeom prst="rect">
              <a:avLst/>
            </a:prstGeom>
            <a:solidFill>
              <a:schemeClr val="accent3">
                <a:lumMod val="75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62" name="Google Shape;225;p5">
            <a:extLst>
              <a:ext uri="{FF2B5EF4-FFF2-40B4-BE49-F238E27FC236}">
                <a16:creationId xmlns:a16="http://schemas.microsoft.com/office/drawing/2014/main" id="{3F118BE9-8C26-7D45-ABD8-F6D3A7F19E2D}"/>
              </a:ext>
            </a:extLst>
          </p:cNvPr>
          <p:cNvGrpSpPr/>
          <p:nvPr/>
        </p:nvGrpSpPr>
        <p:grpSpPr>
          <a:xfrm>
            <a:off x="5835264" y="5895696"/>
            <a:ext cx="2107610" cy="328200"/>
            <a:chOff x="4980465" y="6146116"/>
            <a:chExt cx="2107610" cy="328200"/>
          </a:xfrm>
        </p:grpSpPr>
        <p:sp>
          <p:nvSpPr>
            <p:cNvPr id="263" name="Google Shape;226;p5">
              <a:extLst>
                <a:ext uri="{FF2B5EF4-FFF2-40B4-BE49-F238E27FC236}">
                  <a16:creationId xmlns:a16="http://schemas.microsoft.com/office/drawing/2014/main" id="{A81E95AA-46B2-FA4B-86C1-C773B23462E4}"/>
                </a:ext>
              </a:extLst>
            </p:cNvPr>
            <p:cNvSpPr txBox="1"/>
            <p:nvPr/>
          </p:nvSpPr>
          <p:spPr>
            <a:xfrm>
              <a:off x="5144375" y="6146116"/>
              <a:ext cx="1943700" cy="328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a:solidFill>
                    <a:srgbClr val="434343"/>
                  </a:solidFill>
                  <a:latin typeface="Calibri"/>
                  <a:ea typeface="Calibri"/>
                  <a:cs typeface="Calibri"/>
                  <a:sym typeface="Calibri"/>
                </a:rPr>
                <a:t>Henry Jackson Foundation</a:t>
              </a:r>
              <a:endParaRPr sz="1900" i="0" u="none" strike="noStrike" cap="none">
                <a:solidFill>
                  <a:srgbClr val="434343"/>
                </a:solidFill>
              </a:endParaRPr>
            </a:p>
          </p:txBody>
        </p:sp>
        <p:sp>
          <p:nvSpPr>
            <p:cNvPr id="264" name="Google Shape;227;p5">
              <a:extLst>
                <a:ext uri="{FF2B5EF4-FFF2-40B4-BE49-F238E27FC236}">
                  <a16:creationId xmlns:a16="http://schemas.microsoft.com/office/drawing/2014/main" id="{0F803A86-1AC6-3C4C-A25A-E7E69E9EFB95}"/>
                </a:ext>
              </a:extLst>
            </p:cNvPr>
            <p:cNvSpPr/>
            <p:nvPr/>
          </p:nvSpPr>
          <p:spPr>
            <a:xfrm>
              <a:off x="4980465" y="6201316"/>
              <a:ext cx="214200" cy="217800"/>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8" name="Group 7">
            <a:extLst>
              <a:ext uri="{FF2B5EF4-FFF2-40B4-BE49-F238E27FC236}">
                <a16:creationId xmlns:a16="http://schemas.microsoft.com/office/drawing/2014/main" id="{D0B7EBC7-FC4E-9F4A-9629-62373E64B841}"/>
              </a:ext>
            </a:extLst>
          </p:cNvPr>
          <p:cNvGrpSpPr/>
          <p:nvPr/>
        </p:nvGrpSpPr>
        <p:grpSpPr>
          <a:xfrm>
            <a:off x="2659420" y="6246856"/>
            <a:ext cx="580458" cy="118872"/>
            <a:chOff x="2737849" y="6195063"/>
            <a:chExt cx="580458" cy="118872"/>
          </a:xfrm>
        </p:grpSpPr>
        <p:sp>
          <p:nvSpPr>
            <p:cNvPr id="194" name="Google Shape;194;p5"/>
            <p:cNvSpPr/>
            <p:nvPr/>
          </p:nvSpPr>
          <p:spPr>
            <a:xfrm>
              <a:off x="2737849" y="619509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95" name="Google Shape;195;p5"/>
            <p:cNvSpPr/>
            <p:nvPr/>
          </p:nvSpPr>
          <p:spPr>
            <a:xfrm>
              <a:off x="2891711" y="6195099"/>
              <a:ext cx="118800" cy="118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96" name="Google Shape;196;p5"/>
            <p:cNvSpPr/>
            <p:nvPr/>
          </p:nvSpPr>
          <p:spPr>
            <a:xfrm>
              <a:off x="3045573" y="6195099"/>
              <a:ext cx="118800" cy="1188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67" name="Google Shape;227;p5">
              <a:extLst>
                <a:ext uri="{FF2B5EF4-FFF2-40B4-BE49-F238E27FC236}">
                  <a16:creationId xmlns:a16="http://schemas.microsoft.com/office/drawing/2014/main" id="{99A211BB-70DB-AB45-9CE4-161D11DAD84D}"/>
                </a:ext>
              </a:extLst>
            </p:cNvPr>
            <p:cNvSpPr/>
            <p:nvPr/>
          </p:nvSpPr>
          <p:spPr>
            <a:xfrm>
              <a:off x="3199435" y="619506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68" name="Google Shape;168;p5">
            <a:extLst>
              <a:ext uri="{FF2B5EF4-FFF2-40B4-BE49-F238E27FC236}">
                <a16:creationId xmlns:a16="http://schemas.microsoft.com/office/drawing/2014/main" id="{5762B3F9-4487-5D42-AB81-738DB59D91B3}"/>
              </a:ext>
            </a:extLst>
          </p:cNvPr>
          <p:cNvSpPr txBox="1"/>
          <p:nvPr/>
        </p:nvSpPr>
        <p:spPr>
          <a:xfrm>
            <a:off x="1796656" y="5280285"/>
            <a:ext cx="876234" cy="238316"/>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ANAMBRA</a:t>
            </a:r>
            <a:endParaRPr sz="1000" b="0" i="0" u="none" strike="noStrike" cap="none">
              <a:solidFill>
                <a:srgbClr val="434343"/>
              </a:solidFill>
              <a:latin typeface="Arial"/>
              <a:ea typeface="Arial"/>
              <a:cs typeface="Arial"/>
              <a:sym typeface="Arial"/>
            </a:endParaRPr>
          </a:p>
        </p:txBody>
      </p:sp>
      <p:grpSp>
        <p:nvGrpSpPr>
          <p:cNvPr id="5" name="Group 4">
            <a:extLst>
              <a:ext uri="{FF2B5EF4-FFF2-40B4-BE49-F238E27FC236}">
                <a16:creationId xmlns:a16="http://schemas.microsoft.com/office/drawing/2014/main" id="{55173658-605C-664F-8BB4-0F9438987F08}"/>
              </a:ext>
            </a:extLst>
          </p:cNvPr>
          <p:cNvGrpSpPr/>
          <p:nvPr/>
        </p:nvGrpSpPr>
        <p:grpSpPr>
          <a:xfrm>
            <a:off x="2098799" y="5505635"/>
            <a:ext cx="271948" cy="118872"/>
            <a:chOff x="2103327" y="5395273"/>
            <a:chExt cx="271948" cy="118872"/>
          </a:xfrm>
        </p:grpSpPr>
        <p:sp>
          <p:nvSpPr>
            <p:cNvPr id="269" name="Google Shape;191;p5">
              <a:extLst>
                <a:ext uri="{FF2B5EF4-FFF2-40B4-BE49-F238E27FC236}">
                  <a16:creationId xmlns:a16="http://schemas.microsoft.com/office/drawing/2014/main" id="{8A2D7561-36A3-9D49-A044-56C6D0312205}"/>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0" name="Google Shape;227;p5">
              <a:extLst>
                <a:ext uri="{FF2B5EF4-FFF2-40B4-BE49-F238E27FC236}">
                  <a16:creationId xmlns:a16="http://schemas.microsoft.com/office/drawing/2014/main" id="{B7C2450F-464D-D749-858C-8B4DEDBB64FC}"/>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71" name="Google Shape;227;p5">
            <a:extLst>
              <a:ext uri="{FF2B5EF4-FFF2-40B4-BE49-F238E27FC236}">
                <a16:creationId xmlns:a16="http://schemas.microsoft.com/office/drawing/2014/main" id="{A7F52BB2-9250-B94E-828F-BC96278D00F1}"/>
              </a:ext>
            </a:extLst>
          </p:cNvPr>
          <p:cNvSpPr/>
          <p:nvPr/>
        </p:nvSpPr>
        <p:spPr>
          <a:xfrm>
            <a:off x="3389190" y="3415235"/>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2" name="Google Shape;227;p5">
            <a:extLst>
              <a:ext uri="{FF2B5EF4-FFF2-40B4-BE49-F238E27FC236}">
                <a16:creationId xmlns:a16="http://schemas.microsoft.com/office/drawing/2014/main" id="{BE42A1C0-E969-A44B-8059-0D52EDD02B9A}"/>
              </a:ext>
            </a:extLst>
          </p:cNvPr>
          <p:cNvSpPr/>
          <p:nvPr/>
        </p:nvSpPr>
        <p:spPr>
          <a:xfrm>
            <a:off x="3017962" y="493585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3" name="Google Shape;227;p5">
            <a:extLst>
              <a:ext uri="{FF2B5EF4-FFF2-40B4-BE49-F238E27FC236}">
                <a16:creationId xmlns:a16="http://schemas.microsoft.com/office/drawing/2014/main" id="{991E68B6-C781-AA4A-ABF6-033540889EB0}"/>
              </a:ext>
            </a:extLst>
          </p:cNvPr>
          <p:cNvSpPr/>
          <p:nvPr/>
        </p:nvSpPr>
        <p:spPr>
          <a:xfrm>
            <a:off x="4893653" y="2393431"/>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A83AE59D-CD2C-B444-A8F5-ABB5F0963274}"/>
              </a:ext>
            </a:extLst>
          </p:cNvPr>
          <p:cNvGrpSpPr/>
          <p:nvPr/>
        </p:nvGrpSpPr>
        <p:grpSpPr>
          <a:xfrm>
            <a:off x="3125663" y="5675107"/>
            <a:ext cx="578625" cy="118872"/>
            <a:chOff x="3203175" y="5564745"/>
            <a:chExt cx="578625" cy="118872"/>
          </a:xfrm>
        </p:grpSpPr>
        <p:sp>
          <p:nvSpPr>
            <p:cNvPr id="198" name="Google Shape;198;p5"/>
            <p:cNvSpPr/>
            <p:nvPr/>
          </p:nvSpPr>
          <p:spPr>
            <a:xfrm>
              <a:off x="3203175" y="5564781"/>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99" name="Google Shape;199;p5"/>
            <p:cNvSpPr/>
            <p:nvPr/>
          </p:nvSpPr>
          <p:spPr>
            <a:xfrm>
              <a:off x="3356426" y="5564781"/>
              <a:ext cx="118800" cy="118800"/>
            </a:xfrm>
            <a:prstGeom prst="rect">
              <a:avLst/>
            </a:prstGeom>
            <a:solidFill>
              <a:srgbClr val="59C3B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0" name="Google Shape;200;p5"/>
            <p:cNvSpPr/>
            <p:nvPr/>
          </p:nvSpPr>
          <p:spPr>
            <a:xfrm>
              <a:off x="3509677" y="5564781"/>
              <a:ext cx="118800" cy="1188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4" name="Google Shape;227;p5">
              <a:extLst>
                <a:ext uri="{FF2B5EF4-FFF2-40B4-BE49-F238E27FC236}">
                  <a16:creationId xmlns:a16="http://schemas.microsoft.com/office/drawing/2014/main" id="{B022696D-795B-0E42-85E0-8495B57D9736}"/>
                </a:ext>
              </a:extLst>
            </p:cNvPr>
            <p:cNvSpPr/>
            <p:nvPr/>
          </p:nvSpPr>
          <p:spPr>
            <a:xfrm>
              <a:off x="3662928" y="5564745"/>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75" name="Google Shape;227;p5">
            <a:extLst>
              <a:ext uri="{FF2B5EF4-FFF2-40B4-BE49-F238E27FC236}">
                <a16:creationId xmlns:a16="http://schemas.microsoft.com/office/drawing/2014/main" id="{74A9788F-0A88-C342-9260-050027E04236}"/>
              </a:ext>
            </a:extLst>
          </p:cNvPr>
          <p:cNvSpPr/>
          <p:nvPr/>
        </p:nvSpPr>
        <p:spPr>
          <a:xfrm>
            <a:off x="1607512" y="58618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78" name="Google Shape;168;p5">
            <a:extLst>
              <a:ext uri="{FF2B5EF4-FFF2-40B4-BE49-F238E27FC236}">
                <a16:creationId xmlns:a16="http://schemas.microsoft.com/office/drawing/2014/main" id="{C1C74575-2AB3-E54E-A589-B61017C0B01E}"/>
              </a:ext>
            </a:extLst>
          </p:cNvPr>
          <p:cNvSpPr txBox="1"/>
          <p:nvPr/>
        </p:nvSpPr>
        <p:spPr>
          <a:xfrm>
            <a:off x="2018315" y="4932153"/>
            <a:ext cx="876234" cy="238316"/>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a:solidFill>
                  <a:srgbClr val="434343"/>
                </a:solidFill>
                <a:latin typeface="Calibri"/>
                <a:cs typeface="Calibri"/>
                <a:sym typeface="Calibri"/>
              </a:rPr>
              <a:t>ENUGU</a:t>
            </a:r>
            <a:endParaRPr sz="1000" b="0" i="0" u="none" strike="noStrike" cap="none">
              <a:solidFill>
                <a:srgbClr val="434343"/>
              </a:solidFill>
              <a:latin typeface="Arial"/>
              <a:ea typeface="Arial"/>
              <a:cs typeface="Arial"/>
              <a:sym typeface="Arial"/>
            </a:endParaRPr>
          </a:p>
        </p:txBody>
      </p:sp>
      <p:sp>
        <p:nvSpPr>
          <p:cNvPr id="279" name="Google Shape;227;p5">
            <a:extLst>
              <a:ext uri="{FF2B5EF4-FFF2-40B4-BE49-F238E27FC236}">
                <a16:creationId xmlns:a16="http://schemas.microsoft.com/office/drawing/2014/main" id="{1819C4E3-13BB-F742-A378-1F5BCA1EFE2A}"/>
              </a:ext>
            </a:extLst>
          </p:cNvPr>
          <p:cNvSpPr/>
          <p:nvPr/>
        </p:nvSpPr>
        <p:spPr>
          <a:xfrm>
            <a:off x="2236724" y="4199622"/>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0" name="Google Shape;174;p5">
            <a:extLst>
              <a:ext uri="{FF2B5EF4-FFF2-40B4-BE49-F238E27FC236}">
                <a16:creationId xmlns:a16="http://schemas.microsoft.com/office/drawing/2014/main" id="{467475F5-00CE-EC40-A7FD-28CF0251E0D4}"/>
              </a:ext>
            </a:extLst>
          </p:cNvPr>
          <p:cNvSpPr txBox="1"/>
          <p:nvPr/>
        </p:nvSpPr>
        <p:spPr>
          <a:xfrm>
            <a:off x="2014190" y="5622954"/>
            <a:ext cx="480620" cy="23757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IMO</a:t>
            </a:r>
            <a:endParaRPr sz="1000" b="0" i="0" u="none" strike="noStrike" cap="none">
              <a:solidFill>
                <a:srgbClr val="434343"/>
              </a:solidFill>
              <a:latin typeface="Arial"/>
              <a:ea typeface="Arial"/>
              <a:cs typeface="Arial"/>
              <a:sym typeface="Arial"/>
            </a:endParaRPr>
          </a:p>
        </p:txBody>
      </p:sp>
      <p:sp>
        <p:nvSpPr>
          <p:cNvPr id="282" name="Google Shape;177;p5">
            <a:extLst>
              <a:ext uri="{FF2B5EF4-FFF2-40B4-BE49-F238E27FC236}">
                <a16:creationId xmlns:a16="http://schemas.microsoft.com/office/drawing/2014/main" id="{9A2405E3-174A-684E-BF6E-5B90FD819A94}"/>
              </a:ext>
            </a:extLst>
          </p:cNvPr>
          <p:cNvSpPr txBox="1"/>
          <p:nvPr/>
        </p:nvSpPr>
        <p:spPr>
          <a:xfrm>
            <a:off x="2017425" y="3071413"/>
            <a:ext cx="10155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KADUNA</a:t>
            </a:r>
            <a:endParaRPr sz="1000" b="0" i="0" u="none" strike="noStrike" cap="none">
              <a:solidFill>
                <a:srgbClr val="434343"/>
              </a:solidFill>
              <a:latin typeface="Arial"/>
              <a:ea typeface="Arial"/>
              <a:cs typeface="Arial"/>
              <a:sym typeface="Arial"/>
            </a:endParaRPr>
          </a:p>
        </p:txBody>
      </p:sp>
      <p:grpSp>
        <p:nvGrpSpPr>
          <p:cNvPr id="2" name="Group 1">
            <a:extLst>
              <a:ext uri="{FF2B5EF4-FFF2-40B4-BE49-F238E27FC236}">
                <a16:creationId xmlns:a16="http://schemas.microsoft.com/office/drawing/2014/main" id="{1556CE86-BD16-D142-8216-BD775E0B0AE8}"/>
              </a:ext>
            </a:extLst>
          </p:cNvPr>
          <p:cNvGrpSpPr/>
          <p:nvPr/>
        </p:nvGrpSpPr>
        <p:grpSpPr>
          <a:xfrm>
            <a:off x="2798581" y="2731655"/>
            <a:ext cx="268931" cy="118872"/>
            <a:chOff x="2795849" y="2606316"/>
            <a:chExt cx="268931" cy="118872"/>
          </a:xfrm>
        </p:grpSpPr>
        <p:sp>
          <p:nvSpPr>
            <p:cNvPr id="188" name="Google Shape;188;p5"/>
            <p:cNvSpPr/>
            <p:nvPr/>
          </p:nvSpPr>
          <p:spPr>
            <a:xfrm>
              <a:off x="2795849" y="2606352"/>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4" name="Google Shape;227;p5">
              <a:extLst>
                <a:ext uri="{FF2B5EF4-FFF2-40B4-BE49-F238E27FC236}">
                  <a16:creationId xmlns:a16="http://schemas.microsoft.com/office/drawing/2014/main" id="{6C6980CB-76B1-E54D-A1F4-214B440E072C}"/>
                </a:ext>
              </a:extLst>
            </p:cNvPr>
            <p:cNvSpPr/>
            <p:nvPr/>
          </p:nvSpPr>
          <p:spPr>
            <a:xfrm>
              <a:off x="2945908" y="2606316"/>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6" name="Group 5">
            <a:extLst>
              <a:ext uri="{FF2B5EF4-FFF2-40B4-BE49-F238E27FC236}">
                <a16:creationId xmlns:a16="http://schemas.microsoft.com/office/drawing/2014/main" id="{64B3382F-A959-1E40-9CA4-C58F99963AA3}"/>
              </a:ext>
            </a:extLst>
          </p:cNvPr>
          <p:cNvGrpSpPr/>
          <p:nvPr/>
        </p:nvGrpSpPr>
        <p:grpSpPr>
          <a:xfrm>
            <a:off x="520214" y="5439795"/>
            <a:ext cx="701904" cy="118872"/>
            <a:chOff x="434304" y="5338059"/>
            <a:chExt cx="701904" cy="118872"/>
          </a:xfrm>
        </p:grpSpPr>
        <p:sp>
          <p:nvSpPr>
            <p:cNvPr id="246" name="Google Shape;246;p5"/>
            <p:cNvSpPr/>
            <p:nvPr/>
          </p:nvSpPr>
          <p:spPr>
            <a:xfrm>
              <a:off x="728584" y="5338095"/>
              <a:ext cx="118800" cy="1188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7" name="Google Shape;247;p5"/>
            <p:cNvSpPr/>
            <p:nvPr/>
          </p:nvSpPr>
          <p:spPr>
            <a:xfrm>
              <a:off x="872995" y="5338095"/>
              <a:ext cx="118800" cy="118800"/>
            </a:xfrm>
            <a:prstGeom prst="rect">
              <a:avLst/>
            </a:prstGeom>
            <a:solidFill>
              <a:srgbClr val="93B3D7"/>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8" name="Google Shape;248;p5"/>
            <p:cNvSpPr/>
            <p:nvPr/>
          </p:nvSpPr>
          <p:spPr>
            <a:xfrm>
              <a:off x="1017408" y="5338095"/>
              <a:ext cx="118800" cy="118800"/>
            </a:xfrm>
            <a:prstGeom prst="rect">
              <a:avLst/>
            </a:prstGeom>
            <a:solidFill>
              <a:srgbClr val="93C47D"/>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66" name="Google Shape;227;p5">
              <a:extLst>
                <a:ext uri="{FF2B5EF4-FFF2-40B4-BE49-F238E27FC236}">
                  <a16:creationId xmlns:a16="http://schemas.microsoft.com/office/drawing/2014/main" id="{CE7E0AF6-2185-0C4B-95EE-FD5FE54061B7}"/>
                </a:ext>
              </a:extLst>
            </p:cNvPr>
            <p:cNvSpPr/>
            <p:nvPr/>
          </p:nvSpPr>
          <p:spPr>
            <a:xfrm>
              <a:off x="578787" y="5338059"/>
              <a:ext cx="118872" cy="118872"/>
            </a:xfrm>
            <a:prstGeom prst="rect">
              <a:avLst/>
            </a:prstGeom>
            <a:solidFill>
              <a:schemeClr val="accent3">
                <a:lumMod val="75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5" name="Google Shape;227;p5">
              <a:extLst>
                <a:ext uri="{FF2B5EF4-FFF2-40B4-BE49-F238E27FC236}">
                  <a16:creationId xmlns:a16="http://schemas.microsoft.com/office/drawing/2014/main" id="{5672FE95-CDEC-D244-ACB8-294594B98A34}"/>
                </a:ext>
              </a:extLst>
            </p:cNvPr>
            <p:cNvSpPr/>
            <p:nvPr/>
          </p:nvSpPr>
          <p:spPr>
            <a:xfrm>
              <a:off x="434304" y="5338059"/>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286" name="Google Shape;227;p5">
            <a:extLst>
              <a:ext uri="{FF2B5EF4-FFF2-40B4-BE49-F238E27FC236}">
                <a16:creationId xmlns:a16="http://schemas.microsoft.com/office/drawing/2014/main" id="{74051460-B48F-8240-869A-5ED28593F714}"/>
              </a:ext>
            </a:extLst>
          </p:cNvPr>
          <p:cNvSpPr/>
          <p:nvPr/>
        </p:nvSpPr>
        <p:spPr>
          <a:xfrm>
            <a:off x="543982" y="500331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7" name="Google Shape;227;p5">
            <a:extLst>
              <a:ext uri="{FF2B5EF4-FFF2-40B4-BE49-F238E27FC236}">
                <a16:creationId xmlns:a16="http://schemas.microsoft.com/office/drawing/2014/main" id="{CA4D66FA-C4D3-E84F-BB02-50F7E0364F3F}"/>
              </a:ext>
            </a:extLst>
          </p:cNvPr>
          <p:cNvSpPr/>
          <p:nvPr/>
        </p:nvSpPr>
        <p:spPr>
          <a:xfrm>
            <a:off x="611307" y="4538364"/>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8" name="Google Shape;227;p5">
            <a:extLst>
              <a:ext uri="{FF2B5EF4-FFF2-40B4-BE49-F238E27FC236}">
                <a16:creationId xmlns:a16="http://schemas.microsoft.com/office/drawing/2014/main" id="{A9A14AE8-A9C4-034F-8713-A193E2934EB9}"/>
              </a:ext>
            </a:extLst>
          </p:cNvPr>
          <p:cNvSpPr/>
          <p:nvPr/>
        </p:nvSpPr>
        <p:spPr>
          <a:xfrm>
            <a:off x="3470202" y="4017759"/>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nvGrpSpPr>
          <p:cNvPr id="7" name="Group 6">
            <a:extLst>
              <a:ext uri="{FF2B5EF4-FFF2-40B4-BE49-F238E27FC236}">
                <a16:creationId xmlns:a16="http://schemas.microsoft.com/office/drawing/2014/main" id="{C38933DD-4F95-D44C-BEF2-2AC601771AA6}"/>
              </a:ext>
            </a:extLst>
          </p:cNvPr>
          <p:cNvGrpSpPr/>
          <p:nvPr/>
        </p:nvGrpSpPr>
        <p:grpSpPr>
          <a:xfrm>
            <a:off x="2050190" y="6246856"/>
            <a:ext cx="413590" cy="118872"/>
            <a:chOff x="2042842" y="6165845"/>
            <a:chExt cx="413590" cy="118872"/>
          </a:xfrm>
        </p:grpSpPr>
        <p:sp>
          <p:nvSpPr>
            <p:cNvPr id="254" name="Google Shape;254;p5"/>
            <p:cNvSpPr/>
            <p:nvPr/>
          </p:nvSpPr>
          <p:spPr>
            <a:xfrm>
              <a:off x="2042842" y="6165881"/>
              <a:ext cx="118800" cy="118800"/>
            </a:xfrm>
            <a:prstGeom prst="rect">
              <a:avLst/>
            </a:prstGeom>
            <a:solidFill>
              <a:srgbClr val="F48D8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65" name="Google Shape;227;p5">
              <a:extLst>
                <a:ext uri="{FF2B5EF4-FFF2-40B4-BE49-F238E27FC236}">
                  <a16:creationId xmlns:a16="http://schemas.microsoft.com/office/drawing/2014/main" id="{54BB1358-7799-4041-B08C-B637B591E89F}"/>
                </a:ext>
              </a:extLst>
            </p:cNvPr>
            <p:cNvSpPr/>
            <p:nvPr/>
          </p:nvSpPr>
          <p:spPr>
            <a:xfrm>
              <a:off x="2337560" y="6165845"/>
              <a:ext cx="118872" cy="118872"/>
            </a:xfrm>
            <a:prstGeom prst="rect">
              <a:avLst/>
            </a:prstGeom>
            <a:solidFill>
              <a:schemeClr val="accent3">
                <a:lumMod val="75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89" name="Google Shape;227;p5">
              <a:extLst>
                <a:ext uri="{FF2B5EF4-FFF2-40B4-BE49-F238E27FC236}">
                  <a16:creationId xmlns:a16="http://schemas.microsoft.com/office/drawing/2014/main" id="{9D2B46A7-1EB2-A14A-8B37-6FAC8F93176A}"/>
                </a:ext>
              </a:extLst>
            </p:cNvPr>
            <p:cNvSpPr/>
            <p:nvPr/>
          </p:nvSpPr>
          <p:spPr>
            <a:xfrm>
              <a:off x="2190165" y="6165845"/>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1F6AB948-AB18-914B-870E-7C31A12549B4}"/>
              </a:ext>
            </a:extLst>
          </p:cNvPr>
          <p:cNvGrpSpPr/>
          <p:nvPr/>
        </p:nvGrpSpPr>
        <p:grpSpPr>
          <a:xfrm>
            <a:off x="1465251" y="1991942"/>
            <a:ext cx="273367" cy="118872"/>
            <a:chOff x="1379198" y="1925533"/>
            <a:chExt cx="273367" cy="118872"/>
          </a:xfrm>
        </p:grpSpPr>
        <p:sp>
          <p:nvSpPr>
            <p:cNvPr id="206" name="Google Shape;206;p5"/>
            <p:cNvSpPr/>
            <p:nvPr/>
          </p:nvSpPr>
          <p:spPr>
            <a:xfrm>
              <a:off x="1533765" y="1925569"/>
              <a:ext cx="118800" cy="118800"/>
            </a:xfrm>
            <a:prstGeom prst="rect">
              <a:avLst/>
            </a:prstGeom>
            <a:solidFill>
              <a:srgbClr val="56435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0" name="Google Shape;227;p5">
              <a:extLst>
                <a:ext uri="{FF2B5EF4-FFF2-40B4-BE49-F238E27FC236}">
                  <a16:creationId xmlns:a16="http://schemas.microsoft.com/office/drawing/2014/main" id="{87100C42-490D-B94D-8593-1143906B9CFF}"/>
                </a:ext>
              </a:extLst>
            </p:cNvPr>
            <p:cNvSpPr/>
            <p:nvPr/>
          </p:nvSpPr>
          <p:spPr>
            <a:xfrm>
              <a:off x="1379198" y="192553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193" name="Group 192">
            <a:extLst>
              <a:ext uri="{FF2B5EF4-FFF2-40B4-BE49-F238E27FC236}">
                <a16:creationId xmlns:a16="http://schemas.microsoft.com/office/drawing/2014/main" id="{00282B9D-CC74-4843-8FDD-6837AF5B678E}"/>
              </a:ext>
            </a:extLst>
          </p:cNvPr>
          <p:cNvGrpSpPr/>
          <p:nvPr/>
        </p:nvGrpSpPr>
        <p:grpSpPr>
          <a:xfrm>
            <a:off x="2118526" y="5828107"/>
            <a:ext cx="271948" cy="118872"/>
            <a:chOff x="2103327" y="5395273"/>
            <a:chExt cx="271948" cy="118872"/>
          </a:xfrm>
        </p:grpSpPr>
        <p:sp>
          <p:nvSpPr>
            <p:cNvPr id="197" name="Google Shape;191;p5">
              <a:extLst>
                <a:ext uri="{FF2B5EF4-FFF2-40B4-BE49-F238E27FC236}">
                  <a16:creationId xmlns:a16="http://schemas.microsoft.com/office/drawing/2014/main" id="{E75B18D7-F090-C943-84EE-230185DC26FB}"/>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44" name="Google Shape;227;p5">
              <a:extLst>
                <a:ext uri="{FF2B5EF4-FFF2-40B4-BE49-F238E27FC236}">
                  <a16:creationId xmlns:a16="http://schemas.microsoft.com/office/drawing/2014/main" id="{C8BE826F-DFC5-C847-B805-21A4021A5668}"/>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91" name="Group 290">
            <a:extLst>
              <a:ext uri="{FF2B5EF4-FFF2-40B4-BE49-F238E27FC236}">
                <a16:creationId xmlns:a16="http://schemas.microsoft.com/office/drawing/2014/main" id="{570D18EC-B101-774A-95D1-A48A96B77881}"/>
              </a:ext>
            </a:extLst>
          </p:cNvPr>
          <p:cNvGrpSpPr/>
          <p:nvPr/>
        </p:nvGrpSpPr>
        <p:grpSpPr>
          <a:xfrm>
            <a:off x="1829235" y="5135378"/>
            <a:ext cx="271948" cy="118872"/>
            <a:chOff x="2103327" y="5395273"/>
            <a:chExt cx="271948" cy="118872"/>
          </a:xfrm>
        </p:grpSpPr>
        <p:sp>
          <p:nvSpPr>
            <p:cNvPr id="292" name="Google Shape;191;p5">
              <a:extLst>
                <a:ext uri="{FF2B5EF4-FFF2-40B4-BE49-F238E27FC236}">
                  <a16:creationId xmlns:a16="http://schemas.microsoft.com/office/drawing/2014/main" id="{3A8D8E2A-A81B-054E-87D5-D914EACD9FF2}"/>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3" name="Google Shape;227;p5">
              <a:extLst>
                <a:ext uri="{FF2B5EF4-FFF2-40B4-BE49-F238E27FC236}">
                  <a16:creationId xmlns:a16="http://schemas.microsoft.com/office/drawing/2014/main" id="{B8CC3CA7-AD12-EF4B-8741-CA84A8715A5A}"/>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94" name="Group 293">
            <a:extLst>
              <a:ext uri="{FF2B5EF4-FFF2-40B4-BE49-F238E27FC236}">
                <a16:creationId xmlns:a16="http://schemas.microsoft.com/office/drawing/2014/main" id="{68BA2395-C560-9445-AE07-9120A42E382D}"/>
              </a:ext>
            </a:extLst>
          </p:cNvPr>
          <p:cNvGrpSpPr/>
          <p:nvPr/>
        </p:nvGrpSpPr>
        <p:grpSpPr>
          <a:xfrm>
            <a:off x="2303372" y="5152308"/>
            <a:ext cx="271948" cy="118872"/>
            <a:chOff x="2103327" y="5395273"/>
            <a:chExt cx="271948" cy="118872"/>
          </a:xfrm>
        </p:grpSpPr>
        <p:sp>
          <p:nvSpPr>
            <p:cNvPr id="295" name="Google Shape;191;p5">
              <a:extLst>
                <a:ext uri="{FF2B5EF4-FFF2-40B4-BE49-F238E27FC236}">
                  <a16:creationId xmlns:a16="http://schemas.microsoft.com/office/drawing/2014/main" id="{B8BDE0E5-2ECB-3345-B469-EF98EF42F65F}"/>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6" name="Google Shape;227;p5">
              <a:extLst>
                <a:ext uri="{FF2B5EF4-FFF2-40B4-BE49-F238E27FC236}">
                  <a16:creationId xmlns:a16="http://schemas.microsoft.com/office/drawing/2014/main" id="{AB8EFBD6-A99C-2443-9567-DE463B4892AA}"/>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grpSp>
        <p:nvGrpSpPr>
          <p:cNvPr id="297" name="Group 296">
            <a:extLst>
              <a:ext uri="{FF2B5EF4-FFF2-40B4-BE49-F238E27FC236}">
                <a16:creationId xmlns:a16="http://schemas.microsoft.com/office/drawing/2014/main" id="{C628B5BE-F4D1-BE4D-B9F0-501436109EBB}"/>
              </a:ext>
            </a:extLst>
          </p:cNvPr>
          <p:cNvGrpSpPr/>
          <p:nvPr/>
        </p:nvGrpSpPr>
        <p:grpSpPr>
          <a:xfrm>
            <a:off x="2373000" y="3297954"/>
            <a:ext cx="271948" cy="118872"/>
            <a:chOff x="2103327" y="5395273"/>
            <a:chExt cx="271948" cy="118872"/>
          </a:xfrm>
        </p:grpSpPr>
        <p:sp>
          <p:nvSpPr>
            <p:cNvPr id="298" name="Google Shape;191;p5">
              <a:extLst>
                <a:ext uri="{FF2B5EF4-FFF2-40B4-BE49-F238E27FC236}">
                  <a16:creationId xmlns:a16="http://schemas.microsoft.com/office/drawing/2014/main" id="{0FF426A0-151A-A44F-871D-AB892CC78EE0}"/>
                </a:ext>
              </a:extLst>
            </p:cNvPr>
            <p:cNvSpPr/>
            <p:nvPr/>
          </p:nvSpPr>
          <p:spPr>
            <a:xfrm>
              <a:off x="2256475" y="539530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99" name="Google Shape;227;p5">
              <a:extLst>
                <a:ext uri="{FF2B5EF4-FFF2-40B4-BE49-F238E27FC236}">
                  <a16:creationId xmlns:a16="http://schemas.microsoft.com/office/drawing/2014/main" id="{BB3647C2-F6E4-7349-AE9F-5FDC3305DCF2}"/>
                </a:ext>
              </a:extLst>
            </p:cNvPr>
            <p:cNvSpPr/>
            <p:nvPr/>
          </p:nvSpPr>
          <p:spPr>
            <a:xfrm>
              <a:off x="2103327" y="5395273"/>
              <a:ext cx="118872" cy="118872"/>
            </a:xfrm>
            <a:prstGeom prst="rect">
              <a:avLst/>
            </a:prstGeom>
            <a:solidFill>
              <a:schemeClr val="bg2">
                <a:lumMod val="60000"/>
                <a:lumOff val="40000"/>
              </a:scheme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
        <p:nvSpPr>
          <p:cNvPr id="300" name="Google Shape;255;p5">
            <a:extLst>
              <a:ext uri="{FF2B5EF4-FFF2-40B4-BE49-F238E27FC236}">
                <a16:creationId xmlns:a16="http://schemas.microsoft.com/office/drawing/2014/main" id="{42ABC7DC-234B-FE4A-A7C0-67726FCB1E71}"/>
              </a:ext>
            </a:extLst>
          </p:cNvPr>
          <p:cNvSpPr/>
          <p:nvPr/>
        </p:nvSpPr>
        <p:spPr>
          <a:xfrm>
            <a:off x="897360" y="4538400"/>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01" name="Google Shape;173;p5">
            <a:extLst>
              <a:ext uri="{FF2B5EF4-FFF2-40B4-BE49-F238E27FC236}">
                <a16:creationId xmlns:a16="http://schemas.microsoft.com/office/drawing/2014/main" id="{2522449E-9EBE-4747-8EAF-E1A1148A2FCF}"/>
              </a:ext>
            </a:extLst>
          </p:cNvPr>
          <p:cNvSpPr txBox="1"/>
          <p:nvPr/>
        </p:nvSpPr>
        <p:spPr>
          <a:xfrm>
            <a:off x="3240479" y="4371905"/>
            <a:ext cx="10728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TARABA</a:t>
            </a:r>
            <a:endParaRPr sz="1000" b="0" i="0" u="none" strike="noStrike" cap="none">
              <a:solidFill>
                <a:srgbClr val="434343"/>
              </a:solidFill>
              <a:latin typeface="Arial"/>
              <a:ea typeface="Arial"/>
              <a:cs typeface="Arial"/>
              <a:sym typeface="Arial"/>
            </a:endParaRPr>
          </a:p>
        </p:txBody>
      </p:sp>
      <p:sp>
        <p:nvSpPr>
          <p:cNvPr id="302" name="Google Shape;255;p5">
            <a:extLst>
              <a:ext uri="{FF2B5EF4-FFF2-40B4-BE49-F238E27FC236}">
                <a16:creationId xmlns:a16="http://schemas.microsoft.com/office/drawing/2014/main" id="{9F3BC3BA-96F8-1946-9FC2-01F97E812EC7}"/>
              </a:ext>
            </a:extLst>
          </p:cNvPr>
          <p:cNvSpPr/>
          <p:nvPr/>
        </p:nvSpPr>
        <p:spPr>
          <a:xfrm>
            <a:off x="3699822" y="458704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03" name="Google Shape;173;p5">
            <a:extLst>
              <a:ext uri="{FF2B5EF4-FFF2-40B4-BE49-F238E27FC236}">
                <a16:creationId xmlns:a16="http://schemas.microsoft.com/office/drawing/2014/main" id="{7DE51924-320F-6940-9078-3856F715F019}"/>
              </a:ext>
            </a:extLst>
          </p:cNvPr>
          <p:cNvSpPr txBox="1"/>
          <p:nvPr/>
        </p:nvSpPr>
        <p:spPr>
          <a:xfrm>
            <a:off x="3566605" y="3304457"/>
            <a:ext cx="1072800" cy="226072"/>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GOMBE</a:t>
            </a:r>
            <a:endParaRPr sz="1000" b="0" i="0" u="none" strike="noStrike" cap="none">
              <a:solidFill>
                <a:srgbClr val="434343"/>
              </a:solidFill>
              <a:latin typeface="Arial"/>
              <a:ea typeface="Arial"/>
              <a:cs typeface="Arial"/>
              <a:sym typeface="Arial"/>
            </a:endParaRPr>
          </a:p>
        </p:txBody>
      </p:sp>
      <p:sp>
        <p:nvSpPr>
          <p:cNvPr id="304" name="Google Shape;192;p5">
            <a:extLst>
              <a:ext uri="{FF2B5EF4-FFF2-40B4-BE49-F238E27FC236}">
                <a16:creationId xmlns:a16="http://schemas.microsoft.com/office/drawing/2014/main" id="{9BDF46C6-8BC3-DF46-AFF5-B0259780BCD7}"/>
              </a:ext>
            </a:extLst>
          </p:cNvPr>
          <p:cNvSpPr/>
          <p:nvPr/>
        </p:nvSpPr>
        <p:spPr>
          <a:xfrm>
            <a:off x="4043605" y="3533973"/>
            <a:ext cx="118800" cy="118800"/>
          </a:xfrm>
          <a:prstGeom prst="rect">
            <a:avLst/>
          </a:prstGeom>
          <a:solidFill>
            <a:srgbClr val="577F9F"/>
          </a:solidFill>
          <a:ln>
            <a:noFill/>
          </a:ln>
        </p:spPr>
        <p:txBody>
          <a:bodyPr spcFirstLastPara="1" wrap="square" lIns="121900" tIns="60925" rIns="121900" bIns="60925" anchor="ctr" anchorCtr="0">
            <a:noAutofit/>
          </a:bodyPr>
          <a:lstStyle/>
          <a:p>
            <a:pPr algn="ctr">
              <a:buSzPts val="2400"/>
            </a:pPr>
            <a:endParaRPr sz="2400">
              <a:solidFill>
                <a:schemeClr val="lt1"/>
              </a:solidFill>
              <a:latin typeface="Calibri"/>
              <a:cs typeface="Calibri"/>
              <a:sym typeface="Calibri"/>
            </a:endParaRPr>
          </a:p>
        </p:txBody>
      </p:sp>
      <p:sp>
        <p:nvSpPr>
          <p:cNvPr id="305" name="Google Shape;173;p5">
            <a:extLst>
              <a:ext uri="{FF2B5EF4-FFF2-40B4-BE49-F238E27FC236}">
                <a16:creationId xmlns:a16="http://schemas.microsoft.com/office/drawing/2014/main" id="{E5D3E5BC-CA0F-394C-AEB1-E5E3CF7BA509}"/>
              </a:ext>
            </a:extLst>
          </p:cNvPr>
          <p:cNvSpPr txBox="1"/>
          <p:nvPr/>
        </p:nvSpPr>
        <p:spPr>
          <a:xfrm>
            <a:off x="2106528" y="5574485"/>
            <a:ext cx="1072800" cy="3282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000" b="1" i="0" u="none" strike="noStrike" cap="none">
                <a:solidFill>
                  <a:srgbClr val="434343"/>
                </a:solidFill>
                <a:latin typeface="Calibri"/>
                <a:ea typeface="Calibri"/>
                <a:cs typeface="Calibri"/>
                <a:sym typeface="Calibri"/>
              </a:rPr>
              <a:t>ABIA</a:t>
            </a:r>
            <a:endParaRPr sz="1000" b="0" i="0" u="none" strike="noStrike" cap="none">
              <a:solidFill>
                <a:srgbClr val="434343"/>
              </a:solidFill>
              <a:latin typeface="Arial"/>
              <a:ea typeface="Arial"/>
              <a:cs typeface="Arial"/>
              <a:sym typeface="Arial"/>
            </a:endParaRPr>
          </a:p>
        </p:txBody>
      </p:sp>
      <p:sp>
        <p:nvSpPr>
          <p:cNvPr id="306" name="Google Shape;255;p5">
            <a:extLst>
              <a:ext uri="{FF2B5EF4-FFF2-40B4-BE49-F238E27FC236}">
                <a16:creationId xmlns:a16="http://schemas.microsoft.com/office/drawing/2014/main" id="{0794DC0F-0C23-734B-8048-B4681C1D573C}"/>
              </a:ext>
            </a:extLst>
          </p:cNvPr>
          <p:cNvSpPr/>
          <p:nvPr/>
        </p:nvSpPr>
        <p:spPr>
          <a:xfrm>
            <a:off x="2565871" y="5789629"/>
            <a:ext cx="118800" cy="118800"/>
          </a:xfrm>
          <a:prstGeom prst="rect">
            <a:avLst/>
          </a:prstGeom>
          <a:solidFill>
            <a:srgbClr val="577F9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0" name="Title 9">
            <a:extLst>
              <a:ext uri="{FF2B5EF4-FFF2-40B4-BE49-F238E27FC236}">
                <a16:creationId xmlns:a16="http://schemas.microsoft.com/office/drawing/2014/main" id="{1AAD6E59-4458-D61D-18EC-C9E6D38E0BF2}"/>
              </a:ext>
            </a:extLst>
          </p:cNvPr>
          <p:cNvSpPr>
            <a:spLocks noGrp="1"/>
          </p:cNvSpPr>
          <p:nvPr>
            <p:ph type="title"/>
          </p:nvPr>
        </p:nvSpPr>
        <p:spPr/>
        <p:txBody>
          <a:bodyPr/>
          <a:lstStyle/>
          <a:p>
            <a:r>
              <a:rPr lang="en-CH"/>
              <a:t>Oral PrEP rollout has concentrated on areas with high prevalence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8" name="Rectangle 7">
            <a:extLst>
              <a:ext uri="{FF2B5EF4-FFF2-40B4-BE49-F238E27FC236}">
                <a16:creationId xmlns:a16="http://schemas.microsoft.com/office/drawing/2014/main" id="{98C6C3FD-0445-BD5C-7FA3-EF86EC8B61A8}"/>
              </a:ext>
            </a:extLst>
          </p:cNvPr>
          <p:cNvSpPr/>
          <p:nvPr/>
        </p:nvSpPr>
        <p:spPr>
          <a:xfrm>
            <a:off x="7285749" y="1437813"/>
            <a:ext cx="4357456" cy="4963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F1A323-2933-F885-35B1-00411EA78957}"/>
              </a:ext>
            </a:extLst>
          </p:cNvPr>
          <p:cNvSpPr/>
          <p:nvPr/>
        </p:nvSpPr>
        <p:spPr>
          <a:xfrm>
            <a:off x="673508" y="1436889"/>
            <a:ext cx="6258622" cy="49650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Google Shape;117;g83e222aa55_0_0"/>
          <p:cNvSpPr txBox="1"/>
          <p:nvPr/>
        </p:nvSpPr>
        <p:spPr>
          <a:xfrm>
            <a:off x="412324" y="6538200"/>
            <a:ext cx="11437806" cy="31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chemeClr val="tx1">
                    <a:lumMod val="50000"/>
                  </a:schemeClr>
                </a:solidFill>
                <a:latin typeface="Arial"/>
                <a:ea typeface="Arial"/>
                <a:cs typeface="Arial"/>
                <a:sym typeface="Arial"/>
              </a:rPr>
              <a:t>Sources: MOSAIC interviews</a:t>
            </a:r>
            <a:r>
              <a:rPr lang="en-US" sz="1000">
                <a:solidFill>
                  <a:schemeClr val="tx1">
                    <a:lumMod val="50000"/>
                  </a:schemeClr>
                </a:solidFill>
                <a:latin typeface="Arial"/>
                <a:ea typeface="Arial"/>
                <a:cs typeface="Arial"/>
                <a:sym typeface="Arial"/>
              </a:rPr>
              <a:t>; </a:t>
            </a:r>
            <a:r>
              <a:rPr lang="en-US" sz="1000" err="1">
                <a:solidFill>
                  <a:schemeClr val="tx1">
                    <a:lumMod val="50000"/>
                  </a:schemeClr>
                </a:solidFill>
                <a:latin typeface="Arial"/>
                <a:ea typeface="Arial"/>
                <a:cs typeface="Arial"/>
                <a:sym typeface="Arial"/>
              </a:rPr>
              <a:t>PrEPWatch</a:t>
            </a:r>
            <a:r>
              <a:rPr lang="en-US" sz="1000">
                <a:solidFill>
                  <a:schemeClr val="tx1">
                    <a:lumMod val="50000"/>
                  </a:schemeClr>
                </a:solidFill>
                <a:latin typeface="Arial"/>
                <a:ea typeface="Arial"/>
                <a:cs typeface="Arial"/>
                <a:sym typeface="Arial"/>
              </a:rPr>
              <a:t>, November </a:t>
            </a:r>
            <a:r>
              <a:rPr lang="en-US" sz="1000" b="0" u="none" strike="noStrike" cap="none">
                <a:solidFill>
                  <a:schemeClr val="tx1">
                    <a:lumMod val="50000"/>
                  </a:schemeClr>
                </a:solidFill>
                <a:latin typeface="Arial"/>
                <a:ea typeface="Arial"/>
                <a:cs typeface="Arial"/>
                <a:sym typeface="Arial"/>
              </a:rPr>
              <a:t>2022.</a:t>
            </a:r>
          </a:p>
        </p:txBody>
      </p:sp>
      <p:sp>
        <p:nvSpPr>
          <p:cNvPr id="3" name="Title 2">
            <a:extLst>
              <a:ext uri="{FF2B5EF4-FFF2-40B4-BE49-F238E27FC236}">
                <a16:creationId xmlns:a16="http://schemas.microsoft.com/office/drawing/2014/main" id="{2C6B3A27-CEBF-2C54-465B-A51DCD888F54}"/>
              </a:ext>
            </a:extLst>
          </p:cNvPr>
          <p:cNvSpPr>
            <a:spLocks noGrp="1"/>
          </p:cNvSpPr>
          <p:nvPr>
            <p:ph type="title"/>
          </p:nvPr>
        </p:nvSpPr>
        <p:spPr>
          <a:xfrm>
            <a:off x="0" y="190956"/>
            <a:ext cx="11643204" cy="1143000"/>
          </a:xfrm>
        </p:spPr>
        <p:txBody>
          <a:bodyPr>
            <a:normAutofit fontScale="90000"/>
          </a:bodyPr>
          <a:lstStyle/>
          <a:p>
            <a:r>
              <a:rPr lang="en-CH" sz="3200">
                <a:latin typeface="Poppins SemiBold"/>
                <a:ea typeface="Roboto"/>
                <a:cs typeface="Poppins SemiBold"/>
              </a:rPr>
              <a:t>Government support of oral PrEP led to a quick rollout</a:t>
            </a:r>
            <a:r>
              <a:rPr lang="en-US" sz="3200">
                <a:latin typeface="Poppins SemiBold"/>
                <a:ea typeface="Roboto"/>
                <a:cs typeface="Poppins SemiBold"/>
              </a:rPr>
              <a:t>;</a:t>
            </a:r>
            <a:r>
              <a:rPr lang="en-CH" sz="3200">
                <a:latin typeface="Poppins SemiBold"/>
                <a:ea typeface="Roboto"/>
                <a:cs typeface="Poppins SemiBold"/>
              </a:rPr>
              <a:t> however</a:t>
            </a:r>
            <a:r>
              <a:rPr lang="en-US" sz="3200">
                <a:latin typeface="Poppins SemiBold"/>
                <a:ea typeface="Roboto"/>
                <a:cs typeface="Poppins SemiBold"/>
              </a:rPr>
              <a:t>,</a:t>
            </a:r>
            <a:r>
              <a:rPr lang="en-CH" sz="3200">
                <a:latin typeface="Poppins SemiBold"/>
                <a:ea typeface="Roboto"/>
                <a:cs typeface="Poppins SemiBold"/>
              </a:rPr>
              <a:t> delivery and uptake remain bottlenecks</a:t>
            </a:r>
            <a:endParaRPr lang="en-CH"/>
          </a:p>
        </p:txBody>
      </p:sp>
      <p:sp>
        <p:nvSpPr>
          <p:cNvPr id="6" name="TextBox 5">
            <a:extLst>
              <a:ext uri="{FF2B5EF4-FFF2-40B4-BE49-F238E27FC236}">
                <a16:creationId xmlns:a16="http://schemas.microsoft.com/office/drawing/2014/main" id="{6C9975C4-3AB2-D7AC-9D7D-6C4AA7D0409E}"/>
              </a:ext>
            </a:extLst>
          </p:cNvPr>
          <p:cNvSpPr txBox="1"/>
          <p:nvPr/>
        </p:nvSpPr>
        <p:spPr>
          <a:xfrm>
            <a:off x="673508" y="1507741"/>
            <a:ext cx="6253588" cy="4493538"/>
          </a:xfrm>
          <a:prstGeom prst="rect">
            <a:avLst/>
          </a:prstGeom>
          <a:noFill/>
        </p:spPr>
        <p:txBody>
          <a:bodyPr wrap="square" lIns="91440" tIns="45720" rIns="91440" bIns="45720" rtlCol="0" anchor="t">
            <a:spAutoFit/>
          </a:bodyPr>
          <a:lstStyle/>
          <a:p>
            <a:pPr>
              <a:spcAft>
                <a:spcPts val="600"/>
              </a:spcAft>
            </a:pPr>
            <a:r>
              <a:rPr lang="en-US" sz="1400" b="1">
                <a:solidFill>
                  <a:srgbClr val="434343"/>
                </a:solidFill>
                <a:ea typeface="Arial"/>
                <a:cs typeface="Arial"/>
                <a:sym typeface="Arial"/>
              </a:rPr>
              <a:t>KEY SUCCESSES</a:t>
            </a:r>
            <a:endParaRPr lang="en-US" sz="1400">
              <a:solidFill>
                <a:srgbClr val="434343"/>
              </a:solidFill>
              <a:ea typeface="Arial"/>
              <a:cs typeface="Arial"/>
            </a:endParaRPr>
          </a:p>
          <a:p>
            <a:pPr marL="285750" indent="-285750">
              <a:spcAft>
                <a:spcPts val="600"/>
              </a:spcAft>
              <a:buFont typeface="Arial" panose="020B0604020202020204" pitchFamily="34" charset="0"/>
              <a:buChar char="•"/>
            </a:pPr>
            <a:r>
              <a:rPr lang="en-US" sz="1400">
                <a:solidFill>
                  <a:schemeClr val="tx1">
                    <a:lumMod val="50000"/>
                  </a:schemeClr>
                </a:solidFill>
                <a:ea typeface="Arial"/>
                <a:cs typeface="Arial"/>
                <a:sym typeface="Arial"/>
              </a:rPr>
              <a:t>At the outset, there were concerns from key stakeholder groups tha</a:t>
            </a:r>
            <a:r>
              <a:rPr lang="en-US" sz="1400">
                <a:solidFill>
                  <a:srgbClr val="434343"/>
                </a:solidFill>
                <a:ea typeface="Arial"/>
                <a:cs typeface="Arial"/>
                <a:sym typeface="Arial"/>
              </a:rPr>
              <a:t>t bringing on a biomedical HIV prevention method would divert funding from HIV treatment. However, </a:t>
            </a:r>
            <a:r>
              <a:rPr lang="en-US" sz="1400" b="1">
                <a:solidFill>
                  <a:schemeClr val="accent2"/>
                </a:solidFill>
                <a:ea typeface="Arial"/>
                <a:cs typeface="Arial"/>
                <a:sym typeface="Arial"/>
              </a:rPr>
              <a:t>government buy-in and coordination at the national and local levels </a:t>
            </a:r>
            <a:r>
              <a:rPr lang="en-US" sz="1400">
                <a:solidFill>
                  <a:srgbClr val="434343"/>
                </a:solidFill>
                <a:ea typeface="Arial"/>
                <a:cs typeface="Arial"/>
                <a:sym typeface="Arial"/>
              </a:rPr>
              <a:t>were critical to quickly scale implementation. </a:t>
            </a:r>
          </a:p>
          <a:p>
            <a:pPr marL="285750" indent="-285750">
              <a:spcAft>
                <a:spcPts val="600"/>
              </a:spcAft>
              <a:buFont typeface="Arial" panose="020B0604020202020204" pitchFamily="34" charset="0"/>
              <a:buChar char="•"/>
            </a:pPr>
            <a:r>
              <a:rPr lang="en-US" sz="1400">
                <a:solidFill>
                  <a:srgbClr val="434343"/>
                </a:solidFill>
                <a:latin typeface="Calibri"/>
                <a:ea typeface="Calibri"/>
                <a:cs typeface="Arial"/>
                <a:sym typeface="Calibri"/>
              </a:rPr>
              <a:t>The sizeable investment for oral PrEP from donor organizations allowed for a quick integration in the KP-focused programs in </a:t>
            </a:r>
            <a:r>
              <a:rPr lang="en-US" sz="1400" b="1">
                <a:solidFill>
                  <a:schemeClr val="accent2"/>
                </a:solidFill>
                <a:latin typeface="Calibri"/>
                <a:ea typeface="Calibri"/>
                <a:cs typeface="Arial"/>
                <a:sym typeface="Calibri"/>
              </a:rPr>
              <a:t>public HIV facilities, </a:t>
            </a:r>
            <a:r>
              <a:rPr lang="en-US" sz="1400">
                <a:solidFill>
                  <a:srgbClr val="434343"/>
                </a:solidFill>
                <a:latin typeface="Calibri"/>
                <a:ea typeface="Calibri"/>
                <a:cs typeface="Arial"/>
                <a:sym typeface="Calibri"/>
              </a:rPr>
              <a:t>as well as </a:t>
            </a:r>
            <a:r>
              <a:rPr lang="en-US" sz="1400" b="1">
                <a:solidFill>
                  <a:schemeClr val="accent2"/>
                </a:solidFill>
                <a:latin typeface="Calibri"/>
                <a:ea typeface="Calibri"/>
                <a:cs typeface="Arial"/>
                <a:sym typeface="Calibri"/>
              </a:rPr>
              <a:t>one-stop-shops</a:t>
            </a:r>
            <a:r>
              <a:rPr lang="en-US" sz="1400">
                <a:solidFill>
                  <a:srgbClr val="434343"/>
                </a:solidFill>
                <a:latin typeface="Calibri"/>
                <a:ea typeface="Calibri"/>
                <a:cs typeface="Arial"/>
                <a:sym typeface="Calibri"/>
              </a:rPr>
              <a:t> (OSS). Now the program has expanded to public health facilities providing HIV-related services to reach serodifferent couples (SDCs) and AGYW.</a:t>
            </a:r>
            <a:endParaRPr lang="en-US" sz="1400">
              <a:solidFill>
                <a:srgbClr val="434343"/>
              </a:solidFill>
              <a:latin typeface="Calibri"/>
              <a:ea typeface="Calibri"/>
              <a:cs typeface="Arial"/>
            </a:endParaRPr>
          </a:p>
          <a:p>
            <a:pPr marL="285750" indent="-285750">
              <a:spcAft>
                <a:spcPts val="600"/>
              </a:spcAft>
              <a:buFont typeface="Arial" panose="020B0604020202020204" pitchFamily="34" charset="0"/>
              <a:buChar char="•"/>
            </a:pPr>
            <a:r>
              <a:rPr lang="en-US" sz="1400" b="1">
                <a:solidFill>
                  <a:schemeClr val="accent2"/>
                </a:solidFill>
                <a:latin typeface="Calibri"/>
                <a:ea typeface="Calibri"/>
                <a:cs typeface="Calibri"/>
                <a:sym typeface="Calibri"/>
              </a:rPr>
              <a:t>A</a:t>
            </a:r>
            <a:r>
              <a:rPr lang="en-US" sz="1400" b="1" i="0" u="none" strike="noStrike" cap="none">
                <a:solidFill>
                  <a:schemeClr val="accent2"/>
                </a:solidFill>
                <a:latin typeface="Calibri"/>
                <a:ea typeface="Calibri"/>
                <a:cs typeface="Calibri"/>
                <a:sym typeface="Calibri"/>
              </a:rPr>
              <a:t>dvocacy on oral PrEP </a:t>
            </a:r>
            <a:r>
              <a:rPr lang="en-US" sz="1400" b="0" i="0" u="none" strike="noStrike" cap="none">
                <a:solidFill>
                  <a:schemeClr val="tx1">
                    <a:lumMod val="50000"/>
                  </a:schemeClr>
                </a:solidFill>
                <a:latin typeface="Calibri"/>
                <a:ea typeface="Calibri"/>
                <a:cs typeface="Calibri"/>
                <a:sym typeface="Calibri"/>
              </a:rPr>
              <a:t>was critical to support effective use of the products. Having the Federal Ministry of Health’s (FMOH) buy-in was essential for accurate dissemination of information. The involvement in and acceptance of PrEP </a:t>
            </a:r>
            <a:r>
              <a:rPr lang="en-US" sz="1400">
                <a:solidFill>
                  <a:schemeClr val="tx1">
                    <a:lumMod val="50000"/>
                  </a:schemeClr>
                </a:solidFill>
                <a:latin typeface="Calibri"/>
                <a:ea typeface="Calibri"/>
                <a:cs typeface="Calibri"/>
                <a:sym typeface="Calibri"/>
              </a:rPr>
              <a:t>among</a:t>
            </a:r>
            <a:r>
              <a:rPr lang="en-US" sz="1400" b="0" i="0" u="none" strike="noStrike" cap="none">
                <a:solidFill>
                  <a:schemeClr val="tx1">
                    <a:lumMod val="50000"/>
                  </a:schemeClr>
                </a:solidFill>
                <a:latin typeface="Calibri"/>
                <a:ea typeface="Calibri"/>
                <a:cs typeface="Calibri"/>
                <a:sym typeface="Calibri"/>
              </a:rPr>
              <a:t> key community leaders and grassroot organizations (e.g., DREAMS centers) have helped build peer-to-peer modules that have been critical for effective use and continuation of PrEP. </a:t>
            </a:r>
            <a:endParaRPr lang="en-US" sz="1400">
              <a:solidFill>
                <a:srgbClr val="434343"/>
              </a:solidFill>
              <a:ea typeface="Arial"/>
              <a:cs typeface="Arial"/>
              <a:sym typeface="Arial"/>
            </a:endParaRPr>
          </a:p>
          <a:p>
            <a:pPr marL="285750" indent="-285750">
              <a:spcAft>
                <a:spcPts val="600"/>
              </a:spcAft>
              <a:buFont typeface="Arial" panose="020B0604020202020204" pitchFamily="34" charset="0"/>
              <a:buChar char="•"/>
            </a:pPr>
            <a:r>
              <a:rPr lang="en-US" sz="1400" b="0" i="0" u="none" strike="noStrike" cap="none">
                <a:solidFill>
                  <a:srgbClr val="434343"/>
                </a:solidFill>
                <a:ea typeface="Arial"/>
                <a:cs typeface="Arial"/>
                <a:sym typeface="Arial"/>
              </a:rPr>
              <a:t>Some expansion of</a:t>
            </a:r>
            <a:r>
              <a:rPr lang="en-US" sz="1400">
                <a:solidFill>
                  <a:srgbClr val="434343"/>
                </a:solidFill>
                <a:ea typeface="Arial"/>
                <a:cs typeface="Arial"/>
                <a:sym typeface="Arial"/>
              </a:rPr>
              <a:t> oral</a:t>
            </a:r>
            <a:r>
              <a:rPr lang="en-US" sz="1400" b="0" i="0" u="none" strike="noStrike" cap="none">
                <a:solidFill>
                  <a:srgbClr val="434343"/>
                </a:solidFill>
                <a:ea typeface="Arial"/>
                <a:cs typeface="Arial"/>
                <a:sym typeface="Arial"/>
              </a:rPr>
              <a:t> </a:t>
            </a:r>
            <a:r>
              <a:rPr lang="en-US" sz="1400">
                <a:solidFill>
                  <a:srgbClr val="434343"/>
                </a:solidFill>
                <a:ea typeface="Arial"/>
                <a:cs typeface="Arial"/>
                <a:sym typeface="Arial"/>
              </a:rPr>
              <a:t>PrEP </a:t>
            </a:r>
            <a:r>
              <a:rPr lang="en-US" sz="1400" b="0" i="0" u="none" strike="noStrike" cap="none">
                <a:solidFill>
                  <a:srgbClr val="434343"/>
                </a:solidFill>
                <a:ea typeface="Arial"/>
                <a:cs typeface="Arial"/>
                <a:sym typeface="Arial"/>
              </a:rPr>
              <a:t>programming has occurred in </a:t>
            </a:r>
            <a:r>
              <a:rPr lang="en-US" sz="1400" b="1" i="0" u="none" strike="noStrike" cap="none">
                <a:solidFill>
                  <a:schemeClr val="accent2"/>
                </a:solidFill>
                <a:ea typeface="Arial"/>
                <a:cs typeface="Arial"/>
                <a:sym typeface="Arial"/>
              </a:rPr>
              <a:t>family planning (FP) services using referral networks, </a:t>
            </a:r>
            <a:r>
              <a:rPr lang="en-US" sz="1400" b="0" i="0" u="none" strike="noStrike" cap="none">
                <a:solidFill>
                  <a:srgbClr val="434343"/>
                </a:solidFill>
                <a:ea typeface="Arial"/>
                <a:cs typeface="Arial"/>
                <a:sym typeface="Arial"/>
              </a:rPr>
              <a:t>as well as a few pilot projects in antenatal care (ANC) clinics. </a:t>
            </a:r>
            <a:r>
              <a:rPr lang="en-US" sz="1400">
                <a:solidFill>
                  <a:srgbClr val="434343"/>
                </a:solidFill>
                <a:ea typeface="Arial"/>
                <a:cs typeface="Arial"/>
                <a:sym typeface="Arial"/>
              </a:rPr>
              <a:t>H</a:t>
            </a:r>
            <a:r>
              <a:rPr lang="en-US" sz="1400" b="0" i="0" u="none" strike="noStrike" cap="none">
                <a:solidFill>
                  <a:srgbClr val="434343"/>
                </a:solidFill>
                <a:ea typeface="Arial"/>
                <a:cs typeface="Arial"/>
                <a:sym typeface="Arial"/>
              </a:rPr>
              <a:t>owever, greater engagement of sexual and reproductive health (SRH) and/or FP stakeholders in the HIV Prevention TWG is needed.</a:t>
            </a:r>
          </a:p>
        </p:txBody>
      </p:sp>
      <p:sp>
        <p:nvSpPr>
          <p:cNvPr id="4" name="TextBox 3">
            <a:extLst>
              <a:ext uri="{FF2B5EF4-FFF2-40B4-BE49-F238E27FC236}">
                <a16:creationId xmlns:a16="http://schemas.microsoft.com/office/drawing/2014/main" id="{4710BEB3-7791-C0E3-375A-F47F18798059}"/>
              </a:ext>
            </a:extLst>
          </p:cNvPr>
          <p:cNvSpPr txBox="1"/>
          <p:nvPr/>
        </p:nvSpPr>
        <p:spPr>
          <a:xfrm>
            <a:off x="7285748" y="1507741"/>
            <a:ext cx="4357455" cy="4493538"/>
          </a:xfrm>
          <a:prstGeom prst="rect">
            <a:avLst/>
          </a:prstGeom>
          <a:noFill/>
        </p:spPr>
        <p:txBody>
          <a:bodyPr wrap="square" lIns="91440" tIns="45720" rIns="91440" bIns="45720" anchor="t">
            <a:spAutoFit/>
          </a:bodyPr>
          <a:lstStyle/>
          <a:p>
            <a:pPr>
              <a:spcAft>
                <a:spcPts val="600"/>
              </a:spcAft>
            </a:pPr>
            <a:r>
              <a:rPr lang="en-US" sz="1400" b="1">
                <a:solidFill>
                  <a:srgbClr val="434343"/>
                </a:solidFill>
                <a:ea typeface="Arial"/>
                <a:cs typeface="Arial"/>
                <a:sym typeface="Arial"/>
              </a:rPr>
              <a:t>KEY CHALLENGES</a:t>
            </a:r>
            <a:endParaRPr lang="en-US" sz="1400" b="1" i="0" u="none" strike="noStrike" cap="none">
              <a:solidFill>
                <a:srgbClr val="434343"/>
              </a:solidFill>
              <a:ea typeface="Arial"/>
              <a:cs typeface="Arial"/>
              <a:sym typeface="Arial"/>
            </a:endParaRPr>
          </a:p>
          <a:p>
            <a:pPr marL="285750" indent="-285750">
              <a:spcAft>
                <a:spcPts val="600"/>
              </a:spcAft>
              <a:buFont typeface="Arial,Sans-Serif" panose="020B0604020202020204" pitchFamily="34" charset="0"/>
              <a:buChar char="•"/>
            </a:pPr>
            <a:r>
              <a:rPr lang="en-US" sz="1400" i="0" u="none" strike="noStrike" cap="none">
                <a:solidFill>
                  <a:srgbClr val="434343"/>
                </a:solidFill>
                <a:ea typeface="Arial"/>
                <a:cs typeface="Arial"/>
                <a:sym typeface="Arial"/>
              </a:rPr>
              <a:t>The focus on </a:t>
            </a:r>
            <a:r>
              <a:rPr lang="en-US" sz="1400">
                <a:solidFill>
                  <a:srgbClr val="434343"/>
                </a:solidFill>
                <a:ea typeface="Arial"/>
                <a:cs typeface="Arial"/>
                <a:sym typeface="Arial"/>
              </a:rPr>
              <a:t>programs</a:t>
            </a:r>
            <a:r>
              <a:rPr lang="en-US" sz="1400" i="0" u="none" strike="noStrike" cap="none">
                <a:solidFill>
                  <a:srgbClr val="434343"/>
                </a:solidFill>
                <a:ea typeface="Arial"/>
                <a:cs typeface="Arial"/>
                <a:sym typeface="Arial"/>
              </a:rPr>
              <a:t> for KPs </a:t>
            </a:r>
            <a:r>
              <a:rPr lang="en-US" sz="1400">
                <a:solidFill>
                  <a:srgbClr val="434343"/>
                </a:solidFill>
                <a:ea typeface="Arial"/>
                <a:cs typeface="Arial"/>
                <a:sym typeface="Arial"/>
              </a:rPr>
              <a:t>during the initial rollout led to </a:t>
            </a:r>
            <a:r>
              <a:rPr lang="en-US" sz="1400" b="1">
                <a:solidFill>
                  <a:schemeClr val="accent2"/>
                </a:solidFill>
                <a:ea typeface="Arial"/>
                <a:cs typeface="Arial"/>
                <a:sym typeface="Arial"/>
              </a:rPr>
              <a:t>confusion and inaccurate information dissemination </a:t>
            </a:r>
            <a:r>
              <a:rPr lang="en-US" sz="1400">
                <a:solidFill>
                  <a:schemeClr val="tx1">
                    <a:lumMod val="50000"/>
                  </a:schemeClr>
                </a:solidFill>
                <a:ea typeface="Arial"/>
                <a:cs typeface="Arial"/>
                <a:sym typeface="Arial"/>
              </a:rPr>
              <a:t>on who is eligible </a:t>
            </a:r>
            <a:r>
              <a:rPr lang="en-US" sz="1400" i="0" u="none" strike="noStrike" cap="none">
                <a:solidFill>
                  <a:schemeClr val="tx1">
                    <a:lumMod val="50000"/>
                  </a:schemeClr>
                </a:solidFill>
                <a:ea typeface="Arial"/>
                <a:cs typeface="Arial"/>
                <a:sym typeface="Arial"/>
              </a:rPr>
              <a:t>f</a:t>
            </a:r>
            <a:r>
              <a:rPr lang="en-US" sz="1400" i="0" u="none" strike="noStrike" cap="none">
                <a:solidFill>
                  <a:srgbClr val="434343"/>
                </a:solidFill>
                <a:ea typeface="Arial"/>
                <a:cs typeface="Arial"/>
                <a:sym typeface="Arial"/>
              </a:rPr>
              <a:t>or oral </a:t>
            </a:r>
            <a:r>
              <a:rPr lang="en-US" sz="1400">
                <a:solidFill>
                  <a:srgbClr val="434343"/>
                </a:solidFill>
                <a:ea typeface="Arial"/>
                <a:cs typeface="Arial"/>
                <a:sym typeface="Arial"/>
              </a:rPr>
              <a:t>PrEP. Demand generation strategies were also not well adapted to reach SDCs and AGYW due to the focus on the KP groups.</a:t>
            </a:r>
            <a:endParaRPr lang="en-US" sz="1400">
              <a:solidFill>
                <a:srgbClr val="434343"/>
              </a:solidFill>
              <a:ea typeface="Arial"/>
              <a:cs typeface="Arial"/>
            </a:endParaRPr>
          </a:p>
          <a:p>
            <a:pPr marL="285750" indent="-285750">
              <a:spcAft>
                <a:spcPts val="600"/>
              </a:spcAft>
              <a:buFont typeface="Arial,Sans-Serif" panose="020B0604020202020204" pitchFamily="34" charset="0"/>
              <a:buChar char="•"/>
            </a:pPr>
            <a:r>
              <a:rPr lang="en-US" sz="1400" b="1">
                <a:solidFill>
                  <a:schemeClr val="accent2"/>
                </a:solidFill>
                <a:ea typeface="Arial"/>
                <a:cs typeface="Arial"/>
                <a:sym typeface="Arial"/>
              </a:rPr>
              <a:t>Stigma and misconceptions </a:t>
            </a:r>
            <a:r>
              <a:rPr lang="en-US" sz="1400">
                <a:solidFill>
                  <a:srgbClr val="434343"/>
                </a:solidFill>
                <a:ea typeface="Arial"/>
                <a:cs typeface="Arial"/>
                <a:sym typeface="Arial"/>
              </a:rPr>
              <a:t>persist among providers, potential clients (especially AGYW), partners, and families, which has led to low uptake of PrEP.</a:t>
            </a:r>
            <a:endParaRPr lang="en-US" sz="1400">
              <a:solidFill>
                <a:srgbClr val="434343"/>
              </a:solidFill>
              <a:ea typeface="Arial"/>
              <a:cs typeface="Arial"/>
            </a:endParaRPr>
          </a:p>
          <a:p>
            <a:pPr marL="285750" indent="-285750">
              <a:spcAft>
                <a:spcPts val="600"/>
              </a:spcAft>
              <a:buFont typeface="Arial,Sans-Serif" panose="020B0604020202020204" pitchFamily="34" charset="0"/>
              <a:buChar char="•"/>
            </a:pPr>
            <a:r>
              <a:rPr lang="en-US" sz="1400">
                <a:solidFill>
                  <a:srgbClr val="434343"/>
                </a:solidFill>
                <a:ea typeface="+mn-lt"/>
                <a:cs typeface="+mn-lt"/>
                <a:sym typeface="Arial"/>
              </a:rPr>
              <a:t>Challenges to using the national logistics and supply chain for oral PrEP led to inaccurate forecasting and resulted in </a:t>
            </a:r>
            <a:r>
              <a:rPr lang="en-US" sz="1400" b="1">
                <a:solidFill>
                  <a:schemeClr val="accent2"/>
                </a:solidFill>
                <a:ea typeface="+mn-lt"/>
                <a:cs typeface="+mn-lt"/>
                <a:sym typeface="Arial"/>
              </a:rPr>
              <a:t>product stock-outs</a:t>
            </a:r>
            <a:r>
              <a:rPr lang="en-US" sz="1400">
                <a:solidFill>
                  <a:srgbClr val="434343"/>
                </a:solidFill>
                <a:ea typeface="+mn-lt"/>
                <a:cs typeface="+mn-lt"/>
                <a:sym typeface="Arial"/>
              </a:rPr>
              <a:t> within some delivery channels.</a:t>
            </a:r>
            <a:endParaRPr lang="en-US" sz="1400">
              <a:ea typeface="+mn-lt"/>
              <a:cs typeface="+mn-lt"/>
              <a:sym typeface="Arial"/>
            </a:endParaRPr>
          </a:p>
          <a:p>
            <a:pPr marL="285750" indent="-285750">
              <a:spcAft>
                <a:spcPts val="600"/>
              </a:spcAft>
              <a:buFont typeface="Arial,Sans-Serif" panose="020B0604020202020204" pitchFamily="34" charset="0"/>
              <a:buChar char="•"/>
            </a:pPr>
            <a:r>
              <a:rPr lang="en-US" sz="1400">
                <a:solidFill>
                  <a:schemeClr val="tx1">
                    <a:lumMod val="50000"/>
                  </a:schemeClr>
                </a:solidFill>
                <a:ea typeface="Arial"/>
                <a:cs typeface="Arial"/>
                <a:sym typeface="Arial"/>
              </a:rPr>
              <a:t>Furthermore, a mobile and fast-moving population has made </a:t>
            </a:r>
            <a:r>
              <a:rPr lang="en-US" sz="1400" b="1">
                <a:solidFill>
                  <a:schemeClr val="accent2"/>
                </a:solidFill>
                <a:ea typeface="Arial"/>
                <a:cs typeface="Arial"/>
                <a:sym typeface="Arial"/>
              </a:rPr>
              <a:t>M&amp;E for oral PrEP </a:t>
            </a:r>
            <a:r>
              <a:rPr lang="en-US" sz="1400">
                <a:solidFill>
                  <a:schemeClr val="tx1">
                    <a:lumMod val="50000"/>
                  </a:schemeClr>
                </a:solidFill>
                <a:ea typeface="Arial"/>
                <a:cs typeface="Arial"/>
                <a:sym typeface="Arial"/>
              </a:rPr>
              <a:t>a challenge; there are limitations on what is possible for M&amp;E without a national electronic data repository for HIV treatment or prevention.</a:t>
            </a:r>
            <a:endParaRPr lang="en-US" sz="1400">
              <a:solidFill>
                <a:schemeClr val="tx1">
                  <a:lumMod val="50000"/>
                </a:schemeClr>
              </a:solidFil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06F94A-A364-9B45-9C33-9D4C77443500}"/>
              </a:ext>
            </a:extLst>
          </p:cNvPr>
          <p:cNvSpPr txBox="1"/>
          <p:nvPr/>
        </p:nvSpPr>
        <p:spPr>
          <a:xfrm>
            <a:off x="562769" y="2520242"/>
            <a:ext cx="10809276"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Current situation of HIV prevention </a:t>
            </a:r>
          </a:p>
        </p:txBody>
      </p:sp>
      <p:sp>
        <p:nvSpPr>
          <p:cNvPr id="5" name="TextBox 4">
            <a:extLst>
              <a:ext uri="{FF2B5EF4-FFF2-40B4-BE49-F238E27FC236}">
                <a16:creationId xmlns:a16="http://schemas.microsoft.com/office/drawing/2014/main" id="{2AFF4ABD-C634-6C47-AB12-2760A9488914}"/>
              </a:ext>
            </a:extLst>
          </p:cNvPr>
          <p:cNvSpPr txBox="1"/>
          <p:nvPr/>
        </p:nvSpPr>
        <p:spPr>
          <a:xfrm>
            <a:off x="562768" y="3683138"/>
            <a:ext cx="11213595" cy="584775"/>
          </a:xfrm>
          <a:prstGeom prst="rect">
            <a:avLst/>
          </a:prstGeom>
          <a:noFill/>
        </p:spPr>
        <p:txBody>
          <a:bodyPr wrap="square" rtlCol="0">
            <a:spAutoFit/>
          </a:bodyPr>
          <a:lstStyle/>
          <a:p>
            <a:r>
              <a:rPr lang="en-CH" sz="3200" b="1">
                <a:solidFill>
                  <a:schemeClr val="bg1"/>
                </a:solidFill>
                <a:latin typeface="Poppins" pitchFamily="2" charset="77"/>
                <a:cs typeface="Poppins" pitchFamily="2" charset="77"/>
              </a:rPr>
              <a:t>Preliminary findings for PrEP introduction planning</a:t>
            </a:r>
          </a:p>
        </p:txBody>
      </p:sp>
      <p:sp>
        <p:nvSpPr>
          <p:cNvPr id="6" name="TextBox 5">
            <a:extLst>
              <a:ext uri="{FF2B5EF4-FFF2-40B4-BE49-F238E27FC236}">
                <a16:creationId xmlns:a16="http://schemas.microsoft.com/office/drawing/2014/main" id="{62EFB950-A120-4C4A-9A6C-F65E2D361958}"/>
              </a:ext>
            </a:extLst>
          </p:cNvPr>
          <p:cNvSpPr txBox="1"/>
          <p:nvPr/>
        </p:nvSpPr>
        <p:spPr>
          <a:xfrm>
            <a:off x="562769" y="4846032"/>
            <a:ext cx="6596743"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Sources and notes</a:t>
            </a:r>
          </a:p>
        </p:txBody>
      </p:sp>
      <p:sp>
        <p:nvSpPr>
          <p:cNvPr id="8" name="Chord 7">
            <a:extLst>
              <a:ext uri="{FF2B5EF4-FFF2-40B4-BE49-F238E27FC236}">
                <a16:creationId xmlns:a16="http://schemas.microsoft.com/office/drawing/2014/main" id="{1AF80069-DABF-B641-80B0-7EA3B0972225}"/>
              </a:ext>
            </a:extLst>
          </p:cNvPr>
          <p:cNvSpPr/>
          <p:nvPr/>
        </p:nvSpPr>
        <p:spPr>
          <a:xfrm rot="10800000">
            <a:off x="-290255" y="3531513"/>
            <a:ext cx="580510" cy="842294"/>
          </a:xfrm>
          <a:prstGeom prst="chord">
            <a:avLst>
              <a:gd name="adj1" fmla="val 5402243"/>
              <a:gd name="adj2" fmla="val 162248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99894DD0-D956-FD4B-8054-7DFBADDEC1A4}"/>
              </a:ext>
            </a:extLst>
          </p:cNvPr>
          <p:cNvSpPr txBox="1"/>
          <p:nvPr/>
        </p:nvSpPr>
        <p:spPr>
          <a:xfrm>
            <a:off x="562769" y="1482922"/>
            <a:ext cx="6596743" cy="584775"/>
          </a:xfrm>
          <a:prstGeom prst="rect">
            <a:avLst/>
          </a:prstGeom>
          <a:noFill/>
        </p:spPr>
        <p:txBody>
          <a:bodyPr wrap="square" rtlCol="0">
            <a:spAutoFit/>
          </a:bodyPr>
          <a:lstStyle/>
          <a:p>
            <a:r>
              <a:rPr lang="en-US" sz="3200">
                <a:solidFill>
                  <a:schemeClr val="bg1"/>
                </a:solidFill>
                <a:latin typeface="Poppins" pitchFamily="2" charset="77"/>
                <a:cs typeface="Poppins" pitchFamily="2" charset="77"/>
              </a:rPr>
              <a:t>O</a:t>
            </a:r>
            <a:r>
              <a:rPr lang="en-CH" sz="3200">
                <a:solidFill>
                  <a:schemeClr val="bg1"/>
                </a:solidFill>
                <a:latin typeface="Poppins" pitchFamily="2" charset="77"/>
                <a:cs typeface="Poppins" pitchFamily="2" charset="77"/>
              </a:rPr>
              <a:t>verview</a:t>
            </a:r>
          </a:p>
        </p:txBody>
      </p:sp>
    </p:spTree>
    <p:extLst>
      <p:ext uri="{BB962C8B-B14F-4D97-AF65-F5344CB8AC3E}">
        <p14:creationId xmlns:p14="http://schemas.microsoft.com/office/powerpoint/2010/main" val="316072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3F89C3-6D81-9F41-9176-271413EB7C7B}"/>
              </a:ext>
            </a:extLst>
          </p:cNvPr>
          <p:cNvSpPr>
            <a:spLocks noGrp="1"/>
          </p:cNvSpPr>
          <p:nvPr>
            <p:ph type="title"/>
          </p:nvPr>
        </p:nvSpPr>
        <p:spPr/>
        <p:txBody>
          <a:bodyPr/>
          <a:lstStyle/>
          <a:p>
            <a:r>
              <a:rPr lang="en-GB"/>
              <a:t>K</a:t>
            </a:r>
            <a:r>
              <a:rPr lang="en-CH"/>
              <a:t>ey findings from stakeholder consultations</a:t>
            </a:r>
          </a:p>
        </p:txBody>
      </p:sp>
      <p:sp>
        <p:nvSpPr>
          <p:cNvPr id="3" name="Content Placeholder 2">
            <a:extLst>
              <a:ext uri="{FF2B5EF4-FFF2-40B4-BE49-F238E27FC236}">
                <a16:creationId xmlns:a16="http://schemas.microsoft.com/office/drawing/2014/main" id="{0D49D809-23FA-354C-ABF7-245DED4837C4}"/>
              </a:ext>
            </a:extLst>
          </p:cNvPr>
          <p:cNvSpPr>
            <a:spLocks noGrp="1"/>
          </p:cNvSpPr>
          <p:nvPr>
            <p:ph idx="1"/>
          </p:nvPr>
        </p:nvSpPr>
        <p:spPr>
          <a:xfrm>
            <a:off x="622540" y="1149053"/>
            <a:ext cx="10381890" cy="5588626"/>
          </a:xfrm>
        </p:spPr>
        <p:txBody>
          <a:bodyPr vert="horz" lIns="91440" tIns="45720" rIns="91440" bIns="45720" rtlCol="0" anchor="t">
            <a:noAutofit/>
          </a:bodyPr>
          <a:lstStyle/>
          <a:p>
            <a:pPr marL="0" indent="0">
              <a:lnSpc>
                <a:spcPct val="100000"/>
              </a:lnSpc>
              <a:spcAft>
                <a:spcPts val="500"/>
              </a:spcAft>
              <a:buNone/>
            </a:pPr>
            <a:r>
              <a:rPr lang="en-US" sz="1400" b="1">
                <a:solidFill>
                  <a:schemeClr val="tx1">
                    <a:lumMod val="50000"/>
                  </a:schemeClr>
                </a:solidFill>
                <a:latin typeface="Arial" panose="020B0604020202020204" pitchFamily="34" charset="0"/>
                <a:ea typeface="Roboto"/>
                <a:cs typeface="Arial" panose="020B0604020202020204" pitchFamily="34" charset="0"/>
              </a:rPr>
              <a:t>INTRODUCING NEW PREP METHODS IN NIGERIA</a:t>
            </a:r>
          </a:p>
          <a:p>
            <a:pPr>
              <a:lnSpc>
                <a:spcPct val="100000"/>
              </a:lnSpc>
              <a:spcAft>
                <a:spcPts val="500"/>
              </a:spcAft>
            </a:pPr>
            <a:r>
              <a:rPr lang="en-US" sz="1400" b="1">
                <a:solidFill>
                  <a:schemeClr val="accent2"/>
                </a:solidFill>
                <a:latin typeface="Calibri"/>
                <a:ea typeface="Roboto"/>
                <a:cs typeface="Calibri"/>
              </a:rPr>
              <a:t>The rollout and scale-up of oral PrEP will be a strong foundation for the introduction of new PrEP methods </a:t>
            </a:r>
            <a:r>
              <a:rPr lang="en-US" sz="1400">
                <a:solidFill>
                  <a:schemeClr val="tx1">
                    <a:lumMod val="50000"/>
                  </a:schemeClr>
                </a:solidFill>
                <a:latin typeface="Calibri"/>
                <a:ea typeface="Roboto"/>
                <a:cs typeface="Calibri"/>
              </a:rPr>
              <a:t>in terms of structures, processes, and plans; demand creation initiatives; and differentiated service delivery channels. </a:t>
            </a:r>
            <a:endParaRPr lang="en-US" sz="1400">
              <a:solidFill>
                <a:schemeClr val="tx1">
                  <a:lumMod val="50000"/>
                </a:schemeClr>
              </a:solidFill>
            </a:endParaRPr>
          </a:p>
          <a:p>
            <a:pPr>
              <a:lnSpc>
                <a:spcPct val="100000"/>
              </a:lnSpc>
              <a:spcAft>
                <a:spcPts val="500"/>
              </a:spcAft>
            </a:pPr>
            <a:r>
              <a:rPr lang="en-US" sz="1400" b="1">
                <a:solidFill>
                  <a:schemeClr val="accent2"/>
                </a:solidFill>
                <a:latin typeface="Calibri"/>
                <a:ea typeface="Roboto"/>
                <a:cs typeface="Calibri"/>
              </a:rPr>
              <a:t>Coordination and stakeholder engagement will be critical </a:t>
            </a:r>
            <a:r>
              <a:rPr lang="en-US" sz="1400">
                <a:solidFill>
                  <a:schemeClr val="tx1">
                    <a:lumMod val="50000"/>
                  </a:schemeClr>
                </a:solidFill>
                <a:latin typeface="Calibri"/>
                <a:ea typeface="Roboto"/>
                <a:cs typeface="Calibri"/>
              </a:rPr>
              <a:t>across key national and subnational stakeholders, implementing partners, medical associations, HIV facilities and clinicians, and communities to integrate the new PrEP methods into existing programming. To help speed the process, FMOH can facilitate discussions between community leaders (e.g., community advocates, religious leaders, KP leaders) and health care workers (HCWs) to change views of oral PrEP and discuss the benefits of the new PrEP methods. </a:t>
            </a:r>
          </a:p>
          <a:p>
            <a:pPr>
              <a:lnSpc>
                <a:spcPct val="100000"/>
              </a:lnSpc>
              <a:spcAft>
                <a:spcPts val="500"/>
              </a:spcAft>
            </a:pPr>
            <a:r>
              <a:rPr lang="en-US" sz="1400" b="1">
                <a:solidFill>
                  <a:schemeClr val="accent2"/>
                </a:solidFill>
                <a:latin typeface="Calibri"/>
                <a:ea typeface="Roboto"/>
                <a:cs typeface="Calibri"/>
              </a:rPr>
              <a:t>Building the capacity of key groups through a phased rollout </a:t>
            </a:r>
            <a:r>
              <a:rPr lang="en-US" sz="1400">
                <a:solidFill>
                  <a:schemeClr val="tx1">
                    <a:lumMod val="50000"/>
                  </a:schemeClr>
                </a:solidFill>
                <a:latin typeface="Calibri"/>
                <a:ea typeface="Roboto"/>
                <a:cs typeface="Calibri"/>
              </a:rPr>
              <a:t>of new PrEP methods should be the focus, to adapt services rather than build new systems. More formal training and curricula for communities will be essential for greater expansion through differentiated service delivery (DSD) models. End user capacity building for the PrEP ring will be critical for the success of the product (e.g., ensuring accurate insertion and duration of use), whereas provider capacity building will be most important for the CAB PrEP injection (e.g., for administration of intramuscular [IM] injections). </a:t>
            </a:r>
            <a:endParaRPr lang="en-US" sz="1400">
              <a:solidFill>
                <a:schemeClr val="tx1">
                  <a:lumMod val="50000"/>
                </a:schemeClr>
              </a:solidFill>
            </a:endParaRPr>
          </a:p>
          <a:p>
            <a:pPr>
              <a:lnSpc>
                <a:spcPct val="100000"/>
              </a:lnSpc>
              <a:spcAft>
                <a:spcPts val="500"/>
              </a:spcAft>
            </a:pPr>
            <a:r>
              <a:rPr lang="en-US" sz="1400" b="1">
                <a:solidFill>
                  <a:schemeClr val="accent2"/>
                </a:solidFill>
                <a:latin typeface="Calibri"/>
                <a:ea typeface="Roboto"/>
                <a:cs typeface="Calibri"/>
              </a:rPr>
              <a:t>There is already high anticipation for the new PrEP methods </a:t>
            </a:r>
            <a:r>
              <a:rPr lang="en-US" sz="1400">
                <a:solidFill>
                  <a:schemeClr val="tx1">
                    <a:lumMod val="50000"/>
                  </a:schemeClr>
                </a:solidFill>
                <a:latin typeface="Calibri"/>
                <a:ea typeface="Roboto"/>
                <a:cs typeface="Calibri"/>
              </a:rPr>
              <a:t>within the existing delivery channels. HCWs and end users are eager to see when the new product forms will become available — particularly for CAB PrEP, which they hope will improve continuation of PrEP for the users who have pill fatigue. However, </a:t>
            </a:r>
            <a:r>
              <a:rPr lang="en-US" sz="1400" b="1">
                <a:solidFill>
                  <a:schemeClr val="accent2"/>
                </a:solidFill>
                <a:latin typeface="Calibri"/>
                <a:ea typeface="Roboto"/>
                <a:cs typeface="Calibri"/>
              </a:rPr>
              <a:t>greater investment is needed in mass public education and demand generation strategies</a:t>
            </a:r>
            <a:r>
              <a:rPr lang="en-US" sz="1400">
                <a:solidFill>
                  <a:schemeClr val="tx1">
                    <a:lumMod val="50000"/>
                  </a:schemeClr>
                </a:solidFill>
                <a:latin typeface="Calibri"/>
                <a:ea typeface="Roboto"/>
                <a:cs typeface="Calibri"/>
              </a:rPr>
              <a:t> that focus on awareness of PrEP beyond the KP groups, especially for SDCs and AGYW (e.g., through social media and key influencer groups, such as religious leaders).  </a:t>
            </a:r>
            <a:endParaRPr lang="en-US" sz="1400">
              <a:solidFill>
                <a:schemeClr val="tx1">
                  <a:lumMod val="50000"/>
                </a:schemeClr>
              </a:solidFill>
            </a:endParaRPr>
          </a:p>
          <a:p>
            <a:pPr>
              <a:lnSpc>
                <a:spcPct val="100000"/>
              </a:lnSpc>
              <a:spcAft>
                <a:spcPts val="500"/>
              </a:spcAft>
            </a:pPr>
            <a:r>
              <a:rPr lang="en-US" sz="1400" b="1">
                <a:solidFill>
                  <a:srgbClr val="AF2F58"/>
                </a:solidFill>
                <a:latin typeface="Calibri"/>
                <a:ea typeface="Roboto"/>
                <a:cs typeface="Calibri"/>
              </a:rPr>
              <a:t>Stakeholders are concerned about</a:t>
            </a:r>
            <a:r>
              <a:rPr lang="en-US" sz="1400">
                <a:solidFill>
                  <a:schemeClr val="tx1">
                    <a:lumMod val="50000"/>
                  </a:schemeClr>
                </a:solidFill>
                <a:latin typeface="Calibri"/>
                <a:ea typeface="Roboto"/>
                <a:cs typeface="Calibri"/>
              </a:rPr>
              <a:t> </a:t>
            </a:r>
            <a:r>
              <a:rPr lang="en-US" sz="1400" b="1">
                <a:solidFill>
                  <a:schemeClr val="accent2"/>
                </a:solidFill>
                <a:latin typeface="Calibri"/>
                <a:ea typeface="Roboto"/>
                <a:cs typeface="Calibri"/>
              </a:rPr>
              <a:t>sustainability, </a:t>
            </a:r>
            <a:r>
              <a:rPr lang="en-US" sz="1400">
                <a:solidFill>
                  <a:schemeClr val="tx1">
                    <a:lumMod val="50000"/>
                  </a:schemeClr>
                </a:solidFill>
                <a:latin typeface="Calibri"/>
                <a:ea typeface="Roboto"/>
                <a:cs typeface="Calibri"/>
              </a:rPr>
              <a:t>particularly given that HIV prevention programming is entirely supported by donor organizations. One key challenge for the success of the integration of the new products will be to ensure funding — possibly with greater investment from the public and private sector within Nigeria. </a:t>
            </a:r>
            <a:endParaRPr lang="en-US" sz="1400">
              <a:solidFill>
                <a:schemeClr val="tx1">
                  <a:lumMod val="50000"/>
                </a:schemeClr>
              </a:solidFill>
            </a:endParaRPr>
          </a:p>
          <a:p>
            <a:pPr>
              <a:lnSpc>
                <a:spcPct val="100000"/>
              </a:lnSpc>
              <a:spcAft>
                <a:spcPts val="500"/>
              </a:spcAft>
            </a:pPr>
            <a:endParaRPr lang="en-US" sz="1400"/>
          </a:p>
          <a:p>
            <a:pPr>
              <a:lnSpc>
                <a:spcPct val="100000"/>
              </a:lnSpc>
              <a:spcAft>
                <a:spcPts val="500"/>
              </a:spcAft>
            </a:pPr>
            <a:endParaRPr lang="en-US" sz="1400" b="1"/>
          </a:p>
        </p:txBody>
      </p:sp>
    </p:spTree>
    <p:extLst>
      <p:ext uri="{BB962C8B-B14F-4D97-AF65-F5344CB8AC3E}">
        <p14:creationId xmlns:p14="http://schemas.microsoft.com/office/powerpoint/2010/main" val="112731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30"/>
          <p:cNvSpPr/>
          <p:nvPr/>
        </p:nvSpPr>
        <p:spPr>
          <a:xfrm>
            <a:off x="509991" y="2426143"/>
            <a:ext cx="11172019" cy="3689842"/>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aphicFrame>
        <p:nvGraphicFramePr>
          <p:cNvPr id="325" name="Google Shape;325;p30"/>
          <p:cNvGraphicFramePr/>
          <p:nvPr>
            <p:extLst>
              <p:ext uri="{D42A27DB-BD31-4B8C-83A1-F6EECF244321}">
                <p14:modId xmlns:p14="http://schemas.microsoft.com/office/powerpoint/2010/main" val="3061112051"/>
              </p:ext>
            </p:extLst>
          </p:nvPr>
        </p:nvGraphicFramePr>
        <p:xfrm>
          <a:off x="747133" y="4711910"/>
          <a:ext cx="10627100" cy="1264925"/>
        </p:xfrm>
        <a:graphic>
          <a:graphicData uri="http://schemas.openxmlformats.org/drawingml/2006/table">
            <a:tbl>
              <a:tblPr>
                <a:noFill/>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163325">
                  <a:extLst>
                    <a:ext uri="{9D8B030D-6E8A-4147-A177-3AD203B41FA5}">
                      <a16:colId xmlns:a16="http://schemas.microsoft.com/office/drawing/2014/main" val="20002"/>
                    </a:ext>
                  </a:extLst>
                </a:gridCol>
                <a:gridCol w="2167800">
                  <a:extLst>
                    <a:ext uri="{9D8B030D-6E8A-4147-A177-3AD203B41FA5}">
                      <a16:colId xmlns:a16="http://schemas.microsoft.com/office/drawing/2014/main" val="20003"/>
                    </a:ext>
                  </a:extLst>
                </a:gridCol>
                <a:gridCol w="2125425">
                  <a:extLst>
                    <a:ext uri="{9D8B030D-6E8A-4147-A177-3AD203B41FA5}">
                      <a16:colId xmlns:a16="http://schemas.microsoft.com/office/drawing/2014/main" val="20004"/>
                    </a:ext>
                  </a:extLst>
                </a:gridCol>
              </a:tblGrid>
              <a:tr h="1264925">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a:solidFill>
                            <a:schemeClr val="tx1">
                              <a:lumMod val="50000"/>
                            </a:schemeClr>
                          </a:solidFill>
                          <a:latin typeface="Calibri"/>
                          <a:ea typeface="Calibri"/>
                          <a:cs typeface="Calibri"/>
                          <a:sym typeface="Calibri"/>
                        </a:rPr>
                        <a:t>National and subnational plans are established to introduce and scale up PrEP products.</a:t>
                      </a:r>
                      <a:endParaRPr>
                        <a:solidFill>
                          <a:schemeClr val="tx1">
                            <a:lumMod val="50000"/>
                          </a:schemeClr>
                        </a:solidFill>
                      </a:endParaRPr>
                    </a:p>
                  </a:txBody>
                  <a:tcPr marL="91450" marR="9145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300" i="0" u="none" strike="noStrike" cap="none">
                          <a:solidFill>
                            <a:schemeClr val="tx1">
                              <a:lumMod val="50000"/>
                            </a:schemeClr>
                          </a:solidFill>
                          <a:latin typeface="Calibri"/>
                          <a:ea typeface="Calibri"/>
                          <a:cs typeface="Calibri"/>
                          <a:sym typeface="Calibri"/>
                        </a:rPr>
                        <a:t>PrEP products are available and distributed in sufficient quantity to meet projected demand via priority delivery channels.</a:t>
                      </a:r>
                      <a:endParaRPr>
                        <a:solidFill>
                          <a:schemeClr val="tx1">
                            <a:lumMod val="50000"/>
                          </a:schemeClr>
                        </a:solidFill>
                      </a:endParaRPr>
                    </a:p>
                  </a:txBody>
                  <a:tcPr marL="91450" marR="9145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a:solidFill>
                            <a:schemeClr val="tx1">
                              <a:lumMod val="50000"/>
                            </a:schemeClr>
                          </a:solidFill>
                          <a:latin typeface="Calibri"/>
                          <a:ea typeface="Calibri"/>
                          <a:cs typeface="Calibri"/>
                          <a:sym typeface="Calibri"/>
                        </a:rPr>
                        <a:t>PrEP products are delivered by trained providers in priority delivery channels to effectively reach end users.</a:t>
                      </a:r>
                      <a:endParaRPr>
                        <a:solidFill>
                          <a:schemeClr val="tx1">
                            <a:lumMod val="50000"/>
                          </a:schemeClr>
                        </a:solidFill>
                      </a:endParaRPr>
                    </a:p>
                  </a:txBody>
                  <a:tcPr marL="91450" marR="9145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latinLnBrk="0" hangingPunct="1">
                        <a:lnSpc>
                          <a:spcPct val="100000"/>
                        </a:lnSpc>
                        <a:spcBef>
                          <a:spcPts val="0"/>
                        </a:spcBef>
                        <a:spcAft>
                          <a:spcPts val="0"/>
                        </a:spcAft>
                        <a:buClr>
                          <a:srgbClr val="353535"/>
                        </a:buClr>
                        <a:buSzPts val="1300"/>
                        <a:buFont typeface="Calibri"/>
                        <a:buNone/>
                      </a:pPr>
                      <a:r>
                        <a:rPr lang="en-US" sz="1300" i="0" u="none" strike="noStrike" kern="1200" cap="none">
                          <a:solidFill>
                            <a:schemeClr val="tx1">
                              <a:lumMod val="50000"/>
                            </a:schemeClr>
                          </a:solidFill>
                          <a:latin typeface="Calibri"/>
                          <a:ea typeface="Calibri"/>
                          <a:cs typeface="Calibri"/>
                          <a:sym typeface="Calibri"/>
                        </a:rPr>
                        <a:t>End users know about and understand PrEP products and know how to access and effectively use them.   </a:t>
                      </a:r>
                      <a:endParaRPr sz="1300" i="0" u="none" strike="noStrike" kern="1200" cap="none">
                        <a:solidFill>
                          <a:schemeClr val="tx1">
                            <a:lumMod val="50000"/>
                          </a:schemeClr>
                        </a:solidFill>
                        <a:latin typeface="Calibri"/>
                        <a:cs typeface="Calibri"/>
                      </a:endParaRPr>
                    </a:p>
                  </a:txBody>
                  <a:tcPr marL="91450" marR="9145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en-US" sz="1300" i="0" u="none" strike="noStrike" cap="none">
                          <a:solidFill>
                            <a:schemeClr val="tx1">
                              <a:lumMod val="50000"/>
                            </a:schemeClr>
                          </a:solidFill>
                          <a:latin typeface="Calibri"/>
                          <a:ea typeface="Calibri"/>
                          <a:cs typeface="Calibri"/>
                          <a:sym typeface="Calibri"/>
                        </a:rPr>
                        <a:t>PrEP products are effectively integrated into national, subnational, facility, community, and program monitoring systems.</a:t>
                      </a:r>
                      <a:endParaRPr sz="1400" u="none" strike="noStrike" cap="none">
                        <a:solidFill>
                          <a:schemeClr val="tx1">
                            <a:lumMod val="50000"/>
                          </a:schemeClr>
                        </a:solidFill>
                      </a:endParaRPr>
                    </a:p>
                  </a:txBody>
                  <a:tcPr marL="91450" marR="9145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bl>
          </a:graphicData>
        </a:graphic>
      </p:graphicFrame>
      <p:sp>
        <p:nvSpPr>
          <p:cNvPr id="326" name="Google Shape;326;p30"/>
          <p:cNvSpPr/>
          <p:nvPr/>
        </p:nvSpPr>
        <p:spPr>
          <a:xfrm>
            <a:off x="582894" y="2512265"/>
            <a:ext cx="3443196" cy="369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635F59"/>
                </a:solidFill>
                <a:latin typeface="Calibri"/>
                <a:ea typeface="Calibri"/>
                <a:cs typeface="Calibri"/>
                <a:sym typeface="Calibri"/>
              </a:rPr>
              <a:t>Value Chain for </a:t>
            </a:r>
            <a:r>
              <a:rPr lang="en-US" sz="1800" b="1">
                <a:solidFill>
                  <a:srgbClr val="635F59"/>
                </a:solidFill>
                <a:latin typeface="Calibri"/>
                <a:ea typeface="Calibri"/>
                <a:cs typeface="Calibri"/>
                <a:sym typeface="Calibri"/>
              </a:rPr>
              <a:t>PrEP</a:t>
            </a:r>
            <a:endParaRPr sz="1800" b="0" i="0" u="none" strike="noStrike" cap="none">
              <a:solidFill>
                <a:srgbClr val="635F59"/>
              </a:solidFill>
              <a:latin typeface="Calibri"/>
              <a:ea typeface="Calibri"/>
              <a:cs typeface="Calibri"/>
              <a:sym typeface="Calibri"/>
            </a:endParaRPr>
          </a:p>
        </p:txBody>
      </p:sp>
      <p:sp>
        <p:nvSpPr>
          <p:cNvPr id="327" name="Google Shape;327;p30"/>
          <p:cNvSpPr/>
          <p:nvPr/>
        </p:nvSpPr>
        <p:spPr>
          <a:xfrm>
            <a:off x="1237614" y="30657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28" name="Google Shape;328;p30" descr="C:\Users\neeraja.bhavaraju\Downloads\noun_81215_cc.png"/>
          <p:cNvPicPr preferRelativeResize="0"/>
          <p:nvPr/>
        </p:nvPicPr>
        <p:blipFill rotWithShape="1">
          <a:blip r:embed="rId3">
            <a:alphaModFix/>
          </a:blip>
          <a:srcRect b="15346"/>
          <a:stretch/>
        </p:blipFill>
        <p:spPr>
          <a:xfrm>
            <a:off x="1351062" y="3235647"/>
            <a:ext cx="730637" cy="618515"/>
          </a:xfrm>
          <a:prstGeom prst="rect">
            <a:avLst/>
          </a:prstGeom>
          <a:noFill/>
          <a:ln>
            <a:noFill/>
          </a:ln>
        </p:spPr>
      </p:pic>
      <p:sp>
        <p:nvSpPr>
          <p:cNvPr id="329" name="Google Shape;329;p30"/>
          <p:cNvSpPr/>
          <p:nvPr/>
        </p:nvSpPr>
        <p:spPr>
          <a:xfrm>
            <a:off x="3376276" y="30657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0" name="Google Shape;330;p30" descr="C:\Users\neeraja.bhavaraju\Downloads\noun_142824_cc.png"/>
          <p:cNvPicPr preferRelativeResize="0"/>
          <p:nvPr/>
        </p:nvPicPr>
        <p:blipFill rotWithShape="1">
          <a:blip r:embed="rId4">
            <a:alphaModFix/>
          </a:blip>
          <a:srcRect b="13330"/>
          <a:stretch/>
        </p:blipFill>
        <p:spPr>
          <a:xfrm>
            <a:off x="3492789" y="3230939"/>
            <a:ext cx="724507" cy="627931"/>
          </a:xfrm>
          <a:prstGeom prst="rect">
            <a:avLst/>
          </a:prstGeom>
          <a:noFill/>
          <a:ln>
            <a:noFill/>
          </a:ln>
        </p:spPr>
      </p:pic>
      <p:sp>
        <p:nvSpPr>
          <p:cNvPr id="331" name="Google Shape;331;p30"/>
          <p:cNvSpPr/>
          <p:nvPr/>
        </p:nvSpPr>
        <p:spPr>
          <a:xfrm>
            <a:off x="5564070" y="30657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2" name="Google Shape;332;p30" descr="C:\Users\neeraja.bhavaraju\Downloads\noun_22779_cc.png"/>
          <p:cNvPicPr preferRelativeResize="0"/>
          <p:nvPr/>
        </p:nvPicPr>
        <p:blipFill rotWithShape="1">
          <a:blip r:embed="rId5">
            <a:alphaModFix/>
          </a:blip>
          <a:srcRect b="13330"/>
          <a:stretch/>
        </p:blipFill>
        <p:spPr>
          <a:xfrm>
            <a:off x="5734288" y="3277485"/>
            <a:ext cx="617096" cy="534839"/>
          </a:xfrm>
          <a:prstGeom prst="rect">
            <a:avLst/>
          </a:prstGeom>
          <a:noFill/>
          <a:ln>
            <a:noFill/>
          </a:ln>
        </p:spPr>
      </p:pic>
      <p:sp>
        <p:nvSpPr>
          <p:cNvPr id="335" name="Google Shape;335;p30"/>
          <p:cNvSpPr/>
          <p:nvPr/>
        </p:nvSpPr>
        <p:spPr>
          <a:xfrm>
            <a:off x="9848584" y="30657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6" name="Google Shape;336;p30" descr="C:\Users\neeraja.bhavaraju\Downloads\noun_30986_cc.png"/>
          <p:cNvPicPr preferRelativeResize="0"/>
          <p:nvPr/>
        </p:nvPicPr>
        <p:blipFill rotWithShape="1">
          <a:blip r:embed="rId6">
            <a:alphaModFix/>
          </a:blip>
          <a:srcRect b="13330"/>
          <a:stretch/>
        </p:blipFill>
        <p:spPr>
          <a:xfrm>
            <a:off x="9994826" y="3256705"/>
            <a:ext cx="665049" cy="576399"/>
          </a:xfrm>
          <a:prstGeom prst="rect">
            <a:avLst/>
          </a:prstGeom>
          <a:noFill/>
          <a:ln>
            <a:noFill/>
          </a:ln>
        </p:spPr>
      </p:pic>
      <p:sp>
        <p:nvSpPr>
          <p:cNvPr id="339" name="Google Shape;339;p30"/>
          <p:cNvSpPr/>
          <p:nvPr/>
        </p:nvSpPr>
        <p:spPr>
          <a:xfrm>
            <a:off x="709676" y="4102535"/>
            <a:ext cx="2013408"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PLANNING &amp; </a:t>
            </a:r>
            <a:endParaRPr sz="1400">
              <a:solidFill>
                <a:srgbClr val="000000"/>
              </a:solidFill>
              <a:latin typeface="Arial"/>
              <a:ea typeface="Arial"/>
              <a:cs typeface="Arial"/>
              <a:sym typeface="Arial"/>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BUDGETING</a:t>
            </a:r>
            <a:endParaRPr/>
          </a:p>
        </p:txBody>
      </p:sp>
      <p:sp>
        <p:nvSpPr>
          <p:cNvPr id="340" name="Google Shape;340;p30"/>
          <p:cNvSpPr/>
          <p:nvPr/>
        </p:nvSpPr>
        <p:spPr>
          <a:xfrm>
            <a:off x="2848338" y="4102535"/>
            <a:ext cx="2013408"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SUPPLY CHAIN MANAGEMENT</a:t>
            </a:r>
            <a:endParaRPr/>
          </a:p>
        </p:txBody>
      </p:sp>
      <p:sp>
        <p:nvSpPr>
          <p:cNvPr id="341" name="Google Shape;341;p30"/>
          <p:cNvSpPr/>
          <p:nvPr/>
        </p:nvSpPr>
        <p:spPr>
          <a:xfrm>
            <a:off x="5036132" y="4102535"/>
            <a:ext cx="2013408"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DELIVERY </a:t>
            </a:r>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PLATFORMS</a:t>
            </a:r>
            <a:endParaRPr sz="1400">
              <a:solidFill>
                <a:srgbClr val="000000"/>
              </a:solidFill>
              <a:latin typeface="Arial"/>
              <a:ea typeface="Arial"/>
              <a:cs typeface="Arial"/>
              <a:sym typeface="Arial"/>
            </a:endParaRPr>
          </a:p>
        </p:txBody>
      </p:sp>
      <p:sp>
        <p:nvSpPr>
          <p:cNvPr id="342" name="Google Shape;342;p30"/>
          <p:cNvSpPr/>
          <p:nvPr/>
        </p:nvSpPr>
        <p:spPr>
          <a:xfrm>
            <a:off x="7173072" y="4102535"/>
            <a:ext cx="2013408"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UPTAKE &amp; </a:t>
            </a:r>
            <a:endParaRPr sz="1400">
              <a:solidFill>
                <a:srgbClr val="000000"/>
              </a:solidFill>
              <a:latin typeface="Arial"/>
              <a:ea typeface="Arial"/>
              <a:cs typeface="Arial"/>
              <a:sym typeface="Arial"/>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EFFECTIVE USE</a:t>
            </a:r>
            <a:endParaRPr/>
          </a:p>
        </p:txBody>
      </p:sp>
      <p:sp>
        <p:nvSpPr>
          <p:cNvPr id="343" name="Google Shape;343;p30"/>
          <p:cNvSpPr/>
          <p:nvPr/>
        </p:nvSpPr>
        <p:spPr>
          <a:xfrm>
            <a:off x="9320646" y="4102535"/>
            <a:ext cx="2013408"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lvl="0" algn="ctr"/>
            <a:r>
              <a:rPr lang="en-US" sz="1200" b="1">
                <a:solidFill>
                  <a:schemeClr val="bg1"/>
                </a:solidFill>
                <a:ea typeface="Calibri"/>
                <a:cs typeface="Calibri"/>
                <a:sym typeface="Calibri"/>
              </a:rPr>
              <a:t>MONITORING, EVALUATION, &amp; LEARNING</a:t>
            </a:r>
            <a:endParaRPr lang="en-US" sz="1200">
              <a:solidFill>
                <a:schemeClr val="bg1"/>
              </a:solidFill>
            </a:endParaRPr>
          </a:p>
        </p:txBody>
      </p:sp>
      <p:sp>
        <p:nvSpPr>
          <p:cNvPr id="24" name="Google Shape;333;p30">
            <a:extLst>
              <a:ext uri="{FF2B5EF4-FFF2-40B4-BE49-F238E27FC236}">
                <a16:creationId xmlns:a16="http://schemas.microsoft.com/office/drawing/2014/main" id="{E84B149A-4854-3845-AE17-54C2A11C5120}"/>
              </a:ext>
            </a:extLst>
          </p:cNvPr>
          <p:cNvSpPr/>
          <p:nvPr/>
        </p:nvSpPr>
        <p:spPr>
          <a:xfrm>
            <a:off x="7701010" y="30657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 name="Title 2">
            <a:extLst>
              <a:ext uri="{FF2B5EF4-FFF2-40B4-BE49-F238E27FC236}">
                <a16:creationId xmlns:a16="http://schemas.microsoft.com/office/drawing/2014/main" id="{A3D1B6FE-9ECC-7543-98DB-0F3D97C0C647}"/>
              </a:ext>
            </a:extLst>
          </p:cNvPr>
          <p:cNvSpPr>
            <a:spLocks noGrp="1"/>
          </p:cNvSpPr>
          <p:nvPr>
            <p:ph type="title"/>
          </p:nvPr>
        </p:nvSpPr>
        <p:spPr>
          <a:xfrm>
            <a:off x="-387280" y="255504"/>
            <a:ext cx="10515600" cy="1143000"/>
          </a:xfrm>
        </p:spPr>
        <p:txBody>
          <a:bodyPr/>
          <a:lstStyle/>
          <a:p>
            <a:r>
              <a:rPr lang="en-CH"/>
              <a:t>PrEP introduction framework</a:t>
            </a:r>
          </a:p>
        </p:txBody>
      </p:sp>
      <p:pic>
        <p:nvPicPr>
          <p:cNvPr id="6" name="Graphic 5" descr="Medical with solid fill">
            <a:extLst>
              <a:ext uri="{FF2B5EF4-FFF2-40B4-BE49-F238E27FC236}">
                <a16:creationId xmlns:a16="http://schemas.microsoft.com/office/drawing/2014/main" id="{7F2AD925-B402-5C4B-9A26-BEC1B5D2D8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1959" y="3144676"/>
            <a:ext cx="807134" cy="807134"/>
          </a:xfrm>
          <a:prstGeom prst="rect">
            <a:avLst/>
          </a:prstGeom>
        </p:spPr>
      </p:pic>
      <p:sp>
        <p:nvSpPr>
          <p:cNvPr id="21" name="Google Shape;337;p30">
            <a:extLst>
              <a:ext uri="{FF2B5EF4-FFF2-40B4-BE49-F238E27FC236}">
                <a16:creationId xmlns:a16="http://schemas.microsoft.com/office/drawing/2014/main" id="{7F8FAC3C-B785-CED3-7BCC-ADCE0E1969EE}"/>
              </a:ext>
            </a:extLst>
          </p:cNvPr>
          <p:cNvSpPr/>
          <p:nvPr/>
        </p:nvSpPr>
        <p:spPr>
          <a:xfrm>
            <a:off x="509991" y="1278895"/>
            <a:ext cx="11172019" cy="91657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a:solidFill>
                  <a:schemeClr val="tx1">
                    <a:lumMod val="50000"/>
                  </a:schemeClr>
                </a:solidFill>
                <a:latin typeface="Calibri"/>
                <a:ea typeface="Calibri"/>
                <a:cs typeface="Calibri"/>
                <a:sym typeface="Calibri"/>
              </a:rPr>
              <a:t>This value chain framework has been used across countries to support planning for the introduction of PrEP products. It identifies necessary steps for PrEP introduction and scale-up across five major categories and across priority delivery channels. It can also be used to track progress toward introduction of various PrEP products by different partners. </a:t>
            </a:r>
            <a:endParaRPr>
              <a:solidFill>
                <a:schemeClr val="tx1">
                  <a:lumMod val="50000"/>
                </a:schemeClr>
              </a:solidFill>
            </a:endParaRPr>
          </a:p>
        </p:txBody>
      </p:sp>
    </p:spTree>
    <p:extLst>
      <p:ext uri="{BB962C8B-B14F-4D97-AF65-F5344CB8AC3E}">
        <p14:creationId xmlns:p14="http://schemas.microsoft.com/office/powerpoint/2010/main" val="293060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365761" y="291540"/>
            <a:ext cx="11946325" cy="1143000"/>
          </a:xfrm>
          <a:prstGeom prst="rect">
            <a:avLst/>
          </a:prstGeom>
          <a:noFill/>
          <a:ln>
            <a:noFill/>
          </a:ln>
        </p:spPr>
        <p:txBody>
          <a:bodyPr spcFirstLastPara="1" wrap="square" lIns="804650" tIns="45700" rIns="91425" bIns="45700" anchor="ctr" anchorCtr="0">
            <a:normAutofit/>
          </a:bodyPr>
          <a:lstStyle/>
          <a:p>
            <a:pPr marL="0" lvl="0" indent="0" algn="l" rtl="0">
              <a:lnSpc>
                <a:spcPct val="90000"/>
              </a:lnSpc>
              <a:spcBef>
                <a:spcPts val="0"/>
              </a:spcBef>
              <a:spcAft>
                <a:spcPts val="0"/>
              </a:spcAft>
              <a:buClr>
                <a:schemeClr val="accent1"/>
              </a:buClr>
              <a:buSzPts val="3000"/>
              <a:buFont typeface="Poppins SemiBold"/>
              <a:buNone/>
            </a:pPr>
            <a:r>
              <a:rPr lang="en-US"/>
              <a:t>PrEP introduction situation analysis </a:t>
            </a:r>
            <a:endParaRPr/>
          </a:p>
        </p:txBody>
      </p:sp>
      <p:graphicFrame>
        <p:nvGraphicFramePr>
          <p:cNvPr id="247" name="Google Shape;247;p9"/>
          <p:cNvGraphicFramePr/>
          <p:nvPr>
            <p:extLst>
              <p:ext uri="{D42A27DB-BD31-4B8C-83A1-F6EECF244321}">
                <p14:modId xmlns:p14="http://schemas.microsoft.com/office/powerpoint/2010/main" val="1223105131"/>
              </p:ext>
            </p:extLst>
          </p:nvPr>
        </p:nvGraphicFramePr>
        <p:xfrm>
          <a:off x="462990" y="2482732"/>
          <a:ext cx="2312725" cy="3998075"/>
        </p:xfrm>
        <a:graphic>
          <a:graphicData uri="http://schemas.openxmlformats.org/drawingml/2006/table">
            <a:tbl>
              <a:tblPr>
                <a:noFill/>
              </a:tblPr>
              <a:tblGrid>
                <a:gridCol w="160675">
                  <a:extLst>
                    <a:ext uri="{9D8B030D-6E8A-4147-A177-3AD203B41FA5}">
                      <a16:colId xmlns:a16="http://schemas.microsoft.com/office/drawing/2014/main" val="20000"/>
                    </a:ext>
                  </a:extLst>
                </a:gridCol>
                <a:gridCol w="2152050">
                  <a:extLst>
                    <a:ext uri="{9D8B030D-6E8A-4147-A177-3AD203B41FA5}">
                      <a16:colId xmlns:a16="http://schemas.microsoft.com/office/drawing/2014/main" val="20001"/>
                    </a:ext>
                  </a:extLst>
                </a:gridCol>
              </a:tblGrid>
              <a:tr h="799842">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5">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Convene a new or existing subcommittee or task team within HIV prevention or PrEP </a:t>
                      </a:r>
                      <a:r>
                        <a:rPr lang="en-US" sz="1100" b="1" i="0" u="none" strike="noStrike" cap="none">
                          <a:solidFill>
                            <a:srgbClr val="635F59"/>
                          </a:solidFill>
                          <a:latin typeface="Calibri"/>
                          <a:ea typeface="Calibri"/>
                          <a:cs typeface="Calibri"/>
                          <a:sym typeface="Calibri"/>
                        </a:rPr>
                        <a:t>TWG.</a:t>
                      </a:r>
                      <a:endParaRPr sz="1100" u="none" strike="noStrike" cap="none">
                        <a:solidFill>
                          <a:srgbClr val="635F59"/>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64374">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Identify </a:t>
                      </a:r>
                      <a:r>
                        <a:rPr lang="en-US" sz="1100" b="1" i="0" u="none" strike="noStrike" cap="none">
                          <a:solidFill>
                            <a:srgbClr val="635F59"/>
                          </a:solidFill>
                          <a:latin typeface="Calibri"/>
                          <a:ea typeface="Calibri"/>
                          <a:cs typeface="Calibri"/>
                          <a:sym typeface="Calibri"/>
                        </a:rPr>
                        <a:t>focus</a:t>
                      </a:r>
                      <a:r>
                        <a:rPr lang="en-US" sz="1100" b="0" i="0" u="none" strike="noStrike" cap="none">
                          <a:solidFill>
                            <a:srgbClr val="635F59"/>
                          </a:solidFill>
                          <a:latin typeface="Calibri"/>
                          <a:ea typeface="Calibri"/>
                          <a:cs typeface="Calibri"/>
                          <a:sym typeface="Calibri"/>
                        </a:rPr>
                        <a:t> </a:t>
                      </a:r>
                      <a:r>
                        <a:rPr lang="en-US" sz="1100" b="1" i="0" u="none" strike="noStrike" cap="none">
                          <a:solidFill>
                            <a:srgbClr val="635F59"/>
                          </a:solidFill>
                          <a:latin typeface="Calibri"/>
                          <a:ea typeface="Calibri"/>
                          <a:cs typeface="Calibri"/>
                          <a:sym typeface="Calibri"/>
                        </a:rPr>
                        <a:t>populations and set targets </a:t>
                      </a:r>
                      <a:r>
                        <a:rPr lang="en-US" sz="1100" b="0" i="0" u="none" strike="noStrike" cap="none">
                          <a:solidFill>
                            <a:srgbClr val="635F59"/>
                          </a:solidFill>
                          <a:latin typeface="Calibri"/>
                          <a:ea typeface="Calibri"/>
                          <a:cs typeface="Calibri"/>
                          <a:sym typeface="Calibri"/>
                        </a:rPr>
                        <a:t>to inform PrEP planning.</a:t>
                      </a:r>
                      <a:endParaRPr sz="1100" b="0" u="none" strike="no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565612">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5">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Engage </a:t>
                      </a:r>
                      <a:r>
                        <a:rPr lang="en-US" sz="1100" b="1" i="0" u="none" strike="noStrike" cap="none">
                          <a:solidFill>
                            <a:srgbClr val="635F59"/>
                          </a:solidFill>
                          <a:latin typeface="Calibri"/>
                          <a:ea typeface="Calibri"/>
                          <a:cs typeface="Calibri"/>
                          <a:sym typeface="Calibri"/>
                        </a:rPr>
                        <a:t>community stakeholders </a:t>
                      </a:r>
                      <a:r>
                        <a:rPr lang="en-US" sz="1100" b="0" i="0" u="none" strike="noStrike" cap="none">
                          <a:solidFill>
                            <a:srgbClr val="635F59"/>
                          </a:solidFill>
                          <a:latin typeface="Calibri"/>
                          <a:ea typeface="Calibri"/>
                          <a:cs typeface="Calibri"/>
                          <a:sym typeface="Calibri"/>
                        </a:rPr>
                        <a:t>to inform planning for PrEP rollout.</a:t>
                      </a:r>
                      <a:endParaRPr sz="1800" u="none" strike="no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6"/>
                  </a:ext>
                </a:extLst>
              </a:tr>
              <a:tr h="705831">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Include PrEP in national HIV prevention and other relevant </a:t>
                      </a:r>
                      <a:r>
                        <a:rPr lang="en-US" sz="1100" b="1" i="0" u="none" strike="noStrike" cap="none">
                          <a:solidFill>
                            <a:srgbClr val="635F59"/>
                          </a:solidFill>
                          <a:latin typeface="Calibri"/>
                          <a:ea typeface="Calibri"/>
                          <a:cs typeface="Calibri"/>
                          <a:sym typeface="Calibri"/>
                        </a:rPr>
                        <a:t>plans and policies </a:t>
                      </a:r>
                      <a:r>
                        <a:rPr lang="en-US" sz="1100" b="0" i="0" u="none" strike="noStrike" cap="none">
                          <a:solidFill>
                            <a:srgbClr val="635F59"/>
                          </a:solidFill>
                          <a:latin typeface="Calibri"/>
                          <a:ea typeface="Calibri"/>
                          <a:cs typeface="Calibri"/>
                          <a:sym typeface="Calibri"/>
                        </a:rPr>
                        <a:t>(e.g., HIV testing, FP).</a:t>
                      </a:r>
                      <a:endParaRPr sz="1800" b="0" u="none" strike="no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9"/>
                  </a:ext>
                </a:extLst>
              </a:tr>
              <a:tr h="556585">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Issue standard</a:t>
                      </a:r>
                      <a:r>
                        <a:rPr lang="en-US" sz="1100" b="1" i="0" u="none" strike="noStrike" cap="none">
                          <a:solidFill>
                            <a:srgbClr val="635F59"/>
                          </a:solidFill>
                          <a:latin typeface="Calibri"/>
                          <a:ea typeface="Calibri"/>
                          <a:cs typeface="Calibri"/>
                          <a:sym typeface="Calibri"/>
                        </a:rPr>
                        <a:t> clinical guidelines </a:t>
                      </a:r>
                      <a:r>
                        <a:rPr lang="en-US" sz="1100" b="0" i="0" u="none" strike="noStrike" cap="none">
                          <a:solidFill>
                            <a:srgbClr val="635F59"/>
                          </a:solidFill>
                          <a:latin typeface="Calibri"/>
                          <a:ea typeface="Calibri"/>
                          <a:cs typeface="Calibri"/>
                          <a:sym typeface="Calibri"/>
                        </a:rPr>
                        <a:t>for delivery and use of PrEP methods. </a:t>
                      </a:r>
                      <a:endParaRPr sz="1100" u="none" strike="no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12"/>
                  </a:ext>
                </a:extLst>
              </a:tr>
              <a:tr h="705831">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Develop an</a:t>
                      </a:r>
                      <a:r>
                        <a:rPr lang="en-US" sz="1100" b="1" i="0" u="none" strike="noStrike" cap="none">
                          <a:solidFill>
                            <a:srgbClr val="635F59"/>
                          </a:solidFill>
                          <a:latin typeface="Calibri"/>
                          <a:ea typeface="Calibri"/>
                          <a:cs typeface="Calibri"/>
                          <a:sym typeface="Calibri"/>
                        </a:rPr>
                        <a:t> implementation plan and budget </a:t>
                      </a:r>
                      <a:r>
                        <a:rPr lang="en-US" sz="1100" b="0" i="0" u="none" strike="noStrike" cap="none">
                          <a:solidFill>
                            <a:srgbClr val="635F59"/>
                          </a:solidFill>
                          <a:latin typeface="Calibri"/>
                          <a:ea typeface="Calibri"/>
                          <a:cs typeface="Calibri"/>
                          <a:sym typeface="Calibri"/>
                        </a:rPr>
                        <a:t>to guide initial PrEP introduction and scale-up.</a:t>
                      </a:r>
                      <a:endParaRPr sz="1100" u="none" strike="no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57150" cap="flat" cmpd="sng">
                      <a:solidFill>
                        <a:schemeClr val="lt1"/>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graphicFrame>
        <p:nvGraphicFramePr>
          <p:cNvPr id="248" name="Google Shape;248;p9"/>
          <p:cNvGraphicFramePr/>
          <p:nvPr>
            <p:extLst>
              <p:ext uri="{D42A27DB-BD31-4B8C-83A1-F6EECF244321}">
                <p14:modId xmlns:p14="http://schemas.microsoft.com/office/powerpoint/2010/main" val="764107259"/>
              </p:ext>
            </p:extLst>
          </p:nvPr>
        </p:nvGraphicFramePr>
        <p:xfrm>
          <a:off x="2993397" y="2471843"/>
          <a:ext cx="1974275" cy="3998075"/>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775853">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635F59"/>
                          </a:solidFill>
                          <a:latin typeface="Calibri"/>
                          <a:ea typeface="Calibri"/>
                          <a:cs typeface="Calibri"/>
                          <a:sym typeface="Calibri"/>
                        </a:rPr>
                        <a:t>Register</a:t>
                      </a:r>
                      <a:r>
                        <a:rPr lang="en-US" sz="1100" b="0" i="0" u="none" strike="noStrike" cap="none">
                          <a:solidFill>
                            <a:srgbClr val="635F59"/>
                          </a:solidFill>
                          <a:latin typeface="Calibri"/>
                          <a:ea typeface="Calibri"/>
                          <a:cs typeface="Calibri"/>
                          <a:sym typeface="Calibri"/>
                        </a:rPr>
                        <a:t> PrEP methods and include them on the national essential medicines list, if needed.</a:t>
                      </a:r>
                      <a:endParaRPr sz="1800" u="none" strike="noStrike" cap="none">
                        <a:solidFill>
                          <a:srgbClr val="635F59"/>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787033">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Update </a:t>
                      </a:r>
                      <a:r>
                        <a:rPr lang="en-US" sz="1100" b="1" i="0" u="none" strike="noStrike" cap="none">
                          <a:solidFill>
                            <a:srgbClr val="635F59"/>
                          </a:solidFill>
                          <a:latin typeface="Calibri"/>
                          <a:ea typeface="Calibri"/>
                          <a:cs typeface="Calibri"/>
                          <a:sym typeface="Calibri"/>
                        </a:rPr>
                        <a:t>supply chain guide-lines and logistics systems </a:t>
                      </a:r>
                      <a:r>
                        <a:rPr lang="en-US" sz="1100" b="0" i="0" u="none" strike="noStrike" cap="none">
                          <a:solidFill>
                            <a:srgbClr val="635F59"/>
                          </a:solidFill>
                          <a:latin typeface="Calibri"/>
                          <a:ea typeface="Calibri"/>
                          <a:cs typeface="Calibri"/>
                          <a:sym typeface="Calibri"/>
                        </a:rPr>
                        <a:t>to include PrEP products.  </a:t>
                      </a:r>
                      <a:endParaRPr sz="1800" u="none" strike="no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730203">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635F59"/>
                        </a:buClr>
                        <a:buSzPts val="1100"/>
                        <a:buFont typeface="Arial"/>
                        <a:buNone/>
                      </a:pPr>
                      <a:r>
                        <a:rPr lang="en-US" sz="1100" b="0" i="0" u="none" strike="noStrike" cap="none">
                          <a:solidFill>
                            <a:srgbClr val="635F59"/>
                          </a:solidFill>
                          <a:latin typeface="Calibri"/>
                          <a:ea typeface="Calibri"/>
                          <a:cs typeface="Calibri"/>
                          <a:sym typeface="Calibri"/>
                        </a:rPr>
                        <a:t>Conduct </a:t>
                      </a:r>
                      <a:r>
                        <a:rPr lang="en-US" sz="1100" b="1" i="0" u="none" strike="noStrike" cap="none">
                          <a:solidFill>
                            <a:srgbClr val="635F59"/>
                          </a:solidFill>
                          <a:latin typeface="Calibri"/>
                          <a:ea typeface="Calibri"/>
                          <a:cs typeface="Calibri"/>
                          <a:sym typeface="Calibri"/>
                        </a:rPr>
                        <a:t>forecasting and/or quantification </a:t>
                      </a:r>
                      <a:r>
                        <a:rPr lang="en-US" sz="1100" b="0" i="0" u="none" strike="noStrike" cap="none">
                          <a:solidFill>
                            <a:srgbClr val="635F59"/>
                          </a:solidFill>
                          <a:latin typeface="Calibri"/>
                          <a:ea typeface="Calibri"/>
                          <a:cs typeface="Calibri"/>
                          <a:sym typeface="Calibri"/>
                        </a:rPr>
                        <a:t>to inform procurement of PrEP products.</a:t>
                      </a:r>
                      <a:endParaRPr sz="1100" u="none" strike="no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6"/>
                  </a:ext>
                </a:extLst>
              </a:tr>
              <a:tr h="775853">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635F59"/>
                        </a:buClr>
                        <a:buSzPts val="1100"/>
                        <a:buFont typeface="Arial"/>
                        <a:buNone/>
                      </a:pPr>
                      <a:r>
                        <a:rPr lang="en-US" sz="1100" b="0" i="0" u="none" strike="noStrike" cap="none">
                          <a:solidFill>
                            <a:srgbClr val="635F59"/>
                          </a:solidFill>
                          <a:latin typeface="Calibri"/>
                          <a:ea typeface="Calibri"/>
                          <a:cs typeface="Calibri"/>
                          <a:sym typeface="Calibri"/>
                        </a:rPr>
                        <a:t>Establish </a:t>
                      </a:r>
                      <a:r>
                        <a:rPr lang="en-US" sz="1100" b="1" i="0" u="none" strike="noStrike" cap="none">
                          <a:solidFill>
                            <a:srgbClr val="635F59"/>
                          </a:solidFill>
                          <a:latin typeface="Calibri"/>
                          <a:ea typeface="Calibri"/>
                          <a:cs typeface="Calibri"/>
                          <a:sym typeface="Calibri"/>
                        </a:rPr>
                        <a:t>procurement, commodity monitoring, and distribution </a:t>
                      </a:r>
                      <a:r>
                        <a:rPr lang="en-US" sz="1100" b="0" i="0" u="none" strike="noStrike" cap="none">
                          <a:solidFill>
                            <a:srgbClr val="635F59"/>
                          </a:solidFill>
                          <a:latin typeface="Calibri"/>
                          <a:ea typeface="Calibri"/>
                          <a:cs typeface="Calibri"/>
                          <a:sym typeface="Calibri"/>
                        </a:rPr>
                        <a:t>for PrEP products and associated materials. </a:t>
                      </a:r>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9"/>
                  </a:ext>
                </a:extLst>
              </a:tr>
              <a:tr h="929133">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5">
                        <a:lumMod val="60000"/>
                        <a:lumOff val="40000"/>
                      </a:schemeClr>
                    </a:solidFill>
                  </a:tcPr>
                </a:tc>
                <a:tc>
                  <a:txBody>
                    <a:bodyPr/>
                    <a:lstStyle/>
                    <a:p>
                      <a:pPr marL="0" marR="0" lvl="0" indent="0" algn="l" rtl="0">
                        <a:lnSpc>
                          <a:spcPct val="100000"/>
                        </a:lnSpc>
                        <a:spcBef>
                          <a:spcPts val="0"/>
                        </a:spcBef>
                        <a:spcAft>
                          <a:spcPts val="0"/>
                        </a:spcAft>
                        <a:buClr>
                          <a:srgbClr val="635F59"/>
                        </a:buClr>
                        <a:buSzPts val="1100"/>
                        <a:buFont typeface="Arial"/>
                        <a:buNone/>
                      </a:pPr>
                      <a:r>
                        <a:rPr lang="en-US" sz="1100" i="0" u="none" strike="noStrike" cap="none">
                          <a:solidFill>
                            <a:srgbClr val="635F59"/>
                          </a:solidFill>
                          <a:latin typeface="Calibri" panose="020F0502020204030204" pitchFamily="34" charset="0"/>
                          <a:cs typeface="Calibri" panose="020F0502020204030204" pitchFamily="34" charset="0"/>
                        </a:rPr>
                        <a:t>Establish </a:t>
                      </a:r>
                      <a:r>
                        <a:rPr lang="en-US" sz="1100" b="1" i="0" u="none" strike="noStrike" cap="none">
                          <a:solidFill>
                            <a:srgbClr val="635F59"/>
                          </a:solidFill>
                          <a:latin typeface="Calibri" panose="020F0502020204030204" pitchFamily="34" charset="0"/>
                          <a:cs typeface="Calibri" panose="020F0502020204030204" pitchFamily="34" charset="0"/>
                        </a:rPr>
                        <a:t>storage and distribution systems </a:t>
                      </a:r>
                      <a:r>
                        <a:rPr lang="en-US" sz="1100" i="0" u="none" strike="noStrike" cap="none">
                          <a:solidFill>
                            <a:srgbClr val="635F59"/>
                          </a:solidFill>
                          <a:latin typeface="Calibri" panose="020F0502020204030204" pitchFamily="34" charset="0"/>
                          <a:cs typeface="Calibri" panose="020F0502020204030204" pitchFamily="34" charset="0"/>
                        </a:rPr>
                        <a:t>that maintain temperature controls for PrEP products, if needed.</a:t>
                      </a:r>
                      <a:endParaRPr>
                        <a:latin typeface="Calibri" panose="020F0502020204030204" pitchFamily="34" charset="0"/>
                        <a:cs typeface="Calibri" panose="020F0502020204030204" pitchFamily="34" charset="0"/>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249" name="Google Shape;249;p9"/>
          <p:cNvGraphicFramePr/>
          <p:nvPr>
            <p:extLst>
              <p:ext uri="{D42A27DB-BD31-4B8C-83A1-F6EECF244321}">
                <p14:modId xmlns:p14="http://schemas.microsoft.com/office/powerpoint/2010/main" val="82369068"/>
              </p:ext>
            </p:extLst>
          </p:nvPr>
        </p:nvGraphicFramePr>
        <p:xfrm>
          <a:off x="5185364" y="2482732"/>
          <a:ext cx="1974275" cy="2830435"/>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86200">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635F59"/>
                          </a:solidFill>
                          <a:latin typeface="Calibri"/>
                          <a:ea typeface="Calibri"/>
                          <a:cs typeface="Calibri"/>
                          <a:sym typeface="Calibri"/>
                        </a:rPr>
                        <a:t>Dedicate resources to conduct regular </a:t>
                      </a:r>
                      <a:r>
                        <a:rPr lang="en-US" sz="1100" b="1" i="0" u="none" strike="noStrike" cap="none">
                          <a:solidFill>
                            <a:srgbClr val="635F59"/>
                          </a:solidFill>
                          <a:latin typeface="Calibri"/>
                          <a:ea typeface="Calibri"/>
                          <a:cs typeface="Calibri"/>
                          <a:sym typeface="Calibri"/>
                        </a:rPr>
                        <a:t>HIV tests, initiate PrEP, and support ongoing PrEP use.</a:t>
                      </a:r>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739025">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635F59"/>
                          </a:solidFill>
                          <a:latin typeface="Calibri"/>
                          <a:ea typeface="Calibri"/>
                          <a:cs typeface="Calibri"/>
                          <a:sym typeface="Calibri"/>
                        </a:rPr>
                        <a:t>Develop trainings and materials for </a:t>
                      </a:r>
                      <a:r>
                        <a:rPr lang="en-US" sz="1100" b="1" i="0" u="none" strike="noStrike" cap="none">
                          <a:solidFill>
                            <a:srgbClr val="635F59"/>
                          </a:solidFill>
                          <a:latin typeface="Calibri"/>
                          <a:ea typeface="Calibri"/>
                          <a:cs typeface="Calibri"/>
                          <a:sym typeface="Calibri"/>
                        </a:rPr>
                        <a:t>health care workers </a:t>
                      </a:r>
                      <a:r>
                        <a:rPr lang="en-US" sz="1100" b="0" i="0" u="none" strike="noStrike" cap="none">
                          <a:solidFill>
                            <a:srgbClr val="635F59"/>
                          </a:solidFill>
                          <a:latin typeface="Calibri"/>
                          <a:ea typeface="Calibri"/>
                          <a:cs typeface="Calibri"/>
                          <a:sym typeface="Calibri"/>
                        </a:rPr>
                        <a:t>on PrEP methods.</a:t>
                      </a:r>
                      <a:endParaRPr sz="1800" u="none" strike="no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88925">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5">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635F59"/>
                          </a:solidFill>
                          <a:latin typeface="Calibri"/>
                          <a:ea typeface="Calibri"/>
                          <a:cs typeface="Calibri"/>
                          <a:sym typeface="Calibri"/>
                        </a:rPr>
                        <a:t>Establish </a:t>
                      </a:r>
                      <a:r>
                        <a:rPr lang="en-US" sz="1100" b="1" i="0" u="none" strike="noStrike" cap="none">
                          <a:solidFill>
                            <a:srgbClr val="635F59"/>
                          </a:solidFill>
                          <a:latin typeface="Calibri"/>
                          <a:ea typeface="Calibri"/>
                          <a:cs typeface="Calibri"/>
                          <a:sym typeface="Calibri"/>
                        </a:rPr>
                        <a:t>referral systems </a:t>
                      </a:r>
                      <a:r>
                        <a:rPr lang="en-US" sz="1100" b="0" i="0" u="none" strike="noStrike" cap="none">
                          <a:solidFill>
                            <a:srgbClr val="635F59"/>
                          </a:solidFill>
                          <a:latin typeface="Calibri"/>
                          <a:ea typeface="Calibri"/>
                          <a:cs typeface="Calibri"/>
                          <a:sym typeface="Calibri"/>
                        </a:rPr>
                        <a:t>to link clients from other channels to sites providing PrEP. </a:t>
                      </a:r>
                      <a:endParaRPr sz="1800" u="none" strike="noStrike" cap="none">
                        <a:solidFill>
                          <a:srgbClr val="635F59"/>
                        </a:solidFill>
                      </a:endParaRPr>
                    </a:p>
                  </a:txBody>
                  <a:tcPr marL="45725" marR="9525" marT="457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6"/>
                  </a:ext>
                </a:extLst>
              </a:tr>
              <a:tr h="648475">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5">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en-US" sz="1100" b="0" i="0" u="none" strike="noStrike" cap="none">
                          <a:solidFill>
                            <a:srgbClr val="635F59"/>
                          </a:solidFill>
                          <a:latin typeface="Calibri"/>
                          <a:ea typeface="Calibri"/>
                          <a:cs typeface="Calibri"/>
                          <a:sym typeface="Calibri"/>
                        </a:rPr>
                        <a:t>Integrate support for </a:t>
                      </a:r>
                      <a:r>
                        <a:rPr lang="en-US" sz="1100" b="1" i="0" u="none" strike="noStrike" cap="none">
                          <a:solidFill>
                            <a:srgbClr val="635F59"/>
                          </a:solidFill>
                          <a:latin typeface="Calibri"/>
                          <a:ea typeface="Calibri"/>
                          <a:cs typeface="Calibri"/>
                          <a:sym typeface="Calibri"/>
                        </a:rPr>
                        <a:t>partner communication</a:t>
                      </a:r>
                      <a:r>
                        <a:rPr lang="en-US" sz="1100" b="0" i="0" u="none" strike="noStrike" cap="none">
                          <a:solidFill>
                            <a:srgbClr val="635F59"/>
                          </a:solidFill>
                          <a:latin typeface="Calibri"/>
                          <a:ea typeface="Calibri"/>
                          <a:cs typeface="Calibri"/>
                          <a:sym typeface="Calibri"/>
                        </a:rPr>
                        <a:t> and services for intimate partner violence (IPV) response.</a:t>
                      </a:r>
                      <a:endParaRPr sz="1100" b="0" i="0" u="none" strike="noStrike" cap="none">
                        <a:solidFill>
                          <a:srgbClr val="635F59"/>
                        </a:solidFill>
                        <a:latin typeface="Calibri"/>
                        <a:ea typeface="Calibri"/>
                        <a:cs typeface="Calibri"/>
                        <a:sym typeface="Calibri"/>
                      </a:endParaRPr>
                    </a:p>
                  </a:txBody>
                  <a:tcPr marL="45725" marR="9525" marT="457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250" name="Google Shape;250;p9"/>
          <p:cNvGraphicFramePr/>
          <p:nvPr>
            <p:extLst>
              <p:ext uri="{D42A27DB-BD31-4B8C-83A1-F6EECF244321}">
                <p14:modId xmlns:p14="http://schemas.microsoft.com/office/powerpoint/2010/main" val="2625340350"/>
              </p:ext>
            </p:extLst>
          </p:nvPr>
        </p:nvGraphicFramePr>
        <p:xfrm>
          <a:off x="7422452" y="2482732"/>
          <a:ext cx="1974275" cy="2804925"/>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698725">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Develop and implement </a:t>
                      </a:r>
                      <a:r>
                        <a:rPr lang="en-US" sz="1100" b="1" i="0" u="none" strike="noStrike" cap="none">
                          <a:solidFill>
                            <a:srgbClr val="635F59"/>
                          </a:solidFill>
                          <a:latin typeface="Calibri"/>
                          <a:ea typeface="Calibri"/>
                          <a:cs typeface="Calibri"/>
                          <a:sym typeface="Calibri"/>
                        </a:rPr>
                        <a:t>demand generation strategies </a:t>
                      </a:r>
                      <a:r>
                        <a:rPr lang="en-US" sz="1100" b="0" i="0" u="none" strike="noStrike" cap="none">
                          <a:solidFill>
                            <a:srgbClr val="635F59"/>
                          </a:solidFill>
                          <a:latin typeface="Calibri"/>
                          <a:ea typeface="Calibri"/>
                          <a:cs typeface="Calibri"/>
                          <a:sym typeface="Calibri"/>
                        </a:rPr>
                        <a:t>that include PrEP promotion.</a:t>
                      </a:r>
                      <a:endParaRPr sz="1800" u="none" strike="noStrike" cap="none">
                        <a:solidFill>
                          <a:srgbClr val="635F59"/>
                        </a:solidFill>
                      </a:endParaRPr>
                    </a:p>
                  </a:txBody>
                  <a:tcPr marL="45725"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751575">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Address social norms/stigma to build </a:t>
                      </a:r>
                      <a:r>
                        <a:rPr lang="en-US" sz="1100" b="1" i="0" u="none" strike="noStrike" cap="none">
                          <a:solidFill>
                            <a:srgbClr val="635F59"/>
                          </a:solidFill>
                          <a:latin typeface="Calibri"/>
                          <a:ea typeface="Calibri"/>
                          <a:cs typeface="Calibri"/>
                          <a:sym typeface="Calibri"/>
                        </a:rPr>
                        <a:t>community and partner acceptance</a:t>
                      </a:r>
                      <a:r>
                        <a:rPr lang="en-US" sz="1100" b="0" i="0" u="none" strike="noStrike" cap="none">
                          <a:solidFill>
                            <a:srgbClr val="635F59"/>
                          </a:solidFill>
                          <a:latin typeface="Calibri"/>
                          <a:ea typeface="Calibri"/>
                          <a:cs typeface="Calibri"/>
                          <a:sym typeface="Calibri"/>
                        </a:rPr>
                        <a:t> of PrEP use.</a:t>
                      </a:r>
                      <a:endParaRPr sz="1100" b="0" i="0" u="none" strike="noStrike" cap="none">
                        <a:solidFill>
                          <a:srgbClr val="635F59"/>
                        </a:solidFill>
                        <a:latin typeface="Calibri"/>
                        <a:ea typeface="Calibri"/>
                        <a:cs typeface="Calibri"/>
                        <a:sym typeface="Calibri"/>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76400">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Develop </a:t>
                      </a:r>
                      <a:r>
                        <a:rPr lang="en-US" sz="1100" b="1" i="0" u="none" strike="noStrike" cap="none">
                          <a:solidFill>
                            <a:srgbClr val="635F59"/>
                          </a:solidFill>
                          <a:latin typeface="Calibri"/>
                          <a:ea typeface="Calibri"/>
                          <a:cs typeface="Calibri"/>
                          <a:sym typeface="Calibri"/>
                        </a:rPr>
                        <a:t>information and tools for clients </a:t>
                      </a:r>
                      <a:r>
                        <a:rPr lang="en-US" sz="1100" b="0" i="0" u="none" strike="noStrike" cap="none">
                          <a:solidFill>
                            <a:srgbClr val="635F59"/>
                          </a:solidFill>
                          <a:latin typeface="Calibri"/>
                          <a:ea typeface="Calibri"/>
                          <a:cs typeface="Calibri"/>
                          <a:sym typeface="Calibri"/>
                        </a:rPr>
                        <a:t>to support product choice.</a:t>
                      </a:r>
                      <a:endParaRPr sz="1100" u="none" strike="sng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6"/>
                  </a:ext>
                </a:extLst>
              </a:tr>
              <a:tr h="678225">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Support </a:t>
                      </a:r>
                      <a:r>
                        <a:rPr lang="en-US" sz="1100" b="1" i="0" u="none" strike="noStrike" cap="none">
                          <a:solidFill>
                            <a:srgbClr val="635F59"/>
                          </a:solidFill>
                          <a:latin typeface="Calibri"/>
                          <a:ea typeface="Calibri"/>
                          <a:cs typeface="Calibri"/>
                          <a:sym typeface="Calibri"/>
                        </a:rPr>
                        <a:t>effective use </a:t>
                      </a:r>
                      <a:r>
                        <a:rPr lang="en-US" sz="1100" b="0" i="0" u="none" strike="noStrike" cap="none">
                          <a:solidFill>
                            <a:srgbClr val="635F59"/>
                          </a:solidFill>
                          <a:latin typeface="Calibri"/>
                          <a:ea typeface="Calibri"/>
                          <a:cs typeface="Calibri"/>
                          <a:sym typeface="Calibri"/>
                        </a:rPr>
                        <a:t>of PrEP products.</a:t>
                      </a:r>
                      <a:endParaRPr sz="1800" u="none" strike="noStrike" cap="none">
                        <a:solidFill>
                          <a:srgbClr val="635F59"/>
                        </a:solidFill>
                      </a:endParaRPr>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251" name="Google Shape;251;p9"/>
          <p:cNvGraphicFramePr/>
          <p:nvPr>
            <p:extLst>
              <p:ext uri="{D42A27DB-BD31-4B8C-83A1-F6EECF244321}">
                <p14:modId xmlns:p14="http://schemas.microsoft.com/office/powerpoint/2010/main" val="2025136746"/>
              </p:ext>
            </p:extLst>
          </p:nvPr>
        </p:nvGraphicFramePr>
        <p:xfrm>
          <a:off x="9606129" y="2482733"/>
          <a:ext cx="1974275" cy="2127825"/>
        </p:xfrm>
        <a:graphic>
          <a:graphicData uri="http://schemas.openxmlformats.org/drawingml/2006/table">
            <a:tbl>
              <a:tblPr>
                <a:noFill/>
              </a:tblPr>
              <a:tblGrid>
                <a:gridCol w="137150">
                  <a:extLst>
                    <a:ext uri="{9D8B030D-6E8A-4147-A177-3AD203B41FA5}">
                      <a16:colId xmlns:a16="http://schemas.microsoft.com/office/drawing/2014/main" val="20000"/>
                    </a:ext>
                  </a:extLst>
                </a:gridCol>
                <a:gridCol w="1837125">
                  <a:extLst>
                    <a:ext uri="{9D8B030D-6E8A-4147-A177-3AD203B41FA5}">
                      <a16:colId xmlns:a16="http://schemas.microsoft.com/office/drawing/2014/main" val="20001"/>
                    </a:ext>
                  </a:extLst>
                </a:gridCol>
              </a:tblGrid>
              <a:tr h="847725">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Update or establish</a:t>
                      </a:r>
                      <a:r>
                        <a:rPr lang="en-US" sz="1100" b="1" i="0" u="none" strike="noStrike" cap="none">
                          <a:solidFill>
                            <a:srgbClr val="635F59"/>
                          </a:solidFill>
                          <a:latin typeface="Calibri"/>
                          <a:ea typeface="Calibri"/>
                          <a:cs typeface="Calibri"/>
                          <a:sym typeface="Calibri"/>
                        </a:rPr>
                        <a:t> integrated monitoring tools</a:t>
                      </a:r>
                      <a:r>
                        <a:rPr lang="en-US" sz="1100" b="0" i="0" u="none" strike="noStrike" cap="none">
                          <a:solidFill>
                            <a:srgbClr val="635F59"/>
                          </a:solidFill>
                          <a:latin typeface="Calibri"/>
                          <a:ea typeface="Calibri"/>
                          <a:cs typeface="Calibri"/>
                          <a:sym typeface="Calibri"/>
                        </a:rPr>
                        <a:t> to support data collection and analysis on PrEP use across multiple products.</a:t>
                      </a:r>
                      <a:endParaRPr sz="1100" u="none" strike="noStrike" cap="none">
                        <a:solidFill>
                          <a:srgbClr val="635F59"/>
                        </a:solidFill>
                      </a:endParaRPr>
                    </a:p>
                  </a:txBody>
                  <a:tcPr marL="91450" marR="9525" marT="9525" marB="0" anchor="ctr">
                    <a:lnL w="571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0"/>
                  </a:ext>
                </a:extLst>
              </a:tr>
              <a:tr h="640050">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Establish systems for </a:t>
                      </a:r>
                      <a:r>
                        <a:rPr lang="en-US" sz="1100" b="1" i="0" u="none" strike="noStrike" cap="none">
                          <a:solidFill>
                            <a:srgbClr val="635F59"/>
                          </a:solidFill>
                          <a:latin typeface="Calibri"/>
                          <a:ea typeface="Calibri"/>
                          <a:cs typeface="Calibri"/>
                          <a:sym typeface="Calibri"/>
                        </a:rPr>
                        <a:t>pharmacovigilance</a:t>
                      </a:r>
                      <a:r>
                        <a:rPr lang="en-US" sz="1100" b="0" i="0" u="none" strike="noStrike" cap="none">
                          <a:solidFill>
                            <a:srgbClr val="635F59"/>
                          </a:solidFill>
                          <a:latin typeface="Calibri"/>
                          <a:ea typeface="Calibri"/>
                          <a:cs typeface="Calibri"/>
                          <a:sym typeface="Calibri"/>
                        </a:rPr>
                        <a:t> and to monitor drug resistance. </a:t>
                      </a:r>
                      <a:endParaRPr sz="1800" u="none" strike="noStrike" cap="none">
                        <a:solidFill>
                          <a:srgbClr val="635F59"/>
                        </a:solidFill>
                      </a:endParaRPr>
                    </a:p>
                  </a:txBody>
                  <a:tcPr marL="91450"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12700" cap="flat" cmpd="sng">
                      <a:solidFill>
                        <a:srgbClr val="94B0BC"/>
                      </a:solidFill>
                      <a:prstDash val="solid"/>
                      <a:round/>
                      <a:headEnd type="none" w="sm" len="sm"/>
                      <a:tailEnd type="none" w="sm" len="sm"/>
                    </a:lnB>
                  </a:tcPr>
                </a:tc>
                <a:extLst>
                  <a:ext uri="{0D108BD9-81ED-4DB2-BD59-A6C34878D82A}">
                    <a16:rowId xmlns:a16="http://schemas.microsoft.com/office/drawing/2014/main" val="10003"/>
                  </a:ext>
                </a:extLst>
              </a:tr>
              <a:tr h="640050">
                <a:tc>
                  <a:txBody>
                    <a:body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lgn="ctr">
                      <a:solidFill>
                        <a:srgbClr val="FFFFFF"/>
                      </a:solidFill>
                      <a:prstDash val="solid"/>
                      <a:round/>
                      <a:headEnd type="none" w="sm" len="sm"/>
                      <a:tailEnd type="none" w="sm" len="sm"/>
                    </a:lnR>
                    <a:lnT w="57150" cap="flat" cmpd="sng" algn="ctr">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635F59"/>
                          </a:solidFill>
                          <a:latin typeface="Calibri"/>
                          <a:ea typeface="Calibri"/>
                          <a:cs typeface="Calibri"/>
                          <a:sym typeface="Calibri"/>
                        </a:rPr>
                        <a:t>Conduct </a:t>
                      </a:r>
                      <a:r>
                        <a:rPr lang="en-US" sz="1100" b="1" i="0" u="none" strike="noStrike" cap="none">
                          <a:solidFill>
                            <a:srgbClr val="635F59"/>
                          </a:solidFill>
                          <a:latin typeface="Calibri"/>
                          <a:ea typeface="Calibri"/>
                          <a:cs typeface="Calibri"/>
                          <a:sym typeface="Calibri"/>
                        </a:rPr>
                        <a:t>implementation science </a:t>
                      </a:r>
                      <a:r>
                        <a:rPr lang="en-US" sz="1100" b="0" i="0" u="none" strike="noStrike" cap="none">
                          <a:solidFill>
                            <a:srgbClr val="635F59"/>
                          </a:solidFill>
                          <a:latin typeface="Calibri"/>
                          <a:ea typeface="Calibri"/>
                          <a:cs typeface="Calibri"/>
                          <a:sym typeface="Calibri"/>
                        </a:rPr>
                        <a:t>research to inform policy and scale-up.</a:t>
                      </a:r>
                      <a:endParaRPr sz="1800" u="none" strike="noStrike" cap="none">
                        <a:solidFill>
                          <a:srgbClr val="635F59"/>
                        </a:solidFill>
                      </a:endParaRPr>
                    </a:p>
                  </a:txBody>
                  <a:tcPr marL="91450"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94B0BC"/>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62" name="Google Shape;262;p9"/>
          <p:cNvSpPr/>
          <p:nvPr/>
        </p:nvSpPr>
        <p:spPr>
          <a:xfrm>
            <a:off x="335279" y="1437377"/>
            <a:ext cx="11395803" cy="663351"/>
          </a:xfrm>
          <a:prstGeom prst="rect">
            <a:avLst/>
          </a:prstGeom>
          <a:solidFill>
            <a:srgbClr val="DFDED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3" name="Google Shape;263;p9"/>
          <p:cNvSpPr/>
          <p:nvPr/>
        </p:nvSpPr>
        <p:spPr>
          <a:xfrm>
            <a:off x="443427" y="1513114"/>
            <a:ext cx="2332278" cy="511877"/>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PLANNING &amp;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BUDGETING</a:t>
            </a:r>
            <a:endParaRPr kumimoji="0" sz="1800" b="0" i="0" u="none" strike="noStrike" kern="0" cap="none" spc="0" normalizeH="0" baseline="0" noProof="0">
              <a:ln>
                <a:noFill/>
              </a:ln>
              <a:solidFill>
                <a:srgbClr val="625E58"/>
              </a:solidFill>
              <a:effectLst/>
              <a:uLnTx/>
              <a:uFillTx/>
              <a:latin typeface="Calibri"/>
              <a:ea typeface="Calibri"/>
              <a:cs typeface="Calibri"/>
              <a:sym typeface="Calibri"/>
            </a:endParaRPr>
          </a:p>
        </p:txBody>
      </p:sp>
      <p:sp>
        <p:nvSpPr>
          <p:cNvPr id="264" name="Google Shape;264;p9"/>
          <p:cNvSpPr/>
          <p:nvPr/>
        </p:nvSpPr>
        <p:spPr>
          <a:xfrm>
            <a:off x="2993397" y="1513114"/>
            <a:ext cx="1974275" cy="511877"/>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SUPPLY CHAIN MANAGEMENT</a:t>
            </a:r>
            <a:endParaRPr kumimoji="0" sz="1800" b="0" i="0" u="none" strike="noStrike" kern="0" cap="none" spc="0" normalizeH="0" baseline="0" noProof="0">
              <a:ln>
                <a:noFill/>
              </a:ln>
              <a:solidFill>
                <a:srgbClr val="625E58"/>
              </a:solidFill>
              <a:effectLst/>
              <a:uLnTx/>
              <a:uFillTx/>
              <a:latin typeface="Calibri"/>
              <a:ea typeface="Calibri"/>
              <a:cs typeface="Calibri"/>
              <a:sym typeface="Calibri"/>
            </a:endParaRPr>
          </a:p>
        </p:txBody>
      </p:sp>
      <p:sp>
        <p:nvSpPr>
          <p:cNvPr id="265" name="Google Shape;265;p9"/>
          <p:cNvSpPr/>
          <p:nvPr/>
        </p:nvSpPr>
        <p:spPr>
          <a:xfrm>
            <a:off x="5185364" y="1513114"/>
            <a:ext cx="1974275" cy="511877"/>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algn="ctr">
              <a:buClr>
                <a:srgbClr val="FFFFFF"/>
              </a:buClr>
              <a:buSzPts val="1200"/>
              <a:defRPr/>
            </a:pPr>
            <a:r>
              <a:rPr lang="en-US" sz="1200" b="1" kern="0">
                <a:solidFill>
                  <a:srgbClr val="FFFFFF"/>
                </a:solidFill>
                <a:latin typeface="Calibri"/>
                <a:ea typeface="Calibri"/>
                <a:cs typeface="Calibri"/>
                <a:sym typeface="Calibri"/>
              </a:rPr>
              <a:t>               </a:t>
            </a: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DELIVERY</a:t>
            </a:r>
            <a:r>
              <a:rPr lang="en-US" sz="1200" b="1" kern="0">
                <a:solidFill>
                  <a:srgbClr val="FFFFFF"/>
                </a:solidFill>
                <a:latin typeface="Calibri"/>
                <a:ea typeface="Calibri"/>
                <a:cs typeface="Calibri"/>
                <a:sym typeface="Calibri"/>
              </a:rPr>
              <a:t>                 </a:t>
            </a: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 PLATFORMS</a:t>
            </a:r>
            <a:endParaRPr lang="en-US" sz="1800" b="0" i="0" u="none" strike="noStrike" kern="0" cap="none" spc="0" normalizeH="0" baseline="0" noProof="0">
              <a:ln>
                <a:noFill/>
              </a:ln>
              <a:solidFill>
                <a:srgbClr val="625E58"/>
              </a:solidFill>
              <a:effectLst/>
              <a:uLnTx/>
              <a:uFillTx/>
              <a:latin typeface="Calibri"/>
              <a:ea typeface="Calibri"/>
              <a:cs typeface="Calibri"/>
            </a:endParaRPr>
          </a:p>
        </p:txBody>
      </p:sp>
      <p:sp>
        <p:nvSpPr>
          <p:cNvPr id="266" name="Google Shape;266;p9"/>
          <p:cNvSpPr/>
          <p:nvPr/>
        </p:nvSpPr>
        <p:spPr>
          <a:xfrm>
            <a:off x="7422452" y="1513114"/>
            <a:ext cx="1974275" cy="511877"/>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UPTAKE &amp;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EFFECTIVE USE</a:t>
            </a:r>
            <a:endParaRPr kumimoji="0" sz="1800" b="0" i="0" u="none" strike="noStrike" kern="0" cap="none" spc="0" normalizeH="0" baseline="0" noProof="0">
              <a:ln>
                <a:noFill/>
              </a:ln>
              <a:solidFill>
                <a:srgbClr val="625E58"/>
              </a:solidFill>
              <a:effectLst/>
              <a:uLnTx/>
              <a:uFillTx/>
              <a:latin typeface="Calibri"/>
              <a:ea typeface="Calibri"/>
              <a:cs typeface="Calibri"/>
              <a:sym typeface="Calibri"/>
            </a:endParaRPr>
          </a:p>
        </p:txBody>
      </p:sp>
      <p:sp>
        <p:nvSpPr>
          <p:cNvPr id="267" name="Google Shape;267;p9"/>
          <p:cNvSpPr/>
          <p:nvPr/>
        </p:nvSpPr>
        <p:spPr>
          <a:xfrm>
            <a:off x="9586567" y="1513114"/>
            <a:ext cx="1993837" cy="511877"/>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MONITORING, EVALUATION, &amp; LEARNING</a:t>
            </a: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268" name="Google Shape;268;p9"/>
          <p:cNvGraphicFramePr/>
          <p:nvPr>
            <p:extLst>
              <p:ext uri="{D42A27DB-BD31-4B8C-83A1-F6EECF244321}">
                <p14:modId xmlns:p14="http://schemas.microsoft.com/office/powerpoint/2010/main" val="2540102053"/>
              </p:ext>
            </p:extLst>
          </p:nvPr>
        </p:nvGraphicFramePr>
        <p:xfrm>
          <a:off x="443428" y="2163865"/>
          <a:ext cx="11264548" cy="219450"/>
        </p:xfrm>
        <a:graphic>
          <a:graphicData uri="http://schemas.openxmlformats.org/drawingml/2006/table">
            <a:tbl>
              <a:tblPr>
                <a:noFill/>
              </a:tblPr>
              <a:tblGrid>
                <a:gridCol w="187803">
                  <a:extLst>
                    <a:ext uri="{9D8B030D-6E8A-4147-A177-3AD203B41FA5}">
                      <a16:colId xmlns:a16="http://schemas.microsoft.com/office/drawing/2014/main" val="20000"/>
                    </a:ext>
                  </a:extLst>
                </a:gridCol>
                <a:gridCol w="11076745">
                  <a:extLst>
                    <a:ext uri="{9D8B030D-6E8A-4147-A177-3AD203B41FA5}">
                      <a16:colId xmlns:a16="http://schemas.microsoft.com/office/drawing/2014/main" val="20003"/>
                    </a:ext>
                  </a:extLst>
                </a:gridCol>
              </a:tblGrid>
              <a:tr h="21945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53535"/>
                          </a:solidFill>
                          <a:latin typeface="Calibri"/>
                          <a:ea typeface="Calibri"/>
                          <a:cs typeface="Calibri"/>
                          <a:sym typeface="Calibri"/>
                        </a:rPr>
                        <a:t>Plans, systems, and processes to support service integration across priority delivery channels, including reproductive health/family planning and private sector providers/pharmacies  </a:t>
                      </a:r>
                      <a:endParaRPr sz="1800" i="0" u="none" strike="noStrike" cap="none"/>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FDEDC"/>
                    </a:solidFill>
                  </a:tcPr>
                </a:tc>
                <a:extLst>
                  <a:ext uri="{0D108BD9-81ED-4DB2-BD59-A6C34878D82A}">
                    <a16:rowId xmlns:a16="http://schemas.microsoft.com/office/drawing/2014/main" val="10000"/>
                  </a:ext>
                </a:extLst>
              </a:tr>
            </a:tbl>
          </a:graphicData>
        </a:graphic>
      </p:graphicFrame>
      <p:grpSp>
        <p:nvGrpSpPr>
          <p:cNvPr id="20" name="Google Shape;350;p31">
            <a:extLst>
              <a:ext uri="{FF2B5EF4-FFF2-40B4-BE49-F238E27FC236}">
                <a16:creationId xmlns:a16="http://schemas.microsoft.com/office/drawing/2014/main" id="{B744F786-B2CE-C6C6-E874-822240813280}"/>
              </a:ext>
            </a:extLst>
          </p:cNvPr>
          <p:cNvGrpSpPr/>
          <p:nvPr/>
        </p:nvGrpSpPr>
        <p:grpSpPr>
          <a:xfrm>
            <a:off x="6766560" y="5849126"/>
            <a:ext cx="5186718" cy="841930"/>
            <a:chOff x="3738561" y="5643580"/>
            <a:chExt cx="5186718" cy="841930"/>
          </a:xfrm>
        </p:grpSpPr>
        <p:sp>
          <p:nvSpPr>
            <p:cNvPr id="21" name="Google Shape;351;p31">
              <a:extLst>
                <a:ext uri="{FF2B5EF4-FFF2-40B4-BE49-F238E27FC236}">
                  <a16:creationId xmlns:a16="http://schemas.microsoft.com/office/drawing/2014/main" id="{4F018187-3C78-AFAE-CB9C-42A3314E5755}"/>
                </a:ext>
              </a:extLst>
            </p:cNvPr>
            <p:cNvSpPr/>
            <p:nvPr/>
          </p:nvSpPr>
          <p:spPr>
            <a:xfrm>
              <a:off x="3738561" y="5643580"/>
              <a:ext cx="5186718" cy="841930"/>
            </a:xfrm>
            <a:prstGeom prst="rect">
              <a:avLst/>
            </a:prstGeom>
            <a:solidFill>
              <a:schemeClr val="bg1">
                <a:lumMod val="95000"/>
              </a:scheme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1526C"/>
                </a:buClr>
                <a:buSzPts val="1100"/>
                <a:buFontTx/>
                <a:buNone/>
                <a:tabLst/>
                <a:defRPr/>
              </a:pPr>
              <a:endParaRPr kumimoji="0" sz="11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352;p31">
              <a:extLst>
                <a:ext uri="{FF2B5EF4-FFF2-40B4-BE49-F238E27FC236}">
                  <a16:creationId xmlns:a16="http://schemas.microsoft.com/office/drawing/2014/main" id="{600D505B-03EC-58A5-38B1-FFB30EFA88D7}"/>
                </a:ext>
              </a:extLst>
            </p:cNvPr>
            <p:cNvSpPr/>
            <p:nvPr/>
          </p:nvSpPr>
          <p:spPr>
            <a:xfrm>
              <a:off x="3895748" y="5935087"/>
              <a:ext cx="147131" cy="146304"/>
            </a:xfrm>
            <a:prstGeom prst="rect">
              <a:avLst/>
            </a:prstGeom>
            <a:solidFill>
              <a:schemeClr val="accent5">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1526C"/>
                </a:buClr>
                <a:buSzPts val="1100"/>
                <a:buFontTx/>
                <a:buNone/>
                <a:tabLst/>
                <a:defRPr/>
              </a:pPr>
              <a:endParaRPr kumimoji="0" sz="11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353;p31">
              <a:extLst>
                <a:ext uri="{FF2B5EF4-FFF2-40B4-BE49-F238E27FC236}">
                  <a16:creationId xmlns:a16="http://schemas.microsoft.com/office/drawing/2014/main" id="{F76C373A-8954-CACB-5BC1-EE5A86E1637F}"/>
                </a:ext>
              </a:extLst>
            </p:cNvPr>
            <p:cNvSpPr/>
            <p:nvPr/>
          </p:nvSpPr>
          <p:spPr>
            <a:xfrm>
              <a:off x="6763276" y="5935087"/>
              <a:ext cx="147131" cy="146304"/>
            </a:xfrm>
            <a:prstGeom prst="rect">
              <a:avLst/>
            </a:prstGeom>
            <a:solidFill>
              <a:schemeClr val="accent2">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1526C"/>
                </a:buClr>
                <a:buSzPts val="1100"/>
                <a:buFontTx/>
                <a:buNone/>
                <a:tabLst/>
                <a:defRPr/>
              </a:pPr>
              <a:endParaRPr kumimoji="0" sz="11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354;p31">
              <a:extLst>
                <a:ext uri="{FF2B5EF4-FFF2-40B4-BE49-F238E27FC236}">
                  <a16:creationId xmlns:a16="http://schemas.microsoft.com/office/drawing/2014/main" id="{ED6EED5A-07C7-51CB-BF33-F0C77E6D1260}"/>
                </a:ext>
              </a:extLst>
            </p:cNvPr>
            <p:cNvSpPr/>
            <p:nvPr/>
          </p:nvSpPr>
          <p:spPr>
            <a:xfrm>
              <a:off x="5199565" y="5935087"/>
              <a:ext cx="147131" cy="146304"/>
            </a:xfrm>
            <a:prstGeom prst="rect">
              <a:avLst/>
            </a:prstGeom>
            <a:solidFill>
              <a:schemeClr val="accent3">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1526C"/>
                </a:buClr>
                <a:buSzPts val="1100"/>
                <a:buFontTx/>
                <a:buNone/>
                <a:tabLst/>
                <a:defRPr/>
              </a:pPr>
              <a:endParaRPr kumimoji="0" sz="11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355;p31">
              <a:extLst>
                <a:ext uri="{FF2B5EF4-FFF2-40B4-BE49-F238E27FC236}">
                  <a16:creationId xmlns:a16="http://schemas.microsoft.com/office/drawing/2014/main" id="{01C1AC78-B969-FDC9-67AB-1747E7EBECE4}"/>
                </a:ext>
              </a:extLst>
            </p:cNvPr>
            <p:cNvSpPr/>
            <p:nvPr/>
          </p:nvSpPr>
          <p:spPr>
            <a:xfrm>
              <a:off x="4022267" y="5885386"/>
              <a:ext cx="1182862" cy="60012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95959"/>
                </a:buClr>
                <a:buSzPts val="1100"/>
                <a:buFontTx/>
                <a:buNone/>
                <a:tabLst/>
                <a:defRPr/>
              </a:pPr>
              <a:r>
                <a:rPr kumimoji="0" lang="en-US" sz="1100" b="0" i="0" u="none" strike="noStrike" kern="0" cap="none" spc="0" normalizeH="0" baseline="0" noProof="0">
                  <a:ln>
                    <a:noFill/>
                  </a:ln>
                  <a:solidFill>
                    <a:srgbClr val="434343"/>
                  </a:solidFill>
                  <a:effectLst/>
                  <a:uLnTx/>
                  <a:uFillTx/>
                  <a:latin typeface="Calibri" panose="020F0502020204030204" pitchFamily="34" charset="0"/>
                  <a:cs typeface="Calibri" panose="020F0502020204030204" pitchFamily="34" charset="0"/>
                  <a:sym typeface="Calibri"/>
                </a:rPr>
                <a:t>Opportunity to easily build on oral PrEP rollout</a:t>
              </a:r>
            </a:p>
          </p:txBody>
        </p:sp>
        <p:sp>
          <p:nvSpPr>
            <p:cNvPr id="26" name="Google Shape;356;p31">
              <a:extLst>
                <a:ext uri="{FF2B5EF4-FFF2-40B4-BE49-F238E27FC236}">
                  <a16:creationId xmlns:a16="http://schemas.microsoft.com/office/drawing/2014/main" id="{40450B16-2669-F743-FD4E-FF6EDACC261C}"/>
                </a:ext>
              </a:extLst>
            </p:cNvPr>
            <p:cNvSpPr/>
            <p:nvPr/>
          </p:nvSpPr>
          <p:spPr>
            <a:xfrm>
              <a:off x="5326091" y="5885386"/>
              <a:ext cx="1474793" cy="60012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95959"/>
                </a:buClr>
                <a:buSzPts val="1100"/>
                <a:buFont typeface="Calibri"/>
                <a:buNone/>
                <a:tabLst/>
                <a:defRPr/>
              </a:pPr>
              <a:r>
                <a:rPr kumimoji="0" lang="en-US" sz="1100" b="0" i="0" u="none" strike="noStrike" kern="0" cap="none" spc="0" normalizeH="0" baseline="0" noProof="0">
                  <a:ln>
                    <a:noFill/>
                  </a:ln>
                  <a:solidFill>
                    <a:srgbClr val="595959"/>
                  </a:solidFill>
                  <a:effectLst/>
                  <a:uLnTx/>
                  <a:uFillTx/>
                  <a:latin typeface="Calibri"/>
                  <a:ea typeface="Calibri"/>
                  <a:cs typeface="Calibri"/>
                  <a:sym typeface="Calibri"/>
                </a:rPr>
                <a:t>Will require new effort, but no anticipated challenges</a:t>
              </a:r>
              <a:endParaRPr kumimoji="0" sz="1100" b="0" i="1" u="none" strike="noStrike" kern="0" cap="none" spc="0" normalizeH="0" baseline="0" noProof="0">
                <a:ln>
                  <a:noFill/>
                </a:ln>
                <a:solidFill>
                  <a:srgbClr val="595959"/>
                </a:solidFill>
                <a:effectLst/>
                <a:uLnTx/>
                <a:uFillTx/>
                <a:latin typeface="Calibri"/>
                <a:ea typeface="Calibri"/>
                <a:cs typeface="Calibri"/>
                <a:sym typeface="Calibri"/>
              </a:endParaRPr>
            </a:p>
          </p:txBody>
        </p:sp>
        <p:sp>
          <p:nvSpPr>
            <p:cNvPr id="27" name="Google Shape;357;p31">
              <a:extLst>
                <a:ext uri="{FF2B5EF4-FFF2-40B4-BE49-F238E27FC236}">
                  <a16:creationId xmlns:a16="http://schemas.microsoft.com/office/drawing/2014/main" id="{F6AB42A3-63CA-9D47-77C9-7F9AC583687A}"/>
                </a:ext>
              </a:extLst>
            </p:cNvPr>
            <p:cNvSpPr txBox="1"/>
            <p:nvPr/>
          </p:nvSpPr>
          <p:spPr>
            <a:xfrm>
              <a:off x="6914276" y="5885386"/>
              <a:ext cx="1907941" cy="60012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95959"/>
                </a:buClr>
                <a:buSzPts val="1100"/>
                <a:buFont typeface="Calibri"/>
                <a:buNone/>
                <a:tabLst/>
                <a:defRPr/>
              </a:pPr>
              <a:r>
                <a:rPr kumimoji="0" lang="en-US" sz="1100" b="0" i="0" u="none" strike="noStrike" kern="0" cap="none" spc="0" normalizeH="0" baseline="0" noProof="0">
                  <a:ln>
                    <a:noFill/>
                  </a:ln>
                  <a:solidFill>
                    <a:srgbClr val="434343"/>
                  </a:solidFill>
                  <a:effectLst/>
                  <a:uLnTx/>
                  <a:uFillTx/>
                  <a:latin typeface="Calibri"/>
                  <a:ea typeface="Calibri"/>
                  <a:cs typeface="Calibri"/>
                  <a:sym typeface="Calibri"/>
                </a:rPr>
                <a:t>Requires significant consideration for integration of new PrEP methods</a:t>
              </a:r>
            </a:p>
          </p:txBody>
        </p:sp>
        <p:sp>
          <p:nvSpPr>
            <p:cNvPr id="28" name="Google Shape;358;p31">
              <a:extLst>
                <a:ext uri="{FF2B5EF4-FFF2-40B4-BE49-F238E27FC236}">
                  <a16:creationId xmlns:a16="http://schemas.microsoft.com/office/drawing/2014/main" id="{6B93DA3B-0E7F-F8DF-8291-B0A54E3C096F}"/>
                </a:ext>
              </a:extLst>
            </p:cNvPr>
            <p:cNvSpPr/>
            <p:nvPr/>
          </p:nvSpPr>
          <p:spPr>
            <a:xfrm>
              <a:off x="3799907" y="5648627"/>
              <a:ext cx="2651760" cy="2616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595959"/>
                </a:buClr>
                <a:buSzPts val="1100"/>
                <a:buFont typeface="Calibri"/>
                <a:buNone/>
                <a:tabLst/>
                <a:defRPr/>
              </a:pPr>
              <a:r>
                <a:rPr kumimoji="0" lang="en-US" sz="1100" b="1" i="0" u="none" strike="noStrike" kern="0" cap="none" spc="0" normalizeH="0" baseline="0" noProof="0">
                  <a:ln>
                    <a:noFill/>
                  </a:ln>
                  <a:solidFill>
                    <a:srgbClr val="595959"/>
                  </a:solidFill>
                  <a:effectLst/>
                  <a:uLnTx/>
                  <a:uFillTx/>
                  <a:latin typeface="Calibri"/>
                  <a:ea typeface="Calibri"/>
                  <a:cs typeface="Calibri"/>
                  <a:sym typeface="Calibri"/>
                </a:rPr>
                <a:t>COLOR KEY </a:t>
              </a:r>
              <a:endParaRPr kumimoji="0" sz="1100" b="1" i="1" u="none" strike="noStrike" kern="0" cap="none" spc="0" normalizeH="0" baseline="0" noProof="0">
                <a:ln>
                  <a:noFill/>
                </a:ln>
                <a:solidFill>
                  <a:srgbClr val="595959"/>
                </a:solidFill>
                <a:effectLst/>
                <a:uLnTx/>
                <a:uFillTx/>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286B-7078-9895-FDF1-FB440587F464}"/>
              </a:ext>
            </a:extLst>
          </p:cNvPr>
          <p:cNvSpPr>
            <a:spLocks noGrp="1"/>
          </p:cNvSpPr>
          <p:nvPr>
            <p:ph type="title"/>
          </p:nvPr>
        </p:nvSpPr>
        <p:spPr>
          <a:xfrm>
            <a:off x="0" y="190956"/>
            <a:ext cx="12097109" cy="1143000"/>
          </a:xfrm>
        </p:spPr>
        <p:txBody>
          <a:bodyPr/>
          <a:lstStyle/>
          <a:p>
            <a:r>
              <a:rPr lang="en-US">
                <a:latin typeface="Poppins SemiBold"/>
                <a:ea typeface="Roboto"/>
                <a:cs typeface="Poppins SemiBold"/>
              </a:rPr>
              <a:t>Training of Trainers Oral PrEP Impact Survey Key Findings</a:t>
            </a:r>
          </a:p>
        </p:txBody>
      </p:sp>
      <p:graphicFrame>
        <p:nvGraphicFramePr>
          <p:cNvPr id="3" name="Chart Placeholder">
            <a:extLst>
              <a:ext uri="{FF2B5EF4-FFF2-40B4-BE49-F238E27FC236}">
                <a16:creationId xmlns:a16="http://schemas.microsoft.com/office/drawing/2014/main" id="{94370FF7-4271-395D-B361-86B27C7762CE}"/>
              </a:ext>
            </a:extLst>
          </p:cNvPr>
          <p:cNvGraphicFramePr>
            <a:graphicFrameLocks noGrp="1"/>
          </p:cNvGraphicFramePr>
          <p:nvPr>
            <p:extLst>
              <p:ext uri="{D42A27DB-BD31-4B8C-83A1-F6EECF244321}">
                <p14:modId xmlns:p14="http://schemas.microsoft.com/office/powerpoint/2010/main" val="1983487104"/>
              </p:ext>
            </p:extLst>
          </p:nvPr>
        </p:nvGraphicFramePr>
        <p:xfrm>
          <a:off x="439388" y="1333957"/>
          <a:ext cx="11657722" cy="51499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697E184-5223-E60A-B732-64DFC9A958F8}"/>
              </a:ext>
            </a:extLst>
          </p:cNvPr>
          <p:cNvSpPr txBox="1"/>
          <p:nvPr/>
        </p:nvSpPr>
        <p:spPr>
          <a:xfrm>
            <a:off x="725804" y="1333956"/>
            <a:ext cx="10776502" cy="646331"/>
          </a:xfrm>
          <a:prstGeom prst="rect">
            <a:avLst/>
          </a:prstGeom>
          <a:noFill/>
        </p:spPr>
        <p:txBody>
          <a:bodyPr wrap="square" rtlCol="0">
            <a:spAutoFit/>
          </a:bodyPr>
          <a:lstStyle/>
          <a:p>
            <a:r>
              <a:rPr lang="en-GB" b="1">
                <a:solidFill>
                  <a:schemeClr val="tx1">
                    <a:lumMod val="50000"/>
                  </a:schemeClr>
                </a:solidFill>
              </a:rPr>
              <a:t>Q: From your perspective, what was the experience for the following factors during the rollout and scale-up of oral PrEP in Nigeria?</a:t>
            </a:r>
            <a:endParaRPr lang="en-US" b="1">
              <a:solidFill>
                <a:schemeClr val="tx1">
                  <a:lumMod val="50000"/>
                </a:schemeClr>
              </a:solidFill>
            </a:endParaRPr>
          </a:p>
        </p:txBody>
      </p:sp>
      <p:sp>
        <p:nvSpPr>
          <p:cNvPr id="6" name="Google Shape;97;p3">
            <a:extLst>
              <a:ext uri="{FF2B5EF4-FFF2-40B4-BE49-F238E27FC236}">
                <a16:creationId xmlns:a16="http://schemas.microsoft.com/office/drawing/2014/main" id="{5ECE06CE-B661-4622-9B06-15FDB40600C6}"/>
              </a:ext>
            </a:extLst>
          </p:cNvPr>
          <p:cNvSpPr txBox="1"/>
          <p:nvPr/>
        </p:nvSpPr>
        <p:spPr>
          <a:xfrm>
            <a:off x="728626" y="6573330"/>
            <a:ext cx="10773680" cy="500330"/>
          </a:xfrm>
          <a:prstGeom prst="rect">
            <a:avLst/>
          </a:prstGeom>
          <a:noFill/>
          <a:ln>
            <a:noFill/>
          </a:ln>
        </p:spPr>
        <p:txBody>
          <a:bodyPr spcFirstLastPara="1" wrap="square" lIns="91425" tIns="91425" rIns="91425" bIns="91425" anchor="t" anchorCtr="0">
            <a:noAutofit/>
          </a:bodyPr>
          <a:lstStyle/>
          <a:p>
            <a:pPr>
              <a:buClr>
                <a:srgbClr val="000000"/>
              </a:buClr>
              <a:buSzPts val="1000"/>
            </a:pPr>
            <a:r>
              <a:rPr lang="en-US" sz="1000" b="0" u="none" strike="noStrike" cap="none">
                <a:solidFill>
                  <a:schemeClr val="tx1">
                    <a:lumMod val="50000"/>
                  </a:schemeClr>
                </a:solidFill>
                <a:latin typeface="Arial"/>
                <a:ea typeface="Arial"/>
                <a:cs typeface="Arial"/>
                <a:sym typeface="Arial"/>
              </a:rPr>
              <a:t>Source: </a:t>
            </a:r>
            <a:r>
              <a:rPr lang="en-US" sz="1000">
                <a:solidFill>
                  <a:schemeClr val="tx1">
                    <a:lumMod val="50000"/>
                  </a:schemeClr>
                </a:solidFill>
                <a:latin typeface="Arial"/>
                <a:ea typeface="Arial"/>
                <a:cs typeface="Arial"/>
                <a:sym typeface="Arial"/>
              </a:rPr>
              <a:t>Survey findings from Training of Trainers Oral PrEP Impact Survey distributed by MOSAIC in July 2022; survey responses n = 14 (14 out of 17).</a:t>
            </a:r>
            <a:endParaRPr lang="en-US" sz="1000" b="0" u="none" strike="noStrike" cap="none">
              <a:solidFill>
                <a:schemeClr val="tx1">
                  <a:lumMod val="50000"/>
                </a:schemeClr>
              </a:solidFill>
              <a:latin typeface="Calibri"/>
              <a:ea typeface="Arial"/>
              <a:cs typeface="Calibri"/>
            </a:endParaRPr>
          </a:p>
        </p:txBody>
      </p:sp>
    </p:spTree>
    <p:extLst>
      <p:ext uri="{BB962C8B-B14F-4D97-AF65-F5344CB8AC3E}">
        <p14:creationId xmlns:p14="http://schemas.microsoft.com/office/powerpoint/2010/main" val="2182106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8;p31">
            <a:extLst>
              <a:ext uri="{FF2B5EF4-FFF2-40B4-BE49-F238E27FC236}">
                <a16:creationId xmlns:a16="http://schemas.microsoft.com/office/drawing/2014/main" id="{045F631D-69F7-4C45-BCBD-550DCB035EAC}"/>
              </a:ext>
            </a:extLst>
          </p:cNvPr>
          <p:cNvSpPr/>
          <p:nvPr/>
        </p:nvSpPr>
        <p:spPr>
          <a:xfrm>
            <a:off x="335279" y="1514088"/>
            <a:ext cx="11514950" cy="663351"/>
          </a:xfrm>
          <a:prstGeom prst="rect">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CD705EFC-1FB1-7E98-16F8-505FC994A9BE}"/>
              </a:ext>
            </a:extLst>
          </p:cNvPr>
          <p:cNvGrpSpPr/>
          <p:nvPr/>
        </p:nvGrpSpPr>
        <p:grpSpPr>
          <a:xfrm>
            <a:off x="443425" y="1589825"/>
            <a:ext cx="2307210" cy="4962156"/>
            <a:chOff x="443425" y="1756081"/>
            <a:chExt cx="2307210" cy="4962156"/>
          </a:xfrm>
        </p:grpSpPr>
        <p:sp>
          <p:nvSpPr>
            <p:cNvPr id="6" name="Google Shape;360;p31">
              <a:extLst>
                <a:ext uri="{FF2B5EF4-FFF2-40B4-BE49-F238E27FC236}">
                  <a16:creationId xmlns:a16="http://schemas.microsoft.com/office/drawing/2014/main" id="{F7977464-0895-BD44-A067-585C477BED91}"/>
                </a:ext>
              </a:extLst>
            </p:cNvPr>
            <p:cNvSpPr/>
            <p:nvPr/>
          </p:nvSpPr>
          <p:spPr>
            <a:xfrm>
              <a:off x="443426" y="1756081"/>
              <a:ext cx="2307209"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PLANNING &amp; </a:t>
              </a:r>
              <a:endParaRPr sz="1400">
                <a:solidFill>
                  <a:srgbClr val="000000"/>
                </a:solidFill>
                <a:latin typeface="Arial"/>
                <a:ea typeface="Arial"/>
                <a:cs typeface="Arial"/>
                <a:sym typeface="Arial"/>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BUDGETING</a:t>
              </a:r>
              <a:endParaRPr/>
            </a:p>
          </p:txBody>
        </p:sp>
        <p:sp>
          <p:nvSpPr>
            <p:cNvPr id="11" name="Google Shape;436;p38">
              <a:extLst>
                <a:ext uri="{FF2B5EF4-FFF2-40B4-BE49-F238E27FC236}">
                  <a16:creationId xmlns:a16="http://schemas.microsoft.com/office/drawing/2014/main" id="{9AC1068E-D16D-EC47-9999-737F5A8028E4}"/>
                </a:ext>
              </a:extLst>
            </p:cNvPr>
            <p:cNvSpPr/>
            <p:nvPr/>
          </p:nvSpPr>
          <p:spPr>
            <a:xfrm>
              <a:off x="443425" y="2350851"/>
              <a:ext cx="2307209"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 panose="020B0604020202020204" pitchFamily="34" charset="0"/>
                <a:buChar char="•"/>
              </a:pPr>
              <a:r>
                <a:rPr lang="en-US" sz="1100">
                  <a:solidFill>
                    <a:srgbClr val="353535"/>
                  </a:solidFill>
                  <a:cs typeface="Calibri"/>
                  <a:sym typeface="Calibri"/>
                </a:rPr>
                <a:t>The HIV Prevention Technical Working Group will lead introduction of new PrEP methods. Stronger engagement of the existing TWG members will help facilitate integration of PrEP within FP/SRH/maternal and child health [MCH] services.</a:t>
              </a:r>
            </a:p>
            <a:p>
              <a:pPr marL="171450" indent="-171450">
                <a:buSzPts val="1100"/>
                <a:buFont typeface="Arial" panose="020B0604020202020204" pitchFamily="34" charset="0"/>
                <a:buChar char="•"/>
              </a:pPr>
              <a:endParaRPr lang="en-US" sz="1100">
                <a:solidFill>
                  <a:srgbClr val="353535"/>
                </a:solidFill>
                <a:cs typeface="Calibri"/>
              </a:endParaRPr>
            </a:p>
            <a:p>
              <a:pPr marL="171450" indent="-171450">
                <a:buSzPts val="1100"/>
                <a:buFont typeface="Arial" panose="020B0604020202020204" pitchFamily="34" charset="0"/>
                <a:buChar char="•"/>
              </a:pPr>
              <a:r>
                <a:rPr lang="en-US" sz="1100">
                  <a:solidFill>
                    <a:srgbClr val="353535"/>
                  </a:solidFill>
                  <a:cs typeface="Calibri"/>
                </a:rPr>
                <a:t>National plans and policies will need to be updated to include the new PrEP methods.</a:t>
              </a:r>
            </a:p>
            <a:p>
              <a:pPr marL="171450" indent="-171450">
                <a:buSzPts val="1100"/>
                <a:buFont typeface="Arial" panose="020B0604020202020204" pitchFamily="34" charset="0"/>
                <a:buChar char="•"/>
              </a:pPr>
              <a:endParaRPr lang="en-US" sz="1100">
                <a:solidFill>
                  <a:srgbClr val="353535"/>
                </a:solidFill>
                <a:latin typeface="Calibri"/>
                <a:cs typeface="Calibri"/>
              </a:endParaRPr>
            </a:p>
            <a:p>
              <a:pPr marL="171450" indent="-171450">
                <a:buSzPts val="1100"/>
                <a:buFont typeface="Arial" panose="020B0604020202020204" pitchFamily="34" charset="0"/>
                <a:buChar char="•"/>
              </a:pPr>
              <a:r>
                <a:rPr lang="en-US" sz="1100">
                  <a:solidFill>
                    <a:srgbClr val="353535"/>
                  </a:solidFill>
                  <a:latin typeface="Calibri"/>
                  <a:cs typeface="Calibri"/>
                </a:rPr>
                <a:t>Demonstration projects will be needed to inform introduction of the PrEP ring and CAB PrEP. Once the new methods are tested for the Nigerian context, g</a:t>
              </a:r>
              <a:r>
                <a:rPr lang="en-US" sz="1100">
                  <a:solidFill>
                    <a:schemeClr val="tx1">
                      <a:lumMod val="50000"/>
                    </a:schemeClr>
                  </a:solidFill>
                  <a:ea typeface="+mn-lt"/>
                  <a:cs typeface="+mn-lt"/>
                </a:rPr>
                <a:t>overnment stakeholders anticipate a phased rollout of the new products by population group or region.</a:t>
              </a:r>
            </a:p>
            <a:p>
              <a:pPr marL="171450" indent="-171450">
                <a:buSzPts val="1100"/>
                <a:buFont typeface="Arial" panose="020B0604020202020204" pitchFamily="34" charset="0"/>
                <a:buChar char="•"/>
              </a:pPr>
              <a:endParaRPr lang="en-US" sz="1100">
                <a:solidFill>
                  <a:srgbClr val="353535"/>
                </a:solidFill>
                <a:latin typeface="Calibri"/>
                <a:cs typeface="Calibri"/>
              </a:endParaRPr>
            </a:p>
            <a:p>
              <a:pPr marL="171450" indent="-171450">
                <a:buSzPts val="1100"/>
                <a:buFont typeface="Arial" panose="020B0604020202020204" pitchFamily="34" charset="0"/>
                <a:buChar char="•"/>
              </a:pPr>
              <a:r>
                <a:rPr lang="en-US" sz="1100">
                  <a:solidFill>
                    <a:srgbClr val="353535"/>
                  </a:solidFill>
                  <a:latin typeface="Calibri"/>
                  <a:cs typeface="Calibri"/>
                </a:rPr>
                <a:t>PEPFAR is the primary funder for oral PrEP implementation and will need to support the new PrEP methods. </a:t>
              </a:r>
            </a:p>
            <a:p>
              <a:pPr marL="171450" indent="-171450">
                <a:buSzPts val="1100"/>
                <a:buFont typeface="Arial" panose="020B0604020202020204" pitchFamily="34" charset="0"/>
                <a:buChar char="•"/>
              </a:pPr>
              <a:endParaRPr lang="en-US" sz="1100">
                <a:solidFill>
                  <a:srgbClr val="353535"/>
                </a:solidFill>
                <a:latin typeface="Calibri"/>
                <a:cs typeface="Calibri"/>
              </a:endParaRPr>
            </a:p>
            <a:p>
              <a:pPr marL="171450" indent="-171450">
                <a:buSzPts val="1100"/>
                <a:buFont typeface="Arial" panose="020B0604020202020204" pitchFamily="34" charset="0"/>
                <a:buChar char="•"/>
              </a:pPr>
              <a:endParaRPr lang="en-US" sz="1100">
                <a:solidFill>
                  <a:srgbClr val="353535"/>
                </a:solidFill>
                <a:latin typeface="Calibri"/>
                <a:cs typeface="Calibri"/>
              </a:endParaRPr>
            </a:p>
            <a:p>
              <a:pPr marL="171450" indent="-171450">
                <a:buSzPts val="1100"/>
                <a:buFont typeface="Arial" panose="020B0604020202020204" pitchFamily="34" charset="0"/>
                <a:buChar char="•"/>
              </a:pPr>
              <a:endParaRPr lang="en-US" sz="1100">
                <a:solidFill>
                  <a:srgbClr val="635F59"/>
                </a:solidFill>
                <a:latin typeface="Calibri"/>
                <a:cs typeface="Calibri"/>
              </a:endParaRPr>
            </a:p>
            <a:p>
              <a:pPr marL="171450" indent="-171450">
                <a:buSzPts val="1100"/>
                <a:buFont typeface="Arial" panose="020B0604020202020204" pitchFamily="34" charset="0"/>
                <a:buChar char="•"/>
              </a:pPr>
              <a:endParaRPr lang="en-US" sz="1100">
                <a:solidFill>
                  <a:srgbClr val="635F59"/>
                </a:solidFill>
                <a:latin typeface="Calibri"/>
                <a:cs typeface="Calibri"/>
              </a:endParaRPr>
            </a:p>
            <a:p>
              <a:pPr marL="171450" indent="-171450">
                <a:buSzPts val="1100"/>
                <a:buFont typeface="Arial" panose="020B0604020202020204" pitchFamily="34" charset="0"/>
                <a:buChar char="•"/>
              </a:pPr>
              <a:endParaRPr lang="en-US" sz="1100">
                <a:solidFill>
                  <a:srgbClr val="635F59"/>
                </a:solidFill>
                <a:latin typeface="Calibri"/>
                <a:cs typeface="Calibri"/>
              </a:endParaRPr>
            </a:p>
          </p:txBody>
        </p:sp>
      </p:grpSp>
      <p:grpSp>
        <p:nvGrpSpPr>
          <p:cNvPr id="2" name="Group 1">
            <a:extLst>
              <a:ext uri="{FF2B5EF4-FFF2-40B4-BE49-F238E27FC236}">
                <a16:creationId xmlns:a16="http://schemas.microsoft.com/office/drawing/2014/main" id="{4212E9AA-47C0-F4D5-50CE-203AA8A6EA3D}"/>
              </a:ext>
            </a:extLst>
          </p:cNvPr>
          <p:cNvGrpSpPr/>
          <p:nvPr/>
        </p:nvGrpSpPr>
        <p:grpSpPr>
          <a:xfrm>
            <a:off x="2854213" y="1589825"/>
            <a:ext cx="2199496" cy="5077219"/>
            <a:chOff x="3076491" y="1756081"/>
            <a:chExt cx="2199496" cy="5077219"/>
          </a:xfrm>
        </p:grpSpPr>
        <p:sp>
          <p:nvSpPr>
            <p:cNvPr id="7" name="Google Shape;362;p31">
              <a:extLst>
                <a:ext uri="{FF2B5EF4-FFF2-40B4-BE49-F238E27FC236}">
                  <a16:creationId xmlns:a16="http://schemas.microsoft.com/office/drawing/2014/main" id="{6D46C700-9898-3440-93B4-24CD5D2966BF}"/>
                </a:ext>
              </a:extLst>
            </p:cNvPr>
            <p:cNvSpPr/>
            <p:nvPr/>
          </p:nvSpPr>
          <p:spPr>
            <a:xfrm>
              <a:off x="3076491" y="1756081"/>
              <a:ext cx="2119668"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SUPPLY CHAIN MANAGEMENT</a:t>
              </a:r>
              <a:endParaRPr/>
            </a:p>
          </p:txBody>
        </p:sp>
        <p:sp>
          <p:nvSpPr>
            <p:cNvPr id="12" name="Google Shape;436;p38">
              <a:extLst>
                <a:ext uri="{FF2B5EF4-FFF2-40B4-BE49-F238E27FC236}">
                  <a16:creationId xmlns:a16="http://schemas.microsoft.com/office/drawing/2014/main" id="{CC105D77-6FAB-804B-B292-2C3EF6B0AD2B}"/>
                </a:ext>
              </a:extLst>
            </p:cNvPr>
            <p:cNvSpPr/>
            <p:nvPr/>
          </p:nvSpPr>
          <p:spPr>
            <a:xfrm>
              <a:off x="3077629" y="2336474"/>
              <a:ext cx="2198358" cy="449682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 panose="020B0604020202020204" pitchFamily="34" charset="0"/>
                <a:buChar char="•"/>
              </a:pPr>
              <a:r>
                <a:rPr lang="en-US" sz="1100">
                  <a:solidFill>
                    <a:schemeClr val="tx1">
                      <a:lumMod val="50000"/>
                    </a:schemeClr>
                  </a:solidFill>
                  <a:ea typeface="+mn-lt"/>
                  <a:cs typeface="+mn-lt"/>
                  <a:sym typeface="Calibri"/>
                </a:rPr>
                <a:t>The National Agency for Food and Drug Administration and Control (NAFDAC) will need to approve new PrEP methods. PEPFAR can provide a waiver for demonstration studies if the methods are added to the commodity list.</a:t>
              </a:r>
              <a:endParaRPr lang="en-US" sz="1100">
                <a:solidFill>
                  <a:schemeClr val="tx1">
                    <a:lumMod val="50000"/>
                  </a:schemeClr>
                </a:solidFill>
                <a:cs typeface="Calibri"/>
                <a:sym typeface="Calibri"/>
              </a:endParaRPr>
            </a:p>
            <a:p>
              <a:pPr marL="171450" indent="-171450">
                <a:buSzPts val="1100"/>
                <a:buFont typeface="Arial" panose="020B0604020202020204" pitchFamily="34" charset="0"/>
                <a:buChar char="•"/>
              </a:pPr>
              <a:endParaRPr lang="en-US" sz="1100">
                <a:solidFill>
                  <a:srgbClr val="635F59"/>
                </a:solidFill>
                <a:latin typeface="Calibri"/>
                <a:cs typeface="Calibri"/>
                <a:sym typeface="Calibri"/>
              </a:endParaRPr>
            </a:p>
            <a:p>
              <a:pPr marL="223520" lvl="3" indent="-128270">
                <a:buSzPts val="1100"/>
                <a:buFont typeface="Arial,Sans-Serif" panose="020B0604020202020204" pitchFamily="34" charset="0"/>
                <a:buChar char="•"/>
              </a:pPr>
              <a:r>
                <a:rPr lang="en-US" sz="1100">
                  <a:solidFill>
                    <a:schemeClr val="tx1">
                      <a:lumMod val="50000"/>
                    </a:schemeClr>
                  </a:solidFill>
                  <a:ea typeface="+mn-lt"/>
                  <a:cs typeface="+mn-lt"/>
                </a:rPr>
                <a:t>Stakeholders anticipate that new PrEP methods will leverage the same supply chain systems as oral PrEP, primarily through the USAID Global Health Supply Chain (GHSC) program led by Chemonics.</a:t>
              </a:r>
            </a:p>
            <a:p>
              <a:pPr marL="223520" lvl="3" indent="-128270">
                <a:buSzPts val="1100"/>
                <a:buFont typeface="Arial,Sans-Serif" panose="020B0604020202020204" pitchFamily="34" charset="0"/>
                <a:buChar char="•"/>
              </a:pPr>
              <a:endParaRPr lang="en-US" sz="1100">
                <a:solidFill>
                  <a:schemeClr val="tx1">
                    <a:lumMod val="50000"/>
                  </a:schemeClr>
                </a:solidFill>
                <a:latin typeface="Calibri"/>
                <a:cs typeface="Calibri"/>
              </a:endParaRPr>
            </a:p>
            <a:p>
              <a:pPr marL="231775" indent="-111125">
                <a:buSzPts val="1100"/>
                <a:buFont typeface="Arial,Sans-Serif" panose="020B0604020202020204" pitchFamily="34" charset="0"/>
                <a:buChar char="•"/>
              </a:pPr>
              <a:r>
                <a:rPr lang="en-US" sz="1100">
                  <a:solidFill>
                    <a:schemeClr val="tx1">
                      <a:lumMod val="50000"/>
                    </a:schemeClr>
                  </a:solidFill>
                  <a:ea typeface="+mn-lt"/>
                  <a:cs typeface="+mn-lt"/>
                </a:rPr>
                <a:t>There are concerns regarding whether the new products will be included in the national supply chain or whether implementing partners will need to source products separately, particularly for service delivery outside of HIV facilities. </a:t>
              </a:r>
            </a:p>
            <a:p>
              <a:pPr marL="223520" lvl="3" indent="-128270">
                <a:buSzPts val="1100"/>
                <a:buFont typeface="Arial,Sans-Serif" panose="020B0604020202020204" pitchFamily="34" charset="0"/>
                <a:buChar char="•"/>
              </a:pPr>
              <a:endParaRPr lang="en-US" sz="1100">
                <a:solidFill>
                  <a:schemeClr val="tx1">
                    <a:lumMod val="50000"/>
                  </a:schemeClr>
                </a:solidFill>
                <a:latin typeface="Calibri"/>
                <a:cs typeface="Calibri"/>
              </a:endParaRPr>
            </a:p>
            <a:p>
              <a:pPr marL="171450" indent="-171450">
                <a:buSzPts val="1100"/>
                <a:buFont typeface="Arial" panose="020B0604020202020204" pitchFamily="34" charset="0"/>
                <a:buChar char="•"/>
              </a:pPr>
              <a:endParaRPr lang="en-US" sz="1100">
                <a:solidFill>
                  <a:srgbClr val="635F59"/>
                </a:solidFill>
                <a:latin typeface="Calibri"/>
                <a:cs typeface="Calibri"/>
                <a:sym typeface="Calibri"/>
              </a:endParaRPr>
            </a:p>
            <a:p>
              <a:pPr marL="171450" indent="-171450">
                <a:buSzPts val="1100"/>
                <a:buFont typeface="Arial" panose="020B0604020202020204" pitchFamily="34" charset="0"/>
                <a:buChar char="•"/>
              </a:pPr>
              <a:endParaRPr lang="en-US" sz="1100">
                <a:solidFill>
                  <a:srgbClr val="635F59"/>
                </a:solidFill>
                <a:latin typeface="Calibri"/>
                <a:cs typeface="Calibri"/>
              </a:endParaRPr>
            </a:p>
            <a:p>
              <a:pPr marL="171450" indent="-171450">
                <a:buSzPts val="1100"/>
                <a:buFont typeface="Arial" panose="020B0604020202020204" pitchFamily="34" charset="0"/>
                <a:buChar char="•"/>
              </a:pPr>
              <a:endParaRPr lang="en-US" sz="1100">
                <a:solidFill>
                  <a:srgbClr val="635F59"/>
                </a:solidFill>
                <a:latin typeface="Calibri"/>
                <a:cs typeface="Calibri"/>
              </a:endParaRPr>
            </a:p>
            <a:p>
              <a:pPr marL="171450" indent="-171450">
                <a:buSzPts val="1100"/>
                <a:buFont typeface="Arial" panose="020B0604020202020204" pitchFamily="34" charset="0"/>
                <a:buChar char="•"/>
              </a:pPr>
              <a:endParaRPr lang="en-US" sz="1100">
                <a:solidFill>
                  <a:srgbClr val="635F59"/>
                </a:solidFill>
                <a:latin typeface="Calibri"/>
                <a:cs typeface="Calibri"/>
              </a:endParaRPr>
            </a:p>
          </p:txBody>
        </p:sp>
      </p:grpSp>
      <p:grpSp>
        <p:nvGrpSpPr>
          <p:cNvPr id="17" name="Group 16">
            <a:extLst>
              <a:ext uri="{FF2B5EF4-FFF2-40B4-BE49-F238E27FC236}">
                <a16:creationId xmlns:a16="http://schemas.microsoft.com/office/drawing/2014/main" id="{4429BD0B-449E-7706-6D75-A60E3372F476}"/>
              </a:ext>
            </a:extLst>
          </p:cNvPr>
          <p:cNvGrpSpPr/>
          <p:nvPr/>
        </p:nvGrpSpPr>
        <p:grpSpPr>
          <a:xfrm>
            <a:off x="5063083" y="1589825"/>
            <a:ext cx="2472353" cy="4976533"/>
            <a:chOff x="5145121" y="1756081"/>
            <a:chExt cx="2472353" cy="4976533"/>
          </a:xfrm>
        </p:grpSpPr>
        <p:sp>
          <p:nvSpPr>
            <p:cNvPr id="8" name="Google Shape;364;p31">
              <a:extLst>
                <a:ext uri="{FF2B5EF4-FFF2-40B4-BE49-F238E27FC236}">
                  <a16:creationId xmlns:a16="http://schemas.microsoft.com/office/drawing/2014/main" id="{A56328FE-0B3E-F04D-A2A9-A3528285A6D9}"/>
                </a:ext>
              </a:extLst>
            </p:cNvPr>
            <p:cNvSpPr/>
            <p:nvPr/>
          </p:nvSpPr>
          <p:spPr>
            <a:xfrm>
              <a:off x="5145121" y="1756081"/>
              <a:ext cx="2368583"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cs typeface="Calibri"/>
                  <a:sym typeface="Calibri"/>
                </a:rPr>
                <a:t>PREP DELIVERY PLATFORMS</a:t>
              </a:r>
              <a:endParaRPr sz="1200" b="1">
                <a:solidFill>
                  <a:srgbClr val="FFFFFF"/>
                </a:solidFill>
                <a:latin typeface="Calibri"/>
                <a:cs typeface="Calibri"/>
              </a:endParaRPr>
            </a:p>
          </p:txBody>
        </p:sp>
        <p:sp>
          <p:nvSpPr>
            <p:cNvPr id="13" name="Google Shape;436;p38">
              <a:extLst>
                <a:ext uri="{FF2B5EF4-FFF2-40B4-BE49-F238E27FC236}">
                  <a16:creationId xmlns:a16="http://schemas.microsoft.com/office/drawing/2014/main" id="{A8625527-8BD7-9840-B447-3CEBE21944BC}"/>
                </a:ext>
              </a:extLst>
            </p:cNvPr>
            <p:cNvSpPr/>
            <p:nvPr/>
          </p:nvSpPr>
          <p:spPr>
            <a:xfrm>
              <a:off x="5145121" y="2336474"/>
              <a:ext cx="2472353" cy="4396140"/>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Sans-Serif" panose="020B0604020202020204" pitchFamily="34" charset="0"/>
                <a:buChar char="•"/>
              </a:pPr>
              <a:r>
                <a:rPr lang="en-US" sz="1100">
                  <a:solidFill>
                    <a:schemeClr val="tx1">
                      <a:lumMod val="50000"/>
                    </a:schemeClr>
                  </a:solidFill>
                  <a:latin typeface="Calibri"/>
                  <a:cs typeface="Calibri"/>
                  <a:sym typeface="Calibri"/>
                </a:rPr>
                <a:t>Oral PrEP is primarily available in HIV clinics and KP-focused programming such as OSS.  </a:t>
              </a:r>
              <a:r>
                <a:rPr lang="en-US" sz="1100">
                  <a:solidFill>
                    <a:schemeClr val="tx1">
                      <a:lumMod val="50000"/>
                    </a:schemeClr>
                  </a:solidFill>
                  <a:ea typeface="+mn-lt"/>
                  <a:cs typeface="+mn-lt"/>
                  <a:sym typeface="Calibri"/>
                </a:rPr>
                <a:t>Oral PrEP is also available through youth-friendly clubs, community-based mobile clinics, and peer-to-peer models. Community pharmacies also provide PrEP through the ARV integration program supported by FHI 360 and PEPFAR.</a:t>
              </a:r>
            </a:p>
            <a:p>
              <a:pPr marL="171450" indent="-171450">
                <a:buSzPts val="1100"/>
                <a:buFont typeface="Arial,Sans-Serif" panose="020B0604020202020204" pitchFamily="34" charset="0"/>
                <a:buChar char="•"/>
              </a:pPr>
              <a:endParaRPr lang="en-US" sz="1100">
                <a:solidFill>
                  <a:schemeClr val="tx1">
                    <a:lumMod val="50000"/>
                  </a:schemeClr>
                </a:solidFill>
                <a:cs typeface="Calibri"/>
              </a:endParaRPr>
            </a:p>
            <a:p>
              <a:pPr marL="171450" indent="-171450">
                <a:buSzPts val="1100"/>
                <a:buFont typeface="Arial" panose="020B0604020202020204" pitchFamily="34" charset="0"/>
                <a:buChar char="•"/>
              </a:pPr>
              <a:r>
                <a:rPr lang="en-US" sz="1100">
                  <a:solidFill>
                    <a:schemeClr val="tx1">
                      <a:lumMod val="50000"/>
                    </a:schemeClr>
                  </a:solidFill>
                  <a:latin typeface="Calibri"/>
                  <a:cs typeface="Calibri"/>
                  <a:sym typeface="Calibri"/>
                </a:rPr>
                <a:t>Some pilot projects are integrating PrEP education and referral systems in ANC services; however, further integration of PrEP within FP/SRH services —</a:t>
              </a:r>
              <a:r>
                <a:rPr lang="en-US" sz="1100">
                  <a:solidFill>
                    <a:schemeClr val="tx1">
                      <a:lumMod val="50000"/>
                    </a:schemeClr>
                  </a:solidFill>
                  <a:latin typeface="Calibri"/>
                  <a:ea typeface="+mn-lt"/>
                  <a:cs typeface="+mn-lt"/>
                  <a:sym typeface="Calibri"/>
                </a:rPr>
                <a:t> </a:t>
              </a:r>
              <a:r>
                <a:rPr lang="en-US" sz="1100">
                  <a:solidFill>
                    <a:schemeClr val="tx1">
                      <a:lumMod val="50000"/>
                    </a:schemeClr>
                  </a:solidFill>
                  <a:ea typeface="+mn-lt"/>
                  <a:cs typeface="+mn-lt"/>
                  <a:sym typeface="Calibri"/>
                </a:rPr>
                <a:t>an important channel for reaching AGYW</a:t>
              </a:r>
              <a:r>
                <a:rPr lang="en-US" sz="1100">
                  <a:solidFill>
                    <a:schemeClr val="tx1">
                      <a:lumMod val="50000"/>
                    </a:schemeClr>
                  </a:solidFill>
                  <a:latin typeface="Calibri"/>
                  <a:cs typeface="Calibri"/>
                  <a:sym typeface="Calibri"/>
                </a:rPr>
                <a:t>  — will require greater coordination within the TWG.  </a:t>
              </a:r>
              <a:endParaRPr lang="en-US" sz="1100">
                <a:solidFill>
                  <a:schemeClr val="tx1">
                    <a:lumMod val="50000"/>
                  </a:schemeClr>
                </a:solidFill>
                <a:cs typeface="Calibri"/>
              </a:endParaRPr>
            </a:p>
            <a:p>
              <a:pPr marL="171450" indent="-171450">
                <a:buSzPts val="1100"/>
                <a:buFont typeface="Arial" panose="020B0604020202020204" pitchFamily="34" charset="0"/>
                <a:buChar char="•"/>
              </a:pPr>
              <a:endParaRPr lang="en-US" sz="1100">
                <a:solidFill>
                  <a:schemeClr val="tx1">
                    <a:lumMod val="50000"/>
                  </a:schemeClr>
                </a:solidFill>
                <a:latin typeface="Calibri"/>
                <a:cs typeface="Calibri"/>
              </a:endParaRPr>
            </a:p>
            <a:p>
              <a:pPr marL="171450" indent="-171450">
                <a:buSzPts val="1100"/>
                <a:buFont typeface="Arial" panose="020B0604020202020204" pitchFamily="34" charset="0"/>
                <a:buChar char="•"/>
              </a:pPr>
              <a:r>
                <a:rPr lang="en-US" sz="1100">
                  <a:solidFill>
                    <a:schemeClr val="tx1">
                      <a:lumMod val="50000"/>
                    </a:schemeClr>
                  </a:solidFill>
                  <a:latin typeface="Calibri"/>
                  <a:cs typeface="Calibri"/>
                </a:rPr>
                <a:t>A robust HCW training was developed, which will need to  be updated to include considerations for the PrEP ring (e.g., guidance on self-insertion) and CAB PrEP (e.g., injection administration).</a:t>
              </a:r>
              <a:endParaRPr sz="1100">
                <a:solidFill>
                  <a:schemeClr val="tx1">
                    <a:lumMod val="50000"/>
                  </a:schemeClr>
                </a:solidFill>
                <a:latin typeface="Calibri"/>
                <a:cs typeface="Calibri"/>
              </a:endParaRPr>
            </a:p>
          </p:txBody>
        </p:sp>
      </p:grpSp>
      <p:grpSp>
        <p:nvGrpSpPr>
          <p:cNvPr id="18" name="Group 17">
            <a:extLst>
              <a:ext uri="{FF2B5EF4-FFF2-40B4-BE49-F238E27FC236}">
                <a16:creationId xmlns:a16="http://schemas.microsoft.com/office/drawing/2014/main" id="{EB502D83-05DD-8CB2-69FC-B9F109E66F53}"/>
              </a:ext>
            </a:extLst>
          </p:cNvPr>
          <p:cNvGrpSpPr/>
          <p:nvPr/>
        </p:nvGrpSpPr>
        <p:grpSpPr>
          <a:xfrm>
            <a:off x="7653393" y="1589825"/>
            <a:ext cx="2065470" cy="4976533"/>
            <a:chOff x="7509673" y="1756081"/>
            <a:chExt cx="2065470" cy="4976533"/>
          </a:xfrm>
        </p:grpSpPr>
        <p:sp>
          <p:nvSpPr>
            <p:cNvPr id="9" name="Google Shape;366;p31">
              <a:extLst>
                <a:ext uri="{FF2B5EF4-FFF2-40B4-BE49-F238E27FC236}">
                  <a16:creationId xmlns:a16="http://schemas.microsoft.com/office/drawing/2014/main" id="{0A555289-D65F-6546-A5FF-53ED2693FC75}"/>
                </a:ext>
              </a:extLst>
            </p:cNvPr>
            <p:cNvSpPr/>
            <p:nvPr/>
          </p:nvSpPr>
          <p:spPr>
            <a:xfrm>
              <a:off x="7535300" y="1756081"/>
              <a:ext cx="2039843"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rgbClr val="FFFFFF"/>
                  </a:solidFill>
                  <a:latin typeface="Calibri"/>
                  <a:ea typeface="Calibri"/>
                  <a:cs typeface="Calibri"/>
                  <a:sym typeface="Calibri"/>
                </a:rPr>
                <a:t>UPTAKE &amp; </a:t>
              </a:r>
              <a:endParaRPr sz="1400">
                <a:solidFill>
                  <a:srgbClr val="000000"/>
                </a:solidFill>
                <a:latin typeface="Arial"/>
                <a:ea typeface="Arial"/>
                <a:cs typeface="Arial"/>
                <a:sym typeface="Arial"/>
              </a:endParaRPr>
            </a:p>
            <a:p>
              <a:pPr marL="0" marR="0" lvl="0" indent="0" algn="ctr" rtl="0">
                <a:spcBef>
                  <a:spcPts val="0"/>
                </a:spcBef>
                <a:spcAft>
                  <a:spcPts val="0"/>
                </a:spcAft>
                <a:buNone/>
              </a:pPr>
              <a:r>
                <a:rPr lang="en-US" sz="1200" b="1">
                  <a:solidFill>
                    <a:srgbClr val="FFFFFF"/>
                  </a:solidFill>
                  <a:latin typeface="Calibri"/>
                  <a:ea typeface="Calibri"/>
                  <a:cs typeface="Calibri"/>
                  <a:sym typeface="Calibri"/>
                </a:rPr>
                <a:t>EFFECTIVE USE</a:t>
              </a:r>
              <a:endParaRPr/>
            </a:p>
          </p:txBody>
        </p:sp>
        <p:sp>
          <p:nvSpPr>
            <p:cNvPr id="14" name="Google Shape;436;p38">
              <a:extLst>
                <a:ext uri="{FF2B5EF4-FFF2-40B4-BE49-F238E27FC236}">
                  <a16:creationId xmlns:a16="http://schemas.microsoft.com/office/drawing/2014/main" id="{21506202-7ED3-9A48-9005-6AF0196FE3D0}"/>
                </a:ext>
              </a:extLst>
            </p:cNvPr>
            <p:cNvSpPr/>
            <p:nvPr/>
          </p:nvSpPr>
          <p:spPr>
            <a:xfrm>
              <a:off x="7509673" y="2336474"/>
              <a:ext cx="2065470" cy="4396140"/>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 panose="020B0604020202020204" pitchFamily="34" charset="0"/>
                <a:buChar char="•"/>
              </a:pPr>
              <a:r>
                <a:rPr lang="en-US" sz="1100">
                  <a:solidFill>
                    <a:schemeClr val="tx1">
                      <a:lumMod val="50000"/>
                    </a:schemeClr>
                  </a:solidFill>
                  <a:cs typeface="Calibri"/>
                  <a:sym typeface="Calibri"/>
                </a:rPr>
                <a:t>Although there are numerous demand generation strategies for increasing awareness of PrEP, mass public education on PrEP is needed. </a:t>
              </a:r>
              <a:endParaRPr lang="en-US" sz="1100">
                <a:solidFill>
                  <a:schemeClr val="tx1">
                    <a:lumMod val="50000"/>
                  </a:schemeClr>
                </a:solidFill>
                <a:latin typeface="Calibri"/>
                <a:cs typeface="Calibri"/>
              </a:endParaRPr>
            </a:p>
            <a:p>
              <a:pPr marL="171450" indent="-171450">
                <a:buSzPts val="1100"/>
                <a:buFont typeface="Arial" panose="020B0604020202020204" pitchFamily="34" charset="0"/>
                <a:buChar char="•"/>
              </a:pPr>
              <a:endParaRPr lang="en-US" sz="1100">
                <a:solidFill>
                  <a:schemeClr val="tx1">
                    <a:lumMod val="50000"/>
                  </a:schemeClr>
                </a:solidFill>
                <a:latin typeface="Calibri"/>
                <a:cs typeface="Calibri"/>
              </a:endParaRPr>
            </a:p>
            <a:p>
              <a:pPr marL="171450" indent="-171450">
                <a:buSzPts val="1100"/>
                <a:buFont typeface="Arial" panose="020B0604020202020204" pitchFamily="34" charset="0"/>
                <a:buChar char="•"/>
              </a:pPr>
              <a:r>
                <a:rPr lang="en-US" sz="1100">
                  <a:solidFill>
                    <a:schemeClr val="tx1">
                      <a:lumMod val="50000"/>
                    </a:schemeClr>
                  </a:solidFill>
                  <a:latin typeface="Calibri"/>
                  <a:cs typeface="Calibri"/>
                </a:rPr>
                <a:t>While PrEP uptake has been increasing, there are challenges with continuation, partly due to the dissemination of inaccurate information and stigma associated with PrEP. </a:t>
              </a:r>
            </a:p>
            <a:p>
              <a:pPr marL="171450" indent="-171450">
                <a:buSzPts val="1100"/>
                <a:buFont typeface="Arial" panose="020B0604020202020204" pitchFamily="34" charset="0"/>
                <a:buChar char="•"/>
              </a:pPr>
              <a:endParaRPr lang="en-US" sz="1100">
                <a:solidFill>
                  <a:schemeClr val="tx1">
                    <a:lumMod val="50000"/>
                  </a:schemeClr>
                </a:solidFill>
                <a:latin typeface="Calibri"/>
                <a:cs typeface="Calibri"/>
              </a:endParaRPr>
            </a:p>
            <a:p>
              <a:pPr marL="171450" indent="-171450">
                <a:buSzPts val="1100"/>
                <a:buFont typeface="Arial,Sans-Serif" panose="020B0604020202020204" pitchFamily="34" charset="0"/>
                <a:buChar char="•"/>
              </a:pPr>
              <a:r>
                <a:rPr lang="en-US" sz="1100">
                  <a:solidFill>
                    <a:schemeClr val="tx1">
                      <a:lumMod val="50000"/>
                    </a:schemeClr>
                  </a:solidFill>
                  <a:ea typeface="+mn-lt"/>
                  <a:cs typeface="+mn-lt"/>
                </a:rPr>
                <a:t>There is hope that new PrEP methods will increase uptake and retention, particularly for AGYW. </a:t>
              </a:r>
            </a:p>
            <a:p>
              <a:pPr marL="171450" indent="-171450">
                <a:buSzPts val="1100"/>
                <a:buFont typeface="Arial,Sans-Serif" panose="020B0604020202020204" pitchFamily="34" charset="0"/>
                <a:buChar char="•"/>
              </a:pPr>
              <a:endParaRPr lang="en-US" sz="1100">
                <a:solidFill>
                  <a:schemeClr val="tx1">
                    <a:lumMod val="50000"/>
                  </a:schemeClr>
                </a:solidFill>
                <a:ea typeface="+mn-lt"/>
                <a:cs typeface="+mn-lt"/>
              </a:endParaRPr>
            </a:p>
            <a:p>
              <a:pPr marL="171450" indent="-171450">
                <a:buSzPts val="1100"/>
                <a:buFont typeface="Arial,Sans-Serif" panose="020B0604020202020204" pitchFamily="34" charset="0"/>
                <a:buChar char="•"/>
              </a:pPr>
              <a:r>
                <a:rPr lang="en-US" sz="1100">
                  <a:solidFill>
                    <a:schemeClr val="tx1">
                      <a:lumMod val="50000"/>
                    </a:schemeClr>
                  </a:solidFill>
                  <a:ea typeface="+mn-lt"/>
                  <a:cs typeface="+mn-lt"/>
                </a:rPr>
                <a:t>Continued </a:t>
              </a:r>
              <a:r>
                <a:rPr lang="en-US" sz="1100">
                  <a:solidFill>
                    <a:schemeClr val="tx1">
                      <a:lumMod val="50000"/>
                    </a:schemeClr>
                  </a:solidFill>
                  <a:latin typeface="Calibri"/>
                  <a:cs typeface="Calibri"/>
                </a:rPr>
                <a:t>engagement with key community leaders, advocates, and end users is needed to educate and sensitize people on new PrEP methods.</a:t>
              </a:r>
            </a:p>
            <a:p>
              <a:pPr marL="171450" indent="-171450">
                <a:buSzPts val="1100"/>
                <a:buFont typeface="Arial" panose="020B0604020202020204" pitchFamily="34" charset="0"/>
                <a:buChar char="•"/>
              </a:pPr>
              <a:endParaRPr lang="en-US" sz="1100">
                <a:solidFill>
                  <a:schemeClr val="tx1">
                    <a:lumMod val="50000"/>
                  </a:schemeClr>
                </a:solidFill>
                <a:latin typeface="Calibri"/>
                <a:cs typeface="Calibri"/>
              </a:endParaRPr>
            </a:p>
            <a:p>
              <a:pPr marL="171450" indent="-171450">
                <a:buSzPts val="1100"/>
                <a:buFont typeface="Arial" panose="020B0604020202020204" pitchFamily="34" charset="0"/>
                <a:buChar char="•"/>
              </a:pPr>
              <a:endParaRPr lang="en-US" sz="1100">
                <a:solidFill>
                  <a:schemeClr val="tx1">
                    <a:lumMod val="50000"/>
                  </a:schemeClr>
                </a:solidFill>
                <a:latin typeface="Calibri"/>
                <a:cs typeface="Calibri"/>
              </a:endParaRPr>
            </a:p>
            <a:p>
              <a:pPr marL="171450" indent="-171450">
                <a:buSzPts val="1100"/>
                <a:buFont typeface="Arial" panose="020B0604020202020204" pitchFamily="34" charset="0"/>
                <a:buChar char="•"/>
              </a:pPr>
              <a:endParaRPr lang="en-US" sz="1100">
                <a:solidFill>
                  <a:schemeClr val="tx1">
                    <a:lumMod val="50000"/>
                  </a:schemeClr>
                </a:solidFill>
                <a:latin typeface="Calibri"/>
                <a:cs typeface="Calibri"/>
              </a:endParaRPr>
            </a:p>
            <a:p>
              <a:pPr marL="171450" indent="-171450">
                <a:buSzPts val="1100"/>
                <a:buFont typeface="Arial" panose="020B0604020202020204" pitchFamily="34" charset="0"/>
                <a:buChar char="•"/>
              </a:pPr>
              <a:endParaRPr lang="en-US" sz="1100">
                <a:solidFill>
                  <a:schemeClr val="tx1">
                    <a:lumMod val="50000"/>
                  </a:schemeClr>
                </a:solidFill>
                <a:latin typeface="Calibri"/>
                <a:cs typeface="Calibri"/>
              </a:endParaRPr>
            </a:p>
          </p:txBody>
        </p:sp>
      </p:grpSp>
      <p:grpSp>
        <p:nvGrpSpPr>
          <p:cNvPr id="19" name="Group 18">
            <a:extLst>
              <a:ext uri="{FF2B5EF4-FFF2-40B4-BE49-F238E27FC236}">
                <a16:creationId xmlns:a16="http://schemas.microsoft.com/office/drawing/2014/main" id="{D03F96B2-0DA8-F84E-2CBD-9DA335006BE9}"/>
              </a:ext>
            </a:extLst>
          </p:cNvPr>
          <p:cNvGrpSpPr/>
          <p:nvPr/>
        </p:nvGrpSpPr>
        <p:grpSpPr>
          <a:xfrm>
            <a:off x="9836820" y="1589825"/>
            <a:ext cx="1894261" cy="4962156"/>
            <a:chOff x="9836820" y="1756081"/>
            <a:chExt cx="1894261" cy="4962156"/>
          </a:xfrm>
        </p:grpSpPr>
        <p:sp>
          <p:nvSpPr>
            <p:cNvPr id="10" name="Google Shape;368;p31">
              <a:extLst>
                <a:ext uri="{FF2B5EF4-FFF2-40B4-BE49-F238E27FC236}">
                  <a16:creationId xmlns:a16="http://schemas.microsoft.com/office/drawing/2014/main" id="{61D80BDE-EA00-B64D-92DB-6B1609948683}"/>
                </a:ext>
              </a:extLst>
            </p:cNvPr>
            <p:cNvSpPr/>
            <p:nvPr/>
          </p:nvSpPr>
          <p:spPr>
            <a:xfrm>
              <a:off x="9836820" y="1756081"/>
              <a:ext cx="1894261"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algn="ctr"/>
              <a:r>
                <a:rPr lang="en-US" sz="1200" b="1">
                  <a:solidFill>
                    <a:schemeClr val="bg1"/>
                  </a:solidFill>
                  <a:ea typeface="Calibri"/>
                  <a:cs typeface="Calibri"/>
                  <a:sym typeface="Calibri"/>
                </a:rPr>
                <a:t>MONITORING, EVALUATION, &amp; LEARNING</a:t>
              </a:r>
              <a:endParaRPr lang="en-US" sz="1200">
                <a:solidFill>
                  <a:schemeClr val="bg1"/>
                </a:solidFill>
              </a:endParaRPr>
            </a:p>
          </p:txBody>
        </p:sp>
        <p:sp>
          <p:nvSpPr>
            <p:cNvPr id="15" name="Google Shape;436;p38">
              <a:extLst>
                <a:ext uri="{FF2B5EF4-FFF2-40B4-BE49-F238E27FC236}">
                  <a16:creationId xmlns:a16="http://schemas.microsoft.com/office/drawing/2014/main" id="{499DFFDE-F7F2-1F42-9A2A-B3182DB03B86}"/>
                </a:ext>
              </a:extLst>
            </p:cNvPr>
            <p:cNvSpPr/>
            <p:nvPr/>
          </p:nvSpPr>
          <p:spPr>
            <a:xfrm>
              <a:off x="9836820" y="2350851"/>
              <a:ext cx="1894261" cy="4367386"/>
            </a:xfrm>
            <a:prstGeom prst="rect">
              <a:avLst/>
            </a:prstGeom>
            <a:noFill/>
            <a:ln w="12700" cap="flat" cmpd="sng">
              <a:noFill/>
              <a:prstDash val="solid"/>
              <a:miter lim="800000"/>
              <a:headEnd type="none" w="sm" len="sm"/>
              <a:tailEnd type="none" w="sm" len="sm"/>
            </a:ln>
          </p:spPr>
          <p:txBody>
            <a:bodyPr spcFirstLastPara="1" wrap="square" lIns="91425" tIns="45700" rIns="91425" bIns="45700" anchor="t" anchorCtr="0">
              <a:noAutofit/>
            </a:bodyPr>
            <a:lstStyle/>
            <a:p>
              <a:pPr marL="171450" indent="-171450">
                <a:buSzPts val="1100"/>
                <a:buFont typeface="Arial" panose="020B0604020202020204" pitchFamily="34" charset="0"/>
                <a:buChar char="•"/>
              </a:pPr>
              <a:r>
                <a:rPr lang="en-US" sz="1100">
                  <a:solidFill>
                    <a:srgbClr val="353535"/>
                  </a:solidFill>
                  <a:cs typeface="Calibri"/>
                  <a:sym typeface="Calibri"/>
                </a:rPr>
                <a:t>Oral PrEP does not have a national M&amp;E system; implementing partners (IPs) report initiations directly to NASCP. The new PrEP methods can be added to current data reports from IPs.</a:t>
              </a:r>
            </a:p>
            <a:p>
              <a:pPr marL="171450" indent="-171450">
                <a:buSzPts val="1100"/>
                <a:buFont typeface="Arial" panose="020B0604020202020204" pitchFamily="34" charset="0"/>
                <a:buChar char="•"/>
              </a:pPr>
              <a:endParaRPr lang="en-US" sz="1100">
                <a:solidFill>
                  <a:srgbClr val="353535"/>
                </a:solidFill>
                <a:cs typeface="Calibri"/>
                <a:sym typeface="Calibri"/>
              </a:endParaRPr>
            </a:p>
            <a:p>
              <a:pPr marL="171450" indent="-171450">
                <a:buSzPts val="1100"/>
                <a:buFont typeface="Arial" panose="020B0604020202020204" pitchFamily="34" charset="0"/>
                <a:buChar char="•"/>
              </a:pPr>
              <a:r>
                <a:rPr lang="en-US" sz="1100">
                  <a:solidFill>
                    <a:srgbClr val="353535"/>
                  </a:solidFill>
                  <a:cs typeface="Calibri"/>
                  <a:sym typeface="Calibri"/>
                </a:rPr>
                <a:t>Nigeria is currently addressing some of these challenges by establishing a national health data repository, which will include indicators for oral PrEP. Stakeholders will need to determine how the new PrEP methods can be incorporated within this system.</a:t>
              </a:r>
              <a:endParaRPr lang="en-US" sz="1100">
                <a:solidFill>
                  <a:srgbClr val="353535"/>
                </a:solidFill>
                <a:cs typeface="Calibri"/>
              </a:endParaRPr>
            </a:p>
            <a:p>
              <a:pPr marL="171450" indent="-171450">
                <a:buSzPts val="1100"/>
                <a:buFont typeface="Arial" panose="020B0604020202020204" pitchFamily="34" charset="0"/>
                <a:buChar char="•"/>
              </a:pPr>
              <a:endParaRPr sz="1100">
                <a:solidFill>
                  <a:srgbClr val="635F59"/>
                </a:solidFill>
                <a:latin typeface="Calibri"/>
                <a:cs typeface="Calibri"/>
              </a:endParaRPr>
            </a:p>
          </p:txBody>
        </p:sp>
      </p:grpSp>
      <p:sp>
        <p:nvSpPr>
          <p:cNvPr id="16" name="Rectangle 15">
            <a:extLst>
              <a:ext uri="{FF2B5EF4-FFF2-40B4-BE49-F238E27FC236}">
                <a16:creationId xmlns:a16="http://schemas.microsoft.com/office/drawing/2014/main" id="{E415C652-8AA0-8548-91DD-816E29C26AC4}"/>
              </a:ext>
            </a:extLst>
          </p:cNvPr>
          <p:cNvSpPr/>
          <p:nvPr/>
        </p:nvSpPr>
        <p:spPr>
          <a:xfrm>
            <a:off x="335279" y="995357"/>
            <a:ext cx="11395803" cy="470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a:solidFill>
                  <a:srgbClr val="635F59"/>
                </a:solidFill>
              </a:rPr>
              <a:t>Findings from the Nigeria situation analysis are summarized below, with details included on the following slides.  </a:t>
            </a:r>
          </a:p>
        </p:txBody>
      </p:sp>
      <p:sp>
        <p:nvSpPr>
          <p:cNvPr id="5" name="Title 4">
            <a:extLst>
              <a:ext uri="{FF2B5EF4-FFF2-40B4-BE49-F238E27FC236}">
                <a16:creationId xmlns:a16="http://schemas.microsoft.com/office/drawing/2014/main" id="{A6752DA6-0B96-F847-9FC4-1AD655720685}"/>
              </a:ext>
            </a:extLst>
          </p:cNvPr>
          <p:cNvSpPr>
            <a:spLocks noGrp="1"/>
          </p:cNvSpPr>
          <p:nvPr>
            <p:ph type="title"/>
          </p:nvPr>
        </p:nvSpPr>
        <p:spPr>
          <a:xfrm>
            <a:off x="0" y="190956"/>
            <a:ext cx="11599975" cy="1143000"/>
          </a:xfrm>
        </p:spPr>
        <p:txBody>
          <a:bodyPr/>
          <a:lstStyle/>
          <a:p>
            <a:r>
              <a:rPr lang="en-CH">
                <a:latin typeface="Poppins SemiBold"/>
                <a:ea typeface="Roboto"/>
                <a:cs typeface="Poppins SemiBold"/>
              </a:rPr>
              <a:t>Nigeria PrEP introduction situation analysis</a:t>
            </a:r>
          </a:p>
        </p:txBody>
      </p:sp>
    </p:spTree>
    <p:extLst>
      <p:ext uri="{BB962C8B-B14F-4D97-AF65-F5344CB8AC3E}">
        <p14:creationId xmlns:p14="http://schemas.microsoft.com/office/powerpoint/2010/main" val="186072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6" name="Google Shape;376;p32"/>
          <p:cNvSpPr/>
          <p:nvPr/>
        </p:nvSpPr>
        <p:spPr>
          <a:xfrm>
            <a:off x="10069033" y="227080"/>
            <a:ext cx="1645920"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581025" marR="0" lvl="0" indent="0" algn="l" rtl="0">
              <a:spcBef>
                <a:spcPts val="0"/>
              </a:spcBef>
              <a:spcAft>
                <a:spcPts val="0"/>
              </a:spcAft>
              <a:buNone/>
            </a:pPr>
            <a:r>
              <a:rPr lang="en-US" sz="1200" b="1">
                <a:solidFill>
                  <a:srgbClr val="FFFFFF"/>
                </a:solidFill>
                <a:latin typeface="Calibri"/>
                <a:ea typeface="Calibri"/>
                <a:cs typeface="Calibri"/>
                <a:sym typeface="Calibri"/>
              </a:rPr>
              <a:t>PLANNING &amp; BUDGETING</a:t>
            </a:r>
            <a:endParaRPr/>
          </a:p>
        </p:txBody>
      </p:sp>
      <p:sp>
        <p:nvSpPr>
          <p:cNvPr id="377" name="Google Shape;377;p32"/>
          <p:cNvSpPr/>
          <p:nvPr/>
        </p:nvSpPr>
        <p:spPr>
          <a:xfrm>
            <a:off x="9604990" y="151527"/>
            <a:ext cx="685265" cy="662982"/>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78" name="Google Shape;378;p32" descr="C:\Users\neeraja.bhavaraju\Downloads\noun_81215_cc.png"/>
          <p:cNvPicPr preferRelativeResize="0"/>
          <p:nvPr/>
        </p:nvPicPr>
        <p:blipFill rotWithShape="1">
          <a:blip r:embed="rId3">
            <a:alphaModFix/>
          </a:blip>
          <a:srcRect b="15346"/>
          <a:stretch/>
        </p:blipFill>
        <p:spPr>
          <a:xfrm>
            <a:off x="9701373" y="275736"/>
            <a:ext cx="492498" cy="414564"/>
          </a:xfrm>
          <a:prstGeom prst="rect">
            <a:avLst/>
          </a:prstGeom>
          <a:noFill/>
          <a:ln>
            <a:noFill/>
          </a:ln>
        </p:spPr>
      </p:pic>
      <p:sp>
        <p:nvSpPr>
          <p:cNvPr id="2" name="Title 1">
            <a:extLst>
              <a:ext uri="{FF2B5EF4-FFF2-40B4-BE49-F238E27FC236}">
                <a16:creationId xmlns:a16="http://schemas.microsoft.com/office/drawing/2014/main" id="{5FA637B9-B88E-9146-A556-AF1B8FB0F215}"/>
              </a:ext>
            </a:extLst>
          </p:cNvPr>
          <p:cNvSpPr>
            <a:spLocks noGrp="1"/>
          </p:cNvSpPr>
          <p:nvPr>
            <p:ph type="title"/>
          </p:nvPr>
        </p:nvSpPr>
        <p:spPr>
          <a:xfrm>
            <a:off x="-340240" y="286651"/>
            <a:ext cx="10515600" cy="1143000"/>
          </a:xfrm>
        </p:spPr>
        <p:txBody>
          <a:bodyPr/>
          <a:lstStyle/>
          <a:p>
            <a:r>
              <a:rPr lang="en-US"/>
              <a:t>Planning &amp; budgeting key steps</a:t>
            </a:r>
            <a:endParaRPr lang="en-CH"/>
          </a:p>
        </p:txBody>
      </p:sp>
      <p:graphicFrame>
        <p:nvGraphicFramePr>
          <p:cNvPr id="8" name="Google Shape;375;p32">
            <a:extLst>
              <a:ext uri="{FF2B5EF4-FFF2-40B4-BE49-F238E27FC236}">
                <a16:creationId xmlns:a16="http://schemas.microsoft.com/office/drawing/2014/main" id="{2555CF26-C16A-EC4B-B4AE-EFA16A1C24FD}"/>
              </a:ext>
            </a:extLst>
          </p:cNvPr>
          <p:cNvGraphicFramePr/>
          <p:nvPr>
            <p:extLst>
              <p:ext uri="{D42A27DB-BD31-4B8C-83A1-F6EECF244321}">
                <p14:modId xmlns:p14="http://schemas.microsoft.com/office/powerpoint/2010/main" val="1894257159"/>
              </p:ext>
            </p:extLst>
          </p:nvPr>
        </p:nvGraphicFramePr>
        <p:xfrm>
          <a:off x="453875" y="1259826"/>
          <a:ext cx="11334535" cy="5498306"/>
        </p:xfrm>
        <a:graphic>
          <a:graphicData uri="http://schemas.openxmlformats.org/drawingml/2006/table">
            <a:tbl>
              <a:tblPr>
                <a:noFill/>
              </a:tblPr>
              <a:tblGrid>
                <a:gridCol w="146667">
                  <a:extLst>
                    <a:ext uri="{9D8B030D-6E8A-4147-A177-3AD203B41FA5}">
                      <a16:colId xmlns:a16="http://schemas.microsoft.com/office/drawing/2014/main" val="20000"/>
                    </a:ext>
                  </a:extLst>
                </a:gridCol>
                <a:gridCol w="1642928">
                  <a:extLst>
                    <a:ext uri="{9D8B030D-6E8A-4147-A177-3AD203B41FA5}">
                      <a16:colId xmlns:a16="http://schemas.microsoft.com/office/drawing/2014/main" val="20001"/>
                    </a:ext>
                  </a:extLst>
                </a:gridCol>
                <a:gridCol w="4881500">
                  <a:extLst>
                    <a:ext uri="{9D8B030D-6E8A-4147-A177-3AD203B41FA5}">
                      <a16:colId xmlns:a16="http://schemas.microsoft.com/office/drawing/2014/main" val="20002"/>
                    </a:ext>
                  </a:extLst>
                </a:gridCol>
                <a:gridCol w="4663440">
                  <a:extLst>
                    <a:ext uri="{9D8B030D-6E8A-4147-A177-3AD203B41FA5}">
                      <a16:colId xmlns:a16="http://schemas.microsoft.com/office/drawing/2014/main" val="1897602547"/>
                    </a:ext>
                  </a:extLst>
                </a:gridCol>
              </a:tblGrid>
              <a:tr h="165714">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1" i="0" u="none" strike="noStrike" cap="none">
                          <a:solidFill>
                            <a:srgbClr val="353535"/>
                          </a:solidFill>
                          <a:latin typeface="Calibri"/>
                          <a:ea typeface="Calibri"/>
                          <a:cs typeface="Calibri"/>
                          <a:sym typeface="Calibri"/>
                        </a:rPr>
                        <a:t> </a:t>
                      </a:r>
                      <a:endParaRPr sz="1000"/>
                    </a:p>
                  </a:txBody>
                  <a:tcPr marL="45725" marR="9525" marT="9525" marB="0" anchor="ctr">
                    <a:lnL w="9525" cap="flat" cmpd="sng">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7097A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fr-CH" sz="1000" b="1">
                          <a:solidFill>
                            <a:schemeClr val="bg1"/>
                          </a:solidFill>
                          <a:latin typeface="+mn-lt"/>
                        </a:rPr>
                        <a:t>Current situation of oral PrEP</a:t>
                      </a:r>
                      <a:endParaRPr sz="1000" b="1">
                        <a:solidFill>
                          <a:schemeClr val="bg1"/>
                        </a:solidFill>
                        <a:latin typeface="+mn-lt"/>
                      </a:endParaRPr>
                    </a:p>
                  </a:txBody>
                  <a:tcPr marL="45725" marR="9525" marT="9525" marB="0" anchor="ctr">
                    <a:lnL w="12700" cap="flat" cmpd="sng">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1" i="0" u="none" strike="noStrike" cap="none">
                          <a:solidFill>
                            <a:srgbClr val="FFFFFF"/>
                          </a:solidFill>
                          <a:latin typeface="+mn-lt"/>
                          <a:ea typeface="Calibri"/>
                          <a:cs typeface="Calibri"/>
                          <a:sym typeface="Calibri"/>
                        </a:rPr>
                        <a:t>What is needed to introduce new PrEP methods</a:t>
                      </a:r>
                      <a:endParaRPr lang="en-US" sz="1000"/>
                    </a:p>
                  </a:txBody>
                  <a:tcPr marL="45725" marR="9525" marT="9525" marB="0" anchor="ctr">
                    <a:lnL w="12700" cap="flat" cmpd="sng">
                      <a:solidFill>
                        <a:srgbClr val="B7CAD2"/>
                      </a:solidFill>
                      <a:prstDash val="solid"/>
                      <a:round/>
                      <a:headEnd type="none" w="sm" len="sm"/>
                      <a:tailEnd type="none" w="sm" len="sm"/>
                    </a:lnL>
                    <a:lnR w="12700" cap="flat" cmpd="sng" algn="ctr">
                      <a:noFill/>
                      <a:prstDash val="solid"/>
                      <a:round/>
                      <a:headEnd type="none" w="med" len="med"/>
                      <a:tailEnd type="none" w="med" len="med"/>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6336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7097A6">
                          <a:lumMod val="60000"/>
                          <a:lumOff val="40000"/>
                        </a:srgbClr>
                      </a:solidFill>
                      <a:prstDash val="solid"/>
                      <a:round/>
                      <a:headEnd type="none" w="med" len="med"/>
                      <a:tailEnd type="none" w="med" len="med"/>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0" i="0" u="none" strike="noStrike" cap="none">
                          <a:solidFill>
                            <a:schemeClr val="tx1">
                              <a:lumMod val="50000"/>
                            </a:schemeClr>
                          </a:solidFill>
                          <a:latin typeface="+mn-lt"/>
                          <a:ea typeface="Calibri"/>
                          <a:cs typeface="Calibri"/>
                          <a:sym typeface="Calibri"/>
                        </a:rPr>
                        <a:t>Convene new or existing subcommittee or task team within HIV prevention or PrEP </a:t>
                      </a:r>
                      <a:r>
                        <a:rPr lang="en-US" sz="1000" b="1" i="0" u="none" strike="noStrike" cap="none">
                          <a:solidFill>
                            <a:schemeClr val="tx1">
                              <a:lumMod val="50000"/>
                            </a:schemeClr>
                          </a:solidFill>
                          <a:latin typeface="+mn-lt"/>
                          <a:ea typeface="Calibri"/>
                          <a:cs typeface="Calibri"/>
                          <a:sym typeface="Calibri"/>
                        </a:rPr>
                        <a:t>technical working group.</a:t>
                      </a:r>
                      <a:endParaRPr lang="en-US" sz="1000">
                        <a:solidFill>
                          <a:schemeClr val="tx1">
                            <a:lumMod val="50000"/>
                          </a:schemeClr>
                        </a:solidFill>
                        <a:latin typeface="+mn-lt"/>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noFill/>
                      <a:prstDash val="solid"/>
                      <a:round/>
                      <a:headEnd type="none" w="med" len="med"/>
                      <a:tailEnd type="none" w="med" len="med"/>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The HIV Prevention TWG was convened by NACA and has a subcommittee to lead the rollout of oral PrEP.</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panose="020F0502020204030204" pitchFamily="34" charset="0"/>
                          <a:ea typeface="Calibri"/>
                          <a:cs typeface="Calibri" panose="020F0502020204030204" pitchFamily="34" charset="0"/>
                          <a:sym typeface="Calibri"/>
                        </a:rPr>
                        <a:t>Stakeholders expect this subcommittee to lead introduction of new PrEP methods.</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panose="020F0502020204030204" pitchFamily="34" charset="0"/>
                          <a:ea typeface="Calibri"/>
                          <a:cs typeface="Calibri" panose="020F0502020204030204" pitchFamily="34" charset="0"/>
                          <a:sym typeface="Calibri"/>
                        </a:rPr>
                        <a:t>There will be a need to invite new members/add subcommittees (e.g., for FP integration or private sector engagement). Furthermore, active engagement from all voices must be ensured, including engagement of existing members.</a:t>
                      </a:r>
                    </a:p>
                  </a:txBody>
                  <a:tcPr marL="45725" marR="9525" marT="9525" marB="0">
                    <a:lnL w="12700" cap="flat" cmpd="sng" algn="ctr">
                      <a:solidFill>
                        <a:srgbClr val="B7CAD2"/>
                      </a:solidFill>
                      <a:prstDash val="solid"/>
                      <a:round/>
                      <a:headEnd type="none" w="sm" len="sm"/>
                      <a:tailEnd type="none" w="sm" len="sm"/>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0151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0" i="0" u="none" strike="noStrike" cap="none">
                          <a:solidFill>
                            <a:schemeClr val="tx1">
                              <a:lumMod val="50000"/>
                            </a:schemeClr>
                          </a:solidFill>
                          <a:latin typeface="+mn-lt"/>
                          <a:ea typeface="Calibri"/>
                          <a:cs typeface="Calibri"/>
                          <a:sym typeface="Calibri"/>
                        </a:rPr>
                        <a:t>Identify </a:t>
                      </a:r>
                      <a:r>
                        <a:rPr lang="en-US" sz="1000" b="1" i="0" u="none" strike="noStrike" cap="none">
                          <a:solidFill>
                            <a:schemeClr val="tx1">
                              <a:lumMod val="50000"/>
                            </a:schemeClr>
                          </a:solidFill>
                          <a:latin typeface="+mn-lt"/>
                          <a:ea typeface="Calibri"/>
                          <a:cs typeface="Calibri"/>
                          <a:sym typeface="Calibri"/>
                        </a:rPr>
                        <a:t>focus</a:t>
                      </a:r>
                      <a:r>
                        <a:rPr lang="en-US" sz="1000" b="0" i="0" u="none" strike="noStrike" cap="none">
                          <a:solidFill>
                            <a:schemeClr val="tx1">
                              <a:lumMod val="50000"/>
                            </a:schemeClr>
                          </a:solidFill>
                          <a:latin typeface="+mn-lt"/>
                          <a:ea typeface="Calibri"/>
                          <a:cs typeface="Calibri"/>
                          <a:sym typeface="Calibri"/>
                        </a:rPr>
                        <a:t> </a:t>
                      </a:r>
                      <a:r>
                        <a:rPr lang="en-US" sz="1000" b="1" i="0" u="none" strike="noStrike" cap="none">
                          <a:solidFill>
                            <a:schemeClr val="tx1">
                              <a:lumMod val="50000"/>
                            </a:schemeClr>
                          </a:solidFill>
                          <a:latin typeface="+mn-lt"/>
                          <a:ea typeface="Calibri"/>
                          <a:cs typeface="Calibri"/>
                          <a:sym typeface="Calibri"/>
                        </a:rPr>
                        <a:t>populations and set targets </a:t>
                      </a:r>
                      <a:r>
                        <a:rPr lang="en-US" sz="1000" b="0" i="0" u="none" strike="noStrike" cap="none">
                          <a:solidFill>
                            <a:schemeClr val="tx1">
                              <a:lumMod val="50000"/>
                            </a:schemeClr>
                          </a:solidFill>
                          <a:latin typeface="+mn-lt"/>
                          <a:ea typeface="Calibri"/>
                          <a:cs typeface="Calibri"/>
                          <a:sym typeface="Calibri"/>
                        </a:rPr>
                        <a:t>for PrEP methods.</a:t>
                      </a:r>
                      <a:endParaRPr lang="en-US" sz="1000">
                        <a:solidFill>
                          <a:schemeClr val="tx1">
                            <a:lumMod val="50000"/>
                          </a:schemeClr>
                        </a:solidFill>
                        <a:latin typeface="+mn-lt"/>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cs typeface="Calibri"/>
                          <a:sym typeface="Arial"/>
                        </a:rPr>
                        <a:t>Initial rollout of oral PrEP focused on KPs and SDCs, with an emphasis on high-burden states.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cs typeface="Calibri"/>
                          <a:sym typeface="Arial"/>
                        </a:rPr>
                        <a:t>The National Oral PrEP Implementation Plan 2022–2024 now prioritizes PrEP for SDCs, sex workers, people who inject drugs, individuals who engage in anal sex, and adolescents and young people (AYP).</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kern="1200" cap="none">
                          <a:solidFill>
                            <a:schemeClr val="tx1">
                              <a:lumMod val="50000"/>
                            </a:schemeClr>
                          </a:solidFill>
                          <a:latin typeface="+mn-lt"/>
                          <a:ea typeface="+mn-ea"/>
                          <a:cs typeface="Calibri"/>
                          <a:sym typeface="Arial"/>
                        </a:rPr>
                        <a:t>The FMOH set national targets for implementation of oral PrEP using the PrEP-it tool, with support from the MOSAIC Consortium.</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cs typeface="Calibri"/>
                          <a:sym typeface="Arial"/>
                        </a:rPr>
                        <a:t>Stakeholders expect that new PrEP products will have defined national targets.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cs typeface="Calibri"/>
                          <a:sym typeface="Arial"/>
                        </a:rPr>
                        <a:t>Most stakeholders feel that the new PrEP methods should be made available for all focus populations groups — including KPs, AGYW, and their partners — and that there should not be any segmentation of the population across products.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cs typeface="Calibri"/>
                          <a:sym typeface="Arial"/>
                        </a:rPr>
                        <a:t>However, a few stakeholders note that it may be efficient to target current oral PrEP users who may switch to new PrEP methods vs. expanding to potential clients.</a:t>
                      </a:r>
                    </a:p>
                  </a:txBody>
                  <a:tcPr marL="45725" marR="9525" marT="9525" marB="0">
                    <a:lnL w="12700" cap="flat" cmpd="sng" algn="ctr">
                      <a:solidFill>
                        <a:srgbClr val="B7CAD2"/>
                      </a:solidFill>
                      <a:prstDash val="solid"/>
                      <a:round/>
                      <a:headEnd type="none" w="sm" len="sm"/>
                      <a:tailEnd type="none" w="sm" len="sm"/>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95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0" i="0" u="none" strike="noStrike" cap="none">
                          <a:solidFill>
                            <a:schemeClr val="tx1">
                              <a:lumMod val="50000"/>
                            </a:schemeClr>
                          </a:solidFill>
                          <a:latin typeface="+mn-lt"/>
                          <a:ea typeface="Calibri"/>
                          <a:cs typeface="Calibri"/>
                          <a:sym typeface="Calibri"/>
                        </a:rPr>
                        <a:t>Engage </a:t>
                      </a:r>
                      <a:r>
                        <a:rPr lang="en-US" sz="1000" b="1" i="0" u="none" strike="noStrike" cap="none">
                          <a:solidFill>
                            <a:schemeClr val="tx1">
                              <a:lumMod val="50000"/>
                            </a:schemeClr>
                          </a:solidFill>
                          <a:latin typeface="+mn-lt"/>
                          <a:ea typeface="Calibri"/>
                          <a:cs typeface="Calibri"/>
                          <a:sym typeface="Calibri"/>
                        </a:rPr>
                        <a:t>community stakeholders </a:t>
                      </a:r>
                      <a:r>
                        <a:rPr lang="en-US" sz="1000" b="0" i="0" u="none" strike="noStrike" cap="none">
                          <a:solidFill>
                            <a:schemeClr val="tx1">
                              <a:lumMod val="50000"/>
                            </a:schemeClr>
                          </a:solidFill>
                          <a:latin typeface="+mn-lt"/>
                          <a:ea typeface="Calibri"/>
                          <a:cs typeface="Calibri"/>
                          <a:sym typeface="Calibri"/>
                        </a:rPr>
                        <a:t>to inform planning for PrEP rollout.</a:t>
                      </a:r>
                      <a:endParaRPr lang="en-US" sz="1000">
                        <a:solidFill>
                          <a:schemeClr val="tx1">
                            <a:lumMod val="50000"/>
                          </a:schemeClr>
                        </a:solidFill>
                        <a:latin typeface="+mn-lt"/>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Buy-in from community stakeholders was integral to success for the oral PrEP rollout (e.g., to disseminate accurate information and build awareness).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Many civil society organizations (CSOs) and KP groups representing PrEP users were part of the initial rollout process and supported demand generation within their communities.</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Community engagement should be central to the planning for the new PrEP methods and should start early on to inform product introduction.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Key community groups to engage include community health teams, KP leaders and community groups, faith-based organizations such as churches and mosques, CSOs, community advocates, and youth advocates.</a:t>
                      </a:r>
                      <a:endParaRPr lang="en-US" sz="1000" b="0" i="0" u="none" strike="noStrike" cap="none">
                        <a:solidFill>
                          <a:schemeClr val="tx1">
                            <a:lumMod val="50000"/>
                          </a:schemeClr>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36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0" i="0" u="none" strike="noStrike" cap="none">
                          <a:solidFill>
                            <a:schemeClr val="tx1">
                              <a:lumMod val="50000"/>
                            </a:schemeClr>
                          </a:solidFill>
                          <a:latin typeface="+mn-lt"/>
                          <a:ea typeface="Calibri"/>
                          <a:cs typeface="Calibri"/>
                          <a:sym typeface="Calibri"/>
                        </a:rPr>
                        <a:t>Include PrEP in national HIV prevention and other relevant </a:t>
                      </a:r>
                      <a:r>
                        <a:rPr lang="en-US" sz="1000" b="1" i="0" u="none" strike="noStrike" cap="none">
                          <a:solidFill>
                            <a:schemeClr val="tx1">
                              <a:lumMod val="50000"/>
                            </a:schemeClr>
                          </a:solidFill>
                          <a:latin typeface="+mn-lt"/>
                          <a:ea typeface="Calibri"/>
                          <a:cs typeface="Calibri"/>
                          <a:sym typeface="Calibri"/>
                        </a:rPr>
                        <a:t>plans and policies </a:t>
                      </a:r>
                      <a:r>
                        <a:rPr lang="en-US" sz="1000" b="0" i="0" u="none" strike="noStrike" cap="none">
                          <a:solidFill>
                            <a:schemeClr val="tx1">
                              <a:lumMod val="50000"/>
                            </a:schemeClr>
                          </a:solidFill>
                          <a:latin typeface="+mn-lt"/>
                          <a:ea typeface="Calibri"/>
                          <a:cs typeface="Calibri"/>
                          <a:sym typeface="Calibri"/>
                        </a:rPr>
                        <a:t>(e.g., HIV testing, FP).</a:t>
                      </a:r>
                      <a:endParaRPr lang="en-US" sz="1000" b="0">
                        <a:solidFill>
                          <a:schemeClr val="tx1">
                            <a:lumMod val="50000"/>
                          </a:schemeClr>
                        </a:solidFill>
                        <a:latin typeface="+mn-lt"/>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Integration of oral PrEP within HIV prevention plans and policies took time due to the sensitivity around clearance for use in Nigeria. </a:t>
                      </a:r>
                    </a:p>
                    <a:p>
                      <a:pPr marL="231775" marR="0" lvl="0" indent="-168275" algn="l" rtl="0" eaLnBrk="1" fontAlgn="auto" latinLnBrk="0" hangingPunct="1">
                        <a:lnSpc>
                          <a:spcPct val="100000"/>
                        </a:lnSpc>
                        <a:spcBef>
                          <a:spcPts val="0"/>
                        </a:spcBef>
                        <a:spcAft>
                          <a:spcPts val="0"/>
                        </a:spcAft>
                        <a:buClr>
                          <a:srgbClr val="000000"/>
                        </a:buClr>
                        <a:buSzPts val="1100"/>
                        <a:buFont typeface="Arial"/>
                        <a:buChar char="•"/>
                      </a:pPr>
                      <a:r>
                        <a:rPr lang="en-US" sz="1000" b="0" i="0" u="none" strike="noStrike" cap="none">
                          <a:solidFill>
                            <a:schemeClr val="tx1">
                              <a:lumMod val="50000"/>
                            </a:schemeClr>
                          </a:solidFill>
                          <a:latin typeface="Calibri"/>
                          <a:ea typeface="Calibri"/>
                          <a:cs typeface="Calibri"/>
                          <a:sym typeface="Calibri"/>
                        </a:rPr>
                        <a:t>Oral PrEP has not yet been included in FP or SRH policies or guidelines (see delivery channel considerations on Slide </a:t>
                      </a:r>
                      <a:r>
                        <a:rPr lang="en-US" sz="1000" b="0" i="0" u="none" strike="noStrike" cap="none">
                          <a:solidFill>
                            <a:schemeClr val="tx1">
                              <a:lumMod val="50000"/>
                            </a:schemeClr>
                          </a:solidFill>
                          <a:latin typeface="Calibri"/>
                          <a:ea typeface="Calibri"/>
                          <a:cs typeface="Calibri"/>
                        </a:rPr>
                        <a:t>22</a:t>
                      </a:r>
                      <a:r>
                        <a:rPr lang="en-US" sz="1000" b="0" i="0" u="none" strike="noStrike" cap="none">
                          <a:solidFill>
                            <a:schemeClr val="tx1">
                              <a:lumMod val="50000"/>
                            </a:schemeClr>
                          </a:solidFill>
                          <a:latin typeface="Calibri"/>
                          <a:ea typeface="Calibri"/>
                          <a:cs typeface="Calibri"/>
                          <a:sym typeface="Calibri"/>
                        </a:rPr>
                        <a:t>).</a:t>
                      </a:r>
                      <a:r>
                        <a:rPr lang="en-US" sz="1000" b="0" i="0" u="none" strike="noStrike" cap="none">
                          <a:solidFill>
                            <a:schemeClr val="tx1">
                              <a:lumMod val="50000"/>
                            </a:schemeClr>
                          </a:solidFill>
                          <a:latin typeface="Calibri"/>
                          <a:ea typeface="Calibri"/>
                          <a:cs typeface="Calibri"/>
                        </a:rPr>
                        <a:t> </a:t>
                      </a:r>
                      <a:endParaRPr lang="en-US" sz="1000" b="0" i="0" u="none" strike="noStrike" cap="none">
                        <a:solidFill>
                          <a:schemeClr val="tx1">
                            <a:lumMod val="50000"/>
                          </a:schemeClr>
                        </a:solidFill>
                        <a:latin typeface="Calibri"/>
                        <a:ea typeface="Calibri"/>
                        <a:cs typeface="Calibri"/>
                        <a:sym typeface="Calibri"/>
                      </a:endParaRP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FMOH leadership, WHO guidance, and support from the national HIV Prevention    TWG will be critical to integrating the new PrEP methods in plans and policies.</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Once these stakeholders are bought in, a rapid advisory from the government can be made to get the new PrEP methods into HIV prevention plans. </a:t>
                      </a:r>
                    </a:p>
                  </a:txBody>
                  <a:tcPr marL="45725" marR="9525" marT="9525" marB="0">
                    <a:lnL w="12700" cap="flat" cmpd="sng" algn="ctr">
                      <a:solidFill>
                        <a:srgbClr val="B7CAD2"/>
                      </a:solidFill>
                      <a:prstDash val="solid"/>
                      <a:round/>
                      <a:headEnd type="none" w="sm" len="sm"/>
                      <a:tailEnd type="none" w="sm" len="sm"/>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455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28575" cap="flat" cmpd="sng" algn="ctr">
                      <a:noFill/>
                      <a:prstDash val="solid"/>
                      <a:round/>
                      <a:headEnd type="none" w="med" len="med"/>
                      <a:tailEnd type="none" w="med" len="med"/>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0" i="0" u="none" strike="noStrike" cap="none">
                          <a:solidFill>
                            <a:schemeClr val="tx1">
                              <a:lumMod val="50000"/>
                            </a:schemeClr>
                          </a:solidFill>
                          <a:latin typeface="+mn-lt"/>
                          <a:ea typeface="Calibri"/>
                          <a:cs typeface="Calibri"/>
                          <a:sym typeface="Calibri"/>
                        </a:rPr>
                        <a:t>Issue standard</a:t>
                      </a:r>
                      <a:r>
                        <a:rPr lang="en-US" sz="1000" b="1" i="0" u="none" strike="noStrike" cap="none">
                          <a:solidFill>
                            <a:schemeClr val="tx1">
                              <a:lumMod val="50000"/>
                            </a:schemeClr>
                          </a:solidFill>
                          <a:latin typeface="+mn-lt"/>
                          <a:ea typeface="Calibri"/>
                          <a:cs typeface="Calibri"/>
                          <a:sym typeface="Calibri"/>
                        </a:rPr>
                        <a:t> clinical guidelines </a:t>
                      </a:r>
                      <a:r>
                        <a:rPr lang="en-US" sz="1000" b="0" i="0" u="none" strike="noStrike" cap="none">
                          <a:solidFill>
                            <a:schemeClr val="tx1">
                              <a:lumMod val="50000"/>
                            </a:schemeClr>
                          </a:solidFill>
                          <a:latin typeface="+mn-lt"/>
                          <a:ea typeface="Calibri"/>
                          <a:cs typeface="Calibri"/>
                          <a:sym typeface="Calibri"/>
                        </a:rPr>
                        <a:t>for the delivery and use of PrEP methods. </a:t>
                      </a:r>
                      <a:endParaRPr lang="en-US" sz="1000">
                        <a:solidFill>
                          <a:schemeClr val="tx1">
                            <a:lumMod val="50000"/>
                          </a:schemeClr>
                        </a:solidFill>
                        <a:latin typeface="+mn-lt"/>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Once oral PrEP was approved for use in Nigeria, the GoN issued rapid advice for updates to clinical guidelines for delivery and use of PrEP in 2020. This action greatly expedited integration of PrEP within the prevention protocol.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Oral PrEP has now been included in clinical guidelines, which was enabled by government buy-in and sizable investment from PEPFAR. Without that investment, oral PrEP would have been more gradually scaled through a phased rollout.</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The integration of the new PrEP products will require similar multilevel support from the TWG to review the evidence and reach consensus about delivery and use; this consensus will be informed by implementation science from other countries.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Questions remain about what will need to happen for the PrEP ring to be classified as a product available over-the-counter or for CAB PrEP to be self-injected after initiation by a trained health care provider. </a:t>
                      </a:r>
                    </a:p>
                  </a:txBody>
                  <a:tcPr marL="45725" marR="9525" marT="9525" marB="0">
                    <a:lnL w="12700" cap="flat" cmpd="sng" algn="ctr">
                      <a:solidFill>
                        <a:srgbClr val="B7CAD2"/>
                      </a:solidFill>
                      <a:prstDash val="solid"/>
                      <a:round/>
                      <a:headEnd type="none" w="sm" len="sm"/>
                      <a:tailEnd type="none" w="sm" len="sm"/>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101513">
                <a:tc>
                  <a:txBody>
                    <a:bodyPr/>
                    <a:lstStyle/>
                    <a:p>
                      <a:pPr marL="0" marR="0" lvl="0" indent="0" algn="ctr" rtl="0">
                        <a:lnSpc>
                          <a:spcPct val="100000"/>
                        </a:lnSpc>
                        <a:spcBef>
                          <a:spcPts val="0"/>
                        </a:spcBef>
                        <a:spcAft>
                          <a:spcPts val="0"/>
                        </a:spcAft>
                        <a:buClr>
                          <a:srgbClr val="000000"/>
                        </a:buClr>
                        <a:buSzPts val="1100"/>
                        <a:buFont typeface="Arial"/>
                        <a:buNone/>
                      </a:pPr>
                      <a:endParaRPr lang="fr-CH" sz="1000" b="0" i="0" u="none" strike="noStrike" cap="none">
                        <a:solidFill>
                          <a:srgbClr val="353535"/>
                        </a:solidFill>
                        <a:latin typeface="Calibri"/>
                        <a:cs typeface="Calibri"/>
                        <a:sym typeface="Calibri"/>
                      </a:endParaRPr>
                    </a:p>
                  </a:txBody>
                  <a:tcPr marL="9525" marR="9525" marT="9525" marB="0" anchor="ctr">
                    <a:lnL w="28575" cap="flat" cmpd="sng" algn="ctr">
                      <a:noFill/>
                      <a:prstDash val="solid"/>
                      <a:round/>
                      <a:headEnd type="none" w="med" len="med"/>
                      <a:tailEnd type="none" w="med" len="med"/>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0" i="0" u="none" strike="noStrike" cap="none">
                          <a:solidFill>
                            <a:schemeClr val="tx1">
                              <a:lumMod val="50000"/>
                            </a:schemeClr>
                          </a:solidFill>
                          <a:latin typeface="+mn-lt"/>
                          <a:ea typeface="Calibri"/>
                          <a:cs typeface="Calibri"/>
                          <a:sym typeface="Calibri"/>
                        </a:rPr>
                        <a:t>Develop an</a:t>
                      </a:r>
                      <a:r>
                        <a:rPr lang="en-US" sz="1000" b="1" i="0" u="none" strike="noStrike" cap="none">
                          <a:solidFill>
                            <a:schemeClr val="tx1">
                              <a:lumMod val="50000"/>
                            </a:schemeClr>
                          </a:solidFill>
                          <a:latin typeface="+mn-lt"/>
                          <a:ea typeface="Calibri"/>
                          <a:cs typeface="Calibri"/>
                          <a:sym typeface="Calibri"/>
                        </a:rPr>
                        <a:t> implementation plan and budget </a:t>
                      </a:r>
                      <a:r>
                        <a:rPr lang="en-US" sz="1000" b="0" i="0" u="none" strike="noStrike" cap="none">
                          <a:solidFill>
                            <a:schemeClr val="tx1">
                              <a:lumMod val="50000"/>
                            </a:schemeClr>
                          </a:solidFill>
                          <a:latin typeface="+mn-lt"/>
                          <a:ea typeface="Calibri"/>
                          <a:cs typeface="Calibri"/>
                          <a:sym typeface="Calibri"/>
                        </a:rPr>
                        <a:t>to guide initial </a:t>
                      </a:r>
                      <a:r>
                        <a:rPr lang="en-US" sz="1000" b="0" i="0" u="none" strike="noStrike" cap="none" err="1">
                          <a:solidFill>
                            <a:schemeClr val="tx1">
                              <a:lumMod val="50000"/>
                            </a:schemeClr>
                          </a:solidFill>
                          <a:latin typeface="+mn-lt"/>
                          <a:ea typeface="Calibri"/>
                          <a:cs typeface="Calibri"/>
                          <a:sym typeface="Calibri"/>
                        </a:rPr>
                        <a:t>PrEP</a:t>
                      </a:r>
                      <a:r>
                        <a:rPr lang="en-US" sz="1000" b="0" i="0" u="none" strike="noStrike" cap="none">
                          <a:solidFill>
                            <a:schemeClr val="tx1">
                              <a:lumMod val="50000"/>
                            </a:schemeClr>
                          </a:solidFill>
                          <a:latin typeface="+mn-lt"/>
                          <a:ea typeface="Calibri"/>
                          <a:cs typeface="Calibri"/>
                          <a:sym typeface="Calibri"/>
                        </a:rPr>
                        <a:t> introduction and </a:t>
                      </a:r>
                      <a:r>
                        <a:rPr lang="en-US" sz="1000" b="0" i="0" u="none" strike="noStrike" cap="none">
                          <a:solidFill>
                            <a:schemeClr val="tx1">
                              <a:lumMod val="50000"/>
                            </a:schemeClr>
                          </a:solidFill>
                          <a:latin typeface="+mn-lt"/>
                          <a:ea typeface="Calibri"/>
                          <a:cs typeface="Calibri"/>
                        </a:rPr>
                        <a:t>scale-up.</a:t>
                      </a:r>
                      <a:endParaRPr lang="en-US" sz="1000">
                        <a:solidFill>
                          <a:schemeClr val="tx1">
                            <a:lumMod val="50000"/>
                          </a:schemeClr>
                        </a:solidFill>
                        <a:latin typeface="+mn-lt"/>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marR="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chemeClr val="tx1">
                              <a:lumMod val="50000"/>
                            </a:schemeClr>
                          </a:solidFill>
                        </a:rPr>
                        <a:t>Once oral PrEP was approved, the HIV Prevention TWG (including stakeholders from the national forecasting and quantification (F&amp;Q) team) worked to review and conduct a readiness assessment for rollout. </a:t>
                      </a:r>
                    </a:p>
                    <a:p>
                      <a:pPr marL="225425" marR="0" indent="-169545" algn="l" rtl="0" eaLnBrk="1" fontAlgn="auto" latinLnBrk="0" hangingPunct="1">
                        <a:lnSpc>
                          <a:spcPct val="100000"/>
                        </a:lnSpc>
                        <a:spcBef>
                          <a:spcPts val="0"/>
                        </a:spcBef>
                        <a:spcAft>
                          <a:spcPts val="0"/>
                        </a:spcAft>
                        <a:buClrTx/>
                        <a:buSzTx/>
                        <a:buFont typeface="Arial" panose="020B0604020202020204" pitchFamily="34" charset="0"/>
                        <a:buChar char="•"/>
                      </a:pPr>
                      <a:r>
                        <a:rPr lang="en-CH" sz="1000">
                          <a:solidFill>
                            <a:schemeClr val="tx1">
                              <a:lumMod val="50000"/>
                            </a:schemeClr>
                          </a:solidFill>
                        </a:rPr>
                        <a:t>The GoN also developed the </a:t>
                      </a:r>
                      <a:r>
                        <a:rPr lang="en-US" sz="1000" b="0" i="0" u="none" strike="noStrike" cap="none">
                          <a:solidFill>
                            <a:schemeClr val="tx1">
                              <a:lumMod val="50000"/>
                            </a:schemeClr>
                          </a:solidFill>
                          <a:latin typeface="+mn-lt"/>
                          <a:cs typeface="Calibri"/>
                          <a:sym typeface="Arial"/>
                          <a:hlinkClick r:id="rId4"/>
                        </a:rPr>
                        <a:t>National Oral PrEP Implementation Plan</a:t>
                      </a:r>
                      <a:r>
                        <a:rPr lang="en-US" sz="1000" b="0" i="0" u="none" strike="noStrike" cap="none">
                          <a:solidFill>
                            <a:schemeClr val="tx1">
                              <a:lumMod val="50000"/>
                            </a:schemeClr>
                          </a:solidFill>
                          <a:latin typeface="+mn-lt"/>
                          <a:cs typeface="Calibri"/>
                          <a:sym typeface="Arial"/>
                        </a:rPr>
                        <a:t> to help inform continued expansion of programming for 2022–2024.</a:t>
                      </a:r>
                      <a:r>
                        <a:rPr lang="en-US" sz="1000" b="0" i="0" u="none" strike="noStrike" cap="none">
                          <a:solidFill>
                            <a:schemeClr val="tx1">
                              <a:lumMod val="50000"/>
                            </a:schemeClr>
                          </a:solidFill>
                          <a:latin typeface="+mn-lt"/>
                          <a:cs typeface="Calibri"/>
                        </a:rPr>
                        <a:t> </a:t>
                      </a:r>
                      <a:endParaRPr lang="en-US" sz="1000" b="0" i="0" u="none" strike="noStrike" cap="none">
                        <a:solidFill>
                          <a:schemeClr val="tx1">
                            <a:lumMod val="50000"/>
                          </a:schemeClr>
                        </a:solidFill>
                        <a:latin typeface="+mn-lt"/>
                        <a:cs typeface="Calibri"/>
                        <a:sym typeface="Arial"/>
                      </a:endParaRPr>
                    </a:p>
                    <a:p>
                      <a:pPr marL="225425" marR="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cap="none">
                          <a:solidFill>
                            <a:schemeClr val="tx1">
                              <a:lumMod val="50000"/>
                            </a:schemeClr>
                          </a:solidFill>
                          <a:latin typeface="+mn-lt"/>
                          <a:cs typeface="Calibri"/>
                          <a:sym typeface="Arial"/>
                        </a:rPr>
                        <a:t>PEPFAR is the primary funder of oral PrEP; however, there is also national alignment with The Global Fund in some subnational HIV facilities.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kern="0">
                          <a:solidFill>
                            <a:schemeClr val="tx1">
                              <a:lumMod val="50000"/>
                            </a:schemeClr>
                          </a:solidFill>
                          <a:latin typeface="Calibri" panose="020F0502020204030204" pitchFamily="34" charset="0"/>
                          <a:ea typeface="Times New Roman" panose="02020603050405020304" pitchFamily="18" charset="0"/>
                          <a:cs typeface="Calibri" panose="020F0502020204030204" pitchFamily="34" charset="0"/>
                        </a:rPr>
                        <a:t>FHI 360 is supporting the introduction of new PrEP products via MOSAIC from 2021-2026..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kern="0">
                          <a:solidFill>
                            <a:schemeClr val="tx1">
                              <a:lumMod val="50000"/>
                            </a:schemeClr>
                          </a:solidFill>
                          <a:latin typeface="Calibri" panose="020F0502020204030204" pitchFamily="34" charset="0"/>
                          <a:ea typeface="Times New Roman" panose="02020603050405020304" pitchFamily="18" charset="0"/>
                          <a:cs typeface="Calibri" panose="020F0502020204030204" pitchFamily="34" charset="0"/>
                        </a:rPr>
                        <a:t>The PEPFAR country operation plan (COP) 22 did not factor in new PrEP products; however, stakeholders anticipate that the COP 23 for fiscal year 2024 will factor in new PrEP products.</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kern="0">
                          <a:solidFill>
                            <a:schemeClr val="tx1">
                              <a:lumMod val="50000"/>
                            </a:schemeClr>
                          </a:solidFill>
                          <a:latin typeface="Calibri" panose="020F0502020204030204" pitchFamily="34" charset="0"/>
                          <a:ea typeface="Times New Roman" panose="02020603050405020304" pitchFamily="18" charset="0"/>
                          <a:cs typeface="Calibri" panose="020F0502020204030204" pitchFamily="34" charset="0"/>
                        </a:rPr>
                        <a:t>Updates to the oral PrEP implementation plan will be needed for the new PrEP methods. Government stakeholders anticipate the new methods will be introduced through a phased rollout of PrEP by population group or region.</a:t>
                      </a:r>
                    </a:p>
                  </a:txBody>
                  <a:tcPr marL="45725" marR="9525" marT="9525" marB="0">
                    <a:lnL w="12700" cap="flat" cmpd="sng" algn="ctr">
                      <a:solidFill>
                        <a:srgbClr val="B7CAD2"/>
                      </a:solidFill>
                      <a:prstDash val="solid"/>
                      <a:round/>
                      <a:headEnd type="none" w="sm" len="sm"/>
                      <a:tailEnd type="none" w="sm" len="sm"/>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3060058"/>
                  </a:ext>
                </a:extLst>
              </a:tr>
            </a:tbl>
          </a:graphicData>
        </a:graphic>
      </p:graphicFrame>
    </p:spTree>
    <p:extLst>
      <p:ext uri="{BB962C8B-B14F-4D97-AF65-F5344CB8AC3E}">
        <p14:creationId xmlns:p14="http://schemas.microsoft.com/office/powerpoint/2010/main" val="337674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06F94A-A364-9B45-9C33-9D4C77443500}"/>
              </a:ext>
            </a:extLst>
          </p:cNvPr>
          <p:cNvSpPr txBox="1"/>
          <p:nvPr/>
        </p:nvSpPr>
        <p:spPr>
          <a:xfrm>
            <a:off x="562769" y="2520242"/>
            <a:ext cx="10809276"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Current HIV prevention</a:t>
            </a:r>
            <a:r>
              <a:rPr lang="en-US" sz="3200">
                <a:solidFill>
                  <a:schemeClr val="bg1"/>
                </a:solidFill>
                <a:latin typeface="Poppins" pitchFamily="2" charset="77"/>
                <a:cs typeface="Poppins" pitchFamily="2" charset="77"/>
              </a:rPr>
              <a:t> situation</a:t>
            </a:r>
            <a:r>
              <a:rPr lang="en-CH" sz="3200">
                <a:solidFill>
                  <a:schemeClr val="bg1"/>
                </a:solidFill>
                <a:latin typeface="Poppins" pitchFamily="2" charset="77"/>
                <a:cs typeface="Poppins" pitchFamily="2" charset="77"/>
              </a:rPr>
              <a:t> </a:t>
            </a:r>
          </a:p>
        </p:txBody>
      </p:sp>
      <p:sp>
        <p:nvSpPr>
          <p:cNvPr id="5" name="TextBox 4">
            <a:extLst>
              <a:ext uri="{FF2B5EF4-FFF2-40B4-BE49-F238E27FC236}">
                <a16:creationId xmlns:a16="http://schemas.microsoft.com/office/drawing/2014/main" id="{2AFF4ABD-C634-6C47-AB12-2760A9488914}"/>
              </a:ext>
            </a:extLst>
          </p:cNvPr>
          <p:cNvSpPr txBox="1"/>
          <p:nvPr/>
        </p:nvSpPr>
        <p:spPr>
          <a:xfrm>
            <a:off x="562768" y="3683138"/>
            <a:ext cx="11213595"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Preliminary findings for PrEP introduction planning</a:t>
            </a:r>
          </a:p>
        </p:txBody>
      </p:sp>
      <p:sp>
        <p:nvSpPr>
          <p:cNvPr id="6" name="TextBox 5">
            <a:extLst>
              <a:ext uri="{FF2B5EF4-FFF2-40B4-BE49-F238E27FC236}">
                <a16:creationId xmlns:a16="http://schemas.microsoft.com/office/drawing/2014/main" id="{62EFB950-A120-4C4A-9A6C-F65E2D361958}"/>
              </a:ext>
            </a:extLst>
          </p:cNvPr>
          <p:cNvSpPr txBox="1"/>
          <p:nvPr/>
        </p:nvSpPr>
        <p:spPr>
          <a:xfrm>
            <a:off x="562769" y="4846032"/>
            <a:ext cx="6596743"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Sources and notes</a:t>
            </a:r>
          </a:p>
        </p:txBody>
      </p:sp>
      <p:sp>
        <p:nvSpPr>
          <p:cNvPr id="8" name="Chord 7">
            <a:extLst>
              <a:ext uri="{FF2B5EF4-FFF2-40B4-BE49-F238E27FC236}">
                <a16:creationId xmlns:a16="http://schemas.microsoft.com/office/drawing/2014/main" id="{1AF80069-DABF-B641-80B0-7EA3B0972225}"/>
              </a:ext>
            </a:extLst>
          </p:cNvPr>
          <p:cNvSpPr/>
          <p:nvPr/>
        </p:nvSpPr>
        <p:spPr>
          <a:xfrm rot="10800000">
            <a:off x="-290255" y="1314788"/>
            <a:ext cx="580510" cy="842294"/>
          </a:xfrm>
          <a:prstGeom prst="chord">
            <a:avLst>
              <a:gd name="adj1" fmla="val 5402243"/>
              <a:gd name="adj2" fmla="val 162248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99894DD0-D956-FD4B-8054-7DFBADDEC1A4}"/>
              </a:ext>
            </a:extLst>
          </p:cNvPr>
          <p:cNvSpPr txBox="1"/>
          <p:nvPr/>
        </p:nvSpPr>
        <p:spPr>
          <a:xfrm>
            <a:off x="562769" y="1482922"/>
            <a:ext cx="6596743" cy="584775"/>
          </a:xfrm>
          <a:prstGeom prst="rect">
            <a:avLst/>
          </a:prstGeom>
          <a:noFill/>
        </p:spPr>
        <p:txBody>
          <a:bodyPr wrap="square" rtlCol="0">
            <a:spAutoFit/>
          </a:bodyPr>
          <a:lstStyle/>
          <a:p>
            <a:r>
              <a:rPr lang="en-US" sz="3200" b="1">
                <a:solidFill>
                  <a:schemeClr val="bg1"/>
                </a:solidFill>
                <a:latin typeface="Poppins" pitchFamily="2" charset="77"/>
                <a:cs typeface="Poppins" pitchFamily="2" charset="77"/>
              </a:rPr>
              <a:t>O</a:t>
            </a:r>
            <a:r>
              <a:rPr lang="en-CH" sz="3200" b="1">
                <a:solidFill>
                  <a:schemeClr val="bg1"/>
                </a:solidFill>
                <a:latin typeface="Poppins" pitchFamily="2" charset="77"/>
                <a:cs typeface="Poppins" pitchFamily="2" charset="77"/>
              </a:rPr>
              <a:t>verview</a:t>
            </a:r>
          </a:p>
        </p:txBody>
      </p:sp>
    </p:spTree>
    <p:extLst>
      <p:ext uri="{BB962C8B-B14F-4D97-AF65-F5344CB8AC3E}">
        <p14:creationId xmlns:p14="http://schemas.microsoft.com/office/powerpoint/2010/main" val="259426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7" name="Google Shape;376;p32">
            <a:extLst>
              <a:ext uri="{FF2B5EF4-FFF2-40B4-BE49-F238E27FC236}">
                <a16:creationId xmlns:a16="http://schemas.microsoft.com/office/drawing/2014/main" id="{F4213063-7E4C-274A-99F6-DEC5E1DCC81C}"/>
              </a:ext>
            </a:extLst>
          </p:cNvPr>
          <p:cNvSpPr/>
          <p:nvPr/>
        </p:nvSpPr>
        <p:spPr>
          <a:xfrm>
            <a:off x="10069033" y="227080"/>
            <a:ext cx="1645920"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a:solidFill>
                  <a:srgbClr val="FFFFFF"/>
                </a:solidFill>
                <a:latin typeface="Calibri"/>
                <a:ea typeface="Calibri"/>
                <a:cs typeface="Calibri"/>
                <a:sym typeface="Calibri"/>
              </a:rPr>
              <a:t>SUPPLY CHAIN MANAGEMENT</a:t>
            </a:r>
            <a:endParaRPr/>
          </a:p>
        </p:txBody>
      </p:sp>
      <p:sp>
        <p:nvSpPr>
          <p:cNvPr id="8" name="Google Shape;377;p32">
            <a:extLst>
              <a:ext uri="{FF2B5EF4-FFF2-40B4-BE49-F238E27FC236}">
                <a16:creationId xmlns:a16="http://schemas.microsoft.com/office/drawing/2014/main" id="{778F78C9-4F97-B040-9BBF-9D44E23F1B23}"/>
              </a:ext>
            </a:extLst>
          </p:cNvPr>
          <p:cNvSpPr/>
          <p:nvPr/>
        </p:nvSpPr>
        <p:spPr>
          <a:xfrm>
            <a:off x="9604990" y="151527"/>
            <a:ext cx="685265" cy="662982"/>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97" name="Google Shape;397;p34" descr="C:\Users\neeraja.bhavaraju\Downloads\noun_142824_cc.png"/>
          <p:cNvPicPr preferRelativeResize="0"/>
          <p:nvPr/>
        </p:nvPicPr>
        <p:blipFill rotWithShape="1">
          <a:blip r:embed="rId3">
            <a:alphaModFix/>
          </a:blip>
          <a:srcRect b="13330"/>
          <a:stretch/>
        </p:blipFill>
        <p:spPr>
          <a:xfrm>
            <a:off x="9709639" y="262155"/>
            <a:ext cx="518498" cy="434420"/>
          </a:xfrm>
          <a:prstGeom prst="rect">
            <a:avLst/>
          </a:prstGeom>
          <a:noFill/>
          <a:ln>
            <a:noFill/>
          </a:ln>
        </p:spPr>
      </p:pic>
      <p:sp>
        <p:nvSpPr>
          <p:cNvPr id="2" name="TextBox 1">
            <a:extLst>
              <a:ext uri="{FF2B5EF4-FFF2-40B4-BE49-F238E27FC236}">
                <a16:creationId xmlns:a16="http://schemas.microsoft.com/office/drawing/2014/main" id="{03745457-5F01-AC42-B36B-A060D6135615}"/>
              </a:ext>
            </a:extLst>
          </p:cNvPr>
          <p:cNvSpPr txBox="1"/>
          <p:nvPr/>
        </p:nvSpPr>
        <p:spPr>
          <a:xfrm>
            <a:off x="2053652" y="794479"/>
            <a:ext cx="184731" cy="369332"/>
          </a:xfrm>
          <a:prstGeom prst="rect">
            <a:avLst/>
          </a:prstGeom>
          <a:noFill/>
        </p:spPr>
        <p:txBody>
          <a:bodyPr wrap="none" rtlCol="0">
            <a:spAutoFit/>
          </a:bodyPr>
          <a:lstStyle/>
          <a:p>
            <a:endParaRPr lang="en-CH"/>
          </a:p>
        </p:txBody>
      </p:sp>
      <p:sp>
        <p:nvSpPr>
          <p:cNvPr id="3" name="Title 2">
            <a:extLst>
              <a:ext uri="{FF2B5EF4-FFF2-40B4-BE49-F238E27FC236}">
                <a16:creationId xmlns:a16="http://schemas.microsoft.com/office/drawing/2014/main" id="{7503A9E7-83AD-3846-AFA7-5D837744632B}"/>
              </a:ext>
            </a:extLst>
          </p:cNvPr>
          <p:cNvSpPr>
            <a:spLocks noGrp="1"/>
          </p:cNvSpPr>
          <p:nvPr>
            <p:ph type="title"/>
          </p:nvPr>
        </p:nvSpPr>
        <p:spPr>
          <a:xfrm>
            <a:off x="-340242" y="265386"/>
            <a:ext cx="10515600" cy="1143000"/>
          </a:xfrm>
        </p:spPr>
        <p:txBody>
          <a:bodyPr/>
          <a:lstStyle/>
          <a:p>
            <a:r>
              <a:rPr lang="en-US"/>
              <a:t>Supply chain management key steps</a:t>
            </a:r>
            <a:endParaRPr lang="en-CH"/>
          </a:p>
        </p:txBody>
      </p:sp>
      <p:graphicFrame>
        <p:nvGraphicFramePr>
          <p:cNvPr id="10" name="Google Shape;395;p34">
            <a:extLst>
              <a:ext uri="{FF2B5EF4-FFF2-40B4-BE49-F238E27FC236}">
                <a16:creationId xmlns:a16="http://schemas.microsoft.com/office/drawing/2014/main" id="{1A592243-D314-204A-906A-FBFB2E561134}"/>
              </a:ext>
            </a:extLst>
          </p:cNvPr>
          <p:cNvGraphicFramePr/>
          <p:nvPr>
            <p:extLst>
              <p:ext uri="{D42A27DB-BD31-4B8C-83A1-F6EECF244321}">
                <p14:modId xmlns:p14="http://schemas.microsoft.com/office/powerpoint/2010/main" val="2958326661"/>
              </p:ext>
            </p:extLst>
          </p:nvPr>
        </p:nvGraphicFramePr>
        <p:xfrm>
          <a:off x="450999" y="1196851"/>
          <a:ext cx="11225023" cy="5543550"/>
        </p:xfrm>
        <a:graphic>
          <a:graphicData uri="http://schemas.openxmlformats.org/drawingml/2006/table">
            <a:tbl>
              <a:tblPr>
                <a:noFill/>
              </a:tblPr>
              <a:tblGrid>
                <a:gridCol w="171021">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5394960">
                  <a:extLst>
                    <a:ext uri="{9D8B030D-6E8A-4147-A177-3AD203B41FA5}">
                      <a16:colId xmlns:a16="http://schemas.microsoft.com/office/drawing/2014/main" val="20002"/>
                    </a:ext>
                  </a:extLst>
                </a:gridCol>
                <a:gridCol w="3921682">
                  <a:extLst>
                    <a:ext uri="{9D8B030D-6E8A-4147-A177-3AD203B41FA5}">
                      <a16:colId xmlns:a16="http://schemas.microsoft.com/office/drawing/2014/main" val="3837379195"/>
                    </a:ext>
                  </a:extLst>
                </a:gridCol>
              </a:tblGrid>
              <a:tr h="132978">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1" i="0" u="none" strike="noStrike" cap="none">
                          <a:solidFill>
                            <a:srgbClr val="353535"/>
                          </a:solidFill>
                          <a:latin typeface="Calibri"/>
                          <a:ea typeface="Calibri"/>
                          <a:cs typeface="Calibri"/>
                          <a:sym typeface="Calibri"/>
                        </a:rPr>
                        <a:t> </a:t>
                      </a:r>
                      <a:endParaRPr sz="1000"/>
                    </a:p>
                  </a:txBody>
                  <a:tcPr marL="45725" marR="9525" marT="9525" marB="0" anchor="ctr">
                    <a:lnL w="9525" cap="flat" cmpd="sng">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fr-CH" sz="1000" b="1">
                          <a:solidFill>
                            <a:schemeClr val="bg1"/>
                          </a:solidFill>
                          <a:latin typeface="+mn-lt"/>
                        </a:rPr>
                        <a:t>Current situation of oral PrEP</a:t>
                      </a:r>
                      <a:endParaRPr sz="1000" b="1">
                        <a:solidFill>
                          <a:schemeClr val="bg1"/>
                        </a:solidFill>
                        <a:latin typeface="+mn-lt"/>
                      </a:endParaRPr>
                    </a:p>
                  </a:txBody>
                  <a:tcPr marL="45725" marR="9525" marT="9525" marB="0" anchor="ctr">
                    <a:lnL w="12700" cap="flat" cmpd="sng">
                      <a:solidFill>
                        <a:srgbClr val="B7CAD2"/>
                      </a:solidFill>
                      <a:prstDash val="solid"/>
                      <a:round/>
                      <a:headEnd type="none" w="sm" len="sm"/>
                      <a:tailEnd type="none" w="sm" len="sm"/>
                    </a:lnL>
                    <a:lnR w="28575" cap="flat" cmpd="sng" algn="ctr">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1" i="0" u="none" strike="noStrike" cap="none">
                          <a:solidFill>
                            <a:srgbClr val="FFFFFF"/>
                          </a:solidFill>
                          <a:latin typeface="+mn-lt"/>
                          <a:ea typeface="Calibri"/>
                          <a:cs typeface="Calibri"/>
                          <a:sym typeface="Calibri"/>
                        </a:rPr>
                        <a:t>What is needed to introduce new PrEP methods</a:t>
                      </a:r>
                      <a:endParaRPr lang="en-US" sz="1000"/>
                    </a:p>
                  </a:txBody>
                  <a:tcPr marL="45725" marR="9525" marT="9525" marB="0" anchor="ctr">
                    <a:lnL w="28575" cap="flat" cmpd="sng" algn="ctr">
                      <a:solidFill>
                        <a:srgbClr val="FFFFFF"/>
                      </a:solidFill>
                      <a:prstDash val="solid"/>
                      <a:round/>
                      <a:headEnd type="none" w="sm" len="sm"/>
                      <a:tailEnd type="none" w="sm" len="sm"/>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7587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1" i="0" u="none" strike="noStrike" cap="none">
                          <a:solidFill>
                            <a:schemeClr val="tx1">
                              <a:lumMod val="50000"/>
                            </a:schemeClr>
                          </a:solidFill>
                          <a:latin typeface="Calibri"/>
                          <a:ea typeface="Calibri"/>
                          <a:cs typeface="Calibri"/>
                          <a:sym typeface="Calibri"/>
                        </a:rPr>
                        <a:t>Register</a:t>
                      </a:r>
                      <a:r>
                        <a:rPr lang="en-US" sz="1000" b="0" i="0" u="none" strike="noStrike" cap="none">
                          <a:solidFill>
                            <a:schemeClr val="tx1">
                              <a:lumMod val="50000"/>
                            </a:schemeClr>
                          </a:solidFill>
                          <a:latin typeface="Calibri"/>
                          <a:ea typeface="Calibri"/>
                          <a:cs typeface="Calibri"/>
                          <a:sym typeface="Calibri"/>
                        </a:rPr>
                        <a:t> PrEP methods and include them on the national essential medicines list, if needed.</a:t>
                      </a:r>
                      <a:endParaRPr lang="en-US" sz="1000">
                        <a:solidFill>
                          <a:schemeClr val="tx1">
                            <a:lumMod val="50000"/>
                          </a:schemeClr>
                        </a:solidFill>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noFill/>
                      <a:prstDash val="solid"/>
                      <a:round/>
                      <a:headEnd type="none" w="med" len="med"/>
                      <a:tailEnd type="none" w="med" len="med"/>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1111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a:ea typeface="Calibri"/>
                          <a:cs typeface="Calibri"/>
                          <a:sym typeface="Calibri"/>
                        </a:rPr>
                        <a:t>NAFDAC has approved Gilead's Truvada (TDF/FTC), as well as the generic versions of TDF/FTC for HIV prevention, in Nigeria.</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31775" marR="0" lvl="0" indent="-1111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mn-lt"/>
                          <a:ea typeface="Calibri"/>
                          <a:cs typeface="Calibri"/>
                          <a:sym typeface="Calibri"/>
                        </a:rPr>
                        <a:t>New PrEP methods will need to be registered for use in Nigeria. The regulatory process can take 8–18 months. </a:t>
                      </a:r>
                    </a:p>
                    <a:p>
                      <a:pPr marL="231775" marR="0" lvl="0" indent="-1111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mn-lt"/>
                          <a:ea typeface="Calibri"/>
                          <a:cs typeface="Calibri"/>
                          <a:sym typeface="Calibri"/>
                        </a:rPr>
                        <a:t>PEPFAR can request a waiver if an implementation study begins before the new products are fully registered. Stakeholders will need to ensure that the new PrEP methods enter PEPFAR's list of commodities in order to proceed with a waiver request.</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90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chemeClr val="tx1">
                              <a:lumMod val="50000"/>
                            </a:schemeClr>
                          </a:solidFill>
                          <a:latin typeface="Calibri"/>
                          <a:ea typeface="Calibri"/>
                          <a:cs typeface="Calibri"/>
                          <a:sym typeface="Calibri"/>
                        </a:rPr>
                        <a:t>Update </a:t>
                      </a:r>
                      <a:r>
                        <a:rPr lang="en-US" sz="1000" b="1" i="0" u="none" strike="noStrike" cap="none">
                          <a:solidFill>
                            <a:schemeClr val="tx1">
                              <a:lumMod val="50000"/>
                            </a:schemeClr>
                          </a:solidFill>
                          <a:latin typeface="Calibri"/>
                          <a:ea typeface="Calibri"/>
                          <a:cs typeface="Calibri"/>
                          <a:sym typeface="Calibri"/>
                        </a:rPr>
                        <a:t>supply chain guidelines and logistics systems </a:t>
                      </a:r>
                      <a:r>
                        <a:rPr lang="en-US" sz="1000" b="0" i="0" u="none" strike="noStrike" cap="none">
                          <a:solidFill>
                            <a:schemeClr val="tx1">
                              <a:lumMod val="50000"/>
                            </a:schemeClr>
                          </a:solidFill>
                          <a:latin typeface="Calibri"/>
                          <a:ea typeface="Calibri"/>
                          <a:cs typeface="Calibri"/>
                          <a:sym typeface="Calibri"/>
                        </a:rPr>
                        <a:t>to include PrEP products.  </a:t>
                      </a:r>
                      <a:endParaRPr lang="en-US" sz="1000">
                        <a:solidFill>
                          <a:schemeClr val="tx1">
                            <a:lumMod val="50000"/>
                          </a:schemeClr>
                        </a:solidFill>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413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a:solidFill>
                            <a:schemeClr val="tx1">
                              <a:lumMod val="50000"/>
                            </a:schemeClr>
                          </a:solidFill>
                          <a:latin typeface="Calibri" panose="020F0502020204030204" pitchFamily="34" charset="0"/>
                        </a:rPr>
                        <a:t>PEPFAR Nigeria, The Global Fund, and the GoN are collaborating to create a sustainable supply chain system with state government ownership and improved coordination through the National Health Logistics Management Information System. </a:t>
                      </a:r>
                    </a:p>
                    <a:p>
                      <a:pPr marL="2413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kern="1200" noProof="0">
                          <a:solidFill>
                            <a:schemeClr val="tx1">
                              <a:lumMod val="50000"/>
                            </a:schemeClr>
                          </a:solidFill>
                          <a:latin typeface="Calibri" panose="020F0502020204030204" pitchFamily="34" charset="0"/>
                          <a:ea typeface="+mn-ea"/>
                          <a:cs typeface="+mn-cs"/>
                        </a:rPr>
                        <a:t>A national alignment tool ensures that all implementing partners work through the same supply chain system for PrEP commodities.</a:t>
                      </a:r>
                    </a:p>
                    <a:p>
                      <a:pPr marL="2413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kern="1200" noProof="0">
                          <a:solidFill>
                            <a:schemeClr val="tx1">
                              <a:lumMod val="50000"/>
                            </a:schemeClr>
                          </a:solidFill>
                          <a:latin typeface="Calibri" panose="020F0502020204030204" pitchFamily="34" charset="0"/>
                          <a:ea typeface="+mn-ea"/>
                          <a:cs typeface="+mn-cs"/>
                        </a:rPr>
                        <a:t>Oral PrEP commodities are primarily available through the USAID GHSC program led by Chemonics, supporting PEPFAR, CDC, DOD, and The Global Fund projects, and is largely delivered to end users through OSS and HIV health facilities.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23838" marR="0" lvl="3" indent="-12858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noProof="0">
                          <a:solidFill>
                            <a:schemeClr val="tx1">
                              <a:lumMod val="50000"/>
                            </a:schemeClr>
                          </a:solidFill>
                          <a:latin typeface="+mn-lt"/>
                          <a:ea typeface="Calibri"/>
                          <a:cs typeface="Calibri"/>
                          <a:sym typeface="Calibri"/>
                        </a:rPr>
                        <a:t>Stakeholders anticipate that the new PrEP methods will leverage the same supply chain systems and prevention commodities as oral PrEP.</a:t>
                      </a:r>
                      <a:endParaRPr lang="en-US" sz="1000" b="0" i="0" u="none" strike="noStrike" cap="none" noProof="0">
                        <a:solidFill>
                          <a:schemeClr val="tx1">
                            <a:lumMod val="50000"/>
                          </a:schemeClr>
                        </a:solidFill>
                        <a:latin typeface="Calibri"/>
                        <a:ea typeface="Calibri"/>
                        <a:cs typeface="Calibri"/>
                        <a:sym typeface="Calibri"/>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87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cap="none">
                          <a:solidFill>
                            <a:schemeClr val="tx1">
                              <a:lumMod val="50000"/>
                            </a:schemeClr>
                          </a:solidFill>
                          <a:latin typeface="+mn-lt"/>
                          <a:ea typeface="Calibri"/>
                          <a:cs typeface="Calibri"/>
                          <a:sym typeface="Calibri"/>
                        </a:rPr>
                        <a:t>Conduct </a:t>
                      </a:r>
                      <a:r>
                        <a:rPr lang="en-US" sz="1000" b="1" i="0" u="none" strike="noStrike" cap="none">
                          <a:solidFill>
                            <a:schemeClr val="tx1">
                              <a:lumMod val="50000"/>
                            </a:schemeClr>
                          </a:solidFill>
                          <a:latin typeface="+mn-lt"/>
                          <a:ea typeface="Calibri"/>
                          <a:cs typeface="Calibri"/>
                          <a:sym typeface="Calibri"/>
                        </a:rPr>
                        <a:t>forecasting and/or quantification </a:t>
                      </a:r>
                      <a:r>
                        <a:rPr lang="en-US" sz="1000" b="0" i="0" u="none" strike="noStrike" cap="none">
                          <a:solidFill>
                            <a:schemeClr val="tx1">
                              <a:lumMod val="50000"/>
                            </a:schemeClr>
                          </a:solidFill>
                          <a:latin typeface="+mn-lt"/>
                          <a:ea typeface="Calibri"/>
                          <a:cs typeface="Calibri"/>
                          <a:sym typeface="Calibri"/>
                        </a:rPr>
                        <a:t>to inform procurement of PrEP products.</a:t>
                      </a:r>
                      <a:endParaRPr lang="en-US" sz="1000">
                        <a:solidFill>
                          <a:schemeClr val="tx1">
                            <a:lumMod val="50000"/>
                          </a:schemeClr>
                        </a:solidFill>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1111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a:cs typeface="Calibri"/>
                          <a:sym typeface="Calibri"/>
                        </a:rPr>
                        <a:t>F&amp;Q of oral PrEP were a significant challenge during the initial rollout of the program due to the cross-sharing of the same drugs between oral PrEP and antiretroviral therapy (ART) programs.</a:t>
                      </a:r>
                    </a:p>
                    <a:p>
                      <a:pPr marL="231775" marR="0" lvl="0" indent="-1111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a:cs typeface="Calibri"/>
                          <a:sym typeface="Calibri"/>
                        </a:rPr>
                        <a:t>Challenges stemmed primarily from the different classifications of oral PrEP and antiretrovirals (ARVs) in data collection tools (e.g., how long clients should be on the drug) at the facility level. </a:t>
                      </a:r>
                    </a:p>
                    <a:p>
                      <a:pPr marL="231775" marR="0" lvl="0" indent="-1111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a:cs typeface="Calibri"/>
                          <a:sym typeface="Calibri"/>
                        </a:rPr>
                        <a:t>Furthermore, those who are eligible for oral PrEP are typically highly mobile populations, which creates difficulties for monitoring the flow of demand for F&amp;Q.</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4130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000" b="0" i="0" u="none" strike="noStrike" cap="none">
                          <a:solidFill>
                            <a:schemeClr val="tx1">
                              <a:lumMod val="50000"/>
                            </a:schemeClr>
                          </a:solidFill>
                          <a:latin typeface="+mn-lt"/>
                          <a:ea typeface="Calibri"/>
                          <a:cs typeface="Calibri"/>
                          <a:sym typeface="Calibri"/>
                        </a:rPr>
                        <a:t>Improvement of supply chain systems will require c</a:t>
                      </a:r>
                      <a:r>
                        <a:rPr lang="en-US" sz="1000" b="0" i="0" u="none" strike="noStrike" cap="none">
                          <a:solidFill>
                            <a:schemeClr val="tx1">
                              <a:lumMod val="50000"/>
                            </a:schemeClr>
                          </a:solidFill>
                          <a:latin typeface="+mn-lt"/>
                          <a:cs typeface="Calibri"/>
                          <a:sym typeface="Calibri"/>
                        </a:rPr>
                        <a:t>oordination between the national F&amp;Q team and product manufacturers to ensure that products will be available once rollout begins. </a:t>
                      </a:r>
                    </a:p>
                    <a:p>
                      <a:pPr marL="241300" marR="0" lvl="0" indent="-171450" algn="l" rtl="0">
                        <a:lnSpc>
                          <a:spcPct val="100000"/>
                        </a:lnSpc>
                        <a:spcBef>
                          <a:spcPts val="0"/>
                        </a:spcBef>
                        <a:spcAft>
                          <a:spcPts val="0"/>
                        </a:spcAft>
                        <a:buClr>
                          <a:srgbClr val="000000"/>
                        </a:buClr>
                        <a:buSzPts val="1100"/>
                        <a:buFont typeface="Arial" panose="020B0604020202020204" pitchFamily="34" charset="0"/>
                        <a:buChar char="•"/>
                      </a:pPr>
                      <a:r>
                        <a:rPr lang="en-US" sz="1000" b="0" i="0" u="none" strike="noStrike" cap="none">
                          <a:solidFill>
                            <a:schemeClr val="tx1">
                              <a:lumMod val="50000"/>
                            </a:schemeClr>
                          </a:solidFill>
                          <a:latin typeface="+mn-lt"/>
                          <a:cs typeface="Calibri"/>
                          <a:sym typeface="Calibri"/>
                        </a:rPr>
                        <a:t>Ensuring a pipeline of commodities for 6–9 months is crucial to avoid national-level product stock-outs. </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558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chemeClr val="tx1">
                              <a:lumMod val="50000"/>
                            </a:schemeClr>
                          </a:solidFill>
                          <a:latin typeface="Calibri"/>
                          <a:ea typeface="Calibri"/>
                          <a:cs typeface="Calibri"/>
                          <a:sym typeface="Calibri"/>
                        </a:rPr>
                        <a:t>Establish </a:t>
                      </a:r>
                      <a:r>
                        <a:rPr lang="en-US" sz="1000" b="1" i="0" u="none" strike="noStrike" cap="none">
                          <a:solidFill>
                            <a:schemeClr val="tx1">
                              <a:lumMod val="50000"/>
                            </a:schemeClr>
                          </a:solidFill>
                          <a:latin typeface="Calibri"/>
                          <a:ea typeface="Calibri"/>
                          <a:cs typeface="Calibri"/>
                          <a:sym typeface="Calibri"/>
                        </a:rPr>
                        <a:t>procurement, commodity monitoring, and distribution</a:t>
                      </a:r>
                      <a:r>
                        <a:rPr lang="en-US" sz="1000" b="0" i="0" u="none" strike="noStrike" cap="none">
                          <a:solidFill>
                            <a:schemeClr val="tx1">
                              <a:lumMod val="50000"/>
                            </a:schemeClr>
                          </a:solidFill>
                          <a:latin typeface="Calibri"/>
                          <a:ea typeface="Calibri"/>
                          <a:cs typeface="Calibri"/>
                          <a:sym typeface="Calibri"/>
                        </a:rPr>
                        <a:t> for PrEP products and associated materials. </a:t>
                      </a: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413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panose="020F0502020204030204" pitchFamily="34" charset="0"/>
                          <a:cs typeface="Calibri" panose="020F0502020204030204" pitchFamily="34" charset="0"/>
                          <a:sym typeface="Calibri"/>
                        </a:rPr>
                        <a:t>While some facilities experienced stock-outs at the site level, a consistent stock of oral PrEP was maintained at the national level throughout rollout because the data management systems ensured quick replenishment of stocks when demand increased.</a:t>
                      </a:r>
                      <a:endParaRPr lang="en-US">
                        <a:sym typeface="Calibri"/>
                      </a:endParaRPr>
                    </a:p>
                    <a:p>
                      <a:pPr marL="2413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panose="020F0502020204030204" pitchFamily="34" charset="0"/>
                          <a:cs typeface="Calibri" panose="020F0502020204030204" pitchFamily="34" charset="0"/>
                          <a:sym typeface="Calibri"/>
                        </a:rPr>
                        <a:t>Two pharmaceutical-grade warehouses were built collaboratively by PEPFAR and The Global Fund to facilitate last-mile delivery of public health commodities, including oral PrEP. </a:t>
                      </a:r>
                    </a:p>
                    <a:p>
                      <a:pPr marL="2413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panose="020F0502020204030204" pitchFamily="34" charset="0"/>
                          <a:cs typeface="Calibri" panose="020F0502020204030204" pitchFamily="34" charset="0"/>
                          <a:sym typeface="Calibri"/>
                        </a:rPr>
                        <a:t>There have been instances where end users have become discouraged and struggled with continuation due to stock-outs of oral PrEP or other prevention commodities such as condoms. Stakeholders stress that PrEP should be considered a combination product with other prevention commodities to ensure continued use.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31775" marR="0" lvl="0" indent="-111125" algn="l"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pPr>
                      <a:r>
                        <a:rPr lang="en-US" sz="1000" b="0">
                          <a:solidFill>
                            <a:schemeClr val="tx1">
                              <a:lumMod val="50000"/>
                            </a:schemeClr>
                          </a:solidFill>
                          <a:latin typeface="Calibri"/>
                        </a:rPr>
                        <a:t>There are concerns regarding whether the new products will be included in the national supply chain or IPs will need to source products separately, particularly for service delivery outside of HIV facilities. </a:t>
                      </a:r>
                      <a:endParaRPr lang="en-US" sz="1000" b="0">
                        <a:solidFill>
                          <a:schemeClr val="tx1">
                            <a:lumMod val="50000"/>
                          </a:schemeClr>
                        </a:solidFill>
                        <a:latin typeface="Calibri" panose="020F0502020204030204" pitchFamily="34" charset="0"/>
                      </a:endParaRPr>
                    </a:p>
                    <a:p>
                      <a:pPr marL="231775" marR="0" lvl="0" indent="-111125" algn="l"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pPr>
                      <a:r>
                        <a:rPr lang="en-US" sz="1000" b="0">
                          <a:solidFill>
                            <a:schemeClr val="tx1">
                              <a:lumMod val="50000"/>
                            </a:schemeClr>
                          </a:solidFill>
                          <a:latin typeface="Calibri"/>
                        </a:rPr>
                        <a:t>Implementing partners noted challenges around navigating the supply chain system for oral </a:t>
                      </a:r>
                      <a:r>
                        <a:rPr lang="en-US" sz="1000" b="0" err="1">
                          <a:solidFill>
                            <a:schemeClr val="tx1">
                              <a:lumMod val="50000"/>
                            </a:schemeClr>
                          </a:solidFill>
                          <a:latin typeface="Calibri"/>
                        </a:rPr>
                        <a:t>PrEP</a:t>
                      </a:r>
                      <a:r>
                        <a:rPr lang="en-US" sz="1000" b="0">
                          <a:solidFill>
                            <a:schemeClr val="tx1">
                              <a:lumMod val="50000"/>
                            </a:schemeClr>
                          </a:solidFill>
                          <a:latin typeface="Calibri"/>
                        </a:rPr>
                        <a:t>, which led to inconsistencies in access to the product within HIV sites. Stakeholders hope that the long-acting nature of the new </a:t>
                      </a:r>
                      <a:r>
                        <a:rPr lang="en-US" sz="1000" b="0" err="1">
                          <a:solidFill>
                            <a:schemeClr val="tx1">
                              <a:lumMod val="50000"/>
                            </a:schemeClr>
                          </a:solidFill>
                          <a:latin typeface="Calibri"/>
                        </a:rPr>
                        <a:t>PrEP</a:t>
                      </a:r>
                      <a:r>
                        <a:rPr lang="en-US" sz="1000" b="0">
                          <a:solidFill>
                            <a:schemeClr val="tx1">
                              <a:lumMod val="50000"/>
                            </a:schemeClr>
                          </a:solidFill>
                          <a:latin typeface="Calibri"/>
                        </a:rPr>
                        <a:t> methods will help mediate potential challenges around product access within sites. </a:t>
                      </a:r>
                    </a:p>
                    <a:p>
                      <a:pPr marL="231775" marR="0" lvl="0" indent="-111125" algn="l">
                        <a:lnSpc>
                          <a:spcPct val="100000"/>
                        </a:lnSpc>
                        <a:spcBef>
                          <a:spcPts val="0"/>
                        </a:spcBef>
                        <a:spcAft>
                          <a:spcPts val="0"/>
                        </a:spcAft>
                        <a:buClr>
                          <a:srgbClr val="000000"/>
                        </a:buClr>
                        <a:buSzPts val="1100"/>
                        <a:buFont typeface="Arial" panose="020B0604020202020204" pitchFamily="34" charset="0"/>
                        <a:buChar char="•"/>
                      </a:pPr>
                      <a:r>
                        <a:rPr lang="en-US" sz="1000" b="0">
                          <a:solidFill>
                            <a:srgbClr val="FF0000"/>
                          </a:solidFill>
                          <a:latin typeface="Calibri"/>
                        </a:rPr>
                        <a:t>Procurement/monitoring of HIV testing commodities must be also be considered as </a:t>
                      </a:r>
                      <a:r>
                        <a:rPr lang="en-US" sz="1000" b="0" err="1">
                          <a:solidFill>
                            <a:srgbClr val="FF0000"/>
                          </a:solidFill>
                          <a:latin typeface="Calibri"/>
                        </a:rPr>
                        <a:t>PrEP</a:t>
                      </a:r>
                      <a:r>
                        <a:rPr lang="en-US" sz="1000" b="0">
                          <a:solidFill>
                            <a:srgbClr val="FF0000"/>
                          </a:solidFill>
                          <a:latin typeface="Calibri"/>
                        </a:rPr>
                        <a:t> expansion continues. </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379682732"/>
                  </a:ext>
                </a:extLst>
              </a:tr>
              <a:tr h="576122">
                <a:tc>
                  <a:txBody>
                    <a:body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noProof="0">
                          <a:solidFill>
                            <a:schemeClr val="tx1">
                              <a:lumMod val="50000"/>
                            </a:schemeClr>
                          </a:solidFill>
                        </a:rPr>
                        <a:t>Establish </a:t>
                      </a:r>
                      <a:r>
                        <a:rPr lang="en-US" sz="1000" b="1" noProof="0">
                          <a:solidFill>
                            <a:schemeClr val="tx1">
                              <a:lumMod val="50000"/>
                            </a:schemeClr>
                          </a:solidFill>
                        </a:rPr>
                        <a:t>storage and  distribution systems </a:t>
                      </a:r>
                      <a:r>
                        <a:rPr lang="en-US" sz="1000" noProof="0">
                          <a:solidFill>
                            <a:schemeClr val="tx1">
                              <a:lumMod val="50000"/>
                            </a:schemeClr>
                          </a:solidFill>
                        </a:rPr>
                        <a:t>that maintain temperature controls for PrEP products, if needed.</a:t>
                      </a: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1112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mn-lt"/>
                          <a:cs typeface="Calibri"/>
                          <a:sym typeface="Calibri"/>
                        </a:rPr>
                        <a:t>Storage and distribution systems have already been established for oral PrEP, building upon existing systems for ART.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11125" algn="l" defTabSz="914400">
                        <a:lnSpc>
                          <a:spcPct val="100000"/>
                        </a:lnSpc>
                        <a:spcBef>
                          <a:spcPts val="0"/>
                        </a:spcBef>
                        <a:spcAft>
                          <a:spcPts val="0"/>
                        </a:spcAft>
                        <a:buClr>
                          <a:srgbClr val="000000"/>
                        </a:buClr>
                        <a:buSzPts val="1100"/>
                        <a:buFont typeface="Arial" panose="020B0604020202020204" pitchFamily="34" charset="0"/>
                        <a:buChar char="•"/>
                        <a:tabLst/>
                        <a:defRPr/>
                      </a:pPr>
                      <a:r>
                        <a:rPr lang="en-GB" sz="1000" b="0" i="0" u="none" strike="noStrike" cap="none">
                          <a:solidFill>
                            <a:schemeClr val="tx1">
                              <a:lumMod val="50000"/>
                            </a:schemeClr>
                          </a:solidFill>
                          <a:latin typeface="+mn-lt"/>
                          <a:cs typeface="Calibri"/>
                        </a:rPr>
                        <a:t>CAB PrEP requires temperature-controlled storage and distribution. Nigeria already has these systems in place; a sub-zero cold chain is not needed for CAB PrEP.</a:t>
                      </a:r>
                      <a:endParaRPr lang="en-US"/>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3720359"/>
                  </a:ext>
                </a:extLst>
              </a:tr>
            </a:tbl>
          </a:graphicData>
        </a:graphic>
      </p:graphicFrame>
    </p:spTree>
    <p:extLst>
      <p:ext uri="{BB962C8B-B14F-4D97-AF65-F5344CB8AC3E}">
        <p14:creationId xmlns:p14="http://schemas.microsoft.com/office/powerpoint/2010/main" val="4097070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7" name="Google Shape;376;p32">
            <a:extLst>
              <a:ext uri="{FF2B5EF4-FFF2-40B4-BE49-F238E27FC236}">
                <a16:creationId xmlns:a16="http://schemas.microsoft.com/office/drawing/2014/main" id="{28EAF8F3-3C7C-E447-905A-3B242EF88854}"/>
              </a:ext>
            </a:extLst>
          </p:cNvPr>
          <p:cNvSpPr/>
          <p:nvPr/>
        </p:nvSpPr>
        <p:spPr>
          <a:xfrm>
            <a:off x="10069033" y="227080"/>
            <a:ext cx="1645920"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a:solidFill>
                  <a:srgbClr val="FFFFFF"/>
                </a:solidFill>
                <a:latin typeface="Calibri"/>
                <a:ea typeface="Calibri"/>
                <a:cs typeface="Calibri"/>
                <a:sym typeface="Calibri"/>
              </a:rPr>
              <a:t>DELIVERY PLATFORMS</a:t>
            </a:r>
            <a:endParaRPr/>
          </a:p>
        </p:txBody>
      </p:sp>
      <p:sp>
        <p:nvSpPr>
          <p:cNvPr id="8" name="Google Shape;377;p32">
            <a:extLst>
              <a:ext uri="{FF2B5EF4-FFF2-40B4-BE49-F238E27FC236}">
                <a16:creationId xmlns:a16="http://schemas.microsoft.com/office/drawing/2014/main" id="{6600F752-F80F-044B-848E-D3F586FEA141}"/>
              </a:ext>
            </a:extLst>
          </p:cNvPr>
          <p:cNvSpPr/>
          <p:nvPr/>
        </p:nvSpPr>
        <p:spPr>
          <a:xfrm>
            <a:off x="9604990" y="151527"/>
            <a:ext cx="685265" cy="662982"/>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16" name="Google Shape;416;p36" descr="C:\Users\neeraja.bhavaraju\Downloads\noun_22779_cc.png"/>
          <p:cNvPicPr preferRelativeResize="0"/>
          <p:nvPr/>
        </p:nvPicPr>
        <p:blipFill rotWithShape="1">
          <a:blip r:embed="rId3">
            <a:alphaModFix/>
          </a:blip>
          <a:srcRect b="13330"/>
          <a:stretch/>
        </p:blipFill>
        <p:spPr>
          <a:xfrm>
            <a:off x="9719022" y="290811"/>
            <a:ext cx="457200" cy="365760"/>
          </a:xfrm>
          <a:prstGeom prst="rect">
            <a:avLst/>
          </a:prstGeom>
          <a:noFill/>
          <a:ln>
            <a:noFill/>
          </a:ln>
        </p:spPr>
      </p:pic>
      <p:sp>
        <p:nvSpPr>
          <p:cNvPr id="2" name="Title 1">
            <a:extLst>
              <a:ext uri="{FF2B5EF4-FFF2-40B4-BE49-F238E27FC236}">
                <a16:creationId xmlns:a16="http://schemas.microsoft.com/office/drawing/2014/main" id="{263826E7-C70C-E742-9CE7-3827740210A2}"/>
              </a:ext>
            </a:extLst>
          </p:cNvPr>
          <p:cNvSpPr>
            <a:spLocks noGrp="1"/>
          </p:cNvSpPr>
          <p:nvPr>
            <p:ph type="title"/>
          </p:nvPr>
        </p:nvSpPr>
        <p:spPr>
          <a:xfrm>
            <a:off x="-350880" y="222856"/>
            <a:ext cx="10515600" cy="1143000"/>
          </a:xfrm>
        </p:spPr>
        <p:txBody>
          <a:bodyPr/>
          <a:lstStyle/>
          <a:p>
            <a:r>
              <a:rPr lang="en-US"/>
              <a:t>PrEP delivery platforms key steps</a:t>
            </a:r>
            <a:endParaRPr lang="en-CH"/>
          </a:p>
        </p:txBody>
      </p:sp>
      <p:graphicFrame>
        <p:nvGraphicFramePr>
          <p:cNvPr id="10" name="Google Shape;413;p36">
            <a:extLst>
              <a:ext uri="{FF2B5EF4-FFF2-40B4-BE49-F238E27FC236}">
                <a16:creationId xmlns:a16="http://schemas.microsoft.com/office/drawing/2014/main" id="{DC29CD12-E690-8E46-8217-727C353CC5AA}"/>
              </a:ext>
            </a:extLst>
          </p:cNvPr>
          <p:cNvGraphicFramePr/>
          <p:nvPr>
            <p:extLst>
              <p:ext uri="{D42A27DB-BD31-4B8C-83A1-F6EECF244321}">
                <p14:modId xmlns:p14="http://schemas.microsoft.com/office/powerpoint/2010/main" val="1777119506"/>
              </p:ext>
            </p:extLst>
          </p:nvPr>
        </p:nvGraphicFramePr>
        <p:xfrm>
          <a:off x="431179" y="1235516"/>
          <a:ext cx="11278059" cy="5381625"/>
        </p:xfrm>
        <a:graphic>
          <a:graphicData uri="http://schemas.openxmlformats.org/drawingml/2006/table">
            <a:tbl>
              <a:tblPr>
                <a:noFill/>
              </a:tblPr>
              <a:tblGrid>
                <a:gridCol w="169391">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5256508">
                  <a:extLst>
                    <a:ext uri="{9D8B030D-6E8A-4147-A177-3AD203B41FA5}">
                      <a16:colId xmlns:a16="http://schemas.microsoft.com/office/drawing/2014/main" val="20002"/>
                    </a:ext>
                  </a:extLst>
                </a:gridCol>
                <a:gridCol w="4114800">
                  <a:extLst>
                    <a:ext uri="{9D8B030D-6E8A-4147-A177-3AD203B41FA5}">
                      <a16:colId xmlns:a16="http://schemas.microsoft.com/office/drawing/2014/main" val="2570661213"/>
                    </a:ext>
                  </a:extLst>
                </a:gridCol>
              </a:tblGrid>
              <a:tr h="14254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1" i="0" u="none" strike="noStrike" cap="none">
                          <a:solidFill>
                            <a:srgbClr val="353535"/>
                          </a:solidFill>
                          <a:latin typeface="Calibri"/>
                          <a:ea typeface="Calibri"/>
                          <a:cs typeface="Calibri"/>
                          <a:sym typeface="Calibri"/>
                        </a:rPr>
                        <a:t> </a:t>
                      </a:r>
                      <a:endParaRPr sz="1000"/>
                    </a:p>
                  </a:txBody>
                  <a:tcPr marL="45725" marR="9525" marT="9525" marB="0" anchor="ctr">
                    <a:lnL w="9525" cap="flat" cmpd="sng">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fr-CH" sz="1000" b="1">
                          <a:solidFill>
                            <a:schemeClr val="bg1"/>
                          </a:solidFill>
                          <a:latin typeface="+mn-lt"/>
                        </a:rPr>
                        <a:t>Current situation of oral PrEP</a:t>
                      </a:r>
                      <a:endParaRPr sz="1000" b="1">
                        <a:solidFill>
                          <a:schemeClr val="bg1"/>
                        </a:solidFill>
                        <a:latin typeface="+mn-lt"/>
                      </a:endParaRPr>
                    </a:p>
                  </a:txBody>
                  <a:tcPr marL="45725" marR="9525" marT="9525" marB="0" anchor="ctr">
                    <a:lnL w="12700" cap="flat" cmpd="sng">
                      <a:solidFill>
                        <a:srgbClr val="B7CAD2"/>
                      </a:solidFill>
                      <a:prstDash val="solid"/>
                      <a:round/>
                      <a:headEnd type="none" w="sm" len="sm"/>
                      <a:tailEnd type="none" w="sm" len="sm"/>
                    </a:lnL>
                    <a:lnR w="28575" cap="flat" cmpd="sng" algn="ctr">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1" i="0" u="none" strike="noStrike" cap="none">
                          <a:solidFill>
                            <a:srgbClr val="FFFFFF"/>
                          </a:solidFill>
                          <a:latin typeface="+mn-lt"/>
                          <a:ea typeface="Calibri"/>
                          <a:cs typeface="Calibri"/>
                          <a:sym typeface="Calibri"/>
                        </a:rPr>
                        <a:t>What is needed to introduce new PrEP methods</a:t>
                      </a:r>
                      <a:endParaRPr lang="en-US" sz="1000"/>
                    </a:p>
                  </a:txBody>
                  <a:tcPr marL="45725" marR="9525" marT="9525" marB="0" anchor="ctr">
                    <a:lnL w="28575" cap="flat" cmpd="sng" algn="ctr">
                      <a:solidFill>
                        <a:srgbClr val="FFFFFF"/>
                      </a:solidFill>
                      <a:prstDash val="solid"/>
                      <a:round/>
                      <a:headEnd type="none" w="sm" len="sm"/>
                      <a:tailEnd type="none" w="sm" len="sm"/>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2874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en-US" sz="1000" b="0" i="0" u="none" strike="noStrike" cap="none">
                          <a:solidFill>
                            <a:schemeClr val="tx1">
                              <a:lumMod val="50000"/>
                            </a:schemeClr>
                          </a:solidFill>
                          <a:latin typeface="Calibri"/>
                          <a:ea typeface="+mn-ea"/>
                          <a:cs typeface="Calibri"/>
                          <a:sym typeface="Arial"/>
                        </a:rPr>
                        <a:t>Dedicate resources to conduct regular </a:t>
                      </a:r>
                      <a:r>
                        <a:rPr lang="en-US" sz="1000" b="1" i="0" u="none" strike="noStrike" cap="none">
                          <a:solidFill>
                            <a:schemeClr val="tx1">
                              <a:lumMod val="50000"/>
                            </a:schemeClr>
                          </a:solidFill>
                          <a:latin typeface="Calibri"/>
                          <a:ea typeface="+mn-ea"/>
                          <a:cs typeface="Calibri"/>
                          <a:sym typeface="Arial"/>
                        </a:rPr>
                        <a:t>HIV tests, initiate PrEP, and support ongoing PrEP use.</a:t>
                      </a:r>
                    </a:p>
                  </a:txBody>
                  <a:tcPr marL="45725" marR="9525" marT="9525" marB="0"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noFill/>
                      <a:prstDash val="solid"/>
                      <a:round/>
                      <a:headEnd type="none" w="med" len="med"/>
                      <a:tailEnd type="none" w="med" len="med"/>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Oral PrEP has been integrated into HIV, STI, and TB services through IPs and is offered in OSS or drop-in centers for KPs.</a:t>
                      </a:r>
                    </a:p>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Oral PrEP is also being offered in selected health care facilities for general populations through index testing and through referrals systems within prevention of vertical HIV transmission and FP services (e.g., Chemonics SHARP). </a:t>
                      </a:r>
                    </a:p>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Some implementing partners are also expanding access for oral PrEP in community settings through mobile clinical teams to reach KPs (e.g., Heartland Alliance, FHI 360 Global Fund Project), as well as through AYP-focused friendly spaces or clubs (e.g., the RISE project).</a:t>
                      </a:r>
                    </a:p>
                    <a:p>
                      <a:pPr marL="180975" marR="0" lvl="0" indent="-166370" algn="l">
                        <a:lnSpc>
                          <a:spcPct val="100000"/>
                        </a:lnSpc>
                        <a:spcBef>
                          <a:spcPts val="0"/>
                        </a:spcBef>
                        <a:spcAft>
                          <a:spcPts val="0"/>
                        </a:spcAft>
                        <a:buClr>
                          <a:srgbClr val="000000"/>
                        </a:buClr>
                        <a:buSzPts val="1100"/>
                        <a:buFont typeface="Arial"/>
                        <a:buChar char="•"/>
                      </a:pPr>
                      <a:r>
                        <a:rPr lang="en-US" sz="1000" b="0" i="0" u="none" strike="noStrike" cap="none">
                          <a:solidFill>
                            <a:schemeClr val="tx1">
                              <a:lumMod val="50000"/>
                            </a:schemeClr>
                          </a:solidFill>
                          <a:latin typeface="Calibri"/>
                          <a:ea typeface="Calibri"/>
                          <a:cs typeface="Calibri"/>
                        </a:rPr>
                        <a:t>However, accessing adequate resources for implementation has been a challenge because PrEP is entirely donor-supported.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kern="1200" cap="none" noProof="0">
                          <a:solidFill>
                            <a:schemeClr val="tx1">
                              <a:lumMod val="50000"/>
                            </a:schemeClr>
                          </a:solidFill>
                          <a:latin typeface="+mn-lt"/>
                          <a:cs typeface="Calibri"/>
                        </a:rPr>
                        <a:t>Stakeholders feel that the new PrEP methods should be made available through the existing delivery channels where oral PrEP is already in place, particularly the HIV facilities and OSS that have the capacity to administer injections. </a:t>
                      </a:r>
                    </a:p>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kern="1200" cap="none" noProof="0">
                          <a:solidFill>
                            <a:schemeClr val="tx1">
                              <a:lumMod val="50000"/>
                            </a:schemeClr>
                          </a:solidFill>
                          <a:latin typeface="+mn-lt"/>
                          <a:cs typeface="Calibri"/>
                        </a:rPr>
                        <a:t>There are some concerns about whether access to products will be consistent in the DSD models outside of HIV facilities.</a:t>
                      </a:r>
                    </a:p>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Minor adjustments will need to be made around the delivery of CAB (e.g., some training on IM injections; assessment of the additional costs for gloves and syringes must also be considered).</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840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a:solidFill>
                            <a:schemeClr val="tx1">
                              <a:lumMod val="50000"/>
                            </a:schemeClr>
                          </a:solidFill>
                          <a:latin typeface="Calibri"/>
                          <a:ea typeface="Calibri"/>
                          <a:cs typeface="Calibri"/>
                          <a:sym typeface="Calibri"/>
                        </a:rPr>
                        <a:t>Develop training and materials for </a:t>
                      </a:r>
                      <a:r>
                        <a:rPr lang="en-US" sz="1000" b="1" i="0" u="none" strike="noStrike" cap="none">
                          <a:solidFill>
                            <a:schemeClr val="tx1">
                              <a:lumMod val="50000"/>
                            </a:schemeClr>
                          </a:solidFill>
                          <a:latin typeface="Calibri"/>
                          <a:ea typeface="Calibri"/>
                          <a:cs typeface="Calibri"/>
                          <a:sym typeface="Calibri"/>
                        </a:rPr>
                        <a:t>health care workers </a:t>
                      </a:r>
                      <a:r>
                        <a:rPr lang="en-US" sz="1000" b="0" i="0" u="none" strike="noStrike" cap="none">
                          <a:solidFill>
                            <a:schemeClr val="tx1">
                              <a:lumMod val="50000"/>
                            </a:schemeClr>
                          </a:solidFill>
                          <a:latin typeface="Calibri"/>
                          <a:ea typeface="Calibri"/>
                          <a:cs typeface="Calibri"/>
                          <a:sym typeface="Calibri"/>
                        </a:rPr>
                        <a:t>on PrEP methods.</a:t>
                      </a:r>
                      <a:endParaRPr lang="en-US" sz="1000">
                        <a:solidFill>
                          <a:schemeClr val="tx1">
                            <a:lumMod val="50000"/>
                          </a:schemeClr>
                        </a:solidFill>
                      </a:endParaRPr>
                    </a:p>
                  </a:txBody>
                  <a:tcPr marL="45720"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The Prevention TWG PrEP Subcommittee developed a robust system for training manuals and tools for training HCWs on oral PrEP, in close coordination with development partners and stakeholders.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There are three levels of training through: (1) training of master trainers at the national level; (2) training of subnational trainers facilitated by master trainers at Level 1; and (3) training of PrEP providers trained by Level 1 or 2 trainers.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Stakeholders stress the importance of ensuring adequate resources and tools for HCW training,  especially given that today there is high turnover of HCWs within PrEP delivery channels. Furthermore, continued HCW training and sensitization to the benefits and uses of oral PrEP will be needed to address provider bias and stigma.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HCW training can build on the existing packages available. With the addition of the new HIV prevention methods, stakeholders emphasize the importance of first-line providers being well trained and well-versed on misconceptions about PrEP and the benefits of the new products.</a:t>
                      </a:r>
                    </a:p>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Depending on the classification of and delivery guidance on the new PrEP methods, there may be a need to integrate training on self-insertion of the vaginal ring or self-injection of CAB PrEP.</a:t>
                      </a:r>
                    </a:p>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Training materials can also be customized for focus population groups (e.g., KP or AYP-focused provider training), especially for CSOs that may train community health volunteers to administer the new products. </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275719853"/>
                  </a:ext>
                </a:extLst>
              </a:tr>
              <a:tr h="8133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a:solidFill>
                            <a:schemeClr val="tx1">
                              <a:lumMod val="50000"/>
                            </a:schemeClr>
                          </a:solidFill>
                          <a:latin typeface="Calibri"/>
                          <a:ea typeface="Calibri"/>
                          <a:cs typeface="Calibri"/>
                          <a:sym typeface="Calibri"/>
                        </a:rPr>
                        <a:t>Establish </a:t>
                      </a:r>
                      <a:r>
                        <a:rPr lang="en-US" sz="1000" b="1" i="0" u="none" strike="noStrike" cap="none">
                          <a:solidFill>
                            <a:schemeClr val="tx1">
                              <a:lumMod val="50000"/>
                            </a:schemeClr>
                          </a:solidFill>
                          <a:latin typeface="Calibri"/>
                          <a:ea typeface="Calibri"/>
                          <a:cs typeface="Calibri"/>
                          <a:sym typeface="Calibri"/>
                        </a:rPr>
                        <a:t>referral systems </a:t>
                      </a:r>
                      <a:r>
                        <a:rPr lang="en-US" sz="1000" b="0" i="0" u="none" strike="noStrike" cap="none">
                          <a:solidFill>
                            <a:schemeClr val="tx1">
                              <a:lumMod val="50000"/>
                            </a:schemeClr>
                          </a:solidFill>
                          <a:latin typeface="Calibri"/>
                          <a:ea typeface="Calibri"/>
                          <a:cs typeface="Calibri"/>
                          <a:sym typeface="Calibri"/>
                        </a:rPr>
                        <a:t>to  link clients from other channels to sites providing PrEP. </a:t>
                      </a:r>
                      <a:endParaRPr lang="en-US" sz="1000">
                        <a:solidFill>
                          <a:schemeClr val="tx1">
                            <a:lumMod val="50000"/>
                          </a:schemeClr>
                        </a:solidFill>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Referrals for oral PrEP have been established for some ANC health services and have been particularly successful at reaching HIV-negative populations.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APIN has been supporting the training of providers within ANC clinics so that they are informed about oral PrEP and can refer clients to HIV clinics where they can access PrEP. Before a referral network is activated at a site, the volume of patients is assessed to categorize sites by potential volumes of clients reached.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The referral systems in place will also need to integrate the new PrEP methods, particularly to reach AGYW in FP/SRH services. </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455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lang="fr-CH"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353535"/>
                        </a:buClr>
                        <a:buSzPts val="1100"/>
                        <a:buFont typeface="Calibri"/>
                        <a:buNone/>
                      </a:pPr>
                      <a:r>
                        <a:rPr lang="en-US" sz="1000" b="0" i="0" u="none" strike="noStrike" cap="none">
                          <a:solidFill>
                            <a:schemeClr val="tx1">
                              <a:lumMod val="50000"/>
                            </a:schemeClr>
                          </a:solidFill>
                          <a:latin typeface="Calibri"/>
                          <a:ea typeface="Calibri"/>
                          <a:cs typeface="Calibri"/>
                          <a:sym typeface="Calibri"/>
                        </a:rPr>
                        <a:t>Integrate support for </a:t>
                      </a:r>
                      <a:r>
                        <a:rPr lang="en-US" sz="1000" b="1" i="0" u="none" strike="noStrike" cap="none">
                          <a:solidFill>
                            <a:schemeClr val="tx1">
                              <a:lumMod val="50000"/>
                            </a:schemeClr>
                          </a:solidFill>
                          <a:latin typeface="Calibri"/>
                          <a:ea typeface="Calibri"/>
                          <a:cs typeface="Calibri"/>
                          <a:sym typeface="Calibri"/>
                        </a:rPr>
                        <a:t>partner communication</a:t>
                      </a:r>
                      <a:r>
                        <a:rPr lang="en-US" sz="1000" b="0" i="0" u="none" strike="noStrike" cap="none">
                          <a:solidFill>
                            <a:schemeClr val="tx1">
                              <a:lumMod val="50000"/>
                            </a:schemeClr>
                          </a:solidFill>
                          <a:latin typeface="Calibri"/>
                          <a:ea typeface="Calibri"/>
                          <a:cs typeface="Calibri"/>
                          <a:sym typeface="Calibri"/>
                        </a:rPr>
                        <a:t> and services  for intimate partner violence  response.</a:t>
                      </a:r>
                    </a:p>
                  </a:txBody>
                  <a:tcPr marL="45725" marR="9525" marT="457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9388" marR="0" lvl="0" indent="-169863"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a:ea typeface="Calibri"/>
                          <a:cs typeface="Calibri"/>
                          <a:sym typeface="Calibri"/>
                        </a:rPr>
                        <a:t>Partner sensitization and acceptance of oral PrEP have been important to prevent IPV. Stakeholders note that end users have preferred to disclose oral PrEP use themselves, which has required adaptation of IPV messaging from the end user perspective.</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Stakeholders anticipate that CAB PrEP may reduce the risk of social harms or IPV given how discreetly it can be used. </a:t>
                      </a:r>
                    </a:p>
                    <a:p>
                      <a:pPr marL="180975" marR="0" lvl="0"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While stakeholders did not mention potential social harms related to the PrEP ring as a concern, this potential risk should be explored in demonstration projects. </a:t>
                      </a:r>
                    </a:p>
                    <a:p>
                      <a:pPr marL="180975" marR="0" lvl="0" indent="-166370" algn="l">
                        <a:lnSpc>
                          <a:spcPct val="100000"/>
                        </a:lnSpc>
                        <a:spcBef>
                          <a:spcPts val="0"/>
                        </a:spcBef>
                        <a:spcAft>
                          <a:spcPts val="0"/>
                        </a:spcAft>
                        <a:buClr>
                          <a:srgbClr val="000000"/>
                        </a:buClr>
                        <a:buSzPts val="1100"/>
                        <a:buFont typeface="Arial"/>
                        <a:buChar char="•"/>
                      </a:pPr>
                      <a:r>
                        <a:rPr lang="en-US" sz="1000" b="0" i="0" u="none" strike="noStrike" cap="none">
                          <a:solidFill>
                            <a:schemeClr val="tx1">
                              <a:lumMod val="50000"/>
                            </a:schemeClr>
                          </a:solidFill>
                          <a:latin typeface="+mn-lt"/>
                          <a:ea typeface="Calibri"/>
                          <a:cs typeface="Calibri"/>
                        </a:rPr>
                        <a:t>Young girls in early marriages should also be considered, leveraging partnerships with organizations such as FIDA (International Federation of Women Lawyers).</a:t>
                      </a:r>
                      <a:endParaRPr lang="en-US" sz="1000" b="0" i="0" u="none" strike="noStrike" cap="none">
                        <a:solidFill>
                          <a:schemeClr val="tx1">
                            <a:lumMod val="50000"/>
                          </a:schemeClr>
                        </a:solidFill>
                        <a:latin typeface="+mn-lt"/>
                        <a:ea typeface="Calibri"/>
                        <a:cs typeface="Calibri"/>
                        <a:sym typeface="Calibri"/>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21515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E5FDB78-DE28-9C18-078B-B32EEB547DCC}"/>
              </a:ext>
            </a:extLst>
          </p:cNvPr>
          <p:cNvGraphicFramePr>
            <a:graphicFrameLocks noGrp="1"/>
          </p:cNvGraphicFramePr>
          <p:nvPr>
            <p:extLst>
              <p:ext uri="{D42A27DB-BD31-4B8C-83A1-F6EECF244321}">
                <p14:modId xmlns:p14="http://schemas.microsoft.com/office/powerpoint/2010/main" val="3611403683"/>
              </p:ext>
            </p:extLst>
          </p:nvPr>
        </p:nvGraphicFramePr>
        <p:xfrm>
          <a:off x="541020" y="1413591"/>
          <a:ext cx="11321467" cy="5391150"/>
        </p:xfrm>
        <a:graphic>
          <a:graphicData uri="http://schemas.openxmlformats.org/drawingml/2006/table">
            <a:tbl>
              <a:tblPr>
                <a:noFill/>
              </a:tblPr>
              <a:tblGrid>
                <a:gridCol w="169410">
                  <a:extLst>
                    <a:ext uri="{9D8B030D-6E8A-4147-A177-3AD203B41FA5}">
                      <a16:colId xmlns:a16="http://schemas.microsoft.com/office/drawing/2014/main" val="820453265"/>
                    </a:ext>
                  </a:extLst>
                </a:gridCol>
                <a:gridCol w="1023896">
                  <a:extLst>
                    <a:ext uri="{9D8B030D-6E8A-4147-A177-3AD203B41FA5}">
                      <a16:colId xmlns:a16="http://schemas.microsoft.com/office/drawing/2014/main" val="1881581333"/>
                    </a:ext>
                  </a:extLst>
                </a:gridCol>
                <a:gridCol w="5766225">
                  <a:extLst>
                    <a:ext uri="{9D8B030D-6E8A-4147-A177-3AD203B41FA5}">
                      <a16:colId xmlns:a16="http://schemas.microsoft.com/office/drawing/2014/main" val="4264317014"/>
                    </a:ext>
                  </a:extLst>
                </a:gridCol>
                <a:gridCol w="2199503">
                  <a:extLst>
                    <a:ext uri="{9D8B030D-6E8A-4147-A177-3AD203B41FA5}">
                      <a16:colId xmlns:a16="http://schemas.microsoft.com/office/drawing/2014/main" val="3465424833"/>
                    </a:ext>
                  </a:extLst>
                </a:gridCol>
                <a:gridCol w="2162433">
                  <a:extLst>
                    <a:ext uri="{9D8B030D-6E8A-4147-A177-3AD203B41FA5}">
                      <a16:colId xmlns:a16="http://schemas.microsoft.com/office/drawing/2014/main" val="1951349166"/>
                    </a:ext>
                  </a:extLst>
                </a:gridCol>
              </a:tblGrid>
              <a:tr h="143483">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000"/>
                    </a:p>
                  </a:txBody>
                  <a:tcPr marL="45725" marR="9525" marT="9525" marB="0" anchor="ctr">
                    <a:lnL w="9525" cap="flat" cmpd="sng">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fr-CH" sz="1000" b="1">
                          <a:solidFill>
                            <a:schemeClr val="bg1"/>
                          </a:solidFill>
                          <a:latin typeface="+mn-lt"/>
                        </a:rPr>
                        <a:t>Current situation of oral PrEP</a:t>
                      </a:r>
                    </a:p>
                  </a:txBody>
                  <a:tcPr marL="45725" marR="9525" marT="9525" marB="0" anchor="ctr">
                    <a:lnL w="12700" cap="flat" cmpd="sng">
                      <a:solidFill>
                        <a:srgbClr val="B7CAD2"/>
                      </a:solidFill>
                      <a:prstDash val="solid"/>
                      <a:round/>
                      <a:headEnd type="none" w="sm" len="sm"/>
                      <a:tailEnd type="none" w="sm" len="sm"/>
                    </a:lnL>
                    <a:lnR w="28575" cap="flat" cmpd="sng" algn="ctr">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1" i="0" u="none" strike="noStrike" cap="none">
                          <a:solidFill>
                            <a:srgbClr val="FFFFFF"/>
                          </a:solidFill>
                          <a:latin typeface="+mn-lt"/>
                          <a:ea typeface="Calibri"/>
                          <a:cs typeface="Calibri"/>
                          <a:sym typeface="Calibri"/>
                        </a:rPr>
                        <a:t>Considerations for CAB PrEP</a:t>
                      </a:r>
                      <a:endParaRPr lang="en-US" sz="1000"/>
                    </a:p>
                  </a:txBody>
                  <a:tcPr marL="45725" marR="9525" marT="9525" marB="0" anchor="ctr">
                    <a:lnL w="28575" cap="flat" cmpd="sng" algn="ctr">
                      <a:solidFill>
                        <a:srgbClr val="FFFFFF"/>
                      </a:solidFill>
                      <a:prstDash val="solid"/>
                      <a:round/>
                      <a:headEnd type="none" w="sm" len="sm"/>
                      <a:tailEnd type="none" w="sm" len="sm"/>
                    </a:lnL>
                    <a:lnR w="28575" cap="flat" cmpd="sng" algn="ctr">
                      <a:solidFill>
                        <a:srgbClr val="FFFFFF"/>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1">
                          <a:solidFill>
                            <a:schemeClr val="bg1"/>
                          </a:solidFill>
                        </a:rPr>
                        <a:t>Considerations for the PrEP ring</a:t>
                      </a:r>
                    </a:p>
                  </a:txBody>
                  <a:tcPr marL="45725" marR="9525" marT="9525" marB="0" anchor="ctr">
                    <a:lnL w="28575" cap="flat" cmpd="sng" algn="ctr">
                      <a:solidFill>
                        <a:srgbClr val="FFFFFF"/>
                      </a:solidFill>
                      <a:prstDash val="solid"/>
                      <a:round/>
                      <a:headEnd type="none" w="sm" len="sm"/>
                      <a:tailEnd type="none" w="sm" len="sm"/>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779482644"/>
                  </a:ext>
                </a:extLst>
              </a:tr>
              <a:tr h="1088783">
                <a:tc>
                  <a:txBody>
                    <a:bodyPr/>
                    <a:lstStyle/>
                    <a:p>
                      <a:pPr algn="ctr"/>
                      <a:endParaRPr lang="en-CH" sz="1000"/>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kumimoji="0" lang="en-US" sz="1000" b="1" i="0" u="none" strike="noStrike" kern="1200" cap="none" spc="0" normalizeH="0" baseline="0" noProof="0">
                          <a:ln>
                            <a:noFill/>
                          </a:ln>
                          <a:solidFill>
                            <a:schemeClr val="tx1">
                              <a:lumMod val="50000"/>
                            </a:schemeClr>
                          </a:solidFill>
                          <a:effectLst/>
                          <a:uLnTx/>
                          <a:uFillTx/>
                          <a:latin typeface="Calibri" panose="020F0502020204030204" pitchFamily="34" charset="0"/>
                          <a:cs typeface="Calibri" panose="020F0502020204030204" pitchFamily="34" charset="0"/>
                        </a:rPr>
                        <a:t>Public sector   HIV services</a:t>
                      </a:r>
                    </a:p>
                  </a:txBody>
                  <a:tcPr marL="91450" marR="9525" marT="9525" marB="0" anchor="ctr">
                    <a:lnL w="28575" cap="flat" cmpd="sng" algn="ctr">
                      <a:no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cap="none">
                          <a:solidFill>
                            <a:schemeClr val="tx1">
                              <a:lumMod val="50000"/>
                            </a:schemeClr>
                          </a:solidFill>
                          <a:latin typeface="+mn-lt"/>
                          <a:ea typeface="Calibri"/>
                          <a:cs typeface="Calibri"/>
                          <a:sym typeface="Calibri"/>
                        </a:rPr>
                        <a:t>Oral PrEP is available within HIV facilities, leveraging ART programming for SDCs and other priority populations, including walk-in clients who identify as KPs. HIV clinics also have KP "safe spaces” in hot spot locations.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00" b="0" i="0" u="none" strike="noStrike" cap="none">
                          <a:solidFill>
                            <a:schemeClr val="tx1">
                              <a:lumMod val="50000"/>
                            </a:schemeClr>
                          </a:solidFill>
                          <a:latin typeface="+mn-lt"/>
                          <a:ea typeface="Calibri"/>
                          <a:cs typeface="Calibri"/>
                          <a:sym typeface="Calibri"/>
                        </a:rPr>
                        <a:t>The RISE project</a:t>
                      </a:r>
                      <a:r>
                        <a:rPr lang="en-US" sz="1000" b="0" i="0" u="none" strike="noStrike" cap="none">
                          <a:solidFill>
                            <a:schemeClr val="tx1">
                              <a:lumMod val="50000"/>
                            </a:schemeClr>
                          </a:solidFill>
                          <a:latin typeface="+mn-lt"/>
                          <a:ea typeface="Calibri"/>
                          <a:cs typeface="Calibri"/>
                        </a:rPr>
                        <a:t>, led by Jhpiego, </a:t>
                      </a:r>
                      <a:r>
                        <a:rPr lang="en-US" sz="1000" b="0" i="0" u="none" strike="noStrike" cap="none">
                          <a:solidFill>
                            <a:schemeClr val="tx1">
                              <a:lumMod val="50000"/>
                            </a:schemeClr>
                          </a:solidFill>
                          <a:latin typeface="+mn-lt"/>
                          <a:ea typeface="Calibri"/>
                          <a:cs typeface="Calibri"/>
                          <a:sym typeface="Calibri"/>
                        </a:rPr>
                        <a:t>is implementing </a:t>
                      </a:r>
                      <a:r>
                        <a:rPr lang="en-US" sz="1000" kern="1200">
                          <a:solidFill>
                            <a:schemeClr val="tx1">
                              <a:lumMod val="50000"/>
                            </a:schemeClr>
                          </a:solidFill>
                          <a:latin typeface="+mn-lt"/>
                          <a:ea typeface="+mn-ea"/>
                          <a:cs typeface="+mn-cs"/>
                        </a:rPr>
                        <a:t>AYP-focused Operation Triple Zero (OTZ) clubs in 34 HIV public health facilities and 13 clusters within HIV facilities with too few AYP for a stand-alone club. This has been a successful way to support youth uptake of 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a:solidFill>
                            <a:schemeClr val="tx1">
                              <a:lumMod val="50000"/>
                            </a:schemeClr>
                          </a:solidFill>
                          <a:latin typeface="+mn-lt"/>
                          <a:ea typeface="+mn-ea"/>
                          <a:cs typeface="+mn-cs"/>
                        </a:rPr>
                        <a:t>Oral PrEP has been integrated in adolescent-friendly health services as part of the Nigeria National Standards and Minimum Service Package supported by PEPFAR. </a:t>
                      </a: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a:solidFill>
                            <a:schemeClr val="tx1">
                              <a:lumMod val="50000"/>
                            </a:schemeClr>
                          </a:solidFill>
                          <a:latin typeface="Calibri" panose="020F0502020204030204" pitchFamily="34" charset="0"/>
                          <a:cs typeface="Calibri" panose="020F0502020204030204" pitchFamily="34" charset="0"/>
                        </a:rPr>
                        <a:t>Minimal training is required for CAB PrEP IM injections, likely through task shifting.</a:t>
                      </a: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a:solidFill>
                            <a:schemeClr val="tx1">
                              <a:lumMod val="50000"/>
                            </a:schemeClr>
                          </a:solidFill>
                          <a:latin typeface="Calibri" panose="020F0502020204030204" pitchFamily="34" charset="0"/>
                          <a:cs typeface="Calibri" panose="020F0502020204030204" pitchFamily="34" charset="0"/>
                        </a:rPr>
                        <a:t>Stakeholders anticipate more training of HCWs will be needed to help them understand the benefits of ring use and support clients for self-insertion of the PrEP ring. </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135516"/>
                  </a:ext>
                </a:extLst>
              </a:tr>
              <a:tr h="683655">
                <a:tc>
                  <a:txBody>
                    <a:bodyPr/>
                    <a:lstStyle/>
                    <a:p>
                      <a:pPr algn="ctr"/>
                      <a:endParaRPr lang="en-CH" sz="1000"/>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kumimoji="0" lang="en-US" sz="1000" b="1" i="0" u="none" strike="noStrike" kern="1200" cap="none" spc="0" normalizeH="0" baseline="0" noProof="0">
                          <a:ln>
                            <a:noFill/>
                          </a:ln>
                          <a:solidFill>
                            <a:schemeClr val="tx1">
                              <a:lumMod val="50000"/>
                            </a:schemeClr>
                          </a:solidFill>
                          <a:effectLst/>
                          <a:uLnTx/>
                          <a:uFillTx/>
                          <a:latin typeface="Calibri" panose="020F0502020204030204" pitchFamily="34" charset="0"/>
                          <a:cs typeface="Calibri" panose="020F0502020204030204" pitchFamily="34" charset="0"/>
                        </a:rPr>
                        <a:t>Public sector SRH/FP clinics</a:t>
                      </a:r>
                    </a:p>
                  </a:txBody>
                  <a:tcPr marL="91450" marR="9525" marT="9525" marB="0" anchor="ctr">
                    <a:lnL w="28575" cap="flat" cmpd="sng" algn="ctr">
                      <a:no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cap="none">
                          <a:solidFill>
                            <a:schemeClr val="tx1">
                              <a:lumMod val="50000"/>
                            </a:schemeClr>
                          </a:solidFill>
                          <a:latin typeface="+mn-lt"/>
                          <a:ea typeface="Calibri"/>
                          <a:cs typeface="Calibri"/>
                          <a:sym typeface="Calibri"/>
                        </a:rPr>
                        <a:t>Oral PrEP has not yet been integrated into the SRH/FP services. Government stakeholders anticipate that integration across the HIV and FP clinics in public hospitals will require close collaboration between the departments.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cap="none">
                          <a:solidFill>
                            <a:schemeClr val="tx1">
                              <a:lumMod val="50000"/>
                            </a:schemeClr>
                          </a:solidFill>
                          <a:latin typeface="+mn-lt"/>
                          <a:ea typeface="Calibri"/>
                          <a:cs typeface="Calibri"/>
                          <a:sym typeface="Calibri"/>
                        </a:rPr>
                        <a:t>An initial step would be to continue building capacity and engage the SRH/FP stakeholders on the HIV Prevention TWG to facilitate integration within FP policies and plans.</a:t>
                      </a: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HCWs need capacity building on PrEP methods and IM injections. </a:t>
                      </a: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HCWs will need capacity building on PrEP methods but will be familiar with supporting end users for vaginal self-insertion.</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957107"/>
                  </a:ext>
                </a:extLst>
              </a:tr>
              <a:tr h="548612">
                <a:tc>
                  <a:txBody>
                    <a:bodyPr/>
                    <a:lstStyle/>
                    <a:p>
                      <a:pPr algn="ctr"/>
                      <a:endParaRPr lang="en-CH" sz="1000"/>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1" i="0">
                          <a:solidFill>
                            <a:schemeClr val="tx1">
                              <a:lumMod val="50000"/>
                            </a:schemeClr>
                          </a:solidFill>
                        </a:rPr>
                        <a:t>Public sector MCH/ANC/PNC health services</a:t>
                      </a:r>
                    </a:p>
                  </a:txBody>
                  <a:tcPr marL="91450" marR="9525" marT="9525" marB="0" anchor="ctr">
                    <a:lnL w="28575" cap="flat" cmpd="sng" algn="ctr">
                      <a:no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u="none" strike="noStrike" cap="none">
                          <a:solidFill>
                            <a:schemeClr val="tx1">
                              <a:lumMod val="50000"/>
                            </a:schemeClr>
                          </a:solidFill>
                          <a:latin typeface="+mn-lt"/>
                          <a:ea typeface="Calibri"/>
                          <a:cs typeface="Calibri"/>
                          <a:sym typeface="Calibri"/>
                        </a:rPr>
                        <a:t>Several pilot projects have offered oral PrEP in  prevention of vertical transmission and ANC services (e.g., Chemonics SHARP).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u="none" strike="noStrike" cap="none">
                          <a:solidFill>
                            <a:schemeClr val="tx1">
                              <a:lumMod val="50000"/>
                            </a:schemeClr>
                          </a:solidFill>
                          <a:latin typeface="+mn-lt"/>
                          <a:ea typeface="Calibri"/>
                          <a:cs typeface="Calibri"/>
                          <a:sym typeface="Calibri"/>
                        </a:rPr>
                        <a:t>CSOs working in communities — such as APIN — have been training ANC providers on oral PrEP and ensured that referrals systems were established.</a:t>
                      </a: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rtl="0" eaLnBrk="1" fontAlgn="auto" latinLnBrk="0" hangingPunct="1">
                        <a:lnSpc>
                          <a:spcPct val="100000"/>
                        </a:lnSpc>
                        <a:spcBef>
                          <a:spcPts val="0"/>
                        </a:spcBef>
                        <a:spcAft>
                          <a:spcPts val="0"/>
                        </a:spcAft>
                        <a:buClr>
                          <a:srgbClr val="000000"/>
                        </a:buClr>
                        <a:buSzPts val="1100"/>
                        <a:buFont typeface="Arial"/>
                        <a:buChar char="•"/>
                      </a:pPr>
                      <a:r>
                        <a:rPr lang="en-US" sz="1000">
                          <a:solidFill>
                            <a:schemeClr val="tx1">
                              <a:lumMod val="50000"/>
                            </a:schemeClr>
                          </a:solidFill>
                          <a:latin typeface="Calibri"/>
                          <a:cs typeface="Calibri"/>
                        </a:rPr>
                        <a:t>Tasking shifting for administering IM injections is a possibility but would require training HCWs on PrEP outside of the few pilot sites. </a:t>
                      </a:r>
                      <a:endParaRPr lang="en-US" sz="1000">
                        <a:solidFill>
                          <a:schemeClr val="tx1">
                            <a:lumMod val="50000"/>
                          </a:schemeClr>
                        </a:solidFill>
                        <a:latin typeface="Calibri" panose="020F0502020204030204" pitchFamily="34" charset="0"/>
                        <a:cs typeface="Calibri" panose="020F0502020204030204" pitchFamily="34" charset="0"/>
                      </a:endParaRP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rtl="0" eaLnBrk="1" fontAlgn="auto" latinLnBrk="0" hangingPunct="1">
                        <a:lnSpc>
                          <a:spcPct val="100000"/>
                        </a:lnSpc>
                        <a:spcBef>
                          <a:spcPts val="0"/>
                        </a:spcBef>
                        <a:spcAft>
                          <a:spcPts val="0"/>
                        </a:spcAft>
                        <a:buClr>
                          <a:srgbClr val="000000"/>
                        </a:buClr>
                        <a:buSzPts val="1100"/>
                        <a:buFont typeface="Arial"/>
                        <a:buChar char="•"/>
                      </a:pPr>
                      <a:r>
                        <a:rPr lang="en-US" sz="1000">
                          <a:solidFill>
                            <a:schemeClr val="tx1">
                              <a:lumMod val="50000"/>
                            </a:schemeClr>
                          </a:solidFill>
                          <a:latin typeface="Calibri"/>
                          <a:cs typeface="Calibri"/>
                        </a:rPr>
                        <a:t>Tasking shifting to initiate the PrEP ring is a possibility but would require training HCWs on PrEP outside of the few pilot sites. </a:t>
                      </a:r>
                      <a:endParaRPr lang="en-US" sz="1000">
                        <a:solidFill>
                          <a:schemeClr val="tx1">
                            <a:lumMod val="50000"/>
                          </a:schemeClr>
                        </a:solidFill>
                        <a:latin typeface="Calibri" panose="020F0502020204030204" pitchFamily="34" charset="0"/>
                        <a:cs typeface="Calibri" panose="020F0502020204030204" pitchFamily="34" charset="0"/>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949913"/>
                  </a:ext>
                </a:extLst>
              </a:tr>
              <a:tr h="1088783">
                <a:tc>
                  <a:txBody>
                    <a:bodyPr/>
                    <a:lstStyle/>
                    <a:p>
                      <a:pPr algn="ctr"/>
                      <a:endParaRPr lang="en-CH" sz="1000"/>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chemeClr val="tx1">
                              <a:lumMod val="50000"/>
                            </a:schemeClr>
                          </a:solidFill>
                          <a:latin typeface="+mn-lt"/>
                          <a:ea typeface="Calibri"/>
                          <a:cs typeface="Calibri"/>
                          <a:sym typeface="Calibri"/>
                        </a:rPr>
                        <a:t>C</a:t>
                      </a:r>
                      <a:r>
                        <a:rPr lang="en-US" sz="1000" b="1" i="0" u="none" strike="noStrike" cap="none">
                          <a:solidFill>
                            <a:schemeClr val="tx1">
                              <a:lumMod val="50000"/>
                            </a:schemeClr>
                          </a:solidFill>
                          <a:latin typeface="+mn-lt"/>
                          <a:ea typeface="Calibri"/>
                          <a:cs typeface="Calibri"/>
                          <a:sym typeface="Calibri"/>
                        </a:rPr>
                        <a:t>ommunity-based programs</a:t>
                      </a:r>
                      <a:endParaRPr lang="en-US" sz="1000" b="0" i="0" u="none" strike="noStrike" cap="none">
                        <a:solidFill>
                          <a:schemeClr val="tx1">
                            <a:lumMod val="50000"/>
                          </a:schemeClr>
                        </a:solidFill>
                        <a:latin typeface="+mn-lt"/>
                        <a:ea typeface="Calibri"/>
                        <a:cs typeface="Calibri"/>
                        <a:sym typeface="Calibri"/>
                      </a:endParaRPr>
                    </a:p>
                  </a:txBody>
                  <a:tcPr marL="91450" marR="9525" marT="9525" marB="0" anchor="ctr">
                    <a:lnL w="28575" cap="flat" cmpd="sng" algn="ctr">
                      <a:no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a:solidFill>
                            <a:schemeClr val="tx1">
                              <a:lumMod val="50000"/>
                            </a:schemeClr>
                          </a:solidFill>
                          <a:latin typeface="+mn-lt"/>
                          <a:ea typeface="+mn-ea"/>
                          <a:cs typeface="+mn-cs"/>
                        </a:rPr>
                        <a:t>Oral PrEP has been integrated within community OSS, drop-in centers, and mobile clinics through community-based organizations.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00" kern="1200">
                          <a:solidFill>
                            <a:schemeClr val="tx1">
                              <a:lumMod val="50000"/>
                            </a:schemeClr>
                          </a:solidFill>
                          <a:latin typeface="+mn-lt"/>
                          <a:ea typeface="+mn-ea"/>
                          <a:cs typeface="+mn-cs"/>
                        </a:rPr>
                        <a:t>IPs also work with communities through peer-to-peer models and community ART teams (e.g., doctor, pharmacist, lab technician, nurse) to visit communities and hot spots and provide PrEP continuation and initiation support.</a:t>
                      </a:r>
                    </a:p>
                    <a:p>
                      <a:pPr marL="171450" marR="0" lvl="0" indent="-171450" algn="l">
                        <a:lnSpc>
                          <a:spcPct val="100000"/>
                        </a:lnSpc>
                        <a:spcBef>
                          <a:spcPts val="0"/>
                        </a:spcBef>
                        <a:spcAft>
                          <a:spcPts val="0"/>
                        </a:spcAft>
                        <a:buClrTx/>
                        <a:buSzTx/>
                        <a:buFont typeface="Arial" panose="020B0604020202020204" pitchFamily="34" charset="0"/>
                        <a:buChar char="•"/>
                      </a:pPr>
                      <a:r>
                        <a:rPr lang="en-US" sz="1000" kern="1200">
                          <a:solidFill>
                            <a:schemeClr val="tx1">
                              <a:lumMod val="50000"/>
                            </a:schemeClr>
                          </a:solidFill>
                          <a:latin typeface="+mn-lt"/>
                          <a:ea typeface="+mn-ea"/>
                          <a:cs typeface="+mn-cs"/>
                        </a:rPr>
                        <a:t>There have been limited youth-friendly centers to reach AGYW, particularly outside of public HIV clinics, where there is high stigmatization — few, for example, in secondary schools and universities.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000">
                          <a:solidFill>
                            <a:schemeClr val="tx1">
                              <a:lumMod val="50000"/>
                            </a:schemeClr>
                          </a:solidFill>
                          <a:latin typeface="Calibri"/>
                          <a:cs typeface="Calibri"/>
                        </a:rPr>
                        <a:t>These channels have product stock-out risk if not well connected to HIV facilities. </a:t>
                      </a: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a:solidFill>
                            <a:schemeClr val="tx1">
                              <a:lumMod val="50000"/>
                            </a:schemeClr>
                          </a:solidFill>
                          <a:latin typeface="Calibri" panose="020F0502020204030204" pitchFamily="34" charset="0"/>
                          <a:cs typeface="Calibri" panose="020F0502020204030204" pitchFamily="34" charset="0"/>
                        </a:rPr>
                        <a:t>Community HCWs have limited capacity to administer IM injections.</a:t>
                      </a: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a:solidFill>
                            <a:schemeClr val="tx1">
                              <a:lumMod val="50000"/>
                            </a:schemeClr>
                          </a:solidFill>
                          <a:latin typeface="Calibri" panose="020F0502020204030204" pitchFamily="34" charset="0"/>
                          <a:cs typeface="Calibri" panose="020F0502020204030204" pitchFamily="34" charset="0"/>
                        </a:rPr>
                        <a:t>Initiation may require the support of an HCW; however, there is high potential to reach AGYW in rural communities if the ring is classified for delivery without prescription.</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000">
                        <a:solidFill>
                          <a:schemeClr val="tx1">
                            <a:lumMod val="50000"/>
                          </a:schemeClr>
                        </a:solidFill>
                        <a:latin typeface="Calibri" panose="020F0502020204030204" pitchFamily="34" charset="0"/>
                        <a:cs typeface="Calibri" panose="020F0502020204030204" pitchFamily="34" charset="0"/>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solidFill>
                        <a:srgbClr val="AAC1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9684587"/>
                  </a:ext>
                </a:extLst>
              </a:tr>
              <a:tr h="1223826">
                <a:tc>
                  <a:txBody>
                    <a:bodyPr/>
                    <a:lstStyle/>
                    <a:p>
                      <a:pPr algn="ctr"/>
                      <a:endParaRPr lang="en-CH" sz="1000"/>
                    </a:p>
                  </a:txBody>
                  <a:tcPr marL="9525" marR="9525" marT="9525" marB="0"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00" b="1" i="0">
                          <a:solidFill>
                            <a:schemeClr val="tx1">
                              <a:lumMod val="50000"/>
                            </a:schemeClr>
                          </a:solidFill>
                        </a:rPr>
                        <a:t>Private sector clinics and pharmacies</a:t>
                      </a:r>
                    </a:p>
                  </a:txBody>
                  <a:tcPr marL="91450" marR="9525" marT="9525" marB="0" anchor="ctr">
                    <a:lnL w="28575" cap="flat" cmpd="sng" algn="ctr">
                      <a:no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a:solidFill>
                            <a:schemeClr val="tx1">
                              <a:lumMod val="50000"/>
                            </a:schemeClr>
                          </a:solidFill>
                          <a:latin typeface="+mn-lt"/>
                        </a:rPr>
                        <a:t>Oral PrEP and HIV self-testing are available in community pharmacies through an ARV integration program supported by FHI 360 and PEPFAR to alleviate the high number of clients seeking PrEP within HIV facilities. Counselling services have been integrated within some community pharmacies as a part of this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chemeClr val="tx1">
                              <a:lumMod val="50000"/>
                            </a:schemeClr>
                          </a:solidFill>
                          <a:latin typeface="+mn-lt"/>
                        </a:rPr>
                        <a:t>Some private pharmacies also have oral PrEP available at a commercial rate, and they reach a number of clients who are willing to pay for the product.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chemeClr val="tx1">
                              <a:lumMod val="50000"/>
                            </a:schemeClr>
                          </a:solidFill>
                          <a:latin typeface="+mn-lt"/>
                        </a:rPr>
                        <a:t>Stakeholders feel that FMOH protocols and policies to support PrEP integration directly within community pharmacies will help reach new patients who fear discrimination or do not want  to wait in long queues at HIV clinics.</a:t>
                      </a:r>
                      <a:endParaRPr lang="en-CH" sz="1000">
                        <a:solidFill>
                          <a:schemeClr val="tx1">
                            <a:lumMod val="50000"/>
                          </a:schemeClr>
                        </a:solidFill>
                        <a:latin typeface="+mn-lt"/>
                      </a:endParaRP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000" b="0" i="0">
                          <a:solidFill>
                            <a:schemeClr val="tx1">
                              <a:lumMod val="50000"/>
                            </a:schemeClr>
                          </a:solidFill>
                          <a:effectLst/>
                          <a:latin typeface="Calibri" panose="020F0502020204030204" pitchFamily="34" charset="0"/>
                          <a:cs typeface="Calibri" panose="020F0502020204030204" pitchFamily="34" charset="0"/>
                        </a:rPr>
                        <a:t>The potential is high to leverage HCWs within community pharmacies to administer IM injections, particularly at the sites that established referral networks.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000" b="0" i="0">
                          <a:solidFill>
                            <a:schemeClr val="tx1">
                              <a:lumMod val="50000"/>
                            </a:schemeClr>
                          </a:solidFill>
                          <a:effectLst/>
                          <a:latin typeface="Calibri" panose="020F0502020204030204" pitchFamily="34" charset="0"/>
                          <a:cs typeface="Calibri" panose="020F0502020204030204" pitchFamily="34" charset="0"/>
                        </a:rPr>
                        <a:t>Offering CAB PrEP will require subsidized funding and greater coordination with the public HIV prevention plans. </a:t>
                      </a:r>
                    </a:p>
                  </a:txBody>
                  <a:tcPr marL="45725" marR="9525" marT="9525" marB="0">
                    <a:lnL w="12700" cap="flat" cmpd="sng" algn="ctr">
                      <a:solidFill>
                        <a:srgbClr val="AAC1CA"/>
                      </a:solidFill>
                      <a:prstDash val="solid"/>
                      <a:round/>
                      <a:headEnd type="none" w="med" len="med"/>
                      <a:tailEnd type="none" w="med" len="med"/>
                    </a:lnL>
                    <a:lnR w="12700" cap="flat" cmpd="sng" algn="ctr">
                      <a:solidFill>
                        <a:srgbClr val="AAC1CA"/>
                      </a:solid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000" b="0" i="0">
                          <a:solidFill>
                            <a:schemeClr val="tx1">
                              <a:lumMod val="50000"/>
                            </a:schemeClr>
                          </a:solidFill>
                          <a:effectLst/>
                          <a:latin typeface="Calibri" panose="020F0502020204030204" pitchFamily="34" charset="0"/>
                          <a:cs typeface="Calibri" panose="020F0502020204030204" pitchFamily="34" charset="0"/>
                        </a:rPr>
                        <a:t>Offering the ring will require additional training of HCWs, but some may be familiar with vaginal insertion from contraception.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000" b="0" i="0">
                          <a:solidFill>
                            <a:schemeClr val="tx1">
                              <a:lumMod val="50000"/>
                            </a:schemeClr>
                          </a:solidFill>
                          <a:effectLst/>
                          <a:latin typeface="Calibri" panose="020F0502020204030204" pitchFamily="34" charset="0"/>
                          <a:cs typeface="Calibri" panose="020F0502020204030204" pitchFamily="34" charset="0"/>
                        </a:rPr>
                        <a:t>It will also require subsidized funding and greater coordination with the public HIV prevention plans.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GB" sz="1000" b="0" i="0">
                        <a:solidFill>
                          <a:schemeClr val="tx1">
                            <a:lumMod val="50000"/>
                          </a:schemeClr>
                        </a:solidFill>
                        <a:effectLst/>
                        <a:latin typeface="Calibri" panose="020F0502020204030204" pitchFamily="34" charset="0"/>
                        <a:cs typeface="Calibri" panose="020F0502020204030204" pitchFamily="34" charset="0"/>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AC1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108923"/>
                  </a:ext>
                </a:extLst>
              </a:tr>
            </a:tbl>
          </a:graphicData>
        </a:graphic>
      </p:graphicFrame>
      <p:sp>
        <p:nvSpPr>
          <p:cNvPr id="6" name="Google Shape;376;p32">
            <a:extLst>
              <a:ext uri="{FF2B5EF4-FFF2-40B4-BE49-F238E27FC236}">
                <a16:creationId xmlns:a16="http://schemas.microsoft.com/office/drawing/2014/main" id="{2727C577-113B-8F27-3181-04810C878B51}"/>
              </a:ext>
            </a:extLst>
          </p:cNvPr>
          <p:cNvSpPr/>
          <p:nvPr/>
        </p:nvSpPr>
        <p:spPr>
          <a:xfrm>
            <a:off x="10069033" y="227080"/>
            <a:ext cx="1645920"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9525"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a:ea typeface="Calibri"/>
                <a:cs typeface="Calibri"/>
                <a:sym typeface="Calibri"/>
              </a:rPr>
              <a:t>DELIVERY PLATFORMS</a:t>
            </a:r>
            <a:endParaRPr kumimoji="0" sz="1800" b="0" i="0" u="none" strike="noStrike" kern="1200" cap="none" spc="0" normalizeH="0" baseline="0" noProof="0">
              <a:ln>
                <a:noFill/>
              </a:ln>
              <a:solidFill>
                <a:srgbClr val="625E58"/>
              </a:solidFill>
              <a:effectLst/>
              <a:uLnTx/>
              <a:uFillTx/>
              <a:latin typeface="Calibri" panose="020F0502020204030204"/>
              <a:ea typeface="+mn-ea"/>
              <a:cs typeface="+mn-cs"/>
            </a:endParaRPr>
          </a:p>
        </p:txBody>
      </p:sp>
      <p:sp>
        <p:nvSpPr>
          <p:cNvPr id="8" name="Google Shape;377;p32">
            <a:extLst>
              <a:ext uri="{FF2B5EF4-FFF2-40B4-BE49-F238E27FC236}">
                <a16:creationId xmlns:a16="http://schemas.microsoft.com/office/drawing/2014/main" id="{C7FBB91C-57C5-FE54-406B-B135BC9E8AD2}"/>
              </a:ext>
            </a:extLst>
          </p:cNvPr>
          <p:cNvSpPr/>
          <p:nvPr/>
        </p:nvSpPr>
        <p:spPr>
          <a:xfrm>
            <a:off x="9604990" y="151527"/>
            <a:ext cx="685265" cy="662982"/>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9" name="Google Shape;416;p36" descr="C:\Users\neeraja.bhavaraju\Downloads\noun_22779_cc.png">
            <a:extLst>
              <a:ext uri="{FF2B5EF4-FFF2-40B4-BE49-F238E27FC236}">
                <a16:creationId xmlns:a16="http://schemas.microsoft.com/office/drawing/2014/main" id="{24B8589A-7045-0CAD-3ADE-9201957E1748}"/>
              </a:ext>
            </a:extLst>
          </p:cNvPr>
          <p:cNvPicPr preferRelativeResize="0"/>
          <p:nvPr/>
        </p:nvPicPr>
        <p:blipFill rotWithShape="1">
          <a:blip r:embed="rId3">
            <a:alphaModFix/>
          </a:blip>
          <a:srcRect b="13330"/>
          <a:stretch/>
        </p:blipFill>
        <p:spPr>
          <a:xfrm>
            <a:off x="9719022" y="290811"/>
            <a:ext cx="457200" cy="365760"/>
          </a:xfrm>
          <a:prstGeom prst="rect">
            <a:avLst/>
          </a:prstGeom>
          <a:noFill/>
          <a:ln>
            <a:noFill/>
          </a:ln>
        </p:spPr>
      </p:pic>
      <p:graphicFrame>
        <p:nvGraphicFramePr>
          <p:cNvPr id="5" name="Google Shape;268;p9">
            <a:extLst>
              <a:ext uri="{FF2B5EF4-FFF2-40B4-BE49-F238E27FC236}">
                <a16:creationId xmlns:a16="http://schemas.microsoft.com/office/drawing/2014/main" id="{513C7562-AD31-88C1-D967-3457629AC8B0}"/>
              </a:ext>
            </a:extLst>
          </p:cNvPr>
          <p:cNvGraphicFramePr/>
          <p:nvPr>
            <p:extLst>
              <p:ext uri="{D42A27DB-BD31-4B8C-83A1-F6EECF244321}">
                <p14:modId xmlns:p14="http://schemas.microsoft.com/office/powerpoint/2010/main" val="1642190373"/>
              </p:ext>
            </p:extLst>
          </p:nvPr>
        </p:nvGraphicFramePr>
        <p:xfrm>
          <a:off x="541020" y="1130440"/>
          <a:ext cx="11166956" cy="219450"/>
        </p:xfrm>
        <a:graphic>
          <a:graphicData uri="http://schemas.openxmlformats.org/drawingml/2006/table">
            <a:tbl>
              <a:tblPr>
                <a:noFill/>
              </a:tblPr>
              <a:tblGrid>
                <a:gridCol w="186176">
                  <a:extLst>
                    <a:ext uri="{9D8B030D-6E8A-4147-A177-3AD203B41FA5}">
                      <a16:colId xmlns:a16="http://schemas.microsoft.com/office/drawing/2014/main" val="20000"/>
                    </a:ext>
                  </a:extLst>
                </a:gridCol>
                <a:gridCol w="10980780">
                  <a:extLst>
                    <a:ext uri="{9D8B030D-6E8A-4147-A177-3AD203B41FA5}">
                      <a16:colId xmlns:a16="http://schemas.microsoft.com/office/drawing/2014/main" val="20003"/>
                    </a:ext>
                  </a:extLst>
                </a:gridCol>
              </a:tblGrid>
              <a:tr h="21945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57150" cap="flat" cmpd="sng">
                      <a:solidFill>
                        <a:srgbClr val="FFFFFF"/>
                      </a:solidFill>
                      <a:prstDash val="solid"/>
                      <a:round/>
                      <a:headEnd type="none" w="sm" len="sm"/>
                      <a:tailEnd type="none" w="sm" len="sm"/>
                    </a:lnR>
                    <a:lnT w="57150" cap="flat" cmpd="sng">
                      <a:solidFill>
                        <a:srgbClr val="FFFFFF"/>
                      </a:solidFill>
                      <a:prstDash val="solid"/>
                      <a:round/>
                      <a:headEnd type="none" w="sm" len="sm"/>
                      <a:tailEnd type="none" w="sm" len="sm"/>
                    </a:lnT>
                    <a:lnB w="57150" cap="flat" cmpd="sng">
                      <a:solidFill>
                        <a:srgbClr val="FFFFFF"/>
                      </a:solidFill>
                      <a:prstDash val="solid"/>
                      <a:round/>
                      <a:headEnd type="none" w="sm" len="sm"/>
                      <a:tailEnd type="none" w="sm" len="sm"/>
                    </a:lnB>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53535"/>
                          </a:solidFill>
                          <a:latin typeface="Calibri"/>
                          <a:ea typeface="Calibri"/>
                          <a:cs typeface="Calibri"/>
                          <a:sym typeface="Calibri"/>
                        </a:rPr>
                        <a:t>Plans, systems, and processes to support service integration across priority delivery channels, including reproductive health/family planning and private sector providers/pharmacies  </a:t>
                      </a:r>
                      <a:endParaRPr sz="1800" i="0" u="none" strike="noStrike" cap="none"/>
                    </a:p>
                  </a:txBody>
                  <a:tcPr marL="45725" marR="9525" marT="9525" marB="0" anchor="ctr">
                    <a:lnL w="57150" cap="flat" cmpd="sng" algn="ctr">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FDEDC"/>
                    </a:solidFill>
                  </a:tcPr>
                </a:tc>
                <a:extLst>
                  <a:ext uri="{0D108BD9-81ED-4DB2-BD59-A6C34878D82A}">
                    <a16:rowId xmlns:a16="http://schemas.microsoft.com/office/drawing/2014/main" val="10000"/>
                  </a:ext>
                </a:extLst>
              </a:tr>
            </a:tbl>
          </a:graphicData>
        </a:graphic>
      </p:graphicFrame>
      <p:sp>
        <p:nvSpPr>
          <p:cNvPr id="4" name="Title 3">
            <a:extLst>
              <a:ext uri="{FF2B5EF4-FFF2-40B4-BE49-F238E27FC236}">
                <a16:creationId xmlns:a16="http://schemas.microsoft.com/office/drawing/2014/main" id="{15E9FA58-037B-00B2-CE91-035D6DE6B068}"/>
              </a:ext>
            </a:extLst>
          </p:cNvPr>
          <p:cNvSpPr>
            <a:spLocks noGrp="1"/>
          </p:cNvSpPr>
          <p:nvPr>
            <p:ph type="title"/>
          </p:nvPr>
        </p:nvSpPr>
        <p:spPr>
          <a:xfrm>
            <a:off x="-265815" y="297284"/>
            <a:ext cx="10515600" cy="1143000"/>
          </a:xfrm>
        </p:spPr>
        <p:txBody>
          <a:bodyPr/>
          <a:lstStyle/>
          <a:p>
            <a:r>
              <a:rPr lang="en-CH"/>
              <a:t>Potential delivery channels for PrEP</a:t>
            </a:r>
          </a:p>
        </p:txBody>
      </p:sp>
    </p:spTree>
    <p:extLst>
      <p:ext uri="{BB962C8B-B14F-4D97-AF65-F5344CB8AC3E}">
        <p14:creationId xmlns:p14="http://schemas.microsoft.com/office/powerpoint/2010/main" val="164356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8" name="Google Shape;376;p32">
            <a:extLst>
              <a:ext uri="{FF2B5EF4-FFF2-40B4-BE49-F238E27FC236}">
                <a16:creationId xmlns:a16="http://schemas.microsoft.com/office/drawing/2014/main" id="{7DD565C4-BE88-BE4B-9B85-580788189388}"/>
              </a:ext>
            </a:extLst>
          </p:cNvPr>
          <p:cNvSpPr/>
          <p:nvPr/>
        </p:nvSpPr>
        <p:spPr>
          <a:xfrm>
            <a:off x="10069033" y="227080"/>
            <a:ext cx="1645920"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a:solidFill>
                  <a:srgbClr val="FFFFFF"/>
                </a:solidFill>
                <a:latin typeface="Calibri"/>
                <a:ea typeface="Calibri"/>
                <a:cs typeface="Calibri"/>
                <a:sym typeface="Calibri"/>
              </a:rPr>
              <a:t>UPTAKE &amp;</a:t>
            </a:r>
          </a:p>
          <a:p>
            <a:pPr marL="9525" marR="0" lvl="0" algn="r" rtl="0">
              <a:spcBef>
                <a:spcPts val="0"/>
              </a:spcBef>
              <a:spcAft>
                <a:spcPts val="0"/>
              </a:spcAft>
              <a:buNone/>
            </a:pPr>
            <a:r>
              <a:rPr lang="en-US" sz="1200" b="1">
                <a:solidFill>
                  <a:srgbClr val="FFFFFF"/>
                </a:solidFill>
                <a:latin typeface="Calibri"/>
                <a:ea typeface="Calibri"/>
                <a:cs typeface="Calibri"/>
                <a:sym typeface="Calibri"/>
              </a:rPr>
              <a:t> EFFECTIVE USE</a:t>
            </a:r>
            <a:endParaRPr/>
          </a:p>
        </p:txBody>
      </p:sp>
      <p:sp>
        <p:nvSpPr>
          <p:cNvPr id="9" name="Google Shape;377;p32">
            <a:extLst>
              <a:ext uri="{FF2B5EF4-FFF2-40B4-BE49-F238E27FC236}">
                <a16:creationId xmlns:a16="http://schemas.microsoft.com/office/drawing/2014/main" id="{14556C04-6FFA-F747-ABF0-8F8FB643D14E}"/>
              </a:ext>
            </a:extLst>
          </p:cNvPr>
          <p:cNvSpPr/>
          <p:nvPr/>
        </p:nvSpPr>
        <p:spPr>
          <a:xfrm>
            <a:off x="9604990" y="151527"/>
            <a:ext cx="685265" cy="662982"/>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9DD68DE6-2A6F-1A41-978B-517D65404194}"/>
              </a:ext>
            </a:extLst>
          </p:cNvPr>
          <p:cNvSpPr>
            <a:spLocks noGrp="1"/>
          </p:cNvSpPr>
          <p:nvPr>
            <p:ph type="title"/>
          </p:nvPr>
        </p:nvSpPr>
        <p:spPr/>
        <p:txBody>
          <a:bodyPr/>
          <a:lstStyle/>
          <a:p>
            <a:r>
              <a:rPr lang="en-US"/>
              <a:t>Uptake &amp; effective use key steps</a:t>
            </a:r>
            <a:endParaRPr lang="en-CH"/>
          </a:p>
        </p:txBody>
      </p:sp>
      <p:pic>
        <p:nvPicPr>
          <p:cNvPr id="7" name="Graphic 6" descr="Medical with solid fill">
            <a:extLst>
              <a:ext uri="{FF2B5EF4-FFF2-40B4-BE49-F238E27FC236}">
                <a16:creationId xmlns:a16="http://schemas.microsoft.com/office/drawing/2014/main" id="{7E0F313B-189B-0D47-B184-C5CDA5F3F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1707" y="184955"/>
            <a:ext cx="591830" cy="591830"/>
          </a:xfrm>
          <a:prstGeom prst="rect">
            <a:avLst/>
          </a:prstGeom>
        </p:spPr>
      </p:pic>
      <p:graphicFrame>
        <p:nvGraphicFramePr>
          <p:cNvPr id="11" name="Google Shape;432;p38">
            <a:extLst>
              <a:ext uri="{FF2B5EF4-FFF2-40B4-BE49-F238E27FC236}">
                <a16:creationId xmlns:a16="http://schemas.microsoft.com/office/drawing/2014/main" id="{246E4831-5FDA-6648-B7CD-EFEE3C1DF093}"/>
              </a:ext>
            </a:extLst>
          </p:cNvPr>
          <p:cNvGraphicFramePr/>
          <p:nvPr>
            <p:extLst>
              <p:ext uri="{D42A27DB-BD31-4B8C-83A1-F6EECF244321}">
                <p14:modId xmlns:p14="http://schemas.microsoft.com/office/powerpoint/2010/main" val="2202018535"/>
              </p:ext>
            </p:extLst>
          </p:nvPr>
        </p:nvGraphicFramePr>
        <p:xfrm>
          <a:off x="430807" y="1192284"/>
          <a:ext cx="11311027" cy="5229225"/>
        </p:xfrm>
        <a:graphic>
          <a:graphicData uri="http://schemas.openxmlformats.org/drawingml/2006/table">
            <a:tbl>
              <a:tblPr>
                <a:noFill/>
              </a:tblPr>
              <a:tblGrid>
                <a:gridCol w="162143">
                  <a:extLst>
                    <a:ext uri="{9D8B030D-6E8A-4147-A177-3AD203B41FA5}">
                      <a16:colId xmlns:a16="http://schemas.microsoft.com/office/drawing/2014/main" val="20000"/>
                    </a:ext>
                  </a:extLst>
                </a:gridCol>
                <a:gridCol w="1540650">
                  <a:extLst>
                    <a:ext uri="{9D8B030D-6E8A-4147-A177-3AD203B41FA5}">
                      <a16:colId xmlns:a16="http://schemas.microsoft.com/office/drawing/2014/main" val="20001"/>
                    </a:ext>
                  </a:extLst>
                </a:gridCol>
                <a:gridCol w="5660571">
                  <a:extLst>
                    <a:ext uri="{9D8B030D-6E8A-4147-A177-3AD203B41FA5}">
                      <a16:colId xmlns:a16="http://schemas.microsoft.com/office/drawing/2014/main" val="20002"/>
                    </a:ext>
                  </a:extLst>
                </a:gridCol>
                <a:gridCol w="3947663">
                  <a:extLst>
                    <a:ext uri="{9D8B030D-6E8A-4147-A177-3AD203B41FA5}">
                      <a16:colId xmlns:a16="http://schemas.microsoft.com/office/drawing/2014/main" val="2641293304"/>
                    </a:ext>
                  </a:extLst>
                </a:gridCol>
              </a:tblGrid>
              <a:tr h="132197">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1" i="0" u="none" strike="noStrike" cap="none">
                          <a:solidFill>
                            <a:srgbClr val="353535"/>
                          </a:solidFill>
                          <a:latin typeface="Calibri"/>
                          <a:ea typeface="Calibri"/>
                          <a:cs typeface="Calibri"/>
                          <a:sym typeface="Calibri"/>
                        </a:rPr>
                        <a:t> </a:t>
                      </a:r>
                      <a:endParaRPr sz="1000"/>
                    </a:p>
                  </a:txBody>
                  <a:tcPr marL="45725" marR="9525" marT="9525" marB="0" anchor="ctr">
                    <a:lnL w="9525" cap="flat" cmpd="sng">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fr-CH" sz="1000" b="1">
                          <a:solidFill>
                            <a:schemeClr val="bg1"/>
                          </a:solidFill>
                          <a:latin typeface="+mn-lt"/>
                        </a:rPr>
                        <a:t>Current situation of oral PrEP</a:t>
                      </a:r>
                      <a:endParaRPr sz="1000" b="1">
                        <a:solidFill>
                          <a:schemeClr val="bg1"/>
                        </a:solidFill>
                        <a:latin typeface="+mn-lt"/>
                      </a:endParaRPr>
                    </a:p>
                  </a:txBody>
                  <a:tcPr marL="45725" marR="9525" marT="9525" marB="0" anchor="ctr">
                    <a:lnL w="12700" cap="flat" cmpd="sng">
                      <a:solidFill>
                        <a:srgbClr val="B7CAD2"/>
                      </a:solidFill>
                      <a:prstDash val="solid"/>
                      <a:round/>
                      <a:headEnd type="none" w="sm" len="sm"/>
                      <a:tailEnd type="none" w="sm" len="sm"/>
                    </a:lnL>
                    <a:lnR w="28575" cap="flat" cmpd="sng" algn="ctr">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00" b="1" i="0" u="none" strike="noStrike" cap="none">
                          <a:solidFill>
                            <a:srgbClr val="FFFFFF"/>
                          </a:solidFill>
                          <a:latin typeface="+mn-lt"/>
                          <a:ea typeface="Calibri"/>
                          <a:cs typeface="Calibri"/>
                          <a:sym typeface="Calibri"/>
                        </a:rPr>
                        <a:t>What is needed to introduce new PrEP methods</a:t>
                      </a:r>
                      <a:endParaRPr lang="en-US" sz="1000"/>
                    </a:p>
                  </a:txBody>
                  <a:tcPr marL="45725" marR="9525" marT="9525" marB="0" anchor="ctr">
                    <a:lnL w="28575" cap="flat" cmpd="sng" algn="ctr">
                      <a:solidFill>
                        <a:srgbClr val="FFFFFF"/>
                      </a:solidFill>
                      <a:prstDash val="solid"/>
                      <a:round/>
                      <a:headEnd type="none" w="sm" len="sm"/>
                      <a:tailEnd type="none" w="sm" len="sm"/>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7496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chemeClr val="tx1">
                              <a:lumMod val="50000"/>
                            </a:schemeClr>
                          </a:solidFill>
                          <a:latin typeface="Calibri"/>
                          <a:ea typeface="Calibri"/>
                          <a:cs typeface="Calibri"/>
                          <a:sym typeface="Calibri"/>
                        </a:rPr>
                        <a:t>Develop and implement </a:t>
                      </a:r>
                      <a:r>
                        <a:rPr lang="en-US" sz="1000" b="1" i="0" u="none" strike="noStrike" cap="none">
                          <a:solidFill>
                            <a:schemeClr val="tx1">
                              <a:lumMod val="50000"/>
                            </a:schemeClr>
                          </a:solidFill>
                          <a:latin typeface="Calibri"/>
                          <a:ea typeface="Calibri"/>
                          <a:cs typeface="Calibri"/>
                          <a:sym typeface="Calibri"/>
                        </a:rPr>
                        <a:t>demand generation strategies </a:t>
                      </a:r>
                      <a:r>
                        <a:rPr lang="en-US" sz="1000" b="0" i="0" u="none" strike="noStrike" cap="none">
                          <a:solidFill>
                            <a:schemeClr val="tx1">
                              <a:lumMod val="50000"/>
                            </a:schemeClr>
                          </a:solidFill>
                          <a:latin typeface="Calibri"/>
                          <a:ea typeface="Calibri"/>
                          <a:cs typeface="Calibri"/>
                          <a:sym typeface="Calibri"/>
                        </a:rPr>
                        <a:t>that include PrEP promotion.</a:t>
                      </a:r>
                      <a:endParaRPr lang="en-US" sz="1000">
                        <a:solidFill>
                          <a:schemeClr val="tx1">
                            <a:lumMod val="50000"/>
                          </a:schemeClr>
                        </a:solidFill>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noFill/>
                      <a:prstDash val="solid"/>
                      <a:round/>
                      <a:headEnd type="none" w="med" len="med"/>
                      <a:tailEnd type="none" w="med" len="med"/>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a:cs typeface="Calibri"/>
                          <a:sym typeface="Calibri"/>
                        </a:rPr>
                        <a:t>The National Oral PrEP Implementation Plan provides guidance for community-level demand generation through community pharmacists and case managers who support PrEP retention through regular PrEP screening and eligibility at refills).</a:t>
                      </a:r>
                    </a:p>
                    <a:p>
                      <a:pPr marL="171450" marR="0" lvl="0" indent="-171450" algn="l"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pPr>
                      <a:r>
                        <a:rPr lang="en-US" sz="1000" b="0" i="0" u="none" strike="noStrike" cap="none">
                          <a:solidFill>
                            <a:schemeClr val="tx1">
                              <a:lumMod val="50000"/>
                            </a:schemeClr>
                          </a:solidFill>
                          <a:latin typeface="Calibri"/>
                          <a:cs typeface="Calibri"/>
                          <a:sym typeface="Calibri"/>
                        </a:rPr>
                        <a:t>Stakeholders felt the demand generation activities at HIV facilities and within communities were highly valuable; </a:t>
                      </a:r>
                      <a:r>
                        <a:rPr lang="en-US" sz="1000" b="0" i="0" u="none" strike="noStrike" cap="none">
                          <a:solidFill>
                            <a:schemeClr val="tx1">
                              <a:lumMod val="50000"/>
                            </a:schemeClr>
                          </a:solidFill>
                          <a:latin typeface="Calibri"/>
                          <a:cs typeface="Calibri"/>
                        </a:rPr>
                        <a:t>however, more demand generation approaches are needed to increase uptake of PrEP. </a:t>
                      </a:r>
                    </a:p>
                    <a:p>
                      <a:pPr marL="171450" marR="0" lvl="0" indent="-171450" algn="l"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pPr>
                      <a:r>
                        <a:rPr lang="en-US" sz="1000" b="0" i="0" u="none" strike="noStrike" cap="none">
                          <a:solidFill>
                            <a:schemeClr val="tx1">
                              <a:lumMod val="50000"/>
                            </a:schemeClr>
                          </a:solidFill>
                          <a:latin typeface="Calibri"/>
                          <a:cs typeface="Calibri"/>
                        </a:rPr>
                        <a:t>Successful approaches include </a:t>
                      </a:r>
                      <a:r>
                        <a:rPr lang="en-US" sz="1000" b="0" i="0" u="none" strike="noStrike" cap="none">
                          <a:solidFill>
                            <a:schemeClr val="tx1">
                              <a:lumMod val="50000"/>
                            </a:schemeClr>
                          </a:solidFill>
                          <a:latin typeface="Calibri"/>
                          <a:cs typeface="Calibri"/>
                          <a:sym typeface="Calibri"/>
                        </a:rPr>
                        <a:t>social media campaigns, message groups (e.g., WhatsApp), and live webinars where champions can speak of their experiences.</a:t>
                      </a:r>
                      <a:r>
                        <a:rPr lang="en-US" sz="1000" b="0" i="0" u="none" strike="noStrike" cap="none">
                          <a:solidFill>
                            <a:schemeClr val="tx1">
                              <a:lumMod val="50000"/>
                            </a:schemeClr>
                          </a:solidFill>
                          <a:latin typeface="Calibri"/>
                          <a:cs typeface="Calibri"/>
                        </a:rPr>
                        <a:t> Other successful</a:t>
                      </a:r>
                      <a:r>
                        <a:rPr lang="en-US" sz="1000" b="0" i="0" u="none" strike="noStrike" cap="none">
                          <a:solidFill>
                            <a:schemeClr val="tx1">
                              <a:lumMod val="50000"/>
                            </a:schemeClr>
                          </a:solidFill>
                          <a:latin typeface="Calibri"/>
                          <a:cs typeface="Calibri"/>
                          <a:sym typeface="Calibri"/>
                        </a:rPr>
                        <a:t> peer-to-peer mobilization strategies led by CSOs include:</a:t>
                      </a:r>
                    </a:p>
                    <a:p>
                      <a:pPr marL="363538" marR="0" lvl="1" indent="-16668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a:cs typeface="Calibri"/>
                          <a:sym typeface="Calibri"/>
                        </a:rPr>
                        <a:t>Recruiting and training community facilitators to be "PrEP Stars" to generate and create demand for peers and other community members by encouraging them to go to OSS for screening.</a:t>
                      </a:r>
                    </a:p>
                    <a:p>
                      <a:pPr marL="363538" marR="0" lvl="1" indent="-166688"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Calibri"/>
                          <a:cs typeface="Calibri"/>
                          <a:sym typeface="Calibri"/>
                        </a:rPr>
                        <a:t>Building the skills of AGYW to be "DREAM Girls" to promote PrEP, as well as condom use, communicating in different Nigerian languages.</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mn-lt"/>
                          <a:cs typeface="Calibri"/>
                          <a:sym typeface="Calibri"/>
                        </a:rPr>
                        <a:t>There are many opportunities to build on the existing demand generation and community sensitization strategies to spread awareness and inform end users about the new PrEP methods.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00" b="0" i="0" u="none" strike="noStrike" cap="none">
                          <a:solidFill>
                            <a:schemeClr val="tx1">
                              <a:lumMod val="50000"/>
                            </a:schemeClr>
                          </a:solidFill>
                          <a:latin typeface="+mn-lt"/>
                          <a:cs typeface="Calibri"/>
                          <a:sym typeface="Calibri"/>
                        </a:rPr>
                        <a:t>Peer champions will be particularly important to communicate the benefits of various PrEP products in judgement-free ways.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endParaRPr lang="en-US" sz="1000" b="0" i="0" u="none" strike="noStrike" cap="none">
                        <a:solidFill>
                          <a:schemeClr val="tx1">
                            <a:lumMod val="50000"/>
                          </a:schemeClr>
                        </a:solidFill>
                        <a:latin typeface="+mn-lt"/>
                        <a:cs typeface="Calibri"/>
                        <a:sym typeface="Calibri"/>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275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chemeClr val="tx1">
                              <a:lumMod val="50000"/>
                            </a:schemeClr>
                          </a:solidFill>
                          <a:latin typeface="Calibri"/>
                          <a:ea typeface="Calibri"/>
                          <a:cs typeface="Calibri"/>
                          <a:sym typeface="Calibri"/>
                        </a:rPr>
                        <a:t>Address social norms/stigma to build </a:t>
                      </a:r>
                      <a:r>
                        <a:rPr lang="en-US" sz="1000" b="1" i="0" u="none" strike="noStrike" cap="none">
                          <a:solidFill>
                            <a:schemeClr val="tx1">
                              <a:lumMod val="50000"/>
                            </a:schemeClr>
                          </a:solidFill>
                          <a:latin typeface="Calibri"/>
                          <a:ea typeface="Calibri"/>
                          <a:cs typeface="Calibri"/>
                          <a:sym typeface="Calibri"/>
                        </a:rPr>
                        <a:t>community and partner acceptance</a:t>
                      </a:r>
                      <a:r>
                        <a:rPr lang="en-US" sz="1000" b="0" i="0" u="none" strike="noStrike" cap="none">
                          <a:solidFill>
                            <a:schemeClr val="tx1">
                              <a:lumMod val="50000"/>
                            </a:schemeClr>
                          </a:solidFill>
                          <a:latin typeface="Calibri"/>
                          <a:ea typeface="Calibri"/>
                          <a:cs typeface="Calibri"/>
                          <a:sym typeface="Calibri"/>
                        </a:rPr>
                        <a:t> of PrEP use.</a:t>
                      </a: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There are many misconceptions around oral PrEP among HCWs, community members, families, and partners; these often acted as social barriers to continuing oral PrEP.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Some of the drivers of misconceptions include: </a:t>
                      </a:r>
                    </a:p>
                    <a:p>
                      <a:pPr marL="363538" marR="0" lvl="1" indent="-166688" algn="l" rtl="0" eaLnBrk="1" fontAlgn="auto" latinLnBrk="0" hangingPunct="1">
                        <a:lnSpc>
                          <a:spcPct val="100000"/>
                        </a:lnSpc>
                        <a:spcBef>
                          <a:spcPts val="0"/>
                        </a:spcBef>
                        <a:spcAft>
                          <a:spcPts val="0"/>
                        </a:spcAft>
                        <a:buClr>
                          <a:srgbClr val="000000"/>
                        </a:buClr>
                        <a:buSzPts val="1100"/>
                        <a:buFont typeface="Arial"/>
                        <a:buChar char="•"/>
                      </a:pPr>
                      <a:r>
                        <a:rPr lang="en-US" sz="1000" b="0" i="0" u="none" strike="noStrike" cap="none">
                          <a:solidFill>
                            <a:schemeClr val="tx1">
                              <a:lumMod val="50000"/>
                            </a:schemeClr>
                          </a:solidFill>
                          <a:latin typeface="Calibri"/>
                          <a:ea typeface="Calibri"/>
                          <a:cs typeface="Calibri"/>
                          <a:sym typeface="Calibri"/>
                        </a:rPr>
                        <a:t>Confusion about who is eligible for PrEP, particularly for HIV-negative populations who do not want to be stigmatized as having HIV, was exacerbated by the ARV packaging.</a:t>
                      </a:r>
                    </a:p>
                    <a:p>
                      <a:pPr marL="363538" marR="0" lvl="1"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Misconceptions about whether pregnant and breastfeeding people are eligible for PrEP.</a:t>
                      </a:r>
                    </a:p>
                    <a:p>
                      <a:pPr marL="363538" marR="0" lvl="1" indent="-16668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Confusion around the need for condoms while on oral PrEP to protect from other diseases,</a:t>
                      </a:r>
                    </a:p>
                    <a:p>
                      <a:pPr marL="184150" marR="0" lvl="0" indent="-173038"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Narrative change to prompt shifts in thinking about biases has helped (e.g., changing the thinking about those using PrEP from “reckless” to “responsible”).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marR="0" lvl="0" indent="-171450" algn="l" rtl="0" eaLnBrk="1" fontAlgn="auto" latinLnBrk="0" hangingPunct="1">
                        <a:lnSpc>
                          <a:spcPct val="100000"/>
                        </a:lnSpc>
                        <a:spcBef>
                          <a:spcPts val="0"/>
                        </a:spcBef>
                        <a:spcAft>
                          <a:spcPts val="0"/>
                        </a:spcAft>
                        <a:buClr>
                          <a:srgbClr val="000000"/>
                        </a:buClr>
                        <a:buSzPts val="1100"/>
                        <a:buFont typeface="Arial"/>
                        <a:buChar char="•"/>
                      </a:pPr>
                      <a:r>
                        <a:rPr lang="en-GB" sz="1000">
                          <a:solidFill>
                            <a:schemeClr val="tx1">
                              <a:lumMod val="50000"/>
                            </a:schemeClr>
                          </a:solidFill>
                        </a:rPr>
                        <a:t>The PrEP ring has the potential for misconceptions about proper use (e.g., using it longer than prescribed) and improper insertion. Stakeholders anticipate that acceptance may be low because vaginal contraception has not shown wide success.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cs typeface="Calibri"/>
                          <a:sym typeface="Calibri"/>
                        </a:rPr>
                        <a:t>There are also concerns about hesitancy to receive CAB PrEP as an injection. </a:t>
                      </a:r>
                      <a:r>
                        <a:rPr lang="en-GB" sz="1000">
                          <a:solidFill>
                            <a:schemeClr val="tx1">
                              <a:lumMod val="50000"/>
                            </a:schemeClr>
                          </a:solidFill>
                        </a:rPr>
                        <a:t>Clear data on client preferences from a demonstration project will be important to inform how to adapt messaging and alleviate stigma/misconceptions.</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787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chemeClr val="tx1">
                              <a:lumMod val="50000"/>
                            </a:schemeClr>
                          </a:solidFill>
                          <a:latin typeface="Calibri"/>
                          <a:ea typeface="Calibri"/>
                          <a:cs typeface="Calibri"/>
                          <a:sym typeface="Calibri"/>
                        </a:rPr>
                        <a:t>Develop </a:t>
                      </a:r>
                      <a:r>
                        <a:rPr lang="en-US" sz="1000" b="1" i="0" u="none" strike="noStrike" cap="none">
                          <a:solidFill>
                            <a:schemeClr val="tx1">
                              <a:lumMod val="50000"/>
                            </a:schemeClr>
                          </a:solidFill>
                          <a:latin typeface="Calibri"/>
                          <a:ea typeface="Calibri"/>
                          <a:cs typeface="Calibri"/>
                          <a:sym typeface="Calibri"/>
                        </a:rPr>
                        <a:t>information and tools for clients </a:t>
                      </a:r>
                      <a:r>
                        <a:rPr lang="en-US" sz="1000" b="0" i="0" u="none" strike="noStrike" cap="none">
                          <a:solidFill>
                            <a:schemeClr val="tx1">
                              <a:lumMod val="50000"/>
                            </a:schemeClr>
                          </a:solidFill>
                          <a:latin typeface="Calibri"/>
                          <a:ea typeface="Calibri"/>
                          <a:cs typeface="Calibri"/>
                          <a:sym typeface="Calibri"/>
                        </a:rPr>
                        <a:t>to support product choice.</a:t>
                      </a:r>
                      <a:endParaRPr lang="en-US" sz="1000" strike="sngStrike">
                        <a:solidFill>
                          <a:schemeClr val="tx1">
                            <a:lumMod val="50000"/>
                          </a:schemeClr>
                        </a:solidFill>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cs typeface="Calibri"/>
                          <a:sym typeface="Calibri"/>
                        </a:rPr>
                        <a:t>Due to the challenges of misconceptions about oral PrEP, awareness creation tools and accurate information dissemination have been critical to ensure clients understand the product.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cs typeface="Calibri"/>
                          <a:sym typeface="Calibri"/>
                        </a:rPr>
                        <a:t>For oral PrEP, delivering population-specific messaging in information, education, and communication (IEC) materials and social media content has increased uptake. Translating IEC materials into Nigerian languages significantly increased uptake and effective use of oral PrEP. Stakeholders noted some sites experienced an increase in PrEP use from 40% to 70% among KP groups once people were able to access information in their own languages.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cs typeface="Calibri"/>
                          <a:sym typeface="Calibri"/>
                        </a:rPr>
                        <a:t>CSO advocates feel that there is a need for more community sensitization around the PrEP methods to build community acceptance and understanding of the new products.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cs typeface="Calibri"/>
                          <a:sym typeface="Calibri"/>
                        </a:rPr>
                        <a:t>Job aids and IEC materials might be leveraged to engage peers to promote the uptake of new PrEP methods. Messaging about the introduction of new PrEP products present the methods as expanding existing oral PrEP services and options for end users.</a:t>
                      </a: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5430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0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chemeClr val="tx1">
                              <a:lumMod val="50000"/>
                            </a:schemeClr>
                          </a:solidFill>
                          <a:latin typeface="Calibri"/>
                          <a:ea typeface="Calibri"/>
                          <a:cs typeface="Calibri"/>
                          <a:sym typeface="Calibri"/>
                        </a:rPr>
                        <a:t>Support </a:t>
                      </a:r>
                      <a:r>
                        <a:rPr lang="en-US" sz="1000" b="1" i="0" u="none" strike="noStrike" cap="none">
                          <a:solidFill>
                            <a:schemeClr val="tx1">
                              <a:lumMod val="50000"/>
                            </a:schemeClr>
                          </a:solidFill>
                          <a:latin typeface="Calibri"/>
                          <a:ea typeface="Calibri"/>
                          <a:cs typeface="Calibri"/>
                          <a:sym typeface="Calibri"/>
                        </a:rPr>
                        <a:t>effective use </a:t>
                      </a:r>
                      <a:r>
                        <a:rPr lang="en-US" sz="1000" b="0" i="0" u="none" strike="noStrike" cap="none">
                          <a:solidFill>
                            <a:schemeClr val="tx1">
                              <a:lumMod val="50000"/>
                            </a:schemeClr>
                          </a:solidFill>
                          <a:latin typeface="Calibri"/>
                          <a:ea typeface="Calibri"/>
                          <a:cs typeface="Calibri"/>
                          <a:sym typeface="Calibri"/>
                        </a:rPr>
                        <a:t>of PrEP products.</a:t>
                      </a:r>
                      <a:endParaRPr lang="en-US" sz="1000">
                        <a:solidFill>
                          <a:schemeClr val="tx1">
                            <a:lumMod val="50000"/>
                          </a:schemeClr>
                        </a:solidFill>
                      </a:endParaRPr>
                    </a:p>
                  </a:txBody>
                  <a:tcPr marL="45725"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Uptake has been one of the biggest challenges for oral PrEP due to product stock-outs, as well as inaccurate information that was dispelled during the early stages of oral PrEP rollout. Many PrEP clients are resistant to taking a daily pill and drop off after a few months.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Calibri"/>
                          <a:ea typeface="Calibri"/>
                          <a:cs typeface="Calibri"/>
                          <a:sym typeface="Calibri"/>
                        </a:rPr>
                        <a:t>Government buy-in for oral PrEP, which is critical to disseminating information so that providers and other peer mobilizers can support effective use, took time during the early stages of PrEP rollout.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There is hope that the new PrEP methods will improve effective use and reduce drop off given the long-acting nature of CAB PrEP and the one month of protection provided by the PrEP ring.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00" b="0" i="0" u="none" strike="noStrike" cap="none">
                          <a:solidFill>
                            <a:schemeClr val="tx1">
                              <a:lumMod val="50000"/>
                            </a:schemeClr>
                          </a:solidFill>
                          <a:latin typeface="+mn-lt"/>
                          <a:ea typeface="Calibri"/>
                          <a:cs typeface="Calibri"/>
                          <a:sym typeface="Calibri"/>
                        </a:rPr>
                        <a:t>There are some concerns regarding disposal and waste management of the PrEP ring. </a:t>
                      </a:r>
                      <a:endParaRPr lang="en-US" sz="1000" b="0" i="0" u="none" strike="noStrike" cap="none">
                        <a:solidFill>
                          <a:schemeClr val="tx1">
                            <a:lumMod val="50000"/>
                          </a:schemeClr>
                        </a:solidFill>
                        <a:latin typeface="Calibri"/>
                        <a:ea typeface="Calibri"/>
                        <a:cs typeface="Calibri"/>
                        <a:sym typeface="Calibri"/>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31359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7" name="Google Shape;376;p32">
            <a:extLst>
              <a:ext uri="{FF2B5EF4-FFF2-40B4-BE49-F238E27FC236}">
                <a16:creationId xmlns:a16="http://schemas.microsoft.com/office/drawing/2014/main" id="{C1F8367F-E446-8147-83BF-9C795A4957EE}"/>
              </a:ext>
            </a:extLst>
          </p:cNvPr>
          <p:cNvSpPr/>
          <p:nvPr/>
        </p:nvSpPr>
        <p:spPr>
          <a:xfrm>
            <a:off x="10069033" y="227080"/>
            <a:ext cx="1645920" cy="511877"/>
          </a:xfrm>
          <a:prstGeom prst="roundRect">
            <a:avLst>
              <a:gd name="adj" fmla="val 16667"/>
            </a:avLst>
          </a:prstGeom>
          <a:solidFill>
            <a:schemeClr val="tx2"/>
          </a:solidFill>
          <a:ln>
            <a:noFill/>
          </a:ln>
        </p:spPr>
        <p:txBody>
          <a:bodyPr spcFirstLastPara="1" wrap="square" lIns="91425" tIns="45700" rIns="91425" bIns="45700" anchor="ctr" anchorCtr="0">
            <a:noAutofit/>
          </a:bodyPr>
          <a:lstStyle/>
          <a:p>
            <a:pPr marL="9525" marR="0" lvl="0" algn="r" rtl="0">
              <a:spcBef>
                <a:spcPts val="0"/>
              </a:spcBef>
              <a:spcAft>
                <a:spcPts val="0"/>
              </a:spcAft>
              <a:buNone/>
            </a:pPr>
            <a:r>
              <a:rPr lang="en-US" sz="1200" b="1">
                <a:solidFill>
                  <a:srgbClr val="FFFFFF"/>
                </a:solidFill>
                <a:latin typeface="Calibri"/>
                <a:ea typeface="Calibri"/>
                <a:cs typeface="Calibri"/>
                <a:sym typeface="Calibri"/>
              </a:rPr>
              <a:t>MONITORING</a:t>
            </a:r>
            <a:endParaRPr/>
          </a:p>
        </p:txBody>
      </p:sp>
      <p:sp>
        <p:nvSpPr>
          <p:cNvPr id="8" name="Google Shape;377;p32">
            <a:extLst>
              <a:ext uri="{FF2B5EF4-FFF2-40B4-BE49-F238E27FC236}">
                <a16:creationId xmlns:a16="http://schemas.microsoft.com/office/drawing/2014/main" id="{55DE493E-1F33-4E42-87D3-69FA428CDE27}"/>
              </a:ext>
            </a:extLst>
          </p:cNvPr>
          <p:cNvSpPr/>
          <p:nvPr/>
        </p:nvSpPr>
        <p:spPr>
          <a:xfrm>
            <a:off x="9604990" y="151527"/>
            <a:ext cx="685265" cy="662982"/>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55" name="Google Shape;455;p40" descr="C:\Users\neeraja.bhavaraju\Downloads\noun_30986_cc.png"/>
          <p:cNvPicPr preferRelativeResize="0"/>
          <p:nvPr/>
        </p:nvPicPr>
        <p:blipFill rotWithShape="1">
          <a:blip r:embed="rId3">
            <a:alphaModFix/>
          </a:blip>
          <a:srcRect b="13330"/>
          <a:stretch/>
        </p:blipFill>
        <p:spPr>
          <a:xfrm>
            <a:off x="9718985" y="306151"/>
            <a:ext cx="457273" cy="367983"/>
          </a:xfrm>
          <a:prstGeom prst="rect">
            <a:avLst/>
          </a:prstGeom>
          <a:noFill/>
          <a:ln>
            <a:noFill/>
          </a:ln>
        </p:spPr>
      </p:pic>
      <p:sp>
        <p:nvSpPr>
          <p:cNvPr id="2" name="Title 1">
            <a:extLst>
              <a:ext uri="{FF2B5EF4-FFF2-40B4-BE49-F238E27FC236}">
                <a16:creationId xmlns:a16="http://schemas.microsoft.com/office/drawing/2014/main" id="{5733E057-6890-AB4C-AFBF-84439C5E4BA8}"/>
              </a:ext>
            </a:extLst>
          </p:cNvPr>
          <p:cNvSpPr>
            <a:spLocks noGrp="1"/>
          </p:cNvSpPr>
          <p:nvPr>
            <p:ph type="title"/>
          </p:nvPr>
        </p:nvSpPr>
        <p:spPr/>
        <p:txBody>
          <a:bodyPr/>
          <a:lstStyle/>
          <a:p>
            <a:r>
              <a:rPr lang="en-US"/>
              <a:t>Monitoring key steps</a:t>
            </a:r>
            <a:endParaRPr lang="en-CH"/>
          </a:p>
        </p:txBody>
      </p:sp>
      <p:graphicFrame>
        <p:nvGraphicFramePr>
          <p:cNvPr id="10" name="Google Shape;452;p40">
            <a:extLst>
              <a:ext uri="{FF2B5EF4-FFF2-40B4-BE49-F238E27FC236}">
                <a16:creationId xmlns:a16="http://schemas.microsoft.com/office/drawing/2014/main" id="{C79B070E-CCC6-A54A-9188-059B491EC60C}"/>
              </a:ext>
            </a:extLst>
          </p:cNvPr>
          <p:cNvGraphicFramePr/>
          <p:nvPr>
            <p:extLst>
              <p:ext uri="{D42A27DB-BD31-4B8C-83A1-F6EECF244321}">
                <p14:modId xmlns:p14="http://schemas.microsoft.com/office/powerpoint/2010/main" val="948228914"/>
              </p:ext>
            </p:extLst>
          </p:nvPr>
        </p:nvGraphicFramePr>
        <p:xfrm>
          <a:off x="478466" y="1261839"/>
          <a:ext cx="11171925" cy="4458967"/>
        </p:xfrm>
        <a:graphic>
          <a:graphicData uri="http://schemas.openxmlformats.org/drawingml/2006/table">
            <a:tbl>
              <a:tblPr>
                <a:noFill/>
              </a:tblPr>
              <a:tblGrid>
                <a:gridCol w="163434">
                  <a:extLst>
                    <a:ext uri="{9D8B030D-6E8A-4147-A177-3AD203B41FA5}">
                      <a16:colId xmlns:a16="http://schemas.microsoft.com/office/drawing/2014/main" val="20000"/>
                    </a:ext>
                  </a:extLst>
                </a:gridCol>
                <a:gridCol w="1773053">
                  <a:extLst>
                    <a:ext uri="{9D8B030D-6E8A-4147-A177-3AD203B41FA5}">
                      <a16:colId xmlns:a16="http://schemas.microsoft.com/office/drawing/2014/main" val="20001"/>
                    </a:ext>
                  </a:extLst>
                </a:gridCol>
                <a:gridCol w="5493774">
                  <a:extLst>
                    <a:ext uri="{9D8B030D-6E8A-4147-A177-3AD203B41FA5}">
                      <a16:colId xmlns:a16="http://schemas.microsoft.com/office/drawing/2014/main" val="20002"/>
                    </a:ext>
                  </a:extLst>
                </a:gridCol>
                <a:gridCol w="3741664">
                  <a:extLst>
                    <a:ext uri="{9D8B030D-6E8A-4147-A177-3AD203B41FA5}">
                      <a16:colId xmlns:a16="http://schemas.microsoft.com/office/drawing/2014/main" val="1002822685"/>
                    </a:ext>
                  </a:extLst>
                </a:gridCol>
              </a:tblGrid>
              <a:tr h="25419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50" b="1" i="0" u="none" strike="noStrike" cap="none">
                          <a:solidFill>
                            <a:srgbClr val="353535"/>
                          </a:solidFill>
                          <a:latin typeface="Calibri"/>
                          <a:ea typeface="Calibri"/>
                          <a:cs typeface="Calibri"/>
                          <a:sym typeface="Calibri"/>
                        </a:rPr>
                        <a:t> </a:t>
                      </a:r>
                      <a:endParaRPr sz="1050"/>
                    </a:p>
                  </a:txBody>
                  <a:tcPr marL="45725" marR="9525" marT="9525" marB="0" anchor="ctr">
                    <a:lnL w="9525" cap="flat" cmpd="sng">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fr-CH" sz="1050" b="1">
                          <a:solidFill>
                            <a:schemeClr val="bg1"/>
                          </a:solidFill>
                          <a:latin typeface="+mn-lt"/>
                        </a:rPr>
                        <a:t>Current situation of oral PrEP</a:t>
                      </a:r>
                      <a:endParaRPr sz="1050" b="1">
                        <a:solidFill>
                          <a:schemeClr val="bg1"/>
                        </a:solidFill>
                        <a:latin typeface="+mn-lt"/>
                      </a:endParaRPr>
                    </a:p>
                  </a:txBody>
                  <a:tcPr marL="45725" marR="9525" marT="9525" marB="0" anchor="ctr">
                    <a:lnL w="12700" cap="flat" cmpd="sng">
                      <a:solidFill>
                        <a:srgbClr val="B7CAD2"/>
                      </a:solidFill>
                      <a:prstDash val="solid"/>
                      <a:round/>
                      <a:headEnd type="none" w="sm" len="sm"/>
                      <a:tailEnd type="none" w="sm" len="sm"/>
                    </a:lnL>
                    <a:lnR w="28575" cap="flat" cmpd="sng" algn="ctr">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050" b="1" i="0" u="none" strike="noStrike" cap="none">
                          <a:solidFill>
                            <a:srgbClr val="FFFFFF"/>
                          </a:solidFill>
                          <a:latin typeface="+mn-lt"/>
                          <a:ea typeface="Calibri"/>
                          <a:cs typeface="Calibri"/>
                          <a:sym typeface="Calibri"/>
                        </a:rPr>
                        <a:t>What is needed to introduce new PrEP methods</a:t>
                      </a:r>
                      <a:endParaRPr lang="en-US" sz="1050" b="1"/>
                    </a:p>
                  </a:txBody>
                  <a:tcPr marL="45725" marR="9525" marT="9525" marB="0" anchor="ctr">
                    <a:lnL w="28575" cap="flat" cmpd="sng" algn="ctr">
                      <a:solidFill>
                        <a:srgbClr val="FFFFFF"/>
                      </a:solidFill>
                      <a:prstDash val="solid"/>
                      <a:round/>
                      <a:headEnd type="none" w="sm" len="sm"/>
                      <a:tailEnd type="none" w="sm" len="sm"/>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58867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noFill/>
                      <a:prstDash val="solid"/>
                      <a:round/>
                      <a:headEnd type="none" w="med" len="med"/>
                      <a:tailEnd type="none" w="med" len="med"/>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a:solidFill>
                            <a:schemeClr val="tx1">
                              <a:lumMod val="50000"/>
                            </a:schemeClr>
                          </a:solidFill>
                          <a:latin typeface="+mn-lt"/>
                          <a:ea typeface="Calibri"/>
                          <a:cs typeface="Calibri"/>
                          <a:sym typeface="Calibri"/>
                        </a:rPr>
                        <a:t>Update or establish</a:t>
                      </a:r>
                      <a:r>
                        <a:rPr lang="en-US" sz="1050" b="1" i="0" u="none" strike="noStrike" cap="none">
                          <a:solidFill>
                            <a:schemeClr val="tx1">
                              <a:lumMod val="50000"/>
                            </a:schemeClr>
                          </a:solidFill>
                          <a:latin typeface="+mn-lt"/>
                          <a:ea typeface="Calibri"/>
                          <a:cs typeface="Calibri"/>
                          <a:sym typeface="Calibri"/>
                        </a:rPr>
                        <a:t> integrated monitoring tools</a:t>
                      </a:r>
                      <a:r>
                        <a:rPr lang="en-US" sz="1050" b="0" i="0" u="none" strike="noStrike" cap="none">
                          <a:solidFill>
                            <a:schemeClr val="tx1">
                              <a:lumMod val="50000"/>
                            </a:schemeClr>
                          </a:solidFill>
                          <a:latin typeface="+mn-lt"/>
                          <a:ea typeface="Calibri"/>
                          <a:cs typeface="Calibri"/>
                          <a:sym typeface="Calibri"/>
                        </a:rPr>
                        <a:t> to support data collection and analysis on PrEP use across multiple products.</a:t>
                      </a:r>
                      <a:endParaRPr lang="en-US" sz="1050">
                        <a:solidFill>
                          <a:schemeClr val="tx1">
                            <a:lumMod val="50000"/>
                          </a:schemeClr>
                        </a:solidFill>
                      </a:endParaRPr>
                    </a:p>
                  </a:txBody>
                  <a:tcPr marL="91450" marR="9525" marT="9525" marB="0" anchor="ctr">
                    <a:lnL w="9525" cap="flat" cmpd="sng" algn="ctr">
                      <a:solidFill>
                        <a:srgbClr val="000000">
                          <a:alpha val="0"/>
                        </a:srgbClr>
                      </a:solidFill>
                      <a:prstDash val="solid"/>
                      <a:round/>
                      <a:headEnd type="none" w="sm" len="sm"/>
                      <a:tailEnd type="none" w="sm" len="sm"/>
                    </a:lnL>
                    <a:lnR w="12700" cap="flat" cmpd="sng">
                      <a:solidFill>
                        <a:srgbClr val="B7CAD2"/>
                      </a:solidFill>
                      <a:prstDash val="solid"/>
                      <a:round/>
                      <a:headEnd type="none" w="sm" len="sm"/>
                      <a:tailEnd type="none" w="sm" len="sm"/>
                    </a:lnR>
                    <a:lnT w="12700" cap="flat" cmpd="sng" algn="ctr">
                      <a:noFill/>
                      <a:prstDash val="solid"/>
                      <a:round/>
                      <a:headEnd type="none" w="med" len="med"/>
                      <a:tailEnd type="none" w="med" len="med"/>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50" b="0" i="0" u="none" strike="noStrike" cap="none">
                          <a:solidFill>
                            <a:schemeClr val="tx1">
                              <a:lumMod val="50000"/>
                            </a:schemeClr>
                          </a:solidFill>
                          <a:latin typeface="Calibri"/>
                          <a:ea typeface="Calibri"/>
                          <a:cs typeface="Calibri"/>
                          <a:sym typeface="Calibri"/>
                        </a:rPr>
                        <a:t>Oral PrEP has not yet been included in Nigeria’s National Response Information Management System, the national HIV M&amp;E reporting system.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50" b="0" i="0" u="none" strike="noStrike" cap="none">
                          <a:solidFill>
                            <a:schemeClr val="tx1">
                              <a:lumMod val="50000"/>
                            </a:schemeClr>
                          </a:solidFill>
                          <a:latin typeface="Calibri"/>
                          <a:ea typeface="Calibri"/>
                          <a:cs typeface="Calibri"/>
                          <a:sym typeface="Calibri"/>
                        </a:rPr>
                        <a:t>IPs report monthly data on oral PrEP to NASCOP through a national data repository system to ensure the flow of oral PrEP data from the facility, county, and state levels to the national level. This system was developed in 2021.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50" b="0" i="0" u="none" strike="noStrike" cap="none">
                          <a:solidFill>
                            <a:schemeClr val="tx1">
                              <a:lumMod val="50000"/>
                            </a:schemeClr>
                          </a:solidFill>
                          <a:latin typeface="Calibri"/>
                          <a:ea typeface="Calibri"/>
                          <a:cs typeface="Calibri"/>
                          <a:sym typeface="Calibri"/>
                        </a:rPr>
                        <a:t>A national framework and an electronic health monitoring system are currently being developed (potential launch at the end of 2022), which will also include national tracking of oral PrEP. The indicators will be developed based on the National HIV and AIDS Strategic Framework guidelines (e.g., PrEP eligibility, number of people who come to follow-up visits).</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050" b="0" i="0" u="none" strike="noStrike" cap="none">
                          <a:solidFill>
                            <a:schemeClr val="tx1">
                              <a:lumMod val="50000"/>
                            </a:schemeClr>
                          </a:solidFill>
                          <a:latin typeface="+mn-lt"/>
                          <a:ea typeface="Calibri"/>
                          <a:cs typeface="Calibri"/>
                          <a:sym typeface="Calibri"/>
                        </a:rPr>
                        <a:t>Stakeholders anticipate that the new PrEP methods can be added to the existing data repository tracking until the electronic health monitoring system for PrEP has been developed. </a:t>
                      </a:r>
                      <a:endParaRPr lang="en-US" sz="1050" b="0" i="0" u="none" strike="noStrike" cap="none">
                        <a:solidFill>
                          <a:schemeClr val="tx1">
                            <a:lumMod val="50000"/>
                          </a:schemeClr>
                        </a:solidFill>
                        <a:latin typeface="Calibri"/>
                        <a:ea typeface="Calibri"/>
                        <a:cs typeface="Calibri"/>
                        <a:sym typeface="Calibri"/>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0000">
                          <a:alpha val="0"/>
                        </a:srgbClr>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832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a:solidFill>
                            <a:schemeClr val="tx1">
                              <a:lumMod val="50000"/>
                            </a:schemeClr>
                          </a:solidFill>
                          <a:latin typeface="Calibri"/>
                          <a:ea typeface="Calibri"/>
                          <a:cs typeface="Calibri"/>
                          <a:sym typeface="Calibri"/>
                        </a:rPr>
                        <a:t>Establish systems for </a:t>
                      </a:r>
                      <a:r>
                        <a:rPr lang="en-US" sz="1050" b="1" i="0" u="none" strike="noStrike" cap="none">
                          <a:solidFill>
                            <a:schemeClr val="tx1">
                              <a:lumMod val="50000"/>
                            </a:schemeClr>
                          </a:solidFill>
                          <a:latin typeface="Calibri"/>
                          <a:ea typeface="Calibri"/>
                          <a:cs typeface="Calibri"/>
                          <a:sym typeface="Calibri"/>
                        </a:rPr>
                        <a:t>pharmacovigilance</a:t>
                      </a:r>
                      <a:r>
                        <a:rPr lang="en-US" sz="1050" b="0" i="0" u="none" strike="noStrike" cap="none">
                          <a:solidFill>
                            <a:schemeClr val="tx1">
                              <a:lumMod val="50000"/>
                            </a:schemeClr>
                          </a:solidFill>
                          <a:latin typeface="Calibri"/>
                          <a:ea typeface="Calibri"/>
                          <a:cs typeface="Calibri"/>
                          <a:sym typeface="Calibri"/>
                        </a:rPr>
                        <a:t> and to monitor drug resistance. </a:t>
                      </a:r>
                      <a:endParaRPr lang="en-US" sz="1050">
                        <a:solidFill>
                          <a:schemeClr val="tx1">
                            <a:lumMod val="50000"/>
                          </a:schemeClr>
                        </a:solidFill>
                      </a:endParaRPr>
                    </a:p>
                  </a:txBody>
                  <a:tcPr marL="91450"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413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50" b="0" i="0" u="none" strike="noStrike" cap="none">
                          <a:solidFill>
                            <a:schemeClr val="tx1">
                              <a:lumMod val="50000"/>
                            </a:schemeClr>
                          </a:solidFill>
                          <a:latin typeface="Calibri"/>
                          <a:ea typeface="Calibri"/>
                          <a:cs typeface="Calibri"/>
                          <a:sym typeface="Calibri"/>
                        </a:rPr>
                        <a:t>A system is in place within all ARV facilities to track adverse side effects; however, it is not for oral PrEP specifically but for all services available within the facilities.</a:t>
                      </a:r>
                    </a:p>
                    <a:p>
                      <a:pPr marL="2413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50" b="0" i="0" u="none" strike="noStrike" cap="none">
                          <a:solidFill>
                            <a:schemeClr val="tx1">
                              <a:lumMod val="50000"/>
                            </a:schemeClr>
                          </a:solidFill>
                          <a:latin typeface="Calibri"/>
                          <a:ea typeface="Calibri"/>
                          <a:cs typeface="Calibri"/>
                          <a:sym typeface="Calibri"/>
                        </a:rPr>
                        <a:t>The forms are in paper format. An officer collects the reports from a facility, which are then collected at a state level, and finally filed at the national level.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solidFill>
                        <a:srgbClr val="B7CAD2"/>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241300" marR="0" lvl="0" indent="-171450" algn="l"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pPr>
                      <a:r>
                        <a:rPr lang="en-US" sz="1050" b="0" i="0" u="none" strike="noStrike" cap="none">
                          <a:solidFill>
                            <a:schemeClr val="tx1">
                              <a:lumMod val="50000"/>
                            </a:schemeClr>
                          </a:solidFill>
                          <a:latin typeface="+mn-lt"/>
                          <a:ea typeface="Calibri"/>
                          <a:cs typeface="Calibri"/>
                          <a:sym typeface="Calibri"/>
                        </a:rPr>
                        <a:t>Pharmacovigilance systems need strengthening, especially for</a:t>
                      </a:r>
                      <a:r>
                        <a:rPr lang="en-US" sz="1050" b="0" i="0" u="none" strike="noStrike" cap="none">
                          <a:solidFill>
                            <a:schemeClr val="tx1">
                              <a:lumMod val="50000"/>
                            </a:schemeClr>
                          </a:solidFill>
                          <a:latin typeface="+mn-lt"/>
                          <a:ea typeface="Calibri"/>
                          <a:cs typeface="Calibri"/>
                        </a:rPr>
                        <a:t> the integration of the new prevention methods that are long-acting and have the potential for different adverse effects.</a:t>
                      </a:r>
                      <a:endParaRPr lang="en-US">
                        <a:sym typeface="Calibri"/>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solidFill>
                        <a:srgbClr val="B7CAD2"/>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32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100"/>
                        <a:buFont typeface="Arial"/>
                        <a:buNone/>
                      </a:pPr>
                      <a:endParaRPr sz="1050" b="0" i="0" u="none" strike="noStrike" cap="none">
                        <a:solidFill>
                          <a:srgbClr val="353535"/>
                        </a:solidFill>
                        <a:latin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28575" cap="flat" cmpd="sng" algn="ctr">
                      <a:solidFill>
                        <a:srgbClr val="FFFFFF"/>
                      </a:solidFill>
                      <a:prstDash val="solid"/>
                      <a:round/>
                      <a:headEnd type="none" w="sm" len="sm"/>
                      <a:tailEnd type="none" w="sm" len="sm"/>
                    </a:lnT>
                    <a:lnB w="28575" cap="flat" cmpd="sng" algn="ctr">
                      <a:solidFill>
                        <a:srgbClr val="FFFFFF"/>
                      </a:solidFill>
                      <a:prstDash val="solid"/>
                      <a:round/>
                      <a:headEnd type="none" w="sm" len="sm"/>
                      <a:tailEnd type="none" w="sm" len="sm"/>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1100"/>
                        <a:buFont typeface="Arial"/>
                        <a:buNone/>
                      </a:pPr>
                      <a:r>
                        <a:rPr lang="en-US" sz="1050" b="0" i="0" u="none" strike="noStrike" cap="none">
                          <a:solidFill>
                            <a:schemeClr val="tx1">
                              <a:lumMod val="50000"/>
                            </a:schemeClr>
                          </a:solidFill>
                          <a:latin typeface="Calibri"/>
                          <a:ea typeface="Calibri"/>
                          <a:cs typeface="Calibri"/>
                          <a:sym typeface="Calibri"/>
                        </a:rPr>
                        <a:t>Conduct </a:t>
                      </a:r>
                      <a:r>
                        <a:rPr lang="en-US" sz="1050" b="1" i="0" u="none" strike="noStrike" cap="none">
                          <a:solidFill>
                            <a:schemeClr val="tx1">
                              <a:lumMod val="50000"/>
                            </a:schemeClr>
                          </a:solidFill>
                          <a:latin typeface="Calibri"/>
                          <a:ea typeface="Calibri"/>
                          <a:cs typeface="Calibri"/>
                          <a:sym typeface="Calibri"/>
                        </a:rPr>
                        <a:t>implementation science </a:t>
                      </a:r>
                      <a:r>
                        <a:rPr lang="en-US" sz="1050" b="0" i="0" u="none" strike="noStrike" cap="none">
                          <a:solidFill>
                            <a:schemeClr val="tx1">
                              <a:lumMod val="50000"/>
                            </a:schemeClr>
                          </a:solidFill>
                          <a:latin typeface="Calibri"/>
                          <a:ea typeface="Calibri"/>
                          <a:cs typeface="Calibri"/>
                          <a:sym typeface="Calibri"/>
                        </a:rPr>
                        <a:t>research to inform policy and scale-up.</a:t>
                      </a:r>
                      <a:endParaRPr lang="en-US" sz="1050">
                        <a:solidFill>
                          <a:schemeClr val="tx1">
                            <a:lumMod val="50000"/>
                          </a:schemeClr>
                        </a:solidFill>
                      </a:endParaRPr>
                    </a:p>
                  </a:txBody>
                  <a:tcPr marL="91450" marR="9525" marT="9525" marB="0" anchor="ctr">
                    <a:lnL w="9525" cap="flat" cmpd="sng" algn="ctr">
                      <a:solidFill>
                        <a:srgbClr val="000000">
                          <a:alpha val="0"/>
                        </a:srgbClr>
                      </a:solidFill>
                      <a:prstDash val="solid"/>
                      <a:round/>
                      <a:headEnd type="none" w="sm" len="sm"/>
                      <a:tailEnd type="none" w="sm" len="sm"/>
                    </a:lnL>
                    <a:lnR w="12700" cap="flat" cmpd="sng" algn="ctr">
                      <a:solidFill>
                        <a:srgbClr val="B7CAD2"/>
                      </a:solidFill>
                      <a:prstDash val="solid"/>
                      <a:round/>
                      <a:headEnd type="none" w="sm" len="sm"/>
                      <a:tailEnd type="none" w="sm" len="sm"/>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050" b="0" i="0" u="none" strike="noStrike" cap="none">
                          <a:solidFill>
                            <a:schemeClr val="tx1">
                              <a:lumMod val="50000"/>
                            </a:schemeClr>
                          </a:solidFill>
                          <a:latin typeface="Calibri"/>
                          <a:ea typeface="Calibri"/>
                          <a:cs typeface="Calibri"/>
                          <a:sym typeface="Calibri"/>
                        </a:rPr>
                        <a:t>Implementation studies were conducted for oral PrEP and greatly informed integration and rollout of PrEP as an HIV prevention method in Nigeria. </a:t>
                      </a:r>
                    </a:p>
                  </a:txBody>
                  <a:tcPr marL="45725" marR="9525" marT="9525" marB="0">
                    <a:lnL w="12700" cap="flat" cmpd="sng" algn="ctr">
                      <a:solidFill>
                        <a:srgbClr val="B7CAD2"/>
                      </a:solidFill>
                      <a:prstDash val="solid"/>
                      <a:round/>
                      <a:headEnd type="none" w="sm" len="sm"/>
                      <a:tailEnd type="none" w="sm" len="sm"/>
                    </a:lnL>
                    <a:lnR w="12700" cap="flat" cmpd="sng" algn="ctr">
                      <a:solidFill>
                        <a:srgbClr val="AAC1CA"/>
                      </a:solid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sz="1050" b="0" i="0">
                          <a:solidFill>
                            <a:schemeClr val="tx1">
                              <a:lumMod val="50000"/>
                            </a:schemeClr>
                          </a:solidFill>
                          <a:effectLst/>
                          <a:latin typeface="Calibri" panose="020F0502020204030204" pitchFamily="34" charset="0"/>
                          <a:cs typeface="Calibri" panose="020F0502020204030204" pitchFamily="34" charset="0"/>
                        </a:rPr>
                        <a:t>Government stakeholders note that the focus will be on implementation, not piloting. They recommend that the products be introduced to the Nigerian market, with demonstration science to follow. </a:t>
                      </a:r>
                    </a:p>
                    <a:p>
                      <a:pPr marL="231775" marR="0" lvl="0" indent="-168275"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GB" sz="1050" b="0" i="0">
                          <a:solidFill>
                            <a:schemeClr val="tx1">
                              <a:lumMod val="50000"/>
                            </a:schemeClr>
                          </a:solidFill>
                          <a:effectLst/>
                          <a:latin typeface="Calibri" panose="020F0502020204030204" pitchFamily="34" charset="0"/>
                          <a:cs typeface="Calibri" panose="020F0502020204030204" pitchFamily="34" charset="0"/>
                        </a:rPr>
                        <a:t>There likely will not be a pilot study because efficacy has already been tested. Donor/technical coordination stakeholders echo this sentiment, noting that it may be difficult to get funding for pilot studies.</a:t>
                      </a:r>
                    </a:p>
                    <a:p>
                      <a:pPr marL="231775" marR="0" lvl="0" indent="-168275" algn="l" rtl="0">
                        <a:lnSpc>
                          <a:spcPct val="100000"/>
                        </a:lnSpc>
                        <a:spcBef>
                          <a:spcPts val="0"/>
                        </a:spcBef>
                        <a:spcAft>
                          <a:spcPts val="0"/>
                        </a:spcAft>
                        <a:buClr>
                          <a:srgbClr val="000000"/>
                        </a:buClr>
                        <a:buSzPts val="1100"/>
                        <a:buFont typeface="Arial" panose="020B0604020202020204" pitchFamily="34" charset="0"/>
                        <a:buChar char="•"/>
                        <a:tabLst/>
                      </a:pPr>
                      <a:endParaRPr lang="en-US" sz="1050" b="0" i="0" u="none" strike="noStrike" cap="none">
                        <a:solidFill>
                          <a:schemeClr val="tx1">
                            <a:lumMod val="50000"/>
                          </a:schemeClr>
                        </a:solidFill>
                        <a:latin typeface="Calibri"/>
                        <a:ea typeface="Calibri"/>
                        <a:cs typeface="Calibri"/>
                        <a:sym typeface="Calibri"/>
                      </a:endParaRPr>
                    </a:p>
                  </a:txBody>
                  <a:tcPr marL="45725" marR="9525" marT="9525" marB="0">
                    <a:lnL w="12700" cap="flat" cmpd="sng" algn="ctr">
                      <a:solidFill>
                        <a:srgbClr val="AAC1C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CAD2"/>
                      </a:solid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14413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4379-D985-4931-6FB9-A5FB9E804827}"/>
              </a:ext>
            </a:extLst>
          </p:cNvPr>
          <p:cNvSpPr>
            <a:spLocks noGrp="1"/>
          </p:cNvSpPr>
          <p:nvPr>
            <p:ph type="title"/>
          </p:nvPr>
        </p:nvSpPr>
        <p:spPr>
          <a:xfrm>
            <a:off x="0" y="190956"/>
            <a:ext cx="11947973" cy="1143000"/>
          </a:xfrm>
        </p:spPr>
        <p:txBody>
          <a:bodyPr/>
          <a:lstStyle/>
          <a:p>
            <a:r>
              <a:rPr lang="en-US">
                <a:latin typeface="Poppins SemiBold"/>
                <a:ea typeface="Roboto"/>
                <a:cs typeface="Poppins SemiBold"/>
              </a:rPr>
              <a:t>Key lessons learned for more expansive PrEP integration </a:t>
            </a:r>
            <a:endParaRPr lang="en-US"/>
          </a:p>
        </p:txBody>
      </p:sp>
      <p:sp>
        <p:nvSpPr>
          <p:cNvPr id="3" name="Speech Bubble: Rectangle with Corners Rounded 2">
            <a:extLst>
              <a:ext uri="{FF2B5EF4-FFF2-40B4-BE49-F238E27FC236}">
                <a16:creationId xmlns:a16="http://schemas.microsoft.com/office/drawing/2014/main" id="{3BB94E06-A4B7-5E41-04BE-B22600C48B01}"/>
              </a:ext>
            </a:extLst>
          </p:cNvPr>
          <p:cNvSpPr/>
          <p:nvPr/>
        </p:nvSpPr>
        <p:spPr>
          <a:xfrm>
            <a:off x="7182761" y="5687795"/>
            <a:ext cx="4514487" cy="89139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"Advocacy through social media mediums should be more emphasized, and more awareness should be created for Nigerian people on the new preventive methods."</a:t>
            </a:r>
            <a:endParaRPr lang="en-US" sz="1400">
              <a:cs typeface="Calibri"/>
            </a:endParaRPr>
          </a:p>
        </p:txBody>
      </p:sp>
      <p:sp>
        <p:nvSpPr>
          <p:cNvPr id="4" name="Speech Bubble: Rectangle with Corners Rounded 3">
            <a:extLst>
              <a:ext uri="{FF2B5EF4-FFF2-40B4-BE49-F238E27FC236}">
                <a16:creationId xmlns:a16="http://schemas.microsoft.com/office/drawing/2014/main" id="{D59E6A97-9CC9-B53D-BD1C-78A029784F8C}"/>
              </a:ext>
            </a:extLst>
          </p:cNvPr>
          <p:cNvSpPr/>
          <p:nvPr/>
        </p:nvSpPr>
        <p:spPr>
          <a:xfrm>
            <a:off x="7182757" y="2481645"/>
            <a:ext cx="4514490" cy="139460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"To reach more AGYW, consider the ethnic diversity and beliefs in certain areas in Nigeria to know the effective way to introduce the products. Consider using midwives, traditional birth attendants, concerts, and clubs to introduce these products or music apps on social media."</a:t>
            </a:r>
            <a:endParaRPr lang="en-US" sz="1400">
              <a:cs typeface="Calibri"/>
            </a:endParaRPr>
          </a:p>
        </p:txBody>
      </p:sp>
      <p:sp>
        <p:nvSpPr>
          <p:cNvPr id="5" name="Speech Bubble: Rectangle with Corners Rounded 4">
            <a:extLst>
              <a:ext uri="{FF2B5EF4-FFF2-40B4-BE49-F238E27FC236}">
                <a16:creationId xmlns:a16="http://schemas.microsoft.com/office/drawing/2014/main" id="{C08F00EC-C155-AB57-886F-9DEBC2422956}"/>
              </a:ext>
            </a:extLst>
          </p:cNvPr>
          <p:cNvSpPr/>
          <p:nvPr/>
        </p:nvSpPr>
        <p:spPr>
          <a:xfrm>
            <a:off x="7182756" y="1259567"/>
            <a:ext cx="4514488" cy="96328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"One thing that stood out for me was the collaborative process of developing the policy guidelines and framework for PrEP implementation — that helped quickly integrate PrEP into existing plans."</a:t>
            </a:r>
            <a:endParaRPr lang="en-US"/>
          </a:p>
        </p:txBody>
      </p:sp>
      <p:sp>
        <p:nvSpPr>
          <p:cNvPr id="6" name="TextBox 5">
            <a:extLst>
              <a:ext uri="{FF2B5EF4-FFF2-40B4-BE49-F238E27FC236}">
                <a16:creationId xmlns:a16="http://schemas.microsoft.com/office/drawing/2014/main" id="{50742FEE-B491-0398-35A4-6447E74CEDB8}"/>
              </a:ext>
            </a:extLst>
          </p:cNvPr>
          <p:cNvSpPr txBox="1"/>
          <p:nvPr/>
        </p:nvSpPr>
        <p:spPr>
          <a:xfrm>
            <a:off x="729102" y="1254973"/>
            <a:ext cx="622685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1600" b="1">
                <a:solidFill>
                  <a:schemeClr val="accent2"/>
                </a:solidFill>
                <a:cs typeface="Calibri"/>
              </a:rPr>
              <a:t>Ensure all stakeholders are involved and highly engaged from the outset, </a:t>
            </a:r>
            <a:r>
              <a:rPr lang="en-US" sz="1600">
                <a:cs typeface="Calibri"/>
              </a:rPr>
              <a:t>from the national to subnational level — particularly key government groups — for rapid integration into HIV policies and plans.</a:t>
            </a:r>
            <a:endParaRPr lang="en-US" sz="1600"/>
          </a:p>
          <a:p>
            <a:pPr marL="342900" indent="-342900">
              <a:buAutoNum type="arabicPeriod"/>
            </a:pPr>
            <a:endParaRPr lang="en-US" sz="1600">
              <a:cs typeface="Calibri"/>
            </a:endParaRPr>
          </a:p>
          <a:p>
            <a:pPr marL="342900" indent="-342900">
              <a:buAutoNum type="arabicPeriod"/>
            </a:pPr>
            <a:r>
              <a:rPr lang="en-US" sz="1600" b="1">
                <a:solidFill>
                  <a:schemeClr val="accent2"/>
                </a:solidFill>
                <a:ea typeface="+mn-lt"/>
                <a:cs typeface="+mn-lt"/>
              </a:rPr>
              <a:t>Conduct inclusive provider training </a:t>
            </a:r>
            <a:r>
              <a:rPr lang="en-US" sz="1600">
                <a:ea typeface="+mn-lt"/>
                <a:cs typeface="+mn-lt"/>
              </a:rPr>
              <a:t>early on for all the health care workers that will be involved in the scale-up.</a:t>
            </a:r>
          </a:p>
          <a:p>
            <a:pPr marL="342900" indent="-342900">
              <a:buAutoNum type="arabicPeriod"/>
            </a:pPr>
            <a:endParaRPr lang="en-US" sz="1600">
              <a:cs typeface="Calibri"/>
            </a:endParaRPr>
          </a:p>
          <a:p>
            <a:pPr marL="342900" indent="-342900">
              <a:buAutoNum type="arabicPeriod"/>
            </a:pPr>
            <a:r>
              <a:rPr lang="en-US" sz="1600" b="1">
                <a:solidFill>
                  <a:schemeClr val="accent2"/>
                </a:solidFill>
                <a:cs typeface="Calibri"/>
              </a:rPr>
              <a:t>Build on existing HIV prevention programs </a:t>
            </a:r>
            <a:r>
              <a:rPr lang="en-US" sz="1600">
                <a:cs typeface="Calibri"/>
              </a:rPr>
              <a:t>and explore pilots to </a:t>
            </a:r>
            <a:r>
              <a:rPr lang="en-US" sz="1600">
                <a:solidFill>
                  <a:schemeClr val="tx1">
                    <a:lumMod val="50000"/>
                  </a:schemeClr>
                </a:solidFill>
                <a:cs typeface="Calibri"/>
              </a:rPr>
              <a:t>reach </a:t>
            </a:r>
            <a:r>
              <a:rPr lang="en-US" sz="1600" b="1">
                <a:solidFill>
                  <a:schemeClr val="accent2"/>
                </a:solidFill>
                <a:cs typeface="Calibri"/>
              </a:rPr>
              <a:t>end users where they already are within communities</a:t>
            </a:r>
            <a:r>
              <a:rPr lang="en-US" sz="1600">
                <a:cs typeface="Calibri"/>
              </a:rPr>
              <a:t> — churches, schools, universities, community pharmacies, etc. —through more expansive programming outside of HIV facilities and KP-focused programs.</a:t>
            </a:r>
          </a:p>
          <a:p>
            <a:pPr marL="342900" indent="-342900">
              <a:buAutoNum type="arabicPeriod"/>
            </a:pPr>
            <a:endParaRPr lang="en-US" sz="1600">
              <a:cs typeface="Calibri"/>
            </a:endParaRPr>
          </a:p>
          <a:p>
            <a:pPr marL="342900" indent="-342900">
              <a:buAutoNum type="arabicPeriod"/>
            </a:pPr>
            <a:r>
              <a:rPr lang="en-US" sz="1600" b="1">
                <a:solidFill>
                  <a:schemeClr val="accent2"/>
                </a:solidFill>
                <a:cs typeface="Calibri"/>
              </a:rPr>
              <a:t>Engage communities early </a:t>
            </a:r>
            <a:r>
              <a:rPr lang="en-US" sz="1600">
                <a:cs typeface="Calibri"/>
              </a:rPr>
              <a:t>in the planning process through key influencer groups such as religious and KP leaders — from a range of ethnic diversity and belief systems — to ensure successful demand generation strategies.</a:t>
            </a:r>
          </a:p>
          <a:p>
            <a:pPr marL="342900" indent="-342900">
              <a:buAutoNum type="arabicPeriod"/>
            </a:pPr>
            <a:endParaRPr lang="en-US" sz="1600">
              <a:cs typeface="Calibri"/>
            </a:endParaRPr>
          </a:p>
          <a:p>
            <a:pPr marL="342900" indent="-342900">
              <a:buAutoNum type="arabicPeriod"/>
            </a:pPr>
            <a:r>
              <a:rPr lang="en-US" sz="1600" b="1">
                <a:solidFill>
                  <a:schemeClr val="accent2"/>
                </a:solidFill>
                <a:cs typeface="Calibri"/>
              </a:rPr>
              <a:t>Sensitize the mass population</a:t>
            </a:r>
            <a:r>
              <a:rPr lang="en-US" sz="1600">
                <a:cs typeface="Calibri"/>
              </a:rPr>
              <a:t> through public education and social media awareness campaigns on the new HIV prevention methods.</a:t>
            </a:r>
          </a:p>
        </p:txBody>
      </p:sp>
      <p:sp>
        <p:nvSpPr>
          <p:cNvPr id="7" name="Speech Bubble: Rectangle with Corners Rounded 6">
            <a:extLst>
              <a:ext uri="{FF2B5EF4-FFF2-40B4-BE49-F238E27FC236}">
                <a16:creationId xmlns:a16="http://schemas.microsoft.com/office/drawing/2014/main" id="{0C910B17-E95E-0E74-B431-E625ABEA1071}"/>
              </a:ext>
            </a:extLst>
          </p:cNvPr>
          <p:cNvSpPr/>
          <p:nvPr/>
        </p:nvSpPr>
        <p:spPr>
          <a:xfrm>
            <a:off x="7181629" y="4142652"/>
            <a:ext cx="4514490" cy="129396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ea typeface="+mn-lt"/>
                <a:cs typeface="+mn-lt"/>
              </a:rPr>
              <a:t>"PrEP rollout was just centered on key populations, excluding other potential PrEP users like people in serodifferent relationships, which exposed adolescents and young women. We need to think of more programming in communities outside of the HIV programming." </a:t>
            </a:r>
            <a:endParaRPr lang="en-US" sz="1400">
              <a:cs typeface="Calibri"/>
            </a:endParaRPr>
          </a:p>
        </p:txBody>
      </p:sp>
      <p:sp>
        <p:nvSpPr>
          <p:cNvPr id="10" name="Google Shape;97;p3">
            <a:extLst>
              <a:ext uri="{FF2B5EF4-FFF2-40B4-BE49-F238E27FC236}">
                <a16:creationId xmlns:a16="http://schemas.microsoft.com/office/drawing/2014/main" id="{42CB1B46-91BB-622A-7301-A61EBD2DC209}"/>
              </a:ext>
            </a:extLst>
          </p:cNvPr>
          <p:cNvSpPr txBox="1"/>
          <p:nvPr/>
        </p:nvSpPr>
        <p:spPr>
          <a:xfrm>
            <a:off x="728626" y="6573330"/>
            <a:ext cx="5930461" cy="500330"/>
          </a:xfrm>
          <a:prstGeom prst="rect">
            <a:avLst/>
          </a:prstGeom>
          <a:noFill/>
          <a:ln>
            <a:noFill/>
          </a:ln>
        </p:spPr>
        <p:txBody>
          <a:bodyPr spcFirstLastPara="1" wrap="square" lIns="91425" tIns="91425" rIns="91425" bIns="91425" anchor="t" anchorCtr="0">
            <a:noAutofit/>
          </a:bodyPr>
          <a:lstStyle/>
          <a:p>
            <a:pPr>
              <a:buClr>
                <a:srgbClr val="000000"/>
              </a:buClr>
              <a:buSzPts val="1000"/>
            </a:pPr>
            <a:r>
              <a:rPr lang="en-US" sz="1000" b="0" u="none" strike="noStrike" cap="none">
                <a:solidFill>
                  <a:schemeClr val="tx1">
                    <a:lumMod val="50000"/>
                  </a:schemeClr>
                </a:solidFill>
                <a:latin typeface="Arial"/>
                <a:ea typeface="Arial"/>
                <a:cs typeface="Arial"/>
                <a:sym typeface="Arial"/>
              </a:rPr>
              <a:t>Source: </a:t>
            </a:r>
            <a:r>
              <a:rPr lang="en-US" sz="1000">
                <a:solidFill>
                  <a:schemeClr val="tx1">
                    <a:lumMod val="50000"/>
                  </a:schemeClr>
                </a:solidFill>
                <a:latin typeface="Arial"/>
                <a:ea typeface="Arial"/>
                <a:cs typeface="Arial"/>
                <a:sym typeface="Arial"/>
              </a:rPr>
              <a:t>Survey findings from training of trainers conducted by MOSAIC in July 2022.</a:t>
            </a:r>
            <a:endParaRPr lang="en-US" sz="1000" b="0" u="none" strike="noStrike" cap="none">
              <a:solidFill>
                <a:schemeClr val="tx1">
                  <a:lumMod val="50000"/>
                </a:schemeClr>
              </a:solidFill>
              <a:latin typeface="Calibri"/>
              <a:ea typeface="Arial"/>
              <a:cs typeface="Calibri"/>
            </a:endParaRPr>
          </a:p>
        </p:txBody>
      </p:sp>
    </p:spTree>
    <p:extLst>
      <p:ext uri="{BB962C8B-B14F-4D97-AF65-F5344CB8AC3E}">
        <p14:creationId xmlns:p14="http://schemas.microsoft.com/office/powerpoint/2010/main" val="361553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06F94A-A364-9B45-9C33-9D4C77443500}"/>
              </a:ext>
            </a:extLst>
          </p:cNvPr>
          <p:cNvSpPr txBox="1"/>
          <p:nvPr/>
        </p:nvSpPr>
        <p:spPr>
          <a:xfrm>
            <a:off x="562769" y="2520242"/>
            <a:ext cx="10809276"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Current situation of HIV prevention </a:t>
            </a:r>
          </a:p>
        </p:txBody>
      </p:sp>
      <p:sp>
        <p:nvSpPr>
          <p:cNvPr id="5" name="TextBox 4">
            <a:extLst>
              <a:ext uri="{FF2B5EF4-FFF2-40B4-BE49-F238E27FC236}">
                <a16:creationId xmlns:a16="http://schemas.microsoft.com/office/drawing/2014/main" id="{2AFF4ABD-C634-6C47-AB12-2760A9488914}"/>
              </a:ext>
            </a:extLst>
          </p:cNvPr>
          <p:cNvSpPr txBox="1"/>
          <p:nvPr/>
        </p:nvSpPr>
        <p:spPr>
          <a:xfrm>
            <a:off x="562768" y="3683138"/>
            <a:ext cx="11213595"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Preliminary findings for PrEP introduction planning</a:t>
            </a:r>
          </a:p>
        </p:txBody>
      </p:sp>
      <p:sp>
        <p:nvSpPr>
          <p:cNvPr id="6" name="TextBox 5">
            <a:extLst>
              <a:ext uri="{FF2B5EF4-FFF2-40B4-BE49-F238E27FC236}">
                <a16:creationId xmlns:a16="http://schemas.microsoft.com/office/drawing/2014/main" id="{62EFB950-A120-4C4A-9A6C-F65E2D361958}"/>
              </a:ext>
            </a:extLst>
          </p:cNvPr>
          <p:cNvSpPr txBox="1"/>
          <p:nvPr/>
        </p:nvSpPr>
        <p:spPr>
          <a:xfrm>
            <a:off x="562769" y="4846032"/>
            <a:ext cx="6596743" cy="584775"/>
          </a:xfrm>
          <a:prstGeom prst="rect">
            <a:avLst/>
          </a:prstGeom>
          <a:noFill/>
        </p:spPr>
        <p:txBody>
          <a:bodyPr wrap="square" rtlCol="0">
            <a:spAutoFit/>
          </a:bodyPr>
          <a:lstStyle/>
          <a:p>
            <a:r>
              <a:rPr lang="en-CH" sz="3200" b="1">
                <a:solidFill>
                  <a:schemeClr val="bg1"/>
                </a:solidFill>
                <a:latin typeface="Poppins" pitchFamily="2" charset="77"/>
                <a:cs typeface="Poppins" pitchFamily="2" charset="77"/>
              </a:rPr>
              <a:t>Sources and notes</a:t>
            </a:r>
          </a:p>
        </p:txBody>
      </p:sp>
      <p:sp>
        <p:nvSpPr>
          <p:cNvPr id="8" name="Chord 7">
            <a:extLst>
              <a:ext uri="{FF2B5EF4-FFF2-40B4-BE49-F238E27FC236}">
                <a16:creationId xmlns:a16="http://schemas.microsoft.com/office/drawing/2014/main" id="{1AF80069-DABF-B641-80B0-7EA3B0972225}"/>
              </a:ext>
            </a:extLst>
          </p:cNvPr>
          <p:cNvSpPr/>
          <p:nvPr/>
        </p:nvSpPr>
        <p:spPr>
          <a:xfrm rot="10800000">
            <a:off x="-290255" y="4695300"/>
            <a:ext cx="580510" cy="842294"/>
          </a:xfrm>
          <a:prstGeom prst="chord">
            <a:avLst>
              <a:gd name="adj1" fmla="val 5402243"/>
              <a:gd name="adj2" fmla="val 162248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99894DD0-D956-FD4B-8054-7DFBADDEC1A4}"/>
              </a:ext>
            </a:extLst>
          </p:cNvPr>
          <p:cNvSpPr txBox="1"/>
          <p:nvPr/>
        </p:nvSpPr>
        <p:spPr>
          <a:xfrm>
            <a:off x="562769" y="1482922"/>
            <a:ext cx="6596743"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MOSAIC project overview</a:t>
            </a:r>
          </a:p>
        </p:txBody>
      </p:sp>
    </p:spTree>
    <p:extLst>
      <p:ext uri="{BB962C8B-B14F-4D97-AF65-F5344CB8AC3E}">
        <p14:creationId xmlns:p14="http://schemas.microsoft.com/office/powerpoint/2010/main" val="127494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794C-E389-4B41-8A77-234EDF0BBE59}"/>
              </a:ext>
            </a:extLst>
          </p:cNvPr>
          <p:cNvSpPr>
            <a:spLocks noGrp="1"/>
          </p:cNvSpPr>
          <p:nvPr>
            <p:ph type="title"/>
          </p:nvPr>
        </p:nvSpPr>
        <p:spPr/>
        <p:txBody>
          <a:bodyPr/>
          <a:lstStyle/>
          <a:p>
            <a:r>
              <a:rPr lang="en-CH"/>
              <a:t>Key stakeholders interviewed</a:t>
            </a:r>
          </a:p>
        </p:txBody>
      </p:sp>
      <p:graphicFrame>
        <p:nvGraphicFramePr>
          <p:cNvPr id="5" name="Google Shape;515;p45">
            <a:extLst>
              <a:ext uri="{FF2B5EF4-FFF2-40B4-BE49-F238E27FC236}">
                <a16:creationId xmlns:a16="http://schemas.microsoft.com/office/drawing/2014/main" id="{13C74BDE-13B3-124D-BE21-C03354C555B0}"/>
              </a:ext>
            </a:extLst>
          </p:cNvPr>
          <p:cNvGraphicFramePr/>
          <p:nvPr>
            <p:extLst>
              <p:ext uri="{D42A27DB-BD31-4B8C-83A1-F6EECF244321}">
                <p14:modId xmlns:p14="http://schemas.microsoft.com/office/powerpoint/2010/main" val="803105724"/>
              </p:ext>
            </p:extLst>
          </p:nvPr>
        </p:nvGraphicFramePr>
        <p:xfrm>
          <a:off x="273538" y="1211384"/>
          <a:ext cx="10736332" cy="5604637"/>
        </p:xfrm>
        <a:graphic>
          <a:graphicData uri="http://schemas.openxmlformats.org/drawingml/2006/table">
            <a:tbl>
              <a:tblPr>
                <a:noFill/>
              </a:tblPr>
              <a:tblGrid>
                <a:gridCol w="4090936">
                  <a:extLst>
                    <a:ext uri="{9D8B030D-6E8A-4147-A177-3AD203B41FA5}">
                      <a16:colId xmlns:a16="http://schemas.microsoft.com/office/drawing/2014/main" val="20000"/>
                    </a:ext>
                  </a:extLst>
                </a:gridCol>
                <a:gridCol w="6645396">
                  <a:extLst>
                    <a:ext uri="{9D8B030D-6E8A-4147-A177-3AD203B41FA5}">
                      <a16:colId xmlns:a16="http://schemas.microsoft.com/office/drawing/2014/main" val="4110226732"/>
                    </a:ext>
                  </a:extLst>
                </a:gridCol>
              </a:tblGrid>
              <a:tr h="221320">
                <a:tc>
                  <a:txBody>
                    <a:bodyPr/>
                    <a:lstStyle/>
                    <a:p>
                      <a:pPr marL="0" marR="0" lvl="0" indent="0" algn="l" rtl="0">
                        <a:lnSpc>
                          <a:spcPct val="100000"/>
                        </a:lnSpc>
                        <a:spcBef>
                          <a:spcPts val="0"/>
                        </a:spcBef>
                        <a:spcAft>
                          <a:spcPts val="0"/>
                        </a:spcAft>
                        <a:buClr>
                          <a:srgbClr val="000000"/>
                        </a:buClr>
                        <a:buSzPts val="1300"/>
                        <a:buFont typeface="Arial"/>
                        <a:buNone/>
                      </a:pPr>
                      <a:r>
                        <a:rPr lang="en-US" sz="1200" b="1" i="0" u="none" strike="noStrike" cap="none" noProof="0">
                          <a:solidFill>
                            <a:schemeClr val="bg1"/>
                          </a:solidFill>
                          <a:latin typeface="+mn-lt"/>
                          <a:cs typeface="Calibri"/>
                          <a:sym typeface="Calibri"/>
                        </a:rPr>
                        <a:t>Organization</a:t>
                      </a:r>
                      <a:endParaRPr lang="en-US" sz="1200" b="1" i="0" u="none" strike="noStrike" cap="none" noProof="0">
                        <a:solidFill>
                          <a:schemeClr val="bg1"/>
                        </a:solidFill>
                        <a:latin typeface="+mn-lt"/>
                        <a:cs typeface="Calibri"/>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solidFill>
                        <a:schemeClr val="tx1"/>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200" b="1" i="0" u="none" strike="noStrike" cap="none" noProof="0">
                          <a:solidFill>
                            <a:schemeClr val="bg1"/>
                          </a:solidFill>
                          <a:latin typeface="+mn-lt"/>
                          <a:cs typeface="Calibri"/>
                          <a:sym typeface="Arial"/>
                        </a:rPr>
                        <a:t>Individuals</a:t>
                      </a:r>
                    </a:p>
                  </a:txBody>
                  <a:tcPr marL="133275" marR="133275" marT="45725" marB="45725" anchor="ctr">
                    <a:lnL w="28575" cap="flat" cmpd="sng" algn="ctr">
                      <a:solidFill>
                        <a:srgbClr val="FFFFFF"/>
                      </a:solidFill>
                      <a:prstDash val="solid"/>
                      <a:round/>
                      <a:headEnd type="none" w="med" len="med"/>
                      <a:tailEnd type="none" w="med" len="med"/>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53607">
                <a:tc>
                  <a:txBody>
                    <a:bodyPr/>
                    <a:lstStyle/>
                    <a:p>
                      <a:pPr lvl="0" algn="l">
                        <a:lnSpc>
                          <a:spcPct val="100000"/>
                        </a:lnSpc>
                        <a:spcBef>
                          <a:spcPts val="0"/>
                        </a:spcBef>
                        <a:spcAft>
                          <a:spcPts val="0"/>
                        </a:spcAft>
                        <a:buNone/>
                      </a:pPr>
                      <a:r>
                        <a:rPr lang="en-US" sz="1000" b="0" i="0" u="none" strike="noStrike" cap="none" noProof="0">
                          <a:solidFill>
                            <a:schemeClr val="tx1">
                              <a:lumMod val="50000"/>
                            </a:schemeClr>
                          </a:solidFill>
                        </a:rPr>
                        <a:t>National AIDS and STI Control Program (NASCP)</a:t>
                      </a:r>
                      <a:endParaRPr lang="en-US" sz="1000">
                        <a:solidFill>
                          <a:schemeClr val="tx1">
                            <a:lumMod val="50000"/>
                          </a:schemeClr>
                        </a:solidFill>
                      </a:endParaRPr>
                    </a:p>
                  </a:txBody>
                  <a:tcPr marL="133275" marR="133275" marT="45725" marB="45725"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a:lnSpc>
                          <a:spcPct val="100000"/>
                        </a:lnSpc>
                        <a:spcBef>
                          <a:spcPts val="0"/>
                        </a:spcBef>
                        <a:spcAft>
                          <a:spcPts val="0"/>
                        </a:spcAft>
                        <a:buNone/>
                      </a:pPr>
                      <a:r>
                        <a:rPr lang="en-US" sz="1000" b="0" i="0" u="none" strike="noStrike" cap="none" noProof="0">
                          <a:solidFill>
                            <a:schemeClr val="tx1">
                              <a:lumMod val="50000"/>
                            </a:schemeClr>
                          </a:solidFill>
                        </a:rPr>
                        <a:t>Dr. </a:t>
                      </a:r>
                      <a:r>
                        <a:rPr lang="en-US" sz="1000" b="0" i="0" u="none" strike="noStrike" cap="none" noProof="0" err="1">
                          <a:solidFill>
                            <a:schemeClr val="tx1">
                              <a:lumMod val="50000"/>
                            </a:schemeClr>
                          </a:solidFill>
                        </a:rPr>
                        <a:t>Akudo</a:t>
                      </a:r>
                      <a:r>
                        <a:rPr lang="en-US" sz="1000" b="0" i="0" u="none" strike="noStrike" cap="none" noProof="0">
                          <a:solidFill>
                            <a:schemeClr val="tx1">
                              <a:lumMod val="50000"/>
                            </a:schemeClr>
                          </a:solidFill>
                        </a:rPr>
                        <a:t> Ikpeazu (National Coordinator)</a:t>
                      </a:r>
                    </a:p>
                    <a:p>
                      <a:pPr lvl="0" algn="l">
                        <a:lnSpc>
                          <a:spcPct val="100000"/>
                        </a:lnSpc>
                        <a:spcBef>
                          <a:spcPts val="0"/>
                        </a:spcBef>
                        <a:spcAft>
                          <a:spcPts val="0"/>
                        </a:spcAft>
                        <a:buNone/>
                      </a:pPr>
                      <a:r>
                        <a:rPr lang="en-US" sz="1000" b="0" i="0" u="none" strike="noStrike" cap="none" noProof="0">
                          <a:solidFill>
                            <a:schemeClr val="tx1">
                              <a:lumMod val="50000"/>
                            </a:schemeClr>
                          </a:solidFill>
                          <a:latin typeface="Calibri"/>
                        </a:rPr>
                        <a:t>Dr. </a:t>
                      </a:r>
                      <a:r>
                        <a:rPr lang="en-US" sz="1000" b="0" i="0" u="none" strike="noStrike" cap="none" noProof="0" err="1">
                          <a:solidFill>
                            <a:schemeClr val="tx1">
                              <a:lumMod val="50000"/>
                            </a:schemeClr>
                          </a:solidFill>
                          <a:latin typeface="Calibri"/>
                        </a:rPr>
                        <a:t>Adebobola</a:t>
                      </a:r>
                      <a:r>
                        <a:rPr lang="en-US" sz="1000" b="0" i="0" u="none" strike="noStrike" cap="none" noProof="0">
                          <a:solidFill>
                            <a:schemeClr val="tx1">
                              <a:lumMod val="50000"/>
                            </a:schemeClr>
                          </a:solidFill>
                          <a:latin typeface="Calibri"/>
                        </a:rPr>
                        <a:t> </a:t>
                      </a:r>
                      <a:r>
                        <a:rPr lang="en-US" sz="1000" b="0" i="0" u="none" strike="noStrike" cap="none" noProof="0" err="1">
                          <a:solidFill>
                            <a:schemeClr val="tx1">
                              <a:lumMod val="50000"/>
                            </a:schemeClr>
                          </a:solidFill>
                          <a:latin typeface="Calibri"/>
                        </a:rPr>
                        <a:t>Bashorun</a:t>
                      </a:r>
                      <a:r>
                        <a:rPr lang="en-US" sz="1000" b="0" i="0" u="none" strike="noStrike" cap="none" noProof="0">
                          <a:solidFill>
                            <a:schemeClr val="tx1">
                              <a:lumMod val="50000"/>
                            </a:schemeClr>
                          </a:solidFill>
                          <a:latin typeface="Calibri"/>
                        </a:rPr>
                        <a:t> (Director and Head of HIV strategic Information)</a:t>
                      </a:r>
                      <a:endParaRPr lang="en-US" sz="1000" b="0" i="0" u="none" strike="noStrike" cap="none" noProof="0">
                        <a:latin typeface="Calibri"/>
                      </a:endParaRPr>
                    </a:p>
                    <a:p>
                      <a:pPr lvl="0" algn="l">
                        <a:lnSpc>
                          <a:spcPct val="100000"/>
                        </a:lnSpc>
                        <a:spcBef>
                          <a:spcPts val="0"/>
                        </a:spcBef>
                        <a:spcAft>
                          <a:spcPts val="0"/>
                        </a:spcAft>
                        <a:buNone/>
                      </a:pPr>
                      <a:r>
                        <a:rPr lang="en-US" sz="1000" b="0" i="0" u="none" strike="noStrike" cap="none" noProof="0">
                          <a:solidFill>
                            <a:schemeClr val="tx1">
                              <a:lumMod val="50000"/>
                            </a:schemeClr>
                          </a:solidFill>
                          <a:latin typeface="Calibri"/>
                        </a:rPr>
                        <a:t>Mrs. </a:t>
                      </a:r>
                      <a:r>
                        <a:rPr lang="en-US" sz="1000" b="0" i="0" u="none" strike="noStrike" cap="none" noProof="0" err="1">
                          <a:solidFill>
                            <a:schemeClr val="tx1">
                              <a:lumMod val="50000"/>
                            </a:schemeClr>
                          </a:solidFill>
                          <a:latin typeface="Calibri"/>
                        </a:rPr>
                        <a:t>Omolabake</a:t>
                      </a:r>
                      <a:r>
                        <a:rPr lang="en-US" sz="1000" b="0" i="0" u="none" strike="noStrike" cap="none" noProof="0">
                          <a:solidFill>
                            <a:schemeClr val="tx1">
                              <a:lumMod val="50000"/>
                            </a:schemeClr>
                          </a:solidFill>
                          <a:latin typeface="Calibri"/>
                        </a:rPr>
                        <a:t> Ekundayo (PrEP M&amp;E focal person)</a:t>
                      </a:r>
                      <a:endParaRPr lang="en-US" sz="1000" b="0" i="0" u="none" strike="noStrike" cap="none" noProof="0">
                        <a:latin typeface="Calibri"/>
                      </a:endParaRPr>
                    </a:p>
                    <a:p>
                      <a:pPr lvl="0" algn="l">
                        <a:lnSpc>
                          <a:spcPct val="100000"/>
                        </a:lnSpc>
                        <a:spcBef>
                          <a:spcPts val="0"/>
                        </a:spcBef>
                        <a:spcAft>
                          <a:spcPts val="0"/>
                        </a:spcAft>
                        <a:buNone/>
                      </a:pPr>
                      <a:r>
                        <a:rPr lang="en-US" sz="1000" b="0" i="0" u="none" strike="noStrike" cap="none" noProof="0">
                          <a:solidFill>
                            <a:schemeClr val="tx1">
                              <a:lumMod val="50000"/>
                            </a:schemeClr>
                          </a:solidFill>
                          <a:latin typeface="Calibri"/>
                        </a:rPr>
                        <a:t>Dr. Chukwukaodinaka Nwakaego (Head of Prevention at NASCP)</a:t>
                      </a:r>
                      <a:endParaRPr lang="en-US" sz="1000" b="0" i="0" u="none" strike="noStrike" cap="none" noProof="0">
                        <a:latin typeface="Calibri"/>
                      </a:endParaRPr>
                    </a:p>
                  </a:txBody>
                  <a:tcPr marL="133275" marR="133275" marT="45725" marB="45725"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1053623"/>
                  </a:ext>
                </a:extLst>
              </a:tr>
              <a:tr h="319680">
                <a:tc>
                  <a:txBody>
                    <a:bodyPr/>
                    <a:lstStyle/>
                    <a:p>
                      <a:pPr marL="0" marR="0" lvl="0" indent="0" algn="l">
                        <a:lnSpc>
                          <a:spcPct val="100000"/>
                        </a:lnSpc>
                        <a:spcBef>
                          <a:spcPts val="0"/>
                        </a:spcBef>
                        <a:spcAft>
                          <a:spcPts val="0"/>
                        </a:spcAft>
                        <a:buNone/>
                      </a:pPr>
                      <a:r>
                        <a:rPr lang="en-US" sz="1000" b="0" i="0" u="none" strike="noStrike" noProof="0">
                          <a:solidFill>
                            <a:schemeClr val="tx1">
                              <a:lumMod val="50000"/>
                            </a:schemeClr>
                          </a:solidFill>
                        </a:rPr>
                        <a:t>National Agency for the Control of AIDS (NACA)</a:t>
                      </a:r>
                      <a:endParaRPr lang="en-US" sz="1000">
                        <a:solidFill>
                          <a:schemeClr val="tx1">
                            <a:lumMod val="50000"/>
                          </a:schemeClr>
                        </a:solidFill>
                      </a:endParaRPr>
                    </a:p>
                  </a:txBody>
                  <a:tcPr marL="133275" marR="133275" marT="45725" marB="45725"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a:lnSpc>
                          <a:spcPct val="100000"/>
                        </a:lnSpc>
                        <a:spcBef>
                          <a:spcPts val="0"/>
                        </a:spcBef>
                        <a:spcAft>
                          <a:spcPts val="0"/>
                        </a:spcAft>
                        <a:buNone/>
                      </a:pPr>
                      <a:r>
                        <a:rPr lang="en-US" sz="1000" b="0" i="0" u="none" strike="noStrike" noProof="0">
                          <a:solidFill>
                            <a:schemeClr val="tx1">
                              <a:lumMod val="50000"/>
                            </a:schemeClr>
                          </a:solidFill>
                        </a:rPr>
                        <a:t>Dr. Daniel Ndukwe (Deputy Director), Mrs. Ezinne Okey-Uchendu (Assistant Director) , and Dr. Yewande </a:t>
                      </a:r>
                      <a:r>
                        <a:rPr lang="en-US" sz="1000" b="0" i="0" u="none" strike="noStrike" noProof="0" err="1">
                          <a:solidFill>
                            <a:schemeClr val="tx1">
                              <a:lumMod val="50000"/>
                            </a:schemeClr>
                          </a:solidFill>
                        </a:rPr>
                        <a:t>Olaiya</a:t>
                      </a:r>
                      <a:r>
                        <a:rPr lang="en-US" sz="1000" b="0" i="0" u="none" strike="noStrike" noProof="0">
                          <a:solidFill>
                            <a:schemeClr val="tx1">
                              <a:lumMod val="50000"/>
                            </a:schemeClr>
                          </a:solidFill>
                        </a:rPr>
                        <a:t> (senior officer)</a:t>
                      </a:r>
                      <a:endParaRPr lang="en-US" sz="1000">
                        <a:solidFill>
                          <a:schemeClr val="tx1">
                            <a:lumMod val="50000"/>
                          </a:schemeClr>
                        </a:solidFill>
                      </a:endParaRPr>
                    </a:p>
                  </a:txBody>
                  <a:tcPr marL="133275" marR="133275" marT="45725" marB="45725"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624282"/>
                  </a:ext>
                </a:extLst>
              </a:tr>
              <a:tr h="196729">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Family Health Department: Federal Ministry of Health</a:t>
                      </a:r>
                      <a:endParaRPr lang="en-US" sz="1000">
                        <a:solidFill>
                          <a:schemeClr val="tx1">
                            <a:lumMod val="50000"/>
                          </a:schemeClr>
                        </a:solidFill>
                      </a:endParaRPr>
                    </a:p>
                  </a:txBody>
                  <a:tcPr marL="133275" marR="133275" marT="45725" marB="45725"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Dr. Salma </a:t>
                      </a:r>
                      <a:r>
                        <a:rPr lang="en-US" sz="1000" b="0" i="0" u="none" strike="noStrike" noProof="0" err="1">
                          <a:solidFill>
                            <a:schemeClr val="tx1">
                              <a:lumMod val="50000"/>
                            </a:schemeClr>
                          </a:solidFill>
                        </a:rPr>
                        <a:t>Kolo</a:t>
                      </a:r>
                      <a:r>
                        <a:rPr lang="en-US" sz="1000" b="0" i="0" u="none" strike="noStrike" noProof="0">
                          <a:solidFill>
                            <a:schemeClr val="tx1">
                              <a:lumMod val="50000"/>
                            </a:schemeClr>
                          </a:solidFill>
                        </a:rPr>
                        <a:t> (Director/Head Family Health Department</a:t>
                      </a:r>
                      <a:endParaRPr lang="en-US" sz="1000">
                        <a:solidFill>
                          <a:schemeClr val="tx1">
                            <a:lumMod val="50000"/>
                          </a:schemeClr>
                        </a:solidFill>
                      </a:endParaRPr>
                    </a:p>
                  </a:txBody>
                  <a:tcPr marL="133275" marR="133275" marT="45725" marB="45725"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805090"/>
                  </a:ext>
                </a:extLst>
              </a:tr>
              <a:tr h="196729">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Crown Agents</a:t>
                      </a:r>
                      <a:endParaRPr lang="en-US" sz="1000">
                        <a:solidFill>
                          <a:schemeClr val="tx1">
                            <a:lumMod val="50000"/>
                          </a:schemeClr>
                        </a:solidFill>
                      </a:endParaRPr>
                    </a:p>
                  </a:txBody>
                  <a:tcPr marL="133275" marR="133275" marT="45725" marB="45725"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cap="none" noProof="0" err="1">
                          <a:solidFill>
                            <a:schemeClr val="tx1">
                              <a:lumMod val="50000"/>
                            </a:schemeClr>
                          </a:solidFill>
                        </a:rPr>
                        <a:t>Nkiru</a:t>
                      </a:r>
                      <a:r>
                        <a:rPr lang="en-US" sz="1000" b="0" i="0" u="none" strike="noStrike" cap="none" noProof="0">
                          <a:solidFill>
                            <a:schemeClr val="tx1">
                              <a:lumMod val="50000"/>
                            </a:schemeClr>
                          </a:solidFill>
                        </a:rPr>
                        <a:t> </a:t>
                      </a:r>
                      <a:r>
                        <a:rPr lang="en-US" sz="1000" b="0" i="0" u="none" strike="noStrike" cap="none" noProof="0" err="1">
                          <a:solidFill>
                            <a:schemeClr val="tx1">
                              <a:lumMod val="50000"/>
                            </a:schemeClr>
                          </a:solidFill>
                        </a:rPr>
                        <a:t>Anonyuo</a:t>
                      </a:r>
                      <a:r>
                        <a:rPr lang="en-US" sz="1000" b="0" i="0" u="none" strike="noStrike" cap="none" noProof="0">
                          <a:solidFill>
                            <a:schemeClr val="tx1">
                              <a:lumMod val="50000"/>
                            </a:schemeClr>
                          </a:solidFill>
                        </a:rPr>
                        <a:t>    - (Project Director)</a:t>
                      </a:r>
                      <a:endParaRPr lang="en-US" sz="1000">
                        <a:solidFill>
                          <a:schemeClr val="tx1">
                            <a:lumMod val="50000"/>
                          </a:schemeClr>
                        </a:solidFill>
                      </a:endParaRPr>
                    </a:p>
                  </a:txBody>
                  <a:tcPr marL="133275" marR="133275" marT="45725" marB="45725"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623751"/>
                  </a:ext>
                </a:extLst>
              </a:tr>
              <a:tr h="319680">
                <a:tc>
                  <a:txBody>
                    <a:bodyPr/>
                    <a:lstStyle/>
                    <a:p>
                      <a:pPr marL="0" marR="0" lvl="0" indent="0" algn="l" rtl="0" eaLnBrk="1" fontAlgn="auto" latinLnBrk="0" hangingPunct="1">
                        <a:lnSpc>
                          <a:spcPct val="100000"/>
                        </a:lnSpc>
                        <a:spcBef>
                          <a:spcPts val="0"/>
                        </a:spcBef>
                        <a:spcAft>
                          <a:spcPts val="0"/>
                        </a:spcAft>
                        <a:buClr>
                          <a:srgbClr val="353535"/>
                        </a:buClr>
                        <a:buSzPts val="1100"/>
                        <a:buFont typeface="Calibri"/>
                        <a:buNone/>
                      </a:pPr>
                      <a:r>
                        <a:rPr lang="en-US" sz="1000" b="0" i="0" noProof="0">
                          <a:solidFill>
                            <a:schemeClr val="tx1">
                              <a:lumMod val="50000"/>
                            </a:schemeClr>
                          </a:solidFill>
                          <a:latin typeface="+mn-lt"/>
                          <a:cs typeface="Calibri Light"/>
                        </a:rPr>
                        <a:t>USAID Nigeria Mission</a:t>
                      </a:r>
                    </a:p>
                  </a:txBody>
                  <a:tcPr marL="133275" marR="133275" marT="45725" marB="45725"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Dr. Isa </a:t>
                      </a:r>
                      <a:r>
                        <a:rPr lang="en-US" sz="1000" b="0" i="0" u="none" strike="noStrike" noProof="0" err="1">
                          <a:solidFill>
                            <a:schemeClr val="tx1">
                              <a:lumMod val="50000"/>
                            </a:schemeClr>
                          </a:solidFill>
                        </a:rPr>
                        <a:t>Iyortim</a:t>
                      </a:r>
                      <a:r>
                        <a:rPr lang="en-US" sz="1000" b="0" i="0" u="none" strike="noStrike" noProof="0">
                          <a:solidFill>
                            <a:schemeClr val="tx1">
                              <a:lumMod val="50000"/>
                            </a:schemeClr>
                          </a:solidFill>
                        </a:rPr>
                        <a:t> (HIV Medical Prevention Manager)</a:t>
                      </a:r>
                    </a:p>
                    <a:p>
                      <a:pPr lvl="0" algn="l">
                        <a:lnSpc>
                          <a:spcPct val="100000"/>
                        </a:lnSpc>
                        <a:spcBef>
                          <a:spcPts val="0"/>
                        </a:spcBef>
                        <a:spcAft>
                          <a:spcPts val="0"/>
                        </a:spcAft>
                        <a:buNone/>
                      </a:pPr>
                      <a:r>
                        <a:rPr lang="en-US" sz="1000" b="0" i="0" u="none" strike="noStrike" noProof="0">
                          <a:solidFill>
                            <a:schemeClr val="tx1">
                              <a:lumMod val="50000"/>
                            </a:schemeClr>
                          </a:solidFill>
                          <a:latin typeface="Calibri"/>
                        </a:rPr>
                        <a:t>Dolapo </a:t>
                      </a:r>
                      <a:r>
                        <a:rPr lang="en-US" sz="1000" b="0" i="0" u="none" strike="noStrike" noProof="0">
                          <a:solidFill>
                            <a:schemeClr val="tx1">
                              <a:lumMod val="50000"/>
                            </a:schemeClr>
                          </a:solidFill>
                          <a:latin typeface="+mn-lt"/>
                        </a:rPr>
                        <a:t>Ogundehin (Project Management Specialist I Team Lead - Care &amp; Treatment)</a:t>
                      </a:r>
                      <a:endParaRPr lang="en-US" sz="1000" b="0" i="0" u="none" strike="noStrike" noProof="0">
                        <a:solidFill>
                          <a:schemeClr val="tx1">
                            <a:lumMod val="50000"/>
                          </a:schemeClr>
                        </a:solidFill>
                      </a:endParaRPr>
                    </a:p>
                  </a:txBody>
                  <a:tcPr marL="133275" marR="133275" marT="45725" marB="45725"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4710134"/>
                  </a:ext>
                </a:extLst>
              </a:tr>
              <a:tr h="196729">
                <a:tc>
                  <a:txBody>
                    <a:bodyPr/>
                    <a:lstStyle/>
                    <a:p>
                      <a:pPr marL="0" marR="0" lvl="0" indent="0" algn="l" rtl="0" eaLnBrk="1" fontAlgn="auto" latinLnBrk="0" hangingPunct="1">
                        <a:lnSpc>
                          <a:spcPct val="100000"/>
                        </a:lnSpc>
                        <a:spcBef>
                          <a:spcPts val="0"/>
                        </a:spcBef>
                        <a:spcAft>
                          <a:spcPts val="0"/>
                        </a:spcAft>
                        <a:buClr>
                          <a:srgbClr val="353535"/>
                        </a:buClr>
                        <a:buSzPts val="1100"/>
                        <a:buFont typeface="Calibri"/>
                        <a:buNone/>
                      </a:pPr>
                      <a:r>
                        <a:rPr lang="en-US" sz="1000" b="0" i="0" noProof="0">
                          <a:solidFill>
                            <a:schemeClr val="tx1">
                              <a:lumMod val="50000"/>
                            </a:schemeClr>
                          </a:solidFill>
                          <a:latin typeface="+mn-lt"/>
                          <a:cs typeface="Calibri Light"/>
                        </a:rPr>
                        <a:t>CDC Nigeria</a:t>
                      </a:r>
                    </a:p>
                  </a:txBody>
                  <a:tcPr marL="133275" marR="133275" marT="45725" marB="45725"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cap="none" noProof="0">
                          <a:solidFill>
                            <a:schemeClr val="tx1">
                              <a:lumMod val="50000"/>
                            </a:schemeClr>
                          </a:solidFill>
                        </a:rPr>
                        <a:t>Victor Adamu – (Senior Specialist Prevention)</a:t>
                      </a:r>
                      <a:endParaRPr lang="en-US" sz="1000">
                        <a:solidFill>
                          <a:schemeClr val="tx1">
                            <a:lumMod val="50000"/>
                          </a:schemeClr>
                        </a:solidFill>
                      </a:endParaRPr>
                    </a:p>
                  </a:txBody>
                  <a:tcPr marL="133275" marR="133275" marT="45725" marB="45725"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6794526"/>
                  </a:ext>
                </a:extLst>
              </a:tr>
              <a:tr h="196729">
                <a:tc>
                  <a:txBody>
                    <a:bodyPr/>
                    <a:lstStyle/>
                    <a:p>
                      <a:pPr marL="0" marR="0" lvl="0" indent="0" algn="l" rtl="0" eaLnBrk="1" fontAlgn="auto" latinLnBrk="0" hangingPunct="1">
                        <a:lnSpc>
                          <a:spcPct val="100000"/>
                        </a:lnSpc>
                        <a:spcBef>
                          <a:spcPts val="0"/>
                        </a:spcBef>
                        <a:spcAft>
                          <a:spcPts val="0"/>
                        </a:spcAft>
                        <a:buClr>
                          <a:srgbClr val="353535"/>
                        </a:buClr>
                        <a:buSzPts val="1100"/>
                        <a:buFont typeface="Calibri"/>
                        <a:buNone/>
                      </a:pPr>
                      <a:r>
                        <a:rPr lang="en-US" sz="1000" b="0" i="0" noProof="0">
                          <a:solidFill>
                            <a:schemeClr val="tx1">
                              <a:lumMod val="50000"/>
                            </a:schemeClr>
                          </a:solidFill>
                          <a:latin typeface="+mn-lt"/>
                          <a:cs typeface="Calibri Light"/>
                        </a:rPr>
                        <a:t>DoD Nigeria</a:t>
                      </a:r>
                    </a:p>
                  </a:txBody>
                  <a:tcPr marL="133275" marR="133275" marT="45725" marB="45725"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Dooshima Uganden (Prevention Program Manager)</a:t>
                      </a:r>
                      <a:endParaRPr lang="en-US" sz="1000">
                        <a:solidFill>
                          <a:schemeClr val="tx1">
                            <a:lumMod val="50000"/>
                          </a:schemeClr>
                        </a:solidFill>
                      </a:endParaRPr>
                    </a:p>
                  </a:txBody>
                  <a:tcPr marL="133275" marR="133275" marT="45725" marB="45725"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359184"/>
                  </a:ext>
                </a:extLst>
              </a:tr>
              <a:tr h="196729">
                <a:tc>
                  <a:txBody>
                    <a:bodyPr/>
                    <a:lstStyle/>
                    <a:p>
                      <a:pPr marL="0" marR="0" lvl="0" indent="0" algn="l" rtl="0">
                        <a:lnSpc>
                          <a:spcPct val="100000"/>
                        </a:lnSpc>
                        <a:spcBef>
                          <a:spcPts val="0"/>
                        </a:spcBef>
                        <a:spcAft>
                          <a:spcPts val="0"/>
                        </a:spcAft>
                        <a:buSzPts val="1100"/>
                        <a:buFont typeface="Arial"/>
                        <a:buNone/>
                      </a:pPr>
                      <a:r>
                        <a:rPr lang="en-US" sz="1000" b="0" i="0" noProof="0">
                          <a:solidFill>
                            <a:schemeClr val="tx1">
                              <a:lumMod val="50000"/>
                            </a:schemeClr>
                          </a:solidFill>
                          <a:latin typeface="+mn-lt"/>
                          <a:cs typeface="Calibri Light"/>
                        </a:rPr>
                        <a:t>WHO Nigeria</a:t>
                      </a:r>
                    </a:p>
                  </a:txBody>
                  <a:tcPr marL="133275" marR="133275" marT="45725" marB="45725"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Dr. </a:t>
                      </a:r>
                      <a:r>
                        <a:rPr lang="en-US" sz="1000" b="0" i="0" u="none" strike="noStrike" noProof="0" err="1">
                          <a:solidFill>
                            <a:schemeClr val="tx1">
                              <a:lumMod val="50000"/>
                            </a:schemeClr>
                          </a:solidFill>
                        </a:rPr>
                        <a:t>Oluwafunke</a:t>
                      </a:r>
                      <a:r>
                        <a:rPr lang="en-US" sz="1000" b="0" i="0" u="none" strike="noStrike" noProof="0">
                          <a:solidFill>
                            <a:schemeClr val="tx1">
                              <a:lumMod val="50000"/>
                            </a:schemeClr>
                          </a:solidFill>
                        </a:rPr>
                        <a:t> Ilesanmi –(Technical Officer: HIV, Tuberculosis and Viral Hepatitis)</a:t>
                      </a:r>
                      <a:endParaRPr lang="en-US" sz="1000">
                        <a:solidFill>
                          <a:schemeClr val="tx1">
                            <a:lumMod val="50000"/>
                          </a:schemeClr>
                        </a:solidFill>
                      </a:endParaRPr>
                    </a:p>
                  </a:txBody>
                  <a:tcPr marL="133275" marR="133275" marT="45725" marB="45725"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773038"/>
                  </a:ext>
                </a:extLst>
              </a:tr>
              <a:tr h="270297">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FHI 360 Global Fund Project</a:t>
                      </a:r>
                      <a:endParaRPr lang="en-US" sz="1000">
                        <a:solidFill>
                          <a:schemeClr val="tx1">
                            <a:lumMod val="50000"/>
                          </a:schemeClr>
                        </a:solidFill>
                      </a:endParaRP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latin typeface="Calibri"/>
                        </a:rPr>
                        <a:t>Philip Imohi (Associate Director)</a:t>
                      </a:r>
                      <a:endParaRPr lang="en-US" sz="1000">
                        <a:solidFill>
                          <a:schemeClr val="tx1">
                            <a:lumMod val="50000"/>
                          </a:schemeClr>
                        </a:solidFill>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446689"/>
                  </a:ext>
                </a:extLst>
              </a:tr>
              <a:tr h="196728">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RISE Project</a:t>
                      </a:r>
                      <a:endParaRPr lang="en-US" sz="1000">
                        <a:solidFill>
                          <a:schemeClr val="tx1">
                            <a:lumMod val="50000"/>
                          </a:schemeClr>
                        </a:solidFill>
                      </a:endParaRP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latin typeface="Calibri"/>
                        </a:rPr>
                        <a:t>George </a:t>
                      </a:r>
                      <a:r>
                        <a:rPr lang="en-US" sz="1000" b="0" i="0" u="none" strike="noStrike" noProof="0" err="1">
                          <a:solidFill>
                            <a:schemeClr val="tx1">
                              <a:lumMod val="50000"/>
                            </a:schemeClr>
                          </a:solidFill>
                          <a:latin typeface="Calibri"/>
                        </a:rPr>
                        <a:t>Lkaraoha</a:t>
                      </a:r>
                      <a:r>
                        <a:rPr lang="en-US" sz="1000" b="0" i="0" u="none" strike="noStrike" noProof="0">
                          <a:solidFill>
                            <a:schemeClr val="tx1">
                              <a:lumMod val="50000"/>
                            </a:schemeClr>
                          </a:solidFill>
                          <a:latin typeface="Calibri"/>
                        </a:rPr>
                        <a:t> (Technical Advisor PrEP)</a:t>
                      </a:r>
                      <a:endParaRPr lang="en-US" sz="1000">
                        <a:solidFill>
                          <a:schemeClr val="tx1">
                            <a:lumMod val="50000"/>
                          </a:schemeClr>
                        </a:solidFill>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343661"/>
                  </a:ext>
                </a:extLst>
              </a:tr>
              <a:tr h="319679">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Heartland Alliance Lt/</a:t>
                      </a:r>
                      <a:r>
                        <a:rPr lang="en-US" sz="1000" b="0" i="0" u="none" strike="noStrike" noProof="0" err="1">
                          <a:solidFill>
                            <a:schemeClr val="tx1">
                              <a:lumMod val="50000"/>
                            </a:schemeClr>
                          </a:solidFill>
                        </a:rPr>
                        <a:t>Gte</a:t>
                      </a:r>
                      <a:endParaRPr lang="en-US" sz="1000">
                        <a:solidFill>
                          <a:schemeClr val="tx1">
                            <a:lumMod val="50000"/>
                          </a:schemeClr>
                        </a:solidFill>
                      </a:endParaRP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err="1">
                          <a:solidFill>
                            <a:schemeClr val="tx1">
                              <a:lumMod val="50000"/>
                            </a:schemeClr>
                          </a:solidFill>
                          <a:latin typeface="Calibri"/>
                        </a:rPr>
                        <a:t>Agboola</a:t>
                      </a:r>
                      <a:r>
                        <a:rPr lang="en-US" sz="1000" b="0" i="0" u="none" strike="noStrike" noProof="0">
                          <a:solidFill>
                            <a:schemeClr val="tx1">
                              <a:lumMod val="50000"/>
                            </a:schemeClr>
                          </a:solidFill>
                          <a:latin typeface="Calibri"/>
                        </a:rPr>
                        <a:t> </a:t>
                      </a:r>
                      <a:r>
                        <a:rPr lang="en-US" sz="1000" b="0" i="0" u="none" strike="noStrike" noProof="0" err="1">
                          <a:solidFill>
                            <a:schemeClr val="tx1">
                              <a:lumMod val="50000"/>
                            </a:schemeClr>
                          </a:solidFill>
                          <a:latin typeface="Calibri"/>
                        </a:rPr>
                        <a:t>Oguntonade</a:t>
                      </a:r>
                      <a:r>
                        <a:rPr lang="en-US" sz="1000" b="0" i="0" u="none" strike="noStrike" noProof="0">
                          <a:solidFill>
                            <a:schemeClr val="tx1">
                              <a:lumMod val="50000"/>
                            </a:schemeClr>
                          </a:solidFill>
                          <a:latin typeface="Calibri"/>
                        </a:rPr>
                        <a:t> (Associate Director/Head Pharmacy)</a:t>
                      </a:r>
                      <a:endParaRPr lang="en-US" sz="1000">
                        <a:solidFill>
                          <a:schemeClr val="tx1">
                            <a:lumMod val="50000"/>
                          </a:schemeClr>
                        </a:solidFill>
                      </a:endParaRPr>
                    </a:p>
                    <a:p>
                      <a:pPr lvl="0" algn="l">
                        <a:lnSpc>
                          <a:spcPct val="100000"/>
                        </a:lnSpc>
                        <a:spcBef>
                          <a:spcPts val="0"/>
                        </a:spcBef>
                        <a:spcAft>
                          <a:spcPts val="0"/>
                        </a:spcAft>
                        <a:buNone/>
                      </a:pPr>
                      <a:r>
                        <a:rPr lang="en-US" sz="1000" b="0" i="0" u="none" strike="noStrike" noProof="0">
                          <a:solidFill>
                            <a:schemeClr val="tx1">
                              <a:lumMod val="50000"/>
                            </a:schemeClr>
                          </a:solidFill>
                          <a:latin typeface="Calibri"/>
                        </a:rPr>
                        <a:t>Anya </a:t>
                      </a:r>
                      <a:r>
                        <a:rPr lang="en-US" sz="1000" b="0" i="0" u="none" strike="noStrike" noProof="0" err="1">
                          <a:solidFill>
                            <a:schemeClr val="tx1">
                              <a:lumMod val="50000"/>
                            </a:schemeClr>
                          </a:solidFill>
                          <a:latin typeface="Calibri"/>
                        </a:rPr>
                        <a:t>Chidinma</a:t>
                      </a:r>
                      <a:r>
                        <a:rPr lang="en-US" sz="1000" b="0" i="0" u="none" strike="noStrike" noProof="0">
                          <a:solidFill>
                            <a:schemeClr val="tx1">
                              <a:lumMod val="50000"/>
                            </a:schemeClr>
                          </a:solidFill>
                          <a:latin typeface="Calibri"/>
                        </a:rPr>
                        <a:t> (Program Officer)</a:t>
                      </a:r>
                      <a:endParaRPr lang="en-US" sz="1000">
                        <a:solidFill>
                          <a:schemeClr val="tx1">
                            <a:lumMod val="50000"/>
                          </a:schemeClr>
                        </a:solidFill>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024354"/>
                  </a:ext>
                </a:extLst>
              </a:tr>
              <a:tr h="196728">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APIN Health Initiative</a:t>
                      </a:r>
                      <a:endParaRPr lang="en-US" sz="1000">
                        <a:solidFill>
                          <a:schemeClr val="tx1">
                            <a:lumMod val="50000"/>
                          </a:schemeClr>
                        </a:solidFill>
                      </a:endParaRP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Dr. </a:t>
                      </a:r>
                      <a:r>
                        <a:rPr lang="en-US" sz="1000" b="0" i="0" u="none" strike="noStrike" noProof="0" err="1">
                          <a:solidFill>
                            <a:schemeClr val="tx1">
                              <a:lumMod val="50000"/>
                            </a:schemeClr>
                          </a:solidFill>
                        </a:rPr>
                        <a:t>Olubunmi</a:t>
                      </a:r>
                      <a:r>
                        <a:rPr lang="en-US" sz="1000" b="0" i="0" u="none" strike="noStrike" noProof="0">
                          <a:solidFill>
                            <a:schemeClr val="tx1">
                              <a:lumMod val="50000"/>
                            </a:schemeClr>
                          </a:solidFill>
                        </a:rPr>
                        <a:t> Amoo (Senior Technical Advisor –Prevention and community services)</a:t>
                      </a:r>
                      <a:endParaRPr lang="en-US" sz="1000">
                        <a:solidFill>
                          <a:schemeClr val="tx1">
                            <a:lumMod val="50000"/>
                          </a:schemeClr>
                        </a:solidFill>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8709753"/>
                  </a:ext>
                </a:extLst>
              </a:tr>
              <a:tr h="196728">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Nigeria Sex Workers Association</a:t>
                      </a:r>
                      <a:endParaRPr lang="en-US" sz="1000">
                        <a:solidFill>
                          <a:schemeClr val="tx1">
                            <a:lumMod val="50000"/>
                          </a:schemeClr>
                        </a:solidFill>
                      </a:endParaRP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latin typeface="Calibri"/>
                        </a:rPr>
                        <a:t>Amaka Enemo (President), joined by 15</a:t>
                      </a:r>
                      <a:r>
                        <a:rPr lang="en-US" sz="1000" b="0" i="0" u="none" strike="noStrike" noProof="0"/>
                        <a:t> community / state level CSO representatives</a:t>
                      </a:r>
                      <a:endParaRPr lang="en-US" sz="1000" b="0" i="0" u="none" strike="noStrike" noProof="0">
                        <a:solidFill>
                          <a:schemeClr val="tx1">
                            <a:lumMod val="50000"/>
                          </a:schemeClr>
                        </a:solidFill>
                        <a:latin typeface="Calibri"/>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01778"/>
                  </a:ext>
                </a:extLst>
              </a:tr>
              <a:tr h="196728">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New HIV Vaccine and Microbicide Advocacy Society (NHVMAS)</a:t>
                      </a:r>
                      <a:endParaRPr lang="en-US" sz="1000">
                        <a:solidFill>
                          <a:schemeClr val="tx1">
                            <a:lumMod val="50000"/>
                          </a:schemeClr>
                        </a:solidFill>
                      </a:endParaRP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latin typeface="Calibri"/>
                        </a:rPr>
                        <a:t>Florita </a:t>
                      </a:r>
                      <a:r>
                        <a:rPr lang="en-US" sz="1000" b="0" i="0" u="none" strike="noStrike" noProof="0"/>
                        <a:t>Durueke – Executive Director</a:t>
                      </a:r>
                      <a:endParaRPr lang="en-US" sz="1000" b="0" i="0" u="none" strike="noStrike" noProof="0">
                        <a:solidFill>
                          <a:schemeClr val="tx1">
                            <a:lumMod val="50000"/>
                          </a:schemeClr>
                        </a:solidFill>
                        <a:latin typeface="Calibri"/>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582695"/>
                  </a:ext>
                </a:extLst>
              </a:tr>
              <a:tr h="196728">
                <a:tc>
                  <a:txBody>
                    <a:bodyPr/>
                    <a:lstStyle/>
                    <a:p>
                      <a:pPr marL="0" lvl="0" indent="0" algn="l">
                        <a:lnSpc>
                          <a:spcPct val="100000"/>
                        </a:lnSpc>
                        <a:spcBef>
                          <a:spcPts val="0"/>
                        </a:spcBef>
                        <a:spcAft>
                          <a:spcPts val="0"/>
                        </a:spcAft>
                        <a:buNone/>
                      </a:pPr>
                      <a:r>
                        <a:rPr lang="en-US" sz="1000" b="0" i="0" noProof="0">
                          <a:solidFill>
                            <a:schemeClr val="tx1">
                              <a:lumMod val="50000"/>
                            </a:schemeClr>
                          </a:solidFill>
                          <a:latin typeface="+mn-lt"/>
                          <a:cs typeface="Calibri Light"/>
                        </a:rPr>
                        <a:t>University of Ife</a:t>
                      </a: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Prof. Morenike Ukpong – University Don and HIV Prevention Advocate</a:t>
                      </a:r>
                      <a:endParaRPr lang="en-US" sz="1000">
                        <a:solidFill>
                          <a:schemeClr val="tx1">
                            <a:lumMod val="50000"/>
                          </a:schemeClr>
                        </a:solidFill>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7522199"/>
                  </a:ext>
                </a:extLst>
              </a:tr>
              <a:tr h="196728">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HUCE-PACE </a:t>
                      </a:r>
                      <a:endParaRPr lang="en-US" sz="1000">
                        <a:solidFill>
                          <a:schemeClr val="tx1">
                            <a:lumMod val="50000"/>
                          </a:schemeClr>
                        </a:solidFill>
                      </a:endParaRP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Dr. Dorothy Oqua - CEO</a:t>
                      </a:r>
                      <a:endParaRPr lang="en-US" sz="1000" err="1">
                        <a:solidFill>
                          <a:schemeClr val="tx1">
                            <a:lumMod val="50000"/>
                          </a:schemeClr>
                        </a:solidFill>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6554300"/>
                  </a:ext>
                </a:extLst>
              </a:tr>
              <a:tr h="196728">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Association of Community Pharmacists</a:t>
                      </a:r>
                      <a:endParaRPr lang="en-US" sz="1000">
                        <a:solidFill>
                          <a:schemeClr val="tx1">
                            <a:lumMod val="50000"/>
                          </a:schemeClr>
                        </a:solidFill>
                      </a:endParaRP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latin typeface="+mn-lt"/>
                        </a:rPr>
                        <a:t>Wale Pharm. Adewale </a:t>
                      </a:r>
                      <a:r>
                        <a:rPr lang="en-US" sz="1000" b="0" i="0" u="none" strike="noStrike" noProof="0" err="1">
                          <a:solidFill>
                            <a:schemeClr val="tx1">
                              <a:lumMod val="50000"/>
                            </a:schemeClr>
                          </a:solidFill>
                          <a:latin typeface="+mn-lt"/>
                        </a:rPr>
                        <a:t>Oladigbololu</a:t>
                      </a:r>
                      <a:r>
                        <a:rPr lang="en-US" sz="1000" b="0" i="0" u="none" strike="noStrike" noProof="0">
                          <a:solidFill>
                            <a:schemeClr val="tx1">
                              <a:lumMod val="50000"/>
                            </a:schemeClr>
                          </a:solidFill>
                          <a:latin typeface="+mn-lt"/>
                        </a:rPr>
                        <a:t> – Chairman  of the Association</a:t>
                      </a:r>
                      <a:endParaRPr lang="en-US" sz="1000" b="0" i="0" u="none" strike="noStrike" noProof="0">
                        <a:solidFill>
                          <a:schemeClr val="tx1">
                            <a:lumMod val="50000"/>
                          </a:schemeClr>
                        </a:solidFill>
                        <a:latin typeface="Calibri"/>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6517694"/>
                  </a:ext>
                </a:extLst>
              </a:tr>
              <a:tr h="244026">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Howard University</a:t>
                      </a:r>
                    </a:p>
                  </a:txBody>
                  <a:tcPr marL="133275" marR="133275" marT="45724" marB="45724" anchor="ctr">
                    <a:lnL w="12700" cap="flat" cmpd="sng">
                      <a:solidFill>
                        <a:schemeClr val="tx1"/>
                      </a:solidFill>
                      <a:prstDash val="solid"/>
                      <a:round/>
                      <a:headEnd type="none" w="sm" len="sm"/>
                      <a:tailEnd type="none" w="sm" len="sm"/>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lvl="0" algn="l">
                        <a:lnSpc>
                          <a:spcPct val="100000"/>
                        </a:lnSpc>
                        <a:spcBef>
                          <a:spcPts val="0"/>
                        </a:spcBef>
                        <a:spcAft>
                          <a:spcPts val="0"/>
                        </a:spcAft>
                        <a:buNone/>
                      </a:pPr>
                      <a:r>
                        <a:rPr lang="en-US" sz="1000" b="0" i="0" u="none" strike="noStrike" noProof="0">
                          <a:solidFill>
                            <a:schemeClr val="tx1">
                              <a:lumMod val="50000"/>
                            </a:schemeClr>
                          </a:solidFill>
                        </a:rPr>
                        <a:t>Anthony </a:t>
                      </a:r>
                      <a:r>
                        <a:rPr lang="en-US" sz="1000" b="0" i="0" u="none" strike="noStrike" noProof="0" err="1">
                          <a:solidFill>
                            <a:schemeClr val="tx1">
                              <a:lumMod val="50000"/>
                            </a:schemeClr>
                          </a:solidFill>
                        </a:rPr>
                        <a:t>Achanya</a:t>
                      </a:r>
                      <a:r>
                        <a:rPr lang="en-US" sz="1000" b="0" i="0" u="none" strike="noStrike" noProof="0">
                          <a:solidFill>
                            <a:schemeClr val="tx1">
                              <a:lumMod val="50000"/>
                            </a:schemeClr>
                          </a:solidFill>
                        </a:rPr>
                        <a:t>, Peter Agada, </a:t>
                      </a:r>
                      <a:r>
                        <a:rPr lang="en-US" sz="1000" b="0" i="0" u="none" strike="noStrike" noProof="0" err="1">
                          <a:solidFill>
                            <a:schemeClr val="tx1">
                              <a:lumMod val="50000"/>
                            </a:schemeClr>
                          </a:solidFill>
                        </a:rPr>
                        <a:t>Onuche</a:t>
                      </a:r>
                      <a:r>
                        <a:rPr lang="en-US" sz="1000" b="0" i="0" u="none" strike="noStrike" noProof="0">
                          <a:solidFill>
                            <a:schemeClr val="tx1">
                              <a:lumMod val="50000"/>
                            </a:schemeClr>
                          </a:solidFill>
                        </a:rPr>
                        <a:t> </a:t>
                      </a:r>
                      <a:r>
                        <a:rPr lang="en-US" sz="1000" b="0" i="0" u="none" strike="noStrike" noProof="0" err="1">
                          <a:solidFill>
                            <a:schemeClr val="tx1">
                              <a:lumMod val="50000"/>
                            </a:schemeClr>
                          </a:solidFill>
                        </a:rPr>
                        <a:t>Omeh</a:t>
                      </a:r>
                      <a:r>
                        <a:rPr lang="en-US" sz="1000" b="0" i="0" u="none" strike="noStrike" noProof="0">
                          <a:solidFill>
                            <a:schemeClr val="tx1">
                              <a:lumMod val="50000"/>
                            </a:schemeClr>
                          </a:solidFill>
                        </a:rPr>
                        <a:t>  (Sate program Leads)</a:t>
                      </a:r>
                      <a:endParaRPr lang="en-US">
                        <a:solidFill>
                          <a:schemeClr val="tx1">
                            <a:lumMod val="50000"/>
                          </a:schemeClr>
                        </a:solidFill>
                      </a:endParaRPr>
                    </a:p>
                  </a:txBody>
                  <a:tcPr marL="133275" marR="133275" marT="45724" marB="45724" anchor="ctr">
                    <a:lnL w="12700" cap="flat" cmpd="sng" algn="ctr">
                      <a:solidFill>
                        <a:schemeClr val="tx1"/>
                      </a:solidFill>
                      <a:prstDash val="sysDot"/>
                      <a:round/>
                      <a:headEnd type="none" w="med" len="med"/>
                      <a:tailEnd type="none" w="med" len="med"/>
                    </a:lnL>
                    <a:lnR w="12700" cap="flat" cmpd="sng">
                      <a:solidFill>
                        <a:schemeClr val="tx1"/>
                      </a:solidFill>
                      <a:prstDash val="dot"/>
                      <a:round/>
                      <a:headEnd type="none" w="sm" len="sm"/>
                      <a:tailEnd type="none" w="sm" len="sm"/>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307039"/>
                  </a:ext>
                </a:extLst>
              </a:tr>
            </a:tbl>
          </a:graphicData>
        </a:graphic>
      </p:graphicFrame>
    </p:spTree>
    <p:extLst>
      <p:ext uri="{BB962C8B-B14F-4D97-AF65-F5344CB8AC3E}">
        <p14:creationId xmlns:p14="http://schemas.microsoft.com/office/powerpoint/2010/main" val="10600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5F605E-32BA-6C4E-8BDC-4B61CFD09313}"/>
              </a:ext>
            </a:extLst>
          </p:cNvPr>
          <p:cNvSpPr>
            <a:spLocks noGrp="1"/>
          </p:cNvSpPr>
          <p:nvPr>
            <p:ph type="title"/>
          </p:nvPr>
        </p:nvSpPr>
        <p:spPr/>
        <p:txBody>
          <a:bodyPr/>
          <a:lstStyle/>
          <a:p>
            <a:r>
              <a:rPr lang="en-CH"/>
              <a:t>Selected Desk Review Sources</a:t>
            </a:r>
          </a:p>
        </p:txBody>
      </p:sp>
      <p:graphicFrame>
        <p:nvGraphicFramePr>
          <p:cNvPr id="5" name="Google Shape;515;p45">
            <a:extLst>
              <a:ext uri="{FF2B5EF4-FFF2-40B4-BE49-F238E27FC236}">
                <a16:creationId xmlns:a16="http://schemas.microsoft.com/office/drawing/2014/main" id="{6EB222D7-6FEA-3F4F-9737-88190DCDFD3A}"/>
              </a:ext>
            </a:extLst>
          </p:cNvPr>
          <p:cNvGraphicFramePr/>
          <p:nvPr>
            <p:extLst>
              <p:ext uri="{D42A27DB-BD31-4B8C-83A1-F6EECF244321}">
                <p14:modId xmlns:p14="http://schemas.microsoft.com/office/powerpoint/2010/main" val="3968702435"/>
              </p:ext>
            </p:extLst>
          </p:nvPr>
        </p:nvGraphicFramePr>
        <p:xfrm>
          <a:off x="824459" y="1213949"/>
          <a:ext cx="8877976" cy="5138212"/>
        </p:xfrm>
        <a:graphic>
          <a:graphicData uri="http://schemas.openxmlformats.org/drawingml/2006/table">
            <a:tbl>
              <a:tblPr>
                <a:noFill/>
              </a:tblPr>
              <a:tblGrid>
                <a:gridCol w="8877976">
                  <a:extLst>
                    <a:ext uri="{9D8B030D-6E8A-4147-A177-3AD203B41FA5}">
                      <a16:colId xmlns:a16="http://schemas.microsoft.com/office/drawing/2014/main" val="20000"/>
                    </a:ext>
                  </a:extLst>
                </a:gridCol>
              </a:tblGrid>
              <a:tr h="297987">
                <a:tc>
                  <a:txBody>
                    <a:bodyPr/>
                    <a:lstStyle/>
                    <a:p>
                      <a:pPr marL="0" marR="0" lvl="0" indent="0" algn="l" rtl="0">
                        <a:lnSpc>
                          <a:spcPct val="100000"/>
                        </a:lnSpc>
                        <a:spcBef>
                          <a:spcPts val="0"/>
                        </a:spcBef>
                        <a:spcAft>
                          <a:spcPts val="0"/>
                        </a:spcAft>
                        <a:buClr>
                          <a:srgbClr val="000000"/>
                        </a:buClr>
                        <a:buSzPts val="1300"/>
                        <a:buFont typeface="Arial"/>
                        <a:buNone/>
                      </a:pPr>
                      <a:r>
                        <a:rPr lang="en-US" sz="1200" b="1" i="0" u="none" strike="noStrike" cap="none">
                          <a:solidFill>
                            <a:schemeClr val="bg1"/>
                          </a:solidFill>
                          <a:latin typeface="+mn-lt"/>
                          <a:cs typeface="Calibri"/>
                          <a:sym typeface="Calibri"/>
                        </a:rPr>
                        <a:t>Sources</a:t>
                      </a:r>
                      <a:endParaRPr sz="1200" b="1" i="0" u="none" strike="noStrike" cap="none">
                        <a:solidFill>
                          <a:schemeClr val="bg1"/>
                        </a:solidFill>
                        <a:latin typeface="+mn-lt"/>
                        <a:cs typeface="Calibri"/>
                        <a:sym typeface="Arial"/>
                      </a:endParaRPr>
                    </a:p>
                  </a:txBody>
                  <a:tcPr marL="133275" marR="133275" marT="45725" marB="45725" anchor="ctr">
                    <a:lnL w="9525" cap="flat" cmpd="sng">
                      <a:solidFill>
                        <a:srgbClr val="000000">
                          <a:alpha val="0"/>
                        </a:srgbClr>
                      </a:solidFill>
                      <a:prstDash val="solid"/>
                      <a:round/>
                      <a:headEnd type="none" w="sm" len="sm"/>
                      <a:tailEnd type="none" w="sm" len="sm"/>
                    </a:lnL>
                    <a:lnR w="28575" cap="flat" cmpd="sng" algn="ctr">
                      <a:solidFill>
                        <a:srgbClr val="FFFFFF"/>
                      </a:solidFill>
                      <a:prstDash val="solid"/>
                      <a:round/>
                      <a:headEnd type="none" w="med" len="med"/>
                      <a:tailEnd type="none" w="med" len="med"/>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a:solidFill>
                            <a:schemeClr val="tx1">
                              <a:lumMod val="50000"/>
                            </a:schemeClr>
                          </a:solidFill>
                          <a:latin typeface="+mn-lt"/>
                          <a:cs typeface="Calibri Light" panose="020F0302020204030204" pitchFamily="34" charset="0"/>
                          <a:sym typeface="Arial"/>
                        </a:rPr>
                        <a:t>REVISED NATIONAL HIV AND AIDS STRATEGIC FRAMEWORK 2019–2021, NACA</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sm" len="sm"/>
                      <a:tailEnd type="none" w="sm" len="sm"/>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kern="1200" baseline="0">
                          <a:solidFill>
                            <a:schemeClr val="tx1">
                              <a:lumMod val="50000"/>
                            </a:schemeClr>
                          </a:solidFill>
                          <a:effectLst/>
                          <a:latin typeface="+mn-lt"/>
                          <a:ea typeface="+mn-ea"/>
                          <a:cs typeface="+mn-cs"/>
                        </a:rPr>
                        <a:t>NATIONAL HIV AND AIDS STRATEGIC FRAMEWORK 2021–2025, NACA </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9283454"/>
                  </a:ext>
                </a:extLst>
              </a:tr>
              <a:tr h="372325">
                <a:tc>
                  <a:txBody>
                    <a:bodyPr/>
                    <a:lstStyle/>
                    <a:p>
                      <a:pPr marL="0" marR="0" lvl="0" indent="0" algn="l" rtl="0" eaLnBrk="1" fontAlgn="auto" latinLnBrk="0" hangingPunct="1">
                        <a:lnSpc>
                          <a:spcPct val="100000"/>
                        </a:lnSpc>
                        <a:spcBef>
                          <a:spcPts val="0"/>
                        </a:spcBef>
                        <a:spcAft>
                          <a:spcPts val="0"/>
                        </a:spcAft>
                        <a:buClr>
                          <a:srgbClr val="353535"/>
                        </a:buClr>
                        <a:buSzPts val="1100"/>
                        <a:buFont typeface="Calibri"/>
                        <a:buNone/>
                      </a:pPr>
                      <a:r>
                        <a:rPr lang="en-US" sz="1200" b="0" i="0" u="none" strike="noStrike" cap="none">
                          <a:solidFill>
                            <a:schemeClr val="tx1">
                              <a:lumMod val="50000"/>
                            </a:schemeClr>
                          </a:solidFill>
                          <a:latin typeface="+mn-lt"/>
                          <a:cs typeface="Calibri Light"/>
                        </a:rPr>
                        <a:t>NIGERIA COUNTRY OPERATIONAL PLAN </a:t>
                      </a:r>
                      <a:r>
                        <a:rPr lang="en-US" sz="1200" b="0" i="0" u="none" strike="noStrike" cap="none">
                          <a:solidFill>
                            <a:schemeClr val="tx1">
                              <a:lumMod val="50000"/>
                            </a:schemeClr>
                          </a:solidFill>
                          <a:latin typeface="+mn-lt"/>
                          <a:cs typeface="Calibri Light"/>
                          <a:sym typeface="Arial"/>
                        </a:rPr>
                        <a:t>(COP) 2022 </a:t>
                      </a:r>
                      <a:r>
                        <a:rPr lang="en-US" sz="1200" b="0" i="0" u="none" strike="noStrike" cap="none">
                          <a:solidFill>
                            <a:schemeClr val="tx1">
                              <a:lumMod val="50000"/>
                            </a:schemeClr>
                          </a:solidFill>
                          <a:latin typeface="+mn-lt"/>
                          <a:cs typeface="Calibri Light"/>
                        </a:rPr>
                        <a:t>STRATEGIC DIRECTION SUMMARY</a:t>
                      </a:r>
                      <a:r>
                        <a:rPr lang="en-US" sz="1200" b="0" i="0" u="none" strike="noStrike" cap="none">
                          <a:solidFill>
                            <a:schemeClr val="tx1">
                              <a:lumMod val="50000"/>
                            </a:schemeClr>
                          </a:solidFill>
                          <a:latin typeface="+mn-lt"/>
                          <a:cs typeface="Calibri Light"/>
                          <a:sym typeface="Arial"/>
                        </a:rPr>
                        <a:t>, USAID–PEPFAR</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1797353"/>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a:solidFill>
                            <a:schemeClr val="tx1">
                              <a:lumMod val="50000"/>
                            </a:schemeClr>
                          </a:solidFill>
                          <a:latin typeface="+mn-lt"/>
                          <a:cs typeface="Calibri Light" panose="020F0302020204030204" pitchFamily="34" charset="0"/>
                          <a:sym typeface="Arial"/>
                        </a:rPr>
                        <a:t>NATIONAL HIV SELF-TESTING (HIVST) AND PRE-EXPOSURE PROPHYLAXIS (PrEP) COMMUNICATION STRATEGY 2022, FMOH Nigeria</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968492"/>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a:solidFill>
                            <a:schemeClr val="tx1">
                              <a:lumMod val="50000"/>
                            </a:schemeClr>
                          </a:solidFill>
                          <a:latin typeface="+mn-lt"/>
                          <a:cs typeface="Calibri Light" panose="020F0302020204030204" pitchFamily="34" charset="0"/>
                          <a:sym typeface="Arial"/>
                        </a:rPr>
                        <a:t>NATIONAL POLICY ON AIDS AND HIV 2020, NACA</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a:solidFill>
                            <a:schemeClr val="tx1">
                              <a:lumMod val="50000"/>
                            </a:schemeClr>
                          </a:solidFill>
                          <a:latin typeface="+mn-lt"/>
                          <a:cs typeface="Calibri Light" panose="020F0302020204030204" pitchFamily="34" charset="0"/>
                          <a:sym typeface="Arial"/>
                        </a:rPr>
                        <a:t>HIV PROGRAMMING IN ADOLESCENTS AND YOUNG PEOPLE IN NIGERIA: AN INVESTMENT CASE (2021–2025), NACA</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890645"/>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a:solidFill>
                            <a:schemeClr val="tx1">
                              <a:lumMod val="50000"/>
                            </a:schemeClr>
                          </a:solidFill>
                          <a:latin typeface="+mn-lt"/>
                          <a:cs typeface="Calibri Light" panose="020F0302020204030204" pitchFamily="34" charset="0"/>
                          <a:sym typeface="Arial"/>
                        </a:rPr>
                        <a:t>NIGERIA HIV/AIDS INDICATOR AND IMPACT SURVEY (NAIIS) 2018 TECHNICAL REPORT, FMOH Nigeria</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en-US" sz="1200" b="0" i="0" u="none" strike="noStrike" cap="none">
                          <a:solidFill>
                            <a:schemeClr val="tx1">
                              <a:lumMod val="50000"/>
                            </a:schemeClr>
                          </a:solidFill>
                          <a:latin typeface="+mn-lt"/>
                          <a:cs typeface="Calibri Light" panose="020F0302020204030204" pitchFamily="34" charset="0"/>
                          <a:sym typeface="Arial"/>
                        </a:rPr>
                        <a:t>NATIONAL ORAL PRE-EXPOSURE PROPHYLAXIS (PrEP) IMPLEMENTATION PLAN 2022–2024, FMOH Nigeria</a:t>
                      </a: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2325">
                <a:tc>
                  <a:txBody>
                    <a:body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endParaRPr lang="en-US" sz="1200" b="0" i="0" u="none" strike="noStrike" cap="none">
                        <a:solidFill>
                          <a:schemeClr val="tx1">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3098367"/>
                  </a:ext>
                </a:extLst>
              </a:tr>
              <a:tr h="372325">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cap="none">
                        <a:solidFill>
                          <a:schemeClr val="tx1">
                            <a:lumMod val="50000"/>
                          </a:schemeClr>
                        </a:solidFill>
                        <a:latin typeface="+mj-lt"/>
                        <a:cs typeface="Calibri Light" panose="020F0302020204030204" pitchFamily="34" charset="0"/>
                        <a:sym typeface="Arial"/>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878518"/>
                  </a:ext>
                </a:extLst>
              </a:tr>
              <a:tr h="372325">
                <a:tc>
                  <a:txBody>
                    <a:bodyPr/>
                    <a:lstStyle/>
                    <a:p>
                      <a:pPr marL="0" marR="0" lvl="0" indent="0" algn="l" rtl="0">
                        <a:lnSpc>
                          <a:spcPct val="100000"/>
                        </a:lnSpc>
                        <a:spcBef>
                          <a:spcPts val="0"/>
                        </a:spcBef>
                        <a:spcAft>
                          <a:spcPts val="0"/>
                        </a:spcAft>
                        <a:buClr>
                          <a:srgbClr val="353535"/>
                        </a:buClr>
                        <a:buSzPts val="1100"/>
                        <a:buFont typeface="Calibri"/>
                        <a:buNone/>
                      </a:pPr>
                      <a:endParaRPr sz="1200" b="0" i="0" u="none" strike="noStrike" cap="none">
                        <a:solidFill>
                          <a:schemeClr val="tx1">
                            <a:lumMod val="50000"/>
                          </a:schemeClr>
                        </a:solidFill>
                        <a:latin typeface="+mj-lt"/>
                        <a:cs typeface="Calibri Light" panose="020F0302020204030204" pitchFamily="34" charset="0"/>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2325">
                <a:tc>
                  <a:txBody>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tx1">
                            <a:lumMod val="50000"/>
                          </a:schemeClr>
                        </a:solidFill>
                        <a:latin typeface="+mj-lt"/>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9525"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2325">
                <a:tc>
                  <a:txBody>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tx1">
                            <a:lumMod val="50000"/>
                          </a:schemeClr>
                        </a:solidFill>
                        <a:latin typeface="+mj-lt"/>
                        <a:ea typeface="Calibri"/>
                        <a:cs typeface="Calibri Light" panose="020F0302020204030204" pitchFamily="34" charset="0"/>
                        <a:sym typeface="Calibri"/>
                      </a:endParaRPr>
                    </a:p>
                  </a:txBody>
                  <a:tcPr marL="133275" marR="133275" marT="45725" marB="45725"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lgn="ctr">
                      <a:solidFill>
                        <a:schemeClr val="accent6">
                          <a:lumMod val="75000"/>
                        </a:schemeClr>
                      </a:solidFill>
                      <a:prstDash val="sysDot"/>
                      <a:round/>
                      <a:headEnd type="none" w="med" len="med"/>
                      <a:tailEnd type="none" w="med" len="med"/>
                    </a:lnT>
                    <a:lnB w="12700" cap="flat" cmpd="sng">
                      <a:noFill/>
                      <a:prstDash val="dot"/>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821286814"/>
                  </a:ext>
                </a:extLst>
              </a:tr>
            </a:tbl>
          </a:graphicData>
        </a:graphic>
      </p:graphicFrame>
    </p:spTree>
    <p:extLst>
      <p:ext uri="{BB962C8B-B14F-4D97-AF65-F5344CB8AC3E}">
        <p14:creationId xmlns:p14="http://schemas.microsoft.com/office/powerpoint/2010/main" val="3446783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06E35-F166-9645-950E-91E43B65C00A}"/>
              </a:ext>
            </a:extLst>
          </p:cNvPr>
          <p:cNvSpPr>
            <a:spLocks noGrp="1"/>
          </p:cNvSpPr>
          <p:nvPr>
            <p:ph idx="1"/>
          </p:nvPr>
        </p:nvSpPr>
        <p:spPr>
          <a:xfrm>
            <a:off x="838199" y="1350336"/>
            <a:ext cx="9677401" cy="4826627"/>
          </a:xfrm>
        </p:spPr>
        <p:txBody>
          <a:bodyPr/>
          <a:lstStyle/>
          <a:p>
            <a:pPr marL="4445" indent="0">
              <a:lnSpc>
                <a:spcPct val="100000"/>
              </a:lnSpc>
              <a:spcAft>
                <a:spcPts val="1000"/>
              </a:spcAft>
              <a:buNone/>
            </a:pPr>
            <a:r>
              <a:rPr lang="en-US" sz="2400">
                <a:latin typeface="Calibri"/>
                <a:cs typeface="Calibri"/>
              </a:rPr>
              <a:t>In an effort to be more precise and not contribute to the stigmatization of people living with HIV or those who may benefit from HIV prevention products, we have made a few language shifts:</a:t>
            </a:r>
            <a:endParaRPr lang="en-US">
              <a:latin typeface="Calibri"/>
              <a:cs typeface="Calibri"/>
            </a:endParaRPr>
          </a:p>
          <a:p>
            <a:pPr marL="800100" lvl="1" indent="-342900">
              <a:lnSpc>
                <a:spcPct val="100000"/>
              </a:lnSpc>
              <a:spcAft>
                <a:spcPts val="1000"/>
              </a:spcAft>
            </a:pPr>
            <a:r>
              <a:rPr lang="en-US" sz="2000" b="1"/>
              <a:t>Serodifferent instead of serodiscordant:</a:t>
            </a:r>
            <a:r>
              <a:rPr lang="en-US" sz="2000"/>
              <a:t> This change reinforces that while the HIV status of people can be different, it does not put them in discord. It is completely okay for people to have different HIV serostatuses.</a:t>
            </a:r>
          </a:p>
          <a:p>
            <a:pPr marL="800100" lvl="1" indent="-342900">
              <a:lnSpc>
                <a:spcPct val="100000"/>
              </a:lnSpc>
              <a:spcAft>
                <a:spcPts val="1000"/>
              </a:spcAft>
            </a:pPr>
            <a:r>
              <a:rPr lang="en-US" sz="2000" b="1"/>
              <a:t>Minimizing use of the terms “risk” and “risky”: </a:t>
            </a:r>
            <a:r>
              <a:rPr lang="en-US" sz="2000"/>
              <a:t>These terms can have so many different definitions and may stigmatize certain behaviors, impose labels on clients, or stigmatize living with HIV itself.</a:t>
            </a:r>
            <a:r>
              <a:rPr lang="en-US"/>
              <a:t> </a:t>
            </a:r>
            <a:endParaRPr lang="en-US" sz="2000">
              <a:cs typeface="Calibri"/>
            </a:endParaRPr>
          </a:p>
          <a:p>
            <a:pPr marL="800100" lvl="1" indent="-342900"/>
            <a:r>
              <a:rPr lang="en-US" sz="2000"/>
              <a:t>Using </a:t>
            </a:r>
            <a:r>
              <a:rPr lang="en-US" sz="2000" b="1"/>
              <a:t>gender-neutral terms when text is not specifically about gender:</a:t>
            </a:r>
            <a:r>
              <a:rPr lang="en-US" sz="2000"/>
              <a:t> These terms are more inclusive of various gender identities.</a:t>
            </a:r>
          </a:p>
          <a:p>
            <a:endParaRPr lang="en-CH"/>
          </a:p>
        </p:txBody>
      </p:sp>
      <p:sp>
        <p:nvSpPr>
          <p:cNvPr id="4" name="Title 3">
            <a:extLst>
              <a:ext uri="{FF2B5EF4-FFF2-40B4-BE49-F238E27FC236}">
                <a16:creationId xmlns:a16="http://schemas.microsoft.com/office/drawing/2014/main" id="{AF361633-B40A-4443-AD4F-E52315C0CF5D}"/>
              </a:ext>
            </a:extLst>
          </p:cNvPr>
          <p:cNvSpPr>
            <a:spLocks noGrp="1"/>
          </p:cNvSpPr>
          <p:nvPr>
            <p:ph type="title"/>
          </p:nvPr>
        </p:nvSpPr>
        <p:spPr/>
        <p:txBody>
          <a:bodyPr/>
          <a:lstStyle/>
          <a:p>
            <a:r>
              <a:rPr lang="en-CH"/>
              <a:t>Note on terminology</a:t>
            </a:r>
          </a:p>
        </p:txBody>
      </p:sp>
    </p:spTree>
    <p:extLst>
      <p:ext uri="{BB962C8B-B14F-4D97-AF65-F5344CB8AC3E}">
        <p14:creationId xmlns:p14="http://schemas.microsoft.com/office/powerpoint/2010/main" val="326289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6793D0-D591-A933-D013-C139783DBE9A}"/>
              </a:ext>
            </a:extLst>
          </p:cNvPr>
          <p:cNvSpPr/>
          <p:nvPr/>
        </p:nvSpPr>
        <p:spPr>
          <a:xfrm>
            <a:off x="0" y="0"/>
            <a:ext cx="12214279" cy="6858000"/>
          </a:xfrm>
          <a:prstGeom prst="rect">
            <a:avLst/>
          </a:prstGeom>
          <a:solidFill>
            <a:srgbClr val="0567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Full screen preview">
            <a:extLst>
              <a:ext uri="{FF2B5EF4-FFF2-40B4-BE49-F238E27FC236}">
                <a16:creationId xmlns:a16="http://schemas.microsoft.com/office/drawing/2014/main" id="{D78EB4D5-7B84-EA40-DD68-8AE9C1FDA72A}"/>
              </a:ext>
            </a:extLst>
          </p:cNvPr>
          <p:cNvPicPr>
            <a:picLocks noChangeAspect="1" noChangeArrowheads="1"/>
          </p:cNvPicPr>
          <p:nvPr/>
        </p:nvPicPr>
        <p:blipFill>
          <a:blip r:embed="rId3">
            <a:alphaModFix amt="35000"/>
            <a:extLst>
              <a:ext uri="{28A0092B-C50C-407E-A947-70E740481C1C}">
                <a14:useLocalDpi xmlns:a14="http://schemas.microsoft.com/office/drawing/2010/main"/>
              </a:ext>
            </a:extLst>
          </a:blip>
          <a:srcRect/>
          <a:stretch>
            <a:fillRect/>
          </a:stretch>
        </p:blipFill>
        <p:spPr bwMode="auto">
          <a:xfrm flipH="1">
            <a:off x="-7432" y="0"/>
            <a:ext cx="12221711" cy="6874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46F933-83A5-6A70-FA25-B6A2D7E85F35}"/>
              </a:ext>
            </a:extLst>
          </p:cNvPr>
          <p:cNvSpPr txBox="1"/>
          <p:nvPr/>
        </p:nvSpPr>
        <p:spPr>
          <a:xfrm>
            <a:off x="9772660" y="0"/>
            <a:ext cx="2449051" cy="6876288"/>
          </a:xfrm>
          <a:prstGeom prst="rect">
            <a:avLst/>
          </a:prstGeom>
          <a:solidFill>
            <a:srgbClr val="0E8389">
              <a:alpha val="87059"/>
            </a:srgbClr>
          </a:solidFill>
          <a:effectLst/>
        </p:spPr>
        <p:txBody>
          <a:bodyPr wrap="square" lIns="228600" tIns="228600" rIns="228600" bIns="2286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VALUES</a:t>
            </a:r>
            <a:br>
              <a:rPr kumimoji="0" lang="en-US" sz="20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br>
            <a:endParaRPr kumimoji="0" lang="en-US" sz="20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Country-led</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Women-focused with emphasis on AGYW</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Informed choice</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Equitable co-leadership</a:t>
            </a: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rPr>
              <a:t>Intentionality</a:t>
            </a:r>
            <a:endParaRPr kumimoji="0" lang="en-US" sz="2000" b="0" i="0" u="none" strike="noStrike" kern="1200" cap="none" spc="0" normalizeH="0" baseline="0" noProof="0">
              <a:ln>
                <a:noFill/>
              </a:ln>
              <a:solidFill>
                <a:srgbClr val="FFFFFF"/>
              </a:solidFill>
              <a:effectLst/>
              <a:uLnTx/>
              <a:uFillTx/>
              <a:latin typeface="Poppins" pitchFamily="2" charset="77"/>
              <a:ea typeface="Roboto" panose="02000000000000000000" pitchFamily="2" charset="0"/>
              <a:cs typeface="Poppins" pitchFamily="2" charset="77"/>
            </a:endParaRPr>
          </a:p>
        </p:txBody>
      </p:sp>
      <p:sp>
        <p:nvSpPr>
          <p:cNvPr id="7" name="Content Placeholder 4">
            <a:extLst>
              <a:ext uri="{FF2B5EF4-FFF2-40B4-BE49-F238E27FC236}">
                <a16:creationId xmlns:a16="http://schemas.microsoft.com/office/drawing/2014/main" id="{55D9D47B-22C5-D55B-15D9-F5D1B3ABDAC7}"/>
              </a:ext>
            </a:extLst>
          </p:cNvPr>
          <p:cNvSpPr txBox="1">
            <a:spLocks/>
          </p:cNvSpPr>
          <p:nvPr/>
        </p:nvSpPr>
        <p:spPr>
          <a:xfrm>
            <a:off x="675373" y="1220112"/>
            <a:ext cx="8595627" cy="533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sp>
        <p:nvSpPr>
          <p:cNvPr id="8" name="TextBox 7">
            <a:extLst>
              <a:ext uri="{FF2B5EF4-FFF2-40B4-BE49-F238E27FC236}">
                <a16:creationId xmlns:a16="http://schemas.microsoft.com/office/drawing/2014/main" id="{F7E14CE8-D83A-C35C-DE81-656C9B5E74C8}"/>
              </a:ext>
            </a:extLst>
          </p:cNvPr>
          <p:cNvSpPr txBox="1"/>
          <p:nvPr/>
        </p:nvSpPr>
        <p:spPr>
          <a:xfrm>
            <a:off x="4207893" y="-1576"/>
            <a:ext cx="5574228" cy="6841288"/>
          </a:xfrm>
          <a:prstGeom prst="rect">
            <a:avLst/>
          </a:prstGeom>
          <a:solidFill>
            <a:srgbClr val="0E8389">
              <a:alpha val="45882"/>
            </a:srgbClr>
          </a:solidFill>
          <a:effectLst/>
        </p:spPr>
        <p:txBody>
          <a:bodyPr wrap="square" lIns="228600" tIns="228600" rIns="228600" bIns="228600" rtlCol="0" anchor="ctr">
            <a:noAutofit/>
          </a:bodyPr>
          <a:lstStyle/>
          <a:p>
            <a:pPr marL="285750" marR="0" lvl="0" indent="-285750" algn="l" defTabSz="914400" rtl="0" eaLnBrk="1" fontAlgn="auto" latinLnBrk="0" hangingPunct="1">
              <a:lnSpc>
                <a:spcPct val="110000"/>
              </a:lnSpc>
              <a:spcBef>
                <a:spcPts val="0"/>
              </a:spcBef>
              <a:spcAft>
                <a:spcPts val="240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FFFFFF"/>
                </a:solidFill>
                <a:effectLst/>
                <a:uLnTx/>
                <a:uFillTx/>
                <a:latin typeface="Poppins"/>
                <a:ea typeface="+mn-ea"/>
                <a:cs typeface="Poppins"/>
              </a:rPr>
              <a:t>5-year, $85M global project funded by PEPFAR through USAID (2021-2026)</a:t>
            </a:r>
          </a:p>
          <a:p>
            <a:pPr marL="285750" marR="0" lvl="0" indent="-285750" algn="l" defTabSz="914400" rtl="0" eaLnBrk="1" fontAlgn="auto" latinLnBrk="0" hangingPunct="1">
              <a:lnSpc>
                <a:spcPct val="110000"/>
              </a:lnSpc>
              <a:spcBef>
                <a:spcPts val="0"/>
              </a:spcBef>
              <a:spcAft>
                <a:spcPts val="240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FFFFFF"/>
                </a:solidFill>
                <a:effectLst/>
                <a:uLnTx/>
                <a:uFillTx/>
                <a:latin typeface="Poppins"/>
                <a:ea typeface="+mn-ea"/>
                <a:cs typeface="Poppins"/>
              </a:rPr>
              <a:t>Focuses on introduction of and access to new biomedical prevention products to prevent HIV for women in sub-Saharan Africa</a:t>
            </a:r>
          </a:p>
          <a:p>
            <a:pPr marL="285750" indent="-285750">
              <a:lnSpc>
                <a:spcPct val="110000"/>
              </a:lnSpc>
              <a:spcAft>
                <a:spcPts val="2400"/>
              </a:spcAft>
              <a:buFont typeface="Wingdings" panose="05000000000000000000" pitchFamily="2" charset="2"/>
              <a:buChar char="§"/>
              <a:defRPr/>
            </a:pPr>
            <a:r>
              <a:rPr kumimoji="0" lang="en-US" sz="1600" b="0" i="0" u="none" strike="noStrike" kern="1200" cap="none" spc="0" normalizeH="0" baseline="0" noProof="0">
                <a:ln>
                  <a:noFill/>
                </a:ln>
                <a:solidFill>
                  <a:srgbClr val="FFFFFF"/>
                </a:solidFill>
                <a:effectLst/>
                <a:uLnTx/>
                <a:uFillTx/>
                <a:latin typeface="Poppins"/>
                <a:ea typeface="+mn-ea"/>
                <a:cs typeface="Poppins"/>
              </a:rPr>
              <a:t>Works across multiple countries —</a:t>
            </a:r>
            <a:r>
              <a:rPr lang="en-US" sz="1600">
                <a:solidFill>
                  <a:srgbClr val="FFFFFF"/>
                </a:solidFill>
                <a:latin typeface="Poppins"/>
                <a:cs typeface="Poppins"/>
              </a:rPr>
              <a:t> Botswana, Eswatini</a:t>
            </a:r>
            <a:r>
              <a:rPr kumimoji="0" lang="en-US" sz="1600" b="0" i="0" u="none" strike="noStrike" kern="1200" cap="none" spc="0" normalizeH="0" baseline="0" noProof="0">
                <a:ln>
                  <a:noFill/>
                </a:ln>
                <a:solidFill>
                  <a:srgbClr val="FFFFFF"/>
                </a:solidFill>
                <a:effectLst/>
                <a:uLnTx/>
                <a:uFillTx/>
                <a:latin typeface="Poppins"/>
                <a:ea typeface="+mn-ea"/>
                <a:cs typeface="Poppins"/>
              </a:rPr>
              <a:t>, Lesotho, Kenya, Namibia, Nigeria, South Africa, Uganda, Zambia, and Zimbabwe</a:t>
            </a:r>
            <a:endParaRPr lang="en-US" sz="1600" b="0" i="0" u="none" strike="noStrike" kern="1200" cap="none" spc="0" normalizeH="0" baseline="0" noProof="0">
              <a:ln>
                <a:noFill/>
              </a:ln>
              <a:solidFill>
                <a:srgbClr val="FFFFFF"/>
              </a:solidFill>
              <a:effectLst/>
              <a:uLnTx/>
              <a:uFillTx/>
              <a:latin typeface="Poppins"/>
              <a:cs typeface="Poppins"/>
            </a:endParaRPr>
          </a:p>
          <a:p>
            <a:pPr marL="285750" marR="0" lvl="0" indent="-285750" algn="l" defTabSz="914400" rtl="0" eaLnBrk="1" fontAlgn="auto" latinLnBrk="0" hangingPunct="1">
              <a:lnSpc>
                <a:spcPct val="110000"/>
              </a:lnSpc>
              <a:spcBef>
                <a:spcPts val="0"/>
              </a:spcBef>
              <a:spcAft>
                <a:spcPts val="240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FFFFFF"/>
                </a:solidFill>
                <a:effectLst/>
                <a:uLnTx/>
                <a:uFillTx/>
                <a:latin typeface="Poppins"/>
                <a:ea typeface="+mn-ea"/>
                <a:cs typeface="Poppins"/>
              </a:rPr>
              <a:t>Supports a multi-product market with informed choice for HIV prevention as new products enter the market</a:t>
            </a:r>
          </a:p>
          <a:p>
            <a:pPr marL="285750" marR="0" lvl="0" indent="-285750" algn="l" defTabSz="914400" rtl="0" eaLnBrk="1" fontAlgn="auto" latinLnBrk="0" hangingPunct="1">
              <a:lnSpc>
                <a:spcPct val="110000"/>
              </a:lnSpc>
              <a:spcBef>
                <a:spcPts val="0"/>
              </a:spcBef>
              <a:spcAft>
                <a:spcPts val="240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FFFFFF"/>
                </a:solidFill>
                <a:effectLst/>
                <a:uLnTx/>
                <a:uFillTx/>
                <a:latin typeface="Poppins"/>
                <a:ea typeface="+mn-ea"/>
                <a:cs typeface="Poppins"/>
              </a:rPr>
              <a:t>Collaborates closely with ministries of health, missions, implementing partners, civil society, end users, providers, other local and global stakeholders, and product developers</a:t>
            </a:r>
          </a:p>
        </p:txBody>
      </p:sp>
      <p:sp>
        <p:nvSpPr>
          <p:cNvPr id="5" name="Title 3">
            <a:extLst>
              <a:ext uri="{FF2B5EF4-FFF2-40B4-BE49-F238E27FC236}">
                <a16:creationId xmlns:a16="http://schemas.microsoft.com/office/drawing/2014/main" id="{134B0EA0-5948-788F-8451-C4BC20E58971}"/>
              </a:ext>
            </a:extLst>
          </p:cNvPr>
          <p:cNvSpPr>
            <a:spLocks noGrp="1"/>
          </p:cNvSpPr>
          <p:nvPr>
            <p:ph type="title"/>
          </p:nvPr>
        </p:nvSpPr>
        <p:spPr>
          <a:xfrm>
            <a:off x="-140782" y="2743656"/>
            <a:ext cx="4763582" cy="1143000"/>
          </a:xfrm>
        </p:spPr>
        <p:txBody>
          <a:bodyPr>
            <a:normAutofit/>
          </a:bodyPr>
          <a:lstStyle/>
          <a:p>
            <a:r>
              <a:rPr lang="en-US">
                <a:solidFill>
                  <a:schemeClr val="bg1"/>
                </a:solidFill>
              </a:rPr>
              <a:t>MOSAIC Project Overview</a:t>
            </a:r>
          </a:p>
        </p:txBody>
      </p:sp>
      <p:cxnSp>
        <p:nvCxnSpPr>
          <p:cNvPr id="10" name="Straight Connector 9">
            <a:extLst>
              <a:ext uri="{FF2B5EF4-FFF2-40B4-BE49-F238E27FC236}">
                <a16:creationId xmlns:a16="http://schemas.microsoft.com/office/drawing/2014/main" id="{C905F4DB-7AC3-B9F4-3898-A18D6507ADB9}"/>
              </a:ext>
            </a:extLst>
          </p:cNvPr>
          <p:cNvCxnSpPr>
            <a:cxnSpLocks/>
          </p:cNvCxnSpPr>
          <p:nvPr/>
        </p:nvCxnSpPr>
        <p:spPr>
          <a:xfrm>
            <a:off x="10363200" y="1983014"/>
            <a:ext cx="127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A1D670-CFE8-F3DE-8351-3CD1E68C8CD6}"/>
              </a:ext>
            </a:extLst>
          </p:cNvPr>
          <p:cNvCxnSpPr>
            <a:cxnSpLocks/>
          </p:cNvCxnSpPr>
          <p:nvPr/>
        </p:nvCxnSpPr>
        <p:spPr>
          <a:xfrm>
            <a:off x="10363200" y="1475014"/>
            <a:ext cx="127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01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6C8E-B8C0-1447-BAAC-BCBFA2EF2D54}"/>
              </a:ext>
            </a:extLst>
          </p:cNvPr>
          <p:cNvSpPr>
            <a:spLocks noGrp="1"/>
          </p:cNvSpPr>
          <p:nvPr>
            <p:ph type="title"/>
          </p:nvPr>
        </p:nvSpPr>
        <p:spPr>
          <a:xfrm>
            <a:off x="374739" y="200187"/>
            <a:ext cx="10515600" cy="813273"/>
          </a:xfrm>
        </p:spPr>
        <p:txBody>
          <a:bodyPr/>
          <a:lstStyle/>
          <a:p>
            <a:r>
              <a:rPr lang="en-CH"/>
              <a:t>Acronyms</a:t>
            </a:r>
          </a:p>
        </p:txBody>
      </p:sp>
      <p:sp>
        <p:nvSpPr>
          <p:cNvPr id="3" name="TextBox 2">
            <a:extLst>
              <a:ext uri="{FF2B5EF4-FFF2-40B4-BE49-F238E27FC236}">
                <a16:creationId xmlns:a16="http://schemas.microsoft.com/office/drawing/2014/main" id="{4D3B6899-9D3C-5B44-8F80-6382EFC2787B}"/>
              </a:ext>
            </a:extLst>
          </p:cNvPr>
          <p:cNvSpPr txBox="1"/>
          <p:nvPr/>
        </p:nvSpPr>
        <p:spPr>
          <a:xfrm>
            <a:off x="374738" y="922837"/>
            <a:ext cx="6399687" cy="5478423"/>
          </a:xfrm>
          <a:prstGeom prst="rect">
            <a:avLst/>
          </a:prstGeom>
          <a:noFill/>
        </p:spPr>
        <p:txBody>
          <a:bodyPr wrap="square" lIns="91440" tIns="45720" rIns="91440" bIns="45720" rtlCol="0" anchor="t">
            <a:spAutoFit/>
          </a:bodyPr>
          <a:lstStyle/>
          <a:p>
            <a:r>
              <a:rPr lang="en-GB" sz="1400">
                <a:latin typeface="Calibri Light" panose="020F0302020204030204" pitchFamily="34" charset="0"/>
                <a:cs typeface="Calibri Light" panose="020F0302020204030204" pitchFamily="34" charset="0"/>
              </a:rPr>
              <a:t>AIDS 	Acquired immune deficiency syndrome 		</a:t>
            </a:r>
          </a:p>
          <a:p>
            <a:r>
              <a:rPr lang="en-CH" sz="1400">
                <a:latin typeface="Calibri Light" panose="020F0302020204030204" pitchFamily="34" charset="0"/>
                <a:cs typeface="Calibri Light" panose="020F0302020204030204" pitchFamily="34" charset="0"/>
              </a:rPr>
              <a:t>AGYW 	Adolescent girls and young women 			</a:t>
            </a:r>
          </a:p>
          <a:p>
            <a:r>
              <a:rPr lang="en-US" sz="1400">
                <a:latin typeface="Calibri Light" panose="020F0302020204030204" pitchFamily="34" charset="0"/>
                <a:cs typeface="Calibri Light" panose="020F0302020204030204" pitchFamily="34" charset="0"/>
              </a:rPr>
              <a:t>ANC	Antenatal care</a:t>
            </a:r>
          </a:p>
          <a:p>
            <a:r>
              <a:rPr lang="en-CH" sz="1400">
                <a:latin typeface="Calibri Light" panose="020F0302020204030204" pitchFamily="34" charset="0"/>
                <a:cs typeface="Calibri Light" panose="020F0302020204030204" pitchFamily="34" charset="0"/>
              </a:rPr>
              <a:t>ART 	Antiretroviral </a:t>
            </a:r>
            <a:r>
              <a:rPr lang="en-US" sz="1400">
                <a:latin typeface="Calibri Light" panose="020F0302020204030204" pitchFamily="34" charset="0"/>
                <a:cs typeface="Calibri Light" panose="020F0302020204030204" pitchFamily="34" charset="0"/>
              </a:rPr>
              <a:t>t</a:t>
            </a:r>
            <a:r>
              <a:rPr lang="en-CH" sz="1400">
                <a:latin typeface="Calibri Light" panose="020F0302020204030204" pitchFamily="34" charset="0"/>
                <a:cs typeface="Calibri Light" panose="020F0302020204030204" pitchFamily="34" charset="0"/>
              </a:rPr>
              <a:t>herapy</a:t>
            </a:r>
            <a:endParaRPr lang="en-GB" sz="1400">
              <a:latin typeface="Calibri Light" panose="020F0302020204030204" pitchFamily="34" charset="0"/>
              <a:cs typeface="Calibri Light" panose="020F0302020204030204" pitchFamily="34" charset="0"/>
            </a:endParaRPr>
          </a:p>
          <a:p>
            <a:r>
              <a:rPr lang="en-GB" sz="1400">
                <a:latin typeface="Calibri Light" panose="020F0302020204030204" pitchFamily="34" charset="0"/>
                <a:cs typeface="Calibri Light" panose="020F0302020204030204" pitchFamily="34" charset="0"/>
              </a:rPr>
              <a:t>ARV	Antiretroviral</a:t>
            </a:r>
          </a:p>
          <a:p>
            <a:r>
              <a:rPr lang="en-GB" sz="1400">
                <a:latin typeface="Calibri Light"/>
                <a:cs typeface="Calibri Light"/>
              </a:rPr>
              <a:t>AYP	Adolescents and young people</a:t>
            </a:r>
          </a:p>
          <a:p>
            <a:r>
              <a:rPr lang="en-GB" sz="1400">
                <a:latin typeface="Calibri Light"/>
                <a:cs typeface="Calibri Light"/>
              </a:rPr>
              <a:t>BBFSW	Brothel-based female sex worker</a:t>
            </a:r>
          </a:p>
          <a:p>
            <a:r>
              <a:rPr lang="en-GB" sz="1400">
                <a:latin typeface="Calibri Light"/>
                <a:cs typeface="Calibri Light"/>
              </a:rPr>
              <a:t>CCFN	Catholic Caritas Foundation of Nigeria</a:t>
            </a:r>
          </a:p>
          <a:p>
            <a:r>
              <a:rPr lang="en-GB" sz="1400">
                <a:latin typeface="Calibri Light"/>
                <a:cs typeface="Calibri Light"/>
              </a:rPr>
              <a:t>CDC	U.S. </a:t>
            </a:r>
            <a:r>
              <a:rPr lang="en-GB" sz="1400" err="1">
                <a:latin typeface="Calibri Light"/>
                <a:cs typeface="Calibri Light"/>
              </a:rPr>
              <a:t>Centers</a:t>
            </a:r>
            <a:r>
              <a:rPr lang="en-GB" sz="1400">
                <a:latin typeface="Calibri Light"/>
                <a:cs typeface="Calibri Light"/>
              </a:rPr>
              <a:t> for Disease Control and Prevention</a:t>
            </a:r>
          </a:p>
          <a:p>
            <a:r>
              <a:rPr lang="en-GB" sz="1400">
                <a:latin typeface="Calibri Light" panose="020F0302020204030204" pitchFamily="34" charset="0"/>
                <a:cs typeface="Calibri Light" panose="020F0302020204030204" pitchFamily="34" charset="0"/>
              </a:rPr>
              <a:t>CIHP	Center for Integrated Health Program</a:t>
            </a:r>
          </a:p>
          <a:p>
            <a:r>
              <a:rPr lang="en-GB" sz="1400">
                <a:latin typeface="Calibri Light" panose="020F0302020204030204" pitchFamily="34" charset="0"/>
                <a:cs typeface="Calibri Light" panose="020F0302020204030204" pitchFamily="34" charset="0"/>
              </a:rPr>
              <a:t>CSO	Civil society organization</a:t>
            </a:r>
          </a:p>
          <a:p>
            <a:r>
              <a:rPr lang="en-GB" sz="1400">
                <a:latin typeface="Calibri Light" panose="020F0302020204030204" pitchFamily="34" charset="0"/>
                <a:cs typeface="Calibri Light" panose="020F0302020204030204" pitchFamily="34" charset="0"/>
              </a:rPr>
              <a:t>DHAPP	U.S. Department of </a:t>
            </a:r>
            <a:r>
              <a:rPr lang="en-GB" sz="1400" err="1">
                <a:latin typeface="Calibri Light" panose="020F0302020204030204" pitchFamily="34" charset="0"/>
                <a:cs typeface="Calibri Light" panose="020F0302020204030204" pitchFamily="34" charset="0"/>
              </a:rPr>
              <a:t>Defense</a:t>
            </a:r>
            <a:r>
              <a:rPr lang="en-GB" sz="1400">
                <a:latin typeface="Calibri Light" panose="020F0302020204030204" pitchFamily="34" charset="0"/>
                <a:cs typeface="Calibri Light" panose="020F0302020204030204" pitchFamily="34" charset="0"/>
              </a:rPr>
              <a:t> HIV/AIDS Prevention Program </a:t>
            </a:r>
          </a:p>
          <a:p>
            <a:r>
              <a:rPr lang="en-GB" sz="1400">
                <a:latin typeface="Calibri Light" panose="020F0302020204030204" pitchFamily="34" charset="0"/>
                <a:cs typeface="Calibri Light" panose="020F0302020204030204" pitchFamily="34" charset="0"/>
              </a:rPr>
              <a:t>DREAMS	Determined, Resilient, Empowered, AIDS-free, Mentored and Safe</a:t>
            </a:r>
          </a:p>
          <a:p>
            <a:r>
              <a:rPr lang="en-GB" sz="1400">
                <a:latin typeface="Calibri Light" panose="020F0302020204030204" pitchFamily="34" charset="0"/>
                <a:cs typeface="Calibri Light" panose="020F0302020204030204" pitchFamily="34" charset="0"/>
              </a:rPr>
              <a:t>DSD	Differentiated service delivery</a:t>
            </a:r>
          </a:p>
          <a:p>
            <a:r>
              <a:rPr lang="en-GB" sz="1400">
                <a:latin typeface="Calibri Light" panose="020F0302020204030204" pitchFamily="34" charset="0"/>
                <a:cs typeface="Calibri Light" panose="020F0302020204030204" pitchFamily="34" charset="0"/>
              </a:rPr>
              <a:t>EpiC	Meeting Targets and Maintaining Epidemic Control</a:t>
            </a:r>
          </a:p>
          <a:p>
            <a:r>
              <a:rPr lang="en-GB" sz="1400">
                <a:latin typeface="Calibri Light" panose="020F0302020204030204" pitchFamily="34" charset="0"/>
                <a:cs typeface="Calibri Light" panose="020F0302020204030204" pitchFamily="34" charset="0"/>
              </a:rPr>
              <a:t>F&amp;Q	Forecasting and quantification</a:t>
            </a:r>
          </a:p>
          <a:p>
            <a:r>
              <a:rPr lang="en-GB" sz="1400">
                <a:latin typeface="Calibri Light" panose="020F0302020204030204" pitchFamily="34" charset="0"/>
                <a:cs typeface="Calibri Light" panose="020F0302020204030204" pitchFamily="34" charset="0"/>
              </a:rPr>
              <a:t>FCDO	Foreign, Commonwealth &amp; Development Office</a:t>
            </a:r>
          </a:p>
          <a:p>
            <a:r>
              <a:rPr lang="en-GB" sz="1400">
                <a:latin typeface="Calibri Light" panose="020F0302020204030204" pitchFamily="34" charset="0"/>
                <a:cs typeface="Calibri Light" panose="020F0302020204030204" pitchFamily="34" charset="0"/>
              </a:rPr>
              <a:t>FMOH	Federal Ministry of Health</a:t>
            </a:r>
          </a:p>
          <a:p>
            <a:r>
              <a:rPr lang="en-GB" sz="1400">
                <a:latin typeface="Calibri Light"/>
                <a:cs typeface="Calibri Light"/>
              </a:rPr>
              <a:t>FP	Family planning</a:t>
            </a:r>
          </a:p>
          <a:p>
            <a:r>
              <a:rPr lang="en-GB" sz="1400">
                <a:latin typeface="Calibri Light"/>
                <a:cs typeface="Calibri Light"/>
              </a:rPr>
              <a:t>FSW	</a:t>
            </a:r>
            <a:r>
              <a:rPr lang="en-GB" sz="1400">
                <a:latin typeface="Calibri Light" panose="020F0302020204030204" pitchFamily="34" charset="0"/>
                <a:cs typeface="Calibri Light" panose="020F0302020204030204" pitchFamily="34" charset="0"/>
              </a:rPr>
              <a:t>Female sex worker</a:t>
            </a:r>
            <a:endParaRPr lang="en-GB" sz="1400">
              <a:latin typeface="Calibri Light"/>
              <a:cs typeface="Calibri Light"/>
            </a:endParaRPr>
          </a:p>
          <a:p>
            <a:r>
              <a:rPr lang="en-GB" sz="1400">
                <a:latin typeface="Calibri Light"/>
                <a:cs typeface="Calibri Light"/>
              </a:rPr>
              <a:t>GHSC 	Global Health Supply Chain program</a:t>
            </a:r>
            <a:endParaRPr lang="en-GB">
              <a:latin typeface="Calibri Light"/>
              <a:cs typeface="Calibri Light"/>
            </a:endParaRPr>
          </a:p>
          <a:p>
            <a:r>
              <a:rPr lang="en-GB" sz="1400" err="1">
                <a:latin typeface="Calibri Light" panose="020F0302020204030204" pitchFamily="34" charset="0"/>
                <a:cs typeface="Calibri Light" panose="020F0302020204030204" pitchFamily="34" charset="0"/>
              </a:rPr>
              <a:t>GoN</a:t>
            </a:r>
            <a:r>
              <a:rPr lang="en-GB" sz="1400">
                <a:latin typeface="Calibri Light" panose="020F0302020204030204" pitchFamily="34" charset="0"/>
                <a:cs typeface="Calibri Light" panose="020F0302020204030204" pitchFamily="34" charset="0"/>
              </a:rPr>
              <a:t>	Government of Nigeria</a:t>
            </a:r>
          </a:p>
          <a:p>
            <a:r>
              <a:rPr lang="en-GB" sz="1400">
                <a:latin typeface="Calibri Light" panose="020F0302020204030204" pitchFamily="34" charset="0"/>
                <a:cs typeface="Calibri Light" panose="020F0302020204030204" pitchFamily="34" charset="0"/>
              </a:rPr>
              <a:t>HIV 	Human immunodeficiency virus </a:t>
            </a:r>
          </a:p>
          <a:p>
            <a:r>
              <a:rPr lang="en-GB" sz="1400">
                <a:latin typeface="Calibri Light" panose="020F0302020204030204" pitchFamily="34" charset="0"/>
                <a:cs typeface="Calibri Light" panose="020F0302020204030204" pitchFamily="34" charset="0"/>
              </a:rPr>
              <a:t>IEC	Information, education, and communication</a:t>
            </a:r>
          </a:p>
          <a:p>
            <a:r>
              <a:rPr lang="en-GB" sz="1400">
                <a:latin typeface="Calibri Light" panose="020F0302020204030204" pitchFamily="34" charset="0"/>
                <a:cs typeface="Calibri Light" panose="020F0302020204030204" pitchFamily="34" charset="0"/>
              </a:rPr>
              <a:t>IHVN	Institute of Human Virology, Nigeria</a:t>
            </a:r>
          </a:p>
        </p:txBody>
      </p:sp>
      <p:sp>
        <p:nvSpPr>
          <p:cNvPr id="4" name="Rectangle 3">
            <a:extLst>
              <a:ext uri="{FF2B5EF4-FFF2-40B4-BE49-F238E27FC236}">
                <a16:creationId xmlns:a16="http://schemas.microsoft.com/office/drawing/2014/main" id="{78581A55-27AC-C34E-9732-8B4865B38C4C}"/>
              </a:ext>
            </a:extLst>
          </p:cNvPr>
          <p:cNvSpPr/>
          <p:nvPr/>
        </p:nvSpPr>
        <p:spPr>
          <a:xfrm>
            <a:off x="6892414" y="922837"/>
            <a:ext cx="4924848" cy="5693866"/>
          </a:xfrm>
          <a:prstGeom prst="rect">
            <a:avLst/>
          </a:prstGeom>
        </p:spPr>
        <p:txBody>
          <a:bodyPr wrap="square" lIns="91440" tIns="45720" rIns="91440" bIns="45720" anchor="t">
            <a:spAutoFit/>
          </a:bodyPr>
          <a:lstStyle/>
          <a:p>
            <a:r>
              <a:rPr lang="en-GB" sz="1400">
                <a:latin typeface="Calibri Light" panose="020F0302020204030204" pitchFamily="34" charset="0"/>
                <a:cs typeface="Calibri Light" panose="020F0302020204030204" pitchFamily="34" charset="0"/>
              </a:rPr>
              <a:t>IM	Intramuscular</a:t>
            </a:r>
          </a:p>
          <a:p>
            <a:r>
              <a:rPr lang="en-GB" sz="1400">
                <a:latin typeface="Calibri Light" panose="020F0302020204030204" pitchFamily="34" charset="0"/>
                <a:cs typeface="Calibri Light" panose="020F0302020204030204" pitchFamily="34" charset="0"/>
              </a:rPr>
              <a:t>IP	Implementing partner</a:t>
            </a:r>
          </a:p>
          <a:p>
            <a:r>
              <a:rPr lang="en-GB" sz="1400">
                <a:latin typeface="Calibri Light" panose="020F0302020204030204" pitchFamily="34" charset="0"/>
                <a:cs typeface="Calibri Light" panose="020F0302020204030204" pitchFamily="34" charset="0"/>
              </a:rPr>
              <a:t>IPV	Intimate partner violence</a:t>
            </a:r>
          </a:p>
          <a:p>
            <a:r>
              <a:rPr lang="en-GB" sz="1400">
                <a:latin typeface="Calibri Light" panose="020F0302020204030204" pitchFamily="34" charset="0"/>
                <a:cs typeface="Calibri Light" panose="020F0302020204030204" pitchFamily="34" charset="0"/>
              </a:rPr>
              <a:t>KP	Key population</a:t>
            </a:r>
          </a:p>
          <a:p>
            <a:r>
              <a:rPr lang="en-GB" sz="1400">
                <a:latin typeface="Calibri Light" panose="020F0302020204030204" pitchFamily="34" charset="0"/>
                <a:cs typeface="Calibri Light" panose="020F0302020204030204" pitchFamily="34" charset="0"/>
              </a:rPr>
              <a:t>MCH	Maternal and child health		</a:t>
            </a:r>
            <a:endParaRPr lang="en-CH" sz="1400">
              <a:latin typeface="Calibri Light" panose="020F0302020204030204" pitchFamily="34" charset="0"/>
              <a:cs typeface="Calibri Light" panose="020F0302020204030204" pitchFamily="34" charset="0"/>
            </a:endParaRPr>
          </a:p>
          <a:p>
            <a:r>
              <a:rPr lang="en-GB" sz="1400">
                <a:latin typeface="Calibri Light" panose="020F0302020204030204" pitchFamily="34" charset="0"/>
                <a:cs typeface="Calibri Light" panose="020F0302020204030204" pitchFamily="34" charset="0"/>
              </a:rPr>
              <a:t>MSM	Men who have sex with men		</a:t>
            </a:r>
            <a:endParaRPr lang="en-CH" sz="1400">
              <a:latin typeface="Calibri Light" panose="020F0302020204030204" pitchFamily="34" charset="0"/>
              <a:cs typeface="Calibri Light" panose="020F0302020204030204" pitchFamily="34" charset="0"/>
            </a:endParaRPr>
          </a:p>
          <a:p>
            <a:r>
              <a:rPr lang="en-GB" sz="1400">
                <a:latin typeface="Calibri Light"/>
                <a:cs typeface="Calibri Light"/>
              </a:rPr>
              <a:t>NACA	National Agency for the Control of AIDS 	</a:t>
            </a:r>
            <a:br>
              <a:rPr lang="en-GB" sz="1400">
                <a:latin typeface="Calibri Light" panose="020F0302020204030204" pitchFamily="34" charset="0"/>
                <a:cs typeface="Calibri Light" panose="020F0302020204030204" pitchFamily="34" charset="0"/>
              </a:rPr>
            </a:br>
            <a:r>
              <a:rPr lang="en-GB" sz="1400">
                <a:latin typeface="Calibri Light" panose="020F0302020204030204" pitchFamily="34" charset="0"/>
                <a:cs typeface="Calibri Light" panose="020F0302020204030204" pitchFamily="34" charset="0"/>
              </a:rPr>
              <a:t>NAFDAC	National Agency for Food and Drug Administration</a:t>
            </a:r>
          </a:p>
          <a:p>
            <a:r>
              <a:rPr lang="en-GB" sz="1400">
                <a:latin typeface="Calibri Light" panose="020F0302020204030204" pitchFamily="34" charset="0"/>
                <a:cs typeface="Calibri Light" panose="020F0302020204030204" pitchFamily="34" charset="0"/>
              </a:rPr>
              <a:t>	and Control</a:t>
            </a:r>
          </a:p>
          <a:p>
            <a:r>
              <a:rPr lang="en-GB" sz="1400">
                <a:latin typeface="Calibri Light"/>
                <a:cs typeface="Calibri Light"/>
              </a:rPr>
              <a:t>NASCP           National AIDS and STI Control Program</a:t>
            </a:r>
          </a:p>
          <a:p>
            <a:r>
              <a:rPr lang="en-GB" sz="1400">
                <a:latin typeface="Calibri Light"/>
                <a:cs typeface="Calibri Light"/>
              </a:rPr>
              <a:t>NBBFSW	Non-brothel-based female sex worker</a:t>
            </a:r>
          </a:p>
          <a:p>
            <a:r>
              <a:rPr lang="en-GB" sz="1400">
                <a:latin typeface="Calibri Light"/>
                <a:cs typeface="Calibri Light"/>
              </a:rPr>
              <a:t>OSS	One-stop shops</a:t>
            </a:r>
          </a:p>
          <a:p>
            <a:r>
              <a:rPr lang="en-GB" sz="1400">
                <a:latin typeface="Calibri Light"/>
                <a:cs typeface="Calibri Light"/>
              </a:rPr>
              <a:t>PEPFAR 	U.S. President's Emergency Plan for AIDS Relief </a:t>
            </a:r>
          </a:p>
          <a:p>
            <a:r>
              <a:rPr lang="en-GB" sz="1400">
                <a:latin typeface="Calibri Light"/>
                <a:cs typeface="Calibri Light"/>
              </a:rPr>
              <a:t>PNC	Postnatal care</a:t>
            </a:r>
            <a:endParaRPr lang="en-GB">
              <a:latin typeface="Calibri Light"/>
              <a:cs typeface="Calibri Light"/>
            </a:endParaRPr>
          </a:p>
          <a:p>
            <a:r>
              <a:rPr lang="en-GB" sz="1400">
                <a:latin typeface="Calibri Light" panose="020F0302020204030204" pitchFamily="34" charset="0"/>
                <a:cs typeface="Calibri Light" panose="020F0302020204030204" pitchFamily="34" charset="0"/>
              </a:rPr>
              <a:t>PrEP	Pre-exposure prophylaxis </a:t>
            </a:r>
          </a:p>
          <a:p>
            <a:r>
              <a:rPr lang="en-GB" sz="1400">
                <a:latin typeface="Calibri Light" panose="020F0302020204030204" pitchFamily="34" charset="0"/>
                <a:cs typeface="Calibri Light" panose="020F0302020204030204" pitchFamily="34" charset="0"/>
              </a:rPr>
              <a:t>PWID	People who inject drugs</a:t>
            </a:r>
          </a:p>
          <a:p>
            <a:r>
              <a:rPr lang="en-GB" sz="1400">
                <a:latin typeface="Calibri Light" panose="020F0302020204030204" pitchFamily="34" charset="0"/>
                <a:cs typeface="Calibri Light" panose="020F0302020204030204" pitchFamily="34" charset="0"/>
              </a:rPr>
              <a:t>RISE	Resilience in the Sahel Enhanced</a:t>
            </a:r>
          </a:p>
          <a:p>
            <a:r>
              <a:rPr lang="en-GB" sz="1400">
                <a:latin typeface="Calibri Light" panose="020F0302020204030204" pitchFamily="34" charset="0"/>
                <a:cs typeface="Calibri Light" panose="020F0302020204030204" pitchFamily="34" charset="0"/>
              </a:rPr>
              <a:t>SDC	Serodifferent couple</a:t>
            </a:r>
          </a:p>
          <a:p>
            <a:r>
              <a:rPr lang="en-GB" sz="1400">
                <a:latin typeface="Calibri Light" panose="020F0302020204030204" pitchFamily="34" charset="0"/>
                <a:cs typeface="Calibri Light" panose="020F0302020204030204" pitchFamily="34" charset="0"/>
              </a:rPr>
              <a:t>SHARP	Strategic HIV/AIDS and TB Response Program</a:t>
            </a:r>
          </a:p>
          <a:p>
            <a:r>
              <a:rPr lang="en-GB" sz="1400">
                <a:latin typeface="Calibri Light" panose="020F0302020204030204" pitchFamily="34" charset="0"/>
                <a:cs typeface="Calibri Light" panose="020F0302020204030204" pitchFamily="34" charset="0"/>
              </a:rPr>
              <a:t>SRH	Sexual and reproductive health</a:t>
            </a:r>
          </a:p>
          <a:p>
            <a:r>
              <a:rPr lang="en-GB" sz="1400">
                <a:latin typeface="Calibri Light" panose="020F0302020204030204" pitchFamily="34" charset="0"/>
                <a:cs typeface="Calibri Light" panose="020F0302020204030204" pitchFamily="34" charset="0"/>
              </a:rPr>
              <a:t>TDF/FTC	Tenofovir/emtricitabine</a:t>
            </a:r>
          </a:p>
          <a:p>
            <a:r>
              <a:rPr lang="en-GB" sz="1400">
                <a:latin typeface="Calibri Light" panose="020F0302020204030204" pitchFamily="34" charset="0"/>
                <a:cs typeface="Calibri Light" panose="020F0302020204030204" pitchFamily="34" charset="0"/>
              </a:rPr>
              <a:t>TGP	Transgender people</a:t>
            </a:r>
          </a:p>
          <a:p>
            <a:r>
              <a:rPr lang="en-GB" sz="1400">
                <a:latin typeface="Calibri Light" panose="020F0302020204030204" pitchFamily="34" charset="0"/>
                <a:cs typeface="Calibri Light" panose="020F0302020204030204" pitchFamily="34" charset="0"/>
              </a:rPr>
              <a:t>TWG	</a:t>
            </a:r>
            <a:r>
              <a:rPr lang="en-CH" sz="1400">
                <a:latin typeface="Calibri Light" panose="020F0302020204030204" pitchFamily="34" charset="0"/>
                <a:cs typeface="Calibri Light" panose="020F0302020204030204" pitchFamily="34" charset="0"/>
              </a:rPr>
              <a:t>Technical working group</a:t>
            </a:r>
            <a:endParaRPr lang="en-GB" sz="1400">
              <a:latin typeface="Calibri Light" panose="020F0302020204030204" pitchFamily="34" charset="0"/>
              <a:cs typeface="Calibri Light" panose="020F0302020204030204" pitchFamily="34" charset="0"/>
            </a:endParaRPr>
          </a:p>
          <a:p>
            <a:r>
              <a:rPr lang="en-GB" sz="1400">
                <a:latin typeface="Calibri Light" panose="020F0302020204030204" pitchFamily="34" charset="0"/>
                <a:cs typeface="Calibri Light" panose="020F0302020204030204" pitchFamily="34" charset="0"/>
              </a:rPr>
              <a:t>USAID 	U.S. Agency for International Development</a:t>
            </a:r>
          </a:p>
          <a:p>
            <a:r>
              <a:rPr lang="en-GB" sz="1400">
                <a:latin typeface="Calibri Light" panose="020F0302020204030204" pitchFamily="34" charset="0"/>
                <a:cs typeface="Calibri Light" panose="020F0302020204030204" pitchFamily="34" charset="0"/>
              </a:rPr>
              <a:t>WHO	World Health Organization</a:t>
            </a:r>
          </a:p>
        </p:txBody>
      </p:sp>
    </p:spTree>
    <p:extLst>
      <p:ext uri="{BB962C8B-B14F-4D97-AF65-F5344CB8AC3E}">
        <p14:creationId xmlns:p14="http://schemas.microsoft.com/office/powerpoint/2010/main" val="109996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43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C51F7E40-096E-F530-3A3F-C783CF085568}"/>
              </a:ext>
            </a:extLst>
          </p:cNvPr>
          <p:cNvSpPr txBox="1">
            <a:spLocks/>
          </p:cNvSpPr>
          <p:nvPr/>
        </p:nvSpPr>
        <p:spPr>
          <a:xfrm>
            <a:off x="0" y="190955"/>
            <a:ext cx="6096000" cy="5552619"/>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000" b="1" i="0" u="none" strike="noStrike" kern="1200" cap="none" spc="0" normalizeH="0" baseline="0" noProof="0">
              <a:ln>
                <a:noFill/>
              </a:ln>
              <a:solidFill>
                <a:srgbClr val="05676D"/>
              </a:solidFill>
              <a:effectLst/>
              <a:uLnTx/>
              <a:uFillTx/>
              <a:latin typeface="Poppins SemiBold" pitchFamily="2" charset="77"/>
              <a:ea typeface="Roboto" panose="02000000000000000000" pitchFamily="2" charset="0"/>
              <a:cs typeface="Poppins SemiBold" pitchFamily="2" charset="77"/>
            </a:endParaRPr>
          </a:p>
        </p:txBody>
      </p:sp>
      <p:sp>
        <p:nvSpPr>
          <p:cNvPr id="5" name="TextBox 4">
            <a:extLst>
              <a:ext uri="{FF2B5EF4-FFF2-40B4-BE49-F238E27FC236}">
                <a16:creationId xmlns:a16="http://schemas.microsoft.com/office/drawing/2014/main" id="{478667AA-C7BF-EA12-895A-51F9E4AC7ACB}"/>
              </a:ext>
            </a:extLst>
          </p:cNvPr>
          <p:cNvSpPr txBox="1"/>
          <p:nvPr/>
        </p:nvSpPr>
        <p:spPr>
          <a:xfrm>
            <a:off x="985674" y="320436"/>
            <a:ext cx="5941367" cy="1769715"/>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5676D"/>
                </a:solidFill>
                <a:effectLst/>
                <a:uLnTx/>
                <a:uFillTx/>
                <a:latin typeface="Poppins SemiBold" pitchFamily="2" charset="77"/>
                <a:ea typeface="Roboto" panose="02000000000000000000" pitchFamily="2" charset="0"/>
                <a:cs typeface="Poppins SemiBold" pitchFamily="2" charset="77"/>
              </a:rPr>
              <a:t>MOSAIC’s goal is to accelerate access to new products</a:t>
            </a:r>
          </a:p>
        </p:txBody>
      </p:sp>
      <p:pic>
        <p:nvPicPr>
          <p:cNvPr id="6" name="Graphic 5" descr="Puzzle with solid fill">
            <a:extLst>
              <a:ext uri="{FF2B5EF4-FFF2-40B4-BE49-F238E27FC236}">
                <a16:creationId xmlns:a16="http://schemas.microsoft.com/office/drawing/2014/main" id="{E57E6526-3929-2665-E3E0-A72F3DF1D8C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8891988">
            <a:off x="650778" y="2994382"/>
            <a:ext cx="2449887" cy="2449887"/>
          </a:xfrm>
          <a:prstGeom prst="rect">
            <a:avLst/>
          </a:prstGeom>
        </p:spPr>
      </p:pic>
      <p:pic>
        <p:nvPicPr>
          <p:cNvPr id="7" name="Graphic 6" descr="Puzzle with solid fill">
            <a:extLst>
              <a:ext uri="{FF2B5EF4-FFF2-40B4-BE49-F238E27FC236}">
                <a16:creationId xmlns:a16="http://schemas.microsoft.com/office/drawing/2014/main" id="{A7179B75-B8E1-4DA9-288A-41088F6E360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8136192">
            <a:off x="3811869" y="2884370"/>
            <a:ext cx="2449887" cy="2449887"/>
          </a:xfrm>
          <a:prstGeom prst="rect">
            <a:avLst/>
          </a:prstGeom>
        </p:spPr>
      </p:pic>
      <p:sp>
        <p:nvSpPr>
          <p:cNvPr id="8" name="TextBox 7">
            <a:extLst>
              <a:ext uri="{FF2B5EF4-FFF2-40B4-BE49-F238E27FC236}">
                <a16:creationId xmlns:a16="http://schemas.microsoft.com/office/drawing/2014/main" id="{BB5A8D83-D57A-8F46-3AE0-CFC52BC63750}"/>
              </a:ext>
            </a:extLst>
          </p:cNvPr>
          <p:cNvSpPr txBox="1"/>
          <p:nvPr/>
        </p:nvSpPr>
        <p:spPr>
          <a:xfrm>
            <a:off x="1526028" y="3816925"/>
            <a:ext cx="8468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Oral PrEP</a:t>
            </a:r>
          </a:p>
        </p:txBody>
      </p:sp>
      <p:sp>
        <p:nvSpPr>
          <p:cNvPr id="9" name="TextBox 8">
            <a:extLst>
              <a:ext uri="{FF2B5EF4-FFF2-40B4-BE49-F238E27FC236}">
                <a16:creationId xmlns:a16="http://schemas.microsoft.com/office/drawing/2014/main" id="{D1B3FDE8-ED6D-8DEB-6CD8-000CC267AFBC}"/>
              </a:ext>
            </a:extLst>
          </p:cNvPr>
          <p:cNvSpPr txBox="1"/>
          <p:nvPr/>
        </p:nvSpPr>
        <p:spPr>
          <a:xfrm>
            <a:off x="4766638" y="3835859"/>
            <a:ext cx="89637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CAB PrEP</a:t>
            </a:r>
          </a:p>
        </p:txBody>
      </p:sp>
      <p:pic>
        <p:nvPicPr>
          <p:cNvPr id="10" name="Graphic 9" descr="Puzzle with solid fill">
            <a:extLst>
              <a:ext uri="{FF2B5EF4-FFF2-40B4-BE49-F238E27FC236}">
                <a16:creationId xmlns:a16="http://schemas.microsoft.com/office/drawing/2014/main" id="{0213EF89-B931-6BCF-7B7F-55938D17A69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1972793">
            <a:off x="6600740" y="2475410"/>
            <a:ext cx="2449887" cy="2449887"/>
          </a:xfrm>
          <a:prstGeom prst="rect">
            <a:avLst/>
          </a:prstGeom>
        </p:spPr>
      </p:pic>
      <p:sp>
        <p:nvSpPr>
          <p:cNvPr id="11" name="TextBox 10">
            <a:extLst>
              <a:ext uri="{FF2B5EF4-FFF2-40B4-BE49-F238E27FC236}">
                <a16:creationId xmlns:a16="http://schemas.microsoft.com/office/drawing/2014/main" id="{4D1A6F9D-FD6A-95DA-B367-FABCE3171DF5}"/>
              </a:ext>
            </a:extLst>
          </p:cNvPr>
          <p:cNvSpPr txBox="1"/>
          <p:nvPr/>
        </p:nvSpPr>
        <p:spPr>
          <a:xfrm rot="20220032">
            <a:off x="7170398" y="3557426"/>
            <a:ext cx="13075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FFFFFF"/>
                </a:solidFill>
                <a:effectLst/>
                <a:uLnTx/>
                <a:uFillTx/>
                <a:latin typeface="Poppins" pitchFamily="2" charset="77"/>
                <a:ea typeface="+mn-ea"/>
                <a:cs typeface="Poppins" pitchFamily="2" charset="77"/>
              </a:rPr>
              <a:t>Lenacapavir</a:t>
            </a:r>
            <a:endParaRPr kumimoji="0" lang="en-US" sz="14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pic>
        <p:nvPicPr>
          <p:cNvPr id="12" name="Graphic 11" descr="Puzzle with solid fill">
            <a:extLst>
              <a:ext uri="{FF2B5EF4-FFF2-40B4-BE49-F238E27FC236}">
                <a16:creationId xmlns:a16="http://schemas.microsoft.com/office/drawing/2014/main" id="{AD764C56-5D7A-9053-7802-C63C99A0A23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2877765">
            <a:off x="9392523" y="3029368"/>
            <a:ext cx="2449887" cy="2449887"/>
          </a:xfrm>
          <a:prstGeom prst="rect">
            <a:avLst/>
          </a:prstGeom>
        </p:spPr>
      </p:pic>
      <p:sp>
        <p:nvSpPr>
          <p:cNvPr id="13" name="TextBox 12">
            <a:extLst>
              <a:ext uri="{FF2B5EF4-FFF2-40B4-BE49-F238E27FC236}">
                <a16:creationId xmlns:a16="http://schemas.microsoft.com/office/drawing/2014/main" id="{68C4830B-8C87-E358-2881-60A22207EDF5}"/>
              </a:ext>
            </a:extLst>
          </p:cNvPr>
          <p:cNvSpPr txBox="1"/>
          <p:nvPr/>
        </p:nvSpPr>
        <p:spPr>
          <a:xfrm>
            <a:off x="1129095" y="2509642"/>
            <a:ext cx="28558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20" normalizeH="0" baseline="0" noProof="0">
                <a:ln>
                  <a:noFill/>
                </a:ln>
                <a:solidFill>
                  <a:srgbClr val="05676D"/>
                </a:solidFill>
                <a:effectLst/>
                <a:uLnTx/>
                <a:uFillTx/>
                <a:latin typeface="Poppins" pitchFamily="2" charset="77"/>
                <a:ea typeface="+mn-ea"/>
                <a:cs typeface="Poppins" pitchFamily="2" charset="77"/>
              </a:rPr>
              <a:t>IN MARKET</a:t>
            </a:r>
          </a:p>
        </p:txBody>
      </p:sp>
      <p:sp>
        <p:nvSpPr>
          <p:cNvPr id="14" name="TextBox 13">
            <a:extLst>
              <a:ext uri="{FF2B5EF4-FFF2-40B4-BE49-F238E27FC236}">
                <a16:creationId xmlns:a16="http://schemas.microsoft.com/office/drawing/2014/main" id="{65E4AD8D-F43B-B7A4-EFB0-90345C106F98}"/>
              </a:ext>
            </a:extLst>
          </p:cNvPr>
          <p:cNvSpPr txBox="1"/>
          <p:nvPr/>
        </p:nvSpPr>
        <p:spPr>
          <a:xfrm>
            <a:off x="3486789" y="2527518"/>
            <a:ext cx="28558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20" normalizeH="0" baseline="0" noProof="0">
                <a:ln>
                  <a:noFill/>
                </a:ln>
                <a:solidFill>
                  <a:srgbClr val="05676D"/>
                </a:solidFill>
                <a:effectLst/>
                <a:uLnTx/>
                <a:uFillTx/>
                <a:latin typeface="Poppins" pitchFamily="2" charset="77"/>
                <a:ea typeface="+mn-ea"/>
                <a:cs typeface="Poppins" pitchFamily="2" charset="77"/>
              </a:rPr>
              <a:t>NEAR-TO-MARKET</a:t>
            </a:r>
          </a:p>
        </p:txBody>
      </p:sp>
      <p:pic>
        <p:nvPicPr>
          <p:cNvPr id="15" name="Graphic 14" descr="Puzzle with solid fill">
            <a:extLst>
              <a:ext uri="{FF2B5EF4-FFF2-40B4-BE49-F238E27FC236}">
                <a16:creationId xmlns:a16="http://schemas.microsoft.com/office/drawing/2014/main" id="{9A58FB28-FA49-017C-2A79-D144DC0609C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708709">
            <a:off x="2355148" y="2974072"/>
            <a:ext cx="2449887" cy="2449887"/>
          </a:xfrm>
          <a:prstGeom prst="rect">
            <a:avLst/>
          </a:prstGeom>
        </p:spPr>
      </p:pic>
      <p:sp>
        <p:nvSpPr>
          <p:cNvPr id="16" name="TextBox 15">
            <a:extLst>
              <a:ext uri="{FF2B5EF4-FFF2-40B4-BE49-F238E27FC236}">
                <a16:creationId xmlns:a16="http://schemas.microsoft.com/office/drawing/2014/main" id="{49F663DB-1B6B-A9DB-E9BE-D167922F49B1}"/>
              </a:ext>
            </a:extLst>
          </p:cNvPr>
          <p:cNvSpPr txBox="1"/>
          <p:nvPr/>
        </p:nvSpPr>
        <p:spPr>
          <a:xfrm>
            <a:off x="3099935" y="4003466"/>
            <a:ext cx="17306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PrEP Ring</a:t>
            </a:r>
          </a:p>
        </p:txBody>
      </p:sp>
      <p:pic>
        <p:nvPicPr>
          <p:cNvPr id="18" name="Graphic 17" descr="Puzzle with solid fill">
            <a:extLst>
              <a:ext uri="{FF2B5EF4-FFF2-40B4-BE49-F238E27FC236}">
                <a16:creationId xmlns:a16="http://schemas.microsoft.com/office/drawing/2014/main" id="{EE45A7CF-1AF4-5B89-1DFD-20906651CD1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3487781">
            <a:off x="7560400" y="4421891"/>
            <a:ext cx="2449887" cy="2449887"/>
          </a:xfrm>
          <a:prstGeom prst="rect">
            <a:avLst/>
          </a:prstGeom>
        </p:spPr>
      </p:pic>
      <p:sp>
        <p:nvSpPr>
          <p:cNvPr id="19" name="TextBox 18">
            <a:extLst>
              <a:ext uri="{FF2B5EF4-FFF2-40B4-BE49-F238E27FC236}">
                <a16:creationId xmlns:a16="http://schemas.microsoft.com/office/drawing/2014/main" id="{DD2B9BB9-B324-8B48-E3D7-93A1CB907E95}"/>
              </a:ext>
            </a:extLst>
          </p:cNvPr>
          <p:cNvSpPr txBox="1"/>
          <p:nvPr/>
        </p:nvSpPr>
        <p:spPr>
          <a:xfrm>
            <a:off x="8116266" y="5410829"/>
            <a:ext cx="143112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Dual prevention pill</a:t>
            </a:r>
          </a:p>
        </p:txBody>
      </p:sp>
      <p:sp>
        <p:nvSpPr>
          <p:cNvPr id="20" name="TextBox 19">
            <a:extLst>
              <a:ext uri="{FF2B5EF4-FFF2-40B4-BE49-F238E27FC236}">
                <a16:creationId xmlns:a16="http://schemas.microsoft.com/office/drawing/2014/main" id="{4F476B00-8467-98CF-716A-B7D890E45B64}"/>
              </a:ext>
            </a:extLst>
          </p:cNvPr>
          <p:cNvSpPr txBox="1"/>
          <p:nvPr/>
        </p:nvSpPr>
        <p:spPr>
          <a:xfrm rot="21003527">
            <a:off x="9764037" y="4080411"/>
            <a:ext cx="170685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Poppins" pitchFamily="2" charset="77"/>
                <a:ea typeface="+mn-ea"/>
                <a:cs typeface="Poppins" pitchFamily="2" charset="77"/>
              </a:rPr>
              <a:t>Novel delivery methods</a:t>
            </a:r>
          </a:p>
        </p:txBody>
      </p:sp>
      <p:sp>
        <p:nvSpPr>
          <p:cNvPr id="22" name="TextBox 21">
            <a:extLst>
              <a:ext uri="{FF2B5EF4-FFF2-40B4-BE49-F238E27FC236}">
                <a16:creationId xmlns:a16="http://schemas.microsoft.com/office/drawing/2014/main" id="{889F2F46-D77E-E07E-B7B1-23ECC50233D2}"/>
              </a:ext>
            </a:extLst>
          </p:cNvPr>
          <p:cNvSpPr txBox="1"/>
          <p:nvPr/>
        </p:nvSpPr>
        <p:spPr>
          <a:xfrm>
            <a:off x="8368384" y="2593355"/>
            <a:ext cx="28558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20" normalizeH="0" baseline="0" noProof="0">
                <a:ln>
                  <a:noFill/>
                </a:ln>
                <a:solidFill>
                  <a:srgbClr val="05676D"/>
                </a:solidFill>
                <a:effectLst/>
                <a:uLnTx/>
                <a:uFillTx/>
                <a:latin typeface="Poppins" pitchFamily="2" charset="77"/>
                <a:ea typeface="+mn-ea"/>
                <a:cs typeface="Poppins" pitchFamily="2" charset="77"/>
              </a:rPr>
              <a:t>PIPELINE PRODUCTS</a:t>
            </a:r>
          </a:p>
        </p:txBody>
      </p:sp>
      <p:sp>
        <p:nvSpPr>
          <p:cNvPr id="23" name="TextBox 22">
            <a:extLst>
              <a:ext uri="{FF2B5EF4-FFF2-40B4-BE49-F238E27FC236}">
                <a16:creationId xmlns:a16="http://schemas.microsoft.com/office/drawing/2014/main" id="{5DB32ADC-E420-39E5-0939-9BB321170990}"/>
              </a:ext>
            </a:extLst>
          </p:cNvPr>
          <p:cNvSpPr txBox="1"/>
          <p:nvPr/>
        </p:nvSpPr>
        <p:spPr>
          <a:xfrm>
            <a:off x="7265816" y="320436"/>
            <a:ext cx="3958386" cy="170713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7E6E6">
                    <a:lumMod val="10000"/>
                  </a:srgbClr>
                </a:solidFill>
                <a:effectLst/>
                <a:uLnTx/>
                <a:uFillTx/>
                <a:latin typeface="Poppins" pitchFamily="2" charset="77"/>
                <a:ea typeface="+mn-ea"/>
                <a:cs typeface="Poppins" pitchFamily="2" charset="77"/>
              </a:rPr>
              <a:t>MOSAIC works to accelerate and expand introduction of new HIV prevention products, including those in and near to market, and to lay the groundwork for introduction of products in the research pipeline.</a:t>
            </a:r>
          </a:p>
        </p:txBody>
      </p:sp>
      <p:sp>
        <p:nvSpPr>
          <p:cNvPr id="2" name="TextBox 1">
            <a:extLst>
              <a:ext uri="{FF2B5EF4-FFF2-40B4-BE49-F238E27FC236}">
                <a16:creationId xmlns:a16="http://schemas.microsoft.com/office/drawing/2014/main" id="{0CF1C838-950A-25E1-FDBE-360AE7C50451}"/>
              </a:ext>
            </a:extLst>
          </p:cNvPr>
          <p:cNvSpPr txBox="1"/>
          <p:nvPr/>
        </p:nvSpPr>
        <p:spPr>
          <a:xfrm>
            <a:off x="3304576" y="6315373"/>
            <a:ext cx="45183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5676D"/>
                </a:solidFill>
                <a:effectLst/>
                <a:uLnTx/>
                <a:uFillTx/>
                <a:latin typeface="Poppins" pitchFamily="2" charset="77"/>
                <a:ea typeface="+mn-ea"/>
                <a:cs typeface="Poppins" pitchFamily="2" charset="77"/>
              </a:rPr>
              <a:t>…toward a multi-method market</a:t>
            </a:r>
          </a:p>
        </p:txBody>
      </p:sp>
    </p:spTree>
    <p:extLst>
      <p:ext uri="{BB962C8B-B14F-4D97-AF65-F5344CB8AC3E}">
        <p14:creationId xmlns:p14="http://schemas.microsoft.com/office/powerpoint/2010/main" val="302224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B9E7-3742-A870-32F6-E69FB49E4040}"/>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3D8CC172-A0C2-B1F3-4745-6A791E4F20F1}"/>
              </a:ext>
            </a:extLst>
          </p:cNvPr>
          <p:cNvSpPr/>
          <p:nvPr/>
        </p:nvSpPr>
        <p:spPr>
          <a:xfrm>
            <a:off x="0" y="-7632"/>
            <a:ext cx="12216085" cy="6865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9DA4049B-2FC4-2A52-6E15-5A44DA12EB2A}"/>
              </a:ext>
            </a:extLst>
          </p:cNvPr>
          <p:cNvSpPr txBox="1"/>
          <p:nvPr/>
        </p:nvSpPr>
        <p:spPr>
          <a:xfrm>
            <a:off x="547981" y="4342184"/>
            <a:ext cx="1899252" cy="1000274"/>
          </a:xfrm>
          <a:prstGeom prst="rect">
            <a:avLst/>
          </a:prstGeom>
          <a:noFill/>
        </p:spPr>
        <p:txBody>
          <a:bodyPr wrap="square">
            <a:spAutoFit/>
          </a:bodyPr>
          <a:lstStyle/>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600" b="1" i="0" u="none" strike="noStrike" kern="1200" cap="none" spc="20" normalizeH="0" baseline="0" noProof="0">
                <a:ln>
                  <a:noFill/>
                </a:ln>
                <a:solidFill>
                  <a:srgbClr val="DF8204"/>
                </a:solidFill>
                <a:effectLst/>
                <a:uLnTx/>
                <a:uFillTx/>
                <a:latin typeface="Poppins" pitchFamily="2" charset="77"/>
                <a:ea typeface="Roboto" panose="02000000000000000000" pitchFamily="2" charset="0"/>
                <a:cs typeface="Poppins" pitchFamily="2" charset="77"/>
              </a:rPr>
              <a:t>User-centered Approach</a:t>
            </a:r>
          </a:p>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100" b="0" i="0" u="none" strike="noStrike" kern="1200" cap="none" spc="20" normalizeH="0" baseline="0" noProof="0">
                <a:ln>
                  <a:noFill/>
                </a:ln>
                <a:solidFill>
                  <a:srgbClr val="E7E6E6">
                    <a:lumMod val="10000"/>
                  </a:srgbClr>
                </a:solidFill>
                <a:effectLst/>
                <a:uLnTx/>
                <a:uFillTx/>
                <a:latin typeface="Poppins" pitchFamily="2" charset="77"/>
                <a:ea typeface="Roboto" panose="02000000000000000000" pitchFamily="2" charset="0"/>
                <a:cs typeface="Poppins" pitchFamily="2" charset="77"/>
              </a:rPr>
              <a:t>Promote a user-centered approach.</a:t>
            </a:r>
          </a:p>
        </p:txBody>
      </p:sp>
      <p:sp>
        <p:nvSpPr>
          <p:cNvPr id="51" name="TextBox 50">
            <a:extLst>
              <a:ext uri="{FF2B5EF4-FFF2-40B4-BE49-F238E27FC236}">
                <a16:creationId xmlns:a16="http://schemas.microsoft.com/office/drawing/2014/main" id="{0B5C132D-6934-BFE5-9466-A6C64A72F55A}"/>
              </a:ext>
            </a:extLst>
          </p:cNvPr>
          <p:cNvSpPr txBox="1"/>
          <p:nvPr/>
        </p:nvSpPr>
        <p:spPr>
          <a:xfrm>
            <a:off x="2687643" y="4342184"/>
            <a:ext cx="1727840" cy="1431161"/>
          </a:xfrm>
          <a:prstGeom prst="rect">
            <a:avLst/>
          </a:prstGeom>
          <a:noFill/>
        </p:spPr>
        <p:txBody>
          <a:bodyPr wrap="square">
            <a:spAutoFit/>
          </a:bodyPr>
          <a:lstStyle/>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600" b="1" i="0" u="none" strike="noStrike" kern="1200" cap="none" spc="20" normalizeH="0" baseline="0" noProof="0">
                <a:ln>
                  <a:noFill/>
                </a:ln>
                <a:solidFill>
                  <a:srgbClr val="AF3158"/>
                </a:solidFill>
                <a:effectLst/>
                <a:uLnTx/>
                <a:uFillTx/>
                <a:latin typeface="Poppins" pitchFamily="2" charset="77"/>
                <a:ea typeface="Calibri" panose="020F0502020204030204" pitchFamily="34" charset="0"/>
                <a:cs typeface="Poppins" pitchFamily="2" charset="77"/>
              </a:rPr>
              <a:t>Research</a:t>
            </a:r>
          </a:p>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100" b="0" i="0" u="none" strike="noStrike" kern="1200" cap="none" spc="20" normalizeH="0" baseline="0" noProof="0">
                <a:ln>
                  <a:noFill/>
                </a:ln>
                <a:solidFill>
                  <a:srgbClr val="E7E6E6">
                    <a:lumMod val="10000"/>
                  </a:srgbClr>
                </a:solidFill>
                <a:effectLst/>
                <a:uLnTx/>
                <a:uFillTx/>
                <a:latin typeface="Poppins" pitchFamily="2" charset="77"/>
                <a:ea typeface="Calibri" panose="020F0502020204030204" pitchFamily="34" charset="0"/>
                <a:cs typeface="Poppins" pitchFamily="2" charset="77"/>
              </a:rPr>
              <a:t>Conduct research on how to enhance product availability, acceptability, uptake, and effective use.</a:t>
            </a:r>
          </a:p>
        </p:txBody>
      </p:sp>
      <p:sp>
        <p:nvSpPr>
          <p:cNvPr id="52" name="TextBox 51">
            <a:extLst>
              <a:ext uri="{FF2B5EF4-FFF2-40B4-BE49-F238E27FC236}">
                <a16:creationId xmlns:a16="http://schemas.microsoft.com/office/drawing/2014/main" id="{1F0C39CF-64CE-3B11-D883-652DB8F84C33}"/>
              </a:ext>
            </a:extLst>
          </p:cNvPr>
          <p:cNvSpPr txBox="1"/>
          <p:nvPr/>
        </p:nvSpPr>
        <p:spPr>
          <a:xfrm>
            <a:off x="4720885" y="4325601"/>
            <a:ext cx="2312946" cy="1600438"/>
          </a:xfrm>
          <a:prstGeom prst="rect">
            <a:avLst/>
          </a:prstGeom>
          <a:noFill/>
        </p:spPr>
        <p:txBody>
          <a:bodyPr wrap="square">
            <a:spAutoFit/>
          </a:bodyPr>
          <a:lstStyle/>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600" b="1" i="0" u="none" strike="noStrike" kern="1200" cap="none" spc="20" normalizeH="0" baseline="0" noProof="0">
                <a:ln>
                  <a:noFill/>
                </a:ln>
                <a:solidFill>
                  <a:srgbClr val="46245F"/>
                </a:solidFill>
                <a:effectLst/>
                <a:uLnTx/>
                <a:uFillTx/>
                <a:latin typeface="Poppins" pitchFamily="2" charset="77"/>
                <a:ea typeface="Calibri" panose="020F0502020204030204" pitchFamily="34" charset="0"/>
                <a:cs typeface="Poppins" pitchFamily="2" charset="77"/>
              </a:rPr>
              <a:t>Policy &amp; Programs</a:t>
            </a:r>
          </a:p>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100" b="0" i="0" u="none" strike="noStrike" kern="1200" cap="none" spc="20" normalizeH="0" baseline="0" noProof="0">
                <a:ln>
                  <a:noFill/>
                </a:ln>
                <a:solidFill>
                  <a:srgbClr val="E7E6E6">
                    <a:lumMod val="10000"/>
                  </a:srgbClr>
                </a:solidFill>
                <a:effectLst/>
                <a:uLnTx/>
                <a:uFillTx/>
                <a:latin typeface="Poppins" pitchFamily="2" charset="77"/>
                <a:ea typeface="Calibri" panose="020F0502020204030204" pitchFamily="34" charset="0"/>
                <a:cs typeface="Poppins" pitchFamily="2" charset="77"/>
              </a:rPr>
              <a:t>Coordinate and provide technical assistance on regulatory review, policy, resource mobilization, supply chain, delivery, </a:t>
            </a:r>
            <a:r>
              <a:rPr kumimoji="0" lang="en-US" sz="1100" b="0" i="0" u="none" strike="noStrike" kern="1200" cap="none" spc="0" normalizeH="0" baseline="0" noProof="0">
                <a:ln>
                  <a:noFill/>
                </a:ln>
                <a:solidFill>
                  <a:srgbClr val="E7E6E6">
                    <a:lumMod val="10000"/>
                  </a:srgbClr>
                </a:solidFill>
                <a:effectLst/>
                <a:uLnTx/>
                <a:uFillTx/>
                <a:latin typeface="Poppins" pitchFamily="2" charset="77"/>
                <a:ea typeface="Calibri" panose="020F0502020204030204" pitchFamily="34" charset="0"/>
                <a:cs typeface="Poppins" pitchFamily="2" charset="77"/>
              </a:rPr>
              <a:t>M&amp;E, surveillance, </a:t>
            </a:r>
            <a:r>
              <a:rPr kumimoji="0" lang="en-US" sz="1100" b="0" i="0" u="none" strike="noStrike" kern="1200" cap="none" spc="20" normalizeH="0" baseline="0" noProof="0">
                <a:ln>
                  <a:noFill/>
                </a:ln>
                <a:solidFill>
                  <a:srgbClr val="E7E6E6">
                    <a:lumMod val="10000"/>
                  </a:srgbClr>
                </a:solidFill>
                <a:effectLst/>
                <a:uLnTx/>
                <a:uFillTx/>
                <a:latin typeface="Poppins" pitchFamily="2" charset="77"/>
                <a:ea typeface="Calibri" panose="020F0502020204030204" pitchFamily="34" charset="0"/>
                <a:cs typeface="Poppins" pitchFamily="2" charset="77"/>
              </a:rPr>
              <a:t>and demand generation.</a:t>
            </a:r>
          </a:p>
        </p:txBody>
      </p:sp>
      <p:sp>
        <p:nvSpPr>
          <p:cNvPr id="53" name="TextBox 52">
            <a:extLst>
              <a:ext uri="{FF2B5EF4-FFF2-40B4-BE49-F238E27FC236}">
                <a16:creationId xmlns:a16="http://schemas.microsoft.com/office/drawing/2014/main" id="{C84FC92C-8E5A-1D28-F7C8-02CA5698A96B}"/>
              </a:ext>
            </a:extLst>
          </p:cNvPr>
          <p:cNvSpPr txBox="1"/>
          <p:nvPr/>
        </p:nvSpPr>
        <p:spPr>
          <a:xfrm>
            <a:off x="7209249" y="4342184"/>
            <a:ext cx="2335247" cy="1261884"/>
          </a:xfrm>
          <a:prstGeom prst="rect">
            <a:avLst/>
          </a:prstGeom>
          <a:noFill/>
        </p:spPr>
        <p:txBody>
          <a:bodyPr wrap="square">
            <a:spAutoFit/>
          </a:bodyPr>
          <a:lstStyle/>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600" b="1" i="0" u="none" strike="noStrike" kern="1200" cap="none" spc="20" normalizeH="0" baseline="0" noProof="0">
                <a:ln>
                  <a:noFill/>
                </a:ln>
                <a:solidFill>
                  <a:srgbClr val="05676D"/>
                </a:solidFill>
                <a:effectLst/>
                <a:uLnTx/>
                <a:uFillTx/>
                <a:latin typeface="Poppins" pitchFamily="2" charset="77"/>
                <a:ea typeface="Calibri" panose="020F0502020204030204" pitchFamily="34" charset="0"/>
                <a:cs typeface="Poppins" pitchFamily="2" charset="77"/>
              </a:rPr>
              <a:t>Research Utilization </a:t>
            </a:r>
          </a:p>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100" b="0" i="0" u="none" strike="noStrike" kern="1200" cap="none" spc="20" normalizeH="0" baseline="0" noProof="0">
                <a:ln>
                  <a:noFill/>
                </a:ln>
                <a:solidFill>
                  <a:srgbClr val="E7E6E6">
                    <a:lumMod val="10000"/>
                  </a:srgbClr>
                </a:solidFill>
                <a:effectLst/>
                <a:uLnTx/>
                <a:uFillTx/>
                <a:latin typeface="Poppins" pitchFamily="2" charset="77"/>
                <a:ea typeface="Calibri" panose="020F0502020204030204" pitchFamily="34" charset="0"/>
                <a:cs typeface="Poppins" pitchFamily="2" charset="77"/>
              </a:rPr>
              <a:t>Implement research utilization activities and establish mechanisms for rapid, effective knowledge exchange.</a:t>
            </a:r>
          </a:p>
        </p:txBody>
      </p:sp>
      <p:sp>
        <p:nvSpPr>
          <p:cNvPr id="54" name="TextBox 53">
            <a:extLst>
              <a:ext uri="{FF2B5EF4-FFF2-40B4-BE49-F238E27FC236}">
                <a16:creationId xmlns:a16="http://schemas.microsoft.com/office/drawing/2014/main" id="{42A35076-32E7-CDDD-8E88-34BF92128B37}"/>
              </a:ext>
            </a:extLst>
          </p:cNvPr>
          <p:cNvSpPr txBox="1"/>
          <p:nvPr/>
        </p:nvSpPr>
        <p:spPr>
          <a:xfrm>
            <a:off x="9784906" y="4342184"/>
            <a:ext cx="2190505" cy="1677382"/>
          </a:xfrm>
          <a:prstGeom prst="rect">
            <a:avLst/>
          </a:prstGeom>
          <a:noFill/>
        </p:spPr>
        <p:txBody>
          <a:bodyPr wrap="square">
            <a:spAutoFit/>
          </a:bodyPr>
          <a:lstStyle/>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600" b="1" i="0" u="none" strike="noStrike" kern="1200" cap="none" spc="20" normalizeH="0" baseline="0" noProof="0">
                <a:ln>
                  <a:noFill/>
                </a:ln>
                <a:solidFill>
                  <a:srgbClr val="50A849"/>
                </a:solidFill>
                <a:effectLst/>
                <a:uLnTx/>
                <a:uFillTx/>
                <a:latin typeface="Poppins" pitchFamily="2" charset="77"/>
                <a:ea typeface="Calibri" panose="020F0502020204030204" pitchFamily="34" charset="0"/>
                <a:cs typeface="Poppins" pitchFamily="2" charset="77"/>
              </a:rPr>
              <a:t>Local Partner Capacity </a:t>
            </a:r>
          </a:p>
          <a:p>
            <a:pPr marL="6350" marR="0" lvl="0" indent="0" algn="l" defTabSz="914400" rtl="0" eaLnBrk="1" fontAlgn="auto" latinLnBrk="0" hangingPunct="1">
              <a:lnSpc>
                <a:spcPct val="100000"/>
              </a:lnSpc>
              <a:spcBef>
                <a:spcPts val="0"/>
              </a:spcBef>
              <a:spcAft>
                <a:spcPts val="600"/>
              </a:spcAft>
              <a:buClr>
                <a:srgbClr val="E0A141"/>
              </a:buClr>
              <a:buSzTx/>
              <a:buFontTx/>
              <a:buNone/>
              <a:tabLst/>
              <a:defRPr/>
            </a:pPr>
            <a:r>
              <a:rPr kumimoji="0" lang="en-US" sz="1100" b="0" i="0" u="none" strike="noStrike" kern="1200" cap="none" spc="20" normalizeH="0" baseline="0" noProof="0">
                <a:ln>
                  <a:noFill/>
                </a:ln>
                <a:solidFill>
                  <a:srgbClr val="E7E6E6">
                    <a:lumMod val="10000"/>
                  </a:srgbClr>
                </a:solidFill>
                <a:effectLst/>
                <a:uLnTx/>
                <a:uFillTx/>
                <a:latin typeface="Poppins" pitchFamily="2" charset="77"/>
                <a:ea typeface="Calibri" panose="020F0502020204030204" pitchFamily="34" charset="0"/>
                <a:cs typeface="Poppins" pitchFamily="2" charset="77"/>
              </a:rPr>
              <a:t>Strengthen and sustain local partner capacity to advocate for, design, and implement product introduction activities and research.</a:t>
            </a:r>
            <a:endParaRPr kumimoji="0" lang="en-US" sz="1100" b="0" i="0" u="none" strike="noStrike" kern="1200" cap="none" spc="0" normalizeH="0" baseline="0" noProof="0">
              <a:ln>
                <a:noFill/>
              </a:ln>
              <a:solidFill>
                <a:srgbClr val="E7E6E6">
                  <a:lumMod val="10000"/>
                </a:srgbClr>
              </a:solidFill>
              <a:effectLst/>
              <a:uLnTx/>
              <a:uFillTx/>
              <a:latin typeface="Poppins" pitchFamily="2" charset="77"/>
              <a:ea typeface="Calibri" panose="020F0502020204030204" pitchFamily="34" charset="0"/>
              <a:cs typeface="Poppins" pitchFamily="2" charset="77"/>
            </a:endParaRPr>
          </a:p>
        </p:txBody>
      </p:sp>
      <p:grpSp>
        <p:nvGrpSpPr>
          <p:cNvPr id="56" name="Group 55">
            <a:extLst>
              <a:ext uri="{FF2B5EF4-FFF2-40B4-BE49-F238E27FC236}">
                <a16:creationId xmlns:a16="http://schemas.microsoft.com/office/drawing/2014/main" id="{0B8E27CB-40CA-8C35-AF4B-44C5E9C80EA7}"/>
              </a:ext>
            </a:extLst>
          </p:cNvPr>
          <p:cNvGrpSpPr>
            <a:grpSpLocks noChangeAspect="1"/>
          </p:cNvGrpSpPr>
          <p:nvPr/>
        </p:nvGrpSpPr>
        <p:grpSpPr>
          <a:xfrm>
            <a:off x="697826" y="1414803"/>
            <a:ext cx="10690469" cy="2687170"/>
            <a:chOff x="1368801" y="3427283"/>
            <a:chExt cx="6158816" cy="2161140"/>
          </a:xfrm>
        </p:grpSpPr>
        <p:sp>
          <p:nvSpPr>
            <p:cNvPr id="58" name="Hexagon 57">
              <a:extLst>
                <a:ext uri="{FF2B5EF4-FFF2-40B4-BE49-F238E27FC236}">
                  <a16:creationId xmlns:a16="http://schemas.microsoft.com/office/drawing/2014/main" id="{CF380144-598E-BA53-B01E-41AC7077031A}"/>
                </a:ext>
              </a:extLst>
            </p:cNvPr>
            <p:cNvSpPr/>
            <p:nvPr/>
          </p:nvSpPr>
          <p:spPr>
            <a:xfrm>
              <a:off x="2574147" y="3427283"/>
              <a:ext cx="1316973" cy="147080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sp>
          <p:nvSpPr>
            <p:cNvPr id="59" name="Hexagon 58">
              <a:extLst>
                <a:ext uri="{FF2B5EF4-FFF2-40B4-BE49-F238E27FC236}">
                  <a16:creationId xmlns:a16="http://schemas.microsoft.com/office/drawing/2014/main" id="{20B0EEBE-6C0A-3118-9374-3412FBC5DA55}"/>
                </a:ext>
              </a:extLst>
            </p:cNvPr>
            <p:cNvSpPr/>
            <p:nvPr/>
          </p:nvSpPr>
          <p:spPr>
            <a:xfrm>
              <a:off x="1368801" y="4117622"/>
              <a:ext cx="1316973" cy="1470801"/>
            </a:xfrm>
            <a:prstGeom prst="hexagon">
              <a:avLst/>
            </a:prstGeom>
            <a:solidFill>
              <a:srgbClr val="DF82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sp>
          <p:nvSpPr>
            <p:cNvPr id="60" name="Hexagon 59">
              <a:extLst>
                <a:ext uri="{FF2B5EF4-FFF2-40B4-BE49-F238E27FC236}">
                  <a16:creationId xmlns:a16="http://schemas.microsoft.com/office/drawing/2014/main" id="{7D43F648-9979-16C5-1257-89A746B8789F}"/>
                </a:ext>
              </a:extLst>
            </p:cNvPr>
            <p:cNvSpPr/>
            <p:nvPr/>
          </p:nvSpPr>
          <p:spPr>
            <a:xfrm>
              <a:off x="4999997" y="3427283"/>
              <a:ext cx="1316973" cy="14708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sp>
          <p:nvSpPr>
            <p:cNvPr id="61" name="Hexagon 60">
              <a:extLst>
                <a:ext uri="{FF2B5EF4-FFF2-40B4-BE49-F238E27FC236}">
                  <a16:creationId xmlns:a16="http://schemas.microsoft.com/office/drawing/2014/main" id="{B8CE66F3-2C7C-F329-F21D-57475B4FE627}"/>
                </a:ext>
              </a:extLst>
            </p:cNvPr>
            <p:cNvSpPr/>
            <p:nvPr/>
          </p:nvSpPr>
          <p:spPr>
            <a:xfrm>
              <a:off x="6210644" y="4117622"/>
              <a:ext cx="1316973" cy="147080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sp>
          <p:nvSpPr>
            <p:cNvPr id="64" name="Hexagon 63">
              <a:extLst>
                <a:ext uri="{FF2B5EF4-FFF2-40B4-BE49-F238E27FC236}">
                  <a16:creationId xmlns:a16="http://schemas.microsoft.com/office/drawing/2014/main" id="{B8F24587-7B22-F6A2-6C04-FCE1952CDC8E}"/>
                </a:ext>
              </a:extLst>
            </p:cNvPr>
            <p:cNvSpPr/>
            <p:nvPr/>
          </p:nvSpPr>
          <p:spPr>
            <a:xfrm>
              <a:off x="3776687" y="4117622"/>
              <a:ext cx="1316973" cy="1470801"/>
            </a:xfrm>
            <a:prstGeom prst="hexagon">
              <a:avLst/>
            </a:prstGeom>
            <a:solidFill>
              <a:srgbClr val="462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Poppins" pitchFamily="2" charset="77"/>
                <a:ea typeface="+mn-ea"/>
                <a:cs typeface="Poppins" pitchFamily="2" charset="77"/>
              </a:endParaRPr>
            </a:p>
          </p:txBody>
        </p:sp>
      </p:grpSp>
      <p:sp>
        <p:nvSpPr>
          <p:cNvPr id="5" name="TextBox 4">
            <a:extLst>
              <a:ext uri="{FF2B5EF4-FFF2-40B4-BE49-F238E27FC236}">
                <a16:creationId xmlns:a16="http://schemas.microsoft.com/office/drawing/2014/main" id="{06141F98-5AF0-4941-A672-2856296231ED}"/>
              </a:ext>
            </a:extLst>
          </p:cNvPr>
          <p:cNvSpPr txBox="1"/>
          <p:nvPr/>
        </p:nvSpPr>
        <p:spPr>
          <a:xfrm>
            <a:off x="649273" y="292726"/>
            <a:ext cx="1074231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5676D"/>
                </a:solidFill>
                <a:effectLst/>
                <a:uLnTx/>
                <a:uFillTx/>
                <a:latin typeface="Poppins SemiBold" pitchFamily="2" charset="77"/>
                <a:ea typeface="Roboto" panose="02000000000000000000" pitchFamily="2" charset="0"/>
                <a:cs typeface="Poppins SemiBold" pitchFamily="2" charset="77"/>
              </a:rPr>
              <a:t>MOSAIC will accelerate access to a multi-method market through five strategic priorities</a:t>
            </a:r>
            <a:endParaRPr kumimoji="0" lang="en-US" sz="1600" b="0" i="0" u="none" strike="noStrike" kern="1200" cap="none" spc="0" normalizeH="0" baseline="0" noProof="0">
              <a:ln>
                <a:noFill/>
              </a:ln>
              <a:solidFill>
                <a:srgbClr val="05676D"/>
              </a:solidFill>
              <a:effectLst/>
              <a:uLnTx/>
              <a:uFillTx/>
              <a:latin typeface="Calibri" panose="020F050202020403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42A6D148-27D0-2126-1906-F578E2204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580" y="2907258"/>
            <a:ext cx="2687757" cy="1188720"/>
          </a:xfrm>
          <a:prstGeom prst="rect">
            <a:avLst/>
          </a:prstGeom>
        </p:spPr>
      </p:pic>
      <p:pic>
        <p:nvPicPr>
          <p:cNvPr id="6" name="Picture 5">
            <a:extLst>
              <a:ext uri="{FF2B5EF4-FFF2-40B4-BE49-F238E27FC236}">
                <a16:creationId xmlns:a16="http://schemas.microsoft.com/office/drawing/2014/main" id="{5C9B0636-9802-E9B6-DB6C-01AA881FD364}"/>
              </a:ext>
            </a:extLst>
          </p:cNvPr>
          <p:cNvPicPr>
            <a:picLocks noChangeAspect="1"/>
          </p:cNvPicPr>
          <p:nvPr/>
        </p:nvPicPr>
        <p:blipFill>
          <a:blip r:embed="rId4" cstate="email">
            <a:duotone>
              <a:schemeClr val="accent6">
                <a:shade val="45000"/>
                <a:satMod val="135000"/>
              </a:schemeClr>
              <a:prstClr val="white"/>
            </a:duotone>
            <a:extLst>
              <a:ext uri="{BEBA8EAE-BF5A-486C-A8C5-ECC9F3942E4B}">
                <a14:imgProps xmlns:a14="http://schemas.microsoft.com/office/drawing/2010/main">
                  <a14:imgLayer r:embed="rId5">
                    <a14:imgEffect>
                      <a14:backgroundRemoval t="6709" b="91195" l="4062" r="97099">
                        <a14:foregroundMark x1="4255" y1="50524" x2="7544" y2="50105"/>
                        <a14:foregroundMark x1="93617" y1="43606" x2="93617" y2="43606"/>
                        <a14:foregroundMark x1="93617" y1="43606" x2="93617" y2="43606"/>
                        <a14:foregroundMark x1="88201" y1="6709" x2="88201" y2="6709"/>
                        <a14:foregroundMark x1="88201" y1="6709" x2="88201" y2="6709"/>
                        <a14:foregroundMark x1="97292" y1="43396" x2="97292" y2="43396"/>
                        <a14:foregroundMark x1="97292" y1="43396" x2="97292" y2="43396"/>
                        <a14:foregroundMark x1="67505" y1="91195" x2="67505" y2="91195"/>
                        <a14:foregroundMark x1="67505" y1="91195" x2="67505" y2="91195"/>
                      </a14:backgroundRemoval>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7404090" y="1693891"/>
            <a:ext cx="1367702" cy="1261884"/>
          </a:xfrm>
          <a:prstGeom prst="rect">
            <a:avLst/>
          </a:prstGeom>
        </p:spPr>
      </p:pic>
      <p:pic>
        <p:nvPicPr>
          <p:cNvPr id="11" name="Picture 10">
            <a:extLst>
              <a:ext uri="{FF2B5EF4-FFF2-40B4-BE49-F238E27FC236}">
                <a16:creationId xmlns:a16="http://schemas.microsoft.com/office/drawing/2014/main" id="{B700E9B2-BD15-CC94-3060-60EDE0B32180}"/>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4789" b="98028" l="4086" r="96109">
                        <a14:foregroundMark x1="64202" y1="5352" x2="64202" y2="5352"/>
                        <a14:foregroundMark x1="64202" y1="5352" x2="64202" y2="5352"/>
                        <a14:foregroundMark x1="4280" y1="38873" x2="4280" y2="38873"/>
                        <a14:foregroundMark x1="4280" y1="38873" x2="4280" y2="38873"/>
                        <a14:foregroundMark x1="6226" y1="40845" x2="6226" y2="40845"/>
                        <a14:foregroundMark x1="6226" y1="40845" x2="6226" y2="40845"/>
                        <a14:foregroundMark x1="6226" y1="40845" x2="6226" y2="40845"/>
                        <a14:foregroundMark x1="52918" y1="82254" x2="52918" y2="82254"/>
                        <a14:foregroundMark x1="52918" y1="82254" x2="52918" y2="82254"/>
                        <a14:foregroundMark x1="68288" y1="60282" x2="83852" y2="58873"/>
                        <a14:foregroundMark x1="83852" y1="58873" x2="86187" y2="83662"/>
                        <a14:foregroundMark x1="86187" y1="83662" x2="78988" y2="87042"/>
                        <a14:foregroundMark x1="67315" y1="88451" x2="82685" y2="96338"/>
                        <a14:foregroundMark x1="82685" y1="96338" x2="90272" y2="83662"/>
                        <a14:foregroundMark x1="90272" y1="83662" x2="85409" y2="46197"/>
                        <a14:foregroundMark x1="85409" y1="46197" x2="73541" y2="47324"/>
                        <a14:foregroundMark x1="73541" y1="47324" x2="72179" y2="48732"/>
                        <a14:foregroundMark x1="92218" y1="55211" x2="93385" y2="80000"/>
                        <a14:foregroundMark x1="93385" y1="80000" x2="86381" y2="95775"/>
                        <a14:foregroundMark x1="86381" y1="95775" x2="76654" y2="96901"/>
                        <a14:foregroundMark x1="76654" y1="96901" x2="72374" y2="95493"/>
                        <a14:foregroundMark x1="96109" y1="92113" x2="96109" y2="92113"/>
                        <a14:foregroundMark x1="96109" y1="91831" x2="96109" y2="91831"/>
                        <a14:foregroundMark x1="40661" y1="98028" x2="40661" y2="98028"/>
                        <a14:foregroundMark x1="40661" y1="98028" x2="40661" y2="98028"/>
                      </a14:backgroundRemoval>
                    </a14:imgEffect>
                  </a14:imgLayer>
                </a14:imgProps>
              </a:ext>
              <a:ext uri="{28A0092B-C50C-407E-A947-70E740481C1C}">
                <a14:useLocalDpi xmlns:a14="http://schemas.microsoft.com/office/drawing/2010/main"/>
              </a:ext>
            </a:extLst>
          </a:blip>
          <a:stretch>
            <a:fillRect/>
          </a:stretch>
        </p:blipFill>
        <p:spPr>
          <a:xfrm>
            <a:off x="9567795" y="3156807"/>
            <a:ext cx="1374525" cy="949331"/>
          </a:xfrm>
          <a:prstGeom prst="rect">
            <a:avLst/>
          </a:prstGeom>
        </p:spPr>
      </p:pic>
      <p:pic>
        <p:nvPicPr>
          <p:cNvPr id="10" name="Picture 9">
            <a:extLst>
              <a:ext uri="{FF2B5EF4-FFF2-40B4-BE49-F238E27FC236}">
                <a16:creationId xmlns:a16="http://schemas.microsoft.com/office/drawing/2014/main" id="{88DD11A1-B9B7-F863-0C42-6E97E673354D}"/>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4670" b="94364" l="3624" r="93575">
                        <a14:foregroundMark x1="47117" y1="7568" x2="47117" y2="7568"/>
                        <a14:foregroundMark x1="47117" y1="7568" x2="47117" y2="7568"/>
                        <a14:foregroundMark x1="93575" y1="46216" x2="93575" y2="46216"/>
                        <a14:foregroundMark x1="93575" y1="46216" x2="93575" y2="46216"/>
                        <a14:foregroundMark x1="7743" y1="45250" x2="7743" y2="45250"/>
                        <a14:foregroundMark x1="7743" y1="45250" x2="7743" y2="45250"/>
                        <a14:foregroundMark x1="47117" y1="91465" x2="47117" y2="91465"/>
                        <a14:foregroundMark x1="47117" y1="91465" x2="47117" y2="91465"/>
                        <a14:foregroundMark x1="50082" y1="5636" x2="50082" y2="5636"/>
                        <a14:foregroundMark x1="50082" y1="5636" x2="50082" y2="5636"/>
                        <a14:foregroundMark x1="46129" y1="94364" x2="46129" y2="94364"/>
                        <a14:foregroundMark x1="45634" y1="94364" x2="45634" y2="94364"/>
                        <a14:foregroundMark x1="3789" y1="48631" x2="3789" y2="48631"/>
                        <a14:foregroundMark x1="3789" y1="48631" x2="3789" y2="48631"/>
                        <a14:foregroundMark x1="50577" y1="4670" x2="50577" y2="4670"/>
                        <a14:foregroundMark x1="50577" y1="4670" x2="50577" y2="4670"/>
                        <a14:backgroundMark x1="3624" y1="48470" x2="3624" y2="48470"/>
                        <a14:backgroundMark x1="3624" y1="48631" x2="3624" y2="48631"/>
                        <a14:backgroundMark x1="50577" y1="4509" x2="50577" y2="4509"/>
                      </a14:backgroundRemoval>
                    </a14:imgEffect>
                  </a14:imgLayer>
                </a14:imgProps>
              </a:ext>
              <a:ext uri="{28A0092B-C50C-407E-A947-70E740481C1C}">
                <a14:useLocalDpi xmlns:a14="http://schemas.microsoft.com/office/drawing/2010/main"/>
              </a:ext>
            </a:extLst>
          </a:blip>
          <a:stretch>
            <a:fillRect/>
          </a:stretch>
        </p:blipFill>
        <p:spPr>
          <a:xfrm>
            <a:off x="5316177" y="2477235"/>
            <a:ext cx="1408509" cy="1440995"/>
          </a:xfrm>
          <a:prstGeom prst="rect">
            <a:avLst/>
          </a:prstGeom>
        </p:spPr>
      </p:pic>
      <p:pic>
        <p:nvPicPr>
          <p:cNvPr id="8" name="Picture 7" descr="A person using a computer&#10;&#10;Description automatically generated with medium confidence">
            <a:extLst>
              <a:ext uri="{FF2B5EF4-FFF2-40B4-BE49-F238E27FC236}">
                <a16:creationId xmlns:a16="http://schemas.microsoft.com/office/drawing/2014/main" id="{12764B3A-04C0-9F02-9897-727531A118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33595" y="1675981"/>
            <a:ext cx="1853994" cy="1290676"/>
          </a:xfrm>
          <a:prstGeom prst="rect">
            <a:avLst/>
          </a:prstGeom>
        </p:spPr>
      </p:pic>
    </p:spTree>
    <p:extLst>
      <p:ext uri="{BB962C8B-B14F-4D97-AF65-F5344CB8AC3E}">
        <p14:creationId xmlns:p14="http://schemas.microsoft.com/office/powerpoint/2010/main" val="116030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AF6554D-BE83-4E2E-4A90-BCA5124D82BC}"/>
              </a:ext>
            </a:extLst>
          </p:cNvPr>
          <p:cNvCxnSpPr>
            <a:cxnSpLocks/>
          </p:cNvCxnSpPr>
          <p:nvPr/>
        </p:nvCxnSpPr>
        <p:spPr>
          <a:xfrm flipV="1">
            <a:off x="1060545" y="6116005"/>
            <a:ext cx="9308813" cy="27378"/>
          </a:xfrm>
          <a:prstGeom prst="line">
            <a:avLst/>
          </a:prstGeom>
        </p:spPr>
        <p:style>
          <a:lnRef idx="3">
            <a:schemeClr val="accent1"/>
          </a:lnRef>
          <a:fillRef idx="0">
            <a:schemeClr val="accent1"/>
          </a:fillRef>
          <a:effectRef idx="2">
            <a:schemeClr val="accent1"/>
          </a:effectRef>
          <a:fontRef idx="minor">
            <a:schemeClr val="tx1"/>
          </a:fontRef>
        </p:style>
      </p:cxnSp>
      <p:sp>
        <p:nvSpPr>
          <p:cNvPr id="3" name="Content Placeholder 2">
            <a:extLst>
              <a:ext uri="{FF2B5EF4-FFF2-40B4-BE49-F238E27FC236}">
                <a16:creationId xmlns:a16="http://schemas.microsoft.com/office/drawing/2014/main" id="{F7C22979-3D2F-CE44-80DA-77C7A82D61B3}"/>
              </a:ext>
            </a:extLst>
          </p:cNvPr>
          <p:cNvSpPr>
            <a:spLocks noGrp="1"/>
          </p:cNvSpPr>
          <p:nvPr>
            <p:ph idx="1"/>
          </p:nvPr>
        </p:nvSpPr>
        <p:spPr>
          <a:xfrm>
            <a:off x="953217" y="1335958"/>
            <a:ext cx="10078468" cy="2572307"/>
          </a:xfrm>
        </p:spPr>
        <p:txBody>
          <a:bodyPr vert="horz" lIns="91440" tIns="45720" rIns="91440" bIns="45720" rtlCol="0" anchor="t">
            <a:noAutofit/>
          </a:bodyPr>
          <a:lstStyle/>
          <a:p>
            <a:pPr>
              <a:spcBef>
                <a:spcPts val="1600"/>
              </a:spcBef>
            </a:pPr>
            <a:r>
              <a:rPr lang="en-CH" sz="1800">
                <a:latin typeface="Calibri"/>
                <a:ea typeface="Roboto"/>
                <a:cs typeface="Calibri"/>
              </a:rPr>
              <a:t>This document summariz</a:t>
            </a:r>
            <a:r>
              <a:rPr lang="en-US" sz="1800">
                <a:latin typeface="Calibri"/>
                <a:ea typeface="Roboto"/>
                <a:cs typeface="Calibri"/>
              </a:rPr>
              <a:t>es</a:t>
            </a:r>
            <a:r>
              <a:rPr lang="en-CH" sz="1800">
                <a:latin typeface="Calibri"/>
                <a:ea typeface="Roboto"/>
                <a:cs typeface="Calibri"/>
              </a:rPr>
              <a:t> findings from the </a:t>
            </a:r>
            <a:r>
              <a:rPr lang="en-CH" sz="1800" b="1">
                <a:latin typeface="Calibri"/>
                <a:ea typeface="Roboto"/>
                <a:cs typeface="Calibri"/>
              </a:rPr>
              <a:t>national situation analysis </a:t>
            </a:r>
            <a:r>
              <a:rPr lang="en-CH" sz="1800">
                <a:latin typeface="Calibri"/>
                <a:ea typeface="Roboto"/>
                <a:cs typeface="Calibri"/>
              </a:rPr>
              <a:t>that can support the creation of a national biomedical HIV prevention platform</a:t>
            </a:r>
            <a:r>
              <a:rPr lang="en-GB" sz="1800">
                <a:latin typeface="Calibri"/>
                <a:ea typeface="Roboto"/>
                <a:cs typeface="Calibri"/>
              </a:rPr>
              <a:t>. </a:t>
            </a:r>
            <a:endParaRPr lang="en-GB" sz="1800"/>
          </a:p>
          <a:p>
            <a:pPr>
              <a:spcBef>
                <a:spcPts val="1600"/>
              </a:spcBef>
            </a:pPr>
            <a:r>
              <a:rPr lang="en-GB" sz="1800">
                <a:latin typeface="Calibri"/>
                <a:ea typeface="Roboto"/>
                <a:cs typeface="Calibri"/>
              </a:rPr>
              <a:t>The situation analysis aims to clarify critical steps for the introduction of biomedical HIV prevention products </a:t>
            </a:r>
            <a:endParaRPr lang="en-GB" sz="1800"/>
          </a:p>
          <a:p>
            <a:pPr>
              <a:spcBef>
                <a:spcPts val="1600"/>
              </a:spcBef>
            </a:pPr>
            <a:r>
              <a:rPr lang="en-GB" sz="1800">
                <a:latin typeface="Calibri"/>
                <a:ea typeface="Roboto"/>
                <a:cs typeface="Calibri"/>
              </a:rPr>
              <a:t>This analysis is based on several </a:t>
            </a:r>
            <a:r>
              <a:rPr lang="en-GB" sz="1800" b="1">
                <a:latin typeface="Calibri"/>
                <a:ea typeface="Roboto"/>
                <a:cs typeface="Calibri"/>
              </a:rPr>
              <a:t>inputs</a:t>
            </a:r>
            <a:r>
              <a:rPr lang="en-GB" sz="1800">
                <a:latin typeface="Calibri"/>
                <a:ea typeface="Roboto"/>
                <a:cs typeface="Calibri"/>
              </a:rPr>
              <a:t>, including a desk review, secondary research, interviews with key stakeholders in Nigeria, and a short impact survey with key stakeholders at the Training of Trainers (TOT) held in July 2022.</a:t>
            </a:r>
          </a:p>
          <a:p>
            <a:pPr>
              <a:spcBef>
                <a:spcPts val="1600"/>
              </a:spcBef>
            </a:pPr>
            <a:r>
              <a:rPr lang="en-CH" sz="1800">
                <a:latin typeface="Calibri"/>
                <a:ea typeface="Roboto"/>
                <a:cs typeface="Calibri"/>
              </a:rPr>
              <a:t>This analysis can be used by policymakers, implementers, and others </a:t>
            </a:r>
            <a:r>
              <a:rPr lang="en-CH" sz="1800" b="1">
                <a:latin typeface="Calibri"/>
                <a:ea typeface="Roboto"/>
                <a:cs typeface="Calibri"/>
              </a:rPr>
              <a:t>planning for introduction of the </a:t>
            </a:r>
            <a:r>
              <a:rPr lang="en-CH" sz="1800" b="1" err="1">
                <a:latin typeface="Calibri"/>
                <a:ea typeface="Roboto"/>
                <a:cs typeface="Calibri"/>
              </a:rPr>
              <a:t>PrEP</a:t>
            </a:r>
            <a:r>
              <a:rPr lang="en-CH" sz="1800" b="1">
                <a:latin typeface="Calibri"/>
                <a:ea typeface="Roboto"/>
                <a:cs typeface="Calibri"/>
              </a:rPr>
              <a:t> ring and CAB </a:t>
            </a:r>
            <a:r>
              <a:rPr lang="en-CH" sz="1800" b="1" err="1">
                <a:latin typeface="Calibri"/>
                <a:ea typeface="Roboto"/>
                <a:cs typeface="Calibri"/>
              </a:rPr>
              <a:t>PrEP</a:t>
            </a:r>
            <a:r>
              <a:rPr lang="en-CH" sz="1800" b="1">
                <a:latin typeface="Calibri"/>
                <a:ea typeface="Roboto"/>
                <a:cs typeface="Calibri"/>
              </a:rPr>
              <a:t> </a:t>
            </a:r>
            <a:r>
              <a:rPr lang="en-CH" sz="1800">
                <a:latin typeface="Calibri"/>
                <a:ea typeface="Roboto"/>
                <a:cs typeface="Calibri"/>
              </a:rPr>
              <a:t>in </a:t>
            </a:r>
            <a:r>
              <a:rPr lang="en-GB" sz="1800">
                <a:latin typeface="Calibri"/>
                <a:ea typeface="Roboto"/>
                <a:cs typeface="Calibri"/>
              </a:rPr>
              <a:t>Nigeria.</a:t>
            </a:r>
          </a:p>
          <a:p>
            <a:pPr>
              <a:spcBef>
                <a:spcPts val="1600"/>
              </a:spcBef>
            </a:pPr>
            <a:r>
              <a:rPr lang="en-GB" sz="1800">
                <a:latin typeface="Calibri"/>
                <a:ea typeface="Roboto"/>
                <a:cs typeface="Calibri"/>
              </a:rPr>
              <a:t>This </a:t>
            </a:r>
            <a:r>
              <a:rPr lang="en-GB" sz="1800" b="1">
                <a:latin typeface="Calibri"/>
                <a:ea typeface="Roboto"/>
                <a:cs typeface="Calibri"/>
              </a:rPr>
              <a:t>analysis</a:t>
            </a:r>
            <a:r>
              <a:rPr lang="en-GB" sz="1800">
                <a:latin typeface="Calibri"/>
                <a:ea typeface="Roboto"/>
                <a:cs typeface="Calibri"/>
              </a:rPr>
              <a:t> was developed in the fall of 2022 by members of the MOSAIC consortium.</a:t>
            </a:r>
          </a:p>
          <a:p>
            <a:pPr>
              <a:spcBef>
                <a:spcPts val="1600"/>
              </a:spcBef>
            </a:pPr>
            <a:r>
              <a:rPr lang="en-GB" sz="1800">
                <a:latin typeface="Calibri"/>
                <a:ea typeface="Roboto"/>
                <a:cs typeface="Calibri"/>
              </a:rPr>
              <a:t>Summaries of similar analyses for other HIV prevention methods and other countries will be available on </a:t>
            </a:r>
            <a:r>
              <a:rPr lang="en-GB" sz="1800" b="1">
                <a:latin typeface="Calibri"/>
                <a:ea typeface="Roboto"/>
                <a:cs typeface="Calibri"/>
              </a:rPr>
              <a:t>PrEPWatch.org</a:t>
            </a:r>
            <a:r>
              <a:rPr lang="en-GB" sz="1800">
                <a:latin typeface="Calibri"/>
                <a:ea typeface="Roboto"/>
                <a:cs typeface="Calibri"/>
              </a:rPr>
              <a:t>. </a:t>
            </a:r>
            <a:endParaRPr lang="en-CH" sz="1800"/>
          </a:p>
          <a:p>
            <a:pPr>
              <a:spcBef>
                <a:spcPts val="1600"/>
              </a:spcBef>
            </a:pPr>
            <a:endParaRPr lang="en-GB" sz="1800"/>
          </a:p>
          <a:p>
            <a:pPr>
              <a:spcBef>
                <a:spcPts val="1600"/>
              </a:spcBef>
            </a:pPr>
            <a:endParaRPr lang="en-GB" sz="1800"/>
          </a:p>
        </p:txBody>
      </p:sp>
      <p:sp>
        <p:nvSpPr>
          <p:cNvPr id="2" name="Title 1">
            <a:extLst>
              <a:ext uri="{FF2B5EF4-FFF2-40B4-BE49-F238E27FC236}">
                <a16:creationId xmlns:a16="http://schemas.microsoft.com/office/drawing/2014/main" id="{811C3C0E-0367-0945-920B-CEE765A90012}"/>
              </a:ext>
            </a:extLst>
          </p:cNvPr>
          <p:cNvSpPr>
            <a:spLocks noGrp="1"/>
          </p:cNvSpPr>
          <p:nvPr>
            <p:ph type="title"/>
          </p:nvPr>
        </p:nvSpPr>
        <p:spPr/>
        <p:txBody>
          <a:bodyPr/>
          <a:lstStyle/>
          <a:p>
            <a:r>
              <a:rPr lang="en-CH"/>
              <a:t>Overview</a:t>
            </a:r>
            <a:r>
              <a:rPr lang="en-US"/>
              <a:t> of PrEP Introduction Situation Analysis</a:t>
            </a:r>
            <a:endParaRPr lang="en-CH"/>
          </a:p>
        </p:txBody>
      </p:sp>
      <p:sp>
        <p:nvSpPr>
          <p:cNvPr id="4" name="Google Shape;327;p30">
            <a:extLst>
              <a:ext uri="{FF2B5EF4-FFF2-40B4-BE49-F238E27FC236}">
                <a16:creationId xmlns:a16="http://schemas.microsoft.com/office/drawing/2014/main" id="{9ECA2E4A-2509-109B-3364-9CB10E2C5B67}"/>
              </a:ext>
            </a:extLst>
          </p:cNvPr>
          <p:cNvSpPr/>
          <p:nvPr/>
        </p:nvSpPr>
        <p:spPr>
          <a:xfrm>
            <a:off x="947097" y="56368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5" name="Google Shape;328;p30" descr="C:\Users\neeraja.bhavaraju\Downloads\noun_81215_cc.png">
            <a:extLst>
              <a:ext uri="{FF2B5EF4-FFF2-40B4-BE49-F238E27FC236}">
                <a16:creationId xmlns:a16="http://schemas.microsoft.com/office/drawing/2014/main" id="{D948479A-5889-C767-5864-E504303B04AE}"/>
              </a:ext>
            </a:extLst>
          </p:cNvPr>
          <p:cNvPicPr preferRelativeResize="0"/>
          <p:nvPr/>
        </p:nvPicPr>
        <p:blipFill rotWithShape="1">
          <a:blip r:embed="rId2">
            <a:alphaModFix/>
          </a:blip>
          <a:srcRect b="15346"/>
          <a:stretch/>
        </p:blipFill>
        <p:spPr>
          <a:xfrm>
            <a:off x="1060545" y="5806747"/>
            <a:ext cx="730637" cy="618515"/>
          </a:xfrm>
          <a:prstGeom prst="rect">
            <a:avLst/>
          </a:prstGeom>
          <a:noFill/>
          <a:ln>
            <a:noFill/>
          </a:ln>
        </p:spPr>
      </p:pic>
      <p:sp>
        <p:nvSpPr>
          <p:cNvPr id="6" name="Google Shape;329;p30">
            <a:extLst>
              <a:ext uri="{FF2B5EF4-FFF2-40B4-BE49-F238E27FC236}">
                <a16:creationId xmlns:a16="http://schemas.microsoft.com/office/drawing/2014/main" id="{847CFEFD-AEC8-AE27-17C4-41F14CCE974D}"/>
              </a:ext>
            </a:extLst>
          </p:cNvPr>
          <p:cNvSpPr/>
          <p:nvPr/>
        </p:nvSpPr>
        <p:spPr>
          <a:xfrm>
            <a:off x="3085759" y="56368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7" name="Google Shape;330;p30" descr="C:\Users\neeraja.bhavaraju\Downloads\noun_142824_cc.png">
            <a:extLst>
              <a:ext uri="{FF2B5EF4-FFF2-40B4-BE49-F238E27FC236}">
                <a16:creationId xmlns:a16="http://schemas.microsoft.com/office/drawing/2014/main" id="{65267D7A-D31C-CAB4-270F-B6663C2BE396}"/>
              </a:ext>
            </a:extLst>
          </p:cNvPr>
          <p:cNvPicPr preferRelativeResize="0"/>
          <p:nvPr/>
        </p:nvPicPr>
        <p:blipFill rotWithShape="1">
          <a:blip r:embed="rId3">
            <a:alphaModFix/>
          </a:blip>
          <a:srcRect b="13330"/>
          <a:stretch/>
        </p:blipFill>
        <p:spPr>
          <a:xfrm>
            <a:off x="3202272" y="5802039"/>
            <a:ext cx="724507" cy="627931"/>
          </a:xfrm>
          <a:prstGeom prst="rect">
            <a:avLst/>
          </a:prstGeom>
          <a:noFill/>
          <a:ln>
            <a:noFill/>
          </a:ln>
        </p:spPr>
      </p:pic>
      <p:sp>
        <p:nvSpPr>
          <p:cNvPr id="8" name="Google Shape;331;p30">
            <a:extLst>
              <a:ext uri="{FF2B5EF4-FFF2-40B4-BE49-F238E27FC236}">
                <a16:creationId xmlns:a16="http://schemas.microsoft.com/office/drawing/2014/main" id="{8EC0E586-A0E5-78B2-F624-440719831E4E}"/>
              </a:ext>
            </a:extLst>
          </p:cNvPr>
          <p:cNvSpPr/>
          <p:nvPr/>
        </p:nvSpPr>
        <p:spPr>
          <a:xfrm>
            <a:off x="5273553" y="56368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 name="Google Shape;332;p30" descr="C:\Users\neeraja.bhavaraju\Downloads\noun_22779_cc.png">
            <a:extLst>
              <a:ext uri="{FF2B5EF4-FFF2-40B4-BE49-F238E27FC236}">
                <a16:creationId xmlns:a16="http://schemas.microsoft.com/office/drawing/2014/main" id="{6980E252-FE00-C639-87A6-B9F8BCE0A7D7}"/>
              </a:ext>
            </a:extLst>
          </p:cNvPr>
          <p:cNvPicPr preferRelativeResize="0"/>
          <p:nvPr/>
        </p:nvPicPr>
        <p:blipFill rotWithShape="1">
          <a:blip r:embed="rId4">
            <a:alphaModFix/>
          </a:blip>
          <a:srcRect b="13330"/>
          <a:stretch/>
        </p:blipFill>
        <p:spPr>
          <a:xfrm>
            <a:off x="5443771" y="5848585"/>
            <a:ext cx="617096" cy="534839"/>
          </a:xfrm>
          <a:prstGeom prst="rect">
            <a:avLst/>
          </a:prstGeom>
          <a:noFill/>
          <a:ln>
            <a:noFill/>
          </a:ln>
        </p:spPr>
      </p:pic>
      <p:sp>
        <p:nvSpPr>
          <p:cNvPr id="10" name="Google Shape;335;p30">
            <a:extLst>
              <a:ext uri="{FF2B5EF4-FFF2-40B4-BE49-F238E27FC236}">
                <a16:creationId xmlns:a16="http://schemas.microsoft.com/office/drawing/2014/main" id="{671E27BE-B61A-8477-662E-B46BA2A59597}"/>
              </a:ext>
            </a:extLst>
          </p:cNvPr>
          <p:cNvSpPr/>
          <p:nvPr/>
        </p:nvSpPr>
        <p:spPr>
          <a:xfrm>
            <a:off x="9558067" y="56368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 name="Google Shape;336;p30" descr="C:\Users\neeraja.bhavaraju\Downloads\noun_30986_cc.png">
            <a:extLst>
              <a:ext uri="{FF2B5EF4-FFF2-40B4-BE49-F238E27FC236}">
                <a16:creationId xmlns:a16="http://schemas.microsoft.com/office/drawing/2014/main" id="{3DB5AB2E-C8AC-6A9B-379F-CCE69A0E0B90}"/>
              </a:ext>
            </a:extLst>
          </p:cNvPr>
          <p:cNvPicPr preferRelativeResize="0"/>
          <p:nvPr/>
        </p:nvPicPr>
        <p:blipFill rotWithShape="1">
          <a:blip r:embed="rId5">
            <a:alphaModFix/>
          </a:blip>
          <a:srcRect b="13330"/>
          <a:stretch/>
        </p:blipFill>
        <p:spPr>
          <a:xfrm>
            <a:off x="9704309" y="5827805"/>
            <a:ext cx="665049" cy="576399"/>
          </a:xfrm>
          <a:prstGeom prst="rect">
            <a:avLst/>
          </a:prstGeom>
          <a:noFill/>
          <a:ln>
            <a:noFill/>
          </a:ln>
        </p:spPr>
      </p:pic>
      <p:sp>
        <p:nvSpPr>
          <p:cNvPr id="12" name="Google Shape;333;p30">
            <a:extLst>
              <a:ext uri="{FF2B5EF4-FFF2-40B4-BE49-F238E27FC236}">
                <a16:creationId xmlns:a16="http://schemas.microsoft.com/office/drawing/2014/main" id="{9D15E032-0B34-5FF2-F2BD-4F2D28AE9463}"/>
              </a:ext>
            </a:extLst>
          </p:cNvPr>
          <p:cNvSpPr/>
          <p:nvPr/>
        </p:nvSpPr>
        <p:spPr>
          <a:xfrm>
            <a:off x="7410493" y="5636852"/>
            <a:ext cx="957533" cy="958305"/>
          </a:xfrm>
          <a:prstGeom prst="ellipse">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 name="Graphic 12" descr="Medical with solid fill">
            <a:extLst>
              <a:ext uri="{FF2B5EF4-FFF2-40B4-BE49-F238E27FC236}">
                <a16:creationId xmlns:a16="http://schemas.microsoft.com/office/drawing/2014/main" id="{D6D35589-315D-238B-BD0B-ABC67AF903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91442" y="5715776"/>
            <a:ext cx="807134" cy="807134"/>
          </a:xfrm>
          <a:prstGeom prst="rect">
            <a:avLst/>
          </a:prstGeom>
        </p:spPr>
      </p:pic>
    </p:spTree>
    <p:extLst>
      <p:ext uri="{BB962C8B-B14F-4D97-AF65-F5344CB8AC3E}">
        <p14:creationId xmlns:p14="http://schemas.microsoft.com/office/powerpoint/2010/main" val="270502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06F94A-A364-9B45-9C33-9D4C77443500}"/>
              </a:ext>
            </a:extLst>
          </p:cNvPr>
          <p:cNvSpPr txBox="1"/>
          <p:nvPr/>
        </p:nvSpPr>
        <p:spPr>
          <a:xfrm>
            <a:off x="562769" y="2520242"/>
            <a:ext cx="10809276" cy="584775"/>
          </a:xfrm>
          <a:prstGeom prst="rect">
            <a:avLst/>
          </a:prstGeom>
          <a:noFill/>
        </p:spPr>
        <p:txBody>
          <a:bodyPr wrap="square" rtlCol="0">
            <a:spAutoFit/>
          </a:bodyPr>
          <a:lstStyle/>
          <a:p>
            <a:r>
              <a:rPr lang="en-CH" sz="3200" b="1">
                <a:solidFill>
                  <a:schemeClr val="bg1"/>
                </a:solidFill>
                <a:latin typeface="Poppins" pitchFamily="2" charset="77"/>
                <a:cs typeface="Poppins" pitchFamily="2" charset="77"/>
              </a:rPr>
              <a:t>Current situation of HIV prevention </a:t>
            </a:r>
          </a:p>
        </p:txBody>
      </p:sp>
      <p:sp>
        <p:nvSpPr>
          <p:cNvPr id="5" name="TextBox 4">
            <a:extLst>
              <a:ext uri="{FF2B5EF4-FFF2-40B4-BE49-F238E27FC236}">
                <a16:creationId xmlns:a16="http://schemas.microsoft.com/office/drawing/2014/main" id="{2AFF4ABD-C634-6C47-AB12-2760A9488914}"/>
              </a:ext>
            </a:extLst>
          </p:cNvPr>
          <p:cNvSpPr txBox="1"/>
          <p:nvPr/>
        </p:nvSpPr>
        <p:spPr>
          <a:xfrm>
            <a:off x="562768" y="3683138"/>
            <a:ext cx="11213595"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Preliminary findings for PrEP introduction planning</a:t>
            </a:r>
          </a:p>
        </p:txBody>
      </p:sp>
      <p:sp>
        <p:nvSpPr>
          <p:cNvPr id="6" name="TextBox 5">
            <a:extLst>
              <a:ext uri="{FF2B5EF4-FFF2-40B4-BE49-F238E27FC236}">
                <a16:creationId xmlns:a16="http://schemas.microsoft.com/office/drawing/2014/main" id="{62EFB950-A120-4C4A-9A6C-F65E2D361958}"/>
              </a:ext>
            </a:extLst>
          </p:cNvPr>
          <p:cNvSpPr txBox="1"/>
          <p:nvPr/>
        </p:nvSpPr>
        <p:spPr>
          <a:xfrm>
            <a:off x="562769" y="4846032"/>
            <a:ext cx="6596743" cy="584775"/>
          </a:xfrm>
          <a:prstGeom prst="rect">
            <a:avLst/>
          </a:prstGeom>
          <a:noFill/>
        </p:spPr>
        <p:txBody>
          <a:bodyPr wrap="square" rtlCol="0">
            <a:spAutoFit/>
          </a:bodyPr>
          <a:lstStyle/>
          <a:p>
            <a:r>
              <a:rPr lang="en-CH" sz="3200">
                <a:solidFill>
                  <a:schemeClr val="bg1"/>
                </a:solidFill>
                <a:latin typeface="Poppins" pitchFamily="2" charset="77"/>
                <a:cs typeface="Poppins" pitchFamily="2" charset="77"/>
              </a:rPr>
              <a:t>Sources and notes</a:t>
            </a:r>
          </a:p>
        </p:txBody>
      </p:sp>
      <p:sp>
        <p:nvSpPr>
          <p:cNvPr id="8" name="Chord 7">
            <a:extLst>
              <a:ext uri="{FF2B5EF4-FFF2-40B4-BE49-F238E27FC236}">
                <a16:creationId xmlns:a16="http://schemas.microsoft.com/office/drawing/2014/main" id="{1AF80069-DABF-B641-80B0-7EA3B0972225}"/>
              </a:ext>
            </a:extLst>
          </p:cNvPr>
          <p:cNvSpPr/>
          <p:nvPr/>
        </p:nvSpPr>
        <p:spPr>
          <a:xfrm rot="10800000">
            <a:off x="-290255" y="2353874"/>
            <a:ext cx="580510" cy="842294"/>
          </a:xfrm>
          <a:prstGeom prst="chord">
            <a:avLst>
              <a:gd name="adj1" fmla="val 5402243"/>
              <a:gd name="adj2" fmla="val 162248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99894DD0-D956-FD4B-8054-7DFBADDEC1A4}"/>
              </a:ext>
            </a:extLst>
          </p:cNvPr>
          <p:cNvSpPr txBox="1"/>
          <p:nvPr/>
        </p:nvSpPr>
        <p:spPr>
          <a:xfrm>
            <a:off x="562769" y="1482922"/>
            <a:ext cx="6596743" cy="584775"/>
          </a:xfrm>
          <a:prstGeom prst="rect">
            <a:avLst/>
          </a:prstGeom>
          <a:noFill/>
        </p:spPr>
        <p:txBody>
          <a:bodyPr wrap="square" rtlCol="0">
            <a:spAutoFit/>
          </a:bodyPr>
          <a:lstStyle/>
          <a:p>
            <a:r>
              <a:rPr lang="en-US" sz="3200">
                <a:solidFill>
                  <a:schemeClr val="bg1"/>
                </a:solidFill>
                <a:latin typeface="Poppins" pitchFamily="2" charset="77"/>
                <a:cs typeface="Poppins" pitchFamily="2" charset="77"/>
              </a:rPr>
              <a:t>O</a:t>
            </a:r>
            <a:r>
              <a:rPr lang="en-CH" sz="3200">
                <a:solidFill>
                  <a:schemeClr val="bg1"/>
                </a:solidFill>
                <a:latin typeface="Poppins" pitchFamily="2" charset="77"/>
                <a:cs typeface="Poppins" pitchFamily="2" charset="77"/>
              </a:rPr>
              <a:t>verview</a:t>
            </a:r>
          </a:p>
        </p:txBody>
      </p:sp>
    </p:spTree>
    <p:extLst>
      <p:ext uri="{BB962C8B-B14F-4D97-AF65-F5344CB8AC3E}">
        <p14:creationId xmlns:p14="http://schemas.microsoft.com/office/powerpoint/2010/main" val="198890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3"/>
          <p:cNvSpPr txBox="1"/>
          <p:nvPr/>
        </p:nvSpPr>
        <p:spPr>
          <a:xfrm>
            <a:off x="671513" y="1412681"/>
            <a:ext cx="5331901" cy="4035194"/>
          </a:xfrm>
          <a:prstGeom prst="rect">
            <a:avLst/>
          </a:prstGeom>
          <a:noFill/>
          <a:ln>
            <a:noFill/>
          </a:ln>
        </p:spPr>
        <p:txBody>
          <a:bodyPr spcFirstLastPara="1" wrap="square" lIns="91425" tIns="91425" rIns="91425" bIns="91425" anchor="t" anchorCtr="0">
            <a:noAutofit/>
          </a:bodyPr>
          <a:lstStyle/>
          <a:p>
            <a:pPr>
              <a:lnSpc>
                <a:spcPct val="115000"/>
              </a:lnSpc>
              <a:spcAft>
                <a:spcPts val="1000"/>
              </a:spcAft>
              <a:buClr>
                <a:srgbClr val="000000"/>
              </a:buClr>
              <a:buSzPts val="1800"/>
            </a:pPr>
            <a:r>
              <a:rPr lang="en-US" sz="1600" b="1">
                <a:solidFill>
                  <a:srgbClr val="434343"/>
                </a:solidFill>
                <a:latin typeface="Arial" panose="020B0604020202020204" pitchFamily="34" charset="0"/>
                <a:ea typeface="Arial"/>
                <a:cs typeface="Arial" panose="020B0604020202020204" pitchFamily="34" charset="0"/>
                <a:sym typeface="Arial"/>
              </a:rPr>
              <a:t>KEY STATISTICS</a:t>
            </a:r>
            <a:endParaRPr lang="en-US" sz="1600">
              <a:solidFill>
                <a:srgbClr val="434343"/>
              </a:solidFill>
              <a:latin typeface="Arial" panose="020B0604020202020204" pitchFamily="34" charset="0"/>
              <a:ea typeface="Arial"/>
              <a:cs typeface="Arial" panose="020B0604020202020204" pitchFamily="34" charset="0"/>
              <a:sym typeface="Arial"/>
            </a:endParaRPr>
          </a:p>
          <a:p>
            <a:pPr marL="285750" indent="-285750">
              <a:lnSpc>
                <a:spcPct val="114999"/>
              </a:lnSpc>
              <a:spcAft>
                <a:spcPts val="1000"/>
              </a:spcAft>
              <a:buSzPts val="1800"/>
              <a:buFont typeface="Arial"/>
              <a:buChar char="•"/>
            </a:pPr>
            <a:r>
              <a:rPr lang="en-US" sz="1400">
                <a:solidFill>
                  <a:srgbClr val="434343"/>
                </a:solidFill>
                <a:ea typeface="Arial"/>
                <a:cs typeface="Arial"/>
                <a:sym typeface="Arial"/>
              </a:rPr>
              <a:t>Approximately</a:t>
            </a:r>
            <a:r>
              <a:rPr lang="en-US" sz="1400" b="0" i="0" u="none" strike="noStrike" cap="none">
                <a:solidFill>
                  <a:srgbClr val="434343"/>
                </a:solidFill>
                <a:ea typeface="Arial"/>
                <a:cs typeface="Arial"/>
                <a:sym typeface="Arial"/>
              </a:rPr>
              <a:t> </a:t>
            </a:r>
            <a:r>
              <a:rPr lang="en-US" sz="1400" b="1" i="0" u="none" strike="noStrike" cap="none">
                <a:solidFill>
                  <a:schemeClr val="accent2"/>
                </a:solidFill>
                <a:ea typeface="Arial"/>
                <a:cs typeface="Arial"/>
                <a:sym typeface="Arial"/>
              </a:rPr>
              <a:t>1.9 million people are living with HIV in Nigeria</a:t>
            </a:r>
            <a:r>
              <a:rPr lang="en-US" sz="1400" b="0" i="0" u="none" strike="noStrike" cap="none">
                <a:solidFill>
                  <a:srgbClr val="434343"/>
                </a:solidFill>
                <a:ea typeface="Arial"/>
                <a:cs typeface="Arial"/>
                <a:sym typeface="Arial"/>
              </a:rPr>
              <a:t>, accounting for an </a:t>
            </a:r>
            <a:r>
              <a:rPr lang="en-US" sz="1400" b="1" i="0" u="none" strike="noStrike" cap="none">
                <a:solidFill>
                  <a:schemeClr val="accent2"/>
                </a:solidFill>
                <a:ea typeface="Arial"/>
                <a:cs typeface="Arial"/>
                <a:sym typeface="Arial"/>
              </a:rPr>
              <a:t>overall prevalence of 1.4%.</a:t>
            </a:r>
            <a:r>
              <a:rPr lang="en-US" sz="1400" b="0" i="0" u="none" strike="noStrike" cap="none" baseline="30000">
                <a:solidFill>
                  <a:srgbClr val="434343"/>
                </a:solidFill>
                <a:ea typeface="Arial"/>
                <a:cs typeface="Arial"/>
                <a:sym typeface="Arial"/>
              </a:rPr>
              <a:t>1</a:t>
            </a:r>
            <a:r>
              <a:rPr lang="en-US" sz="1400">
                <a:solidFill>
                  <a:srgbClr val="434343"/>
                </a:solidFill>
                <a:ea typeface="Arial"/>
                <a:cs typeface="Arial"/>
                <a:sym typeface="Arial"/>
              </a:rPr>
              <a:t> </a:t>
            </a:r>
            <a:endParaRPr lang="en-GB" sz="1400">
              <a:solidFill>
                <a:srgbClr val="434343"/>
              </a:solidFill>
              <a:ea typeface="Arial"/>
              <a:cs typeface="Arial"/>
            </a:endParaRPr>
          </a:p>
          <a:p>
            <a:pPr marL="285750" indent="-285750">
              <a:lnSpc>
                <a:spcPct val="114999"/>
              </a:lnSpc>
              <a:spcAft>
                <a:spcPts val="1000"/>
              </a:spcAft>
              <a:buSzPts val="1800"/>
              <a:buFont typeface="Arial"/>
              <a:buChar char="•"/>
            </a:pPr>
            <a:r>
              <a:rPr lang="en-GB" sz="1400" b="0" i="0" u="none" strike="noStrike" cap="none">
                <a:solidFill>
                  <a:srgbClr val="434343"/>
                </a:solidFill>
                <a:ea typeface="Arial"/>
                <a:cs typeface="Arial"/>
                <a:sym typeface="Arial"/>
              </a:rPr>
              <a:t>Nigeria </a:t>
            </a:r>
            <a:r>
              <a:rPr lang="en-GB" sz="1400" b="1" i="0" u="none" strike="noStrike" cap="none">
                <a:solidFill>
                  <a:schemeClr val="accent2"/>
                </a:solidFill>
                <a:ea typeface="Arial"/>
                <a:cs typeface="Arial"/>
                <a:sym typeface="Arial"/>
              </a:rPr>
              <a:t>continues to report a significant number of new HIV infections annually</a:t>
            </a:r>
            <a:r>
              <a:rPr lang="en-GB" sz="1400" b="0" i="0" u="none" strike="noStrike" cap="none">
                <a:solidFill>
                  <a:srgbClr val="434343"/>
                </a:solidFill>
                <a:ea typeface="Arial"/>
                <a:cs typeface="Arial"/>
                <a:sym typeface="Arial"/>
              </a:rPr>
              <a:t> — </a:t>
            </a:r>
            <a:r>
              <a:rPr lang="en-GB" sz="1400">
                <a:solidFill>
                  <a:srgbClr val="434343"/>
                </a:solidFill>
                <a:ea typeface="Arial"/>
                <a:cs typeface="Arial"/>
                <a:sym typeface="Arial"/>
              </a:rPr>
              <a:t>remaining</a:t>
            </a:r>
            <a:r>
              <a:rPr lang="en-GB" sz="1400" b="0" i="0" u="none" strike="noStrike" cap="none">
                <a:solidFill>
                  <a:srgbClr val="434343"/>
                </a:solidFill>
                <a:ea typeface="Arial"/>
                <a:cs typeface="Arial"/>
                <a:sym typeface="Arial"/>
              </a:rPr>
              <a:t> steady at around 100,000–20,000 </a:t>
            </a:r>
            <a:r>
              <a:rPr lang="en-GB" sz="1400">
                <a:solidFill>
                  <a:srgbClr val="434343"/>
                </a:solidFill>
                <a:ea typeface="Arial"/>
                <a:cs typeface="Arial"/>
                <a:sym typeface="Arial"/>
              </a:rPr>
              <a:t>new infections annually.</a:t>
            </a:r>
            <a:endParaRPr lang="en-US" sz="1400">
              <a:solidFill>
                <a:srgbClr val="434343"/>
              </a:solidFill>
              <a:ea typeface="Arial"/>
              <a:cs typeface="Arial"/>
            </a:endParaRPr>
          </a:p>
          <a:p>
            <a:pPr marL="285750" indent="-285750">
              <a:lnSpc>
                <a:spcPct val="114999"/>
              </a:lnSpc>
              <a:spcAft>
                <a:spcPts val="1000"/>
              </a:spcAft>
              <a:buSzPts val="1800"/>
              <a:buFont typeface="Arial"/>
              <a:buChar char="•"/>
            </a:pPr>
            <a:r>
              <a:rPr lang="en-US" sz="1400" b="0" i="0" u="none" strike="noStrike" cap="none">
                <a:solidFill>
                  <a:srgbClr val="434343"/>
                </a:solidFill>
                <a:ea typeface="Arial"/>
                <a:cs typeface="Arial"/>
                <a:sym typeface="Arial"/>
              </a:rPr>
              <a:t>The HIV epidemic in Nigeria is the</a:t>
            </a:r>
            <a:r>
              <a:rPr lang="en-US" sz="1400" b="0" i="0" u="none" strike="noStrike" cap="none">
                <a:solidFill>
                  <a:schemeClr val="accent2"/>
                </a:solidFill>
                <a:ea typeface="Arial"/>
                <a:cs typeface="Arial"/>
                <a:sym typeface="Arial"/>
              </a:rPr>
              <a:t> </a:t>
            </a:r>
            <a:r>
              <a:rPr lang="en-US" sz="1400" b="1" i="0" u="none" strike="noStrike" cap="none">
                <a:solidFill>
                  <a:schemeClr val="accent2"/>
                </a:solidFill>
                <a:ea typeface="Arial"/>
                <a:cs typeface="Arial"/>
                <a:sym typeface="Arial"/>
              </a:rPr>
              <a:t>2nd largest in the world</a:t>
            </a:r>
            <a:r>
              <a:rPr lang="en-US" sz="1400" b="1">
                <a:solidFill>
                  <a:srgbClr val="434343"/>
                </a:solidFill>
                <a:ea typeface="Arial"/>
                <a:cs typeface="Arial"/>
                <a:sym typeface="Arial"/>
              </a:rPr>
              <a:t> </a:t>
            </a:r>
            <a:r>
              <a:rPr lang="en-US" sz="1400">
                <a:solidFill>
                  <a:srgbClr val="434343"/>
                </a:solidFill>
                <a:ea typeface="Arial"/>
                <a:cs typeface="Arial"/>
                <a:sym typeface="Arial"/>
              </a:rPr>
              <a:t>and</a:t>
            </a:r>
            <a:r>
              <a:rPr lang="en-US" sz="1400" b="1">
                <a:solidFill>
                  <a:srgbClr val="434343"/>
                </a:solidFill>
                <a:ea typeface="Arial"/>
                <a:cs typeface="Arial"/>
                <a:sym typeface="Arial"/>
              </a:rPr>
              <a:t> </a:t>
            </a:r>
            <a:r>
              <a:rPr lang="en-US" sz="1400">
                <a:solidFill>
                  <a:srgbClr val="434343"/>
                </a:solidFill>
                <a:ea typeface="+mn-lt"/>
                <a:cs typeface="+mn-lt"/>
                <a:sym typeface="Arial"/>
              </a:rPr>
              <a:t>has the </a:t>
            </a:r>
            <a:r>
              <a:rPr lang="en-US" sz="1400" b="1">
                <a:solidFill>
                  <a:schemeClr val="accent2"/>
                </a:solidFill>
                <a:ea typeface="+mn-lt"/>
                <a:cs typeface="+mn-lt"/>
                <a:sym typeface="Arial"/>
              </a:rPr>
              <a:t>fastest rising number of HIV-positive cases in sub-Saharan Africa</a:t>
            </a:r>
            <a:r>
              <a:rPr lang="en-US" sz="1400" b="0" i="0" u="none" strike="noStrike" cap="none">
                <a:solidFill>
                  <a:srgbClr val="434343"/>
                </a:solidFill>
                <a:ea typeface="Arial"/>
                <a:cs typeface="Arial"/>
                <a:sym typeface="Arial"/>
              </a:rPr>
              <a:t>, although Nigeria has low prevalence and incidence rates relative to other countries in the </a:t>
            </a:r>
            <a:r>
              <a:rPr lang="en-US" sz="1400">
                <a:solidFill>
                  <a:srgbClr val="434343"/>
                </a:solidFill>
                <a:ea typeface="Arial"/>
                <a:cs typeface="Arial"/>
                <a:sym typeface="Arial"/>
              </a:rPr>
              <a:t>region.</a:t>
            </a:r>
            <a:r>
              <a:rPr lang="en-US" sz="1400" baseline="30000">
                <a:ea typeface="+mn-lt"/>
                <a:cs typeface="+mn-lt"/>
                <a:sym typeface="Arial"/>
              </a:rPr>
              <a:t>2</a:t>
            </a:r>
            <a:r>
              <a:rPr lang="en-US" sz="1400">
                <a:solidFill>
                  <a:srgbClr val="434343"/>
                </a:solidFill>
                <a:ea typeface="Arial"/>
                <a:cs typeface="Arial"/>
                <a:sym typeface="Arial"/>
              </a:rPr>
              <a:t> </a:t>
            </a:r>
            <a:endParaRPr lang="en-GB" sz="1400">
              <a:solidFill>
                <a:srgbClr val="434343"/>
              </a:solidFill>
              <a:ea typeface="Arial"/>
              <a:cs typeface="Arial"/>
            </a:endParaRPr>
          </a:p>
          <a:p>
            <a:pPr marL="285750" indent="-285750">
              <a:lnSpc>
                <a:spcPct val="114999"/>
              </a:lnSpc>
              <a:spcAft>
                <a:spcPts val="1000"/>
              </a:spcAft>
              <a:buSzPts val="1800"/>
              <a:buFont typeface="Arial"/>
              <a:buChar char="•"/>
            </a:pPr>
            <a:r>
              <a:rPr lang="en-GB" sz="1400" b="1" i="0" u="none" strike="noStrike" cap="none">
                <a:solidFill>
                  <a:schemeClr val="accent2"/>
                </a:solidFill>
                <a:ea typeface="Arial"/>
                <a:cs typeface="Arial"/>
                <a:sym typeface="Arial"/>
              </a:rPr>
              <a:t>Low HIV testing </a:t>
            </a:r>
            <a:r>
              <a:rPr lang="en-GB" sz="1400" b="0" i="0" u="none" strike="noStrike" cap="none">
                <a:solidFill>
                  <a:srgbClr val="434343"/>
                </a:solidFill>
                <a:ea typeface="Arial"/>
                <a:cs typeface="Arial"/>
                <a:sym typeface="Arial"/>
              </a:rPr>
              <a:t>coverage among men, young people, and other vulnerable populations such as key populations (KPs) remains a major challenge to the HIV response in Nigeria.</a:t>
            </a:r>
            <a:r>
              <a:rPr lang="en-GB" sz="1400" b="0" i="0" u="none" strike="noStrike" cap="none" baseline="30000">
                <a:solidFill>
                  <a:srgbClr val="434343"/>
                </a:solidFill>
                <a:ea typeface="Arial"/>
                <a:cs typeface="Arial"/>
                <a:sym typeface="Arial"/>
              </a:rPr>
              <a:t>1</a:t>
            </a:r>
            <a:r>
              <a:rPr lang="en-GB" sz="1400">
                <a:solidFill>
                  <a:srgbClr val="434343"/>
                </a:solidFill>
                <a:ea typeface="Arial"/>
                <a:cs typeface="Arial"/>
                <a:sym typeface="Arial"/>
              </a:rPr>
              <a:t> </a:t>
            </a:r>
            <a:endParaRPr lang="en-GB" sz="1400">
              <a:solidFill>
                <a:srgbClr val="434343"/>
              </a:solidFill>
              <a:ea typeface="Arial"/>
              <a:cs typeface="Arial"/>
            </a:endParaRPr>
          </a:p>
          <a:p>
            <a:pPr marL="285750" indent="-285750">
              <a:lnSpc>
                <a:spcPct val="114999"/>
              </a:lnSpc>
              <a:spcAft>
                <a:spcPts val="1000"/>
              </a:spcAft>
              <a:buSzPts val="1800"/>
              <a:buFont typeface="Arial"/>
              <a:buChar char="•"/>
            </a:pPr>
            <a:r>
              <a:rPr lang="en-GB" sz="1400" b="0" i="0" u="none" strike="noStrike" cap="none">
                <a:solidFill>
                  <a:srgbClr val="434343"/>
                </a:solidFill>
                <a:ea typeface="Arial"/>
                <a:cs typeface="Arial"/>
                <a:sym typeface="Arial"/>
              </a:rPr>
              <a:t>Other challenges include </a:t>
            </a:r>
            <a:r>
              <a:rPr lang="en-GB" sz="1400" b="1" i="0" u="none" strike="noStrike" cap="none">
                <a:solidFill>
                  <a:schemeClr val="accent2"/>
                </a:solidFill>
                <a:ea typeface="Arial"/>
                <a:cs typeface="Arial"/>
                <a:sym typeface="Arial"/>
              </a:rPr>
              <a:t>stigma and discrimination </a:t>
            </a:r>
            <a:r>
              <a:rPr lang="en-GB" sz="1400" b="0" i="0" u="none" strike="noStrike" cap="none">
                <a:solidFill>
                  <a:srgbClr val="434343"/>
                </a:solidFill>
                <a:ea typeface="Arial"/>
                <a:cs typeface="Arial"/>
                <a:sym typeface="Arial"/>
              </a:rPr>
              <a:t>related to HIV, poor attitudes of health care workers (HCWs), and the distance between communities and facilities</a:t>
            </a:r>
            <a:r>
              <a:rPr lang="en-GB" sz="1400">
                <a:solidFill>
                  <a:srgbClr val="434343"/>
                </a:solidFill>
                <a:ea typeface="Arial"/>
                <a:cs typeface="Arial"/>
                <a:sym typeface="Arial"/>
              </a:rPr>
              <a:t>.</a:t>
            </a:r>
            <a:r>
              <a:rPr lang="en-GB" sz="1400" b="0" i="0" u="none" strike="noStrike" cap="none" baseline="30000">
                <a:solidFill>
                  <a:srgbClr val="434343"/>
                </a:solidFill>
                <a:ea typeface="Arial"/>
                <a:cs typeface="Arial"/>
                <a:sym typeface="Arial"/>
              </a:rPr>
              <a:t>1</a:t>
            </a:r>
            <a:r>
              <a:rPr lang="en-GB" sz="1400">
                <a:solidFill>
                  <a:srgbClr val="434343"/>
                </a:solidFill>
                <a:ea typeface="Arial"/>
                <a:cs typeface="Arial"/>
                <a:sym typeface="Arial"/>
              </a:rPr>
              <a:t> </a:t>
            </a:r>
            <a:endParaRPr lang="en-GB" sz="1400" b="0" i="0" u="none" strike="noStrike" cap="none">
              <a:solidFill>
                <a:srgbClr val="434343"/>
              </a:solidFill>
              <a:ea typeface="Arial"/>
              <a:cs typeface="Arial"/>
            </a:endParaRPr>
          </a:p>
          <a:p>
            <a:pPr marL="285750" indent="-285750">
              <a:lnSpc>
                <a:spcPct val="115000"/>
              </a:lnSpc>
              <a:buClr>
                <a:srgbClr val="000000"/>
              </a:buClr>
              <a:buSzPts val="1800"/>
              <a:buFont typeface="Arial" panose="020B0604020202020204" pitchFamily="34" charset="0"/>
              <a:buChar char="•"/>
            </a:pPr>
            <a:endParaRPr lang="en-US" sz="1400" b="0" i="0" u="none" strike="noStrike" cap="none">
              <a:solidFill>
                <a:srgbClr val="434343"/>
              </a:solidFill>
              <a:ea typeface="Arial"/>
              <a:cs typeface="Arial"/>
              <a:sym typeface="Arial"/>
            </a:endParaRPr>
          </a:p>
        </p:txBody>
      </p:sp>
      <p:sp>
        <p:nvSpPr>
          <p:cNvPr id="97" name="Google Shape;97;p3"/>
          <p:cNvSpPr txBox="1"/>
          <p:nvPr/>
        </p:nvSpPr>
        <p:spPr>
          <a:xfrm>
            <a:off x="361843" y="6357670"/>
            <a:ext cx="5930461" cy="500330"/>
          </a:xfrm>
          <a:prstGeom prst="rect">
            <a:avLst/>
          </a:prstGeom>
          <a:noFill/>
          <a:ln>
            <a:noFill/>
          </a:ln>
        </p:spPr>
        <p:txBody>
          <a:bodyPr spcFirstLastPara="1" wrap="square" lIns="91425" tIns="91425" rIns="91425" bIns="91425" anchor="t" anchorCtr="0">
            <a:noAutofit/>
          </a:bodyPr>
          <a:lstStyle/>
          <a:p>
            <a:pPr>
              <a:buClr>
                <a:srgbClr val="000000"/>
              </a:buClr>
              <a:buSzPts val="1000"/>
            </a:pPr>
            <a:r>
              <a:rPr lang="en-US" sz="1000" b="0" u="none" strike="noStrike" cap="none">
                <a:solidFill>
                  <a:schemeClr val="tx1">
                    <a:lumMod val="50000"/>
                  </a:schemeClr>
                </a:solidFill>
                <a:latin typeface="Arial" panose="020B0604020202020204" pitchFamily="34" charset="0"/>
                <a:ea typeface="Arial"/>
                <a:cs typeface="Arial" panose="020B0604020202020204" pitchFamily="34" charset="0"/>
                <a:sym typeface="Arial"/>
              </a:rPr>
              <a:t>Sources: (1) </a:t>
            </a:r>
            <a:r>
              <a:rPr lang="en-US" sz="1000">
                <a:solidFill>
                  <a:schemeClr val="tx1">
                    <a:lumMod val="50000"/>
                  </a:schemeClr>
                </a:solidFill>
                <a:latin typeface="Arial" panose="020B0604020202020204" pitchFamily="34" charset="0"/>
                <a:cs typeface="Arial" panose="020B0604020202020204" pitchFamily="34" charset="0"/>
              </a:rPr>
              <a:t>Federal Ministry of Health, Nigeria. Nigeria HIV/AIDS Indicator and Impact Survey (NAIIS) 2018. </a:t>
            </a:r>
            <a:r>
              <a:rPr lang="en-US" sz="1000" b="0" u="none" strike="noStrike" cap="none">
                <a:solidFill>
                  <a:schemeClr val="tx1">
                    <a:lumMod val="50000"/>
                  </a:schemeClr>
                </a:solidFill>
                <a:latin typeface="Arial" panose="020B0604020202020204" pitchFamily="34" charset="0"/>
                <a:ea typeface="Arial"/>
                <a:cs typeface="Arial" panose="020B0604020202020204" pitchFamily="34" charset="0"/>
                <a:sym typeface="Arial"/>
              </a:rPr>
              <a:t>(2) UNICEF/UNFPA. HIV Programming in Adolescents and Young People in Nigeria, July 2021.</a:t>
            </a:r>
            <a:endParaRPr lang="en-US" sz="1400" b="0" u="none" strike="noStrike" cap="none">
              <a:solidFill>
                <a:schemeClr val="tx1">
                  <a:lumMod val="50000"/>
                </a:schemeClr>
              </a:solidFill>
              <a:latin typeface="Arial" panose="020B0604020202020204" pitchFamily="34" charset="0"/>
              <a:ea typeface="Arial"/>
              <a:cs typeface="Arial" panose="020B0604020202020204" pitchFamily="34" charset="0"/>
              <a:sym typeface="Arial"/>
            </a:endParaRPr>
          </a:p>
        </p:txBody>
      </p:sp>
      <p:sp>
        <p:nvSpPr>
          <p:cNvPr id="2" name="Title 1">
            <a:extLst>
              <a:ext uri="{FF2B5EF4-FFF2-40B4-BE49-F238E27FC236}">
                <a16:creationId xmlns:a16="http://schemas.microsoft.com/office/drawing/2014/main" id="{1ABCB248-A5B8-B8FB-9892-1E649C93D970}"/>
              </a:ext>
            </a:extLst>
          </p:cNvPr>
          <p:cNvSpPr>
            <a:spLocks noGrp="1"/>
          </p:cNvSpPr>
          <p:nvPr>
            <p:ph type="title"/>
          </p:nvPr>
        </p:nvSpPr>
        <p:spPr/>
        <p:txBody>
          <a:bodyPr/>
          <a:lstStyle/>
          <a:p>
            <a:r>
              <a:rPr lang="en-CH">
                <a:latin typeface="Poppins SemiBold"/>
                <a:ea typeface="Roboto"/>
                <a:cs typeface="Poppins SemiBold"/>
              </a:rPr>
              <a:t>New HIV infections have remained steady in Nigeria over the past decade </a:t>
            </a:r>
          </a:p>
        </p:txBody>
      </p:sp>
      <p:cxnSp>
        <p:nvCxnSpPr>
          <p:cNvPr id="48" name="Straight Connector 47">
            <a:extLst>
              <a:ext uri="{FF2B5EF4-FFF2-40B4-BE49-F238E27FC236}">
                <a16:creationId xmlns:a16="http://schemas.microsoft.com/office/drawing/2014/main" id="{E4E56F98-50A9-EB98-A4E7-1B4F976656F6}"/>
              </a:ext>
            </a:extLst>
          </p:cNvPr>
          <p:cNvCxnSpPr>
            <a:cxnSpLocks/>
          </p:cNvCxnSpPr>
          <p:nvPr/>
        </p:nvCxnSpPr>
        <p:spPr>
          <a:xfrm>
            <a:off x="6182859" y="1391739"/>
            <a:ext cx="0" cy="4775296"/>
          </a:xfrm>
          <a:prstGeom prst="line">
            <a:avLst/>
          </a:prstGeom>
          <a:ln w="12700">
            <a:solidFill>
              <a:srgbClr val="061C49"/>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8B0DEF51-CDCD-E748-37C8-AC6E2D9CDC3C}"/>
              </a:ext>
            </a:extLst>
          </p:cNvPr>
          <p:cNvPicPr>
            <a:picLocks noChangeAspect="1"/>
          </p:cNvPicPr>
          <p:nvPr/>
        </p:nvPicPr>
        <p:blipFill rotWithShape="1">
          <a:blip r:embed="rId3"/>
          <a:srcRect l="7800" t="13838" b="8524"/>
          <a:stretch/>
        </p:blipFill>
        <p:spPr>
          <a:xfrm>
            <a:off x="6292304" y="4233521"/>
            <a:ext cx="5323299" cy="2170636"/>
          </a:xfrm>
          <a:prstGeom prst="rect">
            <a:avLst/>
          </a:prstGeom>
        </p:spPr>
      </p:pic>
      <p:sp>
        <p:nvSpPr>
          <p:cNvPr id="51" name="TextBox 50">
            <a:extLst>
              <a:ext uri="{FF2B5EF4-FFF2-40B4-BE49-F238E27FC236}">
                <a16:creationId xmlns:a16="http://schemas.microsoft.com/office/drawing/2014/main" id="{F7E4279A-139C-A5F1-9CCA-7C5B142C0EC6}"/>
              </a:ext>
            </a:extLst>
          </p:cNvPr>
          <p:cNvSpPr txBox="1"/>
          <p:nvPr/>
        </p:nvSpPr>
        <p:spPr>
          <a:xfrm>
            <a:off x="6904383" y="6381533"/>
            <a:ext cx="5287617" cy="246221"/>
          </a:xfrm>
          <a:prstGeom prst="rect">
            <a:avLst/>
          </a:prstGeom>
          <a:noFill/>
        </p:spPr>
        <p:txBody>
          <a:bodyPr wrap="square" rtlCol="0">
            <a:spAutoFit/>
          </a:bodyPr>
          <a:lstStyle/>
          <a:p>
            <a:r>
              <a:rPr lang="en-US" sz="1000">
                <a:solidFill>
                  <a:schemeClr val="tx1">
                    <a:lumMod val="50000"/>
                  </a:schemeClr>
                </a:solidFill>
                <a:latin typeface="Arial" panose="020B0604020202020204" pitchFamily="34" charset="0"/>
                <a:cs typeface="Arial" panose="020B0604020202020204" pitchFamily="34" charset="0"/>
              </a:rPr>
              <a:t>Source: Nigeria National HIV and AIDS Strategic Framework 2021–2025. </a:t>
            </a:r>
          </a:p>
        </p:txBody>
      </p:sp>
      <p:sp>
        <p:nvSpPr>
          <p:cNvPr id="52" name="TextBox 51">
            <a:extLst>
              <a:ext uri="{FF2B5EF4-FFF2-40B4-BE49-F238E27FC236}">
                <a16:creationId xmlns:a16="http://schemas.microsoft.com/office/drawing/2014/main" id="{B2F75D08-1A71-8993-3DB9-AF048E2DA441}"/>
              </a:ext>
            </a:extLst>
          </p:cNvPr>
          <p:cNvSpPr txBox="1"/>
          <p:nvPr/>
        </p:nvSpPr>
        <p:spPr>
          <a:xfrm>
            <a:off x="6327986" y="3823259"/>
            <a:ext cx="5287617" cy="338554"/>
          </a:xfrm>
          <a:prstGeom prst="rect">
            <a:avLst/>
          </a:prstGeom>
          <a:noFill/>
        </p:spPr>
        <p:txBody>
          <a:bodyPr wrap="square" rtlCol="0">
            <a:spAutoFit/>
          </a:bodyPr>
          <a:lstStyle/>
          <a:p>
            <a:pPr algn="r"/>
            <a:r>
              <a:rPr lang="en-US" sz="1600" b="1">
                <a:solidFill>
                  <a:schemeClr val="tx1">
                    <a:lumMod val="50000"/>
                  </a:schemeClr>
                </a:solidFill>
              </a:rPr>
              <a:t>ESTIMATE OF HIV PREVALENCE OVER TIME, AGES 15–49</a:t>
            </a:r>
          </a:p>
        </p:txBody>
      </p:sp>
      <p:pic>
        <p:nvPicPr>
          <p:cNvPr id="57" name="Picture 56">
            <a:extLst>
              <a:ext uri="{FF2B5EF4-FFF2-40B4-BE49-F238E27FC236}">
                <a16:creationId xmlns:a16="http://schemas.microsoft.com/office/drawing/2014/main" id="{A2AB9CA4-F984-191F-E77B-8187354CF7DC}"/>
              </a:ext>
            </a:extLst>
          </p:cNvPr>
          <p:cNvPicPr>
            <a:picLocks noChangeAspect="1"/>
          </p:cNvPicPr>
          <p:nvPr/>
        </p:nvPicPr>
        <p:blipFill>
          <a:blip r:embed="rId4"/>
          <a:stretch>
            <a:fillRect/>
          </a:stretch>
        </p:blipFill>
        <p:spPr>
          <a:xfrm>
            <a:off x="6770369" y="1677389"/>
            <a:ext cx="4665791" cy="1950374"/>
          </a:xfrm>
          <a:prstGeom prst="rect">
            <a:avLst/>
          </a:prstGeom>
        </p:spPr>
      </p:pic>
      <p:sp>
        <p:nvSpPr>
          <p:cNvPr id="58" name="TextBox 57">
            <a:extLst>
              <a:ext uri="{FF2B5EF4-FFF2-40B4-BE49-F238E27FC236}">
                <a16:creationId xmlns:a16="http://schemas.microsoft.com/office/drawing/2014/main" id="{A083992A-C1E2-9E29-4880-D6D059EB0E8E}"/>
              </a:ext>
            </a:extLst>
          </p:cNvPr>
          <p:cNvSpPr txBox="1"/>
          <p:nvPr/>
        </p:nvSpPr>
        <p:spPr>
          <a:xfrm>
            <a:off x="6327987" y="1385419"/>
            <a:ext cx="5287617" cy="338554"/>
          </a:xfrm>
          <a:prstGeom prst="rect">
            <a:avLst/>
          </a:prstGeom>
          <a:noFill/>
        </p:spPr>
        <p:txBody>
          <a:bodyPr wrap="square" rtlCol="0">
            <a:spAutoFit/>
          </a:bodyPr>
          <a:lstStyle/>
          <a:p>
            <a:pPr algn="ctr"/>
            <a:r>
              <a:rPr lang="en-GB" sz="1600" b="1">
                <a:solidFill>
                  <a:schemeClr val="tx1">
                    <a:lumMod val="50000"/>
                  </a:schemeClr>
                </a:solidFill>
                <a:effectLst/>
              </a:rPr>
              <a:t>TREND IN NEW HIV INFECTIONS, 2010 – 2019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1305-FE78-FC7C-951B-CB4A1B583EE2}"/>
              </a:ext>
            </a:extLst>
          </p:cNvPr>
          <p:cNvSpPr>
            <a:spLocks noGrp="1"/>
          </p:cNvSpPr>
          <p:nvPr>
            <p:ph type="title"/>
          </p:nvPr>
        </p:nvSpPr>
        <p:spPr/>
        <p:txBody>
          <a:bodyPr/>
          <a:lstStyle/>
          <a:p>
            <a:r>
              <a:rPr lang="en-US"/>
              <a:t>HIV risk for women in Nigeria remains high</a:t>
            </a:r>
          </a:p>
        </p:txBody>
      </p:sp>
      <p:sp>
        <p:nvSpPr>
          <p:cNvPr id="4" name="TextBox 3">
            <a:extLst>
              <a:ext uri="{FF2B5EF4-FFF2-40B4-BE49-F238E27FC236}">
                <a16:creationId xmlns:a16="http://schemas.microsoft.com/office/drawing/2014/main" id="{87992C37-7C8D-9C82-2D9C-27682D1544A5}"/>
              </a:ext>
            </a:extLst>
          </p:cNvPr>
          <p:cNvSpPr txBox="1"/>
          <p:nvPr/>
        </p:nvSpPr>
        <p:spPr>
          <a:xfrm>
            <a:off x="700091" y="1399299"/>
            <a:ext cx="6059927" cy="4970186"/>
          </a:xfrm>
          <a:prstGeom prst="rect">
            <a:avLst/>
          </a:prstGeom>
          <a:noFill/>
        </p:spPr>
        <p:txBody>
          <a:bodyPr wrap="square" lIns="91440" tIns="45720" rIns="91440" bIns="45720" anchor="t">
            <a:spAutoFit/>
          </a:bodyPr>
          <a:lstStyle/>
          <a:p>
            <a:pPr marL="285750" indent="-285750">
              <a:lnSpc>
                <a:spcPct val="115000"/>
              </a:lnSpc>
              <a:buClr>
                <a:srgbClr val="000000"/>
              </a:buClr>
              <a:buSzPts val="1800"/>
              <a:buFont typeface="Arial" panose="020B0604020202020204" pitchFamily="34" charset="0"/>
              <a:buChar char="•"/>
            </a:pPr>
            <a:r>
              <a:rPr lang="en-GB" sz="1400">
                <a:solidFill>
                  <a:schemeClr val="tx1">
                    <a:lumMod val="50000"/>
                  </a:schemeClr>
                </a:solidFill>
                <a:effectLst/>
              </a:rPr>
              <a:t>HIV prevalence is </a:t>
            </a:r>
            <a:r>
              <a:rPr lang="en-GB" sz="1400" b="1">
                <a:solidFill>
                  <a:schemeClr val="accent2"/>
                </a:solidFill>
                <a:effectLst/>
              </a:rPr>
              <a:t>1.8% among women ages 15–64</a:t>
            </a:r>
            <a:r>
              <a:rPr lang="en-GB" sz="1400">
                <a:solidFill>
                  <a:schemeClr val="tx1">
                    <a:lumMod val="50000"/>
                  </a:schemeClr>
                </a:solidFill>
                <a:effectLst/>
              </a:rPr>
              <a:t>, 0.8% among young</a:t>
            </a:r>
            <a:r>
              <a:rPr lang="en-GB" sz="1400">
                <a:solidFill>
                  <a:schemeClr val="tx1">
                    <a:lumMod val="50000"/>
                  </a:schemeClr>
                </a:solidFill>
              </a:rPr>
              <a:t> </a:t>
            </a:r>
            <a:r>
              <a:rPr lang="en-GB" sz="1400">
                <a:solidFill>
                  <a:schemeClr val="tx1">
                    <a:lumMod val="50000"/>
                  </a:schemeClr>
                </a:solidFill>
                <a:effectLst/>
              </a:rPr>
              <a:t> women ages 15–24, 1% among men ages 15–64, and 0.2% among young men ages 15–24.</a:t>
            </a:r>
            <a:r>
              <a:rPr lang="en-GB" sz="1400" baseline="30000">
                <a:solidFill>
                  <a:schemeClr val="tx1">
                    <a:lumMod val="50000"/>
                  </a:schemeClr>
                </a:solidFill>
                <a:effectLst/>
              </a:rPr>
              <a:t>1</a:t>
            </a:r>
            <a:r>
              <a:rPr lang="en-GB" sz="1400">
                <a:solidFill>
                  <a:schemeClr val="tx1">
                    <a:lumMod val="50000"/>
                  </a:schemeClr>
                </a:solidFill>
              </a:rPr>
              <a:t> </a:t>
            </a:r>
          </a:p>
          <a:p>
            <a:pPr marL="285750" indent="-285750">
              <a:lnSpc>
                <a:spcPct val="115000"/>
              </a:lnSpc>
              <a:buClr>
                <a:srgbClr val="000000"/>
              </a:buClr>
              <a:buSzPts val="1800"/>
              <a:buFont typeface="Arial" panose="020B0604020202020204" pitchFamily="34" charset="0"/>
              <a:buChar char="•"/>
            </a:pPr>
            <a:endParaRPr lang="en-US" sz="1400">
              <a:solidFill>
                <a:srgbClr val="434343"/>
              </a:solidFill>
              <a:ea typeface="Arial"/>
              <a:cs typeface="Arial"/>
              <a:sym typeface="Arial"/>
            </a:endParaRPr>
          </a:p>
          <a:p>
            <a:pPr marL="285750" indent="-285750">
              <a:lnSpc>
                <a:spcPct val="115000"/>
              </a:lnSpc>
              <a:buClr>
                <a:srgbClr val="000000"/>
              </a:buClr>
              <a:buSzPts val="1800"/>
              <a:buFont typeface="Arial" panose="020B0604020202020204" pitchFamily="34" charset="0"/>
              <a:buChar char="•"/>
            </a:pPr>
            <a:r>
              <a:rPr lang="en-US" sz="1400" b="1">
                <a:solidFill>
                  <a:schemeClr val="accent2"/>
                </a:solidFill>
                <a:ea typeface="Arial"/>
                <a:cs typeface="Arial"/>
                <a:sym typeface="Arial"/>
              </a:rPr>
              <a:t>Adolescent girls and young women are disproportionally affected by HIV</a:t>
            </a:r>
            <a:r>
              <a:rPr lang="en-US" sz="1400">
                <a:solidFill>
                  <a:srgbClr val="434343"/>
                </a:solidFill>
                <a:ea typeface="Arial"/>
                <a:cs typeface="Arial"/>
                <a:sym typeface="Arial"/>
              </a:rPr>
              <a:t>, </a:t>
            </a:r>
            <a:r>
              <a:rPr lang="en-US" sz="1400" i="0" u="none" strike="noStrike" cap="none">
                <a:solidFill>
                  <a:schemeClr val="tx1">
                    <a:lumMod val="50000"/>
                  </a:schemeClr>
                </a:solidFill>
                <a:ea typeface="Arial"/>
                <a:cs typeface="Arial"/>
                <a:sym typeface="Arial"/>
              </a:rPr>
              <a:t>especially high among 20–24-year-old females.</a:t>
            </a:r>
            <a:r>
              <a:rPr lang="en-US" sz="1400" b="0" i="0" u="none" strike="noStrike" cap="none" baseline="30000">
                <a:solidFill>
                  <a:srgbClr val="434343"/>
                </a:solidFill>
                <a:ea typeface="Arial"/>
                <a:cs typeface="Arial"/>
                <a:sym typeface="Arial"/>
              </a:rPr>
              <a:t>2</a:t>
            </a:r>
            <a:r>
              <a:rPr lang="en-US" sz="1400">
                <a:solidFill>
                  <a:srgbClr val="434343"/>
                </a:solidFill>
                <a:ea typeface="Arial"/>
                <a:cs typeface="Arial"/>
                <a:sym typeface="Arial"/>
              </a:rPr>
              <a:t> </a:t>
            </a:r>
            <a:endParaRPr lang="en-US" sz="1400">
              <a:solidFill>
                <a:srgbClr val="434343"/>
              </a:solidFill>
              <a:ea typeface="Arial"/>
              <a:cs typeface="Arial"/>
            </a:endParaRPr>
          </a:p>
          <a:p>
            <a:pPr marL="285750" indent="-285750">
              <a:lnSpc>
                <a:spcPct val="115000"/>
              </a:lnSpc>
              <a:buClr>
                <a:srgbClr val="000000"/>
              </a:buClr>
              <a:buSzPts val="1800"/>
              <a:buFont typeface="Arial" panose="020B0604020202020204" pitchFamily="34" charset="0"/>
              <a:buChar char="•"/>
            </a:pPr>
            <a:endParaRPr lang="en-US" sz="1400" b="0" i="0" u="none" strike="noStrike" cap="none">
              <a:solidFill>
                <a:srgbClr val="434343"/>
              </a:solidFill>
              <a:ea typeface="Arial"/>
              <a:cs typeface="Arial"/>
              <a:sym typeface="Arial"/>
            </a:endParaRPr>
          </a:p>
          <a:p>
            <a:pPr marL="285750" indent="-285750">
              <a:lnSpc>
                <a:spcPct val="115000"/>
              </a:lnSpc>
              <a:buClr>
                <a:srgbClr val="000000"/>
              </a:buClr>
              <a:buSzPts val="1800"/>
              <a:buFont typeface="Arial" panose="020B0604020202020204" pitchFamily="34" charset="0"/>
              <a:buChar char="•"/>
            </a:pPr>
            <a:r>
              <a:rPr lang="en-US" sz="1400" b="1" i="0" u="none" strike="noStrike" cap="none">
                <a:solidFill>
                  <a:srgbClr val="AF3158"/>
                </a:solidFill>
                <a:ea typeface="Arial"/>
                <a:cs typeface="Arial"/>
                <a:sym typeface="Arial"/>
              </a:rPr>
              <a:t>Prevalence is highest among KPs:</a:t>
            </a:r>
            <a:r>
              <a:rPr lang="en-US" sz="1400" b="0" i="0" u="none" strike="noStrike" cap="none">
                <a:solidFill>
                  <a:srgbClr val="434343"/>
                </a:solidFill>
                <a:ea typeface="Arial"/>
                <a:cs typeface="Arial"/>
                <a:sym typeface="Arial"/>
              </a:rPr>
              <a:t> brothel-based female sex workers (BBFSWs), non-brothel-based female sex workers (NBBFSWs), men who have sex with men (MSM), people who inject drugs (PWID), and transgender people (TGP).</a:t>
            </a:r>
            <a:r>
              <a:rPr lang="en-US" sz="1400" b="0" i="0" u="none" strike="noStrike" cap="none" baseline="30000">
                <a:solidFill>
                  <a:srgbClr val="434343"/>
                </a:solidFill>
                <a:ea typeface="Arial"/>
                <a:cs typeface="Arial"/>
                <a:sym typeface="Arial"/>
              </a:rPr>
              <a:t>1</a:t>
            </a:r>
            <a:endParaRPr lang="en-US" sz="1400" b="0" i="0" u="none" strike="noStrike" cap="none" baseline="30000">
              <a:solidFill>
                <a:srgbClr val="434343"/>
              </a:solidFill>
              <a:ea typeface="Arial"/>
              <a:cs typeface="Arial"/>
            </a:endParaRPr>
          </a:p>
          <a:p>
            <a:pPr marL="285750" indent="-285750">
              <a:lnSpc>
                <a:spcPct val="115000"/>
              </a:lnSpc>
              <a:buClr>
                <a:srgbClr val="000000"/>
              </a:buClr>
              <a:buSzPts val="1800"/>
              <a:buFont typeface="Arial" panose="020B0604020202020204" pitchFamily="34" charset="0"/>
              <a:buChar char="•"/>
            </a:pPr>
            <a:endParaRPr lang="en-US" sz="1400" baseline="30000">
              <a:solidFill>
                <a:srgbClr val="434343"/>
              </a:solidFill>
              <a:ea typeface="Arial"/>
              <a:cs typeface="Arial"/>
              <a:sym typeface="Arial"/>
            </a:endParaRPr>
          </a:p>
          <a:p>
            <a:pPr marL="285750" indent="-285750">
              <a:lnSpc>
                <a:spcPct val="115000"/>
              </a:lnSpc>
              <a:buClr>
                <a:srgbClr val="000000"/>
              </a:buClr>
              <a:buSzPts val="1800"/>
              <a:buFont typeface="Arial" panose="020B0604020202020204" pitchFamily="34" charset="0"/>
              <a:buChar char="•"/>
            </a:pPr>
            <a:r>
              <a:rPr lang="en-GB" sz="1400" b="0" i="0">
                <a:solidFill>
                  <a:srgbClr val="333333"/>
                </a:solidFill>
                <a:effectLst/>
              </a:rPr>
              <a:t>Nevertheless, Nigeria has made significant progress </a:t>
            </a:r>
            <a:r>
              <a:rPr lang="en-US" sz="1400">
                <a:solidFill>
                  <a:srgbClr val="434343"/>
                </a:solidFill>
              </a:rPr>
              <a:t>to ensure people living with HIV have access to treatment and</a:t>
            </a:r>
            <a:r>
              <a:rPr lang="en-GB" sz="1400" b="0" i="0">
                <a:solidFill>
                  <a:srgbClr val="333333"/>
                </a:solidFill>
                <a:effectLst/>
              </a:rPr>
              <a:t> is </a:t>
            </a:r>
            <a:r>
              <a:rPr lang="en-GB" sz="1400" b="1" i="0">
                <a:solidFill>
                  <a:schemeClr val="accent2"/>
                </a:solidFill>
                <a:effectLst/>
              </a:rPr>
              <a:t>well-positioned to accomplish the 95–95–95 targets well in advance of 2030</a:t>
            </a:r>
            <a:r>
              <a:rPr lang="en-GB" sz="1400" b="0" i="0">
                <a:solidFill>
                  <a:srgbClr val="333333"/>
                </a:solidFill>
                <a:effectLst/>
              </a:rPr>
              <a:t>. At the end of 2021, progress on the targets were 90-98-95, which means:</a:t>
            </a:r>
            <a:r>
              <a:rPr lang="en-GB" sz="1400" b="0" i="0" baseline="30000">
                <a:solidFill>
                  <a:srgbClr val="333333"/>
                </a:solidFill>
                <a:effectLst/>
              </a:rPr>
              <a:t>3</a:t>
            </a:r>
            <a:endParaRPr lang="en-GB" sz="1400" b="0" i="0" baseline="30000">
              <a:solidFill>
                <a:srgbClr val="333333"/>
              </a:solidFill>
              <a:effectLst/>
              <a:cs typeface="Calibri"/>
            </a:endParaRPr>
          </a:p>
          <a:p>
            <a:pPr marL="742950" lvl="1" indent="-285750">
              <a:lnSpc>
                <a:spcPct val="115000"/>
              </a:lnSpc>
              <a:buClr>
                <a:srgbClr val="000000"/>
              </a:buClr>
              <a:buSzPts val="1800"/>
              <a:buFont typeface="Arial" panose="020B0604020202020204" pitchFamily="34" charset="0"/>
              <a:buChar char="•"/>
            </a:pPr>
            <a:r>
              <a:rPr lang="en-GB" sz="1400">
                <a:solidFill>
                  <a:srgbClr val="333333"/>
                </a:solidFill>
                <a:ea typeface="Arial"/>
                <a:cs typeface="Arial"/>
                <a:sym typeface="Arial"/>
              </a:rPr>
              <a:t>90</a:t>
            </a:r>
            <a:r>
              <a:rPr lang="en-GB" sz="1400" b="0" i="0">
                <a:solidFill>
                  <a:srgbClr val="333333"/>
                </a:solidFill>
                <a:ea typeface="Arial"/>
                <a:cs typeface="Arial"/>
                <a:sym typeface="Arial"/>
              </a:rPr>
              <a:t>% knew their status</a:t>
            </a:r>
            <a:endParaRPr lang="en-GB" sz="1400" b="0" i="0">
              <a:solidFill>
                <a:srgbClr val="333333"/>
              </a:solidFill>
              <a:ea typeface="Arial"/>
              <a:cs typeface="Arial"/>
            </a:endParaRPr>
          </a:p>
          <a:p>
            <a:pPr marL="742950" lvl="1" indent="-285750">
              <a:lnSpc>
                <a:spcPct val="115000"/>
              </a:lnSpc>
              <a:buClr>
                <a:srgbClr val="000000"/>
              </a:buClr>
              <a:buSzPts val="1800"/>
              <a:buFont typeface="Arial" panose="020B0604020202020204" pitchFamily="34" charset="0"/>
              <a:buChar char="•"/>
            </a:pPr>
            <a:r>
              <a:rPr lang="en-GB" sz="1400">
                <a:solidFill>
                  <a:srgbClr val="333333"/>
                </a:solidFill>
                <a:ea typeface="Arial"/>
                <a:cs typeface="Arial"/>
                <a:sym typeface="Arial"/>
              </a:rPr>
              <a:t>98</a:t>
            </a:r>
            <a:r>
              <a:rPr lang="en-GB" sz="1400" b="0" i="0">
                <a:solidFill>
                  <a:srgbClr val="333333"/>
                </a:solidFill>
                <a:ea typeface="Arial"/>
                <a:cs typeface="Arial"/>
                <a:sym typeface="Arial"/>
              </a:rPr>
              <a:t>%</a:t>
            </a:r>
            <a:r>
              <a:rPr lang="en-GB" sz="1400">
                <a:solidFill>
                  <a:srgbClr val="333333"/>
                </a:solidFill>
                <a:ea typeface="Arial"/>
                <a:cs typeface="Arial"/>
                <a:sym typeface="Arial"/>
              </a:rPr>
              <a:t> were on HIV treatment, meaning 90% of all people living with HIV</a:t>
            </a:r>
            <a:endParaRPr lang="en-GB" sz="1400">
              <a:solidFill>
                <a:srgbClr val="333333"/>
              </a:solidFill>
              <a:ea typeface="Arial"/>
              <a:cs typeface="Arial"/>
            </a:endParaRPr>
          </a:p>
          <a:p>
            <a:pPr marL="742950" lvl="1" indent="-285750">
              <a:lnSpc>
                <a:spcPct val="115000"/>
              </a:lnSpc>
              <a:buClr>
                <a:srgbClr val="000000"/>
              </a:buClr>
              <a:buSzPts val="1800"/>
              <a:buFont typeface="Arial" panose="020B0604020202020204" pitchFamily="34" charset="0"/>
              <a:buChar char="•"/>
            </a:pPr>
            <a:r>
              <a:rPr lang="en-GB" sz="1400">
                <a:solidFill>
                  <a:srgbClr val="333333"/>
                </a:solidFill>
                <a:ea typeface="Arial"/>
                <a:cs typeface="Arial"/>
                <a:sym typeface="Arial"/>
              </a:rPr>
              <a:t>95</a:t>
            </a:r>
            <a:r>
              <a:rPr lang="en-GB" sz="1400" b="0" i="0" u="none" strike="noStrike" cap="none">
                <a:solidFill>
                  <a:srgbClr val="333333"/>
                </a:solidFill>
                <a:ea typeface="Arial"/>
                <a:cs typeface="Arial"/>
                <a:sym typeface="Arial"/>
              </a:rPr>
              <a:t>% </a:t>
            </a:r>
            <a:r>
              <a:rPr lang="en-GB" sz="1400">
                <a:solidFill>
                  <a:srgbClr val="333333"/>
                </a:solidFill>
                <a:ea typeface="Arial"/>
                <a:cs typeface="Arial"/>
                <a:sym typeface="Arial"/>
              </a:rPr>
              <a:t>were virally suppressed, meaning 86% of all people living with HIV</a:t>
            </a:r>
            <a:endParaRPr lang="en-GB" sz="1400" b="0" i="0" u="none" strike="noStrike" cap="none">
              <a:solidFill>
                <a:srgbClr val="333333"/>
              </a:solidFill>
              <a:ea typeface="Arial"/>
              <a:cs typeface="Arial"/>
            </a:endParaRPr>
          </a:p>
          <a:p>
            <a:pPr marL="285750" indent="-285750">
              <a:lnSpc>
                <a:spcPct val="115000"/>
              </a:lnSpc>
              <a:buClr>
                <a:srgbClr val="000000"/>
              </a:buClr>
              <a:buSzPts val="1800"/>
              <a:buFont typeface="Arial" panose="020B0604020202020204" pitchFamily="34" charset="0"/>
              <a:buChar char="•"/>
            </a:pPr>
            <a:endParaRPr lang="en-US" sz="1400" b="0" i="0" u="none" strike="noStrike" cap="none">
              <a:solidFill>
                <a:srgbClr val="434343"/>
              </a:solidFill>
              <a:ea typeface="Arial"/>
              <a:cs typeface="Arial"/>
              <a:sym typeface="Arial"/>
            </a:endParaRPr>
          </a:p>
        </p:txBody>
      </p:sp>
      <p:sp>
        <p:nvSpPr>
          <p:cNvPr id="6" name="Google Shape;97;p3">
            <a:extLst>
              <a:ext uri="{FF2B5EF4-FFF2-40B4-BE49-F238E27FC236}">
                <a16:creationId xmlns:a16="http://schemas.microsoft.com/office/drawing/2014/main" id="{FCEBB718-7AE8-865A-5FFA-FE6D9CA9D270}"/>
              </a:ext>
            </a:extLst>
          </p:cNvPr>
          <p:cNvSpPr txBox="1"/>
          <p:nvPr/>
        </p:nvSpPr>
        <p:spPr>
          <a:xfrm>
            <a:off x="319500" y="6316456"/>
            <a:ext cx="6380915" cy="43429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tx1">
                    <a:lumMod val="50000"/>
                  </a:schemeClr>
                </a:solidFill>
                <a:latin typeface="Arial" panose="020B0604020202020204" pitchFamily="34" charset="0"/>
                <a:ea typeface="Arial"/>
                <a:cs typeface="Arial" panose="020B0604020202020204" pitchFamily="34" charset="0"/>
                <a:sym typeface="Arial"/>
              </a:rPr>
              <a:t>Sources: (1) ) </a:t>
            </a:r>
            <a:r>
              <a:rPr lang="en-US" sz="1000">
                <a:solidFill>
                  <a:schemeClr val="tx1">
                    <a:lumMod val="50000"/>
                  </a:schemeClr>
                </a:solidFill>
                <a:latin typeface="Arial" panose="020B0604020202020204" pitchFamily="34" charset="0"/>
                <a:cs typeface="Arial" panose="020B0604020202020204" pitchFamily="34" charset="0"/>
              </a:rPr>
              <a:t>Federal Ministry of Health, Nigeria. Nigeria HIV/AIDS Indicator and Impact Survey (NAIIS) 2018</a:t>
            </a:r>
            <a:r>
              <a:rPr lang="en-US" sz="1000">
                <a:solidFill>
                  <a:schemeClr val="tx1">
                    <a:lumMod val="50000"/>
                  </a:schemeClr>
                </a:solidFill>
                <a:latin typeface="Arial" panose="020B0604020202020204" pitchFamily="34" charset="0"/>
                <a:cs typeface="Arial" panose="020B0604020202020204" pitchFamily="34" charset="0"/>
                <a:sym typeface="Arial"/>
              </a:rPr>
              <a:t>.</a:t>
            </a:r>
            <a:r>
              <a:rPr lang="en-US" sz="1000" u="none" strike="noStrike" cap="none">
                <a:solidFill>
                  <a:schemeClr val="tx1">
                    <a:lumMod val="50000"/>
                  </a:schemeClr>
                </a:solidFill>
                <a:latin typeface="Arial" panose="020B0604020202020204" pitchFamily="34" charset="0"/>
                <a:ea typeface="Arial"/>
                <a:cs typeface="Arial" panose="020B0604020202020204" pitchFamily="34" charset="0"/>
                <a:sym typeface="Arial"/>
              </a:rPr>
              <a:t> (2) UNICEF/UNFPA. HIV Programming in Adolescents and Young People in Nigeria, July 2021. (3) UNAIDS 2021 estimates.</a:t>
            </a:r>
            <a:endParaRPr lang="en-CH" sz="1400" u="none" strike="noStrike" cap="none">
              <a:solidFill>
                <a:schemeClr val="tx1">
                  <a:lumMod val="50000"/>
                </a:schemeClr>
              </a:solidFill>
              <a:latin typeface="Arial" panose="020B0604020202020204" pitchFamily="34" charset="0"/>
              <a:ea typeface="Arial"/>
              <a:cs typeface="Arial" panose="020B0604020202020204" pitchFamily="34" charset="0"/>
              <a:sym typeface="Arial"/>
            </a:endParaRPr>
          </a:p>
        </p:txBody>
      </p:sp>
      <p:graphicFrame>
        <p:nvGraphicFramePr>
          <p:cNvPr id="8" name="Chart 7">
            <a:extLst>
              <a:ext uri="{FF2B5EF4-FFF2-40B4-BE49-F238E27FC236}">
                <a16:creationId xmlns:a16="http://schemas.microsoft.com/office/drawing/2014/main" id="{0B1230BE-6A6E-33AC-8AA4-C5A2F56CF2E2}"/>
              </a:ext>
            </a:extLst>
          </p:cNvPr>
          <p:cNvGraphicFramePr/>
          <p:nvPr>
            <p:extLst>
              <p:ext uri="{D42A27DB-BD31-4B8C-83A1-F6EECF244321}">
                <p14:modId xmlns:p14="http://schemas.microsoft.com/office/powerpoint/2010/main" val="875916095"/>
              </p:ext>
            </p:extLst>
          </p:nvPr>
        </p:nvGraphicFramePr>
        <p:xfrm>
          <a:off x="7071333" y="4411867"/>
          <a:ext cx="4883551" cy="226897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898FE20A-0DFC-D5C2-22D4-9683CC546397}"/>
              </a:ext>
            </a:extLst>
          </p:cNvPr>
          <p:cNvCxnSpPr>
            <a:cxnSpLocks/>
          </p:cNvCxnSpPr>
          <p:nvPr/>
        </p:nvCxnSpPr>
        <p:spPr>
          <a:xfrm>
            <a:off x="6836612" y="1333956"/>
            <a:ext cx="0" cy="5057276"/>
          </a:xfrm>
          <a:prstGeom prst="line">
            <a:avLst/>
          </a:prstGeom>
          <a:ln w="12700">
            <a:solidFill>
              <a:srgbClr val="061C4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462EBD-E01A-0D68-D466-BE1D6CED4380}"/>
              </a:ext>
            </a:extLst>
          </p:cNvPr>
          <p:cNvPicPr>
            <a:picLocks noChangeAspect="1"/>
          </p:cNvPicPr>
          <p:nvPr/>
        </p:nvPicPr>
        <p:blipFill>
          <a:blip r:embed="rId4"/>
          <a:stretch>
            <a:fillRect/>
          </a:stretch>
        </p:blipFill>
        <p:spPr>
          <a:xfrm>
            <a:off x="7206641" y="1715782"/>
            <a:ext cx="4611195" cy="2223880"/>
          </a:xfrm>
          <a:prstGeom prst="rect">
            <a:avLst/>
          </a:prstGeom>
        </p:spPr>
      </p:pic>
      <p:sp>
        <p:nvSpPr>
          <p:cNvPr id="12" name="TextBox 11">
            <a:extLst>
              <a:ext uri="{FF2B5EF4-FFF2-40B4-BE49-F238E27FC236}">
                <a16:creationId xmlns:a16="http://schemas.microsoft.com/office/drawing/2014/main" id="{DF57C228-3010-CDB5-612E-2014EC6C613B}"/>
              </a:ext>
            </a:extLst>
          </p:cNvPr>
          <p:cNvSpPr txBox="1"/>
          <p:nvPr/>
        </p:nvSpPr>
        <p:spPr>
          <a:xfrm>
            <a:off x="6945499" y="1324352"/>
            <a:ext cx="4868540" cy="338554"/>
          </a:xfrm>
          <a:prstGeom prst="rect">
            <a:avLst/>
          </a:prstGeom>
          <a:noFill/>
        </p:spPr>
        <p:txBody>
          <a:bodyPr wrap="square" rtlCol="0">
            <a:spAutoFit/>
          </a:bodyPr>
          <a:lstStyle/>
          <a:p>
            <a:pPr algn="r"/>
            <a:r>
              <a:rPr lang="en-GB" sz="1600" b="1">
                <a:solidFill>
                  <a:schemeClr val="tx1">
                    <a:lumMod val="50000"/>
                  </a:schemeClr>
                </a:solidFill>
                <a:effectLst/>
              </a:rPr>
              <a:t>HIV PREVALENCE BY SEX AND AGE, NAIIS 2018 </a:t>
            </a:r>
            <a:endParaRPr lang="en-GB" sz="1400" b="1">
              <a:solidFill>
                <a:schemeClr val="tx1">
                  <a:lumMod val="50000"/>
                </a:schemeClr>
              </a:solidFill>
              <a:effectLst/>
            </a:endParaRPr>
          </a:p>
        </p:txBody>
      </p:sp>
      <p:sp>
        <p:nvSpPr>
          <p:cNvPr id="13" name="TextBox 12">
            <a:extLst>
              <a:ext uri="{FF2B5EF4-FFF2-40B4-BE49-F238E27FC236}">
                <a16:creationId xmlns:a16="http://schemas.microsoft.com/office/drawing/2014/main" id="{F125D622-EC84-4033-B47F-831DA25B9168}"/>
              </a:ext>
            </a:extLst>
          </p:cNvPr>
          <p:cNvSpPr txBox="1"/>
          <p:nvPr/>
        </p:nvSpPr>
        <p:spPr>
          <a:xfrm>
            <a:off x="6792072" y="4021824"/>
            <a:ext cx="5287617" cy="338554"/>
          </a:xfrm>
          <a:prstGeom prst="rect">
            <a:avLst/>
          </a:prstGeom>
          <a:noFill/>
        </p:spPr>
        <p:txBody>
          <a:bodyPr wrap="square" rtlCol="0">
            <a:spAutoFit/>
          </a:bodyPr>
          <a:lstStyle/>
          <a:p>
            <a:pPr algn="r" rtl="0">
              <a:defRPr sz="1680" b="0" i="0" u="none" strike="noStrike" kern="1200" spc="0" baseline="0">
                <a:solidFill>
                  <a:srgbClr val="625E58">
                    <a:lumMod val="50000"/>
                  </a:srgbClr>
                </a:solidFill>
                <a:latin typeface="+mn-lt"/>
                <a:ea typeface="+mn-ea"/>
                <a:cs typeface="+mn-cs"/>
              </a:defRPr>
            </a:pPr>
            <a:r>
              <a:rPr lang="en-US" sz="1600" b="1">
                <a:solidFill>
                  <a:schemeClr val="tx1">
                    <a:lumMod val="50000"/>
                  </a:schemeClr>
                </a:solidFill>
              </a:rPr>
              <a:t>HIV PREVALENCE AMONG KEY AND PRIORITY POPULATIONS</a:t>
            </a:r>
          </a:p>
        </p:txBody>
      </p:sp>
      <p:sp>
        <p:nvSpPr>
          <p:cNvPr id="3" name="TextBox 2">
            <a:extLst>
              <a:ext uri="{FF2B5EF4-FFF2-40B4-BE49-F238E27FC236}">
                <a16:creationId xmlns:a16="http://schemas.microsoft.com/office/drawing/2014/main" id="{2686F426-6BC7-315C-95B4-D0F9B6D5D314}"/>
              </a:ext>
            </a:extLst>
          </p:cNvPr>
          <p:cNvSpPr txBox="1"/>
          <p:nvPr/>
        </p:nvSpPr>
        <p:spPr>
          <a:xfrm>
            <a:off x="700091" y="1132696"/>
            <a:ext cx="4872277" cy="523220"/>
          </a:xfrm>
          <a:prstGeom prst="rect">
            <a:avLst/>
          </a:prstGeom>
          <a:noFill/>
        </p:spPr>
        <p:txBody>
          <a:bodyPr wrap="square" rtlCol="0">
            <a:spAutoFit/>
          </a:bodyPr>
          <a:lstStyle/>
          <a:p>
            <a:r>
              <a:rPr lang="en-GB" sz="1400" b="1" i="0">
                <a:solidFill>
                  <a:srgbClr val="333333"/>
                </a:solidFill>
                <a:effectLst/>
                <a:latin typeface="Arial" panose="020B0604020202020204" pitchFamily="34" charset="0"/>
                <a:cs typeface="Arial" panose="020B0604020202020204" pitchFamily="34" charset="0"/>
              </a:rPr>
              <a:t>EPIDEMIC CONTROL AND UNAIDS 95-95-95</a:t>
            </a:r>
            <a:r>
              <a:rPr lang="en-GB" sz="1400" b="1">
                <a:solidFill>
                  <a:srgbClr val="333333"/>
                </a:solidFill>
                <a:latin typeface="Arial" panose="020B0604020202020204" pitchFamily="34" charset="0"/>
                <a:cs typeface="Arial" panose="020B0604020202020204" pitchFamily="34" charset="0"/>
              </a:rPr>
              <a:t> GOALS</a:t>
            </a:r>
          </a:p>
          <a:p>
            <a:endParaRPr lang="en-GB" sz="1400" b="1" i="0">
              <a:solidFill>
                <a:srgbClr val="333333"/>
              </a:solidFill>
              <a:effectLst/>
            </a:endParaRPr>
          </a:p>
        </p:txBody>
      </p:sp>
    </p:spTree>
    <p:extLst>
      <p:ext uri="{BB962C8B-B14F-4D97-AF65-F5344CB8AC3E}">
        <p14:creationId xmlns:p14="http://schemas.microsoft.com/office/powerpoint/2010/main" val="1087081391"/>
      </p:ext>
    </p:extLst>
  </p:cSld>
  <p:clrMapOvr>
    <a:masterClrMapping/>
  </p:clrMapOvr>
</p:sld>
</file>

<file path=ppt/theme/theme1.xml><?xml version="1.0" encoding="utf-8"?>
<a:theme xmlns:a="http://schemas.openxmlformats.org/drawingml/2006/main" name="MOSAIC-Template Core Colors">
  <a:themeElements>
    <a:clrScheme name="MOSAIC Template Colors">
      <a:dk1>
        <a:srgbClr val="625E58"/>
      </a:dk1>
      <a:lt1>
        <a:srgbClr val="FFFFFF"/>
      </a:lt1>
      <a:dk2>
        <a:srgbClr val="625E58"/>
      </a:dk2>
      <a:lt2>
        <a:srgbClr val="E7E6E6"/>
      </a:lt2>
      <a:accent1>
        <a:srgbClr val="05676D"/>
      </a:accent1>
      <a:accent2>
        <a:srgbClr val="AF3158"/>
      </a:accent2>
      <a:accent3>
        <a:srgbClr val="DE9F3B"/>
      </a:accent3>
      <a:accent4>
        <a:srgbClr val="645F59"/>
      </a:accent4>
      <a:accent5>
        <a:srgbClr val="50A849"/>
      </a:accent5>
      <a:accent6>
        <a:srgbClr val="919191"/>
      </a:accent6>
      <a:hlink>
        <a:srgbClr val="057AB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4DEC760-4842-3E4A-964B-F445545CC0B0}" vid="{65BA07B5-49AE-B845-81C3-BF9A9A2BCC1A}"/>
    </a:ext>
  </a:extLst>
</a:theme>
</file>

<file path=ppt/theme/theme2.xml><?xml version="1.0" encoding="utf-8"?>
<a:theme xmlns:a="http://schemas.openxmlformats.org/drawingml/2006/main" name="1_MOSAIC-Template Core Colors">
  <a:themeElements>
    <a:clrScheme name="MOSAIC Template Colors">
      <a:dk1>
        <a:srgbClr val="625E58"/>
      </a:dk1>
      <a:lt1>
        <a:srgbClr val="FFFFFF"/>
      </a:lt1>
      <a:dk2>
        <a:srgbClr val="625E58"/>
      </a:dk2>
      <a:lt2>
        <a:srgbClr val="E7E6E6"/>
      </a:lt2>
      <a:accent1>
        <a:srgbClr val="05676D"/>
      </a:accent1>
      <a:accent2>
        <a:srgbClr val="AF3158"/>
      </a:accent2>
      <a:accent3>
        <a:srgbClr val="DE9F3B"/>
      </a:accent3>
      <a:accent4>
        <a:srgbClr val="645F59"/>
      </a:accent4>
      <a:accent5>
        <a:srgbClr val="50A849"/>
      </a:accent5>
      <a:accent6>
        <a:srgbClr val="919191"/>
      </a:accent6>
      <a:hlink>
        <a:srgbClr val="057AB2"/>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35616bd-f3ab-4ee4-8f55-73cb5167d911">
      <UserInfo>
        <DisplayName>Marga Eichleay</DisplayName>
        <AccountId>29</AccountId>
        <AccountType/>
      </UserInfo>
      <UserInfo>
        <DisplayName>Daniel Were</DisplayName>
        <AccountId>370</AccountId>
        <AccountType/>
      </UserInfo>
      <UserInfo>
        <DisplayName>Catherine Todd</DisplayName>
        <AccountId>28</AccountId>
        <AccountType/>
      </UserInfo>
      <UserInfo>
        <DisplayName>Katie Schwartz</DisplayName>
        <AccountId>15</AccountId>
        <AccountType/>
      </UserInfo>
      <UserInfo>
        <DisplayName>Tara McClure</DisplayName>
        <AccountId>30</AccountId>
        <AccountType/>
      </UserInfo>
      <UserInfo>
        <DisplayName>Jill Peterson</DisplayName>
        <AccountId>32</AccountId>
        <AccountType/>
      </UserInfo>
      <UserInfo>
        <DisplayName>Kristine Torjesen</DisplayName>
        <AccountId>14</AccountId>
        <AccountType/>
      </UserInfo>
      <UserInfo>
        <DisplayName>Adaobi Olisa</DisplayName>
        <AccountId>1009</AccountId>
        <AccountType/>
      </UserInfo>
      <UserInfo>
        <DisplayName>Njambi Njuguna</DisplayName>
        <AccountId>37</AccountId>
        <AccountType/>
      </UserInfo>
    </SharedWithUsers>
    <TaxCatchAll xmlns="d35616bd-f3ab-4ee4-8f55-73cb5167d911" xsi:nil="true"/>
    <lcf76f155ced4ddcb4097134ff3c332f xmlns="1865d82a-bf83-4eaa-817a-e97c662b7d4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8F0ACE12F80A4794329C3456661B9E" ma:contentTypeVersion="18" ma:contentTypeDescription="Create a new document." ma:contentTypeScope="" ma:versionID="db235ef9cd5e4203c8c5e0ffb862b242">
  <xsd:schema xmlns:xsd="http://www.w3.org/2001/XMLSchema" xmlns:xs="http://www.w3.org/2001/XMLSchema" xmlns:p="http://schemas.microsoft.com/office/2006/metadata/properties" xmlns:ns2="1865d82a-bf83-4eaa-817a-e97c662b7d46" xmlns:ns3="d35616bd-f3ab-4ee4-8f55-73cb5167d911" targetNamespace="http://schemas.microsoft.com/office/2006/metadata/properties" ma:root="true" ma:fieldsID="ef0a53d1d17084104c8ff2252ea4822d" ns2:_="" ns3:_="">
    <xsd:import namespace="1865d82a-bf83-4eaa-817a-e97c662b7d46"/>
    <xsd:import namespace="d35616bd-f3ab-4ee4-8f55-73cb5167d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5d82a-bf83-4eaa-817a-e97c662b7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5616bd-f3ab-4ee4-8f55-73cb5167d9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e5cab-ca8b-48ba-a99c-e62ef9b13973}" ma:internalName="TaxCatchAll" ma:showField="CatchAllData" ma:web="d35616bd-f3ab-4ee4-8f55-73cb5167d9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A780D4-6F5E-4438-A103-58906198CC9F}">
  <ds:schemaRefs>
    <ds:schemaRef ds:uri="1865d82a-bf83-4eaa-817a-e97c662b7d46"/>
    <ds:schemaRef ds:uri="d35616bd-f3ab-4ee4-8f55-73cb5167d9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F03563-1226-4627-8187-8322C2045497}">
  <ds:schemaRefs>
    <ds:schemaRef ds:uri="http://schemas.microsoft.com/sharepoint/v3/contenttype/forms"/>
  </ds:schemaRefs>
</ds:datastoreItem>
</file>

<file path=customXml/itemProps3.xml><?xml version="1.0" encoding="utf-8"?>
<ds:datastoreItem xmlns:ds="http://schemas.openxmlformats.org/officeDocument/2006/customXml" ds:itemID="{DEF8C4E3-0FD2-4B08-A967-4EE6395A7B71}">
  <ds:schemaRefs>
    <ds:schemaRef ds:uri="1865d82a-bf83-4eaa-817a-e97c662b7d46"/>
    <ds:schemaRef ds:uri="d35616bd-f3ab-4ee4-8f55-73cb5167d9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MOSAIC_PPT Presentation Template_2022 Update</Template>
  <Application>Microsoft Office PowerPoint</Application>
  <PresentationFormat>Widescreen</PresentationFormat>
  <Slides>31</Slides>
  <Notes>18</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MOSAIC-Template Core Colors</vt:lpstr>
      <vt:lpstr>1_MOSAIC-Template Core Colors</vt:lpstr>
      <vt:lpstr>PrEP Introduction in Nigeria Value Chain Situation Analysis</vt:lpstr>
      <vt:lpstr>PowerPoint Presentation</vt:lpstr>
      <vt:lpstr>MOSAIC Project Overview</vt:lpstr>
      <vt:lpstr>PowerPoint Presentation</vt:lpstr>
      <vt:lpstr>PowerPoint Presentation</vt:lpstr>
      <vt:lpstr>Overview of PrEP Introduction Situation Analysis</vt:lpstr>
      <vt:lpstr>PowerPoint Presentation</vt:lpstr>
      <vt:lpstr>New HIV infections have remained steady in Nigeria over the past decade </vt:lpstr>
      <vt:lpstr>HIV risk for women in Nigeria remains high</vt:lpstr>
      <vt:lpstr>Nigeria has made significant progress on oral PrEP rollout</vt:lpstr>
      <vt:lpstr>Oral PrEP rollout has concentrated on areas with high prevalence</vt:lpstr>
      <vt:lpstr>Government support of oral PrEP led to a quick rollout; however, delivery and uptake remain bottlenecks</vt:lpstr>
      <vt:lpstr>PowerPoint Presentation</vt:lpstr>
      <vt:lpstr>Key findings from stakeholder consultations</vt:lpstr>
      <vt:lpstr>PrEP introduction framework</vt:lpstr>
      <vt:lpstr>PrEP introduction situation analysis </vt:lpstr>
      <vt:lpstr>Training of Trainers Oral PrEP Impact Survey Key Findings</vt:lpstr>
      <vt:lpstr>Nigeria PrEP introduction situation analysis</vt:lpstr>
      <vt:lpstr>Planning &amp; budgeting key steps</vt:lpstr>
      <vt:lpstr>Supply chain management key steps</vt:lpstr>
      <vt:lpstr>PrEP delivery platforms key steps</vt:lpstr>
      <vt:lpstr>Potential delivery channels for PrEP</vt:lpstr>
      <vt:lpstr>Uptake &amp; effective use key steps</vt:lpstr>
      <vt:lpstr>Monitoring key steps</vt:lpstr>
      <vt:lpstr>Key lessons learned for more expansive PrEP integration </vt:lpstr>
      <vt:lpstr>PowerPoint Presentation</vt:lpstr>
      <vt:lpstr>Key stakeholders interviewed</vt:lpstr>
      <vt:lpstr>Selected Desk Review Sources</vt:lpstr>
      <vt:lpstr>Note on terminology</vt:lpstr>
      <vt:lpstr>Acronyms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Aubrey Weber</dc:creator>
  <cp:revision>1</cp:revision>
  <dcterms:created xsi:type="dcterms:W3CDTF">2022-01-27T16:49:17Z</dcterms:created>
  <dcterms:modified xsi:type="dcterms:W3CDTF">2023-02-23T16:19:09Z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0x010100EA8F0ACE12F80A4794329C3456661B9E</vt:lpwstr>
  </property>
  <property fmtid="{D5CDD505-2E9C-101B-9397-08002B2CF9AE}" pid="3" name="MediaServiceImageTags">
    <vt:lpwstr/>
  </property>
</Properties>
</file>